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3" r:id="rId4"/>
  </p:sldMasterIdLst>
  <p:notesMasterIdLst>
    <p:notesMasterId r:id="rId25"/>
  </p:notesMasterIdLst>
  <p:sldIdLst>
    <p:sldId id="1069" r:id="rId5"/>
    <p:sldId id="1053" r:id="rId6"/>
    <p:sldId id="1051" r:id="rId7"/>
    <p:sldId id="1054" r:id="rId8"/>
    <p:sldId id="1055" r:id="rId9"/>
    <p:sldId id="970" r:id="rId10"/>
    <p:sldId id="770" r:id="rId11"/>
    <p:sldId id="802" r:id="rId12"/>
    <p:sldId id="805" r:id="rId13"/>
    <p:sldId id="817" r:id="rId14"/>
    <p:sldId id="1062" r:id="rId15"/>
    <p:sldId id="820" r:id="rId16"/>
    <p:sldId id="821" r:id="rId17"/>
    <p:sldId id="966" r:id="rId18"/>
    <p:sldId id="911" r:id="rId19"/>
    <p:sldId id="1067" r:id="rId20"/>
    <p:sldId id="969" r:id="rId21"/>
    <p:sldId id="1065" r:id="rId22"/>
    <p:sldId id="1064" r:id="rId23"/>
    <p:sldId id="963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FFFCC"/>
    <a:srgbClr val="CC00CC"/>
    <a:srgbClr val="7DF22E"/>
    <a:srgbClr val="006600"/>
    <a:srgbClr val="FFFF99"/>
    <a:srgbClr val="41DF45"/>
    <a:srgbClr val="000066"/>
    <a:srgbClr val="339933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20BC29-6993-410A-A5B9-331B51EDEE51}" v="1" dt="2020-12-09T10:14:31.550"/>
    <p1510:client id="{EA61F238-396C-4B4A-941E-AB67FA051181}" v="2" dt="2020-12-09T10:05:28.7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شمس محمد محمود عرمان" userId="S::120201503380@mutah.edu.jo::c35fc6a8-ef18-4505-868e-ecdb99f70583" providerId="AD" clId="Web-{EA61F238-396C-4B4A-941E-AB67FA051181}"/>
    <pc:docChg chg="sldOrd">
      <pc:chgData name="شمس محمد محمود عرمان" userId="S::120201503380@mutah.edu.jo::c35fc6a8-ef18-4505-868e-ecdb99f70583" providerId="AD" clId="Web-{EA61F238-396C-4B4A-941E-AB67FA051181}" dt="2020-12-09T10:05:28.775" v="1"/>
      <pc:docMkLst>
        <pc:docMk/>
      </pc:docMkLst>
      <pc:sldChg chg="ord">
        <pc:chgData name="شمس محمد محمود عرمان" userId="S::120201503380@mutah.edu.jo::c35fc6a8-ef18-4505-868e-ecdb99f70583" providerId="AD" clId="Web-{EA61F238-396C-4B4A-941E-AB67FA051181}" dt="2020-12-09T10:05:28.775" v="1"/>
        <pc:sldMkLst>
          <pc:docMk/>
          <pc:sldMk cId="0" sldId="1051"/>
        </pc:sldMkLst>
      </pc:sldChg>
    </pc:docChg>
  </pc:docChgLst>
  <pc:docChgLst>
    <pc:chgData name="شمس محمد محمود عرمان" userId="S::120201503380@mutah.edu.jo::c35fc6a8-ef18-4505-868e-ecdb99f70583" providerId="AD" clId="Web-{2C20BC29-6993-410A-A5B9-331B51EDEE51}"/>
    <pc:docChg chg="sldOrd">
      <pc:chgData name="شمس محمد محمود عرمان" userId="S::120201503380@mutah.edu.jo::c35fc6a8-ef18-4505-868e-ecdb99f70583" providerId="AD" clId="Web-{2C20BC29-6993-410A-A5B9-331B51EDEE51}" dt="2020-12-09T10:14:31.550" v="0"/>
      <pc:docMkLst>
        <pc:docMk/>
      </pc:docMkLst>
      <pc:sldChg chg="ord">
        <pc:chgData name="شمس محمد محمود عرمان" userId="S::120201503380@mutah.edu.jo::c35fc6a8-ef18-4505-868e-ecdb99f70583" providerId="AD" clId="Web-{2C20BC29-6993-410A-A5B9-331B51EDEE51}" dt="2020-12-09T10:14:31.550" v="0"/>
        <pc:sldMkLst>
          <pc:docMk/>
          <pc:sldMk cId="0" sldId="1051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BB0803-C9AF-40F4-B855-72C616FF1596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75DFF-FF6B-4B33-90BD-96C1A7D995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16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75DFF-FF6B-4B33-90BD-96C1A7D995A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Arial" pitchFamily="34" charset="0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925ED77-33A5-4577-9C78-54C75FFCF000}" type="slidenum">
              <a:rPr lang="en-US" smtClean="0">
                <a:latin typeface="Arial" pitchFamily="34" charset="0"/>
                <a:cs typeface="Arial" pitchFamily="34" charset="0"/>
              </a:rPr>
              <a:pPr/>
              <a:t>2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ea typeface="MS PGothic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ea typeface="MS PGothic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ea typeface="MS PGothic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ea typeface="ＭＳ Ｐゴシック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ea typeface="ＭＳ Ｐゴシック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AB5ACE-2680-4050-AB61-64C1576CA353}" type="datetime1">
              <a:rPr lang="ar-SA" smtClean="0">
                <a:solidFill>
                  <a:srgbClr val="FFFFFF"/>
                </a:solidFill>
              </a:rPr>
              <a:t>24/04/1442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62D498-9D6D-4807-8ECF-AB5511B5D2E0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17C3A9-BA34-43AC-A3A5-FE730FB232EB}" type="datetime1">
              <a:rPr lang="ar-SA" smtClean="0">
                <a:solidFill>
                  <a:srgbClr val="FFFFFF"/>
                </a:solidFill>
              </a:rPr>
              <a:t>24/04/1442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F9BE7C-233B-4656-BC32-7C165F3E08B1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4C9758-9F91-4366-A286-C2150E765818}" type="datetime1">
              <a:rPr lang="ar-SA" smtClean="0">
                <a:solidFill>
                  <a:srgbClr val="FFFFFF"/>
                </a:solidFill>
              </a:rPr>
              <a:t>24/04/1442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E6D0E9-3F03-4348-88DF-C1B30A42EE41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6B258A-61B7-4862-AE10-BAC90A2F142B}" type="datetime1">
              <a:rPr lang="ar-SA" smtClean="0">
                <a:solidFill>
                  <a:srgbClr val="FFFFFF"/>
                </a:solidFill>
              </a:rPr>
              <a:t>24/04/1442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074D7-02FC-4D8C-85D6-80710E9C30DF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7BD893-B3AD-42A3-A1F9-E7C79914DC4E}" type="datetime1">
              <a:rPr lang="ar-SA" smtClean="0">
                <a:solidFill>
                  <a:srgbClr val="FFFFFF"/>
                </a:solidFill>
              </a:rPr>
              <a:t>24/04/1442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3D9313-8F3E-4DE9-869A-E59E9953D9F7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A73E95-7787-4794-BDC2-8C67DD848730}" type="datetime1">
              <a:rPr lang="ar-SA" smtClean="0">
                <a:solidFill>
                  <a:srgbClr val="FFFFFF"/>
                </a:solidFill>
              </a:rPr>
              <a:t>24/04/1442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98F81D-B264-4966-A7A1-279C366272BB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CFC5E8-3C52-4226-81C0-108681A86729}" type="datetime1">
              <a:rPr lang="ar-SA" smtClean="0">
                <a:solidFill>
                  <a:srgbClr val="FFFFFF"/>
                </a:solidFill>
              </a:rPr>
              <a:t>24/04/1442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D29E8-32E1-4333-8124-1622F247F8E8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FDE9BC-7C82-4A9E-B5ED-DB8FF5C4BB53}" type="datetime1">
              <a:rPr lang="ar-SA" smtClean="0">
                <a:solidFill>
                  <a:srgbClr val="FFFFFF"/>
                </a:solidFill>
              </a:rPr>
              <a:t>24/04/1442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B40337-5B8D-4F8F-BEA0-15D07D8AE50B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AC2191-8E2E-4420-AF14-C4F76610678D}" type="datetime1">
              <a:rPr lang="ar-SA" smtClean="0">
                <a:solidFill>
                  <a:srgbClr val="FFFFFF"/>
                </a:solidFill>
              </a:rPr>
              <a:t>24/04/1442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0E4E0-08AA-4F52-A03F-60A8486E7FF4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5DFEC1-57B2-419F-8192-D66A933A0A9E}" type="datetime1">
              <a:rPr lang="ar-SA" smtClean="0">
                <a:solidFill>
                  <a:srgbClr val="FFFFFF"/>
                </a:solidFill>
              </a:rPr>
              <a:t>24/04/1442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D0CE70-1B37-4A71-B8FF-0E1669F1BD21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EC353D-81A4-442D-8C55-4F3710F4CC0D}" type="datetime1">
              <a:rPr lang="ar-SA" smtClean="0">
                <a:solidFill>
                  <a:srgbClr val="FFFFFF"/>
                </a:solidFill>
              </a:rPr>
              <a:t>24/04/1442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0C3813-E498-40C2-86D0-B3591317AE44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BB2B17-C9E3-4D7C-BFF3-F1CE4C8F838B}" type="datetime1">
              <a:rPr lang="ar-SA" smtClean="0">
                <a:solidFill>
                  <a:srgbClr val="FFFFFF"/>
                </a:solidFill>
              </a:rPr>
              <a:t>24/04/1442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AF9A746-9D83-4914-8CD1-32AA63730414}" type="slidenum">
              <a:rPr lang="ar-SA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  <p:sldLayoutId id="2147483904" r:id="rId11"/>
  </p:sldLayoutIdLst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>
            <a:noAutofit/>
          </a:bodyPr>
          <a:lstStyle/>
          <a:p>
            <a:pPr rtl="0"/>
            <a:r>
              <a:rPr lang="en-US" b="1">
                <a:solidFill>
                  <a:srgbClr val="0070C0"/>
                </a:solidFill>
              </a:rPr>
              <a:t>Vitamins</a:t>
            </a:r>
            <a:br>
              <a:rPr lang="en-US">
                <a:solidFill>
                  <a:srgbClr val="C00000"/>
                </a:solidFill>
              </a:rPr>
            </a:br>
            <a:r>
              <a:rPr lang="en-US">
                <a:solidFill>
                  <a:srgbClr val="C00000"/>
                </a:solidFill>
              </a:rPr>
              <a:t>Fat soluble vitamins</a:t>
            </a:r>
            <a:br>
              <a:rPr lang="en-US">
                <a:solidFill>
                  <a:srgbClr val="C00000"/>
                </a:solidFill>
              </a:rPr>
            </a:br>
            <a:r>
              <a:rPr lang="en-US" b="1">
                <a:solidFill>
                  <a:srgbClr val="002060"/>
                </a:solidFill>
              </a:rPr>
              <a:t>(</a:t>
            </a:r>
            <a:r>
              <a:rPr lang="en-US" b="1" err="1">
                <a:solidFill>
                  <a:srgbClr val="002060"/>
                </a:solidFill>
              </a:rPr>
              <a:t>Vit.K</a:t>
            </a:r>
            <a:r>
              <a:rPr lang="en-US" b="1">
                <a:solidFill>
                  <a:srgbClr val="002060"/>
                </a:solidFill>
              </a:rPr>
              <a:t> and </a:t>
            </a:r>
            <a:r>
              <a:rPr lang="en-US" b="1" err="1">
                <a:solidFill>
                  <a:srgbClr val="002060"/>
                </a:solidFill>
              </a:rPr>
              <a:t>Vit.E</a:t>
            </a:r>
            <a:r>
              <a:rPr lang="en-US" b="1">
                <a:solidFill>
                  <a:srgbClr val="002060"/>
                </a:solidFill>
              </a:rPr>
              <a:t>)</a:t>
            </a:r>
            <a:br>
              <a:rPr lang="en-US">
                <a:solidFill>
                  <a:srgbClr val="C00000"/>
                </a:solidFill>
              </a:rPr>
            </a:br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 1 (20 slides)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4343400"/>
            <a:ext cx="7391400" cy="1752600"/>
          </a:xfrm>
        </p:spPr>
        <p:txBody>
          <a:bodyPr/>
          <a:lstStyle/>
          <a:p>
            <a:pPr rtl="0"/>
            <a:r>
              <a:rPr lang="en-US" b="1">
                <a:solidFill>
                  <a:srgbClr val="002060"/>
                </a:solidFill>
                <a:latin typeface="Algerian" pitchFamily="82" charset="0"/>
              </a:rPr>
              <a:t>Dr. </a:t>
            </a:r>
            <a:r>
              <a:rPr lang="en-US" b="1" err="1">
                <a:solidFill>
                  <a:srgbClr val="002060"/>
                </a:solidFill>
                <a:latin typeface="Algerian" pitchFamily="82" charset="0"/>
              </a:rPr>
              <a:t>Eman</a:t>
            </a:r>
            <a:r>
              <a:rPr lang="en-US" b="1">
                <a:solidFill>
                  <a:srgbClr val="002060"/>
                </a:solidFill>
                <a:latin typeface="Algerian" pitchFamily="82" charset="0"/>
              </a:rPr>
              <a:t>  Shaat</a:t>
            </a:r>
          </a:p>
          <a:p>
            <a:pPr rtl="0"/>
            <a:r>
              <a:rPr lang="en-US" sz="2800">
                <a:solidFill>
                  <a:srgbClr val="0070C0"/>
                </a:solidFill>
                <a:latin typeface="Algerian" pitchFamily="82" charset="0"/>
              </a:rPr>
              <a:t>Professor of Biochemistry &amp; Molecular biology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62D498-9D6D-4807-8ECF-AB5511B5D2E0}" type="slidenum">
              <a:rPr lang="ar-SA" smtClean="0">
                <a:solidFill>
                  <a:schemeClr val="tx1"/>
                </a:solidFill>
              </a:rPr>
              <a:pPr>
                <a:defRPr/>
              </a:pPr>
              <a:t>1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609601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6858000" cy="5135563"/>
          </a:xfrm>
        </p:spPr>
        <p:txBody>
          <a:bodyPr>
            <a:noAutofit/>
          </a:bodyPr>
          <a:lstStyle/>
          <a:p>
            <a:pPr algn="l" rtl="0">
              <a:buNone/>
            </a:pPr>
            <a:r>
              <a:rPr lang="en-US" sz="2200">
                <a:cs typeface="Times New Roman" pitchFamily="18" charset="0"/>
                <a:sym typeface="Symbol" pitchFamily="18" charset="2"/>
              </a:rPr>
              <a:t>3. The </a:t>
            </a:r>
            <a:r>
              <a:rPr lang="en-US" sz="2200" b="1" i="1"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γ-</a:t>
            </a:r>
            <a:r>
              <a:rPr lang="en-US" sz="2200" b="1" i="1" err="1"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carboxygulatmic</a:t>
            </a:r>
            <a:r>
              <a:rPr lang="en-US" sz="2200" b="1" i="1"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 acid </a:t>
            </a:r>
            <a:r>
              <a:rPr lang="en-US" sz="2200">
                <a:cs typeface="Times New Roman" pitchFamily="18" charset="0"/>
                <a:sym typeface="Symbol" pitchFamily="18" charset="2"/>
              </a:rPr>
              <a:t>residues are </a:t>
            </a:r>
            <a:r>
              <a:rPr lang="en-US" sz="2200" b="1" i="1">
                <a:solidFill>
                  <a:srgbClr val="002060"/>
                </a:solidFill>
                <a:cs typeface="Times New Roman" pitchFamily="18" charset="0"/>
                <a:sym typeface="Symbol" pitchFamily="18" charset="2"/>
              </a:rPr>
              <a:t>good </a:t>
            </a:r>
            <a:r>
              <a:rPr lang="en-US" sz="2200" b="1" i="1" err="1">
                <a:solidFill>
                  <a:srgbClr val="002060"/>
                </a:solidFill>
                <a:cs typeface="Times New Roman" pitchFamily="18" charset="0"/>
                <a:sym typeface="Symbol" pitchFamily="18" charset="2"/>
              </a:rPr>
              <a:t>chelators</a:t>
            </a:r>
            <a:r>
              <a:rPr lang="en-US" sz="2200" b="1" i="1">
                <a:solidFill>
                  <a:srgbClr val="002060"/>
                </a:solidFill>
                <a:cs typeface="Times New Roman" pitchFamily="18" charset="0"/>
                <a:sym typeface="Symbol" pitchFamily="18" charset="2"/>
              </a:rPr>
              <a:t> which </a:t>
            </a:r>
            <a:r>
              <a:rPr lang="en-US" sz="2200">
                <a:cs typeface="Times New Roman" pitchFamily="18" charset="0"/>
                <a:sym typeface="Symbol" pitchFamily="18" charset="2"/>
              </a:rPr>
              <a:t>allow </a:t>
            </a:r>
            <a:r>
              <a:rPr lang="en-US" sz="2200" err="1">
                <a:cs typeface="Times New Roman" pitchFamily="18" charset="0"/>
                <a:sym typeface="Symbol" pitchFamily="18" charset="2"/>
              </a:rPr>
              <a:t>prothrombin</a:t>
            </a:r>
            <a:r>
              <a:rPr lang="en-US" sz="2200">
                <a:cs typeface="Times New Roman" pitchFamily="18" charset="0"/>
                <a:sym typeface="Symbol" pitchFamily="18" charset="2"/>
              </a:rPr>
              <a:t> (active) to bind (</a:t>
            </a:r>
            <a:r>
              <a:rPr lang="en-US" sz="2200" err="1">
                <a:cs typeface="Times New Roman" pitchFamily="18" charset="0"/>
                <a:sym typeface="Symbol" pitchFamily="18" charset="2"/>
              </a:rPr>
              <a:t>chelate</a:t>
            </a:r>
            <a:r>
              <a:rPr lang="en-US" sz="2200">
                <a:cs typeface="Times New Roman" pitchFamily="18" charset="0"/>
                <a:sym typeface="Symbol" pitchFamily="18" charset="2"/>
              </a:rPr>
              <a:t>) calcium.</a:t>
            </a:r>
          </a:p>
          <a:p>
            <a:pPr algn="l" rtl="0">
              <a:buNone/>
            </a:pPr>
            <a:r>
              <a:rPr lang="en-US" sz="2200">
                <a:latin typeface="Garamond" pitchFamily="18" charset="0"/>
                <a:cs typeface="Times New Roman" pitchFamily="18" charset="0"/>
                <a:sym typeface="Symbol" pitchFamily="18" charset="2"/>
              </a:rPr>
              <a:t>4. </a:t>
            </a:r>
            <a:r>
              <a:rPr lang="en-US" sz="2200" b="1" err="1"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Prothrombin</a:t>
            </a:r>
            <a:r>
              <a:rPr lang="en-US" sz="2200" b="1"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-Ca++-complex </a:t>
            </a:r>
            <a:r>
              <a:rPr lang="en-US" sz="2200"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200" b="1" u="sng">
                <a:cs typeface="Times New Roman" pitchFamily="18" charset="0"/>
                <a:sym typeface="Symbol" pitchFamily="18" charset="2"/>
              </a:rPr>
              <a:t>binds to  </a:t>
            </a:r>
            <a:r>
              <a:rPr lang="en-US" sz="2200" b="1" err="1"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Phospholipid</a:t>
            </a:r>
            <a:r>
              <a:rPr lang="en-US" sz="2200" b="1"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 membrane</a:t>
            </a:r>
            <a:r>
              <a:rPr lang="en-US" sz="2200">
                <a:cs typeface="Times New Roman" pitchFamily="18" charset="0"/>
                <a:sym typeface="Symbol" pitchFamily="18" charset="2"/>
              </a:rPr>
              <a:t> where </a:t>
            </a:r>
            <a:r>
              <a:rPr lang="en-US" sz="2200" err="1">
                <a:cs typeface="Times New Roman" pitchFamily="18" charset="0"/>
                <a:sym typeface="Symbol" pitchFamily="18" charset="2"/>
              </a:rPr>
              <a:t>proteolytic</a:t>
            </a:r>
            <a:r>
              <a:rPr lang="en-US" sz="2200">
                <a:cs typeface="Times New Roman" pitchFamily="18" charset="0"/>
                <a:sym typeface="Symbol" pitchFamily="18" charset="2"/>
              </a:rPr>
              <a:t>  conversion to </a:t>
            </a:r>
            <a:r>
              <a:rPr lang="en-US" sz="2200" b="1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thrombin</a:t>
            </a:r>
            <a:r>
              <a:rPr lang="en-US" sz="2200">
                <a:cs typeface="Times New Roman" pitchFamily="18" charset="0"/>
                <a:sym typeface="Symbol" pitchFamily="18" charset="2"/>
              </a:rPr>
              <a:t> can occur.</a:t>
            </a:r>
          </a:p>
          <a:p>
            <a:pPr algn="ctr" rtl="0">
              <a:buNone/>
            </a:pPr>
            <a:r>
              <a:rPr lang="en-US" sz="2400" b="1" u="sng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cs typeface="Times New Roman" pitchFamily="18" charset="0"/>
                <a:sym typeface="Symbol" pitchFamily="18" charset="2"/>
              </a:rPr>
              <a:t>Summary of function:</a:t>
            </a:r>
          </a:p>
          <a:p>
            <a:pPr algn="l" rtl="0"/>
            <a:r>
              <a:rPr lang="en-US" sz="2200">
                <a:cs typeface="Times New Roman" pitchFamily="18" charset="0"/>
              </a:rPr>
              <a:t>Vitamin K is an </a:t>
            </a:r>
            <a:r>
              <a:rPr lang="en-US" sz="2200" b="1" i="1">
                <a:solidFill>
                  <a:srgbClr val="0070C0"/>
                </a:solidFill>
                <a:cs typeface="Times New Roman" pitchFamily="18" charset="0"/>
              </a:rPr>
              <a:t>essential cofactor for the </a:t>
            </a:r>
            <a:r>
              <a:rPr lang="en-US" sz="2200" b="1" i="1" err="1">
                <a:solidFill>
                  <a:srgbClr val="0070C0"/>
                </a:solidFill>
                <a:cs typeface="Times New Roman" pitchFamily="18" charset="0"/>
              </a:rPr>
              <a:t>carboxylase</a:t>
            </a:r>
            <a:r>
              <a:rPr lang="en-US" sz="2200" b="1" i="1">
                <a:solidFill>
                  <a:srgbClr val="0070C0"/>
                </a:solidFill>
                <a:cs typeface="Times New Roman" pitchFamily="18" charset="0"/>
              </a:rPr>
              <a:t> enzyme</a:t>
            </a:r>
            <a:r>
              <a:rPr lang="en-US" sz="220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2200">
                <a:cs typeface="Times New Roman" pitchFamily="18" charset="0"/>
              </a:rPr>
              <a:t>in  specific protein molecules such as: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200">
                <a:cs typeface="Times New Roman" pitchFamily="18" charset="0"/>
              </a:rPr>
              <a:t>Blood clotting factors </a:t>
            </a:r>
            <a:r>
              <a:rPr lang="en-US" sz="2200" b="1" i="1">
                <a:solidFill>
                  <a:srgbClr val="C00000"/>
                </a:solidFill>
                <a:cs typeface="Times New Roman" pitchFamily="18" charset="0"/>
              </a:rPr>
              <a:t>(II,VII, IX, X).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200">
                <a:cs typeface="Times New Roman" pitchFamily="18" charset="0"/>
              </a:rPr>
              <a:t>Bone calcium-binding proteins as </a:t>
            </a:r>
            <a:r>
              <a:rPr lang="en-US" sz="2200" b="1" i="1" err="1">
                <a:solidFill>
                  <a:srgbClr val="C00000"/>
                </a:solidFill>
                <a:cs typeface="Times New Roman" pitchFamily="18" charset="0"/>
              </a:rPr>
              <a:t>Osteocalcin</a:t>
            </a:r>
            <a:r>
              <a:rPr lang="en-US" sz="2200">
                <a:cs typeface="Times New Roman" pitchFamily="18" charset="0"/>
              </a:rPr>
              <a:t>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200">
                <a:cs typeface="Times New Roman" pitchFamily="18" charset="0"/>
              </a:rPr>
              <a:t>The product of </a:t>
            </a:r>
            <a:r>
              <a:rPr lang="en-US" sz="2200" b="1" i="1">
                <a:solidFill>
                  <a:srgbClr val="C00000"/>
                </a:solidFill>
                <a:cs typeface="Times New Roman" pitchFamily="18" charset="0"/>
              </a:rPr>
              <a:t>Growth arrest specific gene Gas6 </a:t>
            </a:r>
            <a:r>
              <a:rPr lang="en-US" sz="2200">
                <a:cs typeface="Times New Roman" pitchFamily="18" charset="0"/>
              </a:rPr>
              <a:t>which is involved in differentiation &amp; development of nervous system.</a:t>
            </a:r>
          </a:p>
          <a:p>
            <a:pPr algn="ctr" rtl="0">
              <a:buNone/>
            </a:pPr>
            <a:endParaRPr lang="en-US" sz="2200" b="1" u="sng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  <a:sym typeface="Symbol" pitchFamily="18" charset="2"/>
            </a:endParaRPr>
          </a:p>
          <a:p>
            <a:pPr algn="l" rtl="0">
              <a:buNone/>
            </a:pPr>
            <a:endParaRPr lang="en-US" sz="2200">
              <a:latin typeface="Garamond" pitchFamily="18" charset="0"/>
              <a:sym typeface="Symbol" pitchFamily="18" charset="2"/>
            </a:endParaRPr>
          </a:p>
          <a:p>
            <a:pPr algn="l" rtl="0" eaLnBrk="1" hangingPunct="1">
              <a:buNone/>
            </a:pPr>
            <a:endParaRPr lang="en-US" sz="2200" b="1" i="1">
              <a:solidFill>
                <a:srgbClr val="FF66FF"/>
              </a:solidFill>
            </a:endParaRPr>
          </a:p>
          <a:p>
            <a:pPr algn="l" rtl="0">
              <a:spcBef>
                <a:spcPct val="50000"/>
              </a:spcBef>
              <a:buNone/>
            </a:pPr>
            <a:endParaRPr lang="en-US" sz="220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Autofit/>
          </a:bodyPr>
          <a:lstStyle/>
          <a:p>
            <a:pPr algn="l" rtl="0"/>
            <a:r>
              <a:rPr 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 K:</a:t>
            </a:r>
            <a:r>
              <a:rPr lang="en-US" sz="3200" b="0">
                <a:solidFill>
                  <a:srgbClr val="002060"/>
                </a:solidFill>
              </a:rPr>
              <a:t> </a:t>
            </a:r>
            <a:r>
              <a:rPr lang="en-US" sz="2800" b="0">
                <a:solidFill>
                  <a:srgbClr val="002060"/>
                </a:solidFill>
              </a:rPr>
              <a:t>Mechanism of vitamin K-dependent activation for </a:t>
            </a:r>
            <a:r>
              <a:rPr lang="en-US" sz="2800" b="0" err="1">
                <a:solidFill>
                  <a:srgbClr val="002060"/>
                </a:solidFill>
              </a:rPr>
              <a:t>prothrombin</a:t>
            </a:r>
            <a:endParaRPr lang="en-US" sz="3600">
              <a:solidFill>
                <a:srgbClr val="002060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6858000" y="914401"/>
            <a:ext cx="2286000" cy="3352799"/>
            <a:chOff x="2133600" y="2539425"/>
            <a:chExt cx="3810000" cy="3861375"/>
          </a:xfrm>
          <a:noFill/>
        </p:grpSpPr>
        <p:pic>
          <p:nvPicPr>
            <p:cNvPr id="6" name="Picture 1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51"/>
            <a:stretch>
              <a:fillRect/>
            </a:stretch>
          </p:blipFill>
          <p:spPr bwMode="auto">
            <a:xfrm>
              <a:off x="2133600" y="3200400"/>
              <a:ext cx="3810000" cy="32004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2971800" y="2539425"/>
              <a:ext cx="1828800" cy="602586"/>
            </a:xfrm>
            <a:prstGeom prst="rect">
              <a:avLst/>
            </a:prstGeom>
            <a:grpFill/>
            <a:ln>
              <a:solidFill>
                <a:schemeClr val="accent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>
                  <a:solidFill>
                    <a:srgbClr val="C00000"/>
                  </a:solidFill>
                </a:rPr>
                <a:t>Ca++</a:t>
              </a:r>
            </a:p>
          </p:txBody>
        </p:sp>
        <p:cxnSp>
          <p:nvCxnSpPr>
            <p:cNvPr id="8" name="Straight Connector 7"/>
            <p:cNvCxnSpPr/>
            <p:nvPr/>
          </p:nvCxnSpPr>
          <p:spPr>
            <a:xfrm rot="5400000">
              <a:off x="2933700" y="3086100"/>
              <a:ext cx="533400" cy="457200"/>
            </a:xfrm>
            <a:prstGeom prst="line">
              <a:avLst/>
            </a:prstGeom>
            <a:grpFill/>
            <a:ln w="57150">
              <a:solidFill>
                <a:srgbClr val="C0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4229100" y="3086100"/>
              <a:ext cx="609600" cy="381000"/>
            </a:xfrm>
            <a:prstGeom prst="line">
              <a:avLst/>
            </a:prstGeom>
            <a:grpFill/>
            <a:ln w="57150">
              <a:solidFill>
                <a:srgbClr val="C0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074D7-02FC-4D8C-85D6-80710E9C30DF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Minus 9"/>
          <p:cNvSpPr/>
          <p:nvPr/>
        </p:nvSpPr>
        <p:spPr>
          <a:xfrm>
            <a:off x="7315200" y="3657600"/>
            <a:ext cx="457200" cy="3048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Minus 12"/>
          <p:cNvSpPr/>
          <p:nvPr/>
        </p:nvSpPr>
        <p:spPr>
          <a:xfrm>
            <a:off x="8763000" y="3276600"/>
            <a:ext cx="381000" cy="3048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Minus 13"/>
          <p:cNvSpPr/>
          <p:nvPr/>
        </p:nvSpPr>
        <p:spPr>
          <a:xfrm>
            <a:off x="8001000" y="3505200"/>
            <a:ext cx="533400" cy="685800"/>
          </a:xfrm>
          <a:prstGeom prst="mathMinu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pPr rtl="0"/>
            <a:br>
              <a:rPr lang="en-US" sz="3200" b="1">
                <a:solidFill>
                  <a:srgbClr val="C00000"/>
                </a:solidFill>
              </a:rPr>
            </a:br>
            <a:r>
              <a:rPr lang="en-US" sz="3200" b="1">
                <a:solidFill>
                  <a:srgbClr val="C00000"/>
                </a:solidFill>
              </a:rPr>
              <a:t>Vitamin K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marL="514350" indent="-514350" algn="l" rtl="0">
              <a:buNone/>
            </a:pPr>
            <a:r>
              <a:rPr lang="en-US" sz="2000" b="1"/>
              <a:t>Role of liver in blood clotting: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sz="2000"/>
              <a:t>Site of </a:t>
            </a:r>
            <a:r>
              <a:rPr lang="en-US" sz="2000" b="1">
                <a:solidFill>
                  <a:srgbClr val="0070C0"/>
                </a:solidFill>
              </a:rPr>
              <a:t>clotting factors synthesis</a:t>
            </a:r>
            <a:r>
              <a:rPr lang="en-US" sz="2000"/>
              <a:t>.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sz="2000"/>
              <a:t>Site of </a:t>
            </a:r>
            <a:r>
              <a:rPr lang="en-US" sz="2000" b="1">
                <a:solidFill>
                  <a:srgbClr val="0070C0"/>
                </a:solidFill>
              </a:rPr>
              <a:t>bile salts synthesis </a:t>
            </a:r>
            <a:r>
              <a:rPr lang="en-US" sz="2000"/>
              <a:t>(to help </a:t>
            </a:r>
            <a:r>
              <a:rPr lang="en-US" sz="2000" err="1"/>
              <a:t>vit</a:t>
            </a:r>
            <a:r>
              <a:rPr lang="en-US" sz="2000"/>
              <a:t>. K absorption).</a:t>
            </a:r>
          </a:p>
          <a:p>
            <a:pPr algn="l" rtl="0"/>
            <a:r>
              <a:rPr lang="en-US" sz="2000" b="1">
                <a:solidFill>
                  <a:srgbClr val="C00000"/>
                </a:solidFill>
              </a:rPr>
              <a:t>Liver failure: </a:t>
            </a:r>
            <a:r>
              <a:rPr lang="en-US" sz="2000"/>
              <a:t>results in severe bleeding problems.</a:t>
            </a:r>
          </a:p>
          <a:p>
            <a:endParaRPr lang="en-US"/>
          </a:p>
        </p:txBody>
      </p:sp>
      <p:pic>
        <p:nvPicPr>
          <p:cNvPr id="378882" name="Picture 2" descr="See the source 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3276600"/>
            <a:ext cx="7086600" cy="3124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074D7-02FC-4D8C-85D6-80710E9C30DF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48600" y="3200400"/>
            <a:ext cx="7809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Wingdings 3" pitchFamily="18" charset="2"/>
              </a:rPr>
              <a:t>,,,</a:t>
            </a:r>
          </a:p>
        </p:txBody>
      </p:sp>
      <p:sp>
        <p:nvSpPr>
          <p:cNvPr id="6" name="Multiply 5"/>
          <p:cNvSpPr/>
          <p:nvPr/>
        </p:nvSpPr>
        <p:spPr>
          <a:xfrm>
            <a:off x="4114800" y="5181600"/>
            <a:ext cx="304800" cy="685800"/>
          </a:xfrm>
          <a:prstGeom prst="mathMultiply">
            <a:avLst/>
          </a:prstGeom>
          <a:solidFill>
            <a:srgbClr val="FFFFCC"/>
          </a:solidFill>
          <a:ln>
            <a:solidFill>
              <a:srgbClr val="FF66FF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algn="l" rtl="0"/>
            <a:r>
              <a:rPr 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 K:</a:t>
            </a:r>
            <a:r>
              <a:rPr lang="en-US"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>
                <a:solidFill>
                  <a:srgbClr val="002060"/>
                </a:solidFill>
              </a:rPr>
              <a:t>Anti-coagulants</a:t>
            </a:r>
            <a:r>
              <a:rPr lang="en-US" sz="320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rmAutofit/>
          </a:bodyPr>
          <a:lstStyle/>
          <a:p>
            <a:pPr algn="l" rtl="0"/>
            <a:r>
              <a:rPr lang="en-US" sz="2000" b="1" u="sng" err="1">
                <a:solidFill>
                  <a:srgbClr val="C00000"/>
                </a:solidFill>
              </a:rPr>
              <a:t>Dicumarol</a:t>
            </a:r>
            <a:r>
              <a:rPr lang="en-US" sz="2000" b="1">
                <a:solidFill>
                  <a:srgbClr val="C00000"/>
                </a:solidFill>
              </a:rPr>
              <a:t> </a:t>
            </a:r>
            <a:r>
              <a:rPr lang="en-US" sz="2000"/>
              <a:t>&amp; </a:t>
            </a:r>
            <a:r>
              <a:rPr lang="en-US" sz="2000" b="1" u="sng" err="1">
                <a:solidFill>
                  <a:srgbClr val="C00000"/>
                </a:solidFill>
              </a:rPr>
              <a:t>warfarin</a:t>
            </a:r>
            <a:r>
              <a:rPr lang="en-US" sz="2000"/>
              <a:t>  are antagonists of vitamin K (anti-coagulants). </a:t>
            </a:r>
          </a:p>
          <a:p>
            <a:pPr algn="l" rtl="0"/>
            <a:r>
              <a:rPr lang="en-US" sz="2000"/>
              <a:t>Are used to </a:t>
            </a:r>
            <a:r>
              <a:rPr lang="en-US" sz="2000" b="1">
                <a:solidFill>
                  <a:srgbClr val="0070C0"/>
                </a:solidFill>
              </a:rPr>
              <a:t>reduce blood coagulation </a:t>
            </a:r>
            <a:r>
              <a:rPr lang="en-US" sz="2000"/>
              <a:t>in patients at risk of </a:t>
            </a:r>
            <a:r>
              <a:rPr lang="en-US" sz="2000" b="1" i="1">
                <a:solidFill>
                  <a:srgbClr val="C00000"/>
                </a:solidFill>
              </a:rPr>
              <a:t>thrombosis</a:t>
            </a:r>
            <a:r>
              <a:rPr lang="en-US" sz="2000"/>
              <a:t>. </a:t>
            </a:r>
          </a:p>
          <a:p>
            <a:pPr algn="l" rtl="0"/>
            <a:r>
              <a:rPr lang="en-US" sz="2000"/>
              <a:t>Thus, </a:t>
            </a:r>
            <a:r>
              <a:rPr lang="en-US" sz="2000" b="1" u="sng">
                <a:solidFill>
                  <a:srgbClr val="CC00CC"/>
                </a:solidFill>
              </a:rPr>
              <a:t>vitamin K</a:t>
            </a:r>
            <a:r>
              <a:rPr lang="en-US" sz="2000"/>
              <a:t> is the antidote to an overdose of </a:t>
            </a:r>
            <a:r>
              <a:rPr lang="en-US" sz="2000" err="1"/>
              <a:t>warfarin</a:t>
            </a:r>
            <a:r>
              <a:rPr lang="en-US" sz="2000"/>
              <a:t>.</a:t>
            </a:r>
          </a:p>
          <a:p>
            <a:pPr algn="ctr" rtl="0">
              <a:buNone/>
            </a:pPr>
            <a:r>
              <a:rPr lang="en-US" sz="3000" b="1">
                <a:solidFill>
                  <a:srgbClr val="002060"/>
                </a:solidFill>
                <a:sym typeface="Symbol" pitchFamily="18" charset="2"/>
              </a:rPr>
              <a:t>Deficiency </a:t>
            </a:r>
          </a:p>
          <a:p>
            <a:pPr algn="l" rtl="0">
              <a:buNone/>
            </a:pPr>
            <a:r>
              <a:rPr lang="en-US" sz="2400" b="1" u="sng">
                <a:solidFill>
                  <a:srgbClr val="002060"/>
                </a:solidFill>
                <a:sym typeface="Symbol" pitchFamily="18" charset="2"/>
              </a:rPr>
              <a:t>Causes:</a:t>
            </a:r>
          </a:p>
          <a:p>
            <a:pPr algn="l" rtl="0"/>
            <a:r>
              <a:rPr lang="en-US" sz="2400" b="1">
                <a:solidFill>
                  <a:srgbClr val="00B050"/>
                </a:solidFill>
              </a:rPr>
              <a:t>Primary deficiency: </a:t>
            </a:r>
            <a:r>
              <a:rPr lang="en-US" sz="2400"/>
              <a:t>rare </a:t>
            </a:r>
          </a:p>
          <a:p>
            <a:pPr algn="l" rtl="0"/>
            <a:r>
              <a:rPr lang="en-US" sz="2400" b="1">
                <a:solidFill>
                  <a:srgbClr val="00B050"/>
                </a:solidFill>
              </a:rPr>
              <a:t>Secondary deficiency: </a:t>
            </a:r>
            <a:endParaRPr lang="en-US" sz="2400" b="1">
              <a:solidFill>
                <a:srgbClr val="00B050"/>
              </a:solidFill>
              <a:sym typeface="Symbol" pitchFamily="18" charset="2"/>
            </a:endParaRPr>
          </a:p>
          <a:p>
            <a:pPr algn="l" rtl="0">
              <a:buFont typeface="Wingdings" pitchFamily="2" charset="2"/>
              <a:buChar char="Ø"/>
            </a:pPr>
            <a:r>
              <a:rPr lang="en-US" sz="2000">
                <a:sym typeface="Symbol" pitchFamily="18" charset="2"/>
              </a:rPr>
              <a:t>Fat </a:t>
            </a:r>
            <a:r>
              <a:rPr lang="en-US" sz="2000" b="1" i="1" err="1">
                <a:solidFill>
                  <a:srgbClr val="C00000"/>
                </a:solidFill>
                <a:sym typeface="Symbol" pitchFamily="18" charset="2"/>
              </a:rPr>
              <a:t>malabsorption</a:t>
            </a:r>
            <a:r>
              <a:rPr lang="en-US" sz="2000" b="1" i="1">
                <a:solidFill>
                  <a:srgbClr val="C00000"/>
                </a:solidFill>
                <a:sym typeface="Symbol" pitchFamily="18" charset="2"/>
              </a:rPr>
              <a:t>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000">
                <a:sym typeface="Symbol" pitchFamily="18" charset="2"/>
              </a:rPr>
              <a:t>In newborn who </a:t>
            </a:r>
            <a:r>
              <a:rPr lang="en-US" sz="2000" b="1" i="1">
                <a:solidFill>
                  <a:srgbClr val="C00000"/>
                </a:solidFill>
                <a:sym typeface="Symbol" pitchFamily="18" charset="2"/>
              </a:rPr>
              <a:t>lack bacterial </a:t>
            </a:r>
            <a:r>
              <a:rPr lang="en-US" sz="2000">
                <a:sym typeface="Symbol" pitchFamily="18" charset="2"/>
              </a:rPr>
              <a:t>colonization.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000"/>
              <a:t>long-term or high-dose administration of </a:t>
            </a:r>
            <a:r>
              <a:rPr lang="en-US" sz="2000" b="1" i="1">
                <a:solidFill>
                  <a:srgbClr val="C00000"/>
                </a:solidFill>
              </a:rPr>
              <a:t>antibiotics </a:t>
            </a:r>
            <a:r>
              <a:rPr lang="en-US" sz="2000"/>
              <a:t>(they kill the bacteria in large intestine).</a:t>
            </a:r>
            <a:endParaRPr lang="en-US" sz="2000">
              <a:sym typeface="Symbol" pitchFamily="18" charset="2"/>
            </a:endParaRPr>
          </a:p>
          <a:p>
            <a:pPr algn="l" rtl="0">
              <a:buFont typeface="Wingdings" pitchFamily="2" charset="2"/>
              <a:buChar char="Ø"/>
            </a:pPr>
            <a:r>
              <a:rPr lang="en-US" sz="2000" b="1" i="1">
                <a:solidFill>
                  <a:srgbClr val="C00000"/>
                </a:solidFill>
                <a:sym typeface="Symbol" pitchFamily="18" charset="2"/>
              </a:rPr>
              <a:t>Anticoagulant </a:t>
            </a:r>
            <a:r>
              <a:rPr lang="en-US" sz="2000">
                <a:sym typeface="Symbol" pitchFamily="18" charset="2"/>
              </a:rPr>
              <a:t>Therapy.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000"/>
              <a:t>in patients suffering from </a:t>
            </a:r>
            <a:r>
              <a:rPr lang="en-US" sz="2000" b="1" i="1">
                <a:solidFill>
                  <a:srgbClr val="C00000"/>
                </a:solidFill>
              </a:rPr>
              <a:t>Liver diseases </a:t>
            </a:r>
            <a:r>
              <a:rPr lang="en-US" sz="2000"/>
              <a:t>(obstructive jaundice).</a:t>
            </a:r>
          </a:p>
          <a:p>
            <a:pPr algn="l" rtl="0"/>
            <a:endParaRPr lang="en-US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074D7-02FC-4D8C-85D6-80710E9C30DF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12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 K:</a:t>
            </a:r>
            <a:r>
              <a:rPr lang="en-US" sz="3200">
                <a:solidFill>
                  <a:srgbClr val="002060"/>
                </a:solidFill>
              </a:rPr>
              <a:t> </a:t>
            </a:r>
            <a:r>
              <a:rPr lang="en-US" sz="3200"/>
              <a:t>Deficiency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lnSpcReduction="10000"/>
          </a:bodyPr>
          <a:lstStyle/>
          <a:p>
            <a:pPr algn="l" rtl="0" eaLnBrk="1" hangingPunct="1">
              <a:buNone/>
            </a:pPr>
            <a:r>
              <a:rPr lang="en-US" sz="2800" b="1" u="sng">
                <a:solidFill>
                  <a:srgbClr val="002060"/>
                </a:solidFill>
                <a:sym typeface="Symbol" pitchFamily="18" charset="2"/>
              </a:rPr>
              <a:t>Manifested</a:t>
            </a:r>
            <a:r>
              <a:rPr lang="en-US" sz="2800" b="1">
                <a:solidFill>
                  <a:srgbClr val="002060"/>
                </a:solidFill>
                <a:sym typeface="Symbol" pitchFamily="18" charset="2"/>
              </a:rPr>
              <a:t> </a:t>
            </a:r>
            <a:r>
              <a:rPr lang="en-US" sz="2400">
                <a:sym typeface="Symbol" pitchFamily="18" charset="2"/>
              </a:rPr>
              <a:t>by:</a:t>
            </a:r>
          </a:p>
          <a:p>
            <a:pPr algn="l" rtl="0"/>
            <a:r>
              <a:rPr lang="en-US" sz="2400" b="1">
                <a:solidFill>
                  <a:srgbClr val="FFFF00"/>
                </a:solidFill>
                <a:sym typeface="Symbol" pitchFamily="18" charset="2"/>
              </a:rPr>
              <a:t> </a:t>
            </a:r>
            <a:r>
              <a:rPr lang="en-US" sz="2800" b="1">
                <a:solidFill>
                  <a:srgbClr val="C00000"/>
                </a:solidFill>
                <a:sym typeface="Symbol" pitchFamily="18" charset="2"/>
              </a:rPr>
              <a:t>Bleeding tendency </a:t>
            </a:r>
            <a:r>
              <a:rPr lang="en-US" sz="2800" i="1">
                <a:sym typeface="Symbol" pitchFamily="18" charset="2"/>
              </a:rPr>
              <a:t>(GIT, </a:t>
            </a:r>
            <a:r>
              <a:rPr lang="en-US" sz="2800" i="1" err="1">
                <a:sym typeface="Symbol" pitchFamily="18" charset="2"/>
              </a:rPr>
              <a:t>ecchymoses</a:t>
            </a:r>
            <a:r>
              <a:rPr lang="en-US" sz="2800">
                <a:sym typeface="Symbol" pitchFamily="18" charset="2"/>
              </a:rPr>
              <a:t>) </a:t>
            </a:r>
            <a:r>
              <a:rPr lang="en-US" sz="2400">
                <a:sym typeface="Symbol" pitchFamily="18" charset="2"/>
              </a:rPr>
              <a:t>from minor wounds. . Nose &amp; gum bleeding. Heavy menstrual bleeding. </a:t>
            </a:r>
          </a:p>
          <a:p>
            <a:pPr algn="l" rtl="0"/>
            <a:r>
              <a:rPr lang="en-US" sz="2400">
                <a:sym typeface="Symbol" pitchFamily="18" charset="2"/>
              </a:rPr>
              <a:t>Increased risk for </a:t>
            </a:r>
            <a:r>
              <a:rPr lang="en-US" sz="2400" b="1">
                <a:solidFill>
                  <a:srgbClr val="C00000"/>
                </a:solidFill>
                <a:sym typeface="Symbol" pitchFamily="18" charset="2"/>
              </a:rPr>
              <a:t>osteoporosis</a:t>
            </a:r>
            <a:r>
              <a:rPr lang="en-US" sz="2400">
                <a:sym typeface="Symbol" pitchFamily="18" charset="2"/>
              </a:rPr>
              <a:t>.</a:t>
            </a:r>
          </a:p>
          <a:p>
            <a:pPr algn="l" rtl="0">
              <a:buNone/>
            </a:pPr>
            <a:r>
              <a:rPr lang="en-US" sz="2800" b="1" u="sng">
                <a:solidFill>
                  <a:srgbClr val="002060"/>
                </a:solidFill>
                <a:sym typeface="Symbol" pitchFamily="18" charset="2"/>
              </a:rPr>
              <a:t>Diagnosed</a:t>
            </a:r>
            <a:r>
              <a:rPr lang="en-US" sz="2800" b="1">
                <a:solidFill>
                  <a:srgbClr val="002060"/>
                </a:solidFill>
                <a:sym typeface="Symbol" pitchFamily="18" charset="2"/>
              </a:rPr>
              <a:t> </a:t>
            </a:r>
            <a:r>
              <a:rPr lang="en-US" sz="2800">
                <a:sym typeface="Symbol" pitchFamily="18" charset="2"/>
              </a:rPr>
              <a:t>by:</a:t>
            </a:r>
          </a:p>
          <a:p>
            <a:pPr algn="l" rtl="0"/>
            <a:r>
              <a:rPr lang="en-US" sz="2800">
                <a:solidFill>
                  <a:srgbClr val="CCFF33"/>
                </a:solidFill>
                <a:sym typeface="Symbol" pitchFamily="18" charset="2"/>
              </a:rPr>
              <a:t>  </a:t>
            </a:r>
            <a:r>
              <a:rPr lang="en-US" sz="2800">
                <a:sym typeface="Symbol" pitchFamily="18" charset="2"/>
              </a:rPr>
              <a:t>prolonged blood coagulation time: </a:t>
            </a:r>
            <a:r>
              <a:rPr lang="en-US" sz="2800" b="1" i="1">
                <a:solidFill>
                  <a:srgbClr val="C00000"/>
                </a:solidFill>
                <a:sym typeface="Symbol" pitchFamily="18" charset="2"/>
              </a:rPr>
              <a:t>prolonged </a:t>
            </a:r>
            <a:r>
              <a:rPr lang="en-US" sz="2800" b="1" i="1" err="1">
                <a:solidFill>
                  <a:srgbClr val="C00000"/>
                </a:solidFill>
                <a:sym typeface="Symbol" pitchFamily="18" charset="2"/>
              </a:rPr>
              <a:t>prothrombin</a:t>
            </a:r>
            <a:r>
              <a:rPr lang="en-US" sz="2800" b="1" i="1">
                <a:solidFill>
                  <a:srgbClr val="C00000"/>
                </a:solidFill>
                <a:sym typeface="Symbol" pitchFamily="18" charset="2"/>
              </a:rPr>
              <a:t> time (↑↑ PT). </a:t>
            </a:r>
            <a:r>
              <a:rPr lang="en-US" sz="2800" b="1" i="1">
                <a:solidFill>
                  <a:srgbClr val="0070C0"/>
                </a:solidFill>
                <a:sym typeface="Symbol" pitchFamily="18" charset="2"/>
              </a:rPr>
              <a:t>[ blood takes 10-13.5 sec to clot]. </a:t>
            </a:r>
          </a:p>
          <a:p>
            <a:pPr algn="l" rtl="0"/>
            <a:r>
              <a:rPr lang="en-US" sz="2800" b="1" u="sng">
                <a:solidFill>
                  <a:srgbClr val="002060"/>
                </a:solidFill>
                <a:sym typeface="Symbol" pitchFamily="18" charset="2"/>
              </a:rPr>
              <a:t>Prevention: </a:t>
            </a:r>
            <a:r>
              <a:rPr lang="en-US" sz="2800" b="1" i="1">
                <a:solidFill>
                  <a:srgbClr val="0070C0"/>
                </a:solidFill>
                <a:sym typeface="Symbol" pitchFamily="18" charset="2"/>
              </a:rPr>
              <a:t>single shot of </a:t>
            </a:r>
            <a:r>
              <a:rPr lang="en-US" sz="2800" b="1" i="1" err="1">
                <a:solidFill>
                  <a:srgbClr val="0070C0"/>
                </a:solidFill>
                <a:sym typeface="Symbol" pitchFamily="18" charset="2"/>
              </a:rPr>
              <a:t>vit</a:t>
            </a:r>
            <a:r>
              <a:rPr lang="en-US" sz="2800" b="1" i="1">
                <a:solidFill>
                  <a:srgbClr val="0070C0"/>
                </a:solidFill>
                <a:sym typeface="Symbol" pitchFamily="18" charset="2"/>
              </a:rPr>
              <a:t>. K at birth in newborn.</a:t>
            </a:r>
          </a:p>
          <a:p>
            <a:pPr rtl="0">
              <a:buNone/>
            </a:pPr>
            <a:endParaRPr lang="en-US" sz="3600">
              <a:solidFill>
                <a:srgbClr val="FF0000"/>
              </a:solidFill>
              <a:latin typeface="Brush Script MT" pitchFamily="66" charset="0"/>
            </a:endParaRPr>
          </a:p>
          <a:p>
            <a:pPr rtl="0">
              <a:buNone/>
            </a:pPr>
            <a:r>
              <a:rPr lang="en-US" sz="3600">
                <a:solidFill>
                  <a:srgbClr val="FF0000"/>
                </a:solidFill>
                <a:latin typeface="Brush Script MT" pitchFamily="66" charset="0"/>
              </a:rPr>
              <a:t>End of vitamin K</a:t>
            </a:r>
          </a:p>
          <a:p>
            <a:pPr algn="l" rtl="0"/>
            <a:endParaRPr lang="en-US" sz="2400" b="1" i="1">
              <a:solidFill>
                <a:srgbClr val="C00000"/>
              </a:solidFill>
              <a:sym typeface="Symbol" pitchFamily="18" charset="2"/>
            </a:endParaRPr>
          </a:p>
          <a:p>
            <a:pPr algn="l" rtl="0">
              <a:buNone/>
            </a:pP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074D7-02FC-4D8C-85D6-80710E9C30DF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13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2819400"/>
          </a:xfrm>
        </p:spPr>
        <p:txBody>
          <a:bodyPr>
            <a:normAutofit/>
          </a:bodyPr>
          <a:lstStyle/>
          <a:p>
            <a:pPr rtl="0"/>
            <a:r>
              <a:rPr lang="en-US" sz="5400">
                <a:solidFill>
                  <a:srgbClr val="002060"/>
                </a:solidFill>
              </a:rPr>
              <a:t>Fat soluble vitamins</a:t>
            </a:r>
            <a:br>
              <a:rPr lang="en-US" sz="4800"/>
            </a:br>
            <a:br>
              <a:rPr lang="en-US" sz="4800"/>
            </a:br>
            <a:r>
              <a:rPr lang="en-US" sz="5400" b="1">
                <a:solidFill>
                  <a:srgbClr val="C00000"/>
                </a:solidFill>
              </a:rPr>
              <a:t>Vitamin E</a:t>
            </a:r>
            <a:endParaRPr lang="en-US" b="1">
              <a:solidFill>
                <a:srgbClr val="C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62D498-9D6D-4807-8ECF-AB5511B5D2E0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14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algn="l" rtl="0"/>
            <a:r>
              <a:rPr 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 E:</a:t>
            </a:r>
            <a:r>
              <a:rPr lang="en-US" sz="2800"/>
              <a:t> Chemical structure &amp; sources</a:t>
            </a:r>
          </a:p>
        </p:txBody>
      </p:sp>
      <p:pic>
        <p:nvPicPr>
          <p:cNvPr id="2467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43400" y="1143000"/>
            <a:ext cx="4648200" cy="1600200"/>
          </a:xfrm>
          <a:prstGeom prst="rect">
            <a:avLst/>
          </a:prstGeom>
          <a:noFill/>
          <a:ln w="3175">
            <a:solidFill>
              <a:srgbClr val="C00000"/>
            </a:solidFill>
            <a:miter lim="800000"/>
            <a:headEnd/>
            <a:tailEnd/>
          </a:ln>
          <a:effectLst/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600" y="1066801"/>
            <a:ext cx="3962400" cy="1904999"/>
          </a:xfrm>
        </p:spPr>
        <p:txBody>
          <a:bodyPr>
            <a:noAutofit/>
          </a:bodyPr>
          <a:lstStyle/>
          <a:p>
            <a:pPr algn="l" rtl="0"/>
            <a:r>
              <a:rPr lang="en-US" sz="2200"/>
              <a:t>Vitamin E is a family of </a:t>
            </a:r>
            <a:r>
              <a:rPr lang="en-US" sz="2200">
                <a:latin typeface="Symbol" pitchFamily="18" charset="2"/>
              </a:rPr>
              <a:t>a-, b-, g-, d-</a:t>
            </a:r>
            <a:r>
              <a:rPr lang="en-US" sz="2200"/>
              <a:t> </a:t>
            </a:r>
            <a:r>
              <a:rPr lang="en-US" sz="2200" err="1"/>
              <a:t>toco</a:t>
            </a:r>
            <a:r>
              <a:rPr lang="cs-CZ" sz="2200"/>
              <a:t>ph</a:t>
            </a:r>
            <a:r>
              <a:rPr lang="en-US" sz="2200" err="1"/>
              <a:t>erols</a:t>
            </a:r>
            <a:r>
              <a:rPr lang="en-US" sz="2200"/>
              <a:t> which are derivatives of an alcohol.</a:t>
            </a:r>
          </a:p>
          <a:p>
            <a:pPr algn="l" rtl="0"/>
            <a:r>
              <a:rPr lang="cs-CZ" sz="2200"/>
              <a:t>The highest biological activity has </a:t>
            </a:r>
            <a:r>
              <a:rPr lang="en-US" sz="2200" b="1">
                <a:solidFill>
                  <a:srgbClr val="C00000"/>
                </a:solidFill>
                <a:latin typeface="Symbol" pitchFamily="18" charset="2"/>
              </a:rPr>
              <a:t>a</a:t>
            </a:r>
            <a:r>
              <a:rPr lang="en-US" sz="2200" b="1">
                <a:solidFill>
                  <a:srgbClr val="C00000"/>
                </a:solidFill>
              </a:rPr>
              <a:t>-</a:t>
            </a:r>
            <a:r>
              <a:rPr lang="en-US" sz="2200" b="1" err="1">
                <a:solidFill>
                  <a:srgbClr val="C00000"/>
                </a:solidFill>
              </a:rPr>
              <a:t>tocoferol</a:t>
            </a:r>
            <a:r>
              <a:rPr lang="en-US" sz="2200" b="1">
                <a:solidFill>
                  <a:srgbClr val="C00000"/>
                </a:solidFill>
              </a:rPr>
              <a:t>.</a:t>
            </a:r>
          </a:p>
          <a:p>
            <a:pPr algn="l" rtl="0">
              <a:buNone/>
            </a:pPr>
            <a:endParaRPr lang="en-US" sz="220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33400" y="2971800"/>
            <a:ext cx="7924800" cy="3352800"/>
          </a:xfrm>
          <a:prstGeom prst="rect">
            <a:avLst/>
          </a:prstGeom>
        </p:spPr>
        <p:txBody>
          <a:bodyPr vert="horz" lIns="91440" tIns="45720" rIns="91440" bIns="45720" rtlCol="1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Plant sources: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1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Vegetable oils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1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Nuts </a:t>
            </a: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Whole grains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Leafy green vegetables as green lettuce leaves 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Animal sources:</a:t>
            </a:r>
            <a:endParaRPr kumimoji="0" lang="en-US" sz="2400" b="1" i="1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1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Egg yolk, liver, meat, fish.</a:t>
            </a: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1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</a:t>
            </a:r>
            <a:r>
              <a:rPr kumimoji="0" lang="en-US" sz="2400" b="1" i="1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[Freezing may destroy Vitamin E]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074D7-02FC-4D8C-85D6-80710E9C30DF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15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Metabolism</a:t>
            </a:r>
            <a:r>
              <a:rPr lang="en-US" sz="3600"/>
              <a:t> of vitamin 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 rtl="0"/>
            <a:r>
              <a:rPr lang="en-US" sz="2400"/>
              <a:t>Absorption of vitamin E from the </a:t>
            </a:r>
            <a:r>
              <a:rPr lang="en-US" sz="2400" u="sng"/>
              <a:t>intestine</a:t>
            </a:r>
            <a:r>
              <a:rPr lang="en-US" sz="2400"/>
              <a:t> depends on </a:t>
            </a:r>
            <a:r>
              <a:rPr lang="en-US" sz="2400" b="1">
                <a:solidFill>
                  <a:srgbClr val="C00000"/>
                </a:solidFill>
              </a:rPr>
              <a:t>micelle</a:t>
            </a:r>
            <a:r>
              <a:rPr lang="en-US" sz="2400"/>
              <a:t> formation. </a:t>
            </a:r>
          </a:p>
          <a:p>
            <a:pPr algn="l" rtl="0"/>
            <a:r>
              <a:rPr lang="en-US" sz="2400" b="1" err="1">
                <a:solidFill>
                  <a:srgbClr val="C00000"/>
                </a:solidFill>
              </a:rPr>
              <a:t>Chylomicrons</a:t>
            </a:r>
            <a:r>
              <a:rPr lang="en-US" sz="2400" b="1">
                <a:solidFill>
                  <a:srgbClr val="C00000"/>
                </a:solidFill>
              </a:rPr>
              <a:t> </a:t>
            </a:r>
            <a:r>
              <a:rPr lang="en-US" sz="2400"/>
              <a:t>carry </a:t>
            </a:r>
            <a:r>
              <a:rPr lang="en-US" sz="2400" err="1"/>
              <a:t>tocopherol</a:t>
            </a:r>
            <a:r>
              <a:rPr lang="en-US" sz="2400"/>
              <a:t> from the </a:t>
            </a:r>
            <a:r>
              <a:rPr lang="en-US" sz="2400" err="1"/>
              <a:t>enterocyte</a:t>
            </a:r>
            <a:r>
              <a:rPr lang="en-US" sz="2400"/>
              <a:t> to the liver.</a:t>
            </a:r>
          </a:p>
          <a:p>
            <a:pPr algn="l" rtl="0"/>
            <a:r>
              <a:rPr lang="en-US" sz="2400"/>
              <a:t>Vitamin E is transported in </a:t>
            </a:r>
            <a:r>
              <a:rPr lang="en-US" sz="2400" u="sng"/>
              <a:t>the blood </a:t>
            </a:r>
            <a:r>
              <a:rPr lang="en-US" sz="2400"/>
              <a:t>by the plasma lipoproteins. </a:t>
            </a:r>
          </a:p>
          <a:p>
            <a:pPr algn="l" rtl="0"/>
            <a:r>
              <a:rPr lang="en-US" sz="2400"/>
              <a:t>Upon reaching the </a:t>
            </a:r>
            <a:r>
              <a:rPr lang="en-US" sz="2400" u="sng"/>
              <a:t>liver</a:t>
            </a:r>
            <a:r>
              <a:rPr lang="en-US" sz="2400"/>
              <a:t>, alpha-</a:t>
            </a:r>
            <a:r>
              <a:rPr lang="en-US" sz="2400" err="1"/>
              <a:t>tocopherol</a:t>
            </a:r>
            <a:r>
              <a:rPr lang="en-US" sz="2400"/>
              <a:t> is preferentially taken up by </a:t>
            </a:r>
            <a:r>
              <a:rPr lang="en-US" sz="2400" b="1">
                <a:solidFill>
                  <a:srgbClr val="C00000"/>
                </a:solidFill>
              </a:rPr>
              <a:t>alpha-</a:t>
            </a:r>
            <a:r>
              <a:rPr lang="en-US" sz="2400" b="1" err="1">
                <a:solidFill>
                  <a:srgbClr val="C00000"/>
                </a:solidFill>
              </a:rPr>
              <a:t>tocopherol</a:t>
            </a:r>
            <a:r>
              <a:rPr lang="en-US" sz="2400" b="1">
                <a:solidFill>
                  <a:srgbClr val="C00000"/>
                </a:solidFill>
              </a:rPr>
              <a:t> transfer protein </a:t>
            </a:r>
            <a:r>
              <a:rPr lang="en-US" sz="2400"/>
              <a:t>(α-TTP)</a:t>
            </a:r>
            <a:r>
              <a:rPr lang="en-US" sz="2400" b="1">
                <a:solidFill>
                  <a:srgbClr val="C00000"/>
                </a:solidFill>
              </a:rPr>
              <a:t>. </a:t>
            </a:r>
            <a:r>
              <a:rPr lang="en-US" sz="2400"/>
              <a:t>Then either sulfated or </a:t>
            </a:r>
            <a:r>
              <a:rPr lang="en-US" sz="2400" err="1"/>
              <a:t>glycuronidated</a:t>
            </a:r>
            <a:r>
              <a:rPr lang="en-US" sz="2400"/>
              <a:t>. This renders the molecules water-soluble and leads to excretion via </a:t>
            </a:r>
            <a:r>
              <a:rPr lang="en-US" sz="2400" b="1">
                <a:solidFill>
                  <a:srgbClr val="0070C0"/>
                </a:solidFill>
              </a:rPr>
              <a:t>urine</a:t>
            </a:r>
            <a:r>
              <a:rPr lang="en-US" sz="2400"/>
              <a:t>.</a:t>
            </a:r>
          </a:p>
          <a:p>
            <a:pPr algn="l" rtl="0"/>
            <a:r>
              <a:rPr lang="en-US" sz="2400"/>
              <a:t>Unabsorbed vitamin E is excreted via </a:t>
            </a:r>
            <a:r>
              <a:rPr lang="en-US" sz="2400" b="1">
                <a:solidFill>
                  <a:srgbClr val="0070C0"/>
                </a:solidFill>
              </a:rPr>
              <a:t>feces</a:t>
            </a:r>
            <a:r>
              <a:rPr lang="en-US" sz="2400"/>
              <a:t>. </a:t>
            </a:r>
          </a:p>
          <a:p>
            <a:pPr algn="l" rtl="0"/>
            <a:endParaRPr lang="en-US" sz="2400"/>
          </a:p>
          <a:p>
            <a:pPr algn="l" rtl="0"/>
            <a:endParaRPr lang="en-US" sz="2400"/>
          </a:p>
          <a:p>
            <a:pPr algn="l" rtl="0"/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074D7-02FC-4D8C-85D6-80710E9C30DF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16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1143000"/>
          </a:xfrm>
        </p:spPr>
        <p:txBody>
          <a:bodyPr>
            <a:normAutofit/>
          </a:bodyPr>
          <a:lstStyle/>
          <a:p>
            <a:pPr algn="l" rtl="0"/>
            <a:r>
              <a:rPr 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 E:</a:t>
            </a:r>
            <a:r>
              <a:rPr lang="en-US" sz="3000" b="1"/>
              <a:t> </a:t>
            </a:r>
            <a:r>
              <a:rPr lang="en-US" sz="3000"/>
              <a:t>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534400" cy="5211763"/>
          </a:xfrm>
        </p:spPr>
        <p:txBody>
          <a:bodyPr>
            <a:noAutofit/>
          </a:bodyPr>
          <a:lstStyle/>
          <a:p>
            <a:pPr lvl="0" algn="l" rtl="0"/>
            <a:r>
              <a:rPr lang="en-US" sz="2100" err="1"/>
              <a:t>Tocopherols</a:t>
            </a:r>
            <a:r>
              <a:rPr lang="en-US" sz="2100"/>
              <a:t> have </a:t>
            </a:r>
            <a:r>
              <a:rPr lang="en-US" sz="2100" b="1">
                <a:solidFill>
                  <a:srgbClr val="C00000"/>
                </a:solidFill>
              </a:rPr>
              <a:t>antioxidant activity </a:t>
            </a:r>
            <a:r>
              <a:rPr lang="en-US" sz="2100"/>
              <a:t>i.e.  they react very readily with molecular oxygen and free radicals, thus prevent </a:t>
            </a:r>
            <a:r>
              <a:rPr lang="en-US" sz="2100" err="1"/>
              <a:t>autoxidation</a:t>
            </a:r>
            <a:r>
              <a:rPr lang="en-US" sz="2100"/>
              <a:t> of tissues.</a:t>
            </a:r>
          </a:p>
          <a:p>
            <a:pPr algn="l" rtl="0"/>
            <a:r>
              <a:rPr lang="en-US" sz="2100" err="1"/>
              <a:t>Vit</a:t>
            </a:r>
            <a:r>
              <a:rPr lang="en-US" sz="2100"/>
              <a:t>. E acts as </a:t>
            </a:r>
            <a:r>
              <a:rPr lang="en-US" sz="21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lipid-soluble</a:t>
            </a:r>
            <a:r>
              <a:rPr lang="en-US" sz="2100"/>
              <a:t> </a:t>
            </a:r>
            <a:r>
              <a:rPr lang="en-US" sz="2100" b="1">
                <a:solidFill>
                  <a:srgbClr val="C00000"/>
                </a:solidFill>
              </a:rPr>
              <a:t>antioxidant that concentrate in cell membranes </a:t>
            </a:r>
            <a:r>
              <a:rPr lang="en-US" sz="2100"/>
              <a:t>particularly important in those parts of the body where large amounts of oxygen are present, including the </a:t>
            </a:r>
            <a:r>
              <a:rPr lang="en-US" sz="2100" u="sng"/>
              <a:t>lungs</a:t>
            </a:r>
            <a:r>
              <a:rPr lang="en-US" sz="2100"/>
              <a:t> and the </a:t>
            </a:r>
            <a:r>
              <a:rPr lang="en-US" sz="2100" u="sng"/>
              <a:t>RBCs</a:t>
            </a:r>
            <a:r>
              <a:rPr lang="en-US" sz="2100"/>
              <a:t>.  </a:t>
            </a:r>
          </a:p>
          <a:p>
            <a:pPr algn="l" rtl="0">
              <a:buNone/>
            </a:pPr>
            <a:r>
              <a:rPr lang="en-US" sz="2400" b="1" u="sng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 E prevents oxidation of :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400" b="1">
                <a:solidFill>
                  <a:srgbClr val="00B050"/>
                </a:solidFill>
              </a:rPr>
              <a:t>PUFAs</a:t>
            </a:r>
            <a:r>
              <a:rPr lang="en-US" sz="2000"/>
              <a:t> </a:t>
            </a:r>
            <a:r>
              <a:rPr lang="en-US" sz="2100"/>
              <a:t>in all membranes. This prevents </a:t>
            </a:r>
            <a:r>
              <a:rPr lang="en-US" sz="2100" err="1"/>
              <a:t>hemolysis</a:t>
            </a:r>
            <a:r>
              <a:rPr lang="en-US" sz="2100"/>
              <a:t> of RBCs by H2O2 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400" b="1">
                <a:solidFill>
                  <a:srgbClr val="00B050"/>
                </a:solidFill>
              </a:rPr>
              <a:t>LDL </a:t>
            </a:r>
            <a:r>
              <a:rPr lang="en-US" sz="2100"/>
              <a:t>(low density lipoprotein). Oxidized LDL may be more </a:t>
            </a:r>
            <a:r>
              <a:rPr lang="en-US" sz="2100" err="1"/>
              <a:t>atherogenic</a:t>
            </a:r>
            <a:r>
              <a:rPr lang="en-US" sz="2100"/>
              <a:t>  (</a:t>
            </a:r>
            <a:r>
              <a:rPr lang="en-US" sz="2100" err="1"/>
              <a:t>Vit.E</a:t>
            </a:r>
            <a:r>
              <a:rPr lang="en-US" sz="2100"/>
              <a:t> may protect against coronary heart disease).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400" b="1">
                <a:solidFill>
                  <a:srgbClr val="00B050"/>
                </a:solidFill>
              </a:rPr>
              <a:t> DNA. </a:t>
            </a:r>
            <a:r>
              <a:rPr lang="en-US" sz="2100"/>
              <a:t>(may help prevent  DNA damage &amp; cancer).</a:t>
            </a:r>
          </a:p>
          <a:p>
            <a:pPr algn="l" rtl="0">
              <a:buNone/>
            </a:pPr>
            <a:endParaRPr lang="en-US" sz="1050"/>
          </a:p>
          <a:p>
            <a:pPr lvl="0" algn="l" rtl="0">
              <a:buNone/>
            </a:pPr>
            <a:r>
              <a:rPr lang="en-US" sz="2400" b="1" u="sng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 E and immunity: </a:t>
            </a:r>
            <a:r>
              <a:rPr lang="en-US" sz="2100" err="1"/>
              <a:t>Vit</a:t>
            </a:r>
            <a:r>
              <a:rPr lang="en-US" sz="2100"/>
              <a:t>. E has an ability to </a:t>
            </a:r>
            <a:r>
              <a:rPr lang="en-US" sz="21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modulate host immune </a:t>
            </a:r>
            <a:r>
              <a:rPr lang="en-US" sz="2100" b="1"/>
              <a:t>functions</a:t>
            </a:r>
            <a:r>
              <a:rPr lang="en-US" sz="2100"/>
              <a:t>.  It plays a role </a:t>
            </a:r>
            <a:r>
              <a:rPr lang="en-US" sz="21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differentiation of T cells</a:t>
            </a:r>
            <a:r>
              <a:rPr lang="en-US" sz="2100"/>
              <a:t>.</a:t>
            </a:r>
            <a:r>
              <a:rPr lang="en-US" sz="2000" b="1"/>
              <a:t> </a:t>
            </a:r>
            <a:r>
              <a:rPr lang="en-US" sz="2000"/>
              <a:t>It </a:t>
            </a:r>
            <a:r>
              <a:rPr lang="en-US"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blocks the release of pro-inflammatory cytokines</a:t>
            </a:r>
            <a:r>
              <a:rPr lang="en-US" sz="2000"/>
              <a:t> (as IL-1, IL-6) by </a:t>
            </a:r>
            <a:r>
              <a:rPr lang="en-US" sz="2000" err="1"/>
              <a:t>monocytes</a:t>
            </a:r>
            <a:r>
              <a:rPr lang="en-US" sz="2000"/>
              <a:t> and macrophages.</a:t>
            </a:r>
          </a:p>
          <a:p>
            <a:pPr algn="l" rtl="0">
              <a:buFont typeface="Wingdings" pitchFamily="2" charset="2"/>
              <a:buChar char="Ø"/>
            </a:pPr>
            <a:endParaRPr lang="en-US" sz="2100"/>
          </a:p>
          <a:p>
            <a:pPr algn="l" rtl="0">
              <a:buFont typeface="Wingdings" pitchFamily="2" charset="2"/>
              <a:buChar char="Ø"/>
            </a:pPr>
            <a:endParaRPr lang="en-US" sz="2000"/>
          </a:p>
          <a:p>
            <a:pPr marL="171450" indent="-171450" algn="l" rtl="0">
              <a:spcBef>
                <a:spcPct val="50000"/>
              </a:spcBef>
              <a:buNone/>
            </a:pPr>
            <a:endParaRPr lang="en-US" sz="2000">
              <a:solidFill>
                <a:srgbClr val="C00000"/>
              </a:solidFill>
            </a:endParaRPr>
          </a:p>
          <a:p>
            <a:pPr algn="l" rtl="0">
              <a:buFont typeface="Wingdings" pitchFamily="2" charset="2"/>
              <a:buChar char="Ø"/>
            </a:pPr>
            <a:endParaRPr lang="en-US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074D7-02FC-4D8C-85D6-80710E9C30DF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17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4"/>
          <p:cNvSpPr>
            <a:spLocks noGrp="1"/>
          </p:cNvSpPr>
          <p:nvPr>
            <p:ph type="title" idx="4294967295"/>
          </p:nvPr>
        </p:nvSpPr>
        <p:spPr>
          <a:xfrm>
            <a:off x="609600" y="76200"/>
            <a:ext cx="8229600" cy="1371600"/>
          </a:xfrm>
        </p:spPr>
        <p:txBody>
          <a:bodyPr>
            <a:normAutofit/>
          </a:bodyPr>
          <a:lstStyle/>
          <a:p>
            <a:pPr rtl="0"/>
            <a:r>
              <a:rPr lang="en-US" sz="3200" b="1">
                <a:solidFill>
                  <a:srgbClr val="C00000"/>
                </a:solidFill>
              </a:rPr>
              <a:t> Free Radicals and antioxidants</a:t>
            </a:r>
          </a:p>
        </p:txBody>
      </p:sp>
      <p:sp>
        <p:nvSpPr>
          <p:cNvPr id="28675" name="Content Placeholder 5"/>
          <p:cNvSpPr>
            <a:spLocks noGrp="1"/>
          </p:cNvSpPr>
          <p:nvPr>
            <p:ph idx="4294967295"/>
          </p:nvPr>
        </p:nvSpPr>
        <p:spPr>
          <a:xfrm>
            <a:off x="609600" y="1219200"/>
            <a:ext cx="8229600" cy="4876799"/>
          </a:xfrm>
        </p:spPr>
        <p:txBody>
          <a:bodyPr>
            <a:noAutofit/>
          </a:bodyPr>
          <a:lstStyle/>
          <a:p>
            <a:pPr algn="l" rtl="0"/>
            <a:r>
              <a:rPr lang="en-US" sz="2400" b="1" u="sng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Free Radicals </a:t>
            </a:r>
            <a:r>
              <a:rPr lang="en-US" sz="2200"/>
              <a:t>are</a:t>
            </a:r>
            <a:r>
              <a:rPr lang="en-US" sz="2200" b="1">
                <a:solidFill>
                  <a:srgbClr val="C00000"/>
                </a:solidFill>
              </a:rPr>
              <a:t> </a:t>
            </a:r>
            <a:r>
              <a:rPr lang="en-US" sz="2200"/>
              <a:t>By-products of the body</a:t>
            </a:r>
            <a:r>
              <a:rPr lang="ja-JP" altLang="en-US" sz="2200">
                <a:ea typeface="ＭＳ Ｐゴシック" pitchFamily="34" charset="-128"/>
              </a:rPr>
              <a:t>’</a:t>
            </a:r>
            <a:r>
              <a:rPr lang="en-US" altLang="ja-JP" sz="2200">
                <a:ea typeface="ＭＳ Ｐゴシック" pitchFamily="34" charset="-128"/>
              </a:rPr>
              <a:t>s metabolic reactions.</a:t>
            </a:r>
          </a:p>
          <a:p>
            <a:pPr algn="l" rtl="0"/>
            <a:r>
              <a:rPr lang="en-US" sz="2200"/>
              <a:t>Cells contain many potentially </a:t>
            </a:r>
            <a:r>
              <a:rPr lang="en-US" sz="2200" err="1"/>
              <a:t>oxidizable</a:t>
            </a:r>
            <a:r>
              <a:rPr lang="en-US" sz="2200"/>
              <a:t> substrates such as polyunsaturated fatty acids (PUFAs), proteins, and DNA. </a:t>
            </a:r>
          </a:p>
          <a:p>
            <a:pPr algn="l" rtl="0">
              <a:defRPr/>
            </a:pPr>
            <a:r>
              <a:rPr lang="en-US" sz="2400" b="1" u="sng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Anti-oxidants:</a:t>
            </a:r>
            <a:r>
              <a:rPr lang="en-US" sz="2000" b="1">
                <a:solidFill>
                  <a:srgbClr val="C00000"/>
                </a:solidFill>
              </a:rPr>
              <a:t> </a:t>
            </a:r>
            <a:r>
              <a:rPr lang="en-US" sz="2100"/>
              <a:t>Group of compounds that neutralizes free radicals, helping to counteract the oxidation that takes place in cells.  E.g.</a:t>
            </a:r>
          </a:p>
          <a:p>
            <a:pPr algn="l" rtl="0">
              <a:buFont typeface="Wingdings" pitchFamily="2" charset="2"/>
              <a:buChar char="Ø"/>
              <a:defRPr/>
            </a:pPr>
            <a:r>
              <a:rPr lang="en-US" sz="2100" b="1">
                <a:solidFill>
                  <a:srgbClr val="0070C0"/>
                </a:solidFill>
              </a:rPr>
              <a:t>Vitamins E: </a:t>
            </a:r>
            <a:r>
              <a:rPr lang="en-US" sz="2100"/>
              <a:t>it is an example of a </a:t>
            </a:r>
            <a:r>
              <a:rPr lang="en-US" sz="2100" err="1"/>
              <a:t>phenolic</a:t>
            </a:r>
            <a:r>
              <a:rPr lang="en-US" sz="2100"/>
              <a:t> antioxidant. They donate the hydrogen from the hydroxyl (-OH) group on the ring structure to free radicals, which then become un-reactive. On donating the hydrogen, the </a:t>
            </a:r>
            <a:r>
              <a:rPr lang="en-US" sz="2100" err="1"/>
              <a:t>phenolic</a:t>
            </a:r>
            <a:r>
              <a:rPr lang="en-US" sz="2100"/>
              <a:t> compound itself becomes a relatively free radical</a:t>
            </a:r>
            <a:r>
              <a:rPr lang="en-US" sz="2100" b="1">
                <a:solidFill>
                  <a:srgbClr val="0070C0"/>
                </a:solidFill>
              </a:rPr>
              <a:t>.</a:t>
            </a:r>
          </a:p>
          <a:p>
            <a:pPr algn="l" rtl="0">
              <a:buFont typeface="Wingdings" pitchFamily="2" charset="2"/>
              <a:buChar char="Ø"/>
              <a:defRPr/>
            </a:pPr>
            <a:r>
              <a:rPr lang="en-US" sz="2100" b="1">
                <a:solidFill>
                  <a:srgbClr val="0070C0"/>
                </a:solidFill>
              </a:rPr>
              <a:t>Vitamins C.</a:t>
            </a:r>
            <a:r>
              <a:rPr lang="en-US" sz="2100"/>
              <a:t> </a:t>
            </a:r>
            <a:r>
              <a:rPr lang="en-US" sz="2100" err="1"/>
              <a:t>Vit</a:t>
            </a:r>
            <a:r>
              <a:rPr lang="en-US" sz="2100"/>
              <a:t>. C is involved in the regeneration of </a:t>
            </a:r>
            <a:r>
              <a:rPr lang="en-US" sz="2100" err="1"/>
              <a:t>vit</a:t>
            </a:r>
            <a:r>
              <a:rPr lang="en-US" sz="2100"/>
              <a:t>. E</a:t>
            </a:r>
            <a:endParaRPr lang="en-US" sz="2100" b="1">
              <a:solidFill>
                <a:srgbClr val="0070C0"/>
              </a:solidFill>
            </a:endParaRPr>
          </a:p>
          <a:p>
            <a:pPr algn="l" rtl="0">
              <a:buFont typeface="Wingdings" pitchFamily="2" charset="2"/>
              <a:buChar char="Ø"/>
              <a:defRPr/>
            </a:pPr>
            <a:r>
              <a:rPr lang="en-US" sz="2100" b="1" err="1">
                <a:solidFill>
                  <a:srgbClr val="0070C0"/>
                </a:solidFill>
              </a:rPr>
              <a:t>Carotenoids</a:t>
            </a:r>
            <a:r>
              <a:rPr lang="en-US" sz="2100" b="1">
                <a:solidFill>
                  <a:srgbClr val="0070C0"/>
                </a:solidFill>
              </a:rPr>
              <a:t> as beta carotene</a:t>
            </a:r>
            <a:endParaRPr lang="en-US" sz="2100"/>
          </a:p>
          <a:p>
            <a:pPr algn="l" rtl="0"/>
            <a:r>
              <a:rPr lang="en-US" sz="2100"/>
              <a:t>If  exposure to free radicals exceed the protective capacity of the antioxidant defense system, a phenomenon often referred to as </a:t>
            </a:r>
            <a:r>
              <a:rPr lang="en-US" sz="2400" b="1" u="sng">
                <a:solidFill>
                  <a:srgbClr val="C00000"/>
                </a:solidFill>
              </a:rPr>
              <a:t>oxidative stress</a:t>
            </a:r>
            <a:r>
              <a:rPr lang="en-US" sz="2400" b="1">
                <a:solidFill>
                  <a:srgbClr val="C00000"/>
                </a:solidFill>
              </a:rPr>
              <a:t>. </a:t>
            </a:r>
            <a:endParaRPr lang="en-US" sz="2100" b="1">
              <a:solidFill>
                <a:srgbClr val="C00000"/>
              </a:solidFill>
            </a:endParaRPr>
          </a:p>
          <a:p>
            <a:pPr algn="l" rtl="0">
              <a:buNone/>
            </a:pPr>
            <a:endParaRPr lang="en-US" sz="2000"/>
          </a:p>
          <a:p>
            <a:pPr algn="l" rtl="0">
              <a:buFont typeface="Wingdings" pitchFamily="2" charset="2"/>
              <a:buChar char="Ø"/>
            </a:pPr>
            <a:endParaRPr lang="en-US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0E4E0-08AA-4F52-A03F-60A8486E7FF4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18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6" name="Picture 7"/>
          <p:cNvPicPr>
            <a:picLocks noChangeAspect="1" noChangeArrowheads="1"/>
          </p:cNvPicPr>
          <p:nvPr/>
        </p:nvPicPr>
        <p:blipFill>
          <a:blip r:embed="rId3"/>
          <a:srcRect t="1933" b="1959"/>
          <a:stretch>
            <a:fillRect/>
          </a:stretch>
        </p:blipFill>
        <p:spPr bwMode="auto">
          <a:xfrm>
            <a:off x="609600" y="-152400"/>
            <a:ext cx="83693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0E4E0-08AA-4F52-A03F-60A8486E7FF4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19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305800" cy="762000"/>
          </a:xfrm>
        </p:spPr>
        <p:txBody>
          <a:bodyPr/>
          <a:lstStyle/>
          <a:p>
            <a:r>
              <a:rPr lang="en-US" sz="3200"/>
              <a:t>Vitamins</a:t>
            </a:r>
          </a:p>
        </p:txBody>
      </p:sp>
      <p:sp>
        <p:nvSpPr>
          <p:cNvPr id="6147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4267200" y="762000"/>
            <a:ext cx="4724400" cy="6019800"/>
          </a:xfrm>
        </p:spPr>
        <p:txBody>
          <a:bodyPr/>
          <a:lstStyle/>
          <a:p>
            <a:pPr lvl="1" algn="l" rtl="0"/>
            <a:r>
              <a:rPr lang="en-US" sz="2000" b="1">
                <a:solidFill>
                  <a:srgbClr val="C00000"/>
                </a:solidFill>
              </a:rPr>
              <a:t>Fat-soluble vitamins</a:t>
            </a:r>
          </a:p>
          <a:p>
            <a:pPr lvl="2" algn="l" rtl="0"/>
            <a:r>
              <a:rPr lang="en-US"/>
              <a:t>Found in fats and oils of foods (hydrophobic).</a:t>
            </a:r>
          </a:p>
          <a:p>
            <a:pPr lvl="2" algn="l" rtl="0"/>
            <a:r>
              <a:rPr lang="en-US"/>
              <a:t>After absorbed enter lymph, then blood</a:t>
            </a:r>
          </a:p>
          <a:p>
            <a:pPr lvl="2" algn="l" rtl="0"/>
            <a:r>
              <a:rPr lang="en-US"/>
              <a:t>Protein carriers for transport</a:t>
            </a:r>
          </a:p>
          <a:p>
            <a:pPr lvl="2" algn="l" rtl="0"/>
            <a:r>
              <a:rPr lang="en-US"/>
              <a:t>Stored (fatty tissue/liver)</a:t>
            </a:r>
          </a:p>
          <a:p>
            <a:pPr lvl="2" algn="l" rtl="0"/>
            <a:r>
              <a:rPr lang="en-US"/>
              <a:t>Doesn’t need as regularly - weekly, monthly; because stored.</a:t>
            </a:r>
          </a:p>
          <a:p>
            <a:pPr lvl="2" algn="l" rtl="0"/>
            <a:r>
              <a:rPr lang="en-US"/>
              <a:t>Deficiencies slow to develop; because stored</a:t>
            </a:r>
          </a:p>
          <a:p>
            <a:pPr lvl="2" algn="l" rtl="0"/>
            <a:r>
              <a:rPr lang="en-US"/>
              <a:t>Toxicities more likely; because stored</a:t>
            </a:r>
          </a:p>
          <a:p>
            <a:pPr lvl="2" algn="l" rtl="0"/>
            <a:r>
              <a:rPr lang="en-US"/>
              <a:t>Precursors</a:t>
            </a:r>
          </a:p>
          <a:p>
            <a:pPr lvl="2" algn="l" rtl="0"/>
            <a:r>
              <a:rPr lang="en-US"/>
              <a:t>Fecal excretion</a:t>
            </a:r>
          </a:p>
          <a:p>
            <a:pPr lvl="2" algn="l" rtl="0"/>
            <a:endParaRPr lang="en-US" sz="2200"/>
          </a:p>
        </p:txBody>
      </p:sp>
      <p:sp>
        <p:nvSpPr>
          <p:cNvPr id="6" name="Rectangle 8"/>
          <p:cNvSpPr txBox="1">
            <a:spLocks noChangeArrowheads="1"/>
          </p:cNvSpPr>
          <p:nvPr/>
        </p:nvSpPr>
        <p:spPr bwMode="auto">
          <a:xfrm>
            <a:off x="152400" y="838200"/>
            <a:ext cx="44196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 algn="l" rtl="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/>
            </a:pPr>
            <a:r>
              <a:rPr lang="en-US" sz="2000" b="1" kern="0">
                <a:solidFill>
                  <a:srgbClr val="C00000"/>
                </a:solidFill>
                <a:latin typeface="+mn-lt"/>
                <a:cs typeface="+mn-cs"/>
              </a:rPr>
              <a:t>Water-soluble vitamins</a:t>
            </a:r>
          </a:p>
          <a:p>
            <a:pPr marL="1143000" lvl="2" indent="-228600" algn="l" rtl="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kern="0">
                <a:latin typeface="+mn-lt"/>
                <a:cs typeface="+mn-cs"/>
              </a:rPr>
              <a:t>Found in watery parts of foods (hydrophilic)</a:t>
            </a:r>
          </a:p>
          <a:p>
            <a:pPr marL="1143000" lvl="2" indent="-228600" algn="l" rtl="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kern="0">
                <a:latin typeface="+mn-lt"/>
                <a:cs typeface="+mn-cs"/>
              </a:rPr>
              <a:t>After absorbed move directly into blood</a:t>
            </a:r>
          </a:p>
          <a:p>
            <a:pPr marL="1143000" lvl="2" indent="-228600" algn="l" rtl="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kern="0">
                <a:latin typeface="+mn-lt"/>
                <a:cs typeface="+mn-cs"/>
              </a:rPr>
              <a:t>Transported  freely in blood</a:t>
            </a:r>
            <a:r>
              <a:rPr lang="en-US">
                <a:latin typeface="Times New Roman" pitchFamily="18" charset="0"/>
              </a:rPr>
              <a:t>. Some </a:t>
            </a:r>
            <a:r>
              <a:rPr lang="en-US" err="1">
                <a:latin typeface="Times New Roman" pitchFamily="18" charset="0"/>
              </a:rPr>
              <a:t>Vits</a:t>
            </a:r>
            <a:r>
              <a:rPr lang="en-US">
                <a:latin typeface="Times New Roman" pitchFamily="18" charset="0"/>
              </a:rPr>
              <a:t> require carrier .</a:t>
            </a:r>
            <a:endParaRPr lang="en-US" sz="2000" kern="0">
              <a:latin typeface="+mn-lt"/>
              <a:cs typeface="+mn-cs"/>
            </a:endParaRPr>
          </a:p>
          <a:p>
            <a:pPr marL="1143000" lvl="2" indent="-228600" algn="l" rtl="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kern="0">
                <a:latin typeface="+mn-lt"/>
                <a:cs typeface="+mn-cs"/>
              </a:rPr>
              <a:t>Not stored</a:t>
            </a:r>
          </a:p>
          <a:p>
            <a:pPr marL="1143000" lvl="2" indent="-228600" algn="l" rtl="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kern="0">
                <a:latin typeface="+mn-lt"/>
                <a:cs typeface="+mn-cs"/>
              </a:rPr>
              <a:t>Needed more regularly – every 1-3 days; because not stored</a:t>
            </a:r>
          </a:p>
          <a:p>
            <a:pPr marL="1143000" lvl="2" indent="-228600" algn="l" rtl="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kern="0">
                <a:latin typeface="+mn-lt"/>
                <a:cs typeface="+mn-cs"/>
              </a:rPr>
              <a:t>Deficiencies fast to develop;  because not stored</a:t>
            </a:r>
          </a:p>
          <a:p>
            <a:pPr marL="1143000" lvl="2" indent="-228600" algn="l" rtl="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kern="0">
                <a:latin typeface="+mn-lt"/>
                <a:cs typeface="+mn-cs"/>
              </a:rPr>
              <a:t>Toxicities less likely </a:t>
            </a:r>
          </a:p>
          <a:p>
            <a:pPr marL="1143000" lvl="2" indent="-228600" algn="l" rtl="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kern="0">
                <a:latin typeface="+mn-lt"/>
                <a:cs typeface="+mn-cs"/>
              </a:rPr>
              <a:t>Usually no precursors</a:t>
            </a:r>
          </a:p>
          <a:p>
            <a:pPr marL="1143000" lvl="2" indent="-228600" algn="l" rtl="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kern="0">
                <a:latin typeface="+mn-lt"/>
                <a:cs typeface="+mn-cs"/>
              </a:rPr>
              <a:t>Urine excretion</a:t>
            </a:r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09CDE3C-0F89-46E8-B336-7ED370D35156}" type="slidenum">
              <a:rPr lang="ar-SA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458200" cy="4525963"/>
          </a:xfrm>
        </p:spPr>
        <p:txBody>
          <a:bodyPr>
            <a:noAutofit/>
          </a:bodyPr>
          <a:lstStyle/>
          <a:p>
            <a:pPr algn="l" rtl="0">
              <a:buNone/>
            </a:pPr>
            <a:r>
              <a:rPr lang="en-US" sz="2400" b="1">
                <a:solidFill>
                  <a:srgbClr val="C00000"/>
                </a:solidFill>
              </a:rPr>
              <a:t>Causes: </a:t>
            </a:r>
          </a:p>
          <a:p>
            <a:pPr algn="l" rtl="0"/>
            <a:r>
              <a:rPr lang="en-US" sz="2300" b="1" i="1">
                <a:solidFill>
                  <a:srgbClr val="00B050"/>
                </a:solidFill>
              </a:rPr>
              <a:t>Severe </a:t>
            </a:r>
            <a:r>
              <a:rPr lang="en-US" sz="2300" b="1" i="1" err="1">
                <a:solidFill>
                  <a:srgbClr val="00B050"/>
                </a:solidFill>
              </a:rPr>
              <a:t>malabsorption</a:t>
            </a:r>
            <a:r>
              <a:rPr lang="en-US" sz="2300"/>
              <a:t>.</a:t>
            </a:r>
          </a:p>
          <a:p>
            <a:pPr algn="l" rtl="0"/>
            <a:r>
              <a:rPr lang="en-US" sz="2300" b="1" i="1">
                <a:solidFill>
                  <a:srgbClr val="00B050"/>
                </a:solidFill>
              </a:rPr>
              <a:t>Chronic liver disease. </a:t>
            </a:r>
            <a:r>
              <a:rPr lang="en-US" sz="2300"/>
              <a:t>[They suffer deficiency because they are unable to absorb the vitamin or transport it.]</a:t>
            </a:r>
          </a:p>
          <a:p>
            <a:pPr algn="l" rtl="0"/>
            <a:r>
              <a:rPr lang="en-US" sz="2300" b="1" i="1">
                <a:solidFill>
                  <a:srgbClr val="00B050"/>
                </a:solidFill>
              </a:rPr>
              <a:t>Premature infants </a:t>
            </a:r>
            <a:r>
              <a:rPr lang="en-US" sz="2300"/>
              <a:t>are born with inadequate reserve of the vitamin. </a:t>
            </a:r>
          </a:p>
          <a:p>
            <a:pPr algn="l" rtl="0">
              <a:buNone/>
            </a:pPr>
            <a:r>
              <a:rPr lang="en-US" sz="2400" b="1">
                <a:solidFill>
                  <a:srgbClr val="C00000"/>
                </a:solidFill>
              </a:rPr>
              <a:t>Manifestations:</a:t>
            </a:r>
          </a:p>
          <a:p>
            <a:pPr algn="l" rtl="0"/>
            <a:r>
              <a:rPr lang="en-US" sz="2300" b="1">
                <a:solidFill>
                  <a:srgbClr val="0070C0"/>
                </a:solidFill>
              </a:rPr>
              <a:t>Muscle weakness </a:t>
            </a:r>
            <a:r>
              <a:rPr lang="en-US" sz="2300">
                <a:solidFill>
                  <a:srgbClr val="0070C0"/>
                </a:solidFill>
              </a:rPr>
              <a:t>&amp; </a:t>
            </a:r>
            <a:r>
              <a:rPr lang="en-US" sz="2300" b="1">
                <a:solidFill>
                  <a:srgbClr val="0070C0"/>
                </a:solidFill>
              </a:rPr>
              <a:t>neurological problems</a:t>
            </a:r>
            <a:r>
              <a:rPr lang="en-US" sz="2300">
                <a:solidFill>
                  <a:srgbClr val="0070C0"/>
                </a:solidFill>
              </a:rPr>
              <a:t>. </a:t>
            </a:r>
            <a:r>
              <a:rPr lang="en-US" sz="2300"/>
              <a:t>Due to nerve and muscle </a:t>
            </a:r>
            <a:r>
              <a:rPr lang="en-US" sz="2300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membrane</a:t>
            </a:r>
            <a:r>
              <a:rPr lang="en-US" sz="2300"/>
              <a:t> damage. </a:t>
            </a:r>
          </a:p>
          <a:p>
            <a:pPr algn="l" rtl="0"/>
            <a:r>
              <a:rPr lang="en-US" sz="2300" b="1">
                <a:solidFill>
                  <a:srgbClr val="0070C0"/>
                </a:solidFill>
              </a:rPr>
              <a:t>Ataxia</a:t>
            </a:r>
            <a:r>
              <a:rPr lang="en-US" sz="2300"/>
              <a:t> (unstable gait).</a:t>
            </a:r>
          </a:p>
          <a:p>
            <a:pPr algn="l" rtl="0"/>
            <a:r>
              <a:rPr lang="en-US" sz="2300" b="1">
                <a:solidFill>
                  <a:srgbClr val="0070C0"/>
                </a:solidFill>
              </a:rPr>
              <a:t>Hemolytic anemia. </a:t>
            </a:r>
            <a:r>
              <a:rPr lang="en-US" sz="2300"/>
              <a:t>The RBC membranes are abnormally fragile as a result of lipid </a:t>
            </a:r>
            <a:r>
              <a:rPr lang="en-US" sz="2300" err="1"/>
              <a:t>peroxidation</a:t>
            </a:r>
            <a:r>
              <a:rPr lang="en-US" sz="2300"/>
              <a:t>. It  can be corrected by vitamin E supplementation.                        </a:t>
            </a:r>
          </a:p>
          <a:p>
            <a:pPr rtl="0">
              <a:buNone/>
            </a:pPr>
            <a:r>
              <a:rPr lang="en-US" sz="2000"/>
              <a:t>                                   </a:t>
            </a:r>
            <a:r>
              <a:rPr lang="en-US" sz="3600">
                <a:solidFill>
                  <a:srgbClr val="C00000"/>
                </a:solidFill>
                <a:latin typeface="Brush Script MT" pitchFamily="66" charset="0"/>
              </a:rPr>
              <a:t>End of vitamin E</a:t>
            </a:r>
            <a:endParaRPr lang="en-US" sz="4000">
              <a:solidFill>
                <a:srgbClr val="C00000"/>
              </a:solidFill>
              <a:latin typeface="Brush Script MT" pitchFamily="66" charset="0"/>
            </a:endParaRPr>
          </a:p>
          <a:p>
            <a:pPr algn="l" rtl="0">
              <a:buNone/>
            </a:pPr>
            <a:endParaRPr lang="en-US" sz="2400"/>
          </a:p>
          <a:p>
            <a:pPr algn="l" rtl="0"/>
            <a:endParaRPr lang="en-US" sz="240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1143000"/>
          </a:xfrm>
        </p:spPr>
        <p:txBody>
          <a:bodyPr>
            <a:normAutofit/>
          </a:bodyPr>
          <a:lstStyle/>
          <a:p>
            <a:pPr algn="l" rtl="0"/>
            <a:r>
              <a:rPr 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 E: </a:t>
            </a:r>
            <a:r>
              <a:rPr lang="en-US" sz="3200"/>
              <a:t>deficiency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074D7-02FC-4D8C-85D6-80710E9C30DF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20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371600"/>
          </a:xfrm>
        </p:spPr>
        <p:txBody>
          <a:bodyPr/>
          <a:lstStyle/>
          <a:p>
            <a:pPr eaLnBrk="1" hangingPunct="1"/>
            <a:r>
              <a:rPr lang="en-US" sz="3200">
                <a:solidFill>
                  <a:srgbClr val="C00000"/>
                </a:solidFill>
              </a:rPr>
              <a:t>Vitamins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type="body" idx="1"/>
          </p:nvPr>
        </p:nvSpPr>
        <p:spPr>
          <a:xfrm>
            <a:off x="533400" y="914400"/>
            <a:ext cx="8153400" cy="5257800"/>
          </a:xfrm>
        </p:spPr>
        <p:txBody>
          <a:bodyPr>
            <a:noAutofit/>
          </a:bodyPr>
          <a:lstStyle/>
          <a:p>
            <a:pPr algn="l" rtl="0" eaLnBrk="1" hangingPunct="1">
              <a:defRPr/>
            </a:pPr>
            <a:r>
              <a:rPr lang="en-US" sz="2200" b="1">
                <a:solidFill>
                  <a:srgbClr val="0070C0"/>
                </a:solidFill>
              </a:rPr>
              <a:t>Organic</a:t>
            </a:r>
            <a:r>
              <a:rPr lang="en-US" sz="2200"/>
              <a:t> compounds</a:t>
            </a:r>
          </a:p>
          <a:p>
            <a:pPr algn="l" rtl="0">
              <a:defRPr/>
            </a:pPr>
            <a:r>
              <a:rPr lang="en-US" sz="2200" b="1">
                <a:solidFill>
                  <a:srgbClr val="0070C0"/>
                </a:solidFill>
              </a:rPr>
              <a:t>Cannot be synthesized </a:t>
            </a:r>
            <a:r>
              <a:rPr lang="en-US" sz="2200"/>
              <a:t>in ample amounts in the body. Required in </a:t>
            </a:r>
            <a:r>
              <a:rPr lang="en-US" sz="2200" b="1">
                <a:solidFill>
                  <a:srgbClr val="0070C0"/>
                </a:solidFill>
              </a:rPr>
              <a:t>small amounts</a:t>
            </a:r>
          </a:p>
          <a:p>
            <a:pPr algn="l" rtl="0" eaLnBrk="1" hangingPunct="1">
              <a:defRPr/>
            </a:pPr>
            <a:r>
              <a:rPr lang="en-US" sz="2200" b="1">
                <a:solidFill>
                  <a:srgbClr val="0070C0"/>
                </a:solidFill>
              </a:rPr>
              <a:t>Deficiencies</a:t>
            </a:r>
            <a:r>
              <a:rPr lang="en-US" sz="2200"/>
              <a:t> can result in potentially serious consequences.</a:t>
            </a:r>
          </a:p>
          <a:p>
            <a:pPr marL="342900" lvl="1" indent="-342900" algn="l" rtl="0"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200" b="1" err="1">
                <a:solidFill>
                  <a:srgbClr val="0070C0"/>
                </a:solidFill>
              </a:rPr>
              <a:t>Provitamin</a:t>
            </a:r>
            <a:r>
              <a:rPr lang="en-US" sz="2200"/>
              <a:t> (precursor)  </a:t>
            </a:r>
            <a:r>
              <a:rPr lang="en-US" sz="2200" err="1"/>
              <a:t>vs</a:t>
            </a:r>
            <a:r>
              <a:rPr lang="en-US" sz="2200"/>
              <a:t>  </a:t>
            </a:r>
            <a:r>
              <a:rPr lang="en-US" sz="2200" b="1">
                <a:solidFill>
                  <a:srgbClr val="0070C0"/>
                </a:solidFill>
              </a:rPr>
              <a:t>Preformed vitamin </a:t>
            </a:r>
            <a:r>
              <a:rPr lang="en-US" sz="2200"/>
              <a:t>(</a:t>
            </a:r>
            <a:r>
              <a:rPr lang="en-US" sz="2200">
                <a:sym typeface="Wingdings" pitchFamily="2" charset="2"/>
              </a:rPr>
              <a:t>vitamins found in foods in their active form)</a:t>
            </a:r>
            <a:endParaRPr lang="en-US" sz="2200" b="1">
              <a:solidFill>
                <a:srgbClr val="0070C0"/>
              </a:solidFill>
            </a:endParaRPr>
          </a:p>
          <a:p>
            <a:pPr algn="l" rtl="0">
              <a:defRPr/>
            </a:pPr>
            <a:r>
              <a:rPr lang="en-US" sz="2200"/>
              <a:t>vitamins can be </a:t>
            </a:r>
            <a:r>
              <a:rPr lang="en-US" sz="22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destroyed by: </a:t>
            </a:r>
            <a:r>
              <a:rPr lang="en-US" sz="2200"/>
              <a:t>Heat, Light (ultraviolet), Oxygen.</a:t>
            </a:r>
          </a:p>
          <a:p>
            <a:pPr marL="342900" lvl="1" indent="-342900" algn="l" rtl="0"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200" b="1" i="1">
                <a:solidFill>
                  <a:srgbClr val="00B050"/>
                </a:solidFill>
              </a:rPr>
              <a:t>Fat-soluble vitamins </a:t>
            </a:r>
            <a:r>
              <a:rPr lang="en-US" sz="2200"/>
              <a:t>tend to be </a:t>
            </a:r>
            <a:r>
              <a:rPr lang="en-US" sz="22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stable</a:t>
            </a:r>
            <a:r>
              <a:rPr lang="en-US" sz="2200"/>
              <a:t>.</a:t>
            </a:r>
          </a:p>
          <a:p>
            <a:pPr algn="l" rtl="0">
              <a:defRPr/>
            </a:pPr>
            <a:r>
              <a:rPr lang="en-US" sz="2200"/>
              <a:t>Whole foods: Fruits, vegetables, and whole grains.</a:t>
            </a:r>
          </a:p>
          <a:p>
            <a:pPr marL="342900" lvl="1" indent="-342900" algn="l" rtl="0"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200"/>
              <a:t>Vitamins from </a:t>
            </a:r>
            <a:r>
              <a:rPr lang="en-US" sz="2200" b="1" i="1">
                <a:solidFill>
                  <a:srgbClr val="00B050"/>
                </a:solidFill>
              </a:rPr>
              <a:t>animal foods </a:t>
            </a:r>
            <a:r>
              <a:rPr lang="en-US" sz="2200"/>
              <a:t>are generally more </a:t>
            </a:r>
            <a:r>
              <a:rPr lang="en-US" sz="2200" b="1" u="sng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bioavailable</a:t>
            </a:r>
            <a:r>
              <a:rPr lang="en-US" sz="2200"/>
              <a:t> than those in plant foods.</a:t>
            </a:r>
          </a:p>
          <a:p>
            <a:pPr algn="l" rtl="0">
              <a:lnSpc>
                <a:spcPct val="80000"/>
              </a:lnSpc>
              <a:defRPr/>
            </a:pPr>
            <a:r>
              <a:rPr lang="en-US" sz="2200"/>
              <a:t>Vitamins grouped into two major categories:</a:t>
            </a:r>
          </a:p>
          <a:p>
            <a:pPr lvl="1" algn="l" rtl="0">
              <a:lnSpc>
                <a:spcPct val="80000"/>
              </a:lnSpc>
              <a:defRPr/>
            </a:pPr>
            <a:r>
              <a:rPr lang="en-US" sz="2200" b="1">
                <a:solidFill>
                  <a:srgbClr val="C00000"/>
                </a:solidFill>
              </a:rPr>
              <a:t>Fat-soluble</a:t>
            </a:r>
            <a:r>
              <a:rPr lang="en-US" sz="2200"/>
              <a:t> (4 fat soluble) Vitamin A, D, E, K.</a:t>
            </a:r>
          </a:p>
          <a:p>
            <a:pPr lvl="1" algn="l" rtl="0">
              <a:lnSpc>
                <a:spcPct val="80000"/>
              </a:lnSpc>
              <a:defRPr/>
            </a:pPr>
            <a:r>
              <a:rPr lang="en-US" sz="2200" b="1">
                <a:solidFill>
                  <a:srgbClr val="C00000"/>
                </a:solidFill>
              </a:rPr>
              <a:t>Water-soluble</a:t>
            </a:r>
            <a:r>
              <a:rPr lang="en-US" sz="2200"/>
              <a:t> (9 water soluble)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534C43B-31E2-49E5-BC6F-A1872DBE84F3}" type="slidenum">
              <a:rPr lang="ar-SA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/>
          <p:cNvSpPr>
            <a:spLocks noGrp="1"/>
          </p:cNvSpPr>
          <p:nvPr>
            <p:ph type="title"/>
          </p:nvPr>
        </p:nvSpPr>
        <p:spPr>
          <a:xfrm>
            <a:off x="250825" y="381000"/>
            <a:ext cx="7445375" cy="530225"/>
          </a:xfrm>
        </p:spPr>
        <p:txBody>
          <a:bodyPr>
            <a:normAutofit fontScale="90000"/>
          </a:bodyPr>
          <a:lstStyle/>
          <a:p>
            <a:r>
              <a:rPr lang="en-US" sz="3600">
                <a:solidFill>
                  <a:srgbClr val="C00000"/>
                </a:solidFill>
              </a:rPr>
              <a:t>Digesting and absorbing vitamins</a:t>
            </a:r>
          </a:p>
        </p:txBody>
      </p:sp>
      <p:pic>
        <p:nvPicPr>
          <p:cNvPr id="717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143000"/>
            <a:ext cx="8231187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EE52115-11CE-4801-8678-0E481D0F7116}" type="slidenum">
              <a:rPr lang="ar-SA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/>
          <p:cNvPicPr>
            <a:picLocks noChangeAspect="1" noChangeArrowheads="1"/>
          </p:cNvPicPr>
          <p:nvPr/>
        </p:nvPicPr>
        <p:blipFill>
          <a:blip r:embed="rId3"/>
          <a:srcRect t="1834" b="1860"/>
          <a:stretch>
            <a:fillRect/>
          </a:stretch>
        </p:blipFill>
        <p:spPr bwMode="auto">
          <a:xfrm>
            <a:off x="303213" y="293688"/>
            <a:ext cx="8535987" cy="625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533638C-7296-424F-B1E7-21F82B6469E6}" type="slidenum">
              <a:rPr lang="ar-SA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/>
              <a:t>FAT SOLUBLE VITAMINS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437"/>
            <a:ext cx="8229600" cy="4525963"/>
          </a:xfrm>
        </p:spPr>
        <p:txBody>
          <a:bodyPr>
            <a:noAutofit/>
          </a:bodyPr>
          <a:lstStyle/>
          <a:p>
            <a:pPr algn="l" rtl="0"/>
            <a:r>
              <a:rPr lang="en-US" sz="2200"/>
              <a:t>They are </a:t>
            </a:r>
            <a:r>
              <a:rPr lang="en-US" sz="2200" b="1">
                <a:solidFill>
                  <a:srgbClr val="0070C0"/>
                </a:solidFill>
              </a:rPr>
              <a:t>non polar</a:t>
            </a:r>
            <a:r>
              <a:rPr lang="en-US" sz="2200"/>
              <a:t>.</a:t>
            </a:r>
          </a:p>
          <a:p>
            <a:pPr algn="l" rtl="0"/>
            <a:r>
              <a:rPr lang="en-US" sz="2200" b="1">
                <a:solidFill>
                  <a:srgbClr val="C00000"/>
                </a:solidFill>
              </a:rPr>
              <a:t>All of them are isoprene derivatives.</a:t>
            </a:r>
          </a:p>
          <a:p>
            <a:pPr algn="l" rtl="0"/>
            <a:r>
              <a:rPr lang="en-US" sz="2200"/>
              <a:t>require </a:t>
            </a:r>
            <a:r>
              <a:rPr lang="en-US" sz="2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micelles</a:t>
            </a:r>
            <a:r>
              <a:rPr lang="en-US" sz="2200"/>
              <a:t> to be absorbed.</a:t>
            </a:r>
          </a:p>
          <a:p>
            <a:pPr algn="l" rtl="0"/>
            <a:r>
              <a:rPr lang="en-US" sz="2200"/>
              <a:t>are transported to the liver in </a:t>
            </a:r>
            <a:r>
              <a:rPr lang="en-US" sz="2200" b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chylomicrons</a:t>
            </a:r>
            <a:r>
              <a:rPr lang="en-US" sz="2200"/>
              <a:t>.</a:t>
            </a:r>
          </a:p>
          <a:p>
            <a:pPr algn="l" rtl="0"/>
            <a:r>
              <a:rPr lang="en-US" sz="2200"/>
              <a:t>They are stored either in the </a:t>
            </a:r>
            <a:r>
              <a:rPr lang="en-US" sz="2200" b="1">
                <a:solidFill>
                  <a:srgbClr val="C00000"/>
                </a:solidFill>
              </a:rPr>
              <a:t>liver</a:t>
            </a:r>
            <a:r>
              <a:rPr lang="en-US" sz="2200"/>
              <a:t> (A, D and K) or in </a:t>
            </a:r>
            <a:r>
              <a:rPr lang="en-US" sz="2200" b="1">
                <a:solidFill>
                  <a:srgbClr val="C00000"/>
                </a:solidFill>
              </a:rPr>
              <a:t>adipose tissue </a:t>
            </a:r>
            <a:r>
              <a:rPr lang="en-US" sz="2200"/>
              <a:t>(E) for varying periods of time.</a:t>
            </a:r>
          </a:p>
          <a:p>
            <a:pPr algn="l" rtl="0"/>
            <a:r>
              <a:rPr lang="en-US" sz="2200"/>
              <a:t>In </a:t>
            </a:r>
            <a:r>
              <a:rPr lang="en-US" sz="2200" b="1">
                <a:solidFill>
                  <a:srgbClr val="C00000"/>
                </a:solidFill>
              </a:rPr>
              <a:t>blood</a:t>
            </a:r>
            <a:r>
              <a:rPr lang="en-US" sz="2200"/>
              <a:t> they are transported by lipoproteins or specific binding proteins.</a:t>
            </a:r>
          </a:p>
          <a:p>
            <a:pPr algn="l" rtl="0"/>
            <a:r>
              <a:rPr lang="en-US" sz="2200"/>
              <a:t>They are mainly excreted in feces.</a:t>
            </a:r>
          </a:p>
          <a:p>
            <a:pPr algn="l" rtl="0"/>
            <a:r>
              <a:rPr lang="en-US" sz="2200"/>
              <a:t>Toxicity occurs from over dosage.</a:t>
            </a:r>
          </a:p>
          <a:p>
            <a:pPr algn="l" rtl="0"/>
            <a:r>
              <a:rPr lang="en-US" sz="2200" b="1">
                <a:solidFill>
                  <a:srgbClr val="C00000"/>
                </a:solidFill>
              </a:rPr>
              <a:t>No specific coenzyme function has yet been found for the fat soluble vitamins EXCEPT vitamin K.</a:t>
            </a:r>
          </a:p>
        </p:txBody>
      </p:sp>
      <p:pic>
        <p:nvPicPr>
          <p:cNvPr id="4" name="Picture 3" descr="C:\Documents and Settings\Administrator\Desktop\polyisoprenoid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1371600"/>
            <a:ext cx="2971800" cy="1524000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074D7-02FC-4D8C-85D6-80710E9C30DF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6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2971800"/>
          </a:xfrm>
        </p:spPr>
        <p:txBody>
          <a:bodyPr>
            <a:normAutofit/>
          </a:bodyPr>
          <a:lstStyle/>
          <a:p>
            <a:pPr rtl="0"/>
            <a:r>
              <a:rPr lang="en-US" sz="5400">
                <a:solidFill>
                  <a:srgbClr val="002060"/>
                </a:solidFill>
              </a:rPr>
              <a:t>Fat soluble vitamins</a:t>
            </a:r>
            <a:br>
              <a:rPr lang="en-US" sz="4800"/>
            </a:br>
            <a:br>
              <a:rPr lang="en-US" sz="4800"/>
            </a:br>
            <a:r>
              <a:rPr lang="en-US" sz="4800" b="1">
                <a:solidFill>
                  <a:srgbClr val="C00000"/>
                </a:solidFill>
              </a:rPr>
              <a:t>Vitamin K</a:t>
            </a:r>
            <a:endParaRPr lang="en-US" b="1">
              <a:solidFill>
                <a:srgbClr val="C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62D498-9D6D-4807-8ECF-AB5511B5D2E0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7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4582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 K:</a:t>
            </a:r>
            <a:r>
              <a:rPr lang="en-US" sz="2800" b="1">
                <a:solidFill>
                  <a:srgbClr val="002060"/>
                </a:solidFill>
              </a:rPr>
              <a:t> </a:t>
            </a:r>
            <a:r>
              <a:rPr lang="en-US" sz="2800">
                <a:solidFill>
                  <a:srgbClr val="002060"/>
                </a:solidFill>
              </a:rPr>
              <a:t>chemical structure, Sources &amp;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60437"/>
            <a:ext cx="6096000" cy="5516563"/>
          </a:xfrm>
        </p:spPr>
        <p:txBody>
          <a:bodyPr>
            <a:noAutofit/>
          </a:bodyPr>
          <a:lstStyle/>
          <a:p>
            <a:pPr algn="l" rtl="0">
              <a:spcBef>
                <a:spcPct val="50000"/>
              </a:spcBef>
            </a:pPr>
            <a:r>
              <a:rPr lang="en-US" sz="2100" b="1">
                <a:solidFill>
                  <a:srgbClr val="C00000"/>
                </a:solidFill>
              </a:rPr>
              <a:t>Vitamin K</a:t>
            </a:r>
            <a:r>
              <a:rPr lang="en-US" sz="2100" b="1" baseline="-25000">
                <a:solidFill>
                  <a:srgbClr val="C00000"/>
                </a:solidFill>
              </a:rPr>
              <a:t>1</a:t>
            </a:r>
            <a:r>
              <a:rPr lang="en-US" sz="2100" b="1">
                <a:solidFill>
                  <a:srgbClr val="C00000"/>
                </a:solidFill>
              </a:rPr>
              <a:t> </a:t>
            </a:r>
            <a:r>
              <a:rPr lang="en-US" sz="2100"/>
              <a:t>is abundant in </a:t>
            </a:r>
            <a:r>
              <a:rPr lang="en-US" sz="2100" b="1" i="1">
                <a:solidFill>
                  <a:srgbClr val="00B050"/>
                </a:solidFill>
              </a:rPr>
              <a:t>vegetable oils </a:t>
            </a:r>
            <a:r>
              <a:rPr lang="en-US" sz="2100"/>
              <a:t>and </a:t>
            </a:r>
            <a:r>
              <a:rPr lang="en-US" sz="2100" b="1" i="1">
                <a:solidFill>
                  <a:srgbClr val="00B050"/>
                </a:solidFill>
              </a:rPr>
              <a:t>green leafy vegetables </a:t>
            </a:r>
            <a:r>
              <a:rPr lang="en-US" sz="2100"/>
              <a:t>e.g.  Spinach, also in cabbage, cauliflower and peas.</a:t>
            </a:r>
          </a:p>
          <a:p>
            <a:pPr algn="l" rtl="0">
              <a:spcBef>
                <a:spcPct val="50000"/>
              </a:spcBef>
            </a:pPr>
            <a:r>
              <a:rPr lang="en-US" sz="2100" b="1">
                <a:solidFill>
                  <a:srgbClr val="C00000"/>
                </a:solidFill>
              </a:rPr>
              <a:t>Vitamin K</a:t>
            </a:r>
            <a:r>
              <a:rPr lang="en-US" sz="2100" b="1" baseline="-25000">
                <a:solidFill>
                  <a:srgbClr val="C00000"/>
                </a:solidFill>
              </a:rPr>
              <a:t>2</a:t>
            </a:r>
            <a:r>
              <a:rPr lang="en-US" sz="2100">
                <a:solidFill>
                  <a:srgbClr val="C00000"/>
                </a:solidFill>
              </a:rPr>
              <a:t> </a:t>
            </a:r>
            <a:r>
              <a:rPr lang="en-US" sz="2100"/>
              <a:t>is synthesized by </a:t>
            </a:r>
            <a:r>
              <a:rPr lang="en-US" sz="2100" b="1" i="1">
                <a:solidFill>
                  <a:srgbClr val="002060"/>
                </a:solidFill>
              </a:rPr>
              <a:t>intestinal flora</a:t>
            </a:r>
            <a:r>
              <a:rPr lang="en-US" sz="2100" b="1" i="1">
                <a:solidFill>
                  <a:srgbClr val="FF66FF"/>
                </a:solidFill>
              </a:rPr>
              <a:t> </a:t>
            </a:r>
            <a:r>
              <a:rPr lang="en-US" sz="2100"/>
              <a:t>and is found in </a:t>
            </a:r>
            <a:r>
              <a:rPr lang="en-US" sz="2100" b="1" i="1">
                <a:solidFill>
                  <a:srgbClr val="002060"/>
                </a:solidFill>
              </a:rPr>
              <a:t>animal tissues.  </a:t>
            </a:r>
            <a:r>
              <a:rPr lang="en-US" sz="2100"/>
              <a:t>Putrefied fish meal is a rich source.</a:t>
            </a:r>
          </a:p>
          <a:p>
            <a:pPr algn="l" rtl="0">
              <a:spcBef>
                <a:spcPct val="50000"/>
              </a:spcBef>
            </a:pPr>
            <a:r>
              <a:rPr lang="en-US" sz="21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 sources </a:t>
            </a:r>
            <a:r>
              <a:rPr lang="en-US" sz="2100"/>
              <a:t>of vitamin K include tomatoes, cheese, egg yolk, and liver. </a:t>
            </a:r>
            <a:r>
              <a:rPr lang="en-US" sz="2100" b="1" u="sng"/>
              <a:t>Breast milk </a:t>
            </a:r>
            <a:r>
              <a:rPr lang="en-US" sz="2100"/>
              <a:t>is NOT a good source of vitamin K.</a:t>
            </a:r>
          </a:p>
          <a:p>
            <a:pPr algn="l" rtl="0">
              <a:spcBef>
                <a:spcPct val="50000"/>
              </a:spcBef>
            </a:pPr>
            <a:r>
              <a:rPr lang="en-US" sz="2100"/>
              <a:t>Vitamin K is required for post translational modifications of several proteins required in the coagulation cascade. It converts </a:t>
            </a:r>
            <a:r>
              <a:rPr lang="en-US" sz="2100" b="1" i="1">
                <a:solidFill>
                  <a:srgbClr val="C00000"/>
                </a:solidFill>
              </a:rPr>
              <a:t>blood clotting factors </a:t>
            </a:r>
            <a:r>
              <a:rPr lang="en-US" sz="2100" b="1">
                <a:solidFill>
                  <a:srgbClr val="C00000"/>
                </a:solidFill>
              </a:rPr>
              <a:t>(II, VII, IX and X) </a:t>
            </a:r>
            <a:r>
              <a:rPr lang="en-US" sz="2100"/>
              <a:t>to the active state.</a:t>
            </a:r>
          </a:p>
          <a:p>
            <a:pPr algn="l" rtl="0">
              <a:spcBef>
                <a:spcPct val="50000"/>
              </a:spcBef>
            </a:pPr>
            <a:r>
              <a:rPr lang="en-US" sz="2100"/>
              <a:t>All these factors are </a:t>
            </a:r>
            <a:r>
              <a:rPr lang="en-US" sz="2100" b="1" i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proteins </a:t>
            </a:r>
            <a:r>
              <a:rPr lang="en-US" sz="2100"/>
              <a:t>synthesized in the </a:t>
            </a:r>
            <a:r>
              <a:rPr lang="en-US" sz="21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liver </a:t>
            </a:r>
            <a:r>
              <a:rPr lang="en-US" sz="2100"/>
              <a:t>in an </a:t>
            </a:r>
            <a:r>
              <a:rPr lang="en-US" sz="2100" b="1" i="1">
                <a:solidFill>
                  <a:srgbClr val="0070C0"/>
                </a:solidFill>
              </a:rPr>
              <a:t>inactive precursor </a:t>
            </a:r>
            <a:r>
              <a:rPr lang="en-US" sz="2100"/>
              <a:t>form.</a:t>
            </a:r>
          </a:p>
          <a:p>
            <a:pPr algn="l" rtl="0">
              <a:spcBef>
                <a:spcPct val="50000"/>
              </a:spcBef>
            </a:pPr>
            <a:endParaRPr lang="en-US" sz="2100"/>
          </a:p>
          <a:p>
            <a:pPr algn="l" rtl="0"/>
            <a:endParaRPr lang="en-US" sz="2100"/>
          </a:p>
        </p:txBody>
      </p:sp>
      <p:pic>
        <p:nvPicPr>
          <p:cNvPr id="4" name="Picture 1026" descr="D:\Garrett\ch18\GA18_39.GIF"/>
          <p:cNvPicPr>
            <a:picLocks noChangeAspect="1" noChangeArrowheads="1"/>
          </p:cNvPicPr>
          <p:nvPr/>
        </p:nvPicPr>
        <p:blipFill>
          <a:blip r:embed="rId2"/>
          <a:srcRect t="9091" b="6061"/>
          <a:stretch>
            <a:fillRect/>
          </a:stretch>
        </p:blipFill>
        <p:spPr bwMode="auto">
          <a:xfrm>
            <a:off x="6324600" y="1447800"/>
            <a:ext cx="2743200" cy="4800600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074D7-02FC-4D8C-85D6-80710E9C30DF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8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24000"/>
          </a:xfrm>
        </p:spPr>
        <p:txBody>
          <a:bodyPr>
            <a:noAutofit/>
          </a:bodyPr>
          <a:lstStyle/>
          <a:p>
            <a:pPr algn="l" rtl="0"/>
            <a:r>
              <a:rPr 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 K:</a:t>
            </a:r>
            <a:r>
              <a:rPr lang="en-US" sz="3200" b="0">
                <a:solidFill>
                  <a:srgbClr val="002060"/>
                </a:solidFill>
              </a:rPr>
              <a:t> </a:t>
            </a:r>
            <a:r>
              <a:rPr lang="en-US" sz="2800" b="0">
                <a:solidFill>
                  <a:srgbClr val="002060"/>
                </a:solidFill>
              </a:rPr>
              <a:t>Mechanism of vitamin K-dependent activation for </a:t>
            </a:r>
            <a:r>
              <a:rPr lang="en-US" sz="2800" b="0" err="1">
                <a:solidFill>
                  <a:srgbClr val="002060"/>
                </a:solidFill>
              </a:rPr>
              <a:t>prothrombin</a:t>
            </a:r>
            <a:endParaRPr lang="en-US" sz="360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525963"/>
          </a:xfrm>
        </p:spPr>
        <p:txBody>
          <a:bodyPr>
            <a:normAutofit/>
          </a:bodyPr>
          <a:lstStyle/>
          <a:p>
            <a:pPr marL="514350" indent="-514350" algn="l" rtl="0" eaLnBrk="1" hangingPunct="1">
              <a:buAutoNum type="arabicPeriod"/>
            </a:pPr>
            <a:r>
              <a:rPr lang="en-US" sz="2400" err="1"/>
              <a:t>Prothrombin</a:t>
            </a:r>
            <a:r>
              <a:rPr lang="en-US" sz="2400"/>
              <a:t> is synthesized in the </a:t>
            </a:r>
            <a:r>
              <a:rPr lang="en-US" sz="2400" b="1" u="sng">
                <a:solidFill>
                  <a:srgbClr val="C00000"/>
                </a:solidFill>
              </a:rPr>
              <a:t>liver</a:t>
            </a:r>
            <a:r>
              <a:rPr lang="en-US" sz="2400"/>
              <a:t> in an inactive precursor form called  </a:t>
            </a:r>
            <a:r>
              <a:rPr lang="en-US" sz="2400" b="1" i="1">
                <a:solidFill>
                  <a:srgbClr val="0070C0"/>
                </a:solidFill>
              </a:rPr>
              <a:t>Pre-</a:t>
            </a:r>
            <a:r>
              <a:rPr lang="en-US" sz="2400" b="1" i="1" err="1">
                <a:solidFill>
                  <a:srgbClr val="0070C0"/>
                </a:solidFill>
              </a:rPr>
              <a:t>prothrombin</a:t>
            </a:r>
            <a:r>
              <a:rPr lang="en-US" sz="2400" b="1" i="1">
                <a:solidFill>
                  <a:srgbClr val="0070C0"/>
                </a:solidFill>
              </a:rPr>
              <a:t>.</a:t>
            </a:r>
          </a:p>
          <a:p>
            <a:pPr marL="514350" indent="-514350" algn="l" rtl="0" eaLnBrk="1" hangingPunct="1">
              <a:buAutoNum type="arabicPeriod"/>
            </a:pPr>
            <a:r>
              <a:rPr lang="en-US" sz="2400" b="1" i="1">
                <a:solidFill>
                  <a:srgbClr val="0070C0"/>
                </a:solidFill>
              </a:rPr>
              <a:t>Pre-</a:t>
            </a:r>
            <a:r>
              <a:rPr lang="en-US" sz="2400" b="1" i="1" err="1">
                <a:solidFill>
                  <a:srgbClr val="0070C0"/>
                </a:solidFill>
              </a:rPr>
              <a:t>prothrombin</a:t>
            </a:r>
            <a:r>
              <a:rPr lang="en-US" sz="2400" b="1" i="1">
                <a:solidFill>
                  <a:srgbClr val="FF66FF"/>
                </a:solidFill>
              </a:rPr>
              <a:t>  </a:t>
            </a:r>
            <a:r>
              <a:rPr lang="en-US" sz="2400"/>
              <a:t>(</a:t>
            </a:r>
            <a:r>
              <a:rPr lang="en-US" sz="2400" err="1">
                <a:cs typeface="Times New Roman" pitchFamily="18" charset="0"/>
                <a:sym typeface="Symbol" pitchFamily="18" charset="2"/>
              </a:rPr>
              <a:t>prothrombin</a:t>
            </a:r>
            <a:r>
              <a:rPr lang="en-US" sz="2400">
                <a:cs typeface="Times New Roman" pitchFamily="18" charset="0"/>
                <a:sym typeface="Symbol" pitchFamily="18" charset="2"/>
              </a:rPr>
              <a:t> precursor)  </a:t>
            </a:r>
            <a:r>
              <a:rPr lang="en-US" sz="2400" b="1" u="sng">
                <a:cs typeface="Times New Roman" pitchFamily="18" charset="0"/>
                <a:sym typeface="Symbol" pitchFamily="18" charset="2"/>
              </a:rPr>
              <a:t>to</a:t>
            </a:r>
            <a:r>
              <a:rPr lang="en-US" sz="2400" b="1"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u="sng"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i="1" err="1"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prothrombin</a:t>
            </a:r>
            <a:r>
              <a:rPr lang="en-US" sz="2400" b="1" i="1"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2400" b="1" u="sng">
                <a:cs typeface="Times New Roman" pitchFamily="18" charset="0"/>
                <a:sym typeface="Symbol" pitchFamily="18" charset="2"/>
              </a:rPr>
              <a:t>Requiring  </a:t>
            </a:r>
            <a:r>
              <a:rPr lang="en-US" sz="2400" b="1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vitamin K-dependent </a:t>
            </a:r>
            <a:r>
              <a:rPr lang="en-US" sz="2400" b="1" err="1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carboxylation</a:t>
            </a:r>
            <a:r>
              <a:rPr lang="en-US" sz="240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2000">
                <a:cs typeface="Times New Roman" pitchFamily="18" charset="0"/>
                <a:sym typeface="Symbol" pitchFamily="18" charset="2"/>
              </a:rPr>
              <a:t>(of specific </a:t>
            </a:r>
            <a:r>
              <a:rPr lang="en-US" sz="2000" err="1">
                <a:cs typeface="Times New Roman" pitchFamily="18" charset="0"/>
                <a:sym typeface="Symbol" pitchFamily="18" charset="2"/>
              </a:rPr>
              <a:t>glutamic</a:t>
            </a:r>
            <a:r>
              <a:rPr lang="en-US" sz="2000">
                <a:cs typeface="Times New Roman" pitchFamily="18" charset="0"/>
                <a:sym typeface="Symbol" pitchFamily="18" charset="2"/>
              </a:rPr>
              <a:t> acid residues to -</a:t>
            </a:r>
            <a:r>
              <a:rPr lang="en-US" sz="2000" err="1">
                <a:cs typeface="Times New Roman" pitchFamily="18" charset="0"/>
                <a:sym typeface="Symbol" pitchFamily="18" charset="2"/>
              </a:rPr>
              <a:t>carboxyglutamic</a:t>
            </a:r>
            <a:r>
              <a:rPr lang="en-US" sz="2000">
                <a:cs typeface="Times New Roman" pitchFamily="18" charset="0"/>
                <a:sym typeface="Symbol" pitchFamily="18" charset="2"/>
              </a:rPr>
              <a:t>)</a:t>
            </a:r>
          </a:p>
          <a:p>
            <a:pPr algn="l" rtl="0">
              <a:buNone/>
            </a:pPr>
            <a:r>
              <a:rPr lang="en-US" sz="2000"/>
              <a:t>   </a:t>
            </a:r>
            <a:r>
              <a:rPr lang="en-US" sz="2800"/>
              <a:t>Pre-</a:t>
            </a:r>
            <a:r>
              <a:rPr lang="en-US" sz="2800" err="1"/>
              <a:t>prothrombin</a:t>
            </a:r>
            <a:r>
              <a:rPr lang="en-US" sz="2800"/>
              <a:t>                              </a:t>
            </a:r>
            <a:r>
              <a:rPr lang="en-US" sz="2800" err="1"/>
              <a:t>Prothrombin</a:t>
            </a:r>
            <a:endParaRPr lang="en-US" sz="2800"/>
          </a:p>
          <a:p>
            <a:pPr algn="l" rtl="0">
              <a:buNone/>
            </a:pPr>
            <a:r>
              <a:rPr lang="en-US" sz="2800">
                <a:solidFill>
                  <a:srgbClr val="C00000"/>
                </a:solidFill>
              </a:rPr>
              <a:t>          </a:t>
            </a:r>
            <a:r>
              <a:rPr lang="en-US" sz="2400">
                <a:solidFill>
                  <a:srgbClr val="C00000"/>
                </a:solidFill>
              </a:rPr>
              <a:t>(Glutamate)                                    (</a:t>
            </a:r>
            <a:r>
              <a:rPr lang="en-US" sz="2400">
                <a:solidFill>
                  <a:srgbClr val="C00000"/>
                </a:solidFill>
                <a:latin typeface="Symbol" pitchFamily="18" charset="2"/>
              </a:rPr>
              <a:t>g</a:t>
            </a:r>
            <a:r>
              <a:rPr lang="en-US" sz="2400">
                <a:solidFill>
                  <a:srgbClr val="C00000"/>
                </a:solidFill>
              </a:rPr>
              <a:t> </a:t>
            </a:r>
            <a:r>
              <a:rPr lang="en-US" sz="2400" err="1">
                <a:solidFill>
                  <a:srgbClr val="C00000"/>
                </a:solidFill>
              </a:rPr>
              <a:t>caboxyglutamate</a:t>
            </a:r>
            <a:r>
              <a:rPr lang="en-US" sz="2400">
                <a:solidFill>
                  <a:srgbClr val="C00000"/>
                </a:solidFill>
              </a:rPr>
              <a:t>)</a:t>
            </a:r>
            <a:endParaRPr lang="en-US" sz="2800">
              <a:solidFill>
                <a:srgbClr val="C00000"/>
              </a:solidFill>
            </a:endParaRPr>
          </a:p>
          <a:p>
            <a:pPr marL="514350" indent="-514350" algn="l" rtl="0" eaLnBrk="1" hangingPunct="1">
              <a:buAutoNum type="arabicPeriod"/>
            </a:pPr>
            <a:endParaRPr lang="en-US" sz="2000">
              <a:cs typeface="Times New Roman" pitchFamily="18" charset="0"/>
              <a:sym typeface="Symbol" pitchFamily="18" charset="2"/>
            </a:endParaRPr>
          </a:p>
          <a:p>
            <a:pPr marL="514350" indent="-514350" algn="l" rtl="0" eaLnBrk="1" hangingPunct="1">
              <a:buAutoNum type="arabicPeriod"/>
            </a:pPr>
            <a:endParaRPr lang="en-US" sz="2400" b="1" i="1">
              <a:solidFill>
                <a:srgbClr val="0070C0"/>
              </a:solidFill>
            </a:endParaRPr>
          </a:p>
          <a:p>
            <a:pPr algn="l" rtl="0" eaLnBrk="1" hangingPunct="1">
              <a:buNone/>
            </a:pPr>
            <a:endParaRPr lang="en-US" sz="2400" b="1" i="1">
              <a:solidFill>
                <a:srgbClr val="FF66FF"/>
              </a:solidFill>
            </a:endParaRPr>
          </a:p>
          <a:p>
            <a:pPr algn="l" rtl="0">
              <a:lnSpc>
                <a:spcPct val="140000"/>
              </a:lnSpc>
              <a:spcBef>
                <a:spcPct val="50000"/>
              </a:spcBef>
              <a:buNone/>
            </a:pPr>
            <a:endParaRPr lang="en-US" sz="2400"/>
          </a:p>
        </p:txBody>
      </p:sp>
      <p:sp>
        <p:nvSpPr>
          <p:cNvPr id="4" name="Right Arrow 3"/>
          <p:cNvSpPr/>
          <p:nvPr/>
        </p:nvSpPr>
        <p:spPr>
          <a:xfrm>
            <a:off x="3276600" y="3581400"/>
            <a:ext cx="1981200" cy="152400"/>
          </a:xfrm>
          <a:prstGeom prst="rightArrow">
            <a:avLst/>
          </a:prstGeom>
          <a:solidFill>
            <a:schemeClr val="tx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Object 9"/>
          <p:cNvGraphicFramePr>
            <a:graphicFrameLocks noChangeAspect="1"/>
          </p:cNvGraphicFramePr>
          <p:nvPr/>
        </p:nvGraphicFramePr>
        <p:xfrm>
          <a:off x="685800" y="4495800"/>
          <a:ext cx="7847013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49" name="Bitmap Image" r:id="rId3" imgW="7542857" imgH="3038095" progId="PBrush">
                  <p:embed/>
                </p:oleObj>
              </mc:Choice>
              <mc:Fallback>
                <p:oleObj name="Bitmap Image" r:id="rId3" imgW="7542857" imgH="3038095" progId="PBrush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495800"/>
                        <a:ext cx="7847013" cy="205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200" y="488698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006600"/>
                </a:solidFill>
                <a:latin typeface="Symbol" pitchFamily="18" charset="2"/>
              </a:rPr>
              <a:t>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200" y="5334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006600"/>
                </a:solidFill>
                <a:latin typeface="Symbol" pitchFamily="18" charset="2"/>
              </a:rPr>
              <a:t>b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5715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006600"/>
                </a:solidFill>
                <a:latin typeface="Symbol" pitchFamily="18" charset="2"/>
              </a:rPr>
              <a:t>a</a:t>
            </a:r>
          </a:p>
        </p:txBody>
      </p:sp>
      <p:sp>
        <p:nvSpPr>
          <p:cNvPr id="9" name="Oval 8"/>
          <p:cNvSpPr/>
          <p:nvPr/>
        </p:nvSpPr>
        <p:spPr>
          <a:xfrm>
            <a:off x="6858000" y="4572000"/>
            <a:ext cx="990600" cy="533400"/>
          </a:xfrm>
          <a:prstGeom prst="ellipse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810000" y="4572000"/>
            <a:ext cx="990600" cy="533400"/>
          </a:xfrm>
          <a:prstGeom prst="ellipse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352800" y="5692914"/>
            <a:ext cx="2009716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rtlCol="0">
            <a:spAutoFit/>
          </a:bodyPr>
          <a:lstStyle/>
          <a:p>
            <a:pPr algn="ctr"/>
            <a:r>
              <a:rPr lang="en-US" sz="2000" err="1"/>
              <a:t>Vit</a:t>
            </a:r>
            <a:r>
              <a:rPr lang="en-US" sz="2000"/>
              <a:t>. K-dependent </a:t>
            </a:r>
          </a:p>
          <a:p>
            <a:pPr algn="ctr"/>
            <a:r>
              <a:rPr lang="en-US" sz="2000" err="1"/>
              <a:t>carboxylase</a:t>
            </a:r>
            <a:endParaRPr lang="en-US" sz="200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074D7-02FC-4D8C-85D6-80710E9C30DF}" type="slidenum">
              <a:rPr lang="ar-SA" smtClean="0">
                <a:solidFill>
                  <a:srgbClr val="FFFFFF"/>
                </a:solidFill>
              </a:rPr>
              <a:pPr>
                <a:defRPr/>
              </a:pPr>
              <a:t>9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Minus 12"/>
          <p:cNvSpPr/>
          <p:nvPr/>
        </p:nvSpPr>
        <p:spPr>
          <a:xfrm>
            <a:off x="685800" y="6096000"/>
            <a:ext cx="533400" cy="3810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Minus 13"/>
          <p:cNvSpPr/>
          <p:nvPr/>
        </p:nvSpPr>
        <p:spPr>
          <a:xfrm>
            <a:off x="2438400" y="5791200"/>
            <a:ext cx="457200" cy="3810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Minus 14"/>
          <p:cNvSpPr/>
          <p:nvPr/>
        </p:nvSpPr>
        <p:spPr>
          <a:xfrm>
            <a:off x="1600200" y="5943600"/>
            <a:ext cx="533400" cy="685800"/>
          </a:xfrm>
          <a:prstGeom prst="mathMinu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Minus 15"/>
          <p:cNvSpPr/>
          <p:nvPr/>
        </p:nvSpPr>
        <p:spPr>
          <a:xfrm>
            <a:off x="6172200" y="6019800"/>
            <a:ext cx="533400" cy="3810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Minus 16"/>
          <p:cNvSpPr/>
          <p:nvPr/>
        </p:nvSpPr>
        <p:spPr>
          <a:xfrm>
            <a:off x="8077200" y="5791200"/>
            <a:ext cx="457200" cy="3810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Minus 17"/>
          <p:cNvSpPr/>
          <p:nvPr/>
        </p:nvSpPr>
        <p:spPr>
          <a:xfrm>
            <a:off x="7162800" y="5867400"/>
            <a:ext cx="533400" cy="685800"/>
          </a:xfrm>
          <a:prstGeom prst="mathMinu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505200" y="5029200"/>
            <a:ext cx="4876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solidFill>
                  <a:srgbClr val="CC00CC"/>
                </a:solidFill>
              </a:rPr>
              <a:t>O2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A4CE2C4C7B96C94992FCDCD516328081" ma:contentTypeVersion="3" ma:contentTypeDescription="إنشاء مستند جديد." ma:contentTypeScope="" ma:versionID="c4e0787a1e96115fbf53b6550aba7f31">
  <xsd:schema xmlns:xsd="http://www.w3.org/2001/XMLSchema" xmlns:xs="http://www.w3.org/2001/XMLSchema" xmlns:p="http://schemas.microsoft.com/office/2006/metadata/properties" xmlns:ns2="e0585ad6-e60d-4dbf-9f0f-7ca5398387e1" targetNamespace="http://schemas.microsoft.com/office/2006/metadata/properties" ma:root="true" ma:fieldsID="a3bd1af75b3c913f6b27a2ecaeb47709" ns2:_="">
    <xsd:import namespace="e0585ad6-e60d-4dbf-9f0f-7ca5398387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585ad6-e60d-4dbf-9f0f-7ca5398387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BC2FBCA-8126-4AEE-B726-A4FB063F52B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DB161E3-69D1-443E-ACEE-136E2530200E}">
  <ds:schemaRefs>
    <ds:schemaRef ds:uri="e0585ad6-e60d-4dbf-9f0f-7ca5398387e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3AEB3262-BD2F-4EEB-A6FE-A02269D25F0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On-screen Show (4:3)</PresentationFormat>
  <Slides>20</Slides>
  <Notes>7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Vitamins Fat soluble vitamins (Vit.K and Vit.E) Lecture 1 (20 slides) </vt:lpstr>
      <vt:lpstr>Vitamins</vt:lpstr>
      <vt:lpstr>Vitamins</vt:lpstr>
      <vt:lpstr>Digesting and absorbing vitamins</vt:lpstr>
      <vt:lpstr>PowerPoint Presentation</vt:lpstr>
      <vt:lpstr>FAT SOLUBLE VITAMINS</vt:lpstr>
      <vt:lpstr>Fat soluble vitamins  Vitamin K</vt:lpstr>
      <vt:lpstr>Vitamin K: chemical structure, Sources &amp; function</vt:lpstr>
      <vt:lpstr>Vitamin K: Mechanism of vitamin K-dependent activation for prothrombin</vt:lpstr>
      <vt:lpstr>Vitamin K: Mechanism of vitamin K-dependent activation for prothrombin</vt:lpstr>
      <vt:lpstr> Vitamin K cycle</vt:lpstr>
      <vt:lpstr>Vitamin K: Anti-coagulants </vt:lpstr>
      <vt:lpstr>Vitamin K: Deficiency </vt:lpstr>
      <vt:lpstr>Fat soluble vitamins  Vitamin E</vt:lpstr>
      <vt:lpstr>Vitamin E: Chemical structure &amp; sources</vt:lpstr>
      <vt:lpstr>Metabolism of vitamin E</vt:lpstr>
      <vt:lpstr>Vitamin E: Functions</vt:lpstr>
      <vt:lpstr> Free Radicals and antioxidants</vt:lpstr>
      <vt:lpstr>PowerPoint Presentation</vt:lpstr>
      <vt:lpstr>Vitamin E: deficiency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Hareedy</dc:creator>
  <cp:revision>1</cp:revision>
  <dcterms:created xsi:type="dcterms:W3CDTF">2013-02-18T19:28:12Z</dcterms:created>
  <dcterms:modified xsi:type="dcterms:W3CDTF">2020-12-09T10:15:01Z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0x010100A4CE2C4C7B96C94992FCDCD516328081</vt:lpwstr>
  </property>
</Properties>
</file>