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304" r:id="rId7"/>
    <p:sldId id="262" r:id="rId8"/>
    <p:sldId id="263" r:id="rId9"/>
    <p:sldId id="288" r:id="rId10"/>
    <p:sldId id="264" r:id="rId11"/>
    <p:sldId id="265" r:id="rId12"/>
    <p:sldId id="266" r:id="rId13"/>
    <p:sldId id="267" r:id="rId14"/>
    <p:sldId id="306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07" r:id="rId25"/>
    <p:sldId id="294" r:id="rId26"/>
    <p:sldId id="292" r:id="rId27"/>
    <p:sldId id="298" r:id="rId28"/>
    <p:sldId id="297" r:id="rId29"/>
    <p:sldId id="303" r:id="rId30"/>
    <p:sldId id="301" r:id="rId31"/>
    <p:sldId id="295" r:id="rId32"/>
    <p:sldId id="296" r:id="rId33"/>
    <p:sldId id="302" r:id="rId34"/>
    <p:sldId id="300" r:id="rId35"/>
    <p:sldId id="305" r:id="rId3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4380"/>
    <p:restoredTop sz="94660"/>
  </p:normalViewPr>
  <p:slideViewPr>
    <p:cSldViewPr>
      <p:cViewPr>
        <p:scale>
          <a:sx n="70" d="100"/>
          <a:sy n="70" d="100"/>
        </p:scale>
        <p:origin x="-1386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D2B8C2D-AB7F-462B-855F-99F74886C7DA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C31FB9E-1106-45E1-B0EE-4A6AC40F7E2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31FB9E-1106-45E1-B0EE-4A6AC40F7E28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7D48-7E1C-4D23-B3AB-520E80EA9261}" type="datetimeFigureOut">
              <a:rPr lang="ar-SA" smtClean="0"/>
              <a:pPr/>
              <a:t>25/02/1440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494CD-4F9A-4CEE-9783-B7F36268AEC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92869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4000" b="1" dirty="0" smtClean="0"/>
              <a:t>Pediatrics Night shift </a:t>
            </a:r>
            <a:br>
              <a:rPr lang="en-US" sz="4000" b="1" dirty="0" smtClean="0"/>
            </a:br>
            <a:r>
              <a:rPr lang="en-US" sz="4000" b="1" dirty="0" smtClean="0"/>
              <a:t>4.nov.2018.</a:t>
            </a:r>
            <a:endParaRPr lang="ar-SA" sz="4000" b="1" dirty="0"/>
          </a:p>
        </p:txBody>
      </p:sp>
      <p:pic>
        <p:nvPicPr>
          <p:cNvPr id="4" name="صورة 3" descr="12733653_1005722909475633_2090155680732819115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214290"/>
            <a:ext cx="1718580" cy="1714488"/>
          </a:xfrm>
          <a:prstGeom prst="rect">
            <a:avLst/>
          </a:prstGeom>
        </p:spPr>
      </p:pic>
      <p:sp>
        <p:nvSpPr>
          <p:cNvPr id="6" name="مربع نص 5"/>
          <p:cNvSpPr txBox="1"/>
          <p:nvPr/>
        </p:nvSpPr>
        <p:spPr>
          <a:xfrm>
            <a:off x="2285984" y="200024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Pediatric department</a:t>
            </a:r>
            <a:endParaRPr lang="en-US" b="1" dirty="0"/>
          </a:p>
        </p:txBody>
      </p:sp>
      <p:sp>
        <p:nvSpPr>
          <p:cNvPr id="7" name="مربع نص 6"/>
          <p:cNvSpPr txBox="1"/>
          <p:nvPr/>
        </p:nvSpPr>
        <p:spPr>
          <a:xfrm>
            <a:off x="357158" y="3568948"/>
            <a:ext cx="83582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/>
              <a:t>6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year students</a:t>
            </a:r>
            <a:r>
              <a:rPr lang="en-US" sz="2400" dirty="0" smtClean="0"/>
              <a:t>:</a:t>
            </a:r>
          </a:p>
          <a:p>
            <a:pPr algn="l"/>
            <a:r>
              <a:rPr lang="en-US" sz="2400" dirty="0" smtClean="0"/>
              <a:t> </a:t>
            </a:r>
            <a:endParaRPr lang="en-US" sz="2400" dirty="0" smtClean="0"/>
          </a:p>
          <a:p>
            <a:pPr algn="l"/>
            <a:r>
              <a:rPr lang="en-US" sz="2400" b="1" dirty="0" smtClean="0"/>
              <a:t>5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 year students</a:t>
            </a:r>
            <a:r>
              <a:rPr lang="en-US" sz="2400" dirty="0" smtClean="0"/>
              <a:t>: </a:t>
            </a:r>
          </a:p>
          <a:p>
            <a:pPr algn="l"/>
            <a:r>
              <a:rPr lang="en-US" sz="2400" dirty="0" err="1" smtClean="0"/>
              <a:t>raed</a:t>
            </a:r>
            <a:r>
              <a:rPr lang="en-US" sz="2400" dirty="0" smtClean="0"/>
              <a:t> </a:t>
            </a:r>
            <a:r>
              <a:rPr lang="en-US" sz="2400" dirty="0" err="1" smtClean="0"/>
              <a:t>almutareen</a:t>
            </a:r>
            <a:endParaRPr lang="en-US" sz="2400" dirty="0" smtClean="0"/>
          </a:p>
          <a:p>
            <a:pPr algn="l"/>
            <a:r>
              <a:rPr lang="en-US" sz="2400" dirty="0" err="1" smtClean="0"/>
              <a:t>Hamza</a:t>
            </a:r>
            <a:r>
              <a:rPr lang="en-US" sz="2400" dirty="0" smtClean="0"/>
              <a:t> </a:t>
            </a:r>
            <a:r>
              <a:rPr lang="en-US" sz="2400" dirty="0" err="1" smtClean="0"/>
              <a:t>wadi</a:t>
            </a:r>
            <a:endParaRPr lang="en-US" sz="2400" dirty="0" smtClean="0"/>
          </a:p>
          <a:p>
            <a:pPr algn="l"/>
            <a:r>
              <a:rPr lang="en-US" sz="2400" dirty="0" err="1" smtClean="0"/>
              <a:t>Eslam</a:t>
            </a:r>
            <a:r>
              <a:rPr lang="en-US" sz="2400" dirty="0" smtClean="0"/>
              <a:t> </a:t>
            </a:r>
            <a:r>
              <a:rPr lang="en-US" sz="2400" dirty="0" err="1" smtClean="0"/>
              <a:t>wadi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mohammed</a:t>
            </a:r>
            <a:r>
              <a:rPr lang="en-US" sz="2400" dirty="0" smtClean="0"/>
              <a:t> </a:t>
            </a:r>
            <a:r>
              <a:rPr lang="en-US" sz="2400" dirty="0" err="1" smtClean="0"/>
              <a:t>almadhoun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yaser</a:t>
            </a:r>
            <a:r>
              <a:rPr lang="en-US" sz="2400" dirty="0" smtClean="0"/>
              <a:t> </a:t>
            </a:r>
            <a:r>
              <a:rPr lang="en-US" sz="2400" dirty="0" err="1" smtClean="0"/>
              <a:t>lafi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>Antenatal History:</a:t>
            </a:r>
            <a:br>
              <a:rPr lang="en-US" b="1" u="sng" dirty="0" smtClean="0"/>
            </a:br>
            <a:endParaRPr lang="ar-SA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 rtl="0">
              <a:buFontTx/>
              <a:buChar char="-"/>
            </a:pPr>
            <a:r>
              <a:rPr lang="en-US" b="1" dirty="0" smtClean="0"/>
              <a:t>The mother was 29 year  when she got pregnant.  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Her pregnancy was associated with recurrent UTI(treated by     ) with no other complications , she was on Iron , Folic acid .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No drug intake, No radiation exposure, No smoking.</a:t>
            </a:r>
            <a:endParaRPr lang="ar-SA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smtClean="0"/>
              <a:t>Natal History: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she was term, delivered in the hospital (CS).</a:t>
            </a:r>
          </a:p>
          <a:p>
            <a:pPr algn="l" rtl="0"/>
            <a:r>
              <a:rPr lang="en-US" b="1" dirty="0" smtClean="0"/>
              <a:t>Postnatal History: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Birth weight was 2.5 kg</a:t>
            </a:r>
            <a:r>
              <a:rPr lang="en-US" b="1" dirty="0"/>
              <a:t> </a:t>
            </a:r>
            <a:r>
              <a:rPr lang="en-US" b="1" dirty="0" smtClean="0"/>
              <a:t>. 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NICU admission for 1 week due to TTN </a:t>
            </a:r>
          </a:p>
          <a:p>
            <a:pPr algn="l" rtl="0">
              <a:buFontTx/>
              <a:buChar char="-"/>
            </a:pPr>
            <a:r>
              <a:rPr lang="en-US" b="1" dirty="0" smtClean="0"/>
              <a:t> No jaundice, No birth injuries, No fever, No convulsions</a:t>
            </a:r>
            <a:endParaRPr lang="ar-SA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Vaccination: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BCG at 1 month.  </a:t>
            </a:r>
            <a:endParaRPr lang="ar-SA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Feeding history:-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6 times ) and formula ( </a:t>
            </a:r>
            <a:r>
              <a:rPr lang="en-US" b="1" dirty="0" err="1" smtClean="0"/>
              <a:t>babylac</a:t>
            </a:r>
            <a:r>
              <a:rPr lang="en-US" b="1" dirty="0" smtClean="0"/>
              <a:t> ,twice</a:t>
            </a:r>
            <a:r>
              <a:rPr lang="ar-JO" b="1" dirty="0" smtClean="0"/>
              <a:t>)</a:t>
            </a:r>
            <a:r>
              <a:rPr lang="en-US" b="1" dirty="0" smtClean="0"/>
              <a:t>He is </a:t>
            </a:r>
            <a:r>
              <a:rPr lang="en-US" b="1" dirty="0" err="1" smtClean="0"/>
              <a:t>onbreast</a:t>
            </a:r>
            <a:r>
              <a:rPr lang="en-US" b="1" dirty="0" smtClean="0"/>
              <a:t> feeding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Developmental history 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Complete head lag</a:t>
            </a:r>
          </a:p>
          <a:p>
            <a:pPr algn="l" rtl="0"/>
            <a:r>
              <a:rPr lang="en-US" dirty="0" smtClean="0"/>
              <a:t>Moving object or face 180 </a:t>
            </a:r>
          </a:p>
          <a:p>
            <a:pPr algn="l" rtl="0"/>
            <a:r>
              <a:rPr lang="en-US" dirty="0" smtClean="0"/>
              <a:t>Responsive to smile </a:t>
            </a:r>
            <a:endParaRPr lang="ar-JO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Family History:</a:t>
            </a:r>
          </a:p>
          <a:p>
            <a:pPr algn="l" rtl="0"/>
            <a:r>
              <a:rPr lang="en-US" b="1" dirty="0" smtClean="0"/>
              <a:t>No history of asthma ,No eczema ,No </a:t>
            </a:r>
            <a:r>
              <a:rPr lang="en-US" b="1" dirty="0" err="1" smtClean="0"/>
              <a:t>atopy</a:t>
            </a:r>
            <a:r>
              <a:rPr lang="en-US" b="1" dirty="0" smtClean="0"/>
              <a:t> , No cystic fibrosis</a:t>
            </a:r>
            <a:endParaRPr lang="en-US" dirty="0" smtClean="0"/>
          </a:p>
          <a:p>
            <a:pPr algn="l" rtl="0">
              <a:buNone/>
            </a:pPr>
            <a:r>
              <a:rPr lang="en-US" b="1" dirty="0" smtClean="0"/>
              <a:t>    No inherited disorders, No immunodeficiency disorder, No malignancies, No early deaths, No genetic or chromosomal disorders</a:t>
            </a:r>
          </a:p>
          <a:p>
            <a:pPr algn="l" rtl="0">
              <a:buNone/>
            </a:pP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Social History:</a:t>
            </a:r>
            <a:endParaRPr lang="en-US" dirty="0" smtClean="0"/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b="1" dirty="0" smtClean="0"/>
              <a:t>The patient lives in a good ventilated house, with no history of animal contact .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b="1" dirty="0" smtClean="0"/>
              <a:t>The father smoker</a:t>
            </a:r>
          </a:p>
          <a:p>
            <a:pPr algn="l" rtl="0">
              <a:buFont typeface="Courier New" panose="02070309020205020404" pitchFamily="49" charset="0"/>
              <a:buChar char="o"/>
            </a:pPr>
            <a:r>
              <a:rPr lang="en-US" b="1" dirty="0" smtClean="0"/>
              <a:t> mother are not smoker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Examination: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None/>
            </a:pPr>
            <a:r>
              <a:rPr lang="en-US" b="1" dirty="0" smtClean="0"/>
              <a:t>The examination was done on </a:t>
            </a:r>
            <a:r>
              <a:rPr lang="en-US" b="1" dirty="0" err="1" smtClean="0"/>
              <a:t>sunday</a:t>
            </a:r>
            <a:r>
              <a:rPr lang="en-US" b="1" dirty="0" smtClean="0"/>
              <a:t> 4/11/2018 .</a:t>
            </a:r>
          </a:p>
          <a:p>
            <a:pPr algn="l" rtl="0"/>
            <a:r>
              <a:rPr lang="en-US" b="1" u="sng" dirty="0" smtClean="0"/>
              <a:t>General appearance:</a:t>
            </a:r>
          </a:p>
          <a:p>
            <a:pPr algn="l" rtl="0"/>
            <a:r>
              <a:rPr lang="en-US" b="1" dirty="0" smtClean="0"/>
              <a:t> The child was seen and examined at bedside , looking well,  conscious . With yellow cannula on the right hand.</a:t>
            </a:r>
          </a:p>
          <a:p>
            <a:pPr algn="l" rtl="0"/>
            <a:r>
              <a:rPr lang="en-US" b="1" dirty="0" smtClean="0"/>
              <a:t>The patient was tachypnic at the time of exam , with no other signs of respiratory distress , no Pallor, No cyanosis, no jaundice or dysmorphic features.</a:t>
            </a:r>
          </a:p>
          <a:p>
            <a:pPr algn="l" rtl="0"/>
            <a:r>
              <a:rPr lang="en-US" b="1" dirty="0" smtClean="0"/>
              <a:t> No (sunken eyes, dry mucous </a:t>
            </a:r>
            <a:r>
              <a:rPr lang="en-US" b="1" dirty="0" err="1" smtClean="0"/>
              <a:t>membranes,sunken</a:t>
            </a:r>
            <a:r>
              <a:rPr lang="en-US" b="1" dirty="0" smtClean="0"/>
              <a:t> </a:t>
            </a:r>
            <a:r>
              <a:rPr lang="en-US" b="1" dirty="0" err="1" smtClean="0"/>
              <a:t>fontanelle</a:t>
            </a:r>
            <a:r>
              <a:rPr lang="en-US" b="1" dirty="0" smtClean="0"/>
              <a:t>).</a:t>
            </a:r>
          </a:p>
          <a:p>
            <a:pPr algn="l" rtl="0"/>
            <a:r>
              <a:rPr lang="en-US" b="1" dirty="0" smtClean="0"/>
              <a:t> No lymphadenopathy, edema.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Vital signs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HR :-102b/m </a:t>
            </a:r>
          </a:p>
          <a:p>
            <a:pPr algn="l">
              <a:buNone/>
            </a:pPr>
            <a:r>
              <a:rPr lang="en-US" b="1" dirty="0" smtClean="0"/>
              <a:t>RR:- 70 b/m</a:t>
            </a:r>
          </a:p>
          <a:p>
            <a:pPr algn="l">
              <a:buNone/>
            </a:pPr>
            <a:r>
              <a:rPr lang="en-US" b="1" dirty="0" smtClean="0"/>
              <a:t>Temperature : 37.0</a:t>
            </a:r>
          </a:p>
          <a:p>
            <a:pPr algn="l">
              <a:buNone/>
            </a:pPr>
            <a:r>
              <a:rPr lang="en-US" b="1" dirty="0" smtClean="0"/>
              <a:t>Bp:- not measured </a:t>
            </a:r>
          </a:p>
          <a:p>
            <a:pPr algn="l">
              <a:buNone/>
            </a:pPr>
            <a:r>
              <a:rPr lang="en-US" b="1" dirty="0" smtClean="0"/>
              <a:t>O2 sat:- 94 </a:t>
            </a:r>
          </a:p>
          <a:p>
            <a:pPr algn="l">
              <a:buNone/>
            </a:pPr>
            <a:r>
              <a:rPr lang="en-US" b="1" dirty="0" smtClean="0"/>
              <a:t>At 8 pm  </a:t>
            </a:r>
            <a:endParaRPr lang="ar-SA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Growth parameters: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Weight:-4,700 kg (% </a:t>
            </a:r>
            <a:r>
              <a:rPr lang="en-US" b="1" dirty="0" err="1" smtClean="0"/>
              <a:t>centile</a:t>
            </a:r>
            <a:r>
              <a:rPr lang="en-US" b="1" dirty="0" smtClean="0"/>
              <a:t>)</a:t>
            </a:r>
          </a:p>
          <a:p>
            <a:pPr algn="l">
              <a:buNone/>
            </a:pPr>
            <a:r>
              <a:rPr lang="en-US" b="1" dirty="0" smtClean="0"/>
              <a:t>HC :- 38 cm (above 15 </a:t>
            </a:r>
            <a:r>
              <a:rPr lang="en-US" b="1" dirty="0" err="1" smtClean="0"/>
              <a:t>centile</a:t>
            </a:r>
            <a:r>
              <a:rPr lang="en-US" b="1" dirty="0" smtClean="0"/>
              <a:t> ) </a:t>
            </a:r>
          </a:p>
          <a:p>
            <a:pPr algn="l">
              <a:buNone/>
            </a:pPr>
            <a:r>
              <a:rPr lang="en-US" b="1" dirty="0" smtClean="0"/>
              <a:t>Length:- 54cm (above 25% </a:t>
            </a:r>
            <a:r>
              <a:rPr lang="en-US" b="1" dirty="0" err="1" smtClean="0"/>
              <a:t>centile</a:t>
            </a:r>
            <a:r>
              <a:rPr lang="en-US" b="1" dirty="0" smtClean="0"/>
              <a:t>)  </a:t>
            </a:r>
            <a:endParaRPr lang="ar-S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u="sng" dirty="0" smtClean="0"/>
              <a:t>Patient profile:</a:t>
            </a:r>
            <a:endParaRPr lang="ar-SA" sz="40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b="1" dirty="0" err="1" smtClean="0"/>
              <a:t>Yousf</a:t>
            </a:r>
            <a:r>
              <a:rPr lang="en-US" b="1" dirty="0" smtClean="0"/>
              <a:t> </a:t>
            </a:r>
            <a:r>
              <a:rPr lang="en-US" b="1" dirty="0" err="1" smtClean="0"/>
              <a:t>jaafreh</a:t>
            </a:r>
            <a:r>
              <a:rPr lang="en-US" b="1" dirty="0" smtClean="0"/>
              <a:t> is a 10 week old male patient, Lives in Al-</a:t>
            </a:r>
            <a:r>
              <a:rPr lang="en-US" b="1" dirty="0" err="1" smtClean="0"/>
              <a:t>marj</a:t>
            </a:r>
            <a:r>
              <a:rPr lang="en-US" b="1" dirty="0" smtClean="0"/>
              <a:t>. The patient was admitted to Al-</a:t>
            </a:r>
            <a:r>
              <a:rPr lang="en-US" b="1" dirty="0" err="1" smtClean="0"/>
              <a:t>Karak</a:t>
            </a:r>
            <a:r>
              <a:rPr lang="en-US" b="1" dirty="0" smtClean="0"/>
              <a:t> governmental hospital via Emergency department , on sunday4/11/2018 at 8:30am. </a:t>
            </a:r>
          </a:p>
          <a:p>
            <a:pPr algn="l">
              <a:buNone/>
            </a:pPr>
            <a:endParaRPr lang="en-US" dirty="0"/>
          </a:p>
          <a:p>
            <a:pPr algn="l">
              <a:buNone/>
            </a:pPr>
            <a:r>
              <a:rPr lang="en-US" b="1" dirty="0" smtClean="0"/>
              <a:t>The history was taken from patient’s mother at 6:30 pm.</a:t>
            </a:r>
            <a:endParaRPr lang="ar-SA" b="1" dirty="0" smtClean="0"/>
          </a:p>
          <a:p>
            <a:pPr algn="l">
              <a:buNone/>
            </a:pPr>
            <a:r>
              <a:rPr lang="en-US" dirty="0" smtClean="0"/>
              <a:t>  </a:t>
            </a: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Chest examination: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/>
            <a:r>
              <a:rPr lang="en-US" b="1" u="sng" dirty="0" smtClean="0"/>
              <a:t>Inspection:</a:t>
            </a:r>
            <a:r>
              <a:rPr lang="en-US" b="1" dirty="0" smtClean="0"/>
              <a:t>.</a:t>
            </a:r>
          </a:p>
          <a:p>
            <a:pPr algn="l" rtl="0"/>
            <a:r>
              <a:rPr lang="en-US" b="1" dirty="0" smtClean="0"/>
              <a:t>There is no skin discoloration, no costal or sub costal retraction, no use of accessory muscles during respiration, no scars .</a:t>
            </a:r>
          </a:p>
          <a:p>
            <a:pPr algn="l" rtl="0">
              <a:buNone/>
            </a:pPr>
            <a:endParaRPr lang="en-US" b="1" dirty="0" smtClean="0"/>
          </a:p>
          <a:p>
            <a:pPr algn="l" rtl="0"/>
            <a:r>
              <a:rPr lang="en-US" b="1" u="sng" dirty="0" smtClean="0"/>
              <a:t>Palpation:</a:t>
            </a:r>
            <a:r>
              <a:rPr lang="en-US" b="1" dirty="0" smtClean="0"/>
              <a:t> no tracheal deviation.</a:t>
            </a:r>
          </a:p>
          <a:p>
            <a:pPr algn="l" rtl="0"/>
            <a:r>
              <a:rPr lang="en-US" b="1" u="sng" dirty="0" smtClean="0"/>
              <a:t>Percussion:</a:t>
            </a:r>
            <a:r>
              <a:rPr lang="en-US" b="1" dirty="0" smtClean="0"/>
              <a:t> resonance all over the chest</a:t>
            </a:r>
          </a:p>
          <a:p>
            <a:pPr algn="l" rtl="0"/>
            <a:r>
              <a:rPr lang="en-US" b="1" u="sng" dirty="0" smtClean="0"/>
              <a:t>Auscultation</a:t>
            </a:r>
            <a:r>
              <a:rPr lang="en-US" b="1" dirty="0" smtClean="0"/>
              <a:t>: decreased air </a:t>
            </a:r>
            <a:r>
              <a:rPr lang="en-US" b="1" dirty="0" err="1" smtClean="0"/>
              <a:t>entery</a:t>
            </a:r>
            <a:r>
              <a:rPr lang="en-US" b="1" dirty="0" smtClean="0"/>
              <a:t> bilaterally ,  with bilateral end expiratory wheezing. </a:t>
            </a:r>
          </a:p>
          <a:p>
            <a:endParaRPr lang="ar-SA" b="1" dirty="0" smtClean="0"/>
          </a:p>
          <a:p>
            <a:pPr algn="l">
              <a:buNone/>
            </a:pPr>
            <a:endParaRPr lang="ar-SA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Cardiovascular: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l" rtl="0"/>
            <a:r>
              <a:rPr lang="en-US" b="1" dirty="0" smtClean="0"/>
              <a:t>Inspection: No visible pulse.</a:t>
            </a:r>
          </a:p>
          <a:p>
            <a:pPr lvl="0" algn="l" rtl="0"/>
            <a:r>
              <a:rPr lang="en-US" b="1" dirty="0" smtClean="0"/>
              <a:t>Palpation: apex beat on the 5</a:t>
            </a:r>
            <a:r>
              <a:rPr lang="en-US" b="1" baseline="30000" dirty="0" smtClean="0"/>
              <a:t>th</a:t>
            </a:r>
            <a:r>
              <a:rPr lang="en-US" b="1" dirty="0" smtClean="0"/>
              <a:t> </a:t>
            </a:r>
            <a:r>
              <a:rPr lang="en-US" b="1" dirty="0" err="1" smtClean="0"/>
              <a:t>intercostal</a:t>
            </a:r>
            <a:r>
              <a:rPr lang="en-US" b="1" dirty="0" smtClean="0"/>
              <a:t> space No deviation, No thrills or heaves</a:t>
            </a:r>
          </a:p>
          <a:p>
            <a:pPr lvl="0" algn="l" rtl="0"/>
            <a:r>
              <a:rPr lang="en-US" b="1" dirty="0" smtClean="0"/>
              <a:t>Auscultation: Normal S1,S2 , No murmurs</a:t>
            </a:r>
            <a:endParaRPr lang="ar-SA" b="1" dirty="0" smtClean="0"/>
          </a:p>
          <a:p>
            <a:pPr algn="l">
              <a:buNone/>
            </a:pPr>
            <a:endParaRPr lang="ar-SA" b="1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Abdominal examination:-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b="1" u="sng" dirty="0" smtClean="0"/>
              <a:t>Inspection: </a:t>
            </a:r>
            <a:r>
              <a:rPr lang="en-US" b="1" dirty="0" smtClean="0"/>
              <a:t>the abdomen  is rounded , central inverted umbilicus, there is NO skin discoloration, No scars.</a:t>
            </a:r>
          </a:p>
          <a:p>
            <a:pPr algn="l" rtl="0"/>
            <a:r>
              <a:rPr lang="en-US" b="1" u="sng" dirty="0" smtClean="0"/>
              <a:t>Superficial palpation: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The abdomen soft lax, No hotness, No tenderness, No superficial masses.</a:t>
            </a:r>
          </a:p>
          <a:p>
            <a:pPr algn="l" rtl="0"/>
            <a:r>
              <a:rPr lang="en-US" b="1" u="sng" dirty="0" smtClean="0"/>
              <a:t>Deep palpation: </a:t>
            </a:r>
            <a:endParaRPr lang="en-US" b="1" dirty="0" smtClean="0"/>
          </a:p>
          <a:p>
            <a:pPr algn="l" rtl="0">
              <a:buNone/>
            </a:pPr>
            <a:r>
              <a:rPr lang="en-US" b="1" dirty="0" smtClean="0"/>
              <a:t>no tenderness, no splenomegaly,  with hepatomegaly (liver span 9cm ) no deep masses.</a:t>
            </a:r>
          </a:p>
          <a:p>
            <a:pPr algn="l" rtl="0"/>
            <a:r>
              <a:rPr lang="en-US" b="1" u="sng" dirty="0" smtClean="0"/>
              <a:t>Percussion</a:t>
            </a:r>
            <a:r>
              <a:rPr lang="en-US" b="1" dirty="0" smtClean="0"/>
              <a:t>:   normal tympanic</a:t>
            </a:r>
          </a:p>
          <a:p>
            <a:pPr algn="l" rtl="0">
              <a:buNone/>
            </a:pPr>
            <a:r>
              <a:rPr lang="en-US" b="1" dirty="0" smtClean="0"/>
              <a:t> </a:t>
            </a:r>
          </a:p>
          <a:p>
            <a:pPr algn="l" rtl="0"/>
            <a:r>
              <a:rPr lang="en-US" b="1" u="sng" dirty="0" smtClean="0"/>
              <a:t>Auscultation:</a:t>
            </a:r>
            <a:r>
              <a:rPr lang="en-US" b="1" dirty="0" smtClean="0"/>
              <a:t> normal bowel sound No bruits</a:t>
            </a:r>
          </a:p>
          <a:p>
            <a:pPr algn="l" rtl="0">
              <a:buNone/>
            </a:pPr>
            <a:r>
              <a:rPr lang="en-US" b="1" dirty="0" smtClean="0"/>
              <a:t> </a:t>
            </a:r>
          </a:p>
          <a:p>
            <a:endParaRPr lang="ar-SA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>Musculoskeletal system </a:t>
            </a:r>
            <a:r>
              <a:rPr lang="en-US" b="1" u="sng" dirty="0" err="1" smtClean="0"/>
              <a:t>examinatin</a:t>
            </a:r>
            <a:r>
              <a:rPr lang="en-US" b="1" u="sng" dirty="0" smtClean="0"/>
              <a:t>: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None/>
            </a:pPr>
            <a:r>
              <a:rPr lang="en-US" b="1" dirty="0" smtClean="0"/>
              <a:t>No redness, No swelling, No joint tenderness, No movement limitation, No lower limb edema.</a:t>
            </a:r>
          </a:p>
          <a:p>
            <a:pPr algn="l">
              <a:buNone/>
            </a:pPr>
            <a:endParaRPr lang="ar-SA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Neurologic examination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investigation</a:t>
            </a:r>
            <a:endParaRPr lang="ar-JO" sz="8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ownloads\New folder\44830466_1554162568019263_649659460310846668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5122" name="Picture 2" descr="C:\Users\user\Downloads\New folder\44929978_318382868978083_160110352808280064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4098" name="Picture 2" descr="C:\Users\user\Downloads\New folder\44888675_2045249082200859_525922011717828608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1026" name="Picture 2" descr="C:\Users\user\Downloads\44930311_320324675216952_231719315607807590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0"/>
            <a:ext cx="5143536" cy="6858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u="sng" dirty="0" smtClean="0"/>
              <a:t>Chief Complaint:</a:t>
            </a:r>
            <a:endParaRPr lang="ar-SA" sz="40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643042" y="2071678"/>
            <a:ext cx="5972188" cy="240030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l">
              <a:buNone/>
            </a:pPr>
            <a:r>
              <a:rPr lang="en-US" b="1" dirty="0" smtClean="0"/>
              <a:t>Fever one day prior to admission .</a:t>
            </a:r>
            <a:endParaRPr lang="ar-SA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7170" name="Picture 2" descr="C:\Users\user\Downloads\New folder\44950302_186893622230324_404781305076436172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500306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 smtClean="0"/>
              <a:t>Management</a:t>
            </a:r>
            <a:endParaRPr lang="ar-JO" sz="8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3075" name="Picture 3" descr="C:\Users\user\Downloads\New folder\44881850_567352510370400_4299984887248584704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8194" name="Picture 2" descr="C:\Users\user\Downloads\New folder\44964279_194123561479278_1691382250291068928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6146" name="Picture 2" descr="C:\Users\user\Downloads\New folder\44932942_489639798208655_90860347108989337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2050" name="Picture 2" descr="C:\Users\user\Downloads\pic\22221763_1462846560496889_4674408997633306430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9" y="0"/>
            <a:ext cx="9136861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571604" y="0"/>
            <a:ext cx="628654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600" dirty="0" smtClean="0">
                <a:solidFill>
                  <a:srgbClr val="FF0000"/>
                </a:solidFill>
              </a:rPr>
              <a:t>THANK YOU</a:t>
            </a:r>
            <a:endParaRPr lang="ar-JO" sz="9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b="1" u="sng" dirty="0" smtClean="0"/>
              <a:t>History of presenting illness:</a:t>
            </a:r>
            <a:endParaRPr lang="ar-SA" sz="32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l">
              <a:buNone/>
            </a:pPr>
            <a:r>
              <a:rPr lang="en-US" b="1" dirty="0" smtClean="0"/>
              <a:t>The patient presented to the ER. Complaining of fever one day prior to admission the fever was sudden ,intermittent documented (39c </a:t>
            </a:r>
            <a:r>
              <a:rPr lang="en-US" b="1" dirty="0" err="1" smtClean="0"/>
              <a:t>axillary</a:t>
            </a:r>
            <a:r>
              <a:rPr lang="en-US" b="1" dirty="0" smtClean="0"/>
              <a:t>),increase at night ,</a:t>
            </a:r>
            <a:r>
              <a:rPr lang="en-US" b="1" dirty="0" err="1" smtClean="0"/>
              <a:t>releived</a:t>
            </a:r>
            <a:r>
              <a:rPr lang="en-US" b="1" dirty="0" smtClean="0"/>
              <a:t> by cold compressors ,associated with cough ( 6h before fever  ,productive, whitish in color ,less than one spoon with foul smelling), with audible sounds in the chest , decreased appetite </a:t>
            </a:r>
            <a:r>
              <a:rPr lang="en-US" b="1" dirty="0" smtClean="0"/>
              <a:t>, </a:t>
            </a:r>
            <a:r>
              <a:rPr lang="en-US" b="1" dirty="0" smtClean="0"/>
              <a:t>hypoactive ,high-pitched cry, one time ,milk content </a:t>
            </a:r>
            <a:r>
              <a:rPr lang="ar-JO" b="1" dirty="0" smtClean="0"/>
              <a:t>)</a:t>
            </a:r>
            <a:r>
              <a:rPr lang="en-US" b="1" dirty="0" err="1" smtClean="0"/>
              <a:t>rhinorrhea</a:t>
            </a:r>
            <a:r>
              <a:rPr lang="en-US" b="1" dirty="0" smtClean="0"/>
              <a:t> and post-</a:t>
            </a:r>
            <a:r>
              <a:rPr lang="en-US" b="1" dirty="0" err="1" smtClean="0"/>
              <a:t>tussive</a:t>
            </a:r>
            <a:r>
              <a:rPr lang="en-US" b="1" dirty="0" smtClean="0"/>
              <a:t>   emesis </a:t>
            </a:r>
          </a:p>
          <a:p>
            <a:pPr algn="l">
              <a:buNone/>
            </a:pPr>
            <a:endParaRPr lang="en-US" b="1" dirty="0" smtClean="0"/>
          </a:p>
          <a:p>
            <a:pPr algn="l">
              <a:buNone/>
            </a:pPr>
            <a:r>
              <a:rPr lang="en-US" b="1" dirty="0" smtClean="0"/>
              <a:t>No seizures ,no skin rash ,no SOB ,no </a:t>
            </a:r>
            <a:r>
              <a:rPr lang="en-US" b="1" dirty="0" smtClean="0"/>
              <a:t>apnea ,no cyanosis </a:t>
            </a:r>
            <a:endParaRPr lang="en-US" b="1" dirty="0" smtClean="0"/>
          </a:p>
          <a:p>
            <a:pPr algn="l">
              <a:buNone/>
            </a:pPr>
            <a:endParaRPr lang="en-US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904656"/>
          </a:xfrm>
        </p:spPr>
        <p:txBody>
          <a:bodyPr>
            <a:noAutofit/>
          </a:bodyPr>
          <a:lstStyle/>
          <a:p>
            <a:pPr algn="l">
              <a:buNone/>
            </a:pPr>
            <a:r>
              <a:rPr lang="en-US" sz="2500" b="1" dirty="0" smtClean="0"/>
              <a:t>No seasonal variation</a:t>
            </a:r>
          </a:p>
          <a:p>
            <a:pPr algn="l">
              <a:buNone/>
            </a:pPr>
            <a:r>
              <a:rPr lang="en-US" sz="2500" b="1" dirty="0" smtClean="0"/>
              <a:t>No hemoptysis</a:t>
            </a:r>
          </a:p>
          <a:p>
            <a:pPr algn="l">
              <a:buNone/>
            </a:pPr>
            <a:r>
              <a:rPr lang="en-US" sz="2500" b="1" dirty="0" smtClean="0"/>
              <a:t>No weight loss </a:t>
            </a:r>
          </a:p>
          <a:p>
            <a:pPr algn="l">
              <a:buNone/>
            </a:pPr>
            <a:r>
              <a:rPr lang="en-US" sz="2800" b="1" dirty="0" smtClean="0"/>
              <a:t>No </a:t>
            </a:r>
            <a:r>
              <a:rPr lang="en-US" sz="2800" b="1" dirty="0" err="1" smtClean="0"/>
              <a:t>atopy</a:t>
            </a:r>
            <a:r>
              <a:rPr lang="en-US" sz="2800" b="1" dirty="0" smtClean="0"/>
              <a:t> or allergies</a:t>
            </a:r>
          </a:p>
          <a:p>
            <a:pPr algn="l">
              <a:buNone/>
            </a:pPr>
            <a:r>
              <a:rPr lang="en-US" sz="2800" b="1" dirty="0" smtClean="0"/>
              <a:t>No chills no rigors</a:t>
            </a:r>
          </a:p>
          <a:p>
            <a:pPr algn="l">
              <a:buNone/>
            </a:pPr>
            <a:r>
              <a:rPr lang="en-US" sz="2800" b="1" dirty="0" smtClean="0"/>
              <a:t>No Previous similar attack with no admission</a:t>
            </a:r>
          </a:p>
          <a:p>
            <a:pPr algn="l">
              <a:buNone/>
            </a:pPr>
            <a:r>
              <a:rPr lang="en-US" sz="2500" b="1" dirty="0" smtClean="0"/>
              <a:t> </a:t>
            </a:r>
          </a:p>
          <a:p>
            <a:pPr algn="l">
              <a:buNone/>
            </a:pPr>
            <a:r>
              <a:rPr lang="en-US" sz="2500" dirty="0" smtClean="0"/>
              <a:t>.</a:t>
            </a:r>
            <a:endParaRPr lang="ar-SA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pPr algn="l">
              <a:buNone/>
            </a:pPr>
            <a:r>
              <a:rPr lang="en-US" sz="2500" b="1" dirty="0" smtClean="0"/>
              <a:t>No history of choking </a:t>
            </a:r>
          </a:p>
          <a:p>
            <a:pPr algn="l">
              <a:buNone/>
            </a:pPr>
            <a:r>
              <a:rPr lang="en-US" sz="2500" b="1" dirty="0" smtClean="0"/>
              <a:t>no ear discharge  </a:t>
            </a:r>
            <a:endParaRPr lang="ar-JO" sz="2500" b="1" dirty="0" smtClean="0"/>
          </a:p>
          <a:p>
            <a:pPr algn="l">
              <a:buNone/>
            </a:pPr>
            <a:r>
              <a:rPr lang="en-US" sz="2500" b="1" dirty="0" smtClean="0"/>
              <a:t>no eye redness</a:t>
            </a:r>
          </a:p>
          <a:p>
            <a:pPr algn="l">
              <a:buNone/>
            </a:pPr>
            <a:r>
              <a:rPr lang="en-US" sz="2500" b="1" dirty="0" smtClean="0"/>
              <a:t>His brother chest infection )</a:t>
            </a:r>
            <a:r>
              <a:rPr lang="ar-JO" sz="2500" b="1" dirty="0" smtClean="0"/>
              <a:t> )</a:t>
            </a:r>
            <a:r>
              <a:rPr lang="en-US" sz="2500" b="1" dirty="0" smtClean="0"/>
              <a:t>There was recent sick contact</a:t>
            </a:r>
          </a:p>
          <a:p>
            <a:pPr algn="l">
              <a:buNone/>
            </a:pPr>
            <a:r>
              <a:rPr lang="en-US" sz="2500" b="1" dirty="0" smtClean="0"/>
              <a:t> no recent animal contact </a:t>
            </a:r>
          </a:p>
          <a:p>
            <a:endParaRPr lang="ar-JO"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u="sng" dirty="0" smtClean="0"/>
              <a:t>Systemic review:-  </a:t>
            </a:r>
            <a:endParaRPr lang="ar-SA" sz="4000" b="1" u="sng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l" rtl="0">
              <a:buNone/>
            </a:pPr>
            <a:r>
              <a:rPr lang="en-US" b="1" u="sng" dirty="0" smtClean="0"/>
              <a:t>General : </a:t>
            </a:r>
            <a:r>
              <a:rPr lang="en-US" b="1" dirty="0" smtClean="0"/>
              <a:t> Fever , No chills , No Rigor , night sweats , No weight Loss </a:t>
            </a:r>
          </a:p>
          <a:p>
            <a:pPr algn="l" rtl="0">
              <a:buNone/>
            </a:pPr>
            <a:endParaRPr lang="en-US" b="1" u="sng" dirty="0" smtClean="0"/>
          </a:p>
          <a:p>
            <a:pPr algn="l" rtl="0">
              <a:buNone/>
            </a:pPr>
            <a:r>
              <a:rPr lang="en-US" b="1" u="sng" dirty="0" smtClean="0"/>
              <a:t>Respiratory system : </a:t>
            </a:r>
            <a:r>
              <a:rPr lang="en-US" b="1" dirty="0" smtClean="0"/>
              <a:t>As mentioned above : +Cough ,+ wheezing , no SOB , No hemoptysis , .</a:t>
            </a:r>
          </a:p>
          <a:p>
            <a:pPr algn="l" rtl="0">
              <a:buNone/>
            </a:pPr>
            <a:endParaRPr lang="en-US" b="1" u="sng" dirty="0" smtClean="0"/>
          </a:p>
          <a:p>
            <a:pPr algn="l" rtl="0">
              <a:buNone/>
            </a:pPr>
            <a:r>
              <a:rPr lang="en-US" b="1" dirty="0" smtClean="0"/>
              <a:t>Gastrointestinal system: </a:t>
            </a:r>
            <a:r>
              <a:rPr lang="en-US" sz="3100" b="1" dirty="0" smtClean="0"/>
              <a:t>+ constipation ,+ vomiting , No diarrhea, No blood or mucus in stool.</a:t>
            </a:r>
          </a:p>
          <a:p>
            <a:pPr algn="l" rtl="0">
              <a:buNone/>
            </a:pPr>
            <a:endParaRPr lang="en-US" b="1" u="sng" dirty="0" smtClean="0"/>
          </a:p>
          <a:p>
            <a:pPr algn="l" rtl="0">
              <a:buNone/>
            </a:pPr>
            <a:r>
              <a:rPr lang="en-US" b="1" u="sng" dirty="0" smtClean="0"/>
              <a:t>Central nervous system:</a:t>
            </a:r>
            <a:r>
              <a:rPr lang="en-US" dirty="0" smtClean="0"/>
              <a:t> </a:t>
            </a:r>
            <a:r>
              <a:rPr lang="en-US" sz="3100" b="1" dirty="0" smtClean="0"/>
              <a:t>NO convulsion , No loss of consciousness</a:t>
            </a:r>
            <a:r>
              <a:rPr lang="en-US" dirty="0" smtClean="0"/>
              <a:t>.</a:t>
            </a:r>
          </a:p>
          <a:p>
            <a:pPr algn="l" rtl="0">
              <a:buNone/>
            </a:pPr>
            <a:endParaRPr lang="en-US" dirty="0" smtClean="0"/>
          </a:p>
          <a:p>
            <a:pPr algn="l" rtl="0">
              <a:buNone/>
            </a:pPr>
            <a:r>
              <a:rPr lang="en-US" b="1" u="sng" dirty="0" smtClean="0"/>
              <a:t>Cardiovascular system:</a:t>
            </a:r>
            <a:r>
              <a:rPr lang="en-US" b="1" dirty="0" smtClean="0"/>
              <a:t> </a:t>
            </a:r>
            <a:r>
              <a:rPr lang="en-US" dirty="0" smtClean="0"/>
              <a:t> </a:t>
            </a:r>
            <a:r>
              <a:rPr lang="en-US" sz="3100" b="1" dirty="0" smtClean="0"/>
              <a:t>No edema, No lower limb swelling.</a:t>
            </a:r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b="1" u="sng" dirty="0" smtClean="0"/>
              <a:t>Genitourinary</a:t>
            </a:r>
            <a:r>
              <a:rPr lang="en-US" dirty="0" smtClean="0"/>
              <a:t>:</a:t>
            </a:r>
            <a:r>
              <a:rPr lang="en-US" sz="2800" b="1" dirty="0" smtClean="0"/>
              <a:t> no change in urination </a:t>
            </a:r>
          </a:p>
          <a:p>
            <a:pPr algn="l" rtl="0">
              <a:buNone/>
            </a:pPr>
            <a:r>
              <a:rPr lang="en-US" sz="2800" dirty="0" smtClean="0"/>
              <a:t> </a:t>
            </a:r>
          </a:p>
          <a:p>
            <a:pPr algn="l" rtl="0">
              <a:buNone/>
            </a:pPr>
            <a:r>
              <a:rPr lang="en-US" b="1" u="sng" dirty="0" smtClean="0"/>
              <a:t>Musculoskeletal system:</a:t>
            </a:r>
            <a:r>
              <a:rPr lang="en-US" u="sng" dirty="0" smtClean="0"/>
              <a:t> </a:t>
            </a:r>
            <a:r>
              <a:rPr lang="en-US" sz="2800" b="1" dirty="0" smtClean="0"/>
              <a:t>No movement limitation, No joint swelling, No redness</a:t>
            </a:r>
            <a:r>
              <a:rPr lang="en-US" sz="2800" dirty="0" smtClean="0"/>
              <a:t>.</a:t>
            </a:r>
          </a:p>
          <a:p>
            <a:pPr algn="l" rtl="0">
              <a:buNone/>
            </a:pPr>
            <a:endParaRPr lang="en-US" sz="2800" dirty="0" smtClean="0"/>
          </a:p>
          <a:p>
            <a:pPr algn="l" rtl="0">
              <a:buNone/>
            </a:pPr>
            <a:r>
              <a:rPr lang="en-US" b="1" u="sng" dirty="0" smtClean="0"/>
              <a:t>Skin:</a:t>
            </a:r>
            <a:r>
              <a:rPr lang="en-US" dirty="0" smtClean="0"/>
              <a:t> </a:t>
            </a:r>
            <a:r>
              <a:rPr lang="en-US" sz="2800" b="1" dirty="0" smtClean="0"/>
              <a:t>No skin rash, No bruising. </a:t>
            </a:r>
            <a:endParaRPr lang="ar-SA" sz="2800" b="1" dirty="0" smtClean="0"/>
          </a:p>
          <a:p>
            <a:pPr algn="l"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smtClean="0"/>
              <a:t>Past Medical History: no previous similar attack </a:t>
            </a:r>
          </a:p>
          <a:p>
            <a:pPr algn="l" rtl="0"/>
            <a:r>
              <a:rPr lang="en-US" b="1" dirty="0" smtClean="0"/>
              <a:t>Past surgical history : Surgically free </a:t>
            </a:r>
          </a:p>
          <a:p>
            <a:pPr algn="l" rtl="0"/>
            <a:r>
              <a:rPr lang="en-US" b="1" dirty="0" smtClean="0"/>
              <a:t>Drug history: free</a:t>
            </a:r>
          </a:p>
          <a:p>
            <a:pPr algn="l" rtl="0">
              <a:buNone/>
            </a:pPr>
            <a:endParaRPr lang="ar-SA" b="1" dirty="0" smtClean="0"/>
          </a:p>
          <a:p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</TotalTime>
  <Words>840</Words>
  <Application>Microsoft Office PowerPoint</Application>
  <PresentationFormat>عرض على الشاشة (3:4)‏</PresentationFormat>
  <Paragraphs>121</Paragraphs>
  <Slides>35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35</vt:i4>
      </vt:variant>
    </vt:vector>
  </HeadingPairs>
  <TitlesOfParts>
    <vt:vector size="36" baseType="lpstr">
      <vt:lpstr>سمة Office</vt:lpstr>
      <vt:lpstr>Pediatrics Night shift  4.nov.2018.</vt:lpstr>
      <vt:lpstr>Patient profile:</vt:lpstr>
      <vt:lpstr>Chief Complaint:</vt:lpstr>
      <vt:lpstr>History of presenting illness:</vt:lpstr>
      <vt:lpstr>الشريحة 5</vt:lpstr>
      <vt:lpstr>الشريحة 6</vt:lpstr>
      <vt:lpstr>Systemic review:-  </vt:lpstr>
      <vt:lpstr>الشريحة 8</vt:lpstr>
      <vt:lpstr>الشريحة 9</vt:lpstr>
      <vt:lpstr>Antenatal History: </vt:lpstr>
      <vt:lpstr>الشريحة 11</vt:lpstr>
      <vt:lpstr>Vaccination:</vt:lpstr>
      <vt:lpstr>Feeding history:-</vt:lpstr>
      <vt:lpstr>Developmental history </vt:lpstr>
      <vt:lpstr>الشريحة 15</vt:lpstr>
      <vt:lpstr>الشريحة 16</vt:lpstr>
      <vt:lpstr>Physical Examination:</vt:lpstr>
      <vt:lpstr>Vital signs</vt:lpstr>
      <vt:lpstr>Growth parameters: </vt:lpstr>
      <vt:lpstr>Chest examination: </vt:lpstr>
      <vt:lpstr>Cardiovascular:</vt:lpstr>
      <vt:lpstr>Abdominal examination:-</vt:lpstr>
      <vt:lpstr>Musculoskeletal system examinatin:</vt:lpstr>
      <vt:lpstr>Neurologic examination</vt:lpstr>
      <vt:lpstr>investigation</vt:lpstr>
      <vt:lpstr>الشريحة 26</vt:lpstr>
      <vt:lpstr>الشريحة 27</vt:lpstr>
      <vt:lpstr>الشريحة 28</vt:lpstr>
      <vt:lpstr>الشريحة 29</vt:lpstr>
      <vt:lpstr>الشريحة 30</vt:lpstr>
      <vt:lpstr>Management</vt:lpstr>
      <vt:lpstr>الشريحة 32</vt:lpstr>
      <vt:lpstr>الشريحة 33</vt:lpstr>
      <vt:lpstr>الشريحة 34</vt:lpstr>
      <vt:lpstr>الشريحة 35</vt:lpstr>
    </vt:vector>
  </TitlesOfParts>
  <Company>Syrian Games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Night shift on Monday 17/9/2018</dc:title>
  <dc:creator>naim.alhusaini@gmail.com</dc:creator>
  <cp:lastModifiedBy>naim.alhusaini@gmail.com</cp:lastModifiedBy>
  <cp:revision>46</cp:revision>
  <dcterms:created xsi:type="dcterms:W3CDTF">2018-09-17T18:42:02Z</dcterms:created>
  <dcterms:modified xsi:type="dcterms:W3CDTF">2018-11-04T18:38:17Z</dcterms:modified>
</cp:coreProperties>
</file>