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347" r:id="rId7"/>
    <p:sldId id="262" r:id="rId8"/>
    <p:sldId id="263" r:id="rId9"/>
    <p:sldId id="274" r:id="rId10"/>
    <p:sldId id="348" r:id="rId11"/>
    <p:sldId id="273" r:id="rId12"/>
    <p:sldId id="276" r:id="rId13"/>
    <p:sldId id="277" r:id="rId14"/>
    <p:sldId id="349" r:id="rId15"/>
    <p:sldId id="352" r:id="rId16"/>
    <p:sldId id="351" r:id="rId17"/>
    <p:sldId id="353" r:id="rId18"/>
    <p:sldId id="355" r:id="rId19"/>
    <p:sldId id="289" r:id="rId20"/>
    <p:sldId id="357" r:id="rId21"/>
    <p:sldId id="358" r:id="rId22"/>
    <p:sldId id="359" r:id="rId23"/>
    <p:sldId id="363" r:id="rId24"/>
    <p:sldId id="364" r:id="rId25"/>
    <p:sldId id="365" r:id="rId26"/>
    <p:sldId id="366" r:id="rId27"/>
    <p:sldId id="368" r:id="rId28"/>
    <p:sldId id="369" r:id="rId29"/>
    <p:sldId id="367" r:id="rId30"/>
    <p:sldId id="3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B278C-CCDA-4A87-8FF2-9263B5F3FD29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CD077F1C-AED7-4391-9191-719CC8D7A3D3}">
      <dgm:prSet phldrT="[Text]"/>
      <dgm:spPr>
        <a:solidFill>
          <a:schemeClr val="tx2"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Common</a:t>
          </a:r>
        </a:p>
      </dgm:t>
    </dgm:pt>
    <dgm:pt modelId="{A0F0A714-4E45-4AED-ABE6-EB68FE8893B3}" type="parTrans" cxnId="{40BE8DAF-F978-452A-80A9-F184D9CB2544}">
      <dgm:prSet/>
      <dgm:spPr/>
      <dgm:t>
        <a:bodyPr/>
        <a:lstStyle/>
        <a:p>
          <a:endParaRPr lang="en-US"/>
        </a:p>
      </dgm:t>
    </dgm:pt>
    <dgm:pt modelId="{F470E33B-4438-4647-93DD-A577BD675A6F}" type="sibTrans" cxnId="{40BE8DAF-F978-452A-80A9-F184D9CB2544}">
      <dgm:prSet/>
      <dgm:spPr/>
      <dgm:t>
        <a:bodyPr/>
        <a:lstStyle/>
        <a:p>
          <a:endParaRPr lang="en-US"/>
        </a:p>
      </dgm:t>
    </dgm:pt>
    <dgm:pt modelId="{08956810-2E89-46FD-929F-F5791774EF15}">
      <dgm:prSet phldrT="[Text]"/>
      <dgm:spPr>
        <a:solidFill>
          <a:schemeClr val="tx2"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Treatable</a:t>
          </a:r>
        </a:p>
      </dgm:t>
    </dgm:pt>
    <dgm:pt modelId="{AEDABC3A-8897-4ECE-9B90-066755C178C8}" type="parTrans" cxnId="{5F71DD1D-26BF-4161-951A-DA55425F65AF}">
      <dgm:prSet/>
      <dgm:spPr/>
      <dgm:t>
        <a:bodyPr/>
        <a:lstStyle/>
        <a:p>
          <a:endParaRPr lang="en-US"/>
        </a:p>
      </dgm:t>
    </dgm:pt>
    <dgm:pt modelId="{182E9343-A7DD-49EE-A3A3-CFB3BD3946A9}" type="sibTrans" cxnId="{5F71DD1D-26BF-4161-951A-DA55425F65AF}">
      <dgm:prSet/>
      <dgm:spPr/>
      <dgm:t>
        <a:bodyPr/>
        <a:lstStyle/>
        <a:p>
          <a:endParaRPr lang="en-US"/>
        </a:p>
      </dgm:t>
    </dgm:pt>
    <dgm:pt modelId="{ECDC55D6-4D6F-46FE-B07A-F4E45081F5C3}">
      <dgm:prSet phldrT="[Text]"/>
      <dgm:spPr>
        <a:solidFill>
          <a:schemeClr val="tx2"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Significant Effect on Quality of Life (</a:t>
          </a:r>
          <a:r>
            <a:rPr lang="en-US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QoL</a:t>
          </a:r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DA380C-E961-4C6C-BBDB-865F2147E5BA}" type="parTrans" cxnId="{362251C3-8A4A-4932-A1C8-B65BDEE1908B}">
      <dgm:prSet/>
      <dgm:spPr/>
      <dgm:t>
        <a:bodyPr/>
        <a:lstStyle/>
        <a:p>
          <a:endParaRPr lang="en-US"/>
        </a:p>
      </dgm:t>
    </dgm:pt>
    <dgm:pt modelId="{ECE9AADD-E8C0-401D-9B80-252085B2B995}" type="sibTrans" cxnId="{362251C3-8A4A-4932-A1C8-B65BDEE1908B}">
      <dgm:prSet/>
      <dgm:spPr/>
      <dgm:t>
        <a:bodyPr/>
        <a:lstStyle/>
        <a:p>
          <a:endParaRPr lang="en-US"/>
        </a:p>
      </dgm:t>
    </dgm:pt>
    <dgm:pt modelId="{3CDE44B2-576D-4AE8-B6E2-61B636DAEDB6}" type="pres">
      <dgm:prSet presAssocID="{D7AB278C-CCDA-4A87-8FF2-9263B5F3FD29}" presName="compositeShape" presStyleCnt="0">
        <dgm:presLayoutVars>
          <dgm:dir/>
          <dgm:resizeHandles/>
        </dgm:presLayoutVars>
      </dgm:prSet>
      <dgm:spPr/>
    </dgm:pt>
    <dgm:pt modelId="{5AC2AEC2-3CF5-4EC6-B008-34D3287C97BA}" type="pres">
      <dgm:prSet presAssocID="{D7AB278C-CCDA-4A87-8FF2-9263B5F3FD29}" presName="pyramid" presStyleLbl="node1" presStyleIdx="0" presStyleCnt="1"/>
      <dgm:spPr/>
    </dgm:pt>
    <dgm:pt modelId="{0F50FAD6-9008-4764-A1C5-2749797CD6FD}" type="pres">
      <dgm:prSet presAssocID="{D7AB278C-CCDA-4A87-8FF2-9263B5F3FD29}" presName="theList" presStyleCnt="0"/>
      <dgm:spPr/>
    </dgm:pt>
    <dgm:pt modelId="{FAC967E6-726E-43C4-A5B7-E8BD079C28B3}" type="pres">
      <dgm:prSet presAssocID="{CD077F1C-AED7-4391-9191-719CC8D7A3D3}" presName="aNode" presStyleLbl="fgAcc1" presStyleIdx="0" presStyleCnt="3">
        <dgm:presLayoutVars>
          <dgm:bulletEnabled val="1"/>
        </dgm:presLayoutVars>
      </dgm:prSet>
      <dgm:spPr/>
    </dgm:pt>
    <dgm:pt modelId="{942E202C-BEF5-40CD-9FAB-B51058DCEFB4}" type="pres">
      <dgm:prSet presAssocID="{CD077F1C-AED7-4391-9191-719CC8D7A3D3}" presName="aSpace" presStyleCnt="0"/>
      <dgm:spPr/>
    </dgm:pt>
    <dgm:pt modelId="{8E4C8938-235D-4814-A2F9-AB25A3BD3560}" type="pres">
      <dgm:prSet presAssocID="{08956810-2E89-46FD-929F-F5791774EF15}" presName="aNode" presStyleLbl="fgAcc1" presStyleIdx="1" presStyleCnt="3">
        <dgm:presLayoutVars>
          <dgm:bulletEnabled val="1"/>
        </dgm:presLayoutVars>
      </dgm:prSet>
      <dgm:spPr/>
    </dgm:pt>
    <dgm:pt modelId="{4070A3CF-A0AB-49E8-9680-16041CB60F72}" type="pres">
      <dgm:prSet presAssocID="{08956810-2E89-46FD-929F-F5791774EF15}" presName="aSpace" presStyleCnt="0"/>
      <dgm:spPr/>
    </dgm:pt>
    <dgm:pt modelId="{CB51E817-4CDA-4826-B600-00E3E8AF78F5}" type="pres">
      <dgm:prSet presAssocID="{ECDC55D6-4D6F-46FE-B07A-F4E45081F5C3}" presName="aNode" presStyleLbl="fgAcc1" presStyleIdx="2" presStyleCnt="3">
        <dgm:presLayoutVars>
          <dgm:bulletEnabled val="1"/>
        </dgm:presLayoutVars>
      </dgm:prSet>
      <dgm:spPr/>
    </dgm:pt>
    <dgm:pt modelId="{72301C0F-6C0E-4EA1-8D3A-F9D36E9326B5}" type="pres">
      <dgm:prSet presAssocID="{ECDC55D6-4D6F-46FE-B07A-F4E45081F5C3}" presName="aSpace" presStyleCnt="0"/>
      <dgm:spPr/>
    </dgm:pt>
  </dgm:ptLst>
  <dgm:cxnLst>
    <dgm:cxn modelId="{5F71DD1D-26BF-4161-951A-DA55425F65AF}" srcId="{D7AB278C-CCDA-4A87-8FF2-9263B5F3FD29}" destId="{08956810-2E89-46FD-929F-F5791774EF15}" srcOrd="1" destOrd="0" parTransId="{AEDABC3A-8897-4ECE-9B90-066755C178C8}" sibTransId="{182E9343-A7DD-49EE-A3A3-CFB3BD3946A9}"/>
    <dgm:cxn modelId="{04B680A9-57C5-4175-90C5-24DB707E5916}" type="presOf" srcId="{CD077F1C-AED7-4391-9191-719CC8D7A3D3}" destId="{FAC967E6-726E-43C4-A5B7-E8BD079C28B3}" srcOrd="0" destOrd="0" presId="urn:microsoft.com/office/officeart/2005/8/layout/pyramid2"/>
    <dgm:cxn modelId="{40BE8DAF-F978-452A-80A9-F184D9CB2544}" srcId="{D7AB278C-CCDA-4A87-8FF2-9263B5F3FD29}" destId="{CD077F1C-AED7-4391-9191-719CC8D7A3D3}" srcOrd="0" destOrd="0" parTransId="{A0F0A714-4E45-4AED-ABE6-EB68FE8893B3}" sibTransId="{F470E33B-4438-4647-93DD-A577BD675A6F}"/>
    <dgm:cxn modelId="{362251C3-8A4A-4932-A1C8-B65BDEE1908B}" srcId="{D7AB278C-CCDA-4A87-8FF2-9263B5F3FD29}" destId="{ECDC55D6-4D6F-46FE-B07A-F4E45081F5C3}" srcOrd="2" destOrd="0" parTransId="{EFDA380C-E961-4C6C-BBDB-865F2147E5BA}" sibTransId="{ECE9AADD-E8C0-401D-9B80-252085B2B995}"/>
    <dgm:cxn modelId="{C9F0DED0-5BEF-4B71-89BA-6721F32EF970}" type="presOf" srcId="{D7AB278C-CCDA-4A87-8FF2-9263B5F3FD29}" destId="{3CDE44B2-576D-4AE8-B6E2-61B636DAEDB6}" srcOrd="0" destOrd="0" presId="urn:microsoft.com/office/officeart/2005/8/layout/pyramid2"/>
    <dgm:cxn modelId="{BB76D9E5-8ACF-4A0F-B85F-61BA53A2D7D8}" type="presOf" srcId="{ECDC55D6-4D6F-46FE-B07A-F4E45081F5C3}" destId="{CB51E817-4CDA-4826-B600-00E3E8AF78F5}" srcOrd="0" destOrd="0" presId="urn:microsoft.com/office/officeart/2005/8/layout/pyramid2"/>
    <dgm:cxn modelId="{7419DAF3-B92B-483C-B676-6E13A6C137B7}" type="presOf" srcId="{08956810-2E89-46FD-929F-F5791774EF15}" destId="{8E4C8938-235D-4814-A2F9-AB25A3BD3560}" srcOrd="0" destOrd="0" presId="urn:microsoft.com/office/officeart/2005/8/layout/pyramid2"/>
    <dgm:cxn modelId="{09751623-4D31-4810-96DA-982CE1B8F1D9}" type="presParOf" srcId="{3CDE44B2-576D-4AE8-B6E2-61B636DAEDB6}" destId="{5AC2AEC2-3CF5-4EC6-B008-34D3287C97BA}" srcOrd="0" destOrd="0" presId="urn:microsoft.com/office/officeart/2005/8/layout/pyramid2"/>
    <dgm:cxn modelId="{187FC5D7-55F8-4E56-A622-EFB5763F2602}" type="presParOf" srcId="{3CDE44B2-576D-4AE8-B6E2-61B636DAEDB6}" destId="{0F50FAD6-9008-4764-A1C5-2749797CD6FD}" srcOrd="1" destOrd="0" presId="urn:microsoft.com/office/officeart/2005/8/layout/pyramid2"/>
    <dgm:cxn modelId="{24E47BE4-ACB8-4F0A-8211-3ED0517CD80B}" type="presParOf" srcId="{0F50FAD6-9008-4764-A1C5-2749797CD6FD}" destId="{FAC967E6-726E-43C4-A5B7-E8BD079C28B3}" srcOrd="0" destOrd="0" presId="urn:microsoft.com/office/officeart/2005/8/layout/pyramid2"/>
    <dgm:cxn modelId="{17CF5F95-7086-4A1D-90D4-1093470ADEA6}" type="presParOf" srcId="{0F50FAD6-9008-4764-A1C5-2749797CD6FD}" destId="{942E202C-BEF5-40CD-9FAB-B51058DCEFB4}" srcOrd="1" destOrd="0" presId="urn:microsoft.com/office/officeart/2005/8/layout/pyramid2"/>
    <dgm:cxn modelId="{BF05B075-A0B3-49EF-9679-81979C4A5B3D}" type="presParOf" srcId="{0F50FAD6-9008-4764-A1C5-2749797CD6FD}" destId="{8E4C8938-235D-4814-A2F9-AB25A3BD3560}" srcOrd="2" destOrd="0" presId="urn:microsoft.com/office/officeart/2005/8/layout/pyramid2"/>
    <dgm:cxn modelId="{BEB16FD7-4CDE-4DB2-A370-E64944340BDA}" type="presParOf" srcId="{0F50FAD6-9008-4764-A1C5-2749797CD6FD}" destId="{4070A3CF-A0AB-49E8-9680-16041CB60F72}" srcOrd="3" destOrd="0" presId="urn:microsoft.com/office/officeart/2005/8/layout/pyramid2"/>
    <dgm:cxn modelId="{DE46FE8F-861A-470C-B63E-B72BDE7D1401}" type="presParOf" srcId="{0F50FAD6-9008-4764-A1C5-2749797CD6FD}" destId="{CB51E817-4CDA-4826-B600-00E3E8AF78F5}" srcOrd="4" destOrd="0" presId="urn:microsoft.com/office/officeart/2005/8/layout/pyramid2"/>
    <dgm:cxn modelId="{8DE39E71-EFC6-4925-A3F1-944DCE077590}" type="presParOf" srcId="{0F50FAD6-9008-4764-A1C5-2749797CD6FD}" destId="{72301C0F-6C0E-4EA1-8D3A-F9D36E9326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644E9-79BC-4898-B1B4-ED69099DD29A}" type="doc">
      <dgm:prSet loTypeId="urn:microsoft.com/office/officeart/2005/8/layout/radial1" loCatId="relationship" qsTypeId="urn:microsoft.com/office/officeart/2005/8/quickstyle/simple2" qsCatId="simple" csTypeId="urn:microsoft.com/office/officeart/2005/8/colors/accent1_2" csCatId="accent1" phldr="1"/>
      <dgm:spPr/>
    </dgm:pt>
    <dgm:pt modelId="{849661C8-22AB-492B-B82E-1FC41D3B82E0}">
      <dgm:prSet/>
      <dgm:spPr>
        <a:solidFill>
          <a:schemeClr val="tx1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Arial" charset="0"/>
            </a:rPr>
            <a:t>CAUSES OF</a:t>
          </a:r>
          <a:br>
            <a:rPr kumimoji="0" lang="en-US" b="1" i="0" u="none" strike="noStrike" cap="none" normalizeH="0" baseline="0" dirty="0">
              <a:ln/>
              <a:effectLst/>
              <a:latin typeface="Arial" charset="0"/>
            </a:rPr>
          </a:br>
          <a:r>
            <a:rPr kumimoji="0" lang="en-US" b="1" i="0" u="none" strike="noStrike" cap="none" normalizeH="0" baseline="0" dirty="0">
              <a:ln/>
              <a:effectLst/>
              <a:latin typeface="Arial" charset="0"/>
            </a:rPr>
            <a:t>PERSISTANT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Arial" charset="0"/>
            </a:rPr>
            <a:t>UI</a:t>
          </a:r>
        </a:p>
      </dgm:t>
    </dgm:pt>
    <dgm:pt modelId="{71B624C1-09E6-42E6-B969-C3CCFA059C3F}" type="parTrans" cxnId="{56303C52-C554-4F93-960F-E4A906FCC8D0}">
      <dgm:prSet/>
      <dgm:spPr/>
      <dgm:t>
        <a:bodyPr/>
        <a:lstStyle/>
        <a:p>
          <a:endParaRPr lang="en-US"/>
        </a:p>
      </dgm:t>
    </dgm:pt>
    <dgm:pt modelId="{B39526EC-F97C-45DC-8236-E584DC4EA578}" type="sibTrans" cxnId="{56303C52-C554-4F93-960F-E4A906FCC8D0}">
      <dgm:prSet/>
      <dgm:spPr/>
      <dgm:t>
        <a:bodyPr/>
        <a:lstStyle/>
        <a:p>
          <a:endParaRPr lang="en-US"/>
        </a:p>
      </dgm:t>
    </dgm:pt>
    <dgm:pt modelId="{7A7C8694-F985-40A2-ACE7-A033A9C2610A}">
      <dgm:prSet custT="1"/>
      <dgm:spPr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Stress</a:t>
          </a:r>
        </a:p>
      </dgm:t>
    </dgm:pt>
    <dgm:pt modelId="{A4AED11B-444A-4D59-8A0F-CC4A33959A67}" type="parTrans" cxnId="{B5A85B5A-BB55-4291-9013-2309A5205A9A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0B171DDC-B31F-4A27-84E1-7EF99AC05385}" type="sibTrans" cxnId="{B5A85B5A-BB55-4291-9013-2309A5205A9A}">
      <dgm:prSet/>
      <dgm:spPr/>
      <dgm:t>
        <a:bodyPr/>
        <a:lstStyle/>
        <a:p>
          <a:endParaRPr lang="en-US"/>
        </a:p>
      </dgm:t>
    </dgm:pt>
    <dgm:pt modelId="{9C83FD97-2382-4B53-AEC5-E2A808370471}">
      <dgm:prSet custT="1"/>
      <dgm:spPr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Urge/OAB</a:t>
          </a:r>
        </a:p>
      </dgm:t>
    </dgm:pt>
    <dgm:pt modelId="{1E6E4908-9460-4187-B6EA-8482EE937385}" type="parTrans" cxnId="{DA813F62-D912-4FE8-AB36-17C52BCADC64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768A4F8E-50C6-44DB-B8E7-54F36DB68E70}" type="sibTrans" cxnId="{DA813F62-D912-4FE8-AB36-17C52BCADC64}">
      <dgm:prSet/>
      <dgm:spPr/>
      <dgm:t>
        <a:bodyPr/>
        <a:lstStyle/>
        <a:p>
          <a:endParaRPr lang="en-US"/>
        </a:p>
      </dgm:t>
    </dgm:pt>
    <dgm:pt modelId="{4CABED3F-26C0-4AAB-ABA1-3A82E5B3886F}">
      <dgm:prSet custT="1"/>
      <dgm:spPr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1" i="0" u="none" strike="noStrike" cap="none" normalizeH="0" baseline="0" dirty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Functional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1" i="0" u="none" strike="noStrike" cap="none" normalizeH="0" baseline="0" dirty="0">
            <a:ln/>
            <a:effectLst/>
            <a:latin typeface="Arial" charset="0"/>
          </a:endParaRPr>
        </a:p>
      </dgm:t>
    </dgm:pt>
    <dgm:pt modelId="{E2CCDE02-8CC9-4BBD-838C-07678045B9D2}" type="parTrans" cxnId="{78612E7D-C96E-4631-A07E-75D60B654B3F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4E61419C-6EC3-45BA-98D4-EDFB2D0764A3}" type="sibTrans" cxnId="{78612E7D-C96E-4631-A07E-75D60B654B3F}">
      <dgm:prSet/>
      <dgm:spPr/>
      <dgm:t>
        <a:bodyPr/>
        <a:lstStyle/>
        <a:p>
          <a:endParaRPr lang="en-US"/>
        </a:p>
      </dgm:t>
    </dgm:pt>
    <dgm:pt modelId="{6F5B0759-7A73-43B2-9049-17F97F68622D}">
      <dgm:prSet custT="1"/>
      <dgm:spPr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Overflow</a:t>
          </a:r>
        </a:p>
      </dgm:t>
    </dgm:pt>
    <dgm:pt modelId="{526B623B-B092-4863-B7D1-2FB98B22B9FF}" type="parTrans" cxnId="{D0B44B48-C553-42FA-BE34-1B6BD198FA40}">
      <dgm:prSet/>
      <dgm:spPr>
        <a:ln w="38100">
          <a:tailEnd type="triangle"/>
        </a:ln>
      </dgm:spPr>
      <dgm:t>
        <a:bodyPr/>
        <a:lstStyle/>
        <a:p>
          <a:endParaRPr lang="en-US"/>
        </a:p>
      </dgm:t>
    </dgm:pt>
    <dgm:pt modelId="{F5CB5FC5-789F-4CB5-AA1C-39F3BEFE0C01}" type="sibTrans" cxnId="{D0B44B48-C553-42FA-BE34-1B6BD198FA40}">
      <dgm:prSet/>
      <dgm:spPr/>
      <dgm:t>
        <a:bodyPr/>
        <a:lstStyle/>
        <a:p>
          <a:endParaRPr lang="en-US"/>
        </a:p>
      </dgm:t>
    </dgm:pt>
    <dgm:pt modelId="{15E0810C-B9D4-4FB0-8AA6-058F056465E8}" type="pres">
      <dgm:prSet presAssocID="{3BF644E9-79BC-4898-B1B4-ED69099DD29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F082CE-72F7-42C2-A75D-A3F9B768A3E4}" type="pres">
      <dgm:prSet presAssocID="{849661C8-22AB-492B-B82E-1FC41D3B82E0}" presName="centerShape" presStyleLbl="node0" presStyleIdx="0" presStyleCnt="1" custScaleX="121657" custScaleY="108622"/>
      <dgm:spPr/>
    </dgm:pt>
    <dgm:pt modelId="{649337D4-ED09-42D5-8237-62C9702784F3}" type="pres">
      <dgm:prSet presAssocID="{A4AED11B-444A-4D59-8A0F-CC4A33959A67}" presName="Name9" presStyleLbl="parChTrans1D2" presStyleIdx="0" presStyleCnt="4"/>
      <dgm:spPr/>
    </dgm:pt>
    <dgm:pt modelId="{BF541AB4-5172-40C6-BBB6-C2D4D0B7B4A6}" type="pres">
      <dgm:prSet presAssocID="{A4AED11B-444A-4D59-8A0F-CC4A33959A67}" presName="connTx" presStyleLbl="parChTrans1D2" presStyleIdx="0" presStyleCnt="4"/>
      <dgm:spPr/>
    </dgm:pt>
    <dgm:pt modelId="{3E29257D-3834-428A-B2A1-F848E68F6D2D}" type="pres">
      <dgm:prSet presAssocID="{7A7C8694-F985-40A2-ACE7-A033A9C2610A}" presName="node" presStyleLbl="node1" presStyleIdx="0" presStyleCnt="4" custScaleX="107627" custRadScaleRad="104350" custRadScaleInc="-1185">
        <dgm:presLayoutVars>
          <dgm:bulletEnabled val="1"/>
        </dgm:presLayoutVars>
      </dgm:prSet>
      <dgm:spPr/>
    </dgm:pt>
    <dgm:pt modelId="{72DE9B84-5CB4-4069-9A73-D6BA592FD2B5}" type="pres">
      <dgm:prSet presAssocID="{1E6E4908-9460-4187-B6EA-8482EE937385}" presName="Name9" presStyleLbl="parChTrans1D2" presStyleIdx="1" presStyleCnt="4"/>
      <dgm:spPr/>
    </dgm:pt>
    <dgm:pt modelId="{9C0BC294-DA55-4218-B4A1-23342F388BD5}" type="pres">
      <dgm:prSet presAssocID="{1E6E4908-9460-4187-B6EA-8482EE937385}" presName="connTx" presStyleLbl="parChTrans1D2" presStyleIdx="1" presStyleCnt="4"/>
      <dgm:spPr/>
    </dgm:pt>
    <dgm:pt modelId="{05DFCE5D-A672-4EF2-B2A6-A1055EACBFB8}" type="pres">
      <dgm:prSet presAssocID="{9C83FD97-2382-4B53-AEC5-E2A808370471}" presName="node" presStyleLbl="node1" presStyleIdx="1" presStyleCnt="4" custScaleX="107400" custRadScaleRad="107523" custRadScaleInc="-327">
        <dgm:presLayoutVars>
          <dgm:bulletEnabled val="1"/>
        </dgm:presLayoutVars>
      </dgm:prSet>
      <dgm:spPr/>
    </dgm:pt>
    <dgm:pt modelId="{732D88C6-7CAC-450E-999A-6555E6D8E996}" type="pres">
      <dgm:prSet presAssocID="{E2CCDE02-8CC9-4BBD-838C-07678045B9D2}" presName="Name9" presStyleLbl="parChTrans1D2" presStyleIdx="2" presStyleCnt="4"/>
      <dgm:spPr/>
    </dgm:pt>
    <dgm:pt modelId="{B1F83189-F315-40F8-9B7A-121CD3A9B2E8}" type="pres">
      <dgm:prSet presAssocID="{E2CCDE02-8CC9-4BBD-838C-07678045B9D2}" presName="connTx" presStyleLbl="parChTrans1D2" presStyleIdx="2" presStyleCnt="4"/>
      <dgm:spPr/>
    </dgm:pt>
    <dgm:pt modelId="{C723DC09-3FF5-4A8D-B11B-73DB488323FA}" type="pres">
      <dgm:prSet presAssocID="{4CABED3F-26C0-4AAB-ABA1-3A82E5B3886F}" presName="node" presStyleLbl="node1" presStyleIdx="2" presStyleCnt="4" custScaleX="111327">
        <dgm:presLayoutVars>
          <dgm:bulletEnabled val="1"/>
        </dgm:presLayoutVars>
      </dgm:prSet>
      <dgm:spPr/>
    </dgm:pt>
    <dgm:pt modelId="{2740BE01-6424-4A08-892A-9F62590C2908}" type="pres">
      <dgm:prSet presAssocID="{526B623B-B092-4863-B7D1-2FB98B22B9FF}" presName="Name9" presStyleLbl="parChTrans1D2" presStyleIdx="3" presStyleCnt="4"/>
      <dgm:spPr/>
    </dgm:pt>
    <dgm:pt modelId="{6F7516AD-952F-4137-95B1-97076B920522}" type="pres">
      <dgm:prSet presAssocID="{526B623B-B092-4863-B7D1-2FB98B22B9FF}" presName="connTx" presStyleLbl="parChTrans1D2" presStyleIdx="3" presStyleCnt="4"/>
      <dgm:spPr/>
    </dgm:pt>
    <dgm:pt modelId="{5C2462D1-6273-4057-BB7B-D4B57A023A04}" type="pres">
      <dgm:prSet presAssocID="{6F5B0759-7A73-43B2-9049-17F97F68622D}" presName="node" presStyleLbl="node1" presStyleIdx="3" presStyleCnt="4" custScaleX="112458" custRadScaleRad="109118" custRadScaleInc="322">
        <dgm:presLayoutVars>
          <dgm:bulletEnabled val="1"/>
        </dgm:presLayoutVars>
      </dgm:prSet>
      <dgm:spPr/>
    </dgm:pt>
  </dgm:ptLst>
  <dgm:cxnLst>
    <dgm:cxn modelId="{2473E233-AB6D-43D2-A225-3EC52396DB6A}" type="presOf" srcId="{7A7C8694-F985-40A2-ACE7-A033A9C2610A}" destId="{3E29257D-3834-428A-B2A1-F848E68F6D2D}" srcOrd="0" destOrd="0" presId="urn:microsoft.com/office/officeart/2005/8/layout/radial1"/>
    <dgm:cxn modelId="{8C3EFB39-6780-48C2-A947-ABB798B2CA6C}" type="presOf" srcId="{E2CCDE02-8CC9-4BBD-838C-07678045B9D2}" destId="{B1F83189-F315-40F8-9B7A-121CD3A9B2E8}" srcOrd="1" destOrd="0" presId="urn:microsoft.com/office/officeart/2005/8/layout/radial1"/>
    <dgm:cxn modelId="{DA813F62-D912-4FE8-AB36-17C52BCADC64}" srcId="{849661C8-22AB-492B-B82E-1FC41D3B82E0}" destId="{9C83FD97-2382-4B53-AEC5-E2A808370471}" srcOrd="1" destOrd="0" parTransId="{1E6E4908-9460-4187-B6EA-8482EE937385}" sibTransId="{768A4F8E-50C6-44DB-B8E7-54F36DB68E70}"/>
    <dgm:cxn modelId="{39E0A844-9165-407D-8857-B128D3B7611E}" type="presOf" srcId="{9C83FD97-2382-4B53-AEC5-E2A808370471}" destId="{05DFCE5D-A672-4EF2-B2A6-A1055EACBFB8}" srcOrd="0" destOrd="0" presId="urn:microsoft.com/office/officeart/2005/8/layout/radial1"/>
    <dgm:cxn modelId="{D0B44B48-C553-42FA-BE34-1B6BD198FA40}" srcId="{849661C8-22AB-492B-B82E-1FC41D3B82E0}" destId="{6F5B0759-7A73-43B2-9049-17F97F68622D}" srcOrd="3" destOrd="0" parTransId="{526B623B-B092-4863-B7D1-2FB98B22B9FF}" sibTransId="{F5CB5FC5-789F-4CB5-AA1C-39F3BEFE0C01}"/>
    <dgm:cxn modelId="{35CB404B-06A7-40BF-A30A-E3C1825D1238}" type="presOf" srcId="{A4AED11B-444A-4D59-8A0F-CC4A33959A67}" destId="{BF541AB4-5172-40C6-BBB6-C2D4D0B7B4A6}" srcOrd="1" destOrd="0" presId="urn:microsoft.com/office/officeart/2005/8/layout/radial1"/>
    <dgm:cxn modelId="{C6C8564D-A777-4B54-B937-9DE655D30E3B}" type="presOf" srcId="{3BF644E9-79BC-4898-B1B4-ED69099DD29A}" destId="{15E0810C-B9D4-4FB0-8AA6-058F056465E8}" srcOrd="0" destOrd="0" presId="urn:microsoft.com/office/officeart/2005/8/layout/radial1"/>
    <dgm:cxn modelId="{48B2EE50-C6E3-4AB8-93AF-11C06E9970B1}" type="presOf" srcId="{526B623B-B092-4863-B7D1-2FB98B22B9FF}" destId="{2740BE01-6424-4A08-892A-9F62590C2908}" srcOrd="0" destOrd="0" presId="urn:microsoft.com/office/officeart/2005/8/layout/radial1"/>
    <dgm:cxn modelId="{56303C52-C554-4F93-960F-E4A906FCC8D0}" srcId="{3BF644E9-79BC-4898-B1B4-ED69099DD29A}" destId="{849661C8-22AB-492B-B82E-1FC41D3B82E0}" srcOrd="0" destOrd="0" parTransId="{71B624C1-09E6-42E6-B969-C3CCFA059C3F}" sibTransId="{B39526EC-F97C-45DC-8236-E584DC4EA578}"/>
    <dgm:cxn modelId="{65D96B73-8007-4684-A4F5-999F832E0715}" type="presOf" srcId="{4CABED3F-26C0-4AAB-ABA1-3A82E5B3886F}" destId="{C723DC09-3FF5-4A8D-B11B-73DB488323FA}" srcOrd="0" destOrd="0" presId="urn:microsoft.com/office/officeart/2005/8/layout/radial1"/>
    <dgm:cxn modelId="{B5A85B5A-BB55-4291-9013-2309A5205A9A}" srcId="{849661C8-22AB-492B-B82E-1FC41D3B82E0}" destId="{7A7C8694-F985-40A2-ACE7-A033A9C2610A}" srcOrd="0" destOrd="0" parTransId="{A4AED11B-444A-4D59-8A0F-CC4A33959A67}" sibTransId="{0B171DDC-B31F-4A27-84E1-7EF99AC05385}"/>
    <dgm:cxn modelId="{78612E7D-C96E-4631-A07E-75D60B654B3F}" srcId="{849661C8-22AB-492B-B82E-1FC41D3B82E0}" destId="{4CABED3F-26C0-4AAB-ABA1-3A82E5B3886F}" srcOrd="2" destOrd="0" parTransId="{E2CCDE02-8CC9-4BBD-838C-07678045B9D2}" sibTransId="{4E61419C-6EC3-45BA-98D4-EDFB2D0764A3}"/>
    <dgm:cxn modelId="{3E9A0385-E33D-4780-BE71-59B689BA59BB}" type="presOf" srcId="{E2CCDE02-8CC9-4BBD-838C-07678045B9D2}" destId="{732D88C6-7CAC-450E-999A-6555E6D8E996}" srcOrd="0" destOrd="0" presId="urn:microsoft.com/office/officeart/2005/8/layout/radial1"/>
    <dgm:cxn modelId="{F1E92798-66B1-4F0C-94A5-F2089273D274}" type="presOf" srcId="{1E6E4908-9460-4187-B6EA-8482EE937385}" destId="{9C0BC294-DA55-4218-B4A1-23342F388BD5}" srcOrd="1" destOrd="0" presId="urn:microsoft.com/office/officeart/2005/8/layout/radial1"/>
    <dgm:cxn modelId="{D8BAD3AC-3E5F-4096-AF2C-83C6FE25C3BF}" type="presOf" srcId="{6F5B0759-7A73-43B2-9049-17F97F68622D}" destId="{5C2462D1-6273-4057-BB7B-D4B57A023A04}" srcOrd="0" destOrd="0" presId="urn:microsoft.com/office/officeart/2005/8/layout/radial1"/>
    <dgm:cxn modelId="{85A855B6-5D87-4350-82E9-5D146E959708}" type="presOf" srcId="{A4AED11B-444A-4D59-8A0F-CC4A33959A67}" destId="{649337D4-ED09-42D5-8237-62C9702784F3}" srcOrd="0" destOrd="0" presId="urn:microsoft.com/office/officeart/2005/8/layout/radial1"/>
    <dgm:cxn modelId="{DADD10CA-38D8-4171-8C7C-E49A10553683}" type="presOf" srcId="{849661C8-22AB-492B-B82E-1FC41D3B82E0}" destId="{B8F082CE-72F7-42C2-A75D-A3F9B768A3E4}" srcOrd="0" destOrd="0" presId="urn:microsoft.com/office/officeart/2005/8/layout/radial1"/>
    <dgm:cxn modelId="{BC7B42D4-47AD-4745-88B9-836BAEC867FA}" type="presOf" srcId="{526B623B-B092-4863-B7D1-2FB98B22B9FF}" destId="{6F7516AD-952F-4137-95B1-97076B920522}" srcOrd="1" destOrd="0" presId="urn:microsoft.com/office/officeart/2005/8/layout/radial1"/>
    <dgm:cxn modelId="{DABAC1F1-DAC4-4AAF-BBF8-BCED28310D37}" type="presOf" srcId="{1E6E4908-9460-4187-B6EA-8482EE937385}" destId="{72DE9B84-5CB4-4069-9A73-D6BA592FD2B5}" srcOrd="0" destOrd="0" presId="urn:microsoft.com/office/officeart/2005/8/layout/radial1"/>
    <dgm:cxn modelId="{B849888D-F7CE-4715-831E-FBC644F32DF5}" type="presParOf" srcId="{15E0810C-B9D4-4FB0-8AA6-058F056465E8}" destId="{B8F082CE-72F7-42C2-A75D-A3F9B768A3E4}" srcOrd="0" destOrd="0" presId="urn:microsoft.com/office/officeart/2005/8/layout/radial1"/>
    <dgm:cxn modelId="{50441F13-0617-4536-95D3-04664BCB6E45}" type="presParOf" srcId="{15E0810C-B9D4-4FB0-8AA6-058F056465E8}" destId="{649337D4-ED09-42D5-8237-62C9702784F3}" srcOrd="1" destOrd="0" presId="urn:microsoft.com/office/officeart/2005/8/layout/radial1"/>
    <dgm:cxn modelId="{EA4325B4-9FD5-4E33-B1F1-FD61B0320693}" type="presParOf" srcId="{649337D4-ED09-42D5-8237-62C9702784F3}" destId="{BF541AB4-5172-40C6-BBB6-C2D4D0B7B4A6}" srcOrd="0" destOrd="0" presId="urn:microsoft.com/office/officeart/2005/8/layout/radial1"/>
    <dgm:cxn modelId="{15369783-BD5B-4B62-849F-7D7E53AB2328}" type="presParOf" srcId="{15E0810C-B9D4-4FB0-8AA6-058F056465E8}" destId="{3E29257D-3834-428A-B2A1-F848E68F6D2D}" srcOrd="2" destOrd="0" presId="urn:microsoft.com/office/officeart/2005/8/layout/radial1"/>
    <dgm:cxn modelId="{03BB5789-117D-4347-8D48-EB81C123FD2E}" type="presParOf" srcId="{15E0810C-B9D4-4FB0-8AA6-058F056465E8}" destId="{72DE9B84-5CB4-4069-9A73-D6BA592FD2B5}" srcOrd="3" destOrd="0" presId="urn:microsoft.com/office/officeart/2005/8/layout/radial1"/>
    <dgm:cxn modelId="{863F73AA-F0D4-44C3-9348-3985DC4153CA}" type="presParOf" srcId="{72DE9B84-5CB4-4069-9A73-D6BA592FD2B5}" destId="{9C0BC294-DA55-4218-B4A1-23342F388BD5}" srcOrd="0" destOrd="0" presId="urn:microsoft.com/office/officeart/2005/8/layout/radial1"/>
    <dgm:cxn modelId="{6F997645-AE8D-489B-B14C-BE6EECA1FBC6}" type="presParOf" srcId="{15E0810C-B9D4-4FB0-8AA6-058F056465E8}" destId="{05DFCE5D-A672-4EF2-B2A6-A1055EACBFB8}" srcOrd="4" destOrd="0" presId="urn:microsoft.com/office/officeart/2005/8/layout/radial1"/>
    <dgm:cxn modelId="{30BB2FE5-0B54-42E2-8499-78A71FA6ED8A}" type="presParOf" srcId="{15E0810C-B9D4-4FB0-8AA6-058F056465E8}" destId="{732D88C6-7CAC-450E-999A-6555E6D8E996}" srcOrd="5" destOrd="0" presId="urn:microsoft.com/office/officeart/2005/8/layout/radial1"/>
    <dgm:cxn modelId="{5F97D749-A65C-4CF6-A254-192E2797CB5D}" type="presParOf" srcId="{732D88C6-7CAC-450E-999A-6555E6D8E996}" destId="{B1F83189-F315-40F8-9B7A-121CD3A9B2E8}" srcOrd="0" destOrd="0" presId="urn:microsoft.com/office/officeart/2005/8/layout/radial1"/>
    <dgm:cxn modelId="{D5F0267A-C2F7-42B7-A541-DAFD0BF943D0}" type="presParOf" srcId="{15E0810C-B9D4-4FB0-8AA6-058F056465E8}" destId="{C723DC09-3FF5-4A8D-B11B-73DB488323FA}" srcOrd="6" destOrd="0" presId="urn:microsoft.com/office/officeart/2005/8/layout/radial1"/>
    <dgm:cxn modelId="{196A7CFF-C75B-4195-B82A-2F59B0D3CA95}" type="presParOf" srcId="{15E0810C-B9D4-4FB0-8AA6-058F056465E8}" destId="{2740BE01-6424-4A08-892A-9F62590C2908}" srcOrd="7" destOrd="0" presId="urn:microsoft.com/office/officeart/2005/8/layout/radial1"/>
    <dgm:cxn modelId="{833CAD18-92AB-4023-B1F2-ADD72751BE71}" type="presParOf" srcId="{2740BE01-6424-4A08-892A-9F62590C2908}" destId="{6F7516AD-952F-4137-95B1-97076B920522}" srcOrd="0" destOrd="0" presId="urn:microsoft.com/office/officeart/2005/8/layout/radial1"/>
    <dgm:cxn modelId="{79D4ACFC-3C24-4EAD-81E5-B4BBF6EE15B0}" type="presParOf" srcId="{15E0810C-B9D4-4FB0-8AA6-058F056465E8}" destId="{5C2462D1-6273-4057-BB7B-D4B57A023A0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E4BCE-0E3A-40FA-BC08-A2644008EE3E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</dgm:pt>
    <dgm:pt modelId="{0C05853B-C810-483C-A519-0EA6B5379A3F}">
      <dgm:prSet custT="1"/>
      <dgm:spPr>
        <a:solidFill>
          <a:schemeClr val="tx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1" i="0" u="none" strike="noStrike" cap="none" normalizeH="0" baseline="0">
              <a:ln/>
              <a:effectLst/>
              <a:latin typeface="Arial" charset="0"/>
            </a:rPr>
            <a:t>BEHAVIORAL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1" i="0" u="none" strike="noStrike" cap="none" normalizeH="0" baseline="0">
              <a:ln/>
              <a:effectLst/>
              <a:latin typeface="Arial" charset="0"/>
            </a:rPr>
            <a:t>TREATMENTS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1" i="0" u="none" strike="noStrike" cap="none" normalizeH="0" baseline="0">
              <a:ln/>
              <a:effectLst/>
              <a:latin typeface="Arial" charset="0"/>
            </a:rPr>
            <a:t>FOR UI</a:t>
          </a:r>
          <a:endParaRPr kumimoji="0" lang="en-US" sz="2200" b="1" i="0" u="none" strike="noStrike" cap="none" normalizeH="0" baseline="0" dirty="0">
            <a:ln/>
            <a:effectLst/>
            <a:latin typeface="Arial" charset="0"/>
          </a:endParaRPr>
        </a:p>
      </dgm:t>
    </dgm:pt>
    <dgm:pt modelId="{6CFDCCD5-1176-4409-94E5-5743D935F904}" type="parTrans" cxnId="{58C93031-AEF7-428E-A351-1EC78DB17CB8}">
      <dgm:prSet/>
      <dgm:spPr/>
      <dgm:t>
        <a:bodyPr/>
        <a:lstStyle/>
        <a:p>
          <a:endParaRPr lang="en-US"/>
        </a:p>
      </dgm:t>
    </dgm:pt>
    <dgm:pt modelId="{99AEC98C-C252-4E20-868B-926713A78EA3}" type="sibTrans" cxnId="{58C93031-AEF7-428E-A351-1EC78DB17CB8}">
      <dgm:prSet/>
      <dgm:spPr/>
      <dgm:t>
        <a:bodyPr/>
        <a:lstStyle/>
        <a:p>
          <a:endParaRPr lang="en-US"/>
        </a:p>
      </dgm:t>
    </dgm:pt>
    <dgm:pt modelId="{AE67A396-28AD-4DD5-988B-A750DC648B0C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Self-management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techniques</a:t>
          </a:r>
        </a:p>
      </dgm:t>
    </dgm:pt>
    <dgm:pt modelId="{B7B95E7B-BBA8-4069-9A7B-2D9AA2DF95D6}" type="parTrans" cxnId="{30832D27-0B56-417C-858A-F3F427A5E0AA}">
      <dgm:prSet/>
      <dgm:spPr/>
      <dgm:t>
        <a:bodyPr/>
        <a:lstStyle/>
        <a:p>
          <a:endParaRPr lang="en-US"/>
        </a:p>
      </dgm:t>
    </dgm:pt>
    <dgm:pt modelId="{92003FE2-590B-4600-A34B-7F440271C20C}" type="sibTrans" cxnId="{30832D27-0B56-417C-858A-F3F427A5E0AA}">
      <dgm:prSet/>
      <dgm:spPr/>
      <dgm:t>
        <a:bodyPr/>
        <a:lstStyle/>
        <a:p>
          <a:endParaRPr lang="en-US"/>
        </a:p>
      </dgm:t>
    </dgm:pt>
    <dgm:pt modelId="{1486B3F2-10D5-45DB-B080-3C2B3BFB6062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Timed or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scheduled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voiding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66A39537-7F4E-4A7A-885E-5C1E51AE2008}" type="parTrans" cxnId="{F32D4020-5DB6-4A35-8572-0F034F8D5AE3}">
      <dgm:prSet/>
      <dgm:spPr/>
      <dgm:t>
        <a:bodyPr/>
        <a:lstStyle/>
        <a:p>
          <a:endParaRPr lang="en-US"/>
        </a:p>
      </dgm:t>
    </dgm:pt>
    <dgm:pt modelId="{1DA3C30C-2C2F-4DF3-B7A6-26610D3EF4AA}" type="sibTrans" cxnId="{F32D4020-5DB6-4A35-8572-0F034F8D5AE3}">
      <dgm:prSet/>
      <dgm:spPr/>
      <dgm:t>
        <a:bodyPr/>
        <a:lstStyle/>
        <a:p>
          <a:endParaRPr lang="en-US"/>
        </a:p>
      </dgm:t>
    </dgm:pt>
    <dgm:pt modelId="{D7EFE0B5-D944-4B3E-AAE0-09661B34E02F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/>
              <a:solidFill>
                <a:schemeClr val="bg1"/>
              </a:solidFill>
              <a:effectLst/>
              <a:latin typeface="Arial" charset="0"/>
            </a:rPr>
            <a:t>Pelvic floor muscle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/>
              <a:solidFill>
                <a:schemeClr val="bg1"/>
              </a:solidFill>
              <a:effectLst/>
              <a:latin typeface="Arial" charset="0"/>
            </a:rPr>
            <a:t>exercise with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/>
              <a:solidFill>
                <a:schemeClr val="bg1"/>
              </a:solidFill>
              <a:effectLst/>
              <a:latin typeface="Arial" charset="0"/>
            </a:rPr>
            <a:t>or without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/>
              <a:solidFill>
                <a:schemeClr val="bg1"/>
              </a:solidFill>
              <a:effectLst/>
              <a:latin typeface="Arial" charset="0"/>
            </a:rPr>
            <a:t>biofeedback</a:t>
          </a:r>
          <a:endParaRPr kumimoji="0" lang="en-US" b="0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</dgm:t>
    </dgm:pt>
    <dgm:pt modelId="{81352100-7E0E-4A93-BC40-9F7CA5CC3ED9}" type="parTrans" cxnId="{8996AF99-B356-4336-AB4A-12757A8B1696}">
      <dgm:prSet/>
      <dgm:spPr/>
      <dgm:t>
        <a:bodyPr/>
        <a:lstStyle/>
        <a:p>
          <a:endParaRPr lang="en-US"/>
        </a:p>
      </dgm:t>
    </dgm:pt>
    <dgm:pt modelId="{DE8743E8-94DE-4ED8-AE4C-18E12785477E}" type="sibTrans" cxnId="{8996AF99-B356-4336-AB4A-12757A8B1696}">
      <dgm:prSet/>
      <dgm:spPr/>
      <dgm:t>
        <a:bodyPr/>
        <a:lstStyle/>
        <a:p>
          <a:endParaRPr lang="en-US"/>
        </a:p>
      </dgm:t>
    </dgm:pt>
    <dgm:pt modelId="{A3CA83A9-B5E4-4DA7-B828-AF79AE3E33EC}" type="pres">
      <dgm:prSet presAssocID="{3BEE4BCE-0E3A-40FA-BC08-A2644008EE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6701C0-074D-41B3-81CE-5AD83854AB30}" type="pres">
      <dgm:prSet presAssocID="{0C05853B-C810-483C-A519-0EA6B5379A3F}" presName="hierRoot1" presStyleCnt="0">
        <dgm:presLayoutVars>
          <dgm:hierBranch/>
        </dgm:presLayoutVars>
      </dgm:prSet>
      <dgm:spPr/>
    </dgm:pt>
    <dgm:pt modelId="{A84783D1-9093-4013-9583-003D784BEFD1}" type="pres">
      <dgm:prSet presAssocID="{0C05853B-C810-483C-A519-0EA6B5379A3F}" presName="rootComposite1" presStyleCnt="0"/>
      <dgm:spPr/>
    </dgm:pt>
    <dgm:pt modelId="{72985388-958E-4099-8664-B7B6FF3E863E}" type="pres">
      <dgm:prSet presAssocID="{0C05853B-C810-483C-A519-0EA6B5379A3F}" presName="rootText1" presStyleLbl="node0" presStyleIdx="0" presStyleCnt="1" custScaleY="149417" custLinFactNeighborX="-3702" custLinFactNeighborY="0">
        <dgm:presLayoutVars>
          <dgm:chPref val="3"/>
        </dgm:presLayoutVars>
      </dgm:prSet>
      <dgm:spPr/>
    </dgm:pt>
    <dgm:pt modelId="{3D2BCE1F-92A6-4FD1-8786-31D4460B4D67}" type="pres">
      <dgm:prSet presAssocID="{0C05853B-C810-483C-A519-0EA6B5379A3F}" presName="rootConnector1" presStyleLbl="node1" presStyleIdx="0" presStyleCnt="0"/>
      <dgm:spPr/>
    </dgm:pt>
    <dgm:pt modelId="{7FCFEA2A-8155-48F7-927E-7E4E9403CED7}" type="pres">
      <dgm:prSet presAssocID="{0C05853B-C810-483C-A519-0EA6B5379A3F}" presName="hierChild2" presStyleCnt="0"/>
      <dgm:spPr/>
    </dgm:pt>
    <dgm:pt modelId="{EB1FFC02-0021-4AFB-BCB5-E2435624E2C0}" type="pres">
      <dgm:prSet presAssocID="{B7B95E7B-BBA8-4069-9A7B-2D9AA2DF95D6}" presName="Name35" presStyleLbl="parChTrans1D2" presStyleIdx="0" presStyleCnt="3"/>
      <dgm:spPr/>
    </dgm:pt>
    <dgm:pt modelId="{6E533F4F-BE86-4DBD-906E-9DB0DA15BAE6}" type="pres">
      <dgm:prSet presAssocID="{AE67A396-28AD-4DD5-988B-A750DC648B0C}" presName="hierRoot2" presStyleCnt="0">
        <dgm:presLayoutVars>
          <dgm:hierBranch/>
        </dgm:presLayoutVars>
      </dgm:prSet>
      <dgm:spPr/>
    </dgm:pt>
    <dgm:pt modelId="{2DC2DA2E-6B97-4801-870C-00A1E5053409}" type="pres">
      <dgm:prSet presAssocID="{AE67A396-28AD-4DD5-988B-A750DC648B0C}" presName="rootComposite" presStyleCnt="0"/>
      <dgm:spPr/>
    </dgm:pt>
    <dgm:pt modelId="{798623C1-2D53-4A6E-97C5-7F85DAE2E18D}" type="pres">
      <dgm:prSet presAssocID="{AE67A396-28AD-4DD5-988B-A750DC648B0C}" presName="rootText" presStyleLbl="node2" presStyleIdx="0" presStyleCnt="3" custScaleY="149752">
        <dgm:presLayoutVars>
          <dgm:chPref val="3"/>
        </dgm:presLayoutVars>
      </dgm:prSet>
      <dgm:spPr/>
    </dgm:pt>
    <dgm:pt modelId="{D1B75F84-7975-4EA6-A471-CF7730312F29}" type="pres">
      <dgm:prSet presAssocID="{AE67A396-28AD-4DD5-988B-A750DC648B0C}" presName="rootConnector" presStyleLbl="node2" presStyleIdx="0" presStyleCnt="3"/>
      <dgm:spPr/>
    </dgm:pt>
    <dgm:pt modelId="{80866EEF-FFB8-407D-8E48-84E523A6616D}" type="pres">
      <dgm:prSet presAssocID="{AE67A396-28AD-4DD5-988B-A750DC648B0C}" presName="hierChild4" presStyleCnt="0"/>
      <dgm:spPr/>
    </dgm:pt>
    <dgm:pt modelId="{154DBEE8-5CC3-4486-BCC3-6946F94C44A4}" type="pres">
      <dgm:prSet presAssocID="{AE67A396-28AD-4DD5-988B-A750DC648B0C}" presName="hierChild5" presStyleCnt="0"/>
      <dgm:spPr/>
    </dgm:pt>
    <dgm:pt modelId="{3C6A0E2D-741D-46F5-86D3-ADF5FE6C0B9C}" type="pres">
      <dgm:prSet presAssocID="{66A39537-7F4E-4A7A-885E-5C1E51AE2008}" presName="Name35" presStyleLbl="parChTrans1D2" presStyleIdx="1" presStyleCnt="3"/>
      <dgm:spPr/>
    </dgm:pt>
    <dgm:pt modelId="{B20E8491-F227-4465-B204-5B0E5C61DF93}" type="pres">
      <dgm:prSet presAssocID="{1486B3F2-10D5-45DB-B080-3C2B3BFB6062}" presName="hierRoot2" presStyleCnt="0">
        <dgm:presLayoutVars>
          <dgm:hierBranch/>
        </dgm:presLayoutVars>
      </dgm:prSet>
      <dgm:spPr/>
    </dgm:pt>
    <dgm:pt modelId="{DED2372E-FFAD-487B-AF86-954F733CD2AC}" type="pres">
      <dgm:prSet presAssocID="{1486B3F2-10D5-45DB-B080-3C2B3BFB6062}" presName="rootComposite" presStyleCnt="0"/>
      <dgm:spPr/>
    </dgm:pt>
    <dgm:pt modelId="{E8F1AE06-FC50-4AA0-8133-12981DAD3E7E}" type="pres">
      <dgm:prSet presAssocID="{1486B3F2-10D5-45DB-B080-3C2B3BFB6062}" presName="rootText" presStyleLbl="node2" presStyleIdx="1" presStyleCnt="3" custScaleY="149752" custLinFactNeighborX="-1111" custLinFactNeighborY="-1879">
        <dgm:presLayoutVars>
          <dgm:chPref val="3"/>
        </dgm:presLayoutVars>
      </dgm:prSet>
      <dgm:spPr/>
    </dgm:pt>
    <dgm:pt modelId="{2329CD19-1C3E-4F35-9701-1211887F1EBA}" type="pres">
      <dgm:prSet presAssocID="{1486B3F2-10D5-45DB-B080-3C2B3BFB6062}" presName="rootConnector" presStyleLbl="node2" presStyleIdx="1" presStyleCnt="3"/>
      <dgm:spPr/>
    </dgm:pt>
    <dgm:pt modelId="{5382438E-29C2-4740-BB83-D241CC58E35D}" type="pres">
      <dgm:prSet presAssocID="{1486B3F2-10D5-45DB-B080-3C2B3BFB6062}" presName="hierChild4" presStyleCnt="0"/>
      <dgm:spPr/>
    </dgm:pt>
    <dgm:pt modelId="{E434296D-A55D-4508-A4B7-1B76B919D57A}" type="pres">
      <dgm:prSet presAssocID="{1486B3F2-10D5-45DB-B080-3C2B3BFB6062}" presName="hierChild5" presStyleCnt="0"/>
      <dgm:spPr/>
    </dgm:pt>
    <dgm:pt modelId="{1FC6571E-72D5-4875-BC47-747CF52B7788}" type="pres">
      <dgm:prSet presAssocID="{81352100-7E0E-4A93-BC40-9F7CA5CC3ED9}" presName="Name35" presStyleLbl="parChTrans1D2" presStyleIdx="2" presStyleCnt="3"/>
      <dgm:spPr/>
    </dgm:pt>
    <dgm:pt modelId="{B1706799-324E-439D-B679-0E1C34F6E198}" type="pres">
      <dgm:prSet presAssocID="{D7EFE0B5-D944-4B3E-AAE0-09661B34E02F}" presName="hierRoot2" presStyleCnt="0">
        <dgm:presLayoutVars>
          <dgm:hierBranch/>
        </dgm:presLayoutVars>
      </dgm:prSet>
      <dgm:spPr/>
    </dgm:pt>
    <dgm:pt modelId="{2C852419-CAD5-468D-971B-43E54E920BB2}" type="pres">
      <dgm:prSet presAssocID="{D7EFE0B5-D944-4B3E-AAE0-09661B34E02F}" presName="rootComposite" presStyleCnt="0"/>
      <dgm:spPr/>
    </dgm:pt>
    <dgm:pt modelId="{48E24460-5CF5-41A1-9E31-FE1BC6A534DF}" type="pres">
      <dgm:prSet presAssocID="{D7EFE0B5-D944-4B3E-AAE0-09661B34E02F}" presName="rootText" presStyleLbl="node2" presStyleIdx="2" presStyleCnt="3" custScaleX="105182" custScaleY="149752">
        <dgm:presLayoutVars>
          <dgm:chPref val="3"/>
        </dgm:presLayoutVars>
      </dgm:prSet>
      <dgm:spPr/>
    </dgm:pt>
    <dgm:pt modelId="{616F1BFA-B389-47D9-AB9F-2445FD158528}" type="pres">
      <dgm:prSet presAssocID="{D7EFE0B5-D944-4B3E-AAE0-09661B34E02F}" presName="rootConnector" presStyleLbl="node2" presStyleIdx="2" presStyleCnt="3"/>
      <dgm:spPr/>
    </dgm:pt>
    <dgm:pt modelId="{2E915F48-7F3A-417C-BCC4-DE5C160F37B1}" type="pres">
      <dgm:prSet presAssocID="{D7EFE0B5-D944-4B3E-AAE0-09661B34E02F}" presName="hierChild4" presStyleCnt="0"/>
      <dgm:spPr/>
    </dgm:pt>
    <dgm:pt modelId="{14F20891-EFD8-484C-BFC3-600DCB61B3FB}" type="pres">
      <dgm:prSet presAssocID="{D7EFE0B5-D944-4B3E-AAE0-09661B34E02F}" presName="hierChild5" presStyleCnt="0"/>
      <dgm:spPr/>
    </dgm:pt>
    <dgm:pt modelId="{6C264A72-355F-4D69-AB34-A85B01A2F115}" type="pres">
      <dgm:prSet presAssocID="{0C05853B-C810-483C-A519-0EA6B5379A3F}" presName="hierChild3" presStyleCnt="0"/>
      <dgm:spPr/>
    </dgm:pt>
  </dgm:ptLst>
  <dgm:cxnLst>
    <dgm:cxn modelId="{FF0DBB18-F32F-4EEF-B34D-D3574C431AB3}" type="presOf" srcId="{AE67A396-28AD-4DD5-988B-A750DC648B0C}" destId="{D1B75F84-7975-4EA6-A471-CF7730312F29}" srcOrd="1" destOrd="0" presId="urn:microsoft.com/office/officeart/2005/8/layout/orgChart1"/>
    <dgm:cxn modelId="{742E241E-9755-413F-8F39-48397F13D7F0}" type="presOf" srcId="{D7EFE0B5-D944-4B3E-AAE0-09661B34E02F}" destId="{616F1BFA-B389-47D9-AB9F-2445FD158528}" srcOrd="1" destOrd="0" presId="urn:microsoft.com/office/officeart/2005/8/layout/orgChart1"/>
    <dgm:cxn modelId="{F32D4020-5DB6-4A35-8572-0F034F8D5AE3}" srcId="{0C05853B-C810-483C-A519-0EA6B5379A3F}" destId="{1486B3F2-10D5-45DB-B080-3C2B3BFB6062}" srcOrd="1" destOrd="0" parTransId="{66A39537-7F4E-4A7A-885E-5C1E51AE2008}" sibTransId="{1DA3C30C-2C2F-4DF3-B7A6-26610D3EF4AA}"/>
    <dgm:cxn modelId="{30832D27-0B56-417C-858A-F3F427A5E0AA}" srcId="{0C05853B-C810-483C-A519-0EA6B5379A3F}" destId="{AE67A396-28AD-4DD5-988B-A750DC648B0C}" srcOrd="0" destOrd="0" parTransId="{B7B95E7B-BBA8-4069-9A7B-2D9AA2DF95D6}" sibTransId="{92003FE2-590B-4600-A34B-7F440271C20C}"/>
    <dgm:cxn modelId="{58C93031-AEF7-428E-A351-1EC78DB17CB8}" srcId="{3BEE4BCE-0E3A-40FA-BC08-A2644008EE3E}" destId="{0C05853B-C810-483C-A519-0EA6B5379A3F}" srcOrd="0" destOrd="0" parTransId="{6CFDCCD5-1176-4409-94E5-5743D935F904}" sibTransId="{99AEC98C-C252-4E20-868B-926713A78EA3}"/>
    <dgm:cxn modelId="{3A46A732-4823-46BA-952A-40E29CF0ABDD}" type="presOf" srcId="{1486B3F2-10D5-45DB-B080-3C2B3BFB6062}" destId="{2329CD19-1C3E-4F35-9701-1211887F1EBA}" srcOrd="1" destOrd="0" presId="urn:microsoft.com/office/officeart/2005/8/layout/orgChart1"/>
    <dgm:cxn modelId="{6D9D2E33-8B5A-430E-A69A-A6426A783547}" type="presOf" srcId="{81352100-7E0E-4A93-BC40-9F7CA5CC3ED9}" destId="{1FC6571E-72D5-4875-BC47-747CF52B7788}" srcOrd="0" destOrd="0" presId="urn:microsoft.com/office/officeart/2005/8/layout/orgChart1"/>
    <dgm:cxn modelId="{A1855145-50F3-4EDF-94E0-9AF378535FAF}" type="presOf" srcId="{B7B95E7B-BBA8-4069-9A7B-2D9AA2DF95D6}" destId="{EB1FFC02-0021-4AFB-BCB5-E2435624E2C0}" srcOrd="0" destOrd="0" presId="urn:microsoft.com/office/officeart/2005/8/layout/orgChart1"/>
    <dgm:cxn modelId="{FA734A6A-7A30-4390-88CD-71631B75B230}" type="presOf" srcId="{3BEE4BCE-0E3A-40FA-BC08-A2644008EE3E}" destId="{A3CA83A9-B5E4-4DA7-B828-AF79AE3E33EC}" srcOrd="0" destOrd="0" presId="urn:microsoft.com/office/officeart/2005/8/layout/orgChart1"/>
    <dgm:cxn modelId="{CB09E155-0064-40B1-8FFA-3F8AD6166809}" type="presOf" srcId="{0C05853B-C810-483C-A519-0EA6B5379A3F}" destId="{72985388-958E-4099-8664-B7B6FF3E863E}" srcOrd="0" destOrd="0" presId="urn:microsoft.com/office/officeart/2005/8/layout/orgChart1"/>
    <dgm:cxn modelId="{21E94685-C60F-4FB1-A42E-DBC0BDE0FE95}" type="presOf" srcId="{0C05853B-C810-483C-A519-0EA6B5379A3F}" destId="{3D2BCE1F-92A6-4FD1-8786-31D4460B4D67}" srcOrd="1" destOrd="0" presId="urn:microsoft.com/office/officeart/2005/8/layout/orgChart1"/>
    <dgm:cxn modelId="{87AE7292-9417-4DBB-9087-7B53BB9E5010}" type="presOf" srcId="{1486B3F2-10D5-45DB-B080-3C2B3BFB6062}" destId="{E8F1AE06-FC50-4AA0-8133-12981DAD3E7E}" srcOrd="0" destOrd="0" presId="urn:microsoft.com/office/officeart/2005/8/layout/orgChart1"/>
    <dgm:cxn modelId="{8996AF99-B356-4336-AB4A-12757A8B1696}" srcId="{0C05853B-C810-483C-A519-0EA6B5379A3F}" destId="{D7EFE0B5-D944-4B3E-AAE0-09661B34E02F}" srcOrd="2" destOrd="0" parTransId="{81352100-7E0E-4A93-BC40-9F7CA5CC3ED9}" sibTransId="{DE8743E8-94DE-4ED8-AE4C-18E12785477E}"/>
    <dgm:cxn modelId="{CAA415C8-FEC7-4873-B695-2D3C9E8338DD}" type="presOf" srcId="{D7EFE0B5-D944-4B3E-AAE0-09661B34E02F}" destId="{48E24460-5CF5-41A1-9E31-FE1BC6A534DF}" srcOrd="0" destOrd="0" presId="urn:microsoft.com/office/officeart/2005/8/layout/orgChart1"/>
    <dgm:cxn modelId="{F764F1CF-3FE0-4AAC-882E-199C1DDD4F7F}" type="presOf" srcId="{AE67A396-28AD-4DD5-988B-A750DC648B0C}" destId="{798623C1-2D53-4A6E-97C5-7F85DAE2E18D}" srcOrd="0" destOrd="0" presId="urn:microsoft.com/office/officeart/2005/8/layout/orgChart1"/>
    <dgm:cxn modelId="{E97810F0-44BB-4FB6-ABF1-61B52C85DC74}" type="presOf" srcId="{66A39537-7F4E-4A7A-885E-5C1E51AE2008}" destId="{3C6A0E2D-741D-46F5-86D3-ADF5FE6C0B9C}" srcOrd="0" destOrd="0" presId="urn:microsoft.com/office/officeart/2005/8/layout/orgChart1"/>
    <dgm:cxn modelId="{F1C1BFED-4A1B-4145-B934-37C293EB08DB}" type="presParOf" srcId="{A3CA83A9-B5E4-4DA7-B828-AF79AE3E33EC}" destId="{B26701C0-074D-41B3-81CE-5AD83854AB30}" srcOrd="0" destOrd="0" presId="urn:microsoft.com/office/officeart/2005/8/layout/orgChart1"/>
    <dgm:cxn modelId="{2683F2CE-F1A4-4339-B0E9-02485954BA0A}" type="presParOf" srcId="{B26701C0-074D-41B3-81CE-5AD83854AB30}" destId="{A84783D1-9093-4013-9583-003D784BEFD1}" srcOrd="0" destOrd="0" presId="urn:microsoft.com/office/officeart/2005/8/layout/orgChart1"/>
    <dgm:cxn modelId="{15BF240F-CA1C-4C57-9D97-FC52857ED726}" type="presParOf" srcId="{A84783D1-9093-4013-9583-003D784BEFD1}" destId="{72985388-958E-4099-8664-B7B6FF3E863E}" srcOrd="0" destOrd="0" presId="urn:microsoft.com/office/officeart/2005/8/layout/orgChart1"/>
    <dgm:cxn modelId="{09880EEB-EB1A-40EC-81B2-0D873DBED46F}" type="presParOf" srcId="{A84783D1-9093-4013-9583-003D784BEFD1}" destId="{3D2BCE1F-92A6-4FD1-8786-31D4460B4D67}" srcOrd="1" destOrd="0" presId="urn:microsoft.com/office/officeart/2005/8/layout/orgChart1"/>
    <dgm:cxn modelId="{3259FA2E-3FE6-4FA4-9B2E-495C3FF0001F}" type="presParOf" srcId="{B26701C0-074D-41B3-81CE-5AD83854AB30}" destId="{7FCFEA2A-8155-48F7-927E-7E4E9403CED7}" srcOrd="1" destOrd="0" presId="urn:microsoft.com/office/officeart/2005/8/layout/orgChart1"/>
    <dgm:cxn modelId="{A0B3E106-7EEF-4CE9-A712-BB8485E4D40B}" type="presParOf" srcId="{7FCFEA2A-8155-48F7-927E-7E4E9403CED7}" destId="{EB1FFC02-0021-4AFB-BCB5-E2435624E2C0}" srcOrd="0" destOrd="0" presId="urn:microsoft.com/office/officeart/2005/8/layout/orgChart1"/>
    <dgm:cxn modelId="{7A12FA3E-9A57-4783-BFCC-479766561F88}" type="presParOf" srcId="{7FCFEA2A-8155-48F7-927E-7E4E9403CED7}" destId="{6E533F4F-BE86-4DBD-906E-9DB0DA15BAE6}" srcOrd="1" destOrd="0" presId="urn:microsoft.com/office/officeart/2005/8/layout/orgChart1"/>
    <dgm:cxn modelId="{69FD52EC-0555-4259-9E75-4001EA3C0D47}" type="presParOf" srcId="{6E533F4F-BE86-4DBD-906E-9DB0DA15BAE6}" destId="{2DC2DA2E-6B97-4801-870C-00A1E5053409}" srcOrd="0" destOrd="0" presId="urn:microsoft.com/office/officeart/2005/8/layout/orgChart1"/>
    <dgm:cxn modelId="{F6586841-3962-45CD-BDF8-CCFF1996830D}" type="presParOf" srcId="{2DC2DA2E-6B97-4801-870C-00A1E5053409}" destId="{798623C1-2D53-4A6E-97C5-7F85DAE2E18D}" srcOrd="0" destOrd="0" presId="urn:microsoft.com/office/officeart/2005/8/layout/orgChart1"/>
    <dgm:cxn modelId="{0E838E01-E69D-473C-8D84-0D3DD3F9E4D8}" type="presParOf" srcId="{2DC2DA2E-6B97-4801-870C-00A1E5053409}" destId="{D1B75F84-7975-4EA6-A471-CF7730312F29}" srcOrd="1" destOrd="0" presId="urn:microsoft.com/office/officeart/2005/8/layout/orgChart1"/>
    <dgm:cxn modelId="{FFED8B99-23CF-4232-A461-140D51805BCD}" type="presParOf" srcId="{6E533F4F-BE86-4DBD-906E-9DB0DA15BAE6}" destId="{80866EEF-FFB8-407D-8E48-84E523A6616D}" srcOrd="1" destOrd="0" presId="urn:microsoft.com/office/officeart/2005/8/layout/orgChart1"/>
    <dgm:cxn modelId="{7753AFC8-6A0E-4B6D-BFF2-25B3EC5D9E91}" type="presParOf" srcId="{6E533F4F-BE86-4DBD-906E-9DB0DA15BAE6}" destId="{154DBEE8-5CC3-4486-BCC3-6946F94C44A4}" srcOrd="2" destOrd="0" presId="urn:microsoft.com/office/officeart/2005/8/layout/orgChart1"/>
    <dgm:cxn modelId="{0D71F8D0-8BA6-4307-90F3-3FB91C1216D4}" type="presParOf" srcId="{7FCFEA2A-8155-48F7-927E-7E4E9403CED7}" destId="{3C6A0E2D-741D-46F5-86D3-ADF5FE6C0B9C}" srcOrd="2" destOrd="0" presId="urn:microsoft.com/office/officeart/2005/8/layout/orgChart1"/>
    <dgm:cxn modelId="{61F91FE0-8E47-47B1-84EC-BE4736B050B8}" type="presParOf" srcId="{7FCFEA2A-8155-48F7-927E-7E4E9403CED7}" destId="{B20E8491-F227-4465-B204-5B0E5C61DF93}" srcOrd="3" destOrd="0" presId="urn:microsoft.com/office/officeart/2005/8/layout/orgChart1"/>
    <dgm:cxn modelId="{2AA994C5-1452-43C3-9AAF-D8B3EB53F9F4}" type="presParOf" srcId="{B20E8491-F227-4465-B204-5B0E5C61DF93}" destId="{DED2372E-FFAD-487B-AF86-954F733CD2AC}" srcOrd="0" destOrd="0" presId="urn:microsoft.com/office/officeart/2005/8/layout/orgChart1"/>
    <dgm:cxn modelId="{15850D8C-0EBA-4201-B8E1-863281C334BD}" type="presParOf" srcId="{DED2372E-FFAD-487B-AF86-954F733CD2AC}" destId="{E8F1AE06-FC50-4AA0-8133-12981DAD3E7E}" srcOrd="0" destOrd="0" presId="urn:microsoft.com/office/officeart/2005/8/layout/orgChart1"/>
    <dgm:cxn modelId="{0CEBC7BF-3450-4950-91B3-24BE405030C5}" type="presParOf" srcId="{DED2372E-FFAD-487B-AF86-954F733CD2AC}" destId="{2329CD19-1C3E-4F35-9701-1211887F1EBA}" srcOrd="1" destOrd="0" presId="urn:microsoft.com/office/officeart/2005/8/layout/orgChart1"/>
    <dgm:cxn modelId="{835EBA6B-D84C-496D-90A7-E25281A4D43B}" type="presParOf" srcId="{B20E8491-F227-4465-B204-5B0E5C61DF93}" destId="{5382438E-29C2-4740-BB83-D241CC58E35D}" srcOrd="1" destOrd="0" presId="urn:microsoft.com/office/officeart/2005/8/layout/orgChart1"/>
    <dgm:cxn modelId="{B02D6CB8-441B-48F5-9D51-E8FB79F2EE23}" type="presParOf" srcId="{B20E8491-F227-4465-B204-5B0E5C61DF93}" destId="{E434296D-A55D-4508-A4B7-1B76B919D57A}" srcOrd="2" destOrd="0" presId="urn:microsoft.com/office/officeart/2005/8/layout/orgChart1"/>
    <dgm:cxn modelId="{B11B4712-D856-4265-AD1E-3300826E89BB}" type="presParOf" srcId="{7FCFEA2A-8155-48F7-927E-7E4E9403CED7}" destId="{1FC6571E-72D5-4875-BC47-747CF52B7788}" srcOrd="4" destOrd="0" presId="urn:microsoft.com/office/officeart/2005/8/layout/orgChart1"/>
    <dgm:cxn modelId="{AD49EB56-AFD9-4195-9402-BE73D8801C75}" type="presParOf" srcId="{7FCFEA2A-8155-48F7-927E-7E4E9403CED7}" destId="{B1706799-324E-439D-B679-0E1C34F6E198}" srcOrd="5" destOrd="0" presId="urn:microsoft.com/office/officeart/2005/8/layout/orgChart1"/>
    <dgm:cxn modelId="{1CEDBF55-EAD1-425E-AC18-AA32CB3D6E93}" type="presParOf" srcId="{B1706799-324E-439D-B679-0E1C34F6E198}" destId="{2C852419-CAD5-468D-971B-43E54E920BB2}" srcOrd="0" destOrd="0" presId="urn:microsoft.com/office/officeart/2005/8/layout/orgChart1"/>
    <dgm:cxn modelId="{C91C70FD-7591-4DB9-BD4F-E813F021B2BC}" type="presParOf" srcId="{2C852419-CAD5-468D-971B-43E54E920BB2}" destId="{48E24460-5CF5-41A1-9E31-FE1BC6A534DF}" srcOrd="0" destOrd="0" presId="urn:microsoft.com/office/officeart/2005/8/layout/orgChart1"/>
    <dgm:cxn modelId="{9E4E2F4B-3610-4E49-87A7-F9D42D968399}" type="presParOf" srcId="{2C852419-CAD5-468D-971B-43E54E920BB2}" destId="{616F1BFA-B389-47D9-AB9F-2445FD158528}" srcOrd="1" destOrd="0" presId="urn:microsoft.com/office/officeart/2005/8/layout/orgChart1"/>
    <dgm:cxn modelId="{76313628-727F-4030-A60B-B596D5E8C3D3}" type="presParOf" srcId="{B1706799-324E-439D-B679-0E1C34F6E198}" destId="{2E915F48-7F3A-417C-BCC4-DE5C160F37B1}" srcOrd="1" destOrd="0" presId="urn:microsoft.com/office/officeart/2005/8/layout/orgChart1"/>
    <dgm:cxn modelId="{1F17D2DA-32E1-44DF-8532-A339F0BC7A46}" type="presParOf" srcId="{B1706799-324E-439D-B679-0E1C34F6E198}" destId="{14F20891-EFD8-484C-BFC3-600DCB61B3FB}" srcOrd="2" destOrd="0" presId="urn:microsoft.com/office/officeart/2005/8/layout/orgChart1"/>
    <dgm:cxn modelId="{3868E1E2-A6F7-4363-B3BA-9A55AD33839E}" type="presParOf" srcId="{B26701C0-074D-41B3-81CE-5AD83854AB30}" destId="{6C264A72-355F-4D69-AB34-A85B01A2F1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2AEC2-3CF5-4EC6-B008-34D3287C97BA}">
      <dsp:nvSpPr>
        <dsp:cNvPr id="0" name=""/>
        <dsp:cNvSpPr/>
      </dsp:nvSpPr>
      <dsp:spPr>
        <a:xfrm>
          <a:off x="630554" y="0"/>
          <a:ext cx="4800600" cy="48006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967E6-726E-43C4-A5B7-E8BD079C28B3}">
      <dsp:nvSpPr>
        <dsp:cNvPr id="0" name=""/>
        <dsp:cNvSpPr/>
      </dsp:nvSpPr>
      <dsp:spPr>
        <a:xfrm>
          <a:off x="3030854" y="482638"/>
          <a:ext cx="3120390" cy="1136392"/>
        </a:xfrm>
        <a:prstGeom prst="round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Common</a:t>
          </a:r>
        </a:p>
      </dsp:txBody>
      <dsp:txXfrm>
        <a:off x="3086328" y="538112"/>
        <a:ext cx="3009442" cy="1025444"/>
      </dsp:txXfrm>
    </dsp:sp>
    <dsp:sp modelId="{8E4C8938-235D-4814-A2F9-AB25A3BD3560}">
      <dsp:nvSpPr>
        <dsp:cNvPr id="0" name=""/>
        <dsp:cNvSpPr/>
      </dsp:nvSpPr>
      <dsp:spPr>
        <a:xfrm>
          <a:off x="3030854" y="1761079"/>
          <a:ext cx="3120390" cy="1136392"/>
        </a:xfrm>
        <a:prstGeom prst="round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Treatable</a:t>
          </a:r>
        </a:p>
      </dsp:txBody>
      <dsp:txXfrm>
        <a:off x="3086328" y="1816553"/>
        <a:ext cx="3009442" cy="1025444"/>
      </dsp:txXfrm>
    </dsp:sp>
    <dsp:sp modelId="{CB51E817-4CDA-4826-B600-00E3E8AF78F5}">
      <dsp:nvSpPr>
        <dsp:cNvPr id="0" name=""/>
        <dsp:cNvSpPr/>
      </dsp:nvSpPr>
      <dsp:spPr>
        <a:xfrm>
          <a:off x="3030854" y="3039520"/>
          <a:ext cx="3120390" cy="1136392"/>
        </a:xfrm>
        <a:prstGeom prst="round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Significant Effect on Quality of Life (</a:t>
          </a:r>
          <a:r>
            <a:rPr lang="en-US" sz="26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QoL</a:t>
          </a: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328" y="3094994"/>
        <a:ext cx="3009442" cy="1025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082CE-72F7-42C2-A75D-A3F9B768A3E4}">
      <dsp:nvSpPr>
        <dsp:cNvPr id="0" name=""/>
        <dsp:cNvSpPr/>
      </dsp:nvSpPr>
      <dsp:spPr>
        <a:xfrm>
          <a:off x="2621133" y="2217240"/>
          <a:ext cx="2116940" cy="1890119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>
              <a:ln/>
              <a:effectLst/>
              <a:latin typeface="Arial" charset="0"/>
            </a:rPr>
            <a:t>CAUSES OF</a:t>
          </a:r>
          <a:br>
            <a:rPr kumimoji="0" lang="en-US" sz="1700" b="1" i="0" u="none" strike="noStrike" kern="1200" cap="none" normalizeH="0" baseline="0" dirty="0">
              <a:ln/>
              <a:effectLst/>
              <a:latin typeface="Arial" charset="0"/>
            </a:rPr>
          </a:br>
          <a:r>
            <a:rPr kumimoji="0" lang="en-US" sz="1700" b="1" i="0" u="none" strike="noStrike" kern="1200" cap="none" normalizeH="0" baseline="0" dirty="0">
              <a:ln/>
              <a:effectLst/>
              <a:latin typeface="Arial" charset="0"/>
            </a:rPr>
            <a:t>PERSISTANT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>
              <a:ln/>
              <a:effectLst/>
              <a:latin typeface="Arial" charset="0"/>
            </a:rPr>
            <a:t>UI</a:t>
          </a:r>
        </a:p>
      </dsp:txBody>
      <dsp:txXfrm>
        <a:off x="2931152" y="2494042"/>
        <a:ext cx="1496902" cy="1336515"/>
      </dsp:txXfrm>
    </dsp:sp>
    <dsp:sp modelId="{649337D4-ED09-42D5-8237-62C9702784F3}">
      <dsp:nvSpPr>
        <dsp:cNvPr id="0" name=""/>
        <dsp:cNvSpPr/>
      </dsp:nvSpPr>
      <dsp:spPr>
        <a:xfrm rot="16166998">
          <a:off x="3429618" y="1957256"/>
          <a:ext cx="477242" cy="42817"/>
        </a:xfrm>
        <a:custGeom>
          <a:avLst/>
          <a:gdLst/>
          <a:ahLst/>
          <a:cxnLst/>
          <a:rect l="0" t="0" r="0" b="0"/>
          <a:pathLst>
            <a:path>
              <a:moveTo>
                <a:pt x="0" y="21408"/>
              </a:moveTo>
              <a:lnTo>
                <a:pt x="477242" y="2140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656309" y="1966733"/>
        <a:ext cx="23862" cy="23862"/>
      </dsp:txXfrm>
    </dsp:sp>
    <dsp:sp modelId="{3E29257D-3834-428A-B2A1-F848E68F6D2D}">
      <dsp:nvSpPr>
        <dsp:cNvPr id="0" name=""/>
        <dsp:cNvSpPr/>
      </dsp:nvSpPr>
      <dsp:spPr>
        <a:xfrm>
          <a:off x="2721194" y="0"/>
          <a:ext cx="1872805" cy="1740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Stress</a:t>
          </a:r>
        </a:p>
      </dsp:txBody>
      <dsp:txXfrm>
        <a:off x="2995460" y="254830"/>
        <a:ext cx="1324273" cy="1230429"/>
      </dsp:txXfrm>
    </dsp:sp>
    <dsp:sp modelId="{72DE9B84-5CB4-4069-9A73-D6BA592FD2B5}">
      <dsp:nvSpPr>
        <dsp:cNvPr id="0" name=""/>
        <dsp:cNvSpPr/>
      </dsp:nvSpPr>
      <dsp:spPr>
        <a:xfrm rot="21591171">
          <a:off x="4738068" y="3137603"/>
          <a:ext cx="443541" cy="42817"/>
        </a:xfrm>
        <a:custGeom>
          <a:avLst/>
          <a:gdLst/>
          <a:ahLst/>
          <a:cxnLst/>
          <a:rect l="0" t="0" r="0" b="0"/>
          <a:pathLst>
            <a:path>
              <a:moveTo>
                <a:pt x="0" y="21408"/>
              </a:moveTo>
              <a:lnTo>
                <a:pt x="443541" y="2140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48750" y="3147923"/>
        <a:ext cx="22177" cy="22177"/>
      </dsp:txXfrm>
    </dsp:sp>
    <dsp:sp modelId="{05DFCE5D-A672-4EF2-B2A6-A1055EACBFB8}">
      <dsp:nvSpPr>
        <dsp:cNvPr id="0" name=""/>
        <dsp:cNvSpPr/>
      </dsp:nvSpPr>
      <dsp:spPr>
        <a:xfrm>
          <a:off x="5181605" y="2285998"/>
          <a:ext cx="1868855" cy="1740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Urge/OAB</a:t>
          </a:r>
        </a:p>
      </dsp:txBody>
      <dsp:txXfrm>
        <a:off x="5455292" y="2540828"/>
        <a:ext cx="1321481" cy="1230429"/>
      </dsp:txXfrm>
    </dsp:sp>
    <dsp:sp modelId="{732D88C6-7CAC-450E-999A-6555E6D8E996}">
      <dsp:nvSpPr>
        <dsp:cNvPr id="0" name=""/>
        <dsp:cNvSpPr/>
      </dsp:nvSpPr>
      <dsp:spPr>
        <a:xfrm rot="5400000">
          <a:off x="3454170" y="4311383"/>
          <a:ext cx="450865" cy="42817"/>
        </a:xfrm>
        <a:custGeom>
          <a:avLst/>
          <a:gdLst/>
          <a:ahLst/>
          <a:cxnLst/>
          <a:rect l="0" t="0" r="0" b="0"/>
          <a:pathLst>
            <a:path>
              <a:moveTo>
                <a:pt x="0" y="21408"/>
              </a:moveTo>
              <a:lnTo>
                <a:pt x="450865" y="2140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8331" y="4321520"/>
        <a:ext cx="22543" cy="22543"/>
      </dsp:txXfrm>
    </dsp:sp>
    <dsp:sp modelId="{C723DC09-3FF5-4A8D-B11B-73DB488323FA}">
      <dsp:nvSpPr>
        <dsp:cNvPr id="0" name=""/>
        <dsp:cNvSpPr/>
      </dsp:nvSpPr>
      <dsp:spPr>
        <a:xfrm>
          <a:off x="2711008" y="4558224"/>
          <a:ext cx="1937189" cy="1740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1" i="0" u="none" strike="noStrike" kern="1200" cap="none" normalizeH="0" baseline="0" dirty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Functional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1" i="0" u="none" strike="noStrike" kern="1200" cap="none" normalizeH="0" baseline="0" dirty="0">
            <a:ln/>
            <a:effectLst/>
            <a:latin typeface="Arial" charset="0"/>
          </a:endParaRPr>
        </a:p>
      </dsp:txBody>
      <dsp:txXfrm>
        <a:off x="2994703" y="4813054"/>
        <a:ext cx="1369799" cy="1230429"/>
      </dsp:txXfrm>
    </dsp:sp>
    <dsp:sp modelId="{2740BE01-6424-4A08-892A-9F62590C2908}">
      <dsp:nvSpPr>
        <dsp:cNvPr id="0" name=""/>
        <dsp:cNvSpPr/>
      </dsp:nvSpPr>
      <dsp:spPr>
        <a:xfrm rot="10808694">
          <a:off x="2185460" y="3137663"/>
          <a:ext cx="435677" cy="42817"/>
        </a:xfrm>
        <a:custGeom>
          <a:avLst/>
          <a:gdLst/>
          <a:ahLst/>
          <a:cxnLst/>
          <a:rect l="0" t="0" r="0" b="0"/>
          <a:pathLst>
            <a:path>
              <a:moveTo>
                <a:pt x="0" y="21408"/>
              </a:moveTo>
              <a:lnTo>
                <a:pt x="435677" y="21408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392407" y="3148180"/>
        <a:ext cx="21783" cy="21783"/>
      </dsp:txXfrm>
    </dsp:sp>
    <dsp:sp modelId="{5C2462D1-6273-4057-BB7B-D4B57A023A04}">
      <dsp:nvSpPr>
        <dsp:cNvPr id="0" name=""/>
        <dsp:cNvSpPr/>
      </dsp:nvSpPr>
      <dsp:spPr>
        <a:xfrm>
          <a:off x="228596" y="2286002"/>
          <a:ext cx="1956869" cy="1740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</a:rPr>
            <a:t>Overflow</a:t>
          </a:r>
        </a:p>
      </dsp:txBody>
      <dsp:txXfrm>
        <a:off x="515173" y="2540832"/>
        <a:ext cx="1383715" cy="123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6571E-72D5-4875-BC47-747CF52B7788}">
      <dsp:nvSpPr>
        <dsp:cNvPr id="0" name=""/>
        <dsp:cNvSpPr/>
      </dsp:nvSpPr>
      <dsp:spPr>
        <a:xfrm>
          <a:off x="4101701" y="1878301"/>
          <a:ext cx="3008034" cy="506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278"/>
              </a:lnTo>
              <a:lnTo>
                <a:pt x="3008034" y="253278"/>
              </a:lnTo>
              <a:lnTo>
                <a:pt x="3008034" y="5065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A0E2D-741D-46F5-86D3-ADF5FE6C0B9C}">
      <dsp:nvSpPr>
        <dsp:cNvPr id="0" name=""/>
        <dsp:cNvSpPr/>
      </dsp:nvSpPr>
      <dsp:spPr>
        <a:xfrm>
          <a:off x="4055981" y="1878301"/>
          <a:ext cx="91440" cy="483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3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FFC02-0021-4AFB-BCB5-E2435624E2C0}">
      <dsp:nvSpPr>
        <dsp:cNvPr id="0" name=""/>
        <dsp:cNvSpPr/>
      </dsp:nvSpPr>
      <dsp:spPr>
        <a:xfrm>
          <a:off x="1209764" y="1878301"/>
          <a:ext cx="2891936" cy="506557"/>
        </a:xfrm>
        <a:custGeom>
          <a:avLst/>
          <a:gdLst/>
          <a:ahLst/>
          <a:cxnLst/>
          <a:rect l="0" t="0" r="0" b="0"/>
          <a:pathLst>
            <a:path>
              <a:moveTo>
                <a:pt x="2891936" y="0"/>
              </a:moveTo>
              <a:lnTo>
                <a:pt x="2891936" y="253278"/>
              </a:lnTo>
              <a:lnTo>
                <a:pt x="0" y="253278"/>
              </a:lnTo>
              <a:lnTo>
                <a:pt x="0" y="5065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85388-958E-4099-8664-B7B6FF3E863E}">
      <dsp:nvSpPr>
        <dsp:cNvPr id="0" name=""/>
        <dsp:cNvSpPr/>
      </dsp:nvSpPr>
      <dsp:spPr>
        <a:xfrm>
          <a:off x="2895611" y="76198"/>
          <a:ext cx="2412178" cy="1802102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1" i="0" u="none" strike="noStrike" kern="1200" cap="none" normalizeH="0" baseline="0">
              <a:ln/>
              <a:effectLst/>
              <a:latin typeface="Arial" charset="0"/>
            </a:rPr>
            <a:t>BEHAVIORAL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1" i="0" u="none" strike="noStrike" kern="1200" cap="none" normalizeH="0" baseline="0">
              <a:ln/>
              <a:effectLst/>
              <a:latin typeface="Arial" charset="0"/>
            </a:rPr>
            <a:t>TREATMENTS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1" i="0" u="none" strike="noStrike" kern="1200" cap="none" normalizeH="0" baseline="0">
              <a:ln/>
              <a:effectLst/>
              <a:latin typeface="Arial" charset="0"/>
            </a:rPr>
            <a:t>FOR UI</a:t>
          </a:r>
          <a:endParaRPr kumimoji="0" lang="en-US" sz="2200" b="1" i="0" u="none" strike="noStrike" kern="1200" cap="none" normalizeH="0" baseline="0" dirty="0">
            <a:ln/>
            <a:effectLst/>
            <a:latin typeface="Arial" charset="0"/>
          </a:endParaRPr>
        </a:p>
      </dsp:txBody>
      <dsp:txXfrm>
        <a:off x="2895611" y="76198"/>
        <a:ext cx="2412178" cy="1802102"/>
      </dsp:txXfrm>
    </dsp:sp>
    <dsp:sp modelId="{798623C1-2D53-4A6E-97C5-7F85DAE2E18D}">
      <dsp:nvSpPr>
        <dsp:cNvPr id="0" name=""/>
        <dsp:cNvSpPr/>
      </dsp:nvSpPr>
      <dsp:spPr>
        <a:xfrm>
          <a:off x="3675" y="2384858"/>
          <a:ext cx="2412178" cy="1806142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Self-management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techniques</a:t>
          </a:r>
        </a:p>
      </dsp:txBody>
      <dsp:txXfrm>
        <a:off x="3675" y="2384858"/>
        <a:ext cx="2412178" cy="1806142"/>
      </dsp:txXfrm>
    </dsp:sp>
    <dsp:sp modelId="{E8F1AE06-FC50-4AA0-8133-12981DAD3E7E}">
      <dsp:nvSpPr>
        <dsp:cNvPr id="0" name=""/>
        <dsp:cNvSpPr/>
      </dsp:nvSpPr>
      <dsp:spPr>
        <a:xfrm>
          <a:off x="2895611" y="2362196"/>
          <a:ext cx="2412178" cy="1806142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Timed or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scheduled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</a:rPr>
            <a:t>voiding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</dsp:txBody>
      <dsp:txXfrm>
        <a:off x="2895611" y="2362196"/>
        <a:ext cx="2412178" cy="1806142"/>
      </dsp:txXfrm>
    </dsp:sp>
    <dsp:sp modelId="{48E24460-5CF5-41A1-9E31-FE1BC6A534DF}">
      <dsp:nvSpPr>
        <dsp:cNvPr id="0" name=""/>
        <dsp:cNvSpPr/>
      </dsp:nvSpPr>
      <dsp:spPr>
        <a:xfrm>
          <a:off x="5841147" y="2384858"/>
          <a:ext cx="2537177" cy="1806142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>
              <a:ln/>
              <a:solidFill>
                <a:schemeClr val="bg1"/>
              </a:solidFill>
              <a:effectLst/>
              <a:latin typeface="Arial" charset="0"/>
            </a:rPr>
            <a:t>Pelvic floor muscle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>
              <a:ln/>
              <a:solidFill>
                <a:schemeClr val="bg1"/>
              </a:solidFill>
              <a:effectLst/>
              <a:latin typeface="Arial" charset="0"/>
            </a:rPr>
            <a:t>exercise with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>
              <a:ln/>
              <a:solidFill>
                <a:schemeClr val="bg1"/>
              </a:solidFill>
              <a:effectLst/>
              <a:latin typeface="Arial" charset="0"/>
            </a:rPr>
            <a:t>or without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>
              <a:ln/>
              <a:solidFill>
                <a:schemeClr val="bg1"/>
              </a:solidFill>
              <a:effectLst/>
              <a:latin typeface="Arial" charset="0"/>
            </a:rPr>
            <a:t>biofeedback</a:t>
          </a:r>
          <a:endParaRPr kumimoji="0" lang="en-US" sz="2400" b="0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</a:endParaRPr>
        </a:p>
      </dsp:txBody>
      <dsp:txXfrm>
        <a:off x="5841147" y="2384858"/>
        <a:ext cx="2537177" cy="1806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EA4FF-4C9A-47CE-A7C8-50588CBB56CC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691D9-79B7-420D-BF83-E3A4C3FC0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1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558E18B9-1A45-DCB1-F9BF-20463EECA7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360A7E42-9E68-0B78-1D7E-82E309E1B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1CDEDBEE-9FC4-60BD-884D-EA957760A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28FF93-EA73-4500-B8E5-6DF0D016BF11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6AB94484-22FF-A647-365F-072B661990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049C35E4-BA75-D810-E558-F1AFCF32E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ED1CD091-19A6-529B-D60E-9C93843CE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1029E8-64A9-49DE-AE4C-9E45C995A48A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F185E332-F635-A3ED-A486-36F6499612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5A14AB34-2C46-DCE2-BC63-9CCC4AAED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268BBAAE-6607-E755-9210-2AF01B801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9394F4-D8AA-4DA9-8839-371F5C390032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56790F20-330F-FE40-2F6C-9A44F1DAC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7639FA-49EE-473B-8F33-241FE56D8751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58A62670-2031-C980-2712-82D859C15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FD852A9F-3D2F-1F7F-4449-73516D5AD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92F51ACF-9853-BC6B-F9AB-0C5C2E1F08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6E3BC695-6761-D5CA-BB4E-530B8BD69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ACFB02EC-8978-02A3-C217-46D0A6A1E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2F2DC2-6CE8-4659-AF04-EF387728E17B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85A2796F-85CF-ABB6-88A1-1A76539DA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4409CE9F-6C6C-3618-4169-0984DA6B4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C658B1DC-2894-46AB-6A69-407D2CBE4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78CAE3-4B1F-48B3-B47A-E8C4D766A2E1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BD8A1F6D-452A-1EE6-39A1-CFC2E4E777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880DD255-9B98-30C1-AEF4-18DC6DB16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C50B5273-C075-408D-435C-54CBA9648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B01E47-7116-4B21-9B07-1A9A2638F27D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FD57C75E-6712-352A-5BC3-159A88A244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5299958D-8B6D-EC75-3EC3-690FA0044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5172" name="Slide Number Placeholder 3">
            <a:extLst>
              <a:ext uri="{FF2B5EF4-FFF2-40B4-BE49-F238E27FC236}">
                <a16:creationId xmlns:a16="http://schemas.microsoft.com/office/drawing/2014/main" id="{C1F93584-A1BF-9E4C-5D2F-159FF001E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BCEB96-F06D-4A5D-B04A-A6CD3E0F8ED2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8418689D-980E-2E35-62DF-72F4E15AE0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5C652852-DBD4-FC6E-216D-2D86AFCF7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6196" name="Slide Number Placeholder 3">
            <a:extLst>
              <a:ext uri="{FF2B5EF4-FFF2-40B4-BE49-F238E27FC236}">
                <a16:creationId xmlns:a16="http://schemas.microsoft.com/office/drawing/2014/main" id="{7D40CA68-3F2D-5A6A-9078-83F2257E0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A82B6B-FE10-4C9F-B2A7-C12739ABC5F0}" type="slidenum">
              <a:rPr lang="en-US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69079E49-0C22-1AC0-1A92-38EB2C0533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AC8C69E0-D0A6-2E18-A48C-550A37DC4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7220" name="Slide Number Placeholder 3">
            <a:extLst>
              <a:ext uri="{FF2B5EF4-FFF2-40B4-BE49-F238E27FC236}">
                <a16:creationId xmlns:a16="http://schemas.microsoft.com/office/drawing/2014/main" id="{11C09C54-3564-55AA-1F10-961EBF47B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9D4E6F-80AD-4A70-ADBA-49D9CD466257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833627BD-968D-DBB7-54DA-0E4A18D4AC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80EB3ABD-9143-6C2A-2C83-D54965FF4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8244" name="Slide Number Placeholder 3">
            <a:extLst>
              <a:ext uri="{FF2B5EF4-FFF2-40B4-BE49-F238E27FC236}">
                <a16:creationId xmlns:a16="http://schemas.microsoft.com/office/drawing/2014/main" id="{91086FE2-6FA8-23B7-013D-7923A7BA6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EC01E9-CC76-489E-AFE2-8B8BA15B9B59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C0348AC1-FAEB-959B-EDF4-6B521283F6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F13E45-4B2E-49B0-B463-9BDA64D442D0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F573326-C205-C84A-9FC6-5A0ECF02D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54BBC33B-71D5-F3CA-AE8B-26B172975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4A102482-F193-BA15-1897-DBF2303C6A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9C1ED651-03E3-0A8A-6B64-9A17F85F9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9268" name="Slide Number Placeholder 3">
            <a:extLst>
              <a:ext uri="{FF2B5EF4-FFF2-40B4-BE49-F238E27FC236}">
                <a16:creationId xmlns:a16="http://schemas.microsoft.com/office/drawing/2014/main" id="{C6DDEA4D-2BD6-CEC5-339C-6AC132C95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C50330-28C7-4192-A1F5-3AB52C4802C7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E0541FA3-01DA-0FE0-753C-733DDDE043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3AFCAFDA-183D-F3C9-5944-CC840CC58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A4A87ECA-F4A0-0D08-7CBC-03A10AF84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7A4096-7069-45BF-B98C-197F600EE9B3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A4264CC9-6C7B-551C-AA34-4CDFBF08D2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ECA733-36F6-42A0-A47B-D92C66DAC960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DE5D2A20-7061-D725-2153-E197843F9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C9886FAA-D5AC-63B4-F12B-3E5DBD8B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9941EBA1-F961-B646-824B-67EBDB137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CE42CC-53D3-4A23-A585-778B546136B4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FF295EC4-0E4D-CAD1-C3BB-ED4A42532E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94C97567-7408-A92B-7263-AC5D5260C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92751FD1-623D-0B14-1F44-38D949CEE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804D2713-E014-99F2-769A-2225A6146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66651E00-FED9-BF3B-DC42-6EF44F0E1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4F7352-A175-49EA-89EB-4F7C854AC23D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BD5500F7-52EE-1790-570B-DC6A4CCD94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0A01A6B3-D78E-449A-1857-0E9686D7F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5A06295E-792A-B2A8-3945-A7D3F4930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69D9DC-C408-4067-AE78-D0BFC0B878A6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8111FF15-60C7-08C2-BA62-5926E489E2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AB325A19-01B8-9FFB-7379-DDDBCA980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084D45D1-5123-256C-DC96-D7E9633BF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0912F6-62C4-4485-84B6-E6F6FD1E19B8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4A928799-F516-4A35-682E-EBE916791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6CF58DF0-40A7-8898-7865-36A42CC07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8C36FCAC-1ACC-7EF2-9CAC-4357102881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75AE71-3C36-4E2A-874E-A706A2E9FB67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3072-F516-CD76-856C-8753865C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3098A-AA9C-636E-4B7A-B2F11A10C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5F077-F2A5-7ADC-3099-79A7B86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4BE-6DD6-428F-9CE8-8A923E217CDE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4890-60F8-CC7F-6D0B-DD662ABC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A323C-4974-6365-31CE-76593B3F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9F-7920-4151-9651-9B3C8ECA7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5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7B4C-02FC-70FB-EDEA-0FCBA3C2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16037-FDEA-9B54-D400-A4F333D05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2E180-7056-369C-5AE8-F9D11B5D3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4BE-6DD6-428F-9CE8-8A923E217CDE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70FF5-4593-5F9C-272F-F7BE08FB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BAF58-0AA6-C4DD-14BA-E2580A72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9F-7920-4151-9651-9B3C8ECA7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3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89875-6584-4C4A-8DA5-23929203F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B162E-02A1-FB34-C4C4-A69B0D894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62D0-2FBA-7788-6DBA-FFEBA6D4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4BE-6DD6-428F-9CE8-8A923E217CDE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0DBC8-4814-013C-67C3-4A9D1BCB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A441-0F24-3FA7-4F95-83FE5063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9F-7920-4151-9651-9B3C8ECA7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5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BBF6-C053-6F63-FBA2-A9F55394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41910-2FCF-6132-0945-31A4B90A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D658-49C9-079F-F01F-EAE618B8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B076D4B-B4F9-460E-9DFE-6799BE42A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69966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3F2F-7C6C-975F-5FB3-6A386E0A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540F2-6DDF-7CE8-C18B-1F8217E7F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0F5E3-5684-CB4C-39B2-33DE7D00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4BE-6DD6-428F-9CE8-8A923E217CDE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315EE-3782-BC1F-365E-DB756CF5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5003-B9F3-3AE6-E5CE-D948E77C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9F-7920-4151-9651-9B3C8ECA7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1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B861-6858-6F8C-4484-9FD5ABD6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F8E4-00B1-29A8-1302-A52B6659B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6ACB9-6938-D33A-6EEA-D1226689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4BE-6DD6-428F-9CE8-8A923E217CDE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EF77C-500C-02AF-B9BA-27382727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C23FB-9062-3611-5D9D-3208F75B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9F-7920-4151-9651-9B3C8ECA7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6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4912-F778-2BF3-B326-E4B75AC0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E1264-8D93-3772-6E6F-A1C7EB958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61ECE-D83B-A2EC-A06B-4A36B07FB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487A7-11A0-E025-DA40-AF2DE5E4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4BE-6DD6-428F-9CE8-8A923E217CDE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73180-41B8-D9AC-9AC2-85729F57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D8AB6-79BF-DFB0-5850-F22FA689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9F-7920-4151-9651-9B3C8ECA7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5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DAD1-A47F-E166-EC9E-438D8A83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30103-E4E7-FC57-6833-9C67B2B67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D7BB4-6191-BCD7-2980-4BFB52469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8893C-C2BC-9014-DEB2-3F74ADDFF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4E724-3021-A46E-7171-32EF3529E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5CE43-BDA4-5471-965A-33E9D22E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4BE-6DD6-428F-9CE8-8A923E217CDE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BD2C3-3319-6DD8-0319-5C81A762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81CB19-3A5A-AE26-E273-5A4B51E4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9F-7920-4151-9651-9B3C8ECA7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4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F258-BEFE-3C87-0456-F5F000F21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64EDC-5A72-D8D9-778C-ED90EB17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4BE-6DD6-428F-9CE8-8A923E217CDE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EFA00-F953-E70D-396E-8A7B97CD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FC8AF-A212-0F34-77B2-AC8C1A19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9F-7920-4151-9651-9B3C8ECA7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2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2A61C-E992-7FE9-7569-04105BF1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4BE-6DD6-428F-9CE8-8A923E217CDE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3CEB0-FDE0-F825-94AF-56363B3B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93B33-E3C5-C59B-A38A-91AAB168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9F-7920-4151-9651-9B3C8ECA7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0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A153-5668-7B06-0E51-1A42EB9F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CF2-4742-8A6F-E021-B729B680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CE9F4-4C06-B1AC-1850-79BE260BC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144B8-D8FB-75ED-5B26-59114F1A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4BE-6DD6-428F-9CE8-8A923E217CDE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1B874-6BFE-893C-9876-4D1DE0B4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3AFB5-A00C-E6B3-D8B5-02C978D1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9F-7920-4151-9651-9B3C8ECA7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6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00E1-8C73-562F-8659-6B5C3B17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9BB87-BA30-9489-5C1C-85299D9CD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D230E-C7A8-A2FB-E4D3-40D9789F4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6DC13-6E25-7DC3-7E49-CD9F5B8F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4BE-6DD6-428F-9CE8-8A923E217CDE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D8C09-7EA7-84B6-A563-7F357C8A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80F1C-D223-CFF9-86A9-D01AFE16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9F-7920-4151-9651-9B3C8ECA7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9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318FE-3E41-A85E-3580-37C45A0B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926D6-3E77-7FB8-87D2-FE9124974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B6BD7-8421-2FD8-AFD3-0DE608A80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F04BE-6DD6-428F-9CE8-8A923E217CDE}" type="datetimeFigureOut">
              <a:rPr lang="en-US" smtClean="0"/>
              <a:t>09/08/2023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12B9F-9BC4-4ECE-F65E-2B7BC1784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E3C95-455A-D2DB-86BE-064767C0E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D09F-7920-4151-9651-9B3C8ECA7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09E76-CBC4-AAF1-53A6-DF9E54A1C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Urinary  </a:t>
            </a:r>
            <a:r>
              <a:rPr lang="en-US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Incontinence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CC3056-3A2C-D5C9-5D03-961C8C2663B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Dr. Fadi Sawaqed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Associate professor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Functional and Neuro-Urology  </a:t>
            </a:r>
          </a:p>
        </p:txBody>
      </p:sp>
    </p:spTree>
    <p:extLst>
      <p:ext uri="{BB962C8B-B14F-4D97-AF65-F5344CB8AC3E}">
        <p14:creationId xmlns:p14="http://schemas.microsoft.com/office/powerpoint/2010/main" val="255490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0344-6F04-0FB1-3051-3B7B89A5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Overactive bladder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54DB9A34-C815-C385-3CF0-2235362A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00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60000"/>
              <a:buFont typeface="Wingdings" panose="05000000000000000000" pitchFamily="2" charset="2"/>
              <a:buNone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3600">
                <a:latin typeface="Calibri" panose="020F0502020204030204" pitchFamily="34" charset="0"/>
              </a:rPr>
              <a:t>Includes urinary urgency with or without urge incontinence, urinary frequency, and nocturia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</a:pPr>
            <a:endParaRPr lang="en-US" altLang="en-US" sz="20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3600">
                <a:latin typeface="Calibri" panose="020F0502020204030204" pitchFamily="34" charset="0"/>
              </a:rPr>
              <a:t>Associated with involuntary contractions of the detrusor muscle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94BCACAC-EE99-B710-7FC4-5A20D1CD3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Stress UI</a:t>
            </a:r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922BCAA7-5A61-9DC2-BAE9-D7030EAB4C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3429000" cy="3810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400"/>
          </a:p>
          <a:p>
            <a:pPr marL="457200" lvl="1" indent="0">
              <a:buNone/>
            </a:pPr>
            <a:r>
              <a:rPr lang="en-US" altLang="en-US">
                <a:solidFill>
                  <a:schemeClr val="tx2"/>
                </a:solidFill>
              </a:rPr>
              <a:t>The complaint of involuntary leakage with effort or exertion or on sneezing or coughing</a:t>
            </a:r>
          </a:p>
        </p:txBody>
      </p:sp>
      <p:sp>
        <p:nvSpPr>
          <p:cNvPr id="30726" name="Freeform 6">
            <a:extLst>
              <a:ext uri="{FF2B5EF4-FFF2-40B4-BE49-F238E27FC236}">
                <a16:creationId xmlns:a16="http://schemas.microsoft.com/office/drawing/2014/main" id="{92A12193-5A9D-43C7-E47C-8B20D7BB47EA}"/>
              </a:ext>
            </a:extLst>
          </p:cNvPr>
          <p:cNvSpPr>
            <a:spLocks/>
          </p:cNvSpPr>
          <p:nvPr/>
        </p:nvSpPr>
        <p:spPr bwMode="auto">
          <a:xfrm>
            <a:off x="9093201" y="2698750"/>
            <a:ext cx="4763" cy="25400"/>
          </a:xfrm>
          <a:custGeom>
            <a:avLst/>
            <a:gdLst>
              <a:gd name="T0" fmla="*/ 0 w 4"/>
              <a:gd name="T1" fmla="*/ 0 h 18"/>
              <a:gd name="T2" fmla="*/ 2836366 w 4"/>
              <a:gd name="T3" fmla="*/ 17921109 h 18"/>
              <a:gd name="T4" fmla="*/ 5671542 w 4"/>
              <a:gd name="T5" fmla="*/ 35842218 h 18"/>
              <a:gd name="T6" fmla="*/ 0 w 4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8"/>
              <a:gd name="T14" fmla="*/ 4 w 4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8">
                <a:moveTo>
                  <a:pt x="0" y="0"/>
                </a:moveTo>
                <a:lnTo>
                  <a:pt x="2" y="9"/>
                </a:lnTo>
                <a:lnTo>
                  <a:pt x="4" y="18"/>
                </a:lnTo>
                <a:lnTo>
                  <a:pt x="0" y="0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B2719ADC-8612-CE9A-3C7F-2AEDCA1F2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551" y="4779964"/>
            <a:ext cx="3175" cy="26987"/>
          </a:xfrm>
          <a:prstGeom prst="rect">
            <a:avLst/>
          </a:pr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251568C7-F650-D6E7-6A83-6FAAA846D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563" y="4576763"/>
            <a:ext cx="1541462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29" name="Freeform 9">
            <a:extLst>
              <a:ext uri="{FF2B5EF4-FFF2-40B4-BE49-F238E27FC236}">
                <a16:creationId xmlns:a16="http://schemas.microsoft.com/office/drawing/2014/main" id="{B81CB3F9-B950-54E3-F35D-4A46F28F9496}"/>
              </a:ext>
            </a:extLst>
          </p:cNvPr>
          <p:cNvSpPr>
            <a:spLocks/>
          </p:cNvSpPr>
          <p:nvPr/>
        </p:nvSpPr>
        <p:spPr bwMode="auto">
          <a:xfrm>
            <a:off x="6184901" y="1685925"/>
            <a:ext cx="257175" cy="300038"/>
          </a:xfrm>
          <a:custGeom>
            <a:avLst/>
            <a:gdLst>
              <a:gd name="T0" fmla="*/ 227904853 w 226"/>
              <a:gd name="T1" fmla="*/ 0 h 218"/>
              <a:gd name="T2" fmla="*/ 227904853 w 226"/>
              <a:gd name="T3" fmla="*/ 242465130 h 218"/>
              <a:gd name="T4" fmla="*/ 292650349 w 226"/>
              <a:gd name="T5" fmla="*/ 242465130 h 218"/>
              <a:gd name="T6" fmla="*/ 147619584 w 226"/>
              <a:gd name="T7" fmla="*/ 412948687 h 218"/>
              <a:gd name="T8" fmla="*/ 0 w 226"/>
              <a:gd name="T9" fmla="*/ 242465130 h 218"/>
              <a:gd name="T10" fmla="*/ 60860579 w 226"/>
              <a:gd name="T11" fmla="*/ 242465130 h 218"/>
              <a:gd name="T12" fmla="*/ 60860579 w 226"/>
              <a:gd name="T13" fmla="*/ 0 h 218"/>
              <a:gd name="T14" fmla="*/ 227904853 w 226"/>
              <a:gd name="T15" fmla="*/ 0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"/>
              <a:gd name="T25" fmla="*/ 0 h 218"/>
              <a:gd name="T26" fmla="*/ 226 w 226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" h="218">
                <a:moveTo>
                  <a:pt x="176" y="0"/>
                </a:moveTo>
                <a:lnTo>
                  <a:pt x="176" y="128"/>
                </a:lnTo>
                <a:lnTo>
                  <a:pt x="226" y="128"/>
                </a:lnTo>
                <a:lnTo>
                  <a:pt x="114" y="218"/>
                </a:lnTo>
                <a:lnTo>
                  <a:pt x="0" y="128"/>
                </a:lnTo>
                <a:lnTo>
                  <a:pt x="47" y="128"/>
                </a:lnTo>
                <a:lnTo>
                  <a:pt x="47" y="0"/>
                </a:lnTo>
                <a:lnTo>
                  <a:pt x="176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30" name="Freeform 10">
            <a:extLst>
              <a:ext uri="{FF2B5EF4-FFF2-40B4-BE49-F238E27FC236}">
                <a16:creationId xmlns:a16="http://schemas.microsoft.com/office/drawing/2014/main" id="{33A72F15-897B-288A-CB2B-B822641D6A94}"/>
              </a:ext>
            </a:extLst>
          </p:cNvPr>
          <p:cNvSpPr>
            <a:spLocks/>
          </p:cNvSpPr>
          <p:nvPr/>
        </p:nvSpPr>
        <p:spPr bwMode="auto">
          <a:xfrm>
            <a:off x="6381750" y="1685926"/>
            <a:ext cx="7938" cy="182563"/>
          </a:xfrm>
          <a:custGeom>
            <a:avLst/>
            <a:gdLst>
              <a:gd name="T0" fmla="*/ 3938239 w 8"/>
              <a:gd name="T1" fmla="*/ 235278044 h 132"/>
              <a:gd name="T2" fmla="*/ 7876479 w 8"/>
              <a:gd name="T3" fmla="*/ 244843234 h 132"/>
              <a:gd name="T4" fmla="*/ 7876479 w 8"/>
              <a:gd name="T5" fmla="*/ 0 h 132"/>
              <a:gd name="T6" fmla="*/ 0 w 8"/>
              <a:gd name="T7" fmla="*/ 0 h 132"/>
              <a:gd name="T8" fmla="*/ 0 w 8"/>
              <a:gd name="T9" fmla="*/ 244843234 h 132"/>
              <a:gd name="T10" fmla="*/ 3938239 w 8"/>
              <a:gd name="T11" fmla="*/ 252494280 h 132"/>
              <a:gd name="T12" fmla="*/ 0 w 8"/>
              <a:gd name="T13" fmla="*/ 244843234 h 132"/>
              <a:gd name="T14" fmla="*/ 0 w 8"/>
              <a:gd name="T15" fmla="*/ 252494280 h 132"/>
              <a:gd name="T16" fmla="*/ 3938239 w 8"/>
              <a:gd name="T17" fmla="*/ 252494280 h 132"/>
              <a:gd name="T18" fmla="*/ 3938239 w 8"/>
              <a:gd name="T19" fmla="*/ 235278044 h 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2"/>
              <a:gd name="T32" fmla="*/ 8 w 8"/>
              <a:gd name="T33" fmla="*/ 132 h 1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2">
                <a:moveTo>
                  <a:pt x="4" y="123"/>
                </a:moveTo>
                <a:lnTo>
                  <a:pt x="8" y="128"/>
                </a:lnTo>
                <a:lnTo>
                  <a:pt x="8" y="0"/>
                </a:lnTo>
                <a:lnTo>
                  <a:pt x="0" y="0"/>
                </a:lnTo>
                <a:lnTo>
                  <a:pt x="0" y="128"/>
                </a:lnTo>
                <a:lnTo>
                  <a:pt x="4" y="132"/>
                </a:lnTo>
                <a:lnTo>
                  <a:pt x="0" y="128"/>
                </a:lnTo>
                <a:lnTo>
                  <a:pt x="0" y="132"/>
                </a:lnTo>
                <a:lnTo>
                  <a:pt x="4" y="132"/>
                </a:lnTo>
                <a:lnTo>
                  <a:pt x="4" y="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31" name="Freeform 11">
            <a:extLst>
              <a:ext uri="{FF2B5EF4-FFF2-40B4-BE49-F238E27FC236}">
                <a16:creationId xmlns:a16="http://schemas.microsoft.com/office/drawing/2014/main" id="{38124931-B780-4CAA-5200-017CFA7C9D4F}"/>
              </a:ext>
            </a:extLst>
          </p:cNvPr>
          <p:cNvSpPr>
            <a:spLocks/>
          </p:cNvSpPr>
          <p:nvPr/>
        </p:nvSpPr>
        <p:spPr bwMode="auto">
          <a:xfrm>
            <a:off x="6386514" y="1855788"/>
            <a:ext cx="60325" cy="12700"/>
          </a:xfrm>
          <a:custGeom>
            <a:avLst/>
            <a:gdLst>
              <a:gd name="T0" fmla="*/ 69982798 w 52"/>
              <a:gd name="T1" fmla="*/ 13938955 h 9"/>
              <a:gd name="T2" fmla="*/ 67291376 w 52"/>
              <a:gd name="T3" fmla="*/ 0 h 9"/>
              <a:gd name="T4" fmla="*/ 0 w 52"/>
              <a:gd name="T5" fmla="*/ 0 h 9"/>
              <a:gd name="T6" fmla="*/ 0 w 52"/>
              <a:gd name="T7" fmla="*/ 17921109 h 9"/>
              <a:gd name="T8" fmla="*/ 67291376 w 52"/>
              <a:gd name="T9" fmla="*/ 17921109 h 9"/>
              <a:gd name="T10" fmla="*/ 64599953 w 52"/>
              <a:gd name="T11" fmla="*/ 0 h 9"/>
              <a:gd name="T12" fmla="*/ 69982798 w 52"/>
              <a:gd name="T13" fmla="*/ 13938955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9"/>
              <a:gd name="T23" fmla="*/ 52 w 5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9">
                <a:moveTo>
                  <a:pt x="52" y="7"/>
                </a:moveTo>
                <a:lnTo>
                  <a:pt x="50" y="0"/>
                </a:lnTo>
                <a:lnTo>
                  <a:pt x="0" y="0"/>
                </a:lnTo>
                <a:lnTo>
                  <a:pt x="0" y="9"/>
                </a:lnTo>
                <a:lnTo>
                  <a:pt x="50" y="9"/>
                </a:lnTo>
                <a:lnTo>
                  <a:pt x="48" y="0"/>
                </a:lnTo>
                <a:lnTo>
                  <a:pt x="5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32" name="Freeform 12">
            <a:extLst>
              <a:ext uri="{FF2B5EF4-FFF2-40B4-BE49-F238E27FC236}">
                <a16:creationId xmlns:a16="http://schemas.microsoft.com/office/drawing/2014/main" id="{3DC0D926-17AE-3786-6492-C0E1979F5B09}"/>
              </a:ext>
            </a:extLst>
          </p:cNvPr>
          <p:cNvSpPr>
            <a:spLocks/>
          </p:cNvSpPr>
          <p:nvPr/>
        </p:nvSpPr>
        <p:spPr bwMode="auto">
          <a:xfrm>
            <a:off x="6313488" y="1855789"/>
            <a:ext cx="133350" cy="136525"/>
          </a:xfrm>
          <a:custGeom>
            <a:avLst/>
            <a:gdLst>
              <a:gd name="T0" fmla="*/ 0 w 116"/>
              <a:gd name="T1" fmla="*/ 182663653 h 100"/>
              <a:gd name="T2" fmla="*/ 5285719 w 116"/>
              <a:gd name="T3" fmla="*/ 182663653 h 100"/>
              <a:gd name="T4" fmla="*/ 153295053 w 116"/>
              <a:gd name="T5" fmla="*/ 13047696 h 100"/>
              <a:gd name="T6" fmla="*/ 148009300 w 116"/>
              <a:gd name="T7" fmla="*/ 0 h 100"/>
              <a:gd name="T8" fmla="*/ 0 w 116"/>
              <a:gd name="T9" fmla="*/ 169615920 h 100"/>
              <a:gd name="T10" fmla="*/ 5285719 w 116"/>
              <a:gd name="T11" fmla="*/ 169615920 h 100"/>
              <a:gd name="T12" fmla="*/ 0 w 116"/>
              <a:gd name="T13" fmla="*/ 182663653 h 100"/>
              <a:gd name="T14" fmla="*/ 2642859 w 116"/>
              <a:gd name="T15" fmla="*/ 186390785 h 100"/>
              <a:gd name="T16" fmla="*/ 5285719 w 116"/>
              <a:gd name="T17" fmla="*/ 182663653 h 100"/>
              <a:gd name="T18" fmla="*/ 0 w 116"/>
              <a:gd name="T19" fmla="*/ 182663653 h 1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6"/>
              <a:gd name="T31" fmla="*/ 0 h 100"/>
              <a:gd name="T32" fmla="*/ 116 w 116"/>
              <a:gd name="T33" fmla="*/ 100 h 1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6" h="100">
                <a:moveTo>
                  <a:pt x="0" y="98"/>
                </a:moveTo>
                <a:lnTo>
                  <a:pt x="4" y="98"/>
                </a:lnTo>
                <a:lnTo>
                  <a:pt x="116" y="7"/>
                </a:lnTo>
                <a:lnTo>
                  <a:pt x="112" y="0"/>
                </a:lnTo>
                <a:lnTo>
                  <a:pt x="0" y="91"/>
                </a:lnTo>
                <a:lnTo>
                  <a:pt x="4" y="91"/>
                </a:lnTo>
                <a:lnTo>
                  <a:pt x="0" y="98"/>
                </a:lnTo>
                <a:lnTo>
                  <a:pt x="2" y="100"/>
                </a:lnTo>
                <a:lnTo>
                  <a:pt x="4" y="98"/>
                </a:lnTo>
                <a:lnTo>
                  <a:pt x="0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33" name="Freeform 13">
            <a:extLst>
              <a:ext uri="{FF2B5EF4-FFF2-40B4-BE49-F238E27FC236}">
                <a16:creationId xmlns:a16="http://schemas.microsoft.com/office/drawing/2014/main" id="{0741F1F4-191F-1084-7E71-AF1550985243}"/>
              </a:ext>
            </a:extLst>
          </p:cNvPr>
          <p:cNvSpPr>
            <a:spLocks/>
          </p:cNvSpPr>
          <p:nvPr/>
        </p:nvSpPr>
        <p:spPr bwMode="auto">
          <a:xfrm>
            <a:off x="6176964" y="1855789"/>
            <a:ext cx="141287" cy="134937"/>
          </a:xfrm>
          <a:custGeom>
            <a:avLst/>
            <a:gdLst>
              <a:gd name="T0" fmla="*/ 6816806 w 121"/>
              <a:gd name="T1" fmla="*/ 0 h 98"/>
              <a:gd name="T2" fmla="*/ 0 w 121"/>
              <a:gd name="T3" fmla="*/ 13270642 h 98"/>
              <a:gd name="T4" fmla="*/ 159521229 w 121"/>
              <a:gd name="T5" fmla="*/ 185795885 h 98"/>
              <a:gd name="T6" fmla="*/ 164975373 w 121"/>
              <a:gd name="T7" fmla="*/ 172525205 h 98"/>
              <a:gd name="T8" fmla="*/ 9544462 w 121"/>
              <a:gd name="T9" fmla="*/ 0 h 98"/>
              <a:gd name="T10" fmla="*/ 6816806 w 121"/>
              <a:gd name="T11" fmla="*/ 17062646 h 98"/>
              <a:gd name="T12" fmla="*/ 6816806 w 121"/>
              <a:gd name="T13" fmla="*/ 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"/>
              <a:gd name="T22" fmla="*/ 0 h 98"/>
              <a:gd name="T23" fmla="*/ 121 w 121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" h="98">
                <a:moveTo>
                  <a:pt x="5" y="0"/>
                </a:moveTo>
                <a:lnTo>
                  <a:pt x="0" y="7"/>
                </a:lnTo>
                <a:lnTo>
                  <a:pt x="117" y="98"/>
                </a:lnTo>
                <a:lnTo>
                  <a:pt x="121" y="91"/>
                </a:lnTo>
                <a:lnTo>
                  <a:pt x="7" y="0"/>
                </a:lnTo>
                <a:lnTo>
                  <a:pt x="5" y="9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34" name="Freeform 14">
            <a:extLst>
              <a:ext uri="{FF2B5EF4-FFF2-40B4-BE49-F238E27FC236}">
                <a16:creationId xmlns:a16="http://schemas.microsoft.com/office/drawing/2014/main" id="{A0A0A411-B40A-69FE-18F0-6A3588F80546}"/>
              </a:ext>
            </a:extLst>
          </p:cNvPr>
          <p:cNvSpPr>
            <a:spLocks/>
          </p:cNvSpPr>
          <p:nvPr/>
        </p:nvSpPr>
        <p:spPr bwMode="auto">
          <a:xfrm>
            <a:off x="6184900" y="1855788"/>
            <a:ext cx="58738" cy="12700"/>
          </a:xfrm>
          <a:custGeom>
            <a:avLst/>
            <a:gdLst>
              <a:gd name="T0" fmla="*/ 57038054 w 51"/>
              <a:gd name="T1" fmla="*/ 9956799 h 9"/>
              <a:gd name="T2" fmla="*/ 62344052 w 51"/>
              <a:gd name="T3" fmla="*/ 0 h 9"/>
              <a:gd name="T4" fmla="*/ 0 w 51"/>
              <a:gd name="T5" fmla="*/ 0 h 9"/>
              <a:gd name="T6" fmla="*/ 0 w 51"/>
              <a:gd name="T7" fmla="*/ 17921109 h 9"/>
              <a:gd name="T8" fmla="*/ 62344052 w 51"/>
              <a:gd name="T9" fmla="*/ 17921109 h 9"/>
              <a:gd name="T10" fmla="*/ 67650050 w 51"/>
              <a:gd name="T11" fmla="*/ 9956799 h 9"/>
              <a:gd name="T12" fmla="*/ 62344052 w 51"/>
              <a:gd name="T13" fmla="*/ 17921109 h 9"/>
              <a:gd name="T14" fmla="*/ 67650050 w 51"/>
              <a:gd name="T15" fmla="*/ 17921109 h 9"/>
              <a:gd name="T16" fmla="*/ 67650050 w 51"/>
              <a:gd name="T17" fmla="*/ 9956799 h 9"/>
              <a:gd name="T18" fmla="*/ 57038054 w 51"/>
              <a:gd name="T19" fmla="*/ 9956799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9"/>
              <a:gd name="T32" fmla="*/ 51 w 51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9">
                <a:moveTo>
                  <a:pt x="43" y="5"/>
                </a:moveTo>
                <a:lnTo>
                  <a:pt x="47" y="0"/>
                </a:lnTo>
                <a:lnTo>
                  <a:pt x="0" y="0"/>
                </a:lnTo>
                <a:lnTo>
                  <a:pt x="0" y="9"/>
                </a:lnTo>
                <a:lnTo>
                  <a:pt x="47" y="9"/>
                </a:lnTo>
                <a:lnTo>
                  <a:pt x="51" y="5"/>
                </a:lnTo>
                <a:lnTo>
                  <a:pt x="47" y="9"/>
                </a:lnTo>
                <a:lnTo>
                  <a:pt x="51" y="9"/>
                </a:lnTo>
                <a:lnTo>
                  <a:pt x="51" y="5"/>
                </a:lnTo>
                <a:lnTo>
                  <a:pt x="43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35" name="Freeform 15">
            <a:extLst>
              <a:ext uri="{FF2B5EF4-FFF2-40B4-BE49-F238E27FC236}">
                <a16:creationId xmlns:a16="http://schemas.microsoft.com/office/drawing/2014/main" id="{9D8686D2-B618-0208-7FF8-E4144F0EB935}"/>
              </a:ext>
            </a:extLst>
          </p:cNvPr>
          <p:cNvSpPr>
            <a:spLocks/>
          </p:cNvSpPr>
          <p:nvPr/>
        </p:nvSpPr>
        <p:spPr bwMode="auto">
          <a:xfrm>
            <a:off x="6234114" y="1676400"/>
            <a:ext cx="9525" cy="185738"/>
          </a:xfrm>
          <a:custGeom>
            <a:avLst/>
            <a:gdLst>
              <a:gd name="T0" fmla="*/ 5670946 w 8"/>
              <a:gd name="T1" fmla="*/ 0 h 135"/>
              <a:gd name="T2" fmla="*/ 0 w 8"/>
              <a:gd name="T3" fmla="*/ 13250686 h 135"/>
              <a:gd name="T4" fmla="*/ 0 w 8"/>
              <a:gd name="T5" fmla="*/ 255545190 h 135"/>
              <a:gd name="T6" fmla="*/ 11340702 w 8"/>
              <a:gd name="T7" fmla="*/ 255545190 h 135"/>
              <a:gd name="T8" fmla="*/ 11340702 w 8"/>
              <a:gd name="T9" fmla="*/ 13250686 h 135"/>
              <a:gd name="T10" fmla="*/ 5670946 w 8"/>
              <a:gd name="T11" fmla="*/ 20821914 h 135"/>
              <a:gd name="T12" fmla="*/ 5670946 w 8"/>
              <a:gd name="T13" fmla="*/ 0 h 135"/>
              <a:gd name="T14" fmla="*/ 0 w 8"/>
              <a:gd name="T15" fmla="*/ 0 h 135"/>
              <a:gd name="T16" fmla="*/ 0 w 8"/>
              <a:gd name="T17" fmla="*/ 13250686 h 135"/>
              <a:gd name="T18" fmla="*/ 5670946 w 8"/>
              <a:gd name="T19" fmla="*/ 0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5"/>
              <a:gd name="T32" fmla="*/ 8 w 8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5">
                <a:moveTo>
                  <a:pt x="4" y="0"/>
                </a:moveTo>
                <a:lnTo>
                  <a:pt x="0" y="7"/>
                </a:lnTo>
                <a:lnTo>
                  <a:pt x="0" y="135"/>
                </a:lnTo>
                <a:lnTo>
                  <a:pt x="8" y="135"/>
                </a:lnTo>
                <a:lnTo>
                  <a:pt x="8" y="7"/>
                </a:lnTo>
                <a:lnTo>
                  <a:pt x="4" y="11"/>
                </a:lnTo>
                <a:lnTo>
                  <a:pt x="4" y="0"/>
                </a:lnTo>
                <a:lnTo>
                  <a:pt x="0" y="0"/>
                </a:lnTo>
                <a:lnTo>
                  <a:pt x="0" y="7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36" name="Freeform 16">
            <a:extLst>
              <a:ext uri="{FF2B5EF4-FFF2-40B4-BE49-F238E27FC236}">
                <a16:creationId xmlns:a16="http://schemas.microsoft.com/office/drawing/2014/main" id="{96236607-CB65-3AAB-77CE-324445B8016D}"/>
              </a:ext>
            </a:extLst>
          </p:cNvPr>
          <p:cNvSpPr>
            <a:spLocks/>
          </p:cNvSpPr>
          <p:nvPr/>
        </p:nvSpPr>
        <p:spPr bwMode="auto">
          <a:xfrm>
            <a:off x="6237288" y="1676401"/>
            <a:ext cx="152400" cy="15875"/>
          </a:xfrm>
          <a:custGeom>
            <a:avLst/>
            <a:gdLst>
              <a:gd name="T0" fmla="*/ 174629766 w 133"/>
              <a:gd name="T1" fmla="*/ 14579023 h 11"/>
              <a:gd name="T2" fmla="*/ 169378271 w 133"/>
              <a:gd name="T3" fmla="*/ 0 h 11"/>
              <a:gd name="T4" fmla="*/ 0 w 133"/>
              <a:gd name="T5" fmla="*/ 0 h 11"/>
              <a:gd name="T6" fmla="*/ 0 w 133"/>
              <a:gd name="T7" fmla="*/ 22910509 h 11"/>
              <a:gd name="T8" fmla="*/ 169378271 w 133"/>
              <a:gd name="T9" fmla="*/ 22910509 h 11"/>
              <a:gd name="T10" fmla="*/ 164125629 w 133"/>
              <a:gd name="T11" fmla="*/ 14579023 h 11"/>
              <a:gd name="T12" fmla="*/ 174629766 w 133"/>
              <a:gd name="T13" fmla="*/ 14579023 h 11"/>
              <a:gd name="T14" fmla="*/ 174629766 w 133"/>
              <a:gd name="T15" fmla="*/ 0 h 11"/>
              <a:gd name="T16" fmla="*/ 169378271 w 133"/>
              <a:gd name="T17" fmla="*/ 0 h 11"/>
              <a:gd name="T18" fmla="*/ 174629766 w 133"/>
              <a:gd name="T19" fmla="*/ 14579023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3"/>
              <a:gd name="T31" fmla="*/ 0 h 11"/>
              <a:gd name="T32" fmla="*/ 133 w 133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3" h="11">
                <a:moveTo>
                  <a:pt x="133" y="7"/>
                </a:moveTo>
                <a:lnTo>
                  <a:pt x="129" y="0"/>
                </a:lnTo>
                <a:lnTo>
                  <a:pt x="0" y="0"/>
                </a:lnTo>
                <a:lnTo>
                  <a:pt x="0" y="11"/>
                </a:lnTo>
                <a:lnTo>
                  <a:pt x="129" y="11"/>
                </a:lnTo>
                <a:lnTo>
                  <a:pt x="125" y="7"/>
                </a:lnTo>
                <a:lnTo>
                  <a:pt x="133" y="7"/>
                </a:lnTo>
                <a:lnTo>
                  <a:pt x="133" y="0"/>
                </a:lnTo>
                <a:lnTo>
                  <a:pt x="129" y="0"/>
                </a:lnTo>
                <a:lnTo>
                  <a:pt x="133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37" name="Freeform 17">
            <a:extLst>
              <a:ext uri="{FF2B5EF4-FFF2-40B4-BE49-F238E27FC236}">
                <a16:creationId xmlns:a16="http://schemas.microsoft.com/office/drawing/2014/main" id="{28A71B6D-1A7E-4E7D-0E91-D7429EF33D2A}"/>
              </a:ext>
            </a:extLst>
          </p:cNvPr>
          <p:cNvSpPr>
            <a:spLocks/>
          </p:cNvSpPr>
          <p:nvPr/>
        </p:nvSpPr>
        <p:spPr bwMode="auto">
          <a:xfrm>
            <a:off x="6381750" y="1676401"/>
            <a:ext cx="7938" cy="9525"/>
          </a:xfrm>
          <a:custGeom>
            <a:avLst/>
            <a:gdLst>
              <a:gd name="T0" fmla="*/ 7876479 w 8"/>
              <a:gd name="T1" fmla="*/ 12960805 h 7"/>
              <a:gd name="T2" fmla="*/ 3938239 w 8"/>
              <a:gd name="T3" fmla="*/ 12960805 h 7"/>
              <a:gd name="T4" fmla="*/ 0 w 8"/>
              <a:gd name="T5" fmla="*/ 12960805 h 7"/>
              <a:gd name="T6" fmla="*/ 7876479 w 8"/>
              <a:gd name="T7" fmla="*/ 12960805 h 7"/>
              <a:gd name="T8" fmla="*/ 7876479 w 8"/>
              <a:gd name="T9" fmla="*/ 0 h 7"/>
              <a:gd name="T10" fmla="*/ 3938239 w 8"/>
              <a:gd name="T11" fmla="*/ 0 h 7"/>
              <a:gd name="T12" fmla="*/ 7876479 w 8"/>
              <a:gd name="T13" fmla="*/ 12960805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8" y="7"/>
                </a:moveTo>
                <a:lnTo>
                  <a:pt x="4" y="7"/>
                </a:lnTo>
                <a:lnTo>
                  <a:pt x="0" y="7"/>
                </a:lnTo>
                <a:lnTo>
                  <a:pt x="8" y="7"/>
                </a:lnTo>
                <a:lnTo>
                  <a:pt x="8" y="0"/>
                </a:lnTo>
                <a:lnTo>
                  <a:pt x="4" y="0"/>
                </a:lnTo>
                <a:lnTo>
                  <a:pt x="8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38" name="Freeform 18">
            <a:extLst>
              <a:ext uri="{FF2B5EF4-FFF2-40B4-BE49-F238E27FC236}">
                <a16:creationId xmlns:a16="http://schemas.microsoft.com/office/drawing/2014/main" id="{8BCA12A8-923B-F4E4-0ADC-7F68DBC69341}"/>
              </a:ext>
            </a:extLst>
          </p:cNvPr>
          <p:cNvSpPr>
            <a:spLocks/>
          </p:cNvSpPr>
          <p:nvPr/>
        </p:nvSpPr>
        <p:spPr bwMode="auto">
          <a:xfrm>
            <a:off x="6565900" y="1685925"/>
            <a:ext cx="261938" cy="300038"/>
          </a:xfrm>
          <a:custGeom>
            <a:avLst/>
            <a:gdLst>
              <a:gd name="T0" fmla="*/ 234934269 w 228"/>
              <a:gd name="T1" fmla="*/ 0 h 218"/>
              <a:gd name="T2" fmla="*/ 234934269 w 228"/>
              <a:gd name="T3" fmla="*/ 242465130 h 218"/>
              <a:gd name="T4" fmla="*/ 300927692 w 228"/>
              <a:gd name="T5" fmla="*/ 242465130 h 218"/>
              <a:gd name="T6" fmla="*/ 150463846 w 228"/>
              <a:gd name="T7" fmla="*/ 412948687 h 218"/>
              <a:gd name="T8" fmla="*/ 0 w 228"/>
              <a:gd name="T9" fmla="*/ 242465130 h 218"/>
              <a:gd name="T10" fmla="*/ 62033353 w 228"/>
              <a:gd name="T11" fmla="*/ 242465130 h 218"/>
              <a:gd name="T12" fmla="*/ 65993441 w 228"/>
              <a:gd name="T13" fmla="*/ 0 h 218"/>
              <a:gd name="T14" fmla="*/ 234934269 w 228"/>
              <a:gd name="T15" fmla="*/ 0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8"/>
              <a:gd name="T25" fmla="*/ 0 h 218"/>
              <a:gd name="T26" fmla="*/ 228 w 228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" h="218">
                <a:moveTo>
                  <a:pt x="178" y="0"/>
                </a:moveTo>
                <a:lnTo>
                  <a:pt x="178" y="128"/>
                </a:lnTo>
                <a:lnTo>
                  <a:pt x="228" y="128"/>
                </a:lnTo>
                <a:lnTo>
                  <a:pt x="114" y="218"/>
                </a:lnTo>
                <a:lnTo>
                  <a:pt x="0" y="128"/>
                </a:lnTo>
                <a:lnTo>
                  <a:pt x="47" y="128"/>
                </a:lnTo>
                <a:lnTo>
                  <a:pt x="50" y="0"/>
                </a:lnTo>
                <a:lnTo>
                  <a:pt x="178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39" name="Freeform 19">
            <a:extLst>
              <a:ext uri="{FF2B5EF4-FFF2-40B4-BE49-F238E27FC236}">
                <a16:creationId xmlns:a16="http://schemas.microsoft.com/office/drawing/2014/main" id="{03A64A94-78FC-EB66-5FC5-7AD8EE998321}"/>
              </a:ext>
            </a:extLst>
          </p:cNvPr>
          <p:cNvSpPr>
            <a:spLocks/>
          </p:cNvSpPr>
          <p:nvPr/>
        </p:nvSpPr>
        <p:spPr bwMode="auto">
          <a:xfrm>
            <a:off x="6762751" y="1681164"/>
            <a:ext cx="11113" cy="187325"/>
          </a:xfrm>
          <a:custGeom>
            <a:avLst/>
            <a:gdLst>
              <a:gd name="T0" fmla="*/ 7410148 w 10"/>
              <a:gd name="T1" fmla="*/ 242602503 h 135"/>
              <a:gd name="T2" fmla="*/ 12349877 w 10"/>
              <a:gd name="T3" fmla="*/ 252229616 h 135"/>
              <a:gd name="T4" fmla="*/ 12349877 w 10"/>
              <a:gd name="T5" fmla="*/ 5776548 h 135"/>
              <a:gd name="T6" fmla="*/ 2470420 w 10"/>
              <a:gd name="T7" fmla="*/ 0 h 135"/>
              <a:gd name="T8" fmla="*/ 0 w 10"/>
              <a:gd name="T9" fmla="*/ 252229616 h 135"/>
              <a:gd name="T10" fmla="*/ 7410148 w 10"/>
              <a:gd name="T11" fmla="*/ 259930752 h 135"/>
              <a:gd name="T12" fmla="*/ 0 w 10"/>
              <a:gd name="T13" fmla="*/ 252229616 h 135"/>
              <a:gd name="T14" fmla="*/ 0 w 10"/>
              <a:gd name="T15" fmla="*/ 259930752 h 135"/>
              <a:gd name="T16" fmla="*/ 7410148 w 10"/>
              <a:gd name="T17" fmla="*/ 259930752 h 135"/>
              <a:gd name="T18" fmla="*/ 7410148 w 10"/>
              <a:gd name="T19" fmla="*/ 242602503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35"/>
              <a:gd name="T32" fmla="*/ 10 w 10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35">
                <a:moveTo>
                  <a:pt x="6" y="126"/>
                </a:moveTo>
                <a:lnTo>
                  <a:pt x="10" y="131"/>
                </a:lnTo>
                <a:lnTo>
                  <a:pt x="10" y="3"/>
                </a:lnTo>
                <a:lnTo>
                  <a:pt x="2" y="0"/>
                </a:lnTo>
                <a:lnTo>
                  <a:pt x="0" y="131"/>
                </a:lnTo>
                <a:lnTo>
                  <a:pt x="6" y="135"/>
                </a:lnTo>
                <a:lnTo>
                  <a:pt x="0" y="131"/>
                </a:lnTo>
                <a:lnTo>
                  <a:pt x="0" y="135"/>
                </a:lnTo>
                <a:lnTo>
                  <a:pt x="6" y="135"/>
                </a:lnTo>
                <a:lnTo>
                  <a:pt x="6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40" name="Freeform 20">
            <a:extLst>
              <a:ext uri="{FF2B5EF4-FFF2-40B4-BE49-F238E27FC236}">
                <a16:creationId xmlns:a16="http://schemas.microsoft.com/office/drawing/2014/main" id="{72A87819-AF18-25A0-8D05-C6D4AF2AE343}"/>
              </a:ext>
            </a:extLst>
          </p:cNvPr>
          <p:cNvSpPr>
            <a:spLocks/>
          </p:cNvSpPr>
          <p:nvPr/>
        </p:nvSpPr>
        <p:spPr bwMode="auto">
          <a:xfrm>
            <a:off x="6769101" y="1855788"/>
            <a:ext cx="60325" cy="12700"/>
          </a:xfrm>
          <a:custGeom>
            <a:avLst/>
            <a:gdLst>
              <a:gd name="T0" fmla="*/ 69982798 w 52"/>
              <a:gd name="T1" fmla="*/ 13938955 h 9"/>
              <a:gd name="T2" fmla="*/ 67291376 w 52"/>
              <a:gd name="T3" fmla="*/ 0 h 9"/>
              <a:gd name="T4" fmla="*/ 0 w 52"/>
              <a:gd name="T5" fmla="*/ 0 h 9"/>
              <a:gd name="T6" fmla="*/ 0 w 52"/>
              <a:gd name="T7" fmla="*/ 17921109 h 9"/>
              <a:gd name="T8" fmla="*/ 67291376 w 52"/>
              <a:gd name="T9" fmla="*/ 17921109 h 9"/>
              <a:gd name="T10" fmla="*/ 61907371 w 52"/>
              <a:gd name="T11" fmla="*/ 0 h 9"/>
              <a:gd name="T12" fmla="*/ 69982798 w 52"/>
              <a:gd name="T13" fmla="*/ 13938955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9"/>
              <a:gd name="T23" fmla="*/ 52 w 5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9">
                <a:moveTo>
                  <a:pt x="52" y="7"/>
                </a:moveTo>
                <a:lnTo>
                  <a:pt x="50" y="0"/>
                </a:lnTo>
                <a:lnTo>
                  <a:pt x="0" y="0"/>
                </a:lnTo>
                <a:lnTo>
                  <a:pt x="0" y="9"/>
                </a:lnTo>
                <a:lnTo>
                  <a:pt x="50" y="9"/>
                </a:lnTo>
                <a:lnTo>
                  <a:pt x="46" y="0"/>
                </a:lnTo>
                <a:lnTo>
                  <a:pt x="5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41" name="Freeform 21">
            <a:extLst>
              <a:ext uri="{FF2B5EF4-FFF2-40B4-BE49-F238E27FC236}">
                <a16:creationId xmlns:a16="http://schemas.microsoft.com/office/drawing/2014/main" id="{6B9342C0-ADBE-9FA4-C9C4-42FB5CC77E6F}"/>
              </a:ext>
            </a:extLst>
          </p:cNvPr>
          <p:cNvSpPr>
            <a:spLocks/>
          </p:cNvSpPr>
          <p:nvPr/>
        </p:nvSpPr>
        <p:spPr bwMode="auto">
          <a:xfrm>
            <a:off x="6694489" y="1855789"/>
            <a:ext cx="134937" cy="136525"/>
          </a:xfrm>
          <a:custGeom>
            <a:avLst/>
            <a:gdLst>
              <a:gd name="T0" fmla="*/ 0 w 118"/>
              <a:gd name="T1" fmla="*/ 182663653 h 100"/>
              <a:gd name="T2" fmla="*/ 5230525 w 118"/>
              <a:gd name="T3" fmla="*/ 182663653 h 100"/>
              <a:gd name="T4" fmla="*/ 154305065 w 118"/>
              <a:gd name="T5" fmla="*/ 13047696 h 100"/>
              <a:gd name="T6" fmla="*/ 146459245 w 118"/>
              <a:gd name="T7" fmla="*/ 0 h 100"/>
              <a:gd name="T8" fmla="*/ 0 w 118"/>
              <a:gd name="T9" fmla="*/ 169615920 h 100"/>
              <a:gd name="T10" fmla="*/ 5230525 w 118"/>
              <a:gd name="T11" fmla="*/ 169615920 h 100"/>
              <a:gd name="T12" fmla="*/ 0 w 118"/>
              <a:gd name="T13" fmla="*/ 182663653 h 100"/>
              <a:gd name="T14" fmla="*/ 2615262 w 118"/>
              <a:gd name="T15" fmla="*/ 186390785 h 100"/>
              <a:gd name="T16" fmla="*/ 5230525 w 118"/>
              <a:gd name="T17" fmla="*/ 182663653 h 100"/>
              <a:gd name="T18" fmla="*/ 0 w 118"/>
              <a:gd name="T19" fmla="*/ 182663653 h 1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"/>
              <a:gd name="T31" fmla="*/ 0 h 100"/>
              <a:gd name="T32" fmla="*/ 118 w 118"/>
              <a:gd name="T33" fmla="*/ 100 h 1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" h="100">
                <a:moveTo>
                  <a:pt x="0" y="98"/>
                </a:moveTo>
                <a:lnTo>
                  <a:pt x="4" y="98"/>
                </a:lnTo>
                <a:lnTo>
                  <a:pt x="118" y="7"/>
                </a:lnTo>
                <a:lnTo>
                  <a:pt x="112" y="0"/>
                </a:lnTo>
                <a:lnTo>
                  <a:pt x="0" y="91"/>
                </a:lnTo>
                <a:lnTo>
                  <a:pt x="4" y="91"/>
                </a:lnTo>
                <a:lnTo>
                  <a:pt x="0" y="98"/>
                </a:lnTo>
                <a:lnTo>
                  <a:pt x="2" y="100"/>
                </a:lnTo>
                <a:lnTo>
                  <a:pt x="4" y="98"/>
                </a:lnTo>
                <a:lnTo>
                  <a:pt x="0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42" name="Freeform 22">
            <a:extLst>
              <a:ext uri="{FF2B5EF4-FFF2-40B4-BE49-F238E27FC236}">
                <a16:creationId xmlns:a16="http://schemas.microsoft.com/office/drawing/2014/main" id="{250DC4CA-8B9A-2D6B-6937-D9765FBA314E}"/>
              </a:ext>
            </a:extLst>
          </p:cNvPr>
          <p:cNvSpPr>
            <a:spLocks/>
          </p:cNvSpPr>
          <p:nvPr/>
        </p:nvSpPr>
        <p:spPr bwMode="auto">
          <a:xfrm>
            <a:off x="6562725" y="1855789"/>
            <a:ext cx="134938" cy="134937"/>
          </a:xfrm>
          <a:custGeom>
            <a:avLst/>
            <a:gdLst>
              <a:gd name="T0" fmla="*/ 2615282 w 118"/>
              <a:gd name="T1" fmla="*/ 0 h 98"/>
              <a:gd name="T2" fmla="*/ 0 w 118"/>
              <a:gd name="T3" fmla="*/ 13270642 h 98"/>
              <a:gd name="T4" fmla="*/ 149076755 w 118"/>
              <a:gd name="T5" fmla="*/ 185795885 h 98"/>
              <a:gd name="T6" fmla="*/ 154307352 w 118"/>
              <a:gd name="T7" fmla="*/ 172525205 h 98"/>
              <a:gd name="T8" fmla="*/ 5230564 w 118"/>
              <a:gd name="T9" fmla="*/ 0 h 98"/>
              <a:gd name="T10" fmla="*/ 2615282 w 118"/>
              <a:gd name="T11" fmla="*/ 17062646 h 98"/>
              <a:gd name="T12" fmla="*/ 2615282 w 118"/>
              <a:gd name="T13" fmla="*/ 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"/>
              <a:gd name="T22" fmla="*/ 0 h 98"/>
              <a:gd name="T23" fmla="*/ 118 w 118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" h="98">
                <a:moveTo>
                  <a:pt x="2" y="0"/>
                </a:moveTo>
                <a:lnTo>
                  <a:pt x="0" y="7"/>
                </a:lnTo>
                <a:lnTo>
                  <a:pt x="114" y="98"/>
                </a:lnTo>
                <a:lnTo>
                  <a:pt x="118" y="91"/>
                </a:lnTo>
                <a:lnTo>
                  <a:pt x="4" y="0"/>
                </a:lnTo>
                <a:lnTo>
                  <a:pt x="2" y="9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43" name="Freeform 23">
            <a:extLst>
              <a:ext uri="{FF2B5EF4-FFF2-40B4-BE49-F238E27FC236}">
                <a16:creationId xmlns:a16="http://schemas.microsoft.com/office/drawing/2014/main" id="{5CC20183-D126-65A1-5E48-D200B1A7A533}"/>
              </a:ext>
            </a:extLst>
          </p:cNvPr>
          <p:cNvSpPr>
            <a:spLocks/>
          </p:cNvSpPr>
          <p:nvPr/>
        </p:nvSpPr>
        <p:spPr bwMode="auto">
          <a:xfrm>
            <a:off x="6565901" y="1855788"/>
            <a:ext cx="60325" cy="12700"/>
          </a:xfrm>
          <a:custGeom>
            <a:avLst/>
            <a:gdLst>
              <a:gd name="T0" fmla="*/ 53663558 w 54"/>
              <a:gd name="T1" fmla="*/ 9956799 h 9"/>
              <a:gd name="T2" fmla="*/ 58654892 w 54"/>
              <a:gd name="T3" fmla="*/ 0 h 9"/>
              <a:gd name="T4" fmla="*/ 0 w 54"/>
              <a:gd name="T5" fmla="*/ 0 h 9"/>
              <a:gd name="T6" fmla="*/ 0 w 54"/>
              <a:gd name="T7" fmla="*/ 17921109 h 9"/>
              <a:gd name="T8" fmla="*/ 58654892 w 54"/>
              <a:gd name="T9" fmla="*/ 17921109 h 9"/>
              <a:gd name="T10" fmla="*/ 67390843 w 54"/>
              <a:gd name="T11" fmla="*/ 9956799 h 9"/>
              <a:gd name="T12" fmla="*/ 58654892 w 54"/>
              <a:gd name="T13" fmla="*/ 17921109 h 9"/>
              <a:gd name="T14" fmla="*/ 64895176 w 54"/>
              <a:gd name="T15" fmla="*/ 17921109 h 9"/>
              <a:gd name="T16" fmla="*/ 67390843 w 54"/>
              <a:gd name="T17" fmla="*/ 9956799 h 9"/>
              <a:gd name="T18" fmla="*/ 53663558 w 54"/>
              <a:gd name="T19" fmla="*/ 9956799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4"/>
              <a:gd name="T31" fmla="*/ 0 h 9"/>
              <a:gd name="T32" fmla="*/ 54 w 54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4" h="9">
                <a:moveTo>
                  <a:pt x="43" y="5"/>
                </a:moveTo>
                <a:lnTo>
                  <a:pt x="47" y="0"/>
                </a:lnTo>
                <a:lnTo>
                  <a:pt x="0" y="0"/>
                </a:lnTo>
                <a:lnTo>
                  <a:pt x="0" y="9"/>
                </a:lnTo>
                <a:lnTo>
                  <a:pt x="47" y="9"/>
                </a:lnTo>
                <a:lnTo>
                  <a:pt x="54" y="5"/>
                </a:lnTo>
                <a:lnTo>
                  <a:pt x="47" y="9"/>
                </a:lnTo>
                <a:lnTo>
                  <a:pt x="52" y="9"/>
                </a:lnTo>
                <a:lnTo>
                  <a:pt x="54" y="5"/>
                </a:lnTo>
                <a:lnTo>
                  <a:pt x="43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44" name="Freeform 24">
            <a:extLst>
              <a:ext uri="{FF2B5EF4-FFF2-40B4-BE49-F238E27FC236}">
                <a16:creationId xmlns:a16="http://schemas.microsoft.com/office/drawing/2014/main" id="{9357E86B-6A9B-0942-D875-B758312E4EA3}"/>
              </a:ext>
            </a:extLst>
          </p:cNvPr>
          <p:cNvSpPr>
            <a:spLocks/>
          </p:cNvSpPr>
          <p:nvPr/>
        </p:nvSpPr>
        <p:spPr bwMode="auto">
          <a:xfrm>
            <a:off x="6615113" y="1676400"/>
            <a:ext cx="11112" cy="185738"/>
          </a:xfrm>
          <a:custGeom>
            <a:avLst/>
            <a:gdLst>
              <a:gd name="T0" fmla="*/ 7142995 w 11"/>
              <a:gd name="T1" fmla="*/ 0 h 135"/>
              <a:gd name="T2" fmla="*/ 2040567 w 11"/>
              <a:gd name="T3" fmla="*/ 7571230 h 135"/>
              <a:gd name="T4" fmla="*/ 0 w 11"/>
              <a:gd name="T5" fmla="*/ 255545190 h 135"/>
              <a:gd name="T6" fmla="*/ 11225140 w 11"/>
              <a:gd name="T7" fmla="*/ 255545190 h 135"/>
              <a:gd name="T8" fmla="*/ 11225140 w 11"/>
              <a:gd name="T9" fmla="*/ 13250686 h 135"/>
              <a:gd name="T10" fmla="*/ 7142995 w 11"/>
              <a:gd name="T11" fmla="*/ 20821914 h 135"/>
              <a:gd name="T12" fmla="*/ 7142995 w 11"/>
              <a:gd name="T13" fmla="*/ 0 h 135"/>
              <a:gd name="T14" fmla="*/ 2040567 w 11"/>
              <a:gd name="T15" fmla="*/ 0 h 135"/>
              <a:gd name="T16" fmla="*/ 2040567 w 11"/>
              <a:gd name="T17" fmla="*/ 7571230 h 135"/>
              <a:gd name="T18" fmla="*/ 7142995 w 11"/>
              <a:gd name="T19" fmla="*/ 0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35"/>
              <a:gd name="T32" fmla="*/ 11 w 11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35">
                <a:moveTo>
                  <a:pt x="7" y="0"/>
                </a:moveTo>
                <a:lnTo>
                  <a:pt x="2" y="4"/>
                </a:lnTo>
                <a:lnTo>
                  <a:pt x="0" y="135"/>
                </a:lnTo>
                <a:lnTo>
                  <a:pt x="11" y="135"/>
                </a:lnTo>
                <a:lnTo>
                  <a:pt x="11" y="7"/>
                </a:lnTo>
                <a:lnTo>
                  <a:pt x="7" y="11"/>
                </a:lnTo>
                <a:lnTo>
                  <a:pt x="7" y="0"/>
                </a:lnTo>
                <a:lnTo>
                  <a:pt x="2" y="0"/>
                </a:lnTo>
                <a:lnTo>
                  <a:pt x="2" y="4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45" name="Freeform 25">
            <a:extLst>
              <a:ext uri="{FF2B5EF4-FFF2-40B4-BE49-F238E27FC236}">
                <a16:creationId xmlns:a16="http://schemas.microsoft.com/office/drawing/2014/main" id="{C2BF6401-ED59-0114-E8F4-2C85D564B24D}"/>
              </a:ext>
            </a:extLst>
          </p:cNvPr>
          <p:cNvSpPr>
            <a:spLocks/>
          </p:cNvSpPr>
          <p:nvPr/>
        </p:nvSpPr>
        <p:spPr bwMode="auto">
          <a:xfrm>
            <a:off x="6621463" y="1676401"/>
            <a:ext cx="152400" cy="15875"/>
          </a:xfrm>
          <a:custGeom>
            <a:avLst/>
            <a:gdLst>
              <a:gd name="T0" fmla="*/ 175952718 w 132"/>
              <a:gd name="T1" fmla="*/ 14579023 h 11"/>
              <a:gd name="T2" fmla="*/ 170621030 w 132"/>
              <a:gd name="T3" fmla="*/ 0 h 11"/>
              <a:gd name="T4" fmla="*/ 0 w 132"/>
              <a:gd name="T5" fmla="*/ 0 h 11"/>
              <a:gd name="T6" fmla="*/ 0 w 132"/>
              <a:gd name="T7" fmla="*/ 22910509 h 11"/>
              <a:gd name="T8" fmla="*/ 170621030 w 132"/>
              <a:gd name="T9" fmla="*/ 22910509 h 11"/>
              <a:gd name="T10" fmla="*/ 165289341 w 132"/>
              <a:gd name="T11" fmla="*/ 8331489 h 11"/>
              <a:gd name="T12" fmla="*/ 175952718 w 132"/>
              <a:gd name="T13" fmla="*/ 14579023 h 11"/>
              <a:gd name="T14" fmla="*/ 175952718 w 132"/>
              <a:gd name="T15" fmla="*/ 0 h 11"/>
              <a:gd name="T16" fmla="*/ 170621030 w 132"/>
              <a:gd name="T17" fmla="*/ 0 h 11"/>
              <a:gd name="T18" fmla="*/ 175952718 w 132"/>
              <a:gd name="T19" fmla="*/ 14579023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"/>
              <a:gd name="T31" fmla="*/ 0 h 11"/>
              <a:gd name="T32" fmla="*/ 132 w 132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" h="11">
                <a:moveTo>
                  <a:pt x="132" y="7"/>
                </a:moveTo>
                <a:lnTo>
                  <a:pt x="128" y="0"/>
                </a:lnTo>
                <a:lnTo>
                  <a:pt x="0" y="0"/>
                </a:lnTo>
                <a:lnTo>
                  <a:pt x="0" y="11"/>
                </a:lnTo>
                <a:lnTo>
                  <a:pt x="128" y="11"/>
                </a:lnTo>
                <a:lnTo>
                  <a:pt x="124" y="4"/>
                </a:lnTo>
                <a:lnTo>
                  <a:pt x="132" y="7"/>
                </a:lnTo>
                <a:lnTo>
                  <a:pt x="132" y="0"/>
                </a:lnTo>
                <a:lnTo>
                  <a:pt x="128" y="0"/>
                </a:lnTo>
                <a:lnTo>
                  <a:pt x="13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46" name="Freeform 26">
            <a:extLst>
              <a:ext uri="{FF2B5EF4-FFF2-40B4-BE49-F238E27FC236}">
                <a16:creationId xmlns:a16="http://schemas.microsoft.com/office/drawing/2014/main" id="{A090F623-B314-18B4-370E-46265ED8F53B}"/>
              </a:ext>
            </a:extLst>
          </p:cNvPr>
          <p:cNvSpPr>
            <a:spLocks/>
          </p:cNvSpPr>
          <p:nvPr/>
        </p:nvSpPr>
        <p:spPr bwMode="auto">
          <a:xfrm>
            <a:off x="6764339" y="1676401"/>
            <a:ext cx="9525" cy="9525"/>
          </a:xfrm>
          <a:custGeom>
            <a:avLst/>
            <a:gdLst>
              <a:gd name="T0" fmla="*/ 11340702 w 8"/>
              <a:gd name="T1" fmla="*/ 12960805 h 7"/>
              <a:gd name="T2" fmla="*/ 5670946 w 8"/>
              <a:gd name="T3" fmla="*/ 12960805 h 7"/>
              <a:gd name="T4" fmla="*/ 0 w 8"/>
              <a:gd name="T5" fmla="*/ 7406368 h 7"/>
              <a:gd name="T6" fmla="*/ 11340702 w 8"/>
              <a:gd name="T7" fmla="*/ 12960805 h 7"/>
              <a:gd name="T8" fmla="*/ 11340702 w 8"/>
              <a:gd name="T9" fmla="*/ 0 h 7"/>
              <a:gd name="T10" fmla="*/ 5670946 w 8"/>
              <a:gd name="T11" fmla="*/ 0 h 7"/>
              <a:gd name="T12" fmla="*/ 11340702 w 8"/>
              <a:gd name="T13" fmla="*/ 12960805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8" y="7"/>
                </a:moveTo>
                <a:lnTo>
                  <a:pt x="4" y="7"/>
                </a:lnTo>
                <a:lnTo>
                  <a:pt x="0" y="4"/>
                </a:lnTo>
                <a:lnTo>
                  <a:pt x="8" y="7"/>
                </a:lnTo>
                <a:lnTo>
                  <a:pt x="8" y="0"/>
                </a:lnTo>
                <a:lnTo>
                  <a:pt x="4" y="0"/>
                </a:lnTo>
                <a:lnTo>
                  <a:pt x="8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47" name="Freeform 27">
            <a:extLst>
              <a:ext uri="{FF2B5EF4-FFF2-40B4-BE49-F238E27FC236}">
                <a16:creationId xmlns:a16="http://schemas.microsoft.com/office/drawing/2014/main" id="{45881758-00A5-3C9B-BF44-B541F9354B97}"/>
              </a:ext>
            </a:extLst>
          </p:cNvPr>
          <p:cNvSpPr>
            <a:spLocks/>
          </p:cNvSpPr>
          <p:nvPr/>
        </p:nvSpPr>
        <p:spPr bwMode="auto">
          <a:xfrm>
            <a:off x="6948488" y="1685925"/>
            <a:ext cx="258762" cy="300038"/>
          </a:xfrm>
          <a:custGeom>
            <a:avLst/>
            <a:gdLst>
              <a:gd name="T0" fmla="*/ 230726406 w 226"/>
              <a:gd name="T1" fmla="*/ 0 h 218"/>
              <a:gd name="T2" fmla="*/ 230726406 w 226"/>
              <a:gd name="T3" fmla="*/ 242465130 h 218"/>
              <a:gd name="T4" fmla="*/ 296273322 w 226"/>
              <a:gd name="T5" fmla="*/ 242465130 h 218"/>
              <a:gd name="T6" fmla="*/ 149447645 w 226"/>
              <a:gd name="T7" fmla="*/ 412948687 h 218"/>
              <a:gd name="T8" fmla="*/ 0 w 226"/>
              <a:gd name="T9" fmla="*/ 242465130 h 218"/>
              <a:gd name="T10" fmla="*/ 62924965 w 226"/>
              <a:gd name="T11" fmla="*/ 242465130 h 218"/>
              <a:gd name="T12" fmla="*/ 62924965 w 226"/>
              <a:gd name="T13" fmla="*/ 0 h 218"/>
              <a:gd name="T14" fmla="*/ 230726406 w 226"/>
              <a:gd name="T15" fmla="*/ 0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"/>
              <a:gd name="T25" fmla="*/ 0 h 218"/>
              <a:gd name="T26" fmla="*/ 226 w 226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" h="218">
                <a:moveTo>
                  <a:pt x="176" y="0"/>
                </a:moveTo>
                <a:lnTo>
                  <a:pt x="176" y="128"/>
                </a:lnTo>
                <a:lnTo>
                  <a:pt x="226" y="128"/>
                </a:lnTo>
                <a:lnTo>
                  <a:pt x="114" y="218"/>
                </a:lnTo>
                <a:lnTo>
                  <a:pt x="0" y="128"/>
                </a:lnTo>
                <a:lnTo>
                  <a:pt x="48" y="128"/>
                </a:lnTo>
                <a:lnTo>
                  <a:pt x="48" y="0"/>
                </a:lnTo>
                <a:lnTo>
                  <a:pt x="176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48" name="Freeform 28">
            <a:extLst>
              <a:ext uri="{FF2B5EF4-FFF2-40B4-BE49-F238E27FC236}">
                <a16:creationId xmlns:a16="http://schemas.microsoft.com/office/drawing/2014/main" id="{FD467F6A-883C-BEE2-7621-6146255CF1ED}"/>
              </a:ext>
            </a:extLst>
          </p:cNvPr>
          <p:cNvSpPr>
            <a:spLocks/>
          </p:cNvSpPr>
          <p:nvPr/>
        </p:nvSpPr>
        <p:spPr bwMode="auto">
          <a:xfrm>
            <a:off x="7145338" y="1685926"/>
            <a:ext cx="11112" cy="182563"/>
          </a:xfrm>
          <a:custGeom>
            <a:avLst/>
            <a:gdLst>
              <a:gd name="T0" fmla="*/ 6098018 w 9"/>
              <a:gd name="T1" fmla="*/ 235278044 h 132"/>
              <a:gd name="T2" fmla="*/ 13719615 w 9"/>
              <a:gd name="T3" fmla="*/ 244843234 h 132"/>
              <a:gd name="T4" fmla="*/ 13719615 w 9"/>
              <a:gd name="T5" fmla="*/ 0 h 132"/>
              <a:gd name="T6" fmla="*/ 0 w 9"/>
              <a:gd name="T7" fmla="*/ 0 h 132"/>
              <a:gd name="T8" fmla="*/ 0 w 9"/>
              <a:gd name="T9" fmla="*/ 244843234 h 132"/>
              <a:gd name="T10" fmla="*/ 6098018 w 9"/>
              <a:gd name="T11" fmla="*/ 252494280 h 132"/>
              <a:gd name="T12" fmla="*/ 0 w 9"/>
              <a:gd name="T13" fmla="*/ 244843234 h 132"/>
              <a:gd name="T14" fmla="*/ 0 w 9"/>
              <a:gd name="T15" fmla="*/ 252494280 h 132"/>
              <a:gd name="T16" fmla="*/ 6098018 w 9"/>
              <a:gd name="T17" fmla="*/ 252494280 h 132"/>
              <a:gd name="T18" fmla="*/ 6098018 w 9"/>
              <a:gd name="T19" fmla="*/ 235278044 h 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132"/>
              <a:gd name="T32" fmla="*/ 9 w 9"/>
              <a:gd name="T33" fmla="*/ 132 h 1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132">
                <a:moveTo>
                  <a:pt x="4" y="123"/>
                </a:moveTo>
                <a:lnTo>
                  <a:pt x="9" y="128"/>
                </a:lnTo>
                <a:lnTo>
                  <a:pt x="9" y="0"/>
                </a:lnTo>
                <a:lnTo>
                  <a:pt x="0" y="0"/>
                </a:lnTo>
                <a:lnTo>
                  <a:pt x="0" y="128"/>
                </a:lnTo>
                <a:lnTo>
                  <a:pt x="4" y="132"/>
                </a:lnTo>
                <a:lnTo>
                  <a:pt x="0" y="128"/>
                </a:lnTo>
                <a:lnTo>
                  <a:pt x="0" y="132"/>
                </a:lnTo>
                <a:lnTo>
                  <a:pt x="4" y="132"/>
                </a:lnTo>
                <a:lnTo>
                  <a:pt x="4" y="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49" name="Freeform 29">
            <a:extLst>
              <a:ext uri="{FF2B5EF4-FFF2-40B4-BE49-F238E27FC236}">
                <a16:creationId xmlns:a16="http://schemas.microsoft.com/office/drawing/2014/main" id="{5C66932A-9609-9918-A49E-AEF488F4870B}"/>
              </a:ext>
            </a:extLst>
          </p:cNvPr>
          <p:cNvSpPr>
            <a:spLocks/>
          </p:cNvSpPr>
          <p:nvPr/>
        </p:nvSpPr>
        <p:spPr bwMode="auto">
          <a:xfrm>
            <a:off x="7150101" y="1855788"/>
            <a:ext cx="60325" cy="12700"/>
          </a:xfrm>
          <a:custGeom>
            <a:avLst/>
            <a:gdLst>
              <a:gd name="T0" fmla="*/ 69982798 w 52"/>
              <a:gd name="T1" fmla="*/ 13938955 h 9"/>
              <a:gd name="T2" fmla="*/ 67291376 w 52"/>
              <a:gd name="T3" fmla="*/ 0 h 9"/>
              <a:gd name="T4" fmla="*/ 0 w 52"/>
              <a:gd name="T5" fmla="*/ 0 h 9"/>
              <a:gd name="T6" fmla="*/ 0 w 52"/>
              <a:gd name="T7" fmla="*/ 17921109 h 9"/>
              <a:gd name="T8" fmla="*/ 67291376 w 52"/>
              <a:gd name="T9" fmla="*/ 17921109 h 9"/>
              <a:gd name="T10" fmla="*/ 64599953 w 52"/>
              <a:gd name="T11" fmla="*/ 0 h 9"/>
              <a:gd name="T12" fmla="*/ 69982798 w 52"/>
              <a:gd name="T13" fmla="*/ 13938955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9"/>
              <a:gd name="T23" fmla="*/ 52 w 5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9">
                <a:moveTo>
                  <a:pt x="52" y="7"/>
                </a:moveTo>
                <a:lnTo>
                  <a:pt x="50" y="0"/>
                </a:lnTo>
                <a:lnTo>
                  <a:pt x="0" y="0"/>
                </a:lnTo>
                <a:lnTo>
                  <a:pt x="0" y="9"/>
                </a:lnTo>
                <a:lnTo>
                  <a:pt x="50" y="9"/>
                </a:lnTo>
                <a:lnTo>
                  <a:pt x="48" y="0"/>
                </a:lnTo>
                <a:lnTo>
                  <a:pt x="5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50" name="Freeform 30">
            <a:extLst>
              <a:ext uri="{FF2B5EF4-FFF2-40B4-BE49-F238E27FC236}">
                <a16:creationId xmlns:a16="http://schemas.microsoft.com/office/drawing/2014/main" id="{8A10A641-F635-EBA5-5F76-378BD801255B}"/>
              </a:ext>
            </a:extLst>
          </p:cNvPr>
          <p:cNvSpPr>
            <a:spLocks/>
          </p:cNvSpPr>
          <p:nvPr/>
        </p:nvSpPr>
        <p:spPr bwMode="auto">
          <a:xfrm>
            <a:off x="7075489" y="1855789"/>
            <a:ext cx="134937" cy="136525"/>
          </a:xfrm>
          <a:custGeom>
            <a:avLst/>
            <a:gdLst>
              <a:gd name="T0" fmla="*/ 0 w 118"/>
              <a:gd name="T1" fmla="*/ 182663653 h 100"/>
              <a:gd name="T2" fmla="*/ 7845786 w 118"/>
              <a:gd name="T3" fmla="*/ 182663653 h 100"/>
              <a:gd name="T4" fmla="*/ 154305065 w 118"/>
              <a:gd name="T5" fmla="*/ 13047696 h 100"/>
              <a:gd name="T6" fmla="*/ 149074507 w 118"/>
              <a:gd name="T7" fmla="*/ 0 h 100"/>
              <a:gd name="T8" fmla="*/ 0 w 118"/>
              <a:gd name="T9" fmla="*/ 169615920 h 100"/>
              <a:gd name="T10" fmla="*/ 7845786 w 118"/>
              <a:gd name="T11" fmla="*/ 169615920 h 100"/>
              <a:gd name="T12" fmla="*/ 0 w 118"/>
              <a:gd name="T13" fmla="*/ 182663653 h 100"/>
              <a:gd name="T14" fmla="*/ 5230525 w 118"/>
              <a:gd name="T15" fmla="*/ 186390785 h 100"/>
              <a:gd name="T16" fmla="*/ 7845786 w 118"/>
              <a:gd name="T17" fmla="*/ 182663653 h 100"/>
              <a:gd name="T18" fmla="*/ 0 w 118"/>
              <a:gd name="T19" fmla="*/ 182663653 h 1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"/>
              <a:gd name="T31" fmla="*/ 0 h 100"/>
              <a:gd name="T32" fmla="*/ 118 w 118"/>
              <a:gd name="T33" fmla="*/ 100 h 1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" h="100">
                <a:moveTo>
                  <a:pt x="0" y="98"/>
                </a:moveTo>
                <a:lnTo>
                  <a:pt x="6" y="98"/>
                </a:lnTo>
                <a:lnTo>
                  <a:pt x="118" y="7"/>
                </a:lnTo>
                <a:lnTo>
                  <a:pt x="114" y="0"/>
                </a:lnTo>
                <a:lnTo>
                  <a:pt x="0" y="91"/>
                </a:lnTo>
                <a:lnTo>
                  <a:pt x="6" y="91"/>
                </a:lnTo>
                <a:lnTo>
                  <a:pt x="0" y="98"/>
                </a:lnTo>
                <a:lnTo>
                  <a:pt x="4" y="100"/>
                </a:lnTo>
                <a:lnTo>
                  <a:pt x="6" y="98"/>
                </a:lnTo>
                <a:lnTo>
                  <a:pt x="0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51" name="Freeform 31">
            <a:extLst>
              <a:ext uri="{FF2B5EF4-FFF2-40B4-BE49-F238E27FC236}">
                <a16:creationId xmlns:a16="http://schemas.microsoft.com/office/drawing/2014/main" id="{ABA42A61-EFBD-40B8-E683-ACF2922EB7C1}"/>
              </a:ext>
            </a:extLst>
          </p:cNvPr>
          <p:cNvSpPr>
            <a:spLocks/>
          </p:cNvSpPr>
          <p:nvPr/>
        </p:nvSpPr>
        <p:spPr bwMode="auto">
          <a:xfrm>
            <a:off x="6943726" y="1855789"/>
            <a:ext cx="138113" cy="134937"/>
          </a:xfrm>
          <a:custGeom>
            <a:avLst/>
            <a:gdLst>
              <a:gd name="T0" fmla="*/ 5298936 w 120"/>
              <a:gd name="T1" fmla="*/ 0 h 98"/>
              <a:gd name="T2" fmla="*/ 0 w 120"/>
              <a:gd name="T3" fmla="*/ 13270642 h 98"/>
              <a:gd name="T4" fmla="*/ 151011637 w 120"/>
              <a:gd name="T5" fmla="*/ 185795885 h 98"/>
              <a:gd name="T6" fmla="*/ 158960038 w 120"/>
              <a:gd name="T7" fmla="*/ 172525205 h 98"/>
              <a:gd name="T8" fmla="*/ 7948403 w 120"/>
              <a:gd name="T9" fmla="*/ 0 h 98"/>
              <a:gd name="T10" fmla="*/ 5298936 w 120"/>
              <a:gd name="T11" fmla="*/ 17062646 h 98"/>
              <a:gd name="T12" fmla="*/ 5298936 w 120"/>
              <a:gd name="T13" fmla="*/ 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98"/>
              <a:gd name="T23" fmla="*/ 120 w 120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98">
                <a:moveTo>
                  <a:pt x="4" y="0"/>
                </a:moveTo>
                <a:lnTo>
                  <a:pt x="0" y="7"/>
                </a:lnTo>
                <a:lnTo>
                  <a:pt x="114" y="98"/>
                </a:lnTo>
                <a:lnTo>
                  <a:pt x="120" y="91"/>
                </a:lnTo>
                <a:lnTo>
                  <a:pt x="6" y="0"/>
                </a:lnTo>
                <a:lnTo>
                  <a:pt x="4" y="9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52" name="Freeform 32">
            <a:extLst>
              <a:ext uri="{FF2B5EF4-FFF2-40B4-BE49-F238E27FC236}">
                <a16:creationId xmlns:a16="http://schemas.microsoft.com/office/drawing/2014/main" id="{049A4A7B-13B3-B341-4AD9-F7D99DEB6B6E}"/>
              </a:ext>
            </a:extLst>
          </p:cNvPr>
          <p:cNvSpPr>
            <a:spLocks/>
          </p:cNvSpPr>
          <p:nvPr/>
        </p:nvSpPr>
        <p:spPr bwMode="auto">
          <a:xfrm>
            <a:off x="6948489" y="1855788"/>
            <a:ext cx="60325" cy="12700"/>
          </a:xfrm>
          <a:custGeom>
            <a:avLst/>
            <a:gdLst>
              <a:gd name="T0" fmla="*/ 59215949 w 52"/>
              <a:gd name="T1" fmla="*/ 9956799 h 9"/>
              <a:gd name="T2" fmla="*/ 64599953 w 52"/>
              <a:gd name="T3" fmla="*/ 0 h 9"/>
              <a:gd name="T4" fmla="*/ 0 w 52"/>
              <a:gd name="T5" fmla="*/ 0 h 9"/>
              <a:gd name="T6" fmla="*/ 0 w 52"/>
              <a:gd name="T7" fmla="*/ 17921109 h 9"/>
              <a:gd name="T8" fmla="*/ 64599953 w 52"/>
              <a:gd name="T9" fmla="*/ 17921109 h 9"/>
              <a:gd name="T10" fmla="*/ 69982798 w 52"/>
              <a:gd name="T11" fmla="*/ 9956799 h 9"/>
              <a:gd name="T12" fmla="*/ 64599953 w 52"/>
              <a:gd name="T13" fmla="*/ 17921109 h 9"/>
              <a:gd name="T14" fmla="*/ 69982798 w 52"/>
              <a:gd name="T15" fmla="*/ 17921109 h 9"/>
              <a:gd name="T16" fmla="*/ 69982798 w 52"/>
              <a:gd name="T17" fmla="*/ 9956799 h 9"/>
              <a:gd name="T18" fmla="*/ 59215949 w 52"/>
              <a:gd name="T19" fmla="*/ 9956799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"/>
              <a:gd name="T31" fmla="*/ 0 h 9"/>
              <a:gd name="T32" fmla="*/ 52 w 52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" h="9">
                <a:moveTo>
                  <a:pt x="44" y="5"/>
                </a:moveTo>
                <a:lnTo>
                  <a:pt x="48" y="0"/>
                </a:lnTo>
                <a:lnTo>
                  <a:pt x="0" y="0"/>
                </a:lnTo>
                <a:lnTo>
                  <a:pt x="0" y="9"/>
                </a:lnTo>
                <a:lnTo>
                  <a:pt x="48" y="9"/>
                </a:lnTo>
                <a:lnTo>
                  <a:pt x="52" y="5"/>
                </a:lnTo>
                <a:lnTo>
                  <a:pt x="48" y="9"/>
                </a:lnTo>
                <a:lnTo>
                  <a:pt x="52" y="9"/>
                </a:lnTo>
                <a:lnTo>
                  <a:pt x="52" y="5"/>
                </a:lnTo>
                <a:lnTo>
                  <a:pt x="44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53" name="Freeform 33">
            <a:extLst>
              <a:ext uri="{FF2B5EF4-FFF2-40B4-BE49-F238E27FC236}">
                <a16:creationId xmlns:a16="http://schemas.microsoft.com/office/drawing/2014/main" id="{B2F374F6-EA87-635D-E102-CF9988CB2C3F}"/>
              </a:ext>
            </a:extLst>
          </p:cNvPr>
          <p:cNvSpPr>
            <a:spLocks/>
          </p:cNvSpPr>
          <p:nvPr/>
        </p:nvSpPr>
        <p:spPr bwMode="auto">
          <a:xfrm>
            <a:off x="6999289" y="1676400"/>
            <a:ext cx="9525" cy="185738"/>
          </a:xfrm>
          <a:custGeom>
            <a:avLst/>
            <a:gdLst>
              <a:gd name="T0" fmla="*/ 5670946 w 8"/>
              <a:gd name="T1" fmla="*/ 0 h 135"/>
              <a:gd name="T2" fmla="*/ 0 w 8"/>
              <a:gd name="T3" fmla="*/ 13250686 h 135"/>
              <a:gd name="T4" fmla="*/ 0 w 8"/>
              <a:gd name="T5" fmla="*/ 255545190 h 135"/>
              <a:gd name="T6" fmla="*/ 11340702 w 8"/>
              <a:gd name="T7" fmla="*/ 255545190 h 135"/>
              <a:gd name="T8" fmla="*/ 11340702 w 8"/>
              <a:gd name="T9" fmla="*/ 13250686 h 135"/>
              <a:gd name="T10" fmla="*/ 5670946 w 8"/>
              <a:gd name="T11" fmla="*/ 20821914 h 135"/>
              <a:gd name="T12" fmla="*/ 5670946 w 8"/>
              <a:gd name="T13" fmla="*/ 0 h 135"/>
              <a:gd name="T14" fmla="*/ 0 w 8"/>
              <a:gd name="T15" fmla="*/ 0 h 135"/>
              <a:gd name="T16" fmla="*/ 0 w 8"/>
              <a:gd name="T17" fmla="*/ 13250686 h 135"/>
              <a:gd name="T18" fmla="*/ 5670946 w 8"/>
              <a:gd name="T19" fmla="*/ 0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5"/>
              <a:gd name="T32" fmla="*/ 8 w 8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5">
                <a:moveTo>
                  <a:pt x="4" y="0"/>
                </a:moveTo>
                <a:lnTo>
                  <a:pt x="0" y="7"/>
                </a:lnTo>
                <a:lnTo>
                  <a:pt x="0" y="135"/>
                </a:lnTo>
                <a:lnTo>
                  <a:pt x="8" y="135"/>
                </a:lnTo>
                <a:lnTo>
                  <a:pt x="8" y="7"/>
                </a:lnTo>
                <a:lnTo>
                  <a:pt x="4" y="11"/>
                </a:lnTo>
                <a:lnTo>
                  <a:pt x="4" y="0"/>
                </a:lnTo>
                <a:lnTo>
                  <a:pt x="0" y="0"/>
                </a:lnTo>
                <a:lnTo>
                  <a:pt x="0" y="7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54" name="Freeform 34">
            <a:extLst>
              <a:ext uri="{FF2B5EF4-FFF2-40B4-BE49-F238E27FC236}">
                <a16:creationId xmlns:a16="http://schemas.microsoft.com/office/drawing/2014/main" id="{4D64CFEA-4F59-56EC-92B0-EB06A965C76A}"/>
              </a:ext>
            </a:extLst>
          </p:cNvPr>
          <p:cNvSpPr>
            <a:spLocks/>
          </p:cNvSpPr>
          <p:nvPr/>
        </p:nvSpPr>
        <p:spPr bwMode="auto">
          <a:xfrm>
            <a:off x="7002464" y="1676401"/>
            <a:ext cx="153987" cy="15875"/>
          </a:xfrm>
          <a:custGeom>
            <a:avLst/>
            <a:gdLst>
              <a:gd name="T0" fmla="*/ 178285676 w 133"/>
              <a:gd name="T1" fmla="*/ 14579023 h 11"/>
              <a:gd name="T2" fmla="*/ 171583192 w 133"/>
              <a:gd name="T3" fmla="*/ 0 h 11"/>
              <a:gd name="T4" fmla="*/ 0 w 133"/>
              <a:gd name="T5" fmla="*/ 0 h 11"/>
              <a:gd name="T6" fmla="*/ 0 w 133"/>
              <a:gd name="T7" fmla="*/ 22910509 h 11"/>
              <a:gd name="T8" fmla="*/ 171583192 w 133"/>
              <a:gd name="T9" fmla="*/ 22910509 h 11"/>
              <a:gd name="T10" fmla="*/ 166221437 w 133"/>
              <a:gd name="T11" fmla="*/ 14579023 h 11"/>
              <a:gd name="T12" fmla="*/ 178285676 w 133"/>
              <a:gd name="T13" fmla="*/ 14579023 h 11"/>
              <a:gd name="T14" fmla="*/ 178285676 w 133"/>
              <a:gd name="T15" fmla="*/ 0 h 11"/>
              <a:gd name="T16" fmla="*/ 171583192 w 133"/>
              <a:gd name="T17" fmla="*/ 0 h 11"/>
              <a:gd name="T18" fmla="*/ 178285676 w 133"/>
              <a:gd name="T19" fmla="*/ 14579023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3"/>
              <a:gd name="T31" fmla="*/ 0 h 11"/>
              <a:gd name="T32" fmla="*/ 133 w 133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3" h="11">
                <a:moveTo>
                  <a:pt x="133" y="7"/>
                </a:moveTo>
                <a:lnTo>
                  <a:pt x="128" y="0"/>
                </a:lnTo>
                <a:lnTo>
                  <a:pt x="0" y="0"/>
                </a:lnTo>
                <a:lnTo>
                  <a:pt x="0" y="11"/>
                </a:lnTo>
                <a:lnTo>
                  <a:pt x="128" y="11"/>
                </a:lnTo>
                <a:lnTo>
                  <a:pt x="124" y="7"/>
                </a:lnTo>
                <a:lnTo>
                  <a:pt x="133" y="7"/>
                </a:lnTo>
                <a:lnTo>
                  <a:pt x="133" y="0"/>
                </a:lnTo>
                <a:lnTo>
                  <a:pt x="128" y="0"/>
                </a:lnTo>
                <a:lnTo>
                  <a:pt x="133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55" name="Freeform 35">
            <a:extLst>
              <a:ext uri="{FF2B5EF4-FFF2-40B4-BE49-F238E27FC236}">
                <a16:creationId xmlns:a16="http://schemas.microsoft.com/office/drawing/2014/main" id="{57C4EA5F-0F30-CA65-8270-EB4C598C2D0D}"/>
              </a:ext>
            </a:extLst>
          </p:cNvPr>
          <p:cNvSpPr>
            <a:spLocks/>
          </p:cNvSpPr>
          <p:nvPr/>
        </p:nvSpPr>
        <p:spPr bwMode="auto">
          <a:xfrm>
            <a:off x="7145338" y="1676401"/>
            <a:ext cx="11112" cy="9525"/>
          </a:xfrm>
          <a:custGeom>
            <a:avLst/>
            <a:gdLst>
              <a:gd name="T0" fmla="*/ 13719615 w 9"/>
              <a:gd name="T1" fmla="*/ 12960805 h 7"/>
              <a:gd name="T2" fmla="*/ 6098018 w 9"/>
              <a:gd name="T3" fmla="*/ 12960805 h 7"/>
              <a:gd name="T4" fmla="*/ 0 w 9"/>
              <a:gd name="T5" fmla="*/ 12960805 h 7"/>
              <a:gd name="T6" fmla="*/ 13719615 w 9"/>
              <a:gd name="T7" fmla="*/ 12960805 h 7"/>
              <a:gd name="T8" fmla="*/ 13719615 w 9"/>
              <a:gd name="T9" fmla="*/ 0 h 7"/>
              <a:gd name="T10" fmla="*/ 6098018 w 9"/>
              <a:gd name="T11" fmla="*/ 0 h 7"/>
              <a:gd name="T12" fmla="*/ 13719615 w 9"/>
              <a:gd name="T13" fmla="*/ 12960805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7"/>
              <a:gd name="T23" fmla="*/ 9 w 9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7">
                <a:moveTo>
                  <a:pt x="9" y="7"/>
                </a:moveTo>
                <a:lnTo>
                  <a:pt x="4" y="7"/>
                </a:lnTo>
                <a:lnTo>
                  <a:pt x="0" y="7"/>
                </a:lnTo>
                <a:lnTo>
                  <a:pt x="9" y="7"/>
                </a:lnTo>
                <a:lnTo>
                  <a:pt x="9" y="0"/>
                </a:lnTo>
                <a:lnTo>
                  <a:pt x="4" y="0"/>
                </a:lnTo>
                <a:lnTo>
                  <a:pt x="9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56" name="Freeform 36">
            <a:extLst>
              <a:ext uri="{FF2B5EF4-FFF2-40B4-BE49-F238E27FC236}">
                <a16:creationId xmlns:a16="http://schemas.microsoft.com/office/drawing/2014/main" id="{835ABA6C-7A6B-0E1F-CE4B-C2D880ECA049}"/>
              </a:ext>
            </a:extLst>
          </p:cNvPr>
          <p:cNvSpPr>
            <a:spLocks/>
          </p:cNvSpPr>
          <p:nvPr/>
        </p:nvSpPr>
        <p:spPr bwMode="auto">
          <a:xfrm>
            <a:off x="7329489" y="1685925"/>
            <a:ext cx="261937" cy="300038"/>
          </a:xfrm>
          <a:custGeom>
            <a:avLst/>
            <a:gdLst>
              <a:gd name="T0" fmla="*/ 233613348 w 228"/>
              <a:gd name="T1" fmla="*/ 0 h 218"/>
              <a:gd name="T2" fmla="*/ 233613348 w 228"/>
              <a:gd name="T3" fmla="*/ 242465130 h 218"/>
              <a:gd name="T4" fmla="*/ 300925395 w 228"/>
              <a:gd name="T5" fmla="*/ 242465130 h 218"/>
              <a:gd name="T6" fmla="*/ 150463272 w 228"/>
              <a:gd name="T7" fmla="*/ 412948687 h 218"/>
              <a:gd name="T8" fmla="*/ 0 w 228"/>
              <a:gd name="T9" fmla="*/ 242465130 h 218"/>
              <a:gd name="T10" fmla="*/ 63353141 w 228"/>
              <a:gd name="T11" fmla="*/ 242465130 h 218"/>
              <a:gd name="T12" fmla="*/ 63353141 w 228"/>
              <a:gd name="T13" fmla="*/ 0 h 218"/>
              <a:gd name="T14" fmla="*/ 233613348 w 228"/>
              <a:gd name="T15" fmla="*/ 0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8"/>
              <a:gd name="T25" fmla="*/ 0 h 218"/>
              <a:gd name="T26" fmla="*/ 228 w 228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" h="218">
                <a:moveTo>
                  <a:pt x="177" y="0"/>
                </a:moveTo>
                <a:lnTo>
                  <a:pt x="177" y="128"/>
                </a:lnTo>
                <a:lnTo>
                  <a:pt x="228" y="128"/>
                </a:lnTo>
                <a:lnTo>
                  <a:pt x="114" y="218"/>
                </a:lnTo>
                <a:lnTo>
                  <a:pt x="0" y="128"/>
                </a:lnTo>
                <a:lnTo>
                  <a:pt x="48" y="128"/>
                </a:lnTo>
                <a:lnTo>
                  <a:pt x="48" y="0"/>
                </a:lnTo>
                <a:lnTo>
                  <a:pt x="177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57" name="Freeform 37">
            <a:extLst>
              <a:ext uri="{FF2B5EF4-FFF2-40B4-BE49-F238E27FC236}">
                <a16:creationId xmlns:a16="http://schemas.microsoft.com/office/drawing/2014/main" id="{2AFCD40E-74AF-8B25-6C92-210174D72039}"/>
              </a:ext>
            </a:extLst>
          </p:cNvPr>
          <p:cNvSpPr>
            <a:spLocks/>
          </p:cNvSpPr>
          <p:nvPr/>
        </p:nvSpPr>
        <p:spPr bwMode="auto">
          <a:xfrm>
            <a:off x="7524750" y="1685926"/>
            <a:ext cx="14288" cy="182563"/>
          </a:xfrm>
          <a:custGeom>
            <a:avLst/>
            <a:gdLst>
              <a:gd name="T0" fmla="*/ 8436414 w 11"/>
              <a:gd name="T1" fmla="*/ 235278044 h 132"/>
              <a:gd name="T2" fmla="*/ 18558812 w 11"/>
              <a:gd name="T3" fmla="*/ 244843234 h 132"/>
              <a:gd name="T4" fmla="*/ 18558812 w 11"/>
              <a:gd name="T5" fmla="*/ 0 h 132"/>
              <a:gd name="T6" fmla="*/ 0 w 11"/>
              <a:gd name="T7" fmla="*/ 0 h 132"/>
              <a:gd name="T8" fmla="*/ 0 w 11"/>
              <a:gd name="T9" fmla="*/ 244843234 h 132"/>
              <a:gd name="T10" fmla="*/ 8436414 w 11"/>
              <a:gd name="T11" fmla="*/ 252494280 h 132"/>
              <a:gd name="T12" fmla="*/ 0 w 11"/>
              <a:gd name="T13" fmla="*/ 244843234 h 132"/>
              <a:gd name="T14" fmla="*/ 0 w 11"/>
              <a:gd name="T15" fmla="*/ 252494280 h 132"/>
              <a:gd name="T16" fmla="*/ 8436414 w 11"/>
              <a:gd name="T17" fmla="*/ 252494280 h 132"/>
              <a:gd name="T18" fmla="*/ 8436414 w 11"/>
              <a:gd name="T19" fmla="*/ 235278044 h 1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32"/>
              <a:gd name="T32" fmla="*/ 11 w 11"/>
              <a:gd name="T33" fmla="*/ 132 h 1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32">
                <a:moveTo>
                  <a:pt x="5" y="123"/>
                </a:moveTo>
                <a:lnTo>
                  <a:pt x="11" y="128"/>
                </a:lnTo>
                <a:lnTo>
                  <a:pt x="11" y="0"/>
                </a:lnTo>
                <a:lnTo>
                  <a:pt x="0" y="0"/>
                </a:lnTo>
                <a:lnTo>
                  <a:pt x="0" y="128"/>
                </a:lnTo>
                <a:lnTo>
                  <a:pt x="5" y="132"/>
                </a:lnTo>
                <a:lnTo>
                  <a:pt x="0" y="128"/>
                </a:lnTo>
                <a:lnTo>
                  <a:pt x="0" y="132"/>
                </a:lnTo>
                <a:lnTo>
                  <a:pt x="5" y="132"/>
                </a:lnTo>
                <a:lnTo>
                  <a:pt x="5" y="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58" name="Freeform 38">
            <a:extLst>
              <a:ext uri="{FF2B5EF4-FFF2-40B4-BE49-F238E27FC236}">
                <a16:creationId xmlns:a16="http://schemas.microsoft.com/office/drawing/2014/main" id="{CCE4E109-71C9-E604-27B5-D5F641AE86E3}"/>
              </a:ext>
            </a:extLst>
          </p:cNvPr>
          <p:cNvSpPr>
            <a:spLocks/>
          </p:cNvSpPr>
          <p:nvPr/>
        </p:nvSpPr>
        <p:spPr bwMode="auto">
          <a:xfrm>
            <a:off x="7532689" y="1855788"/>
            <a:ext cx="60325" cy="12700"/>
          </a:xfrm>
          <a:custGeom>
            <a:avLst/>
            <a:gdLst>
              <a:gd name="T0" fmla="*/ 68662368 w 53"/>
              <a:gd name="T1" fmla="*/ 13938955 h 9"/>
              <a:gd name="T2" fmla="*/ 66071809 w 53"/>
              <a:gd name="T3" fmla="*/ 0 h 9"/>
              <a:gd name="T4" fmla="*/ 0 w 53"/>
              <a:gd name="T5" fmla="*/ 0 h 9"/>
              <a:gd name="T6" fmla="*/ 0 w 53"/>
              <a:gd name="T7" fmla="*/ 17921109 h 9"/>
              <a:gd name="T8" fmla="*/ 66071809 w 53"/>
              <a:gd name="T9" fmla="*/ 17921109 h 9"/>
              <a:gd name="T10" fmla="*/ 60889551 w 53"/>
              <a:gd name="T11" fmla="*/ 0 h 9"/>
              <a:gd name="T12" fmla="*/ 68662368 w 53"/>
              <a:gd name="T13" fmla="*/ 13938955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9"/>
              <a:gd name="T23" fmla="*/ 53 w 5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9">
                <a:moveTo>
                  <a:pt x="53" y="7"/>
                </a:moveTo>
                <a:lnTo>
                  <a:pt x="51" y="0"/>
                </a:lnTo>
                <a:lnTo>
                  <a:pt x="0" y="0"/>
                </a:lnTo>
                <a:lnTo>
                  <a:pt x="0" y="9"/>
                </a:lnTo>
                <a:lnTo>
                  <a:pt x="51" y="9"/>
                </a:lnTo>
                <a:lnTo>
                  <a:pt x="47" y="0"/>
                </a:lnTo>
                <a:lnTo>
                  <a:pt x="53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59" name="Freeform 39">
            <a:extLst>
              <a:ext uri="{FF2B5EF4-FFF2-40B4-BE49-F238E27FC236}">
                <a16:creationId xmlns:a16="http://schemas.microsoft.com/office/drawing/2014/main" id="{54966D8A-487D-C631-9A73-D5EA33269752}"/>
              </a:ext>
            </a:extLst>
          </p:cNvPr>
          <p:cNvSpPr>
            <a:spLocks/>
          </p:cNvSpPr>
          <p:nvPr/>
        </p:nvSpPr>
        <p:spPr bwMode="auto">
          <a:xfrm>
            <a:off x="7458075" y="1855789"/>
            <a:ext cx="134938" cy="136525"/>
          </a:xfrm>
          <a:custGeom>
            <a:avLst/>
            <a:gdLst>
              <a:gd name="T0" fmla="*/ 0 w 118"/>
              <a:gd name="T1" fmla="*/ 182663653 h 100"/>
              <a:gd name="T2" fmla="*/ 5230564 w 118"/>
              <a:gd name="T3" fmla="*/ 182663653 h 100"/>
              <a:gd name="T4" fmla="*/ 154307352 w 118"/>
              <a:gd name="T5" fmla="*/ 13047696 h 100"/>
              <a:gd name="T6" fmla="*/ 146461474 w 118"/>
              <a:gd name="T7" fmla="*/ 0 h 100"/>
              <a:gd name="T8" fmla="*/ 0 w 118"/>
              <a:gd name="T9" fmla="*/ 169615920 h 100"/>
              <a:gd name="T10" fmla="*/ 5230564 w 118"/>
              <a:gd name="T11" fmla="*/ 169615920 h 100"/>
              <a:gd name="T12" fmla="*/ 0 w 118"/>
              <a:gd name="T13" fmla="*/ 182663653 h 100"/>
              <a:gd name="T14" fmla="*/ 2615282 w 118"/>
              <a:gd name="T15" fmla="*/ 186390785 h 100"/>
              <a:gd name="T16" fmla="*/ 5230564 w 118"/>
              <a:gd name="T17" fmla="*/ 182663653 h 100"/>
              <a:gd name="T18" fmla="*/ 0 w 118"/>
              <a:gd name="T19" fmla="*/ 182663653 h 1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"/>
              <a:gd name="T31" fmla="*/ 0 h 100"/>
              <a:gd name="T32" fmla="*/ 118 w 118"/>
              <a:gd name="T33" fmla="*/ 100 h 1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" h="100">
                <a:moveTo>
                  <a:pt x="0" y="98"/>
                </a:moveTo>
                <a:lnTo>
                  <a:pt x="4" y="98"/>
                </a:lnTo>
                <a:lnTo>
                  <a:pt x="118" y="7"/>
                </a:lnTo>
                <a:lnTo>
                  <a:pt x="112" y="0"/>
                </a:lnTo>
                <a:lnTo>
                  <a:pt x="0" y="91"/>
                </a:lnTo>
                <a:lnTo>
                  <a:pt x="4" y="91"/>
                </a:lnTo>
                <a:lnTo>
                  <a:pt x="0" y="98"/>
                </a:lnTo>
                <a:lnTo>
                  <a:pt x="2" y="100"/>
                </a:lnTo>
                <a:lnTo>
                  <a:pt x="4" y="98"/>
                </a:lnTo>
                <a:lnTo>
                  <a:pt x="0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60" name="Freeform 40">
            <a:extLst>
              <a:ext uri="{FF2B5EF4-FFF2-40B4-BE49-F238E27FC236}">
                <a16:creationId xmlns:a16="http://schemas.microsoft.com/office/drawing/2014/main" id="{65A1006C-EF28-DE04-194F-89B42AF67AD3}"/>
              </a:ext>
            </a:extLst>
          </p:cNvPr>
          <p:cNvSpPr>
            <a:spLocks/>
          </p:cNvSpPr>
          <p:nvPr/>
        </p:nvSpPr>
        <p:spPr bwMode="auto">
          <a:xfrm>
            <a:off x="7326314" y="1855789"/>
            <a:ext cx="134937" cy="134937"/>
          </a:xfrm>
          <a:custGeom>
            <a:avLst/>
            <a:gdLst>
              <a:gd name="T0" fmla="*/ 2615262 w 118"/>
              <a:gd name="T1" fmla="*/ 0 h 98"/>
              <a:gd name="T2" fmla="*/ 0 w 118"/>
              <a:gd name="T3" fmla="*/ 13270642 h 98"/>
              <a:gd name="T4" fmla="*/ 149074507 w 118"/>
              <a:gd name="T5" fmla="*/ 185795885 h 98"/>
              <a:gd name="T6" fmla="*/ 154305065 w 118"/>
              <a:gd name="T7" fmla="*/ 172525205 h 98"/>
              <a:gd name="T8" fmla="*/ 5230525 w 118"/>
              <a:gd name="T9" fmla="*/ 0 h 98"/>
              <a:gd name="T10" fmla="*/ 2615262 w 118"/>
              <a:gd name="T11" fmla="*/ 17062646 h 98"/>
              <a:gd name="T12" fmla="*/ 2615262 w 118"/>
              <a:gd name="T13" fmla="*/ 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"/>
              <a:gd name="T22" fmla="*/ 0 h 98"/>
              <a:gd name="T23" fmla="*/ 118 w 118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" h="98">
                <a:moveTo>
                  <a:pt x="2" y="0"/>
                </a:moveTo>
                <a:lnTo>
                  <a:pt x="0" y="7"/>
                </a:lnTo>
                <a:lnTo>
                  <a:pt x="114" y="98"/>
                </a:lnTo>
                <a:lnTo>
                  <a:pt x="118" y="91"/>
                </a:lnTo>
                <a:lnTo>
                  <a:pt x="4" y="0"/>
                </a:lnTo>
                <a:lnTo>
                  <a:pt x="2" y="9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61" name="Freeform 41">
            <a:extLst>
              <a:ext uri="{FF2B5EF4-FFF2-40B4-BE49-F238E27FC236}">
                <a16:creationId xmlns:a16="http://schemas.microsoft.com/office/drawing/2014/main" id="{0D293E9F-C8AA-785C-DBD1-4DD5EBABEBA1}"/>
              </a:ext>
            </a:extLst>
          </p:cNvPr>
          <p:cNvSpPr>
            <a:spLocks/>
          </p:cNvSpPr>
          <p:nvPr/>
        </p:nvSpPr>
        <p:spPr bwMode="auto">
          <a:xfrm>
            <a:off x="7329489" y="1855788"/>
            <a:ext cx="60325" cy="12700"/>
          </a:xfrm>
          <a:custGeom>
            <a:avLst/>
            <a:gdLst>
              <a:gd name="T0" fmla="*/ 59215949 w 52"/>
              <a:gd name="T1" fmla="*/ 9956799 h 9"/>
              <a:gd name="T2" fmla="*/ 64599953 w 52"/>
              <a:gd name="T3" fmla="*/ 0 h 9"/>
              <a:gd name="T4" fmla="*/ 0 w 52"/>
              <a:gd name="T5" fmla="*/ 0 h 9"/>
              <a:gd name="T6" fmla="*/ 0 w 52"/>
              <a:gd name="T7" fmla="*/ 17921109 h 9"/>
              <a:gd name="T8" fmla="*/ 64599953 w 52"/>
              <a:gd name="T9" fmla="*/ 17921109 h 9"/>
              <a:gd name="T10" fmla="*/ 69982798 w 52"/>
              <a:gd name="T11" fmla="*/ 9956799 h 9"/>
              <a:gd name="T12" fmla="*/ 64599953 w 52"/>
              <a:gd name="T13" fmla="*/ 17921109 h 9"/>
              <a:gd name="T14" fmla="*/ 69982798 w 52"/>
              <a:gd name="T15" fmla="*/ 17921109 h 9"/>
              <a:gd name="T16" fmla="*/ 69982798 w 52"/>
              <a:gd name="T17" fmla="*/ 9956799 h 9"/>
              <a:gd name="T18" fmla="*/ 59215949 w 52"/>
              <a:gd name="T19" fmla="*/ 9956799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"/>
              <a:gd name="T31" fmla="*/ 0 h 9"/>
              <a:gd name="T32" fmla="*/ 52 w 52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" h="9">
                <a:moveTo>
                  <a:pt x="44" y="5"/>
                </a:moveTo>
                <a:lnTo>
                  <a:pt x="48" y="0"/>
                </a:lnTo>
                <a:lnTo>
                  <a:pt x="0" y="0"/>
                </a:lnTo>
                <a:lnTo>
                  <a:pt x="0" y="9"/>
                </a:lnTo>
                <a:lnTo>
                  <a:pt x="48" y="9"/>
                </a:lnTo>
                <a:lnTo>
                  <a:pt x="52" y="5"/>
                </a:lnTo>
                <a:lnTo>
                  <a:pt x="48" y="9"/>
                </a:lnTo>
                <a:lnTo>
                  <a:pt x="52" y="9"/>
                </a:lnTo>
                <a:lnTo>
                  <a:pt x="52" y="5"/>
                </a:lnTo>
                <a:lnTo>
                  <a:pt x="44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62" name="Freeform 42">
            <a:extLst>
              <a:ext uri="{FF2B5EF4-FFF2-40B4-BE49-F238E27FC236}">
                <a16:creationId xmlns:a16="http://schemas.microsoft.com/office/drawing/2014/main" id="{C631F01B-CE06-98D6-0E13-47C044832956}"/>
              </a:ext>
            </a:extLst>
          </p:cNvPr>
          <p:cNvSpPr>
            <a:spLocks/>
          </p:cNvSpPr>
          <p:nvPr/>
        </p:nvSpPr>
        <p:spPr bwMode="auto">
          <a:xfrm>
            <a:off x="7380289" y="1676400"/>
            <a:ext cx="9525" cy="185738"/>
          </a:xfrm>
          <a:custGeom>
            <a:avLst/>
            <a:gdLst>
              <a:gd name="T0" fmla="*/ 5670946 w 8"/>
              <a:gd name="T1" fmla="*/ 0 h 135"/>
              <a:gd name="T2" fmla="*/ 0 w 8"/>
              <a:gd name="T3" fmla="*/ 13250686 h 135"/>
              <a:gd name="T4" fmla="*/ 0 w 8"/>
              <a:gd name="T5" fmla="*/ 255545190 h 135"/>
              <a:gd name="T6" fmla="*/ 11340702 w 8"/>
              <a:gd name="T7" fmla="*/ 255545190 h 135"/>
              <a:gd name="T8" fmla="*/ 11340702 w 8"/>
              <a:gd name="T9" fmla="*/ 13250686 h 135"/>
              <a:gd name="T10" fmla="*/ 5670946 w 8"/>
              <a:gd name="T11" fmla="*/ 20821914 h 135"/>
              <a:gd name="T12" fmla="*/ 5670946 w 8"/>
              <a:gd name="T13" fmla="*/ 0 h 135"/>
              <a:gd name="T14" fmla="*/ 0 w 8"/>
              <a:gd name="T15" fmla="*/ 0 h 135"/>
              <a:gd name="T16" fmla="*/ 0 w 8"/>
              <a:gd name="T17" fmla="*/ 13250686 h 135"/>
              <a:gd name="T18" fmla="*/ 5670946 w 8"/>
              <a:gd name="T19" fmla="*/ 0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5"/>
              <a:gd name="T32" fmla="*/ 8 w 8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5">
                <a:moveTo>
                  <a:pt x="4" y="0"/>
                </a:moveTo>
                <a:lnTo>
                  <a:pt x="0" y="7"/>
                </a:lnTo>
                <a:lnTo>
                  <a:pt x="0" y="135"/>
                </a:lnTo>
                <a:lnTo>
                  <a:pt x="8" y="135"/>
                </a:lnTo>
                <a:lnTo>
                  <a:pt x="8" y="7"/>
                </a:lnTo>
                <a:lnTo>
                  <a:pt x="4" y="11"/>
                </a:lnTo>
                <a:lnTo>
                  <a:pt x="4" y="0"/>
                </a:lnTo>
                <a:lnTo>
                  <a:pt x="0" y="0"/>
                </a:lnTo>
                <a:lnTo>
                  <a:pt x="0" y="7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63" name="Freeform 43">
            <a:extLst>
              <a:ext uri="{FF2B5EF4-FFF2-40B4-BE49-F238E27FC236}">
                <a16:creationId xmlns:a16="http://schemas.microsoft.com/office/drawing/2014/main" id="{052B41D0-9969-9A94-E3F6-D6E469BBD44D}"/>
              </a:ext>
            </a:extLst>
          </p:cNvPr>
          <p:cNvSpPr>
            <a:spLocks/>
          </p:cNvSpPr>
          <p:nvPr/>
        </p:nvSpPr>
        <p:spPr bwMode="auto">
          <a:xfrm>
            <a:off x="7383464" y="1676401"/>
            <a:ext cx="155575" cy="15875"/>
          </a:xfrm>
          <a:custGeom>
            <a:avLst/>
            <a:gdLst>
              <a:gd name="T0" fmla="*/ 179285773 w 135"/>
              <a:gd name="T1" fmla="*/ 14579023 h 11"/>
              <a:gd name="T2" fmla="*/ 171318032 w 135"/>
              <a:gd name="T3" fmla="*/ 0 h 11"/>
              <a:gd name="T4" fmla="*/ 0 w 135"/>
              <a:gd name="T5" fmla="*/ 0 h 11"/>
              <a:gd name="T6" fmla="*/ 0 w 135"/>
              <a:gd name="T7" fmla="*/ 22910509 h 11"/>
              <a:gd name="T8" fmla="*/ 171318032 w 135"/>
              <a:gd name="T9" fmla="*/ 22910509 h 11"/>
              <a:gd name="T10" fmla="*/ 164676711 w 135"/>
              <a:gd name="T11" fmla="*/ 14579023 h 11"/>
              <a:gd name="T12" fmla="*/ 179285773 w 135"/>
              <a:gd name="T13" fmla="*/ 14579023 h 11"/>
              <a:gd name="T14" fmla="*/ 179285773 w 135"/>
              <a:gd name="T15" fmla="*/ 0 h 11"/>
              <a:gd name="T16" fmla="*/ 171318032 w 135"/>
              <a:gd name="T17" fmla="*/ 0 h 11"/>
              <a:gd name="T18" fmla="*/ 179285773 w 135"/>
              <a:gd name="T19" fmla="*/ 14579023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5"/>
              <a:gd name="T31" fmla="*/ 0 h 11"/>
              <a:gd name="T32" fmla="*/ 135 w 135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5" h="11">
                <a:moveTo>
                  <a:pt x="135" y="7"/>
                </a:moveTo>
                <a:lnTo>
                  <a:pt x="129" y="0"/>
                </a:lnTo>
                <a:lnTo>
                  <a:pt x="0" y="0"/>
                </a:lnTo>
                <a:lnTo>
                  <a:pt x="0" y="11"/>
                </a:lnTo>
                <a:lnTo>
                  <a:pt x="129" y="11"/>
                </a:lnTo>
                <a:lnTo>
                  <a:pt x="124" y="7"/>
                </a:lnTo>
                <a:lnTo>
                  <a:pt x="135" y="7"/>
                </a:lnTo>
                <a:lnTo>
                  <a:pt x="135" y="0"/>
                </a:lnTo>
                <a:lnTo>
                  <a:pt x="129" y="0"/>
                </a:lnTo>
                <a:lnTo>
                  <a:pt x="135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64" name="Freeform 44">
            <a:extLst>
              <a:ext uri="{FF2B5EF4-FFF2-40B4-BE49-F238E27FC236}">
                <a16:creationId xmlns:a16="http://schemas.microsoft.com/office/drawing/2014/main" id="{D15E03A7-E4AC-C1CF-D2AE-56F38965EC71}"/>
              </a:ext>
            </a:extLst>
          </p:cNvPr>
          <p:cNvSpPr>
            <a:spLocks/>
          </p:cNvSpPr>
          <p:nvPr/>
        </p:nvSpPr>
        <p:spPr bwMode="auto">
          <a:xfrm>
            <a:off x="7524750" y="1676401"/>
            <a:ext cx="14288" cy="9525"/>
          </a:xfrm>
          <a:custGeom>
            <a:avLst/>
            <a:gdLst>
              <a:gd name="T0" fmla="*/ 18558812 w 11"/>
              <a:gd name="T1" fmla="*/ 12960805 h 7"/>
              <a:gd name="T2" fmla="*/ 8436414 w 11"/>
              <a:gd name="T3" fmla="*/ 12960805 h 7"/>
              <a:gd name="T4" fmla="*/ 0 w 11"/>
              <a:gd name="T5" fmla="*/ 12960805 h 7"/>
              <a:gd name="T6" fmla="*/ 18558812 w 11"/>
              <a:gd name="T7" fmla="*/ 12960805 h 7"/>
              <a:gd name="T8" fmla="*/ 18558812 w 11"/>
              <a:gd name="T9" fmla="*/ 0 h 7"/>
              <a:gd name="T10" fmla="*/ 8436414 w 11"/>
              <a:gd name="T11" fmla="*/ 0 h 7"/>
              <a:gd name="T12" fmla="*/ 18558812 w 11"/>
              <a:gd name="T13" fmla="*/ 12960805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7"/>
              <a:gd name="T23" fmla="*/ 11 w 11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7">
                <a:moveTo>
                  <a:pt x="11" y="7"/>
                </a:moveTo>
                <a:lnTo>
                  <a:pt x="5" y="7"/>
                </a:lnTo>
                <a:lnTo>
                  <a:pt x="0" y="7"/>
                </a:lnTo>
                <a:lnTo>
                  <a:pt x="11" y="7"/>
                </a:lnTo>
                <a:lnTo>
                  <a:pt x="11" y="0"/>
                </a:lnTo>
                <a:lnTo>
                  <a:pt x="5" y="0"/>
                </a:lnTo>
                <a:lnTo>
                  <a:pt x="1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65" name="Freeform 45">
            <a:extLst>
              <a:ext uri="{FF2B5EF4-FFF2-40B4-BE49-F238E27FC236}">
                <a16:creationId xmlns:a16="http://schemas.microsoft.com/office/drawing/2014/main" id="{CF2B9685-E39E-A365-EED8-A2E17C74526B}"/>
              </a:ext>
            </a:extLst>
          </p:cNvPr>
          <p:cNvSpPr>
            <a:spLocks/>
          </p:cNvSpPr>
          <p:nvPr/>
        </p:nvSpPr>
        <p:spPr bwMode="auto">
          <a:xfrm>
            <a:off x="5641975" y="2406650"/>
            <a:ext cx="223838" cy="349250"/>
          </a:xfrm>
          <a:custGeom>
            <a:avLst/>
            <a:gdLst>
              <a:gd name="T0" fmla="*/ 0 w 195"/>
              <a:gd name="T1" fmla="*/ 105875018 h 254"/>
              <a:gd name="T2" fmla="*/ 150211357 w 195"/>
              <a:gd name="T3" fmla="*/ 105875018 h 254"/>
              <a:gd name="T4" fmla="*/ 150211357 w 195"/>
              <a:gd name="T5" fmla="*/ 0 h 254"/>
              <a:gd name="T6" fmla="*/ 256940762 w 195"/>
              <a:gd name="T7" fmla="*/ 238218779 h 254"/>
              <a:gd name="T8" fmla="*/ 150211357 w 195"/>
              <a:gd name="T9" fmla="*/ 480218806 h 254"/>
              <a:gd name="T10" fmla="*/ 150211357 w 195"/>
              <a:gd name="T11" fmla="*/ 378125081 h 254"/>
              <a:gd name="T12" fmla="*/ 0 w 195"/>
              <a:gd name="T13" fmla="*/ 378125081 h 254"/>
              <a:gd name="T14" fmla="*/ 0 w 195"/>
              <a:gd name="T15" fmla="*/ 105875018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5"/>
              <a:gd name="T25" fmla="*/ 0 h 254"/>
              <a:gd name="T26" fmla="*/ 195 w 195"/>
              <a:gd name="T27" fmla="*/ 254 h 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5" h="254">
                <a:moveTo>
                  <a:pt x="0" y="56"/>
                </a:moveTo>
                <a:lnTo>
                  <a:pt x="114" y="56"/>
                </a:lnTo>
                <a:lnTo>
                  <a:pt x="114" y="0"/>
                </a:lnTo>
                <a:lnTo>
                  <a:pt x="195" y="126"/>
                </a:lnTo>
                <a:lnTo>
                  <a:pt x="114" y="254"/>
                </a:lnTo>
                <a:lnTo>
                  <a:pt x="114" y="200"/>
                </a:lnTo>
                <a:lnTo>
                  <a:pt x="0" y="200"/>
                </a:lnTo>
                <a:lnTo>
                  <a:pt x="0" y="56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66" name="Freeform 46">
            <a:extLst>
              <a:ext uri="{FF2B5EF4-FFF2-40B4-BE49-F238E27FC236}">
                <a16:creationId xmlns:a16="http://schemas.microsoft.com/office/drawing/2014/main" id="{D2863617-9EDD-36AA-E827-7C34A6B99D72}"/>
              </a:ext>
            </a:extLst>
          </p:cNvPr>
          <p:cNvSpPr>
            <a:spLocks/>
          </p:cNvSpPr>
          <p:nvPr/>
        </p:nvSpPr>
        <p:spPr bwMode="auto">
          <a:xfrm>
            <a:off x="5641976" y="2476500"/>
            <a:ext cx="136525" cy="12700"/>
          </a:xfrm>
          <a:custGeom>
            <a:avLst/>
            <a:gdLst>
              <a:gd name="T0" fmla="*/ 144785335 w 119"/>
              <a:gd name="T1" fmla="*/ 8064499 h 10"/>
              <a:gd name="T2" fmla="*/ 150050151 w 119"/>
              <a:gd name="T3" fmla="*/ 0 h 10"/>
              <a:gd name="T4" fmla="*/ 0 w 119"/>
              <a:gd name="T5" fmla="*/ 0 h 10"/>
              <a:gd name="T6" fmla="*/ 0 w 119"/>
              <a:gd name="T7" fmla="*/ 16128999 h 10"/>
              <a:gd name="T8" fmla="*/ 150050151 w 119"/>
              <a:gd name="T9" fmla="*/ 16128999 h 10"/>
              <a:gd name="T10" fmla="*/ 156630919 w 119"/>
              <a:gd name="T11" fmla="*/ 8064499 h 10"/>
              <a:gd name="T12" fmla="*/ 150050151 w 119"/>
              <a:gd name="T13" fmla="*/ 16128999 h 10"/>
              <a:gd name="T14" fmla="*/ 156630919 w 119"/>
              <a:gd name="T15" fmla="*/ 16128999 h 10"/>
              <a:gd name="T16" fmla="*/ 156630919 w 119"/>
              <a:gd name="T17" fmla="*/ 8064499 h 10"/>
              <a:gd name="T18" fmla="*/ 144785335 w 119"/>
              <a:gd name="T19" fmla="*/ 8064499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9"/>
              <a:gd name="T31" fmla="*/ 0 h 10"/>
              <a:gd name="T32" fmla="*/ 119 w 119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9" h="10">
                <a:moveTo>
                  <a:pt x="110" y="5"/>
                </a:moveTo>
                <a:lnTo>
                  <a:pt x="114" y="0"/>
                </a:lnTo>
                <a:lnTo>
                  <a:pt x="0" y="0"/>
                </a:lnTo>
                <a:lnTo>
                  <a:pt x="0" y="10"/>
                </a:lnTo>
                <a:lnTo>
                  <a:pt x="114" y="10"/>
                </a:lnTo>
                <a:lnTo>
                  <a:pt x="119" y="5"/>
                </a:lnTo>
                <a:lnTo>
                  <a:pt x="114" y="10"/>
                </a:lnTo>
                <a:lnTo>
                  <a:pt x="119" y="10"/>
                </a:lnTo>
                <a:lnTo>
                  <a:pt x="119" y="5"/>
                </a:lnTo>
                <a:lnTo>
                  <a:pt x="11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67" name="Freeform 47">
            <a:extLst>
              <a:ext uri="{FF2B5EF4-FFF2-40B4-BE49-F238E27FC236}">
                <a16:creationId xmlns:a16="http://schemas.microsoft.com/office/drawing/2014/main" id="{43E0A77B-4753-7E36-738E-94E48DE7D384}"/>
              </a:ext>
            </a:extLst>
          </p:cNvPr>
          <p:cNvSpPr>
            <a:spLocks/>
          </p:cNvSpPr>
          <p:nvPr/>
        </p:nvSpPr>
        <p:spPr bwMode="auto">
          <a:xfrm>
            <a:off x="5768976" y="2403476"/>
            <a:ext cx="9525" cy="79375"/>
          </a:xfrm>
          <a:custGeom>
            <a:avLst/>
            <a:gdLst>
              <a:gd name="T0" fmla="*/ 7840132 w 9"/>
              <a:gd name="T1" fmla="*/ 0 h 58"/>
              <a:gd name="T2" fmla="*/ 0 w 9"/>
              <a:gd name="T3" fmla="*/ 3745679 h 58"/>
              <a:gd name="T4" fmla="*/ 0 w 9"/>
              <a:gd name="T5" fmla="*/ 108627439 h 58"/>
              <a:gd name="T6" fmla="*/ 10080625 w 9"/>
              <a:gd name="T7" fmla="*/ 108627439 h 58"/>
              <a:gd name="T8" fmla="*/ 10080625 w 9"/>
              <a:gd name="T9" fmla="*/ 3745679 h 58"/>
              <a:gd name="T10" fmla="*/ 0 w 9"/>
              <a:gd name="T11" fmla="*/ 9364882 h 58"/>
              <a:gd name="T12" fmla="*/ 7840132 w 9"/>
              <a:gd name="T13" fmla="*/ 0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58"/>
              <a:gd name="T23" fmla="*/ 9 w 9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58">
                <a:moveTo>
                  <a:pt x="7" y="0"/>
                </a:moveTo>
                <a:lnTo>
                  <a:pt x="0" y="2"/>
                </a:lnTo>
                <a:lnTo>
                  <a:pt x="0" y="58"/>
                </a:lnTo>
                <a:lnTo>
                  <a:pt x="9" y="58"/>
                </a:lnTo>
                <a:lnTo>
                  <a:pt x="9" y="2"/>
                </a:lnTo>
                <a:lnTo>
                  <a:pt x="0" y="5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68" name="Freeform 48">
            <a:extLst>
              <a:ext uri="{FF2B5EF4-FFF2-40B4-BE49-F238E27FC236}">
                <a16:creationId xmlns:a16="http://schemas.microsoft.com/office/drawing/2014/main" id="{C888B6CA-31F8-F3F2-E22C-B4FFF9713800}"/>
              </a:ext>
            </a:extLst>
          </p:cNvPr>
          <p:cNvSpPr>
            <a:spLocks/>
          </p:cNvSpPr>
          <p:nvPr/>
        </p:nvSpPr>
        <p:spPr bwMode="auto">
          <a:xfrm>
            <a:off x="5768976" y="2403476"/>
            <a:ext cx="106363" cy="182563"/>
          </a:xfrm>
          <a:custGeom>
            <a:avLst/>
            <a:gdLst>
              <a:gd name="T0" fmla="*/ 120295393 w 92"/>
              <a:gd name="T1" fmla="*/ 250595828 h 133"/>
              <a:gd name="T2" fmla="*/ 120295393 w 92"/>
              <a:gd name="T3" fmla="*/ 237406000 h 133"/>
              <a:gd name="T4" fmla="*/ 9356475 w 92"/>
              <a:gd name="T5" fmla="*/ 0 h 133"/>
              <a:gd name="T6" fmla="*/ 0 w 92"/>
              <a:gd name="T7" fmla="*/ 9420524 h 133"/>
              <a:gd name="T8" fmla="*/ 108265973 w 92"/>
              <a:gd name="T9" fmla="*/ 250595828 h 133"/>
              <a:gd name="T10" fmla="*/ 108265973 w 92"/>
              <a:gd name="T11" fmla="*/ 237406000 h 133"/>
              <a:gd name="T12" fmla="*/ 120295393 w 92"/>
              <a:gd name="T13" fmla="*/ 250595828 h 133"/>
              <a:gd name="T14" fmla="*/ 122968341 w 92"/>
              <a:gd name="T15" fmla="*/ 241175307 h 133"/>
              <a:gd name="T16" fmla="*/ 120295393 w 92"/>
              <a:gd name="T17" fmla="*/ 237406000 h 133"/>
              <a:gd name="T18" fmla="*/ 120295393 w 92"/>
              <a:gd name="T19" fmla="*/ 250595828 h 1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2"/>
              <a:gd name="T31" fmla="*/ 0 h 133"/>
              <a:gd name="T32" fmla="*/ 92 w 92"/>
              <a:gd name="T33" fmla="*/ 133 h 1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2" h="133">
                <a:moveTo>
                  <a:pt x="90" y="133"/>
                </a:moveTo>
                <a:lnTo>
                  <a:pt x="90" y="126"/>
                </a:lnTo>
                <a:lnTo>
                  <a:pt x="7" y="0"/>
                </a:lnTo>
                <a:lnTo>
                  <a:pt x="0" y="5"/>
                </a:lnTo>
                <a:lnTo>
                  <a:pt x="81" y="133"/>
                </a:lnTo>
                <a:lnTo>
                  <a:pt x="81" y="126"/>
                </a:lnTo>
                <a:lnTo>
                  <a:pt x="90" y="133"/>
                </a:lnTo>
                <a:lnTo>
                  <a:pt x="92" y="128"/>
                </a:lnTo>
                <a:lnTo>
                  <a:pt x="90" y="126"/>
                </a:lnTo>
                <a:lnTo>
                  <a:pt x="90" y="1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69" name="Freeform 49">
            <a:extLst>
              <a:ext uri="{FF2B5EF4-FFF2-40B4-BE49-F238E27FC236}">
                <a16:creationId xmlns:a16="http://schemas.microsoft.com/office/drawing/2014/main" id="{1DB8D72C-3D9F-1B89-C61B-15F09A19C54A}"/>
              </a:ext>
            </a:extLst>
          </p:cNvPr>
          <p:cNvSpPr>
            <a:spLocks/>
          </p:cNvSpPr>
          <p:nvPr/>
        </p:nvSpPr>
        <p:spPr bwMode="auto">
          <a:xfrm>
            <a:off x="5768975" y="2576514"/>
            <a:ext cx="103188" cy="185737"/>
          </a:xfrm>
          <a:custGeom>
            <a:avLst/>
            <a:gdLst>
              <a:gd name="T0" fmla="*/ 0 w 90"/>
              <a:gd name="T1" fmla="*/ 246078111 h 135"/>
              <a:gd name="T2" fmla="*/ 9202076 w 90"/>
              <a:gd name="T3" fmla="*/ 255542438 h 135"/>
              <a:gd name="T4" fmla="*/ 118308477 w 90"/>
              <a:gd name="T5" fmla="*/ 13250615 h 135"/>
              <a:gd name="T6" fmla="*/ 106477404 w 90"/>
              <a:gd name="T7" fmla="*/ 0 h 135"/>
              <a:gd name="T8" fmla="*/ 0 w 90"/>
              <a:gd name="T9" fmla="*/ 242291829 h 135"/>
              <a:gd name="T10" fmla="*/ 11831078 w 90"/>
              <a:gd name="T11" fmla="*/ 246078111 h 135"/>
              <a:gd name="T12" fmla="*/ 0 w 90"/>
              <a:gd name="T13" fmla="*/ 246078111 h 1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35"/>
              <a:gd name="T23" fmla="*/ 90 w 90"/>
              <a:gd name="T24" fmla="*/ 135 h 1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35">
                <a:moveTo>
                  <a:pt x="0" y="130"/>
                </a:moveTo>
                <a:lnTo>
                  <a:pt x="7" y="135"/>
                </a:lnTo>
                <a:lnTo>
                  <a:pt x="90" y="7"/>
                </a:lnTo>
                <a:lnTo>
                  <a:pt x="81" y="0"/>
                </a:lnTo>
                <a:lnTo>
                  <a:pt x="0" y="128"/>
                </a:lnTo>
                <a:lnTo>
                  <a:pt x="9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70" name="Freeform 50">
            <a:extLst>
              <a:ext uri="{FF2B5EF4-FFF2-40B4-BE49-F238E27FC236}">
                <a16:creationId xmlns:a16="http://schemas.microsoft.com/office/drawing/2014/main" id="{08FA633E-56E3-AB11-51D6-89452FDDD218}"/>
              </a:ext>
            </a:extLst>
          </p:cNvPr>
          <p:cNvSpPr>
            <a:spLocks/>
          </p:cNvSpPr>
          <p:nvPr/>
        </p:nvSpPr>
        <p:spPr bwMode="auto">
          <a:xfrm>
            <a:off x="5768976" y="2674938"/>
            <a:ext cx="9525" cy="80962"/>
          </a:xfrm>
          <a:custGeom>
            <a:avLst/>
            <a:gdLst>
              <a:gd name="T0" fmla="*/ 4479925 w 9"/>
              <a:gd name="T1" fmla="*/ 17536649 h 58"/>
              <a:gd name="T2" fmla="*/ 0 w 9"/>
              <a:gd name="T3" fmla="*/ 7794687 h 58"/>
              <a:gd name="T4" fmla="*/ 0 w 9"/>
              <a:gd name="T5" fmla="*/ 113014591 h 58"/>
              <a:gd name="T6" fmla="*/ 10080625 w 9"/>
              <a:gd name="T7" fmla="*/ 113014591 h 58"/>
              <a:gd name="T8" fmla="*/ 10080625 w 9"/>
              <a:gd name="T9" fmla="*/ 7794687 h 58"/>
              <a:gd name="T10" fmla="*/ 4479925 w 9"/>
              <a:gd name="T11" fmla="*/ 0 h 58"/>
              <a:gd name="T12" fmla="*/ 10080625 w 9"/>
              <a:gd name="T13" fmla="*/ 7794687 h 58"/>
              <a:gd name="T14" fmla="*/ 10080625 w 9"/>
              <a:gd name="T15" fmla="*/ 0 h 58"/>
              <a:gd name="T16" fmla="*/ 4479925 w 9"/>
              <a:gd name="T17" fmla="*/ 0 h 58"/>
              <a:gd name="T18" fmla="*/ 4479925 w 9"/>
              <a:gd name="T19" fmla="*/ 17536649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58"/>
              <a:gd name="T32" fmla="*/ 9 w 9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58">
                <a:moveTo>
                  <a:pt x="4" y="9"/>
                </a:moveTo>
                <a:lnTo>
                  <a:pt x="0" y="4"/>
                </a:lnTo>
                <a:lnTo>
                  <a:pt x="0" y="58"/>
                </a:lnTo>
                <a:lnTo>
                  <a:pt x="9" y="58"/>
                </a:lnTo>
                <a:lnTo>
                  <a:pt x="9" y="4"/>
                </a:lnTo>
                <a:lnTo>
                  <a:pt x="4" y="0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4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71" name="Freeform 51">
            <a:extLst>
              <a:ext uri="{FF2B5EF4-FFF2-40B4-BE49-F238E27FC236}">
                <a16:creationId xmlns:a16="http://schemas.microsoft.com/office/drawing/2014/main" id="{A716506D-3E6E-F6DD-E750-1AECBC56433D}"/>
              </a:ext>
            </a:extLst>
          </p:cNvPr>
          <p:cNvSpPr>
            <a:spLocks/>
          </p:cNvSpPr>
          <p:nvPr/>
        </p:nvSpPr>
        <p:spPr bwMode="auto">
          <a:xfrm>
            <a:off x="5638800" y="2674938"/>
            <a:ext cx="134938" cy="12700"/>
          </a:xfrm>
          <a:custGeom>
            <a:avLst/>
            <a:gdLst>
              <a:gd name="T0" fmla="*/ 0 w 118"/>
              <a:gd name="T1" fmla="*/ 7964310 h 9"/>
              <a:gd name="T2" fmla="*/ 5230564 w 118"/>
              <a:gd name="T3" fmla="*/ 17921109 h 9"/>
              <a:gd name="T4" fmla="*/ 154307352 w 118"/>
              <a:gd name="T5" fmla="*/ 17921109 h 9"/>
              <a:gd name="T6" fmla="*/ 154307352 w 118"/>
              <a:gd name="T7" fmla="*/ 0 h 9"/>
              <a:gd name="T8" fmla="*/ 5230564 w 118"/>
              <a:gd name="T9" fmla="*/ 0 h 9"/>
              <a:gd name="T10" fmla="*/ 10461127 w 118"/>
              <a:gd name="T11" fmla="*/ 7964310 h 9"/>
              <a:gd name="T12" fmla="*/ 0 w 118"/>
              <a:gd name="T13" fmla="*/ 7964310 h 9"/>
              <a:gd name="T14" fmla="*/ 0 w 118"/>
              <a:gd name="T15" fmla="*/ 17921109 h 9"/>
              <a:gd name="T16" fmla="*/ 5230564 w 118"/>
              <a:gd name="T17" fmla="*/ 17921109 h 9"/>
              <a:gd name="T18" fmla="*/ 0 w 118"/>
              <a:gd name="T19" fmla="*/ 796431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"/>
              <a:gd name="T31" fmla="*/ 0 h 9"/>
              <a:gd name="T32" fmla="*/ 118 w 118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" h="9">
                <a:moveTo>
                  <a:pt x="0" y="4"/>
                </a:moveTo>
                <a:lnTo>
                  <a:pt x="4" y="9"/>
                </a:lnTo>
                <a:lnTo>
                  <a:pt x="118" y="9"/>
                </a:lnTo>
                <a:lnTo>
                  <a:pt x="118" y="0"/>
                </a:lnTo>
                <a:lnTo>
                  <a:pt x="4" y="0"/>
                </a:lnTo>
                <a:lnTo>
                  <a:pt x="8" y="4"/>
                </a:lnTo>
                <a:lnTo>
                  <a:pt x="0" y="4"/>
                </a:lnTo>
                <a:lnTo>
                  <a:pt x="0" y="9"/>
                </a:lnTo>
                <a:lnTo>
                  <a:pt x="4" y="9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72" name="Freeform 52">
            <a:extLst>
              <a:ext uri="{FF2B5EF4-FFF2-40B4-BE49-F238E27FC236}">
                <a16:creationId xmlns:a16="http://schemas.microsoft.com/office/drawing/2014/main" id="{CA107140-40DB-B82D-E0C9-56F0CCB26090}"/>
              </a:ext>
            </a:extLst>
          </p:cNvPr>
          <p:cNvSpPr>
            <a:spLocks/>
          </p:cNvSpPr>
          <p:nvPr/>
        </p:nvSpPr>
        <p:spPr bwMode="auto">
          <a:xfrm>
            <a:off x="5638800" y="2476500"/>
            <a:ext cx="7938" cy="204788"/>
          </a:xfrm>
          <a:custGeom>
            <a:avLst/>
            <a:gdLst>
              <a:gd name="T0" fmla="*/ 3938239 w 8"/>
              <a:gd name="T1" fmla="*/ 0 h 149"/>
              <a:gd name="T2" fmla="*/ 0 w 8"/>
              <a:gd name="T3" fmla="*/ 9444986 h 149"/>
              <a:gd name="T4" fmla="*/ 0 w 8"/>
              <a:gd name="T5" fmla="*/ 281463896 h 149"/>
              <a:gd name="T6" fmla="*/ 7876479 w 8"/>
              <a:gd name="T7" fmla="*/ 281463896 h 149"/>
              <a:gd name="T8" fmla="*/ 7876479 w 8"/>
              <a:gd name="T9" fmla="*/ 9444986 h 149"/>
              <a:gd name="T10" fmla="*/ 3938239 w 8"/>
              <a:gd name="T11" fmla="*/ 18889973 h 149"/>
              <a:gd name="T12" fmla="*/ 3938239 w 8"/>
              <a:gd name="T13" fmla="*/ 0 h 149"/>
              <a:gd name="T14" fmla="*/ 0 w 8"/>
              <a:gd name="T15" fmla="*/ 0 h 149"/>
              <a:gd name="T16" fmla="*/ 0 w 8"/>
              <a:gd name="T17" fmla="*/ 9444986 h 149"/>
              <a:gd name="T18" fmla="*/ 3938239 w 8"/>
              <a:gd name="T19" fmla="*/ 0 h 1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49"/>
              <a:gd name="T32" fmla="*/ 8 w 8"/>
              <a:gd name="T33" fmla="*/ 149 h 1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49">
                <a:moveTo>
                  <a:pt x="4" y="0"/>
                </a:moveTo>
                <a:lnTo>
                  <a:pt x="0" y="5"/>
                </a:lnTo>
                <a:lnTo>
                  <a:pt x="0" y="149"/>
                </a:lnTo>
                <a:lnTo>
                  <a:pt x="8" y="149"/>
                </a:lnTo>
                <a:lnTo>
                  <a:pt x="8" y="5"/>
                </a:lnTo>
                <a:lnTo>
                  <a:pt x="4" y="10"/>
                </a:lnTo>
                <a:lnTo>
                  <a:pt x="4" y="0"/>
                </a:lnTo>
                <a:lnTo>
                  <a:pt x="0" y="0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73" name="Freeform 53">
            <a:extLst>
              <a:ext uri="{FF2B5EF4-FFF2-40B4-BE49-F238E27FC236}">
                <a16:creationId xmlns:a16="http://schemas.microsoft.com/office/drawing/2014/main" id="{35994E5B-62AB-FCDE-4800-1E0CED4AD282}"/>
              </a:ext>
            </a:extLst>
          </p:cNvPr>
          <p:cNvSpPr>
            <a:spLocks/>
          </p:cNvSpPr>
          <p:nvPr/>
        </p:nvSpPr>
        <p:spPr bwMode="auto">
          <a:xfrm>
            <a:off x="5638801" y="2476500"/>
            <a:ext cx="3175" cy="12700"/>
          </a:xfrm>
          <a:custGeom>
            <a:avLst/>
            <a:gdLst>
              <a:gd name="T0" fmla="*/ 2520156 w 4"/>
              <a:gd name="T1" fmla="*/ 0 h 10"/>
              <a:gd name="T2" fmla="*/ 2520156 w 4"/>
              <a:gd name="T3" fmla="*/ 8064499 h 10"/>
              <a:gd name="T4" fmla="*/ 2520156 w 4"/>
              <a:gd name="T5" fmla="*/ 16128999 h 10"/>
              <a:gd name="T6" fmla="*/ 2520156 w 4"/>
              <a:gd name="T7" fmla="*/ 0 h 10"/>
              <a:gd name="T8" fmla="*/ 0 w 4"/>
              <a:gd name="T9" fmla="*/ 0 h 10"/>
              <a:gd name="T10" fmla="*/ 0 w 4"/>
              <a:gd name="T11" fmla="*/ 8064499 h 10"/>
              <a:gd name="T12" fmla="*/ 2520156 w 4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10"/>
              <a:gd name="T23" fmla="*/ 4 w 4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10">
                <a:moveTo>
                  <a:pt x="4" y="0"/>
                </a:moveTo>
                <a:lnTo>
                  <a:pt x="4" y="5"/>
                </a:lnTo>
                <a:lnTo>
                  <a:pt x="4" y="10"/>
                </a:lnTo>
                <a:lnTo>
                  <a:pt x="4" y="0"/>
                </a:lnTo>
                <a:lnTo>
                  <a:pt x="0" y="0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74" name="Freeform 54">
            <a:extLst>
              <a:ext uri="{FF2B5EF4-FFF2-40B4-BE49-F238E27FC236}">
                <a16:creationId xmlns:a16="http://schemas.microsoft.com/office/drawing/2014/main" id="{E1622B10-D636-CFB3-71F6-01366B54774A}"/>
              </a:ext>
            </a:extLst>
          </p:cNvPr>
          <p:cNvSpPr>
            <a:spLocks/>
          </p:cNvSpPr>
          <p:nvPr/>
        </p:nvSpPr>
        <p:spPr bwMode="auto">
          <a:xfrm>
            <a:off x="7967664" y="2406650"/>
            <a:ext cx="225425" cy="349250"/>
          </a:xfrm>
          <a:custGeom>
            <a:avLst/>
            <a:gdLst>
              <a:gd name="T0" fmla="*/ 259267494 w 196"/>
              <a:gd name="T1" fmla="*/ 378125081 h 254"/>
              <a:gd name="T2" fmla="*/ 107145885 w 196"/>
              <a:gd name="T3" fmla="*/ 378125081 h 254"/>
              <a:gd name="T4" fmla="*/ 107145885 w 196"/>
              <a:gd name="T5" fmla="*/ 480218806 h 254"/>
              <a:gd name="T6" fmla="*/ 0 w 196"/>
              <a:gd name="T7" fmla="*/ 242000028 h 254"/>
              <a:gd name="T8" fmla="*/ 107145885 w 196"/>
              <a:gd name="T9" fmla="*/ 0 h 254"/>
              <a:gd name="T10" fmla="*/ 107145885 w 196"/>
              <a:gd name="T11" fmla="*/ 105875018 h 254"/>
              <a:gd name="T12" fmla="*/ 259267494 w 196"/>
              <a:gd name="T13" fmla="*/ 105875018 h 254"/>
              <a:gd name="T14" fmla="*/ 259267494 w 196"/>
              <a:gd name="T15" fmla="*/ 378125081 h 2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6"/>
              <a:gd name="T25" fmla="*/ 0 h 254"/>
              <a:gd name="T26" fmla="*/ 196 w 196"/>
              <a:gd name="T27" fmla="*/ 254 h 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6" h="254">
                <a:moveTo>
                  <a:pt x="196" y="200"/>
                </a:moveTo>
                <a:lnTo>
                  <a:pt x="81" y="200"/>
                </a:lnTo>
                <a:lnTo>
                  <a:pt x="81" y="254"/>
                </a:lnTo>
                <a:lnTo>
                  <a:pt x="0" y="128"/>
                </a:lnTo>
                <a:lnTo>
                  <a:pt x="81" y="0"/>
                </a:lnTo>
                <a:lnTo>
                  <a:pt x="81" y="56"/>
                </a:lnTo>
                <a:lnTo>
                  <a:pt x="196" y="56"/>
                </a:lnTo>
                <a:lnTo>
                  <a:pt x="196" y="20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75" name="Freeform 55">
            <a:extLst>
              <a:ext uri="{FF2B5EF4-FFF2-40B4-BE49-F238E27FC236}">
                <a16:creationId xmlns:a16="http://schemas.microsoft.com/office/drawing/2014/main" id="{F230FA23-8635-9DA2-214B-4EF977492473}"/>
              </a:ext>
            </a:extLst>
          </p:cNvPr>
          <p:cNvSpPr>
            <a:spLocks/>
          </p:cNvSpPr>
          <p:nvPr/>
        </p:nvSpPr>
        <p:spPr bwMode="auto">
          <a:xfrm>
            <a:off x="8058150" y="2674938"/>
            <a:ext cx="134938" cy="12700"/>
          </a:xfrm>
          <a:custGeom>
            <a:avLst/>
            <a:gdLst>
              <a:gd name="T0" fmla="*/ 11571785 w 119"/>
              <a:gd name="T1" fmla="*/ 7964310 h 9"/>
              <a:gd name="T2" fmla="*/ 5143520 w 119"/>
              <a:gd name="T3" fmla="*/ 17921109 h 9"/>
              <a:gd name="T4" fmla="*/ 153010652 w 119"/>
              <a:gd name="T5" fmla="*/ 17921109 h 9"/>
              <a:gd name="T6" fmla="*/ 153010652 w 119"/>
              <a:gd name="T7" fmla="*/ 0 h 9"/>
              <a:gd name="T8" fmla="*/ 5143520 w 119"/>
              <a:gd name="T9" fmla="*/ 0 h 9"/>
              <a:gd name="T10" fmla="*/ 0 w 119"/>
              <a:gd name="T11" fmla="*/ 7964310 h 9"/>
              <a:gd name="T12" fmla="*/ 5143520 w 119"/>
              <a:gd name="T13" fmla="*/ 0 h 9"/>
              <a:gd name="T14" fmla="*/ 0 w 119"/>
              <a:gd name="T15" fmla="*/ 0 h 9"/>
              <a:gd name="T16" fmla="*/ 0 w 119"/>
              <a:gd name="T17" fmla="*/ 7964310 h 9"/>
              <a:gd name="T18" fmla="*/ 11571785 w 119"/>
              <a:gd name="T19" fmla="*/ 796431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9"/>
              <a:gd name="T31" fmla="*/ 0 h 9"/>
              <a:gd name="T32" fmla="*/ 119 w 119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9" h="9">
                <a:moveTo>
                  <a:pt x="9" y="4"/>
                </a:moveTo>
                <a:lnTo>
                  <a:pt x="4" y="9"/>
                </a:lnTo>
                <a:lnTo>
                  <a:pt x="119" y="9"/>
                </a:lnTo>
                <a:lnTo>
                  <a:pt x="119" y="0"/>
                </a:lnTo>
                <a:lnTo>
                  <a:pt x="4" y="0"/>
                </a:lnTo>
                <a:lnTo>
                  <a:pt x="0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9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76" name="Freeform 56">
            <a:extLst>
              <a:ext uri="{FF2B5EF4-FFF2-40B4-BE49-F238E27FC236}">
                <a16:creationId xmlns:a16="http://schemas.microsoft.com/office/drawing/2014/main" id="{036EF700-AE26-72C4-8712-94B332222935}"/>
              </a:ext>
            </a:extLst>
          </p:cNvPr>
          <p:cNvSpPr>
            <a:spLocks/>
          </p:cNvSpPr>
          <p:nvPr/>
        </p:nvSpPr>
        <p:spPr bwMode="auto">
          <a:xfrm>
            <a:off x="8058151" y="2681288"/>
            <a:ext cx="11113" cy="80962"/>
          </a:xfrm>
          <a:custGeom>
            <a:avLst/>
            <a:gdLst>
              <a:gd name="T0" fmla="*/ 3049901 w 9"/>
              <a:gd name="T1" fmla="*/ 111099089 h 59"/>
              <a:gd name="T2" fmla="*/ 13722084 w 9"/>
              <a:gd name="T3" fmla="*/ 101684172 h 59"/>
              <a:gd name="T4" fmla="*/ 13722084 w 9"/>
              <a:gd name="T5" fmla="*/ 0 h 59"/>
              <a:gd name="T6" fmla="*/ 0 w 9"/>
              <a:gd name="T7" fmla="*/ 0 h 59"/>
              <a:gd name="T8" fmla="*/ 0 w 9"/>
              <a:gd name="T9" fmla="*/ 101684172 h 59"/>
              <a:gd name="T10" fmla="*/ 13722084 w 9"/>
              <a:gd name="T11" fmla="*/ 97917381 h 59"/>
              <a:gd name="T12" fmla="*/ 3049901 w 9"/>
              <a:gd name="T13" fmla="*/ 111099089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59"/>
              <a:gd name="T23" fmla="*/ 9 w 9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59">
                <a:moveTo>
                  <a:pt x="2" y="59"/>
                </a:moveTo>
                <a:lnTo>
                  <a:pt x="9" y="54"/>
                </a:lnTo>
                <a:lnTo>
                  <a:pt x="9" y="0"/>
                </a:lnTo>
                <a:lnTo>
                  <a:pt x="0" y="0"/>
                </a:lnTo>
                <a:lnTo>
                  <a:pt x="0" y="54"/>
                </a:lnTo>
                <a:lnTo>
                  <a:pt x="9" y="52"/>
                </a:lnTo>
                <a:lnTo>
                  <a:pt x="2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77" name="Freeform 57">
            <a:extLst>
              <a:ext uri="{FF2B5EF4-FFF2-40B4-BE49-F238E27FC236}">
                <a16:creationId xmlns:a16="http://schemas.microsoft.com/office/drawing/2014/main" id="{9102A2C1-CF6C-8A7B-14BB-341A93A0CF9F}"/>
              </a:ext>
            </a:extLst>
          </p:cNvPr>
          <p:cNvSpPr>
            <a:spLocks/>
          </p:cNvSpPr>
          <p:nvPr/>
        </p:nvSpPr>
        <p:spPr bwMode="auto">
          <a:xfrm>
            <a:off x="7962901" y="2579688"/>
            <a:ext cx="106363" cy="182562"/>
          </a:xfrm>
          <a:custGeom>
            <a:avLst/>
            <a:gdLst>
              <a:gd name="T0" fmla="*/ 2672949 w 92"/>
              <a:gd name="T1" fmla="*/ 0 h 133"/>
              <a:gd name="T2" fmla="*/ 2672949 w 92"/>
              <a:gd name="T3" fmla="*/ 9420472 h 133"/>
              <a:gd name="T4" fmla="*/ 113611868 w 92"/>
              <a:gd name="T5" fmla="*/ 250593082 h 133"/>
              <a:gd name="T6" fmla="*/ 122968341 w 92"/>
              <a:gd name="T7" fmla="*/ 237403327 h 133"/>
              <a:gd name="T8" fmla="*/ 14702372 w 92"/>
              <a:gd name="T9" fmla="*/ 0 h 133"/>
              <a:gd name="T10" fmla="*/ 14702372 w 92"/>
              <a:gd name="T11" fmla="*/ 9420472 h 133"/>
              <a:gd name="T12" fmla="*/ 2672949 w 92"/>
              <a:gd name="T13" fmla="*/ 0 h 133"/>
              <a:gd name="T14" fmla="*/ 0 w 92"/>
              <a:gd name="T15" fmla="*/ 3767915 h 133"/>
              <a:gd name="T16" fmla="*/ 2672949 w 92"/>
              <a:gd name="T17" fmla="*/ 9420472 h 133"/>
              <a:gd name="T18" fmla="*/ 2672949 w 92"/>
              <a:gd name="T19" fmla="*/ 0 h 1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2"/>
              <a:gd name="T31" fmla="*/ 0 h 133"/>
              <a:gd name="T32" fmla="*/ 92 w 92"/>
              <a:gd name="T33" fmla="*/ 133 h 1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2" h="133">
                <a:moveTo>
                  <a:pt x="2" y="0"/>
                </a:moveTo>
                <a:lnTo>
                  <a:pt x="2" y="5"/>
                </a:lnTo>
                <a:lnTo>
                  <a:pt x="85" y="133"/>
                </a:lnTo>
                <a:lnTo>
                  <a:pt x="92" y="126"/>
                </a:lnTo>
                <a:lnTo>
                  <a:pt x="11" y="0"/>
                </a:lnTo>
                <a:lnTo>
                  <a:pt x="11" y="5"/>
                </a:lnTo>
                <a:lnTo>
                  <a:pt x="2" y="0"/>
                </a:lnTo>
                <a:lnTo>
                  <a:pt x="0" y="2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78" name="Freeform 58">
            <a:extLst>
              <a:ext uri="{FF2B5EF4-FFF2-40B4-BE49-F238E27FC236}">
                <a16:creationId xmlns:a16="http://schemas.microsoft.com/office/drawing/2014/main" id="{76D17CB3-9554-D9D5-8E36-C4A891461037}"/>
              </a:ext>
            </a:extLst>
          </p:cNvPr>
          <p:cNvSpPr>
            <a:spLocks/>
          </p:cNvSpPr>
          <p:nvPr/>
        </p:nvSpPr>
        <p:spPr bwMode="auto">
          <a:xfrm>
            <a:off x="7964489" y="2403476"/>
            <a:ext cx="104775" cy="182563"/>
          </a:xfrm>
          <a:custGeom>
            <a:avLst/>
            <a:gdLst>
              <a:gd name="T0" fmla="*/ 121975558 w 90"/>
              <a:gd name="T1" fmla="*/ 3767935 h 133"/>
              <a:gd name="T2" fmla="*/ 112488767 w 90"/>
              <a:gd name="T3" fmla="*/ 0 h 133"/>
              <a:gd name="T4" fmla="*/ 0 w 90"/>
              <a:gd name="T5" fmla="*/ 241175307 h 133"/>
              <a:gd name="T6" fmla="*/ 12198139 w 90"/>
              <a:gd name="T7" fmla="*/ 250595828 h 133"/>
              <a:gd name="T8" fmla="*/ 121975558 w 90"/>
              <a:gd name="T9" fmla="*/ 9420524 h 133"/>
              <a:gd name="T10" fmla="*/ 109778587 w 90"/>
              <a:gd name="T11" fmla="*/ 3767935 h 133"/>
              <a:gd name="T12" fmla="*/ 121975558 w 90"/>
              <a:gd name="T13" fmla="*/ 3767935 h 1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133"/>
              <a:gd name="T23" fmla="*/ 90 w 90"/>
              <a:gd name="T24" fmla="*/ 133 h 1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133">
                <a:moveTo>
                  <a:pt x="90" y="2"/>
                </a:moveTo>
                <a:lnTo>
                  <a:pt x="83" y="0"/>
                </a:lnTo>
                <a:lnTo>
                  <a:pt x="0" y="128"/>
                </a:lnTo>
                <a:lnTo>
                  <a:pt x="9" y="133"/>
                </a:lnTo>
                <a:lnTo>
                  <a:pt x="90" y="5"/>
                </a:lnTo>
                <a:lnTo>
                  <a:pt x="81" y="2"/>
                </a:lnTo>
                <a:lnTo>
                  <a:pt x="9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79" name="Freeform 59">
            <a:extLst>
              <a:ext uri="{FF2B5EF4-FFF2-40B4-BE49-F238E27FC236}">
                <a16:creationId xmlns:a16="http://schemas.microsoft.com/office/drawing/2014/main" id="{88538CFC-8328-5649-C2C3-BFC365ACF9A8}"/>
              </a:ext>
            </a:extLst>
          </p:cNvPr>
          <p:cNvSpPr>
            <a:spLocks/>
          </p:cNvSpPr>
          <p:nvPr/>
        </p:nvSpPr>
        <p:spPr bwMode="auto">
          <a:xfrm>
            <a:off x="8058151" y="2406650"/>
            <a:ext cx="11113" cy="82550"/>
          </a:xfrm>
          <a:custGeom>
            <a:avLst/>
            <a:gdLst>
              <a:gd name="T0" fmla="*/ 6098567 w 9"/>
              <a:gd name="T1" fmla="*/ 89737283 h 61"/>
              <a:gd name="T2" fmla="*/ 13722084 w 9"/>
              <a:gd name="T3" fmla="*/ 102556889 h 61"/>
              <a:gd name="T4" fmla="*/ 13722084 w 9"/>
              <a:gd name="T5" fmla="*/ 0 h 61"/>
              <a:gd name="T6" fmla="*/ 0 w 9"/>
              <a:gd name="T7" fmla="*/ 0 h 61"/>
              <a:gd name="T8" fmla="*/ 0 w 9"/>
              <a:gd name="T9" fmla="*/ 102556889 h 61"/>
              <a:gd name="T10" fmla="*/ 6098567 w 9"/>
              <a:gd name="T11" fmla="*/ 111713170 h 61"/>
              <a:gd name="T12" fmla="*/ 0 w 9"/>
              <a:gd name="T13" fmla="*/ 102556889 h 61"/>
              <a:gd name="T14" fmla="*/ 0 w 9"/>
              <a:gd name="T15" fmla="*/ 111713170 h 61"/>
              <a:gd name="T16" fmla="*/ 6098567 w 9"/>
              <a:gd name="T17" fmla="*/ 111713170 h 61"/>
              <a:gd name="T18" fmla="*/ 6098567 w 9"/>
              <a:gd name="T19" fmla="*/ 89737283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61"/>
              <a:gd name="T32" fmla="*/ 9 w 9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61">
                <a:moveTo>
                  <a:pt x="4" y="49"/>
                </a:moveTo>
                <a:lnTo>
                  <a:pt x="9" y="56"/>
                </a:lnTo>
                <a:lnTo>
                  <a:pt x="9" y="0"/>
                </a:lnTo>
                <a:lnTo>
                  <a:pt x="0" y="0"/>
                </a:lnTo>
                <a:lnTo>
                  <a:pt x="0" y="56"/>
                </a:lnTo>
                <a:lnTo>
                  <a:pt x="4" y="61"/>
                </a:lnTo>
                <a:lnTo>
                  <a:pt x="0" y="56"/>
                </a:lnTo>
                <a:lnTo>
                  <a:pt x="0" y="61"/>
                </a:lnTo>
                <a:lnTo>
                  <a:pt x="4" y="61"/>
                </a:lnTo>
                <a:lnTo>
                  <a:pt x="4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80" name="Freeform 60">
            <a:extLst>
              <a:ext uri="{FF2B5EF4-FFF2-40B4-BE49-F238E27FC236}">
                <a16:creationId xmlns:a16="http://schemas.microsoft.com/office/drawing/2014/main" id="{71E4BD75-ECB3-0CFB-D779-EABDE12B9A47}"/>
              </a:ext>
            </a:extLst>
          </p:cNvPr>
          <p:cNvSpPr>
            <a:spLocks/>
          </p:cNvSpPr>
          <p:nvPr/>
        </p:nvSpPr>
        <p:spPr bwMode="auto">
          <a:xfrm>
            <a:off x="8061326" y="2473326"/>
            <a:ext cx="136525" cy="15875"/>
          </a:xfrm>
          <a:custGeom>
            <a:avLst/>
            <a:gdLst>
              <a:gd name="T0" fmla="*/ 156630919 w 119"/>
              <a:gd name="T1" fmla="*/ 12250210 h 12"/>
              <a:gd name="T2" fmla="*/ 151366103 w 119"/>
              <a:gd name="T3" fmla="*/ 0 h 12"/>
              <a:gd name="T4" fmla="*/ 0 w 119"/>
              <a:gd name="T5" fmla="*/ 0 h 12"/>
              <a:gd name="T6" fmla="*/ 0 w 119"/>
              <a:gd name="T7" fmla="*/ 21001301 h 12"/>
              <a:gd name="T8" fmla="*/ 151366103 w 119"/>
              <a:gd name="T9" fmla="*/ 21001301 h 12"/>
              <a:gd name="T10" fmla="*/ 144785335 w 119"/>
              <a:gd name="T11" fmla="*/ 12250210 h 12"/>
              <a:gd name="T12" fmla="*/ 156630919 w 119"/>
              <a:gd name="T13" fmla="*/ 12250210 h 12"/>
              <a:gd name="T14" fmla="*/ 156630919 w 119"/>
              <a:gd name="T15" fmla="*/ 0 h 12"/>
              <a:gd name="T16" fmla="*/ 151366103 w 119"/>
              <a:gd name="T17" fmla="*/ 0 h 12"/>
              <a:gd name="T18" fmla="*/ 156630919 w 119"/>
              <a:gd name="T19" fmla="*/ 1225021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9"/>
              <a:gd name="T31" fmla="*/ 0 h 12"/>
              <a:gd name="T32" fmla="*/ 119 w 119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9" h="12">
                <a:moveTo>
                  <a:pt x="119" y="7"/>
                </a:moveTo>
                <a:lnTo>
                  <a:pt x="115" y="0"/>
                </a:lnTo>
                <a:lnTo>
                  <a:pt x="0" y="0"/>
                </a:lnTo>
                <a:lnTo>
                  <a:pt x="0" y="12"/>
                </a:lnTo>
                <a:lnTo>
                  <a:pt x="115" y="12"/>
                </a:lnTo>
                <a:lnTo>
                  <a:pt x="110" y="7"/>
                </a:lnTo>
                <a:lnTo>
                  <a:pt x="119" y="7"/>
                </a:lnTo>
                <a:lnTo>
                  <a:pt x="119" y="0"/>
                </a:lnTo>
                <a:lnTo>
                  <a:pt x="115" y="0"/>
                </a:lnTo>
                <a:lnTo>
                  <a:pt x="119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81" name="Freeform 61">
            <a:extLst>
              <a:ext uri="{FF2B5EF4-FFF2-40B4-BE49-F238E27FC236}">
                <a16:creationId xmlns:a16="http://schemas.microsoft.com/office/drawing/2014/main" id="{C376E02A-CC1B-B62F-02FA-905BA34468CA}"/>
              </a:ext>
            </a:extLst>
          </p:cNvPr>
          <p:cNvSpPr>
            <a:spLocks/>
          </p:cNvSpPr>
          <p:nvPr/>
        </p:nvSpPr>
        <p:spPr bwMode="auto">
          <a:xfrm>
            <a:off x="8188325" y="2482850"/>
            <a:ext cx="12700" cy="204788"/>
          </a:xfrm>
          <a:custGeom>
            <a:avLst/>
            <a:gdLst>
              <a:gd name="T0" fmla="*/ 6665191 w 11"/>
              <a:gd name="T1" fmla="*/ 281463896 h 149"/>
              <a:gd name="T2" fmla="*/ 14662727 w 11"/>
              <a:gd name="T3" fmla="*/ 272018913 h 149"/>
              <a:gd name="T4" fmla="*/ 11996882 w 11"/>
              <a:gd name="T5" fmla="*/ 0 h 149"/>
              <a:gd name="T6" fmla="*/ 0 w 11"/>
              <a:gd name="T7" fmla="*/ 0 h 149"/>
              <a:gd name="T8" fmla="*/ 0 w 11"/>
              <a:gd name="T9" fmla="*/ 272018913 h 149"/>
              <a:gd name="T10" fmla="*/ 6665191 w 11"/>
              <a:gd name="T11" fmla="*/ 264462376 h 149"/>
              <a:gd name="T12" fmla="*/ 6665191 w 11"/>
              <a:gd name="T13" fmla="*/ 281463896 h 149"/>
              <a:gd name="T14" fmla="*/ 14662727 w 11"/>
              <a:gd name="T15" fmla="*/ 281463896 h 149"/>
              <a:gd name="T16" fmla="*/ 14662727 w 11"/>
              <a:gd name="T17" fmla="*/ 272018913 h 149"/>
              <a:gd name="T18" fmla="*/ 6665191 w 11"/>
              <a:gd name="T19" fmla="*/ 281463896 h 1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49"/>
              <a:gd name="T32" fmla="*/ 11 w 11"/>
              <a:gd name="T33" fmla="*/ 149 h 1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49">
                <a:moveTo>
                  <a:pt x="5" y="149"/>
                </a:moveTo>
                <a:lnTo>
                  <a:pt x="11" y="144"/>
                </a:lnTo>
                <a:lnTo>
                  <a:pt x="9" y="0"/>
                </a:lnTo>
                <a:lnTo>
                  <a:pt x="0" y="0"/>
                </a:lnTo>
                <a:lnTo>
                  <a:pt x="0" y="144"/>
                </a:lnTo>
                <a:lnTo>
                  <a:pt x="5" y="140"/>
                </a:lnTo>
                <a:lnTo>
                  <a:pt x="5" y="149"/>
                </a:lnTo>
                <a:lnTo>
                  <a:pt x="11" y="149"/>
                </a:lnTo>
                <a:lnTo>
                  <a:pt x="11" y="144"/>
                </a:lnTo>
                <a:lnTo>
                  <a:pt x="5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82" name="Freeform 62">
            <a:extLst>
              <a:ext uri="{FF2B5EF4-FFF2-40B4-BE49-F238E27FC236}">
                <a16:creationId xmlns:a16="http://schemas.microsoft.com/office/drawing/2014/main" id="{DD38A813-C380-10A6-9227-E7BCC447BA35}"/>
              </a:ext>
            </a:extLst>
          </p:cNvPr>
          <p:cNvSpPr>
            <a:spLocks/>
          </p:cNvSpPr>
          <p:nvPr/>
        </p:nvSpPr>
        <p:spPr bwMode="auto">
          <a:xfrm>
            <a:off x="8193089" y="2674938"/>
            <a:ext cx="7937" cy="12700"/>
          </a:xfrm>
          <a:custGeom>
            <a:avLst/>
            <a:gdLst>
              <a:gd name="T0" fmla="*/ 0 w 6"/>
              <a:gd name="T1" fmla="*/ 17921109 h 9"/>
              <a:gd name="T2" fmla="*/ 0 w 6"/>
              <a:gd name="T3" fmla="*/ 7964310 h 9"/>
              <a:gd name="T4" fmla="*/ 0 w 6"/>
              <a:gd name="T5" fmla="*/ 0 h 9"/>
              <a:gd name="T6" fmla="*/ 0 w 6"/>
              <a:gd name="T7" fmla="*/ 17921109 h 9"/>
              <a:gd name="T8" fmla="*/ 10499327 w 6"/>
              <a:gd name="T9" fmla="*/ 17921109 h 9"/>
              <a:gd name="T10" fmla="*/ 10499327 w 6"/>
              <a:gd name="T11" fmla="*/ 7964310 h 9"/>
              <a:gd name="T12" fmla="*/ 0 w 6"/>
              <a:gd name="T13" fmla="*/ 17921109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9"/>
              <a:gd name="T23" fmla="*/ 6 w 6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9">
                <a:moveTo>
                  <a:pt x="0" y="9"/>
                </a:moveTo>
                <a:lnTo>
                  <a:pt x="0" y="4"/>
                </a:lnTo>
                <a:lnTo>
                  <a:pt x="0" y="0"/>
                </a:lnTo>
                <a:lnTo>
                  <a:pt x="0" y="9"/>
                </a:lnTo>
                <a:lnTo>
                  <a:pt x="6" y="9"/>
                </a:lnTo>
                <a:lnTo>
                  <a:pt x="6" y="4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83" name="Freeform 63">
            <a:extLst>
              <a:ext uri="{FF2B5EF4-FFF2-40B4-BE49-F238E27FC236}">
                <a16:creationId xmlns:a16="http://schemas.microsoft.com/office/drawing/2014/main" id="{C55C5B03-9E61-59F8-A065-C00F981B7A4C}"/>
              </a:ext>
            </a:extLst>
          </p:cNvPr>
          <p:cNvSpPr>
            <a:spLocks/>
          </p:cNvSpPr>
          <p:nvPr/>
        </p:nvSpPr>
        <p:spPr bwMode="auto">
          <a:xfrm>
            <a:off x="6084888" y="2033588"/>
            <a:ext cx="1670050" cy="341312"/>
          </a:xfrm>
          <a:custGeom>
            <a:avLst/>
            <a:gdLst>
              <a:gd name="T0" fmla="*/ 1908989814 w 1456"/>
              <a:gd name="T1" fmla="*/ 196673132 h 247"/>
              <a:gd name="T2" fmla="*/ 1887939850 w 1456"/>
              <a:gd name="T3" fmla="*/ 169941595 h 247"/>
              <a:gd name="T4" fmla="*/ 1857679380 w 1456"/>
              <a:gd name="T5" fmla="*/ 143208719 h 247"/>
              <a:gd name="T6" fmla="*/ 1816895075 w 1456"/>
              <a:gd name="T7" fmla="*/ 116477225 h 247"/>
              <a:gd name="T8" fmla="*/ 1773479525 w 1456"/>
              <a:gd name="T9" fmla="*/ 89744328 h 247"/>
              <a:gd name="T10" fmla="*/ 1720853468 w 1456"/>
              <a:gd name="T11" fmla="*/ 66830829 h 247"/>
              <a:gd name="T12" fmla="*/ 1669544181 w 1456"/>
              <a:gd name="T13" fmla="*/ 45827019 h 247"/>
              <a:gd name="T14" fmla="*/ 1614286879 w 1456"/>
              <a:gd name="T15" fmla="*/ 26732887 h 247"/>
              <a:gd name="T16" fmla="*/ 1560346347 w 1456"/>
              <a:gd name="T17" fmla="*/ 13366443 h 247"/>
              <a:gd name="T18" fmla="*/ 1507720290 w 1456"/>
              <a:gd name="T19" fmla="*/ 5727686 h 247"/>
              <a:gd name="T20" fmla="*/ 1461673494 w 1456"/>
              <a:gd name="T21" fmla="*/ 0 h 247"/>
              <a:gd name="T22" fmla="*/ 1418256797 w 1456"/>
              <a:gd name="T23" fmla="*/ 5727686 h 247"/>
              <a:gd name="T24" fmla="*/ 1374841247 w 1456"/>
              <a:gd name="T25" fmla="*/ 9547064 h 247"/>
              <a:gd name="T26" fmla="*/ 1327477681 w 1456"/>
              <a:gd name="T27" fmla="*/ 13366443 h 247"/>
              <a:gd name="T28" fmla="*/ 1284062131 w 1456"/>
              <a:gd name="T29" fmla="*/ 13366443 h 247"/>
              <a:gd name="T30" fmla="*/ 1238015335 w 1456"/>
              <a:gd name="T31" fmla="*/ 19094127 h 247"/>
              <a:gd name="T32" fmla="*/ 1194598351 w 1456"/>
              <a:gd name="T33" fmla="*/ 19094127 h 247"/>
              <a:gd name="T34" fmla="*/ 1147235932 w 1456"/>
              <a:gd name="T35" fmla="*/ 19094127 h 247"/>
              <a:gd name="T36" fmla="*/ 1101187989 w 1456"/>
              <a:gd name="T37" fmla="*/ 19094127 h 247"/>
              <a:gd name="T38" fmla="*/ 1052509948 w 1456"/>
              <a:gd name="T39" fmla="*/ 19094127 h 247"/>
              <a:gd name="T40" fmla="*/ 1005146382 w 1456"/>
              <a:gd name="T41" fmla="*/ 19094127 h 247"/>
              <a:gd name="T42" fmla="*/ 956468341 w 1456"/>
              <a:gd name="T43" fmla="*/ 13366443 h 247"/>
              <a:gd name="T44" fmla="*/ 910421545 w 1456"/>
              <a:gd name="T45" fmla="*/ 19094127 h 247"/>
              <a:gd name="T46" fmla="*/ 863057979 w 1456"/>
              <a:gd name="T47" fmla="*/ 19094127 h 247"/>
              <a:gd name="T48" fmla="*/ 814379938 w 1456"/>
              <a:gd name="T49" fmla="*/ 19094127 h 247"/>
              <a:gd name="T50" fmla="*/ 768331995 w 1456"/>
              <a:gd name="T51" fmla="*/ 19094127 h 247"/>
              <a:gd name="T52" fmla="*/ 720969577 w 1456"/>
              <a:gd name="T53" fmla="*/ 19094127 h 247"/>
              <a:gd name="T54" fmla="*/ 677552879 w 1456"/>
              <a:gd name="T55" fmla="*/ 19094127 h 247"/>
              <a:gd name="T56" fmla="*/ 631506083 w 1456"/>
              <a:gd name="T57" fmla="*/ 13366443 h 247"/>
              <a:gd name="T58" fmla="*/ 588089243 w 1456"/>
              <a:gd name="T59" fmla="*/ 13366443 h 247"/>
              <a:gd name="T60" fmla="*/ 544673692 w 1456"/>
              <a:gd name="T61" fmla="*/ 9547064 h 247"/>
              <a:gd name="T62" fmla="*/ 497311274 w 1456"/>
              <a:gd name="T63" fmla="*/ 5727686 h 247"/>
              <a:gd name="T64" fmla="*/ 453894576 w 1456"/>
              <a:gd name="T65" fmla="*/ 0 h 247"/>
              <a:gd name="T66" fmla="*/ 407847780 w 1456"/>
              <a:gd name="T67" fmla="*/ 5727686 h 247"/>
              <a:gd name="T68" fmla="*/ 355221724 w 1456"/>
              <a:gd name="T69" fmla="*/ 13366443 h 247"/>
              <a:gd name="T70" fmla="*/ 301281192 w 1456"/>
              <a:gd name="T71" fmla="*/ 26732887 h 247"/>
              <a:gd name="T72" fmla="*/ 246023818 w 1456"/>
              <a:gd name="T73" fmla="*/ 45827019 h 247"/>
              <a:gd name="T74" fmla="*/ 194714531 w 1456"/>
              <a:gd name="T75" fmla="*/ 66830829 h 247"/>
              <a:gd name="T76" fmla="*/ 144719684 w 1456"/>
              <a:gd name="T77" fmla="*/ 89744328 h 247"/>
              <a:gd name="T78" fmla="*/ 98672888 w 1456"/>
              <a:gd name="T79" fmla="*/ 116477225 h 247"/>
              <a:gd name="T80" fmla="*/ 60519811 w 1456"/>
              <a:gd name="T81" fmla="*/ 143208719 h 247"/>
              <a:gd name="T82" fmla="*/ 27628086 w 1456"/>
              <a:gd name="T83" fmla="*/ 169941595 h 247"/>
              <a:gd name="T84" fmla="*/ 6578116 w 1456"/>
              <a:gd name="T85" fmla="*/ 196673132 h 2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56"/>
              <a:gd name="T130" fmla="*/ 0 h 247"/>
              <a:gd name="T131" fmla="*/ 1456 w 1456"/>
              <a:gd name="T132" fmla="*/ 247 h 2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56" h="247">
                <a:moveTo>
                  <a:pt x="831" y="247"/>
                </a:moveTo>
                <a:lnTo>
                  <a:pt x="1456" y="107"/>
                </a:lnTo>
                <a:lnTo>
                  <a:pt x="1451" y="103"/>
                </a:lnTo>
                <a:lnTo>
                  <a:pt x="1447" y="98"/>
                </a:lnTo>
                <a:lnTo>
                  <a:pt x="1441" y="93"/>
                </a:lnTo>
                <a:lnTo>
                  <a:pt x="1435" y="89"/>
                </a:lnTo>
                <a:lnTo>
                  <a:pt x="1429" y="84"/>
                </a:lnTo>
                <a:lnTo>
                  <a:pt x="1420" y="79"/>
                </a:lnTo>
                <a:lnTo>
                  <a:pt x="1412" y="75"/>
                </a:lnTo>
                <a:lnTo>
                  <a:pt x="1402" y="70"/>
                </a:lnTo>
                <a:lnTo>
                  <a:pt x="1391" y="65"/>
                </a:lnTo>
                <a:lnTo>
                  <a:pt x="1381" y="61"/>
                </a:lnTo>
                <a:lnTo>
                  <a:pt x="1371" y="56"/>
                </a:lnTo>
                <a:lnTo>
                  <a:pt x="1358" y="51"/>
                </a:lnTo>
                <a:lnTo>
                  <a:pt x="1348" y="47"/>
                </a:lnTo>
                <a:lnTo>
                  <a:pt x="1335" y="44"/>
                </a:lnTo>
                <a:lnTo>
                  <a:pt x="1321" y="40"/>
                </a:lnTo>
                <a:lnTo>
                  <a:pt x="1308" y="35"/>
                </a:lnTo>
                <a:lnTo>
                  <a:pt x="1296" y="31"/>
                </a:lnTo>
                <a:lnTo>
                  <a:pt x="1281" y="28"/>
                </a:lnTo>
                <a:lnTo>
                  <a:pt x="1269" y="24"/>
                </a:lnTo>
                <a:lnTo>
                  <a:pt x="1254" y="21"/>
                </a:lnTo>
                <a:lnTo>
                  <a:pt x="1242" y="17"/>
                </a:lnTo>
                <a:lnTo>
                  <a:pt x="1227" y="14"/>
                </a:lnTo>
                <a:lnTo>
                  <a:pt x="1213" y="12"/>
                </a:lnTo>
                <a:lnTo>
                  <a:pt x="1200" y="10"/>
                </a:lnTo>
                <a:lnTo>
                  <a:pt x="1186" y="7"/>
                </a:lnTo>
                <a:lnTo>
                  <a:pt x="1173" y="5"/>
                </a:lnTo>
                <a:lnTo>
                  <a:pt x="1159" y="3"/>
                </a:lnTo>
                <a:lnTo>
                  <a:pt x="1146" y="3"/>
                </a:lnTo>
                <a:lnTo>
                  <a:pt x="1134" y="3"/>
                </a:lnTo>
                <a:lnTo>
                  <a:pt x="1121" y="0"/>
                </a:lnTo>
                <a:lnTo>
                  <a:pt x="1111" y="0"/>
                </a:lnTo>
                <a:lnTo>
                  <a:pt x="1099" y="0"/>
                </a:lnTo>
                <a:lnTo>
                  <a:pt x="1088" y="3"/>
                </a:lnTo>
                <a:lnTo>
                  <a:pt x="1078" y="3"/>
                </a:lnTo>
                <a:lnTo>
                  <a:pt x="1065" y="3"/>
                </a:lnTo>
                <a:lnTo>
                  <a:pt x="1055" y="5"/>
                </a:lnTo>
                <a:lnTo>
                  <a:pt x="1045" y="5"/>
                </a:lnTo>
                <a:lnTo>
                  <a:pt x="1032" y="5"/>
                </a:lnTo>
                <a:lnTo>
                  <a:pt x="1022" y="7"/>
                </a:lnTo>
                <a:lnTo>
                  <a:pt x="1009" y="7"/>
                </a:lnTo>
                <a:lnTo>
                  <a:pt x="999" y="7"/>
                </a:lnTo>
                <a:lnTo>
                  <a:pt x="986" y="7"/>
                </a:lnTo>
                <a:lnTo>
                  <a:pt x="976" y="7"/>
                </a:lnTo>
                <a:lnTo>
                  <a:pt x="964" y="10"/>
                </a:lnTo>
                <a:lnTo>
                  <a:pt x="953" y="10"/>
                </a:lnTo>
                <a:lnTo>
                  <a:pt x="941" y="10"/>
                </a:lnTo>
                <a:lnTo>
                  <a:pt x="930" y="10"/>
                </a:lnTo>
                <a:lnTo>
                  <a:pt x="918" y="10"/>
                </a:lnTo>
                <a:lnTo>
                  <a:pt x="908" y="10"/>
                </a:lnTo>
                <a:lnTo>
                  <a:pt x="895" y="10"/>
                </a:lnTo>
                <a:lnTo>
                  <a:pt x="883" y="10"/>
                </a:lnTo>
                <a:lnTo>
                  <a:pt x="872" y="10"/>
                </a:lnTo>
                <a:lnTo>
                  <a:pt x="860" y="10"/>
                </a:lnTo>
                <a:lnTo>
                  <a:pt x="847" y="10"/>
                </a:lnTo>
                <a:lnTo>
                  <a:pt x="837" y="10"/>
                </a:lnTo>
                <a:lnTo>
                  <a:pt x="825" y="10"/>
                </a:lnTo>
                <a:lnTo>
                  <a:pt x="812" y="10"/>
                </a:lnTo>
                <a:lnTo>
                  <a:pt x="800" y="10"/>
                </a:lnTo>
                <a:lnTo>
                  <a:pt x="789" y="10"/>
                </a:lnTo>
                <a:lnTo>
                  <a:pt x="777" y="10"/>
                </a:lnTo>
                <a:lnTo>
                  <a:pt x="764" y="10"/>
                </a:lnTo>
                <a:lnTo>
                  <a:pt x="752" y="7"/>
                </a:lnTo>
                <a:lnTo>
                  <a:pt x="739" y="7"/>
                </a:lnTo>
                <a:lnTo>
                  <a:pt x="727" y="7"/>
                </a:lnTo>
                <a:lnTo>
                  <a:pt x="717" y="7"/>
                </a:lnTo>
                <a:lnTo>
                  <a:pt x="704" y="7"/>
                </a:lnTo>
                <a:lnTo>
                  <a:pt x="692" y="10"/>
                </a:lnTo>
                <a:lnTo>
                  <a:pt x="679" y="10"/>
                </a:lnTo>
                <a:lnTo>
                  <a:pt x="667" y="10"/>
                </a:lnTo>
                <a:lnTo>
                  <a:pt x="656" y="10"/>
                </a:lnTo>
                <a:lnTo>
                  <a:pt x="644" y="10"/>
                </a:lnTo>
                <a:lnTo>
                  <a:pt x="632" y="10"/>
                </a:lnTo>
                <a:lnTo>
                  <a:pt x="619" y="10"/>
                </a:lnTo>
                <a:lnTo>
                  <a:pt x="609" y="10"/>
                </a:lnTo>
                <a:lnTo>
                  <a:pt x="596" y="10"/>
                </a:lnTo>
                <a:lnTo>
                  <a:pt x="584" y="10"/>
                </a:lnTo>
                <a:lnTo>
                  <a:pt x="573" y="10"/>
                </a:lnTo>
                <a:lnTo>
                  <a:pt x="561" y="10"/>
                </a:lnTo>
                <a:lnTo>
                  <a:pt x="548" y="10"/>
                </a:lnTo>
                <a:lnTo>
                  <a:pt x="538" y="10"/>
                </a:lnTo>
                <a:lnTo>
                  <a:pt x="526" y="10"/>
                </a:lnTo>
                <a:lnTo>
                  <a:pt x="515" y="10"/>
                </a:lnTo>
                <a:lnTo>
                  <a:pt x="503" y="10"/>
                </a:lnTo>
                <a:lnTo>
                  <a:pt x="492" y="7"/>
                </a:lnTo>
                <a:lnTo>
                  <a:pt x="480" y="7"/>
                </a:lnTo>
                <a:lnTo>
                  <a:pt x="470" y="7"/>
                </a:lnTo>
                <a:lnTo>
                  <a:pt x="457" y="7"/>
                </a:lnTo>
                <a:lnTo>
                  <a:pt x="447" y="7"/>
                </a:lnTo>
                <a:lnTo>
                  <a:pt x="434" y="5"/>
                </a:lnTo>
                <a:lnTo>
                  <a:pt x="424" y="5"/>
                </a:lnTo>
                <a:lnTo>
                  <a:pt x="414" y="5"/>
                </a:lnTo>
                <a:lnTo>
                  <a:pt x="401" y="3"/>
                </a:lnTo>
                <a:lnTo>
                  <a:pt x="391" y="3"/>
                </a:lnTo>
                <a:lnTo>
                  <a:pt x="378" y="3"/>
                </a:lnTo>
                <a:lnTo>
                  <a:pt x="368" y="0"/>
                </a:lnTo>
                <a:lnTo>
                  <a:pt x="357" y="0"/>
                </a:lnTo>
                <a:lnTo>
                  <a:pt x="345" y="0"/>
                </a:lnTo>
                <a:lnTo>
                  <a:pt x="335" y="0"/>
                </a:lnTo>
                <a:lnTo>
                  <a:pt x="322" y="0"/>
                </a:lnTo>
                <a:lnTo>
                  <a:pt x="310" y="3"/>
                </a:lnTo>
                <a:lnTo>
                  <a:pt x="297" y="3"/>
                </a:lnTo>
                <a:lnTo>
                  <a:pt x="283" y="5"/>
                </a:lnTo>
                <a:lnTo>
                  <a:pt x="270" y="7"/>
                </a:lnTo>
                <a:lnTo>
                  <a:pt x="256" y="10"/>
                </a:lnTo>
                <a:lnTo>
                  <a:pt x="243" y="12"/>
                </a:lnTo>
                <a:lnTo>
                  <a:pt x="229" y="14"/>
                </a:lnTo>
                <a:lnTo>
                  <a:pt x="216" y="17"/>
                </a:lnTo>
                <a:lnTo>
                  <a:pt x="202" y="21"/>
                </a:lnTo>
                <a:lnTo>
                  <a:pt x="187" y="24"/>
                </a:lnTo>
                <a:lnTo>
                  <a:pt x="175" y="28"/>
                </a:lnTo>
                <a:lnTo>
                  <a:pt x="160" y="31"/>
                </a:lnTo>
                <a:lnTo>
                  <a:pt x="148" y="35"/>
                </a:lnTo>
                <a:lnTo>
                  <a:pt x="135" y="40"/>
                </a:lnTo>
                <a:lnTo>
                  <a:pt x="123" y="44"/>
                </a:lnTo>
                <a:lnTo>
                  <a:pt x="110" y="47"/>
                </a:lnTo>
                <a:lnTo>
                  <a:pt x="98" y="51"/>
                </a:lnTo>
                <a:lnTo>
                  <a:pt x="86" y="56"/>
                </a:lnTo>
                <a:lnTo>
                  <a:pt x="75" y="61"/>
                </a:lnTo>
                <a:lnTo>
                  <a:pt x="65" y="65"/>
                </a:lnTo>
                <a:lnTo>
                  <a:pt x="54" y="70"/>
                </a:lnTo>
                <a:lnTo>
                  <a:pt x="46" y="75"/>
                </a:lnTo>
                <a:lnTo>
                  <a:pt x="38" y="79"/>
                </a:lnTo>
                <a:lnTo>
                  <a:pt x="29" y="84"/>
                </a:lnTo>
                <a:lnTo>
                  <a:pt x="21" y="89"/>
                </a:lnTo>
                <a:lnTo>
                  <a:pt x="15" y="93"/>
                </a:lnTo>
                <a:lnTo>
                  <a:pt x="9" y="98"/>
                </a:lnTo>
                <a:lnTo>
                  <a:pt x="5" y="103"/>
                </a:lnTo>
                <a:lnTo>
                  <a:pt x="0" y="107"/>
                </a:lnTo>
                <a:lnTo>
                  <a:pt x="831" y="247"/>
                </a:lnTo>
                <a:close/>
              </a:path>
            </a:pathLst>
          </a:custGeom>
          <a:solidFill>
            <a:srgbClr val="FFE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84" name="Freeform 64">
            <a:extLst>
              <a:ext uri="{FF2B5EF4-FFF2-40B4-BE49-F238E27FC236}">
                <a16:creationId xmlns:a16="http://schemas.microsoft.com/office/drawing/2014/main" id="{3CA6DBD3-E889-2071-5C53-ADE5DEC47F87}"/>
              </a:ext>
            </a:extLst>
          </p:cNvPr>
          <p:cNvSpPr>
            <a:spLocks/>
          </p:cNvSpPr>
          <p:nvPr/>
        </p:nvSpPr>
        <p:spPr bwMode="auto">
          <a:xfrm>
            <a:off x="7346951" y="2022476"/>
            <a:ext cx="415925" cy="168275"/>
          </a:xfrm>
          <a:custGeom>
            <a:avLst/>
            <a:gdLst>
              <a:gd name="T0" fmla="*/ 0 w 363"/>
              <a:gd name="T1" fmla="*/ 39305210 h 123"/>
              <a:gd name="T2" fmla="*/ 28883298 w 363"/>
              <a:gd name="T3" fmla="*/ 35562119 h 123"/>
              <a:gd name="T4" fmla="*/ 61704705 w 363"/>
              <a:gd name="T5" fmla="*/ 39305210 h 123"/>
              <a:gd name="T6" fmla="*/ 94526122 w 363"/>
              <a:gd name="T7" fmla="*/ 43048302 h 123"/>
              <a:gd name="T8" fmla="*/ 129972544 w 363"/>
              <a:gd name="T9" fmla="*/ 52407410 h 123"/>
              <a:gd name="T10" fmla="*/ 165420149 w 363"/>
              <a:gd name="T11" fmla="*/ 61765140 h 123"/>
              <a:gd name="T12" fmla="*/ 200866571 w 363"/>
              <a:gd name="T13" fmla="*/ 74867329 h 123"/>
              <a:gd name="T14" fmla="*/ 236314140 w 363"/>
              <a:gd name="T15" fmla="*/ 87968150 h 123"/>
              <a:gd name="T16" fmla="*/ 271760563 w 363"/>
              <a:gd name="T17" fmla="*/ 99198815 h 123"/>
              <a:gd name="T18" fmla="*/ 304582033 w 363"/>
              <a:gd name="T19" fmla="*/ 117915642 h 123"/>
              <a:gd name="T20" fmla="*/ 337403431 w 363"/>
              <a:gd name="T21" fmla="*/ 131016463 h 123"/>
              <a:gd name="T22" fmla="*/ 367599805 w 363"/>
              <a:gd name="T23" fmla="*/ 147861744 h 123"/>
              <a:gd name="T24" fmla="*/ 392543839 w 363"/>
              <a:gd name="T25" fmla="*/ 164707025 h 123"/>
              <a:gd name="T26" fmla="*/ 416174787 w 363"/>
              <a:gd name="T27" fmla="*/ 183423894 h 123"/>
              <a:gd name="T28" fmla="*/ 435867626 w 363"/>
              <a:gd name="T29" fmla="*/ 200269175 h 123"/>
              <a:gd name="T30" fmla="*/ 448996186 w 363"/>
              <a:gd name="T31" fmla="*/ 213369996 h 123"/>
              <a:gd name="T32" fmla="*/ 459499721 w 363"/>
              <a:gd name="T33" fmla="*/ 230215277 h 123"/>
              <a:gd name="T34" fmla="*/ 471315195 w 363"/>
              <a:gd name="T35" fmla="*/ 196524715 h 123"/>
              <a:gd name="T36" fmla="*/ 456873551 w 363"/>
              <a:gd name="T37" fmla="*/ 177809214 h 123"/>
              <a:gd name="T38" fmla="*/ 438493797 w 363"/>
              <a:gd name="T39" fmla="*/ 160963933 h 123"/>
              <a:gd name="T40" fmla="*/ 413549763 w 363"/>
              <a:gd name="T41" fmla="*/ 138504014 h 123"/>
              <a:gd name="T42" fmla="*/ 388604584 w 363"/>
              <a:gd name="T43" fmla="*/ 121658733 h 123"/>
              <a:gd name="T44" fmla="*/ 359722441 w 363"/>
              <a:gd name="T45" fmla="*/ 104813452 h 123"/>
              <a:gd name="T46" fmla="*/ 329526067 w 363"/>
              <a:gd name="T47" fmla="*/ 87968150 h 123"/>
              <a:gd name="T48" fmla="*/ 296705742 w 363"/>
              <a:gd name="T49" fmla="*/ 74867329 h 123"/>
              <a:gd name="T50" fmla="*/ 261258174 w 363"/>
              <a:gd name="T51" fmla="*/ 56150502 h 123"/>
              <a:gd name="T52" fmla="*/ 225810605 w 363"/>
              <a:gd name="T53" fmla="*/ 43048302 h 123"/>
              <a:gd name="T54" fmla="*/ 187738012 w 363"/>
              <a:gd name="T55" fmla="*/ 29946113 h 123"/>
              <a:gd name="T56" fmla="*/ 152291589 w 363"/>
              <a:gd name="T57" fmla="*/ 22459929 h 123"/>
              <a:gd name="T58" fmla="*/ 116843985 w 363"/>
              <a:gd name="T59" fmla="*/ 13102195 h 123"/>
              <a:gd name="T60" fmla="*/ 81397562 w 363"/>
              <a:gd name="T61" fmla="*/ 3743093 h 123"/>
              <a:gd name="T62" fmla="*/ 45949976 w 363"/>
              <a:gd name="T63" fmla="*/ 0 h 123"/>
              <a:gd name="T64" fmla="*/ 15754734 w 363"/>
              <a:gd name="T65" fmla="*/ 0 h 123"/>
              <a:gd name="T66" fmla="*/ 0 w 363"/>
              <a:gd name="T67" fmla="*/ 35562119 h 12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3"/>
              <a:gd name="T103" fmla="*/ 0 h 123"/>
              <a:gd name="T104" fmla="*/ 363 w 363"/>
              <a:gd name="T105" fmla="*/ 123 h 12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3" h="123">
                <a:moveTo>
                  <a:pt x="0" y="19"/>
                </a:moveTo>
                <a:lnTo>
                  <a:pt x="0" y="21"/>
                </a:lnTo>
                <a:lnTo>
                  <a:pt x="12" y="19"/>
                </a:lnTo>
                <a:lnTo>
                  <a:pt x="22" y="19"/>
                </a:lnTo>
                <a:lnTo>
                  <a:pt x="35" y="21"/>
                </a:lnTo>
                <a:lnTo>
                  <a:pt x="47" y="21"/>
                </a:lnTo>
                <a:lnTo>
                  <a:pt x="60" y="23"/>
                </a:lnTo>
                <a:lnTo>
                  <a:pt x="72" y="23"/>
                </a:lnTo>
                <a:lnTo>
                  <a:pt x="87" y="26"/>
                </a:lnTo>
                <a:lnTo>
                  <a:pt x="99" y="28"/>
                </a:lnTo>
                <a:lnTo>
                  <a:pt x="114" y="30"/>
                </a:lnTo>
                <a:lnTo>
                  <a:pt x="126" y="33"/>
                </a:lnTo>
                <a:lnTo>
                  <a:pt x="141" y="35"/>
                </a:lnTo>
                <a:lnTo>
                  <a:pt x="153" y="40"/>
                </a:lnTo>
                <a:lnTo>
                  <a:pt x="168" y="42"/>
                </a:lnTo>
                <a:lnTo>
                  <a:pt x="180" y="47"/>
                </a:lnTo>
                <a:lnTo>
                  <a:pt x="195" y="49"/>
                </a:lnTo>
                <a:lnTo>
                  <a:pt x="207" y="53"/>
                </a:lnTo>
                <a:lnTo>
                  <a:pt x="220" y="58"/>
                </a:lnTo>
                <a:lnTo>
                  <a:pt x="232" y="63"/>
                </a:lnTo>
                <a:lnTo>
                  <a:pt x="245" y="65"/>
                </a:lnTo>
                <a:lnTo>
                  <a:pt x="257" y="70"/>
                </a:lnTo>
                <a:lnTo>
                  <a:pt x="267" y="74"/>
                </a:lnTo>
                <a:lnTo>
                  <a:pt x="280" y="79"/>
                </a:lnTo>
                <a:lnTo>
                  <a:pt x="290" y="84"/>
                </a:lnTo>
                <a:lnTo>
                  <a:pt x="299" y="88"/>
                </a:lnTo>
                <a:lnTo>
                  <a:pt x="309" y="93"/>
                </a:lnTo>
                <a:lnTo>
                  <a:pt x="317" y="98"/>
                </a:lnTo>
                <a:lnTo>
                  <a:pt x="326" y="102"/>
                </a:lnTo>
                <a:lnTo>
                  <a:pt x="332" y="107"/>
                </a:lnTo>
                <a:lnTo>
                  <a:pt x="338" y="112"/>
                </a:lnTo>
                <a:lnTo>
                  <a:pt x="342" y="114"/>
                </a:lnTo>
                <a:lnTo>
                  <a:pt x="346" y="119"/>
                </a:lnTo>
                <a:lnTo>
                  <a:pt x="350" y="123"/>
                </a:lnTo>
                <a:lnTo>
                  <a:pt x="363" y="109"/>
                </a:lnTo>
                <a:lnTo>
                  <a:pt x="359" y="105"/>
                </a:lnTo>
                <a:lnTo>
                  <a:pt x="352" y="100"/>
                </a:lnTo>
                <a:lnTo>
                  <a:pt x="348" y="95"/>
                </a:lnTo>
                <a:lnTo>
                  <a:pt x="340" y="91"/>
                </a:lnTo>
                <a:lnTo>
                  <a:pt x="334" y="86"/>
                </a:lnTo>
                <a:lnTo>
                  <a:pt x="326" y="79"/>
                </a:lnTo>
                <a:lnTo>
                  <a:pt x="315" y="74"/>
                </a:lnTo>
                <a:lnTo>
                  <a:pt x="307" y="70"/>
                </a:lnTo>
                <a:lnTo>
                  <a:pt x="296" y="65"/>
                </a:lnTo>
                <a:lnTo>
                  <a:pt x="286" y="60"/>
                </a:lnTo>
                <a:lnTo>
                  <a:pt x="274" y="56"/>
                </a:lnTo>
                <a:lnTo>
                  <a:pt x="263" y="51"/>
                </a:lnTo>
                <a:lnTo>
                  <a:pt x="251" y="47"/>
                </a:lnTo>
                <a:lnTo>
                  <a:pt x="238" y="44"/>
                </a:lnTo>
                <a:lnTo>
                  <a:pt x="226" y="40"/>
                </a:lnTo>
                <a:lnTo>
                  <a:pt x="211" y="35"/>
                </a:lnTo>
                <a:lnTo>
                  <a:pt x="199" y="30"/>
                </a:lnTo>
                <a:lnTo>
                  <a:pt x="184" y="28"/>
                </a:lnTo>
                <a:lnTo>
                  <a:pt x="172" y="23"/>
                </a:lnTo>
                <a:lnTo>
                  <a:pt x="157" y="21"/>
                </a:lnTo>
                <a:lnTo>
                  <a:pt x="143" y="16"/>
                </a:lnTo>
                <a:lnTo>
                  <a:pt x="130" y="14"/>
                </a:lnTo>
                <a:lnTo>
                  <a:pt x="116" y="12"/>
                </a:lnTo>
                <a:lnTo>
                  <a:pt x="101" y="9"/>
                </a:lnTo>
                <a:lnTo>
                  <a:pt x="89" y="7"/>
                </a:lnTo>
                <a:lnTo>
                  <a:pt x="74" y="5"/>
                </a:lnTo>
                <a:lnTo>
                  <a:pt x="62" y="2"/>
                </a:lnTo>
                <a:lnTo>
                  <a:pt x="49" y="2"/>
                </a:lnTo>
                <a:lnTo>
                  <a:pt x="35" y="0"/>
                </a:lnTo>
                <a:lnTo>
                  <a:pt x="22" y="0"/>
                </a:lnTo>
                <a:lnTo>
                  <a:pt x="12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85" name="Freeform 65">
            <a:extLst>
              <a:ext uri="{FF2B5EF4-FFF2-40B4-BE49-F238E27FC236}">
                <a16:creationId xmlns:a16="http://schemas.microsoft.com/office/drawing/2014/main" id="{2B0F4DD9-75F5-2466-E56E-5D82CF667EAE}"/>
              </a:ext>
            </a:extLst>
          </p:cNvPr>
          <p:cNvSpPr>
            <a:spLocks/>
          </p:cNvSpPr>
          <p:nvPr/>
        </p:nvSpPr>
        <p:spPr bwMode="auto">
          <a:xfrm>
            <a:off x="6918326" y="2022475"/>
            <a:ext cx="428625" cy="38100"/>
          </a:xfrm>
          <a:custGeom>
            <a:avLst/>
            <a:gdLst>
              <a:gd name="T0" fmla="*/ 0 w 372"/>
              <a:gd name="T1" fmla="*/ 48140719 h 28"/>
              <a:gd name="T2" fmla="*/ 33189630 w 372"/>
              <a:gd name="T3" fmla="*/ 51843221 h 28"/>
              <a:gd name="T4" fmla="*/ 66380413 w 372"/>
              <a:gd name="T5" fmla="*/ 51843221 h 28"/>
              <a:gd name="T6" fmla="*/ 96915343 w 372"/>
              <a:gd name="T7" fmla="*/ 51843221 h 28"/>
              <a:gd name="T8" fmla="*/ 130104964 w 372"/>
              <a:gd name="T9" fmla="*/ 51843221 h 28"/>
              <a:gd name="T10" fmla="*/ 159312558 w 372"/>
              <a:gd name="T11" fmla="*/ 51843221 h 28"/>
              <a:gd name="T12" fmla="*/ 192503331 w 372"/>
              <a:gd name="T13" fmla="*/ 51843221 h 28"/>
              <a:gd name="T14" fmla="*/ 223038244 w 372"/>
              <a:gd name="T15" fmla="*/ 51843221 h 28"/>
              <a:gd name="T16" fmla="*/ 253573156 w 372"/>
              <a:gd name="T17" fmla="*/ 51843221 h 28"/>
              <a:gd name="T18" fmla="*/ 286762777 w 372"/>
              <a:gd name="T19" fmla="*/ 51843221 h 28"/>
              <a:gd name="T20" fmla="*/ 317297762 w 372"/>
              <a:gd name="T21" fmla="*/ 51843221 h 28"/>
              <a:gd name="T22" fmla="*/ 347832674 w 372"/>
              <a:gd name="T23" fmla="*/ 48140719 h 28"/>
              <a:gd name="T24" fmla="*/ 377040232 w 372"/>
              <a:gd name="T25" fmla="*/ 48140719 h 28"/>
              <a:gd name="T26" fmla="*/ 404919283 w 372"/>
              <a:gd name="T27" fmla="*/ 42584913 h 28"/>
              <a:gd name="T28" fmla="*/ 435454196 w 372"/>
              <a:gd name="T29" fmla="*/ 42584913 h 28"/>
              <a:gd name="T30" fmla="*/ 465989108 w 372"/>
              <a:gd name="T31" fmla="*/ 38882411 h 28"/>
              <a:gd name="T32" fmla="*/ 493869312 w 372"/>
              <a:gd name="T33" fmla="*/ 35179908 h 28"/>
              <a:gd name="T34" fmla="*/ 479266109 w 372"/>
              <a:gd name="T35" fmla="*/ 3702504 h 28"/>
              <a:gd name="T36" fmla="*/ 448731196 w 372"/>
              <a:gd name="T37" fmla="*/ 3702504 h 28"/>
              <a:gd name="T38" fmla="*/ 419523638 w 372"/>
              <a:gd name="T39" fmla="*/ 9258300 h 28"/>
              <a:gd name="T40" fmla="*/ 391643435 w 372"/>
              <a:gd name="T41" fmla="*/ 9258300 h 28"/>
              <a:gd name="T42" fmla="*/ 361108523 w 372"/>
              <a:gd name="T43" fmla="*/ 12960805 h 28"/>
              <a:gd name="T44" fmla="*/ 330573610 w 372"/>
              <a:gd name="T45" fmla="*/ 12960805 h 28"/>
              <a:gd name="T46" fmla="*/ 300038626 w 372"/>
              <a:gd name="T47" fmla="*/ 16663308 h 28"/>
              <a:gd name="T48" fmla="*/ 269503713 w 372"/>
              <a:gd name="T49" fmla="*/ 16663308 h 28"/>
              <a:gd name="T50" fmla="*/ 240296155 w 372"/>
              <a:gd name="T51" fmla="*/ 16663308 h 28"/>
              <a:gd name="T52" fmla="*/ 207106534 w 372"/>
              <a:gd name="T53" fmla="*/ 16663308 h 28"/>
              <a:gd name="T54" fmla="*/ 176571622 w 372"/>
              <a:gd name="T55" fmla="*/ 16663308 h 28"/>
              <a:gd name="T56" fmla="*/ 146036674 w 372"/>
              <a:gd name="T57" fmla="*/ 16663308 h 28"/>
              <a:gd name="T58" fmla="*/ 112847052 w 372"/>
              <a:gd name="T59" fmla="*/ 16663308 h 28"/>
              <a:gd name="T60" fmla="*/ 82310988 w 372"/>
              <a:gd name="T61" fmla="*/ 16663308 h 28"/>
              <a:gd name="T62" fmla="*/ 49121349 w 372"/>
              <a:gd name="T63" fmla="*/ 12960805 h 28"/>
              <a:gd name="T64" fmla="*/ 15931714 w 372"/>
              <a:gd name="T65" fmla="*/ 12960805 h 28"/>
              <a:gd name="T66" fmla="*/ 0 w 372"/>
              <a:gd name="T67" fmla="*/ 12960805 h 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2"/>
              <a:gd name="T103" fmla="*/ 0 h 28"/>
              <a:gd name="T104" fmla="*/ 372 w 372"/>
              <a:gd name="T105" fmla="*/ 28 h 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2" h="28">
                <a:moveTo>
                  <a:pt x="2" y="26"/>
                </a:moveTo>
                <a:lnTo>
                  <a:pt x="0" y="26"/>
                </a:lnTo>
                <a:lnTo>
                  <a:pt x="12" y="26"/>
                </a:lnTo>
                <a:lnTo>
                  <a:pt x="25" y="28"/>
                </a:lnTo>
                <a:lnTo>
                  <a:pt x="37" y="28"/>
                </a:lnTo>
                <a:lnTo>
                  <a:pt x="50" y="28"/>
                </a:lnTo>
                <a:lnTo>
                  <a:pt x="62" y="28"/>
                </a:lnTo>
                <a:lnTo>
                  <a:pt x="73" y="28"/>
                </a:lnTo>
                <a:lnTo>
                  <a:pt x="85" y="28"/>
                </a:lnTo>
                <a:lnTo>
                  <a:pt x="98" y="28"/>
                </a:lnTo>
                <a:lnTo>
                  <a:pt x="110" y="28"/>
                </a:lnTo>
                <a:lnTo>
                  <a:pt x="120" y="28"/>
                </a:lnTo>
                <a:lnTo>
                  <a:pt x="133" y="28"/>
                </a:lnTo>
                <a:lnTo>
                  <a:pt x="145" y="28"/>
                </a:lnTo>
                <a:lnTo>
                  <a:pt x="156" y="28"/>
                </a:lnTo>
                <a:lnTo>
                  <a:pt x="168" y="28"/>
                </a:lnTo>
                <a:lnTo>
                  <a:pt x="181" y="28"/>
                </a:lnTo>
                <a:lnTo>
                  <a:pt x="191" y="28"/>
                </a:lnTo>
                <a:lnTo>
                  <a:pt x="203" y="28"/>
                </a:lnTo>
                <a:lnTo>
                  <a:pt x="216" y="28"/>
                </a:lnTo>
                <a:lnTo>
                  <a:pt x="226" y="28"/>
                </a:lnTo>
                <a:lnTo>
                  <a:pt x="239" y="28"/>
                </a:lnTo>
                <a:lnTo>
                  <a:pt x="249" y="28"/>
                </a:lnTo>
                <a:lnTo>
                  <a:pt x="262" y="26"/>
                </a:lnTo>
                <a:lnTo>
                  <a:pt x="272" y="26"/>
                </a:lnTo>
                <a:lnTo>
                  <a:pt x="284" y="26"/>
                </a:lnTo>
                <a:lnTo>
                  <a:pt x="295" y="26"/>
                </a:lnTo>
                <a:lnTo>
                  <a:pt x="305" y="23"/>
                </a:lnTo>
                <a:lnTo>
                  <a:pt x="318" y="23"/>
                </a:lnTo>
                <a:lnTo>
                  <a:pt x="328" y="23"/>
                </a:lnTo>
                <a:lnTo>
                  <a:pt x="338" y="23"/>
                </a:lnTo>
                <a:lnTo>
                  <a:pt x="351" y="21"/>
                </a:lnTo>
                <a:lnTo>
                  <a:pt x="361" y="21"/>
                </a:lnTo>
                <a:lnTo>
                  <a:pt x="372" y="19"/>
                </a:lnTo>
                <a:lnTo>
                  <a:pt x="372" y="0"/>
                </a:lnTo>
                <a:lnTo>
                  <a:pt x="361" y="2"/>
                </a:lnTo>
                <a:lnTo>
                  <a:pt x="349" y="2"/>
                </a:lnTo>
                <a:lnTo>
                  <a:pt x="338" y="2"/>
                </a:lnTo>
                <a:lnTo>
                  <a:pt x="328" y="5"/>
                </a:lnTo>
                <a:lnTo>
                  <a:pt x="316" y="5"/>
                </a:lnTo>
                <a:lnTo>
                  <a:pt x="305" y="5"/>
                </a:lnTo>
                <a:lnTo>
                  <a:pt x="295" y="5"/>
                </a:lnTo>
                <a:lnTo>
                  <a:pt x="282" y="7"/>
                </a:lnTo>
                <a:lnTo>
                  <a:pt x="272" y="7"/>
                </a:lnTo>
                <a:lnTo>
                  <a:pt x="259" y="7"/>
                </a:lnTo>
                <a:lnTo>
                  <a:pt x="249" y="7"/>
                </a:lnTo>
                <a:lnTo>
                  <a:pt x="237" y="7"/>
                </a:lnTo>
                <a:lnTo>
                  <a:pt x="226" y="9"/>
                </a:lnTo>
                <a:lnTo>
                  <a:pt x="214" y="9"/>
                </a:lnTo>
                <a:lnTo>
                  <a:pt x="203" y="9"/>
                </a:lnTo>
                <a:lnTo>
                  <a:pt x="191" y="9"/>
                </a:lnTo>
                <a:lnTo>
                  <a:pt x="181" y="9"/>
                </a:lnTo>
                <a:lnTo>
                  <a:pt x="168" y="9"/>
                </a:lnTo>
                <a:lnTo>
                  <a:pt x="156" y="9"/>
                </a:lnTo>
                <a:lnTo>
                  <a:pt x="145" y="9"/>
                </a:lnTo>
                <a:lnTo>
                  <a:pt x="133" y="9"/>
                </a:lnTo>
                <a:lnTo>
                  <a:pt x="120" y="9"/>
                </a:lnTo>
                <a:lnTo>
                  <a:pt x="110" y="9"/>
                </a:lnTo>
                <a:lnTo>
                  <a:pt x="98" y="9"/>
                </a:lnTo>
                <a:lnTo>
                  <a:pt x="85" y="9"/>
                </a:lnTo>
                <a:lnTo>
                  <a:pt x="75" y="9"/>
                </a:lnTo>
                <a:lnTo>
                  <a:pt x="62" y="9"/>
                </a:lnTo>
                <a:lnTo>
                  <a:pt x="50" y="7"/>
                </a:lnTo>
                <a:lnTo>
                  <a:pt x="37" y="7"/>
                </a:lnTo>
                <a:lnTo>
                  <a:pt x="25" y="7"/>
                </a:lnTo>
                <a:lnTo>
                  <a:pt x="12" y="7"/>
                </a:lnTo>
                <a:lnTo>
                  <a:pt x="2" y="7"/>
                </a:lnTo>
                <a:lnTo>
                  <a:pt x="0" y="7"/>
                </a:lnTo>
                <a:lnTo>
                  <a:pt x="2" y="26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86" name="Freeform 66">
            <a:extLst>
              <a:ext uri="{FF2B5EF4-FFF2-40B4-BE49-F238E27FC236}">
                <a16:creationId xmlns:a16="http://schemas.microsoft.com/office/drawing/2014/main" id="{B300C398-FD8A-6B56-78D0-03EF0D9E498D}"/>
              </a:ext>
            </a:extLst>
          </p:cNvPr>
          <p:cNvSpPr>
            <a:spLocks/>
          </p:cNvSpPr>
          <p:nvPr/>
        </p:nvSpPr>
        <p:spPr bwMode="auto">
          <a:xfrm>
            <a:off x="6494464" y="2022475"/>
            <a:ext cx="428625" cy="38100"/>
          </a:xfrm>
          <a:custGeom>
            <a:avLst/>
            <a:gdLst>
              <a:gd name="T0" fmla="*/ 14603207 w 372"/>
              <a:gd name="T1" fmla="*/ 38882411 h 28"/>
              <a:gd name="T2" fmla="*/ 45138133 w 372"/>
              <a:gd name="T3" fmla="*/ 38882411 h 28"/>
              <a:gd name="T4" fmla="*/ 71690982 w 372"/>
              <a:gd name="T5" fmla="*/ 42584913 h 28"/>
              <a:gd name="T6" fmla="*/ 102225913 w 372"/>
              <a:gd name="T7" fmla="*/ 42584913 h 28"/>
              <a:gd name="T8" fmla="*/ 132760825 w 372"/>
              <a:gd name="T9" fmla="*/ 48140719 h 28"/>
              <a:gd name="T10" fmla="*/ 163295773 w 372"/>
              <a:gd name="T11" fmla="*/ 48140719 h 28"/>
              <a:gd name="T12" fmla="*/ 193830686 w 372"/>
              <a:gd name="T13" fmla="*/ 51843221 h 28"/>
              <a:gd name="T14" fmla="*/ 224365598 w 372"/>
              <a:gd name="T15" fmla="*/ 51843221 h 28"/>
              <a:gd name="T16" fmla="*/ 253573156 w 372"/>
              <a:gd name="T17" fmla="*/ 51843221 h 28"/>
              <a:gd name="T18" fmla="*/ 286762777 w 372"/>
              <a:gd name="T19" fmla="*/ 51843221 h 28"/>
              <a:gd name="T20" fmla="*/ 317297762 w 372"/>
              <a:gd name="T21" fmla="*/ 51843221 h 28"/>
              <a:gd name="T22" fmla="*/ 347832674 w 372"/>
              <a:gd name="T23" fmla="*/ 51843221 h 28"/>
              <a:gd name="T24" fmla="*/ 381023447 w 372"/>
              <a:gd name="T25" fmla="*/ 51843221 h 28"/>
              <a:gd name="T26" fmla="*/ 411558360 w 372"/>
              <a:gd name="T27" fmla="*/ 51843221 h 28"/>
              <a:gd name="T28" fmla="*/ 444747981 w 372"/>
              <a:gd name="T29" fmla="*/ 51843221 h 28"/>
              <a:gd name="T30" fmla="*/ 477937602 w 372"/>
              <a:gd name="T31" fmla="*/ 48140719 h 28"/>
              <a:gd name="T32" fmla="*/ 491214603 w 372"/>
              <a:gd name="T33" fmla="*/ 12960805 h 28"/>
              <a:gd name="T34" fmla="*/ 460679690 w 372"/>
              <a:gd name="T35" fmla="*/ 12960805 h 28"/>
              <a:gd name="T36" fmla="*/ 427488917 w 372"/>
              <a:gd name="T37" fmla="*/ 12960805 h 28"/>
              <a:gd name="T38" fmla="*/ 394299296 w 372"/>
              <a:gd name="T39" fmla="*/ 16663308 h 28"/>
              <a:gd name="T40" fmla="*/ 365091738 w 372"/>
              <a:gd name="T41" fmla="*/ 16663308 h 28"/>
              <a:gd name="T42" fmla="*/ 334556826 w 372"/>
              <a:gd name="T43" fmla="*/ 16663308 h 28"/>
              <a:gd name="T44" fmla="*/ 301365980 w 372"/>
              <a:gd name="T45" fmla="*/ 16663308 h 28"/>
              <a:gd name="T46" fmla="*/ 270831068 w 372"/>
              <a:gd name="T47" fmla="*/ 16663308 h 28"/>
              <a:gd name="T48" fmla="*/ 240296155 w 372"/>
              <a:gd name="T49" fmla="*/ 16663308 h 28"/>
              <a:gd name="T50" fmla="*/ 209761243 w 372"/>
              <a:gd name="T51" fmla="*/ 12960805 h 28"/>
              <a:gd name="T52" fmla="*/ 179226331 w 372"/>
              <a:gd name="T53" fmla="*/ 12960805 h 28"/>
              <a:gd name="T54" fmla="*/ 150019889 w 372"/>
              <a:gd name="T55" fmla="*/ 12960805 h 28"/>
              <a:gd name="T56" fmla="*/ 119484977 w 372"/>
              <a:gd name="T57" fmla="*/ 9258300 h 28"/>
              <a:gd name="T58" fmla="*/ 88950064 w 372"/>
              <a:gd name="T59" fmla="*/ 9258300 h 28"/>
              <a:gd name="T60" fmla="*/ 58415134 w 372"/>
              <a:gd name="T61" fmla="*/ 3702504 h 28"/>
              <a:gd name="T62" fmla="*/ 30534921 w 372"/>
              <a:gd name="T63" fmla="*/ 3702504 h 28"/>
              <a:gd name="T64" fmla="*/ 0 w 372"/>
              <a:gd name="T65" fmla="*/ 0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72"/>
              <a:gd name="T100" fmla="*/ 0 h 28"/>
              <a:gd name="T101" fmla="*/ 372 w 372"/>
              <a:gd name="T102" fmla="*/ 28 h 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72" h="28">
                <a:moveTo>
                  <a:pt x="0" y="19"/>
                </a:moveTo>
                <a:lnTo>
                  <a:pt x="11" y="21"/>
                </a:lnTo>
                <a:lnTo>
                  <a:pt x="21" y="21"/>
                </a:lnTo>
                <a:lnTo>
                  <a:pt x="34" y="21"/>
                </a:lnTo>
                <a:lnTo>
                  <a:pt x="44" y="23"/>
                </a:lnTo>
                <a:lnTo>
                  <a:pt x="54" y="23"/>
                </a:lnTo>
                <a:lnTo>
                  <a:pt x="67" y="23"/>
                </a:lnTo>
                <a:lnTo>
                  <a:pt x="77" y="23"/>
                </a:lnTo>
                <a:lnTo>
                  <a:pt x="90" y="26"/>
                </a:lnTo>
                <a:lnTo>
                  <a:pt x="100" y="26"/>
                </a:lnTo>
                <a:lnTo>
                  <a:pt x="113" y="26"/>
                </a:lnTo>
                <a:lnTo>
                  <a:pt x="123" y="26"/>
                </a:lnTo>
                <a:lnTo>
                  <a:pt x="135" y="28"/>
                </a:lnTo>
                <a:lnTo>
                  <a:pt x="146" y="28"/>
                </a:lnTo>
                <a:lnTo>
                  <a:pt x="158" y="28"/>
                </a:lnTo>
                <a:lnTo>
                  <a:pt x="169" y="28"/>
                </a:lnTo>
                <a:lnTo>
                  <a:pt x="181" y="28"/>
                </a:lnTo>
                <a:lnTo>
                  <a:pt x="191" y="28"/>
                </a:lnTo>
                <a:lnTo>
                  <a:pt x="204" y="28"/>
                </a:lnTo>
                <a:lnTo>
                  <a:pt x="216" y="28"/>
                </a:lnTo>
                <a:lnTo>
                  <a:pt x="227" y="28"/>
                </a:lnTo>
                <a:lnTo>
                  <a:pt x="239" y="28"/>
                </a:lnTo>
                <a:lnTo>
                  <a:pt x="252" y="28"/>
                </a:lnTo>
                <a:lnTo>
                  <a:pt x="262" y="28"/>
                </a:lnTo>
                <a:lnTo>
                  <a:pt x="275" y="28"/>
                </a:lnTo>
                <a:lnTo>
                  <a:pt x="287" y="28"/>
                </a:lnTo>
                <a:lnTo>
                  <a:pt x="299" y="28"/>
                </a:lnTo>
                <a:lnTo>
                  <a:pt x="310" y="28"/>
                </a:lnTo>
                <a:lnTo>
                  <a:pt x="322" y="28"/>
                </a:lnTo>
                <a:lnTo>
                  <a:pt x="335" y="28"/>
                </a:lnTo>
                <a:lnTo>
                  <a:pt x="347" y="28"/>
                </a:lnTo>
                <a:lnTo>
                  <a:pt x="360" y="26"/>
                </a:lnTo>
                <a:lnTo>
                  <a:pt x="372" y="26"/>
                </a:lnTo>
                <a:lnTo>
                  <a:pt x="370" y="7"/>
                </a:lnTo>
                <a:lnTo>
                  <a:pt x="360" y="7"/>
                </a:lnTo>
                <a:lnTo>
                  <a:pt x="347" y="7"/>
                </a:lnTo>
                <a:lnTo>
                  <a:pt x="335" y="7"/>
                </a:lnTo>
                <a:lnTo>
                  <a:pt x="322" y="7"/>
                </a:lnTo>
                <a:lnTo>
                  <a:pt x="310" y="9"/>
                </a:lnTo>
                <a:lnTo>
                  <a:pt x="297" y="9"/>
                </a:lnTo>
                <a:lnTo>
                  <a:pt x="287" y="9"/>
                </a:lnTo>
                <a:lnTo>
                  <a:pt x="275" y="9"/>
                </a:lnTo>
                <a:lnTo>
                  <a:pt x="262" y="9"/>
                </a:lnTo>
                <a:lnTo>
                  <a:pt x="252" y="9"/>
                </a:lnTo>
                <a:lnTo>
                  <a:pt x="239" y="9"/>
                </a:lnTo>
                <a:lnTo>
                  <a:pt x="227" y="9"/>
                </a:lnTo>
                <a:lnTo>
                  <a:pt x="216" y="9"/>
                </a:lnTo>
                <a:lnTo>
                  <a:pt x="204" y="9"/>
                </a:lnTo>
                <a:lnTo>
                  <a:pt x="191" y="9"/>
                </a:lnTo>
                <a:lnTo>
                  <a:pt x="181" y="9"/>
                </a:lnTo>
                <a:lnTo>
                  <a:pt x="169" y="9"/>
                </a:lnTo>
                <a:lnTo>
                  <a:pt x="158" y="7"/>
                </a:lnTo>
                <a:lnTo>
                  <a:pt x="146" y="7"/>
                </a:lnTo>
                <a:lnTo>
                  <a:pt x="135" y="7"/>
                </a:lnTo>
                <a:lnTo>
                  <a:pt x="123" y="7"/>
                </a:lnTo>
                <a:lnTo>
                  <a:pt x="113" y="7"/>
                </a:lnTo>
                <a:lnTo>
                  <a:pt x="100" y="7"/>
                </a:lnTo>
                <a:lnTo>
                  <a:pt x="90" y="5"/>
                </a:lnTo>
                <a:lnTo>
                  <a:pt x="79" y="5"/>
                </a:lnTo>
                <a:lnTo>
                  <a:pt x="67" y="5"/>
                </a:lnTo>
                <a:lnTo>
                  <a:pt x="57" y="5"/>
                </a:lnTo>
                <a:lnTo>
                  <a:pt x="44" y="2"/>
                </a:lnTo>
                <a:lnTo>
                  <a:pt x="34" y="2"/>
                </a:lnTo>
                <a:lnTo>
                  <a:pt x="23" y="2"/>
                </a:lnTo>
                <a:lnTo>
                  <a:pt x="11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87" name="Freeform 67">
            <a:extLst>
              <a:ext uri="{FF2B5EF4-FFF2-40B4-BE49-F238E27FC236}">
                <a16:creationId xmlns:a16="http://schemas.microsoft.com/office/drawing/2014/main" id="{0170289F-418C-5338-9ACA-8E0F0F6D401A}"/>
              </a:ext>
            </a:extLst>
          </p:cNvPr>
          <p:cNvSpPr>
            <a:spLocks/>
          </p:cNvSpPr>
          <p:nvPr/>
        </p:nvSpPr>
        <p:spPr bwMode="auto">
          <a:xfrm>
            <a:off x="6078539" y="2022475"/>
            <a:ext cx="415925" cy="173038"/>
          </a:xfrm>
          <a:custGeom>
            <a:avLst/>
            <a:gdLst>
              <a:gd name="T0" fmla="*/ 19692848 w 363"/>
              <a:gd name="T1" fmla="*/ 231978068 h 126"/>
              <a:gd name="T2" fmla="*/ 27570213 w 363"/>
              <a:gd name="T3" fmla="*/ 215003869 h 126"/>
              <a:gd name="T4" fmla="*/ 40698781 w 363"/>
              <a:gd name="T5" fmla="*/ 201802171 h 126"/>
              <a:gd name="T6" fmla="*/ 60391620 w 363"/>
              <a:gd name="T7" fmla="*/ 184827971 h 126"/>
              <a:gd name="T8" fmla="*/ 85335672 w 363"/>
              <a:gd name="T9" fmla="*/ 165968164 h 126"/>
              <a:gd name="T10" fmla="*/ 111592790 w 363"/>
              <a:gd name="T11" fmla="*/ 148993965 h 126"/>
              <a:gd name="T12" fmla="*/ 139162994 w 363"/>
              <a:gd name="T13" fmla="*/ 132019765 h 126"/>
              <a:gd name="T14" fmla="*/ 171984428 w 363"/>
              <a:gd name="T15" fmla="*/ 118818067 h 126"/>
              <a:gd name="T16" fmla="*/ 204805827 w 363"/>
              <a:gd name="T17" fmla="*/ 99958303 h 126"/>
              <a:gd name="T18" fmla="*/ 240252250 w 363"/>
              <a:gd name="T19" fmla="*/ 88642149 h 126"/>
              <a:gd name="T20" fmla="*/ 275699818 w 363"/>
              <a:gd name="T21" fmla="*/ 75440451 h 126"/>
              <a:gd name="T22" fmla="*/ 311146313 w 363"/>
              <a:gd name="T23" fmla="*/ 62237380 h 126"/>
              <a:gd name="T24" fmla="*/ 346593881 w 363"/>
              <a:gd name="T25" fmla="*/ 52808185 h 126"/>
              <a:gd name="T26" fmla="*/ 382041450 w 363"/>
              <a:gd name="T27" fmla="*/ 43377606 h 126"/>
              <a:gd name="T28" fmla="*/ 414861702 w 363"/>
              <a:gd name="T29" fmla="*/ 39606477 h 126"/>
              <a:gd name="T30" fmla="*/ 447683101 w 363"/>
              <a:gd name="T31" fmla="*/ 35833975 h 126"/>
              <a:gd name="T32" fmla="*/ 476566390 w 363"/>
              <a:gd name="T33" fmla="*/ 35833975 h 126"/>
              <a:gd name="T34" fmla="*/ 460811660 w 363"/>
              <a:gd name="T35" fmla="*/ 0 h 126"/>
              <a:gd name="T36" fmla="*/ 430616432 w 363"/>
              <a:gd name="T37" fmla="*/ 0 h 126"/>
              <a:gd name="T38" fmla="*/ 395168863 w 363"/>
              <a:gd name="T39" fmla="*/ 3772503 h 126"/>
              <a:gd name="T40" fmla="*/ 359722441 w 363"/>
              <a:gd name="T41" fmla="*/ 13201703 h 126"/>
              <a:gd name="T42" fmla="*/ 324274872 w 363"/>
              <a:gd name="T43" fmla="*/ 22632277 h 126"/>
              <a:gd name="T44" fmla="*/ 288828378 w 363"/>
              <a:gd name="T45" fmla="*/ 30175908 h 126"/>
              <a:gd name="T46" fmla="*/ 253380809 w 363"/>
              <a:gd name="T47" fmla="*/ 43377606 h 126"/>
              <a:gd name="T48" fmla="*/ 215308216 w 363"/>
              <a:gd name="T49" fmla="*/ 56580687 h 126"/>
              <a:gd name="T50" fmla="*/ 182486818 w 363"/>
              <a:gd name="T51" fmla="*/ 75440451 h 126"/>
              <a:gd name="T52" fmla="*/ 147039213 w 363"/>
              <a:gd name="T53" fmla="*/ 88642149 h 126"/>
              <a:gd name="T54" fmla="*/ 116843985 w 363"/>
              <a:gd name="T55" fmla="*/ 105616370 h 126"/>
              <a:gd name="T56" fmla="*/ 87961842 w 363"/>
              <a:gd name="T57" fmla="*/ 122590570 h 126"/>
              <a:gd name="T58" fmla="*/ 63016645 w 363"/>
              <a:gd name="T59" fmla="*/ 139564769 h 126"/>
              <a:gd name="T60" fmla="*/ 40698781 w 363"/>
              <a:gd name="T61" fmla="*/ 162195662 h 126"/>
              <a:gd name="T62" fmla="*/ 22319018 w 363"/>
              <a:gd name="T63" fmla="*/ 179169862 h 126"/>
              <a:gd name="T64" fmla="*/ 5251197 w 363"/>
              <a:gd name="T65" fmla="*/ 198029669 h 126"/>
              <a:gd name="T66" fmla="*/ 7877367 w 363"/>
              <a:gd name="T67" fmla="*/ 237636135 h 12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3"/>
              <a:gd name="T103" fmla="*/ 0 h 126"/>
              <a:gd name="T104" fmla="*/ 363 w 363"/>
              <a:gd name="T105" fmla="*/ 126 h 12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3" h="126">
                <a:moveTo>
                  <a:pt x="9" y="107"/>
                </a:moveTo>
                <a:lnTo>
                  <a:pt x="15" y="123"/>
                </a:lnTo>
                <a:lnTo>
                  <a:pt x="17" y="119"/>
                </a:lnTo>
                <a:lnTo>
                  <a:pt x="21" y="114"/>
                </a:lnTo>
                <a:lnTo>
                  <a:pt x="25" y="112"/>
                </a:lnTo>
                <a:lnTo>
                  <a:pt x="31" y="107"/>
                </a:lnTo>
                <a:lnTo>
                  <a:pt x="40" y="102"/>
                </a:lnTo>
                <a:lnTo>
                  <a:pt x="46" y="98"/>
                </a:lnTo>
                <a:lnTo>
                  <a:pt x="54" y="93"/>
                </a:lnTo>
                <a:lnTo>
                  <a:pt x="65" y="88"/>
                </a:lnTo>
                <a:lnTo>
                  <a:pt x="75" y="84"/>
                </a:lnTo>
                <a:lnTo>
                  <a:pt x="85" y="79"/>
                </a:lnTo>
                <a:lnTo>
                  <a:pt x="96" y="74"/>
                </a:lnTo>
                <a:lnTo>
                  <a:pt x="106" y="70"/>
                </a:lnTo>
                <a:lnTo>
                  <a:pt x="119" y="65"/>
                </a:lnTo>
                <a:lnTo>
                  <a:pt x="131" y="63"/>
                </a:lnTo>
                <a:lnTo>
                  <a:pt x="143" y="58"/>
                </a:lnTo>
                <a:lnTo>
                  <a:pt x="156" y="53"/>
                </a:lnTo>
                <a:lnTo>
                  <a:pt x="168" y="49"/>
                </a:lnTo>
                <a:lnTo>
                  <a:pt x="183" y="47"/>
                </a:lnTo>
                <a:lnTo>
                  <a:pt x="195" y="42"/>
                </a:lnTo>
                <a:lnTo>
                  <a:pt x="210" y="40"/>
                </a:lnTo>
                <a:lnTo>
                  <a:pt x="222" y="35"/>
                </a:lnTo>
                <a:lnTo>
                  <a:pt x="237" y="33"/>
                </a:lnTo>
                <a:lnTo>
                  <a:pt x="251" y="30"/>
                </a:lnTo>
                <a:lnTo>
                  <a:pt x="264" y="28"/>
                </a:lnTo>
                <a:lnTo>
                  <a:pt x="278" y="26"/>
                </a:lnTo>
                <a:lnTo>
                  <a:pt x="291" y="23"/>
                </a:lnTo>
                <a:lnTo>
                  <a:pt x="303" y="21"/>
                </a:lnTo>
                <a:lnTo>
                  <a:pt x="316" y="21"/>
                </a:lnTo>
                <a:lnTo>
                  <a:pt x="328" y="21"/>
                </a:lnTo>
                <a:lnTo>
                  <a:pt x="341" y="19"/>
                </a:lnTo>
                <a:lnTo>
                  <a:pt x="351" y="19"/>
                </a:lnTo>
                <a:lnTo>
                  <a:pt x="363" y="19"/>
                </a:lnTo>
                <a:lnTo>
                  <a:pt x="363" y="0"/>
                </a:lnTo>
                <a:lnTo>
                  <a:pt x="351" y="0"/>
                </a:lnTo>
                <a:lnTo>
                  <a:pt x="341" y="0"/>
                </a:lnTo>
                <a:lnTo>
                  <a:pt x="328" y="0"/>
                </a:lnTo>
                <a:lnTo>
                  <a:pt x="316" y="2"/>
                </a:lnTo>
                <a:lnTo>
                  <a:pt x="301" y="2"/>
                </a:lnTo>
                <a:lnTo>
                  <a:pt x="289" y="5"/>
                </a:lnTo>
                <a:lnTo>
                  <a:pt x="274" y="7"/>
                </a:lnTo>
                <a:lnTo>
                  <a:pt x="262" y="9"/>
                </a:lnTo>
                <a:lnTo>
                  <a:pt x="247" y="12"/>
                </a:lnTo>
                <a:lnTo>
                  <a:pt x="235" y="14"/>
                </a:lnTo>
                <a:lnTo>
                  <a:pt x="220" y="16"/>
                </a:lnTo>
                <a:lnTo>
                  <a:pt x="206" y="21"/>
                </a:lnTo>
                <a:lnTo>
                  <a:pt x="193" y="23"/>
                </a:lnTo>
                <a:lnTo>
                  <a:pt x="179" y="28"/>
                </a:lnTo>
                <a:lnTo>
                  <a:pt x="164" y="30"/>
                </a:lnTo>
                <a:lnTo>
                  <a:pt x="152" y="35"/>
                </a:lnTo>
                <a:lnTo>
                  <a:pt x="139" y="40"/>
                </a:lnTo>
                <a:lnTo>
                  <a:pt x="125" y="44"/>
                </a:lnTo>
                <a:lnTo>
                  <a:pt x="112" y="47"/>
                </a:lnTo>
                <a:lnTo>
                  <a:pt x="102" y="51"/>
                </a:lnTo>
                <a:lnTo>
                  <a:pt x="89" y="56"/>
                </a:lnTo>
                <a:lnTo>
                  <a:pt x="79" y="60"/>
                </a:lnTo>
                <a:lnTo>
                  <a:pt x="67" y="65"/>
                </a:lnTo>
                <a:lnTo>
                  <a:pt x="58" y="70"/>
                </a:lnTo>
                <a:lnTo>
                  <a:pt x="48" y="74"/>
                </a:lnTo>
                <a:lnTo>
                  <a:pt x="40" y="79"/>
                </a:lnTo>
                <a:lnTo>
                  <a:pt x="31" y="86"/>
                </a:lnTo>
                <a:lnTo>
                  <a:pt x="23" y="91"/>
                </a:lnTo>
                <a:lnTo>
                  <a:pt x="17" y="95"/>
                </a:lnTo>
                <a:lnTo>
                  <a:pt x="11" y="100"/>
                </a:lnTo>
                <a:lnTo>
                  <a:pt x="4" y="105"/>
                </a:lnTo>
                <a:lnTo>
                  <a:pt x="0" y="109"/>
                </a:lnTo>
                <a:lnTo>
                  <a:pt x="6" y="126"/>
                </a:lnTo>
                <a:lnTo>
                  <a:pt x="9" y="107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88" name="Freeform 68">
            <a:extLst>
              <a:ext uri="{FF2B5EF4-FFF2-40B4-BE49-F238E27FC236}">
                <a16:creationId xmlns:a16="http://schemas.microsoft.com/office/drawing/2014/main" id="{7364BBFD-8496-7800-228C-8AA9DD2DA6BB}"/>
              </a:ext>
            </a:extLst>
          </p:cNvPr>
          <p:cNvSpPr>
            <a:spLocks/>
          </p:cNvSpPr>
          <p:nvPr/>
        </p:nvSpPr>
        <p:spPr bwMode="auto">
          <a:xfrm>
            <a:off x="5934076" y="2098675"/>
            <a:ext cx="1973263" cy="2357438"/>
          </a:xfrm>
          <a:custGeom>
            <a:avLst/>
            <a:gdLst>
              <a:gd name="T0" fmla="*/ 381246830 w 1721"/>
              <a:gd name="T1" fmla="*/ 3787315 h 1713"/>
              <a:gd name="T2" fmla="*/ 201140984 w 1721"/>
              <a:gd name="T3" fmla="*/ 83333298 h 1713"/>
              <a:gd name="T4" fmla="*/ 67047371 w 1721"/>
              <a:gd name="T5" fmla="*/ 263256888 h 1713"/>
              <a:gd name="T6" fmla="*/ 2629107 w 1721"/>
              <a:gd name="T7" fmla="*/ 545454470 h 1713"/>
              <a:gd name="T8" fmla="*/ 15775785 w 1721"/>
              <a:gd name="T9" fmla="*/ 797348128 h 1713"/>
              <a:gd name="T10" fmla="*/ 67047371 w 1721"/>
              <a:gd name="T11" fmla="*/ 1022726293 h 1713"/>
              <a:gd name="T12" fmla="*/ 155127623 w 1721"/>
              <a:gd name="T13" fmla="*/ 1238636175 h 1713"/>
              <a:gd name="T14" fmla="*/ 277389633 w 1721"/>
              <a:gd name="T15" fmla="*/ 1445075365 h 1713"/>
              <a:gd name="T16" fmla="*/ 422000833 w 1721"/>
              <a:gd name="T17" fmla="*/ 1638257239 h 1713"/>
              <a:gd name="T18" fmla="*/ 561352604 w 1721"/>
              <a:gd name="T19" fmla="*/ 1806817448 h 1713"/>
              <a:gd name="T20" fmla="*/ 698076559 w 1721"/>
              <a:gd name="T21" fmla="*/ 1952651026 h 1713"/>
              <a:gd name="T22" fmla="*/ 832170118 w 1721"/>
              <a:gd name="T23" fmla="*/ 2066286937 h 1713"/>
              <a:gd name="T24" fmla="*/ 886070796 w 1721"/>
              <a:gd name="T25" fmla="*/ 2115528890 h 1713"/>
              <a:gd name="T26" fmla="*/ 916307231 w 1721"/>
              <a:gd name="T27" fmla="*/ 2147483647 h 1713"/>
              <a:gd name="T28" fmla="*/ 933396991 w 1721"/>
              <a:gd name="T29" fmla="*/ 2147483647 h 1713"/>
              <a:gd name="T30" fmla="*/ 938656349 w 1721"/>
              <a:gd name="T31" fmla="*/ 2147483647 h 1713"/>
              <a:gd name="T32" fmla="*/ 938656349 w 1721"/>
              <a:gd name="T33" fmla="*/ 2147483647 h 1713"/>
              <a:gd name="T34" fmla="*/ 933396991 w 1721"/>
              <a:gd name="T35" fmla="*/ 2147483647 h 1713"/>
              <a:gd name="T36" fmla="*/ 929453906 w 1721"/>
              <a:gd name="T37" fmla="*/ 2147483647 h 1713"/>
              <a:gd name="T38" fmla="*/ 926823653 w 1721"/>
              <a:gd name="T39" fmla="*/ 2147483647 h 1713"/>
              <a:gd name="T40" fmla="*/ 924194548 w 1721"/>
              <a:gd name="T41" fmla="*/ 2147483647 h 1713"/>
              <a:gd name="T42" fmla="*/ 926823653 w 1721"/>
              <a:gd name="T43" fmla="*/ 2147483647 h 1713"/>
              <a:gd name="T44" fmla="*/ 938656349 w 1721"/>
              <a:gd name="T45" fmla="*/ 2147483647 h 1713"/>
              <a:gd name="T46" fmla="*/ 951801877 w 1721"/>
              <a:gd name="T47" fmla="*/ 2147483647 h 1713"/>
              <a:gd name="T48" fmla="*/ 982039458 w 1721"/>
              <a:gd name="T49" fmla="*/ 2147483647 h 1713"/>
              <a:gd name="T50" fmla="*/ 1022793461 w 1721"/>
              <a:gd name="T51" fmla="*/ 2147483647 h 1713"/>
              <a:gd name="T52" fmla="*/ 1071434782 w 1721"/>
              <a:gd name="T53" fmla="*/ 2147483647 h 1713"/>
              <a:gd name="T54" fmla="*/ 1124020334 w 1721"/>
              <a:gd name="T55" fmla="*/ 2147483647 h 1713"/>
              <a:gd name="T56" fmla="*/ 1170033695 w 1721"/>
              <a:gd name="T57" fmla="*/ 2147483647 h 1713"/>
              <a:gd name="T58" fmla="*/ 1219990429 w 1721"/>
              <a:gd name="T59" fmla="*/ 2147483647 h 1713"/>
              <a:gd name="T60" fmla="*/ 1266002644 w 1721"/>
              <a:gd name="T61" fmla="*/ 2147483647 h 1713"/>
              <a:gd name="T62" fmla="*/ 1301497289 w 1721"/>
              <a:gd name="T63" fmla="*/ 2147483647 h 1713"/>
              <a:gd name="T64" fmla="*/ 1319903322 w 1721"/>
              <a:gd name="T65" fmla="*/ 2147483647 h 1713"/>
              <a:gd name="T66" fmla="*/ 1329105765 w 1721"/>
              <a:gd name="T67" fmla="*/ 2147483647 h 1713"/>
              <a:gd name="T68" fmla="*/ 1334363976 w 1721"/>
              <a:gd name="T69" fmla="*/ 2147483647 h 1713"/>
              <a:gd name="T70" fmla="*/ 1334363976 w 1721"/>
              <a:gd name="T71" fmla="*/ 2147483647 h 1713"/>
              <a:gd name="T72" fmla="*/ 1334363976 w 1721"/>
              <a:gd name="T73" fmla="*/ 2147483647 h 1713"/>
              <a:gd name="T74" fmla="*/ 1331734870 w 1721"/>
              <a:gd name="T75" fmla="*/ 2147483647 h 1713"/>
              <a:gd name="T76" fmla="*/ 1325161533 w 1721"/>
              <a:gd name="T77" fmla="*/ 2147483647 h 1713"/>
              <a:gd name="T78" fmla="*/ 1322532427 w 1721"/>
              <a:gd name="T79" fmla="*/ 2147483647 h 1713"/>
              <a:gd name="T80" fmla="*/ 1325161533 w 1721"/>
              <a:gd name="T81" fmla="*/ 2147483647 h 1713"/>
              <a:gd name="T82" fmla="*/ 1339622187 w 1721"/>
              <a:gd name="T83" fmla="*/ 2147483647 h 1713"/>
              <a:gd name="T84" fmla="*/ 1367230663 w 1721"/>
              <a:gd name="T85" fmla="*/ 2128787238 h 1713"/>
              <a:gd name="T86" fmla="*/ 1407984666 w 1721"/>
              <a:gd name="T87" fmla="*/ 2085226255 h 1713"/>
              <a:gd name="T88" fmla="*/ 1530246677 w 1721"/>
              <a:gd name="T89" fmla="*/ 1982953661 h 1713"/>
              <a:gd name="T90" fmla="*/ 1664340236 w 1721"/>
              <a:gd name="T91" fmla="*/ 1846589742 h 1713"/>
              <a:gd name="T92" fmla="*/ 1803692007 w 1721"/>
              <a:gd name="T93" fmla="*/ 1683711879 h 1713"/>
              <a:gd name="T94" fmla="*/ 1948303135 w 1721"/>
              <a:gd name="T95" fmla="*/ 1498106007 h 1713"/>
              <a:gd name="T96" fmla="*/ 2078452463 w 1721"/>
              <a:gd name="T97" fmla="*/ 1291665441 h 1713"/>
              <a:gd name="T98" fmla="*/ 2147483647 w 1721"/>
              <a:gd name="T99" fmla="*/ 1079545624 h 1713"/>
              <a:gd name="T100" fmla="*/ 2147483647 w 1721"/>
              <a:gd name="T101" fmla="*/ 859848429 h 1713"/>
              <a:gd name="T102" fmla="*/ 2147483647 w 1721"/>
              <a:gd name="T103" fmla="*/ 621211744 h 1713"/>
              <a:gd name="T104" fmla="*/ 2147483647 w 1721"/>
              <a:gd name="T105" fmla="*/ 325757189 h 1713"/>
              <a:gd name="T106" fmla="*/ 2098172475 w 1721"/>
              <a:gd name="T107" fmla="*/ 119318300 h 1713"/>
              <a:gd name="T108" fmla="*/ 1928583123 w 1721"/>
              <a:gd name="T109" fmla="*/ 13256978 h 1713"/>
              <a:gd name="T110" fmla="*/ 1720868874 w 1721"/>
              <a:gd name="T111" fmla="*/ 7576005 h 1713"/>
              <a:gd name="T112" fmla="*/ 1426389552 w 1721"/>
              <a:gd name="T113" fmla="*/ 100378981 h 1713"/>
              <a:gd name="T114" fmla="*/ 1170033695 w 1721"/>
              <a:gd name="T115" fmla="*/ 145833621 h 1713"/>
              <a:gd name="T116" fmla="*/ 916307231 w 1721"/>
              <a:gd name="T117" fmla="*/ 126894302 h 1713"/>
              <a:gd name="T118" fmla="*/ 611309194 w 1721"/>
              <a:gd name="T119" fmla="*/ 30302645 h 17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21"/>
              <a:gd name="T181" fmla="*/ 0 h 1713"/>
              <a:gd name="T182" fmla="*/ 1721 w 1721"/>
              <a:gd name="T183" fmla="*/ 1713 h 17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21" h="1713">
                <a:moveTo>
                  <a:pt x="431" y="7"/>
                </a:moveTo>
                <a:lnTo>
                  <a:pt x="411" y="4"/>
                </a:lnTo>
                <a:lnTo>
                  <a:pt x="390" y="2"/>
                </a:lnTo>
                <a:lnTo>
                  <a:pt x="369" y="0"/>
                </a:lnTo>
                <a:lnTo>
                  <a:pt x="350" y="0"/>
                </a:lnTo>
                <a:lnTo>
                  <a:pt x="330" y="0"/>
                </a:lnTo>
                <a:lnTo>
                  <a:pt x="311" y="0"/>
                </a:lnTo>
                <a:lnTo>
                  <a:pt x="290" y="2"/>
                </a:lnTo>
                <a:lnTo>
                  <a:pt x="272" y="4"/>
                </a:lnTo>
                <a:lnTo>
                  <a:pt x="253" y="7"/>
                </a:lnTo>
                <a:lnTo>
                  <a:pt x="236" y="11"/>
                </a:lnTo>
                <a:lnTo>
                  <a:pt x="218" y="16"/>
                </a:lnTo>
                <a:lnTo>
                  <a:pt x="201" y="21"/>
                </a:lnTo>
                <a:lnTo>
                  <a:pt x="184" y="28"/>
                </a:lnTo>
                <a:lnTo>
                  <a:pt x="168" y="35"/>
                </a:lnTo>
                <a:lnTo>
                  <a:pt x="153" y="44"/>
                </a:lnTo>
                <a:lnTo>
                  <a:pt x="139" y="53"/>
                </a:lnTo>
                <a:lnTo>
                  <a:pt x="124" y="63"/>
                </a:lnTo>
                <a:lnTo>
                  <a:pt x="110" y="74"/>
                </a:lnTo>
                <a:lnTo>
                  <a:pt x="97" y="86"/>
                </a:lnTo>
                <a:lnTo>
                  <a:pt x="85" y="98"/>
                </a:lnTo>
                <a:lnTo>
                  <a:pt x="72" y="112"/>
                </a:lnTo>
                <a:lnTo>
                  <a:pt x="62" y="125"/>
                </a:lnTo>
                <a:lnTo>
                  <a:pt x="51" y="139"/>
                </a:lnTo>
                <a:lnTo>
                  <a:pt x="43" y="156"/>
                </a:lnTo>
                <a:lnTo>
                  <a:pt x="35" y="172"/>
                </a:lnTo>
                <a:lnTo>
                  <a:pt x="27" y="188"/>
                </a:lnTo>
                <a:lnTo>
                  <a:pt x="20" y="207"/>
                </a:lnTo>
                <a:lnTo>
                  <a:pt x="14" y="226"/>
                </a:lnTo>
                <a:lnTo>
                  <a:pt x="10" y="246"/>
                </a:lnTo>
                <a:lnTo>
                  <a:pt x="6" y="267"/>
                </a:lnTo>
                <a:lnTo>
                  <a:pt x="2" y="288"/>
                </a:lnTo>
                <a:lnTo>
                  <a:pt x="0" y="309"/>
                </a:lnTo>
                <a:lnTo>
                  <a:pt x="2" y="326"/>
                </a:lnTo>
                <a:lnTo>
                  <a:pt x="2" y="342"/>
                </a:lnTo>
                <a:lnTo>
                  <a:pt x="4" y="358"/>
                </a:lnTo>
                <a:lnTo>
                  <a:pt x="6" y="374"/>
                </a:lnTo>
                <a:lnTo>
                  <a:pt x="8" y="391"/>
                </a:lnTo>
                <a:lnTo>
                  <a:pt x="10" y="407"/>
                </a:lnTo>
                <a:lnTo>
                  <a:pt x="12" y="421"/>
                </a:lnTo>
                <a:lnTo>
                  <a:pt x="16" y="437"/>
                </a:lnTo>
                <a:lnTo>
                  <a:pt x="20" y="451"/>
                </a:lnTo>
                <a:lnTo>
                  <a:pt x="24" y="468"/>
                </a:lnTo>
                <a:lnTo>
                  <a:pt x="29" y="482"/>
                </a:lnTo>
                <a:lnTo>
                  <a:pt x="35" y="498"/>
                </a:lnTo>
                <a:lnTo>
                  <a:pt x="39" y="512"/>
                </a:lnTo>
                <a:lnTo>
                  <a:pt x="45" y="526"/>
                </a:lnTo>
                <a:lnTo>
                  <a:pt x="51" y="540"/>
                </a:lnTo>
                <a:lnTo>
                  <a:pt x="60" y="556"/>
                </a:lnTo>
                <a:lnTo>
                  <a:pt x="66" y="570"/>
                </a:lnTo>
                <a:lnTo>
                  <a:pt x="74" y="584"/>
                </a:lnTo>
                <a:lnTo>
                  <a:pt x="83" y="598"/>
                </a:lnTo>
                <a:lnTo>
                  <a:pt x="91" y="612"/>
                </a:lnTo>
                <a:lnTo>
                  <a:pt x="99" y="626"/>
                </a:lnTo>
                <a:lnTo>
                  <a:pt x="110" y="640"/>
                </a:lnTo>
                <a:lnTo>
                  <a:pt x="118" y="654"/>
                </a:lnTo>
                <a:lnTo>
                  <a:pt x="128" y="668"/>
                </a:lnTo>
                <a:lnTo>
                  <a:pt x="139" y="682"/>
                </a:lnTo>
                <a:lnTo>
                  <a:pt x="151" y="696"/>
                </a:lnTo>
                <a:lnTo>
                  <a:pt x="161" y="710"/>
                </a:lnTo>
                <a:lnTo>
                  <a:pt x="174" y="721"/>
                </a:lnTo>
                <a:lnTo>
                  <a:pt x="186" y="735"/>
                </a:lnTo>
                <a:lnTo>
                  <a:pt x="199" y="749"/>
                </a:lnTo>
                <a:lnTo>
                  <a:pt x="211" y="763"/>
                </a:lnTo>
                <a:lnTo>
                  <a:pt x="226" y="777"/>
                </a:lnTo>
                <a:lnTo>
                  <a:pt x="238" y="791"/>
                </a:lnTo>
                <a:lnTo>
                  <a:pt x="253" y="803"/>
                </a:lnTo>
                <a:lnTo>
                  <a:pt x="265" y="817"/>
                </a:lnTo>
                <a:lnTo>
                  <a:pt x="280" y="828"/>
                </a:lnTo>
                <a:lnTo>
                  <a:pt x="294" y="842"/>
                </a:lnTo>
                <a:lnTo>
                  <a:pt x="307" y="854"/>
                </a:lnTo>
                <a:lnTo>
                  <a:pt x="321" y="865"/>
                </a:lnTo>
                <a:lnTo>
                  <a:pt x="334" y="877"/>
                </a:lnTo>
                <a:lnTo>
                  <a:pt x="348" y="889"/>
                </a:lnTo>
                <a:lnTo>
                  <a:pt x="361" y="900"/>
                </a:lnTo>
                <a:lnTo>
                  <a:pt x="375" y="912"/>
                </a:lnTo>
                <a:lnTo>
                  <a:pt x="388" y="924"/>
                </a:lnTo>
                <a:lnTo>
                  <a:pt x="400" y="933"/>
                </a:lnTo>
                <a:lnTo>
                  <a:pt x="415" y="945"/>
                </a:lnTo>
                <a:lnTo>
                  <a:pt x="427" y="954"/>
                </a:lnTo>
                <a:lnTo>
                  <a:pt x="442" y="966"/>
                </a:lnTo>
                <a:lnTo>
                  <a:pt x="454" y="975"/>
                </a:lnTo>
                <a:lnTo>
                  <a:pt x="467" y="984"/>
                </a:lnTo>
                <a:lnTo>
                  <a:pt x="479" y="993"/>
                </a:lnTo>
                <a:lnTo>
                  <a:pt x="494" y="1003"/>
                </a:lnTo>
                <a:lnTo>
                  <a:pt x="506" y="1012"/>
                </a:lnTo>
                <a:lnTo>
                  <a:pt x="519" y="1021"/>
                </a:lnTo>
                <a:lnTo>
                  <a:pt x="531" y="1031"/>
                </a:lnTo>
                <a:lnTo>
                  <a:pt x="543" y="1038"/>
                </a:lnTo>
                <a:lnTo>
                  <a:pt x="558" y="1047"/>
                </a:lnTo>
                <a:lnTo>
                  <a:pt x="570" y="1054"/>
                </a:lnTo>
                <a:lnTo>
                  <a:pt x="583" y="1063"/>
                </a:lnTo>
                <a:lnTo>
                  <a:pt x="595" y="1070"/>
                </a:lnTo>
                <a:lnTo>
                  <a:pt x="608" y="1077"/>
                </a:lnTo>
                <a:lnTo>
                  <a:pt x="620" y="1084"/>
                </a:lnTo>
                <a:lnTo>
                  <a:pt x="633" y="1091"/>
                </a:lnTo>
                <a:lnTo>
                  <a:pt x="645" y="1098"/>
                </a:lnTo>
                <a:lnTo>
                  <a:pt x="649" y="1101"/>
                </a:lnTo>
                <a:lnTo>
                  <a:pt x="653" y="1103"/>
                </a:lnTo>
                <a:lnTo>
                  <a:pt x="658" y="1105"/>
                </a:lnTo>
                <a:lnTo>
                  <a:pt x="662" y="1107"/>
                </a:lnTo>
                <a:lnTo>
                  <a:pt x="666" y="1112"/>
                </a:lnTo>
                <a:lnTo>
                  <a:pt x="670" y="1114"/>
                </a:lnTo>
                <a:lnTo>
                  <a:pt x="674" y="1117"/>
                </a:lnTo>
                <a:lnTo>
                  <a:pt x="676" y="1121"/>
                </a:lnTo>
                <a:lnTo>
                  <a:pt x="680" y="1124"/>
                </a:lnTo>
                <a:lnTo>
                  <a:pt x="683" y="1128"/>
                </a:lnTo>
                <a:lnTo>
                  <a:pt x="687" y="1133"/>
                </a:lnTo>
                <a:lnTo>
                  <a:pt x="689" y="1135"/>
                </a:lnTo>
                <a:lnTo>
                  <a:pt x="691" y="1140"/>
                </a:lnTo>
                <a:lnTo>
                  <a:pt x="695" y="1145"/>
                </a:lnTo>
                <a:lnTo>
                  <a:pt x="697" y="1152"/>
                </a:lnTo>
                <a:lnTo>
                  <a:pt x="699" y="1156"/>
                </a:lnTo>
                <a:lnTo>
                  <a:pt x="701" y="1161"/>
                </a:lnTo>
                <a:lnTo>
                  <a:pt x="703" y="1166"/>
                </a:lnTo>
                <a:lnTo>
                  <a:pt x="705" y="1173"/>
                </a:lnTo>
                <a:lnTo>
                  <a:pt x="705" y="1177"/>
                </a:lnTo>
                <a:lnTo>
                  <a:pt x="707" y="1184"/>
                </a:lnTo>
                <a:lnTo>
                  <a:pt x="710" y="1191"/>
                </a:lnTo>
                <a:lnTo>
                  <a:pt x="710" y="1198"/>
                </a:lnTo>
                <a:lnTo>
                  <a:pt x="712" y="1203"/>
                </a:lnTo>
                <a:lnTo>
                  <a:pt x="712" y="1210"/>
                </a:lnTo>
                <a:lnTo>
                  <a:pt x="712" y="1219"/>
                </a:lnTo>
                <a:lnTo>
                  <a:pt x="714" y="1226"/>
                </a:lnTo>
                <a:lnTo>
                  <a:pt x="714" y="1233"/>
                </a:lnTo>
                <a:lnTo>
                  <a:pt x="714" y="1240"/>
                </a:lnTo>
                <a:lnTo>
                  <a:pt x="714" y="1249"/>
                </a:lnTo>
                <a:lnTo>
                  <a:pt x="714" y="1256"/>
                </a:lnTo>
                <a:lnTo>
                  <a:pt x="714" y="1266"/>
                </a:lnTo>
                <a:lnTo>
                  <a:pt x="714" y="1277"/>
                </a:lnTo>
                <a:lnTo>
                  <a:pt x="714" y="1287"/>
                </a:lnTo>
                <a:lnTo>
                  <a:pt x="714" y="1296"/>
                </a:lnTo>
                <a:lnTo>
                  <a:pt x="714" y="1308"/>
                </a:lnTo>
                <a:lnTo>
                  <a:pt x="714" y="1317"/>
                </a:lnTo>
                <a:lnTo>
                  <a:pt x="714" y="1326"/>
                </a:lnTo>
                <a:lnTo>
                  <a:pt x="714" y="1336"/>
                </a:lnTo>
                <a:lnTo>
                  <a:pt x="712" y="1345"/>
                </a:lnTo>
                <a:lnTo>
                  <a:pt x="712" y="1354"/>
                </a:lnTo>
                <a:lnTo>
                  <a:pt x="712" y="1361"/>
                </a:lnTo>
                <a:lnTo>
                  <a:pt x="712" y="1370"/>
                </a:lnTo>
                <a:lnTo>
                  <a:pt x="712" y="1380"/>
                </a:lnTo>
                <a:lnTo>
                  <a:pt x="712" y="1387"/>
                </a:lnTo>
                <a:lnTo>
                  <a:pt x="712" y="1396"/>
                </a:lnTo>
                <a:lnTo>
                  <a:pt x="710" y="1403"/>
                </a:lnTo>
                <a:lnTo>
                  <a:pt x="710" y="1412"/>
                </a:lnTo>
                <a:lnTo>
                  <a:pt x="710" y="1419"/>
                </a:lnTo>
                <a:lnTo>
                  <a:pt x="710" y="1429"/>
                </a:lnTo>
                <a:lnTo>
                  <a:pt x="710" y="1436"/>
                </a:lnTo>
                <a:lnTo>
                  <a:pt x="707" y="1443"/>
                </a:lnTo>
                <a:lnTo>
                  <a:pt x="707" y="1452"/>
                </a:lnTo>
                <a:lnTo>
                  <a:pt x="707" y="1459"/>
                </a:lnTo>
                <a:lnTo>
                  <a:pt x="707" y="1468"/>
                </a:lnTo>
                <a:lnTo>
                  <a:pt x="707" y="1475"/>
                </a:lnTo>
                <a:lnTo>
                  <a:pt x="707" y="1482"/>
                </a:lnTo>
                <a:lnTo>
                  <a:pt x="705" y="1491"/>
                </a:lnTo>
                <a:lnTo>
                  <a:pt x="705" y="1498"/>
                </a:lnTo>
                <a:lnTo>
                  <a:pt x="705" y="1508"/>
                </a:lnTo>
                <a:lnTo>
                  <a:pt x="705" y="1515"/>
                </a:lnTo>
                <a:lnTo>
                  <a:pt x="705" y="1524"/>
                </a:lnTo>
                <a:lnTo>
                  <a:pt x="705" y="1531"/>
                </a:lnTo>
                <a:lnTo>
                  <a:pt x="705" y="1540"/>
                </a:lnTo>
                <a:lnTo>
                  <a:pt x="705" y="1545"/>
                </a:lnTo>
                <a:lnTo>
                  <a:pt x="703" y="1552"/>
                </a:lnTo>
                <a:lnTo>
                  <a:pt x="703" y="1557"/>
                </a:lnTo>
                <a:lnTo>
                  <a:pt x="703" y="1564"/>
                </a:lnTo>
                <a:lnTo>
                  <a:pt x="703" y="1568"/>
                </a:lnTo>
                <a:lnTo>
                  <a:pt x="703" y="1575"/>
                </a:lnTo>
                <a:lnTo>
                  <a:pt x="703" y="1580"/>
                </a:lnTo>
                <a:lnTo>
                  <a:pt x="703" y="1585"/>
                </a:lnTo>
                <a:lnTo>
                  <a:pt x="703" y="1592"/>
                </a:lnTo>
                <a:lnTo>
                  <a:pt x="703" y="1596"/>
                </a:lnTo>
                <a:lnTo>
                  <a:pt x="703" y="1601"/>
                </a:lnTo>
                <a:lnTo>
                  <a:pt x="703" y="1605"/>
                </a:lnTo>
                <a:lnTo>
                  <a:pt x="705" y="1610"/>
                </a:lnTo>
                <a:lnTo>
                  <a:pt x="705" y="1615"/>
                </a:lnTo>
                <a:lnTo>
                  <a:pt x="705" y="1619"/>
                </a:lnTo>
                <a:lnTo>
                  <a:pt x="705" y="1624"/>
                </a:lnTo>
                <a:lnTo>
                  <a:pt x="707" y="1629"/>
                </a:lnTo>
                <a:lnTo>
                  <a:pt x="707" y="1633"/>
                </a:lnTo>
                <a:lnTo>
                  <a:pt x="710" y="1638"/>
                </a:lnTo>
                <a:lnTo>
                  <a:pt x="710" y="1643"/>
                </a:lnTo>
                <a:lnTo>
                  <a:pt x="712" y="1645"/>
                </a:lnTo>
                <a:lnTo>
                  <a:pt x="712" y="1650"/>
                </a:lnTo>
                <a:lnTo>
                  <a:pt x="714" y="1654"/>
                </a:lnTo>
                <a:lnTo>
                  <a:pt x="714" y="1657"/>
                </a:lnTo>
                <a:lnTo>
                  <a:pt x="716" y="1661"/>
                </a:lnTo>
                <a:lnTo>
                  <a:pt x="716" y="1664"/>
                </a:lnTo>
                <a:lnTo>
                  <a:pt x="718" y="1666"/>
                </a:lnTo>
                <a:lnTo>
                  <a:pt x="720" y="1671"/>
                </a:lnTo>
                <a:lnTo>
                  <a:pt x="720" y="1673"/>
                </a:lnTo>
                <a:lnTo>
                  <a:pt x="722" y="1675"/>
                </a:lnTo>
                <a:lnTo>
                  <a:pt x="724" y="1678"/>
                </a:lnTo>
                <a:lnTo>
                  <a:pt x="726" y="1682"/>
                </a:lnTo>
                <a:lnTo>
                  <a:pt x="728" y="1685"/>
                </a:lnTo>
                <a:lnTo>
                  <a:pt x="730" y="1687"/>
                </a:lnTo>
                <a:lnTo>
                  <a:pt x="732" y="1689"/>
                </a:lnTo>
                <a:lnTo>
                  <a:pt x="737" y="1692"/>
                </a:lnTo>
                <a:lnTo>
                  <a:pt x="739" y="1694"/>
                </a:lnTo>
                <a:lnTo>
                  <a:pt x="743" y="1696"/>
                </a:lnTo>
                <a:lnTo>
                  <a:pt x="747" y="1699"/>
                </a:lnTo>
                <a:lnTo>
                  <a:pt x="749" y="1699"/>
                </a:lnTo>
                <a:lnTo>
                  <a:pt x="753" y="1701"/>
                </a:lnTo>
                <a:lnTo>
                  <a:pt x="757" y="1703"/>
                </a:lnTo>
                <a:lnTo>
                  <a:pt x="761" y="1703"/>
                </a:lnTo>
                <a:lnTo>
                  <a:pt x="766" y="1706"/>
                </a:lnTo>
                <a:lnTo>
                  <a:pt x="770" y="1706"/>
                </a:lnTo>
                <a:lnTo>
                  <a:pt x="774" y="1708"/>
                </a:lnTo>
                <a:lnTo>
                  <a:pt x="778" y="1708"/>
                </a:lnTo>
                <a:lnTo>
                  <a:pt x="782" y="1708"/>
                </a:lnTo>
                <a:lnTo>
                  <a:pt x="788" y="1710"/>
                </a:lnTo>
                <a:lnTo>
                  <a:pt x="793" y="1710"/>
                </a:lnTo>
                <a:lnTo>
                  <a:pt x="797" y="1710"/>
                </a:lnTo>
                <a:lnTo>
                  <a:pt x="801" y="1710"/>
                </a:lnTo>
                <a:lnTo>
                  <a:pt x="807" y="1713"/>
                </a:lnTo>
                <a:lnTo>
                  <a:pt x="811" y="1713"/>
                </a:lnTo>
                <a:lnTo>
                  <a:pt x="815" y="1713"/>
                </a:lnTo>
                <a:lnTo>
                  <a:pt x="822" y="1713"/>
                </a:lnTo>
                <a:lnTo>
                  <a:pt x="826" y="1713"/>
                </a:lnTo>
                <a:lnTo>
                  <a:pt x="830" y="1713"/>
                </a:lnTo>
                <a:lnTo>
                  <a:pt x="836" y="1713"/>
                </a:lnTo>
                <a:lnTo>
                  <a:pt x="840" y="1713"/>
                </a:lnTo>
                <a:lnTo>
                  <a:pt x="844" y="1713"/>
                </a:lnTo>
                <a:lnTo>
                  <a:pt x="851" y="1713"/>
                </a:lnTo>
                <a:lnTo>
                  <a:pt x="855" y="1713"/>
                </a:lnTo>
                <a:lnTo>
                  <a:pt x="859" y="1713"/>
                </a:lnTo>
                <a:lnTo>
                  <a:pt x="861" y="1713"/>
                </a:lnTo>
                <a:lnTo>
                  <a:pt x="865" y="1713"/>
                </a:lnTo>
                <a:lnTo>
                  <a:pt x="869" y="1713"/>
                </a:lnTo>
                <a:lnTo>
                  <a:pt x="876" y="1713"/>
                </a:lnTo>
                <a:lnTo>
                  <a:pt x="880" y="1713"/>
                </a:lnTo>
                <a:lnTo>
                  <a:pt x="884" y="1713"/>
                </a:lnTo>
                <a:lnTo>
                  <a:pt x="890" y="1713"/>
                </a:lnTo>
                <a:lnTo>
                  <a:pt x="894" y="1710"/>
                </a:lnTo>
                <a:lnTo>
                  <a:pt x="898" y="1710"/>
                </a:lnTo>
                <a:lnTo>
                  <a:pt x="905" y="1710"/>
                </a:lnTo>
                <a:lnTo>
                  <a:pt x="909" y="1710"/>
                </a:lnTo>
                <a:lnTo>
                  <a:pt x="913" y="1708"/>
                </a:lnTo>
                <a:lnTo>
                  <a:pt x="917" y="1708"/>
                </a:lnTo>
                <a:lnTo>
                  <a:pt x="923" y="1708"/>
                </a:lnTo>
                <a:lnTo>
                  <a:pt x="928" y="1706"/>
                </a:lnTo>
                <a:lnTo>
                  <a:pt x="932" y="1706"/>
                </a:lnTo>
                <a:lnTo>
                  <a:pt x="936" y="1703"/>
                </a:lnTo>
                <a:lnTo>
                  <a:pt x="940" y="1703"/>
                </a:lnTo>
                <a:lnTo>
                  <a:pt x="944" y="1701"/>
                </a:lnTo>
                <a:lnTo>
                  <a:pt x="950" y="1699"/>
                </a:lnTo>
                <a:lnTo>
                  <a:pt x="954" y="1699"/>
                </a:lnTo>
                <a:lnTo>
                  <a:pt x="959" y="1696"/>
                </a:lnTo>
                <a:lnTo>
                  <a:pt x="963" y="1694"/>
                </a:lnTo>
                <a:lnTo>
                  <a:pt x="965" y="1692"/>
                </a:lnTo>
                <a:lnTo>
                  <a:pt x="969" y="1689"/>
                </a:lnTo>
                <a:lnTo>
                  <a:pt x="973" y="1687"/>
                </a:lnTo>
                <a:lnTo>
                  <a:pt x="977" y="1685"/>
                </a:lnTo>
                <a:lnTo>
                  <a:pt x="981" y="1682"/>
                </a:lnTo>
                <a:lnTo>
                  <a:pt x="984" y="1680"/>
                </a:lnTo>
                <a:lnTo>
                  <a:pt x="988" y="1678"/>
                </a:lnTo>
                <a:lnTo>
                  <a:pt x="990" y="1673"/>
                </a:lnTo>
                <a:lnTo>
                  <a:pt x="994" y="1671"/>
                </a:lnTo>
                <a:lnTo>
                  <a:pt x="996" y="1666"/>
                </a:lnTo>
                <a:lnTo>
                  <a:pt x="998" y="1666"/>
                </a:lnTo>
                <a:lnTo>
                  <a:pt x="998" y="1664"/>
                </a:lnTo>
                <a:lnTo>
                  <a:pt x="1000" y="1661"/>
                </a:lnTo>
                <a:lnTo>
                  <a:pt x="1002" y="1659"/>
                </a:lnTo>
                <a:lnTo>
                  <a:pt x="1004" y="1657"/>
                </a:lnTo>
                <a:lnTo>
                  <a:pt x="1004" y="1654"/>
                </a:lnTo>
                <a:lnTo>
                  <a:pt x="1006" y="1652"/>
                </a:lnTo>
                <a:lnTo>
                  <a:pt x="1006" y="1650"/>
                </a:lnTo>
                <a:lnTo>
                  <a:pt x="1006" y="1647"/>
                </a:lnTo>
                <a:lnTo>
                  <a:pt x="1008" y="1643"/>
                </a:lnTo>
                <a:lnTo>
                  <a:pt x="1008" y="1640"/>
                </a:lnTo>
                <a:lnTo>
                  <a:pt x="1011" y="1638"/>
                </a:lnTo>
                <a:lnTo>
                  <a:pt x="1011" y="1636"/>
                </a:lnTo>
                <a:lnTo>
                  <a:pt x="1011" y="1631"/>
                </a:lnTo>
                <a:lnTo>
                  <a:pt x="1013" y="1629"/>
                </a:lnTo>
                <a:lnTo>
                  <a:pt x="1013" y="1624"/>
                </a:lnTo>
                <a:lnTo>
                  <a:pt x="1013" y="1622"/>
                </a:lnTo>
                <a:lnTo>
                  <a:pt x="1013" y="1617"/>
                </a:lnTo>
                <a:lnTo>
                  <a:pt x="1015" y="1612"/>
                </a:lnTo>
                <a:lnTo>
                  <a:pt x="1015" y="1610"/>
                </a:lnTo>
                <a:lnTo>
                  <a:pt x="1015" y="1605"/>
                </a:lnTo>
                <a:lnTo>
                  <a:pt x="1015" y="1601"/>
                </a:lnTo>
                <a:lnTo>
                  <a:pt x="1015" y="1596"/>
                </a:lnTo>
                <a:lnTo>
                  <a:pt x="1015" y="1592"/>
                </a:lnTo>
                <a:lnTo>
                  <a:pt x="1015" y="1587"/>
                </a:lnTo>
                <a:lnTo>
                  <a:pt x="1015" y="1582"/>
                </a:lnTo>
                <a:lnTo>
                  <a:pt x="1015" y="1578"/>
                </a:lnTo>
                <a:lnTo>
                  <a:pt x="1015" y="1573"/>
                </a:lnTo>
                <a:lnTo>
                  <a:pt x="1015" y="1568"/>
                </a:lnTo>
                <a:lnTo>
                  <a:pt x="1015" y="1561"/>
                </a:lnTo>
                <a:lnTo>
                  <a:pt x="1015" y="1557"/>
                </a:lnTo>
                <a:lnTo>
                  <a:pt x="1015" y="1547"/>
                </a:lnTo>
                <a:lnTo>
                  <a:pt x="1015" y="1538"/>
                </a:lnTo>
                <a:lnTo>
                  <a:pt x="1015" y="1529"/>
                </a:lnTo>
                <a:lnTo>
                  <a:pt x="1015" y="1522"/>
                </a:lnTo>
                <a:lnTo>
                  <a:pt x="1015" y="1512"/>
                </a:lnTo>
                <a:lnTo>
                  <a:pt x="1015" y="1503"/>
                </a:lnTo>
                <a:lnTo>
                  <a:pt x="1015" y="1494"/>
                </a:lnTo>
                <a:lnTo>
                  <a:pt x="1015" y="1487"/>
                </a:lnTo>
                <a:lnTo>
                  <a:pt x="1015" y="1477"/>
                </a:lnTo>
                <a:lnTo>
                  <a:pt x="1015" y="1468"/>
                </a:lnTo>
                <a:lnTo>
                  <a:pt x="1013" y="1461"/>
                </a:lnTo>
                <a:lnTo>
                  <a:pt x="1013" y="1452"/>
                </a:lnTo>
                <a:lnTo>
                  <a:pt x="1013" y="1443"/>
                </a:lnTo>
                <a:lnTo>
                  <a:pt x="1013" y="1436"/>
                </a:lnTo>
                <a:lnTo>
                  <a:pt x="1013" y="1426"/>
                </a:lnTo>
                <a:lnTo>
                  <a:pt x="1011" y="1417"/>
                </a:lnTo>
                <a:lnTo>
                  <a:pt x="1011" y="1410"/>
                </a:lnTo>
                <a:lnTo>
                  <a:pt x="1011" y="1401"/>
                </a:lnTo>
                <a:lnTo>
                  <a:pt x="1011" y="1391"/>
                </a:lnTo>
                <a:lnTo>
                  <a:pt x="1011" y="1382"/>
                </a:lnTo>
                <a:lnTo>
                  <a:pt x="1008" y="1373"/>
                </a:lnTo>
                <a:lnTo>
                  <a:pt x="1008" y="1363"/>
                </a:lnTo>
                <a:lnTo>
                  <a:pt x="1008" y="1356"/>
                </a:lnTo>
                <a:lnTo>
                  <a:pt x="1008" y="1347"/>
                </a:lnTo>
                <a:lnTo>
                  <a:pt x="1008" y="1336"/>
                </a:lnTo>
                <a:lnTo>
                  <a:pt x="1008" y="1326"/>
                </a:lnTo>
                <a:lnTo>
                  <a:pt x="1006" y="1317"/>
                </a:lnTo>
                <a:lnTo>
                  <a:pt x="1006" y="1308"/>
                </a:lnTo>
                <a:lnTo>
                  <a:pt x="1006" y="1298"/>
                </a:lnTo>
                <a:lnTo>
                  <a:pt x="1006" y="1287"/>
                </a:lnTo>
                <a:lnTo>
                  <a:pt x="1006" y="1277"/>
                </a:lnTo>
                <a:lnTo>
                  <a:pt x="1006" y="1266"/>
                </a:lnTo>
                <a:lnTo>
                  <a:pt x="1006" y="1256"/>
                </a:lnTo>
                <a:lnTo>
                  <a:pt x="1006" y="1249"/>
                </a:lnTo>
                <a:lnTo>
                  <a:pt x="1006" y="1240"/>
                </a:lnTo>
                <a:lnTo>
                  <a:pt x="1006" y="1233"/>
                </a:lnTo>
                <a:lnTo>
                  <a:pt x="1006" y="1226"/>
                </a:lnTo>
                <a:lnTo>
                  <a:pt x="1008" y="1219"/>
                </a:lnTo>
                <a:lnTo>
                  <a:pt x="1008" y="1210"/>
                </a:lnTo>
                <a:lnTo>
                  <a:pt x="1008" y="1203"/>
                </a:lnTo>
                <a:lnTo>
                  <a:pt x="1011" y="1198"/>
                </a:lnTo>
                <a:lnTo>
                  <a:pt x="1011" y="1191"/>
                </a:lnTo>
                <a:lnTo>
                  <a:pt x="1013" y="1184"/>
                </a:lnTo>
                <a:lnTo>
                  <a:pt x="1015" y="1177"/>
                </a:lnTo>
                <a:lnTo>
                  <a:pt x="1017" y="1173"/>
                </a:lnTo>
                <a:lnTo>
                  <a:pt x="1017" y="1166"/>
                </a:lnTo>
                <a:lnTo>
                  <a:pt x="1019" y="1161"/>
                </a:lnTo>
                <a:lnTo>
                  <a:pt x="1021" y="1156"/>
                </a:lnTo>
                <a:lnTo>
                  <a:pt x="1023" y="1152"/>
                </a:lnTo>
                <a:lnTo>
                  <a:pt x="1027" y="1145"/>
                </a:lnTo>
                <a:lnTo>
                  <a:pt x="1029" y="1140"/>
                </a:lnTo>
                <a:lnTo>
                  <a:pt x="1031" y="1135"/>
                </a:lnTo>
                <a:lnTo>
                  <a:pt x="1033" y="1133"/>
                </a:lnTo>
                <a:lnTo>
                  <a:pt x="1038" y="1128"/>
                </a:lnTo>
                <a:lnTo>
                  <a:pt x="1040" y="1124"/>
                </a:lnTo>
                <a:lnTo>
                  <a:pt x="1044" y="1121"/>
                </a:lnTo>
                <a:lnTo>
                  <a:pt x="1048" y="1117"/>
                </a:lnTo>
                <a:lnTo>
                  <a:pt x="1050" y="1114"/>
                </a:lnTo>
                <a:lnTo>
                  <a:pt x="1054" y="1112"/>
                </a:lnTo>
                <a:lnTo>
                  <a:pt x="1058" y="1107"/>
                </a:lnTo>
                <a:lnTo>
                  <a:pt x="1062" y="1105"/>
                </a:lnTo>
                <a:lnTo>
                  <a:pt x="1067" y="1103"/>
                </a:lnTo>
                <a:lnTo>
                  <a:pt x="1071" y="1101"/>
                </a:lnTo>
                <a:lnTo>
                  <a:pt x="1075" y="1098"/>
                </a:lnTo>
                <a:lnTo>
                  <a:pt x="1087" y="1091"/>
                </a:lnTo>
                <a:lnTo>
                  <a:pt x="1100" y="1084"/>
                </a:lnTo>
                <a:lnTo>
                  <a:pt x="1112" y="1077"/>
                </a:lnTo>
                <a:lnTo>
                  <a:pt x="1125" y="1070"/>
                </a:lnTo>
                <a:lnTo>
                  <a:pt x="1137" y="1063"/>
                </a:lnTo>
                <a:lnTo>
                  <a:pt x="1152" y="1054"/>
                </a:lnTo>
                <a:lnTo>
                  <a:pt x="1164" y="1047"/>
                </a:lnTo>
                <a:lnTo>
                  <a:pt x="1177" y="1038"/>
                </a:lnTo>
                <a:lnTo>
                  <a:pt x="1189" y="1031"/>
                </a:lnTo>
                <a:lnTo>
                  <a:pt x="1202" y="1021"/>
                </a:lnTo>
                <a:lnTo>
                  <a:pt x="1214" y="1012"/>
                </a:lnTo>
                <a:lnTo>
                  <a:pt x="1229" y="1003"/>
                </a:lnTo>
                <a:lnTo>
                  <a:pt x="1241" y="993"/>
                </a:lnTo>
                <a:lnTo>
                  <a:pt x="1253" y="984"/>
                </a:lnTo>
                <a:lnTo>
                  <a:pt x="1266" y="975"/>
                </a:lnTo>
                <a:lnTo>
                  <a:pt x="1280" y="966"/>
                </a:lnTo>
                <a:lnTo>
                  <a:pt x="1293" y="954"/>
                </a:lnTo>
                <a:lnTo>
                  <a:pt x="1305" y="945"/>
                </a:lnTo>
                <a:lnTo>
                  <a:pt x="1320" y="933"/>
                </a:lnTo>
                <a:lnTo>
                  <a:pt x="1332" y="924"/>
                </a:lnTo>
                <a:lnTo>
                  <a:pt x="1345" y="912"/>
                </a:lnTo>
                <a:lnTo>
                  <a:pt x="1359" y="900"/>
                </a:lnTo>
                <a:lnTo>
                  <a:pt x="1372" y="889"/>
                </a:lnTo>
                <a:lnTo>
                  <a:pt x="1386" y="877"/>
                </a:lnTo>
                <a:lnTo>
                  <a:pt x="1399" y="865"/>
                </a:lnTo>
                <a:lnTo>
                  <a:pt x="1413" y="854"/>
                </a:lnTo>
                <a:lnTo>
                  <a:pt x="1426" y="842"/>
                </a:lnTo>
                <a:lnTo>
                  <a:pt x="1440" y="828"/>
                </a:lnTo>
                <a:lnTo>
                  <a:pt x="1455" y="817"/>
                </a:lnTo>
                <a:lnTo>
                  <a:pt x="1467" y="803"/>
                </a:lnTo>
                <a:lnTo>
                  <a:pt x="1482" y="791"/>
                </a:lnTo>
                <a:lnTo>
                  <a:pt x="1494" y="777"/>
                </a:lnTo>
                <a:lnTo>
                  <a:pt x="1509" y="763"/>
                </a:lnTo>
                <a:lnTo>
                  <a:pt x="1521" y="749"/>
                </a:lnTo>
                <a:lnTo>
                  <a:pt x="1534" y="735"/>
                </a:lnTo>
                <a:lnTo>
                  <a:pt x="1546" y="721"/>
                </a:lnTo>
                <a:lnTo>
                  <a:pt x="1559" y="710"/>
                </a:lnTo>
                <a:lnTo>
                  <a:pt x="1571" y="696"/>
                </a:lnTo>
                <a:lnTo>
                  <a:pt x="1581" y="682"/>
                </a:lnTo>
                <a:lnTo>
                  <a:pt x="1592" y="668"/>
                </a:lnTo>
                <a:lnTo>
                  <a:pt x="1602" y="654"/>
                </a:lnTo>
                <a:lnTo>
                  <a:pt x="1613" y="640"/>
                </a:lnTo>
                <a:lnTo>
                  <a:pt x="1621" y="626"/>
                </a:lnTo>
                <a:lnTo>
                  <a:pt x="1629" y="612"/>
                </a:lnTo>
                <a:lnTo>
                  <a:pt x="1640" y="598"/>
                </a:lnTo>
                <a:lnTo>
                  <a:pt x="1646" y="584"/>
                </a:lnTo>
                <a:lnTo>
                  <a:pt x="1654" y="570"/>
                </a:lnTo>
                <a:lnTo>
                  <a:pt x="1662" y="556"/>
                </a:lnTo>
                <a:lnTo>
                  <a:pt x="1669" y="542"/>
                </a:lnTo>
                <a:lnTo>
                  <a:pt x="1675" y="526"/>
                </a:lnTo>
                <a:lnTo>
                  <a:pt x="1681" y="512"/>
                </a:lnTo>
                <a:lnTo>
                  <a:pt x="1685" y="498"/>
                </a:lnTo>
                <a:lnTo>
                  <a:pt x="1691" y="482"/>
                </a:lnTo>
                <a:lnTo>
                  <a:pt x="1696" y="468"/>
                </a:lnTo>
                <a:lnTo>
                  <a:pt x="1700" y="454"/>
                </a:lnTo>
                <a:lnTo>
                  <a:pt x="1704" y="437"/>
                </a:lnTo>
                <a:lnTo>
                  <a:pt x="1708" y="423"/>
                </a:lnTo>
                <a:lnTo>
                  <a:pt x="1710" y="407"/>
                </a:lnTo>
                <a:lnTo>
                  <a:pt x="1712" y="391"/>
                </a:lnTo>
                <a:lnTo>
                  <a:pt x="1714" y="374"/>
                </a:lnTo>
                <a:lnTo>
                  <a:pt x="1716" y="361"/>
                </a:lnTo>
                <a:lnTo>
                  <a:pt x="1718" y="344"/>
                </a:lnTo>
                <a:lnTo>
                  <a:pt x="1718" y="328"/>
                </a:lnTo>
                <a:lnTo>
                  <a:pt x="1721" y="312"/>
                </a:lnTo>
                <a:lnTo>
                  <a:pt x="1718" y="288"/>
                </a:lnTo>
                <a:lnTo>
                  <a:pt x="1714" y="267"/>
                </a:lnTo>
                <a:lnTo>
                  <a:pt x="1710" y="246"/>
                </a:lnTo>
                <a:lnTo>
                  <a:pt x="1706" y="226"/>
                </a:lnTo>
                <a:lnTo>
                  <a:pt x="1700" y="207"/>
                </a:lnTo>
                <a:lnTo>
                  <a:pt x="1694" y="191"/>
                </a:lnTo>
                <a:lnTo>
                  <a:pt x="1685" y="172"/>
                </a:lnTo>
                <a:lnTo>
                  <a:pt x="1677" y="156"/>
                </a:lnTo>
                <a:lnTo>
                  <a:pt x="1669" y="139"/>
                </a:lnTo>
                <a:lnTo>
                  <a:pt x="1658" y="125"/>
                </a:lnTo>
                <a:lnTo>
                  <a:pt x="1648" y="112"/>
                </a:lnTo>
                <a:lnTo>
                  <a:pt x="1635" y="98"/>
                </a:lnTo>
                <a:lnTo>
                  <a:pt x="1623" y="86"/>
                </a:lnTo>
                <a:lnTo>
                  <a:pt x="1610" y="74"/>
                </a:lnTo>
                <a:lnTo>
                  <a:pt x="1596" y="63"/>
                </a:lnTo>
                <a:lnTo>
                  <a:pt x="1581" y="53"/>
                </a:lnTo>
                <a:lnTo>
                  <a:pt x="1567" y="44"/>
                </a:lnTo>
                <a:lnTo>
                  <a:pt x="1552" y="35"/>
                </a:lnTo>
                <a:lnTo>
                  <a:pt x="1536" y="28"/>
                </a:lnTo>
                <a:lnTo>
                  <a:pt x="1519" y="21"/>
                </a:lnTo>
                <a:lnTo>
                  <a:pt x="1503" y="16"/>
                </a:lnTo>
                <a:lnTo>
                  <a:pt x="1484" y="11"/>
                </a:lnTo>
                <a:lnTo>
                  <a:pt x="1467" y="7"/>
                </a:lnTo>
                <a:lnTo>
                  <a:pt x="1449" y="4"/>
                </a:lnTo>
                <a:lnTo>
                  <a:pt x="1430" y="2"/>
                </a:lnTo>
                <a:lnTo>
                  <a:pt x="1411" y="0"/>
                </a:lnTo>
                <a:lnTo>
                  <a:pt x="1390" y="0"/>
                </a:lnTo>
                <a:lnTo>
                  <a:pt x="1372" y="0"/>
                </a:lnTo>
                <a:lnTo>
                  <a:pt x="1351" y="0"/>
                </a:lnTo>
                <a:lnTo>
                  <a:pt x="1330" y="2"/>
                </a:lnTo>
                <a:lnTo>
                  <a:pt x="1309" y="4"/>
                </a:lnTo>
                <a:lnTo>
                  <a:pt x="1289" y="7"/>
                </a:lnTo>
                <a:lnTo>
                  <a:pt x="1258" y="16"/>
                </a:lnTo>
                <a:lnTo>
                  <a:pt x="1226" y="23"/>
                </a:lnTo>
                <a:lnTo>
                  <a:pt x="1195" y="30"/>
                </a:lnTo>
                <a:lnTo>
                  <a:pt x="1166" y="37"/>
                </a:lnTo>
                <a:lnTo>
                  <a:pt x="1139" y="42"/>
                </a:lnTo>
                <a:lnTo>
                  <a:pt x="1112" y="49"/>
                </a:lnTo>
                <a:lnTo>
                  <a:pt x="1085" y="53"/>
                </a:lnTo>
                <a:lnTo>
                  <a:pt x="1060" y="58"/>
                </a:lnTo>
                <a:lnTo>
                  <a:pt x="1033" y="63"/>
                </a:lnTo>
                <a:lnTo>
                  <a:pt x="1008" y="65"/>
                </a:lnTo>
                <a:lnTo>
                  <a:pt x="986" y="70"/>
                </a:lnTo>
                <a:lnTo>
                  <a:pt x="961" y="72"/>
                </a:lnTo>
                <a:lnTo>
                  <a:pt x="938" y="74"/>
                </a:lnTo>
                <a:lnTo>
                  <a:pt x="913" y="77"/>
                </a:lnTo>
                <a:lnTo>
                  <a:pt x="890" y="77"/>
                </a:lnTo>
                <a:lnTo>
                  <a:pt x="867" y="77"/>
                </a:lnTo>
                <a:lnTo>
                  <a:pt x="844" y="79"/>
                </a:lnTo>
                <a:lnTo>
                  <a:pt x="820" y="77"/>
                </a:lnTo>
                <a:lnTo>
                  <a:pt x="797" y="77"/>
                </a:lnTo>
                <a:lnTo>
                  <a:pt x="772" y="74"/>
                </a:lnTo>
                <a:lnTo>
                  <a:pt x="747" y="72"/>
                </a:lnTo>
                <a:lnTo>
                  <a:pt x="722" y="70"/>
                </a:lnTo>
                <a:lnTo>
                  <a:pt x="697" y="67"/>
                </a:lnTo>
                <a:lnTo>
                  <a:pt x="672" y="63"/>
                </a:lnTo>
                <a:lnTo>
                  <a:pt x="645" y="58"/>
                </a:lnTo>
                <a:lnTo>
                  <a:pt x="618" y="53"/>
                </a:lnTo>
                <a:lnTo>
                  <a:pt x="589" y="46"/>
                </a:lnTo>
                <a:lnTo>
                  <a:pt x="560" y="42"/>
                </a:lnTo>
                <a:lnTo>
                  <a:pt x="529" y="32"/>
                </a:lnTo>
                <a:lnTo>
                  <a:pt x="498" y="25"/>
                </a:lnTo>
                <a:lnTo>
                  <a:pt x="465" y="16"/>
                </a:lnTo>
                <a:lnTo>
                  <a:pt x="431" y="7"/>
                </a:lnTo>
                <a:close/>
              </a:path>
            </a:pathLst>
          </a:custGeom>
          <a:solidFill>
            <a:srgbClr val="CC7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89" name="Freeform 69">
            <a:extLst>
              <a:ext uri="{FF2B5EF4-FFF2-40B4-BE49-F238E27FC236}">
                <a16:creationId xmlns:a16="http://schemas.microsoft.com/office/drawing/2014/main" id="{F7E12C7A-3F56-AEE8-25BA-3437E3B09DB4}"/>
              </a:ext>
            </a:extLst>
          </p:cNvPr>
          <p:cNvSpPr>
            <a:spLocks/>
          </p:cNvSpPr>
          <p:nvPr/>
        </p:nvSpPr>
        <p:spPr bwMode="auto">
          <a:xfrm>
            <a:off x="5922964" y="2524125"/>
            <a:ext cx="274637" cy="654050"/>
          </a:xfrm>
          <a:custGeom>
            <a:avLst/>
            <a:gdLst>
              <a:gd name="T0" fmla="*/ 299742724 w 239"/>
              <a:gd name="T1" fmla="*/ 847504347 h 475"/>
              <a:gd name="T2" fmla="*/ 266731135 w 239"/>
              <a:gd name="T3" fmla="*/ 794417532 h 475"/>
              <a:gd name="T4" fmla="*/ 233719546 w 239"/>
              <a:gd name="T5" fmla="*/ 747017508 h 475"/>
              <a:gd name="T6" fmla="*/ 203349758 w 239"/>
              <a:gd name="T7" fmla="*/ 693930520 h 475"/>
              <a:gd name="T8" fmla="*/ 178261272 w 239"/>
              <a:gd name="T9" fmla="*/ 640842328 h 475"/>
              <a:gd name="T10" fmla="*/ 150530950 w 239"/>
              <a:gd name="T11" fmla="*/ 587755513 h 475"/>
              <a:gd name="T12" fmla="*/ 129404591 w 239"/>
              <a:gd name="T13" fmla="*/ 538459433 h 475"/>
              <a:gd name="T14" fmla="*/ 109597408 w 239"/>
              <a:gd name="T15" fmla="*/ 485372618 h 475"/>
              <a:gd name="T16" fmla="*/ 91111699 w 239"/>
              <a:gd name="T17" fmla="*/ 432284426 h 475"/>
              <a:gd name="T18" fmla="*/ 73945149 w 239"/>
              <a:gd name="T19" fmla="*/ 375405498 h 475"/>
              <a:gd name="T20" fmla="*/ 60740744 w 239"/>
              <a:gd name="T21" fmla="*/ 322317220 h 475"/>
              <a:gd name="T22" fmla="*/ 50176989 w 239"/>
              <a:gd name="T23" fmla="*/ 265438293 h 475"/>
              <a:gd name="T24" fmla="*/ 40933561 w 239"/>
              <a:gd name="T25" fmla="*/ 208557989 h 475"/>
              <a:gd name="T26" fmla="*/ 33011598 w 239"/>
              <a:gd name="T27" fmla="*/ 149782962 h 475"/>
              <a:gd name="T28" fmla="*/ 27729146 w 239"/>
              <a:gd name="T29" fmla="*/ 92902658 h 475"/>
              <a:gd name="T30" fmla="*/ 25088495 w 239"/>
              <a:gd name="T31" fmla="*/ 32231586 h 475"/>
              <a:gd name="T32" fmla="*/ 0 w 239"/>
              <a:gd name="T33" fmla="*/ 0 h 475"/>
              <a:gd name="T34" fmla="*/ 2640652 w 239"/>
              <a:gd name="T35" fmla="*/ 66359229 h 475"/>
              <a:gd name="T36" fmla="*/ 7923105 w 239"/>
              <a:gd name="T37" fmla="*/ 128926346 h 475"/>
              <a:gd name="T38" fmla="*/ 14524736 w 239"/>
              <a:gd name="T39" fmla="*/ 189598805 h 475"/>
              <a:gd name="T40" fmla="*/ 22447843 w 239"/>
              <a:gd name="T41" fmla="*/ 248373789 h 475"/>
              <a:gd name="T42" fmla="*/ 33011598 w 239"/>
              <a:gd name="T43" fmla="*/ 305254093 h 475"/>
              <a:gd name="T44" fmla="*/ 47536338 w 239"/>
              <a:gd name="T45" fmla="*/ 362133106 h 475"/>
              <a:gd name="T46" fmla="*/ 60740744 w 239"/>
              <a:gd name="T47" fmla="*/ 419012033 h 475"/>
              <a:gd name="T48" fmla="*/ 79227619 w 239"/>
              <a:gd name="T49" fmla="*/ 477788394 h 475"/>
              <a:gd name="T50" fmla="*/ 99033653 w 239"/>
              <a:gd name="T51" fmla="*/ 530875209 h 475"/>
              <a:gd name="T52" fmla="*/ 121481488 w 239"/>
              <a:gd name="T53" fmla="*/ 582067345 h 475"/>
              <a:gd name="T54" fmla="*/ 145249648 w 239"/>
              <a:gd name="T55" fmla="*/ 635154160 h 475"/>
              <a:gd name="T56" fmla="*/ 172978821 w 239"/>
              <a:gd name="T57" fmla="*/ 688242352 h 475"/>
              <a:gd name="T58" fmla="*/ 200709107 w 239"/>
              <a:gd name="T59" fmla="*/ 741329340 h 475"/>
              <a:gd name="T60" fmla="*/ 233719546 w 239"/>
              <a:gd name="T61" fmla="*/ 794417532 h 475"/>
              <a:gd name="T62" fmla="*/ 266731135 w 239"/>
              <a:gd name="T63" fmla="*/ 847504347 h 475"/>
              <a:gd name="T64" fmla="*/ 302383447 w 239"/>
              <a:gd name="T65" fmla="*/ 900592539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39"/>
              <a:gd name="T100" fmla="*/ 0 h 475"/>
              <a:gd name="T101" fmla="*/ 239 w 239"/>
              <a:gd name="T102" fmla="*/ 475 h 47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39" h="475">
                <a:moveTo>
                  <a:pt x="239" y="461"/>
                </a:moveTo>
                <a:lnTo>
                  <a:pt x="227" y="447"/>
                </a:lnTo>
                <a:lnTo>
                  <a:pt x="214" y="433"/>
                </a:lnTo>
                <a:lnTo>
                  <a:pt x="202" y="419"/>
                </a:lnTo>
                <a:lnTo>
                  <a:pt x="189" y="408"/>
                </a:lnTo>
                <a:lnTo>
                  <a:pt x="177" y="394"/>
                </a:lnTo>
                <a:lnTo>
                  <a:pt x="166" y="380"/>
                </a:lnTo>
                <a:lnTo>
                  <a:pt x="154" y="366"/>
                </a:lnTo>
                <a:lnTo>
                  <a:pt x="144" y="352"/>
                </a:lnTo>
                <a:lnTo>
                  <a:pt x="135" y="338"/>
                </a:lnTo>
                <a:lnTo>
                  <a:pt x="125" y="324"/>
                </a:lnTo>
                <a:lnTo>
                  <a:pt x="114" y="310"/>
                </a:lnTo>
                <a:lnTo>
                  <a:pt x="106" y="298"/>
                </a:lnTo>
                <a:lnTo>
                  <a:pt x="98" y="284"/>
                </a:lnTo>
                <a:lnTo>
                  <a:pt x="90" y="270"/>
                </a:lnTo>
                <a:lnTo>
                  <a:pt x="83" y="256"/>
                </a:lnTo>
                <a:lnTo>
                  <a:pt x="75" y="242"/>
                </a:lnTo>
                <a:lnTo>
                  <a:pt x="69" y="228"/>
                </a:lnTo>
                <a:lnTo>
                  <a:pt x="63" y="212"/>
                </a:lnTo>
                <a:lnTo>
                  <a:pt x="56" y="198"/>
                </a:lnTo>
                <a:lnTo>
                  <a:pt x="52" y="184"/>
                </a:lnTo>
                <a:lnTo>
                  <a:pt x="46" y="170"/>
                </a:lnTo>
                <a:lnTo>
                  <a:pt x="42" y="156"/>
                </a:lnTo>
                <a:lnTo>
                  <a:pt x="38" y="140"/>
                </a:lnTo>
                <a:lnTo>
                  <a:pt x="33" y="126"/>
                </a:lnTo>
                <a:lnTo>
                  <a:pt x="31" y="110"/>
                </a:lnTo>
                <a:lnTo>
                  <a:pt x="27" y="96"/>
                </a:lnTo>
                <a:lnTo>
                  <a:pt x="25" y="79"/>
                </a:lnTo>
                <a:lnTo>
                  <a:pt x="23" y="65"/>
                </a:lnTo>
                <a:lnTo>
                  <a:pt x="21" y="49"/>
                </a:lnTo>
                <a:lnTo>
                  <a:pt x="19" y="33"/>
                </a:lnTo>
                <a:lnTo>
                  <a:pt x="19" y="17"/>
                </a:lnTo>
                <a:lnTo>
                  <a:pt x="19" y="0"/>
                </a:lnTo>
                <a:lnTo>
                  <a:pt x="0" y="0"/>
                </a:lnTo>
                <a:lnTo>
                  <a:pt x="2" y="19"/>
                </a:lnTo>
                <a:lnTo>
                  <a:pt x="2" y="35"/>
                </a:lnTo>
                <a:lnTo>
                  <a:pt x="4" y="52"/>
                </a:lnTo>
                <a:lnTo>
                  <a:pt x="6" y="68"/>
                </a:lnTo>
                <a:lnTo>
                  <a:pt x="9" y="84"/>
                </a:lnTo>
                <a:lnTo>
                  <a:pt x="11" y="100"/>
                </a:lnTo>
                <a:lnTo>
                  <a:pt x="13" y="114"/>
                </a:lnTo>
                <a:lnTo>
                  <a:pt x="17" y="131"/>
                </a:lnTo>
                <a:lnTo>
                  <a:pt x="21" y="147"/>
                </a:lnTo>
                <a:lnTo>
                  <a:pt x="25" y="161"/>
                </a:lnTo>
                <a:lnTo>
                  <a:pt x="29" y="177"/>
                </a:lnTo>
                <a:lnTo>
                  <a:pt x="36" y="191"/>
                </a:lnTo>
                <a:lnTo>
                  <a:pt x="42" y="207"/>
                </a:lnTo>
                <a:lnTo>
                  <a:pt x="46" y="221"/>
                </a:lnTo>
                <a:lnTo>
                  <a:pt x="54" y="235"/>
                </a:lnTo>
                <a:lnTo>
                  <a:pt x="60" y="252"/>
                </a:lnTo>
                <a:lnTo>
                  <a:pt x="69" y="266"/>
                </a:lnTo>
                <a:lnTo>
                  <a:pt x="75" y="280"/>
                </a:lnTo>
                <a:lnTo>
                  <a:pt x="83" y="294"/>
                </a:lnTo>
                <a:lnTo>
                  <a:pt x="92" y="307"/>
                </a:lnTo>
                <a:lnTo>
                  <a:pt x="102" y="321"/>
                </a:lnTo>
                <a:lnTo>
                  <a:pt x="110" y="335"/>
                </a:lnTo>
                <a:lnTo>
                  <a:pt x="121" y="349"/>
                </a:lnTo>
                <a:lnTo>
                  <a:pt x="131" y="363"/>
                </a:lnTo>
                <a:lnTo>
                  <a:pt x="141" y="377"/>
                </a:lnTo>
                <a:lnTo>
                  <a:pt x="152" y="391"/>
                </a:lnTo>
                <a:lnTo>
                  <a:pt x="164" y="405"/>
                </a:lnTo>
                <a:lnTo>
                  <a:pt x="177" y="419"/>
                </a:lnTo>
                <a:lnTo>
                  <a:pt x="189" y="433"/>
                </a:lnTo>
                <a:lnTo>
                  <a:pt x="202" y="447"/>
                </a:lnTo>
                <a:lnTo>
                  <a:pt x="214" y="461"/>
                </a:lnTo>
                <a:lnTo>
                  <a:pt x="229" y="475"/>
                </a:lnTo>
                <a:lnTo>
                  <a:pt x="239" y="461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90" name="Freeform 70">
            <a:extLst>
              <a:ext uri="{FF2B5EF4-FFF2-40B4-BE49-F238E27FC236}">
                <a16:creationId xmlns:a16="http://schemas.microsoft.com/office/drawing/2014/main" id="{EC7C4320-A4D8-63F2-76C1-D2B54D9E57B1}"/>
              </a:ext>
            </a:extLst>
          </p:cNvPr>
          <p:cNvSpPr>
            <a:spLocks/>
          </p:cNvSpPr>
          <p:nvPr/>
        </p:nvSpPr>
        <p:spPr bwMode="auto">
          <a:xfrm>
            <a:off x="6186489" y="3159125"/>
            <a:ext cx="492125" cy="463550"/>
          </a:xfrm>
          <a:custGeom>
            <a:avLst/>
            <a:gdLst>
              <a:gd name="T0" fmla="*/ 564538481 w 429"/>
              <a:gd name="T1" fmla="*/ 607349489 h 337"/>
              <a:gd name="T2" fmla="*/ 531639532 w 429"/>
              <a:gd name="T3" fmla="*/ 580859748 h 337"/>
              <a:gd name="T4" fmla="*/ 500057505 w 429"/>
              <a:gd name="T5" fmla="*/ 550587331 h 337"/>
              <a:gd name="T6" fmla="*/ 467158557 w 429"/>
              <a:gd name="T7" fmla="*/ 524098966 h 337"/>
              <a:gd name="T8" fmla="*/ 434260756 w 429"/>
              <a:gd name="T9" fmla="*/ 493826548 h 337"/>
              <a:gd name="T10" fmla="*/ 398730259 w 429"/>
              <a:gd name="T11" fmla="*/ 457877365 h 337"/>
              <a:gd name="T12" fmla="*/ 365831310 w 429"/>
              <a:gd name="T13" fmla="*/ 427603572 h 337"/>
              <a:gd name="T14" fmla="*/ 330300813 w 429"/>
              <a:gd name="T15" fmla="*/ 391654388 h 337"/>
              <a:gd name="T16" fmla="*/ 297402940 w 429"/>
              <a:gd name="T17" fmla="*/ 351922442 h 337"/>
              <a:gd name="T18" fmla="*/ 261872443 w 429"/>
              <a:gd name="T19" fmla="*/ 312189206 h 337"/>
              <a:gd name="T20" fmla="*/ 228973495 w 429"/>
              <a:gd name="T21" fmla="*/ 272455970 h 337"/>
              <a:gd name="T22" fmla="*/ 193442997 w 429"/>
              <a:gd name="T23" fmla="*/ 232722734 h 337"/>
              <a:gd name="T24" fmla="*/ 157912500 w 429"/>
              <a:gd name="T25" fmla="*/ 189205447 h 337"/>
              <a:gd name="T26" fmla="*/ 122381967 w 429"/>
              <a:gd name="T27" fmla="*/ 145688116 h 337"/>
              <a:gd name="T28" fmla="*/ 86852617 w 429"/>
              <a:gd name="T29" fmla="*/ 96494062 h 337"/>
              <a:gd name="T30" fmla="*/ 51322102 w 429"/>
              <a:gd name="T31" fmla="*/ 49192700 h 337"/>
              <a:gd name="T32" fmla="*/ 13158896 w 429"/>
              <a:gd name="T33" fmla="*/ 0 h 337"/>
              <a:gd name="T34" fmla="*/ 18423140 w 429"/>
              <a:gd name="T35" fmla="*/ 52978128 h 337"/>
              <a:gd name="T36" fmla="*/ 53953651 w 429"/>
              <a:gd name="T37" fmla="*/ 102170828 h 337"/>
              <a:gd name="T38" fmla="*/ 89484166 w 429"/>
              <a:gd name="T39" fmla="*/ 149472168 h 337"/>
              <a:gd name="T40" fmla="*/ 125014663 w 429"/>
              <a:gd name="T41" fmla="*/ 192989499 h 337"/>
              <a:gd name="T42" fmla="*/ 160545196 w 429"/>
              <a:gd name="T43" fmla="*/ 238398125 h 337"/>
              <a:gd name="T44" fmla="*/ 196075693 w 429"/>
              <a:gd name="T45" fmla="*/ 281915413 h 337"/>
              <a:gd name="T46" fmla="*/ 231605043 w 429"/>
              <a:gd name="T47" fmla="*/ 325432701 h 337"/>
              <a:gd name="T48" fmla="*/ 267135541 w 429"/>
              <a:gd name="T49" fmla="*/ 365166023 h 337"/>
              <a:gd name="T50" fmla="*/ 302666109 w 429"/>
              <a:gd name="T51" fmla="*/ 401115206 h 337"/>
              <a:gd name="T52" fmla="*/ 335565058 w 429"/>
              <a:gd name="T53" fmla="*/ 440848442 h 337"/>
              <a:gd name="T54" fmla="*/ 371095555 w 429"/>
              <a:gd name="T55" fmla="*/ 474904912 h 337"/>
              <a:gd name="T56" fmla="*/ 403993356 w 429"/>
              <a:gd name="T57" fmla="*/ 507070043 h 337"/>
              <a:gd name="T58" fmla="*/ 439523853 w 429"/>
              <a:gd name="T59" fmla="*/ 537343836 h 337"/>
              <a:gd name="T60" fmla="*/ 472422802 w 429"/>
              <a:gd name="T61" fmla="*/ 567616254 h 337"/>
              <a:gd name="T62" fmla="*/ 505321750 w 429"/>
              <a:gd name="T63" fmla="*/ 599781385 h 337"/>
              <a:gd name="T64" fmla="*/ 538219551 w 429"/>
              <a:gd name="T65" fmla="*/ 626269750 h 337"/>
              <a:gd name="T66" fmla="*/ 561906932 w 429"/>
              <a:gd name="T67" fmla="*/ 603565437 h 33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29"/>
              <a:gd name="T103" fmla="*/ 0 h 337"/>
              <a:gd name="T104" fmla="*/ 429 w 429"/>
              <a:gd name="T105" fmla="*/ 337 h 33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29" h="337">
                <a:moveTo>
                  <a:pt x="427" y="319"/>
                </a:moveTo>
                <a:lnTo>
                  <a:pt x="429" y="321"/>
                </a:lnTo>
                <a:lnTo>
                  <a:pt x="417" y="314"/>
                </a:lnTo>
                <a:lnTo>
                  <a:pt x="404" y="307"/>
                </a:lnTo>
                <a:lnTo>
                  <a:pt x="392" y="300"/>
                </a:lnTo>
                <a:lnTo>
                  <a:pt x="380" y="291"/>
                </a:lnTo>
                <a:lnTo>
                  <a:pt x="367" y="284"/>
                </a:lnTo>
                <a:lnTo>
                  <a:pt x="355" y="277"/>
                </a:lnTo>
                <a:lnTo>
                  <a:pt x="342" y="268"/>
                </a:lnTo>
                <a:lnTo>
                  <a:pt x="330" y="261"/>
                </a:lnTo>
                <a:lnTo>
                  <a:pt x="315" y="251"/>
                </a:lnTo>
                <a:lnTo>
                  <a:pt x="303" y="242"/>
                </a:lnTo>
                <a:lnTo>
                  <a:pt x="290" y="235"/>
                </a:lnTo>
                <a:lnTo>
                  <a:pt x="278" y="226"/>
                </a:lnTo>
                <a:lnTo>
                  <a:pt x="265" y="216"/>
                </a:lnTo>
                <a:lnTo>
                  <a:pt x="251" y="207"/>
                </a:lnTo>
                <a:lnTo>
                  <a:pt x="238" y="196"/>
                </a:lnTo>
                <a:lnTo>
                  <a:pt x="226" y="186"/>
                </a:lnTo>
                <a:lnTo>
                  <a:pt x="213" y="177"/>
                </a:lnTo>
                <a:lnTo>
                  <a:pt x="199" y="165"/>
                </a:lnTo>
                <a:lnTo>
                  <a:pt x="186" y="156"/>
                </a:lnTo>
                <a:lnTo>
                  <a:pt x="174" y="144"/>
                </a:lnTo>
                <a:lnTo>
                  <a:pt x="159" y="133"/>
                </a:lnTo>
                <a:lnTo>
                  <a:pt x="147" y="123"/>
                </a:lnTo>
                <a:lnTo>
                  <a:pt x="132" y="112"/>
                </a:lnTo>
                <a:lnTo>
                  <a:pt x="120" y="100"/>
                </a:lnTo>
                <a:lnTo>
                  <a:pt x="105" y="88"/>
                </a:lnTo>
                <a:lnTo>
                  <a:pt x="93" y="77"/>
                </a:lnTo>
                <a:lnTo>
                  <a:pt x="79" y="63"/>
                </a:lnTo>
                <a:lnTo>
                  <a:pt x="66" y="51"/>
                </a:lnTo>
                <a:lnTo>
                  <a:pt x="52" y="40"/>
                </a:lnTo>
                <a:lnTo>
                  <a:pt x="39" y="26"/>
                </a:lnTo>
                <a:lnTo>
                  <a:pt x="25" y="14"/>
                </a:lnTo>
                <a:lnTo>
                  <a:pt x="10" y="0"/>
                </a:lnTo>
                <a:lnTo>
                  <a:pt x="0" y="14"/>
                </a:lnTo>
                <a:lnTo>
                  <a:pt x="14" y="28"/>
                </a:lnTo>
                <a:lnTo>
                  <a:pt x="27" y="42"/>
                </a:lnTo>
                <a:lnTo>
                  <a:pt x="41" y="54"/>
                </a:lnTo>
                <a:lnTo>
                  <a:pt x="54" y="68"/>
                </a:lnTo>
                <a:lnTo>
                  <a:pt x="68" y="79"/>
                </a:lnTo>
                <a:lnTo>
                  <a:pt x="83" y="91"/>
                </a:lnTo>
                <a:lnTo>
                  <a:pt x="95" y="102"/>
                </a:lnTo>
                <a:lnTo>
                  <a:pt x="110" y="114"/>
                </a:lnTo>
                <a:lnTo>
                  <a:pt x="122" y="126"/>
                </a:lnTo>
                <a:lnTo>
                  <a:pt x="137" y="137"/>
                </a:lnTo>
                <a:lnTo>
                  <a:pt x="149" y="149"/>
                </a:lnTo>
                <a:lnTo>
                  <a:pt x="164" y="161"/>
                </a:lnTo>
                <a:lnTo>
                  <a:pt x="176" y="172"/>
                </a:lnTo>
                <a:lnTo>
                  <a:pt x="189" y="182"/>
                </a:lnTo>
                <a:lnTo>
                  <a:pt x="203" y="193"/>
                </a:lnTo>
                <a:lnTo>
                  <a:pt x="216" y="203"/>
                </a:lnTo>
                <a:lnTo>
                  <a:pt x="230" y="212"/>
                </a:lnTo>
                <a:lnTo>
                  <a:pt x="242" y="223"/>
                </a:lnTo>
                <a:lnTo>
                  <a:pt x="255" y="233"/>
                </a:lnTo>
                <a:lnTo>
                  <a:pt x="267" y="242"/>
                </a:lnTo>
                <a:lnTo>
                  <a:pt x="282" y="251"/>
                </a:lnTo>
                <a:lnTo>
                  <a:pt x="294" y="258"/>
                </a:lnTo>
                <a:lnTo>
                  <a:pt x="307" y="268"/>
                </a:lnTo>
                <a:lnTo>
                  <a:pt x="319" y="277"/>
                </a:lnTo>
                <a:lnTo>
                  <a:pt x="334" y="284"/>
                </a:lnTo>
                <a:lnTo>
                  <a:pt x="346" y="293"/>
                </a:lnTo>
                <a:lnTo>
                  <a:pt x="359" y="300"/>
                </a:lnTo>
                <a:lnTo>
                  <a:pt x="371" y="310"/>
                </a:lnTo>
                <a:lnTo>
                  <a:pt x="384" y="317"/>
                </a:lnTo>
                <a:lnTo>
                  <a:pt x="396" y="324"/>
                </a:lnTo>
                <a:lnTo>
                  <a:pt x="409" y="331"/>
                </a:lnTo>
                <a:lnTo>
                  <a:pt x="421" y="337"/>
                </a:lnTo>
                <a:lnTo>
                  <a:pt x="427" y="319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91" name="Freeform 71">
            <a:extLst>
              <a:ext uri="{FF2B5EF4-FFF2-40B4-BE49-F238E27FC236}">
                <a16:creationId xmlns:a16="http://schemas.microsoft.com/office/drawing/2014/main" id="{5B20BBE3-4A30-FFEB-BCF0-5D61CB121CC8}"/>
              </a:ext>
            </a:extLst>
          </p:cNvPr>
          <p:cNvSpPr>
            <a:spLocks/>
          </p:cNvSpPr>
          <p:nvPr/>
        </p:nvSpPr>
        <p:spPr bwMode="auto">
          <a:xfrm>
            <a:off x="6669088" y="3614739"/>
            <a:ext cx="93662" cy="242887"/>
          </a:xfrm>
          <a:custGeom>
            <a:avLst/>
            <a:gdLst>
              <a:gd name="T0" fmla="*/ 108303332 w 81"/>
              <a:gd name="T1" fmla="*/ 320118180 h 177"/>
              <a:gd name="T2" fmla="*/ 108303332 w 81"/>
              <a:gd name="T3" fmla="*/ 284341075 h 177"/>
              <a:gd name="T4" fmla="*/ 108303332 w 81"/>
              <a:gd name="T5" fmla="*/ 257977552 h 177"/>
              <a:gd name="T6" fmla="*/ 105628762 w 81"/>
              <a:gd name="T7" fmla="*/ 227848597 h 177"/>
              <a:gd name="T8" fmla="*/ 102955349 w 81"/>
              <a:gd name="T9" fmla="*/ 201486447 h 177"/>
              <a:gd name="T10" fmla="*/ 100280780 w 81"/>
              <a:gd name="T11" fmla="*/ 175124254 h 177"/>
              <a:gd name="T12" fmla="*/ 97606210 w 81"/>
              <a:gd name="T13" fmla="*/ 152527537 h 177"/>
              <a:gd name="T14" fmla="*/ 92258228 w 81"/>
              <a:gd name="T15" fmla="*/ 126164015 h 177"/>
              <a:gd name="T16" fmla="*/ 85573539 w 81"/>
              <a:gd name="T17" fmla="*/ 109216821 h 177"/>
              <a:gd name="T18" fmla="*/ 77550987 w 81"/>
              <a:gd name="T19" fmla="*/ 86620083 h 177"/>
              <a:gd name="T20" fmla="*/ 69528417 w 81"/>
              <a:gd name="T21" fmla="*/ 69672888 h 177"/>
              <a:gd name="T22" fmla="*/ 61505865 w 81"/>
              <a:gd name="T23" fmla="*/ 52725694 h 177"/>
              <a:gd name="T24" fmla="*/ 49472037 w 81"/>
              <a:gd name="T25" fmla="*/ 39543922 h 177"/>
              <a:gd name="T26" fmla="*/ 38774915 w 81"/>
              <a:gd name="T27" fmla="*/ 26362161 h 177"/>
              <a:gd name="T28" fmla="*/ 28078941 w 81"/>
              <a:gd name="T29" fmla="*/ 13181766 h 177"/>
              <a:gd name="T30" fmla="*/ 16045108 w 81"/>
              <a:gd name="T31" fmla="*/ 3765435 h 177"/>
              <a:gd name="T32" fmla="*/ 0 w 81"/>
              <a:gd name="T33" fmla="*/ 33894400 h 177"/>
              <a:gd name="T34" fmla="*/ 10697126 w 81"/>
              <a:gd name="T35" fmla="*/ 43310727 h 177"/>
              <a:gd name="T36" fmla="*/ 22729802 w 81"/>
              <a:gd name="T37" fmla="*/ 52725694 h 177"/>
              <a:gd name="T38" fmla="*/ 30752354 w 81"/>
              <a:gd name="T39" fmla="*/ 60257933 h 177"/>
              <a:gd name="T40" fmla="*/ 38774915 w 81"/>
              <a:gd name="T41" fmla="*/ 73438321 h 177"/>
              <a:gd name="T42" fmla="*/ 46797467 w 81"/>
              <a:gd name="T43" fmla="*/ 86620083 h 177"/>
              <a:gd name="T44" fmla="*/ 56156726 w 81"/>
              <a:gd name="T45" fmla="*/ 99801865 h 177"/>
              <a:gd name="T46" fmla="*/ 61505865 w 81"/>
              <a:gd name="T47" fmla="*/ 112983626 h 177"/>
              <a:gd name="T48" fmla="*/ 66853847 w 81"/>
              <a:gd name="T49" fmla="*/ 131813537 h 177"/>
              <a:gd name="T50" fmla="*/ 72201830 w 81"/>
              <a:gd name="T51" fmla="*/ 152527537 h 177"/>
              <a:gd name="T52" fmla="*/ 74876399 w 81"/>
              <a:gd name="T53" fmla="*/ 171357448 h 177"/>
              <a:gd name="T54" fmla="*/ 80224400 w 81"/>
              <a:gd name="T55" fmla="*/ 197721014 h 177"/>
              <a:gd name="T56" fmla="*/ 80224400 w 81"/>
              <a:gd name="T57" fmla="*/ 218433641 h 177"/>
              <a:gd name="T58" fmla="*/ 82898969 w 81"/>
              <a:gd name="T59" fmla="*/ 244797164 h 177"/>
              <a:gd name="T60" fmla="*/ 85573539 w 81"/>
              <a:gd name="T61" fmla="*/ 271159314 h 177"/>
              <a:gd name="T62" fmla="*/ 85573539 w 81"/>
              <a:gd name="T63" fmla="*/ 301288269 h 177"/>
              <a:gd name="T64" fmla="*/ 82898969 w 81"/>
              <a:gd name="T65" fmla="*/ 333299941 h 1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177"/>
              <a:gd name="T101" fmla="*/ 81 w 81"/>
              <a:gd name="T102" fmla="*/ 177 h 1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177">
                <a:moveTo>
                  <a:pt x="81" y="177"/>
                </a:moveTo>
                <a:lnTo>
                  <a:pt x="81" y="170"/>
                </a:lnTo>
                <a:lnTo>
                  <a:pt x="81" y="160"/>
                </a:lnTo>
                <a:lnTo>
                  <a:pt x="81" y="151"/>
                </a:lnTo>
                <a:lnTo>
                  <a:pt x="81" y="144"/>
                </a:lnTo>
                <a:lnTo>
                  <a:pt x="81" y="137"/>
                </a:lnTo>
                <a:lnTo>
                  <a:pt x="81" y="128"/>
                </a:lnTo>
                <a:lnTo>
                  <a:pt x="79" y="121"/>
                </a:lnTo>
                <a:lnTo>
                  <a:pt x="79" y="114"/>
                </a:lnTo>
                <a:lnTo>
                  <a:pt x="77" y="107"/>
                </a:lnTo>
                <a:lnTo>
                  <a:pt x="77" y="100"/>
                </a:lnTo>
                <a:lnTo>
                  <a:pt x="75" y="93"/>
                </a:lnTo>
                <a:lnTo>
                  <a:pt x="73" y="86"/>
                </a:lnTo>
                <a:lnTo>
                  <a:pt x="73" y="81"/>
                </a:lnTo>
                <a:lnTo>
                  <a:pt x="71" y="74"/>
                </a:lnTo>
                <a:lnTo>
                  <a:pt x="69" y="67"/>
                </a:lnTo>
                <a:lnTo>
                  <a:pt x="66" y="63"/>
                </a:lnTo>
                <a:lnTo>
                  <a:pt x="64" y="58"/>
                </a:lnTo>
                <a:lnTo>
                  <a:pt x="60" y="51"/>
                </a:lnTo>
                <a:lnTo>
                  <a:pt x="58" y="46"/>
                </a:lnTo>
                <a:lnTo>
                  <a:pt x="56" y="42"/>
                </a:lnTo>
                <a:lnTo>
                  <a:pt x="52" y="37"/>
                </a:lnTo>
                <a:lnTo>
                  <a:pt x="50" y="32"/>
                </a:lnTo>
                <a:lnTo>
                  <a:pt x="46" y="28"/>
                </a:lnTo>
                <a:lnTo>
                  <a:pt x="42" y="25"/>
                </a:lnTo>
                <a:lnTo>
                  <a:pt x="37" y="21"/>
                </a:lnTo>
                <a:lnTo>
                  <a:pt x="33" y="16"/>
                </a:lnTo>
                <a:lnTo>
                  <a:pt x="29" y="14"/>
                </a:lnTo>
                <a:lnTo>
                  <a:pt x="25" y="12"/>
                </a:lnTo>
                <a:lnTo>
                  <a:pt x="21" y="7"/>
                </a:lnTo>
                <a:lnTo>
                  <a:pt x="17" y="5"/>
                </a:lnTo>
                <a:lnTo>
                  <a:pt x="12" y="2"/>
                </a:lnTo>
                <a:lnTo>
                  <a:pt x="6" y="0"/>
                </a:lnTo>
                <a:lnTo>
                  <a:pt x="0" y="18"/>
                </a:lnTo>
                <a:lnTo>
                  <a:pt x="4" y="21"/>
                </a:lnTo>
                <a:lnTo>
                  <a:pt x="8" y="23"/>
                </a:lnTo>
                <a:lnTo>
                  <a:pt x="12" y="25"/>
                </a:lnTo>
                <a:lnTo>
                  <a:pt x="17" y="28"/>
                </a:lnTo>
                <a:lnTo>
                  <a:pt x="21" y="30"/>
                </a:lnTo>
                <a:lnTo>
                  <a:pt x="23" y="32"/>
                </a:lnTo>
                <a:lnTo>
                  <a:pt x="27" y="35"/>
                </a:lnTo>
                <a:lnTo>
                  <a:pt x="29" y="39"/>
                </a:lnTo>
                <a:lnTo>
                  <a:pt x="33" y="42"/>
                </a:lnTo>
                <a:lnTo>
                  <a:pt x="35" y="46"/>
                </a:lnTo>
                <a:lnTo>
                  <a:pt x="39" y="49"/>
                </a:lnTo>
                <a:lnTo>
                  <a:pt x="42" y="53"/>
                </a:lnTo>
                <a:lnTo>
                  <a:pt x="44" y="58"/>
                </a:lnTo>
                <a:lnTo>
                  <a:pt x="46" y="60"/>
                </a:lnTo>
                <a:lnTo>
                  <a:pt x="48" y="65"/>
                </a:lnTo>
                <a:lnTo>
                  <a:pt x="50" y="70"/>
                </a:lnTo>
                <a:lnTo>
                  <a:pt x="52" y="77"/>
                </a:lnTo>
                <a:lnTo>
                  <a:pt x="54" y="81"/>
                </a:lnTo>
                <a:lnTo>
                  <a:pt x="56" y="86"/>
                </a:lnTo>
                <a:lnTo>
                  <a:pt x="56" y="91"/>
                </a:lnTo>
                <a:lnTo>
                  <a:pt x="58" y="98"/>
                </a:lnTo>
                <a:lnTo>
                  <a:pt x="60" y="105"/>
                </a:lnTo>
                <a:lnTo>
                  <a:pt x="60" y="109"/>
                </a:lnTo>
                <a:lnTo>
                  <a:pt x="60" y="116"/>
                </a:lnTo>
                <a:lnTo>
                  <a:pt x="62" y="123"/>
                </a:lnTo>
                <a:lnTo>
                  <a:pt x="62" y="130"/>
                </a:lnTo>
                <a:lnTo>
                  <a:pt x="62" y="137"/>
                </a:lnTo>
                <a:lnTo>
                  <a:pt x="64" y="144"/>
                </a:lnTo>
                <a:lnTo>
                  <a:pt x="64" y="151"/>
                </a:lnTo>
                <a:lnTo>
                  <a:pt x="64" y="160"/>
                </a:lnTo>
                <a:lnTo>
                  <a:pt x="64" y="167"/>
                </a:lnTo>
                <a:lnTo>
                  <a:pt x="62" y="177"/>
                </a:lnTo>
                <a:lnTo>
                  <a:pt x="81" y="177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92" name="Freeform 72">
            <a:extLst>
              <a:ext uri="{FF2B5EF4-FFF2-40B4-BE49-F238E27FC236}">
                <a16:creationId xmlns:a16="http://schemas.microsoft.com/office/drawing/2014/main" id="{83B4901F-0755-5C28-7E07-16F7E3AAED04}"/>
              </a:ext>
            </a:extLst>
          </p:cNvPr>
          <p:cNvSpPr>
            <a:spLocks/>
          </p:cNvSpPr>
          <p:nvPr/>
        </p:nvSpPr>
        <p:spPr bwMode="auto">
          <a:xfrm>
            <a:off x="6734176" y="3841750"/>
            <a:ext cx="28575" cy="376238"/>
          </a:xfrm>
          <a:custGeom>
            <a:avLst/>
            <a:gdLst>
              <a:gd name="T0" fmla="*/ 22209635 w 25"/>
              <a:gd name="T1" fmla="*/ 499654998 h 274"/>
              <a:gd name="T2" fmla="*/ 22209635 w 25"/>
              <a:gd name="T3" fmla="*/ 469487315 h 274"/>
              <a:gd name="T4" fmla="*/ 24822532 w 25"/>
              <a:gd name="T5" fmla="*/ 437432950 h 274"/>
              <a:gd name="T6" fmla="*/ 24822532 w 25"/>
              <a:gd name="T7" fmla="*/ 407265267 h 274"/>
              <a:gd name="T8" fmla="*/ 24822532 w 25"/>
              <a:gd name="T9" fmla="*/ 380869574 h 274"/>
              <a:gd name="T10" fmla="*/ 24822532 w 25"/>
              <a:gd name="T11" fmla="*/ 350700432 h 274"/>
              <a:gd name="T12" fmla="*/ 27435430 w 25"/>
              <a:gd name="T13" fmla="*/ 320532749 h 274"/>
              <a:gd name="T14" fmla="*/ 27435430 w 25"/>
              <a:gd name="T15" fmla="*/ 288479757 h 274"/>
              <a:gd name="T16" fmla="*/ 30048327 w 25"/>
              <a:gd name="T17" fmla="*/ 262082691 h 274"/>
              <a:gd name="T18" fmla="*/ 30048327 w 25"/>
              <a:gd name="T19" fmla="*/ 231915008 h 274"/>
              <a:gd name="T20" fmla="*/ 30048327 w 25"/>
              <a:gd name="T21" fmla="*/ 196091399 h 274"/>
              <a:gd name="T22" fmla="*/ 32661224 w 25"/>
              <a:gd name="T23" fmla="*/ 165923673 h 274"/>
              <a:gd name="T24" fmla="*/ 32661224 w 25"/>
              <a:gd name="T25" fmla="*/ 131984000 h 274"/>
              <a:gd name="T26" fmla="*/ 32661224 w 25"/>
              <a:gd name="T27" fmla="*/ 96160391 h 274"/>
              <a:gd name="T28" fmla="*/ 32661224 w 25"/>
              <a:gd name="T29" fmla="*/ 56564771 h 274"/>
              <a:gd name="T30" fmla="*/ 32661224 w 25"/>
              <a:gd name="T31" fmla="*/ 20739773 h 274"/>
              <a:gd name="T32" fmla="*/ 7838694 w 25"/>
              <a:gd name="T33" fmla="*/ 0 h 274"/>
              <a:gd name="T34" fmla="*/ 10451593 w 25"/>
              <a:gd name="T35" fmla="*/ 39595610 h 274"/>
              <a:gd name="T36" fmla="*/ 10451593 w 25"/>
              <a:gd name="T37" fmla="*/ 79191220 h 274"/>
              <a:gd name="T38" fmla="*/ 7838694 w 25"/>
              <a:gd name="T39" fmla="*/ 113129541 h 274"/>
              <a:gd name="T40" fmla="*/ 7838694 w 25"/>
              <a:gd name="T41" fmla="*/ 148953150 h 274"/>
              <a:gd name="T42" fmla="*/ 7838694 w 25"/>
              <a:gd name="T43" fmla="*/ 179120833 h 274"/>
              <a:gd name="T44" fmla="*/ 7838694 w 25"/>
              <a:gd name="T45" fmla="*/ 214945858 h 274"/>
              <a:gd name="T46" fmla="*/ 5225797 w 25"/>
              <a:gd name="T47" fmla="*/ 245113541 h 274"/>
              <a:gd name="T48" fmla="*/ 5225797 w 25"/>
              <a:gd name="T49" fmla="*/ 275281224 h 274"/>
              <a:gd name="T50" fmla="*/ 5225797 w 25"/>
              <a:gd name="T51" fmla="*/ 301678290 h 274"/>
              <a:gd name="T52" fmla="*/ 2612898 w 25"/>
              <a:gd name="T53" fmla="*/ 333731282 h 274"/>
              <a:gd name="T54" fmla="*/ 2612898 w 25"/>
              <a:gd name="T55" fmla="*/ 363899051 h 274"/>
              <a:gd name="T56" fmla="*/ 2612898 w 25"/>
              <a:gd name="T57" fmla="*/ 394066734 h 274"/>
              <a:gd name="T58" fmla="*/ 0 w 25"/>
              <a:gd name="T59" fmla="*/ 424235790 h 274"/>
              <a:gd name="T60" fmla="*/ 0 w 25"/>
              <a:gd name="T61" fmla="*/ 456288782 h 274"/>
              <a:gd name="T62" fmla="*/ 0 w 25"/>
              <a:gd name="T63" fmla="*/ 486456465 h 274"/>
              <a:gd name="T64" fmla="*/ 0 w 25"/>
              <a:gd name="T65" fmla="*/ 516624148 h 274"/>
              <a:gd name="T66" fmla="*/ 22209635 w 25"/>
              <a:gd name="T67" fmla="*/ 516624148 h 27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5"/>
              <a:gd name="T103" fmla="*/ 0 h 274"/>
              <a:gd name="T104" fmla="*/ 25 w 25"/>
              <a:gd name="T105" fmla="*/ 274 h 27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5" h="274">
                <a:moveTo>
                  <a:pt x="17" y="274"/>
                </a:moveTo>
                <a:lnTo>
                  <a:pt x="17" y="265"/>
                </a:lnTo>
                <a:lnTo>
                  <a:pt x="17" y="258"/>
                </a:lnTo>
                <a:lnTo>
                  <a:pt x="17" y="249"/>
                </a:lnTo>
                <a:lnTo>
                  <a:pt x="17" y="242"/>
                </a:lnTo>
                <a:lnTo>
                  <a:pt x="19" y="232"/>
                </a:lnTo>
                <a:lnTo>
                  <a:pt x="19" y="225"/>
                </a:lnTo>
                <a:lnTo>
                  <a:pt x="19" y="216"/>
                </a:lnTo>
                <a:lnTo>
                  <a:pt x="19" y="209"/>
                </a:lnTo>
                <a:lnTo>
                  <a:pt x="19" y="202"/>
                </a:lnTo>
                <a:lnTo>
                  <a:pt x="19" y="193"/>
                </a:lnTo>
                <a:lnTo>
                  <a:pt x="19" y="186"/>
                </a:lnTo>
                <a:lnTo>
                  <a:pt x="21" y="179"/>
                </a:lnTo>
                <a:lnTo>
                  <a:pt x="21" y="170"/>
                </a:lnTo>
                <a:lnTo>
                  <a:pt x="21" y="163"/>
                </a:lnTo>
                <a:lnTo>
                  <a:pt x="21" y="153"/>
                </a:lnTo>
                <a:lnTo>
                  <a:pt x="21" y="146"/>
                </a:lnTo>
                <a:lnTo>
                  <a:pt x="23" y="139"/>
                </a:lnTo>
                <a:lnTo>
                  <a:pt x="23" y="130"/>
                </a:lnTo>
                <a:lnTo>
                  <a:pt x="23" y="123"/>
                </a:lnTo>
                <a:lnTo>
                  <a:pt x="23" y="114"/>
                </a:lnTo>
                <a:lnTo>
                  <a:pt x="23" y="104"/>
                </a:lnTo>
                <a:lnTo>
                  <a:pt x="23" y="97"/>
                </a:lnTo>
                <a:lnTo>
                  <a:pt x="25" y="88"/>
                </a:lnTo>
                <a:lnTo>
                  <a:pt x="25" y="79"/>
                </a:lnTo>
                <a:lnTo>
                  <a:pt x="25" y="70"/>
                </a:lnTo>
                <a:lnTo>
                  <a:pt x="25" y="60"/>
                </a:lnTo>
                <a:lnTo>
                  <a:pt x="25" y="51"/>
                </a:lnTo>
                <a:lnTo>
                  <a:pt x="25" y="42"/>
                </a:lnTo>
                <a:lnTo>
                  <a:pt x="25" y="30"/>
                </a:lnTo>
                <a:lnTo>
                  <a:pt x="25" y="21"/>
                </a:lnTo>
                <a:lnTo>
                  <a:pt x="25" y="11"/>
                </a:lnTo>
                <a:lnTo>
                  <a:pt x="25" y="0"/>
                </a:lnTo>
                <a:lnTo>
                  <a:pt x="6" y="0"/>
                </a:lnTo>
                <a:lnTo>
                  <a:pt x="8" y="11"/>
                </a:lnTo>
                <a:lnTo>
                  <a:pt x="8" y="21"/>
                </a:lnTo>
                <a:lnTo>
                  <a:pt x="8" y="30"/>
                </a:lnTo>
                <a:lnTo>
                  <a:pt x="8" y="42"/>
                </a:lnTo>
                <a:lnTo>
                  <a:pt x="8" y="51"/>
                </a:lnTo>
                <a:lnTo>
                  <a:pt x="6" y="60"/>
                </a:lnTo>
                <a:lnTo>
                  <a:pt x="6" y="70"/>
                </a:lnTo>
                <a:lnTo>
                  <a:pt x="6" y="79"/>
                </a:lnTo>
                <a:lnTo>
                  <a:pt x="6" y="88"/>
                </a:lnTo>
                <a:lnTo>
                  <a:pt x="6" y="95"/>
                </a:lnTo>
                <a:lnTo>
                  <a:pt x="6" y="104"/>
                </a:lnTo>
                <a:lnTo>
                  <a:pt x="6" y="114"/>
                </a:lnTo>
                <a:lnTo>
                  <a:pt x="6" y="121"/>
                </a:lnTo>
                <a:lnTo>
                  <a:pt x="4" y="130"/>
                </a:lnTo>
                <a:lnTo>
                  <a:pt x="4" y="137"/>
                </a:lnTo>
                <a:lnTo>
                  <a:pt x="4" y="146"/>
                </a:lnTo>
                <a:lnTo>
                  <a:pt x="4" y="153"/>
                </a:lnTo>
                <a:lnTo>
                  <a:pt x="4" y="160"/>
                </a:lnTo>
                <a:lnTo>
                  <a:pt x="2" y="170"/>
                </a:lnTo>
                <a:lnTo>
                  <a:pt x="2" y="177"/>
                </a:lnTo>
                <a:lnTo>
                  <a:pt x="2" y="186"/>
                </a:lnTo>
                <a:lnTo>
                  <a:pt x="2" y="193"/>
                </a:lnTo>
                <a:lnTo>
                  <a:pt x="2" y="200"/>
                </a:lnTo>
                <a:lnTo>
                  <a:pt x="2" y="209"/>
                </a:lnTo>
                <a:lnTo>
                  <a:pt x="0" y="216"/>
                </a:lnTo>
                <a:lnTo>
                  <a:pt x="0" y="225"/>
                </a:lnTo>
                <a:lnTo>
                  <a:pt x="0" y="232"/>
                </a:lnTo>
                <a:lnTo>
                  <a:pt x="0" y="242"/>
                </a:lnTo>
                <a:lnTo>
                  <a:pt x="0" y="249"/>
                </a:lnTo>
                <a:lnTo>
                  <a:pt x="0" y="258"/>
                </a:lnTo>
                <a:lnTo>
                  <a:pt x="0" y="265"/>
                </a:lnTo>
                <a:lnTo>
                  <a:pt x="0" y="274"/>
                </a:lnTo>
                <a:lnTo>
                  <a:pt x="0" y="272"/>
                </a:lnTo>
                <a:lnTo>
                  <a:pt x="17" y="274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93" name="Freeform 73">
            <a:extLst>
              <a:ext uri="{FF2B5EF4-FFF2-40B4-BE49-F238E27FC236}">
                <a16:creationId xmlns:a16="http://schemas.microsoft.com/office/drawing/2014/main" id="{0628046C-F379-D8B2-A760-C5A91492453D}"/>
              </a:ext>
            </a:extLst>
          </p:cNvPr>
          <p:cNvSpPr>
            <a:spLocks/>
          </p:cNvSpPr>
          <p:nvPr/>
        </p:nvSpPr>
        <p:spPr bwMode="auto">
          <a:xfrm>
            <a:off x="6731001" y="4216400"/>
            <a:ext cx="42863" cy="204788"/>
          </a:xfrm>
          <a:custGeom>
            <a:avLst/>
            <a:gdLst>
              <a:gd name="T0" fmla="*/ 46970896 w 37"/>
              <a:gd name="T1" fmla="*/ 255017392 h 149"/>
              <a:gd name="T2" fmla="*/ 44286747 w 37"/>
              <a:gd name="T3" fmla="*/ 245572409 h 149"/>
              <a:gd name="T4" fmla="*/ 41602597 w 37"/>
              <a:gd name="T5" fmla="*/ 238015872 h 149"/>
              <a:gd name="T6" fmla="*/ 38918448 w 37"/>
              <a:gd name="T7" fmla="*/ 224792620 h 149"/>
              <a:gd name="T8" fmla="*/ 36234289 w 37"/>
              <a:gd name="T9" fmla="*/ 211570743 h 149"/>
              <a:gd name="T10" fmla="*/ 33550140 w 37"/>
              <a:gd name="T11" fmla="*/ 198347491 h 149"/>
              <a:gd name="T12" fmla="*/ 30867149 w 37"/>
              <a:gd name="T13" fmla="*/ 185124239 h 149"/>
              <a:gd name="T14" fmla="*/ 28182999 w 37"/>
              <a:gd name="T15" fmla="*/ 166234229 h 149"/>
              <a:gd name="T16" fmla="*/ 25498850 w 37"/>
              <a:gd name="T17" fmla="*/ 153010977 h 149"/>
              <a:gd name="T18" fmla="*/ 25498850 w 37"/>
              <a:gd name="T19" fmla="*/ 136009456 h 149"/>
              <a:gd name="T20" fmla="*/ 22814700 w 37"/>
              <a:gd name="T21" fmla="*/ 119007936 h 149"/>
              <a:gd name="T22" fmla="*/ 22814700 w 37"/>
              <a:gd name="T23" fmla="*/ 96339701 h 149"/>
              <a:gd name="T24" fmla="*/ 22814700 w 37"/>
              <a:gd name="T25" fmla="*/ 79338159 h 149"/>
              <a:gd name="T26" fmla="*/ 22814700 w 37"/>
              <a:gd name="T27" fmla="*/ 62338013 h 149"/>
              <a:gd name="T28" fmla="*/ 22814700 w 37"/>
              <a:gd name="T29" fmla="*/ 39669767 h 149"/>
              <a:gd name="T30" fmla="*/ 25498850 w 37"/>
              <a:gd name="T31" fmla="*/ 17001526 h 149"/>
              <a:gd name="T32" fmla="*/ 2684151 w 37"/>
              <a:gd name="T33" fmla="*/ 0 h 149"/>
              <a:gd name="T34" fmla="*/ 0 w 37"/>
              <a:gd name="T35" fmla="*/ 26446515 h 149"/>
              <a:gd name="T36" fmla="*/ 0 w 37"/>
              <a:gd name="T37" fmla="*/ 49114761 h 149"/>
              <a:gd name="T38" fmla="*/ 0 w 37"/>
              <a:gd name="T39" fmla="*/ 69893175 h 149"/>
              <a:gd name="T40" fmla="*/ 0 w 37"/>
              <a:gd name="T41" fmla="*/ 88784517 h 149"/>
              <a:gd name="T42" fmla="*/ 0 w 37"/>
              <a:gd name="T43" fmla="*/ 109562952 h 149"/>
              <a:gd name="T44" fmla="*/ 0 w 37"/>
              <a:gd name="T45" fmla="*/ 132231188 h 149"/>
              <a:gd name="T46" fmla="*/ 2684151 w 37"/>
              <a:gd name="T47" fmla="*/ 149232708 h 149"/>
              <a:gd name="T48" fmla="*/ 2684151 w 37"/>
              <a:gd name="T49" fmla="*/ 166234229 h 149"/>
              <a:gd name="T50" fmla="*/ 5368301 w 37"/>
              <a:gd name="T51" fmla="*/ 185124239 h 149"/>
              <a:gd name="T52" fmla="*/ 8052451 w 37"/>
              <a:gd name="T53" fmla="*/ 202125759 h 149"/>
              <a:gd name="T54" fmla="*/ 10736602 w 37"/>
              <a:gd name="T55" fmla="*/ 215347637 h 149"/>
              <a:gd name="T56" fmla="*/ 13420752 w 37"/>
              <a:gd name="T57" fmla="*/ 232349157 h 149"/>
              <a:gd name="T58" fmla="*/ 20130551 w 37"/>
              <a:gd name="T59" fmla="*/ 245572409 h 149"/>
              <a:gd name="T60" fmla="*/ 22814700 w 37"/>
              <a:gd name="T61" fmla="*/ 258795661 h 149"/>
              <a:gd name="T62" fmla="*/ 28182999 w 37"/>
              <a:gd name="T63" fmla="*/ 268240644 h 149"/>
              <a:gd name="T64" fmla="*/ 30867149 w 37"/>
              <a:gd name="T65" fmla="*/ 281463896 h 1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7"/>
              <a:gd name="T100" fmla="*/ 0 h 149"/>
              <a:gd name="T101" fmla="*/ 37 w 37"/>
              <a:gd name="T102" fmla="*/ 149 h 1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7" h="149">
                <a:moveTo>
                  <a:pt x="37" y="137"/>
                </a:moveTo>
                <a:lnTo>
                  <a:pt x="35" y="135"/>
                </a:lnTo>
                <a:lnTo>
                  <a:pt x="35" y="133"/>
                </a:lnTo>
                <a:lnTo>
                  <a:pt x="33" y="130"/>
                </a:lnTo>
                <a:lnTo>
                  <a:pt x="31" y="128"/>
                </a:lnTo>
                <a:lnTo>
                  <a:pt x="31" y="126"/>
                </a:lnTo>
                <a:lnTo>
                  <a:pt x="29" y="121"/>
                </a:lnTo>
                <a:lnTo>
                  <a:pt x="29" y="119"/>
                </a:lnTo>
                <a:lnTo>
                  <a:pt x="27" y="116"/>
                </a:lnTo>
                <a:lnTo>
                  <a:pt x="27" y="112"/>
                </a:lnTo>
                <a:lnTo>
                  <a:pt x="25" y="109"/>
                </a:lnTo>
                <a:lnTo>
                  <a:pt x="25" y="105"/>
                </a:lnTo>
                <a:lnTo>
                  <a:pt x="23" y="100"/>
                </a:lnTo>
                <a:lnTo>
                  <a:pt x="23" y="98"/>
                </a:lnTo>
                <a:lnTo>
                  <a:pt x="21" y="93"/>
                </a:lnTo>
                <a:lnTo>
                  <a:pt x="21" y="88"/>
                </a:lnTo>
                <a:lnTo>
                  <a:pt x="21" y="84"/>
                </a:lnTo>
                <a:lnTo>
                  <a:pt x="19" y="81"/>
                </a:lnTo>
                <a:lnTo>
                  <a:pt x="19" y="77"/>
                </a:lnTo>
                <a:lnTo>
                  <a:pt x="19" y="72"/>
                </a:lnTo>
                <a:lnTo>
                  <a:pt x="19" y="67"/>
                </a:lnTo>
                <a:lnTo>
                  <a:pt x="17" y="63"/>
                </a:lnTo>
                <a:lnTo>
                  <a:pt x="17" y="58"/>
                </a:lnTo>
                <a:lnTo>
                  <a:pt x="17" y="51"/>
                </a:lnTo>
                <a:lnTo>
                  <a:pt x="17" y="47"/>
                </a:lnTo>
                <a:lnTo>
                  <a:pt x="17" y="42"/>
                </a:lnTo>
                <a:lnTo>
                  <a:pt x="17" y="37"/>
                </a:lnTo>
                <a:lnTo>
                  <a:pt x="17" y="33"/>
                </a:lnTo>
                <a:lnTo>
                  <a:pt x="17" y="26"/>
                </a:lnTo>
                <a:lnTo>
                  <a:pt x="17" y="21"/>
                </a:lnTo>
                <a:lnTo>
                  <a:pt x="19" y="14"/>
                </a:lnTo>
                <a:lnTo>
                  <a:pt x="19" y="9"/>
                </a:lnTo>
                <a:lnTo>
                  <a:pt x="19" y="2"/>
                </a:lnTo>
                <a:lnTo>
                  <a:pt x="2" y="0"/>
                </a:lnTo>
                <a:lnTo>
                  <a:pt x="2" y="7"/>
                </a:lnTo>
                <a:lnTo>
                  <a:pt x="0" y="14"/>
                </a:lnTo>
                <a:lnTo>
                  <a:pt x="0" y="19"/>
                </a:lnTo>
                <a:lnTo>
                  <a:pt x="0" y="26"/>
                </a:lnTo>
                <a:lnTo>
                  <a:pt x="0" y="30"/>
                </a:lnTo>
                <a:lnTo>
                  <a:pt x="0" y="37"/>
                </a:lnTo>
                <a:lnTo>
                  <a:pt x="0" y="42"/>
                </a:lnTo>
                <a:lnTo>
                  <a:pt x="0" y="47"/>
                </a:lnTo>
                <a:lnTo>
                  <a:pt x="0" y="54"/>
                </a:lnTo>
                <a:lnTo>
                  <a:pt x="0" y="58"/>
                </a:lnTo>
                <a:lnTo>
                  <a:pt x="0" y="63"/>
                </a:lnTo>
                <a:lnTo>
                  <a:pt x="0" y="70"/>
                </a:lnTo>
                <a:lnTo>
                  <a:pt x="0" y="74"/>
                </a:lnTo>
                <a:lnTo>
                  <a:pt x="2" y="79"/>
                </a:lnTo>
                <a:lnTo>
                  <a:pt x="2" y="84"/>
                </a:lnTo>
                <a:lnTo>
                  <a:pt x="2" y="88"/>
                </a:lnTo>
                <a:lnTo>
                  <a:pt x="4" y="93"/>
                </a:lnTo>
                <a:lnTo>
                  <a:pt x="4" y="98"/>
                </a:lnTo>
                <a:lnTo>
                  <a:pt x="6" y="102"/>
                </a:lnTo>
                <a:lnTo>
                  <a:pt x="6" y="107"/>
                </a:lnTo>
                <a:lnTo>
                  <a:pt x="8" y="109"/>
                </a:lnTo>
                <a:lnTo>
                  <a:pt x="8" y="114"/>
                </a:lnTo>
                <a:lnTo>
                  <a:pt x="10" y="119"/>
                </a:lnTo>
                <a:lnTo>
                  <a:pt x="10" y="123"/>
                </a:lnTo>
                <a:lnTo>
                  <a:pt x="12" y="126"/>
                </a:lnTo>
                <a:lnTo>
                  <a:pt x="15" y="130"/>
                </a:lnTo>
                <a:lnTo>
                  <a:pt x="15" y="133"/>
                </a:lnTo>
                <a:lnTo>
                  <a:pt x="17" y="137"/>
                </a:lnTo>
                <a:lnTo>
                  <a:pt x="19" y="140"/>
                </a:lnTo>
                <a:lnTo>
                  <a:pt x="21" y="142"/>
                </a:lnTo>
                <a:lnTo>
                  <a:pt x="21" y="147"/>
                </a:lnTo>
                <a:lnTo>
                  <a:pt x="23" y="149"/>
                </a:lnTo>
                <a:lnTo>
                  <a:pt x="37" y="137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94" name="Freeform 74">
            <a:extLst>
              <a:ext uri="{FF2B5EF4-FFF2-40B4-BE49-F238E27FC236}">
                <a16:creationId xmlns:a16="http://schemas.microsoft.com/office/drawing/2014/main" id="{C6D8BEAB-09F3-59C1-9A5F-45FBD358F3BB}"/>
              </a:ext>
            </a:extLst>
          </p:cNvPr>
          <p:cNvSpPr>
            <a:spLocks/>
          </p:cNvSpPr>
          <p:nvPr/>
        </p:nvSpPr>
        <p:spPr bwMode="auto">
          <a:xfrm>
            <a:off x="6757989" y="4405313"/>
            <a:ext cx="160337" cy="63500"/>
          </a:xfrm>
          <a:custGeom>
            <a:avLst/>
            <a:gdLst>
              <a:gd name="T0" fmla="*/ 177153048 w 141"/>
              <a:gd name="T1" fmla="*/ 51110749 h 47"/>
              <a:gd name="T2" fmla="*/ 162929684 w 141"/>
              <a:gd name="T3" fmla="*/ 51110749 h 47"/>
              <a:gd name="T4" fmla="*/ 152585109 w 141"/>
              <a:gd name="T5" fmla="*/ 51110749 h 47"/>
              <a:gd name="T6" fmla="*/ 139653502 w 141"/>
              <a:gd name="T7" fmla="*/ 51110749 h 47"/>
              <a:gd name="T8" fmla="*/ 125430138 w 141"/>
              <a:gd name="T9" fmla="*/ 51110749 h 47"/>
              <a:gd name="T10" fmla="*/ 115085563 w 141"/>
              <a:gd name="T11" fmla="*/ 47460176 h 47"/>
              <a:gd name="T12" fmla="*/ 102153992 w 141"/>
              <a:gd name="T13" fmla="*/ 47460176 h 47"/>
              <a:gd name="T14" fmla="*/ 90516487 w 141"/>
              <a:gd name="T15" fmla="*/ 47460176 h 47"/>
              <a:gd name="T16" fmla="*/ 80171912 w 141"/>
              <a:gd name="T17" fmla="*/ 43809592 h 47"/>
              <a:gd name="T18" fmla="*/ 69827320 w 141"/>
              <a:gd name="T19" fmla="*/ 38332381 h 47"/>
              <a:gd name="T20" fmla="*/ 59482745 w 141"/>
              <a:gd name="T21" fmla="*/ 34681808 h 47"/>
              <a:gd name="T22" fmla="*/ 50431100 w 141"/>
              <a:gd name="T23" fmla="*/ 31031235 h 47"/>
              <a:gd name="T24" fmla="*/ 40085388 w 141"/>
              <a:gd name="T25" fmla="*/ 25555375 h 47"/>
              <a:gd name="T26" fmla="*/ 34913660 w 141"/>
              <a:gd name="T27" fmla="*/ 18254223 h 47"/>
              <a:gd name="T28" fmla="*/ 27154944 w 141"/>
              <a:gd name="T29" fmla="*/ 12777012 h 47"/>
              <a:gd name="T30" fmla="*/ 20689159 w 141"/>
              <a:gd name="T31" fmla="*/ 5475861 h 47"/>
              <a:gd name="T32" fmla="*/ 0 w 141"/>
              <a:gd name="T33" fmla="*/ 21904796 h 47"/>
              <a:gd name="T34" fmla="*/ 7758718 w 141"/>
              <a:gd name="T35" fmla="*/ 34681808 h 47"/>
              <a:gd name="T36" fmla="*/ 18103295 w 141"/>
              <a:gd name="T37" fmla="*/ 47460176 h 47"/>
              <a:gd name="T38" fmla="*/ 27154944 w 141"/>
              <a:gd name="T39" fmla="*/ 56586609 h 47"/>
              <a:gd name="T40" fmla="*/ 37499528 w 141"/>
              <a:gd name="T41" fmla="*/ 60237182 h 47"/>
              <a:gd name="T42" fmla="*/ 47844103 w 141"/>
              <a:gd name="T43" fmla="*/ 69363616 h 47"/>
              <a:gd name="T44" fmla="*/ 59482745 w 141"/>
              <a:gd name="T45" fmla="*/ 73015540 h 47"/>
              <a:gd name="T46" fmla="*/ 69827320 w 141"/>
              <a:gd name="T47" fmla="*/ 76666113 h 47"/>
              <a:gd name="T48" fmla="*/ 82757772 w 141"/>
              <a:gd name="T49" fmla="*/ 82141973 h 47"/>
              <a:gd name="T50" fmla="*/ 93102347 w 141"/>
              <a:gd name="T51" fmla="*/ 82141973 h 47"/>
              <a:gd name="T52" fmla="*/ 107326848 w 141"/>
              <a:gd name="T53" fmla="*/ 85792546 h 47"/>
              <a:gd name="T54" fmla="*/ 120257282 w 141"/>
              <a:gd name="T55" fmla="*/ 85792546 h 47"/>
              <a:gd name="T56" fmla="*/ 134481783 w 141"/>
              <a:gd name="T57" fmla="*/ 85792546 h 47"/>
              <a:gd name="T58" fmla="*/ 144826358 w 141"/>
              <a:gd name="T59" fmla="*/ 85792546 h 47"/>
              <a:gd name="T60" fmla="*/ 157756828 w 141"/>
              <a:gd name="T61" fmla="*/ 85792546 h 47"/>
              <a:gd name="T62" fmla="*/ 171981329 w 141"/>
              <a:gd name="T63" fmla="*/ 85792546 h 47"/>
              <a:gd name="T64" fmla="*/ 182325904 w 141"/>
              <a:gd name="T65" fmla="*/ 85792546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1"/>
              <a:gd name="T100" fmla="*/ 0 h 47"/>
              <a:gd name="T101" fmla="*/ 141 w 141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1" h="47">
                <a:moveTo>
                  <a:pt x="141" y="28"/>
                </a:moveTo>
                <a:lnTo>
                  <a:pt x="137" y="28"/>
                </a:lnTo>
                <a:lnTo>
                  <a:pt x="133" y="28"/>
                </a:lnTo>
                <a:lnTo>
                  <a:pt x="126" y="28"/>
                </a:lnTo>
                <a:lnTo>
                  <a:pt x="122" y="28"/>
                </a:lnTo>
                <a:lnTo>
                  <a:pt x="118" y="28"/>
                </a:lnTo>
                <a:lnTo>
                  <a:pt x="112" y="28"/>
                </a:lnTo>
                <a:lnTo>
                  <a:pt x="108" y="28"/>
                </a:lnTo>
                <a:lnTo>
                  <a:pt x="104" y="28"/>
                </a:lnTo>
                <a:lnTo>
                  <a:pt x="97" y="28"/>
                </a:lnTo>
                <a:lnTo>
                  <a:pt x="93" y="28"/>
                </a:lnTo>
                <a:lnTo>
                  <a:pt x="89" y="26"/>
                </a:lnTo>
                <a:lnTo>
                  <a:pt x="85" y="26"/>
                </a:lnTo>
                <a:lnTo>
                  <a:pt x="79" y="26"/>
                </a:lnTo>
                <a:lnTo>
                  <a:pt x="75" y="26"/>
                </a:lnTo>
                <a:lnTo>
                  <a:pt x="70" y="26"/>
                </a:lnTo>
                <a:lnTo>
                  <a:pt x="66" y="24"/>
                </a:lnTo>
                <a:lnTo>
                  <a:pt x="62" y="24"/>
                </a:lnTo>
                <a:lnTo>
                  <a:pt x="58" y="24"/>
                </a:lnTo>
                <a:lnTo>
                  <a:pt x="54" y="21"/>
                </a:lnTo>
                <a:lnTo>
                  <a:pt x="50" y="21"/>
                </a:lnTo>
                <a:lnTo>
                  <a:pt x="46" y="19"/>
                </a:lnTo>
                <a:lnTo>
                  <a:pt x="41" y="19"/>
                </a:lnTo>
                <a:lnTo>
                  <a:pt x="39" y="17"/>
                </a:lnTo>
                <a:lnTo>
                  <a:pt x="35" y="17"/>
                </a:lnTo>
                <a:lnTo>
                  <a:pt x="31" y="14"/>
                </a:lnTo>
                <a:lnTo>
                  <a:pt x="29" y="12"/>
                </a:lnTo>
                <a:lnTo>
                  <a:pt x="27" y="10"/>
                </a:lnTo>
                <a:lnTo>
                  <a:pt x="23" y="10"/>
                </a:lnTo>
                <a:lnTo>
                  <a:pt x="21" y="7"/>
                </a:lnTo>
                <a:lnTo>
                  <a:pt x="19" y="5"/>
                </a:lnTo>
                <a:lnTo>
                  <a:pt x="16" y="3"/>
                </a:lnTo>
                <a:lnTo>
                  <a:pt x="14" y="0"/>
                </a:lnTo>
                <a:lnTo>
                  <a:pt x="0" y="12"/>
                </a:lnTo>
                <a:lnTo>
                  <a:pt x="4" y="17"/>
                </a:lnTo>
                <a:lnTo>
                  <a:pt x="6" y="19"/>
                </a:lnTo>
                <a:lnTo>
                  <a:pt x="10" y="21"/>
                </a:lnTo>
                <a:lnTo>
                  <a:pt x="14" y="26"/>
                </a:lnTo>
                <a:lnTo>
                  <a:pt x="16" y="28"/>
                </a:lnTo>
                <a:lnTo>
                  <a:pt x="21" y="31"/>
                </a:lnTo>
                <a:lnTo>
                  <a:pt x="25" y="33"/>
                </a:lnTo>
                <a:lnTo>
                  <a:pt x="29" y="33"/>
                </a:lnTo>
                <a:lnTo>
                  <a:pt x="33" y="35"/>
                </a:lnTo>
                <a:lnTo>
                  <a:pt x="37" y="38"/>
                </a:lnTo>
                <a:lnTo>
                  <a:pt x="41" y="38"/>
                </a:lnTo>
                <a:lnTo>
                  <a:pt x="46" y="40"/>
                </a:lnTo>
                <a:lnTo>
                  <a:pt x="50" y="40"/>
                </a:lnTo>
                <a:lnTo>
                  <a:pt x="54" y="42"/>
                </a:lnTo>
                <a:lnTo>
                  <a:pt x="60" y="42"/>
                </a:lnTo>
                <a:lnTo>
                  <a:pt x="64" y="45"/>
                </a:lnTo>
                <a:lnTo>
                  <a:pt x="68" y="45"/>
                </a:lnTo>
                <a:lnTo>
                  <a:pt x="72" y="45"/>
                </a:lnTo>
                <a:lnTo>
                  <a:pt x="79" y="45"/>
                </a:lnTo>
                <a:lnTo>
                  <a:pt x="83" y="47"/>
                </a:lnTo>
                <a:lnTo>
                  <a:pt x="87" y="47"/>
                </a:lnTo>
                <a:lnTo>
                  <a:pt x="93" y="47"/>
                </a:lnTo>
                <a:lnTo>
                  <a:pt x="97" y="47"/>
                </a:lnTo>
                <a:lnTo>
                  <a:pt x="104" y="47"/>
                </a:lnTo>
                <a:lnTo>
                  <a:pt x="108" y="47"/>
                </a:lnTo>
                <a:lnTo>
                  <a:pt x="112" y="47"/>
                </a:lnTo>
                <a:lnTo>
                  <a:pt x="118" y="47"/>
                </a:lnTo>
                <a:lnTo>
                  <a:pt x="122" y="47"/>
                </a:lnTo>
                <a:lnTo>
                  <a:pt x="126" y="47"/>
                </a:lnTo>
                <a:lnTo>
                  <a:pt x="133" y="47"/>
                </a:lnTo>
                <a:lnTo>
                  <a:pt x="137" y="47"/>
                </a:lnTo>
                <a:lnTo>
                  <a:pt x="141" y="47"/>
                </a:lnTo>
                <a:lnTo>
                  <a:pt x="141" y="28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95" name="Freeform 75">
            <a:extLst>
              <a:ext uri="{FF2B5EF4-FFF2-40B4-BE49-F238E27FC236}">
                <a16:creationId xmlns:a16="http://schemas.microsoft.com/office/drawing/2014/main" id="{DA4F9BB7-6FEE-A4D1-250D-E3F752BC089F}"/>
              </a:ext>
            </a:extLst>
          </p:cNvPr>
          <p:cNvSpPr>
            <a:spLocks/>
          </p:cNvSpPr>
          <p:nvPr/>
        </p:nvSpPr>
        <p:spPr bwMode="auto">
          <a:xfrm>
            <a:off x="6923089" y="4383089"/>
            <a:ext cx="160337" cy="85725"/>
          </a:xfrm>
          <a:custGeom>
            <a:avLst/>
            <a:gdLst>
              <a:gd name="T0" fmla="*/ 164222614 w 141"/>
              <a:gd name="T1" fmla="*/ 9258300 h 63"/>
              <a:gd name="T2" fmla="*/ 155170969 w 141"/>
              <a:gd name="T3" fmla="*/ 16663308 h 63"/>
              <a:gd name="T4" fmla="*/ 147412218 w 141"/>
              <a:gd name="T5" fmla="*/ 29624114 h 63"/>
              <a:gd name="T6" fmla="*/ 139653502 w 141"/>
              <a:gd name="T7" fmla="*/ 38882412 h 63"/>
              <a:gd name="T8" fmla="*/ 131894787 w 141"/>
              <a:gd name="T9" fmla="*/ 48140720 h 63"/>
              <a:gd name="T10" fmla="*/ 120257282 w 141"/>
              <a:gd name="T11" fmla="*/ 51843223 h 63"/>
              <a:gd name="T12" fmla="*/ 109912707 w 141"/>
              <a:gd name="T13" fmla="*/ 61101521 h 63"/>
              <a:gd name="T14" fmla="*/ 99568132 w 141"/>
              <a:gd name="T15" fmla="*/ 64804023 h 63"/>
              <a:gd name="T16" fmla="*/ 89223557 w 141"/>
              <a:gd name="T17" fmla="*/ 68506526 h 63"/>
              <a:gd name="T18" fmla="*/ 77584916 w 141"/>
              <a:gd name="T19" fmla="*/ 74062321 h 63"/>
              <a:gd name="T20" fmla="*/ 67240323 w 141"/>
              <a:gd name="T21" fmla="*/ 74062321 h 63"/>
              <a:gd name="T22" fmla="*/ 54309889 w 141"/>
              <a:gd name="T23" fmla="*/ 77764824 h 63"/>
              <a:gd name="T24" fmla="*/ 42672384 w 141"/>
              <a:gd name="T25" fmla="*/ 77764824 h 63"/>
              <a:gd name="T26" fmla="*/ 29740804 w 141"/>
              <a:gd name="T27" fmla="*/ 81467327 h 63"/>
              <a:gd name="T28" fmla="*/ 19396229 w 141"/>
              <a:gd name="T29" fmla="*/ 81467327 h 63"/>
              <a:gd name="T30" fmla="*/ 5172858 w 141"/>
              <a:gd name="T31" fmla="*/ 81467327 h 63"/>
              <a:gd name="T32" fmla="*/ 0 w 141"/>
              <a:gd name="T33" fmla="*/ 116647246 h 63"/>
              <a:gd name="T34" fmla="*/ 10344579 w 141"/>
              <a:gd name="T35" fmla="*/ 116647246 h 63"/>
              <a:gd name="T36" fmla="*/ 24569085 w 141"/>
              <a:gd name="T37" fmla="*/ 116647246 h 63"/>
              <a:gd name="T38" fmla="*/ 37499528 w 141"/>
              <a:gd name="T39" fmla="*/ 116647246 h 63"/>
              <a:gd name="T40" fmla="*/ 51724029 w 141"/>
              <a:gd name="T41" fmla="*/ 112944744 h 63"/>
              <a:gd name="T42" fmla="*/ 62068604 w 141"/>
              <a:gd name="T43" fmla="*/ 112944744 h 63"/>
              <a:gd name="T44" fmla="*/ 74999056 w 141"/>
              <a:gd name="T45" fmla="*/ 107388949 h 63"/>
              <a:gd name="T46" fmla="*/ 89223557 w 141"/>
              <a:gd name="T47" fmla="*/ 103686446 h 63"/>
              <a:gd name="T48" fmla="*/ 99568132 w 141"/>
              <a:gd name="T49" fmla="*/ 99983943 h 63"/>
              <a:gd name="T50" fmla="*/ 112498567 w 141"/>
              <a:gd name="T51" fmla="*/ 94428148 h 63"/>
              <a:gd name="T52" fmla="*/ 124137208 w 141"/>
              <a:gd name="T53" fmla="*/ 90725646 h 63"/>
              <a:gd name="T54" fmla="*/ 134481783 w 141"/>
              <a:gd name="T55" fmla="*/ 81467327 h 63"/>
              <a:gd name="T56" fmla="*/ 144826358 w 141"/>
              <a:gd name="T57" fmla="*/ 74062321 h 63"/>
              <a:gd name="T58" fmla="*/ 155170969 w 141"/>
              <a:gd name="T59" fmla="*/ 64804023 h 63"/>
              <a:gd name="T60" fmla="*/ 166808473 w 141"/>
              <a:gd name="T61" fmla="*/ 51843223 h 63"/>
              <a:gd name="T62" fmla="*/ 174567189 w 141"/>
              <a:gd name="T63" fmla="*/ 38882412 h 63"/>
              <a:gd name="T64" fmla="*/ 182325904 w 141"/>
              <a:gd name="T65" fmla="*/ 25921611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1"/>
              <a:gd name="T100" fmla="*/ 0 h 63"/>
              <a:gd name="T101" fmla="*/ 141 w 141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1" h="63">
                <a:moveTo>
                  <a:pt x="129" y="0"/>
                </a:moveTo>
                <a:lnTo>
                  <a:pt x="127" y="5"/>
                </a:lnTo>
                <a:lnTo>
                  <a:pt x="125" y="7"/>
                </a:lnTo>
                <a:lnTo>
                  <a:pt x="120" y="9"/>
                </a:lnTo>
                <a:lnTo>
                  <a:pt x="118" y="14"/>
                </a:lnTo>
                <a:lnTo>
                  <a:pt x="114" y="16"/>
                </a:lnTo>
                <a:lnTo>
                  <a:pt x="112" y="19"/>
                </a:lnTo>
                <a:lnTo>
                  <a:pt x="108" y="21"/>
                </a:lnTo>
                <a:lnTo>
                  <a:pt x="104" y="23"/>
                </a:lnTo>
                <a:lnTo>
                  <a:pt x="102" y="26"/>
                </a:lnTo>
                <a:lnTo>
                  <a:pt x="98" y="26"/>
                </a:lnTo>
                <a:lnTo>
                  <a:pt x="93" y="28"/>
                </a:lnTo>
                <a:lnTo>
                  <a:pt x="89" y="30"/>
                </a:lnTo>
                <a:lnTo>
                  <a:pt x="85" y="33"/>
                </a:lnTo>
                <a:lnTo>
                  <a:pt x="81" y="33"/>
                </a:lnTo>
                <a:lnTo>
                  <a:pt x="77" y="35"/>
                </a:lnTo>
                <a:lnTo>
                  <a:pt x="73" y="35"/>
                </a:lnTo>
                <a:lnTo>
                  <a:pt x="69" y="37"/>
                </a:lnTo>
                <a:lnTo>
                  <a:pt x="64" y="37"/>
                </a:lnTo>
                <a:lnTo>
                  <a:pt x="60" y="40"/>
                </a:lnTo>
                <a:lnTo>
                  <a:pt x="56" y="40"/>
                </a:lnTo>
                <a:lnTo>
                  <a:pt x="52" y="40"/>
                </a:lnTo>
                <a:lnTo>
                  <a:pt x="46" y="42"/>
                </a:lnTo>
                <a:lnTo>
                  <a:pt x="42" y="42"/>
                </a:lnTo>
                <a:lnTo>
                  <a:pt x="37" y="42"/>
                </a:lnTo>
                <a:lnTo>
                  <a:pt x="33" y="42"/>
                </a:lnTo>
                <a:lnTo>
                  <a:pt x="27" y="42"/>
                </a:lnTo>
                <a:lnTo>
                  <a:pt x="23" y="44"/>
                </a:lnTo>
                <a:lnTo>
                  <a:pt x="19" y="44"/>
                </a:lnTo>
                <a:lnTo>
                  <a:pt x="15" y="44"/>
                </a:lnTo>
                <a:lnTo>
                  <a:pt x="8" y="44"/>
                </a:lnTo>
                <a:lnTo>
                  <a:pt x="4" y="44"/>
                </a:lnTo>
                <a:lnTo>
                  <a:pt x="0" y="44"/>
                </a:lnTo>
                <a:lnTo>
                  <a:pt x="0" y="63"/>
                </a:lnTo>
                <a:lnTo>
                  <a:pt x="4" y="63"/>
                </a:lnTo>
                <a:lnTo>
                  <a:pt x="8" y="63"/>
                </a:lnTo>
                <a:lnTo>
                  <a:pt x="15" y="63"/>
                </a:lnTo>
                <a:lnTo>
                  <a:pt x="19" y="63"/>
                </a:lnTo>
                <a:lnTo>
                  <a:pt x="25" y="63"/>
                </a:lnTo>
                <a:lnTo>
                  <a:pt x="29" y="63"/>
                </a:lnTo>
                <a:lnTo>
                  <a:pt x="33" y="63"/>
                </a:lnTo>
                <a:lnTo>
                  <a:pt x="40" y="61"/>
                </a:lnTo>
                <a:lnTo>
                  <a:pt x="44" y="61"/>
                </a:lnTo>
                <a:lnTo>
                  <a:pt x="48" y="61"/>
                </a:lnTo>
                <a:lnTo>
                  <a:pt x="54" y="61"/>
                </a:lnTo>
                <a:lnTo>
                  <a:pt x="58" y="58"/>
                </a:lnTo>
                <a:lnTo>
                  <a:pt x="62" y="58"/>
                </a:lnTo>
                <a:lnTo>
                  <a:pt x="69" y="56"/>
                </a:lnTo>
                <a:lnTo>
                  <a:pt x="73" y="56"/>
                </a:lnTo>
                <a:lnTo>
                  <a:pt x="77" y="54"/>
                </a:lnTo>
                <a:lnTo>
                  <a:pt x="81" y="54"/>
                </a:lnTo>
                <a:lnTo>
                  <a:pt x="87" y="51"/>
                </a:lnTo>
                <a:lnTo>
                  <a:pt x="91" y="49"/>
                </a:lnTo>
                <a:lnTo>
                  <a:pt x="96" y="49"/>
                </a:lnTo>
                <a:lnTo>
                  <a:pt x="100" y="47"/>
                </a:lnTo>
                <a:lnTo>
                  <a:pt x="104" y="44"/>
                </a:lnTo>
                <a:lnTo>
                  <a:pt x="108" y="42"/>
                </a:lnTo>
                <a:lnTo>
                  <a:pt x="112" y="40"/>
                </a:lnTo>
                <a:lnTo>
                  <a:pt x="116" y="37"/>
                </a:lnTo>
                <a:lnTo>
                  <a:pt x="120" y="35"/>
                </a:lnTo>
                <a:lnTo>
                  <a:pt x="125" y="30"/>
                </a:lnTo>
                <a:lnTo>
                  <a:pt x="129" y="28"/>
                </a:lnTo>
                <a:lnTo>
                  <a:pt x="133" y="26"/>
                </a:lnTo>
                <a:lnTo>
                  <a:pt x="135" y="21"/>
                </a:lnTo>
                <a:lnTo>
                  <a:pt x="139" y="19"/>
                </a:lnTo>
                <a:lnTo>
                  <a:pt x="141" y="14"/>
                </a:lnTo>
                <a:lnTo>
                  <a:pt x="129" y="0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96" name="Freeform 76">
            <a:extLst>
              <a:ext uri="{FF2B5EF4-FFF2-40B4-BE49-F238E27FC236}">
                <a16:creationId xmlns:a16="http://schemas.microsoft.com/office/drawing/2014/main" id="{6A796ACA-30C8-FEAE-DACF-271E716D0B73}"/>
              </a:ext>
            </a:extLst>
          </p:cNvPr>
          <p:cNvSpPr>
            <a:spLocks/>
          </p:cNvSpPr>
          <p:nvPr/>
        </p:nvSpPr>
        <p:spPr bwMode="auto">
          <a:xfrm>
            <a:off x="7069138" y="4241800"/>
            <a:ext cx="38100" cy="160338"/>
          </a:xfrm>
          <a:custGeom>
            <a:avLst/>
            <a:gdLst>
              <a:gd name="T0" fmla="*/ 18662069 w 33"/>
              <a:gd name="T1" fmla="*/ 3820468 h 116"/>
              <a:gd name="T2" fmla="*/ 21327917 w 33"/>
              <a:gd name="T3" fmla="*/ 21015336 h 116"/>
              <a:gd name="T4" fmla="*/ 21327917 w 33"/>
              <a:gd name="T5" fmla="*/ 40121820 h 116"/>
              <a:gd name="T6" fmla="*/ 21327917 w 33"/>
              <a:gd name="T7" fmla="*/ 57316695 h 116"/>
              <a:gd name="T8" fmla="*/ 21327917 w 33"/>
              <a:gd name="T9" fmla="*/ 74511559 h 116"/>
              <a:gd name="T10" fmla="*/ 21327917 w 33"/>
              <a:gd name="T11" fmla="*/ 91706444 h 116"/>
              <a:gd name="T12" fmla="*/ 18662069 w 33"/>
              <a:gd name="T13" fmla="*/ 105079459 h 116"/>
              <a:gd name="T14" fmla="*/ 18662069 w 33"/>
              <a:gd name="T15" fmla="*/ 118453856 h 116"/>
              <a:gd name="T16" fmla="*/ 15996224 w 33"/>
              <a:gd name="T17" fmla="*/ 131826871 h 116"/>
              <a:gd name="T18" fmla="*/ 15996224 w 33"/>
              <a:gd name="T19" fmla="*/ 145201268 h 116"/>
              <a:gd name="T20" fmla="*/ 13329226 w 33"/>
              <a:gd name="T21" fmla="*/ 154753817 h 116"/>
              <a:gd name="T22" fmla="*/ 10663381 w 33"/>
              <a:gd name="T23" fmla="*/ 164306365 h 116"/>
              <a:gd name="T24" fmla="*/ 10663381 w 33"/>
              <a:gd name="T25" fmla="*/ 171948681 h 116"/>
              <a:gd name="T26" fmla="*/ 7997535 w 33"/>
              <a:gd name="T27" fmla="*/ 181501272 h 116"/>
              <a:gd name="T28" fmla="*/ 5331691 w 33"/>
              <a:gd name="T29" fmla="*/ 185323121 h 116"/>
              <a:gd name="T30" fmla="*/ 2665845 w 33"/>
              <a:gd name="T31" fmla="*/ 191053821 h 116"/>
              <a:gd name="T32" fmla="*/ 0 w 33"/>
              <a:gd name="T33" fmla="*/ 194875670 h 116"/>
              <a:gd name="T34" fmla="*/ 18662069 w 33"/>
              <a:gd name="T35" fmla="*/ 217802615 h 116"/>
              <a:gd name="T36" fmla="*/ 21327917 w 33"/>
              <a:gd name="T37" fmla="*/ 212070533 h 116"/>
              <a:gd name="T38" fmla="*/ 27991951 w 33"/>
              <a:gd name="T39" fmla="*/ 204428218 h 116"/>
              <a:gd name="T40" fmla="*/ 30658949 w 33"/>
              <a:gd name="T41" fmla="*/ 194875670 h 116"/>
              <a:gd name="T42" fmla="*/ 33324794 w 33"/>
              <a:gd name="T43" fmla="*/ 181501272 h 116"/>
              <a:gd name="T44" fmla="*/ 35990638 w 33"/>
              <a:gd name="T45" fmla="*/ 171948681 h 116"/>
              <a:gd name="T46" fmla="*/ 38656491 w 33"/>
              <a:gd name="T47" fmla="*/ 158575666 h 116"/>
              <a:gd name="T48" fmla="*/ 38656491 w 33"/>
              <a:gd name="T49" fmla="*/ 145201268 h 116"/>
              <a:gd name="T50" fmla="*/ 41322335 w 33"/>
              <a:gd name="T51" fmla="*/ 131826871 h 116"/>
              <a:gd name="T52" fmla="*/ 43988180 w 33"/>
              <a:gd name="T53" fmla="*/ 118453856 h 116"/>
              <a:gd name="T54" fmla="*/ 43988180 w 33"/>
              <a:gd name="T55" fmla="*/ 101258992 h 116"/>
              <a:gd name="T56" fmla="*/ 43988180 w 33"/>
              <a:gd name="T57" fmla="*/ 84064107 h 116"/>
              <a:gd name="T58" fmla="*/ 43988180 w 33"/>
              <a:gd name="T59" fmla="*/ 66869243 h 116"/>
              <a:gd name="T60" fmla="*/ 43988180 w 33"/>
              <a:gd name="T61" fmla="*/ 47764146 h 116"/>
              <a:gd name="T62" fmla="*/ 43988180 w 33"/>
              <a:gd name="T63" fmla="*/ 30569272 h 116"/>
              <a:gd name="T64" fmla="*/ 43988180 w 33"/>
              <a:gd name="T65" fmla="*/ 7642318 h 116"/>
              <a:gd name="T66" fmla="*/ 18662069 w 33"/>
              <a:gd name="T67" fmla="*/ 0 h 1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"/>
              <a:gd name="T103" fmla="*/ 0 h 116"/>
              <a:gd name="T104" fmla="*/ 33 w 33"/>
              <a:gd name="T105" fmla="*/ 116 h 1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" h="116">
                <a:moveTo>
                  <a:pt x="14" y="0"/>
                </a:moveTo>
                <a:lnTo>
                  <a:pt x="14" y="2"/>
                </a:lnTo>
                <a:lnTo>
                  <a:pt x="16" y="7"/>
                </a:lnTo>
                <a:lnTo>
                  <a:pt x="16" y="11"/>
                </a:lnTo>
                <a:lnTo>
                  <a:pt x="16" y="16"/>
                </a:lnTo>
                <a:lnTo>
                  <a:pt x="16" y="21"/>
                </a:lnTo>
                <a:lnTo>
                  <a:pt x="16" y="25"/>
                </a:lnTo>
                <a:lnTo>
                  <a:pt x="16" y="30"/>
                </a:lnTo>
                <a:lnTo>
                  <a:pt x="16" y="35"/>
                </a:lnTo>
                <a:lnTo>
                  <a:pt x="16" y="39"/>
                </a:lnTo>
                <a:lnTo>
                  <a:pt x="16" y="44"/>
                </a:lnTo>
                <a:lnTo>
                  <a:pt x="16" y="48"/>
                </a:lnTo>
                <a:lnTo>
                  <a:pt x="16" y="51"/>
                </a:lnTo>
                <a:lnTo>
                  <a:pt x="14" y="55"/>
                </a:lnTo>
                <a:lnTo>
                  <a:pt x="14" y="60"/>
                </a:lnTo>
                <a:lnTo>
                  <a:pt x="14" y="62"/>
                </a:lnTo>
                <a:lnTo>
                  <a:pt x="14" y="67"/>
                </a:lnTo>
                <a:lnTo>
                  <a:pt x="12" y="69"/>
                </a:lnTo>
                <a:lnTo>
                  <a:pt x="12" y="72"/>
                </a:lnTo>
                <a:lnTo>
                  <a:pt x="12" y="76"/>
                </a:lnTo>
                <a:lnTo>
                  <a:pt x="12" y="79"/>
                </a:lnTo>
                <a:lnTo>
                  <a:pt x="10" y="81"/>
                </a:lnTo>
                <a:lnTo>
                  <a:pt x="10" y="83"/>
                </a:lnTo>
                <a:lnTo>
                  <a:pt x="8" y="86"/>
                </a:lnTo>
                <a:lnTo>
                  <a:pt x="8" y="88"/>
                </a:lnTo>
                <a:lnTo>
                  <a:pt x="8" y="90"/>
                </a:lnTo>
                <a:lnTo>
                  <a:pt x="6" y="93"/>
                </a:lnTo>
                <a:lnTo>
                  <a:pt x="6" y="95"/>
                </a:lnTo>
                <a:lnTo>
                  <a:pt x="4" y="95"/>
                </a:lnTo>
                <a:lnTo>
                  <a:pt x="4" y="97"/>
                </a:lnTo>
                <a:lnTo>
                  <a:pt x="4" y="100"/>
                </a:lnTo>
                <a:lnTo>
                  <a:pt x="2" y="100"/>
                </a:lnTo>
                <a:lnTo>
                  <a:pt x="2" y="102"/>
                </a:lnTo>
                <a:lnTo>
                  <a:pt x="0" y="102"/>
                </a:lnTo>
                <a:lnTo>
                  <a:pt x="12" y="116"/>
                </a:lnTo>
                <a:lnTo>
                  <a:pt x="14" y="114"/>
                </a:lnTo>
                <a:lnTo>
                  <a:pt x="16" y="114"/>
                </a:lnTo>
                <a:lnTo>
                  <a:pt x="16" y="111"/>
                </a:lnTo>
                <a:lnTo>
                  <a:pt x="18" y="109"/>
                </a:lnTo>
                <a:lnTo>
                  <a:pt x="21" y="107"/>
                </a:lnTo>
                <a:lnTo>
                  <a:pt x="21" y="104"/>
                </a:lnTo>
                <a:lnTo>
                  <a:pt x="23" y="102"/>
                </a:lnTo>
                <a:lnTo>
                  <a:pt x="23" y="100"/>
                </a:lnTo>
                <a:lnTo>
                  <a:pt x="25" y="95"/>
                </a:lnTo>
                <a:lnTo>
                  <a:pt x="25" y="93"/>
                </a:lnTo>
                <a:lnTo>
                  <a:pt x="27" y="90"/>
                </a:lnTo>
                <a:lnTo>
                  <a:pt x="27" y="86"/>
                </a:lnTo>
                <a:lnTo>
                  <a:pt x="29" y="83"/>
                </a:lnTo>
                <a:lnTo>
                  <a:pt x="29" y="81"/>
                </a:lnTo>
                <a:lnTo>
                  <a:pt x="29" y="76"/>
                </a:lnTo>
                <a:lnTo>
                  <a:pt x="31" y="74"/>
                </a:lnTo>
                <a:lnTo>
                  <a:pt x="31" y="69"/>
                </a:lnTo>
                <a:lnTo>
                  <a:pt x="31" y="65"/>
                </a:lnTo>
                <a:lnTo>
                  <a:pt x="33" y="62"/>
                </a:lnTo>
                <a:lnTo>
                  <a:pt x="33" y="58"/>
                </a:lnTo>
                <a:lnTo>
                  <a:pt x="33" y="53"/>
                </a:lnTo>
                <a:lnTo>
                  <a:pt x="33" y="48"/>
                </a:lnTo>
                <a:lnTo>
                  <a:pt x="33" y="44"/>
                </a:lnTo>
                <a:lnTo>
                  <a:pt x="33" y="39"/>
                </a:lnTo>
                <a:lnTo>
                  <a:pt x="33" y="35"/>
                </a:lnTo>
                <a:lnTo>
                  <a:pt x="33" y="30"/>
                </a:lnTo>
                <a:lnTo>
                  <a:pt x="33" y="25"/>
                </a:lnTo>
                <a:lnTo>
                  <a:pt x="33" y="21"/>
                </a:lnTo>
                <a:lnTo>
                  <a:pt x="33" y="16"/>
                </a:lnTo>
                <a:lnTo>
                  <a:pt x="33" y="11"/>
                </a:lnTo>
                <a:lnTo>
                  <a:pt x="33" y="4"/>
                </a:lnTo>
                <a:lnTo>
                  <a:pt x="33" y="0"/>
                </a:lnTo>
                <a:lnTo>
                  <a:pt x="14" y="0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97" name="Freeform 77">
            <a:extLst>
              <a:ext uri="{FF2B5EF4-FFF2-40B4-BE49-F238E27FC236}">
                <a16:creationId xmlns:a16="http://schemas.microsoft.com/office/drawing/2014/main" id="{380E5EAB-1D86-6FD3-7CC5-729089F11DAF}"/>
              </a:ext>
            </a:extLst>
          </p:cNvPr>
          <p:cNvSpPr>
            <a:spLocks/>
          </p:cNvSpPr>
          <p:nvPr/>
        </p:nvSpPr>
        <p:spPr bwMode="auto">
          <a:xfrm>
            <a:off x="7078664" y="3841750"/>
            <a:ext cx="28575" cy="400050"/>
          </a:xfrm>
          <a:custGeom>
            <a:avLst/>
            <a:gdLst>
              <a:gd name="T0" fmla="*/ 0 w 25"/>
              <a:gd name="T1" fmla="*/ 20788849 h 291"/>
              <a:gd name="T2" fmla="*/ 0 w 25"/>
              <a:gd name="T3" fmla="*/ 60477658 h 291"/>
              <a:gd name="T4" fmla="*/ 0 w 25"/>
              <a:gd name="T5" fmla="*/ 96385932 h 291"/>
              <a:gd name="T6" fmla="*/ 0 w 25"/>
              <a:gd name="T7" fmla="*/ 136073350 h 291"/>
              <a:gd name="T8" fmla="*/ 2612898 w 25"/>
              <a:gd name="T9" fmla="*/ 170092708 h 291"/>
              <a:gd name="T10" fmla="*/ 2612898 w 25"/>
              <a:gd name="T11" fmla="*/ 206001004 h 291"/>
              <a:gd name="T12" fmla="*/ 5225797 w 25"/>
              <a:gd name="T13" fmla="*/ 236239822 h 291"/>
              <a:gd name="T14" fmla="*/ 5225797 w 25"/>
              <a:gd name="T15" fmla="*/ 272148075 h 291"/>
              <a:gd name="T16" fmla="*/ 5225797 w 25"/>
              <a:gd name="T17" fmla="*/ 302386894 h 291"/>
              <a:gd name="T18" fmla="*/ 7838694 w 25"/>
              <a:gd name="T19" fmla="*/ 338295147 h 291"/>
              <a:gd name="T20" fmla="*/ 7838694 w 25"/>
              <a:gd name="T21" fmla="*/ 368534051 h 291"/>
              <a:gd name="T22" fmla="*/ 10451593 w 25"/>
              <a:gd name="T23" fmla="*/ 398772869 h 291"/>
              <a:gd name="T24" fmla="*/ 10451593 w 25"/>
              <a:gd name="T25" fmla="*/ 434681122 h 291"/>
              <a:gd name="T26" fmla="*/ 10451593 w 25"/>
              <a:gd name="T27" fmla="*/ 464919940 h 291"/>
              <a:gd name="T28" fmla="*/ 10451593 w 25"/>
              <a:gd name="T29" fmla="*/ 497047654 h 291"/>
              <a:gd name="T30" fmla="*/ 10451593 w 25"/>
              <a:gd name="T31" fmla="*/ 531067011 h 291"/>
              <a:gd name="T32" fmla="*/ 32661224 w 25"/>
              <a:gd name="T33" fmla="*/ 549965585 h 291"/>
              <a:gd name="T34" fmla="*/ 32661224 w 25"/>
              <a:gd name="T35" fmla="*/ 514057332 h 291"/>
              <a:gd name="T36" fmla="*/ 32661224 w 25"/>
              <a:gd name="T37" fmla="*/ 483818514 h 291"/>
              <a:gd name="T38" fmla="*/ 32661224 w 25"/>
              <a:gd name="T39" fmla="*/ 447910261 h 291"/>
              <a:gd name="T40" fmla="*/ 32661224 w 25"/>
              <a:gd name="T41" fmla="*/ 417671443 h 291"/>
              <a:gd name="T42" fmla="*/ 32661224 w 25"/>
              <a:gd name="T43" fmla="*/ 381763190 h 291"/>
              <a:gd name="T44" fmla="*/ 30048327 w 25"/>
              <a:gd name="T45" fmla="*/ 351524286 h 291"/>
              <a:gd name="T46" fmla="*/ 30048327 w 25"/>
              <a:gd name="T47" fmla="*/ 315616033 h 291"/>
              <a:gd name="T48" fmla="*/ 30048327 w 25"/>
              <a:gd name="T49" fmla="*/ 285377215 h 291"/>
              <a:gd name="T50" fmla="*/ 27435430 w 25"/>
              <a:gd name="T51" fmla="*/ 255138396 h 291"/>
              <a:gd name="T52" fmla="*/ 27435430 w 25"/>
              <a:gd name="T53" fmla="*/ 219230143 h 291"/>
              <a:gd name="T54" fmla="*/ 24822532 w 25"/>
              <a:gd name="T55" fmla="*/ 183321890 h 291"/>
              <a:gd name="T56" fmla="*/ 24822532 w 25"/>
              <a:gd name="T57" fmla="*/ 149303864 h 291"/>
              <a:gd name="T58" fmla="*/ 24822532 w 25"/>
              <a:gd name="T59" fmla="*/ 113395611 h 291"/>
              <a:gd name="T60" fmla="*/ 24822532 w 25"/>
              <a:gd name="T61" fmla="*/ 79376232 h 291"/>
              <a:gd name="T62" fmla="*/ 22209635 w 25"/>
              <a:gd name="T63" fmla="*/ 39688803 h 291"/>
              <a:gd name="T64" fmla="*/ 24822532 w 25"/>
              <a:gd name="T65" fmla="*/ 0 h 2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291"/>
              <a:gd name="T101" fmla="*/ 25 w 25"/>
              <a:gd name="T102" fmla="*/ 291 h 2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291">
                <a:moveTo>
                  <a:pt x="0" y="0"/>
                </a:moveTo>
                <a:lnTo>
                  <a:pt x="0" y="11"/>
                </a:lnTo>
                <a:lnTo>
                  <a:pt x="0" y="21"/>
                </a:lnTo>
                <a:lnTo>
                  <a:pt x="0" y="32"/>
                </a:lnTo>
                <a:lnTo>
                  <a:pt x="0" y="42"/>
                </a:lnTo>
                <a:lnTo>
                  <a:pt x="0" y="51"/>
                </a:lnTo>
                <a:lnTo>
                  <a:pt x="0" y="60"/>
                </a:lnTo>
                <a:lnTo>
                  <a:pt x="0" y="72"/>
                </a:lnTo>
                <a:lnTo>
                  <a:pt x="2" y="81"/>
                </a:lnTo>
                <a:lnTo>
                  <a:pt x="2" y="90"/>
                </a:lnTo>
                <a:lnTo>
                  <a:pt x="2" y="100"/>
                </a:lnTo>
                <a:lnTo>
                  <a:pt x="2" y="109"/>
                </a:lnTo>
                <a:lnTo>
                  <a:pt x="2" y="116"/>
                </a:lnTo>
                <a:lnTo>
                  <a:pt x="4" y="125"/>
                </a:lnTo>
                <a:lnTo>
                  <a:pt x="4" y="135"/>
                </a:lnTo>
                <a:lnTo>
                  <a:pt x="4" y="144"/>
                </a:lnTo>
                <a:lnTo>
                  <a:pt x="4" y="153"/>
                </a:lnTo>
                <a:lnTo>
                  <a:pt x="4" y="160"/>
                </a:lnTo>
                <a:lnTo>
                  <a:pt x="6" y="170"/>
                </a:lnTo>
                <a:lnTo>
                  <a:pt x="6" y="179"/>
                </a:lnTo>
                <a:lnTo>
                  <a:pt x="6" y="186"/>
                </a:lnTo>
                <a:lnTo>
                  <a:pt x="6" y="195"/>
                </a:lnTo>
                <a:lnTo>
                  <a:pt x="6" y="205"/>
                </a:lnTo>
                <a:lnTo>
                  <a:pt x="8" y="211"/>
                </a:lnTo>
                <a:lnTo>
                  <a:pt x="8" y="221"/>
                </a:lnTo>
                <a:lnTo>
                  <a:pt x="8" y="230"/>
                </a:lnTo>
                <a:lnTo>
                  <a:pt x="8" y="237"/>
                </a:lnTo>
                <a:lnTo>
                  <a:pt x="8" y="246"/>
                </a:lnTo>
                <a:lnTo>
                  <a:pt x="8" y="256"/>
                </a:lnTo>
                <a:lnTo>
                  <a:pt x="8" y="263"/>
                </a:lnTo>
                <a:lnTo>
                  <a:pt x="8" y="272"/>
                </a:lnTo>
                <a:lnTo>
                  <a:pt x="8" y="281"/>
                </a:lnTo>
                <a:lnTo>
                  <a:pt x="6" y="291"/>
                </a:lnTo>
                <a:lnTo>
                  <a:pt x="25" y="291"/>
                </a:lnTo>
                <a:lnTo>
                  <a:pt x="25" y="281"/>
                </a:lnTo>
                <a:lnTo>
                  <a:pt x="25" y="272"/>
                </a:lnTo>
                <a:lnTo>
                  <a:pt x="25" y="265"/>
                </a:lnTo>
                <a:lnTo>
                  <a:pt x="25" y="256"/>
                </a:lnTo>
                <a:lnTo>
                  <a:pt x="25" y="246"/>
                </a:lnTo>
                <a:lnTo>
                  <a:pt x="25" y="237"/>
                </a:lnTo>
                <a:lnTo>
                  <a:pt x="25" y="228"/>
                </a:lnTo>
                <a:lnTo>
                  <a:pt x="25" y="221"/>
                </a:lnTo>
                <a:lnTo>
                  <a:pt x="25" y="211"/>
                </a:lnTo>
                <a:lnTo>
                  <a:pt x="25" y="202"/>
                </a:lnTo>
                <a:lnTo>
                  <a:pt x="25" y="195"/>
                </a:lnTo>
                <a:lnTo>
                  <a:pt x="23" y="186"/>
                </a:lnTo>
                <a:lnTo>
                  <a:pt x="23" y="177"/>
                </a:lnTo>
                <a:lnTo>
                  <a:pt x="23" y="167"/>
                </a:lnTo>
                <a:lnTo>
                  <a:pt x="23" y="160"/>
                </a:lnTo>
                <a:lnTo>
                  <a:pt x="23" y="151"/>
                </a:lnTo>
                <a:lnTo>
                  <a:pt x="21" y="142"/>
                </a:lnTo>
                <a:lnTo>
                  <a:pt x="21" y="135"/>
                </a:lnTo>
                <a:lnTo>
                  <a:pt x="21" y="125"/>
                </a:lnTo>
                <a:lnTo>
                  <a:pt x="21" y="116"/>
                </a:lnTo>
                <a:lnTo>
                  <a:pt x="21" y="107"/>
                </a:lnTo>
                <a:lnTo>
                  <a:pt x="19" y="97"/>
                </a:lnTo>
                <a:lnTo>
                  <a:pt x="19" y="88"/>
                </a:lnTo>
                <a:lnTo>
                  <a:pt x="19" y="79"/>
                </a:lnTo>
                <a:lnTo>
                  <a:pt x="19" y="70"/>
                </a:lnTo>
                <a:lnTo>
                  <a:pt x="19" y="60"/>
                </a:lnTo>
                <a:lnTo>
                  <a:pt x="19" y="51"/>
                </a:lnTo>
                <a:lnTo>
                  <a:pt x="19" y="42"/>
                </a:lnTo>
                <a:lnTo>
                  <a:pt x="17" y="32"/>
                </a:lnTo>
                <a:lnTo>
                  <a:pt x="17" y="21"/>
                </a:lnTo>
                <a:lnTo>
                  <a:pt x="17" y="11"/>
                </a:lnTo>
                <a:lnTo>
                  <a:pt x="1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98" name="Freeform 78">
            <a:extLst>
              <a:ext uri="{FF2B5EF4-FFF2-40B4-BE49-F238E27FC236}">
                <a16:creationId xmlns:a16="http://schemas.microsoft.com/office/drawing/2014/main" id="{B2D10A73-F1C5-B90A-50E4-5EAF3CE9E887}"/>
              </a:ext>
            </a:extLst>
          </p:cNvPr>
          <p:cNvSpPr>
            <a:spLocks/>
          </p:cNvSpPr>
          <p:nvPr/>
        </p:nvSpPr>
        <p:spPr bwMode="auto">
          <a:xfrm>
            <a:off x="7078664" y="3597276"/>
            <a:ext cx="92075" cy="244475"/>
          </a:xfrm>
          <a:custGeom>
            <a:avLst/>
            <a:gdLst>
              <a:gd name="T0" fmla="*/ 96911778 w 81"/>
              <a:gd name="T1" fmla="*/ 0 h 177"/>
              <a:gd name="T2" fmla="*/ 82698132 w 81"/>
              <a:gd name="T3" fmla="*/ 9538668 h 177"/>
              <a:gd name="T4" fmla="*/ 72360710 w 81"/>
              <a:gd name="T5" fmla="*/ 22893636 h 177"/>
              <a:gd name="T6" fmla="*/ 62023306 w 81"/>
              <a:gd name="T7" fmla="*/ 30523464 h 177"/>
              <a:gd name="T8" fmla="*/ 51685902 w 81"/>
              <a:gd name="T9" fmla="*/ 47693348 h 177"/>
              <a:gd name="T10" fmla="*/ 42640957 w 81"/>
              <a:gd name="T11" fmla="*/ 61048309 h 177"/>
              <a:gd name="T12" fmla="*/ 34888464 w 81"/>
              <a:gd name="T13" fmla="*/ 80125639 h 177"/>
              <a:gd name="T14" fmla="*/ 27134842 w 81"/>
              <a:gd name="T15" fmla="*/ 97295535 h 177"/>
              <a:gd name="T16" fmla="*/ 19382357 w 81"/>
              <a:gd name="T17" fmla="*/ 120189160 h 177"/>
              <a:gd name="T18" fmla="*/ 12921191 w 81"/>
              <a:gd name="T19" fmla="*/ 141173948 h 177"/>
              <a:gd name="T20" fmla="*/ 10337409 w 81"/>
              <a:gd name="T21" fmla="*/ 164066192 h 177"/>
              <a:gd name="T22" fmla="*/ 5168704 w 81"/>
              <a:gd name="T23" fmla="*/ 190774775 h 177"/>
              <a:gd name="T24" fmla="*/ 2583784 w 81"/>
              <a:gd name="T25" fmla="*/ 217483314 h 177"/>
              <a:gd name="T26" fmla="*/ 2583784 w 81"/>
              <a:gd name="T27" fmla="*/ 244193234 h 177"/>
              <a:gd name="T28" fmla="*/ 0 w 81"/>
              <a:gd name="T29" fmla="*/ 274716687 h 177"/>
              <a:gd name="T30" fmla="*/ 0 w 81"/>
              <a:gd name="T31" fmla="*/ 305240140 h 177"/>
              <a:gd name="T32" fmla="*/ 0 w 81"/>
              <a:gd name="T33" fmla="*/ 337672431 h 177"/>
              <a:gd name="T34" fmla="*/ 21966140 w 81"/>
              <a:gd name="T35" fmla="*/ 318595100 h 177"/>
              <a:gd name="T36" fmla="*/ 21966140 w 81"/>
              <a:gd name="T37" fmla="*/ 288070266 h 177"/>
              <a:gd name="T38" fmla="*/ 24551060 w 81"/>
              <a:gd name="T39" fmla="*/ 261361727 h 177"/>
              <a:gd name="T40" fmla="*/ 24551060 w 81"/>
              <a:gd name="T41" fmla="*/ 234653188 h 177"/>
              <a:gd name="T42" fmla="*/ 27134842 w 81"/>
              <a:gd name="T43" fmla="*/ 207944649 h 177"/>
              <a:gd name="T44" fmla="*/ 29719762 w 81"/>
              <a:gd name="T45" fmla="*/ 186959861 h 177"/>
              <a:gd name="T46" fmla="*/ 34888464 w 81"/>
              <a:gd name="T47" fmla="*/ 164066192 h 177"/>
              <a:gd name="T48" fmla="*/ 37472255 w 81"/>
              <a:gd name="T49" fmla="*/ 146897700 h 177"/>
              <a:gd name="T50" fmla="*/ 42640957 w 81"/>
              <a:gd name="T51" fmla="*/ 124004074 h 177"/>
              <a:gd name="T52" fmla="*/ 47809659 w 81"/>
              <a:gd name="T53" fmla="*/ 110649114 h 177"/>
              <a:gd name="T54" fmla="*/ 56854604 w 81"/>
              <a:gd name="T55" fmla="*/ 93480621 h 177"/>
              <a:gd name="T56" fmla="*/ 62023306 w 81"/>
              <a:gd name="T57" fmla="*/ 80125639 h 177"/>
              <a:gd name="T58" fmla="*/ 69775791 w 81"/>
              <a:gd name="T59" fmla="*/ 66772060 h 177"/>
              <a:gd name="T60" fmla="*/ 80113212 w 81"/>
              <a:gd name="T61" fmla="*/ 57232014 h 177"/>
              <a:gd name="T62" fmla="*/ 89158157 w 81"/>
              <a:gd name="T63" fmla="*/ 47693348 h 177"/>
              <a:gd name="T64" fmla="*/ 99495561 w 81"/>
              <a:gd name="T65" fmla="*/ 40063510 h 177"/>
              <a:gd name="T66" fmla="*/ 96911778 w 81"/>
              <a:gd name="T67" fmla="*/ 3814915 h 1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177"/>
              <a:gd name="T104" fmla="*/ 81 w 81"/>
              <a:gd name="T105" fmla="*/ 177 h 1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177">
                <a:moveTo>
                  <a:pt x="75" y="2"/>
                </a:moveTo>
                <a:lnTo>
                  <a:pt x="75" y="0"/>
                </a:lnTo>
                <a:lnTo>
                  <a:pt x="71" y="2"/>
                </a:lnTo>
                <a:lnTo>
                  <a:pt x="64" y="5"/>
                </a:lnTo>
                <a:lnTo>
                  <a:pt x="60" y="7"/>
                </a:lnTo>
                <a:lnTo>
                  <a:pt x="56" y="12"/>
                </a:lnTo>
                <a:lnTo>
                  <a:pt x="52" y="14"/>
                </a:lnTo>
                <a:lnTo>
                  <a:pt x="48" y="16"/>
                </a:lnTo>
                <a:lnTo>
                  <a:pt x="44" y="21"/>
                </a:lnTo>
                <a:lnTo>
                  <a:pt x="40" y="25"/>
                </a:lnTo>
                <a:lnTo>
                  <a:pt x="35" y="28"/>
                </a:lnTo>
                <a:lnTo>
                  <a:pt x="33" y="32"/>
                </a:lnTo>
                <a:lnTo>
                  <a:pt x="29" y="37"/>
                </a:lnTo>
                <a:lnTo>
                  <a:pt x="27" y="42"/>
                </a:lnTo>
                <a:lnTo>
                  <a:pt x="23" y="46"/>
                </a:lnTo>
                <a:lnTo>
                  <a:pt x="21" y="51"/>
                </a:lnTo>
                <a:lnTo>
                  <a:pt x="19" y="58"/>
                </a:lnTo>
                <a:lnTo>
                  <a:pt x="15" y="63"/>
                </a:lnTo>
                <a:lnTo>
                  <a:pt x="13" y="67"/>
                </a:lnTo>
                <a:lnTo>
                  <a:pt x="10" y="74"/>
                </a:lnTo>
                <a:lnTo>
                  <a:pt x="10" y="81"/>
                </a:lnTo>
                <a:lnTo>
                  <a:pt x="8" y="86"/>
                </a:lnTo>
                <a:lnTo>
                  <a:pt x="6" y="93"/>
                </a:lnTo>
                <a:lnTo>
                  <a:pt x="4" y="100"/>
                </a:lnTo>
                <a:lnTo>
                  <a:pt x="4" y="107"/>
                </a:lnTo>
                <a:lnTo>
                  <a:pt x="2" y="114"/>
                </a:lnTo>
                <a:lnTo>
                  <a:pt x="2" y="121"/>
                </a:lnTo>
                <a:lnTo>
                  <a:pt x="2" y="128"/>
                </a:lnTo>
                <a:lnTo>
                  <a:pt x="0" y="137"/>
                </a:lnTo>
                <a:lnTo>
                  <a:pt x="0" y="144"/>
                </a:lnTo>
                <a:lnTo>
                  <a:pt x="0" y="151"/>
                </a:lnTo>
                <a:lnTo>
                  <a:pt x="0" y="160"/>
                </a:lnTo>
                <a:lnTo>
                  <a:pt x="0" y="170"/>
                </a:lnTo>
                <a:lnTo>
                  <a:pt x="0" y="177"/>
                </a:lnTo>
                <a:lnTo>
                  <a:pt x="19" y="177"/>
                </a:lnTo>
                <a:lnTo>
                  <a:pt x="17" y="167"/>
                </a:lnTo>
                <a:lnTo>
                  <a:pt x="17" y="160"/>
                </a:lnTo>
                <a:lnTo>
                  <a:pt x="17" y="151"/>
                </a:lnTo>
                <a:lnTo>
                  <a:pt x="17" y="144"/>
                </a:lnTo>
                <a:lnTo>
                  <a:pt x="19" y="137"/>
                </a:lnTo>
                <a:lnTo>
                  <a:pt x="19" y="130"/>
                </a:lnTo>
                <a:lnTo>
                  <a:pt x="19" y="123"/>
                </a:lnTo>
                <a:lnTo>
                  <a:pt x="21" y="116"/>
                </a:lnTo>
                <a:lnTo>
                  <a:pt x="21" y="109"/>
                </a:lnTo>
                <a:lnTo>
                  <a:pt x="23" y="105"/>
                </a:lnTo>
                <a:lnTo>
                  <a:pt x="23" y="98"/>
                </a:lnTo>
                <a:lnTo>
                  <a:pt x="25" y="93"/>
                </a:lnTo>
                <a:lnTo>
                  <a:pt x="27" y="86"/>
                </a:lnTo>
                <a:lnTo>
                  <a:pt x="27" y="81"/>
                </a:lnTo>
                <a:lnTo>
                  <a:pt x="29" y="77"/>
                </a:lnTo>
                <a:lnTo>
                  <a:pt x="31" y="70"/>
                </a:lnTo>
                <a:lnTo>
                  <a:pt x="33" y="65"/>
                </a:lnTo>
                <a:lnTo>
                  <a:pt x="35" y="63"/>
                </a:lnTo>
                <a:lnTo>
                  <a:pt x="37" y="58"/>
                </a:lnTo>
                <a:lnTo>
                  <a:pt x="40" y="53"/>
                </a:lnTo>
                <a:lnTo>
                  <a:pt x="44" y="49"/>
                </a:lnTo>
                <a:lnTo>
                  <a:pt x="46" y="46"/>
                </a:lnTo>
                <a:lnTo>
                  <a:pt x="48" y="42"/>
                </a:lnTo>
                <a:lnTo>
                  <a:pt x="52" y="39"/>
                </a:lnTo>
                <a:lnTo>
                  <a:pt x="54" y="35"/>
                </a:lnTo>
                <a:lnTo>
                  <a:pt x="58" y="32"/>
                </a:lnTo>
                <a:lnTo>
                  <a:pt x="62" y="30"/>
                </a:lnTo>
                <a:lnTo>
                  <a:pt x="64" y="28"/>
                </a:lnTo>
                <a:lnTo>
                  <a:pt x="69" y="25"/>
                </a:lnTo>
                <a:lnTo>
                  <a:pt x="73" y="23"/>
                </a:lnTo>
                <a:lnTo>
                  <a:pt x="77" y="21"/>
                </a:lnTo>
                <a:lnTo>
                  <a:pt x="81" y="18"/>
                </a:lnTo>
                <a:lnTo>
                  <a:pt x="75" y="2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99" name="Freeform 80">
            <a:extLst>
              <a:ext uri="{FF2B5EF4-FFF2-40B4-BE49-F238E27FC236}">
                <a16:creationId xmlns:a16="http://schemas.microsoft.com/office/drawing/2014/main" id="{A2E6ACAE-0E7C-8A9C-52C2-B2E3E55812A5}"/>
              </a:ext>
            </a:extLst>
          </p:cNvPr>
          <p:cNvSpPr>
            <a:spLocks/>
          </p:cNvSpPr>
          <p:nvPr/>
        </p:nvSpPr>
        <p:spPr bwMode="auto">
          <a:xfrm>
            <a:off x="7643813" y="2524125"/>
            <a:ext cx="273050" cy="654050"/>
          </a:xfrm>
          <a:custGeom>
            <a:avLst/>
            <a:gdLst>
              <a:gd name="T0" fmla="*/ 287151488 w 239"/>
              <a:gd name="T1" fmla="*/ 36023699 h 475"/>
              <a:gd name="T2" fmla="*/ 284540948 w 239"/>
              <a:gd name="T3" fmla="*/ 92902658 h 475"/>
              <a:gd name="T4" fmla="*/ 279319868 w 239"/>
              <a:gd name="T5" fmla="*/ 155471130 h 475"/>
              <a:gd name="T6" fmla="*/ 274098788 w 239"/>
              <a:gd name="T7" fmla="*/ 212350101 h 475"/>
              <a:gd name="T8" fmla="*/ 262351928 w 239"/>
              <a:gd name="T9" fmla="*/ 265438293 h 475"/>
              <a:gd name="T10" fmla="*/ 251909768 w 239"/>
              <a:gd name="T11" fmla="*/ 322317220 h 475"/>
              <a:gd name="T12" fmla="*/ 238858210 w 239"/>
              <a:gd name="T13" fmla="*/ 375405498 h 475"/>
              <a:gd name="T14" fmla="*/ 221890270 w 239"/>
              <a:gd name="T15" fmla="*/ 432284426 h 475"/>
              <a:gd name="T16" fmla="*/ 203616489 w 239"/>
              <a:gd name="T17" fmla="*/ 485372618 h 475"/>
              <a:gd name="T18" fmla="*/ 184038009 w 239"/>
              <a:gd name="T19" fmla="*/ 538459433 h 475"/>
              <a:gd name="T20" fmla="*/ 163154831 w 239"/>
              <a:gd name="T21" fmla="*/ 587755513 h 475"/>
              <a:gd name="T22" fmla="*/ 138355235 w 239"/>
              <a:gd name="T23" fmla="*/ 640842328 h 475"/>
              <a:gd name="T24" fmla="*/ 110945135 w 239"/>
              <a:gd name="T25" fmla="*/ 693930520 h 475"/>
              <a:gd name="T26" fmla="*/ 80924495 w 239"/>
              <a:gd name="T27" fmla="*/ 747017508 h 475"/>
              <a:gd name="T28" fmla="*/ 52209678 w 239"/>
              <a:gd name="T29" fmla="*/ 794417532 h 475"/>
              <a:gd name="T30" fmla="*/ 16967944 w 239"/>
              <a:gd name="T31" fmla="*/ 847504347 h 475"/>
              <a:gd name="T32" fmla="*/ 13052705 w 239"/>
              <a:gd name="T33" fmla="*/ 900592539 h 475"/>
              <a:gd name="T34" fmla="*/ 48293297 w 239"/>
              <a:gd name="T35" fmla="*/ 847504347 h 475"/>
              <a:gd name="T36" fmla="*/ 80924495 w 239"/>
              <a:gd name="T37" fmla="*/ 794417532 h 475"/>
              <a:gd name="T38" fmla="*/ 113555675 w 239"/>
              <a:gd name="T39" fmla="*/ 741329340 h 475"/>
              <a:gd name="T40" fmla="*/ 140965775 w 239"/>
              <a:gd name="T41" fmla="*/ 693930520 h 475"/>
              <a:gd name="T42" fmla="*/ 168374769 w 239"/>
              <a:gd name="T43" fmla="*/ 635154160 h 475"/>
              <a:gd name="T44" fmla="*/ 191869630 w 239"/>
              <a:gd name="T45" fmla="*/ 582067345 h 475"/>
              <a:gd name="T46" fmla="*/ 214058650 w 239"/>
              <a:gd name="T47" fmla="*/ 530875209 h 475"/>
              <a:gd name="T48" fmla="*/ 233637129 w 239"/>
              <a:gd name="T49" fmla="*/ 477788394 h 475"/>
              <a:gd name="T50" fmla="*/ 251909768 w 239"/>
              <a:gd name="T51" fmla="*/ 419012033 h 475"/>
              <a:gd name="T52" fmla="*/ 266268310 w 239"/>
              <a:gd name="T53" fmla="*/ 362133106 h 475"/>
              <a:gd name="T54" fmla="*/ 279319868 w 239"/>
              <a:gd name="T55" fmla="*/ 305254093 h 475"/>
              <a:gd name="T56" fmla="*/ 289762028 w 239"/>
              <a:gd name="T57" fmla="*/ 248373789 h 475"/>
              <a:gd name="T58" fmla="*/ 297593649 w 239"/>
              <a:gd name="T59" fmla="*/ 189598805 h 475"/>
              <a:gd name="T60" fmla="*/ 306730039 w 239"/>
              <a:gd name="T61" fmla="*/ 128926346 h 475"/>
              <a:gd name="T62" fmla="*/ 309340580 w 239"/>
              <a:gd name="T63" fmla="*/ 66359229 h 475"/>
              <a:gd name="T64" fmla="*/ 311951120 w 239"/>
              <a:gd name="T65" fmla="*/ 5688171 h 475"/>
              <a:gd name="T66" fmla="*/ 287151488 w 239"/>
              <a:gd name="T67" fmla="*/ 5688171 h 47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9"/>
              <a:gd name="T103" fmla="*/ 0 h 475"/>
              <a:gd name="T104" fmla="*/ 239 w 239"/>
              <a:gd name="T105" fmla="*/ 475 h 47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9" h="475">
                <a:moveTo>
                  <a:pt x="220" y="3"/>
                </a:moveTo>
                <a:lnTo>
                  <a:pt x="220" y="19"/>
                </a:lnTo>
                <a:lnTo>
                  <a:pt x="220" y="33"/>
                </a:lnTo>
                <a:lnTo>
                  <a:pt x="218" y="49"/>
                </a:lnTo>
                <a:lnTo>
                  <a:pt x="216" y="65"/>
                </a:lnTo>
                <a:lnTo>
                  <a:pt x="214" y="82"/>
                </a:lnTo>
                <a:lnTo>
                  <a:pt x="212" y="96"/>
                </a:lnTo>
                <a:lnTo>
                  <a:pt x="210" y="112"/>
                </a:lnTo>
                <a:lnTo>
                  <a:pt x="206" y="126"/>
                </a:lnTo>
                <a:lnTo>
                  <a:pt x="201" y="140"/>
                </a:lnTo>
                <a:lnTo>
                  <a:pt x="197" y="156"/>
                </a:lnTo>
                <a:lnTo>
                  <a:pt x="193" y="170"/>
                </a:lnTo>
                <a:lnTo>
                  <a:pt x="189" y="184"/>
                </a:lnTo>
                <a:lnTo>
                  <a:pt x="183" y="198"/>
                </a:lnTo>
                <a:lnTo>
                  <a:pt x="177" y="214"/>
                </a:lnTo>
                <a:lnTo>
                  <a:pt x="170" y="228"/>
                </a:lnTo>
                <a:lnTo>
                  <a:pt x="164" y="242"/>
                </a:lnTo>
                <a:lnTo>
                  <a:pt x="156" y="256"/>
                </a:lnTo>
                <a:lnTo>
                  <a:pt x="150" y="270"/>
                </a:lnTo>
                <a:lnTo>
                  <a:pt x="141" y="284"/>
                </a:lnTo>
                <a:lnTo>
                  <a:pt x="133" y="298"/>
                </a:lnTo>
                <a:lnTo>
                  <a:pt x="125" y="310"/>
                </a:lnTo>
                <a:lnTo>
                  <a:pt x="114" y="324"/>
                </a:lnTo>
                <a:lnTo>
                  <a:pt x="106" y="338"/>
                </a:lnTo>
                <a:lnTo>
                  <a:pt x="96" y="352"/>
                </a:lnTo>
                <a:lnTo>
                  <a:pt x="85" y="366"/>
                </a:lnTo>
                <a:lnTo>
                  <a:pt x="75" y="380"/>
                </a:lnTo>
                <a:lnTo>
                  <a:pt x="62" y="394"/>
                </a:lnTo>
                <a:lnTo>
                  <a:pt x="50" y="408"/>
                </a:lnTo>
                <a:lnTo>
                  <a:pt x="40" y="419"/>
                </a:lnTo>
                <a:lnTo>
                  <a:pt x="25" y="433"/>
                </a:lnTo>
                <a:lnTo>
                  <a:pt x="13" y="447"/>
                </a:lnTo>
                <a:lnTo>
                  <a:pt x="0" y="461"/>
                </a:lnTo>
                <a:lnTo>
                  <a:pt x="10" y="475"/>
                </a:lnTo>
                <a:lnTo>
                  <a:pt x="25" y="461"/>
                </a:lnTo>
                <a:lnTo>
                  <a:pt x="37" y="447"/>
                </a:lnTo>
                <a:lnTo>
                  <a:pt x="50" y="433"/>
                </a:lnTo>
                <a:lnTo>
                  <a:pt x="62" y="419"/>
                </a:lnTo>
                <a:lnTo>
                  <a:pt x="75" y="405"/>
                </a:lnTo>
                <a:lnTo>
                  <a:pt x="87" y="391"/>
                </a:lnTo>
                <a:lnTo>
                  <a:pt x="98" y="380"/>
                </a:lnTo>
                <a:lnTo>
                  <a:pt x="108" y="366"/>
                </a:lnTo>
                <a:lnTo>
                  <a:pt x="118" y="352"/>
                </a:lnTo>
                <a:lnTo>
                  <a:pt x="129" y="335"/>
                </a:lnTo>
                <a:lnTo>
                  <a:pt x="139" y="321"/>
                </a:lnTo>
                <a:lnTo>
                  <a:pt x="147" y="307"/>
                </a:lnTo>
                <a:lnTo>
                  <a:pt x="156" y="294"/>
                </a:lnTo>
                <a:lnTo>
                  <a:pt x="164" y="280"/>
                </a:lnTo>
                <a:lnTo>
                  <a:pt x="172" y="266"/>
                </a:lnTo>
                <a:lnTo>
                  <a:pt x="179" y="252"/>
                </a:lnTo>
                <a:lnTo>
                  <a:pt x="187" y="235"/>
                </a:lnTo>
                <a:lnTo>
                  <a:pt x="193" y="221"/>
                </a:lnTo>
                <a:lnTo>
                  <a:pt x="199" y="207"/>
                </a:lnTo>
                <a:lnTo>
                  <a:pt x="204" y="191"/>
                </a:lnTo>
                <a:lnTo>
                  <a:pt x="210" y="177"/>
                </a:lnTo>
                <a:lnTo>
                  <a:pt x="214" y="161"/>
                </a:lnTo>
                <a:lnTo>
                  <a:pt x="218" y="147"/>
                </a:lnTo>
                <a:lnTo>
                  <a:pt x="222" y="131"/>
                </a:lnTo>
                <a:lnTo>
                  <a:pt x="226" y="114"/>
                </a:lnTo>
                <a:lnTo>
                  <a:pt x="228" y="100"/>
                </a:lnTo>
                <a:lnTo>
                  <a:pt x="233" y="84"/>
                </a:lnTo>
                <a:lnTo>
                  <a:pt x="235" y="68"/>
                </a:lnTo>
                <a:lnTo>
                  <a:pt x="235" y="52"/>
                </a:lnTo>
                <a:lnTo>
                  <a:pt x="237" y="35"/>
                </a:lnTo>
                <a:lnTo>
                  <a:pt x="237" y="19"/>
                </a:lnTo>
                <a:lnTo>
                  <a:pt x="239" y="3"/>
                </a:lnTo>
                <a:lnTo>
                  <a:pt x="239" y="0"/>
                </a:lnTo>
                <a:lnTo>
                  <a:pt x="220" y="3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00" name="Freeform 81">
            <a:extLst>
              <a:ext uri="{FF2B5EF4-FFF2-40B4-BE49-F238E27FC236}">
                <a16:creationId xmlns:a16="http://schemas.microsoft.com/office/drawing/2014/main" id="{E4D2D327-DA85-5713-A093-19B163BAE3D0}"/>
              </a:ext>
            </a:extLst>
          </p:cNvPr>
          <p:cNvSpPr>
            <a:spLocks/>
          </p:cNvSpPr>
          <p:nvPr/>
        </p:nvSpPr>
        <p:spPr bwMode="auto">
          <a:xfrm>
            <a:off x="7410451" y="2082800"/>
            <a:ext cx="506413" cy="446088"/>
          </a:xfrm>
          <a:custGeom>
            <a:avLst/>
            <a:gdLst>
              <a:gd name="T0" fmla="*/ 32817166 w 442"/>
              <a:gd name="T1" fmla="*/ 49285843 h 324"/>
              <a:gd name="T2" fmla="*/ 84013013 w 442"/>
              <a:gd name="T3" fmla="*/ 39807842 h 324"/>
              <a:gd name="T4" fmla="*/ 135207687 w 442"/>
              <a:gd name="T5" fmla="*/ 39807842 h 324"/>
              <a:gd name="T6" fmla="*/ 185090535 w 442"/>
              <a:gd name="T7" fmla="*/ 43599589 h 324"/>
              <a:gd name="T8" fmla="*/ 233660340 w 442"/>
              <a:gd name="T9" fmla="*/ 53077589 h 324"/>
              <a:gd name="T10" fmla="*/ 279605277 w 442"/>
              <a:gd name="T11" fmla="*/ 70137695 h 324"/>
              <a:gd name="T12" fmla="*/ 324236133 w 442"/>
              <a:gd name="T13" fmla="*/ 92885443 h 324"/>
              <a:gd name="T14" fmla="*/ 362305318 w 442"/>
              <a:gd name="T15" fmla="*/ 123215285 h 324"/>
              <a:gd name="T16" fmla="*/ 400373358 w 442"/>
              <a:gd name="T17" fmla="*/ 159231370 h 324"/>
              <a:gd name="T18" fmla="*/ 433190516 w 442"/>
              <a:gd name="T19" fmla="*/ 199040622 h 324"/>
              <a:gd name="T20" fmla="*/ 466007673 w 442"/>
              <a:gd name="T21" fmla="*/ 248326443 h 324"/>
              <a:gd name="T22" fmla="*/ 489637218 w 442"/>
              <a:gd name="T23" fmla="*/ 299508138 h 324"/>
              <a:gd name="T24" fmla="*/ 514577479 w 442"/>
              <a:gd name="T25" fmla="*/ 358271949 h 324"/>
              <a:gd name="T26" fmla="*/ 530330127 w 442"/>
              <a:gd name="T27" fmla="*/ 424617962 h 324"/>
              <a:gd name="T28" fmla="*/ 544769767 w 442"/>
              <a:gd name="T29" fmla="*/ 494757013 h 324"/>
              <a:gd name="T30" fmla="*/ 552646664 w 442"/>
              <a:gd name="T31" fmla="*/ 574372676 h 324"/>
              <a:gd name="T32" fmla="*/ 580212939 w 442"/>
              <a:gd name="T33" fmla="*/ 608494265 h 324"/>
              <a:gd name="T34" fmla="*/ 572337188 w 442"/>
              <a:gd name="T35" fmla="*/ 525086855 h 324"/>
              <a:gd name="T36" fmla="*/ 560522415 w 442"/>
              <a:gd name="T37" fmla="*/ 445469814 h 324"/>
              <a:gd name="T38" fmla="*/ 544769767 w 442"/>
              <a:gd name="T39" fmla="*/ 375332141 h 324"/>
              <a:gd name="T40" fmla="*/ 522454375 w 442"/>
              <a:gd name="T41" fmla="*/ 308986127 h 324"/>
              <a:gd name="T42" fmla="*/ 494888101 w 442"/>
              <a:gd name="T43" fmla="*/ 248326443 h 324"/>
              <a:gd name="T44" fmla="*/ 466007673 w 442"/>
              <a:gd name="T45" fmla="*/ 195248875 h 324"/>
              <a:gd name="T46" fmla="*/ 430565647 w 442"/>
              <a:gd name="T47" fmla="*/ 145963011 h 324"/>
              <a:gd name="T48" fmla="*/ 395122476 w 442"/>
              <a:gd name="T49" fmla="*/ 106155179 h 324"/>
              <a:gd name="T50" fmla="*/ 354428422 w 442"/>
              <a:gd name="T51" fmla="*/ 75825315 h 324"/>
              <a:gd name="T52" fmla="*/ 307171623 w 442"/>
              <a:gd name="T53" fmla="*/ 43599589 h 324"/>
              <a:gd name="T54" fmla="*/ 261226615 w 442"/>
              <a:gd name="T55" fmla="*/ 26538106 h 324"/>
              <a:gd name="T56" fmla="*/ 212656809 w 442"/>
              <a:gd name="T57" fmla="*/ 13269742 h 324"/>
              <a:gd name="T58" fmla="*/ 162775143 w 442"/>
              <a:gd name="T59" fmla="*/ 5686246 h 324"/>
              <a:gd name="T60" fmla="*/ 111579287 w 442"/>
              <a:gd name="T61" fmla="*/ 0 h 324"/>
              <a:gd name="T62" fmla="*/ 56445574 w 442"/>
              <a:gd name="T63" fmla="*/ 9477992 h 324"/>
              <a:gd name="T64" fmla="*/ 0 w 442"/>
              <a:gd name="T65" fmla="*/ 17060111 h 3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2"/>
              <a:gd name="T100" fmla="*/ 0 h 324"/>
              <a:gd name="T101" fmla="*/ 442 w 442"/>
              <a:gd name="T102" fmla="*/ 324 h 3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2" h="324">
                <a:moveTo>
                  <a:pt x="4" y="30"/>
                </a:moveTo>
                <a:lnTo>
                  <a:pt x="25" y="26"/>
                </a:lnTo>
                <a:lnTo>
                  <a:pt x="43" y="23"/>
                </a:lnTo>
                <a:lnTo>
                  <a:pt x="64" y="21"/>
                </a:lnTo>
                <a:lnTo>
                  <a:pt x="85" y="21"/>
                </a:lnTo>
                <a:lnTo>
                  <a:pt x="103" y="21"/>
                </a:lnTo>
                <a:lnTo>
                  <a:pt x="122" y="21"/>
                </a:lnTo>
                <a:lnTo>
                  <a:pt x="141" y="23"/>
                </a:lnTo>
                <a:lnTo>
                  <a:pt x="159" y="26"/>
                </a:lnTo>
                <a:lnTo>
                  <a:pt x="178" y="28"/>
                </a:lnTo>
                <a:lnTo>
                  <a:pt x="197" y="33"/>
                </a:lnTo>
                <a:lnTo>
                  <a:pt x="213" y="37"/>
                </a:lnTo>
                <a:lnTo>
                  <a:pt x="230" y="42"/>
                </a:lnTo>
                <a:lnTo>
                  <a:pt x="247" y="49"/>
                </a:lnTo>
                <a:lnTo>
                  <a:pt x="261" y="56"/>
                </a:lnTo>
                <a:lnTo>
                  <a:pt x="276" y="65"/>
                </a:lnTo>
                <a:lnTo>
                  <a:pt x="290" y="75"/>
                </a:lnTo>
                <a:lnTo>
                  <a:pt x="305" y="84"/>
                </a:lnTo>
                <a:lnTo>
                  <a:pt x="317" y="93"/>
                </a:lnTo>
                <a:lnTo>
                  <a:pt x="330" y="105"/>
                </a:lnTo>
                <a:lnTo>
                  <a:pt x="342" y="117"/>
                </a:lnTo>
                <a:lnTo>
                  <a:pt x="355" y="131"/>
                </a:lnTo>
                <a:lnTo>
                  <a:pt x="365" y="142"/>
                </a:lnTo>
                <a:lnTo>
                  <a:pt x="373" y="158"/>
                </a:lnTo>
                <a:lnTo>
                  <a:pt x="384" y="172"/>
                </a:lnTo>
                <a:lnTo>
                  <a:pt x="392" y="189"/>
                </a:lnTo>
                <a:lnTo>
                  <a:pt x="398" y="205"/>
                </a:lnTo>
                <a:lnTo>
                  <a:pt x="404" y="224"/>
                </a:lnTo>
                <a:lnTo>
                  <a:pt x="411" y="242"/>
                </a:lnTo>
                <a:lnTo>
                  <a:pt x="415" y="261"/>
                </a:lnTo>
                <a:lnTo>
                  <a:pt x="419" y="282"/>
                </a:lnTo>
                <a:lnTo>
                  <a:pt x="421" y="303"/>
                </a:lnTo>
                <a:lnTo>
                  <a:pt x="423" y="324"/>
                </a:lnTo>
                <a:lnTo>
                  <a:pt x="442" y="321"/>
                </a:lnTo>
                <a:lnTo>
                  <a:pt x="440" y="300"/>
                </a:lnTo>
                <a:lnTo>
                  <a:pt x="436" y="277"/>
                </a:lnTo>
                <a:lnTo>
                  <a:pt x="431" y="256"/>
                </a:lnTo>
                <a:lnTo>
                  <a:pt x="427" y="235"/>
                </a:lnTo>
                <a:lnTo>
                  <a:pt x="421" y="217"/>
                </a:lnTo>
                <a:lnTo>
                  <a:pt x="415" y="198"/>
                </a:lnTo>
                <a:lnTo>
                  <a:pt x="407" y="179"/>
                </a:lnTo>
                <a:lnTo>
                  <a:pt x="398" y="163"/>
                </a:lnTo>
                <a:lnTo>
                  <a:pt x="388" y="147"/>
                </a:lnTo>
                <a:lnTo>
                  <a:pt x="377" y="131"/>
                </a:lnTo>
                <a:lnTo>
                  <a:pt x="367" y="117"/>
                </a:lnTo>
                <a:lnTo>
                  <a:pt x="355" y="103"/>
                </a:lnTo>
                <a:lnTo>
                  <a:pt x="342" y="91"/>
                </a:lnTo>
                <a:lnTo>
                  <a:pt x="328" y="77"/>
                </a:lnTo>
                <a:lnTo>
                  <a:pt x="315" y="68"/>
                </a:lnTo>
                <a:lnTo>
                  <a:pt x="301" y="56"/>
                </a:lnTo>
                <a:lnTo>
                  <a:pt x="284" y="47"/>
                </a:lnTo>
                <a:lnTo>
                  <a:pt x="270" y="40"/>
                </a:lnTo>
                <a:lnTo>
                  <a:pt x="253" y="30"/>
                </a:lnTo>
                <a:lnTo>
                  <a:pt x="234" y="23"/>
                </a:lnTo>
                <a:lnTo>
                  <a:pt x="218" y="19"/>
                </a:lnTo>
                <a:lnTo>
                  <a:pt x="199" y="14"/>
                </a:lnTo>
                <a:lnTo>
                  <a:pt x="182" y="9"/>
                </a:lnTo>
                <a:lnTo>
                  <a:pt x="162" y="7"/>
                </a:lnTo>
                <a:lnTo>
                  <a:pt x="143" y="3"/>
                </a:lnTo>
                <a:lnTo>
                  <a:pt x="124" y="3"/>
                </a:lnTo>
                <a:lnTo>
                  <a:pt x="103" y="0"/>
                </a:lnTo>
                <a:lnTo>
                  <a:pt x="85" y="0"/>
                </a:lnTo>
                <a:lnTo>
                  <a:pt x="64" y="3"/>
                </a:lnTo>
                <a:lnTo>
                  <a:pt x="43" y="5"/>
                </a:lnTo>
                <a:lnTo>
                  <a:pt x="22" y="7"/>
                </a:lnTo>
                <a:lnTo>
                  <a:pt x="0" y="9"/>
                </a:lnTo>
                <a:lnTo>
                  <a:pt x="4" y="30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01" name="Freeform 82">
            <a:extLst>
              <a:ext uri="{FF2B5EF4-FFF2-40B4-BE49-F238E27FC236}">
                <a16:creationId xmlns:a16="http://schemas.microsoft.com/office/drawing/2014/main" id="{14F06A18-1B46-0C23-F0B6-92893A30C64E}"/>
              </a:ext>
            </a:extLst>
          </p:cNvPr>
          <p:cNvSpPr>
            <a:spLocks/>
          </p:cNvSpPr>
          <p:nvPr/>
        </p:nvSpPr>
        <p:spPr bwMode="auto">
          <a:xfrm>
            <a:off x="6135689" y="2422526"/>
            <a:ext cx="1538287" cy="2005013"/>
          </a:xfrm>
          <a:custGeom>
            <a:avLst/>
            <a:gdLst>
              <a:gd name="T0" fmla="*/ 961909955 w 1341"/>
              <a:gd name="T1" fmla="*/ 2147483647 h 1457"/>
              <a:gd name="T2" fmla="*/ 964541445 w 1341"/>
              <a:gd name="T3" fmla="*/ 2147483647 h 1457"/>
              <a:gd name="T4" fmla="*/ 967174083 w 1341"/>
              <a:gd name="T5" fmla="*/ 2147483647 h 1457"/>
              <a:gd name="T6" fmla="*/ 967174083 w 1341"/>
              <a:gd name="T7" fmla="*/ 2147483647 h 1457"/>
              <a:gd name="T8" fmla="*/ 967174083 w 1341"/>
              <a:gd name="T9" fmla="*/ 2147483647 h 1457"/>
              <a:gd name="T10" fmla="*/ 967174083 w 1341"/>
              <a:gd name="T11" fmla="*/ 2147483647 h 1457"/>
              <a:gd name="T12" fmla="*/ 969805574 w 1341"/>
              <a:gd name="T13" fmla="*/ 2147483647 h 1457"/>
              <a:gd name="T14" fmla="*/ 969805574 w 1341"/>
              <a:gd name="T15" fmla="*/ 2147483647 h 1457"/>
              <a:gd name="T16" fmla="*/ 972437065 w 1341"/>
              <a:gd name="T17" fmla="*/ 2088770789 h 1457"/>
              <a:gd name="T18" fmla="*/ 972437065 w 1341"/>
              <a:gd name="T19" fmla="*/ 1965679271 h 1457"/>
              <a:gd name="T20" fmla="*/ 975068555 w 1341"/>
              <a:gd name="T21" fmla="*/ 1819862444 h 1457"/>
              <a:gd name="T22" fmla="*/ 992175539 w 1341"/>
              <a:gd name="T23" fmla="*/ 1683514725 h 1457"/>
              <a:gd name="T24" fmla="*/ 1023756870 w 1341"/>
              <a:gd name="T25" fmla="*/ 1564211675 h 1457"/>
              <a:gd name="T26" fmla="*/ 1076392420 w 1341"/>
              <a:gd name="T27" fmla="*/ 1461950542 h 1457"/>
              <a:gd name="T28" fmla="*/ 1142185425 w 1341"/>
              <a:gd name="T29" fmla="*/ 1374838811 h 1457"/>
              <a:gd name="T30" fmla="*/ 1234298212 w 1341"/>
              <a:gd name="T31" fmla="*/ 1291515893 h 1457"/>
              <a:gd name="T32" fmla="*/ 1381676606 w 1341"/>
              <a:gd name="T33" fmla="*/ 1141911974 h 1457"/>
              <a:gd name="T34" fmla="*/ 1508001927 w 1341"/>
              <a:gd name="T35" fmla="*/ 982840323 h 1457"/>
              <a:gd name="T36" fmla="*/ 1611956136 w 1341"/>
              <a:gd name="T37" fmla="*/ 823767297 h 1457"/>
              <a:gd name="T38" fmla="*/ 1690908888 w 1341"/>
              <a:gd name="T39" fmla="*/ 660907005 h 1457"/>
              <a:gd name="T40" fmla="*/ 1746175930 w 1341"/>
              <a:gd name="T41" fmla="*/ 488579154 h 1457"/>
              <a:gd name="T42" fmla="*/ 1764598659 w 1341"/>
              <a:gd name="T43" fmla="*/ 321931856 h 1457"/>
              <a:gd name="T44" fmla="*/ 1746175930 w 1341"/>
              <a:gd name="T45" fmla="*/ 179903455 h 1457"/>
              <a:gd name="T46" fmla="*/ 1696173017 w 1341"/>
              <a:gd name="T47" fmla="*/ 79535847 h 1457"/>
              <a:gd name="T48" fmla="*/ 1614587627 w 1341"/>
              <a:gd name="T49" fmla="*/ 17043298 h 1457"/>
              <a:gd name="T50" fmla="*/ 1505370437 w 1341"/>
              <a:gd name="T51" fmla="*/ 0 h 1457"/>
              <a:gd name="T52" fmla="*/ 1302723854 w 1341"/>
              <a:gd name="T53" fmla="*/ 66279647 h 1457"/>
              <a:gd name="T54" fmla="*/ 1063232672 w 1341"/>
              <a:gd name="T55" fmla="*/ 132560669 h 1457"/>
              <a:gd name="T56" fmla="*/ 852691617 w 1341"/>
              <a:gd name="T57" fmla="*/ 149603962 h 1457"/>
              <a:gd name="T58" fmla="*/ 663204782 w 1341"/>
              <a:gd name="T59" fmla="*/ 123091562 h 1457"/>
              <a:gd name="T60" fmla="*/ 480297678 w 1341"/>
              <a:gd name="T61" fmla="*/ 70068115 h 1457"/>
              <a:gd name="T62" fmla="*/ 300020989 w 1341"/>
              <a:gd name="T63" fmla="*/ 9469110 h 1457"/>
              <a:gd name="T64" fmla="*/ 182908180 w 1341"/>
              <a:gd name="T65" fmla="*/ 9469110 h 1457"/>
              <a:gd name="T66" fmla="*/ 93427134 w 1341"/>
              <a:gd name="T67" fmla="*/ 56811915 h 1457"/>
              <a:gd name="T68" fmla="*/ 32897085 w 1341"/>
              <a:gd name="T69" fmla="*/ 145816870 h 1457"/>
              <a:gd name="T70" fmla="*/ 2631492 w 1341"/>
              <a:gd name="T71" fmla="*/ 272695524 h 1457"/>
              <a:gd name="T72" fmla="*/ 7895622 w 1341"/>
              <a:gd name="T73" fmla="*/ 431767261 h 1457"/>
              <a:gd name="T74" fmla="*/ 51319823 w 1341"/>
              <a:gd name="T75" fmla="*/ 604096488 h 1457"/>
              <a:gd name="T76" fmla="*/ 122376974 w 1341"/>
              <a:gd name="T77" fmla="*/ 770743872 h 1457"/>
              <a:gd name="T78" fmla="*/ 218436746 w 1341"/>
              <a:gd name="T79" fmla="*/ 933602615 h 1457"/>
              <a:gd name="T80" fmla="*/ 338182265 w 1341"/>
              <a:gd name="T81" fmla="*/ 1088888549 h 1457"/>
              <a:gd name="T82" fmla="*/ 477665040 w 1341"/>
              <a:gd name="T83" fmla="*/ 1242279561 h 1457"/>
              <a:gd name="T84" fmla="*/ 598726233 w 1341"/>
              <a:gd name="T85" fmla="*/ 1348326411 h 1457"/>
              <a:gd name="T86" fmla="*/ 669784656 w 1341"/>
              <a:gd name="T87" fmla="*/ 1431650705 h 1457"/>
              <a:gd name="T88" fmla="*/ 723735952 w 1341"/>
              <a:gd name="T89" fmla="*/ 1528230167 h 1457"/>
              <a:gd name="T90" fmla="*/ 761896010 w 1341"/>
              <a:gd name="T91" fmla="*/ 1643747500 h 1457"/>
              <a:gd name="T92" fmla="*/ 784265975 w 1341"/>
              <a:gd name="T93" fmla="*/ 1776306751 h 1457"/>
              <a:gd name="T94" fmla="*/ 792161594 w 1341"/>
              <a:gd name="T95" fmla="*/ 1920230031 h 1457"/>
              <a:gd name="T96" fmla="*/ 792161594 w 1341"/>
              <a:gd name="T97" fmla="*/ 2049003565 h 1457"/>
              <a:gd name="T98" fmla="*/ 792161594 w 1341"/>
              <a:gd name="T99" fmla="*/ 2147483647 h 1457"/>
              <a:gd name="T100" fmla="*/ 794793085 w 1341"/>
              <a:gd name="T101" fmla="*/ 2147483647 h 1457"/>
              <a:gd name="T102" fmla="*/ 797424576 w 1341"/>
              <a:gd name="T103" fmla="*/ 2147483647 h 1457"/>
              <a:gd name="T104" fmla="*/ 797424576 w 1341"/>
              <a:gd name="T105" fmla="*/ 2147483647 h 1457"/>
              <a:gd name="T106" fmla="*/ 800057214 w 1341"/>
              <a:gd name="T107" fmla="*/ 2147483647 h 1457"/>
              <a:gd name="T108" fmla="*/ 802688705 w 1341"/>
              <a:gd name="T109" fmla="*/ 2147483647 h 1457"/>
              <a:gd name="T110" fmla="*/ 807951686 w 1341"/>
              <a:gd name="T111" fmla="*/ 2147483647 h 1457"/>
              <a:gd name="T112" fmla="*/ 814531560 w 1341"/>
              <a:gd name="T113" fmla="*/ 2147483647 h 1457"/>
              <a:gd name="T114" fmla="*/ 817163051 w 1341"/>
              <a:gd name="T115" fmla="*/ 2147483647 h 1457"/>
              <a:gd name="T116" fmla="*/ 835585780 w 1341"/>
              <a:gd name="T117" fmla="*/ 2147483647 h 1457"/>
              <a:gd name="T118" fmla="*/ 868482856 w 1341"/>
              <a:gd name="T119" fmla="*/ 2147483647 h 1457"/>
              <a:gd name="T120" fmla="*/ 904011422 w 1341"/>
              <a:gd name="T121" fmla="*/ 2147483647 h 1457"/>
              <a:gd name="T122" fmla="*/ 934277007 w 1341"/>
              <a:gd name="T123" fmla="*/ 2147483647 h 14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1"/>
              <a:gd name="T187" fmla="*/ 0 h 1457"/>
              <a:gd name="T188" fmla="*/ 1341 w 1341"/>
              <a:gd name="T189" fmla="*/ 1457 h 14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1" h="1457">
                <a:moveTo>
                  <a:pt x="729" y="1401"/>
                </a:moveTo>
                <a:lnTo>
                  <a:pt x="729" y="1398"/>
                </a:lnTo>
                <a:lnTo>
                  <a:pt x="729" y="1396"/>
                </a:lnTo>
                <a:lnTo>
                  <a:pt x="729" y="1394"/>
                </a:lnTo>
                <a:lnTo>
                  <a:pt x="731" y="1391"/>
                </a:lnTo>
                <a:lnTo>
                  <a:pt x="731" y="1389"/>
                </a:lnTo>
                <a:lnTo>
                  <a:pt x="731" y="1387"/>
                </a:lnTo>
                <a:lnTo>
                  <a:pt x="731" y="1384"/>
                </a:lnTo>
                <a:lnTo>
                  <a:pt x="731" y="1382"/>
                </a:lnTo>
                <a:lnTo>
                  <a:pt x="731" y="1380"/>
                </a:lnTo>
                <a:lnTo>
                  <a:pt x="731" y="1377"/>
                </a:lnTo>
                <a:lnTo>
                  <a:pt x="733" y="1375"/>
                </a:lnTo>
                <a:lnTo>
                  <a:pt x="733" y="1373"/>
                </a:lnTo>
                <a:lnTo>
                  <a:pt x="733" y="1370"/>
                </a:lnTo>
                <a:lnTo>
                  <a:pt x="733" y="1368"/>
                </a:lnTo>
                <a:lnTo>
                  <a:pt x="733" y="1366"/>
                </a:lnTo>
                <a:lnTo>
                  <a:pt x="733" y="1361"/>
                </a:lnTo>
                <a:lnTo>
                  <a:pt x="735" y="1359"/>
                </a:lnTo>
                <a:lnTo>
                  <a:pt x="735" y="1354"/>
                </a:lnTo>
                <a:lnTo>
                  <a:pt x="735" y="1352"/>
                </a:lnTo>
                <a:lnTo>
                  <a:pt x="735" y="1347"/>
                </a:lnTo>
                <a:lnTo>
                  <a:pt x="735" y="1345"/>
                </a:lnTo>
                <a:lnTo>
                  <a:pt x="735" y="1340"/>
                </a:lnTo>
                <a:lnTo>
                  <a:pt x="735" y="1336"/>
                </a:lnTo>
                <a:lnTo>
                  <a:pt x="735" y="1331"/>
                </a:lnTo>
                <a:lnTo>
                  <a:pt x="735" y="1326"/>
                </a:lnTo>
                <a:lnTo>
                  <a:pt x="735" y="1319"/>
                </a:lnTo>
                <a:lnTo>
                  <a:pt x="735" y="1315"/>
                </a:lnTo>
                <a:lnTo>
                  <a:pt x="735" y="1308"/>
                </a:lnTo>
                <a:lnTo>
                  <a:pt x="735" y="1303"/>
                </a:lnTo>
                <a:lnTo>
                  <a:pt x="735" y="1296"/>
                </a:lnTo>
                <a:lnTo>
                  <a:pt x="735" y="1289"/>
                </a:lnTo>
                <a:lnTo>
                  <a:pt x="735" y="1280"/>
                </a:lnTo>
                <a:lnTo>
                  <a:pt x="735" y="1273"/>
                </a:lnTo>
                <a:lnTo>
                  <a:pt x="735" y="1266"/>
                </a:lnTo>
                <a:lnTo>
                  <a:pt x="735" y="1259"/>
                </a:lnTo>
                <a:lnTo>
                  <a:pt x="735" y="1249"/>
                </a:lnTo>
                <a:lnTo>
                  <a:pt x="735" y="1242"/>
                </a:lnTo>
                <a:lnTo>
                  <a:pt x="735" y="1236"/>
                </a:lnTo>
                <a:lnTo>
                  <a:pt x="737" y="1229"/>
                </a:lnTo>
                <a:lnTo>
                  <a:pt x="737" y="1219"/>
                </a:lnTo>
                <a:lnTo>
                  <a:pt x="737" y="1212"/>
                </a:lnTo>
                <a:lnTo>
                  <a:pt x="737" y="1203"/>
                </a:lnTo>
                <a:lnTo>
                  <a:pt x="737" y="1196"/>
                </a:lnTo>
                <a:lnTo>
                  <a:pt x="737" y="1187"/>
                </a:lnTo>
                <a:lnTo>
                  <a:pt x="737" y="1177"/>
                </a:lnTo>
                <a:lnTo>
                  <a:pt x="737" y="1170"/>
                </a:lnTo>
                <a:lnTo>
                  <a:pt x="737" y="1161"/>
                </a:lnTo>
                <a:lnTo>
                  <a:pt x="739" y="1152"/>
                </a:lnTo>
                <a:lnTo>
                  <a:pt x="739" y="1142"/>
                </a:lnTo>
                <a:lnTo>
                  <a:pt x="739" y="1133"/>
                </a:lnTo>
                <a:lnTo>
                  <a:pt x="739" y="1124"/>
                </a:lnTo>
                <a:lnTo>
                  <a:pt x="739" y="1115"/>
                </a:lnTo>
                <a:lnTo>
                  <a:pt x="739" y="1103"/>
                </a:lnTo>
                <a:lnTo>
                  <a:pt x="739" y="1094"/>
                </a:lnTo>
                <a:lnTo>
                  <a:pt x="739" y="1082"/>
                </a:lnTo>
                <a:lnTo>
                  <a:pt x="739" y="1073"/>
                </a:lnTo>
                <a:lnTo>
                  <a:pt x="739" y="1061"/>
                </a:lnTo>
                <a:lnTo>
                  <a:pt x="739" y="1049"/>
                </a:lnTo>
                <a:lnTo>
                  <a:pt x="739" y="1038"/>
                </a:lnTo>
                <a:lnTo>
                  <a:pt x="739" y="1026"/>
                </a:lnTo>
                <a:lnTo>
                  <a:pt x="739" y="1012"/>
                </a:lnTo>
                <a:lnTo>
                  <a:pt x="739" y="1000"/>
                </a:lnTo>
                <a:lnTo>
                  <a:pt x="739" y="987"/>
                </a:lnTo>
                <a:lnTo>
                  <a:pt x="741" y="975"/>
                </a:lnTo>
                <a:lnTo>
                  <a:pt x="741" y="961"/>
                </a:lnTo>
                <a:lnTo>
                  <a:pt x="743" y="949"/>
                </a:lnTo>
                <a:lnTo>
                  <a:pt x="743" y="935"/>
                </a:lnTo>
                <a:lnTo>
                  <a:pt x="745" y="924"/>
                </a:lnTo>
                <a:lnTo>
                  <a:pt x="749" y="912"/>
                </a:lnTo>
                <a:lnTo>
                  <a:pt x="752" y="900"/>
                </a:lnTo>
                <a:lnTo>
                  <a:pt x="754" y="889"/>
                </a:lnTo>
                <a:lnTo>
                  <a:pt x="758" y="879"/>
                </a:lnTo>
                <a:lnTo>
                  <a:pt x="762" y="868"/>
                </a:lnTo>
                <a:lnTo>
                  <a:pt x="766" y="856"/>
                </a:lnTo>
                <a:lnTo>
                  <a:pt x="770" y="847"/>
                </a:lnTo>
                <a:lnTo>
                  <a:pt x="774" y="838"/>
                </a:lnTo>
                <a:lnTo>
                  <a:pt x="778" y="826"/>
                </a:lnTo>
                <a:lnTo>
                  <a:pt x="785" y="817"/>
                </a:lnTo>
                <a:lnTo>
                  <a:pt x="791" y="807"/>
                </a:lnTo>
                <a:lnTo>
                  <a:pt x="797" y="798"/>
                </a:lnTo>
                <a:lnTo>
                  <a:pt x="803" y="789"/>
                </a:lnTo>
                <a:lnTo>
                  <a:pt x="810" y="779"/>
                </a:lnTo>
                <a:lnTo>
                  <a:pt x="818" y="772"/>
                </a:lnTo>
                <a:lnTo>
                  <a:pt x="824" y="763"/>
                </a:lnTo>
                <a:lnTo>
                  <a:pt x="832" y="756"/>
                </a:lnTo>
                <a:lnTo>
                  <a:pt x="841" y="747"/>
                </a:lnTo>
                <a:lnTo>
                  <a:pt x="849" y="740"/>
                </a:lnTo>
                <a:lnTo>
                  <a:pt x="857" y="733"/>
                </a:lnTo>
                <a:lnTo>
                  <a:pt x="868" y="726"/>
                </a:lnTo>
                <a:lnTo>
                  <a:pt x="876" y="719"/>
                </a:lnTo>
                <a:lnTo>
                  <a:pt x="886" y="712"/>
                </a:lnTo>
                <a:lnTo>
                  <a:pt x="897" y="705"/>
                </a:lnTo>
                <a:lnTo>
                  <a:pt x="907" y="700"/>
                </a:lnTo>
                <a:lnTo>
                  <a:pt x="918" y="693"/>
                </a:lnTo>
                <a:lnTo>
                  <a:pt x="938" y="682"/>
                </a:lnTo>
                <a:lnTo>
                  <a:pt x="957" y="668"/>
                </a:lnTo>
                <a:lnTo>
                  <a:pt x="978" y="654"/>
                </a:lnTo>
                <a:lnTo>
                  <a:pt x="996" y="642"/>
                </a:lnTo>
                <a:lnTo>
                  <a:pt x="1015" y="628"/>
                </a:lnTo>
                <a:lnTo>
                  <a:pt x="1032" y="614"/>
                </a:lnTo>
                <a:lnTo>
                  <a:pt x="1050" y="603"/>
                </a:lnTo>
                <a:lnTo>
                  <a:pt x="1067" y="589"/>
                </a:lnTo>
                <a:lnTo>
                  <a:pt x="1084" y="575"/>
                </a:lnTo>
                <a:lnTo>
                  <a:pt x="1100" y="561"/>
                </a:lnTo>
                <a:lnTo>
                  <a:pt x="1115" y="547"/>
                </a:lnTo>
                <a:lnTo>
                  <a:pt x="1131" y="533"/>
                </a:lnTo>
                <a:lnTo>
                  <a:pt x="1146" y="519"/>
                </a:lnTo>
                <a:lnTo>
                  <a:pt x="1160" y="505"/>
                </a:lnTo>
                <a:lnTo>
                  <a:pt x="1175" y="491"/>
                </a:lnTo>
                <a:lnTo>
                  <a:pt x="1187" y="477"/>
                </a:lnTo>
                <a:lnTo>
                  <a:pt x="1200" y="463"/>
                </a:lnTo>
                <a:lnTo>
                  <a:pt x="1212" y="449"/>
                </a:lnTo>
                <a:lnTo>
                  <a:pt x="1225" y="435"/>
                </a:lnTo>
                <a:lnTo>
                  <a:pt x="1235" y="421"/>
                </a:lnTo>
                <a:lnTo>
                  <a:pt x="1248" y="407"/>
                </a:lnTo>
                <a:lnTo>
                  <a:pt x="1258" y="391"/>
                </a:lnTo>
                <a:lnTo>
                  <a:pt x="1266" y="377"/>
                </a:lnTo>
                <a:lnTo>
                  <a:pt x="1277" y="363"/>
                </a:lnTo>
                <a:lnTo>
                  <a:pt x="1285" y="349"/>
                </a:lnTo>
                <a:lnTo>
                  <a:pt x="1293" y="333"/>
                </a:lnTo>
                <a:lnTo>
                  <a:pt x="1302" y="319"/>
                </a:lnTo>
                <a:lnTo>
                  <a:pt x="1308" y="305"/>
                </a:lnTo>
                <a:lnTo>
                  <a:pt x="1314" y="288"/>
                </a:lnTo>
                <a:lnTo>
                  <a:pt x="1320" y="274"/>
                </a:lnTo>
                <a:lnTo>
                  <a:pt x="1327" y="258"/>
                </a:lnTo>
                <a:lnTo>
                  <a:pt x="1331" y="244"/>
                </a:lnTo>
                <a:lnTo>
                  <a:pt x="1335" y="228"/>
                </a:lnTo>
                <a:lnTo>
                  <a:pt x="1337" y="212"/>
                </a:lnTo>
                <a:lnTo>
                  <a:pt x="1339" y="198"/>
                </a:lnTo>
                <a:lnTo>
                  <a:pt x="1339" y="184"/>
                </a:lnTo>
                <a:lnTo>
                  <a:pt x="1341" y="170"/>
                </a:lnTo>
                <a:lnTo>
                  <a:pt x="1339" y="156"/>
                </a:lnTo>
                <a:lnTo>
                  <a:pt x="1339" y="144"/>
                </a:lnTo>
                <a:lnTo>
                  <a:pt x="1337" y="130"/>
                </a:lnTo>
                <a:lnTo>
                  <a:pt x="1335" y="119"/>
                </a:lnTo>
                <a:lnTo>
                  <a:pt x="1331" y="107"/>
                </a:lnTo>
                <a:lnTo>
                  <a:pt x="1327" y="95"/>
                </a:lnTo>
                <a:lnTo>
                  <a:pt x="1322" y="86"/>
                </a:lnTo>
                <a:lnTo>
                  <a:pt x="1316" y="77"/>
                </a:lnTo>
                <a:lnTo>
                  <a:pt x="1310" y="67"/>
                </a:lnTo>
                <a:lnTo>
                  <a:pt x="1304" y="58"/>
                </a:lnTo>
                <a:lnTo>
                  <a:pt x="1297" y="49"/>
                </a:lnTo>
                <a:lnTo>
                  <a:pt x="1289" y="42"/>
                </a:lnTo>
                <a:lnTo>
                  <a:pt x="1281" y="35"/>
                </a:lnTo>
                <a:lnTo>
                  <a:pt x="1270" y="28"/>
                </a:lnTo>
                <a:lnTo>
                  <a:pt x="1260" y="23"/>
                </a:lnTo>
                <a:lnTo>
                  <a:pt x="1250" y="18"/>
                </a:lnTo>
                <a:lnTo>
                  <a:pt x="1239" y="14"/>
                </a:lnTo>
                <a:lnTo>
                  <a:pt x="1227" y="9"/>
                </a:lnTo>
                <a:lnTo>
                  <a:pt x="1214" y="7"/>
                </a:lnTo>
                <a:lnTo>
                  <a:pt x="1202" y="5"/>
                </a:lnTo>
                <a:lnTo>
                  <a:pt x="1187" y="2"/>
                </a:lnTo>
                <a:lnTo>
                  <a:pt x="1175" y="0"/>
                </a:lnTo>
                <a:lnTo>
                  <a:pt x="1158" y="0"/>
                </a:lnTo>
                <a:lnTo>
                  <a:pt x="1144" y="0"/>
                </a:lnTo>
                <a:lnTo>
                  <a:pt x="1127" y="2"/>
                </a:lnTo>
                <a:lnTo>
                  <a:pt x="1113" y="5"/>
                </a:lnTo>
                <a:lnTo>
                  <a:pt x="1094" y="7"/>
                </a:lnTo>
                <a:lnTo>
                  <a:pt x="1059" y="16"/>
                </a:lnTo>
                <a:lnTo>
                  <a:pt x="1026" y="28"/>
                </a:lnTo>
                <a:lnTo>
                  <a:pt x="990" y="35"/>
                </a:lnTo>
                <a:lnTo>
                  <a:pt x="959" y="44"/>
                </a:lnTo>
                <a:lnTo>
                  <a:pt x="926" y="51"/>
                </a:lnTo>
                <a:lnTo>
                  <a:pt x="895" y="56"/>
                </a:lnTo>
                <a:lnTo>
                  <a:pt x="866" y="63"/>
                </a:lnTo>
                <a:lnTo>
                  <a:pt x="837" y="67"/>
                </a:lnTo>
                <a:lnTo>
                  <a:pt x="808" y="70"/>
                </a:lnTo>
                <a:lnTo>
                  <a:pt x="781" y="72"/>
                </a:lnTo>
                <a:lnTo>
                  <a:pt x="752" y="74"/>
                </a:lnTo>
                <a:lnTo>
                  <a:pt x="727" y="77"/>
                </a:lnTo>
                <a:lnTo>
                  <a:pt x="700" y="79"/>
                </a:lnTo>
                <a:lnTo>
                  <a:pt x="675" y="79"/>
                </a:lnTo>
                <a:lnTo>
                  <a:pt x="648" y="79"/>
                </a:lnTo>
                <a:lnTo>
                  <a:pt x="623" y="77"/>
                </a:lnTo>
                <a:lnTo>
                  <a:pt x="600" y="77"/>
                </a:lnTo>
                <a:lnTo>
                  <a:pt x="575" y="74"/>
                </a:lnTo>
                <a:lnTo>
                  <a:pt x="552" y="72"/>
                </a:lnTo>
                <a:lnTo>
                  <a:pt x="527" y="67"/>
                </a:lnTo>
                <a:lnTo>
                  <a:pt x="504" y="65"/>
                </a:lnTo>
                <a:lnTo>
                  <a:pt x="482" y="60"/>
                </a:lnTo>
                <a:lnTo>
                  <a:pt x="457" y="58"/>
                </a:lnTo>
                <a:lnTo>
                  <a:pt x="434" y="53"/>
                </a:lnTo>
                <a:lnTo>
                  <a:pt x="411" y="49"/>
                </a:lnTo>
                <a:lnTo>
                  <a:pt x="388" y="42"/>
                </a:lnTo>
                <a:lnTo>
                  <a:pt x="365" y="37"/>
                </a:lnTo>
                <a:lnTo>
                  <a:pt x="343" y="32"/>
                </a:lnTo>
                <a:lnTo>
                  <a:pt x="318" y="25"/>
                </a:lnTo>
                <a:lnTo>
                  <a:pt x="295" y="21"/>
                </a:lnTo>
                <a:lnTo>
                  <a:pt x="270" y="14"/>
                </a:lnTo>
                <a:lnTo>
                  <a:pt x="247" y="7"/>
                </a:lnTo>
                <a:lnTo>
                  <a:pt x="228" y="5"/>
                </a:lnTo>
                <a:lnTo>
                  <a:pt x="214" y="2"/>
                </a:lnTo>
                <a:lnTo>
                  <a:pt x="197" y="2"/>
                </a:lnTo>
                <a:lnTo>
                  <a:pt x="183" y="2"/>
                </a:lnTo>
                <a:lnTo>
                  <a:pt x="166" y="2"/>
                </a:lnTo>
                <a:lnTo>
                  <a:pt x="154" y="2"/>
                </a:lnTo>
                <a:lnTo>
                  <a:pt x="139" y="5"/>
                </a:lnTo>
                <a:lnTo>
                  <a:pt x="127" y="7"/>
                </a:lnTo>
                <a:lnTo>
                  <a:pt x="114" y="9"/>
                </a:lnTo>
                <a:lnTo>
                  <a:pt x="102" y="14"/>
                </a:lnTo>
                <a:lnTo>
                  <a:pt x="91" y="18"/>
                </a:lnTo>
                <a:lnTo>
                  <a:pt x="81" y="23"/>
                </a:lnTo>
                <a:lnTo>
                  <a:pt x="71" y="30"/>
                </a:lnTo>
                <a:lnTo>
                  <a:pt x="60" y="35"/>
                </a:lnTo>
                <a:lnTo>
                  <a:pt x="52" y="42"/>
                </a:lnTo>
                <a:lnTo>
                  <a:pt x="44" y="51"/>
                </a:lnTo>
                <a:lnTo>
                  <a:pt x="37" y="58"/>
                </a:lnTo>
                <a:lnTo>
                  <a:pt x="29" y="67"/>
                </a:lnTo>
                <a:lnTo>
                  <a:pt x="25" y="77"/>
                </a:lnTo>
                <a:lnTo>
                  <a:pt x="19" y="86"/>
                </a:lnTo>
                <a:lnTo>
                  <a:pt x="15" y="98"/>
                </a:lnTo>
                <a:lnTo>
                  <a:pt x="10" y="107"/>
                </a:lnTo>
                <a:lnTo>
                  <a:pt x="6" y="119"/>
                </a:lnTo>
                <a:lnTo>
                  <a:pt x="4" y="132"/>
                </a:lnTo>
                <a:lnTo>
                  <a:pt x="2" y="144"/>
                </a:lnTo>
                <a:lnTo>
                  <a:pt x="0" y="156"/>
                </a:lnTo>
                <a:lnTo>
                  <a:pt x="0" y="170"/>
                </a:lnTo>
                <a:lnTo>
                  <a:pt x="0" y="184"/>
                </a:lnTo>
                <a:lnTo>
                  <a:pt x="2" y="198"/>
                </a:lnTo>
                <a:lnTo>
                  <a:pt x="4" y="214"/>
                </a:lnTo>
                <a:lnTo>
                  <a:pt x="6" y="228"/>
                </a:lnTo>
                <a:lnTo>
                  <a:pt x="10" y="244"/>
                </a:lnTo>
                <a:lnTo>
                  <a:pt x="15" y="258"/>
                </a:lnTo>
                <a:lnTo>
                  <a:pt x="21" y="274"/>
                </a:lnTo>
                <a:lnTo>
                  <a:pt x="27" y="288"/>
                </a:lnTo>
                <a:lnTo>
                  <a:pt x="33" y="305"/>
                </a:lnTo>
                <a:lnTo>
                  <a:pt x="39" y="319"/>
                </a:lnTo>
                <a:lnTo>
                  <a:pt x="48" y="333"/>
                </a:lnTo>
                <a:lnTo>
                  <a:pt x="56" y="349"/>
                </a:lnTo>
                <a:lnTo>
                  <a:pt x="64" y="363"/>
                </a:lnTo>
                <a:lnTo>
                  <a:pt x="75" y="377"/>
                </a:lnTo>
                <a:lnTo>
                  <a:pt x="83" y="393"/>
                </a:lnTo>
                <a:lnTo>
                  <a:pt x="93" y="407"/>
                </a:lnTo>
                <a:lnTo>
                  <a:pt x="106" y="421"/>
                </a:lnTo>
                <a:lnTo>
                  <a:pt x="116" y="435"/>
                </a:lnTo>
                <a:lnTo>
                  <a:pt x="129" y="449"/>
                </a:lnTo>
                <a:lnTo>
                  <a:pt x="141" y="463"/>
                </a:lnTo>
                <a:lnTo>
                  <a:pt x="154" y="479"/>
                </a:lnTo>
                <a:lnTo>
                  <a:pt x="166" y="493"/>
                </a:lnTo>
                <a:lnTo>
                  <a:pt x="181" y="507"/>
                </a:lnTo>
                <a:lnTo>
                  <a:pt x="195" y="521"/>
                </a:lnTo>
                <a:lnTo>
                  <a:pt x="210" y="535"/>
                </a:lnTo>
                <a:lnTo>
                  <a:pt x="226" y="547"/>
                </a:lnTo>
                <a:lnTo>
                  <a:pt x="241" y="561"/>
                </a:lnTo>
                <a:lnTo>
                  <a:pt x="257" y="575"/>
                </a:lnTo>
                <a:lnTo>
                  <a:pt x="274" y="589"/>
                </a:lnTo>
                <a:lnTo>
                  <a:pt x="291" y="603"/>
                </a:lnTo>
                <a:lnTo>
                  <a:pt x="309" y="617"/>
                </a:lnTo>
                <a:lnTo>
                  <a:pt x="326" y="628"/>
                </a:lnTo>
                <a:lnTo>
                  <a:pt x="345" y="642"/>
                </a:lnTo>
                <a:lnTo>
                  <a:pt x="363" y="656"/>
                </a:lnTo>
                <a:lnTo>
                  <a:pt x="384" y="668"/>
                </a:lnTo>
                <a:lnTo>
                  <a:pt x="403" y="682"/>
                </a:lnTo>
                <a:lnTo>
                  <a:pt x="424" y="693"/>
                </a:lnTo>
                <a:lnTo>
                  <a:pt x="434" y="700"/>
                </a:lnTo>
                <a:lnTo>
                  <a:pt x="444" y="707"/>
                </a:lnTo>
                <a:lnTo>
                  <a:pt x="455" y="712"/>
                </a:lnTo>
                <a:lnTo>
                  <a:pt x="465" y="719"/>
                </a:lnTo>
                <a:lnTo>
                  <a:pt x="473" y="726"/>
                </a:lnTo>
                <a:lnTo>
                  <a:pt x="484" y="733"/>
                </a:lnTo>
                <a:lnTo>
                  <a:pt x="492" y="740"/>
                </a:lnTo>
                <a:lnTo>
                  <a:pt x="500" y="747"/>
                </a:lnTo>
                <a:lnTo>
                  <a:pt x="509" y="756"/>
                </a:lnTo>
                <a:lnTo>
                  <a:pt x="517" y="763"/>
                </a:lnTo>
                <a:lnTo>
                  <a:pt x="523" y="772"/>
                </a:lnTo>
                <a:lnTo>
                  <a:pt x="531" y="779"/>
                </a:lnTo>
                <a:lnTo>
                  <a:pt x="538" y="789"/>
                </a:lnTo>
                <a:lnTo>
                  <a:pt x="544" y="798"/>
                </a:lnTo>
                <a:lnTo>
                  <a:pt x="550" y="807"/>
                </a:lnTo>
                <a:lnTo>
                  <a:pt x="556" y="817"/>
                </a:lnTo>
                <a:lnTo>
                  <a:pt x="561" y="826"/>
                </a:lnTo>
                <a:lnTo>
                  <a:pt x="567" y="838"/>
                </a:lnTo>
                <a:lnTo>
                  <a:pt x="571" y="847"/>
                </a:lnTo>
                <a:lnTo>
                  <a:pt x="575" y="856"/>
                </a:lnTo>
                <a:lnTo>
                  <a:pt x="579" y="868"/>
                </a:lnTo>
                <a:lnTo>
                  <a:pt x="583" y="879"/>
                </a:lnTo>
                <a:lnTo>
                  <a:pt x="588" y="889"/>
                </a:lnTo>
                <a:lnTo>
                  <a:pt x="590" y="900"/>
                </a:lnTo>
                <a:lnTo>
                  <a:pt x="592" y="912"/>
                </a:lnTo>
                <a:lnTo>
                  <a:pt x="594" y="924"/>
                </a:lnTo>
                <a:lnTo>
                  <a:pt x="596" y="938"/>
                </a:lnTo>
                <a:lnTo>
                  <a:pt x="598" y="949"/>
                </a:lnTo>
                <a:lnTo>
                  <a:pt x="600" y="961"/>
                </a:lnTo>
                <a:lnTo>
                  <a:pt x="600" y="975"/>
                </a:lnTo>
                <a:lnTo>
                  <a:pt x="602" y="987"/>
                </a:lnTo>
                <a:lnTo>
                  <a:pt x="602" y="1000"/>
                </a:lnTo>
                <a:lnTo>
                  <a:pt x="602" y="1014"/>
                </a:lnTo>
                <a:lnTo>
                  <a:pt x="602" y="1026"/>
                </a:lnTo>
                <a:lnTo>
                  <a:pt x="602" y="1038"/>
                </a:lnTo>
                <a:lnTo>
                  <a:pt x="602" y="1049"/>
                </a:lnTo>
                <a:lnTo>
                  <a:pt x="602" y="1061"/>
                </a:lnTo>
                <a:lnTo>
                  <a:pt x="602" y="1070"/>
                </a:lnTo>
                <a:lnTo>
                  <a:pt x="602" y="1082"/>
                </a:lnTo>
                <a:lnTo>
                  <a:pt x="602" y="1091"/>
                </a:lnTo>
                <a:lnTo>
                  <a:pt x="602" y="1103"/>
                </a:lnTo>
                <a:lnTo>
                  <a:pt x="602" y="1112"/>
                </a:lnTo>
                <a:lnTo>
                  <a:pt x="602" y="1121"/>
                </a:lnTo>
                <a:lnTo>
                  <a:pt x="602" y="1131"/>
                </a:lnTo>
                <a:lnTo>
                  <a:pt x="602" y="1140"/>
                </a:lnTo>
                <a:lnTo>
                  <a:pt x="602" y="1147"/>
                </a:lnTo>
                <a:lnTo>
                  <a:pt x="602" y="1156"/>
                </a:lnTo>
                <a:lnTo>
                  <a:pt x="602" y="1166"/>
                </a:lnTo>
                <a:lnTo>
                  <a:pt x="604" y="1173"/>
                </a:lnTo>
                <a:lnTo>
                  <a:pt x="604" y="1182"/>
                </a:lnTo>
                <a:lnTo>
                  <a:pt x="604" y="1189"/>
                </a:lnTo>
                <a:lnTo>
                  <a:pt x="604" y="1196"/>
                </a:lnTo>
                <a:lnTo>
                  <a:pt x="604" y="1205"/>
                </a:lnTo>
                <a:lnTo>
                  <a:pt x="604" y="1212"/>
                </a:lnTo>
                <a:lnTo>
                  <a:pt x="604" y="1219"/>
                </a:lnTo>
                <a:lnTo>
                  <a:pt x="604" y="1226"/>
                </a:lnTo>
                <a:lnTo>
                  <a:pt x="606" y="1236"/>
                </a:lnTo>
                <a:lnTo>
                  <a:pt x="606" y="1242"/>
                </a:lnTo>
                <a:lnTo>
                  <a:pt x="606" y="1249"/>
                </a:lnTo>
                <a:lnTo>
                  <a:pt x="606" y="1256"/>
                </a:lnTo>
                <a:lnTo>
                  <a:pt x="606" y="1263"/>
                </a:lnTo>
                <a:lnTo>
                  <a:pt x="606" y="1273"/>
                </a:lnTo>
                <a:lnTo>
                  <a:pt x="606" y="1280"/>
                </a:lnTo>
                <a:lnTo>
                  <a:pt x="606" y="1287"/>
                </a:lnTo>
                <a:lnTo>
                  <a:pt x="606" y="1294"/>
                </a:lnTo>
                <a:lnTo>
                  <a:pt x="606" y="1303"/>
                </a:lnTo>
                <a:lnTo>
                  <a:pt x="606" y="1310"/>
                </a:lnTo>
                <a:lnTo>
                  <a:pt x="608" y="1319"/>
                </a:lnTo>
                <a:lnTo>
                  <a:pt x="608" y="1326"/>
                </a:lnTo>
                <a:lnTo>
                  <a:pt x="608" y="1336"/>
                </a:lnTo>
                <a:lnTo>
                  <a:pt x="608" y="1343"/>
                </a:lnTo>
                <a:lnTo>
                  <a:pt x="608" y="1350"/>
                </a:lnTo>
                <a:lnTo>
                  <a:pt x="610" y="1359"/>
                </a:lnTo>
                <a:lnTo>
                  <a:pt x="610" y="1366"/>
                </a:lnTo>
                <a:lnTo>
                  <a:pt x="610" y="1373"/>
                </a:lnTo>
                <a:lnTo>
                  <a:pt x="612" y="1382"/>
                </a:lnTo>
                <a:lnTo>
                  <a:pt x="612" y="1389"/>
                </a:lnTo>
                <a:lnTo>
                  <a:pt x="612" y="1396"/>
                </a:lnTo>
                <a:lnTo>
                  <a:pt x="614" y="1403"/>
                </a:lnTo>
                <a:lnTo>
                  <a:pt x="614" y="1410"/>
                </a:lnTo>
                <a:lnTo>
                  <a:pt x="614" y="1415"/>
                </a:lnTo>
                <a:lnTo>
                  <a:pt x="614" y="1422"/>
                </a:lnTo>
                <a:lnTo>
                  <a:pt x="617" y="1426"/>
                </a:lnTo>
                <a:lnTo>
                  <a:pt x="617" y="1433"/>
                </a:lnTo>
                <a:lnTo>
                  <a:pt x="617" y="1438"/>
                </a:lnTo>
                <a:lnTo>
                  <a:pt x="619" y="1443"/>
                </a:lnTo>
                <a:lnTo>
                  <a:pt x="619" y="1445"/>
                </a:lnTo>
                <a:lnTo>
                  <a:pt x="619" y="1450"/>
                </a:lnTo>
                <a:lnTo>
                  <a:pt x="619" y="1452"/>
                </a:lnTo>
                <a:lnTo>
                  <a:pt x="619" y="1454"/>
                </a:lnTo>
                <a:lnTo>
                  <a:pt x="621" y="1457"/>
                </a:lnTo>
                <a:lnTo>
                  <a:pt x="621" y="1454"/>
                </a:lnTo>
                <a:lnTo>
                  <a:pt x="621" y="1452"/>
                </a:lnTo>
                <a:lnTo>
                  <a:pt x="623" y="1452"/>
                </a:lnTo>
                <a:lnTo>
                  <a:pt x="625" y="1450"/>
                </a:lnTo>
                <a:lnTo>
                  <a:pt x="627" y="1450"/>
                </a:lnTo>
                <a:lnTo>
                  <a:pt x="629" y="1450"/>
                </a:lnTo>
                <a:lnTo>
                  <a:pt x="633" y="1450"/>
                </a:lnTo>
                <a:lnTo>
                  <a:pt x="635" y="1450"/>
                </a:lnTo>
                <a:lnTo>
                  <a:pt x="639" y="1450"/>
                </a:lnTo>
                <a:lnTo>
                  <a:pt x="644" y="1450"/>
                </a:lnTo>
                <a:lnTo>
                  <a:pt x="648" y="1450"/>
                </a:lnTo>
                <a:lnTo>
                  <a:pt x="652" y="1450"/>
                </a:lnTo>
                <a:lnTo>
                  <a:pt x="656" y="1450"/>
                </a:lnTo>
                <a:lnTo>
                  <a:pt x="660" y="1450"/>
                </a:lnTo>
                <a:lnTo>
                  <a:pt x="664" y="1450"/>
                </a:lnTo>
                <a:lnTo>
                  <a:pt x="671" y="1450"/>
                </a:lnTo>
                <a:lnTo>
                  <a:pt x="675" y="1450"/>
                </a:lnTo>
                <a:lnTo>
                  <a:pt x="679" y="1450"/>
                </a:lnTo>
                <a:lnTo>
                  <a:pt x="683" y="1452"/>
                </a:lnTo>
                <a:lnTo>
                  <a:pt x="687" y="1452"/>
                </a:lnTo>
                <a:lnTo>
                  <a:pt x="691" y="1452"/>
                </a:lnTo>
                <a:lnTo>
                  <a:pt x="695" y="1452"/>
                </a:lnTo>
                <a:lnTo>
                  <a:pt x="700" y="1454"/>
                </a:lnTo>
                <a:lnTo>
                  <a:pt x="704" y="1454"/>
                </a:lnTo>
                <a:lnTo>
                  <a:pt x="706" y="1454"/>
                </a:lnTo>
                <a:lnTo>
                  <a:pt x="710" y="1454"/>
                </a:lnTo>
                <a:lnTo>
                  <a:pt x="712" y="1454"/>
                </a:lnTo>
                <a:lnTo>
                  <a:pt x="714" y="1457"/>
                </a:lnTo>
                <a:lnTo>
                  <a:pt x="716" y="1457"/>
                </a:lnTo>
                <a:lnTo>
                  <a:pt x="718" y="1457"/>
                </a:lnTo>
                <a:lnTo>
                  <a:pt x="729" y="140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02" name="Freeform 83">
            <a:extLst>
              <a:ext uri="{FF2B5EF4-FFF2-40B4-BE49-F238E27FC236}">
                <a16:creationId xmlns:a16="http://schemas.microsoft.com/office/drawing/2014/main" id="{02322A54-33EC-4E45-2425-C937CD933869}"/>
              </a:ext>
            </a:extLst>
          </p:cNvPr>
          <p:cNvSpPr>
            <a:spLocks/>
          </p:cNvSpPr>
          <p:nvPr/>
        </p:nvSpPr>
        <p:spPr bwMode="auto">
          <a:xfrm>
            <a:off x="6162676" y="2473326"/>
            <a:ext cx="1482725" cy="1973263"/>
          </a:xfrm>
          <a:custGeom>
            <a:avLst/>
            <a:gdLst>
              <a:gd name="T0" fmla="*/ 796887269 w 1293"/>
              <a:gd name="T1" fmla="*/ 2147483647 h 1434"/>
              <a:gd name="T2" fmla="*/ 794256666 w 1293"/>
              <a:gd name="T3" fmla="*/ 2147483647 h 1434"/>
              <a:gd name="T4" fmla="*/ 794256666 w 1293"/>
              <a:gd name="T5" fmla="*/ 2147483647 h 1434"/>
              <a:gd name="T6" fmla="*/ 791627209 w 1293"/>
              <a:gd name="T7" fmla="*/ 2147483647 h 1434"/>
              <a:gd name="T8" fmla="*/ 788996606 w 1293"/>
              <a:gd name="T9" fmla="*/ 2147483647 h 1434"/>
              <a:gd name="T10" fmla="*/ 788996606 w 1293"/>
              <a:gd name="T11" fmla="*/ 2147483647 h 1434"/>
              <a:gd name="T12" fmla="*/ 791627209 w 1293"/>
              <a:gd name="T13" fmla="*/ 2132112010 h 1434"/>
              <a:gd name="T14" fmla="*/ 791627209 w 1293"/>
              <a:gd name="T15" fmla="*/ 2005246654 h 1434"/>
              <a:gd name="T16" fmla="*/ 794256666 w 1293"/>
              <a:gd name="T17" fmla="*/ 1889740629 h 1434"/>
              <a:gd name="T18" fmla="*/ 788996606 w 1293"/>
              <a:gd name="T19" fmla="*/ 1719323144 h 1434"/>
              <a:gd name="T20" fmla="*/ 758752697 w 1293"/>
              <a:gd name="T21" fmla="*/ 1547012208 h 1434"/>
              <a:gd name="T22" fmla="*/ 703522645 w 1293"/>
              <a:gd name="T23" fmla="*/ 1404997523 h 1434"/>
              <a:gd name="T24" fmla="*/ 629882958 w 1293"/>
              <a:gd name="T25" fmla="*/ 1295173228 h 1434"/>
              <a:gd name="T26" fmla="*/ 520738012 w 1293"/>
              <a:gd name="T27" fmla="*/ 1194816188 h 1434"/>
              <a:gd name="T28" fmla="*/ 324803947 w 1293"/>
              <a:gd name="T29" fmla="*/ 982741402 h 1434"/>
              <a:gd name="T30" fmla="*/ 177524502 w 1293"/>
              <a:gd name="T31" fmla="*/ 780133871 h 1434"/>
              <a:gd name="T32" fmla="*/ 76269179 w 1293"/>
              <a:gd name="T33" fmla="*/ 600247583 h 1434"/>
              <a:gd name="T34" fmla="*/ 18409640 w 1293"/>
              <a:gd name="T35" fmla="*/ 441192181 h 1434"/>
              <a:gd name="T36" fmla="*/ 0 w 1293"/>
              <a:gd name="T37" fmla="*/ 285922220 h 1434"/>
              <a:gd name="T38" fmla="*/ 13149580 w 1293"/>
              <a:gd name="T39" fmla="*/ 159056821 h 1434"/>
              <a:gd name="T40" fmla="*/ 60490129 w 1293"/>
              <a:gd name="T41" fmla="*/ 66273564 h 1434"/>
              <a:gd name="T42" fmla="*/ 136759291 w 1293"/>
              <a:gd name="T43" fmla="*/ 13254163 h 1434"/>
              <a:gd name="T44" fmla="*/ 236699312 w 1293"/>
              <a:gd name="T45" fmla="*/ 0 h 1434"/>
              <a:gd name="T46" fmla="*/ 307708467 w 1293"/>
              <a:gd name="T47" fmla="*/ 13254163 h 1434"/>
              <a:gd name="T48" fmla="*/ 373458638 w 1293"/>
              <a:gd name="T49" fmla="*/ 26509703 h 1434"/>
              <a:gd name="T50" fmla="*/ 433948750 w 1293"/>
              <a:gd name="T51" fmla="*/ 43550763 h 1434"/>
              <a:gd name="T52" fmla="*/ 479972837 w 1293"/>
              <a:gd name="T53" fmla="*/ 62486662 h 1434"/>
              <a:gd name="T54" fmla="*/ 556243128 w 1293"/>
              <a:gd name="T55" fmla="*/ 92783278 h 1434"/>
              <a:gd name="T56" fmla="*/ 698262586 w 1293"/>
              <a:gd name="T57" fmla="*/ 132547128 h 1434"/>
              <a:gd name="T58" fmla="*/ 848171416 w 1293"/>
              <a:gd name="T59" fmla="*/ 145801287 h 1434"/>
              <a:gd name="T60" fmla="*/ 1007286211 w 1293"/>
              <a:gd name="T61" fmla="*/ 132547128 h 1434"/>
              <a:gd name="T62" fmla="*/ 1176919978 w 1293"/>
              <a:gd name="T63" fmla="*/ 79527722 h 1434"/>
              <a:gd name="T64" fmla="*/ 1230835015 w 1293"/>
              <a:gd name="T65" fmla="*/ 56806308 h 1434"/>
              <a:gd name="T66" fmla="*/ 1283435611 w 1293"/>
              <a:gd name="T67" fmla="*/ 39763861 h 1434"/>
              <a:gd name="T68" fmla="*/ 1342610421 w 1293"/>
              <a:gd name="T69" fmla="*/ 22722801 h 1434"/>
              <a:gd name="T70" fmla="*/ 1410990048 w 1293"/>
              <a:gd name="T71" fmla="*/ 9467258 h 1434"/>
              <a:gd name="T72" fmla="*/ 1492519251 w 1293"/>
              <a:gd name="T73" fmla="*/ 0 h 1434"/>
              <a:gd name="T74" fmla="*/ 1588514478 w 1293"/>
              <a:gd name="T75" fmla="*/ 22722801 h 1434"/>
              <a:gd name="T76" fmla="*/ 1656894106 w 1293"/>
              <a:gd name="T77" fmla="*/ 88996354 h 1434"/>
              <a:gd name="T78" fmla="*/ 1692399221 w 1293"/>
              <a:gd name="T79" fmla="*/ 189353458 h 1434"/>
              <a:gd name="T80" fmla="*/ 1697659280 w 1293"/>
              <a:gd name="T81" fmla="*/ 331367800 h 1434"/>
              <a:gd name="T82" fmla="*/ 1667414225 w 1293"/>
              <a:gd name="T83" fmla="*/ 480956031 h 1434"/>
              <a:gd name="T84" fmla="*/ 1599034597 w 1293"/>
              <a:gd name="T85" fmla="*/ 647586614 h 1434"/>
              <a:gd name="T86" fmla="*/ 1487259192 w 1293"/>
              <a:gd name="T87" fmla="*/ 836938782 h 1434"/>
              <a:gd name="T88" fmla="*/ 1326830242 w 1293"/>
              <a:gd name="T89" fmla="*/ 1039546313 h 1434"/>
              <a:gd name="T90" fmla="*/ 1132211192 w 1293"/>
              <a:gd name="T91" fmla="*/ 1234580038 h 1434"/>
              <a:gd name="T92" fmla="*/ 1045420783 w 1293"/>
              <a:gd name="T93" fmla="*/ 1321681544 h 1434"/>
              <a:gd name="T94" fmla="*/ 977041155 w 1293"/>
              <a:gd name="T95" fmla="*/ 1440974471 h 1434"/>
              <a:gd name="T96" fmla="*/ 931017067 w 1293"/>
              <a:gd name="T97" fmla="*/ 1590562961 h 1434"/>
              <a:gd name="T98" fmla="*/ 906032071 w 1293"/>
              <a:gd name="T99" fmla="*/ 1772341153 h 1434"/>
              <a:gd name="T100" fmla="*/ 906032071 w 1293"/>
              <a:gd name="T101" fmla="*/ 1916250321 h 1434"/>
              <a:gd name="T102" fmla="*/ 908661528 w 1293"/>
              <a:gd name="T103" fmla="*/ 2009033556 h 1434"/>
              <a:gd name="T104" fmla="*/ 911292131 w 1293"/>
              <a:gd name="T105" fmla="*/ 2092348159 h 1434"/>
              <a:gd name="T106" fmla="*/ 911292131 w 1293"/>
              <a:gd name="T107" fmla="*/ 2147483647 h 1434"/>
              <a:gd name="T108" fmla="*/ 908661528 w 1293"/>
              <a:gd name="T109" fmla="*/ 2147483647 h 1434"/>
              <a:gd name="T110" fmla="*/ 908661528 w 1293"/>
              <a:gd name="T111" fmla="*/ 2147483647 h 1434"/>
              <a:gd name="T112" fmla="*/ 906032071 w 1293"/>
              <a:gd name="T113" fmla="*/ 2147483647 h 1434"/>
              <a:gd name="T114" fmla="*/ 900772012 w 1293"/>
              <a:gd name="T115" fmla="*/ 2147483647 h 1434"/>
              <a:gd name="T116" fmla="*/ 892881349 w 1293"/>
              <a:gd name="T117" fmla="*/ 2147483647 h 14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93"/>
              <a:gd name="T178" fmla="*/ 0 h 1434"/>
              <a:gd name="T179" fmla="*/ 1293 w 1293"/>
              <a:gd name="T180" fmla="*/ 1434 h 143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93" h="1434">
                <a:moveTo>
                  <a:pt x="610" y="1434"/>
                </a:moveTo>
                <a:lnTo>
                  <a:pt x="610" y="1427"/>
                </a:lnTo>
                <a:lnTo>
                  <a:pt x="610" y="1417"/>
                </a:lnTo>
                <a:lnTo>
                  <a:pt x="608" y="1410"/>
                </a:lnTo>
                <a:lnTo>
                  <a:pt x="608" y="1403"/>
                </a:lnTo>
                <a:lnTo>
                  <a:pt x="608" y="1396"/>
                </a:lnTo>
                <a:lnTo>
                  <a:pt x="606" y="1389"/>
                </a:lnTo>
                <a:lnTo>
                  <a:pt x="606" y="1382"/>
                </a:lnTo>
                <a:lnTo>
                  <a:pt x="606" y="1375"/>
                </a:lnTo>
                <a:lnTo>
                  <a:pt x="606" y="1371"/>
                </a:lnTo>
                <a:lnTo>
                  <a:pt x="606" y="1364"/>
                </a:lnTo>
                <a:lnTo>
                  <a:pt x="604" y="1359"/>
                </a:lnTo>
                <a:lnTo>
                  <a:pt x="604" y="1354"/>
                </a:lnTo>
                <a:lnTo>
                  <a:pt x="604" y="1350"/>
                </a:lnTo>
                <a:lnTo>
                  <a:pt x="604" y="1345"/>
                </a:lnTo>
                <a:lnTo>
                  <a:pt x="604" y="1340"/>
                </a:lnTo>
                <a:lnTo>
                  <a:pt x="604" y="1336"/>
                </a:lnTo>
                <a:lnTo>
                  <a:pt x="604" y="1331"/>
                </a:lnTo>
                <a:lnTo>
                  <a:pt x="604" y="1326"/>
                </a:lnTo>
                <a:lnTo>
                  <a:pt x="604" y="1322"/>
                </a:lnTo>
                <a:lnTo>
                  <a:pt x="604" y="1320"/>
                </a:lnTo>
                <a:lnTo>
                  <a:pt x="604" y="1315"/>
                </a:lnTo>
                <a:lnTo>
                  <a:pt x="602" y="1310"/>
                </a:lnTo>
                <a:lnTo>
                  <a:pt x="602" y="1306"/>
                </a:lnTo>
                <a:lnTo>
                  <a:pt x="602" y="1303"/>
                </a:lnTo>
                <a:lnTo>
                  <a:pt x="602" y="1299"/>
                </a:lnTo>
                <a:lnTo>
                  <a:pt x="602" y="1294"/>
                </a:lnTo>
                <a:lnTo>
                  <a:pt x="602" y="1289"/>
                </a:lnTo>
                <a:lnTo>
                  <a:pt x="602" y="1287"/>
                </a:lnTo>
                <a:lnTo>
                  <a:pt x="602" y="1282"/>
                </a:lnTo>
                <a:lnTo>
                  <a:pt x="602" y="1278"/>
                </a:lnTo>
                <a:lnTo>
                  <a:pt x="602" y="1273"/>
                </a:lnTo>
                <a:lnTo>
                  <a:pt x="602" y="1268"/>
                </a:lnTo>
                <a:lnTo>
                  <a:pt x="602" y="1259"/>
                </a:lnTo>
                <a:lnTo>
                  <a:pt x="600" y="1252"/>
                </a:lnTo>
                <a:lnTo>
                  <a:pt x="600" y="1243"/>
                </a:lnTo>
                <a:lnTo>
                  <a:pt x="600" y="1236"/>
                </a:lnTo>
                <a:lnTo>
                  <a:pt x="600" y="1226"/>
                </a:lnTo>
                <a:lnTo>
                  <a:pt x="600" y="1217"/>
                </a:lnTo>
                <a:lnTo>
                  <a:pt x="600" y="1210"/>
                </a:lnTo>
                <a:lnTo>
                  <a:pt x="600" y="1201"/>
                </a:lnTo>
                <a:lnTo>
                  <a:pt x="600" y="1192"/>
                </a:lnTo>
                <a:lnTo>
                  <a:pt x="600" y="1182"/>
                </a:lnTo>
                <a:lnTo>
                  <a:pt x="600" y="1173"/>
                </a:lnTo>
                <a:lnTo>
                  <a:pt x="600" y="1164"/>
                </a:lnTo>
                <a:lnTo>
                  <a:pt x="602" y="1154"/>
                </a:lnTo>
                <a:lnTo>
                  <a:pt x="602" y="1145"/>
                </a:lnTo>
                <a:lnTo>
                  <a:pt x="602" y="1136"/>
                </a:lnTo>
                <a:lnTo>
                  <a:pt x="602" y="1126"/>
                </a:lnTo>
                <a:lnTo>
                  <a:pt x="602" y="1117"/>
                </a:lnTo>
                <a:lnTo>
                  <a:pt x="602" y="1108"/>
                </a:lnTo>
                <a:lnTo>
                  <a:pt x="602" y="1098"/>
                </a:lnTo>
                <a:lnTo>
                  <a:pt x="602" y="1087"/>
                </a:lnTo>
                <a:lnTo>
                  <a:pt x="602" y="1078"/>
                </a:lnTo>
                <a:lnTo>
                  <a:pt x="602" y="1068"/>
                </a:lnTo>
                <a:lnTo>
                  <a:pt x="602" y="1059"/>
                </a:lnTo>
                <a:lnTo>
                  <a:pt x="602" y="1052"/>
                </a:lnTo>
                <a:lnTo>
                  <a:pt x="604" y="1043"/>
                </a:lnTo>
                <a:lnTo>
                  <a:pt x="604" y="1033"/>
                </a:lnTo>
                <a:lnTo>
                  <a:pt x="604" y="1024"/>
                </a:lnTo>
                <a:lnTo>
                  <a:pt x="604" y="1015"/>
                </a:lnTo>
                <a:lnTo>
                  <a:pt x="604" y="1008"/>
                </a:lnTo>
                <a:lnTo>
                  <a:pt x="604" y="998"/>
                </a:lnTo>
                <a:lnTo>
                  <a:pt x="604" y="991"/>
                </a:lnTo>
                <a:lnTo>
                  <a:pt x="604" y="982"/>
                </a:lnTo>
                <a:lnTo>
                  <a:pt x="604" y="966"/>
                </a:lnTo>
                <a:lnTo>
                  <a:pt x="604" y="952"/>
                </a:lnTo>
                <a:lnTo>
                  <a:pt x="604" y="936"/>
                </a:lnTo>
                <a:lnTo>
                  <a:pt x="602" y="922"/>
                </a:lnTo>
                <a:lnTo>
                  <a:pt x="600" y="908"/>
                </a:lnTo>
                <a:lnTo>
                  <a:pt x="598" y="894"/>
                </a:lnTo>
                <a:lnTo>
                  <a:pt x="596" y="880"/>
                </a:lnTo>
                <a:lnTo>
                  <a:pt x="594" y="866"/>
                </a:lnTo>
                <a:lnTo>
                  <a:pt x="589" y="852"/>
                </a:lnTo>
                <a:lnTo>
                  <a:pt x="585" y="840"/>
                </a:lnTo>
                <a:lnTo>
                  <a:pt x="581" y="829"/>
                </a:lnTo>
                <a:lnTo>
                  <a:pt x="577" y="817"/>
                </a:lnTo>
                <a:lnTo>
                  <a:pt x="573" y="805"/>
                </a:lnTo>
                <a:lnTo>
                  <a:pt x="567" y="794"/>
                </a:lnTo>
                <a:lnTo>
                  <a:pt x="562" y="782"/>
                </a:lnTo>
                <a:lnTo>
                  <a:pt x="556" y="773"/>
                </a:lnTo>
                <a:lnTo>
                  <a:pt x="550" y="761"/>
                </a:lnTo>
                <a:lnTo>
                  <a:pt x="544" y="752"/>
                </a:lnTo>
                <a:lnTo>
                  <a:pt x="535" y="742"/>
                </a:lnTo>
                <a:lnTo>
                  <a:pt x="529" y="733"/>
                </a:lnTo>
                <a:lnTo>
                  <a:pt x="521" y="724"/>
                </a:lnTo>
                <a:lnTo>
                  <a:pt x="515" y="714"/>
                </a:lnTo>
                <a:lnTo>
                  <a:pt x="506" y="708"/>
                </a:lnTo>
                <a:lnTo>
                  <a:pt x="498" y="698"/>
                </a:lnTo>
                <a:lnTo>
                  <a:pt x="488" y="691"/>
                </a:lnTo>
                <a:lnTo>
                  <a:pt x="479" y="684"/>
                </a:lnTo>
                <a:lnTo>
                  <a:pt x="471" y="677"/>
                </a:lnTo>
                <a:lnTo>
                  <a:pt x="461" y="670"/>
                </a:lnTo>
                <a:lnTo>
                  <a:pt x="450" y="663"/>
                </a:lnTo>
                <a:lnTo>
                  <a:pt x="440" y="659"/>
                </a:lnTo>
                <a:lnTo>
                  <a:pt x="432" y="652"/>
                </a:lnTo>
                <a:lnTo>
                  <a:pt x="421" y="647"/>
                </a:lnTo>
                <a:lnTo>
                  <a:pt x="396" y="631"/>
                </a:lnTo>
                <a:lnTo>
                  <a:pt x="371" y="614"/>
                </a:lnTo>
                <a:lnTo>
                  <a:pt x="349" y="598"/>
                </a:lnTo>
                <a:lnTo>
                  <a:pt x="326" y="582"/>
                </a:lnTo>
                <a:lnTo>
                  <a:pt x="305" y="566"/>
                </a:lnTo>
                <a:lnTo>
                  <a:pt x="284" y="549"/>
                </a:lnTo>
                <a:lnTo>
                  <a:pt x="266" y="533"/>
                </a:lnTo>
                <a:lnTo>
                  <a:pt x="247" y="519"/>
                </a:lnTo>
                <a:lnTo>
                  <a:pt x="228" y="503"/>
                </a:lnTo>
                <a:lnTo>
                  <a:pt x="210" y="489"/>
                </a:lnTo>
                <a:lnTo>
                  <a:pt x="193" y="472"/>
                </a:lnTo>
                <a:lnTo>
                  <a:pt x="178" y="456"/>
                </a:lnTo>
                <a:lnTo>
                  <a:pt x="162" y="442"/>
                </a:lnTo>
                <a:lnTo>
                  <a:pt x="147" y="428"/>
                </a:lnTo>
                <a:lnTo>
                  <a:pt x="135" y="412"/>
                </a:lnTo>
                <a:lnTo>
                  <a:pt x="120" y="398"/>
                </a:lnTo>
                <a:lnTo>
                  <a:pt x="108" y="384"/>
                </a:lnTo>
                <a:lnTo>
                  <a:pt x="97" y="370"/>
                </a:lnTo>
                <a:lnTo>
                  <a:pt x="87" y="356"/>
                </a:lnTo>
                <a:lnTo>
                  <a:pt x="77" y="342"/>
                </a:lnTo>
                <a:lnTo>
                  <a:pt x="66" y="331"/>
                </a:lnTo>
                <a:lnTo>
                  <a:pt x="58" y="317"/>
                </a:lnTo>
                <a:lnTo>
                  <a:pt x="50" y="303"/>
                </a:lnTo>
                <a:lnTo>
                  <a:pt x="41" y="291"/>
                </a:lnTo>
                <a:lnTo>
                  <a:pt x="35" y="279"/>
                </a:lnTo>
                <a:lnTo>
                  <a:pt x="29" y="268"/>
                </a:lnTo>
                <a:lnTo>
                  <a:pt x="25" y="254"/>
                </a:lnTo>
                <a:lnTo>
                  <a:pt x="19" y="242"/>
                </a:lnTo>
                <a:lnTo>
                  <a:pt x="14" y="233"/>
                </a:lnTo>
                <a:lnTo>
                  <a:pt x="12" y="221"/>
                </a:lnTo>
                <a:lnTo>
                  <a:pt x="8" y="210"/>
                </a:lnTo>
                <a:lnTo>
                  <a:pt x="6" y="200"/>
                </a:lnTo>
                <a:lnTo>
                  <a:pt x="4" y="186"/>
                </a:lnTo>
                <a:lnTo>
                  <a:pt x="2" y="175"/>
                </a:lnTo>
                <a:lnTo>
                  <a:pt x="0" y="163"/>
                </a:lnTo>
                <a:lnTo>
                  <a:pt x="0" y="151"/>
                </a:lnTo>
                <a:lnTo>
                  <a:pt x="0" y="140"/>
                </a:lnTo>
                <a:lnTo>
                  <a:pt x="0" y="130"/>
                </a:lnTo>
                <a:lnTo>
                  <a:pt x="2" y="121"/>
                </a:lnTo>
                <a:lnTo>
                  <a:pt x="2" y="109"/>
                </a:lnTo>
                <a:lnTo>
                  <a:pt x="4" y="100"/>
                </a:lnTo>
                <a:lnTo>
                  <a:pt x="8" y="91"/>
                </a:lnTo>
                <a:lnTo>
                  <a:pt x="10" y="84"/>
                </a:lnTo>
                <a:lnTo>
                  <a:pt x="14" y="75"/>
                </a:lnTo>
                <a:lnTo>
                  <a:pt x="19" y="68"/>
                </a:lnTo>
                <a:lnTo>
                  <a:pt x="23" y="61"/>
                </a:lnTo>
                <a:lnTo>
                  <a:pt x="29" y="54"/>
                </a:lnTo>
                <a:lnTo>
                  <a:pt x="33" y="47"/>
                </a:lnTo>
                <a:lnTo>
                  <a:pt x="39" y="40"/>
                </a:lnTo>
                <a:lnTo>
                  <a:pt x="46" y="35"/>
                </a:lnTo>
                <a:lnTo>
                  <a:pt x="54" y="28"/>
                </a:lnTo>
                <a:lnTo>
                  <a:pt x="60" y="23"/>
                </a:lnTo>
                <a:lnTo>
                  <a:pt x="68" y="19"/>
                </a:lnTo>
                <a:lnTo>
                  <a:pt x="77" y="16"/>
                </a:lnTo>
                <a:lnTo>
                  <a:pt x="85" y="12"/>
                </a:lnTo>
                <a:lnTo>
                  <a:pt x="95" y="9"/>
                </a:lnTo>
                <a:lnTo>
                  <a:pt x="104" y="7"/>
                </a:lnTo>
                <a:lnTo>
                  <a:pt x="114" y="5"/>
                </a:lnTo>
                <a:lnTo>
                  <a:pt x="124" y="2"/>
                </a:lnTo>
                <a:lnTo>
                  <a:pt x="135" y="0"/>
                </a:lnTo>
                <a:lnTo>
                  <a:pt x="145" y="0"/>
                </a:lnTo>
                <a:lnTo>
                  <a:pt x="158" y="0"/>
                </a:lnTo>
                <a:lnTo>
                  <a:pt x="170" y="0"/>
                </a:lnTo>
                <a:lnTo>
                  <a:pt x="180" y="0"/>
                </a:lnTo>
                <a:lnTo>
                  <a:pt x="189" y="0"/>
                </a:lnTo>
                <a:lnTo>
                  <a:pt x="197" y="2"/>
                </a:lnTo>
                <a:lnTo>
                  <a:pt x="203" y="2"/>
                </a:lnTo>
                <a:lnTo>
                  <a:pt x="212" y="2"/>
                </a:lnTo>
                <a:lnTo>
                  <a:pt x="220" y="5"/>
                </a:lnTo>
                <a:lnTo>
                  <a:pt x="226" y="5"/>
                </a:lnTo>
                <a:lnTo>
                  <a:pt x="234" y="7"/>
                </a:lnTo>
                <a:lnTo>
                  <a:pt x="243" y="7"/>
                </a:lnTo>
                <a:lnTo>
                  <a:pt x="249" y="9"/>
                </a:lnTo>
                <a:lnTo>
                  <a:pt x="257" y="9"/>
                </a:lnTo>
                <a:lnTo>
                  <a:pt x="263" y="12"/>
                </a:lnTo>
                <a:lnTo>
                  <a:pt x="272" y="12"/>
                </a:lnTo>
                <a:lnTo>
                  <a:pt x="278" y="14"/>
                </a:lnTo>
                <a:lnTo>
                  <a:pt x="284" y="14"/>
                </a:lnTo>
                <a:lnTo>
                  <a:pt x="293" y="16"/>
                </a:lnTo>
                <a:lnTo>
                  <a:pt x="299" y="16"/>
                </a:lnTo>
                <a:lnTo>
                  <a:pt x="305" y="19"/>
                </a:lnTo>
                <a:lnTo>
                  <a:pt x="311" y="21"/>
                </a:lnTo>
                <a:lnTo>
                  <a:pt x="317" y="21"/>
                </a:lnTo>
                <a:lnTo>
                  <a:pt x="324" y="23"/>
                </a:lnTo>
                <a:lnTo>
                  <a:pt x="330" y="23"/>
                </a:lnTo>
                <a:lnTo>
                  <a:pt x="334" y="26"/>
                </a:lnTo>
                <a:lnTo>
                  <a:pt x="340" y="26"/>
                </a:lnTo>
                <a:lnTo>
                  <a:pt x="347" y="28"/>
                </a:lnTo>
                <a:lnTo>
                  <a:pt x="351" y="28"/>
                </a:lnTo>
                <a:lnTo>
                  <a:pt x="355" y="30"/>
                </a:lnTo>
                <a:lnTo>
                  <a:pt x="361" y="30"/>
                </a:lnTo>
                <a:lnTo>
                  <a:pt x="365" y="33"/>
                </a:lnTo>
                <a:lnTo>
                  <a:pt x="369" y="35"/>
                </a:lnTo>
                <a:lnTo>
                  <a:pt x="374" y="35"/>
                </a:lnTo>
                <a:lnTo>
                  <a:pt x="376" y="37"/>
                </a:lnTo>
                <a:lnTo>
                  <a:pt x="380" y="37"/>
                </a:lnTo>
                <a:lnTo>
                  <a:pt x="394" y="42"/>
                </a:lnTo>
                <a:lnTo>
                  <a:pt x="409" y="44"/>
                </a:lnTo>
                <a:lnTo>
                  <a:pt x="423" y="49"/>
                </a:lnTo>
                <a:lnTo>
                  <a:pt x="438" y="51"/>
                </a:lnTo>
                <a:lnTo>
                  <a:pt x="454" y="56"/>
                </a:lnTo>
                <a:lnTo>
                  <a:pt x="469" y="58"/>
                </a:lnTo>
                <a:lnTo>
                  <a:pt x="486" y="61"/>
                </a:lnTo>
                <a:lnTo>
                  <a:pt x="500" y="65"/>
                </a:lnTo>
                <a:lnTo>
                  <a:pt x="517" y="68"/>
                </a:lnTo>
                <a:lnTo>
                  <a:pt x="531" y="70"/>
                </a:lnTo>
                <a:lnTo>
                  <a:pt x="548" y="70"/>
                </a:lnTo>
                <a:lnTo>
                  <a:pt x="565" y="72"/>
                </a:lnTo>
                <a:lnTo>
                  <a:pt x="579" y="75"/>
                </a:lnTo>
                <a:lnTo>
                  <a:pt x="596" y="75"/>
                </a:lnTo>
                <a:lnTo>
                  <a:pt x="612" y="77"/>
                </a:lnTo>
                <a:lnTo>
                  <a:pt x="629" y="77"/>
                </a:lnTo>
                <a:lnTo>
                  <a:pt x="645" y="77"/>
                </a:lnTo>
                <a:lnTo>
                  <a:pt x="662" y="77"/>
                </a:lnTo>
                <a:lnTo>
                  <a:pt x="679" y="77"/>
                </a:lnTo>
                <a:lnTo>
                  <a:pt x="697" y="75"/>
                </a:lnTo>
                <a:lnTo>
                  <a:pt x="714" y="75"/>
                </a:lnTo>
                <a:lnTo>
                  <a:pt x="731" y="72"/>
                </a:lnTo>
                <a:lnTo>
                  <a:pt x="749" y="72"/>
                </a:lnTo>
                <a:lnTo>
                  <a:pt x="766" y="70"/>
                </a:lnTo>
                <a:lnTo>
                  <a:pt x="785" y="68"/>
                </a:lnTo>
                <a:lnTo>
                  <a:pt x="803" y="63"/>
                </a:lnTo>
                <a:lnTo>
                  <a:pt x="820" y="61"/>
                </a:lnTo>
                <a:lnTo>
                  <a:pt x="839" y="56"/>
                </a:lnTo>
                <a:lnTo>
                  <a:pt x="857" y="51"/>
                </a:lnTo>
                <a:lnTo>
                  <a:pt x="876" y="47"/>
                </a:lnTo>
                <a:lnTo>
                  <a:pt x="895" y="42"/>
                </a:lnTo>
                <a:lnTo>
                  <a:pt x="913" y="37"/>
                </a:lnTo>
                <a:lnTo>
                  <a:pt x="915" y="35"/>
                </a:lnTo>
                <a:lnTo>
                  <a:pt x="919" y="35"/>
                </a:lnTo>
                <a:lnTo>
                  <a:pt x="924" y="33"/>
                </a:lnTo>
                <a:lnTo>
                  <a:pt x="928" y="33"/>
                </a:lnTo>
                <a:lnTo>
                  <a:pt x="932" y="30"/>
                </a:lnTo>
                <a:lnTo>
                  <a:pt x="936" y="30"/>
                </a:lnTo>
                <a:lnTo>
                  <a:pt x="942" y="28"/>
                </a:lnTo>
                <a:lnTo>
                  <a:pt x="946" y="28"/>
                </a:lnTo>
                <a:lnTo>
                  <a:pt x="953" y="26"/>
                </a:lnTo>
                <a:lnTo>
                  <a:pt x="957" y="26"/>
                </a:lnTo>
                <a:lnTo>
                  <a:pt x="963" y="23"/>
                </a:lnTo>
                <a:lnTo>
                  <a:pt x="969" y="21"/>
                </a:lnTo>
                <a:lnTo>
                  <a:pt x="976" y="21"/>
                </a:lnTo>
                <a:lnTo>
                  <a:pt x="982" y="19"/>
                </a:lnTo>
                <a:lnTo>
                  <a:pt x="988" y="19"/>
                </a:lnTo>
                <a:lnTo>
                  <a:pt x="994" y="16"/>
                </a:lnTo>
                <a:lnTo>
                  <a:pt x="1000" y="16"/>
                </a:lnTo>
                <a:lnTo>
                  <a:pt x="1009" y="14"/>
                </a:lnTo>
                <a:lnTo>
                  <a:pt x="1015" y="14"/>
                </a:lnTo>
                <a:lnTo>
                  <a:pt x="1021" y="12"/>
                </a:lnTo>
                <a:lnTo>
                  <a:pt x="1030" y="12"/>
                </a:lnTo>
                <a:lnTo>
                  <a:pt x="1036" y="9"/>
                </a:lnTo>
                <a:lnTo>
                  <a:pt x="1044" y="9"/>
                </a:lnTo>
                <a:lnTo>
                  <a:pt x="1050" y="7"/>
                </a:lnTo>
                <a:lnTo>
                  <a:pt x="1059" y="7"/>
                </a:lnTo>
                <a:lnTo>
                  <a:pt x="1065" y="5"/>
                </a:lnTo>
                <a:lnTo>
                  <a:pt x="1073" y="5"/>
                </a:lnTo>
                <a:lnTo>
                  <a:pt x="1081" y="2"/>
                </a:lnTo>
                <a:lnTo>
                  <a:pt x="1088" y="2"/>
                </a:lnTo>
                <a:lnTo>
                  <a:pt x="1096" y="2"/>
                </a:lnTo>
                <a:lnTo>
                  <a:pt x="1104" y="0"/>
                </a:lnTo>
                <a:lnTo>
                  <a:pt x="1110" y="0"/>
                </a:lnTo>
                <a:lnTo>
                  <a:pt x="1123" y="0"/>
                </a:lnTo>
                <a:lnTo>
                  <a:pt x="1135" y="0"/>
                </a:lnTo>
                <a:lnTo>
                  <a:pt x="1146" y="0"/>
                </a:lnTo>
                <a:lnTo>
                  <a:pt x="1158" y="0"/>
                </a:lnTo>
                <a:lnTo>
                  <a:pt x="1169" y="2"/>
                </a:lnTo>
                <a:lnTo>
                  <a:pt x="1179" y="5"/>
                </a:lnTo>
                <a:lnTo>
                  <a:pt x="1189" y="7"/>
                </a:lnTo>
                <a:lnTo>
                  <a:pt x="1198" y="9"/>
                </a:lnTo>
                <a:lnTo>
                  <a:pt x="1208" y="12"/>
                </a:lnTo>
                <a:lnTo>
                  <a:pt x="1216" y="16"/>
                </a:lnTo>
                <a:lnTo>
                  <a:pt x="1225" y="19"/>
                </a:lnTo>
                <a:lnTo>
                  <a:pt x="1233" y="23"/>
                </a:lnTo>
                <a:lnTo>
                  <a:pt x="1239" y="28"/>
                </a:lnTo>
                <a:lnTo>
                  <a:pt x="1247" y="35"/>
                </a:lnTo>
                <a:lnTo>
                  <a:pt x="1254" y="40"/>
                </a:lnTo>
                <a:lnTo>
                  <a:pt x="1260" y="47"/>
                </a:lnTo>
                <a:lnTo>
                  <a:pt x="1264" y="54"/>
                </a:lnTo>
                <a:lnTo>
                  <a:pt x="1270" y="61"/>
                </a:lnTo>
                <a:lnTo>
                  <a:pt x="1274" y="68"/>
                </a:lnTo>
                <a:lnTo>
                  <a:pt x="1279" y="75"/>
                </a:lnTo>
                <a:lnTo>
                  <a:pt x="1283" y="84"/>
                </a:lnTo>
                <a:lnTo>
                  <a:pt x="1285" y="91"/>
                </a:lnTo>
                <a:lnTo>
                  <a:pt x="1287" y="100"/>
                </a:lnTo>
                <a:lnTo>
                  <a:pt x="1289" y="109"/>
                </a:lnTo>
                <a:lnTo>
                  <a:pt x="1291" y="121"/>
                </a:lnTo>
                <a:lnTo>
                  <a:pt x="1293" y="130"/>
                </a:lnTo>
                <a:lnTo>
                  <a:pt x="1293" y="140"/>
                </a:lnTo>
                <a:lnTo>
                  <a:pt x="1293" y="151"/>
                </a:lnTo>
                <a:lnTo>
                  <a:pt x="1291" y="163"/>
                </a:lnTo>
                <a:lnTo>
                  <a:pt x="1291" y="175"/>
                </a:lnTo>
                <a:lnTo>
                  <a:pt x="1289" y="186"/>
                </a:lnTo>
                <a:lnTo>
                  <a:pt x="1287" y="200"/>
                </a:lnTo>
                <a:lnTo>
                  <a:pt x="1285" y="210"/>
                </a:lnTo>
                <a:lnTo>
                  <a:pt x="1281" y="221"/>
                </a:lnTo>
                <a:lnTo>
                  <a:pt x="1277" y="233"/>
                </a:lnTo>
                <a:lnTo>
                  <a:pt x="1274" y="242"/>
                </a:lnTo>
                <a:lnTo>
                  <a:pt x="1268" y="254"/>
                </a:lnTo>
                <a:lnTo>
                  <a:pt x="1264" y="268"/>
                </a:lnTo>
                <a:lnTo>
                  <a:pt x="1258" y="279"/>
                </a:lnTo>
                <a:lnTo>
                  <a:pt x="1250" y="291"/>
                </a:lnTo>
                <a:lnTo>
                  <a:pt x="1243" y="303"/>
                </a:lnTo>
                <a:lnTo>
                  <a:pt x="1235" y="317"/>
                </a:lnTo>
                <a:lnTo>
                  <a:pt x="1227" y="331"/>
                </a:lnTo>
                <a:lnTo>
                  <a:pt x="1216" y="342"/>
                </a:lnTo>
                <a:lnTo>
                  <a:pt x="1206" y="356"/>
                </a:lnTo>
                <a:lnTo>
                  <a:pt x="1196" y="370"/>
                </a:lnTo>
                <a:lnTo>
                  <a:pt x="1183" y="384"/>
                </a:lnTo>
                <a:lnTo>
                  <a:pt x="1171" y="398"/>
                </a:lnTo>
                <a:lnTo>
                  <a:pt x="1158" y="412"/>
                </a:lnTo>
                <a:lnTo>
                  <a:pt x="1146" y="428"/>
                </a:lnTo>
                <a:lnTo>
                  <a:pt x="1131" y="442"/>
                </a:lnTo>
                <a:lnTo>
                  <a:pt x="1115" y="456"/>
                </a:lnTo>
                <a:lnTo>
                  <a:pt x="1100" y="472"/>
                </a:lnTo>
                <a:lnTo>
                  <a:pt x="1081" y="486"/>
                </a:lnTo>
                <a:lnTo>
                  <a:pt x="1065" y="503"/>
                </a:lnTo>
                <a:lnTo>
                  <a:pt x="1046" y="519"/>
                </a:lnTo>
                <a:lnTo>
                  <a:pt x="1027" y="533"/>
                </a:lnTo>
                <a:lnTo>
                  <a:pt x="1009" y="549"/>
                </a:lnTo>
                <a:lnTo>
                  <a:pt x="988" y="566"/>
                </a:lnTo>
                <a:lnTo>
                  <a:pt x="965" y="582"/>
                </a:lnTo>
                <a:lnTo>
                  <a:pt x="944" y="598"/>
                </a:lnTo>
                <a:lnTo>
                  <a:pt x="922" y="614"/>
                </a:lnTo>
                <a:lnTo>
                  <a:pt x="897" y="628"/>
                </a:lnTo>
                <a:lnTo>
                  <a:pt x="872" y="645"/>
                </a:lnTo>
                <a:lnTo>
                  <a:pt x="861" y="652"/>
                </a:lnTo>
                <a:lnTo>
                  <a:pt x="851" y="656"/>
                </a:lnTo>
                <a:lnTo>
                  <a:pt x="841" y="663"/>
                </a:lnTo>
                <a:lnTo>
                  <a:pt x="832" y="670"/>
                </a:lnTo>
                <a:lnTo>
                  <a:pt x="822" y="677"/>
                </a:lnTo>
                <a:lnTo>
                  <a:pt x="814" y="684"/>
                </a:lnTo>
                <a:lnTo>
                  <a:pt x="803" y="691"/>
                </a:lnTo>
                <a:lnTo>
                  <a:pt x="795" y="698"/>
                </a:lnTo>
                <a:lnTo>
                  <a:pt x="787" y="705"/>
                </a:lnTo>
                <a:lnTo>
                  <a:pt x="778" y="714"/>
                </a:lnTo>
                <a:lnTo>
                  <a:pt x="772" y="724"/>
                </a:lnTo>
                <a:lnTo>
                  <a:pt x="764" y="733"/>
                </a:lnTo>
                <a:lnTo>
                  <a:pt x="755" y="740"/>
                </a:lnTo>
                <a:lnTo>
                  <a:pt x="749" y="752"/>
                </a:lnTo>
                <a:lnTo>
                  <a:pt x="743" y="761"/>
                </a:lnTo>
                <a:lnTo>
                  <a:pt x="737" y="770"/>
                </a:lnTo>
                <a:lnTo>
                  <a:pt x="731" y="782"/>
                </a:lnTo>
                <a:lnTo>
                  <a:pt x="724" y="791"/>
                </a:lnTo>
                <a:lnTo>
                  <a:pt x="720" y="803"/>
                </a:lnTo>
                <a:lnTo>
                  <a:pt x="716" y="815"/>
                </a:lnTo>
                <a:lnTo>
                  <a:pt x="712" y="826"/>
                </a:lnTo>
                <a:lnTo>
                  <a:pt x="708" y="840"/>
                </a:lnTo>
                <a:lnTo>
                  <a:pt x="704" y="852"/>
                </a:lnTo>
                <a:lnTo>
                  <a:pt x="699" y="866"/>
                </a:lnTo>
                <a:lnTo>
                  <a:pt x="697" y="877"/>
                </a:lnTo>
                <a:lnTo>
                  <a:pt x="695" y="891"/>
                </a:lnTo>
                <a:lnTo>
                  <a:pt x="693" y="905"/>
                </a:lnTo>
                <a:lnTo>
                  <a:pt x="691" y="922"/>
                </a:lnTo>
                <a:lnTo>
                  <a:pt x="689" y="936"/>
                </a:lnTo>
                <a:lnTo>
                  <a:pt x="689" y="950"/>
                </a:lnTo>
                <a:lnTo>
                  <a:pt x="689" y="966"/>
                </a:lnTo>
                <a:lnTo>
                  <a:pt x="689" y="982"/>
                </a:lnTo>
                <a:lnTo>
                  <a:pt x="689" y="989"/>
                </a:lnTo>
                <a:lnTo>
                  <a:pt x="689" y="998"/>
                </a:lnTo>
                <a:lnTo>
                  <a:pt x="689" y="1005"/>
                </a:lnTo>
                <a:lnTo>
                  <a:pt x="689" y="1012"/>
                </a:lnTo>
                <a:lnTo>
                  <a:pt x="689" y="1019"/>
                </a:lnTo>
                <a:lnTo>
                  <a:pt x="689" y="1026"/>
                </a:lnTo>
                <a:lnTo>
                  <a:pt x="691" y="1033"/>
                </a:lnTo>
                <a:lnTo>
                  <a:pt x="691" y="1040"/>
                </a:lnTo>
                <a:lnTo>
                  <a:pt x="691" y="1047"/>
                </a:lnTo>
                <a:lnTo>
                  <a:pt x="691" y="1054"/>
                </a:lnTo>
                <a:lnTo>
                  <a:pt x="691" y="1061"/>
                </a:lnTo>
                <a:lnTo>
                  <a:pt x="691" y="1066"/>
                </a:lnTo>
                <a:lnTo>
                  <a:pt x="691" y="1073"/>
                </a:lnTo>
                <a:lnTo>
                  <a:pt x="691" y="1080"/>
                </a:lnTo>
                <a:lnTo>
                  <a:pt x="691" y="1087"/>
                </a:lnTo>
                <a:lnTo>
                  <a:pt x="691" y="1094"/>
                </a:lnTo>
                <a:lnTo>
                  <a:pt x="693" y="1098"/>
                </a:lnTo>
                <a:lnTo>
                  <a:pt x="693" y="1105"/>
                </a:lnTo>
                <a:lnTo>
                  <a:pt x="693" y="1112"/>
                </a:lnTo>
                <a:lnTo>
                  <a:pt x="693" y="1119"/>
                </a:lnTo>
                <a:lnTo>
                  <a:pt x="693" y="1126"/>
                </a:lnTo>
                <a:lnTo>
                  <a:pt x="693" y="1131"/>
                </a:lnTo>
                <a:lnTo>
                  <a:pt x="693" y="1138"/>
                </a:lnTo>
                <a:lnTo>
                  <a:pt x="693" y="1145"/>
                </a:lnTo>
                <a:lnTo>
                  <a:pt x="693" y="1152"/>
                </a:lnTo>
                <a:lnTo>
                  <a:pt x="693" y="1159"/>
                </a:lnTo>
                <a:lnTo>
                  <a:pt x="693" y="1166"/>
                </a:lnTo>
                <a:lnTo>
                  <a:pt x="691" y="1173"/>
                </a:lnTo>
                <a:lnTo>
                  <a:pt x="691" y="1180"/>
                </a:lnTo>
                <a:lnTo>
                  <a:pt x="691" y="1187"/>
                </a:lnTo>
                <a:lnTo>
                  <a:pt x="691" y="1194"/>
                </a:lnTo>
                <a:lnTo>
                  <a:pt x="691" y="1203"/>
                </a:lnTo>
                <a:lnTo>
                  <a:pt x="691" y="1208"/>
                </a:lnTo>
                <a:lnTo>
                  <a:pt x="691" y="1212"/>
                </a:lnTo>
                <a:lnTo>
                  <a:pt x="691" y="1219"/>
                </a:lnTo>
                <a:lnTo>
                  <a:pt x="691" y="1224"/>
                </a:lnTo>
                <a:lnTo>
                  <a:pt x="691" y="1231"/>
                </a:lnTo>
                <a:lnTo>
                  <a:pt x="691" y="1236"/>
                </a:lnTo>
                <a:lnTo>
                  <a:pt x="691" y="1243"/>
                </a:lnTo>
                <a:lnTo>
                  <a:pt x="691" y="1250"/>
                </a:lnTo>
                <a:lnTo>
                  <a:pt x="691" y="1257"/>
                </a:lnTo>
                <a:lnTo>
                  <a:pt x="691" y="1264"/>
                </a:lnTo>
                <a:lnTo>
                  <a:pt x="691" y="1268"/>
                </a:lnTo>
                <a:lnTo>
                  <a:pt x="691" y="1275"/>
                </a:lnTo>
                <a:lnTo>
                  <a:pt x="689" y="1285"/>
                </a:lnTo>
                <a:lnTo>
                  <a:pt x="689" y="1292"/>
                </a:lnTo>
                <a:lnTo>
                  <a:pt x="689" y="1299"/>
                </a:lnTo>
                <a:lnTo>
                  <a:pt x="689" y="1306"/>
                </a:lnTo>
                <a:lnTo>
                  <a:pt x="689" y="1313"/>
                </a:lnTo>
                <a:lnTo>
                  <a:pt x="687" y="1320"/>
                </a:lnTo>
                <a:lnTo>
                  <a:pt x="687" y="1329"/>
                </a:lnTo>
                <a:lnTo>
                  <a:pt x="687" y="1336"/>
                </a:lnTo>
                <a:lnTo>
                  <a:pt x="685" y="1345"/>
                </a:lnTo>
                <a:lnTo>
                  <a:pt x="685" y="1352"/>
                </a:lnTo>
                <a:lnTo>
                  <a:pt x="685" y="1359"/>
                </a:lnTo>
                <a:lnTo>
                  <a:pt x="683" y="1368"/>
                </a:lnTo>
                <a:lnTo>
                  <a:pt x="683" y="1375"/>
                </a:lnTo>
                <a:lnTo>
                  <a:pt x="681" y="1385"/>
                </a:lnTo>
                <a:lnTo>
                  <a:pt x="681" y="1392"/>
                </a:lnTo>
                <a:lnTo>
                  <a:pt x="679" y="1401"/>
                </a:lnTo>
                <a:lnTo>
                  <a:pt x="679" y="1410"/>
                </a:lnTo>
                <a:lnTo>
                  <a:pt x="677" y="1417"/>
                </a:lnTo>
                <a:lnTo>
                  <a:pt x="675" y="1427"/>
                </a:lnTo>
                <a:lnTo>
                  <a:pt x="675" y="1434"/>
                </a:lnTo>
                <a:lnTo>
                  <a:pt x="610" y="1434"/>
                </a:lnTo>
                <a:close/>
              </a:path>
            </a:pathLst>
          </a:custGeom>
          <a:solidFill>
            <a:srgbClr val="006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03" name="Freeform 84">
            <a:extLst>
              <a:ext uri="{FF2B5EF4-FFF2-40B4-BE49-F238E27FC236}">
                <a16:creationId xmlns:a16="http://schemas.microsoft.com/office/drawing/2014/main" id="{BDEBE9B0-8AE1-A9B4-7C04-04E34B05BE9A}"/>
              </a:ext>
            </a:extLst>
          </p:cNvPr>
          <p:cNvSpPr>
            <a:spLocks/>
          </p:cNvSpPr>
          <p:nvPr/>
        </p:nvSpPr>
        <p:spPr bwMode="auto">
          <a:xfrm>
            <a:off x="6948489" y="4437063"/>
            <a:ext cx="34925" cy="30162"/>
          </a:xfrm>
          <a:custGeom>
            <a:avLst/>
            <a:gdLst>
              <a:gd name="T0" fmla="*/ 0 w 31"/>
              <a:gd name="T1" fmla="*/ 37132292 h 21"/>
              <a:gd name="T2" fmla="*/ 2538259 w 31"/>
              <a:gd name="T3" fmla="*/ 37132292 h 21"/>
              <a:gd name="T4" fmla="*/ 5076519 w 31"/>
              <a:gd name="T5" fmla="*/ 37132292 h 21"/>
              <a:gd name="T6" fmla="*/ 7615904 w 31"/>
              <a:gd name="T7" fmla="*/ 37132292 h 21"/>
              <a:gd name="T8" fmla="*/ 10154164 w 31"/>
              <a:gd name="T9" fmla="*/ 43321245 h 21"/>
              <a:gd name="T10" fmla="*/ 12692422 w 31"/>
              <a:gd name="T11" fmla="*/ 43321245 h 21"/>
              <a:gd name="T12" fmla="*/ 15230680 w 31"/>
              <a:gd name="T13" fmla="*/ 43321245 h 21"/>
              <a:gd name="T14" fmla="*/ 17770065 w 31"/>
              <a:gd name="T15" fmla="*/ 43321245 h 21"/>
              <a:gd name="T16" fmla="*/ 21576894 w 31"/>
              <a:gd name="T17" fmla="*/ 43321245 h 21"/>
              <a:gd name="T18" fmla="*/ 24116279 w 31"/>
              <a:gd name="T19" fmla="*/ 43321245 h 21"/>
              <a:gd name="T20" fmla="*/ 26654537 w 31"/>
              <a:gd name="T21" fmla="*/ 43321245 h 21"/>
              <a:gd name="T22" fmla="*/ 29192795 w 31"/>
              <a:gd name="T23" fmla="*/ 43321245 h 21"/>
              <a:gd name="T24" fmla="*/ 31731053 w 31"/>
              <a:gd name="T25" fmla="*/ 43321245 h 21"/>
              <a:gd name="T26" fmla="*/ 34270438 w 31"/>
              <a:gd name="T27" fmla="*/ 43321245 h 21"/>
              <a:gd name="T28" fmla="*/ 36808697 w 31"/>
              <a:gd name="T29" fmla="*/ 43321245 h 21"/>
              <a:gd name="T30" fmla="*/ 39346964 w 31"/>
              <a:gd name="T31" fmla="*/ 43321245 h 21"/>
              <a:gd name="T32" fmla="*/ 36808697 w 31"/>
              <a:gd name="T33" fmla="*/ 0 h 21"/>
              <a:gd name="T34" fmla="*/ 34270438 w 31"/>
              <a:gd name="T35" fmla="*/ 0 h 21"/>
              <a:gd name="T36" fmla="*/ 34270438 w 31"/>
              <a:gd name="T37" fmla="*/ 4126449 h 21"/>
              <a:gd name="T38" fmla="*/ 31731053 w 31"/>
              <a:gd name="T39" fmla="*/ 4126449 h 21"/>
              <a:gd name="T40" fmla="*/ 29192795 w 31"/>
              <a:gd name="T41" fmla="*/ 4126449 h 21"/>
              <a:gd name="T42" fmla="*/ 26654537 w 31"/>
              <a:gd name="T43" fmla="*/ 4126449 h 21"/>
              <a:gd name="T44" fmla="*/ 24116279 w 31"/>
              <a:gd name="T45" fmla="*/ 4126449 h 21"/>
              <a:gd name="T46" fmla="*/ 21576894 w 31"/>
              <a:gd name="T47" fmla="*/ 4126449 h 21"/>
              <a:gd name="T48" fmla="*/ 17770065 w 31"/>
              <a:gd name="T49" fmla="*/ 4126449 h 21"/>
              <a:gd name="T50" fmla="*/ 15230680 w 31"/>
              <a:gd name="T51" fmla="*/ 4126449 h 21"/>
              <a:gd name="T52" fmla="*/ 15230680 w 31"/>
              <a:gd name="T53" fmla="*/ 0 h 21"/>
              <a:gd name="T54" fmla="*/ 12692422 w 31"/>
              <a:gd name="T55" fmla="*/ 0 h 21"/>
              <a:gd name="T56" fmla="*/ 10154164 w 31"/>
              <a:gd name="T57" fmla="*/ 0 h 21"/>
              <a:gd name="T58" fmla="*/ 7615904 w 31"/>
              <a:gd name="T59" fmla="*/ 0 h 21"/>
              <a:gd name="T60" fmla="*/ 0 w 31"/>
              <a:gd name="T61" fmla="*/ 37132292 h 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1"/>
              <a:gd name="T94" fmla="*/ 0 h 21"/>
              <a:gd name="T95" fmla="*/ 31 w 31"/>
              <a:gd name="T96" fmla="*/ 21 h 2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1" h="21">
                <a:moveTo>
                  <a:pt x="0" y="18"/>
                </a:moveTo>
                <a:lnTo>
                  <a:pt x="2" y="18"/>
                </a:lnTo>
                <a:lnTo>
                  <a:pt x="4" y="18"/>
                </a:lnTo>
                <a:lnTo>
                  <a:pt x="6" y="18"/>
                </a:lnTo>
                <a:lnTo>
                  <a:pt x="8" y="21"/>
                </a:lnTo>
                <a:lnTo>
                  <a:pt x="10" y="21"/>
                </a:lnTo>
                <a:lnTo>
                  <a:pt x="12" y="21"/>
                </a:lnTo>
                <a:lnTo>
                  <a:pt x="14" y="21"/>
                </a:lnTo>
                <a:lnTo>
                  <a:pt x="17" y="21"/>
                </a:lnTo>
                <a:lnTo>
                  <a:pt x="19" y="21"/>
                </a:lnTo>
                <a:lnTo>
                  <a:pt x="21" y="21"/>
                </a:lnTo>
                <a:lnTo>
                  <a:pt x="23" y="21"/>
                </a:lnTo>
                <a:lnTo>
                  <a:pt x="25" y="21"/>
                </a:lnTo>
                <a:lnTo>
                  <a:pt x="27" y="21"/>
                </a:lnTo>
                <a:lnTo>
                  <a:pt x="29" y="21"/>
                </a:lnTo>
                <a:lnTo>
                  <a:pt x="31" y="21"/>
                </a:lnTo>
                <a:lnTo>
                  <a:pt x="29" y="0"/>
                </a:lnTo>
                <a:lnTo>
                  <a:pt x="27" y="0"/>
                </a:lnTo>
                <a:lnTo>
                  <a:pt x="27" y="2"/>
                </a:lnTo>
                <a:lnTo>
                  <a:pt x="25" y="2"/>
                </a:lnTo>
                <a:lnTo>
                  <a:pt x="23" y="2"/>
                </a:lnTo>
                <a:lnTo>
                  <a:pt x="21" y="2"/>
                </a:lnTo>
                <a:lnTo>
                  <a:pt x="19" y="2"/>
                </a:lnTo>
                <a:lnTo>
                  <a:pt x="17" y="2"/>
                </a:lnTo>
                <a:lnTo>
                  <a:pt x="14" y="2"/>
                </a:lnTo>
                <a:lnTo>
                  <a:pt x="12" y="2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6" y="0"/>
                </a:lnTo>
                <a:lnTo>
                  <a:pt x="0" y="18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04" name="Freeform 85">
            <a:extLst>
              <a:ext uri="{FF2B5EF4-FFF2-40B4-BE49-F238E27FC236}">
                <a16:creationId xmlns:a16="http://schemas.microsoft.com/office/drawing/2014/main" id="{C8E17424-FAA2-BB58-CFF7-20EB9B910DC0}"/>
              </a:ext>
            </a:extLst>
          </p:cNvPr>
          <p:cNvSpPr>
            <a:spLocks/>
          </p:cNvSpPr>
          <p:nvPr/>
        </p:nvSpPr>
        <p:spPr bwMode="auto">
          <a:xfrm>
            <a:off x="6850063" y="4437063"/>
            <a:ext cx="38100" cy="31750"/>
          </a:xfrm>
          <a:custGeom>
            <a:avLst/>
            <a:gdLst>
              <a:gd name="T0" fmla="*/ 35990638 w 33"/>
              <a:gd name="T1" fmla="*/ 0 h 23"/>
              <a:gd name="T2" fmla="*/ 33324794 w 33"/>
              <a:gd name="T3" fmla="*/ 0 h 23"/>
              <a:gd name="T4" fmla="*/ 33324794 w 33"/>
              <a:gd name="T5" fmla="*/ 3811381 h 23"/>
              <a:gd name="T6" fmla="*/ 30658949 w 33"/>
              <a:gd name="T7" fmla="*/ 3811381 h 23"/>
              <a:gd name="T8" fmla="*/ 27991951 w 33"/>
              <a:gd name="T9" fmla="*/ 3811381 h 23"/>
              <a:gd name="T10" fmla="*/ 23993762 w 33"/>
              <a:gd name="T11" fmla="*/ 3811381 h 23"/>
              <a:gd name="T12" fmla="*/ 21327917 w 33"/>
              <a:gd name="T13" fmla="*/ 3811381 h 23"/>
              <a:gd name="T14" fmla="*/ 18662069 w 33"/>
              <a:gd name="T15" fmla="*/ 3811381 h 23"/>
              <a:gd name="T16" fmla="*/ 15996224 w 33"/>
              <a:gd name="T17" fmla="*/ 3811381 h 23"/>
              <a:gd name="T18" fmla="*/ 13329226 w 33"/>
              <a:gd name="T19" fmla="*/ 3811381 h 23"/>
              <a:gd name="T20" fmla="*/ 10663381 w 33"/>
              <a:gd name="T21" fmla="*/ 3811381 h 23"/>
              <a:gd name="T22" fmla="*/ 7997535 w 33"/>
              <a:gd name="T23" fmla="*/ 3811381 h 23"/>
              <a:gd name="T24" fmla="*/ 5331691 w 33"/>
              <a:gd name="T25" fmla="*/ 3811381 h 23"/>
              <a:gd name="T26" fmla="*/ 0 w 33"/>
              <a:gd name="T27" fmla="*/ 43828801 h 23"/>
              <a:gd name="T28" fmla="*/ 2665845 w 33"/>
              <a:gd name="T29" fmla="*/ 43828801 h 23"/>
              <a:gd name="T30" fmla="*/ 5331691 w 33"/>
              <a:gd name="T31" fmla="*/ 43828801 h 23"/>
              <a:gd name="T32" fmla="*/ 7997535 w 33"/>
              <a:gd name="T33" fmla="*/ 43828801 h 23"/>
              <a:gd name="T34" fmla="*/ 10663381 w 33"/>
              <a:gd name="T35" fmla="*/ 43828801 h 23"/>
              <a:gd name="T36" fmla="*/ 13329226 w 33"/>
              <a:gd name="T37" fmla="*/ 43828801 h 23"/>
              <a:gd name="T38" fmla="*/ 15996224 w 33"/>
              <a:gd name="T39" fmla="*/ 43828801 h 23"/>
              <a:gd name="T40" fmla="*/ 18662069 w 33"/>
              <a:gd name="T41" fmla="*/ 43828801 h 23"/>
              <a:gd name="T42" fmla="*/ 21327917 w 33"/>
              <a:gd name="T43" fmla="*/ 43828801 h 23"/>
              <a:gd name="T44" fmla="*/ 23993762 w 33"/>
              <a:gd name="T45" fmla="*/ 43828801 h 23"/>
              <a:gd name="T46" fmla="*/ 27991951 w 33"/>
              <a:gd name="T47" fmla="*/ 40017421 h 23"/>
              <a:gd name="T48" fmla="*/ 30658949 w 33"/>
              <a:gd name="T49" fmla="*/ 40017421 h 23"/>
              <a:gd name="T50" fmla="*/ 33324794 w 33"/>
              <a:gd name="T51" fmla="*/ 40017421 h 23"/>
              <a:gd name="T52" fmla="*/ 35990638 w 33"/>
              <a:gd name="T53" fmla="*/ 40017421 h 23"/>
              <a:gd name="T54" fmla="*/ 38656491 w 33"/>
              <a:gd name="T55" fmla="*/ 40017421 h 23"/>
              <a:gd name="T56" fmla="*/ 41322335 w 33"/>
              <a:gd name="T57" fmla="*/ 34301043 h 23"/>
              <a:gd name="T58" fmla="*/ 43988180 w 33"/>
              <a:gd name="T59" fmla="*/ 34301043 h 23"/>
              <a:gd name="T60" fmla="*/ 35990638 w 33"/>
              <a:gd name="T61" fmla="*/ 0 h 2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3"/>
              <a:gd name="T94" fmla="*/ 0 h 23"/>
              <a:gd name="T95" fmla="*/ 33 w 33"/>
              <a:gd name="T96" fmla="*/ 23 h 2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3" h="23">
                <a:moveTo>
                  <a:pt x="27" y="0"/>
                </a:moveTo>
                <a:lnTo>
                  <a:pt x="25" y="0"/>
                </a:lnTo>
                <a:lnTo>
                  <a:pt x="25" y="2"/>
                </a:lnTo>
                <a:lnTo>
                  <a:pt x="23" y="2"/>
                </a:lnTo>
                <a:lnTo>
                  <a:pt x="21" y="2"/>
                </a:lnTo>
                <a:lnTo>
                  <a:pt x="18" y="2"/>
                </a:lnTo>
                <a:lnTo>
                  <a:pt x="16" y="2"/>
                </a:lnTo>
                <a:lnTo>
                  <a:pt x="14" y="2"/>
                </a:lnTo>
                <a:lnTo>
                  <a:pt x="12" y="2"/>
                </a:lnTo>
                <a:lnTo>
                  <a:pt x="10" y="2"/>
                </a:lnTo>
                <a:lnTo>
                  <a:pt x="8" y="2"/>
                </a:lnTo>
                <a:lnTo>
                  <a:pt x="6" y="2"/>
                </a:lnTo>
                <a:lnTo>
                  <a:pt x="4" y="2"/>
                </a:lnTo>
                <a:lnTo>
                  <a:pt x="0" y="23"/>
                </a:lnTo>
                <a:lnTo>
                  <a:pt x="2" y="23"/>
                </a:lnTo>
                <a:lnTo>
                  <a:pt x="4" y="23"/>
                </a:lnTo>
                <a:lnTo>
                  <a:pt x="6" y="23"/>
                </a:lnTo>
                <a:lnTo>
                  <a:pt x="8" y="23"/>
                </a:lnTo>
                <a:lnTo>
                  <a:pt x="10" y="23"/>
                </a:lnTo>
                <a:lnTo>
                  <a:pt x="12" y="23"/>
                </a:lnTo>
                <a:lnTo>
                  <a:pt x="14" y="23"/>
                </a:lnTo>
                <a:lnTo>
                  <a:pt x="16" y="23"/>
                </a:lnTo>
                <a:lnTo>
                  <a:pt x="18" y="23"/>
                </a:lnTo>
                <a:lnTo>
                  <a:pt x="21" y="21"/>
                </a:lnTo>
                <a:lnTo>
                  <a:pt x="23" y="21"/>
                </a:lnTo>
                <a:lnTo>
                  <a:pt x="25" y="21"/>
                </a:lnTo>
                <a:lnTo>
                  <a:pt x="27" y="21"/>
                </a:lnTo>
                <a:lnTo>
                  <a:pt x="29" y="21"/>
                </a:lnTo>
                <a:lnTo>
                  <a:pt x="31" y="18"/>
                </a:lnTo>
                <a:lnTo>
                  <a:pt x="33" y="18"/>
                </a:lnTo>
                <a:lnTo>
                  <a:pt x="27" y="0"/>
                </a:lnTo>
                <a:close/>
              </a:path>
            </a:pathLst>
          </a:custGeom>
          <a:solidFill>
            <a:srgbClr val="994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05" name="Freeform 86">
            <a:extLst>
              <a:ext uri="{FF2B5EF4-FFF2-40B4-BE49-F238E27FC236}">
                <a16:creationId xmlns:a16="http://schemas.microsoft.com/office/drawing/2014/main" id="{23324A3D-3D59-72C4-867A-EE7EE5571671}"/>
              </a:ext>
            </a:extLst>
          </p:cNvPr>
          <p:cNvSpPr>
            <a:spLocks/>
          </p:cNvSpPr>
          <p:nvPr/>
        </p:nvSpPr>
        <p:spPr bwMode="auto">
          <a:xfrm>
            <a:off x="6865939" y="4291014"/>
            <a:ext cx="84137" cy="269875"/>
          </a:xfrm>
          <a:custGeom>
            <a:avLst/>
            <a:gdLst>
              <a:gd name="T0" fmla="*/ 53135393 w 73"/>
              <a:gd name="T1" fmla="*/ 16889791 h 197"/>
              <a:gd name="T2" fmla="*/ 50478739 w 73"/>
              <a:gd name="T3" fmla="*/ 37533173 h 197"/>
              <a:gd name="T4" fmla="*/ 47822086 w 73"/>
              <a:gd name="T5" fmla="*/ 56301135 h 197"/>
              <a:gd name="T6" fmla="*/ 45165432 w 73"/>
              <a:gd name="T7" fmla="*/ 76944511 h 197"/>
              <a:gd name="T8" fmla="*/ 41179876 w 73"/>
              <a:gd name="T9" fmla="*/ 95711113 h 197"/>
              <a:gd name="T10" fmla="*/ 38523222 w 73"/>
              <a:gd name="T11" fmla="*/ 112600899 h 197"/>
              <a:gd name="T12" fmla="*/ 33209906 w 73"/>
              <a:gd name="T13" fmla="*/ 125738465 h 197"/>
              <a:gd name="T14" fmla="*/ 30553253 w 73"/>
              <a:gd name="T15" fmla="*/ 138874661 h 197"/>
              <a:gd name="T16" fmla="*/ 27896599 w 73"/>
              <a:gd name="T17" fmla="*/ 152012227 h 197"/>
              <a:gd name="T18" fmla="*/ 22583292 w 73"/>
              <a:gd name="T19" fmla="*/ 165148422 h 197"/>
              <a:gd name="T20" fmla="*/ 19925486 w 73"/>
              <a:gd name="T21" fmla="*/ 178285988 h 197"/>
              <a:gd name="T22" fmla="*/ 11955521 w 73"/>
              <a:gd name="T23" fmla="*/ 204559793 h 197"/>
              <a:gd name="T24" fmla="*/ 5313309 w 73"/>
              <a:gd name="T25" fmla="*/ 234585774 h 197"/>
              <a:gd name="T26" fmla="*/ 2656655 w 73"/>
              <a:gd name="T27" fmla="*/ 260859536 h 197"/>
              <a:gd name="T28" fmla="*/ 0 w 73"/>
              <a:gd name="T29" fmla="*/ 287133297 h 197"/>
              <a:gd name="T30" fmla="*/ 2656655 w 73"/>
              <a:gd name="T31" fmla="*/ 309653469 h 197"/>
              <a:gd name="T32" fmla="*/ 5313309 w 73"/>
              <a:gd name="T33" fmla="*/ 330298215 h 197"/>
              <a:gd name="T34" fmla="*/ 14612175 w 73"/>
              <a:gd name="T35" fmla="*/ 349064796 h 197"/>
              <a:gd name="T36" fmla="*/ 22583292 w 73"/>
              <a:gd name="T37" fmla="*/ 362201077 h 197"/>
              <a:gd name="T38" fmla="*/ 33209906 w 73"/>
              <a:gd name="T39" fmla="*/ 365954668 h 197"/>
              <a:gd name="T40" fmla="*/ 47822086 w 73"/>
              <a:gd name="T41" fmla="*/ 369708258 h 197"/>
              <a:gd name="T42" fmla="*/ 61106506 w 73"/>
              <a:gd name="T43" fmla="*/ 365954668 h 197"/>
              <a:gd name="T44" fmla="*/ 71733120 w 73"/>
              <a:gd name="T45" fmla="*/ 362201077 h 197"/>
              <a:gd name="T46" fmla="*/ 81032001 w 73"/>
              <a:gd name="T47" fmla="*/ 352818386 h 197"/>
              <a:gd name="T48" fmla="*/ 86346461 w 73"/>
              <a:gd name="T49" fmla="*/ 339680820 h 197"/>
              <a:gd name="T50" fmla="*/ 91659768 w 73"/>
              <a:gd name="T51" fmla="*/ 326544625 h 197"/>
              <a:gd name="T52" fmla="*/ 96973075 w 73"/>
              <a:gd name="T53" fmla="*/ 309653469 h 197"/>
              <a:gd name="T54" fmla="*/ 96973075 w 73"/>
              <a:gd name="T55" fmla="*/ 287133297 h 197"/>
              <a:gd name="T56" fmla="*/ 96973075 w 73"/>
              <a:gd name="T57" fmla="*/ 264613126 h 197"/>
              <a:gd name="T58" fmla="*/ 94316421 w 73"/>
              <a:gd name="T59" fmla="*/ 234585774 h 197"/>
              <a:gd name="T60" fmla="*/ 89003114 w 73"/>
              <a:gd name="T61" fmla="*/ 208313383 h 197"/>
              <a:gd name="T62" fmla="*/ 83688655 w 73"/>
              <a:gd name="T63" fmla="*/ 174532398 h 197"/>
              <a:gd name="T64" fmla="*/ 74389773 w 73"/>
              <a:gd name="T65" fmla="*/ 152012227 h 197"/>
              <a:gd name="T66" fmla="*/ 71733120 w 73"/>
              <a:gd name="T67" fmla="*/ 138874661 h 197"/>
              <a:gd name="T68" fmla="*/ 69076466 w 73"/>
              <a:gd name="T69" fmla="*/ 125738465 h 197"/>
              <a:gd name="T70" fmla="*/ 66419813 w 73"/>
              <a:gd name="T71" fmla="*/ 112600899 h 197"/>
              <a:gd name="T72" fmla="*/ 63763159 w 73"/>
              <a:gd name="T73" fmla="*/ 95711113 h 197"/>
              <a:gd name="T74" fmla="*/ 61106506 w 73"/>
              <a:gd name="T75" fmla="*/ 82574896 h 197"/>
              <a:gd name="T76" fmla="*/ 61106506 w 73"/>
              <a:gd name="T77" fmla="*/ 63806945 h 197"/>
              <a:gd name="T78" fmla="*/ 58449852 w 73"/>
              <a:gd name="T79" fmla="*/ 50670749 h 197"/>
              <a:gd name="T80" fmla="*/ 55793199 w 73"/>
              <a:gd name="T81" fmla="*/ 33780953 h 197"/>
              <a:gd name="T82" fmla="*/ 55793199 w 73"/>
              <a:gd name="T83" fmla="*/ 16889791 h 197"/>
              <a:gd name="T84" fmla="*/ 55793199 w 73"/>
              <a:gd name="T85" fmla="*/ 0 h 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3"/>
              <a:gd name="T130" fmla="*/ 0 h 197"/>
              <a:gd name="T131" fmla="*/ 73 w 73"/>
              <a:gd name="T132" fmla="*/ 197 h 19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3" h="197">
                <a:moveTo>
                  <a:pt x="42" y="0"/>
                </a:moveTo>
                <a:lnTo>
                  <a:pt x="40" y="4"/>
                </a:lnTo>
                <a:lnTo>
                  <a:pt x="40" y="9"/>
                </a:lnTo>
                <a:lnTo>
                  <a:pt x="40" y="13"/>
                </a:lnTo>
                <a:lnTo>
                  <a:pt x="38" y="16"/>
                </a:lnTo>
                <a:lnTo>
                  <a:pt x="38" y="20"/>
                </a:lnTo>
                <a:lnTo>
                  <a:pt x="38" y="23"/>
                </a:lnTo>
                <a:lnTo>
                  <a:pt x="36" y="27"/>
                </a:lnTo>
                <a:lnTo>
                  <a:pt x="36" y="30"/>
                </a:lnTo>
                <a:lnTo>
                  <a:pt x="36" y="34"/>
                </a:lnTo>
                <a:lnTo>
                  <a:pt x="34" y="37"/>
                </a:lnTo>
                <a:lnTo>
                  <a:pt x="34" y="41"/>
                </a:lnTo>
                <a:lnTo>
                  <a:pt x="34" y="44"/>
                </a:lnTo>
                <a:lnTo>
                  <a:pt x="31" y="46"/>
                </a:lnTo>
                <a:lnTo>
                  <a:pt x="31" y="51"/>
                </a:lnTo>
                <a:lnTo>
                  <a:pt x="31" y="53"/>
                </a:lnTo>
                <a:lnTo>
                  <a:pt x="29" y="55"/>
                </a:lnTo>
                <a:lnTo>
                  <a:pt x="29" y="60"/>
                </a:lnTo>
                <a:lnTo>
                  <a:pt x="27" y="62"/>
                </a:lnTo>
                <a:lnTo>
                  <a:pt x="27" y="65"/>
                </a:lnTo>
                <a:lnTo>
                  <a:pt x="25" y="67"/>
                </a:lnTo>
                <a:lnTo>
                  <a:pt x="25" y="69"/>
                </a:lnTo>
                <a:lnTo>
                  <a:pt x="25" y="72"/>
                </a:lnTo>
                <a:lnTo>
                  <a:pt x="23" y="74"/>
                </a:lnTo>
                <a:lnTo>
                  <a:pt x="23" y="76"/>
                </a:lnTo>
                <a:lnTo>
                  <a:pt x="21" y="79"/>
                </a:lnTo>
                <a:lnTo>
                  <a:pt x="21" y="81"/>
                </a:lnTo>
                <a:lnTo>
                  <a:pt x="19" y="83"/>
                </a:lnTo>
                <a:lnTo>
                  <a:pt x="19" y="86"/>
                </a:lnTo>
                <a:lnTo>
                  <a:pt x="17" y="88"/>
                </a:lnTo>
                <a:lnTo>
                  <a:pt x="17" y="90"/>
                </a:lnTo>
                <a:lnTo>
                  <a:pt x="15" y="93"/>
                </a:lnTo>
                <a:lnTo>
                  <a:pt x="15" y="95"/>
                </a:lnTo>
                <a:lnTo>
                  <a:pt x="13" y="100"/>
                </a:lnTo>
                <a:lnTo>
                  <a:pt x="11" y="104"/>
                </a:lnTo>
                <a:lnTo>
                  <a:pt x="9" y="109"/>
                </a:lnTo>
                <a:lnTo>
                  <a:pt x="7" y="114"/>
                </a:lnTo>
                <a:lnTo>
                  <a:pt x="4" y="118"/>
                </a:lnTo>
                <a:lnTo>
                  <a:pt x="4" y="125"/>
                </a:lnTo>
                <a:lnTo>
                  <a:pt x="2" y="130"/>
                </a:lnTo>
                <a:lnTo>
                  <a:pt x="2" y="134"/>
                </a:lnTo>
                <a:lnTo>
                  <a:pt x="2" y="139"/>
                </a:lnTo>
                <a:lnTo>
                  <a:pt x="0" y="144"/>
                </a:lnTo>
                <a:lnTo>
                  <a:pt x="0" y="148"/>
                </a:lnTo>
                <a:lnTo>
                  <a:pt x="0" y="153"/>
                </a:lnTo>
                <a:lnTo>
                  <a:pt x="0" y="155"/>
                </a:lnTo>
                <a:lnTo>
                  <a:pt x="2" y="160"/>
                </a:lnTo>
                <a:lnTo>
                  <a:pt x="2" y="165"/>
                </a:lnTo>
                <a:lnTo>
                  <a:pt x="2" y="169"/>
                </a:lnTo>
                <a:lnTo>
                  <a:pt x="4" y="172"/>
                </a:lnTo>
                <a:lnTo>
                  <a:pt x="4" y="176"/>
                </a:lnTo>
                <a:lnTo>
                  <a:pt x="7" y="179"/>
                </a:lnTo>
                <a:lnTo>
                  <a:pt x="9" y="181"/>
                </a:lnTo>
                <a:lnTo>
                  <a:pt x="11" y="186"/>
                </a:lnTo>
                <a:lnTo>
                  <a:pt x="13" y="188"/>
                </a:lnTo>
                <a:lnTo>
                  <a:pt x="15" y="190"/>
                </a:lnTo>
                <a:lnTo>
                  <a:pt x="17" y="193"/>
                </a:lnTo>
                <a:lnTo>
                  <a:pt x="19" y="193"/>
                </a:lnTo>
                <a:lnTo>
                  <a:pt x="23" y="195"/>
                </a:lnTo>
                <a:lnTo>
                  <a:pt x="25" y="195"/>
                </a:lnTo>
                <a:lnTo>
                  <a:pt x="29" y="197"/>
                </a:lnTo>
                <a:lnTo>
                  <a:pt x="34" y="197"/>
                </a:lnTo>
                <a:lnTo>
                  <a:pt x="36" y="197"/>
                </a:lnTo>
                <a:lnTo>
                  <a:pt x="40" y="197"/>
                </a:lnTo>
                <a:lnTo>
                  <a:pt x="44" y="197"/>
                </a:lnTo>
                <a:lnTo>
                  <a:pt x="46" y="195"/>
                </a:lnTo>
                <a:lnTo>
                  <a:pt x="50" y="195"/>
                </a:lnTo>
                <a:lnTo>
                  <a:pt x="52" y="195"/>
                </a:lnTo>
                <a:lnTo>
                  <a:pt x="54" y="193"/>
                </a:lnTo>
                <a:lnTo>
                  <a:pt x="56" y="190"/>
                </a:lnTo>
                <a:lnTo>
                  <a:pt x="58" y="190"/>
                </a:lnTo>
                <a:lnTo>
                  <a:pt x="61" y="188"/>
                </a:lnTo>
                <a:lnTo>
                  <a:pt x="63" y="186"/>
                </a:lnTo>
                <a:lnTo>
                  <a:pt x="63" y="183"/>
                </a:lnTo>
                <a:lnTo>
                  <a:pt x="65" y="181"/>
                </a:lnTo>
                <a:lnTo>
                  <a:pt x="67" y="179"/>
                </a:lnTo>
                <a:lnTo>
                  <a:pt x="69" y="176"/>
                </a:lnTo>
                <a:lnTo>
                  <a:pt x="69" y="174"/>
                </a:lnTo>
                <a:lnTo>
                  <a:pt x="71" y="169"/>
                </a:lnTo>
                <a:lnTo>
                  <a:pt x="71" y="167"/>
                </a:lnTo>
                <a:lnTo>
                  <a:pt x="73" y="165"/>
                </a:lnTo>
                <a:lnTo>
                  <a:pt x="73" y="160"/>
                </a:lnTo>
                <a:lnTo>
                  <a:pt x="73" y="158"/>
                </a:lnTo>
                <a:lnTo>
                  <a:pt x="73" y="153"/>
                </a:lnTo>
                <a:lnTo>
                  <a:pt x="73" y="148"/>
                </a:lnTo>
                <a:lnTo>
                  <a:pt x="73" y="144"/>
                </a:lnTo>
                <a:lnTo>
                  <a:pt x="73" y="141"/>
                </a:lnTo>
                <a:lnTo>
                  <a:pt x="73" y="137"/>
                </a:lnTo>
                <a:lnTo>
                  <a:pt x="73" y="132"/>
                </a:lnTo>
                <a:lnTo>
                  <a:pt x="71" y="125"/>
                </a:lnTo>
                <a:lnTo>
                  <a:pt x="71" y="121"/>
                </a:lnTo>
                <a:lnTo>
                  <a:pt x="69" y="116"/>
                </a:lnTo>
                <a:lnTo>
                  <a:pt x="67" y="111"/>
                </a:lnTo>
                <a:lnTo>
                  <a:pt x="67" y="104"/>
                </a:lnTo>
                <a:lnTo>
                  <a:pt x="65" y="100"/>
                </a:lnTo>
                <a:lnTo>
                  <a:pt x="63" y="93"/>
                </a:lnTo>
                <a:lnTo>
                  <a:pt x="58" y="86"/>
                </a:lnTo>
                <a:lnTo>
                  <a:pt x="58" y="83"/>
                </a:lnTo>
                <a:lnTo>
                  <a:pt x="56" y="81"/>
                </a:lnTo>
                <a:lnTo>
                  <a:pt x="56" y="79"/>
                </a:lnTo>
                <a:lnTo>
                  <a:pt x="56" y="76"/>
                </a:lnTo>
                <a:lnTo>
                  <a:pt x="54" y="74"/>
                </a:lnTo>
                <a:lnTo>
                  <a:pt x="54" y="72"/>
                </a:lnTo>
                <a:lnTo>
                  <a:pt x="54" y="69"/>
                </a:lnTo>
                <a:lnTo>
                  <a:pt x="52" y="67"/>
                </a:lnTo>
                <a:lnTo>
                  <a:pt x="52" y="65"/>
                </a:lnTo>
                <a:lnTo>
                  <a:pt x="52" y="62"/>
                </a:lnTo>
                <a:lnTo>
                  <a:pt x="50" y="60"/>
                </a:lnTo>
                <a:lnTo>
                  <a:pt x="50" y="55"/>
                </a:lnTo>
                <a:lnTo>
                  <a:pt x="50" y="53"/>
                </a:lnTo>
                <a:lnTo>
                  <a:pt x="48" y="51"/>
                </a:lnTo>
                <a:lnTo>
                  <a:pt x="48" y="48"/>
                </a:lnTo>
                <a:lnTo>
                  <a:pt x="48" y="46"/>
                </a:lnTo>
                <a:lnTo>
                  <a:pt x="46" y="44"/>
                </a:lnTo>
                <a:lnTo>
                  <a:pt x="46" y="41"/>
                </a:lnTo>
                <a:lnTo>
                  <a:pt x="46" y="37"/>
                </a:lnTo>
                <a:lnTo>
                  <a:pt x="46" y="34"/>
                </a:lnTo>
                <a:lnTo>
                  <a:pt x="44" y="32"/>
                </a:lnTo>
                <a:lnTo>
                  <a:pt x="44" y="30"/>
                </a:lnTo>
                <a:lnTo>
                  <a:pt x="44" y="27"/>
                </a:lnTo>
                <a:lnTo>
                  <a:pt x="44" y="23"/>
                </a:lnTo>
                <a:lnTo>
                  <a:pt x="44" y="20"/>
                </a:lnTo>
                <a:lnTo>
                  <a:pt x="42" y="18"/>
                </a:lnTo>
                <a:lnTo>
                  <a:pt x="42" y="16"/>
                </a:lnTo>
                <a:lnTo>
                  <a:pt x="42" y="13"/>
                </a:lnTo>
                <a:lnTo>
                  <a:pt x="42" y="9"/>
                </a:lnTo>
                <a:lnTo>
                  <a:pt x="42" y="6"/>
                </a:lnTo>
                <a:lnTo>
                  <a:pt x="42" y="4"/>
                </a:lnTo>
                <a:lnTo>
                  <a:pt x="42" y="0"/>
                </a:lnTo>
                <a:close/>
              </a:path>
            </a:pathLst>
          </a:custGeom>
          <a:solidFill>
            <a:srgbClr val="00B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06" name="Freeform 87">
            <a:extLst>
              <a:ext uri="{FF2B5EF4-FFF2-40B4-BE49-F238E27FC236}">
                <a16:creationId xmlns:a16="http://schemas.microsoft.com/office/drawing/2014/main" id="{5285379E-2247-818E-5DC3-2E30FAD615D6}"/>
              </a:ext>
            </a:extLst>
          </p:cNvPr>
          <p:cNvSpPr>
            <a:spLocks/>
          </p:cNvSpPr>
          <p:nvPr/>
        </p:nvSpPr>
        <p:spPr bwMode="auto">
          <a:xfrm>
            <a:off x="6865939" y="4291014"/>
            <a:ext cx="84137" cy="269875"/>
          </a:xfrm>
          <a:custGeom>
            <a:avLst/>
            <a:gdLst>
              <a:gd name="T0" fmla="*/ 53135393 w 73"/>
              <a:gd name="T1" fmla="*/ 16889791 h 197"/>
              <a:gd name="T2" fmla="*/ 50478739 w 73"/>
              <a:gd name="T3" fmla="*/ 37533173 h 197"/>
              <a:gd name="T4" fmla="*/ 47822086 w 73"/>
              <a:gd name="T5" fmla="*/ 56301135 h 197"/>
              <a:gd name="T6" fmla="*/ 45165432 w 73"/>
              <a:gd name="T7" fmla="*/ 76944511 h 197"/>
              <a:gd name="T8" fmla="*/ 41179876 w 73"/>
              <a:gd name="T9" fmla="*/ 95711113 h 197"/>
              <a:gd name="T10" fmla="*/ 38523222 w 73"/>
              <a:gd name="T11" fmla="*/ 112600899 h 197"/>
              <a:gd name="T12" fmla="*/ 33209906 w 73"/>
              <a:gd name="T13" fmla="*/ 125738465 h 197"/>
              <a:gd name="T14" fmla="*/ 30553253 w 73"/>
              <a:gd name="T15" fmla="*/ 138874661 h 197"/>
              <a:gd name="T16" fmla="*/ 27896599 w 73"/>
              <a:gd name="T17" fmla="*/ 152012227 h 197"/>
              <a:gd name="T18" fmla="*/ 22583292 w 73"/>
              <a:gd name="T19" fmla="*/ 165148422 h 197"/>
              <a:gd name="T20" fmla="*/ 19925486 w 73"/>
              <a:gd name="T21" fmla="*/ 178285988 h 197"/>
              <a:gd name="T22" fmla="*/ 11955521 w 73"/>
              <a:gd name="T23" fmla="*/ 204559793 h 197"/>
              <a:gd name="T24" fmla="*/ 5313309 w 73"/>
              <a:gd name="T25" fmla="*/ 234585774 h 197"/>
              <a:gd name="T26" fmla="*/ 2656655 w 73"/>
              <a:gd name="T27" fmla="*/ 260859536 h 197"/>
              <a:gd name="T28" fmla="*/ 0 w 73"/>
              <a:gd name="T29" fmla="*/ 287133297 h 197"/>
              <a:gd name="T30" fmla="*/ 2656655 w 73"/>
              <a:gd name="T31" fmla="*/ 309653469 h 197"/>
              <a:gd name="T32" fmla="*/ 5313309 w 73"/>
              <a:gd name="T33" fmla="*/ 330298215 h 197"/>
              <a:gd name="T34" fmla="*/ 14612175 w 73"/>
              <a:gd name="T35" fmla="*/ 349064796 h 197"/>
              <a:gd name="T36" fmla="*/ 22583292 w 73"/>
              <a:gd name="T37" fmla="*/ 362201077 h 197"/>
              <a:gd name="T38" fmla="*/ 33209906 w 73"/>
              <a:gd name="T39" fmla="*/ 365954668 h 197"/>
              <a:gd name="T40" fmla="*/ 47822086 w 73"/>
              <a:gd name="T41" fmla="*/ 369708258 h 197"/>
              <a:gd name="T42" fmla="*/ 61106506 w 73"/>
              <a:gd name="T43" fmla="*/ 365954668 h 197"/>
              <a:gd name="T44" fmla="*/ 71733120 w 73"/>
              <a:gd name="T45" fmla="*/ 362201077 h 197"/>
              <a:gd name="T46" fmla="*/ 81032001 w 73"/>
              <a:gd name="T47" fmla="*/ 352818386 h 197"/>
              <a:gd name="T48" fmla="*/ 86346461 w 73"/>
              <a:gd name="T49" fmla="*/ 339680820 h 197"/>
              <a:gd name="T50" fmla="*/ 91659768 w 73"/>
              <a:gd name="T51" fmla="*/ 326544625 h 197"/>
              <a:gd name="T52" fmla="*/ 96973075 w 73"/>
              <a:gd name="T53" fmla="*/ 309653469 h 197"/>
              <a:gd name="T54" fmla="*/ 96973075 w 73"/>
              <a:gd name="T55" fmla="*/ 287133297 h 197"/>
              <a:gd name="T56" fmla="*/ 96973075 w 73"/>
              <a:gd name="T57" fmla="*/ 264613126 h 197"/>
              <a:gd name="T58" fmla="*/ 94316421 w 73"/>
              <a:gd name="T59" fmla="*/ 234585774 h 197"/>
              <a:gd name="T60" fmla="*/ 89003114 w 73"/>
              <a:gd name="T61" fmla="*/ 208313383 h 197"/>
              <a:gd name="T62" fmla="*/ 83688655 w 73"/>
              <a:gd name="T63" fmla="*/ 174532398 h 197"/>
              <a:gd name="T64" fmla="*/ 74389773 w 73"/>
              <a:gd name="T65" fmla="*/ 152012227 h 197"/>
              <a:gd name="T66" fmla="*/ 71733120 w 73"/>
              <a:gd name="T67" fmla="*/ 138874661 h 197"/>
              <a:gd name="T68" fmla="*/ 69076466 w 73"/>
              <a:gd name="T69" fmla="*/ 125738465 h 197"/>
              <a:gd name="T70" fmla="*/ 66419813 w 73"/>
              <a:gd name="T71" fmla="*/ 112600899 h 197"/>
              <a:gd name="T72" fmla="*/ 63763159 w 73"/>
              <a:gd name="T73" fmla="*/ 95711113 h 197"/>
              <a:gd name="T74" fmla="*/ 61106506 w 73"/>
              <a:gd name="T75" fmla="*/ 82574896 h 197"/>
              <a:gd name="T76" fmla="*/ 61106506 w 73"/>
              <a:gd name="T77" fmla="*/ 63806945 h 197"/>
              <a:gd name="T78" fmla="*/ 58449852 w 73"/>
              <a:gd name="T79" fmla="*/ 50670749 h 197"/>
              <a:gd name="T80" fmla="*/ 55793199 w 73"/>
              <a:gd name="T81" fmla="*/ 33780953 h 197"/>
              <a:gd name="T82" fmla="*/ 55793199 w 73"/>
              <a:gd name="T83" fmla="*/ 16889791 h 197"/>
              <a:gd name="T84" fmla="*/ 55793199 w 73"/>
              <a:gd name="T85" fmla="*/ 0 h 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3"/>
              <a:gd name="T130" fmla="*/ 0 h 197"/>
              <a:gd name="T131" fmla="*/ 73 w 73"/>
              <a:gd name="T132" fmla="*/ 197 h 19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3" h="197">
                <a:moveTo>
                  <a:pt x="42" y="0"/>
                </a:moveTo>
                <a:lnTo>
                  <a:pt x="40" y="4"/>
                </a:lnTo>
                <a:lnTo>
                  <a:pt x="40" y="9"/>
                </a:lnTo>
                <a:lnTo>
                  <a:pt x="40" y="13"/>
                </a:lnTo>
                <a:lnTo>
                  <a:pt x="38" y="16"/>
                </a:lnTo>
                <a:lnTo>
                  <a:pt x="38" y="20"/>
                </a:lnTo>
                <a:lnTo>
                  <a:pt x="38" y="23"/>
                </a:lnTo>
                <a:lnTo>
                  <a:pt x="36" y="27"/>
                </a:lnTo>
                <a:lnTo>
                  <a:pt x="36" y="30"/>
                </a:lnTo>
                <a:lnTo>
                  <a:pt x="36" y="34"/>
                </a:lnTo>
                <a:lnTo>
                  <a:pt x="34" y="37"/>
                </a:lnTo>
                <a:lnTo>
                  <a:pt x="34" y="41"/>
                </a:lnTo>
                <a:lnTo>
                  <a:pt x="34" y="44"/>
                </a:lnTo>
                <a:lnTo>
                  <a:pt x="31" y="46"/>
                </a:lnTo>
                <a:lnTo>
                  <a:pt x="31" y="51"/>
                </a:lnTo>
                <a:lnTo>
                  <a:pt x="31" y="53"/>
                </a:lnTo>
                <a:lnTo>
                  <a:pt x="29" y="55"/>
                </a:lnTo>
                <a:lnTo>
                  <a:pt x="29" y="60"/>
                </a:lnTo>
                <a:lnTo>
                  <a:pt x="27" y="62"/>
                </a:lnTo>
                <a:lnTo>
                  <a:pt x="27" y="65"/>
                </a:lnTo>
                <a:lnTo>
                  <a:pt x="25" y="67"/>
                </a:lnTo>
                <a:lnTo>
                  <a:pt x="25" y="69"/>
                </a:lnTo>
                <a:lnTo>
                  <a:pt x="25" y="72"/>
                </a:lnTo>
                <a:lnTo>
                  <a:pt x="23" y="74"/>
                </a:lnTo>
                <a:lnTo>
                  <a:pt x="23" y="76"/>
                </a:lnTo>
                <a:lnTo>
                  <a:pt x="21" y="79"/>
                </a:lnTo>
                <a:lnTo>
                  <a:pt x="21" y="81"/>
                </a:lnTo>
                <a:lnTo>
                  <a:pt x="19" y="83"/>
                </a:lnTo>
                <a:lnTo>
                  <a:pt x="19" y="86"/>
                </a:lnTo>
                <a:lnTo>
                  <a:pt x="17" y="88"/>
                </a:lnTo>
                <a:lnTo>
                  <a:pt x="17" y="90"/>
                </a:lnTo>
                <a:lnTo>
                  <a:pt x="15" y="93"/>
                </a:lnTo>
                <a:lnTo>
                  <a:pt x="15" y="95"/>
                </a:lnTo>
                <a:lnTo>
                  <a:pt x="13" y="100"/>
                </a:lnTo>
                <a:lnTo>
                  <a:pt x="11" y="104"/>
                </a:lnTo>
                <a:lnTo>
                  <a:pt x="9" y="109"/>
                </a:lnTo>
                <a:lnTo>
                  <a:pt x="7" y="114"/>
                </a:lnTo>
                <a:lnTo>
                  <a:pt x="4" y="118"/>
                </a:lnTo>
                <a:lnTo>
                  <a:pt x="4" y="125"/>
                </a:lnTo>
                <a:lnTo>
                  <a:pt x="2" y="130"/>
                </a:lnTo>
                <a:lnTo>
                  <a:pt x="2" y="134"/>
                </a:lnTo>
                <a:lnTo>
                  <a:pt x="2" y="139"/>
                </a:lnTo>
                <a:lnTo>
                  <a:pt x="0" y="144"/>
                </a:lnTo>
                <a:lnTo>
                  <a:pt x="0" y="148"/>
                </a:lnTo>
                <a:lnTo>
                  <a:pt x="0" y="153"/>
                </a:lnTo>
                <a:lnTo>
                  <a:pt x="0" y="155"/>
                </a:lnTo>
                <a:lnTo>
                  <a:pt x="2" y="160"/>
                </a:lnTo>
                <a:lnTo>
                  <a:pt x="2" y="165"/>
                </a:lnTo>
                <a:lnTo>
                  <a:pt x="2" y="169"/>
                </a:lnTo>
                <a:lnTo>
                  <a:pt x="4" y="172"/>
                </a:lnTo>
                <a:lnTo>
                  <a:pt x="4" y="176"/>
                </a:lnTo>
                <a:lnTo>
                  <a:pt x="7" y="179"/>
                </a:lnTo>
                <a:lnTo>
                  <a:pt x="9" y="181"/>
                </a:lnTo>
                <a:lnTo>
                  <a:pt x="11" y="186"/>
                </a:lnTo>
                <a:lnTo>
                  <a:pt x="13" y="188"/>
                </a:lnTo>
                <a:lnTo>
                  <a:pt x="15" y="190"/>
                </a:lnTo>
                <a:lnTo>
                  <a:pt x="17" y="193"/>
                </a:lnTo>
                <a:lnTo>
                  <a:pt x="19" y="193"/>
                </a:lnTo>
                <a:lnTo>
                  <a:pt x="23" y="195"/>
                </a:lnTo>
                <a:lnTo>
                  <a:pt x="25" y="195"/>
                </a:lnTo>
                <a:lnTo>
                  <a:pt x="29" y="197"/>
                </a:lnTo>
                <a:lnTo>
                  <a:pt x="34" y="197"/>
                </a:lnTo>
                <a:lnTo>
                  <a:pt x="36" y="197"/>
                </a:lnTo>
                <a:lnTo>
                  <a:pt x="40" y="197"/>
                </a:lnTo>
                <a:lnTo>
                  <a:pt x="44" y="197"/>
                </a:lnTo>
                <a:lnTo>
                  <a:pt x="46" y="195"/>
                </a:lnTo>
                <a:lnTo>
                  <a:pt x="50" y="195"/>
                </a:lnTo>
                <a:lnTo>
                  <a:pt x="52" y="195"/>
                </a:lnTo>
                <a:lnTo>
                  <a:pt x="54" y="193"/>
                </a:lnTo>
                <a:lnTo>
                  <a:pt x="56" y="190"/>
                </a:lnTo>
                <a:lnTo>
                  <a:pt x="58" y="190"/>
                </a:lnTo>
                <a:lnTo>
                  <a:pt x="61" y="188"/>
                </a:lnTo>
                <a:lnTo>
                  <a:pt x="63" y="186"/>
                </a:lnTo>
                <a:lnTo>
                  <a:pt x="63" y="183"/>
                </a:lnTo>
                <a:lnTo>
                  <a:pt x="65" y="181"/>
                </a:lnTo>
                <a:lnTo>
                  <a:pt x="67" y="179"/>
                </a:lnTo>
                <a:lnTo>
                  <a:pt x="69" y="176"/>
                </a:lnTo>
                <a:lnTo>
                  <a:pt x="69" y="174"/>
                </a:lnTo>
                <a:lnTo>
                  <a:pt x="71" y="169"/>
                </a:lnTo>
                <a:lnTo>
                  <a:pt x="71" y="167"/>
                </a:lnTo>
                <a:lnTo>
                  <a:pt x="73" y="165"/>
                </a:lnTo>
                <a:lnTo>
                  <a:pt x="73" y="160"/>
                </a:lnTo>
                <a:lnTo>
                  <a:pt x="73" y="158"/>
                </a:lnTo>
                <a:lnTo>
                  <a:pt x="73" y="153"/>
                </a:lnTo>
                <a:lnTo>
                  <a:pt x="73" y="148"/>
                </a:lnTo>
                <a:lnTo>
                  <a:pt x="73" y="144"/>
                </a:lnTo>
                <a:lnTo>
                  <a:pt x="73" y="141"/>
                </a:lnTo>
                <a:lnTo>
                  <a:pt x="73" y="137"/>
                </a:lnTo>
                <a:lnTo>
                  <a:pt x="73" y="132"/>
                </a:lnTo>
                <a:lnTo>
                  <a:pt x="71" y="125"/>
                </a:lnTo>
                <a:lnTo>
                  <a:pt x="71" y="121"/>
                </a:lnTo>
                <a:lnTo>
                  <a:pt x="69" y="116"/>
                </a:lnTo>
                <a:lnTo>
                  <a:pt x="67" y="111"/>
                </a:lnTo>
                <a:lnTo>
                  <a:pt x="67" y="104"/>
                </a:lnTo>
                <a:lnTo>
                  <a:pt x="65" y="100"/>
                </a:lnTo>
                <a:lnTo>
                  <a:pt x="63" y="93"/>
                </a:lnTo>
                <a:lnTo>
                  <a:pt x="58" y="86"/>
                </a:lnTo>
                <a:lnTo>
                  <a:pt x="58" y="83"/>
                </a:lnTo>
                <a:lnTo>
                  <a:pt x="56" y="81"/>
                </a:lnTo>
                <a:lnTo>
                  <a:pt x="56" y="79"/>
                </a:lnTo>
                <a:lnTo>
                  <a:pt x="56" y="76"/>
                </a:lnTo>
                <a:lnTo>
                  <a:pt x="54" y="74"/>
                </a:lnTo>
                <a:lnTo>
                  <a:pt x="54" y="72"/>
                </a:lnTo>
                <a:lnTo>
                  <a:pt x="54" y="69"/>
                </a:lnTo>
                <a:lnTo>
                  <a:pt x="52" y="67"/>
                </a:lnTo>
                <a:lnTo>
                  <a:pt x="52" y="65"/>
                </a:lnTo>
                <a:lnTo>
                  <a:pt x="52" y="62"/>
                </a:lnTo>
                <a:lnTo>
                  <a:pt x="50" y="60"/>
                </a:lnTo>
                <a:lnTo>
                  <a:pt x="50" y="55"/>
                </a:lnTo>
                <a:lnTo>
                  <a:pt x="50" y="53"/>
                </a:lnTo>
                <a:lnTo>
                  <a:pt x="48" y="51"/>
                </a:lnTo>
                <a:lnTo>
                  <a:pt x="48" y="48"/>
                </a:lnTo>
                <a:lnTo>
                  <a:pt x="48" y="46"/>
                </a:lnTo>
                <a:lnTo>
                  <a:pt x="46" y="44"/>
                </a:lnTo>
                <a:lnTo>
                  <a:pt x="46" y="41"/>
                </a:lnTo>
                <a:lnTo>
                  <a:pt x="46" y="37"/>
                </a:lnTo>
                <a:lnTo>
                  <a:pt x="46" y="34"/>
                </a:lnTo>
                <a:lnTo>
                  <a:pt x="44" y="32"/>
                </a:lnTo>
                <a:lnTo>
                  <a:pt x="44" y="30"/>
                </a:lnTo>
                <a:lnTo>
                  <a:pt x="44" y="27"/>
                </a:lnTo>
                <a:lnTo>
                  <a:pt x="44" y="23"/>
                </a:lnTo>
                <a:lnTo>
                  <a:pt x="44" y="20"/>
                </a:lnTo>
                <a:lnTo>
                  <a:pt x="42" y="18"/>
                </a:lnTo>
                <a:lnTo>
                  <a:pt x="42" y="16"/>
                </a:lnTo>
                <a:lnTo>
                  <a:pt x="42" y="13"/>
                </a:lnTo>
                <a:lnTo>
                  <a:pt x="42" y="9"/>
                </a:lnTo>
                <a:lnTo>
                  <a:pt x="42" y="6"/>
                </a:lnTo>
                <a:lnTo>
                  <a:pt x="42" y="4"/>
                </a:lnTo>
                <a:lnTo>
                  <a:pt x="42" y="0"/>
                </a:lnTo>
              </a:path>
            </a:pathLst>
          </a:custGeom>
          <a:noFill/>
          <a:ln w="0">
            <a:solidFill>
              <a:srgbClr val="0068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07" name="Freeform 88">
            <a:extLst>
              <a:ext uri="{FF2B5EF4-FFF2-40B4-BE49-F238E27FC236}">
                <a16:creationId xmlns:a16="http://schemas.microsoft.com/office/drawing/2014/main" id="{10DDC9BF-1B1D-EE95-3B34-9E1CC8BB4229}"/>
              </a:ext>
            </a:extLst>
          </p:cNvPr>
          <p:cNvSpPr>
            <a:spLocks/>
          </p:cNvSpPr>
          <p:nvPr/>
        </p:nvSpPr>
        <p:spPr bwMode="auto">
          <a:xfrm>
            <a:off x="6910389" y="4405314"/>
            <a:ext cx="26987" cy="136525"/>
          </a:xfrm>
          <a:custGeom>
            <a:avLst/>
            <a:gdLst>
              <a:gd name="T0" fmla="*/ 8260368 w 23"/>
              <a:gd name="T1" fmla="*/ 13047696 h 100"/>
              <a:gd name="T2" fmla="*/ 13766890 w 23"/>
              <a:gd name="T3" fmla="*/ 31686088 h 100"/>
              <a:gd name="T4" fmla="*/ 19274588 w 23"/>
              <a:gd name="T5" fmla="*/ 48460921 h 100"/>
              <a:gd name="T6" fmla="*/ 22028434 w 23"/>
              <a:gd name="T7" fmla="*/ 61508611 h 100"/>
              <a:gd name="T8" fmla="*/ 24781107 w 23"/>
              <a:gd name="T9" fmla="*/ 78284798 h 100"/>
              <a:gd name="T10" fmla="*/ 27534953 w 23"/>
              <a:gd name="T11" fmla="*/ 91331144 h 100"/>
              <a:gd name="T12" fmla="*/ 27534953 w 23"/>
              <a:gd name="T13" fmla="*/ 104378834 h 100"/>
              <a:gd name="T14" fmla="*/ 31665136 w 23"/>
              <a:gd name="T15" fmla="*/ 117426525 h 100"/>
              <a:gd name="T16" fmla="*/ 27534953 w 23"/>
              <a:gd name="T17" fmla="*/ 130474215 h 100"/>
              <a:gd name="T18" fmla="*/ 27534953 w 23"/>
              <a:gd name="T19" fmla="*/ 139793409 h 100"/>
              <a:gd name="T20" fmla="*/ 24781107 w 23"/>
              <a:gd name="T21" fmla="*/ 152841099 h 100"/>
              <a:gd name="T22" fmla="*/ 22028434 w 23"/>
              <a:gd name="T23" fmla="*/ 160296727 h 100"/>
              <a:gd name="T24" fmla="*/ 16520736 w 23"/>
              <a:gd name="T25" fmla="*/ 169615920 h 100"/>
              <a:gd name="T26" fmla="*/ 11014217 w 23"/>
              <a:gd name="T27" fmla="*/ 178935114 h 100"/>
              <a:gd name="T28" fmla="*/ 5506522 w 23"/>
              <a:gd name="T29" fmla="*/ 182663653 h 100"/>
              <a:gd name="T30" fmla="*/ 0 w 23"/>
              <a:gd name="T31" fmla="*/ 186390785 h 100"/>
              <a:gd name="T32" fmla="*/ 2753848 w 23"/>
              <a:gd name="T33" fmla="*/ 182663653 h 100"/>
              <a:gd name="T34" fmla="*/ 5506522 w 23"/>
              <a:gd name="T35" fmla="*/ 173343052 h 100"/>
              <a:gd name="T36" fmla="*/ 8260368 w 23"/>
              <a:gd name="T37" fmla="*/ 165887424 h 100"/>
              <a:gd name="T38" fmla="*/ 11014217 w 23"/>
              <a:gd name="T39" fmla="*/ 156568230 h 100"/>
              <a:gd name="T40" fmla="*/ 13766890 w 23"/>
              <a:gd name="T41" fmla="*/ 147249036 h 100"/>
              <a:gd name="T42" fmla="*/ 13766890 w 23"/>
              <a:gd name="T43" fmla="*/ 139793409 h 100"/>
              <a:gd name="T44" fmla="*/ 16520736 w 23"/>
              <a:gd name="T45" fmla="*/ 126745718 h 100"/>
              <a:gd name="T46" fmla="*/ 16520736 w 23"/>
              <a:gd name="T47" fmla="*/ 117426525 h 100"/>
              <a:gd name="T48" fmla="*/ 16520736 w 23"/>
              <a:gd name="T49" fmla="*/ 104378834 h 100"/>
              <a:gd name="T50" fmla="*/ 16520736 w 23"/>
              <a:gd name="T51" fmla="*/ 91331144 h 100"/>
              <a:gd name="T52" fmla="*/ 13766890 w 23"/>
              <a:gd name="T53" fmla="*/ 78284798 h 100"/>
              <a:gd name="T54" fmla="*/ 13766890 w 23"/>
              <a:gd name="T55" fmla="*/ 65237107 h 100"/>
              <a:gd name="T56" fmla="*/ 13766890 w 23"/>
              <a:gd name="T57" fmla="*/ 52189417 h 100"/>
              <a:gd name="T58" fmla="*/ 11014217 w 23"/>
              <a:gd name="T59" fmla="*/ 35414585 h 100"/>
              <a:gd name="T60" fmla="*/ 8260368 w 23"/>
              <a:gd name="T61" fmla="*/ 18639758 h 100"/>
              <a:gd name="T62" fmla="*/ 5506522 w 23"/>
              <a:gd name="T63" fmla="*/ 0 h 1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"/>
              <a:gd name="T97" fmla="*/ 0 h 100"/>
              <a:gd name="T98" fmla="*/ 23 w 23"/>
              <a:gd name="T99" fmla="*/ 100 h 1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" h="100">
                <a:moveTo>
                  <a:pt x="4" y="0"/>
                </a:moveTo>
                <a:lnTo>
                  <a:pt x="6" y="7"/>
                </a:lnTo>
                <a:lnTo>
                  <a:pt x="8" y="12"/>
                </a:lnTo>
                <a:lnTo>
                  <a:pt x="10" y="17"/>
                </a:lnTo>
                <a:lnTo>
                  <a:pt x="12" y="21"/>
                </a:lnTo>
                <a:lnTo>
                  <a:pt x="14" y="26"/>
                </a:lnTo>
                <a:lnTo>
                  <a:pt x="14" y="31"/>
                </a:lnTo>
                <a:lnTo>
                  <a:pt x="16" y="33"/>
                </a:lnTo>
                <a:lnTo>
                  <a:pt x="18" y="38"/>
                </a:lnTo>
                <a:lnTo>
                  <a:pt x="18" y="42"/>
                </a:lnTo>
                <a:lnTo>
                  <a:pt x="20" y="47"/>
                </a:lnTo>
                <a:lnTo>
                  <a:pt x="20" y="49"/>
                </a:lnTo>
                <a:lnTo>
                  <a:pt x="20" y="54"/>
                </a:lnTo>
                <a:lnTo>
                  <a:pt x="20" y="56"/>
                </a:lnTo>
                <a:lnTo>
                  <a:pt x="23" y="61"/>
                </a:lnTo>
                <a:lnTo>
                  <a:pt x="23" y="63"/>
                </a:lnTo>
                <a:lnTo>
                  <a:pt x="23" y="68"/>
                </a:lnTo>
                <a:lnTo>
                  <a:pt x="20" y="70"/>
                </a:lnTo>
                <a:lnTo>
                  <a:pt x="20" y="72"/>
                </a:lnTo>
                <a:lnTo>
                  <a:pt x="20" y="75"/>
                </a:lnTo>
                <a:lnTo>
                  <a:pt x="20" y="77"/>
                </a:lnTo>
                <a:lnTo>
                  <a:pt x="18" y="82"/>
                </a:lnTo>
                <a:lnTo>
                  <a:pt x="18" y="84"/>
                </a:lnTo>
                <a:lnTo>
                  <a:pt x="16" y="86"/>
                </a:lnTo>
                <a:lnTo>
                  <a:pt x="14" y="89"/>
                </a:lnTo>
                <a:lnTo>
                  <a:pt x="12" y="91"/>
                </a:lnTo>
                <a:lnTo>
                  <a:pt x="10" y="93"/>
                </a:lnTo>
                <a:lnTo>
                  <a:pt x="8" y="96"/>
                </a:lnTo>
                <a:lnTo>
                  <a:pt x="6" y="96"/>
                </a:lnTo>
                <a:lnTo>
                  <a:pt x="4" y="98"/>
                </a:lnTo>
                <a:lnTo>
                  <a:pt x="2" y="100"/>
                </a:lnTo>
                <a:lnTo>
                  <a:pt x="0" y="100"/>
                </a:lnTo>
                <a:lnTo>
                  <a:pt x="0" y="98"/>
                </a:lnTo>
                <a:lnTo>
                  <a:pt x="2" y="98"/>
                </a:lnTo>
                <a:lnTo>
                  <a:pt x="4" y="96"/>
                </a:lnTo>
                <a:lnTo>
                  <a:pt x="4" y="93"/>
                </a:lnTo>
                <a:lnTo>
                  <a:pt x="6" y="91"/>
                </a:lnTo>
                <a:lnTo>
                  <a:pt x="6" y="89"/>
                </a:lnTo>
                <a:lnTo>
                  <a:pt x="8" y="86"/>
                </a:lnTo>
                <a:lnTo>
                  <a:pt x="8" y="84"/>
                </a:lnTo>
                <a:lnTo>
                  <a:pt x="8" y="82"/>
                </a:lnTo>
                <a:lnTo>
                  <a:pt x="10" y="79"/>
                </a:lnTo>
                <a:lnTo>
                  <a:pt x="10" y="77"/>
                </a:lnTo>
                <a:lnTo>
                  <a:pt x="10" y="75"/>
                </a:lnTo>
                <a:lnTo>
                  <a:pt x="10" y="72"/>
                </a:lnTo>
                <a:lnTo>
                  <a:pt x="12" y="68"/>
                </a:lnTo>
                <a:lnTo>
                  <a:pt x="12" y="65"/>
                </a:lnTo>
                <a:lnTo>
                  <a:pt x="12" y="63"/>
                </a:lnTo>
                <a:lnTo>
                  <a:pt x="12" y="61"/>
                </a:lnTo>
                <a:lnTo>
                  <a:pt x="12" y="56"/>
                </a:lnTo>
                <a:lnTo>
                  <a:pt x="12" y="54"/>
                </a:lnTo>
                <a:lnTo>
                  <a:pt x="12" y="49"/>
                </a:lnTo>
                <a:lnTo>
                  <a:pt x="12" y="47"/>
                </a:lnTo>
                <a:lnTo>
                  <a:pt x="10" y="42"/>
                </a:lnTo>
                <a:lnTo>
                  <a:pt x="10" y="40"/>
                </a:lnTo>
                <a:lnTo>
                  <a:pt x="10" y="35"/>
                </a:lnTo>
                <a:lnTo>
                  <a:pt x="10" y="31"/>
                </a:lnTo>
                <a:lnTo>
                  <a:pt x="10" y="28"/>
                </a:lnTo>
                <a:lnTo>
                  <a:pt x="8" y="24"/>
                </a:lnTo>
                <a:lnTo>
                  <a:pt x="8" y="19"/>
                </a:lnTo>
                <a:lnTo>
                  <a:pt x="6" y="14"/>
                </a:lnTo>
                <a:lnTo>
                  <a:pt x="6" y="10"/>
                </a:lnTo>
                <a:lnTo>
                  <a:pt x="4" y="5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08" name="Freeform 89">
            <a:extLst>
              <a:ext uri="{FF2B5EF4-FFF2-40B4-BE49-F238E27FC236}">
                <a16:creationId xmlns:a16="http://schemas.microsoft.com/office/drawing/2014/main" id="{8D927315-41E8-8E9A-85AE-E82AAB78B3BC}"/>
              </a:ext>
            </a:extLst>
          </p:cNvPr>
          <p:cNvSpPr>
            <a:spLocks/>
          </p:cNvSpPr>
          <p:nvPr/>
        </p:nvSpPr>
        <p:spPr bwMode="auto">
          <a:xfrm>
            <a:off x="6843714" y="5099050"/>
            <a:ext cx="103187" cy="471488"/>
          </a:xfrm>
          <a:custGeom>
            <a:avLst/>
            <a:gdLst>
              <a:gd name="T0" fmla="*/ 63178266 w 89"/>
              <a:gd name="T1" fmla="*/ 22806511 h 342"/>
              <a:gd name="T2" fmla="*/ 60489608 w 89"/>
              <a:gd name="T3" fmla="*/ 62718932 h 342"/>
              <a:gd name="T4" fmla="*/ 57800950 w 89"/>
              <a:gd name="T5" fmla="*/ 96930772 h 342"/>
              <a:gd name="T6" fmla="*/ 52424793 w 89"/>
              <a:gd name="T7" fmla="*/ 133040950 h 342"/>
              <a:gd name="T8" fmla="*/ 49736135 w 89"/>
              <a:gd name="T9" fmla="*/ 163450537 h 342"/>
              <a:gd name="T10" fmla="*/ 47047477 w 89"/>
              <a:gd name="T11" fmla="*/ 190059313 h 342"/>
              <a:gd name="T12" fmla="*/ 41671320 w 89"/>
              <a:gd name="T13" fmla="*/ 220468899 h 342"/>
              <a:gd name="T14" fmla="*/ 36293995 w 89"/>
              <a:gd name="T15" fmla="*/ 243275400 h 342"/>
              <a:gd name="T16" fmla="*/ 32261587 w 89"/>
              <a:gd name="T17" fmla="*/ 269884133 h 342"/>
              <a:gd name="T18" fmla="*/ 26884271 w 89"/>
              <a:gd name="T19" fmla="*/ 286990042 h 342"/>
              <a:gd name="T20" fmla="*/ 21506955 w 89"/>
              <a:gd name="T21" fmla="*/ 309796543 h 342"/>
              <a:gd name="T22" fmla="*/ 10753478 w 89"/>
              <a:gd name="T23" fmla="*/ 359211776 h 342"/>
              <a:gd name="T24" fmla="*/ 5377318 w 89"/>
              <a:gd name="T25" fmla="*/ 406727358 h 342"/>
              <a:gd name="T26" fmla="*/ 0 w 89"/>
              <a:gd name="T27" fmla="*/ 450440622 h 342"/>
              <a:gd name="T28" fmla="*/ 0 w 89"/>
              <a:gd name="T29" fmla="*/ 499855855 h 342"/>
              <a:gd name="T30" fmla="*/ 2688659 w 89"/>
              <a:gd name="T31" fmla="*/ 539768265 h 342"/>
              <a:gd name="T32" fmla="*/ 8064817 w 89"/>
              <a:gd name="T33" fmla="*/ 575879822 h 342"/>
              <a:gd name="T34" fmla="*/ 16130794 w 89"/>
              <a:gd name="T35" fmla="*/ 606289408 h 342"/>
              <a:gd name="T36" fmla="*/ 26884271 w 89"/>
              <a:gd name="T37" fmla="*/ 629095909 h 342"/>
              <a:gd name="T38" fmla="*/ 41671320 w 89"/>
              <a:gd name="T39" fmla="*/ 646201818 h 342"/>
              <a:gd name="T40" fmla="*/ 57800950 w 89"/>
              <a:gd name="T41" fmla="*/ 650002672 h 342"/>
              <a:gd name="T42" fmla="*/ 75276648 w 89"/>
              <a:gd name="T43" fmla="*/ 646201818 h 342"/>
              <a:gd name="T44" fmla="*/ 86030139 w 89"/>
              <a:gd name="T45" fmla="*/ 632896762 h 342"/>
              <a:gd name="T46" fmla="*/ 96783612 w 89"/>
              <a:gd name="T47" fmla="*/ 619593085 h 342"/>
              <a:gd name="T48" fmla="*/ 104849586 w 89"/>
              <a:gd name="T49" fmla="*/ 596786585 h 342"/>
              <a:gd name="T50" fmla="*/ 114258151 w 89"/>
              <a:gd name="T51" fmla="*/ 570177852 h 342"/>
              <a:gd name="T52" fmla="*/ 116946809 w 89"/>
              <a:gd name="T53" fmla="*/ 539768265 h 342"/>
              <a:gd name="T54" fmla="*/ 119635467 w 89"/>
              <a:gd name="T55" fmla="*/ 503656709 h 342"/>
              <a:gd name="T56" fmla="*/ 119635467 w 89"/>
              <a:gd name="T57" fmla="*/ 459943445 h 342"/>
              <a:gd name="T58" fmla="*/ 116946809 w 89"/>
              <a:gd name="T59" fmla="*/ 412427949 h 342"/>
              <a:gd name="T60" fmla="*/ 108881994 w 89"/>
              <a:gd name="T61" fmla="*/ 363012716 h 342"/>
              <a:gd name="T62" fmla="*/ 99472270 w 89"/>
              <a:gd name="T63" fmla="*/ 300293719 h 342"/>
              <a:gd name="T64" fmla="*/ 91407455 w 89"/>
              <a:gd name="T65" fmla="*/ 266083279 h 342"/>
              <a:gd name="T66" fmla="*/ 88718797 w 89"/>
              <a:gd name="T67" fmla="*/ 243275400 h 342"/>
              <a:gd name="T68" fmla="*/ 86030139 w 89"/>
              <a:gd name="T69" fmla="*/ 216668046 h 342"/>
              <a:gd name="T70" fmla="*/ 80652823 w 89"/>
              <a:gd name="T71" fmla="*/ 190059313 h 342"/>
              <a:gd name="T72" fmla="*/ 77964165 w 89"/>
              <a:gd name="T73" fmla="*/ 169152506 h 342"/>
              <a:gd name="T74" fmla="*/ 75276648 w 89"/>
              <a:gd name="T75" fmla="*/ 142543774 h 342"/>
              <a:gd name="T76" fmla="*/ 72587990 w 89"/>
              <a:gd name="T77" fmla="*/ 115936419 h 342"/>
              <a:gd name="T78" fmla="*/ 72587990 w 89"/>
              <a:gd name="T79" fmla="*/ 83625695 h 342"/>
              <a:gd name="T80" fmla="*/ 68555582 w 89"/>
              <a:gd name="T81" fmla="*/ 57018341 h 342"/>
              <a:gd name="T82" fmla="*/ 65866924 w 89"/>
              <a:gd name="T83" fmla="*/ 26608744 h 342"/>
              <a:gd name="T84" fmla="*/ 65866924 w 89"/>
              <a:gd name="T85" fmla="*/ 0 h 34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9"/>
              <a:gd name="T130" fmla="*/ 0 h 342"/>
              <a:gd name="T131" fmla="*/ 89 w 89"/>
              <a:gd name="T132" fmla="*/ 342 h 34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9" h="342">
                <a:moveTo>
                  <a:pt x="49" y="0"/>
                </a:moveTo>
                <a:lnTo>
                  <a:pt x="47" y="7"/>
                </a:lnTo>
                <a:lnTo>
                  <a:pt x="47" y="12"/>
                </a:lnTo>
                <a:lnTo>
                  <a:pt x="47" y="19"/>
                </a:lnTo>
                <a:lnTo>
                  <a:pt x="45" y="26"/>
                </a:lnTo>
                <a:lnTo>
                  <a:pt x="45" y="33"/>
                </a:lnTo>
                <a:lnTo>
                  <a:pt x="45" y="40"/>
                </a:lnTo>
                <a:lnTo>
                  <a:pt x="43" y="44"/>
                </a:lnTo>
                <a:lnTo>
                  <a:pt x="43" y="51"/>
                </a:lnTo>
                <a:lnTo>
                  <a:pt x="41" y="58"/>
                </a:lnTo>
                <a:lnTo>
                  <a:pt x="41" y="63"/>
                </a:lnTo>
                <a:lnTo>
                  <a:pt x="39" y="70"/>
                </a:lnTo>
                <a:lnTo>
                  <a:pt x="39" y="75"/>
                </a:lnTo>
                <a:lnTo>
                  <a:pt x="39" y="79"/>
                </a:lnTo>
                <a:lnTo>
                  <a:pt x="37" y="86"/>
                </a:lnTo>
                <a:lnTo>
                  <a:pt x="37" y="91"/>
                </a:lnTo>
                <a:lnTo>
                  <a:pt x="35" y="96"/>
                </a:lnTo>
                <a:lnTo>
                  <a:pt x="35" y="100"/>
                </a:lnTo>
                <a:lnTo>
                  <a:pt x="33" y="105"/>
                </a:lnTo>
                <a:lnTo>
                  <a:pt x="33" y="112"/>
                </a:lnTo>
                <a:lnTo>
                  <a:pt x="31" y="116"/>
                </a:lnTo>
                <a:lnTo>
                  <a:pt x="31" y="121"/>
                </a:lnTo>
                <a:lnTo>
                  <a:pt x="29" y="123"/>
                </a:lnTo>
                <a:lnTo>
                  <a:pt x="27" y="128"/>
                </a:lnTo>
                <a:lnTo>
                  <a:pt x="27" y="133"/>
                </a:lnTo>
                <a:lnTo>
                  <a:pt x="24" y="137"/>
                </a:lnTo>
                <a:lnTo>
                  <a:pt x="24" y="142"/>
                </a:lnTo>
                <a:lnTo>
                  <a:pt x="22" y="144"/>
                </a:lnTo>
                <a:lnTo>
                  <a:pt x="22" y="149"/>
                </a:lnTo>
                <a:lnTo>
                  <a:pt x="20" y="151"/>
                </a:lnTo>
                <a:lnTo>
                  <a:pt x="18" y="156"/>
                </a:lnTo>
                <a:lnTo>
                  <a:pt x="18" y="158"/>
                </a:lnTo>
                <a:lnTo>
                  <a:pt x="16" y="163"/>
                </a:lnTo>
                <a:lnTo>
                  <a:pt x="14" y="172"/>
                </a:lnTo>
                <a:lnTo>
                  <a:pt x="12" y="179"/>
                </a:lnTo>
                <a:lnTo>
                  <a:pt x="8" y="189"/>
                </a:lnTo>
                <a:lnTo>
                  <a:pt x="8" y="196"/>
                </a:lnTo>
                <a:lnTo>
                  <a:pt x="6" y="205"/>
                </a:lnTo>
                <a:lnTo>
                  <a:pt x="4" y="214"/>
                </a:lnTo>
                <a:lnTo>
                  <a:pt x="2" y="221"/>
                </a:lnTo>
                <a:lnTo>
                  <a:pt x="2" y="231"/>
                </a:lnTo>
                <a:lnTo>
                  <a:pt x="0" y="237"/>
                </a:lnTo>
                <a:lnTo>
                  <a:pt x="0" y="247"/>
                </a:lnTo>
                <a:lnTo>
                  <a:pt x="0" y="254"/>
                </a:lnTo>
                <a:lnTo>
                  <a:pt x="0" y="263"/>
                </a:lnTo>
                <a:lnTo>
                  <a:pt x="0" y="270"/>
                </a:lnTo>
                <a:lnTo>
                  <a:pt x="0" y="277"/>
                </a:lnTo>
                <a:lnTo>
                  <a:pt x="2" y="284"/>
                </a:lnTo>
                <a:lnTo>
                  <a:pt x="2" y="291"/>
                </a:lnTo>
                <a:lnTo>
                  <a:pt x="4" y="298"/>
                </a:lnTo>
                <a:lnTo>
                  <a:pt x="6" y="303"/>
                </a:lnTo>
                <a:lnTo>
                  <a:pt x="8" y="310"/>
                </a:lnTo>
                <a:lnTo>
                  <a:pt x="10" y="314"/>
                </a:lnTo>
                <a:lnTo>
                  <a:pt x="12" y="319"/>
                </a:lnTo>
                <a:lnTo>
                  <a:pt x="14" y="324"/>
                </a:lnTo>
                <a:lnTo>
                  <a:pt x="16" y="328"/>
                </a:lnTo>
                <a:lnTo>
                  <a:pt x="20" y="331"/>
                </a:lnTo>
                <a:lnTo>
                  <a:pt x="22" y="335"/>
                </a:lnTo>
                <a:lnTo>
                  <a:pt x="27" y="338"/>
                </a:lnTo>
                <a:lnTo>
                  <a:pt x="31" y="340"/>
                </a:lnTo>
                <a:lnTo>
                  <a:pt x="35" y="340"/>
                </a:lnTo>
                <a:lnTo>
                  <a:pt x="39" y="342"/>
                </a:lnTo>
                <a:lnTo>
                  <a:pt x="43" y="342"/>
                </a:lnTo>
                <a:lnTo>
                  <a:pt x="47" y="342"/>
                </a:lnTo>
                <a:lnTo>
                  <a:pt x="54" y="340"/>
                </a:lnTo>
                <a:lnTo>
                  <a:pt x="56" y="340"/>
                </a:lnTo>
                <a:lnTo>
                  <a:pt x="58" y="338"/>
                </a:lnTo>
                <a:lnTo>
                  <a:pt x="62" y="335"/>
                </a:lnTo>
                <a:lnTo>
                  <a:pt x="64" y="333"/>
                </a:lnTo>
                <a:lnTo>
                  <a:pt x="68" y="331"/>
                </a:lnTo>
                <a:lnTo>
                  <a:pt x="70" y="328"/>
                </a:lnTo>
                <a:lnTo>
                  <a:pt x="72" y="326"/>
                </a:lnTo>
                <a:lnTo>
                  <a:pt x="74" y="321"/>
                </a:lnTo>
                <a:lnTo>
                  <a:pt x="76" y="317"/>
                </a:lnTo>
                <a:lnTo>
                  <a:pt x="78" y="314"/>
                </a:lnTo>
                <a:lnTo>
                  <a:pt x="81" y="310"/>
                </a:lnTo>
                <a:lnTo>
                  <a:pt x="83" y="305"/>
                </a:lnTo>
                <a:lnTo>
                  <a:pt x="85" y="300"/>
                </a:lnTo>
                <a:lnTo>
                  <a:pt x="85" y="296"/>
                </a:lnTo>
                <a:lnTo>
                  <a:pt x="87" y="289"/>
                </a:lnTo>
                <a:lnTo>
                  <a:pt x="87" y="284"/>
                </a:lnTo>
                <a:lnTo>
                  <a:pt x="89" y="277"/>
                </a:lnTo>
                <a:lnTo>
                  <a:pt x="89" y="270"/>
                </a:lnTo>
                <a:lnTo>
                  <a:pt x="89" y="265"/>
                </a:lnTo>
                <a:lnTo>
                  <a:pt x="89" y="258"/>
                </a:lnTo>
                <a:lnTo>
                  <a:pt x="89" y="249"/>
                </a:lnTo>
                <a:lnTo>
                  <a:pt x="89" y="242"/>
                </a:lnTo>
                <a:lnTo>
                  <a:pt x="89" y="235"/>
                </a:lnTo>
                <a:lnTo>
                  <a:pt x="87" y="226"/>
                </a:lnTo>
                <a:lnTo>
                  <a:pt x="87" y="217"/>
                </a:lnTo>
                <a:lnTo>
                  <a:pt x="85" y="210"/>
                </a:lnTo>
                <a:lnTo>
                  <a:pt x="83" y="200"/>
                </a:lnTo>
                <a:lnTo>
                  <a:pt x="81" y="191"/>
                </a:lnTo>
                <a:lnTo>
                  <a:pt x="78" y="179"/>
                </a:lnTo>
                <a:lnTo>
                  <a:pt x="76" y="170"/>
                </a:lnTo>
                <a:lnTo>
                  <a:pt x="74" y="158"/>
                </a:lnTo>
                <a:lnTo>
                  <a:pt x="70" y="149"/>
                </a:lnTo>
                <a:lnTo>
                  <a:pt x="70" y="144"/>
                </a:lnTo>
                <a:lnTo>
                  <a:pt x="68" y="140"/>
                </a:lnTo>
                <a:lnTo>
                  <a:pt x="68" y="135"/>
                </a:lnTo>
                <a:lnTo>
                  <a:pt x="66" y="133"/>
                </a:lnTo>
                <a:lnTo>
                  <a:pt x="66" y="128"/>
                </a:lnTo>
                <a:lnTo>
                  <a:pt x="64" y="123"/>
                </a:lnTo>
                <a:lnTo>
                  <a:pt x="64" y="119"/>
                </a:lnTo>
                <a:lnTo>
                  <a:pt x="64" y="114"/>
                </a:lnTo>
                <a:lnTo>
                  <a:pt x="62" y="110"/>
                </a:lnTo>
                <a:lnTo>
                  <a:pt x="62" y="105"/>
                </a:lnTo>
                <a:lnTo>
                  <a:pt x="60" y="100"/>
                </a:lnTo>
                <a:lnTo>
                  <a:pt x="60" y="98"/>
                </a:lnTo>
                <a:lnTo>
                  <a:pt x="60" y="93"/>
                </a:lnTo>
                <a:lnTo>
                  <a:pt x="58" y="89"/>
                </a:lnTo>
                <a:lnTo>
                  <a:pt x="58" y="84"/>
                </a:lnTo>
                <a:lnTo>
                  <a:pt x="58" y="79"/>
                </a:lnTo>
                <a:lnTo>
                  <a:pt x="56" y="75"/>
                </a:lnTo>
                <a:lnTo>
                  <a:pt x="56" y="70"/>
                </a:lnTo>
                <a:lnTo>
                  <a:pt x="56" y="65"/>
                </a:lnTo>
                <a:lnTo>
                  <a:pt x="54" y="61"/>
                </a:lnTo>
                <a:lnTo>
                  <a:pt x="54" y="54"/>
                </a:lnTo>
                <a:lnTo>
                  <a:pt x="54" y="49"/>
                </a:lnTo>
                <a:lnTo>
                  <a:pt x="54" y="44"/>
                </a:lnTo>
                <a:lnTo>
                  <a:pt x="51" y="40"/>
                </a:lnTo>
                <a:lnTo>
                  <a:pt x="51" y="35"/>
                </a:lnTo>
                <a:lnTo>
                  <a:pt x="51" y="30"/>
                </a:lnTo>
                <a:lnTo>
                  <a:pt x="51" y="26"/>
                </a:lnTo>
                <a:lnTo>
                  <a:pt x="51" y="19"/>
                </a:lnTo>
                <a:lnTo>
                  <a:pt x="49" y="14"/>
                </a:lnTo>
                <a:lnTo>
                  <a:pt x="49" y="9"/>
                </a:lnTo>
                <a:lnTo>
                  <a:pt x="49" y="5"/>
                </a:lnTo>
                <a:lnTo>
                  <a:pt x="49" y="0"/>
                </a:lnTo>
                <a:close/>
              </a:path>
            </a:pathLst>
          </a:custGeom>
          <a:solidFill>
            <a:srgbClr val="00B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09" name="Freeform 90">
            <a:extLst>
              <a:ext uri="{FF2B5EF4-FFF2-40B4-BE49-F238E27FC236}">
                <a16:creationId xmlns:a16="http://schemas.microsoft.com/office/drawing/2014/main" id="{201F8DD7-72B1-08DF-3C8D-4CD4CAF696B9}"/>
              </a:ext>
            </a:extLst>
          </p:cNvPr>
          <p:cNvSpPr>
            <a:spLocks/>
          </p:cNvSpPr>
          <p:nvPr/>
        </p:nvSpPr>
        <p:spPr bwMode="auto">
          <a:xfrm>
            <a:off x="6843714" y="5099050"/>
            <a:ext cx="103187" cy="471488"/>
          </a:xfrm>
          <a:custGeom>
            <a:avLst/>
            <a:gdLst>
              <a:gd name="T0" fmla="*/ 63178266 w 89"/>
              <a:gd name="T1" fmla="*/ 22806511 h 342"/>
              <a:gd name="T2" fmla="*/ 60489608 w 89"/>
              <a:gd name="T3" fmla="*/ 62718932 h 342"/>
              <a:gd name="T4" fmla="*/ 57800950 w 89"/>
              <a:gd name="T5" fmla="*/ 96930772 h 342"/>
              <a:gd name="T6" fmla="*/ 52424793 w 89"/>
              <a:gd name="T7" fmla="*/ 133040950 h 342"/>
              <a:gd name="T8" fmla="*/ 49736135 w 89"/>
              <a:gd name="T9" fmla="*/ 163450537 h 342"/>
              <a:gd name="T10" fmla="*/ 47047477 w 89"/>
              <a:gd name="T11" fmla="*/ 190059313 h 342"/>
              <a:gd name="T12" fmla="*/ 41671320 w 89"/>
              <a:gd name="T13" fmla="*/ 220468899 h 342"/>
              <a:gd name="T14" fmla="*/ 36293995 w 89"/>
              <a:gd name="T15" fmla="*/ 243275400 h 342"/>
              <a:gd name="T16" fmla="*/ 32261587 w 89"/>
              <a:gd name="T17" fmla="*/ 269884133 h 342"/>
              <a:gd name="T18" fmla="*/ 26884271 w 89"/>
              <a:gd name="T19" fmla="*/ 286990042 h 342"/>
              <a:gd name="T20" fmla="*/ 21506955 w 89"/>
              <a:gd name="T21" fmla="*/ 309796543 h 342"/>
              <a:gd name="T22" fmla="*/ 13442136 w 89"/>
              <a:gd name="T23" fmla="*/ 359211776 h 342"/>
              <a:gd name="T24" fmla="*/ 5377318 w 89"/>
              <a:gd name="T25" fmla="*/ 406727358 h 342"/>
              <a:gd name="T26" fmla="*/ 0 w 89"/>
              <a:gd name="T27" fmla="*/ 450440622 h 342"/>
              <a:gd name="T28" fmla="*/ 0 w 89"/>
              <a:gd name="T29" fmla="*/ 499855855 h 342"/>
              <a:gd name="T30" fmla="*/ 2688659 w 89"/>
              <a:gd name="T31" fmla="*/ 539768265 h 342"/>
              <a:gd name="T32" fmla="*/ 8064817 w 89"/>
              <a:gd name="T33" fmla="*/ 575879822 h 342"/>
              <a:gd name="T34" fmla="*/ 16130794 w 89"/>
              <a:gd name="T35" fmla="*/ 606289408 h 342"/>
              <a:gd name="T36" fmla="*/ 26884271 w 89"/>
              <a:gd name="T37" fmla="*/ 629095909 h 342"/>
              <a:gd name="T38" fmla="*/ 41671320 w 89"/>
              <a:gd name="T39" fmla="*/ 646201818 h 342"/>
              <a:gd name="T40" fmla="*/ 57800950 w 89"/>
              <a:gd name="T41" fmla="*/ 650002672 h 342"/>
              <a:gd name="T42" fmla="*/ 75276648 w 89"/>
              <a:gd name="T43" fmla="*/ 646201818 h 342"/>
              <a:gd name="T44" fmla="*/ 86030139 w 89"/>
              <a:gd name="T45" fmla="*/ 632896762 h 342"/>
              <a:gd name="T46" fmla="*/ 96783612 w 89"/>
              <a:gd name="T47" fmla="*/ 619593085 h 342"/>
              <a:gd name="T48" fmla="*/ 104849586 w 89"/>
              <a:gd name="T49" fmla="*/ 596786585 h 342"/>
              <a:gd name="T50" fmla="*/ 114258151 w 89"/>
              <a:gd name="T51" fmla="*/ 570177852 h 342"/>
              <a:gd name="T52" fmla="*/ 116946809 w 89"/>
              <a:gd name="T53" fmla="*/ 539768265 h 342"/>
              <a:gd name="T54" fmla="*/ 119635467 w 89"/>
              <a:gd name="T55" fmla="*/ 503656709 h 342"/>
              <a:gd name="T56" fmla="*/ 119635467 w 89"/>
              <a:gd name="T57" fmla="*/ 459943445 h 342"/>
              <a:gd name="T58" fmla="*/ 116946809 w 89"/>
              <a:gd name="T59" fmla="*/ 412427949 h 342"/>
              <a:gd name="T60" fmla="*/ 108881994 w 89"/>
              <a:gd name="T61" fmla="*/ 363012716 h 342"/>
              <a:gd name="T62" fmla="*/ 99472270 w 89"/>
              <a:gd name="T63" fmla="*/ 300293719 h 342"/>
              <a:gd name="T64" fmla="*/ 91407455 w 89"/>
              <a:gd name="T65" fmla="*/ 266083279 h 342"/>
              <a:gd name="T66" fmla="*/ 88718797 w 89"/>
              <a:gd name="T67" fmla="*/ 243275400 h 342"/>
              <a:gd name="T68" fmla="*/ 86030139 w 89"/>
              <a:gd name="T69" fmla="*/ 216668046 h 342"/>
              <a:gd name="T70" fmla="*/ 80652823 w 89"/>
              <a:gd name="T71" fmla="*/ 190059313 h 342"/>
              <a:gd name="T72" fmla="*/ 77964165 w 89"/>
              <a:gd name="T73" fmla="*/ 169152506 h 342"/>
              <a:gd name="T74" fmla="*/ 75276648 w 89"/>
              <a:gd name="T75" fmla="*/ 142543774 h 342"/>
              <a:gd name="T76" fmla="*/ 72587990 w 89"/>
              <a:gd name="T77" fmla="*/ 115936419 h 342"/>
              <a:gd name="T78" fmla="*/ 72587990 w 89"/>
              <a:gd name="T79" fmla="*/ 83625695 h 342"/>
              <a:gd name="T80" fmla="*/ 68555582 w 89"/>
              <a:gd name="T81" fmla="*/ 57018341 h 342"/>
              <a:gd name="T82" fmla="*/ 65866924 w 89"/>
              <a:gd name="T83" fmla="*/ 26608744 h 342"/>
              <a:gd name="T84" fmla="*/ 65866924 w 89"/>
              <a:gd name="T85" fmla="*/ 0 h 34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9"/>
              <a:gd name="T130" fmla="*/ 0 h 342"/>
              <a:gd name="T131" fmla="*/ 89 w 89"/>
              <a:gd name="T132" fmla="*/ 342 h 34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9" h="342">
                <a:moveTo>
                  <a:pt x="49" y="0"/>
                </a:moveTo>
                <a:lnTo>
                  <a:pt x="47" y="7"/>
                </a:lnTo>
                <a:lnTo>
                  <a:pt x="47" y="12"/>
                </a:lnTo>
                <a:lnTo>
                  <a:pt x="47" y="19"/>
                </a:lnTo>
                <a:lnTo>
                  <a:pt x="45" y="26"/>
                </a:lnTo>
                <a:lnTo>
                  <a:pt x="45" y="33"/>
                </a:lnTo>
                <a:lnTo>
                  <a:pt x="45" y="40"/>
                </a:lnTo>
                <a:lnTo>
                  <a:pt x="43" y="44"/>
                </a:lnTo>
                <a:lnTo>
                  <a:pt x="43" y="51"/>
                </a:lnTo>
                <a:lnTo>
                  <a:pt x="41" y="58"/>
                </a:lnTo>
                <a:lnTo>
                  <a:pt x="41" y="63"/>
                </a:lnTo>
                <a:lnTo>
                  <a:pt x="39" y="70"/>
                </a:lnTo>
                <a:lnTo>
                  <a:pt x="39" y="75"/>
                </a:lnTo>
                <a:lnTo>
                  <a:pt x="39" y="79"/>
                </a:lnTo>
                <a:lnTo>
                  <a:pt x="37" y="86"/>
                </a:lnTo>
                <a:lnTo>
                  <a:pt x="37" y="91"/>
                </a:lnTo>
                <a:lnTo>
                  <a:pt x="35" y="96"/>
                </a:lnTo>
                <a:lnTo>
                  <a:pt x="35" y="100"/>
                </a:lnTo>
                <a:lnTo>
                  <a:pt x="33" y="105"/>
                </a:lnTo>
                <a:lnTo>
                  <a:pt x="33" y="112"/>
                </a:lnTo>
                <a:lnTo>
                  <a:pt x="31" y="116"/>
                </a:lnTo>
                <a:lnTo>
                  <a:pt x="31" y="121"/>
                </a:lnTo>
                <a:lnTo>
                  <a:pt x="29" y="123"/>
                </a:lnTo>
                <a:lnTo>
                  <a:pt x="27" y="128"/>
                </a:lnTo>
                <a:lnTo>
                  <a:pt x="27" y="133"/>
                </a:lnTo>
                <a:lnTo>
                  <a:pt x="24" y="137"/>
                </a:lnTo>
                <a:lnTo>
                  <a:pt x="24" y="142"/>
                </a:lnTo>
                <a:lnTo>
                  <a:pt x="22" y="144"/>
                </a:lnTo>
                <a:lnTo>
                  <a:pt x="22" y="149"/>
                </a:lnTo>
                <a:lnTo>
                  <a:pt x="20" y="151"/>
                </a:lnTo>
                <a:lnTo>
                  <a:pt x="18" y="156"/>
                </a:lnTo>
                <a:lnTo>
                  <a:pt x="18" y="158"/>
                </a:lnTo>
                <a:lnTo>
                  <a:pt x="16" y="163"/>
                </a:lnTo>
                <a:lnTo>
                  <a:pt x="14" y="172"/>
                </a:lnTo>
                <a:lnTo>
                  <a:pt x="12" y="179"/>
                </a:lnTo>
                <a:lnTo>
                  <a:pt x="10" y="189"/>
                </a:lnTo>
                <a:lnTo>
                  <a:pt x="8" y="196"/>
                </a:lnTo>
                <a:lnTo>
                  <a:pt x="6" y="205"/>
                </a:lnTo>
                <a:lnTo>
                  <a:pt x="4" y="214"/>
                </a:lnTo>
                <a:lnTo>
                  <a:pt x="2" y="221"/>
                </a:lnTo>
                <a:lnTo>
                  <a:pt x="2" y="231"/>
                </a:lnTo>
                <a:lnTo>
                  <a:pt x="0" y="237"/>
                </a:lnTo>
                <a:lnTo>
                  <a:pt x="0" y="247"/>
                </a:lnTo>
                <a:lnTo>
                  <a:pt x="0" y="254"/>
                </a:lnTo>
                <a:lnTo>
                  <a:pt x="0" y="263"/>
                </a:lnTo>
                <a:lnTo>
                  <a:pt x="0" y="270"/>
                </a:lnTo>
                <a:lnTo>
                  <a:pt x="0" y="277"/>
                </a:lnTo>
                <a:lnTo>
                  <a:pt x="2" y="284"/>
                </a:lnTo>
                <a:lnTo>
                  <a:pt x="2" y="291"/>
                </a:lnTo>
                <a:lnTo>
                  <a:pt x="4" y="298"/>
                </a:lnTo>
                <a:lnTo>
                  <a:pt x="6" y="303"/>
                </a:lnTo>
                <a:lnTo>
                  <a:pt x="8" y="310"/>
                </a:lnTo>
                <a:lnTo>
                  <a:pt x="10" y="314"/>
                </a:lnTo>
                <a:lnTo>
                  <a:pt x="12" y="319"/>
                </a:lnTo>
                <a:lnTo>
                  <a:pt x="14" y="324"/>
                </a:lnTo>
                <a:lnTo>
                  <a:pt x="16" y="328"/>
                </a:lnTo>
                <a:lnTo>
                  <a:pt x="20" y="331"/>
                </a:lnTo>
                <a:lnTo>
                  <a:pt x="22" y="335"/>
                </a:lnTo>
                <a:lnTo>
                  <a:pt x="27" y="338"/>
                </a:lnTo>
                <a:lnTo>
                  <a:pt x="31" y="340"/>
                </a:lnTo>
                <a:lnTo>
                  <a:pt x="35" y="340"/>
                </a:lnTo>
                <a:lnTo>
                  <a:pt x="39" y="342"/>
                </a:lnTo>
                <a:lnTo>
                  <a:pt x="43" y="342"/>
                </a:lnTo>
                <a:lnTo>
                  <a:pt x="47" y="342"/>
                </a:lnTo>
                <a:lnTo>
                  <a:pt x="54" y="340"/>
                </a:lnTo>
                <a:lnTo>
                  <a:pt x="56" y="340"/>
                </a:lnTo>
                <a:lnTo>
                  <a:pt x="58" y="338"/>
                </a:lnTo>
                <a:lnTo>
                  <a:pt x="62" y="335"/>
                </a:lnTo>
                <a:lnTo>
                  <a:pt x="64" y="333"/>
                </a:lnTo>
                <a:lnTo>
                  <a:pt x="68" y="331"/>
                </a:lnTo>
                <a:lnTo>
                  <a:pt x="70" y="328"/>
                </a:lnTo>
                <a:lnTo>
                  <a:pt x="72" y="326"/>
                </a:lnTo>
                <a:lnTo>
                  <a:pt x="74" y="321"/>
                </a:lnTo>
                <a:lnTo>
                  <a:pt x="76" y="317"/>
                </a:lnTo>
                <a:lnTo>
                  <a:pt x="78" y="314"/>
                </a:lnTo>
                <a:lnTo>
                  <a:pt x="81" y="310"/>
                </a:lnTo>
                <a:lnTo>
                  <a:pt x="83" y="305"/>
                </a:lnTo>
                <a:lnTo>
                  <a:pt x="85" y="300"/>
                </a:lnTo>
                <a:lnTo>
                  <a:pt x="85" y="296"/>
                </a:lnTo>
                <a:lnTo>
                  <a:pt x="87" y="289"/>
                </a:lnTo>
                <a:lnTo>
                  <a:pt x="87" y="284"/>
                </a:lnTo>
                <a:lnTo>
                  <a:pt x="89" y="277"/>
                </a:lnTo>
                <a:lnTo>
                  <a:pt x="89" y="270"/>
                </a:lnTo>
                <a:lnTo>
                  <a:pt x="89" y="265"/>
                </a:lnTo>
                <a:lnTo>
                  <a:pt x="89" y="258"/>
                </a:lnTo>
                <a:lnTo>
                  <a:pt x="89" y="249"/>
                </a:lnTo>
                <a:lnTo>
                  <a:pt x="89" y="242"/>
                </a:lnTo>
                <a:lnTo>
                  <a:pt x="89" y="235"/>
                </a:lnTo>
                <a:lnTo>
                  <a:pt x="87" y="226"/>
                </a:lnTo>
                <a:lnTo>
                  <a:pt x="87" y="217"/>
                </a:lnTo>
                <a:lnTo>
                  <a:pt x="85" y="210"/>
                </a:lnTo>
                <a:lnTo>
                  <a:pt x="83" y="200"/>
                </a:lnTo>
                <a:lnTo>
                  <a:pt x="81" y="191"/>
                </a:lnTo>
                <a:lnTo>
                  <a:pt x="78" y="179"/>
                </a:lnTo>
                <a:lnTo>
                  <a:pt x="76" y="170"/>
                </a:lnTo>
                <a:lnTo>
                  <a:pt x="74" y="158"/>
                </a:lnTo>
                <a:lnTo>
                  <a:pt x="70" y="149"/>
                </a:lnTo>
                <a:lnTo>
                  <a:pt x="70" y="144"/>
                </a:lnTo>
                <a:lnTo>
                  <a:pt x="68" y="140"/>
                </a:lnTo>
                <a:lnTo>
                  <a:pt x="68" y="135"/>
                </a:lnTo>
                <a:lnTo>
                  <a:pt x="66" y="133"/>
                </a:lnTo>
                <a:lnTo>
                  <a:pt x="66" y="128"/>
                </a:lnTo>
                <a:lnTo>
                  <a:pt x="64" y="123"/>
                </a:lnTo>
                <a:lnTo>
                  <a:pt x="64" y="119"/>
                </a:lnTo>
                <a:lnTo>
                  <a:pt x="64" y="114"/>
                </a:lnTo>
                <a:lnTo>
                  <a:pt x="62" y="110"/>
                </a:lnTo>
                <a:lnTo>
                  <a:pt x="62" y="105"/>
                </a:lnTo>
                <a:lnTo>
                  <a:pt x="60" y="100"/>
                </a:lnTo>
                <a:lnTo>
                  <a:pt x="60" y="98"/>
                </a:lnTo>
                <a:lnTo>
                  <a:pt x="60" y="93"/>
                </a:lnTo>
                <a:lnTo>
                  <a:pt x="58" y="89"/>
                </a:lnTo>
                <a:lnTo>
                  <a:pt x="58" y="84"/>
                </a:lnTo>
                <a:lnTo>
                  <a:pt x="58" y="79"/>
                </a:lnTo>
                <a:lnTo>
                  <a:pt x="56" y="75"/>
                </a:lnTo>
                <a:lnTo>
                  <a:pt x="56" y="70"/>
                </a:lnTo>
                <a:lnTo>
                  <a:pt x="56" y="65"/>
                </a:lnTo>
                <a:lnTo>
                  <a:pt x="54" y="61"/>
                </a:lnTo>
                <a:lnTo>
                  <a:pt x="54" y="54"/>
                </a:lnTo>
                <a:lnTo>
                  <a:pt x="54" y="49"/>
                </a:lnTo>
                <a:lnTo>
                  <a:pt x="54" y="44"/>
                </a:lnTo>
                <a:lnTo>
                  <a:pt x="51" y="40"/>
                </a:lnTo>
                <a:lnTo>
                  <a:pt x="51" y="35"/>
                </a:lnTo>
                <a:lnTo>
                  <a:pt x="51" y="30"/>
                </a:lnTo>
                <a:lnTo>
                  <a:pt x="51" y="26"/>
                </a:lnTo>
                <a:lnTo>
                  <a:pt x="51" y="19"/>
                </a:lnTo>
                <a:lnTo>
                  <a:pt x="49" y="14"/>
                </a:lnTo>
                <a:lnTo>
                  <a:pt x="49" y="9"/>
                </a:lnTo>
                <a:lnTo>
                  <a:pt x="49" y="5"/>
                </a:lnTo>
                <a:lnTo>
                  <a:pt x="49" y="0"/>
                </a:lnTo>
              </a:path>
            </a:pathLst>
          </a:custGeom>
          <a:noFill/>
          <a:ln w="0">
            <a:solidFill>
              <a:srgbClr val="0068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10" name="Freeform 91">
            <a:extLst>
              <a:ext uri="{FF2B5EF4-FFF2-40B4-BE49-F238E27FC236}">
                <a16:creationId xmlns:a16="http://schemas.microsoft.com/office/drawing/2014/main" id="{B27259A8-7A69-6D14-9A2F-EB34F728A2F0}"/>
              </a:ext>
            </a:extLst>
          </p:cNvPr>
          <p:cNvSpPr>
            <a:spLocks/>
          </p:cNvSpPr>
          <p:nvPr/>
        </p:nvSpPr>
        <p:spPr bwMode="auto">
          <a:xfrm>
            <a:off x="6892925" y="4911726"/>
            <a:ext cx="33338" cy="238125"/>
          </a:xfrm>
          <a:custGeom>
            <a:avLst/>
            <a:gdLst>
              <a:gd name="T0" fmla="*/ 14536518 w 29"/>
              <a:gd name="T1" fmla="*/ 18945389 h 173"/>
              <a:gd name="T2" fmla="*/ 19823468 w 29"/>
              <a:gd name="T3" fmla="*/ 49260221 h 173"/>
              <a:gd name="T4" fmla="*/ 25109264 w 29"/>
              <a:gd name="T5" fmla="*/ 79573660 h 173"/>
              <a:gd name="T6" fmla="*/ 30395060 w 29"/>
              <a:gd name="T7" fmla="*/ 111781109 h 173"/>
              <a:gd name="T8" fmla="*/ 33039108 w 29"/>
              <a:gd name="T9" fmla="*/ 138305197 h 173"/>
              <a:gd name="T10" fmla="*/ 35682006 w 29"/>
              <a:gd name="T11" fmla="*/ 159145944 h 173"/>
              <a:gd name="T12" fmla="*/ 38324913 w 29"/>
              <a:gd name="T13" fmla="*/ 185671451 h 173"/>
              <a:gd name="T14" fmla="*/ 38324913 w 29"/>
              <a:gd name="T15" fmla="*/ 208406187 h 173"/>
              <a:gd name="T16" fmla="*/ 38324913 w 29"/>
              <a:gd name="T17" fmla="*/ 225457582 h 173"/>
              <a:gd name="T18" fmla="*/ 35682006 w 29"/>
              <a:gd name="T19" fmla="*/ 248192318 h 173"/>
              <a:gd name="T20" fmla="*/ 33039108 w 29"/>
              <a:gd name="T21" fmla="*/ 265243714 h 173"/>
              <a:gd name="T22" fmla="*/ 30395060 w 29"/>
              <a:gd name="T23" fmla="*/ 278505757 h 173"/>
              <a:gd name="T24" fmla="*/ 25109264 w 29"/>
              <a:gd name="T25" fmla="*/ 291769177 h 173"/>
              <a:gd name="T26" fmla="*/ 19823468 w 29"/>
              <a:gd name="T27" fmla="*/ 305031221 h 173"/>
              <a:gd name="T28" fmla="*/ 14536518 w 29"/>
              <a:gd name="T29" fmla="*/ 314503913 h 173"/>
              <a:gd name="T30" fmla="*/ 5285798 w 29"/>
              <a:gd name="T31" fmla="*/ 322082617 h 173"/>
              <a:gd name="T32" fmla="*/ 2642899 w 29"/>
              <a:gd name="T33" fmla="*/ 322082617 h 173"/>
              <a:gd name="T34" fmla="*/ 7929846 w 29"/>
              <a:gd name="T35" fmla="*/ 308820573 h 173"/>
              <a:gd name="T36" fmla="*/ 10572746 w 29"/>
              <a:gd name="T37" fmla="*/ 301241869 h 173"/>
              <a:gd name="T38" fmla="*/ 14536518 w 29"/>
              <a:gd name="T39" fmla="*/ 282295109 h 173"/>
              <a:gd name="T40" fmla="*/ 17180566 w 29"/>
              <a:gd name="T41" fmla="*/ 269033066 h 173"/>
              <a:gd name="T42" fmla="*/ 19823468 w 29"/>
              <a:gd name="T43" fmla="*/ 251981670 h 173"/>
              <a:gd name="T44" fmla="*/ 19823468 w 29"/>
              <a:gd name="T45" fmla="*/ 234930274 h 173"/>
              <a:gd name="T46" fmla="*/ 22466366 w 29"/>
              <a:gd name="T47" fmla="*/ 215984891 h 173"/>
              <a:gd name="T48" fmla="*/ 22466366 w 29"/>
              <a:gd name="T49" fmla="*/ 195144143 h 173"/>
              <a:gd name="T50" fmla="*/ 22466366 w 29"/>
              <a:gd name="T51" fmla="*/ 172409364 h 173"/>
              <a:gd name="T52" fmla="*/ 22466366 w 29"/>
              <a:gd name="T53" fmla="*/ 151568617 h 173"/>
              <a:gd name="T54" fmla="*/ 19823468 w 29"/>
              <a:gd name="T55" fmla="*/ 125043153 h 173"/>
              <a:gd name="T56" fmla="*/ 19823468 w 29"/>
              <a:gd name="T57" fmla="*/ 102308417 h 173"/>
              <a:gd name="T58" fmla="*/ 17180566 w 29"/>
              <a:gd name="T59" fmla="*/ 75784308 h 173"/>
              <a:gd name="T60" fmla="*/ 14536518 w 29"/>
              <a:gd name="T61" fmla="*/ 45470869 h 173"/>
              <a:gd name="T62" fmla="*/ 10572746 w 29"/>
              <a:gd name="T63" fmla="*/ 18945389 h 1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"/>
              <a:gd name="T97" fmla="*/ 0 h 173"/>
              <a:gd name="T98" fmla="*/ 29 w 29"/>
              <a:gd name="T99" fmla="*/ 173 h 17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" h="173">
                <a:moveTo>
                  <a:pt x="6" y="0"/>
                </a:moveTo>
                <a:lnTo>
                  <a:pt x="11" y="10"/>
                </a:lnTo>
                <a:lnTo>
                  <a:pt x="13" y="19"/>
                </a:lnTo>
                <a:lnTo>
                  <a:pt x="15" y="26"/>
                </a:lnTo>
                <a:lnTo>
                  <a:pt x="17" y="35"/>
                </a:lnTo>
                <a:lnTo>
                  <a:pt x="19" y="42"/>
                </a:lnTo>
                <a:lnTo>
                  <a:pt x="21" y="49"/>
                </a:lnTo>
                <a:lnTo>
                  <a:pt x="23" y="59"/>
                </a:lnTo>
                <a:lnTo>
                  <a:pt x="23" y="66"/>
                </a:lnTo>
                <a:lnTo>
                  <a:pt x="25" y="73"/>
                </a:lnTo>
                <a:lnTo>
                  <a:pt x="27" y="80"/>
                </a:lnTo>
                <a:lnTo>
                  <a:pt x="27" y="84"/>
                </a:lnTo>
                <a:lnTo>
                  <a:pt x="27" y="91"/>
                </a:lnTo>
                <a:lnTo>
                  <a:pt x="29" y="98"/>
                </a:lnTo>
                <a:lnTo>
                  <a:pt x="29" y="103"/>
                </a:lnTo>
                <a:lnTo>
                  <a:pt x="29" y="110"/>
                </a:lnTo>
                <a:lnTo>
                  <a:pt x="29" y="114"/>
                </a:lnTo>
                <a:lnTo>
                  <a:pt x="29" y="119"/>
                </a:lnTo>
                <a:lnTo>
                  <a:pt x="27" y="126"/>
                </a:lnTo>
                <a:lnTo>
                  <a:pt x="27" y="131"/>
                </a:lnTo>
                <a:lnTo>
                  <a:pt x="27" y="135"/>
                </a:lnTo>
                <a:lnTo>
                  <a:pt x="25" y="140"/>
                </a:lnTo>
                <a:lnTo>
                  <a:pt x="25" y="142"/>
                </a:lnTo>
                <a:lnTo>
                  <a:pt x="23" y="147"/>
                </a:lnTo>
                <a:lnTo>
                  <a:pt x="21" y="152"/>
                </a:lnTo>
                <a:lnTo>
                  <a:pt x="19" y="154"/>
                </a:lnTo>
                <a:lnTo>
                  <a:pt x="17" y="159"/>
                </a:lnTo>
                <a:lnTo>
                  <a:pt x="15" y="161"/>
                </a:lnTo>
                <a:lnTo>
                  <a:pt x="13" y="163"/>
                </a:lnTo>
                <a:lnTo>
                  <a:pt x="11" y="166"/>
                </a:lnTo>
                <a:lnTo>
                  <a:pt x="6" y="168"/>
                </a:lnTo>
                <a:lnTo>
                  <a:pt x="4" y="170"/>
                </a:lnTo>
                <a:lnTo>
                  <a:pt x="0" y="173"/>
                </a:lnTo>
                <a:lnTo>
                  <a:pt x="2" y="170"/>
                </a:lnTo>
                <a:lnTo>
                  <a:pt x="4" y="168"/>
                </a:lnTo>
                <a:lnTo>
                  <a:pt x="6" y="163"/>
                </a:lnTo>
                <a:lnTo>
                  <a:pt x="6" y="161"/>
                </a:lnTo>
                <a:lnTo>
                  <a:pt x="8" y="159"/>
                </a:lnTo>
                <a:lnTo>
                  <a:pt x="11" y="154"/>
                </a:lnTo>
                <a:lnTo>
                  <a:pt x="11" y="149"/>
                </a:lnTo>
                <a:lnTo>
                  <a:pt x="13" y="147"/>
                </a:lnTo>
                <a:lnTo>
                  <a:pt x="13" y="142"/>
                </a:lnTo>
                <a:lnTo>
                  <a:pt x="13" y="138"/>
                </a:lnTo>
                <a:lnTo>
                  <a:pt x="15" y="133"/>
                </a:lnTo>
                <a:lnTo>
                  <a:pt x="15" y="128"/>
                </a:lnTo>
                <a:lnTo>
                  <a:pt x="15" y="124"/>
                </a:lnTo>
                <a:lnTo>
                  <a:pt x="17" y="119"/>
                </a:lnTo>
                <a:lnTo>
                  <a:pt x="17" y="114"/>
                </a:lnTo>
                <a:lnTo>
                  <a:pt x="17" y="107"/>
                </a:lnTo>
                <a:lnTo>
                  <a:pt x="17" y="103"/>
                </a:lnTo>
                <a:lnTo>
                  <a:pt x="17" y="98"/>
                </a:lnTo>
                <a:lnTo>
                  <a:pt x="17" y="91"/>
                </a:lnTo>
                <a:lnTo>
                  <a:pt x="17" y="87"/>
                </a:lnTo>
                <a:lnTo>
                  <a:pt x="17" y="80"/>
                </a:lnTo>
                <a:lnTo>
                  <a:pt x="15" y="73"/>
                </a:lnTo>
                <a:lnTo>
                  <a:pt x="15" y="66"/>
                </a:lnTo>
                <a:lnTo>
                  <a:pt x="15" y="61"/>
                </a:lnTo>
                <a:lnTo>
                  <a:pt x="15" y="54"/>
                </a:lnTo>
                <a:lnTo>
                  <a:pt x="13" y="47"/>
                </a:lnTo>
                <a:lnTo>
                  <a:pt x="13" y="40"/>
                </a:lnTo>
                <a:lnTo>
                  <a:pt x="11" y="33"/>
                </a:lnTo>
                <a:lnTo>
                  <a:pt x="11" y="24"/>
                </a:lnTo>
                <a:lnTo>
                  <a:pt x="8" y="17"/>
                </a:lnTo>
                <a:lnTo>
                  <a:pt x="8" y="1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11" name="Freeform 92">
            <a:extLst>
              <a:ext uri="{FF2B5EF4-FFF2-40B4-BE49-F238E27FC236}">
                <a16:creationId xmlns:a16="http://schemas.microsoft.com/office/drawing/2014/main" id="{92AD808F-3E65-98D7-EC18-C3981BA9E1E2}"/>
              </a:ext>
            </a:extLst>
          </p:cNvPr>
          <p:cNvSpPr>
            <a:spLocks/>
          </p:cNvSpPr>
          <p:nvPr/>
        </p:nvSpPr>
        <p:spPr bwMode="auto">
          <a:xfrm>
            <a:off x="6078539" y="3908426"/>
            <a:ext cx="720725" cy="404813"/>
          </a:xfrm>
          <a:custGeom>
            <a:avLst/>
            <a:gdLst>
              <a:gd name="T0" fmla="*/ 719479494 w 629"/>
              <a:gd name="T1" fmla="*/ 547971289 h 295"/>
              <a:gd name="T2" fmla="*/ 701099294 w 629"/>
              <a:gd name="T3" fmla="*/ 534789485 h 295"/>
              <a:gd name="T4" fmla="*/ 676153511 w 629"/>
              <a:gd name="T5" fmla="*/ 521609054 h 295"/>
              <a:gd name="T6" fmla="*/ 645956405 w 629"/>
              <a:gd name="T7" fmla="*/ 512192695 h 295"/>
              <a:gd name="T8" fmla="*/ 613133066 w 629"/>
              <a:gd name="T9" fmla="*/ 499012264 h 295"/>
              <a:gd name="T10" fmla="*/ 575058262 w 629"/>
              <a:gd name="T11" fmla="*/ 485830460 h 295"/>
              <a:gd name="T12" fmla="*/ 534357367 w 629"/>
              <a:gd name="T13" fmla="*/ 476415474 h 295"/>
              <a:gd name="T14" fmla="*/ 488406297 w 629"/>
              <a:gd name="T15" fmla="*/ 463233671 h 295"/>
              <a:gd name="T16" fmla="*/ 438514730 w 629"/>
              <a:gd name="T17" fmla="*/ 455701408 h 295"/>
              <a:gd name="T18" fmla="*/ 387311191 w 629"/>
              <a:gd name="T19" fmla="*/ 450051867 h 295"/>
              <a:gd name="T20" fmla="*/ 332168302 w 629"/>
              <a:gd name="T21" fmla="*/ 442519604 h 295"/>
              <a:gd name="T22" fmla="*/ 275713371 w 629"/>
              <a:gd name="T23" fmla="*/ 436870064 h 295"/>
              <a:gd name="T24" fmla="*/ 217944248 w 629"/>
              <a:gd name="T25" fmla="*/ 433104618 h 295"/>
              <a:gd name="T26" fmla="*/ 158863154 w 629"/>
              <a:gd name="T27" fmla="*/ 429337800 h 295"/>
              <a:gd name="T28" fmla="*/ 95842674 w 629"/>
              <a:gd name="T29" fmla="*/ 429337800 h 295"/>
              <a:gd name="T30" fmla="*/ 32823348 w 629"/>
              <a:gd name="T31" fmla="*/ 429337800 h 295"/>
              <a:gd name="T32" fmla="*/ 0 w 629"/>
              <a:gd name="T33" fmla="*/ 0 h 295"/>
              <a:gd name="T34" fmla="*/ 35448436 w 629"/>
              <a:gd name="T35" fmla="*/ 20714072 h 295"/>
              <a:gd name="T36" fmla="*/ 70898018 w 629"/>
              <a:gd name="T37" fmla="*/ 39544049 h 295"/>
              <a:gd name="T38" fmla="*/ 108972697 w 629"/>
              <a:gd name="T39" fmla="*/ 56491309 h 295"/>
              <a:gd name="T40" fmla="*/ 147047358 w 629"/>
              <a:gd name="T41" fmla="*/ 73439930 h 295"/>
              <a:gd name="T42" fmla="*/ 191686493 w 629"/>
              <a:gd name="T43" fmla="*/ 86620362 h 295"/>
              <a:gd name="T44" fmla="*/ 235012476 w 629"/>
              <a:gd name="T45" fmla="*/ 99802187 h 295"/>
              <a:gd name="T46" fmla="*/ 278338459 w 629"/>
              <a:gd name="T47" fmla="*/ 112983991 h 295"/>
              <a:gd name="T48" fmla="*/ 324290747 w 629"/>
              <a:gd name="T49" fmla="*/ 122398976 h 295"/>
              <a:gd name="T50" fmla="*/ 374182314 w 629"/>
              <a:gd name="T51" fmla="*/ 131813962 h 295"/>
              <a:gd name="T52" fmla="*/ 422759618 w 629"/>
              <a:gd name="T53" fmla="*/ 135580780 h 295"/>
              <a:gd name="T54" fmla="*/ 473963157 w 629"/>
              <a:gd name="T55" fmla="*/ 139346226 h 295"/>
              <a:gd name="T56" fmla="*/ 526479812 w 629"/>
              <a:gd name="T57" fmla="*/ 139346226 h 295"/>
              <a:gd name="T58" fmla="*/ 580309584 w 629"/>
              <a:gd name="T59" fmla="*/ 139346226 h 295"/>
              <a:gd name="T60" fmla="*/ 635452616 w 629"/>
              <a:gd name="T61" fmla="*/ 139346226 h 295"/>
              <a:gd name="T62" fmla="*/ 691908622 w 629"/>
              <a:gd name="T63" fmla="*/ 135580780 h 295"/>
              <a:gd name="T64" fmla="*/ 749676599 w 629"/>
              <a:gd name="T65" fmla="*/ 131813962 h 295"/>
              <a:gd name="T66" fmla="*/ 727357049 w 629"/>
              <a:gd name="T67" fmla="*/ 555503552 h 2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9"/>
              <a:gd name="T103" fmla="*/ 0 h 295"/>
              <a:gd name="T104" fmla="*/ 629 w 629"/>
              <a:gd name="T105" fmla="*/ 295 h 2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9" h="295">
                <a:moveTo>
                  <a:pt x="554" y="295"/>
                </a:moveTo>
                <a:lnTo>
                  <a:pt x="548" y="291"/>
                </a:lnTo>
                <a:lnTo>
                  <a:pt x="542" y="288"/>
                </a:lnTo>
                <a:lnTo>
                  <a:pt x="534" y="284"/>
                </a:lnTo>
                <a:lnTo>
                  <a:pt x="525" y="281"/>
                </a:lnTo>
                <a:lnTo>
                  <a:pt x="515" y="277"/>
                </a:lnTo>
                <a:lnTo>
                  <a:pt x="505" y="274"/>
                </a:lnTo>
                <a:lnTo>
                  <a:pt x="492" y="272"/>
                </a:lnTo>
                <a:lnTo>
                  <a:pt x="480" y="267"/>
                </a:lnTo>
                <a:lnTo>
                  <a:pt x="467" y="265"/>
                </a:lnTo>
                <a:lnTo>
                  <a:pt x="453" y="260"/>
                </a:lnTo>
                <a:lnTo>
                  <a:pt x="438" y="258"/>
                </a:lnTo>
                <a:lnTo>
                  <a:pt x="422" y="256"/>
                </a:lnTo>
                <a:lnTo>
                  <a:pt x="407" y="253"/>
                </a:lnTo>
                <a:lnTo>
                  <a:pt x="388" y="251"/>
                </a:lnTo>
                <a:lnTo>
                  <a:pt x="372" y="246"/>
                </a:lnTo>
                <a:lnTo>
                  <a:pt x="353" y="244"/>
                </a:lnTo>
                <a:lnTo>
                  <a:pt x="334" y="242"/>
                </a:lnTo>
                <a:lnTo>
                  <a:pt x="316" y="239"/>
                </a:lnTo>
                <a:lnTo>
                  <a:pt x="295" y="239"/>
                </a:lnTo>
                <a:lnTo>
                  <a:pt x="274" y="237"/>
                </a:lnTo>
                <a:lnTo>
                  <a:pt x="253" y="235"/>
                </a:lnTo>
                <a:lnTo>
                  <a:pt x="233" y="232"/>
                </a:lnTo>
                <a:lnTo>
                  <a:pt x="210" y="232"/>
                </a:lnTo>
                <a:lnTo>
                  <a:pt x="189" y="230"/>
                </a:lnTo>
                <a:lnTo>
                  <a:pt x="166" y="230"/>
                </a:lnTo>
                <a:lnTo>
                  <a:pt x="143" y="228"/>
                </a:lnTo>
                <a:lnTo>
                  <a:pt x="121" y="228"/>
                </a:lnTo>
                <a:lnTo>
                  <a:pt x="96" y="228"/>
                </a:lnTo>
                <a:lnTo>
                  <a:pt x="73" y="228"/>
                </a:lnTo>
                <a:lnTo>
                  <a:pt x="48" y="228"/>
                </a:lnTo>
                <a:lnTo>
                  <a:pt x="25" y="228"/>
                </a:lnTo>
                <a:lnTo>
                  <a:pt x="0" y="228"/>
                </a:lnTo>
                <a:lnTo>
                  <a:pt x="0" y="0"/>
                </a:lnTo>
                <a:lnTo>
                  <a:pt x="13" y="4"/>
                </a:lnTo>
                <a:lnTo>
                  <a:pt x="27" y="11"/>
                </a:lnTo>
                <a:lnTo>
                  <a:pt x="40" y="16"/>
                </a:lnTo>
                <a:lnTo>
                  <a:pt x="54" y="21"/>
                </a:lnTo>
                <a:lnTo>
                  <a:pt x="69" y="25"/>
                </a:lnTo>
                <a:lnTo>
                  <a:pt x="83" y="30"/>
                </a:lnTo>
                <a:lnTo>
                  <a:pt x="98" y="35"/>
                </a:lnTo>
                <a:lnTo>
                  <a:pt x="112" y="39"/>
                </a:lnTo>
                <a:lnTo>
                  <a:pt x="129" y="44"/>
                </a:lnTo>
                <a:lnTo>
                  <a:pt x="146" y="46"/>
                </a:lnTo>
                <a:lnTo>
                  <a:pt x="162" y="51"/>
                </a:lnTo>
                <a:lnTo>
                  <a:pt x="179" y="53"/>
                </a:lnTo>
                <a:lnTo>
                  <a:pt x="195" y="58"/>
                </a:lnTo>
                <a:lnTo>
                  <a:pt x="212" y="60"/>
                </a:lnTo>
                <a:lnTo>
                  <a:pt x="231" y="63"/>
                </a:lnTo>
                <a:lnTo>
                  <a:pt x="247" y="65"/>
                </a:lnTo>
                <a:lnTo>
                  <a:pt x="266" y="67"/>
                </a:lnTo>
                <a:lnTo>
                  <a:pt x="285" y="70"/>
                </a:lnTo>
                <a:lnTo>
                  <a:pt x="303" y="70"/>
                </a:lnTo>
                <a:lnTo>
                  <a:pt x="322" y="72"/>
                </a:lnTo>
                <a:lnTo>
                  <a:pt x="341" y="72"/>
                </a:lnTo>
                <a:lnTo>
                  <a:pt x="361" y="74"/>
                </a:lnTo>
                <a:lnTo>
                  <a:pt x="382" y="74"/>
                </a:lnTo>
                <a:lnTo>
                  <a:pt x="401" y="74"/>
                </a:lnTo>
                <a:lnTo>
                  <a:pt x="422" y="74"/>
                </a:lnTo>
                <a:lnTo>
                  <a:pt x="442" y="74"/>
                </a:lnTo>
                <a:lnTo>
                  <a:pt x="463" y="74"/>
                </a:lnTo>
                <a:lnTo>
                  <a:pt x="484" y="74"/>
                </a:lnTo>
                <a:lnTo>
                  <a:pt x="507" y="72"/>
                </a:lnTo>
                <a:lnTo>
                  <a:pt x="527" y="72"/>
                </a:lnTo>
                <a:lnTo>
                  <a:pt x="550" y="70"/>
                </a:lnTo>
                <a:lnTo>
                  <a:pt x="571" y="70"/>
                </a:lnTo>
                <a:lnTo>
                  <a:pt x="629" y="181"/>
                </a:lnTo>
                <a:lnTo>
                  <a:pt x="554" y="295"/>
                </a:lnTo>
                <a:close/>
              </a:path>
            </a:pathLst>
          </a:custGeom>
          <a:solidFill>
            <a:srgbClr val="E5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12" name="Freeform 93">
            <a:extLst>
              <a:ext uri="{FF2B5EF4-FFF2-40B4-BE49-F238E27FC236}">
                <a16:creationId xmlns:a16="http://schemas.microsoft.com/office/drawing/2014/main" id="{33790250-D60D-7C76-F772-562FE9746753}"/>
              </a:ext>
            </a:extLst>
          </p:cNvPr>
          <p:cNvSpPr>
            <a:spLocks/>
          </p:cNvSpPr>
          <p:nvPr/>
        </p:nvSpPr>
        <p:spPr bwMode="auto">
          <a:xfrm>
            <a:off x="6075363" y="4214813"/>
            <a:ext cx="641350" cy="106362"/>
          </a:xfrm>
          <a:custGeom>
            <a:avLst/>
            <a:gdLst>
              <a:gd name="T0" fmla="*/ 5227974 w 561"/>
              <a:gd name="T1" fmla="*/ 17172627 h 77"/>
              <a:gd name="T2" fmla="*/ 67962510 w 561"/>
              <a:gd name="T3" fmla="*/ 17172627 h 77"/>
              <a:gd name="T4" fmla="*/ 130697048 w 561"/>
              <a:gd name="T5" fmla="*/ 17172627 h 77"/>
              <a:gd name="T6" fmla="*/ 192123754 w 561"/>
              <a:gd name="T7" fmla="*/ 17172627 h 77"/>
              <a:gd name="T8" fmla="*/ 252244860 w 561"/>
              <a:gd name="T9" fmla="*/ 22896840 h 77"/>
              <a:gd name="T10" fmla="*/ 309751480 w 561"/>
              <a:gd name="T11" fmla="*/ 26713438 h 77"/>
              <a:gd name="T12" fmla="*/ 363336764 w 561"/>
              <a:gd name="T13" fmla="*/ 36252863 h 77"/>
              <a:gd name="T14" fmla="*/ 415615340 w 561"/>
              <a:gd name="T15" fmla="*/ 40069461 h 77"/>
              <a:gd name="T16" fmla="*/ 466587209 w 561"/>
              <a:gd name="T17" fmla="*/ 49608896 h 77"/>
              <a:gd name="T18" fmla="*/ 512331107 w 561"/>
              <a:gd name="T19" fmla="*/ 62966301 h 77"/>
              <a:gd name="T20" fmla="*/ 556767154 w 561"/>
              <a:gd name="T21" fmla="*/ 70598116 h 77"/>
              <a:gd name="T22" fmla="*/ 597283079 w 561"/>
              <a:gd name="T23" fmla="*/ 83954139 h 77"/>
              <a:gd name="T24" fmla="*/ 632571175 w 561"/>
              <a:gd name="T25" fmla="*/ 93494967 h 77"/>
              <a:gd name="T26" fmla="*/ 662632300 w 561"/>
              <a:gd name="T27" fmla="*/ 106850990 h 77"/>
              <a:gd name="T28" fmla="*/ 688771016 w 561"/>
              <a:gd name="T29" fmla="*/ 120207013 h 77"/>
              <a:gd name="T30" fmla="*/ 710989611 w 561"/>
              <a:gd name="T31" fmla="*/ 133564417 h 77"/>
              <a:gd name="T32" fmla="*/ 726673527 w 561"/>
              <a:gd name="T33" fmla="*/ 146920440 h 77"/>
              <a:gd name="T34" fmla="*/ 724058970 w 561"/>
              <a:gd name="T35" fmla="*/ 124023611 h 77"/>
              <a:gd name="T36" fmla="*/ 705761639 w 561"/>
              <a:gd name="T37" fmla="*/ 110667588 h 77"/>
              <a:gd name="T38" fmla="*/ 678316216 w 561"/>
              <a:gd name="T39" fmla="*/ 93494967 h 77"/>
              <a:gd name="T40" fmla="*/ 650869649 w 561"/>
              <a:gd name="T41" fmla="*/ 83954139 h 77"/>
              <a:gd name="T42" fmla="*/ 615581695 w 561"/>
              <a:gd name="T43" fmla="*/ 70598116 h 77"/>
              <a:gd name="T44" fmla="*/ 577679041 w 561"/>
              <a:gd name="T45" fmla="*/ 57242093 h 77"/>
              <a:gd name="T46" fmla="*/ 537163116 w 561"/>
              <a:gd name="T47" fmla="*/ 49608896 h 77"/>
              <a:gd name="T48" fmla="*/ 491419219 w 561"/>
              <a:gd name="T49" fmla="*/ 36252863 h 77"/>
              <a:gd name="T50" fmla="*/ 441754057 w 561"/>
              <a:gd name="T51" fmla="*/ 26713438 h 77"/>
              <a:gd name="T52" fmla="*/ 390783331 w 561"/>
              <a:gd name="T53" fmla="*/ 17172627 h 77"/>
              <a:gd name="T54" fmla="*/ 335890197 w 561"/>
              <a:gd name="T55" fmla="*/ 13356028 h 77"/>
              <a:gd name="T56" fmla="*/ 279690284 w 561"/>
              <a:gd name="T57" fmla="*/ 9540808 h 77"/>
              <a:gd name="T58" fmla="*/ 222183736 w 561"/>
              <a:gd name="T59" fmla="*/ 3816600 h 77"/>
              <a:gd name="T60" fmla="*/ 163370480 w 561"/>
              <a:gd name="T61" fmla="*/ 0 h 77"/>
              <a:gd name="T62" fmla="*/ 100635924 w 561"/>
              <a:gd name="T63" fmla="*/ 0 h 77"/>
              <a:gd name="T64" fmla="*/ 37902529 w 561"/>
              <a:gd name="T65" fmla="*/ 0 h 77"/>
              <a:gd name="T66" fmla="*/ 10455948 w 561"/>
              <a:gd name="T67" fmla="*/ 9540808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61"/>
              <a:gd name="T103" fmla="*/ 0 h 77"/>
              <a:gd name="T104" fmla="*/ 561 w 561"/>
              <a:gd name="T105" fmla="*/ 77 h 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61" h="77">
                <a:moveTo>
                  <a:pt x="0" y="5"/>
                </a:moveTo>
                <a:lnTo>
                  <a:pt x="4" y="9"/>
                </a:lnTo>
                <a:lnTo>
                  <a:pt x="29" y="9"/>
                </a:lnTo>
                <a:lnTo>
                  <a:pt x="52" y="9"/>
                </a:lnTo>
                <a:lnTo>
                  <a:pt x="77" y="9"/>
                </a:lnTo>
                <a:lnTo>
                  <a:pt x="100" y="9"/>
                </a:lnTo>
                <a:lnTo>
                  <a:pt x="123" y="9"/>
                </a:lnTo>
                <a:lnTo>
                  <a:pt x="147" y="9"/>
                </a:lnTo>
                <a:lnTo>
                  <a:pt x="170" y="12"/>
                </a:lnTo>
                <a:lnTo>
                  <a:pt x="193" y="12"/>
                </a:lnTo>
                <a:lnTo>
                  <a:pt x="214" y="14"/>
                </a:lnTo>
                <a:lnTo>
                  <a:pt x="237" y="14"/>
                </a:lnTo>
                <a:lnTo>
                  <a:pt x="257" y="16"/>
                </a:lnTo>
                <a:lnTo>
                  <a:pt x="278" y="19"/>
                </a:lnTo>
                <a:lnTo>
                  <a:pt x="299" y="21"/>
                </a:lnTo>
                <a:lnTo>
                  <a:pt x="318" y="21"/>
                </a:lnTo>
                <a:lnTo>
                  <a:pt x="338" y="23"/>
                </a:lnTo>
                <a:lnTo>
                  <a:pt x="357" y="26"/>
                </a:lnTo>
                <a:lnTo>
                  <a:pt x="376" y="30"/>
                </a:lnTo>
                <a:lnTo>
                  <a:pt x="392" y="33"/>
                </a:lnTo>
                <a:lnTo>
                  <a:pt x="409" y="35"/>
                </a:lnTo>
                <a:lnTo>
                  <a:pt x="426" y="37"/>
                </a:lnTo>
                <a:lnTo>
                  <a:pt x="442" y="40"/>
                </a:lnTo>
                <a:lnTo>
                  <a:pt x="457" y="44"/>
                </a:lnTo>
                <a:lnTo>
                  <a:pt x="469" y="47"/>
                </a:lnTo>
                <a:lnTo>
                  <a:pt x="484" y="49"/>
                </a:lnTo>
                <a:lnTo>
                  <a:pt x="496" y="54"/>
                </a:lnTo>
                <a:lnTo>
                  <a:pt x="507" y="56"/>
                </a:lnTo>
                <a:lnTo>
                  <a:pt x="517" y="58"/>
                </a:lnTo>
                <a:lnTo>
                  <a:pt x="527" y="63"/>
                </a:lnTo>
                <a:lnTo>
                  <a:pt x="536" y="65"/>
                </a:lnTo>
                <a:lnTo>
                  <a:pt x="544" y="70"/>
                </a:lnTo>
                <a:lnTo>
                  <a:pt x="550" y="72"/>
                </a:lnTo>
                <a:lnTo>
                  <a:pt x="556" y="77"/>
                </a:lnTo>
                <a:lnTo>
                  <a:pt x="561" y="68"/>
                </a:lnTo>
                <a:lnTo>
                  <a:pt x="554" y="65"/>
                </a:lnTo>
                <a:lnTo>
                  <a:pt x="546" y="61"/>
                </a:lnTo>
                <a:lnTo>
                  <a:pt x="540" y="58"/>
                </a:lnTo>
                <a:lnTo>
                  <a:pt x="529" y="54"/>
                </a:lnTo>
                <a:lnTo>
                  <a:pt x="519" y="49"/>
                </a:lnTo>
                <a:lnTo>
                  <a:pt x="509" y="47"/>
                </a:lnTo>
                <a:lnTo>
                  <a:pt x="498" y="44"/>
                </a:lnTo>
                <a:lnTo>
                  <a:pt x="486" y="40"/>
                </a:lnTo>
                <a:lnTo>
                  <a:pt x="471" y="37"/>
                </a:lnTo>
                <a:lnTo>
                  <a:pt x="457" y="33"/>
                </a:lnTo>
                <a:lnTo>
                  <a:pt x="442" y="30"/>
                </a:lnTo>
                <a:lnTo>
                  <a:pt x="428" y="28"/>
                </a:lnTo>
                <a:lnTo>
                  <a:pt x="411" y="26"/>
                </a:lnTo>
                <a:lnTo>
                  <a:pt x="394" y="23"/>
                </a:lnTo>
                <a:lnTo>
                  <a:pt x="376" y="19"/>
                </a:lnTo>
                <a:lnTo>
                  <a:pt x="357" y="16"/>
                </a:lnTo>
                <a:lnTo>
                  <a:pt x="338" y="14"/>
                </a:lnTo>
                <a:lnTo>
                  <a:pt x="320" y="12"/>
                </a:lnTo>
                <a:lnTo>
                  <a:pt x="299" y="9"/>
                </a:lnTo>
                <a:lnTo>
                  <a:pt x="278" y="9"/>
                </a:lnTo>
                <a:lnTo>
                  <a:pt x="257" y="7"/>
                </a:lnTo>
                <a:lnTo>
                  <a:pt x="237" y="5"/>
                </a:lnTo>
                <a:lnTo>
                  <a:pt x="214" y="5"/>
                </a:lnTo>
                <a:lnTo>
                  <a:pt x="193" y="2"/>
                </a:lnTo>
                <a:lnTo>
                  <a:pt x="170" y="2"/>
                </a:lnTo>
                <a:lnTo>
                  <a:pt x="147" y="0"/>
                </a:lnTo>
                <a:lnTo>
                  <a:pt x="125" y="0"/>
                </a:lnTo>
                <a:lnTo>
                  <a:pt x="100" y="0"/>
                </a:lnTo>
                <a:lnTo>
                  <a:pt x="77" y="0"/>
                </a:lnTo>
                <a:lnTo>
                  <a:pt x="52" y="0"/>
                </a:lnTo>
                <a:lnTo>
                  <a:pt x="29" y="0"/>
                </a:lnTo>
                <a:lnTo>
                  <a:pt x="4" y="0"/>
                </a:lnTo>
                <a:lnTo>
                  <a:pt x="8" y="5"/>
                </a:lnTo>
                <a:lnTo>
                  <a:pt x="0" y="5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13" name="Freeform 94">
            <a:extLst>
              <a:ext uri="{FF2B5EF4-FFF2-40B4-BE49-F238E27FC236}">
                <a16:creationId xmlns:a16="http://schemas.microsoft.com/office/drawing/2014/main" id="{C98856E4-6FFB-4BCF-4E8C-259E1116BE66}"/>
              </a:ext>
            </a:extLst>
          </p:cNvPr>
          <p:cNvSpPr>
            <a:spLocks/>
          </p:cNvSpPr>
          <p:nvPr/>
        </p:nvSpPr>
        <p:spPr bwMode="auto">
          <a:xfrm>
            <a:off x="6075364" y="3897313"/>
            <a:ext cx="9525" cy="323850"/>
          </a:xfrm>
          <a:custGeom>
            <a:avLst/>
            <a:gdLst>
              <a:gd name="T0" fmla="*/ 8505823 w 8"/>
              <a:gd name="T1" fmla="*/ 3798003 h 235"/>
              <a:gd name="T2" fmla="*/ 0 w 8"/>
              <a:gd name="T3" fmla="*/ 13294389 h 235"/>
              <a:gd name="T4" fmla="*/ 0 w 8"/>
              <a:gd name="T5" fmla="*/ 446292918 h 235"/>
              <a:gd name="T6" fmla="*/ 11340702 w 8"/>
              <a:gd name="T7" fmla="*/ 446292918 h 235"/>
              <a:gd name="T8" fmla="*/ 11340702 w 8"/>
              <a:gd name="T9" fmla="*/ 13294389 h 235"/>
              <a:gd name="T10" fmla="*/ 2834878 w 8"/>
              <a:gd name="T11" fmla="*/ 20890392 h 235"/>
              <a:gd name="T12" fmla="*/ 8505823 w 8"/>
              <a:gd name="T13" fmla="*/ 3798003 h 235"/>
              <a:gd name="T14" fmla="*/ 0 w 8"/>
              <a:gd name="T15" fmla="*/ 0 h 235"/>
              <a:gd name="T16" fmla="*/ 0 w 8"/>
              <a:gd name="T17" fmla="*/ 13294389 h 235"/>
              <a:gd name="T18" fmla="*/ 8505823 w 8"/>
              <a:gd name="T19" fmla="*/ 3798003 h 2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235"/>
              <a:gd name="T32" fmla="*/ 8 w 8"/>
              <a:gd name="T33" fmla="*/ 235 h 2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235">
                <a:moveTo>
                  <a:pt x="6" y="2"/>
                </a:moveTo>
                <a:lnTo>
                  <a:pt x="0" y="7"/>
                </a:lnTo>
                <a:lnTo>
                  <a:pt x="0" y="235"/>
                </a:lnTo>
                <a:lnTo>
                  <a:pt x="8" y="235"/>
                </a:lnTo>
                <a:lnTo>
                  <a:pt x="8" y="7"/>
                </a:lnTo>
                <a:lnTo>
                  <a:pt x="2" y="11"/>
                </a:lnTo>
                <a:lnTo>
                  <a:pt x="6" y="2"/>
                </a:lnTo>
                <a:lnTo>
                  <a:pt x="0" y="0"/>
                </a:lnTo>
                <a:lnTo>
                  <a:pt x="0" y="7"/>
                </a:lnTo>
                <a:lnTo>
                  <a:pt x="6" y="2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14" name="Freeform 95">
            <a:extLst>
              <a:ext uri="{FF2B5EF4-FFF2-40B4-BE49-F238E27FC236}">
                <a16:creationId xmlns:a16="http://schemas.microsoft.com/office/drawing/2014/main" id="{4555FFBB-7F83-82D9-D348-2EE4DD4F7F5F}"/>
              </a:ext>
            </a:extLst>
          </p:cNvPr>
          <p:cNvSpPr>
            <a:spLocks/>
          </p:cNvSpPr>
          <p:nvPr/>
        </p:nvSpPr>
        <p:spPr bwMode="auto">
          <a:xfrm>
            <a:off x="6076950" y="3900489"/>
            <a:ext cx="660400" cy="115887"/>
          </a:xfrm>
          <a:custGeom>
            <a:avLst/>
            <a:gdLst>
              <a:gd name="T0" fmla="*/ 750614958 w 577"/>
              <a:gd name="T1" fmla="*/ 133232795 h 84"/>
              <a:gd name="T2" fmla="*/ 692975911 w 577"/>
              <a:gd name="T3" fmla="*/ 137039130 h 84"/>
              <a:gd name="T4" fmla="*/ 636647363 w 577"/>
              <a:gd name="T5" fmla="*/ 142749322 h 84"/>
              <a:gd name="T6" fmla="*/ 581628026 w 577"/>
              <a:gd name="T7" fmla="*/ 142749322 h 84"/>
              <a:gd name="T8" fmla="*/ 527919330 w 577"/>
              <a:gd name="T9" fmla="*/ 142749322 h 84"/>
              <a:gd name="T10" fmla="*/ 475519989 w 577"/>
              <a:gd name="T11" fmla="*/ 142749322 h 84"/>
              <a:gd name="T12" fmla="*/ 424431146 w 577"/>
              <a:gd name="T13" fmla="*/ 137039130 h 84"/>
              <a:gd name="T14" fmla="*/ 375962156 w 577"/>
              <a:gd name="T15" fmla="*/ 133232795 h 84"/>
              <a:gd name="T16" fmla="*/ 326183812 w 577"/>
              <a:gd name="T17" fmla="*/ 123714889 h 84"/>
              <a:gd name="T18" fmla="*/ 280334602 w 577"/>
              <a:gd name="T19" fmla="*/ 116102220 h 84"/>
              <a:gd name="T20" fmla="*/ 237105317 w 577"/>
              <a:gd name="T21" fmla="*/ 102779358 h 84"/>
              <a:gd name="T22" fmla="*/ 193876032 w 577"/>
              <a:gd name="T23" fmla="*/ 89456475 h 84"/>
              <a:gd name="T24" fmla="*/ 151957246 w 577"/>
              <a:gd name="T25" fmla="*/ 76132234 h 84"/>
              <a:gd name="T26" fmla="*/ 111347778 w 577"/>
              <a:gd name="T27" fmla="*/ 57099181 h 84"/>
              <a:gd name="T28" fmla="*/ 73358180 w 577"/>
              <a:gd name="T29" fmla="*/ 39969974 h 84"/>
              <a:gd name="T30" fmla="*/ 37989598 w 577"/>
              <a:gd name="T31" fmla="*/ 22839399 h 84"/>
              <a:gd name="T32" fmla="*/ 5239707 w 577"/>
              <a:gd name="T33" fmla="*/ 0 h 84"/>
              <a:gd name="T34" fmla="*/ 17029619 w 577"/>
              <a:gd name="T35" fmla="*/ 26645733 h 84"/>
              <a:gd name="T36" fmla="*/ 52399359 w 577"/>
              <a:gd name="T37" fmla="*/ 49486512 h 84"/>
              <a:gd name="T38" fmla="*/ 90387812 w 577"/>
              <a:gd name="T39" fmla="*/ 66615708 h 84"/>
              <a:gd name="T40" fmla="*/ 130997245 w 577"/>
              <a:gd name="T41" fmla="*/ 83746284 h 84"/>
              <a:gd name="T42" fmla="*/ 171606713 w 577"/>
              <a:gd name="T43" fmla="*/ 102779358 h 84"/>
              <a:gd name="T44" fmla="*/ 212216145 w 577"/>
              <a:gd name="T45" fmla="*/ 116102220 h 84"/>
              <a:gd name="T46" fmla="*/ 255444286 w 577"/>
              <a:gd name="T47" fmla="*/ 129425081 h 84"/>
              <a:gd name="T48" fmla="*/ 302603994 w 577"/>
              <a:gd name="T49" fmla="*/ 137039130 h 84"/>
              <a:gd name="T50" fmla="*/ 351072984 w 577"/>
              <a:gd name="T51" fmla="*/ 146555657 h 84"/>
              <a:gd name="T52" fmla="*/ 399541974 w 577"/>
              <a:gd name="T53" fmla="*/ 150361991 h 84"/>
              <a:gd name="T54" fmla="*/ 449320318 w 577"/>
              <a:gd name="T55" fmla="*/ 154168326 h 84"/>
              <a:gd name="T56" fmla="*/ 503030158 w 577"/>
              <a:gd name="T57" fmla="*/ 159878518 h 84"/>
              <a:gd name="T58" fmla="*/ 555428355 w 577"/>
              <a:gd name="T59" fmla="*/ 159878518 h 84"/>
              <a:gd name="T60" fmla="*/ 609137194 w 577"/>
              <a:gd name="T61" fmla="*/ 159878518 h 84"/>
              <a:gd name="T62" fmla="*/ 666776240 w 577"/>
              <a:gd name="T63" fmla="*/ 154168326 h 84"/>
              <a:gd name="T64" fmla="*/ 723104788 w 577"/>
              <a:gd name="T65" fmla="*/ 150361991 h 84"/>
              <a:gd name="T66" fmla="*/ 747995105 w 577"/>
              <a:gd name="T67" fmla="*/ 14655565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7"/>
              <a:gd name="T103" fmla="*/ 0 h 84"/>
              <a:gd name="T104" fmla="*/ 577 w 577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7" h="84">
                <a:moveTo>
                  <a:pt x="577" y="72"/>
                </a:moveTo>
                <a:lnTo>
                  <a:pt x="573" y="70"/>
                </a:lnTo>
                <a:lnTo>
                  <a:pt x="552" y="70"/>
                </a:lnTo>
                <a:lnTo>
                  <a:pt x="529" y="72"/>
                </a:lnTo>
                <a:lnTo>
                  <a:pt x="509" y="72"/>
                </a:lnTo>
                <a:lnTo>
                  <a:pt x="486" y="75"/>
                </a:lnTo>
                <a:lnTo>
                  <a:pt x="465" y="75"/>
                </a:lnTo>
                <a:lnTo>
                  <a:pt x="444" y="75"/>
                </a:lnTo>
                <a:lnTo>
                  <a:pt x="424" y="75"/>
                </a:lnTo>
                <a:lnTo>
                  <a:pt x="403" y="75"/>
                </a:lnTo>
                <a:lnTo>
                  <a:pt x="384" y="75"/>
                </a:lnTo>
                <a:lnTo>
                  <a:pt x="363" y="75"/>
                </a:lnTo>
                <a:lnTo>
                  <a:pt x="345" y="72"/>
                </a:lnTo>
                <a:lnTo>
                  <a:pt x="324" y="72"/>
                </a:lnTo>
                <a:lnTo>
                  <a:pt x="305" y="70"/>
                </a:lnTo>
                <a:lnTo>
                  <a:pt x="287" y="70"/>
                </a:lnTo>
                <a:lnTo>
                  <a:pt x="268" y="68"/>
                </a:lnTo>
                <a:lnTo>
                  <a:pt x="249" y="65"/>
                </a:lnTo>
                <a:lnTo>
                  <a:pt x="233" y="63"/>
                </a:lnTo>
                <a:lnTo>
                  <a:pt x="214" y="61"/>
                </a:lnTo>
                <a:lnTo>
                  <a:pt x="197" y="58"/>
                </a:lnTo>
                <a:lnTo>
                  <a:pt x="181" y="54"/>
                </a:lnTo>
                <a:lnTo>
                  <a:pt x="164" y="51"/>
                </a:lnTo>
                <a:lnTo>
                  <a:pt x="148" y="47"/>
                </a:lnTo>
                <a:lnTo>
                  <a:pt x="131" y="44"/>
                </a:lnTo>
                <a:lnTo>
                  <a:pt x="116" y="40"/>
                </a:lnTo>
                <a:lnTo>
                  <a:pt x="102" y="35"/>
                </a:lnTo>
                <a:lnTo>
                  <a:pt x="85" y="30"/>
                </a:lnTo>
                <a:lnTo>
                  <a:pt x="71" y="26"/>
                </a:lnTo>
                <a:lnTo>
                  <a:pt x="56" y="21"/>
                </a:lnTo>
                <a:lnTo>
                  <a:pt x="44" y="16"/>
                </a:lnTo>
                <a:lnTo>
                  <a:pt x="29" y="12"/>
                </a:lnTo>
                <a:lnTo>
                  <a:pt x="17" y="5"/>
                </a:lnTo>
                <a:lnTo>
                  <a:pt x="4" y="0"/>
                </a:lnTo>
                <a:lnTo>
                  <a:pt x="0" y="9"/>
                </a:lnTo>
                <a:lnTo>
                  <a:pt x="13" y="14"/>
                </a:lnTo>
                <a:lnTo>
                  <a:pt x="27" y="21"/>
                </a:lnTo>
                <a:lnTo>
                  <a:pt x="40" y="26"/>
                </a:lnTo>
                <a:lnTo>
                  <a:pt x="54" y="30"/>
                </a:lnTo>
                <a:lnTo>
                  <a:pt x="69" y="35"/>
                </a:lnTo>
                <a:lnTo>
                  <a:pt x="83" y="40"/>
                </a:lnTo>
                <a:lnTo>
                  <a:pt x="100" y="44"/>
                </a:lnTo>
                <a:lnTo>
                  <a:pt x="114" y="49"/>
                </a:lnTo>
                <a:lnTo>
                  <a:pt x="131" y="54"/>
                </a:lnTo>
                <a:lnTo>
                  <a:pt x="145" y="56"/>
                </a:lnTo>
                <a:lnTo>
                  <a:pt x="162" y="61"/>
                </a:lnTo>
                <a:lnTo>
                  <a:pt x="179" y="63"/>
                </a:lnTo>
                <a:lnTo>
                  <a:pt x="195" y="68"/>
                </a:lnTo>
                <a:lnTo>
                  <a:pt x="214" y="70"/>
                </a:lnTo>
                <a:lnTo>
                  <a:pt x="231" y="72"/>
                </a:lnTo>
                <a:lnTo>
                  <a:pt x="249" y="75"/>
                </a:lnTo>
                <a:lnTo>
                  <a:pt x="268" y="77"/>
                </a:lnTo>
                <a:lnTo>
                  <a:pt x="287" y="79"/>
                </a:lnTo>
                <a:lnTo>
                  <a:pt x="305" y="79"/>
                </a:lnTo>
                <a:lnTo>
                  <a:pt x="324" y="81"/>
                </a:lnTo>
                <a:lnTo>
                  <a:pt x="343" y="81"/>
                </a:lnTo>
                <a:lnTo>
                  <a:pt x="363" y="84"/>
                </a:lnTo>
                <a:lnTo>
                  <a:pt x="384" y="84"/>
                </a:lnTo>
                <a:lnTo>
                  <a:pt x="403" y="84"/>
                </a:lnTo>
                <a:lnTo>
                  <a:pt x="424" y="84"/>
                </a:lnTo>
                <a:lnTo>
                  <a:pt x="444" y="84"/>
                </a:lnTo>
                <a:lnTo>
                  <a:pt x="465" y="84"/>
                </a:lnTo>
                <a:lnTo>
                  <a:pt x="486" y="84"/>
                </a:lnTo>
                <a:lnTo>
                  <a:pt x="509" y="81"/>
                </a:lnTo>
                <a:lnTo>
                  <a:pt x="529" y="81"/>
                </a:lnTo>
                <a:lnTo>
                  <a:pt x="552" y="79"/>
                </a:lnTo>
                <a:lnTo>
                  <a:pt x="575" y="79"/>
                </a:lnTo>
                <a:lnTo>
                  <a:pt x="571" y="77"/>
                </a:lnTo>
                <a:lnTo>
                  <a:pt x="577" y="72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15" name="Freeform 96">
            <a:extLst>
              <a:ext uri="{FF2B5EF4-FFF2-40B4-BE49-F238E27FC236}">
                <a16:creationId xmlns:a16="http://schemas.microsoft.com/office/drawing/2014/main" id="{A615169C-2004-77CF-1BEE-E9DD68777C54}"/>
              </a:ext>
            </a:extLst>
          </p:cNvPr>
          <p:cNvSpPr>
            <a:spLocks/>
          </p:cNvSpPr>
          <p:nvPr/>
        </p:nvSpPr>
        <p:spPr bwMode="auto">
          <a:xfrm>
            <a:off x="6731001" y="4000500"/>
            <a:ext cx="74613" cy="160338"/>
          </a:xfrm>
          <a:custGeom>
            <a:avLst/>
            <a:gdLst>
              <a:gd name="T0" fmla="*/ 86985929 w 64"/>
              <a:gd name="T1" fmla="*/ 219728868 h 117"/>
              <a:gd name="T2" fmla="*/ 86985929 w 64"/>
              <a:gd name="T3" fmla="*/ 210338819 h 117"/>
              <a:gd name="T4" fmla="*/ 8154966 w 64"/>
              <a:gd name="T5" fmla="*/ 0 h 117"/>
              <a:gd name="T6" fmla="*/ 0 w 64"/>
              <a:gd name="T7" fmla="*/ 9390051 h 117"/>
              <a:gd name="T8" fmla="*/ 76112237 w 64"/>
              <a:gd name="T9" fmla="*/ 219728868 h 117"/>
              <a:gd name="T10" fmla="*/ 76112237 w 64"/>
              <a:gd name="T11" fmla="*/ 210338819 h 117"/>
              <a:gd name="T12" fmla="*/ 86985929 w 64"/>
              <a:gd name="T13" fmla="*/ 219728868 h 117"/>
              <a:gd name="T14" fmla="*/ 86985929 w 64"/>
              <a:gd name="T15" fmla="*/ 214095113 h 117"/>
              <a:gd name="T16" fmla="*/ 86985929 w 64"/>
              <a:gd name="T17" fmla="*/ 210338819 h 117"/>
              <a:gd name="T18" fmla="*/ 86985929 w 64"/>
              <a:gd name="T19" fmla="*/ 219728868 h 1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4"/>
              <a:gd name="T31" fmla="*/ 0 h 117"/>
              <a:gd name="T32" fmla="*/ 64 w 64"/>
              <a:gd name="T33" fmla="*/ 117 h 1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4" h="117">
                <a:moveTo>
                  <a:pt x="64" y="117"/>
                </a:moveTo>
                <a:lnTo>
                  <a:pt x="64" y="112"/>
                </a:lnTo>
                <a:lnTo>
                  <a:pt x="6" y="0"/>
                </a:lnTo>
                <a:lnTo>
                  <a:pt x="0" y="5"/>
                </a:lnTo>
                <a:lnTo>
                  <a:pt x="56" y="117"/>
                </a:lnTo>
                <a:lnTo>
                  <a:pt x="56" y="112"/>
                </a:lnTo>
                <a:lnTo>
                  <a:pt x="64" y="117"/>
                </a:lnTo>
                <a:lnTo>
                  <a:pt x="64" y="114"/>
                </a:lnTo>
                <a:lnTo>
                  <a:pt x="64" y="112"/>
                </a:lnTo>
                <a:lnTo>
                  <a:pt x="64" y="117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16" name="Freeform 97">
            <a:extLst>
              <a:ext uri="{FF2B5EF4-FFF2-40B4-BE49-F238E27FC236}">
                <a16:creationId xmlns:a16="http://schemas.microsoft.com/office/drawing/2014/main" id="{F2196797-C223-AE2B-AD6A-EB598350C10D}"/>
              </a:ext>
            </a:extLst>
          </p:cNvPr>
          <p:cNvSpPr>
            <a:spLocks/>
          </p:cNvSpPr>
          <p:nvPr/>
        </p:nvSpPr>
        <p:spPr bwMode="auto">
          <a:xfrm>
            <a:off x="6710363" y="4154489"/>
            <a:ext cx="95250" cy="168275"/>
          </a:xfrm>
          <a:custGeom>
            <a:avLst/>
            <a:gdLst>
              <a:gd name="T0" fmla="*/ 2633720 w 83"/>
              <a:gd name="T1" fmla="*/ 226472186 h 123"/>
              <a:gd name="T2" fmla="*/ 9218592 w 83"/>
              <a:gd name="T3" fmla="*/ 222729094 h 123"/>
              <a:gd name="T4" fmla="*/ 109307978 w 83"/>
              <a:gd name="T5" fmla="*/ 9357732 h 123"/>
              <a:gd name="T6" fmla="*/ 98771954 w 83"/>
              <a:gd name="T7" fmla="*/ 0 h 123"/>
              <a:gd name="T8" fmla="*/ 0 w 83"/>
              <a:gd name="T9" fmla="*/ 213369996 h 123"/>
              <a:gd name="T10" fmla="*/ 9218592 w 83"/>
              <a:gd name="T11" fmla="*/ 209626905 h 123"/>
              <a:gd name="T12" fmla="*/ 2633720 w 83"/>
              <a:gd name="T13" fmla="*/ 226472186 h 123"/>
              <a:gd name="T14" fmla="*/ 5267440 w 83"/>
              <a:gd name="T15" fmla="*/ 230215277 h 123"/>
              <a:gd name="T16" fmla="*/ 9218592 w 83"/>
              <a:gd name="T17" fmla="*/ 222729094 h 123"/>
              <a:gd name="T18" fmla="*/ 2633720 w 83"/>
              <a:gd name="T19" fmla="*/ 226472186 h 1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"/>
              <a:gd name="T31" fmla="*/ 0 h 123"/>
              <a:gd name="T32" fmla="*/ 83 w 83"/>
              <a:gd name="T33" fmla="*/ 123 h 1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" h="123">
                <a:moveTo>
                  <a:pt x="2" y="121"/>
                </a:moveTo>
                <a:lnTo>
                  <a:pt x="7" y="119"/>
                </a:lnTo>
                <a:lnTo>
                  <a:pt x="83" y="5"/>
                </a:lnTo>
                <a:lnTo>
                  <a:pt x="75" y="0"/>
                </a:lnTo>
                <a:lnTo>
                  <a:pt x="0" y="114"/>
                </a:lnTo>
                <a:lnTo>
                  <a:pt x="7" y="112"/>
                </a:lnTo>
                <a:lnTo>
                  <a:pt x="2" y="121"/>
                </a:lnTo>
                <a:lnTo>
                  <a:pt x="4" y="123"/>
                </a:lnTo>
                <a:lnTo>
                  <a:pt x="7" y="119"/>
                </a:lnTo>
                <a:lnTo>
                  <a:pt x="2" y="121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17" name="Freeform 98">
            <a:extLst>
              <a:ext uri="{FF2B5EF4-FFF2-40B4-BE49-F238E27FC236}">
                <a16:creationId xmlns:a16="http://schemas.microsoft.com/office/drawing/2014/main" id="{DAD5BFEF-D196-1C94-8BF3-5B5C79BD4FC0}"/>
              </a:ext>
            </a:extLst>
          </p:cNvPr>
          <p:cNvSpPr>
            <a:spLocks/>
          </p:cNvSpPr>
          <p:nvPr/>
        </p:nvSpPr>
        <p:spPr bwMode="auto">
          <a:xfrm>
            <a:off x="6711951" y="4308475"/>
            <a:ext cx="4763" cy="14288"/>
          </a:xfrm>
          <a:custGeom>
            <a:avLst/>
            <a:gdLst>
              <a:gd name="T0" fmla="*/ 0 w 5"/>
              <a:gd name="T1" fmla="*/ 15184247 h 11"/>
              <a:gd name="T2" fmla="*/ 1814703 w 5"/>
              <a:gd name="T3" fmla="*/ 6749132 h 11"/>
              <a:gd name="T4" fmla="*/ 4537234 w 5"/>
              <a:gd name="T5" fmla="*/ 0 h 11"/>
              <a:gd name="T6" fmla="*/ 0 w 5"/>
              <a:gd name="T7" fmla="*/ 15184247 h 11"/>
              <a:gd name="T8" fmla="*/ 1814703 w 5"/>
              <a:gd name="T9" fmla="*/ 18558812 h 11"/>
              <a:gd name="T10" fmla="*/ 4537234 w 5"/>
              <a:gd name="T11" fmla="*/ 11809682 h 11"/>
              <a:gd name="T12" fmla="*/ 0 w 5"/>
              <a:gd name="T13" fmla="*/ 151842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1"/>
              <a:gd name="T23" fmla="*/ 5 w 5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1">
                <a:moveTo>
                  <a:pt x="0" y="9"/>
                </a:moveTo>
                <a:lnTo>
                  <a:pt x="2" y="4"/>
                </a:lnTo>
                <a:lnTo>
                  <a:pt x="5" y="0"/>
                </a:lnTo>
                <a:lnTo>
                  <a:pt x="0" y="9"/>
                </a:lnTo>
                <a:lnTo>
                  <a:pt x="2" y="11"/>
                </a:lnTo>
                <a:lnTo>
                  <a:pt x="5" y="7"/>
                </a:lnTo>
                <a:lnTo>
                  <a:pt x="0" y="9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18" name="Freeform 99">
            <a:extLst>
              <a:ext uri="{FF2B5EF4-FFF2-40B4-BE49-F238E27FC236}">
                <a16:creationId xmlns:a16="http://schemas.microsoft.com/office/drawing/2014/main" id="{291DFDEE-F935-0419-0A43-D595AC4724DB}"/>
              </a:ext>
            </a:extLst>
          </p:cNvPr>
          <p:cNvSpPr>
            <a:spLocks/>
          </p:cNvSpPr>
          <p:nvPr/>
        </p:nvSpPr>
        <p:spPr bwMode="auto">
          <a:xfrm>
            <a:off x="6078539" y="3970338"/>
            <a:ext cx="600075" cy="93662"/>
          </a:xfrm>
          <a:custGeom>
            <a:avLst/>
            <a:gdLst>
              <a:gd name="T0" fmla="*/ 688508580 w 523"/>
              <a:gd name="T1" fmla="*/ 129008371 h 68"/>
              <a:gd name="T2" fmla="*/ 655597408 w 523"/>
              <a:gd name="T3" fmla="*/ 129008371 h 68"/>
              <a:gd name="T4" fmla="*/ 624002269 w 523"/>
              <a:gd name="T5" fmla="*/ 129008371 h 68"/>
              <a:gd name="T6" fmla="*/ 593723021 w 523"/>
              <a:gd name="T7" fmla="*/ 123317030 h 68"/>
              <a:gd name="T8" fmla="*/ 560811848 w 523"/>
              <a:gd name="T9" fmla="*/ 123317030 h 68"/>
              <a:gd name="T10" fmla="*/ 530532743 w 523"/>
              <a:gd name="T11" fmla="*/ 123317030 h 68"/>
              <a:gd name="T12" fmla="*/ 502888001 w 523"/>
              <a:gd name="T13" fmla="*/ 123317030 h 68"/>
              <a:gd name="T14" fmla="*/ 472608896 w 523"/>
              <a:gd name="T15" fmla="*/ 119522343 h 68"/>
              <a:gd name="T16" fmla="*/ 446280187 w 523"/>
              <a:gd name="T17" fmla="*/ 119522343 h 68"/>
              <a:gd name="T18" fmla="*/ 418634298 w 523"/>
              <a:gd name="T19" fmla="*/ 115727656 h 68"/>
              <a:gd name="T20" fmla="*/ 390988408 w 523"/>
              <a:gd name="T21" fmla="*/ 115727656 h 68"/>
              <a:gd name="T22" fmla="*/ 365975733 w 523"/>
              <a:gd name="T23" fmla="*/ 110036315 h 68"/>
              <a:gd name="T24" fmla="*/ 342279092 w 523"/>
              <a:gd name="T25" fmla="*/ 106241628 h 68"/>
              <a:gd name="T26" fmla="*/ 317266417 w 523"/>
              <a:gd name="T27" fmla="*/ 106241628 h 68"/>
              <a:gd name="T28" fmla="*/ 292253671 w 523"/>
              <a:gd name="T29" fmla="*/ 102448319 h 68"/>
              <a:gd name="T30" fmla="*/ 271190245 w 523"/>
              <a:gd name="T31" fmla="*/ 96755600 h 68"/>
              <a:gd name="T32" fmla="*/ 248810785 w 523"/>
              <a:gd name="T33" fmla="*/ 92962291 h 68"/>
              <a:gd name="T34" fmla="*/ 227747360 w 523"/>
              <a:gd name="T35" fmla="*/ 89167583 h 68"/>
              <a:gd name="T36" fmla="*/ 208001115 w 523"/>
              <a:gd name="T37" fmla="*/ 89167583 h 68"/>
              <a:gd name="T38" fmla="*/ 185620508 w 523"/>
              <a:gd name="T39" fmla="*/ 83476242 h 68"/>
              <a:gd name="T40" fmla="*/ 169823512 w 523"/>
              <a:gd name="T41" fmla="*/ 75886868 h 68"/>
              <a:gd name="T42" fmla="*/ 150076084 w 523"/>
              <a:gd name="T43" fmla="*/ 70195527 h 68"/>
              <a:gd name="T44" fmla="*/ 134279089 w 523"/>
              <a:gd name="T45" fmla="*/ 66400840 h 68"/>
              <a:gd name="T46" fmla="*/ 114531697 w 523"/>
              <a:gd name="T47" fmla="*/ 62607531 h 68"/>
              <a:gd name="T48" fmla="*/ 101367916 w 523"/>
              <a:gd name="T49" fmla="*/ 56914812 h 68"/>
              <a:gd name="T50" fmla="*/ 85569773 w 523"/>
              <a:gd name="T51" fmla="*/ 49326816 h 68"/>
              <a:gd name="T52" fmla="*/ 71088793 w 523"/>
              <a:gd name="T53" fmla="*/ 45532130 h 68"/>
              <a:gd name="T54" fmla="*/ 57923865 w 523"/>
              <a:gd name="T55" fmla="*/ 39840777 h 68"/>
              <a:gd name="T56" fmla="*/ 43442903 w 523"/>
              <a:gd name="T57" fmla="*/ 32252781 h 68"/>
              <a:gd name="T58" fmla="*/ 32911182 w 523"/>
              <a:gd name="T59" fmla="*/ 22766753 h 68"/>
              <a:gd name="T60" fmla="*/ 19747401 w 523"/>
              <a:gd name="T61" fmla="*/ 18972061 h 68"/>
              <a:gd name="T62" fmla="*/ 11847751 w 523"/>
              <a:gd name="T63" fmla="*/ 9486031 h 68"/>
              <a:gd name="T64" fmla="*/ 0 w 523"/>
              <a:gd name="T65" fmla="*/ 0 h 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23"/>
              <a:gd name="T100" fmla="*/ 0 h 68"/>
              <a:gd name="T101" fmla="*/ 523 w 523"/>
              <a:gd name="T102" fmla="*/ 68 h 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23" h="68">
                <a:moveTo>
                  <a:pt x="523" y="68"/>
                </a:moveTo>
                <a:lnTo>
                  <a:pt x="498" y="68"/>
                </a:lnTo>
                <a:lnTo>
                  <a:pt x="474" y="68"/>
                </a:lnTo>
                <a:lnTo>
                  <a:pt x="451" y="65"/>
                </a:lnTo>
                <a:lnTo>
                  <a:pt x="426" y="65"/>
                </a:lnTo>
                <a:lnTo>
                  <a:pt x="403" y="65"/>
                </a:lnTo>
                <a:lnTo>
                  <a:pt x="382" y="65"/>
                </a:lnTo>
                <a:lnTo>
                  <a:pt x="359" y="63"/>
                </a:lnTo>
                <a:lnTo>
                  <a:pt x="339" y="63"/>
                </a:lnTo>
                <a:lnTo>
                  <a:pt x="318" y="61"/>
                </a:lnTo>
                <a:lnTo>
                  <a:pt x="297" y="61"/>
                </a:lnTo>
                <a:lnTo>
                  <a:pt x="278" y="58"/>
                </a:lnTo>
                <a:lnTo>
                  <a:pt x="260" y="56"/>
                </a:lnTo>
                <a:lnTo>
                  <a:pt x="241" y="56"/>
                </a:lnTo>
                <a:lnTo>
                  <a:pt x="222" y="54"/>
                </a:lnTo>
                <a:lnTo>
                  <a:pt x="206" y="51"/>
                </a:lnTo>
                <a:lnTo>
                  <a:pt x="189" y="49"/>
                </a:lnTo>
                <a:lnTo>
                  <a:pt x="173" y="47"/>
                </a:lnTo>
                <a:lnTo>
                  <a:pt x="158" y="47"/>
                </a:lnTo>
                <a:lnTo>
                  <a:pt x="141" y="44"/>
                </a:lnTo>
                <a:lnTo>
                  <a:pt x="129" y="40"/>
                </a:lnTo>
                <a:lnTo>
                  <a:pt x="114" y="37"/>
                </a:lnTo>
                <a:lnTo>
                  <a:pt x="102" y="35"/>
                </a:lnTo>
                <a:lnTo>
                  <a:pt x="87" y="33"/>
                </a:lnTo>
                <a:lnTo>
                  <a:pt x="77" y="30"/>
                </a:lnTo>
                <a:lnTo>
                  <a:pt x="65" y="26"/>
                </a:lnTo>
                <a:lnTo>
                  <a:pt x="54" y="24"/>
                </a:lnTo>
                <a:lnTo>
                  <a:pt x="44" y="21"/>
                </a:lnTo>
                <a:lnTo>
                  <a:pt x="33" y="17"/>
                </a:lnTo>
                <a:lnTo>
                  <a:pt x="25" y="12"/>
                </a:lnTo>
                <a:lnTo>
                  <a:pt x="15" y="10"/>
                </a:lnTo>
                <a:lnTo>
                  <a:pt x="9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19" name="Freeform 100">
            <a:extLst>
              <a:ext uri="{FF2B5EF4-FFF2-40B4-BE49-F238E27FC236}">
                <a16:creationId xmlns:a16="http://schemas.microsoft.com/office/drawing/2014/main" id="{DF620B0C-87E5-B8D3-B5B9-3C11BD7BBA95}"/>
              </a:ext>
            </a:extLst>
          </p:cNvPr>
          <p:cNvSpPr>
            <a:spLocks/>
          </p:cNvSpPr>
          <p:nvPr/>
        </p:nvSpPr>
        <p:spPr bwMode="auto">
          <a:xfrm>
            <a:off x="6076951" y="4064000"/>
            <a:ext cx="627063" cy="63500"/>
          </a:xfrm>
          <a:custGeom>
            <a:avLst/>
            <a:gdLst>
              <a:gd name="T0" fmla="*/ 720161148 w 546"/>
              <a:gd name="T1" fmla="*/ 87657601 h 46"/>
              <a:gd name="T2" fmla="*/ 687186377 w 546"/>
              <a:gd name="T3" fmla="*/ 87657601 h 46"/>
              <a:gd name="T4" fmla="*/ 656849634 w 546"/>
              <a:gd name="T5" fmla="*/ 83846222 h 46"/>
              <a:gd name="T6" fmla="*/ 630470507 w 546"/>
              <a:gd name="T7" fmla="*/ 83846222 h 46"/>
              <a:gd name="T8" fmla="*/ 600133620 w 546"/>
              <a:gd name="T9" fmla="*/ 80034843 h 46"/>
              <a:gd name="T10" fmla="*/ 572436053 w 546"/>
              <a:gd name="T11" fmla="*/ 80034843 h 46"/>
              <a:gd name="T12" fmla="*/ 542099310 w 546"/>
              <a:gd name="T13" fmla="*/ 74318464 h 46"/>
              <a:gd name="T14" fmla="*/ 514400595 w 546"/>
              <a:gd name="T15" fmla="*/ 74318464 h 46"/>
              <a:gd name="T16" fmla="*/ 488021467 w 546"/>
              <a:gd name="T17" fmla="*/ 74318464 h 46"/>
              <a:gd name="T18" fmla="*/ 462960779 w 546"/>
              <a:gd name="T19" fmla="*/ 70507085 h 46"/>
              <a:gd name="T20" fmla="*/ 435262064 w 546"/>
              <a:gd name="T21" fmla="*/ 66695706 h 46"/>
              <a:gd name="T22" fmla="*/ 411520964 w 546"/>
              <a:gd name="T23" fmla="*/ 66695706 h 46"/>
              <a:gd name="T24" fmla="*/ 386460276 w 546"/>
              <a:gd name="T25" fmla="*/ 60979327 h 46"/>
              <a:gd name="T26" fmla="*/ 361399588 w 546"/>
              <a:gd name="T27" fmla="*/ 60979327 h 46"/>
              <a:gd name="T28" fmla="*/ 336338900 w 546"/>
              <a:gd name="T29" fmla="*/ 57167948 h 46"/>
              <a:gd name="T30" fmla="*/ 315235828 w 546"/>
              <a:gd name="T31" fmla="*/ 57167948 h 46"/>
              <a:gd name="T32" fmla="*/ 290175068 w 546"/>
              <a:gd name="T33" fmla="*/ 53356569 h 46"/>
              <a:gd name="T34" fmla="*/ 269070847 w 546"/>
              <a:gd name="T35" fmla="*/ 47640191 h 46"/>
              <a:gd name="T36" fmla="*/ 246648187 w 546"/>
              <a:gd name="T37" fmla="*/ 47640191 h 46"/>
              <a:gd name="T38" fmla="*/ 226863554 w 546"/>
              <a:gd name="T39" fmla="*/ 43828801 h 46"/>
              <a:gd name="T40" fmla="*/ 205760482 w 546"/>
              <a:gd name="T41" fmla="*/ 40017421 h 46"/>
              <a:gd name="T42" fmla="*/ 185975849 w 546"/>
              <a:gd name="T43" fmla="*/ 40017421 h 46"/>
              <a:gd name="T44" fmla="*/ 167509656 w 546"/>
              <a:gd name="T45" fmla="*/ 34301043 h 46"/>
              <a:gd name="T46" fmla="*/ 147724987 w 546"/>
              <a:gd name="T47" fmla="*/ 30489664 h 46"/>
              <a:gd name="T48" fmla="*/ 129259943 w 546"/>
              <a:gd name="T49" fmla="*/ 26678285 h 46"/>
              <a:gd name="T50" fmla="*/ 109475310 w 546"/>
              <a:gd name="T51" fmla="*/ 26678285 h 46"/>
              <a:gd name="T52" fmla="*/ 93647144 w 546"/>
              <a:gd name="T53" fmla="*/ 20961901 h 46"/>
              <a:gd name="T54" fmla="*/ 76500539 w 546"/>
              <a:gd name="T55" fmla="*/ 17150521 h 46"/>
              <a:gd name="T56" fmla="*/ 60672356 w 546"/>
              <a:gd name="T57" fmla="*/ 13339142 h 46"/>
              <a:gd name="T58" fmla="*/ 43525751 w 546"/>
              <a:gd name="T59" fmla="*/ 7622761 h 46"/>
              <a:gd name="T60" fmla="*/ 27698724 w 546"/>
              <a:gd name="T61" fmla="*/ 3811381 h 46"/>
              <a:gd name="T62" fmla="*/ 14508582 w 546"/>
              <a:gd name="T63" fmla="*/ 3811381 h 46"/>
              <a:gd name="T64" fmla="*/ 0 w 546"/>
              <a:gd name="T65" fmla="*/ 0 h 4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46"/>
              <a:gd name="T100" fmla="*/ 0 h 46"/>
              <a:gd name="T101" fmla="*/ 546 w 546"/>
              <a:gd name="T102" fmla="*/ 46 h 4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46" h="46">
                <a:moveTo>
                  <a:pt x="546" y="46"/>
                </a:moveTo>
                <a:lnTo>
                  <a:pt x="521" y="46"/>
                </a:lnTo>
                <a:lnTo>
                  <a:pt x="498" y="44"/>
                </a:lnTo>
                <a:lnTo>
                  <a:pt x="478" y="44"/>
                </a:lnTo>
                <a:lnTo>
                  <a:pt x="455" y="42"/>
                </a:lnTo>
                <a:lnTo>
                  <a:pt x="434" y="42"/>
                </a:lnTo>
                <a:lnTo>
                  <a:pt x="411" y="39"/>
                </a:lnTo>
                <a:lnTo>
                  <a:pt x="390" y="39"/>
                </a:lnTo>
                <a:lnTo>
                  <a:pt x="370" y="39"/>
                </a:lnTo>
                <a:lnTo>
                  <a:pt x="351" y="37"/>
                </a:lnTo>
                <a:lnTo>
                  <a:pt x="330" y="35"/>
                </a:lnTo>
                <a:lnTo>
                  <a:pt x="312" y="35"/>
                </a:lnTo>
                <a:lnTo>
                  <a:pt x="293" y="32"/>
                </a:lnTo>
                <a:lnTo>
                  <a:pt x="274" y="32"/>
                </a:lnTo>
                <a:lnTo>
                  <a:pt x="255" y="30"/>
                </a:lnTo>
                <a:lnTo>
                  <a:pt x="239" y="30"/>
                </a:lnTo>
                <a:lnTo>
                  <a:pt x="220" y="28"/>
                </a:lnTo>
                <a:lnTo>
                  <a:pt x="204" y="25"/>
                </a:lnTo>
                <a:lnTo>
                  <a:pt x="187" y="25"/>
                </a:lnTo>
                <a:lnTo>
                  <a:pt x="172" y="23"/>
                </a:lnTo>
                <a:lnTo>
                  <a:pt x="156" y="21"/>
                </a:lnTo>
                <a:lnTo>
                  <a:pt x="141" y="21"/>
                </a:lnTo>
                <a:lnTo>
                  <a:pt x="127" y="18"/>
                </a:lnTo>
                <a:lnTo>
                  <a:pt x="112" y="16"/>
                </a:lnTo>
                <a:lnTo>
                  <a:pt x="98" y="14"/>
                </a:lnTo>
                <a:lnTo>
                  <a:pt x="83" y="14"/>
                </a:lnTo>
                <a:lnTo>
                  <a:pt x="71" y="11"/>
                </a:lnTo>
                <a:lnTo>
                  <a:pt x="58" y="9"/>
                </a:lnTo>
                <a:lnTo>
                  <a:pt x="46" y="7"/>
                </a:lnTo>
                <a:lnTo>
                  <a:pt x="33" y="4"/>
                </a:lnTo>
                <a:lnTo>
                  <a:pt x="21" y="2"/>
                </a:lnTo>
                <a:lnTo>
                  <a:pt x="11" y="2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20" name="Freeform 101">
            <a:extLst>
              <a:ext uri="{FF2B5EF4-FFF2-40B4-BE49-F238E27FC236}">
                <a16:creationId xmlns:a16="http://schemas.microsoft.com/office/drawing/2014/main" id="{336ADB83-B0A8-9371-B4A8-8903E87AE245}"/>
              </a:ext>
            </a:extLst>
          </p:cNvPr>
          <p:cNvSpPr>
            <a:spLocks/>
          </p:cNvSpPr>
          <p:nvPr/>
        </p:nvSpPr>
        <p:spPr bwMode="auto">
          <a:xfrm>
            <a:off x="6076951" y="4141789"/>
            <a:ext cx="701675" cy="73025"/>
          </a:xfrm>
          <a:custGeom>
            <a:avLst/>
            <a:gdLst>
              <a:gd name="T0" fmla="*/ 803177463 w 613"/>
              <a:gd name="T1" fmla="*/ 100616064 h 53"/>
              <a:gd name="T2" fmla="*/ 780903583 w 613"/>
              <a:gd name="T3" fmla="*/ 91124194 h 53"/>
              <a:gd name="T4" fmla="*/ 756008439 w 613"/>
              <a:gd name="T5" fmla="*/ 87326874 h 53"/>
              <a:gd name="T6" fmla="*/ 735045191 w 613"/>
              <a:gd name="T7" fmla="*/ 83530953 h 53"/>
              <a:gd name="T8" fmla="*/ 712771311 w 613"/>
              <a:gd name="T9" fmla="*/ 74037705 h 53"/>
              <a:gd name="T10" fmla="*/ 687876167 w 613"/>
              <a:gd name="T11" fmla="*/ 70241784 h 53"/>
              <a:gd name="T12" fmla="*/ 664291655 w 613"/>
              <a:gd name="T13" fmla="*/ 64545836 h 53"/>
              <a:gd name="T14" fmla="*/ 642017775 w 613"/>
              <a:gd name="T15" fmla="*/ 60749915 h 53"/>
              <a:gd name="T16" fmla="*/ 617123775 w 613"/>
              <a:gd name="T17" fmla="*/ 56952616 h 53"/>
              <a:gd name="T18" fmla="*/ 593539120 w 613"/>
              <a:gd name="T19" fmla="*/ 53155317 h 53"/>
              <a:gd name="T20" fmla="*/ 571265240 w 613"/>
              <a:gd name="T21" fmla="*/ 47460747 h 53"/>
              <a:gd name="T22" fmla="*/ 546370096 w 613"/>
              <a:gd name="T23" fmla="*/ 43663437 h 53"/>
              <a:gd name="T24" fmla="*/ 522785584 w 613"/>
              <a:gd name="T25" fmla="*/ 39866138 h 53"/>
              <a:gd name="T26" fmla="*/ 497891584 w 613"/>
              <a:gd name="T27" fmla="*/ 34171567 h 53"/>
              <a:gd name="T28" fmla="*/ 472996439 w 613"/>
              <a:gd name="T29" fmla="*/ 30374269 h 53"/>
              <a:gd name="T30" fmla="*/ 449411927 w 613"/>
              <a:gd name="T31" fmla="*/ 30374269 h 53"/>
              <a:gd name="T32" fmla="*/ 424517928 w 613"/>
              <a:gd name="T33" fmla="*/ 26578347 h 53"/>
              <a:gd name="T34" fmla="*/ 397002663 w 613"/>
              <a:gd name="T35" fmla="*/ 20882394 h 53"/>
              <a:gd name="T36" fmla="*/ 373418151 w 613"/>
              <a:gd name="T37" fmla="*/ 20882394 h 53"/>
              <a:gd name="T38" fmla="*/ 348524152 w 613"/>
              <a:gd name="T39" fmla="*/ 17085095 h 53"/>
              <a:gd name="T40" fmla="*/ 321008887 w 613"/>
              <a:gd name="T41" fmla="*/ 17085095 h 53"/>
              <a:gd name="T42" fmla="*/ 296114816 w 613"/>
              <a:gd name="T43" fmla="*/ 13289174 h 53"/>
              <a:gd name="T44" fmla="*/ 269909040 w 613"/>
              <a:gd name="T45" fmla="*/ 13289174 h 53"/>
              <a:gd name="T46" fmla="*/ 245015040 w 613"/>
              <a:gd name="T47" fmla="*/ 7593223 h 53"/>
              <a:gd name="T48" fmla="*/ 217499776 w 613"/>
              <a:gd name="T49" fmla="*/ 7593223 h 53"/>
              <a:gd name="T50" fmla="*/ 189984512 w 613"/>
              <a:gd name="T51" fmla="*/ 7593223 h 53"/>
              <a:gd name="T52" fmla="*/ 163779880 w 613"/>
              <a:gd name="T53" fmla="*/ 3797300 h 53"/>
              <a:gd name="T54" fmla="*/ 136264580 w 613"/>
              <a:gd name="T55" fmla="*/ 3797300 h 53"/>
              <a:gd name="T56" fmla="*/ 108750460 w 613"/>
              <a:gd name="T57" fmla="*/ 3797300 h 53"/>
              <a:gd name="T58" fmla="*/ 81235196 w 613"/>
              <a:gd name="T59" fmla="*/ 3797300 h 53"/>
              <a:gd name="T60" fmla="*/ 55030546 w 613"/>
              <a:gd name="T61" fmla="*/ 0 h 53"/>
              <a:gd name="T62" fmla="*/ 27515273 w 613"/>
              <a:gd name="T63" fmla="*/ 0 h 53"/>
              <a:gd name="T64" fmla="*/ 0 w 613"/>
              <a:gd name="T65" fmla="*/ 0 h 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3"/>
              <a:gd name="T100" fmla="*/ 0 h 53"/>
              <a:gd name="T101" fmla="*/ 613 w 613"/>
              <a:gd name="T102" fmla="*/ 53 h 5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3" h="53">
                <a:moveTo>
                  <a:pt x="613" y="53"/>
                </a:moveTo>
                <a:lnTo>
                  <a:pt x="596" y="48"/>
                </a:lnTo>
                <a:lnTo>
                  <a:pt x="577" y="46"/>
                </a:lnTo>
                <a:lnTo>
                  <a:pt x="561" y="44"/>
                </a:lnTo>
                <a:lnTo>
                  <a:pt x="544" y="39"/>
                </a:lnTo>
                <a:lnTo>
                  <a:pt x="525" y="37"/>
                </a:lnTo>
                <a:lnTo>
                  <a:pt x="507" y="34"/>
                </a:lnTo>
                <a:lnTo>
                  <a:pt x="490" y="32"/>
                </a:lnTo>
                <a:lnTo>
                  <a:pt x="471" y="30"/>
                </a:lnTo>
                <a:lnTo>
                  <a:pt x="453" y="28"/>
                </a:lnTo>
                <a:lnTo>
                  <a:pt x="436" y="25"/>
                </a:lnTo>
                <a:lnTo>
                  <a:pt x="417" y="23"/>
                </a:lnTo>
                <a:lnTo>
                  <a:pt x="399" y="21"/>
                </a:lnTo>
                <a:lnTo>
                  <a:pt x="380" y="18"/>
                </a:lnTo>
                <a:lnTo>
                  <a:pt x="361" y="16"/>
                </a:lnTo>
                <a:lnTo>
                  <a:pt x="343" y="16"/>
                </a:lnTo>
                <a:lnTo>
                  <a:pt x="324" y="14"/>
                </a:lnTo>
                <a:lnTo>
                  <a:pt x="303" y="11"/>
                </a:lnTo>
                <a:lnTo>
                  <a:pt x="285" y="11"/>
                </a:lnTo>
                <a:lnTo>
                  <a:pt x="266" y="9"/>
                </a:lnTo>
                <a:lnTo>
                  <a:pt x="245" y="9"/>
                </a:lnTo>
                <a:lnTo>
                  <a:pt x="226" y="7"/>
                </a:lnTo>
                <a:lnTo>
                  <a:pt x="206" y="7"/>
                </a:lnTo>
                <a:lnTo>
                  <a:pt x="187" y="4"/>
                </a:lnTo>
                <a:lnTo>
                  <a:pt x="166" y="4"/>
                </a:lnTo>
                <a:lnTo>
                  <a:pt x="145" y="4"/>
                </a:lnTo>
                <a:lnTo>
                  <a:pt x="125" y="2"/>
                </a:lnTo>
                <a:lnTo>
                  <a:pt x="104" y="2"/>
                </a:lnTo>
                <a:lnTo>
                  <a:pt x="83" y="2"/>
                </a:lnTo>
                <a:lnTo>
                  <a:pt x="62" y="2"/>
                </a:lnTo>
                <a:lnTo>
                  <a:pt x="42" y="0"/>
                </a:lnTo>
                <a:lnTo>
                  <a:pt x="21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21" name="Freeform 102">
            <a:extLst>
              <a:ext uri="{FF2B5EF4-FFF2-40B4-BE49-F238E27FC236}">
                <a16:creationId xmlns:a16="http://schemas.microsoft.com/office/drawing/2014/main" id="{557C73FB-E2CC-87E5-2818-62A688071004}"/>
              </a:ext>
            </a:extLst>
          </p:cNvPr>
          <p:cNvSpPr>
            <a:spLocks/>
          </p:cNvSpPr>
          <p:nvPr/>
        </p:nvSpPr>
        <p:spPr bwMode="auto">
          <a:xfrm>
            <a:off x="6075364" y="4187826"/>
            <a:ext cx="706437" cy="92075"/>
          </a:xfrm>
          <a:custGeom>
            <a:avLst/>
            <a:gdLst>
              <a:gd name="T0" fmla="*/ 808838272 w 617"/>
              <a:gd name="T1" fmla="*/ 128451585 h 66"/>
              <a:gd name="T2" fmla="*/ 786552885 w 617"/>
              <a:gd name="T3" fmla="*/ 118720936 h 66"/>
              <a:gd name="T4" fmla="*/ 761645552 w 617"/>
              <a:gd name="T5" fmla="*/ 105096632 h 66"/>
              <a:gd name="T6" fmla="*/ 738048046 w 617"/>
              <a:gd name="T7" fmla="*/ 95365983 h 66"/>
              <a:gd name="T8" fmla="*/ 713140713 w 617"/>
              <a:gd name="T9" fmla="*/ 87580047 h 66"/>
              <a:gd name="T10" fmla="*/ 688233380 w 617"/>
              <a:gd name="T11" fmla="*/ 77849398 h 66"/>
              <a:gd name="T12" fmla="*/ 660704102 w 617"/>
              <a:gd name="T13" fmla="*/ 68118749 h 66"/>
              <a:gd name="T14" fmla="*/ 637107742 w 617"/>
              <a:gd name="T15" fmla="*/ 64226490 h 66"/>
              <a:gd name="T16" fmla="*/ 609578464 w 617"/>
              <a:gd name="T17" fmla="*/ 54494446 h 66"/>
              <a:gd name="T18" fmla="*/ 582049043 w 617"/>
              <a:gd name="T19" fmla="*/ 50602186 h 66"/>
              <a:gd name="T20" fmla="*/ 558452683 w 617"/>
              <a:gd name="T21" fmla="*/ 40871526 h 66"/>
              <a:gd name="T22" fmla="*/ 530923405 w 617"/>
              <a:gd name="T23" fmla="*/ 36977872 h 66"/>
              <a:gd name="T24" fmla="*/ 503394127 w 617"/>
              <a:gd name="T25" fmla="*/ 33085612 h 66"/>
              <a:gd name="T26" fmla="*/ 475864849 w 617"/>
              <a:gd name="T27" fmla="*/ 27247223 h 66"/>
              <a:gd name="T28" fmla="*/ 445713626 w 617"/>
              <a:gd name="T29" fmla="*/ 23354963 h 66"/>
              <a:gd name="T30" fmla="*/ 419494175 w 617"/>
              <a:gd name="T31" fmla="*/ 19462698 h 66"/>
              <a:gd name="T32" fmla="*/ 391964897 w 617"/>
              <a:gd name="T33" fmla="*/ 13624309 h 66"/>
              <a:gd name="T34" fmla="*/ 364435619 w 617"/>
              <a:gd name="T35" fmla="*/ 9730652 h 66"/>
              <a:gd name="T36" fmla="*/ 336906341 w 617"/>
              <a:gd name="T37" fmla="*/ 9730652 h 66"/>
              <a:gd name="T38" fmla="*/ 310688036 w 617"/>
              <a:gd name="T39" fmla="*/ 5838392 h 66"/>
              <a:gd name="T40" fmla="*/ 283158686 w 617"/>
              <a:gd name="T41" fmla="*/ 5838392 h 66"/>
              <a:gd name="T42" fmla="*/ 258251353 w 617"/>
              <a:gd name="T43" fmla="*/ 0 h 66"/>
              <a:gd name="T44" fmla="*/ 232033048 w 617"/>
              <a:gd name="T45" fmla="*/ 0 h 66"/>
              <a:gd name="T46" fmla="*/ 207125715 w 617"/>
              <a:gd name="T47" fmla="*/ 0 h 66"/>
              <a:gd name="T48" fmla="*/ 179596437 w 617"/>
              <a:gd name="T49" fmla="*/ 0 h 66"/>
              <a:gd name="T50" fmla="*/ 154689104 w 617"/>
              <a:gd name="T51" fmla="*/ 0 h 66"/>
              <a:gd name="T52" fmla="*/ 131091563 w 617"/>
              <a:gd name="T53" fmla="*/ 0 h 66"/>
              <a:gd name="T54" fmla="*/ 106184230 w 617"/>
              <a:gd name="T55" fmla="*/ 0 h 66"/>
              <a:gd name="T56" fmla="*/ 83898842 w 617"/>
              <a:gd name="T57" fmla="*/ 0 h 66"/>
              <a:gd name="T58" fmla="*/ 62924409 w 617"/>
              <a:gd name="T59" fmla="*/ 0 h 66"/>
              <a:gd name="T60" fmla="*/ 40639021 w 617"/>
              <a:gd name="T61" fmla="*/ 5838392 h 66"/>
              <a:gd name="T62" fmla="*/ 19663452 w 617"/>
              <a:gd name="T63" fmla="*/ 5838392 h 66"/>
              <a:gd name="T64" fmla="*/ 0 w 617"/>
              <a:gd name="T65" fmla="*/ 9730652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7"/>
              <a:gd name="T100" fmla="*/ 0 h 66"/>
              <a:gd name="T101" fmla="*/ 617 w 617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7" h="66">
                <a:moveTo>
                  <a:pt x="617" y="66"/>
                </a:moveTo>
                <a:lnTo>
                  <a:pt x="600" y="61"/>
                </a:lnTo>
                <a:lnTo>
                  <a:pt x="581" y="54"/>
                </a:lnTo>
                <a:lnTo>
                  <a:pt x="563" y="49"/>
                </a:lnTo>
                <a:lnTo>
                  <a:pt x="544" y="45"/>
                </a:lnTo>
                <a:lnTo>
                  <a:pt x="525" y="40"/>
                </a:lnTo>
                <a:lnTo>
                  <a:pt x="504" y="35"/>
                </a:lnTo>
                <a:lnTo>
                  <a:pt x="486" y="33"/>
                </a:lnTo>
                <a:lnTo>
                  <a:pt x="465" y="28"/>
                </a:lnTo>
                <a:lnTo>
                  <a:pt x="444" y="26"/>
                </a:lnTo>
                <a:lnTo>
                  <a:pt x="426" y="21"/>
                </a:lnTo>
                <a:lnTo>
                  <a:pt x="405" y="19"/>
                </a:lnTo>
                <a:lnTo>
                  <a:pt x="384" y="17"/>
                </a:lnTo>
                <a:lnTo>
                  <a:pt x="363" y="14"/>
                </a:lnTo>
                <a:lnTo>
                  <a:pt x="340" y="12"/>
                </a:lnTo>
                <a:lnTo>
                  <a:pt x="320" y="10"/>
                </a:lnTo>
                <a:lnTo>
                  <a:pt x="299" y="7"/>
                </a:lnTo>
                <a:lnTo>
                  <a:pt x="278" y="5"/>
                </a:lnTo>
                <a:lnTo>
                  <a:pt x="257" y="5"/>
                </a:lnTo>
                <a:lnTo>
                  <a:pt x="237" y="3"/>
                </a:lnTo>
                <a:lnTo>
                  <a:pt x="216" y="3"/>
                </a:lnTo>
                <a:lnTo>
                  <a:pt x="197" y="0"/>
                </a:lnTo>
                <a:lnTo>
                  <a:pt x="177" y="0"/>
                </a:lnTo>
                <a:lnTo>
                  <a:pt x="158" y="0"/>
                </a:lnTo>
                <a:lnTo>
                  <a:pt x="137" y="0"/>
                </a:lnTo>
                <a:lnTo>
                  <a:pt x="118" y="0"/>
                </a:lnTo>
                <a:lnTo>
                  <a:pt x="100" y="0"/>
                </a:lnTo>
                <a:lnTo>
                  <a:pt x="81" y="0"/>
                </a:lnTo>
                <a:lnTo>
                  <a:pt x="64" y="0"/>
                </a:lnTo>
                <a:lnTo>
                  <a:pt x="48" y="0"/>
                </a:lnTo>
                <a:lnTo>
                  <a:pt x="31" y="3"/>
                </a:lnTo>
                <a:lnTo>
                  <a:pt x="15" y="3"/>
                </a:ln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22" name="Freeform 103">
            <a:extLst>
              <a:ext uri="{FF2B5EF4-FFF2-40B4-BE49-F238E27FC236}">
                <a16:creationId xmlns:a16="http://schemas.microsoft.com/office/drawing/2014/main" id="{F4479275-948C-E89B-74FA-C23CE3A6D4B3}"/>
              </a:ext>
            </a:extLst>
          </p:cNvPr>
          <p:cNvSpPr>
            <a:spLocks/>
          </p:cNvSpPr>
          <p:nvPr/>
        </p:nvSpPr>
        <p:spPr bwMode="auto">
          <a:xfrm>
            <a:off x="6710363" y="4006851"/>
            <a:ext cx="57150" cy="9525"/>
          </a:xfrm>
          <a:custGeom>
            <a:avLst/>
            <a:gdLst>
              <a:gd name="T0" fmla="*/ 0 w 50"/>
              <a:gd name="T1" fmla="*/ 12960805 h 7"/>
              <a:gd name="T2" fmla="*/ 2612898 w 50"/>
              <a:gd name="T3" fmla="*/ 12960805 h 7"/>
              <a:gd name="T4" fmla="*/ 5225797 w 50"/>
              <a:gd name="T5" fmla="*/ 7406368 h 7"/>
              <a:gd name="T6" fmla="*/ 9145142 w 50"/>
              <a:gd name="T7" fmla="*/ 7406368 h 7"/>
              <a:gd name="T8" fmla="*/ 11758042 w 50"/>
              <a:gd name="T9" fmla="*/ 3702504 h 7"/>
              <a:gd name="T10" fmla="*/ 14370939 w 50"/>
              <a:gd name="T11" fmla="*/ 3702504 h 7"/>
              <a:gd name="T12" fmla="*/ 16983836 w 50"/>
              <a:gd name="T13" fmla="*/ 3702504 h 7"/>
              <a:gd name="T14" fmla="*/ 16983836 w 50"/>
              <a:gd name="T15" fmla="*/ 0 h 7"/>
              <a:gd name="T16" fmla="*/ 19596738 w 50"/>
              <a:gd name="T17" fmla="*/ 0 h 7"/>
              <a:gd name="T18" fmla="*/ 22209635 w 50"/>
              <a:gd name="T19" fmla="*/ 0 h 7"/>
              <a:gd name="T20" fmla="*/ 24822532 w 50"/>
              <a:gd name="T21" fmla="*/ 0 h 7"/>
              <a:gd name="T22" fmla="*/ 27435430 w 50"/>
              <a:gd name="T23" fmla="*/ 0 h 7"/>
              <a:gd name="T24" fmla="*/ 30048327 w 50"/>
              <a:gd name="T25" fmla="*/ 0 h 7"/>
              <a:gd name="T26" fmla="*/ 32661224 w 50"/>
              <a:gd name="T27" fmla="*/ 0 h 7"/>
              <a:gd name="T28" fmla="*/ 35274121 w 50"/>
              <a:gd name="T29" fmla="*/ 0 h 7"/>
              <a:gd name="T30" fmla="*/ 37887027 w 50"/>
              <a:gd name="T31" fmla="*/ 0 h 7"/>
              <a:gd name="T32" fmla="*/ 40499924 w 50"/>
              <a:gd name="T33" fmla="*/ 0 h 7"/>
              <a:gd name="T34" fmla="*/ 44419270 w 50"/>
              <a:gd name="T35" fmla="*/ 0 h 7"/>
              <a:gd name="T36" fmla="*/ 47032168 w 50"/>
              <a:gd name="T37" fmla="*/ 0 h 7"/>
              <a:gd name="T38" fmla="*/ 49645065 w 50"/>
              <a:gd name="T39" fmla="*/ 0 h 7"/>
              <a:gd name="T40" fmla="*/ 49645065 w 50"/>
              <a:gd name="T41" fmla="*/ 3702504 h 7"/>
              <a:gd name="T42" fmla="*/ 52257962 w 50"/>
              <a:gd name="T43" fmla="*/ 3702504 h 7"/>
              <a:gd name="T44" fmla="*/ 54870859 w 50"/>
              <a:gd name="T45" fmla="*/ 3702504 h 7"/>
              <a:gd name="T46" fmla="*/ 57483756 w 50"/>
              <a:gd name="T47" fmla="*/ 3702504 h 7"/>
              <a:gd name="T48" fmla="*/ 57483756 w 50"/>
              <a:gd name="T49" fmla="*/ 7406368 h 7"/>
              <a:gd name="T50" fmla="*/ 60096654 w 50"/>
              <a:gd name="T51" fmla="*/ 7406368 h 7"/>
              <a:gd name="T52" fmla="*/ 62709551 w 50"/>
              <a:gd name="T53" fmla="*/ 7406368 h 7"/>
              <a:gd name="T54" fmla="*/ 62709551 w 50"/>
              <a:gd name="T55" fmla="*/ 12960805 h 7"/>
              <a:gd name="T56" fmla="*/ 65322448 w 50"/>
              <a:gd name="T57" fmla="*/ 12960805 h 7"/>
              <a:gd name="T58" fmla="*/ 0 w 50"/>
              <a:gd name="T59" fmla="*/ 12960805 h 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0"/>
              <a:gd name="T91" fmla="*/ 0 h 7"/>
              <a:gd name="T92" fmla="*/ 50 w 50"/>
              <a:gd name="T93" fmla="*/ 7 h 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0" h="7">
                <a:moveTo>
                  <a:pt x="0" y="7"/>
                </a:moveTo>
                <a:lnTo>
                  <a:pt x="2" y="7"/>
                </a:lnTo>
                <a:lnTo>
                  <a:pt x="4" y="4"/>
                </a:lnTo>
                <a:lnTo>
                  <a:pt x="7" y="4"/>
                </a:lnTo>
                <a:lnTo>
                  <a:pt x="9" y="2"/>
                </a:lnTo>
                <a:lnTo>
                  <a:pt x="11" y="2"/>
                </a:lnTo>
                <a:lnTo>
                  <a:pt x="13" y="2"/>
                </a:lnTo>
                <a:lnTo>
                  <a:pt x="13" y="0"/>
                </a:lnTo>
                <a:lnTo>
                  <a:pt x="15" y="0"/>
                </a:lnTo>
                <a:lnTo>
                  <a:pt x="17" y="0"/>
                </a:lnTo>
                <a:lnTo>
                  <a:pt x="19" y="0"/>
                </a:lnTo>
                <a:lnTo>
                  <a:pt x="21" y="0"/>
                </a:lnTo>
                <a:lnTo>
                  <a:pt x="23" y="0"/>
                </a:lnTo>
                <a:lnTo>
                  <a:pt x="25" y="0"/>
                </a:lnTo>
                <a:lnTo>
                  <a:pt x="27" y="0"/>
                </a:lnTo>
                <a:lnTo>
                  <a:pt x="29" y="0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8" y="0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4" y="2"/>
                </a:lnTo>
                <a:lnTo>
                  <a:pt x="44" y="4"/>
                </a:lnTo>
                <a:lnTo>
                  <a:pt x="46" y="4"/>
                </a:lnTo>
                <a:lnTo>
                  <a:pt x="48" y="4"/>
                </a:lnTo>
                <a:lnTo>
                  <a:pt x="48" y="7"/>
                </a:lnTo>
                <a:lnTo>
                  <a:pt x="50" y="7"/>
                </a:lnTo>
                <a:lnTo>
                  <a:pt x="0" y="7"/>
                </a:lnTo>
                <a:close/>
              </a:path>
            </a:pathLst>
          </a:custGeom>
          <a:solidFill>
            <a:srgbClr val="F0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23" name="Freeform 104">
            <a:extLst>
              <a:ext uri="{FF2B5EF4-FFF2-40B4-BE49-F238E27FC236}">
                <a16:creationId xmlns:a16="http://schemas.microsoft.com/office/drawing/2014/main" id="{8F14FE69-C582-DDAB-BEB5-6EB2D08D5787}"/>
              </a:ext>
            </a:extLst>
          </p:cNvPr>
          <p:cNvSpPr>
            <a:spLocks/>
          </p:cNvSpPr>
          <p:nvPr/>
        </p:nvSpPr>
        <p:spPr bwMode="auto">
          <a:xfrm>
            <a:off x="6704013" y="4010026"/>
            <a:ext cx="69850" cy="11113"/>
          </a:xfrm>
          <a:custGeom>
            <a:avLst/>
            <a:gdLst>
              <a:gd name="T0" fmla="*/ 19038636 w 62"/>
              <a:gd name="T1" fmla="*/ 0 h 9"/>
              <a:gd name="T2" fmla="*/ 16500373 w 62"/>
              <a:gd name="T3" fmla="*/ 0 h 9"/>
              <a:gd name="T4" fmla="*/ 16500373 w 62"/>
              <a:gd name="T5" fmla="*/ 3049901 h 9"/>
              <a:gd name="T6" fmla="*/ 12692422 w 62"/>
              <a:gd name="T7" fmla="*/ 3049901 h 9"/>
              <a:gd name="T8" fmla="*/ 10154164 w 62"/>
              <a:gd name="T9" fmla="*/ 3049901 h 9"/>
              <a:gd name="T10" fmla="*/ 10154164 w 62"/>
              <a:gd name="T11" fmla="*/ 7623517 h 9"/>
              <a:gd name="T12" fmla="*/ 7615904 w 62"/>
              <a:gd name="T13" fmla="*/ 7623517 h 9"/>
              <a:gd name="T14" fmla="*/ 5076519 w 62"/>
              <a:gd name="T15" fmla="*/ 10672185 h 9"/>
              <a:gd name="T16" fmla="*/ 2538259 w 62"/>
              <a:gd name="T17" fmla="*/ 10672185 h 9"/>
              <a:gd name="T18" fmla="*/ 2538259 w 62"/>
              <a:gd name="T19" fmla="*/ 13722084 h 9"/>
              <a:gd name="T20" fmla="*/ 0 w 62"/>
              <a:gd name="T21" fmla="*/ 13722084 h 9"/>
              <a:gd name="T22" fmla="*/ 78693927 w 62"/>
              <a:gd name="T23" fmla="*/ 13722084 h 9"/>
              <a:gd name="T24" fmla="*/ 76155669 w 62"/>
              <a:gd name="T25" fmla="*/ 13722084 h 9"/>
              <a:gd name="T26" fmla="*/ 76155669 w 62"/>
              <a:gd name="T27" fmla="*/ 10672185 h 9"/>
              <a:gd name="T28" fmla="*/ 73617393 w 62"/>
              <a:gd name="T29" fmla="*/ 10672185 h 9"/>
              <a:gd name="T30" fmla="*/ 71078008 w 62"/>
              <a:gd name="T31" fmla="*/ 7623517 h 9"/>
              <a:gd name="T32" fmla="*/ 68539750 w 62"/>
              <a:gd name="T33" fmla="*/ 7623517 h 9"/>
              <a:gd name="T34" fmla="*/ 68539750 w 62"/>
              <a:gd name="T35" fmla="*/ 3049901 h 9"/>
              <a:gd name="T36" fmla="*/ 66001492 w 62"/>
              <a:gd name="T37" fmla="*/ 3049901 h 9"/>
              <a:gd name="T38" fmla="*/ 63463233 w 62"/>
              <a:gd name="T39" fmla="*/ 3049901 h 9"/>
              <a:gd name="T40" fmla="*/ 63463233 w 62"/>
              <a:gd name="T41" fmla="*/ 0 h 9"/>
              <a:gd name="T42" fmla="*/ 60923849 w 62"/>
              <a:gd name="T43" fmla="*/ 0 h 9"/>
              <a:gd name="T44" fmla="*/ 19038636 w 62"/>
              <a:gd name="T45" fmla="*/ 0 h 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2"/>
              <a:gd name="T70" fmla="*/ 0 h 9"/>
              <a:gd name="T71" fmla="*/ 62 w 62"/>
              <a:gd name="T72" fmla="*/ 9 h 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2" h="9">
                <a:moveTo>
                  <a:pt x="15" y="0"/>
                </a:moveTo>
                <a:lnTo>
                  <a:pt x="13" y="0"/>
                </a:lnTo>
                <a:lnTo>
                  <a:pt x="13" y="2"/>
                </a:lnTo>
                <a:lnTo>
                  <a:pt x="10" y="2"/>
                </a:lnTo>
                <a:lnTo>
                  <a:pt x="8" y="2"/>
                </a:lnTo>
                <a:lnTo>
                  <a:pt x="8" y="5"/>
                </a:lnTo>
                <a:lnTo>
                  <a:pt x="6" y="5"/>
                </a:lnTo>
                <a:lnTo>
                  <a:pt x="4" y="7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62" y="9"/>
                </a:lnTo>
                <a:lnTo>
                  <a:pt x="60" y="9"/>
                </a:lnTo>
                <a:lnTo>
                  <a:pt x="60" y="7"/>
                </a:lnTo>
                <a:lnTo>
                  <a:pt x="58" y="7"/>
                </a:lnTo>
                <a:lnTo>
                  <a:pt x="56" y="5"/>
                </a:lnTo>
                <a:lnTo>
                  <a:pt x="54" y="5"/>
                </a:lnTo>
                <a:lnTo>
                  <a:pt x="54" y="2"/>
                </a:lnTo>
                <a:lnTo>
                  <a:pt x="52" y="2"/>
                </a:lnTo>
                <a:lnTo>
                  <a:pt x="50" y="2"/>
                </a:lnTo>
                <a:lnTo>
                  <a:pt x="50" y="0"/>
                </a:lnTo>
                <a:lnTo>
                  <a:pt x="48" y="0"/>
                </a:lnTo>
                <a:lnTo>
                  <a:pt x="15" y="0"/>
                </a:lnTo>
                <a:close/>
              </a:path>
            </a:pathLst>
          </a:custGeom>
          <a:solidFill>
            <a:srgbClr val="F06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24" name="Freeform 105">
            <a:extLst>
              <a:ext uri="{FF2B5EF4-FFF2-40B4-BE49-F238E27FC236}">
                <a16:creationId xmlns:a16="http://schemas.microsoft.com/office/drawing/2014/main" id="{95EE8B1D-82FF-FA9B-713A-CA8959ABE9F9}"/>
              </a:ext>
            </a:extLst>
          </p:cNvPr>
          <p:cNvSpPr>
            <a:spLocks/>
          </p:cNvSpPr>
          <p:nvPr/>
        </p:nvSpPr>
        <p:spPr bwMode="auto">
          <a:xfrm>
            <a:off x="6697663" y="4016375"/>
            <a:ext cx="80962" cy="12700"/>
          </a:xfrm>
          <a:custGeom>
            <a:avLst/>
            <a:gdLst>
              <a:gd name="T0" fmla="*/ 13002952 w 71"/>
              <a:gd name="T1" fmla="*/ 0 h 9"/>
              <a:gd name="T2" fmla="*/ 10401907 w 71"/>
              <a:gd name="T3" fmla="*/ 3982155 h 9"/>
              <a:gd name="T4" fmla="*/ 7801999 w 71"/>
              <a:gd name="T5" fmla="*/ 3982155 h 9"/>
              <a:gd name="T6" fmla="*/ 7801999 w 71"/>
              <a:gd name="T7" fmla="*/ 7964310 h 9"/>
              <a:gd name="T8" fmla="*/ 5200953 w 71"/>
              <a:gd name="T9" fmla="*/ 7964310 h 9"/>
              <a:gd name="T10" fmla="*/ 5200953 w 71"/>
              <a:gd name="T11" fmla="*/ 13938955 h 9"/>
              <a:gd name="T12" fmla="*/ 2601047 w 71"/>
              <a:gd name="T13" fmla="*/ 13938955 h 9"/>
              <a:gd name="T14" fmla="*/ 0 w 71"/>
              <a:gd name="T15" fmla="*/ 17921109 h 9"/>
              <a:gd name="T16" fmla="*/ 92321763 w 71"/>
              <a:gd name="T17" fmla="*/ 17921109 h 9"/>
              <a:gd name="T18" fmla="*/ 88420764 w 71"/>
              <a:gd name="T19" fmla="*/ 13938955 h 9"/>
              <a:gd name="T20" fmla="*/ 85819719 w 71"/>
              <a:gd name="T21" fmla="*/ 13938955 h 9"/>
              <a:gd name="T22" fmla="*/ 85819719 w 71"/>
              <a:gd name="T23" fmla="*/ 7964310 h 9"/>
              <a:gd name="T24" fmla="*/ 83219813 w 71"/>
              <a:gd name="T25" fmla="*/ 7964310 h 9"/>
              <a:gd name="T26" fmla="*/ 83219813 w 71"/>
              <a:gd name="T27" fmla="*/ 3982155 h 9"/>
              <a:gd name="T28" fmla="*/ 80618768 w 71"/>
              <a:gd name="T29" fmla="*/ 3982155 h 9"/>
              <a:gd name="T30" fmla="*/ 80618768 w 71"/>
              <a:gd name="T31" fmla="*/ 0 h 9"/>
              <a:gd name="T32" fmla="*/ 78018862 w 71"/>
              <a:gd name="T33" fmla="*/ 0 h 9"/>
              <a:gd name="T34" fmla="*/ 13002952 w 71"/>
              <a:gd name="T35" fmla="*/ 0 h 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1"/>
              <a:gd name="T55" fmla="*/ 0 h 9"/>
              <a:gd name="T56" fmla="*/ 71 w 71"/>
              <a:gd name="T57" fmla="*/ 9 h 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1" h="9">
                <a:moveTo>
                  <a:pt x="10" y="0"/>
                </a:moveTo>
                <a:lnTo>
                  <a:pt x="8" y="2"/>
                </a:lnTo>
                <a:lnTo>
                  <a:pt x="6" y="2"/>
                </a:lnTo>
                <a:lnTo>
                  <a:pt x="6" y="4"/>
                </a:lnTo>
                <a:lnTo>
                  <a:pt x="4" y="4"/>
                </a:lnTo>
                <a:lnTo>
                  <a:pt x="4" y="7"/>
                </a:lnTo>
                <a:lnTo>
                  <a:pt x="2" y="7"/>
                </a:lnTo>
                <a:lnTo>
                  <a:pt x="0" y="9"/>
                </a:lnTo>
                <a:lnTo>
                  <a:pt x="71" y="9"/>
                </a:lnTo>
                <a:lnTo>
                  <a:pt x="68" y="7"/>
                </a:lnTo>
                <a:lnTo>
                  <a:pt x="66" y="7"/>
                </a:lnTo>
                <a:lnTo>
                  <a:pt x="66" y="4"/>
                </a:lnTo>
                <a:lnTo>
                  <a:pt x="64" y="4"/>
                </a:lnTo>
                <a:lnTo>
                  <a:pt x="64" y="2"/>
                </a:lnTo>
                <a:lnTo>
                  <a:pt x="62" y="2"/>
                </a:lnTo>
                <a:lnTo>
                  <a:pt x="62" y="0"/>
                </a:lnTo>
                <a:lnTo>
                  <a:pt x="6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06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25" name="Freeform 106">
            <a:extLst>
              <a:ext uri="{FF2B5EF4-FFF2-40B4-BE49-F238E27FC236}">
                <a16:creationId xmlns:a16="http://schemas.microsoft.com/office/drawing/2014/main" id="{205B14EF-1A53-417A-B9F5-7954850FB61F}"/>
              </a:ext>
            </a:extLst>
          </p:cNvPr>
          <p:cNvSpPr>
            <a:spLocks/>
          </p:cNvSpPr>
          <p:nvPr/>
        </p:nvSpPr>
        <p:spPr bwMode="auto">
          <a:xfrm>
            <a:off x="6694489" y="4021139"/>
            <a:ext cx="90487" cy="14287"/>
          </a:xfrm>
          <a:custGeom>
            <a:avLst/>
            <a:gdLst>
              <a:gd name="T0" fmla="*/ 10495347 w 79"/>
              <a:gd name="T1" fmla="*/ 0 h 10"/>
              <a:gd name="T2" fmla="*/ 10495347 w 79"/>
              <a:gd name="T3" fmla="*/ 6123409 h 10"/>
              <a:gd name="T4" fmla="*/ 7871223 w 79"/>
              <a:gd name="T5" fmla="*/ 6123409 h 10"/>
              <a:gd name="T6" fmla="*/ 5248246 w 79"/>
              <a:gd name="T7" fmla="*/ 10206632 h 10"/>
              <a:gd name="T8" fmla="*/ 2624123 w 79"/>
              <a:gd name="T9" fmla="*/ 10206632 h 10"/>
              <a:gd name="T10" fmla="*/ 2624123 w 79"/>
              <a:gd name="T11" fmla="*/ 14288429 h 10"/>
              <a:gd name="T12" fmla="*/ 0 w 79"/>
              <a:gd name="T13" fmla="*/ 14288429 h 10"/>
              <a:gd name="T14" fmla="*/ 0 w 79"/>
              <a:gd name="T15" fmla="*/ 20411835 h 10"/>
              <a:gd name="T16" fmla="*/ 103644264 w 79"/>
              <a:gd name="T17" fmla="*/ 20411835 h 10"/>
              <a:gd name="T18" fmla="*/ 101020142 w 79"/>
              <a:gd name="T19" fmla="*/ 14288429 h 10"/>
              <a:gd name="T20" fmla="*/ 98396020 w 79"/>
              <a:gd name="T21" fmla="*/ 10206632 h 10"/>
              <a:gd name="T22" fmla="*/ 94460409 w 79"/>
              <a:gd name="T23" fmla="*/ 10206632 h 10"/>
              <a:gd name="T24" fmla="*/ 94460409 w 79"/>
              <a:gd name="T25" fmla="*/ 6123409 h 10"/>
              <a:gd name="T26" fmla="*/ 91836287 w 79"/>
              <a:gd name="T27" fmla="*/ 6123409 h 10"/>
              <a:gd name="T28" fmla="*/ 91836287 w 79"/>
              <a:gd name="T29" fmla="*/ 0 h 10"/>
              <a:gd name="T30" fmla="*/ 10495347 w 79"/>
              <a:gd name="T31" fmla="*/ 0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9"/>
              <a:gd name="T49" fmla="*/ 0 h 10"/>
              <a:gd name="T50" fmla="*/ 79 w 79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9" h="10">
                <a:moveTo>
                  <a:pt x="8" y="0"/>
                </a:moveTo>
                <a:lnTo>
                  <a:pt x="8" y="3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10"/>
                </a:lnTo>
                <a:lnTo>
                  <a:pt x="79" y="10"/>
                </a:lnTo>
                <a:lnTo>
                  <a:pt x="77" y="7"/>
                </a:lnTo>
                <a:lnTo>
                  <a:pt x="75" y="5"/>
                </a:lnTo>
                <a:lnTo>
                  <a:pt x="72" y="5"/>
                </a:lnTo>
                <a:lnTo>
                  <a:pt x="72" y="3"/>
                </a:lnTo>
                <a:lnTo>
                  <a:pt x="70" y="3"/>
                </a:lnTo>
                <a:lnTo>
                  <a:pt x="70" y="0"/>
                </a:lnTo>
                <a:lnTo>
                  <a:pt x="8" y="0"/>
                </a:lnTo>
                <a:close/>
              </a:path>
            </a:pathLst>
          </a:custGeom>
          <a:solidFill>
            <a:srgbClr val="F0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26" name="Freeform 107">
            <a:extLst>
              <a:ext uri="{FF2B5EF4-FFF2-40B4-BE49-F238E27FC236}">
                <a16:creationId xmlns:a16="http://schemas.microsoft.com/office/drawing/2014/main" id="{30BAEAF2-028A-DDA9-39F3-07E317590C07}"/>
              </a:ext>
            </a:extLst>
          </p:cNvPr>
          <p:cNvSpPr>
            <a:spLocks/>
          </p:cNvSpPr>
          <p:nvPr/>
        </p:nvSpPr>
        <p:spPr bwMode="auto">
          <a:xfrm>
            <a:off x="6689726" y="4029075"/>
            <a:ext cx="98425" cy="12700"/>
          </a:xfrm>
          <a:custGeom>
            <a:avLst/>
            <a:gdLst>
              <a:gd name="T0" fmla="*/ 10239595 w 87"/>
              <a:gd name="T1" fmla="*/ 0 h 9"/>
              <a:gd name="T2" fmla="*/ 7679412 w 87"/>
              <a:gd name="T3" fmla="*/ 0 h 9"/>
              <a:gd name="T4" fmla="*/ 7679412 w 87"/>
              <a:gd name="T5" fmla="*/ 3982155 h 9"/>
              <a:gd name="T6" fmla="*/ 5119232 w 87"/>
              <a:gd name="T7" fmla="*/ 3982155 h 9"/>
              <a:gd name="T8" fmla="*/ 5119232 w 87"/>
              <a:gd name="T9" fmla="*/ 9956799 h 9"/>
              <a:gd name="T10" fmla="*/ 2560182 w 87"/>
              <a:gd name="T11" fmla="*/ 9956799 h 9"/>
              <a:gd name="T12" fmla="*/ 2560182 w 87"/>
              <a:gd name="T13" fmla="*/ 13938955 h 9"/>
              <a:gd name="T14" fmla="*/ 0 w 87"/>
              <a:gd name="T15" fmla="*/ 17921109 h 9"/>
              <a:gd name="T16" fmla="*/ 111350348 w 87"/>
              <a:gd name="T17" fmla="*/ 17921109 h 9"/>
              <a:gd name="T18" fmla="*/ 108790168 w 87"/>
              <a:gd name="T19" fmla="*/ 17921109 h 9"/>
              <a:gd name="T20" fmla="*/ 108790168 w 87"/>
              <a:gd name="T21" fmla="*/ 13938955 h 9"/>
              <a:gd name="T22" fmla="*/ 106231119 w 87"/>
              <a:gd name="T23" fmla="*/ 13938955 h 9"/>
              <a:gd name="T24" fmla="*/ 106231119 w 87"/>
              <a:gd name="T25" fmla="*/ 9956799 h 9"/>
              <a:gd name="T26" fmla="*/ 103670938 w 87"/>
              <a:gd name="T27" fmla="*/ 9956799 h 9"/>
              <a:gd name="T28" fmla="*/ 103670938 w 87"/>
              <a:gd name="T29" fmla="*/ 3982155 h 9"/>
              <a:gd name="T30" fmla="*/ 101110758 w 87"/>
              <a:gd name="T31" fmla="*/ 0 h 9"/>
              <a:gd name="T32" fmla="*/ 10239595 w 87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9"/>
              <a:gd name="T53" fmla="*/ 87 w 87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9">
                <a:moveTo>
                  <a:pt x="8" y="0"/>
                </a:moveTo>
                <a:lnTo>
                  <a:pt x="6" y="0"/>
                </a:lnTo>
                <a:lnTo>
                  <a:pt x="6" y="2"/>
                </a:lnTo>
                <a:lnTo>
                  <a:pt x="4" y="2"/>
                </a:lnTo>
                <a:lnTo>
                  <a:pt x="4" y="5"/>
                </a:lnTo>
                <a:lnTo>
                  <a:pt x="2" y="5"/>
                </a:lnTo>
                <a:lnTo>
                  <a:pt x="2" y="7"/>
                </a:lnTo>
                <a:lnTo>
                  <a:pt x="0" y="9"/>
                </a:lnTo>
                <a:lnTo>
                  <a:pt x="87" y="9"/>
                </a:lnTo>
                <a:lnTo>
                  <a:pt x="85" y="9"/>
                </a:lnTo>
                <a:lnTo>
                  <a:pt x="85" y="7"/>
                </a:lnTo>
                <a:lnTo>
                  <a:pt x="83" y="7"/>
                </a:lnTo>
                <a:lnTo>
                  <a:pt x="83" y="5"/>
                </a:lnTo>
                <a:lnTo>
                  <a:pt x="81" y="5"/>
                </a:lnTo>
                <a:lnTo>
                  <a:pt x="81" y="2"/>
                </a:lnTo>
                <a:lnTo>
                  <a:pt x="79" y="0"/>
                </a:lnTo>
                <a:lnTo>
                  <a:pt x="8" y="0"/>
                </a:lnTo>
                <a:close/>
              </a:path>
            </a:pathLst>
          </a:custGeom>
          <a:solidFill>
            <a:srgbClr val="F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27" name="Freeform 108">
            <a:extLst>
              <a:ext uri="{FF2B5EF4-FFF2-40B4-BE49-F238E27FC236}">
                <a16:creationId xmlns:a16="http://schemas.microsoft.com/office/drawing/2014/main" id="{F8496082-FE40-8C5B-85FC-752C0BD21193}"/>
              </a:ext>
            </a:extLst>
          </p:cNvPr>
          <p:cNvSpPr>
            <a:spLocks/>
          </p:cNvSpPr>
          <p:nvPr/>
        </p:nvSpPr>
        <p:spPr bwMode="auto">
          <a:xfrm>
            <a:off x="6683375" y="4035425"/>
            <a:ext cx="107950" cy="12700"/>
          </a:xfrm>
          <a:custGeom>
            <a:avLst/>
            <a:gdLst>
              <a:gd name="T0" fmla="*/ 11869907 w 94"/>
              <a:gd name="T1" fmla="*/ 0 h 9"/>
              <a:gd name="T2" fmla="*/ 9232021 w 94"/>
              <a:gd name="T3" fmla="*/ 0 h 9"/>
              <a:gd name="T4" fmla="*/ 9232021 w 94"/>
              <a:gd name="T5" fmla="*/ 3982155 h 9"/>
              <a:gd name="T6" fmla="*/ 6594137 w 94"/>
              <a:gd name="T7" fmla="*/ 7964310 h 9"/>
              <a:gd name="T8" fmla="*/ 6594137 w 94"/>
              <a:gd name="T9" fmla="*/ 13938955 h 9"/>
              <a:gd name="T10" fmla="*/ 3956252 w 94"/>
              <a:gd name="T11" fmla="*/ 13938955 h 9"/>
              <a:gd name="T12" fmla="*/ 3956252 w 94"/>
              <a:gd name="T13" fmla="*/ 17921109 h 9"/>
              <a:gd name="T14" fmla="*/ 0 w 94"/>
              <a:gd name="T15" fmla="*/ 17921109 h 9"/>
              <a:gd name="T16" fmla="*/ 123970235 w 94"/>
              <a:gd name="T17" fmla="*/ 17921109 h 9"/>
              <a:gd name="T18" fmla="*/ 123970235 w 94"/>
              <a:gd name="T19" fmla="*/ 13938955 h 9"/>
              <a:gd name="T20" fmla="*/ 121332351 w 94"/>
              <a:gd name="T21" fmla="*/ 13938955 h 9"/>
              <a:gd name="T22" fmla="*/ 121332351 w 94"/>
              <a:gd name="T23" fmla="*/ 7964310 h 9"/>
              <a:gd name="T24" fmla="*/ 118694468 w 94"/>
              <a:gd name="T25" fmla="*/ 7964310 h 9"/>
              <a:gd name="T26" fmla="*/ 118694468 w 94"/>
              <a:gd name="T27" fmla="*/ 3982155 h 9"/>
              <a:gd name="T28" fmla="*/ 116057732 w 94"/>
              <a:gd name="T29" fmla="*/ 3982155 h 9"/>
              <a:gd name="T30" fmla="*/ 116057732 w 94"/>
              <a:gd name="T31" fmla="*/ 0 h 9"/>
              <a:gd name="T32" fmla="*/ 11869907 w 94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9"/>
              <a:gd name="T53" fmla="*/ 94 w 94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9">
                <a:moveTo>
                  <a:pt x="9" y="0"/>
                </a:moveTo>
                <a:lnTo>
                  <a:pt x="7" y="0"/>
                </a:lnTo>
                <a:lnTo>
                  <a:pt x="7" y="2"/>
                </a:lnTo>
                <a:lnTo>
                  <a:pt x="5" y="4"/>
                </a:lnTo>
                <a:lnTo>
                  <a:pt x="5" y="7"/>
                </a:lnTo>
                <a:lnTo>
                  <a:pt x="3" y="7"/>
                </a:lnTo>
                <a:lnTo>
                  <a:pt x="3" y="9"/>
                </a:lnTo>
                <a:lnTo>
                  <a:pt x="0" y="9"/>
                </a:lnTo>
                <a:lnTo>
                  <a:pt x="94" y="9"/>
                </a:lnTo>
                <a:lnTo>
                  <a:pt x="94" y="7"/>
                </a:lnTo>
                <a:lnTo>
                  <a:pt x="92" y="7"/>
                </a:lnTo>
                <a:lnTo>
                  <a:pt x="92" y="4"/>
                </a:lnTo>
                <a:lnTo>
                  <a:pt x="90" y="4"/>
                </a:lnTo>
                <a:lnTo>
                  <a:pt x="90" y="2"/>
                </a:lnTo>
                <a:lnTo>
                  <a:pt x="88" y="2"/>
                </a:lnTo>
                <a:lnTo>
                  <a:pt x="88" y="0"/>
                </a:lnTo>
                <a:lnTo>
                  <a:pt x="9" y="0"/>
                </a:lnTo>
                <a:close/>
              </a:path>
            </a:pathLst>
          </a:custGeom>
          <a:solidFill>
            <a:srgbClr val="F06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28" name="Freeform 109">
            <a:extLst>
              <a:ext uri="{FF2B5EF4-FFF2-40B4-BE49-F238E27FC236}">
                <a16:creationId xmlns:a16="http://schemas.microsoft.com/office/drawing/2014/main" id="{979B631E-4371-CC10-5A2C-F652841B127B}"/>
              </a:ext>
            </a:extLst>
          </p:cNvPr>
          <p:cNvSpPr>
            <a:spLocks/>
          </p:cNvSpPr>
          <p:nvPr/>
        </p:nvSpPr>
        <p:spPr bwMode="auto">
          <a:xfrm>
            <a:off x="6680201" y="4041775"/>
            <a:ext cx="112713" cy="12700"/>
          </a:xfrm>
          <a:custGeom>
            <a:avLst/>
            <a:gdLst>
              <a:gd name="T0" fmla="*/ 9259717 w 98"/>
              <a:gd name="T1" fmla="*/ 0 h 10"/>
              <a:gd name="T2" fmla="*/ 9259717 w 98"/>
              <a:gd name="T3" fmla="*/ 4838699 h 10"/>
              <a:gd name="T4" fmla="*/ 6614413 w 98"/>
              <a:gd name="T5" fmla="*/ 4838699 h 10"/>
              <a:gd name="T6" fmla="*/ 6614413 w 98"/>
              <a:gd name="T7" fmla="*/ 8064499 h 10"/>
              <a:gd name="T8" fmla="*/ 2645305 w 98"/>
              <a:gd name="T9" fmla="*/ 8064499 h 10"/>
              <a:gd name="T10" fmla="*/ 2645305 w 98"/>
              <a:gd name="T11" fmla="*/ 11290301 h 10"/>
              <a:gd name="T12" fmla="*/ 0 w 98"/>
              <a:gd name="T13" fmla="*/ 16128999 h 10"/>
              <a:gd name="T14" fmla="*/ 129634897 w 98"/>
              <a:gd name="T15" fmla="*/ 16128999 h 10"/>
              <a:gd name="T16" fmla="*/ 129634897 w 98"/>
              <a:gd name="T17" fmla="*/ 11290301 h 10"/>
              <a:gd name="T18" fmla="*/ 126989593 w 98"/>
              <a:gd name="T19" fmla="*/ 11290301 h 10"/>
              <a:gd name="T20" fmla="*/ 126989593 w 98"/>
              <a:gd name="T21" fmla="*/ 8064499 h 10"/>
              <a:gd name="T22" fmla="*/ 126989593 w 98"/>
              <a:gd name="T23" fmla="*/ 4838699 h 10"/>
              <a:gd name="T24" fmla="*/ 124343139 w 98"/>
              <a:gd name="T25" fmla="*/ 4838699 h 10"/>
              <a:gd name="T26" fmla="*/ 124343139 w 98"/>
              <a:gd name="T27" fmla="*/ 0 h 10"/>
              <a:gd name="T28" fmla="*/ 9259717 w 98"/>
              <a:gd name="T29" fmla="*/ 0 h 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8"/>
              <a:gd name="T46" fmla="*/ 0 h 10"/>
              <a:gd name="T47" fmla="*/ 98 w 98"/>
              <a:gd name="T48" fmla="*/ 10 h 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8" h="10">
                <a:moveTo>
                  <a:pt x="7" y="0"/>
                </a:moveTo>
                <a:lnTo>
                  <a:pt x="7" y="3"/>
                </a:lnTo>
                <a:lnTo>
                  <a:pt x="5" y="3"/>
                </a:lnTo>
                <a:lnTo>
                  <a:pt x="5" y="5"/>
                </a:lnTo>
                <a:lnTo>
                  <a:pt x="2" y="5"/>
                </a:lnTo>
                <a:lnTo>
                  <a:pt x="2" y="7"/>
                </a:lnTo>
                <a:lnTo>
                  <a:pt x="0" y="10"/>
                </a:lnTo>
                <a:lnTo>
                  <a:pt x="98" y="10"/>
                </a:lnTo>
                <a:lnTo>
                  <a:pt x="98" y="7"/>
                </a:lnTo>
                <a:lnTo>
                  <a:pt x="96" y="7"/>
                </a:lnTo>
                <a:lnTo>
                  <a:pt x="96" y="5"/>
                </a:lnTo>
                <a:lnTo>
                  <a:pt x="96" y="3"/>
                </a:lnTo>
                <a:lnTo>
                  <a:pt x="94" y="3"/>
                </a:lnTo>
                <a:lnTo>
                  <a:pt x="94" y="0"/>
                </a:lnTo>
                <a:lnTo>
                  <a:pt x="7" y="0"/>
                </a:lnTo>
                <a:close/>
              </a:path>
            </a:pathLst>
          </a:custGeom>
          <a:solidFill>
            <a:srgbClr val="F06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29" name="Freeform 110">
            <a:extLst>
              <a:ext uri="{FF2B5EF4-FFF2-40B4-BE49-F238E27FC236}">
                <a16:creationId xmlns:a16="http://schemas.microsoft.com/office/drawing/2014/main" id="{260DC618-AA24-9B95-5B33-5F32FE5BDBD6}"/>
              </a:ext>
            </a:extLst>
          </p:cNvPr>
          <p:cNvSpPr>
            <a:spLocks/>
          </p:cNvSpPr>
          <p:nvPr/>
        </p:nvSpPr>
        <p:spPr bwMode="auto">
          <a:xfrm>
            <a:off x="6678613" y="4048125"/>
            <a:ext cx="119062" cy="12700"/>
          </a:xfrm>
          <a:custGeom>
            <a:avLst/>
            <a:gdLst>
              <a:gd name="T0" fmla="*/ 5242163 w 104"/>
              <a:gd name="T1" fmla="*/ 0 h 9"/>
              <a:gd name="T2" fmla="*/ 5242163 w 104"/>
              <a:gd name="T3" fmla="*/ 3982155 h 9"/>
              <a:gd name="T4" fmla="*/ 2621654 w 104"/>
              <a:gd name="T5" fmla="*/ 9956799 h 9"/>
              <a:gd name="T6" fmla="*/ 2621654 w 104"/>
              <a:gd name="T7" fmla="*/ 13938955 h 9"/>
              <a:gd name="T8" fmla="*/ 0 w 104"/>
              <a:gd name="T9" fmla="*/ 13938955 h 9"/>
              <a:gd name="T10" fmla="*/ 0 w 104"/>
              <a:gd name="T11" fmla="*/ 17921109 h 9"/>
              <a:gd name="T12" fmla="*/ 136305379 w 104"/>
              <a:gd name="T13" fmla="*/ 17921109 h 9"/>
              <a:gd name="T14" fmla="*/ 133683726 w 104"/>
              <a:gd name="T15" fmla="*/ 17921109 h 9"/>
              <a:gd name="T16" fmla="*/ 133683726 w 104"/>
              <a:gd name="T17" fmla="*/ 13938955 h 9"/>
              <a:gd name="T18" fmla="*/ 133683726 w 104"/>
              <a:gd name="T19" fmla="*/ 9956799 h 9"/>
              <a:gd name="T20" fmla="*/ 131063218 w 104"/>
              <a:gd name="T21" fmla="*/ 9956799 h 9"/>
              <a:gd name="T22" fmla="*/ 131063218 w 104"/>
              <a:gd name="T23" fmla="*/ 3982155 h 9"/>
              <a:gd name="T24" fmla="*/ 128441565 w 104"/>
              <a:gd name="T25" fmla="*/ 3982155 h 9"/>
              <a:gd name="T26" fmla="*/ 128441565 w 104"/>
              <a:gd name="T27" fmla="*/ 0 h 9"/>
              <a:gd name="T28" fmla="*/ 5242163 w 104"/>
              <a:gd name="T29" fmla="*/ 0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4"/>
              <a:gd name="T46" fmla="*/ 0 h 9"/>
              <a:gd name="T47" fmla="*/ 104 w 104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4" h="9">
                <a:moveTo>
                  <a:pt x="4" y="0"/>
                </a:moveTo>
                <a:lnTo>
                  <a:pt x="4" y="2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104" y="9"/>
                </a:lnTo>
                <a:lnTo>
                  <a:pt x="102" y="9"/>
                </a:lnTo>
                <a:lnTo>
                  <a:pt x="102" y="7"/>
                </a:lnTo>
                <a:lnTo>
                  <a:pt x="102" y="5"/>
                </a:lnTo>
                <a:lnTo>
                  <a:pt x="100" y="5"/>
                </a:lnTo>
                <a:lnTo>
                  <a:pt x="100" y="2"/>
                </a:lnTo>
                <a:lnTo>
                  <a:pt x="98" y="2"/>
                </a:lnTo>
                <a:lnTo>
                  <a:pt x="98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30" name="Freeform 111">
            <a:extLst>
              <a:ext uri="{FF2B5EF4-FFF2-40B4-BE49-F238E27FC236}">
                <a16:creationId xmlns:a16="http://schemas.microsoft.com/office/drawing/2014/main" id="{934E57DD-B5DD-FD78-6F46-A856BCF2B7F8}"/>
              </a:ext>
            </a:extLst>
          </p:cNvPr>
          <p:cNvSpPr>
            <a:spLocks/>
          </p:cNvSpPr>
          <p:nvPr/>
        </p:nvSpPr>
        <p:spPr bwMode="auto">
          <a:xfrm>
            <a:off x="6677025" y="4054475"/>
            <a:ext cx="122238" cy="12700"/>
          </a:xfrm>
          <a:custGeom>
            <a:avLst/>
            <a:gdLst>
              <a:gd name="T0" fmla="*/ 5123810 w 108"/>
              <a:gd name="T1" fmla="*/ 0 h 9"/>
              <a:gd name="T2" fmla="*/ 5123810 w 108"/>
              <a:gd name="T3" fmla="*/ 3982155 h 9"/>
              <a:gd name="T4" fmla="*/ 2562471 w 108"/>
              <a:gd name="T5" fmla="*/ 3982155 h 9"/>
              <a:gd name="T6" fmla="*/ 2562471 w 108"/>
              <a:gd name="T7" fmla="*/ 7964310 h 9"/>
              <a:gd name="T8" fmla="*/ 2562471 w 108"/>
              <a:gd name="T9" fmla="*/ 13938955 h 9"/>
              <a:gd name="T10" fmla="*/ 0 w 108"/>
              <a:gd name="T11" fmla="*/ 13938955 h 9"/>
              <a:gd name="T12" fmla="*/ 0 w 108"/>
              <a:gd name="T13" fmla="*/ 17921109 h 9"/>
              <a:gd name="T14" fmla="*/ 138353039 w 108"/>
              <a:gd name="T15" fmla="*/ 17921109 h 9"/>
              <a:gd name="T16" fmla="*/ 135790569 w 108"/>
              <a:gd name="T17" fmla="*/ 17921109 h 9"/>
              <a:gd name="T18" fmla="*/ 135790569 w 108"/>
              <a:gd name="T19" fmla="*/ 13938955 h 9"/>
              <a:gd name="T20" fmla="*/ 135790569 w 108"/>
              <a:gd name="T21" fmla="*/ 7964310 h 9"/>
              <a:gd name="T22" fmla="*/ 133229231 w 108"/>
              <a:gd name="T23" fmla="*/ 7964310 h 9"/>
              <a:gd name="T24" fmla="*/ 133229231 w 108"/>
              <a:gd name="T25" fmla="*/ 3982155 h 9"/>
              <a:gd name="T26" fmla="*/ 133229231 w 108"/>
              <a:gd name="T27" fmla="*/ 0 h 9"/>
              <a:gd name="T28" fmla="*/ 130666761 w 108"/>
              <a:gd name="T29" fmla="*/ 0 h 9"/>
              <a:gd name="T30" fmla="*/ 5123810 w 108"/>
              <a:gd name="T31" fmla="*/ 0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8"/>
              <a:gd name="T49" fmla="*/ 0 h 9"/>
              <a:gd name="T50" fmla="*/ 108 w 108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8" h="9">
                <a:moveTo>
                  <a:pt x="4" y="0"/>
                </a:moveTo>
                <a:lnTo>
                  <a:pt x="4" y="2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108" y="9"/>
                </a:lnTo>
                <a:lnTo>
                  <a:pt x="106" y="9"/>
                </a:lnTo>
                <a:lnTo>
                  <a:pt x="106" y="7"/>
                </a:lnTo>
                <a:lnTo>
                  <a:pt x="106" y="4"/>
                </a:lnTo>
                <a:lnTo>
                  <a:pt x="104" y="4"/>
                </a:lnTo>
                <a:lnTo>
                  <a:pt x="104" y="2"/>
                </a:lnTo>
                <a:lnTo>
                  <a:pt x="104" y="0"/>
                </a:lnTo>
                <a:lnTo>
                  <a:pt x="102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31" name="Freeform 112">
            <a:extLst>
              <a:ext uri="{FF2B5EF4-FFF2-40B4-BE49-F238E27FC236}">
                <a16:creationId xmlns:a16="http://schemas.microsoft.com/office/drawing/2014/main" id="{95A62F46-A61D-59E1-27B2-4499DCE9F151}"/>
              </a:ext>
            </a:extLst>
          </p:cNvPr>
          <p:cNvSpPr>
            <a:spLocks/>
          </p:cNvSpPr>
          <p:nvPr/>
        </p:nvSpPr>
        <p:spPr bwMode="auto">
          <a:xfrm>
            <a:off x="6673851" y="4060825"/>
            <a:ext cx="125413" cy="12700"/>
          </a:xfrm>
          <a:custGeom>
            <a:avLst/>
            <a:gdLst>
              <a:gd name="T0" fmla="*/ 5198940 w 110"/>
              <a:gd name="T1" fmla="*/ 0 h 10"/>
              <a:gd name="T2" fmla="*/ 5198940 w 110"/>
              <a:gd name="T3" fmla="*/ 4838699 h 10"/>
              <a:gd name="T4" fmla="*/ 2599470 w 110"/>
              <a:gd name="T5" fmla="*/ 4838699 h 10"/>
              <a:gd name="T6" fmla="*/ 2599470 w 110"/>
              <a:gd name="T7" fmla="*/ 8064499 h 10"/>
              <a:gd name="T8" fmla="*/ 0 w 110"/>
              <a:gd name="T9" fmla="*/ 11290301 h 10"/>
              <a:gd name="T10" fmla="*/ 0 w 110"/>
              <a:gd name="T11" fmla="*/ 16128999 h 10"/>
              <a:gd name="T12" fmla="*/ 142985637 w 110"/>
              <a:gd name="T13" fmla="*/ 16128999 h 10"/>
              <a:gd name="T14" fmla="*/ 142985637 w 110"/>
              <a:gd name="T15" fmla="*/ 11290301 h 10"/>
              <a:gd name="T16" fmla="*/ 142985637 w 110"/>
              <a:gd name="T17" fmla="*/ 8064499 h 10"/>
              <a:gd name="T18" fmla="*/ 140386169 w 110"/>
              <a:gd name="T19" fmla="*/ 8064499 h 10"/>
              <a:gd name="T20" fmla="*/ 140386169 w 110"/>
              <a:gd name="T21" fmla="*/ 4838699 h 10"/>
              <a:gd name="T22" fmla="*/ 140386169 w 110"/>
              <a:gd name="T23" fmla="*/ 0 h 10"/>
              <a:gd name="T24" fmla="*/ 5198940 w 110"/>
              <a:gd name="T25" fmla="*/ 0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0"/>
              <a:gd name="T40" fmla="*/ 0 h 10"/>
              <a:gd name="T41" fmla="*/ 110 w 110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0" h="10">
                <a:moveTo>
                  <a:pt x="4" y="0"/>
                </a:moveTo>
                <a:lnTo>
                  <a:pt x="4" y="3"/>
                </a:lnTo>
                <a:lnTo>
                  <a:pt x="2" y="3"/>
                </a:lnTo>
                <a:lnTo>
                  <a:pt x="2" y="5"/>
                </a:lnTo>
                <a:lnTo>
                  <a:pt x="0" y="7"/>
                </a:lnTo>
                <a:lnTo>
                  <a:pt x="0" y="10"/>
                </a:lnTo>
                <a:lnTo>
                  <a:pt x="110" y="10"/>
                </a:lnTo>
                <a:lnTo>
                  <a:pt x="110" y="7"/>
                </a:lnTo>
                <a:lnTo>
                  <a:pt x="110" y="5"/>
                </a:lnTo>
                <a:lnTo>
                  <a:pt x="108" y="5"/>
                </a:lnTo>
                <a:lnTo>
                  <a:pt x="108" y="3"/>
                </a:lnTo>
                <a:lnTo>
                  <a:pt x="108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32" name="Freeform 113">
            <a:extLst>
              <a:ext uri="{FF2B5EF4-FFF2-40B4-BE49-F238E27FC236}">
                <a16:creationId xmlns:a16="http://schemas.microsoft.com/office/drawing/2014/main" id="{015135D9-4483-0C3E-FDCC-1DC55FA23CD2}"/>
              </a:ext>
            </a:extLst>
          </p:cNvPr>
          <p:cNvSpPr>
            <a:spLocks/>
          </p:cNvSpPr>
          <p:nvPr/>
        </p:nvSpPr>
        <p:spPr bwMode="auto">
          <a:xfrm>
            <a:off x="6672264" y="4067175"/>
            <a:ext cx="130175" cy="12700"/>
          </a:xfrm>
          <a:custGeom>
            <a:avLst/>
            <a:gdLst>
              <a:gd name="T0" fmla="*/ 5216136 w 114"/>
              <a:gd name="T1" fmla="*/ 0 h 9"/>
              <a:gd name="T2" fmla="*/ 2608068 w 114"/>
              <a:gd name="T3" fmla="*/ 3982155 h 9"/>
              <a:gd name="T4" fmla="*/ 2608068 w 114"/>
              <a:gd name="T5" fmla="*/ 9956799 h 9"/>
              <a:gd name="T6" fmla="*/ 0 w 114"/>
              <a:gd name="T7" fmla="*/ 13938955 h 9"/>
              <a:gd name="T8" fmla="*/ 0 w 114"/>
              <a:gd name="T9" fmla="*/ 17921109 h 9"/>
              <a:gd name="T10" fmla="*/ 148645001 w 114"/>
              <a:gd name="T11" fmla="*/ 17921109 h 9"/>
              <a:gd name="T12" fmla="*/ 148645001 w 114"/>
              <a:gd name="T13" fmla="*/ 13938955 h 9"/>
              <a:gd name="T14" fmla="*/ 148645001 w 114"/>
              <a:gd name="T15" fmla="*/ 9956799 h 9"/>
              <a:gd name="T16" fmla="*/ 146036935 w 114"/>
              <a:gd name="T17" fmla="*/ 9956799 h 9"/>
              <a:gd name="T18" fmla="*/ 146036935 w 114"/>
              <a:gd name="T19" fmla="*/ 3982155 h 9"/>
              <a:gd name="T20" fmla="*/ 146036935 w 114"/>
              <a:gd name="T21" fmla="*/ 0 h 9"/>
              <a:gd name="T22" fmla="*/ 5216136 w 114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4"/>
              <a:gd name="T37" fmla="*/ 0 h 9"/>
              <a:gd name="T38" fmla="*/ 114 w 114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4" h="9">
                <a:moveTo>
                  <a:pt x="4" y="0"/>
                </a:moveTo>
                <a:lnTo>
                  <a:pt x="2" y="2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114" y="9"/>
                </a:lnTo>
                <a:lnTo>
                  <a:pt x="114" y="7"/>
                </a:lnTo>
                <a:lnTo>
                  <a:pt x="114" y="5"/>
                </a:lnTo>
                <a:lnTo>
                  <a:pt x="112" y="5"/>
                </a:lnTo>
                <a:lnTo>
                  <a:pt x="112" y="2"/>
                </a:lnTo>
                <a:lnTo>
                  <a:pt x="112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33" name="Freeform 114">
            <a:extLst>
              <a:ext uri="{FF2B5EF4-FFF2-40B4-BE49-F238E27FC236}">
                <a16:creationId xmlns:a16="http://schemas.microsoft.com/office/drawing/2014/main" id="{686E2177-A860-6986-2BB1-F68338BE9C31}"/>
              </a:ext>
            </a:extLst>
          </p:cNvPr>
          <p:cNvSpPr>
            <a:spLocks/>
          </p:cNvSpPr>
          <p:nvPr/>
        </p:nvSpPr>
        <p:spPr bwMode="auto">
          <a:xfrm>
            <a:off x="6669089" y="4073525"/>
            <a:ext cx="136525" cy="12700"/>
          </a:xfrm>
          <a:custGeom>
            <a:avLst/>
            <a:gdLst>
              <a:gd name="T0" fmla="*/ 5354558 w 118"/>
              <a:gd name="T1" fmla="*/ 0 h 9"/>
              <a:gd name="T2" fmla="*/ 2677279 w 118"/>
              <a:gd name="T3" fmla="*/ 3982155 h 9"/>
              <a:gd name="T4" fmla="*/ 2677279 w 118"/>
              <a:gd name="T5" fmla="*/ 7964310 h 9"/>
              <a:gd name="T6" fmla="*/ 2677279 w 118"/>
              <a:gd name="T7" fmla="*/ 13938955 h 9"/>
              <a:gd name="T8" fmla="*/ 0 w 118"/>
              <a:gd name="T9" fmla="*/ 13938955 h 9"/>
              <a:gd name="T10" fmla="*/ 0 w 118"/>
              <a:gd name="T11" fmla="*/ 17921109 h 9"/>
              <a:gd name="T12" fmla="*/ 157958299 w 118"/>
              <a:gd name="T13" fmla="*/ 17921109 h 9"/>
              <a:gd name="T14" fmla="*/ 157958299 w 118"/>
              <a:gd name="T15" fmla="*/ 13938955 h 9"/>
              <a:gd name="T16" fmla="*/ 155281022 w 118"/>
              <a:gd name="T17" fmla="*/ 13938955 h 9"/>
              <a:gd name="T18" fmla="*/ 155281022 w 118"/>
              <a:gd name="T19" fmla="*/ 7964310 h 9"/>
              <a:gd name="T20" fmla="*/ 155281022 w 118"/>
              <a:gd name="T21" fmla="*/ 3982155 h 9"/>
              <a:gd name="T22" fmla="*/ 155281022 w 118"/>
              <a:gd name="T23" fmla="*/ 0 h 9"/>
              <a:gd name="T24" fmla="*/ 152603744 w 118"/>
              <a:gd name="T25" fmla="*/ 0 h 9"/>
              <a:gd name="T26" fmla="*/ 5354558 w 118"/>
              <a:gd name="T27" fmla="*/ 0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"/>
              <a:gd name="T43" fmla="*/ 0 h 9"/>
              <a:gd name="T44" fmla="*/ 118 w 118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" h="9">
                <a:moveTo>
                  <a:pt x="4" y="0"/>
                </a:move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118" y="9"/>
                </a:lnTo>
                <a:lnTo>
                  <a:pt x="118" y="7"/>
                </a:lnTo>
                <a:lnTo>
                  <a:pt x="116" y="7"/>
                </a:lnTo>
                <a:lnTo>
                  <a:pt x="116" y="4"/>
                </a:lnTo>
                <a:lnTo>
                  <a:pt x="116" y="2"/>
                </a:lnTo>
                <a:lnTo>
                  <a:pt x="116" y="0"/>
                </a:lnTo>
                <a:lnTo>
                  <a:pt x="114" y="0"/>
                </a:lnTo>
                <a:lnTo>
                  <a:pt x="4" y="0"/>
                </a:lnTo>
                <a:close/>
              </a:path>
            </a:pathLst>
          </a:custGeom>
          <a:solidFill>
            <a:srgbClr val="F07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34" name="Freeform 115">
            <a:extLst>
              <a:ext uri="{FF2B5EF4-FFF2-40B4-BE49-F238E27FC236}">
                <a16:creationId xmlns:a16="http://schemas.microsoft.com/office/drawing/2014/main" id="{BFACFC28-A2C5-7152-9CC9-B24B87585772}"/>
              </a:ext>
            </a:extLst>
          </p:cNvPr>
          <p:cNvSpPr>
            <a:spLocks/>
          </p:cNvSpPr>
          <p:nvPr/>
        </p:nvSpPr>
        <p:spPr bwMode="auto">
          <a:xfrm>
            <a:off x="6667500" y="4079875"/>
            <a:ext cx="139700" cy="14288"/>
          </a:xfrm>
          <a:custGeom>
            <a:avLst/>
            <a:gdLst>
              <a:gd name="T0" fmla="*/ 5244476 w 122"/>
              <a:gd name="T1" fmla="*/ 0 h 10"/>
              <a:gd name="T2" fmla="*/ 5244476 w 122"/>
              <a:gd name="T3" fmla="*/ 6123837 h 10"/>
              <a:gd name="T4" fmla="*/ 2622238 w 122"/>
              <a:gd name="T5" fmla="*/ 6123837 h 10"/>
              <a:gd name="T6" fmla="*/ 2622238 w 122"/>
              <a:gd name="T7" fmla="*/ 10207346 h 10"/>
              <a:gd name="T8" fmla="*/ 2622238 w 122"/>
              <a:gd name="T9" fmla="*/ 14290858 h 10"/>
              <a:gd name="T10" fmla="*/ 0 w 122"/>
              <a:gd name="T11" fmla="*/ 14290858 h 10"/>
              <a:gd name="T12" fmla="*/ 0 w 122"/>
              <a:gd name="T13" fmla="*/ 20414692 h 10"/>
              <a:gd name="T14" fmla="*/ 159967982 w 122"/>
              <a:gd name="T15" fmla="*/ 20414692 h 10"/>
              <a:gd name="T16" fmla="*/ 159967982 w 122"/>
              <a:gd name="T17" fmla="*/ 14290858 h 10"/>
              <a:gd name="T18" fmla="*/ 157345745 w 122"/>
              <a:gd name="T19" fmla="*/ 14290858 h 10"/>
              <a:gd name="T20" fmla="*/ 157345745 w 122"/>
              <a:gd name="T21" fmla="*/ 10207346 h 10"/>
              <a:gd name="T22" fmla="*/ 157345745 w 122"/>
              <a:gd name="T23" fmla="*/ 6123837 h 10"/>
              <a:gd name="T24" fmla="*/ 154723508 w 122"/>
              <a:gd name="T25" fmla="*/ 0 h 10"/>
              <a:gd name="T26" fmla="*/ 5244476 w 122"/>
              <a:gd name="T27" fmla="*/ 0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"/>
              <a:gd name="T43" fmla="*/ 0 h 10"/>
              <a:gd name="T44" fmla="*/ 122 w 122"/>
              <a:gd name="T45" fmla="*/ 10 h 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" h="10">
                <a:moveTo>
                  <a:pt x="4" y="0"/>
                </a:moveTo>
                <a:lnTo>
                  <a:pt x="4" y="3"/>
                </a:ln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10"/>
                </a:lnTo>
                <a:lnTo>
                  <a:pt x="122" y="10"/>
                </a:lnTo>
                <a:lnTo>
                  <a:pt x="122" y="7"/>
                </a:lnTo>
                <a:lnTo>
                  <a:pt x="120" y="7"/>
                </a:lnTo>
                <a:lnTo>
                  <a:pt x="120" y="5"/>
                </a:lnTo>
                <a:lnTo>
                  <a:pt x="120" y="3"/>
                </a:lnTo>
                <a:lnTo>
                  <a:pt x="118" y="0"/>
                </a:lnTo>
                <a:lnTo>
                  <a:pt x="4" y="0"/>
                </a:lnTo>
                <a:close/>
              </a:path>
            </a:pathLst>
          </a:custGeom>
          <a:solidFill>
            <a:srgbClr val="F07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35" name="Freeform 116">
            <a:extLst>
              <a:ext uri="{FF2B5EF4-FFF2-40B4-BE49-F238E27FC236}">
                <a16:creationId xmlns:a16="http://schemas.microsoft.com/office/drawing/2014/main" id="{89AAB997-45B2-9C20-F718-8E5745646BBC}"/>
              </a:ext>
            </a:extLst>
          </p:cNvPr>
          <p:cNvSpPr>
            <a:spLocks/>
          </p:cNvSpPr>
          <p:nvPr/>
        </p:nvSpPr>
        <p:spPr bwMode="auto">
          <a:xfrm>
            <a:off x="6667500" y="4086225"/>
            <a:ext cx="139700" cy="12700"/>
          </a:xfrm>
          <a:custGeom>
            <a:avLst/>
            <a:gdLst>
              <a:gd name="T0" fmla="*/ 2622238 w 122"/>
              <a:gd name="T1" fmla="*/ 0 h 9"/>
              <a:gd name="T2" fmla="*/ 2622238 w 122"/>
              <a:gd name="T3" fmla="*/ 3982155 h 9"/>
              <a:gd name="T4" fmla="*/ 0 w 122"/>
              <a:gd name="T5" fmla="*/ 3982155 h 9"/>
              <a:gd name="T6" fmla="*/ 0 w 122"/>
              <a:gd name="T7" fmla="*/ 9956799 h 9"/>
              <a:gd name="T8" fmla="*/ 0 w 122"/>
              <a:gd name="T9" fmla="*/ 13938955 h 9"/>
              <a:gd name="T10" fmla="*/ 0 w 122"/>
              <a:gd name="T11" fmla="*/ 17921109 h 9"/>
              <a:gd name="T12" fmla="*/ 159967982 w 122"/>
              <a:gd name="T13" fmla="*/ 17921109 h 9"/>
              <a:gd name="T14" fmla="*/ 159967982 w 122"/>
              <a:gd name="T15" fmla="*/ 13938955 h 9"/>
              <a:gd name="T16" fmla="*/ 159967982 w 122"/>
              <a:gd name="T17" fmla="*/ 9956799 h 9"/>
              <a:gd name="T18" fmla="*/ 159967982 w 122"/>
              <a:gd name="T19" fmla="*/ 3982155 h 9"/>
              <a:gd name="T20" fmla="*/ 157345745 w 122"/>
              <a:gd name="T21" fmla="*/ 3982155 h 9"/>
              <a:gd name="T22" fmla="*/ 157345745 w 122"/>
              <a:gd name="T23" fmla="*/ 0 h 9"/>
              <a:gd name="T24" fmla="*/ 2622238 w 122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2"/>
              <a:gd name="T40" fmla="*/ 0 h 9"/>
              <a:gd name="T41" fmla="*/ 122 w 122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2" h="9">
                <a:moveTo>
                  <a:pt x="2" y="0"/>
                </a:moveTo>
                <a:lnTo>
                  <a:pt x="2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22" y="9"/>
                </a:lnTo>
                <a:lnTo>
                  <a:pt x="122" y="7"/>
                </a:lnTo>
                <a:lnTo>
                  <a:pt x="122" y="5"/>
                </a:lnTo>
                <a:lnTo>
                  <a:pt x="122" y="2"/>
                </a:lnTo>
                <a:lnTo>
                  <a:pt x="120" y="2"/>
                </a:lnTo>
                <a:lnTo>
                  <a:pt x="120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36" name="Freeform 117">
            <a:extLst>
              <a:ext uri="{FF2B5EF4-FFF2-40B4-BE49-F238E27FC236}">
                <a16:creationId xmlns:a16="http://schemas.microsoft.com/office/drawing/2014/main" id="{A9E5BDF4-6550-F8EF-FC14-3FDC3C388847}"/>
              </a:ext>
            </a:extLst>
          </p:cNvPr>
          <p:cNvSpPr>
            <a:spLocks/>
          </p:cNvSpPr>
          <p:nvPr/>
        </p:nvSpPr>
        <p:spPr bwMode="auto">
          <a:xfrm>
            <a:off x="6664325" y="4094163"/>
            <a:ext cx="146050" cy="11112"/>
          </a:xfrm>
          <a:custGeom>
            <a:avLst/>
            <a:gdLst>
              <a:gd name="T0" fmla="*/ 2645000 w 127"/>
              <a:gd name="T1" fmla="*/ 0 h 9"/>
              <a:gd name="T2" fmla="*/ 2645000 w 127"/>
              <a:gd name="T3" fmla="*/ 3048392 h 9"/>
              <a:gd name="T4" fmla="*/ 2645000 w 127"/>
              <a:gd name="T5" fmla="*/ 6098018 h 9"/>
              <a:gd name="T6" fmla="*/ 0 w 127"/>
              <a:gd name="T7" fmla="*/ 6098018 h 9"/>
              <a:gd name="T8" fmla="*/ 0 w 127"/>
              <a:gd name="T9" fmla="*/ 10671224 h 9"/>
              <a:gd name="T10" fmla="*/ 0 w 127"/>
              <a:gd name="T11" fmla="*/ 13719615 h 9"/>
              <a:gd name="T12" fmla="*/ 167957532 w 127"/>
              <a:gd name="T13" fmla="*/ 13719615 h 9"/>
              <a:gd name="T14" fmla="*/ 167957532 w 127"/>
              <a:gd name="T15" fmla="*/ 10671224 h 9"/>
              <a:gd name="T16" fmla="*/ 163990032 w 127"/>
              <a:gd name="T17" fmla="*/ 10671224 h 9"/>
              <a:gd name="T18" fmla="*/ 163990032 w 127"/>
              <a:gd name="T19" fmla="*/ 6098018 h 9"/>
              <a:gd name="T20" fmla="*/ 163990032 w 127"/>
              <a:gd name="T21" fmla="*/ 3048392 h 9"/>
              <a:gd name="T22" fmla="*/ 163990032 w 127"/>
              <a:gd name="T23" fmla="*/ 0 h 9"/>
              <a:gd name="T24" fmla="*/ 2645000 w 127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"/>
              <a:gd name="T40" fmla="*/ 0 h 9"/>
              <a:gd name="T41" fmla="*/ 127 w 127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" h="9">
                <a:moveTo>
                  <a:pt x="2" y="0"/>
                </a:moveTo>
                <a:lnTo>
                  <a:pt x="2" y="2"/>
                </a:lnTo>
                <a:lnTo>
                  <a:pt x="2" y="4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27" y="9"/>
                </a:lnTo>
                <a:lnTo>
                  <a:pt x="127" y="7"/>
                </a:lnTo>
                <a:lnTo>
                  <a:pt x="124" y="7"/>
                </a:lnTo>
                <a:lnTo>
                  <a:pt x="124" y="4"/>
                </a:lnTo>
                <a:lnTo>
                  <a:pt x="124" y="2"/>
                </a:lnTo>
                <a:lnTo>
                  <a:pt x="124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37" name="Freeform 118">
            <a:extLst>
              <a:ext uri="{FF2B5EF4-FFF2-40B4-BE49-F238E27FC236}">
                <a16:creationId xmlns:a16="http://schemas.microsoft.com/office/drawing/2014/main" id="{58972A4D-F50C-C083-AB4B-B8FD4A50EB92}"/>
              </a:ext>
            </a:extLst>
          </p:cNvPr>
          <p:cNvSpPr>
            <a:spLocks/>
          </p:cNvSpPr>
          <p:nvPr/>
        </p:nvSpPr>
        <p:spPr bwMode="auto">
          <a:xfrm>
            <a:off x="6662739" y="4098925"/>
            <a:ext cx="147637" cy="14288"/>
          </a:xfrm>
          <a:custGeom>
            <a:avLst/>
            <a:gdLst>
              <a:gd name="T0" fmla="*/ 5239397 w 129"/>
              <a:gd name="T1" fmla="*/ 0 h 10"/>
              <a:gd name="T2" fmla="*/ 2619698 w 129"/>
              <a:gd name="T3" fmla="*/ 0 h 10"/>
              <a:gd name="T4" fmla="*/ 2619698 w 129"/>
              <a:gd name="T5" fmla="*/ 6123837 h 10"/>
              <a:gd name="T6" fmla="*/ 2619698 w 129"/>
              <a:gd name="T7" fmla="*/ 10207346 h 10"/>
              <a:gd name="T8" fmla="*/ 2619698 w 129"/>
              <a:gd name="T9" fmla="*/ 14290858 h 10"/>
              <a:gd name="T10" fmla="*/ 2619698 w 129"/>
              <a:gd name="T11" fmla="*/ 20414692 h 10"/>
              <a:gd name="T12" fmla="*/ 0 w 129"/>
              <a:gd name="T13" fmla="*/ 20414692 h 10"/>
              <a:gd name="T14" fmla="*/ 168966532 w 129"/>
              <a:gd name="T15" fmla="*/ 20414692 h 10"/>
              <a:gd name="T16" fmla="*/ 168966532 w 129"/>
              <a:gd name="T17" fmla="*/ 14290858 h 10"/>
              <a:gd name="T18" fmla="*/ 168966532 w 129"/>
              <a:gd name="T19" fmla="*/ 10207346 h 10"/>
              <a:gd name="T20" fmla="*/ 168966532 w 129"/>
              <a:gd name="T21" fmla="*/ 6123837 h 10"/>
              <a:gd name="T22" fmla="*/ 165037559 w 129"/>
              <a:gd name="T23" fmla="*/ 6123837 h 10"/>
              <a:gd name="T24" fmla="*/ 165037559 w 129"/>
              <a:gd name="T25" fmla="*/ 0 h 10"/>
              <a:gd name="T26" fmla="*/ 5239397 w 129"/>
              <a:gd name="T27" fmla="*/ 0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9"/>
              <a:gd name="T43" fmla="*/ 0 h 10"/>
              <a:gd name="T44" fmla="*/ 129 w 129"/>
              <a:gd name="T45" fmla="*/ 10 h 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9" h="10">
                <a:moveTo>
                  <a:pt x="4" y="0"/>
                </a:moveTo>
                <a:lnTo>
                  <a:pt x="2" y="0"/>
                </a:ln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2" y="10"/>
                </a:lnTo>
                <a:lnTo>
                  <a:pt x="0" y="10"/>
                </a:lnTo>
                <a:lnTo>
                  <a:pt x="129" y="10"/>
                </a:lnTo>
                <a:lnTo>
                  <a:pt x="129" y="7"/>
                </a:lnTo>
                <a:lnTo>
                  <a:pt x="129" y="5"/>
                </a:lnTo>
                <a:lnTo>
                  <a:pt x="129" y="3"/>
                </a:lnTo>
                <a:lnTo>
                  <a:pt x="126" y="3"/>
                </a:lnTo>
                <a:lnTo>
                  <a:pt x="126" y="0"/>
                </a:lnTo>
                <a:lnTo>
                  <a:pt x="4" y="0"/>
                </a:lnTo>
                <a:close/>
              </a:path>
            </a:pathLst>
          </a:custGeom>
          <a:solidFill>
            <a:srgbClr val="F0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38" name="Freeform 119">
            <a:extLst>
              <a:ext uri="{FF2B5EF4-FFF2-40B4-BE49-F238E27FC236}">
                <a16:creationId xmlns:a16="http://schemas.microsoft.com/office/drawing/2014/main" id="{EC336926-5322-0945-812C-D2AEDD563663}"/>
              </a:ext>
            </a:extLst>
          </p:cNvPr>
          <p:cNvSpPr>
            <a:spLocks/>
          </p:cNvSpPr>
          <p:nvPr/>
        </p:nvSpPr>
        <p:spPr bwMode="auto">
          <a:xfrm>
            <a:off x="6662738" y="4105275"/>
            <a:ext cx="150812" cy="12700"/>
          </a:xfrm>
          <a:custGeom>
            <a:avLst/>
            <a:gdLst>
              <a:gd name="T0" fmla="*/ 2650147 w 131"/>
              <a:gd name="T1" fmla="*/ 0 h 9"/>
              <a:gd name="T2" fmla="*/ 2650147 w 131"/>
              <a:gd name="T3" fmla="*/ 3982155 h 9"/>
              <a:gd name="T4" fmla="*/ 2650147 w 131"/>
              <a:gd name="T5" fmla="*/ 9956799 h 9"/>
              <a:gd name="T6" fmla="*/ 0 w 131"/>
              <a:gd name="T7" fmla="*/ 9956799 h 9"/>
              <a:gd name="T8" fmla="*/ 0 w 131"/>
              <a:gd name="T9" fmla="*/ 13938955 h 9"/>
              <a:gd name="T10" fmla="*/ 0 w 131"/>
              <a:gd name="T11" fmla="*/ 17921109 h 9"/>
              <a:gd name="T12" fmla="*/ 173620291 w 131"/>
              <a:gd name="T13" fmla="*/ 17921109 h 9"/>
              <a:gd name="T14" fmla="*/ 173620291 w 131"/>
              <a:gd name="T15" fmla="*/ 13938955 h 9"/>
              <a:gd name="T16" fmla="*/ 170970146 w 131"/>
              <a:gd name="T17" fmla="*/ 13938955 h 9"/>
              <a:gd name="T18" fmla="*/ 170970146 w 131"/>
              <a:gd name="T19" fmla="*/ 9956799 h 9"/>
              <a:gd name="T20" fmla="*/ 170970146 w 131"/>
              <a:gd name="T21" fmla="*/ 3982155 h 9"/>
              <a:gd name="T22" fmla="*/ 170970146 w 131"/>
              <a:gd name="T23" fmla="*/ 0 h 9"/>
              <a:gd name="T24" fmla="*/ 2650147 w 131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"/>
              <a:gd name="T40" fmla="*/ 0 h 9"/>
              <a:gd name="T41" fmla="*/ 131 w 131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" h="9">
                <a:moveTo>
                  <a:pt x="2" y="0"/>
                </a:move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31" y="9"/>
                </a:lnTo>
                <a:lnTo>
                  <a:pt x="131" y="7"/>
                </a:lnTo>
                <a:lnTo>
                  <a:pt x="129" y="7"/>
                </a:lnTo>
                <a:lnTo>
                  <a:pt x="129" y="5"/>
                </a:lnTo>
                <a:lnTo>
                  <a:pt x="129" y="2"/>
                </a:lnTo>
                <a:lnTo>
                  <a:pt x="129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39" name="Freeform 120">
            <a:extLst>
              <a:ext uri="{FF2B5EF4-FFF2-40B4-BE49-F238E27FC236}">
                <a16:creationId xmlns:a16="http://schemas.microsoft.com/office/drawing/2014/main" id="{AEC6CB8D-7A09-61EE-3322-27BDCA379117}"/>
              </a:ext>
            </a:extLst>
          </p:cNvPr>
          <p:cNvSpPr>
            <a:spLocks/>
          </p:cNvSpPr>
          <p:nvPr/>
        </p:nvSpPr>
        <p:spPr bwMode="auto">
          <a:xfrm>
            <a:off x="6662738" y="4113213"/>
            <a:ext cx="150812" cy="11112"/>
          </a:xfrm>
          <a:custGeom>
            <a:avLst/>
            <a:gdLst>
              <a:gd name="T0" fmla="*/ 0 w 131"/>
              <a:gd name="T1" fmla="*/ 0 h 9"/>
              <a:gd name="T2" fmla="*/ 0 w 131"/>
              <a:gd name="T3" fmla="*/ 3048392 h 9"/>
              <a:gd name="T4" fmla="*/ 0 w 131"/>
              <a:gd name="T5" fmla="*/ 6098018 h 9"/>
              <a:gd name="T6" fmla="*/ 0 w 131"/>
              <a:gd name="T7" fmla="*/ 10671224 h 9"/>
              <a:gd name="T8" fmla="*/ 0 w 131"/>
              <a:gd name="T9" fmla="*/ 13719615 h 9"/>
              <a:gd name="T10" fmla="*/ 173620291 w 131"/>
              <a:gd name="T11" fmla="*/ 13719615 h 9"/>
              <a:gd name="T12" fmla="*/ 173620291 w 131"/>
              <a:gd name="T13" fmla="*/ 10671224 h 9"/>
              <a:gd name="T14" fmla="*/ 173620291 w 131"/>
              <a:gd name="T15" fmla="*/ 6098018 h 9"/>
              <a:gd name="T16" fmla="*/ 173620291 w 131"/>
              <a:gd name="T17" fmla="*/ 3048392 h 9"/>
              <a:gd name="T18" fmla="*/ 170970146 w 131"/>
              <a:gd name="T19" fmla="*/ 3048392 h 9"/>
              <a:gd name="T20" fmla="*/ 170970146 w 131"/>
              <a:gd name="T21" fmla="*/ 0 h 9"/>
              <a:gd name="T22" fmla="*/ 0 w 131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1"/>
              <a:gd name="T37" fmla="*/ 0 h 9"/>
              <a:gd name="T38" fmla="*/ 131 w 131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1" h="9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1" y="9"/>
                </a:lnTo>
                <a:lnTo>
                  <a:pt x="131" y="7"/>
                </a:lnTo>
                <a:lnTo>
                  <a:pt x="131" y="4"/>
                </a:lnTo>
                <a:lnTo>
                  <a:pt x="131" y="2"/>
                </a:lnTo>
                <a:lnTo>
                  <a:pt x="129" y="2"/>
                </a:lnTo>
                <a:lnTo>
                  <a:pt x="1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0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40" name="Freeform 121">
            <a:extLst>
              <a:ext uri="{FF2B5EF4-FFF2-40B4-BE49-F238E27FC236}">
                <a16:creationId xmlns:a16="http://schemas.microsoft.com/office/drawing/2014/main" id="{861118FB-C4EE-FEC0-162B-EDB4916B0B60}"/>
              </a:ext>
            </a:extLst>
          </p:cNvPr>
          <p:cNvSpPr>
            <a:spLocks/>
          </p:cNvSpPr>
          <p:nvPr/>
        </p:nvSpPr>
        <p:spPr bwMode="auto">
          <a:xfrm>
            <a:off x="6661150" y="4117975"/>
            <a:ext cx="152400" cy="14288"/>
          </a:xfrm>
          <a:custGeom>
            <a:avLst/>
            <a:gdLst>
              <a:gd name="T0" fmla="*/ 2626322 w 133"/>
              <a:gd name="T1" fmla="*/ 0 h 10"/>
              <a:gd name="T2" fmla="*/ 2626322 w 133"/>
              <a:gd name="T3" fmla="*/ 6123837 h 10"/>
              <a:gd name="T4" fmla="*/ 2626322 w 133"/>
              <a:gd name="T5" fmla="*/ 10207346 h 10"/>
              <a:gd name="T6" fmla="*/ 2626322 w 133"/>
              <a:gd name="T7" fmla="*/ 14290858 h 10"/>
              <a:gd name="T8" fmla="*/ 0 w 133"/>
              <a:gd name="T9" fmla="*/ 14290858 h 10"/>
              <a:gd name="T10" fmla="*/ 0 w 133"/>
              <a:gd name="T11" fmla="*/ 20414692 h 10"/>
              <a:gd name="T12" fmla="*/ 174629766 w 133"/>
              <a:gd name="T13" fmla="*/ 20414692 h 10"/>
              <a:gd name="T14" fmla="*/ 174629766 w 133"/>
              <a:gd name="T15" fmla="*/ 14290858 h 10"/>
              <a:gd name="T16" fmla="*/ 174629766 w 133"/>
              <a:gd name="T17" fmla="*/ 10207346 h 10"/>
              <a:gd name="T18" fmla="*/ 174629766 w 133"/>
              <a:gd name="T19" fmla="*/ 6123837 h 10"/>
              <a:gd name="T20" fmla="*/ 174629766 w 133"/>
              <a:gd name="T21" fmla="*/ 0 h 10"/>
              <a:gd name="T22" fmla="*/ 2626322 w 133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3"/>
              <a:gd name="T37" fmla="*/ 0 h 10"/>
              <a:gd name="T38" fmla="*/ 133 w 133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3" h="10">
                <a:moveTo>
                  <a:pt x="2" y="0"/>
                </a:move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10"/>
                </a:lnTo>
                <a:lnTo>
                  <a:pt x="133" y="10"/>
                </a:lnTo>
                <a:lnTo>
                  <a:pt x="133" y="7"/>
                </a:lnTo>
                <a:lnTo>
                  <a:pt x="133" y="5"/>
                </a:lnTo>
                <a:lnTo>
                  <a:pt x="133" y="3"/>
                </a:lnTo>
                <a:lnTo>
                  <a:pt x="133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41" name="Freeform 122">
            <a:extLst>
              <a:ext uri="{FF2B5EF4-FFF2-40B4-BE49-F238E27FC236}">
                <a16:creationId xmlns:a16="http://schemas.microsoft.com/office/drawing/2014/main" id="{515ACD9A-F578-6761-6ED5-3491756AA7FC}"/>
              </a:ext>
            </a:extLst>
          </p:cNvPr>
          <p:cNvSpPr>
            <a:spLocks/>
          </p:cNvSpPr>
          <p:nvPr/>
        </p:nvSpPr>
        <p:spPr bwMode="auto">
          <a:xfrm>
            <a:off x="6661150" y="4124325"/>
            <a:ext cx="152400" cy="12700"/>
          </a:xfrm>
          <a:custGeom>
            <a:avLst/>
            <a:gdLst>
              <a:gd name="T0" fmla="*/ 2626322 w 133"/>
              <a:gd name="T1" fmla="*/ 0 h 9"/>
              <a:gd name="T2" fmla="*/ 2626322 w 133"/>
              <a:gd name="T3" fmla="*/ 3982155 h 9"/>
              <a:gd name="T4" fmla="*/ 0 w 133"/>
              <a:gd name="T5" fmla="*/ 3982155 h 9"/>
              <a:gd name="T6" fmla="*/ 0 w 133"/>
              <a:gd name="T7" fmla="*/ 9956799 h 9"/>
              <a:gd name="T8" fmla="*/ 0 w 133"/>
              <a:gd name="T9" fmla="*/ 13938955 h 9"/>
              <a:gd name="T10" fmla="*/ 0 w 133"/>
              <a:gd name="T11" fmla="*/ 17921109 h 9"/>
              <a:gd name="T12" fmla="*/ 174629766 w 133"/>
              <a:gd name="T13" fmla="*/ 17921109 h 9"/>
              <a:gd name="T14" fmla="*/ 174629766 w 133"/>
              <a:gd name="T15" fmla="*/ 13938955 h 9"/>
              <a:gd name="T16" fmla="*/ 174629766 w 133"/>
              <a:gd name="T17" fmla="*/ 9956799 h 9"/>
              <a:gd name="T18" fmla="*/ 174629766 w 133"/>
              <a:gd name="T19" fmla="*/ 3982155 h 9"/>
              <a:gd name="T20" fmla="*/ 174629766 w 133"/>
              <a:gd name="T21" fmla="*/ 0 h 9"/>
              <a:gd name="T22" fmla="*/ 2626322 w 133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3"/>
              <a:gd name="T37" fmla="*/ 0 h 9"/>
              <a:gd name="T38" fmla="*/ 133 w 133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3" h="9">
                <a:moveTo>
                  <a:pt x="2" y="0"/>
                </a:moveTo>
                <a:lnTo>
                  <a:pt x="2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33" y="9"/>
                </a:lnTo>
                <a:lnTo>
                  <a:pt x="133" y="7"/>
                </a:lnTo>
                <a:lnTo>
                  <a:pt x="133" y="5"/>
                </a:lnTo>
                <a:lnTo>
                  <a:pt x="133" y="2"/>
                </a:lnTo>
                <a:lnTo>
                  <a:pt x="133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42" name="Freeform 123">
            <a:extLst>
              <a:ext uri="{FF2B5EF4-FFF2-40B4-BE49-F238E27FC236}">
                <a16:creationId xmlns:a16="http://schemas.microsoft.com/office/drawing/2014/main" id="{C1802017-E2A5-9010-DABA-939F56F559EE}"/>
              </a:ext>
            </a:extLst>
          </p:cNvPr>
          <p:cNvSpPr>
            <a:spLocks/>
          </p:cNvSpPr>
          <p:nvPr/>
        </p:nvSpPr>
        <p:spPr bwMode="auto">
          <a:xfrm>
            <a:off x="6661150" y="4132263"/>
            <a:ext cx="152400" cy="12700"/>
          </a:xfrm>
          <a:custGeom>
            <a:avLst/>
            <a:gdLst>
              <a:gd name="T0" fmla="*/ 0 w 135"/>
              <a:gd name="T1" fmla="*/ 0 h 9"/>
              <a:gd name="T2" fmla="*/ 0 w 135"/>
              <a:gd name="T3" fmla="*/ 3982155 h 9"/>
              <a:gd name="T4" fmla="*/ 0 w 135"/>
              <a:gd name="T5" fmla="*/ 7964310 h 9"/>
              <a:gd name="T6" fmla="*/ 0 w 135"/>
              <a:gd name="T7" fmla="*/ 13938955 h 9"/>
              <a:gd name="T8" fmla="*/ 0 w 135"/>
              <a:gd name="T9" fmla="*/ 17921109 h 9"/>
              <a:gd name="T10" fmla="*/ 172042659 w 135"/>
              <a:gd name="T11" fmla="*/ 17921109 h 9"/>
              <a:gd name="T12" fmla="*/ 172042659 w 135"/>
              <a:gd name="T13" fmla="*/ 13938955 h 9"/>
              <a:gd name="T14" fmla="*/ 172042659 w 135"/>
              <a:gd name="T15" fmla="*/ 7964310 h 9"/>
              <a:gd name="T16" fmla="*/ 169493629 w 135"/>
              <a:gd name="T17" fmla="*/ 7964310 h 9"/>
              <a:gd name="T18" fmla="*/ 169493629 w 135"/>
              <a:gd name="T19" fmla="*/ 3982155 h 9"/>
              <a:gd name="T20" fmla="*/ 169493629 w 135"/>
              <a:gd name="T21" fmla="*/ 0 h 9"/>
              <a:gd name="T22" fmla="*/ 0 w 135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5"/>
              <a:gd name="T37" fmla="*/ 0 h 9"/>
              <a:gd name="T38" fmla="*/ 135 w 135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5" h="9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5" y="9"/>
                </a:lnTo>
                <a:lnTo>
                  <a:pt x="135" y="7"/>
                </a:lnTo>
                <a:lnTo>
                  <a:pt x="135" y="4"/>
                </a:lnTo>
                <a:lnTo>
                  <a:pt x="133" y="4"/>
                </a:lnTo>
                <a:lnTo>
                  <a:pt x="133" y="2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43" name="Freeform 124">
            <a:extLst>
              <a:ext uri="{FF2B5EF4-FFF2-40B4-BE49-F238E27FC236}">
                <a16:creationId xmlns:a16="http://schemas.microsoft.com/office/drawing/2014/main" id="{65B25F33-3EED-A2C5-0F36-C10F76EC0474}"/>
              </a:ext>
            </a:extLst>
          </p:cNvPr>
          <p:cNvSpPr>
            <a:spLocks/>
          </p:cNvSpPr>
          <p:nvPr/>
        </p:nvSpPr>
        <p:spPr bwMode="auto">
          <a:xfrm>
            <a:off x="6661150" y="4137025"/>
            <a:ext cx="152400" cy="14288"/>
          </a:xfrm>
          <a:custGeom>
            <a:avLst/>
            <a:gdLst>
              <a:gd name="T0" fmla="*/ 0 w 135"/>
              <a:gd name="T1" fmla="*/ 0 h 10"/>
              <a:gd name="T2" fmla="*/ 0 w 135"/>
              <a:gd name="T3" fmla="*/ 6123837 h 10"/>
              <a:gd name="T4" fmla="*/ 0 w 135"/>
              <a:gd name="T5" fmla="*/ 10207346 h 10"/>
              <a:gd name="T6" fmla="*/ 0 w 135"/>
              <a:gd name="T7" fmla="*/ 14290858 h 10"/>
              <a:gd name="T8" fmla="*/ 0 w 135"/>
              <a:gd name="T9" fmla="*/ 20414692 h 10"/>
              <a:gd name="T10" fmla="*/ 172042659 w 135"/>
              <a:gd name="T11" fmla="*/ 20414692 h 10"/>
              <a:gd name="T12" fmla="*/ 172042659 w 135"/>
              <a:gd name="T13" fmla="*/ 14290858 h 10"/>
              <a:gd name="T14" fmla="*/ 172042659 w 135"/>
              <a:gd name="T15" fmla="*/ 10207346 h 10"/>
              <a:gd name="T16" fmla="*/ 172042659 w 135"/>
              <a:gd name="T17" fmla="*/ 6123837 h 10"/>
              <a:gd name="T18" fmla="*/ 172042659 w 135"/>
              <a:gd name="T19" fmla="*/ 0 h 10"/>
              <a:gd name="T20" fmla="*/ 169493629 w 135"/>
              <a:gd name="T21" fmla="*/ 0 h 10"/>
              <a:gd name="T22" fmla="*/ 0 w 135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5"/>
              <a:gd name="T37" fmla="*/ 0 h 10"/>
              <a:gd name="T38" fmla="*/ 135 w 135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5" h="10">
                <a:moveTo>
                  <a:pt x="0" y="0"/>
                </a:move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5" y="10"/>
                </a:lnTo>
                <a:lnTo>
                  <a:pt x="135" y="7"/>
                </a:lnTo>
                <a:lnTo>
                  <a:pt x="135" y="5"/>
                </a:lnTo>
                <a:lnTo>
                  <a:pt x="135" y="3"/>
                </a:lnTo>
                <a:lnTo>
                  <a:pt x="135" y="0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44" name="Freeform 125">
            <a:extLst>
              <a:ext uri="{FF2B5EF4-FFF2-40B4-BE49-F238E27FC236}">
                <a16:creationId xmlns:a16="http://schemas.microsoft.com/office/drawing/2014/main" id="{438595B8-38DF-D160-CE0C-9F8F97877A35}"/>
              </a:ext>
            </a:extLst>
          </p:cNvPr>
          <p:cNvSpPr>
            <a:spLocks/>
          </p:cNvSpPr>
          <p:nvPr/>
        </p:nvSpPr>
        <p:spPr bwMode="auto">
          <a:xfrm>
            <a:off x="6661150" y="4144963"/>
            <a:ext cx="152400" cy="11112"/>
          </a:xfrm>
          <a:custGeom>
            <a:avLst/>
            <a:gdLst>
              <a:gd name="T0" fmla="*/ 0 w 135"/>
              <a:gd name="T1" fmla="*/ 0 h 9"/>
              <a:gd name="T2" fmla="*/ 0 w 135"/>
              <a:gd name="T3" fmla="*/ 3048392 h 9"/>
              <a:gd name="T4" fmla="*/ 0 w 135"/>
              <a:gd name="T5" fmla="*/ 7621597 h 9"/>
              <a:gd name="T6" fmla="*/ 0 w 135"/>
              <a:gd name="T7" fmla="*/ 10671224 h 9"/>
              <a:gd name="T8" fmla="*/ 0 w 135"/>
              <a:gd name="T9" fmla="*/ 13719615 h 9"/>
              <a:gd name="T10" fmla="*/ 172042659 w 135"/>
              <a:gd name="T11" fmla="*/ 13719615 h 9"/>
              <a:gd name="T12" fmla="*/ 172042659 w 135"/>
              <a:gd name="T13" fmla="*/ 10671224 h 9"/>
              <a:gd name="T14" fmla="*/ 172042659 w 135"/>
              <a:gd name="T15" fmla="*/ 7621597 h 9"/>
              <a:gd name="T16" fmla="*/ 172042659 w 135"/>
              <a:gd name="T17" fmla="*/ 3048392 h 9"/>
              <a:gd name="T18" fmla="*/ 172042659 w 135"/>
              <a:gd name="T19" fmla="*/ 0 h 9"/>
              <a:gd name="T20" fmla="*/ 0 w 135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5"/>
              <a:gd name="T34" fmla="*/ 0 h 9"/>
              <a:gd name="T35" fmla="*/ 135 w 135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5" h="9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35" y="9"/>
                </a:lnTo>
                <a:lnTo>
                  <a:pt x="135" y="7"/>
                </a:lnTo>
                <a:lnTo>
                  <a:pt x="135" y="5"/>
                </a:lnTo>
                <a:lnTo>
                  <a:pt x="135" y="2"/>
                </a:lnTo>
                <a:lnTo>
                  <a:pt x="1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08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45" name="Freeform 126">
            <a:extLst>
              <a:ext uri="{FF2B5EF4-FFF2-40B4-BE49-F238E27FC236}">
                <a16:creationId xmlns:a16="http://schemas.microsoft.com/office/drawing/2014/main" id="{21491BB8-1F2A-9BB2-234A-C49C53D8CBAA}"/>
              </a:ext>
            </a:extLst>
          </p:cNvPr>
          <p:cNvSpPr>
            <a:spLocks/>
          </p:cNvSpPr>
          <p:nvPr/>
        </p:nvSpPr>
        <p:spPr bwMode="auto">
          <a:xfrm>
            <a:off x="6657976" y="4151313"/>
            <a:ext cx="155575" cy="12700"/>
          </a:xfrm>
          <a:custGeom>
            <a:avLst/>
            <a:gdLst>
              <a:gd name="T0" fmla="*/ 2578911 w 137"/>
              <a:gd name="T1" fmla="*/ 0 h 9"/>
              <a:gd name="T2" fmla="*/ 2578911 w 137"/>
              <a:gd name="T3" fmla="*/ 3982155 h 9"/>
              <a:gd name="T4" fmla="*/ 2578911 w 137"/>
              <a:gd name="T5" fmla="*/ 7964310 h 9"/>
              <a:gd name="T6" fmla="*/ 0 w 137"/>
              <a:gd name="T7" fmla="*/ 7964310 h 9"/>
              <a:gd name="T8" fmla="*/ 0 w 137"/>
              <a:gd name="T9" fmla="*/ 13938955 h 9"/>
              <a:gd name="T10" fmla="*/ 0 w 137"/>
              <a:gd name="T11" fmla="*/ 17921109 h 9"/>
              <a:gd name="T12" fmla="*/ 176668464 w 137"/>
              <a:gd name="T13" fmla="*/ 17921109 h 9"/>
              <a:gd name="T14" fmla="*/ 176668464 w 137"/>
              <a:gd name="T15" fmla="*/ 13938955 h 9"/>
              <a:gd name="T16" fmla="*/ 176668464 w 137"/>
              <a:gd name="T17" fmla="*/ 7964310 h 9"/>
              <a:gd name="T18" fmla="*/ 176668464 w 137"/>
              <a:gd name="T19" fmla="*/ 3982155 h 9"/>
              <a:gd name="T20" fmla="*/ 176668464 w 137"/>
              <a:gd name="T21" fmla="*/ 0 h 9"/>
              <a:gd name="T22" fmla="*/ 2578911 w 137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9"/>
              <a:gd name="T38" fmla="*/ 137 w 137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9">
                <a:moveTo>
                  <a:pt x="2" y="0"/>
                </a:moveTo>
                <a:lnTo>
                  <a:pt x="2" y="2"/>
                </a:lnTo>
                <a:lnTo>
                  <a:pt x="2" y="4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7" y="9"/>
                </a:lnTo>
                <a:lnTo>
                  <a:pt x="137" y="7"/>
                </a:lnTo>
                <a:lnTo>
                  <a:pt x="137" y="4"/>
                </a:lnTo>
                <a:lnTo>
                  <a:pt x="137" y="2"/>
                </a:lnTo>
                <a:lnTo>
                  <a:pt x="137" y="0"/>
                </a:lnTo>
                <a:lnTo>
                  <a:pt x="2" y="0"/>
                </a:lnTo>
                <a:close/>
              </a:path>
            </a:pathLst>
          </a:custGeom>
          <a:solidFill>
            <a:srgbClr val="F0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46" name="Freeform 127">
            <a:extLst>
              <a:ext uri="{FF2B5EF4-FFF2-40B4-BE49-F238E27FC236}">
                <a16:creationId xmlns:a16="http://schemas.microsoft.com/office/drawing/2014/main" id="{2E10591E-793F-EA7C-CB28-6D125FA0DFF3}"/>
              </a:ext>
            </a:extLst>
          </p:cNvPr>
          <p:cNvSpPr>
            <a:spLocks/>
          </p:cNvSpPr>
          <p:nvPr/>
        </p:nvSpPr>
        <p:spPr bwMode="auto">
          <a:xfrm>
            <a:off x="6657976" y="4156075"/>
            <a:ext cx="155575" cy="14288"/>
          </a:xfrm>
          <a:custGeom>
            <a:avLst/>
            <a:gdLst>
              <a:gd name="T0" fmla="*/ 2578911 w 137"/>
              <a:gd name="T1" fmla="*/ 0 h 10"/>
              <a:gd name="T2" fmla="*/ 0 w 137"/>
              <a:gd name="T3" fmla="*/ 0 h 10"/>
              <a:gd name="T4" fmla="*/ 0 w 137"/>
              <a:gd name="T5" fmla="*/ 6123837 h 10"/>
              <a:gd name="T6" fmla="*/ 0 w 137"/>
              <a:gd name="T7" fmla="*/ 10207346 h 10"/>
              <a:gd name="T8" fmla="*/ 0 w 137"/>
              <a:gd name="T9" fmla="*/ 14290858 h 10"/>
              <a:gd name="T10" fmla="*/ 0 w 137"/>
              <a:gd name="T11" fmla="*/ 20414692 h 10"/>
              <a:gd name="T12" fmla="*/ 176668464 w 137"/>
              <a:gd name="T13" fmla="*/ 20414692 h 10"/>
              <a:gd name="T14" fmla="*/ 176668464 w 137"/>
              <a:gd name="T15" fmla="*/ 14290858 h 10"/>
              <a:gd name="T16" fmla="*/ 176668464 w 137"/>
              <a:gd name="T17" fmla="*/ 10207346 h 10"/>
              <a:gd name="T18" fmla="*/ 176668464 w 137"/>
              <a:gd name="T19" fmla="*/ 6123837 h 10"/>
              <a:gd name="T20" fmla="*/ 176668464 w 137"/>
              <a:gd name="T21" fmla="*/ 0 h 10"/>
              <a:gd name="T22" fmla="*/ 2578911 w 137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10"/>
              <a:gd name="T38" fmla="*/ 137 w 137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10">
                <a:moveTo>
                  <a:pt x="2" y="0"/>
                </a:move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7" y="10"/>
                </a:lnTo>
                <a:lnTo>
                  <a:pt x="137" y="7"/>
                </a:lnTo>
                <a:lnTo>
                  <a:pt x="137" y="5"/>
                </a:lnTo>
                <a:lnTo>
                  <a:pt x="137" y="3"/>
                </a:lnTo>
                <a:lnTo>
                  <a:pt x="137" y="0"/>
                </a:lnTo>
                <a:lnTo>
                  <a:pt x="2" y="0"/>
                </a:lnTo>
                <a:close/>
              </a:path>
            </a:pathLst>
          </a:custGeom>
          <a:solidFill>
            <a:srgbClr val="F08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47" name="Freeform 128">
            <a:extLst>
              <a:ext uri="{FF2B5EF4-FFF2-40B4-BE49-F238E27FC236}">
                <a16:creationId xmlns:a16="http://schemas.microsoft.com/office/drawing/2014/main" id="{49378E5D-41DD-C91E-D968-71F6FCA73258}"/>
              </a:ext>
            </a:extLst>
          </p:cNvPr>
          <p:cNvSpPr>
            <a:spLocks/>
          </p:cNvSpPr>
          <p:nvPr/>
        </p:nvSpPr>
        <p:spPr bwMode="auto">
          <a:xfrm>
            <a:off x="6657976" y="4164013"/>
            <a:ext cx="155575" cy="12700"/>
          </a:xfrm>
          <a:custGeom>
            <a:avLst/>
            <a:gdLst>
              <a:gd name="T0" fmla="*/ 176668464 w 137"/>
              <a:gd name="T1" fmla="*/ 0 h 9"/>
              <a:gd name="T2" fmla="*/ 176668464 w 137"/>
              <a:gd name="T3" fmla="*/ 3982155 h 9"/>
              <a:gd name="T4" fmla="*/ 176668464 w 137"/>
              <a:gd name="T5" fmla="*/ 9956799 h 9"/>
              <a:gd name="T6" fmla="*/ 176668464 w 137"/>
              <a:gd name="T7" fmla="*/ 13938955 h 9"/>
              <a:gd name="T8" fmla="*/ 176668464 w 137"/>
              <a:gd name="T9" fmla="*/ 17921109 h 9"/>
              <a:gd name="T10" fmla="*/ 0 w 137"/>
              <a:gd name="T11" fmla="*/ 17921109 h 9"/>
              <a:gd name="T12" fmla="*/ 0 w 137"/>
              <a:gd name="T13" fmla="*/ 13938955 h 9"/>
              <a:gd name="T14" fmla="*/ 0 w 137"/>
              <a:gd name="T15" fmla="*/ 9956799 h 9"/>
              <a:gd name="T16" fmla="*/ 0 w 137"/>
              <a:gd name="T17" fmla="*/ 3982155 h 9"/>
              <a:gd name="T18" fmla="*/ 0 w 137"/>
              <a:gd name="T19" fmla="*/ 0 h 9"/>
              <a:gd name="T20" fmla="*/ 176668464 w 137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9"/>
              <a:gd name="T35" fmla="*/ 137 w 137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9">
                <a:moveTo>
                  <a:pt x="137" y="0"/>
                </a:moveTo>
                <a:lnTo>
                  <a:pt x="137" y="2"/>
                </a:lnTo>
                <a:lnTo>
                  <a:pt x="137" y="5"/>
                </a:lnTo>
                <a:lnTo>
                  <a:pt x="137" y="7"/>
                </a:lnTo>
                <a:lnTo>
                  <a:pt x="137" y="9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137" y="0"/>
                </a:lnTo>
                <a:close/>
              </a:path>
            </a:pathLst>
          </a:custGeom>
          <a:solidFill>
            <a:srgbClr val="F08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48" name="Freeform 129">
            <a:extLst>
              <a:ext uri="{FF2B5EF4-FFF2-40B4-BE49-F238E27FC236}">
                <a16:creationId xmlns:a16="http://schemas.microsoft.com/office/drawing/2014/main" id="{7382810D-1FFB-9951-5C43-FF77EC0432ED}"/>
              </a:ext>
            </a:extLst>
          </p:cNvPr>
          <p:cNvSpPr>
            <a:spLocks/>
          </p:cNvSpPr>
          <p:nvPr/>
        </p:nvSpPr>
        <p:spPr bwMode="auto">
          <a:xfrm>
            <a:off x="6657976" y="4170363"/>
            <a:ext cx="155575" cy="12700"/>
          </a:xfrm>
          <a:custGeom>
            <a:avLst/>
            <a:gdLst>
              <a:gd name="T0" fmla="*/ 174089554 w 137"/>
              <a:gd name="T1" fmla="*/ 17921109 h 9"/>
              <a:gd name="T2" fmla="*/ 176668464 w 137"/>
              <a:gd name="T3" fmla="*/ 17921109 h 9"/>
              <a:gd name="T4" fmla="*/ 176668464 w 137"/>
              <a:gd name="T5" fmla="*/ 13938955 h 9"/>
              <a:gd name="T6" fmla="*/ 176668464 w 137"/>
              <a:gd name="T7" fmla="*/ 7964310 h 9"/>
              <a:gd name="T8" fmla="*/ 176668464 w 137"/>
              <a:gd name="T9" fmla="*/ 3982155 h 9"/>
              <a:gd name="T10" fmla="*/ 176668464 w 137"/>
              <a:gd name="T11" fmla="*/ 0 h 9"/>
              <a:gd name="T12" fmla="*/ 0 w 137"/>
              <a:gd name="T13" fmla="*/ 0 h 9"/>
              <a:gd name="T14" fmla="*/ 0 w 137"/>
              <a:gd name="T15" fmla="*/ 3982155 h 9"/>
              <a:gd name="T16" fmla="*/ 0 w 137"/>
              <a:gd name="T17" fmla="*/ 7964310 h 9"/>
              <a:gd name="T18" fmla="*/ 2578911 w 137"/>
              <a:gd name="T19" fmla="*/ 13938955 h 9"/>
              <a:gd name="T20" fmla="*/ 2578911 w 137"/>
              <a:gd name="T21" fmla="*/ 17921109 h 9"/>
              <a:gd name="T22" fmla="*/ 174089554 w 137"/>
              <a:gd name="T23" fmla="*/ 17921109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9"/>
              <a:gd name="T38" fmla="*/ 137 w 137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9">
                <a:moveTo>
                  <a:pt x="135" y="9"/>
                </a:moveTo>
                <a:lnTo>
                  <a:pt x="137" y="9"/>
                </a:lnTo>
                <a:lnTo>
                  <a:pt x="137" y="7"/>
                </a:lnTo>
                <a:lnTo>
                  <a:pt x="137" y="4"/>
                </a:lnTo>
                <a:lnTo>
                  <a:pt x="137" y="2"/>
                </a:lnTo>
                <a:lnTo>
                  <a:pt x="137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7"/>
                </a:lnTo>
                <a:lnTo>
                  <a:pt x="2" y="9"/>
                </a:lnTo>
                <a:lnTo>
                  <a:pt x="135" y="9"/>
                </a:lnTo>
                <a:close/>
              </a:path>
            </a:pathLst>
          </a:custGeom>
          <a:solidFill>
            <a:srgbClr val="F08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49" name="Freeform 130">
            <a:extLst>
              <a:ext uri="{FF2B5EF4-FFF2-40B4-BE49-F238E27FC236}">
                <a16:creationId xmlns:a16="http://schemas.microsoft.com/office/drawing/2014/main" id="{BA8CB980-90BF-D1C2-B58D-A267D22A04A5}"/>
              </a:ext>
            </a:extLst>
          </p:cNvPr>
          <p:cNvSpPr>
            <a:spLocks/>
          </p:cNvSpPr>
          <p:nvPr/>
        </p:nvSpPr>
        <p:spPr bwMode="auto">
          <a:xfrm>
            <a:off x="6657976" y="4176713"/>
            <a:ext cx="155575" cy="11112"/>
          </a:xfrm>
          <a:custGeom>
            <a:avLst/>
            <a:gdLst>
              <a:gd name="T0" fmla="*/ 174089554 w 137"/>
              <a:gd name="T1" fmla="*/ 13719615 h 9"/>
              <a:gd name="T2" fmla="*/ 174089554 w 137"/>
              <a:gd name="T3" fmla="*/ 10671224 h 9"/>
              <a:gd name="T4" fmla="*/ 174089554 w 137"/>
              <a:gd name="T5" fmla="*/ 7621597 h 9"/>
              <a:gd name="T6" fmla="*/ 176668464 w 137"/>
              <a:gd name="T7" fmla="*/ 7621597 h 9"/>
              <a:gd name="T8" fmla="*/ 176668464 w 137"/>
              <a:gd name="T9" fmla="*/ 4573205 h 9"/>
              <a:gd name="T10" fmla="*/ 176668464 w 137"/>
              <a:gd name="T11" fmla="*/ 0 h 9"/>
              <a:gd name="T12" fmla="*/ 0 w 137"/>
              <a:gd name="T13" fmla="*/ 0 h 9"/>
              <a:gd name="T14" fmla="*/ 0 w 137"/>
              <a:gd name="T15" fmla="*/ 4573205 h 9"/>
              <a:gd name="T16" fmla="*/ 2578911 w 137"/>
              <a:gd name="T17" fmla="*/ 4573205 h 9"/>
              <a:gd name="T18" fmla="*/ 2578911 w 137"/>
              <a:gd name="T19" fmla="*/ 7621597 h 9"/>
              <a:gd name="T20" fmla="*/ 2578911 w 137"/>
              <a:gd name="T21" fmla="*/ 10671224 h 9"/>
              <a:gd name="T22" fmla="*/ 2578911 w 137"/>
              <a:gd name="T23" fmla="*/ 13719615 h 9"/>
              <a:gd name="T24" fmla="*/ 174089554 w 137"/>
              <a:gd name="T25" fmla="*/ 13719615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9"/>
              <a:gd name="T41" fmla="*/ 137 w 137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9">
                <a:moveTo>
                  <a:pt x="135" y="9"/>
                </a:moveTo>
                <a:lnTo>
                  <a:pt x="135" y="7"/>
                </a:lnTo>
                <a:lnTo>
                  <a:pt x="135" y="5"/>
                </a:lnTo>
                <a:lnTo>
                  <a:pt x="137" y="5"/>
                </a:lnTo>
                <a:lnTo>
                  <a:pt x="137" y="3"/>
                </a:lnTo>
                <a:lnTo>
                  <a:pt x="137" y="0"/>
                </a:ln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2" y="9"/>
                </a:lnTo>
                <a:lnTo>
                  <a:pt x="135" y="9"/>
                </a:lnTo>
                <a:close/>
              </a:path>
            </a:pathLst>
          </a:custGeom>
          <a:solidFill>
            <a:srgbClr val="F08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50" name="Freeform 131">
            <a:extLst>
              <a:ext uri="{FF2B5EF4-FFF2-40B4-BE49-F238E27FC236}">
                <a16:creationId xmlns:a16="http://schemas.microsoft.com/office/drawing/2014/main" id="{6EEE3A1C-7FAB-6A96-136E-4AEB5D30E770}"/>
              </a:ext>
            </a:extLst>
          </p:cNvPr>
          <p:cNvSpPr>
            <a:spLocks/>
          </p:cNvSpPr>
          <p:nvPr/>
        </p:nvSpPr>
        <p:spPr bwMode="auto">
          <a:xfrm>
            <a:off x="6661150" y="4183063"/>
            <a:ext cx="152400" cy="12700"/>
          </a:xfrm>
          <a:custGeom>
            <a:avLst/>
            <a:gdLst>
              <a:gd name="T0" fmla="*/ 174629766 w 133"/>
              <a:gd name="T1" fmla="*/ 17921109 h 9"/>
              <a:gd name="T2" fmla="*/ 174629766 w 133"/>
              <a:gd name="T3" fmla="*/ 13938955 h 9"/>
              <a:gd name="T4" fmla="*/ 174629766 w 133"/>
              <a:gd name="T5" fmla="*/ 7964310 h 9"/>
              <a:gd name="T6" fmla="*/ 174629766 w 133"/>
              <a:gd name="T7" fmla="*/ 3982155 h 9"/>
              <a:gd name="T8" fmla="*/ 174629766 w 133"/>
              <a:gd name="T9" fmla="*/ 0 h 9"/>
              <a:gd name="T10" fmla="*/ 0 w 133"/>
              <a:gd name="T11" fmla="*/ 0 h 9"/>
              <a:gd name="T12" fmla="*/ 0 w 133"/>
              <a:gd name="T13" fmla="*/ 3982155 h 9"/>
              <a:gd name="T14" fmla="*/ 0 w 133"/>
              <a:gd name="T15" fmla="*/ 7964310 h 9"/>
              <a:gd name="T16" fmla="*/ 0 w 133"/>
              <a:gd name="T17" fmla="*/ 13938955 h 9"/>
              <a:gd name="T18" fmla="*/ 0 w 133"/>
              <a:gd name="T19" fmla="*/ 17921109 h 9"/>
              <a:gd name="T20" fmla="*/ 174629766 w 133"/>
              <a:gd name="T21" fmla="*/ 17921109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"/>
              <a:gd name="T34" fmla="*/ 0 h 9"/>
              <a:gd name="T35" fmla="*/ 133 w 133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" h="9">
                <a:moveTo>
                  <a:pt x="133" y="9"/>
                </a:moveTo>
                <a:lnTo>
                  <a:pt x="133" y="7"/>
                </a:lnTo>
                <a:lnTo>
                  <a:pt x="133" y="4"/>
                </a:lnTo>
                <a:lnTo>
                  <a:pt x="133" y="2"/>
                </a:lnTo>
                <a:lnTo>
                  <a:pt x="133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3" y="9"/>
                </a:lnTo>
                <a:close/>
              </a:path>
            </a:pathLst>
          </a:custGeom>
          <a:solidFill>
            <a:srgbClr val="F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51" name="Freeform 132">
            <a:extLst>
              <a:ext uri="{FF2B5EF4-FFF2-40B4-BE49-F238E27FC236}">
                <a16:creationId xmlns:a16="http://schemas.microsoft.com/office/drawing/2014/main" id="{BFDD5BB4-BB5E-4B74-ECE9-59C362BE8610}"/>
              </a:ext>
            </a:extLst>
          </p:cNvPr>
          <p:cNvSpPr>
            <a:spLocks/>
          </p:cNvSpPr>
          <p:nvPr/>
        </p:nvSpPr>
        <p:spPr bwMode="auto">
          <a:xfrm>
            <a:off x="6661150" y="4187825"/>
            <a:ext cx="152400" cy="14288"/>
          </a:xfrm>
          <a:custGeom>
            <a:avLst/>
            <a:gdLst>
              <a:gd name="T0" fmla="*/ 174629766 w 133"/>
              <a:gd name="T1" fmla="*/ 20414692 h 10"/>
              <a:gd name="T2" fmla="*/ 174629766 w 133"/>
              <a:gd name="T3" fmla="*/ 14290858 h 10"/>
              <a:gd name="T4" fmla="*/ 174629766 w 133"/>
              <a:gd name="T5" fmla="*/ 10207346 h 10"/>
              <a:gd name="T6" fmla="*/ 174629766 w 133"/>
              <a:gd name="T7" fmla="*/ 6123837 h 10"/>
              <a:gd name="T8" fmla="*/ 174629766 w 133"/>
              <a:gd name="T9" fmla="*/ 0 h 10"/>
              <a:gd name="T10" fmla="*/ 0 w 133"/>
              <a:gd name="T11" fmla="*/ 0 h 10"/>
              <a:gd name="T12" fmla="*/ 0 w 133"/>
              <a:gd name="T13" fmla="*/ 6123837 h 10"/>
              <a:gd name="T14" fmla="*/ 0 w 133"/>
              <a:gd name="T15" fmla="*/ 10207346 h 10"/>
              <a:gd name="T16" fmla="*/ 0 w 133"/>
              <a:gd name="T17" fmla="*/ 14290858 h 10"/>
              <a:gd name="T18" fmla="*/ 0 w 133"/>
              <a:gd name="T19" fmla="*/ 20414692 h 10"/>
              <a:gd name="T20" fmla="*/ 174629766 w 133"/>
              <a:gd name="T21" fmla="*/ 20414692 h 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"/>
              <a:gd name="T34" fmla="*/ 0 h 10"/>
              <a:gd name="T35" fmla="*/ 133 w 133"/>
              <a:gd name="T36" fmla="*/ 10 h 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" h="10">
                <a:moveTo>
                  <a:pt x="133" y="10"/>
                </a:moveTo>
                <a:lnTo>
                  <a:pt x="133" y="7"/>
                </a:lnTo>
                <a:lnTo>
                  <a:pt x="133" y="5"/>
                </a:lnTo>
                <a:lnTo>
                  <a:pt x="133" y="3"/>
                </a:lnTo>
                <a:lnTo>
                  <a:pt x="133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3" y="10"/>
                </a:lnTo>
                <a:close/>
              </a:path>
            </a:pathLst>
          </a:custGeom>
          <a:solidFill>
            <a:srgbClr val="F0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52" name="Freeform 133">
            <a:extLst>
              <a:ext uri="{FF2B5EF4-FFF2-40B4-BE49-F238E27FC236}">
                <a16:creationId xmlns:a16="http://schemas.microsoft.com/office/drawing/2014/main" id="{85C78C83-F485-2E1E-DFFE-94F4C921A82B}"/>
              </a:ext>
            </a:extLst>
          </p:cNvPr>
          <p:cNvSpPr>
            <a:spLocks/>
          </p:cNvSpPr>
          <p:nvPr/>
        </p:nvSpPr>
        <p:spPr bwMode="auto">
          <a:xfrm>
            <a:off x="6661150" y="4195763"/>
            <a:ext cx="152400" cy="12700"/>
          </a:xfrm>
          <a:custGeom>
            <a:avLst/>
            <a:gdLst>
              <a:gd name="T0" fmla="*/ 172003445 w 133"/>
              <a:gd name="T1" fmla="*/ 17921109 h 9"/>
              <a:gd name="T2" fmla="*/ 172003445 w 133"/>
              <a:gd name="T3" fmla="*/ 13938955 h 9"/>
              <a:gd name="T4" fmla="*/ 174629766 w 133"/>
              <a:gd name="T5" fmla="*/ 13938955 h 9"/>
              <a:gd name="T6" fmla="*/ 174629766 w 133"/>
              <a:gd name="T7" fmla="*/ 9956799 h 9"/>
              <a:gd name="T8" fmla="*/ 174629766 w 133"/>
              <a:gd name="T9" fmla="*/ 3982155 h 9"/>
              <a:gd name="T10" fmla="*/ 174629766 w 133"/>
              <a:gd name="T11" fmla="*/ 0 h 9"/>
              <a:gd name="T12" fmla="*/ 0 w 133"/>
              <a:gd name="T13" fmla="*/ 0 h 9"/>
              <a:gd name="T14" fmla="*/ 0 w 133"/>
              <a:gd name="T15" fmla="*/ 3982155 h 9"/>
              <a:gd name="T16" fmla="*/ 0 w 133"/>
              <a:gd name="T17" fmla="*/ 9956799 h 9"/>
              <a:gd name="T18" fmla="*/ 0 w 133"/>
              <a:gd name="T19" fmla="*/ 13938955 h 9"/>
              <a:gd name="T20" fmla="*/ 0 w 133"/>
              <a:gd name="T21" fmla="*/ 17921109 h 9"/>
              <a:gd name="T22" fmla="*/ 2626322 w 133"/>
              <a:gd name="T23" fmla="*/ 17921109 h 9"/>
              <a:gd name="T24" fmla="*/ 172003445 w 133"/>
              <a:gd name="T25" fmla="*/ 1792110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3"/>
              <a:gd name="T40" fmla="*/ 0 h 9"/>
              <a:gd name="T41" fmla="*/ 133 w 13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3" h="9">
                <a:moveTo>
                  <a:pt x="131" y="9"/>
                </a:moveTo>
                <a:lnTo>
                  <a:pt x="131" y="7"/>
                </a:lnTo>
                <a:lnTo>
                  <a:pt x="133" y="7"/>
                </a:lnTo>
                <a:lnTo>
                  <a:pt x="133" y="5"/>
                </a:lnTo>
                <a:lnTo>
                  <a:pt x="133" y="2"/>
                </a:lnTo>
                <a:lnTo>
                  <a:pt x="13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2" y="9"/>
                </a:lnTo>
                <a:lnTo>
                  <a:pt x="131" y="9"/>
                </a:lnTo>
                <a:close/>
              </a:path>
            </a:pathLst>
          </a:custGeom>
          <a:solidFill>
            <a:srgbClr val="F0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53" name="Freeform 134">
            <a:extLst>
              <a:ext uri="{FF2B5EF4-FFF2-40B4-BE49-F238E27FC236}">
                <a16:creationId xmlns:a16="http://schemas.microsoft.com/office/drawing/2014/main" id="{3F31219C-A512-C66E-D5B3-8498C31CE3BE}"/>
              </a:ext>
            </a:extLst>
          </p:cNvPr>
          <p:cNvSpPr>
            <a:spLocks/>
          </p:cNvSpPr>
          <p:nvPr/>
        </p:nvSpPr>
        <p:spPr bwMode="auto">
          <a:xfrm>
            <a:off x="6661150" y="4202113"/>
            <a:ext cx="152400" cy="12700"/>
          </a:xfrm>
          <a:custGeom>
            <a:avLst/>
            <a:gdLst>
              <a:gd name="T0" fmla="*/ 172003445 w 133"/>
              <a:gd name="T1" fmla="*/ 17921109 h 9"/>
              <a:gd name="T2" fmla="*/ 172003445 w 133"/>
              <a:gd name="T3" fmla="*/ 13938955 h 9"/>
              <a:gd name="T4" fmla="*/ 172003445 w 133"/>
              <a:gd name="T5" fmla="*/ 7964310 h 9"/>
              <a:gd name="T6" fmla="*/ 172003445 w 133"/>
              <a:gd name="T7" fmla="*/ 3982155 h 9"/>
              <a:gd name="T8" fmla="*/ 174629766 w 133"/>
              <a:gd name="T9" fmla="*/ 3982155 h 9"/>
              <a:gd name="T10" fmla="*/ 174629766 w 133"/>
              <a:gd name="T11" fmla="*/ 0 h 9"/>
              <a:gd name="T12" fmla="*/ 0 w 133"/>
              <a:gd name="T13" fmla="*/ 0 h 9"/>
              <a:gd name="T14" fmla="*/ 0 w 133"/>
              <a:gd name="T15" fmla="*/ 3982155 h 9"/>
              <a:gd name="T16" fmla="*/ 0 w 133"/>
              <a:gd name="T17" fmla="*/ 7964310 h 9"/>
              <a:gd name="T18" fmla="*/ 2626322 w 133"/>
              <a:gd name="T19" fmla="*/ 7964310 h 9"/>
              <a:gd name="T20" fmla="*/ 2626322 w 133"/>
              <a:gd name="T21" fmla="*/ 13938955 h 9"/>
              <a:gd name="T22" fmla="*/ 2626322 w 133"/>
              <a:gd name="T23" fmla="*/ 17921109 h 9"/>
              <a:gd name="T24" fmla="*/ 172003445 w 133"/>
              <a:gd name="T25" fmla="*/ 1792110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3"/>
              <a:gd name="T40" fmla="*/ 0 h 9"/>
              <a:gd name="T41" fmla="*/ 133 w 13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3" h="9">
                <a:moveTo>
                  <a:pt x="131" y="9"/>
                </a:moveTo>
                <a:lnTo>
                  <a:pt x="131" y="7"/>
                </a:lnTo>
                <a:lnTo>
                  <a:pt x="131" y="4"/>
                </a:lnTo>
                <a:lnTo>
                  <a:pt x="131" y="2"/>
                </a:lnTo>
                <a:lnTo>
                  <a:pt x="133" y="2"/>
                </a:lnTo>
                <a:lnTo>
                  <a:pt x="133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131" y="9"/>
                </a:lnTo>
                <a:close/>
              </a:path>
            </a:pathLst>
          </a:custGeom>
          <a:solidFill>
            <a:srgbClr val="F08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54" name="Freeform 135">
            <a:extLst>
              <a:ext uri="{FF2B5EF4-FFF2-40B4-BE49-F238E27FC236}">
                <a16:creationId xmlns:a16="http://schemas.microsoft.com/office/drawing/2014/main" id="{D0E4C2AB-B6EA-685C-65A1-20F451BCD1C0}"/>
              </a:ext>
            </a:extLst>
          </p:cNvPr>
          <p:cNvSpPr>
            <a:spLocks/>
          </p:cNvSpPr>
          <p:nvPr/>
        </p:nvSpPr>
        <p:spPr bwMode="auto">
          <a:xfrm>
            <a:off x="6662739" y="4208463"/>
            <a:ext cx="147637" cy="12700"/>
          </a:xfrm>
          <a:custGeom>
            <a:avLst/>
            <a:gdLst>
              <a:gd name="T0" fmla="*/ 165037559 w 129"/>
              <a:gd name="T1" fmla="*/ 16128999 h 10"/>
              <a:gd name="T2" fmla="*/ 165037559 w 129"/>
              <a:gd name="T3" fmla="*/ 11290301 h 10"/>
              <a:gd name="T4" fmla="*/ 168966532 w 129"/>
              <a:gd name="T5" fmla="*/ 11290301 h 10"/>
              <a:gd name="T6" fmla="*/ 168966532 w 129"/>
              <a:gd name="T7" fmla="*/ 8064499 h 10"/>
              <a:gd name="T8" fmla="*/ 168966532 w 129"/>
              <a:gd name="T9" fmla="*/ 4838699 h 10"/>
              <a:gd name="T10" fmla="*/ 168966532 w 129"/>
              <a:gd name="T11" fmla="*/ 0 h 10"/>
              <a:gd name="T12" fmla="*/ 0 w 129"/>
              <a:gd name="T13" fmla="*/ 0 h 10"/>
              <a:gd name="T14" fmla="*/ 0 w 129"/>
              <a:gd name="T15" fmla="*/ 4838699 h 10"/>
              <a:gd name="T16" fmla="*/ 0 w 129"/>
              <a:gd name="T17" fmla="*/ 8064499 h 10"/>
              <a:gd name="T18" fmla="*/ 0 w 129"/>
              <a:gd name="T19" fmla="*/ 11290301 h 10"/>
              <a:gd name="T20" fmla="*/ 0 w 129"/>
              <a:gd name="T21" fmla="*/ 16128999 h 10"/>
              <a:gd name="T22" fmla="*/ 165037559 w 129"/>
              <a:gd name="T23" fmla="*/ 16128999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"/>
              <a:gd name="T37" fmla="*/ 0 h 10"/>
              <a:gd name="T38" fmla="*/ 129 w 129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" h="10">
                <a:moveTo>
                  <a:pt x="126" y="10"/>
                </a:moveTo>
                <a:lnTo>
                  <a:pt x="126" y="7"/>
                </a:lnTo>
                <a:lnTo>
                  <a:pt x="129" y="7"/>
                </a:lnTo>
                <a:lnTo>
                  <a:pt x="129" y="5"/>
                </a:lnTo>
                <a:lnTo>
                  <a:pt x="129" y="3"/>
                </a:lnTo>
                <a:lnTo>
                  <a:pt x="129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26" y="10"/>
                </a:lnTo>
                <a:close/>
              </a:path>
            </a:pathLst>
          </a:custGeom>
          <a:solidFill>
            <a:srgbClr val="F0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55" name="Freeform 136">
            <a:extLst>
              <a:ext uri="{FF2B5EF4-FFF2-40B4-BE49-F238E27FC236}">
                <a16:creationId xmlns:a16="http://schemas.microsoft.com/office/drawing/2014/main" id="{2E6FC8AA-C917-D819-608E-E6692A4C9385}"/>
              </a:ext>
            </a:extLst>
          </p:cNvPr>
          <p:cNvSpPr>
            <a:spLocks/>
          </p:cNvSpPr>
          <p:nvPr/>
        </p:nvSpPr>
        <p:spPr bwMode="auto">
          <a:xfrm>
            <a:off x="6662739" y="4214813"/>
            <a:ext cx="147637" cy="12700"/>
          </a:xfrm>
          <a:custGeom>
            <a:avLst/>
            <a:gdLst>
              <a:gd name="T0" fmla="*/ 165037559 w 129"/>
              <a:gd name="T1" fmla="*/ 17921109 h 9"/>
              <a:gd name="T2" fmla="*/ 165037559 w 129"/>
              <a:gd name="T3" fmla="*/ 13938955 h 9"/>
              <a:gd name="T4" fmla="*/ 165037559 w 129"/>
              <a:gd name="T5" fmla="*/ 9956799 h 9"/>
              <a:gd name="T6" fmla="*/ 165037559 w 129"/>
              <a:gd name="T7" fmla="*/ 3982155 h 9"/>
              <a:gd name="T8" fmla="*/ 168966532 w 129"/>
              <a:gd name="T9" fmla="*/ 3982155 h 9"/>
              <a:gd name="T10" fmla="*/ 168966532 w 129"/>
              <a:gd name="T11" fmla="*/ 0 h 9"/>
              <a:gd name="T12" fmla="*/ 0 w 129"/>
              <a:gd name="T13" fmla="*/ 0 h 9"/>
              <a:gd name="T14" fmla="*/ 0 w 129"/>
              <a:gd name="T15" fmla="*/ 3982155 h 9"/>
              <a:gd name="T16" fmla="*/ 0 w 129"/>
              <a:gd name="T17" fmla="*/ 9956799 h 9"/>
              <a:gd name="T18" fmla="*/ 0 w 129"/>
              <a:gd name="T19" fmla="*/ 13938955 h 9"/>
              <a:gd name="T20" fmla="*/ 2619698 w 129"/>
              <a:gd name="T21" fmla="*/ 13938955 h 9"/>
              <a:gd name="T22" fmla="*/ 2619698 w 129"/>
              <a:gd name="T23" fmla="*/ 17921109 h 9"/>
              <a:gd name="T24" fmla="*/ 165037559 w 129"/>
              <a:gd name="T25" fmla="*/ 1792110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9"/>
              <a:gd name="T40" fmla="*/ 0 h 9"/>
              <a:gd name="T41" fmla="*/ 129 w 129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9" h="9">
                <a:moveTo>
                  <a:pt x="126" y="9"/>
                </a:moveTo>
                <a:lnTo>
                  <a:pt x="126" y="7"/>
                </a:lnTo>
                <a:lnTo>
                  <a:pt x="126" y="5"/>
                </a:lnTo>
                <a:lnTo>
                  <a:pt x="126" y="2"/>
                </a:lnTo>
                <a:lnTo>
                  <a:pt x="129" y="2"/>
                </a:lnTo>
                <a:lnTo>
                  <a:pt x="129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2" y="9"/>
                </a:lnTo>
                <a:lnTo>
                  <a:pt x="126" y="9"/>
                </a:lnTo>
                <a:close/>
              </a:path>
            </a:pathLst>
          </a:custGeom>
          <a:solidFill>
            <a:srgbClr val="F09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56" name="Freeform 137">
            <a:extLst>
              <a:ext uri="{FF2B5EF4-FFF2-40B4-BE49-F238E27FC236}">
                <a16:creationId xmlns:a16="http://schemas.microsoft.com/office/drawing/2014/main" id="{199BB0D9-F5C8-3967-E3F8-5BF8EA465659}"/>
              </a:ext>
            </a:extLst>
          </p:cNvPr>
          <p:cNvSpPr>
            <a:spLocks/>
          </p:cNvSpPr>
          <p:nvPr/>
        </p:nvSpPr>
        <p:spPr bwMode="auto">
          <a:xfrm>
            <a:off x="6662738" y="4221163"/>
            <a:ext cx="144462" cy="12700"/>
          </a:xfrm>
          <a:custGeom>
            <a:avLst/>
            <a:gdLst>
              <a:gd name="T0" fmla="*/ 163000176 w 126"/>
              <a:gd name="T1" fmla="*/ 17921109 h 9"/>
              <a:gd name="T2" fmla="*/ 163000176 w 126"/>
              <a:gd name="T3" fmla="*/ 13938955 h 9"/>
              <a:gd name="T4" fmla="*/ 165629154 w 126"/>
              <a:gd name="T5" fmla="*/ 13938955 h 9"/>
              <a:gd name="T6" fmla="*/ 165629154 w 126"/>
              <a:gd name="T7" fmla="*/ 7964310 h 9"/>
              <a:gd name="T8" fmla="*/ 165629154 w 126"/>
              <a:gd name="T9" fmla="*/ 3982155 h 9"/>
              <a:gd name="T10" fmla="*/ 165629154 w 126"/>
              <a:gd name="T11" fmla="*/ 0 h 9"/>
              <a:gd name="T12" fmla="*/ 0 w 126"/>
              <a:gd name="T13" fmla="*/ 0 h 9"/>
              <a:gd name="T14" fmla="*/ 0 w 126"/>
              <a:gd name="T15" fmla="*/ 3982155 h 9"/>
              <a:gd name="T16" fmla="*/ 2628980 w 126"/>
              <a:gd name="T17" fmla="*/ 3982155 h 9"/>
              <a:gd name="T18" fmla="*/ 2628980 w 126"/>
              <a:gd name="T19" fmla="*/ 7964310 h 9"/>
              <a:gd name="T20" fmla="*/ 2628980 w 126"/>
              <a:gd name="T21" fmla="*/ 13938955 h 9"/>
              <a:gd name="T22" fmla="*/ 2628980 w 126"/>
              <a:gd name="T23" fmla="*/ 17921109 h 9"/>
              <a:gd name="T24" fmla="*/ 163000176 w 126"/>
              <a:gd name="T25" fmla="*/ 1792110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6"/>
              <a:gd name="T40" fmla="*/ 0 h 9"/>
              <a:gd name="T41" fmla="*/ 126 w 126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6" h="9">
                <a:moveTo>
                  <a:pt x="124" y="9"/>
                </a:moveTo>
                <a:lnTo>
                  <a:pt x="124" y="7"/>
                </a:lnTo>
                <a:lnTo>
                  <a:pt x="126" y="7"/>
                </a:lnTo>
                <a:lnTo>
                  <a:pt x="126" y="4"/>
                </a:lnTo>
                <a:lnTo>
                  <a:pt x="126" y="2"/>
                </a:lnTo>
                <a:lnTo>
                  <a:pt x="126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124" y="9"/>
                </a:lnTo>
                <a:close/>
              </a:path>
            </a:pathLst>
          </a:custGeom>
          <a:solidFill>
            <a:srgbClr val="F09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57" name="Freeform 138">
            <a:extLst>
              <a:ext uri="{FF2B5EF4-FFF2-40B4-BE49-F238E27FC236}">
                <a16:creationId xmlns:a16="http://schemas.microsoft.com/office/drawing/2014/main" id="{3CCFAB94-BEDC-63D7-AAF0-4104878F4AD8}"/>
              </a:ext>
            </a:extLst>
          </p:cNvPr>
          <p:cNvSpPr>
            <a:spLocks/>
          </p:cNvSpPr>
          <p:nvPr/>
        </p:nvSpPr>
        <p:spPr bwMode="auto">
          <a:xfrm>
            <a:off x="6664326" y="4227513"/>
            <a:ext cx="142875" cy="12700"/>
          </a:xfrm>
          <a:custGeom>
            <a:avLst/>
            <a:gdLst>
              <a:gd name="T0" fmla="*/ 159312571 w 124"/>
              <a:gd name="T1" fmla="*/ 16128999 h 10"/>
              <a:gd name="T2" fmla="*/ 161968432 w 124"/>
              <a:gd name="T3" fmla="*/ 16128999 h 10"/>
              <a:gd name="T4" fmla="*/ 161968432 w 124"/>
              <a:gd name="T5" fmla="*/ 11290301 h 10"/>
              <a:gd name="T6" fmla="*/ 161968432 w 124"/>
              <a:gd name="T7" fmla="*/ 8064499 h 10"/>
              <a:gd name="T8" fmla="*/ 161968432 w 124"/>
              <a:gd name="T9" fmla="*/ 4838699 h 10"/>
              <a:gd name="T10" fmla="*/ 164623141 w 124"/>
              <a:gd name="T11" fmla="*/ 4838699 h 10"/>
              <a:gd name="T12" fmla="*/ 164623141 w 124"/>
              <a:gd name="T13" fmla="*/ 0 h 10"/>
              <a:gd name="T14" fmla="*/ 0 w 124"/>
              <a:gd name="T15" fmla="*/ 0 h 10"/>
              <a:gd name="T16" fmla="*/ 0 w 124"/>
              <a:gd name="T17" fmla="*/ 4838699 h 10"/>
              <a:gd name="T18" fmla="*/ 0 w 124"/>
              <a:gd name="T19" fmla="*/ 8064499 h 10"/>
              <a:gd name="T20" fmla="*/ 2654710 w 124"/>
              <a:gd name="T21" fmla="*/ 8064499 h 10"/>
              <a:gd name="T22" fmla="*/ 2654710 w 124"/>
              <a:gd name="T23" fmla="*/ 11290301 h 10"/>
              <a:gd name="T24" fmla="*/ 2654710 w 124"/>
              <a:gd name="T25" fmla="*/ 16128999 h 10"/>
              <a:gd name="T26" fmla="*/ 159312571 w 124"/>
              <a:gd name="T27" fmla="*/ 16128999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"/>
              <a:gd name="T43" fmla="*/ 0 h 10"/>
              <a:gd name="T44" fmla="*/ 124 w 124"/>
              <a:gd name="T45" fmla="*/ 10 h 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" h="10">
                <a:moveTo>
                  <a:pt x="120" y="10"/>
                </a:moveTo>
                <a:lnTo>
                  <a:pt x="122" y="10"/>
                </a:lnTo>
                <a:lnTo>
                  <a:pt x="122" y="7"/>
                </a:lnTo>
                <a:lnTo>
                  <a:pt x="122" y="5"/>
                </a:lnTo>
                <a:lnTo>
                  <a:pt x="122" y="3"/>
                </a:lnTo>
                <a:lnTo>
                  <a:pt x="124" y="3"/>
                </a:lnTo>
                <a:lnTo>
                  <a:pt x="124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2" y="10"/>
                </a:lnTo>
                <a:lnTo>
                  <a:pt x="120" y="10"/>
                </a:lnTo>
                <a:close/>
              </a:path>
            </a:pathLst>
          </a:custGeom>
          <a:solidFill>
            <a:srgbClr val="F0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58" name="Freeform 139">
            <a:extLst>
              <a:ext uri="{FF2B5EF4-FFF2-40B4-BE49-F238E27FC236}">
                <a16:creationId xmlns:a16="http://schemas.microsoft.com/office/drawing/2014/main" id="{D1005731-47D2-9865-87EE-30CFBAFAF7F3}"/>
              </a:ext>
            </a:extLst>
          </p:cNvPr>
          <p:cNvSpPr>
            <a:spLocks/>
          </p:cNvSpPr>
          <p:nvPr/>
        </p:nvSpPr>
        <p:spPr bwMode="auto">
          <a:xfrm>
            <a:off x="6664325" y="4233863"/>
            <a:ext cx="141288" cy="12700"/>
          </a:xfrm>
          <a:custGeom>
            <a:avLst/>
            <a:gdLst>
              <a:gd name="T0" fmla="*/ 160943277 w 122"/>
              <a:gd name="T1" fmla="*/ 17921109 h 9"/>
              <a:gd name="T2" fmla="*/ 160943277 w 122"/>
              <a:gd name="T3" fmla="*/ 13938955 h 9"/>
              <a:gd name="T4" fmla="*/ 160943277 w 122"/>
              <a:gd name="T5" fmla="*/ 9956799 h 9"/>
              <a:gd name="T6" fmla="*/ 163625433 w 122"/>
              <a:gd name="T7" fmla="*/ 9956799 h 9"/>
              <a:gd name="T8" fmla="*/ 163625433 w 122"/>
              <a:gd name="T9" fmla="*/ 3982155 h 9"/>
              <a:gd name="T10" fmla="*/ 163625433 w 122"/>
              <a:gd name="T11" fmla="*/ 0 h 9"/>
              <a:gd name="T12" fmla="*/ 0 w 122"/>
              <a:gd name="T13" fmla="*/ 0 h 9"/>
              <a:gd name="T14" fmla="*/ 2682156 w 122"/>
              <a:gd name="T15" fmla="*/ 0 h 9"/>
              <a:gd name="T16" fmla="*/ 2682156 w 122"/>
              <a:gd name="T17" fmla="*/ 3982155 h 9"/>
              <a:gd name="T18" fmla="*/ 2682156 w 122"/>
              <a:gd name="T19" fmla="*/ 9956799 h 9"/>
              <a:gd name="T20" fmla="*/ 2682156 w 122"/>
              <a:gd name="T21" fmla="*/ 13938955 h 9"/>
              <a:gd name="T22" fmla="*/ 5364313 w 122"/>
              <a:gd name="T23" fmla="*/ 13938955 h 9"/>
              <a:gd name="T24" fmla="*/ 5364313 w 122"/>
              <a:gd name="T25" fmla="*/ 17921109 h 9"/>
              <a:gd name="T26" fmla="*/ 160943277 w 122"/>
              <a:gd name="T27" fmla="*/ 17921109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"/>
              <a:gd name="T43" fmla="*/ 0 h 9"/>
              <a:gd name="T44" fmla="*/ 122 w 122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" h="9">
                <a:moveTo>
                  <a:pt x="120" y="9"/>
                </a:moveTo>
                <a:lnTo>
                  <a:pt x="120" y="7"/>
                </a:lnTo>
                <a:lnTo>
                  <a:pt x="120" y="5"/>
                </a:lnTo>
                <a:lnTo>
                  <a:pt x="122" y="5"/>
                </a:lnTo>
                <a:lnTo>
                  <a:pt x="122" y="2"/>
                </a:lnTo>
                <a:lnTo>
                  <a:pt x="122" y="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4" y="7"/>
                </a:lnTo>
                <a:lnTo>
                  <a:pt x="4" y="9"/>
                </a:lnTo>
                <a:lnTo>
                  <a:pt x="120" y="9"/>
                </a:lnTo>
                <a:close/>
              </a:path>
            </a:pathLst>
          </a:custGeom>
          <a:solidFill>
            <a:srgbClr val="F09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59" name="Freeform 140">
            <a:extLst>
              <a:ext uri="{FF2B5EF4-FFF2-40B4-BE49-F238E27FC236}">
                <a16:creationId xmlns:a16="http://schemas.microsoft.com/office/drawing/2014/main" id="{0EFD2A4F-494F-1BE2-2442-ECC9F9C2B9BD}"/>
              </a:ext>
            </a:extLst>
          </p:cNvPr>
          <p:cNvSpPr>
            <a:spLocks/>
          </p:cNvSpPr>
          <p:nvPr/>
        </p:nvSpPr>
        <p:spPr bwMode="auto">
          <a:xfrm>
            <a:off x="6667500" y="4240213"/>
            <a:ext cx="134938" cy="12700"/>
          </a:xfrm>
          <a:custGeom>
            <a:avLst/>
            <a:gdLst>
              <a:gd name="T0" fmla="*/ 151692072 w 118"/>
              <a:gd name="T1" fmla="*/ 17921109 h 9"/>
              <a:gd name="T2" fmla="*/ 151692072 w 118"/>
              <a:gd name="T3" fmla="*/ 13938955 h 9"/>
              <a:gd name="T4" fmla="*/ 151692072 w 118"/>
              <a:gd name="T5" fmla="*/ 7964310 h 9"/>
              <a:gd name="T6" fmla="*/ 154307352 w 118"/>
              <a:gd name="T7" fmla="*/ 7964310 h 9"/>
              <a:gd name="T8" fmla="*/ 154307352 w 118"/>
              <a:gd name="T9" fmla="*/ 3982155 h 9"/>
              <a:gd name="T10" fmla="*/ 154307352 w 118"/>
              <a:gd name="T11" fmla="*/ 0 h 9"/>
              <a:gd name="T12" fmla="*/ 0 w 118"/>
              <a:gd name="T13" fmla="*/ 0 h 9"/>
              <a:gd name="T14" fmla="*/ 0 w 118"/>
              <a:gd name="T15" fmla="*/ 3982155 h 9"/>
              <a:gd name="T16" fmla="*/ 2615282 w 118"/>
              <a:gd name="T17" fmla="*/ 3982155 h 9"/>
              <a:gd name="T18" fmla="*/ 2615282 w 118"/>
              <a:gd name="T19" fmla="*/ 7964310 h 9"/>
              <a:gd name="T20" fmla="*/ 2615282 w 118"/>
              <a:gd name="T21" fmla="*/ 13938955 h 9"/>
              <a:gd name="T22" fmla="*/ 2615282 w 118"/>
              <a:gd name="T23" fmla="*/ 17921109 h 9"/>
              <a:gd name="T24" fmla="*/ 5230564 w 118"/>
              <a:gd name="T25" fmla="*/ 17921109 h 9"/>
              <a:gd name="T26" fmla="*/ 151692072 w 118"/>
              <a:gd name="T27" fmla="*/ 17921109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"/>
              <a:gd name="T43" fmla="*/ 0 h 9"/>
              <a:gd name="T44" fmla="*/ 118 w 118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" h="9">
                <a:moveTo>
                  <a:pt x="116" y="9"/>
                </a:moveTo>
                <a:lnTo>
                  <a:pt x="116" y="7"/>
                </a:lnTo>
                <a:lnTo>
                  <a:pt x="116" y="4"/>
                </a:lnTo>
                <a:lnTo>
                  <a:pt x="118" y="4"/>
                </a:lnTo>
                <a:lnTo>
                  <a:pt x="118" y="2"/>
                </a:lnTo>
                <a:lnTo>
                  <a:pt x="118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116" y="9"/>
                </a:lnTo>
                <a:close/>
              </a:path>
            </a:pathLst>
          </a:custGeom>
          <a:solidFill>
            <a:srgbClr val="F0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60" name="Freeform 141">
            <a:extLst>
              <a:ext uri="{FF2B5EF4-FFF2-40B4-BE49-F238E27FC236}">
                <a16:creationId xmlns:a16="http://schemas.microsoft.com/office/drawing/2014/main" id="{E93FA718-7622-8662-837C-ECC4CC7ADD11}"/>
              </a:ext>
            </a:extLst>
          </p:cNvPr>
          <p:cNvSpPr>
            <a:spLocks/>
          </p:cNvSpPr>
          <p:nvPr/>
        </p:nvSpPr>
        <p:spPr bwMode="auto">
          <a:xfrm>
            <a:off x="6669088" y="4246563"/>
            <a:ext cx="133350" cy="12700"/>
          </a:xfrm>
          <a:custGeom>
            <a:avLst/>
            <a:gdLst>
              <a:gd name="T0" fmla="*/ 148009300 w 116"/>
              <a:gd name="T1" fmla="*/ 16128999 h 10"/>
              <a:gd name="T2" fmla="*/ 148009300 w 116"/>
              <a:gd name="T3" fmla="*/ 11290301 h 10"/>
              <a:gd name="T4" fmla="*/ 148009300 w 116"/>
              <a:gd name="T5" fmla="*/ 8064499 h 10"/>
              <a:gd name="T6" fmla="*/ 150652159 w 116"/>
              <a:gd name="T7" fmla="*/ 8064499 h 10"/>
              <a:gd name="T8" fmla="*/ 150652159 w 116"/>
              <a:gd name="T9" fmla="*/ 4838699 h 10"/>
              <a:gd name="T10" fmla="*/ 150652159 w 116"/>
              <a:gd name="T11" fmla="*/ 0 h 10"/>
              <a:gd name="T12" fmla="*/ 153295053 w 116"/>
              <a:gd name="T13" fmla="*/ 0 h 10"/>
              <a:gd name="T14" fmla="*/ 0 w 116"/>
              <a:gd name="T15" fmla="*/ 0 h 10"/>
              <a:gd name="T16" fmla="*/ 0 w 116"/>
              <a:gd name="T17" fmla="*/ 4838699 h 10"/>
              <a:gd name="T18" fmla="*/ 0 w 116"/>
              <a:gd name="T19" fmla="*/ 8064499 h 10"/>
              <a:gd name="T20" fmla="*/ 2642859 w 116"/>
              <a:gd name="T21" fmla="*/ 8064499 h 10"/>
              <a:gd name="T22" fmla="*/ 2642859 w 116"/>
              <a:gd name="T23" fmla="*/ 11290301 h 10"/>
              <a:gd name="T24" fmla="*/ 2642859 w 116"/>
              <a:gd name="T25" fmla="*/ 16128999 h 10"/>
              <a:gd name="T26" fmla="*/ 5285719 w 116"/>
              <a:gd name="T27" fmla="*/ 16128999 h 10"/>
              <a:gd name="T28" fmla="*/ 148009300 w 116"/>
              <a:gd name="T29" fmla="*/ 16128999 h 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6"/>
              <a:gd name="T46" fmla="*/ 0 h 10"/>
              <a:gd name="T47" fmla="*/ 116 w 116"/>
              <a:gd name="T48" fmla="*/ 10 h 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6" h="10">
                <a:moveTo>
                  <a:pt x="112" y="10"/>
                </a:moveTo>
                <a:lnTo>
                  <a:pt x="112" y="7"/>
                </a:lnTo>
                <a:lnTo>
                  <a:pt x="112" y="5"/>
                </a:lnTo>
                <a:lnTo>
                  <a:pt x="114" y="5"/>
                </a:lnTo>
                <a:lnTo>
                  <a:pt x="114" y="3"/>
                </a:lnTo>
                <a:lnTo>
                  <a:pt x="114" y="0"/>
                </a:lnTo>
                <a:lnTo>
                  <a:pt x="116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2" y="10"/>
                </a:lnTo>
                <a:lnTo>
                  <a:pt x="4" y="10"/>
                </a:lnTo>
                <a:lnTo>
                  <a:pt x="112" y="10"/>
                </a:lnTo>
                <a:close/>
              </a:path>
            </a:pathLst>
          </a:custGeom>
          <a:solidFill>
            <a:srgbClr val="F0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61" name="Freeform 142">
            <a:extLst>
              <a:ext uri="{FF2B5EF4-FFF2-40B4-BE49-F238E27FC236}">
                <a16:creationId xmlns:a16="http://schemas.microsoft.com/office/drawing/2014/main" id="{B4E977A0-E2BF-3BD4-AFD8-863FF301D55E}"/>
              </a:ext>
            </a:extLst>
          </p:cNvPr>
          <p:cNvSpPr>
            <a:spLocks/>
          </p:cNvSpPr>
          <p:nvPr/>
        </p:nvSpPr>
        <p:spPr bwMode="auto">
          <a:xfrm>
            <a:off x="6672263" y="4252913"/>
            <a:ext cx="127000" cy="12700"/>
          </a:xfrm>
          <a:custGeom>
            <a:avLst/>
            <a:gdLst>
              <a:gd name="T0" fmla="*/ 138865426 w 112"/>
              <a:gd name="T1" fmla="*/ 17921109 h 9"/>
              <a:gd name="T2" fmla="*/ 138865426 w 112"/>
              <a:gd name="T3" fmla="*/ 13938955 h 9"/>
              <a:gd name="T4" fmla="*/ 138865426 w 112"/>
              <a:gd name="T5" fmla="*/ 9956799 h 9"/>
              <a:gd name="T6" fmla="*/ 141437175 w 112"/>
              <a:gd name="T7" fmla="*/ 9956799 h 9"/>
              <a:gd name="T8" fmla="*/ 141437175 w 112"/>
              <a:gd name="T9" fmla="*/ 3982155 h 9"/>
              <a:gd name="T10" fmla="*/ 141437175 w 112"/>
              <a:gd name="T11" fmla="*/ 0 h 9"/>
              <a:gd name="T12" fmla="*/ 144008925 w 112"/>
              <a:gd name="T13" fmla="*/ 0 h 9"/>
              <a:gd name="T14" fmla="*/ 0 w 112"/>
              <a:gd name="T15" fmla="*/ 0 h 9"/>
              <a:gd name="T16" fmla="*/ 0 w 112"/>
              <a:gd name="T17" fmla="*/ 3982155 h 9"/>
              <a:gd name="T18" fmla="*/ 0 w 112"/>
              <a:gd name="T19" fmla="*/ 9956799 h 9"/>
              <a:gd name="T20" fmla="*/ 2571750 w 112"/>
              <a:gd name="T21" fmla="*/ 9956799 h 9"/>
              <a:gd name="T22" fmla="*/ 2571750 w 112"/>
              <a:gd name="T23" fmla="*/ 13938955 h 9"/>
              <a:gd name="T24" fmla="*/ 2571750 w 112"/>
              <a:gd name="T25" fmla="*/ 17921109 h 9"/>
              <a:gd name="T26" fmla="*/ 5143501 w 112"/>
              <a:gd name="T27" fmla="*/ 17921109 h 9"/>
              <a:gd name="T28" fmla="*/ 138865426 w 112"/>
              <a:gd name="T29" fmla="*/ 17921109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2"/>
              <a:gd name="T46" fmla="*/ 0 h 9"/>
              <a:gd name="T47" fmla="*/ 112 w 112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2" h="9">
                <a:moveTo>
                  <a:pt x="108" y="9"/>
                </a:moveTo>
                <a:lnTo>
                  <a:pt x="108" y="7"/>
                </a:lnTo>
                <a:lnTo>
                  <a:pt x="108" y="5"/>
                </a:lnTo>
                <a:lnTo>
                  <a:pt x="110" y="5"/>
                </a:lnTo>
                <a:lnTo>
                  <a:pt x="110" y="2"/>
                </a:lnTo>
                <a:lnTo>
                  <a:pt x="110" y="0"/>
                </a:lnTo>
                <a:lnTo>
                  <a:pt x="112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108" y="9"/>
                </a:lnTo>
                <a:close/>
              </a:path>
            </a:pathLst>
          </a:custGeom>
          <a:solidFill>
            <a:srgbClr val="F09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62" name="Freeform 143">
            <a:extLst>
              <a:ext uri="{FF2B5EF4-FFF2-40B4-BE49-F238E27FC236}">
                <a16:creationId xmlns:a16="http://schemas.microsoft.com/office/drawing/2014/main" id="{E1750FE2-CD5E-6840-28E7-9E5BA8524686}"/>
              </a:ext>
            </a:extLst>
          </p:cNvPr>
          <p:cNvSpPr>
            <a:spLocks/>
          </p:cNvSpPr>
          <p:nvPr/>
        </p:nvSpPr>
        <p:spPr bwMode="auto">
          <a:xfrm>
            <a:off x="6673851" y="4259263"/>
            <a:ext cx="123825" cy="12700"/>
          </a:xfrm>
          <a:custGeom>
            <a:avLst/>
            <a:gdLst>
              <a:gd name="T0" fmla="*/ 134081835 w 108"/>
              <a:gd name="T1" fmla="*/ 17921109 h 9"/>
              <a:gd name="T2" fmla="*/ 136710823 w 108"/>
              <a:gd name="T3" fmla="*/ 17921109 h 9"/>
              <a:gd name="T4" fmla="*/ 136710823 w 108"/>
              <a:gd name="T5" fmla="*/ 13938955 h 9"/>
              <a:gd name="T6" fmla="*/ 136710823 w 108"/>
              <a:gd name="T7" fmla="*/ 7964310 h 9"/>
              <a:gd name="T8" fmla="*/ 139339810 w 108"/>
              <a:gd name="T9" fmla="*/ 7964310 h 9"/>
              <a:gd name="T10" fmla="*/ 139339810 w 108"/>
              <a:gd name="T11" fmla="*/ 3982155 h 9"/>
              <a:gd name="T12" fmla="*/ 139339810 w 108"/>
              <a:gd name="T13" fmla="*/ 0 h 9"/>
              <a:gd name="T14" fmla="*/ 141968798 w 108"/>
              <a:gd name="T15" fmla="*/ 0 h 9"/>
              <a:gd name="T16" fmla="*/ 0 w 108"/>
              <a:gd name="T17" fmla="*/ 0 h 9"/>
              <a:gd name="T18" fmla="*/ 0 w 108"/>
              <a:gd name="T19" fmla="*/ 3982155 h 9"/>
              <a:gd name="T20" fmla="*/ 0 w 108"/>
              <a:gd name="T21" fmla="*/ 7964310 h 9"/>
              <a:gd name="T22" fmla="*/ 2628989 w 108"/>
              <a:gd name="T23" fmla="*/ 7964310 h 9"/>
              <a:gd name="T24" fmla="*/ 2628989 w 108"/>
              <a:gd name="T25" fmla="*/ 13938955 h 9"/>
              <a:gd name="T26" fmla="*/ 5257977 w 108"/>
              <a:gd name="T27" fmla="*/ 17921109 h 9"/>
              <a:gd name="T28" fmla="*/ 134081835 w 108"/>
              <a:gd name="T29" fmla="*/ 17921109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9"/>
              <a:gd name="T47" fmla="*/ 108 w 108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9">
                <a:moveTo>
                  <a:pt x="102" y="9"/>
                </a:moveTo>
                <a:lnTo>
                  <a:pt x="104" y="9"/>
                </a:lnTo>
                <a:lnTo>
                  <a:pt x="104" y="7"/>
                </a:lnTo>
                <a:lnTo>
                  <a:pt x="104" y="4"/>
                </a:lnTo>
                <a:lnTo>
                  <a:pt x="106" y="4"/>
                </a:lnTo>
                <a:lnTo>
                  <a:pt x="106" y="2"/>
                </a:lnTo>
                <a:lnTo>
                  <a:pt x="106" y="0"/>
                </a:lnTo>
                <a:lnTo>
                  <a:pt x="108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7"/>
                </a:lnTo>
                <a:lnTo>
                  <a:pt x="4" y="9"/>
                </a:lnTo>
                <a:lnTo>
                  <a:pt x="102" y="9"/>
                </a:lnTo>
                <a:close/>
              </a:path>
            </a:pathLst>
          </a:custGeom>
          <a:solidFill>
            <a:srgbClr val="F09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63" name="Freeform 144">
            <a:extLst>
              <a:ext uri="{FF2B5EF4-FFF2-40B4-BE49-F238E27FC236}">
                <a16:creationId xmlns:a16="http://schemas.microsoft.com/office/drawing/2014/main" id="{A73EF730-4C72-F40C-04C8-B9D4BCB49267}"/>
              </a:ext>
            </a:extLst>
          </p:cNvPr>
          <p:cNvSpPr>
            <a:spLocks/>
          </p:cNvSpPr>
          <p:nvPr/>
        </p:nvSpPr>
        <p:spPr bwMode="auto">
          <a:xfrm>
            <a:off x="6677026" y="4265614"/>
            <a:ext cx="119063" cy="14287"/>
          </a:xfrm>
          <a:custGeom>
            <a:avLst/>
            <a:gdLst>
              <a:gd name="T0" fmla="*/ 128443789 w 104"/>
              <a:gd name="T1" fmla="*/ 20411835 h 10"/>
              <a:gd name="T2" fmla="*/ 128443789 w 104"/>
              <a:gd name="T3" fmla="*/ 14288429 h 10"/>
              <a:gd name="T4" fmla="*/ 131065464 w 104"/>
              <a:gd name="T5" fmla="*/ 14288429 h 10"/>
              <a:gd name="T6" fmla="*/ 131065464 w 104"/>
              <a:gd name="T7" fmla="*/ 10206632 h 10"/>
              <a:gd name="T8" fmla="*/ 133685994 w 104"/>
              <a:gd name="T9" fmla="*/ 10206632 h 10"/>
              <a:gd name="T10" fmla="*/ 133685994 w 104"/>
              <a:gd name="T11" fmla="*/ 6123409 h 10"/>
              <a:gd name="T12" fmla="*/ 133685994 w 104"/>
              <a:gd name="T13" fmla="*/ 0 h 10"/>
              <a:gd name="T14" fmla="*/ 136307669 w 104"/>
              <a:gd name="T15" fmla="*/ 0 h 10"/>
              <a:gd name="T16" fmla="*/ 0 w 104"/>
              <a:gd name="T17" fmla="*/ 0 h 10"/>
              <a:gd name="T18" fmla="*/ 0 w 104"/>
              <a:gd name="T19" fmla="*/ 6123409 h 10"/>
              <a:gd name="T20" fmla="*/ 2621676 w 104"/>
              <a:gd name="T21" fmla="*/ 10206632 h 10"/>
              <a:gd name="T22" fmla="*/ 2621676 w 104"/>
              <a:gd name="T23" fmla="*/ 14288429 h 10"/>
              <a:gd name="T24" fmla="*/ 5242207 w 104"/>
              <a:gd name="T25" fmla="*/ 14288429 h 10"/>
              <a:gd name="T26" fmla="*/ 5242207 w 104"/>
              <a:gd name="T27" fmla="*/ 20411835 h 10"/>
              <a:gd name="T28" fmla="*/ 128443789 w 104"/>
              <a:gd name="T29" fmla="*/ 20411835 h 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4"/>
              <a:gd name="T46" fmla="*/ 0 h 10"/>
              <a:gd name="T47" fmla="*/ 104 w 104"/>
              <a:gd name="T48" fmla="*/ 10 h 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4" h="10">
                <a:moveTo>
                  <a:pt x="98" y="10"/>
                </a:moveTo>
                <a:lnTo>
                  <a:pt x="98" y="7"/>
                </a:lnTo>
                <a:lnTo>
                  <a:pt x="100" y="7"/>
                </a:lnTo>
                <a:lnTo>
                  <a:pt x="100" y="5"/>
                </a:lnTo>
                <a:lnTo>
                  <a:pt x="102" y="5"/>
                </a:lnTo>
                <a:lnTo>
                  <a:pt x="102" y="3"/>
                </a:lnTo>
                <a:lnTo>
                  <a:pt x="102" y="0"/>
                </a:lnTo>
                <a:lnTo>
                  <a:pt x="104" y="0"/>
                </a:ln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2" y="7"/>
                </a:lnTo>
                <a:lnTo>
                  <a:pt x="4" y="7"/>
                </a:lnTo>
                <a:lnTo>
                  <a:pt x="4" y="10"/>
                </a:lnTo>
                <a:lnTo>
                  <a:pt x="98" y="10"/>
                </a:lnTo>
                <a:close/>
              </a:path>
            </a:pathLst>
          </a:custGeom>
          <a:solidFill>
            <a:srgbClr val="F09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64" name="Freeform 145">
            <a:extLst>
              <a:ext uri="{FF2B5EF4-FFF2-40B4-BE49-F238E27FC236}">
                <a16:creationId xmlns:a16="http://schemas.microsoft.com/office/drawing/2014/main" id="{87F63253-5CF3-1DF5-624D-8735024DE666}"/>
              </a:ext>
            </a:extLst>
          </p:cNvPr>
          <p:cNvSpPr>
            <a:spLocks/>
          </p:cNvSpPr>
          <p:nvPr/>
        </p:nvSpPr>
        <p:spPr bwMode="auto">
          <a:xfrm>
            <a:off x="6678613" y="4271963"/>
            <a:ext cx="112712" cy="12700"/>
          </a:xfrm>
          <a:custGeom>
            <a:avLst/>
            <a:gdLst>
              <a:gd name="T0" fmla="*/ 121695604 w 98"/>
              <a:gd name="T1" fmla="*/ 17921109 h 9"/>
              <a:gd name="T2" fmla="*/ 124342035 w 98"/>
              <a:gd name="T3" fmla="*/ 17921109 h 9"/>
              <a:gd name="T4" fmla="*/ 124342035 w 98"/>
              <a:gd name="T5" fmla="*/ 13938955 h 9"/>
              <a:gd name="T6" fmla="*/ 126987316 w 98"/>
              <a:gd name="T7" fmla="*/ 13938955 h 9"/>
              <a:gd name="T8" fmla="*/ 126987316 w 98"/>
              <a:gd name="T9" fmla="*/ 9956799 h 9"/>
              <a:gd name="T10" fmla="*/ 126987316 w 98"/>
              <a:gd name="T11" fmla="*/ 3982155 h 9"/>
              <a:gd name="T12" fmla="*/ 129632597 w 98"/>
              <a:gd name="T13" fmla="*/ 3982155 h 9"/>
              <a:gd name="T14" fmla="*/ 129632597 w 98"/>
              <a:gd name="T15" fmla="*/ 0 h 9"/>
              <a:gd name="T16" fmla="*/ 0 w 98"/>
              <a:gd name="T17" fmla="*/ 0 h 9"/>
              <a:gd name="T18" fmla="*/ 0 w 98"/>
              <a:gd name="T19" fmla="*/ 3982155 h 9"/>
              <a:gd name="T20" fmla="*/ 2645282 w 98"/>
              <a:gd name="T21" fmla="*/ 3982155 h 9"/>
              <a:gd name="T22" fmla="*/ 2645282 w 98"/>
              <a:gd name="T23" fmla="*/ 9956799 h 9"/>
              <a:gd name="T24" fmla="*/ 2645282 w 98"/>
              <a:gd name="T25" fmla="*/ 13938955 h 9"/>
              <a:gd name="T26" fmla="*/ 5290564 w 98"/>
              <a:gd name="T27" fmla="*/ 13938955 h 9"/>
              <a:gd name="T28" fmla="*/ 5290564 w 98"/>
              <a:gd name="T29" fmla="*/ 17921109 h 9"/>
              <a:gd name="T30" fmla="*/ 9259635 w 98"/>
              <a:gd name="T31" fmla="*/ 17921109 h 9"/>
              <a:gd name="T32" fmla="*/ 121695604 w 98"/>
              <a:gd name="T33" fmla="*/ 17921109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9"/>
              <a:gd name="T53" fmla="*/ 98 w 98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9">
                <a:moveTo>
                  <a:pt x="92" y="9"/>
                </a:moveTo>
                <a:lnTo>
                  <a:pt x="94" y="9"/>
                </a:lnTo>
                <a:lnTo>
                  <a:pt x="94" y="7"/>
                </a:lnTo>
                <a:lnTo>
                  <a:pt x="96" y="7"/>
                </a:lnTo>
                <a:lnTo>
                  <a:pt x="96" y="5"/>
                </a:lnTo>
                <a:lnTo>
                  <a:pt x="96" y="2"/>
                </a:lnTo>
                <a:lnTo>
                  <a:pt x="98" y="2"/>
                </a:lnTo>
                <a:lnTo>
                  <a:pt x="98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4" y="7"/>
                </a:lnTo>
                <a:lnTo>
                  <a:pt x="4" y="9"/>
                </a:lnTo>
                <a:lnTo>
                  <a:pt x="7" y="9"/>
                </a:lnTo>
                <a:lnTo>
                  <a:pt x="92" y="9"/>
                </a:lnTo>
                <a:close/>
              </a:path>
            </a:pathLst>
          </a:custGeom>
          <a:solidFill>
            <a:srgbClr val="F0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65" name="Freeform 146">
            <a:extLst>
              <a:ext uri="{FF2B5EF4-FFF2-40B4-BE49-F238E27FC236}">
                <a16:creationId xmlns:a16="http://schemas.microsoft.com/office/drawing/2014/main" id="{46E34879-9898-12AE-A06D-86C665D73007}"/>
              </a:ext>
            </a:extLst>
          </p:cNvPr>
          <p:cNvSpPr>
            <a:spLocks/>
          </p:cNvSpPr>
          <p:nvPr/>
        </p:nvSpPr>
        <p:spPr bwMode="auto">
          <a:xfrm>
            <a:off x="6680200" y="4279901"/>
            <a:ext cx="107950" cy="11113"/>
          </a:xfrm>
          <a:custGeom>
            <a:avLst/>
            <a:gdLst>
              <a:gd name="T0" fmla="*/ 116057732 w 94"/>
              <a:gd name="T1" fmla="*/ 13722084 h 9"/>
              <a:gd name="T2" fmla="*/ 116057732 w 94"/>
              <a:gd name="T3" fmla="*/ 10672185 h 9"/>
              <a:gd name="T4" fmla="*/ 118694468 w 94"/>
              <a:gd name="T5" fmla="*/ 10672185 h 9"/>
              <a:gd name="T6" fmla="*/ 118694468 w 94"/>
              <a:gd name="T7" fmla="*/ 6098567 h 9"/>
              <a:gd name="T8" fmla="*/ 121332351 w 94"/>
              <a:gd name="T9" fmla="*/ 6098567 h 9"/>
              <a:gd name="T10" fmla="*/ 121332351 w 94"/>
              <a:gd name="T11" fmla="*/ 3049901 h 9"/>
              <a:gd name="T12" fmla="*/ 123970235 w 94"/>
              <a:gd name="T13" fmla="*/ 3049901 h 9"/>
              <a:gd name="T14" fmla="*/ 123970235 w 94"/>
              <a:gd name="T15" fmla="*/ 0 h 9"/>
              <a:gd name="T16" fmla="*/ 0 w 94"/>
              <a:gd name="T17" fmla="*/ 0 h 9"/>
              <a:gd name="T18" fmla="*/ 0 w 94"/>
              <a:gd name="T19" fmla="*/ 3049901 h 9"/>
              <a:gd name="T20" fmla="*/ 2637885 w 94"/>
              <a:gd name="T21" fmla="*/ 3049901 h 9"/>
              <a:gd name="T22" fmla="*/ 2637885 w 94"/>
              <a:gd name="T23" fmla="*/ 6098567 h 9"/>
              <a:gd name="T24" fmla="*/ 6594137 w 94"/>
              <a:gd name="T25" fmla="*/ 6098567 h 9"/>
              <a:gd name="T26" fmla="*/ 6594137 w 94"/>
              <a:gd name="T27" fmla="*/ 10672185 h 9"/>
              <a:gd name="T28" fmla="*/ 9232021 w 94"/>
              <a:gd name="T29" fmla="*/ 10672185 h 9"/>
              <a:gd name="T30" fmla="*/ 9232021 w 94"/>
              <a:gd name="T31" fmla="*/ 13722084 h 9"/>
              <a:gd name="T32" fmla="*/ 116057732 w 94"/>
              <a:gd name="T33" fmla="*/ 13722084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9"/>
              <a:gd name="T53" fmla="*/ 94 w 94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9">
                <a:moveTo>
                  <a:pt x="88" y="9"/>
                </a:moveTo>
                <a:lnTo>
                  <a:pt x="88" y="7"/>
                </a:lnTo>
                <a:lnTo>
                  <a:pt x="90" y="7"/>
                </a:lnTo>
                <a:lnTo>
                  <a:pt x="90" y="4"/>
                </a:lnTo>
                <a:lnTo>
                  <a:pt x="92" y="4"/>
                </a:lnTo>
                <a:lnTo>
                  <a:pt x="92" y="2"/>
                </a:lnTo>
                <a:lnTo>
                  <a:pt x="94" y="2"/>
                </a:lnTo>
                <a:lnTo>
                  <a:pt x="94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4"/>
                </a:lnTo>
                <a:lnTo>
                  <a:pt x="5" y="4"/>
                </a:lnTo>
                <a:lnTo>
                  <a:pt x="5" y="7"/>
                </a:lnTo>
                <a:lnTo>
                  <a:pt x="7" y="7"/>
                </a:lnTo>
                <a:lnTo>
                  <a:pt x="7" y="9"/>
                </a:lnTo>
                <a:lnTo>
                  <a:pt x="88" y="9"/>
                </a:lnTo>
                <a:close/>
              </a:path>
            </a:pathLst>
          </a:custGeom>
          <a:solidFill>
            <a:srgbClr val="F0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66" name="Freeform 147">
            <a:extLst>
              <a:ext uri="{FF2B5EF4-FFF2-40B4-BE49-F238E27FC236}">
                <a16:creationId xmlns:a16="http://schemas.microsoft.com/office/drawing/2014/main" id="{B6F94BBA-3561-9A35-AFCF-B52E6F9BA33F}"/>
              </a:ext>
            </a:extLst>
          </p:cNvPr>
          <p:cNvSpPr>
            <a:spLocks/>
          </p:cNvSpPr>
          <p:nvPr/>
        </p:nvSpPr>
        <p:spPr bwMode="auto">
          <a:xfrm>
            <a:off x="6684963" y="4284664"/>
            <a:ext cx="100012" cy="14287"/>
          </a:xfrm>
          <a:custGeom>
            <a:avLst/>
            <a:gdLst>
              <a:gd name="T0" fmla="*/ 107984719 w 85"/>
              <a:gd name="T1" fmla="*/ 20411835 h 10"/>
              <a:gd name="T2" fmla="*/ 107984719 w 85"/>
              <a:gd name="T3" fmla="*/ 14288429 h 10"/>
              <a:gd name="T4" fmla="*/ 112138157 w 85"/>
              <a:gd name="T5" fmla="*/ 14288429 h 10"/>
              <a:gd name="T6" fmla="*/ 112138157 w 85"/>
              <a:gd name="T7" fmla="*/ 10206632 h 10"/>
              <a:gd name="T8" fmla="*/ 114906724 w 85"/>
              <a:gd name="T9" fmla="*/ 10206632 h 10"/>
              <a:gd name="T10" fmla="*/ 114906724 w 85"/>
              <a:gd name="T11" fmla="*/ 6123409 h 10"/>
              <a:gd name="T12" fmla="*/ 117675290 w 85"/>
              <a:gd name="T13" fmla="*/ 6123409 h 10"/>
              <a:gd name="T14" fmla="*/ 117675290 w 85"/>
              <a:gd name="T15" fmla="*/ 0 h 10"/>
              <a:gd name="T16" fmla="*/ 0 w 85"/>
              <a:gd name="T17" fmla="*/ 0 h 10"/>
              <a:gd name="T18" fmla="*/ 0 w 85"/>
              <a:gd name="T19" fmla="*/ 6123409 h 10"/>
              <a:gd name="T20" fmla="*/ 2768568 w 85"/>
              <a:gd name="T21" fmla="*/ 6123409 h 10"/>
              <a:gd name="T22" fmla="*/ 2768568 w 85"/>
              <a:gd name="T23" fmla="*/ 10206632 h 10"/>
              <a:gd name="T24" fmla="*/ 5537135 w 85"/>
              <a:gd name="T25" fmla="*/ 10206632 h 10"/>
              <a:gd name="T26" fmla="*/ 5537135 w 85"/>
              <a:gd name="T27" fmla="*/ 14288429 h 10"/>
              <a:gd name="T28" fmla="*/ 8306878 w 85"/>
              <a:gd name="T29" fmla="*/ 14288429 h 10"/>
              <a:gd name="T30" fmla="*/ 8306878 w 85"/>
              <a:gd name="T31" fmla="*/ 20411835 h 10"/>
              <a:gd name="T32" fmla="*/ 107984719 w 85"/>
              <a:gd name="T33" fmla="*/ 20411835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10"/>
              <a:gd name="T53" fmla="*/ 85 w 85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10">
                <a:moveTo>
                  <a:pt x="78" y="10"/>
                </a:moveTo>
                <a:lnTo>
                  <a:pt x="78" y="7"/>
                </a:lnTo>
                <a:lnTo>
                  <a:pt x="81" y="7"/>
                </a:lnTo>
                <a:lnTo>
                  <a:pt x="81" y="5"/>
                </a:lnTo>
                <a:lnTo>
                  <a:pt x="83" y="5"/>
                </a:lnTo>
                <a:lnTo>
                  <a:pt x="83" y="3"/>
                </a:lnTo>
                <a:lnTo>
                  <a:pt x="85" y="3"/>
                </a:lnTo>
                <a:lnTo>
                  <a:pt x="85" y="0"/>
                </a:ln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2" y="5"/>
                </a:lnTo>
                <a:lnTo>
                  <a:pt x="4" y="5"/>
                </a:lnTo>
                <a:lnTo>
                  <a:pt x="4" y="7"/>
                </a:lnTo>
                <a:lnTo>
                  <a:pt x="6" y="7"/>
                </a:lnTo>
                <a:lnTo>
                  <a:pt x="6" y="10"/>
                </a:lnTo>
                <a:lnTo>
                  <a:pt x="78" y="10"/>
                </a:lnTo>
                <a:close/>
              </a:path>
            </a:pathLst>
          </a:custGeom>
          <a:solidFill>
            <a:srgbClr val="F0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67" name="Freeform 148">
            <a:extLst>
              <a:ext uri="{FF2B5EF4-FFF2-40B4-BE49-F238E27FC236}">
                <a16:creationId xmlns:a16="http://schemas.microsoft.com/office/drawing/2014/main" id="{AE18F68D-89E5-2F72-ED49-5591040EF47D}"/>
              </a:ext>
            </a:extLst>
          </p:cNvPr>
          <p:cNvSpPr>
            <a:spLocks/>
          </p:cNvSpPr>
          <p:nvPr/>
        </p:nvSpPr>
        <p:spPr bwMode="auto">
          <a:xfrm>
            <a:off x="6689726" y="4291013"/>
            <a:ext cx="92075" cy="12700"/>
          </a:xfrm>
          <a:custGeom>
            <a:avLst/>
            <a:gdLst>
              <a:gd name="T0" fmla="*/ 90450617 w 81"/>
              <a:gd name="T1" fmla="*/ 17921109 h 9"/>
              <a:gd name="T2" fmla="*/ 93034399 w 81"/>
              <a:gd name="T3" fmla="*/ 17921109 h 9"/>
              <a:gd name="T4" fmla="*/ 93034399 w 81"/>
              <a:gd name="T5" fmla="*/ 13938955 h 9"/>
              <a:gd name="T6" fmla="*/ 95619319 w 81"/>
              <a:gd name="T7" fmla="*/ 13938955 h 9"/>
              <a:gd name="T8" fmla="*/ 95619319 w 81"/>
              <a:gd name="T9" fmla="*/ 9956799 h 9"/>
              <a:gd name="T10" fmla="*/ 98203101 w 81"/>
              <a:gd name="T11" fmla="*/ 9956799 h 9"/>
              <a:gd name="T12" fmla="*/ 98203101 w 81"/>
              <a:gd name="T13" fmla="*/ 3982155 h 9"/>
              <a:gd name="T14" fmla="*/ 102080480 w 81"/>
              <a:gd name="T15" fmla="*/ 3982155 h 9"/>
              <a:gd name="T16" fmla="*/ 102080480 w 81"/>
              <a:gd name="T17" fmla="*/ 0 h 9"/>
              <a:gd name="T18" fmla="*/ 104664263 w 81"/>
              <a:gd name="T19" fmla="*/ 0 h 9"/>
              <a:gd name="T20" fmla="*/ 0 w 81"/>
              <a:gd name="T21" fmla="*/ 0 h 9"/>
              <a:gd name="T22" fmla="*/ 2583784 w 81"/>
              <a:gd name="T23" fmla="*/ 0 h 9"/>
              <a:gd name="T24" fmla="*/ 2583784 w 81"/>
              <a:gd name="T25" fmla="*/ 3982155 h 9"/>
              <a:gd name="T26" fmla="*/ 5168704 w 81"/>
              <a:gd name="T27" fmla="*/ 3982155 h 9"/>
              <a:gd name="T28" fmla="*/ 5168704 w 81"/>
              <a:gd name="T29" fmla="*/ 9956799 h 9"/>
              <a:gd name="T30" fmla="*/ 7752487 w 81"/>
              <a:gd name="T31" fmla="*/ 9956799 h 9"/>
              <a:gd name="T32" fmla="*/ 7752487 w 81"/>
              <a:gd name="T33" fmla="*/ 13938955 h 9"/>
              <a:gd name="T34" fmla="*/ 10337409 w 81"/>
              <a:gd name="T35" fmla="*/ 13938955 h 9"/>
              <a:gd name="T36" fmla="*/ 10337409 w 81"/>
              <a:gd name="T37" fmla="*/ 17921109 h 9"/>
              <a:gd name="T38" fmla="*/ 90450617 w 81"/>
              <a:gd name="T39" fmla="*/ 17921109 h 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9"/>
              <a:gd name="T62" fmla="*/ 81 w 81"/>
              <a:gd name="T63" fmla="*/ 9 h 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9">
                <a:moveTo>
                  <a:pt x="70" y="9"/>
                </a:moveTo>
                <a:lnTo>
                  <a:pt x="72" y="9"/>
                </a:lnTo>
                <a:lnTo>
                  <a:pt x="72" y="7"/>
                </a:lnTo>
                <a:lnTo>
                  <a:pt x="74" y="7"/>
                </a:lnTo>
                <a:lnTo>
                  <a:pt x="74" y="5"/>
                </a:lnTo>
                <a:lnTo>
                  <a:pt x="76" y="5"/>
                </a:lnTo>
                <a:lnTo>
                  <a:pt x="76" y="2"/>
                </a:lnTo>
                <a:lnTo>
                  <a:pt x="79" y="2"/>
                </a:lnTo>
                <a:lnTo>
                  <a:pt x="79" y="0"/>
                </a:lnTo>
                <a:lnTo>
                  <a:pt x="81" y="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4" y="2"/>
                </a:lnTo>
                <a:lnTo>
                  <a:pt x="4" y="5"/>
                </a:lnTo>
                <a:lnTo>
                  <a:pt x="6" y="5"/>
                </a:lnTo>
                <a:lnTo>
                  <a:pt x="6" y="7"/>
                </a:lnTo>
                <a:lnTo>
                  <a:pt x="8" y="7"/>
                </a:lnTo>
                <a:lnTo>
                  <a:pt x="8" y="9"/>
                </a:lnTo>
                <a:lnTo>
                  <a:pt x="70" y="9"/>
                </a:lnTo>
                <a:close/>
              </a:path>
            </a:pathLst>
          </a:custGeom>
          <a:solidFill>
            <a:srgbClr val="F0A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68" name="Freeform 149">
            <a:extLst>
              <a:ext uri="{FF2B5EF4-FFF2-40B4-BE49-F238E27FC236}">
                <a16:creationId xmlns:a16="http://schemas.microsoft.com/office/drawing/2014/main" id="{16CDFF3E-F458-8C07-3836-68011F6B8CCA}"/>
              </a:ext>
            </a:extLst>
          </p:cNvPr>
          <p:cNvSpPr>
            <a:spLocks/>
          </p:cNvSpPr>
          <p:nvPr/>
        </p:nvSpPr>
        <p:spPr bwMode="auto">
          <a:xfrm>
            <a:off x="6694488" y="4298950"/>
            <a:ext cx="82550" cy="12700"/>
          </a:xfrm>
          <a:custGeom>
            <a:avLst/>
            <a:gdLst>
              <a:gd name="T0" fmla="*/ 81500928 w 72"/>
              <a:gd name="T1" fmla="*/ 17921109 h 9"/>
              <a:gd name="T2" fmla="*/ 81500928 w 72"/>
              <a:gd name="T3" fmla="*/ 13938955 h 9"/>
              <a:gd name="T4" fmla="*/ 84129915 w 72"/>
              <a:gd name="T5" fmla="*/ 13938955 h 9"/>
              <a:gd name="T6" fmla="*/ 86758903 w 72"/>
              <a:gd name="T7" fmla="*/ 13938955 h 9"/>
              <a:gd name="T8" fmla="*/ 86758903 w 72"/>
              <a:gd name="T9" fmla="*/ 7964310 h 9"/>
              <a:gd name="T10" fmla="*/ 89387890 w 72"/>
              <a:gd name="T11" fmla="*/ 7964310 h 9"/>
              <a:gd name="T12" fmla="*/ 89387890 w 72"/>
              <a:gd name="T13" fmla="*/ 3982155 h 9"/>
              <a:gd name="T14" fmla="*/ 92016877 w 72"/>
              <a:gd name="T15" fmla="*/ 3982155 h 9"/>
              <a:gd name="T16" fmla="*/ 92016877 w 72"/>
              <a:gd name="T17" fmla="*/ 0 h 9"/>
              <a:gd name="T18" fmla="*/ 94645864 w 72"/>
              <a:gd name="T19" fmla="*/ 0 h 9"/>
              <a:gd name="T20" fmla="*/ 0 w 72"/>
              <a:gd name="T21" fmla="*/ 0 h 9"/>
              <a:gd name="T22" fmla="*/ 2628988 w 72"/>
              <a:gd name="T23" fmla="*/ 0 h 9"/>
              <a:gd name="T24" fmla="*/ 2628988 w 72"/>
              <a:gd name="T25" fmla="*/ 3982155 h 9"/>
              <a:gd name="T26" fmla="*/ 5257976 w 72"/>
              <a:gd name="T27" fmla="*/ 3982155 h 9"/>
              <a:gd name="T28" fmla="*/ 5257976 w 72"/>
              <a:gd name="T29" fmla="*/ 7964310 h 9"/>
              <a:gd name="T30" fmla="*/ 7886963 w 72"/>
              <a:gd name="T31" fmla="*/ 7964310 h 9"/>
              <a:gd name="T32" fmla="*/ 7886963 w 72"/>
              <a:gd name="T33" fmla="*/ 13938955 h 9"/>
              <a:gd name="T34" fmla="*/ 10515953 w 72"/>
              <a:gd name="T35" fmla="*/ 13938955 h 9"/>
              <a:gd name="T36" fmla="*/ 13144940 w 72"/>
              <a:gd name="T37" fmla="*/ 17921109 h 9"/>
              <a:gd name="T38" fmla="*/ 81500928 w 72"/>
              <a:gd name="T39" fmla="*/ 17921109 h 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2"/>
              <a:gd name="T61" fmla="*/ 0 h 9"/>
              <a:gd name="T62" fmla="*/ 72 w 72"/>
              <a:gd name="T63" fmla="*/ 9 h 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2" h="9">
                <a:moveTo>
                  <a:pt x="62" y="9"/>
                </a:moveTo>
                <a:lnTo>
                  <a:pt x="62" y="7"/>
                </a:lnTo>
                <a:lnTo>
                  <a:pt x="64" y="7"/>
                </a:lnTo>
                <a:lnTo>
                  <a:pt x="66" y="7"/>
                </a:lnTo>
                <a:lnTo>
                  <a:pt x="66" y="4"/>
                </a:lnTo>
                <a:lnTo>
                  <a:pt x="68" y="4"/>
                </a:lnTo>
                <a:lnTo>
                  <a:pt x="68" y="2"/>
                </a:lnTo>
                <a:lnTo>
                  <a:pt x="70" y="2"/>
                </a:lnTo>
                <a:lnTo>
                  <a:pt x="70" y="0"/>
                </a:lnTo>
                <a:lnTo>
                  <a:pt x="72" y="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4" y="2"/>
                </a:lnTo>
                <a:lnTo>
                  <a:pt x="4" y="4"/>
                </a:lnTo>
                <a:lnTo>
                  <a:pt x="6" y="4"/>
                </a:lnTo>
                <a:lnTo>
                  <a:pt x="6" y="7"/>
                </a:lnTo>
                <a:lnTo>
                  <a:pt x="8" y="7"/>
                </a:lnTo>
                <a:lnTo>
                  <a:pt x="10" y="9"/>
                </a:lnTo>
                <a:lnTo>
                  <a:pt x="62" y="9"/>
                </a:lnTo>
                <a:close/>
              </a:path>
            </a:pathLst>
          </a:custGeom>
          <a:solidFill>
            <a:srgbClr val="F0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69" name="Freeform 150">
            <a:extLst>
              <a:ext uri="{FF2B5EF4-FFF2-40B4-BE49-F238E27FC236}">
                <a16:creationId xmlns:a16="http://schemas.microsoft.com/office/drawing/2014/main" id="{EC3AC2DB-8CD1-7B80-7314-2229EB2E75D6}"/>
              </a:ext>
            </a:extLst>
          </p:cNvPr>
          <p:cNvSpPr>
            <a:spLocks/>
          </p:cNvSpPr>
          <p:nvPr/>
        </p:nvSpPr>
        <p:spPr bwMode="auto">
          <a:xfrm>
            <a:off x="6697664" y="4303714"/>
            <a:ext cx="71437" cy="14287"/>
          </a:xfrm>
          <a:custGeom>
            <a:avLst/>
            <a:gdLst>
              <a:gd name="T0" fmla="*/ 63724111 w 62"/>
              <a:gd name="T1" fmla="*/ 20411835 h 10"/>
              <a:gd name="T2" fmla="*/ 66378801 w 62"/>
              <a:gd name="T3" fmla="*/ 20411835 h 10"/>
              <a:gd name="T4" fmla="*/ 69034644 w 62"/>
              <a:gd name="T5" fmla="*/ 20411835 h 10"/>
              <a:gd name="T6" fmla="*/ 69034644 w 62"/>
              <a:gd name="T7" fmla="*/ 14288429 h 10"/>
              <a:gd name="T8" fmla="*/ 71689334 w 62"/>
              <a:gd name="T9" fmla="*/ 14288429 h 10"/>
              <a:gd name="T10" fmla="*/ 74345177 w 62"/>
              <a:gd name="T11" fmla="*/ 14288429 h 10"/>
              <a:gd name="T12" fmla="*/ 74345177 w 62"/>
              <a:gd name="T13" fmla="*/ 10206632 h 10"/>
              <a:gd name="T14" fmla="*/ 76999885 w 62"/>
              <a:gd name="T15" fmla="*/ 10206632 h 10"/>
              <a:gd name="T16" fmla="*/ 76999885 w 62"/>
              <a:gd name="T17" fmla="*/ 6123409 h 10"/>
              <a:gd name="T18" fmla="*/ 79655728 w 62"/>
              <a:gd name="T19" fmla="*/ 6123409 h 10"/>
              <a:gd name="T20" fmla="*/ 82310418 w 62"/>
              <a:gd name="T21" fmla="*/ 6123409 h 10"/>
              <a:gd name="T22" fmla="*/ 82310418 w 62"/>
              <a:gd name="T23" fmla="*/ 0 h 10"/>
              <a:gd name="T24" fmla="*/ 0 w 62"/>
              <a:gd name="T25" fmla="*/ 0 h 10"/>
              <a:gd name="T26" fmla="*/ 2654692 w 62"/>
              <a:gd name="T27" fmla="*/ 0 h 10"/>
              <a:gd name="T28" fmla="*/ 2654692 w 62"/>
              <a:gd name="T29" fmla="*/ 6123409 h 10"/>
              <a:gd name="T30" fmla="*/ 5310535 w 62"/>
              <a:gd name="T31" fmla="*/ 6123409 h 10"/>
              <a:gd name="T32" fmla="*/ 7965226 w 62"/>
              <a:gd name="T33" fmla="*/ 6123409 h 10"/>
              <a:gd name="T34" fmla="*/ 7965226 w 62"/>
              <a:gd name="T35" fmla="*/ 10206632 h 10"/>
              <a:gd name="T36" fmla="*/ 10621071 w 62"/>
              <a:gd name="T37" fmla="*/ 10206632 h 10"/>
              <a:gd name="T38" fmla="*/ 10621071 w 62"/>
              <a:gd name="T39" fmla="*/ 14288429 h 10"/>
              <a:gd name="T40" fmla="*/ 13275761 w 62"/>
              <a:gd name="T41" fmla="*/ 14288429 h 10"/>
              <a:gd name="T42" fmla="*/ 15931604 w 62"/>
              <a:gd name="T43" fmla="*/ 14288429 h 10"/>
              <a:gd name="T44" fmla="*/ 15931604 w 62"/>
              <a:gd name="T45" fmla="*/ 20411835 h 10"/>
              <a:gd name="T46" fmla="*/ 18586294 w 62"/>
              <a:gd name="T47" fmla="*/ 20411835 h 10"/>
              <a:gd name="T48" fmla="*/ 63724111 w 62"/>
              <a:gd name="T49" fmla="*/ 20411835 h 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2"/>
              <a:gd name="T76" fmla="*/ 0 h 10"/>
              <a:gd name="T77" fmla="*/ 62 w 62"/>
              <a:gd name="T78" fmla="*/ 10 h 1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2" h="10">
                <a:moveTo>
                  <a:pt x="48" y="10"/>
                </a:moveTo>
                <a:lnTo>
                  <a:pt x="50" y="10"/>
                </a:lnTo>
                <a:lnTo>
                  <a:pt x="52" y="10"/>
                </a:lnTo>
                <a:lnTo>
                  <a:pt x="52" y="7"/>
                </a:lnTo>
                <a:lnTo>
                  <a:pt x="54" y="7"/>
                </a:lnTo>
                <a:lnTo>
                  <a:pt x="56" y="7"/>
                </a:lnTo>
                <a:lnTo>
                  <a:pt x="56" y="5"/>
                </a:lnTo>
                <a:lnTo>
                  <a:pt x="58" y="5"/>
                </a:lnTo>
                <a:lnTo>
                  <a:pt x="58" y="3"/>
                </a:lnTo>
                <a:lnTo>
                  <a:pt x="60" y="3"/>
                </a:lnTo>
                <a:lnTo>
                  <a:pt x="62" y="3"/>
                </a:lnTo>
                <a:lnTo>
                  <a:pt x="62" y="0"/>
                </a:lnTo>
                <a:lnTo>
                  <a:pt x="0" y="0"/>
                </a:lnTo>
                <a:lnTo>
                  <a:pt x="2" y="0"/>
                </a:lnTo>
                <a:lnTo>
                  <a:pt x="2" y="3"/>
                </a:lnTo>
                <a:lnTo>
                  <a:pt x="4" y="3"/>
                </a:lnTo>
                <a:lnTo>
                  <a:pt x="6" y="3"/>
                </a:lnTo>
                <a:lnTo>
                  <a:pt x="6" y="5"/>
                </a:lnTo>
                <a:lnTo>
                  <a:pt x="8" y="5"/>
                </a:lnTo>
                <a:lnTo>
                  <a:pt x="8" y="7"/>
                </a:lnTo>
                <a:lnTo>
                  <a:pt x="10" y="7"/>
                </a:lnTo>
                <a:lnTo>
                  <a:pt x="12" y="7"/>
                </a:lnTo>
                <a:lnTo>
                  <a:pt x="12" y="10"/>
                </a:lnTo>
                <a:lnTo>
                  <a:pt x="14" y="10"/>
                </a:lnTo>
                <a:lnTo>
                  <a:pt x="48" y="10"/>
                </a:lnTo>
                <a:close/>
              </a:path>
            </a:pathLst>
          </a:custGeom>
          <a:solidFill>
            <a:srgbClr val="F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70" name="Freeform 151">
            <a:extLst>
              <a:ext uri="{FF2B5EF4-FFF2-40B4-BE49-F238E27FC236}">
                <a16:creationId xmlns:a16="http://schemas.microsoft.com/office/drawing/2014/main" id="{D798799B-659B-F849-E010-1BC4AEAFE864}"/>
              </a:ext>
            </a:extLst>
          </p:cNvPr>
          <p:cNvSpPr>
            <a:spLocks/>
          </p:cNvSpPr>
          <p:nvPr/>
        </p:nvSpPr>
        <p:spPr bwMode="auto">
          <a:xfrm>
            <a:off x="6704014" y="4311651"/>
            <a:ext cx="60325" cy="11113"/>
          </a:xfrm>
          <a:custGeom>
            <a:avLst/>
            <a:gdLst>
              <a:gd name="T0" fmla="*/ 69982798 w 52"/>
              <a:gd name="T1" fmla="*/ 0 h 9"/>
              <a:gd name="T2" fmla="*/ 67291376 w 52"/>
              <a:gd name="T3" fmla="*/ 0 h 9"/>
              <a:gd name="T4" fmla="*/ 64599953 w 52"/>
              <a:gd name="T5" fmla="*/ 3049901 h 9"/>
              <a:gd name="T6" fmla="*/ 61907371 w 52"/>
              <a:gd name="T7" fmla="*/ 3049901 h 9"/>
              <a:gd name="T8" fmla="*/ 59215949 w 52"/>
              <a:gd name="T9" fmla="*/ 7623517 h 9"/>
              <a:gd name="T10" fmla="*/ 56524527 w 52"/>
              <a:gd name="T11" fmla="*/ 7623517 h 9"/>
              <a:gd name="T12" fmla="*/ 53833104 w 52"/>
              <a:gd name="T13" fmla="*/ 7623517 h 9"/>
              <a:gd name="T14" fmla="*/ 53833104 w 52"/>
              <a:gd name="T15" fmla="*/ 10672185 h 9"/>
              <a:gd name="T16" fmla="*/ 51141682 w 52"/>
              <a:gd name="T17" fmla="*/ 10672185 h 9"/>
              <a:gd name="T18" fmla="*/ 47103388 w 52"/>
              <a:gd name="T19" fmla="*/ 10672185 h 9"/>
              <a:gd name="T20" fmla="*/ 44411966 w 52"/>
              <a:gd name="T21" fmla="*/ 10672185 h 9"/>
              <a:gd name="T22" fmla="*/ 41720544 w 52"/>
              <a:gd name="T23" fmla="*/ 10672185 h 9"/>
              <a:gd name="T24" fmla="*/ 39029122 w 52"/>
              <a:gd name="T25" fmla="*/ 10672185 h 9"/>
              <a:gd name="T26" fmla="*/ 36337690 w 52"/>
              <a:gd name="T27" fmla="*/ 13722084 h 9"/>
              <a:gd name="T28" fmla="*/ 33645108 w 52"/>
              <a:gd name="T29" fmla="*/ 13722084 h 9"/>
              <a:gd name="T30" fmla="*/ 30953686 w 52"/>
              <a:gd name="T31" fmla="*/ 13722084 h 9"/>
              <a:gd name="T32" fmla="*/ 30953686 w 52"/>
              <a:gd name="T33" fmla="*/ 10672185 h 9"/>
              <a:gd name="T34" fmla="*/ 28262263 w 52"/>
              <a:gd name="T35" fmla="*/ 10672185 h 9"/>
              <a:gd name="T36" fmla="*/ 25570841 w 52"/>
              <a:gd name="T37" fmla="*/ 10672185 h 9"/>
              <a:gd name="T38" fmla="*/ 22879419 w 52"/>
              <a:gd name="T39" fmla="*/ 10672185 h 9"/>
              <a:gd name="T40" fmla="*/ 20186836 w 52"/>
              <a:gd name="T41" fmla="*/ 10672185 h 9"/>
              <a:gd name="T42" fmla="*/ 17495409 w 52"/>
              <a:gd name="T43" fmla="*/ 10672185 h 9"/>
              <a:gd name="T44" fmla="*/ 17495409 w 52"/>
              <a:gd name="T45" fmla="*/ 7623517 h 9"/>
              <a:gd name="T46" fmla="*/ 14803987 w 52"/>
              <a:gd name="T47" fmla="*/ 7623517 h 9"/>
              <a:gd name="T48" fmla="*/ 10766854 w 52"/>
              <a:gd name="T49" fmla="*/ 7623517 h 9"/>
              <a:gd name="T50" fmla="*/ 8075429 w 52"/>
              <a:gd name="T51" fmla="*/ 7623517 h 9"/>
              <a:gd name="T52" fmla="*/ 8075429 w 52"/>
              <a:gd name="T53" fmla="*/ 3049901 h 9"/>
              <a:gd name="T54" fmla="*/ 5382847 w 52"/>
              <a:gd name="T55" fmla="*/ 3049901 h 9"/>
              <a:gd name="T56" fmla="*/ 2691423 w 52"/>
              <a:gd name="T57" fmla="*/ 3049901 h 9"/>
              <a:gd name="T58" fmla="*/ 2691423 w 52"/>
              <a:gd name="T59" fmla="*/ 0 h 9"/>
              <a:gd name="T60" fmla="*/ 0 w 52"/>
              <a:gd name="T61" fmla="*/ 0 h 9"/>
              <a:gd name="T62" fmla="*/ 69982798 w 52"/>
              <a:gd name="T63" fmla="*/ 0 h 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"/>
              <a:gd name="T97" fmla="*/ 0 h 9"/>
              <a:gd name="T98" fmla="*/ 52 w 52"/>
              <a:gd name="T99" fmla="*/ 9 h 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" h="9">
                <a:moveTo>
                  <a:pt x="52" y="0"/>
                </a:moveTo>
                <a:lnTo>
                  <a:pt x="50" y="0"/>
                </a:lnTo>
                <a:lnTo>
                  <a:pt x="48" y="2"/>
                </a:lnTo>
                <a:lnTo>
                  <a:pt x="46" y="2"/>
                </a:lnTo>
                <a:lnTo>
                  <a:pt x="44" y="5"/>
                </a:lnTo>
                <a:lnTo>
                  <a:pt x="42" y="5"/>
                </a:lnTo>
                <a:lnTo>
                  <a:pt x="40" y="5"/>
                </a:lnTo>
                <a:lnTo>
                  <a:pt x="40" y="7"/>
                </a:lnTo>
                <a:lnTo>
                  <a:pt x="38" y="7"/>
                </a:lnTo>
                <a:lnTo>
                  <a:pt x="35" y="7"/>
                </a:lnTo>
                <a:lnTo>
                  <a:pt x="33" y="7"/>
                </a:lnTo>
                <a:lnTo>
                  <a:pt x="31" y="7"/>
                </a:lnTo>
                <a:lnTo>
                  <a:pt x="29" y="7"/>
                </a:lnTo>
                <a:lnTo>
                  <a:pt x="27" y="9"/>
                </a:lnTo>
                <a:lnTo>
                  <a:pt x="25" y="9"/>
                </a:lnTo>
                <a:lnTo>
                  <a:pt x="23" y="9"/>
                </a:lnTo>
                <a:lnTo>
                  <a:pt x="23" y="7"/>
                </a:lnTo>
                <a:lnTo>
                  <a:pt x="21" y="7"/>
                </a:lnTo>
                <a:lnTo>
                  <a:pt x="19" y="7"/>
                </a:lnTo>
                <a:lnTo>
                  <a:pt x="17" y="7"/>
                </a:lnTo>
                <a:lnTo>
                  <a:pt x="15" y="7"/>
                </a:lnTo>
                <a:lnTo>
                  <a:pt x="13" y="7"/>
                </a:lnTo>
                <a:lnTo>
                  <a:pt x="13" y="5"/>
                </a:lnTo>
                <a:lnTo>
                  <a:pt x="11" y="5"/>
                </a:lnTo>
                <a:lnTo>
                  <a:pt x="8" y="5"/>
                </a:lnTo>
                <a:lnTo>
                  <a:pt x="6" y="5"/>
                </a:lnTo>
                <a:lnTo>
                  <a:pt x="6" y="2"/>
                </a:lnTo>
                <a:lnTo>
                  <a:pt x="4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52" y="0"/>
                </a:lnTo>
                <a:close/>
              </a:path>
            </a:pathLst>
          </a:custGeom>
          <a:solidFill>
            <a:srgbClr val="F0A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71" name="Freeform 152">
            <a:extLst>
              <a:ext uri="{FF2B5EF4-FFF2-40B4-BE49-F238E27FC236}">
                <a16:creationId xmlns:a16="http://schemas.microsoft.com/office/drawing/2014/main" id="{4D0604D1-00FA-4B4F-4DB9-41F8D10A89A6}"/>
              </a:ext>
            </a:extLst>
          </p:cNvPr>
          <p:cNvSpPr>
            <a:spLocks/>
          </p:cNvSpPr>
          <p:nvPr/>
        </p:nvSpPr>
        <p:spPr bwMode="auto">
          <a:xfrm>
            <a:off x="6713539" y="4318001"/>
            <a:ext cx="41275" cy="4763"/>
          </a:xfrm>
          <a:custGeom>
            <a:avLst/>
            <a:gdLst>
              <a:gd name="T0" fmla="*/ 50106633 w 34"/>
              <a:gd name="T1" fmla="*/ 0 h 4"/>
              <a:gd name="T2" fmla="*/ 47159113 w 34"/>
              <a:gd name="T3" fmla="*/ 0 h 4"/>
              <a:gd name="T4" fmla="*/ 47159113 w 34"/>
              <a:gd name="T5" fmla="*/ 2836366 h 4"/>
              <a:gd name="T6" fmla="*/ 44211594 w 34"/>
              <a:gd name="T7" fmla="*/ 2836366 h 4"/>
              <a:gd name="T8" fmla="*/ 39790315 w 34"/>
              <a:gd name="T9" fmla="*/ 2836366 h 4"/>
              <a:gd name="T10" fmla="*/ 36842786 w 34"/>
              <a:gd name="T11" fmla="*/ 2836366 h 4"/>
              <a:gd name="T12" fmla="*/ 33895267 w 34"/>
              <a:gd name="T13" fmla="*/ 2836366 h 4"/>
              <a:gd name="T14" fmla="*/ 30947748 w 34"/>
              <a:gd name="T15" fmla="*/ 2836366 h 4"/>
              <a:gd name="T16" fmla="*/ 28000229 w 34"/>
              <a:gd name="T17" fmla="*/ 5671542 h 4"/>
              <a:gd name="T18" fmla="*/ 25053923 w 34"/>
              <a:gd name="T19" fmla="*/ 5671542 h 4"/>
              <a:gd name="T20" fmla="*/ 22106404 w 34"/>
              <a:gd name="T21" fmla="*/ 5671542 h 4"/>
              <a:gd name="T22" fmla="*/ 22106404 w 34"/>
              <a:gd name="T23" fmla="*/ 2836366 h 4"/>
              <a:gd name="T24" fmla="*/ 19158880 w 34"/>
              <a:gd name="T25" fmla="*/ 2836366 h 4"/>
              <a:gd name="T26" fmla="*/ 16211361 w 34"/>
              <a:gd name="T27" fmla="*/ 2836366 h 4"/>
              <a:gd name="T28" fmla="*/ 13263841 w 34"/>
              <a:gd name="T29" fmla="*/ 2836366 h 4"/>
              <a:gd name="T30" fmla="*/ 10316322 w 34"/>
              <a:gd name="T31" fmla="*/ 2836366 h 4"/>
              <a:gd name="T32" fmla="*/ 7368801 w 34"/>
              <a:gd name="T33" fmla="*/ 2836366 h 4"/>
              <a:gd name="T34" fmla="*/ 7368801 w 34"/>
              <a:gd name="T35" fmla="*/ 0 h 4"/>
              <a:gd name="T36" fmla="*/ 4421280 w 34"/>
              <a:gd name="T37" fmla="*/ 0 h 4"/>
              <a:gd name="T38" fmla="*/ 0 w 34"/>
              <a:gd name="T39" fmla="*/ 0 h 4"/>
              <a:gd name="T40" fmla="*/ 50106633 w 34"/>
              <a:gd name="T41" fmla="*/ 0 h 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"/>
              <a:gd name="T64" fmla="*/ 0 h 4"/>
              <a:gd name="T65" fmla="*/ 34 w 34"/>
              <a:gd name="T66" fmla="*/ 4 h 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" h="4">
                <a:moveTo>
                  <a:pt x="34" y="0"/>
                </a:moveTo>
                <a:lnTo>
                  <a:pt x="32" y="0"/>
                </a:lnTo>
                <a:lnTo>
                  <a:pt x="32" y="2"/>
                </a:lnTo>
                <a:lnTo>
                  <a:pt x="30" y="2"/>
                </a:lnTo>
                <a:lnTo>
                  <a:pt x="27" y="2"/>
                </a:lnTo>
                <a:lnTo>
                  <a:pt x="25" y="2"/>
                </a:lnTo>
                <a:lnTo>
                  <a:pt x="23" y="2"/>
                </a:lnTo>
                <a:lnTo>
                  <a:pt x="21" y="2"/>
                </a:lnTo>
                <a:lnTo>
                  <a:pt x="19" y="4"/>
                </a:lnTo>
                <a:lnTo>
                  <a:pt x="17" y="4"/>
                </a:lnTo>
                <a:lnTo>
                  <a:pt x="15" y="4"/>
                </a:lnTo>
                <a:lnTo>
                  <a:pt x="15" y="2"/>
                </a:lnTo>
                <a:lnTo>
                  <a:pt x="13" y="2"/>
                </a:lnTo>
                <a:lnTo>
                  <a:pt x="11" y="2"/>
                </a:lnTo>
                <a:lnTo>
                  <a:pt x="9" y="2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solidFill>
            <a:srgbClr val="F0A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72" name="Freeform 153">
            <a:extLst>
              <a:ext uri="{FF2B5EF4-FFF2-40B4-BE49-F238E27FC236}">
                <a16:creationId xmlns:a16="http://schemas.microsoft.com/office/drawing/2014/main" id="{EE4BB45E-4151-3907-F99B-74A1CA46D475}"/>
              </a:ext>
            </a:extLst>
          </p:cNvPr>
          <p:cNvSpPr>
            <a:spLocks/>
          </p:cNvSpPr>
          <p:nvPr/>
        </p:nvSpPr>
        <p:spPr bwMode="auto">
          <a:xfrm>
            <a:off x="6657976" y="4006851"/>
            <a:ext cx="155575" cy="315913"/>
          </a:xfrm>
          <a:custGeom>
            <a:avLst/>
            <a:gdLst>
              <a:gd name="T0" fmla="*/ 2578911 w 137"/>
              <a:gd name="T1" fmla="*/ 188659159 h 230"/>
              <a:gd name="T2" fmla="*/ 5157822 w 137"/>
              <a:gd name="T3" fmla="*/ 158474323 h 230"/>
              <a:gd name="T4" fmla="*/ 10316780 w 137"/>
              <a:gd name="T5" fmla="*/ 126402295 h 230"/>
              <a:gd name="T6" fmla="*/ 15474600 w 137"/>
              <a:gd name="T7" fmla="*/ 99989228 h 230"/>
              <a:gd name="T8" fmla="*/ 23212470 w 137"/>
              <a:gd name="T9" fmla="*/ 73577513 h 230"/>
              <a:gd name="T10" fmla="*/ 32239223 w 137"/>
              <a:gd name="T11" fmla="*/ 52824782 h 230"/>
              <a:gd name="T12" fmla="*/ 42554871 w 137"/>
              <a:gd name="T13" fmla="*/ 33959276 h 230"/>
              <a:gd name="T14" fmla="*/ 55450557 w 137"/>
              <a:gd name="T15" fmla="*/ 16979638 h 230"/>
              <a:gd name="T16" fmla="*/ 67056220 w 137"/>
              <a:gd name="T17" fmla="*/ 7546201 h 230"/>
              <a:gd name="T18" fmla="*/ 79951923 w 137"/>
              <a:gd name="T19" fmla="*/ 0 h 230"/>
              <a:gd name="T20" fmla="*/ 92847608 w 137"/>
              <a:gd name="T21" fmla="*/ 0 h 230"/>
              <a:gd name="T22" fmla="*/ 107032181 w 137"/>
              <a:gd name="T23" fmla="*/ 0 h 230"/>
              <a:gd name="T24" fmla="*/ 117348957 w 137"/>
              <a:gd name="T25" fmla="*/ 7546201 h 230"/>
              <a:gd name="T26" fmla="*/ 130244642 w 137"/>
              <a:gd name="T27" fmla="*/ 20752737 h 230"/>
              <a:gd name="T28" fmla="*/ 141850305 w 137"/>
              <a:gd name="T29" fmla="*/ 39618237 h 230"/>
              <a:gd name="T30" fmla="*/ 149588206 w 137"/>
              <a:gd name="T31" fmla="*/ 56597881 h 230"/>
              <a:gd name="T32" fmla="*/ 157324936 w 137"/>
              <a:gd name="T33" fmla="*/ 83010948 h 230"/>
              <a:gd name="T34" fmla="*/ 165062801 w 137"/>
              <a:gd name="T35" fmla="*/ 109422662 h 230"/>
              <a:gd name="T36" fmla="*/ 171510644 w 137"/>
              <a:gd name="T37" fmla="*/ 135835729 h 230"/>
              <a:gd name="T38" fmla="*/ 174089554 w 137"/>
              <a:gd name="T39" fmla="*/ 166020522 h 230"/>
              <a:gd name="T40" fmla="*/ 176668464 w 137"/>
              <a:gd name="T41" fmla="*/ 198092593 h 230"/>
              <a:gd name="T42" fmla="*/ 176668464 w 137"/>
              <a:gd name="T43" fmla="*/ 232051858 h 230"/>
              <a:gd name="T44" fmla="*/ 174089554 w 137"/>
              <a:gd name="T45" fmla="*/ 262236650 h 230"/>
              <a:gd name="T46" fmla="*/ 167641711 w 137"/>
              <a:gd name="T47" fmla="*/ 294308679 h 230"/>
              <a:gd name="T48" fmla="*/ 162483891 w 137"/>
              <a:gd name="T49" fmla="*/ 324494845 h 230"/>
              <a:gd name="T50" fmla="*/ 154746026 w 137"/>
              <a:gd name="T51" fmla="*/ 347133439 h 230"/>
              <a:gd name="T52" fmla="*/ 147009260 w 137"/>
              <a:gd name="T53" fmla="*/ 373546592 h 230"/>
              <a:gd name="T54" fmla="*/ 139271395 w 137"/>
              <a:gd name="T55" fmla="*/ 390526225 h 230"/>
              <a:gd name="T56" fmla="*/ 125086822 w 137"/>
              <a:gd name="T57" fmla="*/ 407505857 h 230"/>
              <a:gd name="T58" fmla="*/ 114770047 w 137"/>
              <a:gd name="T59" fmla="*/ 420711017 h 230"/>
              <a:gd name="T60" fmla="*/ 101874361 w 137"/>
              <a:gd name="T61" fmla="*/ 430144451 h 230"/>
              <a:gd name="T62" fmla="*/ 87689788 w 137"/>
              <a:gd name="T63" fmla="*/ 433917550 h 230"/>
              <a:gd name="T64" fmla="*/ 74794103 w 137"/>
              <a:gd name="T65" fmla="*/ 430144451 h 230"/>
              <a:gd name="T66" fmla="*/ 63188422 w 137"/>
              <a:gd name="T67" fmla="*/ 426371352 h 230"/>
              <a:gd name="T68" fmla="*/ 50292737 w 137"/>
              <a:gd name="T69" fmla="*/ 413164819 h 230"/>
              <a:gd name="T70" fmla="*/ 39975961 w 137"/>
              <a:gd name="T71" fmla="*/ 399958285 h 230"/>
              <a:gd name="T72" fmla="*/ 28370290 w 137"/>
              <a:gd name="T73" fmla="*/ 377319691 h 230"/>
              <a:gd name="T74" fmla="*/ 20632424 w 137"/>
              <a:gd name="T75" fmla="*/ 354681011 h 230"/>
              <a:gd name="T76" fmla="*/ 12895690 w 137"/>
              <a:gd name="T77" fmla="*/ 333928279 h 230"/>
              <a:gd name="T78" fmla="*/ 7737868 w 137"/>
              <a:gd name="T79" fmla="*/ 307515213 h 230"/>
              <a:gd name="T80" fmla="*/ 2578911 w 137"/>
              <a:gd name="T81" fmla="*/ 275443184 h 230"/>
              <a:gd name="T82" fmla="*/ 2578911 w 137"/>
              <a:gd name="T83" fmla="*/ 245258392 h 230"/>
              <a:gd name="T84" fmla="*/ 0 w 137"/>
              <a:gd name="T85" fmla="*/ 211299127 h 2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7"/>
              <a:gd name="T130" fmla="*/ 0 h 230"/>
              <a:gd name="T131" fmla="*/ 137 w 137"/>
              <a:gd name="T132" fmla="*/ 230 h 2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7" h="230">
                <a:moveTo>
                  <a:pt x="0" y="112"/>
                </a:moveTo>
                <a:lnTo>
                  <a:pt x="2" y="105"/>
                </a:lnTo>
                <a:lnTo>
                  <a:pt x="2" y="100"/>
                </a:lnTo>
                <a:lnTo>
                  <a:pt x="2" y="93"/>
                </a:lnTo>
                <a:lnTo>
                  <a:pt x="2" y="88"/>
                </a:lnTo>
                <a:lnTo>
                  <a:pt x="4" y="84"/>
                </a:lnTo>
                <a:lnTo>
                  <a:pt x="4" y="77"/>
                </a:lnTo>
                <a:lnTo>
                  <a:pt x="6" y="72"/>
                </a:lnTo>
                <a:lnTo>
                  <a:pt x="8" y="67"/>
                </a:lnTo>
                <a:lnTo>
                  <a:pt x="8" y="63"/>
                </a:lnTo>
                <a:lnTo>
                  <a:pt x="10" y="58"/>
                </a:lnTo>
                <a:lnTo>
                  <a:pt x="12" y="53"/>
                </a:lnTo>
                <a:lnTo>
                  <a:pt x="14" y="49"/>
                </a:lnTo>
                <a:lnTo>
                  <a:pt x="16" y="44"/>
                </a:lnTo>
                <a:lnTo>
                  <a:pt x="18" y="39"/>
                </a:lnTo>
                <a:lnTo>
                  <a:pt x="20" y="35"/>
                </a:lnTo>
                <a:lnTo>
                  <a:pt x="22" y="30"/>
                </a:lnTo>
                <a:lnTo>
                  <a:pt x="25" y="28"/>
                </a:lnTo>
                <a:lnTo>
                  <a:pt x="29" y="23"/>
                </a:lnTo>
                <a:lnTo>
                  <a:pt x="31" y="21"/>
                </a:lnTo>
                <a:lnTo>
                  <a:pt x="33" y="18"/>
                </a:lnTo>
                <a:lnTo>
                  <a:pt x="37" y="14"/>
                </a:lnTo>
                <a:lnTo>
                  <a:pt x="39" y="11"/>
                </a:lnTo>
                <a:lnTo>
                  <a:pt x="43" y="9"/>
                </a:lnTo>
                <a:lnTo>
                  <a:pt x="45" y="7"/>
                </a:lnTo>
                <a:lnTo>
                  <a:pt x="49" y="4"/>
                </a:lnTo>
                <a:lnTo>
                  <a:pt x="52" y="4"/>
                </a:lnTo>
                <a:lnTo>
                  <a:pt x="56" y="2"/>
                </a:lnTo>
                <a:lnTo>
                  <a:pt x="58" y="0"/>
                </a:lnTo>
                <a:lnTo>
                  <a:pt x="62" y="0"/>
                </a:lnTo>
                <a:lnTo>
                  <a:pt x="66" y="0"/>
                </a:lnTo>
                <a:lnTo>
                  <a:pt x="68" y="0"/>
                </a:lnTo>
                <a:lnTo>
                  <a:pt x="72" y="0"/>
                </a:lnTo>
                <a:lnTo>
                  <a:pt x="76" y="0"/>
                </a:lnTo>
                <a:lnTo>
                  <a:pt x="79" y="0"/>
                </a:lnTo>
                <a:lnTo>
                  <a:pt x="83" y="0"/>
                </a:lnTo>
                <a:lnTo>
                  <a:pt x="85" y="2"/>
                </a:lnTo>
                <a:lnTo>
                  <a:pt x="89" y="4"/>
                </a:lnTo>
                <a:lnTo>
                  <a:pt x="91" y="4"/>
                </a:lnTo>
                <a:lnTo>
                  <a:pt x="95" y="7"/>
                </a:lnTo>
                <a:lnTo>
                  <a:pt x="97" y="9"/>
                </a:lnTo>
                <a:lnTo>
                  <a:pt x="101" y="11"/>
                </a:lnTo>
                <a:lnTo>
                  <a:pt x="103" y="14"/>
                </a:lnTo>
                <a:lnTo>
                  <a:pt x="106" y="18"/>
                </a:lnTo>
                <a:lnTo>
                  <a:pt x="110" y="21"/>
                </a:lnTo>
                <a:lnTo>
                  <a:pt x="112" y="23"/>
                </a:lnTo>
                <a:lnTo>
                  <a:pt x="114" y="28"/>
                </a:lnTo>
                <a:lnTo>
                  <a:pt x="116" y="30"/>
                </a:lnTo>
                <a:lnTo>
                  <a:pt x="118" y="35"/>
                </a:lnTo>
                <a:lnTo>
                  <a:pt x="120" y="39"/>
                </a:lnTo>
                <a:lnTo>
                  <a:pt x="122" y="44"/>
                </a:lnTo>
                <a:lnTo>
                  <a:pt x="124" y="49"/>
                </a:lnTo>
                <a:lnTo>
                  <a:pt x="126" y="53"/>
                </a:lnTo>
                <a:lnTo>
                  <a:pt x="128" y="58"/>
                </a:lnTo>
                <a:lnTo>
                  <a:pt x="130" y="63"/>
                </a:lnTo>
                <a:lnTo>
                  <a:pt x="130" y="67"/>
                </a:lnTo>
                <a:lnTo>
                  <a:pt x="133" y="72"/>
                </a:lnTo>
                <a:lnTo>
                  <a:pt x="133" y="77"/>
                </a:lnTo>
                <a:lnTo>
                  <a:pt x="135" y="84"/>
                </a:lnTo>
                <a:lnTo>
                  <a:pt x="135" y="88"/>
                </a:lnTo>
                <a:lnTo>
                  <a:pt x="135" y="93"/>
                </a:lnTo>
                <a:lnTo>
                  <a:pt x="137" y="100"/>
                </a:lnTo>
                <a:lnTo>
                  <a:pt x="137" y="105"/>
                </a:lnTo>
                <a:lnTo>
                  <a:pt x="137" y="112"/>
                </a:lnTo>
                <a:lnTo>
                  <a:pt x="137" y="116"/>
                </a:lnTo>
                <a:lnTo>
                  <a:pt x="137" y="123"/>
                </a:lnTo>
                <a:lnTo>
                  <a:pt x="135" y="128"/>
                </a:lnTo>
                <a:lnTo>
                  <a:pt x="135" y="135"/>
                </a:lnTo>
                <a:lnTo>
                  <a:pt x="135" y="139"/>
                </a:lnTo>
                <a:lnTo>
                  <a:pt x="133" y="144"/>
                </a:lnTo>
                <a:lnTo>
                  <a:pt x="133" y="151"/>
                </a:lnTo>
                <a:lnTo>
                  <a:pt x="130" y="156"/>
                </a:lnTo>
                <a:lnTo>
                  <a:pt x="130" y="160"/>
                </a:lnTo>
                <a:lnTo>
                  <a:pt x="128" y="165"/>
                </a:lnTo>
                <a:lnTo>
                  <a:pt x="126" y="172"/>
                </a:lnTo>
                <a:lnTo>
                  <a:pt x="124" y="177"/>
                </a:lnTo>
                <a:lnTo>
                  <a:pt x="122" y="181"/>
                </a:lnTo>
                <a:lnTo>
                  <a:pt x="120" y="184"/>
                </a:lnTo>
                <a:lnTo>
                  <a:pt x="118" y="188"/>
                </a:lnTo>
                <a:lnTo>
                  <a:pt x="116" y="193"/>
                </a:lnTo>
                <a:lnTo>
                  <a:pt x="114" y="198"/>
                </a:lnTo>
                <a:lnTo>
                  <a:pt x="112" y="200"/>
                </a:lnTo>
                <a:lnTo>
                  <a:pt x="110" y="205"/>
                </a:lnTo>
                <a:lnTo>
                  <a:pt x="108" y="207"/>
                </a:lnTo>
                <a:lnTo>
                  <a:pt x="103" y="212"/>
                </a:lnTo>
                <a:lnTo>
                  <a:pt x="101" y="214"/>
                </a:lnTo>
                <a:lnTo>
                  <a:pt x="97" y="216"/>
                </a:lnTo>
                <a:lnTo>
                  <a:pt x="95" y="219"/>
                </a:lnTo>
                <a:lnTo>
                  <a:pt x="93" y="221"/>
                </a:lnTo>
                <a:lnTo>
                  <a:pt x="89" y="223"/>
                </a:lnTo>
                <a:lnTo>
                  <a:pt x="85" y="226"/>
                </a:lnTo>
                <a:lnTo>
                  <a:pt x="83" y="226"/>
                </a:lnTo>
                <a:lnTo>
                  <a:pt x="79" y="228"/>
                </a:lnTo>
                <a:lnTo>
                  <a:pt x="76" y="228"/>
                </a:lnTo>
                <a:lnTo>
                  <a:pt x="72" y="228"/>
                </a:lnTo>
                <a:lnTo>
                  <a:pt x="68" y="230"/>
                </a:lnTo>
                <a:lnTo>
                  <a:pt x="66" y="230"/>
                </a:lnTo>
                <a:lnTo>
                  <a:pt x="62" y="228"/>
                </a:lnTo>
                <a:lnTo>
                  <a:pt x="58" y="228"/>
                </a:lnTo>
                <a:lnTo>
                  <a:pt x="56" y="228"/>
                </a:lnTo>
                <a:lnTo>
                  <a:pt x="52" y="226"/>
                </a:lnTo>
                <a:lnTo>
                  <a:pt x="49" y="226"/>
                </a:lnTo>
                <a:lnTo>
                  <a:pt x="45" y="223"/>
                </a:lnTo>
                <a:lnTo>
                  <a:pt x="41" y="221"/>
                </a:lnTo>
                <a:lnTo>
                  <a:pt x="39" y="219"/>
                </a:lnTo>
                <a:lnTo>
                  <a:pt x="37" y="216"/>
                </a:lnTo>
                <a:lnTo>
                  <a:pt x="33" y="214"/>
                </a:lnTo>
                <a:lnTo>
                  <a:pt x="31" y="212"/>
                </a:lnTo>
                <a:lnTo>
                  <a:pt x="29" y="207"/>
                </a:lnTo>
                <a:lnTo>
                  <a:pt x="25" y="205"/>
                </a:lnTo>
                <a:lnTo>
                  <a:pt x="22" y="200"/>
                </a:lnTo>
                <a:lnTo>
                  <a:pt x="20" y="198"/>
                </a:lnTo>
                <a:lnTo>
                  <a:pt x="18" y="193"/>
                </a:lnTo>
                <a:lnTo>
                  <a:pt x="16" y="188"/>
                </a:lnTo>
                <a:lnTo>
                  <a:pt x="14" y="186"/>
                </a:lnTo>
                <a:lnTo>
                  <a:pt x="12" y="181"/>
                </a:lnTo>
                <a:lnTo>
                  <a:pt x="10" y="177"/>
                </a:lnTo>
                <a:lnTo>
                  <a:pt x="8" y="172"/>
                </a:lnTo>
                <a:lnTo>
                  <a:pt x="8" y="167"/>
                </a:lnTo>
                <a:lnTo>
                  <a:pt x="6" y="163"/>
                </a:lnTo>
                <a:lnTo>
                  <a:pt x="4" y="156"/>
                </a:lnTo>
                <a:lnTo>
                  <a:pt x="4" y="151"/>
                </a:lnTo>
                <a:lnTo>
                  <a:pt x="2" y="146"/>
                </a:lnTo>
                <a:lnTo>
                  <a:pt x="2" y="139"/>
                </a:lnTo>
                <a:lnTo>
                  <a:pt x="2" y="135"/>
                </a:lnTo>
                <a:lnTo>
                  <a:pt x="2" y="130"/>
                </a:lnTo>
                <a:lnTo>
                  <a:pt x="0" y="123"/>
                </a:lnTo>
                <a:lnTo>
                  <a:pt x="0" y="119"/>
                </a:lnTo>
                <a:lnTo>
                  <a:pt x="0" y="112"/>
                </a:lnTo>
              </a:path>
            </a:pathLst>
          </a:custGeom>
          <a:noFill/>
          <a:ln w="0">
            <a:solidFill>
              <a:srgbClr val="66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73" name="Freeform 154">
            <a:extLst>
              <a:ext uri="{FF2B5EF4-FFF2-40B4-BE49-F238E27FC236}">
                <a16:creationId xmlns:a16="http://schemas.microsoft.com/office/drawing/2014/main" id="{7E652370-92F6-8881-CD22-FC9D08F80D3B}"/>
              </a:ext>
            </a:extLst>
          </p:cNvPr>
          <p:cNvSpPr>
            <a:spLocks/>
          </p:cNvSpPr>
          <p:nvPr/>
        </p:nvSpPr>
        <p:spPr bwMode="auto">
          <a:xfrm>
            <a:off x="6626226" y="4006851"/>
            <a:ext cx="187325" cy="315913"/>
          </a:xfrm>
          <a:custGeom>
            <a:avLst/>
            <a:gdLst>
              <a:gd name="T0" fmla="*/ 3739663 w 137"/>
              <a:gd name="T1" fmla="*/ 188659159 h 230"/>
              <a:gd name="T2" fmla="*/ 7477959 w 137"/>
              <a:gd name="T3" fmla="*/ 158474323 h 230"/>
              <a:gd name="T4" fmla="*/ 14957285 w 137"/>
              <a:gd name="T5" fmla="*/ 126402295 h 230"/>
              <a:gd name="T6" fmla="*/ 22435246 w 137"/>
              <a:gd name="T7" fmla="*/ 99989228 h 230"/>
              <a:gd name="T8" fmla="*/ 33652864 w 137"/>
              <a:gd name="T9" fmla="*/ 73577513 h 230"/>
              <a:gd name="T10" fmla="*/ 46739639 w 137"/>
              <a:gd name="T11" fmla="*/ 52824782 h 230"/>
              <a:gd name="T12" fmla="*/ 61696918 w 137"/>
              <a:gd name="T13" fmla="*/ 33959276 h 230"/>
              <a:gd name="T14" fmla="*/ 80392492 w 137"/>
              <a:gd name="T15" fmla="*/ 16979638 h 230"/>
              <a:gd name="T16" fmla="*/ 97218940 w 137"/>
              <a:gd name="T17" fmla="*/ 7546201 h 230"/>
              <a:gd name="T18" fmla="*/ 115915881 w 137"/>
              <a:gd name="T19" fmla="*/ 0 h 230"/>
              <a:gd name="T20" fmla="*/ 134611454 w 137"/>
              <a:gd name="T21" fmla="*/ 0 h 230"/>
              <a:gd name="T22" fmla="*/ 155177542 w 137"/>
              <a:gd name="T23" fmla="*/ 0 h 230"/>
              <a:gd name="T24" fmla="*/ 170134822 w 137"/>
              <a:gd name="T25" fmla="*/ 7546201 h 230"/>
              <a:gd name="T26" fmla="*/ 188830438 w 137"/>
              <a:gd name="T27" fmla="*/ 20752737 h 230"/>
              <a:gd name="T28" fmla="*/ 205656864 w 137"/>
              <a:gd name="T29" fmla="*/ 39618237 h 230"/>
              <a:gd name="T30" fmla="*/ 216874482 w 137"/>
              <a:gd name="T31" fmla="*/ 56597881 h 230"/>
              <a:gd name="T32" fmla="*/ 228092100 w 137"/>
              <a:gd name="T33" fmla="*/ 83010948 h 230"/>
              <a:gd name="T34" fmla="*/ 239309717 w 137"/>
              <a:gd name="T35" fmla="*/ 109422662 h 230"/>
              <a:gd name="T36" fmla="*/ 248658188 w 137"/>
              <a:gd name="T37" fmla="*/ 135835729 h 230"/>
              <a:gd name="T38" fmla="*/ 252396482 w 137"/>
              <a:gd name="T39" fmla="*/ 166020522 h 230"/>
              <a:gd name="T40" fmla="*/ 256136144 w 137"/>
              <a:gd name="T41" fmla="*/ 198092593 h 230"/>
              <a:gd name="T42" fmla="*/ 256136144 w 137"/>
              <a:gd name="T43" fmla="*/ 232051858 h 230"/>
              <a:gd name="T44" fmla="*/ 252396482 w 137"/>
              <a:gd name="T45" fmla="*/ 262236650 h 230"/>
              <a:gd name="T46" fmla="*/ 243049379 w 137"/>
              <a:gd name="T47" fmla="*/ 294308679 h 230"/>
              <a:gd name="T48" fmla="*/ 235570056 w 137"/>
              <a:gd name="T49" fmla="*/ 324494845 h 230"/>
              <a:gd name="T50" fmla="*/ 224352438 w 137"/>
              <a:gd name="T51" fmla="*/ 347133439 h 230"/>
              <a:gd name="T52" fmla="*/ 213134820 w 137"/>
              <a:gd name="T53" fmla="*/ 373546592 h 230"/>
              <a:gd name="T54" fmla="*/ 201917203 w 137"/>
              <a:gd name="T55" fmla="*/ 390526225 h 230"/>
              <a:gd name="T56" fmla="*/ 181352482 w 137"/>
              <a:gd name="T57" fmla="*/ 407505857 h 230"/>
              <a:gd name="T58" fmla="*/ 166395160 w 137"/>
              <a:gd name="T59" fmla="*/ 420711017 h 230"/>
              <a:gd name="T60" fmla="*/ 147699586 w 137"/>
              <a:gd name="T61" fmla="*/ 430144451 h 230"/>
              <a:gd name="T62" fmla="*/ 127133498 w 137"/>
              <a:gd name="T63" fmla="*/ 433917550 h 230"/>
              <a:gd name="T64" fmla="*/ 108436557 w 137"/>
              <a:gd name="T65" fmla="*/ 430144451 h 230"/>
              <a:gd name="T66" fmla="*/ 91610131 w 137"/>
              <a:gd name="T67" fmla="*/ 426371352 h 230"/>
              <a:gd name="T68" fmla="*/ 72914536 w 137"/>
              <a:gd name="T69" fmla="*/ 413164819 h 230"/>
              <a:gd name="T70" fmla="*/ 57957257 w 137"/>
              <a:gd name="T71" fmla="*/ 399958285 h 230"/>
              <a:gd name="T72" fmla="*/ 41130820 w 137"/>
              <a:gd name="T73" fmla="*/ 377319691 h 230"/>
              <a:gd name="T74" fmla="*/ 29913202 w 137"/>
              <a:gd name="T75" fmla="*/ 354681011 h 230"/>
              <a:gd name="T76" fmla="*/ 18695579 w 137"/>
              <a:gd name="T77" fmla="*/ 333928279 h 230"/>
              <a:gd name="T78" fmla="*/ 11217623 w 137"/>
              <a:gd name="T79" fmla="*/ 307515213 h 230"/>
              <a:gd name="T80" fmla="*/ 3739663 w 137"/>
              <a:gd name="T81" fmla="*/ 275443184 h 230"/>
              <a:gd name="T82" fmla="*/ 3739663 w 137"/>
              <a:gd name="T83" fmla="*/ 245258392 h 230"/>
              <a:gd name="T84" fmla="*/ 0 w 137"/>
              <a:gd name="T85" fmla="*/ 211299127 h 2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7"/>
              <a:gd name="T130" fmla="*/ 0 h 230"/>
              <a:gd name="T131" fmla="*/ 137 w 137"/>
              <a:gd name="T132" fmla="*/ 230 h 2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7" h="230">
                <a:moveTo>
                  <a:pt x="0" y="112"/>
                </a:moveTo>
                <a:lnTo>
                  <a:pt x="2" y="105"/>
                </a:lnTo>
                <a:lnTo>
                  <a:pt x="2" y="100"/>
                </a:lnTo>
                <a:lnTo>
                  <a:pt x="2" y="93"/>
                </a:lnTo>
                <a:lnTo>
                  <a:pt x="2" y="88"/>
                </a:lnTo>
                <a:lnTo>
                  <a:pt x="4" y="84"/>
                </a:lnTo>
                <a:lnTo>
                  <a:pt x="4" y="77"/>
                </a:lnTo>
                <a:lnTo>
                  <a:pt x="6" y="72"/>
                </a:lnTo>
                <a:lnTo>
                  <a:pt x="8" y="67"/>
                </a:lnTo>
                <a:lnTo>
                  <a:pt x="8" y="63"/>
                </a:lnTo>
                <a:lnTo>
                  <a:pt x="10" y="58"/>
                </a:lnTo>
                <a:lnTo>
                  <a:pt x="12" y="53"/>
                </a:lnTo>
                <a:lnTo>
                  <a:pt x="14" y="49"/>
                </a:lnTo>
                <a:lnTo>
                  <a:pt x="16" y="44"/>
                </a:lnTo>
                <a:lnTo>
                  <a:pt x="18" y="39"/>
                </a:lnTo>
                <a:lnTo>
                  <a:pt x="20" y="35"/>
                </a:lnTo>
                <a:lnTo>
                  <a:pt x="22" y="30"/>
                </a:lnTo>
                <a:lnTo>
                  <a:pt x="25" y="28"/>
                </a:lnTo>
                <a:lnTo>
                  <a:pt x="29" y="23"/>
                </a:lnTo>
                <a:lnTo>
                  <a:pt x="31" y="21"/>
                </a:lnTo>
                <a:lnTo>
                  <a:pt x="33" y="18"/>
                </a:lnTo>
                <a:lnTo>
                  <a:pt x="37" y="14"/>
                </a:lnTo>
                <a:lnTo>
                  <a:pt x="39" y="11"/>
                </a:lnTo>
                <a:lnTo>
                  <a:pt x="43" y="9"/>
                </a:lnTo>
                <a:lnTo>
                  <a:pt x="45" y="7"/>
                </a:lnTo>
                <a:lnTo>
                  <a:pt x="49" y="4"/>
                </a:lnTo>
                <a:lnTo>
                  <a:pt x="52" y="4"/>
                </a:lnTo>
                <a:lnTo>
                  <a:pt x="56" y="2"/>
                </a:lnTo>
                <a:lnTo>
                  <a:pt x="58" y="0"/>
                </a:lnTo>
                <a:lnTo>
                  <a:pt x="62" y="0"/>
                </a:lnTo>
                <a:lnTo>
                  <a:pt x="66" y="0"/>
                </a:lnTo>
                <a:lnTo>
                  <a:pt x="68" y="0"/>
                </a:lnTo>
                <a:lnTo>
                  <a:pt x="72" y="0"/>
                </a:lnTo>
                <a:lnTo>
                  <a:pt x="76" y="0"/>
                </a:lnTo>
                <a:lnTo>
                  <a:pt x="79" y="0"/>
                </a:lnTo>
                <a:lnTo>
                  <a:pt x="83" y="0"/>
                </a:lnTo>
                <a:lnTo>
                  <a:pt x="85" y="2"/>
                </a:lnTo>
                <a:lnTo>
                  <a:pt x="89" y="4"/>
                </a:lnTo>
                <a:lnTo>
                  <a:pt x="91" y="4"/>
                </a:lnTo>
                <a:lnTo>
                  <a:pt x="95" y="7"/>
                </a:lnTo>
                <a:lnTo>
                  <a:pt x="97" y="9"/>
                </a:lnTo>
                <a:lnTo>
                  <a:pt x="101" y="11"/>
                </a:lnTo>
                <a:lnTo>
                  <a:pt x="103" y="14"/>
                </a:lnTo>
                <a:lnTo>
                  <a:pt x="106" y="18"/>
                </a:lnTo>
                <a:lnTo>
                  <a:pt x="110" y="21"/>
                </a:lnTo>
                <a:lnTo>
                  <a:pt x="112" y="23"/>
                </a:lnTo>
                <a:lnTo>
                  <a:pt x="114" y="28"/>
                </a:lnTo>
                <a:lnTo>
                  <a:pt x="116" y="30"/>
                </a:lnTo>
                <a:lnTo>
                  <a:pt x="118" y="35"/>
                </a:lnTo>
                <a:lnTo>
                  <a:pt x="120" y="39"/>
                </a:lnTo>
                <a:lnTo>
                  <a:pt x="122" y="44"/>
                </a:lnTo>
                <a:lnTo>
                  <a:pt x="124" y="49"/>
                </a:lnTo>
                <a:lnTo>
                  <a:pt x="126" y="53"/>
                </a:lnTo>
                <a:lnTo>
                  <a:pt x="128" y="58"/>
                </a:lnTo>
                <a:lnTo>
                  <a:pt x="130" y="63"/>
                </a:lnTo>
                <a:lnTo>
                  <a:pt x="130" y="67"/>
                </a:lnTo>
                <a:lnTo>
                  <a:pt x="133" y="72"/>
                </a:lnTo>
                <a:lnTo>
                  <a:pt x="133" y="77"/>
                </a:lnTo>
                <a:lnTo>
                  <a:pt x="135" y="84"/>
                </a:lnTo>
                <a:lnTo>
                  <a:pt x="135" y="88"/>
                </a:lnTo>
                <a:lnTo>
                  <a:pt x="135" y="93"/>
                </a:lnTo>
                <a:lnTo>
                  <a:pt x="137" y="100"/>
                </a:lnTo>
                <a:lnTo>
                  <a:pt x="137" y="105"/>
                </a:lnTo>
                <a:lnTo>
                  <a:pt x="137" y="112"/>
                </a:lnTo>
                <a:lnTo>
                  <a:pt x="137" y="116"/>
                </a:lnTo>
                <a:lnTo>
                  <a:pt x="137" y="123"/>
                </a:lnTo>
                <a:lnTo>
                  <a:pt x="135" y="128"/>
                </a:lnTo>
                <a:lnTo>
                  <a:pt x="135" y="135"/>
                </a:lnTo>
                <a:lnTo>
                  <a:pt x="135" y="139"/>
                </a:lnTo>
                <a:lnTo>
                  <a:pt x="133" y="144"/>
                </a:lnTo>
                <a:lnTo>
                  <a:pt x="133" y="151"/>
                </a:lnTo>
                <a:lnTo>
                  <a:pt x="130" y="156"/>
                </a:lnTo>
                <a:lnTo>
                  <a:pt x="130" y="160"/>
                </a:lnTo>
                <a:lnTo>
                  <a:pt x="128" y="165"/>
                </a:lnTo>
                <a:lnTo>
                  <a:pt x="126" y="172"/>
                </a:lnTo>
                <a:lnTo>
                  <a:pt x="124" y="177"/>
                </a:lnTo>
                <a:lnTo>
                  <a:pt x="122" y="181"/>
                </a:lnTo>
                <a:lnTo>
                  <a:pt x="120" y="184"/>
                </a:lnTo>
                <a:lnTo>
                  <a:pt x="118" y="188"/>
                </a:lnTo>
                <a:lnTo>
                  <a:pt x="116" y="193"/>
                </a:lnTo>
                <a:lnTo>
                  <a:pt x="114" y="198"/>
                </a:lnTo>
                <a:lnTo>
                  <a:pt x="112" y="200"/>
                </a:lnTo>
                <a:lnTo>
                  <a:pt x="110" y="205"/>
                </a:lnTo>
                <a:lnTo>
                  <a:pt x="108" y="207"/>
                </a:lnTo>
                <a:lnTo>
                  <a:pt x="103" y="212"/>
                </a:lnTo>
                <a:lnTo>
                  <a:pt x="101" y="214"/>
                </a:lnTo>
                <a:lnTo>
                  <a:pt x="97" y="216"/>
                </a:lnTo>
                <a:lnTo>
                  <a:pt x="95" y="219"/>
                </a:lnTo>
                <a:lnTo>
                  <a:pt x="93" y="221"/>
                </a:lnTo>
                <a:lnTo>
                  <a:pt x="89" y="223"/>
                </a:lnTo>
                <a:lnTo>
                  <a:pt x="85" y="226"/>
                </a:lnTo>
                <a:lnTo>
                  <a:pt x="83" y="226"/>
                </a:lnTo>
                <a:lnTo>
                  <a:pt x="79" y="228"/>
                </a:lnTo>
                <a:lnTo>
                  <a:pt x="76" y="228"/>
                </a:lnTo>
                <a:lnTo>
                  <a:pt x="72" y="228"/>
                </a:lnTo>
                <a:lnTo>
                  <a:pt x="68" y="230"/>
                </a:lnTo>
                <a:lnTo>
                  <a:pt x="66" y="230"/>
                </a:lnTo>
                <a:lnTo>
                  <a:pt x="62" y="228"/>
                </a:lnTo>
                <a:lnTo>
                  <a:pt x="58" y="228"/>
                </a:lnTo>
                <a:lnTo>
                  <a:pt x="56" y="228"/>
                </a:lnTo>
                <a:lnTo>
                  <a:pt x="52" y="226"/>
                </a:lnTo>
                <a:lnTo>
                  <a:pt x="49" y="226"/>
                </a:lnTo>
                <a:lnTo>
                  <a:pt x="45" y="223"/>
                </a:lnTo>
                <a:lnTo>
                  <a:pt x="41" y="221"/>
                </a:lnTo>
                <a:lnTo>
                  <a:pt x="39" y="219"/>
                </a:lnTo>
                <a:lnTo>
                  <a:pt x="37" y="216"/>
                </a:lnTo>
                <a:lnTo>
                  <a:pt x="33" y="214"/>
                </a:lnTo>
                <a:lnTo>
                  <a:pt x="31" y="212"/>
                </a:lnTo>
                <a:lnTo>
                  <a:pt x="29" y="207"/>
                </a:lnTo>
                <a:lnTo>
                  <a:pt x="25" y="205"/>
                </a:lnTo>
                <a:lnTo>
                  <a:pt x="22" y="200"/>
                </a:lnTo>
                <a:lnTo>
                  <a:pt x="20" y="198"/>
                </a:lnTo>
                <a:lnTo>
                  <a:pt x="18" y="193"/>
                </a:lnTo>
                <a:lnTo>
                  <a:pt x="16" y="188"/>
                </a:lnTo>
                <a:lnTo>
                  <a:pt x="14" y="186"/>
                </a:lnTo>
                <a:lnTo>
                  <a:pt x="12" y="181"/>
                </a:lnTo>
                <a:lnTo>
                  <a:pt x="10" y="177"/>
                </a:lnTo>
                <a:lnTo>
                  <a:pt x="8" y="172"/>
                </a:lnTo>
                <a:lnTo>
                  <a:pt x="8" y="167"/>
                </a:lnTo>
                <a:lnTo>
                  <a:pt x="6" y="163"/>
                </a:lnTo>
                <a:lnTo>
                  <a:pt x="4" y="156"/>
                </a:lnTo>
                <a:lnTo>
                  <a:pt x="4" y="151"/>
                </a:lnTo>
                <a:lnTo>
                  <a:pt x="2" y="146"/>
                </a:lnTo>
                <a:lnTo>
                  <a:pt x="2" y="139"/>
                </a:lnTo>
                <a:lnTo>
                  <a:pt x="2" y="135"/>
                </a:lnTo>
                <a:lnTo>
                  <a:pt x="2" y="130"/>
                </a:lnTo>
                <a:lnTo>
                  <a:pt x="0" y="123"/>
                </a:lnTo>
                <a:lnTo>
                  <a:pt x="0" y="119"/>
                </a:lnTo>
                <a:lnTo>
                  <a:pt x="0" y="112"/>
                </a:lnTo>
              </a:path>
            </a:pathLst>
          </a:custGeom>
          <a:noFill/>
          <a:ln w="0">
            <a:solidFill>
              <a:srgbClr val="66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74" name="Freeform 155">
            <a:extLst>
              <a:ext uri="{FF2B5EF4-FFF2-40B4-BE49-F238E27FC236}">
                <a16:creationId xmlns:a16="http://schemas.microsoft.com/office/drawing/2014/main" id="{840D1128-9612-9EC0-37AA-3C5113D4C174}"/>
              </a:ext>
            </a:extLst>
          </p:cNvPr>
          <p:cNvSpPr>
            <a:spLocks/>
          </p:cNvSpPr>
          <p:nvPr/>
        </p:nvSpPr>
        <p:spPr bwMode="auto">
          <a:xfrm>
            <a:off x="7042151" y="3927475"/>
            <a:ext cx="722313" cy="400050"/>
          </a:xfrm>
          <a:custGeom>
            <a:avLst/>
            <a:gdLst>
              <a:gd name="T0" fmla="*/ 71210406 w 629"/>
              <a:gd name="T1" fmla="*/ 540515611 h 291"/>
              <a:gd name="T2" fmla="*/ 96266292 w 629"/>
              <a:gd name="T3" fmla="*/ 523507307 h 291"/>
              <a:gd name="T4" fmla="*/ 122640468 w 629"/>
              <a:gd name="T5" fmla="*/ 504607358 h 291"/>
              <a:gd name="T6" fmla="*/ 152970748 w 629"/>
              <a:gd name="T7" fmla="*/ 487599054 h 291"/>
              <a:gd name="T8" fmla="*/ 185938754 w 629"/>
              <a:gd name="T9" fmla="*/ 474368540 h 291"/>
              <a:gd name="T10" fmla="*/ 221543374 w 629"/>
              <a:gd name="T11" fmla="*/ 464919940 h 291"/>
              <a:gd name="T12" fmla="*/ 259785755 w 629"/>
              <a:gd name="T13" fmla="*/ 451689426 h 291"/>
              <a:gd name="T14" fmla="*/ 300665899 w 629"/>
              <a:gd name="T15" fmla="*/ 447910261 h 291"/>
              <a:gd name="T16" fmla="*/ 348139946 w 629"/>
              <a:gd name="T17" fmla="*/ 438460287 h 291"/>
              <a:gd name="T18" fmla="*/ 399568841 w 629"/>
              <a:gd name="T19" fmla="*/ 434681122 h 291"/>
              <a:gd name="T20" fmla="*/ 450998885 w 629"/>
              <a:gd name="T21" fmla="*/ 430900582 h 291"/>
              <a:gd name="T22" fmla="*/ 511659373 w 629"/>
              <a:gd name="T23" fmla="*/ 430900582 h 291"/>
              <a:gd name="T24" fmla="*/ 572319861 w 629"/>
              <a:gd name="T25" fmla="*/ 425231148 h 291"/>
              <a:gd name="T26" fmla="*/ 640893779 w 629"/>
              <a:gd name="T27" fmla="*/ 425231148 h 291"/>
              <a:gd name="T28" fmla="*/ 712104167 w 629"/>
              <a:gd name="T29" fmla="*/ 430900582 h 291"/>
              <a:gd name="T30" fmla="*/ 788588931 w 629"/>
              <a:gd name="T31" fmla="*/ 430900582 h 291"/>
              <a:gd name="T32" fmla="*/ 829469075 w 629"/>
              <a:gd name="T33" fmla="*/ 0 h 291"/>
              <a:gd name="T34" fmla="*/ 793864455 w 629"/>
              <a:gd name="T35" fmla="*/ 20788849 h 291"/>
              <a:gd name="T36" fmla="*/ 758258687 w 629"/>
              <a:gd name="T37" fmla="*/ 43467968 h 291"/>
              <a:gd name="T38" fmla="*/ 720016305 w 629"/>
              <a:gd name="T39" fmla="*/ 60477658 h 291"/>
              <a:gd name="T40" fmla="*/ 681773923 w 629"/>
              <a:gd name="T41" fmla="*/ 73706797 h 291"/>
              <a:gd name="T42" fmla="*/ 640893779 w 629"/>
              <a:gd name="T43" fmla="*/ 92605393 h 291"/>
              <a:gd name="T44" fmla="*/ 600013492 w 629"/>
              <a:gd name="T45" fmla="*/ 105835907 h 291"/>
              <a:gd name="T46" fmla="*/ 555177279 w 629"/>
              <a:gd name="T47" fmla="*/ 113395611 h 291"/>
              <a:gd name="T48" fmla="*/ 509022759 w 629"/>
              <a:gd name="T49" fmla="*/ 122844211 h 291"/>
              <a:gd name="T50" fmla="*/ 462867091 w 629"/>
              <a:gd name="T51" fmla="*/ 130403916 h 291"/>
              <a:gd name="T52" fmla="*/ 415394265 w 629"/>
              <a:gd name="T53" fmla="*/ 136073350 h 291"/>
              <a:gd name="T54" fmla="*/ 363964221 w 629"/>
              <a:gd name="T55" fmla="*/ 139853890 h 291"/>
              <a:gd name="T56" fmla="*/ 312534178 w 629"/>
              <a:gd name="T57" fmla="*/ 139853890 h 291"/>
              <a:gd name="T58" fmla="*/ 259785755 w 629"/>
              <a:gd name="T59" fmla="*/ 139853890 h 291"/>
              <a:gd name="T60" fmla="*/ 205719098 w 629"/>
              <a:gd name="T61" fmla="*/ 139853890 h 291"/>
              <a:gd name="T62" fmla="*/ 147695188 w 629"/>
              <a:gd name="T63" fmla="*/ 136073350 h 291"/>
              <a:gd name="T64" fmla="*/ 89672461 w 629"/>
              <a:gd name="T65" fmla="*/ 126624751 h 291"/>
              <a:gd name="T66" fmla="*/ 60660506 w 629"/>
              <a:gd name="T67" fmla="*/ 549965585 h 2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9"/>
              <a:gd name="T103" fmla="*/ 0 h 291"/>
              <a:gd name="T104" fmla="*/ 629 w 629"/>
              <a:gd name="T105" fmla="*/ 291 h 2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9" h="291">
                <a:moveTo>
                  <a:pt x="46" y="291"/>
                </a:moveTo>
                <a:lnTo>
                  <a:pt x="54" y="286"/>
                </a:lnTo>
                <a:lnTo>
                  <a:pt x="62" y="281"/>
                </a:lnTo>
                <a:lnTo>
                  <a:pt x="73" y="277"/>
                </a:lnTo>
                <a:lnTo>
                  <a:pt x="83" y="272"/>
                </a:lnTo>
                <a:lnTo>
                  <a:pt x="93" y="267"/>
                </a:lnTo>
                <a:lnTo>
                  <a:pt x="104" y="263"/>
                </a:lnTo>
                <a:lnTo>
                  <a:pt x="116" y="258"/>
                </a:lnTo>
                <a:lnTo>
                  <a:pt x="127" y="256"/>
                </a:lnTo>
                <a:lnTo>
                  <a:pt x="141" y="251"/>
                </a:lnTo>
                <a:lnTo>
                  <a:pt x="154" y="249"/>
                </a:lnTo>
                <a:lnTo>
                  <a:pt x="168" y="246"/>
                </a:lnTo>
                <a:lnTo>
                  <a:pt x="183" y="242"/>
                </a:lnTo>
                <a:lnTo>
                  <a:pt x="197" y="239"/>
                </a:lnTo>
                <a:lnTo>
                  <a:pt x="214" y="237"/>
                </a:lnTo>
                <a:lnTo>
                  <a:pt x="228" y="237"/>
                </a:lnTo>
                <a:lnTo>
                  <a:pt x="247" y="235"/>
                </a:lnTo>
                <a:lnTo>
                  <a:pt x="264" y="232"/>
                </a:lnTo>
                <a:lnTo>
                  <a:pt x="282" y="230"/>
                </a:lnTo>
                <a:lnTo>
                  <a:pt x="303" y="230"/>
                </a:lnTo>
                <a:lnTo>
                  <a:pt x="322" y="228"/>
                </a:lnTo>
                <a:lnTo>
                  <a:pt x="342" y="228"/>
                </a:lnTo>
                <a:lnTo>
                  <a:pt x="365" y="228"/>
                </a:lnTo>
                <a:lnTo>
                  <a:pt x="388" y="228"/>
                </a:lnTo>
                <a:lnTo>
                  <a:pt x="411" y="225"/>
                </a:lnTo>
                <a:lnTo>
                  <a:pt x="434" y="225"/>
                </a:lnTo>
                <a:lnTo>
                  <a:pt x="459" y="225"/>
                </a:lnTo>
                <a:lnTo>
                  <a:pt x="486" y="225"/>
                </a:lnTo>
                <a:lnTo>
                  <a:pt x="513" y="228"/>
                </a:lnTo>
                <a:lnTo>
                  <a:pt x="540" y="228"/>
                </a:lnTo>
                <a:lnTo>
                  <a:pt x="569" y="228"/>
                </a:lnTo>
                <a:lnTo>
                  <a:pt x="598" y="228"/>
                </a:lnTo>
                <a:lnTo>
                  <a:pt x="629" y="230"/>
                </a:lnTo>
                <a:lnTo>
                  <a:pt x="629" y="0"/>
                </a:lnTo>
                <a:lnTo>
                  <a:pt x="616" y="7"/>
                </a:lnTo>
                <a:lnTo>
                  <a:pt x="602" y="11"/>
                </a:lnTo>
                <a:lnTo>
                  <a:pt x="590" y="18"/>
                </a:lnTo>
                <a:lnTo>
                  <a:pt x="575" y="23"/>
                </a:lnTo>
                <a:lnTo>
                  <a:pt x="560" y="28"/>
                </a:lnTo>
                <a:lnTo>
                  <a:pt x="546" y="32"/>
                </a:lnTo>
                <a:lnTo>
                  <a:pt x="531" y="37"/>
                </a:lnTo>
                <a:lnTo>
                  <a:pt x="517" y="39"/>
                </a:lnTo>
                <a:lnTo>
                  <a:pt x="502" y="44"/>
                </a:lnTo>
                <a:lnTo>
                  <a:pt x="486" y="49"/>
                </a:lnTo>
                <a:lnTo>
                  <a:pt x="471" y="51"/>
                </a:lnTo>
                <a:lnTo>
                  <a:pt x="455" y="56"/>
                </a:lnTo>
                <a:lnTo>
                  <a:pt x="438" y="58"/>
                </a:lnTo>
                <a:lnTo>
                  <a:pt x="421" y="60"/>
                </a:lnTo>
                <a:lnTo>
                  <a:pt x="405" y="62"/>
                </a:lnTo>
                <a:lnTo>
                  <a:pt x="386" y="65"/>
                </a:lnTo>
                <a:lnTo>
                  <a:pt x="369" y="67"/>
                </a:lnTo>
                <a:lnTo>
                  <a:pt x="351" y="69"/>
                </a:lnTo>
                <a:lnTo>
                  <a:pt x="332" y="69"/>
                </a:lnTo>
                <a:lnTo>
                  <a:pt x="315" y="72"/>
                </a:lnTo>
                <a:lnTo>
                  <a:pt x="295" y="72"/>
                </a:lnTo>
                <a:lnTo>
                  <a:pt x="276" y="74"/>
                </a:lnTo>
                <a:lnTo>
                  <a:pt x="257" y="74"/>
                </a:lnTo>
                <a:lnTo>
                  <a:pt x="237" y="74"/>
                </a:lnTo>
                <a:lnTo>
                  <a:pt x="218" y="74"/>
                </a:lnTo>
                <a:lnTo>
                  <a:pt x="197" y="74"/>
                </a:lnTo>
                <a:lnTo>
                  <a:pt x="176" y="74"/>
                </a:lnTo>
                <a:lnTo>
                  <a:pt x="156" y="74"/>
                </a:lnTo>
                <a:lnTo>
                  <a:pt x="135" y="72"/>
                </a:lnTo>
                <a:lnTo>
                  <a:pt x="112" y="72"/>
                </a:lnTo>
                <a:lnTo>
                  <a:pt x="91" y="69"/>
                </a:lnTo>
                <a:lnTo>
                  <a:pt x="68" y="67"/>
                </a:lnTo>
                <a:lnTo>
                  <a:pt x="0" y="181"/>
                </a:lnTo>
                <a:lnTo>
                  <a:pt x="46" y="291"/>
                </a:lnTo>
                <a:close/>
              </a:path>
            </a:pathLst>
          </a:custGeom>
          <a:solidFill>
            <a:srgbClr val="E5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75" name="Freeform 156">
            <a:extLst>
              <a:ext uri="{FF2B5EF4-FFF2-40B4-BE49-F238E27FC236}">
                <a16:creationId xmlns:a16="http://schemas.microsoft.com/office/drawing/2014/main" id="{518A1F00-32F2-2910-0148-2D311D82A9E1}"/>
              </a:ext>
            </a:extLst>
          </p:cNvPr>
          <p:cNvSpPr>
            <a:spLocks/>
          </p:cNvSpPr>
          <p:nvPr/>
        </p:nvSpPr>
        <p:spPr bwMode="auto">
          <a:xfrm>
            <a:off x="7092951" y="4230688"/>
            <a:ext cx="676275" cy="101600"/>
          </a:xfrm>
          <a:custGeom>
            <a:avLst/>
            <a:gdLst>
              <a:gd name="T0" fmla="*/ 771208362 w 589"/>
              <a:gd name="T1" fmla="*/ 3770184 h 74"/>
              <a:gd name="T2" fmla="*/ 692110628 w 589"/>
              <a:gd name="T3" fmla="*/ 3770184 h 74"/>
              <a:gd name="T4" fmla="*/ 618285311 w 589"/>
              <a:gd name="T5" fmla="*/ 0 h 74"/>
              <a:gd name="T6" fmla="*/ 547097206 w 589"/>
              <a:gd name="T7" fmla="*/ 0 h 74"/>
              <a:gd name="T8" fmla="*/ 483817871 w 589"/>
              <a:gd name="T9" fmla="*/ 0 h 74"/>
              <a:gd name="T10" fmla="*/ 423175892 w 589"/>
              <a:gd name="T11" fmla="*/ 3770184 h 74"/>
              <a:gd name="T12" fmla="*/ 366489374 w 589"/>
              <a:gd name="T13" fmla="*/ 3770184 h 74"/>
              <a:gd name="T14" fmla="*/ 313757168 w 589"/>
              <a:gd name="T15" fmla="*/ 7540367 h 74"/>
              <a:gd name="T16" fmla="*/ 267615412 w 589"/>
              <a:gd name="T17" fmla="*/ 16965825 h 74"/>
              <a:gd name="T18" fmla="*/ 221474876 w 589"/>
              <a:gd name="T19" fmla="*/ 20736008 h 74"/>
              <a:gd name="T20" fmla="*/ 180607904 w 589"/>
              <a:gd name="T21" fmla="*/ 30161469 h 74"/>
              <a:gd name="T22" fmla="*/ 145013314 w 589"/>
              <a:gd name="T23" fmla="*/ 43355733 h 74"/>
              <a:gd name="T24" fmla="*/ 109419908 w 589"/>
              <a:gd name="T25" fmla="*/ 56551382 h 74"/>
              <a:gd name="T26" fmla="*/ 76461562 w 589"/>
              <a:gd name="T27" fmla="*/ 69747020 h 74"/>
              <a:gd name="T28" fmla="*/ 48776763 w 589"/>
              <a:gd name="T29" fmla="*/ 86712840 h 74"/>
              <a:gd name="T30" fmla="*/ 21093121 w 589"/>
              <a:gd name="T31" fmla="*/ 105562399 h 74"/>
              <a:gd name="T32" fmla="*/ 0 w 589"/>
              <a:gd name="T33" fmla="*/ 126298402 h 74"/>
              <a:gd name="T34" fmla="*/ 15819551 w 589"/>
              <a:gd name="T35" fmla="*/ 131953675 h 74"/>
              <a:gd name="T36" fmla="*/ 40866989 w 589"/>
              <a:gd name="T37" fmla="*/ 113102764 h 74"/>
              <a:gd name="T38" fmla="*/ 64597458 w 589"/>
              <a:gd name="T39" fmla="*/ 96138317 h 74"/>
              <a:gd name="T40" fmla="*/ 94918465 w 589"/>
              <a:gd name="T41" fmla="*/ 79172475 h 74"/>
              <a:gd name="T42" fmla="*/ 127875663 w 589"/>
              <a:gd name="T43" fmla="*/ 65976837 h 74"/>
              <a:gd name="T44" fmla="*/ 163470253 w 589"/>
              <a:gd name="T45" fmla="*/ 56551382 h 74"/>
              <a:gd name="T46" fmla="*/ 201701016 w 589"/>
              <a:gd name="T47" fmla="*/ 43355733 h 74"/>
              <a:gd name="T48" fmla="*/ 245205344 w 589"/>
              <a:gd name="T49" fmla="*/ 39585551 h 74"/>
              <a:gd name="T50" fmla="*/ 292663985 w 589"/>
              <a:gd name="T51" fmla="*/ 30161469 h 74"/>
              <a:gd name="T52" fmla="*/ 341440801 w 589"/>
              <a:gd name="T53" fmla="*/ 26391286 h 74"/>
              <a:gd name="T54" fmla="*/ 392854902 w 589"/>
              <a:gd name="T55" fmla="*/ 20736008 h 74"/>
              <a:gd name="T56" fmla="*/ 453496881 w 589"/>
              <a:gd name="T57" fmla="*/ 20736008 h 74"/>
              <a:gd name="T58" fmla="*/ 514138860 w 589"/>
              <a:gd name="T59" fmla="*/ 16965825 h 74"/>
              <a:gd name="T60" fmla="*/ 582690613 w 589"/>
              <a:gd name="T61" fmla="*/ 16965825 h 74"/>
              <a:gd name="T62" fmla="*/ 653879865 w 589"/>
              <a:gd name="T63" fmla="*/ 20736008 h 74"/>
              <a:gd name="T64" fmla="*/ 730341391 w 589"/>
              <a:gd name="T65" fmla="*/ 20736008 h 74"/>
              <a:gd name="T66" fmla="*/ 776481927 w 589"/>
              <a:gd name="T67" fmla="*/ 16965825 h 7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9"/>
              <a:gd name="T103" fmla="*/ 0 h 74"/>
              <a:gd name="T104" fmla="*/ 589 w 589"/>
              <a:gd name="T105" fmla="*/ 74 h 7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9" h="74">
                <a:moveTo>
                  <a:pt x="581" y="9"/>
                </a:moveTo>
                <a:lnTo>
                  <a:pt x="585" y="2"/>
                </a:lnTo>
                <a:lnTo>
                  <a:pt x="554" y="2"/>
                </a:lnTo>
                <a:lnTo>
                  <a:pt x="525" y="2"/>
                </a:lnTo>
                <a:lnTo>
                  <a:pt x="496" y="2"/>
                </a:lnTo>
                <a:lnTo>
                  <a:pt x="469" y="0"/>
                </a:lnTo>
                <a:lnTo>
                  <a:pt x="442" y="0"/>
                </a:lnTo>
                <a:lnTo>
                  <a:pt x="415" y="0"/>
                </a:lnTo>
                <a:lnTo>
                  <a:pt x="390" y="0"/>
                </a:lnTo>
                <a:lnTo>
                  <a:pt x="367" y="0"/>
                </a:lnTo>
                <a:lnTo>
                  <a:pt x="344" y="2"/>
                </a:lnTo>
                <a:lnTo>
                  <a:pt x="321" y="2"/>
                </a:lnTo>
                <a:lnTo>
                  <a:pt x="298" y="2"/>
                </a:lnTo>
                <a:lnTo>
                  <a:pt x="278" y="2"/>
                </a:lnTo>
                <a:lnTo>
                  <a:pt x="259" y="4"/>
                </a:lnTo>
                <a:lnTo>
                  <a:pt x="238" y="4"/>
                </a:lnTo>
                <a:lnTo>
                  <a:pt x="220" y="7"/>
                </a:lnTo>
                <a:lnTo>
                  <a:pt x="203" y="9"/>
                </a:lnTo>
                <a:lnTo>
                  <a:pt x="184" y="9"/>
                </a:lnTo>
                <a:lnTo>
                  <a:pt x="168" y="11"/>
                </a:lnTo>
                <a:lnTo>
                  <a:pt x="153" y="14"/>
                </a:lnTo>
                <a:lnTo>
                  <a:pt x="137" y="16"/>
                </a:lnTo>
                <a:lnTo>
                  <a:pt x="122" y="21"/>
                </a:lnTo>
                <a:lnTo>
                  <a:pt x="110" y="23"/>
                </a:lnTo>
                <a:lnTo>
                  <a:pt x="95" y="25"/>
                </a:lnTo>
                <a:lnTo>
                  <a:pt x="83" y="30"/>
                </a:lnTo>
                <a:lnTo>
                  <a:pt x="70" y="32"/>
                </a:lnTo>
                <a:lnTo>
                  <a:pt x="58" y="37"/>
                </a:lnTo>
                <a:lnTo>
                  <a:pt x="47" y="42"/>
                </a:lnTo>
                <a:lnTo>
                  <a:pt x="37" y="46"/>
                </a:lnTo>
                <a:lnTo>
                  <a:pt x="27" y="51"/>
                </a:lnTo>
                <a:lnTo>
                  <a:pt x="16" y="56"/>
                </a:lnTo>
                <a:lnTo>
                  <a:pt x="8" y="60"/>
                </a:lnTo>
                <a:lnTo>
                  <a:pt x="0" y="67"/>
                </a:lnTo>
                <a:lnTo>
                  <a:pt x="4" y="74"/>
                </a:lnTo>
                <a:lnTo>
                  <a:pt x="12" y="70"/>
                </a:lnTo>
                <a:lnTo>
                  <a:pt x="20" y="65"/>
                </a:lnTo>
                <a:lnTo>
                  <a:pt x="31" y="60"/>
                </a:lnTo>
                <a:lnTo>
                  <a:pt x="39" y="56"/>
                </a:lnTo>
                <a:lnTo>
                  <a:pt x="49" y="51"/>
                </a:lnTo>
                <a:lnTo>
                  <a:pt x="62" y="46"/>
                </a:lnTo>
                <a:lnTo>
                  <a:pt x="72" y="42"/>
                </a:lnTo>
                <a:lnTo>
                  <a:pt x="85" y="39"/>
                </a:lnTo>
                <a:lnTo>
                  <a:pt x="97" y="35"/>
                </a:lnTo>
                <a:lnTo>
                  <a:pt x="110" y="32"/>
                </a:lnTo>
                <a:lnTo>
                  <a:pt x="124" y="30"/>
                </a:lnTo>
                <a:lnTo>
                  <a:pt x="139" y="28"/>
                </a:lnTo>
                <a:lnTo>
                  <a:pt x="153" y="23"/>
                </a:lnTo>
                <a:lnTo>
                  <a:pt x="170" y="23"/>
                </a:lnTo>
                <a:lnTo>
                  <a:pt x="186" y="21"/>
                </a:lnTo>
                <a:lnTo>
                  <a:pt x="203" y="18"/>
                </a:lnTo>
                <a:lnTo>
                  <a:pt x="222" y="16"/>
                </a:lnTo>
                <a:lnTo>
                  <a:pt x="238" y="16"/>
                </a:lnTo>
                <a:lnTo>
                  <a:pt x="259" y="14"/>
                </a:lnTo>
                <a:lnTo>
                  <a:pt x="278" y="14"/>
                </a:lnTo>
                <a:lnTo>
                  <a:pt x="298" y="11"/>
                </a:lnTo>
                <a:lnTo>
                  <a:pt x="321" y="11"/>
                </a:lnTo>
                <a:lnTo>
                  <a:pt x="344" y="11"/>
                </a:lnTo>
                <a:lnTo>
                  <a:pt x="367" y="11"/>
                </a:lnTo>
                <a:lnTo>
                  <a:pt x="390" y="9"/>
                </a:lnTo>
                <a:lnTo>
                  <a:pt x="415" y="9"/>
                </a:lnTo>
                <a:lnTo>
                  <a:pt x="442" y="9"/>
                </a:lnTo>
                <a:lnTo>
                  <a:pt x="469" y="11"/>
                </a:lnTo>
                <a:lnTo>
                  <a:pt x="496" y="11"/>
                </a:lnTo>
                <a:lnTo>
                  <a:pt x="525" y="11"/>
                </a:lnTo>
                <a:lnTo>
                  <a:pt x="554" y="11"/>
                </a:lnTo>
                <a:lnTo>
                  <a:pt x="585" y="14"/>
                </a:lnTo>
                <a:lnTo>
                  <a:pt x="589" y="9"/>
                </a:lnTo>
                <a:lnTo>
                  <a:pt x="581" y="9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76" name="Freeform 157">
            <a:extLst>
              <a:ext uri="{FF2B5EF4-FFF2-40B4-BE49-F238E27FC236}">
                <a16:creationId xmlns:a16="http://schemas.microsoft.com/office/drawing/2014/main" id="{DBCC1849-4B98-3521-C772-53235276D578}"/>
              </a:ext>
            </a:extLst>
          </p:cNvPr>
          <p:cNvSpPr>
            <a:spLocks/>
          </p:cNvSpPr>
          <p:nvPr/>
        </p:nvSpPr>
        <p:spPr bwMode="auto">
          <a:xfrm>
            <a:off x="7761289" y="3917950"/>
            <a:ext cx="7937" cy="325438"/>
          </a:xfrm>
          <a:custGeom>
            <a:avLst/>
            <a:gdLst>
              <a:gd name="T0" fmla="*/ 5906119 w 8"/>
              <a:gd name="T1" fmla="*/ 20741523 h 237"/>
              <a:gd name="T2" fmla="*/ 0 w 8"/>
              <a:gd name="T3" fmla="*/ 13198779 h 237"/>
              <a:gd name="T4" fmla="*/ 0 w 8"/>
              <a:gd name="T5" fmla="*/ 446877237 h 237"/>
              <a:gd name="T6" fmla="*/ 7874494 w 8"/>
              <a:gd name="T7" fmla="*/ 446877237 h 237"/>
              <a:gd name="T8" fmla="*/ 7874494 w 8"/>
              <a:gd name="T9" fmla="*/ 13198779 h 237"/>
              <a:gd name="T10" fmla="*/ 1968376 w 8"/>
              <a:gd name="T11" fmla="*/ 3770687 h 237"/>
              <a:gd name="T12" fmla="*/ 7874494 w 8"/>
              <a:gd name="T13" fmla="*/ 13198779 h 237"/>
              <a:gd name="T14" fmla="*/ 7874494 w 8"/>
              <a:gd name="T15" fmla="*/ 0 h 237"/>
              <a:gd name="T16" fmla="*/ 1968376 w 8"/>
              <a:gd name="T17" fmla="*/ 3770687 h 237"/>
              <a:gd name="T18" fmla="*/ 5906119 w 8"/>
              <a:gd name="T19" fmla="*/ 20741523 h 2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237"/>
              <a:gd name="T32" fmla="*/ 8 w 8"/>
              <a:gd name="T33" fmla="*/ 237 h 2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237">
                <a:moveTo>
                  <a:pt x="6" y="11"/>
                </a:moveTo>
                <a:lnTo>
                  <a:pt x="0" y="7"/>
                </a:lnTo>
                <a:lnTo>
                  <a:pt x="0" y="237"/>
                </a:lnTo>
                <a:lnTo>
                  <a:pt x="8" y="237"/>
                </a:lnTo>
                <a:lnTo>
                  <a:pt x="8" y="7"/>
                </a:lnTo>
                <a:lnTo>
                  <a:pt x="2" y="2"/>
                </a:lnTo>
                <a:lnTo>
                  <a:pt x="8" y="7"/>
                </a:lnTo>
                <a:lnTo>
                  <a:pt x="8" y="0"/>
                </a:lnTo>
                <a:lnTo>
                  <a:pt x="2" y="2"/>
                </a:lnTo>
                <a:lnTo>
                  <a:pt x="6" y="11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77" name="Freeform 158">
            <a:extLst>
              <a:ext uri="{FF2B5EF4-FFF2-40B4-BE49-F238E27FC236}">
                <a16:creationId xmlns:a16="http://schemas.microsoft.com/office/drawing/2014/main" id="{F6977CF0-30C2-ADC3-F47D-4D44F675431D}"/>
              </a:ext>
            </a:extLst>
          </p:cNvPr>
          <p:cNvSpPr>
            <a:spLocks/>
          </p:cNvSpPr>
          <p:nvPr/>
        </p:nvSpPr>
        <p:spPr bwMode="auto">
          <a:xfrm>
            <a:off x="7116764" y="3919539"/>
            <a:ext cx="649287" cy="115887"/>
          </a:xfrm>
          <a:custGeom>
            <a:avLst/>
            <a:gdLst>
              <a:gd name="T0" fmla="*/ 5245827 w 567"/>
              <a:gd name="T1" fmla="*/ 150361991 h 84"/>
              <a:gd name="T2" fmla="*/ 62943041 w 567"/>
              <a:gd name="T3" fmla="*/ 154168326 h 84"/>
              <a:gd name="T4" fmla="*/ 120641402 w 567"/>
              <a:gd name="T5" fmla="*/ 159878518 h 84"/>
              <a:gd name="T6" fmla="*/ 174405126 w 567"/>
              <a:gd name="T7" fmla="*/ 159878518 h 84"/>
              <a:gd name="T8" fmla="*/ 226857645 w 567"/>
              <a:gd name="T9" fmla="*/ 159878518 h 84"/>
              <a:gd name="T10" fmla="*/ 277998994 w 567"/>
              <a:gd name="T11" fmla="*/ 159878518 h 84"/>
              <a:gd name="T12" fmla="*/ 329140415 w 567"/>
              <a:gd name="T13" fmla="*/ 154168326 h 84"/>
              <a:gd name="T14" fmla="*/ 376347110 w 567"/>
              <a:gd name="T15" fmla="*/ 150361991 h 84"/>
              <a:gd name="T16" fmla="*/ 424866119 w 567"/>
              <a:gd name="T17" fmla="*/ 140845465 h 84"/>
              <a:gd name="T18" fmla="*/ 468139304 w 567"/>
              <a:gd name="T19" fmla="*/ 133232795 h 84"/>
              <a:gd name="T20" fmla="*/ 512724804 w 567"/>
              <a:gd name="T21" fmla="*/ 123714889 h 84"/>
              <a:gd name="T22" fmla="*/ 555997989 w 567"/>
              <a:gd name="T23" fmla="*/ 110392028 h 84"/>
              <a:gd name="T24" fmla="*/ 596648834 w 567"/>
              <a:gd name="T25" fmla="*/ 93262832 h 84"/>
              <a:gd name="T26" fmla="*/ 634676338 w 567"/>
              <a:gd name="T27" fmla="*/ 79939949 h 84"/>
              <a:gd name="T28" fmla="*/ 672704843 w 567"/>
              <a:gd name="T29" fmla="*/ 62809373 h 84"/>
              <a:gd name="T30" fmla="*/ 708111009 w 567"/>
              <a:gd name="T31" fmla="*/ 39969974 h 84"/>
              <a:gd name="T32" fmla="*/ 743516030 w 567"/>
              <a:gd name="T33" fmla="*/ 17129201 h 84"/>
              <a:gd name="T34" fmla="*/ 721223853 w 567"/>
              <a:gd name="T35" fmla="*/ 13322867 h 84"/>
              <a:gd name="T36" fmla="*/ 685817687 w 567"/>
              <a:gd name="T37" fmla="*/ 36163640 h 84"/>
              <a:gd name="T38" fmla="*/ 650412666 w 567"/>
              <a:gd name="T39" fmla="*/ 53292847 h 84"/>
              <a:gd name="T40" fmla="*/ 612384160 w 567"/>
              <a:gd name="T41" fmla="*/ 70422043 h 84"/>
              <a:gd name="T42" fmla="*/ 571733172 w 567"/>
              <a:gd name="T43" fmla="*/ 83746284 h 84"/>
              <a:gd name="T44" fmla="*/ 531082327 w 567"/>
              <a:gd name="T45" fmla="*/ 97069166 h 84"/>
              <a:gd name="T46" fmla="*/ 490431481 w 567"/>
              <a:gd name="T47" fmla="*/ 110392028 h 84"/>
              <a:gd name="T48" fmla="*/ 444535957 w 567"/>
              <a:gd name="T49" fmla="*/ 119908554 h 84"/>
              <a:gd name="T50" fmla="*/ 399951602 w 567"/>
              <a:gd name="T51" fmla="*/ 127522603 h 84"/>
              <a:gd name="T52" fmla="*/ 351432592 w 567"/>
              <a:gd name="T53" fmla="*/ 133232795 h 84"/>
              <a:gd name="T54" fmla="*/ 302913583 w 567"/>
              <a:gd name="T55" fmla="*/ 137039130 h 84"/>
              <a:gd name="T56" fmla="*/ 253083332 w 567"/>
              <a:gd name="T57" fmla="*/ 140845465 h 84"/>
              <a:gd name="T58" fmla="*/ 201943128 w 567"/>
              <a:gd name="T59" fmla="*/ 140845465 h 84"/>
              <a:gd name="T60" fmla="*/ 146867089 w 567"/>
              <a:gd name="T61" fmla="*/ 140845465 h 84"/>
              <a:gd name="T62" fmla="*/ 93103400 w 567"/>
              <a:gd name="T63" fmla="*/ 137039130 h 84"/>
              <a:gd name="T64" fmla="*/ 35405030 w 567"/>
              <a:gd name="T65" fmla="*/ 133232795 h 84"/>
              <a:gd name="T66" fmla="*/ 0 w 567"/>
              <a:gd name="T67" fmla="*/ 133232795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67"/>
              <a:gd name="T103" fmla="*/ 0 h 84"/>
              <a:gd name="T104" fmla="*/ 567 w 567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67" h="84">
                <a:moveTo>
                  <a:pt x="9" y="77"/>
                </a:moveTo>
                <a:lnTo>
                  <a:pt x="4" y="79"/>
                </a:lnTo>
                <a:lnTo>
                  <a:pt x="27" y="79"/>
                </a:lnTo>
                <a:lnTo>
                  <a:pt x="48" y="81"/>
                </a:lnTo>
                <a:lnTo>
                  <a:pt x="71" y="81"/>
                </a:lnTo>
                <a:lnTo>
                  <a:pt x="92" y="84"/>
                </a:lnTo>
                <a:lnTo>
                  <a:pt x="112" y="84"/>
                </a:lnTo>
                <a:lnTo>
                  <a:pt x="133" y="84"/>
                </a:lnTo>
                <a:lnTo>
                  <a:pt x="154" y="84"/>
                </a:lnTo>
                <a:lnTo>
                  <a:pt x="173" y="84"/>
                </a:lnTo>
                <a:lnTo>
                  <a:pt x="193" y="84"/>
                </a:lnTo>
                <a:lnTo>
                  <a:pt x="212" y="84"/>
                </a:lnTo>
                <a:lnTo>
                  <a:pt x="233" y="81"/>
                </a:lnTo>
                <a:lnTo>
                  <a:pt x="251" y="81"/>
                </a:lnTo>
                <a:lnTo>
                  <a:pt x="270" y="79"/>
                </a:lnTo>
                <a:lnTo>
                  <a:pt x="287" y="79"/>
                </a:lnTo>
                <a:lnTo>
                  <a:pt x="305" y="77"/>
                </a:lnTo>
                <a:lnTo>
                  <a:pt x="324" y="74"/>
                </a:lnTo>
                <a:lnTo>
                  <a:pt x="341" y="72"/>
                </a:lnTo>
                <a:lnTo>
                  <a:pt x="357" y="70"/>
                </a:lnTo>
                <a:lnTo>
                  <a:pt x="374" y="67"/>
                </a:lnTo>
                <a:lnTo>
                  <a:pt x="391" y="65"/>
                </a:lnTo>
                <a:lnTo>
                  <a:pt x="407" y="61"/>
                </a:lnTo>
                <a:lnTo>
                  <a:pt x="424" y="58"/>
                </a:lnTo>
                <a:lnTo>
                  <a:pt x="438" y="54"/>
                </a:lnTo>
                <a:lnTo>
                  <a:pt x="455" y="49"/>
                </a:lnTo>
                <a:lnTo>
                  <a:pt x="469" y="47"/>
                </a:lnTo>
                <a:lnTo>
                  <a:pt x="484" y="42"/>
                </a:lnTo>
                <a:lnTo>
                  <a:pt x="499" y="37"/>
                </a:lnTo>
                <a:lnTo>
                  <a:pt x="513" y="33"/>
                </a:lnTo>
                <a:lnTo>
                  <a:pt x="526" y="28"/>
                </a:lnTo>
                <a:lnTo>
                  <a:pt x="540" y="21"/>
                </a:lnTo>
                <a:lnTo>
                  <a:pt x="552" y="16"/>
                </a:lnTo>
                <a:lnTo>
                  <a:pt x="567" y="9"/>
                </a:lnTo>
                <a:lnTo>
                  <a:pt x="563" y="0"/>
                </a:lnTo>
                <a:lnTo>
                  <a:pt x="550" y="7"/>
                </a:lnTo>
                <a:lnTo>
                  <a:pt x="536" y="12"/>
                </a:lnTo>
                <a:lnTo>
                  <a:pt x="523" y="19"/>
                </a:lnTo>
                <a:lnTo>
                  <a:pt x="509" y="23"/>
                </a:lnTo>
                <a:lnTo>
                  <a:pt x="496" y="28"/>
                </a:lnTo>
                <a:lnTo>
                  <a:pt x="482" y="33"/>
                </a:lnTo>
                <a:lnTo>
                  <a:pt x="467" y="37"/>
                </a:lnTo>
                <a:lnTo>
                  <a:pt x="453" y="40"/>
                </a:lnTo>
                <a:lnTo>
                  <a:pt x="436" y="44"/>
                </a:lnTo>
                <a:lnTo>
                  <a:pt x="422" y="49"/>
                </a:lnTo>
                <a:lnTo>
                  <a:pt x="405" y="51"/>
                </a:lnTo>
                <a:lnTo>
                  <a:pt x="391" y="56"/>
                </a:lnTo>
                <a:lnTo>
                  <a:pt x="374" y="58"/>
                </a:lnTo>
                <a:lnTo>
                  <a:pt x="357" y="61"/>
                </a:lnTo>
                <a:lnTo>
                  <a:pt x="339" y="63"/>
                </a:lnTo>
                <a:lnTo>
                  <a:pt x="322" y="65"/>
                </a:lnTo>
                <a:lnTo>
                  <a:pt x="305" y="67"/>
                </a:lnTo>
                <a:lnTo>
                  <a:pt x="287" y="70"/>
                </a:lnTo>
                <a:lnTo>
                  <a:pt x="268" y="70"/>
                </a:lnTo>
                <a:lnTo>
                  <a:pt x="249" y="72"/>
                </a:lnTo>
                <a:lnTo>
                  <a:pt x="231" y="72"/>
                </a:lnTo>
                <a:lnTo>
                  <a:pt x="212" y="74"/>
                </a:lnTo>
                <a:lnTo>
                  <a:pt x="193" y="74"/>
                </a:lnTo>
                <a:lnTo>
                  <a:pt x="173" y="74"/>
                </a:lnTo>
                <a:lnTo>
                  <a:pt x="154" y="74"/>
                </a:lnTo>
                <a:lnTo>
                  <a:pt x="133" y="74"/>
                </a:lnTo>
                <a:lnTo>
                  <a:pt x="112" y="74"/>
                </a:lnTo>
                <a:lnTo>
                  <a:pt x="92" y="74"/>
                </a:lnTo>
                <a:lnTo>
                  <a:pt x="71" y="72"/>
                </a:lnTo>
                <a:lnTo>
                  <a:pt x="48" y="72"/>
                </a:lnTo>
                <a:lnTo>
                  <a:pt x="27" y="70"/>
                </a:lnTo>
                <a:lnTo>
                  <a:pt x="4" y="67"/>
                </a:lnTo>
                <a:lnTo>
                  <a:pt x="0" y="70"/>
                </a:lnTo>
                <a:lnTo>
                  <a:pt x="9" y="77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78" name="Freeform 159">
            <a:extLst>
              <a:ext uri="{FF2B5EF4-FFF2-40B4-BE49-F238E27FC236}">
                <a16:creationId xmlns:a16="http://schemas.microsoft.com/office/drawing/2014/main" id="{0C58ECA9-109C-BA98-DFC2-570FE300DD48}"/>
              </a:ext>
            </a:extLst>
          </p:cNvPr>
          <p:cNvSpPr>
            <a:spLocks/>
          </p:cNvSpPr>
          <p:nvPr/>
        </p:nvSpPr>
        <p:spPr bwMode="auto">
          <a:xfrm>
            <a:off x="7035801" y="4016376"/>
            <a:ext cx="92075" cy="163513"/>
          </a:xfrm>
          <a:custGeom>
            <a:avLst/>
            <a:gdLst>
              <a:gd name="T0" fmla="*/ 13583976 w 79"/>
              <a:gd name="T1" fmla="*/ 215236727 h 119"/>
              <a:gd name="T2" fmla="*/ 13583976 w 79"/>
              <a:gd name="T3" fmla="*/ 224676509 h 119"/>
              <a:gd name="T4" fmla="*/ 107313990 w 79"/>
              <a:gd name="T5" fmla="*/ 13215700 h 119"/>
              <a:gd name="T6" fmla="*/ 95087834 w 79"/>
              <a:gd name="T7" fmla="*/ 0 h 119"/>
              <a:gd name="T8" fmla="*/ 2716795 w 79"/>
              <a:gd name="T9" fmla="*/ 215236727 h 119"/>
              <a:gd name="T10" fmla="*/ 2716795 w 79"/>
              <a:gd name="T11" fmla="*/ 224676509 h 119"/>
              <a:gd name="T12" fmla="*/ 2716795 w 79"/>
              <a:gd name="T13" fmla="*/ 215236727 h 119"/>
              <a:gd name="T14" fmla="*/ 0 w 79"/>
              <a:gd name="T15" fmla="*/ 219012640 h 119"/>
              <a:gd name="T16" fmla="*/ 2716795 w 79"/>
              <a:gd name="T17" fmla="*/ 224676509 h 119"/>
              <a:gd name="T18" fmla="*/ 13583976 w 79"/>
              <a:gd name="T19" fmla="*/ 21523672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19"/>
              <a:gd name="T32" fmla="*/ 79 w 79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19">
                <a:moveTo>
                  <a:pt x="10" y="114"/>
                </a:moveTo>
                <a:lnTo>
                  <a:pt x="10" y="119"/>
                </a:lnTo>
                <a:lnTo>
                  <a:pt x="79" y="7"/>
                </a:lnTo>
                <a:lnTo>
                  <a:pt x="70" y="0"/>
                </a:lnTo>
                <a:lnTo>
                  <a:pt x="2" y="114"/>
                </a:lnTo>
                <a:lnTo>
                  <a:pt x="2" y="119"/>
                </a:lnTo>
                <a:lnTo>
                  <a:pt x="2" y="114"/>
                </a:lnTo>
                <a:lnTo>
                  <a:pt x="0" y="116"/>
                </a:lnTo>
                <a:lnTo>
                  <a:pt x="2" y="119"/>
                </a:lnTo>
                <a:lnTo>
                  <a:pt x="10" y="114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79" name="Freeform 160">
            <a:extLst>
              <a:ext uri="{FF2B5EF4-FFF2-40B4-BE49-F238E27FC236}">
                <a16:creationId xmlns:a16="http://schemas.microsoft.com/office/drawing/2014/main" id="{E634CD48-D211-18BD-8450-AB9799C26515}"/>
              </a:ext>
            </a:extLst>
          </p:cNvPr>
          <p:cNvSpPr>
            <a:spLocks/>
          </p:cNvSpPr>
          <p:nvPr/>
        </p:nvSpPr>
        <p:spPr bwMode="auto">
          <a:xfrm>
            <a:off x="7038976" y="4173538"/>
            <a:ext cx="61913" cy="163512"/>
          </a:xfrm>
          <a:custGeom>
            <a:avLst/>
            <a:gdLst>
              <a:gd name="T0" fmla="*/ 63098519 w 54"/>
              <a:gd name="T1" fmla="*/ 205792939 h 119"/>
              <a:gd name="T2" fmla="*/ 70985545 w 54"/>
              <a:gd name="T3" fmla="*/ 211458147 h 119"/>
              <a:gd name="T4" fmla="*/ 10516039 w 54"/>
              <a:gd name="T5" fmla="*/ 0 h 119"/>
              <a:gd name="T6" fmla="*/ 0 w 54"/>
              <a:gd name="T7" fmla="*/ 9439727 h 119"/>
              <a:gd name="T8" fmla="*/ 59154433 w 54"/>
              <a:gd name="T9" fmla="*/ 215234037 h 119"/>
              <a:gd name="T10" fmla="*/ 68356537 w 54"/>
              <a:gd name="T11" fmla="*/ 219009926 h 119"/>
              <a:gd name="T12" fmla="*/ 59154433 w 54"/>
              <a:gd name="T13" fmla="*/ 215234037 h 119"/>
              <a:gd name="T14" fmla="*/ 63098519 w 54"/>
              <a:gd name="T15" fmla="*/ 224673761 h 119"/>
              <a:gd name="T16" fmla="*/ 68356537 w 54"/>
              <a:gd name="T17" fmla="*/ 219009926 h 119"/>
              <a:gd name="T18" fmla="*/ 63098519 w 54"/>
              <a:gd name="T19" fmla="*/ 205792939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4"/>
              <a:gd name="T31" fmla="*/ 0 h 119"/>
              <a:gd name="T32" fmla="*/ 54 w 54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4" h="119">
                <a:moveTo>
                  <a:pt x="48" y="109"/>
                </a:moveTo>
                <a:lnTo>
                  <a:pt x="54" y="112"/>
                </a:lnTo>
                <a:lnTo>
                  <a:pt x="8" y="0"/>
                </a:lnTo>
                <a:lnTo>
                  <a:pt x="0" y="5"/>
                </a:lnTo>
                <a:lnTo>
                  <a:pt x="45" y="114"/>
                </a:lnTo>
                <a:lnTo>
                  <a:pt x="52" y="116"/>
                </a:lnTo>
                <a:lnTo>
                  <a:pt x="45" y="114"/>
                </a:lnTo>
                <a:lnTo>
                  <a:pt x="48" y="119"/>
                </a:lnTo>
                <a:lnTo>
                  <a:pt x="52" y="116"/>
                </a:lnTo>
                <a:lnTo>
                  <a:pt x="48" y="109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80" name="Freeform 161">
            <a:extLst>
              <a:ext uri="{FF2B5EF4-FFF2-40B4-BE49-F238E27FC236}">
                <a16:creationId xmlns:a16="http://schemas.microsoft.com/office/drawing/2014/main" id="{9838BE57-9F07-3C0C-CABD-3A62634CAAB9}"/>
              </a:ext>
            </a:extLst>
          </p:cNvPr>
          <p:cNvSpPr>
            <a:spLocks/>
          </p:cNvSpPr>
          <p:nvPr/>
        </p:nvSpPr>
        <p:spPr bwMode="auto">
          <a:xfrm>
            <a:off x="7089775" y="4322764"/>
            <a:ext cx="7938" cy="14287"/>
          </a:xfrm>
          <a:custGeom>
            <a:avLst/>
            <a:gdLst>
              <a:gd name="T0" fmla="*/ 3857868 w 7"/>
              <a:gd name="T1" fmla="*/ 0 h 10"/>
              <a:gd name="T2" fmla="*/ 6429780 w 7"/>
              <a:gd name="T3" fmla="*/ 6123409 h 10"/>
              <a:gd name="T4" fmla="*/ 9001692 w 7"/>
              <a:gd name="T5" fmla="*/ 14288429 h 10"/>
              <a:gd name="T6" fmla="*/ 0 w 7"/>
              <a:gd name="T7" fmla="*/ 10206632 h 10"/>
              <a:gd name="T8" fmla="*/ 3857868 w 7"/>
              <a:gd name="T9" fmla="*/ 20411835 h 10"/>
              <a:gd name="T10" fmla="*/ 9001692 w 7"/>
              <a:gd name="T11" fmla="*/ 14288429 h 10"/>
              <a:gd name="T12" fmla="*/ 3857868 w 7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0"/>
              <a:gd name="T23" fmla="*/ 7 w 7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0">
                <a:moveTo>
                  <a:pt x="3" y="0"/>
                </a:moveTo>
                <a:lnTo>
                  <a:pt x="5" y="3"/>
                </a:lnTo>
                <a:lnTo>
                  <a:pt x="7" y="7"/>
                </a:lnTo>
                <a:lnTo>
                  <a:pt x="0" y="5"/>
                </a:lnTo>
                <a:lnTo>
                  <a:pt x="3" y="10"/>
                </a:lnTo>
                <a:lnTo>
                  <a:pt x="7" y="7"/>
                </a:lnTo>
                <a:lnTo>
                  <a:pt x="3" y="0"/>
                </a:lnTo>
                <a:close/>
              </a:path>
            </a:pathLst>
          </a:custGeom>
          <a:solidFill>
            <a:srgbClr val="66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81" name="Freeform 162">
            <a:extLst>
              <a:ext uri="{FF2B5EF4-FFF2-40B4-BE49-F238E27FC236}">
                <a16:creationId xmlns:a16="http://schemas.microsoft.com/office/drawing/2014/main" id="{2F18A278-4B79-3EE1-BEAC-CE8BD4D18E08}"/>
              </a:ext>
            </a:extLst>
          </p:cNvPr>
          <p:cNvSpPr>
            <a:spLocks/>
          </p:cNvSpPr>
          <p:nvPr/>
        </p:nvSpPr>
        <p:spPr bwMode="auto">
          <a:xfrm>
            <a:off x="7156450" y="3978276"/>
            <a:ext cx="598488" cy="92075"/>
          </a:xfrm>
          <a:custGeom>
            <a:avLst/>
            <a:gdLst>
              <a:gd name="T0" fmla="*/ 0 w 523"/>
              <a:gd name="T1" fmla="*/ 126534398 h 67"/>
              <a:gd name="T2" fmla="*/ 31428052 w 523"/>
              <a:gd name="T3" fmla="*/ 126534398 h 67"/>
              <a:gd name="T4" fmla="*/ 64165225 w 523"/>
              <a:gd name="T5" fmla="*/ 122756576 h 67"/>
              <a:gd name="T6" fmla="*/ 96903551 w 523"/>
              <a:gd name="T7" fmla="*/ 122756576 h 67"/>
              <a:gd name="T8" fmla="*/ 127022475 w 523"/>
              <a:gd name="T9" fmla="*/ 122756576 h 67"/>
              <a:gd name="T10" fmla="*/ 157140289 w 523"/>
              <a:gd name="T11" fmla="*/ 122756576 h 67"/>
              <a:gd name="T12" fmla="*/ 187259212 w 523"/>
              <a:gd name="T13" fmla="*/ 118980128 h 67"/>
              <a:gd name="T14" fmla="*/ 214758750 w 523"/>
              <a:gd name="T15" fmla="*/ 118980128 h 67"/>
              <a:gd name="T16" fmla="*/ 240949168 w 523"/>
              <a:gd name="T17" fmla="*/ 118980128 h 67"/>
              <a:gd name="T18" fmla="*/ 268448706 w 523"/>
              <a:gd name="T19" fmla="*/ 113314083 h 67"/>
              <a:gd name="T20" fmla="*/ 295948244 w 523"/>
              <a:gd name="T21" fmla="*/ 113314083 h 67"/>
              <a:gd name="T22" fmla="*/ 319519348 w 523"/>
              <a:gd name="T23" fmla="*/ 109537635 h 67"/>
              <a:gd name="T24" fmla="*/ 347018886 w 523"/>
              <a:gd name="T25" fmla="*/ 105759813 h 67"/>
              <a:gd name="T26" fmla="*/ 369280799 w 523"/>
              <a:gd name="T27" fmla="*/ 105759813 h 67"/>
              <a:gd name="T28" fmla="*/ 394160952 w 523"/>
              <a:gd name="T29" fmla="*/ 100093768 h 67"/>
              <a:gd name="T30" fmla="*/ 415113744 w 523"/>
              <a:gd name="T31" fmla="*/ 96317320 h 67"/>
              <a:gd name="T32" fmla="*/ 437374512 w 523"/>
              <a:gd name="T33" fmla="*/ 92539499 h 67"/>
              <a:gd name="T34" fmla="*/ 458327303 w 523"/>
              <a:gd name="T35" fmla="*/ 86874806 h 67"/>
              <a:gd name="T36" fmla="*/ 480588071 w 523"/>
              <a:gd name="T37" fmla="*/ 83096984 h 67"/>
              <a:gd name="T38" fmla="*/ 498921478 w 523"/>
              <a:gd name="T39" fmla="*/ 79320536 h 67"/>
              <a:gd name="T40" fmla="*/ 518564005 w 523"/>
              <a:gd name="T41" fmla="*/ 73654491 h 67"/>
              <a:gd name="T42" fmla="*/ 534278027 w 523"/>
              <a:gd name="T43" fmla="*/ 69876669 h 67"/>
              <a:gd name="T44" fmla="*/ 553920554 w 523"/>
              <a:gd name="T45" fmla="*/ 66100222 h 67"/>
              <a:gd name="T46" fmla="*/ 569634576 w 523"/>
              <a:gd name="T47" fmla="*/ 60434176 h 67"/>
              <a:gd name="T48" fmla="*/ 586658863 w 523"/>
              <a:gd name="T49" fmla="*/ 56657729 h 67"/>
              <a:gd name="T50" fmla="*/ 599753499 w 523"/>
              <a:gd name="T51" fmla="*/ 47213861 h 67"/>
              <a:gd name="T52" fmla="*/ 616776784 w 523"/>
              <a:gd name="T53" fmla="*/ 43437403 h 67"/>
              <a:gd name="T54" fmla="*/ 629872565 w 523"/>
              <a:gd name="T55" fmla="*/ 35883134 h 67"/>
              <a:gd name="T56" fmla="*/ 640347817 w 523"/>
              <a:gd name="T57" fmla="*/ 30217088 h 67"/>
              <a:gd name="T58" fmla="*/ 654752718 w 523"/>
              <a:gd name="T59" fmla="*/ 22662819 h 67"/>
              <a:gd name="T60" fmla="*/ 665229114 w 523"/>
              <a:gd name="T61" fmla="*/ 16996768 h 67"/>
              <a:gd name="T62" fmla="*/ 675705510 w 523"/>
              <a:gd name="T63" fmla="*/ 9442496 h 67"/>
              <a:gd name="T64" fmla="*/ 684871642 w 523"/>
              <a:gd name="T65" fmla="*/ 0 h 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23"/>
              <a:gd name="T100" fmla="*/ 0 h 67"/>
              <a:gd name="T101" fmla="*/ 523 w 523"/>
              <a:gd name="T102" fmla="*/ 67 h 6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23" h="67">
                <a:moveTo>
                  <a:pt x="0" y="67"/>
                </a:moveTo>
                <a:lnTo>
                  <a:pt x="24" y="67"/>
                </a:lnTo>
                <a:lnTo>
                  <a:pt x="49" y="65"/>
                </a:lnTo>
                <a:lnTo>
                  <a:pt x="74" y="65"/>
                </a:lnTo>
                <a:lnTo>
                  <a:pt x="97" y="65"/>
                </a:lnTo>
                <a:lnTo>
                  <a:pt x="120" y="65"/>
                </a:lnTo>
                <a:lnTo>
                  <a:pt x="143" y="63"/>
                </a:lnTo>
                <a:lnTo>
                  <a:pt x="164" y="63"/>
                </a:lnTo>
                <a:lnTo>
                  <a:pt x="184" y="63"/>
                </a:lnTo>
                <a:lnTo>
                  <a:pt x="205" y="60"/>
                </a:lnTo>
                <a:lnTo>
                  <a:pt x="226" y="60"/>
                </a:lnTo>
                <a:lnTo>
                  <a:pt x="244" y="58"/>
                </a:lnTo>
                <a:lnTo>
                  <a:pt x="265" y="56"/>
                </a:lnTo>
                <a:lnTo>
                  <a:pt x="282" y="56"/>
                </a:lnTo>
                <a:lnTo>
                  <a:pt x="301" y="53"/>
                </a:lnTo>
                <a:lnTo>
                  <a:pt x="317" y="51"/>
                </a:lnTo>
                <a:lnTo>
                  <a:pt x="334" y="49"/>
                </a:lnTo>
                <a:lnTo>
                  <a:pt x="350" y="46"/>
                </a:lnTo>
                <a:lnTo>
                  <a:pt x="367" y="44"/>
                </a:lnTo>
                <a:lnTo>
                  <a:pt x="381" y="42"/>
                </a:lnTo>
                <a:lnTo>
                  <a:pt x="396" y="39"/>
                </a:lnTo>
                <a:lnTo>
                  <a:pt x="408" y="37"/>
                </a:lnTo>
                <a:lnTo>
                  <a:pt x="423" y="35"/>
                </a:lnTo>
                <a:lnTo>
                  <a:pt x="435" y="32"/>
                </a:lnTo>
                <a:lnTo>
                  <a:pt x="448" y="30"/>
                </a:lnTo>
                <a:lnTo>
                  <a:pt x="458" y="25"/>
                </a:lnTo>
                <a:lnTo>
                  <a:pt x="471" y="23"/>
                </a:lnTo>
                <a:lnTo>
                  <a:pt x="481" y="19"/>
                </a:lnTo>
                <a:lnTo>
                  <a:pt x="489" y="16"/>
                </a:lnTo>
                <a:lnTo>
                  <a:pt x="500" y="12"/>
                </a:lnTo>
                <a:lnTo>
                  <a:pt x="508" y="9"/>
                </a:lnTo>
                <a:lnTo>
                  <a:pt x="516" y="5"/>
                </a:lnTo>
                <a:lnTo>
                  <a:pt x="5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82" name="Freeform 163">
            <a:extLst>
              <a:ext uri="{FF2B5EF4-FFF2-40B4-BE49-F238E27FC236}">
                <a16:creationId xmlns:a16="http://schemas.microsoft.com/office/drawing/2014/main" id="{1138CB44-73A8-387B-F345-FC9E988AFA97}"/>
              </a:ext>
            </a:extLst>
          </p:cNvPr>
          <p:cNvSpPr>
            <a:spLocks/>
          </p:cNvSpPr>
          <p:nvPr/>
        </p:nvSpPr>
        <p:spPr bwMode="auto">
          <a:xfrm>
            <a:off x="7134226" y="4070350"/>
            <a:ext cx="627063" cy="65088"/>
          </a:xfrm>
          <a:custGeom>
            <a:avLst/>
            <a:gdLst>
              <a:gd name="T0" fmla="*/ 0 w 546"/>
              <a:gd name="T1" fmla="*/ 90137178 h 47"/>
              <a:gd name="T2" fmla="*/ 30336752 w 546"/>
              <a:gd name="T3" fmla="*/ 86301142 h 47"/>
              <a:gd name="T4" fmla="*/ 60672356 w 546"/>
              <a:gd name="T5" fmla="*/ 86301142 h 47"/>
              <a:gd name="T6" fmla="*/ 89690677 w 546"/>
              <a:gd name="T7" fmla="*/ 86301142 h 47"/>
              <a:gd name="T8" fmla="*/ 117389393 w 546"/>
              <a:gd name="T9" fmla="*/ 80548473 h 47"/>
              <a:gd name="T10" fmla="*/ 147724987 w 546"/>
              <a:gd name="T11" fmla="*/ 80548473 h 47"/>
              <a:gd name="T12" fmla="*/ 175423739 w 546"/>
              <a:gd name="T13" fmla="*/ 76712437 h 47"/>
              <a:gd name="T14" fmla="*/ 201802866 w 546"/>
              <a:gd name="T15" fmla="*/ 76712437 h 47"/>
              <a:gd name="T16" fmla="*/ 229501582 w 546"/>
              <a:gd name="T17" fmla="*/ 72876400 h 47"/>
              <a:gd name="T18" fmla="*/ 257200297 w 546"/>
              <a:gd name="T19" fmla="*/ 72876400 h 47"/>
              <a:gd name="T20" fmla="*/ 282260985 w 546"/>
              <a:gd name="T21" fmla="*/ 67123731 h 47"/>
              <a:gd name="T22" fmla="*/ 306002157 w 546"/>
              <a:gd name="T23" fmla="*/ 67123731 h 47"/>
              <a:gd name="T24" fmla="*/ 331062845 w 546"/>
              <a:gd name="T25" fmla="*/ 63287695 h 47"/>
              <a:gd name="T26" fmla="*/ 356123533 w 546"/>
              <a:gd name="T27" fmla="*/ 63287695 h 47"/>
              <a:gd name="T28" fmla="*/ 379864633 w 546"/>
              <a:gd name="T29" fmla="*/ 59451659 h 47"/>
              <a:gd name="T30" fmla="*/ 402287293 w 546"/>
              <a:gd name="T31" fmla="*/ 59451659 h 47"/>
              <a:gd name="T32" fmla="*/ 427347981 w 546"/>
              <a:gd name="T33" fmla="*/ 53698989 h 47"/>
              <a:gd name="T34" fmla="*/ 448452202 w 546"/>
              <a:gd name="T35" fmla="*/ 49862953 h 47"/>
              <a:gd name="T36" fmla="*/ 470874862 w 546"/>
              <a:gd name="T37" fmla="*/ 49862953 h 47"/>
              <a:gd name="T38" fmla="*/ 489339907 w 546"/>
              <a:gd name="T39" fmla="*/ 46026917 h 47"/>
              <a:gd name="T40" fmla="*/ 511762567 w 546"/>
              <a:gd name="T41" fmla="*/ 40274236 h 47"/>
              <a:gd name="T42" fmla="*/ 531547200 w 546"/>
              <a:gd name="T43" fmla="*/ 40274236 h 47"/>
              <a:gd name="T44" fmla="*/ 550013393 w 546"/>
              <a:gd name="T45" fmla="*/ 36438200 h 47"/>
              <a:gd name="T46" fmla="*/ 569798026 w 546"/>
              <a:gd name="T47" fmla="*/ 32602164 h 47"/>
              <a:gd name="T48" fmla="*/ 588263070 w 546"/>
              <a:gd name="T49" fmla="*/ 26849495 h 47"/>
              <a:gd name="T50" fmla="*/ 608047847 w 546"/>
              <a:gd name="T51" fmla="*/ 26849495 h 47"/>
              <a:gd name="T52" fmla="*/ 623876012 w 546"/>
              <a:gd name="T53" fmla="*/ 23013458 h 47"/>
              <a:gd name="T54" fmla="*/ 641022617 w 546"/>
              <a:gd name="T55" fmla="*/ 19178802 h 47"/>
              <a:gd name="T56" fmla="*/ 656849634 w 546"/>
              <a:gd name="T57" fmla="*/ 13424747 h 47"/>
              <a:gd name="T58" fmla="*/ 673997388 w 546"/>
              <a:gd name="T59" fmla="*/ 9588708 h 47"/>
              <a:gd name="T60" fmla="*/ 689824405 w 546"/>
              <a:gd name="T61" fmla="*/ 5754057 h 47"/>
              <a:gd name="T62" fmla="*/ 703014543 w 546"/>
              <a:gd name="T63" fmla="*/ 5754057 h 47"/>
              <a:gd name="T64" fmla="*/ 720161148 w 546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46"/>
              <a:gd name="T100" fmla="*/ 0 h 47"/>
              <a:gd name="T101" fmla="*/ 546 w 546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46" h="47">
                <a:moveTo>
                  <a:pt x="0" y="47"/>
                </a:moveTo>
                <a:lnTo>
                  <a:pt x="23" y="45"/>
                </a:lnTo>
                <a:lnTo>
                  <a:pt x="46" y="45"/>
                </a:lnTo>
                <a:lnTo>
                  <a:pt x="68" y="45"/>
                </a:lnTo>
                <a:lnTo>
                  <a:pt x="89" y="42"/>
                </a:lnTo>
                <a:lnTo>
                  <a:pt x="112" y="42"/>
                </a:lnTo>
                <a:lnTo>
                  <a:pt x="133" y="40"/>
                </a:lnTo>
                <a:lnTo>
                  <a:pt x="153" y="40"/>
                </a:lnTo>
                <a:lnTo>
                  <a:pt x="174" y="38"/>
                </a:lnTo>
                <a:lnTo>
                  <a:pt x="195" y="38"/>
                </a:lnTo>
                <a:lnTo>
                  <a:pt x="214" y="35"/>
                </a:lnTo>
                <a:lnTo>
                  <a:pt x="232" y="35"/>
                </a:lnTo>
                <a:lnTo>
                  <a:pt x="251" y="33"/>
                </a:lnTo>
                <a:lnTo>
                  <a:pt x="270" y="33"/>
                </a:lnTo>
                <a:lnTo>
                  <a:pt x="288" y="31"/>
                </a:lnTo>
                <a:lnTo>
                  <a:pt x="305" y="31"/>
                </a:lnTo>
                <a:lnTo>
                  <a:pt x="324" y="28"/>
                </a:lnTo>
                <a:lnTo>
                  <a:pt x="340" y="26"/>
                </a:lnTo>
                <a:lnTo>
                  <a:pt x="357" y="26"/>
                </a:lnTo>
                <a:lnTo>
                  <a:pt x="371" y="24"/>
                </a:lnTo>
                <a:lnTo>
                  <a:pt x="388" y="21"/>
                </a:lnTo>
                <a:lnTo>
                  <a:pt x="403" y="21"/>
                </a:lnTo>
                <a:lnTo>
                  <a:pt x="417" y="19"/>
                </a:lnTo>
                <a:lnTo>
                  <a:pt x="432" y="17"/>
                </a:lnTo>
                <a:lnTo>
                  <a:pt x="446" y="14"/>
                </a:lnTo>
                <a:lnTo>
                  <a:pt x="461" y="14"/>
                </a:lnTo>
                <a:lnTo>
                  <a:pt x="473" y="12"/>
                </a:lnTo>
                <a:lnTo>
                  <a:pt x="486" y="10"/>
                </a:lnTo>
                <a:lnTo>
                  <a:pt x="498" y="7"/>
                </a:lnTo>
                <a:lnTo>
                  <a:pt x="511" y="5"/>
                </a:lnTo>
                <a:lnTo>
                  <a:pt x="523" y="3"/>
                </a:lnTo>
                <a:lnTo>
                  <a:pt x="533" y="3"/>
                </a:lnTo>
                <a:lnTo>
                  <a:pt x="546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83" name="Freeform 164">
            <a:extLst>
              <a:ext uri="{FF2B5EF4-FFF2-40B4-BE49-F238E27FC236}">
                <a16:creationId xmlns:a16="http://schemas.microsoft.com/office/drawing/2014/main" id="{AD61AC96-94C8-068B-3AE1-AA9E7401C560}"/>
              </a:ext>
            </a:extLst>
          </p:cNvPr>
          <p:cNvSpPr>
            <a:spLocks/>
          </p:cNvSpPr>
          <p:nvPr/>
        </p:nvSpPr>
        <p:spPr bwMode="auto">
          <a:xfrm>
            <a:off x="7054850" y="4146551"/>
            <a:ext cx="706438" cy="74613"/>
          </a:xfrm>
          <a:custGeom>
            <a:avLst/>
            <a:gdLst>
              <a:gd name="T0" fmla="*/ 0 w 615"/>
              <a:gd name="T1" fmla="*/ 103094454 h 54"/>
              <a:gd name="T2" fmla="*/ 25069933 w 615"/>
              <a:gd name="T3" fmla="*/ 93548138 h 54"/>
              <a:gd name="T4" fmla="*/ 47500201 w 615"/>
              <a:gd name="T5" fmla="*/ 89730419 h 54"/>
              <a:gd name="T6" fmla="*/ 68611776 w 615"/>
              <a:gd name="T7" fmla="*/ 80184103 h 54"/>
              <a:gd name="T8" fmla="*/ 93681718 w 615"/>
              <a:gd name="T9" fmla="*/ 76366406 h 54"/>
              <a:gd name="T10" fmla="*/ 116113126 w 615"/>
              <a:gd name="T11" fmla="*/ 70639169 h 54"/>
              <a:gd name="T12" fmla="*/ 139863218 w 615"/>
              <a:gd name="T13" fmla="*/ 66820089 h 54"/>
              <a:gd name="T14" fmla="*/ 162294661 w 615"/>
              <a:gd name="T15" fmla="*/ 63002392 h 54"/>
              <a:gd name="T16" fmla="*/ 186044753 w 615"/>
              <a:gd name="T17" fmla="*/ 57275155 h 54"/>
              <a:gd name="T18" fmla="*/ 211114677 w 615"/>
              <a:gd name="T19" fmla="*/ 53456076 h 54"/>
              <a:gd name="T20" fmla="*/ 236184601 w 615"/>
              <a:gd name="T21" fmla="*/ 49638378 h 54"/>
              <a:gd name="T22" fmla="*/ 257296176 w 615"/>
              <a:gd name="T23" fmla="*/ 45819299 h 54"/>
              <a:gd name="T24" fmla="*/ 282364951 w 615"/>
              <a:gd name="T25" fmla="*/ 40092051 h 54"/>
              <a:gd name="T26" fmla="*/ 307434947 w 615"/>
              <a:gd name="T27" fmla="*/ 36274354 h 54"/>
              <a:gd name="T28" fmla="*/ 332504871 w 615"/>
              <a:gd name="T29" fmla="*/ 32455275 h 54"/>
              <a:gd name="T30" fmla="*/ 358894627 w 615"/>
              <a:gd name="T31" fmla="*/ 32455275 h 54"/>
              <a:gd name="T32" fmla="*/ 383964551 w 615"/>
              <a:gd name="T33" fmla="*/ 26728038 h 54"/>
              <a:gd name="T34" fmla="*/ 409034475 w 615"/>
              <a:gd name="T35" fmla="*/ 22910340 h 54"/>
              <a:gd name="T36" fmla="*/ 432784567 w 615"/>
              <a:gd name="T37" fmla="*/ 22910340 h 54"/>
              <a:gd name="T38" fmla="*/ 460493007 w 615"/>
              <a:gd name="T39" fmla="*/ 19091256 h 54"/>
              <a:gd name="T40" fmla="*/ 485562931 w 615"/>
              <a:gd name="T41" fmla="*/ 19091256 h 54"/>
              <a:gd name="T42" fmla="*/ 513271371 w 615"/>
              <a:gd name="T43" fmla="*/ 13364019 h 54"/>
              <a:gd name="T44" fmla="*/ 537022611 w 615"/>
              <a:gd name="T45" fmla="*/ 13364019 h 54"/>
              <a:gd name="T46" fmla="*/ 564731051 w 615"/>
              <a:gd name="T47" fmla="*/ 9546319 h 54"/>
              <a:gd name="T48" fmla="*/ 589800975 w 615"/>
              <a:gd name="T49" fmla="*/ 9546319 h 54"/>
              <a:gd name="T50" fmla="*/ 616189727 w 615"/>
              <a:gd name="T51" fmla="*/ 9546319 h 54"/>
              <a:gd name="T52" fmla="*/ 643899315 w 615"/>
              <a:gd name="T53" fmla="*/ 5727240 h 54"/>
              <a:gd name="T54" fmla="*/ 671607755 w 615"/>
              <a:gd name="T55" fmla="*/ 5727240 h 54"/>
              <a:gd name="T56" fmla="*/ 699316196 w 615"/>
              <a:gd name="T57" fmla="*/ 5727240 h 54"/>
              <a:gd name="T58" fmla="*/ 725705952 w 615"/>
              <a:gd name="T59" fmla="*/ 5727240 h 54"/>
              <a:gd name="T60" fmla="*/ 753414392 w 615"/>
              <a:gd name="T61" fmla="*/ 0 h 54"/>
              <a:gd name="T62" fmla="*/ 781122832 w 615"/>
              <a:gd name="T63" fmla="*/ 0 h 54"/>
              <a:gd name="T64" fmla="*/ 811470937 w 615"/>
              <a:gd name="T65" fmla="*/ 0 h 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5"/>
              <a:gd name="T100" fmla="*/ 0 h 54"/>
              <a:gd name="T101" fmla="*/ 615 w 615"/>
              <a:gd name="T102" fmla="*/ 54 h 5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5" h="54">
                <a:moveTo>
                  <a:pt x="0" y="54"/>
                </a:moveTo>
                <a:lnTo>
                  <a:pt x="19" y="49"/>
                </a:lnTo>
                <a:lnTo>
                  <a:pt x="36" y="47"/>
                </a:lnTo>
                <a:lnTo>
                  <a:pt x="52" y="42"/>
                </a:lnTo>
                <a:lnTo>
                  <a:pt x="71" y="40"/>
                </a:lnTo>
                <a:lnTo>
                  <a:pt x="88" y="37"/>
                </a:lnTo>
                <a:lnTo>
                  <a:pt x="106" y="35"/>
                </a:lnTo>
                <a:lnTo>
                  <a:pt x="123" y="33"/>
                </a:lnTo>
                <a:lnTo>
                  <a:pt x="141" y="30"/>
                </a:lnTo>
                <a:lnTo>
                  <a:pt x="160" y="28"/>
                </a:lnTo>
                <a:lnTo>
                  <a:pt x="179" y="26"/>
                </a:lnTo>
                <a:lnTo>
                  <a:pt x="195" y="24"/>
                </a:lnTo>
                <a:lnTo>
                  <a:pt x="214" y="21"/>
                </a:lnTo>
                <a:lnTo>
                  <a:pt x="233" y="19"/>
                </a:lnTo>
                <a:lnTo>
                  <a:pt x="252" y="17"/>
                </a:lnTo>
                <a:lnTo>
                  <a:pt x="272" y="17"/>
                </a:lnTo>
                <a:lnTo>
                  <a:pt x="291" y="14"/>
                </a:lnTo>
                <a:lnTo>
                  <a:pt x="310" y="12"/>
                </a:lnTo>
                <a:lnTo>
                  <a:pt x="328" y="12"/>
                </a:lnTo>
                <a:lnTo>
                  <a:pt x="349" y="10"/>
                </a:lnTo>
                <a:lnTo>
                  <a:pt x="368" y="10"/>
                </a:lnTo>
                <a:lnTo>
                  <a:pt x="389" y="7"/>
                </a:lnTo>
                <a:lnTo>
                  <a:pt x="407" y="7"/>
                </a:lnTo>
                <a:lnTo>
                  <a:pt x="428" y="5"/>
                </a:lnTo>
                <a:lnTo>
                  <a:pt x="447" y="5"/>
                </a:lnTo>
                <a:lnTo>
                  <a:pt x="467" y="5"/>
                </a:lnTo>
                <a:lnTo>
                  <a:pt x="488" y="3"/>
                </a:lnTo>
                <a:lnTo>
                  <a:pt x="509" y="3"/>
                </a:lnTo>
                <a:lnTo>
                  <a:pt x="530" y="3"/>
                </a:lnTo>
                <a:lnTo>
                  <a:pt x="550" y="3"/>
                </a:lnTo>
                <a:lnTo>
                  <a:pt x="571" y="0"/>
                </a:lnTo>
                <a:lnTo>
                  <a:pt x="592" y="0"/>
                </a:lnTo>
                <a:lnTo>
                  <a:pt x="61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84" name="Freeform 165">
            <a:extLst>
              <a:ext uri="{FF2B5EF4-FFF2-40B4-BE49-F238E27FC236}">
                <a16:creationId xmlns:a16="http://schemas.microsoft.com/office/drawing/2014/main" id="{C87F0A2F-ED28-FBEF-E4FD-5BE76BBCDECA}"/>
              </a:ext>
            </a:extLst>
          </p:cNvPr>
          <p:cNvSpPr>
            <a:spLocks/>
          </p:cNvSpPr>
          <p:nvPr/>
        </p:nvSpPr>
        <p:spPr bwMode="auto">
          <a:xfrm>
            <a:off x="7089776" y="4192589"/>
            <a:ext cx="671513" cy="77787"/>
          </a:xfrm>
          <a:custGeom>
            <a:avLst/>
            <a:gdLst>
              <a:gd name="T0" fmla="*/ 0 w 584"/>
              <a:gd name="T1" fmla="*/ 108050324 h 56"/>
              <a:gd name="T2" fmla="*/ 22476138 w 584"/>
              <a:gd name="T3" fmla="*/ 98403350 h 56"/>
              <a:gd name="T4" fmla="*/ 47598081 w 584"/>
              <a:gd name="T5" fmla="*/ 84896175 h 56"/>
              <a:gd name="T6" fmla="*/ 71396538 w 584"/>
              <a:gd name="T7" fmla="*/ 75249200 h 56"/>
              <a:gd name="T8" fmla="*/ 93872685 w 584"/>
              <a:gd name="T9" fmla="*/ 67531621 h 56"/>
              <a:gd name="T10" fmla="*/ 118994619 w 584"/>
              <a:gd name="T11" fmla="*/ 57884646 h 56"/>
              <a:gd name="T12" fmla="*/ 142793076 w 584"/>
              <a:gd name="T13" fmla="*/ 54025857 h 56"/>
              <a:gd name="T14" fmla="*/ 167913897 w 584"/>
              <a:gd name="T15" fmla="*/ 44377482 h 56"/>
              <a:gd name="T16" fmla="*/ 193034682 w 584"/>
              <a:gd name="T17" fmla="*/ 40518692 h 56"/>
              <a:gd name="T18" fmla="*/ 216834289 w 584"/>
              <a:gd name="T19" fmla="*/ 30871718 h 56"/>
              <a:gd name="T20" fmla="*/ 244598580 w 584"/>
              <a:gd name="T21" fmla="*/ 27012928 h 56"/>
              <a:gd name="T22" fmla="*/ 269720515 w 584"/>
              <a:gd name="T23" fmla="*/ 21224738 h 56"/>
              <a:gd name="T24" fmla="*/ 294841299 w 584"/>
              <a:gd name="T25" fmla="*/ 17364559 h 56"/>
              <a:gd name="T26" fmla="*/ 321284484 w 584"/>
              <a:gd name="T27" fmla="*/ 13505770 h 56"/>
              <a:gd name="T28" fmla="*/ 346405269 w 584"/>
              <a:gd name="T29" fmla="*/ 13505770 h 56"/>
              <a:gd name="T30" fmla="*/ 371526054 w 584"/>
              <a:gd name="T31" fmla="*/ 7717582 h 56"/>
              <a:gd name="T32" fmla="*/ 397969167 w 584"/>
              <a:gd name="T33" fmla="*/ 3858791 h 56"/>
              <a:gd name="T34" fmla="*/ 423089952 w 584"/>
              <a:gd name="T35" fmla="*/ 3858791 h 56"/>
              <a:gd name="T36" fmla="*/ 448210737 w 584"/>
              <a:gd name="T37" fmla="*/ 3858791 h 56"/>
              <a:gd name="T38" fmla="*/ 475976178 w 584"/>
              <a:gd name="T39" fmla="*/ 0 h 56"/>
              <a:gd name="T40" fmla="*/ 499775785 w 584"/>
              <a:gd name="T41" fmla="*/ 0 h 56"/>
              <a:gd name="T42" fmla="*/ 524896570 w 584"/>
              <a:gd name="T43" fmla="*/ 0 h 56"/>
              <a:gd name="T44" fmla="*/ 550017355 w 584"/>
              <a:gd name="T45" fmla="*/ 0 h 56"/>
              <a:gd name="T46" fmla="*/ 573815811 w 584"/>
              <a:gd name="T47" fmla="*/ 0 h 56"/>
              <a:gd name="T48" fmla="*/ 596293090 w 584"/>
              <a:gd name="T49" fmla="*/ 0 h 56"/>
              <a:gd name="T50" fmla="*/ 621414018 w 584"/>
              <a:gd name="T51" fmla="*/ 0 h 56"/>
              <a:gd name="T52" fmla="*/ 642568969 w 584"/>
              <a:gd name="T53" fmla="*/ 0 h 56"/>
              <a:gd name="T54" fmla="*/ 667689754 w 584"/>
              <a:gd name="T55" fmla="*/ 3858791 h 56"/>
              <a:gd name="T56" fmla="*/ 690165882 w 584"/>
              <a:gd name="T57" fmla="*/ 3858791 h 56"/>
              <a:gd name="T58" fmla="*/ 711320833 w 584"/>
              <a:gd name="T59" fmla="*/ 3858791 h 56"/>
              <a:gd name="T60" fmla="*/ 733796961 w 584"/>
              <a:gd name="T61" fmla="*/ 7717582 h 56"/>
              <a:gd name="T62" fmla="*/ 752307255 w 584"/>
              <a:gd name="T63" fmla="*/ 7717582 h 56"/>
              <a:gd name="T64" fmla="*/ 772139878 w 584"/>
              <a:gd name="T65" fmla="*/ 7717582 h 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4"/>
              <a:gd name="T100" fmla="*/ 0 h 56"/>
              <a:gd name="T101" fmla="*/ 584 w 584"/>
              <a:gd name="T102" fmla="*/ 56 h 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4" h="56">
                <a:moveTo>
                  <a:pt x="0" y="56"/>
                </a:moveTo>
                <a:lnTo>
                  <a:pt x="17" y="51"/>
                </a:lnTo>
                <a:lnTo>
                  <a:pt x="36" y="44"/>
                </a:lnTo>
                <a:lnTo>
                  <a:pt x="54" y="39"/>
                </a:lnTo>
                <a:lnTo>
                  <a:pt x="71" y="35"/>
                </a:lnTo>
                <a:lnTo>
                  <a:pt x="90" y="30"/>
                </a:lnTo>
                <a:lnTo>
                  <a:pt x="108" y="28"/>
                </a:lnTo>
                <a:lnTo>
                  <a:pt x="127" y="23"/>
                </a:lnTo>
                <a:lnTo>
                  <a:pt x="146" y="21"/>
                </a:lnTo>
                <a:lnTo>
                  <a:pt x="164" y="16"/>
                </a:lnTo>
                <a:lnTo>
                  <a:pt x="185" y="14"/>
                </a:lnTo>
                <a:lnTo>
                  <a:pt x="204" y="11"/>
                </a:lnTo>
                <a:lnTo>
                  <a:pt x="223" y="9"/>
                </a:lnTo>
                <a:lnTo>
                  <a:pt x="243" y="7"/>
                </a:lnTo>
                <a:lnTo>
                  <a:pt x="262" y="7"/>
                </a:lnTo>
                <a:lnTo>
                  <a:pt x="281" y="4"/>
                </a:lnTo>
                <a:lnTo>
                  <a:pt x="301" y="2"/>
                </a:lnTo>
                <a:lnTo>
                  <a:pt x="320" y="2"/>
                </a:lnTo>
                <a:lnTo>
                  <a:pt x="339" y="2"/>
                </a:lnTo>
                <a:lnTo>
                  <a:pt x="360" y="0"/>
                </a:lnTo>
                <a:lnTo>
                  <a:pt x="378" y="0"/>
                </a:lnTo>
                <a:lnTo>
                  <a:pt x="397" y="0"/>
                </a:lnTo>
                <a:lnTo>
                  <a:pt x="416" y="0"/>
                </a:lnTo>
                <a:lnTo>
                  <a:pt x="434" y="0"/>
                </a:lnTo>
                <a:lnTo>
                  <a:pt x="451" y="0"/>
                </a:lnTo>
                <a:lnTo>
                  <a:pt x="470" y="0"/>
                </a:lnTo>
                <a:lnTo>
                  <a:pt x="486" y="0"/>
                </a:lnTo>
                <a:lnTo>
                  <a:pt x="505" y="2"/>
                </a:lnTo>
                <a:lnTo>
                  <a:pt x="522" y="2"/>
                </a:lnTo>
                <a:lnTo>
                  <a:pt x="538" y="2"/>
                </a:lnTo>
                <a:lnTo>
                  <a:pt x="555" y="4"/>
                </a:lnTo>
                <a:lnTo>
                  <a:pt x="569" y="4"/>
                </a:lnTo>
                <a:lnTo>
                  <a:pt x="58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85" name="Freeform 166">
            <a:extLst>
              <a:ext uri="{FF2B5EF4-FFF2-40B4-BE49-F238E27FC236}">
                <a16:creationId xmlns:a16="http://schemas.microsoft.com/office/drawing/2014/main" id="{78B00397-FA1F-30AB-F822-A6326EA03F52}"/>
              </a:ext>
            </a:extLst>
          </p:cNvPr>
          <p:cNvSpPr>
            <a:spLocks/>
          </p:cNvSpPr>
          <p:nvPr/>
        </p:nvSpPr>
        <p:spPr bwMode="auto">
          <a:xfrm>
            <a:off x="7078663" y="4019550"/>
            <a:ext cx="57150" cy="12700"/>
          </a:xfrm>
          <a:custGeom>
            <a:avLst/>
            <a:gdLst>
              <a:gd name="T0" fmla="*/ 0 w 50"/>
              <a:gd name="T1" fmla="*/ 17921109 h 9"/>
              <a:gd name="T2" fmla="*/ 0 w 50"/>
              <a:gd name="T3" fmla="*/ 13938955 h 9"/>
              <a:gd name="T4" fmla="*/ 2612898 w 50"/>
              <a:gd name="T5" fmla="*/ 13938955 h 9"/>
              <a:gd name="T6" fmla="*/ 5225797 w 50"/>
              <a:gd name="T7" fmla="*/ 13938955 h 9"/>
              <a:gd name="T8" fmla="*/ 5225797 w 50"/>
              <a:gd name="T9" fmla="*/ 9956799 h 9"/>
              <a:gd name="T10" fmla="*/ 7838694 w 50"/>
              <a:gd name="T11" fmla="*/ 9956799 h 9"/>
              <a:gd name="T12" fmla="*/ 10451593 w 50"/>
              <a:gd name="T13" fmla="*/ 9956799 h 9"/>
              <a:gd name="T14" fmla="*/ 13064490 w 50"/>
              <a:gd name="T15" fmla="*/ 9956799 h 9"/>
              <a:gd name="T16" fmla="*/ 13064490 w 50"/>
              <a:gd name="T17" fmla="*/ 3982155 h 9"/>
              <a:gd name="T18" fmla="*/ 16983836 w 50"/>
              <a:gd name="T19" fmla="*/ 3982155 h 9"/>
              <a:gd name="T20" fmla="*/ 19596738 w 50"/>
              <a:gd name="T21" fmla="*/ 3982155 h 9"/>
              <a:gd name="T22" fmla="*/ 22209635 w 50"/>
              <a:gd name="T23" fmla="*/ 3982155 h 9"/>
              <a:gd name="T24" fmla="*/ 24822532 w 50"/>
              <a:gd name="T25" fmla="*/ 0 h 9"/>
              <a:gd name="T26" fmla="*/ 27435430 w 50"/>
              <a:gd name="T27" fmla="*/ 0 h 9"/>
              <a:gd name="T28" fmla="*/ 30048327 w 50"/>
              <a:gd name="T29" fmla="*/ 0 h 9"/>
              <a:gd name="T30" fmla="*/ 32661224 w 50"/>
              <a:gd name="T31" fmla="*/ 0 h 9"/>
              <a:gd name="T32" fmla="*/ 35274121 w 50"/>
              <a:gd name="T33" fmla="*/ 0 h 9"/>
              <a:gd name="T34" fmla="*/ 37887027 w 50"/>
              <a:gd name="T35" fmla="*/ 0 h 9"/>
              <a:gd name="T36" fmla="*/ 40499924 w 50"/>
              <a:gd name="T37" fmla="*/ 0 h 9"/>
              <a:gd name="T38" fmla="*/ 43112822 w 50"/>
              <a:gd name="T39" fmla="*/ 3982155 h 9"/>
              <a:gd name="T40" fmla="*/ 45725719 w 50"/>
              <a:gd name="T41" fmla="*/ 3982155 h 9"/>
              <a:gd name="T42" fmla="*/ 48338616 w 50"/>
              <a:gd name="T43" fmla="*/ 3982155 h 9"/>
              <a:gd name="T44" fmla="*/ 52257962 w 50"/>
              <a:gd name="T45" fmla="*/ 3982155 h 9"/>
              <a:gd name="T46" fmla="*/ 54870859 w 50"/>
              <a:gd name="T47" fmla="*/ 9956799 h 9"/>
              <a:gd name="T48" fmla="*/ 57483756 w 50"/>
              <a:gd name="T49" fmla="*/ 9956799 h 9"/>
              <a:gd name="T50" fmla="*/ 60096654 w 50"/>
              <a:gd name="T51" fmla="*/ 9956799 h 9"/>
              <a:gd name="T52" fmla="*/ 60096654 w 50"/>
              <a:gd name="T53" fmla="*/ 13938955 h 9"/>
              <a:gd name="T54" fmla="*/ 62709551 w 50"/>
              <a:gd name="T55" fmla="*/ 13938955 h 9"/>
              <a:gd name="T56" fmla="*/ 65322448 w 50"/>
              <a:gd name="T57" fmla="*/ 17921109 h 9"/>
              <a:gd name="T58" fmla="*/ 0 w 50"/>
              <a:gd name="T59" fmla="*/ 17921109 h 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0"/>
              <a:gd name="T91" fmla="*/ 0 h 9"/>
              <a:gd name="T92" fmla="*/ 50 w 50"/>
              <a:gd name="T93" fmla="*/ 9 h 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0" h="9">
                <a:moveTo>
                  <a:pt x="0" y="9"/>
                </a:moveTo>
                <a:lnTo>
                  <a:pt x="0" y="7"/>
                </a:lnTo>
                <a:lnTo>
                  <a:pt x="2" y="7"/>
                </a:lnTo>
                <a:lnTo>
                  <a:pt x="4" y="7"/>
                </a:lnTo>
                <a:lnTo>
                  <a:pt x="4" y="5"/>
                </a:lnTo>
                <a:lnTo>
                  <a:pt x="6" y="5"/>
                </a:lnTo>
                <a:lnTo>
                  <a:pt x="8" y="5"/>
                </a:lnTo>
                <a:lnTo>
                  <a:pt x="10" y="5"/>
                </a:lnTo>
                <a:lnTo>
                  <a:pt x="10" y="2"/>
                </a:lnTo>
                <a:lnTo>
                  <a:pt x="13" y="2"/>
                </a:lnTo>
                <a:lnTo>
                  <a:pt x="15" y="2"/>
                </a:lnTo>
                <a:lnTo>
                  <a:pt x="17" y="2"/>
                </a:lnTo>
                <a:lnTo>
                  <a:pt x="19" y="0"/>
                </a:lnTo>
                <a:lnTo>
                  <a:pt x="21" y="0"/>
                </a:lnTo>
                <a:lnTo>
                  <a:pt x="23" y="0"/>
                </a:lnTo>
                <a:lnTo>
                  <a:pt x="25" y="0"/>
                </a:lnTo>
                <a:lnTo>
                  <a:pt x="27" y="0"/>
                </a:lnTo>
                <a:lnTo>
                  <a:pt x="29" y="0"/>
                </a:lnTo>
                <a:lnTo>
                  <a:pt x="31" y="0"/>
                </a:lnTo>
                <a:lnTo>
                  <a:pt x="33" y="2"/>
                </a:lnTo>
                <a:lnTo>
                  <a:pt x="35" y="2"/>
                </a:lnTo>
                <a:lnTo>
                  <a:pt x="37" y="2"/>
                </a:lnTo>
                <a:lnTo>
                  <a:pt x="40" y="2"/>
                </a:lnTo>
                <a:lnTo>
                  <a:pt x="42" y="5"/>
                </a:lnTo>
                <a:lnTo>
                  <a:pt x="44" y="5"/>
                </a:lnTo>
                <a:lnTo>
                  <a:pt x="46" y="5"/>
                </a:lnTo>
                <a:lnTo>
                  <a:pt x="46" y="7"/>
                </a:lnTo>
                <a:lnTo>
                  <a:pt x="48" y="7"/>
                </a:lnTo>
                <a:lnTo>
                  <a:pt x="50" y="9"/>
                </a:lnTo>
                <a:lnTo>
                  <a:pt x="0" y="9"/>
                </a:lnTo>
                <a:close/>
              </a:path>
            </a:pathLst>
          </a:custGeom>
          <a:solidFill>
            <a:srgbClr val="F06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86" name="Freeform 167">
            <a:extLst>
              <a:ext uri="{FF2B5EF4-FFF2-40B4-BE49-F238E27FC236}">
                <a16:creationId xmlns:a16="http://schemas.microsoft.com/office/drawing/2014/main" id="{E5E76BF1-D821-2147-E2E9-96CF7A5EBC7E}"/>
              </a:ext>
            </a:extLst>
          </p:cNvPr>
          <p:cNvSpPr>
            <a:spLocks/>
          </p:cNvSpPr>
          <p:nvPr/>
        </p:nvSpPr>
        <p:spPr bwMode="auto">
          <a:xfrm>
            <a:off x="7072314" y="4025900"/>
            <a:ext cx="71437" cy="12700"/>
          </a:xfrm>
          <a:custGeom>
            <a:avLst/>
            <a:gdLst>
              <a:gd name="T0" fmla="*/ 18586294 w 62"/>
              <a:gd name="T1" fmla="*/ 0 h 9"/>
              <a:gd name="T2" fmla="*/ 15931604 w 62"/>
              <a:gd name="T3" fmla="*/ 0 h 9"/>
              <a:gd name="T4" fmla="*/ 13275761 w 62"/>
              <a:gd name="T5" fmla="*/ 0 h 9"/>
              <a:gd name="T6" fmla="*/ 13275761 w 62"/>
              <a:gd name="T7" fmla="*/ 3982155 h 9"/>
              <a:gd name="T8" fmla="*/ 10621071 w 62"/>
              <a:gd name="T9" fmla="*/ 3982155 h 9"/>
              <a:gd name="T10" fmla="*/ 7965226 w 62"/>
              <a:gd name="T11" fmla="*/ 3982155 h 9"/>
              <a:gd name="T12" fmla="*/ 7965226 w 62"/>
              <a:gd name="T13" fmla="*/ 7964310 h 9"/>
              <a:gd name="T14" fmla="*/ 5310535 w 62"/>
              <a:gd name="T15" fmla="*/ 7964310 h 9"/>
              <a:gd name="T16" fmla="*/ 2654692 w 62"/>
              <a:gd name="T17" fmla="*/ 13938955 h 9"/>
              <a:gd name="T18" fmla="*/ 0 w 62"/>
              <a:gd name="T19" fmla="*/ 13938955 h 9"/>
              <a:gd name="T20" fmla="*/ 0 w 62"/>
              <a:gd name="T21" fmla="*/ 17921109 h 9"/>
              <a:gd name="T22" fmla="*/ 82310418 w 62"/>
              <a:gd name="T23" fmla="*/ 17921109 h 9"/>
              <a:gd name="T24" fmla="*/ 79655728 w 62"/>
              <a:gd name="T25" fmla="*/ 13938955 h 9"/>
              <a:gd name="T26" fmla="*/ 76999885 w 62"/>
              <a:gd name="T27" fmla="*/ 13938955 h 9"/>
              <a:gd name="T28" fmla="*/ 76999885 w 62"/>
              <a:gd name="T29" fmla="*/ 7964310 h 9"/>
              <a:gd name="T30" fmla="*/ 74345177 w 62"/>
              <a:gd name="T31" fmla="*/ 7964310 h 9"/>
              <a:gd name="T32" fmla="*/ 71689334 w 62"/>
              <a:gd name="T33" fmla="*/ 3982155 h 9"/>
              <a:gd name="T34" fmla="*/ 69034644 w 62"/>
              <a:gd name="T35" fmla="*/ 3982155 h 9"/>
              <a:gd name="T36" fmla="*/ 69034644 w 62"/>
              <a:gd name="T37" fmla="*/ 0 h 9"/>
              <a:gd name="T38" fmla="*/ 66378801 w 62"/>
              <a:gd name="T39" fmla="*/ 0 h 9"/>
              <a:gd name="T40" fmla="*/ 63724111 w 62"/>
              <a:gd name="T41" fmla="*/ 0 h 9"/>
              <a:gd name="T42" fmla="*/ 18586294 w 62"/>
              <a:gd name="T43" fmla="*/ 0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2"/>
              <a:gd name="T67" fmla="*/ 0 h 9"/>
              <a:gd name="T68" fmla="*/ 62 w 62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2" h="9">
                <a:moveTo>
                  <a:pt x="14" y="0"/>
                </a:moveTo>
                <a:lnTo>
                  <a:pt x="12" y="0"/>
                </a:lnTo>
                <a:lnTo>
                  <a:pt x="10" y="0"/>
                </a:lnTo>
                <a:lnTo>
                  <a:pt x="10" y="2"/>
                </a:lnTo>
                <a:lnTo>
                  <a:pt x="8" y="2"/>
                </a:lnTo>
                <a:lnTo>
                  <a:pt x="6" y="2"/>
                </a:lnTo>
                <a:lnTo>
                  <a:pt x="6" y="4"/>
                </a:lnTo>
                <a:lnTo>
                  <a:pt x="4" y="4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62" y="9"/>
                </a:lnTo>
                <a:lnTo>
                  <a:pt x="60" y="7"/>
                </a:lnTo>
                <a:lnTo>
                  <a:pt x="58" y="7"/>
                </a:lnTo>
                <a:lnTo>
                  <a:pt x="58" y="4"/>
                </a:lnTo>
                <a:lnTo>
                  <a:pt x="56" y="4"/>
                </a:lnTo>
                <a:lnTo>
                  <a:pt x="54" y="2"/>
                </a:lnTo>
                <a:lnTo>
                  <a:pt x="52" y="2"/>
                </a:lnTo>
                <a:lnTo>
                  <a:pt x="52" y="0"/>
                </a:lnTo>
                <a:lnTo>
                  <a:pt x="50" y="0"/>
                </a:lnTo>
                <a:lnTo>
                  <a:pt x="48" y="0"/>
                </a:lnTo>
                <a:lnTo>
                  <a:pt x="14" y="0"/>
                </a:lnTo>
                <a:close/>
              </a:path>
            </a:pathLst>
          </a:custGeom>
          <a:solidFill>
            <a:srgbClr val="F06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87" name="Freeform 168">
            <a:extLst>
              <a:ext uri="{FF2B5EF4-FFF2-40B4-BE49-F238E27FC236}">
                <a16:creationId xmlns:a16="http://schemas.microsoft.com/office/drawing/2014/main" id="{0A650E8E-536D-E802-F05B-04705B14F237}"/>
              </a:ext>
            </a:extLst>
          </p:cNvPr>
          <p:cNvSpPr>
            <a:spLocks/>
          </p:cNvSpPr>
          <p:nvPr/>
        </p:nvSpPr>
        <p:spPr bwMode="auto">
          <a:xfrm>
            <a:off x="7067551" y="4032250"/>
            <a:ext cx="80963" cy="12700"/>
          </a:xfrm>
          <a:custGeom>
            <a:avLst/>
            <a:gdLst>
              <a:gd name="T0" fmla="*/ 13377400 w 70"/>
              <a:gd name="T1" fmla="*/ 0 h 10"/>
              <a:gd name="T2" fmla="*/ 10702152 w 70"/>
              <a:gd name="T3" fmla="*/ 0 h 10"/>
              <a:gd name="T4" fmla="*/ 10702152 w 70"/>
              <a:gd name="T5" fmla="*/ 4838699 h 10"/>
              <a:gd name="T6" fmla="*/ 8026902 w 70"/>
              <a:gd name="T7" fmla="*/ 4838699 h 10"/>
              <a:gd name="T8" fmla="*/ 5350498 w 70"/>
              <a:gd name="T9" fmla="*/ 4838699 h 10"/>
              <a:gd name="T10" fmla="*/ 5350498 w 70"/>
              <a:gd name="T11" fmla="*/ 8064499 h 10"/>
              <a:gd name="T12" fmla="*/ 2675249 w 70"/>
              <a:gd name="T13" fmla="*/ 8064499 h 10"/>
              <a:gd name="T14" fmla="*/ 2675249 w 70"/>
              <a:gd name="T15" fmla="*/ 11290301 h 10"/>
              <a:gd name="T16" fmla="*/ 0 w 70"/>
              <a:gd name="T17" fmla="*/ 11290301 h 10"/>
              <a:gd name="T18" fmla="*/ 0 w 70"/>
              <a:gd name="T19" fmla="*/ 16128999 h 10"/>
              <a:gd name="T20" fmla="*/ 93642958 w 70"/>
              <a:gd name="T21" fmla="*/ 16128999 h 10"/>
              <a:gd name="T22" fmla="*/ 93642958 w 70"/>
              <a:gd name="T23" fmla="*/ 11290301 h 10"/>
              <a:gd name="T24" fmla="*/ 90967710 w 70"/>
              <a:gd name="T25" fmla="*/ 11290301 h 10"/>
              <a:gd name="T26" fmla="*/ 90967710 w 70"/>
              <a:gd name="T27" fmla="*/ 8064499 h 10"/>
              <a:gd name="T28" fmla="*/ 88292462 w 70"/>
              <a:gd name="T29" fmla="*/ 8064499 h 10"/>
              <a:gd name="T30" fmla="*/ 88292462 w 70"/>
              <a:gd name="T31" fmla="*/ 4838699 h 10"/>
              <a:gd name="T32" fmla="*/ 85616058 w 70"/>
              <a:gd name="T33" fmla="*/ 4838699 h 10"/>
              <a:gd name="T34" fmla="*/ 82940810 w 70"/>
              <a:gd name="T35" fmla="*/ 4838699 h 10"/>
              <a:gd name="T36" fmla="*/ 82940810 w 70"/>
              <a:gd name="T37" fmla="*/ 0 h 10"/>
              <a:gd name="T38" fmla="*/ 80265563 w 70"/>
              <a:gd name="T39" fmla="*/ 0 h 10"/>
              <a:gd name="T40" fmla="*/ 13377400 w 70"/>
              <a:gd name="T41" fmla="*/ 0 h 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0"/>
              <a:gd name="T64" fmla="*/ 0 h 10"/>
              <a:gd name="T65" fmla="*/ 70 w 70"/>
              <a:gd name="T66" fmla="*/ 10 h 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0" h="10">
                <a:moveTo>
                  <a:pt x="10" y="0"/>
                </a:moveTo>
                <a:lnTo>
                  <a:pt x="8" y="0"/>
                </a:lnTo>
                <a:lnTo>
                  <a:pt x="8" y="3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10"/>
                </a:lnTo>
                <a:lnTo>
                  <a:pt x="70" y="10"/>
                </a:lnTo>
                <a:lnTo>
                  <a:pt x="70" y="7"/>
                </a:lnTo>
                <a:lnTo>
                  <a:pt x="68" y="7"/>
                </a:lnTo>
                <a:lnTo>
                  <a:pt x="68" y="5"/>
                </a:lnTo>
                <a:lnTo>
                  <a:pt x="66" y="5"/>
                </a:lnTo>
                <a:lnTo>
                  <a:pt x="66" y="3"/>
                </a:lnTo>
                <a:lnTo>
                  <a:pt x="64" y="3"/>
                </a:lnTo>
                <a:lnTo>
                  <a:pt x="62" y="3"/>
                </a:lnTo>
                <a:lnTo>
                  <a:pt x="62" y="0"/>
                </a:lnTo>
                <a:lnTo>
                  <a:pt x="60" y="0"/>
                </a:lnTo>
                <a:lnTo>
                  <a:pt x="10" y="0"/>
                </a:lnTo>
                <a:close/>
              </a:path>
            </a:pathLst>
          </a:custGeom>
          <a:solidFill>
            <a:srgbClr val="F06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88" name="Freeform 169">
            <a:extLst>
              <a:ext uri="{FF2B5EF4-FFF2-40B4-BE49-F238E27FC236}">
                <a16:creationId xmlns:a16="http://schemas.microsoft.com/office/drawing/2014/main" id="{1921D8AE-B84D-E54A-DF54-829B4A594870}"/>
              </a:ext>
            </a:extLst>
          </p:cNvPr>
          <p:cNvSpPr>
            <a:spLocks/>
          </p:cNvSpPr>
          <p:nvPr/>
        </p:nvSpPr>
        <p:spPr bwMode="auto">
          <a:xfrm>
            <a:off x="7062789" y="4038600"/>
            <a:ext cx="90487" cy="12700"/>
          </a:xfrm>
          <a:custGeom>
            <a:avLst/>
            <a:gdLst>
              <a:gd name="T0" fmla="*/ 10766793 w 78"/>
              <a:gd name="T1" fmla="*/ 0 h 9"/>
              <a:gd name="T2" fmla="*/ 8075384 w 78"/>
              <a:gd name="T3" fmla="*/ 0 h 9"/>
              <a:gd name="T4" fmla="*/ 8075384 w 78"/>
              <a:gd name="T5" fmla="*/ 3982155 h 9"/>
              <a:gd name="T6" fmla="*/ 5382817 w 78"/>
              <a:gd name="T7" fmla="*/ 3982155 h 9"/>
              <a:gd name="T8" fmla="*/ 5382817 w 78"/>
              <a:gd name="T9" fmla="*/ 9956799 h 9"/>
              <a:gd name="T10" fmla="*/ 2691408 w 78"/>
              <a:gd name="T11" fmla="*/ 9956799 h 9"/>
              <a:gd name="T12" fmla="*/ 2691408 w 78"/>
              <a:gd name="T13" fmla="*/ 13938955 h 9"/>
              <a:gd name="T14" fmla="*/ 0 w 78"/>
              <a:gd name="T15" fmla="*/ 13938955 h 9"/>
              <a:gd name="T16" fmla="*/ 0 w 78"/>
              <a:gd name="T17" fmla="*/ 17921109 h 9"/>
              <a:gd name="T18" fmla="*/ 104973036 w 78"/>
              <a:gd name="T19" fmla="*/ 17921109 h 9"/>
              <a:gd name="T20" fmla="*/ 104973036 w 78"/>
              <a:gd name="T21" fmla="*/ 13938955 h 9"/>
              <a:gd name="T22" fmla="*/ 102281629 w 78"/>
              <a:gd name="T23" fmla="*/ 13938955 h 9"/>
              <a:gd name="T24" fmla="*/ 102281629 w 78"/>
              <a:gd name="T25" fmla="*/ 9956799 h 9"/>
              <a:gd name="T26" fmla="*/ 99590222 w 78"/>
              <a:gd name="T27" fmla="*/ 9956799 h 9"/>
              <a:gd name="T28" fmla="*/ 99590222 w 78"/>
              <a:gd name="T29" fmla="*/ 3982155 h 9"/>
              <a:gd name="T30" fmla="*/ 96897654 w 78"/>
              <a:gd name="T31" fmla="*/ 3982155 h 9"/>
              <a:gd name="T32" fmla="*/ 96897654 w 78"/>
              <a:gd name="T33" fmla="*/ 0 h 9"/>
              <a:gd name="T34" fmla="*/ 94206247 w 78"/>
              <a:gd name="T35" fmla="*/ 0 h 9"/>
              <a:gd name="T36" fmla="*/ 10766793 w 78"/>
              <a:gd name="T37" fmla="*/ 0 h 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8"/>
              <a:gd name="T58" fmla="*/ 0 h 9"/>
              <a:gd name="T59" fmla="*/ 78 w 78"/>
              <a:gd name="T60" fmla="*/ 9 h 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8" h="9">
                <a:moveTo>
                  <a:pt x="8" y="0"/>
                </a:moveTo>
                <a:lnTo>
                  <a:pt x="6" y="0"/>
                </a:lnTo>
                <a:lnTo>
                  <a:pt x="6" y="2"/>
                </a:lnTo>
                <a:lnTo>
                  <a:pt x="4" y="2"/>
                </a:lnTo>
                <a:lnTo>
                  <a:pt x="4" y="5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78" y="9"/>
                </a:lnTo>
                <a:lnTo>
                  <a:pt x="78" y="7"/>
                </a:lnTo>
                <a:lnTo>
                  <a:pt x="76" y="7"/>
                </a:lnTo>
                <a:lnTo>
                  <a:pt x="76" y="5"/>
                </a:lnTo>
                <a:lnTo>
                  <a:pt x="74" y="5"/>
                </a:lnTo>
                <a:lnTo>
                  <a:pt x="74" y="2"/>
                </a:lnTo>
                <a:lnTo>
                  <a:pt x="72" y="2"/>
                </a:lnTo>
                <a:lnTo>
                  <a:pt x="72" y="0"/>
                </a:lnTo>
                <a:lnTo>
                  <a:pt x="70" y="0"/>
                </a:lnTo>
                <a:lnTo>
                  <a:pt x="8" y="0"/>
                </a:lnTo>
                <a:close/>
              </a:path>
            </a:pathLst>
          </a:custGeom>
          <a:solidFill>
            <a:srgbClr val="F0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89" name="Freeform 170">
            <a:extLst>
              <a:ext uri="{FF2B5EF4-FFF2-40B4-BE49-F238E27FC236}">
                <a16:creationId xmlns:a16="http://schemas.microsoft.com/office/drawing/2014/main" id="{F1CFFFC0-AB98-081D-A4A5-C8D572AFB76B}"/>
              </a:ext>
            </a:extLst>
          </p:cNvPr>
          <p:cNvSpPr>
            <a:spLocks/>
          </p:cNvSpPr>
          <p:nvPr/>
        </p:nvSpPr>
        <p:spPr bwMode="auto">
          <a:xfrm>
            <a:off x="7056438" y="4044950"/>
            <a:ext cx="101600" cy="12700"/>
          </a:xfrm>
          <a:custGeom>
            <a:avLst/>
            <a:gdLst>
              <a:gd name="T0" fmla="*/ 11996882 w 88"/>
              <a:gd name="T1" fmla="*/ 0 h 9"/>
              <a:gd name="T2" fmla="*/ 9331035 w 88"/>
              <a:gd name="T3" fmla="*/ 0 h 9"/>
              <a:gd name="T4" fmla="*/ 9331035 w 88"/>
              <a:gd name="T5" fmla="*/ 3982155 h 9"/>
              <a:gd name="T6" fmla="*/ 6665191 w 88"/>
              <a:gd name="T7" fmla="*/ 3982155 h 9"/>
              <a:gd name="T8" fmla="*/ 6665191 w 88"/>
              <a:gd name="T9" fmla="*/ 7964310 h 9"/>
              <a:gd name="T10" fmla="*/ 2665846 w 88"/>
              <a:gd name="T11" fmla="*/ 7964310 h 9"/>
              <a:gd name="T12" fmla="*/ 2665846 w 88"/>
              <a:gd name="T13" fmla="*/ 13938955 h 9"/>
              <a:gd name="T14" fmla="*/ 0 w 88"/>
              <a:gd name="T15" fmla="*/ 13938955 h 9"/>
              <a:gd name="T16" fmla="*/ 0 w 88"/>
              <a:gd name="T17" fmla="*/ 17921109 h 9"/>
              <a:gd name="T18" fmla="*/ 117301814 w 88"/>
              <a:gd name="T19" fmla="*/ 17921109 h 9"/>
              <a:gd name="T20" fmla="*/ 114635969 w 88"/>
              <a:gd name="T21" fmla="*/ 13938955 h 9"/>
              <a:gd name="T22" fmla="*/ 114635969 w 88"/>
              <a:gd name="T23" fmla="*/ 7964310 h 9"/>
              <a:gd name="T24" fmla="*/ 110636625 w 88"/>
              <a:gd name="T25" fmla="*/ 7964310 h 9"/>
              <a:gd name="T26" fmla="*/ 110636625 w 88"/>
              <a:gd name="T27" fmla="*/ 3982155 h 9"/>
              <a:gd name="T28" fmla="*/ 107970780 w 88"/>
              <a:gd name="T29" fmla="*/ 3982155 h 9"/>
              <a:gd name="T30" fmla="*/ 107970780 w 88"/>
              <a:gd name="T31" fmla="*/ 0 h 9"/>
              <a:gd name="T32" fmla="*/ 105304936 w 88"/>
              <a:gd name="T33" fmla="*/ 0 h 9"/>
              <a:gd name="T34" fmla="*/ 11996882 w 88"/>
              <a:gd name="T35" fmla="*/ 0 h 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8"/>
              <a:gd name="T55" fmla="*/ 0 h 9"/>
              <a:gd name="T56" fmla="*/ 88 w 88"/>
              <a:gd name="T57" fmla="*/ 9 h 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8" h="9">
                <a:moveTo>
                  <a:pt x="9" y="0"/>
                </a:moveTo>
                <a:lnTo>
                  <a:pt x="7" y="0"/>
                </a:lnTo>
                <a:lnTo>
                  <a:pt x="7" y="2"/>
                </a:lnTo>
                <a:lnTo>
                  <a:pt x="5" y="2"/>
                </a:lnTo>
                <a:lnTo>
                  <a:pt x="5" y="4"/>
                </a:lnTo>
                <a:lnTo>
                  <a:pt x="2" y="4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88" y="9"/>
                </a:lnTo>
                <a:lnTo>
                  <a:pt x="86" y="7"/>
                </a:lnTo>
                <a:lnTo>
                  <a:pt x="86" y="4"/>
                </a:lnTo>
                <a:lnTo>
                  <a:pt x="83" y="4"/>
                </a:lnTo>
                <a:lnTo>
                  <a:pt x="83" y="2"/>
                </a:lnTo>
                <a:lnTo>
                  <a:pt x="81" y="2"/>
                </a:lnTo>
                <a:lnTo>
                  <a:pt x="81" y="0"/>
                </a:lnTo>
                <a:lnTo>
                  <a:pt x="79" y="0"/>
                </a:lnTo>
                <a:lnTo>
                  <a:pt x="9" y="0"/>
                </a:lnTo>
                <a:close/>
              </a:path>
            </a:pathLst>
          </a:custGeom>
          <a:solidFill>
            <a:srgbClr val="F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90" name="Freeform 171">
            <a:extLst>
              <a:ext uri="{FF2B5EF4-FFF2-40B4-BE49-F238E27FC236}">
                <a16:creationId xmlns:a16="http://schemas.microsoft.com/office/drawing/2014/main" id="{77488CC8-6AF4-6FF4-7BE9-D5962644A3DB}"/>
              </a:ext>
            </a:extLst>
          </p:cNvPr>
          <p:cNvSpPr>
            <a:spLocks/>
          </p:cNvSpPr>
          <p:nvPr/>
        </p:nvSpPr>
        <p:spPr bwMode="auto">
          <a:xfrm>
            <a:off x="7051675" y="4051300"/>
            <a:ext cx="109538" cy="12700"/>
          </a:xfrm>
          <a:custGeom>
            <a:avLst/>
            <a:gdLst>
              <a:gd name="T0" fmla="*/ 12221645 w 94"/>
              <a:gd name="T1" fmla="*/ 0 h 10"/>
              <a:gd name="T2" fmla="*/ 8147762 w 94"/>
              <a:gd name="T3" fmla="*/ 0 h 10"/>
              <a:gd name="T4" fmla="*/ 8147762 w 94"/>
              <a:gd name="T5" fmla="*/ 4838699 h 10"/>
              <a:gd name="T6" fmla="*/ 5431454 w 94"/>
              <a:gd name="T7" fmla="*/ 4838699 h 10"/>
              <a:gd name="T8" fmla="*/ 5431454 w 94"/>
              <a:gd name="T9" fmla="*/ 8064499 h 10"/>
              <a:gd name="T10" fmla="*/ 2716310 w 94"/>
              <a:gd name="T11" fmla="*/ 8064499 h 10"/>
              <a:gd name="T12" fmla="*/ 2716310 w 94"/>
              <a:gd name="T13" fmla="*/ 11290301 h 10"/>
              <a:gd name="T14" fmla="*/ 0 w 94"/>
              <a:gd name="T15" fmla="*/ 11290301 h 10"/>
              <a:gd name="T16" fmla="*/ 0 w 94"/>
              <a:gd name="T17" fmla="*/ 16128999 h 10"/>
              <a:gd name="T18" fmla="*/ 127644393 w 94"/>
              <a:gd name="T19" fmla="*/ 16128999 h 10"/>
              <a:gd name="T20" fmla="*/ 127644393 w 94"/>
              <a:gd name="T21" fmla="*/ 11290301 h 10"/>
              <a:gd name="T22" fmla="*/ 124928085 w 94"/>
              <a:gd name="T23" fmla="*/ 11290301 h 10"/>
              <a:gd name="T24" fmla="*/ 124928085 w 94"/>
              <a:gd name="T25" fmla="*/ 8064499 h 10"/>
              <a:gd name="T26" fmla="*/ 122212942 w 94"/>
              <a:gd name="T27" fmla="*/ 4838699 h 10"/>
              <a:gd name="T28" fmla="*/ 122212942 w 94"/>
              <a:gd name="T29" fmla="*/ 0 h 10"/>
              <a:gd name="T30" fmla="*/ 118139062 w 94"/>
              <a:gd name="T31" fmla="*/ 0 h 10"/>
              <a:gd name="T32" fmla="*/ 12221645 w 94"/>
              <a:gd name="T33" fmla="*/ 0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10"/>
              <a:gd name="T53" fmla="*/ 94 w 94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10">
                <a:moveTo>
                  <a:pt x="9" y="0"/>
                </a:moveTo>
                <a:lnTo>
                  <a:pt x="6" y="0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10"/>
                </a:lnTo>
                <a:lnTo>
                  <a:pt x="94" y="10"/>
                </a:lnTo>
                <a:lnTo>
                  <a:pt x="94" y="7"/>
                </a:lnTo>
                <a:lnTo>
                  <a:pt x="92" y="7"/>
                </a:lnTo>
                <a:lnTo>
                  <a:pt x="92" y="5"/>
                </a:lnTo>
                <a:lnTo>
                  <a:pt x="90" y="3"/>
                </a:lnTo>
                <a:lnTo>
                  <a:pt x="90" y="0"/>
                </a:lnTo>
                <a:lnTo>
                  <a:pt x="87" y="0"/>
                </a:lnTo>
                <a:lnTo>
                  <a:pt x="9" y="0"/>
                </a:lnTo>
                <a:close/>
              </a:path>
            </a:pathLst>
          </a:custGeom>
          <a:solidFill>
            <a:srgbClr val="F06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91" name="Freeform 172">
            <a:extLst>
              <a:ext uri="{FF2B5EF4-FFF2-40B4-BE49-F238E27FC236}">
                <a16:creationId xmlns:a16="http://schemas.microsoft.com/office/drawing/2014/main" id="{D9643725-8EE4-A022-E28F-8CA15A8F0CE0}"/>
              </a:ext>
            </a:extLst>
          </p:cNvPr>
          <p:cNvSpPr>
            <a:spLocks/>
          </p:cNvSpPr>
          <p:nvPr/>
        </p:nvSpPr>
        <p:spPr bwMode="auto">
          <a:xfrm>
            <a:off x="7051675" y="4057651"/>
            <a:ext cx="109538" cy="9525"/>
          </a:xfrm>
          <a:custGeom>
            <a:avLst/>
            <a:gdLst>
              <a:gd name="T0" fmla="*/ 7495529 w 98"/>
              <a:gd name="T1" fmla="*/ 0 h 7"/>
              <a:gd name="T2" fmla="*/ 4997392 w 98"/>
              <a:gd name="T3" fmla="*/ 0 h 7"/>
              <a:gd name="T4" fmla="*/ 4997392 w 98"/>
              <a:gd name="T5" fmla="*/ 3702504 h 7"/>
              <a:gd name="T6" fmla="*/ 2498137 w 98"/>
              <a:gd name="T7" fmla="*/ 3702504 h 7"/>
              <a:gd name="T8" fmla="*/ 2498137 w 98"/>
              <a:gd name="T9" fmla="*/ 9258300 h 7"/>
              <a:gd name="T10" fmla="*/ 2498137 w 98"/>
              <a:gd name="T11" fmla="*/ 12960805 h 7"/>
              <a:gd name="T12" fmla="*/ 0 w 98"/>
              <a:gd name="T13" fmla="*/ 12960805 h 7"/>
              <a:gd name="T14" fmla="*/ 122434420 w 98"/>
              <a:gd name="T15" fmla="*/ 12960805 h 7"/>
              <a:gd name="T16" fmla="*/ 122434420 w 98"/>
              <a:gd name="T17" fmla="*/ 9258300 h 7"/>
              <a:gd name="T18" fmla="*/ 119936283 w 98"/>
              <a:gd name="T19" fmla="*/ 9258300 h 7"/>
              <a:gd name="T20" fmla="*/ 119936283 w 98"/>
              <a:gd name="T21" fmla="*/ 3702504 h 7"/>
              <a:gd name="T22" fmla="*/ 117437029 w 98"/>
              <a:gd name="T23" fmla="*/ 3702504 h 7"/>
              <a:gd name="T24" fmla="*/ 117437029 w 98"/>
              <a:gd name="T25" fmla="*/ 0 h 7"/>
              <a:gd name="T26" fmla="*/ 7495529 w 98"/>
              <a:gd name="T27" fmla="*/ 0 h 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8"/>
              <a:gd name="T43" fmla="*/ 0 h 7"/>
              <a:gd name="T44" fmla="*/ 98 w 98"/>
              <a:gd name="T45" fmla="*/ 7 h 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8" h="7">
                <a:moveTo>
                  <a:pt x="6" y="0"/>
                </a:moveTo>
                <a:lnTo>
                  <a:pt x="4" y="0"/>
                </a:lnTo>
                <a:lnTo>
                  <a:pt x="4" y="2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98" y="7"/>
                </a:lnTo>
                <a:lnTo>
                  <a:pt x="98" y="5"/>
                </a:lnTo>
                <a:lnTo>
                  <a:pt x="96" y="5"/>
                </a:lnTo>
                <a:lnTo>
                  <a:pt x="96" y="2"/>
                </a:lnTo>
                <a:lnTo>
                  <a:pt x="94" y="2"/>
                </a:lnTo>
                <a:lnTo>
                  <a:pt x="94" y="0"/>
                </a:lnTo>
                <a:lnTo>
                  <a:pt x="6" y="0"/>
                </a:lnTo>
                <a:close/>
              </a:path>
            </a:pathLst>
          </a:custGeom>
          <a:solidFill>
            <a:srgbClr val="F06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92" name="Freeform 173">
            <a:extLst>
              <a:ext uri="{FF2B5EF4-FFF2-40B4-BE49-F238E27FC236}">
                <a16:creationId xmlns:a16="http://schemas.microsoft.com/office/drawing/2014/main" id="{30103ADF-C7E0-FFEE-DFB9-642E780B3A4A}"/>
              </a:ext>
            </a:extLst>
          </p:cNvPr>
          <p:cNvSpPr>
            <a:spLocks/>
          </p:cNvSpPr>
          <p:nvPr/>
        </p:nvSpPr>
        <p:spPr bwMode="auto">
          <a:xfrm>
            <a:off x="7046914" y="4064001"/>
            <a:ext cx="117475" cy="9525"/>
          </a:xfrm>
          <a:custGeom>
            <a:avLst/>
            <a:gdLst>
              <a:gd name="T0" fmla="*/ 5305955 w 102"/>
              <a:gd name="T1" fmla="*/ 0 h 7"/>
              <a:gd name="T2" fmla="*/ 5305955 w 102"/>
              <a:gd name="T3" fmla="*/ 3702504 h 7"/>
              <a:gd name="T4" fmla="*/ 2652402 w 102"/>
              <a:gd name="T5" fmla="*/ 3702504 h 7"/>
              <a:gd name="T6" fmla="*/ 2652402 w 102"/>
              <a:gd name="T7" fmla="*/ 7406368 h 7"/>
              <a:gd name="T8" fmla="*/ 0 w 102"/>
              <a:gd name="T9" fmla="*/ 7406368 h 7"/>
              <a:gd name="T10" fmla="*/ 0 w 102"/>
              <a:gd name="T11" fmla="*/ 12960805 h 7"/>
              <a:gd name="T12" fmla="*/ 135297796 w 102"/>
              <a:gd name="T13" fmla="*/ 12960805 h 7"/>
              <a:gd name="T14" fmla="*/ 135297796 w 102"/>
              <a:gd name="T15" fmla="*/ 7406368 h 7"/>
              <a:gd name="T16" fmla="*/ 132645395 w 102"/>
              <a:gd name="T17" fmla="*/ 7406368 h 7"/>
              <a:gd name="T18" fmla="*/ 132645395 w 102"/>
              <a:gd name="T19" fmla="*/ 3702504 h 7"/>
              <a:gd name="T20" fmla="*/ 132645395 w 102"/>
              <a:gd name="T21" fmla="*/ 0 h 7"/>
              <a:gd name="T22" fmla="*/ 129991843 w 102"/>
              <a:gd name="T23" fmla="*/ 0 h 7"/>
              <a:gd name="T24" fmla="*/ 5305955 w 102"/>
              <a:gd name="T25" fmla="*/ 0 h 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7"/>
              <a:gd name="T41" fmla="*/ 102 w 102"/>
              <a:gd name="T42" fmla="*/ 7 h 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7">
                <a:moveTo>
                  <a:pt x="4" y="0"/>
                </a:moveTo>
                <a:lnTo>
                  <a:pt x="4" y="2"/>
                </a:lnTo>
                <a:lnTo>
                  <a:pt x="2" y="2"/>
                </a:lnTo>
                <a:lnTo>
                  <a:pt x="2" y="4"/>
                </a:lnTo>
                <a:lnTo>
                  <a:pt x="0" y="4"/>
                </a:lnTo>
                <a:lnTo>
                  <a:pt x="0" y="7"/>
                </a:lnTo>
                <a:lnTo>
                  <a:pt x="102" y="7"/>
                </a:lnTo>
                <a:lnTo>
                  <a:pt x="102" y="4"/>
                </a:lnTo>
                <a:lnTo>
                  <a:pt x="100" y="4"/>
                </a:lnTo>
                <a:lnTo>
                  <a:pt x="100" y="2"/>
                </a:lnTo>
                <a:lnTo>
                  <a:pt x="100" y="0"/>
                </a:lnTo>
                <a:lnTo>
                  <a:pt x="98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93" name="Freeform 174">
            <a:extLst>
              <a:ext uri="{FF2B5EF4-FFF2-40B4-BE49-F238E27FC236}">
                <a16:creationId xmlns:a16="http://schemas.microsoft.com/office/drawing/2014/main" id="{D376E0E0-5392-58BB-457D-F4DDBA1D70CC}"/>
              </a:ext>
            </a:extLst>
          </p:cNvPr>
          <p:cNvSpPr>
            <a:spLocks/>
          </p:cNvSpPr>
          <p:nvPr/>
        </p:nvSpPr>
        <p:spPr bwMode="auto">
          <a:xfrm>
            <a:off x="7045325" y="4067175"/>
            <a:ext cx="122238" cy="12700"/>
          </a:xfrm>
          <a:custGeom>
            <a:avLst/>
            <a:gdLst>
              <a:gd name="T0" fmla="*/ 5319660 w 106"/>
              <a:gd name="T1" fmla="*/ 0 h 9"/>
              <a:gd name="T2" fmla="*/ 5319660 w 106"/>
              <a:gd name="T3" fmla="*/ 3982155 h 9"/>
              <a:gd name="T4" fmla="*/ 2659253 w 106"/>
              <a:gd name="T5" fmla="*/ 3982155 h 9"/>
              <a:gd name="T6" fmla="*/ 2659253 w 106"/>
              <a:gd name="T7" fmla="*/ 9956799 h 9"/>
              <a:gd name="T8" fmla="*/ 2659253 w 106"/>
              <a:gd name="T9" fmla="*/ 13938955 h 9"/>
              <a:gd name="T10" fmla="*/ 0 w 106"/>
              <a:gd name="T11" fmla="*/ 13938955 h 9"/>
              <a:gd name="T12" fmla="*/ 0 w 106"/>
              <a:gd name="T13" fmla="*/ 17921109 h 9"/>
              <a:gd name="T14" fmla="*/ 140963473 w 106"/>
              <a:gd name="T15" fmla="*/ 17921109 h 9"/>
              <a:gd name="T16" fmla="*/ 140963473 w 106"/>
              <a:gd name="T17" fmla="*/ 13938955 h 9"/>
              <a:gd name="T18" fmla="*/ 138304221 w 106"/>
              <a:gd name="T19" fmla="*/ 13938955 h 9"/>
              <a:gd name="T20" fmla="*/ 138304221 w 106"/>
              <a:gd name="T21" fmla="*/ 9956799 h 9"/>
              <a:gd name="T22" fmla="*/ 138304221 w 106"/>
              <a:gd name="T23" fmla="*/ 3982155 h 9"/>
              <a:gd name="T24" fmla="*/ 135643815 w 106"/>
              <a:gd name="T25" fmla="*/ 3982155 h 9"/>
              <a:gd name="T26" fmla="*/ 135643815 w 106"/>
              <a:gd name="T27" fmla="*/ 0 h 9"/>
              <a:gd name="T28" fmla="*/ 5319660 w 106"/>
              <a:gd name="T29" fmla="*/ 0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6"/>
              <a:gd name="T46" fmla="*/ 0 h 9"/>
              <a:gd name="T47" fmla="*/ 106 w 106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6" h="9">
                <a:moveTo>
                  <a:pt x="4" y="0"/>
                </a:moveTo>
                <a:lnTo>
                  <a:pt x="4" y="2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106" y="9"/>
                </a:lnTo>
                <a:lnTo>
                  <a:pt x="106" y="7"/>
                </a:lnTo>
                <a:lnTo>
                  <a:pt x="104" y="7"/>
                </a:lnTo>
                <a:lnTo>
                  <a:pt x="104" y="5"/>
                </a:lnTo>
                <a:lnTo>
                  <a:pt x="104" y="2"/>
                </a:lnTo>
                <a:lnTo>
                  <a:pt x="102" y="2"/>
                </a:lnTo>
                <a:lnTo>
                  <a:pt x="102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94" name="Freeform 175">
            <a:extLst>
              <a:ext uri="{FF2B5EF4-FFF2-40B4-BE49-F238E27FC236}">
                <a16:creationId xmlns:a16="http://schemas.microsoft.com/office/drawing/2014/main" id="{2967CB4E-B20F-04AB-E0A9-83D24B0835C3}"/>
              </a:ext>
            </a:extLst>
          </p:cNvPr>
          <p:cNvSpPr>
            <a:spLocks/>
          </p:cNvSpPr>
          <p:nvPr/>
        </p:nvSpPr>
        <p:spPr bwMode="auto">
          <a:xfrm>
            <a:off x="7042150" y="4073525"/>
            <a:ext cx="128588" cy="12700"/>
          </a:xfrm>
          <a:custGeom>
            <a:avLst/>
            <a:gdLst>
              <a:gd name="T0" fmla="*/ 5466160 w 110"/>
              <a:gd name="T1" fmla="*/ 0 h 9"/>
              <a:gd name="T2" fmla="*/ 5466160 w 110"/>
              <a:gd name="T3" fmla="*/ 3982155 h 9"/>
              <a:gd name="T4" fmla="*/ 2733080 w 110"/>
              <a:gd name="T5" fmla="*/ 3982155 h 9"/>
              <a:gd name="T6" fmla="*/ 2733080 w 110"/>
              <a:gd name="T7" fmla="*/ 7964310 h 9"/>
              <a:gd name="T8" fmla="*/ 0 w 110"/>
              <a:gd name="T9" fmla="*/ 13938955 h 9"/>
              <a:gd name="T10" fmla="*/ 0 w 110"/>
              <a:gd name="T11" fmla="*/ 17921109 h 9"/>
              <a:gd name="T12" fmla="*/ 150317029 w 110"/>
              <a:gd name="T13" fmla="*/ 17921109 h 9"/>
              <a:gd name="T14" fmla="*/ 150317029 w 110"/>
              <a:gd name="T15" fmla="*/ 13938955 h 9"/>
              <a:gd name="T16" fmla="*/ 147583950 w 110"/>
              <a:gd name="T17" fmla="*/ 7964310 h 9"/>
              <a:gd name="T18" fmla="*/ 147583950 w 110"/>
              <a:gd name="T19" fmla="*/ 3982155 h 9"/>
              <a:gd name="T20" fmla="*/ 144850871 w 110"/>
              <a:gd name="T21" fmla="*/ 3982155 h 9"/>
              <a:gd name="T22" fmla="*/ 144850871 w 110"/>
              <a:gd name="T23" fmla="*/ 0 h 9"/>
              <a:gd name="T24" fmla="*/ 5466160 w 110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0"/>
              <a:gd name="T40" fmla="*/ 0 h 9"/>
              <a:gd name="T41" fmla="*/ 110 w 110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0" h="9">
                <a:moveTo>
                  <a:pt x="4" y="0"/>
                </a:moveTo>
                <a:lnTo>
                  <a:pt x="4" y="2"/>
                </a:lnTo>
                <a:lnTo>
                  <a:pt x="2" y="2"/>
                </a:lnTo>
                <a:lnTo>
                  <a:pt x="2" y="4"/>
                </a:lnTo>
                <a:lnTo>
                  <a:pt x="0" y="7"/>
                </a:lnTo>
                <a:lnTo>
                  <a:pt x="0" y="9"/>
                </a:lnTo>
                <a:lnTo>
                  <a:pt x="110" y="9"/>
                </a:lnTo>
                <a:lnTo>
                  <a:pt x="110" y="7"/>
                </a:lnTo>
                <a:lnTo>
                  <a:pt x="108" y="4"/>
                </a:lnTo>
                <a:lnTo>
                  <a:pt x="108" y="2"/>
                </a:lnTo>
                <a:lnTo>
                  <a:pt x="106" y="2"/>
                </a:lnTo>
                <a:lnTo>
                  <a:pt x="106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95" name="Freeform 176">
            <a:extLst>
              <a:ext uri="{FF2B5EF4-FFF2-40B4-BE49-F238E27FC236}">
                <a16:creationId xmlns:a16="http://schemas.microsoft.com/office/drawing/2014/main" id="{7EB079BE-FF70-F03F-F8A6-64300ED3A136}"/>
              </a:ext>
            </a:extLst>
          </p:cNvPr>
          <p:cNvSpPr>
            <a:spLocks/>
          </p:cNvSpPr>
          <p:nvPr/>
        </p:nvSpPr>
        <p:spPr bwMode="auto">
          <a:xfrm>
            <a:off x="7042150" y="4079875"/>
            <a:ext cx="128588" cy="14288"/>
          </a:xfrm>
          <a:custGeom>
            <a:avLst/>
            <a:gdLst>
              <a:gd name="T0" fmla="*/ 5089379 w 114"/>
              <a:gd name="T1" fmla="*/ 0 h 10"/>
              <a:gd name="T2" fmla="*/ 5089379 w 114"/>
              <a:gd name="T3" fmla="*/ 6123837 h 10"/>
              <a:gd name="T4" fmla="*/ 2544689 w 114"/>
              <a:gd name="T5" fmla="*/ 6123837 h 10"/>
              <a:gd name="T6" fmla="*/ 2544689 w 114"/>
              <a:gd name="T7" fmla="*/ 10207346 h 10"/>
              <a:gd name="T8" fmla="*/ 0 w 114"/>
              <a:gd name="T9" fmla="*/ 14290858 h 10"/>
              <a:gd name="T10" fmla="*/ 0 w 114"/>
              <a:gd name="T11" fmla="*/ 20414692 h 10"/>
              <a:gd name="T12" fmla="*/ 145042749 w 114"/>
              <a:gd name="T13" fmla="*/ 20414692 h 10"/>
              <a:gd name="T14" fmla="*/ 145042749 w 114"/>
              <a:gd name="T15" fmla="*/ 14290858 h 10"/>
              <a:gd name="T16" fmla="*/ 142498060 w 114"/>
              <a:gd name="T17" fmla="*/ 14290858 h 10"/>
              <a:gd name="T18" fmla="*/ 142498060 w 114"/>
              <a:gd name="T19" fmla="*/ 10207346 h 10"/>
              <a:gd name="T20" fmla="*/ 142498060 w 114"/>
              <a:gd name="T21" fmla="*/ 6123837 h 10"/>
              <a:gd name="T22" fmla="*/ 139953372 w 114"/>
              <a:gd name="T23" fmla="*/ 6123837 h 10"/>
              <a:gd name="T24" fmla="*/ 139953372 w 114"/>
              <a:gd name="T25" fmla="*/ 0 h 10"/>
              <a:gd name="T26" fmla="*/ 5089379 w 114"/>
              <a:gd name="T27" fmla="*/ 0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4"/>
              <a:gd name="T43" fmla="*/ 0 h 10"/>
              <a:gd name="T44" fmla="*/ 114 w 114"/>
              <a:gd name="T45" fmla="*/ 10 h 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4" h="10">
                <a:moveTo>
                  <a:pt x="4" y="0"/>
                </a:moveTo>
                <a:lnTo>
                  <a:pt x="4" y="3"/>
                </a:lnTo>
                <a:lnTo>
                  <a:pt x="2" y="3"/>
                </a:lnTo>
                <a:lnTo>
                  <a:pt x="2" y="5"/>
                </a:lnTo>
                <a:lnTo>
                  <a:pt x="0" y="7"/>
                </a:lnTo>
                <a:lnTo>
                  <a:pt x="0" y="10"/>
                </a:lnTo>
                <a:lnTo>
                  <a:pt x="114" y="10"/>
                </a:lnTo>
                <a:lnTo>
                  <a:pt x="114" y="7"/>
                </a:lnTo>
                <a:lnTo>
                  <a:pt x="112" y="7"/>
                </a:lnTo>
                <a:lnTo>
                  <a:pt x="112" y="5"/>
                </a:lnTo>
                <a:lnTo>
                  <a:pt x="112" y="3"/>
                </a:lnTo>
                <a:lnTo>
                  <a:pt x="110" y="3"/>
                </a:lnTo>
                <a:lnTo>
                  <a:pt x="110" y="0"/>
                </a:lnTo>
                <a:lnTo>
                  <a:pt x="4" y="0"/>
                </a:lnTo>
                <a:close/>
              </a:path>
            </a:pathLst>
          </a:custGeom>
          <a:solidFill>
            <a:srgbClr val="F06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96" name="Freeform 177">
            <a:extLst>
              <a:ext uri="{FF2B5EF4-FFF2-40B4-BE49-F238E27FC236}">
                <a16:creationId xmlns:a16="http://schemas.microsoft.com/office/drawing/2014/main" id="{9D990C8C-2002-9805-B021-3E1564BFB659}"/>
              </a:ext>
            </a:extLst>
          </p:cNvPr>
          <p:cNvSpPr>
            <a:spLocks/>
          </p:cNvSpPr>
          <p:nvPr/>
        </p:nvSpPr>
        <p:spPr bwMode="auto">
          <a:xfrm>
            <a:off x="7038975" y="4086225"/>
            <a:ext cx="134938" cy="12700"/>
          </a:xfrm>
          <a:custGeom>
            <a:avLst/>
            <a:gdLst>
              <a:gd name="T0" fmla="*/ 5230564 w 118"/>
              <a:gd name="T1" fmla="*/ 0 h 9"/>
              <a:gd name="T2" fmla="*/ 2615282 w 118"/>
              <a:gd name="T3" fmla="*/ 3982155 h 9"/>
              <a:gd name="T4" fmla="*/ 2615282 w 118"/>
              <a:gd name="T5" fmla="*/ 9956799 h 9"/>
              <a:gd name="T6" fmla="*/ 2615282 w 118"/>
              <a:gd name="T7" fmla="*/ 13938955 h 9"/>
              <a:gd name="T8" fmla="*/ 0 w 118"/>
              <a:gd name="T9" fmla="*/ 13938955 h 9"/>
              <a:gd name="T10" fmla="*/ 0 w 118"/>
              <a:gd name="T11" fmla="*/ 17921109 h 9"/>
              <a:gd name="T12" fmla="*/ 154307352 w 118"/>
              <a:gd name="T13" fmla="*/ 17921109 h 9"/>
              <a:gd name="T14" fmla="*/ 154307352 w 118"/>
              <a:gd name="T15" fmla="*/ 13938955 h 9"/>
              <a:gd name="T16" fmla="*/ 151692072 w 118"/>
              <a:gd name="T17" fmla="*/ 13938955 h 9"/>
              <a:gd name="T18" fmla="*/ 151692072 w 118"/>
              <a:gd name="T19" fmla="*/ 9956799 h 9"/>
              <a:gd name="T20" fmla="*/ 151692072 w 118"/>
              <a:gd name="T21" fmla="*/ 3982155 h 9"/>
              <a:gd name="T22" fmla="*/ 149076755 w 118"/>
              <a:gd name="T23" fmla="*/ 3982155 h 9"/>
              <a:gd name="T24" fmla="*/ 149076755 w 118"/>
              <a:gd name="T25" fmla="*/ 0 h 9"/>
              <a:gd name="T26" fmla="*/ 5230564 w 118"/>
              <a:gd name="T27" fmla="*/ 0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"/>
              <a:gd name="T43" fmla="*/ 0 h 9"/>
              <a:gd name="T44" fmla="*/ 118 w 118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" h="9">
                <a:moveTo>
                  <a:pt x="4" y="0"/>
                </a:move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118" y="9"/>
                </a:lnTo>
                <a:lnTo>
                  <a:pt x="118" y="7"/>
                </a:lnTo>
                <a:lnTo>
                  <a:pt x="116" y="7"/>
                </a:lnTo>
                <a:lnTo>
                  <a:pt x="116" y="5"/>
                </a:lnTo>
                <a:lnTo>
                  <a:pt x="116" y="2"/>
                </a:lnTo>
                <a:lnTo>
                  <a:pt x="114" y="2"/>
                </a:lnTo>
                <a:lnTo>
                  <a:pt x="114" y="0"/>
                </a:lnTo>
                <a:lnTo>
                  <a:pt x="4" y="0"/>
                </a:lnTo>
                <a:close/>
              </a:path>
            </a:pathLst>
          </a:custGeom>
          <a:solidFill>
            <a:srgbClr val="F07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97" name="Freeform 178">
            <a:extLst>
              <a:ext uri="{FF2B5EF4-FFF2-40B4-BE49-F238E27FC236}">
                <a16:creationId xmlns:a16="http://schemas.microsoft.com/office/drawing/2014/main" id="{6FFEA24B-71F3-6605-C20E-92A8AB1D1F98}"/>
              </a:ext>
            </a:extLst>
          </p:cNvPr>
          <p:cNvSpPr>
            <a:spLocks/>
          </p:cNvSpPr>
          <p:nvPr/>
        </p:nvSpPr>
        <p:spPr bwMode="auto">
          <a:xfrm>
            <a:off x="7035800" y="4094163"/>
            <a:ext cx="141288" cy="11112"/>
          </a:xfrm>
          <a:custGeom>
            <a:avLst/>
            <a:gdLst>
              <a:gd name="T0" fmla="*/ 5364313 w 122"/>
              <a:gd name="T1" fmla="*/ 0 h 9"/>
              <a:gd name="T2" fmla="*/ 5364313 w 122"/>
              <a:gd name="T3" fmla="*/ 3048392 h 9"/>
              <a:gd name="T4" fmla="*/ 2682156 w 122"/>
              <a:gd name="T5" fmla="*/ 3048392 h 9"/>
              <a:gd name="T6" fmla="*/ 2682156 w 122"/>
              <a:gd name="T7" fmla="*/ 6098018 h 9"/>
              <a:gd name="T8" fmla="*/ 2682156 w 122"/>
              <a:gd name="T9" fmla="*/ 10671224 h 9"/>
              <a:gd name="T10" fmla="*/ 0 w 122"/>
              <a:gd name="T11" fmla="*/ 10671224 h 9"/>
              <a:gd name="T12" fmla="*/ 0 w 122"/>
              <a:gd name="T13" fmla="*/ 13719615 h 9"/>
              <a:gd name="T14" fmla="*/ 163625433 w 122"/>
              <a:gd name="T15" fmla="*/ 13719615 h 9"/>
              <a:gd name="T16" fmla="*/ 160943277 w 122"/>
              <a:gd name="T17" fmla="*/ 13719615 h 9"/>
              <a:gd name="T18" fmla="*/ 160943277 w 122"/>
              <a:gd name="T19" fmla="*/ 10671224 h 9"/>
              <a:gd name="T20" fmla="*/ 160943277 w 122"/>
              <a:gd name="T21" fmla="*/ 6098018 h 9"/>
              <a:gd name="T22" fmla="*/ 160943277 w 122"/>
              <a:gd name="T23" fmla="*/ 3048392 h 9"/>
              <a:gd name="T24" fmla="*/ 158261122 w 122"/>
              <a:gd name="T25" fmla="*/ 3048392 h 9"/>
              <a:gd name="T26" fmla="*/ 158261122 w 122"/>
              <a:gd name="T27" fmla="*/ 0 h 9"/>
              <a:gd name="T28" fmla="*/ 5364313 w 122"/>
              <a:gd name="T29" fmla="*/ 0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2"/>
              <a:gd name="T46" fmla="*/ 0 h 9"/>
              <a:gd name="T47" fmla="*/ 122 w 122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2" h="9">
                <a:moveTo>
                  <a:pt x="4" y="0"/>
                </a:moveTo>
                <a:lnTo>
                  <a:pt x="4" y="2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0" y="7"/>
                </a:lnTo>
                <a:lnTo>
                  <a:pt x="0" y="9"/>
                </a:lnTo>
                <a:lnTo>
                  <a:pt x="122" y="9"/>
                </a:lnTo>
                <a:lnTo>
                  <a:pt x="120" y="9"/>
                </a:lnTo>
                <a:lnTo>
                  <a:pt x="120" y="7"/>
                </a:lnTo>
                <a:lnTo>
                  <a:pt x="120" y="4"/>
                </a:lnTo>
                <a:lnTo>
                  <a:pt x="120" y="2"/>
                </a:lnTo>
                <a:lnTo>
                  <a:pt x="118" y="2"/>
                </a:lnTo>
                <a:lnTo>
                  <a:pt x="118" y="0"/>
                </a:lnTo>
                <a:lnTo>
                  <a:pt x="4" y="0"/>
                </a:lnTo>
                <a:close/>
              </a:path>
            </a:pathLst>
          </a:custGeom>
          <a:solidFill>
            <a:srgbClr val="F07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98" name="Freeform 179">
            <a:extLst>
              <a:ext uri="{FF2B5EF4-FFF2-40B4-BE49-F238E27FC236}">
                <a16:creationId xmlns:a16="http://schemas.microsoft.com/office/drawing/2014/main" id="{A5B87E35-0DFF-1033-3E63-EA6C5C86A051}"/>
              </a:ext>
            </a:extLst>
          </p:cNvPr>
          <p:cNvSpPr>
            <a:spLocks/>
          </p:cNvSpPr>
          <p:nvPr/>
        </p:nvSpPr>
        <p:spPr bwMode="auto">
          <a:xfrm>
            <a:off x="7034214" y="4098925"/>
            <a:ext cx="142875" cy="14288"/>
          </a:xfrm>
          <a:custGeom>
            <a:avLst/>
            <a:gdLst>
              <a:gd name="T0" fmla="*/ 5310573 w 124"/>
              <a:gd name="T1" fmla="*/ 0 h 10"/>
              <a:gd name="T2" fmla="*/ 5310573 w 124"/>
              <a:gd name="T3" fmla="*/ 6123837 h 10"/>
              <a:gd name="T4" fmla="*/ 2654710 w 124"/>
              <a:gd name="T5" fmla="*/ 6123837 h 10"/>
              <a:gd name="T6" fmla="*/ 2654710 w 124"/>
              <a:gd name="T7" fmla="*/ 10207346 h 10"/>
              <a:gd name="T8" fmla="*/ 2654710 w 124"/>
              <a:gd name="T9" fmla="*/ 14290858 h 10"/>
              <a:gd name="T10" fmla="*/ 2654710 w 124"/>
              <a:gd name="T11" fmla="*/ 20414692 h 10"/>
              <a:gd name="T12" fmla="*/ 0 w 124"/>
              <a:gd name="T13" fmla="*/ 20414692 h 10"/>
              <a:gd name="T14" fmla="*/ 164623141 w 124"/>
              <a:gd name="T15" fmla="*/ 20414692 h 10"/>
              <a:gd name="T16" fmla="*/ 164623141 w 124"/>
              <a:gd name="T17" fmla="*/ 14290858 h 10"/>
              <a:gd name="T18" fmla="*/ 164623141 w 124"/>
              <a:gd name="T19" fmla="*/ 10207346 h 10"/>
              <a:gd name="T20" fmla="*/ 161968432 w 124"/>
              <a:gd name="T21" fmla="*/ 10207346 h 10"/>
              <a:gd name="T22" fmla="*/ 161968432 w 124"/>
              <a:gd name="T23" fmla="*/ 6123837 h 10"/>
              <a:gd name="T24" fmla="*/ 161968432 w 124"/>
              <a:gd name="T25" fmla="*/ 0 h 10"/>
              <a:gd name="T26" fmla="*/ 5310573 w 124"/>
              <a:gd name="T27" fmla="*/ 0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"/>
              <a:gd name="T43" fmla="*/ 0 h 10"/>
              <a:gd name="T44" fmla="*/ 124 w 124"/>
              <a:gd name="T45" fmla="*/ 10 h 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" h="10">
                <a:moveTo>
                  <a:pt x="4" y="0"/>
                </a:moveTo>
                <a:lnTo>
                  <a:pt x="4" y="3"/>
                </a:lnTo>
                <a:lnTo>
                  <a:pt x="2" y="3"/>
                </a:lnTo>
                <a:lnTo>
                  <a:pt x="2" y="5"/>
                </a:lnTo>
                <a:lnTo>
                  <a:pt x="2" y="7"/>
                </a:lnTo>
                <a:lnTo>
                  <a:pt x="2" y="10"/>
                </a:lnTo>
                <a:lnTo>
                  <a:pt x="0" y="10"/>
                </a:lnTo>
                <a:lnTo>
                  <a:pt x="124" y="10"/>
                </a:lnTo>
                <a:lnTo>
                  <a:pt x="124" y="7"/>
                </a:lnTo>
                <a:lnTo>
                  <a:pt x="124" y="5"/>
                </a:lnTo>
                <a:lnTo>
                  <a:pt x="122" y="5"/>
                </a:lnTo>
                <a:lnTo>
                  <a:pt x="122" y="3"/>
                </a:lnTo>
                <a:lnTo>
                  <a:pt x="122" y="0"/>
                </a:lnTo>
                <a:lnTo>
                  <a:pt x="4" y="0"/>
                </a:lnTo>
                <a:close/>
              </a:path>
            </a:pathLst>
          </a:custGeom>
          <a:solidFill>
            <a:srgbClr val="F07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99" name="Freeform 180">
            <a:extLst>
              <a:ext uri="{FF2B5EF4-FFF2-40B4-BE49-F238E27FC236}">
                <a16:creationId xmlns:a16="http://schemas.microsoft.com/office/drawing/2014/main" id="{8BF85BC5-5E76-8E5B-6281-9B39DE975884}"/>
              </a:ext>
            </a:extLst>
          </p:cNvPr>
          <p:cNvSpPr>
            <a:spLocks/>
          </p:cNvSpPr>
          <p:nvPr/>
        </p:nvSpPr>
        <p:spPr bwMode="auto">
          <a:xfrm>
            <a:off x="7034213" y="4105275"/>
            <a:ext cx="144462" cy="12700"/>
          </a:xfrm>
          <a:custGeom>
            <a:avLst/>
            <a:gdLst>
              <a:gd name="T0" fmla="*/ 2628980 w 126"/>
              <a:gd name="T1" fmla="*/ 0 h 9"/>
              <a:gd name="T2" fmla="*/ 2628980 w 126"/>
              <a:gd name="T3" fmla="*/ 3982155 h 9"/>
              <a:gd name="T4" fmla="*/ 2628980 w 126"/>
              <a:gd name="T5" fmla="*/ 9956799 h 9"/>
              <a:gd name="T6" fmla="*/ 0 w 126"/>
              <a:gd name="T7" fmla="*/ 9956799 h 9"/>
              <a:gd name="T8" fmla="*/ 0 w 126"/>
              <a:gd name="T9" fmla="*/ 13938955 h 9"/>
              <a:gd name="T10" fmla="*/ 0 w 126"/>
              <a:gd name="T11" fmla="*/ 17921109 h 9"/>
              <a:gd name="T12" fmla="*/ 165629154 w 126"/>
              <a:gd name="T13" fmla="*/ 17921109 h 9"/>
              <a:gd name="T14" fmla="*/ 165629154 w 126"/>
              <a:gd name="T15" fmla="*/ 13938955 h 9"/>
              <a:gd name="T16" fmla="*/ 163000176 w 126"/>
              <a:gd name="T17" fmla="*/ 13938955 h 9"/>
              <a:gd name="T18" fmla="*/ 163000176 w 126"/>
              <a:gd name="T19" fmla="*/ 9956799 h 9"/>
              <a:gd name="T20" fmla="*/ 163000176 w 126"/>
              <a:gd name="T21" fmla="*/ 3982155 h 9"/>
              <a:gd name="T22" fmla="*/ 163000176 w 126"/>
              <a:gd name="T23" fmla="*/ 0 h 9"/>
              <a:gd name="T24" fmla="*/ 2628980 w 126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6"/>
              <a:gd name="T40" fmla="*/ 0 h 9"/>
              <a:gd name="T41" fmla="*/ 126 w 126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6" h="9">
                <a:moveTo>
                  <a:pt x="2" y="0"/>
                </a:move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26" y="9"/>
                </a:lnTo>
                <a:lnTo>
                  <a:pt x="126" y="7"/>
                </a:lnTo>
                <a:lnTo>
                  <a:pt x="124" y="7"/>
                </a:lnTo>
                <a:lnTo>
                  <a:pt x="124" y="5"/>
                </a:lnTo>
                <a:lnTo>
                  <a:pt x="124" y="2"/>
                </a:lnTo>
                <a:lnTo>
                  <a:pt x="124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00" name="Freeform 181">
            <a:extLst>
              <a:ext uri="{FF2B5EF4-FFF2-40B4-BE49-F238E27FC236}">
                <a16:creationId xmlns:a16="http://schemas.microsoft.com/office/drawing/2014/main" id="{AD096F27-26BE-B997-BD95-ABE622EAC907}"/>
              </a:ext>
            </a:extLst>
          </p:cNvPr>
          <p:cNvSpPr>
            <a:spLocks/>
          </p:cNvSpPr>
          <p:nvPr/>
        </p:nvSpPr>
        <p:spPr bwMode="auto">
          <a:xfrm>
            <a:off x="7032625" y="4113213"/>
            <a:ext cx="146050" cy="11112"/>
          </a:xfrm>
          <a:custGeom>
            <a:avLst/>
            <a:gdLst>
              <a:gd name="T0" fmla="*/ 2603798 w 128"/>
              <a:gd name="T1" fmla="*/ 0 h 9"/>
              <a:gd name="T2" fmla="*/ 2603798 w 128"/>
              <a:gd name="T3" fmla="*/ 3048392 h 9"/>
              <a:gd name="T4" fmla="*/ 2603798 w 128"/>
              <a:gd name="T5" fmla="*/ 6098018 h 9"/>
              <a:gd name="T6" fmla="*/ 2603798 w 128"/>
              <a:gd name="T7" fmla="*/ 10671224 h 9"/>
              <a:gd name="T8" fmla="*/ 2603798 w 128"/>
              <a:gd name="T9" fmla="*/ 13719615 h 9"/>
              <a:gd name="T10" fmla="*/ 0 w 128"/>
              <a:gd name="T11" fmla="*/ 13719615 h 9"/>
              <a:gd name="T12" fmla="*/ 166645324 w 128"/>
              <a:gd name="T13" fmla="*/ 13719615 h 9"/>
              <a:gd name="T14" fmla="*/ 166645324 w 128"/>
              <a:gd name="T15" fmla="*/ 10671224 h 9"/>
              <a:gd name="T16" fmla="*/ 166645324 w 128"/>
              <a:gd name="T17" fmla="*/ 6098018 h 9"/>
              <a:gd name="T18" fmla="*/ 166645324 w 128"/>
              <a:gd name="T19" fmla="*/ 3048392 h 9"/>
              <a:gd name="T20" fmla="*/ 164041527 w 128"/>
              <a:gd name="T21" fmla="*/ 3048392 h 9"/>
              <a:gd name="T22" fmla="*/ 164041527 w 128"/>
              <a:gd name="T23" fmla="*/ 0 h 9"/>
              <a:gd name="T24" fmla="*/ 2603798 w 128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"/>
              <a:gd name="T40" fmla="*/ 0 h 9"/>
              <a:gd name="T41" fmla="*/ 128 w 128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" h="9">
                <a:moveTo>
                  <a:pt x="2" y="0"/>
                </a:move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128" y="9"/>
                </a:lnTo>
                <a:lnTo>
                  <a:pt x="128" y="7"/>
                </a:lnTo>
                <a:lnTo>
                  <a:pt x="128" y="4"/>
                </a:lnTo>
                <a:lnTo>
                  <a:pt x="128" y="2"/>
                </a:lnTo>
                <a:lnTo>
                  <a:pt x="126" y="2"/>
                </a:lnTo>
                <a:lnTo>
                  <a:pt x="126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01" name="Freeform 182">
            <a:extLst>
              <a:ext uri="{FF2B5EF4-FFF2-40B4-BE49-F238E27FC236}">
                <a16:creationId xmlns:a16="http://schemas.microsoft.com/office/drawing/2014/main" id="{8BA2A950-0610-6802-C9F8-EB37E92D20CC}"/>
              </a:ext>
            </a:extLst>
          </p:cNvPr>
          <p:cNvSpPr>
            <a:spLocks/>
          </p:cNvSpPr>
          <p:nvPr/>
        </p:nvSpPr>
        <p:spPr bwMode="auto">
          <a:xfrm>
            <a:off x="7032625" y="4117975"/>
            <a:ext cx="147638" cy="14288"/>
          </a:xfrm>
          <a:custGeom>
            <a:avLst/>
            <a:gdLst>
              <a:gd name="T0" fmla="*/ 2579122 w 130"/>
              <a:gd name="T1" fmla="*/ 0 h 10"/>
              <a:gd name="T2" fmla="*/ 2579122 w 130"/>
              <a:gd name="T3" fmla="*/ 6123837 h 10"/>
              <a:gd name="T4" fmla="*/ 2579122 w 130"/>
              <a:gd name="T5" fmla="*/ 10207346 h 10"/>
              <a:gd name="T6" fmla="*/ 0 w 130"/>
              <a:gd name="T7" fmla="*/ 10207346 h 10"/>
              <a:gd name="T8" fmla="*/ 0 w 130"/>
              <a:gd name="T9" fmla="*/ 14290858 h 10"/>
              <a:gd name="T10" fmla="*/ 0 w 130"/>
              <a:gd name="T11" fmla="*/ 20414692 h 10"/>
              <a:gd name="T12" fmla="*/ 167669062 w 130"/>
              <a:gd name="T13" fmla="*/ 20414692 h 10"/>
              <a:gd name="T14" fmla="*/ 165089941 w 130"/>
              <a:gd name="T15" fmla="*/ 20414692 h 10"/>
              <a:gd name="T16" fmla="*/ 165089941 w 130"/>
              <a:gd name="T17" fmla="*/ 14290858 h 10"/>
              <a:gd name="T18" fmla="*/ 165089941 w 130"/>
              <a:gd name="T19" fmla="*/ 10207346 h 10"/>
              <a:gd name="T20" fmla="*/ 165089941 w 130"/>
              <a:gd name="T21" fmla="*/ 6123837 h 10"/>
              <a:gd name="T22" fmla="*/ 165089941 w 130"/>
              <a:gd name="T23" fmla="*/ 0 h 10"/>
              <a:gd name="T24" fmla="*/ 2579122 w 130"/>
              <a:gd name="T25" fmla="*/ 0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0"/>
              <a:gd name="T40" fmla="*/ 0 h 10"/>
              <a:gd name="T41" fmla="*/ 130 w 130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0" h="10">
                <a:moveTo>
                  <a:pt x="2" y="0"/>
                </a:moveTo>
                <a:lnTo>
                  <a:pt x="2" y="3"/>
                </a:lnTo>
                <a:lnTo>
                  <a:pt x="2" y="5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0" y="10"/>
                </a:lnTo>
                <a:lnTo>
                  <a:pt x="128" y="10"/>
                </a:lnTo>
                <a:lnTo>
                  <a:pt x="128" y="7"/>
                </a:lnTo>
                <a:lnTo>
                  <a:pt x="128" y="5"/>
                </a:lnTo>
                <a:lnTo>
                  <a:pt x="128" y="3"/>
                </a:lnTo>
                <a:lnTo>
                  <a:pt x="128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02" name="Freeform 183">
            <a:extLst>
              <a:ext uri="{FF2B5EF4-FFF2-40B4-BE49-F238E27FC236}">
                <a16:creationId xmlns:a16="http://schemas.microsoft.com/office/drawing/2014/main" id="{1E50C03D-78C9-FD11-EC3B-4CD7F2E1CDA5}"/>
              </a:ext>
            </a:extLst>
          </p:cNvPr>
          <p:cNvSpPr>
            <a:spLocks/>
          </p:cNvSpPr>
          <p:nvPr/>
        </p:nvSpPr>
        <p:spPr bwMode="auto">
          <a:xfrm>
            <a:off x="7032625" y="4124325"/>
            <a:ext cx="147638" cy="12700"/>
          </a:xfrm>
          <a:custGeom>
            <a:avLst/>
            <a:gdLst>
              <a:gd name="T0" fmla="*/ 0 w 130"/>
              <a:gd name="T1" fmla="*/ 0 h 9"/>
              <a:gd name="T2" fmla="*/ 0 w 130"/>
              <a:gd name="T3" fmla="*/ 3982155 h 9"/>
              <a:gd name="T4" fmla="*/ 0 w 130"/>
              <a:gd name="T5" fmla="*/ 9956799 h 9"/>
              <a:gd name="T6" fmla="*/ 0 w 130"/>
              <a:gd name="T7" fmla="*/ 13938955 h 9"/>
              <a:gd name="T8" fmla="*/ 0 w 130"/>
              <a:gd name="T9" fmla="*/ 17921109 h 9"/>
              <a:gd name="T10" fmla="*/ 167669062 w 130"/>
              <a:gd name="T11" fmla="*/ 17921109 h 9"/>
              <a:gd name="T12" fmla="*/ 167669062 w 130"/>
              <a:gd name="T13" fmla="*/ 13938955 h 9"/>
              <a:gd name="T14" fmla="*/ 167669062 w 130"/>
              <a:gd name="T15" fmla="*/ 9956799 h 9"/>
              <a:gd name="T16" fmla="*/ 165089941 w 130"/>
              <a:gd name="T17" fmla="*/ 9956799 h 9"/>
              <a:gd name="T18" fmla="*/ 165089941 w 130"/>
              <a:gd name="T19" fmla="*/ 3982155 h 9"/>
              <a:gd name="T20" fmla="*/ 165089941 w 130"/>
              <a:gd name="T21" fmla="*/ 0 h 9"/>
              <a:gd name="T22" fmla="*/ 0 w 130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0"/>
              <a:gd name="T37" fmla="*/ 0 h 9"/>
              <a:gd name="T38" fmla="*/ 130 w 130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0" h="9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30" y="9"/>
                </a:lnTo>
                <a:lnTo>
                  <a:pt x="130" y="7"/>
                </a:lnTo>
                <a:lnTo>
                  <a:pt x="130" y="5"/>
                </a:lnTo>
                <a:lnTo>
                  <a:pt x="128" y="5"/>
                </a:lnTo>
                <a:lnTo>
                  <a:pt x="128" y="2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07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03" name="Freeform 184">
            <a:extLst>
              <a:ext uri="{FF2B5EF4-FFF2-40B4-BE49-F238E27FC236}">
                <a16:creationId xmlns:a16="http://schemas.microsoft.com/office/drawing/2014/main" id="{DEE316FD-AF4A-9D75-C636-7AF6A5AA6B56}"/>
              </a:ext>
            </a:extLst>
          </p:cNvPr>
          <p:cNvSpPr>
            <a:spLocks/>
          </p:cNvSpPr>
          <p:nvPr/>
        </p:nvSpPr>
        <p:spPr bwMode="auto">
          <a:xfrm>
            <a:off x="7029451" y="4132263"/>
            <a:ext cx="150813" cy="12700"/>
          </a:xfrm>
          <a:custGeom>
            <a:avLst/>
            <a:gdLst>
              <a:gd name="T0" fmla="*/ 3857637 w 133"/>
              <a:gd name="T1" fmla="*/ 0 h 9"/>
              <a:gd name="T2" fmla="*/ 3857637 w 133"/>
              <a:gd name="T3" fmla="*/ 3982155 h 9"/>
              <a:gd name="T4" fmla="*/ 3857637 w 133"/>
              <a:gd name="T5" fmla="*/ 7964310 h 9"/>
              <a:gd name="T6" fmla="*/ 0 w 133"/>
              <a:gd name="T7" fmla="*/ 7964310 h 9"/>
              <a:gd name="T8" fmla="*/ 0 w 133"/>
              <a:gd name="T9" fmla="*/ 13938955 h 9"/>
              <a:gd name="T10" fmla="*/ 0 w 133"/>
              <a:gd name="T11" fmla="*/ 17921109 h 9"/>
              <a:gd name="T12" fmla="*/ 171011729 w 133"/>
              <a:gd name="T13" fmla="*/ 17921109 h 9"/>
              <a:gd name="T14" fmla="*/ 171011729 w 133"/>
              <a:gd name="T15" fmla="*/ 13938955 h 9"/>
              <a:gd name="T16" fmla="*/ 171011729 w 133"/>
              <a:gd name="T17" fmla="*/ 7964310 h 9"/>
              <a:gd name="T18" fmla="*/ 171011729 w 133"/>
              <a:gd name="T19" fmla="*/ 3982155 h 9"/>
              <a:gd name="T20" fmla="*/ 171011729 w 133"/>
              <a:gd name="T21" fmla="*/ 0 h 9"/>
              <a:gd name="T22" fmla="*/ 3857637 w 133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3"/>
              <a:gd name="T37" fmla="*/ 0 h 9"/>
              <a:gd name="T38" fmla="*/ 133 w 133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3" h="9">
                <a:moveTo>
                  <a:pt x="3" y="0"/>
                </a:moveTo>
                <a:lnTo>
                  <a:pt x="3" y="2"/>
                </a:lnTo>
                <a:lnTo>
                  <a:pt x="3" y="4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3" y="9"/>
                </a:lnTo>
                <a:lnTo>
                  <a:pt x="133" y="7"/>
                </a:lnTo>
                <a:lnTo>
                  <a:pt x="133" y="4"/>
                </a:lnTo>
                <a:lnTo>
                  <a:pt x="133" y="2"/>
                </a:lnTo>
                <a:lnTo>
                  <a:pt x="133" y="0"/>
                </a:lnTo>
                <a:lnTo>
                  <a:pt x="3" y="0"/>
                </a:lnTo>
                <a:close/>
              </a:path>
            </a:pathLst>
          </a:custGeom>
          <a:solidFill>
            <a:srgbClr val="F07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04" name="Freeform 185">
            <a:extLst>
              <a:ext uri="{FF2B5EF4-FFF2-40B4-BE49-F238E27FC236}">
                <a16:creationId xmlns:a16="http://schemas.microsoft.com/office/drawing/2014/main" id="{E5E072D4-0F5C-59F4-34F7-6DF526F1D29F}"/>
              </a:ext>
            </a:extLst>
          </p:cNvPr>
          <p:cNvSpPr>
            <a:spLocks/>
          </p:cNvSpPr>
          <p:nvPr/>
        </p:nvSpPr>
        <p:spPr bwMode="auto">
          <a:xfrm>
            <a:off x="7029451" y="4137025"/>
            <a:ext cx="150813" cy="14288"/>
          </a:xfrm>
          <a:custGeom>
            <a:avLst/>
            <a:gdLst>
              <a:gd name="T0" fmla="*/ 3857637 w 133"/>
              <a:gd name="T1" fmla="*/ 0 h 10"/>
              <a:gd name="T2" fmla="*/ 0 w 133"/>
              <a:gd name="T3" fmla="*/ 0 h 10"/>
              <a:gd name="T4" fmla="*/ 0 w 133"/>
              <a:gd name="T5" fmla="*/ 6123837 h 10"/>
              <a:gd name="T6" fmla="*/ 0 w 133"/>
              <a:gd name="T7" fmla="*/ 10207346 h 10"/>
              <a:gd name="T8" fmla="*/ 0 w 133"/>
              <a:gd name="T9" fmla="*/ 14290858 h 10"/>
              <a:gd name="T10" fmla="*/ 0 w 133"/>
              <a:gd name="T11" fmla="*/ 20414692 h 10"/>
              <a:gd name="T12" fmla="*/ 171011729 w 133"/>
              <a:gd name="T13" fmla="*/ 20414692 h 10"/>
              <a:gd name="T14" fmla="*/ 171011729 w 133"/>
              <a:gd name="T15" fmla="*/ 14290858 h 10"/>
              <a:gd name="T16" fmla="*/ 171011729 w 133"/>
              <a:gd name="T17" fmla="*/ 10207346 h 10"/>
              <a:gd name="T18" fmla="*/ 171011729 w 133"/>
              <a:gd name="T19" fmla="*/ 6123837 h 10"/>
              <a:gd name="T20" fmla="*/ 171011729 w 133"/>
              <a:gd name="T21" fmla="*/ 0 h 10"/>
              <a:gd name="T22" fmla="*/ 3857637 w 133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3"/>
              <a:gd name="T37" fmla="*/ 0 h 10"/>
              <a:gd name="T38" fmla="*/ 133 w 133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3" h="10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3" y="10"/>
                </a:lnTo>
                <a:lnTo>
                  <a:pt x="133" y="7"/>
                </a:lnTo>
                <a:lnTo>
                  <a:pt x="133" y="5"/>
                </a:lnTo>
                <a:lnTo>
                  <a:pt x="133" y="3"/>
                </a:lnTo>
                <a:lnTo>
                  <a:pt x="133" y="0"/>
                </a:lnTo>
                <a:lnTo>
                  <a:pt x="3" y="0"/>
                </a:lnTo>
                <a:close/>
              </a:path>
            </a:pathLst>
          </a:custGeom>
          <a:solidFill>
            <a:srgbClr val="F07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05" name="Freeform 186">
            <a:extLst>
              <a:ext uri="{FF2B5EF4-FFF2-40B4-BE49-F238E27FC236}">
                <a16:creationId xmlns:a16="http://schemas.microsoft.com/office/drawing/2014/main" id="{12E962B1-7FB1-B187-B9FA-4D1603634F5C}"/>
              </a:ext>
            </a:extLst>
          </p:cNvPr>
          <p:cNvSpPr>
            <a:spLocks/>
          </p:cNvSpPr>
          <p:nvPr/>
        </p:nvSpPr>
        <p:spPr bwMode="auto">
          <a:xfrm>
            <a:off x="7029450" y="4144963"/>
            <a:ext cx="153988" cy="11112"/>
          </a:xfrm>
          <a:custGeom>
            <a:avLst/>
            <a:gdLst>
              <a:gd name="T0" fmla="*/ 0 w 135"/>
              <a:gd name="T1" fmla="*/ 0 h 9"/>
              <a:gd name="T2" fmla="*/ 0 w 135"/>
              <a:gd name="T3" fmla="*/ 3048392 h 9"/>
              <a:gd name="T4" fmla="*/ 0 w 135"/>
              <a:gd name="T5" fmla="*/ 7621597 h 9"/>
              <a:gd name="T6" fmla="*/ 0 w 135"/>
              <a:gd name="T7" fmla="*/ 10671224 h 9"/>
              <a:gd name="T8" fmla="*/ 0 w 135"/>
              <a:gd name="T9" fmla="*/ 13719615 h 9"/>
              <a:gd name="T10" fmla="*/ 175646689 w 135"/>
              <a:gd name="T11" fmla="*/ 13719615 h 9"/>
              <a:gd name="T12" fmla="*/ 175646689 w 135"/>
              <a:gd name="T13" fmla="*/ 10671224 h 9"/>
              <a:gd name="T14" fmla="*/ 173044864 w 135"/>
              <a:gd name="T15" fmla="*/ 10671224 h 9"/>
              <a:gd name="T16" fmla="*/ 173044864 w 135"/>
              <a:gd name="T17" fmla="*/ 7621597 h 9"/>
              <a:gd name="T18" fmla="*/ 173044864 w 135"/>
              <a:gd name="T19" fmla="*/ 3048392 h 9"/>
              <a:gd name="T20" fmla="*/ 173044864 w 135"/>
              <a:gd name="T21" fmla="*/ 0 h 9"/>
              <a:gd name="T22" fmla="*/ 0 w 135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5"/>
              <a:gd name="T37" fmla="*/ 0 h 9"/>
              <a:gd name="T38" fmla="*/ 135 w 135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5" h="9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35" y="9"/>
                </a:lnTo>
                <a:lnTo>
                  <a:pt x="135" y="7"/>
                </a:lnTo>
                <a:lnTo>
                  <a:pt x="133" y="7"/>
                </a:lnTo>
                <a:lnTo>
                  <a:pt x="133" y="5"/>
                </a:lnTo>
                <a:lnTo>
                  <a:pt x="133" y="2"/>
                </a:lnTo>
                <a:lnTo>
                  <a:pt x="1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06" name="Freeform 187">
            <a:extLst>
              <a:ext uri="{FF2B5EF4-FFF2-40B4-BE49-F238E27FC236}">
                <a16:creationId xmlns:a16="http://schemas.microsoft.com/office/drawing/2014/main" id="{40390FD7-7E4B-C725-5258-F703A32EA303}"/>
              </a:ext>
            </a:extLst>
          </p:cNvPr>
          <p:cNvSpPr>
            <a:spLocks/>
          </p:cNvSpPr>
          <p:nvPr/>
        </p:nvSpPr>
        <p:spPr bwMode="auto">
          <a:xfrm>
            <a:off x="7024688" y="4151313"/>
            <a:ext cx="158750" cy="12700"/>
          </a:xfrm>
          <a:custGeom>
            <a:avLst/>
            <a:gdLst>
              <a:gd name="T0" fmla="*/ 2686004 w 137"/>
              <a:gd name="T1" fmla="*/ 0 h 9"/>
              <a:gd name="T2" fmla="*/ 2686004 w 137"/>
              <a:gd name="T3" fmla="*/ 3982155 h 9"/>
              <a:gd name="T4" fmla="*/ 2686004 w 137"/>
              <a:gd name="T5" fmla="*/ 7964310 h 9"/>
              <a:gd name="T6" fmla="*/ 2686004 w 137"/>
              <a:gd name="T7" fmla="*/ 13938955 h 9"/>
              <a:gd name="T8" fmla="*/ 2686004 w 137"/>
              <a:gd name="T9" fmla="*/ 17921109 h 9"/>
              <a:gd name="T10" fmla="*/ 0 w 137"/>
              <a:gd name="T11" fmla="*/ 17921109 h 9"/>
              <a:gd name="T12" fmla="*/ 183953001 w 137"/>
              <a:gd name="T13" fmla="*/ 17921109 h 9"/>
              <a:gd name="T14" fmla="*/ 183953001 w 137"/>
              <a:gd name="T15" fmla="*/ 13938955 h 9"/>
              <a:gd name="T16" fmla="*/ 183953001 w 137"/>
              <a:gd name="T17" fmla="*/ 7964310 h 9"/>
              <a:gd name="T18" fmla="*/ 183953001 w 137"/>
              <a:gd name="T19" fmla="*/ 3982155 h 9"/>
              <a:gd name="T20" fmla="*/ 181266999 w 137"/>
              <a:gd name="T21" fmla="*/ 3982155 h 9"/>
              <a:gd name="T22" fmla="*/ 181266999 w 137"/>
              <a:gd name="T23" fmla="*/ 0 h 9"/>
              <a:gd name="T24" fmla="*/ 2686004 w 137"/>
              <a:gd name="T25" fmla="*/ 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9"/>
              <a:gd name="T41" fmla="*/ 137 w 137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9">
                <a:moveTo>
                  <a:pt x="2" y="0"/>
                </a:move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137" y="9"/>
                </a:lnTo>
                <a:lnTo>
                  <a:pt x="137" y="7"/>
                </a:lnTo>
                <a:lnTo>
                  <a:pt x="137" y="4"/>
                </a:lnTo>
                <a:lnTo>
                  <a:pt x="137" y="2"/>
                </a:lnTo>
                <a:lnTo>
                  <a:pt x="135" y="2"/>
                </a:lnTo>
                <a:lnTo>
                  <a:pt x="135" y="0"/>
                </a:lnTo>
                <a:lnTo>
                  <a:pt x="2" y="0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07" name="Freeform 188">
            <a:extLst>
              <a:ext uri="{FF2B5EF4-FFF2-40B4-BE49-F238E27FC236}">
                <a16:creationId xmlns:a16="http://schemas.microsoft.com/office/drawing/2014/main" id="{EA9E4B16-0378-B386-1128-2A4B743B88E7}"/>
              </a:ext>
            </a:extLst>
          </p:cNvPr>
          <p:cNvSpPr>
            <a:spLocks/>
          </p:cNvSpPr>
          <p:nvPr/>
        </p:nvSpPr>
        <p:spPr bwMode="auto">
          <a:xfrm>
            <a:off x="7024688" y="4156075"/>
            <a:ext cx="158750" cy="14288"/>
          </a:xfrm>
          <a:custGeom>
            <a:avLst/>
            <a:gdLst>
              <a:gd name="T0" fmla="*/ 2686004 w 137"/>
              <a:gd name="T1" fmla="*/ 0 h 10"/>
              <a:gd name="T2" fmla="*/ 2686004 w 137"/>
              <a:gd name="T3" fmla="*/ 6123837 h 10"/>
              <a:gd name="T4" fmla="*/ 2686004 w 137"/>
              <a:gd name="T5" fmla="*/ 10207346 h 10"/>
              <a:gd name="T6" fmla="*/ 0 w 137"/>
              <a:gd name="T7" fmla="*/ 10207346 h 10"/>
              <a:gd name="T8" fmla="*/ 0 w 137"/>
              <a:gd name="T9" fmla="*/ 14290858 h 10"/>
              <a:gd name="T10" fmla="*/ 0 w 137"/>
              <a:gd name="T11" fmla="*/ 20414692 h 10"/>
              <a:gd name="T12" fmla="*/ 183953001 w 137"/>
              <a:gd name="T13" fmla="*/ 20414692 h 10"/>
              <a:gd name="T14" fmla="*/ 183953001 w 137"/>
              <a:gd name="T15" fmla="*/ 14290858 h 10"/>
              <a:gd name="T16" fmla="*/ 183953001 w 137"/>
              <a:gd name="T17" fmla="*/ 10207346 h 10"/>
              <a:gd name="T18" fmla="*/ 183953001 w 137"/>
              <a:gd name="T19" fmla="*/ 6123837 h 10"/>
              <a:gd name="T20" fmla="*/ 183953001 w 137"/>
              <a:gd name="T21" fmla="*/ 0 h 10"/>
              <a:gd name="T22" fmla="*/ 2686004 w 137"/>
              <a:gd name="T23" fmla="*/ 0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10"/>
              <a:gd name="T38" fmla="*/ 137 w 137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10">
                <a:moveTo>
                  <a:pt x="2" y="0"/>
                </a:moveTo>
                <a:lnTo>
                  <a:pt x="2" y="3"/>
                </a:lnTo>
                <a:lnTo>
                  <a:pt x="2" y="5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7" y="10"/>
                </a:lnTo>
                <a:lnTo>
                  <a:pt x="137" y="7"/>
                </a:lnTo>
                <a:lnTo>
                  <a:pt x="137" y="5"/>
                </a:lnTo>
                <a:lnTo>
                  <a:pt x="137" y="3"/>
                </a:lnTo>
                <a:lnTo>
                  <a:pt x="137" y="0"/>
                </a:lnTo>
                <a:lnTo>
                  <a:pt x="2" y="0"/>
                </a:lnTo>
                <a:close/>
              </a:path>
            </a:pathLst>
          </a:custGeom>
          <a:solidFill>
            <a:srgbClr val="F08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08" name="Freeform 189">
            <a:extLst>
              <a:ext uri="{FF2B5EF4-FFF2-40B4-BE49-F238E27FC236}">
                <a16:creationId xmlns:a16="http://schemas.microsoft.com/office/drawing/2014/main" id="{8FDE7C86-8415-CA13-CCDA-2D72AB1C5C08}"/>
              </a:ext>
            </a:extLst>
          </p:cNvPr>
          <p:cNvSpPr>
            <a:spLocks/>
          </p:cNvSpPr>
          <p:nvPr/>
        </p:nvSpPr>
        <p:spPr bwMode="auto">
          <a:xfrm>
            <a:off x="7024688" y="4164013"/>
            <a:ext cx="158750" cy="12700"/>
          </a:xfrm>
          <a:custGeom>
            <a:avLst/>
            <a:gdLst>
              <a:gd name="T0" fmla="*/ 0 w 137"/>
              <a:gd name="T1" fmla="*/ 0 h 9"/>
              <a:gd name="T2" fmla="*/ 0 w 137"/>
              <a:gd name="T3" fmla="*/ 3982155 h 9"/>
              <a:gd name="T4" fmla="*/ 0 w 137"/>
              <a:gd name="T5" fmla="*/ 9956799 h 9"/>
              <a:gd name="T6" fmla="*/ 0 w 137"/>
              <a:gd name="T7" fmla="*/ 13938955 h 9"/>
              <a:gd name="T8" fmla="*/ 0 w 137"/>
              <a:gd name="T9" fmla="*/ 17921109 h 9"/>
              <a:gd name="T10" fmla="*/ 183953001 w 137"/>
              <a:gd name="T11" fmla="*/ 17921109 h 9"/>
              <a:gd name="T12" fmla="*/ 183953001 w 137"/>
              <a:gd name="T13" fmla="*/ 13938955 h 9"/>
              <a:gd name="T14" fmla="*/ 183953001 w 137"/>
              <a:gd name="T15" fmla="*/ 9956799 h 9"/>
              <a:gd name="T16" fmla="*/ 183953001 w 137"/>
              <a:gd name="T17" fmla="*/ 3982155 h 9"/>
              <a:gd name="T18" fmla="*/ 183953001 w 137"/>
              <a:gd name="T19" fmla="*/ 0 h 9"/>
              <a:gd name="T20" fmla="*/ 0 w 137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9"/>
              <a:gd name="T35" fmla="*/ 137 w 137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9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137" y="9"/>
                </a:lnTo>
                <a:lnTo>
                  <a:pt x="137" y="7"/>
                </a:lnTo>
                <a:lnTo>
                  <a:pt x="137" y="5"/>
                </a:lnTo>
                <a:lnTo>
                  <a:pt x="137" y="2"/>
                </a:lnTo>
                <a:lnTo>
                  <a:pt x="1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08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09" name="Freeform 190">
            <a:extLst>
              <a:ext uri="{FF2B5EF4-FFF2-40B4-BE49-F238E27FC236}">
                <a16:creationId xmlns:a16="http://schemas.microsoft.com/office/drawing/2014/main" id="{C1B39B17-EDF0-9451-F381-68394BACA142}"/>
              </a:ext>
            </a:extLst>
          </p:cNvPr>
          <p:cNvSpPr>
            <a:spLocks/>
          </p:cNvSpPr>
          <p:nvPr/>
        </p:nvSpPr>
        <p:spPr bwMode="auto">
          <a:xfrm>
            <a:off x="7024688" y="4170363"/>
            <a:ext cx="158750" cy="12700"/>
          </a:xfrm>
          <a:custGeom>
            <a:avLst/>
            <a:gdLst>
              <a:gd name="T0" fmla="*/ 0 w 137"/>
              <a:gd name="T1" fmla="*/ 0 h 9"/>
              <a:gd name="T2" fmla="*/ 0 w 137"/>
              <a:gd name="T3" fmla="*/ 3982155 h 9"/>
              <a:gd name="T4" fmla="*/ 0 w 137"/>
              <a:gd name="T5" fmla="*/ 7964310 h 9"/>
              <a:gd name="T6" fmla="*/ 0 w 137"/>
              <a:gd name="T7" fmla="*/ 13938955 h 9"/>
              <a:gd name="T8" fmla="*/ 0 w 137"/>
              <a:gd name="T9" fmla="*/ 17921109 h 9"/>
              <a:gd name="T10" fmla="*/ 183953001 w 137"/>
              <a:gd name="T11" fmla="*/ 17921109 h 9"/>
              <a:gd name="T12" fmla="*/ 183953001 w 137"/>
              <a:gd name="T13" fmla="*/ 13938955 h 9"/>
              <a:gd name="T14" fmla="*/ 183953001 w 137"/>
              <a:gd name="T15" fmla="*/ 7964310 h 9"/>
              <a:gd name="T16" fmla="*/ 183953001 w 137"/>
              <a:gd name="T17" fmla="*/ 3982155 h 9"/>
              <a:gd name="T18" fmla="*/ 183953001 w 137"/>
              <a:gd name="T19" fmla="*/ 0 h 9"/>
              <a:gd name="T20" fmla="*/ 0 w 137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9"/>
              <a:gd name="T35" fmla="*/ 137 w 137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9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7" y="9"/>
                </a:lnTo>
                <a:lnTo>
                  <a:pt x="137" y="7"/>
                </a:lnTo>
                <a:lnTo>
                  <a:pt x="137" y="4"/>
                </a:lnTo>
                <a:lnTo>
                  <a:pt x="137" y="2"/>
                </a:lnTo>
                <a:lnTo>
                  <a:pt x="1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08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10" name="Freeform 191">
            <a:extLst>
              <a:ext uri="{FF2B5EF4-FFF2-40B4-BE49-F238E27FC236}">
                <a16:creationId xmlns:a16="http://schemas.microsoft.com/office/drawing/2014/main" id="{B260D477-117D-CAFE-339B-00CEFE7BE918}"/>
              </a:ext>
            </a:extLst>
          </p:cNvPr>
          <p:cNvSpPr>
            <a:spLocks/>
          </p:cNvSpPr>
          <p:nvPr/>
        </p:nvSpPr>
        <p:spPr bwMode="auto">
          <a:xfrm>
            <a:off x="7024688" y="4176713"/>
            <a:ext cx="158750" cy="11112"/>
          </a:xfrm>
          <a:custGeom>
            <a:avLst/>
            <a:gdLst>
              <a:gd name="T0" fmla="*/ 183953001 w 137"/>
              <a:gd name="T1" fmla="*/ 0 h 9"/>
              <a:gd name="T2" fmla="*/ 183953001 w 137"/>
              <a:gd name="T3" fmla="*/ 4573205 h 9"/>
              <a:gd name="T4" fmla="*/ 183953001 w 137"/>
              <a:gd name="T5" fmla="*/ 7621597 h 9"/>
              <a:gd name="T6" fmla="*/ 183953001 w 137"/>
              <a:gd name="T7" fmla="*/ 10671224 h 9"/>
              <a:gd name="T8" fmla="*/ 183953001 w 137"/>
              <a:gd name="T9" fmla="*/ 13719615 h 9"/>
              <a:gd name="T10" fmla="*/ 0 w 137"/>
              <a:gd name="T11" fmla="*/ 13719615 h 9"/>
              <a:gd name="T12" fmla="*/ 0 w 137"/>
              <a:gd name="T13" fmla="*/ 10671224 h 9"/>
              <a:gd name="T14" fmla="*/ 0 w 137"/>
              <a:gd name="T15" fmla="*/ 7621597 h 9"/>
              <a:gd name="T16" fmla="*/ 0 w 137"/>
              <a:gd name="T17" fmla="*/ 4573205 h 9"/>
              <a:gd name="T18" fmla="*/ 0 w 137"/>
              <a:gd name="T19" fmla="*/ 0 h 9"/>
              <a:gd name="T20" fmla="*/ 183953001 w 137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"/>
              <a:gd name="T34" fmla="*/ 0 h 9"/>
              <a:gd name="T35" fmla="*/ 137 w 137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" h="9">
                <a:moveTo>
                  <a:pt x="137" y="0"/>
                </a:moveTo>
                <a:lnTo>
                  <a:pt x="137" y="3"/>
                </a:lnTo>
                <a:lnTo>
                  <a:pt x="137" y="5"/>
                </a:lnTo>
                <a:lnTo>
                  <a:pt x="137" y="7"/>
                </a:lnTo>
                <a:lnTo>
                  <a:pt x="137" y="9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0"/>
                </a:lnTo>
                <a:lnTo>
                  <a:pt x="137" y="0"/>
                </a:lnTo>
                <a:close/>
              </a:path>
            </a:pathLst>
          </a:custGeom>
          <a:solidFill>
            <a:srgbClr val="F08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11" name="Freeform 192">
            <a:extLst>
              <a:ext uri="{FF2B5EF4-FFF2-40B4-BE49-F238E27FC236}">
                <a16:creationId xmlns:a16="http://schemas.microsoft.com/office/drawing/2014/main" id="{A1318E7A-14F7-4413-19F9-005E38E5A5F0}"/>
              </a:ext>
            </a:extLst>
          </p:cNvPr>
          <p:cNvSpPr>
            <a:spLocks/>
          </p:cNvSpPr>
          <p:nvPr/>
        </p:nvSpPr>
        <p:spPr bwMode="auto">
          <a:xfrm>
            <a:off x="7024688" y="4183063"/>
            <a:ext cx="158750" cy="12700"/>
          </a:xfrm>
          <a:custGeom>
            <a:avLst/>
            <a:gdLst>
              <a:gd name="T0" fmla="*/ 181266999 w 137"/>
              <a:gd name="T1" fmla="*/ 17921109 h 9"/>
              <a:gd name="T2" fmla="*/ 181266999 w 137"/>
              <a:gd name="T3" fmla="*/ 13938955 h 9"/>
              <a:gd name="T4" fmla="*/ 181266999 w 137"/>
              <a:gd name="T5" fmla="*/ 7964310 h 9"/>
              <a:gd name="T6" fmla="*/ 183953001 w 137"/>
              <a:gd name="T7" fmla="*/ 7964310 h 9"/>
              <a:gd name="T8" fmla="*/ 183953001 w 137"/>
              <a:gd name="T9" fmla="*/ 3982155 h 9"/>
              <a:gd name="T10" fmla="*/ 183953001 w 137"/>
              <a:gd name="T11" fmla="*/ 0 h 9"/>
              <a:gd name="T12" fmla="*/ 0 w 137"/>
              <a:gd name="T13" fmla="*/ 0 h 9"/>
              <a:gd name="T14" fmla="*/ 0 w 137"/>
              <a:gd name="T15" fmla="*/ 3982155 h 9"/>
              <a:gd name="T16" fmla="*/ 0 w 137"/>
              <a:gd name="T17" fmla="*/ 7964310 h 9"/>
              <a:gd name="T18" fmla="*/ 0 w 137"/>
              <a:gd name="T19" fmla="*/ 13938955 h 9"/>
              <a:gd name="T20" fmla="*/ 0 w 137"/>
              <a:gd name="T21" fmla="*/ 17921109 h 9"/>
              <a:gd name="T22" fmla="*/ 181266999 w 137"/>
              <a:gd name="T23" fmla="*/ 17921109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7"/>
              <a:gd name="T37" fmla="*/ 0 h 9"/>
              <a:gd name="T38" fmla="*/ 137 w 137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7" h="9">
                <a:moveTo>
                  <a:pt x="135" y="9"/>
                </a:moveTo>
                <a:lnTo>
                  <a:pt x="135" y="7"/>
                </a:lnTo>
                <a:lnTo>
                  <a:pt x="135" y="4"/>
                </a:lnTo>
                <a:lnTo>
                  <a:pt x="137" y="4"/>
                </a:lnTo>
                <a:lnTo>
                  <a:pt x="137" y="2"/>
                </a:lnTo>
                <a:lnTo>
                  <a:pt x="137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5" y="9"/>
                </a:lnTo>
                <a:close/>
              </a:path>
            </a:pathLst>
          </a:custGeom>
          <a:solidFill>
            <a:srgbClr val="F08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12" name="Freeform 193">
            <a:extLst>
              <a:ext uri="{FF2B5EF4-FFF2-40B4-BE49-F238E27FC236}">
                <a16:creationId xmlns:a16="http://schemas.microsoft.com/office/drawing/2014/main" id="{4CDEDABF-F475-4C57-978C-7C7952521D76}"/>
              </a:ext>
            </a:extLst>
          </p:cNvPr>
          <p:cNvSpPr>
            <a:spLocks/>
          </p:cNvSpPr>
          <p:nvPr/>
        </p:nvSpPr>
        <p:spPr bwMode="auto">
          <a:xfrm>
            <a:off x="7024688" y="4187825"/>
            <a:ext cx="158750" cy="14288"/>
          </a:xfrm>
          <a:custGeom>
            <a:avLst/>
            <a:gdLst>
              <a:gd name="T0" fmla="*/ 181266999 w 137"/>
              <a:gd name="T1" fmla="*/ 20414692 h 10"/>
              <a:gd name="T2" fmla="*/ 181266999 w 137"/>
              <a:gd name="T3" fmla="*/ 14290858 h 10"/>
              <a:gd name="T4" fmla="*/ 181266999 w 137"/>
              <a:gd name="T5" fmla="*/ 10207346 h 10"/>
              <a:gd name="T6" fmla="*/ 181266999 w 137"/>
              <a:gd name="T7" fmla="*/ 6123837 h 10"/>
              <a:gd name="T8" fmla="*/ 181266999 w 137"/>
              <a:gd name="T9" fmla="*/ 0 h 10"/>
              <a:gd name="T10" fmla="*/ 183953001 w 137"/>
              <a:gd name="T11" fmla="*/ 0 h 10"/>
              <a:gd name="T12" fmla="*/ 0 w 137"/>
              <a:gd name="T13" fmla="*/ 0 h 10"/>
              <a:gd name="T14" fmla="*/ 0 w 137"/>
              <a:gd name="T15" fmla="*/ 6123837 h 10"/>
              <a:gd name="T16" fmla="*/ 0 w 137"/>
              <a:gd name="T17" fmla="*/ 10207346 h 10"/>
              <a:gd name="T18" fmla="*/ 2686004 w 137"/>
              <a:gd name="T19" fmla="*/ 10207346 h 10"/>
              <a:gd name="T20" fmla="*/ 2686004 w 137"/>
              <a:gd name="T21" fmla="*/ 14290858 h 10"/>
              <a:gd name="T22" fmla="*/ 2686004 w 137"/>
              <a:gd name="T23" fmla="*/ 20414692 h 10"/>
              <a:gd name="T24" fmla="*/ 181266999 w 137"/>
              <a:gd name="T25" fmla="*/ 20414692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0"/>
              <a:gd name="T41" fmla="*/ 137 w 137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0">
                <a:moveTo>
                  <a:pt x="135" y="10"/>
                </a:moveTo>
                <a:lnTo>
                  <a:pt x="135" y="7"/>
                </a:lnTo>
                <a:lnTo>
                  <a:pt x="135" y="5"/>
                </a:lnTo>
                <a:lnTo>
                  <a:pt x="135" y="3"/>
                </a:lnTo>
                <a:lnTo>
                  <a:pt x="135" y="0"/>
                </a:lnTo>
                <a:lnTo>
                  <a:pt x="137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2" y="10"/>
                </a:lnTo>
                <a:lnTo>
                  <a:pt x="135" y="10"/>
                </a:lnTo>
                <a:close/>
              </a:path>
            </a:pathLst>
          </a:custGeom>
          <a:solidFill>
            <a:srgbClr val="F08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13" name="Freeform 194">
            <a:extLst>
              <a:ext uri="{FF2B5EF4-FFF2-40B4-BE49-F238E27FC236}">
                <a16:creationId xmlns:a16="http://schemas.microsoft.com/office/drawing/2014/main" id="{9ED38EA4-F5EF-A6B3-8C4C-DA6D5F33B293}"/>
              </a:ext>
            </a:extLst>
          </p:cNvPr>
          <p:cNvSpPr>
            <a:spLocks/>
          </p:cNvSpPr>
          <p:nvPr/>
        </p:nvSpPr>
        <p:spPr bwMode="auto">
          <a:xfrm>
            <a:off x="7024689" y="4195763"/>
            <a:ext cx="155575" cy="12700"/>
          </a:xfrm>
          <a:custGeom>
            <a:avLst/>
            <a:gdLst>
              <a:gd name="T0" fmla="*/ 179285773 w 135"/>
              <a:gd name="T1" fmla="*/ 17921109 h 9"/>
              <a:gd name="T2" fmla="*/ 179285773 w 135"/>
              <a:gd name="T3" fmla="*/ 13938955 h 9"/>
              <a:gd name="T4" fmla="*/ 179285773 w 135"/>
              <a:gd name="T5" fmla="*/ 9956799 h 9"/>
              <a:gd name="T6" fmla="*/ 179285773 w 135"/>
              <a:gd name="T7" fmla="*/ 3982155 h 9"/>
              <a:gd name="T8" fmla="*/ 179285773 w 135"/>
              <a:gd name="T9" fmla="*/ 0 h 9"/>
              <a:gd name="T10" fmla="*/ 0 w 135"/>
              <a:gd name="T11" fmla="*/ 0 h 9"/>
              <a:gd name="T12" fmla="*/ 2656299 w 135"/>
              <a:gd name="T13" fmla="*/ 0 h 9"/>
              <a:gd name="T14" fmla="*/ 2656299 w 135"/>
              <a:gd name="T15" fmla="*/ 3982155 h 9"/>
              <a:gd name="T16" fmla="*/ 2656299 w 135"/>
              <a:gd name="T17" fmla="*/ 9956799 h 9"/>
              <a:gd name="T18" fmla="*/ 2656299 w 135"/>
              <a:gd name="T19" fmla="*/ 13938955 h 9"/>
              <a:gd name="T20" fmla="*/ 2656299 w 135"/>
              <a:gd name="T21" fmla="*/ 17921109 h 9"/>
              <a:gd name="T22" fmla="*/ 179285773 w 135"/>
              <a:gd name="T23" fmla="*/ 17921109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5"/>
              <a:gd name="T37" fmla="*/ 0 h 9"/>
              <a:gd name="T38" fmla="*/ 135 w 135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5" h="9">
                <a:moveTo>
                  <a:pt x="135" y="9"/>
                </a:moveTo>
                <a:lnTo>
                  <a:pt x="135" y="7"/>
                </a:lnTo>
                <a:lnTo>
                  <a:pt x="135" y="5"/>
                </a:lnTo>
                <a:lnTo>
                  <a:pt x="135" y="2"/>
                </a:lnTo>
                <a:lnTo>
                  <a:pt x="135" y="0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2" y="9"/>
                </a:lnTo>
                <a:lnTo>
                  <a:pt x="135" y="9"/>
                </a:lnTo>
                <a:close/>
              </a:path>
            </a:pathLst>
          </a:custGeom>
          <a:solidFill>
            <a:srgbClr val="F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14" name="Freeform 195">
            <a:extLst>
              <a:ext uri="{FF2B5EF4-FFF2-40B4-BE49-F238E27FC236}">
                <a16:creationId xmlns:a16="http://schemas.microsoft.com/office/drawing/2014/main" id="{09161129-1EDD-A85C-D2D7-96DD6EF641DB}"/>
              </a:ext>
            </a:extLst>
          </p:cNvPr>
          <p:cNvSpPr>
            <a:spLocks/>
          </p:cNvSpPr>
          <p:nvPr/>
        </p:nvSpPr>
        <p:spPr bwMode="auto">
          <a:xfrm>
            <a:off x="7029451" y="4202113"/>
            <a:ext cx="150813" cy="12700"/>
          </a:xfrm>
          <a:custGeom>
            <a:avLst/>
            <a:gdLst>
              <a:gd name="T0" fmla="*/ 171011729 w 133"/>
              <a:gd name="T1" fmla="*/ 17921109 h 9"/>
              <a:gd name="T2" fmla="*/ 171011729 w 133"/>
              <a:gd name="T3" fmla="*/ 13938955 h 9"/>
              <a:gd name="T4" fmla="*/ 171011729 w 133"/>
              <a:gd name="T5" fmla="*/ 7964310 h 9"/>
              <a:gd name="T6" fmla="*/ 171011729 w 133"/>
              <a:gd name="T7" fmla="*/ 3982155 h 9"/>
              <a:gd name="T8" fmla="*/ 171011729 w 133"/>
              <a:gd name="T9" fmla="*/ 0 h 9"/>
              <a:gd name="T10" fmla="*/ 0 w 133"/>
              <a:gd name="T11" fmla="*/ 0 h 9"/>
              <a:gd name="T12" fmla="*/ 0 w 133"/>
              <a:gd name="T13" fmla="*/ 3982155 h 9"/>
              <a:gd name="T14" fmla="*/ 0 w 133"/>
              <a:gd name="T15" fmla="*/ 7964310 h 9"/>
              <a:gd name="T16" fmla="*/ 0 w 133"/>
              <a:gd name="T17" fmla="*/ 13938955 h 9"/>
              <a:gd name="T18" fmla="*/ 0 w 133"/>
              <a:gd name="T19" fmla="*/ 17921109 h 9"/>
              <a:gd name="T20" fmla="*/ 171011729 w 133"/>
              <a:gd name="T21" fmla="*/ 17921109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"/>
              <a:gd name="T34" fmla="*/ 0 h 9"/>
              <a:gd name="T35" fmla="*/ 133 w 133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" h="9">
                <a:moveTo>
                  <a:pt x="133" y="9"/>
                </a:moveTo>
                <a:lnTo>
                  <a:pt x="133" y="7"/>
                </a:lnTo>
                <a:lnTo>
                  <a:pt x="133" y="4"/>
                </a:lnTo>
                <a:lnTo>
                  <a:pt x="133" y="2"/>
                </a:lnTo>
                <a:lnTo>
                  <a:pt x="133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133" y="9"/>
                </a:lnTo>
                <a:close/>
              </a:path>
            </a:pathLst>
          </a:custGeom>
          <a:solidFill>
            <a:srgbClr val="F0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15" name="Freeform 196">
            <a:extLst>
              <a:ext uri="{FF2B5EF4-FFF2-40B4-BE49-F238E27FC236}">
                <a16:creationId xmlns:a16="http://schemas.microsoft.com/office/drawing/2014/main" id="{30D58ABD-AF8C-2A02-223C-FEB667AD1698}"/>
              </a:ext>
            </a:extLst>
          </p:cNvPr>
          <p:cNvSpPr>
            <a:spLocks/>
          </p:cNvSpPr>
          <p:nvPr/>
        </p:nvSpPr>
        <p:spPr bwMode="auto">
          <a:xfrm>
            <a:off x="7029451" y="4208463"/>
            <a:ext cx="150813" cy="12700"/>
          </a:xfrm>
          <a:custGeom>
            <a:avLst/>
            <a:gdLst>
              <a:gd name="T0" fmla="*/ 168439972 w 133"/>
              <a:gd name="T1" fmla="*/ 16128999 h 10"/>
              <a:gd name="T2" fmla="*/ 168439972 w 133"/>
              <a:gd name="T3" fmla="*/ 11290301 h 10"/>
              <a:gd name="T4" fmla="*/ 168439972 w 133"/>
              <a:gd name="T5" fmla="*/ 8064499 h 10"/>
              <a:gd name="T6" fmla="*/ 171011729 w 133"/>
              <a:gd name="T7" fmla="*/ 8064499 h 10"/>
              <a:gd name="T8" fmla="*/ 171011729 w 133"/>
              <a:gd name="T9" fmla="*/ 4838699 h 10"/>
              <a:gd name="T10" fmla="*/ 171011729 w 133"/>
              <a:gd name="T11" fmla="*/ 0 h 10"/>
              <a:gd name="T12" fmla="*/ 0 w 133"/>
              <a:gd name="T13" fmla="*/ 0 h 10"/>
              <a:gd name="T14" fmla="*/ 0 w 133"/>
              <a:gd name="T15" fmla="*/ 4838699 h 10"/>
              <a:gd name="T16" fmla="*/ 0 w 133"/>
              <a:gd name="T17" fmla="*/ 8064499 h 10"/>
              <a:gd name="T18" fmla="*/ 0 w 133"/>
              <a:gd name="T19" fmla="*/ 11290301 h 10"/>
              <a:gd name="T20" fmla="*/ 0 w 133"/>
              <a:gd name="T21" fmla="*/ 16128999 h 10"/>
              <a:gd name="T22" fmla="*/ 168439972 w 133"/>
              <a:gd name="T23" fmla="*/ 16128999 h 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3"/>
              <a:gd name="T37" fmla="*/ 0 h 10"/>
              <a:gd name="T38" fmla="*/ 133 w 133"/>
              <a:gd name="T39" fmla="*/ 10 h 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3" h="10">
                <a:moveTo>
                  <a:pt x="131" y="10"/>
                </a:moveTo>
                <a:lnTo>
                  <a:pt x="131" y="7"/>
                </a:lnTo>
                <a:lnTo>
                  <a:pt x="131" y="5"/>
                </a:lnTo>
                <a:lnTo>
                  <a:pt x="133" y="5"/>
                </a:lnTo>
                <a:lnTo>
                  <a:pt x="133" y="3"/>
                </a:lnTo>
                <a:lnTo>
                  <a:pt x="133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131" y="10"/>
                </a:lnTo>
                <a:close/>
              </a:path>
            </a:pathLst>
          </a:custGeom>
          <a:solidFill>
            <a:srgbClr val="F08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16" name="Freeform 197">
            <a:extLst>
              <a:ext uri="{FF2B5EF4-FFF2-40B4-BE49-F238E27FC236}">
                <a16:creationId xmlns:a16="http://schemas.microsoft.com/office/drawing/2014/main" id="{C793268C-2636-0371-BC48-59AF1A08B869}"/>
              </a:ext>
            </a:extLst>
          </p:cNvPr>
          <p:cNvSpPr>
            <a:spLocks/>
          </p:cNvSpPr>
          <p:nvPr/>
        </p:nvSpPr>
        <p:spPr bwMode="auto">
          <a:xfrm>
            <a:off x="7029451" y="4214813"/>
            <a:ext cx="150813" cy="12700"/>
          </a:xfrm>
          <a:custGeom>
            <a:avLst/>
            <a:gdLst>
              <a:gd name="T0" fmla="*/ 168439972 w 133"/>
              <a:gd name="T1" fmla="*/ 17921109 h 9"/>
              <a:gd name="T2" fmla="*/ 168439972 w 133"/>
              <a:gd name="T3" fmla="*/ 13938955 h 9"/>
              <a:gd name="T4" fmla="*/ 168439972 w 133"/>
              <a:gd name="T5" fmla="*/ 9956799 h 9"/>
              <a:gd name="T6" fmla="*/ 168439972 w 133"/>
              <a:gd name="T7" fmla="*/ 3982155 h 9"/>
              <a:gd name="T8" fmla="*/ 168439972 w 133"/>
              <a:gd name="T9" fmla="*/ 0 h 9"/>
              <a:gd name="T10" fmla="*/ 171011729 w 133"/>
              <a:gd name="T11" fmla="*/ 0 h 9"/>
              <a:gd name="T12" fmla="*/ 0 w 133"/>
              <a:gd name="T13" fmla="*/ 0 h 9"/>
              <a:gd name="T14" fmla="*/ 0 w 133"/>
              <a:gd name="T15" fmla="*/ 3982155 h 9"/>
              <a:gd name="T16" fmla="*/ 0 w 133"/>
              <a:gd name="T17" fmla="*/ 9956799 h 9"/>
              <a:gd name="T18" fmla="*/ 3857637 w 133"/>
              <a:gd name="T19" fmla="*/ 9956799 h 9"/>
              <a:gd name="T20" fmla="*/ 3857637 w 133"/>
              <a:gd name="T21" fmla="*/ 13938955 h 9"/>
              <a:gd name="T22" fmla="*/ 3857637 w 133"/>
              <a:gd name="T23" fmla="*/ 17921109 h 9"/>
              <a:gd name="T24" fmla="*/ 168439972 w 133"/>
              <a:gd name="T25" fmla="*/ 1792110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3"/>
              <a:gd name="T40" fmla="*/ 0 h 9"/>
              <a:gd name="T41" fmla="*/ 133 w 13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3" h="9">
                <a:moveTo>
                  <a:pt x="131" y="9"/>
                </a:moveTo>
                <a:lnTo>
                  <a:pt x="131" y="7"/>
                </a:lnTo>
                <a:lnTo>
                  <a:pt x="131" y="5"/>
                </a:lnTo>
                <a:lnTo>
                  <a:pt x="131" y="2"/>
                </a:lnTo>
                <a:lnTo>
                  <a:pt x="131" y="0"/>
                </a:lnTo>
                <a:lnTo>
                  <a:pt x="13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5"/>
                </a:lnTo>
                <a:lnTo>
                  <a:pt x="3" y="7"/>
                </a:lnTo>
                <a:lnTo>
                  <a:pt x="3" y="9"/>
                </a:lnTo>
                <a:lnTo>
                  <a:pt x="131" y="9"/>
                </a:lnTo>
                <a:close/>
              </a:path>
            </a:pathLst>
          </a:custGeom>
          <a:solidFill>
            <a:srgbClr val="F08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17" name="Freeform 198">
            <a:extLst>
              <a:ext uri="{FF2B5EF4-FFF2-40B4-BE49-F238E27FC236}">
                <a16:creationId xmlns:a16="http://schemas.microsoft.com/office/drawing/2014/main" id="{938E7661-7951-2751-3BA2-4851F3580532}"/>
              </a:ext>
            </a:extLst>
          </p:cNvPr>
          <p:cNvSpPr>
            <a:spLocks/>
          </p:cNvSpPr>
          <p:nvPr/>
        </p:nvSpPr>
        <p:spPr bwMode="auto">
          <a:xfrm>
            <a:off x="7029451" y="4221163"/>
            <a:ext cx="149225" cy="12700"/>
          </a:xfrm>
          <a:custGeom>
            <a:avLst/>
            <a:gdLst>
              <a:gd name="T0" fmla="*/ 167390574 w 131"/>
              <a:gd name="T1" fmla="*/ 17921109 h 9"/>
              <a:gd name="T2" fmla="*/ 167390574 w 131"/>
              <a:gd name="T3" fmla="*/ 13938955 h 9"/>
              <a:gd name="T4" fmla="*/ 167390574 w 131"/>
              <a:gd name="T5" fmla="*/ 7964310 h 9"/>
              <a:gd name="T6" fmla="*/ 169985493 w 131"/>
              <a:gd name="T7" fmla="*/ 7964310 h 9"/>
              <a:gd name="T8" fmla="*/ 169985493 w 131"/>
              <a:gd name="T9" fmla="*/ 3982155 h 9"/>
              <a:gd name="T10" fmla="*/ 169985493 w 131"/>
              <a:gd name="T11" fmla="*/ 0 h 9"/>
              <a:gd name="T12" fmla="*/ 0 w 131"/>
              <a:gd name="T13" fmla="*/ 0 h 9"/>
              <a:gd name="T14" fmla="*/ 3892380 w 131"/>
              <a:gd name="T15" fmla="*/ 0 h 9"/>
              <a:gd name="T16" fmla="*/ 3892380 w 131"/>
              <a:gd name="T17" fmla="*/ 3982155 h 9"/>
              <a:gd name="T18" fmla="*/ 3892380 w 131"/>
              <a:gd name="T19" fmla="*/ 7964310 h 9"/>
              <a:gd name="T20" fmla="*/ 3892380 w 131"/>
              <a:gd name="T21" fmla="*/ 13938955 h 9"/>
              <a:gd name="T22" fmla="*/ 3892380 w 131"/>
              <a:gd name="T23" fmla="*/ 17921109 h 9"/>
              <a:gd name="T24" fmla="*/ 167390574 w 131"/>
              <a:gd name="T25" fmla="*/ 1792110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"/>
              <a:gd name="T40" fmla="*/ 0 h 9"/>
              <a:gd name="T41" fmla="*/ 131 w 131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" h="9">
                <a:moveTo>
                  <a:pt x="129" y="9"/>
                </a:moveTo>
                <a:lnTo>
                  <a:pt x="129" y="7"/>
                </a:lnTo>
                <a:lnTo>
                  <a:pt x="129" y="4"/>
                </a:lnTo>
                <a:lnTo>
                  <a:pt x="131" y="4"/>
                </a:lnTo>
                <a:lnTo>
                  <a:pt x="131" y="2"/>
                </a:lnTo>
                <a:lnTo>
                  <a:pt x="131" y="0"/>
                </a:lnTo>
                <a:lnTo>
                  <a:pt x="0" y="0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3" y="9"/>
                </a:lnTo>
                <a:lnTo>
                  <a:pt x="129" y="9"/>
                </a:lnTo>
                <a:close/>
              </a:path>
            </a:pathLst>
          </a:custGeom>
          <a:solidFill>
            <a:srgbClr val="F0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18" name="Freeform 199">
            <a:extLst>
              <a:ext uri="{FF2B5EF4-FFF2-40B4-BE49-F238E27FC236}">
                <a16:creationId xmlns:a16="http://schemas.microsoft.com/office/drawing/2014/main" id="{9147EE93-9EAA-B26C-5434-4C8206596772}"/>
              </a:ext>
            </a:extLst>
          </p:cNvPr>
          <p:cNvSpPr>
            <a:spLocks/>
          </p:cNvSpPr>
          <p:nvPr/>
        </p:nvSpPr>
        <p:spPr bwMode="auto">
          <a:xfrm>
            <a:off x="7032625" y="4227513"/>
            <a:ext cx="146050" cy="12700"/>
          </a:xfrm>
          <a:custGeom>
            <a:avLst/>
            <a:gdLst>
              <a:gd name="T0" fmla="*/ 164041527 w 128"/>
              <a:gd name="T1" fmla="*/ 16128999 h 10"/>
              <a:gd name="T2" fmla="*/ 164041527 w 128"/>
              <a:gd name="T3" fmla="*/ 11290301 h 10"/>
              <a:gd name="T4" fmla="*/ 164041527 w 128"/>
              <a:gd name="T5" fmla="*/ 8064499 h 10"/>
              <a:gd name="T6" fmla="*/ 164041527 w 128"/>
              <a:gd name="T7" fmla="*/ 4838699 h 10"/>
              <a:gd name="T8" fmla="*/ 164041527 w 128"/>
              <a:gd name="T9" fmla="*/ 0 h 10"/>
              <a:gd name="T10" fmla="*/ 166645324 w 128"/>
              <a:gd name="T11" fmla="*/ 0 h 10"/>
              <a:gd name="T12" fmla="*/ 0 w 128"/>
              <a:gd name="T13" fmla="*/ 0 h 10"/>
              <a:gd name="T14" fmla="*/ 0 w 128"/>
              <a:gd name="T15" fmla="*/ 4838699 h 10"/>
              <a:gd name="T16" fmla="*/ 0 w 128"/>
              <a:gd name="T17" fmla="*/ 8064499 h 10"/>
              <a:gd name="T18" fmla="*/ 0 w 128"/>
              <a:gd name="T19" fmla="*/ 11290301 h 10"/>
              <a:gd name="T20" fmla="*/ 2603798 w 128"/>
              <a:gd name="T21" fmla="*/ 11290301 h 10"/>
              <a:gd name="T22" fmla="*/ 2603798 w 128"/>
              <a:gd name="T23" fmla="*/ 16128999 h 10"/>
              <a:gd name="T24" fmla="*/ 164041527 w 128"/>
              <a:gd name="T25" fmla="*/ 16128999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"/>
              <a:gd name="T40" fmla="*/ 0 h 10"/>
              <a:gd name="T41" fmla="*/ 128 w 128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" h="10">
                <a:moveTo>
                  <a:pt x="126" y="10"/>
                </a:moveTo>
                <a:lnTo>
                  <a:pt x="126" y="7"/>
                </a:lnTo>
                <a:lnTo>
                  <a:pt x="126" y="5"/>
                </a:lnTo>
                <a:lnTo>
                  <a:pt x="126" y="3"/>
                </a:lnTo>
                <a:lnTo>
                  <a:pt x="126" y="0"/>
                </a:lnTo>
                <a:lnTo>
                  <a:pt x="128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2" y="10"/>
                </a:lnTo>
                <a:lnTo>
                  <a:pt x="126" y="10"/>
                </a:lnTo>
                <a:close/>
              </a:path>
            </a:pathLst>
          </a:custGeom>
          <a:solidFill>
            <a:srgbClr val="F09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19" name="Freeform 200">
            <a:extLst>
              <a:ext uri="{FF2B5EF4-FFF2-40B4-BE49-F238E27FC236}">
                <a16:creationId xmlns:a16="http://schemas.microsoft.com/office/drawing/2014/main" id="{663989F0-39A5-50D3-3D10-D2DE36CAEEBD}"/>
              </a:ext>
            </a:extLst>
          </p:cNvPr>
          <p:cNvSpPr>
            <a:spLocks/>
          </p:cNvSpPr>
          <p:nvPr/>
        </p:nvSpPr>
        <p:spPr bwMode="auto">
          <a:xfrm>
            <a:off x="7032626" y="4233864"/>
            <a:ext cx="144463" cy="9525"/>
          </a:xfrm>
          <a:custGeom>
            <a:avLst/>
            <a:gdLst>
              <a:gd name="T0" fmla="*/ 163002451 w 126"/>
              <a:gd name="T1" fmla="*/ 12960805 h 7"/>
              <a:gd name="T2" fmla="*/ 163002451 w 126"/>
              <a:gd name="T3" fmla="*/ 9258300 h 7"/>
              <a:gd name="T4" fmla="*/ 165631447 w 126"/>
              <a:gd name="T5" fmla="*/ 9258300 h 7"/>
              <a:gd name="T6" fmla="*/ 165631447 w 126"/>
              <a:gd name="T7" fmla="*/ 3702504 h 7"/>
              <a:gd name="T8" fmla="*/ 165631447 w 126"/>
              <a:gd name="T9" fmla="*/ 0 h 7"/>
              <a:gd name="T10" fmla="*/ 0 w 126"/>
              <a:gd name="T11" fmla="*/ 0 h 7"/>
              <a:gd name="T12" fmla="*/ 0 w 126"/>
              <a:gd name="T13" fmla="*/ 3702504 h 7"/>
              <a:gd name="T14" fmla="*/ 2628998 w 126"/>
              <a:gd name="T15" fmla="*/ 3702504 h 7"/>
              <a:gd name="T16" fmla="*/ 2628998 w 126"/>
              <a:gd name="T17" fmla="*/ 9258300 h 7"/>
              <a:gd name="T18" fmla="*/ 2628998 w 126"/>
              <a:gd name="T19" fmla="*/ 12960805 h 7"/>
              <a:gd name="T20" fmla="*/ 163002451 w 126"/>
              <a:gd name="T21" fmla="*/ 12960805 h 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7"/>
              <a:gd name="T35" fmla="*/ 126 w 126"/>
              <a:gd name="T36" fmla="*/ 7 h 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7">
                <a:moveTo>
                  <a:pt x="124" y="7"/>
                </a:moveTo>
                <a:lnTo>
                  <a:pt x="124" y="5"/>
                </a:lnTo>
                <a:lnTo>
                  <a:pt x="126" y="5"/>
                </a:lnTo>
                <a:lnTo>
                  <a:pt x="126" y="2"/>
                </a:lnTo>
                <a:lnTo>
                  <a:pt x="126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124" y="7"/>
                </a:lnTo>
                <a:close/>
              </a:path>
            </a:pathLst>
          </a:custGeom>
          <a:solidFill>
            <a:srgbClr val="F09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20" name="Freeform 201">
            <a:extLst>
              <a:ext uri="{FF2B5EF4-FFF2-40B4-BE49-F238E27FC236}">
                <a16:creationId xmlns:a16="http://schemas.microsoft.com/office/drawing/2014/main" id="{31874F57-AEA8-B769-36A8-5D74BAFB119F}"/>
              </a:ext>
            </a:extLst>
          </p:cNvPr>
          <p:cNvSpPr>
            <a:spLocks/>
          </p:cNvSpPr>
          <p:nvPr/>
        </p:nvSpPr>
        <p:spPr bwMode="auto">
          <a:xfrm>
            <a:off x="7034214" y="4240214"/>
            <a:ext cx="142875" cy="9525"/>
          </a:xfrm>
          <a:custGeom>
            <a:avLst/>
            <a:gdLst>
              <a:gd name="T0" fmla="*/ 159312571 w 124"/>
              <a:gd name="T1" fmla="*/ 12960805 h 7"/>
              <a:gd name="T2" fmla="*/ 161968432 w 124"/>
              <a:gd name="T3" fmla="*/ 12960805 h 7"/>
              <a:gd name="T4" fmla="*/ 161968432 w 124"/>
              <a:gd name="T5" fmla="*/ 7406368 h 7"/>
              <a:gd name="T6" fmla="*/ 161968432 w 124"/>
              <a:gd name="T7" fmla="*/ 3702504 h 7"/>
              <a:gd name="T8" fmla="*/ 161968432 w 124"/>
              <a:gd name="T9" fmla="*/ 0 h 7"/>
              <a:gd name="T10" fmla="*/ 164623141 w 124"/>
              <a:gd name="T11" fmla="*/ 0 h 7"/>
              <a:gd name="T12" fmla="*/ 0 w 124"/>
              <a:gd name="T13" fmla="*/ 0 h 7"/>
              <a:gd name="T14" fmla="*/ 0 w 124"/>
              <a:gd name="T15" fmla="*/ 3702504 h 7"/>
              <a:gd name="T16" fmla="*/ 0 w 124"/>
              <a:gd name="T17" fmla="*/ 7406368 h 7"/>
              <a:gd name="T18" fmla="*/ 2654710 w 124"/>
              <a:gd name="T19" fmla="*/ 7406368 h 7"/>
              <a:gd name="T20" fmla="*/ 2654710 w 124"/>
              <a:gd name="T21" fmla="*/ 12960805 h 7"/>
              <a:gd name="T22" fmla="*/ 159312571 w 124"/>
              <a:gd name="T23" fmla="*/ 12960805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4"/>
              <a:gd name="T37" fmla="*/ 0 h 7"/>
              <a:gd name="T38" fmla="*/ 124 w 124"/>
              <a:gd name="T39" fmla="*/ 7 h 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4" h="7">
                <a:moveTo>
                  <a:pt x="120" y="7"/>
                </a:moveTo>
                <a:lnTo>
                  <a:pt x="122" y="7"/>
                </a:lnTo>
                <a:lnTo>
                  <a:pt x="122" y="4"/>
                </a:lnTo>
                <a:lnTo>
                  <a:pt x="122" y="2"/>
                </a:lnTo>
                <a:lnTo>
                  <a:pt x="122" y="0"/>
                </a:lnTo>
                <a:lnTo>
                  <a:pt x="124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7"/>
                </a:lnTo>
                <a:lnTo>
                  <a:pt x="120" y="7"/>
                </a:lnTo>
                <a:close/>
              </a:path>
            </a:pathLst>
          </a:custGeom>
          <a:solidFill>
            <a:srgbClr val="F0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21" name="Freeform 202">
            <a:extLst>
              <a:ext uri="{FF2B5EF4-FFF2-40B4-BE49-F238E27FC236}">
                <a16:creationId xmlns:a16="http://schemas.microsoft.com/office/drawing/2014/main" id="{13C8D197-6066-CD10-C0AF-BF26096E7524}"/>
              </a:ext>
            </a:extLst>
          </p:cNvPr>
          <p:cNvSpPr>
            <a:spLocks/>
          </p:cNvSpPr>
          <p:nvPr/>
        </p:nvSpPr>
        <p:spPr bwMode="auto">
          <a:xfrm>
            <a:off x="7034213" y="4243388"/>
            <a:ext cx="139700" cy="12700"/>
          </a:xfrm>
          <a:custGeom>
            <a:avLst/>
            <a:gdLst>
              <a:gd name="T0" fmla="*/ 154723508 w 122"/>
              <a:gd name="T1" fmla="*/ 17921109 h 9"/>
              <a:gd name="T2" fmla="*/ 157345745 w 122"/>
              <a:gd name="T3" fmla="*/ 17921109 h 9"/>
              <a:gd name="T4" fmla="*/ 157345745 w 122"/>
              <a:gd name="T5" fmla="*/ 13938955 h 9"/>
              <a:gd name="T6" fmla="*/ 157345745 w 122"/>
              <a:gd name="T7" fmla="*/ 9956799 h 9"/>
              <a:gd name="T8" fmla="*/ 159967982 w 122"/>
              <a:gd name="T9" fmla="*/ 9956799 h 9"/>
              <a:gd name="T10" fmla="*/ 159967982 w 122"/>
              <a:gd name="T11" fmla="*/ 3982155 h 9"/>
              <a:gd name="T12" fmla="*/ 159967982 w 122"/>
              <a:gd name="T13" fmla="*/ 0 h 9"/>
              <a:gd name="T14" fmla="*/ 0 w 122"/>
              <a:gd name="T15" fmla="*/ 0 h 9"/>
              <a:gd name="T16" fmla="*/ 0 w 122"/>
              <a:gd name="T17" fmla="*/ 3982155 h 9"/>
              <a:gd name="T18" fmla="*/ 2622238 w 122"/>
              <a:gd name="T19" fmla="*/ 3982155 h 9"/>
              <a:gd name="T20" fmla="*/ 2622238 w 122"/>
              <a:gd name="T21" fmla="*/ 9956799 h 9"/>
              <a:gd name="T22" fmla="*/ 2622238 w 122"/>
              <a:gd name="T23" fmla="*/ 13938955 h 9"/>
              <a:gd name="T24" fmla="*/ 2622238 w 122"/>
              <a:gd name="T25" fmla="*/ 17921109 h 9"/>
              <a:gd name="T26" fmla="*/ 5244476 w 122"/>
              <a:gd name="T27" fmla="*/ 17921109 h 9"/>
              <a:gd name="T28" fmla="*/ 154723508 w 122"/>
              <a:gd name="T29" fmla="*/ 17921109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2"/>
              <a:gd name="T46" fmla="*/ 0 h 9"/>
              <a:gd name="T47" fmla="*/ 122 w 122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2" h="9">
                <a:moveTo>
                  <a:pt x="118" y="9"/>
                </a:moveTo>
                <a:lnTo>
                  <a:pt x="120" y="9"/>
                </a:lnTo>
                <a:lnTo>
                  <a:pt x="120" y="7"/>
                </a:lnTo>
                <a:lnTo>
                  <a:pt x="120" y="5"/>
                </a:lnTo>
                <a:lnTo>
                  <a:pt x="122" y="5"/>
                </a:lnTo>
                <a:lnTo>
                  <a:pt x="122" y="2"/>
                </a:lnTo>
                <a:lnTo>
                  <a:pt x="12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5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118" y="9"/>
                </a:lnTo>
                <a:close/>
              </a:path>
            </a:pathLst>
          </a:custGeom>
          <a:solidFill>
            <a:srgbClr val="F09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22" name="Freeform 203">
            <a:extLst>
              <a:ext uri="{FF2B5EF4-FFF2-40B4-BE49-F238E27FC236}">
                <a16:creationId xmlns:a16="http://schemas.microsoft.com/office/drawing/2014/main" id="{D8DADFB5-B804-0B30-1FD5-8DF0AC9A6323}"/>
              </a:ext>
            </a:extLst>
          </p:cNvPr>
          <p:cNvSpPr>
            <a:spLocks/>
          </p:cNvSpPr>
          <p:nvPr/>
        </p:nvSpPr>
        <p:spPr bwMode="auto">
          <a:xfrm>
            <a:off x="7035800" y="4249738"/>
            <a:ext cx="134938" cy="12700"/>
          </a:xfrm>
          <a:custGeom>
            <a:avLst/>
            <a:gdLst>
              <a:gd name="T0" fmla="*/ 151692072 w 118"/>
              <a:gd name="T1" fmla="*/ 17921109 h 9"/>
              <a:gd name="T2" fmla="*/ 151692072 w 118"/>
              <a:gd name="T3" fmla="*/ 13938955 h 9"/>
              <a:gd name="T4" fmla="*/ 151692072 w 118"/>
              <a:gd name="T5" fmla="*/ 7964310 h 9"/>
              <a:gd name="T6" fmla="*/ 154307352 w 118"/>
              <a:gd name="T7" fmla="*/ 7964310 h 9"/>
              <a:gd name="T8" fmla="*/ 154307352 w 118"/>
              <a:gd name="T9" fmla="*/ 3982155 h 9"/>
              <a:gd name="T10" fmla="*/ 154307352 w 118"/>
              <a:gd name="T11" fmla="*/ 0 h 9"/>
              <a:gd name="T12" fmla="*/ 0 w 118"/>
              <a:gd name="T13" fmla="*/ 0 h 9"/>
              <a:gd name="T14" fmla="*/ 0 w 118"/>
              <a:gd name="T15" fmla="*/ 3982155 h 9"/>
              <a:gd name="T16" fmla="*/ 0 w 118"/>
              <a:gd name="T17" fmla="*/ 7964310 h 9"/>
              <a:gd name="T18" fmla="*/ 2615282 w 118"/>
              <a:gd name="T19" fmla="*/ 7964310 h 9"/>
              <a:gd name="T20" fmla="*/ 2615282 w 118"/>
              <a:gd name="T21" fmla="*/ 13938955 h 9"/>
              <a:gd name="T22" fmla="*/ 2615282 w 118"/>
              <a:gd name="T23" fmla="*/ 17921109 h 9"/>
              <a:gd name="T24" fmla="*/ 5230564 w 118"/>
              <a:gd name="T25" fmla="*/ 17921109 h 9"/>
              <a:gd name="T26" fmla="*/ 151692072 w 118"/>
              <a:gd name="T27" fmla="*/ 17921109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"/>
              <a:gd name="T43" fmla="*/ 0 h 9"/>
              <a:gd name="T44" fmla="*/ 118 w 118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" h="9">
                <a:moveTo>
                  <a:pt x="116" y="9"/>
                </a:moveTo>
                <a:lnTo>
                  <a:pt x="116" y="7"/>
                </a:lnTo>
                <a:lnTo>
                  <a:pt x="116" y="4"/>
                </a:lnTo>
                <a:lnTo>
                  <a:pt x="118" y="4"/>
                </a:lnTo>
                <a:lnTo>
                  <a:pt x="118" y="2"/>
                </a:lnTo>
                <a:lnTo>
                  <a:pt x="118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116" y="9"/>
                </a:lnTo>
                <a:close/>
              </a:path>
            </a:pathLst>
          </a:custGeom>
          <a:solidFill>
            <a:srgbClr val="F0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23" name="Freeform 204">
            <a:extLst>
              <a:ext uri="{FF2B5EF4-FFF2-40B4-BE49-F238E27FC236}">
                <a16:creationId xmlns:a16="http://schemas.microsoft.com/office/drawing/2014/main" id="{D4703AF8-657D-C93C-C56E-F4C256B73CAB}"/>
              </a:ext>
            </a:extLst>
          </p:cNvPr>
          <p:cNvSpPr>
            <a:spLocks/>
          </p:cNvSpPr>
          <p:nvPr/>
        </p:nvSpPr>
        <p:spPr bwMode="auto">
          <a:xfrm>
            <a:off x="7038976" y="4256089"/>
            <a:ext cx="131763" cy="14287"/>
          </a:xfrm>
          <a:custGeom>
            <a:avLst/>
            <a:gdLst>
              <a:gd name="T0" fmla="*/ 149621506 w 114"/>
              <a:gd name="T1" fmla="*/ 20411835 h 10"/>
              <a:gd name="T2" fmla="*/ 149621506 w 114"/>
              <a:gd name="T3" fmla="*/ 14288429 h 10"/>
              <a:gd name="T4" fmla="*/ 152293787 w 114"/>
              <a:gd name="T5" fmla="*/ 10206632 h 10"/>
              <a:gd name="T6" fmla="*/ 152293787 w 114"/>
              <a:gd name="T7" fmla="*/ 6123409 h 10"/>
              <a:gd name="T8" fmla="*/ 152293787 w 114"/>
              <a:gd name="T9" fmla="*/ 0 h 10"/>
              <a:gd name="T10" fmla="*/ 0 w 114"/>
              <a:gd name="T11" fmla="*/ 0 h 10"/>
              <a:gd name="T12" fmla="*/ 0 w 114"/>
              <a:gd name="T13" fmla="*/ 6123409 h 10"/>
              <a:gd name="T14" fmla="*/ 0 w 114"/>
              <a:gd name="T15" fmla="*/ 10206632 h 10"/>
              <a:gd name="T16" fmla="*/ 2672247 w 114"/>
              <a:gd name="T17" fmla="*/ 10206632 h 10"/>
              <a:gd name="T18" fmla="*/ 2672247 w 114"/>
              <a:gd name="T19" fmla="*/ 14288429 h 10"/>
              <a:gd name="T20" fmla="*/ 2672247 w 114"/>
              <a:gd name="T21" fmla="*/ 20411835 h 10"/>
              <a:gd name="T22" fmla="*/ 5343337 w 114"/>
              <a:gd name="T23" fmla="*/ 20411835 h 10"/>
              <a:gd name="T24" fmla="*/ 149621506 w 114"/>
              <a:gd name="T25" fmla="*/ 20411835 h 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10"/>
              <a:gd name="T41" fmla="*/ 114 w 114"/>
              <a:gd name="T42" fmla="*/ 10 h 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10">
                <a:moveTo>
                  <a:pt x="112" y="10"/>
                </a:moveTo>
                <a:lnTo>
                  <a:pt x="112" y="7"/>
                </a:lnTo>
                <a:lnTo>
                  <a:pt x="114" y="5"/>
                </a:lnTo>
                <a:lnTo>
                  <a:pt x="114" y="3"/>
                </a:lnTo>
                <a:lnTo>
                  <a:pt x="114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2" y="10"/>
                </a:lnTo>
                <a:lnTo>
                  <a:pt x="4" y="10"/>
                </a:lnTo>
                <a:lnTo>
                  <a:pt x="112" y="10"/>
                </a:lnTo>
                <a:close/>
              </a:path>
            </a:pathLst>
          </a:custGeom>
          <a:solidFill>
            <a:srgbClr val="F09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24" name="Freeform 205">
            <a:extLst>
              <a:ext uri="{FF2B5EF4-FFF2-40B4-BE49-F238E27FC236}">
                <a16:creationId xmlns:a16="http://schemas.microsoft.com/office/drawing/2014/main" id="{56C81692-A181-2D5D-9CCE-09D4CF87056D}"/>
              </a:ext>
            </a:extLst>
          </p:cNvPr>
          <p:cNvSpPr>
            <a:spLocks/>
          </p:cNvSpPr>
          <p:nvPr/>
        </p:nvSpPr>
        <p:spPr bwMode="auto">
          <a:xfrm>
            <a:off x="7042150" y="4262438"/>
            <a:ext cx="128588" cy="12700"/>
          </a:xfrm>
          <a:custGeom>
            <a:avLst/>
            <a:gdLst>
              <a:gd name="T0" fmla="*/ 139723489 w 112"/>
              <a:gd name="T1" fmla="*/ 17921109 h 9"/>
              <a:gd name="T2" fmla="*/ 142360690 w 112"/>
              <a:gd name="T3" fmla="*/ 17921109 h 9"/>
              <a:gd name="T4" fmla="*/ 142360690 w 112"/>
              <a:gd name="T5" fmla="*/ 13938955 h 9"/>
              <a:gd name="T6" fmla="*/ 142360690 w 112"/>
              <a:gd name="T7" fmla="*/ 9956799 h 9"/>
              <a:gd name="T8" fmla="*/ 144996744 w 112"/>
              <a:gd name="T9" fmla="*/ 9956799 h 9"/>
              <a:gd name="T10" fmla="*/ 144996744 w 112"/>
              <a:gd name="T11" fmla="*/ 3982155 h 9"/>
              <a:gd name="T12" fmla="*/ 144996744 w 112"/>
              <a:gd name="T13" fmla="*/ 0 h 9"/>
              <a:gd name="T14" fmla="*/ 147632797 w 112"/>
              <a:gd name="T15" fmla="*/ 0 h 9"/>
              <a:gd name="T16" fmla="*/ 0 w 112"/>
              <a:gd name="T17" fmla="*/ 0 h 9"/>
              <a:gd name="T18" fmla="*/ 0 w 112"/>
              <a:gd name="T19" fmla="*/ 3982155 h 9"/>
              <a:gd name="T20" fmla="*/ 0 w 112"/>
              <a:gd name="T21" fmla="*/ 9956799 h 9"/>
              <a:gd name="T22" fmla="*/ 2636054 w 112"/>
              <a:gd name="T23" fmla="*/ 9956799 h 9"/>
              <a:gd name="T24" fmla="*/ 2636054 w 112"/>
              <a:gd name="T25" fmla="*/ 13938955 h 9"/>
              <a:gd name="T26" fmla="*/ 2636054 w 112"/>
              <a:gd name="T27" fmla="*/ 17921109 h 9"/>
              <a:gd name="T28" fmla="*/ 5272109 w 112"/>
              <a:gd name="T29" fmla="*/ 17921109 h 9"/>
              <a:gd name="T30" fmla="*/ 139723489 w 112"/>
              <a:gd name="T31" fmla="*/ 17921109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2"/>
              <a:gd name="T49" fmla="*/ 0 h 9"/>
              <a:gd name="T50" fmla="*/ 112 w 112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2" h="9">
                <a:moveTo>
                  <a:pt x="106" y="9"/>
                </a:moveTo>
                <a:lnTo>
                  <a:pt x="108" y="9"/>
                </a:lnTo>
                <a:lnTo>
                  <a:pt x="108" y="7"/>
                </a:lnTo>
                <a:lnTo>
                  <a:pt x="108" y="5"/>
                </a:lnTo>
                <a:lnTo>
                  <a:pt x="110" y="5"/>
                </a:lnTo>
                <a:lnTo>
                  <a:pt x="110" y="2"/>
                </a:lnTo>
                <a:lnTo>
                  <a:pt x="110" y="0"/>
                </a:lnTo>
                <a:lnTo>
                  <a:pt x="112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106" y="9"/>
                </a:lnTo>
                <a:close/>
              </a:path>
            </a:pathLst>
          </a:custGeom>
          <a:solidFill>
            <a:srgbClr val="F09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25" name="Freeform 206">
            <a:extLst>
              <a:ext uri="{FF2B5EF4-FFF2-40B4-BE49-F238E27FC236}">
                <a16:creationId xmlns:a16="http://schemas.microsoft.com/office/drawing/2014/main" id="{13222F4A-BE67-464E-3388-517D86B66AD2}"/>
              </a:ext>
            </a:extLst>
          </p:cNvPr>
          <p:cNvSpPr>
            <a:spLocks/>
          </p:cNvSpPr>
          <p:nvPr/>
        </p:nvSpPr>
        <p:spPr bwMode="auto">
          <a:xfrm>
            <a:off x="7042151" y="4270376"/>
            <a:ext cx="125413" cy="11113"/>
          </a:xfrm>
          <a:custGeom>
            <a:avLst/>
            <a:gdLst>
              <a:gd name="T0" fmla="*/ 137543221 w 108"/>
              <a:gd name="T1" fmla="*/ 13722084 h 9"/>
              <a:gd name="T2" fmla="*/ 140239600 w 108"/>
              <a:gd name="T3" fmla="*/ 13722084 h 9"/>
              <a:gd name="T4" fmla="*/ 140239600 w 108"/>
              <a:gd name="T5" fmla="*/ 10672185 h 9"/>
              <a:gd name="T6" fmla="*/ 140239600 w 108"/>
              <a:gd name="T7" fmla="*/ 6098567 h 9"/>
              <a:gd name="T8" fmla="*/ 142937140 w 108"/>
              <a:gd name="T9" fmla="*/ 6098567 h 9"/>
              <a:gd name="T10" fmla="*/ 142937140 w 108"/>
              <a:gd name="T11" fmla="*/ 3049901 h 9"/>
              <a:gd name="T12" fmla="*/ 142937140 w 108"/>
              <a:gd name="T13" fmla="*/ 0 h 9"/>
              <a:gd name="T14" fmla="*/ 145633519 w 108"/>
              <a:gd name="T15" fmla="*/ 0 h 9"/>
              <a:gd name="T16" fmla="*/ 0 w 108"/>
              <a:gd name="T17" fmla="*/ 0 h 9"/>
              <a:gd name="T18" fmla="*/ 0 w 108"/>
              <a:gd name="T19" fmla="*/ 3049901 h 9"/>
              <a:gd name="T20" fmla="*/ 0 w 108"/>
              <a:gd name="T21" fmla="*/ 6098567 h 9"/>
              <a:gd name="T22" fmla="*/ 2696380 w 108"/>
              <a:gd name="T23" fmla="*/ 6098567 h 9"/>
              <a:gd name="T24" fmla="*/ 2696380 w 108"/>
              <a:gd name="T25" fmla="*/ 10672185 h 9"/>
              <a:gd name="T26" fmla="*/ 2696380 w 108"/>
              <a:gd name="T27" fmla="*/ 13722084 h 9"/>
              <a:gd name="T28" fmla="*/ 5393921 w 108"/>
              <a:gd name="T29" fmla="*/ 13722084 h 9"/>
              <a:gd name="T30" fmla="*/ 137543221 w 108"/>
              <a:gd name="T31" fmla="*/ 13722084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8"/>
              <a:gd name="T49" fmla="*/ 0 h 9"/>
              <a:gd name="T50" fmla="*/ 108 w 108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8" h="9">
                <a:moveTo>
                  <a:pt x="102" y="9"/>
                </a:moveTo>
                <a:lnTo>
                  <a:pt x="104" y="9"/>
                </a:lnTo>
                <a:lnTo>
                  <a:pt x="104" y="7"/>
                </a:lnTo>
                <a:lnTo>
                  <a:pt x="104" y="4"/>
                </a:lnTo>
                <a:lnTo>
                  <a:pt x="106" y="4"/>
                </a:lnTo>
                <a:lnTo>
                  <a:pt x="106" y="2"/>
                </a:lnTo>
                <a:lnTo>
                  <a:pt x="106" y="0"/>
                </a:lnTo>
                <a:lnTo>
                  <a:pt x="108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4" y="9"/>
                </a:lnTo>
                <a:lnTo>
                  <a:pt x="102" y="9"/>
                </a:lnTo>
                <a:close/>
              </a:path>
            </a:pathLst>
          </a:custGeom>
          <a:solidFill>
            <a:srgbClr val="F09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26" name="Freeform 207">
            <a:extLst>
              <a:ext uri="{FF2B5EF4-FFF2-40B4-BE49-F238E27FC236}">
                <a16:creationId xmlns:a16="http://schemas.microsoft.com/office/drawing/2014/main" id="{FAFB8790-3BB3-D1B6-2A7E-061F0FC9CF2B}"/>
              </a:ext>
            </a:extLst>
          </p:cNvPr>
          <p:cNvSpPr>
            <a:spLocks/>
          </p:cNvSpPr>
          <p:nvPr/>
        </p:nvSpPr>
        <p:spPr bwMode="auto">
          <a:xfrm>
            <a:off x="7045325" y="4275139"/>
            <a:ext cx="115888" cy="14287"/>
          </a:xfrm>
          <a:custGeom>
            <a:avLst/>
            <a:gdLst>
              <a:gd name="T0" fmla="*/ 126503111 w 102"/>
              <a:gd name="T1" fmla="*/ 20411835 h 10"/>
              <a:gd name="T2" fmla="*/ 126503111 w 102"/>
              <a:gd name="T3" fmla="*/ 14288429 h 10"/>
              <a:gd name="T4" fmla="*/ 129085595 w 102"/>
              <a:gd name="T5" fmla="*/ 14288429 h 10"/>
              <a:gd name="T6" fmla="*/ 129085595 w 102"/>
              <a:gd name="T7" fmla="*/ 10206632 h 10"/>
              <a:gd name="T8" fmla="*/ 131666943 w 102"/>
              <a:gd name="T9" fmla="*/ 10206632 h 10"/>
              <a:gd name="T10" fmla="*/ 131666943 w 102"/>
              <a:gd name="T11" fmla="*/ 6123409 h 10"/>
              <a:gd name="T12" fmla="*/ 131666943 w 102"/>
              <a:gd name="T13" fmla="*/ 0 h 10"/>
              <a:gd name="T14" fmla="*/ 0 w 102"/>
              <a:gd name="T15" fmla="*/ 0 h 10"/>
              <a:gd name="T16" fmla="*/ 0 w 102"/>
              <a:gd name="T17" fmla="*/ 6123409 h 10"/>
              <a:gd name="T18" fmla="*/ 0 w 102"/>
              <a:gd name="T19" fmla="*/ 10206632 h 10"/>
              <a:gd name="T20" fmla="*/ 2581349 w 102"/>
              <a:gd name="T21" fmla="*/ 10206632 h 10"/>
              <a:gd name="T22" fmla="*/ 2581349 w 102"/>
              <a:gd name="T23" fmla="*/ 14288429 h 10"/>
              <a:gd name="T24" fmla="*/ 5163834 w 102"/>
              <a:gd name="T25" fmla="*/ 20411835 h 10"/>
              <a:gd name="T26" fmla="*/ 126503111 w 102"/>
              <a:gd name="T27" fmla="*/ 20411835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2"/>
              <a:gd name="T43" fmla="*/ 0 h 10"/>
              <a:gd name="T44" fmla="*/ 102 w 102"/>
              <a:gd name="T45" fmla="*/ 10 h 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2" h="10">
                <a:moveTo>
                  <a:pt x="98" y="10"/>
                </a:moveTo>
                <a:lnTo>
                  <a:pt x="98" y="7"/>
                </a:lnTo>
                <a:lnTo>
                  <a:pt x="100" y="7"/>
                </a:lnTo>
                <a:lnTo>
                  <a:pt x="100" y="5"/>
                </a:lnTo>
                <a:lnTo>
                  <a:pt x="102" y="5"/>
                </a:lnTo>
                <a:lnTo>
                  <a:pt x="102" y="3"/>
                </a:lnTo>
                <a:lnTo>
                  <a:pt x="102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lnTo>
                  <a:pt x="2" y="7"/>
                </a:lnTo>
                <a:lnTo>
                  <a:pt x="4" y="10"/>
                </a:lnTo>
                <a:lnTo>
                  <a:pt x="98" y="10"/>
                </a:lnTo>
                <a:close/>
              </a:path>
            </a:pathLst>
          </a:custGeom>
          <a:solidFill>
            <a:srgbClr val="F09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27" name="Freeform 208">
            <a:extLst>
              <a:ext uri="{FF2B5EF4-FFF2-40B4-BE49-F238E27FC236}">
                <a16:creationId xmlns:a16="http://schemas.microsoft.com/office/drawing/2014/main" id="{33D4DE29-1A3A-BAE4-E2B1-03AD8028916A}"/>
              </a:ext>
            </a:extLst>
          </p:cNvPr>
          <p:cNvSpPr>
            <a:spLocks/>
          </p:cNvSpPr>
          <p:nvPr/>
        </p:nvSpPr>
        <p:spPr bwMode="auto">
          <a:xfrm>
            <a:off x="7046913" y="4281488"/>
            <a:ext cx="114300" cy="12700"/>
          </a:xfrm>
          <a:custGeom>
            <a:avLst/>
            <a:gdLst>
              <a:gd name="T0" fmla="*/ 123789231 w 98"/>
              <a:gd name="T1" fmla="*/ 17921109 h 9"/>
              <a:gd name="T2" fmla="*/ 127870206 w 98"/>
              <a:gd name="T3" fmla="*/ 17921109 h 9"/>
              <a:gd name="T4" fmla="*/ 127870206 w 98"/>
              <a:gd name="T5" fmla="*/ 13938955 h 9"/>
              <a:gd name="T6" fmla="*/ 130590078 w 98"/>
              <a:gd name="T7" fmla="*/ 13938955 h 9"/>
              <a:gd name="T8" fmla="*/ 130590078 w 98"/>
              <a:gd name="T9" fmla="*/ 9956799 h 9"/>
              <a:gd name="T10" fmla="*/ 130590078 w 98"/>
              <a:gd name="T11" fmla="*/ 3982155 h 9"/>
              <a:gd name="T12" fmla="*/ 133311117 w 98"/>
              <a:gd name="T13" fmla="*/ 3982155 h 9"/>
              <a:gd name="T14" fmla="*/ 133311117 w 98"/>
              <a:gd name="T15" fmla="*/ 0 h 9"/>
              <a:gd name="T16" fmla="*/ 0 w 98"/>
              <a:gd name="T17" fmla="*/ 0 h 9"/>
              <a:gd name="T18" fmla="*/ 0 w 98"/>
              <a:gd name="T19" fmla="*/ 3982155 h 9"/>
              <a:gd name="T20" fmla="*/ 2721040 w 98"/>
              <a:gd name="T21" fmla="*/ 9956799 h 9"/>
              <a:gd name="T22" fmla="*/ 2721040 w 98"/>
              <a:gd name="T23" fmla="*/ 13938955 h 9"/>
              <a:gd name="T24" fmla="*/ 5440914 w 98"/>
              <a:gd name="T25" fmla="*/ 13938955 h 9"/>
              <a:gd name="T26" fmla="*/ 5440914 w 98"/>
              <a:gd name="T27" fmla="*/ 17921109 h 9"/>
              <a:gd name="T28" fmla="*/ 123789231 w 98"/>
              <a:gd name="T29" fmla="*/ 17921109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8"/>
              <a:gd name="T46" fmla="*/ 0 h 9"/>
              <a:gd name="T47" fmla="*/ 98 w 98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8" h="9">
                <a:moveTo>
                  <a:pt x="91" y="9"/>
                </a:moveTo>
                <a:lnTo>
                  <a:pt x="94" y="9"/>
                </a:lnTo>
                <a:lnTo>
                  <a:pt x="94" y="7"/>
                </a:lnTo>
                <a:lnTo>
                  <a:pt x="96" y="7"/>
                </a:lnTo>
                <a:lnTo>
                  <a:pt x="96" y="5"/>
                </a:lnTo>
                <a:lnTo>
                  <a:pt x="96" y="2"/>
                </a:lnTo>
                <a:lnTo>
                  <a:pt x="98" y="2"/>
                </a:lnTo>
                <a:lnTo>
                  <a:pt x="98" y="0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7"/>
                </a:lnTo>
                <a:lnTo>
                  <a:pt x="4" y="7"/>
                </a:lnTo>
                <a:lnTo>
                  <a:pt x="4" y="9"/>
                </a:lnTo>
                <a:lnTo>
                  <a:pt x="91" y="9"/>
                </a:lnTo>
                <a:close/>
              </a:path>
            </a:pathLst>
          </a:custGeom>
          <a:solidFill>
            <a:srgbClr val="F0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28" name="Freeform 209">
            <a:extLst>
              <a:ext uri="{FF2B5EF4-FFF2-40B4-BE49-F238E27FC236}">
                <a16:creationId xmlns:a16="http://schemas.microsoft.com/office/drawing/2014/main" id="{6033822D-F559-B531-1790-709C944BA85A}"/>
              </a:ext>
            </a:extLst>
          </p:cNvPr>
          <p:cNvSpPr>
            <a:spLocks/>
          </p:cNvSpPr>
          <p:nvPr/>
        </p:nvSpPr>
        <p:spPr bwMode="auto">
          <a:xfrm>
            <a:off x="7051676" y="4289426"/>
            <a:ext cx="106363" cy="11113"/>
          </a:xfrm>
          <a:custGeom>
            <a:avLst/>
            <a:gdLst>
              <a:gd name="T0" fmla="*/ 111389217 w 94"/>
              <a:gd name="T1" fmla="*/ 13722084 h 9"/>
              <a:gd name="T2" fmla="*/ 111389217 w 94"/>
              <a:gd name="T3" fmla="*/ 10672185 h 9"/>
              <a:gd name="T4" fmla="*/ 113949849 w 94"/>
              <a:gd name="T5" fmla="*/ 10672185 h 9"/>
              <a:gd name="T6" fmla="*/ 113949849 w 94"/>
              <a:gd name="T7" fmla="*/ 6098567 h 9"/>
              <a:gd name="T8" fmla="*/ 117791362 w 94"/>
              <a:gd name="T9" fmla="*/ 6098567 h 9"/>
              <a:gd name="T10" fmla="*/ 117791362 w 94"/>
              <a:gd name="T11" fmla="*/ 3049901 h 9"/>
              <a:gd name="T12" fmla="*/ 120351994 w 94"/>
              <a:gd name="T13" fmla="*/ 3049901 h 9"/>
              <a:gd name="T14" fmla="*/ 120351994 w 94"/>
              <a:gd name="T15" fmla="*/ 0 h 9"/>
              <a:gd name="T16" fmla="*/ 0 w 94"/>
              <a:gd name="T17" fmla="*/ 0 h 9"/>
              <a:gd name="T18" fmla="*/ 0 w 94"/>
              <a:gd name="T19" fmla="*/ 3049901 h 9"/>
              <a:gd name="T20" fmla="*/ 2560633 w 94"/>
              <a:gd name="T21" fmla="*/ 3049901 h 9"/>
              <a:gd name="T22" fmla="*/ 2560633 w 94"/>
              <a:gd name="T23" fmla="*/ 6098567 h 9"/>
              <a:gd name="T24" fmla="*/ 5121266 w 94"/>
              <a:gd name="T25" fmla="*/ 6098567 h 9"/>
              <a:gd name="T26" fmla="*/ 5121266 w 94"/>
              <a:gd name="T27" fmla="*/ 10672185 h 9"/>
              <a:gd name="T28" fmla="*/ 7681898 w 94"/>
              <a:gd name="T29" fmla="*/ 13722084 h 9"/>
              <a:gd name="T30" fmla="*/ 111389217 w 94"/>
              <a:gd name="T31" fmla="*/ 13722084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9"/>
              <a:gd name="T50" fmla="*/ 94 w 9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9">
                <a:moveTo>
                  <a:pt x="87" y="9"/>
                </a:moveTo>
                <a:lnTo>
                  <a:pt x="87" y="7"/>
                </a:lnTo>
                <a:lnTo>
                  <a:pt x="89" y="7"/>
                </a:lnTo>
                <a:lnTo>
                  <a:pt x="89" y="4"/>
                </a:lnTo>
                <a:lnTo>
                  <a:pt x="92" y="4"/>
                </a:lnTo>
                <a:lnTo>
                  <a:pt x="92" y="2"/>
                </a:lnTo>
                <a:lnTo>
                  <a:pt x="94" y="2"/>
                </a:lnTo>
                <a:lnTo>
                  <a:pt x="94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4"/>
                </a:lnTo>
                <a:lnTo>
                  <a:pt x="4" y="4"/>
                </a:lnTo>
                <a:lnTo>
                  <a:pt x="4" y="7"/>
                </a:lnTo>
                <a:lnTo>
                  <a:pt x="6" y="9"/>
                </a:lnTo>
                <a:lnTo>
                  <a:pt x="87" y="9"/>
                </a:lnTo>
                <a:close/>
              </a:path>
            </a:pathLst>
          </a:custGeom>
          <a:solidFill>
            <a:srgbClr val="F0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29" name="Freeform 210">
            <a:extLst>
              <a:ext uri="{FF2B5EF4-FFF2-40B4-BE49-F238E27FC236}">
                <a16:creationId xmlns:a16="http://schemas.microsoft.com/office/drawing/2014/main" id="{BCF18AA3-B139-5D17-1C4B-E17579FAD6B6}"/>
              </a:ext>
            </a:extLst>
          </p:cNvPr>
          <p:cNvSpPr>
            <a:spLocks/>
          </p:cNvSpPr>
          <p:nvPr/>
        </p:nvSpPr>
        <p:spPr bwMode="auto">
          <a:xfrm>
            <a:off x="7051675" y="4294189"/>
            <a:ext cx="101600" cy="14287"/>
          </a:xfrm>
          <a:custGeom>
            <a:avLst/>
            <a:gdLst>
              <a:gd name="T0" fmla="*/ 110467225 w 87"/>
              <a:gd name="T1" fmla="*/ 20411835 h 10"/>
              <a:gd name="T2" fmla="*/ 110467225 w 87"/>
              <a:gd name="T3" fmla="*/ 14288429 h 10"/>
              <a:gd name="T4" fmla="*/ 113195243 w 87"/>
              <a:gd name="T5" fmla="*/ 14288429 h 10"/>
              <a:gd name="T6" fmla="*/ 113195243 w 87"/>
              <a:gd name="T7" fmla="*/ 10206632 h 10"/>
              <a:gd name="T8" fmla="*/ 115922092 w 87"/>
              <a:gd name="T9" fmla="*/ 10206632 h 10"/>
              <a:gd name="T10" fmla="*/ 115922092 w 87"/>
              <a:gd name="T11" fmla="*/ 6123409 h 10"/>
              <a:gd name="T12" fmla="*/ 118650110 w 87"/>
              <a:gd name="T13" fmla="*/ 6123409 h 10"/>
              <a:gd name="T14" fmla="*/ 118650110 w 87"/>
              <a:gd name="T15" fmla="*/ 0 h 10"/>
              <a:gd name="T16" fmla="*/ 0 w 87"/>
              <a:gd name="T17" fmla="*/ 0 h 10"/>
              <a:gd name="T18" fmla="*/ 2728019 w 87"/>
              <a:gd name="T19" fmla="*/ 0 h 10"/>
              <a:gd name="T20" fmla="*/ 2728019 w 87"/>
              <a:gd name="T21" fmla="*/ 6123409 h 10"/>
              <a:gd name="T22" fmla="*/ 5454869 w 87"/>
              <a:gd name="T23" fmla="*/ 6123409 h 10"/>
              <a:gd name="T24" fmla="*/ 5454869 w 87"/>
              <a:gd name="T25" fmla="*/ 10206632 h 10"/>
              <a:gd name="T26" fmla="*/ 8182887 w 87"/>
              <a:gd name="T27" fmla="*/ 14288429 h 10"/>
              <a:gd name="T28" fmla="*/ 8182887 w 87"/>
              <a:gd name="T29" fmla="*/ 20411835 h 10"/>
              <a:gd name="T30" fmla="*/ 12273747 w 87"/>
              <a:gd name="T31" fmla="*/ 20411835 h 10"/>
              <a:gd name="T32" fmla="*/ 110467225 w 87"/>
              <a:gd name="T33" fmla="*/ 20411835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0"/>
              <a:gd name="T53" fmla="*/ 87 w 87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0">
                <a:moveTo>
                  <a:pt x="81" y="10"/>
                </a:moveTo>
                <a:lnTo>
                  <a:pt x="81" y="7"/>
                </a:lnTo>
                <a:lnTo>
                  <a:pt x="83" y="7"/>
                </a:lnTo>
                <a:lnTo>
                  <a:pt x="83" y="5"/>
                </a:lnTo>
                <a:lnTo>
                  <a:pt x="85" y="5"/>
                </a:lnTo>
                <a:lnTo>
                  <a:pt x="85" y="3"/>
                </a:lnTo>
                <a:lnTo>
                  <a:pt x="87" y="3"/>
                </a:lnTo>
                <a:lnTo>
                  <a:pt x="87" y="0"/>
                </a:lnTo>
                <a:lnTo>
                  <a:pt x="0" y="0"/>
                </a:lnTo>
                <a:lnTo>
                  <a:pt x="2" y="0"/>
                </a:lnTo>
                <a:lnTo>
                  <a:pt x="2" y="3"/>
                </a:lnTo>
                <a:lnTo>
                  <a:pt x="4" y="3"/>
                </a:lnTo>
                <a:lnTo>
                  <a:pt x="4" y="5"/>
                </a:lnTo>
                <a:lnTo>
                  <a:pt x="6" y="7"/>
                </a:lnTo>
                <a:lnTo>
                  <a:pt x="6" y="10"/>
                </a:lnTo>
                <a:lnTo>
                  <a:pt x="9" y="10"/>
                </a:lnTo>
                <a:lnTo>
                  <a:pt x="81" y="10"/>
                </a:lnTo>
                <a:close/>
              </a:path>
            </a:pathLst>
          </a:custGeom>
          <a:solidFill>
            <a:srgbClr val="F0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30" name="Freeform 211">
            <a:extLst>
              <a:ext uri="{FF2B5EF4-FFF2-40B4-BE49-F238E27FC236}">
                <a16:creationId xmlns:a16="http://schemas.microsoft.com/office/drawing/2014/main" id="{5258616E-ACF9-8033-63A6-FF856BD654B3}"/>
              </a:ext>
            </a:extLst>
          </p:cNvPr>
          <p:cNvSpPr>
            <a:spLocks/>
          </p:cNvSpPr>
          <p:nvPr/>
        </p:nvSpPr>
        <p:spPr bwMode="auto">
          <a:xfrm>
            <a:off x="7056438" y="4300538"/>
            <a:ext cx="93662" cy="12700"/>
          </a:xfrm>
          <a:custGeom>
            <a:avLst/>
            <a:gdLst>
              <a:gd name="T0" fmla="*/ 94932797 w 81"/>
              <a:gd name="T1" fmla="*/ 17921109 h 9"/>
              <a:gd name="T2" fmla="*/ 97606210 w 81"/>
              <a:gd name="T3" fmla="*/ 17921109 h 9"/>
              <a:gd name="T4" fmla="*/ 97606210 w 81"/>
              <a:gd name="T5" fmla="*/ 13938955 h 9"/>
              <a:gd name="T6" fmla="*/ 100280780 w 81"/>
              <a:gd name="T7" fmla="*/ 13938955 h 9"/>
              <a:gd name="T8" fmla="*/ 100280780 w 81"/>
              <a:gd name="T9" fmla="*/ 9956799 h 9"/>
              <a:gd name="T10" fmla="*/ 102955349 w 81"/>
              <a:gd name="T11" fmla="*/ 9956799 h 9"/>
              <a:gd name="T12" fmla="*/ 102955349 w 81"/>
              <a:gd name="T13" fmla="*/ 3982155 h 9"/>
              <a:gd name="T14" fmla="*/ 105628762 w 81"/>
              <a:gd name="T15" fmla="*/ 3982155 h 9"/>
              <a:gd name="T16" fmla="*/ 105628762 w 81"/>
              <a:gd name="T17" fmla="*/ 0 h 9"/>
              <a:gd name="T18" fmla="*/ 108303332 w 81"/>
              <a:gd name="T19" fmla="*/ 0 h 9"/>
              <a:gd name="T20" fmla="*/ 0 w 81"/>
              <a:gd name="T21" fmla="*/ 0 h 9"/>
              <a:gd name="T22" fmla="*/ 0 w 81"/>
              <a:gd name="T23" fmla="*/ 3982155 h 9"/>
              <a:gd name="T24" fmla="*/ 2674571 w 81"/>
              <a:gd name="T25" fmla="*/ 3982155 h 9"/>
              <a:gd name="T26" fmla="*/ 6685848 w 81"/>
              <a:gd name="T27" fmla="*/ 9956799 h 9"/>
              <a:gd name="T28" fmla="*/ 9359261 w 81"/>
              <a:gd name="T29" fmla="*/ 13938955 h 9"/>
              <a:gd name="T30" fmla="*/ 12033833 w 81"/>
              <a:gd name="T31" fmla="*/ 13938955 h 9"/>
              <a:gd name="T32" fmla="*/ 12033833 w 81"/>
              <a:gd name="T33" fmla="*/ 17921109 h 9"/>
              <a:gd name="T34" fmla="*/ 94932797 w 81"/>
              <a:gd name="T35" fmla="*/ 17921109 h 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1"/>
              <a:gd name="T55" fmla="*/ 0 h 9"/>
              <a:gd name="T56" fmla="*/ 81 w 81"/>
              <a:gd name="T57" fmla="*/ 9 h 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1" h="9">
                <a:moveTo>
                  <a:pt x="71" y="9"/>
                </a:moveTo>
                <a:lnTo>
                  <a:pt x="73" y="9"/>
                </a:lnTo>
                <a:lnTo>
                  <a:pt x="73" y="7"/>
                </a:lnTo>
                <a:lnTo>
                  <a:pt x="75" y="7"/>
                </a:lnTo>
                <a:lnTo>
                  <a:pt x="75" y="5"/>
                </a:lnTo>
                <a:lnTo>
                  <a:pt x="77" y="5"/>
                </a:lnTo>
                <a:lnTo>
                  <a:pt x="77" y="2"/>
                </a:lnTo>
                <a:lnTo>
                  <a:pt x="79" y="2"/>
                </a:lnTo>
                <a:lnTo>
                  <a:pt x="79" y="0"/>
                </a:lnTo>
                <a:lnTo>
                  <a:pt x="81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5" y="5"/>
                </a:lnTo>
                <a:lnTo>
                  <a:pt x="7" y="7"/>
                </a:lnTo>
                <a:lnTo>
                  <a:pt x="9" y="7"/>
                </a:lnTo>
                <a:lnTo>
                  <a:pt x="9" y="9"/>
                </a:lnTo>
                <a:lnTo>
                  <a:pt x="71" y="9"/>
                </a:lnTo>
                <a:close/>
              </a:path>
            </a:pathLst>
          </a:custGeom>
          <a:solidFill>
            <a:srgbClr val="F0A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31" name="Freeform 212">
            <a:extLst>
              <a:ext uri="{FF2B5EF4-FFF2-40B4-BE49-F238E27FC236}">
                <a16:creationId xmlns:a16="http://schemas.microsoft.com/office/drawing/2014/main" id="{E6C0E968-4949-B34C-AFF5-BB1F371FB62B}"/>
              </a:ext>
            </a:extLst>
          </p:cNvPr>
          <p:cNvSpPr>
            <a:spLocks/>
          </p:cNvSpPr>
          <p:nvPr/>
        </p:nvSpPr>
        <p:spPr bwMode="auto">
          <a:xfrm>
            <a:off x="7062788" y="4308475"/>
            <a:ext cx="82550" cy="12700"/>
          </a:xfrm>
          <a:custGeom>
            <a:avLst/>
            <a:gdLst>
              <a:gd name="T0" fmla="*/ 78871941 w 72"/>
              <a:gd name="T1" fmla="*/ 17921109 h 9"/>
              <a:gd name="T2" fmla="*/ 81500928 w 72"/>
              <a:gd name="T3" fmla="*/ 17921109 h 9"/>
              <a:gd name="T4" fmla="*/ 81500928 w 72"/>
              <a:gd name="T5" fmla="*/ 13938955 h 9"/>
              <a:gd name="T6" fmla="*/ 84129915 w 72"/>
              <a:gd name="T7" fmla="*/ 13938955 h 9"/>
              <a:gd name="T8" fmla="*/ 86758903 w 72"/>
              <a:gd name="T9" fmla="*/ 13938955 h 9"/>
              <a:gd name="T10" fmla="*/ 86758903 w 72"/>
              <a:gd name="T11" fmla="*/ 7964310 h 9"/>
              <a:gd name="T12" fmla="*/ 89387890 w 72"/>
              <a:gd name="T13" fmla="*/ 7964310 h 9"/>
              <a:gd name="T14" fmla="*/ 89387890 w 72"/>
              <a:gd name="T15" fmla="*/ 3982155 h 9"/>
              <a:gd name="T16" fmla="*/ 92016877 w 72"/>
              <a:gd name="T17" fmla="*/ 3982155 h 9"/>
              <a:gd name="T18" fmla="*/ 92016877 w 72"/>
              <a:gd name="T19" fmla="*/ 0 h 9"/>
              <a:gd name="T20" fmla="*/ 94645864 w 72"/>
              <a:gd name="T21" fmla="*/ 0 h 9"/>
              <a:gd name="T22" fmla="*/ 0 w 72"/>
              <a:gd name="T23" fmla="*/ 0 h 9"/>
              <a:gd name="T24" fmla="*/ 0 w 72"/>
              <a:gd name="T25" fmla="*/ 3982155 h 9"/>
              <a:gd name="T26" fmla="*/ 2628988 w 72"/>
              <a:gd name="T27" fmla="*/ 3982155 h 9"/>
              <a:gd name="T28" fmla="*/ 5257976 w 72"/>
              <a:gd name="T29" fmla="*/ 3982155 h 9"/>
              <a:gd name="T30" fmla="*/ 5257976 w 72"/>
              <a:gd name="T31" fmla="*/ 7964310 h 9"/>
              <a:gd name="T32" fmla="*/ 7886963 w 72"/>
              <a:gd name="T33" fmla="*/ 7964310 h 9"/>
              <a:gd name="T34" fmla="*/ 7886963 w 72"/>
              <a:gd name="T35" fmla="*/ 13938955 h 9"/>
              <a:gd name="T36" fmla="*/ 10515953 w 72"/>
              <a:gd name="T37" fmla="*/ 13938955 h 9"/>
              <a:gd name="T38" fmla="*/ 10515953 w 72"/>
              <a:gd name="T39" fmla="*/ 17921109 h 9"/>
              <a:gd name="T40" fmla="*/ 13144940 w 72"/>
              <a:gd name="T41" fmla="*/ 17921109 h 9"/>
              <a:gd name="T42" fmla="*/ 78871941 w 72"/>
              <a:gd name="T43" fmla="*/ 17921109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2"/>
              <a:gd name="T67" fmla="*/ 0 h 9"/>
              <a:gd name="T68" fmla="*/ 72 w 72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2" h="9">
                <a:moveTo>
                  <a:pt x="60" y="9"/>
                </a:moveTo>
                <a:lnTo>
                  <a:pt x="62" y="9"/>
                </a:lnTo>
                <a:lnTo>
                  <a:pt x="62" y="7"/>
                </a:lnTo>
                <a:lnTo>
                  <a:pt x="64" y="7"/>
                </a:lnTo>
                <a:lnTo>
                  <a:pt x="66" y="7"/>
                </a:lnTo>
                <a:lnTo>
                  <a:pt x="66" y="4"/>
                </a:lnTo>
                <a:lnTo>
                  <a:pt x="68" y="4"/>
                </a:lnTo>
                <a:lnTo>
                  <a:pt x="68" y="2"/>
                </a:lnTo>
                <a:lnTo>
                  <a:pt x="70" y="2"/>
                </a:lnTo>
                <a:lnTo>
                  <a:pt x="70" y="0"/>
                </a:lnTo>
                <a:lnTo>
                  <a:pt x="7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4" y="4"/>
                </a:lnTo>
                <a:lnTo>
                  <a:pt x="6" y="4"/>
                </a:lnTo>
                <a:lnTo>
                  <a:pt x="6" y="7"/>
                </a:lnTo>
                <a:lnTo>
                  <a:pt x="8" y="7"/>
                </a:lnTo>
                <a:lnTo>
                  <a:pt x="8" y="9"/>
                </a:lnTo>
                <a:lnTo>
                  <a:pt x="10" y="9"/>
                </a:lnTo>
                <a:lnTo>
                  <a:pt x="60" y="9"/>
                </a:lnTo>
                <a:close/>
              </a:path>
            </a:pathLst>
          </a:custGeom>
          <a:solidFill>
            <a:srgbClr val="F0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32" name="Freeform 213">
            <a:extLst>
              <a:ext uri="{FF2B5EF4-FFF2-40B4-BE49-F238E27FC236}">
                <a16:creationId xmlns:a16="http://schemas.microsoft.com/office/drawing/2014/main" id="{EE2CF17A-61C6-3A23-161E-46064F77B195}"/>
              </a:ext>
            </a:extLst>
          </p:cNvPr>
          <p:cNvSpPr>
            <a:spLocks/>
          </p:cNvSpPr>
          <p:nvPr/>
        </p:nvSpPr>
        <p:spPr bwMode="auto">
          <a:xfrm>
            <a:off x="7067550" y="4313239"/>
            <a:ext cx="71438" cy="14287"/>
          </a:xfrm>
          <a:custGeom>
            <a:avLst/>
            <a:gdLst>
              <a:gd name="T0" fmla="*/ 62398791 w 62"/>
              <a:gd name="T1" fmla="*/ 20411835 h 10"/>
              <a:gd name="T2" fmla="*/ 66380883 w 62"/>
              <a:gd name="T3" fmla="*/ 20411835 h 10"/>
              <a:gd name="T4" fmla="*/ 69036762 w 62"/>
              <a:gd name="T5" fmla="*/ 14288429 h 10"/>
              <a:gd name="T6" fmla="*/ 71691490 w 62"/>
              <a:gd name="T7" fmla="*/ 14288429 h 10"/>
              <a:gd name="T8" fmla="*/ 74347370 w 62"/>
              <a:gd name="T9" fmla="*/ 10206632 h 10"/>
              <a:gd name="T10" fmla="*/ 77002115 w 62"/>
              <a:gd name="T11" fmla="*/ 10206632 h 10"/>
              <a:gd name="T12" fmla="*/ 77002115 w 62"/>
              <a:gd name="T13" fmla="*/ 6123409 h 10"/>
              <a:gd name="T14" fmla="*/ 79657995 w 62"/>
              <a:gd name="T15" fmla="*/ 6123409 h 10"/>
              <a:gd name="T16" fmla="*/ 82312723 w 62"/>
              <a:gd name="T17" fmla="*/ 6123409 h 10"/>
              <a:gd name="T18" fmla="*/ 82312723 w 62"/>
              <a:gd name="T19" fmla="*/ 0 h 10"/>
              <a:gd name="T20" fmla="*/ 0 w 62"/>
              <a:gd name="T21" fmla="*/ 0 h 10"/>
              <a:gd name="T22" fmla="*/ 2654729 w 62"/>
              <a:gd name="T23" fmla="*/ 0 h 10"/>
              <a:gd name="T24" fmla="*/ 2654729 w 62"/>
              <a:gd name="T25" fmla="*/ 6123409 h 10"/>
              <a:gd name="T26" fmla="*/ 5310610 w 62"/>
              <a:gd name="T27" fmla="*/ 6123409 h 10"/>
              <a:gd name="T28" fmla="*/ 5310610 w 62"/>
              <a:gd name="T29" fmla="*/ 10206632 h 10"/>
              <a:gd name="T30" fmla="*/ 7965337 w 62"/>
              <a:gd name="T31" fmla="*/ 10206632 h 10"/>
              <a:gd name="T32" fmla="*/ 10621219 w 62"/>
              <a:gd name="T33" fmla="*/ 10206632 h 10"/>
              <a:gd name="T34" fmla="*/ 10621219 w 62"/>
              <a:gd name="T35" fmla="*/ 14288429 h 10"/>
              <a:gd name="T36" fmla="*/ 13275947 w 62"/>
              <a:gd name="T37" fmla="*/ 14288429 h 10"/>
              <a:gd name="T38" fmla="*/ 15931827 w 62"/>
              <a:gd name="T39" fmla="*/ 14288429 h 10"/>
              <a:gd name="T40" fmla="*/ 15931827 w 62"/>
              <a:gd name="T41" fmla="*/ 20411835 h 10"/>
              <a:gd name="T42" fmla="*/ 18586554 w 62"/>
              <a:gd name="T43" fmla="*/ 20411835 h 10"/>
              <a:gd name="T44" fmla="*/ 62398791 w 62"/>
              <a:gd name="T45" fmla="*/ 20411835 h 1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2"/>
              <a:gd name="T70" fmla="*/ 0 h 10"/>
              <a:gd name="T71" fmla="*/ 62 w 62"/>
              <a:gd name="T72" fmla="*/ 10 h 1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2" h="10">
                <a:moveTo>
                  <a:pt x="47" y="10"/>
                </a:moveTo>
                <a:lnTo>
                  <a:pt x="50" y="10"/>
                </a:lnTo>
                <a:lnTo>
                  <a:pt x="52" y="7"/>
                </a:lnTo>
                <a:lnTo>
                  <a:pt x="54" y="7"/>
                </a:lnTo>
                <a:lnTo>
                  <a:pt x="56" y="5"/>
                </a:lnTo>
                <a:lnTo>
                  <a:pt x="58" y="5"/>
                </a:lnTo>
                <a:lnTo>
                  <a:pt x="58" y="3"/>
                </a:lnTo>
                <a:lnTo>
                  <a:pt x="60" y="3"/>
                </a:lnTo>
                <a:lnTo>
                  <a:pt x="62" y="3"/>
                </a:lnTo>
                <a:lnTo>
                  <a:pt x="62" y="0"/>
                </a:lnTo>
                <a:lnTo>
                  <a:pt x="0" y="0"/>
                </a:lnTo>
                <a:lnTo>
                  <a:pt x="2" y="0"/>
                </a:lnTo>
                <a:lnTo>
                  <a:pt x="2" y="3"/>
                </a:lnTo>
                <a:lnTo>
                  <a:pt x="4" y="3"/>
                </a:lnTo>
                <a:lnTo>
                  <a:pt x="4" y="5"/>
                </a:lnTo>
                <a:lnTo>
                  <a:pt x="6" y="5"/>
                </a:lnTo>
                <a:lnTo>
                  <a:pt x="8" y="5"/>
                </a:lnTo>
                <a:lnTo>
                  <a:pt x="8" y="7"/>
                </a:lnTo>
                <a:lnTo>
                  <a:pt x="10" y="7"/>
                </a:lnTo>
                <a:lnTo>
                  <a:pt x="12" y="7"/>
                </a:lnTo>
                <a:lnTo>
                  <a:pt x="12" y="10"/>
                </a:lnTo>
                <a:lnTo>
                  <a:pt x="14" y="10"/>
                </a:lnTo>
                <a:lnTo>
                  <a:pt x="47" y="10"/>
                </a:lnTo>
                <a:close/>
              </a:path>
            </a:pathLst>
          </a:custGeom>
          <a:solidFill>
            <a:srgbClr val="F0A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33" name="Freeform 214">
            <a:extLst>
              <a:ext uri="{FF2B5EF4-FFF2-40B4-BE49-F238E27FC236}">
                <a16:creationId xmlns:a16="http://schemas.microsoft.com/office/drawing/2014/main" id="{29BDEFAE-DB18-A9D5-BDF0-D76667AE5D0F}"/>
              </a:ext>
            </a:extLst>
          </p:cNvPr>
          <p:cNvSpPr>
            <a:spLocks/>
          </p:cNvSpPr>
          <p:nvPr/>
        </p:nvSpPr>
        <p:spPr bwMode="auto">
          <a:xfrm>
            <a:off x="7075488" y="4321176"/>
            <a:ext cx="55562" cy="11113"/>
          </a:xfrm>
          <a:custGeom>
            <a:avLst/>
            <a:gdLst>
              <a:gd name="T0" fmla="*/ 61742715 w 50"/>
              <a:gd name="T1" fmla="*/ 0 h 9"/>
              <a:gd name="T2" fmla="*/ 59273541 w 50"/>
              <a:gd name="T3" fmla="*/ 3049901 h 9"/>
              <a:gd name="T4" fmla="*/ 56803255 w 50"/>
              <a:gd name="T5" fmla="*/ 3049901 h 9"/>
              <a:gd name="T6" fmla="*/ 54334081 w 50"/>
              <a:gd name="T7" fmla="*/ 7623517 h 9"/>
              <a:gd name="T8" fmla="*/ 50629208 w 50"/>
              <a:gd name="T9" fmla="*/ 7623517 h 9"/>
              <a:gd name="T10" fmla="*/ 48158922 w 50"/>
              <a:gd name="T11" fmla="*/ 7623517 h 9"/>
              <a:gd name="T12" fmla="*/ 48158922 w 50"/>
              <a:gd name="T13" fmla="*/ 10672185 h 9"/>
              <a:gd name="T14" fmla="*/ 45689747 w 50"/>
              <a:gd name="T15" fmla="*/ 10672185 h 9"/>
              <a:gd name="T16" fmla="*/ 43219461 w 50"/>
              <a:gd name="T17" fmla="*/ 10672185 h 9"/>
              <a:gd name="T18" fmla="*/ 40750287 w 50"/>
              <a:gd name="T19" fmla="*/ 10672185 h 9"/>
              <a:gd name="T20" fmla="*/ 38280001 w 50"/>
              <a:gd name="T21" fmla="*/ 10672185 h 9"/>
              <a:gd name="T22" fmla="*/ 35810818 w 50"/>
              <a:gd name="T23" fmla="*/ 10672185 h 9"/>
              <a:gd name="T24" fmla="*/ 33340532 w 50"/>
              <a:gd name="T25" fmla="*/ 13722084 h 9"/>
              <a:gd name="T26" fmla="*/ 30871358 w 50"/>
              <a:gd name="T27" fmla="*/ 13722084 h 9"/>
              <a:gd name="T28" fmla="*/ 28402183 w 50"/>
              <a:gd name="T29" fmla="*/ 13722084 h 9"/>
              <a:gd name="T30" fmla="*/ 28402183 w 50"/>
              <a:gd name="T31" fmla="*/ 10672185 h 9"/>
              <a:gd name="T32" fmla="*/ 25931897 w 50"/>
              <a:gd name="T33" fmla="*/ 10672185 h 9"/>
              <a:gd name="T34" fmla="*/ 23462723 w 50"/>
              <a:gd name="T35" fmla="*/ 10672185 h 9"/>
              <a:gd name="T36" fmla="*/ 20992437 w 50"/>
              <a:gd name="T37" fmla="*/ 10672185 h 9"/>
              <a:gd name="T38" fmla="*/ 17287560 w 50"/>
              <a:gd name="T39" fmla="*/ 10672185 h 9"/>
              <a:gd name="T40" fmla="*/ 14818385 w 50"/>
              <a:gd name="T41" fmla="*/ 10672185 h 9"/>
              <a:gd name="T42" fmla="*/ 12348099 w 50"/>
              <a:gd name="T43" fmla="*/ 7623517 h 9"/>
              <a:gd name="T44" fmla="*/ 9878925 w 50"/>
              <a:gd name="T45" fmla="*/ 7623517 h 9"/>
              <a:gd name="T46" fmla="*/ 7408637 w 50"/>
              <a:gd name="T47" fmla="*/ 7623517 h 9"/>
              <a:gd name="T48" fmla="*/ 7408637 w 50"/>
              <a:gd name="T49" fmla="*/ 3049901 h 9"/>
              <a:gd name="T50" fmla="*/ 4939462 w 50"/>
              <a:gd name="T51" fmla="*/ 3049901 h 9"/>
              <a:gd name="T52" fmla="*/ 2469176 w 50"/>
              <a:gd name="T53" fmla="*/ 3049901 h 9"/>
              <a:gd name="T54" fmla="*/ 2469176 w 50"/>
              <a:gd name="T55" fmla="*/ 0 h 9"/>
              <a:gd name="T56" fmla="*/ 0 w 50"/>
              <a:gd name="T57" fmla="*/ 0 h 9"/>
              <a:gd name="T58" fmla="*/ 61742715 w 50"/>
              <a:gd name="T59" fmla="*/ 0 h 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0"/>
              <a:gd name="T91" fmla="*/ 0 h 9"/>
              <a:gd name="T92" fmla="*/ 50 w 50"/>
              <a:gd name="T93" fmla="*/ 9 h 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0" h="9">
                <a:moveTo>
                  <a:pt x="50" y="0"/>
                </a:moveTo>
                <a:lnTo>
                  <a:pt x="48" y="2"/>
                </a:lnTo>
                <a:lnTo>
                  <a:pt x="46" y="2"/>
                </a:lnTo>
                <a:lnTo>
                  <a:pt x="44" y="5"/>
                </a:lnTo>
                <a:lnTo>
                  <a:pt x="41" y="5"/>
                </a:lnTo>
                <a:lnTo>
                  <a:pt x="39" y="5"/>
                </a:lnTo>
                <a:lnTo>
                  <a:pt x="39" y="7"/>
                </a:lnTo>
                <a:lnTo>
                  <a:pt x="37" y="7"/>
                </a:lnTo>
                <a:lnTo>
                  <a:pt x="35" y="7"/>
                </a:lnTo>
                <a:lnTo>
                  <a:pt x="33" y="7"/>
                </a:lnTo>
                <a:lnTo>
                  <a:pt x="31" y="7"/>
                </a:lnTo>
                <a:lnTo>
                  <a:pt x="29" y="7"/>
                </a:lnTo>
                <a:lnTo>
                  <a:pt x="27" y="9"/>
                </a:lnTo>
                <a:lnTo>
                  <a:pt x="25" y="9"/>
                </a:lnTo>
                <a:lnTo>
                  <a:pt x="23" y="9"/>
                </a:lnTo>
                <a:lnTo>
                  <a:pt x="23" y="7"/>
                </a:lnTo>
                <a:lnTo>
                  <a:pt x="21" y="7"/>
                </a:lnTo>
                <a:lnTo>
                  <a:pt x="19" y="7"/>
                </a:lnTo>
                <a:lnTo>
                  <a:pt x="17" y="7"/>
                </a:lnTo>
                <a:lnTo>
                  <a:pt x="14" y="7"/>
                </a:lnTo>
                <a:lnTo>
                  <a:pt x="12" y="7"/>
                </a:lnTo>
                <a:lnTo>
                  <a:pt x="10" y="5"/>
                </a:lnTo>
                <a:lnTo>
                  <a:pt x="8" y="5"/>
                </a:lnTo>
                <a:lnTo>
                  <a:pt x="6" y="5"/>
                </a:lnTo>
                <a:lnTo>
                  <a:pt x="6" y="2"/>
                </a:lnTo>
                <a:lnTo>
                  <a:pt x="4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50" y="0"/>
                </a:lnTo>
                <a:close/>
              </a:path>
            </a:pathLst>
          </a:custGeom>
          <a:solidFill>
            <a:srgbClr val="F0A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34" name="Freeform 215">
            <a:extLst>
              <a:ext uri="{FF2B5EF4-FFF2-40B4-BE49-F238E27FC236}">
                <a16:creationId xmlns:a16="http://schemas.microsoft.com/office/drawing/2014/main" id="{1899F1A6-D13C-478C-9373-05EBB4C34A9A}"/>
              </a:ext>
            </a:extLst>
          </p:cNvPr>
          <p:cNvSpPr>
            <a:spLocks/>
          </p:cNvSpPr>
          <p:nvPr/>
        </p:nvSpPr>
        <p:spPr bwMode="auto">
          <a:xfrm>
            <a:off x="7083426" y="4327526"/>
            <a:ext cx="36513" cy="4763"/>
          </a:xfrm>
          <a:custGeom>
            <a:avLst/>
            <a:gdLst>
              <a:gd name="T0" fmla="*/ 40399973 w 33"/>
              <a:gd name="T1" fmla="*/ 0 h 4"/>
              <a:gd name="T2" fmla="*/ 37951391 w 33"/>
              <a:gd name="T3" fmla="*/ 0 h 4"/>
              <a:gd name="T4" fmla="*/ 37951391 w 33"/>
              <a:gd name="T5" fmla="*/ 2836366 h 4"/>
              <a:gd name="T6" fmla="*/ 35502799 w 33"/>
              <a:gd name="T7" fmla="*/ 2836366 h 4"/>
              <a:gd name="T8" fmla="*/ 33054216 w 33"/>
              <a:gd name="T9" fmla="*/ 2836366 h 4"/>
              <a:gd name="T10" fmla="*/ 30605634 w 33"/>
              <a:gd name="T11" fmla="*/ 2836366 h 4"/>
              <a:gd name="T12" fmla="*/ 28157051 w 33"/>
              <a:gd name="T13" fmla="*/ 2836366 h 4"/>
              <a:gd name="T14" fmla="*/ 25709575 w 33"/>
              <a:gd name="T15" fmla="*/ 2836366 h 4"/>
              <a:gd name="T16" fmla="*/ 25709575 w 33"/>
              <a:gd name="T17" fmla="*/ 5671542 h 4"/>
              <a:gd name="T18" fmla="*/ 23260992 w 33"/>
              <a:gd name="T19" fmla="*/ 5671542 h 4"/>
              <a:gd name="T20" fmla="*/ 20812409 w 33"/>
              <a:gd name="T21" fmla="*/ 5671542 h 4"/>
              <a:gd name="T22" fmla="*/ 18363826 w 33"/>
              <a:gd name="T23" fmla="*/ 5671542 h 4"/>
              <a:gd name="T24" fmla="*/ 18363826 w 33"/>
              <a:gd name="T25" fmla="*/ 2836366 h 4"/>
              <a:gd name="T26" fmla="*/ 15915239 w 33"/>
              <a:gd name="T27" fmla="*/ 2836366 h 4"/>
              <a:gd name="T28" fmla="*/ 13466656 w 33"/>
              <a:gd name="T29" fmla="*/ 2836366 h 4"/>
              <a:gd name="T30" fmla="*/ 11018074 w 33"/>
              <a:gd name="T31" fmla="*/ 2836366 h 4"/>
              <a:gd name="T32" fmla="*/ 7345750 w 33"/>
              <a:gd name="T33" fmla="*/ 2836366 h 4"/>
              <a:gd name="T34" fmla="*/ 4897168 w 33"/>
              <a:gd name="T35" fmla="*/ 2836366 h 4"/>
              <a:gd name="T36" fmla="*/ 4897168 w 33"/>
              <a:gd name="T37" fmla="*/ 0 h 4"/>
              <a:gd name="T38" fmla="*/ 2448584 w 33"/>
              <a:gd name="T39" fmla="*/ 0 h 4"/>
              <a:gd name="T40" fmla="*/ 0 w 33"/>
              <a:gd name="T41" fmla="*/ 0 h 4"/>
              <a:gd name="T42" fmla="*/ 40399973 w 33"/>
              <a:gd name="T43" fmla="*/ 0 h 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"/>
              <a:gd name="T67" fmla="*/ 0 h 4"/>
              <a:gd name="T68" fmla="*/ 33 w 33"/>
              <a:gd name="T69" fmla="*/ 4 h 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" h="4">
                <a:moveTo>
                  <a:pt x="33" y="0"/>
                </a:moveTo>
                <a:lnTo>
                  <a:pt x="31" y="0"/>
                </a:lnTo>
                <a:lnTo>
                  <a:pt x="31" y="2"/>
                </a:lnTo>
                <a:lnTo>
                  <a:pt x="29" y="2"/>
                </a:lnTo>
                <a:lnTo>
                  <a:pt x="27" y="2"/>
                </a:lnTo>
                <a:lnTo>
                  <a:pt x="25" y="2"/>
                </a:lnTo>
                <a:lnTo>
                  <a:pt x="23" y="2"/>
                </a:lnTo>
                <a:lnTo>
                  <a:pt x="21" y="2"/>
                </a:lnTo>
                <a:lnTo>
                  <a:pt x="21" y="4"/>
                </a:lnTo>
                <a:lnTo>
                  <a:pt x="19" y="4"/>
                </a:lnTo>
                <a:lnTo>
                  <a:pt x="17" y="4"/>
                </a:lnTo>
                <a:lnTo>
                  <a:pt x="15" y="4"/>
                </a:lnTo>
                <a:lnTo>
                  <a:pt x="15" y="2"/>
                </a:lnTo>
                <a:lnTo>
                  <a:pt x="13" y="2"/>
                </a:lnTo>
                <a:lnTo>
                  <a:pt x="11" y="2"/>
                </a:lnTo>
                <a:lnTo>
                  <a:pt x="9" y="2"/>
                </a:lnTo>
                <a:lnTo>
                  <a:pt x="6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33" y="0"/>
                </a:lnTo>
                <a:close/>
              </a:path>
            </a:pathLst>
          </a:custGeom>
          <a:solidFill>
            <a:srgbClr val="F0A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35" name="Freeform 216">
            <a:extLst>
              <a:ext uri="{FF2B5EF4-FFF2-40B4-BE49-F238E27FC236}">
                <a16:creationId xmlns:a16="http://schemas.microsoft.com/office/drawing/2014/main" id="{F84CBA70-9AE4-24C4-8344-F6C249091A22}"/>
              </a:ext>
            </a:extLst>
          </p:cNvPr>
          <p:cNvSpPr>
            <a:spLocks/>
          </p:cNvSpPr>
          <p:nvPr/>
        </p:nvSpPr>
        <p:spPr bwMode="auto">
          <a:xfrm>
            <a:off x="7024688" y="4019550"/>
            <a:ext cx="158750" cy="312738"/>
          </a:xfrm>
          <a:custGeom>
            <a:avLst/>
            <a:gdLst>
              <a:gd name="T0" fmla="*/ 2686004 w 137"/>
              <a:gd name="T1" fmla="*/ 188144862 h 228"/>
              <a:gd name="T2" fmla="*/ 6713850 w 137"/>
              <a:gd name="T3" fmla="*/ 158041052 h 228"/>
              <a:gd name="T4" fmla="*/ 12084698 w 137"/>
              <a:gd name="T5" fmla="*/ 127938655 h 228"/>
              <a:gd name="T6" fmla="*/ 17455544 w 137"/>
              <a:gd name="T7" fmla="*/ 101598716 h 228"/>
              <a:gd name="T8" fmla="*/ 25511239 w 137"/>
              <a:gd name="T9" fmla="*/ 75257383 h 228"/>
              <a:gd name="T10" fmla="*/ 33568087 w 137"/>
              <a:gd name="T11" fmla="*/ 52679900 h 228"/>
              <a:gd name="T12" fmla="*/ 45652790 w 137"/>
              <a:gd name="T13" fmla="*/ 35748149 h 228"/>
              <a:gd name="T14" fmla="*/ 56394482 w 137"/>
              <a:gd name="T15" fmla="*/ 22577494 h 228"/>
              <a:gd name="T16" fmla="*/ 69821018 w 137"/>
              <a:gd name="T17" fmla="*/ 9406830 h 228"/>
              <a:gd name="T18" fmla="*/ 84591732 w 137"/>
              <a:gd name="T19" fmla="*/ 3762458 h 228"/>
              <a:gd name="T20" fmla="*/ 98018268 w 137"/>
              <a:gd name="T21" fmla="*/ 0 h 228"/>
              <a:gd name="T22" fmla="*/ 111445963 w 137"/>
              <a:gd name="T23" fmla="*/ 3762458 h 228"/>
              <a:gd name="T24" fmla="*/ 123530656 w 137"/>
              <a:gd name="T25" fmla="*/ 13170661 h 228"/>
              <a:gd name="T26" fmla="*/ 136957192 w 137"/>
              <a:gd name="T27" fmla="*/ 26339950 h 228"/>
              <a:gd name="T28" fmla="*/ 147698885 w 137"/>
              <a:gd name="T29" fmla="*/ 39510606 h 228"/>
              <a:gd name="T30" fmla="*/ 157098771 w 137"/>
              <a:gd name="T31" fmla="*/ 62088099 h 228"/>
              <a:gd name="T32" fmla="*/ 165154461 w 137"/>
              <a:gd name="T33" fmla="*/ 82783668 h 228"/>
              <a:gd name="T34" fmla="*/ 173211309 w 137"/>
              <a:gd name="T35" fmla="*/ 109123629 h 228"/>
              <a:gd name="T36" fmla="*/ 178582155 w 137"/>
              <a:gd name="T37" fmla="*/ 135463569 h 228"/>
              <a:gd name="T38" fmla="*/ 181266999 w 137"/>
              <a:gd name="T39" fmla="*/ 167449251 h 228"/>
              <a:gd name="T40" fmla="*/ 183953001 w 137"/>
              <a:gd name="T41" fmla="*/ 197551689 h 228"/>
              <a:gd name="T42" fmla="*/ 183953001 w 137"/>
              <a:gd name="T43" fmla="*/ 227655457 h 228"/>
              <a:gd name="T44" fmla="*/ 181266999 w 137"/>
              <a:gd name="T45" fmla="*/ 263402224 h 228"/>
              <a:gd name="T46" fmla="*/ 175896153 w 137"/>
              <a:gd name="T47" fmla="*/ 293505992 h 228"/>
              <a:gd name="T48" fmla="*/ 170525307 w 137"/>
              <a:gd name="T49" fmla="*/ 319845931 h 228"/>
              <a:gd name="T50" fmla="*/ 162469617 w 137"/>
              <a:gd name="T51" fmla="*/ 346185871 h 228"/>
              <a:gd name="T52" fmla="*/ 154412768 w 137"/>
              <a:gd name="T53" fmla="*/ 368763439 h 228"/>
              <a:gd name="T54" fmla="*/ 142328038 w 137"/>
              <a:gd name="T55" fmla="*/ 385696552 h 228"/>
              <a:gd name="T56" fmla="*/ 131586346 w 137"/>
              <a:gd name="T57" fmla="*/ 402629664 h 228"/>
              <a:gd name="T58" fmla="*/ 120844654 w 137"/>
              <a:gd name="T59" fmla="*/ 415798948 h 228"/>
              <a:gd name="T60" fmla="*/ 106075117 w 137"/>
              <a:gd name="T61" fmla="*/ 425207147 h 228"/>
              <a:gd name="T62" fmla="*/ 92647422 w 137"/>
              <a:gd name="T63" fmla="*/ 428969603 h 228"/>
              <a:gd name="T64" fmla="*/ 79220886 w 137"/>
              <a:gd name="T65" fmla="*/ 425207147 h 228"/>
              <a:gd name="T66" fmla="*/ 64450172 w 137"/>
              <a:gd name="T67" fmla="*/ 421443318 h 228"/>
              <a:gd name="T68" fmla="*/ 53708480 w 137"/>
              <a:gd name="T69" fmla="*/ 408274035 h 228"/>
              <a:gd name="T70" fmla="*/ 42966787 w 137"/>
              <a:gd name="T71" fmla="*/ 395103379 h 228"/>
              <a:gd name="T72" fmla="*/ 30882085 w 137"/>
              <a:gd name="T73" fmla="*/ 376289724 h 228"/>
              <a:gd name="T74" fmla="*/ 22826395 w 137"/>
              <a:gd name="T75" fmla="*/ 355592698 h 228"/>
              <a:gd name="T76" fmla="*/ 14769542 w 137"/>
              <a:gd name="T77" fmla="*/ 329252759 h 228"/>
              <a:gd name="T78" fmla="*/ 9398693 w 137"/>
              <a:gd name="T79" fmla="*/ 302912819 h 228"/>
              <a:gd name="T80" fmla="*/ 2686004 w 137"/>
              <a:gd name="T81" fmla="*/ 270928509 h 228"/>
              <a:gd name="T82" fmla="*/ 0 w 137"/>
              <a:gd name="T83" fmla="*/ 240824741 h 228"/>
              <a:gd name="T84" fmla="*/ 0 w 137"/>
              <a:gd name="T85" fmla="*/ 210722345 h 2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7"/>
              <a:gd name="T130" fmla="*/ 0 h 228"/>
              <a:gd name="T131" fmla="*/ 137 w 137"/>
              <a:gd name="T132" fmla="*/ 228 h 2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7" h="228">
                <a:moveTo>
                  <a:pt x="0" y="112"/>
                </a:moveTo>
                <a:lnTo>
                  <a:pt x="0" y="105"/>
                </a:lnTo>
                <a:lnTo>
                  <a:pt x="2" y="100"/>
                </a:lnTo>
                <a:lnTo>
                  <a:pt x="2" y="93"/>
                </a:lnTo>
                <a:lnTo>
                  <a:pt x="2" y="89"/>
                </a:lnTo>
                <a:lnTo>
                  <a:pt x="5" y="84"/>
                </a:lnTo>
                <a:lnTo>
                  <a:pt x="5" y="77"/>
                </a:lnTo>
                <a:lnTo>
                  <a:pt x="7" y="72"/>
                </a:lnTo>
                <a:lnTo>
                  <a:pt x="9" y="68"/>
                </a:lnTo>
                <a:lnTo>
                  <a:pt x="9" y="63"/>
                </a:lnTo>
                <a:lnTo>
                  <a:pt x="11" y="58"/>
                </a:lnTo>
                <a:lnTo>
                  <a:pt x="13" y="54"/>
                </a:lnTo>
                <a:lnTo>
                  <a:pt x="15" y="49"/>
                </a:lnTo>
                <a:lnTo>
                  <a:pt x="17" y="44"/>
                </a:lnTo>
                <a:lnTo>
                  <a:pt x="19" y="40"/>
                </a:lnTo>
                <a:lnTo>
                  <a:pt x="21" y="35"/>
                </a:lnTo>
                <a:lnTo>
                  <a:pt x="23" y="33"/>
                </a:lnTo>
                <a:lnTo>
                  <a:pt x="25" y="28"/>
                </a:lnTo>
                <a:lnTo>
                  <a:pt x="29" y="26"/>
                </a:lnTo>
                <a:lnTo>
                  <a:pt x="32" y="21"/>
                </a:lnTo>
                <a:lnTo>
                  <a:pt x="34" y="19"/>
                </a:lnTo>
                <a:lnTo>
                  <a:pt x="38" y="16"/>
                </a:lnTo>
                <a:lnTo>
                  <a:pt x="40" y="14"/>
                </a:lnTo>
                <a:lnTo>
                  <a:pt x="42" y="12"/>
                </a:lnTo>
                <a:lnTo>
                  <a:pt x="46" y="9"/>
                </a:lnTo>
                <a:lnTo>
                  <a:pt x="48" y="7"/>
                </a:lnTo>
                <a:lnTo>
                  <a:pt x="52" y="5"/>
                </a:lnTo>
                <a:lnTo>
                  <a:pt x="56" y="5"/>
                </a:lnTo>
                <a:lnTo>
                  <a:pt x="59" y="2"/>
                </a:lnTo>
                <a:lnTo>
                  <a:pt x="63" y="2"/>
                </a:lnTo>
                <a:lnTo>
                  <a:pt x="67" y="0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79" y="2"/>
                </a:lnTo>
                <a:lnTo>
                  <a:pt x="83" y="2"/>
                </a:lnTo>
                <a:lnTo>
                  <a:pt x="86" y="2"/>
                </a:lnTo>
                <a:lnTo>
                  <a:pt x="90" y="5"/>
                </a:lnTo>
                <a:lnTo>
                  <a:pt x="92" y="7"/>
                </a:lnTo>
                <a:lnTo>
                  <a:pt x="96" y="9"/>
                </a:lnTo>
                <a:lnTo>
                  <a:pt x="98" y="12"/>
                </a:lnTo>
                <a:lnTo>
                  <a:pt x="102" y="14"/>
                </a:lnTo>
                <a:lnTo>
                  <a:pt x="104" y="16"/>
                </a:lnTo>
                <a:lnTo>
                  <a:pt x="106" y="19"/>
                </a:lnTo>
                <a:lnTo>
                  <a:pt x="110" y="21"/>
                </a:lnTo>
                <a:lnTo>
                  <a:pt x="113" y="26"/>
                </a:lnTo>
                <a:lnTo>
                  <a:pt x="115" y="28"/>
                </a:lnTo>
                <a:lnTo>
                  <a:pt x="117" y="33"/>
                </a:lnTo>
                <a:lnTo>
                  <a:pt x="119" y="35"/>
                </a:lnTo>
                <a:lnTo>
                  <a:pt x="121" y="40"/>
                </a:lnTo>
                <a:lnTo>
                  <a:pt x="123" y="44"/>
                </a:lnTo>
                <a:lnTo>
                  <a:pt x="125" y="49"/>
                </a:lnTo>
                <a:lnTo>
                  <a:pt x="127" y="54"/>
                </a:lnTo>
                <a:lnTo>
                  <a:pt x="129" y="58"/>
                </a:lnTo>
                <a:lnTo>
                  <a:pt x="129" y="63"/>
                </a:lnTo>
                <a:lnTo>
                  <a:pt x="131" y="68"/>
                </a:lnTo>
                <a:lnTo>
                  <a:pt x="133" y="72"/>
                </a:lnTo>
                <a:lnTo>
                  <a:pt x="133" y="77"/>
                </a:lnTo>
                <a:lnTo>
                  <a:pt x="135" y="84"/>
                </a:lnTo>
                <a:lnTo>
                  <a:pt x="135" y="89"/>
                </a:lnTo>
                <a:lnTo>
                  <a:pt x="135" y="93"/>
                </a:lnTo>
                <a:lnTo>
                  <a:pt x="137" y="100"/>
                </a:lnTo>
                <a:lnTo>
                  <a:pt x="137" y="105"/>
                </a:lnTo>
                <a:lnTo>
                  <a:pt x="137" y="110"/>
                </a:lnTo>
                <a:lnTo>
                  <a:pt x="137" y="117"/>
                </a:lnTo>
                <a:lnTo>
                  <a:pt x="137" y="121"/>
                </a:lnTo>
                <a:lnTo>
                  <a:pt x="135" y="128"/>
                </a:lnTo>
                <a:lnTo>
                  <a:pt x="135" y="133"/>
                </a:lnTo>
                <a:lnTo>
                  <a:pt x="135" y="140"/>
                </a:lnTo>
                <a:lnTo>
                  <a:pt x="133" y="144"/>
                </a:lnTo>
                <a:lnTo>
                  <a:pt x="133" y="149"/>
                </a:lnTo>
                <a:lnTo>
                  <a:pt x="131" y="156"/>
                </a:lnTo>
                <a:lnTo>
                  <a:pt x="131" y="161"/>
                </a:lnTo>
                <a:lnTo>
                  <a:pt x="129" y="165"/>
                </a:lnTo>
                <a:lnTo>
                  <a:pt x="127" y="170"/>
                </a:lnTo>
                <a:lnTo>
                  <a:pt x="125" y="175"/>
                </a:lnTo>
                <a:lnTo>
                  <a:pt x="123" y="179"/>
                </a:lnTo>
                <a:lnTo>
                  <a:pt x="121" y="184"/>
                </a:lnTo>
                <a:lnTo>
                  <a:pt x="119" y="189"/>
                </a:lnTo>
                <a:lnTo>
                  <a:pt x="117" y="191"/>
                </a:lnTo>
                <a:lnTo>
                  <a:pt x="115" y="196"/>
                </a:lnTo>
                <a:lnTo>
                  <a:pt x="113" y="200"/>
                </a:lnTo>
                <a:lnTo>
                  <a:pt x="110" y="203"/>
                </a:lnTo>
                <a:lnTo>
                  <a:pt x="106" y="205"/>
                </a:lnTo>
                <a:lnTo>
                  <a:pt x="104" y="210"/>
                </a:lnTo>
                <a:lnTo>
                  <a:pt x="102" y="212"/>
                </a:lnTo>
                <a:lnTo>
                  <a:pt x="98" y="214"/>
                </a:lnTo>
                <a:lnTo>
                  <a:pt x="96" y="217"/>
                </a:lnTo>
                <a:lnTo>
                  <a:pt x="92" y="219"/>
                </a:lnTo>
                <a:lnTo>
                  <a:pt x="90" y="221"/>
                </a:lnTo>
                <a:lnTo>
                  <a:pt x="86" y="224"/>
                </a:lnTo>
                <a:lnTo>
                  <a:pt x="83" y="224"/>
                </a:lnTo>
                <a:lnTo>
                  <a:pt x="79" y="226"/>
                </a:lnTo>
                <a:lnTo>
                  <a:pt x="77" y="226"/>
                </a:lnTo>
                <a:lnTo>
                  <a:pt x="73" y="226"/>
                </a:lnTo>
                <a:lnTo>
                  <a:pt x="69" y="228"/>
                </a:lnTo>
                <a:lnTo>
                  <a:pt x="67" y="228"/>
                </a:lnTo>
                <a:lnTo>
                  <a:pt x="63" y="226"/>
                </a:lnTo>
                <a:lnTo>
                  <a:pt x="59" y="226"/>
                </a:lnTo>
                <a:lnTo>
                  <a:pt x="56" y="226"/>
                </a:lnTo>
                <a:lnTo>
                  <a:pt x="52" y="224"/>
                </a:lnTo>
                <a:lnTo>
                  <a:pt x="48" y="224"/>
                </a:lnTo>
                <a:lnTo>
                  <a:pt x="46" y="221"/>
                </a:lnTo>
                <a:lnTo>
                  <a:pt x="42" y="219"/>
                </a:lnTo>
                <a:lnTo>
                  <a:pt x="40" y="217"/>
                </a:lnTo>
                <a:lnTo>
                  <a:pt x="36" y="214"/>
                </a:lnTo>
                <a:lnTo>
                  <a:pt x="34" y="212"/>
                </a:lnTo>
                <a:lnTo>
                  <a:pt x="32" y="210"/>
                </a:lnTo>
                <a:lnTo>
                  <a:pt x="27" y="207"/>
                </a:lnTo>
                <a:lnTo>
                  <a:pt x="25" y="203"/>
                </a:lnTo>
                <a:lnTo>
                  <a:pt x="23" y="200"/>
                </a:lnTo>
                <a:lnTo>
                  <a:pt x="21" y="196"/>
                </a:lnTo>
                <a:lnTo>
                  <a:pt x="19" y="191"/>
                </a:lnTo>
                <a:lnTo>
                  <a:pt x="17" y="189"/>
                </a:lnTo>
                <a:lnTo>
                  <a:pt x="15" y="184"/>
                </a:lnTo>
                <a:lnTo>
                  <a:pt x="13" y="179"/>
                </a:lnTo>
                <a:lnTo>
                  <a:pt x="11" y="175"/>
                </a:lnTo>
                <a:lnTo>
                  <a:pt x="9" y="170"/>
                </a:lnTo>
                <a:lnTo>
                  <a:pt x="9" y="165"/>
                </a:lnTo>
                <a:lnTo>
                  <a:pt x="7" y="161"/>
                </a:lnTo>
                <a:lnTo>
                  <a:pt x="5" y="156"/>
                </a:lnTo>
                <a:lnTo>
                  <a:pt x="5" y="151"/>
                </a:lnTo>
                <a:lnTo>
                  <a:pt x="2" y="144"/>
                </a:lnTo>
                <a:lnTo>
                  <a:pt x="2" y="140"/>
                </a:lnTo>
                <a:lnTo>
                  <a:pt x="2" y="135"/>
                </a:lnTo>
                <a:lnTo>
                  <a:pt x="0" y="128"/>
                </a:lnTo>
                <a:lnTo>
                  <a:pt x="0" y="123"/>
                </a:lnTo>
                <a:lnTo>
                  <a:pt x="0" y="117"/>
                </a:lnTo>
                <a:lnTo>
                  <a:pt x="0" y="112"/>
                </a:lnTo>
              </a:path>
            </a:pathLst>
          </a:custGeom>
          <a:noFill/>
          <a:ln w="0">
            <a:solidFill>
              <a:srgbClr val="66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36" name="Freeform 217">
            <a:extLst>
              <a:ext uri="{FF2B5EF4-FFF2-40B4-BE49-F238E27FC236}">
                <a16:creationId xmlns:a16="http://schemas.microsoft.com/office/drawing/2014/main" id="{7CB79910-99AB-5445-FFC4-B7E1F686EC6E}"/>
              </a:ext>
            </a:extLst>
          </p:cNvPr>
          <p:cNvSpPr>
            <a:spLocks/>
          </p:cNvSpPr>
          <p:nvPr/>
        </p:nvSpPr>
        <p:spPr bwMode="auto">
          <a:xfrm>
            <a:off x="7024688" y="4019550"/>
            <a:ext cx="201612" cy="312738"/>
          </a:xfrm>
          <a:custGeom>
            <a:avLst/>
            <a:gdLst>
              <a:gd name="T0" fmla="*/ 4330978 w 137"/>
              <a:gd name="T1" fmla="*/ 188144862 h 228"/>
              <a:gd name="T2" fmla="*/ 10828181 w 137"/>
              <a:gd name="T3" fmla="*/ 158041052 h 228"/>
              <a:gd name="T4" fmla="*/ 19491610 w 137"/>
              <a:gd name="T5" fmla="*/ 127938655 h 228"/>
              <a:gd name="T6" fmla="*/ 28153570 w 137"/>
              <a:gd name="T7" fmla="*/ 101598716 h 228"/>
              <a:gd name="T8" fmla="*/ 41147972 w 137"/>
              <a:gd name="T9" fmla="*/ 75257383 h 228"/>
              <a:gd name="T10" fmla="*/ 54142386 w 137"/>
              <a:gd name="T11" fmla="*/ 52679900 h 228"/>
              <a:gd name="T12" fmla="*/ 73632519 w 137"/>
              <a:gd name="T13" fmla="*/ 35748149 h 228"/>
              <a:gd name="T14" fmla="*/ 90957899 w 137"/>
              <a:gd name="T15" fmla="*/ 22577494 h 228"/>
              <a:gd name="T16" fmla="*/ 112614278 w 137"/>
              <a:gd name="T17" fmla="*/ 9406830 h 228"/>
              <a:gd name="T18" fmla="*/ 136436859 w 137"/>
              <a:gd name="T19" fmla="*/ 3762458 h 228"/>
              <a:gd name="T20" fmla="*/ 158093216 w 137"/>
              <a:gd name="T21" fmla="*/ 0 h 228"/>
              <a:gd name="T22" fmla="*/ 179749573 w 137"/>
              <a:gd name="T23" fmla="*/ 3762458 h 228"/>
              <a:gd name="T24" fmla="*/ 199241223 w 137"/>
              <a:gd name="T25" fmla="*/ 13170661 h 228"/>
              <a:gd name="T26" fmla="*/ 220897579 w 137"/>
              <a:gd name="T27" fmla="*/ 26339950 h 228"/>
              <a:gd name="T28" fmla="*/ 238222959 w 137"/>
              <a:gd name="T29" fmla="*/ 39510606 h 228"/>
              <a:gd name="T30" fmla="*/ 253383586 w 137"/>
              <a:gd name="T31" fmla="*/ 62088099 h 228"/>
              <a:gd name="T32" fmla="*/ 266376517 w 137"/>
              <a:gd name="T33" fmla="*/ 82783668 h 228"/>
              <a:gd name="T34" fmla="*/ 279370920 w 137"/>
              <a:gd name="T35" fmla="*/ 109123629 h 228"/>
              <a:gd name="T36" fmla="*/ 288034345 w 137"/>
              <a:gd name="T37" fmla="*/ 135463569 h 228"/>
              <a:gd name="T38" fmla="*/ 292365323 w 137"/>
              <a:gd name="T39" fmla="*/ 167449251 h 228"/>
              <a:gd name="T40" fmla="*/ 296696300 w 137"/>
              <a:gd name="T41" fmla="*/ 197551689 h 228"/>
              <a:gd name="T42" fmla="*/ 296696300 w 137"/>
              <a:gd name="T43" fmla="*/ 227655457 h 228"/>
              <a:gd name="T44" fmla="*/ 292365323 w 137"/>
              <a:gd name="T45" fmla="*/ 263402224 h 228"/>
              <a:gd name="T46" fmla="*/ 283701897 w 137"/>
              <a:gd name="T47" fmla="*/ 293505992 h 228"/>
              <a:gd name="T48" fmla="*/ 275039943 w 137"/>
              <a:gd name="T49" fmla="*/ 319845931 h 228"/>
              <a:gd name="T50" fmla="*/ 262045540 w 137"/>
              <a:gd name="T51" fmla="*/ 346185871 h 228"/>
              <a:gd name="T52" fmla="*/ 249051137 w 137"/>
              <a:gd name="T53" fmla="*/ 368763439 h 228"/>
              <a:gd name="T54" fmla="*/ 229561005 w 137"/>
              <a:gd name="T55" fmla="*/ 385696552 h 228"/>
              <a:gd name="T56" fmla="*/ 212235625 w 137"/>
              <a:gd name="T57" fmla="*/ 402629664 h 228"/>
              <a:gd name="T58" fmla="*/ 194910246 w 137"/>
              <a:gd name="T59" fmla="*/ 415798948 h 228"/>
              <a:gd name="T60" fmla="*/ 171087619 w 137"/>
              <a:gd name="T61" fmla="*/ 425207147 h 228"/>
              <a:gd name="T62" fmla="*/ 149431262 w 137"/>
              <a:gd name="T63" fmla="*/ 428969603 h 228"/>
              <a:gd name="T64" fmla="*/ 127774905 w 137"/>
              <a:gd name="T65" fmla="*/ 425207147 h 228"/>
              <a:gd name="T66" fmla="*/ 103952324 w 137"/>
              <a:gd name="T67" fmla="*/ 421443318 h 228"/>
              <a:gd name="T68" fmla="*/ 86626921 w 137"/>
              <a:gd name="T69" fmla="*/ 408274035 h 228"/>
              <a:gd name="T70" fmla="*/ 69301542 w 137"/>
              <a:gd name="T71" fmla="*/ 395103379 h 228"/>
              <a:gd name="T72" fmla="*/ 49809938 w 137"/>
              <a:gd name="T73" fmla="*/ 376289724 h 228"/>
              <a:gd name="T74" fmla="*/ 36816995 w 137"/>
              <a:gd name="T75" fmla="*/ 355592698 h 228"/>
              <a:gd name="T76" fmla="*/ 23822587 w 137"/>
              <a:gd name="T77" fmla="*/ 329252759 h 228"/>
              <a:gd name="T78" fmla="*/ 15159161 w 137"/>
              <a:gd name="T79" fmla="*/ 302912819 h 228"/>
              <a:gd name="T80" fmla="*/ 4330978 w 137"/>
              <a:gd name="T81" fmla="*/ 270928509 h 228"/>
              <a:gd name="T82" fmla="*/ 0 w 137"/>
              <a:gd name="T83" fmla="*/ 240824741 h 228"/>
              <a:gd name="T84" fmla="*/ 0 w 137"/>
              <a:gd name="T85" fmla="*/ 210722345 h 2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7"/>
              <a:gd name="T130" fmla="*/ 0 h 228"/>
              <a:gd name="T131" fmla="*/ 137 w 137"/>
              <a:gd name="T132" fmla="*/ 228 h 2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7" h="228">
                <a:moveTo>
                  <a:pt x="0" y="112"/>
                </a:moveTo>
                <a:lnTo>
                  <a:pt x="0" y="105"/>
                </a:lnTo>
                <a:lnTo>
                  <a:pt x="2" y="100"/>
                </a:lnTo>
                <a:lnTo>
                  <a:pt x="2" y="93"/>
                </a:lnTo>
                <a:lnTo>
                  <a:pt x="2" y="89"/>
                </a:lnTo>
                <a:lnTo>
                  <a:pt x="5" y="84"/>
                </a:lnTo>
                <a:lnTo>
                  <a:pt x="5" y="77"/>
                </a:lnTo>
                <a:lnTo>
                  <a:pt x="7" y="72"/>
                </a:lnTo>
                <a:lnTo>
                  <a:pt x="9" y="68"/>
                </a:lnTo>
                <a:lnTo>
                  <a:pt x="9" y="63"/>
                </a:lnTo>
                <a:lnTo>
                  <a:pt x="11" y="58"/>
                </a:lnTo>
                <a:lnTo>
                  <a:pt x="13" y="54"/>
                </a:lnTo>
                <a:lnTo>
                  <a:pt x="15" y="49"/>
                </a:lnTo>
                <a:lnTo>
                  <a:pt x="17" y="44"/>
                </a:lnTo>
                <a:lnTo>
                  <a:pt x="19" y="40"/>
                </a:lnTo>
                <a:lnTo>
                  <a:pt x="21" y="35"/>
                </a:lnTo>
                <a:lnTo>
                  <a:pt x="23" y="33"/>
                </a:lnTo>
                <a:lnTo>
                  <a:pt x="25" y="28"/>
                </a:lnTo>
                <a:lnTo>
                  <a:pt x="29" y="26"/>
                </a:lnTo>
                <a:lnTo>
                  <a:pt x="32" y="21"/>
                </a:lnTo>
                <a:lnTo>
                  <a:pt x="34" y="19"/>
                </a:lnTo>
                <a:lnTo>
                  <a:pt x="38" y="16"/>
                </a:lnTo>
                <a:lnTo>
                  <a:pt x="40" y="14"/>
                </a:lnTo>
                <a:lnTo>
                  <a:pt x="42" y="12"/>
                </a:lnTo>
                <a:lnTo>
                  <a:pt x="46" y="9"/>
                </a:lnTo>
                <a:lnTo>
                  <a:pt x="48" y="7"/>
                </a:lnTo>
                <a:lnTo>
                  <a:pt x="52" y="5"/>
                </a:lnTo>
                <a:lnTo>
                  <a:pt x="56" y="5"/>
                </a:lnTo>
                <a:lnTo>
                  <a:pt x="59" y="2"/>
                </a:lnTo>
                <a:lnTo>
                  <a:pt x="63" y="2"/>
                </a:lnTo>
                <a:lnTo>
                  <a:pt x="67" y="0"/>
                </a:lnTo>
                <a:lnTo>
                  <a:pt x="69" y="0"/>
                </a:lnTo>
                <a:lnTo>
                  <a:pt x="73" y="0"/>
                </a:lnTo>
                <a:lnTo>
                  <a:pt x="77" y="0"/>
                </a:lnTo>
                <a:lnTo>
                  <a:pt x="79" y="2"/>
                </a:lnTo>
                <a:lnTo>
                  <a:pt x="83" y="2"/>
                </a:lnTo>
                <a:lnTo>
                  <a:pt x="86" y="2"/>
                </a:lnTo>
                <a:lnTo>
                  <a:pt x="90" y="5"/>
                </a:lnTo>
                <a:lnTo>
                  <a:pt x="92" y="7"/>
                </a:lnTo>
                <a:lnTo>
                  <a:pt x="96" y="9"/>
                </a:lnTo>
                <a:lnTo>
                  <a:pt x="98" y="12"/>
                </a:lnTo>
                <a:lnTo>
                  <a:pt x="102" y="14"/>
                </a:lnTo>
                <a:lnTo>
                  <a:pt x="104" y="16"/>
                </a:lnTo>
                <a:lnTo>
                  <a:pt x="106" y="19"/>
                </a:lnTo>
                <a:lnTo>
                  <a:pt x="110" y="21"/>
                </a:lnTo>
                <a:lnTo>
                  <a:pt x="113" y="26"/>
                </a:lnTo>
                <a:lnTo>
                  <a:pt x="115" y="28"/>
                </a:lnTo>
                <a:lnTo>
                  <a:pt x="117" y="33"/>
                </a:lnTo>
                <a:lnTo>
                  <a:pt x="119" y="35"/>
                </a:lnTo>
                <a:lnTo>
                  <a:pt x="121" y="40"/>
                </a:lnTo>
                <a:lnTo>
                  <a:pt x="123" y="44"/>
                </a:lnTo>
                <a:lnTo>
                  <a:pt x="125" y="49"/>
                </a:lnTo>
                <a:lnTo>
                  <a:pt x="127" y="54"/>
                </a:lnTo>
                <a:lnTo>
                  <a:pt x="129" y="58"/>
                </a:lnTo>
                <a:lnTo>
                  <a:pt x="129" y="63"/>
                </a:lnTo>
                <a:lnTo>
                  <a:pt x="131" y="68"/>
                </a:lnTo>
                <a:lnTo>
                  <a:pt x="133" y="72"/>
                </a:lnTo>
                <a:lnTo>
                  <a:pt x="133" y="77"/>
                </a:lnTo>
                <a:lnTo>
                  <a:pt x="135" y="84"/>
                </a:lnTo>
                <a:lnTo>
                  <a:pt x="135" y="89"/>
                </a:lnTo>
                <a:lnTo>
                  <a:pt x="135" y="93"/>
                </a:lnTo>
                <a:lnTo>
                  <a:pt x="137" y="100"/>
                </a:lnTo>
                <a:lnTo>
                  <a:pt x="137" y="105"/>
                </a:lnTo>
                <a:lnTo>
                  <a:pt x="137" y="110"/>
                </a:lnTo>
                <a:lnTo>
                  <a:pt x="137" y="117"/>
                </a:lnTo>
                <a:lnTo>
                  <a:pt x="137" y="121"/>
                </a:lnTo>
                <a:lnTo>
                  <a:pt x="135" y="128"/>
                </a:lnTo>
                <a:lnTo>
                  <a:pt x="135" y="133"/>
                </a:lnTo>
                <a:lnTo>
                  <a:pt x="135" y="140"/>
                </a:lnTo>
                <a:lnTo>
                  <a:pt x="133" y="144"/>
                </a:lnTo>
                <a:lnTo>
                  <a:pt x="133" y="149"/>
                </a:lnTo>
                <a:lnTo>
                  <a:pt x="131" y="156"/>
                </a:lnTo>
                <a:lnTo>
                  <a:pt x="131" y="161"/>
                </a:lnTo>
                <a:lnTo>
                  <a:pt x="129" y="165"/>
                </a:lnTo>
                <a:lnTo>
                  <a:pt x="127" y="170"/>
                </a:lnTo>
                <a:lnTo>
                  <a:pt x="125" y="175"/>
                </a:lnTo>
                <a:lnTo>
                  <a:pt x="123" y="179"/>
                </a:lnTo>
                <a:lnTo>
                  <a:pt x="121" y="184"/>
                </a:lnTo>
                <a:lnTo>
                  <a:pt x="119" y="189"/>
                </a:lnTo>
                <a:lnTo>
                  <a:pt x="117" y="191"/>
                </a:lnTo>
                <a:lnTo>
                  <a:pt x="115" y="196"/>
                </a:lnTo>
                <a:lnTo>
                  <a:pt x="113" y="200"/>
                </a:lnTo>
                <a:lnTo>
                  <a:pt x="110" y="203"/>
                </a:lnTo>
                <a:lnTo>
                  <a:pt x="106" y="205"/>
                </a:lnTo>
                <a:lnTo>
                  <a:pt x="104" y="210"/>
                </a:lnTo>
                <a:lnTo>
                  <a:pt x="102" y="212"/>
                </a:lnTo>
                <a:lnTo>
                  <a:pt x="98" y="214"/>
                </a:lnTo>
                <a:lnTo>
                  <a:pt x="96" y="217"/>
                </a:lnTo>
                <a:lnTo>
                  <a:pt x="92" y="219"/>
                </a:lnTo>
                <a:lnTo>
                  <a:pt x="90" y="221"/>
                </a:lnTo>
                <a:lnTo>
                  <a:pt x="86" y="224"/>
                </a:lnTo>
                <a:lnTo>
                  <a:pt x="83" y="224"/>
                </a:lnTo>
                <a:lnTo>
                  <a:pt x="79" y="226"/>
                </a:lnTo>
                <a:lnTo>
                  <a:pt x="77" y="226"/>
                </a:lnTo>
                <a:lnTo>
                  <a:pt x="73" y="226"/>
                </a:lnTo>
                <a:lnTo>
                  <a:pt x="69" y="228"/>
                </a:lnTo>
                <a:lnTo>
                  <a:pt x="67" y="228"/>
                </a:lnTo>
                <a:lnTo>
                  <a:pt x="63" y="226"/>
                </a:lnTo>
                <a:lnTo>
                  <a:pt x="59" y="226"/>
                </a:lnTo>
                <a:lnTo>
                  <a:pt x="56" y="226"/>
                </a:lnTo>
                <a:lnTo>
                  <a:pt x="52" y="224"/>
                </a:lnTo>
                <a:lnTo>
                  <a:pt x="48" y="224"/>
                </a:lnTo>
                <a:lnTo>
                  <a:pt x="46" y="221"/>
                </a:lnTo>
                <a:lnTo>
                  <a:pt x="42" y="219"/>
                </a:lnTo>
                <a:lnTo>
                  <a:pt x="40" y="217"/>
                </a:lnTo>
                <a:lnTo>
                  <a:pt x="36" y="214"/>
                </a:lnTo>
                <a:lnTo>
                  <a:pt x="34" y="212"/>
                </a:lnTo>
                <a:lnTo>
                  <a:pt x="32" y="210"/>
                </a:lnTo>
                <a:lnTo>
                  <a:pt x="27" y="207"/>
                </a:lnTo>
                <a:lnTo>
                  <a:pt x="25" y="203"/>
                </a:lnTo>
                <a:lnTo>
                  <a:pt x="23" y="200"/>
                </a:lnTo>
                <a:lnTo>
                  <a:pt x="21" y="196"/>
                </a:lnTo>
                <a:lnTo>
                  <a:pt x="19" y="191"/>
                </a:lnTo>
                <a:lnTo>
                  <a:pt x="17" y="189"/>
                </a:lnTo>
                <a:lnTo>
                  <a:pt x="15" y="184"/>
                </a:lnTo>
                <a:lnTo>
                  <a:pt x="13" y="179"/>
                </a:lnTo>
                <a:lnTo>
                  <a:pt x="11" y="175"/>
                </a:lnTo>
                <a:lnTo>
                  <a:pt x="9" y="170"/>
                </a:lnTo>
                <a:lnTo>
                  <a:pt x="9" y="165"/>
                </a:lnTo>
                <a:lnTo>
                  <a:pt x="7" y="161"/>
                </a:lnTo>
                <a:lnTo>
                  <a:pt x="5" y="156"/>
                </a:lnTo>
                <a:lnTo>
                  <a:pt x="5" y="151"/>
                </a:lnTo>
                <a:lnTo>
                  <a:pt x="2" y="144"/>
                </a:lnTo>
                <a:lnTo>
                  <a:pt x="2" y="140"/>
                </a:lnTo>
                <a:lnTo>
                  <a:pt x="2" y="135"/>
                </a:lnTo>
                <a:lnTo>
                  <a:pt x="0" y="128"/>
                </a:lnTo>
                <a:lnTo>
                  <a:pt x="0" y="123"/>
                </a:lnTo>
                <a:lnTo>
                  <a:pt x="0" y="117"/>
                </a:lnTo>
                <a:lnTo>
                  <a:pt x="0" y="112"/>
                </a:lnTo>
              </a:path>
            </a:pathLst>
          </a:custGeom>
          <a:noFill/>
          <a:ln w="0">
            <a:solidFill>
              <a:srgbClr val="66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37" name="Text Box 218">
            <a:extLst>
              <a:ext uri="{FF2B5EF4-FFF2-40B4-BE49-F238E27FC236}">
                <a16:creationId xmlns:a16="http://schemas.microsoft.com/office/drawing/2014/main" id="{BC2AC0E7-CBFF-F318-C38B-DF6A6BFCD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676" y="4135438"/>
            <a:ext cx="1965325" cy="3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1200" b="1">
                <a:latin typeface="Calibri" panose="020F0502020204030204" pitchFamily="34" charset="0"/>
              </a:rPr>
              <a:t>Sudden increase in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1200" b="1">
                <a:latin typeface="Calibri" panose="020F0502020204030204" pitchFamily="34" charset="0"/>
              </a:rPr>
              <a:t>abdominal pressure</a:t>
            </a:r>
          </a:p>
        </p:txBody>
      </p:sp>
      <p:sp>
        <p:nvSpPr>
          <p:cNvPr id="30938" name="Text Box 219">
            <a:extLst>
              <a:ext uri="{FF2B5EF4-FFF2-40B4-BE49-F238E27FC236}">
                <a16:creationId xmlns:a16="http://schemas.microsoft.com/office/drawing/2014/main" id="{3932B35C-1A2E-A302-5C00-313447428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676" y="4637089"/>
            <a:ext cx="1916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latin typeface="Calibri" panose="020F0502020204030204" pitchFamily="34" charset="0"/>
              </a:rPr>
              <a:t>Urethral pressure</a:t>
            </a:r>
          </a:p>
        </p:txBody>
      </p:sp>
      <p:grpSp>
        <p:nvGrpSpPr>
          <p:cNvPr id="30939" name="Group 220">
            <a:extLst>
              <a:ext uri="{FF2B5EF4-FFF2-40B4-BE49-F238E27FC236}">
                <a16:creationId xmlns:a16="http://schemas.microsoft.com/office/drawing/2014/main" id="{19C108E1-A214-0D36-3EFE-1BA9A3812528}"/>
              </a:ext>
            </a:extLst>
          </p:cNvPr>
          <p:cNvGrpSpPr>
            <a:grpSpLocks/>
          </p:cNvGrpSpPr>
          <p:nvPr/>
        </p:nvGrpSpPr>
        <p:grpSpPr bwMode="auto">
          <a:xfrm>
            <a:off x="8420100" y="4103688"/>
            <a:ext cx="242888" cy="360362"/>
            <a:chOff x="3954" y="1925"/>
            <a:chExt cx="206" cy="261"/>
          </a:xfrm>
        </p:grpSpPr>
        <p:sp>
          <p:nvSpPr>
            <p:cNvPr id="30945" name="Freeform 221">
              <a:extLst>
                <a:ext uri="{FF2B5EF4-FFF2-40B4-BE49-F238E27FC236}">
                  <a16:creationId xmlns:a16="http://schemas.microsoft.com/office/drawing/2014/main" id="{87920816-D6DE-57F4-6FD8-E0C20A830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1927"/>
              <a:ext cx="195" cy="254"/>
            </a:xfrm>
            <a:custGeom>
              <a:avLst/>
              <a:gdLst>
                <a:gd name="T0" fmla="*/ 0 w 195"/>
                <a:gd name="T1" fmla="*/ 56 h 254"/>
                <a:gd name="T2" fmla="*/ 114 w 195"/>
                <a:gd name="T3" fmla="*/ 56 h 254"/>
                <a:gd name="T4" fmla="*/ 114 w 195"/>
                <a:gd name="T5" fmla="*/ 0 h 254"/>
                <a:gd name="T6" fmla="*/ 195 w 195"/>
                <a:gd name="T7" fmla="*/ 126 h 254"/>
                <a:gd name="T8" fmla="*/ 114 w 195"/>
                <a:gd name="T9" fmla="*/ 254 h 254"/>
                <a:gd name="T10" fmla="*/ 114 w 195"/>
                <a:gd name="T11" fmla="*/ 200 h 254"/>
                <a:gd name="T12" fmla="*/ 0 w 195"/>
                <a:gd name="T13" fmla="*/ 200 h 254"/>
                <a:gd name="T14" fmla="*/ 0 w 195"/>
                <a:gd name="T15" fmla="*/ 56 h 2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5"/>
                <a:gd name="T25" fmla="*/ 0 h 254"/>
                <a:gd name="T26" fmla="*/ 195 w 195"/>
                <a:gd name="T27" fmla="*/ 254 h 2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5" h="254">
                  <a:moveTo>
                    <a:pt x="0" y="56"/>
                  </a:moveTo>
                  <a:lnTo>
                    <a:pt x="114" y="56"/>
                  </a:lnTo>
                  <a:lnTo>
                    <a:pt x="114" y="0"/>
                  </a:lnTo>
                  <a:lnTo>
                    <a:pt x="195" y="126"/>
                  </a:lnTo>
                  <a:lnTo>
                    <a:pt x="114" y="254"/>
                  </a:lnTo>
                  <a:lnTo>
                    <a:pt x="114" y="200"/>
                  </a:lnTo>
                  <a:lnTo>
                    <a:pt x="0" y="20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0946" name="Freeform 222">
              <a:extLst>
                <a:ext uri="{FF2B5EF4-FFF2-40B4-BE49-F238E27FC236}">
                  <a16:creationId xmlns:a16="http://schemas.microsoft.com/office/drawing/2014/main" id="{5F4CA907-E884-2443-BA5D-3D7BCDE31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1978"/>
              <a:ext cx="119" cy="10"/>
            </a:xfrm>
            <a:custGeom>
              <a:avLst/>
              <a:gdLst>
                <a:gd name="T0" fmla="*/ 110 w 119"/>
                <a:gd name="T1" fmla="*/ 5 h 10"/>
                <a:gd name="T2" fmla="*/ 114 w 119"/>
                <a:gd name="T3" fmla="*/ 0 h 10"/>
                <a:gd name="T4" fmla="*/ 0 w 119"/>
                <a:gd name="T5" fmla="*/ 0 h 10"/>
                <a:gd name="T6" fmla="*/ 0 w 119"/>
                <a:gd name="T7" fmla="*/ 10 h 10"/>
                <a:gd name="T8" fmla="*/ 114 w 119"/>
                <a:gd name="T9" fmla="*/ 10 h 10"/>
                <a:gd name="T10" fmla="*/ 119 w 119"/>
                <a:gd name="T11" fmla="*/ 5 h 10"/>
                <a:gd name="T12" fmla="*/ 114 w 119"/>
                <a:gd name="T13" fmla="*/ 10 h 10"/>
                <a:gd name="T14" fmla="*/ 119 w 119"/>
                <a:gd name="T15" fmla="*/ 10 h 10"/>
                <a:gd name="T16" fmla="*/ 119 w 119"/>
                <a:gd name="T17" fmla="*/ 5 h 10"/>
                <a:gd name="T18" fmla="*/ 110 w 119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10"/>
                <a:gd name="T32" fmla="*/ 119 w 119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10">
                  <a:moveTo>
                    <a:pt x="110" y="5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14" y="10"/>
                  </a:lnTo>
                  <a:lnTo>
                    <a:pt x="119" y="5"/>
                  </a:lnTo>
                  <a:lnTo>
                    <a:pt x="114" y="10"/>
                  </a:lnTo>
                  <a:lnTo>
                    <a:pt x="119" y="10"/>
                  </a:lnTo>
                  <a:lnTo>
                    <a:pt x="119" y="5"/>
                  </a:lnTo>
                  <a:lnTo>
                    <a:pt x="1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0947" name="Freeform 223">
              <a:extLst>
                <a:ext uri="{FF2B5EF4-FFF2-40B4-BE49-F238E27FC236}">
                  <a16:creationId xmlns:a16="http://schemas.microsoft.com/office/drawing/2014/main" id="{9F642705-1A70-D1AA-B7B2-031E9BCB0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925"/>
              <a:ext cx="9" cy="58"/>
            </a:xfrm>
            <a:custGeom>
              <a:avLst/>
              <a:gdLst>
                <a:gd name="T0" fmla="*/ 7 w 9"/>
                <a:gd name="T1" fmla="*/ 0 h 58"/>
                <a:gd name="T2" fmla="*/ 0 w 9"/>
                <a:gd name="T3" fmla="*/ 2 h 58"/>
                <a:gd name="T4" fmla="*/ 0 w 9"/>
                <a:gd name="T5" fmla="*/ 58 h 58"/>
                <a:gd name="T6" fmla="*/ 9 w 9"/>
                <a:gd name="T7" fmla="*/ 58 h 58"/>
                <a:gd name="T8" fmla="*/ 9 w 9"/>
                <a:gd name="T9" fmla="*/ 2 h 58"/>
                <a:gd name="T10" fmla="*/ 0 w 9"/>
                <a:gd name="T11" fmla="*/ 5 h 58"/>
                <a:gd name="T12" fmla="*/ 7 w 9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8"/>
                <a:gd name="T23" fmla="*/ 9 w 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8">
                  <a:moveTo>
                    <a:pt x="7" y="0"/>
                  </a:moveTo>
                  <a:lnTo>
                    <a:pt x="0" y="2"/>
                  </a:lnTo>
                  <a:lnTo>
                    <a:pt x="0" y="58"/>
                  </a:lnTo>
                  <a:lnTo>
                    <a:pt x="9" y="58"/>
                  </a:lnTo>
                  <a:lnTo>
                    <a:pt x="9" y="2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0948" name="Freeform 224">
              <a:extLst>
                <a:ext uri="{FF2B5EF4-FFF2-40B4-BE49-F238E27FC236}">
                  <a16:creationId xmlns:a16="http://schemas.microsoft.com/office/drawing/2014/main" id="{0948301A-C0E8-352E-B9B1-C44EFA90B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925"/>
              <a:ext cx="92" cy="133"/>
            </a:xfrm>
            <a:custGeom>
              <a:avLst/>
              <a:gdLst>
                <a:gd name="T0" fmla="*/ 90 w 92"/>
                <a:gd name="T1" fmla="*/ 133 h 133"/>
                <a:gd name="T2" fmla="*/ 90 w 92"/>
                <a:gd name="T3" fmla="*/ 126 h 133"/>
                <a:gd name="T4" fmla="*/ 7 w 92"/>
                <a:gd name="T5" fmla="*/ 0 h 133"/>
                <a:gd name="T6" fmla="*/ 0 w 92"/>
                <a:gd name="T7" fmla="*/ 5 h 133"/>
                <a:gd name="T8" fmla="*/ 81 w 92"/>
                <a:gd name="T9" fmla="*/ 133 h 133"/>
                <a:gd name="T10" fmla="*/ 81 w 92"/>
                <a:gd name="T11" fmla="*/ 126 h 133"/>
                <a:gd name="T12" fmla="*/ 90 w 92"/>
                <a:gd name="T13" fmla="*/ 133 h 133"/>
                <a:gd name="T14" fmla="*/ 92 w 92"/>
                <a:gd name="T15" fmla="*/ 128 h 133"/>
                <a:gd name="T16" fmla="*/ 90 w 92"/>
                <a:gd name="T17" fmla="*/ 126 h 133"/>
                <a:gd name="T18" fmla="*/ 90 w 92"/>
                <a:gd name="T19" fmla="*/ 133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133"/>
                <a:gd name="T32" fmla="*/ 92 w 92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133">
                  <a:moveTo>
                    <a:pt x="90" y="133"/>
                  </a:moveTo>
                  <a:lnTo>
                    <a:pt x="90" y="126"/>
                  </a:lnTo>
                  <a:lnTo>
                    <a:pt x="7" y="0"/>
                  </a:lnTo>
                  <a:lnTo>
                    <a:pt x="0" y="5"/>
                  </a:lnTo>
                  <a:lnTo>
                    <a:pt x="81" y="133"/>
                  </a:lnTo>
                  <a:lnTo>
                    <a:pt x="81" y="126"/>
                  </a:lnTo>
                  <a:lnTo>
                    <a:pt x="90" y="133"/>
                  </a:lnTo>
                  <a:lnTo>
                    <a:pt x="92" y="128"/>
                  </a:lnTo>
                  <a:lnTo>
                    <a:pt x="90" y="126"/>
                  </a:lnTo>
                  <a:lnTo>
                    <a:pt x="9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0949" name="Freeform 225">
              <a:extLst>
                <a:ext uri="{FF2B5EF4-FFF2-40B4-BE49-F238E27FC236}">
                  <a16:creationId xmlns:a16="http://schemas.microsoft.com/office/drawing/2014/main" id="{E968DCC1-CD53-F914-128B-A8AE0F18D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2051"/>
              <a:ext cx="90" cy="135"/>
            </a:xfrm>
            <a:custGeom>
              <a:avLst/>
              <a:gdLst>
                <a:gd name="T0" fmla="*/ 0 w 90"/>
                <a:gd name="T1" fmla="*/ 130 h 135"/>
                <a:gd name="T2" fmla="*/ 7 w 90"/>
                <a:gd name="T3" fmla="*/ 135 h 135"/>
                <a:gd name="T4" fmla="*/ 90 w 90"/>
                <a:gd name="T5" fmla="*/ 7 h 135"/>
                <a:gd name="T6" fmla="*/ 81 w 90"/>
                <a:gd name="T7" fmla="*/ 0 h 135"/>
                <a:gd name="T8" fmla="*/ 0 w 90"/>
                <a:gd name="T9" fmla="*/ 128 h 135"/>
                <a:gd name="T10" fmla="*/ 9 w 90"/>
                <a:gd name="T11" fmla="*/ 130 h 135"/>
                <a:gd name="T12" fmla="*/ 0 w 90"/>
                <a:gd name="T13" fmla="*/ 13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135"/>
                <a:gd name="T23" fmla="*/ 90 w 90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135">
                  <a:moveTo>
                    <a:pt x="0" y="130"/>
                  </a:moveTo>
                  <a:lnTo>
                    <a:pt x="7" y="135"/>
                  </a:lnTo>
                  <a:lnTo>
                    <a:pt x="90" y="7"/>
                  </a:lnTo>
                  <a:lnTo>
                    <a:pt x="81" y="0"/>
                  </a:lnTo>
                  <a:lnTo>
                    <a:pt x="0" y="128"/>
                  </a:lnTo>
                  <a:lnTo>
                    <a:pt x="9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0950" name="Freeform 226">
              <a:extLst>
                <a:ext uri="{FF2B5EF4-FFF2-40B4-BE49-F238E27FC236}">
                  <a16:creationId xmlns:a16="http://schemas.microsoft.com/office/drawing/2014/main" id="{8FF5B982-C343-CE84-E8A0-F824CF0F5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2123"/>
              <a:ext cx="9" cy="58"/>
            </a:xfrm>
            <a:custGeom>
              <a:avLst/>
              <a:gdLst>
                <a:gd name="T0" fmla="*/ 4 w 9"/>
                <a:gd name="T1" fmla="*/ 9 h 58"/>
                <a:gd name="T2" fmla="*/ 0 w 9"/>
                <a:gd name="T3" fmla="*/ 4 h 58"/>
                <a:gd name="T4" fmla="*/ 0 w 9"/>
                <a:gd name="T5" fmla="*/ 58 h 58"/>
                <a:gd name="T6" fmla="*/ 9 w 9"/>
                <a:gd name="T7" fmla="*/ 58 h 58"/>
                <a:gd name="T8" fmla="*/ 9 w 9"/>
                <a:gd name="T9" fmla="*/ 4 h 58"/>
                <a:gd name="T10" fmla="*/ 4 w 9"/>
                <a:gd name="T11" fmla="*/ 0 h 58"/>
                <a:gd name="T12" fmla="*/ 9 w 9"/>
                <a:gd name="T13" fmla="*/ 4 h 58"/>
                <a:gd name="T14" fmla="*/ 9 w 9"/>
                <a:gd name="T15" fmla="*/ 0 h 58"/>
                <a:gd name="T16" fmla="*/ 4 w 9"/>
                <a:gd name="T17" fmla="*/ 0 h 58"/>
                <a:gd name="T18" fmla="*/ 4 w 9"/>
                <a:gd name="T19" fmla="*/ 9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8"/>
                <a:gd name="T32" fmla="*/ 9 w 9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8">
                  <a:moveTo>
                    <a:pt x="4" y="9"/>
                  </a:moveTo>
                  <a:lnTo>
                    <a:pt x="0" y="4"/>
                  </a:lnTo>
                  <a:lnTo>
                    <a:pt x="0" y="58"/>
                  </a:lnTo>
                  <a:lnTo>
                    <a:pt x="9" y="58"/>
                  </a:lnTo>
                  <a:lnTo>
                    <a:pt x="9" y="4"/>
                  </a:lnTo>
                  <a:lnTo>
                    <a:pt x="4" y="0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0951" name="Freeform 227">
              <a:extLst>
                <a:ext uri="{FF2B5EF4-FFF2-40B4-BE49-F238E27FC236}">
                  <a16:creationId xmlns:a16="http://schemas.microsoft.com/office/drawing/2014/main" id="{5EC78DF8-F005-5357-7338-BDC6B9C12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2123"/>
              <a:ext cx="118" cy="9"/>
            </a:xfrm>
            <a:custGeom>
              <a:avLst/>
              <a:gdLst>
                <a:gd name="T0" fmla="*/ 0 w 118"/>
                <a:gd name="T1" fmla="*/ 4 h 9"/>
                <a:gd name="T2" fmla="*/ 4 w 118"/>
                <a:gd name="T3" fmla="*/ 9 h 9"/>
                <a:gd name="T4" fmla="*/ 118 w 118"/>
                <a:gd name="T5" fmla="*/ 9 h 9"/>
                <a:gd name="T6" fmla="*/ 118 w 118"/>
                <a:gd name="T7" fmla="*/ 0 h 9"/>
                <a:gd name="T8" fmla="*/ 4 w 118"/>
                <a:gd name="T9" fmla="*/ 0 h 9"/>
                <a:gd name="T10" fmla="*/ 8 w 118"/>
                <a:gd name="T11" fmla="*/ 4 h 9"/>
                <a:gd name="T12" fmla="*/ 0 w 118"/>
                <a:gd name="T13" fmla="*/ 4 h 9"/>
                <a:gd name="T14" fmla="*/ 0 w 118"/>
                <a:gd name="T15" fmla="*/ 9 h 9"/>
                <a:gd name="T16" fmla="*/ 4 w 118"/>
                <a:gd name="T17" fmla="*/ 9 h 9"/>
                <a:gd name="T18" fmla="*/ 0 w 118"/>
                <a:gd name="T19" fmla="*/ 4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9"/>
                <a:gd name="T32" fmla="*/ 118 w 11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9">
                  <a:moveTo>
                    <a:pt x="0" y="4"/>
                  </a:moveTo>
                  <a:lnTo>
                    <a:pt x="4" y="9"/>
                  </a:lnTo>
                  <a:lnTo>
                    <a:pt x="118" y="9"/>
                  </a:lnTo>
                  <a:lnTo>
                    <a:pt x="118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0952" name="Freeform 228">
              <a:extLst>
                <a:ext uri="{FF2B5EF4-FFF2-40B4-BE49-F238E27FC236}">
                  <a16:creationId xmlns:a16="http://schemas.microsoft.com/office/drawing/2014/main" id="{6FE7F89F-783A-C555-F3E1-E50F38BF4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1978"/>
              <a:ext cx="8" cy="149"/>
            </a:xfrm>
            <a:custGeom>
              <a:avLst/>
              <a:gdLst>
                <a:gd name="T0" fmla="*/ 4 w 8"/>
                <a:gd name="T1" fmla="*/ 0 h 149"/>
                <a:gd name="T2" fmla="*/ 0 w 8"/>
                <a:gd name="T3" fmla="*/ 5 h 149"/>
                <a:gd name="T4" fmla="*/ 0 w 8"/>
                <a:gd name="T5" fmla="*/ 149 h 149"/>
                <a:gd name="T6" fmla="*/ 8 w 8"/>
                <a:gd name="T7" fmla="*/ 149 h 149"/>
                <a:gd name="T8" fmla="*/ 8 w 8"/>
                <a:gd name="T9" fmla="*/ 5 h 149"/>
                <a:gd name="T10" fmla="*/ 4 w 8"/>
                <a:gd name="T11" fmla="*/ 10 h 149"/>
                <a:gd name="T12" fmla="*/ 4 w 8"/>
                <a:gd name="T13" fmla="*/ 0 h 149"/>
                <a:gd name="T14" fmla="*/ 0 w 8"/>
                <a:gd name="T15" fmla="*/ 0 h 149"/>
                <a:gd name="T16" fmla="*/ 0 w 8"/>
                <a:gd name="T17" fmla="*/ 5 h 149"/>
                <a:gd name="T18" fmla="*/ 4 w 8"/>
                <a:gd name="T19" fmla="*/ 0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49"/>
                <a:gd name="T32" fmla="*/ 8 w 8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49">
                  <a:moveTo>
                    <a:pt x="4" y="0"/>
                  </a:moveTo>
                  <a:lnTo>
                    <a:pt x="0" y="5"/>
                  </a:lnTo>
                  <a:lnTo>
                    <a:pt x="0" y="149"/>
                  </a:lnTo>
                  <a:lnTo>
                    <a:pt x="8" y="149"/>
                  </a:lnTo>
                  <a:lnTo>
                    <a:pt x="8" y="5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0953" name="Freeform 229">
              <a:extLst>
                <a:ext uri="{FF2B5EF4-FFF2-40B4-BE49-F238E27FC236}">
                  <a16:creationId xmlns:a16="http://schemas.microsoft.com/office/drawing/2014/main" id="{D989EFA6-A5BB-E19A-8599-65DADD989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1978"/>
              <a:ext cx="4" cy="10"/>
            </a:xfrm>
            <a:custGeom>
              <a:avLst/>
              <a:gdLst>
                <a:gd name="T0" fmla="*/ 4 w 4"/>
                <a:gd name="T1" fmla="*/ 0 h 10"/>
                <a:gd name="T2" fmla="*/ 4 w 4"/>
                <a:gd name="T3" fmla="*/ 5 h 10"/>
                <a:gd name="T4" fmla="*/ 4 w 4"/>
                <a:gd name="T5" fmla="*/ 10 h 10"/>
                <a:gd name="T6" fmla="*/ 4 w 4"/>
                <a:gd name="T7" fmla="*/ 0 h 10"/>
                <a:gd name="T8" fmla="*/ 0 w 4"/>
                <a:gd name="T9" fmla="*/ 0 h 10"/>
                <a:gd name="T10" fmla="*/ 0 w 4"/>
                <a:gd name="T11" fmla="*/ 5 h 10"/>
                <a:gd name="T12" fmla="*/ 4 w 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0"/>
                <a:gd name="T23" fmla="*/ 4 w 4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0">
                  <a:moveTo>
                    <a:pt x="4" y="0"/>
                  </a:moveTo>
                  <a:lnTo>
                    <a:pt x="4" y="5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30940" name="Rectangle 230">
            <a:extLst>
              <a:ext uri="{FF2B5EF4-FFF2-40B4-BE49-F238E27FC236}">
                <a16:creationId xmlns:a16="http://schemas.microsoft.com/office/drawing/2014/main" id="{8E6F5543-5514-8960-EEDD-93DC2DC3F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3973514"/>
            <a:ext cx="2151062" cy="1063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941" name="Line 231">
            <a:extLst>
              <a:ext uri="{FF2B5EF4-FFF2-40B4-BE49-F238E27FC236}">
                <a16:creationId xmlns:a16="http://schemas.microsoft.com/office/drawing/2014/main" id="{E1D4941D-63DF-DBF2-4066-EA971B313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3413" y="3971925"/>
            <a:ext cx="1905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2" name="Line 232">
            <a:extLst>
              <a:ext uri="{FF2B5EF4-FFF2-40B4-BE49-F238E27FC236}">
                <a16:creationId xmlns:a16="http://schemas.microsoft.com/office/drawing/2014/main" id="{20791170-B16B-2ADF-9F46-BD65A5A2E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1464" y="3983038"/>
            <a:ext cx="19208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3" name="Line 233">
            <a:extLst>
              <a:ext uri="{FF2B5EF4-FFF2-40B4-BE49-F238E27FC236}">
                <a16:creationId xmlns:a16="http://schemas.microsoft.com/office/drawing/2014/main" id="{DB8079DD-4F2C-06CC-0378-3EAE12E9F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3913" y="4795838"/>
            <a:ext cx="1905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4" name="Text Box 234">
            <a:extLst>
              <a:ext uri="{FF2B5EF4-FFF2-40B4-BE49-F238E27FC236}">
                <a16:creationId xmlns:a16="http://schemas.microsoft.com/office/drawing/2014/main" id="{0FAF76DE-B487-37D6-DACB-30F367D9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30000"/>
              </a:spcBef>
            </a:pPr>
            <a:r>
              <a:rPr lang="en-GB" altLang="sv-SE" sz="1600">
                <a:solidFill>
                  <a:schemeClr val="tx2"/>
                </a:solidFill>
                <a:latin typeface="Calibri" panose="020F0502020204030204" pitchFamily="34" charset="0"/>
              </a:rPr>
              <a:t>Abrams P et al. </a:t>
            </a:r>
            <a:r>
              <a:rPr lang="en-US" altLang="sv-SE" sz="1600" i="1">
                <a:solidFill>
                  <a:schemeClr val="tx2"/>
                </a:solidFill>
                <a:latin typeface="Calibri" panose="020F0502020204030204" pitchFamily="34" charset="0"/>
              </a:rPr>
              <a:t>Urology</a:t>
            </a:r>
            <a:r>
              <a:rPr lang="en-US" altLang="sv-SE" sz="1600">
                <a:solidFill>
                  <a:schemeClr val="tx2"/>
                </a:solidFill>
                <a:latin typeface="Calibri" panose="020F0502020204030204" pitchFamily="34" charset="0"/>
              </a:rPr>
              <a:t>. 2003;61:37-49</a:t>
            </a:r>
            <a:r>
              <a:rPr lang="sv-SE" altLang="sv-SE" sz="160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160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104CDF9C-6862-CD9E-EAF1-8BCB16590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Mixed UI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019637A6-3AC9-1499-A97A-926ED063A3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905000"/>
            <a:ext cx="2590800" cy="3581400"/>
          </a:xfrm>
        </p:spPr>
        <p:txBody>
          <a:bodyPr rtlCol="0">
            <a:normAutofit/>
          </a:bodyPr>
          <a:lstStyle/>
          <a:p>
            <a:pPr marL="225425" indent="-225425">
              <a:defRPr/>
            </a:pPr>
            <a:endParaRPr lang="en-US" dirty="0"/>
          </a:p>
          <a:p>
            <a:pPr marL="463550" lvl="1" indent="-635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The complaint of involuntary leakage associated with urgency and also with exertion, effort, sneezing,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or coughing</a:t>
            </a:r>
          </a:p>
        </p:txBody>
      </p:sp>
      <p:sp>
        <p:nvSpPr>
          <p:cNvPr id="33798" name="Text Box 4">
            <a:extLst>
              <a:ext uri="{FF2B5EF4-FFF2-40B4-BE49-F238E27FC236}">
                <a16:creationId xmlns:a16="http://schemas.microsoft.com/office/drawing/2014/main" id="{8D9598A0-110A-8F32-A8F0-438BB6323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066800"/>
            <a:ext cx="739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v-SE" sz="1400" b="1">
                <a:solidFill>
                  <a:schemeClr val="tx2"/>
                </a:solidFill>
                <a:latin typeface="Calibri" panose="020F0502020204030204" pitchFamily="34" charset="0"/>
              </a:rPr>
              <a:t>Abrams P et al. </a:t>
            </a:r>
            <a:r>
              <a:rPr lang="en-US" altLang="sv-SE" sz="1400" b="1" i="1">
                <a:solidFill>
                  <a:schemeClr val="tx2"/>
                </a:solidFill>
                <a:latin typeface="Calibri" panose="020F0502020204030204" pitchFamily="34" charset="0"/>
              </a:rPr>
              <a:t>Urology</a:t>
            </a:r>
            <a:r>
              <a:rPr lang="en-US" altLang="sv-SE" sz="1400" b="1">
                <a:solidFill>
                  <a:schemeClr val="tx2"/>
                </a:solidFill>
                <a:latin typeface="Calibri" panose="020F0502020204030204" pitchFamily="34" charset="0"/>
              </a:rPr>
              <a:t>. 2003;61:37-49</a:t>
            </a:r>
            <a:r>
              <a:rPr lang="sv-SE" altLang="sv-SE" sz="1400" b="1">
                <a:solidFill>
                  <a:schemeClr val="tx2"/>
                </a:solidFill>
                <a:latin typeface="Calibri" panose="020F0502020204030204" pitchFamily="34" charset="0"/>
              </a:rPr>
              <a:t>.  </a:t>
            </a:r>
            <a:r>
              <a:rPr lang="en-US" altLang="en-US" sz="1400" b="1">
                <a:solidFill>
                  <a:schemeClr val="tx2"/>
                </a:solidFill>
                <a:latin typeface="Calibri" panose="020F0502020204030204" pitchFamily="34" charset="0"/>
              </a:rPr>
              <a:t>Chaliha C et al. </a:t>
            </a:r>
            <a:r>
              <a:rPr lang="en-US" altLang="en-US" sz="1400" b="1" i="1">
                <a:solidFill>
                  <a:schemeClr val="tx2"/>
                </a:solidFill>
                <a:latin typeface="Calibri" panose="020F0502020204030204" pitchFamily="34" charset="0"/>
              </a:rPr>
              <a:t>Urology</a:t>
            </a:r>
            <a:r>
              <a:rPr lang="en-US" altLang="en-US" sz="1400" b="1">
                <a:solidFill>
                  <a:schemeClr val="tx2"/>
                </a:solidFill>
                <a:latin typeface="Calibri" panose="020F0502020204030204" pitchFamily="34" charset="0"/>
              </a:rPr>
              <a:t>. 2004;63:51-57</a:t>
            </a:r>
            <a:r>
              <a:rPr lang="en-US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1400" b="1"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33799" name="Group 5">
            <a:extLst>
              <a:ext uri="{FF2B5EF4-FFF2-40B4-BE49-F238E27FC236}">
                <a16:creationId xmlns:a16="http://schemas.microsoft.com/office/drawing/2014/main" id="{C766D8A2-BD91-87CA-9E2B-69E6C1D9464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600200"/>
            <a:ext cx="6096000" cy="4572000"/>
            <a:chOff x="2147" y="1056"/>
            <a:chExt cx="4295" cy="2861"/>
          </a:xfrm>
        </p:grpSpPr>
        <p:sp>
          <p:nvSpPr>
            <p:cNvPr id="33800" name="Freeform 6">
              <a:extLst>
                <a:ext uri="{FF2B5EF4-FFF2-40B4-BE49-F238E27FC236}">
                  <a16:creationId xmlns:a16="http://schemas.microsoft.com/office/drawing/2014/main" id="{4F5615D4-F7E0-A7DA-3707-349FDADC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1799"/>
              <a:ext cx="4" cy="18"/>
            </a:xfrm>
            <a:custGeom>
              <a:avLst/>
              <a:gdLst>
                <a:gd name="T0" fmla="*/ 0 w 4"/>
                <a:gd name="T1" fmla="*/ 0 h 18"/>
                <a:gd name="T2" fmla="*/ 2 w 4"/>
                <a:gd name="T3" fmla="*/ 9 h 18"/>
                <a:gd name="T4" fmla="*/ 4 w 4"/>
                <a:gd name="T5" fmla="*/ 18 h 18"/>
                <a:gd name="T6" fmla="*/ 0 w 4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8"/>
                <a:gd name="T14" fmla="*/ 4 w 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8">
                  <a:moveTo>
                    <a:pt x="0" y="0"/>
                  </a:moveTo>
                  <a:lnTo>
                    <a:pt x="2" y="9"/>
                  </a:lnTo>
                  <a:lnTo>
                    <a:pt x="4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01" name="Rectangle 7">
              <a:extLst>
                <a:ext uri="{FF2B5EF4-FFF2-40B4-BE49-F238E27FC236}">
                  <a16:creationId xmlns:a16="http://schemas.microsoft.com/office/drawing/2014/main" id="{89717161-CF29-EB7F-7675-F13199DA4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" y="3311"/>
              <a:ext cx="2" cy="19"/>
            </a:xfrm>
            <a:prstGeom prst="rect">
              <a:avLst/>
            </a:pr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02" name="Rectangle 8">
              <a:extLst>
                <a:ext uri="{FF2B5EF4-FFF2-40B4-BE49-F238E27FC236}">
                  <a16:creationId xmlns:a16="http://schemas.microsoft.com/office/drawing/2014/main" id="{005114E3-C635-5A86-93DE-BEE2346D0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3163"/>
              <a:ext cx="130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03" name="Freeform 9">
              <a:extLst>
                <a:ext uri="{FF2B5EF4-FFF2-40B4-BE49-F238E27FC236}">
                  <a16:creationId xmlns:a16="http://schemas.microsoft.com/office/drawing/2014/main" id="{B61A16BE-0F35-358B-DA3C-6F8C2DB2C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1063"/>
              <a:ext cx="219" cy="218"/>
            </a:xfrm>
            <a:custGeom>
              <a:avLst/>
              <a:gdLst>
                <a:gd name="T0" fmla="*/ 166 w 226"/>
                <a:gd name="T1" fmla="*/ 0 h 218"/>
                <a:gd name="T2" fmla="*/ 166 w 226"/>
                <a:gd name="T3" fmla="*/ 128 h 218"/>
                <a:gd name="T4" fmla="*/ 212 w 226"/>
                <a:gd name="T5" fmla="*/ 128 h 218"/>
                <a:gd name="T6" fmla="*/ 107 w 226"/>
                <a:gd name="T7" fmla="*/ 218 h 218"/>
                <a:gd name="T8" fmla="*/ 0 w 226"/>
                <a:gd name="T9" fmla="*/ 128 h 218"/>
                <a:gd name="T10" fmla="*/ 45 w 226"/>
                <a:gd name="T11" fmla="*/ 128 h 218"/>
                <a:gd name="T12" fmla="*/ 45 w 226"/>
                <a:gd name="T13" fmla="*/ 0 h 218"/>
                <a:gd name="T14" fmla="*/ 166 w 226"/>
                <a:gd name="T15" fmla="*/ 0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"/>
                <a:gd name="T25" fmla="*/ 0 h 218"/>
                <a:gd name="T26" fmla="*/ 226 w 226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" h="218">
                  <a:moveTo>
                    <a:pt x="176" y="0"/>
                  </a:moveTo>
                  <a:lnTo>
                    <a:pt x="176" y="128"/>
                  </a:lnTo>
                  <a:lnTo>
                    <a:pt x="226" y="128"/>
                  </a:lnTo>
                  <a:lnTo>
                    <a:pt x="114" y="218"/>
                  </a:lnTo>
                  <a:lnTo>
                    <a:pt x="0" y="128"/>
                  </a:lnTo>
                  <a:lnTo>
                    <a:pt x="47" y="128"/>
                  </a:lnTo>
                  <a:lnTo>
                    <a:pt x="47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04" name="Freeform 10">
              <a:extLst>
                <a:ext uri="{FF2B5EF4-FFF2-40B4-BE49-F238E27FC236}">
                  <a16:creationId xmlns:a16="http://schemas.microsoft.com/office/drawing/2014/main" id="{E92150F6-62AF-2CB8-96F8-3C625D74E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1063"/>
              <a:ext cx="7" cy="132"/>
            </a:xfrm>
            <a:custGeom>
              <a:avLst/>
              <a:gdLst>
                <a:gd name="T0" fmla="*/ 4 w 8"/>
                <a:gd name="T1" fmla="*/ 123 h 132"/>
                <a:gd name="T2" fmla="*/ 6 w 8"/>
                <a:gd name="T3" fmla="*/ 128 h 132"/>
                <a:gd name="T4" fmla="*/ 6 w 8"/>
                <a:gd name="T5" fmla="*/ 0 h 132"/>
                <a:gd name="T6" fmla="*/ 0 w 8"/>
                <a:gd name="T7" fmla="*/ 0 h 132"/>
                <a:gd name="T8" fmla="*/ 0 w 8"/>
                <a:gd name="T9" fmla="*/ 128 h 132"/>
                <a:gd name="T10" fmla="*/ 4 w 8"/>
                <a:gd name="T11" fmla="*/ 132 h 132"/>
                <a:gd name="T12" fmla="*/ 0 w 8"/>
                <a:gd name="T13" fmla="*/ 128 h 132"/>
                <a:gd name="T14" fmla="*/ 0 w 8"/>
                <a:gd name="T15" fmla="*/ 132 h 132"/>
                <a:gd name="T16" fmla="*/ 4 w 8"/>
                <a:gd name="T17" fmla="*/ 132 h 132"/>
                <a:gd name="T18" fmla="*/ 4 w 8"/>
                <a:gd name="T19" fmla="*/ 123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32"/>
                <a:gd name="T32" fmla="*/ 8 w 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32">
                  <a:moveTo>
                    <a:pt x="4" y="123"/>
                  </a:moveTo>
                  <a:lnTo>
                    <a:pt x="8" y="12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4" y="132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4" y="132"/>
                  </a:lnTo>
                  <a:lnTo>
                    <a:pt x="4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05" name="Freeform 11">
              <a:extLst>
                <a:ext uri="{FF2B5EF4-FFF2-40B4-BE49-F238E27FC236}">
                  <a16:creationId xmlns:a16="http://schemas.microsoft.com/office/drawing/2014/main" id="{C277C727-F63A-C11A-0537-E0DC7EB74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186"/>
              <a:ext cx="51" cy="9"/>
            </a:xfrm>
            <a:custGeom>
              <a:avLst/>
              <a:gdLst>
                <a:gd name="T0" fmla="*/ 50 w 52"/>
                <a:gd name="T1" fmla="*/ 7 h 9"/>
                <a:gd name="T2" fmla="*/ 48 w 52"/>
                <a:gd name="T3" fmla="*/ 0 h 9"/>
                <a:gd name="T4" fmla="*/ 0 w 52"/>
                <a:gd name="T5" fmla="*/ 0 h 9"/>
                <a:gd name="T6" fmla="*/ 0 w 52"/>
                <a:gd name="T7" fmla="*/ 9 h 9"/>
                <a:gd name="T8" fmla="*/ 48 w 52"/>
                <a:gd name="T9" fmla="*/ 9 h 9"/>
                <a:gd name="T10" fmla="*/ 46 w 52"/>
                <a:gd name="T11" fmla="*/ 0 h 9"/>
                <a:gd name="T12" fmla="*/ 50 w 52"/>
                <a:gd name="T13" fmla="*/ 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9"/>
                <a:gd name="T23" fmla="*/ 52 w 5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9">
                  <a:moveTo>
                    <a:pt x="52" y="7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50" y="9"/>
                  </a:lnTo>
                  <a:lnTo>
                    <a:pt x="48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06" name="Freeform 12">
              <a:extLst>
                <a:ext uri="{FF2B5EF4-FFF2-40B4-BE49-F238E27FC236}">
                  <a16:creationId xmlns:a16="http://schemas.microsoft.com/office/drawing/2014/main" id="{D5033626-6A06-9793-068D-58EE970D0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1186"/>
              <a:ext cx="113" cy="100"/>
            </a:xfrm>
            <a:custGeom>
              <a:avLst/>
              <a:gdLst>
                <a:gd name="T0" fmla="*/ 0 w 116"/>
                <a:gd name="T1" fmla="*/ 98 h 100"/>
                <a:gd name="T2" fmla="*/ 4 w 116"/>
                <a:gd name="T3" fmla="*/ 98 h 100"/>
                <a:gd name="T4" fmla="*/ 110 w 116"/>
                <a:gd name="T5" fmla="*/ 7 h 100"/>
                <a:gd name="T6" fmla="*/ 106 w 116"/>
                <a:gd name="T7" fmla="*/ 0 h 100"/>
                <a:gd name="T8" fmla="*/ 0 w 116"/>
                <a:gd name="T9" fmla="*/ 91 h 100"/>
                <a:gd name="T10" fmla="*/ 4 w 116"/>
                <a:gd name="T11" fmla="*/ 91 h 100"/>
                <a:gd name="T12" fmla="*/ 0 w 116"/>
                <a:gd name="T13" fmla="*/ 98 h 100"/>
                <a:gd name="T14" fmla="*/ 2 w 116"/>
                <a:gd name="T15" fmla="*/ 100 h 100"/>
                <a:gd name="T16" fmla="*/ 4 w 116"/>
                <a:gd name="T17" fmla="*/ 98 h 100"/>
                <a:gd name="T18" fmla="*/ 0 w 116"/>
                <a:gd name="T19" fmla="*/ 98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100"/>
                <a:gd name="T32" fmla="*/ 116 w 116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100">
                  <a:moveTo>
                    <a:pt x="0" y="98"/>
                  </a:moveTo>
                  <a:lnTo>
                    <a:pt x="4" y="98"/>
                  </a:lnTo>
                  <a:lnTo>
                    <a:pt x="116" y="7"/>
                  </a:lnTo>
                  <a:lnTo>
                    <a:pt x="112" y="0"/>
                  </a:lnTo>
                  <a:lnTo>
                    <a:pt x="0" y="91"/>
                  </a:lnTo>
                  <a:lnTo>
                    <a:pt x="4" y="91"/>
                  </a:lnTo>
                  <a:lnTo>
                    <a:pt x="0" y="98"/>
                  </a:lnTo>
                  <a:lnTo>
                    <a:pt x="2" y="100"/>
                  </a:lnTo>
                  <a:lnTo>
                    <a:pt x="4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07" name="Freeform 13">
              <a:extLst>
                <a:ext uri="{FF2B5EF4-FFF2-40B4-BE49-F238E27FC236}">
                  <a16:creationId xmlns:a16="http://schemas.microsoft.com/office/drawing/2014/main" id="{21BC1A1B-5E51-D4C6-365D-48C8B1DB5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1186"/>
              <a:ext cx="119" cy="98"/>
            </a:xfrm>
            <a:custGeom>
              <a:avLst/>
              <a:gdLst>
                <a:gd name="T0" fmla="*/ 5 w 121"/>
                <a:gd name="T1" fmla="*/ 0 h 98"/>
                <a:gd name="T2" fmla="*/ 0 w 121"/>
                <a:gd name="T3" fmla="*/ 7 h 98"/>
                <a:gd name="T4" fmla="*/ 113 w 121"/>
                <a:gd name="T5" fmla="*/ 98 h 98"/>
                <a:gd name="T6" fmla="*/ 117 w 121"/>
                <a:gd name="T7" fmla="*/ 91 h 98"/>
                <a:gd name="T8" fmla="*/ 7 w 121"/>
                <a:gd name="T9" fmla="*/ 0 h 98"/>
                <a:gd name="T10" fmla="*/ 5 w 121"/>
                <a:gd name="T11" fmla="*/ 9 h 98"/>
                <a:gd name="T12" fmla="*/ 5 w 121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"/>
                <a:gd name="T22" fmla="*/ 0 h 98"/>
                <a:gd name="T23" fmla="*/ 121 w 121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" h="98">
                  <a:moveTo>
                    <a:pt x="5" y="0"/>
                  </a:moveTo>
                  <a:lnTo>
                    <a:pt x="0" y="7"/>
                  </a:lnTo>
                  <a:lnTo>
                    <a:pt x="117" y="98"/>
                  </a:lnTo>
                  <a:lnTo>
                    <a:pt x="121" y="91"/>
                  </a:lnTo>
                  <a:lnTo>
                    <a:pt x="7" y="0"/>
                  </a:lnTo>
                  <a:lnTo>
                    <a:pt x="5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08" name="Freeform 14">
              <a:extLst>
                <a:ext uri="{FF2B5EF4-FFF2-40B4-BE49-F238E27FC236}">
                  <a16:creationId xmlns:a16="http://schemas.microsoft.com/office/drawing/2014/main" id="{6A6EA243-B0DE-2AF0-2C0B-342226843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1186"/>
              <a:ext cx="50" cy="9"/>
            </a:xfrm>
            <a:custGeom>
              <a:avLst/>
              <a:gdLst>
                <a:gd name="T0" fmla="*/ 41 w 51"/>
                <a:gd name="T1" fmla="*/ 5 h 9"/>
                <a:gd name="T2" fmla="*/ 45 w 51"/>
                <a:gd name="T3" fmla="*/ 0 h 9"/>
                <a:gd name="T4" fmla="*/ 0 w 51"/>
                <a:gd name="T5" fmla="*/ 0 h 9"/>
                <a:gd name="T6" fmla="*/ 0 w 51"/>
                <a:gd name="T7" fmla="*/ 9 h 9"/>
                <a:gd name="T8" fmla="*/ 45 w 51"/>
                <a:gd name="T9" fmla="*/ 9 h 9"/>
                <a:gd name="T10" fmla="*/ 49 w 51"/>
                <a:gd name="T11" fmla="*/ 5 h 9"/>
                <a:gd name="T12" fmla="*/ 45 w 51"/>
                <a:gd name="T13" fmla="*/ 9 h 9"/>
                <a:gd name="T14" fmla="*/ 49 w 51"/>
                <a:gd name="T15" fmla="*/ 9 h 9"/>
                <a:gd name="T16" fmla="*/ 49 w 51"/>
                <a:gd name="T17" fmla="*/ 5 h 9"/>
                <a:gd name="T18" fmla="*/ 41 w 51"/>
                <a:gd name="T19" fmla="*/ 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9"/>
                <a:gd name="T32" fmla="*/ 51 w 51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9">
                  <a:moveTo>
                    <a:pt x="43" y="5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7" y="9"/>
                  </a:lnTo>
                  <a:lnTo>
                    <a:pt x="51" y="5"/>
                  </a:lnTo>
                  <a:lnTo>
                    <a:pt x="47" y="9"/>
                  </a:lnTo>
                  <a:lnTo>
                    <a:pt x="51" y="9"/>
                  </a:lnTo>
                  <a:lnTo>
                    <a:pt x="51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09" name="Freeform 15">
              <a:extLst>
                <a:ext uri="{FF2B5EF4-FFF2-40B4-BE49-F238E27FC236}">
                  <a16:creationId xmlns:a16="http://schemas.microsoft.com/office/drawing/2014/main" id="{CBDA59EB-2B91-430E-0027-D62AA458F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1056"/>
              <a:ext cx="8" cy="135"/>
            </a:xfrm>
            <a:custGeom>
              <a:avLst/>
              <a:gdLst>
                <a:gd name="T0" fmla="*/ 4 w 8"/>
                <a:gd name="T1" fmla="*/ 0 h 135"/>
                <a:gd name="T2" fmla="*/ 0 w 8"/>
                <a:gd name="T3" fmla="*/ 7 h 135"/>
                <a:gd name="T4" fmla="*/ 0 w 8"/>
                <a:gd name="T5" fmla="*/ 135 h 135"/>
                <a:gd name="T6" fmla="*/ 8 w 8"/>
                <a:gd name="T7" fmla="*/ 135 h 135"/>
                <a:gd name="T8" fmla="*/ 8 w 8"/>
                <a:gd name="T9" fmla="*/ 7 h 135"/>
                <a:gd name="T10" fmla="*/ 4 w 8"/>
                <a:gd name="T11" fmla="*/ 11 h 135"/>
                <a:gd name="T12" fmla="*/ 4 w 8"/>
                <a:gd name="T13" fmla="*/ 0 h 135"/>
                <a:gd name="T14" fmla="*/ 0 w 8"/>
                <a:gd name="T15" fmla="*/ 0 h 135"/>
                <a:gd name="T16" fmla="*/ 0 w 8"/>
                <a:gd name="T17" fmla="*/ 7 h 135"/>
                <a:gd name="T18" fmla="*/ 4 w 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35"/>
                <a:gd name="T32" fmla="*/ 8 w 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35">
                  <a:moveTo>
                    <a:pt x="4" y="0"/>
                  </a:moveTo>
                  <a:lnTo>
                    <a:pt x="0" y="7"/>
                  </a:lnTo>
                  <a:lnTo>
                    <a:pt x="0" y="135"/>
                  </a:lnTo>
                  <a:lnTo>
                    <a:pt x="8" y="135"/>
                  </a:lnTo>
                  <a:lnTo>
                    <a:pt x="8" y="7"/>
                  </a:lnTo>
                  <a:lnTo>
                    <a:pt x="4" y="1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10" name="Freeform 16">
              <a:extLst>
                <a:ext uri="{FF2B5EF4-FFF2-40B4-BE49-F238E27FC236}">
                  <a16:creationId xmlns:a16="http://schemas.microsoft.com/office/drawing/2014/main" id="{B96AB16D-BBDB-8037-6D12-F567ADAA7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056"/>
              <a:ext cx="129" cy="11"/>
            </a:xfrm>
            <a:custGeom>
              <a:avLst/>
              <a:gdLst>
                <a:gd name="T0" fmla="*/ 125 w 133"/>
                <a:gd name="T1" fmla="*/ 7 h 11"/>
                <a:gd name="T2" fmla="*/ 121 w 133"/>
                <a:gd name="T3" fmla="*/ 0 h 11"/>
                <a:gd name="T4" fmla="*/ 0 w 133"/>
                <a:gd name="T5" fmla="*/ 0 h 11"/>
                <a:gd name="T6" fmla="*/ 0 w 133"/>
                <a:gd name="T7" fmla="*/ 11 h 11"/>
                <a:gd name="T8" fmla="*/ 121 w 133"/>
                <a:gd name="T9" fmla="*/ 11 h 11"/>
                <a:gd name="T10" fmla="*/ 117 w 133"/>
                <a:gd name="T11" fmla="*/ 7 h 11"/>
                <a:gd name="T12" fmla="*/ 125 w 133"/>
                <a:gd name="T13" fmla="*/ 7 h 11"/>
                <a:gd name="T14" fmla="*/ 125 w 133"/>
                <a:gd name="T15" fmla="*/ 0 h 11"/>
                <a:gd name="T16" fmla="*/ 121 w 133"/>
                <a:gd name="T17" fmla="*/ 0 h 11"/>
                <a:gd name="T18" fmla="*/ 125 w 133"/>
                <a:gd name="T19" fmla="*/ 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"/>
                <a:gd name="T31" fmla="*/ 0 h 11"/>
                <a:gd name="T32" fmla="*/ 133 w 133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" h="11">
                  <a:moveTo>
                    <a:pt x="133" y="7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9" y="11"/>
                  </a:lnTo>
                  <a:lnTo>
                    <a:pt x="125" y="7"/>
                  </a:lnTo>
                  <a:lnTo>
                    <a:pt x="133" y="7"/>
                  </a:lnTo>
                  <a:lnTo>
                    <a:pt x="133" y="0"/>
                  </a:lnTo>
                  <a:lnTo>
                    <a:pt x="129" y="0"/>
                  </a:lnTo>
                  <a:lnTo>
                    <a:pt x="13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11" name="Freeform 17">
              <a:extLst>
                <a:ext uri="{FF2B5EF4-FFF2-40B4-BE49-F238E27FC236}">
                  <a16:creationId xmlns:a16="http://schemas.microsoft.com/office/drawing/2014/main" id="{BF7E285C-0493-5F0F-9490-3C6FB234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1056"/>
              <a:ext cx="7" cy="7"/>
            </a:xfrm>
            <a:custGeom>
              <a:avLst/>
              <a:gdLst>
                <a:gd name="T0" fmla="*/ 6 w 8"/>
                <a:gd name="T1" fmla="*/ 7 h 7"/>
                <a:gd name="T2" fmla="*/ 4 w 8"/>
                <a:gd name="T3" fmla="*/ 7 h 7"/>
                <a:gd name="T4" fmla="*/ 0 w 8"/>
                <a:gd name="T5" fmla="*/ 7 h 7"/>
                <a:gd name="T6" fmla="*/ 6 w 8"/>
                <a:gd name="T7" fmla="*/ 7 h 7"/>
                <a:gd name="T8" fmla="*/ 6 w 8"/>
                <a:gd name="T9" fmla="*/ 0 h 7"/>
                <a:gd name="T10" fmla="*/ 4 w 8"/>
                <a:gd name="T11" fmla="*/ 0 h 7"/>
                <a:gd name="T12" fmla="*/ 6 w 8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"/>
                <a:gd name="T23" fmla="*/ 8 w 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">
                  <a:moveTo>
                    <a:pt x="8" y="7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12" name="Freeform 18">
              <a:extLst>
                <a:ext uri="{FF2B5EF4-FFF2-40B4-BE49-F238E27FC236}">
                  <a16:creationId xmlns:a16="http://schemas.microsoft.com/office/drawing/2014/main" id="{BF5FEF91-A6E4-C988-4464-75C8A53F0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063"/>
              <a:ext cx="222" cy="218"/>
            </a:xfrm>
            <a:custGeom>
              <a:avLst/>
              <a:gdLst>
                <a:gd name="T0" fmla="*/ 168 w 228"/>
                <a:gd name="T1" fmla="*/ 0 h 218"/>
                <a:gd name="T2" fmla="*/ 168 w 228"/>
                <a:gd name="T3" fmla="*/ 128 h 218"/>
                <a:gd name="T4" fmla="*/ 216 w 228"/>
                <a:gd name="T5" fmla="*/ 128 h 218"/>
                <a:gd name="T6" fmla="*/ 108 w 228"/>
                <a:gd name="T7" fmla="*/ 218 h 218"/>
                <a:gd name="T8" fmla="*/ 0 w 228"/>
                <a:gd name="T9" fmla="*/ 128 h 218"/>
                <a:gd name="T10" fmla="*/ 45 w 228"/>
                <a:gd name="T11" fmla="*/ 128 h 218"/>
                <a:gd name="T12" fmla="*/ 48 w 228"/>
                <a:gd name="T13" fmla="*/ 0 h 218"/>
                <a:gd name="T14" fmla="*/ 168 w 228"/>
                <a:gd name="T15" fmla="*/ 0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"/>
                <a:gd name="T25" fmla="*/ 0 h 218"/>
                <a:gd name="T26" fmla="*/ 228 w 228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" h="218">
                  <a:moveTo>
                    <a:pt x="178" y="0"/>
                  </a:moveTo>
                  <a:lnTo>
                    <a:pt x="178" y="128"/>
                  </a:lnTo>
                  <a:lnTo>
                    <a:pt x="228" y="128"/>
                  </a:lnTo>
                  <a:lnTo>
                    <a:pt x="114" y="218"/>
                  </a:lnTo>
                  <a:lnTo>
                    <a:pt x="0" y="128"/>
                  </a:lnTo>
                  <a:lnTo>
                    <a:pt x="47" y="128"/>
                  </a:lnTo>
                  <a:lnTo>
                    <a:pt x="5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13" name="Freeform 19">
              <a:extLst>
                <a:ext uri="{FF2B5EF4-FFF2-40B4-BE49-F238E27FC236}">
                  <a16:creationId xmlns:a16="http://schemas.microsoft.com/office/drawing/2014/main" id="{7BD8D183-7AE6-2487-C19D-7BE1224E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060"/>
              <a:ext cx="9" cy="135"/>
            </a:xfrm>
            <a:custGeom>
              <a:avLst/>
              <a:gdLst>
                <a:gd name="T0" fmla="*/ 5 w 10"/>
                <a:gd name="T1" fmla="*/ 126 h 135"/>
                <a:gd name="T2" fmla="*/ 8 w 10"/>
                <a:gd name="T3" fmla="*/ 131 h 135"/>
                <a:gd name="T4" fmla="*/ 8 w 10"/>
                <a:gd name="T5" fmla="*/ 3 h 135"/>
                <a:gd name="T6" fmla="*/ 2 w 10"/>
                <a:gd name="T7" fmla="*/ 0 h 135"/>
                <a:gd name="T8" fmla="*/ 0 w 10"/>
                <a:gd name="T9" fmla="*/ 131 h 135"/>
                <a:gd name="T10" fmla="*/ 5 w 10"/>
                <a:gd name="T11" fmla="*/ 135 h 135"/>
                <a:gd name="T12" fmla="*/ 0 w 10"/>
                <a:gd name="T13" fmla="*/ 131 h 135"/>
                <a:gd name="T14" fmla="*/ 0 w 10"/>
                <a:gd name="T15" fmla="*/ 135 h 135"/>
                <a:gd name="T16" fmla="*/ 5 w 10"/>
                <a:gd name="T17" fmla="*/ 135 h 135"/>
                <a:gd name="T18" fmla="*/ 5 w 10"/>
                <a:gd name="T19" fmla="*/ 126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35"/>
                <a:gd name="T32" fmla="*/ 10 w 10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35">
                  <a:moveTo>
                    <a:pt x="6" y="126"/>
                  </a:moveTo>
                  <a:lnTo>
                    <a:pt x="10" y="131"/>
                  </a:lnTo>
                  <a:lnTo>
                    <a:pt x="10" y="3"/>
                  </a:lnTo>
                  <a:lnTo>
                    <a:pt x="2" y="0"/>
                  </a:lnTo>
                  <a:lnTo>
                    <a:pt x="0" y="131"/>
                  </a:lnTo>
                  <a:lnTo>
                    <a:pt x="6" y="135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6" y="135"/>
                  </a:lnTo>
                  <a:lnTo>
                    <a:pt x="6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14" name="Freeform 20">
              <a:extLst>
                <a:ext uri="{FF2B5EF4-FFF2-40B4-BE49-F238E27FC236}">
                  <a16:creationId xmlns:a16="http://schemas.microsoft.com/office/drawing/2014/main" id="{7F5A43A8-803B-F9C3-55CF-6DD77EFEB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1186"/>
              <a:ext cx="51" cy="9"/>
            </a:xfrm>
            <a:custGeom>
              <a:avLst/>
              <a:gdLst>
                <a:gd name="T0" fmla="*/ 50 w 52"/>
                <a:gd name="T1" fmla="*/ 7 h 9"/>
                <a:gd name="T2" fmla="*/ 48 w 52"/>
                <a:gd name="T3" fmla="*/ 0 h 9"/>
                <a:gd name="T4" fmla="*/ 0 w 52"/>
                <a:gd name="T5" fmla="*/ 0 h 9"/>
                <a:gd name="T6" fmla="*/ 0 w 52"/>
                <a:gd name="T7" fmla="*/ 9 h 9"/>
                <a:gd name="T8" fmla="*/ 48 w 52"/>
                <a:gd name="T9" fmla="*/ 9 h 9"/>
                <a:gd name="T10" fmla="*/ 44 w 52"/>
                <a:gd name="T11" fmla="*/ 0 h 9"/>
                <a:gd name="T12" fmla="*/ 50 w 52"/>
                <a:gd name="T13" fmla="*/ 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9"/>
                <a:gd name="T23" fmla="*/ 52 w 5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9">
                  <a:moveTo>
                    <a:pt x="52" y="7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50" y="9"/>
                  </a:lnTo>
                  <a:lnTo>
                    <a:pt x="46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15" name="Freeform 21">
              <a:extLst>
                <a:ext uri="{FF2B5EF4-FFF2-40B4-BE49-F238E27FC236}">
                  <a16:creationId xmlns:a16="http://schemas.microsoft.com/office/drawing/2014/main" id="{271C6655-E120-2183-5252-D1E6D0EEB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1186"/>
              <a:ext cx="115" cy="100"/>
            </a:xfrm>
            <a:custGeom>
              <a:avLst/>
              <a:gdLst>
                <a:gd name="T0" fmla="*/ 0 w 118"/>
                <a:gd name="T1" fmla="*/ 98 h 100"/>
                <a:gd name="T2" fmla="*/ 4 w 118"/>
                <a:gd name="T3" fmla="*/ 98 h 100"/>
                <a:gd name="T4" fmla="*/ 112 w 118"/>
                <a:gd name="T5" fmla="*/ 7 h 100"/>
                <a:gd name="T6" fmla="*/ 106 w 118"/>
                <a:gd name="T7" fmla="*/ 0 h 100"/>
                <a:gd name="T8" fmla="*/ 0 w 118"/>
                <a:gd name="T9" fmla="*/ 91 h 100"/>
                <a:gd name="T10" fmla="*/ 4 w 118"/>
                <a:gd name="T11" fmla="*/ 91 h 100"/>
                <a:gd name="T12" fmla="*/ 0 w 118"/>
                <a:gd name="T13" fmla="*/ 98 h 100"/>
                <a:gd name="T14" fmla="*/ 2 w 118"/>
                <a:gd name="T15" fmla="*/ 100 h 100"/>
                <a:gd name="T16" fmla="*/ 4 w 118"/>
                <a:gd name="T17" fmla="*/ 98 h 100"/>
                <a:gd name="T18" fmla="*/ 0 w 118"/>
                <a:gd name="T19" fmla="*/ 98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00"/>
                <a:gd name="T32" fmla="*/ 118 w 118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00">
                  <a:moveTo>
                    <a:pt x="0" y="98"/>
                  </a:moveTo>
                  <a:lnTo>
                    <a:pt x="4" y="98"/>
                  </a:lnTo>
                  <a:lnTo>
                    <a:pt x="118" y="7"/>
                  </a:lnTo>
                  <a:lnTo>
                    <a:pt x="112" y="0"/>
                  </a:lnTo>
                  <a:lnTo>
                    <a:pt x="0" y="91"/>
                  </a:lnTo>
                  <a:lnTo>
                    <a:pt x="4" y="91"/>
                  </a:lnTo>
                  <a:lnTo>
                    <a:pt x="0" y="98"/>
                  </a:lnTo>
                  <a:lnTo>
                    <a:pt x="2" y="100"/>
                  </a:lnTo>
                  <a:lnTo>
                    <a:pt x="4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16" name="Freeform 22">
              <a:extLst>
                <a:ext uri="{FF2B5EF4-FFF2-40B4-BE49-F238E27FC236}">
                  <a16:creationId xmlns:a16="http://schemas.microsoft.com/office/drawing/2014/main" id="{514CBFEC-82A2-89F3-828F-37804C286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186"/>
              <a:ext cx="114" cy="98"/>
            </a:xfrm>
            <a:custGeom>
              <a:avLst/>
              <a:gdLst>
                <a:gd name="T0" fmla="*/ 2 w 118"/>
                <a:gd name="T1" fmla="*/ 0 h 98"/>
                <a:gd name="T2" fmla="*/ 0 w 118"/>
                <a:gd name="T3" fmla="*/ 7 h 98"/>
                <a:gd name="T4" fmla="*/ 106 w 118"/>
                <a:gd name="T5" fmla="*/ 98 h 98"/>
                <a:gd name="T6" fmla="*/ 110 w 118"/>
                <a:gd name="T7" fmla="*/ 91 h 98"/>
                <a:gd name="T8" fmla="*/ 4 w 118"/>
                <a:gd name="T9" fmla="*/ 0 h 98"/>
                <a:gd name="T10" fmla="*/ 2 w 118"/>
                <a:gd name="T11" fmla="*/ 9 h 98"/>
                <a:gd name="T12" fmla="*/ 2 w 118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98"/>
                <a:gd name="T23" fmla="*/ 118 w 118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98">
                  <a:moveTo>
                    <a:pt x="2" y="0"/>
                  </a:moveTo>
                  <a:lnTo>
                    <a:pt x="0" y="7"/>
                  </a:lnTo>
                  <a:lnTo>
                    <a:pt x="114" y="98"/>
                  </a:lnTo>
                  <a:lnTo>
                    <a:pt x="118" y="91"/>
                  </a:lnTo>
                  <a:lnTo>
                    <a:pt x="4" y="0"/>
                  </a:lnTo>
                  <a:lnTo>
                    <a:pt x="2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17" name="Freeform 23">
              <a:extLst>
                <a:ext uri="{FF2B5EF4-FFF2-40B4-BE49-F238E27FC236}">
                  <a16:creationId xmlns:a16="http://schemas.microsoft.com/office/drawing/2014/main" id="{D7DD2205-6DAC-A232-BBFF-8ED8765B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186"/>
              <a:ext cx="52" cy="9"/>
            </a:xfrm>
            <a:custGeom>
              <a:avLst/>
              <a:gdLst>
                <a:gd name="T0" fmla="*/ 39 w 54"/>
                <a:gd name="T1" fmla="*/ 5 h 9"/>
                <a:gd name="T2" fmla="*/ 43 w 54"/>
                <a:gd name="T3" fmla="*/ 0 h 9"/>
                <a:gd name="T4" fmla="*/ 0 w 54"/>
                <a:gd name="T5" fmla="*/ 0 h 9"/>
                <a:gd name="T6" fmla="*/ 0 w 54"/>
                <a:gd name="T7" fmla="*/ 9 h 9"/>
                <a:gd name="T8" fmla="*/ 43 w 54"/>
                <a:gd name="T9" fmla="*/ 9 h 9"/>
                <a:gd name="T10" fmla="*/ 50 w 54"/>
                <a:gd name="T11" fmla="*/ 5 h 9"/>
                <a:gd name="T12" fmla="*/ 43 w 54"/>
                <a:gd name="T13" fmla="*/ 9 h 9"/>
                <a:gd name="T14" fmla="*/ 48 w 54"/>
                <a:gd name="T15" fmla="*/ 9 h 9"/>
                <a:gd name="T16" fmla="*/ 50 w 54"/>
                <a:gd name="T17" fmla="*/ 5 h 9"/>
                <a:gd name="T18" fmla="*/ 39 w 54"/>
                <a:gd name="T19" fmla="*/ 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9"/>
                <a:gd name="T32" fmla="*/ 54 w 5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9">
                  <a:moveTo>
                    <a:pt x="43" y="5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7" y="9"/>
                  </a:lnTo>
                  <a:lnTo>
                    <a:pt x="54" y="5"/>
                  </a:lnTo>
                  <a:lnTo>
                    <a:pt x="47" y="9"/>
                  </a:lnTo>
                  <a:lnTo>
                    <a:pt x="52" y="9"/>
                  </a:lnTo>
                  <a:lnTo>
                    <a:pt x="54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18" name="Freeform 24">
              <a:extLst>
                <a:ext uri="{FF2B5EF4-FFF2-40B4-BE49-F238E27FC236}">
                  <a16:creationId xmlns:a16="http://schemas.microsoft.com/office/drawing/2014/main" id="{CBAF74AF-089D-4D1D-1C7F-F7A1B7857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056"/>
              <a:ext cx="10" cy="135"/>
            </a:xfrm>
            <a:custGeom>
              <a:avLst/>
              <a:gdLst>
                <a:gd name="T0" fmla="*/ 5 w 11"/>
                <a:gd name="T1" fmla="*/ 0 h 135"/>
                <a:gd name="T2" fmla="*/ 2 w 11"/>
                <a:gd name="T3" fmla="*/ 4 h 135"/>
                <a:gd name="T4" fmla="*/ 0 w 11"/>
                <a:gd name="T5" fmla="*/ 135 h 135"/>
                <a:gd name="T6" fmla="*/ 9 w 11"/>
                <a:gd name="T7" fmla="*/ 135 h 135"/>
                <a:gd name="T8" fmla="*/ 9 w 11"/>
                <a:gd name="T9" fmla="*/ 7 h 135"/>
                <a:gd name="T10" fmla="*/ 5 w 11"/>
                <a:gd name="T11" fmla="*/ 11 h 135"/>
                <a:gd name="T12" fmla="*/ 5 w 11"/>
                <a:gd name="T13" fmla="*/ 0 h 135"/>
                <a:gd name="T14" fmla="*/ 2 w 11"/>
                <a:gd name="T15" fmla="*/ 0 h 135"/>
                <a:gd name="T16" fmla="*/ 2 w 11"/>
                <a:gd name="T17" fmla="*/ 4 h 135"/>
                <a:gd name="T18" fmla="*/ 5 w 11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35"/>
                <a:gd name="T32" fmla="*/ 11 w 11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35">
                  <a:moveTo>
                    <a:pt x="7" y="0"/>
                  </a:moveTo>
                  <a:lnTo>
                    <a:pt x="2" y="4"/>
                  </a:lnTo>
                  <a:lnTo>
                    <a:pt x="0" y="135"/>
                  </a:lnTo>
                  <a:lnTo>
                    <a:pt x="11" y="135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19" name="Freeform 25">
              <a:extLst>
                <a:ext uri="{FF2B5EF4-FFF2-40B4-BE49-F238E27FC236}">
                  <a16:creationId xmlns:a16="http://schemas.microsoft.com/office/drawing/2014/main" id="{D35852EE-6215-AF5D-D267-051701AD8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1056"/>
              <a:ext cx="129" cy="11"/>
            </a:xfrm>
            <a:custGeom>
              <a:avLst/>
              <a:gdLst>
                <a:gd name="T0" fmla="*/ 126 w 132"/>
                <a:gd name="T1" fmla="*/ 7 h 11"/>
                <a:gd name="T2" fmla="*/ 122 w 132"/>
                <a:gd name="T3" fmla="*/ 0 h 11"/>
                <a:gd name="T4" fmla="*/ 0 w 132"/>
                <a:gd name="T5" fmla="*/ 0 h 11"/>
                <a:gd name="T6" fmla="*/ 0 w 132"/>
                <a:gd name="T7" fmla="*/ 11 h 11"/>
                <a:gd name="T8" fmla="*/ 122 w 132"/>
                <a:gd name="T9" fmla="*/ 11 h 11"/>
                <a:gd name="T10" fmla="*/ 118 w 132"/>
                <a:gd name="T11" fmla="*/ 4 h 11"/>
                <a:gd name="T12" fmla="*/ 126 w 132"/>
                <a:gd name="T13" fmla="*/ 7 h 11"/>
                <a:gd name="T14" fmla="*/ 126 w 132"/>
                <a:gd name="T15" fmla="*/ 0 h 11"/>
                <a:gd name="T16" fmla="*/ 122 w 132"/>
                <a:gd name="T17" fmla="*/ 0 h 11"/>
                <a:gd name="T18" fmla="*/ 126 w 132"/>
                <a:gd name="T19" fmla="*/ 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11"/>
                <a:gd name="T32" fmla="*/ 132 w 132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11">
                  <a:moveTo>
                    <a:pt x="132" y="7"/>
                  </a:moveTo>
                  <a:lnTo>
                    <a:pt x="12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8" y="11"/>
                  </a:lnTo>
                  <a:lnTo>
                    <a:pt x="124" y="4"/>
                  </a:lnTo>
                  <a:lnTo>
                    <a:pt x="132" y="7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3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20" name="Freeform 26">
              <a:extLst>
                <a:ext uri="{FF2B5EF4-FFF2-40B4-BE49-F238E27FC236}">
                  <a16:creationId xmlns:a16="http://schemas.microsoft.com/office/drawing/2014/main" id="{B5D0E986-7610-7410-7464-62339604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056"/>
              <a:ext cx="8" cy="7"/>
            </a:xfrm>
            <a:custGeom>
              <a:avLst/>
              <a:gdLst>
                <a:gd name="T0" fmla="*/ 8 w 8"/>
                <a:gd name="T1" fmla="*/ 7 h 7"/>
                <a:gd name="T2" fmla="*/ 4 w 8"/>
                <a:gd name="T3" fmla="*/ 7 h 7"/>
                <a:gd name="T4" fmla="*/ 0 w 8"/>
                <a:gd name="T5" fmla="*/ 4 h 7"/>
                <a:gd name="T6" fmla="*/ 8 w 8"/>
                <a:gd name="T7" fmla="*/ 7 h 7"/>
                <a:gd name="T8" fmla="*/ 8 w 8"/>
                <a:gd name="T9" fmla="*/ 0 h 7"/>
                <a:gd name="T10" fmla="*/ 4 w 8"/>
                <a:gd name="T11" fmla="*/ 0 h 7"/>
                <a:gd name="T12" fmla="*/ 8 w 8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"/>
                <a:gd name="T23" fmla="*/ 8 w 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">
                  <a:moveTo>
                    <a:pt x="8" y="7"/>
                  </a:moveTo>
                  <a:lnTo>
                    <a:pt x="4" y="7"/>
                  </a:lnTo>
                  <a:lnTo>
                    <a:pt x="0" y="4"/>
                  </a:lnTo>
                  <a:lnTo>
                    <a:pt x="8" y="7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21" name="Freeform 27">
              <a:extLst>
                <a:ext uri="{FF2B5EF4-FFF2-40B4-BE49-F238E27FC236}">
                  <a16:creationId xmlns:a16="http://schemas.microsoft.com/office/drawing/2014/main" id="{73DCA401-2EC8-111B-E7FD-A549056AD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63"/>
              <a:ext cx="219" cy="218"/>
            </a:xfrm>
            <a:custGeom>
              <a:avLst/>
              <a:gdLst>
                <a:gd name="T0" fmla="*/ 166 w 226"/>
                <a:gd name="T1" fmla="*/ 0 h 218"/>
                <a:gd name="T2" fmla="*/ 166 w 226"/>
                <a:gd name="T3" fmla="*/ 128 h 218"/>
                <a:gd name="T4" fmla="*/ 212 w 226"/>
                <a:gd name="T5" fmla="*/ 128 h 218"/>
                <a:gd name="T6" fmla="*/ 107 w 226"/>
                <a:gd name="T7" fmla="*/ 218 h 218"/>
                <a:gd name="T8" fmla="*/ 0 w 226"/>
                <a:gd name="T9" fmla="*/ 128 h 218"/>
                <a:gd name="T10" fmla="*/ 46 w 226"/>
                <a:gd name="T11" fmla="*/ 128 h 218"/>
                <a:gd name="T12" fmla="*/ 46 w 226"/>
                <a:gd name="T13" fmla="*/ 0 h 218"/>
                <a:gd name="T14" fmla="*/ 166 w 226"/>
                <a:gd name="T15" fmla="*/ 0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"/>
                <a:gd name="T25" fmla="*/ 0 h 218"/>
                <a:gd name="T26" fmla="*/ 226 w 226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" h="218">
                  <a:moveTo>
                    <a:pt x="176" y="0"/>
                  </a:moveTo>
                  <a:lnTo>
                    <a:pt x="176" y="128"/>
                  </a:lnTo>
                  <a:lnTo>
                    <a:pt x="226" y="128"/>
                  </a:lnTo>
                  <a:lnTo>
                    <a:pt x="114" y="218"/>
                  </a:lnTo>
                  <a:lnTo>
                    <a:pt x="0" y="128"/>
                  </a:lnTo>
                  <a:lnTo>
                    <a:pt x="48" y="128"/>
                  </a:lnTo>
                  <a:lnTo>
                    <a:pt x="48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22" name="Freeform 28">
              <a:extLst>
                <a:ext uri="{FF2B5EF4-FFF2-40B4-BE49-F238E27FC236}">
                  <a16:creationId xmlns:a16="http://schemas.microsoft.com/office/drawing/2014/main" id="{4DAB0257-93E4-E42C-B62A-3D8F2D5E6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1063"/>
              <a:ext cx="9" cy="132"/>
            </a:xfrm>
            <a:custGeom>
              <a:avLst/>
              <a:gdLst>
                <a:gd name="T0" fmla="*/ 4 w 9"/>
                <a:gd name="T1" fmla="*/ 123 h 132"/>
                <a:gd name="T2" fmla="*/ 9 w 9"/>
                <a:gd name="T3" fmla="*/ 128 h 132"/>
                <a:gd name="T4" fmla="*/ 9 w 9"/>
                <a:gd name="T5" fmla="*/ 0 h 132"/>
                <a:gd name="T6" fmla="*/ 0 w 9"/>
                <a:gd name="T7" fmla="*/ 0 h 132"/>
                <a:gd name="T8" fmla="*/ 0 w 9"/>
                <a:gd name="T9" fmla="*/ 128 h 132"/>
                <a:gd name="T10" fmla="*/ 4 w 9"/>
                <a:gd name="T11" fmla="*/ 132 h 132"/>
                <a:gd name="T12" fmla="*/ 0 w 9"/>
                <a:gd name="T13" fmla="*/ 128 h 132"/>
                <a:gd name="T14" fmla="*/ 0 w 9"/>
                <a:gd name="T15" fmla="*/ 132 h 132"/>
                <a:gd name="T16" fmla="*/ 4 w 9"/>
                <a:gd name="T17" fmla="*/ 132 h 132"/>
                <a:gd name="T18" fmla="*/ 4 w 9"/>
                <a:gd name="T19" fmla="*/ 123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32"/>
                <a:gd name="T32" fmla="*/ 9 w 9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32">
                  <a:moveTo>
                    <a:pt x="4" y="123"/>
                  </a:moveTo>
                  <a:lnTo>
                    <a:pt x="9" y="12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4" y="132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4" y="132"/>
                  </a:lnTo>
                  <a:lnTo>
                    <a:pt x="4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23" name="Freeform 29">
              <a:extLst>
                <a:ext uri="{FF2B5EF4-FFF2-40B4-BE49-F238E27FC236}">
                  <a16:creationId xmlns:a16="http://schemas.microsoft.com/office/drawing/2014/main" id="{DE5601E8-ED3A-6F3F-7B70-613C0E803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186"/>
              <a:ext cx="51" cy="9"/>
            </a:xfrm>
            <a:custGeom>
              <a:avLst/>
              <a:gdLst>
                <a:gd name="T0" fmla="*/ 50 w 52"/>
                <a:gd name="T1" fmla="*/ 7 h 9"/>
                <a:gd name="T2" fmla="*/ 48 w 52"/>
                <a:gd name="T3" fmla="*/ 0 h 9"/>
                <a:gd name="T4" fmla="*/ 0 w 52"/>
                <a:gd name="T5" fmla="*/ 0 h 9"/>
                <a:gd name="T6" fmla="*/ 0 w 52"/>
                <a:gd name="T7" fmla="*/ 9 h 9"/>
                <a:gd name="T8" fmla="*/ 48 w 52"/>
                <a:gd name="T9" fmla="*/ 9 h 9"/>
                <a:gd name="T10" fmla="*/ 46 w 52"/>
                <a:gd name="T11" fmla="*/ 0 h 9"/>
                <a:gd name="T12" fmla="*/ 50 w 52"/>
                <a:gd name="T13" fmla="*/ 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9"/>
                <a:gd name="T23" fmla="*/ 52 w 5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9">
                  <a:moveTo>
                    <a:pt x="52" y="7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50" y="9"/>
                  </a:lnTo>
                  <a:lnTo>
                    <a:pt x="48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24" name="Freeform 30">
              <a:extLst>
                <a:ext uri="{FF2B5EF4-FFF2-40B4-BE49-F238E27FC236}">
                  <a16:creationId xmlns:a16="http://schemas.microsoft.com/office/drawing/2014/main" id="{240524F8-06E5-4CD6-7A2B-C61D506E3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1186"/>
              <a:ext cx="115" cy="100"/>
            </a:xfrm>
            <a:custGeom>
              <a:avLst/>
              <a:gdLst>
                <a:gd name="T0" fmla="*/ 0 w 118"/>
                <a:gd name="T1" fmla="*/ 98 h 100"/>
                <a:gd name="T2" fmla="*/ 6 w 118"/>
                <a:gd name="T3" fmla="*/ 98 h 100"/>
                <a:gd name="T4" fmla="*/ 112 w 118"/>
                <a:gd name="T5" fmla="*/ 7 h 100"/>
                <a:gd name="T6" fmla="*/ 108 w 118"/>
                <a:gd name="T7" fmla="*/ 0 h 100"/>
                <a:gd name="T8" fmla="*/ 0 w 118"/>
                <a:gd name="T9" fmla="*/ 91 h 100"/>
                <a:gd name="T10" fmla="*/ 6 w 118"/>
                <a:gd name="T11" fmla="*/ 91 h 100"/>
                <a:gd name="T12" fmla="*/ 0 w 118"/>
                <a:gd name="T13" fmla="*/ 98 h 100"/>
                <a:gd name="T14" fmla="*/ 4 w 118"/>
                <a:gd name="T15" fmla="*/ 100 h 100"/>
                <a:gd name="T16" fmla="*/ 6 w 118"/>
                <a:gd name="T17" fmla="*/ 98 h 100"/>
                <a:gd name="T18" fmla="*/ 0 w 118"/>
                <a:gd name="T19" fmla="*/ 98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00"/>
                <a:gd name="T32" fmla="*/ 118 w 118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00">
                  <a:moveTo>
                    <a:pt x="0" y="98"/>
                  </a:moveTo>
                  <a:lnTo>
                    <a:pt x="6" y="98"/>
                  </a:lnTo>
                  <a:lnTo>
                    <a:pt x="118" y="7"/>
                  </a:lnTo>
                  <a:lnTo>
                    <a:pt x="114" y="0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0" y="98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25" name="Freeform 31">
              <a:extLst>
                <a:ext uri="{FF2B5EF4-FFF2-40B4-BE49-F238E27FC236}">
                  <a16:creationId xmlns:a16="http://schemas.microsoft.com/office/drawing/2014/main" id="{C6CC4625-E8E5-DA79-2E5E-E3F9500F9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186"/>
              <a:ext cx="117" cy="98"/>
            </a:xfrm>
            <a:custGeom>
              <a:avLst/>
              <a:gdLst>
                <a:gd name="T0" fmla="*/ 4 w 120"/>
                <a:gd name="T1" fmla="*/ 0 h 98"/>
                <a:gd name="T2" fmla="*/ 0 w 120"/>
                <a:gd name="T3" fmla="*/ 7 h 98"/>
                <a:gd name="T4" fmla="*/ 108 w 120"/>
                <a:gd name="T5" fmla="*/ 98 h 98"/>
                <a:gd name="T6" fmla="*/ 114 w 120"/>
                <a:gd name="T7" fmla="*/ 91 h 98"/>
                <a:gd name="T8" fmla="*/ 6 w 120"/>
                <a:gd name="T9" fmla="*/ 0 h 98"/>
                <a:gd name="T10" fmla="*/ 4 w 120"/>
                <a:gd name="T11" fmla="*/ 9 h 98"/>
                <a:gd name="T12" fmla="*/ 4 w 120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98"/>
                <a:gd name="T23" fmla="*/ 120 w 120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98">
                  <a:moveTo>
                    <a:pt x="4" y="0"/>
                  </a:moveTo>
                  <a:lnTo>
                    <a:pt x="0" y="7"/>
                  </a:lnTo>
                  <a:lnTo>
                    <a:pt x="114" y="98"/>
                  </a:lnTo>
                  <a:lnTo>
                    <a:pt x="120" y="91"/>
                  </a:lnTo>
                  <a:lnTo>
                    <a:pt x="6" y="0"/>
                  </a:lnTo>
                  <a:lnTo>
                    <a:pt x="4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26" name="Freeform 32">
              <a:extLst>
                <a:ext uri="{FF2B5EF4-FFF2-40B4-BE49-F238E27FC236}">
                  <a16:creationId xmlns:a16="http://schemas.microsoft.com/office/drawing/2014/main" id="{41C7A4A9-5AD5-A016-FC96-AF3FBF0CD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186"/>
              <a:ext cx="51" cy="9"/>
            </a:xfrm>
            <a:custGeom>
              <a:avLst/>
              <a:gdLst>
                <a:gd name="T0" fmla="*/ 42 w 52"/>
                <a:gd name="T1" fmla="*/ 5 h 9"/>
                <a:gd name="T2" fmla="*/ 46 w 52"/>
                <a:gd name="T3" fmla="*/ 0 h 9"/>
                <a:gd name="T4" fmla="*/ 0 w 52"/>
                <a:gd name="T5" fmla="*/ 0 h 9"/>
                <a:gd name="T6" fmla="*/ 0 w 52"/>
                <a:gd name="T7" fmla="*/ 9 h 9"/>
                <a:gd name="T8" fmla="*/ 46 w 52"/>
                <a:gd name="T9" fmla="*/ 9 h 9"/>
                <a:gd name="T10" fmla="*/ 50 w 52"/>
                <a:gd name="T11" fmla="*/ 5 h 9"/>
                <a:gd name="T12" fmla="*/ 46 w 52"/>
                <a:gd name="T13" fmla="*/ 9 h 9"/>
                <a:gd name="T14" fmla="*/ 50 w 52"/>
                <a:gd name="T15" fmla="*/ 9 h 9"/>
                <a:gd name="T16" fmla="*/ 50 w 52"/>
                <a:gd name="T17" fmla="*/ 5 h 9"/>
                <a:gd name="T18" fmla="*/ 42 w 52"/>
                <a:gd name="T19" fmla="*/ 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9"/>
                <a:gd name="T32" fmla="*/ 52 w 5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9">
                  <a:moveTo>
                    <a:pt x="44" y="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8" y="9"/>
                  </a:lnTo>
                  <a:lnTo>
                    <a:pt x="52" y="5"/>
                  </a:lnTo>
                  <a:lnTo>
                    <a:pt x="48" y="9"/>
                  </a:lnTo>
                  <a:lnTo>
                    <a:pt x="52" y="9"/>
                  </a:lnTo>
                  <a:lnTo>
                    <a:pt x="52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27" name="Freeform 33">
              <a:extLst>
                <a:ext uri="{FF2B5EF4-FFF2-40B4-BE49-F238E27FC236}">
                  <a16:creationId xmlns:a16="http://schemas.microsoft.com/office/drawing/2014/main" id="{0D985358-FB37-F001-D0D4-64ECBB5C7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1056"/>
              <a:ext cx="8" cy="135"/>
            </a:xfrm>
            <a:custGeom>
              <a:avLst/>
              <a:gdLst>
                <a:gd name="T0" fmla="*/ 4 w 8"/>
                <a:gd name="T1" fmla="*/ 0 h 135"/>
                <a:gd name="T2" fmla="*/ 0 w 8"/>
                <a:gd name="T3" fmla="*/ 7 h 135"/>
                <a:gd name="T4" fmla="*/ 0 w 8"/>
                <a:gd name="T5" fmla="*/ 135 h 135"/>
                <a:gd name="T6" fmla="*/ 8 w 8"/>
                <a:gd name="T7" fmla="*/ 135 h 135"/>
                <a:gd name="T8" fmla="*/ 8 w 8"/>
                <a:gd name="T9" fmla="*/ 7 h 135"/>
                <a:gd name="T10" fmla="*/ 4 w 8"/>
                <a:gd name="T11" fmla="*/ 11 h 135"/>
                <a:gd name="T12" fmla="*/ 4 w 8"/>
                <a:gd name="T13" fmla="*/ 0 h 135"/>
                <a:gd name="T14" fmla="*/ 0 w 8"/>
                <a:gd name="T15" fmla="*/ 0 h 135"/>
                <a:gd name="T16" fmla="*/ 0 w 8"/>
                <a:gd name="T17" fmla="*/ 7 h 135"/>
                <a:gd name="T18" fmla="*/ 4 w 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35"/>
                <a:gd name="T32" fmla="*/ 8 w 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35">
                  <a:moveTo>
                    <a:pt x="4" y="0"/>
                  </a:moveTo>
                  <a:lnTo>
                    <a:pt x="0" y="7"/>
                  </a:lnTo>
                  <a:lnTo>
                    <a:pt x="0" y="135"/>
                  </a:lnTo>
                  <a:lnTo>
                    <a:pt x="8" y="135"/>
                  </a:lnTo>
                  <a:lnTo>
                    <a:pt x="8" y="7"/>
                  </a:lnTo>
                  <a:lnTo>
                    <a:pt x="4" y="1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28" name="Freeform 34">
              <a:extLst>
                <a:ext uri="{FF2B5EF4-FFF2-40B4-BE49-F238E27FC236}">
                  <a16:creationId xmlns:a16="http://schemas.microsoft.com/office/drawing/2014/main" id="{972908B1-EC49-EFD1-73E2-A4540AAA6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056"/>
              <a:ext cx="130" cy="11"/>
            </a:xfrm>
            <a:custGeom>
              <a:avLst/>
              <a:gdLst>
                <a:gd name="T0" fmla="*/ 127 w 133"/>
                <a:gd name="T1" fmla="*/ 7 h 11"/>
                <a:gd name="T2" fmla="*/ 122 w 133"/>
                <a:gd name="T3" fmla="*/ 0 h 11"/>
                <a:gd name="T4" fmla="*/ 0 w 133"/>
                <a:gd name="T5" fmla="*/ 0 h 11"/>
                <a:gd name="T6" fmla="*/ 0 w 133"/>
                <a:gd name="T7" fmla="*/ 11 h 11"/>
                <a:gd name="T8" fmla="*/ 122 w 133"/>
                <a:gd name="T9" fmla="*/ 11 h 11"/>
                <a:gd name="T10" fmla="*/ 118 w 133"/>
                <a:gd name="T11" fmla="*/ 7 h 11"/>
                <a:gd name="T12" fmla="*/ 127 w 133"/>
                <a:gd name="T13" fmla="*/ 7 h 11"/>
                <a:gd name="T14" fmla="*/ 127 w 133"/>
                <a:gd name="T15" fmla="*/ 0 h 11"/>
                <a:gd name="T16" fmla="*/ 122 w 133"/>
                <a:gd name="T17" fmla="*/ 0 h 11"/>
                <a:gd name="T18" fmla="*/ 127 w 133"/>
                <a:gd name="T19" fmla="*/ 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"/>
                <a:gd name="T31" fmla="*/ 0 h 11"/>
                <a:gd name="T32" fmla="*/ 133 w 133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" h="11">
                  <a:moveTo>
                    <a:pt x="133" y="7"/>
                  </a:moveTo>
                  <a:lnTo>
                    <a:pt x="12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8" y="11"/>
                  </a:lnTo>
                  <a:lnTo>
                    <a:pt x="124" y="7"/>
                  </a:lnTo>
                  <a:lnTo>
                    <a:pt x="133" y="7"/>
                  </a:lnTo>
                  <a:lnTo>
                    <a:pt x="133" y="0"/>
                  </a:lnTo>
                  <a:lnTo>
                    <a:pt x="128" y="0"/>
                  </a:lnTo>
                  <a:lnTo>
                    <a:pt x="13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29" name="Freeform 35">
              <a:extLst>
                <a:ext uri="{FF2B5EF4-FFF2-40B4-BE49-F238E27FC236}">
                  <a16:creationId xmlns:a16="http://schemas.microsoft.com/office/drawing/2014/main" id="{A59101E1-DD27-E7DE-71EB-0DD6D3B43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1056"/>
              <a:ext cx="9" cy="7"/>
            </a:xfrm>
            <a:custGeom>
              <a:avLst/>
              <a:gdLst>
                <a:gd name="T0" fmla="*/ 9 w 9"/>
                <a:gd name="T1" fmla="*/ 7 h 7"/>
                <a:gd name="T2" fmla="*/ 4 w 9"/>
                <a:gd name="T3" fmla="*/ 7 h 7"/>
                <a:gd name="T4" fmla="*/ 0 w 9"/>
                <a:gd name="T5" fmla="*/ 7 h 7"/>
                <a:gd name="T6" fmla="*/ 9 w 9"/>
                <a:gd name="T7" fmla="*/ 7 h 7"/>
                <a:gd name="T8" fmla="*/ 9 w 9"/>
                <a:gd name="T9" fmla="*/ 0 h 7"/>
                <a:gd name="T10" fmla="*/ 4 w 9"/>
                <a:gd name="T11" fmla="*/ 0 h 7"/>
                <a:gd name="T12" fmla="*/ 9 w 9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9" y="7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9" y="7"/>
                  </a:lnTo>
                  <a:lnTo>
                    <a:pt x="9" y="0"/>
                  </a:lnTo>
                  <a:lnTo>
                    <a:pt x="4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30" name="Freeform 36">
              <a:extLst>
                <a:ext uri="{FF2B5EF4-FFF2-40B4-BE49-F238E27FC236}">
                  <a16:creationId xmlns:a16="http://schemas.microsoft.com/office/drawing/2014/main" id="{BA0F0874-A766-9357-2EBB-E0A82BC55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1063"/>
              <a:ext cx="222" cy="218"/>
            </a:xfrm>
            <a:custGeom>
              <a:avLst/>
              <a:gdLst>
                <a:gd name="T0" fmla="*/ 167 w 228"/>
                <a:gd name="T1" fmla="*/ 0 h 218"/>
                <a:gd name="T2" fmla="*/ 167 w 228"/>
                <a:gd name="T3" fmla="*/ 128 h 218"/>
                <a:gd name="T4" fmla="*/ 216 w 228"/>
                <a:gd name="T5" fmla="*/ 128 h 218"/>
                <a:gd name="T6" fmla="*/ 108 w 228"/>
                <a:gd name="T7" fmla="*/ 218 h 218"/>
                <a:gd name="T8" fmla="*/ 0 w 228"/>
                <a:gd name="T9" fmla="*/ 128 h 218"/>
                <a:gd name="T10" fmla="*/ 46 w 228"/>
                <a:gd name="T11" fmla="*/ 128 h 218"/>
                <a:gd name="T12" fmla="*/ 46 w 228"/>
                <a:gd name="T13" fmla="*/ 0 h 218"/>
                <a:gd name="T14" fmla="*/ 167 w 228"/>
                <a:gd name="T15" fmla="*/ 0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"/>
                <a:gd name="T25" fmla="*/ 0 h 218"/>
                <a:gd name="T26" fmla="*/ 228 w 228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" h="218">
                  <a:moveTo>
                    <a:pt x="177" y="0"/>
                  </a:moveTo>
                  <a:lnTo>
                    <a:pt x="177" y="128"/>
                  </a:lnTo>
                  <a:lnTo>
                    <a:pt x="228" y="128"/>
                  </a:lnTo>
                  <a:lnTo>
                    <a:pt x="114" y="218"/>
                  </a:lnTo>
                  <a:lnTo>
                    <a:pt x="0" y="128"/>
                  </a:lnTo>
                  <a:lnTo>
                    <a:pt x="48" y="128"/>
                  </a:lnTo>
                  <a:lnTo>
                    <a:pt x="48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31" name="Freeform 37">
              <a:extLst>
                <a:ext uri="{FF2B5EF4-FFF2-40B4-BE49-F238E27FC236}">
                  <a16:creationId xmlns:a16="http://schemas.microsoft.com/office/drawing/2014/main" id="{7223CDB4-494C-6255-1584-E3132F6E6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1063"/>
              <a:ext cx="12" cy="132"/>
            </a:xfrm>
            <a:custGeom>
              <a:avLst/>
              <a:gdLst>
                <a:gd name="T0" fmla="*/ 5 w 11"/>
                <a:gd name="T1" fmla="*/ 123 h 132"/>
                <a:gd name="T2" fmla="*/ 13 w 11"/>
                <a:gd name="T3" fmla="*/ 128 h 132"/>
                <a:gd name="T4" fmla="*/ 13 w 11"/>
                <a:gd name="T5" fmla="*/ 0 h 132"/>
                <a:gd name="T6" fmla="*/ 0 w 11"/>
                <a:gd name="T7" fmla="*/ 0 h 132"/>
                <a:gd name="T8" fmla="*/ 0 w 11"/>
                <a:gd name="T9" fmla="*/ 128 h 132"/>
                <a:gd name="T10" fmla="*/ 5 w 11"/>
                <a:gd name="T11" fmla="*/ 132 h 132"/>
                <a:gd name="T12" fmla="*/ 0 w 11"/>
                <a:gd name="T13" fmla="*/ 128 h 132"/>
                <a:gd name="T14" fmla="*/ 0 w 11"/>
                <a:gd name="T15" fmla="*/ 132 h 132"/>
                <a:gd name="T16" fmla="*/ 5 w 11"/>
                <a:gd name="T17" fmla="*/ 132 h 132"/>
                <a:gd name="T18" fmla="*/ 5 w 11"/>
                <a:gd name="T19" fmla="*/ 123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32"/>
                <a:gd name="T32" fmla="*/ 11 w 11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32">
                  <a:moveTo>
                    <a:pt x="5" y="123"/>
                  </a:moveTo>
                  <a:lnTo>
                    <a:pt x="11" y="12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5" y="132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5" y="132"/>
                  </a:lnTo>
                  <a:lnTo>
                    <a:pt x="5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32" name="Freeform 38">
              <a:extLst>
                <a:ext uri="{FF2B5EF4-FFF2-40B4-BE49-F238E27FC236}">
                  <a16:creationId xmlns:a16="http://schemas.microsoft.com/office/drawing/2014/main" id="{BB9F8925-3673-79F9-4DD7-5161BFA4B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1186"/>
              <a:ext cx="52" cy="9"/>
            </a:xfrm>
            <a:custGeom>
              <a:avLst/>
              <a:gdLst>
                <a:gd name="T0" fmla="*/ 51 w 53"/>
                <a:gd name="T1" fmla="*/ 7 h 9"/>
                <a:gd name="T2" fmla="*/ 49 w 53"/>
                <a:gd name="T3" fmla="*/ 0 h 9"/>
                <a:gd name="T4" fmla="*/ 0 w 53"/>
                <a:gd name="T5" fmla="*/ 0 h 9"/>
                <a:gd name="T6" fmla="*/ 0 w 53"/>
                <a:gd name="T7" fmla="*/ 9 h 9"/>
                <a:gd name="T8" fmla="*/ 49 w 53"/>
                <a:gd name="T9" fmla="*/ 9 h 9"/>
                <a:gd name="T10" fmla="*/ 45 w 53"/>
                <a:gd name="T11" fmla="*/ 0 h 9"/>
                <a:gd name="T12" fmla="*/ 51 w 53"/>
                <a:gd name="T13" fmla="*/ 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9"/>
                <a:gd name="T23" fmla="*/ 53 w 5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9">
                  <a:moveTo>
                    <a:pt x="53" y="7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51" y="9"/>
                  </a:lnTo>
                  <a:lnTo>
                    <a:pt x="47" y="0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33" name="Freeform 39">
              <a:extLst>
                <a:ext uri="{FF2B5EF4-FFF2-40B4-BE49-F238E27FC236}">
                  <a16:creationId xmlns:a16="http://schemas.microsoft.com/office/drawing/2014/main" id="{95DC1526-A821-D9A8-E7B6-CA3F51D5A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1186"/>
              <a:ext cx="115" cy="100"/>
            </a:xfrm>
            <a:custGeom>
              <a:avLst/>
              <a:gdLst>
                <a:gd name="T0" fmla="*/ 0 w 118"/>
                <a:gd name="T1" fmla="*/ 98 h 100"/>
                <a:gd name="T2" fmla="*/ 4 w 118"/>
                <a:gd name="T3" fmla="*/ 98 h 100"/>
                <a:gd name="T4" fmla="*/ 112 w 118"/>
                <a:gd name="T5" fmla="*/ 7 h 100"/>
                <a:gd name="T6" fmla="*/ 106 w 118"/>
                <a:gd name="T7" fmla="*/ 0 h 100"/>
                <a:gd name="T8" fmla="*/ 0 w 118"/>
                <a:gd name="T9" fmla="*/ 91 h 100"/>
                <a:gd name="T10" fmla="*/ 4 w 118"/>
                <a:gd name="T11" fmla="*/ 91 h 100"/>
                <a:gd name="T12" fmla="*/ 0 w 118"/>
                <a:gd name="T13" fmla="*/ 98 h 100"/>
                <a:gd name="T14" fmla="*/ 2 w 118"/>
                <a:gd name="T15" fmla="*/ 100 h 100"/>
                <a:gd name="T16" fmla="*/ 4 w 118"/>
                <a:gd name="T17" fmla="*/ 98 h 100"/>
                <a:gd name="T18" fmla="*/ 0 w 118"/>
                <a:gd name="T19" fmla="*/ 98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00"/>
                <a:gd name="T32" fmla="*/ 118 w 118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00">
                  <a:moveTo>
                    <a:pt x="0" y="98"/>
                  </a:moveTo>
                  <a:lnTo>
                    <a:pt x="4" y="98"/>
                  </a:lnTo>
                  <a:lnTo>
                    <a:pt x="118" y="7"/>
                  </a:lnTo>
                  <a:lnTo>
                    <a:pt x="112" y="0"/>
                  </a:lnTo>
                  <a:lnTo>
                    <a:pt x="0" y="91"/>
                  </a:lnTo>
                  <a:lnTo>
                    <a:pt x="4" y="91"/>
                  </a:lnTo>
                  <a:lnTo>
                    <a:pt x="0" y="98"/>
                  </a:lnTo>
                  <a:lnTo>
                    <a:pt x="2" y="100"/>
                  </a:lnTo>
                  <a:lnTo>
                    <a:pt x="4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34" name="Freeform 40">
              <a:extLst>
                <a:ext uri="{FF2B5EF4-FFF2-40B4-BE49-F238E27FC236}">
                  <a16:creationId xmlns:a16="http://schemas.microsoft.com/office/drawing/2014/main" id="{DCF85CAE-6297-07B4-C953-9367EB734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1186"/>
              <a:ext cx="114" cy="98"/>
            </a:xfrm>
            <a:custGeom>
              <a:avLst/>
              <a:gdLst>
                <a:gd name="T0" fmla="*/ 2 w 118"/>
                <a:gd name="T1" fmla="*/ 0 h 98"/>
                <a:gd name="T2" fmla="*/ 0 w 118"/>
                <a:gd name="T3" fmla="*/ 7 h 98"/>
                <a:gd name="T4" fmla="*/ 106 w 118"/>
                <a:gd name="T5" fmla="*/ 98 h 98"/>
                <a:gd name="T6" fmla="*/ 110 w 118"/>
                <a:gd name="T7" fmla="*/ 91 h 98"/>
                <a:gd name="T8" fmla="*/ 4 w 118"/>
                <a:gd name="T9" fmla="*/ 0 h 98"/>
                <a:gd name="T10" fmla="*/ 2 w 118"/>
                <a:gd name="T11" fmla="*/ 9 h 98"/>
                <a:gd name="T12" fmla="*/ 2 w 118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98"/>
                <a:gd name="T23" fmla="*/ 118 w 118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98">
                  <a:moveTo>
                    <a:pt x="2" y="0"/>
                  </a:moveTo>
                  <a:lnTo>
                    <a:pt x="0" y="7"/>
                  </a:lnTo>
                  <a:lnTo>
                    <a:pt x="114" y="98"/>
                  </a:lnTo>
                  <a:lnTo>
                    <a:pt x="118" y="91"/>
                  </a:lnTo>
                  <a:lnTo>
                    <a:pt x="4" y="0"/>
                  </a:lnTo>
                  <a:lnTo>
                    <a:pt x="2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35" name="Freeform 41">
              <a:extLst>
                <a:ext uri="{FF2B5EF4-FFF2-40B4-BE49-F238E27FC236}">
                  <a16:creationId xmlns:a16="http://schemas.microsoft.com/office/drawing/2014/main" id="{DB0D28B9-472E-6DD2-3875-979F0952D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1186"/>
              <a:ext cx="51" cy="9"/>
            </a:xfrm>
            <a:custGeom>
              <a:avLst/>
              <a:gdLst>
                <a:gd name="T0" fmla="*/ 42 w 52"/>
                <a:gd name="T1" fmla="*/ 5 h 9"/>
                <a:gd name="T2" fmla="*/ 46 w 52"/>
                <a:gd name="T3" fmla="*/ 0 h 9"/>
                <a:gd name="T4" fmla="*/ 0 w 52"/>
                <a:gd name="T5" fmla="*/ 0 h 9"/>
                <a:gd name="T6" fmla="*/ 0 w 52"/>
                <a:gd name="T7" fmla="*/ 9 h 9"/>
                <a:gd name="T8" fmla="*/ 46 w 52"/>
                <a:gd name="T9" fmla="*/ 9 h 9"/>
                <a:gd name="T10" fmla="*/ 50 w 52"/>
                <a:gd name="T11" fmla="*/ 5 h 9"/>
                <a:gd name="T12" fmla="*/ 46 w 52"/>
                <a:gd name="T13" fmla="*/ 9 h 9"/>
                <a:gd name="T14" fmla="*/ 50 w 52"/>
                <a:gd name="T15" fmla="*/ 9 h 9"/>
                <a:gd name="T16" fmla="*/ 50 w 52"/>
                <a:gd name="T17" fmla="*/ 5 h 9"/>
                <a:gd name="T18" fmla="*/ 42 w 52"/>
                <a:gd name="T19" fmla="*/ 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9"/>
                <a:gd name="T32" fmla="*/ 52 w 5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9">
                  <a:moveTo>
                    <a:pt x="44" y="5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8" y="9"/>
                  </a:lnTo>
                  <a:lnTo>
                    <a:pt x="52" y="5"/>
                  </a:lnTo>
                  <a:lnTo>
                    <a:pt x="48" y="9"/>
                  </a:lnTo>
                  <a:lnTo>
                    <a:pt x="52" y="9"/>
                  </a:lnTo>
                  <a:lnTo>
                    <a:pt x="52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36" name="Freeform 42">
              <a:extLst>
                <a:ext uri="{FF2B5EF4-FFF2-40B4-BE49-F238E27FC236}">
                  <a16:creationId xmlns:a16="http://schemas.microsoft.com/office/drawing/2014/main" id="{B7A97F4C-A705-6778-DDD7-023EC23F4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056"/>
              <a:ext cx="8" cy="135"/>
            </a:xfrm>
            <a:custGeom>
              <a:avLst/>
              <a:gdLst>
                <a:gd name="T0" fmla="*/ 4 w 8"/>
                <a:gd name="T1" fmla="*/ 0 h 135"/>
                <a:gd name="T2" fmla="*/ 0 w 8"/>
                <a:gd name="T3" fmla="*/ 7 h 135"/>
                <a:gd name="T4" fmla="*/ 0 w 8"/>
                <a:gd name="T5" fmla="*/ 135 h 135"/>
                <a:gd name="T6" fmla="*/ 8 w 8"/>
                <a:gd name="T7" fmla="*/ 135 h 135"/>
                <a:gd name="T8" fmla="*/ 8 w 8"/>
                <a:gd name="T9" fmla="*/ 7 h 135"/>
                <a:gd name="T10" fmla="*/ 4 w 8"/>
                <a:gd name="T11" fmla="*/ 11 h 135"/>
                <a:gd name="T12" fmla="*/ 4 w 8"/>
                <a:gd name="T13" fmla="*/ 0 h 135"/>
                <a:gd name="T14" fmla="*/ 0 w 8"/>
                <a:gd name="T15" fmla="*/ 0 h 135"/>
                <a:gd name="T16" fmla="*/ 0 w 8"/>
                <a:gd name="T17" fmla="*/ 7 h 135"/>
                <a:gd name="T18" fmla="*/ 4 w 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35"/>
                <a:gd name="T32" fmla="*/ 8 w 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35">
                  <a:moveTo>
                    <a:pt x="4" y="0"/>
                  </a:moveTo>
                  <a:lnTo>
                    <a:pt x="0" y="7"/>
                  </a:lnTo>
                  <a:lnTo>
                    <a:pt x="0" y="135"/>
                  </a:lnTo>
                  <a:lnTo>
                    <a:pt x="8" y="135"/>
                  </a:lnTo>
                  <a:lnTo>
                    <a:pt x="8" y="7"/>
                  </a:lnTo>
                  <a:lnTo>
                    <a:pt x="4" y="1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37" name="Freeform 43">
              <a:extLst>
                <a:ext uri="{FF2B5EF4-FFF2-40B4-BE49-F238E27FC236}">
                  <a16:creationId xmlns:a16="http://schemas.microsoft.com/office/drawing/2014/main" id="{927BFADC-3BA6-D40E-0A52-F69EE3847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1056"/>
              <a:ext cx="132" cy="11"/>
            </a:xfrm>
            <a:custGeom>
              <a:avLst/>
              <a:gdLst>
                <a:gd name="T0" fmla="*/ 129 w 135"/>
                <a:gd name="T1" fmla="*/ 7 h 11"/>
                <a:gd name="T2" fmla="*/ 123 w 135"/>
                <a:gd name="T3" fmla="*/ 0 h 11"/>
                <a:gd name="T4" fmla="*/ 0 w 135"/>
                <a:gd name="T5" fmla="*/ 0 h 11"/>
                <a:gd name="T6" fmla="*/ 0 w 135"/>
                <a:gd name="T7" fmla="*/ 11 h 11"/>
                <a:gd name="T8" fmla="*/ 123 w 135"/>
                <a:gd name="T9" fmla="*/ 11 h 11"/>
                <a:gd name="T10" fmla="*/ 118 w 135"/>
                <a:gd name="T11" fmla="*/ 7 h 11"/>
                <a:gd name="T12" fmla="*/ 129 w 135"/>
                <a:gd name="T13" fmla="*/ 7 h 11"/>
                <a:gd name="T14" fmla="*/ 129 w 135"/>
                <a:gd name="T15" fmla="*/ 0 h 11"/>
                <a:gd name="T16" fmla="*/ 123 w 135"/>
                <a:gd name="T17" fmla="*/ 0 h 11"/>
                <a:gd name="T18" fmla="*/ 129 w 135"/>
                <a:gd name="T19" fmla="*/ 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1"/>
                <a:gd name="T32" fmla="*/ 135 w 13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1">
                  <a:moveTo>
                    <a:pt x="135" y="7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9" y="11"/>
                  </a:lnTo>
                  <a:lnTo>
                    <a:pt x="124" y="7"/>
                  </a:lnTo>
                  <a:lnTo>
                    <a:pt x="135" y="7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3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38" name="Freeform 44">
              <a:extLst>
                <a:ext uri="{FF2B5EF4-FFF2-40B4-BE49-F238E27FC236}">
                  <a16:creationId xmlns:a16="http://schemas.microsoft.com/office/drawing/2014/main" id="{8C44543D-1BC9-725E-1CCE-AD0BA026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1056"/>
              <a:ext cx="12" cy="7"/>
            </a:xfrm>
            <a:custGeom>
              <a:avLst/>
              <a:gdLst>
                <a:gd name="T0" fmla="*/ 13 w 11"/>
                <a:gd name="T1" fmla="*/ 7 h 7"/>
                <a:gd name="T2" fmla="*/ 5 w 11"/>
                <a:gd name="T3" fmla="*/ 7 h 7"/>
                <a:gd name="T4" fmla="*/ 0 w 11"/>
                <a:gd name="T5" fmla="*/ 7 h 7"/>
                <a:gd name="T6" fmla="*/ 13 w 11"/>
                <a:gd name="T7" fmla="*/ 7 h 7"/>
                <a:gd name="T8" fmla="*/ 13 w 11"/>
                <a:gd name="T9" fmla="*/ 0 h 7"/>
                <a:gd name="T10" fmla="*/ 5 w 11"/>
                <a:gd name="T11" fmla="*/ 0 h 7"/>
                <a:gd name="T12" fmla="*/ 13 w 11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7"/>
                <a:gd name="T23" fmla="*/ 11 w 11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7">
                  <a:moveTo>
                    <a:pt x="11" y="7"/>
                  </a:moveTo>
                  <a:lnTo>
                    <a:pt x="5" y="7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5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39" name="Freeform 45">
              <a:extLst>
                <a:ext uri="{FF2B5EF4-FFF2-40B4-BE49-F238E27FC236}">
                  <a16:creationId xmlns:a16="http://schemas.microsoft.com/office/drawing/2014/main" id="{D2D40DF7-2580-40D4-37C7-B29852966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" y="1586"/>
              <a:ext cx="190" cy="254"/>
            </a:xfrm>
            <a:custGeom>
              <a:avLst/>
              <a:gdLst>
                <a:gd name="T0" fmla="*/ 0 w 195"/>
                <a:gd name="T1" fmla="*/ 56 h 254"/>
                <a:gd name="T2" fmla="*/ 108 w 195"/>
                <a:gd name="T3" fmla="*/ 56 h 254"/>
                <a:gd name="T4" fmla="*/ 108 w 195"/>
                <a:gd name="T5" fmla="*/ 0 h 254"/>
                <a:gd name="T6" fmla="*/ 185 w 195"/>
                <a:gd name="T7" fmla="*/ 126 h 254"/>
                <a:gd name="T8" fmla="*/ 108 w 195"/>
                <a:gd name="T9" fmla="*/ 254 h 254"/>
                <a:gd name="T10" fmla="*/ 108 w 195"/>
                <a:gd name="T11" fmla="*/ 200 h 254"/>
                <a:gd name="T12" fmla="*/ 0 w 195"/>
                <a:gd name="T13" fmla="*/ 200 h 254"/>
                <a:gd name="T14" fmla="*/ 0 w 195"/>
                <a:gd name="T15" fmla="*/ 56 h 2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5"/>
                <a:gd name="T25" fmla="*/ 0 h 254"/>
                <a:gd name="T26" fmla="*/ 195 w 195"/>
                <a:gd name="T27" fmla="*/ 254 h 2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5" h="254">
                  <a:moveTo>
                    <a:pt x="0" y="56"/>
                  </a:moveTo>
                  <a:lnTo>
                    <a:pt x="114" y="56"/>
                  </a:lnTo>
                  <a:lnTo>
                    <a:pt x="114" y="0"/>
                  </a:lnTo>
                  <a:lnTo>
                    <a:pt x="195" y="126"/>
                  </a:lnTo>
                  <a:lnTo>
                    <a:pt x="114" y="254"/>
                  </a:lnTo>
                  <a:lnTo>
                    <a:pt x="114" y="200"/>
                  </a:lnTo>
                  <a:lnTo>
                    <a:pt x="0" y="20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40" name="Freeform 46">
              <a:extLst>
                <a:ext uri="{FF2B5EF4-FFF2-40B4-BE49-F238E27FC236}">
                  <a16:creationId xmlns:a16="http://schemas.microsoft.com/office/drawing/2014/main" id="{B352FDAD-A20F-73CB-A5D7-C5CF1F0F9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" y="1637"/>
              <a:ext cx="116" cy="10"/>
            </a:xfrm>
            <a:custGeom>
              <a:avLst/>
              <a:gdLst>
                <a:gd name="T0" fmla="*/ 104 w 119"/>
                <a:gd name="T1" fmla="*/ 5 h 10"/>
                <a:gd name="T2" fmla="*/ 108 w 119"/>
                <a:gd name="T3" fmla="*/ 0 h 10"/>
                <a:gd name="T4" fmla="*/ 0 w 119"/>
                <a:gd name="T5" fmla="*/ 0 h 10"/>
                <a:gd name="T6" fmla="*/ 0 w 119"/>
                <a:gd name="T7" fmla="*/ 10 h 10"/>
                <a:gd name="T8" fmla="*/ 108 w 119"/>
                <a:gd name="T9" fmla="*/ 10 h 10"/>
                <a:gd name="T10" fmla="*/ 113 w 119"/>
                <a:gd name="T11" fmla="*/ 5 h 10"/>
                <a:gd name="T12" fmla="*/ 108 w 119"/>
                <a:gd name="T13" fmla="*/ 10 h 10"/>
                <a:gd name="T14" fmla="*/ 113 w 119"/>
                <a:gd name="T15" fmla="*/ 10 h 10"/>
                <a:gd name="T16" fmla="*/ 113 w 119"/>
                <a:gd name="T17" fmla="*/ 5 h 10"/>
                <a:gd name="T18" fmla="*/ 104 w 119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10"/>
                <a:gd name="T32" fmla="*/ 119 w 119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10">
                  <a:moveTo>
                    <a:pt x="110" y="5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14" y="10"/>
                  </a:lnTo>
                  <a:lnTo>
                    <a:pt x="119" y="5"/>
                  </a:lnTo>
                  <a:lnTo>
                    <a:pt x="114" y="10"/>
                  </a:lnTo>
                  <a:lnTo>
                    <a:pt x="119" y="10"/>
                  </a:lnTo>
                  <a:lnTo>
                    <a:pt x="119" y="5"/>
                  </a:lnTo>
                  <a:lnTo>
                    <a:pt x="1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41" name="Freeform 47">
              <a:extLst>
                <a:ext uri="{FF2B5EF4-FFF2-40B4-BE49-F238E27FC236}">
                  <a16:creationId xmlns:a16="http://schemas.microsoft.com/office/drawing/2014/main" id="{74496D6C-4CAE-7417-DB28-AE57B368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1584"/>
              <a:ext cx="8" cy="58"/>
            </a:xfrm>
            <a:custGeom>
              <a:avLst/>
              <a:gdLst>
                <a:gd name="T0" fmla="*/ 5 w 9"/>
                <a:gd name="T1" fmla="*/ 0 h 58"/>
                <a:gd name="T2" fmla="*/ 0 w 9"/>
                <a:gd name="T3" fmla="*/ 2 h 58"/>
                <a:gd name="T4" fmla="*/ 0 w 9"/>
                <a:gd name="T5" fmla="*/ 58 h 58"/>
                <a:gd name="T6" fmla="*/ 7 w 9"/>
                <a:gd name="T7" fmla="*/ 58 h 58"/>
                <a:gd name="T8" fmla="*/ 7 w 9"/>
                <a:gd name="T9" fmla="*/ 2 h 58"/>
                <a:gd name="T10" fmla="*/ 0 w 9"/>
                <a:gd name="T11" fmla="*/ 5 h 58"/>
                <a:gd name="T12" fmla="*/ 5 w 9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8"/>
                <a:gd name="T23" fmla="*/ 9 w 9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8">
                  <a:moveTo>
                    <a:pt x="7" y="0"/>
                  </a:moveTo>
                  <a:lnTo>
                    <a:pt x="0" y="2"/>
                  </a:lnTo>
                  <a:lnTo>
                    <a:pt x="0" y="58"/>
                  </a:lnTo>
                  <a:lnTo>
                    <a:pt x="9" y="58"/>
                  </a:lnTo>
                  <a:lnTo>
                    <a:pt x="9" y="2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42" name="Freeform 48">
              <a:extLst>
                <a:ext uri="{FF2B5EF4-FFF2-40B4-BE49-F238E27FC236}">
                  <a16:creationId xmlns:a16="http://schemas.microsoft.com/office/drawing/2014/main" id="{CCC60D46-0AE3-C857-37F9-DD2592B6C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1584"/>
              <a:ext cx="89" cy="133"/>
            </a:xfrm>
            <a:custGeom>
              <a:avLst/>
              <a:gdLst>
                <a:gd name="T0" fmla="*/ 84 w 92"/>
                <a:gd name="T1" fmla="*/ 133 h 133"/>
                <a:gd name="T2" fmla="*/ 84 w 92"/>
                <a:gd name="T3" fmla="*/ 126 h 133"/>
                <a:gd name="T4" fmla="*/ 7 w 92"/>
                <a:gd name="T5" fmla="*/ 0 h 133"/>
                <a:gd name="T6" fmla="*/ 0 w 92"/>
                <a:gd name="T7" fmla="*/ 5 h 133"/>
                <a:gd name="T8" fmla="*/ 75 w 92"/>
                <a:gd name="T9" fmla="*/ 133 h 133"/>
                <a:gd name="T10" fmla="*/ 75 w 92"/>
                <a:gd name="T11" fmla="*/ 126 h 133"/>
                <a:gd name="T12" fmla="*/ 84 w 92"/>
                <a:gd name="T13" fmla="*/ 133 h 133"/>
                <a:gd name="T14" fmla="*/ 86 w 92"/>
                <a:gd name="T15" fmla="*/ 128 h 133"/>
                <a:gd name="T16" fmla="*/ 84 w 92"/>
                <a:gd name="T17" fmla="*/ 126 h 133"/>
                <a:gd name="T18" fmla="*/ 84 w 92"/>
                <a:gd name="T19" fmla="*/ 133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133"/>
                <a:gd name="T32" fmla="*/ 92 w 92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133">
                  <a:moveTo>
                    <a:pt x="90" y="133"/>
                  </a:moveTo>
                  <a:lnTo>
                    <a:pt x="90" y="126"/>
                  </a:lnTo>
                  <a:lnTo>
                    <a:pt x="7" y="0"/>
                  </a:lnTo>
                  <a:lnTo>
                    <a:pt x="0" y="5"/>
                  </a:lnTo>
                  <a:lnTo>
                    <a:pt x="81" y="133"/>
                  </a:lnTo>
                  <a:lnTo>
                    <a:pt x="81" y="126"/>
                  </a:lnTo>
                  <a:lnTo>
                    <a:pt x="90" y="133"/>
                  </a:lnTo>
                  <a:lnTo>
                    <a:pt x="92" y="128"/>
                  </a:lnTo>
                  <a:lnTo>
                    <a:pt x="90" y="126"/>
                  </a:lnTo>
                  <a:lnTo>
                    <a:pt x="9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43" name="Freeform 49">
              <a:extLst>
                <a:ext uri="{FF2B5EF4-FFF2-40B4-BE49-F238E27FC236}">
                  <a16:creationId xmlns:a16="http://schemas.microsoft.com/office/drawing/2014/main" id="{6115EEC8-6EFC-ECEE-4615-C4B5F6F38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1710"/>
              <a:ext cx="87" cy="135"/>
            </a:xfrm>
            <a:custGeom>
              <a:avLst/>
              <a:gdLst>
                <a:gd name="T0" fmla="*/ 0 w 90"/>
                <a:gd name="T1" fmla="*/ 130 h 135"/>
                <a:gd name="T2" fmla="*/ 7 w 90"/>
                <a:gd name="T3" fmla="*/ 135 h 135"/>
                <a:gd name="T4" fmla="*/ 84 w 90"/>
                <a:gd name="T5" fmla="*/ 7 h 135"/>
                <a:gd name="T6" fmla="*/ 75 w 90"/>
                <a:gd name="T7" fmla="*/ 0 h 135"/>
                <a:gd name="T8" fmla="*/ 0 w 90"/>
                <a:gd name="T9" fmla="*/ 128 h 135"/>
                <a:gd name="T10" fmla="*/ 9 w 90"/>
                <a:gd name="T11" fmla="*/ 130 h 135"/>
                <a:gd name="T12" fmla="*/ 0 w 90"/>
                <a:gd name="T13" fmla="*/ 13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135"/>
                <a:gd name="T23" fmla="*/ 90 w 90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135">
                  <a:moveTo>
                    <a:pt x="0" y="130"/>
                  </a:moveTo>
                  <a:lnTo>
                    <a:pt x="7" y="135"/>
                  </a:lnTo>
                  <a:lnTo>
                    <a:pt x="90" y="7"/>
                  </a:lnTo>
                  <a:lnTo>
                    <a:pt x="81" y="0"/>
                  </a:lnTo>
                  <a:lnTo>
                    <a:pt x="0" y="128"/>
                  </a:lnTo>
                  <a:lnTo>
                    <a:pt x="9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44" name="Freeform 50">
              <a:extLst>
                <a:ext uri="{FF2B5EF4-FFF2-40B4-BE49-F238E27FC236}">
                  <a16:creationId xmlns:a16="http://schemas.microsoft.com/office/drawing/2014/main" id="{BD8DAAF2-D9C1-80A8-4037-D627FEB49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1782"/>
              <a:ext cx="8" cy="58"/>
            </a:xfrm>
            <a:custGeom>
              <a:avLst/>
              <a:gdLst>
                <a:gd name="T0" fmla="*/ 4 w 9"/>
                <a:gd name="T1" fmla="*/ 9 h 58"/>
                <a:gd name="T2" fmla="*/ 0 w 9"/>
                <a:gd name="T3" fmla="*/ 4 h 58"/>
                <a:gd name="T4" fmla="*/ 0 w 9"/>
                <a:gd name="T5" fmla="*/ 58 h 58"/>
                <a:gd name="T6" fmla="*/ 7 w 9"/>
                <a:gd name="T7" fmla="*/ 58 h 58"/>
                <a:gd name="T8" fmla="*/ 7 w 9"/>
                <a:gd name="T9" fmla="*/ 4 h 58"/>
                <a:gd name="T10" fmla="*/ 4 w 9"/>
                <a:gd name="T11" fmla="*/ 0 h 58"/>
                <a:gd name="T12" fmla="*/ 7 w 9"/>
                <a:gd name="T13" fmla="*/ 4 h 58"/>
                <a:gd name="T14" fmla="*/ 7 w 9"/>
                <a:gd name="T15" fmla="*/ 0 h 58"/>
                <a:gd name="T16" fmla="*/ 4 w 9"/>
                <a:gd name="T17" fmla="*/ 0 h 58"/>
                <a:gd name="T18" fmla="*/ 4 w 9"/>
                <a:gd name="T19" fmla="*/ 9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8"/>
                <a:gd name="T32" fmla="*/ 9 w 9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8">
                  <a:moveTo>
                    <a:pt x="4" y="9"/>
                  </a:moveTo>
                  <a:lnTo>
                    <a:pt x="0" y="4"/>
                  </a:lnTo>
                  <a:lnTo>
                    <a:pt x="0" y="58"/>
                  </a:lnTo>
                  <a:lnTo>
                    <a:pt x="9" y="58"/>
                  </a:lnTo>
                  <a:lnTo>
                    <a:pt x="9" y="4"/>
                  </a:lnTo>
                  <a:lnTo>
                    <a:pt x="4" y="0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45" name="Freeform 51">
              <a:extLst>
                <a:ext uri="{FF2B5EF4-FFF2-40B4-BE49-F238E27FC236}">
                  <a16:creationId xmlns:a16="http://schemas.microsoft.com/office/drawing/2014/main" id="{5B69BC81-C186-6FF5-490A-4CEF9F40F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1782"/>
              <a:ext cx="114" cy="9"/>
            </a:xfrm>
            <a:custGeom>
              <a:avLst/>
              <a:gdLst>
                <a:gd name="T0" fmla="*/ 0 w 118"/>
                <a:gd name="T1" fmla="*/ 4 h 9"/>
                <a:gd name="T2" fmla="*/ 4 w 118"/>
                <a:gd name="T3" fmla="*/ 9 h 9"/>
                <a:gd name="T4" fmla="*/ 110 w 118"/>
                <a:gd name="T5" fmla="*/ 9 h 9"/>
                <a:gd name="T6" fmla="*/ 110 w 118"/>
                <a:gd name="T7" fmla="*/ 0 h 9"/>
                <a:gd name="T8" fmla="*/ 4 w 118"/>
                <a:gd name="T9" fmla="*/ 0 h 9"/>
                <a:gd name="T10" fmla="*/ 8 w 118"/>
                <a:gd name="T11" fmla="*/ 4 h 9"/>
                <a:gd name="T12" fmla="*/ 0 w 118"/>
                <a:gd name="T13" fmla="*/ 4 h 9"/>
                <a:gd name="T14" fmla="*/ 0 w 118"/>
                <a:gd name="T15" fmla="*/ 9 h 9"/>
                <a:gd name="T16" fmla="*/ 4 w 118"/>
                <a:gd name="T17" fmla="*/ 9 h 9"/>
                <a:gd name="T18" fmla="*/ 0 w 118"/>
                <a:gd name="T19" fmla="*/ 4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9"/>
                <a:gd name="T32" fmla="*/ 118 w 11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9">
                  <a:moveTo>
                    <a:pt x="0" y="4"/>
                  </a:moveTo>
                  <a:lnTo>
                    <a:pt x="4" y="9"/>
                  </a:lnTo>
                  <a:lnTo>
                    <a:pt x="118" y="9"/>
                  </a:lnTo>
                  <a:lnTo>
                    <a:pt x="118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46" name="Freeform 52">
              <a:extLst>
                <a:ext uri="{FF2B5EF4-FFF2-40B4-BE49-F238E27FC236}">
                  <a16:creationId xmlns:a16="http://schemas.microsoft.com/office/drawing/2014/main" id="{06EC67E5-FD25-7C22-4C11-232F6D939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1637"/>
              <a:ext cx="7" cy="149"/>
            </a:xfrm>
            <a:custGeom>
              <a:avLst/>
              <a:gdLst>
                <a:gd name="T0" fmla="*/ 4 w 8"/>
                <a:gd name="T1" fmla="*/ 0 h 149"/>
                <a:gd name="T2" fmla="*/ 0 w 8"/>
                <a:gd name="T3" fmla="*/ 5 h 149"/>
                <a:gd name="T4" fmla="*/ 0 w 8"/>
                <a:gd name="T5" fmla="*/ 149 h 149"/>
                <a:gd name="T6" fmla="*/ 6 w 8"/>
                <a:gd name="T7" fmla="*/ 149 h 149"/>
                <a:gd name="T8" fmla="*/ 6 w 8"/>
                <a:gd name="T9" fmla="*/ 5 h 149"/>
                <a:gd name="T10" fmla="*/ 4 w 8"/>
                <a:gd name="T11" fmla="*/ 10 h 149"/>
                <a:gd name="T12" fmla="*/ 4 w 8"/>
                <a:gd name="T13" fmla="*/ 0 h 149"/>
                <a:gd name="T14" fmla="*/ 0 w 8"/>
                <a:gd name="T15" fmla="*/ 0 h 149"/>
                <a:gd name="T16" fmla="*/ 0 w 8"/>
                <a:gd name="T17" fmla="*/ 5 h 149"/>
                <a:gd name="T18" fmla="*/ 4 w 8"/>
                <a:gd name="T19" fmla="*/ 0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49"/>
                <a:gd name="T32" fmla="*/ 8 w 8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49">
                  <a:moveTo>
                    <a:pt x="4" y="0"/>
                  </a:moveTo>
                  <a:lnTo>
                    <a:pt x="0" y="5"/>
                  </a:lnTo>
                  <a:lnTo>
                    <a:pt x="0" y="149"/>
                  </a:lnTo>
                  <a:lnTo>
                    <a:pt x="8" y="149"/>
                  </a:lnTo>
                  <a:lnTo>
                    <a:pt x="8" y="5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47" name="Freeform 53">
              <a:extLst>
                <a:ext uri="{FF2B5EF4-FFF2-40B4-BE49-F238E27FC236}">
                  <a16:creationId xmlns:a16="http://schemas.microsoft.com/office/drawing/2014/main" id="{D366973A-FAE1-99DE-A1CC-19E10BB5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1637"/>
              <a:ext cx="3" cy="10"/>
            </a:xfrm>
            <a:custGeom>
              <a:avLst/>
              <a:gdLst>
                <a:gd name="T0" fmla="*/ 2 w 4"/>
                <a:gd name="T1" fmla="*/ 0 h 10"/>
                <a:gd name="T2" fmla="*/ 2 w 4"/>
                <a:gd name="T3" fmla="*/ 5 h 10"/>
                <a:gd name="T4" fmla="*/ 2 w 4"/>
                <a:gd name="T5" fmla="*/ 10 h 10"/>
                <a:gd name="T6" fmla="*/ 2 w 4"/>
                <a:gd name="T7" fmla="*/ 0 h 10"/>
                <a:gd name="T8" fmla="*/ 0 w 4"/>
                <a:gd name="T9" fmla="*/ 0 h 10"/>
                <a:gd name="T10" fmla="*/ 0 w 4"/>
                <a:gd name="T11" fmla="*/ 5 h 10"/>
                <a:gd name="T12" fmla="*/ 2 w 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0"/>
                <a:gd name="T23" fmla="*/ 4 w 4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0">
                  <a:moveTo>
                    <a:pt x="4" y="0"/>
                  </a:moveTo>
                  <a:lnTo>
                    <a:pt x="4" y="5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48" name="Freeform 54">
              <a:extLst>
                <a:ext uri="{FF2B5EF4-FFF2-40B4-BE49-F238E27FC236}">
                  <a16:creationId xmlns:a16="http://schemas.microsoft.com/office/drawing/2014/main" id="{B22CE080-72AF-695E-992D-1182887C1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586"/>
              <a:ext cx="191" cy="254"/>
            </a:xfrm>
            <a:custGeom>
              <a:avLst/>
              <a:gdLst>
                <a:gd name="T0" fmla="*/ 186 w 196"/>
                <a:gd name="T1" fmla="*/ 200 h 254"/>
                <a:gd name="T2" fmla="*/ 77 w 196"/>
                <a:gd name="T3" fmla="*/ 200 h 254"/>
                <a:gd name="T4" fmla="*/ 77 w 196"/>
                <a:gd name="T5" fmla="*/ 254 h 254"/>
                <a:gd name="T6" fmla="*/ 0 w 196"/>
                <a:gd name="T7" fmla="*/ 128 h 254"/>
                <a:gd name="T8" fmla="*/ 77 w 196"/>
                <a:gd name="T9" fmla="*/ 0 h 254"/>
                <a:gd name="T10" fmla="*/ 77 w 196"/>
                <a:gd name="T11" fmla="*/ 56 h 254"/>
                <a:gd name="T12" fmla="*/ 186 w 196"/>
                <a:gd name="T13" fmla="*/ 56 h 254"/>
                <a:gd name="T14" fmla="*/ 186 w 196"/>
                <a:gd name="T15" fmla="*/ 200 h 2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6"/>
                <a:gd name="T25" fmla="*/ 0 h 254"/>
                <a:gd name="T26" fmla="*/ 196 w 196"/>
                <a:gd name="T27" fmla="*/ 254 h 2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6" h="254">
                  <a:moveTo>
                    <a:pt x="196" y="200"/>
                  </a:moveTo>
                  <a:lnTo>
                    <a:pt x="81" y="200"/>
                  </a:lnTo>
                  <a:lnTo>
                    <a:pt x="81" y="254"/>
                  </a:lnTo>
                  <a:lnTo>
                    <a:pt x="0" y="128"/>
                  </a:lnTo>
                  <a:lnTo>
                    <a:pt x="81" y="0"/>
                  </a:lnTo>
                  <a:lnTo>
                    <a:pt x="81" y="56"/>
                  </a:lnTo>
                  <a:lnTo>
                    <a:pt x="196" y="56"/>
                  </a:lnTo>
                  <a:lnTo>
                    <a:pt x="196" y="20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49" name="Freeform 55">
              <a:extLst>
                <a:ext uri="{FF2B5EF4-FFF2-40B4-BE49-F238E27FC236}">
                  <a16:creationId xmlns:a16="http://schemas.microsoft.com/office/drawing/2014/main" id="{9C3F43AC-877C-0570-4643-794DCFE63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782"/>
              <a:ext cx="115" cy="9"/>
            </a:xfrm>
            <a:custGeom>
              <a:avLst/>
              <a:gdLst>
                <a:gd name="T0" fmla="*/ 9 w 119"/>
                <a:gd name="T1" fmla="*/ 4 h 9"/>
                <a:gd name="T2" fmla="*/ 4 w 119"/>
                <a:gd name="T3" fmla="*/ 9 h 9"/>
                <a:gd name="T4" fmla="*/ 111 w 119"/>
                <a:gd name="T5" fmla="*/ 9 h 9"/>
                <a:gd name="T6" fmla="*/ 111 w 119"/>
                <a:gd name="T7" fmla="*/ 0 h 9"/>
                <a:gd name="T8" fmla="*/ 4 w 119"/>
                <a:gd name="T9" fmla="*/ 0 h 9"/>
                <a:gd name="T10" fmla="*/ 0 w 119"/>
                <a:gd name="T11" fmla="*/ 4 h 9"/>
                <a:gd name="T12" fmla="*/ 4 w 119"/>
                <a:gd name="T13" fmla="*/ 0 h 9"/>
                <a:gd name="T14" fmla="*/ 0 w 119"/>
                <a:gd name="T15" fmla="*/ 0 h 9"/>
                <a:gd name="T16" fmla="*/ 0 w 119"/>
                <a:gd name="T17" fmla="*/ 4 h 9"/>
                <a:gd name="T18" fmla="*/ 9 w 119"/>
                <a:gd name="T19" fmla="*/ 4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9"/>
                <a:gd name="T32" fmla="*/ 119 w 119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9">
                  <a:moveTo>
                    <a:pt x="9" y="4"/>
                  </a:moveTo>
                  <a:lnTo>
                    <a:pt x="4" y="9"/>
                  </a:lnTo>
                  <a:lnTo>
                    <a:pt x="119" y="9"/>
                  </a:lnTo>
                  <a:lnTo>
                    <a:pt x="11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50" name="Freeform 56">
              <a:extLst>
                <a:ext uri="{FF2B5EF4-FFF2-40B4-BE49-F238E27FC236}">
                  <a16:creationId xmlns:a16="http://schemas.microsoft.com/office/drawing/2014/main" id="{7066CAB5-FF9D-E585-BE62-4D857EE57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786"/>
              <a:ext cx="9" cy="59"/>
            </a:xfrm>
            <a:custGeom>
              <a:avLst/>
              <a:gdLst>
                <a:gd name="T0" fmla="*/ 2 w 9"/>
                <a:gd name="T1" fmla="*/ 59 h 59"/>
                <a:gd name="T2" fmla="*/ 9 w 9"/>
                <a:gd name="T3" fmla="*/ 54 h 59"/>
                <a:gd name="T4" fmla="*/ 9 w 9"/>
                <a:gd name="T5" fmla="*/ 0 h 59"/>
                <a:gd name="T6" fmla="*/ 0 w 9"/>
                <a:gd name="T7" fmla="*/ 0 h 59"/>
                <a:gd name="T8" fmla="*/ 0 w 9"/>
                <a:gd name="T9" fmla="*/ 54 h 59"/>
                <a:gd name="T10" fmla="*/ 9 w 9"/>
                <a:gd name="T11" fmla="*/ 52 h 59"/>
                <a:gd name="T12" fmla="*/ 2 w 9"/>
                <a:gd name="T13" fmla="*/ 5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9"/>
                <a:gd name="T23" fmla="*/ 9 w 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9">
                  <a:moveTo>
                    <a:pt x="2" y="59"/>
                  </a:moveTo>
                  <a:lnTo>
                    <a:pt x="9" y="54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9" y="52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51" name="Freeform 57">
              <a:extLst>
                <a:ext uri="{FF2B5EF4-FFF2-40B4-BE49-F238E27FC236}">
                  <a16:creationId xmlns:a16="http://schemas.microsoft.com/office/drawing/2014/main" id="{56C1F83B-DEB4-A0D3-85C8-EC0BA67D6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1712"/>
              <a:ext cx="90" cy="133"/>
            </a:xfrm>
            <a:custGeom>
              <a:avLst/>
              <a:gdLst>
                <a:gd name="T0" fmla="*/ 2 w 92"/>
                <a:gd name="T1" fmla="*/ 0 h 133"/>
                <a:gd name="T2" fmla="*/ 2 w 92"/>
                <a:gd name="T3" fmla="*/ 5 h 133"/>
                <a:gd name="T4" fmla="*/ 81 w 92"/>
                <a:gd name="T5" fmla="*/ 133 h 133"/>
                <a:gd name="T6" fmla="*/ 88 w 92"/>
                <a:gd name="T7" fmla="*/ 126 h 133"/>
                <a:gd name="T8" fmla="*/ 11 w 92"/>
                <a:gd name="T9" fmla="*/ 0 h 133"/>
                <a:gd name="T10" fmla="*/ 11 w 92"/>
                <a:gd name="T11" fmla="*/ 5 h 133"/>
                <a:gd name="T12" fmla="*/ 2 w 92"/>
                <a:gd name="T13" fmla="*/ 0 h 133"/>
                <a:gd name="T14" fmla="*/ 0 w 92"/>
                <a:gd name="T15" fmla="*/ 2 h 133"/>
                <a:gd name="T16" fmla="*/ 2 w 92"/>
                <a:gd name="T17" fmla="*/ 5 h 133"/>
                <a:gd name="T18" fmla="*/ 2 w 92"/>
                <a:gd name="T19" fmla="*/ 0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133"/>
                <a:gd name="T32" fmla="*/ 92 w 92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133">
                  <a:moveTo>
                    <a:pt x="2" y="0"/>
                  </a:moveTo>
                  <a:lnTo>
                    <a:pt x="2" y="5"/>
                  </a:lnTo>
                  <a:lnTo>
                    <a:pt x="85" y="133"/>
                  </a:lnTo>
                  <a:lnTo>
                    <a:pt x="92" y="126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52" name="Freeform 58">
              <a:extLst>
                <a:ext uri="{FF2B5EF4-FFF2-40B4-BE49-F238E27FC236}">
                  <a16:creationId xmlns:a16="http://schemas.microsoft.com/office/drawing/2014/main" id="{D6BE57FF-59E8-AE4D-C482-9B2621B2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1584"/>
              <a:ext cx="88" cy="133"/>
            </a:xfrm>
            <a:custGeom>
              <a:avLst/>
              <a:gdLst>
                <a:gd name="T0" fmla="*/ 86 w 90"/>
                <a:gd name="T1" fmla="*/ 2 h 133"/>
                <a:gd name="T2" fmla="*/ 79 w 90"/>
                <a:gd name="T3" fmla="*/ 0 h 133"/>
                <a:gd name="T4" fmla="*/ 0 w 90"/>
                <a:gd name="T5" fmla="*/ 128 h 133"/>
                <a:gd name="T6" fmla="*/ 9 w 90"/>
                <a:gd name="T7" fmla="*/ 133 h 133"/>
                <a:gd name="T8" fmla="*/ 86 w 90"/>
                <a:gd name="T9" fmla="*/ 5 h 133"/>
                <a:gd name="T10" fmla="*/ 77 w 90"/>
                <a:gd name="T11" fmla="*/ 2 h 133"/>
                <a:gd name="T12" fmla="*/ 86 w 90"/>
                <a:gd name="T13" fmla="*/ 2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133"/>
                <a:gd name="T23" fmla="*/ 90 w 90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133">
                  <a:moveTo>
                    <a:pt x="90" y="2"/>
                  </a:moveTo>
                  <a:lnTo>
                    <a:pt x="83" y="0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90" y="5"/>
                  </a:lnTo>
                  <a:lnTo>
                    <a:pt x="81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53" name="Freeform 59">
              <a:extLst>
                <a:ext uri="{FF2B5EF4-FFF2-40B4-BE49-F238E27FC236}">
                  <a16:creationId xmlns:a16="http://schemas.microsoft.com/office/drawing/2014/main" id="{32E1FBCE-42B5-CFC1-6D45-C75941C44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86"/>
              <a:ext cx="9" cy="61"/>
            </a:xfrm>
            <a:custGeom>
              <a:avLst/>
              <a:gdLst>
                <a:gd name="T0" fmla="*/ 4 w 9"/>
                <a:gd name="T1" fmla="*/ 49 h 61"/>
                <a:gd name="T2" fmla="*/ 9 w 9"/>
                <a:gd name="T3" fmla="*/ 56 h 61"/>
                <a:gd name="T4" fmla="*/ 9 w 9"/>
                <a:gd name="T5" fmla="*/ 0 h 61"/>
                <a:gd name="T6" fmla="*/ 0 w 9"/>
                <a:gd name="T7" fmla="*/ 0 h 61"/>
                <a:gd name="T8" fmla="*/ 0 w 9"/>
                <a:gd name="T9" fmla="*/ 56 h 61"/>
                <a:gd name="T10" fmla="*/ 4 w 9"/>
                <a:gd name="T11" fmla="*/ 61 h 61"/>
                <a:gd name="T12" fmla="*/ 0 w 9"/>
                <a:gd name="T13" fmla="*/ 56 h 61"/>
                <a:gd name="T14" fmla="*/ 0 w 9"/>
                <a:gd name="T15" fmla="*/ 61 h 61"/>
                <a:gd name="T16" fmla="*/ 4 w 9"/>
                <a:gd name="T17" fmla="*/ 61 h 61"/>
                <a:gd name="T18" fmla="*/ 4 w 9"/>
                <a:gd name="T19" fmla="*/ 49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1"/>
                <a:gd name="T32" fmla="*/ 9 w 9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1">
                  <a:moveTo>
                    <a:pt x="4" y="49"/>
                  </a:moveTo>
                  <a:lnTo>
                    <a:pt x="9" y="56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4" y="61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4" y="61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54" name="Freeform 60">
              <a:extLst>
                <a:ext uri="{FF2B5EF4-FFF2-40B4-BE49-F238E27FC236}">
                  <a16:creationId xmlns:a16="http://schemas.microsoft.com/office/drawing/2014/main" id="{BA49D02B-B000-39DD-2F7B-64AF7D5C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1635"/>
              <a:ext cx="116" cy="12"/>
            </a:xfrm>
            <a:custGeom>
              <a:avLst/>
              <a:gdLst>
                <a:gd name="T0" fmla="*/ 113 w 119"/>
                <a:gd name="T1" fmla="*/ 7 h 12"/>
                <a:gd name="T2" fmla="*/ 109 w 119"/>
                <a:gd name="T3" fmla="*/ 0 h 12"/>
                <a:gd name="T4" fmla="*/ 0 w 119"/>
                <a:gd name="T5" fmla="*/ 0 h 12"/>
                <a:gd name="T6" fmla="*/ 0 w 119"/>
                <a:gd name="T7" fmla="*/ 12 h 12"/>
                <a:gd name="T8" fmla="*/ 109 w 119"/>
                <a:gd name="T9" fmla="*/ 12 h 12"/>
                <a:gd name="T10" fmla="*/ 104 w 119"/>
                <a:gd name="T11" fmla="*/ 7 h 12"/>
                <a:gd name="T12" fmla="*/ 113 w 119"/>
                <a:gd name="T13" fmla="*/ 7 h 12"/>
                <a:gd name="T14" fmla="*/ 113 w 119"/>
                <a:gd name="T15" fmla="*/ 0 h 12"/>
                <a:gd name="T16" fmla="*/ 109 w 119"/>
                <a:gd name="T17" fmla="*/ 0 h 12"/>
                <a:gd name="T18" fmla="*/ 113 w 119"/>
                <a:gd name="T19" fmla="*/ 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12"/>
                <a:gd name="T32" fmla="*/ 119 w 119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12">
                  <a:moveTo>
                    <a:pt x="119" y="7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15" y="12"/>
                  </a:lnTo>
                  <a:lnTo>
                    <a:pt x="110" y="7"/>
                  </a:lnTo>
                  <a:lnTo>
                    <a:pt x="119" y="7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55" name="Freeform 61">
              <a:extLst>
                <a:ext uri="{FF2B5EF4-FFF2-40B4-BE49-F238E27FC236}">
                  <a16:creationId xmlns:a16="http://schemas.microsoft.com/office/drawing/2014/main" id="{C2E34C0F-7B9D-CE56-3450-8993DE973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1642"/>
              <a:ext cx="11" cy="149"/>
            </a:xfrm>
            <a:custGeom>
              <a:avLst/>
              <a:gdLst>
                <a:gd name="T0" fmla="*/ 5 w 11"/>
                <a:gd name="T1" fmla="*/ 149 h 149"/>
                <a:gd name="T2" fmla="*/ 11 w 11"/>
                <a:gd name="T3" fmla="*/ 144 h 149"/>
                <a:gd name="T4" fmla="*/ 9 w 11"/>
                <a:gd name="T5" fmla="*/ 0 h 149"/>
                <a:gd name="T6" fmla="*/ 0 w 11"/>
                <a:gd name="T7" fmla="*/ 0 h 149"/>
                <a:gd name="T8" fmla="*/ 0 w 11"/>
                <a:gd name="T9" fmla="*/ 144 h 149"/>
                <a:gd name="T10" fmla="*/ 5 w 11"/>
                <a:gd name="T11" fmla="*/ 140 h 149"/>
                <a:gd name="T12" fmla="*/ 5 w 11"/>
                <a:gd name="T13" fmla="*/ 149 h 149"/>
                <a:gd name="T14" fmla="*/ 11 w 11"/>
                <a:gd name="T15" fmla="*/ 149 h 149"/>
                <a:gd name="T16" fmla="*/ 11 w 11"/>
                <a:gd name="T17" fmla="*/ 144 h 149"/>
                <a:gd name="T18" fmla="*/ 5 w 11"/>
                <a:gd name="T19" fmla="*/ 149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9"/>
                <a:gd name="T32" fmla="*/ 11 w 11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9">
                  <a:moveTo>
                    <a:pt x="5" y="149"/>
                  </a:moveTo>
                  <a:lnTo>
                    <a:pt x="11" y="144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5" y="140"/>
                  </a:lnTo>
                  <a:lnTo>
                    <a:pt x="5" y="149"/>
                  </a:lnTo>
                  <a:lnTo>
                    <a:pt x="11" y="149"/>
                  </a:lnTo>
                  <a:lnTo>
                    <a:pt x="11" y="144"/>
                  </a:lnTo>
                  <a:lnTo>
                    <a:pt x="5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56" name="Freeform 62">
              <a:extLst>
                <a:ext uri="{FF2B5EF4-FFF2-40B4-BE49-F238E27FC236}">
                  <a16:creationId xmlns:a16="http://schemas.microsoft.com/office/drawing/2014/main" id="{06057E65-E610-249F-B7B3-4310BDD99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1782"/>
              <a:ext cx="6" cy="9"/>
            </a:xfrm>
            <a:custGeom>
              <a:avLst/>
              <a:gdLst>
                <a:gd name="T0" fmla="*/ 0 w 6"/>
                <a:gd name="T1" fmla="*/ 9 h 9"/>
                <a:gd name="T2" fmla="*/ 0 w 6"/>
                <a:gd name="T3" fmla="*/ 4 h 9"/>
                <a:gd name="T4" fmla="*/ 0 w 6"/>
                <a:gd name="T5" fmla="*/ 0 h 9"/>
                <a:gd name="T6" fmla="*/ 0 w 6"/>
                <a:gd name="T7" fmla="*/ 9 h 9"/>
                <a:gd name="T8" fmla="*/ 6 w 6"/>
                <a:gd name="T9" fmla="*/ 9 h 9"/>
                <a:gd name="T10" fmla="*/ 6 w 6"/>
                <a:gd name="T11" fmla="*/ 4 h 9"/>
                <a:gd name="T12" fmla="*/ 0 w 6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9"/>
                <a:gd name="T23" fmla="*/ 6 w 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9">
                  <a:moveTo>
                    <a:pt x="0" y="9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57" name="Freeform 63">
              <a:extLst>
                <a:ext uri="{FF2B5EF4-FFF2-40B4-BE49-F238E27FC236}">
                  <a16:creationId xmlns:a16="http://schemas.microsoft.com/office/drawing/2014/main" id="{B9F00B99-8162-D67C-C622-FE0415ECC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316"/>
              <a:ext cx="1416" cy="247"/>
            </a:xfrm>
            <a:custGeom>
              <a:avLst/>
              <a:gdLst>
                <a:gd name="T0" fmla="*/ 1372 w 1456"/>
                <a:gd name="T1" fmla="*/ 103 h 247"/>
                <a:gd name="T2" fmla="*/ 1358 w 1456"/>
                <a:gd name="T3" fmla="*/ 89 h 247"/>
                <a:gd name="T4" fmla="*/ 1335 w 1456"/>
                <a:gd name="T5" fmla="*/ 75 h 247"/>
                <a:gd name="T6" fmla="*/ 1306 w 1456"/>
                <a:gd name="T7" fmla="*/ 61 h 247"/>
                <a:gd name="T8" fmla="*/ 1275 w 1456"/>
                <a:gd name="T9" fmla="*/ 47 h 247"/>
                <a:gd name="T10" fmla="*/ 1237 w 1456"/>
                <a:gd name="T11" fmla="*/ 35 h 247"/>
                <a:gd name="T12" fmla="*/ 1200 w 1456"/>
                <a:gd name="T13" fmla="*/ 24 h 247"/>
                <a:gd name="T14" fmla="*/ 1160 w 1456"/>
                <a:gd name="T15" fmla="*/ 14 h 247"/>
                <a:gd name="T16" fmla="*/ 1121 w 1456"/>
                <a:gd name="T17" fmla="*/ 7 h 247"/>
                <a:gd name="T18" fmla="*/ 1084 w 1456"/>
                <a:gd name="T19" fmla="*/ 3 h 247"/>
                <a:gd name="T20" fmla="*/ 1050 w 1456"/>
                <a:gd name="T21" fmla="*/ 0 h 247"/>
                <a:gd name="T22" fmla="*/ 1019 w 1456"/>
                <a:gd name="T23" fmla="*/ 3 h 247"/>
                <a:gd name="T24" fmla="*/ 988 w 1456"/>
                <a:gd name="T25" fmla="*/ 5 h 247"/>
                <a:gd name="T26" fmla="*/ 954 w 1456"/>
                <a:gd name="T27" fmla="*/ 7 h 247"/>
                <a:gd name="T28" fmla="*/ 923 w 1456"/>
                <a:gd name="T29" fmla="*/ 7 h 247"/>
                <a:gd name="T30" fmla="*/ 890 w 1456"/>
                <a:gd name="T31" fmla="*/ 10 h 247"/>
                <a:gd name="T32" fmla="*/ 859 w 1456"/>
                <a:gd name="T33" fmla="*/ 10 h 247"/>
                <a:gd name="T34" fmla="*/ 825 w 1456"/>
                <a:gd name="T35" fmla="*/ 10 h 247"/>
                <a:gd name="T36" fmla="*/ 792 w 1456"/>
                <a:gd name="T37" fmla="*/ 10 h 247"/>
                <a:gd name="T38" fmla="*/ 757 w 1456"/>
                <a:gd name="T39" fmla="*/ 10 h 247"/>
                <a:gd name="T40" fmla="*/ 723 w 1456"/>
                <a:gd name="T41" fmla="*/ 10 h 247"/>
                <a:gd name="T42" fmla="*/ 688 w 1456"/>
                <a:gd name="T43" fmla="*/ 7 h 247"/>
                <a:gd name="T44" fmla="*/ 655 w 1456"/>
                <a:gd name="T45" fmla="*/ 10 h 247"/>
                <a:gd name="T46" fmla="*/ 620 w 1456"/>
                <a:gd name="T47" fmla="*/ 10 h 247"/>
                <a:gd name="T48" fmla="*/ 585 w 1456"/>
                <a:gd name="T49" fmla="*/ 10 h 247"/>
                <a:gd name="T50" fmla="*/ 552 w 1456"/>
                <a:gd name="T51" fmla="*/ 10 h 247"/>
                <a:gd name="T52" fmla="*/ 518 w 1456"/>
                <a:gd name="T53" fmla="*/ 10 h 247"/>
                <a:gd name="T54" fmla="*/ 487 w 1456"/>
                <a:gd name="T55" fmla="*/ 10 h 247"/>
                <a:gd name="T56" fmla="*/ 454 w 1456"/>
                <a:gd name="T57" fmla="*/ 7 h 247"/>
                <a:gd name="T58" fmla="*/ 423 w 1456"/>
                <a:gd name="T59" fmla="*/ 7 h 247"/>
                <a:gd name="T60" fmla="*/ 392 w 1456"/>
                <a:gd name="T61" fmla="*/ 5 h 247"/>
                <a:gd name="T62" fmla="*/ 358 w 1456"/>
                <a:gd name="T63" fmla="*/ 3 h 247"/>
                <a:gd name="T64" fmla="*/ 327 w 1456"/>
                <a:gd name="T65" fmla="*/ 0 h 247"/>
                <a:gd name="T66" fmla="*/ 293 w 1456"/>
                <a:gd name="T67" fmla="*/ 3 h 247"/>
                <a:gd name="T68" fmla="*/ 256 w 1456"/>
                <a:gd name="T69" fmla="*/ 7 h 247"/>
                <a:gd name="T70" fmla="*/ 217 w 1456"/>
                <a:gd name="T71" fmla="*/ 14 h 247"/>
                <a:gd name="T72" fmla="*/ 177 w 1456"/>
                <a:gd name="T73" fmla="*/ 24 h 247"/>
                <a:gd name="T74" fmla="*/ 140 w 1456"/>
                <a:gd name="T75" fmla="*/ 35 h 247"/>
                <a:gd name="T76" fmla="*/ 104 w 1456"/>
                <a:gd name="T77" fmla="*/ 47 h 247"/>
                <a:gd name="T78" fmla="*/ 71 w 1456"/>
                <a:gd name="T79" fmla="*/ 61 h 247"/>
                <a:gd name="T80" fmla="*/ 44 w 1456"/>
                <a:gd name="T81" fmla="*/ 75 h 247"/>
                <a:gd name="T82" fmla="*/ 19 w 1456"/>
                <a:gd name="T83" fmla="*/ 89 h 247"/>
                <a:gd name="T84" fmla="*/ 5 w 1456"/>
                <a:gd name="T85" fmla="*/ 103 h 2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56"/>
                <a:gd name="T130" fmla="*/ 0 h 247"/>
                <a:gd name="T131" fmla="*/ 1456 w 1456"/>
                <a:gd name="T132" fmla="*/ 247 h 2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56" h="247">
                  <a:moveTo>
                    <a:pt x="831" y="247"/>
                  </a:moveTo>
                  <a:lnTo>
                    <a:pt x="1456" y="107"/>
                  </a:lnTo>
                  <a:lnTo>
                    <a:pt x="1451" y="103"/>
                  </a:lnTo>
                  <a:lnTo>
                    <a:pt x="1447" y="98"/>
                  </a:lnTo>
                  <a:lnTo>
                    <a:pt x="1441" y="93"/>
                  </a:lnTo>
                  <a:lnTo>
                    <a:pt x="1435" y="89"/>
                  </a:lnTo>
                  <a:lnTo>
                    <a:pt x="1429" y="84"/>
                  </a:lnTo>
                  <a:lnTo>
                    <a:pt x="1420" y="79"/>
                  </a:lnTo>
                  <a:lnTo>
                    <a:pt x="1412" y="75"/>
                  </a:lnTo>
                  <a:lnTo>
                    <a:pt x="1402" y="70"/>
                  </a:lnTo>
                  <a:lnTo>
                    <a:pt x="1391" y="65"/>
                  </a:lnTo>
                  <a:lnTo>
                    <a:pt x="1381" y="61"/>
                  </a:lnTo>
                  <a:lnTo>
                    <a:pt x="1371" y="56"/>
                  </a:lnTo>
                  <a:lnTo>
                    <a:pt x="1358" y="51"/>
                  </a:lnTo>
                  <a:lnTo>
                    <a:pt x="1348" y="47"/>
                  </a:lnTo>
                  <a:lnTo>
                    <a:pt x="1335" y="44"/>
                  </a:lnTo>
                  <a:lnTo>
                    <a:pt x="1321" y="40"/>
                  </a:lnTo>
                  <a:lnTo>
                    <a:pt x="1308" y="35"/>
                  </a:lnTo>
                  <a:lnTo>
                    <a:pt x="1296" y="31"/>
                  </a:lnTo>
                  <a:lnTo>
                    <a:pt x="1281" y="28"/>
                  </a:lnTo>
                  <a:lnTo>
                    <a:pt x="1269" y="24"/>
                  </a:lnTo>
                  <a:lnTo>
                    <a:pt x="1254" y="21"/>
                  </a:lnTo>
                  <a:lnTo>
                    <a:pt x="1242" y="17"/>
                  </a:lnTo>
                  <a:lnTo>
                    <a:pt x="1227" y="14"/>
                  </a:lnTo>
                  <a:lnTo>
                    <a:pt x="1213" y="12"/>
                  </a:lnTo>
                  <a:lnTo>
                    <a:pt x="1200" y="10"/>
                  </a:lnTo>
                  <a:lnTo>
                    <a:pt x="1186" y="7"/>
                  </a:lnTo>
                  <a:lnTo>
                    <a:pt x="1173" y="5"/>
                  </a:lnTo>
                  <a:lnTo>
                    <a:pt x="1159" y="3"/>
                  </a:lnTo>
                  <a:lnTo>
                    <a:pt x="1146" y="3"/>
                  </a:lnTo>
                  <a:lnTo>
                    <a:pt x="1134" y="3"/>
                  </a:lnTo>
                  <a:lnTo>
                    <a:pt x="1121" y="0"/>
                  </a:lnTo>
                  <a:lnTo>
                    <a:pt x="1111" y="0"/>
                  </a:lnTo>
                  <a:lnTo>
                    <a:pt x="1099" y="0"/>
                  </a:lnTo>
                  <a:lnTo>
                    <a:pt x="1088" y="3"/>
                  </a:lnTo>
                  <a:lnTo>
                    <a:pt x="1078" y="3"/>
                  </a:lnTo>
                  <a:lnTo>
                    <a:pt x="1065" y="3"/>
                  </a:lnTo>
                  <a:lnTo>
                    <a:pt x="1055" y="5"/>
                  </a:lnTo>
                  <a:lnTo>
                    <a:pt x="1045" y="5"/>
                  </a:lnTo>
                  <a:lnTo>
                    <a:pt x="1032" y="5"/>
                  </a:lnTo>
                  <a:lnTo>
                    <a:pt x="1022" y="7"/>
                  </a:lnTo>
                  <a:lnTo>
                    <a:pt x="1009" y="7"/>
                  </a:lnTo>
                  <a:lnTo>
                    <a:pt x="999" y="7"/>
                  </a:lnTo>
                  <a:lnTo>
                    <a:pt x="986" y="7"/>
                  </a:lnTo>
                  <a:lnTo>
                    <a:pt x="976" y="7"/>
                  </a:lnTo>
                  <a:lnTo>
                    <a:pt x="964" y="10"/>
                  </a:lnTo>
                  <a:lnTo>
                    <a:pt x="953" y="10"/>
                  </a:lnTo>
                  <a:lnTo>
                    <a:pt x="941" y="10"/>
                  </a:lnTo>
                  <a:lnTo>
                    <a:pt x="930" y="10"/>
                  </a:lnTo>
                  <a:lnTo>
                    <a:pt x="918" y="10"/>
                  </a:lnTo>
                  <a:lnTo>
                    <a:pt x="908" y="10"/>
                  </a:lnTo>
                  <a:lnTo>
                    <a:pt x="895" y="10"/>
                  </a:lnTo>
                  <a:lnTo>
                    <a:pt x="883" y="10"/>
                  </a:lnTo>
                  <a:lnTo>
                    <a:pt x="872" y="10"/>
                  </a:lnTo>
                  <a:lnTo>
                    <a:pt x="860" y="10"/>
                  </a:lnTo>
                  <a:lnTo>
                    <a:pt x="847" y="10"/>
                  </a:lnTo>
                  <a:lnTo>
                    <a:pt x="837" y="10"/>
                  </a:lnTo>
                  <a:lnTo>
                    <a:pt x="825" y="10"/>
                  </a:lnTo>
                  <a:lnTo>
                    <a:pt x="812" y="10"/>
                  </a:lnTo>
                  <a:lnTo>
                    <a:pt x="800" y="10"/>
                  </a:lnTo>
                  <a:lnTo>
                    <a:pt x="789" y="10"/>
                  </a:lnTo>
                  <a:lnTo>
                    <a:pt x="777" y="10"/>
                  </a:lnTo>
                  <a:lnTo>
                    <a:pt x="764" y="10"/>
                  </a:lnTo>
                  <a:lnTo>
                    <a:pt x="752" y="7"/>
                  </a:lnTo>
                  <a:lnTo>
                    <a:pt x="739" y="7"/>
                  </a:lnTo>
                  <a:lnTo>
                    <a:pt x="727" y="7"/>
                  </a:lnTo>
                  <a:lnTo>
                    <a:pt x="717" y="7"/>
                  </a:lnTo>
                  <a:lnTo>
                    <a:pt x="704" y="7"/>
                  </a:lnTo>
                  <a:lnTo>
                    <a:pt x="692" y="10"/>
                  </a:lnTo>
                  <a:lnTo>
                    <a:pt x="679" y="10"/>
                  </a:lnTo>
                  <a:lnTo>
                    <a:pt x="667" y="10"/>
                  </a:lnTo>
                  <a:lnTo>
                    <a:pt x="656" y="10"/>
                  </a:lnTo>
                  <a:lnTo>
                    <a:pt x="644" y="10"/>
                  </a:lnTo>
                  <a:lnTo>
                    <a:pt x="632" y="10"/>
                  </a:lnTo>
                  <a:lnTo>
                    <a:pt x="619" y="10"/>
                  </a:lnTo>
                  <a:lnTo>
                    <a:pt x="609" y="10"/>
                  </a:lnTo>
                  <a:lnTo>
                    <a:pt x="596" y="10"/>
                  </a:lnTo>
                  <a:lnTo>
                    <a:pt x="584" y="10"/>
                  </a:lnTo>
                  <a:lnTo>
                    <a:pt x="573" y="10"/>
                  </a:lnTo>
                  <a:lnTo>
                    <a:pt x="561" y="10"/>
                  </a:lnTo>
                  <a:lnTo>
                    <a:pt x="548" y="10"/>
                  </a:lnTo>
                  <a:lnTo>
                    <a:pt x="538" y="10"/>
                  </a:lnTo>
                  <a:lnTo>
                    <a:pt x="526" y="10"/>
                  </a:lnTo>
                  <a:lnTo>
                    <a:pt x="515" y="10"/>
                  </a:lnTo>
                  <a:lnTo>
                    <a:pt x="503" y="10"/>
                  </a:lnTo>
                  <a:lnTo>
                    <a:pt x="492" y="7"/>
                  </a:lnTo>
                  <a:lnTo>
                    <a:pt x="480" y="7"/>
                  </a:lnTo>
                  <a:lnTo>
                    <a:pt x="470" y="7"/>
                  </a:lnTo>
                  <a:lnTo>
                    <a:pt x="457" y="7"/>
                  </a:lnTo>
                  <a:lnTo>
                    <a:pt x="447" y="7"/>
                  </a:lnTo>
                  <a:lnTo>
                    <a:pt x="434" y="5"/>
                  </a:lnTo>
                  <a:lnTo>
                    <a:pt x="424" y="5"/>
                  </a:lnTo>
                  <a:lnTo>
                    <a:pt x="414" y="5"/>
                  </a:lnTo>
                  <a:lnTo>
                    <a:pt x="401" y="3"/>
                  </a:lnTo>
                  <a:lnTo>
                    <a:pt x="391" y="3"/>
                  </a:lnTo>
                  <a:lnTo>
                    <a:pt x="378" y="3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45" y="0"/>
                  </a:lnTo>
                  <a:lnTo>
                    <a:pt x="335" y="0"/>
                  </a:lnTo>
                  <a:lnTo>
                    <a:pt x="322" y="0"/>
                  </a:lnTo>
                  <a:lnTo>
                    <a:pt x="310" y="3"/>
                  </a:lnTo>
                  <a:lnTo>
                    <a:pt x="297" y="3"/>
                  </a:lnTo>
                  <a:lnTo>
                    <a:pt x="283" y="5"/>
                  </a:lnTo>
                  <a:lnTo>
                    <a:pt x="270" y="7"/>
                  </a:lnTo>
                  <a:lnTo>
                    <a:pt x="256" y="10"/>
                  </a:lnTo>
                  <a:lnTo>
                    <a:pt x="243" y="12"/>
                  </a:lnTo>
                  <a:lnTo>
                    <a:pt x="229" y="14"/>
                  </a:lnTo>
                  <a:lnTo>
                    <a:pt x="216" y="17"/>
                  </a:lnTo>
                  <a:lnTo>
                    <a:pt x="202" y="21"/>
                  </a:lnTo>
                  <a:lnTo>
                    <a:pt x="187" y="24"/>
                  </a:lnTo>
                  <a:lnTo>
                    <a:pt x="175" y="28"/>
                  </a:lnTo>
                  <a:lnTo>
                    <a:pt x="160" y="31"/>
                  </a:lnTo>
                  <a:lnTo>
                    <a:pt x="148" y="35"/>
                  </a:lnTo>
                  <a:lnTo>
                    <a:pt x="135" y="40"/>
                  </a:lnTo>
                  <a:lnTo>
                    <a:pt x="123" y="44"/>
                  </a:lnTo>
                  <a:lnTo>
                    <a:pt x="110" y="47"/>
                  </a:lnTo>
                  <a:lnTo>
                    <a:pt x="98" y="51"/>
                  </a:lnTo>
                  <a:lnTo>
                    <a:pt x="86" y="56"/>
                  </a:lnTo>
                  <a:lnTo>
                    <a:pt x="75" y="61"/>
                  </a:lnTo>
                  <a:lnTo>
                    <a:pt x="65" y="65"/>
                  </a:lnTo>
                  <a:lnTo>
                    <a:pt x="54" y="70"/>
                  </a:lnTo>
                  <a:lnTo>
                    <a:pt x="46" y="75"/>
                  </a:lnTo>
                  <a:lnTo>
                    <a:pt x="38" y="79"/>
                  </a:lnTo>
                  <a:lnTo>
                    <a:pt x="29" y="84"/>
                  </a:lnTo>
                  <a:lnTo>
                    <a:pt x="21" y="89"/>
                  </a:lnTo>
                  <a:lnTo>
                    <a:pt x="15" y="93"/>
                  </a:lnTo>
                  <a:lnTo>
                    <a:pt x="9" y="98"/>
                  </a:lnTo>
                  <a:lnTo>
                    <a:pt x="5" y="103"/>
                  </a:lnTo>
                  <a:lnTo>
                    <a:pt x="0" y="107"/>
                  </a:lnTo>
                  <a:lnTo>
                    <a:pt x="831" y="247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58" name="Freeform 64">
              <a:extLst>
                <a:ext uri="{FF2B5EF4-FFF2-40B4-BE49-F238E27FC236}">
                  <a16:creationId xmlns:a16="http://schemas.microsoft.com/office/drawing/2014/main" id="{FB4B0437-A477-165A-A6A8-6513A78AC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1414"/>
              <a:ext cx="626" cy="158"/>
            </a:xfrm>
            <a:custGeom>
              <a:avLst/>
              <a:gdLst>
                <a:gd name="T0" fmla="*/ 588 w 643"/>
                <a:gd name="T1" fmla="*/ 16 h 158"/>
                <a:gd name="T2" fmla="*/ 592 w 643"/>
                <a:gd name="T3" fmla="*/ 0 h 158"/>
                <a:gd name="T4" fmla="*/ 0 w 643"/>
                <a:gd name="T5" fmla="*/ 140 h 158"/>
                <a:gd name="T6" fmla="*/ 4 w 643"/>
                <a:gd name="T7" fmla="*/ 158 h 158"/>
                <a:gd name="T8" fmla="*/ 596 w 643"/>
                <a:gd name="T9" fmla="*/ 19 h 158"/>
                <a:gd name="T10" fmla="*/ 600 w 643"/>
                <a:gd name="T11" fmla="*/ 2 h 158"/>
                <a:gd name="T12" fmla="*/ 596 w 643"/>
                <a:gd name="T13" fmla="*/ 19 h 158"/>
                <a:gd name="T14" fmla="*/ 609 w 643"/>
                <a:gd name="T15" fmla="*/ 16 h 158"/>
                <a:gd name="T16" fmla="*/ 600 w 643"/>
                <a:gd name="T17" fmla="*/ 2 h 158"/>
                <a:gd name="T18" fmla="*/ 588 w 643"/>
                <a:gd name="T19" fmla="*/ 16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3"/>
                <a:gd name="T31" fmla="*/ 0 h 158"/>
                <a:gd name="T32" fmla="*/ 643 w 643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3" h="158">
                  <a:moveTo>
                    <a:pt x="620" y="16"/>
                  </a:moveTo>
                  <a:lnTo>
                    <a:pt x="625" y="0"/>
                  </a:lnTo>
                  <a:lnTo>
                    <a:pt x="0" y="140"/>
                  </a:lnTo>
                  <a:lnTo>
                    <a:pt x="4" y="158"/>
                  </a:lnTo>
                  <a:lnTo>
                    <a:pt x="629" y="19"/>
                  </a:lnTo>
                  <a:lnTo>
                    <a:pt x="633" y="2"/>
                  </a:lnTo>
                  <a:lnTo>
                    <a:pt x="629" y="19"/>
                  </a:lnTo>
                  <a:lnTo>
                    <a:pt x="643" y="16"/>
                  </a:lnTo>
                  <a:lnTo>
                    <a:pt x="633" y="2"/>
                  </a:lnTo>
                  <a:lnTo>
                    <a:pt x="620" y="16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59" name="Freeform 65">
              <a:extLst>
                <a:ext uri="{FF2B5EF4-FFF2-40B4-BE49-F238E27FC236}">
                  <a16:creationId xmlns:a16="http://schemas.microsoft.com/office/drawing/2014/main" id="{C90B258C-D7DE-A5D4-5FD4-549482D8C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1307"/>
              <a:ext cx="353" cy="123"/>
            </a:xfrm>
            <a:custGeom>
              <a:avLst/>
              <a:gdLst>
                <a:gd name="T0" fmla="*/ 0 w 363"/>
                <a:gd name="T1" fmla="*/ 21 h 123"/>
                <a:gd name="T2" fmla="*/ 20 w 363"/>
                <a:gd name="T3" fmla="*/ 19 h 123"/>
                <a:gd name="T4" fmla="*/ 45 w 363"/>
                <a:gd name="T5" fmla="*/ 21 h 123"/>
                <a:gd name="T6" fmla="*/ 68 w 363"/>
                <a:gd name="T7" fmla="*/ 23 h 123"/>
                <a:gd name="T8" fmla="*/ 93 w 363"/>
                <a:gd name="T9" fmla="*/ 28 h 123"/>
                <a:gd name="T10" fmla="*/ 120 w 363"/>
                <a:gd name="T11" fmla="*/ 33 h 123"/>
                <a:gd name="T12" fmla="*/ 145 w 363"/>
                <a:gd name="T13" fmla="*/ 40 h 123"/>
                <a:gd name="T14" fmla="*/ 170 w 363"/>
                <a:gd name="T15" fmla="*/ 47 h 123"/>
                <a:gd name="T16" fmla="*/ 195 w 363"/>
                <a:gd name="T17" fmla="*/ 53 h 123"/>
                <a:gd name="T18" fmla="*/ 220 w 363"/>
                <a:gd name="T19" fmla="*/ 63 h 123"/>
                <a:gd name="T20" fmla="*/ 243 w 363"/>
                <a:gd name="T21" fmla="*/ 70 h 123"/>
                <a:gd name="T22" fmla="*/ 265 w 363"/>
                <a:gd name="T23" fmla="*/ 79 h 123"/>
                <a:gd name="T24" fmla="*/ 283 w 363"/>
                <a:gd name="T25" fmla="*/ 88 h 123"/>
                <a:gd name="T26" fmla="*/ 300 w 363"/>
                <a:gd name="T27" fmla="*/ 98 h 123"/>
                <a:gd name="T28" fmla="*/ 314 w 363"/>
                <a:gd name="T29" fmla="*/ 107 h 123"/>
                <a:gd name="T30" fmla="*/ 324 w 363"/>
                <a:gd name="T31" fmla="*/ 114 h 123"/>
                <a:gd name="T32" fmla="*/ 331 w 363"/>
                <a:gd name="T33" fmla="*/ 123 h 123"/>
                <a:gd name="T34" fmla="*/ 339 w 363"/>
                <a:gd name="T35" fmla="*/ 105 h 123"/>
                <a:gd name="T36" fmla="*/ 329 w 363"/>
                <a:gd name="T37" fmla="*/ 95 h 123"/>
                <a:gd name="T38" fmla="*/ 316 w 363"/>
                <a:gd name="T39" fmla="*/ 86 h 123"/>
                <a:gd name="T40" fmla="*/ 298 w 363"/>
                <a:gd name="T41" fmla="*/ 74 h 123"/>
                <a:gd name="T42" fmla="*/ 280 w 363"/>
                <a:gd name="T43" fmla="*/ 65 h 123"/>
                <a:gd name="T44" fmla="*/ 259 w 363"/>
                <a:gd name="T45" fmla="*/ 56 h 123"/>
                <a:gd name="T46" fmla="*/ 237 w 363"/>
                <a:gd name="T47" fmla="*/ 47 h 123"/>
                <a:gd name="T48" fmla="*/ 214 w 363"/>
                <a:gd name="T49" fmla="*/ 40 h 123"/>
                <a:gd name="T50" fmla="*/ 189 w 363"/>
                <a:gd name="T51" fmla="*/ 30 h 123"/>
                <a:gd name="T52" fmla="*/ 162 w 363"/>
                <a:gd name="T53" fmla="*/ 23 h 123"/>
                <a:gd name="T54" fmla="*/ 135 w 363"/>
                <a:gd name="T55" fmla="*/ 16 h 123"/>
                <a:gd name="T56" fmla="*/ 110 w 363"/>
                <a:gd name="T57" fmla="*/ 12 h 123"/>
                <a:gd name="T58" fmla="*/ 85 w 363"/>
                <a:gd name="T59" fmla="*/ 7 h 123"/>
                <a:gd name="T60" fmla="*/ 58 w 363"/>
                <a:gd name="T61" fmla="*/ 2 h 123"/>
                <a:gd name="T62" fmla="*/ 33 w 363"/>
                <a:gd name="T63" fmla="*/ 0 h 123"/>
                <a:gd name="T64" fmla="*/ 12 w 363"/>
                <a:gd name="T65" fmla="*/ 0 h 123"/>
                <a:gd name="T66" fmla="*/ 0 w 363"/>
                <a:gd name="T67" fmla="*/ 19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3"/>
                <a:gd name="T103" fmla="*/ 0 h 123"/>
                <a:gd name="T104" fmla="*/ 363 w 363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3" h="123">
                  <a:moveTo>
                    <a:pt x="0" y="19"/>
                  </a:moveTo>
                  <a:lnTo>
                    <a:pt x="0" y="21"/>
                  </a:lnTo>
                  <a:lnTo>
                    <a:pt x="12" y="19"/>
                  </a:lnTo>
                  <a:lnTo>
                    <a:pt x="22" y="19"/>
                  </a:lnTo>
                  <a:lnTo>
                    <a:pt x="35" y="21"/>
                  </a:lnTo>
                  <a:lnTo>
                    <a:pt x="47" y="21"/>
                  </a:lnTo>
                  <a:lnTo>
                    <a:pt x="60" y="23"/>
                  </a:lnTo>
                  <a:lnTo>
                    <a:pt x="72" y="23"/>
                  </a:lnTo>
                  <a:lnTo>
                    <a:pt x="87" y="26"/>
                  </a:lnTo>
                  <a:lnTo>
                    <a:pt x="99" y="28"/>
                  </a:lnTo>
                  <a:lnTo>
                    <a:pt x="114" y="30"/>
                  </a:lnTo>
                  <a:lnTo>
                    <a:pt x="126" y="33"/>
                  </a:lnTo>
                  <a:lnTo>
                    <a:pt x="141" y="35"/>
                  </a:lnTo>
                  <a:lnTo>
                    <a:pt x="153" y="40"/>
                  </a:lnTo>
                  <a:lnTo>
                    <a:pt x="168" y="42"/>
                  </a:lnTo>
                  <a:lnTo>
                    <a:pt x="180" y="47"/>
                  </a:lnTo>
                  <a:lnTo>
                    <a:pt x="195" y="49"/>
                  </a:lnTo>
                  <a:lnTo>
                    <a:pt x="207" y="53"/>
                  </a:lnTo>
                  <a:lnTo>
                    <a:pt x="220" y="58"/>
                  </a:lnTo>
                  <a:lnTo>
                    <a:pt x="232" y="63"/>
                  </a:lnTo>
                  <a:lnTo>
                    <a:pt x="245" y="65"/>
                  </a:lnTo>
                  <a:lnTo>
                    <a:pt x="257" y="70"/>
                  </a:lnTo>
                  <a:lnTo>
                    <a:pt x="267" y="74"/>
                  </a:lnTo>
                  <a:lnTo>
                    <a:pt x="280" y="79"/>
                  </a:lnTo>
                  <a:lnTo>
                    <a:pt x="290" y="84"/>
                  </a:lnTo>
                  <a:lnTo>
                    <a:pt x="299" y="88"/>
                  </a:lnTo>
                  <a:lnTo>
                    <a:pt x="309" y="93"/>
                  </a:lnTo>
                  <a:lnTo>
                    <a:pt x="317" y="98"/>
                  </a:lnTo>
                  <a:lnTo>
                    <a:pt x="326" y="102"/>
                  </a:lnTo>
                  <a:lnTo>
                    <a:pt x="332" y="107"/>
                  </a:lnTo>
                  <a:lnTo>
                    <a:pt x="338" y="112"/>
                  </a:lnTo>
                  <a:lnTo>
                    <a:pt x="342" y="114"/>
                  </a:lnTo>
                  <a:lnTo>
                    <a:pt x="346" y="119"/>
                  </a:lnTo>
                  <a:lnTo>
                    <a:pt x="350" y="123"/>
                  </a:lnTo>
                  <a:lnTo>
                    <a:pt x="363" y="109"/>
                  </a:lnTo>
                  <a:lnTo>
                    <a:pt x="359" y="105"/>
                  </a:lnTo>
                  <a:lnTo>
                    <a:pt x="352" y="100"/>
                  </a:lnTo>
                  <a:lnTo>
                    <a:pt x="348" y="95"/>
                  </a:lnTo>
                  <a:lnTo>
                    <a:pt x="340" y="91"/>
                  </a:lnTo>
                  <a:lnTo>
                    <a:pt x="334" y="86"/>
                  </a:lnTo>
                  <a:lnTo>
                    <a:pt x="326" y="79"/>
                  </a:lnTo>
                  <a:lnTo>
                    <a:pt x="315" y="74"/>
                  </a:lnTo>
                  <a:lnTo>
                    <a:pt x="307" y="70"/>
                  </a:lnTo>
                  <a:lnTo>
                    <a:pt x="296" y="65"/>
                  </a:lnTo>
                  <a:lnTo>
                    <a:pt x="286" y="60"/>
                  </a:lnTo>
                  <a:lnTo>
                    <a:pt x="274" y="56"/>
                  </a:lnTo>
                  <a:lnTo>
                    <a:pt x="263" y="51"/>
                  </a:lnTo>
                  <a:lnTo>
                    <a:pt x="251" y="47"/>
                  </a:lnTo>
                  <a:lnTo>
                    <a:pt x="238" y="44"/>
                  </a:lnTo>
                  <a:lnTo>
                    <a:pt x="226" y="40"/>
                  </a:lnTo>
                  <a:lnTo>
                    <a:pt x="211" y="35"/>
                  </a:lnTo>
                  <a:lnTo>
                    <a:pt x="199" y="30"/>
                  </a:lnTo>
                  <a:lnTo>
                    <a:pt x="184" y="28"/>
                  </a:lnTo>
                  <a:lnTo>
                    <a:pt x="172" y="23"/>
                  </a:lnTo>
                  <a:lnTo>
                    <a:pt x="157" y="21"/>
                  </a:lnTo>
                  <a:lnTo>
                    <a:pt x="143" y="16"/>
                  </a:lnTo>
                  <a:lnTo>
                    <a:pt x="130" y="14"/>
                  </a:lnTo>
                  <a:lnTo>
                    <a:pt x="116" y="12"/>
                  </a:lnTo>
                  <a:lnTo>
                    <a:pt x="101" y="9"/>
                  </a:lnTo>
                  <a:lnTo>
                    <a:pt x="89" y="7"/>
                  </a:lnTo>
                  <a:lnTo>
                    <a:pt x="74" y="5"/>
                  </a:lnTo>
                  <a:lnTo>
                    <a:pt x="62" y="2"/>
                  </a:lnTo>
                  <a:lnTo>
                    <a:pt x="49" y="2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60" name="Freeform 66">
              <a:extLst>
                <a:ext uri="{FF2B5EF4-FFF2-40B4-BE49-F238E27FC236}">
                  <a16:creationId xmlns:a16="http://schemas.microsoft.com/office/drawing/2014/main" id="{54F8C295-4DA6-7CF7-3B72-D69C11531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1307"/>
              <a:ext cx="363" cy="28"/>
            </a:xfrm>
            <a:custGeom>
              <a:avLst/>
              <a:gdLst>
                <a:gd name="T0" fmla="*/ 0 w 372"/>
                <a:gd name="T1" fmla="*/ 26 h 28"/>
                <a:gd name="T2" fmla="*/ 23 w 372"/>
                <a:gd name="T3" fmla="*/ 28 h 28"/>
                <a:gd name="T4" fmla="*/ 48 w 372"/>
                <a:gd name="T5" fmla="*/ 28 h 28"/>
                <a:gd name="T6" fmla="*/ 69 w 372"/>
                <a:gd name="T7" fmla="*/ 28 h 28"/>
                <a:gd name="T8" fmla="*/ 94 w 372"/>
                <a:gd name="T9" fmla="*/ 28 h 28"/>
                <a:gd name="T10" fmla="*/ 114 w 372"/>
                <a:gd name="T11" fmla="*/ 28 h 28"/>
                <a:gd name="T12" fmla="*/ 138 w 372"/>
                <a:gd name="T13" fmla="*/ 28 h 28"/>
                <a:gd name="T14" fmla="*/ 160 w 372"/>
                <a:gd name="T15" fmla="*/ 28 h 28"/>
                <a:gd name="T16" fmla="*/ 182 w 372"/>
                <a:gd name="T17" fmla="*/ 28 h 28"/>
                <a:gd name="T18" fmla="*/ 206 w 372"/>
                <a:gd name="T19" fmla="*/ 28 h 28"/>
                <a:gd name="T20" fmla="*/ 227 w 372"/>
                <a:gd name="T21" fmla="*/ 28 h 28"/>
                <a:gd name="T22" fmla="*/ 250 w 372"/>
                <a:gd name="T23" fmla="*/ 26 h 28"/>
                <a:gd name="T24" fmla="*/ 270 w 372"/>
                <a:gd name="T25" fmla="*/ 26 h 28"/>
                <a:gd name="T26" fmla="*/ 291 w 372"/>
                <a:gd name="T27" fmla="*/ 23 h 28"/>
                <a:gd name="T28" fmla="*/ 312 w 372"/>
                <a:gd name="T29" fmla="*/ 23 h 28"/>
                <a:gd name="T30" fmla="*/ 335 w 372"/>
                <a:gd name="T31" fmla="*/ 21 h 28"/>
                <a:gd name="T32" fmla="*/ 354 w 372"/>
                <a:gd name="T33" fmla="*/ 19 h 28"/>
                <a:gd name="T34" fmla="*/ 343 w 372"/>
                <a:gd name="T35" fmla="*/ 2 h 28"/>
                <a:gd name="T36" fmla="*/ 322 w 372"/>
                <a:gd name="T37" fmla="*/ 2 h 28"/>
                <a:gd name="T38" fmla="*/ 301 w 372"/>
                <a:gd name="T39" fmla="*/ 5 h 28"/>
                <a:gd name="T40" fmla="*/ 281 w 372"/>
                <a:gd name="T41" fmla="*/ 5 h 28"/>
                <a:gd name="T42" fmla="*/ 259 w 372"/>
                <a:gd name="T43" fmla="*/ 7 h 28"/>
                <a:gd name="T44" fmla="*/ 237 w 372"/>
                <a:gd name="T45" fmla="*/ 7 h 28"/>
                <a:gd name="T46" fmla="*/ 216 w 372"/>
                <a:gd name="T47" fmla="*/ 9 h 28"/>
                <a:gd name="T48" fmla="*/ 193 w 372"/>
                <a:gd name="T49" fmla="*/ 9 h 28"/>
                <a:gd name="T50" fmla="*/ 173 w 372"/>
                <a:gd name="T51" fmla="*/ 9 h 28"/>
                <a:gd name="T52" fmla="*/ 148 w 372"/>
                <a:gd name="T53" fmla="*/ 9 h 28"/>
                <a:gd name="T54" fmla="*/ 127 w 372"/>
                <a:gd name="T55" fmla="*/ 9 h 28"/>
                <a:gd name="T56" fmla="*/ 104 w 372"/>
                <a:gd name="T57" fmla="*/ 9 h 28"/>
                <a:gd name="T58" fmla="*/ 81 w 372"/>
                <a:gd name="T59" fmla="*/ 9 h 28"/>
                <a:gd name="T60" fmla="*/ 59 w 372"/>
                <a:gd name="T61" fmla="*/ 9 h 28"/>
                <a:gd name="T62" fmla="*/ 35 w 372"/>
                <a:gd name="T63" fmla="*/ 7 h 28"/>
                <a:gd name="T64" fmla="*/ 12 w 372"/>
                <a:gd name="T65" fmla="*/ 7 h 28"/>
                <a:gd name="T66" fmla="*/ 0 w 372"/>
                <a:gd name="T67" fmla="*/ 7 h 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2"/>
                <a:gd name="T103" fmla="*/ 0 h 28"/>
                <a:gd name="T104" fmla="*/ 372 w 372"/>
                <a:gd name="T105" fmla="*/ 28 h 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2" h="28">
                  <a:moveTo>
                    <a:pt x="2" y="26"/>
                  </a:moveTo>
                  <a:lnTo>
                    <a:pt x="0" y="26"/>
                  </a:lnTo>
                  <a:lnTo>
                    <a:pt x="12" y="26"/>
                  </a:lnTo>
                  <a:lnTo>
                    <a:pt x="25" y="28"/>
                  </a:lnTo>
                  <a:lnTo>
                    <a:pt x="37" y="28"/>
                  </a:lnTo>
                  <a:lnTo>
                    <a:pt x="50" y="28"/>
                  </a:lnTo>
                  <a:lnTo>
                    <a:pt x="62" y="28"/>
                  </a:lnTo>
                  <a:lnTo>
                    <a:pt x="73" y="28"/>
                  </a:lnTo>
                  <a:lnTo>
                    <a:pt x="85" y="28"/>
                  </a:lnTo>
                  <a:lnTo>
                    <a:pt x="98" y="28"/>
                  </a:lnTo>
                  <a:lnTo>
                    <a:pt x="110" y="28"/>
                  </a:lnTo>
                  <a:lnTo>
                    <a:pt x="120" y="28"/>
                  </a:lnTo>
                  <a:lnTo>
                    <a:pt x="133" y="28"/>
                  </a:lnTo>
                  <a:lnTo>
                    <a:pt x="145" y="28"/>
                  </a:lnTo>
                  <a:lnTo>
                    <a:pt x="156" y="28"/>
                  </a:lnTo>
                  <a:lnTo>
                    <a:pt x="168" y="28"/>
                  </a:lnTo>
                  <a:lnTo>
                    <a:pt x="181" y="28"/>
                  </a:lnTo>
                  <a:lnTo>
                    <a:pt x="191" y="28"/>
                  </a:lnTo>
                  <a:lnTo>
                    <a:pt x="203" y="28"/>
                  </a:lnTo>
                  <a:lnTo>
                    <a:pt x="216" y="28"/>
                  </a:lnTo>
                  <a:lnTo>
                    <a:pt x="226" y="28"/>
                  </a:lnTo>
                  <a:lnTo>
                    <a:pt x="239" y="28"/>
                  </a:lnTo>
                  <a:lnTo>
                    <a:pt x="249" y="28"/>
                  </a:lnTo>
                  <a:lnTo>
                    <a:pt x="262" y="26"/>
                  </a:lnTo>
                  <a:lnTo>
                    <a:pt x="272" y="26"/>
                  </a:lnTo>
                  <a:lnTo>
                    <a:pt x="284" y="26"/>
                  </a:lnTo>
                  <a:lnTo>
                    <a:pt x="295" y="26"/>
                  </a:lnTo>
                  <a:lnTo>
                    <a:pt x="305" y="23"/>
                  </a:lnTo>
                  <a:lnTo>
                    <a:pt x="318" y="23"/>
                  </a:lnTo>
                  <a:lnTo>
                    <a:pt x="328" y="23"/>
                  </a:lnTo>
                  <a:lnTo>
                    <a:pt x="338" y="23"/>
                  </a:lnTo>
                  <a:lnTo>
                    <a:pt x="351" y="21"/>
                  </a:lnTo>
                  <a:lnTo>
                    <a:pt x="361" y="21"/>
                  </a:lnTo>
                  <a:lnTo>
                    <a:pt x="372" y="19"/>
                  </a:lnTo>
                  <a:lnTo>
                    <a:pt x="372" y="0"/>
                  </a:lnTo>
                  <a:lnTo>
                    <a:pt x="361" y="2"/>
                  </a:lnTo>
                  <a:lnTo>
                    <a:pt x="349" y="2"/>
                  </a:lnTo>
                  <a:lnTo>
                    <a:pt x="338" y="2"/>
                  </a:lnTo>
                  <a:lnTo>
                    <a:pt x="328" y="5"/>
                  </a:lnTo>
                  <a:lnTo>
                    <a:pt x="316" y="5"/>
                  </a:lnTo>
                  <a:lnTo>
                    <a:pt x="305" y="5"/>
                  </a:lnTo>
                  <a:lnTo>
                    <a:pt x="295" y="5"/>
                  </a:lnTo>
                  <a:lnTo>
                    <a:pt x="282" y="7"/>
                  </a:lnTo>
                  <a:lnTo>
                    <a:pt x="272" y="7"/>
                  </a:lnTo>
                  <a:lnTo>
                    <a:pt x="259" y="7"/>
                  </a:lnTo>
                  <a:lnTo>
                    <a:pt x="249" y="7"/>
                  </a:lnTo>
                  <a:lnTo>
                    <a:pt x="237" y="7"/>
                  </a:lnTo>
                  <a:lnTo>
                    <a:pt x="226" y="9"/>
                  </a:lnTo>
                  <a:lnTo>
                    <a:pt x="214" y="9"/>
                  </a:lnTo>
                  <a:lnTo>
                    <a:pt x="203" y="9"/>
                  </a:lnTo>
                  <a:lnTo>
                    <a:pt x="191" y="9"/>
                  </a:lnTo>
                  <a:lnTo>
                    <a:pt x="181" y="9"/>
                  </a:lnTo>
                  <a:lnTo>
                    <a:pt x="168" y="9"/>
                  </a:lnTo>
                  <a:lnTo>
                    <a:pt x="156" y="9"/>
                  </a:lnTo>
                  <a:lnTo>
                    <a:pt x="145" y="9"/>
                  </a:lnTo>
                  <a:lnTo>
                    <a:pt x="133" y="9"/>
                  </a:lnTo>
                  <a:lnTo>
                    <a:pt x="120" y="9"/>
                  </a:lnTo>
                  <a:lnTo>
                    <a:pt x="110" y="9"/>
                  </a:lnTo>
                  <a:lnTo>
                    <a:pt x="98" y="9"/>
                  </a:lnTo>
                  <a:lnTo>
                    <a:pt x="85" y="9"/>
                  </a:lnTo>
                  <a:lnTo>
                    <a:pt x="75" y="9"/>
                  </a:lnTo>
                  <a:lnTo>
                    <a:pt x="62" y="9"/>
                  </a:lnTo>
                  <a:lnTo>
                    <a:pt x="50" y="7"/>
                  </a:lnTo>
                  <a:lnTo>
                    <a:pt x="37" y="7"/>
                  </a:lnTo>
                  <a:lnTo>
                    <a:pt x="25" y="7"/>
                  </a:lnTo>
                  <a:lnTo>
                    <a:pt x="1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61" name="Freeform 67">
              <a:extLst>
                <a:ext uri="{FF2B5EF4-FFF2-40B4-BE49-F238E27FC236}">
                  <a16:creationId xmlns:a16="http://schemas.microsoft.com/office/drawing/2014/main" id="{ED4375A7-3582-785A-7930-4C2D92374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1307"/>
              <a:ext cx="363" cy="28"/>
            </a:xfrm>
            <a:custGeom>
              <a:avLst/>
              <a:gdLst>
                <a:gd name="T0" fmla="*/ 11 w 372"/>
                <a:gd name="T1" fmla="*/ 21 h 28"/>
                <a:gd name="T2" fmla="*/ 32 w 372"/>
                <a:gd name="T3" fmla="*/ 21 h 28"/>
                <a:gd name="T4" fmla="*/ 52 w 372"/>
                <a:gd name="T5" fmla="*/ 23 h 28"/>
                <a:gd name="T6" fmla="*/ 73 w 372"/>
                <a:gd name="T7" fmla="*/ 23 h 28"/>
                <a:gd name="T8" fmla="*/ 96 w 372"/>
                <a:gd name="T9" fmla="*/ 26 h 28"/>
                <a:gd name="T10" fmla="*/ 117 w 372"/>
                <a:gd name="T11" fmla="*/ 26 h 28"/>
                <a:gd name="T12" fmla="*/ 139 w 372"/>
                <a:gd name="T13" fmla="*/ 28 h 28"/>
                <a:gd name="T14" fmla="*/ 161 w 372"/>
                <a:gd name="T15" fmla="*/ 28 h 28"/>
                <a:gd name="T16" fmla="*/ 182 w 372"/>
                <a:gd name="T17" fmla="*/ 28 h 28"/>
                <a:gd name="T18" fmla="*/ 206 w 372"/>
                <a:gd name="T19" fmla="*/ 28 h 28"/>
                <a:gd name="T20" fmla="*/ 227 w 372"/>
                <a:gd name="T21" fmla="*/ 28 h 28"/>
                <a:gd name="T22" fmla="*/ 250 w 372"/>
                <a:gd name="T23" fmla="*/ 28 h 28"/>
                <a:gd name="T24" fmla="*/ 273 w 372"/>
                <a:gd name="T25" fmla="*/ 28 h 28"/>
                <a:gd name="T26" fmla="*/ 296 w 372"/>
                <a:gd name="T27" fmla="*/ 28 h 28"/>
                <a:gd name="T28" fmla="*/ 319 w 372"/>
                <a:gd name="T29" fmla="*/ 28 h 28"/>
                <a:gd name="T30" fmla="*/ 343 w 372"/>
                <a:gd name="T31" fmla="*/ 26 h 28"/>
                <a:gd name="T32" fmla="*/ 352 w 372"/>
                <a:gd name="T33" fmla="*/ 7 h 28"/>
                <a:gd name="T34" fmla="*/ 331 w 372"/>
                <a:gd name="T35" fmla="*/ 7 h 28"/>
                <a:gd name="T36" fmla="*/ 306 w 372"/>
                <a:gd name="T37" fmla="*/ 7 h 28"/>
                <a:gd name="T38" fmla="*/ 283 w 372"/>
                <a:gd name="T39" fmla="*/ 9 h 28"/>
                <a:gd name="T40" fmla="*/ 262 w 372"/>
                <a:gd name="T41" fmla="*/ 9 h 28"/>
                <a:gd name="T42" fmla="*/ 240 w 372"/>
                <a:gd name="T43" fmla="*/ 9 h 28"/>
                <a:gd name="T44" fmla="*/ 217 w 372"/>
                <a:gd name="T45" fmla="*/ 9 h 28"/>
                <a:gd name="T46" fmla="*/ 194 w 372"/>
                <a:gd name="T47" fmla="*/ 9 h 28"/>
                <a:gd name="T48" fmla="*/ 173 w 372"/>
                <a:gd name="T49" fmla="*/ 9 h 28"/>
                <a:gd name="T50" fmla="*/ 150 w 372"/>
                <a:gd name="T51" fmla="*/ 7 h 28"/>
                <a:gd name="T52" fmla="*/ 129 w 372"/>
                <a:gd name="T53" fmla="*/ 7 h 28"/>
                <a:gd name="T54" fmla="*/ 107 w 372"/>
                <a:gd name="T55" fmla="*/ 7 h 28"/>
                <a:gd name="T56" fmla="*/ 86 w 372"/>
                <a:gd name="T57" fmla="*/ 5 h 28"/>
                <a:gd name="T58" fmla="*/ 63 w 372"/>
                <a:gd name="T59" fmla="*/ 5 h 28"/>
                <a:gd name="T60" fmla="*/ 42 w 372"/>
                <a:gd name="T61" fmla="*/ 2 h 28"/>
                <a:gd name="T62" fmla="*/ 21 w 372"/>
                <a:gd name="T63" fmla="*/ 2 h 28"/>
                <a:gd name="T64" fmla="*/ 0 w 372"/>
                <a:gd name="T65" fmla="*/ 0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2"/>
                <a:gd name="T100" fmla="*/ 0 h 28"/>
                <a:gd name="T101" fmla="*/ 372 w 372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2" h="28">
                  <a:moveTo>
                    <a:pt x="0" y="19"/>
                  </a:moveTo>
                  <a:lnTo>
                    <a:pt x="11" y="21"/>
                  </a:lnTo>
                  <a:lnTo>
                    <a:pt x="21" y="21"/>
                  </a:lnTo>
                  <a:lnTo>
                    <a:pt x="34" y="21"/>
                  </a:lnTo>
                  <a:lnTo>
                    <a:pt x="44" y="23"/>
                  </a:lnTo>
                  <a:lnTo>
                    <a:pt x="54" y="23"/>
                  </a:lnTo>
                  <a:lnTo>
                    <a:pt x="67" y="23"/>
                  </a:lnTo>
                  <a:lnTo>
                    <a:pt x="77" y="23"/>
                  </a:lnTo>
                  <a:lnTo>
                    <a:pt x="90" y="26"/>
                  </a:lnTo>
                  <a:lnTo>
                    <a:pt x="100" y="26"/>
                  </a:lnTo>
                  <a:lnTo>
                    <a:pt x="113" y="26"/>
                  </a:lnTo>
                  <a:lnTo>
                    <a:pt x="123" y="26"/>
                  </a:lnTo>
                  <a:lnTo>
                    <a:pt x="135" y="28"/>
                  </a:lnTo>
                  <a:lnTo>
                    <a:pt x="146" y="28"/>
                  </a:lnTo>
                  <a:lnTo>
                    <a:pt x="158" y="28"/>
                  </a:lnTo>
                  <a:lnTo>
                    <a:pt x="169" y="28"/>
                  </a:lnTo>
                  <a:lnTo>
                    <a:pt x="181" y="28"/>
                  </a:lnTo>
                  <a:lnTo>
                    <a:pt x="191" y="28"/>
                  </a:lnTo>
                  <a:lnTo>
                    <a:pt x="204" y="28"/>
                  </a:lnTo>
                  <a:lnTo>
                    <a:pt x="216" y="28"/>
                  </a:lnTo>
                  <a:lnTo>
                    <a:pt x="227" y="28"/>
                  </a:lnTo>
                  <a:lnTo>
                    <a:pt x="239" y="28"/>
                  </a:lnTo>
                  <a:lnTo>
                    <a:pt x="252" y="28"/>
                  </a:lnTo>
                  <a:lnTo>
                    <a:pt x="262" y="28"/>
                  </a:lnTo>
                  <a:lnTo>
                    <a:pt x="275" y="28"/>
                  </a:lnTo>
                  <a:lnTo>
                    <a:pt x="287" y="28"/>
                  </a:lnTo>
                  <a:lnTo>
                    <a:pt x="299" y="28"/>
                  </a:lnTo>
                  <a:lnTo>
                    <a:pt x="310" y="28"/>
                  </a:lnTo>
                  <a:lnTo>
                    <a:pt x="322" y="28"/>
                  </a:lnTo>
                  <a:lnTo>
                    <a:pt x="335" y="28"/>
                  </a:lnTo>
                  <a:lnTo>
                    <a:pt x="347" y="28"/>
                  </a:lnTo>
                  <a:lnTo>
                    <a:pt x="360" y="26"/>
                  </a:lnTo>
                  <a:lnTo>
                    <a:pt x="372" y="26"/>
                  </a:lnTo>
                  <a:lnTo>
                    <a:pt x="370" y="7"/>
                  </a:lnTo>
                  <a:lnTo>
                    <a:pt x="360" y="7"/>
                  </a:lnTo>
                  <a:lnTo>
                    <a:pt x="347" y="7"/>
                  </a:lnTo>
                  <a:lnTo>
                    <a:pt x="335" y="7"/>
                  </a:lnTo>
                  <a:lnTo>
                    <a:pt x="322" y="7"/>
                  </a:lnTo>
                  <a:lnTo>
                    <a:pt x="310" y="9"/>
                  </a:lnTo>
                  <a:lnTo>
                    <a:pt x="297" y="9"/>
                  </a:lnTo>
                  <a:lnTo>
                    <a:pt x="287" y="9"/>
                  </a:lnTo>
                  <a:lnTo>
                    <a:pt x="275" y="9"/>
                  </a:lnTo>
                  <a:lnTo>
                    <a:pt x="262" y="9"/>
                  </a:lnTo>
                  <a:lnTo>
                    <a:pt x="252" y="9"/>
                  </a:lnTo>
                  <a:lnTo>
                    <a:pt x="239" y="9"/>
                  </a:lnTo>
                  <a:lnTo>
                    <a:pt x="227" y="9"/>
                  </a:lnTo>
                  <a:lnTo>
                    <a:pt x="216" y="9"/>
                  </a:lnTo>
                  <a:lnTo>
                    <a:pt x="204" y="9"/>
                  </a:lnTo>
                  <a:lnTo>
                    <a:pt x="191" y="9"/>
                  </a:lnTo>
                  <a:lnTo>
                    <a:pt x="181" y="9"/>
                  </a:lnTo>
                  <a:lnTo>
                    <a:pt x="169" y="9"/>
                  </a:lnTo>
                  <a:lnTo>
                    <a:pt x="158" y="7"/>
                  </a:lnTo>
                  <a:lnTo>
                    <a:pt x="146" y="7"/>
                  </a:lnTo>
                  <a:lnTo>
                    <a:pt x="135" y="7"/>
                  </a:lnTo>
                  <a:lnTo>
                    <a:pt x="123" y="7"/>
                  </a:lnTo>
                  <a:lnTo>
                    <a:pt x="113" y="7"/>
                  </a:lnTo>
                  <a:lnTo>
                    <a:pt x="100" y="7"/>
                  </a:lnTo>
                  <a:lnTo>
                    <a:pt x="90" y="5"/>
                  </a:lnTo>
                  <a:lnTo>
                    <a:pt x="79" y="5"/>
                  </a:lnTo>
                  <a:lnTo>
                    <a:pt x="67" y="5"/>
                  </a:lnTo>
                  <a:lnTo>
                    <a:pt x="57" y="5"/>
                  </a:lnTo>
                  <a:lnTo>
                    <a:pt x="44" y="2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62" name="Freeform 68">
              <a:extLst>
                <a:ext uri="{FF2B5EF4-FFF2-40B4-BE49-F238E27FC236}">
                  <a16:creationId xmlns:a16="http://schemas.microsoft.com/office/drawing/2014/main" id="{D52A1358-1F7D-E68A-CC5C-23BCE25AE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1307"/>
              <a:ext cx="353" cy="126"/>
            </a:xfrm>
            <a:custGeom>
              <a:avLst/>
              <a:gdLst>
                <a:gd name="T0" fmla="*/ 15 w 363"/>
                <a:gd name="T1" fmla="*/ 123 h 126"/>
                <a:gd name="T2" fmla="*/ 19 w 363"/>
                <a:gd name="T3" fmla="*/ 114 h 126"/>
                <a:gd name="T4" fmla="*/ 29 w 363"/>
                <a:gd name="T5" fmla="*/ 107 h 126"/>
                <a:gd name="T6" fmla="*/ 44 w 363"/>
                <a:gd name="T7" fmla="*/ 98 h 126"/>
                <a:gd name="T8" fmla="*/ 61 w 363"/>
                <a:gd name="T9" fmla="*/ 88 h 126"/>
                <a:gd name="T10" fmla="*/ 81 w 363"/>
                <a:gd name="T11" fmla="*/ 79 h 126"/>
                <a:gd name="T12" fmla="*/ 100 w 363"/>
                <a:gd name="T13" fmla="*/ 70 h 126"/>
                <a:gd name="T14" fmla="*/ 124 w 363"/>
                <a:gd name="T15" fmla="*/ 63 h 126"/>
                <a:gd name="T16" fmla="*/ 148 w 363"/>
                <a:gd name="T17" fmla="*/ 53 h 126"/>
                <a:gd name="T18" fmla="*/ 173 w 363"/>
                <a:gd name="T19" fmla="*/ 47 h 126"/>
                <a:gd name="T20" fmla="*/ 198 w 363"/>
                <a:gd name="T21" fmla="*/ 40 h 126"/>
                <a:gd name="T22" fmla="*/ 224 w 363"/>
                <a:gd name="T23" fmla="*/ 33 h 126"/>
                <a:gd name="T24" fmla="*/ 250 w 363"/>
                <a:gd name="T25" fmla="*/ 28 h 126"/>
                <a:gd name="T26" fmla="*/ 275 w 363"/>
                <a:gd name="T27" fmla="*/ 23 h 126"/>
                <a:gd name="T28" fmla="*/ 299 w 363"/>
                <a:gd name="T29" fmla="*/ 21 h 126"/>
                <a:gd name="T30" fmla="*/ 323 w 363"/>
                <a:gd name="T31" fmla="*/ 19 h 126"/>
                <a:gd name="T32" fmla="*/ 343 w 363"/>
                <a:gd name="T33" fmla="*/ 19 h 126"/>
                <a:gd name="T34" fmla="*/ 332 w 363"/>
                <a:gd name="T35" fmla="*/ 0 h 126"/>
                <a:gd name="T36" fmla="*/ 310 w 363"/>
                <a:gd name="T37" fmla="*/ 0 h 126"/>
                <a:gd name="T38" fmla="*/ 285 w 363"/>
                <a:gd name="T39" fmla="*/ 2 h 126"/>
                <a:gd name="T40" fmla="*/ 259 w 363"/>
                <a:gd name="T41" fmla="*/ 7 h 126"/>
                <a:gd name="T42" fmla="*/ 233 w 363"/>
                <a:gd name="T43" fmla="*/ 12 h 126"/>
                <a:gd name="T44" fmla="*/ 208 w 363"/>
                <a:gd name="T45" fmla="*/ 16 h 126"/>
                <a:gd name="T46" fmla="*/ 183 w 363"/>
                <a:gd name="T47" fmla="*/ 23 h 126"/>
                <a:gd name="T48" fmla="*/ 155 w 363"/>
                <a:gd name="T49" fmla="*/ 30 h 126"/>
                <a:gd name="T50" fmla="*/ 131 w 363"/>
                <a:gd name="T51" fmla="*/ 40 h 126"/>
                <a:gd name="T52" fmla="*/ 106 w 363"/>
                <a:gd name="T53" fmla="*/ 47 h 126"/>
                <a:gd name="T54" fmla="*/ 85 w 363"/>
                <a:gd name="T55" fmla="*/ 56 h 126"/>
                <a:gd name="T56" fmla="*/ 63 w 363"/>
                <a:gd name="T57" fmla="*/ 65 h 126"/>
                <a:gd name="T58" fmla="*/ 46 w 363"/>
                <a:gd name="T59" fmla="*/ 74 h 126"/>
                <a:gd name="T60" fmla="*/ 29 w 363"/>
                <a:gd name="T61" fmla="*/ 86 h 126"/>
                <a:gd name="T62" fmla="*/ 17 w 363"/>
                <a:gd name="T63" fmla="*/ 95 h 126"/>
                <a:gd name="T64" fmla="*/ 4 w 363"/>
                <a:gd name="T65" fmla="*/ 105 h 126"/>
                <a:gd name="T66" fmla="*/ 6 w 363"/>
                <a:gd name="T67" fmla="*/ 126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3"/>
                <a:gd name="T103" fmla="*/ 0 h 126"/>
                <a:gd name="T104" fmla="*/ 363 w 363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3" h="126">
                  <a:moveTo>
                    <a:pt x="9" y="107"/>
                  </a:moveTo>
                  <a:lnTo>
                    <a:pt x="15" y="123"/>
                  </a:lnTo>
                  <a:lnTo>
                    <a:pt x="17" y="119"/>
                  </a:lnTo>
                  <a:lnTo>
                    <a:pt x="21" y="114"/>
                  </a:lnTo>
                  <a:lnTo>
                    <a:pt x="25" y="112"/>
                  </a:lnTo>
                  <a:lnTo>
                    <a:pt x="31" y="107"/>
                  </a:lnTo>
                  <a:lnTo>
                    <a:pt x="40" y="102"/>
                  </a:lnTo>
                  <a:lnTo>
                    <a:pt x="46" y="98"/>
                  </a:lnTo>
                  <a:lnTo>
                    <a:pt x="54" y="93"/>
                  </a:lnTo>
                  <a:lnTo>
                    <a:pt x="65" y="88"/>
                  </a:lnTo>
                  <a:lnTo>
                    <a:pt x="75" y="84"/>
                  </a:lnTo>
                  <a:lnTo>
                    <a:pt x="85" y="79"/>
                  </a:lnTo>
                  <a:lnTo>
                    <a:pt x="96" y="74"/>
                  </a:lnTo>
                  <a:lnTo>
                    <a:pt x="106" y="70"/>
                  </a:lnTo>
                  <a:lnTo>
                    <a:pt x="119" y="65"/>
                  </a:lnTo>
                  <a:lnTo>
                    <a:pt x="131" y="63"/>
                  </a:lnTo>
                  <a:lnTo>
                    <a:pt x="143" y="58"/>
                  </a:lnTo>
                  <a:lnTo>
                    <a:pt x="156" y="53"/>
                  </a:lnTo>
                  <a:lnTo>
                    <a:pt x="168" y="49"/>
                  </a:lnTo>
                  <a:lnTo>
                    <a:pt x="183" y="47"/>
                  </a:lnTo>
                  <a:lnTo>
                    <a:pt x="195" y="42"/>
                  </a:lnTo>
                  <a:lnTo>
                    <a:pt x="210" y="40"/>
                  </a:lnTo>
                  <a:lnTo>
                    <a:pt x="222" y="35"/>
                  </a:lnTo>
                  <a:lnTo>
                    <a:pt x="237" y="33"/>
                  </a:lnTo>
                  <a:lnTo>
                    <a:pt x="251" y="30"/>
                  </a:lnTo>
                  <a:lnTo>
                    <a:pt x="264" y="28"/>
                  </a:lnTo>
                  <a:lnTo>
                    <a:pt x="278" y="26"/>
                  </a:lnTo>
                  <a:lnTo>
                    <a:pt x="291" y="23"/>
                  </a:lnTo>
                  <a:lnTo>
                    <a:pt x="303" y="21"/>
                  </a:lnTo>
                  <a:lnTo>
                    <a:pt x="316" y="21"/>
                  </a:lnTo>
                  <a:lnTo>
                    <a:pt x="328" y="21"/>
                  </a:lnTo>
                  <a:lnTo>
                    <a:pt x="341" y="19"/>
                  </a:lnTo>
                  <a:lnTo>
                    <a:pt x="351" y="19"/>
                  </a:lnTo>
                  <a:lnTo>
                    <a:pt x="363" y="19"/>
                  </a:lnTo>
                  <a:lnTo>
                    <a:pt x="363" y="0"/>
                  </a:lnTo>
                  <a:lnTo>
                    <a:pt x="351" y="0"/>
                  </a:lnTo>
                  <a:lnTo>
                    <a:pt x="341" y="0"/>
                  </a:lnTo>
                  <a:lnTo>
                    <a:pt x="328" y="0"/>
                  </a:lnTo>
                  <a:lnTo>
                    <a:pt x="316" y="2"/>
                  </a:lnTo>
                  <a:lnTo>
                    <a:pt x="301" y="2"/>
                  </a:lnTo>
                  <a:lnTo>
                    <a:pt x="289" y="5"/>
                  </a:lnTo>
                  <a:lnTo>
                    <a:pt x="274" y="7"/>
                  </a:lnTo>
                  <a:lnTo>
                    <a:pt x="262" y="9"/>
                  </a:lnTo>
                  <a:lnTo>
                    <a:pt x="247" y="12"/>
                  </a:lnTo>
                  <a:lnTo>
                    <a:pt x="235" y="14"/>
                  </a:lnTo>
                  <a:lnTo>
                    <a:pt x="220" y="16"/>
                  </a:lnTo>
                  <a:lnTo>
                    <a:pt x="206" y="21"/>
                  </a:lnTo>
                  <a:lnTo>
                    <a:pt x="193" y="23"/>
                  </a:lnTo>
                  <a:lnTo>
                    <a:pt x="179" y="28"/>
                  </a:lnTo>
                  <a:lnTo>
                    <a:pt x="164" y="30"/>
                  </a:lnTo>
                  <a:lnTo>
                    <a:pt x="152" y="35"/>
                  </a:lnTo>
                  <a:lnTo>
                    <a:pt x="139" y="40"/>
                  </a:lnTo>
                  <a:lnTo>
                    <a:pt x="125" y="44"/>
                  </a:lnTo>
                  <a:lnTo>
                    <a:pt x="112" y="47"/>
                  </a:lnTo>
                  <a:lnTo>
                    <a:pt x="102" y="51"/>
                  </a:lnTo>
                  <a:lnTo>
                    <a:pt x="89" y="56"/>
                  </a:lnTo>
                  <a:lnTo>
                    <a:pt x="79" y="60"/>
                  </a:lnTo>
                  <a:lnTo>
                    <a:pt x="67" y="65"/>
                  </a:lnTo>
                  <a:lnTo>
                    <a:pt x="58" y="70"/>
                  </a:lnTo>
                  <a:lnTo>
                    <a:pt x="48" y="74"/>
                  </a:lnTo>
                  <a:lnTo>
                    <a:pt x="40" y="79"/>
                  </a:lnTo>
                  <a:lnTo>
                    <a:pt x="31" y="86"/>
                  </a:lnTo>
                  <a:lnTo>
                    <a:pt x="23" y="91"/>
                  </a:lnTo>
                  <a:lnTo>
                    <a:pt x="17" y="95"/>
                  </a:lnTo>
                  <a:lnTo>
                    <a:pt x="11" y="100"/>
                  </a:lnTo>
                  <a:lnTo>
                    <a:pt x="4" y="105"/>
                  </a:lnTo>
                  <a:lnTo>
                    <a:pt x="0" y="109"/>
                  </a:lnTo>
                  <a:lnTo>
                    <a:pt x="6" y="126"/>
                  </a:lnTo>
                  <a:lnTo>
                    <a:pt x="9" y="107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63" name="Freeform 69">
              <a:extLst>
                <a:ext uri="{FF2B5EF4-FFF2-40B4-BE49-F238E27FC236}">
                  <a16:creationId xmlns:a16="http://schemas.microsoft.com/office/drawing/2014/main" id="{9AEBBA2C-16BF-3EF3-E03E-BB580139C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414"/>
              <a:ext cx="811" cy="158"/>
            </a:xfrm>
            <a:custGeom>
              <a:avLst/>
              <a:gdLst>
                <a:gd name="T0" fmla="*/ 786 w 833"/>
                <a:gd name="T1" fmla="*/ 140 h 158"/>
                <a:gd name="T2" fmla="*/ 790 w 833"/>
                <a:gd name="T3" fmla="*/ 140 h 158"/>
                <a:gd name="T4" fmla="*/ 3 w 833"/>
                <a:gd name="T5" fmla="*/ 0 h 158"/>
                <a:gd name="T6" fmla="*/ 0 w 833"/>
                <a:gd name="T7" fmla="*/ 19 h 158"/>
                <a:gd name="T8" fmla="*/ 786 w 833"/>
                <a:gd name="T9" fmla="*/ 158 h 158"/>
                <a:gd name="T10" fmla="*/ 790 w 833"/>
                <a:gd name="T11" fmla="*/ 158 h 158"/>
                <a:gd name="T12" fmla="*/ 786 w 833"/>
                <a:gd name="T13" fmla="*/ 140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3"/>
                <a:gd name="T22" fmla="*/ 0 h 158"/>
                <a:gd name="T23" fmla="*/ 833 w 833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3" h="158">
                  <a:moveTo>
                    <a:pt x="829" y="140"/>
                  </a:moveTo>
                  <a:lnTo>
                    <a:pt x="833" y="140"/>
                  </a:lnTo>
                  <a:lnTo>
                    <a:pt x="3" y="0"/>
                  </a:lnTo>
                  <a:lnTo>
                    <a:pt x="0" y="19"/>
                  </a:lnTo>
                  <a:lnTo>
                    <a:pt x="829" y="158"/>
                  </a:lnTo>
                  <a:lnTo>
                    <a:pt x="833" y="158"/>
                  </a:lnTo>
                  <a:lnTo>
                    <a:pt x="829" y="14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64" name="Freeform 70">
              <a:extLst>
                <a:ext uri="{FF2B5EF4-FFF2-40B4-BE49-F238E27FC236}">
                  <a16:creationId xmlns:a16="http://schemas.microsoft.com/office/drawing/2014/main" id="{2A272BEC-D688-CA4D-2532-07920C053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1363"/>
              <a:ext cx="1674" cy="1713"/>
            </a:xfrm>
            <a:custGeom>
              <a:avLst/>
              <a:gdLst>
                <a:gd name="T0" fmla="*/ 274 w 1721"/>
                <a:gd name="T1" fmla="*/ 2 h 1713"/>
                <a:gd name="T2" fmla="*/ 145 w 1721"/>
                <a:gd name="T3" fmla="*/ 44 h 1713"/>
                <a:gd name="T4" fmla="*/ 49 w 1721"/>
                <a:gd name="T5" fmla="*/ 139 h 1713"/>
                <a:gd name="T6" fmla="*/ 2 w 1721"/>
                <a:gd name="T7" fmla="*/ 288 h 1713"/>
                <a:gd name="T8" fmla="*/ 12 w 1721"/>
                <a:gd name="T9" fmla="*/ 421 h 1713"/>
                <a:gd name="T10" fmla="*/ 49 w 1721"/>
                <a:gd name="T11" fmla="*/ 540 h 1713"/>
                <a:gd name="T12" fmla="*/ 112 w 1721"/>
                <a:gd name="T13" fmla="*/ 654 h 1713"/>
                <a:gd name="T14" fmla="*/ 199 w 1721"/>
                <a:gd name="T15" fmla="*/ 763 h 1713"/>
                <a:gd name="T16" fmla="*/ 303 w 1721"/>
                <a:gd name="T17" fmla="*/ 865 h 1713"/>
                <a:gd name="T18" fmla="*/ 404 w 1721"/>
                <a:gd name="T19" fmla="*/ 954 h 1713"/>
                <a:gd name="T20" fmla="*/ 502 w 1721"/>
                <a:gd name="T21" fmla="*/ 1031 h 1713"/>
                <a:gd name="T22" fmla="*/ 599 w 1721"/>
                <a:gd name="T23" fmla="*/ 1091 h 1713"/>
                <a:gd name="T24" fmla="*/ 638 w 1721"/>
                <a:gd name="T25" fmla="*/ 1117 h 1713"/>
                <a:gd name="T26" fmla="*/ 659 w 1721"/>
                <a:gd name="T27" fmla="*/ 1152 h 1713"/>
                <a:gd name="T28" fmla="*/ 672 w 1721"/>
                <a:gd name="T29" fmla="*/ 1198 h 1713"/>
                <a:gd name="T30" fmla="*/ 676 w 1721"/>
                <a:gd name="T31" fmla="*/ 1256 h 1713"/>
                <a:gd name="T32" fmla="*/ 676 w 1721"/>
                <a:gd name="T33" fmla="*/ 1336 h 1713"/>
                <a:gd name="T34" fmla="*/ 672 w 1721"/>
                <a:gd name="T35" fmla="*/ 1403 h 1713"/>
                <a:gd name="T36" fmla="*/ 669 w 1721"/>
                <a:gd name="T37" fmla="*/ 1468 h 1713"/>
                <a:gd name="T38" fmla="*/ 667 w 1721"/>
                <a:gd name="T39" fmla="*/ 1531 h 1713"/>
                <a:gd name="T40" fmla="*/ 665 w 1721"/>
                <a:gd name="T41" fmla="*/ 1580 h 1713"/>
                <a:gd name="T42" fmla="*/ 667 w 1721"/>
                <a:gd name="T43" fmla="*/ 1619 h 1713"/>
                <a:gd name="T44" fmla="*/ 676 w 1721"/>
                <a:gd name="T45" fmla="*/ 1654 h 1713"/>
                <a:gd name="T46" fmla="*/ 685 w 1721"/>
                <a:gd name="T47" fmla="*/ 1678 h 1713"/>
                <a:gd name="T48" fmla="*/ 707 w 1721"/>
                <a:gd name="T49" fmla="*/ 1699 h 1713"/>
                <a:gd name="T50" fmla="*/ 736 w 1721"/>
                <a:gd name="T51" fmla="*/ 1708 h 1713"/>
                <a:gd name="T52" fmla="*/ 771 w 1721"/>
                <a:gd name="T53" fmla="*/ 1713 h 1713"/>
                <a:gd name="T54" fmla="*/ 809 w 1721"/>
                <a:gd name="T55" fmla="*/ 1713 h 1713"/>
                <a:gd name="T56" fmla="*/ 842 w 1721"/>
                <a:gd name="T57" fmla="*/ 1713 h 1713"/>
                <a:gd name="T58" fmla="*/ 878 w 1721"/>
                <a:gd name="T59" fmla="*/ 1706 h 1713"/>
                <a:gd name="T60" fmla="*/ 911 w 1721"/>
                <a:gd name="T61" fmla="*/ 1694 h 1713"/>
                <a:gd name="T62" fmla="*/ 937 w 1721"/>
                <a:gd name="T63" fmla="*/ 1673 h 1713"/>
                <a:gd name="T64" fmla="*/ 950 w 1721"/>
                <a:gd name="T65" fmla="*/ 1654 h 1713"/>
                <a:gd name="T66" fmla="*/ 956 w 1721"/>
                <a:gd name="T67" fmla="*/ 1631 h 1713"/>
                <a:gd name="T68" fmla="*/ 960 w 1721"/>
                <a:gd name="T69" fmla="*/ 1601 h 1713"/>
                <a:gd name="T70" fmla="*/ 960 w 1721"/>
                <a:gd name="T71" fmla="*/ 1561 h 1713"/>
                <a:gd name="T72" fmla="*/ 960 w 1721"/>
                <a:gd name="T73" fmla="*/ 1494 h 1713"/>
                <a:gd name="T74" fmla="*/ 958 w 1721"/>
                <a:gd name="T75" fmla="*/ 1426 h 1713"/>
                <a:gd name="T76" fmla="*/ 953 w 1721"/>
                <a:gd name="T77" fmla="*/ 1356 h 1713"/>
                <a:gd name="T78" fmla="*/ 952 w 1721"/>
                <a:gd name="T79" fmla="*/ 1277 h 1713"/>
                <a:gd name="T80" fmla="*/ 953 w 1721"/>
                <a:gd name="T81" fmla="*/ 1210 h 1713"/>
                <a:gd name="T82" fmla="*/ 964 w 1721"/>
                <a:gd name="T83" fmla="*/ 1161 h 1713"/>
                <a:gd name="T84" fmla="*/ 984 w 1721"/>
                <a:gd name="T85" fmla="*/ 1124 h 1713"/>
                <a:gd name="T86" fmla="*/ 1014 w 1721"/>
                <a:gd name="T87" fmla="*/ 1101 h 1713"/>
                <a:gd name="T88" fmla="*/ 1101 w 1721"/>
                <a:gd name="T89" fmla="*/ 1047 h 1713"/>
                <a:gd name="T90" fmla="*/ 1197 w 1721"/>
                <a:gd name="T91" fmla="*/ 975 h 1713"/>
                <a:gd name="T92" fmla="*/ 1299 w 1721"/>
                <a:gd name="T93" fmla="*/ 889 h 1713"/>
                <a:gd name="T94" fmla="*/ 1403 w 1721"/>
                <a:gd name="T95" fmla="*/ 791 h 1713"/>
                <a:gd name="T96" fmla="*/ 1496 w 1721"/>
                <a:gd name="T97" fmla="*/ 682 h 1713"/>
                <a:gd name="T98" fmla="*/ 1565 w 1721"/>
                <a:gd name="T99" fmla="*/ 570 h 1713"/>
                <a:gd name="T100" fmla="*/ 1609 w 1721"/>
                <a:gd name="T101" fmla="*/ 454 h 1713"/>
                <a:gd name="T102" fmla="*/ 1625 w 1721"/>
                <a:gd name="T103" fmla="*/ 328 h 1713"/>
                <a:gd name="T104" fmla="*/ 1594 w 1721"/>
                <a:gd name="T105" fmla="*/ 172 h 1713"/>
                <a:gd name="T106" fmla="*/ 1510 w 1721"/>
                <a:gd name="T107" fmla="*/ 63 h 1713"/>
                <a:gd name="T108" fmla="*/ 1388 w 1721"/>
                <a:gd name="T109" fmla="*/ 7 h 1713"/>
                <a:gd name="T110" fmla="*/ 1238 w 1721"/>
                <a:gd name="T111" fmla="*/ 4 h 1713"/>
                <a:gd name="T112" fmla="*/ 1026 w 1721"/>
                <a:gd name="T113" fmla="*/ 53 h 1713"/>
                <a:gd name="T114" fmla="*/ 842 w 1721"/>
                <a:gd name="T115" fmla="*/ 77 h 1713"/>
                <a:gd name="T116" fmla="*/ 659 w 1721"/>
                <a:gd name="T117" fmla="*/ 67 h 1713"/>
                <a:gd name="T118" fmla="*/ 440 w 1721"/>
                <a:gd name="T119" fmla="*/ 16 h 17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21"/>
                <a:gd name="T181" fmla="*/ 0 h 1713"/>
                <a:gd name="T182" fmla="*/ 1721 w 1721"/>
                <a:gd name="T183" fmla="*/ 1713 h 17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21" h="1713">
                  <a:moveTo>
                    <a:pt x="431" y="7"/>
                  </a:moveTo>
                  <a:lnTo>
                    <a:pt x="411" y="4"/>
                  </a:lnTo>
                  <a:lnTo>
                    <a:pt x="390" y="2"/>
                  </a:lnTo>
                  <a:lnTo>
                    <a:pt x="369" y="0"/>
                  </a:lnTo>
                  <a:lnTo>
                    <a:pt x="350" y="0"/>
                  </a:lnTo>
                  <a:lnTo>
                    <a:pt x="330" y="0"/>
                  </a:lnTo>
                  <a:lnTo>
                    <a:pt x="311" y="0"/>
                  </a:lnTo>
                  <a:lnTo>
                    <a:pt x="290" y="2"/>
                  </a:lnTo>
                  <a:lnTo>
                    <a:pt x="272" y="4"/>
                  </a:lnTo>
                  <a:lnTo>
                    <a:pt x="253" y="7"/>
                  </a:lnTo>
                  <a:lnTo>
                    <a:pt x="236" y="11"/>
                  </a:lnTo>
                  <a:lnTo>
                    <a:pt x="218" y="16"/>
                  </a:lnTo>
                  <a:lnTo>
                    <a:pt x="201" y="21"/>
                  </a:lnTo>
                  <a:lnTo>
                    <a:pt x="184" y="28"/>
                  </a:lnTo>
                  <a:lnTo>
                    <a:pt x="168" y="35"/>
                  </a:lnTo>
                  <a:lnTo>
                    <a:pt x="153" y="44"/>
                  </a:lnTo>
                  <a:lnTo>
                    <a:pt x="139" y="53"/>
                  </a:lnTo>
                  <a:lnTo>
                    <a:pt x="124" y="63"/>
                  </a:lnTo>
                  <a:lnTo>
                    <a:pt x="110" y="74"/>
                  </a:lnTo>
                  <a:lnTo>
                    <a:pt x="97" y="86"/>
                  </a:lnTo>
                  <a:lnTo>
                    <a:pt x="85" y="98"/>
                  </a:lnTo>
                  <a:lnTo>
                    <a:pt x="72" y="112"/>
                  </a:lnTo>
                  <a:lnTo>
                    <a:pt x="62" y="125"/>
                  </a:lnTo>
                  <a:lnTo>
                    <a:pt x="51" y="139"/>
                  </a:lnTo>
                  <a:lnTo>
                    <a:pt x="43" y="156"/>
                  </a:lnTo>
                  <a:lnTo>
                    <a:pt x="35" y="172"/>
                  </a:lnTo>
                  <a:lnTo>
                    <a:pt x="27" y="188"/>
                  </a:lnTo>
                  <a:lnTo>
                    <a:pt x="20" y="207"/>
                  </a:lnTo>
                  <a:lnTo>
                    <a:pt x="14" y="226"/>
                  </a:lnTo>
                  <a:lnTo>
                    <a:pt x="10" y="246"/>
                  </a:lnTo>
                  <a:lnTo>
                    <a:pt x="6" y="267"/>
                  </a:lnTo>
                  <a:lnTo>
                    <a:pt x="2" y="288"/>
                  </a:lnTo>
                  <a:lnTo>
                    <a:pt x="0" y="309"/>
                  </a:lnTo>
                  <a:lnTo>
                    <a:pt x="2" y="326"/>
                  </a:lnTo>
                  <a:lnTo>
                    <a:pt x="2" y="342"/>
                  </a:lnTo>
                  <a:lnTo>
                    <a:pt x="4" y="358"/>
                  </a:lnTo>
                  <a:lnTo>
                    <a:pt x="6" y="374"/>
                  </a:lnTo>
                  <a:lnTo>
                    <a:pt x="8" y="391"/>
                  </a:lnTo>
                  <a:lnTo>
                    <a:pt x="10" y="407"/>
                  </a:lnTo>
                  <a:lnTo>
                    <a:pt x="12" y="421"/>
                  </a:lnTo>
                  <a:lnTo>
                    <a:pt x="16" y="437"/>
                  </a:lnTo>
                  <a:lnTo>
                    <a:pt x="20" y="451"/>
                  </a:lnTo>
                  <a:lnTo>
                    <a:pt x="24" y="468"/>
                  </a:lnTo>
                  <a:lnTo>
                    <a:pt x="29" y="482"/>
                  </a:lnTo>
                  <a:lnTo>
                    <a:pt x="35" y="498"/>
                  </a:lnTo>
                  <a:lnTo>
                    <a:pt x="39" y="512"/>
                  </a:lnTo>
                  <a:lnTo>
                    <a:pt x="45" y="526"/>
                  </a:lnTo>
                  <a:lnTo>
                    <a:pt x="51" y="540"/>
                  </a:lnTo>
                  <a:lnTo>
                    <a:pt x="60" y="556"/>
                  </a:lnTo>
                  <a:lnTo>
                    <a:pt x="66" y="570"/>
                  </a:lnTo>
                  <a:lnTo>
                    <a:pt x="74" y="584"/>
                  </a:lnTo>
                  <a:lnTo>
                    <a:pt x="83" y="598"/>
                  </a:lnTo>
                  <a:lnTo>
                    <a:pt x="91" y="612"/>
                  </a:lnTo>
                  <a:lnTo>
                    <a:pt x="99" y="626"/>
                  </a:lnTo>
                  <a:lnTo>
                    <a:pt x="110" y="640"/>
                  </a:lnTo>
                  <a:lnTo>
                    <a:pt x="118" y="654"/>
                  </a:lnTo>
                  <a:lnTo>
                    <a:pt x="128" y="668"/>
                  </a:lnTo>
                  <a:lnTo>
                    <a:pt x="139" y="682"/>
                  </a:lnTo>
                  <a:lnTo>
                    <a:pt x="151" y="696"/>
                  </a:lnTo>
                  <a:lnTo>
                    <a:pt x="161" y="710"/>
                  </a:lnTo>
                  <a:lnTo>
                    <a:pt x="174" y="721"/>
                  </a:lnTo>
                  <a:lnTo>
                    <a:pt x="186" y="735"/>
                  </a:lnTo>
                  <a:lnTo>
                    <a:pt x="199" y="749"/>
                  </a:lnTo>
                  <a:lnTo>
                    <a:pt x="211" y="763"/>
                  </a:lnTo>
                  <a:lnTo>
                    <a:pt x="226" y="777"/>
                  </a:lnTo>
                  <a:lnTo>
                    <a:pt x="238" y="791"/>
                  </a:lnTo>
                  <a:lnTo>
                    <a:pt x="253" y="803"/>
                  </a:lnTo>
                  <a:lnTo>
                    <a:pt x="265" y="817"/>
                  </a:lnTo>
                  <a:lnTo>
                    <a:pt x="280" y="828"/>
                  </a:lnTo>
                  <a:lnTo>
                    <a:pt x="294" y="842"/>
                  </a:lnTo>
                  <a:lnTo>
                    <a:pt x="307" y="854"/>
                  </a:lnTo>
                  <a:lnTo>
                    <a:pt x="321" y="865"/>
                  </a:lnTo>
                  <a:lnTo>
                    <a:pt x="334" y="877"/>
                  </a:lnTo>
                  <a:lnTo>
                    <a:pt x="348" y="889"/>
                  </a:lnTo>
                  <a:lnTo>
                    <a:pt x="361" y="900"/>
                  </a:lnTo>
                  <a:lnTo>
                    <a:pt x="375" y="912"/>
                  </a:lnTo>
                  <a:lnTo>
                    <a:pt x="388" y="924"/>
                  </a:lnTo>
                  <a:lnTo>
                    <a:pt x="400" y="933"/>
                  </a:lnTo>
                  <a:lnTo>
                    <a:pt x="415" y="945"/>
                  </a:lnTo>
                  <a:lnTo>
                    <a:pt x="427" y="954"/>
                  </a:lnTo>
                  <a:lnTo>
                    <a:pt x="442" y="966"/>
                  </a:lnTo>
                  <a:lnTo>
                    <a:pt x="454" y="975"/>
                  </a:lnTo>
                  <a:lnTo>
                    <a:pt x="467" y="984"/>
                  </a:lnTo>
                  <a:lnTo>
                    <a:pt x="479" y="993"/>
                  </a:lnTo>
                  <a:lnTo>
                    <a:pt x="494" y="1003"/>
                  </a:lnTo>
                  <a:lnTo>
                    <a:pt x="506" y="1012"/>
                  </a:lnTo>
                  <a:lnTo>
                    <a:pt x="519" y="1021"/>
                  </a:lnTo>
                  <a:lnTo>
                    <a:pt x="531" y="1031"/>
                  </a:lnTo>
                  <a:lnTo>
                    <a:pt x="543" y="1038"/>
                  </a:lnTo>
                  <a:lnTo>
                    <a:pt x="558" y="1047"/>
                  </a:lnTo>
                  <a:lnTo>
                    <a:pt x="570" y="1054"/>
                  </a:lnTo>
                  <a:lnTo>
                    <a:pt x="583" y="1063"/>
                  </a:lnTo>
                  <a:lnTo>
                    <a:pt x="595" y="1070"/>
                  </a:lnTo>
                  <a:lnTo>
                    <a:pt x="608" y="1077"/>
                  </a:lnTo>
                  <a:lnTo>
                    <a:pt x="620" y="1084"/>
                  </a:lnTo>
                  <a:lnTo>
                    <a:pt x="633" y="1091"/>
                  </a:lnTo>
                  <a:lnTo>
                    <a:pt x="645" y="1098"/>
                  </a:lnTo>
                  <a:lnTo>
                    <a:pt x="649" y="1101"/>
                  </a:lnTo>
                  <a:lnTo>
                    <a:pt x="653" y="1103"/>
                  </a:lnTo>
                  <a:lnTo>
                    <a:pt x="658" y="1105"/>
                  </a:lnTo>
                  <a:lnTo>
                    <a:pt x="662" y="1107"/>
                  </a:lnTo>
                  <a:lnTo>
                    <a:pt x="666" y="1112"/>
                  </a:lnTo>
                  <a:lnTo>
                    <a:pt x="670" y="1114"/>
                  </a:lnTo>
                  <a:lnTo>
                    <a:pt x="674" y="1117"/>
                  </a:lnTo>
                  <a:lnTo>
                    <a:pt x="676" y="1121"/>
                  </a:lnTo>
                  <a:lnTo>
                    <a:pt x="680" y="1124"/>
                  </a:lnTo>
                  <a:lnTo>
                    <a:pt x="683" y="1128"/>
                  </a:lnTo>
                  <a:lnTo>
                    <a:pt x="687" y="1133"/>
                  </a:lnTo>
                  <a:lnTo>
                    <a:pt x="689" y="1135"/>
                  </a:lnTo>
                  <a:lnTo>
                    <a:pt x="691" y="1140"/>
                  </a:lnTo>
                  <a:lnTo>
                    <a:pt x="695" y="1145"/>
                  </a:lnTo>
                  <a:lnTo>
                    <a:pt x="697" y="1152"/>
                  </a:lnTo>
                  <a:lnTo>
                    <a:pt x="699" y="1156"/>
                  </a:lnTo>
                  <a:lnTo>
                    <a:pt x="701" y="1161"/>
                  </a:lnTo>
                  <a:lnTo>
                    <a:pt x="703" y="1166"/>
                  </a:lnTo>
                  <a:lnTo>
                    <a:pt x="705" y="1173"/>
                  </a:lnTo>
                  <a:lnTo>
                    <a:pt x="705" y="1177"/>
                  </a:lnTo>
                  <a:lnTo>
                    <a:pt x="707" y="1184"/>
                  </a:lnTo>
                  <a:lnTo>
                    <a:pt x="710" y="1191"/>
                  </a:lnTo>
                  <a:lnTo>
                    <a:pt x="710" y="1198"/>
                  </a:lnTo>
                  <a:lnTo>
                    <a:pt x="712" y="1203"/>
                  </a:lnTo>
                  <a:lnTo>
                    <a:pt x="712" y="1210"/>
                  </a:lnTo>
                  <a:lnTo>
                    <a:pt x="712" y="1219"/>
                  </a:lnTo>
                  <a:lnTo>
                    <a:pt x="714" y="1226"/>
                  </a:lnTo>
                  <a:lnTo>
                    <a:pt x="714" y="1233"/>
                  </a:lnTo>
                  <a:lnTo>
                    <a:pt x="714" y="1240"/>
                  </a:lnTo>
                  <a:lnTo>
                    <a:pt x="714" y="1249"/>
                  </a:lnTo>
                  <a:lnTo>
                    <a:pt x="714" y="1256"/>
                  </a:lnTo>
                  <a:lnTo>
                    <a:pt x="714" y="1266"/>
                  </a:lnTo>
                  <a:lnTo>
                    <a:pt x="714" y="1277"/>
                  </a:lnTo>
                  <a:lnTo>
                    <a:pt x="714" y="1287"/>
                  </a:lnTo>
                  <a:lnTo>
                    <a:pt x="714" y="1296"/>
                  </a:lnTo>
                  <a:lnTo>
                    <a:pt x="714" y="1308"/>
                  </a:lnTo>
                  <a:lnTo>
                    <a:pt x="714" y="1317"/>
                  </a:lnTo>
                  <a:lnTo>
                    <a:pt x="714" y="1326"/>
                  </a:lnTo>
                  <a:lnTo>
                    <a:pt x="714" y="1336"/>
                  </a:lnTo>
                  <a:lnTo>
                    <a:pt x="712" y="1345"/>
                  </a:lnTo>
                  <a:lnTo>
                    <a:pt x="712" y="1354"/>
                  </a:lnTo>
                  <a:lnTo>
                    <a:pt x="712" y="1361"/>
                  </a:lnTo>
                  <a:lnTo>
                    <a:pt x="712" y="1370"/>
                  </a:lnTo>
                  <a:lnTo>
                    <a:pt x="712" y="1380"/>
                  </a:lnTo>
                  <a:lnTo>
                    <a:pt x="712" y="1387"/>
                  </a:lnTo>
                  <a:lnTo>
                    <a:pt x="712" y="1396"/>
                  </a:lnTo>
                  <a:lnTo>
                    <a:pt x="710" y="1403"/>
                  </a:lnTo>
                  <a:lnTo>
                    <a:pt x="710" y="1412"/>
                  </a:lnTo>
                  <a:lnTo>
                    <a:pt x="710" y="1419"/>
                  </a:lnTo>
                  <a:lnTo>
                    <a:pt x="710" y="1429"/>
                  </a:lnTo>
                  <a:lnTo>
                    <a:pt x="710" y="1436"/>
                  </a:lnTo>
                  <a:lnTo>
                    <a:pt x="707" y="1443"/>
                  </a:lnTo>
                  <a:lnTo>
                    <a:pt x="707" y="1452"/>
                  </a:lnTo>
                  <a:lnTo>
                    <a:pt x="707" y="1459"/>
                  </a:lnTo>
                  <a:lnTo>
                    <a:pt x="707" y="1468"/>
                  </a:lnTo>
                  <a:lnTo>
                    <a:pt x="707" y="1475"/>
                  </a:lnTo>
                  <a:lnTo>
                    <a:pt x="707" y="1482"/>
                  </a:lnTo>
                  <a:lnTo>
                    <a:pt x="705" y="1491"/>
                  </a:lnTo>
                  <a:lnTo>
                    <a:pt x="705" y="1498"/>
                  </a:lnTo>
                  <a:lnTo>
                    <a:pt x="705" y="1508"/>
                  </a:lnTo>
                  <a:lnTo>
                    <a:pt x="705" y="1515"/>
                  </a:lnTo>
                  <a:lnTo>
                    <a:pt x="705" y="1524"/>
                  </a:lnTo>
                  <a:lnTo>
                    <a:pt x="705" y="1531"/>
                  </a:lnTo>
                  <a:lnTo>
                    <a:pt x="705" y="1540"/>
                  </a:lnTo>
                  <a:lnTo>
                    <a:pt x="705" y="1545"/>
                  </a:lnTo>
                  <a:lnTo>
                    <a:pt x="703" y="1552"/>
                  </a:lnTo>
                  <a:lnTo>
                    <a:pt x="703" y="1557"/>
                  </a:lnTo>
                  <a:lnTo>
                    <a:pt x="703" y="1564"/>
                  </a:lnTo>
                  <a:lnTo>
                    <a:pt x="703" y="1568"/>
                  </a:lnTo>
                  <a:lnTo>
                    <a:pt x="703" y="1575"/>
                  </a:lnTo>
                  <a:lnTo>
                    <a:pt x="703" y="1580"/>
                  </a:lnTo>
                  <a:lnTo>
                    <a:pt x="703" y="1585"/>
                  </a:lnTo>
                  <a:lnTo>
                    <a:pt x="703" y="1592"/>
                  </a:lnTo>
                  <a:lnTo>
                    <a:pt x="703" y="1596"/>
                  </a:lnTo>
                  <a:lnTo>
                    <a:pt x="703" y="1601"/>
                  </a:lnTo>
                  <a:lnTo>
                    <a:pt x="703" y="1605"/>
                  </a:lnTo>
                  <a:lnTo>
                    <a:pt x="705" y="1610"/>
                  </a:lnTo>
                  <a:lnTo>
                    <a:pt x="705" y="1615"/>
                  </a:lnTo>
                  <a:lnTo>
                    <a:pt x="705" y="1619"/>
                  </a:lnTo>
                  <a:lnTo>
                    <a:pt x="705" y="1624"/>
                  </a:lnTo>
                  <a:lnTo>
                    <a:pt x="707" y="1629"/>
                  </a:lnTo>
                  <a:lnTo>
                    <a:pt x="707" y="1633"/>
                  </a:lnTo>
                  <a:lnTo>
                    <a:pt x="710" y="1638"/>
                  </a:lnTo>
                  <a:lnTo>
                    <a:pt x="710" y="1643"/>
                  </a:lnTo>
                  <a:lnTo>
                    <a:pt x="712" y="1645"/>
                  </a:lnTo>
                  <a:lnTo>
                    <a:pt x="712" y="1650"/>
                  </a:lnTo>
                  <a:lnTo>
                    <a:pt x="714" y="1654"/>
                  </a:lnTo>
                  <a:lnTo>
                    <a:pt x="714" y="1657"/>
                  </a:lnTo>
                  <a:lnTo>
                    <a:pt x="716" y="1661"/>
                  </a:lnTo>
                  <a:lnTo>
                    <a:pt x="716" y="1664"/>
                  </a:lnTo>
                  <a:lnTo>
                    <a:pt x="718" y="1666"/>
                  </a:lnTo>
                  <a:lnTo>
                    <a:pt x="720" y="1671"/>
                  </a:lnTo>
                  <a:lnTo>
                    <a:pt x="720" y="1673"/>
                  </a:lnTo>
                  <a:lnTo>
                    <a:pt x="722" y="1675"/>
                  </a:lnTo>
                  <a:lnTo>
                    <a:pt x="724" y="1678"/>
                  </a:lnTo>
                  <a:lnTo>
                    <a:pt x="726" y="1682"/>
                  </a:lnTo>
                  <a:lnTo>
                    <a:pt x="728" y="1685"/>
                  </a:lnTo>
                  <a:lnTo>
                    <a:pt x="730" y="1687"/>
                  </a:lnTo>
                  <a:lnTo>
                    <a:pt x="732" y="1689"/>
                  </a:lnTo>
                  <a:lnTo>
                    <a:pt x="737" y="1692"/>
                  </a:lnTo>
                  <a:lnTo>
                    <a:pt x="739" y="1694"/>
                  </a:lnTo>
                  <a:lnTo>
                    <a:pt x="743" y="1696"/>
                  </a:lnTo>
                  <a:lnTo>
                    <a:pt x="747" y="1699"/>
                  </a:lnTo>
                  <a:lnTo>
                    <a:pt x="749" y="1699"/>
                  </a:lnTo>
                  <a:lnTo>
                    <a:pt x="753" y="1701"/>
                  </a:lnTo>
                  <a:lnTo>
                    <a:pt x="757" y="1703"/>
                  </a:lnTo>
                  <a:lnTo>
                    <a:pt x="761" y="1703"/>
                  </a:lnTo>
                  <a:lnTo>
                    <a:pt x="766" y="1706"/>
                  </a:lnTo>
                  <a:lnTo>
                    <a:pt x="770" y="1706"/>
                  </a:lnTo>
                  <a:lnTo>
                    <a:pt x="774" y="1708"/>
                  </a:lnTo>
                  <a:lnTo>
                    <a:pt x="778" y="1708"/>
                  </a:lnTo>
                  <a:lnTo>
                    <a:pt x="782" y="1708"/>
                  </a:lnTo>
                  <a:lnTo>
                    <a:pt x="788" y="1710"/>
                  </a:lnTo>
                  <a:lnTo>
                    <a:pt x="793" y="1710"/>
                  </a:lnTo>
                  <a:lnTo>
                    <a:pt x="797" y="1710"/>
                  </a:lnTo>
                  <a:lnTo>
                    <a:pt x="801" y="1710"/>
                  </a:lnTo>
                  <a:lnTo>
                    <a:pt x="807" y="1713"/>
                  </a:lnTo>
                  <a:lnTo>
                    <a:pt x="811" y="1713"/>
                  </a:lnTo>
                  <a:lnTo>
                    <a:pt x="815" y="1713"/>
                  </a:lnTo>
                  <a:lnTo>
                    <a:pt x="822" y="1713"/>
                  </a:lnTo>
                  <a:lnTo>
                    <a:pt x="826" y="1713"/>
                  </a:lnTo>
                  <a:lnTo>
                    <a:pt x="830" y="1713"/>
                  </a:lnTo>
                  <a:lnTo>
                    <a:pt x="836" y="1713"/>
                  </a:lnTo>
                  <a:lnTo>
                    <a:pt x="840" y="1713"/>
                  </a:lnTo>
                  <a:lnTo>
                    <a:pt x="844" y="1713"/>
                  </a:lnTo>
                  <a:lnTo>
                    <a:pt x="851" y="1713"/>
                  </a:lnTo>
                  <a:lnTo>
                    <a:pt x="855" y="1713"/>
                  </a:lnTo>
                  <a:lnTo>
                    <a:pt x="859" y="1713"/>
                  </a:lnTo>
                  <a:lnTo>
                    <a:pt x="861" y="1713"/>
                  </a:lnTo>
                  <a:lnTo>
                    <a:pt x="865" y="1713"/>
                  </a:lnTo>
                  <a:lnTo>
                    <a:pt x="869" y="1713"/>
                  </a:lnTo>
                  <a:lnTo>
                    <a:pt x="876" y="1713"/>
                  </a:lnTo>
                  <a:lnTo>
                    <a:pt x="880" y="1713"/>
                  </a:lnTo>
                  <a:lnTo>
                    <a:pt x="884" y="1713"/>
                  </a:lnTo>
                  <a:lnTo>
                    <a:pt x="890" y="1713"/>
                  </a:lnTo>
                  <a:lnTo>
                    <a:pt x="894" y="1710"/>
                  </a:lnTo>
                  <a:lnTo>
                    <a:pt x="898" y="1710"/>
                  </a:lnTo>
                  <a:lnTo>
                    <a:pt x="905" y="1710"/>
                  </a:lnTo>
                  <a:lnTo>
                    <a:pt x="909" y="1710"/>
                  </a:lnTo>
                  <a:lnTo>
                    <a:pt x="913" y="1708"/>
                  </a:lnTo>
                  <a:lnTo>
                    <a:pt x="917" y="1708"/>
                  </a:lnTo>
                  <a:lnTo>
                    <a:pt x="923" y="1708"/>
                  </a:lnTo>
                  <a:lnTo>
                    <a:pt x="928" y="1706"/>
                  </a:lnTo>
                  <a:lnTo>
                    <a:pt x="932" y="1706"/>
                  </a:lnTo>
                  <a:lnTo>
                    <a:pt x="936" y="1703"/>
                  </a:lnTo>
                  <a:lnTo>
                    <a:pt x="940" y="1703"/>
                  </a:lnTo>
                  <a:lnTo>
                    <a:pt x="944" y="1701"/>
                  </a:lnTo>
                  <a:lnTo>
                    <a:pt x="950" y="1699"/>
                  </a:lnTo>
                  <a:lnTo>
                    <a:pt x="954" y="1699"/>
                  </a:lnTo>
                  <a:lnTo>
                    <a:pt x="959" y="1696"/>
                  </a:lnTo>
                  <a:lnTo>
                    <a:pt x="963" y="1694"/>
                  </a:lnTo>
                  <a:lnTo>
                    <a:pt x="965" y="1692"/>
                  </a:lnTo>
                  <a:lnTo>
                    <a:pt x="969" y="1689"/>
                  </a:lnTo>
                  <a:lnTo>
                    <a:pt x="973" y="1687"/>
                  </a:lnTo>
                  <a:lnTo>
                    <a:pt x="977" y="1685"/>
                  </a:lnTo>
                  <a:lnTo>
                    <a:pt x="981" y="1682"/>
                  </a:lnTo>
                  <a:lnTo>
                    <a:pt x="984" y="1680"/>
                  </a:lnTo>
                  <a:lnTo>
                    <a:pt x="988" y="1678"/>
                  </a:lnTo>
                  <a:lnTo>
                    <a:pt x="990" y="1673"/>
                  </a:lnTo>
                  <a:lnTo>
                    <a:pt x="994" y="1671"/>
                  </a:lnTo>
                  <a:lnTo>
                    <a:pt x="996" y="1666"/>
                  </a:lnTo>
                  <a:lnTo>
                    <a:pt x="998" y="1666"/>
                  </a:lnTo>
                  <a:lnTo>
                    <a:pt x="998" y="1664"/>
                  </a:lnTo>
                  <a:lnTo>
                    <a:pt x="1000" y="1661"/>
                  </a:lnTo>
                  <a:lnTo>
                    <a:pt x="1002" y="1659"/>
                  </a:lnTo>
                  <a:lnTo>
                    <a:pt x="1004" y="1657"/>
                  </a:lnTo>
                  <a:lnTo>
                    <a:pt x="1004" y="1654"/>
                  </a:lnTo>
                  <a:lnTo>
                    <a:pt x="1006" y="1652"/>
                  </a:lnTo>
                  <a:lnTo>
                    <a:pt x="1006" y="1650"/>
                  </a:lnTo>
                  <a:lnTo>
                    <a:pt x="1006" y="1647"/>
                  </a:lnTo>
                  <a:lnTo>
                    <a:pt x="1008" y="1643"/>
                  </a:lnTo>
                  <a:lnTo>
                    <a:pt x="1008" y="1640"/>
                  </a:lnTo>
                  <a:lnTo>
                    <a:pt x="1011" y="1638"/>
                  </a:lnTo>
                  <a:lnTo>
                    <a:pt x="1011" y="1636"/>
                  </a:lnTo>
                  <a:lnTo>
                    <a:pt x="1011" y="1631"/>
                  </a:lnTo>
                  <a:lnTo>
                    <a:pt x="1013" y="1629"/>
                  </a:lnTo>
                  <a:lnTo>
                    <a:pt x="1013" y="1624"/>
                  </a:lnTo>
                  <a:lnTo>
                    <a:pt x="1013" y="1622"/>
                  </a:lnTo>
                  <a:lnTo>
                    <a:pt x="1013" y="1617"/>
                  </a:lnTo>
                  <a:lnTo>
                    <a:pt x="1015" y="1612"/>
                  </a:lnTo>
                  <a:lnTo>
                    <a:pt x="1015" y="1610"/>
                  </a:lnTo>
                  <a:lnTo>
                    <a:pt x="1015" y="1605"/>
                  </a:lnTo>
                  <a:lnTo>
                    <a:pt x="1015" y="1601"/>
                  </a:lnTo>
                  <a:lnTo>
                    <a:pt x="1015" y="1596"/>
                  </a:lnTo>
                  <a:lnTo>
                    <a:pt x="1015" y="1592"/>
                  </a:lnTo>
                  <a:lnTo>
                    <a:pt x="1015" y="1587"/>
                  </a:lnTo>
                  <a:lnTo>
                    <a:pt x="1015" y="1582"/>
                  </a:lnTo>
                  <a:lnTo>
                    <a:pt x="1015" y="1578"/>
                  </a:lnTo>
                  <a:lnTo>
                    <a:pt x="1015" y="1573"/>
                  </a:lnTo>
                  <a:lnTo>
                    <a:pt x="1015" y="1568"/>
                  </a:lnTo>
                  <a:lnTo>
                    <a:pt x="1015" y="1561"/>
                  </a:lnTo>
                  <a:lnTo>
                    <a:pt x="1015" y="1557"/>
                  </a:lnTo>
                  <a:lnTo>
                    <a:pt x="1015" y="1547"/>
                  </a:lnTo>
                  <a:lnTo>
                    <a:pt x="1015" y="1538"/>
                  </a:lnTo>
                  <a:lnTo>
                    <a:pt x="1015" y="1529"/>
                  </a:lnTo>
                  <a:lnTo>
                    <a:pt x="1015" y="1522"/>
                  </a:lnTo>
                  <a:lnTo>
                    <a:pt x="1015" y="1512"/>
                  </a:lnTo>
                  <a:lnTo>
                    <a:pt x="1015" y="1503"/>
                  </a:lnTo>
                  <a:lnTo>
                    <a:pt x="1015" y="1494"/>
                  </a:lnTo>
                  <a:lnTo>
                    <a:pt x="1015" y="1487"/>
                  </a:lnTo>
                  <a:lnTo>
                    <a:pt x="1015" y="1477"/>
                  </a:lnTo>
                  <a:lnTo>
                    <a:pt x="1015" y="1468"/>
                  </a:lnTo>
                  <a:lnTo>
                    <a:pt x="1013" y="1461"/>
                  </a:lnTo>
                  <a:lnTo>
                    <a:pt x="1013" y="1452"/>
                  </a:lnTo>
                  <a:lnTo>
                    <a:pt x="1013" y="1443"/>
                  </a:lnTo>
                  <a:lnTo>
                    <a:pt x="1013" y="1436"/>
                  </a:lnTo>
                  <a:lnTo>
                    <a:pt x="1013" y="1426"/>
                  </a:lnTo>
                  <a:lnTo>
                    <a:pt x="1011" y="1417"/>
                  </a:lnTo>
                  <a:lnTo>
                    <a:pt x="1011" y="1410"/>
                  </a:lnTo>
                  <a:lnTo>
                    <a:pt x="1011" y="1401"/>
                  </a:lnTo>
                  <a:lnTo>
                    <a:pt x="1011" y="1391"/>
                  </a:lnTo>
                  <a:lnTo>
                    <a:pt x="1011" y="1382"/>
                  </a:lnTo>
                  <a:lnTo>
                    <a:pt x="1008" y="1373"/>
                  </a:lnTo>
                  <a:lnTo>
                    <a:pt x="1008" y="1363"/>
                  </a:lnTo>
                  <a:lnTo>
                    <a:pt x="1008" y="1356"/>
                  </a:lnTo>
                  <a:lnTo>
                    <a:pt x="1008" y="1347"/>
                  </a:lnTo>
                  <a:lnTo>
                    <a:pt x="1008" y="1336"/>
                  </a:lnTo>
                  <a:lnTo>
                    <a:pt x="1008" y="1326"/>
                  </a:lnTo>
                  <a:lnTo>
                    <a:pt x="1006" y="1317"/>
                  </a:lnTo>
                  <a:lnTo>
                    <a:pt x="1006" y="1308"/>
                  </a:lnTo>
                  <a:lnTo>
                    <a:pt x="1006" y="1298"/>
                  </a:lnTo>
                  <a:lnTo>
                    <a:pt x="1006" y="1287"/>
                  </a:lnTo>
                  <a:lnTo>
                    <a:pt x="1006" y="1277"/>
                  </a:lnTo>
                  <a:lnTo>
                    <a:pt x="1006" y="1266"/>
                  </a:lnTo>
                  <a:lnTo>
                    <a:pt x="1006" y="1256"/>
                  </a:lnTo>
                  <a:lnTo>
                    <a:pt x="1006" y="1249"/>
                  </a:lnTo>
                  <a:lnTo>
                    <a:pt x="1006" y="1240"/>
                  </a:lnTo>
                  <a:lnTo>
                    <a:pt x="1006" y="1233"/>
                  </a:lnTo>
                  <a:lnTo>
                    <a:pt x="1006" y="1226"/>
                  </a:lnTo>
                  <a:lnTo>
                    <a:pt x="1008" y="1219"/>
                  </a:lnTo>
                  <a:lnTo>
                    <a:pt x="1008" y="1210"/>
                  </a:lnTo>
                  <a:lnTo>
                    <a:pt x="1008" y="1203"/>
                  </a:lnTo>
                  <a:lnTo>
                    <a:pt x="1011" y="1198"/>
                  </a:lnTo>
                  <a:lnTo>
                    <a:pt x="1011" y="1191"/>
                  </a:lnTo>
                  <a:lnTo>
                    <a:pt x="1013" y="1184"/>
                  </a:lnTo>
                  <a:lnTo>
                    <a:pt x="1015" y="1177"/>
                  </a:lnTo>
                  <a:lnTo>
                    <a:pt x="1017" y="1173"/>
                  </a:lnTo>
                  <a:lnTo>
                    <a:pt x="1017" y="1166"/>
                  </a:lnTo>
                  <a:lnTo>
                    <a:pt x="1019" y="1161"/>
                  </a:lnTo>
                  <a:lnTo>
                    <a:pt x="1021" y="1156"/>
                  </a:lnTo>
                  <a:lnTo>
                    <a:pt x="1023" y="1152"/>
                  </a:lnTo>
                  <a:lnTo>
                    <a:pt x="1027" y="1145"/>
                  </a:lnTo>
                  <a:lnTo>
                    <a:pt x="1029" y="1140"/>
                  </a:lnTo>
                  <a:lnTo>
                    <a:pt x="1031" y="1135"/>
                  </a:lnTo>
                  <a:lnTo>
                    <a:pt x="1033" y="1133"/>
                  </a:lnTo>
                  <a:lnTo>
                    <a:pt x="1038" y="1128"/>
                  </a:lnTo>
                  <a:lnTo>
                    <a:pt x="1040" y="1124"/>
                  </a:lnTo>
                  <a:lnTo>
                    <a:pt x="1044" y="1121"/>
                  </a:lnTo>
                  <a:lnTo>
                    <a:pt x="1048" y="1117"/>
                  </a:lnTo>
                  <a:lnTo>
                    <a:pt x="1050" y="1114"/>
                  </a:lnTo>
                  <a:lnTo>
                    <a:pt x="1054" y="1112"/>
                  </a:lnTo>
                  <a:lnTo>
                    <a:pt x="1058" y="1107"/>
                  </a:lnTo>
                  <a:lnTo>
                    <a:pt x="1062" y="1105"/>
                  </a:lnTo>
                  <a:lnTo>
                    <a:pt x="1067" y="1103"/>
                  </a:lnTo>
                  <a:lnTo>
                    <a:pt x="1071" y="1101"/>
                  </a:lnTo>
                  <a:lnTo>
                    <a:pt x="1075" y="1098"/>
                  </a:lnTo>
                  <a:lnTo>
                    <a:pt x="1087" y="1091"/>
                  </a:lnTo>
                  <a:lnTo>
                    <a:pt x="1100" y="1084"/>
                  </a:lnTo>
                  <a:lnTo>
                    <a:pt x="1112" y="1077"/>
                  </a:lnTo>
                  <a:lnTo>
                    <a:pt x="1125" y="1070"/>
                  </a:lnTo>
                  <a:lnTo>
                    <a:pt x="1137" y="1063"/>
                  </a:lnTo>
                  <a:lnTo>
                    <a:pt x="1152" y="1054"/>
                  </a:lnTo>
                  <a:lnTo>
                    <a:pt x="1164" y="1047"/>
                  </a:lnTo>
                  <a:lnTo>
                    <a:pt x="1177" y="1038"/>
                  </a:lnTo>
                  <a:lnTo>
                    <a:pt x="1189" y="1031"/>
                  </a:lnTo>
                  <a:lnTo>
                    <a:pt x="1202" y="1021"/>
                  </a:lnTo>
                  <a:lnTo>
                    <a:pt x="1214" y="1012"/>
                  </a:lnTo>
                  <a:lnTo>
                    <a:pt x="1229" y="1003"/>
                  </a:lnTo>
                  <a:lnTo>
                    <a:pt x="1241" y="993"/>
                  </a:lnTo>
                  <a:lnTo>
                    <a:pt x="1253" y="984"/>
                  </a:lnTo>
                  <a:lnTo>
                    <a:pt x="1266" y="975"/>
                  </a:lnTo>
                  <a:lnTo>
                    <a:pt x="1280" y="966"/>
                  </a:lnTo>
                  <a:lnTo>
                    <a:pt x="1293" y="954"/>
                  </a:lnTo>
                  <a:lnTo>
                    <a:pt x="1305" y="945"/>
                  </a:lnTo>
                  <a:lnTo>
                    <a:pt x="1320" y="933"/>
                  </a:lnTo>
                  <a:lnTo>
                    <a:pt x="1332" y="924"/>
                  </a:lnTo>
                  <a:lnTo>
                    <a:pt x="1345" y="912"/>
                  </a:lnTo>
                  <a:lnTo>
                    <a:pt x="1359" y="900"/>
                  </a:lnTo>
                  <a:lnTo>
                    <a:pt x="1372" y="889"/>
                  </a:lnTo>
                  <a:lnTo>
                    <a:pt x="1386" y="877"/>
                  </a:lnTo>
                  <a:lnTo>
                    <a:pt x="1399" y="865"/>
                  </a:lnTo>
                  <a:lnTo>
                    <a:pt x="1413" y="854"/>
                  </a:lnTo>
                  <a:lnTo>
                    <a:pt x="1426" y="842"/>
                  </a:lnTo>
                  <a:lnTo>
                    <a:pt x="1440" y="828"/>
                  </a:lnTo>
                  <a:lnTo>
                    <a:pt x="1455" y="817"/>
                  </a:lnTo>
                  <a:lnTo>
                    <a:pt x="1467" y="803"/>
                  </a:lnTo>
                  <a:lnTo>
                    <a:pt x="1482" y="791"/>
                  </a:lnTo>
                  <a:lnTo>
                    <a:pt x="1494" y="777"/>
                  </a:lnTo>
                  <a:lnTo>
                    <a:pt x="1509" y="763"/>
                  </a:lnTo>
                  <a:lnTo>
                    <a:pt x="1521" y="749"/>
                  </a:lnTo>
                  <a:lnTo>
                    <a:pt x="1534" y="735"/>
                  </a:lnTo>
                  <a:lnTo>
                    <a:pt x="1546" y="721"/>
                  </a:lnTo>
                  <a:lnTo>
                    <a:pt x="1559" y="710"/>
                  </a:lnTo>
                  <a:lnTo>
                    <a:pt x="1571" y="696"/>
                  </a:lnTo>
                  <a:lnTo>
                    <a:pt x="1581" y="682"/>
                  </a:lnTo>
                  <a:lnTo>
                    <a:pt x="1592" y="668"/>
                  </a:lnTo>
                  <a:lnTo>
                    <a:pt x="1602" y="654"/>
                  </a:lnTo>
                  <a:lnTo>
                    <a:pt x="1613" y="640"/>
                  </a:lnTo>
                  <a:lnTo>
                    <a:pt x="1621" y="626"/>
                  </a:lnTo>
                  <a:lnTo>
                    <a:pt x="1629" y="612"/>
                  </a:lnTo>
                  <a:lnTo>
                    <a:pt x="1640" y="598"/>
                  </a:lnTo>
                  <a:lnTo>
                    <a:pt x="1646" y="584"/>
                  </a:lnTo>
                  <a:lnTo>
                    <a:pt x="1654" y="570"/>
                  </a:lnTo>
                  <a:lnTo>
                    <a:pt x="1662" y="556"/>
                  </a:lnTo>
                  <a:lnTo>
                    <a:pt x="1669" y="542"/>
                  </a:lnTo>
                  <a:lnTo>
                    <a:pt x="1675" y="526"/>
                  </a:lnTo>
                  <a:lnTo>
                    <a:pt x="1681" y="512"/>
                  </a:lnTo>
                  <a:lnTo>
                    <a:pt x="1685" y="498"/>
                  </a:lnTo>
                  <a:lnTo>
                    <a:pt x="1691" y="482"/>
                  </a:lnTo>
                  <a:lnTo>
                    <a:pt x="1696" y="468"/>
                  </a:lnTo>
                  <a:lnTo>
                    <a:pt x="1700" y="454"/>
                  </a:lnTo>
                  <a:lnTo>
                    <a:pt x="1704" y="437"/>
                  </a:lnTo>
                  <a:lnTo>
                    <a:pt x="1708" y="423"/>
                  </a:lnTo>
                  <a:lnTo>
                    <a:pt x="1710" y="407"/>
                  </a:lnTo>
                  <a:lnTo>
                    <a:pt x="1712" y="391"/>
                  </a:lnTo>
                  <a:lnTo>
                    <a:pt x="1714" y="374"/>
                  </a:lnTo>
                  <a:lnTo>
                    <a:pt x="1716" y="361"/>
                  </a:lnTo>
                  <a:lnTo>
                    <a:pt x="1718" y="344"/>
                  </a:lnTo>
                  <a:lnTo>
                    <a:pt x="1718" y="328"/>
                  </a:lnTo>
                  <a:lnTo>
                    <a:pt x="1721" y="312"/>
                  </a:lnTo>
                  <a:lnTo>
                    <a:pt x="1718" y="288"/>
                  </a:lnTo>
                  <a:lnTo>
                    <a:pt x="1714" y="267"/>
                  </a:lnTo>
                  <a:lnTo>
                    <a:pt x="1710" y="246"/>
                  </a:lnTo>
                  <a:lnTo>
                    <a:pt x="1706" y="226"/>
                  </a:lnTo>
                  <a:lnTo>
                    <a:pt x="1700" y="207"/>
                  </a:lnTo>
                  <a:lnTo>
                    <a:pt x="1694" y="191"/>
                  </a:lnTo>
                  <a:lnTo>
                    <a:pt x="1685" y="172"/>
                  </a:lnTo>
                  <a:lnTo>
                    <a:pt x="1677" y="156"/>
                  </a:lnTo>
                  <a:lnTo>
                    <a:pt x="1669" y="139"/>
                  </a:lnTo>
                  <a:lnTo>
                    <a:pt x="1658" y="125"/>
                  </a:lnTo>
                  <a:lnTo>
                    <a:pt x="1648" y="112"/>
                  </a:lnTo>
                  <a:lnTo>
                    <a:pt x="1635" y="98"/>
                  </a:lnTo>
                  <a:lnTo>
                    <a:pt x="1623" y="86"/>
                  </a:lnTo>
                  <a:lnTo>
                    <a:pt x="1610" y="74"/>
                  </a:lnTo>
                  <a:lnTo>
                    <a:pt x="1596" y="63"/>
                  </a:lnTo>
                  <a:lnTo>
                    <a:pt x="1581" y="53"/>
                  </a:lnTo>
                  <a:lnTo>
                    <a:pt x="1567" y="44"/>
                  </a:lnTo>
                  <a:lnTo>
                    <a:pt x="1552" y="35"/>
                  </a:lnTo>
                  <a:lnTo>
                    <a:pt x="1536" y="28"/>
                  </a:lnTo>
                  <a:lnTo>
                    <a:pt x="1519" y="21"/>
                  </a:lnTo>
                  <a:lnTo>
                    <a:pt x="1503" y="16"/>
                  </a:lnTo>
                  <a:lnTo>
                    <a:pt x="1484" y="11"/>
                  </a:lnTo>
                  <a:lnTo>
                    <a:pt x="1467" y="7"/>
                  </a:lnTo>
                  <a:lnTo>
                    <a:pt x="1449" y="4"/>
                  </a:lnTo>
                  <a:lnTo>
                    <a:pt x="1430" y="2"/>
                  </a:lnTo>
                  <a:lnTo>
                    <a:pt x="1411" y="0"/>
                  </a:lnTo>
                  <a:lnTo>
                    <a:pt x="1390" y="0"/>
                  </a:lnTo>
                  <a:lnTo>
                    <a:pt x="1372" y="0"/>
                  </a:lnTo>
                  <a:lnTo>
                    <a:pt x="1351" y="0"/>
                  </a:lnTo>
                  <a:lnTo>
                    <a:pt x="1330" y="2"/>
                  </a:lnTo>
                  <a:lnTo>
                    <a:pt x="1309" y="4"/>
                  </a:lnTo>
                  <a:lnTo>
                    <a:pt x="1289" y="7"/>
                  </a:lnTo>
                  <a:lnTo>
                    <a:pt x="1258" y="16"/>
                  </a:lnTo>
                  <a:lnTo>
                    <a:pt x="1226" y="23"/>
                  </a:lnTo>
                  <a:lnTo>
                    <a:pt x="1195" y="30"/>
                  </a:lnTo>
                  <a:lnTo>
                    <a:pt x="1166" y="37"/>
                  </a:lnTo>
                  <a:lnTo>
                    <a:pt x="1139" y="42"/>
                  </a:lnTo>
                  <a:lnTo>
                    <a:pt x="1112" y="49"/>
                  </a:lnTo>
                  <a:lnTo>
                    <a:pt x="1085" y="53"/>
                  </a:lnTo>
                  <a:lnTo>
                    <a:pt x="1060" y="58"/>
                  </a:lnTo>
                  <a:lnTo>
                    <a:pt x="1033" y="63"/>
                  </a:lnTo>
                  <a:lnTo>
                    <a:pt x="1008" y="65"/>
                  </a:lnTo>
                  <a:lnTo>
                    <a:pt x="986" y="70"/>
                  </a:lnTo>
                  <a:lnTo>
                    <a:pt x="961" y="72"/>
                  </a:lnTo>
                  <a:lnTo>
                    <a:pt x="938" y="74"/>
                  </a:lnTo>
                  <a:lnTo>
                    <a:pt x="913" y="77"/>
                  </a:lnTo>
                  <a:lnTo>
                    <a:pt x="890" y="77"/>
                  </a:lnTo>
                  <a:lnTo>
                    <a:pt x="867" y="77"/>
                  </a:lnTo>
                  <a:lnTo>
                    <a:pt x="844" y="79"/>
                  </a:lnTo>
                  <a:lnTo>
                    <a:pt x="820" y="77"/>
                  </a:lnTo>
                  <a:lnTo>
                    <a:pt x="797" y="77"/>
                  </a:lnTo>
                  <a:lnTo>
                    <a:pt x="772" y="74"/>
                  </a:lnTo>
                  <a:lnTo>
                    <a:pt x="747" y="72"/>
                  </a:lnTo>
                  <a:lnTo>
                    <a:pt x="722" y="70"/>
                  </a:lnTo>
                  <a:lnTo>
                    <a:pt x="697" y="67"/>
                  </a:lnTo>
                  <a:lnTo>
                    <a:pt x="672" y="63"/>
                  </a:lnTo>
                  <a:lnTo>
                    <a:pt x="645" y="58"/>
                  </a:lnTo>
                  <a:lnTo>
                    <a:pt x="618" y="53"/>
                  </a:lnTo>
                  <a:lnTo>
                    <a:pt x="589" y="46"/>
                  </a:lnTo>
                  <a:lnTo>
                    <a:pt x="560" y="42"/>
                  </a:lnTo>
                  <a:lnTo>
                    <a:pt x="529" y="32"/>
                  </a:lnTo>
                  <a:lnTo>
                    <a:pt x="498" y="25"/>
                  </a:lnTo>
                  <a:lnTo>
                    <a:pt x="465" y="16"/>
                  </a:lnTo>
                  <a:lnTo>
                    <a:pt x="431" y="7"/>
                  </a:lnTo>
                  <a:close/>
                </a:path>
              </a:pathLst>
            </a:custGeom>
            <a:solidFill>
              <a:srgbClr val="CC7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65" name="Freeform 71">
              <a:extLst>
                <a:ext uri="{FF2B5EF4-FFF2-40B4-BE49-F238E27FC236}">
                  <a16:creationId xmlns:a16="http://schemas.microsoft.com/office/drawing/2014/main" id="{283EBA90-88CB-A64A-E4AC-500F5B08E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351"/>
              <a:ext cx="431" cy="324"/>
            </a:xfrm>
            <a:custGeom>
              <a:avLst/>
              <a:gdLst>
                <a:gd name="T0" fmla="*/ 19 w 442"/>
                <a:gd name="T1" fmla="*/ 324 h 324"/>
                <a:gd name="T2" fmla="*/ 21 w 442"/>
                <a:gd name="T3" fmla="*/ 279 h 324"/>
                <a:gd name="T4" fmla="*/ 29 w 442"/>
                <a:gd name="T5" fmla="*/ 242 h 324"/>
                <a:gd name="T6" fmla="*/ 42 w 442"/>
                <a:gd name="T7" fmla="*/ 205 h 324"/>
                <a:gd name="T8" fmla="*/ 56 w 442"/>
                <a:gd name="T9" fmla="*/ 172 h 324"/>
                <a:gd name="T10" fmla="*/ 73 w 442"/>
                <a:gd name="T11" fmla="*/ 142 h 324"/>
                <a:gd name="T12" fmla="*/ 96 w 442"/>
                <a:gd name="T13" fmla="*/ 117 h 324"/>
                <a:gd name="T14" fmla="*/ 119 w 442"/>
                <a:gd name="T15" fmla="*/ 93 h 324"/>
                <a:gd name="T16" fmla="*/ 144 w 442"/>
                <a:gd name="T17" fmla="*/ 75 h 324"/>
                <a:gd name="T18" fmla="*/ 172 w 442"/>
                <a:gd name="T19" fmla="*/ 56 h 324"/>
                <a:gd name="T20" fmla="*/ 202 w 442"/>
                <a:gd name="T21" fmla="*/ 42 h 324"/>
                <a:gd name="T22" fmla="*/ 235 w 442"/>
                <a:gd name="T23" fmla="*/ 33 h 324"/>
                <a:gd name="T24" fmla="*/ 269 w 442"/>
                <a:gd name="T25" fmla="*/ 26 h 324"/>
                <a:gd name="T26" fmla="*/ 304 w 442"/>
                <a:gd name="T27" fmla="*/ 21 h 324"/>
                <a:gd name="T28" fmla="*/ 341 w 442"/>
                <a:gd name="T29" fmla="*/ 21 h 324"/>
                <a:gd name="T30" fmla="*/ 379 w 442"/>
                <a:gd name="T31" fmla="*/ 23 h 324"/>
                <a:gd name="T32" fmla="*/ 418 w 442"/>
                <a:gd name="T33" fmla="*/ 30 h 324"/>
                <a:gd name="T34" fmla="*/ 401 w 442"/>
                <a:gd name="T35" fmla="*/ 7 h 324"/>
                <a:gd name="T36" fmla="*/ 362 w 442"/>
                <a:gd name="T37" fmla="*/ 3 h 324"/>
                <a:gd name="T38" fmla="*/ 323 w 442"/>
                <a:gd name="T39" fmla="*/ 0 h 324"/>
                <a:gd name="T40" fmla="*/ 285 w 442"/>
                <a:gd name="T41" fmla="*/ 3 h 324"/>
                <a:gd name="T42" fmla="*/ 249 w 442"/>
                <a:gd name="T43" fmla="*/ 9 h 324"/>
                <a:gd name="T44" fmla="*/ 213 w 442"/>
                <a:gd name="T45" fmla="*/ 19 h 324"/>
                <a:gd name="T46" fmla="*/ 181 w 442"/>
                <a:gd name="T47" fmla="*/ 30 h 324"/>
                <a:gd name="T48" fmla="*/ 150 w 442"/>
                <a:gd name="T49" fmla="*/ 47 h 324"/>
                <a:gd name="T50" fmla="*/ 121 w 442"/>
                <a:gd name="T51" fmla="*/ 68 h 324"/>
                <a:gd name="T52" fmla="*/ 96 w 442"/>
                <a:gd name="T53" fmla="*/ 91 h 324"/>
                <a:gd name="T54" fmla="*/ 71 w 442"/>
                <a:gd name="T55" fmla="*/ 117 h 324"/>
                <a:gd name="T56" fmla="*/ 52 w 442"/>
                <a:gd name="T57" fmla="*/ 147 h 324"/>
                <a:gd name="T58" fmla="*/ 34 w 442"/>
                <a:gd name="T59" fmla="*/ 179 h 324"/>
                <a:gd name="T60" fmla="*/ 20 w 442"/>
                <a:gd name="T61" fmla="*/ 217 h 324"/>
                <a:gd name="T62" fmla="*/ 11 w 442"/>
                <a:gd name="T63" fmla="*/ 256 h 324"/>
                <a:gd name="T64" fmla="*/ 2 w 442"/>
                <a:gd name="T65" fmla="*/ 298 h 324"/>
                <a:gd name="T66" fmla="*/ 19 w 442"/>
                <a:gd name="T67" fmla="*/ 321 h 3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2"/>
                <a:gd name="T103" fmla="*/ 0 h 324"/>
                <a:gd name="T104" fmla="*/ 442 w 442"/>
                <a:gd name="T105" fmla="*/ 324 h 3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2" h="324">
                  <a:moveTo>
                    <a:pt x="19" y="321"/>
                  </a:moveTo>
                  <a:lnTo>
                    <a:pt x="19" y="324"/>
                  </a:lnTo>
                  <a:lnTo>
                    <a:pt x="21" y="300"/>
                  </a:lnTo>
                  <a:lnTo>
                    <a:pt x="23" y="279"/>
                  </a:lnTo>
                  <a:lnTo>
                    <a:pt x="27" y="261"/>
                  </a:lnTo>
                  <a:lnTo>
                    <a:pt x="31" y="242"/>
                  </a:lnTo>
                  <a:lnTo>
                    <a:pt x="38" y="224"/>
                  </a:lnTo>
                  <a:lnTo>
                    <a:pt x="44" y="205"/>
                  </a:lnTo>
                  <a:lnTo>
                    <a:pt x="50" y="189"/>
                  </a:lnTo>
                  <a:lnTo>
                    <a:pt x="58" y="172"/>
                  </a:lnTo>
                  <a:lnTo>
                    <a:pt x="69" y="158"/>
                  </a:lnTo>
                  <a:lnTo>
                    <a:pt x="77" y="142"/>
                  </a:lnTo>
                  <a:lnTo>
                    <a:pt x="87" y="131"/>
                  </a:lnTo>
                  <a:lnTo>
                    <a:pt x="100" y="117"/>
                  </a:lnTo>
                  <a:lnTo>
                    <a:pt x="112" y="105"/>
                  </a:lnTo>
                  <a:lnTo>
                    <a:pt x="125" y="93"/>
                  </a:lnTo>
                  <a:lnTo>
                    <a:pt x="137" y="84"/>
                  </a:lnTo>
                  <a:lnTo>
                    <a:pt x="152" y="75"/>
                  </a:lnTo>
                  <a:lnTo>
                    <a:pt x="166" y="65"/>
                  </a:lnTo>
                  <a:lnTo>
                    <a:pt x="181" y="56"/>
                  </a:lnTo>
                  <a:lnTo>
                    <a:pt x="197" y="49"/>
                  </a:lnTo>
                  <a:lnTo>
                    <a:pt x="212" y="42"/>
                  </a:lnTo>
                  <a:lnTo>
                    <a:pt x="229" y="37"/>
                  </a:lnTo>
                  <a:lnTo>
                    <a:pt x="247" y="33"/>
                  </a:lnTo>
                  <a:lnTo>
                    <a:pt x="264" y="28"/>
                  </a:lnTo>
                  <a:lnTo>
                    <a:pt x="283" y="26"/>
                  </a:lnTo>
                  <a:lnTo>
                    <a:pt x="301" y="23"/>
                  </a:lnTo>
                  <a:lnTo>
                    <a:pt x="320" y="21"/>
                  </a:lnTo>
                  <a:lnTo>
                    <a:pt x="339" y="21"/>
                  </a:lnTo>
                  <a:lnTo>
                    <a:pt x="359" y="21"/>
                  </a:lnTo>
                  <a:lnTo>
                    <a:pt x="378" y="21"/>
                  </a:lnTo>
                  <a:lnTo>
                    <a:pt x="399" y="23"/>
                  </a:lnTo>
                  <a:lnTo>
                    <a:pt x="420" y="26"/>
                  </a:lnTo>
                  <a:lnTo>
                    <a:pt x="440" y="30"/>
                  </a:lnTo>
                  <a:lnTo>
                    <a:pt x="442" y="9"/>
                  </a:lnTo>
                  <a:lnTo>
                    <a:pt x="422" y="7"/>
                  </a:lnTo>
                  <a:lnTo>
                    <a:pt x="401" y="5"/>
                  </a:lnTo>
                  <a:lnTo>
                    <a:pt x="380" y="3"/>
                  </a:lnTo>
                  <a:lnTo>
                    <a:pt x="359" y="0"/>
                  </a:lnTo>
                  <a:lnTo>
                    <a:pt x="339" y="0"/>
                  </a:lnTo>
                  <a:lnTo>
                    <a:pt x="318" y="3"/>
                  </a:lnTo>
                  <a:lnTo>
                    <a:pt x="299" y="3"/>
                  </a:lnTo>
                  <a:lnTo>
                    <a:pt x="281" y="7"/>
                  </a:lnTo>
                  <a:lnTo>
                    <a:pt x="262" y="9"/>
                  </a:lnTo>
                  <a:lnTo>
                    <a:pt x="243" y="14"/>
                  </a:lnTo>
                  <a:lnTo>
                    <a:pt x="224" y="19"/>
                  </a:lnTo>
                  <a:lnTo>
                    <a:pt x="208" y="23"/>
                  </a:lnTo>
                  <a:lnTo>
                    <a:pt x="191" y="30"/>
                  </a:lnTo>
                  <a:lnTo>
                    <a:pt x="175" y="40"/>
                  </a:lnTo>
                  <a:lnTo>
                    <a:pt x="158" y="47"/>
                  </a:lnTo>
                  <a:lnTo>
                    <a:pt x="144" y="56"/>
                  </a:lnTo>
                  <a:lnTo>
                    <a:pt x="127" y="68"/>
                  </a:lnTo>
                  <a:lnTo>
                    <a:pt x="114" y="77"/>
                  </a:lnTo>
                  <a:lnTo>
                    <a:pt x="100" y="91"/>
                  </a:lnTo>
                  <a:lnTo>
                    <a:pt x="87" y="103"/>
                  </a:lnTo>
                  <a:lnTo>
                    <a:pt x="75" y="117"/>
                  </a:lnTo>
                  <a:lnTo>
                    <a:pt x="65" y="131"/>
                  </a:lnTo>
                  <a:lnTo>
                    <a:pt x="54" y="147"/>
                  </a:lnTo>
                  <a:lnTo>
                    <a:pt x="44" y="163"/>
                  </a:lnTo>
                  <a:lnTo>
                    <a:pt x="36" y="179"/>
                  </a:lnTo>
                  <a:lnTo>
                    <a:pt x="27" y="198"/>
                  </a:lnTo>
                  <a:lnTo>
                    <a:pt x="21" y="217"/>
                  </a:lnTo>
                  <a:lnTo>
                    <a:pt x="15" y="235"/>
                  </a:lnTo>
                  <a:lnTo>
                    <a:pt x="11" y="256"/>
                  </a:lnTo>
                  <a:lnTo>
                    <a:pt x="6" y="277"/>
                  </a:lnTo>
                  <a:lnTo>
                    <a:pt x="2" y="298"/>
                  </a:lnTo>
                  <a:lnTo>
                    <a:pt x="0" y="321"/>
                  </a:lnTo>
                  <a:lnTo>
                    <a:pt x="19" y="32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66" name="Freeform 72">
              <a:extLst>
                <a:ext uri="{FF2B5EF4-FFF2-40B4-BE49-F238E27FC236}">
                  <a16:creationId xmlns:a16="http://schemas.microsoft.com/office/drawing/2014/main" id="{655E8B50-D150-F506-F770-C5D7CE58A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672"/>
              <a:ext cx="233" cy="475"/>
            </a:xfrm>
            <a:custGeom>
              <a:avLst/>
              <a:gdLst>
                <a:gd name="T0" fmla="*/ 215 w 239"/>
                <a:gd name="T1" fmla="*/ 447 h 475"/>
                <a:gd name="T2" fmla="*/ 192 w 239"/>
                <a:gd name="T3" fmla="*/ 419 h 475"/>
                <a:gd name="T4" fmla="*/ 169 w 239"/>
                <a:gd name="T5" fmla="*/ 394 h 475"/>
                <a:gd name="T6" fmla="*/ 146 w 239"/>
                <a:gd name="T7" fmla="*/ 366 h 475"/>
                <a:gd name="T8" fmla="*/ 129 w 239"/>
                <a:gd name="T9" fmla="*/ 338 h 475"/>
                <a:gd name="T10" fmla="*/ 108 w 239"/>
                <a:gd name="T11" fmla="*/ 310 h 475"/>
                <a:gd name="T12" fmla="*/ 94 w 239"/>
                <a:gd name="T13" fmla="*/ 284 h 475"/>
                <a:gd name="T14" fmla="*/ 79 w 239"/>
                <a:gd name="T15" fmla="*/ 256 h 475"/>
                <a:gd name="T16" fmla="*/ 65 w 239"/>
                <a:gd name="T17" fmla="*/ 228 h 475"/>
                <a:gd name="T18" fmla="*/ 54 w 239"/>
                <a:gd name="T19" fmla="*/ 198 h 475"/>
                <a:gd name="T20" fmla="*/ 44 w 239"/>
                <a:gd name="T21" fmla="*/ 170 h 475"/>
                <a:gd name="T22" fmla="*/ 36 w 239"/>
                <a:gd name="T23" fmla="*/ 140 h 475"/>
                <a:gd name="T24" fmla="*/ 29 w 239"/>
                <a:gd name="T25" fmla="*/ 110 h 475"/>
                <a:gd name="T26" fmla="*/ 23 w 239"/>
                <a:gd name="T27" fmla="*/ 79 h 475"/>
                <a:gd name="T28" fmla="*/ 19 w 239"/>
                <a:gd name="T29" fmla="*/ 49 h 475"/>
                <a:gd name="T30" fmla="*/ 19 w 239"/>
                <a:gd name="T31" fmla="*/ 17 h 475"/>
                <a:gd name="T32" fmla="*/ 0 w 239"/>
                <a:gd name="T33" fmla="*/ 0 h 475"/>
                <a:gd name="T34" fmla="*/ 2 w 239"/>
                <a:gd name="T35" fmla="*/ 35 h 475"/>
                <a:gd name="T36" fmla="*/ 6 w 239"/>
                <a:gd name="T37" fmla="*/ 68 h 475"/>
                <a:gd name="T38" fmla="*/ 11 w 239"/>
                <a:gd name="T39" fmla="*/ 100 h 475"/>
                <a:gd name="T40" fmla="*/ 17 w 239"/>
                <a:gd name="T41" fmla="*/ 131 h 475"/>
                <a:gd name="T42" fmla="*/ 23 w 239"/>
                <a:gd name="T43" fmla="*/ 161 h 475"/>
                <a:gd name="T44" fmla="*/ 34 w 239"/>
                <a:gd name="T45" fmla="*/ 191 h 475"/>
                <a:gd name="T46" fmla="*/ 44 w 239"/>
                <a:gd name="T47" fmla="*/ 221 h 475"/>
                <a:gd name="T48" fmla="*/ 57 w 239"/>
                <a:gd name="T49" fmla="*/ 252 h 475"/>
                <a:gd name="T50" fmla="*/ 71 w 239"/>
                <a:gd name="T51" fmla="*/ 280 h 475"/>
                <a:gd name="T52" fmla="*/ 88 w 239"/>
                <a:gd name="T53" fmla="*/ 307 h 475"/>
                <a:gd name="T54" fmla="*/ 104 w 239"/>
                <a:gd name="T55" fmla="*/ 335 h 475"/>
                <a:gd name="T56" fmla="*/ 125 w 239"/>
                <a:gd name="T57" fmla="*/ 363 h 475"/>
                <a:gd name="T58" fmla="*/ 144 w 239"/>
                <a:gd name="T59" fmla="*/ 391 h 475"/>
                <a:gd name="T60" fmla="*/ 169 w 239"/>
                <a:gd name="T61" fmla="*/ 419 h 475"/>
                <a:gd name="T62" fmla="*/ 192 w 239"/>
                <a:gd name="T63" fmla="*/ 447 h 475"/>
                <a:gd name="T64" fmla="*/ 217 w 239"/>
                <a:gd name="T65" fmla="*/ 475 h 4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9"/>
                <a:gd name="T100" fmla="*/ 0 h 475"/>
                <a:gd name="T101" fmla="*/ 239 w 239"/>
                <a:gd name="T102" fmla="*/ 475 h 4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9" h="475">
                  <a:moveTo>
                    <a:pt x="239" y="461"/>
                  </a:moveTo>
                  <a:lnTo>
                    <a:pt x="227" y="447"/>
                  </a:lnTo>
                  <a:lnTo>
                    <a:pt x="214" y="433"/>
                  </a:lnTo>
                  <a:lnTo>
                    <a:pt x="202" y="419"/>
                  </a:lnTo>
                  <a:lnTo>
                    <a:pt x="189" y="408"/>
                  </a:lnTo>
                  <a:lnTo>
                    <a:pt x="177" y="394"/>
                  </a:lnTo>
                  <a:lnTo>
                    <a:pt x="166" y="380"/>
                  </a:lnTo>
                  <a:lnTo>
                    <a:pt x="154" y="366"/>
                  </a:lnTo>
                  <a:lnTo>
                    <a:pt x="144" y="352"/>
                  </a:lnTo>
                  <a:lnTo>
                    <a:pt x="135" y="338"/>
                  </a:lnTo>
                  <a:lnTo>
                    <a:pt x="125" y="324"/>
                  </a:lnTo>
                  <a:lnTo>
                    <a:pt x="114" y="310"/>
                  </a:lnTo>
                  <a:lnTo>
                    <a:pt x="106" y="298"/>
                  </a:lnTo>
                  <a:lnTo>
                    <a:pt x="98" y="284"/>
                  </a:lnTo>
                  <a:lnTo>
                    <a:pt x="90" y="270"/>
                  </a:lnTo>
                  <a:lnTo>
                    <a:pt x="83" y="256"/>
                  </a:lnTo>
                  <a:lnTo>
                    <a:pt x="75" y="242"/>
                  </a:lnTo>
                  <a:lnTo>
                    <a:pt x="69" y="228"/>
                  </a:lnTo>
                  <a:lnTo>
                    <a:pt x="63" y="212"/>
                  </a:lnTo>
                  <a:lnTo>
                    <a:pt x="56" y="198"/>
                  </a:lnTo>
                  <a:lnTo>
                    <a:pt x="52" y="184"/>
                  </a:lnTo>
                  <a:lnTo>
                    <a:pt x="46" y="170"/>
                  </a:lnTo>
                  <a:lnTo>
                    <a:pt x="42" y="156"/>
                  </a:lnTo>
                  <a:lnTo>
                    <a:pt x="38" y="140"/>
                  </a:lnTo>
                  <a:lnTo>
                    <a:pt x="33" y="126"/>
                  </a:lnTo>
                  <a:lnTo>
                    <a:pt x="31" y="110"/>
                  </a:lnTo>
                  <a:lnTo>
                    <a:pt x="27" y="96"/>
                  </a:lnTo>
                  <a:lnTo>
                    <a:pt x="25" y="79"/>
                  </a:lnTo>
                  <a:lnTo>
                    <a:pt x="23" y="65"/>
                  </a:lnTo>
                  <a:lnTo>
                    <a:pt x="21" y="49"/>
                  </a:lnTo>
                  <a:lnTo>
                    <a:pt x="19" y="33"/>
                  </a:lnTo>
                  <a:lnTo>
                    <a:pt x="19" y="1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" y="19"/>
                  </a:lnTo>
                  <a:lnTo>
                    <a:pt x="2" y="35"/>
                  </a:lnTo>
                  <a:lnTo>
                    <a:pt x="4" y="52"/>
                  </a:lnTo>
                  <a:lnTo>
                    <a:pt x="6" y="68"/>
                  </a:lnTo>
                  <a:lnTo>
                    <a:pt x="9" y="84"/>
                  </a:lnTo>
                  <a:lnTo>
                    <a:pt x="11" y="100"/>
                  </a:lnTo>
                  <a:lnTo>
                    <a:pt x="13" y="114"/>
                  </a:lnTo>
                  <a:lnTo>
                    <a:pt x="17" y="131"/>
                  </a:lnTo>
                  <a:lnTo>
                    <a:pt x="21" y="147"/>
                  </a:lnTo>
                  <a:lnTo>
                    <a:pt x="25" y="161"/>
                  </a:lnTo>
                  <a:lnTo>
                    <a:pt x="29" y="177"/>
                  </a:lnTo>
                  <a:lnTo>
                    <a:pt x="36" y="191"/>
                  </a:lnTo>
                  <a:lnTo>
                    <a:pt x="42" y="207"/>
                  </a:lnTo>
                  <a:lnTo>
                    <a:pt x="46" y="221"/>
                  </a:lnTo>
                  <a:lnTo>
                    <a:pt x="54" y="235"/>
                  </a:lnTo>
                  <a:lnTo>
                    <a:pt x="60" y="252"/>
                  </a:lnTo>
                  <a:lnTo>
                    <a:pt x="69" y="266"/>
                  </a:lnTo>
                  <a:lnTo>
                    <a:pt x="75" y="280"/>
                  </a:lnTo>
                  <a:lnTo>
                    <a:pt x="83" y="294"/>
                  </a:lnTo>
                  <a:lnTo>
                    <a:pt x="92" y="307"/>
                  </a:lnTo>
                  <a:lnTo>
                    <a:pt x="102" y="321"/>
                  </a:lnTo>
                  <a:lnTo>
                    <a:pt x="110" y="335"/>
                  </a:lnTo>
                  <a:lnTo>
                    <a:pt x="121" y="349"/>
                  </a:lnTo>
                  <a:lnTo>
                    <a:pt x="131" y="363"/>
                  </a:lnTo>
                  <a:lnTo>
                    <a:pt x="141" y="377"/>
                  </a:lnTo>
                  <a:lnTo>
                    <a:pt x="152" y="391"/>
                  </a:lnTo>
                  <a:lnTo>
                    <a:pt x="164" y="405"/>
                  </a:lnTo>
                  <a:lnTo>
                    <a:pt x="177" y="419"/>
                  </a:lnTo>
                  <a:lnTo>
                    <a:pt x="189" y="433"/>
                  </a:lnTo>
                  <a:lnTo>
                    <a:pt x="202" y="447"/>
                  </a:lnTo>
                  <a:lnTo>
                    <a:pt x="214" y="461"/>
                  </a:lnTo>
                  <a:lnTo>
                    <a:pt x="229" y="475"/>
                  </a:lnTo>
                  <a:lnTo>
                    <a:pt x="239" y="46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67" name="Freeform 73">
              <a:extLst>
                <a:ext uri="{FF2B5EF4-FFF2-40B4-BE49-F238E27FC236}">
                  <a16:creationId xmlns:a16="http://schemas.microsoft.com/office/drawing/2014/main" id="{9B189494-9F89-3BDB-EDF5-CD725C82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2133"/>
              <a:ext cx="418" cy="337"/>
            </a:xfrm>
            <a:custGeom>
              <a:avLst/>
              <a:gdLst>
                <a:gd name="T0" fmla="*/ 407 w 429"/>
                <a:gd name="T1" fmla="*/ 321 h 337"/>
                <a:gd name="T2" fmla="*/ 384 w 429"/>
                <a:gd name="T3" fmla="*/ 307 h 337"/>
                <a:gd name="T4" fmla="*/ 361 w 429"/>
                <a:gd name="T5" fmla="*/ 291 h 337"/>
                <a:gd name="T6" fmla="*/ 337 w 429"/>
                <a:gd name="T7" fmla="*/ 277 h 337"/>
                <a:gd name="T8" fmla="*/ 314 w 429"/>
                <a:gd name="T9" fmla="*/ 261 h 337"/>
                <a:gd name="T10" fmla="*/ 287 w 429"/>
                <a:gd name="T11" fmla="*/ 242 h 337"/>
                <a:gd name="T12" fmla="*/ 264 w 429"/>
                <a:gd name="T13" fmla="*/ 226 h 337"/>
                <a:gd name="T14" fmla="*/ 239 w 429"/>
                <a:gd name="T15" fmla="*/ 207 h 337"/>
                <a:gd name="T16" fmla="*/ 214 w 429"/>
                <a:gd name="T17" fmla="*/ 186 h 337"/>
                <a:gd name="T18" fmla="*/ 189 w 429"/>
                <a:gd name="T19" fmla="*/ 165 h 337"/>
                <a:gd name="T20" fmla="*/ 166 w 429"/>
                <a:gd name="T21" fmla="*/ 144 h 337"/>
                <a:gd name="T22" fmla="*/ 139 w 429"/>
                <a:gd name="T23" fmla="*/ 123 h 337"/>
                <a:gd name="T24" fmla="*/ 114 w 429"/>
                <a:gd name="T25" fmla="*/ 100 h 337"/>
                <a:gd name="T26" fmla="*/ 89 w 429"/>
                <a:gd name="T27" fmla="*/ 77 h 337"/>
                <a:gd name="T28" fmla="*/ 62 w 429"/>
                <a:gd name="T29" fmla="*/ 51 h 337"/>
                <a:gd name="T30" fmla="*/ 37 w 429"/>
                <a:gd name="T31" fmla="*/ 26 h 337"/>
                <a:gd name="T32" fmla="*/ 10 w 429"/>
                <a:gd name="T33" fmla="*/ 0 h 337"/>
                <a:gd name="T34" fmla="*/ 14 w 429"/>
                <a:gd name="T35" fmla="*/ 28 h 337"/>
                <a:gd name="T36" fmla="*/ 39 w 429"/>
                <a:gd name="T37" fmla="*/ 54 h 337"/>
                <a:gd name="T38" fmla="*/ 64 w 429"/>
                <a:gd name="T39" fmla="*/ 79 h 337"/>
                <a:gd name="T40" fmla="*/ 91 w 429"/>
                <a:gd name="T41" fmla="*/ 102 h 337"/>
                <a:gd name="T42" fmla="*/ 116 w 429"/>
                <a:gd name="T43" fmla="*/ 126 h 337"/>
                <a:gd name="T44" fmla="*/ 141 w 429"/>
                <a:gd name="T45" fmla="*/ 149 h 337"/>
                <a:gd name="T46" fmla="*/ 167 w 429"/>
                <a:gd name="T47" fmla="*/ 172 h 337"/>
                <a:gd name="T48" fmla="*/ 193 w 429"/>
                <a:gd name="T49" fmla="*/ 193 h 337"/>
                <a:gd name="T50" fmla="*/ 218 w 429"/>
                <a:gd name="T51" fmla="*/ 212 h 337"/>
                <a:gd name="T52" fmla="*/ 242 w 429"/>
                <a:gd name="T53" fmla="*/ 233 h 337"/>
                <a:gd name="T54" fmla="*/ 268 w 429"/>
                <a:gd name="T55" fmla="*/ 251 h 337"/>
                <a:gd name="T56" fmla="*/ 291 w 429"/>
                <a:gd name="T57" fmla="*/ 268 h 337"/>
                <a:gd name="T58" fmla="*/ 317 w 429"/>
                <a:gd name="T59" fmla="*/ 284 h 337"/>
                <a:gd name="T60" fmla="*/ 341 w 429"/>
                <a:gd name="T61" fmla="*/ 300 h 337"/>
                <a:gd name="T62" fmla="*/ 364 w 429"/>
                <a:gd name="T63" fmla="*/ 317 h 337"/>
                <a:gd name="T64" fmla="*/ 389 w 429"/>
                <a:gd name="T65" fmla="*/ 331 h 337"/>
                <a:gd name="T66" fmla="*/ 405 w 429"/>
                <a:gd name="T67" fmla="*/ 319 h 3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9"/>
                <a:gd name="T103" fmla="*/ 0 h 337"/>
                <a:gd name="T104" fmla="*/ 429 w 429"/>
                <a:gd name="T105" fmla="*/ 337 h 3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9" h="337">
                  <a:moveTo>
                    <a:pt x="427" y="319"/>
                  </a:moveTo>
                  <a:lnTo>
                    <a:pt x="429" y="321"/>
                  </a:lnTo>
                  <a:lnTo>
                    <a:pt x="417" y="314"/>
                  </a:lnTo>
                  <a:lnTo>
                    <a:pt x="404" y="307"/>
                  </a:lnTo>
                  <a:lnTo>
                    <a:pt x="392" y="300"/>
                  </a:lnTo>
                  <a:lnTo>
                    <a:pt x="380" y="291"/>
                  </a:lnTo>
                  <a:lnTo>
                    <a:pt x="367" y="284"/>
                  </a:lnTo>
                  <a:lnTo>
                    <a:pt x="355" y="277"/>
                  </a:lnTo>
                  <a:lnTo>
                    <a:pt x="342" y="268"/>
                  </a:lnTo>
                  <a:lnTo>
                    <a:pt x="330" y="261"/>
                  </a:lnTo>
                  <a:lnTo>
                    <a:pt x="315" y="251"/>
                  </a:lnTo>
                  <a:lnTo>
                    <a:pt x="303" y="242"/>
                  </a:lnTo>
                  <a:lnTo>
                    <a:pt x="290" y="235"/>
                  </a:lnTo>
                  <a:lnTo>
                    <a:pt x="278" y="226"/>
                  </a:lnTo>
                  <a:lnTo>
                    <a:pt x="265" y="216"/>
                  </a:lnTo>
                  <a:lnTo>
                    <a:pt x="251" y="207"/>
                  </a:lnTo>
                  <a:lnTo>
                    <a:pt x="238" y="196"/>
                  </a:lnTo>
                  <a:lnTo>
                    <a:pt x="226" y="186"/>
                  </a:lnTo>
                  <a:lnTo>
                    <a:pt x="213" y="177"/>
                  </a:lnTo>
                  <a:lnTo>
                    <a:pt x="199" y="165"/>
                  </a:lnTo>
                  <a:lnTo>
                    <a:pt x="186" y="156"/>
                  </a:lnTo>
                  <a:lnTo>
                    <a:pt x="174" y="144"/>
                  </a:lnTo>
                  <a:lnTo>
                    <a:pt x="159" y="133"/>
                  </a:lnTo>
                  <a:lnTo>
                    <a:pt x="147" y="123"/>
                  </a:lnTo>
                  <a:lnTo>
                    <a:pt x="132" y="112"/>
                  </a:lnTo>
                  <a:lnTo>
                    <a:pt x="120" y="100"/>
                  </a:lnTo>
                  <a:lnTo>
                    <a:pt x="105" y="88"/>
                  </a:lnTo>
                  <a:lnTo>
                    <a:pt x="93" y="77"/>
                  </a:lnTo>
                  <a:lnTo>
                    <a:pt x="79" y="63"/>
                  </a:lnTo>
                  <a:lnTo>
                    <a:pt x="66" y="51"/>
                  </a:lnTo>
                  <a:lnTo>
                    <a:pt x="52" y="40"/>
                  </a:lnTo>
                  <a:lnTo>
                    <a:pt x="39" y="26"/>
                  </a:lnTo>
                  <a:lnTo>
                    <a:pt x="25" y="14"/>
                  </a:lnTo>
                  <a:lnTo>
                    <a:pt x="10" y="0"/>
                  </a:lnTo>
                  <a:lnTo>
                    <a:pt x="0" y="14"/>
                  </a:lnTo>
                  <a:lnTo>
                    <a:pt x="14" y="28"/>
                  </a:lnTo>
                  <a:lnTo>
                    <a:pt x="27" y="42"/>
                  </a:lnTo>
                  <a:lnTo>
                    <a:pt x="41" y="54"/>
                  </a:lnTo>
                  <a:lnTo>
                    <a:pt x="54" y="68"/>
                  </a:lnTo>
                  <a:lnTo>
                    <a:pt x="68" y="79"/>
                  </a:lnTo>
                  <a:lnTo>
                    <a:pt x="83" y="91"/>
                  </a:lnTo>
                  <a:lnTo>
                    <a:pt x="95" y="102"/>
                  </a:lnTo>
                  <a:lnTo>
                    <a:pt x="110" y="114"/>
                  </a:lnTo>
                  <a:lnTo>
                    <a:pt x="122" y="126"/>
                  </a:lnTo>
                  <a:lnTo>
                    <a:pt x="137" y="137"/>
                  </a:lnTo>
                  <a:lnTo>
                    <a:pt x="149" y="149"/>
                  </a:lnTo>
                  <a:lnTo>
                    <a:pt x="164" y="161"/>
                  </a:lnTo>
                  <a:lnTo>
                    <a:pt x="176" y="172"/>
                  </a:lnTo>
                  <a:lnTo>
                    <a:pt x="189" y="182"/>
                  </a:lnTo>
                  <a:lnTo>
                    <a:pt x="203" y="193"/>
                  </a:lnTo>
                  <a:lnTo>
                    <a:pt x="216" y="203"/>
                  </a:lnTo>
                  <a:lnTo>
                    <a:pt x="230" y="212"/>
                  </a:lnTo>
                  <a:lnTo>
                    <a:pt x="242" y="223"/>
                  </a:lnTo>
                  <a:lnTo>
                    <a:pt x="255" y="233"/>
                  </a:lnTo>
                  <a:lnTo>
                    <a:pt x="267" y="242"/>
                  </a:lnTo>
                  <a:lnTo>
                    <a:pt x="282" y="251"/>
                  </a:lnTo>
                  <a:lnTo>
                    <a:pt x="294" y="258"/>
                  </a:lnTo>
                  <a:lnTo>
                    <a:pt x="307" y="268"/>
                  </a:lnTo>
                  <a:lnTo>
                    <a:pt x="319" y="277"/>
                  </a:lnTo>
                  <a:lnTo>
                    <a:pt x="334" y="284"/>
                  </a:lnTo>
                  <a:lnTo>
                    <a:pt x="346" y="293"/>
                  </a:lnTo>
                  <a:lnTo>
                    <a:pt x="359" y="300"/>
                  </a:lnTo>
                  <a:lnTo>
                    <a:pt x="371" y="310"/>
                  </a:lnTo>
                  <a:lnTo>
                    <a:pt x="384" y="317"/>
                  </a:lnTo>
                  <a:lnTo>
                    <a:pt x="396" y="324"/>
                  </a:lnTo>
                  <a:lnTo>
                    <a:pt x="409" y="331"/>
                  </a:lnTo>
                  <a:lnTo>
                    <a:pt x="421" y="337"/>
                  </a:lnTo>
                  <a:lnTo>
                    <a:pt x="427" y="319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68" name="Freeform 74">
              <a:extLst>
                <a:ext uri="{FF2B5EF4-FFF2-40B4-BE49-F238E27FC236}">
                  <a16:creationId xmlns:a16="http://schemas.microsoft.com/office/drawing/2014/main" id="{EB11BEFC-33C4-8E16-1BDD-3CE5D00E4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2458"/>
              <a:ext cx="80" cy="177"/>
            </a:xfrm>
            <a:custGeom>
              <a:avLst/>
              <a:gdLst>
                <a:gd name="T0" fmla="*/ 79 w 81"/>
                <a:gd name="T1" fmla="*/ 170 h 177"/>
                <a:gd name="T2" fmla="*/ 79 w 81"/>
                <a:gd name="T3" fmla="*/ 151 h 177"/>
                <a:gd name="T4" fmla="*/ 79 w 81"/>
                <a:gd name="T5" fmla="*/ 137 h 177"/>
                <a:gd name="T6" fmla="*/ 77 w 81"/>
                <a:gd name="T7" fmla="*/ 121 h 177"/>
                <a:gd name="T8" fmla="*/ 75 w 81"/>
                <a:gd name="T9" fmla="*/ 107 h 177"/>
                <a:gd name="T10" fmla="*/ 73 w 81"/>
                <a:gd name="T11" fmla="*/ 93 h 177"/>
                <a:gd name="T12" fmla="*/ 71 w 81"/>
                <a:gd name="T13" fmla="*/ 81 h 177"/>
                <a:gd name="T14" fmla="*/ 67 w 81"/>
                <a:gd name="T15" fmla="*/ 67 h 177"/>
                <a:gd name="T16" fmla="*/ 62 w 81"/>
                <a:gd name="T17" fmla="*/ 58 h 177"/>
                <a:gd name="T18" fmla="*/ 56 w 81"/>
                <a:gd name="T19" fmla="*/ 46 h 177"/>
                <a:gd name="T20" fmla="*/ 50 w 81"/>
                <a:gd name="T21" fmla="*/ 37 h 177"/>
                <a:gd name="T22" fmla="*/ 44 w 81"/>
                <a:gd name="T23" fmla="*/ 28 h 177"/>
                <a:gd name="T24" fmla="*/ 37 w 81"/>
                <a:gd name="T25" fmla="*/ 21 h 177"/>
                <a:gd name="T26" fmla="*/ 29 w 81"/>
                <a:gd name="T27" fmla="*/ 14 h 177"/>
                <a:gd name="T28" fmla="*/ 21 w 81"/>
                <a:gd name="T29" fmla="*/ 7 h 177"/>
                <a:gd name="T30" fmla="*/ 12 w 81"/>
                <a:gd name="T31" fmla="*/ 2 h 177"/>
                <a:gd name="T32" fmla="*/ 0 w 81"/>
                <a:gd name="T33" fmla="*/ 18 h 177"/>
                <a:gd name="T34" fmla="*/ 8 w 81"/>
                <a:gd name="T35" fmla="*/ 23 h 177"/>
                <a:gd name="T36" fmla="*/ 17 w 81"/>
                <a:gd name="T37" fmla="*/ 28 h 177"/>
                <a:gd name="T38" fmla="*/ 23 w 81"/>
                <a:gd name="T39" fmla="*/ 32 h 177"/>
                <a:gd name="T40" fmla="*/ 29 w 81"/>
                <a:gd name="T41" fmla="*/ 39 h 177"/>
                <a:gd name="T42" fmla="*/ 35 w 81"/>
                <a:gd name="T43" fmla="*/ 46 h 177"/>
                <a:gd name="T44" fmla="*/ 40 w 81"/>
                <a:gd name="T45" fmla="*/ 53 h 177"/>
                <a:gd name="T46" fmla="*/ 44 w 81"/>
                <a:gd name="T47" fmla="*/ 60 h 177"/>
                <a:gd name="T48" fmla="*/ 48 w 81"/>
                <a:gd name="T49" fmla="*/ 70 h 177"/>
                <a:gd name="T50" fmla="*/ 52 w 81"/>
                <a:gd name="T51" fmla="*/ 81 h 177"/>
                <a:gd name="T52" fmla="*/ 54 w 81"/>
                <a:gd name="T53" fmla="*/ 91 h 177"/>
                <a:gd name="T54" fmla="*/ 58 w 81"/>
                <a:gd name="T55" fmla="*/ 105 h 177"/>
                <a:gd name="T56" fmla="*/ 58 w 81"/>
                <a:gd name="T57" fmla="*/ 116 h 177"/>
                <a:gd name="T58" fmla="*/ 60 w 81"/>
                <a:gd name="T59" fmla="*/ 130 h 177"/>
                <a:gd name="T60" fmla="*/ 62 w 81"/>
                <a:gd name="T61" fmla="*/ 144 h 177"/>
                <a:gd name="T62" fmla="*/ 62 w 81"/>
                <a:gd name="T63" fmla="*/ 160 h 177"/>
                <a:gd name="T64" fmla="*/ 60 w 81"/>
                <a:gd name="T65" fmla="*/ 177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177"/>
                <a:gd name="T101" fmla="*/ 81 w 8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177">
                  <a:moveTo>
                    <a:pt x="81" y="177"/>
                  </a:moveTo>
                  <a:lnTo>
                    <a:pt x="81" y="170"/>
                  </a:lnTo>
                  <a:lnTo>
                    <a:pt x="81" y="160"/>
                  </a:lnTo>
                  <a:lnTo>
                    <a:pt x="81" y="151"/>
                  </a:lnTo>
                  <a:lnTo>
                    <a:pt x="81" y="144"/>
                  </a:lnTo>
                  <a:lnTo>
                    <a:pt x="81" y="137"/>
                  </a:lnTo>
                  <a:lnTo>
                    <a:pt x="81" y="128"/>
                  </a:lnTo>
                  <a:lnTo>
                    <a:pt x="79" y="121"/>
                  </a:lnTo>
                  <a:lnTo>
                    <a:pt x="79" y="114"/>
                  </a:lnTo>
                  <a:lnTo>
                    <a:pt x="77" y="107"/>
                  </a:lnTo>
                  <a:lnTo>
                    <a:pt x="77" y="100"/>
                  </a:lnTo>
                  <a:lnTo>
                    <a:pt x="75" y="93"/>
                  </a:lnTo>
                  <a:lnTo>
                    <a:pt x="73" y="86"/>
                  </a:lnTo>
                  <a:lnTo>
                    <a:pt x="73" y="81"/>
                  </a:lnTo>
                  <a:lnTo>
                    <a:pt x="71" y="74"/>
                  </a:lnTo>
                  <a:lnTo>
                    <a:pt x="69" y="67"/>
                  </a:lnTo>
                  <a:lnTo>
                    <a:pt x="66" y="63"/>
                  </a:lnTo>
                  <a:lnTo>
                    <a:pt x="64" y="58"/>
                  </a:lnTo>
                  <a:lnTo>
                    <a:pt x="60" y="51"/>
                  </a:lnTo>
                  <a:lnTo>
                    <a:pt x="58" y="46"/>
                  </a:lnTo>
                  <a:lnTo>
                    <a:pt x="56" y="42"/>
                  </a:lnTo>
                  <a:lnTo>
                    <a:pt x="52" y="37"/>
                  </a:lnTo>
                  <a:lnTo>
                    <a:pt x="50" y="32"/>
                  </a:lnTo>
                  <a:lnTo>
                    <a:pt x="46" y="28"/>
                  </a:lnTo>
                  <a:lnTo>
                    <a:pt x="42" y="25"/>
                  </a:lnTo>
                  <a:lnTo>
                    <a:pt x="37" y="21"/>
                  </a:lnTo>
                  <a:lnTo>
                    <a:pt x="33" y="16"/>
                  </a:lnTo>
                  <a:lnTo>
                    <a:pt x="29" y="14"/>
                  </a:lnTo>
                  <a:lnTo>
                    <a:pt x="25" y="12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5"/>
                  </a:lnTo>
                  <a:lnTo>
                    <a:pt x="17" y="28"/>
                  </a:lnTo>
                  <a:lnTo>
                    <a:pt x="21" y="30"/>
                  </a:lnTo>
                  <a:lnTo>
                    <a:pt x="23" y="32"/>
                  </a:lnTo>
                  <a:lnTo>
                    <a:pt x="27" y="35"/>
                  </a:lnTo>
                  <a:lnTo>
                    <a:pt x="29" y="39"/>
                  </a:lnTo>
                  <a:lnTo>
                    <a:pt x="33" y="42"/>
                  </a:lnTo>
                  <a:lnTo>
                    <a:pt x="35" y="46"/>
                  </a:lnTo>
                  <a:lnTo>
                    <a:pt x="39" y="49"/>
                  </a:lnTo>
                  <a:lnTo>
                    <a:pt x="42" y="53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48" y="65"/>
                  </a:lnTo>
                  <a:lnTo>
                    <a:pt x="50" y="70"/>
                  </a:lnTo>
                  <a:lnTo>
                    <a:pt x="52" y="77"/>
                  </a:lnTo>
                  <a:lnTo>
                    <a:pt x="54" y="81"/>
                  </a:lnTo>
                  <a:lnTo>
                    <a:pt x="56" y="86"/>
                  </a:lnTo>
                  <a:lnTo>
                    <a:pt x="56" y="91"/>
                  </a:lnTo>
                  <a:lnTo>
                    <a:pt x="58" y="98"/>
                  </a:lnTo>
                  <a:lnTo>
                    <a:pt x="60" y="105"/>
                  </a:lnTo>
                  <a:lnTo>
                    <a:pt x="60" y="109"/>
                  </a:lnTo>
                  <a:lnTo>
                    <a:pt x="60" y="116"/>
                  </a:lnTo>
                  <a:lnTo>
                    <a:pt x="62" y="123"/>
                  </a:lnTo>
                  <a:lnTo>
                    <a:pt x="62" y="130"/>
                  </a:lnTo>
                  <a:lnTo>
                    <a:pt x="62" y="137"/>
                  </a:lnTo>
                  <a:lnTo>
                    <a:pt x="64" y="144"/>
                  </a:lnTo>
                  <a:lnTo>
                    <a:pt x="64" y="151"/>
                  </a:lnTo>
                  <a:lnTo>
                    <a:pt x="64" y="160"/>
                  </a:lnTo>
                  <a:lnTo>
                    <a:pt x="64" y="167"/>
                  </a:lnTo>
                  <a:lnTo>
                    <a:pt x="62" y="177"/>
                  </a:lnTo>
                  <a:lnTo>
                    <a:pt x="81" y="177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69" name="Freeform 75">
              <a:extLst>
                <a:ext uri="{FF2B5EF4-FFF2-40B4-BE49-F238E27FC236}">
                  <a16:creationId xmlns:a16="http://schemas.microsoft.com/office/drawing/2014/main" id="{E0A3813A-C93B-6A6D-B43E-A580F223D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629"/>
              <a:ext cx="25" cy="274"/>
            </a:xfrm>
            <a:custGeom>
              <a:avLst/>
              <a:gdLst>
                <a:gd name="T0" fmla="*/ 17 w 25"/>
                <a:gd name="T1" fmla="*/ 265 h 274"/>
                <a:gd name="T2" fmla="*/ 17 w 25"/>
                <a:gd name="T3" fmla="*/ 249 h 274"/>
                <a:gd name="T4" fmla="*/ 19 w 25"/>
                <a:gd name="T5" fmla="*/ 232 h 274"/>
                <a:gd name="T6" fmla="*/ 19 w 25"/>
                <a:gd name="T7" fmla="*/ 216 h 274"/>
                <a:gd name="T8" fmla="*/ 19 w 25"/>
                <a:gd name="T9" fmla="*/ 202 h 274"/>
                <a:gd name="T10" fmla="*/ 19 w 25"/>
                <a:gd name="T11" fmla="*/ 186 h 274"/>
                <a:gd name="T12" fmla="*/ 21 w 25"/>
                <a:gd name="T13" fmla="*/ 170 h 274"/>
                <a:gd name="T14" fmla="*/ 21 w 25"/>
                <a:gd name="T15" fmla="*/ 153 h 274"/>
                <a:gd name="T16" fmla="*/ 23 w 25"/>
                <a:gd name="T17" fmla="*/ 139 h 274"/>
                <a:gd name="T18" fmla="*/ 23 w 25"/>
                <a:gd name="T19" fmla="*/ 123 h 274"/>
                <a:gd name="T20" fmla="*/ 23 w 25"/>
                <a:gd name="T21" fmla="*/ 104 h 274"/>
                <a:gd name="T22" fmla="*/ 25 w 25"/>
                <a:gd name="T23" fmla="*/ 88 h 274"/>
                <a:gd name="T24" fmla="*/ 25 w 25"/>
                <a:gd name="T25" fmla="*/ 70 h 274"/>
                <a:gd name="T26" fmla="*/ 25 w 25"/>
                <a:gd name="T27" fmla="*/ 51 h 274"/>
                <a:gd name="T28" fmla="*/ 25 w 25"/>
                <a:gd name="T29" fmla="*/ 30 h 274"/>
                <a:gd name="T30" fmla="*/ 25 w 25"/>
                <a:gd name="T31" fmla="*/ 11 h 274"/>
                <a:gd name="T32" fmla="*/ 6 w 25"/>
                <a:gd name="T33" fmla="*/ 0 h 274"/>
                <a:gd name="T34" fmla="*/ 8 w 25"/>
                <a:gd name="T35" fmla="*/ 21 h 274"/>
                <a:gd name="T36" fmla="*/ 8 w 25"/>
                <a:gd name="T37" fmla="*/ 42 h 274"/>
                <a:gd name="T38" fmla="*/ 6 w 25"/>
                <a:gd name="T39" fmla="*/ 60 h 274"/>
                <a:gd name="T40" fmla="*/ 6 w 25"/>
                <a:gd name="T41" fmla="*/ 79 h 274"/>
                <a:gd name="T42" fmla="*/ 6 w 25"/>
                <a:gd name="T43" fmla="*/ 95 h 274"/>
                <a:gd name="T44" fmla="*/ 6 w 25"/>
                <a:gd name="T45" fmla="*/ 114 h 274"/>
                <a:gd name="T46" fmla="*/ 4 w 25"/>
                <a:gd name="T47" fmla="*/ 130 h 274"/>
                <a:gd name="T48" fmla="*/ 4 w 25"/>
                <a:gd name="T49" fmla="*/ 146 h 274"/>
                <a:gd name="T50" fmla="*/ 4 w 25"/>
                <a:gd name="T51" fmla="*/ 160 h 274"/>
                <a:gd name="T52" fmla="*/ 2 w 25"/>
                <a:gd name="T53" fmla="*/ 177 h 274"/>
                <a:gd name="T54" fmla="*/ 2 w 25"/>
                <a:gd name="T55" fmla="*/ 193 h 274"/>
                <a:gd name="T56" fmla="*/ 2 w 25"/>
                <a:gd name="T57" fmla="*/ 209 h 274"/>
                <a:gd name="T58" fmla="*/ 0 w 25"/>
                <a:gd name="T59" fmla="*/ 225 h 274"/>
                <a:gd name="T60" fmla="*/ 0 w 25"/>
                <a:gd name="T61" fmla="*/ 242 h 274"/>
                <a:gd name="T62" fmla="*/ 0 w 25"/>
                <a:gd name="T63" fmla="*/ 258 h 274"/>
                <a:gd name="T64" fmla="*/ 0 w 25"/>
                <a:gd name="T65" fmla="*/ 274 h 274"/>
                <a:gd name="T66" fmla="*/ 17 w 25"/>
                <a:gd name="T67" fmla="*/ 274 h 2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274"/>
                <a:gd name="T104" fmla="*/ 25 w 25"/>
                <a:gd name="T105" fmla="*/ 274 h 2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274">
                  <a:moveTo>
                    <a:pt x="17" y="274"/>
                  </a:moveTo>
                  <a:lnTo>
                    <a:pt x="17" y="265"/>
                  </a:lnTo>
                  <a:lnTo>
                    <a:pt x="17" y="258"/>
                  </a:lnTo>
                  <a:lnTo>
                    <a:pt x="17" y="249"/>
                  </a:lnTo>
                  <a:lnTo>
                    <a:pt x="17" y="242"/>
                  </a:lnTo>
                  <a:lnTo>
                    <a:pt x="19" y="232"/>
                  </a:lnTo>
                  <a:lnTo>
                    <a:pt x="19" y="225"/>
                  </a:lnTo>
                  <a:lnTo>
                    <a:pt x="19" y="216"/>
                  </a:lnTo>
                  <a:lnTo>
                    <a:pt x="19" y="209"/>
                  </a:lnTo>
                  <a:lnTo>
                    <a:pt x="19" y="202"/>
                  </a:lnTo>
                  <a:lnTo>
                    <a:pt x="19" y="193"/>
                  </a:lnTo>
                  <a:lnTo>
                    <a:pt x="19" y="186"/>
                  </a:lnTo>
                  <a:lnTo>
                    <a:pt x="21" y="179"/>
                  </a:lnTo>
                  <a:lnTo>
                    <a:pt x="21" y="170"/>
                  </a:lnTo>
                  <a:lnTo>
                    <a:pt x="21" y="163"/>
                  </a:lnTo>
                  <a:lnTo>
                    <a:pt x="21" y="153"/>
                  </a:lnTo>
                  <a:lnTo>
                    <a:pt x="21" y="146"/>
                  </a:lnTo>
                  <a:lnTo>
                    <a:pt x="23" y="139"/>
                  </a:lnTo>
                  <a:lnTo>
                    <a:pt x="23" y="130"/>
                  </a:lnTo>
                  <a:lnTo>
                    <a:pt x="23" y="123"/>
                  </a:lnTo>
                  <a:lnTo>
                    <a:pt x="23" y="114"/>
                  </a:lnTo>
                  <a:lnTo>
                    <a:pt x="23" y="104"/>
                  </a:lnTo>
                  <a:lnTo>
                    <a:pt x="23" y="97"/>
                  </a:lnTo>
                  <a:lnTo>
                    <a:pt x="25" y="88"/>
                  </a:lnTo>
                  <a:lnTo>
                    <a:pt x="25" y="79"/>
                  </a:lnTo>
                  <a:lnTo>
                    <a:pt x="25" y="70"/>
                  </a:lnTo>
                  <a:lnTo>
                    <a:pt x="25" y="60"/>
                  </a:lnTo>
                  <a:lnTo>
                    <a:pt x="25" y="51"/>
                  </a:lnTo>
                  <a:lnTo>
                    <a:pt x="25" y="42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1"/>
                  </a:lnTo>
                  <a:lnTo>
                    <a:pt x="25" y="0"/>
                  </a:lnTo>
                  <a:lnTo>
                    <a:pt x="6" y="0"/>
                  </a:lnTo>
                  <a:lnTo>
                    <a:pt x="8" y="11"/>
                  </a:lnTo>
                  <a:lnTo>
                    <a:pt x="8" y="21"/>
                  </a:lnTo>
                  <a:lnTo>
                    <a:pt x="8" y="30"/>
                  </a:lnTo>
                  <a:lnTo>
                    <a:pt x="8" y="42"/>
                  </a:lnTo>
                  <a:lnTo>
                    <a:pt x="8" y="51"/>
                  </a:lnTo>
                  <a:lnTo>
                    <a:pt x="6" y="60"/>
                  </a:lnTo>
                  <a:lnTo>
                    <a:pt x="6" y="70"/>
                  </a:lnTo>
                  <a:lnTo>
                    <a:pt x="6" y="79"/>
                  </a:lnTo>
                  <a:lnTo>
                    <a:pt x="6" y="88"/>
                  </a:lnTo>
                  <a:lnTo>
                    <a:pt x="6" y="95"/>
                  </a:lnTo>
                  <a:lnTo>
                    <a:pt x="6" y="104"/>
                  </a:lnTo>
                  <a:lnTo>
                    <a:pt x="6" y="114"/>
                  </a:lnTo>
                  <a:lnTo>
                    <a:pt x="6" y="121"/>
                  </a:lnTo>
                  <a:lnTo>
                    <a:pt x="4" y="130"/>
                  </a:lnTo>
                  <a:lnTo>
                    <a:pt x="4" y="137"/>
                  </a:lnTo>
                  <a:lnTo>
                    <a:pt x="4" y="146"/>
                  </a:lnTo>
                  <a:lnTo>
                    <a:pt x="4" y="153"/>
                  </a:lnTo>
                  <a:lnTo>
                    <a:pt x="4" y="160"/>
                  </a:lnTo>
                  <a:lnTo>
                    <a:pt x="2" y="170"/>
                  </a:lnTo>
                  <a:lnTo>
                    <a:pt x="2" y="177"/>
                  </a:lnTo>
                  <a:lnTo>
                    <a:pt x="2" y="186"/>
                  </a:lnTo>
                  <a:lnTo>
                    <a:pt x="2" y="193"/>
                  </a:lnTo>
                  <a:lnTo>
                    <a:pt x="2" y="200"/>
                  </a:lnTo>
                  <a:lnTo>
                    <a:pt x="2" y="209"/>
                  </a:lnTo>
                  <a:lnTo>
                    <a:pt x="0" y="216"/>
                  </a:lnTo>
                  <a:lnTo>
                    <a:pt x="0" y="225"/>
                  </a:lnTo>
                  <a:lnTo>
                    <a:pt x="0" y="232"/>
                  </a:lnTo>
                  <a:lnTo>
                    <a:pt x="0" y="242"/>
                  </a:lnTo>
                  <a:lnTo>
                    <a:pt x="0" y="249"/>
                  </a:lnTo>
                  <a:lnTo>
                    <a:pt x="0" y="258"/>
                  </a:lnTo>
                  <a:lnTo>
                    <a:pt x="0" y="265"/>
                  </a:lnTo>
                  <a:lnTo>
                    <a:pt x="0" y="274"/>
                  </a:lnTo>
                  <a:lnTo>
                    <a:pt x="0" y="272"/>
                  </a:lnTo>
                  <a:lnTo>
                    <a:pt x="17" y="274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70" name="Freeform 76">
              <a:extLst>
                <a:ext uri="{FF2B5EF4-FFF2-40B4-BE49-F238E27FC236}">
                  <a16:creationId xmlns:a16="http://schemas.microsoft.com/office/drawing/2014/main" id="{14C06EF6-DBEE-A020-FE23-8BDFC35F2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901"/>
              <a:ext cx="36" cy="149"/>
            </a:xfrm>
            <a:custGeom>
              <a:avLst/>
              <a:gdLst>
                <a:gd name="T0" fmla="*/ 33 w 37"/>
                <a:gd name="T1" fmla="*/ 135 h 149"/>
                <a:gd name="T2" fmla="*/ 31 w 37"/>
                <a:gd name="T3" fmla="*/ 130 h 149"/>
                <a:gd name="T4" fmla="*/ 29 w 37"/>
                <a:gd name="T5" fmla="*/ 126 h 149"/>
                <a:gd name="T6" fmla="*/ 27 w 37"/>
                <a:gd name="T7" fmla="*/ 119 h 149"/>
                <a:gd name="T8" fmla="*/ 25 w 37"/>
                <a:gd name="T9" fmla="*/ 112 h 149"/>
                <a:gd name="T10" fmla="*/ 23 w 37"/>
                <a:gd name="T11" fmla="*/ 105 h 149"/>
                <a:gd name="T12" fmla="*/ 21 w 37"/>
                <a:gd name="T13" fmla="*/ 98 h 149"/>
                <a:gd name="T14" fmla="*/ 19 w 37"/>
                <a:gd name="T15" fmla="*/ 88 h 149"/>
                <a:gd name="T16" fmla="*/ 18 w 37"/>
                <a:gd name="T17" fmla="*/ 81 h 149"/>
                <a:gd name="T18" fmla="*/ 18 w 37"/>
                <a:gd name="T19" fmla="*/ 72 h 149"/>
                <a:gd name="T20" fmla="*/ 17 w 37"/>
                <a:gd name="T21" fmla="*/ 63 h 149"/>
                <a:gd name="T22" fmla="*/ 17 w 37"/>
                <a:gd name="T23" fmla="*/ 51 h 149"/>
                <a:gd name="T24" fmla="*/ 17 w 37"/>
                <a:gd name="T25" fmla="*/ 42 h 149"/>
                <a:gd name="T26" fmla="*/ 17 w 37"/>
                <a:gd name="T27" fmla="*/ 33 h 149"/>
                <a:gd name="T28" fmla="*/ 17 w 37"/>
                <a:gd name="T29" fmla="*/ 21 h 149"/>
                <a:gd name="T30" fmla="*/ 18 w 37"/>
                <a:gd name="T31" fmla="*/ 9 h 149"/>
                <a:gd name="T32" fmla="*/ 2 w 37"/>
                <a:gd name="T33" fmla="*/ 0 h 149"/>
                <a:gd name="T34" fmla="*/ 0 w 37"/>
                <a:gd name="T35" fmla="*/ 14 h 149"/>
                <a:gd name="T36" fmla="*/ 0 w 37"/>
                <a:gd name="T37" fmla="*/ 26 h 149"/>
                <a:gd name="T38" fmla="*/ 0 w 37"/>
                <a:gd name="T39" fmla="*/ 37 h 149"/>
                <a:gd name="T40" fmla="*/ 0 w 37"/>
                <a:gd name="T41" fmla="*/ 47 h 149"/>
                <a:gd name="T42" fmla="*/ 0 w 37"/>
                <a:gd name="T43" fmla="*/ 58 h 149"/>
                <a:gd name="T44" fmla="*/ 0 w 37"/>
                <a:gd name="T45" fmla="*/ 70 h 149"/>
                <a:gd name="T46" fmla="*/ 2 w 37"/>
                <a:gd name="T47" fmla="*/ 79 h 149"/>
                <a:gd name="T48" fmla="*/ 2 w 37"/>
                <a:gd name="T49" fmla="*/ 88 h 149"/>
                <a:gd name="T50" fmla="*/ 4 w 37"/>
                <a:gd name="T51" fmla="*/ 98 h 149"/>
                <a:gd name="T52" fmla="*/ 6 w 37"/>
                <a:gd name="T53" fmla="*/ 107 h 149"/>
                <a:gd name="T54" fmla="*/ 8 w 37"/>
                <a:gd name="T55" fmla="*/ 114 h 149"/>
                <a:gd name="T56" fmla="*/ 10 w 37"/>
                <a:gd name="T57" fmla="*/ 123 h 149"/>
                <a:gd name="T58" fmla="*/ 15 w 37"/>
                <a:gd name="T59" fmla="*/ 130 h 149"/>
                <a:gd name="T60" fmla="*/ 17 w 37"/>
                <a:gd name="T61" fmla="*/ 137 h 149"/>
                <a:gd name="T62" fmla="*/ 19 w 37"/>
                <a:gd name="T63" fmla="*/ 142 h 149"/>
                <a:gd name="T64" fmla="*/ 21 w 37"/>
                <a:gd name="T65" fmla="*/ 149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149"/>
                <a:gd name="T101" fmla="*/ 37 w 37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149">
                  <a:moveTo>
                    <a:pt x="37" y="137"/>
                  </a:moveTo>
                  <a:lnTo>
                    <a:pt x="35" y="135"/>
                  </a:lnTo>
                  <a:lnTo>
                    <a:pt x="35" y="133"/>
                  </a:lnTo>
                  <a:lnTo>
                    <a:pt x="33" y="130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29" y="121"/>
                  </a:lnTo>
                  <a:lnTo>
                    <a:pt x="29" y="119"/>
                  </a:lnTo>
                  <a:lnTo>
                    <a:pt x="27" y="116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25" y="105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1" y="93"/>
                  </a:lnTo>
                  <a:lnTo>
                    <a:pt x="21" y="88"/>
                  </a:lnTo>
                  <a:lnTo>
                    <a:pt x="21" y="84"/>
                  </a:lnTo>
                  <a:lnTo>
                    <a:pt x="19" y="81"/>
                  </a:lnTo>
                  <a:lnTo>
                    <a:pt x="19" y="77"/>
                  </a:lnTo>
                  <a:lnTo>
                    <a:pt x="19" y="72"/>
                  </a:lnTo>
                  <a:lnTo>
                    <a:pt x="19" y="67"/>
                  </a:lnTo>
                  <a:lnTo>
                    <a:pt x="17" y="63"/>
                  </a:lnTo>
                  <a:lnTo>
                    <a:pt x="17" y="58"/>
                  </a:lnTo>
                  <a:lnTo>
                    <a:pt x="17" y="51"/>
                  </a:lnTo>
                  <a:lnTo>
                    <a:pt x="17" y="47"/>
                  </a:lnTo>
                  <a:lnTo>
                    <a:pt x="17" y="42"/>
                  </a:lnTo>
                  <a:lnTo>
                    <a:pt x="17" y="37"/>
                  </a:lnTo>
                  <a:lnTo>
                    <a:pt x="17" y="33"/>
                  </a:lnTo>
                  <a:lnTo>
                    <a:pt x="17" y="26"/>
                  </a:lnTo>
                  <a:lnTo>
                    <a:pt x="17" y="21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19" y="2"/>
                  </a:lnTo>
                  <a:lnTo>
                    <a:pt x="2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2" y="84"/>
                  </a:lnTo>
                  <a:lnTo>
                    <a:pt x="2" y="88"/>
                  </a:lnTo>
                  <a:lnTo>
                    <a:pt x="4" y="93"/>
                  </a:lnTo>
                  <a:lnTo>
                    <a:pt x="4" y="98"/>
                  </a:lnTo>
                  <a:lnTo>
                    <a:pt x="6" y="102"/>
                  </a:lnTo>
                  <a:lnTo>
                    <a:pt x="6" y="107"/>
                  </a:lnTo>
                  <a:lnTo>
                    <a:pt x="8" y="109"/>
                  </a:lnTo>
                  <a:lnTo>
                    <a:pt x="8" y="114"/>
                  </a:lnTo>
                  <a:lnTo>
                    <a:pt x="10" y="119"/>
                  </a:lnTo>
                  <a:lnTo>
                    <a:pt x="10" y="123"/>
                  </a:lnTo>
                  <a:lnTo>
                    <a:pt x="12" y="126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7" y="137"/>
                  </a:lnTo>
                  <a:lnTo>
                    <a:pt x="19" y="140"/>
                  </a:lnTo>
                  <a:lnTo>
                    <a:pt x="21" y="142"/>
                  </a:lnTo>
                  <a:lnTo>
                    <a:pt x="21" y="147"/>
                  </a:lnTo>
                  <a:lnTo>
                    <a:pt x="23" y="149"/>
                  </a:lnTo>
                  <a:lnTo>
                    <a:pt x="37" y="137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71" name="Freeform 77">
              <a:extLst>
                <a:ext uri="{FF2B5EF4-FFF2-40B4-BE49-F238E27FC236}">
                  <a16:creationId xmlns:a16="http://schemas.microsoft.com/office/drawing/2014/main" id="{7547DF8B-7698-2EFA-C23E-C67A282D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3038"/>
              <a:ext cx="137" cy="47"/>
            </a:xfrm>
            <a:custGeom>
              <a:avLst/>
              <a:gdLst>
                <a:gd name="T0" fmla="*/ 129 w 141"/>
                <a:gd name="T1" fmla="*/ 28 h 47"/>
                <a:gd name="T2" fmla="*/ 119 w 141"/>
                <a:gd name="T3" fmla="*/ 28 h 47"/>
                <a:gd name="T4" fmla="*/ 112 w 141"/>
                <a:gd name="T5" fmla="*/ 28 h 47"/>
                <a:gd name="T6" fmla="*/ 102 w 141"/>
                <a:gd name="T7" fmla="*/ 28 h 47"/>
                <a:gd name="T8" fmla="*/ 91 w 141"/>
                <a:gd name="T9" fmla="*/ 28 h 47"/>
                <a:gd name="T10" fmla="*/ 84 w 141"/>
                <a:gd name="T11" fmla="*/ 26 h 47"/>
                <a:gd name="T12" fmla="*/ 75 w 141"/>
                <a:gd name="T13" fmla="*/ 26 h 47"/>
                <a:gd name="T14" fmla="*/ 66 w 141"/>
                <a:gd name="T15" fmla="*/ 26 h 47"/>
                <a:gd name="T16" fmla="*/ 58 w 141"/>
                <a:gd name="T17" fmla="*/ 24 h 47"/>
                <a:gd name="T18" fmla="*/ 51 w 141"/>
                <a:gd name="T19" fmla="*/ 21 h 47"/>
                <a:gd name="T20" fmla="*/ 44 w 141"/>
                <a:gd name="T21" fmla="*/ 19 h 47"/>
                <a:gd name="T22" fmla="*/ 37 w 141"/>
                <a:gd name="T23" fmla="*/ 17 h 47"/>
                <a:gd name="T24" fmla="*/ 29 w 141"/>
                <a:gd name="T25" fmla="*/ 14 h 47"/>
                <a:gd name="T26" fmla="*/ 25 w 141"/>
                <a:gd name="T27" fmla="*/ 10 h 47"/>
                <a:gd name="T28" fmla="*/ 19 w 141"/>
                <a:gd name="T29" fmla="*/ 7 h 47"/>
                <a:gd name="T30" fmla="*/ 16 w 141"/>
                <a:gd name="T31" fmla="*/ 3 h 47"/>
                <a:gd name="T32" fmla="*/ 0 w 141"/>
                <a:gd name="T33" fmla="*/ 12 h 47"/>
                <a:gd name="T34" fmla="*/ 6 w 141"/>
                <a:gd name="T35" fmla="*/ 19 h 47"/>
                <a:gd name="T36" fmla="*/ 14 w 141"/>
                <a:gd name="T37" fmla="*/ 26 h 47"/>
                <a:gd name="T38" fmla="*/ 19 w 141"/>
                <a:gd name="T39" fmla="*/ 31 h 47"/>
                <a:gd name="T40" fmla="*/ 27 w 141"/>
                <a:gd name="T41" fmla="*/ 33 h 47"/>
                <a:gd name="T42" fmla="*/ 35 w 141"/>
                <a:gd name="T43" fmla="*/ 38 h 47"/>
                <a:gd name="T44" fmla="*/ 44 w 141"/>
                <a:gd name="T45" fmla="*/ 40 h 47"/>
                <a:gd name="T46" fmla="*/ 51 w 141"/>
                <a:gd name="T47" fmla="*/ 42 h 47"/>
                <a:gd name="T48" fmla="*/ 60 w 141"/>
                <a:gd name="T49" fmla="*/ 45 h 47"/>
                <a:gd name="T50" fmla="*/ 68 w 141"/>
                <a:gd name="T51" fmla="*/ 45 h 47"/>
                <a:gd name="T52" fmla="*/ 79 w 141"/>
                <a:gd name="T53" fmla="*/ 47 h 47"/>
                <a:gd name="T54" fmla="*/ 87 w 141"/>
                <a:gd name="T55" fmla="*/ 47 h 47"/>
                <a:gd name="T56" fmla="*/ 98 w 141"/>
                <a:gd name="T57" fmla="*/ 47 h 47"/>
                <a:gd name="T58" fmla="*/ 106 w 141"/>
                <a:gd name="T59" fmla="*/ 47 h 47"/>
                <a:gd name="T60" fmla="*/ 116 w 141"/>
                <a:gd name="T61" fmla="*/ 47 h 47"/>
                <a:gd name="T62" fmla="*/ 125 w 141"/>
                <a:gd name="T63" fmla="*/ 47 h 47"/>
                <a:gd name="T64" fmla="*/ 133 w 141"/>
                <a:gd name="T65" fmla="*/ 47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47"/>
                <a:gd name="T101" fmla="*/ 141 w 141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47">
                  <a:moveTo>
                    <a:pt x="141" y="28"/>
                  </a:moveTo>
                  <a:lnTo>
                    <a:pt x="137" y="28"/>
                  </a:lnTo>
                  <a:lnTo>
                    <a:pt x="133" y="28"/>
                  </a:lnTo>
                  <a:lnTo>
                    <a:pt x="126" y="28"/>
                  </a:lnTo>
                  <a:lnTo>
                    <a:pt x="122" y="28"/>
                  </a:lnTo>
                  <a:lnTo>
                    <a:pt x="118" y="28"/>
                  </a:lnTo>
                  <a:lnTo>
                    <a:pt x="112" y="28"/>
                  </a:lnTo>
                  <a:lnTo>
                    <a:pt x="108" y="28"/>
                  </a:lnTo>
                  <a:lnTo>
                    <a:pt x="104" y="28"/>
                  </a:lnTo>
                  <a:lnTo>
                    <a:pt x="97" y="28"/>
                  </a:lnTo>
                  <a:lnTo>
                    <a:pt x="93" y="28"/>
                  </a:lnTo>
                  <a:lnTo>
                    <a:pt x="89" y="26"/>
                  </a:lnTo>
                  <a:lnTo>
                    <a:pt x="85" y="26"/>
                  </a:lnTo>
                  <a:lnTo>
                    <a:pt x="79" y="26"/>
                  </a:lnTo>
                  <a:lnTo>
                    <a:pt x="75" y="26"/>
                  </a:lnTo>
                  <a:lnTo>
                    <a:pt x="70" y="26"/>
                  </a:lnTo>
                  <a:lnTo>
                    <a:pt x="66" y="24"/>
                  </a:lnTo>
                  <a:lnTo>
                    <a:pt x="62" y="24"/>
                  </a:lnTo>
                  <a:lnTo>
                    <a:pt x="58" y="24"/>
                  </a:lnTo>
                  <a:lnTo>
                    <a:pt x="54" y="21"/>
                  </a:lnTo>
                  <a:lnTo>
                    <a:pt x="50" y="21"/>
                  </a:lnTo>
                  <a:lnTo>
                    <a:pt x="46" y="19"/>
                  </a:lnTo>
                  <a:lnTo>
                    <a:pt x="41" y="19"/>
                  </a:lnTo>
                  <a:lnTo>
                    <a:pt x="39" y="17"/>
                  </a:lnTo>
                  <a:lnTo>
                    <a:pt x="35" y="17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1" y="31"/>
                  </a:lnTo>
                  <a:lnTo>
                    <a:pt x="25" y="33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7" y="38"/>
                  </a:lnTo>
                  <a:lnTo>
                    <a:pt x="41" y="38"/>
                  </a:lnTo>
                  <a:lnTo>
                    <a:pt x="46" y="40"/>
                  </a:lnTo>
                  <a:lnTo>
                    <a:pt x="50" y="40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72" y="45"/>
                  </a:lnTo>
                  <a:lnTo>
                    <a:pt x="79" y="45"/>
                  </a:lnTo>
                  <a:lnTo>
                    <a:pt x="83" y="47"/>
                  </a:lnTo>
                  <a:lnTo>
                    <a:pt x="87" y="47"/>
                  </a:lnTo>
                  <a:lnTo>
                    <a:pt x="93" y="47"/>
                  </a:lnTo>
                  <a:lnTo>
                    <a:pt x="97" y="47"/>
                  </a:lnTo>
                  <a:lnTo>
                    <a:pt x="104" y="47"/>
                  </a:lnTo>
                  <a:lnTo>
                    <a:pt x="108" y="47"/>
                  </a:lnTo>
                  <a:lnTo>
                    <a:pt x="112" y="47"/>
                  </a:lnTo>
                  <a:lnTo>
                    <a:pt x="118" y="47"/>
                  </a:lnTo>
                  <a:lnTo>
                    <a:pt x="122" y="47"/>
                  </a:lnTo>
                  <a:lnTo>
                    <a:pt x="126" y="47"/>
                  </a:lnTo>
                  <a:lnTo>
                    <a:pt x="133" y="47"/>
                  </a:lnTo>
                  <a:lnTo>
                    <a:pt x="137" y="47"/>
                  </a:lnTo>
                  <a:lnTo>
                    <a:pt x="141" y="47"/>
                  </a:lnTo>
                  <a:lnTo>
                    <a:pt x="141" y="28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72" name="Freeform 78">
              <a:extLst>
                <a:ext uri="{FF2B5EF4-FFF2-40B4-BE49-F238E27FC236}">
                  <a16:creationId xmlns:a16="http://schemas.microsoft.com/office/drawing/2014/main" id="{0D9DD507-CC48-65BA-44B4-411519AFF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3022"/>
              <a:ext cx="137" cy="63"/>
            </a:xfrm>
            <a:custGeom>
              <a:avLst/>
              <a:gdLst>
                <a:gd name="T0" fmla="*/ 120 w 141"/>
                <a:gd name="T1" fmla="*/ 5 h 63"/>
                <a:gd name="T2" fmla="*/ 114 w 141"/>
                <a:gd name="T3" fmla="*/ 9 h 63"/>
                <a:gd name="T4" fmla="*/ 108 w 141"/>
                <a:gd name="T5" fmla="*/ 16 h 63"/>
                <a:gd name="T6" fmla="*/ 102 w 141"/>
                <a:gd name="T7" fmla="*/ 21 h 63"/>
                <a:gd name="T8" fmla="*/ 96 w 141"/>
                <a:gd name="T9" fmla="*/ 26 h 63"/>
                <a:gd name="T10" fmla="*/ 87 w 141"/>
                <a:gd name="T11" fmla="*/ 28 h 63"/>
                <a:gd name="T12" fmla="*/ 81 w 141"/>
                <a:gd name="T13" fmla="*/ 33 h 63"/>
                <a:gd name="T14" fmla="*/ 73 w 141"/>
                <a:gd name="T15" fmla="*/ 35 h 63"/>
                <a:gd name="T16" fmla="*/ 65 w 141"/>
                <a:gd name="T17" fmla="*/ 37 h 63"/>
                <a:gd name="T18" fmla="*/ 56 w 141"/>
                <a:gd name="T19" fmla="*/ 40 h 63"/>
                <a:gd name="T20" fmla="*/ 50 w 141"/>
                <a:gd name="T21" fmla="*/ 40 h 63"/>
                <a:gd name="T22" fmla="*/ 40 w 141"/>
                <a:gd name="T23" fmla="*/ 42 h 63"/>
                <a:gd name="T24" fmla="*/ 31 w 141"/>
                <a:gd name="T25" fmla="*/ 42 h 63"/>
                <a:gd name="T26" fmla="*/ 21 w 141"/>
                <a:gd name="T27" fmla="*/ 44 h 63"/>
                <a:gd name="T28" fmla="*/ 15 w 141"/>
                <a:gd name="T29" fmla="*/ 44 h 63"/>
                <a:gd name="T30" fmla="*/ 4 w 141"/>
                <a:gd name="T31" fmla="*/ 44 h 63"/>
                <a:gd name="T32" fmla="*/ 0 w 141"/>
                <a:gd name="T33" fmla="*/ 63 h 63"/>
                <a:gd name="T34" fmla="*/ 8 w 141"/>
                <a:gd name="T35" fmla="*/ 63 h 63"/>
                <a:gd name="T36" fmla="*/ 17 w 141"/>
                <a:gd name="T37" fmla="*/ 63 h 63"/>
                <a:gd name="T38" fmla="*/ 27 w 141"/>
                <a:gd name="T39" fmla="*/ 63 h 63"/>
                <a:gd name="T40" fmla="*/ 38 w 141"/>
                <a:gd name="T41" fmla="*/ 61 h 63"/>
                <a:gd name="T42" fmla="*/ 46 w 141"/>
                <a:gd name="T43" fmla="*/ 61 h 63"/>
                <a:gd name="T44" fmla="*/ 54 w 141"/>
                <a:gd name="T45" fmla="*/ 58 h 63"/>
                <a:gd name="T46" fmla="*/ 65 w 141"/>
                <a:gd name="T47" fmla="*/ 56 h 63"/>
                <a:gd name="T48" fmla="*/ 73 w 141"/>
                <a:gd name="T49" fmla="*/ 54 h 63"/>
                <a:gd name="T50" fmla="*/ 83 w 141"/>
                <a:gd name="T51" fmla="*/ 51 h 63"/>
                <a:gd name="T52" fmla="*/ 90 w 141"/>
                <a:gd name="T53" fmla="*/ 49 h 63"/>
                <a:gd name="T54" fmla="*/ 98 w 141"/>
                <a:gd name="T55" fmla="*/ 44 h 63"/>
                <a:gd name="T56" fmla="*/ 106 w 141"/>
                <a:gd name="T57" fmla="*/ 40 h 63"/>
                <a:gd name="T58" fmla="*/ 114 w 141"/>
                <a:gd name="T59" fmla="*/ 35 h 63"/>
                <a:gd name="T60" fmla="*/ 121 w 141"/>
                <a:gd name="T61" fmla="*/ 28 h 63"/>
                <a:gd name="T62" fmla="*/ 127 w 141"/>
                <a:gd name="T63" fmla="*/ 21 h 63"/>
                <a:gd name="T64" fmla="*/ 133 w 141"/>
                <a:gd name="T65" fmla="*/ 14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63"/>
                <a:gd name="T101" fmla="*/ 141 w 141"/>
                <a:gd name="T102" fmla="*/ 63 h 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63">
                  <a:moveTo>
                    <a:pt x="129" y="0"/>
                  </a:moveTo>
                  <a:lnTo>
                    <a:pt x="127" y="5"/>
                  </a:lnTo>
                  <a:lnTo>
                    <a:pt x="125" y="7"/>
                  </a:lnTo>
                  <a:lnTo>
                    <a:pt x="120" y="9"/>
                  </a:lnTo>
                  <a:lnTo>
                    <a:pt x="118" y="14"/>
                  </a:lnTo>
                  <a:lnTo>
                    <a:pt x="114" y="16"/>
                  </a:lnTo>
                  <a:lnTo>
                    <a:pt x="112" y="19"/>
                  </a:lnTo>
                  <a:lnTo>
                    <a:pt x="108" y="21"/>
                  </a:lnTo>
                  <a:lnTo>
                    <a:pt x="104" y="23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3" y="28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7" y="35"/>
                  </a:lnTo>
                  <a:lnTo>
                    <a:pt x="73" y="35"/>
                  </a:lnTo>
                  <a:lnTo>
                    <a:pt x="69" y="37"/>
                  </a:lnTo>
                  <a:lnTo>
                    <a:pt x="64" y="37"/>
                  </a:lnTo>
                  <a:lnTo>
                    <a:pt x="60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27" y="42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25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40" y="61"/>
                  </a:lnTo>
                  <a:lnTo>
                    <a:pt x="44" y="61"/>
                  </a:lnTo>
                  <a:lnTo>
                    <a:pt x="48" y="61"/>
                  </a:lnTo>
                  <a:lnTo>
                    <a:pt x="54" y="61"/>
                  </a:lnTo>
                  <a:lnTo>
                    <a:pt x="58" y="58"/>
                  </a:lnTo>
                  <a:lnTo>
                    <a:pt x="62" y="58"/>
                  </a:lnTo>
                  <a:lnTo>
                    <a:pt x="69" y="56"/>
                  </a:lnTo>
                  <a:lnTo>
                    <a:pt x="73" y="56"/>
                  </a:lnTo>
                  <a:lnTo>
                    <a:pt x="77" y="54"/>
                  </a:lnTo>
                  <a:lnTo>
                    <a:pt x="81" y="54"/>
                  </a:lnTo>
                  <a:lnTo>
                    <a:pt x="87" y="51"/>
                  </a:lnTo>
                  <a:lnTo>
                    <a:pt x="91" y="49"/>
                  </a:lnTo>
                  <a:lnTo>
                    <a:pt x="96" y="49"/>
                  </a:lnTo>
                  <a:lnTo>
                    <a:pt x="100" y="47"/>
                  </a:lnTo>
                  <a:lnTo>
                    <a:pt x="104" y="44"/>
                  </a:lnTo>
                  <a:lnTo>
                    <a:pt x="108" y="42"/>
                  </a:lnTo>
                  <a:lnTo>
                    <a:pt x="112" y="40"/>
                  </a:lnTo>
                  <a:lnTo>
                    <a:pt x="116" y="37"/>
                  </a:lnTo>
                  <a:lnTo>
                    <a:pt x="120" y="35"/>
                  </a:lnTo>
                  <a:lnTo>
                    <a:pt x="125" y="30"/>
                  </a:lnTo>
                  <a:lnTo>
                    <a:pt x="129" y="28"/>
                  </a:lnTo>
                  <a:lnTo>
                    <a:pt x="133" y="26"/>
                  </a:lnTo>
                  <a:lnTo>
                    <a:pt x="135" y="21"/>
                  </a:lnTo>
                  <a:lnTo>
                    <a:pt x="139" y="19"/>
                  </a:lnTo>
                  <a:lnTo>
                    <a:pt x="141" y="1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73" name="Freeform 79">
              <a:extLst>
                <a:ext uri="{FF2B5EF4-FFF2-40B4-BE49-F238E27FC236}">
                  <a16:creationId xmlns:a16="http://schemas.microsoft.com/office/drawing/2014/main" id="{F3759FEA-1D2D-37BF-36C1-D6DA60740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920"/>
              <a:ext cx="33" cy="116"/>
            </a:xfrm>
            <a:custGeom>
              <a:avLst/>
              <a:gdLst>
                <a:gd name="T0" fmla="*/ 14 w 33"/>
                <a:gd name="T1" fmla="*/ 2 h 116"/>
                <a:gd name="T2" fmla="*/ 16 w 33"/>
                <a:gd name="T3" fmla="*/ 11 h 116"/>
                <a:gd name="T4" fmla="*/ 16 w 33"/>
                <a:gd name="T5" fmla="*/ 21 h 116"/>
                <a:gd name="T6" fmla="*/ 16 w 33"/>
                <a:gd name="T7" fmla="*/ 30 h 116"/>
                <a:gd name="T8" fmla="*/ 16 w 33"/>
                <a:gd name="T9" fmla="*/ 39 h 116"/>
                <a:gd name="T10" fmla="*/ 16 w 33"/>
                <a:gd name="T11" fmla="*/ 48 h 116"/>
                <a:gd name="T12" fmla="*/ 14 w 33"/>
                <a:gd name="T13" fmla="*/ 55 h 116"/>
                <a:gd name="T14" fmla="*/ 14 w 33"/>
                <a:gd name="T15" fmla="*/ 62 h 116"/>
                <a:gd name="T16" fmla="*/ 12 w 33"/>
                <a:gd name="T17" fmla="*/ 69 h 116"/>
                <a:gd name="T18" fmla="*/ 12 w 33"/>
                <a:gd name="T19" fmla="*/ 76 h 116"/>
                <a:gd name="T20" fmla="*/ 10 w 33"/>
                <a:gd name="T21" fmla="*/ 81 h 116"/>
                <a:gd name="T22" fmla="*/ 8 w 33"/>
                <a:gd name="T23" fmla="*/ 86 h 116"/>
                <a:gd name="T24" fmla="*/ 8 w 33"/>
                <a:gd name="T25" fmla="*/ 90 h 116"/>
                <a:gd name="T26" fmla="*/ 6 w 33"/>
                <a:gd name="T27" fmla="*/ 95 h 116"/>
                <a:gd name="T28" fmla="*/ 4 w 33"/>
                <a:gd name="T29" fmla="*/ 97 h 116"/>
                <a:gd name="T30" fmla="*/ 2 w 33"/>
                <a:gd name="T31" fmla="*/ 100 h 116"/>
                <a:gd name="T32" fmla="*/ 0 w 33"/>
                <a:gd name="T33" fmla="*/ 102 h 116"/>
                <a:gd name="T34" fmla="*/ 14 w 33"/>
                <a:gd name="T35" fmla="*/ 114 h 116"/>
                <a:gd name="T36" fmla="*/ 16 w 33"/>
                <a:gd name="T37" fmla="*/ 111 h 116"/>
                <a:gd name="T38" fmla="*/ 21 w 33"/>
                <a:gd name="T39" fmla="*/ 107 h 116"/>
                <a:gd name="T40" fmla="*/ 23 w 33"/>
                <a:gd name="T41" fmla="*/ 102 h 116"/>
                <a:gd name="T42" fmla="*/ 25 w 33"/>
                <a:gd name="T43" fmla="*/ 95 h 116"/>
                <a:gd name="T44" fmla="*/ 27 w 33"/>
                <a:gd name="T45" fmla="*/ 90 h 116"/>
                <a:gd name="T46" fmla="*/ 29 w 33"/>
                <a:gd name="T47" fmla="*/ 83 h 116"/>
                <a:gd name="T48" fmla="*/ 29 w 33"/>
                <a:gd name="T49" fmla="*/ 76 h 116"/>
                <a:gd name="T50" fmla="*/ 31 w 33"/>
                <a:gd name="T51" fmla="*/ 69 h 116"/>
                <a:gd name="T52" fmla="*/ 33 w 33"/>
                <a:gd name="T53" fmla="*/ 62 h 116"/>
                <a:gd name="T54" fmla="*/ 33 w 33"/>
                <a:gd name="T55" fmla="*/ 53 h 116"/>
                <a:gd name="T56" fmla="*/ 33 w 33"/>
                <a:gd name="T57" fmla="*/ 44 h 116"/>
                <a:gd name="T58" fmla="*/ 33 w 33"/>
                <a:gd name="T59" fmla="*/ 35 h 116"/>
                <a:gd name="T60" fmla="*/ 33 w 33"/>
                <a:gd name="T61" fmla="*/ 25 h 116"/>
                <a:gd name="T62" fmla="*/ 33 w 33"/>
                <a:gd name="T63" fmla="*/ 16 h 116"/>
                <a:gd name="T64" fmla="*/ 33 w 33"/>
                <a:gd name="T65" fmla="*/ 4 h 116"/>
                <a:gd name="T66" fmla="*/ 14 w 33"/>
                <a:gd name="T67" fmla="*/ 0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"/>
                <a:gd name="T103" fmla="*/ 0 h 116"/>
                <a:gd name="T104" fmla="*/ 33 w 33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" h="116">
                  <a:moveTo>
                    <a:pt x="14" y="0"/>
                  </a:moveTo>
                  <a:lnTo>
                    <a:pt x="14" y="2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16" y="35"/>
                  </a:lnTo>
                  <a:lnTo>
                    <a:pt x="16" y="39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6" y="51"/>
                  </a:lnTo>
                  <a:lnTo>
                    <a:pt x="14" y="55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7"/>
                  </a:lnTo>
                  <a:lnTo>
                    <a:pt x="12" y="69"/>
                  </a:lnTo>
                  <a:lnTo>
                    <a:pt x="12" y="72"/>
                  </a:lnTo>
                  <a:lnTo>
                    <a:pt x="12" y="76"/>
                  </a:lnTo>
                  <a:lnTo>
                    <a:pt x="12" y="79"/>
                  </a:lnTo>
                  <a:lnTo>
                    <a:pt x="10" y="81"/>
                  </a:lnTo>
                  <a:lnTo>
                    <a:pt x="10" y="83"/>
                  </a:lnTo>
                  <a:lnTo>
                    <a:pt x="8" y="86"/>
                  </a:lnTo>
                  <a:lnTo>
                    <a:pt x="8" y="88"/>
                  </a:lnTo>
                  <a:lnTo>
                    <a:pt x="8" y="90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7"/>
                  </a:lnTo>
                  <a:lnTo>
                    <a:pt x="4" y="100"/>
                  </a:lnTo>
                  <a:lnTo>
                    <a:pt x="2" y="100"/>
                  </a:lnTo>
                  <a:lnTo>
                    <a:pt x="2" y="102"/>
                  </a:lnTo>
                  <a:lnTo>
                    <a:pt x="0" y="102"/>
                  </a:lnTo>
                  <a:lnTo>
                    <a:pt x="12" y="116"/>
                  </a:lnTo>
                  <a:lnTo>
                    <a:pt x="14" y="114"/>
                  </a:lnTo>
                  <a:lnTo>
                    <a:pt x="16" y="114"/>
                  </a:lnTo>
                  <a:lnTo>
                    <a:pt x="16" y="111"/>
                  </a:lnTo>
                  <a:lnTo>
                    <a:pt x="18" y="109"/>
                  </a:lnTo>
                  <a:lnTo>
                    <a:pt x="21" y="107"/>
                  </a:lnTo>
                  <a:lnTo>
                    <a:pt x="21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5"/>
                  </a:lnTo>
                  <a:lnTo>
                    <a:pt x="25" y="93"/>
                  </a:lnTo>
                  <a:lnTo>
                    <a:pt x="27" y="90"/>
                  </a:lnTo>
                  <a:lnTo>
                    <a:pt x="27" y="86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9" y="76"/>
                  </a:lnTo>
                  <a:lnTo>
                    <a:pt x="31" y="74"/>
                  </a:lnTo>
                  <a:lnTo>
                    <a:pt x="31" y="69"/>
                  </a:lnTo>
                  <a:lnTo>
                    <a:pt x="31" y="65"/>
                  </a:lnTo>
                  <a:lnTo>
                    <a:pt x="33" y="62"/>
                  </a:lnTo>
                  <a:lnTo>
                    <a:pt x="33" y="58"/>
                  </a:lnTo>
                  <a:lnTo>
                    <a:pt x="33" y="53"/>
                  </a:lnTo>
                  <a:lnTo>
                    <a:pt x="33" y="48"/>
                  </a:lnTo>
                  <a:lnTo>
                    <a:pt x="33" y="44"/>
                  </a:lnTo>
                  <a:lnTo>
                    <a:pt x="33" y="39"/>
                  </a:lnTo>
                  <a:lnTo>
                    <a:pt x="33" y="35"/>
                  </a:lnTo>
                  <a:lnTo>
                    <a:pt x="33" y="30"/>
                  </a:lnTo>
                  <a:lnTo>
                    <a:pt x="33" y="25"/>
                  </a:lnTo>
                  <a:lnTo>
                    <a:pt x="33" y="21"/>
                  </a:lnTo>
                  <a:lnTo>
                    <a:pt x="33" y="16"/>
                  </a:lnTo>
                  <a:lnTo>
                    <a:pt x="33" y="11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74" name="Freeform 80">
              <a:extLst>
                <a:ext uri="{FF2B5EF4-FFF2-40B4-BE49-F238E27FC236}">
                  <a16:creationId xmlns:a16="http://schemas.microsoft.com/office/drawing/2014/main" id="{37BB38A9-A4C7-A213-87BA-F19E85A8C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659"/>
              <a:ext cx="25" cy="291"/>
            </a:xfrm>
            <a:custGeom>
              <a:avLst/>
              <a:gdLst>
                <a:gd name="T0" fmla="*/ 0 w 25"/>
                <a:gd name="T1" fmla="*/ 11 h 291"/>
                <a:gd name="T2" fmla="*/ 0 w 25"/>
                <a:gd name="T3" fmla="*/ 32 h 291"/>
                <a:gd name="T4" fmla="*/ 0 w 25"/>
                <a:gd name="T5" fmla="*/ 51 h 291"/>
                <a:gd name="T6" fmla="*/ 0 w 25"/>
                <a:gd name="T7" fmla="*/ 72 h 291"/>
                <a:gd name="T8" fmla="*/ 2 w 25"/>
                <a:gd name="T9" fmla="*/ 90 h 291"/>
                <a:gd name="T10" fmla="*/ 2 w 25"/>
                <a:gd name="T11" fmla="*/ 109 h 291"/>
                <a:gd name="T12" fmla="*/ 4 w 25"/>
                <a:gd name="T13" fmla="*/ 125 h 291"/>
                <a:gd name="T14" fmla="*/ 4 w 25"/>
                <a:gd name="T15" fmla="*/ 144 h 291"/>
                <a:gd name="T16" fmla="*/ 4 w 25"/>
                <a:gd name="T17" fmla="*/ 160 h 291"/>
                <a:gd name="T18" fmla="*/ 6 w 25"/>
                <a:gd name="T19" fmla="*/ 179 h 291"/>
                <a:gd name="T20" fmla="*/ 6 w 25"/>
                <a:gd name="T21" fmla="*/ 195 h 291"/>
                <a:gd name="T22" fmla="*/ 8 w 25"/>
                <a:gd name="T23" fmla="*/ 211 h 291"/>
                <a:gd name="T24" fmla="*/ 8 w 25"/>
                <a:gd name="T25" fmla="*/ 230 h 291"/>
                <a:gd name="T26" fmla="*/ 8 w 25"/>
                <a:gd name="T27" fmla="*/ 246 h 291"/>
                <a:gd name="T28" fmla="*/ 8 w 25"/>
                <a:gd name="T29" fmla="*/ 263 h 291"/>
                <a:gd name="T30" fmla="*/ 8 w 25"/>
                <a:gd name="T31" fmla="*/ 281 h 291"/>
                <a:gd name="T32" fmla="*/ 25 w 25"/>
                <a:gd name="T33" fmla="*/ 291 h 291"/>
                <a:gd name="T34" fmla="*/ 25 w 25"/>
                <a:gd name="T35" fmla="*/ 272 h 291"/>
                <a:gd name="T36" fmla="*/ 25 w 25"/>
                <a:gd name="T37" fmla="*/ 256 h 291"/>
                <a:gd name="T38" fmla="*/ 25 w 25"/>
                <a:gd name="T39" fmla="*/ 237 h 291"/>
                <a:gd name="T40" fmla="*/ 25 w 25"/>
                <a:gd name="T41" fmla="*/ 221 h 291"/>
                <a:gd name="T42" fmla="*/ 25 w 25"/>
                <a:gd name="T43" fmla="*/ 202 h 291"/>
                <a:gd name="T44" fmla="*/ 23 w 25"/>
                <a:gd name="T45" fmla="*/ 186 h 291"/>
                <a:gd name="T46" fmla="*/ 23 w 25"/>
                <a:gd name="T47" fmla="*/ 167 h 291"/>
                <a:gd name="T48" fmla="*/ 23 w 25"/>
                <a:gd name="T49" fmla="*/ 151 h 291"/>
                <a:gd name="T50" fmla="*/ 21 w 25"/>
                <a:gd name="T51" fmla="*/ 135 h 291"/>
                <a:gd name="T52" fmla="*/ 21 w 25"/>
                <a:gd name="T53" fmla="*/ 116 h 291"/>
                <a:gd name="T54" fmla="*/ 19 w 25"/>
                <a:gd name="T55" fmla="*/ 97 h 291"/>
                <a:gd name="T56" fmla="*/ 19 w 25"/>
                <a:gd name="T57" fmla="*/ 79 h 291"/>
                <a:gd name="T58" fmla="*/ 19 w 25"/>
                <a:gd name="T59" fmla="*/ 60 h 291"/>
                <a:gd name="T60" fmla="*/ 19 w 25"/>
                <a:gd name="T61" fmla="*/ 42 h 291"/>
                <a:gd name="T62" fmla="*/ 17 w 25"/>
                <a:gd name="T63" fmla="*/ 21 h 291"/>
                <a:gd name="T64" fmla="*/ 19 w 25"/>
                <a:gd name="T65" fmla="*/ 0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91"/>
                <a:gd name="T101" fmla="*/ 25 w 25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91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2" y="81"/>
                  </a:lnTo>
                  <a:lnTo>
                    <a:pt x="2" y="90"/>
                  </a:lnTo>
                  <a:lnTo>
                    <a:pt x="2" y="100"/>
                  </a:lnTo>
                  <a:lnTo>
                    <a:pt x="2" y="109"/>
                  </a:lnTo>
                  <a:lnTo>
                    <a:pt x="2" y="116"/>
                  </a:lnTo>
                  <a:lnTo>
                    <a:pt x="4" y="125"/>
                  </a:lnTo>
                  <a:lnTo>
                    <a:pt x="4" y="135"/>
                  </a:lnTo>
                  <a:lnTo>
                    <a:pt x="4" y="144"/>
                  </a:lnTo>
                  <a:lnTo>
                    <a:pt x="4" y="153"/>
                  </a:lnTo>
                  <a:lnTo>
                    <a:pt x="4" y="160"/>
                  </a:lnTo>
                  <a:lnTo>
                    <a:pt x="6" y="170"/>
                  </a:lnTo>
                  <a:lnTo>
                    <a:pt x="6" y="179"/>
                  </a:lnTo>
                  <a:lnTo>
                    <a:pt x="6" y="186"/>
                  </a:lnTo>
                  <a:lnTo>
                    <a:pt x="6" y="195"/>
                  </a:lnTo>
                  <a:lnTo>
                    <a:pt x="6" y="205"/>
                  </a:lnTo>
                  <a:lnTo>
                    <a:pt x="8" y="211"/>
                  </a:lnTo>
                  <a:lnTo>
                    <a:pt x="8" y="221"/>
                  </a:lnTo>
                  <a:lnTo>
                    <a:pt x="8" y="230"/>
                  </a:lnTo>
                  <a:lnTo>
                    <a:pt x="8" y="237"/>
                  </a:lnTo>
                  <a:lnTo>
                    <a:pt x="8" y="246"/>
                  </a:lnTo>
                  <a:lnTo>
                    <a:pt x="8" y="256"/>
                  </a:lnTo>
                  <a:lnTo>
                    <a:pt x="8" y="263"/>
                  </a:lnTo>
                  <a:lnTo>
                    <a:pt x="8" y="272"/>
                  </a:lnTo>
                  <a:lnTo>
                    <a:pt x="8" y="281"/>
                  </a:lnTo>
                  <a:lnTo>
                    <a:pt x="6" y="291"/>
                  </a:lnTo>
                  <a:lnTo>
                    <a:pt x="25" y="291"/>
                  </a:lnTo>
                  <a:lnTo>
                    <a:pt x="25" y="281"/>
                  </a:lnTo>
                  <a:lnTo>
                    <a:pt x="25" y="272"/>
                  </a:lnTo>
                  <a:lnTo>
                    <a:pt x="25" y="265"/>
                  </a:lnTo>
                  <a:lnTo>
                    <a:pt x="25" y="256"/>
                  </a:lnTo>
                  <a:lnTo>
                    <a:pt x="25" y="246"/>
                  </a:lnTo>
                  <a:lnTo>
                    <a:pt x="25" y="237"/>
                  </a:lnTo>
                  <a:lnTo>
                    <a:pt x="25" y="228"/>
                  </a:lnTo>
                  <a:lnTo>
                    <a:pt x="25" y="221"/>
                  </a:lnTo>
                  <a:lnTo>
                    <a:pt x="25" y="211"/>
                  </a:lnTo>
                  <a:lnTo>
                    <a:pt x="25" y="202"/>
                  </a:lnTo>
                  <a:lnTo>
                    <a:pt x="25" y="195"/>
                  </a:lnTo>
                  <a:lnTo>
                    <a:pt x="23" y="186"/>
                  </a:lnTo>
                  <a:lnTo>
                    <a:pt x="23" y="177"/>
                  </a:lnTo>
                  <a:lnTo>
                    <a:pt x="23" y="167"/>
                  </a:lnTo>
                  <a:lnTo>
                    <a:pt x="23" y="160"/>
                  </a:lnTo>
                  <a:lnTo>
                    <a:pt x="23" y="151"/>
                  </a:lnTo>
                  <a:lnTo>
                    <a:pt x="21" y="142"/>
                  </a:lnTo>
                  <a:lnTo>
                    <a:pt x="21" y="135"/>
                  </a:lnTo>
                  <a:lnTo>
                    <a:pt x="21" y="125"/>
                  </a:lnTo>
                  <a:lnTo>
                    <a:pt x="21" y="116"/>
                  </a:lnTo>
                  <a:lnTo>
                    <a:pt x="21" y="107"/>
                  </a:lnTo>
                  <a:lnTo>
                    <a:pt x="19" y="97"/>
                  </a:lnTo>
                  <a:lnTo>
                    <a:pt x="19" y="88"/>
                  </a:lnTo>
                  <a:lnTo>
                    <a:pt x="19" y="79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19" y="51"/>
                  </a:lnTo>
                  <a:lnTo>
                    <a:pt x="19" y="42"/>
                  </a:lnTo>
                  <a:lnTo>
                    <a:pt x="17" y="32"/>
                  </a:lnTo>
                  <a:lnTo>
                    <a:pt x="17" y="21"/>
                  </a:lnTo>
                  <a:lnTo>
                    <a:pt x="17" y="11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75" name="Freeform 81">
              <a:extLst>
                <a:ext uri="{FF2B5EF4-FFF2-40B4-BE49-F238E27FC236}">
                  <a16:creationId xmlns:a16="http://schemas.microsoft.com/office/drawing/2014/main" id="{FDCC55DF-1D59-C225-3AEE-4C69ADA06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52"/>
              <a:ext cx="79" cy="177"/>
            </a:xfrm>
            <a:custGeom>
              <a:avLst/>
              <a:gdLst>
                <a:gd name="T0" fmla="*/ 71 w 81"/>
                <a:gd name="T1" fmla="*/ 0 h 177"/>
                <a:gd name="T2" fmla="*/ 60 w 81"/>
                <a:gd name="T3" fmla="*/ 5 h 177"/>
                <a:gd name="T4" fmla="*/ 54 w 81"/>
                <a:gd name="T5" fmla="*/ 12 h 177"/>
                <a:gd name="T6" fmla="*/ 46 w 81"/>
                <a:gd name="T7" fmla="*/ 16 h 177"/>
                <a:gd name="T8" fmla="*/ 38 w 81"/>
                <a:gd name="T9" fmla="*/ 25 h 177"/>
                <a:gd name="T10" fmla="*/ 31 w 81"/>
                <a:gd name="T11" fmla="*/ 32 h 177"/>
                <a:gd name="T12" fmla="*/ 25 w 81"/>
                <a:gd name="T13" fmla="*/ 42 h 177"/>
                <a:gd name="T14" fmla="*/ 20 w 81"/>
                <a:gd name="T15" fmla="*/ 51 h 177"/>
                <a:gd name="T16" fmla="*/ 15 w 81"/>
                <a:gd name="T17" fmla="*/ 63 h 177"/>
                <a:gd name="T18" fmla="*/ 10 w 81"/>
                <a:gd name="T19" fmla="*/ 74 h 177"/>
                <a:gd name="T20" fmla="*/ 8 w 81"/>
                <a:gd name="T21" fmla="*/ 86 h 177"/>
                <a:gd name="T22" fmla="*/ 4 w 81"/>
                <a:gd name="T23" fmla="*/ 100 h 177"/>
                <a:gd name="T24" fmla="*/ 2 w 81"/>
                <a:gd name="T25" fmla="*/ 114 h 177"/>
                <a:gd name="T26" fmla="*/ 2 w 81"/>
                <a:gd name="T27" fmla="*/ 128 h 177"/>
                <a:gd name="T28" fmla="*/ 0 w 81"/>
                <a:gd name="T29" fmla="*/ 144 h 177"/>
                <a:gd name="T30" fmla="*/ 0 w 81"/>
                <a:gd name="T31" fmla="*/ 160 h 177"/>
                <a:gd name="T32" fmla="*/ 0 w 81"/>
                <a:gd name="T33" fmla="*/ 177 h 177"/>
                <a:gd name="T34" fmla="*/ 17 w 81"/>
                <a:gd name="T35" fmla="*/ 167 h 177"/>
                <a:gd name="T36" fmla="*/ 17 w 81"/>
                <a:gd name="T37" fmla="*/ 151 h 177"/>
                <a:gd name="T38" fmla="*/ 19 w 81"/>
                <a:gd name="T39" fmla="*/ 137 h 177"/>
                <a:gd name="T40" fmla="*/ 19 w 81"/>
                <a:gd name="T41" fmla="*/ 123 h 177"/>
                <a:gd name="T42" fmla="*/ 20 w 81"/>
                <a:gd name="T43" fmla="*/ 109 h 177"/>
                <a:gd name="T44" fmla="*/ 21 w 81"/>
                <a:gd name="T45" fmla="*/ 98 h 177"/>
                <a:gd name="T46" fmla="*/ 25 w 81"/>
                <a:gd name="T47" fmla="*/ 86 h 177"/>
                <a:gd name="T48" fmla="*/ 27 w 81"/>
                <a:gd name="T49" fmla="*/ 77 h 177"/>
                <a:gd name="T50" fmla="*/ 31 w 81"/>
                <a:gd name="T51" fmla="*/ 65 h 177"/>
                <a:gd name="T52" fmla="*/ 35 w 81"/>
                <a:gd name="T53" fmla="*/ 58 h 177"/>
                <a:gd name="T54" fmla="*/ 42 w 81"/>
                <a:gd name="T55" fmla="*/ 49 h 177"/>
                <a:gd name="T56" fmla="*/ 46 w 81"/>
                <a:gd name="T57" fmla="*/ 42 h 177"/>
                <a:gd name="T58" fmla="*/ 52 w 81"/>
                <a:gd name="T59" fmla="*/ 35 h 177"/>
                <a:gd name="T60" fmla="*/ 59 w 81"/>
                <a:gd name="T61" fmla="*/ 30 h 177"/>
                <a:gd name="T62" fmla="*/ 65 w 81"/>
                <a:gd name="T63" fmla="*/ 25 h 177"/>
                <a:gd name="T64" fmla="*/ 73 w 81"/>
                <a:gd name="T65" fmla="*/ 21 h 177"/>
                <a:gd name="T66" fmla="*/ 71 w 81"/>
                <a:gd name="T67" fmla="*/ 2 h 1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177"/>
                <a:gd name="T104" fmla="*/ 81 w 81"/>
                <a:gd name="T105" fmla="*/ 177 h 1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177">
                  <a:moveTo>
                    <a:pt x="75" y="2"/>
                  </a:moveTo>
                  <a:lnTo>
                    <a:pt x="75" y="0"/>
                  </a:lnTo>
                  <a:lnTo>
                    <a:pt x="71" y="2"/>
                  </a:lnTo>
                  <a:lnTo>
                    <a:pt x="64" y="5"/>
                  </a:lnTo>
                  <a:lnTo>
                    <a:pt x="60" y="7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48" y="16"/>
                  </a:lnTo>
                  <a:lnTo>
                    <a:pt x="44" y="21"/>
                  </a:lnTo>
                  <a:lnTo>
                    <a:pt x="40" y="25"/>
                  </a:lnTo>
                  <a:lnTo>
                    <a:pt x="35" y="28"/>
                  </a:lnTo>
                  <a:lnTo>
                    <a:pt x="33" y="32"/>
                  </a:lnTo>
                  <a:lnTo>
                    <a:pt x="29" y="37"/>
                  </a:lnTo>
                  <a:lnTo>
                    <a:pt x="27" y="42"/>
                  </a:lnTo>
                  <a:lnTo>
                    <a:pt x="23" y="46"/>
                  </a:lnTo>
                  <a:lnTo>
                    <a:pt x="21" y="51"/>
                  </a:lnTo>
                  <a:lnTo>
                    <a:pt x="19" y="58"/>
                  </a:lnTo>
                  <a:lnTo>
                    <a:pt x="15" y="63"/>
                  </a:lnTo>
                  <a:lnTo>
                    <a:pt x="13" y="67"/>
                  </a:lnTo>
                  <a:lnTo>
                    <a:pt x="10" y="74"/>
                  </a:lnTo>
                  <a:lnTo>
                    <a:pt x="10" y="81"/>
                  </a:lnTo>
                  <a:lnTo>
                    <a:pt x="8" y="86"/>
                  </a:lnTo>
                  <a:lnTo>
                    <a:pt x="6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2" y="114"/>
                  </a:lnTo>
                  <a:lnTo>
                    <a:pt x="2" y="121"/>
                  </a:lnTo>
                  <a:lnTo>
                    <a:pt x="2" y="128"/>
                  </a:lnTo>
                  <a:lnTo>
                    <a:pt x="0" y="137"/>
                  </a:lnTo>
                  <a:lnTo>
                    <a:pt x="0" y="144"/>
                  </a:lnTo>
                  <a:lnTo>
                    <a:pt x="0" y="151"/>
                  </a:lnTo>
                  <a:lnTo>
                    <a:pt x="0" y="160"/>
                  </a:lnTo>
                  <a:lnTo>
                    <a:pt x="0" y="170"/>
                  </a:lnTo>
                  <a:lnTo>
                    <a:pt x="0" y="177"/>
                  </a:lnTo>
                  <a:lnTo>
                    <a:pt x="19" y="177"/>
                  </a:lnTo>
                  <a:lnTo>
                    <a:pt x="17" y="167"/>
                  </a:lnTo>
                  <a:lnTo>
                    <a:pt x="17" y="160"/>
                  </a:lnTo>
                  <a:lnTo>
                    <a:pt x="17" y="151"/>
                  </a:lnTo>
                  <a:lnTo>
                    <a:pt x="17" y="144"/>
                  </a:lnTo>
                  <a:lnTo>
                    <a:pt x="19" y="137"/>
                  </a:lnTo>
                  <a:lnTo>
                    <a:pt x="19" y="130"/>
                  </a:lnTo>
                  <a:lnTo>
                    <a:pt x="19" y="123"/>
                  </a:lnTo>
                  <a:lnTo>
                    <a:pt x="21" y="116"/>
                  </a:lnTo>
                  <a:lnTo>
                    <a:pt x="21" y="109"/>
                  </a:lnTo>
                  <a:lnTo>
                    <a:pt x="23" y="105"/>
                  </a:lnTo>
                  <a:lnTo>
                    <a:pt x="23" y="98"/>
                  </a:lnTo>
                  <a:lnTo>
                    <a:pt x="25" y="93"/>
                  </a:lnTo>
                  <a:lnTo>
                    <a:pt x="27" y="86"/>
                  </a:lnTo>
                  <a:lnTo>
                    <a:pt x="27" y="81"/>
                  </a:lnTo>
                  <a:lnTo>
                    <a:pt x="29" y="77"/>
                  </a:lnTo>
                  <a:lnTo>
                    <a:pt x="31" y="70"/>
                  </a:lnTo>
                  <a:lnTo>
                    <a:pt x="33" y="65"/>
                  </a:lnTo>
                  <a:lnTo>
                    <a:pt x="35" y="63"/>
                  </a:lnTo>
                  <a:lnTo>
                    <a:pt x="37" y="58"/>
                  </a:lnTo>
                  <a:lnTo>
                    <a:pt x="40" y="53"/>
                  </a:lnTo>
                  <a:lnTo>
                    <a:pt x="44" y="49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52" y="39"/>
                  </a:lnTo>
                  <a:lnTo>
                    <a:pt x="54" y="35"/>
                  </a:lnTo>
                  <a:lnTo>
                    <a:pt x="58" y="32"/>
                  </a:lnTo>
                  <a:lnTo>
                    <a:pt x="62" y="30"/>
                  </a:lnTo>
                  <a:lnTo>
                    <a:pt x="64" y="28"/>
                  </a:lnTo>
                  <a:lnTo>
                    <a:pt x="69" y="25"/>
                  </a:lnTo>
                  <a:lnTo>
                    <a:pt x="73" y="23"/>
                  </a:lnTo>
                  <a:lnTo>
                    <a:pt x="77" y="21"/>
                  </a:lnTo>
                  <a:lnTo>
                    <a:pt x="81" y="18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76" name="Freeform 82">
              <a:extLst>
                <a:ext uri="{FF2B5EF4-FFF2-40B4-BE49-F238E27FC236}">
                  <a16:creationId xmlns:a16="http://schemas.microsoft.com/office/drawing/2014/main" id="{211000D8-AF3D-8E8A-894D-E28C0D0B2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133"/>
              <a:ext cx="416" cy="337"/>
            </a:xfrm>
            <a:custGeom>
              <a:avLst/>
              <a:gdLst>
                <a:gd name="T0" fmla="*/ 383 w 427"/>
                <a:gd name="T1" fmla="*/ 14 h 337"/>
                <a:gd name="T2" fmla="*/ 357 w 427"/>
                <a:gd name="T3" fmla="*/ 40 h 337"/>
                <a:gd name="T4" fmla="*/ 331 w 427"/>
                <a:gd name="T5" fmla="*/ 63 h 337"/>
                <a:gd name="T6" fmla="*/ 306 w 427"/>
                <a:gd name="T7" fmla="*/ 88 h 337"/>
                <a:gd name="T8" fmla="*/ 280 w 427"/>
                <a:gd name="T9" fmla="*/ 112 h 337"/>
                <a:gd name="T10" fmla="*/ 254 w 427"/>
                <a:gd name="T11" fmla="*/ 133 h 337"/>
                <a:gd name="T12" fmla="*/ 229 w 427"/>
                <a:gd name="T13" fmla="*/ 156 h 337"/>
                <a:gd name="T14" fmla="*/ 205 w 427"/>
                <a:gd name="T15" fmla="*/ 177 h 337"/>
                <a:gd name="T16" fmla="*/ 179 w 427"/>
                <a:gd name="T17" fmla="*/ 196 h 337"/>
                <a:gd name="T18" fmla="*/ 154 w 427"/>
                <a:gd name="T19" fmla="*/ 216 h 337"/>
                <a:gd name="T20" fmla="*/ 130 w 427"/>
                <a:gd name="T21" fmla="*/ 235 h 337"/>
                <a:gd name="T22" fmla="*/ 106 w 427"/>
                <a:gd name="T23" fmla="*/ 251 h 337"/>
                <a:gd name="T24" fmla="*/ 83 w 427"/>
                <a:gd name="T25" fmla="*/ 268 h 337"/>
                <a:gd name="T26" fmla="*/ 57 w 427"/>
                <a:gd name="T27" fmla="*/ 284 h 337"/>
                <a:gd name="T28" fmla="*/ 33 w 427"/>
                <a:gd name="T29" fmla="*/ 300 h 337"/>
                <a:gd name="T30" fmla="*/ 10 w 427"/>
                <a:gd name="T31" fmla="*/ 314 h 337"/>
                <a:gd name="T32" fmla="*/ 6 w 427"/>
                <a:gd name="T33" fmla="*/ 337 h 337"/>
                <a:gd name="T34" fmla="*/ 29 w 427"/>
                <a:gd name="T35" fmla="*/ 324 h 337"/>
                <a:gd name="T36" fmla="*/ 54 w 427"/>
                <a:gd name="T37" fmla="*/ 310 h 337"/>
                <a:gd name="T38" fmla="*/ 79 w 427"/>
                <a:gd name="T39" fmla="*/ 293 h 337"/>
                <a:gd name="T40" fmla="*/ 102 w 427"/>
                <a:gd name="T41" fmla="*/ 277 h 337"/>
                <a:gd name="T42" fmla="*/ 127 w 427"/>
                <a:gd name="T43" fmla="*/ 258 h 337"/>
                <a:gd name="T44" fmla="*/ 152 w 427"/>
                <a:gd name="T45" fmla="*/ 242 h 337"/>
                <a:gd name="T46" fmla="*/ 175 w 427"/>
                <a:gd name="T47" fmla="*/ 223 h 337"/>
                <a:gd name="T48" fmla="*/ 202 w 427"/>
                <a:gd name="T49" fmla="*/ 203 h 337"/>
                <a:gd name="T50" fmla="*/ 227 w 427"/>
                <a:gd name="T51" fmla="*/ 182 h 337"/>
                <a:gd name="T52" fmla="*/ 249 w 427"/>
                <a:gd name="T53" fmla="*/ 161 h 337"/>
                <a:gd name="T54" fmla="*/ 276 w 427"/>
                <a:gd name="T55" fmla="*/ 137 h 337"/>
                <a:gd name="T56" fmla="*/ 301 w 427"/>
                <a:gd name="T57" fmla="*/ 114 h 337"/>
                <a:gd name="T58" fmla="*/ 326 w 427"/>
                <a:gd name="T59" fmla="*/ 91 h 337"/>
                <a:gd name="T60" fmla="*/ 354 w 427"/>
                <a:gd name="T61" fmla="*/ 68 h 337"/>
                <a:gd name="T62" fmla="*/ 380 w 427"/>
                <a:gd name="T63" fmla="*/ 42 h 337"/>
                <a:gd name="T64" fmla="*/ 405 w 427"/>
                <a:gd name="T65" fmla="*/ 14 h 3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337"/>
                <a:gd name="T101" fmla="*/ 427 w 427"/>
                <a:gd name="T102" fmla="*/ 337 h 3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337">
                  <a:moveTo>
                    <a:pt x="417" y="0"/>
                  </a:moveTo>
                  <a:lnTo>
                    <a:pt x="403" y="14"/>
                  </a:lnTo>
                  <a:lnTo>
                    <a:pt x="388" y="26"/>
                  </a:lnTo>
                  <a:lnTo>
                    <a:pt x="376" y="40"/>
                  </a:lnTo>
                  <a:lnTo>
                    <a:pt x="361" y="51"/>
                  </a:lnTo>
                  <a:lnTo>
                    <a:pt x="349" y="63"/>
                  </a:lnTo>
                  <a:lnTo>
                    <a:pt x="334" y="77"/>
                  </a:lnTo>
                  <a:lnTo>
                    <a:pt x="322" y="88"/>
                  </a:lnTo>
                  <a:lnTo>
                    <a:pt x="307" y="100"/>
                  </a:lnTo>
                  <a:lnTo>
                    <a:pt x="295" y="112"/>
                  </a:lnTo>
                  <a:lnTo>
                    <a:pt x="280" y="123"/>
                  </a:lnTo>
                  <a:lnTo>
                    <a:pt x="268" y="133"/>
                  </a:lnTo>
                  <a:lnTo>
                    <a:pt x="255" y="144"/>
                  </a:lnTo>
                  <a:lnTo>
                    <a:pt x="241" y="156"/>
                  </a:lnTo>
                  <a:lnTo>
                    <a:pt x="228" y="165"/>
                  </a:lnTo>
                  <a:lnTo>
                    <a:pt x="216" y="177"/>
                  </a:lnTo>
                  <a:lnTo>
                    <a:pt x="201" y="186"/>
                  </a:lnTo>
                  <a:lnTo>
                    <a:pt x="189" y="196"/>
                  </a:lnTo>
                  <a:lnTo>
                    <a:pt x="176" y="207"/>
                  </a:lnTo>
                  <a:lnTo>
                    <a:pt x="162" y="216"/>
                  </a:lnTo>
                  <a:lnTo>
                    <a:pt x="149" y="226"/>
                  </a:lnTo>
                  <a:lnTo>
                    <a:pt x="137" y="235"/>
                  </a:lnTo>
                  <a:lnTo>
                    <a:pt x="124" y="242"/>
                  </a:lnTo>
                  <a:lnTo>
                    <a:pt x="112" y="251"/>
                  </a:lnTo>
                  <a:lnTo>
                    <a:pt x="99" y="261"/>
                  </a:lnTo>
                  <a:lnTo>
                    <a:pt x="87" y="268"/>
                  </a:lnTo>
                  <a:lnTo>
                    <a:pt x="75" y="277"/>
                  </a:lnTo>
                  <a:lnTo>
                    <a:pt x="60" y="284"/>
                  </a:lnTo>
                  <a:lnTo>
                    <a:pt x="48" y="291"/>
                  </a:lnTo>
                  <a:lnTo>
                    <a:pt x="35" y="300"/>
                  </a:lnTo>
                  <a:lnTo>
                    <a:pt x="23" y="307"/>
                  </a:lnTo>
                  <a:lnTo>
                    <a:pt x="10" y="314"/>
                  </a:lnTo>
                  <a:lnTo>
                    <a:pt x="0" y="321"/>
                  </a:lnTo>
                  <a:lnTo>
                    <a:pt x="6" y="337"/>
                  </a:lnTo>
                  <a:lnTo>
                    <a:pt x="19" y="331"/>
                  </a:lnTo>
                  <a:lnTo>
                    <a:pt x="31" y="324"/>
                  </a:lnTo>
                  <a:lnTo>
                    <a:pt x="43" y="317"/>
                  </a:lnTo>
                  <a:lnTo>
                    <a:pt x="56" y="310"/>
                  </a:lnTo>
                  <a:lnTo>
                    <a:pt x="68" y="300"/>
                  </a:lnTo>
                  <a:lnTo>
                    <a:pt x="83" y="293"/>
                  </a:lnTo>
                  <a:lnTo>
                    <a:pt x="95" y="284"/>
                  </a:lnTo>
                  <a:lnTo>
                    <a:pt x="108" y="277"/>
                  </a:lnTo>
                  <a:lnTo>
                    <a:pt x="120" y="268"/>
                  </a:lnTo>
                  <a:lnTo>
                    <a:pt x="133" y="258"/>
                  </a:lnTo>
                  <a:lnTo>
                    <a:pt x="147" y="251"/>
                  </a:lnTo>
                  <a:lnTo>
                    <a:pt x="160" y="242"/>
                  </a:lnTo>
                  <a:lnTo>
                    <a:pt x="172" y="233"/>
                  </a:lnTo>
                  <a:lnTo>
                    <a:pt x="185" y="223"/>
                  </a:lnTo>
                  <a:lnTo>
                    <a:pt x="199" y="212"/>
                  </a:lnTo>
                  <a:lnTo>
                    <a:pt x="212" y="203"/>
                  </a:lnTo>
                  <a:lnTo>
                    <a:pt x="224" y="193"/>
                  </a:lnTo>
                  <a:lnTo>
                    <a:pt x="239" y="182"/>
                  </a:lnTo>
                  <a:lnTo>
                    <a:pt x="251" y="172"/>
                  </a:lnTo>
                  <a:lnTo>
                    <a:pt x="263" y="161"/>
                  </a:lnTo>
                  <a:lnTo>
                    <a:pt x="278" y="149"/>
                  </a:lnTo>
                  <a:lnTo>
                    <a:pt x="290" y="137"/>
                  </a:lnTo>
                  <a:lnTo>
                    <a:pt x="305" y="126"/>
                  </a:lnTo>
                  <a:lnTo>
                    <a:pt x="317" y="114"/>
                  </a:lnTo>
                  <a:lnTo>
                    <a:pt x="332" y="102"/>
                  </a:lnTo>
                  <a:lnTo>
                    <a:pt x="344" y="91"/>
                  </a:lnTo>
                  <a:lnTo>
                    <a:pt x="359" y="79"/>
                  </a:lnTo>
                  <a:lnTo>
                    <a:pt x="373" y="68"/>
                  </a:lnTo>
                  <a:lnTo>
                    <a:pt x="386" y="54"/>
                  </a:lnTo>
                  <a:lnTo>
                    <a:pt x="400" y="42"/>
                  </a:lnTo>
                  <a:lnTo>
                    <a:pt x="413" y="28"/>
                  </a:lnTo>
                  <a:lnTo>
                    <a:pt x="427" y="1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77" name="Freeform 83">
              <a:extLst>
                <a:ext uri="{FF2B5EF4-FFF2-40B4-BE49-F238E27FC236}">
                  <a16:creationId xmlns:a16="http://schemas.microsoft.com/office/drawing/2014/main" id="{7D1346C0-6BD9-82F0-D74F-3F9E79AA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1672"/>
              <a:ext cx="231" cy="475"/>
            </a:xfrm>
            <a:custGeom>
              <a:avLst/>
              <a:gdLst>
                <a:gd name="T0" fmla="*/ 206 w 239"/>
                <a:gd name="T1" fmla="*/ 19 h 475"/>
                <a:gd name="T2" fmla="*/ 204 w 239"/>
                <a:gd name="T3" fmla="*/ 49 h 475"/>
                <a:gd name="T4" fmla="*/ 200 w 239"/>
                <a:gd name="T5" fmla="*/ 82 h 475"/>
                <a:gd name="T6" fmla="*/ 196 w 239"/>
                <a:gd name="T7" fmla="*/ 112 h 475"/>
                <a:gd name="T8" fmla="*/ 188 w 239"/>
                <a:gd name="T9" fmla="*/ 140 h 475"/>
                <a:gd name="T10" fmla="*/ 181 w 239"/>
                <a:gd name="T11" fmla="*/ 170 h 475"/>
                <a:gd name="T12" fmla="*/ 171 w 239"/>
                <a:gd name="T13" fmla="*/ 198 h 475"/>
                <a:gd name="T14" fmla="*/ 159 w 239"/>
                <a:gd name="T15" fmla="*/ 228 h 475"/>
                <a:gd name="T16" fmla="*/ 146 w 239"/>
                <a:gd name="T17" fmla="*/ 256 h 475"/>
                <a:gd name="T18" fmla="*/ 131 w 239"/>
                <a:gd name="T19" fmla="*/ 284 h 475"/>
                <a:gd name="T20" fmla="*/ 117 w 239"/>
                <a:gd name="T21" fmla="*/ 310 h 475"/>
                <a:gd name="T22" fmla="*/ 99 w 239"/>
                <a:gd name="T23" fmla="*/ 338 h 475"/>
                <a:gd name="T24" fmla="*/ 79 w 239"/>
                <a:gd name="T25" fmla="*/ 366 h 475"/>
                <a:gd name="T26" fmla="*/ 58 w 239"/>
                <a:gd name="T27" fmla="*/ 394 h 475"/>
                <a:gd name="T28" fmla="*/ 38 w 239"/>
                <a:gd name="T29" fmla="*/ 419 h 475"/>
                <a:gd name="T30" fmla="*/ 13 w 239"/>
                <a:gd name="T31" fmla="*/ 447 h 475"/>
                <a:gd name="T32" fmla="*/ 10 w 239"/>
                <a:gd name="T33" fmla="*/ 475 h 475"/>
                <a:gd name="T34" fmla="*/ 35 w 239"/>
                <a:gd name="T35" fmla="*/ 447 h 475"/>
                <a:gd name="T36" fmla="*/ 58 w 239"/>
                <a:gd name="T37" fmla="*/ 419 h 475"/>
                <a:gd name="T38" fmla="*/ 81 w 239"/>
                <a:gd name="T39" fmla="*/ 391 h 475"/>
                <a:gd name="T40" fmla="*/ 101 w 239"/>
                <a:gd name="T41" fmla="*/ 366 h 475"/>
                <a:gd name="T42" fmla="*/ 121 w 239"/>
                <a:gd name="T43" fmla="*/ 335 h 475"/>
                <a:gd name="T44" fmla="*/ 137 w 239"/>
                <a:gd name="T45" fmla="*/ 307 h 475"/>
                <a:gd name="T46" fmla="*/ 154 w 239"/>
                <a:gd name="T47" fmla="*/ 280 h 475"/>
                <a:gd name="T48" fmla="*/ 167 w 239"/>
                <a:gd name="T49" fmla="*/ 252 h 475"/>
                <a:gd name="T50" fmla="*/ 181 w 239"/>
                <a:gd name="T51" fmla="*/ 221 h 475"/>
                <a:gd name="T52" fmla="*/ 190 w 239"/>
                <a:gd name="T53" fmla="*/ 191 h 475"/>
                <a:gd name="T54" fmla="*/ 200 w 239"/>
                <a:gd name="T55" fmla="*/ 161 h 475"/>
                <a:gd name="T56" fmla="*/ 208 w 239"/>
                <a:gd name="T57" fmla="*/ 131 h 475"/>
                <a:gd name="T58" fmla="*/ 213 w 239"/>
                <a:gd name="T59" fmla="*/ 100 h 475"/>
                <a:gd name="T60" fmla="*/ 219 w 239"/>
                <a:gd name="T61" fmla="*/ 68 h 475"/>
                <a:gd name="T62" fmla="*/ 221 w 239"/>
                <a:gd name="T63" fmla="*/ 35 h 475"/>
                <a:gd name="T64" fmla="*/ 223 w 239"/>
                <a:gd name="T65" fmla="*/ 3 h 475"/>
                <a:gd name="T66" fmla="*/ 206 w 239"/>
                <a:gd name="T67" fmla="*/ 3 h 4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9"/>
                <a:gd name="T103" fmla="*/ 0 h 475"/>
                <a:gd name="T104" fmla="*/ 239 w 239"/>
                <a:gd name="T105" fmla="*/ 475 h 4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9" h="475">
                  <a:moveTo>
                    <a:pt x="220" y="3"/>
                  </a:moveTo>
                  <a:lnTo>
                    <a:pt x="220" y="19"/>
                  </a:lnTo>
                  <a:lnTo>
                    <a:pt x="220" y="33"/>
                  </a:lnTo>
                  <a:lnTo>
                    <a:pt x="218" y="49"/>
                  </a:lnTo>
                  <a:lnTo>
                    <a:pt x="216" y="65"/>
                  </a:lnTo>
                  <a:lnTo>
                    <a:pt x="214" y="82"/>
                  </a:lnTo>
                  <a:lnTo>
                    <a:pt x="212" y="96"/>
                  </a:lnTo>
                  <a:lnTo>
                    <a:pt x="210" y="112"/>
                  </a:lnTo>
                  <a:lnTo>
                    <a:pt x="206" y="126"/>
                  </a:lnTo>
                  <a:lnTo>
                    <a:pt x="201" y="140"/>
                  </a:lnTo>
                  <a:lnTo>
                    <a:pt x="197" y="156"/>
                  </a:lnTo>
                  <a:lnTo>
                    <a:pt x="193" y="170"/>
                  </a:lnTo>
                  <a:lnTo>
                    <a:pt x="189" y="184"/>
                  </a:lnTo>
                  <a:lnTo>
                    <a:pt x="183" y="198"/>
                  </a:lnTo>
                  <a:lnTo>
                    <a:pt x="177" y="214"/>
                  </a:lnTo>
                  <a:lnTo>
                    <a:pt x="170" y="228"/>
                  </a:lnTo>
                  <a:lnTo>
                    <a:pt x="164" y="242"/>
                  </a:lnTo>
                  <a:lnTo>
                    <a:pt x="156" y="256"/>
                  </a:lnTo>
                  <a:lnTo>
                    <a:pt x="150" y="270"/>
                  </a:lnTo>
                  <a:lnTo>
                    <a:pt x="141" y="284"/>
                  </a:lnTo>
                  <a:lnTo>
                    <a:pt x="133" y="298"/>
                  </a:lnTo>
                  <a:lnTo>
                    <a:pt x="125" y="310"/>
                  </a:lnTo>
                  <a:lnTo>
                    <a:pt x="114" y="324"/>
                  </a:lnTo>
                  <a:lnTo>
                    <a:pt x="106" y="338"/>
                  </a:lnTo>
                  <a:lnTo>
                    <a:pt x="96" y="352"/>
                  </a:lnTo>
                  <a:lnTo>
                    <a:pt x="85" y="366"/>
                  </a:lnTo>
                  <a:lnTo>
                    <a:pt x="75" y="380"/>
                  </a:lnTo>
                  <a:lnTo>
                    <a:pt x="62" y="394"/>
                  </a:lnTo>
                  <a:lnTo>
                    <a:pt x="50" y="408"/>
                  </a:lnTo>
                  <a:lnTo>
                    <a:pt x="40" y="419"/>
                  </a:lnTo>
                  <a:lnTo>
                    <a:pt x="25" y="433"/>
                  </a:lnTo>
                  <a:lnTo>
                    <a:pt x="13" y="447"/>
                  </a:lnTo>
                  <a:lnTo>
                    <a:pt x="0" y="461"/>
                  </a:lnTo>
                  <a:lnTo>
                    <a:pt x="10" y="475"/>
                  </a:lnTo>
                  <a:lnTo>
                    <a:pt x="25" y="461"/>
                  </a:lnTo>
                  <a:lnTo>
                    <a:pt x="37" y="447"/>
                  </a:lnTo>
                  <a:lnTo>
                    <a:pt x="50" y="433"/>
                  </a:lnTo>
                  <a:lnTo>
                    <a:pt x="62" y="419"/>
                  </a:lnTo>
                  <a:lnTo>
                    <a:pt x="75" y="405"/>
                  </a:lnTo>
                  <a:lnTo>
                    <a:pt x="87" y="391"/>
                  </a:lnTo>
                  <a:lnTo>
                    <a:pt x="98" y="380"/>
                  </a:lnTo>
                  <a:lnTo>
                    <a:pt x="108" y="366"/>
                  </a:lnTo>
                  <a:lnTo>
                    <a:pt x="118" y="352"/>
                  </a:lnTo>
                  <a:lnTo>
                    <a:pt x="129" y="335"/>
                  </a:lnTo>
                  <a:lnTo>
                    <a:pt x="139" y="321"/>
                  </a:lnTo>
                  <a:lnTo>
                    <a:pt x="147" y="307"/>
                  </a:lnTo>
                  <a:lnTo>
                    <a:pt x="156" y="294"/>
                  </a:lnTo>
                  <a:lnTo>
                    <a:pt x="164" y="280"/>
                  </a:lnTo>
                  <a:lnTo>
                    <a:pt x="172" y="266"/>
                  </a:lnTo>
                  <a:lnTo>
                    <a:pt x="179" y="252"/>
                  </a:lnTo>
                  <a:lnTo>
                    <a:pt x="187" y="235"/>
                  </a:lnTo>
                  <a:lnTo>
                    <a:pt x="193" y="221"/>
                  </a:lnTo>
                  <a:lnTo>
                    <a:pt x="199" y="207"/>
                  </a:lnTo>
                  <a:lnTo>
                    <a:pt x="204" y="191"/>
                  </a:lnTo>
                  <a:lnTo>
                    <a:pt x="210" y="177"/>
                  </a:lnTo>
                  <a:lnTo>
                    <a:pt x="214" y="161"/>
                  </a:lnTo>
                  <a:lnTo>
                    <a:pt x="218" y="147"/>
                  </a:lnTo>
                  <a:lnTo>
                    <a:pt x="222" y="131"/>
                  </a:lnTo>
                  <a:lnTo>
                    <a:pt x="226" y="114"/>
                  </a:lnTo>
                  <a:lnTo>
                    <a:pt x="228" y="100"/>
                  </a:lnTo>
                  <a:lnTo>
                    <a:pt x="233" y="84"/>
                  </a:lnTo>
                  <a:lnTo>
                    <a:pt x="235" y="68"/>
                  </a:lnTo>
                  <a:lnTo>
                    <a:pt x="235" y="52"/>
                  </a:lnTo>
                  <a:lnTo>
                    <a:pt x="237" y="35"/>
                  </a:lnTo>
                  <a:lnTo>
                    <a:pt x="237" y="19"/>
                  </a:lnTo>
                  <a:lnTo>
                    <a:pt x="239" y="3"/>
                  </a:lnTo>
                  <a:lnTo>
                    <a:pt x="239" y="0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78" name="Freeform 84">
              <a:extLst>
                <a:ext uri="{FF2B5EF4-FFF2-40B4-BE49-F238E27FC236}">
                  <a16:creationId xmlns:a16="http://schemas.microsoft.com/office/drawing/2014/main" id="{BB568856-264A-5A0D-DE9E-B79D13394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1351"/>
              <a:ext cx="429" cy="324"/>
            </a:xfrm>
            <a:custGeom>
              <a:avLst/>
              <a:gdLst>
                <a:gd name="T0" fmla="*/ 23 w 442"/>
                <a:gd name="T1" fmla="*/ 26 h 324"/>
                <a:gd name="T2" fmla="*/ 60 w 442"/>
                <a:gd name="T3" fmla="*/ 21 h 324"/>
                <a:gd name="T4" fmla="*/ 97 w 442"/>
                <a:gd name="T5" fmla="*/ 21 h 324"/>
                <a:gd name="T6" fmla="*/ 133 w 442"/>
                <a:gd name="T7" fmla="*/ 23 h 324"/>
                <a:gd name="T8" fmla="*/ 168 w 442"/>
                <a:gd name="T9" fmla="*/ 28 h 324"/>
                <a:gd name="T10" fmla="*/ 201 w 442"/>
                <a:gd name="T11" fmla="*/ 37 h 324"/>
                <a:gd name="T12" fmla="*/ 233 w 442"/>
                <a:gd name="T13" fmla="*/ 49 h 324"/>
                <a:gd name="T14" fmla="*/ 260 w 442"/>
                <a:gd name="T15" fmla="*/ 65 h 324"/>
                <a:gd name="T16" fmla="*/ 287 w 442"/>
                <a:gd name="T17" fmla="*/ 84 h 324"/>
                <a:gd name="T18" fmla="*/ 311 w 442"/>
                <a:gd name="T19" fmla="*/ 105 h 324"/>
                <a:gd name="T20" fmla="*/ 335 w 442"/>
                <a:gd name="T21" fmla="*/ 131 h 324"/>
                <a:gd name="T22" fmla="*/ 351 w 442"/>
                <a:gd name="T23" fmla="*/ 158 h 324"/>
                <a:gd name="T24" fmla="*/ 369 w 442"/>
                <a:gd name="T25" fmla="*/ 189 h 324"/>
                <a:gd name="T26" fmla="*/ 380 w 442"/>
                <a:gd name="T27" fmla="*/ 224 h 324"/>
                <a:gd name="T28" fmla="*/ 391 w 442"/>
                <a:gd name="T29" fmla="*/ 261 h 324"/>
                <a:gd name="T30" fmla="*/ 397 w 442"/>
                <a:gd name="T31" fmla="*/ 303 h 324"/>
                <a:gd name="T32" fmla="*/ 416 w 442"/>
                <a:gd name="T33" fmla="*/ 321 h 324"/>
                <a:gd name="T34" fmla="*/ 411 w 442"/>
                <a:gd name="T35" fmla="*/ 277 h 324"/>
                <a:gd name="T36" fmla="*/ 402 w 442"/>
                <a:gd name="T37" fmla="*/ 235 h 324"/>
                <a:gd name="T38" fmla="*/ 391 w 442"/>
                <a:gd name="T39" fmla="*/ 198 h 324"/>
                <a:gd name="T40" fmla="*/ 375 w 442"/>
                <a:gd name="T41" fmla="*/ 163 h 324"/>
                <a:gd name="T42" fmla="*/ 355 w 442"/>
                <a:gd name="T43" fmla="*/ 131 h 324"/>
                <a:gd name="T44" fmla="*/ 335 w 442"/>
                <a:gd name="T45" fmla="*/ 103 h 324"/>
                <a:gd name="T46" fmla="*/ 309 w 442"/>
                <a:gd name="T47" fmla="*/ 77 h 324"/>
                <a:gd name="T48" fmla="*/ 283 w 442"/>
                <a:gd name="T49" fmla="*/ 56 h 324"/>
                <a:gd name="T50" fmla="*/ 254 w 442"/>
                <a:gd name="T51" fmla="*/ 40 h 324"/>
                <a:gd name="T52" fmla="*/ 220 w 442"/>
                <a:gd name="T53" fmla="*/ 23 h 324"/>
                <a:gd name="T54" fmla="*/ 187 w 442"/>
                <a:gd name="T55" fmla="*/ 14 h 324"/>
                <a:gd name="T56" fmla="*/ 152 w 442"/>
                <a:gd name="T57" fmla="*/ 7 h 324"/>
                <a:gd name="T58" fmla="*/ 116 w 442"/>
                <a:gd name="T59" fmla="*/ 3 h 324"/>
                <a:gd name="T60" fmla="*/ 81 w 442"/>
                <a:gd name="T61" fmla="*/ 0 h 324"/>
                <a:gd name="T62" fmla="*/ 41 w 442"/>
                <a:gd name="T63" fmla="*/ 5 h 324"/>
                <a:gd name="T64" fmla="*/ 0 w 442"/>
                <a:gd name="T65" fmla="*/ 9 h 3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2"/>
                <a:gd name="T100" fmla="*/ 0 h 324"/>
                <a:gd name="T101" fmla="*/ 442 w 442"/>
                <a:gd name="T102" fmla="*/ 324 h 3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2" h="324">
                  <a:moveTo>
                    <a:pt x="4" y="30"/>
                  </a:moveTo>
                  <a:lnTo>
                    <a:pt x="25" y="26"/>
                  </a:lnTo>
                  <a:lnTo>
                    <a:pt x="43" y="23"/>
                  </a:lnTo>
                  <a:lnTo>
                    <a:pt x="64" y="21"/>
                  </a:lnTo>
                  <a:lnTo>
                    <a:pt x="85" y="21"/>
                  </a:lnTo>
                  <a:lnTo>
                    <a:pt x="103" y="21"/>
                  </a:lnTo>
                  <a:lnTo>
                    <a:pt x="122" y="21"/>
                  </a:lnTo>
                  <a:lnTo>
                    <a:pt x="141" y="23"/>
                  </a:lnTo>
                  <a:lnTo>
                    <a:pt x="159" y="26"/>
                  </a:lnTo>
                  <a:lnTo>
                    <a:pt x="178" y="28"/>
                  </a:lnTo>
                  <a:lnTo>
                    <a:pt x="197" y="33"/>
                  </a:lnTo>
                  <a:lnTo>
                    <a:pt x="213" y="37"/>
                  </a:lnTo>
                  <a:lnTo>
                    <a:pt x="230" y="42"/>
                  </a:lnTo>
                  <a:lnTo>
                    <a:pt x="247" y="49"/>
                  </a:lnTo>
                  <a:lnTo>
                    <a:pt x="261" y="56"/>
                  </a:lnTo>
                  <a:lnTo>
                    <a:pt x="276" y="65"/>
                  </a:lnTo>
                  <a:lnTo>
                    <a:pt x="290" y="75"/>
                  </a:lnTo>
                  <a:lnTo>
                    <a:pt x="305" y="84"/>
                  </a:lnTo>
                  <a:lnTo>
                    <a:pt x="317" y="93"/>
                  </a:lnTo>
                  <a:lnTo>
                    <a:pt x="330" y="105"/>
                  </a:lnTo>
                  <a:lnTo>
                    <a:pt x="342" y="117"/>
                  </a:lnTo>
                  <a:lnTo>
                    <a:pt x="355" y="131"/>
                  </a:lnTo>
                  <a:lnTo>
                    <a:pt x="365" y="142"/>
                  </a:lnTo>
                  <a:lnTo>
                    <a:pt x="373" y="158"/>
                  </a:lnTo>
                  <a:lnTo>
                    <a:pt x="384" y="172"/>
                  </a:lnTo>
                  <a:lnTo>
                    <a:pt x="392" y="189"/>
                  </a:lnTo>
                  <a:lnTo>
                    <a:pt x="398" y="205"/>
                  </a:lnTo>
                  <a:lnTo>
                    <a:pt x="404" y="224"/>
                  </a:lnTo>
                  <a:lnTo>
                    <a:pt x="411" y="242"/>
                  </a:lnTo>
                  <a:lnTo>
                    <a:pt x="415" y="261"/>
                  </a:lnTo>
                  <a:lnTo>
                    <a:pt x="419" y="282"/>
                  </a:lnTo>
                  <a:lnTo>
                    <a:pt x="421" y="303"/>
                  </a:lnTo>
                  <a:lnTo>
                    <a:pt x="423" y="324"/>
                  </a:lnTo>
                  <a:lnTo>
                    <a:pt x="442" y="321"/>
                  </a:lnTo>
                  <a:lnTo>
                    <a:pt x="440" y="300"/>
                  </a:lnTo>
                  <a:lnTo>
                    <a:pt x="436" y="277"/>
                  </a:lnTo>
                  <a:lnTo>
                    <a:pt x="431" y="256"/>
                  </a:lnTo>
                  <a:lnTo>
                    <a:pt x="427" y="235"/>
                  </a:lnTo>
                  <a:lnTo>
                    <a:pt x="421" y="217"/>
                  </a:lnTo>
                  <a:lnTo>
                    <a:pt x="415" y="198"/>
                  </a:lnTo>
                  <a:lnTo>
                    <a:pt x="407" y="179"/>
                  </a:lnTo>
                  <a:lnTo>
                    <a:pt x="398" y="163"/>
                  </a:lnTo>
                  <a:lnTo>
                    <a:pt x="388" y="147"/>
                  </a:lnTo>
                  <a:lnTo>
                    <a:pt x="377" y="131"/>
                  </a:lnTo>
                  <a:lnTo>
                    <a:pt x="367" y="117"/>
                  </a:lnTo>
                  <a:lnTo>
                    <a:pt x="355" y="103"/>
                  </a:lnTo>
                  <a:lnTo>
                    <a:pt x="342" y="91"/>
                  </a:lnTo>
                  <a:lnTo>
                    <a:pt x="328" y="77"/>
                  </a:lnTo>
                  <a:lnTo>
                    <a:pt x="315" y="68"/>
                  </a:lnTo>
                  <a:lnTo>
                    <a:pt x="301" y="56"/>
                  </a:lnTo>
                  <a:lnTo>
                    <a:pt x="284" y="47"/>
                  </a:lnTo>
                  <a:lnTo>
                    <a:pt x="270" y="40"/>
                  </a:lnTo>
                  <a:lnTo>
                    <a:pt x="253" y="30"/>
                  </a:lnTo>
                  <a:lnTo>
                    <a:pt x="234" y="23"/>
                  </a:lnTo>
                  <a:lnTo>
                    <a:pt x="218" y="19"/>
                  </a:lnTo>
                  <a:lnTo>
                    <a:pt x="199" y="14"/>
                  </a:lnTo>
                  <a:lnTo>
                    <a:pt x="182" y="9"/>
                  </a:lnTo>
                  <a:lnTo>
                    <a:pt x="162" y="7"/>
                  </a:lnTo>
                  <a:lnTo>
                    <a:pt x="143" y="3"/>
                  </a:lnTo>
                  <a:lnTo>
                    <a:pt x="124" y="3"/>
                  </a:lnTo>
                  <a:lnTo>
                    <a:pt x="103" y="0"/>
                  </a:lnTo>
                  <a:lnTo>
                    <a:pt x="85" y="0"/>
                  </a:lnTo>
                  <a:lnTo>
                    <a:pt x="64" y="3"/>
                  </a:lnTo>
                  <a:lnTo>
                    <a:pt x="43" y="5"/>
                  </a:lnTo>
                  <a:lnTo>
                    <a:pt x="22" y="7"/>
                  </a:lnTo>
                  <a:lnTo>
                    <a:pt x="0" y="9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79" name="Freeform 85">
              <a:extLst>
                <a:ext uri="{FF2B5EF4-FFF2-40B4-BE49-F238E27FC236}">
                  <a16:creationId xmlns:a16="http://schemas.microsoft.com/office/drawing/2014/main" id="{D05FC5B0-B2B8-BAF0-9BA2-AAAB2DC0C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360"/>
              <a:ext cx="839" cy="91"/>
            </a:xfrm>
            <a:custGeom>
              <a:avLst/>
              <a:gdLst>
                <a:gd name="T0" fmla="*/ 0 w 862"/>
                <a:gd name="T1" fmla="*/ 19 h 91"/>
                <a:gd name="T2" fmla="*/ 63 w 862"/>
                <a:gd name="T3" fmla="*/ 38 h 91"/>
                <a:gd name="T4" fmla="*/ 123 w 862"/>
                <a:gd name="T5" fmla="*/ 54 h 91"/>
                <a:gd name="T6" fmla="*/ 177 w 862"/>
                <a:gd name="T7" fmla="*/ 66 h 91"/>
                <a:gd name="T8" fmla="*/ 229 w 862"/>
                <a:gd name="T9" fmla="*/ 75 h 91"/>
                <a:gd name="T10" fmla="*/ 277 w 862"/>
                <a:gd name="T11" fmla="*/ 82 h 91"/>
                <a:gd name="T12" fmla="*/ 325 w 862"/>
                <a:gd name="T13" fmla="*/ 87 h 91"/>
                <a:gd name="T14" fmla="*/ 371 w 862"/>
                <a:gd name="T15" fmla="*/ 91 h 91"/>
                <a:gd name="T16" fmla="*/ 415 w 862"/>
                <a:gd name="T17" fmla="*/ 91 h 91"/>
                <a:gd name="T18" fmla="*/ 460 w 862"/>
                <a:gd name="T19" fmla="*/ 89 h 91"/>
                <a:gd name="T20" fmla="*/ 506 w 862"/>
                <a:gd name="T21" fmla="*/ 84 h 91"/>
                <a:gd name="T22" fmla="*/ 551 w 862"/>
                <a:gd name="T23" fmla="*/ 77 h 91"/>
                <a:gd name="T24" fmla="*/ 598 w 862"/>
                <a:gd name="T25" fmla="*/ 70 h 91"/>
                <a:gd name="T26" fmla="*/ 649 w 862"/>
                <a:gd name="T27" fmla="*/ 61 h 91"/>
                <a:gd name="T28" fmla="*/ 700 w 862"/>
                <a:gd name="T29" fmla="*/ 49 h 91"/>
                <a:gd name="T30" fmla="*/ 758 w 862"/>
                <a:gd name="T31" fmla="*/ 35 h 91"/>
                <a:gd name="T32" fmla="*/ 817 w 862"/>
                <a:gd name="T33" fmla="*/ 21 h 91"/>
                <a:gd name="T34" fmla="*/ 784 w 862"/>
                <a:gd name="T35" fmla="*/ 10 h 91"/>
                <a:gd name="T36" fmla="*/ 724 w 862"/>
                <a:gd name="T37" fmla="*/ 24 h 91"/>
                <a:gd name="T38" fmla="*/ 671 w 862"/>
                <a:gd name="T39" fmla="*/ 35 h 91"/>
                <a:gd name="T40" fmla="*/ 620 w 862"/>
                <a:gd name="T41" fmla="*/ 47 h 91"/>
                <a:gd name="T42" fmla="*/ 572 w 862"/>
                <a:gd name="T43" fmla="*/ 54 h 91"/>
                <a:gd name="T44" fmla="*/ 526 w 862"/>
                <a:gd name="T45" fmla="*/ 61 h 91"/>
                <a:gd name="T46" fmla="*/ 480 w 862"/>
                <a:gd name="T47" fmla="*/ 68 h 91"/>
                <a:gd name="T48" fmla="*/ 437 w 862"/>
                <a:gd name="T49" fmla="*/ 70 h 91"/>
                <a:gd name="T50" fmla="*/ 393 w 862"/>
                <a:gd name="T51" fmla="*/ 70 h 91"/>
                <a:gd name="T52" fmla="*/ 348 w 862"/>
                <a:gd name="T53" fmla="*/ 70 h 91"/>
                <a:gd name="T54" fmla="*/ 303 w 862"/>
                <a:gd name="T55" fmla="*/ 66 h 91"/>
                <a:gd name="T56" fmla="*/ 256 w 862"/>
                <a:gd name="T57" fmla="*/ 61 h 91"/>
                <a:gd name="T58" fmla="*/ 204 w 862"/>
                <a:gd name="T59" fmla="*/ 52 h 91"/>
                <a:gd name="T60" fmla="*/ 154 w 862"/>
                <a:gd name="T61" fmla="*/ 40 h 91"/>
                <a:gd name="T62" fmla="*/ 96 w 862"/>
                <a:gd name="T63" fmla="*/ 26 h 91"/>
                <a:gd name="T64" fmla="*/ 36 w 862"/>
                <a:gd name="T65" fmla="*/ 10 h 91"/>
                <a:gd name="T66" fmla="*/ 2 w 862"/>
                <a:gd name="T67" fmla="*/ 21 h 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2"/>
                <a:gd name="T103" fmla="*/ 0 h 91"/>
                <a:gd name="T104" fmla="*/ 862 w 862"/>
                <a:gd name="T105" fmla="*/ 91 h 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2" h="91">
                  <a:moveTo>
                    <a:pt x="2" y="21"/>
                  </a:moveTo>
                  <a:lnTo>
                    <a:pt x="0" y="19"/>
                  </a:lnTo>
                  <a:lnTo>
                    <a:pt x="36" y="28"/>
                  </a:lnTo>
                  <a:lnTo>
                    <a:pt x="67" y="38"/>
                  </a:lnTo>
                  <a:lnTo>
                    <a:pt x="98" y="47"/>
                  </a:lnTo>
                  <a:lnTo>
                    <a:pt x="129" y="54"/>
                  </a:lnTo>
                  <a:lnTo>
                    <a:pt x="158" y="59"/>
                  </a:lnTo>
                  <a:lnTo>
                    <a:pt x="187" y="66"/>
                  </a:lnTo>
                  <a:lnTo>
                    <a:pt x="214" y="70"/>
                  </a:lnTo>
                  <a:lnTo>
                    <a:pt x="241" y="75"/>
                  </a:lnTo>
                  <a:lnTo>
                    <a:pt x="268" y="80"/>
                  </a:lnTo>
                  <a:lnTo>
                    <a:pt x="293" y="82"/>
                  </a:lnTo>
                  <a:lnTo>
                    <a:pt x="318" y="87"/>
                  </a:lnTo>
                  <a:lnTo>
                    <a:pt x="343" y="87"/>
                  </a:lnTo>
                  <a:lnTo>
                    <a:pt x="368" y="89"/>
                  </a:lnTo>
                  <a:lnTo>
                    <a:pt x="391" y="91"/>
                  </a:lnTo>
                  <a:lnTo>
                    <a:pt x="415" y="91"/>
                  </a:lnTo>
                  <a:lnTo>
                    <a:pt x="438" y="91"/>
                  </a:lnTo>
                  <a:lnTo>
                    <a:pt x="461" y="89"/>
                  </a:lnTo>
                  <a:lnTo>
                    <a:pt x="486" y="89"/>
                  </a:lnTo>
                  <a:lnTo>
                    <a:pt x="509" y="87"/>
                  </a:lnTo>
                  <a:lnTo>
                    <a:pt x="534" y="84"/>
                  </a:lnTo>
                  <a:lnTo>
                    <a:pt x="557" y="82"/>
                  </a:lnTo>
                  <a:lnTo>
                    <a:pt x="582" y="77"/>
                  </a:lnTo>
                  <a:lnTo>
                    <a:pt x="606" y="75"/>
                  </a:lnTo>
                  <a:lnTo>
                    <a:pt x="631" y="70"/>
                  </a:lnTo>
                  <a:lnTo>
                    <a:pt x="658" y="66"/>
                  </a:lnTo>
                  <a:lnTo>
                    <a:pt x="685" y="61"/>
                  </a:lnTo>
                  <a:lnTo>
                    <a:pt x="712" y="54"/>
                  </a:lnTo>
                  <a:lnTo>
                    <a:pt x="739" y="49"/>
                  </a:lnTo>
                  <a:lnTo>
                    <a:pt x="768" y="42"/>
                  </a:lnTo>
                  <a:lnTo>
                    <a:pt x="800" y="35"/>
                  </a:lnTo>
                  <a:lnTo>
                    <a:pt x="829" y="28"/>
                  </a:lnTo>
                  <a:lnTo>
                    <a:pt x="862" y="21"/>
                  </a:lnTo>
                  <a:lnTo>
                    <a:pt x="858" y="0"/>
                  </a:lnTo>
                  <a:lnTo>
                    <a:pt x="827" y="10"/>
                  </a:lnTo>
                  <a:lnTo>
                    <a:pt x="795" y="17"/>
                  </a:lnTo>
                  <a:lnTo>
                    <a:pt x="764" y="24"/>
                  </a:lnTo>
                  <a:lnTo>
                    <a:pt x="737" y="28"/>
                  </a:lnTo>
                  <a:lnTo>
                    <a:pt x="708" y="35"/>
                  </a:lnTo>
                  <a:lnTo>
                    <a:pt x="681" y="40"/>
                  </a:lnTo>
                  <a:lnTo>
                    <a:pt x="654" y="47"/>
                  </a:lnTo>
                  <a:lnTo>
                    <a:pt x="629" y="52"/>
                  </a:lnTo>
                  <a:lnTo>
                    <a:pt x="604" y="54"/>
                  </a:lnTo>
                  <a:lnTo>
                    <a:pt x="579" y="59"/>
                  </a:lnTo>
                  <a:lnTo>
                    <a:pt x="555" y="61"/>
                  </a:lnTo>
                  <a:lnTo>
                    <a:pt x="532" y="66"/>
                  </a:lnTo>
                  <a:lnTo>
                    <a:pt x="507" y="68"/>
                  </a:lnTo>
                  <a:lnTo>
                    <a:pt x="484" y="68"/>
                  </a:lnTo>
                  <a:lnTo>
                    <a:pt x="461" y="70"/>
                  </a:lnTo>
                  <a:lnTo>
                    <a:pt x="438" y="70"/>
                  </a:lnTo>
                  <a:lnTo>
                    <a:pt x="415" y="70"/>
                  </a:lnTo>
                  <a:lnTo>
                    <a:pt x="391" y="70"/>
                  </a:lnTo>
                  <a:lnTo>
                    <a:pt x="368" y="70"/>
                  </a:lnTo>
                  <a:lnTo>
                    <a:pt x="343" y="68"/>
                  </a:lnTo>
                  <a:lnTo>
                    <a:pt x="320" y="66"/>
                  </a:lnTo>
                  <a:lnTo>
                    <a:pt x="295" y="63"/>
                  </a:lnTo>
                  <a:lnTo>
                    <a:pt x="270" y="61"/>
                  </a:lnTo>
                  <a:lnTo>
                    <a:pt x="243" y="56"/>
                  </a:lnTo>
                  <a:lnTo>
                    <a:pt x="216" y="52"/>
                  </a:lnTo>
                  <a:lnTo>
                    <a:pt x="189" y="47"/>
                  </a:lnTo>
                  <a:lnTo>
                    <a:pt x="162" y="40"/>
                  </a:lnTo>
                  <a:lnTo>
                    <a:pt x="133" y="33"/>
                  </a:lnTo>
                  <a:lnTo>
                    <a:pt x="102" y="26"/>
                  </a:lnTo>
                  <a:lnTo>
                    <a:pt x="71" y="19"/>
                  </a:lnTo>
                  <a:lnTo>
                    <a:pt x="38" y="10"/>
                  </a:lnTo>
                  <a:lnTo>
                    <a:pt x="4" y="0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80" name="Freeform 86">
              <a:extLst>
                <a:ext uri="{FF2B5EF4-FFF2-40B4-BE49-F238E27FC236}">
                  <a16:creationId xmlns:a16="http://schemas.microsoft.com/office/drawing/2014/main" id="{22A212F4-018E-0C06-41A7-04049297D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360"/>
              <a:ext cx="2" cy="21"/>
            </a:xfrm>
            <a:custGeom>
              <a:avLst/>
              <a:gdLst>
                <a:gd name="T0" fmla="*/ 0 w 2"/>
                <a:gd name="T1" fmla="*/ 21 h 21"/>
                <a:gd name="T2" fmla="*/ 0 w 2"/>
                <a:gd name="T3" fmla="*/ 10 h 21"/>
                <a:gd name="T4" fmla="*/ 2 w 2"/>
                <a:gd name="T5" fmla="*/ 0 h 21"/>
                <a:gd name="T6" fmla="*/ 0 w 2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1"/>
                <a:gd name="T14" fmla="*/ 2 w 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1">
                  <a:moveTo>
                    <a:pt x="0" y="21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81" name="Freeform 87">
              <a:extLst>
                <a:ext uri="{FF2B5EF4-FFF2-40B4-BE49-F238E27FC236}">
                  <a16:creationId xmlns:a16="http://schemas.microsoft.com/office/drawing/2014/main" id="{4F3E44BD-A093-5F44-B8B4-982BFB953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1598"/>
              <a:ext cx="1305" cy="1457"/>
            </a:xfrm>
            <a:custGeom>
              <a:avLst/>
              <a:gdLst>
                <a:gd name="T0" fmla="*/ 692 w 1341"/>
                <a:gd name="T1" fmla="*/ 1389 h 1457"/>
                <a:gd name="T2" fmla="*/ 694 w 1341"/>
                <a:gd name="T3" fmla="*/ 1375 h 1457"/>
                <a:gd name="T4" fmla="*/ 696 w 1341"/>
                <a:gd name="T5" fmla="*/ 1359 h 1457"/>
                <a:gd name="T6" fmla="*/ 696 w 1341"/>
                <a:gd name="T7" fmla="*/ 1336 h 1457"/>
                <a:gd name="T8" fmla="*/ 696 w 1341"/>
                <a:gd name="T9" fmla="*/ 1303 h 1457"/>
                <a:gd name="T10" fmla="*/ 696 w 1341"/>
                <a:gd name="T11" fmla="*/ 1259 h 1457"/>
                <a:gd name="T12" fmla="*/ 698 w 1341"/>
                <a:gd name="T13" fmla="*/ 1212 h 1457"/>
                <a:gd name="T14" fmla="*/ 698 w 1341"/>
                <a:gd name="T15" fmla="*/ 1161 h 1457"/>
                <a:gd name="T16" fmla="*/ 700 w 1341"/>
                <a:gd name="T17" fmla="*/ 1103 h 1457"/>
                <a:gd name="T18" fmla="*/ 700 w 1341"/>
                <a:gd name="T19" fmla="*/ 1038 h 1457"/>
                <a:gd name="T20" fmla="*/ 702 w 1341"/>
                <a:gd name="T21" fmla="*/ 961 h 1457"/>
                <a:gd name="T22" fmla="*/ 714 w 1341"/>
                <a:gd name="T23" fmla="*/ 889 h 1457"/>
                <a:gd name="T24" fmla="*/ 737 w 1341"/>
                <a:gd name="T25" fmla="*/ 826 h 1457"/>
                <a:gd name="T26" fmla="*/ 775 w 1341"/>
                <a:gd name="T27" fmla="*/ 772 h 1457"/>
                <a:gd name="T28" fmla="*/ 822 w 1341"/>
                <a:gd name="T29" fmla="*/ 726 h 1457"/>
                <a:gd name="T30" fmla="*/ 888 w 1341"/>
                <a:gd name="T31" fmla="*/ 682 h 1457"/>
                <a:gd name="T32" fmla="*/ 995 w 1341"/>
                <a:gd name="T33" fmla="*/ 603 h 1457"/>
                <a:gd name="T34" fmla="*/ 1085 w 1341"/>
                <a:gd name="T35" fmla="*/ 519 h 1457"/>
                <a:gd name="T36" fmla="*/ 1160 w 1341"/>
                <a:gd name="T37" fmla="*/ 435 h 1457"/>
                <a:gd name="T38" fmla="*/ 1217 w 1341"/>
                <a:gd name="T39" fmla="*/ 349 h 1457"/>
                <a:gd name="T40" fmla="*/ 1256 w 1341"/>
                <a:gd name="T41" fmla="*/ 258 h 1457"/>
                <a:gd name="T42" fmla="*/ 1270 w 1341"/>
                <a:gd name="T43" fmla="*/ 170 h 1457"/>
                <a:gd name="T44" fmla="*/ 1256 w 1341"/>
                <a:gd name="T45" fmla="*/ 95 h 1457"/>
                <a:gd name="T46" fmla="*/ 1220 w 1341"/>
                <a:gd name="T47" fmla="*/ 42 h 1457"/>
                <a:gd name="T48" fmla="*/ 1162 w 1341"/>
                <a:gd name="T49" fmla="*/ 9 h 1457"/>
                <a:gd name="T50" fmla="*/ 1083 w 1341"/>
                <a:gd name="T51" fmla="*/ 0 h 1457"/>
                <a:gd name="T52" fmla="*/ 937 w 1341"/>
                <a:gd name="T53" fmla="*/ 35 h 1457"/>
                <a:gd name="T54" fmla="*/ 765 w 1341"/>
                <a:gd name="T55" fmla="*/ 70 h 1457"/>
                <a:gd name="T56" fmla="*/ 614 w 1341"/>
                <a:gd name="T57" fmla="*/ 79 h 1457"/>
                <a:gd name="T58" fmla="*/ 477 w 1341"/>
                <a:gd name="T59" fmla="*/ 65 h 1457"/>
                <a:gd name="T60" fmla="*/ 345 w 1341"/>
                <a:gd name="T61" fmla="*/ 37 h 1457"/>
                <a:gd name="T62" fmla="*/ 216 w 1341"/>
                <a:gd name="T63" fmla="*/ 5 h 1457"/>
                <a:gd name="T64" fmla="*/ 131 w 1341"/>
                <a:gd name="T65" fmla="*/ 5 h 1457"/>
                <a:gd name="T66" fmla="*/ 67 w 1341"/>
                <a:gd name="T67" fmla="*/ 30 h 1457"/>
                <a:gd name="T68" fmla="*/ 23 w 1341"/>
                <a:gd name="T69" fmla="*/ 77 h 1457"/>
                <a:gd name="T70" fmla="*/ 2 w 1341"/>
                <a:gd name="T71" fmla="*/ 144 h 1457"/>
                <a:gd name="T72" fmla="*/ 6 w 1341"/>
                <a:gd name="T73" fmla="*/ 228 h 1457"/>
                <a:gd name="T74" fmla="*/ 37 w 1341"/>
                <a:gd name="T75" fmla="*/ 319 h 1457"/>
                <a:gd name="T76" fmla="*/ 89 w 1341"/>
                <a:gd name="T77" fmla="*/ 407 h 1457"/>
                <a:gd name="T78" fmla="*/ 158 w 1341"/>
                <a:gd name="T79" fmla="*/ 493 h 1457"/>
                <a:gd name="T80" fmla="*/ 243 w 1341"/>
                <a:gd name="T81" fmla="*/ 575 h 1457"/>
                <a:gd name="T82" fmla="*/ 344 w 1341"/>
                <a:gd name="T83" fmla="*/ 656 h 1457"/>
                <a:gd name="T84" fmla="*/ 431 w 1341"/>
                <a:gd name="T85" fmla="*/ 712 h 1457"/>
                <a:gd name="T86" fmla="*/ 482 w 1341"/>
                <a:gd name="T87" fmla="*/ 756 h 1457"/>
                <a:gd name="T88" fmla="*/ 521 w 1341"/>
                <a:gd name="T89" fmla="*/ 807 h 1457"/>
                <a:gd name="T90" fmla="*/ 548 w 1341"/>
                <a:gd name="T91" fmla="*/ 868 h 1457"/>
                <a:gd name="T92" fmla="*/ 564 w 1341"/>
                <a:gd name="T93" fmla="*/ 938 h 1457"/>
                <a:gd name="T94" fmla="*/ 570 w 1341"/>
                <a:gd name="T95" fmla="*/ 1014 h 1457"/>
                <a:gd name="T96" fmla="*/ 570 w 1341"/>
                <a:gd name="T97" fmla="*/ 1082 h 1457"/>
                <a:gd name="T98" fmla="*/ 570 w 1341"/>
                <a:gd name="T99" fmla="*/ 1140 h 1457"/>
                <a:gd name="T100" fmla="*/ 572 w 1341"/>
                <a:gd name="T101" fmla="*/ 1189 h 1457"/>
                <a:gd name="T102" fmla="*/ 574 w 1341"/>
                <a:gd name="T103" fmla="*/ 1236 h 1457"/>
                <a:gd name="T104" fmla="*/ 574 w 1341"/>
                <a:gd name="T105" fmla="*/ 1280 h 1457"/>
                <a:gd name="T106" fmla="*/ 576 w 1341"/>
                <a:gd name="T107" fmla="*/ 1326 h 1457"/>
                <a:gd name="T108" fmla="*/ 578 w 1341"/>
                <a:gd name="T109" fmla="*/ 1373 h 1457"/>
                <a:gd name="T110" fmla="*/ 582 w 1341"/>
                <a:gd name="T111" fmla="*/ 1415 h 1457"/>
                <a:gd name="T112" fmla="*/ 586 w 1341"/>
                <a:gd name="T113" fmla="*/ 1445 h 1457"/>
                <a:gd name="T114" fmla="*/ 588 w 1341"/>
                <a:gd name="T115" fmla="*/ 1452 h 1457"/>
                <a:gd name="T116" fmla="*/ 601 w 1341"/>
                <a:gd name="T117" fmla="*/ 1450 h 1457"/>
                <a:gd name="T118" fmla="*/ 625 w 1341"/>
                <a:gd name="T119" fmla="*/ 1450 h 1457"/>
                <a:gd name="T120" fmla="*/ 651 w 1341"/>
                <a:gd name="T121" fmla="*/ 1452 h 1457"/>
                <a:gd name="T122" fmla="*/ 672 w 1341"/>
                <a:gd name="T123" fmla="*/ 1454 h 14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1"/>
                <a:gd name="T187" fmla="*/ 0 h 1457"/>
                <a:gd name="T188" fmla="*/ 1341 w 1341"/>
                <a:gd name="T189" fmla="*/ 1457 h 14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1" h="1457">
                  <a:moveTo>
                    <a:pt x="729" y="1401"/>
                  </a:moveTo>
                  <a:lnTo>
                    <a:pt x="729" y="1398"/>
                  </a:lnTo>
                  <a:lnTo>
                    <a:pt x="729" y="1396"/>
                  </a:lnTo>
                  <a:lnTo>
                    <a:pt x="729" y="1394"/>
                  </a:lnTo>
                  <a:lnTo>
                    <a:pt x="731" y="1391"/>
                  </a:lnTo>
                  <a:lnTo>
                    <a:pt x="731" y="1389"/>
                  </a:lnTo>
                  <a:lnTo>
                    <a:pt x="731" y="1387"/>
                  </a:lnTo>
                  <a:lnTo>
                    <a:pt x="731" y="1384"/>
                  </a:lnTo>
                  <a:lnTo>
                    <a:pt x="731" y="1382"/>
                  </a:lnTo>
                  <a:lnTo>
                    <a:pt x="731" y="1380"/>
                  </a:lnTo>
                  <a:lnTo>
                    <a:pt x="731" y="1377"/>
                  </a:lnTo>
                  <a:lnTo>
                    <a:pt x="733" y="1375"/>
                  </a:lnTo>
                  <a:lnTo>
                    <a:pt x="733" y="1373"/>
                  </a:lnTo>
                  <a:lnTo>
                    <a:pt x="733" y="1370"/>
                  </a:lnTo>
                  <a:lnTo>
                    <a:pt x="733" y="1368"/>
                  </a:lnTo>
                  <a:lnTo>
                    <a:pt x="733" y="1366"/>
                  </a:lnTo>
                  <a:lnTo>
                    <a:pt x="733" y="1361"/>
                  </a:lnTo>
                  <a:lnTo>
                    <a:pt x="735" y="1359"/>
                  </a:lnTo>
                  <a:lnTo>
                    <a:pt x="735" y="1354"/>
                  </a:lnTo>
                  <a:lnTo>
                    <a:pt x="735" y="1352"/>
                  </a:lnTo>
                  <a:lnTo>
                    <a:pt x="735" y="1347"/>
                  </a:lnTo>
                  <a:lnTo>
                    <a:pt x="735" y="1345"/>
                  </a:lnTo>
                  <a:lnTo>
                    <a:pt x="735" y="1340"/>
                  </a:lnTo>
                  <a:lnTo>
                    <a:pt x="735" y="1336"/>
                  </a:lnTo>
                  <a:lnTo>
                    <a:pt x="735" y="1331"/>
                  </a:lnTo>
                  <a:lnTo>
                    <a:pt x="735" y="1326"/>
                  </a:lnTo>
                  <a:lnTo>
                    <a:pt x="735" y="1319"/>
                  </a:lnTo>
                  <a:lnTo>
                    <a:pt x="735" y="1315"/>
                  </a:lnTo>
                  <a:lnTo>
                    <a:pt x="735" y="1308"/>
                  </a:lnTo>
                  <a:lnTo>
                    <a:pt x="735" y="1303"/>
                  </a:lnTo>
                  <a:lnTo>
                    <a:pt x="735" y="1296"/>
                  </a:lnTo>
                  <a:lnTo>
                    <a:pt x="735" y="1289"/>
                  </a:lnTo>
                  <a:lnTo>
                    <a:pt x="735" y="1280"/>
                  </a:lnTo>
                  <a:lnTo>
                    <a:pt x="735" y="1273"/>
                  </a:lnTo>
                  <a:lnTo>
                    <a:pt x="735" y="1266"/>
                  </a:lnTo>
                  <a:lnTo>
                    <a:pt x="735" y="1259"/>
                  </a:lnTo>
                  <a:lnTo>
                    <a:pt x="735" y="1249"/>
                  </a:lnTo>
                  <a:lnTo>
                    <a:pt x="735" y="1242"/>
                  </a:lnTo>
                  <a:lnTo>
                    <a:pt x="735" y="1236"/>
                  </a:lnTo>
                  <a:lnTo>
                    <a:pt x="737" y="1229"/>
                  </a:lnTo>
                  <a:lnTo>
                    <a:pt x="737" y="1219"/>
                  </a:lnTo>
                  <a:lnTo>
                    <a:pt x="737" y="1212"/>
                  </a:lnTo>
                  <a:lnTo>
                    <a:pt x="737" y="1203"/>
                  </a:lnTo>
                  <a:lnTo>
                    <a:pt x="737" y="1196"/>
                  </a:lnTo>
                  <a:lnTo>
                    <a:pt x="737" y="1187"/>
                  </a:lnTo>
                  <a:lnTo>
                    <a:pt x="737" y="1177"/>
                  </a:lnTo>
                  <a:lnTo>
                    <a:pt x="737" y="1170"/>
                  </a:lnTo>
                  <a:lnTo>
                    <a:pt x="737" y="1161"/>
                  </a:lnTo>
                  <a:lnTo>
                    <a:pt x="739" y="1152"/>
                  </a:lnTo>
                  <a:lnTo>
                    <a:pt x="739" y="1142"/>
                  </a:lnTo>
                  <a:lnTo>
                    <a:pt x="739" y="1133"/>
                  </a:lnTo>
                  <a:lnTo>
                    <a:pt x="739" y="1124"/>
                  </a:lnTo>
                  <a:lnTo>
                    <a:pt x="739" y="1115"/>
                  </a:lnTo>
                  <a:lnTo>
                    <a:pt x="739" y="1103"/>
                  </a:lnTo>
                  <a:lnTo>
                    <a:pt x="739" y="1094"/>
                  </a:lnTo>
                  <a:lnTo>
                    <a:pt x="739" y="1082"/>
                  </a:lnTo>
                  <a:lnTo>
                    <a:pt x="739" y="1073"/>
                  </a:lnTo>
                  <a:lnTo>
                    <a:pt x="739" y="1061"/>
                  </a:lnTo>
                  <a:lnTo>
                    <a:pt x="739" y="1049"/>
                  </a:lnTo>
                  <a:lnTo>
                    <a:pt x="739" y="1038"/>
                  </a:lnTo>
                  <a:lnTo>
                    <a:pt x="739" y="1026"/>
                  </a:lnTo>
                  <a:lnTo>
                    <a:pt x="739" y="1012"/>
                  </a:lnTo>
                  <a:lnTo>
                    <a:pt x="739" y="1000"/>
                  </a:lnTo>
                  <a:lnTo>
                    <a:pt x="739" y="987"/>
                  </a:lnTo>
                  <a:lnTo>
                    <a:pt x="741" y="975"/>
                  </a:lnTo>
                  <a:lnTo>
                    <a:pt x="741" y="961"/>
                  </a:lnTo>
                  <a:lnTo>
                    <a:pt x="743" y="949"/>
                  </a:lnTo>
                  <a:lnTo>
                    <a:pt x="743" y="935"/>
                  </a:lnTo>
                  <a:lnTo>
                    <a:pt x="745" y="924"/>
                  </a:lnTo>
                  <a:lnTo>
                    <a:pt x="749" y="912"/>
                  </a:lnTo>
                  <a:lnTo>
                    <a:pt x="752" y="900"/>
                  </a:lnTo>
                  <a:lnTo>
                    <a:pt x="754" y="889"/>
                  </a:lnTo>
                  <a:lnTo>
                    <a:pt x="758" y="879"/>
                  </a:lnTo>
                  <a:lnTo>
                    <a:pt x="762" y="868"/>
                  </a:lnTo>
                  <a:lnTo>
                    <a:pt x="766" y="856"/>
                  </a:lnTo>
                  <a:lnTo>
                    <a:pt x="770" y="847"/>
                  </a:lnTo>
                  <a:lnTo>
                    <a:pt x="774" y="838"/>
                  </a:lnTo>
                  <a:lnTo>
                    <a:pt x="778" y="826"/>
                  </a:lnTo>
                  <a:lnTo>
                    <a:pt x="785" y="817"/>
                  </a:lnTo>
                  <a:lnTo>
                    <a:pt x="791" y="807"/>
                  </a:lnTo>
                  <a:lnTo>
                    <a:pt x="797" y="798"/>
                  </a:lnTo>
                  <a:lnTo>
                    <a:pt x="803" y="789"/>
                  </a:lnTo>
                  <a:lnTo>
                    <a:pt x="810" y="779"/>
                  </a:lnTo>
                  <a:lnTo>
                    <a:pt x="818" y="772"/>
                  </a:lnTo>
                  <a:lnTo>
                    <a:pt x="824" y="763"/>
                  </a:lnTo>
                  <a:lnTo>
                    <a:pt x="832" y="756"/>
                  </a:lnTo>
                  <a:lnTo>
                    <a:pt x="841" y="747"/>
                  </a:lnTo>
                  <a:lnTo>
                    <a:pt x="849" y="740"/>
                  </a:lnTo>
                  <a:lnTo>
                    <a:pt x="857" y="733"/>
                  </a:lnTo>
                  <a:lnTo>
                    <a:pt x="868" y="726"/>
                  </a:lnTo>
                  <a:lnTo>
                    <a:pt x="876" y="719"/>
                  </a:lnTo>
                  <a:lnTo>
                    <a:pt x="886" y="712"/>
                  </a:lnTo>
                  <a:lnTo>
                    <a:pt x="897" y="705"/>
                  </a:lnTo>
                  <a:lnTo>
                    <a:pt x="907" y="700"/>
                  </a:lnTo>
                  <a:lnTo>
                    <a:pt x="918" y="693"/>
                  </a:lnTo>
                  <a:lnTo>
                    <a:pt x="938" y="682"/>
                  </a:lnTo>
                  <a:lnTo>
                    <a:pt x="957" y="668"/>
                  </a:lnTo>
                  <a:lnTo>
                    <a:pt x="978" y="654"/>
                  </a:lnTo>
                  <a:lnTo>
                    <a:pt x="996" y="642"/>
                  </a:lnTo>
                  <a:lnTo>
                    <a:pt x="1015" y="628"/>
                  </a:lnTo>
                  <a:lnTo>
                    <a:pt x="1032" y="614"/>
                  </a:lnTo>
                  <a:lnTo>
                    <a:pt x="1050" y="603"/>
                  </a:lnTo>
                  <a:lnTo>
                    <a:pt x="1067" y="589"/>
                  </a:lnTo>
                  <a:lnTo>
                    <a:pt x="1084" y="575"/>
                  </a:lnTo>
                  <a:lnTo>
                    <a:pt x="1100" y="561"/>
                  </a:lnTo>
                  <a:lnTo>
                    <a:pt x="1115" y="547"/>
                  </a:lnTo>
                  <a:lnTo>
                    <a:pt x="1131" y="533"/>
                  </a:lnTo>
                  <a:lnTo>
                    <a:pt x="1146" y="519"/>
                  </a:lnTo>
                  <a:lnTo>
                    <a:pt x="1160" y="505"/>
                  </a:lnTo>
                  <a:lnTo>
                    <a:pt x="1175" y="491"/>
                  </a:lnTo>
                  <a:lnTo>
                    <a:pt x="1187" y="477"/>
                  </a:lnTo>
                  <a:lnTo>
                    <a:pt x="1200" y="463"/>
                  </a:lnTo>
                  <a:lnTo>
                    <a:pt x="1212" y="449"/>
                  </a:lnTo>
                  <a:lnTo>
                    <a:pt x="1225" y="435"/>
                  </a:lnTo>
                  <a:lnTo>
                    <a:pt x="1235" y="421"/>
                  </a:lnTo>
                  <a:lnTo>
                    <a:pt x="1248" y="407"/>
                  </a:lnTo>
                  <a:lnTo>
                    <a:pt x="1258" y="391"/>
                  </a:lnTo>
                  <a:lnTo>
                    <a:pt x="1266" y="377"/>
                  </a:lnTo>
                  <a:lnTo>
                    <a:pt x="1277" y="363"/>
                  </a:lnTo>
                  <a:lnTo>
                    <a:pt x="1285" y="349"/>
                  </a:lnTo>
                  <a:lnTo>
                    <a:pt x="1293" y="333"/>
                  </a:lnTo>
                  <a:lnTo>
                    <a:pt x="1302" y="319"/>
                  </a:lnTo>
                  <a:lnTo>
                    <a:pt x="1308" y="305"/>
                  </a:lnTo>
                  <a:lnTo>
                    <a:pt x="1314" y="288"/>
                  </a:lnTo>
                  <a:lnTo>
                    <a:pt x="1320" y="274"/>
                  </a:lnTo>
                  <a:lnTo>
                    <a:pt x="1327" y="258"/>
                  </a:lnTo>
                  <a:lnTo>
                    <a:pt x="1331" y="244"/>
                  </a:lnTo>
                  <a:lnTo>
                    <a:pt x="1335" y="228"/>
                  </a:lnTo>
                  <a:lnTo>
                    <a:pt x="1337" y="212"/>
                  </a:lnTo>
                  <a:lnTo>
                    <a:pt x="1339" y="198"/>
                  </a:lnTo>
                  <a:lnTo>
                    <a:pt x="1339" y="184"/>
                  </a:lnTo>
                  <a:lnTo>
                    <a:pt x="1341" y="170"/>
                  </a:lnTo>
                  <a:lnTo>
                    <a:pt x="1339" y="156"/>
                  </a:lnTo>
                  <a:lnTo>
                    <a:pt x="1339" y="144"/>
                  </a:lnTo>
                  <a:lnTo>
                    <a:pt x="1337" y="130"/>
                  </a:lnTo>
                  <a:lnTo>
                    <a:pt x="1335" y="119"/>
                  </a:lnTo>
                  <a:lnTo>
                    <a:pt x="1331" y="107"/>
                  </a:lnTo>
                  <a:lnTo>
                    <a:pt x="1327" y="95"/>
                  </a:lnTo>
                  <a:lnTo>
                    <a:pt x="1322" y="86"/>
                  </a:lnTo>
                  <a:lnTo>
                    <a:pt x="1316" y="77"/>
                  </a:lnTo>
                  <a:lnTo>
                    <a:pt x="1310" y="67"/>
                  </a:lnTo>
                  <a:lnTo>
                    <a:pt x="1304" y="58"/>
                  </a:lnTo>
                  <a:lnTo>
                    <a:pt x="1297" y="49"/>
                  </a:lnTo>
                  <a:lnTo>
                    <a:pt x="1289" y="42"/>
                  </a:lnTo>
                  <a:lnTo>
                    <a:pt x="1281" y="35"/>
                  </a:lnTo>
                  <a:lnTo>
                    <a:pt x="1270" y="28"/>
                  </a:lnTo>
                  <a:lnTo>
                    <a:pt x="1260" y="23"/>
                  </a:lnTo>
                  <a:lnTo>
                    <a:pt x="1250" y="18"/>
                  </a:lnTo>
                  <a:lnTo>
                    <a:pt x="1239" y="14"/>
                  </a:lnTo>
                  <a:lnTo>
                    <a:pt x="1227" y="9"/>
                  </a:lnTo>
                  <a:lnTo>
                    <a:pt x="1214" y="7"/>
                  </a:lnTo>
                  <a:lnTo>
                    <a:pt x="1202" y="5"/>
                  </a:lnTo>
                  <a:lnTo>
                    <a:pt x="1187" y="2"/>
                  </a:lnTo>
                  <a:lnTo>
                    <a:pt x="1175" y="0"/>
                  </a:lnTo>
                  <a:lnTo>
                    <a:pt x="1158" y="0"/>
                  </a:lnTo>
                  <a:lnTo>
                    <a:pt x="1144" y="0"/>
                  </a:lnTo>
                  <a:lnTo>
                    <a:pt x="1127" y="2"/>
                  </a:lnTo>
                  <a:lnTo>
                    <a:pt x="1113" y="5"/>
                  </a:lnTo>
                  <a:lnTo>
                    <a:pt x="1094" y="7"/>
                  </a:lnTo>
                  <a:lnTo>
                    <a:pt x="1059" y="16"/>
                  </a:lnTo>
                  <a:lnTo>
                    <a:pt x="1026" y="28"/>
                  </a:lnTo>
                  <a:lnTo>
                    <a:pt x="990" y="35"/>
                  </a:lnTo>
                  <a:lnTo>
                    <a:pt x="959" y="44"/>
                  </a:lnTo>
                  <a:lnTo>
                    <a:pt x="926" y="51"/>
                  </a:lnTo>
                  <a:lnTo>
                    <a:pt x="895" y="56"/>
                  </a:lnTo>
                  <a:lnTo>
                    <a:pt x="866" y="63"/>
                  </a:lnTo>
                  <a:lnTo>
                    <a:pt x="837" y="67"/>
                  </a:lnTo>
                  <a:lnTo>
                    <a:pt x="808" y="70"/>
                  </a:lnTo>
                  <a:lnTo>
                    <a:pt x="781" y="72"/>
                  </a:lnTo>
                  <a:lnTo>
                    <a:pt x="752" y="74"/>
                  </a:lnTo>
                  <a:lnTo>
                    <a:pt x="727" y="77"/>
                  </a:lnTo>
                  <a:lnTo>
                    <a:pt x="700" y="79"/>
                  </a:lnTo>
                  <a:lnTo>
                    <a:pt x="675" y="79"/>
                  </a:lnTo>
                  <a:lnTo>
                    <a:pt x="648" y="79"/>
                  </a:lnTo>
                  <a:lnTo>
                    <a:pt x="623" y="77"/>
                  </a:lnTo>
                  <a:lnTo>
                    <a:pt x="600" y="77"/>
                  </a:lnTo>
                  <a:lnTo>
                    <a:pt x="575" y="74"/>
                  </a:lnTo>
                  <a:lnTo>
                    <a:pt x="552" y="72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482" y="60"/>
                  </a:lnTo>
                  <a:lnTo>
                    <a:pt x="457" y="58"/>
                  </a:lnTo>
                  <a:lnTo>
                    <a:pt x="434" y="53"/>
                  </a:lnTo>
                  <a:lnTo>
                    <a:pt x="411" y="49"/>
                  </a:lnTo>
                  <a:lnTo>
                    <a:pt x="388" y="42"/>
                  </a:lnTo>
                  <a:lnTo>
                    <a:pt x="365" y="37"/>
                  </a:lnTo>
                  <a:lnTo>
                    <a:pt x="343" y="32"/>
                  </a:lnTo>
                  <a:lnTo>
                    <a:pt x="318" y="25"/>
                  </a:lnTo>
                  <a:lnTo>
                    <a:pt x="295" y="21"/>
                  </a:lnTo>
                  <a:lnTo>
                    <a:pt x="270" y="14"/>
                  </a:lnTo>
                  <a:lnTo>
                    <a:pt x="247" y="7"/>
                  </a:lnTo>
                  <a:lnTo>
                    <a:pt x="228" y="5"/>
                  </a:lnTo>
                  <a:lnTo>
                    <a:pt x="214" y="2"/>
                  </a:lnTo>
                  <a:lnTo>
                    <a:pt x="197" y="2"/>
                  </a:lnTo>
                  <a:lnTo>
                    <a:pt x="183" y="2"/>
                  </a:lnTo>
                  <a:lnTo>
                    <a:pt x="166" y="2"/>
                  </a:lnTo>
                  <a:lnTo>
                    <a:pt x="154" y="2"/>
                  </a:lnTo>
                  <a:lnTo>
                    <a:pt x="139" y="5"/>
                  </a:lnTo>
                  <a:lnTo>
                    <a:pt x="127" y="7"/>
                  </a:lnTo>
                  <a:lnTo>
                    <a:pt x="114" y="9"/>
                  </a:lnTo>
                  <a:lnTo>
                    <a:pt x="102" y="14"/>
                  </a:lnTo>
                  <a:lnTo>
                    <a:pt x="91" y="18"/>
                  </a:lnTo>
                  <a:lnTo>
                    <a:pt x="81" y="23"/>
                  </a:lnTo>
                  <a:lnTo>
                    <a:pt x="71" y="30"/>
                  </a:lnTo>
                  <a:lnTo>
                    <a:pt x="60" y="35"/>
                  </a:lnTo>
                  <a:lnTo>
                    <a:pt x="52" y="42"/>
                  </a:lnTo>
                  <a:lnTo>
                    <a:pt x="44" y="51"/>
                  </a:lnTo>
                  <a:lnTo>
                    <a:pt x="37" y="58"/>
                  </a:lnTo>
                  <a:lnTo>
                    <a:pt x="29" y="67"/>
                  </a:lnTo>
                  <a:lnTo>
                    <a:pt x="25" y="77"/>
                  </a:lnTo>
                  <a:lnTo>
                    <a:pt x="19" y="86"/>
                  </a:lnTo>
                  <a:lnTo>
                    <a:pt x="15" y="98"/>
                  </a:lnTo>
                  <a:lnTo>
                    <a:pt x="10" y="107"/>
                  </a:lnTo>
                  <a:lnTo>
                    <a:pt x="6" y="119"/>
                  </a:lnTo>
                  <a:lnTo>
                    <a:pt x="4" y="132"/>
                  </a:lnTo>
                  <a:lnTo>
                    <a:pt x="2" y="144"/>
                  </a:lnTo>
                  <a:lnTo>
                    <a:pt x="0" y="156"/>
                  </a:lnTo>
                  <a:lnTo>
                    <a:pt x="0" y="170"/>
                  </a:lnTo>
                  <a:lnTo>
                    <a:pt x="0" y="184"/>
                  </a:lnTo>
                  <a:lnTo>
                    <a:pt x="2" y="198"/>
                  </a:lnTo>
                  <a:lnTo>
                    <a:pt x="4" y="214"/>
                  </a:lnTo>
                  <a:lnTo>
                    <a:pt x="6" y="228"/>
                  </a:lnTo>
                  <a:lnTo>
                    <a:pt x="10" y="244"/>
                  </a:lnTo>
                  <a:lnTo>
                    <a:pt x="15" y="258"/>
                  </a:lnTo>
                  <a:lnTo>
                    <a:pt x="21" y="274"/>
                  </a:lnTo>
                  <a:lnTo>
                    <a:pt x="27" y="288"/>
                  </a:lnTo>
                  <a:lnTo>
                    <a:pt x="33" y="305"/>
                  </a:lnTo>
                  <a:lnTo>
                    <a:pt x="39" y="319"/>
                  </a:lnTo>
                  <a:lnTo>
                    <a:pt x="48" y="333"/>
                  </a:lnTo>
                  <a:lnTo>
                    <a:pt x="56" y="349"/>
                  </a:lnTo>
                  <a:lnTo>
                    <a:pt x="64" y="363"/>
                  </a:lnTo>
                  <a:lnTo>
                    <a:pt x="75" y="377"/>
                  </a:lnTo>
                  <a:lnTo>
                    <a:pt x="83" y="393"/>
                  </a:lnTo>
                  <a:lnTo>
                    <a:pt x="93" y="407"/>
                  </a:lnTo>
                  <a:lnTo>
                    <a:pt x="106" y="421"/>
                  </a:lnTo>
                  <a:lnTo>
                    <a:pt x="116" y="435"/>
                  </a:lnTo>
                  <a:lnTo>
                    <a:pt x="129" y="449"/>
                  </a:lnTo>
                  <a:lnTo>
                    <a:pt x="141" y="463"/>
                  </a:lnTo>
                  <a:lnTo>
                    <a:pt x="154" y="479"/>
                  </a:lnTo>
                  <a:lnTo>
                    <a:pt x="166" y="493"/>
                  </a:lnTo>
                  <a:lnTo>
                    <a:pt x="181" y="507"/>
                  </a:lnTo>
                  <a:lnTo>
                    <a:pt x="195" y="521"/>
                  </a:lnTo>
                  <a:lnTo>
                    <a:pt x="210" y="535"/>
                  </a:lnTo>
                  <a:lnTo>
                    <a:pt x="226" y="547"/>
                  </a:lnTo>
                  <a:lnTo>
                    <a:pt x="241" y="561"/>
                  </a:lnTo>
                  <a:lnTo>
                    <a:pt x="257" y="575"/>
                  </a:lnTo>
                  <a:lnTo>
                    <a:pt x="274" y="589"/>
                  </a:lnTo>
                  <a:lnTo>
                    <a:pt x="291" y="603"/>
                  </a:lnTo>
                  <a:lnTo>
                    <a:pt x="309" y="617"/>
                  </a:lnTo>
                  <a:lnTo>
                    <a:pt x="326" y="628"/>
                  </a:lnTo>
                  <a:lnTo>
                    <a:pt x="345" y="642"/>
                  </a:lnTo>
                  <a:lnTo>
                    <a:pt x="363" y="656"/>
                  </a:lnTo>
                  <a:lnTo>
                    <a:pt x="384" y="668"/>
                  </a:lnTo>
                  <a:lnTo>
                    <a:pt x="403" y="682"/>
                  </a:lnTo>
                  <a:lnTo>
                    <a:pt x="424" y="693"/>
                  </a:lnTo>
                  <a:lnTo>
                    <a:pt x="434" y="700"/>
                  </a:lnTo>
                  <a:lnTo>
                    <a:pt x="444" y="707"/>
                  </a:lnTo>
                  <a:lnTo>
                    <a:pt x="455" y="712"/>
                  </a:lnTo>
                  <a:lnTo>
                    <a:pt x="465" y="719"/>
                  </a:lnTo>
                  <a:lnTo>
                    <a:pt x="473" y="726"/>
                  </a:lnTo>
                  <a:lnTo>
                    <a:pt x="484" y="733"/>
                  </a:lnTo>
                  <a:lnTo>
                    <a:pt x="492" y="740"/>
                  </a:lnTo>
                  <a:lnTo>
                    <a:pt x="500" y="747"/>
                  </a:lnTo>
                  <a:lnTo>
                    <a:pt x="509" y="756"/>
                  </a:lnTo>
                  <a:lnTo>
                    <a:pt x="517" y="763"/>
                  </a:lnTo>
                  <a:lnTo>
                    <a:pt x="523" y="772"/>
                  </a:lnTo>
                  <a:lnTo>
                    <a:pt x="531" y="779"/>
                  </a:lnTo>
                  <a:lnTo>
                    <a:pt x="538" y="789"/>
                  </a:lnTo>
                  <a:lnTo>
                    <a:pt x="544" y="798"/>
                  </a:lnTo>
                  <a:lnTo>
                    <a:pt x="550" y="807"/>
                  </a:lnTo>
                  <a:lnTo>
                    <a:pt x="556" y="817"/>
                  </a:lnTo>
                  <a:lnTo>
                    <a:pt x="561" y="826"/>
                  </a:lnTo>
                  <a:lnTo>
                    <a:pt x="567" y="838"/>
                  </a:lnTo>
                  <a:lnTo>
                    <a:pt x="571" y="847"/>
                  </a:lnTo>
                  <a:lnTo>
                    <a:pt x="575" y="856"/>
                  </a:lnTo>
                  <a:lnTo>
                    <a:pt x="579" y="868"/>
                  </a:lnTo>
                  <a:lnTo>
                    <a:pt x="583" y="879"/>
                  </a:lnTo>
                  <a:lnTo>
                    <a:pt x="588" y="889"/>
                  </a:lnTo>
                  <a:lnTo>
                    <a:pt x="590" y="900"/>
                  </a:lnTo>
                  <a:lnTo>
                    <a:pt x="592" y="912"/>
                  </a:lnTo>
                  <a:lnTo>
                    <a:pt x="594" y="924"/>
                  </a:lnTo>
                  <a:lnTo>
                    <a:pt x="596" y="938"/>
                  </a:lnTo>
                  <a:lnTo>
                    <a:pt x="598" y="949"/>
                  </a:lnTo>
                  <a:lnTo>
                    <a:pt x="600" y="961"/>
                  </a:lnTo>
                  <a:lnTo>
                    <a:pt x="600" y="975"/>
                  </a:lnTo>
                  <a:lnTo>
                    <a:pt x="602" y="987"/>
                  </a:lnTo>
                  <a:lnTo>
                    <a:pt x="602" y="1000"/>
                  </a:lnTo>
                  <a:lnTo>
                    <a:pt x="602" y="1014"/>
                  </a:lnTo>
                  <a:lnTo>
                    <a:pt x="602" y="1026"/>
                  </a:lnTo>
                  <a:lnTo>
                    <a:pt x="602" y="1038"/>
                  </a:lnTo>
                  <a:lnTo>
                    <a:pt x="602" y="1049"/>
                  </a:lnTo>
                  <a:lnTo>
                    <a:pt x="602" y="1061"/>
                  </a:lnTo>
                  <a:lnTo>
                    <a:pt x="602" y="1070"/>
                  </a:lnTo>
                  <a:lnTo>
                    <a:pt x="602" y="1082"/>
                  </a:lnTo>
                  <a:lnTo>
                    <a:pt x="602" y="1091"/>
                  </a:lnTo>
                  <a:lnTo>
                    <a:pt x="602" y="1103"/>
                  </a:lnTo>
                  <a:lnTo>
                    <a:pt x="602" y="1112"/>
                  </a:lnTo>
                  <a:lnTo>
                    <a:pt x="602" y="1121"/>
                  </a:lnTo>
                  <a:lnTo>
                    <a:pt x="602" y="1131"/>
                  </a:lnTo>
                  <a:lnTo>
                    <a:pt x="602" y="1140"/>
                  </a:lnTo>
                  <a:lnTo>
                    <a:pt x="602" y="1147"/>
                  </a:lnTo>
                  <a:lnTo>
                    <a:pt x="602" y="1156"/>
                  </a:lnTo>
                  <a:lnTo>
                    <a:pt x="602" y="1166"/>
                  </a:lnTo>
                  <a:lnTo>
                    <a:pt x="604" y="1173"/>
                  </a:lnTo>
                  <a:lnTo>
                    <a:pt x="604" y="1182"/>
                  </a:lnTo>
                  <a:lnTo>
                    <a:pt x="604" y="1189"/>
                  </a:lnTo>
                  <a:lnTo>
                    <a:pt x="604" y="1196"/>
                  </a:lnTo>
                  <a:lnTo>
                    <a:pt x="604" y="1205"/>
                  </a:lnTo>
                  <a:lnTo>
                    <a:pt x="604" y="1212"/>
                  </a:lnTo>
                  <a:lnTo>
                    <a:pt x="604" y="1219"/>
                  </a:lnTo>
                  <a:lnTo>
                    <a:pt x="604" y="1226"/>
                  </a:lnTo>
                  <a:lnTo>
                    <a:pt x="606" y="1236"/>
                  </a:lnTo>
                  <a:lnTo>
                    <a:pt x="606" y="1242"/>
                  </a:lnTo>
                  <a:lnTo>
                    <a:pt x="606" y="1249"/>
                  </a:lnTo>
                  <a:lnTo>
                    <a:pt x="606" y="1256"/>
                  </a:lnTo>
                  <a:lnTo>
                    <a:pt x="606" y="1263"/>
                  </a:lnTo>
                  <a:lnTo>
                    <a:pt x="606" y="1273"/>
                  </a:lnTo>
                  <a:lnTo>
                    <a:pt x="606" y="1280"/>
                  </a:lnTo>
                  <a:lnTo>
                    <a:pt x="606" y="1287"/>
                  </a:lnTo>
                  <a:lnTo>
                    <a:pt x="606" y="1294"/>
                  </a:lnTo>
                  <a:lnTo>
                    <a:pt x="606" y="1303"/>
                  </a:lnTo>
                  <a:lnTo>
                    <a:pt x="606" y="1310"/>
                  </a:lnTo>
                  <a:lnTo>
                    <a:pt x="608" y="1319"/>
                  </a:lnTo>
                  <a:lnTo>
                    <a:pt x="608" y="1326"/>
                  </a:lnTo>
                  <a:lnTo>
                    <a:pt x="608" y="1336"/>
                  </a:lnTo>
                  <a:lnTo>
                    <a:pt x="608" y="1343"/>
                  </a:lnTo>
                  <a:lnTo>
                    <a:pt x="608" y="1350"/>
                  </a:lnTo>
                  <a:lnTo>
                    <a:pt x="610" y="1359"/>
                  </a:lnTo>
                  <a:lnTo>
                    <a:pt x="610" y="1366"/>
                  </a:lnTo>
                  <a:lnTo>
                    <a:pt x="610" y="1373"/>
                  </a:lnTo>
                  <a:lnTo>
                    <a:pt x="612" y="1382"/>
                  </a:lnTo>
                  <a:lnTo>
                    <a:pt x="612" y="1389"/>
                  </a:lnTo>
                  <a:lnTo>
                    <a:pt x="612" y="1396"/>
                  </a:lnTo>
                  <a:lnTo>
                    <a:pt x="614" y="1403"/>
                  </a:lnTo>
                  <a:lnTo>
                    <a:pt x="614" y="1410"/>
                  </a:lnTo>
                  <a:lnTo>
                    <a:pt x="614" y="1415"/>
                  </a:lnTo>
                  <a:lnTo>
                    <a:pt x="614" y="1422"/>
                  </a:lnTo>
                  <a:lnTo>
                    <a:pt x="617" y="1426"/>
                  </a:lnTo>
                  <a:lnTo>
                    <a:pt x="617" y="1433"/>
                  </a:lnTo>
                  <a:lnTo>
                    <a:pt x="617" y="1438"/>
                  </a:lnTo>
                  <a:lnTo>
                    <a:pt x="619" y="1443"/>
                  </a:lnTo>
                  <a:lnTo>
                    <a:pt x="619" y="1445"/>
                  </a:lnTo>
                  <a:lnTo>
                    <a:pt x="619" y="1450"/>
                  </a:lnTo>
                  <a:lnTo>
                    <a:pt x="619" y="1452"/>
                  </a:lnTo>
                  <a:lnTo>
                    <a:pt x="619" y="1454"/>
                  </a:lnTo>
                  <a:lnTo>
                    <a:pt x="621" y="1457"/>
                  </a:lnTo>
                  <a:lnTo>
                    <a:pt x="621" y="1454"/>
                  </a:lnTo>
                  <a:lnTo>
                    <a:pt x="621" y="1452"/>
                  </a:lnTo>
                  <a:lnTo>
                    <a:pt x="623" y="1452"/>
                  </a:lnTo>
                  <a:lnTo>
                    <a:pt x="625" y="1450"/>
                  </a:lnTo>
                  <a:lnTo>
                    <a:pt x="627" y="1450"/>
                  </a:lnTo>
                  <a:lnTo>
                    <a:pt x="629" y="1450"/>
                  </a:lnTo>
                  <a:lnTo>
                    <a:pt x="633" y="1450"/>
                  </a:lnTo>
                  <a:lnTo>
                    <a:pt x="635" y="1450"/>
                  </a:lnTo>
                  <a:lnTo>
                    <a:pt x="639" y="1450"/>
                  </a:lnTo>
                  <a:lnTo>
                    <a:pt x="644" y="1450"/>
                  </a:lnTo>
                  <a:lnTo>
                    <a:pt x="648" y="1450"/>
                  </a:lnTo>
                  <a:lnTo>
                    <a:pt x="652" y="1450"/>
                  </a:lnTo>
                  <a:lnTo>
                    <a:pt x="656" y="1450"/>
                  </a:lnTo>
                  <a:lnTo>
                    <a:pt x="660" y="1450"/>
                  </a:lnTo>
                  <a:lnTo>
                    <a:pt x="664" y="1450"/>
                  </a:lnTo>
                  <a:lnTo>
                    <a:pt x="671" y="1450"/>
                  </a:lnTo>
                  <a:lnTo>
                    <a:pt x="675" y="1450"/>
                  </a:lnTo>
                  <a:lnTo>
                    <a:pt x="679" y="1450"/>
                  </a:lnTo>
                  <a:lnTo>
                    <a:pt x="683" y="1452"/>
                  </a:lnTo>
                  <a:lnTo>
                    <a:pt x="687" y="1452"/>
                  </a:lnTo>
                  <a:lnTo>
                    <a:pt x="691" y="1452"/>
                  </a:lnTo>
                  <a:lnTo>
                    <a:pt x="695" y="1452"/>
                  </a:lnTo>
                  <a:lnTo>
                    <a:pt x="700" y="1454"/>
                  </a:lnTo>
                  <a:lnTo>
                    <a:pt x="704" y="1454"/>
                  </a:lnTo>
                  <a:lnTo>
                    <a:pt x="706" y="1454"/>
                  </a:lnTo>
                  <a:lnTo>
                    <a:pt x="710" y="1454"/>
                  </a:lnTo>
                  <a:lnTo>
                    <a:pt x="712" y="1454"/>
                  </a:lnTo>
                  <a:lnTo>
                    <a:pt x="714" y="1457"/>
                  </a:lnTo>
                  <a:lnTo>
                    <a:pt x="716" y="1457"/>
                  </a:lnTo>
                  <a:lnTo>
                    <a:pt x="718" y="1457"/>
                  </a:lnTo>
                  <a:lnTo>
                    <a:pt x="729" y="140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82" name="Freeform 88">
              <a:extLst>
                <a:ext uri="{FF2B5EF4-FFF2-40B4-BE49-F238E27FC236}">
                  <a16:creationId xmlns:a16="http://schemas.microsoft.com/office/drawing/2014/main" id="{55E6132C-1C38-D460-3C7D-11EBAAA06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1635"/>
              <a:ext cx="1258" cy="1434"/>
            </a:xfrm>
            <a:custGeom>
              <a:avLst/>
              <a:gdLst>
                <a:gd name="T0" fmla="*/ 574 w 1293"/>
                <a:gd name="T1" fmla="*/ 1389 h 1434"/>
                <a:gd name="T2" fmla="*/ 572 w 1293"/>
                <a:gd name="T3" fmla="*/ 1350 h 1434"/>
                <a:gd name="T4" fmla="*/ 572 w 1293"/>
                <a:gd name="T5" fmla="*/ 1320 h 1434"/>
                <a:gd name="T6" fmla="*/ 570 w 1293"/>
                <a:gd name="T7" fmla="*/ 1289 h 1434"/>
                <a:gd name="T8" fmla="*/ 568 w 1293"/>
                <a:gd name="T9" fmla="*/ 1252 h 1434"/>
                <a:gd name="T10" fmla="*/ 568 w 1293"/>
                <a:gd name="T11" fmla="*/ 1192 h 1434"/>
                <a:gd name="T12" fmla="*/ 570 w 1293"/>
                <a:gd name="T13" fmla="*/ 1126 h 1434"/>
                <a:gd name="T14" fmla="*/ 570 w 1293"/>
                <a:gd name="T15" fmla="*/ 1059 h 1434"/>
                <a:gd name="T16" fmla="*/ 572 w 1293"/>
                <a:gd name="T17" fmla="*/ 998 h 1434"/>
                <a:gd name="T18" fmla="*/ 568 w 1293"/>
                <a:gd name="T19" fmla="*/ 908 h 1434"/>
                <a:gd name="T20" fmla="*/ 546 w 1293"/>
                <a:gd name="T21" fmla="*/ 817 h 1434"/>
                <a:gd name="T22" fmla="*/ 507 w 1293"/>
                <a:gd name="T23" fmla="*/ 742 h 1434"/>
                <a:gd name="T24" fmla="*/ 453 w 1293"/>
                <a:gd name="T25" fmla="*/ 684 h 1434"/>
                <a:gd name="T26" fmla="*/ 375 w 1293"/>
                <a:gd name="T27" fmla="*/ 631 h 1434"/>
                <a:gd name="T28" fmla="*/ 234 w 1293"/>
                <a:gd name="T29" fmla="*/ 519 h 1434"/>
                <a:gd name="T30" fmla="*/ 127 w 1293"/>
                <a:gd name="T31" fmla="*/ 412 h 1434"/>
                <a:gd name="T32" fmla="*/ 54 w 1293"/>
                <a:gd name="T33" fmla="*/ 317 h 1434"/>
                <a:gd name="T34" fmla="*/ 14 w 1293"/>
                <a:gd name="T35" fmla="*/ 233 h 1434"/>
                <a:gd name="T36" fmla="*/ 0 w 1293"/>
                <a:gd name="T37" fmla="*/ 151 h 1434"/>
                <a:gd name="T38" fmla="*/ 10 w 1293"/>
                <a:gd name="T39" fmla="*/ 84 h 1434"/>
                <a:gd name="T40" fmla="*/ 44 w 1293"/>
                <a:gd name="T41" fmla="*/ 35 h 1434"/>
                <a:gd name="T42" fmla="*/ 98 w 1293"/>
                <a:gd name="T43" fmla="*/ 7 h 1434"/>
                <a:gd name="T44" fmla="*/ 170 w 1293"/>
                <a:gd name="T45" fmla="*/ 0 h 1434"/>
                <a:gd name="T46" fmla="*/ 222 w 1293"/>
                <a:gd name="T47" fmla="*/ 7 h 1434"/>
                <a:gd name="T48" fmla="*/ 269 w 1293"/>
                <a:gd name="T49" fmla="*/ 14 h 1434"/>
                <a:gd name="T50" fmla="*/ 312 w 1293"/>
                <a:gd name="T51" fmla="*/ 23 h 1434"/>
                <a:gd name="T52" fmla="*/ 345 w 1293"/>
                <a:gd name="T53" fmla="*/ 33 h 1434"/>
                <a:gd name="T54" fmla="*/ 401 w 1293"/>
                <a:gd name="T55" fmla="*/ 49 h 1434"/>
                <a:gd name="T56" fmla="*/ 503 w 1293"/>
                <a:gd name="T57" fmla="*/ 70 h 1434"/>
                <a:gd name="T58" fmla="*/ 611 w 1293"/>
                <a:gd name="T59" fmla="*/ 77 h 1434"/>
                <a:gd name="T60" fmla="*/ 725 w 1293"/>
                <a:gd name="T61" fmla="*/ 70 h 1434"/>
                <a:gd name="T62" fmla="*/ 847 w 1293"/>
                <a:gd name="T63" fmla="*/ 42 h 1434"/>
                <a:gd name="T64" fmla="*/ 886 w 1293"/>
                <a:gd name="T65" fmla="*/ 30 h 1434"/>
                <a:gd name="T66" fmla="*/ 924 w 1293"/>
                <a:gd name="T67" fmla="*/ 21 h 1434"/>
                <a:gd name="T68" fmla="*/ 966 w 1293"/>
                <a:gd name="T69" fmla="*/ 12 h 1434"/>
                <a:gd name="T70" fmla="*/ 1016 w 1293"/>
                <a:gd name="T71" fmla="*/ 5 h 1434"/>
                <a:gd name="T72" fmla="*/ 1074 w 1293"/>
                <a:gd name="T73" fmla="*/ 0 h 1434"/>
                <a:gd name="T74" fmla="*/ 1143 w 1293"/>
                <a:gd name="T75" fmla="*/ 12 h 1434"/>
                <a:gd name="T76" fmla="*/ 1193 w 1293"/>
                <a:gd name="T77" fmla="*/ 47 h 1434"/>
                <a:gd name="T78" fmla="*/ 1218 w 1293"/>
                <a:gd name="T79" fmla="*/ 100 h 1434"/>
                <a:gd name="T80" fmla="*/ 1222 w 1293"/>
                <a:gd name="T81" fmla="*/ 175 h 1434"/>
                <a:gd name="T82" fmla="*/ 1201 w 1293"/>
                <a:gd name="T83" fmla="*/ 254 h 1434"/>
                <a:gd name="T84" fmla="*/ 1151 w 1293"/>
                <a:gd name="T85" fmla="*/ 342 h 1434"/>
                <a:gd name="T86" fmla="*/ 1070 w 1293"/>
                <a:gd name="T87" fmla="*/ 442 h 1434"/>
                <a:gd name="T88" fmla="*/ 955 w 1293"/>
                <a:gd name="T89" fmla="*/ 549 h 1434"/>
                <a:gd name="T90" fmla="*/ 815 w 1293"/>
                <a:gd name="T91" fmla="*/ 652 h 1434"/>
                <a:gd name="T92" fmla="*/ 752 w 1293"/>
                <a:gd name="T93" fmla="*/ 698 h 1434"/>
                <a:gd name="T94" fmla="*/ 703 w 1293"/>
                <a:gd name="T95" fmla="*/ 761 h 1434"/>
                <a:gd name="T96" fmla="*/ 670 w 1293"/>
                <a:gd name="T97" fmla="*/ 840 h 1434"/>
                <a:gd name="T98" fmla="*/ 652 w 1293"/>
                <a:gd name="T99" fmla="*/ 936 h 1434"/>
                <a:gd name="T100" fmla="*/ 652 w 1293"/>
                <a:gd name="T101" fmla="*/ 1012 h 1434"/>
                <a:gd name="T102" fmla="*/ 654 w 1293"/>
                <a:gd name="T103" fmla="*/ 1061 h 1434"/>
                <a:gd name="T104" fmla="*/ 656 w 1293"/>
                <a:gd name="T105" fmla="*/ 1105 h 1434"/>
                <a:gd name="T106" fmla="*/ 656 w 1293"/>
                <a:gd name="T107" fmla="*/ 1152 h 1434"/>
                <a:gd name="T108" fmla="*/ 654 w 1293"/>
                <a:gd name="T109" fmla="*/ 1203 h 1434"/>
                <a:gd name="T110" fmla="*/ 654 w 1293"/>
                <a:gd name="T111" fmla="*/ 1243 h 1434"/>
                <a:gd name="T112" fmla="*/ 652 w 1293"/>
                <a:gd name="T113" fmla="*/ 1292 h 1434"/>
                <a:gd name="T114" fmla="*/ 648 w 1293"/>
                <a:gd name="T115" fmla="*/ 1345 h 1434"/>
                <a:gd name="T116" fmla="*/ 643 w 1293"/>
                <a:gd name="T117" fmla="*/ 1401 h 14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93"/>
                <a:gd name="T178" fmla="*/ 0 h 1434"/>
                <a:gd name="T179" fmla="*/ 1293 w 1293"/>
                <a:gd name="T180" fmla="*/ 1434 h 14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93" h="1434">
                  <a:moveTo>
                    <a:pt x="610" y="1434"/>
                  </a:moveTo>
                  <a:lnTo>
                    <a:pt x="610" y="1427"/>
                  </a:lnTo>
                  <a:lnTo>
                    <a:pt x="610" y="1417"/>
                  </a:lnTo>
                  <a:lnTo>
                    <a:pt x="608" y="1410"/>
                  </a:lnTo>
                  <a:lnTo>
                    <a:pt x="608" y="1403"/>
                  </a:lnTo>
                  <a:lnTo>
                    <a:pt x="608" y="1396"/>
                  </a:lnTo>
                  <a:lnTo>
                    <a:pt x="606" y="1389"/>
                  </a:lnTo>
                  <a:lnTo>
                    <a:pt x="606" y="1382"/>
                  </a:lnTo>
                  <a:lnTo>
                    <a:pt x="606" y="1375"/>
                  </a:lnTo>
                  <a:lnTo>
                    <a:pt x="606" y="1371"/>
                  </a:lnTo>
                  <a:lnTo>
                    <a:pt x="606" y="1364"/>
                  </a:lnTo>
                  <a:lnTo>
                    <a:pt x="604" y="1359"/>
                  </a:lnTo>
                  <a:lnTo>
                    <a:pt x="604" y="1354"/>
                  </a:lnTo>
                  <a:lnTo>
                    <a:pt x="604" y="1350"/>
                  </a:lnTo>
                  <a:lnTo>
                    <a:pt x="604" y="1345"/>
                  </a:lnTo>
                  <a:lnTo>
                    <a:pt x="604" y="1340"/>
                  </a:lnTo>
                  <a:lnTo>
                    <a:pt x="604" y="1336"/>
                  </a:lnTo>
                  <a:lnTo>
                    <a:pt x="604" y="1331"/>
                  </a:lnTo>
                  <a:lnTo>
                    <a:pt x="604" y="1326"/>
                  </a:lnTo>
                  <a:lnTo>
                    <a:pt x="604" y="1322"/>
                  </a:lnTo>
                  <a:lnTo>
                    <a:pt x="604" y="1320"/>
                  </a:lnTo>
                  <a:lnTo>
                    <a:pt x="604" y="1315"/>
                  </a:lnTo>
                  <a:lnTo>
                    <a:pt x="602" y="1310"/>
                  </a:lnTo>
                  <a:lnTo>
                    <a:pt x="602" y="1306"/>
                  </a:lnTo>
                  <a:lnTo>
                    <a:pt x="602" y="1303"/>
                  </a:lnTo>
                  <a:lnTo>
                    <a:pt x="602" y="1299"/>
                  </a:lnTo>
                  <a:lnTo>
                    <a:pt x="602" y="1294"/>
                  </a:lnTo>
                  <a:lnTo>
                    <a:pt x="602" y="1289"/>
                  </a:lnTo>
                  <a:lnTo>
                    <a:pt x="602" y="1287"/>
                  </a:lnTo>
                  <a:lnTo>
                    <a:pt x="602" y="1282"/>
                  </a:lnTo>
                  <a:lnTo>
                    <a:pt x="602" y="1278"/>
                  </a:lnTo>
                  <a:lnTo>
                    <a:pt x="602" y="1273"/>
                  </a:lnTo>
                  <a:lnTo>
                    <a:pt x="602" y="1268"/>
                  </a:lnTo>
                  <a:lnTo>
                    <a:pt x="602" y="1259"/>
                  </a:lnTo>
                  <a:lnTo>
                    <a:pt x="600" y="1252"/>
                  </a:lnTo>
                  <a:lnTo>
                    <a:pt x="600" y="1243"/>
                  </a:lnTo>
                  <a:lnTo>
                    <a:pt x="600" y="1236"/>
                  </a:lnTo>
                  <a:lnTo>
                    <a:pt x="600" y="1226"/>
                  </a:lnTo>
                  <a:lnTo>
                    <a:pt x="600" y="1217"/>
                  </a:lnTo>
                  <a:lnTo>
                    <a:pt x="600" y="1210"/>
                  </a:lnTo>
                  <a:lnTo>
                    <a:pt x="600" y="1201"/>
                  </a:lnTo>
                  <a:lnTo>
                    <a:pt x="600" y="1192"/>
                  </a:lnTo>
                  <a:lnTo>
                    <a:pt x="600" y="1182"/>
                  </a:lnTo>
                  <a:lnTo>
                    <a:pt x="600" y="1173"/>
                  </a:lnTo>
                  <a:lnTo>
                    <a:pt x="600" y="1164"/>
                  </a:lnTo>
                  <a:lnTo>
                    <a:pt x="602" y="1154"/>
                  </a:lnTo>
                  <a:lnTo>
                    <a:pt x="602" y="1145"/>
                  </a:lnTo>
                  <a:lnTo>
                    <a:pt x="602" y="1136"/>
                  </a:lnTo>
                  <a:lnTo>
                    <a:pt x="602" y="1126"/>
                  </a:lnTo>
                  <a:lnTo>
                    <a:pt x="602" y="1117"/>
                  </a:lnTo>
                  <a:lnTo>
                    <a:pt x="602" y="1108"/>
                  </a:lnTo>
                  <a:lnTo>
                    <a:pt x="602" y="1098"/>
                  </a:lnTo>
                  <a:lnTo>
                    <a:pt x="602" y="1087"/>
                  </a:lnTo>
                  <a:lnTo>
                    <a:pt x="602" y="1078"/>
                  </a:lnTo>
                  <a:lnTo>
                    <a:pt x="602" y="1068"/>
                  </a:lnTo>
                  <a:lnTo>
                    <a:pt x="602" y="1059"/>
                  </a:lnTo>
                  <a:lnTo>
                    <a:pt x="602" y="1052"/>
                  </a:lnTo>
                  <a:lnTo>
                    <a:pt x="604" y="1043"/>
                  </a:lnTo>
                  <a:lnTo>
                    <a:pt x="604" y="1033"/>
                  </a:lnTo>
                  <a:lnTo>
                    <a:pt x="604" y="1024"/>
                  </a:lnTo>
                  <a:lnTo>
                    <a:pt x="604" y="1015"/>
                  </a:lnTo>
                  <a:lnTo>
                    <a:pt x="604" y="1008"/>
                  </a:lnTo>
                  <a:lnTo>
                    <a:pt x="604" y="998"/>
                  </a:lnTo>
                  <a:lnTo>
                    <a:pt x="604" y="991"/>
                  </a:lnTo>
                  <a:lnTo>
                    <a:pt x="604" y="982"/>
                  </a:lnTo>
                  <a:lnTo>
                    <a:pt x="604" y="966"/>
                  </a:lnTo>
                  <a:lnTo>
                    <a:pt x="604" y="952"/>
                  </a:lnTo>
                  <a:lnTo>
                    <a:pt x="604" y="936"/>
                  </a:lnTo>
                  <a:lnTo>
                    <a:pt x="602" y="922"/>
                  </a:lnTo>
                  <a:lnTo>
                    <a:pt x="600" y="908"/>
                  </a:lnTo>
                  <a:lnTo>
                    <a:pt x="598" y="894"/>
                  </a:lnTo>
                  <a:lnTo>
                    <a:pt x="596" y="880"/>
                  </a:lnTo>
                  <a:lnTo>
                    <a:pt x="594" y="866"/>
                  </a:lnTo>
                  <a:lnTo>
                    <a:pt x="589" y="852"/>
                  </a:lnTo>
                  <a:lnTo>
                    <a:pt x="585" y="840"/>
                  </a:lnTo>
                  <a:lnTo>
                    <a:pt x="581" y="829"/>
                  </a:lnTo>
                  <a:lnTo>
                    <a:pt x="577" y="817"/>
                  </a:lnTo>
                  <a:lnTo>
                    <a:pt x="573" y="805"/>
                  </a:lnTo>
                  <a:lnTo>
                    <a:pt x="567" y="794"/>
                  </a:lnTo>
                  <a:lnTo>
                    <a:pt x="562" y="782"/>
                  </a:lnTo>
                  <a:lnTo>
                    <a:pt x="556" y="773"/>
                  </a:lnTo>
                  <a:lnTo>
                    <a:pt x="550" y="761"/>
                  </a:lnTo>
                  <a:lnTo>
                    <a:pt x="544" y="752"/>
                  </a:lnTo>
                  <a:lnTo>
                    <a:pt x="535" y="742"/>
                  </a:lnTo>
                  <a:lnTo>
                    <a:pt x="529" y="733"/>
                  </a:lnTo>
                  <a:lnTo>
                    <a:pt x="521" y="724"/>
                  </a:lnTo>
                  <a:lnTo>
                    <a:pt x="515" y="714"/>
                  </a:lnTo>
                  <a:lnTo>
                    <a:pt x="506" y="708"/>
                  </a:lnTo>
                  <a:lnTo>
                    <a:pt x="498" y="698"/>
                  </a:lnTo>
                  <a:lnTo>
                    <a:pt x="488" y="691"/>
                  </a:lnTo>
                  <a:lnTo>
                    <a:pt x="479" y="684"/>
                  </a:lnTo>
                  <a:lnTo>
                    <a:pt x="471" y="677"/>
                  </a:lnTo>
                  <a:lnTo>
                    <a:pt x="461" y="670"/>
                  </a:lnTo>
                  <a:lnTo>
                    <a:pt x="450" y="663"/>
                  </a:lnTo>
                  <a:lnTo>
                    <a:pt x="440" y="659"/>
                  </a:lnTo>
                  <a:lnTo>
                    <a:pt x="432" y="652"/>
                  </a:lnTo>
                  <a:lnTo>
                    <a:pt x="421" y="647"/>
                  </a:lnTo>
                  <a:lnTo>
                    <a:pt x="396" y="631"/>
                  </a:lnTo>
                  <a:lnTo>
                    <a:pt x="371" y="614"/>
                  </a:lnTo>
                  <a:lnTo>
                    <a:pt x="349" y="598"/>
                  </a:lnTo>
                  <a:lnTo>
                    <a:pt x="326" y="582"/>
                  </a:lnTo>
                  <a:lnTo>
                    <a:pt x="305" y="566"/>
                  </a:lnTo>
                  <a:lnTo>
                    <a:pt x="284" y="549"/>
                  </a:lnTo>
                  <a:lnTo>
                    <a:pt x="266" y="533"/>
                  </a:lnTo>
                  <a:lnTo>
                    <a:pt x="247" y="519"/>
                  </a:lnTo>
                  <a:lnTo>
                    <a:pt x="228" y="503"/>
                  </a:lnTo>
                  <a:lnTo>
                    <a:pt x="210" y="489"/>
                  </a:lnTo>
                  <a:lnTo>
                    <a:pt x="193" y="472"/>
                  </a:lnTo>
                  <a:lnTo>
                    <a:pt x="178" y="456"/>
                  </a:lnTo>
                  <a:lnTo>
                    <a:pt x="162" y="442"/>
                  </a:lnTo>
                  <a:lnTo>
                    <a:pt x="147" y="428"/>
                  </a:lnTo>
                  <a:lnTo>
                    <a:pt x="135" y="412"/>
                  </a:lnTo>
                  <a:lnTo>
                    <a:pt x="120" y="398"/>
                  </a:lnTo>
                  <a:lnTo>
                    <a:pt x="108" y="384"/>
                  </a:lnTo>
                  <a:lnTo>
                    <a:pt x="97" y="370"/>
                  </a:lnTo>
                  <a:lnTo>
                    <a:pt x="87" y="356"/>
                  </a:lnTo>
                  <a:lnTo>
                    <a:pt x="77" y="342"/>
                  </a:lnTo>
                  <a:lnTo>
                    <a:pt x="66" y="331"/>
                  </a:lnTo>
                  <a:lnTo>
                    <a:pt x="58" y="317"/>
                  </a:lnTo>
                  <a:lnTo>
                    <a:pt x="50" y="303"/>
                  </a:lnTo>
                  <a:lnTo>
                    <a:pt x="41" y="291"/>
                  </a:lnTo>
                  <a:lnTo>
                    <a:pt x="35" y="279"/>
                  </a:lnTo>
                  <a:lnTo>
                    <a:pt x="29" y="268"/>
                  </a:lnTo>
                  <a:lnTo>
                    <a:pt x="25" y="254"/>
                  </a:lnTo>
                  <a:lnTo>
                    <a:pt x="19" y="242"/>
                  </a:lnTo>
                  <a:lnTo>
                    <a:pt x="14" y="233"/>
                  </a:lnTo>
                  <a:lnTo>
                    <a:pt x="12" y="221"/>
                  </a:lnTo>
                  <a:lnTo>
                    <a:pt x="8" y="210"/>
                  </a:lnTo>
                  <a:lnTo>
                    <a:pt x="6" y="200"/>
                  </a:lnTo>
                  <a:lnTo>
                    <a:pt x="4" y="186"/>
                  </a:lnTo>
                  <a:lnTo>
                    <a:pt x="2" y="17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0" y="140"/>
                  </a:lnTo>
                  <a:lnTo>
                    <a:pt x="0" y="130"/>
                  </a:lnTo>
                  <a:lnTo>
                    <a:pt x="2" y="121"/>
                  </a:lnTo>
                  <a:lnTo>
                    <a:pt x="2" y="109"/>
                  </a:lnTo>
                  <a:lnTo>
                    <a:pt x="4" y="100"/>
                  </a:lnTo>
                  <a:lnTo>
                    <a:pt x="8" y="91"/>
                  </a:lnTo>
                  <a:lnTo>
                    <a:pt x="10" y="84"/>
                  </a:lnTo>
                  <a:lnTo>
                    <a:pt x="14" y="75"/>
                  </a:lnTo>
                  <a:lnTo>
                    <a:pt x="19" y="68"/>
                  </a:lnTo>
                  <a:lnTo>
                    <a:pt x="23" y="61"/>
                  </a:lnTo>
                  <a:lnTo>
                    <a:pt x="29" y="54"/>
                  </a:lnTo>
                  <a:lnTo>
                    <a:pt x="33" y="47"/>
                  </a:lnTo>
                  <a:lnTo>
                    <a:pt x="39" y="40"/>
                  </a:lnTo>
                  <a:lnTo>
                    <a:pt x="46" y="35"/>
                  </a:lnTo>
                  <a:lnTo>
                    <a:pt x="54" y="28"/>
                  </a:lnTo>
                  <a:lnTo>
                    <a:pt x="60" y="23"/>
                  </a:lnTo>
                  <a:lnTo>
                    <a:pt x="68" y="19"/>
                  </a:lnTo>
                  <a:lnTo>
                    <a:pt x="77" y="16"/>
                  </a:lnTo>
                  <a:lnTo>
                    <a:pt x="85" y="12"/>
                  </a:lnTo>
                  <a:lnTo>
                    <a:pt x="95" y="9"/>
                  </a:lnTo>
                  <a:lnTo>
                    <a:pt x="104" y="7"/>
                  </a:lnTo>
                  <a:lnTo>
                    <a:pt x="114" y="5"/>
                  </a:lnTo>
                  <a:lnTo>
                    <a:pt x="124" y="2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89" y="0"/>
                  </a:lnTo>
                  <a:lnTo>
                    <a:pt x="197" y="2"/>
                  </a:lnTo>
                  <a:lnTo>
                    <a:pt x="203" y="2"/>
                  </a:lnTo>
                  <a:lnTo>
                    <a:pt x="212" y="2"/>
                  </a:lnTo>
                  <a:lnTo>
                    <a:pt x="220" y="5"/>
                  </a:lnTo>
                  <a:lnTo>
                    <a:pt x="226" y="5"/>
                  </a:lnTo>
                  <a:lnTo>
                    <a:pt x="234" y="7"/>
                  </a:lnTo>
                  <a:lnTo>
                    <a:pt x="243" y="7"/>
                  </a:lnTo>
                  <a:lnTo>
                    <a:pt x="249" y="9"/>
                  </a:lnTo>
                  <a:lnTo>
                    <a:pt x="257" y="9"/>
                  </a:lnTo>
                  <a:lnTo>
                    <a:pt x="263" y="12"/>
                  </a:lnTo>
                  <a:lnTo>
                    <a:pt x="272" y="12"/>
                  </a:lnTo>
                  <a:lnTo>
                    <a:pt x="278" y="14"/>
                  </a:lnTo>
                  <a:lnTo>
                    <a:pt x="284" y="14"/>
                  </a:lnTo>
                  <a:lnTo>
                    <a:pt x="293" y="16"/>
                  </a:lnTo>
                  <a:lnTo>
                    <a:pt x="299" y="16"/>
                  </a:lnTo>
                  <a:lnTo>
                    <a:pt x="305" y="19"/>
                  </a:lnTo>
                  <a:lnTo>
                    <a:pt x="311" y="21"/>
                  </a:lnTo>
                  <a:lnTo>
                    <a:pt x="317" y="21"/>
                  </a:lnTo>
                  <a:lnTo>
                    <a:pt x="324" y="23"/>
                  </a:lnTo>
                  <a:lnTo>
                    <a:pt x="330" y="23"/>
                  </a:lnTo>
                  <a:lnTo>
                    <a:pt x="334" y="26"/>
                  </a:lnTo>
                  <a:lnTo>
                    <a:pt x="340" y="26"/>
                  </a:lnTo>
                  <a:lnTo>
                    <a:pt x="347" y="28"/>
                  </a:lnTo>
                  <a:lnTo>
                    <a:pt x="351" y="28"/>
                  </a:lnTo>
                  <a:lnTo>
                    <a:pt x="355" y="30"/>
                  </a:lnTo>
                  <a:lnTo>
                    <a:pt x="361" y="30"/>
                  </a:lnTo>
                  <a:lnTo>
                    <a:pt x="365" y="33"/>
                  </a:lnTo>
                  <a:lnTo>
                    <a:pt x="369" y="35"/>
                  </a:lnTo>
                  <a:lnTo>
                    <a:pt x="374" y="35"/>
                  </a:lnTo>
                  <a:lnTo>
                    <a:pt x="376" y="37"/>
                  </a:lnTo>
                  <a:lnTo>
                    <a:pt x="380" y="37"/>
                  </a:lnTo>
                  <a:lnTo>
                    <a:pt x="394" y="42"/>
                  </a:lnTo>
                  <a:lnTo>
                    <a:pt x="409" y="44"/>
                  </a:lnTo>
                  <a:lnTo>
                    <a:pt x="423" y="49"/>
                  </a:lnTo>
                  <a:lnTo>
                    <a:pt x="438" y="51"/>
                  </a:lnTo>
                  <a:lnTo>
                    <a:pt x="454" y="56"/>
                  </a:lnTo>
                  <a:lnTo>
                    <a:pt x="469" y="58"/>
                  </a:lnTo>
                  <a:lnTo>
                    <a:pt x="486" y="61"/>
                  </a:lnTo>
                  <a:lnTo>
                    <a:pt x="500" y="65"/>
                  </a:lnTo>
                  <a:lnTo>
                    <a:pt x="517" y="68"/>
                  </a:lnTo>
                  <a:lnTo>
                    <a:pt x="531" y="70"/>
                  </a:lnTo>
                  <a:lnTo>
                    <a:pt x="548" y="70"/>
                  </a:lnTo>
                  <a:lnTo>
                    <a:pt x="565" y="72"/>
                  </a:lnTo>
                  <a:lnTo>
                    <a:pt x="579" y="75"/>
                  </a:lnTo>
                  <a:lnTo>
                    <a:pt x="596" y="75"/>
                  </a:lnTo>
                  <a:lnTo>
                    <a:pt x="612" y="77"/>
                  </a:lnTo>
                  <a:lnTo>
                    <a:pt x="629" y="77"/>
                  </a:lnTo>
                  <a:lnTo>
                    <a:pt x="645" y="77"/>
                  </a:lnTo>
                  <a:lnTo>
                    <a:pt x="662" y="77"/>
                  </a:lnTo>
                  <a:lnTo>
                    <a:pt x="679" y="77"/>
                  </a:lnTo>
                  <a:lnTo>
                    <a:pt x="697" y="75"/>
                  </a:lnTo>
                  <a:lnTo>
                    <a:pt x="714" y="75"/>
                  </a:lnTo>
                  <a:lnTo>
                    <a:pt x="731" y="72"/>
                  </a:lnTo>
                  <a:lnTo>
                    <a:pt x="749" y="72"/>
                  </a:lnTo>
                  <a:lnTo>
                    <a:pt x="766" y="70"/>
                  </a:lnTo>
                  <a:lnTo>
                    <a:pt x="785" y="68"/>
                  </a:lnTo>
                  <a:lnTo>
                    <a:pt x="803" y="63"/>
                  </a:lnTo>
                  <a:lnTo>
                    <a:pt x="820" y="61"/>
                  </a:lnTo>
                  <a:lnTo>
                    <a:pt x="839" y="56"/>
                  </a:lnTo>
                  <a:lnTo>
                    <a:pt x="857" y="51"/>
                  </a:lnTo>
                  <a:lnTo>
                    <a:pt x="876" y="47"/>
                  </a:lnTo>
                  <a:lnTo>
                    <a:pt x="895" y="42"/>
                  </a:lnTo>
                  <a:lnTo>
                    <a:pt x="913" y="37"/>
                  </a:lnTo>
                  <a:lnTo>
                    <a:pt x="915" y="35"/>
                  </a:lnTo>
                  <a:lnTo>
                    <a:pt x="919" y="35"/>
                  </a:lnTo>
                  <a:lnTo>
                    <a:pt x="924" y="33"/>
                  </a:lnTo>
                  <a:lnTo>
                    <a:pt x="928" y="33"/>
                  </a:lnTo>
                  <a:lnTo>
                    <a:pt x="932" y="30"/>
                  </a:lnTo>
                  <a:lnTo>
                    <a:pt x="936" y="30"/>
                  </a:lnTo>
                  <a:lnTo>
                    <a:pt x="942" y="28"/>
                  </a:lnTo>
                  <a:lnTo>
                    <a:pt x="946" y="28"/>
                  </a:lnTo>
                  <a:lnTo>
                    <a:pt x="953" y="26"/>
                  </a:lnTo>
                  <a:lnTo>
                    <a:pt x="957" y="26"/>
                  </a:lnTo>
                  <a:lnTo>
                    <a:pt x="963" y="23"/>
                  </a:lnTo>
                  <a:lnTo>
                    <a:pt x="969" y="21"/>
                  </a:lnTo>
                  <a:lnTo>
                    <a:pt x="976" y="21"/>
                  </a:lnTo>
                  <a:lnTo>
                    <a:pt x="982" y="19"/>
                  </a:lnTo>
                  <a:lnTo>
                    <a:pt x="988" y="19"/>
                  </a:lnTo>
                  <a:lnTo>
                    <a:pt x="994" y="16"/>
                  </a:lnTo>
                  <a:lnTo>
                    <a:pt x="1000" y="16"/>
                  </a:lnTo>
                  <a:lnTo>
                    <a:pt x="1009" y="14"/>
                  </a:lnTo>
                  <a:lnTo>
                    <a:pt x="1015" y="14"/>
                  </a:lnTo>
                  <a:lnTo>
                    <a:pt x="1021" y="12"/>
                  </a:lnTo>
                  <a:lnTo>
                    <a:pt x="1030" y="12"/>
                  </a:lnTo>
                  <a:lnTo>
                    <a:pt x="1036" y="9"/>
                  </a:lnTo>
                  <a:lnTo>
                    <a:pt x="1044" y="9"/>
                  </a:lnTo>
                  <a:lnTo>
                    <a:pt x="1050" y="7"/>
                  </a:lnTo>
                  <a:lnTo>
                    <a:pt x="1059" y="7"/>
                  </a:lnTo>
                  <a:lnTo>
                    <a:pt x="1065" y="5"/>
                  </a:lnTo>
                  <a:lnTo>
                    <a:pt x="1073" y="5"/>
                  </a:lnTo>
                  <a:lnTo>
                    <a:pt x="1081" y="2"/>
                  </a:lnTo>
                  <a:lnTo>
                    <a:pt x="1088" y="2"/>
                  </a:lnTo>
                  <a:lnTo>
                    <a:pt x="1096" y="2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23" y="0"/>
                  </a:lnTo>
                  <a:lnTo>
                    <a:pt x="1135" y="0"/>
                  </a:lnTo>
                  <a:lnTo>
                    <a:pt x="1146" y="0"/>
                  </a:lnTo>
                  <a:lnTo>
                    <a:pt x="1158" y="0"/>
                  </a:lnTo>
                  <a:lnTo>
                    <a:pt x="1169" y="2"/>
                  </a:lnTo>
                  <a:lnTo>
                    <a:pt x="1179" y="5"/>
                  </a:lnTo>
                  <a:lnTo>
                    <a:pt x="1189" y="7"/>
                  </a:lnTo>
                  <a:lnTo>
                    <a:pt x="1198" y="9"/>
                  </a:lnTo>
                  <a:lnTo>
                    <a:pt x="1208" y="12"/>
                  </a:lnTo>
                  <a:lnTo>
                    <a:pt x="1216" y="16"/>
                  </a:lnTo>
                  <a:lnTo>
                    <a:pt x="1225" y="19"/>
                  </a:lnTo>
                  <a:lnTo>
                    <a:pt x="1233" y="23"/>
                  </a:lnTo>
                  <a:lnTo>
                    <a:pt x="1239" y="28"/>
                  </a:lnTo>
                  <a:lnTo>
                    <a:pt x="1247" y="35"/>
                  </a:lnTo>
                  <a:lnTo>
                    <a:pt x="1254" y="40"/>
                  </a:lnTo>
                  <a:lnTo>
                    <a:pt x="1260" y="47"/>
                  </a:lnTo>
                  <a:lnTo>
                    <a:pt x="1264" y="54"/>
                  </a:lnTo>
                  <a:lnTo>
                    <a:pt x="1270" y="61"/>
                  </a:lnTo>
                  <a:lnTo>
                    <a:pt x="1274" y="68"/>
                  </a:lnTo>
                  <a:lnTo>
                    <a:pt x="1279" y="75"/>
                  </a:lnTo>
                  <a:lnTo>
                    <a:pt x="1283" y="84"/>
                  </a:lnTo>
                  <a:lnTo>
                    <a:pt x="1285" y="91"/>
                  </a:lnTo>
                  <a:lnTo>
                    <a:pt x="1287" y="100"/>
                  </a:lnTo>
                  <a:lnTo>
                    <a:pt x="1289" y="109"/>
                  </a:lnTo>
                  <a:lnTo>
                    <a:pt x="1291" y="121"/>
                  </a:lnTo>
                  <a:lnTo>
                    <a:pt x="1293" y="130"/>
                  </a:lnTo>
                  <a:lnTo>
                    <a:pt x="1293" y="140"/>
                  </a:lnTo>
                  <a:lnTo>
                    <a:pt x="1293" y="151"/>
                  </a:lnTo>
                  <a:lnTo>
                    <a:pt x="1291" y="163"/>
                  </a:lnTo>
                  <a:lnTo>
                    <a:pt x="1291" y="175"/>
                  </a:lnTo>
                  <a:lnTo>
                    <a:pt x="1289" y="186"/>
                  </a:lnTo>
                  <a:lnTo>
                    <a:pt x="1287" y="200"/>
                  </a:lnTo>
                  <a:lnTo>
                    <a:pt x="1285" y="210"/>
                  </a:lnTo>
                  <a:lnTo>
                    <a:pt x="1281" y="221"/>
                  </a:lnTo>
                  <a:lnTo>
                    <a:pt x="1277" y="233"/>
                  </a:lnTo>
                  <a:lnTo>
                    <a:pt x="1274" y="242"/>
                  </a:lnTo>
                  <a:lnTo>
                    <a:pt x="1268" y="254"/>
                  </a:lnTo>
                  <a:lnTo>
                    <a:pt x="1264" y="268"/>
                  </a:lnTo>
                  <a:lnTo>
                    <a:pt x="1258" y="279"/>
                  </a:lnTo>
                  <a:lnTo>
                    <a:pt x="1250" y="291"/>
                  </a:lnTo>
                  <a:lnTo>
                    <a:pt x="1243" y="303"/>
                  </a:lnTo>
                  <a:lnTo>
                    <a:pt x="1235" y="317"/>
                  </a:lnTo>
                  <a:lnTo>
                    <a:pt x="1227" y="331"/>
                  </a:lnTo>
                  <a:lnTo>
                    <a:pt x="1216" y="342"/>
                  </a:lnTo>
                  <a:lnTo>
                    <a:pt x="1206" y="356"/>
                  </a:lnTo>
                  <a:lnTo>
                    <a:pt x="1196" y="370"/>
                  </a:lnTo>
                  <a:lnTo>
                    <a:pt x="1183" y="384"/>
                  </a:lnTo>
                  <a:lnTo>
                    <a:pt x="1171" y="398"/>
                  </a:lnTo>
                  <a:lnTo>
                    <a:pt x="1158" y="412"/>
                  </a:lnTo>
                  <a:lnTo>
                    <a:pt x="1146" y="428"/>
                  </a:lnTo>
                  <a:lnTo>
                    <a:pt x="1131" y="442"/>
                  </a:lnTo>
                  <a:lnTo>
                    <a:pt x="1115" y="456"/>
                  </a:lnTo>
                  <a:lnTo>
                    <a:pt x="1100" y="472"/>
                  </a:lnTo>
                  <a:lnTo>
                    <a:pt x="1081" y="486"/>
                  </a:lnTo>
                  <a:lnTo>
                    <a:pt x="1065" y="503"/>
                  </a:lnTo>
                  <a:lnTo>
                    <a:pt x="1046" y="519"/>
                  </a:lnTo>
                  <a:lnTo>
                    <a:pt x="1027" y="533"/>
                  </a:lnTo>
                  <a:lnTo>
                    <a:pt x="1009" y="549"/>
                  </a:lnTo>
                  <a:lnTo>
                    <a:pt x="988" y="566"/>
                  </a:lnTo>
                  <a:lnTo>
                    <a:pt x="965" y="582"/>
                  </a:lnTo>
                  <a:lnTo>
                    <a:pt x="944" y="598"/>
                  </a:lnTo>
                  <a:lnTo>
                    <a:pt x="922" y="614"/>
                  </a:lnTo>
                  <a:lnTo>
                    <a:pt x="897" y="628"/>
                  </a:lnTo>
                  <a:lnTo>
                    <a:pt x="872" y="645"/>
                  </a:lnTo>
                  <a:lnTo>
                    <a:pt x="861" y="652"/>
                  </a:lnTo>
                  <a:lnTo>
                    <a:pt x="851" y="656"/>
                  </a:lnTo>
                  <a:lnTo>
                    <a:pt x="841" y="663"/>
                  </a:lnTo>
                  <a:lnTo>
                    <a:pt x="832" y="670"/>
                  </a:lnTo>
                  <a:lnTo>
                    <a:pt x="822" y="677"/>
                  </a:lnTo>
                  <a:lnTo>
                    <a:pt x="814" y="684"/>
                  </a:lnTo>
                  <a:lnTo>
                    <a:pt x="803" y="691"/>
                  </a:lnTo>
                  <a:lnTo>
                    <a:pt x="795" y="698"/>
                  </a:lnTo>
                  <a:lnTo>
                    <a:pt x="787" y="705"/>
                  </a:lnTo>
                  <a:lnTo>
                    <a:pt x="778" y="714"/>
                  </a:lnTo>
                  <a:lnTo>
                    <a:pt x="772" y="724"/>
                  </a:lnTo>
                  <a:lnTo>
                    <a:pt x="764" y="733"/>
                  </a:lnTo>
                  <a:lnTo>
                    <a:pt x="755" y="740"/>
                  </a:lnTo>
                  <a:lnTo>
                    <a:pt x="749" y="752"/>
                  </a:lnTo>
                  <a:lnTo>
                    <a:pt x="743" y="761"/>
                  </a:lnTo>
                  <a:lnTo>
                    <a:pt x="737" y="770"/>
                  </a:lnTo>
                  <a:lnTo>
                    <a:pt x="731" y="782"/>
                  </a:lnTo>
                  <a:lnTo>
                    <a:pt x="724" y="791"/>
                  </a:lnTo>
                  <a:lnTo>
                    <a:pt x="720" y="803"/>
                  </a:lnTo>
                  <a:lnTo>
                    <a:pt x="716" y="815"/>
                  </a:lnTo>
                  <a:lnTo>
                    <a:pt x="712" y="826"/>
                  </a:lnTo>
                  <a:lnTo>
                    <a:pt x="708" y="840"/>
                  </a:lnTo>
                  <a:lnTo>
                    <a:pt x="704" y="852"/>
                  </a:lnTo>
                  <a:lnTo>
                    <a:pt x="699" y="866"/>
                  </a:lnTo>
                  <a:lnTo>
                    <a:pt x="697" y="877"/>
                  </a:lnTo>
                  <a:lnTo>
                    <a:pt x="695" y="891"/>
                  </a:lnTo>
                  <a:lnTo>
                    <a:pt x="693" y="905"/>
                  </a:lnTo>
                  <a:lnTo>
                    <a:pt x="691" y="922"/>
                  </a:lnTo>
                  <a:lnTo>
                    <a:pt x="689" y="936"/>
                  </a:lnTo>
                  <a:lnTo>
                    <a:pt x="689" y="950"/>
                  </a:lnTo>
                  <a:lnTo>
                    <a:pt x="689" y="966"/>
                  </a:lnTo>
                  <a:lnTo>
                    <a:pt x="689" y="982"/>
                  </a:lnTo>
                  <a:lnTo>
                    <a:pt x="689" y="989"/>
                  </a:lnTo>
                  <a:lnTo>
                    <a:pt x="689" y="998"/>
                  </a:lnTo>
                  <a:lnTo>
                    <a:pt x="689" y="1005"/>
                  </a:lnTo>
                  <a:lnTo>
                    <a:pt x="689" y="1012"/>
                  </a:lnTo>
                  <a:lnTo>
                    <a:pt x="689" y="1019"/>
                  </a:lnTo>
                  <a:lnTo>
                    <a:pt x="689" y="1026"/>
                  </a:lnTo>
                  <a:lnTo>
                    <a:pt x="691" y="1033"/>
                  </a:lnTo>
                  <a:lnTo>
                    <a:pt x="691" y="1040"/>
                  </a:lnTo>
                  <a:lnTo>
                    <a:pt x="691" y="1047"/>
                  </a:lnTo>
                  <a:lnTo>
                    <a:pt x="691" y="1054"/>
                  </a:lnTo>
                  <a:lnTo>
                    <a:pt x="691" y="1061"/>
                  </a:lnTo>
                  <a:lnTo>
                    <a:pt x="691" y="1066"/>
                  </a:lnTo>
                  <a:lnTo>
                    <a:pt x="691" y="1073"/>
                  </a:lnTo>
                  <a:lnTo>
                    <a:pt x="691" y="1080"/>
                  </a:lnTo>
                  <a:lnTo>
                    <a:pt x="691" y="1087"/>
                  </a:lnTo>
                  <a:lnTo>
                    <a:pt x="691" y="1094"/>
                  </a:lnTo>
                  <a:lnTo>
                    <a:pt x="693" y="1098"/>
                  </a:lnTo>
                  <a:lnTo>
                    <a:pt x="693" y="1105"/>
                  </a:lnTo>
                  <a:lnTo>
                    <a:pt x="693" y="1112"/>
                  </a:lnTo>
                  <a:lnTo>
                    <a:pt x="693" y="1119"/>
                  </a:lnTo>
                  <a:lnTo>
                    <a:pt x="693" y="1126"/>
                  </a:lnTo>
                  <a:lnTo>
                    <a:pt x="693" y="1131"/>
                  </a:lnTo>
                  <a:lnTo>
                    <a:pt x="693" y="1138"/>
                  </a:lnTo>
                  <a:lnTo>
                    <a:pt x="693" y="1145"/>
                  </a:lnTo>
                  <a:lnTo>
                    <a:pt x="693" y="1152"/>
                  </a:lnTo>
                  <a:lnTo>
                    <a:pt x="693" y="1159"/>
                  </a:lnTo>
                  <a:lnTo>
                    <a:pt x="693" y="1166"/>
                  </a:lnTo>
                  <a:lnTo>
                    <a:pt x="691" y="1173"/>
                  </a:lnTo>
                  <a:lnTo>
                    <a:pt x="691" y="1180"/>
                  </a:lnTo>
                  <a:lnTo>
                    <a:pt x="691" y="1187"/>
                  </a:lnTo>
                  <a:lnTo>
                    <a:pt x="691" y="1194"/>
                  </a:lnTo>
                  <a:lnTo>
                    <a:pt x="691" y="1203"/>
                  </a:lnTo>
                  <a:lnTo>
                    <a:pt x="691" y="1208"/>
                  </a:lnTo>
                  <a:lnTo>
                    <a:pt x="691" y="1212"/>
                  </a:lnTo>
                  <a:lnTo>
                    <a:pt x="691" y="1219"/>
                  </a:lnTo>
                  <a:lnTo>
                    <a:pt x="691" y="1224"/>
                  </a:lnTo>
                  <a:lnTo>
                    <a:pt x="691" y="1231"/>
                  </a:lnTo>
                  <a:lnTo>
                    <a:pt x="691" y="1236"/>
                  </a:lnTo>
                  <a:lnTo>
                    <a:pt x="691" y="1243"/>
                  </a:lnTo>
                  <a:lnTo>
                    <a:pt x="691" y="1250"/>
                  </a:lnTo>
                  <a:lnTo>
                    <a:pt x="691" y="1257"/>
                  </a:lnTo>
                  <a:lnTo>
                    <a:pt x="691" y="1264"/>
                  </a:lnTo>
                  <a:lnTo>
                    <a:pt x="691" y="1268"/>
                  </a:lnTo>
                  <a:lnTo>
                    <a:pt x="691" y="1275"/>
                  </a:lnTo>
                  <a:lnTo>
                    <a:pt x="689" y="1285"/>
                  </a:lnTo>
                  <a:lnTo>
                    <a:pt x="689" y="1292"/>
                  </a:lnTo>
                  <a:lnTo>
                    <a:pt x="689" y="1299"/>
                  </a:lnTo>
                  <a:lnTo>
                    <a:pt x="689" y="1306"/>
                  </a:lnTo>
                  <a:lnTo>
                    <a:pt x="689" y="1313"/>
                  </a:lnTo>
                  <a:lnTo>
                    <a:pt x="687" y="1320"/>
                  </a:lnTo>
                  <a:lnTo>
                    <a:pt x="687" y="1329"/>
                  </a:lnTo>
                  <a:lnTo>
                    <a:pt x="687" y="1336"/>
                  </a:lnTo>
                  <a:lnTo>
                    <a:pt x="685" y="1345"/>
                  </a:lnTo>
                  <a:lnTo>
                    <a:pt x="685" y="1352"/>
                  </a:lnTo>
                  <a:lnTo>
                    <a:pt x="685" y="1359"/>
                  </a:lnTo>
                  <a:lnTo>
                    <a:pt x="683" y="1368"/>
                  </a:lnTo>
                  <a:lnTo>
                    <a:pt x="683" y="1375"/>
                  </a:lnTo>
                  <a:lnTo>
                    <a:pt x="681" y="1385"/>
                  </a:lnTo>
                  <a:lnTo>
                    <a:pt x="681" y="1392"/>
                  </a:lnTo>
                  <a:lnTo>
                    <a:pt x="679" y="1401"/>
                  </a:lnTo>
                  <a:lnTo>
                    <a:pt x="679" y="1410"/>
                  </a:lnTo>
                  <a:lnTo>
                    <a:pt x="677" y="1417"/>
                  </a:lnTo>
                  <a:lnTo>
                    <a:pt x="675" y="1427"/>
                  </a:lnTo>
                  <a:lnTo>
                    <a:pt x="675" y="1434"/>
                  </a:lnTo>
                  <a:lnTo>
                    <a:pt x="610" y="1434"/>
                  </a:lnTo>
                  <a:close/>
                </a:path>
              </a:pathLst>
            </a:custGeom>
            <a:solidFill>
              <a:srgbClr val="006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83" name="Freeform 89">
              <a:extLst>
                <a:ext uri="{FF2B5EF4-FFF2-40B4-BE49-F238E27FC236}">
                  <a16:creationId xmlns:a16="http://schemas.microsoft.com/office/drawing/2014/main" id="{25FFE04A-AF1E-0271-4D35-EBFAE80AA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3062"/>
              <a:ext cx="29" cy="21"/>
            </a:xfrm>
            <a:custGeom>
              <a:avLst/>
              <a:gdLst>
                <a:gd name="T0" fmla="*/ 0 w 31"/>
                <a:gd name="T1" fmla="*/ 18 h 21"/>
                <a:gd name="T2" fmla="*/ 2 w 31"/>
                <a:gd name="T3" fmla="*/ 18 h 21"/>
                <a:gd name="T4" fmla="*/ 4 w 31"/>
                <a:gd name="T5" fmla="*/ 18 h 21"/>
                <a:gd name="T6" fmla="*/ 6 w 31"/>
                <a:gd name="T7" fmla="*/ 18 h 21"/>
                <a:gd name="T8" fmla="*/ 7 w 31"/>
                <a:gd name="T9" fmla="*/ 21 h 21"/>
                <a:gd name="T10" fmla="*/ 8 w 31"/>
                <a:gd name="T11" fmla="*/ 21 h 21"/>
                <a:gd name="T12" fmla="*/ 10 w 31"/>
                <a:gd name="T13" fmla="*/ 21 h 21"/>
                <a:gd name="T14" fmla="*/ 12 w 31"/>
                <a:gd name="T15" fmla="*/ 21 h 21"/>
                <a:gd name="T16" fmla="*/ 15 w 31"/>
                <a:gd name="T17" fmla="*/ 21 h 21"/>
                <a:gd name="T18" fmla="*/ 17 w 31"/>
                <a:gd name="T19" fmla="*/ 21 h 21"/>
                <a:gd name="T20" fmla="*/ 19 w 31"/>
                <a:gd name="T21" fmla="*/ 21 h 21"/>
                <a:gd name="T22" fmla="*/ 21 w 31"/>
                <a:gd name="T23" fmla="*/ 21 h 21"/>
                <a:gd name="T24" fmla="*/ 22 w 31"/>
                <a:gd name="T25" fmla="*/ 21 h 21"/>
                <a:gd name="T26" fmla="*/ 23 w 31"/>
                <a:gd name="T27" fmla="*/ 21 h 21"/>
                <a:gd name="T28" fmla="*/ 25 w 31"/>
                <a:gd name="T29" fmla="*/ 21 h 21"/>
                <a:gd name="T30" fmla="*/ 27 w 31"/>
                <a:gd name="T31" fmla="*/ 21 h 21"/>
                <a:gd name="T32" fmla="*/ 25 w 31"/>
                <a:gd name="T33" fmla="*/ 0 h 21"/>
                <a:gd name="T34" fmla="*/ 23 w 31"/>
                <a:gd name="T35" fmla="*/ 0 h 21"/>
                <a:gd name="T36" fmla="*/ 23 w 31"/>
                <a:gd name="T37" fmla="*/ 2 h 21"/>
                <a:gd name="T38" fmla="*/ 22 w 31"/>
                <a:gd name="T39" fmla="*/ 2 h 21"/>
                <a:gd name="T40" fmla="*/ 21 w 31"/>
                <a:gd name="T41" fmla="*/ 2 h 21"/>
                <a:gd name="T42" fmla="*/ 19 w 31"/>
                <a:gd name="T43" fmla="*/ 2 h 21"/>
                <a:gd name="T44" fmla="*/ 17 w 31"/>
                <a:gd name="T45" fmla="*/ 2 h 21"/>
                <a:gd name="T46" fmla="*/ 15 w 31"/>
                <a:gd name="T47" fmla="*/ 2 h 21"/>
                <a:gd name="T48" fmla="*/ 12 w 31"/>
                <a:gd name="T49" fmla="*/ 2 h 21"/>
                <a:gd name="T50" fmla="*/ 10 w 31"/>
                <a:gd name="T51" fmla="*/ 2 h 21"/>
                <a:gd name="T52" fmla="*/ 10 w 31"/>
                <a:gd name="T53" fmla="*/ 0 h 21"/>
                <a:gd name="T54" fmla="*/ 8 w 31"/>
                <a:gd name="T55" fmla="*/ 0 h 21"/>
                <a:gd name="T56" fmla="*/ 7 w 31"/>
                <a:gd name="T57" fmla="*/ 0 h 21"/>
                <a:gd name="T58" fmla="*/ 6 w 31"/>
                <a:gd name="T59" fmla="*/ 0 h 21"/>
                <a:gd name="T60" fmla="*/ 0 w 31"/>
                <a:gd name="T61" fmla="*/ 18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"/>
                <a:gd name="T94" fmla="*/ 0 h 21"/>
                <a:gd name="T95" fmla="*/ 31 w 31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" h="21">
                  <a:moveTo>
                    <a:pt x="0" y="18"/>
                  </a:move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84" name="Freeform 90">
              <a:extLst>
                <a:ext uri="{FF2B5EF4-FFF2-40B4-BE49-F238E27FC236}">
                  <a16:creationId xmlns:a16="http://schemas.microsoft.com/office/drawing/2014/main" id="{A48E9AA0-FB78-AA99-6573-EC0B097B9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3062"/>
              <a:ext cx="32" cy="23"/>
            </a:xfrm>
            <a:custGeom>
              <a:avLst/>
              <a:gdLst>
                <a:gd name="T0" fmla="*/ 25 w 33"/>
                <a:gd name="T1" fmla="*/ 0 h 23"/>
                <a:gd name="T2" fmla="*/ 23 w 33"/>
                <a:gd name="T3" fmla="*/ 0 h 23"/>
                <a:gd name="T4" fmla="*/ 23 w 33"/>
                <a:gd name="T5" fmla="*/ 2 h 23"/>
                <a:gd name="T6" fmla="*/ 21 w 33"/>
                <a:gd name="T7" fmla="*/ 2 h 23"/>
                <a:gd name="T8" fmla="*/ 19 w 33"/>
                <a:gd name="T9" fmla="*/ 2 h 23"/>
                <a:gd name="T10" fmla="*/ 16 w 33"/>
                <a:gd name="T11" fmla="*/ 2 h 23"/>
                <a:gd name="T12" fmla="*/ 16 w 33"/>
                <a:gd name="T13" fmla="*/ 2 h 23"/>
                <a:gd name="T14" fmla="*/ 14 w 33"/>
                <a:gd name="T15" fmla="*/ 2 h 23"/>
                <a:gd name="T16" fmla="*/ 12 w 33"/>
                <a:gd name="T17" fmla="*/ 2 h 23"/>
                <a:gd name="T18" fmla="*/ 10 w 33"/>
                <a:gd name="T19" fmla="*/ 2 h 23"/>
                <a:gd name="T20" fmla="*/ 8 w 33"/>
                <a:gd name="T21" fmla="*/ 2 h 23"/>
                <a:gd name="T22" fmla="*/ 6 w 33"/>
                <a:gd name="T23" fmla="*/ 2 h 23"/>
                <a:gd name="T24" fmla="*/ 4 w 33"/>
                <a:gd name="T25" fmla="*/ 2 h 23"/>
                <a:gd name="T26" fmla="*/ 0 w 33"/>
                <a:gd name="T27" fmla="*/ 23 h 23"/>
                <a:gd name="T28" fmla="*/ 2 w 33"/>
                <a:gd name="T29" fmla="*/ 23 h 23"/>
                <a:gd name="T30" fmla="*/ 4 w 33"/>
                <a:gd name="T31" fmla="*/ 23 h 23"/>
                <a:gd name="T32" fmla="*/ 6 w 33"/>
                <a:gd name="T33" fmla="*/ 23 h 23"/>
                <a:gd name="T34" fmla="*/ 8 w 33"/>
                <a:gd name="T35" fmla="*/ 23 h 23"/>
                <a:gd name="T36" fmla="*/ 10 w 33"/>
                <a:gd name="T37" fmla="*/ 23 h 23"/>
                <a:gd name="T38" fmla="*/ 12 w 33"/>
                <a:gd name="T39" fmla="*/ 23 h 23"/>
                <a:gd name="T40" fmla="*/ 14 w 33"/>
                <a:gd name="T41" fmla="*/ 23 h 23"/>
                <a:gd name="T42" fmla="*/ 16 w 33"/>
                <a:gd name="T43" fmla="*/ 23 h 23"/>
                <a:gd name="T44" fmla="*/ 16 w 33"/>
                <a:gd name="T45" fmla="*/ 23 h 23"/>
                <a:gd name="T46" fmla="*/ 19 w 33"/>
                <a:gd name="T47" fmla="*/ 21 h 23"/>
                <a:gd name="T48" fmla="*/ 21 w 33"/>
                <a:gd name="T49" fmla="*/ 21 h 23"/>
                <a:gd name="T50" fmla="*/ 23 w 33"/>
                <a:gd name="T51" fmla="*/ 21 h 23"/>
                <a:gd name="T52" fmla="*/ 25 w 33"/>
                <a:gd name="T53" fmla="*/ 21 h 23"/>
                <a:gd name="T54" fmla="*/ 27 w 33"/>
                <a:gd name="T55" fmla="*/ 21 h 23"/>
                <a:gd name="T56" fmla="*/ 29 w 33"/>
                <a:gd name="T57" fmla="*/ 18 h 23"/>
                <a:gd name="T58" fmla="*/ 31 w 33"/>
                <a:gd name="T59" fmla="*/ 18 h 23"/>
                <a:gd name="T60" fmla="*/ 25 w 33"/>
                <a:gd name="T61" fmla="*/ 0 h 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"/>
                <a:gd name="T94" fmla="*/ 0 h 23"/>
                <a:gd name="T95" fmla="*/ 33 w 33"/>
                <a:gd name="T96" fmla="*/ 23 h 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" h="23">
                  <a:moveTo>
                    <a:pt x="27" y="0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85" name="Freeform 91">
              <a:extLst>
                <a:ext uri="{FF2B5EF4-FFF2-40B4-BE49-F238E27FC236}">
                  <a16:creationId xmlns:a16="http://schemas.microsoft.com/office/drawing/2014/main" id="{5481D617-C3EE-ED5B-D533-235A003D3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955"/>
              <a:ext cx="71" cy="197"/>
            </a:xfrm>
            <a:custGeom>
              <a:avLst/>
              <a:gdLst>
                <a:gd name="T0" fmla="*/ 38 w 73"/>
                <a:gd name="T1" fmla="*/ 9 h 197"/>
                <a:gd name="T2" fmla="*/ 36 w 73"/>
                <a:gd name="T3" fmla="*/ 20 h 197"/>
                <a:gd name="T4" fmla="*/ 34 w 73"/>
                <a:gd name="T5" fmla="*/ 30 h 197"/>
                <a:gd name="T6" fmla="*/ 32 w 73"/>
                <a:gd name="T7" fmla="*/ 41 h 197"/>
                <a:gd name="T8" fmla="*/ 29 w 73"/>
                <a:gd name="T9" fmla="*/ 51 h 197"/>
                <a:gd name="T10" fmla="*/ 27 w 73"/>
                <a:gd name="T11" fmla="*/ 60 h 197"/>
                <a:gd name="T12" fmla="*/ 23 w 73"/>
                <a:gd name="T13" fmla="*/ 67 h 197"/>
                <a:gd name="T14" fmla="*/ 21 w 73"/>
                <a:gd name="T15" fmla="*/ 74 h 197"/>
                <a:gd name="T16" fmla="*/ 19 w 73"/>
                <a:gd name="T17" fmla="*/ 81 h 197"/>
                <a:gd name="T18" fmla="*/ 17 w 73"/>
                <a:gd name="T19" fmla="*/ 88 h 197"/>
                <a:gd name="T20" fmla="*/ 15 w 73"/>
                <a:gd name="T21" fmla="*/ 95 h 197"/>
                <a:gd name="T22" fmla="*/ 9 w 73"/>
                <a:gd name="T23" fmla="*/ 109 h 197"/>
                <a:gd name="T24" fmla="*/ 4 w 73"/>
                <a:gd name="T25" fmla="*/ 125 h 197"/>
                <a:gd name="T26" fmla="*/ 2 w 73"/>
                <a:gd name="T27" fmla="*/ 139 h 197"/>
                <a:gd name="T28" fmla="*/ 0 w 73"/>
                <a:gd name="T29" fmla="*/ 153 h 197"/>
                <a:gd name="T30" fmla="*/ 2 w 73"/>
                <a:gd name="T31" fmla="*/ 165 h 197"/>
                <a:gd name="T32" fmla="*/ 4 w 73"/>
                <a:gd name="T33" fmla="*/ 176 h 197"/>
                <a:gd name="T34" fmla="*/ 11 w 73"/>
                <a:gd name="T35" fmla="*/ 186 h 197"/>
                <a:gd name="T36" fmla="*/ 17 w 73"/>
                <a:gd name="T37" fmla="*/ 193 h 197"/>
                <a:gd name="T38" fmla="*/ 23 w 73"/>
                <a:gd name="T39" fmla="*/ 195 h 197"/>
                <a:gd name="T40" fmla="*/ 34 w 73"/>
                <a:gd name="T41" fmla="*/ 197 h 197"/>
                <a:gd name="T42" fmla="*/ 44 w 73"/>
                <a:gd name="T43" fmla="*/ 195 h 197"/>
                <a:gd name="T44" fmla="*/ 52 w 73"/>
                <a:gd name="T45" fmla="*/ 193 h 197"/>
                <a:gd name="T46" fmla="*/ 57 w 73"/>
                <a:gd name="T47" fmla="*/ 188 h 197"/>
                <a:gd name="T48" fmla="*/ 61 w 73"/>
                <a:gd name="T49" fmla="*/ 181 h 197"/>
                <a:gd name="T50" fmla="*/ 65 w 73"/>
                <a:gd name="T51" fmla="*/ 174 h 197"/>
                <a:gd name="T52" fmla="*/ 69 w 73"/>
                <a:gd name="T53" fmla="*/ 165 h 197"/>
                <a:gd name="T54" fmla="*/ 69 w 73"/>
                <a:gd name="T55" fmla="*/ 153 h 197"/>
                <a:gd name="T56" fmla="*/ 69 w 73"/>
                <a:gd name="T57" fmla="*/ 141 h 197"/>
                <a:gd name="T58" fmla="*/ 67 w 73"/>
                <a:gd name="T59" fmla="*/ 125 h 197"/>
                <a:gd name="T60" fmla="*/ 63 w 73"/>
                <a:gd name="T61" fmla="*/ 111 h 197"/>
                <a:gd name="T62" fmla="*/ 59 w 73"/>
                <a:gd name="T63" fmla="*/ 93 h 197"/>
                <a:gd name="T64" fmla="*/ 53 w 73"/>
                <a:gd name="T65" fmla="*/ 81 h 197"/>
                <a:gd name="T66" fmla="*/ 52 w 73"/>
                <a:gd name="T67" fmla="*/ 74 h 197"/>
                <a:gd name="T68" fmla="*/ 50 w 73"/>
                <a:gd name="T69" fmla="*/ 67 h 197"/>
                <a:gd name="T70" fmla="*/ 48 w 73"/>
                <a:gd name="T71" fmla="*/ 60 h 197"/>
                <a:gd name="T72" fmla="*/ 46 w 73"/>
                <a:gd name="T73" fmla="*/ 51 h 197"/>
                <a:gd name="T74" fmla="*/ 44 w 73"/>
                <a:gd name="T75" fmla="*/ 44 h 197"/>
                <a:gd name="T76" fmla="*/ 44 w 73"/>
                <a:gd name="T77" fmla="*/ 34 h 197"/>
                <a:gd name="T78" fmla="*/ 42 w 73"/>
                <a:gd name="T79" fmla="*/ 27 h 197"/>
                <a:gd name="T80" fmla="*/ 40 w 73"/>
                <a:gd name="T81" fmla="*/ 18 h 197"/>
                <a:gd name="T82" fmla="*/ 40 w 73"/>
                <a:gd name="T83" fmla="*/ 9 h 197"/>
                <a:gd name="T84" fmla="*/ 40 w 73"/>
                <a:gd name="T85" fmla="*/ 0 h 1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197"/>
                <a:gd name="T131" fmla="*/ 73 w 73"/>
                <a:gd name="T132" fmla="*/ 197 h 1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197">
                  <a:moveTo>
                    <a:pt x="42" y="0"/>
                  </a:moveTo>
                  <a:lnTo>
                    <a:pt x="40" y="4"/>
                  </a:lnTo>
                  <a:lnTo>
                    <a:pt x="40" y="9"/>
                  </a:lnTo>
                  <a:lnTo>
                    <a:pt x="40" y="13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4" y="37"/>
                  </a:lnTo>
                  <a:lnTo>
                    <a:pt x="34" y="41"/>
                  </a:lnTo>
                  <a:lnTo>
                    <a:pt x="34" y="44"/>
                  </a:lnTo>
                  <a:lnTo>
                    <a:pt x="31" y="46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29" y="55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5" y="69"/>
                  </a:lnTo>
                  <a:lnTo>
                    <a:pt x="25" y="72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1" y="79"/>
                  </a:lnTo>
                  <a:lnTo>
                    <a:pt x="21" y="81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7" y="90"/>
                  </a:lnTo>
                  <a:lnTo>
                    <a:pt x="15" y="93"/>
                  </a:lnTo>
                  <a:lnTo>
                    <a:pt x="15" y="95"/>
                  </a:lnTo>
                  <a:lnTo>
                    <a:pt x="13" y="100"/>
                  </a:lnTo>
                  <a:lnTo>
                    <a:pt x="11" y="104"/>
                  </a:lnTo>
                  <a:lnTo>
                    <a:pt x="9" y="109"/>
                  </a:lnTo>
                  <a:lnTo>
                    <a:pt x="7" y="114"/>
                  </a:lnTo>
                  <a:lnTo>
                    <a:pt x="4" y="118"/>
                  </a:lnTo>
                  <a:lnTo>
                    <a:pt x="4" y="125"/>
                  </a:lnTo>
                  <a:lnTo>
                    <a:pt x="2" y="130"/>
                  </a:lnTo>
                  <a:lnTo>
                    <a:pt x="2" y="134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2" y="160"/>
                  </a:lnTo>
                  <a:lnTo>
                    <a:pt x="2" y="165"/>
                  </a:lnTo>
                  <a:lnTo>
                    <a:pt x="2" y="169"/>
                  </a:lnTo>
                  <a:lnTo>
                    <a:pt x="4" y="172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9" y="181"/>
                  </a:lnTo>
                  <a:lnTo>
                    <a:pt x="11" y="186"/>
                  </a:lnTo>
                  <a:lnTo>
                    <a:pt x="13" y="188"/>
                  </a:lnTo>
                  <a:lnTo>
                    <a:pt x="15" y="190"/>
                  </a:lnTo>
                  <a:lnTo>
                    <a:pt x="17" y="193"/>
                  </a:lnTo>
                  <a:lnTo>
                    <a:pt x="19" y="193"/>
                  </a:lnTo>
                  <a:lnTo>
                    <a:pt x="23" y="195"/>
                  </a:lnTo>
                  <a:lnTo>
                    <a:pt x="25" y="195"/>
                  </a:lnTo>
                  <a:lnTo>
                    <a:pt x="29" y="197"/>
                  </a:lnTo>
                  <a:lnTo>
                    <a:pt x="34" y="197"/>
                  </a:lnTo>
                  <a:lnTo>
                    <a:pt x="36" y="197"/>
                  </a:lnTo>
                  <a:lnTo>
                    <a:pt x="40" y="197"/>
                  </a:lnTo>
                  <a:lnTo>
                    <a:pt x="44" y="197"/>
                  </a:lnTo>
                  <a:lnTo>
                    <a:pt x="46" y="195"/>
                  </a:lnTo>
                  <a:lnTo>
                    <a:pt x="50" y="195"/>
                  </a:lnTo>
                  <a:lnTo>
                    <a:pt x="52" y="195"/>
                  </a:lnTo>
                  <a:lnTo>
                    <a:pt x="54" y="193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1" y="188"/>
                  </a:lnTo>
                  <a:lnTo>
                    <a:pt x="63" y="186"/>
                  </a:lnTo>
                  <a:lnTo>
                    <a:pt x="63" y="183"/>
                  </a:lnTo>
                  <a:lnTo>
                    <a:pt x="65" y="181"/>
                  </a:lnTo>
                  <a:lnTo>
                    <a:pt x="67" y="179"/>
                  </a:lnTo>
                  <a:lnTo>
                    <a:pt x="69" y="176"/>
                  </a:lnTo>
                  <a:lnTo>
                    <a:pt x="69" y="174"/>
                  </a:lnTo>
                  <a:lnTo>
                    <a:pt x="71" y="169"/>
                  </a:lnTo>
                  <a:lnTo>
                    <a:pt x="71" y="167"/>
                  </a:lnTo>
                  <a:lnTo>
                    <a:pt x="73" y="165"/>
                  </a:lnTo>
                  <a:lnTo>
                    <a:pt x="73" y="160"/>
                  </a:lnTo>
                  <a:lnTo>
                    <a:pt x="73" y="158"/>
                  </a:lnTo>
                  <a:lnTo>
                    <a:pt x="73" y="153"/>
                  </a:lnTo>
                  <a:lnTo>
                    <a:pt x="73" y="148"/>
                  </a:lnTo>
                  <a:lnTo>
                    <a:pt x="73" y="144"/>
                  </a:lnTo>
                  <a:lnTo>
                    <a:pt x="73" y="141"/>
                  </a:lnTo>
                  <a:lnTo>
                    <a:pt x="73" y="137"/>
                  </a:lnTo>
                  <a:lnTo>
                    <a:pt x="73" y="132"/>
                  </a:lnTo>
                  <a:lnTo>
                    <a:pt x="71" y="125"/>
                  </a:lnTo>
                  <a:lnTo>
                    <a:pt x="71" y="121"/>
                  </a:lnTo>
                  <a:lnTo>
                    <a:pt x="69" y="116"/>
                  </a:lnTo>
                  <a:lnTo>
                    <a:pt x="67" y="111"/>
                  </a:lnTo>
                  <a:lnTo>
                    <a:pt x="67" y="104"/>
                  </a:lnTo>
                  <a:lnTo>
                    <a:pt x="65" y="100"/>
                  </a:lnTo>
                  <a:lnTo>
                    <a:pt x="63" y="93"/>
                  </a:lnTo>
                  <a:lnTo>
                    <a:pt x="58" y="86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8" y="51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6" y="44"/>
                  </a:lnTo>
                  <a:lnTo>
                    <a:pt x="46" y="41"/>
                  </a:lnTo>
                  <a:lnTo>
                    <a:pt x="46" y="37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27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3"/>
                  </a:lnTo>
                  <a:lnTo>
                    <a:pt x="42" y="9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B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86" name="Freeform 92">
              <a:extLst>
                <a:ext uri="{FF2B5EF4-FFF2-40B4-BE49-F238E27FC236}">
                  <a16:creationId xmlns:a16="http://schemas.microsoft.com/office/drawing/2014/main" id="{E8CBB8A0-CE8D-8E58-C12F-CDED56EBD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955"/>
              <a:ext cx="71" cy="197"/>
            </a:xfrm>
            <a:custGeom>
              <a:avLst/>
              <a:gdLst>
                <a:gd name="T0" fmla="*/ 38 w 73"/>
                <a:gd name="T1" fmla="*/ 9 h 197"/>
                <a:gd name="T2" fmla="*/ 36 w 73"/>
                <a:gd name="T3" fmla="*/ 20 h 197"/>
                <a:gd name="T4" fmla="*/ 34 w 73"/>
                <a:gd name="T5" fmla="*/ 30 h 197"/>
                <a:gd name="T6" fmla="*/ 32 w 73"/>
                <a:gd name="T7" fmla="*/ 41 h 197"/>
                <a:gd name="T8" fmla="*/ 29 w 73"/>
                <a:gd name="T9" fmla="*/ 51 h 197"/>
                <a:gd name="T10" fmla="*/ 27 w 73"/>
                <a:gd name="T11" fmla="*/ 60 h 197"/>
                <a:gd name="T12" fmla="*/ 23 w 73"/>
                <a:gd name="T13" fmla="*/ 67 h 197"/>
                <a:gd name="T14" fmla="*/ 21 w 73"/>
                <a:gd name="T15" fmla="*/ 74 h 197"/>
                <a:gd name="T16" fmla="*/ 19 w 73"/>
                <a:gd name="T17" fmla="*/ 81 h 197"/>
                <a:gd name="T18" fmla="*/ 17 w 73"/>
                <a:gd name="T19" fmla="*/ 88 h 197"/>
                <a:gd name="T20" fmla="*/ 15 w 73"/>
                <a:gd name="T21" fmla="*/ 95 h 197"/>
                <a:gd name="T22" fmla="*/ 9 w 73"/>
                <a:gd name="T23" fmla="*/ 109 h 197"/>
                <a:gd name="T24" fmla="*/ 4 w 73"/>
                <a:gd name="T25" fmla="*/ 125 h 197"/>
                <a:gd name="T26" fmla="*/ 2 w 73"/>
                <a:gd name="T27" fmla="*/ 139 h 197"/>
                <a:gd name="T28" fmla="*/ 0 w 73"/>
                <a:gd name="T29" fmla="*/ 153 h 197"/>
                <a:gd name="T30" fmla="*/ 2 w 73"/>
                <a:gd name="T31" fmla="*/ 165 h 197"/>
                <a:gd name="T32" fmla="*/ 4 w 73"/>
                <a:gd name="T33" fmla="*/ 176 h 197"/>
                <a:gd name="T34" fmla="*/ 11 w 73"/>
                <a:gd name="T35" fmla="*/ 186 h 197"/>
                <a:gd name="T36" fmla="*/ 17 w 73"/>
                <a:gd name="T37" fmla="*/ 193 h 197"/>
                <a:gd name="T38" fmla="*/ 23 w 73"/>
                <a:gd name="T39" fmla="*/ 195 h 197"/>
                <a:gd name="T40" fmla="*/ 34 w 73"/>
                <a:gd name="T41" fmla="*/ 197 h 197"/>
                <a:gd name="T42" fmla="*/ 44 w 73"/>
                <a:gd name="T43" fmla="*/ 195 h 197"/>
                <a:gd name="T44" fmla="*/ 52 w 73"/>
                <a:gd name="T45" fmla="*/ 193 h 197"/>
                <a:gd name="T46" fmla="*/ 57 w 73"/>
                <a:gd name="T47" fmla="*/ 188 h 197"/>
                <a:gd name="T48" fmla="*/ 61 w 73"/>
                <a:gd name="T49" fmla="*/ 181 h 197"/>
                <a:gd name="T50" fmla="*/ 65 w 73"/>
                <a:gd name="T51" fmla="*/ 174 h 197"/>
                <a:gd name="T52" fmla="*/ 69 w 73"/>
                <a:gd name="T53" fmla="*/ 165 h 197"/>
                <a:gd name="T54" fmla="*/ 69 w 73"/>
                <a:gd name="T55" fmla="*/ 153 h 197"/>
                <a:gd name="T56" fmla="*/ 69 w 73"/>
                <a:gd name="T57" fmla="*/ 141 h 197"/>
                <a:gd name="T58" fmla="*/ 67 w 73"/>
                <a:gd name="T59" fmla="*/ 125 h 197"/>
                <a:gd name="T60" fmla="*/ 63 w 73"/>
                <a:gd name="T61" fmla="*/ 111 h 197"/>
                <a:gd name="T62" fmla="*/ 59 w 73"/>
                <a:gd name="T63" fmla="*/ 93 h 197"/>
                <a:gd name="T64" fmla="*/ 53 w 73"/>
                <a:gd name="T65" fmla="*/ 81 h 197"/>
                <a:gd name="T66" fmla="*/ 52 w 73"/>
                <a:gd name="T67" fmla="*/ 74 h 197"/>
                <a:gd name="T68" fmla="*/ 50 w 73"/>
                <a:gd name="T69" fmla="*/ 67 h 197"/>
                <a:gd name="T70" fmla="*/ 48 w 73"/>
                <a:gd name="T71" fmla="*/ 60 h 197"/>
                <a:gd name="T72" fmla="*/ 46 w 73"/>
                <a:gd name="T73" fmla="*/ 51 h 197"/>
                <a:gd name="T74" fmla="*/ 44 w 73"/>
                <a:gd name="T75" fmla="*/ 44 h 197"/>
                <a:gd name="T76" fmla="*/ 44 w 73"/>
                <a:gd name="T77" fmla="*/ 34 h 197"/>
                <a:gd name="T78" fmla="*/ 42 w 73"/>
                <a:gd name="T79" fmla="*/ 27 h 197"/>
                <a:gd name="T80" fmla="*/ 40 w 73"/>
                <a:gd name="T81" fmla="*/ 18 h 197"/>
                <a:gd name="T82" fmla="*/ 40 w 73"/>
                <a:gd name="T83" fmla="*/ 9 h 197"/>
                <a:gd name="T84" fmla="*/ 40 w 73"/>
                <a:gd name="T85" fmla="*/ 0 h 1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197"/>
                <a:gd name="T131" fmla="*/ 73 w 73"/>
                <a:gd name="T132" fmla="*/ 197 h 1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197">
                  <a:moveTo>
                    <a:pt x="42" y="0"/>
                  </a:moveTo>
                  <a:lnTo>
                    <a:pt x="40" y="4"/>
                  </a:lnTo>
                  <a:lnTo>
                    <a:pt x="40" y="9"/>
                  </a:lnTo>
                  <a:lnTo>
                    <a:pt x="40" y="13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4" y="37"/>
                  </a:lnTo>
                  <a:lnTo>
                    <a:pt x="34" y="41"/>
                  </a:lnTo>
                  <a:lnTo>
                    <a:pt x="34" y="44"/>
                  </a:lnTo>
                  <a:lnTo>
                    <a:pt x="31" y="46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29" y="55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5" y="69"/>
                  </a:lnTo>
                  <a:lnTo>
                    <a:pt x="25" y="72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1" y="79"/>
                  </a:lnTo>
                  <a:lnTo>
                    <a:pt x="21" y="81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7" y="90"/>
                  </a:lnTo>
                  <a:lnTo>
                    <a:pt x="15" y="93"/>
                  </a:lnTo>
                  <a:lnTo>
                    <a:pt x="15" y="95"/>
                  </a:lnTo>
                  <a:lnTo>
                    <a:pt x="13" y="100"/>
                  </a:lnTo>
                  <a:lnTo>
                    <a:pt x="11" y="104"/>
                  </a:lnTo>
                  <a:lnTo>
                    <a:pt x="9" y="109"/>
                  </a:lnTo>
                  <a:lnTo>
                    <a:pt x="7" y="114"/>
                  </a:lnTo>
                  <a:lnTo>
                    <a:pt x="4" y="118"/>
                  </a:lnTo>
                  <a:lnTo>
                    <a:pt x="4" y="125"/>
                  </a:lnTo>
                  <a:lnTo>
                    <a:pt x="2" y="130"/>
                  </a:lnTo>
                  <a:lnTo>
                    <a:pt x="2" y="134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2" y="160"/>
                  </a:lnTo>
                  <a:lnTo>
                    <a:pt x="2" y="165"/>
                  </a:lnTo>
                  <a:lnTo>
                    <a:pt x="2" y="169"/>
                  </a:lnTo>
                  <a:lnTo>
                    <a:pt x="4" y="172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9" y="181"/>
                  </a:lnTo>
                  <a:lnTo>
                    <a:pt x="11" y="186"/>
                  </a:lnTo>
                  <a:lnTo>
                    <a:pt x="13" y="188"/>
                  </a:lnTo>
                  <a:lnTo>
                    <a:pt x="15" y="190"/>
                  </a:lnTo>
                  <a:lnTo>
                    <a:pt x="17" y="193"/>
                  </a:lnTo>
                  <a:lnTo>
                    <a:pt x="19" y="193"/>
                  </a:lnTo>
                  <a:lnTo>
                    <a:pt x="23" y="195"/>
                  </a:lnTo>
                  <a:lnTo>
                    <a:pt x="25" y="195"/>
                  </a:lnTo>
                  <a:lnTo>
                    <a:pt x="29" y="197"/>
                  </a:lnTo>
                  <a:lnTo>
                    <a:pt x="34" y="197"/>
                  </a:lnTo>
                  <a:lnTo>
                    <a:pt x="36" y="197"/>
                  </a:lnTo>
                  <a:lnTo>
                    <a:pt x="40" y="197"/>
                  </a:lnTo>
                  <a:lnTo>
                    <a:pt x="44" y="197"/>
                  </a:lnTo>
                  <a:lnTo>
                    <a:pt x="46" y="195"/>
                  </a:lnTo>
                  <a:lnTo>
                    <a:pt x="50" y="195"/>
                  </a:lnTo>
                  <a:lnTo>
                    <a:pt x="52" y="195"/>
                  </a:lnTo>
                  <a:lnTo>
                    <a:pt x="54" y="193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1" y="188"/>
                  </a:lnTo>
                  <a:lnTo>
                    <a:pt x="63" y="186"/>
                  </a:lnTo>
                  <a:lnTo>
                    <a:pt x="63" y="183"/>
                  </a:lnTo>
                  <a:lnTo>
                    <a:pt x="65" y="181"/>
                  </a:lnTo>
                  <a:lnTo>
                    <a:pt x="67" y="179"/>
                  </a:lnTo>
                  <a:lnTo>
                    <a:pt x="69" y="176"/>
                  </a:lnTo>
                  <a:lnTo>
                    <a:pt x="69" y="174"/>
                  </a:lnTo>
                  <a:lnTo>
                    <a:pt x="71" y="169"/>
                  </a:lnTo>
                  <a:lnTo>
                    <a:pt x="71" y="167"/>
                  </a:lnTo>
                  <a:lnTo>
                    <a:pt x="73" y="165"/>
                  </a:lnTo>
                  <a:lnTo>
                    <a:pt x="73" y="160"/>
                  </a:lnTo>
                  <a:lnTo>
                    <a:pt x="73" y="158"/>
                  </a:lnTo>
                  <a:lnTo>
                    <a:pt x="73" y="153"/>
                  </a:lnTo>
                  <a:lnTo>
                    <a:pt x="73" y="148"/>
                  </a:lnTo>
                  <a:lnTo>
                    <a:pt x="73" y="144"/>
                  </a:lnTo>
                  <a:lnTo>
                    <a:pt x="73" y="141"/>
                  </a:lnTo>
                  <a:lnTo>
                    <a:pt x="73" y="137"/>
                  </a:lnTo>
                  <a:lnTo>
                    <a:pt x="73" y="132"/>
                  </a:lnTo>
                  <a:lnTo>
                    <a:pt x="71" y="125"/>
                  </a:lnTo>
                  <a:lnTo>
                    <a:pt x="71" y="121"/>
                  </a:lnTo>
                  <a:lnTo>
                    <a:pt x="69" y="116"/>
                  </a:lnTo>
                  <a:lnTo>
                    <a:pt x="67" y="111"/>
                  </a:lnTo>
                  <a:lnTo>
                    <a:pt x="67" y="104"/>
                  </a:lnTo>
                  <a:lnTo>
                    <a:pt x="65" y="100"/>
                  </a:lnTo>
                  <a:lnTo>
                    <a:pt x="63" y="93"/>
                  </a:lnTo>
                  <a:lnTo>
                    <a:pt x="58" y="86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8" y="51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6" y="44"/>
                  </a:lnTo>
                  <a:lnTo>
                    <a:pt x="46" y="41"/>
                  </a:lnTo>
                  <a:lnTo>
                    <a:pt x="46" y="37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27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3"/>
                  </a:lnTo>
                  <a:lnTo>
                    <a:pt x="42" y="9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0"/>
                  </a:lnTo>
                </a:path>
              </a:pathLst>
            </a:custGeom>
            <a:noFill/>
            <a:ln w="0">
              <a:solidFill>
                <a:srgbClr val="0068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87" name="Freeform 93">
              <a:extLst>
                <a:ext uri="{FF2B5EF4-FFF2-40B4-BE49-F238E27FC236}">
                  <a16:creationId xmlns:a16="http://schemas.microsoft.com/office/drawing/2014/main" id="{7C187DD9-F2C3-D3A7-7F44-58A628C61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038"/>
              <a:ext cx="23" cy="100"/>
            </a:xfrm>
            <a:custGeom>
              <a:avLst/>
              <a:gdLst>
                <a:gd name="T0" fmla="*/ 6 w 23"/>
                <a:gd name="T1" fmla="*/ 7 h 100"/>
                <a:gd name="T2" fmla="*/ 10 w 23"/>
                <a:gd name="T3" fmla="*/ 17 h 100"/>
                <a:gd name="T4" fmla="*/ 14 w 23"/>
                <a:gd name="T5" fmla="*/ 26 h 100"/>
                <a:gd name="T6" fmla="*/ 16 w 23"/>
                <a:gd name="T7" fmla="*/ 33 h 100"/>
                <a:gd name="T8" fmla="*/ 18 w 23"/>
                <a:gd name="T9" fmla="*/ 42 h 100"/>
                <a:gd name="T10" fmla="*/ 20 w 23"/>
                <a:gd name="T11" fmla="*/ 49 h 100"/>
                <a:gd name="T12" fmla="*/ 20 w 23"/>
                <a:gd name="T13" fmla="*/ 56 h 100"/>
                <a:gd name="T14" fmla="*/ 23 w 23"/>
                <a:gd name="T15" fmla="*/ 63 h 100"/>
                <a:gd name="T16" fmla="*/ 20 w 23"/>
                <a:gd name="T17" fmla="*/ 70 h 100"/>
                <a:gd name="T18" fmla="*/ 20 w 23"/>
                <a:gd name="T19" fmla="*/ 75 h 100"/>
                <a:gd name="T20" fmla="*/ 18 w 23"/>
                <a:gd name="T21" fmla="*/ 82 h 100"/>
                <a:gd name="T22" fmla="*/ 16 w 23"/>
                <a:gd name="T23" fmla="*/ 86 h 100"/>
                <a:gd name="T24" fmla="*/ 12 w 23"/>
                <a:gd name="T25" fmla="*/ 91 h 100"/>
                <a:gd name="T26" fmla="*/ 8 w 23"/>
                <a:gd name="T27" fmla="*/ 96 h 100"/>
                <a:gd name="T28" fmla="*/ 4 w 23"/>
                <a:gd name="T29" fmla="*/ 98 h 100"/>
                <a:gd name="T30" fmla="*/ 0 w 23"/>
                <a:gd name="T31" fmla="*/ 100 h 100"/>
                <a:gd name="T32" fmla="*/ 2 w 23"/>
                <a:gd name="T33" fmla="*/ 98 h 100"/>
                <a:gd name="T34" fmla="*/ 4 w 23"/>
                <a:gd name="T35" fmla="*/ 93 h 100"/>
                <a:gd name="T36" fmla="*/ 6 w 23"/>
                <a:gd name="T37" fmla="*/ 89 h 100"/>
                <a:gd name="T38" fmla="*/ 8 w 23"/>
                <a:gd name="T39" fmla="*/ 84 h 100"/>
                <a:gd name="T40" fmla="*/ 10 w 23"/>
                <a:gd name="T41" fmla="*/ 79 h 100"/>
                <a:gd name="T42" fmla="*/ 10 w 23"/>
                <a:gd name="T43" fmla="*/ 75 h 100"/>
                <a:gd name="T44" fmla="*/ 12 w 23"/>
                <a:gd name="T45" fmla="*/ 68 h 100"/>
                <a:gd name="T46" fmla="*/ 12 w 23"/>
                <a:gd name="T47" fmla="*/ 63 h 100"/>
                <a:gd name="T48" fmla="*/ 12 w 23"/>
                <a:gd name="T49" fmla="*/ 56 h 100"/>
                <a:gd name="T50" fmla="*/ 12 w 23"/>
                <a:gd name="T51" fmla="*/ 49 h 100"/>
                <a:gd name="T52" fmla="*/ 10 w 23"/>
                <a:gd name="T53" fmla="*/ 42 h 100"/>
                <a:gd name="T54" fmla="*/ 10 w 23"/>
                <a:gd name="T55" fmla="*/ 35 h 100"/>
                <a:gd name="T56" fmla="*/ 10 w 23"/>
                <a:gd name="T57" fmla="*/ 28 h 100"/>
                <a:gd name="T58" fmla="*/ 8 w 23"/>
                <a:gd name="T59" fmla="*/ 19 h 100"/>
                <a:gd name="T60" fmla="*/ 6 w 23"/>
                <a:gd name="T61" fmla="*/ 10 h 100"/>
                <a:gd name="T62" fmla="*/ 4 w 23"/>
                <a:gd name="T63" fmla="*/ 0 h 1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"/>
                <a:gd name="T97" fmla="*/ 0 h 100"/>
                <a:gd name="T98" fmla="*/ 23 w 23"/>
                <a:gd name="T99" fmla="*/ 100 h 1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" h="100">
                  <a:moveTo>
                    <a:pt x="4" y="0"/>
                  </a:moveTo>
                  <a:lnTo>
                    <a:pt x="6" y="7"/>
                  </a:lnTo>
                  <a:lnTo>
                    <a:pt x="8" y="12"/>
                  </a:lnTo>
                  <a:lnTo>
                    <a:pt x="10" y="17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3" y="68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20" y="75"/>
                  </a:lnTo>
                  <a:lnTo>
                    <a:pt x="20" y="77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6" y="86"/>
                  </a:lnTo>
                  <a:lnTo>
                    <a:pt x="14" y="89"/>
                  </a:lnTo>
                  <a:lnTo>
                    <a:pt x="12" y="91"/>
                  </a:lnTo>
                  <a:lnTo>
                    <a:pt x="10" y="93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2" y="98"/>
                  </a:lnTo>
                  <a:lnTo>
                    <a:pt x="4" y="96"/>
                  </a:lnTo>
                  <a:lnTo>
                    <a:pt x="4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10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2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8" y="24"/>
                  </a:lnTo>
                  <a:lnTo>
                    <a:pt x="8" y="19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88" name="Freeform 94">
              <a:extLst>
                <a:ext uri="{FF2B5EF4-FFF2-40B4-BE49-F238E27FC236}">
                  <a16:creationId xmlns:a16="http://schemas.microsoft.com/office/drawing/2014/main" id="{A46E664A-8D65-D049-0D88-B36A46B65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3575"/>
              <a:ext cx="87" cy="342"/>
            </a:xfrm>
            <a:custGeom>
              <a:avLst/>
              <a:gdLst>
                <a:gd name="T0" fmla="*/ 45 w 89"/>
                <a:gd name="T1" fmla="*/ 12 h 342"/>
                <a:gd name="T2" fmla="*/ 43 w 89"/>
                <a:gd name="T3" fmla="*/ 33 h 342"/>
                <a:gd name="T4" fmla="*/ 41 w 89"/>
                <a:gd name="T5" fmla="*/ 51 h 342"/>
                <a:gd name="T6" fmla="*/ 37 w 89"/>
                <a:gd name="T7" fmla="*/ 70 h 342"/>
                <a:gd name="T8" fmla="*/ 35 w 89"/>
                <a:gd name="T9" fmla="*/ 86 h 342"/>
                <a:gd name="T10" fmla="*/ 33 w 89"/>
                <a:gd name="T11" fmla="*/ 100 h 342"/>
                <a:gd name="T12" fmla="*/ 29 w 89"/>
                <a:gd name="T13" fmla="*/ 116 h 342"/>
                <a:gd name="T14" fmla="*/ 25 w 89"/>
                <a:gd name="T15" fmla="*/ 128 h 342"/>
                <a:gd name="T16" fmla="*/ 22 w 89"/>
                <a:gd name="T17" fmla="*/ 142 h 342"/>
                <a:gd name="T18" fmla="*/ 20 w 89"/>
                <a:gd name="T19" fmla="*/ 151 h 342"/>
                <a:gd name="T20" fmla="*/ 16 w 89"/>
                <a:gd name="T21" fmla="*/ 163 h 342"/>
                <a:gd name="T22" fmla="*/ 8 w 89"/>
                <a:gd name="T23" fmla="*/ 189 h 342"/>
                <a:gd name="T24" fmla="*/ 4 w 89"/>
                <a:gd name="T25" fmla="*/ 214 h 342"/>
                <a:gd name="T26" fmla="*/ 0 w 89"/>
                <a:gd name="T27" fmla="*/ 237 h 342"/>
                <a:gd name="T28" fmla="*/ 0 w 89"/>
                <a:gd name="T29" fmla="*/ 263 h 342"/>
                <a:gd name="T30" fmla="*/ 2 w 89"/>
                <a:gd name="T31" fmla="*/ 284 h 342"/>
                <a:gd name="T32" fmla="*/ 6 w 89"/>
                <a:gd name="T33" fmla="*/ 303 h 342"/>
                <a:gd name="T34" fmla="*/ 12 w 89"/>
                <a:gd name="T35" fmla="*/ 319 h 342"/>
                <a:gd name="T36" fmla="*/ 20 w 89"/>
                <a:gd name="T37" fmla="*/ 331 h 342"/>
                <a:gd name="T38" fmla="*/ 29 w 89"/>
                <a:gd name="T39" fmla="*/ 340 h 342"/>
                <a:gd name="T40" fmla="*/ 41 w 89"/>
                <a:gd name="T41" fmla="*/ 342 h 342"/>
                <a:gd name="T42" fmla="*/ 54 w 89"/>
                <a:gd name="T43" fmla="*/ 340 h 342"/>
                <a:gd name="T44" fmla="*/ 62 w 89"/>
                <a:gd name="T45" fmla="*/ 333 h 342"/>
                <a:gd name="T46" fmla="*/ 68 w 89"/>
                <a:gd name="T47" fmla="*/ 326 h 342"/>
                <a:gd name="T48" fmla="*/ 74 w 89"/>
                <a:gd name="T49" fmla="*/ 314 h 342"/>
                <a:gd name="T50" fmla="*/ 81 w 89"/>
                <a:gd name="T51" fmla="*/ 300 h 342"/>
                <a:gd name="T52" fmla="*/ 83 w 89"/>
                <a:gd name="T53" fmla="*/ 284 h 342"/>
                <a:gd name="T54" fmla="*/ 85 w 89"/>
                <a:gd name="T55" fmla="*/ 265 h 342"/>
                <a:gd name="T56" fmla="*/ 85 w 89"/>
                <a:gd name="T57" fmla="*/ 242 h 342"/>
                <a:gd name="T58" fmla="*/ 83 w 89"/>
                <a:gd name="T59" fmla="*/ 217 h 342"/>
                <a:gd name="T60" fmla="*/ 77 w 89"/>
                <a:gd name="T61" fmla="*/ 191 h 342"/>
                <a:gd name="T62" fmla="*/ 70 w 89"/>
                <a:gd name="T63" fmla="*/ 158 h 342"/>
                <a:gd name="T64" fmla="*/ 65 w 89"/>
                <a:gd name="T65" fmla="*/ 140 h 342"/>
                <a:gd name="T66" fmla="*/ 64 w 89"/>
                <a:gd name="T67" fmla="*/ 128 h 342"/>
                <a:gd name="T68" fmla="*/ 62 w 89"/>
                <a:gd name="T69" fmla="*/ 114 h 342"/>
                <a:gd name="T70" fmla="*/ 58 w 89"/>
                <a:gd name="T71" fmla="*/ 100 h 342"/>
                <a:gd name="T72" fmla="*/ 56 w 89"/>
                <a:gd name="T73" fmla="*/ 89 h 342"/>
                <a:gd name="T74" fmla="*/ 54 w 89"/>
                <a:gd name="T75" fmla="*/ 75 h 342"/>
                <a:gd name="T76" fmla="*/ 52 w 89"/>
                <a:gd name="T77" fmla="*/ 61 h 342"/>
                <a:gd name="T78" fmla="*/ 52 w 89"/>
                <a:gd name="T79" fmla="*/ 44 h 342"/>
                <a:gd name="T80" fmla="*/ 49 w 89"/>
                <a:gd name="T81" fmla="*/ 30 h 342"/>
                <a:gd name="T82" fmla="*/ 47 w 89"/>
                <a:gd name="T83" fmla="*/ 14 h 342"/>
                <a:gd name="T84" fmla="*/ 47 w 89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342"/>
                <a:gd name="T131" fmla="*/ 89 w 89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342">
                  <a:moveTo>
                    <a:pt x="49" y="0"/>
                  </a:moveTo>
                  <a:lnTo>
                    <a:pt x="47" y="7"/>
                  </a:lnTo>
                  <a:lnTo>
                    <a:pt x="47" y="12"/>
                  </a:lnTo>
                  <a:lnTo>
                    <a:pt x="47" y="19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5" y="40"/>
                  </a:lnTo>
                  <a:lnTo>
                    <a:pt x="43" y="44"/>
                  </a:lnTo>
                  <a:lnTo>
                    <a:pt x="43" y="51"/>
                  </a:lnTo>
                  <a:lnTo>
                    <a:pt x="41" y="58"/>
                  </a:lnTo>
                  <a:lnTo>
                    <a:pt x="41" y="63"/>
                  </a:lnTo>
                  <a:lnTo>
                    <a:pt x="39" y="70"/>
                  </a:lnTo>
                  <a:lnTo>
                    <a:pt x="39" y="75"/>
                  </a:lnTo>
                  <a:lnTo>
                    <a:pt x="39" y="79"/>
                  </a:lnTo>
                  <a:lnTo>
                    <a:pt x="37" y="86"/>
                  </a:lnTo>
                  <a:lnTo>
                    <a:pt x="37" y="91"/>
                  </a:lnTo>
                  <a:lnTo>
                    <a:pt x="35" y="96"/>
                  </a:lnTo>
                  <a:lnTo>
                    <a:pt x="35" y="100"/>
                  </a:lnTo>
                  <a:lnTo>
                    <a:pt x="33" y="105"/>
                  </a:lnTo>
                  <a:lnTo>
                    <a:pt x="33" y="112"/>
                  </a:lnTo>
                  <a:lnTo>
                    <a:pt x="31" y="116"/>
                  </a:lnTo>
                  <a:lnTo>
                    <a:pt x="31" y="121"/>
                  </a:lnTo>
                  <a:lnTo>
                    <a:pt x="29" y="123"/>
                  </a:lnTo>
                  <a:lnTo>
                    <a:pt x="27" y="128"/>
                  </a:lnTo>
                  <a:lnTo>
                    <a:pt x="27" y="133"/>
                  </a:lnTo>
                  <a:lnTo>
                    <a:pt x="24" y="137"/>
                  </a:lnTo>
                  <a:lnTo>
                    <a:pt x="24" y="142"/>
                  </a:lnTo>
                  <a:lnTo>
                    <a:pt x="22" y="144"/>
                  </a:lnTo>
                  <a:lnTo>
                    <a:pt x="22" y="149"/>
                  </a:lnTo>
                  <a:lnTo>
                    <a:pt x="20" y="151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6" y="163"/>
                  </a:lnTo>
                  <a:lnTo>
                    <a:pt x="14" y="172"/>
                  </a:lnTo>
                  <a:lnTo>
                    <a:pt x="12" y="179"/>
                  </a:lnTo>
                  <a:lnTo>
                    <a:pt x="8" y="189"/>
                  </a:lnTo>
                  <a:lnTo>
                    <a:pt x="8" y="196"/>
                  </a:lnTo>
                  <a:lnTo>
                    <a:pt x="6" y="205"/>
                  </a:lnTo>
                  <a:lnTo>
                    <a:pt x="4" y="214"/>
                  </a:lnTo>
                  <a:lnTo>
                    <a:pt x="2" y="221"/>
                  </a:lnTo>
                  <a:lnTo>
                    <a:pt x="2" y="231"/>
                  </a:lnTo>
                  <a:lnTo>
                    <a:pt x="0" y="237"/>
                  </a:lnTo>
                  <a:lnTo>
                    <a:pt x="0" y="247"/>
                  </a:lnTo>
                  <a:lnTo>
                    <a:pt x="0" y="254"/>
                  </a:lnTo>
                  <a:lnTo>
                    <a:pt x="0" y="263"/>
                  </a:lnTo>
                  <a:lnTo>
                    <a:pt x="0" y="270"/>
                  </a:lnTo>
                  <a:lnTo>
                    <a:pt x="0" y="277"/>
                  </a:lnTo>
                  <a:lnTo>
                    <a:pt x="2" y="284"/>
                  </a:lnTo>
                  <a:lnTo>
                    <a:pt x="2" y="291"/>
                  </a:lnTo>
                  <a:lnTo>
                    <a:pt x="4" y="298"/>
                  </a:lnTo>
                  <a:lnTo>
                    <a:pt x="6" y="303"/>
                  </a:lnTo>
                  <a:lnTo>
                    <a:pt x="8" y="310"/>
                  </a:lnTo>
                  <a:lnTo>
                    <a:pt x="10" y="314"/>
                  </a:lnTo>
                  <a:lnTo>
                    <a:pt x="12" y="319"/>
                  </a:lnTo>
                  <a:lnTo>
                    <a:pt x="14" y="324"/>
                  </a:lnTo>
                  <a:lnTo>
                    <a:pt x="16" y="328"/>
                  </a:lnTo>
                  <a:lnTo>
                    <a:pt x="20" y="331"/>
                  </a:lnTo>
                  <a:lnTo>
                    <a:pt x="22" y="335"/>
                  </a:lnTo>
                  <a:lnTo>
                    <a:pt x="27" y="338"/>
                  </a:lnTo>
                  <a:lnTo>
                    <a:pt x="31" y="340"/>
                  </a:lnTo>
                  <a:lnTo>
                    <a:pt x="35" y="340"/>
                  </a:lnTo>
                  <a:lnTo>
                    <a:pt x="39" y="342"/>
                  </a:lnTo>
                  <a:lnTo>
                    <a:pt x="43" y="342"/>
                  </a:lnTo>
                  <a:lnTo>
                    <a:pt x="47" y="342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8" y="338"/>
                  </a:lnTo>
                  <a:lnTo>
                    <a:pt x="62" y="335"/>
                  </a:lnTo>
                  <a:lnTo>
                    <a:pt x="64" y="333"/>
                  </a:lnTo>
                  <a:lnTo>
                    <a:pt x="68" y="331"/>
                  </a:lnTo>
                  <a:lnTo>
                    <a:pt x="70" y="328"/>
                  </a:lnTo>
                  <a:lnTo>
                    <a:pt x="72" y="326"/>
                  </a:lnTo>
                  <a:lnTo>
                    <a:pt x="74" y="321"/>
                  </a:lnTo>
                  <a:lnTo>
                    <a:pt x="76" y="317"/>
                  </a:lnTo>
                  <a:lnTo>
                    <a:pt x="78" y="314"/>
                  </a:lnTo>
                  <a:lnTo>
                    <a:pt x="81" y="310"/>
                  </a:lnTo>
                  <a:lnTo>
                    <a:pt x="83" y="305"/>
                  </a:lnTo>
                  <a:lnTo>
                    <a:pt x="85" y="300"/>
                  </a:lnTo>
                  <a:lnTo>
                    <a:pt x="85" y="296"/>
                  </a:lnTo>
                  <a:lnTo>
                    <a:pt x="87" y="289"/>
                  </a:lnTo>
                  <a:lnTo>
                    <a:pt x="87" y="284"/>
                  </a:lnTo>
                  <a:lnTo>
                    <a:pt x="89" y="277"/>
                  </a:lnTo>
                  <a:lnTo>
                    <a:pt x="89" y="270"/>
                  </a:lnTo>
                  <a:lnTo>
                    <a:pt x="89" y="265"/>
                  </a:lnTo>
                  <a:lnTo>
                    <a:pt x="89" y="258"/>
                  </a:lnTo>
                  <a:lnTo>
                    <a:pt x="89" y="249"/>
                  </a:lnTo>
                  <a:lnTo>
                    <a:pt x="89" y="242"/>
                  </a:lnTo>
                  <a:lnTo>
                    <a:pt x="89" y="235"/>
                  </a:lnTo>
                  <a:lnTo>
                    <a:pt x="87" y="226"/>
                  </a:lnTo>
                  <a:lnTo>
                    <a:pt x="87" y="217"/>
                  </a:lnTo>
                  <a:lnTo>
                    <a:pt x="85" y="210"/>
                  </a:lnTo>
                  <a:lnTo>
                    <a:pt x="83" y="200"/>
                  </a:lnTo>
                  <a:lnTo>
                    <a:pt x="81" y="191"/>
                  </a:lnTo>
                  <a:lnTo>
                    <a:pt x="78" y="179"/>
                  </a:lnTo>
                  <a:lnTo>
                    <a:pt x="76" y="170"/>
                  </a:lnTo>
                  <a:lnTo>
                    <a:pt x="74" y="158"/>
                  </a:lnTo>
                  <a:lnTo>
                    <a:pt x="70" y="149"/>
                  </a:lnTo>
                  <a:lnTo>
                    <a:pt x="70" y="144"/>
                  </a:lnTo>
                  <a:lnTo>
                    <a:pt x="68" y="140"/>
                  </a:lnTo>
                  <a:lnTo>
                    <a:pt x="68" y="135"/>
                  </a:lnTo>
                  <a:lnTo>
                    <a:pt x="66" y="133"/>
                  </a:lnTo>
                  <a:lnTo>
                    <a:pt x="66" y="128"/>
                  </a:lnTo>
                  <a:lnTo>
                    <a:pt x="64" y="123"/>
                  </a:lnTo>
                  <a:lnTo>
                    <a:pt x="64" y="119"/>
                  </a:lnTo>
                  <a:lnTo>
                    <a:pt x="64" y="114"/>
                  </a:lnTo>
                  <a:lnTo>
                    <a:pt x="62" y="110"/>
                  </a:lnTo>
                  <a:lnTo>
                    <a:pt x="62" y="105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60" y="93"/>
                  </a:lnTo>
                  <a:lnTo>
                    <a:pt x="58" y="89"/>
                  </a:lnTo>
                  <a:lnTo>
                    <a:pt x="58" y="84"/>
                  </a:lnTo>
                  <a:lnTo>
                    <a:pt x="58" y="79"/>
                  </a:lnTo>
                  <a:lnTo>
                    <a:pt x="56" y="75"/>
                  </a:lnTo>
                  <a:lnTo>
                    <a:pt x="56" y="70"/>
                  </a:lnTo>
                  <a:lnTo>
                    <a:pt x="56" y="65"/>
                  </a:lnTo>
                  <a:lnTo>
                    <a:pt x="54" y="61"/>
                  </a:lnTo>
                  <a:lnTo>
                    <a:pt x="54" y="54"/>
                  </a:lnTo>
                  <a:lnTo>
                    <a:pt x="54" y="49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9" y="14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B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89" name="Freeform 95">
              <a:extLst>
                <a:ext uri="{FF2B5EF4-FFF2-40B4-BE49-F238E27FC236}">
                  <a16:creationId xmlns:a16="http://schemas.microsoft.com/office/drawing/2014/main" id="{CE229BA9-4898-E116-945C-B43945214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3575"/>
              <a:ext cx="87" cy="342"/>
            </a:xfrm>
            <a:custGeom>
              <a:avLst/>
              <a:gdLst>
                <a:gd name="T0" fmla="*/ 45 w 89"/>
                <a:gd name="T1" fmla="*/ 12 h 342"/>
                <a:gd name="T2" fmla="*/ 43 w 89"/>
                <a:gd name="T3" fmla="*/ 33 h 342"/>
                <a:gd name="T4" fmla="*/ 41 w 89"/>
                <a:gd name="T5" fmla="*/ 51 h 342"/>
                <a:gd name="T6" fmla="*/ 37 w 89"/>
                <a:gd name="T7" fmla="*/ 70 h 342"/>
                <a:gd name="T8" fmla="*/ 35 w 89"/>
                <a:gd name="T9" fmla="*/ 86 h 342"/>
                <a:gd name="T10" fmla="*/ 33 w 89"/>
                <a:gd name="T11" fmla="*/ 100 h 342"/>
                <a:gd name="T12" fmla="*/ 29 w 89"/>
                <a:gd name="T13" fmla="*/ 116 h 342"/>
                <a:gd name="T14" fmla="*/ 25 w 89"/>
                <a:gd name="T15" fmla="*/ 128 h 342"/>
                <a:gd name="T16" fmla="*/ 22 w 89"/>
                <a:gd name="T17" fmla="*/ 142 h 342"/>
                <a:gd name="T18" fmla="*/ 20 w 89"/>
                <a:gd name="T19" fmla="*/ 151 h 342"/>
                <a:gd name="T20" fmla="*/ 16 w 89"/>
                <a:gd name="T21" fmla="*/ 163 h 342"/>
                <a:gd name="T22" fmla="*/ 10 w 89"/>
                <a:gd name="T23" fmla="*/ 189 h 342"/>
                <a:gd name="T24" fmla="*/ 4 w 89"/>
                <a:gd name="T25" fmla="*/ 214 h 342"/>
                <a:gd name="T26" fmla="*/ 0 w 89"/>
                <a:gd name="T27" fmla="*/ 237 h 342"/>
                <a:gd name="T28" fmla="*/ 0 w 89"/>
                <a:gd name="T29" fmla="*/ 263 h 342"/>
                <a:gd name="T30" fmla="*/ 2 w 89"/>
                <a:gd name="T31" fmla="*/ 284 h 342"/>
                <a:gd name="T32" fmla="*/ 6 w 89"/>
                <a:gd name="T33" fmla="*/ 303 h 342"/>
                <a:gd name="T34" fmla="*/ 12 w 89"/>
                <a:gd name="T35" fmla="*/ 319 h 342"/>
                <a:gd name="T36" fmla="*/ 20 w 89"/>
                <a:gd name="T37" fmla="*/ 331 h 342"/>
                <a:gd name="T38" fmla="*/ 29 w 89"/>
                <a:gd name="T39" fmla="*/ 340 h 342"/>
                <a:gd name="T40" fmla="*/ 41 w 89"/>
                <a:gd name="T41" fmla="*/ 342 h 342"/>
                <a:gd name="T42" fmla="*/ 54 w 89"/>
                <a:gd name="T43" fmla="*/ 340 h 342"/>
                <a:gd name="T44" fmla="*/ 62 w 89"/>
                <a:gd name="T45" fmla="*/ 333 h 342"/>
                <a:gd name="T46" fmla="*/ 68 w 89"/>
                <a:gd name="T47" fmla="*/ 326 h 342"/>
                <a:gd name="T48" fmla="*/ 74 w 89"/>
                <a:gd name="T49" fmla="*/ 314 h 342"/>
                <a:gd name="T50" fmla="*/ 81 w 89"/>
                <a:gd name="T51" fmla="*/ 300 h 342"/>
                <a:gd name="T52" fmla="*/ 83 w 89"/>
                <a:gd name="T53" fmla="*/ 284 h 342"/>
                <a:gd name="T54" fmla="*/ 85 w 89"/>
                <a:gd name="T55" fmla="*/ 265 h 342"/>
                <a:gd name="T56" fmla="*/ 85 w 89"/>
                <a:gd name="T57" fmla="*/ 242 h 342"/>
                <a:gd name="T58" fmla="*/ 83 w 89"/>
                <a:gd name="T59" fmla="*/ 217 h 342"/>
                <a:gd name="T60" fmla="*/ 77 w 89"/>
                <a:gd name="T61" fmla="*/ 191 h 342"/>
                <a:gd name="T62" fmla="*/ 70 w 89"/>
                <a:gd name="T63" fmla="*/ 158 h 342"/>
                <a:gd name="T64" fmla="*/ 65 w 89"/>
                <a:gd name="T65" fmla="*/ 140 h 342"/>
                <a:gd name="T66" fmla="*/ 64 w 89"/>
                <a:gd name="T67" fmla="*/ 128 h 342"/>
                <a:gd name="T68" fmla="*/ 62 w 89"/>
                <a:gd name="T69" fmla="*/ 114 h 342"/>
                <a:gd name="T70" fmla="*/ 58 w 89"/>
                <a:gd name="T71" fmla="*/ 100 h 342"/>
                <a:gd name="T72" fmla="*/ 56 w 89"/>
                <a:gd name="T73" fmla="*/ 89 h 342"/>
                <a:gd name="T74" fmla="*/ 54 w 89"/>
                <a:gd name="T75" fmla="*/ 75 h 342"/>
                <a:gd name="T76" fmla="*/ 52 w 89"/>
                <a:gd name="T77" fmla="*/ 61 h 342"/>
                <a:gd name="T78" fmla="*/ 52 w 89"/>
                <a:gd name="T79" fmla="*/ 44 h 342"/>
                <a:gd name="T80" fmla="*/ 49 w 89"/>
                <a:gd name="T81" fmla="*/ 30 h 342"/>
                <a:gd name="T82" fmla="*/ 47 w 89"/>
                <a:gd name="T83" fmla="*/ 14 h 342"/>
                <a:gd name="T84" fmla="*/ 47 w 89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342"/>
                <a:gd name="T131" fmla="*/ 89 w 89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342">
                  <a:moveTo>
                    <a:pt x="49" y="0"/>
                  </a:moveTo>
                  <a:lnTo>
                    <a:pt x="47" y="7"/>
                  </a:lnTo>
                  <a:lnTo>
                    <a:pt x="47" y="12"/>
                  </a:lnTo>
                  <a:lnTo>
                    <a:pt x="47" y="19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5" y="40"/>
                  </a:lnTo>
                  <a:lnTo>
                    <a:pt x="43" y="44"/>
                  </a:lnTo>
                  <a:lnTo>
                    <a:pt x="43" y="51"/>
                  </a:lnTo>
                  <a:lnTo>
                    <a:pt x="41" y="58"/>
                  </a:lnTo>
                  <a:lnTo>
                    <a:pt x="41" y="63"/>
                  </a:lnTo>
                  <a:lnTo>
                    <a:pt x="39" y="70"/>
                  </a:lnTo>
                  <a:lnTo>
                    <a:pt x="39" y="75"/>
                  </a:lnTo>
                  <a:lnTo>
                    <a:pt x="39" y="79"/>
                  </a:lnTo>
                  <a:lnTo>
                    <a:pt x="37" y="86"/>
                  </a:lnTo>
                  <a:lnTo>
                    <a:pt x="37" y="91"/>
                  </a:lnTo>
                  <a:lnTo>
                    <a:pt x="35" y="96"/>
                  </a:lnTo>
                  <a:lnTo>
                    <a:pt x="35" y="100"/>
                  </a:lnTo>
                  <a:lnTo>
                    <a:pt x="33" y="105"/>
                  </a:lnTo>
                  <a:lnTo>
                    <a:pt x="33" y="112"/>
                  </a:lnTo>
                  <a:lnTo>
                    <a:pt x="31" y="116"/>
                  </a:lnTo>
                  <a:lnTo>
                    <a:pt x="31" y="121"/>
                  </a:lnTo>
                  <a:lnTo>
                    <a:pt x="29" y="123"/>
                  </a:lnTo>
                  <a:lnTo>
                    <a:pt x="27" y="128"/>
                  </a:lnTo>
                  <a:lnTo>
                    <a:pt x="27" y="133"/>
                  </a:lnTo>
                  <a:lnTo>
                    <a:pt x="24" y="137"/>
                  </a:lnTo>
                  <a:lnTo>
                    <a:pt x="24" y="142"/>
                  </a:lnTo>
                  <a:lnTo>
                    <a:pt x="22" y="144"/>
                  </a:lnTo>
                  <a:lnTo>
                    <a:pt x="22" y="149"/>
                  </a:lnTo>
                  <a:lnTo>
                    <a:pt x="20" y="151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6" y="163"/>
                  </a:lnTo>
                  <a:lnTo>
                    <a:pt x="14" y="172"/>
                  </a:lnTo>
                  <a:lnTo>
                    <a:pt x="12" y="179"/>
                  </a:lnTo>
                  <a:lnTo>
                    <a:pt x="10" y="189"/>
                  </a:lnTo>
                  <a:lnTo>
                    <a:pt x="8" y="196"/>
                  </a:lnTo>
                  <a:lnTo>
                    <a:pt x="6" y="205"/>
                  </a:lnTo>
                  <a:lnTo>
                    <a:pt x="4" y="214"/>
                  </a:lnTo>
                  <a:lnTo>
                    <a:pt x="2" y="221"/>
                  </a:lnTo>
                  <a:lnTo>
                    <a:pt x="2" y="231"/>
                  </a:lnTo>
                  <a:lnTo>
                    <a:pt x="0" y="237"/>
                  </a:lnTo>
                  <a:lnTo>
                    <a:pt x="0" y="247"/>
                  </a:lnTo>
                  <a:lnTo>
                    <a:pt x="0" y="254"/>
                  </a:lnTo>
                  <a:lnTo>
                    <a:pt x="0" y="263"/>
                  </a:lnTo>
                  <a:lnTo>
                    <a:pt x="0" y="270"/>
                  </a:lnTo>
                  <a:lnTo>
                    <a:pt x="0" y="277"/>
                  </a:lnTo>
                  <a:lnTo>
                    <a:pt x="2" y="284"/>
                  </a:lnTo>
                  <a:lnTo>
                    <a:pt x="2" y="291"/>
                  </a:lnTo>
                  <a:lnTo>
                    <a:pt x="4" y="298"/>
                  </a:lnTo>
                  <a:lnTo>
                    <a:pt x="6" y="303"/>
                  </a:lnTo>
                  <a:lnTo>
                    <a:pt x="8" y="310"/>
                  </a:lnTo>
                  <a:lnTo>
                    <a:pt x="10" y="314"/>
                  </a:lnTo>
                  <a:lnTo>
                    <a:pt x="12" y="319"/>
                  </a:lnTo>
                  <a:lnTo>
                    <a:pt x="14" y="324"/>
                  </a:lnTo>
                  <a:lnTo>
                    <a:pt x="16" y="328"/>
                  </a:lnTo>
                  <a:lnTo>
                    <a:pt x="20" y="331"/>
                  </a:lnTo>
                  <a:lnTo>
                    <a:pt x="22" y="335"/>
                  </a:lnTo>
                  <a:lnTo>
                    <a:pt x="27" y="338"/>
                  </a:lnTo>
                  <a:lnTo>
                    <a:pt x="31" y="340"/>
                  </a:lnTo>
                  <a:lnTo>
                    <a:pt x="35" y="340"/>
                  </a:lnTo>
                  <a:lnTo>
                    <a:pt x="39" y="342"/>
                  </a:lnTo>
                  <a:lnTo>
                    <a:pt x="43" y="342"/>
                  </a:lnTo>
                  <a:lnTo>
                    <a:pt x="47" y="342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8" y="338"/>
                  </a:lnTo>
                  <a:lnTo>
                    <a:pt x="62" y="335"/>
                  </a:lnTo>
                  <a:lnTo>
                    <a:pt x="64" y="333"/>
                  </a:lnTo>
                  <a:lnTo>
                    <a:pt x="68" y="331"/>
                  </a:lnTo>
                  <a:lnTo>
                    <a:pt x="70" y="328"/>
                  </a:lnTo>
                  <a:lnTo>
                    <a:pt x="72" y="326"/>
                  </a:lnTo>
                  <a:lnTo>
                    <a:pt x="74" y="321"/>
                  </a:lnTo>
                  <a:lnTo>
                    <a:pt x="76" y="317"/>
                  </a:lnTo>
                  <a:lnTo>
                    <a:pt x="78" y="314"/>
                  </a:lnTo>
                  <a:lnTo>
                    <a:pt x="81" y="310"/>
                  </a:lnTo>
                  <a:lnTo>
                    <a:pt x="83" y="305"/>
                  </a:lnTo>
                  <a:lnTo>
                    <a:pt x="85" y="300"/>
                  </a:lnTo>
                  <a:lnTo>
                    <a:pt x="85" y="296"/>
                  </a:lnTo>
                  <a:lnTo>
                    <a:pt x="87" y="289"/>
                  </a:lnTo>
                  <a:lnTo>
                    <a:pt x="87" y="284"/>
                  </a:lnTo>
                  <a:lnTo>
                    <a:pt x="89" y="277"/>
                  </a:lnTo>
                  <a:lnTo>
                    <a:pt x="89" y="270"/>
                  </a:lnTo>
                  <a:lnTo>
                    <a:pt x="89" y="265"/>
                  </a:lnTo>
                  <a:lnTo>
                    <a:pt x="89" y="258"/>
                  </a:lnTo>
                  <a:lnTo>
                    <a:pt x="89" y="249"/>
                  </a:lnTo>
                  <a:lnTo>
                    <a:pt x="89" y="242"/>
                  </a:lnTo>
                  <a:lnTo>
                    <a:pt x="89" y="235"/>
                  </a:lnTo>
                  <a:lnTo>
                    <a:pt x="87" y="226"/>
                  </a:lnTo>
                  <a:lnTo>
                    <a:pt x="87" y="217"/>
                  </a:lnTo>
                  <a:lnTo>
                    <a:pt x="85" y="210"/>
                  </a:lnTo>
                  <a:lnTo>
                    <a:pt x="83" y="200"/>
                  </a:lnTo>
                  <a:lnTo>
                    <a:pt x="81" y="191"/>
                  </a:lnTo>
                  <a:lnTo>
                    <a:pt x="78" y="179"/>
                  </a:lnTo>
                  <a:lnTo>
                    <a:pt x="76" y="170"/>
                  </a:lnTo>
                  <a:lnTo>
                    <a:pt x="74" y="158"/>
                  </a:lnTo>
                  <a:lnTo>
                    <a:pt x="70" y="149"/>
                  </a:lnTo>
                  <a:lnTo>
                    <a:pt x="70" y="144"/>
                  </a:lnTo>
                  <a:lnTo>
                    <a:pt x="68" y="140"/>
                  </a:lnTo>
                  <a:lnTo>
                    <a:pt x="68" y="135"/>
                  </a:lnTo>
                  <a:lnTo>
                    <a:pt x="66" y="133"/>
                  </a:lnTo>
                  <a:lnTo>
                    <a:pt x="66" y="128"/>
                  </a:lnTo>
                  <a:lnTo>
                    <a:pt x="64" y="123"/>
                  </a:lnTo>
                  <a:lnTo>
                    <a:pt x="64" y="119"/>
                  </a:lnTo>
                  <a:lnTo>
                    <a:pt x="64" y="114"/>
                  </a:lnTo>
                  <a:lnTo>
                    <a:pt x="62" y="110"/>
                  </a:lnTo>
                  <a:lnTo>
                    <a:pt x="62" y="105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60" y="93"/>
                  </a:lnTo>
                  <a:lnTo>
                    <a:pt x="58" y="89"/>
                  </a:lnTo>
                  <a:lnTo>
                    <a:pt x="58" y="84"/>
                  </a:lnTo>
                  <a:lnTo>
                    <a:pt x="58" y="79"/>
                  </a:lnTo>
                  <a:lnTo>
                    <a:pt x="56" y="75"/>
                  </a:lnTo>
                  <a:lnTo>
                    <a:pt x="56" y="70"/>
                  </a:lnTo>
                  <a:lnTo>
                    <a:pt x="56" y="65"/>
                  </a:lnTo>
                  <a:lnTo>
                    <a:pt x="54" y="61"/>
                  </a:lnTo>
                  <a:lnTo>
                    <a:pt x="54" y="54"/>
                  </a:lnTo>
                  <a:lnTo>
                    <a:pt x="54" y="49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9" y="14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0068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90" name="Freeform 96">
              <a:extLst>
                <a:ext uri="{FF2B5EF4-FFF2-40B4-BE49-F238E27FC236}">
                  <a16:creationId xmlns:a16="http://schemas.microsoft.com/office/drawing/2014/main" id="{3F67EDCE-436D-3F71-A96E-354BF871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3359"/>
              <a:ext cx="28" cy="173"/>
            </a:xfrm>
            <a:custGeom>
              <a:avLst/>
              <a:gdLst>
                <a:gd name="T0" fmla="*/ 11 w 29"/>
                <a:gd name="T1" fmla="*/ 10 h 173"/>
                <a:gd name="T2" fmla="*/ 14 w 29"/>
                <a:gd name="T3" fmla="*/ 26 h 173"/>
                <a:gd name="T4" fmla="*/ 17 w 29"/>
                <a:gd name="T5" fmla="*/ 42 h 173"/>
                <a:gd name="T6" fmla="*/ 21 w 29"/>
                <a:gd name="T7" fmla="*/ 59 h 173"/>
                <a:gd name="T8" fmla="*/ 23 w 29"/>
                <a:gd name="T9" fmla="*/ 73 h 173"/>
                <a:gd name="T10" fmla="*/ 25 w 29"/>
                <a:gd name="T11" fmla="*/ 84 h 173"/>
                <a:gd name="T12" fmla="*/ 27 w 29"/>
                <a:gd name="T13" fmla="*/ 98 h 173"/>
                <a:gd name="T14" fmla="*/ 27 w 29"/>
                <a:gd name="T15" fmla="*/ 110 h 173"/>
                <a:gd name="T16" fmla="*/ 27 w 29"/>
                <a:gd name="T17" fmla="*/ 119 h 173"/>
                <a:gd name="T18" fmla="*/ 25 w 29"/>
                <a:gd name="T19" fmla="*/ 131 h 173"/>
                <a:gd name="T20" fmla="*/ 23 w 29"/>
                <a:gd name="T21" fmla="*/ 140 h 173"/>
                <a:gd name="T22" fmla="*/ 21 w 29"/>
                <a:gd name="T23" fmla="*/ 147 h 173"/>
                <a:gd name="T24" fmla="*/ 17 w 29"/>
                <a:gd name="T25" fmla="*/ 154 h 173"/>
                <a:gd name="T26" fmla="*/ 14 w 29"/>
                <a:gd name="T27" fmla="*/ 161 h 173"/>
                <a:gd name="T28" fmla="*/ 11 w 29"/>
                <a:gd name="T29" fmla="*/ 166 h 173"/>
                <a:gd name="T30" fmla="*/ 4 w 29"/>
                <a:gd name="T31" fmla="*/ 170 h 173"/>
                <a:gd name="T32" fmla="*/ 2 w 29"/>
                <a:gd name="T33" fmla="*/ 170 h 173"/>
                <a:gd name="T34" fmla="*/ 6 w 29"/>
                <a:gd name="T35" fmla="*/ 163 h 173"/>
                <a:gd name="T36" fmla="*/ 8 w 29"/>
                <a:gd name="T37" fmla="*/ 159 h 173"/>
                <a:gd name="T38" fmla="*/ 11 w 29"/>
                <a:gd name="T39" fmla="*/ 149 h 173"/>
                <a:gd name="T40" fmla="*/ 13 w 29"/>
                <a:gd name="T41" fmla="*/ 142 h 173"/>
                <a:gd name="T42" fmla="*/ 14 w 29"/>
                <a:gd name="T43" fmla="*/ 133 h 173"/>
                <a:gd name="T44" fmla="*/ 14 w 29"/>
                <a:gd name="T45" fmla="*/ 124 h 173"/>
                <a:gd name="T46" fmla="*/ 15 w 29"/>
                <a:gd name="T47" fmla="*/ 114 h 173"/>
                <a:gd name="T48" fmla="*/ 15 w 29"/>
                <a:gd name="T49" fmla="*/ 103 h 173"/>
                <a:gd name="T50" fmla="*/ 15 w 29"/>
                <a:gd name="T51" fmla="*/ 91 h 173"/>
                <a:gd name="T52" fmla="*/ 15 w 29"/>
                <a:gd name="T53" fmla="*/ 80 h 173"/>
                <a:gd name="T54" fmla="*/ 14 w 29"/>
                <a:gd name="T55" fmla="*/ 66 h 173"/>
                <a:gd name="T56" fmla="*/ 14 w 29"/>
                <a:gd name="T57" fmla="*/ 54 h 173"/>
                <a:gd name="T58" fmla="*/ 13 w 29"/>
                <a:gd name="T59" fmla="*/ 40 h 173"/>
                <a:gd name="T60" fmla="*/ 11 w 29"/>
                <a:gd name="T61" fmla="*/ 24 h 173"/>
                <a:gd name="T62" fmla="*/ 8 w 29"/>
                <a:gd name="T63" fmla="*/ 10 h 1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173"/>
                <a:gd name="T98" fmla="*/ 29 w 29"/>
                <a:gd name="T99" fmla="*/ 173 h 1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173">
                  <a:moveTo>
                    <a:pt x="6" y="0"/>
                  </a:moveTo>
                  <a:lnTo>
                    <a:pt x="11" y="10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17" y="35"/>
                  </a:lnTo>
                  <a:lnTo>
                    <a:pt x="19" y="42"/>
                  </a:lnTo>
                  <a:lnTo>
                    <a:pt x="21" y="4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25" y="73"/>
                  </a:lnTo>
                  <a:lnTo>
                    <a:pt x="27" y="80"/>
                  </a:lnTo>
                  <a:lnTo>
                    <a:pt x="27" y="84"/>
                  </a:lnTo>
                  <a:lnTo>
                    <a:pt x="27" y="91"/>
                  </a:lnTo>
                  <a:lnTo>
                    <a:pt x="29" y="98"/>
                  </a:lnTo>
                  <a:lnTo>
                    <a:pt x="29" y="103"/>
                  </a:lnTo>
                  <a:lnTo>
                    <a:pt x="29" y="110"/>
                  </a:lnTo>
                  <a:lnTo>
                    <a:pt x="29" y="114"/>
                  </a:lnTo>
                  <a:lnTo>
                    <a:pt x="29" y="119"/>
                  </a:lnTo>
                  <a:lnTo>
                    <a:pt x="27" y="126"/>
                  </a:lnTo>
                  <a:lnTo>
                    <a:pt x="27" y="131"/>
                  </a:lnTo>
                  <a:lnTo>
                    <a:pt x="27" y="135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3" y="147"/>
                  </a:lnTo>
                  <a:lnTo>
                    <a:pt x="21" y="152"/>
                  </a:lnTo>
                  <a:lnTo>
                    <a:pt x="19" y="154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3" y="163"/>
                  </a:lnTo>
                  <a:lnTo>
                    <a:pt x="11" y="166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0" y="173"/>
                  </a:lnTo>
                  <a:lnTo>
                    <a:pt x="2" y="170"/>
                  </a:lnTo>
                  <a:lnTo>
                    <a:pt x="4" y="168"/>
                  </a:lnTo>
                  <a:lnTo>
                    <a:pt x="6" y="163"/>
                  </a:lnTo>
                  <a:lnTo>
                    <a:pt x="6" y="161"/>
                  </a:lnTo>
                  <a:lnTo>
                    <a:pt x="8" y="159"/>
                  </a:lnTo>
                  <a:lnTo>
                    <a:pt x="11" y="154"/>
                  </a:lnTo>
                  <a:lnTo>
                    <a:pt x="11" y="149"/>
                  </a:lnTo>
                  <a:lnTo>
                    <a:pt x="13" y="147"/>
                  </a:lnTo>
                  <a:lnTo>
                    <a:pt x="13" y="142"/>
                  </a:lnTo>
                  <a:lnTo>
                    <a:pt x="13" y="138"/>
                  </a:lnTo>
                  <a:lnTo>
                    <a:pt x="15" y="133"/>
                  </a:lnTo>
                  <a:lnTo>
                    <a:pt x="15" y="128"/>
                  </a:lnTo>
                  <a:lnTo>
                    <a:pt x="15" y="124"/>
                  </a:lnTo>
                  <a:lnTo>
                    <a:pt x="17" y="119"/>
                  </a:lnTo>
                  <a:lnTo>
                    <a:pt x="17" y="114"/>
                  </a:lnTo>
                  <a:lnTo>
                    <a:pt x="17" y="107"/>
                  </a:lnTo>
                  <a:lnTo>
                    <a:pt x="17" y="103"/>
                  </a:lnTo>
                  <a:lnTo>
                    <a:pt x="17" y="98"/>
                  </a:lnTo>
                  <a:lnTo>
                    <a:pt x="17" y="91"/>
                  </a:lnTo>
                  <a:lnTo>
                    <a:pt x="17" y="87"/>
                  </a:lnTo>
                  <a:lnTo>
                    <a:pt x="17" y="80"/>
                  </a:lnTo>
                  <a:lnTo>
                    <a:pt x="15" y="73"/>
                  </a:lnTo>
                  <a:lnTo>
                    <a:pt x="15" y="66"/>
                  </a:lnTo>
                  <a:lnTo>
                    <a:pt x="15" y="61"/>
                  </a:lnTo>
                  <a:lnTo>
                    <a:pt x="15" y="54"/>
                  </a:lnTo>
                  <a:lnTo>
                    <a:pt x="13" y="47"/>
                  </a:lnTo>
                  <a:lnTo>
                    <a:pt x="13" y="40"/>
                  </a:lnTo>
                  <a:lnTo>
                    <a:pt x="11" y="33"/>
                  </a:lnTo>
                  <a:lnTo>
                    <a:pt x="11" y="24"/>
                  </a:lnTo>
                  <a:lnTo>
                    <a:pt x="8" y="17"/>
                  </a:lnTo>
                  <a:lnTo>
                    <a:pt x="8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91" name="Freeform 97">
              <a:extLst>
                <a:ext uri="{FF2B5EF4-FFF2-40B4-BE49-F238E27FC236}">
                  <a16:creationId xmlns:a16="http://schemas.microsoft.com/office/drawing/2014/main" id="{9FC2EC6A-77F0-6056-24E5-A3B62F5F8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659"/>
              <a:ext cx="612" cy="295"/>
            </a:xfrm>
            <a:custGeom>
              <a:avLst/>
              <a:gdLst>
                <a:gd name="T0" fmla="*/ 519 w 629"/>
                <a:gd name="T1" fmla="*/ 291 h 295"/>
                <a:gd name="T2" fmla="*/ 506 w 629"/>
                <a:gd name="T3" fmla="*/ 284 h 295"/>
                <a:gd name="T4" fmla="*/ 487 w 629"/>
                <a:gd name="T5" fmla="*/ 277 h 295"/>
                <a:gd name="T6" fmla="*/ 466 w 629"/>
                <a:gd name="T7" fmla="*/ 272 h 295"/>
                <a:gd name="T8" fmla="*/ 442 w 629"/>
                <a:gd name="T9" fmla="*/ 265 h 295"/>
                <a:gd name="T10" fmla="*/ 414 w 629"/>
                <a:gd name="T11" fmla="*/ 258 h 295"/>
                <a:gd name="T12" fmla="*/ 385 w 629"/>
                <a:gd name="T13" fmla="*/ 253 h 295"/>
                <a:gd name="T14" fmla="*/ 352 w 629"/>
                <a:gd name="T15" fmla="*/ 246 h 295"/>
                <a:gd name="T16" fmla="*/ 316 w 629"/>
                <a:gd name="T17" fmla="*/ 242 h 295"/>
                <a:gd name="T18" fmla="*/ 279 w 629"/>
                <a:gd name="T19" fmla="*/ 239 h 295"/>
                <a:gd name="T20" fmla="*/ 239 w 629"/>
                <a:gd name="T21" fmla="*/ 235 h 295"/>
                <a:gd name="T22" fmla="*/ 198 w 629"/>
                <a:gd name="T23" fmla="*/ 232 h 295"/>
                <a:gd name="T24" fmla="*/ 158 w 629"/>
                <a:gd name="T25" fmla="*/ 230 h 295"/>
                <a:gd name="T26" fmla="*/ 115 w 629"/>
                <a:gd name="T27" fmla="*/ 228 h 295"/>
                <a:gd name="T28" fmla="*/ 69 w 629"/>
                <a:gd name="T29" fmla="*/ 228 h 295"/>
                <a:gd name="T30" fmla="*/ 23 w 629"/>
                <a:gd name="T31" fmla="*/ 228 h 295"/>
                <a:gd name="T32" fmla="*/ 0 w 629"/>
                <a:gd name="T33" fmla="*/ 0 h 295"/>
                <a:gd name="T34" fmla="*/ 25 w 629"/>
                <a:gd name="T35" fmla="*/ 11 h 295"/>
                <a:gd name="T36" fmla="*/ 52 w 629"/>
                <a:gd name="T37" fmla="*/ 21 h 295"/>
                <a:gd name="T38" fmla="*/ 79 w 629"/>
                <a:gd name="T39" fmla="*/ 30 h 295"/>
                <a:gd name="T40" fmla="*/ 106 w 629"/>
                <a:gd name="T41" fmla="*/ 39 h 295"/>
                <a:gd name="T42" fmla="*/ 138 w 629"/>
                <a:gd name="T43" fmla="*/ 46 h 295"/>
                <a:gd name="T44" fmla="*/ 169 w 629"/>
                <a:gd name="T45" fmla="*/ 53 h 295"/>
                <a:gd name="T46" fmla="*/ 200 w 629"/>
                <a:gd name="T47" fmla="*/ 60 h 295"/>
                <a:gd name="T48" fmla="*/ 234 w 629"/>
                <a:gd name="T49" fmla="*/ 65 h 295"/>
                <a:gd name="T50" fmla="*/ 270 w 629"/>
                <a:gd name="T51" fmla="*/ 70 h 295"/>
                <a:gd name="T52" fmla="*/ 305 w 629"/>
                <a:gd name="T53" fmla="*/ 72 h 295"/>
                <a:gd name="T54" fmla="*/ 342 w 629"/>
                <a:gd name="T55" fmla="*/ 74 h 295"/>
                <a:gd name="T56" fmla="*/ 379 w 629"/>
                <a:gd name="T57" fmla="*/ 74 h 295"/>
                <a:gd name="T58" fmla="*/ 418 w 629"/>
                <a:gd name="T59" fmla="*/ 74 h 295"/>
                <a:gd name="T60" fmla="*/ 458 w 629"/>
                <a:gd name="T61" fmla="*/ 74 h 295"/>
                <a:gd name="T62" fmla="*/ 499 w 629"/>
                <a:gd name="T63" fmla="*/ 72 h 295"/>
                <a:gd name="T64" fmla="*/ 541 w 629"/>
                <a:gd name="T65" fmla="*/ 70 h 295"/>
                <a:gd name="T66" fmla="*/ 524 w 629"/>
                <a:gd name="T67" fmla="*/ 295 h 2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9"/>
                <a:gd name="T103" fmla="*/ 0 h 295"/>
                <a:gd name="T104" fmla="*/ 629 w 629"/>
                <a:gd name="T105" fmla="*/ 295 h 2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9" h="295">
                  <a:moveTo>
                    <a:pt x="554" y="295"/>
                  </a:moveTo>
                  <a:lnTo>
                    <a:pt x="548" y="291"/>
                  </a:lnTo>
                  <a:lnTo>
                    <a:pt x="542" y="288"/>
                  </a:lnTo>
                  <a:lnTo>
                    <a:pt x="534" y="284"/>
                  </a:lnTo>
                  <a:lnTo>
                    <a:pt x="525" y="281"/>
                  </a:lnTo>
                  <a:lnTo>
                    <a:pt x="515" y="277"/>
                  </a:lnTo>
                  <a:lnTo>
                    <a:pt x="505" y="274"/>
                  </a:lnTo>
                  <a:lnTo>
                    <a:pt x="492" y="272"/>
                  </a:lnTo>
                  <a:lnTo>
                    <a:pt x="480" y="267"/>
                  </a:lnTo>
                  <a:lnTo>
                    <a:pt x="467" y="265"/>
                  </a:lnTo>
                  <a:lnTo>
                    <a:pt x="453" y="260"/>
                  </a:lnTo>
                  <a:lnTo>
                    <a:pt x="438" y="258"/>
                  </a:lnTo>
                  <a:lnTo>
                    <a:pt x="422" y="256"/>
                  </a:lnTo>
                  <a:lnTo>
                    <a:pt x="407" y="253"/>
                  </a:lnTo>
                  <a:lnTo>
                    <a:pt x="388" y="251"/>
                  </a:lnTo>
                  <a:lnTo>
                    <a:pt x="372" y="246"/>
                  </a:lnTo>
                  <a:lnTo>
                    <a:pt x="353" y="244"/>
                  </a:lnTo>
                  <a:lnTo>
                    <a:pt x="334" y="242"/>
                  </a:lnTo>
                  <a:lnTo>
                    <a:pt x="316" y="239"/>
                  </a:lnTo>
                  <a:lnTo>
                    <a:pt x="295" y="239"/>
                  </a:lnTo>
                  <a:lnTo>
                    <a:pt x="274" y="237"/>
                  </a:lnTo>
                  <a:lnTo>
                    <a:pt x="253" y="235"/>
                  </a:lnTo>
                  <a:lnTo>
                    <a:pt x="233" y="232"/>
                  </a:lnTo>
                  <a:lnTo>
                    <a:pt x="210" y="232"/>
                  </a:lnTo>
                  <a:lnTo>
                    <a:pt x="189" y="230"/>
                  </a:lnTo>
                  <a:lnTo>
                    <a:pt x="166" y="230"/>
                  </a:lnTo>
                  <a:lnTo>
                    <a:pt x="143" y="228"/>
                  </a:lnTo>
                  <a:lnTo>
                    <a:pt x="121" y="228"/>
                  </a:lnTo>
                  <a:lnTo>
                    <a:pt x="96" y="228"/>
                  </a:lnTo>
                  <a:lnTo>
                    <a:pt x="73" y="228"/>
                  </a:lnTo>
                  <a:lnTo>
                    <a:pt x="48" y="228"/>
                  </a:lnTo>
                  <a:lnTo>
                    <a:pt x="25" y="228"/>
                  </a:lnTo>
                  <a:lnTo>
                    <a:pt x="0" y="228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7" y="11"/>
                  </a:lnTo>
                  <a:lnTo>
                    <a:pt x="40" y="16"/>
                  </a:lnTo>
                  <a:lnTo>
                    <a:pt x="54" y="21"/>
                  </a:lnTo>
                  <a:lnTo>
                    <a:pt x="69" y="25"/>
                  </a:lnTo>
                  <a:lnTo>
                    <a:pt x="83" y="30"/>
                  </a:lnTo>
                  <a:lnTo>
                    <a:pt x="98" y="35"/>
                  </a:lnTo>
                  <a:lnTo>
                    <a:pt x="112" y="39"/>
                  </a:lnTo>
                  <a:lnTo>
                    <a:pt x="129" y="44"/>
                  </a:lnTo>
                  <a:lnTo>
                    <a:pt x="146" y="46"/>
                  </a:lnTo>
                  <a:lnTo>
                    <a:pt x="162" y="51"/>
                  </a:lnTo>
                  <a:lnTo>
                    <a:pt x="179" y="53"/>
                  </a:lnTo>
                  <a:lnTo>
                    <a:pt x="195" y="58"/>
                  </a:lnTo>
                  <a:lnTo>
                    <a:pt x="212" y="60"/>
                  </a:lnTo>
                  <a:lnTo>
                    <a:pt x="231" y="63"/>
                  </a:lnTo>
                  <a:lnTo>
                    <a:pt x="247" y="65"/>
                  </a:lnTo>
                  <a:lnTo>
                    <a:pt x="266" y="67"/>
                  </a:lnTo>
                  <a:lnTo>
                    <a:pt x="285" y="70"/>
                  </a:lnTo>
                  <a:lnTo>
                    <a:pt x="303" y="70"/>
                  </a:lnTo>
                  <a:lnTo>
                    <a:pt x="322" y="72"/>
                  </a:lnTo>
                  <a:lnTo>
                    <a:pt x="341" y="72"/>
                  </a:lnTo>
                  <a:lnTo>
                    <a:pt x="361" y="74"/>
                  </a:lnTo>
                  <a:lnTo>
                    <a:pt x="382" y="74"/>
                  </a:lnTo>
                  <a:lnTo>
                    <a:pt x="401" y="74"/>
                  </a:lnTo>
                  <a:lnTo>
                    <a:pt x="422" y="74"/>
                  </a:lnTo>
                  <a:lnTo>
                    <a:pt x="442" y="74"/>
                  </a:lnTo>
                  <a:lnTo>
                    <a:pt x="463" y="74"/>
                  </a:lnTo>
                  <a:lnTo>
                    <a:pt x="484" y="74"/>
                  </a:lnTo>
                  <a:lnTo>
                    <a:pt x="507" y="72"/>
                  </a:lnTo>
                  <a:lnTo>
                    <a:pt x="527" y="72"/>
                  </a:lnTo>
                  <a:lnTo>
                    <a:pt x="550" y="70"/>
                  </a:lnTo>
                  <a:lnTo>
                    <a:pt x="571" y="70"/>
                  </a:lnTo>
                  <a:lnTo>
                    <a:pt x="629" y="181"/>
                  </a:lnTo>
                  <a:lnTo>
                    <a:pt x="554" y="295"/>
                  </a:lnTo>
                  <a:close/>
                </a:path>
              </a:pathLst>
            </a:custGeom>
            <a:solidFill>
              <a:srgbClr val="E5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92" name="Freeform 98">
              <a:extLst>
                <a:ext uri="{FF2B5EF4-FFF2-40B4-BE49-F238E27FC236}">
                  <a16:creationId xmlns:a16="http://schemas.microsoft.com/office/drawing/2014/main" id="{26E241D7-BA8D-877D-3598-6DE22FCE6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882"/>
              <a:ext cx="545" cy="77"/>
            </a:xfrm>
            <a:custGeom>
              <a:avLst/>
              <a:gdLst>
                <a:gd name="T0" fmla="*/ 4 w 561"/>
                <a:gd name="T1" fmla="*/ 9 h 77"/>
                <a:gd name="T2" fmla="*/ 50 w 561"/>
                <a:gd name="T3" fmla="*/ 9 h 77"/>
                <a:gd name="T4" fmla="*/ 94 w 561"/>
                <a:gd name="T5" fmla="*/ 9 h 77"/>
                <a:gd name="T6" fmla="*/ 139 w 561"/>
                <a:gd name="T7" fmla="*/ 9 h 77"/>
                <a:gd name="T8" fmla="*/ 182 w 561"/>
                <a:gd name="T9" fmla="*/ 12 h 77"/>
                <a:gd name="T10" fmla="*/ 223 w 561"/>
                <a:gd name="T11" fmla="*/ 14 h 77"/>
                <a:gd name="T12" fmla="*/ 262 w 561"/>
                <a:gd name="T13" fmla="*/ 19 h 77"/>
                <a:gd name="T14" fmla="*/ 300 w 561"/>
                <a:gd name="T15" fmla="*/ 21 h 77"/>
                <a:gd name="T16" fmla="*/ 337 w 561"/>
                <a:gd name="T17" fmla="*/ 26 h 77"/>
                <a:gd name="T18" fmla="*/ 370 w 561"/>
                <a:gd name="T19" fmla="*/ 33 h 77"/>
                <a:gd name="T20" fmla="*/ 402 w 561"/>
                <a:gd name="T21" fmla="*/ 37 h 77"/>
                <a:gd name="T22" fmla="*/ 431 w 561"/>
                <a:gd name="T23" fmla="*/ 44 h 77"/>
                <a:gd name="T24" fmla="*/ 457 w 561"/>
                <a:gd name="T25" fmla="*/ 49 h 77"/>
                <a:gd name="T26" fmla="*/ 479 w 561"/>
                <a:gd name="T27" fmla="*/ 56 h 77"/>
                <a:gd name="T28" fmla="*/ 497 w 561"/>
                <a:gd name="T29" fmla="*/ 63 h 77"/>
                <a:gd name="T30" fmla="*/ 513 w 561"/>
                <a:gd name="T31" fmla="*/ 70 h 77"/>
                <a:gd name="T32" fmla="*/ 525 w 561"/>
                <a:gd name="T33" fmla="*/ 77 h 77"/>
                <a:gd name="T34" fmla="*/ 523 w 561"/>
                <a:gd name="T35" fmla="*/ 65 h 77"/>
                <a:gd name="T36" fmla="*/ 510 w 561"/>
                <a:gd name="T37" fmla="*/ 58 h 77"/>
                <a:gd name="T38" fmla="*/ 490 w 561"/>
                <a:gd name="T39" fmla="*/ 49 h 77"/>
                <a:gd name="T40" fmla="*/ 470 w 561"/>
                <a:gd name="T41" fmla="*/ 44 h 77"/>
                <a:gd name="T42" fmla="*/ 445 w 561"/>
                <a:gd name="T43" fmla="*/ 37 h 77"/>
                <a:gd name="T44" fmla="*/ 417 w 561"/>
                <a:gd name="T45" fmla="*/ 30 h 77"/>
                <a:gd name="T46" fmla="*/ 388 w 561"/>
                <a:gd name="T47" fmla="*/ 26 h 77"/>
                <a:gd name="T48" fmla="*/ 355 w 561"/>
                <a:gd name="T49" fmla="*/ 19 h 77"/>
                <a:gd name="T50" fmla="*/ 319 w 561"/>
                <a:gd name="T51" fmla="*/ 14 h 77"/>
                <a:gd name="T52" fmla="*/ 282 w 561"/>
                <a:gd name="T53" fmla="*/ 9 h 77"/>
                <a:gd name="T54" fmla="*/ 243 w 561"/>
                <a:gd name="T55" fmla="*/ 7 h 77"/>
                <a:gd name="T56" fmla="*/ 202 w 561"/>
                <a:gd name="T57" fmla="*/ 5 h 77"/>
                <a:gd name="T58" fmla="*/ 160 w 561"/>
                <a:gd name="T59" fmla="*/ 2 h 77"/>
                <a:gd name="T60" fmla="*/ 118 w 561"/>
                <a:gd name="T61" fmla="*/ 0 h 77"/>
                <a:gd name="T62" fmla="*/ 73 w 561"/>
                <a:gd name="T63" fmla="*/ 0 h 77"/>
                <a:gd name="T64" fmla="*/ 27 w 561"/>
                <a:gd name="T65" fmla="*/ 0 h 77"/>
                <a:gd name="T66" fmla="*/ 8 w 561"/>
                <a:gd name="T67" fmla="*/ 5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1"/>
                <a:gd name="T103" fmla="*/ 0 h 77"/>
                <a:gd name="T104" fmla="*/ 561 w 561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1" h="77">
                  <a:moveTo>
                    <a:pt x="0" y="5"/>
                  </a:moveTo>
                  <a:lnTo>
                    <a:pt x="4" y="9"/>
                  </a:lnTo>
                  <a:lnTo>
                    <a:pt x="29" y="9"/>
                  </a:lnTo>
                  <a:lnTo>
                    <a:pt x="52" y="9"/>
                  </a:lnTo>
                  <a:lnTo>
                    <a:pt x="77" y="9"/>
                  </a:lnTo>
                  <a:lnTo>
                    <a:pt x="100" y="9"/>
                  </a:lnTo>
                  <a:lnTo>
                    <a:pt x="123" y="9"/>
                  </a:lnTo>
                  <a:lnTo>
                    <a:pt x="147" y="9"/>
                  </a:lnTo>
                  <a:lnTo>
                    <a:pt x="170" y="12"/>
                  </a:lnTo>
                  <a:lnTo>
                    <a:pt x="193" y="12"/>
                  </a:lnTo>
                  <a:lnTo>
                    <a:pt x="214" y="14"/>
                  </a:lnTo>
                  <a:lnTo>
                    <a:pt x="237" y="14"/>
                  </a:lnTo>
                  <a:lnTo>
                    <a:pt x="257" y="16"/>
                  </a:lnTo>
                  <a:lnTo>
                    <a:pt x="278" y="19"/>
                  </a:lnTo>
                  <a:lnTo>
                    <a:pt x="299" y="21"/>
                  </a:lnTo>
                  <a:lnTo>
                    <a:pt x="318" y="21"/>
                  </a:lnTo>
                  <a:lnTo>
                    <a:pt x="338" y="23"/>
                  </a:lnTo>
                  <a:lnTo>
                    <a:pt x="357" y="26"/>
                  </a:lnTo>
                  <a:lnTo>
                    <a:pt x="376" y="30"/>
                  </a:lnTo>
                  <a:lnTo>
                    <a:pt x="392" y="33"/>
                  </a:lnTo>
                  <a:lnTo>
                    <a:pt x="409" y="35"/>
                  </a:lnTo>
                  <a:lnTo>
                    <a:pt x="426" y="37"/>
                  </a:lnTo>
                  <a:lnTo>
                    <a:pt x="442" y="40"/>
                  </a:lnTo>
                  <a:lnTo>
                    <a:pt x="457" y="44"/>
                  </a:lnTo>
                  <a:lnTo>
                    <a:pt x="469" y="47"/>
                  </a:lnTo>
                  <a:lnTo>
                    <a:pt x="484" y="49"/>
                  </a:lnTo>
                  <a:lnTo>
                    <a:pt x="496" y="54"/>
                  </a:lnTo>
                  <a:lnTo>
                    <a:pt x="507" y="56"/>
                  </a:lnTo>
                  <a:lnTo>
                    <a:pt x="517" y="58"/>
                  </a:lnTo>
                  <a:lnTo>
                    <a:pt x="527" y="63"/>
                  </a:lnTo>
                  <a:lnTo>
                    <a:pt x="536" y="65"/>
                  </a:lnTo>
                  <a:lnTo>
                    <a:pt x="544" y="70"/>
                  </a:lnTo>
                  <a:lnTo>
                    <a:pt x="550" y="72"/>
                  </a:lnTo>
                  <a:lnTo>
                    <a:pt x="556" y="77"/>
                  </a:lnTo>
                  <a:lnTo>
                    <a:pt x="561" y="68"/>
                  </a:lnTo>
                  <a:lnTo>
                    <a:pt x="554" y="65"/>
                  </a:lnTo>
                  <a:lnTo>
                    <a:pt x="546" y="61"/>
                  </a:lnTo>
                  <a:lnTo>
                    <a:pt x="540" y="58"/>
                  </a:lnTo>
                  <a:lnTo>
                    <a:pt x="529" y="54"/>
                  </a:lnTo>
                  <a:lnTo>
                    <a:pt x="519" y="49"/>
                  </a:lnTo>
                  <a:lnTo>
                    <a:pt x="509" y="47"/>
                  </a:lnTo>
                  <a:lnTo>
                    <a:pt x="498" y="44"/>
                  </a:lnTo>
                  <a:lnTo>
                    <a:pt x="486" y="40"/>
                  </a:lnTo>
                  <a:lnTo>
                    <a:pt x="471" y="37"/>
                  </a:lnTo>
                  <a:lnTo>
                    <a:pt x="457" y="33"/>
                  </a:lnTo>
                  <a:lnTo>
                    <a:pt x="442" y="30"/>
                  </a:lnTo>
                  <a:lnTo>
                    <a:pt x="428" y="28"/>
                  </a:lnTo>
                  <a:lnTo>
                    <a:pt x="411" y="26"/>
                  </a:lnTo>
                  <a:lnTo>
                    <a:pt x="394" y="23"/>
                  </a:lnTo>
                  <a:lnTo>
                    <a:pt x="376" y="19"/>
                  </a:lnTo>
                  <a:lnTo>
                    <a:pt x="357" y="16"/>
                  </a:lnTo>
                  <a:lnTo>
                    <a:pt x="338" y="14"/>
                  </a:lnTo>
                  <a:lnTo>
                    <a:pt x="320" y="12"/>
                  </a:lnTo>
                  <a:lnTo>
                    <a:pt x="299" y="9"/>
                  </a:lnTo>
                  <a:lnTo>
                    <a:pt x="278" y="9"/>
                  </a:lnTo>
                  <a:lnTo>
                    <a:pt x="257" y="7"/>
                  </a:lnTo>
                  <a:lnTo>
                    <a:pt x="237" y="5"/>
                  </a:lnTo>
                  <a:lnTo>
                    <a:pt x="214" y="5"/>
                  </a:lnTo>
                  <a:lnTo>
                    <a:pt x="193" y="2"/>
                  </a:lnTo>
                  <a:lnTo>
                    <a:pt x="170" y="2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52" y="0"/>
                  </a:lnTo>
                  <a:lnTo>
                    <a:pt x="29" y="0"/>
                  </a:lnTo>
                  <a:lnTo>
                    <a:pt x="4" y="0"/>
                  </a:lnTo>
                  <a:lnTo>
                    <a:pt x="8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93" name="Freeform 99">
              <a:extLst>
                <a:ext uri="{FF2B5EF4-FFF2-40B4-BE49-F238E27FC236}">
                  <a16:creationId xmlns:a16="http://schemas.microsoft.com/office/drawing/2014/main" id="{60FFC1D4-3A0C-70F7-8C14-21C8BC61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652"/>
              <a:ext cx="8" cy="235"/>
            </a:xfrm>
            <a:custGeom>
              <a:avLst/>
              <a:gdLst>
                <a:gd name="T0" fmla="*/ 6 w 8"/>
                <a:gd name="T1" fmla="*/ 2 h 235"/>
                <a:gd name="T2" fmla="*/ 0 w 8"/>
                <a:gd name="T3" fmla="*/ 7 h 235"/>
                <a:gd name="T4" fmla="*/ 0 w 8"/>
                <a:gd name="T5" fmla="*/ 235 h 235"/>
                <a:gd name="T6" fmla="*/ 8 w 8"/>
                <a:gd name="T7" fmla="*/ 235 h 235"/>
                <a:gd name="T8" fmla="*/ 8 w 8"/>
                <a:gd name="T9" fmla="*/ 7 h 235"/>
                <a:gd name="T10" fmla="*/ 2 w 8"/>
                <a:gd name="T11" fmla="*/ 11 h 235"/>
                <a:gd name="T12" fmla="*/ 6 w 8"/>
                <a:gd name="T13" fmla="*/ 2 h 235"/>
                <a:gd name="T14" fmla="*/ 0 w 8"/>
                <a:gd name="T15" fmla="*/ 0 h 235"/>
                <a:gd name="T16" fmla="*/ 0 w 8"/>
                <a:gd name="T17" fmla="*/ 7 h 235"/>
                <a:gd name="T18" fmla="*/ 6 w 8"/>
                <a:gd name="T19" fmla="*/ 2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235"/>
                <a:gd name="T32" fmla="*/ 8 w 8"/>
                <a:gd name="T33" fmla="*/ 235 h 2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235">
                  <a:moveTo>
                    <a:pt x="6" y="2"/>
                  </a:moveTo>
                  <a:lnTo>
                    <a:pt x="0" y="7"/>
                  </a:lnTo>
                  <a:lnTo>
                    <a:pt x="0" y="235"/>
                  </a:lnTo>
                  <a:lnTo>
                    <a:pt x="8" y="235"/>
                  </a:lnTo>
                  <a:lnTo>
                    <a:pt x="8" y="7"/>
                  </a:lnTo>
                  <a:lnTo>
                    <a:pt x="2" y="11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94" name="Freeform 100">
              <a:extLst>
                <a:ext uri="{FF2B5EF4-FFF2-40B4-BE49-F238E27FC236}">
                  <a16:creationId xmlns:a16="http://schemas.microsoft.com/office/drawing/2014/main" id="{0CBB6CB6-B72C-3933-47A1-EF0D21F72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654"/>
              <a:ext cx="561" cy="84"/>
            </a:xfrm>
            <a:custGeom>
              <a:avLst/>
              <a:gdLst>
                <a:gd name="T0" fmla="*/ 542 w 577"/>
                <a:gd name="T1" fmla="*/ 70 h 84"/>
                <a:gd name="T2" fmla="*/ 500 w 577"/>
                <a:gd name="T3" fmla="*/ 72 h 84"/>
                <a:gd name="T4" fmla="*/ 460 w 577"/>
                <a:gd name="T5" fmla="*/ 75 h 84"/>
                <a:gd name="T6" fmla="*/ 420 w 577"/>
                <a:gd name="T7" fmla="*/ 75 h 84"/>
                <a:gd name="T8" fmla="*/ 381 w 577"/>
                <a:gd name="T9" fmla="*/ 75 h 84"/>
                <a:gd name="T10" fmla="*/ 343 w 577"/>
                <a:gd name="T11" fmla="*/ 75 h 84"/>
                <a:gd name="T12" fmla="*/ 306 w 577"/>
                <a:gd name="T13" fmla="*/ 72 h 84"/>
                <a:gd name="T14" fmla="*/ 271 w 577"/>
                <a:gd name="T15" fmla="*/ 70 h 84"/>
                <a:gd name="T16" fmla="*/ 235 w 577"/>
                <a:gd name="T17" fmla="*/ 65 h 84"/>
                <a:gd name="T18" fmla="*/ 202 w 577"/>
                <a:gd name="T19" fmla="*/ 61 h 84"/>
                <a:gd name="T20" fmla="*/ 171 w 577"/>
                <a:gd name="T21" fmla="*/ 54 h 84"/>
                <a:gd name="T22" fmla="*/ 140 w 577"/>
                <a:gd name="T23" fmla="*/ 47 h 84"/>
                <a:gd name="T24" fmla="*/ 110 w 577"/>
                <a:gd name="T25" fmla="*/ 40 h 84"/>
                <a:gd name="T26" fmla="*/ 81 w 577"/>
                <a:gd name="T27" fmla="*/ 30 h 84"/>
                <a:gd name="T28" fmla="*/ 53 w 577"/>
                <a:gd name="T29" fmla="*/ 21 h 84"/>
                <a:gd name="T30" fmla="*/ 27 w 577"/>
                <a:gd name="T31" fmla="*/ 12 h 84"/>
                <a:gd name="T32" fmla="*/ 4 w 577"/>
                <a:gd name="T33" fmla="*/ 0 h 84"/>
                <a:gd name="T34" fmla="*/ 13 w 577"/>
                <a:gd name="T35" fmla="*/ 14 h 84"/>
                <a:gd name="T36" fmla="*/ 38 w 577"/>
                <a:gd name="T37" fmla="*/ 26 h 84"/>
                <a:gd name="T38" fmla="*/ 65 w 577"/>
                <a:gd name="T39" fmla="*/ 35 h 84"/>
                <a:gd name="T40" fmla="*/ 94 w 577"/>
                <a:gd name="T41" fmla="*/ 44 h 84"/>
                <a:gd name="T42" fmla="*/ 123 w 577"/>
                <a:gd name="T43" fmla="*/ 54 h 84"/>
                <a:gd name="T44" fmla="*/ 154 w 577"/>
                <a:gd name="T45" fmla="*/ 61 h 84"/>
                <a:gd name="T46" fmla="*/ 185 w 577"/>
                <a:gd name="T47" fmla="*/ 68 h 84"/>
                <a:gd name="T48" fmla="*/ 219 w 577"/>
                <a:gd name="T49" fmla="*/ 72 h 84"/>
                <a:gd name="T50" fmla="*/ 254 w 577"/>
                <a:gd name="T51" fmla="*/ 77 h 84"/>
                <a:gd name="T52" fmla="*/ 289 w 577"/>
                <a:gd name="T53" fmla="*/ 79 h 84"/>
                <a:gd name="T54" fmla="*/ 324 w 577"/>
                <a:gd name="T55" fmla="*/ 81 h 84"/>
                <a:gd name="T56" fmla="*/ 363 w 577"/>
                <a:gd name="T57" fmla="*/ 84 h 84"/>
                <a:gd name="T58" fmla="*/ 401 w 577"/>
                <a:gd name="T59" fmla="*/ 84 h 84"/>
                <a:gd name="T60" fmla="*/ 439 w 577"/>
                <a:gd name="T61" fmla="*/ 84 h 84"/>
                <a:gd name="T62" fmla="*/ 481 w 577"/>
                <a:gd name="T63" fmla="*/ 81 h 84"/>
                <a:gd name="T64" fmla="*/ 522 w 577"/>
                <a:gd name="T65" fmla="*/ 79 h 84"/>
                <a:gd name="T66" fmla="*/ 540 w 577"/>
                <a:gd name="T67" fmla="*/ 77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7"/>
                <a:gd name="T103" fmla="*/ 0 h 84"/>
                <a:gd name="T104" fmla="*/ 577 w 577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7" h="84">
                  <a:moveTo>
                    <a:pt x="577" y="72"/>
                  </a:moveTo>
                  <a:lnTo>
                    <a:pt x="573" y="70"/>
                  </a:lnTo>
                  <a:lnTo>
                    <a:pt x="552" y="70"/>
                  </a:lnTo>
                  <a:lnTo>
                    <a:pt x="529" y="72"/>
                  </a:lnTo>
                  <a:lnTo>
                    <a:pt x="509" y="72"/>
                  </a:lnTo>
                  <a:lnTo>
                    <a:pt x="486" y="75"/>
                  </a:lnTo>
                  <a:lnTo>
                    <a:pt x="465" y="75"/>
                  </a:lnTo>
                  <a:lnTo>
                    <a:pt x="444" y="75"/>
                  </a:lnTo>
                  <a:lnTo>
                    <a:pt x="424" y="75"/>
                  </a:lnTo>
                  <a:lnTo>
                    <a:pt x="403" y="75"/>
                  </a:lnTo>
                  <a:lnTo>
                    <a:pt x="384" y="75"/>
                  </a:lnTo>
                  <a:lnTo>
                    <a:pt x="363" y="75"/>
                  </a:lnTo>
                  <a:lnTo>
                    <a:pt x="345" y="72"/>
                  </a:lnTo>
                  <a:lnTo>
                    <a:pt x="324" y="72"/>
                  </a:lnTo>
                  <a:lnTo>
                    <a:pt x="305" y="70"/>
                  </a:lnTo>
                  <a:lnTo>
                    <a:pt x="287" y="70"/>
                  </a:lnTo>
                  <a:lnTo>
                    <a:pt x="268" y="68"/>
                  </a:lnTo>
                  <a:lnTo>
                    <a:pt x="249" y="65"/>
                  </a:lnTo>
                  <a:lnTo>
                    <a:pt x="233" y="63"/>
                  </a:lnTo>
                  <a:lnTo>
                    <a:pt x="214" y="61"/>
                  </a:lnTo>
                  <a:lnTo>
                    <a:pt x="197" y="58"/>
                  </a:lnTo>
                  <a:lnTo>
                    <a:pt x="181" y="54"/>
                  </a:lnTo>
                  <a:lnTo>
                    <a:pt x="164" y="51"/>
                  </a:lnTo>
                  <a:lnTo>
                    <a:pt x="148" y="47"/>
                  </a:lnTo>
                  <a:lnTo>
                    <a:pt x="131" y="44"/>
                  </a:lnTo>
                  <a:lnTo>
                    <a:pt x="116" y="40"/>
                  </a:lnTo>
                  <a:lnTo>
                    <a:pt x="102" y="35"/>
                  </a:lnTo>
                  <a:lnTo>
                    <a:pt x="85" y="30"/>
                  </a:lnTo>
                  <a:lnTo>
                    <a:pt x="71" y="26"/>
                  </a:lnTo>
                  <a:lnTo>
                    <a:pt x="56" y="21"/>
                  </a:lnTo>
                  <a:lnTo>
                    <a:pt x="44" y="16"/>
                  </a:lnTo>
                  <a:lnTo>
                    <a:pt x="29" y="12"/>
                  </a:lnTo>
                  <a:lnTo>
                    <a:pt x="17" y="5"/>
                  </a:lnTo>
                  <a:lnTo>
                    <a:pt x="4" y="0"/>
                  </a:lnTo>
                  <a:lnTo>
                    <a:pt x="0" y="9"/>
                  </a:lnTo>
                  <a:lnTo>
                    <a:pt x="13" y="14"/>
                  </a:lnTo>
                  <a:lnTo>
                    <a:pt x="27" y="21"/>
                  </a:lnTo>
                  <a:lnTo>
                    <a:pt x="40" y="26"/>
                  </a:lnTo>
                  <a:lnTo>
                    <a:pt x="54" y="30"/>
                  </a:lnTo>
                  <a:lnTo>
                    <a:pt x="69" y="35"/>
                  </a:lnTo>
                  <a:lnTo>
                    <a:pt x="83" y="40"/>
                  </a:lnTo>
                  <a:lnTo>
                    <a:pt x="100" y="44"/>
                  </a:lnTo>
                  <a:lnTo>
                    <a:pt x="114" y="49"/>
                  </a:lnTo>
                  <a:lnTo>
                    <a:pt x="131" y="54"/>
                  </a:lnTo>
                  <a:lnTo>
                    <a:pt x="145" y="56"/>
                  </a:lnTo>
                  <a:lnTo>
                    <a:pt x="162" y="61"/>
                  </a:lnTo>
                  <a:lnTo>
                    <a:pt x="179" y="63"/>
                  </a:lnTo>
                  <a:lnTo>
                    <a:pt x="195" y="68"/>
                  </a:lnTo>
                  <a:lnTo>
                    <a:pt x="214" y="70"/>
                  </a:lnTo>
                  <a:lnTo>
                    <a:pt x="231" y="72"/>
                  </a:lnTo>
                  <a:lnTo>
                    <a:pt x="249" y="75"/>
                  </a:lnTo>
                  <a:lnTo>
                    <a:pt x="268" y="77"/>
                  </a:lnTo>
                  <a:lnTo>
                    <a:pt x="287" y="79"/>
                  </a:lnTo>
                  <a:lnTo>
                    <a:pt x="305" y="79"/>
                  </a:lnTo>
                  <a:lnTo>
                    <a:pt x="324" y="81"/>
                  </a:lnTo>
                  <a:lnTo>
                    <a:pt x="343" y="81"/>
                  </a:lnTo>
                  <a:lnTo>
                    <a:pt x="363" y="84"/>
                  </a:lnTo>
                  <a:lnTo>
                    <a:pt x="384" y="84"/>
                  </a:lnTo>
                  <a:lnTo>
                    <a:pt x="403" y="84"/>
                  </a:lnTo>
                  <a:lnTo>
                    <a:pt x="424" y="84"/>
                  </a:lnTo>
                  <a:lnTo>
                    <a:pt x="444" y="84"/>
                  </a:lnTo>
                  <a:lnTo>
                    <a:pt x="465" y="84"/>
                  </a:lnTo>
                  <a:lnTo>
                    <a:pt x="486" y="84"/>
                  </a:lnTo>
                  <a:lnTo>
                    <a:pt x="509" y="81"/>
                  </a:lnTo>
                  <a:lnTo>
                    <a:pt x="529" y="81"/>
                  </a:lnTo>
                  <a:lnTo>
                    <a:pt x="552" y="79"/>
                  </a:lnTo>
                  <a:lnTo>
                    <a:pt x="575" y="79"/>
                  </a:lnTo>
                  <a:lnTo>
                    <a:pt x="571" y="77"/>
                  </a:lnTo>
                  <a:lnTo>
                    <a:pt x="577" y="72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95" name="Freeform 101">
              <a:extLst>
                <a:ext uri="{FF2B5EF4-FFF2-40B4-BE49-F238E27FC236}">
                  <a16:creationId xmlns:a16="http://schemas.microsoft.com/office/drawing/2014/main" id="{F3048395-07FB-9C85-A74E-44C46CF1E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726"/>
              <a:ext cx="63" cy="117"/>
            </a:xfrm>
            <a:custGeom>
              <a:avLst/>
              <a:gdLst>
                <a:gd name="T0" fmla="*/ 62 w 64"/>
                <a:gd name="T1" fmla="*/ 117 h 117"/>
                <a:gd name="T2" fmla="*/ 62 w 64"/>
                <a:gd name="T3" fmla="*/ 112 h 117"/>
                <a:gd name="T4" fmla="*/ 6 w 64"/>
                <a:gd name="T5" fmla="*/ 0 h 117"/>
                <a:gd name="T6" fmla="*/ 0 w 64"/>
                <a:gd name="T7" fmla="*/ 5 h 117"/>
                <a:gd name="T8" fmla="*/ 54 w 64"/>
                <a:gd name="T9" fmla="*/ 117 h 117"/>
                <a:gd name="T10" fmla="*/ 54 w 64"/>
                <a:gd name="T11" fmla="*/ 112 h 117"/>
                <a:gd name="T12" fmla="*/ 62 w 64"/>
                <a:gd name="T13" fmla="*/ 117 h 117"/>
                <a:gd name="T14" fmla="*/ 62 w 64"/>
                <a:gd name="T15" fmla="*/ 114 h 117"/>
                <a:gd name="T16" fmla="*/ 62 w 64"/>
                <a:gd name="T17" fmla="*/ 112 h 117"/>
                <a:gd name="T18" fmla="*/ 62 w 64"/>
                <a:gd name="T19" fmla="*/ 117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117"/>
                <a:gd name="T32" fmla="*/ 64 w 64"/>
                <a:gd name="T33" fmla="*/ 117 h 1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117">
                  <a:moveTo>
                    <a:pt x="64" y="117"/>
                  </a:moveTo>
                  <a:lnTo>
                    <a:pt x="64" y="112"/>
                  </a:lnTo>
                  <a:lnTo>
                    <a:pt x="6" y="0"/>
                  </a:lnTo>
                  <a:lnTo>
                    <a:pt x="0" y="5"/>
                  </a:lnTo>
                  <a:lnTo>
                    <a:pt x="56" y="117"/>
                  </a:lnTo>
                  <a:lnTo>
                    <a:pt x="56" y="112"/>
                  </a:lnTo>
                  <a:lnTo>
                    <a:pt x="64" y="117"/>
                  </a:lnTo>
                  <a:lnTo>
                    <a:pt x="64" y="114"/>
                  </a:lnTo>
                  <a:lnTo>
                    <a:pt x="64" y="112"/>
                  </a:lnTo>
                  <a:lnTo>
                    <a:pt x="64" y="11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96" name="Freeform 102">
              <a:extLst>
                <a:ext uri="{FF2B5EF4-FFF2-40B4-BE49-F238E27FC236}">
                  <a16:creationId xmlns:a16="http://schemas.microsoft.com/office/drawing/2014/main" id="{58F9349A-B602-D35E-EBBB-4709CE9BC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838"/>
              <a:ext cx="81" cy="123"/>
            </a:xfrm>
            <a:custGeom>
              <a:avLst/>
              <a:gdLst>
                <a:gd name="T0" fmla="*/ 2 w 83"/>
                <a:gd name="T1" fmla="*/ 121 h 123"/>
                <a:gd name="T2" fmla="*/ 7 w 83"/>
                <a:gd name="T3" fmla="*/ 119 h 123"/>
                <a:gd name="T4" fmla="*/ 79 w 83"/>
                <a:gd name="T5" fmla="*/ 5 h 123"/>
                <a:gd name="T6" fmla="*/ 71 w 83"/>
                <a:gd name="T7" fmla="*/ 0 h 123"/>
                <a:gd name="T8" fmla="*/ 0 w 83"/>
                <a:gd name="T9" fmla="*/ 114 h 123"/>
                <a:gd name="T10" fmla="*/ 7 w 83"/>
                <a:gd name="T11" fmla="*/ 112 h 123"/>
                <a:gd name="T12" fmla="*/ 2 w 83"/>
                <a:gd name="T13" fmla="*/ 121 h 123"/>
                <a:gd name="T14" fmla="*/ 4 w 83"/>
                <a:gd name="T15" fmla="*/ 123 h 123"/>
                <a:gd name="T16" fmla="*/ 7 w 83"/>
                <a:gd name="T17" fmla="*/ 119 h 123"/>
                <a:gd name="T18" fmla="*/ 2 w 83"/>
                <a:gd name="T19" fmla="*/ 121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123"/>
                <a:gd name="T32" fmla="*/ 83 w 83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123">
                  <a:moveTo>
                    <a:pt x="2" y="121"/>
                  </a:moveTo>
                  <a:lnTo>
                    <a:pt x="7" y="119"/>
                  </a:lnTo>
                  <a:lnTo>
                    <a:pt x="83" y="5"/>
                  </a:lnTo>
                  <a:lnTo>
                    <a:pt x="75" y="0"/>
                  </a:lnTo>
                  <a:lnTo>
                    <a:pt x="0" y="114"/>
                  </a:lnTo>
                  <a:lnTo>
                    <a:pt x="7" y="112"/>
                  </a:lnTo>
                  <a:lnTo>
                    <a:pt x="2" y="121"/>
                  </a:lnTo>
                  <a:lnTo>
                    <a:pt x="4" y="123"/>
                  </a:lnTo>
                  <a:lnTo>
                    <a:pt x="7" y="119"/>
                  </a:lnTo>
                  <a:lnTo>
                    <a:pt x="2" y="121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97" name="Freeform 103">
              <a:extLst>
                <a:ext uri="{FF2B5EF4-FFF2-40B4-BE49-F238E27FC236}">
                  <a16:creationId xmlns:a16="http://schemas.microsoft.com/office/drawing/2014/main" id="{C33C4DDB-977F-A935-D6A6-E261BAD5E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950"/>
              <a:ext cx="5" cy="11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4 h 11"/>
                <a:gd name="T4" fmla="*/ 5 w 5"/>
                <a:gd name="T5" fmla="*/ 0 h 11"/>
                <a:gd name="T6" fmla="*/ 0 w 5"/>
                <a:gd name="T7" fmla="*/ 9 h 11"/>
                <a:gd name="T8" fmla="*/ 2 w 5"/>
                <a:gd name="T9" fmla="*/ 11 h 11"/>
                <a:gd name="T10" fmla="*/ 5 w 5"/>
                <a:gd name="T11" fmla="*/ 7 h 11"/>
                <a:gd name="T12" fmla="*/ 0 w 5"/>
                <a:gd name="T13" fmla="*/ 9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1"/>
                <a:gd name="T23" fmla="*/ 5 w 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1">
                  <a:moveTo>
                    <a:pt x="0" y="9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98" name="Freeform 104">
              <a:extLst>
                <a:ext uri="{FF2B5EF4-FFF2-40B4-BE49-F238E27FC236}">
                  <a16:creationId xmlns:a16="http://schemas.microsoft.com/office/drawing/2014/main" id="{051A8C6B-8C3F-5D1D-C71F-383EAE5CB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705"/>
              <a:ext cx="509" cy="68"/>
            </a:xfrm>
            <a:custGeom>
              <a:avLst/>
              <a:gdLst>
                <a:gd name="T0" fmla="*/ 495 w 523"/>
                <a:gd name="T1" fmla="*/ 68 h 68"/>
                <a:gd name="T2" fmla="*/ 472 w 523"/>
                <a:gd name="T3" fmla="*/ 68 h 68"/>
                <a:gd name="T4" fmla="*/ 449 w 523"/>
                <a:gd name="T5" fmla="*/ 68 h 68"/>
                <a:gd name="T6" fmla="*/ 427 w 523"/>
                <a:gd name="T7" fmla="*/ 65 h 68"/>
                <a:gd name="T8" fmla="*/ 404 w 523"/>
                <a:gd name="T9" fmla="*/ 65 h 68"/>
                <a:gd name="T10" fmla="*/ 382 w 523"/>
                <a:gd name="T11" fmla="*/ 65 h 68"/>
                <a:gd name="T12" fmla="*/ 362 w 523"/>
                <a:gd name="T13" fmla="*/ 65 h 68"/>
                <a:gd name="T14" fmla="*/ 340 w 523"/>
                <a:gd name="T15" fmla="*/ 63 h 68"/>
                <a:gd name="T16" fmla="*/ 321 w 523"/>
                <a:gd name="T17" fmla="*/ 63 h 68"/>
                <a:gd name="T18" fmla="*/ 301 w 523"/>
                <a:gd name="T19" fmla="*/ 61 h 68"/>
                <a:gd name="T20" fmla="*/ 281 w 523"/>
                <a:gd name="T21" fmla="*/ 61 h 68"/>
                <a:gd name="T22" fmla="*/ 264 w 523"/>
                <a:gd name="T23" fmla="*/ 58 h 68"/>
                <a:gd name="T24" fmla="*/ 246 w 523"/>
                <a:gd name="T25" fmla="*/ 56 h 68"/>
                <a:gd name="T26" fmla="*/ 229 w 523"/>
                <a:gd name="T27" fmla="*/ 56 h 68"/>
                <a:gd name="T28" fmla="*/ 210 w 523"/>
                <a:gd name="T29" fmla="*/ 54 h 68"/>
                <a:gd name="T30" fmla="*/ 195 w 523"/>
                <a:gd name="T31" fmla="*/ 51 h 68"/>
                <a:gd name="T32" fmla="*/ 179 w 523"/>
                <a:gd name="T33" fmla="*/ 49 h 68"/>
                <a:gd name="T34" fmla="*/ 164 w 523"/>
                <a:gd name="T35" fmla="*/ 47 h 68"/>
                <a:gd name="T36" fmla="*/ 150 w 523"/>
                <a:gd name="T37" fmla="*/ 47 h 68"/>
                <a:gd name="T38" fmla="*/ 133 w 523"/>
                <a:gd name="T39" fmla="*/ 44 h 68"/>
                <a:gd name="T40" fmla="*/ 123 w 523"/>
                <a:gd name="T41" fmla="*/ 40 h 68"/>
                <a:gd name="T42" fmla="*/ 108 w 523"/>
                <a:gd name="T43" fmla="*/ 37 h 68"/>
                <a:gd name="T44" fmla="*/ 96 w 523"/>
                <a:gd name="T45" fmla="*/ 35 h 68"/>
                <a:gd name="T46" fmla="*/ 83 w 523"/>
                <a:gd name="T47" fmla="*/ 33 h 68"/>
                <a:gd name="T48" fmla="*/ 73 w 523"/>
                <a:gd name="T49" fmla="*/ 30 h 68"/>
                <a:gd name="T50" fmla="*/ 61 w 523"/>
                <a:gd name="T51" fmla="*/ 26 h 68"/>
                <a:gd name="T52" fmla="*/ 52 w 523"/>
                <a:gd name="T53" fmla="*/ 24 h 68"/>
                <a:gd name="T54" fmla="*/ 42 w 523"/>
                <a:gd name="T55" fmla="*/ 21 h 68"/>
                <a:gd name="T56" fmla="*/ 31 w 523"/>
                <a:gd name="T57" fmla="*/ 17 h 68"/>
                <a:gd name="T58" fmla="*/ 23 w 523"/>
                <a:gd name="T59" fmla="*/ 12 h 68"/>
                <a:gd name="T60" fmla="*/ 15 w 523"/>
                <a:gd name="T61" fmla="*/ 10 h 68"/>
                <a:gd name="T62" fmla="*/ 9 w 523"/>
                <a:gd name="T63" fmla="*/ 5 h 68"/>
                <a:gd name="T64" fmla="*/ 0 w 523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3"/>
                <a:gd name="T100" fmla="*/ 0 h 68"/>
                <a:gd name="T101" fmla="*/ 523 w 523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3" h="68">
                  <a:moveTo>
                    <a:pt x="523" y="68"/>
                  </a:moveTo>
                  <a:lnTo>
                    <a:pt x="498" y="68"/>
                  </a:lnTo>
                  <a:lnTo>
                    <a:pt x="474" y="68"/>
                  </a:lnTo>
                  <a:lnTo>
                    <a:pt x="451" y="65"/>
                  </a:lnTo>
                  <a:lnTo>
                    <a:pt x="426" y="65"/>
                  </a:lnTo>
                  <a:lnTo>
                    <a:pt x="403" y="65"/>
                  </a:lnTo>
                  <a:lnTo>
                    <a:pt x="382" y="65"/>
                  </a:lnTo>
                  <a:lnTo>
                    <a:pt x="359" y="63"/>
                  </a:lnTo>
                  <a:lnTo>
                    <a:pt x="339" y="63"/>
                  </a:lnTo>
                  <a:lnTo>
                    <a:pt x="318" y="61"/>
                  </a:lnTo>
                  <a:lnTo>
                    <a:pt x="297" y="61"/>
                  </a:lnTo>
                  <a:lnTo>
                    <a:pt x="278" y="58"/>
                  </a:lnTo>
                  <a:lnTo>
                    <a:pt x="260" y="56"/>
                  </a:lnTo>
                  <a:lnTo>
                    <a:pt x="241" y="56"/>
                  </a:lnTo>
                  <a:lnTo>
                    <a:pt x="222" y="54"/>
                  </a:lnTo>
                  <a:lnTo>
                    <a:pt x="206" y="51"/>
                  </a:lnTo>
                  <a:lnTo>
                    <a:pt x="189" y="49"/>
                  </a:lnTo>
                  <a:lnTo>
                    <a:pt x="173" y="47"/>
                  </a:lnTo>
                  <a:lnTo>
                    <a:pt x="158" y="47"/>
                  </a:lnTo>
                  <a:lnTo>
                    <a:pt x="141" y="44"/>
                  </a:lnTo>
                  <a:lnTo>
                    <a:pt x="129" y="40"/>
                  </a:lnTo>
                  <a:lnTo>
                    <a:pt x="114" y="37"/>
                  </a:lnTo>
                  <a:lnTo>
                    <a:pt x="102" y="35"/>
                  </a:lnTo>
                  <a:lnTo>
                    <a:pt x="87" y="33"/>
                  </a:lnTo>
                  <a:lnTo>
                    <a:pt x="77" y="30"/>
                  </a:lnTo>
                  <a:lnTo>
                    <a:pt x="65" y="26"/>
                  </a:lnTo>
                  <a:lnTo>
                    <a:pt x="54" y="24"/>
                  </a:lnTo>
                  <a:lnTo>
                    <a:pt x="44" y="21"/>
                  </a:lnTo>
                  <a:lnTo>
                    <a:pt x="33" y="17"/>
                  </a:lnTo>
                  <a:lnTo>
                    <a:pt x="25" y="12"/>
                  </a:lnTo>
                  <a:lnTo>
                    <a:pt x="15" y="10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899" name="Freeform 105">
              <a:extLst>
                <a:ext uri="{FF2B5EF4-FFF2-40B4-BE49-F238E27FC236}">
                  <a16:creationId xmlns:a16="http://schemas.microsoft.com/office/drawing/2014/main" id="{3C2B853B-E917-2306-665A-5D63FC2EA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773"/>
              <a:ext cx="532" cy="46"/>
            </a:xfrm>
            <a:custGeom>
              <a:avLst/>
              <a:gdLst>
                <a:gd name="T0" fmla="*/ 518 w 546"/>
                <a:gd name="T1" fmla="*/ 46 h 46"/>
                <a:gd name="T2" fmla="*/ 495 w 546"/>
                <a:gd name="T3" fmla="*/ 46 h 46"/>
                <a:gd name="T4" fmla="*/ 473 w 546"/>
                <a:gd name="T5" fmla="*/ 44 h 46"/>
                <a:gd name="T6" fmla="*/ 454 w 546"/>
                <a:gd name="T7" fmla="*/ 44 h 46"/>
                <a:gd name="T8" fmla="*/ 432 w 546"/>
                <a:gd name="T9" fmla="*/ 42 h 46"/>
                <a:gd name="T10" fmla="*/ 412 w 546"/>
                <a:gd name="T11" fmla="*/ 42 h 46"/>
                <a:gd name="T12" fmla="*/ 390 w 546"/>
                <a:gd name="T13" fmla="*/ 39 h 46"/>
                <a:gd name="T14" fmla="*/ 370 w 546"/>
                <a:gd name="T15" fmla="*/ 39 h 46"/>
                <a:gd name="T16" fmla="*/ 352 w 546"/>
                <a:gd name="T17" fmla="*/ 39 h 46"/>
                <a:gd name="T18" fmla="*/ 333 w 546"/>
                <a:gd name="T19" fmla="*/ 37 h 46"/>
                <a:gd name="T20" fmla="*/ 314 w 546"/>
                <a:gd name="T21" fmla="*/ 35 h 46"/>
                <a:gd name="T22" fmla="*/ 296 w 546"/>
                <a:gd name="T23" fmla="*/ 35 h 46"/>
                <a:gd name="T24" fmla="*/ 278 w 546"/>
                <a:gd name="T25" fmla="*/ 32 h 46"/>
                <a:gd name="T26" fmla="*/ 260 w 546"/>
                <a:gd name="T27" fmla="*/ 32 h 46"/>
                <a:gd name="T28" fmla="*/ 242 w 546"/>
                <a:gd name="T29" fmla="*/ 30 h 46"/>
                <a:gd name="T30" fmla="*/ 227 w 546"/>
                <a:gd name="T31" fmla="*/ 30 h 46"/>
                <a:gd name="T32" fmla="*/ 209 w 546"/>
                <a:gd name="T33" fmla="*/ 28 h 46"/>
                <a:gd name="T34" fmla="*/ 194 w 546"/>
                <a:gd name="T35" fmla="*/ 25 h 46"/>
                <a:gd name="T36" fmla="*/ 177 w 546"/>
                <a:gd name="T37" fmla="*/ 25 h 46"/>
                <a:gd name="T38" fmla="*/ 164 w 546"/>
                <a:gd name="T39" fmla="*/ 23 h 46"/>
                <a:gd name="T40" fmla="*/ 148 w 546"/>
                <a:gd name="T41" fmla="*/ 21 h 46"/>
                <a:gd name="T42" fmla="*/ 133 w 546"/>
                <a:gd name="T43" fmla="*/ 21 h 46"/>
                <a:gd name="T44" fmla="*/ 121 w 546"/>
                <a:gd name="T45" fmla="*/ 18 h 46"/>
                <a:gd name="T46" fmla="*/ 106 w 546"/>
                <a:gd name="T47" fmla="*/ 16 h 46"/>
                <a:gd name="T48" fmla="*/ 93 w 546"/>
                <a:gd name="T49" fmla="*/ 14 h 46"/>
                <a:gd name="T50" fmla="*/ 79 w 546"/>
                <a:gd name="T51" fmla="*/ 14 h 46"/>
                <a:gd name="T52" fmla="*/ 67 w 546"/>
                <a:gd name="T53" fmla="*/ 11 h 46"/>
                <a:gd name="T54" fmla="*/ 56 w 546"/>
                <a:gd name="T55" fmla="*/ 9 h 46"/>
                <a:gd name="T56" fmla="*/ 44 w 546"/>
                <a:gd name="T57" fmla="*/ 7 h 46"/>
                <a:gd name="T58" fmla="*/ 31 w 546"/>
                <a:gd name="T59" fmla="*/ 4 h 46"/>
                <a:gd name="T60" fmla="*/ 19 w 546"/>
                <a:gd name="T61" fmla="*/ 2 h 46"/>
                <a:gd name="T62" fmla="*/ 11 w 546"/>
                <a:gd name="T63" fmla="*/ 2 h 46"/>
                <a:gd name="T64" fmla="*/ 0 w 546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6"/>
                <a:gd name="T100" fmla="*/ 0 h 46"/>
                <a:gd name="T101" fmla="*/ 546 w 546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6" h="46">
                  <a:moveTo>
                    <a:pt x="546" y="46"/>
                  </a:moveTo>
                  <a:lnTo>
                    <a:pt x="521" y="46"/>
                  </a:lnTo>
                  <a:lnTo>
                    <a:pt x="498" y="44"/>
                  </a:lnTo>
                  <a:lnTo>
                    <a:pt x="478" y="44"/>
                  </a:lnTo>
                  <a:lnTo>
                    <a:pt x="455" y="42"/>
                  </a:lnTo>
                  <a:lnTo>
                    <a:pt x="434" y="42"/>
                  </a:lnTo>
                  <a:lnTo>
                    <a:pt x="411" y="39"/>
                  </a:lnTo>
                  <a:lnTo>
                    <a:pt x="390" y="39"/>
                  </a:lnTo>
                  <a:lnTo>
                    <a:pt x="370" y="39"/>
                  </a:lnTo>
                  <a:lnTo>
                    <a:pt x="351" y="37"/>
                  </a:lnTo>
                  <a:lnTo>
                    <a:pt x="330" y="35"/>
                  </a:lnTo>
                  <a:lnTo>
                    <a:pt x="312" y="35"/>
                  </a:lnTo>
                  <a:lnTo>
                    <a:pt x="293" y="32"/>
                  </a:lnTo>
                  <a:lnTo>
                    <a:pt x="274" y="32"/>
                  </a:lnTo>
                  <a:lnTo>
                    <a:pt x="255" y="30"/>
                  </a:lnTo>
                  <a:lnTo>
                    <a:pt x="239" y="30"/>
                  </a:lnTo>
                  <a:lnTo>
                    <a:pt x="220" y="28"/>
                  </a:lnTo>
                  <a:lnTo>
                    <a:pt x="204" y="25"/>
                  </a:lnTo>
                  <a:lnTo>
                    <a:pt x="187" y="25"/>
                  </a:lnTo>
                  <a:lnTo>
                    <a:pt x="172" y="23"/>
                  </a:lnTo>
                  <a:lnTo>
                    <a:pt x="156" y="21"/>
                  </a:lnTo>
                  <a:lnTo>
                    <a:pt x="141" y="21"/>
                  </a:lnTo>
                  <a:lnTo>
                    <a:pt x="127" y="18"/>
                  </a:lnTo>
                  <a:lnTo>
                    <a:pt x="112" y="16"/>
                  </a:lnTo>
                  <a:lnTo>
                    <a:pt x="98" y="14"/>
                  </a:lnTo>
                  <a:lnTo>
                    <a:pt x="83" y="14"/>
                  </a:lnTo>
                  <a:lnTo>
                    <a:pt x="71" y="11"/>
                  </a:lnTo>
                  <a:lnTo>
                    <a:pt x="58" y="9"/>
                  </a:lnTo>
                  <a:lnTo>
                    <a:pt x="46" y="7"/>
                  </a:lnTo>
                  <a:lnTo>
                    <a:pt x="33" y="4"/>
                  </a:lnTo>
                  <a:lnTo>
                    <a:pt x="21" y="2"/>
                  </a:ln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00" name="Freeform 106">
              <a:extLst>
                <a:ext uri="{FF2B5EF4-FFF2-40B4-BE49-F238E27FC236}">
                  <a16:creationId xmlns:a16="http://schemas.microsoft.com/office/drawing/2014/main" id="{CD52A2FB-4BD5-2EA7-32AB-EDA0F2CC6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829"/>
              <a:ext cx="596" cy="53"/>
            </a:xfrm>
            <a:custGeom>
              <a:avLst/>
              <a:gdLst>
                <a:gd name="T0" fmla="*/ 579 w 613"/>
                <a:gd name="T1" fmla="*/ 53 h 53"/>
                <a:gd name="T2" fmla="*/ 563 w 613"/>
                <a:gd name="T3" fmla="*/ 48 h 53"/>
                <a:gd name="T4" fmla="*/ 545 w 613"/>
                <a:gd name="T5" fmla="*/ 46 h 53"/>
                <a:gd name="T6" fmla="*/ 530 w 613"/>
                <a:gd name="T7" fmla="*/ 44 h 53"/>
                <a:gd name="T8" fmla="*/ 514 w 613"/>
                <a:gd name="T9" fmla="*/ 39 h 53"/>
                <a:gd name="T10" fmla="*/ 496 w 613"/>
                <a:gd name="T11" fmla="*/ 37 h 53"/>
                <a:gd name="T12" fmla="*/ 479 w 613"/>
                <a:gd name="T13" fmla="*/ 34 h 53"/>
                <a:gd name="T14" fmla="*/ 463 w 613"/>
                <a:gd name="T15" fmla="*/ 32 h 53"/>
                <a:gd name="T16" fmla="*/ 445 w 613"/>
                <a:gd name="T17" fmla="*/ 30 h 53"/>
                <a:gd name="T18" fmla="*/ 428 w 613"/>
                <a:gd name="T19" fmla="*/ 28 h 53"/>
                <a:gd name="T20" fmla="*/ 412 w 613"/>
                <a:gd name="T21" fmla="*/ 25 h 53"/>
                <a:gd name="T22" fmla="*/ 394 w 613"/>
                <a:gd name="T23" fmla="*/ 23 h 53"/>
                <a:gd name="T24" fmla="*/ 377 w 613"/>
                <a:gd name="T25" fmla="*/ 21 h 53"/>
                <a:gd name="T26" fmla="*/ 359 w 613"/>
                <a:gd name="T27" fmla="*/ 18 h 53"/>
                <a:gd name="T28" fmla="*/ 341 w 613"/>
                <a:gd name="T29" fmla="*/ 16 h 53"/>
                <a:gd name="T30" fmla="*/ 324 w 613"/>
                <a:gd name="T31" fmla="*/ 16 h 53"/>
                <a:gd name="T32" fmla="*/ 306 w 613"/>
                <a:gd name="T33" fmla="*/ 14 h 53"/>
                <a:gd name="T34" fmla="*/ 287 w 613"/>
                <a:gd name="T35" fmla="*/ 11 h 53"/>
                <a:gd name="T36" fmla="*/ 269 w 613"/>
                <a:gd name="T37" fmla="*/ 11 h 53"/>
                <a:gd name="T38" fmla="*/ 252 w 613"/>
                <a:gd name="T39" fmla="*/ 9 h 53"/>
                <a:gd name="T40" fmla="*/ 231 w 613"/>
                <a:gd name="T41" fmla="*/ 9 h 53"/>
                <a:gd name="T42" fmla="*/ 214 w 613"/>
                <a:gd name="T43" fmla="*/ 7 h 53"/>
                <a:gd name="T44" fmla="*/ 194 w 613"/>
                <a:gd name="T45" fmla="*/ 7 h 53"/>
                <a:gd name="T46" fmla="*/ 177 w 613"/>
                <a:gd name="T47" fmla="*/ 4 h 53"/>
                <a:gd name="T48" fmla="*/ 157 w 613"/>
                <a:gd name="T49" fmla="*/ 4 h 53"/>
                <a:gd name="T50" fmla="*/ 137 w 613"/>
                <a:gd name="T51" fmla="*/ 4 h 53"/>
                <a:gd name="T52" fmla="*/ 119 w 613"/>
                <a:gd name="T53" fmla="*/ 2 h 53"/>
                <a:gd name="T54" fmla="*/ 98 w 613"/>
                <a:gd name="T55" fmla="*/ 2 h 53"/>
                <a:gd name="T56" fmla="*/ 79 w 613"/>
                <a:gd name="T57" fmla="*/ 2 h 53"/>
                <a:gd name="T58" fmla="*/ 58 w 613"/>
                <a:gd name="T59" fmla="*/ 2 h 53"/>
                <a:gd name="T60" fmla="*/ 40 w 613"/>
                <a:gd name="T61" fmla="*/ 0 h 53"/>
                <a:gd name="T62" fmla="*/ 19 w 613"/>
                <a:gd name="T63" fmla="*/ 0 h 53"/>
                <a:gd name="T64" fmla="*/ 0 w 613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3"/>
                <a:gd name="T100" fmla="*/ 0 h 53"/>
                <a:gd name="T101" fmla="*/ 613 w 613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3" h="53">
                  <a:moveTo>
                    <a:pt x="613" y="53"/>
                  </a:moveTo>
                  <a:lnTo>
                    <a:pt x="596" y="48"/>
                  </a:lnTo>
                  <a:lnTo>
                    <a:pt x="577" y="46"/>
                  </a:lnTo>
                  <a:lnTo>
                    <a:pt x="561" y="44"/>
                  </a:lnTo>
                  <a:lnTo>
                    <a:pt x="544" y="39"/>
                  </a:lnTo>
                  <a:lnTo>
                    <a:pt x="525" y="37"/>
                  </a:lnTo>
                  <a:lnTo>
                    <a:pt x="507" y="34"/>
                  </a:lnTo>
                  <a:lnTo>
                    <a:pt x="490" y="32"/>
                  </a:lnTo>
                  <a:lnTo>
                    <a:pt x="471" y="30"/>
                  </a:lnTo>
                  <a:lnTo>
                    <a:pt x="453" y="28"/>
                  </a:lnTo>
                  <a:lnTo>
                    <a:pt x="436" y="25"/>
                  </a:lnTo>
                  <a:lnTo>
                    <a:pt x="417" y="23"/>
                  </a:lnTo>
                  <a:lnTo>
                    <a:pt x="399" y="21"/>
                  </a:lnTo>
                  <a:lnTo>
                    <a:pt x="380" y="18"/>
                  </a:lnTo>
                  <a:lnTo>
                    <a:pt x="361" y="16"/>
                  </a:lnTo>
                  <a:lnTo>
                    <a:pt x="343" y="16"/>
                  </a:lnTo>
                  <a:lnTo>
                    <a:pt x="324" y="14"/>
                  </a:lnTo>
                  <a:lnTo>
                    <a:pt x="303" y="11"/>
                  </a:lnTo>
                  <a:lnTo>
                    <a:pt x="285" y="11"/>
                  </a:lnTo>
                  <a:lnTo>
                    <a:pt x="266" y="9"/>
                  </a:lnTo>
                  <a:lnTo>
                    <a:pt x="245" y="9"/>
                  </a:lnTo>
                  <a:lnTo>
                    <a:pt x="226" y="7"/>
                  </a:lnTo>
                  <a:lnTo>
                    <a:pt x="206" y="7"/>
                  </a:lnTo>
                  <a:lnTo>
                    <a:pt x="187" y="4"/>
                  </a:lnTo>
                  <a:lnTo>
                    <a:pt x="166" y="4"/>
                  </a:lnTo>
                  <a:lnTo>
                    <a:pt x="145" y="4"/>
                  </a:lnTo>
                  <a:lnTo>
                    <a:pt x="125" y="2"/>
                  </a:lnTo>
                  <a:lnTo>
                    <a:pt x="104" y="2"/>
                  </a:lnTo>
                  <a:lnTo>
                    <a:pt x="83" y="2"/>
                  </a:lnTo>
                  <a:lnTo>
                    <a:pt x="62" y="2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01" name="Freeform 107">
              <a:extLst>
                <a:ext uri="{FF2B5EF4-FFF2-40B4-BE49-F238E27FC236}">
                  <a16:creationId xmlns:a16="http://schemas.microsoft.com/office/drawing/2014/main" id="{AFF0D9B7-71F5-047E-D6D4-34ACC7887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863"/>
              <a:ext cx="599" cy="66"/>
            </a:xfrm>
            <a:custGeom>
              <a:avLst/>
              <a:gdLst>
                <a:gd name="T0" fmla="*/ 582 w 617"/>
                <a:gd name="T1" fmla="*/ 66 h 66"/>
                <a:gd name="T2" fmla="*/ 565 w 617"/>
                <a:gd name="T3" fmla="*/ 61 h 66"/>
                <a:gd name="T4" fmla="*/ 548 w 617"/>
                <a:gd name="T5" fmla="*/ 54 h 66"/>
                <a:gd name="T6" fmla="*/ 531 w 617"/>
                <a:gd name="T7" fmla="*/ 49 h 66"/>
                <a:gd name="T8" fmla="*/ 513 w 617"/>
                <a:gd name="T9" fmla="*/ 45 h 66"/>
                <a:gd name="T10" fmla="*/ 495 w 617"/>
                <a:gd name="T11" fmla="*/ 40 h 66"/>
                <a:gd name="T12" fmla="*/ 475 w 617"/>
                <a:gd name="T13" fmla="*/ 35 h 66"/>
                <a:gd name="T14" fmla="*/ 458 w 617"/>
                <a:gd name="T15" fmla="*/ 33 h 66"/>
                <a:gd name="T16" fmla="*/ 438 w 617"/>
                <a:gd name="T17" fmla="*/ 28 h 66"/>
                <a:gd name="T18" fmla="*/ 418 w 617"/>
                <a:gd name="T19" fmla="*/ 26 h 66"/>
                <a:gd name="T20" fmla="*/ 402 w 617"/>
                <a:gd name="T21" fmla="*/ 21 h 66"/>
                <a:gd name="T22" fmla="*/ 382 w 617"/>
                <a:gd name="T23" fmla="*/ 19 h 66"/>
                <a:gd name="T24" fmla="*/ 362 w 617"/>
                <a:gd name="T25" fmla="*/ 17 h 66"/>
                <a:gd name="T26" fmla="*/ 342 w 617"/>
                <a:gd name="T27" fmla="*/ 14 h 66"/>
                <a:gd name="T28" fmla="*/ 320 w 617"/>
                <a:gd name="T29" fmla="*/ 12 h 66"/>
                <a:gd name="T30" fmla="*/ 302 w 617"/>
                <a:gd name="T31" fmla="*/ 10 h 66"/>
                <a:gd name="T32" fmla="*/ 282 w 617"/>
                <a:gd name="T33" fmla="*/ 7 h 66"/>
                <a:gd name="T34" fmla="*/ 262 w 617"/>
                <a:gd name="T35" fmla="*/ 5 h 66"/>
                <a:gd name="T36" fmla="*/ 243 w 617"/>
                <a:gd name="T37" fmla="*/ 5 h 66"/>
                <a:gd name="T38" fmla="*/ 223 w 617"/>
                <a:gd name="T39" fmla="*/ 3 h 66"/>
                <a:gd name="T40" fmla="*/ 204 w 617"/>
                <a:gd name="T41" fmla="*/ 3 h 66"/>
                <a:gd name="T42" fmla="*/ 185 w 617"/>
                <a:gd name="T43" fmla="*/ 0 h 66"/>
                <a:gd name="T44" fmla="*/ 167 w 617"/>
                <a:gd name="T45" fmla="*/ 0 h 66"/>
                <a:gd name="T46" fmla="*/ 149 w 617"/>
                <a:gd name="T47" fmla="*/ 0 h 66"/>
                <a:gd name="T48" fmla="*/ 129 w 617"/>
                <a:gd name="T49" fmla="*/ 0 h 66"/>
                <a:gd name="T50" fmla="*/ 112 w 617"/>
                <a:gd name="T51" fmla="*/ 0 h 66"/>
                <a:gd name="T52" fmla="*/ 94 w 617"/>
                <a:gd name="T53" fmla="*/ 0 h 66"/>
                <a:gd name="T54" fmla="*/ 77 w 617"/>
                <a:gd name="T55" fmla="*/ 0 h 66"/>
                <a:gd name="T56" fmla="*/ 60 w 617"/>
                <a:gd name="T57" fmla="*/ 0 h 66"/>
                <a:gd name="T58" fmla="*/ 46 w 617"/>
                <a:gd name="T59" fmla="*/ 0 h 66"/>
                <a:gd name="T60" fmla="*/ 29 w 617"/>
                <a:gd name="T61" fmla="*/ 3 h 66"/>
                <a:gd name="T62" fmla="*/ 15 w 617"/>
                <a:gd name="T63" fmla="*/ 3 h 66"/>
                <a:gd name="T64" fmla="*/ 0 w 617"/>
                <a:gd name="T65" fmla="*/ 5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7"/>
                <a:gd name="T100" fmla="*/ 0 h 66"/>
                <a:gd name="T101" fmla="*/ 617 w 617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7" h="66">
                  <a:moveTo>
                    <a:pt x="617" y="66"/>
                  </a:moveTo>
                  <a:lnTo>
                    <a:pt x="600" y="61"/>
                  </a:lnTo>
                  <a:lnTo>
                    <a:pt x="581" y="54"/>
                  </a:lnTo>
                  <a:lnTo>
                    <a:pt x="563" y="49"/>
                  </a:lnTo>
                  <a:lnTo>
                    <a:pt x="544" y="45"/>
                  </a:lnTo>
                  <a:lnTo>
                    <a:pt x="525" y="40"/>
                  </a:lnTo>
                  <a:lnTo>
                    <a:pt x="504" y="35"/>
                  </a:lnTo>
                  <a:lnTo>
                    <a:pt x="486" y="33"/>
                  </a:lnTo>
                  <a:lnTo>
                    <a:pt x="465" y="28"/>
                  </a:lnTo>
                  <a:lnTo>
                    <a:pt x="444" y="26"/>
                  </a:lnTo>
                  <a:lnTo>
                    <a:pt x="426" y="21"/>
                  </a:lnTo>
                  <a:lnTo>
                    <a:pt x="405" y="19"/>
                  </a:lnTo>
                  <a:lnTo>
                    <a:pt x="384" y="17"/>
                  </a:lnTo>
                  <a:lnTo>
                    <a:pt x="363" y="14"/>
                  </a:lnTo>
                  <a:lnTo>
                    <a:pt x="340" y="12"/>
                  </a:lnTo>
                  <a:lnTo>
                    <a:pt x="320" y="10"/>
                  </a:lnTo>
                  <a:lnTo>
                    <a:pt x="299" y="7"/>
                  </a:lnTo>
                  <a:lnTo>
                    <a:pt x="278" y="5"/>
                  </a:lnTo>
                  <a:lnTo>
                    <a:pt x="257" y="5"/>
                  </a:lnTo>
                  <a:lnTo>
                    <a:pt x="237" y="3"/>
                  </a:lnTo>
                  <a:lnTo>
                    <a:pt x="216" y="3"/>
                  </a:lnTo>
                  <a:lnTo>
                    <a:pt x="197" y="0"/>
                  </a:lnTo>
                  <a:lnTo>
                    <a:pt x="177" y="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1" y="3"/>
                  </a:lnTo>
                  <a:lnTo>
                    <a:pt x="15" y="3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02" name="Freeform 108">
              <a:extLst>
                <a:ext uri="{FF2B5EF4-FFF2-40B4-BE49-F238E27FC236}">
                  <a16:creationId xmlns:a16="http://schemas.microsoft.com/office/drawing/2014/main" id="{4A6656E6-DFC6-5741-3D82-2E917291E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731"/>
              <a:ext cx="48" cy="7"/>
            </a:xfrm>
            <a:custGeom>
              <a:avLst/>
              <a:gdLst>
                <a:gd name="T0" fmla="*/ 0 w 50"/>
                <a:gd name="T1" fmla="*/ 7 h 7"/>
                <a:gd name="T2" fmla="*/ 2 w 50"/>
                <a:gd name="T3" fmla="*/ 7 h 7"/>
                <a:gd name="T4" fmla="*/ 4 w 50"/>
                <a:gd name="T5" fmla="*/ 4 h 7"/>
                <a:gd name="T6" fmla="*/ 7 w 50"/>
                <a:gd name="T7" fmla="*/ 4 h 7"/>
                <a:gd name="T8" fmla="*/ 9 w 50"/>
                <a:gd name="T9" fmla="*/ 2 h 7"/>
                <a:gd name="T10" fmla="*/ 11 w 50"/>
                <a:gd name="T11" fmla="*/ 2 h 7"/>
                <a:gd name="T12" fmla="*/ 12 w 50"/>
                <a:gd name="T13" fmla="*/ 2 h 7"/>
                <a:gd name="T14" fmla="*/ 12 w 50"/>
                <a:gd name="T15" fmla="*/ 0 h 7"/>
                <a:gd name="T16" fmla="*/ 13 w 50"/>
                <a:gd name="T17" fmla="*/ 0 h 7"/>
                <a:gd name="T18" fmla="*/ 15 w 50"/>
                <a:gd name="T19" fmla="*/ 0 h 7"/>
                <a:gd name="T20" fmla="*/ 17 w 50"/>
                <a:gd name="T21" fmla="*/ 0 h 7"/>
                <a:gd name="T22" fmla="*/ 19 w 50"/>
                <a:gd name="T23" fmla="*/ 0 h 7"/>
                <a:gd name="T24" fmla="*/ 21 w 50"/>
                <a:gd name="T25" fmla="*/ 0 h 7"/>
                <a:gd name="T26" fmla="*/ 23 w 50"/>
                <a:gd name="T27" fmla="*/ 0 h 7"/>
                <a:gd name="T28" fmla="*/ 25 w 50"/>
                <a:gd name="T29" fmla="*/ 0 h 7"/>
                <a:gd name="T30" fmla="*/ 27 w 50"/>
                <a:gd name="T31" fmla="*/ 0 h 7"/>
                <a:gd name="T32" fmla="*/ 29 w 50"/>
                <a:gd name="T33" fmla="*/ 0 h 7"/>
                <a:gd name="T34" fmla="*/ 32 w 50"/>
                <a:gd name="T35" fmla="*/ 0 h 7"/>
                <a:gd name="T36" fmla="*/ 34 w 50"/>
                <a:gd name="T37" fmla="*/ 0 h 7"/>
                <a:gd name="T38" fmla="*/ 35 w 50"/>
                <a:gd name="T39" fmla="*/ 0 h 7"/>
                <a:gd name="T40" fmla="*/ 35 w 50"/>
                <a:gd name="T41" fmla="*/ 2 h 7"/>
                <a:gd name="T42" fmla="*/ 36 w 50"/>
                <a:gd name="T43" fmla="*/ 2 h 7"/>
                <a:gd name="T44" fmla="*/ 38 w 50"/>
                <a:gd name="T45" fmla="*/ 2 h 7"/>
                <a:gd name="T46" fmla="*/ 40 w 50"/>
                <a:gd name="T47" fmla="*/ 2 h 7"/>
                <a:gd name="T48" fmla="*/ 40 w 50"/>
                <a:gd name="T49" fmla="*/ 4 h 7"/>
                <a:gd name="T50" fmla="*/ 42 w 50"/>
                <a:gd name="T51" fmla="*/ 4 h 7"/>
                <a:gd name="T52" fmla="*/ 44 w 50"/>
                <a:gd name="T53" fmla="*/ 4 h 7"/>
                <a:gd name="T54" fmla="*/ 44 w 50"/>
                <a:gd name="T55" fmla="*/ 7 h 7"/>
                <a:gd name="T56" fmla="*/ 46 w 50"/>
                <a:gd name="T57" fmla="*/ 7 h 7"/>
                <a:gd name="T58" fmla="*/ 0 w 50"/>
                <a:gd name="T59" fmla="*/ 7 h 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7"/>
                <a:gd name="T92" fmla="*/ 50 w 50"/>
                <a:gd name="T93" fmla="*/ 7 h 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7">
                  <a:moveTo>
                    <a:pt x="0" y="7"/>
                  </a:moveTo>
                  <a:lnTo>
                    <a:pt x="2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0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03" name="Freeform 109">
              <a:extLst>
                <a:ext uri="{FF2B5EF4-FFF2-40B4-BE49-F238E27FC236}">
                  <a16:creationId xmlns:a16="http://schemas.microsoft.com/office/drawing/2014/main" id="{C0D94603-34DE-581D-32AC-EA339C5D5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2733"/>
              <a:ext cx="60" cy="9"/>
            </a:xfrm>
            <a:custGeom>
              <a:avLst/>
              <a:gdLst>
                <a:gd name="T0" fmla="*/ 15 w 62"/>
                <a:gd name="T1" fmla="*/ 0 h 9"/>
                <a:gd name="T2" fmla="*/ 13 w 62"/>
                <a:gd name="T3" fmla="*/ 0 h 9"/>
                <a:gd name="T4" fmla="*/ 13 w 62"/>
                <a:gd name="T5" fmla="*/ 2 h 9"/>
                <a:gd name="T6" fmla="*/ 10 w 62"/>
                <a:gd name="T7" fmla="*/ 2 h 9"/>
                <a:gd name="T8" fmla="*/ 8 w 62"/>
                <a:gd name="T9" fmla="*/ 2 h 9"/>
                <a:gd name="T10" fmla="*/ 8 w 62"/>
                <a:gd name="T11" fmla="*/ 5 h 9"/>
                <a:gd name="T12" fmla="*/ 6 w 62"/>
                <a:gd name="T13" fmla="*/ 5 h 9"/>
                <a:gd name="T14" fmla="*/ 4 w 62"/>
                <a:gd name="T15" fmla="*/ 7 h 9"/>
                <a:gd name="T16" fmla="*/ 2 w 62"/>
                <a:gd name="T17" fmla="*/ 7 h 9"/>
                <a:gd name="T18" fmla="*/ 2 w 62"/>
                <a:gd name="T19" fmla="*/ 9 h 9"/>
                <a:gd name="T20" fmla="*/ 0 w 62"/>
                <a:gd name="T21" fmla="*/ 9 h 9"/>
                <a:gd name="T22" fmla="*/ 58 w 62"/>
                <a:gd name="T23" fmla="*/ 9 h 9"/>
                <a:gd name="T24" fmla="*/ 56 w 62"/>
                <a:gd name="T25" fmla="*/ 9 h 9"/>
                <a:gd name="T26" fmla="*/ 56 w 62"/>
                <a:gd name="T27" fmla="*/ 7 h 9"/>
                <a:gd name="T28" fmla="*/ 54 w 62"/>
                <a:gd name="T29" fmla="*/ 7 h 9"/>
                <a:gd name="T30" fmla="*/ 52 w 62"/>
                <a:gd name="T31" fmla="*/ 5 h 9"/>
                <a:gd name="T32" fmla="*/ 50 w 62"/>
                <a:gd name="T33" fmla="*/ 5 h 9"/>
                <a:gd name="T34" fmla="*/ 50 w 62"/>
                <a:gd name="T35" fmla="*/ 2 h 9"/>
                <a:gd name="T36" fmla="*/ 48 w 62"/>
                <a:gd name="T37" fmla="*/ 2 h 9"/>
                <a:gd name="T38" fmla="*/ 46 w 62"/>
                <a:gd name="T39" fmla="*/ 2 h 9"/>
                <a:gd name="T40" fmla="*/ 46 w 62"/>
                <a:gd name="T41" fmla="*/ 0 h 9"/>
                <a:gd name="T42" fmla="*/ 45 w 62"/>
                <a:gd name="T43" fmla="*/ 0 h 9"/>
                <a:gd name="T44" fmla="*/ 15 w 62"/>
                <a:gd name="T45" fmla="*/ 0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9"/>
                <a:gd name="T71" fmla="*/ 62 w 62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9">
                  <a:moveTo>
                    <a:pt x="15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0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04" name="Freeform 110">
              <a:extLst>
                <a:ext uri="{FF2B5EF4-FFF2-40B4-BE49-F238E27FC236}">
                  <a16:creationId xmlns:a16="http://schemas.microsoft.com/office/drawing/2014/main" id="{D12DDCC9-C471-3DDE-B81D-D2421808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2738"/>
              <a:ext cx="69" cy="9"/>
            </a:xfrm>
            <a:custGeom>
              <a:avLst/>
              <a:gdLst>
                <a:gd name="T0" fmla="*/ 10 w 71"/>
                <a:gd name="T1" fmla="*/ 0 h 9"/>
                <a:gd name="T2" fmla="*/ 8 w 71"/>
                <a:gd name="T3" fmla="*/ 2 h 9"/>
                <a:gd name="T4" fmla="*/ 6 w 71"/>
                <a:gd name="T5" fmla="*/ 2 h 9"/>
                <a:gd name="T6" fmla="*/ 6 w 71"/>
                <a:gd name="T7" fmla="*/ 4 h 9"/>
                <a:gd name="T8" fmla="*/ 4 w 71"/>
                <a:gd name="T9" fmla="*/ 4 h 9"/>
                <a:gd name="T10" fmla="*/ 4 w 71"/>
                <a:gd name="T11" fmla="*/ 7 h 9"/>
                <a:gd name="T12" fmla="*/ 2 w 71"/>
                <a:gd name="T13" fmla="*/ 7 h 9"/>
                <a:gd name="T14" fmla="*/ 0 w 71"/>
                <a:gd name="T15" fmla="*/ 9 h 9"/>
                <a:gd name="T16" fmla="*/ 67 w 71"/>
                <a:gd name="T17" fmla="*/ 9 h 9"/>
                <a:gd name="T18" fmla="*/ 64 w 71"/>
                <a:gd name="T19" fmla="*/ 7 h 9"/>
                <a:gd name="T20" fmla="*/ 62 w 71"/>
                <a:gd name="T21" fmla="*/ 7 h 9"/>
                <a:gd name="T22" fmla="*/ 62 w 71"/>
                <a:gd name="T23" fmla="*/ 4 h 9"/>
                <a:gd name="T24" fmla="*/ 60 w 71"/>
                <a:gd name="T25" fmla="*/ 4 h 9"/>
                <a:gd name="T26" fmla="*/ 60 w 71"/>
                <a:gd name="T27" fmla="*/ 2 h 9"/>
                <a:gd name="T28" fmla="*/ 58 w 71"/>
                <a:gd name="T29" fmla="*/ 2 h 9"/>
                <a:gd name="T30" fmla="*/ 58 w 71"/>
                <a:gd name="T31" fmla="*/ 0 h 9"/>
                <a:gd name="T32" fmla="*/ 56 w 71"/>
                <a:gd name="T33" fmla="*/ 0 h 9"/>
                <a:gd name="T34" fmla="*/ 10 w 71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9"/>
                <a:gd name="T56" fmla="*/ 71 w 71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9">
                  <a:moveTo>
                    <a:pt x="10" y="0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9"/>
                  </a:lnTo>
                  <a:lnTo>
                    <a:pt x="71" y="9"/>
                  </a:lnTo>
                  <a:lnTo>
                    <a:pt x="68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0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05" name="Freeform 111">
              <a:extLst>
                <a:ext uri="{FF2B5EF4-FFF2-40B4-BE49-F238E27FC236}">
                  <a16:creationId xmlns:a16="http://schemas.microsoft.com/office/drawing/2014/main" id="{9599575D-42A7-2D59-3FD0-F4CC27C63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742"/>
              <a:ext cx="77" cy="10"/>
            </a:xfrm>
            <a:custGeom>
              <a:avLst/>
              <a:gdLst>
                <a:gd name="T0" fmla="*/ 8 w 79"/>
                <a:gd name="T1" fmla="*/ 0 h 10"/>
                <a:gd name="T2" fmla="*/ 8 w 79"/>
                <a:gd name="T3" fmla="*/ 3 h 10"/>
                <a:gd name="T4" fmla="*/ 6 w 79"/>
                <a:gd name="T5" fmla="*/ 3 h 10"/>
                <a:gd name="T6" fmla="*/ 4 w 79"/>
                <a:gd name="T7" fmla="*/ 5 h 10"/>
                <a:gd name="T8" fmla="*/ 2 w 79"/>
                <a:gd name="T9" fmla="*/ 5 h 10"/>
                <a:gd name="T10" fmla="*/ 2 w 79"/>
                <a:gd name="T11" fmla="*/ 7 h 10"/>
                <a:gd name="T12" fmla="*/ 0 w 79"/>
                <a:gd name="T13" fmla="*/ 7 h 10"/>
                <a:gd name="T14" fmla="*/ 0 w 79"/>
                <a:gd name="T15" fmla="*/ 10 h 10"/>
                <a:gd name="T16" fmla="*/ 75 w 79"/>
                <a:gd name="T17" fmla="*/ 10 h 10"/>
                <a:gd name="T18" fmla="*/ 73 w 79"/>
                <a:gd name="T19" fmla="*/ 7 h 10"/>
                <a:gd name="T20" fmla="*/ 71 w 79"/>
                <a:gd name="T21" fmla="*/ 5 h 10"/>
                <a:gd name="T22" fmla="*/ 68 w 79"/>
                <a:gd name="T23" fmla="*/ 5 h 10"/>
                <a:gd name="T24" fmla="*/ 68 w 79"/>
                <a:gd name="T25" fmla="*/ 3 h 10"/>
                <a:gd name="T26" fmla="*/ 66 w 79"/>
                <a:gd name="T27" fmla="*/ 3 h 10"/>
                <a:gd name="T28" fmla="*/ 66 w 79"/>
                <a:gd name="T29" fmla="*/ 0 h 10"/>
                <a:gd name="T30" fmla="*/ 8 w 79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"/>
                <a:gd name="T49" fmla="*/ 0 h 10"/>
                <a:gd name="T50" fmla="*/ 79 w 79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" h="10">
                  <a:moveTo>
                    <a:pt x="8" y="0"/>
                  </a:moveTo>
                  <a:lnTo>
                    <a:pt x="8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9" y="10"/>
                  </a:lnTo>
                  <a:lnTo>
                    <a:pt x="77" y="7"/>
                  </a:lnTo>
                  <a:lnTo>
                    <a:pt x="75" y="5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06" name="Freeform 112">
              <a:extLst>
                <a:ext uri="{FF2B5EF4-FFF2-40B4-BE49-F238E27FC236}">
                  <a16:creationId xmlns:a16="http://schemas.microsoft.com/office/drawing/2014/main" id="{75E9D73B-B190-BA63-9128-DBE3A580E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747"/>
              <a:ext cx="84" cy="9"/>
            </a:xfrm>
            <a:custGeom>
              <a:avLst/>
              <a:gdLst>
                <a:gd name="T0" fmla="*/ 8 w 87"/>
                <a:gd name="T1" fmla="*/ 0 h 9"/>
                <a:gd name="T2" fmla="*/ 6 w 87"/>
                <a:gd name="T3" fmla="*/ 0 h 9"/>
                <a:gd name="T4" fmla="*/ 6 w 87"/>
                <a:gd name="T5" fmla="*/ 2 h 9"/>
                <a:gd name="T6" fmla="*/ 4 w 87"/>
                <a:gd name="T7" fmla="*/ 2 h 9"/>
                <a:gd name="T8" fmla="*/ 4 w 87"/>
                <a:gd name="T9" fmla="*/ 5 h 9"/>
                <a:gd name="T10" fmla="*/ 2 w 87"/>
                <a:gd name="T11" fmla="*/ 5 h 9"/>
                <a:gd name="T12" fmla="*/ 2 w 87"/>
                <a:gd name="T13" fmla="*/ 7 h 9"/>
                <a:gd name="T14" fmla="*/ 0 w 87"/>
                <a:gd name="T15" fmla="*/ 9 h 9"/>
                <a:gd name="T16" fmla="*/ 81 w 87"/>
                <a:gd name="T17" fmla="*/ 9 h 9"/>
                <a:gd name="T18" fmla="*/ 79 w 87"/>
                <a:gd name="T19" fmla="*/ 9 h 9"/>
                <a:gd name="T20" fmla="*/ 79 w 87"/>
                <a:gd name="T21" fmla="*/ 7 h 9"/>
                <a:gd name="T22" fmla="*/ 77 w 87"/>
                <a:gd name="T23" fmla="*/ 7 h 9"/>
                <a:gd name="T24" fmla="*/ 77 w 87"/>
                <a:gd name="T25" fmla="*/ 5 h 9"/>
                <a:gd name="T26" fmla="*/ 75 w 87"/>
                <a:gd name="T27" fmla="*/ 5 h 9"/>
                <a:gd name="T28" fmla="*/ 75 w 87"/>
                <a:gd name="T29" fmla="*/ 2 h 9"/>
                <a:gd name="T30" fmla="*/ 73 w 87"/>
                <a:gd name="T31" fmla="*/ 0 h 9"/>
                <a:gd name="T32" fmla="*/ 8 w 87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9"/>
                <a:gd name="T53" fmla="*/ 87 w 8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9">
                  <a:moveTo>
                    <a:pt x="8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81" y="2"/>
                  </a:lnTo>
                  <a:lnTo>
                    <a:pt x="7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07" name="Freeform 113">
              <a:extLst>
                <a:ext uri="{FF2B5EF4-FFF2-40B4-BE49-F238E27FC236}">
                  <a16:creationId xmlns:a16="http://schemas.microsoft.com/office/drawing/2014/main" id="{9FF11630-56D5-1673-3019-A7DBE4FD8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2752"/>
              <a:ext cx="91" cy="9"/>
            </a:xfrm>
            <a:custGeom>
              <a:avLst/>
              <a:gdLst>
                <a:gd name="T0" fmla="*/ 9 w 94"/>
                <a:gd name="T1" fmla="*/ 0 h 9"/>
                <a:gd name="T2" fmla="*/ 7 w 94"/>
                <a:gd name="T3" fmla="*/ 0 h 9"/>
                <a:gd name="T4" fmla="*/ 7 w 94"/>
                <a:gd name="T5" fmla="*/ 2 h 9"/>
                <a:gd name="T6" fmla="*/ 5 w 94"/>
                <a:gd name="T7" fmla="*/ 4 h 9"/>
                <a:gd name="T8" fmla="*/ 5 w 94"/>
                <a:gd name="T9" fmla="*/ 7 h 9"/>
                <a:gd name="T10" fmla="*/ 3 w 94"/>
                <a:gd name="T11" fmla="*/ 7 h 9"/>
                <a:gd name="T12" fmla="*/ 3 w 94"/>
                <a:gd name="T13" fmla="*/ 9 h 9"/>
                <a:gd name="T14" fmla="*/ 0 w 94"/>
                <a:gd name="T15" fmla="*/ 9 h 9"/>
                <a:gd name="T16" fmla="*/ 88 w 94"/>
                <a:gd name="T17" fmla="*/ 9 h 9"/>
                <a:gd name="T18" fmla="*/ 88 w 94"/>
                <a:gd name="T19" fmla="*/ 7 h 9"/>
                <a:gd name="T20" fmla="*/ 86 w 94"/>
                <a:gd name="T21" fmla="*/ 7 h 9"/>
                <a:gd name="T22" fmla="*/ 86 w 94"/>
                <a:gd name="T23" fmla="*/ 4 h 9"/>
                <a:gd name="T24" fmla="*/ 84 w 94"/>
                <a:gd name="T25" fmla="*/ 4 h 9"/>
                <a:gd name="T26" fmla="*/ 84 w 94"/>
                <a:gd name="T27" fmla="*/ 2 h 9"/>
                <a:gd name="T28" fmla="*/ 82 w 94"/>
                <a:gd name="T29" fmla="*/ 2 h 9"/>
                <a:gd name="T30" fmla="*/ 82 w 94"/>
                <a:gd name="T31" fmla="*/ 0 h 9"/>
                <a:gd name="T32" fmla="*/ 9 w 94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"/>
                <a:gd name="T53" fmla="*/ 94 w 9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">
                  <a:moveTo>
                    <a:pt x="9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2" y="7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0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08" name="Freeform 114">
              <a:extLst>
                <a:ext uri="{FF2B5EF4-FFF2-40B4-BE49-F238E27FC236}">
                  <a16:creationId xmlns:a16="http://schemas.microsoft.com/office/drawing/2014/main" id="{80FD008F-9DB7-E725-1555-59A80A41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756"/>
              <a:ext cx="95" cy="10"/>
            </a:xfrm>
            <a:custGeom>
              <a:avLst/>
              <a:gdLst>
                <a:gd name="T0" fmla="*/ 7 w 98"/>
                <a:gd name="T1" fmla="*/ 0 h 10"/>
                <a:gd name="T2" fmla="*/ 7 w 98"/>
                <a:gd name="T3" fmla="*/ 3 h 10"/>
                <a:gd name="T4" fmla="*/ 5 w 98"/>
                <a:gd name="T5" fmla="*/ 3 h 10"/>
                <a:gd name="T6" fmla="*/ 5 w 98"/>
                <a:gd name="T7" fmla="*/ 5 h 10"/>
                <a:gd name="T8" fmla="*/ 2 w 98"/>
                <a:gd name="T9" fmla="*/ 5 h 10"/>
                <a:gd name="T10" fmla="*/ 2 w 98"/>
                <a:gd name="T11" fmla="*/ 7 h 10"/>
                <a:gd name="T12" fmla="*/ 0 w 98"/>
                <a:gd name="T13" fmla="*/ 10 h 10"/>
                <a:gd name="T14" fmla="*/ 92 w 98"/>
                <a:gd name="T15" fmla="*/ 10 h 10"/>
                <a:gd name="T16" fmla="*/ 92 w 98"/>
                <a:gd name="T17" fmla="*/ 7 h 10"/>
                <a:gd name="T18" fmla="*/ 90 w 98"/>
                <a:gd name="T19" fmla="*/ 7 h 10"/>
                <a:gd name="T20" fmla="*/ 90 w 98"/>
                <a:gd name="T21" fmla="*/ 5 h 10"/>
                <a:gd name="T22" fmla="*/ 90 w 98"/>
                <a:gd name="T23" fmla="*/ 3 h 10"/>
                <a:gd name="T24" fmla="*/ 88 w 98"/>
                <a:gd name="T25" fmla="*/ 3 h 10"/>
                <a:gd name="T26" fmla="*/ 88 w 98"/>
                <a:gd name="T27" fmla="*/ 0 h 10"/>
                <a:gd name="T28" fmla="*/ 7 w 98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10"/>
                <a:gd name="T47" fmla="*/ 98 w 98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10">
                  <a:moveTo>
                    <a:pt x="7" y="0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98" y="10"/>
                  </a:lnTo>
                  <a:lnTo>
                    <a:pt x="98" y="7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0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09" name="Freeform 115">
              <a:extLst>
                <a:ext uri="{FF2B5EF4-FFF2-40B4-BE49-F238E27FC236}">
                  <a16:creationId xmlns:a16="http://schemas.microsoft.com/office/drawing/2014/main" id="{3870D106-9D04-8666-2895-56E6CED9D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2761"/>
              <a:ext cx="101" cy="9"/>
            </a:xfrm>
            <a:custGeom>
              <a:avLst/>
              <a:gdLst>
                <a:gd name="T0" fmla="*/ 4 w 104"/>
                <a:gd name="T1" fmla="*/ 0 h 9"/>
                <a:gd name="T2" fmla="*/ 4 w 104"/>
                <a:gd name="T3" fmla="*/ 2 h 9"/>
                <a:gd name="T4" fmla="*/ 2 w 104"/>
                <a:gd name="T5" fmla="*/ 5 h 9"/>
                <a:gd name="T6" fmla="*/ 2 w 104"/>
                <a:gd name="T7" fmla="*/ 7 h 9"/>
                <a:gd name="T8" fmla="*/ 0 w 104"/>
                <a:gd name="T9" fmla="*/ 7 h 9"/>
                <a:gd name="T10" fmla="*/ 0 w 104"/>
                <a:gd name="T11" fmla="*/ 9 h 9"/>
                <a:gd name="T12" fmla="*/ 98 w 104"/>
                <a:gd name="T13" fmla="*/ 9 h 9"/>
                <a:gd name="T14" fmla="*/ 96 w 104"/>
                <a:gd name="T15" fmla="*/ 9 h 9"/>
                <a:gd name="T16" fmla="*/ 96 w 104"/>
                <a:gd name="T17" fmla="*/ 7 h 9"/>
                <a:gd name="T18" fmla="*/ 96 w 104"/>
                <a:gd name="T19" fmla="*/ 5 h 9"/>
                <a:gd name="T20" fmla="*/ 94 w 104"/>
                <a:gd name="T21" fmla="*/ 5 h 9"/>
                <a:gd name="T22" fmla="*/ 94 w 104"/>
                <a:gd name="T23" fmla="*/ 2 h 9"/>
                <a:gd name="T24" fmla="*/ 92 w 104"/>
                <a:gd name="T25" fmla="*/ 2 h 9"/>
                <a:gd name="T26" fmla="*/ 92 w 104"/>
                <a:gd name="T27" fmla="*/ 0 h 9"/>
                <a:gd name="T28" fmla="*/ 4 w 104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9"/>
                <a:gd name="T47" fmla="*/ 104 w 104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9">
                  <a:moveTo>
                    <a:pt x="4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4" y="9"/>
                  </a:lnTo>
                  <a:lnTo>
                    <a:pt x="102" y="9"/>
                  </a:lnTo>
                  <a:lnTo>
                    <a:pt x="102" y="7"/>
                  </a:lnTo>
                  <a:lnTo>
                    <a:pt x="102" y="5"/>
                  </a:lnTo>
                  <a:lnTo>
                    <a:pt x="100" y="5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10" name="Freeform 116">
              <a:extLst>
                <a:ext uri="{FF2B5EF4-FFF2-40B4-BE49-F238E27FC236}">
                  <a16:creationId xmlns:a16="http://schemas.microsoft.com/office/drawing/2014/main" id="{15FBBBDB-BB16-7514-7332-EAF3ADD08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2766"/>
              <a:ext cx="105" cy="9"/>
            </a:xfrm>
            <a:custGeom>
              <a:avLst/>
              <a:gdLst>
                <a:gd name="T0" fmla="*/ 4 w 108"/>
                <a:gd name="T1" fmla="*/ 0 h 9"/>
                <a:gd name="T2" fmla="*/ 4 w 108"/>
                <a:gd name="T3" fmla="*/ 2 h 9"/>
                <a:gd name="T4" fmla="*/ 2 w 108"/>
                <a:gd name="T5" fmla="*/ 2 h 9"/>
                <a:gd name="T6" fmla="*/ 2 w 108"/>
                <a:gd name="T7" fmla="*/ 4 h 9"/>
                <a:gd name="T8" fmla="*/ 2 w 108"/>
                <a:gd name="T9" fmla="*/ 7 h 9"/>
                <a:gd name="T10" fmla="*/ 0 w 108"/>
                <a:gd name="T11" fmla="*/ 7 h 9"/>
                <a:gd name="T12" fmla="*/ 0 w 108"/>
                <a:gd name="T13" fmla="*/ 9 h 9"/>
                <a:gd name="T14" fmla="*/ 102 w 108"/>
                <a:gd name="T15" fmla="*/ 9 h 9"/>
                <a:gd name="T16" fmla="*/ 100 w 108"/>
                <a:gd name="T17" fmla="*/ 9 h 9"/>
                <a:gd name="T18" fmla="*/ 100 w 108"/>
                <a:gd name="T19" fmla="*/ 7 h 9"/>
                <a:gd name="T20" fmla="*/ 100 w 108"/>
                <a:gd name="T21" fmla="*/ 4 h 9"/>
                <a:gd name="T22" fmla="*/ 98 w 108"/>
                <a:gd name="T23" fmla="*/ 4 h 9"/>
                <a:gd name="T24" fmla="*/ 98 w 108"/>
                <a:gd name="T25" fmla="*/ 2 h 9"/>
                <a:gd name="T26" fmla="*/ 98 w 108"/>
                <a:gd name="T27" fmla="*/ 0 h 9"/>
                <a:gd name="T28" fmla="*/ 96 w 108"/>
                <a:gd name="T29" fmla="*/ 0 h 9"/>
                <a:gd name="T30" fmla="*/ 4 w 108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9"/>
                <a:gd name="T50" fmla="*/ 108 w 108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8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6" y="4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11" name="Freeform 117">
              <a:extLst>
                <a:ext uri="{FF2B5EF4-FFF2-40B4-BE49-F238E27FC236}">
                  <a16:creationId xmlns:a16="http://schemas.microsoft.com/office/drawing/2014/main" id="{917DF7AB-6ADE-0AE3-ADBF-82D990CF3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770"/>
              <a:ext cx="107" cy="10"/>
            </a:xfrm>
            <a:custGeom>
              <a:avLst/>
              <a:gdLst>
                <a:gd name="T0" fmla="*/ 4 w 110"/>
                <a:gd name="T1" fmla="*/ 0 h 10"/>
                <a:gd name="T2" fmla="*/ 4 w 110"/>
                <a:gd name="T3" fmla="*/ 3 h 10"/>
                <a:gd name="T4" fmla="*/ 2 w 110"/>
                <a:gd name="T5" fmla="*/ 3 h 10"/>
                <a:gd name="T6" fmla="*/ 2 w 110"/>
                <a:gd name="T7" fmla="*/ 5 h 10"/>
                <a:gd name="T8" fmla="*/ 0 w 110"/>
                <a:gd name="T9" fmla="*/ 7 h 10"/>
                <a:gd name="T10" fmla="*/ 0 w 110"/>
                <a:gd name="T11" fmla="*/ 10 h 10"/>
                <a:gd name="T12" fmla="*/ 104 w 110"/>
                <a:gd name="T13" fmla="*/ 10 h 10"/>
                <a:gd name="T14" fmla="*/ 104 w 110"/>
                <a:gd name="T15" fmla="*/ 7 h 10"/>
                <a:gd name="T16" fmla="*/ 104 w 110"/>
                <a:gd name="T17" fmla="*/ 5 h 10"/>
                <a:gd name="T18" fmla="*/ 102 w 110"/>
                <a:gd name="T19" fmla="*/ 5 h 10"/>
                <a:gd name="T20" fmla="*/ 102 w 110"/>
                <a:gd name="T21" fmla="*/ 3 h 10"/>
                <a:gd name="T22" fmla="*/ 102 w 110"/>
                <a:gd name="T23" fmla="*/ 0 h 10"/>
                <a:gd name="T24" fmla="*/ 4 w 11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10"/>
                <a:gd name="T41" fmla="*/ 110 w 11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0" y="10"/>
                  </a:lnTo>
                  <a:lnTo>
                    <a:pt x="110" y="7"/>
                  </a:lnTo>
                  <a:lnTo>
                    <a:pt x="110" y="5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12" name="Freeform 118">
              <a:extLst>
                <a:ext uri="{FF2B5EF4-FFF2-40B4-BE49-F238E27FC236}">
                  <a16:creationId xmlns:a16="http://schemas.microsoft.com/office/drawing/2014/main" id="{2ACBA1ED-0D0C-FEC9-462C-7E744A255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775"/>
              <a:ext cx="111" cy="9"/>
            </a:xfrm>
            <a:custGeom>
              <a:avLst/>
              <a:gdLst>
                <a:gd name="T0" fmla="*/ 4 w 114"/>
                <a:gd name="T1" fmla="*/ 0 h 9"/>
                <a:gd name="T2" fmla="*/ 2 w 114"/>
                <a:gd name="T3" fmla="*/ 2 h 9"/>
                <a:gd name="T4" fmla="*/ 2 w 114"/>
                <a:gd name="T5" fmla="*/ 5 h 9"/>
                <a:gd name="T6" fmla="*/ 0 w 114"/>
                <a:gd name="T7" fmla="*/ 7 h 9"/>
                <a:gd name="T8" fmla="*/ 0 w 114"/>
                <a:gd name="T9" fmla="*/ 9 h 9"/>
                <a:gd name="T10" fmla="*/ 108 w 114"/>
                <a:gd name="T11" fmla="*/ 9 h 9"/>
                <a:gd name="T12" fmla="*/ 108 w 114"/>
                <a:gd name="T13" fmla="*/ 7 h 9"/>
                <a:gd name="T14" fmla="*/ 108 w 114"/>
                <a:gd name="T15" fmla="*/ 5 h 9"/>
                <a:gd name="T16" fmla="*/ 106 w 114"/>
                <a:gd name="T17" fmla="*/ 5 h 9"/>
                <a:gd name="T18" fmla="*/ 106 w 114"/>
                <a:gd name="T19" fmla="*/ 2 h 9"/>
                <a:gd name="T20" fmla="*/ 106 w 114"/>
                <a:gd name="T21" fmla="*/ 0 h 9"/>
                <a:gd name="T22" fmla="*/ 4 w 114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9"/>
                <a:gd name="T38" fmla="*/ 114 w 114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9">
                  <a:moveTo>
                    <a:pt x="4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2" y="5"/>
                  </a:lnTo>
                  <a:lnTo>
                    <a:pt x="112" y="2"/>
                  </a:lnTo>
                  <a:lnTo>
                    <a:pt x="1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13" name="Freeform 119">
              <a:extLst>
                <a:ext uri="{FF2B5EF4-FFF2-40B4-BE49-F238E27FC236}">
                  <a16:creationId xmlns:a16="http://schemas.microsoft.com/office/drawing/2014/main" id="{353AEC50-DE61-41EB-4FC4-26D7A74B3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2780"/>
              <a:ext cx="116" cy="9"/>
            </a:xfrm>
            <a:custGeom>
              <a:avLst/>
              <a:gdLst>
                <a:gd name="T0" fmla="*/ 4 w 118"/>
                <a:gd name="T1" fmla="*/ 0 h 9"/>
                <a:gd name="T2" fmla="*/ 2 w 118"/>
                <a:gd name="T3" fmla="*/ 2 h 9"/>
                <a:gd name="T4" fmla="*/ 2 w 118"/>
                <a:gd name="T5" fmla="*/ 4 h 9"/>
                <a:gd name="T6" fmla="*/ 2 w 118"/>
                <a:gd name="T7" fmla="*/ 7 h 9"/>
                <a:gd name="T8" fmla="*/ 0 w 118"/>
                <a:gd name="T9" fmla="*/ 7 h 9"/>
                <a:gd name="T10" fmla="*/ 0 w 118"/>
                <a:gd name="T11" fmla="*/ 9 h 9"/>
                <a:gd name="T12" fmla="*/ 114 w 118"/>
                <a:gd name="T13" fmla="*/ 9 h 9"/>
                <a:gd name="T14" fmla="*/ 114 w 118"/>
                <a:gd name="T15" fmla="*/ 7 h 9"/>
                <a:gd name="T16" fmla="*/ 112 w 118"/>
                <a:gd name="T17" fmla="*/ 7 h 9"/>
                <a:gd name="T18" fmla="*/ 112 w 118"/>
                <a:gd name="T19" fmla="*/ 4 h 9"/>
                <a:gd name="T20" fmla="*/ 112 w 118"/>
                <a:gd name="T21" fmla="*/ 2 h 9"/>
                <a:gd name="T22" fmla="*/ 112 w 118"/>
                <a:gd name="T23" fmla="*/ 0 h 9"/>
                <a:gd name="T24" fmla="*/ 110 w 118"/>
                <a:gd name="T25" fmla="*/ 0 h 9"/>
                <a:gd name="T26" fmla="*/ 4 w 118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4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14" name="Freeform 120">
              <a:extLst>
                <a:ext uri="{FF2B5EF4-FFF2-40B4-BE49-F238E27FC236}">
                  <a16:creationId xmlns:a16="http://schemas.microsoft.com/office/drawing/2014/main" id="{64949C2B-171E-F309-E338-F250A6696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2784"/>
              <a:ext cx="118" cy="10"/>
            </a:xfrm>
            <a:custGeom>
              <a:avLst/>
              <a:gdLst>
                <a:gd name="T0" fmla="*/ 4 w 122"/>
                <a:gd name="T1" fmla="*/ 0 h 10"/>
                <a:gd name="T2" fmla="*/ 4 w 122"/>
                <a:gd name="T3" fmla="*/ 3 h 10"/>
                <a:gd name="T4" fmla="*/ 2 w 122"/>
                <a:gd name="T5" fmla="*/ 3 h 10"/>
                <a:gd name="T6" fmla="*/ 2 w 122"/>
                <a:gd name="T7" fmla="*/ 5 h 10"/>
                <a:gd name="T8" fmla="*/ 2 w 122"/>
                <a:gd name="T9" fmla="*/ 7 h 10"/>
                <a:gd name="T10" fmla="*/ 0 w 122"/>
                <a:gd name="T11" fmla="*/ 7 h 10"/>
                <a:gd name="T12" fmla="*/ 0 w 122"/>
                <a:gd name="T13" fmla="*/ 10 h 10"/>
                <a:gd name="T14" fmla="*/ 114 w 122"/>
                <a:gd name="T15" fmla="*/ 10 h 10"/>
                <a:gd name="T16" fmla="*/ 114 w 122"/>
                <a:gd name="T17" fmla="*/ 7 h 10"/>
                <a:gd name="T18" fmla="*/ 112 w 122"/>
                <a:gd name="T19" fmla="*/ 7 h 10"/>
                <a:gd name="T20" fmla="*/ 112 w 122"/>
                <a:gd name="T21" fmla="*/ 5 h 10"/>
                <a:gd name="T22" fmla="*/ 112 w 122"/>
                <a:gd name="T23" fmla="*/ 3 h 10"/>
                <a:gd name="T24" fmla="*/ 110 w 122"/>
                <a:gd name="T25" fmla="*/ 0 h 10"/>
                <a:gd name="T26" fmla="*/ 4 w 122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10"/>
                <a:gd name="T44" fmla="*/ 122 w 122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22" y="10"/>
                  </a:lnTo>
                  <a:lnTo>
                    <a:pt x="122" y="7"/>
                  </a:lnTo>
                  <a:lnTo>
                    <a:pt x="120" y="7"/>
                  </a:lnTo>
                  <a:lnTo>
                    <a:pt x="120" y="5"/>
                  </a:lnTo>
                  <a:lnTo>
                    <a:pt x="120" y="3"/>
                  </a:lnTo>
                  <a:lnTo>
                    <a:pt x="11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15" name="Freeform 121">
              <a:extLst>
                <a:ext uri="{FF2B5EF4-FFF2-40B4-BE49-F238E27FC236}">
                  <a16:creationId xmlns:a16="http://schemas.microsoft.com/office/drawing/2014/main" id="{33F0B132-A89C-49BD-3AC8-457A42AAE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2789"/>
              <a:ext cx="118" cy="9"/>
            </a:xfrm>
            <a:custGeom>
              <a:avLst/>
              <a:gdLst>
                <a:gd name="T0" fmla="*/ 2 w 122"/>
                <a:gd name="T1" fmla="*/ 0 h 9"/>
                <a:gd name="T2" fmla="*/ 2 w 122"/>
                <a:gd name="T3" fmla="*/ 2 h 9"/>
                <a:gd name="T4" fmla="*/ 0 w 122"/>
                <a:gd name="T5" fmla="*/ 2 h 9"/>
                <a:gd name="T6" fmla="*/ 0 w 122"/>
                <a:gd name="T7" fmla="*/ 5 h 9"/>
                <a:gd name="T8" fmla="*/ 0 w 122"/>
                <a:gd name="T9" fmla="*/ 7 h 9"/>
                <a:gd name="T10" fmla="*/ 0 w 122"/>
                <a:gd name="T11" fmla="*/ 9 h 9"/>
                <a:gd name="T12" fmla="*/ 114 w 122"/>
                <a:gd name="T13" fmla="*/ 9 h 9"/>
                <a:gd name="T14" fmla="*/ 114 w 122"/>
                <a:gd name="T15" fmla="*/ 7 h 9"/>
                <a:gd name="T16" fmla="*/ 114 w 122"/>
                <a:gd name="T17" fmla="*/ 5 h 9"/>
                <a:gd name="T18" fmla="*/ 114 w 122"/>
                <a:gd name="T19" fmla="*/ 2 h 9"/>
                <a:gd name="T20" fmla="*/ 112 w 122"/>
                <a:gd name="T21" fmla="*/ 2 h 9"/>
                <a:gd name="T22" fmla="*/ 112 w 122"/>
                <a:gd name="T23" fmla="*/ 0 h 9"/>
                <a:gd name="T24" fmla="*/ 2 w 122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9"/>
                <a:gd name="T41" fmla="*/ 122 w 122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9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16" name="Freeform 122">
              <a:extLst>
                <a:ext uri="{FF2B5EF4-FFF2-40B4-BE49-F238E27FC236}">
                  <a16:creationId xmlns:a16="http://schemas.microsoft.com/office/drawing/2014/main" id="{19047CAE-0565-FFAA-32ED-50BC0FE8E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794"/>
              <a:ext cx="124" cy="9"/>
            </a:xfrm>
            <a:custGeom>
              <a:avLst/>
              <a:gdLst>
                <a:gd name="T0" fmla="*/ 2 w 127"/>
                <a:gd name="T1" fmla="*/ 0 h 9"/>
                <a:gd name="T2" fmla="*/ 2 w 127"/>
                <a:gd name="T3" fmla="*/ 2 h 9"/>
                <a:gd name="T4" fmla="*/ 2 w 127"/>
                <a:gd name="T5" fmla="*/ 4 h 9"/>
                <a:gd name="T6" fmla="*/ 0 w 127"/>
                <a:gd name="T7" fmla="*/ 4 h 9"/>
                <a:gd name="T8" fmla="*/ 0 w 127"/>
                <a:gd name="T9" fmla="*/ 7 h 9"/>
                <a:gd name="T10" fmla="*/ 0 w 127"/>
                <a:gd name="T11" fmla="*/ 9 h 9"/>
                <a:gd name="T12" fmla="*/ 121 w 127"/>
                <a:gd name="T13" fmla="*/ 9 h 9"/>
                <a:gd name="T14" fmla="*/ 121 w 127"/>
                <a:gd name="T15" fmla="*/ 7 h 9"/>
                <a:gd name="T16" fmla="*/ 118 w 127"/>
                <a:gd name="T17" fmla="*/ 7 h 9"/>
                <a:gd name="T18" fmla="*/ 118 w 127"/>
                <a:gd name="T19" fmla="*/ 4 h 9"/>
                <a:gd name="T20" fmla="*/ 118 w 127"/>
                <a:gd name="T21" fmla="*/ 2 h 9"/>
                <a:gd name="T22" fmla="*/ 118 w 127"/>
                <a:gd name="T23" fmla="*/ 0 h 9"/>
                <a:gd name="T24" fmla="*/ 2 w 127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9"/>
                <a:gd name="T41" fmla="*/ 127 w 127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7" y="9"/>
                  </a:lnTo>
                  <a:lnTo>
                    <a:pt x="127" y="7"/>
                  </a:lnTo>
                  <a:lnTo>
                    <a:pt x="124" y="7"/>
                  </a:lnTo>
                  <a:lnTo>
                    <a:pt x="124" y="4"/>
                  </a:lnTo>
                  <a:lnTo>
                    <a:pt x="124" y="2"/>
                  </a:lnTo>
                  <a:lnTo>
                    <a:pt x="12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17" name="Freeform 123">
              <a:extLst>
                <a:ext uri="{FF2B5EF4-FFF2-40B4-BE49-F238E27FC236}">
                  <a16:creationId xmlns:a16="http://schemas.microsoft.com/office/drawing/2014/main" id="{995C309F-9EB1-A867-6DCA-1447785B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798"/>
              <a:ext cx="126" cy="10"/>
            </a:xfrm>
            <a:custGeom>
              <a:avLst/>
              <a:gdLst>
                <a:gd name="T0" fmla="*/ 4 w 129"/>
                <a:gd name="T1" fmla="*/ 0 h 10"/>
                <a:gd name="T2" fmla="*/ 2 w 129"/>
                <a:gd name="T3" fmla="*/ 0 h 10"/>
                <a:gd name="T4" fmla="*/ 2 w 129"/>
                <a:gd name="T5" fmla="*/ 3 h 10"/>
                <a:gd name="T6" fmla="*/ 2 w 129"/>
                <a:gd name="T7" fmla="*/ 5 h 10"/>
                <a:gd name="T8" fmla="*/ 2 w 129"/>
                <a:gd name="T9" fmla="*/ 7 h 10"/>
                <a:gd name="T10" fmla="*/ 2 w 129"/>
                <a:gd name="T11" fmla="*/ 10 h 10"/>
                <a:gd name="T12" fmla="*/ 0 w 129"/>
                <a:gd name="T13" fmla="*/ 10 h 10"/>
                <a:gd name="T14" fmla="*/ 123 w 129"/>
                <a:gd name="T15" fmla="*/ 10 h 10"/>
                <a:gd name="T16" fmla="*/ 123 w 129"/>
                <a:gd name="T17" fmla="*/ 7 h 10"/>
                <a:gd name="T18" fmla="*/ 123 w 129"/>
                <a:gd name="T19" fmla="*/ 5 h 10"/>
                <a:gd name="T20" fmla="*/ 123 w 129"/>
                <a:gd name="T21" fmla="*/ 3 h 10"/>
                <a:gd name="T22" fmla="*/ 120 w 129"/>
                <a:gd name="T23" fmla="*/ 3 h 10"/>
                <a:gd name="T24" fmla="*/ 120 w 129"/>
                <a:gd name="T25" fmla="*/ 0 h 10"/>
                <a:gd name="T26" fmla="*/ 4 w 12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0"/>
                <a:gd name="T44" fmla="*/ 129 w 12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0">
                  <a:moveTo>
                    <a:pt x="4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129" y="10"/>
                  </a:lnTo>
                  <a:lnTo>
                    <a:pt x="129" y="7"/>
                  </a:lnTo>
                  <a:lnTo>
                    <a:pt x="129" y="5"/>
                  </a:lnTo>
                  <a:lnTo>
                    <a:pt x="129" y="3"/>
                  </a:lnTo>
                  <a:lnTo>
                    <a:pt x="126" y="3"/>
                  </a:lnTo>
                  <a:lnTo>
                    <a:pt x="1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18" name="Freeform 124">
              <a:extLst>
                <a:ext uri="{FF2B5EF4-FFF2-40B4-BE49-F238E27FC236}">
                  <a16:creationId xmlns:a16="http://schemas.microsoft.com/office/drawing/2014/main" id="{EAA4BCC6-5637-D2F7-26D2-62ACF79C1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803"/>
              <a:ext cx="128" cy="9"/>
            </a:xfrm>
            <a:custGeom>
              <a:avLst/>
              <a:gdLst>
                <a:gd name="T0" fmla="*/ 2 w 131"/>
                <a:gd name="T1" fmla="*/ 0 h 9"/>
                <a:gd name="T2" fmla="*/ 2 w 131"/>
                <a:gd name="T3" fmla="*/ 2 h 9"/>
                <a:gd name="T4" fmla="*/ 2 w 131"/>
                <a:gd name="T5" fmla="*/ 5 h 9"/>
                <a:gd name="T6" fmla="*/ 0 w 131"/>
                <a:gd name="T7" fmla="*/ 5 h 9"/>
                <a:gd name="T8" fmla="*/ 0 w 131"/>
                <a:gd name="T9" fmla="*/ 7 h 9"/>
                <a:gd name="T10" fmla="*/ 0 w 131"/>
                <a:gd name="T11" fmla="*/ 9 h 9"/>
                <a:gd name="T12" fmla="*/ 125 w 131"/>
                <a:gd name="T13" fmla="*/ 9 h 9"/>
                <a:gd name="T14" fmla="*/ 125 w 131"/>
                <a:gd name="T15" fmla="*/ 7 h 9"/>
                <a:gd name="T16" fmla="*/ 123 w 131"/>
                <a:gd name="T17" fmla="*/ 7 h 9"/>
                <a:gd name="T18" fmla="*/ 123 w 131"/>
                <a:gd name="T19" fmla="*/ 5 h 9"/>
                <a:gd name="T20" fmla="*/ 123 w 131"/>
                <a:gd name="T21" fmla="*/ 2 h 9"/>
                <a:gd name="T22" fmla="*/ 123 w 131"/>
                <a:gd name="T23" fmla="*/ 0 h 9"/>
                <a:gd name="T24" fmla="*/ 2 w 131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9"/>
                <a:gd name="T41" fmla="*/ 131 w 13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9">
                  <a:moveTo>
                    <a:pt x="2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1" y="9"/>
                  </a:lnTo>
                  <a:lnTo>
                    <a:pt x="131" y="7"/>
                  </a:lnTo>
                  <a:lnTo>
                    <a:pt x="129" y="7"/>
                  </a:lnTo>
                  <a:lnTo>
                    <a:pt x="129" y="5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19" name="Freeform 125">
              <a:extLst>
                <a:ext uri="{FF2B5EF4-FFF2-40B4-BE49-F238E27FC236}">
                  <a16:creationId xmlns:a16="http://schemas.microsoft.com/office/drawing/2014/main" id="{F25FBA13-00C3-4A63-AE94-3A321A2E7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808"/>
              <a:ext cx="128" cy="9"/>
            </a:xfrm>
            <a:custGeom>
              <a:avLst/>
              <a:gdLst>
                <a:gd name="T0" fmla="*/ 0 w 131"/>
                <a:gd name="T1" fmla="*/ 0 h 9"/>
                <a:gd name="T2" fmla="*/ 0 w 131"/>
                <a:gd name="T3" fmla="*/ 2 h 9"/>
                <a:gd name="T4" fmla="*/ 0 w 131"/>
                <a:gd name="T5" fmla="*/ 4 h 9"/>
                <a:gd name="T6" fmla="*/ 0 w 131"/>
                <a:gd name="T7" fmla="*/ 7 h 9"/>
                <a:gd name="T8" fmla="*/ 0 w 131"/>
                <a:gd name="T9" fmla="*/ 9 h 9"/>
                <a:gd name="T10" fmla="*/ 125 w 131"/>
                <a:gd name="T11" fmla="*/ 9 h 9"/>
                <a:gd name="T12" fmla="*/ 125 w 131"/>
                <a:gd name="T13" fmla="*/ 7 h 9"/>
                <a:gd name="T14" fmla="*/ 125 w 131"/>
                <a:gd name="T15" fmla="*/ 4 h 9"/>
                <a:gd name="T16" fmla="*/ 125 w 131"/>
                <a:gd name="T17" fmla="*/ 2 h 9"/>
                <a:gd name="T18" fmla="*/ 123 w 131"/>
                <a:gd name="T19" fmla="*/ 2 h 9"/>
                <a:gd name="T20" fmla="*/ 123 w 131"/>
                <a:gd name="T21" fmla="*/ 0 h 9"/>
                <a:gd name="T22" fmla="*/ 0 w 131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1"/>
                <a:gd name="T37" fmla="*/ 0 h 9"/>
                <a:gd name="T38" fmla="*/ 131 w 131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1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1" y="9"/>
                  </a:lnTo>
                  <a:lnTo>
                    <a:pt x="131" y="7"/>
                  </a:lnTo>
                  <a:lnTo>
                    <a:pt x="131" y="4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20" name="Freeform 126">
              <a:extLst>
                <a:ext uri="{FF2B5EF4-FFF2-40B4-BE49-F238E27FC236}">
                  <a16:creationId xmlns:a16="http://schemas.microsoft.com/office/drawing/2014/main" id="{7F770D9C-DDF0-6B19-CC45-ACA0BB42A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12"/>
              <a:ext cx="129" cy="10"/>
            </a:xfrm>
            <a:custGeom>
              <a:avLst/>
              <a:gdLst>
                <a:gd name="T0" fmla="*/ 2 w 133"/>
                <a:gd name="T1" fmla="*/ 0 h 10"/>
                <a:gd name="T2" fmla="*/ 2 w 133"/>
                <a:gd name="T3" fmla="*/ 3 h 10"/>
                <a:gd name="T4" fmla="*/ 2 w 133"/>
                <a:gd name="T5" fmla="*/ 5 h 10"/>
                <a:gd name="T6" fmla="*/ 2 w 133"/>
                <a:gd name="T7" fmla="*/ 7 h 10"/>
                <a:gd name="T8" fmla="*/ 0 w 133"/>
                <a:gd name="T9" fmla="*/ 7 h 10"/>
                <a:gd name="T10" fmla="*/ 0 w 133"/>
                <a:gd name="T11" fmla="*/ 10 h 10"/>
                <a:gd name="T12" fmla="*/ 125 w 133"/>
                <a:gd name="T13" fmla="*/ 10 h 10"/>
                <a:gd name="T14" fmla="*/ 125 w 133"/>
                <a:gd name="T15" fmla="*/ 7 h 10"/>
                <a:gd name="T16" fmla="*/ 125 w 133"/>
                <a:gd name="T17" fmla="*/ 5 h 10"/>
                <a:gd name="T18" fmla="*/ 125 w 133"/>
                <a:gd name="T19" fmla="*/ 3 h 10"/>
                <a:gd name="T20" fmla="*/ 125 w 133"/>
                <a:gd name="T21" fmla="*/ 0 h 10"/>
                <a:gd name="T22" fmla="*/ 2 w 133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10"/>
                <a:gd name="T38" fmla="*/ 133 w 133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1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21" name="Freeform 127">
              <a:extLst>
                <a:ext uri="{FF2B5EF4-FFF2-40B4-BE49-F238E27FC236}">
                  <a16:creationId xmlns:a16="http://schemas.microsoft.com/office/drawing/2014/main" id="{07B77E94-4D9F-640D-960E-D059A5646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17"/>
              <a:ext cx="129" cy="9"/>
            </a:xfrm>
            <a:custGeom>
              <a:avLst/>
              <a:gdLst>
                <a:gd name="T0" fmla="*/ 2 w 133"/>
                <a:gd name="T1" fmla="*/ 0 h 9"/>
                <a:gd name="T2" fmla="*/ 2 w 133"/>
                <a:gd name="T3" fmla="*/ 2 h 9"/>
                <a:gd name="T4" fmla="*/ 0 w 133"/>
                <a:gd name="T5" fmla="*/ 2 h 9"/>
                <a:gd name="T6" fmla="*/ 0 w 133"/>
                <a:gd name="T7" fmla="*/ 5 h 9"/>
                <a:gd name="T8" fmla="*/ 0 w 133"/>
                <a:gd name="T9" fmla="*/ 7 h 9"/>
                <a:gd name="T10" fmla="*/ 0 w 133"/>
                <a:gd name="T11" fmla="*/ 9 h 9"/>
                <a:gd name="T12" fmla="*/ 125 w 133"/>
                <a:gd name="T13" fmla="*/ 9 h 9"/>
                <a:gd name="T14" fmla="*/ 125 w 133"/>
                <a:gd name="T15" fmla="*/ 7 h 9"/>
                <a:gd name="T16" fmla="*/ 125 w 133"/>
                <a:gd name="T17" fmla="*/ 5 h 9"/>
                <a:gd name="T18" fmla="*/ 125 w 133"/>
                <a:gd name="T19" fmla="*/ 2 h 9"/>
                <a:gd name="T20" fmla="*/ 125 w 133"/>
                <a:gd name="T21" fmla="*/ 0 h 9"/>
                <a:gd name="T22" fmla="*/ 2 w 133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9"/>
                <a:gd name="T38" fmla="*/ 133 w 133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9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22" name="Freeform 128">
              <a:extLst>
                <a:ext uri="{FF2B5EF4-FFF2-40B4-BE49-F238E27FC236}">
                  <a16:creationId xmlns:a16="http://schemas.microsoft.com/office/drawing/2014/main" id="{C764D6E3-A488-9BCF-19C5-B7F8ED77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22"/>
              <a:ext cx="130" cy="9"/>
            </a:xfrm>
            <a:custGeom>
              <a:avLst/>
              <a:gdLst>
                <a:gd name="T0" fmla="*/ 0 w 135"/>
                <a:gd name="T1" fmla="*/ 0 h 9"/>
                <a:gd name="T2" fmla="*/ 0 w 135"/>
                <a:gd name="T3" fmla="*/ 2 h 9"/>
                <a:gd name="T4" fmla="*/ 0 w 135"/>
                <a:gd name="T5" fmla="*/ 4 h 9"/>
                <a:gd name="T6" fmla="*/ 0 w 135"/>
                <a:gd name="T7" fmla="*/ 7 h 9"/>
                <a:gd name="T8" fmla="*/ 0 w 135"/>
                <a:gd name="T9" fmla="*/ 9 h 9"/>
                <a:gd name="T10" fmla="*/ 125 w 135"/>
                <a:gd name="T11" fmla="*/ 9 h 9"/>
                <a:gd name="T12" fmla="*/ 125 w 135"/>
                <a:gd name="T13" fmla="*/ 7 h 9"/>
                <a:gd name="T14" fmla="*/ 125 w 135"/>
                <a:gd name="T15" fmla="*/ 4 h 9"/>
                <a:gd name="T16" fmla="*/ 123 w 135"/>
                <a:gd name="T17" fmla="*/ 4 h 9"/>
                <a:gd name="T18" fmla="*/ 123 w 135"/>
                <a:gd name="T19" fmla="*/ 2 h 9"/>
                <a:gd name="T20" fmla="*/ 123 w 135"/>
                <a:gd name="T21" fmla="*/ 0 h 9"/>
                <a:gd name="T22" fmla="*/ 0 w 135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9"/>
                <a:gd name="T38" fmla="*/ 135 w 13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lnTo>
                    <a:pt x="135" y="7"/>
                  </a:lnTo>
                  <a:lnTo>
                    <a:pt x="135" y="4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23" name="Freeform 129">
              <a:extLst>
                <a:ext uri="{FF2B5EF4-FFF2-40B4-BE49-F238E27FC236}">
                  <a16:creationId xmlns:a16="http://schemas.microsoft.com/office/drawing/2014/main" id="{377A14A2-E532-A33E-3885-FE43613C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26"/>
              <a:ext cx="130" cy="10"/>
            </a:xfrm>
            <a:custGeom>
              <a:avLst/>
              <a:gdLst>
                <a:gd name="T0" fmla="*/ 0 w 135"/>
                <a:gd name="T1" fmla="*/ 0 h 10"/>
                <a:gd name="T2" fmla="*/ 0 w 135"/>
                <a:gd name="T3" fmla="*/ 3 h 10"/>
                <a:gd name="T4" fmla="*/ 0 w 135"/>
                <a:gd name="T5" fmla="*/ 5 h 10"/>
                <a:gd name="T6" fmla="*/ 0 w 135"/>
                <a:gd name="T7" fmla="*/ 7 h 10"/>
                <a:gd name="T8" fmla="*/ 0 w 135"/>
                <a:gd name="T9" fmla="*/ 10 h 10"/>
                <a:gd name="T10" fmla="*/ 125 w 135"/>
                <a:gd name="T11" fmla="*/ 10 h 10"/>
                <a:gd name="T12" fmla="*/ 125 w 135"/>
                <a:gd name="T13" fmla="*/ 7 h 10"/>
                <a:gd name="T14" fmla="*/ 125 w 135"/>
                <a:gd name="T15" fmla="*/ 5 h 10"/>
                <a:gd name="T16" fmla="*/ 125 w 135"/>
                <a:gd name="T17" fmla="*/ 3 h 10"/>
                <a:gd name="T18" fmla="*/ 125 w 135"/>
                <a:gd name="T19" fmla="*/ 0 h 10"/>
                <a:gd name="T20" fmla="*/ 123 w 135"/>
                <a:gd name="T21" fmla="*/ 0 h 10"/>
                <a:gd name="T22" fmla="*/ 0 w 135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10"/>
                <a:gd name="T38" fmla="*/ 135 w 135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10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5" y="10"/>
                  </a:lnTo>
                  <a:lnTo>
                    <a:pt x="135" y="7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24" name="Freeform 130">
              <a:extLst>
                <a:ext uri="{FF2B5EF4-FFF2-40B4-BE49-F238E27FC236}">
                  <a16:creationId xmlns:a16="http://schemas.microsoft.com/office/drawing/2014/main" id="{AF1C6D5D-03FC-A1DE-2EA9-EA753F757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31"/>
              <a:ext cx="130" cy="9"/>
            </a:xfrm>
            <a:custGeom>
              <a:avLst/>
              <a:gdLst>
                <a:gd name="T0" fmla="*/ 0 w 135"/>
                <a:gd name="T1" fmla="*/ 0 h 9"/>
                <a:gd name="T2" fmla="*/ 0 w 135"/>
                <a:gd name="T3" fmla="*/ 2 h 9"/>
                <a:gd name="T4" fmla="*/ 0 w 135"/>
                <a:gd name="T5" fmla="*/ 5 h 9"/>
                <a:gd name="T6" fmla="*/ 0 w 135"/>
                <a:gd name="T7" fmla="*/ 7 h 9"/>
                <a:gd name="T8" fmla="*/ 0 w 135"/>
                <a:gd name="T9" fmla="*/ 9 h 9"/>
                <a:gd name="T10" fmla="*/ 125 w 135"/>
                <a:gd name="T11" fmla="*/ 9 h 9"/>
                <a:gd name="T12" fmla="*/ 125 w 135"/>
                <a:gd name="T13" fmla="*/ 7 h 9"/>
                <a:gd name="T14" fmla="*/ 125 w 135"/>
                <a:gd name="T15" fmla="*/ 5 h 9"/>
                <a:gd name="T16" fmla="*/ 125 w 135"/>
                <a:gd name="T17" fmla="*/ 2 h 9"/>
                <a:gd name="T18" fmla="*/ 125 w 135"/>
                <a:gd name="T19" fmla="*/ 0 h 9"/>
                <a:gd name="T20" fmla="*/ 0 w 135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9"/>
                <a:gd name="T35" fmla="*/ 135 w 13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lnTo>
                    <a:pt x="135" y="7"/>
                  </a:lnTo>
                  <a:lnTo>
                    <a:pt x="135" y="5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25" name="Freeform 131">
              <a:extLst>
                <a:ext uri="{FF2B5EF4-FFF2-40B4-BE49-F238E27FC236}">
                  <a16:creationId xmlns:a16="http://schemas.microsoft.com/office/drawing/2014/main" id="{E68389EA-36D7-7BE0-48E8-EFF3DF88F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836"/>
              <a:ext cx="132" cy="9"/>
            </a:xfrm>
            <a:custGeom>
              <a:avLst/>
              <a:gdLst>
                <a:gd name="T0" fmla="*/ 2 w 137"/>
                <a:gd name="T1" fmla="*/ 0 h 9"/>
                <a:gd name="T2" fmla="*/ 2 w 137"/>
                <a:gd name="T3" fmla="*/ 2 h 9"/>
                <a:gd name="T4" fmla="*/ 2 w 137"/>
                <a:gd name="T5" fmla="*/ 4 h 9"/>
                <a:gd name="T6" fmla="*/ 0 w 137"/>
                <a:gd name="T7" fmla="*/ 4 h 9"/>
                <a:gd name="T8" fmla="*/ 0 w 137"/>
                <a:gd name="T9" fmla="*/ 7 h 9"/>
                <a:gd name="T10" fmla="*/ 0 w 137"/>
                <a:gd name="T11" fmla="*/ 9 h 9"/>
                <a:gd name="T12" fmla="*/ 127 w 137"/>
                <a:gd name="T13" fmla="*/ 9 h 9"/>
                <a:gd name="T14" fmla="*/ 127 w 137"/>
                <a:gd name="T15" fmla="*/ 7 h 9"/>
                <a:gd name="T16" fmla="*/ 127 w 137"/>
                <a:gd name="T17" fmla="*/ 4 h 9"/>
                <a:gd name="T18" fmla="*/ 127 w 137"/>
                <a:gd name="T19" fmla="*/ 2 h 9"/>
                <a:gd name="T20" fmla="*/ 127 w 137"/>
                <a:gd name="T21" fmla="*/ 0 h 9"/>
                <a:gd name="T22" fmla="*/ 2 w 137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9"/>
                <a:gd name="T38" fmla="*/ 137 w 137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26" name="Freeform 132">
              <a:extLst>
                <a:ext uri="{FF2B5EF4-FFF2-40B4-BE49-F238E27FC236}">
                  <a16:creationId xmlns:a16="http://schemas.microsoft.com/office/drawing/2014/main" id="{2C26DE1A-0ADF-1DC2-AA46-566A8926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840"/>
              <a:ext cx="132" cy="10"/>
            </a:xfrm>
            <a:custGeom>
              <a:avLst/>
              <a:gdLst>
                <a:gd name="T0" fmla="*/ 2 w 137"/>
                <a:gd name="T1" fmla="*/ 0 h 10"/>
                <a:gd name="T2" fmla="*/ 0 w 137"/>
                <a:gd name="T3" fmla="*/ 0 h 10"/>
                <a:gd name="T4" fmla="*/ 0 w 137"/>
                <a:gd name="T5" fmla="*/ 3 h 10"/>
                <a:gd name="T6" fmla="*/ 0 w 137"/>
                <a:gd name="T7" fmla="*/ 5 h 10"/>
                <a:gd name="T8" fmla="*/ 0 w 137"/>
                <a:gd name="T9" fmla="*/ 7 h 10"/>
                <a:gd name="T10" fmla="*/ 0 w 137"/>
                <a:gd name="T11" fmla="*/ 10 h 10"/>
                <a:gd name="T12" fmla="*/ 127 w 137"/>
                <a:gd name="T13" fmla="*/ 10 h 10"/>
                <a:gd name="T14" fmla="*/ 127 w 137"/>
                <a:gd name="T15" fmla="*/ 7 h 10"/>
                <a:gd name="T16" fmla="*/ 127 w 137"/>
                <a:gd name="T17" fmla="*/ 5 h 10"/>
                <a:gd name="T18" fmla="*/ 127 w 137"/>
                <a:gd name="T19" fmla="*/ 3 h 10"/>
                <a:gd name="T20" fmla="*/ 127 w 137"/>
                <a:gd name="T21" fmla="*/ 0 h 10"/>
                <a:gd name="T22" fmla="*/ 2 w 137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0"/>
                <a:gd name="T38" fmla="*/ 137 w 13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7" y="10"/>
                  </a:lnTo>
                  <a:lnTo>
                    <a:pt x="137" y="7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27" name="Freeform 133">
              <a:extLst>
                <a:ext uri="{FF2B5EF4-FFF2-40B4-BE49-F238E27FC236}">
                  <a16:creationId xmlns:a16="http://schemas.microsoft.com/office/drawing/2014/main" id="{401778A3-9A06-F79B-6B53-97591CFE7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845"/>
              <a:ext cx="132" cy="9"/>
            </a:xfrm>
            <a:custGeom>
              <a:avLst/>
              <a:gdLst>
                <a:gd name="T0" fmla="*/ 127 w 137"/>
                <a:gd name="T1" fmla="*/ 0 h 9"/>
                <a:gd name="T2" fmla="*/ 127 w 137"/>
                <a:gd name="T3" fmla="*/ 2 h 9"/>
                <a:gd name="T4" fmla="*/ 127 w 137"/>
                <a:gd name="T5" fmla="*/ 5 h 9"/>
                <a:gd name="T6" fmla="*/ 127 w 137"/>
                <a:gd name="T7" fmla="*/ 7 h 9"/>
                <a:gd name="T8" fmla="*/ 127 w 137"/>
                <a:gd name="T9" fmla="*/ 9 h 9"/>
                <a:gd name="T10" fmla="*/ 0 w 137"/>
                <a:gd name="T11" fmla="*/ 9 h 9"/>
                <a:gd name="T12" fmla="*/ 0 w 137"/>
                <a:gd name="T13" fmla="*/ 7 h 9"/>
                <a:gd name="T14" fmla="*/ 0 w 137"/>
                <a:gd name="T15" fmla="*/ 5 h 9"/>
                <a:gd name="T16" fmla="*/ 0 w 137"/>
                <a:gd name="T17" fmla="*/ 2 h 9"/>
                <a:gd name="T18" fmla="*/ 0 w 137"/>
                <a:gd name="T19" fmla="*/ 0 h 9"/>
                <a:gd name="T20" fmla="*/ 127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137" y="0"/>
                  </a:moveTo>
                  <a:lnTo>
                    <a:pt x="137" y="2"/>
                  </a:lnTo>
                  <a:lnTo>
                    <a:pt x="137" y="5"/>
                  </a:lnTo>
                  <a:lnTo>
                    <a:pt x="137" y="7"/>
                  </a:lnTo>
                  <a:lnTo>
                    <a:pt x="137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0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28" name="Freeform 134">
              <a:extLst>
                <a:ext uri="{FF2B5EF4-FFF2-40B4-BE49-F238E27FC236}">
                  <a16:creationId xmlns:a16="http://schemas.microsoft.com/office/drawing/2014/main" id="{E501DB04-0A80-2A64-3E15-D8067D19C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850"/>
              <a:ext cx="132" cy="9"/>
            </a:xfrm>
            <a:custGeom>
              <a:avLst/>
              <a:gdLst>
                <a:gd name="T0" fmla="*/ 125 w 137"/>
                <a:gd name="T1" fmla="*/ 9 h 9"/>
                <a:gd name="T2" fmla="*/ 127 w 137"/>
                <a:gd name="T3" fmla="*/ 9 h 9"/>
                <a:gd name="T4" fmla="*/ 127 w 137"/>
                <a:gd name="T5" fmla="*/ 7 h 9"/>
                <a:gd name="T6" fmla="*/ 127 w 137"/>
                <a:gd name="T7" fmla="*/ 4 h 9"/>
                <a:gd name="T8" fmla="*/ 127 w 137"/>
                <a:gd name="T9" fmla="*/ 2 h 9"/>
                <a:gd name="T10" fmla="*/ 127 w 137"/>
                <a:gd name="T11" fmla="*/ 0 h 9"/>
                <a:gd name="T12" fmla="*/ 0 w 137"/>
                <a:gd name="T13" fmla="*/ 0 h 9"/>
                <a:gd name="T14" fmla="*/ 0 w 137"/>
                <a:gd name="T15" fmla="*/ 2 h 9"/>
                <a:gd name="T16" fmla="*/ 0 w 137"/>
                <a:gd name="T17" fmla="*/ 4 h 9"/>
                <a:gd name="T18" fmla="*/ 2 w 137"/>
                <a:gd name="T19" fmla="*/ 7 h 9"/>
                <a:gd name="T20" fmla="*/ 2 w 137"/>
                <a:gd name="T21" fmla="*/ 9 h 9"/>
                <a:gd name="T22" fmla="*/ 125 w 137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9"/>
                <a:gd name="T38" fmla="*/ 137 w 137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9">
                  <a:moveTo>
                    <a:pt x="135" y="9"/>
                  </a:move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29" name="Freeform 135">
              <a:extLst>
                <a:ext uri="{FF2B5EF4-FFF2-40B4-BE49-F238E27FC236}">
                  <a16:creationId xmlns:a16="http://schemas.microsoft.com/office/drawing/2014/main" id="{E9449D62-3DB7-60AD-9E07-39513D92A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854"/>
              <a:ext cx="132" cy="9"/>
            </a:xfrm>
            <a:custGeom>
              <a:avLst/>
              <a:gdLst>
                <a:gd name="T0" fmla="*/ 125 w 137"/>
                <a:gd name="T1" fmla="*/ 9 h 9"/>
                <a:gd name="T2" fmla="*/ 125 w 137"/>
                <a:gd name="T3" fmla="*/ 7 h 9"/>
                <a:gd name="T4" fmla="*/ 125 w 137"/>
                <a:gd name="T5" fmla="*/ 5 h 9"/>
                <a:gd name="T6" fmla="*/ 127 w 137"/>
                <a:gd name="T7" fmla="*/ 5 h 9"/>
                <a:gd name="T8" fmla="*/ 127 w 137"/>
                <a:gd name="T9" fmla="*/ 3 h 9"/>
                <a:gd name="T10" fmla="*/ 127 w 137"/>
                <a:gd name="T11" fmla="*/ 0 h 9"/>
                <a:gd name="T12" fmla="*/ 0 w 137"/>
                <a:gd name="T13" fmla="*/ 0 h 9"/>
                <a:gd name="T14" fmla="*/ 0 w 137"/>
                <a:gd name="T15" fmla="*/ 3 h 9"/>
                <a:gd name="T16" fmla="*/ 2 w 137"/>
                <a:gd name="T17" fmla="*/ 3 h 9"/>
                <a:gd name="T18" fmla="*/ 2 w 137"/>
                <a:gd name="T19" fmla="*/ 5 h 9"/>
                <a:gd name="T20" fmla="*/ 2 w 137"/>
                <a:gd name="T21" fmla="*/ 7 h 9"/>
                <a:gd name="T22" fmla="*/ 2 w 137"/>
                <a:gd name="T23" fmla="*/ 9 h 9"/>
                <a:gd name="T24" fmla="*/ 125 w 137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9"/>
                <a:gd name="T41" fmla="*/ 137 w 137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9">
                  <a:moveTo>
                    <a:pt x="135" y="9"/>
                  </a:moveTo>
                  <a:lnTo>
                    <a:pt x="135" y="7"/>
                  </a:lnTo>
                  <a:lnTo>
                    <a:pt x="135" y="5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30" name="Freeform 136">
              <a:extLst>
                <a:ext uri="{FF2B5EF4-FFF2-40B4-BE49-F238E27FC236}">
                  <a16:creationId xmlns:a16="http://schemas.microsoft.com/office/drawing/2014/main" id="{84F3B0F8-C5F3-F9CE-0C2A-D71654628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59"/>
              <a:ext cx="129" cy="9"/>
            </a:xfrm>
            <a:custGeom>
              <a:avLst/>
              <a:gdLst>
                <a:gd name="T0" fmla="*/ 125 w 133"/>
                <a:gd name="T1" fmla="*/ 9 h 9"/>
                <a:gd name="T2" fmla="*/ 125 w 133"/>
                <a:gd name="T3" fmla="*/ 7 h 9"/>
                <a:gd name="T4" fmla="*/ 125 w 133"/>
                <a:gd name="T5" fmla="*/ 4 h 9"/>
                <a:gd name="T6" fmla="*/ 125 w 133"/>
                <a:gd name="T7" fmla="*/ 2 h 9"/>
                <a:gd name="T8" fmla="*/ 125 w 133"/>
                <a:gd name="T9" fmla="*/ 0 h 9"/>
                <a:gd name="T10" fmla="*/ 0 w 133"/>
                <a:gd name="T11" fmla="*/ 0 h 9"/>
                <a:gd name="T12" fmla="*/ 0 w 133"/>
                <a:gd name="T13" fmla="*/ 2 h 9"/>
                <a:gd name="T14" fmla="*/ 0 w 133"/>
                <a:gd name="T15" fmla="*/ 4 h 9"/>
                <a:gd name="T16" fmla="*/ 0 w 133"/>
                <a:gd name="T17" fmla="*/ 7 h 9"/>
                <a:gd name="T18" fmla="*/ 0 w 133"/>
                <a:gd name="T19" fmla="*/ 9 h 9"/>
                <a:gd name="T20" fmla="*/ 125 w 133"/>
                <a:gd name="T21" fmla="*/ 9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9"/>
                <a:gd name="T35" fmla="*/ 133 w 133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9">
                  <a:moveTo>
                    <a:pt x="133" y="9"/>
                  </a:moveTo>
                  <a:lnTo>
                    <a:pt x="133" y="7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F0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31" name="Freeform 137">
              <a:extLst>
                <a:ext uri="{FF2B5EF4-FFF2-40B4-BE49-F238E27FC236}">
                  <a16:creationId xmlns:a16="http://schemas.microsoft.com/office/drawing/2014/main" id="{3DE5A6F8-5A3E-5AAC-0F84-3D6B80476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63"/>
              <a:ext cx="129" cy="10"/>
            </a:xfrm>
            <a:custGeom>
              <a:avLst/>
              <a:gdLst>
                <a:gd name="T0" fmla="*/ 125 w 133"/>
                <a:gd name="T1" fmla="*/ 10 h 10"/>
                <a:gd name="T2" fmla="*/ 125 w 133"/>
                <a:gd name="T3" fmla="*/ 7 h 10"/>
                <a:gd name="T4" fmla="*/ 125 w 133"/>
                <a:gd name="T5" fmla="*/ 5 h 10"/>
                <a:gd name="T6" fmla="*/ 125 w 133"/>
                <a:gd name="T7" fmla="*/ 3 h 10"/>
                <a:gd name="T8" fmla="*/ 125 w 133"/>
                <a:gd name="T9" fmla="*/ 0 h 10"/>
                <a:gd name="T10" fmla="*/ 0 w 133"/>
                <a:gd name="T11" fmla="*/ 0 h 10"/>
                <a:gd name="T12" fmla="*/ 0 w 133"/>
                <a:gd name="T13" fmla="*/ 3 h 10"/>
                <a:gd name="T14" fmla="*/ 0 w 133"/>
                <a:gd name="T15" fmla="*/ 5 h 10"/>
                <a:gd name="T16" fmla="*/ 0 w 133"/>
                <a:gd name="T17" fmla="*/ 7 h 10"/>
                <a:gd name="T18" fmla="*/ 0 w 133"/>
                <a:gd name="T19" fmla="*/ 10 h 10"/>
                <a:gd name="T20" fmla="*/ 125 w 133"/>
                <a:gd name="T21" fmla="*/ 1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10"/>
                <a:gd name="T35" fmla="*/ 133 w 13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10">
                  <a:moveTo>
                    <a:pt x="133" y="10"/>
                  </a:move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3" y="10"/>
                  </a:lnTo>
                  <a:close/>
                </a:path>
              </a:pathLst>
            </a:custGeom>
            <a:solidFill>
              <a:srgbClr val="F0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32" name="Freeform 138">
              <a:extLst>
                <a:ext uri="{FF2B5EF4-FFF2-40B4-BE49-F238E27FC236}">
                  <a16:creationId xmlns:a16="http://schemas.microsoft.com/office/drawing/2014/main" id="{EDBAB8F7-D1E3-5BC3-E086-13E8004A3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68"/>
              <a:ext cx="129" cy="9"/>
            </a:xfrm>
            <a:custGeom>
              <a:avLst/>
              <a:gdLst>
                <a:gd name="T0" fmla="*/ 123 w 133"/>
                <a:gd name="T1" fmla="*/ 9 h 9"/>
                <a:gd name="T2" fmla="*/ 123 w 133"/>
                <a:gd name="T3" fmla="*/ 7 h 9"/>
                <a:gd name="T4" fmla="*/ 125 w 133"/>
                <a:gd name="T5" fmla="*/ 7 h 9"/>
                <a:gd name="T6" fmla="*/ 125 w 133"/>
                <a:gd name="T7" fmla="*/ 5 h 9"/>
                <a:gd name="T8" fmla="*/ 125 w 133"/>
                <a:gd name="T9" fmla="*/ 2 h 9"/>
                <a:gd name="T10" fmla="*/ 125 w 133"/>
                <a:gd name="T11" fmla="*/ 0 h 9"/>
                <a:gd name="T12" fmla="*/ 0 w 133"/>
                <a:gd name="T13" fmla="*/ 0 h 9"/>
                <a:gd name="T14" fmla="*/ 0 w 133"/>
                <a:gd name="T15" fmla="*/ 2 h 9"/>
                <a:gd name="T16" fmla="*/ 0 w 133"/>
                <a:gd name="T17" fmla="*/ 5 h 9"/>
                <a:gd name="T18" fmla="*/ 0 w 133"/>
                <a:gd name="T19" fmla="*/ 7 h 9"/>
                <a:gd name="T20" fmla="*/ 0 w 133"/>
                <a:gd name="T21" fmla="*/ 9 h 9"/>
                <a:gd name="T22" fmla="*/ 2 w 133"/>
                <a:gd name="T23" fmla="*/ 9 h 9"/>
                <a:gd name="T24" fmla="*/ 123 w 133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"/>
                <a:gd name="T41" fmla="*/ 133 w 13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">
                  <a:moveTo>
                    <a:pt x="131" y="9"/>
                  </a:moveTo>
                  <a:lnTo>
                    <a:pt x="131" y="7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33" name="Freeform 139">
              <a:extLst>
                <a:ext uri="{FF2B5EF4-FFF2-40B4-BE49-F238E27FC236}">
                  <a16:creationId xmlns:a16="http://schemas.microsoft.com/office/drawing/2014/main" id="{230D602F-855A-BD06-8533-F9B9B133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73"/>
              <a:ext cx="129" cy="9"/>
            </a:xfrm>
            <a:custGeom>
              <a:avLst/>
              <a:gdLst>
                <a:gd name="T0" fmla="*/ 123 w 133"/>
                <a:gd name="T1" fmla="*/ 9 h 9"/>
                <a:gd name="T2" fmla="*/ 123 w 133"/>
                <a:gd name="T3" fmla="*/ 7 h 9"/>
                <a:gd name="T4" fmla="*/ 123 w 133"/>
                <a:gd name="T5" fmla="*/ 4 h 9"/>
                <a:gd name="T6" fmla="*/ 123 w 133"/>
                <a:gd name="T7" fmla="*/ 2 h 9"/>
                <a:gd name="T8" fmla="*/ 125 w 133"/>
                <a:gd name="T9" fmla="*/ 2 h 9"/>
                <a:gd name="T10" fmla="*/ 125 w 133"/>
                <a:gd name="T11" fmla="*/ 0 h 9"/>
                <a:gd name="T12" fmla="*/ 0 w 133"/>
                <a:gd name="T13" fmla="*/ 0 h 9"/>
                <a:gd name="T14" fmla="*/ 0 w 133"/>
                <a:gd name="T15" fmla="*/ 2 h 9"/>
                <a:gd name="T16" fmla="*/ 0 w 133"/>
                <a:gd name="T17" fmla="*/ 4 h 9"/>
                <a:gd name="T18" fmla="*/ 2 w 133"/>
                <a:gd name="T19" fmla="*/ 4 h 9"/>
                <a:gd name="T20" fmla="*/ 2 w 133"/>
                <a:gd name="T21" fmla="*/ 7 h 9"/>
                <a:gd name="T22" fmla="*/ 2 w 133"/>
                <a:gd name="T23" fmla="*/ 9 h 9"/>
                <a:gd name="T24" fmla="*/ 123 w 133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"/>
                <a:gd name="T41" fmla="*/ 133 w 13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">
                  <a:moveTo>
                    <a:pt x="131" y="9"/>
                  </a:moveTo>
                  <a:lnTo>
                    <a:pt x="131" y="7"/>
                  </a:lnTo>
                  <a:lnTo>
                    <a:pt x="131" y="4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rgbClr val="F0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34" name="Freeform 140">
              <a:extLst>
                <a:ext uri="{FF2B5EF4-FFF2-40B4-BE49-F238E27FC236}">
                  <a16:creationId xmlns:a16="http://schemas.microsoft.com/office/drawing/2014/main" id="{AAD7182B-1AB6-C541-B96A-E6D4B3C8A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877"/>
              <a:ext cx="126" cy="10"/>
            </a:xfrm>
            <a:custGeom>
              <a:avLst/>
              <a:gdLst>
                <a:gd name="T0" fmla="*/ 120 w 129"/>
                <a:gd name="T1" fmla="*/ 10 h 10"/>
                <a:gd name="T2" fmla="*/ 120 w 129"/>
                <a:gd name="T3" fmla="*/ 7 h 10"/>
                <a:gd name="T4" fmla="*/ 123 w 129"/>
                <a:gd name="T5" fmla="*/ 7 h 10"/>
                <a:gd name="T6" fmla="*/ 123 w 129"/>
                <a:gd name="T7" fmla="*/ 5 h 10"/>
                <a:gd name="T8" fmla="*/ 123 w 129"/>
                <a:gd name="T9" fmla="*/ 3 h 10"/>
                <a:gd name="T10" fmla="*/ 123 w 129"/>
                <a:gd name="T11" fmla="*/ 0 h 10"/>
                <a:gd name="T12" fmla="*/ 0 w 129"/>
                <a:gd name="T13" fmla="*/ 0 h 10"/>
                <a:gd name="T14" fmla="*/ 0 w 129"/>
                <a:gd name="T15" fmla="*/ 3 h 10"/>
                <a:gd name="T16" fmla="*/ 0 w 129"/>
                <a:gd name="T17" fmla="*/ 5 h 10"/>
                <a:gd name="T18" fmla="*/ 0 w 129"/>
                <a:gd name="T19" fmla="*/ 7 h 10"/>
                <a:gd name="T20" fmla="*/ 0 w 129"/>
                <a:gd name="T21" fmla="*/ 10 h 10"/>
                <a:gd name="T22" fmla="*/ 120 w 129"/>
                <a:gd name="T23" fmla="*/ 1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10"/>
                <a:gd name="T38" fmla="*/ 129 w 129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10">
                  <a:moveTo>
                    <a:pt x="126" y="10"/>
                  </a:moveTo>
                  <a:lnTo>
                    <a:pt x="126" y="7"/>
                  </a:lnTo>
                  <a:lnTo>
                    <a:pt x="129" y="7"/>
                  </a:lnTo>
                  <a:lnTo>
                    <a:pt x="129" y="5"/>
                  </a:lnTo>
                  <a:lnTo>
                    <a:pt x="129" y="3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26" y="10"/>
                  </a:lnTo>
                  <a:close/>
                </a:path>
              </a:pathLst>
            </a:custGeom>
            <a:solidFill>
              <a:srgbClr val="F0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35" name="Freeform 141">
              <a:extLst>
                <a:ext uri="{FF2B5EF4-FFF2-40B4-BE49-F238E27FC236}">
                  <a16:creationId xmlns:a16="http://schemas.microsoft.com/office/drawing/2014/main" id="{12CB46FF-05C6-3877-7C5E-42B68553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882"/>
              <a:ext cx="126" cy="9"/>
            </a:xfrm>
            <a:custGeom>
              <a:avLst/>
              <a:gdLst>
                <a:gd name="T0" fmla="*/ 120 w 129"/>
                <a:gd name="T1" fmla="*/ 9 h 9"/>
                <a:gd name="T2" fmla="*/ 120 w 129"/>
                <a:gd name="T3" fmla="*/ 7 h 9"/>
                <a:gd name="T4" fmla="*/ 120 w 129"/>
                <a:gd name="T5" fmla="*/ 5 h 9"/>
                <a:gd name="T6" fmla="*/ 120 w 129"/>
                <a:gd name="T7" fmla="*/ 2 h 9"/>
                <a:gd name="T8" fmla="*/ 123 w 129"/>
                <a:gd name="T9" fmla="*/ 2 h 9"/>
                <a:gd name="T10" fmla="*/ 123 w 129"/>
                <a:gd name="T11" fmla="*/ 0 h 9"/>
                <a:gd name="T12" fmla="*/ 0 w 129"/>
                <a:gd name="T13" fmla="*/ 0 h 9"/>
                <a:gd name="T14" fmla="*/ 0 w 129"/>
                <a:gd name="T15" fmla="*/ 2 h 9"/>
                <a:gd name="T16" fmla="*/ 0 w 129"/>
                <a:gd name="T17" fmla="*/ 5 h 9"/>
                <a:gd name="T18" fmla="*/ 0 w 129"/>
                <a:gd name="T19" fmla="*/ 7 h 9"/>
                <a:gd name="T20" fmla="*/ 2 w 129"/>
                <a:gd name="T21" fmla="*/ 7 h 9"/>
                <a:gd name="T22" fmla="*/ 2 w 129"/>
                <a:gd name="T23" fmla="*/ 9 h 9"/>
                <a:gd name="T24" fmla="*/ 120 w 129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"/>
                <a:gd name="T40" fmla="*/ 0 h 9"/>
                <a:gd name="T41" fmla="*/ 129 w 12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" h="9">
                  <a:moveTo>
                    <a:pt x="126" y="9"/>
                  </a:moveTo>
                  <a:lnTo>
                    <a:pt x="126" y="7"/>
                  </a:lnTo>
                  <a:lnTo>
                    <a:pt x="126" y="5"/>
                  </a:lnTo>
                  <a:lnTo>
                    <a:pt x="126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rgbClr val="F0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36" name="Freeform 142">
              <a:extLst>
                <a:ext uri="{FF2B5EF4-FFF2-40B4-BE49-F238E27FC236}">
                  <a16:creationId xmlns:a16="http://schemas.microsoft.com/office/drawing/2014/main" id="{06D0DEEE-5A74-2B3E-1219-C296E18D8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887"/>
              <a:ext cx="123" cy="9"/>
            </a:xfrm>
            <a:custGeom>
              <a:avLst/>
              <a:gdLst>
                <a:gd name="T0" fmla="*/ 118 w 126"/>
                <a:gd name="T1" fmla="*/ 9 h 9"/>
                <a:gd name="T2" fmla="*/ 118 w 126"/>
                <a:gd name="T3" fmla="*/ 7 h 9"/>
                <a:gd name="T4" fmla="*/ 120 w 126"/>
                <a:gd name="T5" fmla="*/ 7 h 9"/>
                <a:gd name="T6" fmla="*/ 120 w 126"/>
                <a:gd name="T7" fmla="*/ 4 h 9"/>
                <a:gd name="T8" fmla="*/ 120 w 126"/>
                <a:gd name="T9" fmla="*/ 2 h 9"/>
                <a:gd name="T10" fmla="*/ 120 w 126"/>
                <a:gd name="T11" fmla="*/ 0 h 9"/>
                <a:gd name="T12" fmla="*/ 0 w 126"/>
                <a:gd name="T13" fmla="*/ 0 h 9"/>
                <a:gd name="T14" fmla="*/ 0 w 126"/>
                <a:gd name="T15" fmla="*/ 2 h 9"/>
                <a:gd name="T16" fmla="*/ 2 w 126"/>
                <a:gd name="T17" fmla="*/ 2 h 9"/>
                <a:gd name="T18" fmla="*/ 2 w 126"/>
                <a:gd name="T19" fmla="*/ 4 h 9"/>
                <a:gd name="T20" fmla="*/ 2 w 126"/>
                <a:gd name="T21" fmla="*/ 7 h 9"/>
                <a:gd name="T22" fmla="*/ 2 w 126"/>
                <a:gd name="T23" fmla="*/ 9 h 9"/>
                <a:gd name="T24" fmla="*/ 118 w 126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9"/>
                <a:gd name="T41" fmla="*/ 126 w 12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9">
                  <a:moveTo>
                    <a:pt x="124" y="9"/>
                  </a:moveTo>
                  <a:lnTo>
                    <a:pt x="124" y="7"/>
                  </a:lnTo>
                  <a:lnTo>
                    <a:pt x="126" y="7"/>
                  </a:lnTo>
                  <a:lnTo>
                    <a:pt x="126" y="4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F0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37" name="Freeform 143">
              <a:extLst>
                <a:ext uri="{FF2B5EF4-FFF2-40B4-BE49-F238E27FC236}">
                  <a16:creationId xmlns:a16="http://schemas.microsoft.com/office/drawing/2014/main" id="{3FE3F4C4-AA31-5DD4-60ED-80BEC563B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891"/>
              <a:ext cx="121" cy="10"/>
            </a:xfrm>
            <a:custGeom>
              <a:avLst/>
              <a:gdLst>
                <a:gd name="T0" fmla="*/ 114 w 124"/>
                <a:gd name="T1" fmla="*/ 10 h 10"/>
                <a:gd name="T2" fmla="*/ 116 w 124"/>
                <a:gd name="T3" fmla="*/ 10 h 10"/>
                <a:gd name="T4" fmla="*/ 116 w 124"/>
                <a:gd name="T5" fmla="*/ 7 h 10"/>
                <a:gd name="T6" fmla="*/ 116 w 124"/>
                <a:gd name="T7" fmla="*/ 5 h 10"/>
                <a:gd name="T8" fmla="*/ 116 w 124"/>
                <a:gd name="T9" fmla="*/ 3 h 10"/>
                <a:gd name="T10" fmla="*/ 118 w 124"/>
                <a:gd name="T11" fmla="*/ 3 h 10"/>
                <a:gd name="T12" fmla="*/ 118 w 124"/>
                <a:gd name="T13" fmla="*/ 0 h 10"/>
                <a:gd name="T14" fmla="*/ 0 w 124"/>
                <a:gd name="T15" fmla="*/ 0 h 10"/>
                <a:gd name="T16" fmla="*/ 0 w 124"/>
                <a:gd name="T17" fmla="*/ 3 h 10"/>
                <a:gd name="T18" fmla="*/ 0 w 124"/>
                <a:gd name="T19" fmla="*/ 5 h 10"/>
                <a:gd name="T20" fmla="*/ 2 w 124"/>
                <a:gd name="T21" fmla="*/ 5 h 10"/>
                <a:gd name="T22" fmla="*/ 2 w 124"/>
                <a:gd name="T23" fmla="*/ 7 h 10"/>
                <a:gd name="T24" fmla="*/ 2 w 124"/>
                <a:gd name="T25" fmla="*/ 10 h 10"/>
                <a:gd name="T26" fmla="*/ 114 w 124"/>
                <a:gd name="T27" fmla="*/ 1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10"/>
                <a:gd name="T44" fmla="*/ 124 w 12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10">
                  <a:moveTo>
                    <a:pt x="120" y="10"/>
                  </a:moveTo>
                  <a:lnTo>
                    <a:pt x="122" y="10"/>
                  </a:lnTo>
                  <a:lnTo>
                    <a:pt x="122" y="7"/>
                  </a:lnTo>
                  <a:lnTo>
                    <a:pt x="122" y="5"/>
                  </a:lnTo>
                  <a:lnTo>
                    <a:pt x="122" y="3"/>
                  </a:lnTo>
                  <a:lnTo>
                    <a:pt x="124" y="3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F0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38" name="Freeform 144">
              <a:extLst>
                <a:ext uri="{FF2B5EF4-FFF2-40B4-BE49-F238E27FC236}">
                  <a16:creationId xmlns:a16="http://schemas.microsoft.com/office/drawing/2014/main" id="{C304E333-8F97-7CE2-1F23-B1A112DE1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896"/>
              <a:ext cx="120" cy="9"/>
            </a:xfrm>
            <a:custGeom>
              <a:avLst/>
              <a:gdLst>
                <a:gd name="T0" fmla="*/ 116 w 122"/>
                <a:gd name="T1" fmla="*/ 9 h 9"/>
                <a:gd name="T2" fmla="*/ 116 w 122"/>
                <a:gd name="T3" fmla="*/ 7 h 9"/>
                <a:gd name="T4" fmla="*/ 116 w 122"/>
                <a:gd name="T5" fmla="*/ 5 h 9"/>
                <a:gd name="T6" fmla="*/ 118 w 122"/>
                <a:gd name="T7" fmla="*/ 5 h 9"/>
                <a:gd name="T8" fmla="*/ 118 w 122"/>
                <a:gd name="T9" fmla="*/ 2 h 9"/>
                <a:gd name="T10" fmla="*/ 118 w 122"/>
                <a:gd name="T11" fmla="*/ 0 h 9"/>
                <a:gd name="T12" fmla="*/ 0 w 122"/>
                <a:gd name="T13" fmla="*/ 0 h 9"/>
                <a:gd name="T14" fmla="*/ 2 w 122"/>
                <a:gd name="T15" fmla="*/ 0 h 9"/>
                <a:gd name="T16" fmla="*/ 2 w 122"/>
                <a:gd name="T17" fmla="*/ 2 h 9"/>
                <a:gd name="T18" fmla="*/ 2 w 122"/>
                <a:gd name="T19" fmla="*/ 5 h 9"/>
                <a:gd name="T20" fmla="*/ 2 w 122"/>
                <a:gd name="T21" fmla="*/ 7 h 9"/>
                <a:gd name="T22" fmla="*/ 4 w 122"/>
                <a:gd name="T23" fmla="*/ 7 h 9"/>
                <a:gd name="T24" fmla="*/ 4 w 122"/>
                <a:gd name="T25" fmla="*/ 9 h 9"/>
                <a:gd name="T26" fmla="*/ 116 w 122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9"/>
                <a:gd name="T44" fmla="*/ 122 w 122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9">
                  <a:moveTo>
                    <a:pt x="120" y="9"/>
                  </a:moveTo>
                  <a:lnTo>
                    <a:pt x="120" y="7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120" y="9"/>
                  </a:lnTo>
                  <a:close/>
                </a:path>
              </a:pathLst>
            </a:custGeom>
            <a:solidFill>
              <a:srgbClr val="F09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39" name="Freeform 145">
              <a:extLst>
                <a:ext uri="{FF2B5EF4-FFF2-40B4-BE49-F238E27FC236}">
                  <a16:creationId xmlns:a16="http://schemas.microsoft.com/office/drawing/2014/main" id="{2B550928-B713-BC6E-1F42-915FBBD80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2901"/>
              <a:ext cx="114" cy="9"/>
            </a:xfrm>
            <a:custGeom>
              <a:avLst/>
              <a:gdLst>
                <a:gd name="T0" fmla="*/ 108 w 118"/>
                <a:gd name="T1" fmla="*/ 9 h 9"/>
                <a:gd name="T2" fmla="*/ 108 w 118"/>
                <a:gd name="T3" fmla="*/ 7 h 9"/>
                <a:gd name="T4" fmla="*/ 108 w 118"/>
                <a:gd name="T5" fmla="*/ 4 h 9"/>
                <a:gd name="T6" fmla="*/ 110 w 118"/>
                <a:gd name="T7" fmla="*/ 4 h 9"/>
                <a:gd name="T8" fmla="*/ 110 w 118"/>
                <a:gd name="T9" fmla="*/ 2 h 9"/>
                <a:gd name="T10" fmla="*/ 110 w 118"/>
                <a:gd name="T11" fmla="*/ 0 h 9"/>
                <a:gd name="T12" fmla="*/ 0 w 118"/>
                <a:gd name="T13" fmla="*/ 0 h 9"/>
                <a:gd name="T14" fmla="*/ 0 w 118"/>
                <a:gd name="T15" fmla="*/ 2 h 9"/>
                <a:gd name="T16" fmla="*/ 2 w 118"/>
                <a:gd name="T17" fmla="*/ 2 h 9"/>
                <a:gd name="T18" fmla="*/ 2 w 118"/>
                <a:gd name="T19" fmla="*/ 4 h 9"/>
                <a:gd name="T20" fmla="*/ 2 w 118"/>
                <a:gd name="T21" fmla="*/ 7 h 9"/>
                <a:gd name="T22" fmla="*/ 2 w 118"/>
                <a:gd name="T23" fmla="*/ 9 h 9"/>
                <a:gd name="T24" fmla="*/ 4 w 118"/>
                <a:gd name="T25" fmla="*/ 9 h 9"/>
                <a:gd name="T26" fmla="*/ 108 w 118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116" y="9"/>
                  </a:moveTo>
                  <a:lnTo>
                    <a:pt x="116" y="7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F0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40" name="Freeform 146">
              <a:extLst>
                <a:ext uri="{FF2B5EF4-FFF2-40B4-BE49-F238E27FC236}">
                  <a16:creationId xmlns:a16="http://schemas.microsoft.com/office/drawing/2014/main" id="{B87E1B09-793F-E81B-DCA9-23F4426D6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2905"/>
              <a:ext cx="113" cy="10"/>
            </a:xfrm>
            <a:custGeom>
              <a:avLst/>
              <a:gdLst>
                <a:gd name="T0" fmla="*/ 106 w 116"/>
                <a:gd name="T1" fmla="*/ 10 h 10"/>
                <a:gd name="T2" fmla="*/ 106 w 116"/>
                <a:gd name="T3" fmla="*/ 7 h 10"/>
                <a:gd name="T4" fmla="*/ 106 w 116"/>
                <a:gd name="T5" fmla="*/ 5 h 10"/>
                <a:gd name="T6" fmla="*/ 108 w 116"/>
                <a:gd name="T7" fmla="*/ 5 h 10"/>
                <a:gd name="T8" fmla="*/ 108 w 116"/>
                <a:gd name="T9" fmla="*/ 3 h 10"/>
                <a:gd name="T10" fmla="*/ 108 w 116"/>
                <a:gd name="T11" fmla="*/ 0 h 10"/>
                <a:gd name="T12" fmla="*/ 110 w 116"/>
                <a:gd name="T13" fmla="*/ 0 h 10"/>
                <a:gd name="T14" fmla="*/ 0 w 116"/>
                <a:gd name="T15" fmla="*/ 0 h 10"/>
                <a:gd name="T16" fmla="*/ 0 w 116"/>
                <a:gd name="T17" fmla="*/ 3 h 10"/>
                <a:gd name="T18" fmla="*/ 0 w 116"/>
                <a:gd name="T19" fmla="*/ 5 h 10"/>
                <a:gd name="T20" fmla="*/ 2 w 116"/>
                <a:gd name="T21" fmla="*/ 5 h 10"/>
                <a:gd name="T22" fmla="*/ 2 w 116"/>
                <a:gd name="T23" fmla="*/ 7 h 10"/>
                <a:gd name="T24" fmla="*/ 2 w 116"/>
                <a:gd name="T25" fmla="*/ 10 h 10"/>
                <a:gd name="T26" fmla="*/ 4 w 116"/>
                <a:gd name="T27" fmla="*/ 10 h 10"/>
                <a:gd name="T28" fmla="*/ 106 w 116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0"/>
                <a:gd name="T47" fmla="*/ 116 w 116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0">
                  <a:moveTo>
                    <a:pt x="112" y="10"/>
                  </a:moveTo>
                  <a:lnTo>
                    <a:pt x="112" y="7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41" name="Freeform 147">
              <a:extLst>
                <a:ext uri="{FF2B5EF4-FFF2-40B4-BE49-F238E27FC236}">
                  <a16:creationId xmlns:a16="http://schemas.microsoft.com/office/drawing/2014/main" id="{8FA72E1E-B87E-BB12-9803-078B25B8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910"/>
              <a:ext cx="109" cy="9"/>
            </a:xfrm>
            <a:custGeom>
              <a:avLst/>
              <a:gdLst>
                <a:gd name="T0" fmla="*/ 102 w 112"/>
                <a:gd name="T1" fmla="*/ 9 h 9"/>
                <a:gd name="T2" fmla="*/ 102 w 112"/>
                <a:gd name="T3" fmla="*/ 7 h 9"/>
                <a:gd name="T4" fmla="*/ 102 w 112"/>
                <a:gd name="T5" fmla="*/ 5 h 9"/>
                <a:gd name="T6" fmla="*/ 104 w 112"/>
                <a:gd name="T7" fmla="*/ 5 h 9"/>
                <a:gd name="T8" fmla="*/ 104 w 112"/>
                <a:gd name="T9" fmla="*/ 2 h 9"/>
                <a:gd name="T10" fmla="*/ 104 w 112"/>
                <a:gd name="T11" fmla="*/ 0 h 9"/>
                <a:gd name="T12" fmla="*/ 106 w 112"/>
                <a:gd name="T13" fmla="*/ 0 h 9"/>
                <a:gd name="T14" fmla="*/ 0 w 112"/>
                <a:gd name="T15" fmla="*/ 0 h 9"/>
                <a:gd name="T16" fmla="*/ 0 w 112"/>
                <a:gd name="T17" fmla="*/ 2 h 9"/>
                <a:gd name="T18" fmla="*/ 0 w 112"/>
                <a:gd name="T19" fmla="*/ 5 h 9"/>
                <a:gd name="T20" fmla="*/ 2 w 112"/>
                <a:gd name="T21" fmla="*/ 5 h 9"/>
                <a:gd name="T22" fmla="*/ 2 w 112"/>
                <a:gd name="T23" fmla="*/ 7 h 9"/>
                <a:gd name="T24" fmla="*/ 2 w 112"/>
                <a:gd name="T25" fmla="*/ 9 h 9"/>
                <a:gd name="T26" fmla="*/ 4 w 112"/>
                <a:gd name="T27" fmla="*/ 9 h 9"/>
                <a:gd name="T28" fmla="*/ 102 w 112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9"/>
                <a:gd name="T47" fmla="*/ 112 w 11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9">
                  <a:moveTo>
                    <a:pt x="108" y="9"/>
                  </a:moveTo>
                  <a:lnTo>
                    <a:pt x="108" y="7"/>
                  </a:lnTo>
                  <a:lnTo>
                    <a:pt x="108" y="5"/>
                  </a:lnTo>
                  <a:lnTo>
                    <a:pt x="110" y="5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08" y="9"/>
                  </a:lnTo>
                  <a:close/>
                </a:path>
              </a:pathLst>
            </a:custGeom>
            <a:solidFill>
              <a:srgbClr val="F0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42" name="Freeform 148">
              <a:extLst>
                <a:ext uri="{FF2B5EF4-FFF2-40B4-BE49-F238E27FC236}">
                  <a16:creationId xmlns:a16="http://schemas.microsoft.com/office/drawing/2014/main" id="{26E84DC5-0684-DDF9-A81C-88A9414B8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915"/>
              <a:ext cx="105" cy="9"/>
            </a:xfrm>
            <a:custGeom>
              <a:avLst/>
              <a:gdLst>
                <a:gd name="T0" fmla="*/ 96 w 108"/>
                <a:gd name="T1" fmla="*/ 9 h 9"/>
                <a:gd name="T2" fmla="*/ 98 w 108"/>
                <a:gd name="T3" fmla="*/ 9 h 9"/>
                <a:gd name="T4" fmla="*/ 98 w 108"/>
                <a:gd name="T5" fmla="*/ 7 h 9"/>
                <a:gd name="T6" fmla="*/ 98 w 108"/>
                <a:gd name="T7" fmla="*/ 4 h 9"/>
                <a:gd name="T8" fmla="*/ 100 w 108"/>
                <a:gd name="T9" fmla="*/ 4 h 9"/>
                <a:gd name="T10" fmla="*/ 100 w 108"/>
                <a:gd name="T11" fmla="*/ 2 h 9"/>
                <a:gd name="T12" fmla="*/ 100 w 108"/>
                <a:gd name="T13" fmla="*/ 0 h 9"/>
                <a:gd name="T14" fmla="*/ 102 w 108"/>
                <a:gd name="T15" fmla="*/ 0 h 9"/>
                <a:gd name="T16" fmla="*/ 0 w 108"/>
                <a:gd name="T17" fmla="*/ 0 h 9"/>
                <a:gd name="T18" fmla="*/ 0 w 108"/>
                <a:gd name="T19" fmla="*/ 2 h 9"/>
                <a:gd name="T20" fmla="*/ 0 w 108"/>
                <a:gd name="T21" fmla="*/ 4 h 9"/>
                <a:gd name="T22" fmla="*/ 2 w 108"/>
                <a:gd name="T23" fmla="*/ 4 h 9"/>
                <a:gd name="T24" fmla="*/ 2 w 108"/>
                <a:gd name="T25" fmla="*/ 7 h 9"/>
                <a:gd name="T26" fmla="*/ 4 w 108"/>
                <a:gd name="T27" fmla="*/ 9 h 9"/>
                <a:gd name="T28" fmla="*/ 96 w 108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9"/>
                <a:gd name="T47" fmla="*/ 108 w 108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9">
                  <a:moveTo>
                    <a:pt x="102" y="9"/>
                  </a:moveTo>
                  <a:lnTo>
                    <a:pt x="104" y="9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F0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43" name="Freeform 149">
              <a:extLst>
                <a:ext uri="{FF2B5EF4-FFF2-40B4-BE49-F238E27FC236}">
                  <a16:creationId xmlns:a16="http://schemas.microsoft.com/office/drawing/2014/main" id="{848DA6E1-2E47-3B8A-CED6-CBE2D8EC2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2919"/>
              <a:ext cx="102" cy="10"/>
            </a:xfrm>
            <a:custGeom>
              <a:avLst/>
              <a:gdLst>
                <a:gd name="T0" fmla="*/ 94 w 104"/>
                <a:gd name="T1" fmla="*/ 10 h 10"/>
                <a:gd name="T2" fmla="*/ 94 w 104"/>
                <a:gd name="T3" fmla="*/ 7 h 10"/>
                <a:gd name="T4" fmla="*/ 96 w 104"/>
                <a:gd name="T5" fmla="*/ 7 h 10"/>
                <a:gd name="T6" fmla="*/ 96 w 104"/>
                <a:gd name="T7" fmla="*/ 5 h 10"/>
                <a:gd name="T8" fmla="*/ 98 w 104"/>
                <a:gd name="T9" fmla="*/ 5 h 10"/>
                <a:gd name="T10" fmla="*/ 98 w 104"/>
                <a:gd name="T11" fmla="*/ 3 h 10"/>
                <a:gd name="T12" fmla="*/ 98 w 104"/>
                <a:gd name="T13" fmla="*/ 0 h 10"/>
                <a:gd name="T14" fmla="*/ 100 w 104"/>
                <a:gd name="T15" fmla="*/ 0 h 10"/>
                <a:gd name="T16" fmla="*/ 0 w 104"/>
                <a:gd name="T17" fmla="*/ 0 h 10"/>
                <a:gd name="T18" fmla="*/ 0 w 104"/>
                <a:gd name="T19" fmla="*/ 3 h 10"/>
                <a:gd name="T20" fmla="*/ 2 w 104"/>
                <a:gd name="T21" fmla="*/ 5 h 10"/>
                <a:gd name="T22" fmla="*/ 2 w 104"/>
                <a:gd name="T23" fmla="*/ 7 h 10"/>
                <a:gd name="T24" fmla="*/ 4 w 104"/>
                <a:gd name="T25" fmla="*/ 7 h 10"/>
                <a:gd name="T26" fmla="*/ 4 w 104"/>
                <a:gd name="T27" fmla="*/ 10 h 10"/>
                <a:gd name="T28" fmla="*/ 94 w 104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10"/>
                <a:gd name="T47" fmla="*/ 104 w 104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10">
                  <a:moveTo>
                    <a:pt x="98" y="10"/>
                  </a:moveTo>
                  <a:lnTo>
                    <a:pt x="98" y="7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10"/>
                  </a:lnTo>
                  <a:lnTo>
                    <a:pt x="98" y="10"/>
                  </a:lnTo>
                  <a:close/>
                </a:path>
              </a:pathLst>
            </a:custGeom>
            <a:solidFill>
              <a:srgbClr val="F0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44" name="Freeform 150">
              <a:extLst>
                <a:ext uri="{FF2B5EF4-FFF2-40B4-BE49-F238E27FC236}">
                  <a16:creationId xmlns:a16="http://schemas.microsoft.com/office/drawing/2014/main" id="{0BEA993C-0948-0377-FD81-CC6B33423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2924"/>
              <a:ext cx="95" cy="9"/>
            </a:xfrm>
            <a:custGeom>
              <a:avLst/>
              <a:gdLst>
                <a:gd name="T0" fmla="*/ 86 w 98"/>
                <a:gd name="T1" fmla="*/ 9 h 9"/>
                <a:gd name="T2" fmla="*/ 88 w 98"/>
                <a:gd name="T3" fmla="*/ 9 h 9"/>
                <a:gd name="T4" fmla="*/ 88 w 98"/>
                <a:gd name="T5" fmla="*/ 7 h 9"/>
                <a:gd name="T6" fmla="*/ 90 w 98"/>
                <a:gd name="T7" fmla="*/ 7 h 9"/>
                <a:gd name="T8" fmla="*/ 90 w 98"/>
                <a:gd name="T9" fmla="*/ 5 h 9"/>
                <a:gd name="T10" fmla="*/ 90 w 98"/>
                <a:gd name="T11" fmla="*/ 2 h 9"/>
                <a:gd name="T12" fmla="*/ 92 w 98"/>
                <a:gd name="T13" fmla="*/ 2 h 9"/>
                <a:gd name="T14" fmla="*/ 92 w 98"/>
                <a:gd name="T15" fmla="*/ 0 h 9"/>
                <a:gd name="T16" fmla="*/ 0 w 98"/>
                <a:gd name="T17" fmla="*/ 0 h 9"/>
                <a:gd name="T18" fmla="*/ 0 w 98"/>
                <a:gd name="T19" fmla="*/ 2 h 9"/>
                <a:gd name="T20" fmla="*/ 2 w 98"/>
                <a:gd name="T21" fmla="*/ 2 h 9"/>
                <a:gd name="T22" fmla="*/ 2 w 98"/>
                <a:gd name="T23" fmla="*/ 5 h 9"/>
                <a:gd name="T24" fmla="*/ 2 w 98"/>
                <a:gd name="T25" fmla="*/ 7 h 9"/>
                <a:gd name="T26" fmla="*/ 4 w 98"/>
                <a:gd name="T27" fmla="*/ 7 h 9"/>
                <a:gd name="T28" fmla="*/ 4 w 98"/>
                <a:gd name="T29" fmla="*/ 9 h 9"/>
                <a:gd name="T30" fmla="*/ 7 w 98"/>
                <a:gd name="T31" fmla="*/ 9 h 9"/>
                <a:gd name="T32" fmla="*/ 86 w 98"/>
                <a:gd name="T33" fmla="*/ 9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9"/>
                <a:gd name="T53" fmla="*/ 98 w 98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9">
                  <a:moveTo>
                    <a:pt x="92" y="9"/>
                  </a:move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F0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45" name="Freeform 151">
              <a:extLst>
                <a:ext uri="{FF2B5EF4-FFF2-40B4-BE49-F238E27FC236}">
                  <a16:creationId xmlns:a16="http://schemas.microsoft.com/office/drawing/2014/main" id="{E42DD460-4999-8E06-6C67-ABD5AB76B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929"/>
              <a:ext cx="91" cy="9"/>
            </a:xfrm>
            <a:custGeom>
              <a:avLst/>
              <a:gdLst>
                <a:gd name="T0" fmla="*/ 82 w 94"/>
                <a:gd name="T1" fmla="*/ 9 h 9"/>
                <a:gd name="T2" fmla="*/ 82 w 94"/>
                <a:gd name="T3" fmla="*/ 7 h 9"/>
                <a:gd name="T4" fmla="*/ 84 w 94"/>
                <a:gd name="T5" fmla="*/ 7 h 9"/>
                <a:gd name="T6" fmla="*/ 84 w 94"/>
                <a:gd name="T7" fmla="*/ 4 h 9"/>
                <a:gd name="T8" fmla="*/ 86 w 94"/>
                <a:gd name="T9" fmla="*/ 4 h 9"/>
                <a:gd name="T10" fmla="*/ 86 w 94"/>
                <a:gd name="T11" fmla="*/ 2 h 9"/>
                <a:gd name="T12" fmla="*/ 88 w 94"/>
                <a:gd name="T13" fmla="*/ 2 h 9"/>
                <a:gd name="T14" fmla="*/ 88 w 94"/>
                <a:gd name="T15" fmla="*/ 0 h 9"/>
                <a:gd name="T16" fmla="*/ 0 w 94"/>
                <a:gd name="T17" fmla="*/ 0 h 9"/>
                <a:gd name="T18" fmla="*/ 0 w 94"/>
                <a:gd name="T19" fmla="*/ 2 h 9"/>
                <a:gd name="T20" fmla="*/ 2 w 94"/>
                <a:gd name="T21" fmla="*/ 2 h 9"/>
                <a:gd name="T22" fmla="*/ 2 w 94"/>
                <a:gd name="T23" fmla="*/ 4 h 9"/>
                <a:gd name="T24" fmla="*/ 5 w 94"/>
                <a:gd name="T25" fmla="*/ 4 h 9"/>
                <a:gd name="T26" fmla="*/ 5 w 94"/>
                <a:gd name="T27" fmla="*/ 7 h 9"/>
                <a:gd name="T28" fmla="*/ 7 w 94"/>
                <a:gd name="T29" fmla="*/ 7 h 9"/>
                <a:gd name="T30" fmla="*/ 7 w 94"/>
                <a:gd name="T31" fmla="*/ 9 h 9"/>
                <a:gd name="T32" fmla="*/ 82 w 94"/>
                <a:gd name="T33" fmla="*/ 9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"/>
                <a:gd name="T53" fmla="*/ 94 w 9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">
                  <a:moveTo>
                    <a:pt x="88" y="9"/>
                  </a:moveTo>
                  <a:lnTo>
                    <a:pt x="88" y="7"/>
                  </a:lnTo>
                  <a:lnTo>
                    <a:pt x="90" y="7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88" y="9"/>
                  </a:lnTo>
                  <a:close/>
                </a:path>
              </a:pathLst>
            </a:custGeom>
            <a:solidFill>
              <a:srgbClr val="F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46" name="Freeform 152">
              <a:extLst>
                <a:ext uri="{FF2B5EF4-FFF2-40B4-BE49-F238E27FC236}">
                  <a16:creationId xmlns:a16="http://schemas.microsoft.com/office/drawing/2014/main" id="{859D03AD-9E7D-9A20-FFD1-6A557C953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933"/>
              <a:ext cx="84" cy="10"/>
            </a:xfrm>
            <a:custGeom>
              <a:avLst/>
              <a:gdLst>
                <a:gd name="T0" fmla="*/ 76 w 85"/>
                <a:gd name="T1" fmla="*/ 10 h 10"/>
                <a:gd name="T2" fmla="*/ 76 w 85"/>
                <a:gd name="T3" fmla="*/ 7 h 10"/>
                <a:gd name="T4" fmla="*/ 79 w 85"/>
                <a:gd name="T5" fmla="*/ 7 h 10"/>
                <a:gd name="T6" fmla="*/ 79 w 85"/>
                <a:gd name="T7" fmla="*/ 5 h 10"/>
                <a:gd name="T8" fmla="*/ 81 w 85"/>
                <a:gd name="T9" fmla="*/ 5 h 10"/>
                <a:gd name="T10" fmla="*/ 81 w 85"/>
                <a:gd name="T11" fmla="*/ 3 h 10"/>
                <a:gd name="T12" fmla="*/ 83 w 85"/>
                <a:gd name="T13" fmla="*/ 3 h 10"/>
                <a:gd name="T14" fmla="*/ 83 w 85"/>
                <a:gd name="T15" fmla="*/ 0 h 10"/>
                <a:gd name="T16" fmla="*/ 0 w 85"/>
                <a:gd name="T17" fmla="*/ 0 h 10"/>
                <a:gd name="T18" fmla="*/ 0 w 85"/>
                <a:gd name="T19" fmla="*/ 3 h 10"/>
                <a:gd name="T20" fmla="*/ 2 w 85"/>
                <a:gd name="T21" fmla="*/ 3 h 10"/>
                <a:gd name="T22" fmla="*/ 2 w 85"/>
                <a:gd name="T23" fmla="*/ 5 h 10"/>
                <a:gd name="T24" fmla="*/ 4 w 85"/>
                <a:gd name="T25" fmla="*/ 5 h 10"/>
                <a:gd name="T26" fmla="*/ 4 w 85"/>
                <a:gd name="T27" fmla="*/ 7 h 10"/>
                <a:gd name="T28" fmla="*/ 6 w 85"/>
                <a:gd name="T29" fmla="*/ 7 h 10"/>
                <a:gd name="T30" fmla="*/ 6 w 85"/>
                <a:gd name="T31" fmla="*/ 10 h 10"/>
                <a:gd name="T32" fmla="*/ 76 w 85"/>
                <a:gd name="T33" fmla="*/ 1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10"/>
                <a:gd name="T53" fmla="*/ 85 w 8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10">
                  <a:moveTo>
                    <a:pt x="78" y="10"/>
                  </a:moveTo>
                  <a:lnTo>
                    <a:pt x="78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F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47" name="Freeform 153">
              <a:extLst>
                <a:ext uri="{FF2B5EF4-FFF2-40B4-BE49-F238E27FC236}">
                  <a16:creationId xmlns:a16="http://schemas.microsoft.com/office/drawing/2014/main" id="{41E46A63-EC69-97A2-BC3D-FFC2D17EB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938"/>
              <a:ext cx="78" cy="9"/>
            </a:xfrm>
            <a:custGeom>
              <a:avLst/>
              <a:gdLst>
                <a:gd name="T0" fmla="*/ 65 w 81"/>
                <a:gd name="T1" fmla="*/ 9 h 9"/>
                <a:gd name="T2" fmla="*/ 66 w 81"/>
                <a:gd name="T3" fmla="*/ 9 h 9"/>
                <a:gd name="T4" fmla="*/ 66 w 81"/>
                <a:gd name="T5" fmla="*/ 7 h 9"/>
                <a:gd name="T6" fmla="*/ 68 w 81"/>
                <a:gd name="T7" fmla="*/ 7 h 9"/>
                <a:gd name="T8" fmla="*/ 68 w 81"/>
                <a:gd name="T9" fmla="*/ 5 h 9"/>
                <a:gd name="T10" fmla="*/ 70 w 81"/>
                <a:gd name="T11" fmla="*/ 5 h 9"/>
                <a:gd name="T12" fmla="*/ 70 w 81"/>
                <a:gd name="T13" fmla="*/ 2 h 9"/>
                <a:gd name="T14" fmla="*/ 73 w 81"/>
                <a:gd name="T15" fmla="*/ 2 h 9"/>
                <a:gd name="T16" fmla="*/ 73 w 81"/>
                <a:gd name="T17" fmla="*/ 0 h 9"/>
                <a:gd name="T18" fmla="*/ 75 w 81"/>
                <a:gd name="T19" fmla="*/ 0 h 9"/>
                <a:gd name="T20" fmla="*/ 0 w 81"/>
                <a:gd name="T21" fmla="*/ 0 h 9"/>
                <a:gd name="T22" fmla="*/ 2 w 81"/>
                <a:gd name="T23" fmla="*/ 0 h 9"/>
                <a:gd name="T24" fmla="*/ 2 w 81"/>
                <a:gd name="T25" fmla="*/ 2 h 9"/>
                <a:gd name="T26" fmla="*/ 4 w 81"/>
                <a:gd name="T27" fmla="*/ 2 h 9"/>
                <a:gd name="T28" fmla="*/ 4 w 81"/>
                <a:gd name="T29" fmla="*/ 5 h 9"/>
                <a:gd name="T30" fmla="*/ 6 w 81"/>
                <a:gd name="T31" fmla="*/ 5 h 9"/>
                <a:gd name="T32" fmla="*/ 6 w 81"/>
                <a:gd name="T33" fmla="*/ 7 h 9"/>
                <a:gd name="T34" fmla="*/ 8 w 81"/>
                <a:gd name="T35" fmla="*/ 7 h 9"/>
                <a:gd name="T36" fmla="*/ 8 w 81"/>
                <a:gd name="T37" fmla="*/ 9 h 9"/>
                <a:gd name="T38" fmla="*/ 65 w 81"/>
                <a:gd name="T39" fmla="*/ 9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9"/>
                <a:gd name="T62" fmla="*/ 81 w 81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9">
                  <a:moveTo>
                    <a:pt x="70" y="9"/>
                  </a:moveTo>
                  <a:lnTo>
                    <a:pt x="72" y="9"/>
                  </a:lnTo>
                  <a:lnTo>
                    <a:pt x="72" y="7"/>
                  </a:lnTo>
                  <a:lnTo>
                    <a:pt x="74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F0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48" name="Freeform 154">
              <a:extLst>
                <a:ext uri="{FF2B5EF4-FFF2-40B4-BE49-F238E27FC236}">
                  <a16:creationId xmlns:a16="http://schemas.microsoft.com/office/drawing/2014/main" id="{AE27F0C2-B8FA-9514-733F-05082B75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943"/>
              <a:ext cx="70" cy="9"/>
            </a:xfrm>
            <a:custGeom>
              <a:avLst/>
              <a:gdLst>
                <a:gd name="T0" fmla="*/ 58 w 72"/>
                <a:gd name="T1" fmla="*/ 9 h 9"/>
                <a:gd name="T2" fmla="*/ 58 w 72"/>
                <a:gd name="T3" fmla="*/ 7 h 9"/>
                <a:gd name="T4" fmla="*/ 60 w 72"/>
                <a:gd name="T5" fmla="*/ 7 h 9"/>
                <a:gd name="T6" fmla="*/ 62 w 72"/>
                <a:gd name="T7" fmla="*/ 7 h 9"/>
                <a:gd name="T8" fmla="*/ 62 w 72"/>
                <a:gd name="T9" fmla="*/ 4 h 9"/>
                <a:gd name="T10" fmla="*/ 64 w 72"/>
                <a:gd name="T11" fmla="*/ 4 h 9"/>
                <a:gd name="T12" fmla="*/ 64 w 72"/>
                <a:gd name="T13" fmla="*/ 2 h 9"/>
                <a:gd name="T14" fmla="*/ 66 w 72"/>
                <a:gd name="T15" fmla="*/ 2 h 9"/>
                <a:gd name="T16" fmla="*/ 66 w 72"/>
                <a:gd name="T17" fmla="*/ 0 h 9"/>
                <a:gd name="T18" fmla="*/ 68 w 72"/>
                <a:gd name="T19" fmla="*/ 0 h 9"/>
                <a:gd name="T20" fmla="*/ 0 w 72"/>
                <a:gd name="T21" fmla="*/ 0 h 9"/>
                <a:gd name="T22" fmla="*/ 2 w 72"/>
                <a:gd name="T23" fmla="*/ 0 h 9"/>
                <a:gd name="T24" fmla="*/ 2 w 72"/>
                <a:gd name="T25" fmla="*/ 2 h 9"/>
                <a:gd name="T26" fmla="*/ 4 w 72"/>
                <a:gd name="T27" fmla="*/ 2 h 9"/>
                <a:gd name="T28" fmla="*/ 4 w 72"/>
                <a:gd name="T29" fmla="*/ 4 h 9"/>
                <a:gd name="T30" fmla="*/ 6 w 72"/>
                <a:gd name="T31" fmla="*/ 4 h 9"/>
                <a:gd name="T32" fmla="*/ 6 w 72"/>
                <a:gd name="T33" fmla="*/ 7 h 9"/>
                <a:gd name="T34" fmla="*/ 8 w 72"/>
                <a:gd name="T35" fmla="*/ 7 h 9"/>
                <a:gd name="T36" fmla="*/ 10 w 72"/>
                <a:gd name="T37" fmla="*/ 9 h 9"/>
                <a:gd name="T38" fmla="*/ 58 w 72"/>
                <a:gd name="T39" fmla="*/ 9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9"/>
                <a:gd name="T62" fmla="*/ 72 w 72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9">
                  <a:moveTo>
                    <a:pt x="62" y="9"/>
                  </a:moveTo>
                  <a:lnTo>
                    <a:pt x="62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7"/>
                  </a:lnTo>
                  <a:lnTo>
                    <a:pt x="8" y="7"/>
                  </a:lnTo>
                  <a:lnTo>
                    <a:pt x="10" y="9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F0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49" name="Freeform 155">
              <a:extLst>
                <a:ext uri="{FF2B5EF4-FFF2-40B4-BE49-F238E27FC236}">
                  <a16:creationId xmlns:a16="http://schemas.microsoft.com/office/drawing/2014/main" id="{25CB52A0-FEF7-2F9B-43C8-3B27AE315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2947"/>
              <a:ext cx="61" cy="10"/>
            </a:xfrm>
            <a:custGeom>
              <a:avLst/>
              <a:gdLst>
                <a:gd name="T0" fmla="*/ 46 w 62"/>
                <a:gd name="T1" fmla="*/ 10 h 10"/>
                <a:gd name="T2" fmla="*/ 48 w 62"/>
                <a:gd name="T3" fmla="*/ 10 h 10"/>
                <a:gd name="T4" fmla="*/ 50 w 62"/>
                <a:gd name="T5" fmla="*/ 10 h 10"/>
                <a:gd name="T6" fmla="*/ 50 w 62"/>
                <a:gd name="T7" fmla="*/ 7 h 10"/>
                <a:gd name="T8" fmla="*/ 52 w 62"/>
                <a:gd name="T9" fmla="*/ 7 h 10"/>
                <a:gd name="T10" fmla="*/ 54 w 62"/>
                <a:gd name="T11" fmla="*/ 7 h 10"/>
                <a:gd name="T12" fmla="*/ 54 w 62"/>
                <a:gd name="T13" fmla="*/ 5 h 10"/>
                <a:gd name="T14" fmla="*/ 56 w 62"/>
                <a:gd name="T15" fmla="*/ 5 h 10"/>
                <a:gd name="T16" fmla="*/ 56 w 62"/>
                <a:gd name="T17" fmla="*/ 3 h 10"/>
                <a:gd name="T18" fmla="*/ 58 w 62"/>
                <a:gd name="T19" fmla="*/ 3 h 10"/>
                <a:gd name="T20" fmla="*/ 60 w 62"/>
                <a:gd name="T21" fmla="*/ 3 h 10"/>
                <a:gd name="T22" fmla="*/ 60 w 62"/>
                <a:gd name="T23" fmla="*/ 0 h 10"/>
                <a:gd name="T24" fmla="*/ 0 w 62"/>
                <a:gd name="T25" fmla="*/ 0 h 10"/>
                <a:gd name="T26" fmla="*/ 2 w 62"/>
                <a:gd name="T27" fmla="*/ 0 h 10"/>
                <a:gd name="T28" fmla="*/ 2 w 62"/>
                <a:gd name="T29" fmla="*/ 3 h 10"/>
                <a:gd name="T30" fmla="*/ 4 w 62"/>
                <a:gd name="T31" fmla="*/ 3 h 10"/>
                <a:gd name="T32" fmla="*/ 6 w 62"/>
                <a:gd name="T33" fmla="*/ 3 h 10"/>
                <a:gd name="T34" fmla="*/ 6 w 62"/>
                <a:gd name="T35" fmla="*/ 5 h 10"/>
                <a:gd name="T36" fmla="*/ 8 w 62"/>
                <a:gd name="T37" fmla="*/ 5 h 10"/>
                <a:gd name="T38" fmla="*/ 8 w 62"/>
                <a:gd name="T39" fmla="*/ 7 h 10"/>
                <a:gd name="T40" fmla="*/ 10 w 62"/>
                <a:gd name="T41" fmla="*/ 7 h 10"/>
                <a:gd name="T42" fmla="*/ 12 w 62"/>
                <a:gd name="T43" fmla="*/ 7 h 10"/>
                <a:gd name="T44" fmla="*/ 12 w 62"/>
                <a:gd name="T45" fmla="*/ 10 h 10"/>
                <a:gd name="T46" fmla="*/ 14 w 62"/>
                <a:gd name="T47" fmla="*/ 10 h 10"/>
                <a:gd name="T48" fmla="*/ 46 w 62"/>
                <a:gd name="T49" fmla="*/ 1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10"/>
                <a:gd name="T77" fmla="*/ 62 w 62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10">
                  <a:moveTo>
                    <a:pt x="48" y="10"/>
                  </a:moveTo>
                  <a:lnTo>
                    <a:pt x="50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F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50" name="Freeform 156">
              <a:extLst>
                <a:ext uri="{FF2B5EF4-FFF2-40B4-BE49-F238E27FC236}">
                  <a16:creationId xmlns:a16="http://schemas.microsoft.com/office/drawing/2014/main" id="{B0B38CE5-CA9E-41A7-1991-C16A50E33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952"/>
              <a:ext cx="51" cy="9"/>
            </a:xfrm>
            <a:custGeom>
              <a:avLst/>
              <a:gdLst>
                <a:gd name="T0" fmla="*/ 50 w 52"/>
                <a:gd name="T1" fmla="*/ 0 h 9"/>
                <a:gd name="T2" fmla="*/ 48 w 52"/>
                <a:gd name="T3" fmla="*/ 0 h 9"/>
                <a:gd name="T4" fmla="*/ 46 w 52"/>
                <a:gd name="T5" fmla="*/ 2 h 9"/>
                <a:gd name="T6" fmla="*/ 44 w 52"/>
                <a:gd name="T7" fmla="*/ 2 h 9"/>
                <a:gd name="T8" fmla="*/ 42 w 52"/>
                <a:gd name="T9" fmla="*/ 5 h 9"/>
                <a:gd name="T10" fmla="*/ 40 w 52"/>
                <a:gd name="T11" fmla="*/ 5 h 9"/>
                <a:gd name="T12" fmla="*/ 38 w 52"/>
                <a:gd name="T13" fmla="*/ 5 h 9"/>
                <a:gd name="T14" fmla="*/ 38 w 52"/>
                <a:gd name="T15" fmla="*/ 7 h 9"/>
                <a:gd name="T16" fmla="*/ 36 w 52"/>
                <a:gd name="T17" fmla="*/ 7 h 9"/>
                <a:gd name="T18" fmla="*/ 33 w 52"/>
                <a:gd name="T19" fmla="*/ 7 h 9"/>
                <a:gd name="T20" fmla="*/ 31 w 52"/>
                <a:gd name="T21" fmla="*/ 7 h 9"/>
                <a:gd name="T22" fmla="*/ 29 w 52"/>
                <a:gd name="T23" fmla="*/ 7 h 9"/>
                <a:gd name="T24" fmla="*/ 27 w 52"/>
                <a:gd name="T25" fmla="*/ 7 h 9"/>
                <a:gd name="T26" fmla="*/ 26 w 52"/>
                <a:gd name="T27" fmla="*/ 9 h 9"/>
                <a:gd name="T28" fmla="*/ 25 w 52"/>
                <a:gd name="T29" fmla="*/ 9 h 9"/>
                <a:gd name="T30" fmla="*/ 23 w 52"/>
                <a:gd name="T31" fmla="*/ 9 h 9"/>
                <a:gd name="T32" fmla="*/ 23 w 52"/>
                <a:gd name="T33" fmla="*/ 7 h 9"/>
                <a:gd name="T34" fmla="*/ 21 w 52"/>
                <a:gd name="T35" fmla="*/ 7 h 9"/>
                <a:gd name="T36" fmla="*/ 19 w 52"/>
                <a:gd name="T37" fmla="*/ 7 h 9"/>
                <a:gd name="T38" fmla="*/ 17 w 52"/>
                <a:gd name="T39" fmla="*/ 7 h 9"/>
                <a:gd name="T40" fmla="*/ 15 w 52"/>
                <a:gd name="T41" fmla="*/ 7 h 9"/>
                <a:gd name="T42" fmla="*/ 13 w 52"/>
                <a:gd name="T43" fmla="*/ 7 h 9"/>
                <a:gd name="T44" fmla="*/ 13 w 52"/>
                <a:gd name="T45" fmla="*/ 5 h 9"/>
                <a:gd name="T46" fmla="*/ 11 w 52"/>
                <a:gd name="T47" fmla="*/ 5 h 9"/>
                <a:gd name="T48" fmla="*/ 8 w 52"/>
                <a:gd name="T49" fmla="*/ 5 h 9"/>
                <a:gd name="T50" fmla="*/ 6 w 52"/>
                <a:gd name="T51" fmla="*/ 5 h 9"/>
                <a:gd name="T52" fmla="*/ 6 w 52"/>
                <a:gd name="T53" fmla="*/ 2 h 9"/>
                <a:gd name="T54" fmla="*/ 4 w 52"/>
                <a:gd name="T55" fmla="*/ 2 h 9"/>
                <a:gd name="T56" fmla="*/ 2 w 52"/>
                <a:gd name="T57" fmla="*/ 2 h 9"/>
                <a:gd name="T58" fmla="*/ 2 w 52"/>
                <a:gd name="T59" fmla="*/ 0 h 9"/>
                <a:gd name="T60" fmla="*/ 0 w 52"/>
                <a:gd name="T61" fmla="*/ 0 h 9"/>
                <a:gd name="T62" fmla="*/ 50 w 52"/>
                <a:gd name="T63" fmla="*/ 0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"/>
                <a:gd name="T97" fmla="*/ 0 h 9"/>
                <a:gd name="T98" fmla="*/ 52 w 52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" h="9">
                  <a:moveTo>
                    <a:pt x="52" y="0"/>
                  </a:moveTo>
                  <a:lnTo>
                    <a:pt x="50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0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51" name="Freeform 157">
              <a:extLst>
                <a:ext uri="{FF2B5EF4-FFF2-40B4-BE49-F238E27FC236}">
                  <a16:creationId xmlns:a16="http://schemas.microsoft.com/office/drawing/2014/main" id="{AE2AE092-6BA8-7513-C547-82033DAA6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957"/>
              <a:ext cx="34" cy="4"/>
            </a:xfrm>
            <a:custGeom>
              <a:avLst/>
              <a:gdLst>
                <a:gd name="T0" fmla="*/ 34 w 34"/>
                <a:gd name="T1" fmla="*/ 0 h 4"/>
                <a:gd name="T2" fmla="*/ 32 w 34"/>
                <a:gd name="T3" fmla="*/ 0 h 4"/>
                <a:gd name="T4" fmla="*/ 32 w 34"/>
                <a:gd name="T5" fmla="*/ 2 h 4"/>
                <a:gd name="T6" fmla="*/ 30 w 34"/>
                <a:gd name="T7" fmla="*/ 2 h 4"/>
                <a:gd name="T8" fmla="*/ 27 w 34"/>
                <a:gd name="T9" fmla="*/ 2 h 4"/>
                <a:gd name="T10" fmla="*/ 25 w 34"/>
                <a:gd name="T11" fmla="*/ 2 h 4"/>
                <a:gd name="T12" fmla="*/ 23 w 34"/>
                <a:gd name="T13" fmla="*/ 2 h 4"/>
                <a:gd name="T14" fmla="*/ 21 w 34"/>
                <a:gd name="T15" fmla="*/ 2 h 4"/>
                <a:gd name="T16" fmla="*/ 19 w 34"/>
                <a:gd name="T17" fmla="*/ 4 h 4"/>
                <a:gd name="T18" fmla="*/ 17 w 34"/>
                <a:gd name="T19" fmla="*/ 4 h 4"/>
                <a:gd name="T20" fmla="*/ 15 w 34"/>
                <a:gd name="T21" fmla="*/ 4 h 4"/>
                <a:gd name="T22" fmla="*/ 15 w 34"/>
                <a:gd name="T23" fmla="*/ 2 h 4"/>
                <a:gd name="T24" fmla="*/ 13 w 34"/>
                <a:gd name="T25" fmla="*/ 2 h 4"/>
                <a:gd name="T26" fmla="*/ 11 w 34"/>
                <a:gd name="T27" fmla="*/ 2 h 4"/>
                <a:gd name="T28" fmla="*/ 9 w 34"/>
                <a:gd name="T29" fmla="*/ 2 h 4"/>
                <a:gd name="T30" fmla="*/ 7 w 34"/>
                <a:gd name="T31" fmla="*/ 2 h 4"/>
                <a:gd name="T32" fmla="*/ 5 w 34"/>
                <a:gd name="T33" fmla="*/ 2 h 4"/>
                <a:gd name="T34" fmla="*/ 5 w 34"/>
                <a:gd name="T35" fmla="*/ 0 h 4"/>
                <a:gd name="T36" fmla="*/ 3 w 34"/>
                <a:gd name="T37" fmla="*/ 0 h 4"/>
                <a:gd name="T38" fmla="*/ 0 w 34"/>
                <a:gd name="T39" fmla="*/ 0 h 4"/>
                <a:gd name="T40" fmla="*/ 34 w 34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4"/>
                <a:gd name="T65" fmla="*/ 34 w 34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4">
                  <a:moveTo>
                    <a:pt x="34" y="0"/>
                  </a:moveTo>
                  <a:lnTo>
                    <a:pt x="32" y="0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0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52" name="Freeform 158">
              <a:extLst>
                <a:ext uri="{FF2B5EF4-FFF2-40B4-BE49-F238E27FC236}">
                  <a16:creationId xmlns:a16="http://schemas.microsoft.com/office/drawing/2014/main" id="{C1E690D2-635F-8968-3C99-6C21A7D0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731"/>
              <a:ext cx="132" cy="230"/>
            </a:xfrm>
            <a:custGeom>
              <a:avLst/>
              <a:gdLst>
                <a:gd name="T0" fmla="*/ 2 w 137"/>
                <a:gd name="T1" fmla="*/ 100 h 230"/>
                <a:gd name="T2" fmla="*/ 4 w 137"/>
                <a:gd name="T3" fmla="*/ 84 h 230"/>
                <a:gd name="T4" fmla="*/ 8 w 137"/>
                <a:gd name="T5" fmla="*/ 67 h 230"/>
                <a:gd name="T6" fmla="*/ 12 w 137"/>
                <a:gd name="T7" fmla="*/ 53 h 230"/>
                <a:gd name="T8" fmla="*/ 16 w 137"/>
                <a:gd name="T9" fmla="*/ 39 h 230"/>
                <a:gd name="T10" fmla="*/ 23 w 137"/>
                <a:gd name="T11" fmla="*/ 28 h 230"/>
                <a:gd name="T12" fmla="*/ 31 w 137"/>
                <a:gd name="T13" fmla="*/ 18 h 230"/>
                <a:gd name="T14" fmla="*/ 40 w 137"/>
                <a:gd name="T15" fmla="*/ 9 h 230"/>
                <a:gd name="T16" fmla="*/ 48 w 137"/>
                <a:gd name="T17" fmla="*/ 4 h 230"/>
                <a:gd name="T18" fmla="*/ 58 w 137"/>
                <a:gd name="T19" fmla="*/ 0 h 230"/>
                <a:gd name="T20" fmla="*/ 66 w 137"/>
                <a:gd name="T21" fmla="*/ 0 h 230"/>
                <a:gd name="T22" fmla="*/ 77 w 137"/>
                <a:gd name="T23" fmla="*/ 0 h 230"/>
                <a:gd name="T24" fmla="*/ 85 w 137"/>
                <a:gd name="T25" fmla="*/ 4 h 230"/>
                <a:gd name="T26" fmla="*/ 93 w 137"/>
                <a:gd name="T27" fmla="*/ 11 h 230"/>
                <a:gd name="T28" fmla="*/ 102 w 137"/>
                <a:gd name="T29" fmla="*/ 21 h 230"/>
                <a:gd name="T30" fmla="*/ 108 w 137"/>
                <a:gd name="T31" fmla="*/ 30 h 230"/>
                <a:gd name="T32" fmla="*/ 114 w 137"/>
                <a:gd name="T33" fmla="*/ 44 h 230"/>
                <a:gd name="T34" fmla="*/ 119 w 137"/>
                <a:gd name="T35" fmla="*/ 58 h 230"/>
                <a:gd name="T36" fmla="*/ 123 w 137"/>
                <a:gd name="T37" fmla="*/ 72 h 230"/>
                <a:gd name="T38" fmla="*/ 125 w 137"/>
                <a:gd name="T39" fmla="*/ 88 h 230"/>
                <a:gd name="T40" fmla="*/ 127 w 137"/>
                <a:gd name="T41" fmla="*/ 105 h 230"/>
                <a:gd name="T42" fmla="*/ 127 w 137"/>
                <a:gd name="T43" fmla="*/ 123 h 230"/>
                <a:gd name="T44" fmla="*/ 125 w 137"/>
                <a:gd name="T45" fmla="*/ 139 h 230"/>
                <a:gd name="T46" fmla="*/ 120 w 137"/>
                <a:gd name="T47" fmla="*/ 156 h 230"/>
                <a:gd name="T48" fmla="*/ 117 w 137"/>
                <a:gd name="T49" fmla="*/ 172 h 230"/>
                <a:gd name="T50" fmla="*/ 112 w 137"/>
                <a:gd name="T51" fmla="*/ 184 h 230"/>
                <a:gd name="T52" fmla="*/ 106 w 137"/>
                <a:gd name="T53" fmla="*/ 198 h 230"/>
                <a:gd name="T54" fmla="*/ 100 w 137"/>
                <a:gd name="T55" fmla="*/ 207 h 230"/>
                <a:gd name="T56" fmla="*/ 90 w 137"/>
                <a:gd name="T57" fmla="*/ 216 h 230"/>
                <a:gd name="T58" fmla="*/ 83 w 137"/>
                <a:gd name="T59" fmla="*/ 223 h 230"/>
                <a:gd name="T60" fmla="*/ 73 w 137"/>
                <a:gd name="T61" fmla="*/ 228 h 230"/>
                <a:gd name="T62" fmla="*/ 64 w 137"/>
                <a:gd name="T63" fmla="*/ 230 h 230"/>
                <a:gd name="T64" fmla="*/ 54 w 137"/>
                <a:gd name="T65" fmla="*/ 228 h 230"/>
                <a:gd name="T66" fmla="*/ 45 w 137"/>
                <a:gd name="T67" fmla="*/ 226 h 230"/>
                <a:gd name="T68" fmla="*/ 37 w 137"/>
                <a:gd name="T69" fmla="*/ 219 h 230"/>
                <a:gd name="T70" fmla="*/ 29 w 137"/>
                <a:gd name="T71" fmla="*/ 212 h 230"/>
                <a:gd name="T72" fmla="*/ 20 w 137"/>
                <a:gd name="T73" fmla="*/ 200 h 230"/>
                <a:gd name="T74" fmla="*/ 14 w 137"/>
                <a:gd name="T75" fmla="*/ 188 h 230"/>
                <a:gd name="T76" fmla="*/ 10 w 137"/>
                <a:gd name="T77" fmla="*/ 177 h 230"/>
                <a:gd name="T78" fmla="*/ 6 w 137"/>
                <a:gd name="T79" fmla="*/ 163 h 230"/>
                <a:gd name="T80" fmla="*/ 2 w 137"/>
                <a:gd name="T81" fmla="*/ 146 h 230"/>
                <a:gd name="T82" fmla="*/ 2 w 137"/>
                <a:gd name="T83" fmla="*/ 130 h 230"/>
                <a:gd name="T84" fmla="*/ 0 w 137"/>
                <a:gd name="T85" fmla="*/ 112 h 2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30"/>
                <a:gd name="T131" fmla="*/ 137 w 137"/>
                <a:gd name="T132" fmla="*/ 230 h 2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30">
                  <a:moveTo>
                    <a:pt x="0" y="112"/>
                  </a:moveTo>
                  <a:lnTo>
                    <a:pt x="2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4" y="84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10" y="58"/>
                  </a:lnTo>
                  <a:lnTo>
                    <a:pt x="12" y="53"/>
                  </a:lnTo>
                  <a:lnTo>
                    <a:pt x="14" y="49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20" y="35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7" y="14"/>
                  </a:lnTo>
                  <a:lnTo>
                    <a:pt x="39" y="11"/>
                  </a:lnTo>
                  <a:lnTo>
                    <a:pt x="43" y="9"/>
                  </a:lnTo>
                  <a:lnTo>
                    <a:pt x="45" y="7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101" y="11"/>
                  </a:lnTo>
                  <a:lnTo>
                    <a:pt x="103" y="14"/>
                  </a:lnTo>
                  <a:lnTo>
                    <a:pt x="106" y="18"/>
                  </a:lnTo>
                  <a:lnTo>
                    <a:pt x="110" y="21"/>
                  </a:lnTo>
                  <a:lnTo>
                    <a:pt x="112" y="23"/>
                  </a:lnTo>
                  <a:lnTo>
                    <a:pt x="114" y="28"/>
                  </a:lnTo>
                  <a:lnTo>
                    <a:pt x="116" y="30"/>
                  </a:lnTo>
                  <a:lnTo>
                    <a:pt x="118" y="35"/>
                  </a:lnTo>
                  <a:lnTo>
                    <a:pt x="120" y="39"/>
                  </a:lnTo>
                  <a:lnTo>
                    <a:pt x="122" y="44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8"/>
                  </a:lnTo>
                  <a:lnTo>
                    <a:pt x="130" y="63"/>
                  </a:lnTo>
                  <a:lnTo>
                    <a:pt x="130" y="67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8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2"/>
                  </a:lnTo>
                  <a:lnTo>
                    <a:pt x="137" y="116"/>
                  </a:lnTo>
                  <a:lnTo>
                    <a:pt x="137" y="123"/>
                  </a:lnTo>
                  <a:lnTo>
                    <a:pt x="135" y="128"/>
                  </a:lnTo>
                  <a:lnTo>
                    <a:pt x="135" y="135"/>
                  </a:lnTo>
                  <a:lnTo>
                    <a:pt x="135" y="139"/>
                  </a:lnTo>
                  <a:lnTo>
                    <a:pt x="133" y="144"/>
                  </a:lnTo>
                  <a:lnTo>
                    <a:pt x="133" y="151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28" y="165"/>
                  </a:lnTo>
                  <a:lnTo>
                    <a:pt x="126" y="172"/>
                  </a:lnTo>
                  <a:lnTo>
                    <a:pt x="124" y="177"/>
                  </a:lnTo>
                  <a:lnTo>
                    <a:pt x="122" y="181"/>
                  </a:lnTo>
                  <a:lnTo>
                    <a:pt x="120" y="184"/>
                  </a:lnTo>
                  <a:lnTo>
                    <a:pt x="118" y="188"/>
                  </a:lnTo>
                  <a:lnTo>
                    <a:pt x="116" y="193"/>
                  </a:lnTo>
                  <a:lnTo>
                    <a:pt x="114" y="198"/>
                  </a:lnTo>
                  <a:lnTo>
                    <a:pt x="112" y="200"/>
                  </a:lnTo>
                  <a:lnTo>
                    <a:pt x="110" y="205"/>
                  </a:lnTo>
                  <a:lnTo>
                    <a:pt x="108" y="207"/>
                  </a:lnTo>
                  <a:lnTo>
                    <a:pt x="103" y="212"/>
                  </a:lnTo>
                  <a:lnTo>
                    <a:pt x="101" y="214"/>
                  </a:lnTo>
                  <a:lnTo>
                    <a:pt x="97" y="216"/>
                  </a:lnTo>
                  <a:lnTo>
                    <a:pt x="95" y="219"/>
                  </a:lnTo>
                  <a:lnTo>
                    <a:pt x="93" y="221"/>
                  </a:lnTo>
                  <a:lnTo>
                    <a:pt x="89" y="223"/>
                  </a:lnTo>
                  <a:lnTo>
                    <a:pt x="85" y="226"/>
                  </a:lnTo>
                  <a:lnTo>
                    <a:pt x="83" y="226"/>
                  </a:lnTo>
                  <a:lnTo>
                    <a:pt x="79" y="228"/>
                  </a:lnTo>
                  <a:lnTo>
                    <a:pt x="76" y="228"/>
                  </a:lnTo>
                  <a:lnTo>
                    <a:pt x="72" y="228"/>
                  </a:lnTo>
                  <a:lnTo>
                    <a:pt x="68" y="230"/>
                  </a:lnTo>
                  <a:lnTo>
                    <a:pt x="66" y="230"/>
                  </a:lnTo>
                  <a:lnTo>
                    <a:pt x="62" y="228"/>
                  </a:lnTo>
                  <a:lnTo>
                    <a:pt x="58" y="228"/>
                  </a:lnTo>
                  <a:lnTo>
                    <a:pt x="56" y="228"/>
                  </a:lnTo>
                  <a:lnTo>
                    <a:pt x="52" y="226"/>
                  </a:lnTo>
                  <a:lnTo>
                    <a:pt x="49" y="226"/>
                  </a:lnTo>
                  <a:lnTo>
                    <a:pt x="45" y="223"/>
                  </a:lnTo>
                  <a:lnTo>
                    <a:pt x="41" y="221"/>
                  </a:lnTo>
                  <a:lnTo>
                    <a:pt x="39" y="219"/>
                  </a:lnTo>
                  <a:lnTo>
                    <a:pt x="37" y="216"/>
                  </a:lnTo>
                  <a:lnTo>
                    <a:pt x="33" y="214"/>
                  </a:lnTo>
                  <a:lnTo>
                    <a:pt x="31" y="212"/>
                  </a:lnTo>
                  <a:lnTo>
                    <a:pt x="29" y="207"/>
                  </a:lnTo>
                  <a:lnTo>
                    <a:pt x="25" y="205"/>
                  </a:lnTo>
                  <a:lnTo>
                    <a:pt x="22" y="200"/>
                  </a:lnTo>
                  <a:lnTo>
                    <a:pt x="20" y="198"/>
                  </a:lnTo>
                  <a:lnTo>
                    <a:pt x="18" y="193"/>
                  </a:lnTo>
                  <a:lnTo>
                    <a:pt x="16" y="188"/>
                  </a:lnTo>
                  <a:lnTo>
                    <a:pt x="14" y="186"/>
                  </a:lnTo>
                  <a:lnTo>
                    <a:pt x="12" y="181"/>
                  </a:lnTo>
                  <a:lnTo>
                    <a:pt x="10" y="177"/>
                  </a:lnTo>
                  <a:lnTo>
                    <a:pt x="8" y="172"/>
                  </a:lnTo>
                  <a:lnTo>
                    <a:pt x="8" y="167"/>
                  </a:lnTo>
                  <a:lnTo>
                    <a:pt x="6" y="163"/>
                  </a:lnTo>
                  <a:lnTo>
                    <a:pt x="4" y="156"/>
                  </a:lnTo>
                  <a:lnTo>
                    <a:pt x="4" y="151"/>
                  </a:lnTo>
                  <a:lnTo>
                    <a:pt x="2" y="146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53" name="Freeform 159">
              <a:extLst>
                <a:ext uri="{FF2B5EF4-FFF2-40B4-BE49-F238E27FC236}">
                  <a16:creationId xmlns:a16="http://schemas.microsoft.com/office/drawing/2014/main" id="{AE3AB3FE-E5F0-B140-14C3-241181303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2731"/>
              <a:ext cx="159" cy="230"/>
            </a:xfrm>
            <a:custGeom>
              <a:avLst/>
              <a:gdLst>
                <a:gd name="T0" fmla="*/ 2 w 137"/>
                <a:gd name="T1" fmla="*/ 100 h 230"/>
                <a:gd name="T2" fmla="*/ 6 w 137"/>
                <a:gd name="T3" fmla="*/ 84 h 230"/>
                <a:gd name="T4" fmla="*/ 10 w 137"/>
                <a:gd name="T5" fmla="*/ 67 h 230"/>
                <a:gd name="T6" fmla="*/ 16 w 137"/>
                <a:gd name="T7" fmla="*/ 53 h 230"/>
                <a:gd name="T8" fmla="*/ 24 w 137"/>
                <a:gd name="T9" fmla="*/ 39 h 230"/>
                <a:gd name="T10" fmla="*/ 34 w 137"/>
                <a:gd name="T11" fmla="*/ 28 h 230"/>
                <a:gd name="T12" fmla="*/ 44 w 137"/>
                <a:gd name="T13" fmla="*/ 18 h 230"/>
                <a:gd name="T14" fmla="*/ 58 w 137"/>
                <a:gd name="T15" fmla="*/ 9 h 230"/>
                <a:gd name="T16" fmla="*/ 70 w 137"/>
                <a:gd name="T17" fmla="*/ 4 h 230"/>
                <a:gd name="T18" fmla="*/ 84 w 137"/>
                <a:gd name="T19" fmla="*/ 0 h 230"/>
                <a:gd name="T20" fmla="*/ 97 w 137"/>
                <a:gd name="T21" fmla="*/ 0 h 230"/>
                <a:gd name="T22" fmla="*/ 111 w 137"/>
                <a:gd name="T23" fmla="*/ 0 h 230"/>
                <a:gd name="T24" fmla="*/ 123 w 137"/>
                <a:gd name="T25" fmla="*/ 4 h 230"/>
                <a:gd name="T26" fmla="*/ 136 w 137"/>
                <a:gd name="T27" fmla="*/ 11 h 230"/>
                <a:gd name="T28" fmla="*/ 149 w 137"/>
                <a:gd name="T29" fmla="*/ 21 h 230"/>
                <a:gd name="T30" fmla="*/ 157 w 137"/>
                <a:gd name="T31" fmla="*/ 30 h 230"/>
                <a:gd name="T32" fmla="*/ 165 w 137"/>
                <a:gd name="T33" fmla="*/ 44 h 230"/>
                <a:gd name="T34" fmla="*/ 173 w 137"/>
                <a:gd name="T35" fmla="*/ 58 h 230"/>
                <a:gd name="T36" fmla="*/ 179 w 137"/>
                <a:gd name="T37" fmla="*/ 72 h 230"/>
                <a:gd name="T38" fmla="*/ 182 w 137"/>
                <a:gd name="T39" fmla="*/ 88 h 230"/>
                <a:gd name="T40" fmla="*/ 185 w 137"/>
                <a:gd name="T41" fmla="*/ 105 h 230"/>
                <a:gd name="T42" fmla="*/ 185 w 137"/>
                <a:gd name="T43" fmla="*/ 123 h 230"/>
                <a:gd name="T44" fmla="*/ 182 w 137"/>
                <a:gd name="T45" fmla="*/ 139 h 230"/>
                <a:gd name="T46" fmla="*/ 175 w 137"/>
                <a:gd name="T47" fmla="*/ 156 h 230"/>
                <a:gd name="T48" fmla="*/ 169 w 137"/>
                <a:gd name="T49" fmla="*/ 172 h 230"/>
                <a:gd name="T50" fmla="*/ 161 w 137"/>
                <a:gd name="T51" fmla="*/ 184 h 230"/>
                <a:gd name="T52" fmla="*/ 153 w 137"/>
                <a:gd name="T53" fmla="*/ 198 h 230"/>
                <a:gd name="T54" fmla="*/ 145 w 137"/>
                <a:gd name="T55" fmla="*/ 207 h 230"/>
                <a:gd name="T56" fmla="*/ 131 w 137"/>
                <a:gd name="T57" fmla="*/ 216 h 230"/>
                <a:gd name="T58" fmla="*/ 120 w 137"/>
                <a:gd name="T59" fmla="*/ 223 h 230"/>
                <a:gd name="T60" fmla="*/ 107 w 137"/>
                <a:gd name="T61" fmla="*/ 228 h 230"/>
                <a:gd name="T62" fmla="*/ 92 w 137"/>
                <a:gd name="T63" fmla="*/ 230 h 230"/>
                <a:gd name="T64" fmla="*/ 78 w 137"/>
                <a:gd name="T65" fmla="*/ 228 h 230"/>
                <a:gd name="T66" fmla="*/ 66 w 137"/>
                <a:gd name="T67" fmla="*/ 226 h 230"/>
                <a:gd name="T68" fmla="*/ 52 w 137"/>
                <a:gd name="T69" fmla="*/ 219 h 230"/>
                <a:gd name="T70" fmla="*/ 42 w 137"/>
                <a:gd name="T71" fmla="*/ 212 h 230"/>
                <a:gd name="T72" fmla="*/ 30 w 137"/>
                <a:gd name="T73" fmla="*/ 200 h 230"/>
                <a:gd name="T74" fmla="*/ 22 w 137"/>
                <a:gd name="T75" fmla="*/ 188 h 230"/>
                <a:gd name="T76" fmla="*/ 14 w 137"/>
                <a:gd name="T77" fmla="*/ 177 h 230"/>
                <a:gd name="T78" fmla="*/ 8 w 137"/>
                <a:gd name="T79" fmla="*/ 163 h 230"/>
                <a:gd name="T80" fmla="*/ 2 w 137"/>
                <a:gd name="T81" fmla="*/ 146 h 230"/>
                <a:gd name="T82" fmla="*/ 2 w 137"/>
                <a:gd name="T83" fmla="*/ 130 h 230"/>
                <a:gd name="T84" fmla="*/ 0 w 137"/>
                <a:gd name="T85" fmla="*/ 112 h 2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30"/>
                <a:gd name="T131" fmla="*/ 137 w 137"/>
                <a:gd name="T132" fmla="*/ 230 h 2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30">
                  <a:moveTo>
                    <a:pt x="0" y="112"/>
                  </a:moveTo>
                  <a:lnTo>
                    <a:pt x="2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4" y="84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10" y="58"/>
                  </a:lnTo>
                  <a:lnTo>
                    <a:pt x="12" y="53"/>
                  </a:lnTo>
                  <a:lnTo>
                    <a:pt x="14" y="49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20" y="35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7" y="14"/>
                  </a:lnTo>
                  <a:lnTo>
                    <a:pt x="39" y="11"/>
                  </a:lnTo>
                  <a:lnTo>
                    <a:pt x="43" y="9"/>
                  </a:lnTo>
                  <a:lnTo>
                    <a:pt x="45" y="7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101" y="11"/>
                  </a:lnTo>
                  <a:lnTo>
                    <a:pt x="103" y="14"/>
                  </a:lnTo>
                  <a:lnTo>
                    <a:pt x="106" y="18"/>
                  </a:lnTo>
                  <a:lnTo>
                    <a:pt x="110" y="21"/>
                  </a:lnTo>
                  <a:lnTo>
                    <a:pt x="112" y="23"/>
                  </a:lnTo>
                  <a:lnTo>
                    <a:pt x="114" y="28"/>
                  </a:lnTo>
                  <a:lnTo>
                    <a:pt x="116" y="30"/>
                  </a:lnTo>
                  <a:lnTo>
                    <a:pt x="118" y="35"/>
                  </a:lnTo>
                  <a:lnTo>
                    <a:pt x="120" y="39"/>
                  </a:lnTo>
                  <a:lnTo>
                    <a:pt x="122" y="44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8"/>
                  </a:lnTo>
                  <a:lnTo>
                    <a:pt x="130" y="63"/>
                  </a:lnTo>
                  <a:lnTo>
                    <a:pt x="130" y="67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8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2"/>
                  </a:lnTo>
                  <a:lnTo>
                    <a:pt x="137" y="116"/>
                  </a:lnTo>
                  <a:lnTo>
                    <a:pt x="137" y="123"/>
                  </a:lnTo>
                  <a:lnTo>
                    <a:pt x="135" y="128"/>
                  </a:lnTo>
                  <a:lnTo>
                    <a:pt x="135" y="135"/>
                  </a:lnTo>
                  <a:lnTo>
                    <a:pt x="135" y="139"/>
                  </a:lnTo>
                  <a:lnTo>
                    <a:pt x="133" y="144"/>
                  </a:lnTo>
                  <a:lnTo>
                    <a:pt x="133" y="151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28" y="165"/>
                  </a:lnTo>
                  <a:lnTo>
                    <a:pt x="126" y="172"/>
                  </a:lnTo>
                  <a:lnTo>
                    <a:pt x="124" y="177"/>
                  </a:lnTo>
                  <a:lnTo>
                    <a:pt x="122" y="181"/>
                  </a:lnTo>
                  <a:lnTo>
                    <a:pt x="120" y="184"/>
                  </a:lnTo>
                  <a:lnTo>
                    <a:pt x="118" y="188"/>
                  </a:lnTo>
                  <a:lnTo>
                    <a:pt x="116" y="193"/>
                  </a:lnTo>
                  <a:lnTo>
                    <a:pt x="114" y="198"/>
                  </a:lnTo>
                  <a:lnTo>
                    <a:pt x="112" y="200"/>
                  </a:lnTo>
                  <a:lnTo>
                    <a:pt x="110" y="205"/>
                  </a:lnTo>
                  <a:lnTo>
                    <a:pt x="108" y="207"/>
                  </a:lnTo>
                  <a:lnTo>
                    <a:pt x="103" y="212"/>
                  </a:lnTo>
                  <a:lnTo>
                    <a:pt x="101" y="214"/>
                  </a:lnTo>
                  <a:lnTo>
                    <a:pt x="97" y="216"/>
                  </a:lnTo>
                  <a:lnTo>
                    <a:pt x="95" y="219"/>
                  </a:lnTo>
                  <a:lnTo>
                    <a:pt x="93" y="221"/>
                  </a:lnTo>
                  <a:lnTo>
                    <a:pt x="89" y="223"/>
                  </a:lnTo>
                  <a:lnTo>
                    <a:pt x="85" y="226"/>
                  </a:lnTo>
                  <a:lnTo>
                    <a:pt x="83" y="226"/>
                  </a:lnTo>
                  <a:lnTo>
                    <a:pt x="79" y="228"/>
                  </a:lnTo>
                  <a:lnTo>
                    <a:pt x="76" y="228"/>
                  </a:lnTo>
                  <a:lnTo>
                    <a:pt x="72" y="228"/>
                  </a:lnTo>
                  <a:lnTo>
                    <a:pt x="68" y="230"/>
                  </a:lnTo>
                  <a:lnTo>
                    <a:pt x="66" y="230"/>
                  </a:lnTo>
                  <a:lnTo>
                    <a:pt x="62" y="228"/>
                  </a:lnTo>
                  <a:lnTo>
                    <a:pt x="58" y="228"/>
                  </a:lnTo>
                  <a:lnTo>
                    <a:pt x="56" y="228"/>
                  </a:lnTo>
                  <a:lnTo>
                    <a:pt x="52" y="226"/>
                  </a:lnTo>
                  <a:lnTo>
                    <a:pt x="49" y="226"/>
                  </a:lnTo>
                  <a:lnTo>
                    <a:pt x="45" y="223"/>
                  </a:lnTo>
                  <a:lnTo>
                    <a:pt x="41" y="221"/>
                  </a:lnTo>
                  <a:lnTo>
                    <a:pt x="39" y="219"/>
                  </a:lnTo>
                  <a:lnTo>
                    <a:pt x="37" y="216"/>
                  </a:lnTo>
                  <a:lnTo>
                    <a:pt x="33" y="214"/>
                  </a:lnTo>
                  <a:lnTo>
                    <a:pt x="31" y="212"/>
                  </a:lnTo>
                  <a:lnTo>
                    <a:pt x="29" y="207"/>
                  </a:lnTo>
                  <a:lnTo>
                    <a:pt x="25" y="205"/>
                  </a:lnTo>
                  <a:lnTo>
                    <a:pt x="22" y="200"/>
                  </a:lnTo>
                  <a:lnTo>
                    <a:pt x="20" y="198"/>
                  </a:lnTo>
                  <a:lnTo>
                    <a:pt x="18" y="193"/>
                  </a:lnTo>
                  <a:lnTo>
                    <a:pt x="16" y="188"/>
                  </a:lnTo>
                  <a:lnTo>
                    <a:pt x="14" y="186"/>
                  </a:lnTo>
                  <a:lnTo>
                    <a:pt x="12" y="181"/>
                  </a:lnTo>
                  <a:lnTo>
                    <a:pt x="10" y="177"/>
                  </a:lnTo>
                  <a:lnTo>
                    <a:pt x="8" y="172"/>
                  </a:lnTo>
                  <a:lnTo>
                    <a:pt x="8" y="167"/>
                  </a:lnTo>
                  <a:lnTo>
                    <a:pt x="6" y="163"/>
                  </a:lnTo>
                  <a:lnTo>
                    <a:pt x="4" y="156"/>
                  </a:lnTo>
                  <a:lnTo>
                    <a:pt x="4" y="151"/>
                  </a:lnTo>
                  <a:lnTo>
                    <a:pt x="2" y="146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54" name="Freeform 160">
              <a:extLst>
                <a:ext uri="{FF2B5EF4-FFF2-40B4-BE49-F238E27FC236}">
                  <a16:creationId xmlns:a16="http://schemas.microsoft.com/office/drawing/2014/main" id="{81589B29-9AA0-8454-1FAD-B3936FA42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679"/>
              <a:ext cx="612" cy="291"/>
            </a:xfrm>
            <a:custGeom>
              <a:avLst/>
              <a:gdLst>
                <a:gd name="T0" fmla="*/ 52 w 629"/>
                <a:gd name="T1" fmla="*/ 286 h 291"/>
                <a:gd name="T2" fmla="*/ 69 w 629"/>
                <a:gd name="T3" fmla="*/ 277 h 291"/>
                <a:gd name="T4" fmla="*/ 88 w 629"/>
                <a:gd name="T5" fmla="*/ 267 h 291"/>
                <a:gd name="T6" fmla="*/ 110 w 629"/>
                <a:gd name="T7" fmla="*/ 258 h 291"/>
                <a:gd name="T8" fmla="*/ 133 w 629"/>
                <a:gd name="T9" fmla="*/ 251 h 291"/>
                <a:gd name="T10" fmla="*/ 159 w 629"/>
                <a:gd name="T11" fmla="*/ 246 h 291"/>
                <a:gd name="T12" fmla="*/ 187 w 629"/>
                <a:gd name="T13" fmla="*/ 239 h 291"/>
                <a:gd name="T14" fmla="*/ 216 w 629"/>
                <a:gd name="T15" fmla="*/ 237 h 291"/>
                <a:gd name="T16" fmla="*/ 250 w 629"/>
                <a:gd name="T17" fmla="*/ 232 h 291"/>
                <a:gd name="T18" fmla="*/ 287 w 629"/>
                <a:gd name="T19" fmla="*/ 230 h 291"/>
                <a:gd name="T20" fmla="*/ 324 w 629"/>
                <a:gd name="T21" fmla="*/ 228 h 291"/>
                <a:gd name="T22" fmla="*/ 368 w 629"/>
                <a:gd name="T23" fmla="*/ 228 h 291"/>
                <a:gd name="T24" fmla="*/ 411 w 629"/>
                <a:gd name="T25" fmla="*/ 225 h 291"/>
                <a:gd name="T26" fmla="*/ 460 w 629"/>
                <a:gd name="T27" fmla="*/ 225 h 291"/>
                <a:gd name="T28" fmla="*/ 511 w 629"/>
                <a:gd name="T29" fmla="*/ 228 h 291"/>
                <a:gd name="T30" fmla="*/ 566 w 629"/>
                <a:gd name="T31" fmla="*/ 228 h 291"/>
                <a:gd name="T32" fmla="*/ 595 w 629"/>
                <a:gd name="T33" fmla="*/ 0 h 291"/>
                <a:gd name="T34" fmla="*/ 570 w 629"/>
                <a:gd name="T35" fmla="*/ 11 h 291"/>
                <a:gd name="T36" fmla="*/ 544 w 629"/>
                <a:gd name="T37" fmla="*/ 23 h 291"/>
                <a:gd name="T38" fmla="*/ 517 w 629"/>
                <a:gd name="T39" fmla="*/ 32 h 291"/>
                <a:gd name="T40" fmla="*/ 489 w 629"/>
                <a:gd name="T41" fmla="*/ 39 h 291"/>
                <a:gd name="T42" fmla="*/ 460 w 629"/>
                <a:gd name="T43" fmla="*/ 49 h 291"/>
                <a:gd name="T44" fmla="*/ 431 w 629"/>
                <a:gd name="T45" fmla="*/ 56 h 291"/>
                <a:gd name="T46" fmla="*/ 399 w 629"/>
                <a:gd name="T47" fmla="*/ 60 h 291"/>
                <a:gd name="T48" fmla="*/ 366 w 629"/>
                <a:gd name="T49" fmla="*/ 65 h 291"/>
                <a:gd name="T50" fmla="*/ 333 w 629"/>
                <a:gd name="T51" fmla="*/ 69 h 291"/>
                <a:gd name="T52" fmla="*/ 298 w 629"/>
                <a:gd name="T53" fmla="*/ 72 h 291"/>
                <a:gd name="T54" fmla="*/ 262 w 629"/>
                <a:gd name="T55" fmla="*/ 74 h 291"/>
                <a:gd name="T56" fmla="*/ 225 w 629"/>
                <a:gd name="T57" fmla="*/ 74 h 291"/>
                <a:gd name="T58" fmla="*/ 187 w 629"/>
                <a:gd name="T59" fmla="*/ 74 h 291"/>
                <a:gd name="T60" fmla="*/ 148 w 629"/>
                <a:gd name="T61" fmla="*/ 74 h 291"/>
                <a:gd name="T62" fmla="*/ 106 w 629"/>
                <a:gd name="T63" fmla="*/ 72 h 291"/>
                <a:gd name="T64" fmla="*/ 64 w 629"/>
                <a:gd name="T65" fmla="*/ 67 h 291"/>
                <a:gd name="T66" fmla="*/ 44 w 629"/>
                <a:gd name="T67" fmla="*/ 291 h 2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9"/>
                <a:gd name="T103" fmla="*/ 0 h 291"/>
                <a:gd name="T104" fmla="*/ 629 w 629"/>
                <a:gd name="T105" fmla="*/ 291 h 2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9" h="291">
                  <a:moveTo>
                    <a:pt x="46" y="291"/>
                  </a:moveTo>
                  <a:lnTo>
                    <a:pt x="54" y="286"/>
                  </a:lnTo>
                  <a:lnTo>
                    <a:pt x="62" y="281"/>
                  </a:lnTo>
                  <a:lnTo>
                    <a:pt x="73" y="277"/>
                  </a:lnTo>
                  <a:lnTo>
                    <a:pt x="83" y="272"/>
                  </a:lnTo>
                  <a:lnTo>
                    <a:pt x="93" y="267"/>
                  </a:lnTo>
                  <a:lnTo>
                    <a:pt x="104" y="263"/>
                  </a:lnTo>
                  <a:lnTo>
                    <a:pt x="116" y="258"/>
                  </a:lnTo>
                  <a:lnTo>
                    <a:pt x="127" y="256"/>
                  </a:lnTo>
                  <a:lnTo>
                    <a:pt x="141" y="251"/>
                  </a:lnTo>
                  <a:lnTo>
                    <a:pt x="154" y="249"/>
                  </a:lnTo>
                  <a:lnTo>
                    <a:pt x="168" y="246"/>
                  </a:lnTo>
                  <a:lnTo>
                    <a:pt x="183" y="242"/>
                  </a:lnTo>
                  <a:lnTo>
                    <a:pt x="197" y="239"/>
                  </a:lnTo>
                  <a:lnTo>
                    <a:pt x="214" y="237"/>
                  </a:lnTo>
                  <a:lnTo>
                    <a:pt x="228" y="237"/>
                  </a:lnTo>
                  <a:lnTo>
                    <a:pt x="247" y="235"/>
                  </a:lnTo>
                  <a:lnTo>
                    <a:pt x="264" y="232"/>
                  </a:lnTo>
                  <a:lnTo>
                    <a:pt x="282" y="230"/>
                  </a:lnTo>
                  <a:lnTo>
                    <a:pt x="303" y="230"/>
                  </a:lnTo>
                  <a:lnTo>
                    <a:pt x="322" y="228"/>
                  </a:lnTo>
                  <a:lnTo>
                    <a:pt x="342" y="228"/>
                  </a:lnTo>
                  <a:lnTo>
                    <a:pt x="365" y="228"/>
                  </a:lnTo>
                  <a:lnTo>
                    <a:pt x="388" y="228"/>
                  </a:lnTo>
                  <a:lnTo>
                    <a:pt x="411" y="225"/>
                  </a:lnTo>
                  <a:lnTo>
                    <a:pt x="434" y="225"/>
                  </a:lnTo>
                  <a:lnTo>
                    <a:pt x="459" y="225"/>
                  </a:lnTo>
                  <a:lnTo>
                    <a:pt x="486" y="225"/>
                  </a:lnTo>
                  <a:lnTo>
                    <a:pt x="513" y="228"/>
                  </a:lnTo>
                  <a:lnTo>
                    <a:pt x="540" y="228"/>
                  </a:lnTo>
                  <a:lnTo>
                    <a:pt x="569" y="228"/>
                  </a:lnTo>
                  <a:lnTo>
                    <a:pt x="598" y="228"/>
                  </a:lnTo>
                  <a:lnTo>
                    <a:pt x="629" y="230"/>
                  </a:lnTo>
                  <a:lnTo>
                    <a:pt x="629" y="0"/>
                  </a:lnTo>
                  <a:lnTo>
                    <a:pt x="616" y="7"/>
                  </a:lnTo>
                  <a:lnTo>
                    <a:pt x="602" y="11"/>
                  </a:lnTo>
                  <a:lnTo>
                    <a:pt x="590" y="18"/>
                  </a:lnTo>
                  <a:lnTo>
                    <a:pt x="575" y="23"/>
                  </a:lnTo>
                  <a:lnTo>
                    <a:pt x="560" y="28"/>
                  </a:lnTo>
                  <a:lnTo>
                    <a:pt x="546" y="32"/>
                  </a:lnTo>
                  <a:lnTo>
                    <a:pt x="531" y="37"/>
                  </a:lnTo>
                  <a:lnTo>
                    <a:pt x="517" y="39"/>
                  </a:lnTo>
                  <a:lnTo>
                    <a:pt x="502" y="44"/>
                  </a:lnTo>
                  <a:lnTo>
                    <a:pt x="486" y="49"/>
                  </a:lnTo>
                  <a:lnTo>
                    <a:pt x="471" y="51"/>
                  </a:lnTo>
                  <a:lnTo>
                    <a:pt x="455" y="56"/>
                  </a:lnTo>
                  <a:lnTo>
                    <a:pt x="438" y="58"/>
                  </a:lnTo>
                  <a:lnTo>
                    <a:pt x="421" y="60"/>
                  </a:lnTo>
                  <a:lnTo>
                    <a:pt x="405" y="62"/>
                  </a:lnTo>
                  <a:lnTo>
                    <a:pt x="386" y="65"/>
                  </a:lnTo>
                  <a:lnTo>
                    <a:pt x="369" y="67"/>
                  </a:lnTo>
                  <a:lnTo>
                    <a:pt x="351" y="69"/>
                  </a:lnTo>
                  <a:lnTo>
                    <a:pt x="332" y="69"/>
                  </a:lnTo>
                  <a:lnTo>
                    <a:pt x="315" y="72"/>
                  </a:lnTo>
                  <a:lnTo>
                    <a:pt x="295" y="72"/>
                  </a:lnTo>
                  <a:lnTo>
                    <a:pt x="276" y="74"/>
                  </a:lnTo>
                  <a:lnTo>
                    <a:pt x="257" y="74"/>
                  </a:lnTo>
                  <a:lnTo>
                    <a:pt x="237" y="74"/>
                  </a:lnTo>
                  <a:lnTo>
                    <a:pt x="218" y="74"/>
                  </a:lnTo>
                  <a:lnTo>
                    <a:pt x="197" y="74"/>
                  </a:lnTo>
                  <a:lnTo>
                    <a:pt x="176" y="74"/>
                  </a:lnTo>
                  <a:lnTo>
                    <a:pt x="156" y="74"/>
                  </a:lnTo>
                  <a:lnTo>
                    <a:pt x="135" y="72"/>
                  </a:lnTo>
                  <a:lnTo>
                    <a:pt x="112" y="72"/>
                  </a:lnTo>
                  <a:lnTo>
                    <a:pt x="91" y="69"/>
                  </a:lnTo>
                  <a:lnTo>
                    <a:pt x="68" y="67"/>
                  </a:lnTo>
                  <a:lnTo>
                    <a:pt x="0" y="181"/>
                  </a:lnTo>
                  <a:lnTo>
                    <a:pt x="46" y="291"/>
                  </a:lnTo>
                  <a:close/>
                </a:path>
              </a:pathLst>
            </a:custGeom>
            <a:solidFill>
              <a:srgbClr val="E5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55" name="Freeform 161">
              <a:extLst>
                <a:ext uri="{FF2B5EF4-FFF2-40B4-BE49-F238E27FC236}">
                  <a16:creationId xmlns:a16="http://schemas.microsoft.com/office/drawing/2014/main" id="{F1355F80-C3CE-B41E-6F94-DB80FFAC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900"/>
              <a:ext cx="573" cy="74"/>
            </a:xfrm>
            <a:custGeom>
              <a:avLst/>
              <a:gdLst>
                <a:gd name="T0" fmla="*/ 554 w 589"/>
                <a:gd name="T1" fmla="*/ 2 h 74"/>
                <a:gd name="T2" fmla="*/ 497 w 589"/>
                <a:gd name="T3" fmla="*/ 2 h 74"/>
                <a:gd name="T4" fmla="*/ 444 w 589"/>
                <a:gd name="T5" fmla="*/ 0 h 74"/>
                <a:gd name="T6" fmla="*/ 393 w 589"/>
                <a:gd name="T7" fmla="*/ 0 h 74"/>
                <a:gd name="T8" fmla="*/ 347 w 589"/>
                <a:gd name="T9" fmla="*/ 0 h 74"/>
                <a:gd name="T10" fmla="*/ 304 w 589"/>
                <a:gd name="T11" fmla="*/ 2 h 74"/>
                <a:gd name="T12" fmla="*/ 263 w 589"/>
                <a:gd name="T13" fmla="*/ 2 h 74"/>
                <a:gd name="T14" fmla="*/ 226 w 589"/>
                <a:gd name="T15" fmla="*/ 4 h 74"/>
                <a:gd name="T16" fmla="*/ 192 w 589"/>
                <a:gd name="T17" fmla="*/ 9 h 74"/>
                <a:gd name="T18" fmla="*/ 159 w 589"/>
                <a:gd name="T19" fmla="*/ 11 h 74"/>
                <a:gd name="T20" fmla="*/ 129 w 589"/>
                <a:gd name="T21" fmla="*/ 16 h 74"/>
                <a:gd name="T22" fmla="*/ 104 w 589"/>
                <a:gd name="T23" fmla="*/ 23 h 74"/>
                <a:gd name="T24" fmla="*/ 79 w 589"/>
                <a:gd name="T25" fmla="*/ 30 h 74"/>
                <a:gd name="T26" fmla="*/ 54 w 589"/>
                <a:gd name="T27" fmla="*/ 37 h 74"/>
                <a:gd name="T28" fmla="*/ 35 w 589"/>
                <a:gd name="T29" fmla="*/ 46 h 74"/>
                <a:gd name="T30" fmla="*/ 16 w 589"/>
                <a:gd name="T31" fmla="*/ 56 h 74"/>
                <a:gd name="T32" fmla="*/ 0 w 589"/>
                <a:gd name="T33" fmla="*/ 67 h 74"/>
                <a:gd name="T34" fmla="*/ 12 w 589"/>
                <a:gd name="T35" fmla="*/ 70 h 74"/>
                <a:gd name="T36" fmla="*/ 29 w 589"/>
                <a:gd name="T37" fmla="*/ 60 h 74"/>
                <a:gd name="T38" fmla="*/ 47 w 589"/>
                <a:gd name="T39" fmla="*/ 51 h 74"/>
                <a:gd name="T40" fmla="*/ 68 w 589"/>
                <a:gd name="T41" fmla="*/ 42 h 74"/>
                <a:gd name="T42" fmla="*/ 91 w 589"/>
                <a:gd name="T43" fmla="*/ 35 h 74"/>
                <a:gd name="T44" fmla="*/ 118 w 589"/>
                <a:gd name="T45" fmla="*/ 30 h 74"/>
                <a:gd name="T46" fmla="*/ 145 w 589"/>
                <a:gd name="T47" fmla="*/ 23 h 74"/>
                <a:gd name="T48" fmla="*/ 176 w 589"/>
                <a:gd name="T49" fmla="*/ 21 h 74"/>
                <a:gd name="T50" fmla="*/ 210 w 589"/>
                <a:gd name="T51" fmla="*/ 16 h 74"/>
                <a:gd name="T52" fmla="*/ 245 w 589"/>
                <a:gd name="T53" fmla="*/ 14 h 74"/>
                <a:gd name="T54" fmla="*/ 282 w 589"/>
                <a:gd name="T55" fmla="*/ 11 h 74"/>
                <a:gd name="T56" fmla="*/ 326 w 589"/>
                <a:gd name="T57" fmla="*/ 11 h 74"/>
                <a:gd name="T58" fmla="*/ 369 w 589"/>
                <a:gd name="T59" fmla="*/ 9 h 74"/>
                <a:gd name="T60" fmla="*/ 418 w 589"/>
                <a:gd name="T61" fmla="*/ 9 h 74"/>
                <a:gd name="T62" fmla="*/ 470 w 589"/>
                <a:gd name="T63" fmla="*/ 11 h 74"/>
                <a:gd name="T64" fmla="*/ 524 w 589"/>
                <a:gd name="T65" fmla="*/ 11 h 74"/>
                <a:gd name="T66" fmla="*/ 557 w 589"/>
                <a:gd name="T67" fmla="*/ 9 h 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9"/>
                <a:gd name="T103" fmla="*/ 0 h 74"/>
                <a:gd name="T104" fmla="*/ 589 w 589"/>
                <a:gd name="T105" fmla="*/ 74 h 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9" h="74">
                  <a:moveTo>
                    <a:pt x="581" y="9"/>
                  </a:moveTo>
                  <a:lnTo>
                    <a:pt x="585" y="2"/>
                  </a:lnTo>
                  <a:lnTo>
                    <a:pt x="554" y="2"/>
                  </a:lnTo>
                  <a:lnTo>
                    <a:pt x="525" y="2"/>
                  </a:lnTo>
                  <a:lnTo>
                    <a:pt x="496" y="2"/>
                  </a:lnTo>
                  <a:lnTo>
                    <a:pt x="469" y="0"/>
                  </a:lnTo>
                  <a:lnTo>
                    <a:pt x="442" y="0"/>
                  </a:lnTo>
                  <a:lnTo>
                    <a:pt x="415" y="0"/>
                  </a:lnTo>
                  <a:lnTo>
                    <a:pt x="390" y="0"/>
                  </a:lnTo>
                  <a:lnTo>
                    <a:pt x="367" y="0"/>
                  </a:lnTo>
                  <a:lnTo>
                    <a:pt x="344" y="2"/>
                  </a:lnTo>
                  <a:lnTo>
                    <a:pt x="321" y="2"/>
                  </a:lnTo>
                  <a:lnTo>
                    <a:pt x="298" y="2"/>
                  </a:lnTo>
                  <a:lnTo>
                    <a:pt x="278" y="2"/>
                  </a:lnTo>
                  <a:lnTo>
                    <a:pt x="259" y="4"/>
                  </a:lnTo>
                  <a:lnTo>
                    <a:pt x="238" y="4"/>
                  </a:lnTo>
                  <a:lnTo>
                    <a:pt x="220" y="7"/>
                  </a:lnTo>
                  <a:lnTo>
                    <a:pt x="203" y="9"/>
                  </a:lnTo>
                  <a:lnTo>
                    <a:pt x="184" y="9"/>
                  </a:lnTo>
                  <a:lnTo>
                    <a:pt x="168" y="11"/>
                  </a:lnTo>
                  <a:lnTo>
                    <a:pt x="153" y="14"/>
                  </a:lnTo>
                  <a:lnTo>
                    <a:pt x="137" y="16"/>
                  </a:lnTo>
                  <a:lnTo>
                    <a:pt x="122" y="21"/>
                  </a:lnTo>
                  <a:lnTo>
                    <a:pt x="110" y="23"/>
                  </a:lnTo>
                  <a:lnTo>
                    <a:pt x="95" y="25"/>
                  </a:lnTo>
                  <a:lnTo>
                    <a:pt x="83" y="30"/>
                  </a:lnTo>
                  <a:lnTo>
                    <a:pt x="70" y="32"/>
                  </a:lnTo>
                  <a:lnTo>
                    <a:pt x="58" y="37"/>
                  </a:lnTo>
                  <a:lnTo>
                    <a:pt x="47" y="42"/>
                  </a:lnTo>
                  <a:lnTo>
                    <a:pt x="37" y="46"/>
                  </a:lnTo>
                  <a:lnTo>
                    <a:pt x="27" y="51"/>
                  </a:lnTo>
                  <a:lnTo>
                    <a:pt x="16" y="56"/>
                  </a:lnTo>
                  <a:lnTo>
                    <a:pt x="8" y="60"/>
                  </a:lnTo>
                  <a:lnTo>
                    <a:pt x="0" y="67"/>
                  </a:lnTo>
                  <a:lnTo>
                    <a:pt x="4" y="74"/>
                  </a:lnTo>
                  <a:lnTo>
                    <a:pt x="12" y="70"/>
                  </a:lnTo>
                  <a:lnTo>
                    <a:pt x="20" y="65"/>
                  </a:lnTo>
                  <a:lnTo>
                    <a:pt x="31" y="60"/>
                  </a:lnTo>
                  <a:lnTo>
                    <a:pt x="39" y="56"/>
                  </a:lnTo>
                  <a:lnTo>
                    <a:pt x="49" y="51"/>
                  </a:lnTo>
                  <a:lnTo>
                    <a:pt x="62" y="46"/>
                  </a:lnTo>
                  <a:lnTo>
                    <a:pt x="72" y="42"/>
                  </a:lnTo>
                  <a:lnTo>
                    <a:pt x="85" y="39"/>
                  </a:lnTo>
                  <a:lnTo>
                    <a:pt x="97" y="35"/>
                  </a:lnTo>
                  <a:lnTo>
                    <a:pt x="110" y="32"/>
                  </a:lnTo>
                  <a:lnTo>
                    <a:pt x="124" y="30"/>
                  </a:lnTo>
                  <a:lnTo>
                    <a:pt x="139" y="28"/>
                  </a:lnTo>
                  <a:lnTo>
                    <a:pt x="153" y="23"/>
                  </a:lnTo>
                  <a:lnTo>
                    <a:pt x="170" y="23"/>
                  </a:lnTo>
                  <a:lnTo>
                    <a:pt x="186" y="21"/>
                  </a:lnTo>
                  <a:lnTo>
                    <a:pt x="203" y="18"/>
                  </a:lnTo>
                  <a:lnTo>
                    <a:pt x="222" y="16"/>
                  </a:lnTo>
                  <a:lnTo>
                    <a:pt x="238" y="16"/>
                  </a:lnTo>
                  <a:lnTo>
                    <a:pt x="259" y="14"/>
                  </a:lnTo>
                  <a:lnTo>
                    <a:pt x="278" y="14"/>
                  </a:lnTo>
                  <a:lnTo>
                    <a:pt x="298" y="11"/>
                  </a:lnTo>
                  <a:lnTo>
                    <a:pt x="321" y="11"/>
                  </a:lnTo>
                  <a:lnTo>
                    <a:pt x="344" y="11"/>
                  </a:lnTo>
                  <a:lnTo>
                    <a:pt x="367" y="11"/>
                  </a:lnTo>
                  <a:lnTo>
                    <a:pt x="390" y="9"/>
                  </a:lnTo>
                  <a:lnTo>
                    <a:pt x="415" y="9"/>
                  </a:lnTo>
                  <a:lnTo>
                    <a:pt x="442" y="9"/>
                  </a:lnTo>
                  <a:lnTo>
                    <a:pt x="469" y="11"/>
                  </a:lnTo>
                  <a:lnTo>
                    <a:pt x="496" y="11"/>
                  </a:lnTo>
                  <a:lnTo>
                    <a:pt x="525" y="11"/>
                  </a:lnTo>
                  <a:lnTo>
                    <a:pt x="554" y="11"/>
                  </a:lnTo>
                  <a:lnTo>
                    <a:pt x="585" y="14"/>
                  </a:lnTo>
                  <a:lnTo>
                    <a:pt x="589" y="9"/>
                  </a:lnTo>
                  <a:lnTo>
                    <a:pt x="581" y="9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56" name="Freeform 162">
              <a:extLst>
                <a:ext uri="{FF2B5EF4-FFF2-40B4-BE49-F238E27FC236}">
                  <a16:creationId xmlns:a16="http://schemas.microsoft.com/office/drawing/2014/main" id="{E2EEDF5D-B258-B231-8892-6B04B3FC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672"/>
              <a:ext cx="7" cy="237"/>
            </a:xfrm>
            <a:custGeom>
              <a:avLst/>
              <a:gdLst>
                <a:gd name="T0" fmla="*/ 4 w 8"/>
                <a:gd name="T1" fmla="*/ 11 h 237"/>
                <a:gd name="T2" fmla="*/ 0 w 8"/>
                <a:gd name="T3" fmla="*/ 7 h 237"/>
                <a:gd name="T4" fmla="*/ 0 w 8"/>
                <a:gd name="T5" fmla="*/ 237 h 237"/>
                <a:gd name="T6" fmla="*/ 6 w 8"/>
                <a:gd name="T7" fmla="*/ 237 h 237"/>
                <a:gd name="T8" fmla="*/ 6 w 8"/>
                <a:gd name="T9" fmla="*/ 7 h 237"/>
                <a:gd name="T10" fmla="*/ 2 w 8"/>
                <a:gd name="T11" fmla="*/ 2 h 237"/>
                <a:gd name="T12" fmla="*/ 6 w 8"/>
                <a:gd name="T13" fmla="*/ 7 h 237"/>
                <a:gd name="T14" fmla="*/ 6 w 8"/>
                <a:gd name="T15" fmla="*/ 0 h 237"/>
                <a:gd name="T16" fmla="*/ 2 w 8"/>
                <a:gd name="T17" fmla="*/ 2 h 237"/>
                <a:gd name="T18" fmla="*/ 4 w 8"/>
                <a:gd name="T19" fmla="*/ 11 h 2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237"/>
                <a:gd name="T32" fmla="*/ 8 w 8"/>
                <a:gd name="T33" fmla="*/ 237 h 2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237">
                  <a:moveTo>
                    <a:pt x="6" y="11"/>
                  </a:moveTo>
                  <a:lnTo>
                    <a:pt x="0" y="7"/>
                  </a:lnTo>
                  <a:lnTo>
                    <a:pt x="0" y="237"/>
                  </a:lnTo>
                  <a:lnTo>
                    <a:pt x="8" y="237"/>
                  </a:lnTo>
                  <a:lnTo>
                    <a:pt x="8" y="7"/>
                  </a:lnTo>
                  <a:lnTo>
                    <a:pt x="2" y="2"/>
                  </a:lnTo>
                  <a:lnTo>
                    <a:pt x="8" y="7"/>
                  </a:lnTo>
                  <a:lnTo>
                    <a:pt x="8" y="0"/>
                  </a:lnTo>
                  <a:lnTo>
                    <a:pt x="2" y="2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57" name="Freeform 163">
              <a:extLst>
                <a:ext uri="{FF2B5EF4-FFF2-40B4-BE49-F238E27FC236}">
                  <a16:creationId xmlns:a16="http://schemas.microsoft.com/office/drawing/2014/main" id="{90DF45CB-E2B9-5070-28CE-78890469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674"/>
              <a:ext cx="551" cy="84"/>
            </a:xfrm>
            <a:custGeom>
              <a:avLst/>
              <a:gdLst>
                <a:gd name="T0" fmla="*/ 4 w 567"/>
                <a:gd name="T1" fmla="*/ 79 h 84"/>
                <a:gd name="T2" fmla="*/ 46 w 567"/>
                <a:gd name="T3" fmla="*/ 81 h 84"/>
                <a:gd name="T4" fmla="*/ 86 w 567"/>
                <a:gd name="T5" fmla="*/ 84 h 84"/>
                <a:gd name="T6" fmla="*/ 125 w 567"/>
                <a:gd name="T7" fmla="*/ 84 h 84"/>
                <a:gd name="T8" fmla="*/ 163 w 567"/>
                <a:gd name="T9" fmla="*/ 84 h 84"/>
                <a:gd name="T10" fmla="*/ 200 w 567"/>
                <a:gd name="T11" fmla="*/ 84 h 84"/>
                <a:gd name="T12" fmla="*/ 237 w 567"/>
                <a:gd name="T13" fmla="*/ 81 h 84"/>
                <a:gd name="T14" fmla="*/ 271 w 567"/>
                <a:gd name="T15" fmla="*/ 79 h 84"/>
                <a:gd name="T16" fmla="*/ 306 w 567"/>
                <a:gd name="T17" fmla="*/ 74 h 84"/>
                <a:gd name="T18" fmla="*/ 337 w 567"/>
                <a:gd name="T19" fmla="*/ 70 h 84"/>
                <a:gd name="T20" fmla="*/ 369 w 567"/>
                <a:gd name="T21" fmla="*/ 65 h 84"/>
                <a:gd name="T22" fmla="*/ 400 w 567"/>
                <a:gd name="T23" fmla="*/ 58 h 84"/>
                <a:gd name="T24" fmla="*/ 430 w 567"/>
                <a:gd name="T25" fmla="*/ 49 h 84"/>
                <a:gd name="T26" fmla="*/ 457 w 567"/>
                <a:gd name="T27" fmla="*/ 42 h 84"/>
                <a:gd name="T28" fmla="*/ 485 w 567"/>
                <a:gd name="T29" fmla="*/ 33 h 84"/>
                <a:gd name="T30" fmla="*/ 510 w 567"/>
                <a:gd name="T31" fmla="*/ 21 h 84"/>
                <a:gd name="T32" fmla="*/ 535 w 567"/>
                <a:gd name="T33" fmla="*/ 9 h 84"/>
                <a:gd name="T34" fmla="*/ 519 w 567"/>
                <a:gd name="T35" fmla="*/ 7 h 84"/>
                <a:gd name="T36" fmla="*/ 494 w 567"/>
                <a:gd name="T37" fmla="*/ 19 h 84"/>
                <a:gd name="T38" fmla="*/ 468 w 567"/>
                <a:gd name="T39" fmla="*/ 28 h 84"/>
                <a:gd name="T40" fmla="*/ 441 w 567"/>
                <a:gd name="T41" fmla="*/ 37 h 84"/>
                <a:gd name="T42" fmla="*/ 412 w 567"/>
                <a:gd name="T43" fmla="*/ 44 h 84"/>
                <a:gd name="T44" fmla="*/ 383 w 567"/>
                <a:gd name="T45" fmla="*/ 51 h 84"/>
                <a:gd name="T46" fmla="*/ 353 w 567"/>
                <a:gd name="T47" fmla="*/ 58 h 84"/>
                <a:gd name="T48" fmla="*/ 320 w 567"/>
                <a:gd name="T49" fmla="*/ 63 h 84"/>
                <a:gd name="T50" fmla="*/ 288 w 567"/>
                <a:gd name="T51" fmla="*/ 67 h 84"/>
                <a:gd name="T52" fmla="*/ 253 w 567"/>
                <a:gd name="T53" fmla="*/ 70 h 84"/>
                <a:gd name="T54" fmla="*/ 218 w 567"/>
                <a:gd name="T55" fmla="*/ 72 h 84"/>
                <a:gd name="T56" fmla="*/ 183 w 567"/>
                <a:gd name="T57" fmla="*/ 74 h 84"/>
                <a:gd name="T58" fmla="*/ 146 w 567"/>
                <a:gd name="T59" fmla="*/ 74 h 84"/>
                <a:gd name="T60" fmla="*/ 106 w 567"/>
                <a:gd name="T61" fmla="*/ 74 h 84"/>
                <a:gd name="T62" fmla="*/ 67 w 567"/>
                <a:gd name="T63" fmla="*/ 72 h 84"/>
                <a:gd name="T64" fmla="*/ 25 w 567"/>
                <a:gd name="T65" fmla="*/ 70 h 84"/>
                <a:gd name="T66" fmla="*/ 0 w 567"/>
                <a:gd name="T67" fmla="*/ 70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7"/>
                <a:gd name="T103" fmla="*/ 0 h 84"/>
                <a:gd name="T104" fmla="*/ 567 w 567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7" h="84">
                  <a:moveTo>
                    <a:pt x="9" y="77"/>
                  </a:moveTo>
                  <a:lnTo>
                    <a:pt x="4" y="79"/>
                  </a:lnTo>
                  <a:lnTo>
                    <a:pt x="27" y="79"/>
                  </a:lnTo>
                  <a:lnTo>
                    <a:pt x="48" y="81"/>
                  </a:lnTo>
                  <a:lnTo>
                    <a:pt x="71" y="81"/>
                  </a:lnTo>
                  <a:lnTo>
                    <a:pt x="92" y="84"/>
                  </a:lnTo>
                  <a:lnTo>
                    <a:pt x="112" y="84"/>
                  </a:lnTo>
                  <a:lnTo>
                    <a:pt x="133" y="84"/>
                  </a:lnTo>
                  <a:lnTo>
                    <a:pt x="154" y="84"/>
                  </a:lnTo>
                  <a:lnTo>
                    <a:pt x="173" y="84"/>
                  </a:lnTo>
                  <a:lnTo>
                    <a:pt x="193" y="84"/>
                  </a:lnTo>
                  <a:lnTo>
                    <a:pt x="212" y="84"/>
                  </a:lnTo>
                  <a:lnTo>
                    <a:pt x="233" y="81"/>
                  </a:lnTo>
                  <a:lnTo>
                    <a:pt x="251" y="81"/>
                  </a:lnTo>
                  <a:lnTo>
                    <a:pt x="270" y="79"/>
                  </a:lnTo>
                  <a:lnTo>
                    <a:pt x="287" y="79"/>
                  </a:lnTo>
                  <a:lnTo>
                    <a:pt x="305" y="77"/>
                  </a:lnTo>
                  <a:lnTo>
                    <a:pt x="324" y="74"/>
                  </a:lnTo>
                  <a:lnTo>
                    <a:pt x="341" y="72"/>
                  </a:lnTo>
                  <a:lnTo>
                    <a:pt x="357" y="70"/>
                  </a:lnTo>
                  <a:lnTo>
                    <a:pt x="374" y="67"/>
                  </a:lnTo>
                  <a:lnTo>
                    <a:pt x="391" y="65"/>
                  </a:lnTo>
                  <a:lnTo>
                    <a:pt x="407" y="61"/>
                  </a:lnTo>
                  <a:lnTo>
                    <a:pt x="424" y="58"/>
                  </a:lnTo>
                  <a:lnTo>
                    <a:pt x="438" y="54"/>
                  </a:lnTo>
                  <a:lnTo>
                    <a:pt x="455" y="49"/>
                  </a:lnTo>
                  <a:lnTo>
                    <a:pt x="469" y="47"/>
                  </a:lnTo>
                  <a:lnTo>
                    <a:pt x="484" y="42"/>
                  </a:lnTo>
                  <a:lnTo>
                    <a:pt x="499" y="37"/>
                  </a:lnTo>
                  <a:lnTo>
                    <a:pt x="513" y="33"/>
                  </a:lnTo>
                  <a:lnTo>
                    <a:pt x="526" y="28"/>
                  </a:lnTo>
                  <a:lnTo>
                    <a:pt x="540" y="21"/>
                  </a:lnTo>
                  <a:lnTo>
                    <a:pt x="552" y="16"/>
                  </a:lnTo>
                  <a:lnTo>
                    <a:pt x="567" y="9"/>
                  </a:lnTo>
                  <a:lnTo>
                    <a:pt x="563" y="0"/>
                  </a:lnTo>
                  <a:lnTo>
                    <a:pt x="550" y="7"/>
                  </a:lnTo>
                  <a:lnTo>
                    <a:pt x="536" y="12"/>
                  </a:lnTo>
                  <a:lnTo>
                    <a:pt x="523" y="19"/>
                  </a:lnTo>
                  <a:lnTo>
                    <a:pt x="509" y="23"/>
                  </a:lnTo>
                  <a:lnTo>
                    <a:pt x="496" y="28"/>
                  </a:lnTo>
                  <a:lnTo>
                    <a:pt x="482" y="33"/>
                  </a:lnTo>
                  <a:lnTo>
                    <a:pt x="467" y="37"/>
                  </a:lnTo>
                  <a:lnTo>
                    <a:pt x="453" y="40"/>
                  </a:lnTo>
                  <a:lnTo>
                    <a:pt x="436" y="44"/>
                  </a:lnTo>
                  <a:lnTo>
                    <a:pt x="422" y="49"/>
                  </a:lnTo>
                  <a:lnTo>
                    <a:pt x="405" y="51"/>
                  </a:lnTo>
                  <a:lnTo>
                    <a:pt x="391" y="56"/>
                  </a:lnTo>
                  <a:lnTo>
                    <a:pt x="374" y="58"/>
                  </a:lnTo>
                  <a:lnTo>
                    <a:pt x="357" y="61"/>
                  </a:lnTo>
                  <a:lnTo>
                    <a:pt x="339" y="63"/>
                  </a:lnTo>
                  <a:lnTo>
                    <a:pt x="322" y="65"/>
                  </a:lnTo>
                  <a:lnTo>
                    <a:pt x="305" y="67"/>
                  </a:lnTo>
                  <a:lnTo>
                    <a:pt x="287" y="70"/>
                  </a:lnTo>
                  <a:lnTo>
                    <a:pt x="268" y="70"/>
                  </a:lnTo>
                  <a:lnTo>
                    <a:pt x="249" y="72"/>
                  </a:lnTo>
                  <a:lnTo>
                    <a:pt x="231" y="72"/>
                  </a:lnTo>
                  <a:lnTo>
                    <a:pt x="212" y="74"/>
                  </a:lnTo>
                  <a:lnTo>
                    <a:pt x="193" y="74"/>
                  </a:lnTo>
                  <a:lnTo>
                    <a:pt x="173" y="74"/>
                  </a:lnTo>
                  <a:lnTo>
                    <a:pt x="154" y="74"/>
                  </a:lnTo>
                  <a:lnTo>
                    <a:pt x="133" y="74"/>
                  </a:lnTo>
                  <a:lnTo>
                    <a:pt x="112" y="74"/>
                  </a:lnTo>
                  <a:lnTo>
                    <a:pt x="92" y="74"/>
                  </a:lnTo>
                  <a:lnTo>
                    <a:pt x="71" y="72"/>
                  </a:lnTo>
                  <a:lnTo>
                    <a:pt x="48" y="72"/>
                  </a:lnTo>
                  <a:lnTo>
                    <a:pt x="27" y="70"/>
                  </a:lnTo>
                  <a:lnTo>
                    <a:pt x="4" y="67"/>
                  </a:lnTo>
                  <a:lnTo>
                    <a:pt x="0" y="70"/>
                  </a:lnTo>
                  <a:lnTo>
                    <a:pt x="9" y="7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58" name="Freeform 164">
              <a:extLst>
                <a:ext uri="{FF2B5EF4-FFF2-40B4-BE49-F238E27FC236}">
                  <a16:creationId xmlns:a16="http://schemas.microsoft.com/office/drawing/2014/main" id="{1AA78731-7B5C-7B37-C8F6-73E35EDFE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744"/>
              <a:ext cx="78" cy="119"/>
            </a:xfrm>
            <a:custGeom>
              <a:avLst/>
              <a:gdLst>
                <a:gd name="T0" fmla="*/ 10 w 79"/>
                <a:gd name="T1" fmla="*/ 114 h 119"/>
                <a:gd name="T2" fmla="*/ 10 w 79"/>
                <a:gd name="T3" fmla="*/ 119 h 119"/>
                <a:gd name="T4" fmla="*/ 77 w 79"/>
                <a:gd name="T5" fmla="*/ 7 h 119"/>
                <a:gd name="T6" fmla="*/ 68 w 79"/>
                <a:gd name="T7" fmla="*/ 0 h 119"/>
                <a:gd name="T8" fmla="*/ 2 w 79"/>
                <a:gd name="T9" fmla="*/ 114 h 119"/>
                <a:gd name="T10" fmla="*/ 2 w 79"/>
                <a:gd name="T11" fmla="*/ 119 h 119"/>
                <a:gd name="T12" fmla="*/ 2 w 79"/>
                <a:gd name="T13" fmla="*/ 114 h 119"/>
                <a:gd name="T14" fmla="*/ 0 w 79"/>
                <a:gd name="T15" fmla="*/ 116 h 119"/>
                <a:gd name="T16" fmla="*/ 2 w 79"/>
                <a:gd name="T17" fmla="*/ 119 h 119"/>
                <a:gd name="T18" fmla="*/ 10 w 79"/>
                <a:gd name="T19" fmla="*/ 114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119"/>
                <a:gd name="T32" fmla="*/ 79 w 79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119">
                  <a:moveTo>
                    <a:pt x="10" y="114"/>
                  </a:moveTo>
                  <a:lnTo>
                    <a:pt x="10" y="119"/>
                  </a:lnTo>
                  <a:lnTo>
                    <a:pt x="79" y="7"/>
                  </a:lnTo>
                  <a:lnTo>
                    <a:pt x="70" y="0"/>
                  </a:lnTo>
                  <a:lnTo>
                    <a:pt x="2" y="114"/>
                  </a:lnTo>
                  <a:lnTo>
                    <a:pt x="2" y="119"/>
                  </a:lnTo>
                  <a:lnTo>
                    <a:pt x="2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59" name="Freeform 165">
              <a:extLst>
                <a:ext uri="{FF2B5EF4-FFF2-40B4-BE49-F238E27FC236}">
                  <a16:creationId xmlns:a16="http://schemas.microsoft.com/office/drawing/2014/main" id="{A4DB4592-0B91-8BCD-7157-9F1B4F3CB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858"/>
              <a:ext cx="52" cy="119"/>
            </a:xfrm>
            <a:custGeom>
              <a:avLst/>
              <a:gdLst>
                <a:gd name="T0" fmla="*/ 44 w 54"/>
                <a:gd name="T1" fmla="*/ 109 h 119"/>
                <a:gd name="T2" fmla="*/ 50 w 54"/>
                <a:gd name="T3" fmla="*/ 112 h 119"/>
                <a:gd name="T4" fmla="*/ 8 w 54"/>
                <a:gd name="T5" fmla="*/ 0 h 119"/>
                <a:gd name="T6" fmla="*/ 0 w 54"/>
                <a:gd name="T7" fmla="*/ 5 h 119"/>
                <a:gd name="T8" fmla="*/ 41 w 54"/>
                <a:gd name="T9" fmla="*/ 114 h 119"/>
                <a:gd name="T10" fmla="*/ 48 w 54"/>
                <a:gd name="T11" fmla="*/ 116 h 119"/>
                <a:gd name="T12" fmla="*/ 41 w 54"/>
                <a:gd name="T13" fmla="*/ 114 h 119"/>
                <a:gd name="T14" fmla="*/ 44 w 54"/>
                <a:gd name="T15" fmla="*/ 119 h 119"/>
                <a:gd name="T16" fmla="*/ 48 w 54"/>
                <a:gd name="T17" fmla="*/ 116 h 119"/>
                <a:gd name="T18" fmla="*/ 44 w 54"/>
                <a:gd name="T19" fmla="*/ 109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119"/>
                <a:gd name="T32" fmla="*/ 54 w 54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119">
                  <a:moveTo>
                    <a:pt x="48" y="109"/>
                  </a:moveTo>
                  <a:lnTo>
                    <a:pt x="54" y="11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5" y="114"/>
                  </a:lnTo>
                  <a:lnTo>
                    <a:pt x="52" y="116"/>
                  </a:lnTo>
                  <a:lnTo>
                    <a:pt x="45" y="114"/>
                  </a:lnTo>
                  <a:lnTo>
                    <a:pt x="48" y="119"/>
                  </a:lnTo>
                  <a:lnTo>
                    <a:pt x="52" y="116"/>
                  </a:lnTo>
                  <a:lnTo>
                    <a:pt x="48" y="109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60" name="Freeform 166">
              <a:extLst>
                <a:ext uri="{FF2B5EF4-FFF2-40B4-BE49-F238E27FC236}">
                  <a16:creationId xmlns:a16="http://schemas.microsoft.com/office/drawing/2014/main" id="{C803577F-B9FE-3606-93B1-7B1F5337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967"/>
              <a:ext cx="7" cy="10"/>
            </a:xfrm>
            <a:custGeom>
              <a:avLst/>
              <a:gdLst>
                <a:gd name="T0" fmla="*/ 3 w 7"/>
                <a:gd name="T1" fmla="*/ 0 h 10"/>
                <a:gd name="T2" fmla="*/ 5 w 7"/>
                <a:gd name="T3" fmla="*/ 3 h 10"/>
                <a:gd name="T4" fmla="*/ 7 w 7"/>
                <a:gd name="T5" fmla="*/ 7 h 10"/>
                <a:gd name="T6" fmla="*/ 0 w 7"/>
                <a:gd name="T7" fmla="*/ 5 h 10"/>
                <a:gd name="T8" fmla="*/ 3 w 7"/>
                <a:gd name="T9" fmla="*/ 10 h 10"/>
                <a:gd name="T10" fmla="*/ 7 w 7"/>
                <a:gd name="T11" fmla="*/ 7 h 10"/>
                <a:gd name="T12" fmla="*/ 3 w 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0"/>
                <a:gd name="T23" fmla="*/ 7 w 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0">
                  <a:moveTo>
                    <a:pt x="3" y="0"/>
                  </a:moveTo>
                  <a:lnTo>
                    <a:pt x="5" y="3"/>
                  </a:lnTo>
                  <a:lnTo>
                    <a:pt x="7" y="7"/>
                  </a:lnTo>
                  <a:lnTo>
                    <a:pt x="0" y="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61" name="Freeform 167">
              <a:extLst>
                <a:ext uri="{FF2B5EF4-FFF2-40B4-BE49-F238E27FC236}">
                  <a16:creationId xmlns:a16="http://schemas.microsoft.com/office/drawing/2014/main" id="{712CE927-4B41-7BC8-0469-51F6BA7B1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2716"/>
              <a:ext cx="508" cy="67"/>
            </a:xfrm>
            <a:custGeom>
              <a:avLst/>
              <a:gdLst>
                <a:gd name="T0" fmla="*/ 0 w 523"/>
                <a:gd name="T1" fmla="*/ 67 h 67"/>
                <a:gd name="T2" fmla="*/ 22 w 523"/>
                <a:gd name="T3" fmla="*/ 67 h 67"/>
                <a:gd name="T4" fmla="*/ 47 w 523"/>
                <a:gd name="T5" fmla="*/ 65 h 67"/>
                <a:gd name="T6" fmla="*/ 70 w 523"/>
                <a:gd name="T7" fmla="*/ 65 h 67"/>
                <a:gd name="T8" fmla="*/ 91 w 523"/>
                <a:gd name="T9" fmla="*/ 65 h 67"/>
                <a:gd name="T10" fmla="*/ 114 w 523"/>
                <a:gd name="T11" fmla="*/ 65 h 67"/>
                <a:gd name="T12" fmla="*/ 135 w 523"/>
                <a:gd name="T13" fmla="*/ 63 h 67"/>
                <a:gd name="T14" fmla="*/ 154 w 523"/>
                <a:gd name="T15" fmla="*/ 63 h 67"/>
                <a:gd name="T16" fmla="*/ 174 w 523"/>
                <a:gd name="T17" fmla="*/ 63 h 67"/>
                <a:gd name="T18" fmla="*/ 193 w 523"/>
                <a:gd name="T19" fmla="*/ 60 h 67"/>
                <a:gd name="T20" fmla="*/ 214 w 523"/>
                <a:gd name="T21" fmla="*/ 60 h 67"/>
                <a:gd name="T22" fmla="*/ 230 w 523"/>
                <a:gd name="T23" fmla="*/ 58 h 67"/>
                <a:gd name="T24" fmla="*/ 250 w 523"/>
                <a:gd name="T25" fmla="*/ 56 h 67"/>
                <a:gd name="T26" fmla="*/ 266 w 523"/>
                <a:gd name="T27" fmla="*/ 56 h 67"/>
                <a:gd name="T28" fmla="*/ 284 w 523"/>
                <a:gd name="T29" fmla="*/ 53 h 67"/>
                <a:gd name="T30" fmla="*/ 299 w 523"/>
                <a:gd name="T31" fmla="*/ 51 h 67"/>
                <a:gd name="T32" fmla="*/ 315 w 523"/>
                <a:gd name="T33" fmla="*/ 49 h 67"/>
                <a:gd name="T34" fmla="*/ 330 w 523"/>
                <a:gd name="T35" fmla="*/ 46 h 67"/>
                <a:gd name="T36" fmla="*/ 346 w 523"/>
                <a:gd name="T37" fmla="*/ 44 h 67"/>
                <a:gd name="T38" fmla="*/ 359 w 523"/>
                <a:gd name="T39" fmla="*/ 42 h 67"/>
                <a:gd name="T40" fmla="*/ 374 w 523"/>
                <a:gd name="T41" fmla="*/ 39 h 67"/>
                <a:gd name="T42" fmla="*/ 385 w 523"/>
                <a:gd name="T43" fmla="*/ 37 h 67"/>
                <a:gd name="T44" fmla="*/ 399 w 523"/>
                <a:gd name="T45" fmla="*/ 35 h 67"/>
                <a:gd name="T46" fmla="*/ 411 w 523"/>
                <a:gd name="T47" fmla="*/ 32 h 67"/>
                <a:gd name="T48" fmla="*/ 423 w 523"/>
                <a:gd name="T49" fmla="*/ 30 h 67"/>
                <a:gd name="T50" fmla="*/ 432 w 523"/>
                <a:gd name="T51" fmla="*/ 25 h 67"/>
                <a:gd name="T52" fmla="*/ 444 w 523"/>
                <a:gd name="T53" fmla="*/ 23 h 67"/>
                <a:gd name="T54" fmla="*/ 454 w 523"/>
                <a:gd name="T55" fmla="*/ 19 h 67"/>
                <a:gd name="T56" fmla="*/ 461 w 523"/>
                <a:gd name="T57" fmla="*/ 16 h 67"/>
                <a:gd name="T58" fmla="*/ 472 w 523"/>
                <a:gd name="T59" fmla="*/ 12 h 67"/>
                <a:gd name="T60" fmla="*/ 479 w 523"/>
                <a:gd name="T61" fmla="*/ 9 h 67"/>
                <a:gd name="T62" fmla="*/ 487 w 523"/>
                <a:gd name="T63" fmla="*/ 5 h 67"/>
                <a:gd name="T64" fmla="*/ 493 w 523"/>
                <a:gd name="T65" fmla="*/ 0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3"/>
                <a:gd name="T100" fmla="*/ 0 h 67"/>
                <a:gd name="T101" fmla="*/ 523 w 523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3" h="67">
                  <a:moveTo>
                    <a:pt x="0" y="67"/>
                  </a:moveTo>
                  <a:lnTo>
                    <a:pt x="24" y="67"/>
                  </a:lnTo>
                  <a:lnTo>
                    <a:pt x="49" y="65"/>
                  </a:lnTo>
                  <a:lnTo>
                    <a:pt x="74" y="65"/>
                  </a:lnTo>
                  <a:lnTo>
                    <a:pt x="97" y="65"/>
                  </a:lnTo>
                  <a:lnTo>
                    <a:pt x="120" y="65"/>
                  </a:lnTo>
                  <a:lnTo>
                    <a:pt x="143" y="63"/>
                  </a:lnTo>
                  <a:lnTo>
                    <a:pt x="164" y="63"/>
                  </a:lnTo>
                  <a:lnTo>
                    <a:pt x="184" y="63"/>
                  </a:lnTo>
                  <a:lnTo>
                    <a:pt x="205" y="60"/>
                  </a:lnTo>
                  <a:lnTo>
                    <a:pt x="226" y="60"/>
                  </a:lnTo>
                  <a:lnTo>
                    <a:pt x="244" y="58"/>
                  </a:lnTo>
                  <a:lnTo>
                    <a:pt x="265" y="56"/>
                  </a:lnTo>
                  <a:lnTo>
                    <a:pt x="282" y="56"/>
                  </a:lnTo>
                  <a:lnTo>
                    <a:pt x="301" y="53"/>
                  </a:lnTo>
                  <a:lnTo>
                    <a:pt x="317" y="51"/>
                  </a:lnTo>
                  <a:lnTo>
                    <a:pt x="334" y="49"/>
                  </a:lnTo>
                  <a:lnTo>
                    <a:pt x="350" y="46"/>
                  </a:lnTo>
                  <a:lnTo>
                    <a:pt x="367" y="44"/>
                  </a:lnTo>
                  <a:lnTo>
                    <a:pt x="381" y="42"/>
                  </a:lnTo>
                  <a:lnTo>
                    <a:pt x="396" y="39"/>
                  </a:lnTo>
                  <a:lnTo>
                    <a:pt x="408" y="37"/>
                  </a:lnTo>
                  <a:lnTo>
                    <a:pt x="423" y="35"/>
                  </a:lnTo>
                  <a:lnTo>
                    <a:pt x="435" y="32"/>
                  </a:lnTo>
                  <a:lnTo>
                    <a:pt x="448" y="30"/>
                  </a:lnTo>
                  <a:lnTo>
                    <a:pt x="458" y="25"/>
                  </a:lnTo>
                  <a:lnTo>
                    <a:pt x="471" y="23"/>
                  </a:lnTo>
                  <a:lnTo>
                    <a:pt x="481" y="19"/>
                  </a:lnTo>
                  <a:lnTo>
                    <a:pt x="489" y="16"/>
                  </a:lnTo>
                  <a:lnTo>
                    <a:pt x="500" y="12"/>
                  </a:lnTo>
                  <a:lnTo>
                    <a:pt x="508" y="9"/>
                  </a:lnTo>
                  <a:lnTo>
                    <a:pt x="516" y="5"/>
                  </a:lnTo>
                  <a:lnTo>
                    <a:pt x="5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62" name="Freeform 168">
              <a:extLst>
                <a:ext uri="{FF2B5EF4-FFF2-40B4-BE49-F238E27FC236}">
                  <a16:creationId xmlns:a16="http://schemas.microsoft.com/office/drawing/2014/main" id="{B2449FC8-8096-5127-C43A-E9D2D27C8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783"/>
              <a:ext cx="531" cy="47"/>
            </a:xfrm>
            <a:custGeom>
              <a:avLst/>
              <a:gdLst>
                <a:gd name="T0" fmla="*/ 0 w 546"/>
                <a:gd name="T1" fmla="*/ 47 h 47"/>
                <a:gd name="T2" fmla="*/ 21 w 546"/>
                <a:gd name="T3" fmla="*/ 45 h 47"/>
                <a:gd name="T4" fmla="*/ 44 w 546"/>
                <a:gd name="T5" fmla="*/ 45 h 47"/>
                <a:gd name="T6" fmla="*/ 64 w 546"/>
                <a:gd name="T7" fmla="*/ 45 h 47"/>
                <a:gd name="T8" fmla="*/ 85 w 546"/>
                <a:gd name="T9" fmla="*/ 42 h 47"/>
                <a:gd name="T10" fmla="*/ 106 w 546"/>
                <a:gd name="T11" fmla="*/ 42 h 47"/>
                <a:gd name="T12" fmla="*/ 125 w 546"/>
                <a:gd name="T13" fmla="*/ 40 h 47"/>
                <a:gd name="T14" fmla="*/ 145 w 546"/>
                <a:gd name="T15" fmla="*/ 40 h 47"/>
                <a:gd name="T16" fmla="*/ 164 w 546"/>
                <a:gd name="T17" fmla="*/ 38 h 47"/>
                <a:gd name="T18" fmla="*/ 185 w 546"/>
                <a:gd name="T19" fmla="*/ 38 h 47"/>
                <a:gd name="T20" fmla="*/ 202 w 546"/>
                <a:gd name="T21" fmla="*/ 35 h 47"/>
                <a:gd name="T22" fmla="*/ 220 w 546"/>
                <a:gd name="T23" fmla="*/ 35 h 47"/>
                <a:gd name="T24" fmla="*/ 237 w 546"/>
                <a:gd name="T25" fmla="*/ 33 h 47"/>
                <a:gd name="T26" fmla="*/ 256 w 546"/>
                <a:gd name="T27" fmla="*/ 33 h 47"/>
                <a:gd name="T28" fmla="*/ 272 w 546"/>
                <a:gd name="T29" fmla="*/ 31 h 47"/>
                <a:gd name="T30" fmla="*/ 289 w 546"/>
                <a:gd name="T31" fmla="*/ 31 h 47"/>
                <a:gd name="T32" fmla="*/ 306 w 546"/>
                <a:gd name="T33" fmla="*/ 28 h 47"/>
                <a:gd name="T34" fmla="*/ 322 w 546"/>
                <a:gd name="T35" fmla="*/ 26 h 47"/>
                <a:gd name="T36" fmla="*/ 337 w 546"/>
                <a:gd name="T37" fmla="*/ 26 h 47"/>
                <a:gd name="T38" fmla="*/ 351 w 546"/>
                <a:gd name="T39" fmla="*/ 24 h 47"/>
                <a:gd name="T40" fmla="*/ 367 w 546"/>
                <a:gd name="T41" fmla="*/ 21 h 47"/>
                <a:gd name="T42" fmla="*/ 381 w 546"/>
                <a:gd name="T43" fmla="*/ 21 h 47"/>
                <a:gd name="T44" fmla="*/ 395 w 546"/>
                <a:gd name="T45" fmla="*/ 19 h 47"/>
                <a:gd name="T46" fmla="*/ 408 w 546"/>
                <a:gd name="T47" fmla="*/ 17 h 47"/>
                <a:gd name="T48" fmla="*/ 422 w 546"/>
                <a:gd name="T49" fmla="*/ 14 h 47"/>
                <a:gd name="T50" fmla="*/ 436 w 546"/>
                <a:gd name="T51" fmla="*/ 14 h 47"/>
                <a:gd name="T52" fmla="*/ 447 w 546"/>
                <a:gd name="T53" fmla="*/ 12 h 47"/>
                <a:gd name="T54" fmla="*/ 460 w 546"/>
                <a:gd name="T55" fmla="*/ 10 h 47"/>
                <a:gd name="T56" fmla="*/ 471 w 546"/>
                <a:gd name="T57" fmla="*/ 7 h 47"/>
                <a:gd name="T58" fmla="*/ 483 w 546"/>
                <a:gd name="T59" fmla="*/ 5 h 47"/>
                <a:gd name="T60" fmla="*/ 495 w 546"/>
                <a:gd name="T61" fmla="*/ 3 h 47"/>
                <a:gd name="T62" fmla="*/ 504 w 546"/>
                <a:gd name="T63" fmla="*/ 3 h 47"/>
                <a:gd name="T64" fmla="*/ 516 w 546"/>
                <a:gd name="T65" fmla="*/ 0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6"/>
                <a:gd name="T100" fmla="*/ 0 h 47"/>
                <a:gd name="T101" fmla="*/ 546 w 546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6" h="47">
                  <a:moveTo>
                    <a:pt x="0" y="47"/>
                  </a:moveTo>
                  <a:lnTo>
                    <a:pt x="23" y="45"/>
                  </a:lnTo>
                  <a:lnTo>
                    <a:pt x="46" y="45"/>
                  </a:lnTo>
                  <a:lnTo>
                    <a:pt x="68" y="45"/>
                  </a:lnTo>
                  <a:lnTo>
                    <a:pt x="89" y="42"/>
                  </a:lnTo>
                  <a:lnTo>
                    <a:pt x="112" y="42"/>
                  </a:lnTo>
                  <a:lnTo>
                    <a:pt x="133" y="40"/>
                  </a:lnTo>
                  <a:lnTo>
                    <a:pt x="153" y="40"/>
                  </a:lnTo>
                  <a:lnTo>
                    <a:pt x="174" y="38"/>
                  </a:lnTo>
                  <a:lnTo>
                    <a:pt x="195" y="38"/>
                  </a:lnTo>
                  <a:lnTo>
                    <a:pt x="214" y="35"/>
                  </a:lnTo>
                  <a:lnTo>
                    <a:pt x="232" y="35"/>
                  </a:lnTo>
                  <a:lnTo>
                    <a:pt x="251" y="33"/>
                  </a:lnTo>
                  <a:lnTo>
                    <a:pt x="270" y="33"/>
                  </a:lnTo>
                  <a:lnTo>
                    <a:pt x="288" y="31"/>
                  </a:lnTo>
                  <a:lnTo>
                    <a:pt x="305" y="31"/>
                  </a:lnTo>
                  <a:lnTo>
                    <a:pt x="324" y="28"/>
                  </a:lnTo>
                  <a:lnTo>
                    <a:pt x="340" y="26"/>
                  </a:lnTo>
                  <a:lnTo>
                    <a:pt x="357" y="26"/>
                  </a:lnTo>
                  <a:lnTo>
                    <a:pt x="371" y="24"/>
                  </a:lnTo>
                  <a:lnTo>
                    <a:pt x="388" y="21"/>
                  </a:lnTo>
                  <a:lnTo>
                    <a:pt x="403" y="21"/>
                  </a:lnTo>
                  <a:lnTo>
                    <a:pt x="417" y="19"/>
                  </a:lnTo>
                  <a:lnTo>
                    <a:pt x="432" y="17"/>
                  </a:lnTo>
                  <a:lnTo>
                    <a:pt x="446" y="14"/>
                  </a:lnTo>
                  <a:lnTo>
                    <a:pt x="461" y="14"/>
                  </a:lnTo>
                  <a:lnTo>
                    <a:pt x="473" y="12"/>
                  </a:lnTo>
                  <a:lnTo>
                    <a:pt x="486" y="10"/>
                  </a:lnTo>
                  <a:lnTo>
                    <a:pt x="498" y="7"/>
                  </a:lnTo>
                  <a:lnTo>
                    <a:pt x="511" y="5"/>
                  </a:lnTo>
                  <a:lnTo>
                    <a:pt x="523" y="3"/>
                  </a:lnTo>
                  <a:lnTo>
                    <a:pt x="533" y="3"/>
                  </a:lnTo>
                  <a:lnTo>
                    <a:pt x="5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63" name="Freeform 169">
              <a:extLst>
                <a:ext uri="{FF2B5EF4-FFF2-40B4-BE49-F238E27FC236}">
                  <a16:creationId xmlns:a16="http://schemas.microsoft.com/office/drawing/2014/main" id="{A96B0B52-2013-8CB3-DD6A-D6D9A647C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839"/>
              <a:ext cx="599" cy="54"/>
            </a:xfrm>
            <a:custGeom>
              <a:avLst/>
              <a:gdLst>
                <a:gd name="T0" fmla="*/ 0 w 615"/>
                <a:gd name="T1" fmla="*/ 54 h 54"/>
                <a:gd name="T2" fmla="*/ 19 w 615"/>
                <a:gd name="T3" fmla="*/ 49 h 54"/>
                <a:gd name="T4" fmla="*/ 34 w 615"/>
                <a:gd name="T5" fmla="*/ 47 h 54"/>
                <a:gd name="T6" fmla="*/ 50 w 615"/>
                <a:gd name="T7" fmla="*/ 42 h 54"/>
                <a:gd name="T8" fmla="*/ 67 w 615"/>
                <a:gd name="T9" fmla="*/ 40 h 54"/>
                <a:gd name="T10" fmla="*/ 84 w 615"/>
                <a:gd name="T11" fmla="*/ 37 h 54"/>
                <a:gd name="T12" fmla="*/ 100 w 615"/>
                <a:gd name="T13" fmla="*/ 35 h 54"/>
                <a:gd name="T14" fmla="*/ 117 w 615"/>
                <a:gd name="T15" fmla="*/ 33 h 54"/>
                <a:gd name="T16" fmla="*/ 133 w 615"/>
                <a:gd name="T17" fmla="*/ 30 h 54"/>
                <a:gd name="T18" fmla="*/ 152 w 615"/>
                <a:gd name="T19" fmla="*/ 28 h 54"/>
                <a:gd name="T20" fmla="*/ 169 w 615"/>
                <a:gd name="T21" fmla="*/ 26 h 54"/>
                <a:gd name="T22" fmla="*/ 185 w 615"/>
                <a:gd name="T23" fmla="*/ 24 h 54"/>
                <a:gd name="T24" fmla="*/ 203 w 615"/>
                <a:gd name="T25" fmla="*/ 21 h 54"/>
                <a:gd name="T26" fmla="*/ 221 w 615"/>
                <a:gd name="T27" fmla="*/ 19 h 54"/>
                <a:gd name="T28" fmla="*/ 239 w 615"/>
                <a:gd name="T29" fmla="*/ 17 h 54"/>
                <a:gd name="T30" fmla="*/ 258 w 615"/>
                <a:gd name="T31" fmla="*/ 17 h 54"/>
                <a:gd name="T32" fmla="*/ 276 w 615"/>
                <a:gd name="T33" fmla="*/ 14 h 54"/>
                <a:gd name="T34" fmla="*/ 294 w 615"/>
                <a:gd name="T35" fmla="*/ 12 h 54"/>
                <a:gd name="T36" fmla="*/ 311 w 615"/>
                <a:gd name="T37" fmla="*/ 12 h 54"/>
                <a:gd name="T38" fmla="*/ 331 w 615"/>
                <a:gd name="T39" fmla="*/ 10 h 54"/>
                <a:gd name="T40" fmla="*/ 349 w 615"/>
                <a:gd name="T41" fmla="*/ 10 h 54"/>
                <a:gd name="T42" fmla="*/ 369 w 615"/>
                <a:gd name="T43" fmla="*/ 7 h 54"/>
                <a:gd name="T44" fmla="*/ 386 w 615"/>
                <a:gd name="T45" fmla="*/ 7 h 54"/>
                <a:gd name="T46" fmla="*/ 406 w 615"/>
                <a:gd name="T47" fmla="*/ 5 h 54"/>
                <a:gd name="T48" fmla="*/ 424 w 615"/>
                <a:gd name="T49" fmla="*/ 5 h 54"/>
                <a:gd name="T50" fmla="*/ 443 w 615"/>
                <a:gd name="T51" fmla="*/ 5 h 54"/>
                <a:gd name="T52" fmla="*/ 463 w 615"/>
                <a:gd name="T53" fmla="*/ 3 h 54"/>
                <a:gd name="T54" fmla="*/ 483 w 615"/>
                <a:gd name="T55" fmla="*/ 3 h 54"/>
                <a:gd name="T56" fmla="*/ 503 w 615"/>
                <a:gd name="T57" fmla="*/ 3 h 54"/>
                <a:gd name="T58" fmla="*/ 522 w 615"/>
                <a:gd name="T59" fmla="*/ 3 h 54"/>
                <a:gd name="T60" fmla="*/ 542 w 615"/>
                <a:gd name="T61" fmla="*/ 0 h 54"/>
                <a:gd name="T62" fmla="*/ 562 w 615"/>
                <a:gd name="T63" fmla="*/ 0 h 54"/>
                <a:gd name="T64" fmla="*/ 583 w 615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5"/>
                <a:gd name="T100" fmla="*/ 0 h 54"/>
                <a:gd name="T101" fmla="*/ 615 w 615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5" h="54">
                  <a:moveTo>
                    <a:pt x="0" y="54"/>
                  </a:moveTo>
                  <a:lnTo>
                    <a:pt x="19" y="49"/>
                  </a:lnTo>
                  <a:lnTo>
                    <a:pt x="36" y="47"/>
                  </a:lnTo>
                  <a:lnTo>
                    <a:pt x="52" y="42"/>
                  </a:lnTo>
                  <a:lnTo>
                    <a:pt x="71" y="40"/>
                  </a:lnTo>
                  <a:lnTo>
                    <a:pt x="88" y="37"/>
                  </a:lnTo>
                  <a:lnTo>
                    <a:pt x="106" y="35"/>
                  </a:lnTo>
                  <a:lnTo>
                    <a:pt x="123" y="33"/>
                  </a:lnTo>
                  <a:lnTo>
                    <a:pt x="141" y="30"/>
                  </a:lnTo>
                  <a:lnTo>
                    <a:pt x="160" y="28"/>
                  </a:lnTo>
                  <a:lnTo>
                    <a:pt x="179" y="26"/>
                  </a:lnTo>
                  <a:lnTo>
                    <a:pt x="195" y="24"/>
                  </a:lnTo>
                  <a:lnTo>
                    <a:pt x="214" y="21"/>
                  </a:lnTo>
                  <a:lnTo>
                    <a:pt x="233" y="19"/>
                  </a:lnTo>
                  <a:lnTo>
                    <a:pt x="252" y="17"/>
                  </a:lnTo>
                  <a:lnTo>
                    <a:pt x="272" y="17"/>
                  </a:lnTo>
                  <a:lnTo>
                    <a:pt x="291" y="14"/>
                  </a:lnTo>
                  <a:lnTo>
                    <a:pt x="310" y="12"/>
                  </a:lnTo>
                  <a:lnTo>
                    <a:pt x="328" y="12"/>
                  </a:lnTo>
                  <a:lnTo>
                    <a:pt x="349" y="10"/>
                  </a:lnTo>
                  <a:lnTo>
                    <a:pt x="368" y="10"/>
                  </a:lnTo>
                  <a:lnTo>
                    <a:pt x="389" y="7"/>
                  </a:lnTo>
                  <a:lnTo>
                    <a:pt x="407" y="7"/>
                  </a:lnTo>
                  <a:lnTo>
                    <a:pt x="428" y="5"/>
                  </a:lnTo>
                  <a:lnTo>
                    <a:pt x="447" y="5"/>
                  </a:lnTo>
                  <a:lnTo>
                    <a:pt x="467" y="5"/>
                  </a:lnTo>
                  <a:lnTo>
                    <a:pt x="488" y="3"/>
                  </a:lnTo>
                  <a:lnTo>
                    <a:pt x="509" y="3"/>
                  </a:lnTo>
                  <a:lnTo>
                    <a:pt x="530" y="3"/>
                  </a:lnTo>
                  <a:lnTo>
                    <a:pt x="550" y="3"/>
                  </a:lnTo>
                  <a:lnTo>
                    <a:pt x="571" y="0"/>
                  </a:lnTo>
                  <a:lnTo>
                    <a:pt x="592" y="0"/>
                  </a:lnTo>
                  <a:lnTo>
                    <a:pt x="6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64" name="Freeform 170">
              <a:extLst>
                <a:ext uri="{FF2B5EF4-FFF2-40B4-BE49-F238E27FC236}">
                  <a16:creationId xmlns:a16="http://schemas.microsoft.com/office/drawing/2014/main" id="{C91BD3AB-9289-93C5-23CD-788F2FF9E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872"/>
              <a:ext cx="569" cy="56"/>
            </a:xfrm>
            <a:custGeom>
              <a:avLst/>
              <a:gdLst>
                <a:gd name="T0" fmla="*/ 0 w 584"/>
                <a:gd name="T1" fmla="*/ 56 h 56"/>
                <a:gd name="T2" fmla="*/ 17 w 584"/>
                <a:gd name="T3" fmla="*/ 51 h 56"/>
                <a:gd name="T4" fmla="*/ 34 w 584"/>
                <a:gd name="T5" fmla="*/ 44 h 56"/>
                <a:gd name="T6" fmla="*/ 52 w 584"/>
                <a:gd name="T7" fmla="*/ 39 h 56"/>
                <a:gd name="T8" fmla="*/ 67 w 584"/>
                <a:gd name="T9" fmla="*/ 35 h 56"/>
                <a:gd name="T10" fmla="*/ 86 w 584"/>
                <a:gd name="T11" fmla="*/ 30 h 56"/>
                <a:gd name="T12" fmla="*/ 102 w 584"/>
                <a:gd name="T13" fmla="*/ 28 h 56"/>
                <a:gd name="T14" fmla="*/ 121 w 584"/>
                <a:gd name="T15" fmla="*/ 23 h 56"/>
                <a:gd name="T16" fmla="*/ 138 w 584"/>
                <a:gd name="T17" fmla="*/ 21 h 56"/>
                <a:gd name="T18" fmla="*/ 156 w 584"/>
                <a:gd name="T19" fmla="*/ 16 h 56"/>
                <a:gd name="T20" fmla="*/ 175 w 584"/>
                <a:gd name="T21" fmla="*/ 14 h 56"/>
                <a:gd name="T22" fmla="*/ 194 w 584"/>
                <a:gd name="T23" fmla="*/ 11 h 56"/>
                <a:gd name="T24" fmla="*/ 211 w 584"/>
                <a:gd name="T25" fmla="*/ 9 h 56"/>
                <a:gd name="T26" fmla="*/ 231 w 584"/>
                <a:gd name="T27" fmla="*/ 7 h 56"/>
                <a:gd name="T28" fmla="*/ 248 w 584"/>
                <a:gd name="T29" fmla="*/ 7 h 56"/>
                <a:gd name="T30" fmla="*/ 267 w 584"/>
                <a:gd name="T31" fmla="*/ 4 h 56"/>
                <a:gd name="T32" fmla="*/ 285 w 584"/>
                <a:gd name="T33" fmla="*/ 2 h 56"/>
                <a:gd name="T34" fmla="*/ 304 w 584"/>
                <a:gd name="T35" fmla="*/ 2 h 56"/>
                <a:gd name="T36" fmla="*/ 322 w 584"/>
                <a:gd name="T37" fmla="*/ 2 h 56"/>
                <a:gd name="T38" fmla="*/ 342 w 584"/>
                <a:gd name="T39" fmla="*/ 0 h 56"/>
                <a:gd name="T40" fmla="*/ 359 w 584"/>
                <a:gd name="T41" fmla="*/ 0 h 56"/>
                <a:gd name="T42" fmla="*/ 377 w 584"/>
                <a:gd name="T43" fmla="*/ 0 h 56"/>
                <a:gd name="T44" fmla="*/ 395 w 584"/>
                <a:gd name="T45" fmla="*/ 0 h 56"/>
                <a:gd name="T46" fmla="*/ 412 w 584"/>
                <a:gd name="T47" fmla="*/ 0 h 56"/>
                <a:gd name="T48" fmla="*/ 428 w 584"/>
                <a:gd name="T49" fmla="*/ 0 h 56"/>
                <a:gd name="T50" fmla="*/ 446 w 584"/>
                <a:gd name="T51" fmla="*/ 0 h 56"/>
                <a:gd name="T52" fmla="*/ 462 w 584"/>
                <a:gd name="T53" fmla="*/ 0 h 56"/>
                <a:gd name="T54" fmla="*/ 479 w 584"/>
                <a:gd name="T55" fmla="*/ 2 h 56"/>
                <a:gd name="T56" fmla="*/ 496 w 584"/>
                <a:gd name="T57" fmla="*/ 2 h 56"/>
                <a:gd name="T58" fmla="*/ 511 w 584"/>
                <a:gd name="T59" fmla="*/ 2 h 56"/>
                <a:gd name="T60" fmla="*/ 527 w 584"/>
                <a:gd name="T61" fmla="*/ 4 h 56"/>
                <a:gd name="T62" fmla="*/ 540 w 584"/>
                <a:gd name="T63" fmla="*/ 4 h 56"/>
                <a:gd name="T64" fmla="*/ 554 w 584"/>
                <a:gd name="T65" fmla="*/ 4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4"/>
                <a:gd name="T100" fmla="*/ 0 h 56"/>
                <a:gd name="T101" fmla="*/ 584 w 584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4" h="56">
                  <a:moveTo>
                    <a:pt x="0" y="56"/>
                  </a:moveTo>
                  <a:lnTo>
                    <a:pt x="17" y="51"/>
                  </a:lnTo>
                  <a:lnTo>
                    <a:pt x="36" y="44"/>
                  </a:lnTo>
                  <a:lnTo>
                    <a:pt x="54" y="39"/>
                  </a:lnTo>
                  <a:lnTo>
                    <a:pt x="71" y="35"/>
                  </a:lnTo>
                  <a:lnTo>
                    <a:pt x="90" y="30"/>
                  </a:lnTo>
                  <a:lnTo>
                    <a:pt x="108" y="28"/>
                  </a:lnTo>
                  <a:lnTo>
                    <a:pt x="127" y="23"/>
                  </a:lnTo>
                  <a:lnTo>
                    <a:pt x="146" y="21"/>
                  </a:lnTo>
                  <a:lnTo>
                    <a:pt x="164" y="16"/>
                  </a:lnTo>
                  <a:lnTo>
                    <a:pt x="185" y="14"/>
                  </a:lnTo>
                  <a:lnTo>
                    <a:pt x="204" y="11"/>
                  </a:lnTo>
                  <a:lnTo>
                    <a:pt x="223" y="9"/>
                  </a:lnTo>
                  <a:lnTo>
                    <a:pt x="243" y="7"/>
                  </a:lnTo>
                  <a:lnTo>
                    <a:pt x="262" y="7"/>
                  </a:lnTo>
                  <a:lnTo>
                    <a:pt x="281" y="4"/>
                  </a:lnTo>
                  <a:lnTo>
                    <a:pt x="301" y="2"/>
                  </a:lnTo>
                  <a:lnTo>
                    <a:pt x="320" y="2"/>
                  </a:lnTo>
                  <a:lnTo>
                    <a:pt x="339" y="2"/>
                  </a:lnTo>
                  <a:lnTo>
                    <a:pt x="360" y="0"/>
                  </a:lnTo>
                  <a:lnTo>
                    <a:pt x="378" y="0"/>
                  </a:lnTo>
                  <a:lnTo>
                    <a:pt x="397" y="0"/>
                  </a:lnTo>
                  <a:lnTo>
                    <a:pt x="416" y="0"/>
                  </a:lnTo>
                  <a:lnTo>
                    <a:pt x="434" y="0"/>
                  </a:lnTo>
                  <a:lnTo>
                    <a:pt x="451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5" y="2"/>
                  </a:lnTo>
                  <a:lnTo>
                    <a:pt x="522" y="2"/>
                  </a:lnTo>
                  <a:lnTo>
                    <a:pt x="538" y="2"/>
                  </a:lnTo>
                  <a:lnTo>
                    <a:pt x="555" y="4"/>
                  </a:lnTo>
                  <a:lnTo>
                    <a:pt x="569" y="4"/>
                  </a:lnTo>
                  <a:lnTo>
                    <a:pt x="58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65" name="Freeform 171">
              <a:extLst>
                <a:ext uri="{FF2B5EF4-FFF2-40B4-BE49-F238E27FC236}">
                  <a16:creationId xmlns:a16="http://schemas.microsoft.com/office/drawing/2014/main" id="{50A300E1-9C7B-4251-30A8-FF86A7E29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746"/>
              <a:ext cx="49" cy="9"/>
            </a:xfrm>
            <a:custGeom>
              <a:avLst/>
              <a:gdLst>
                <a:gd name="T0" fmla="*/ 0 w 50"/>
                <a:gd name="T1" fmla="*/ 9 h 9"/>
                <a:gd name="T2" fmla="*/ 0 w 50"/>
                <a:gd name="T3" fmla="*/ 7 h 9"/>
                <a:gd name="T4" fmla="*/ 2 w 50"/>
                <a:gd name="T5" fmla="*/ 7 h 9"/>
                <a:gd name="T6" fmla="*/ 4 w 50"/>
                <a:gd name="T7" fmla="*/ 7 h 9"/>
                <a:gd name="T8" fmla="*/ 4 w 50"/>
                <a:gd name="T9" fmla="*/ 5 h 9"/>
                <a:gd name="T10" fmla="*/ 6 w 50"/>
                <a:gd name="T11" fmla="*/ 5 h 9"/>
                <a:gd name="T12" fmla="*/ 8 w 50"/>
                <a:gd name="T13" fmla="*/ 5 h 9"/>
                <a:gd name="T14" fmla="*/ 10 w 50"/>
                <a:gd name="T15" fmla="*/ 5 h 9"/>
                <a:gd name="T16" fmla="*/ 10 w 50"/>
                <a:gd name="T17" fmla="*/ 2 h 9"/>
                <a:gd name="T18" fmla="*/ 13 w 50"/>
                <a:gd name="T19" fmla="*/ 2 h 9"/>
                <a:gd name="T20" fmla="*/ 15 w 50"/>
                <a:gd name="T21" fmla="*/ 2 h 9"/>
                <a:gd name="T22" fmla="*/ 17 w 50"/>
                <a:gd name="T23" fmla="*/ 2 h 9"/>
                <a:gd name="T24" fmla="*/ 19 w 50"/>
                <a:gd name="T25" fmla="*/ 0 h 9"/>
                <a:gd name="T26" fmla="*/ 21 w 50"/>
                <a:gd name="T27" fmla="*/ 0 h 9"/>
                <a:gd name="T28" fmla="*/ 23 w 50"/>
                <a:gd name="T29" fmla="*/ 0 h 9"/>
                <a:gd name="T30" fmla="*/ 25 w 50"/>
                <a:gd name="T31" fmla="*/ 0 h 9"/>
                <a:gd name="T32" fmla="*/ 25 w 50"/>
                <a:gd name="T33" fmla="*/ 0 h 9"/>
                <a:gd name="T34" fmla="*/ 27 w 50"/>
                <a:gd name="T35" fmla="*/ 0 h 9"/>
                <a:gd name="T36" fmla="*/ 29 w 50"/>
                <a:gd name="T37" fmla="*/ 0 h 9"/>
                <a:gd name="T38" fmla="*/ 31 w 50"/>
                <a:gd name="T39" fmla="*/ 2 h 9"/>
                <a:gd name="T40" fmla="*/ 33 w 50"/>
                <a:gd name="T41" fmla="*/ 2 h 9"/>
                <a:gd name="T42" fmla="*/ 35 w 50"/>
                <a:gd name="T43" fmla="*/ 2 h 9"/>
                <a:gd name="T44" fmla="*/ 38 w 50"/>
                <a:gd name="T45" fmla="*/ 2 h 9"/>
                <a:gd name="T46" fmla="*/ 40 w 50"/>
                <a:gd name="T47" fmla="*/ 5 h 9"/>
                <a:gd name="T48" fmla="*/ 42 w 50"/>
                <a:gd name="T49" fmla="*/ 5 h 9"/>
                <a:gd name="T50" fmla="*/ 44 w 50"/>
                <a:gd name="T51" fmla="*/ 5 h 9"/>
                <a:gd name="T52" fmla="*/ 44 w 50"/>
                <a:gd name="T53" fmla="*/ 7 h 9"/>
                <a:gd name="T54" fmla="*/ 46 w 50"/>
                <a:gd name="T55" fmla="*/ 7 h 9"/>
                <a:gd name="T56" fmla="*/ 48 w 50"/>
                <a:gd name="T57" fmla="*/ 9 h 9"/>
                <a:gd name="T58" fmla="*/ 0 w 50"/>
                <a:gd name="T59" fmla="*/ 9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9"/>
                <a:gd name="T92" fmla="*/ 50 w 50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9">
                  <a:moveTo>
                    <a:pt x="0" y="9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5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0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66" name="Freeform 172">
              <a:extLst>
                <a:ext uri="{FF2B5EF4-FFF2-40B4-BE49-F238E27FC236}">
                  <a16:creationId xmlns:a16="http://schemas.microsoft.com/office/drawing/2014/main" id="{EAE311FB-8B16-2178-F071-3613CFD5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2751"/>
              <a:ext cx="60" cy="9"/>
            </a:xfrm>
            <a:custGeom>
              <a:avLst/>
              <a:gdLst>
                <a:gd name="T0" fmla="*/ 14 w 62"/>
                <a:gd name="T1" fmla="*/ 0 h 9"/>
                <a:gd name="T2" fmla="*/ 12 w 62"/>
                <a:gd name="T3" fmla="*/ 0 h 9"/>
                <a:gd name="T4" fmla="*/ 10 w 62"/>
                <a:gd name="T5" fmla="*/ 0 h 9"/>
                <a:gd name="T6" fmla="*/ 10 w 62"/>
                <a:gd name="T7" fmla="*/ 2 h 9"/>
                <a:gd name="T8" fmla="*/ 8 w 62"/>
                <a:gd name="T9" fmla="*/ 2 h 9"/>
                <a:gd name="T10" fmla="*/ 6 w 62"/>
                <a:gd name="T11" fmla="*/ 2 h 9"/>
                <a:gd name="T12" fmla="*/ 6 w 62"/>
                <a:gd name="T13" fmla="*/ 4 h 9"/>
                <a:gd name="T14" fmla="*/ 4 w 62"/>
                <a:gd name="T15" fmla="*/ 4 h 9"/>
                <a:gd name="T16" fmla="*/ 2 w 62"/>
                <a:gd name="T17" fmla="*/ 7 h 9"/>
                <a:gd name="T18" fmla="*/ 0 w 62"/>
                <a:gd name="T19" fmla="*/ 7 h 9"/>
                <a:gd name="T20" fmla="*/ 0 w 62"/>
                <a:gd name="T21" fmla="*/ 9 h 9"/>
                <a:gd name="T22" fmla="*/ 58 w 62"/>
                <a:gd name="T23" fmla="*/ 9 h 9"/>
                <a:gd name="T24" fmla="*/ 56 w 62"/>
                <a:gd name="T25" fmla="*/ 7 h 9"/>
                <a:gd name="T26" fmla="*/ 54 w 62"/>
                <a:gd name="T27" fmla="*/ 7 h 9"/>
                <a:gd name="T28" fmla="*/ 54 w 62"/>
                <a:gd name="T29" fmla="*/ 4 h 9"/>
                <a:gd name="T30" fmla="*/ 52 w 62"/>
                <a:gd name="T31" fmla="*/ 4 h 9"/>
                <a:gd name="T32" fmla="*/ 50 w 62"/>
                <a:gd name="T33" fmla="*/ 2 h 9"/>
                <a:gd name="T34" fmla="*/ 48 w 62"/>
                <a:gd name="T35" fmla="*/ 2 h 9"/>
                <a:gd name="T36" fmla="*/ 48 w 62"/>
                <a:gd name="T37" fmla="*/ 0 h 9"/>
                <a:gd name="T38" fmla="*/ 46 w 62"/>
                <a:gd name="T39" fmla="*/ 0 h 9"/>
                <a:gd name="T40" fmla="*/ 45 w 62"/>
                <a:gd name="T41" fmla="*/ 0 h 9"/>
                <a:gd name="T42" fmla="*/ 14 w 62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9"/>
                <a:gd name="T68" fmla="*/ 62 w 62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9">
                  <a:moveTo>
                    <a:pt x="14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9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0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67" name="Freeform 173">
              <a:extLst>
                <a:ext uri="{FF2B5EF4-FFF2-40B4-BE49-F238E27FC236}">
                  <a16:creationId xmlns:a16="http://schemas.microsoft.com/office/drawing/2014/main" id="{D962404F-74F0-D5AF-0630-F04C086D4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755"/>
              <a:ext cx="68" cy="10"/>
            </a:xfrm>
            <a:custGeom>
              <a:avLst/>
              <a:gdLst>
                <a:gd name="T0" fmla="*/ 10 w 70"/>
                <a:gd name="T1" fmla="*/ 0 h 10"/>
                <a:gd name="T2" fmla="*/ 8 w 70"/>
                <a:gd name="T3" fmla="*/ 0 h 10"/>
                <a:gd name="T4" fmla="*/ 8 w 70"/>
                <a:gd name="T5" fmla="*/ 3 h 10"/>
                <a:gd name="T6" fmla="*/ 6 w 70"/>
                <a:gd name="T7" fmla="*/ 3 h 10"/>
                <a:gd name="T8" fmla="*/ 4 w 70"/>
                <a:gd name="T9" fmla="*/ 3 h 10"/>
                <a:gd name="T10" fmla="*/ 4 w 70"/>
                <a:gd name="T11" fmla="*/ 5 h 10"/>
                <a:gd name="T12" fmla="*/ 2 w 70"/>
                <a:gd name="T13" fmla="*/ 5 h 10"/>
                <a:gd name="T14" fmla="*/ 2 w 70"/>
                <a:gd name="T15" fmla="*/ 7 h 10"/>
                <a:gd name="T16" fmla="*/ 0 w 70"/>
                <a:gd name="T17" fmla="*/ 7 h 10"/>
                <a:gd name="T18" fmla="*/ 0 w 70"/>
                <a:gd name="T19" fmla="*/ 10 h 10"/>
                <a:gd name="T20" fmla="*/ 66 w 70"/>
                <a:gd name="T21" fmla="*/ 10 h 10"/>
                <a:gd name="T22" fmla="*/ 66 w 70"/>
                <a:gd name="T23" fmla="*/ 7 h 10"/>
                <a:gd name="T24" fmla="*/ 64 w 70"/>
                <a:gd name="T25" fmla="*/ 7 h 10"/>
                <a:gd name="T26" fmla="*/ 64 w 70"/>
                <a:gd name="T27" fmla="*/ 5 h 10"/>
                <a:gd name="T28" fmla="*/ 62 w 70"/>
                <a:gd name="T29" fmla="*/ 5 h 10"/>
                <a:gd name="T30" fmla="*/ 62 w 70"/>
                <a:gd name="T31" fmla="*/ 3 h 10"/>
                <a:gd name="T32" fmla="*/ 60 w 70"/>
                <a:gd name="T33" fmla="*/ 3 h 10"/>
                <a:gd name="T34" fmla="*/ 58 w 70"/>
                <a:gd name="T35" fmla="*/ 3 h 10"/>
                <a:gd name="T36" fmla="*/ 58 w 70"/>
                <a:gd name="T37" fmla="*/ 0 h 10"/>
                <a:gd name="T38" fmla="*/ 56 w 70"/>
                <a:gd name="T39" fmla="*/ 0 h 10"/>
                <a:gd name="T40" fmla="*/ 10 w 70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0"/>
                <a:gd name="T65" fmla="*/ 70 w 70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0">
                  <a:moveTo>
                    <a:pt x="10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68" y="7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0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68" name="Freeform 174">
              <a:extLst>
                <a:ext uri="{FF2B5EF4-FFF2-40B4-BE49-F238E27FC236}">
                  <a16:creationId xmlns:a16="http://schemas.microsoft.com/office/drawing/2014/main" id="{BECFD09F-7C0A-7F72-6F26-1C323DEEA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760"/>
              <a:ext cx="76" cy="9"/>
            </a:xfrm>
            <a:custGeom>
              <a:avLst/>
              <a:gdLst>
                <a:gd name="T0" fmla="*/ 8 w 78"/>
                <a:gd name="T1" fmla="*/ 0 h 9"/>
                <a:gd name="T2" fmla="*/ 6 w 78"/>
                <a:gd name="T3" fmla="*/ 0 h 9"/>
                <a:gd name="T4" fmla="*/ 6 w 78"/>
                <a:gd name="T5" fmla="*/ 2 h 9"/>
                <a:gd name="T6" fmla="*/ 4 w 78"/>
                <a:gd name="T7" fmla="*/ 2 h 9"/>
                <a:gd name="T8" fmla="*/ 4 w 78"/>
                <a:gd name="T9" fmla="*/ 5 h 9"/>
                <a:gd name="T10" fmla="*/ 2 w 78"/>
                <a:gd name="T11" fmla="*/ 5 h 9"/>
                <a:gd name="T12" fmla="*/ 2 w 78"/>
                <a:gd name="T13" fmla="*/ 7 h 9"/>
                <a:gd name="T14" fmla="*/ 0 w 78"/>
                <a:gd name="T15" fmla="*/ 7 h 9"/>
                <a:gd name="T16" fmla="*/ 0 w 78"/>
                <a:gd name="T17" fmla="*/ 9 h 9"/>
                <a:gd name="T18" fmla="*/ 74 w 78"/>
                <a:gd name="T19" fmla="*/ 9 h 9"/>
                <a:gd name="T20" fmla="*/ 74 w 78"/>
                <a:gd name="T21" fmla="*/ 7 h 9"/>
                <a:gd name="T22" fmla="*/ 72 w 78"/>
                <a:gd name="T23" fmla="*/ 7 h 9"/>
                <a:gd name="T24" fmla="*/ 72 w 78"/>
                <a:gd name="T25" fmla="*/ 5 h 9"/>
                <a:gd name="T26" fmla="*/ 70 w 78"/>
                <a:gd name="T27" fmla="*/ 5 h 9"/>
                <a:gd name="T28" fmla="*/ 70 w 78"/>
                <a:gd name="T29" fmla="*/ 2 h 9"/>
                <a:gd name="T30" fmla="*/ 68 w 78"/>
                <a:gd name="T31" fmla="*/ 2 h 9"/>
                <a:gd name="T32" fmla="*/ 68 w 78"/>
                <a:gd name="T33" fmla="*/ 0 h 9"/>
                <a:gd name="T34" fmla="*/ 66 w 78"/>
                <a:gd name="T35" fmla="*/ 0 h 9"/>
                <a:gd name="T36" fmla="*/ 8 w 78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"/>
                <a:gd name="T58" fmla="*/ 0 h 9"/>
                <a:gd name="T59" fmla="*/ 78 w 7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" h="9">
                  <a:moveTo>
                    <a:pt x="8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78" y="9"/>
                  </a:lnTo>
                  <a:lnTo>
                    <a:pt x="78" y="7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69" name="Freeform 175">
              <a:extLst>
                <a:ext uri="{FF2B5EF4-FFF2-40B4-BE49-F238E27FC236}">
                  <a16:creationId xmlns:a16="http://schemas.microsoft.com/office/drawing/2014/main" id="{AB3F1A35-A7DB-3089-49E7-C02D2632F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765"/>
              <a:ext cx="86" cy="9"/>
            </a:xfrm>
            <a:custGeom>
              <a:avLst/>
              <a:gdLst>
                <a:gd name="T0" fmla="*/ 9 w 88"/>
                <a:gd name="T1" fmla="*/ 0 h 9"/>
                <a:gd name="T2" fmla="*/ 7 w 88"/>
                <a:gd name="T3" fmla="*/ 0 h 9"/>
                <a:gd name="T4" fmla="*/ 7 w 88"/>
                <a:gd name="T5" fmla="*/ 2 h 9"/>
                <a:gd name="T6" fmla="*/ 5 w 88"/>
                <a:gd name="T7" fmla="*/ 2 h 9"/>
                <a:gd name="T8" fmla="*/ 5 w 88"/>
                <a:gd name="T9" fmla="*/ 4 h 9"/>
                <a:gd name="T10" fmla="*/ 2 w 88"/>
                <a:gd name="T11" fmla="*/ 4 h 9"/>
                <a:gd name="T12" fmla="*/ 2 w 88"/>
                <a:gd name="T13" fmla="*/ 7 h 9"/>
                <a:gd name="T14" fmla="*/ 0 w 88"/>
                <a:gd name="T15" fmla="*/ 7 h 9"/>
                <a:gd name="T16" fmla="*/ 0 w 88"/>
                <a:gd name="T17" fmla="*/ 9 h 9"/>
                <a:gd name="T18" fmla="*/ 84 w 88"/>
                <a:gd name="T19" fmla="*/ 9 h 9"/>
                <a:gd name="T20" fmla="*/ 82 w 88"/>
                <a:gd name="T21" fmla="*/ 7 h 9"/>
                <a:gd name="T22" fmla="*/ 82 w 88"/>
                <a:gd name="T23" fmla="*/ 4 h 9"/>
                <a:gd name="T24" fmla="*/ 79 w 88"/>
                <a:gd name="T25" fmla="*/ 4 h 9"/>
                <a:gd name="T26" fmla="*/ 79 w 88"/>
                <a:gd name="T27" fmla="*/ 2 h 9"/>
                <a:gd name="T28" fmla="*/ 77 w 88"/>
                <a:gd name="T29" fmla="*/ 2 h 9"/>
                <a:gd name="T30" fmla="*/ 77 w 88"/>
                <a:gd name="T31" fmla="*/ 0 h 9"/>
                <a:gd name="T32" fmla="*/ 75 w 88"/>
                <a:gd name="T33" fmla="*/ 0 h 9"/>
                <a:gd name="T34" fmla="*/ 9 w 88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9"/>
                <a:gd name="T56" fmla="*/ 88 w 88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9">
                  <a:moveTo>
                    <a:pt x="9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70" name="Freeform 176">
              <a:extLst>
                <a:ext uri="{FF2B5EF4-FFF2-40B4-BE49-F238E27FC236}">
                  <a16:creationId xmlns:a16="http://schemas.microsoft.com/office/drawing/2014/main" id="{B4A9C414-FA90-FBEF-C77F-4217BCF1F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769"/>
              <a:ext cx="92" cy="10"/>
            </a:xfrm>
            <a:custGeom>
              <a:avLst/>
              <a:gdLst>
                <a:gd name="T0" fmla="*/ 9 w 94"/>
                <a:gd name="T1" fmla="*/ 0 h 10"/>
                <a:gd name="T2" fmla="*/ 6 w 94"/>
                <a:gd name="T3" fmla="*/ 0 h 10"/>
                <a:gd name="T4" fmla="*/ 6 w 94"/>
                <a:gd name="T5" fmla="*/ 3 h 10"/>
                <a:gd name="T6" fmla="*/ 4 w 94"/>
                <a:gd name="T7" fmla="*/ 3 h 10"/>
                <a:gd name="T8" fmla="*/ 4 w 94"/>
                <a:gd name="T9" fmla="*/ 5 h 10"/>
                <a:gd name="T10" fmla="*/ 2 w 94"/>
                <a:gd name="T11" fmla="*/ 5 h 10"/>
                <a:gd name="T12" fmla="*/ 2 w 94"/>
                <a:gd name="T13" fmla="*/ 7 h 10"/>
                <a:gd name="T14" fmla="*/ 0 w 94"/>
                <a:gd name="T15" fmla="*/ 7 h 10"/>
                <a:gd name="T16" fmla="*/ 0 w 94"/>
                <a:gd name="T17" fmla="*/ 10 h 10"/>
                <a:gd name="T18" fmla="*/ 90 w 94"/>
                <a:gd name="T19" fmla="*/ 10 h 10"/>
                <a:gd name="T20" fmla="*/ 90 w 94"/>
                <a:gd name="T21" fmla="*/ 7 h 10"/>
                <a:gd name="T22" fmla="*/ 88 w 94"/>
                <a:gd name="T23" fmla="*/ 7 h 10"/>
                <a:gd name="T24" fmla="*/ 88 w 94"/>
                <a:gd name="T25" fmla="*/ 5 h 10"/>
                <a:gd name="T26" fmla="*/ 86 w 94"/>
                <a:gd name="T27" fmla="*/ 3 h 10"/>
                <a:gd name="T28" fmla="*/ 86 w 94"/>
                <a:gd name="T29" fmla="*/ 0 h 10"/>
                <a:gd name="T30" fmla="*/ 83 w 94"/>
                <a:gd name="T31" fmla="*/ 0 h 10"/>
                <a:gd name="T32" fmla="*/ 9 w 94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0"/>
                <a:gd name="T53" fmla="*/ 94 w 94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0">
                  <a:moveTo>
                    <a:pt x="9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0" y="3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0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71" name="Freeform 177">
              <a:extLst>
                <a:ext uri="{FF2B5EF4-FFF2-40B4-BE49-F238E27FC236}">
                  <a16:creationId xmlns:a16="http://schemas.microsoft.com/office/drawing/2014/main" id="{54DFF2EF-4BA8-9535-A081-28BFA4178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774"/>
              <a:ext cx="94" cy="7"/>
            </a:xfrm>
            <a:custGeom>
              <a:avLst/>
              <a:gdLst>
                <a:gd name="T0" fmla="*/ 6 w 98"/>
                <a:gd name="T1" fmla="*/ 0 h 7"/>
                <a:gd name="T2" fmla="*/ 4 w 98"/>
                <a:gd name="T3" fmla="*/ 0 h 7"/>
                <a:gd name="T4" fmla="*/ 4 w 98"/>
                <a:gd name="T5" fmla="*/ 2 h 7"/>
                <a:gd name="T6" fmla="*/ 2 w 98"/>
                <a:gd name="T7" fmla="*/ 2 h 7"/>
                <a:gd name="T8" fmla="*/ 2 w 98"/>
                <a:gd name="T9" fmla="*/ 5 h 7"/>
                <a:gd name="T10" fmla="*/ 2 w 98"/>
                <a:gd name="T11" fmla="*/ 7 h 7"/>
                <a:gd name="T12" fmla="*/ 0 w 98"/>
                <a:gd name="T13" fmla="*/ 7 h 7"/>
                <a:gd name="T14" fmla="*/ 90 w 98"/>
                <a:gd name="T15" fmla="*/ 7 h 7"/>
                <a:gd name="T16" fmla="*/ 90 w 98"/>
                <a:gd name="T17" fmla="*/ 5 h 7"/>
                <a:gd name="T18" fmla="*/ 88 w 98"/>
                <a:gd name="T19" fmla="*/ 5 h 7"/>
                <a:gd name="T20" fmla="*/ 88 w 98"/>
                <a:gd name="T21" fmla="*/ 2 h 7"/>
                <a:gd name="T22" fmla="*/ 86 w 98"/>
                <a:gd name="T23" fmla="*/ 2 h 7"/>
                <a:gd name="T24" fmla="*/ 86 w 98"/>
                <a:gd name="T25" fmla="*/ 0 h 7"/>
                <a:gd name="T26" fmla="*/ 6 w 98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8"/>
                <a:gd name="T43" fmla="*/ 0 h 7"/>
                <a:gd name="T44" fmla="*/ 98 w 98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8" h="7">
                  <a:moveTo>
                    <a:pt x="6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0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72" name="Freeform 178">
              <a:extLst>
                <a:ext uri="{FF2B5EF4-FFF2-40B4-BE49-F238E27FC236}">
                  <a16:creationId xmlns:a16="http://schemas.microsoft.com/office/drawing/2014/main" id="{3E5332EC-6AD6-A35F-890C-2F77C3876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779"/>
              <a:ext cx="99" cy="7"/>
            </a:xfrm>
            <a:custGeom>
              <a:avLst/>
              <a:gdLst>
                <a:gd name="T0" fmla="*/ 4 w 102"/>
                <a:gd name="T1" fmla="*/ 0 h 7"/>
                <a:gd name="T2" fmla="*/ 4 w 102"/>
                <a:gd name="T3" fmla="*/ 2 h 7"/>
                <a:gd name="T4" fmla="*/ 2 w 102"/>
                <a:gd name="T5" fmla="*/ 2 h 7"/>
                <a:gd name="T6" fmla="*/ 2 w 102"/>
                <a:gd name="T7" fmla="*/ 4 h 7"/>
                <a:gd name="T8" fmla="*/ 0 w 102"/>
                <a:gd name="T9" fmla="*/ 4 h 7"/>
                <a:gd name="T10" fmla="*/ 0 w 102"/>
                <a:gd name="T11" fmla="*/ 7 h 7"/>
                <a:gd name="T12" fmla="*/ 96 w 102"/>
                <a:gd name="T13" fmla="*/ 7 h 7"/>
                <a:gd name="T14" fmla="*/ 96 w 102"/>
                <a:gd name="T15" fmla="*/ 4 h 7"/>
                <a:gd name="T16" fmla="*/ 94 w 102"/>
                <a:gd name="T17" fmla="*/ 4 h 7"/>
                <a:gd name="T18" fmla="*/ 94 w 102"/>
                <a:gd name="T19" fmla="*/ 2 h 7"/>
                <a:gd name="T20" fmla="*/ 94 w 102"/>
                <a:gd name="T21" fmla="*/ 0 h 7"/>
                <a:gd name="T22" fmla="*/ 92 w 102"/>
                <a:gd name="T23" fmla="*/ 0 h 7"/>
                <a:gd name="T24" fmla="*/ 4 w 102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7"/>
                <a:gd name="T41" fmla="*/ 102 w 102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7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02" y="7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73" name="Freeform 179">
              <a:extLst>
                <a:ext uri="{FF2B5EF4-FFF2-40B4-BE49-F238E27FC236}">
                  <a16:creationId xmlns:a16="http://schemas.microsoft.com/office/drawing/2014/main" id="{305B0DBC-D190-D169-9887-BEAE534E3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781"/>
              <a:ext cx="104" cy="9"/>
            </a:xfrm>
            <a:custGeom>
              <a:avLst/>
              <a:gdLst>
                <a:gd name="T0" fmla="*/ 4 w 106"/>
                <a:gd name="T1" fmla="*/ 0 h 9"/>
                <a:gd name="T2" fmla="*/ 4 w 106"/>
                <a:gd name="T3" fmla="*/ 2 h 9"/>
                <a:gd name="T4" fmla="*/ 2 w 106"/>
                <a:gd name="T5" fmla="*/ 2 h 9"/>
                <a:gd name="T6" fmla="*/ 2 w 106"/>
                <a:gd name="T7" fmla="*/ 5 h 9"/>
                <a:gd name="T8" fmla="*/ 2 w 106"/>
                <a:gd name="T9" fmla="*/ 7 h 9"/>
                <a:gd name="T10" fmla="*/ 0 w 106"/>
                <a:gd name="T11" fmla="*/ 7 h 9"/>
                <a:gd name="T12" fmla="*/ 0 w 106"/>
                <a:gd name="T13" fmla="*/ 9 h 9"/>
                <a:gd name="T14" fmla="*/ 102 w 106"/>
                <a:gd name="T15" fmla="*/ 9 h 9"/>
                <a:gd name="T16" fmla="*/ 102 w 106"/>
                <a:gd name="T17" fmla="*/ 7 h 9"/>
                <a:gd name="T18" fmla="*/ 100 w 106"/>
                <a:gd name="T19" fmla="*/ 7 h 9"/>
                <a:gd name="T20" fmla="*/ 100 w 106"/>
                <a:gd name="T21" fmla="*/ 5 h 9"/>
                <a:gd name="T22" fmla="*/ 100 w 106"/>
                <a:gd name="T23" fmla="*/ 2 h 9"/>
                <a:gd name="T24" fmla="*/ 98 w 106"/>
                <a:gd name="T25" fmla="*/ 2 h 9"/>
                <a:gd name="T26" fmla="*/ 98 w 106"/>
                <a:gd name="T27" fmla="*/ 0 h 9"/>
                <a:gd name="T28" fmla="*/ 4 w 106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9"/>
                <a:gd name="T47" fmla="*/ 106 w 106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102" y="2"/>
                  </a:lnTo>
                  <a:lnTo>
                    <a:pt x="10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74" name="Freeform 180">
              <a:extLst>
                <a:ext uri="{FF2B5EF4-FFF2-40B4-BE49-F238E27FC236}">
                  <a16:creationId xmlns:a16="http://schemas.microsoft.com/office/drawing/2014/main" id="{C7B8024D-7F11-5B41-1A74-FFBADF0D0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786"/>
              <a:ext cx="108" cy="9"/>
            </a:xfrm>
            <a:custGeom>
              <a:avLst/>
              <a:gdLst>
                <a:gd name="T0" fmla="*/ 4 w 110"/>
                <a:gd name="T1" fmla="*/ 0 h 9"/>
                <a:gd name="T2" fmla="*/ 4 w 110"/>
                <a:gd name="T3" fmla="*/ 2 h 9"/>
                <a:gd name="T4" fmla="*/ 2 w 110"/>
                <a:gd name="T5" fmla="*/ 2 h 9"/>
                <a:gd name="T6" fmla="*/ 2 w 110"/>
                <a:gd name="T7" fmla="*/ 4 h 9"/>
                <a:gd name="T8" fmla="*/ 0 w 110"/>
                <a:gd name="T9" fmla="*/ 7 h 9"/>
                <a:gd name="T10" fmla="*/ 0 w 110"/>
                <a:gd name="T11" fmla="*/ 9 h 9"/>
                <a:gd name="T12" fmla="*/ 106 w 110"/>
                <a:gd name="T13" fmla="*/ 9 h 9"/>
                <a:gd name="T14" fmla="*/ 106 w 110"/>
                <a:gd name="T15" fmla="*/ 7 h 9"/>
                <a:gd name="T16" fmla="*/ 104 w 110"/>
                <a:gd name="T17" fmla="*/ 4 h 9"/>
                <a:gd name="T18" fmla="*/ 104 w 110"/>
                <a:gd name="T19" fmla="*/ 2 h 9"/>
                <a:gd name="T20" fmla="*/ 102 w 110"/>
                <a:gd name="T21" fmla="*/ 2 h 9"/>
                <a:gd name="T22" fmla="*/ 102 w 110"/>
                <a:gd name="T23" fmla="*/ 0 h 9"/>
                <a:gd name="T24" fmla="*/ 4 w 110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9"/>
                <a:gd name="T41" fmla="*/ 110 w 110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0" y="9"/>
                  </a:lnTo>
                  <a:lnTo>
                    <a:pt x="110" y="7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75" name="Freeform 181">
              <a:extLst>
                <a:ext uri="{FF2B5EF4-FFF2-40B4-BE49-F238E27FC236}">
                  <a16:creationId xmlns:a16="http://schemas.microsoft.com/office/drawing/2014/main" id="{DA58F178-1CAB-16F4-CE0D-2E495BCD7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790"/>
              <a:ext cx="110" cy="10"/>
            </a:xfrm>
            <a:custGeom>
              <a:avLst/>
              <a:gdLst>
                <a:gd name="T0" fmla="*/ 4 w 114"/>
                <a:gd name="T1" fmla="*/ 0 h 10"/>
                <a:gd name="T2" fmla="*/ 4 w 114"/>
                <a:gd name="T3" fmla="*/ 3 h 10"/>
                <a:gd name="T4" fmla="*/ 2 w 114"/>
                <a:gd name="T5" fmla="*/ 3 h 10"/>
                <a:gd name="T6" fmla="*/ 2 w 114"/>
                <a:gd name="T7" fmla="*/ 5 h 10"/>
                <a:gd name="T8" fmla="*/ 0 w 114"/>
                <a:gd name="T9" fmla="*/ 7 h 10"/>
                <a:gd name="T10" fmla="*/ 0 w 114"/>
                <a:gd name="T11" fmla="*/ 10 h 10"/>
                <a:gd name="T12" fmla="*/ 106 w 114"/>
                <a:gd name="T13" fmla="*/ 10 h 10"/>
                <a:gd name="T14" fmla="*/ 106 w 114"/>
                <a:gd name="T15" fmla="*/ 7 h 10"/>
                <a:gd name="T16" fmla="*/ 104 w 114"/>
                <a:gd name="T17" fmla="*/ 7 h 10"/>
                <a:gd name="T18" fmla="*/ 104 w 114"/>
                <a:gd name="T19" fmla="*/ 5 h 10"/>
                <a:gd name="T20" fmla="*/ 104 w 114"/>
                <a:gd name="T21" fmla="*/ 3 h 10"/>
                <a:gd name="T22" fmla="*/ 102 w 114"/>
                <a:gd name="T23" fmla="*/ 3 h 10"/>
                <a:gd name="T24" fmla="*/ 102 w 114"/>
                <a:gd name="T25" fmla="*/ 0 h 10"/>
                <a:gd name="T26" fmla="*/ 4 w 114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10"/>
                <a:gd name="T44" fmla="*/ 114 w 11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4" y="10"/>
                  </a:lnTo>
                  <a:lnTo>
                    <a:pt x="114" y="7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3"/>
                  </a:lnTo>
                  <a:lnTo>
                    <a:pt x="110" y="3"/>
                  </a:lnTo>
                  <a:lnTo>
                    <a:pt x="11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76" name="Freeform 182">
              <a:extLst>
                <a:ext uri="{FF2B5EF4-FFF2-40B4-BE49-F238E27FC236}">
                  <a16:creationId xmlns:a16="http://schemas.microsoft.com/office/drawing/2014/main" id="{E555C42F-720D-9262-E08A-A5F235824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795"/>
              <a:ext cx="114" cy="9"/>
            </a:xfrm>
            <a:custGeom>
              <a:avLst/>
              <a:gdLst>
                <a:gd name="T0" fmla="*/ 4 w 118"/>
                <a:gd name="T1" fmla="*/ 0 h 9"/>
                <a:gd name="T2" fmla="*/ 2 w 118"/>
                <a:gd name="T3" fmla="*/ 2 h 9"/>
                <a:gd name="T4" fmla="*/ 2 w 118"/>
                <a:gd name="T5" fmla="*/ 5 h 9"/>
                <a:gd name="T6" fmla="*/ 2 w 118"/>
                <a:gd name="T7" fmla="*/ 7 h 9"/>
                <a:gd name="T8" fmla="*/ 0 w 118"/>
                <a:gd name="T9" fmla="*/ 7 h 9"/>
                <a:gd name="T10" fmla="*/ 0 w 118"/>
                <a:gd name="T11" fmla="*/ 9 h 9"/>
                <a:gd name="T12" fmla="*/ 110 w 118"/>
                <a:gd name="T13" fmla="*/ 9 h 9"/>
                <a:gd name="T14" fmla="*/ 110 w 118"/>
                <a:gd name="T15" fmla="*/ 7 h 9"/>
                <a:gd name="T16" fmla="*/ 108 w 118"/>
                <a:gd name="T17" fmla="*/ 7 h 9"/>
                <a:gd name="T18" fmla="*/ 108 w 118"/>
                <a:gd name="T19" fmla="*/ 5 h 9"/>
                <a:gd name="T20" fmla="*/ 108 w 118"/>
                <a:gd name="T21" fmla="*/ 2 h 9"/>
                <a:gd name="T22" fmla="*/ 106 w 118"/>
                <a:gd name="T23" fmla="*/ 2 h 9"/>
                <a:gd name="T24" fmla="*/ 106 w 118"/>
                <a:gd name="T25" fmla="*/ 0 h 9"/>
                <a:gd name="T26" fmla="*/ 4 w 118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4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6" y="5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77" name="Freeform 183">
              <a:extLst>
                <a:ext uri="{FF2B5EF4-FFF2-40B4-BE49-F238E27FC236}">
                  <a16:creationId xmlns:a16="http://schemas.microsoft.com/office/drawing/2014/main" id="{CF00CD19-389A-1460-13E7-5A02E6E85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800"/>
              <a:ext cx="120" cy="9"/>
            </a:xfrm>
            <a:custGeom>
              <a:avLst/>
              <a:gdLst>
                <a:gd name="T0" fmla="*/ 4 w 122"/>
                <a:gd name="T1" fmla="*/ 0 h 9"/>
                <a:gd name="T2" fmla="*/ 4 w 122"/>
                <a:gd name="T3" fmla="*/ 2 h 9"/>
                <a:gd name="T4" fmla="*/ 2 w 122"/>
                <a:gd name="T5" fmla="*/ 2 h 9"/>
                <a:gd name="T6" fmla="*/ 2 w 122"/>
                <a:gd name="T7" fmla="*/ 4 h 9"/>
                <a:gd name="T8" fmla="*/ 2 w 122"/>
                <a:gd name="T9" fmla="*/ 7 h 9"/>
                <a:gd name="T10" fmla="*/ 0 w 122"/>
                <a:gd name="T11" fmla="*/ 7 h 9"/>
                <a:gd name="T12" fmla="*/ 0 w 122"/>
                <a:gd name="T13" fmla="*/ 9 h 9"/>
                <a:gd name="T14" fmla="*/ 118 w 122"/>
                <a:gd name="T15" fmla="*/ 9 h 9"/>
                <a:gd name="T16" fmla="*/ 116 w 122"/>
                <a:gd name="T17" fmla="*/ 9 h 9"/>
                <a:gd name="T18" fmla="*/ 116 w 122"/>
                <a:gd name="T19" fmla="*/ 7 h 9"/>
                <a:gd name="T20" fmla="*/ 116 w 122"/>
                <a:gd name="T21" fmla="*/ 4 h 9"/>
                <a:gd name="T22" fmla="*/ 116 w 122"/>
                <a:gd name="T23" fmla="*/ 2 h 9"/>
                <a:gd name="T24" fmla="*/ 114 w 122"/>
                <a:gd name="T25" fmla="*/ 2 h 9"/>
                <a:gd name="T26" fmla="*/ 114 w 122"/>
                <a:gd name="T27" fmla="*/ 0 h 9"/>
                <a:gd name="T28" fmla="*/ 4 w 122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9"/>
                <a:gd name="T47" fmla="*/ 122 w 12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2" y="9"/>
                  </a:lnTo>
                  <a:lnTo>
                    <a:pt x="120" y="9"/>
                  </a:lnTo>
                  <a:lnTo>
                    <a:pt x="120" y="7"/>
                  </a:lnTo>
                  <a:lnTo>
                    <a:pt x="120" y="4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78" name="Freeform 184">
              <a:extLst>
                <a:ext uri="{FF2B5EF4-FFF2-40B4-BE49-F238E27FC236}">
                  <a16:creationId xmlns:a16="http://schemas.microsoft.com/office/drawing/2014/main" id="{67F454A0-5679-9D0A-6C74-23A70D4DD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804"/>
              <a:ext cx="122" cy="10"/>
            </a:xfrm>
            <a:custGeom>
              <a:avLst/>
              <a:gdLst>
                <a:gd name="T0" fmla="*/ 4 w 124"/>
                <a:gd name="T1" fmla="*/ 0 h 10"/>
                <a:gd name="T2" fmla="*/ 4 w 124"/>
                <a:gd name="T3" fmla="*/ 3 h 10"/>
                <a:gd name="T4" fmla="*/ 2 w 124"/>
                <a:gd name="T5" fmla="*/ 3 h 10"/>
                <a:gd name="T6" fmla="*/ 2 w 124"/>
                <a:gd name="T7" fmla="*/ 5 h 10"/>
                <a:gd name="T8" fmla="*/ 2 w 124"/>
                <a:gd name="T9" fmla="*/ 7 h 10"/>
                <a:gd name="T10" fmla="*/ 2 w 124"/>
                <a:gd name="T11" fmla="*/ 10 h 10"/>
                <a:gd name="T12" fmla="*/ 0 w 124"/>
                <a:gd name="T13" fmla="*/ 10 h 10"/>
                <a:gd name="T14" fmla="*/ 120 w 124"/>
                <a:gd name="T15" fmla="*/ 10 h 10"/>
                <a:gd name="T16" fmla="*/ 120 w 124"/>
                <a:gd name="T17" fmla="*/ 7 h 10"/>
                <a:gd name="T18" fmla="*/ 120 w 124"/>
                <a:gd name="T19" fmla="*/ 5 h 10"/>
                <a:gd name="T20" fmla="*/ 118 w 124"/>
                <a:gd name="T21" fmla="*/ 5 h 10"/>
                <a:gd name="T22" fmla="*/ 118 w 124"/>
                <a:gd name="T23" fmla="*/ 3 h 10"/>
                <a:gd name="T24" fmla="*/ 118 w 124"/>
                <a:gd name="T25" fmla="*/ 0 h 10"/>
                <a:gd name="T26" fmla="*/ 4 w 124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10"/>
                <a:gd name="T44" fmla="*/ 124 w 12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124" y="10"/>
                  </a:lnTo>
                  <a:lnTo>
                    <a:pt x="124" y="7"/>
                  </a:lnTo>
                  <a:lnTo>
                    <a:pt x="124" y="5"/>
                  </a:lnTo>
                  <a:lnTo>
                    <a:pt x="122" y="5"/>
                  </a:lnTo>
                  <a:lnTo>
                    <a:pt x="122" y="3"/>
                  </a:lnTo>
                  <a:lnTo>
                    <a:pt x="12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79" name="Freeform 185">
              <a:extLst>
                <a:ext uri="{FF2B5EF4-FFF2-40B4-BE49-F238E27FC236}">
                  <a16:creationId xmlns:a16="http://schemas.microsoft.com/office/drawing/2014/main" id="{E1680C75-B83C-3F11-1FE6-594C567F7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809"/>
              <a:ext cx="123" cy="9"/>
            </a:xfrm>
            <a:custGeom>
              <a:avLst/>
              <a:gdLst>
                <a:gd name="T0" fmla="*/ 2 w 126"/>
                <a:gd name="T1" fmla="*/ 0 h 9"/>
                <a:gd name="T2" fmla="*/ 2 w 126"/>
                <a:gd name="T3" fmla="*/ 2 h 9"/>
                <a:gd name="T4" fmla="*/ 2 w 126"/>
                <a:gd name="T5" fmla="*/ 5 h 9"/>
                <a:gd name="T6" fmla="*/ 0 w 126"/>
                <a:gd name="T7" fmla="*/ 5 h 9"/>
                <a:gd name="T8" fmla="*/ 0 w 126"/>
                <a:gd name="T9" fmla="*/ 7 h 9"/>
                <a:gd name="T10" fmla="*/ 0 w 126"/>
                <a:gd name="T11" fmla="*/ 9 h 9"/>
                <a:gd name="T12" fmla="*/ 120 w 126"/>
                <a:gd name="T13" fmla="*/ 9 h 9"/>
                <a:gd name="T14" fmla="*/ 120 w 126"/>
                <a:gd name="T15" fmla="*/ 7 h 9"/>
                <a:gd name="T16" fmla="*/ 118 w 126"/>
                <a:gd name="T17" fmla="*/ 7 h 9"/>
                <a:gd name="T18" fmla="*/ 118 w 126"/>
                <a:gd name="T19" fmla="*/ 5 h 9"/>
                <a:gd name="T20" fmla="*/ 118 w 126"/>
                <a:gd name="T21" fmla="*/ 2 h 9"/>
                <a:gd name="T22" fmla="*/ 118 w 126"/>
                <a:gd name="T23" fmla="*/ 0 h 9"/>
                <a:gd name="T24" fmla="*/ 2 w 126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9"/>
                <a:gd name="T41" fmla="*/ 126 w 12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9">
                  <a:moveTo>
                    <a:pt x="2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6" y="9"/>
                  </a:lnTo>
                  <a:lnTo>
                    <a:pt x="126" y="7"/>
                  </a:lnTo>
                  <a:lnTo>
                    <a:pt x="124" y="7"/>
                  </a:lnTo>
                  <a:lnTo>
                    <a:pt x="124" y="5"/>
                  </a:lnTo>
                  <a:lnTo>
                    <a:pt x="124" y="2"/>
                  </a:lnTo>
                  <a:lnTo>
                    <a:pt x="12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80" name="Freeform 186">
              <a:extLst>
                <a:ext uri="{FF2B5EF4-FFF2-40B4-BE49-F238E27FC236}">
                  <a16:creationId xmlns:a16="http://schemas.microsoft.com/office/drawing/2014/main" id="{6404BE06-2BE1-3038-BD56-05D64A0DD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14"/>
              <a:ext cx="124" cy="9"/>
            </a:xfrm>
            <a:custGeom>
              <a:avLst/>
              <a:gdLst>
                <a:gd name="T0" fmla="*/ 2 w 128"/>
                <a:gd name="T1" fmla="*/ 0 h 9"/>
                <a:gd name="T2" fmla="*/ 2 w 128"/>
                <a:gd name="T3" fmla="*/ 2 h 9"/>
                <a:gd name="T4" fmla="*/ 2 w 128"/>
                <a:gd name="T5" fmla="*/ 4 h 9"/>
                <a:gd name="T6" fmla="*/ 2 w 128"/>
                <a:gd name="T7" fmla="*/ 7 h 9"/>
                <a:gd name="T8" fmla="*/ 2 w 128"/>
                <a:gd name="T9" fmla="*/ 9 h 9"/>
                <a:gd name="T10" fmla="*/ 0 w 128"/>
                <a:gd name="T11" fmla="*/ 9 h 9"/>
                <a:gd name="T12" fmla="*/ 120 w 128"/>
                <a:gd name="T13" fmla="*/ 9 h 9"/>
                <a:gd name="T14" fmla="*/ 120 w 128"/>
                <a:gd name="T15" fmla="*/ 7 h 9"/>
                <a:gd name="T16" fmla="*/ 120 w 128"/>
                <a:gd name="T17" fmla="*/ 4 h 9"/>
                <a:gd name="T18" fmla="*/ 120 w 128"/>
                <a:gd name="T19" fmla="*/ 2 h 9"/>
                <a:gd name="T20" fmla="*/ 118 w 128"/>
                <a:gd name="T21" fmla="*/ 2 h 9"/>
                <a:gd name="T22" fmla="*/ 118 w 128"/>
                <a:gd name="T23" fmla="*/ 0 h 9"/>
                <a:gd name="T24" fmla="*/ 2 w 128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9"/>
                <a:gd name="T41" fmla="*/ 128 w 12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128" y="9"/>
                  </a:lnTo>
                  <a:lnTo>
                    <a:pt x="128" y="7"/>
                  </a:lnTo>
                  <a:lnTo>
                    <a:pt x="128" y="4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81" name="Freeform 187">
              <a:extLst>
                <a:ext uri="{FF2B5EF4-FFF2-40B4-BE49-F238E27FC236}">
                  <a16:creationId xmlns:a16="http://schemas.microsoft.com/office/drawing/2014/main" id="{82FA5DE1-969D-0B66-A6EB-5CDF483B3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18"/>
              <a:ext cx="126" cy="10"/>
            </a:xfrm>
            <a:custGeom>
              <a:avLst/>
              <a:gdLst>
                <a:gd name="T0" fmla="*/ 2 w 130"/>
                <a:gd name="T1" fmla="*/ 0 h 10"/>
                <a:gd name="T2" fmla="*/ 2 w 130"/>
                <a:gd name="T3" fmla="*/ 3 h 10"/>
                <a:gd name="T4" fmla="*/ 2 w 130"/>
                <a:gd name="T5" fmla="*/ 5 h 10"/>
                <a:gd name="T6" fmla="*/ 0 w 130"/>
                <a:gd name="T7" fmla="*/ 5 h 10"/>
                <a:gd name="T8" fmla="*/ 0 w 130"/>
                <a:gd name="T9" fmla="*/ 7 h 10"/>
                <a:gd name="T10" fmla="*/ 0 w 130"/>
                <a:gd name="T11" fmla="*/ 10 h 10"/>
                <a:gd name="T12" fmla="*/ 122 w 130"/>
                <a:gd name="T13" fmla="*/ 10 h 10"/>
                <a:gd name="T14" fmla="*/ 120 w 130"/>
                <a:gd name="T15" fmla="*/ 10 h 10"/>
                <a:gd name="T16" fmla="*/ 120 w 130"/>
                <a:gd name="T17" fmla="*/ 7 h 10"/>
                <a:gd name="T18" fmla="*/ 120 w 130"/>
                <a:gd name="T19" fmla="*/ 5 h 10"/>
                <a:gd name="T20" fmla="*/ 120 w 130"/>
                <a:gd name="T21" fmla="*/ 3 h 10"/>
                <a:gd name="T22" fmla="*/ 120 w 130"/>
                <a:gd name="T23" fmla="*/ 0 h 10"/>
                <a:gd name="T24" fmla="*/ 2 w 13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10"/>
                <a:gd name="T41" fmla="*/ 130 w 1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1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0" y="10"/>
                  </a:lnTo>
                  <a:lnTo>
                    <a:pt x="128" y="10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82" name="Freeform 188">
              <a:extLst>
                <a:ext uri="{FF2B5EF4-FFF2-40B4-BE49-F238E27FC236}">
                  <a16:creationId xmlns:a16="http://schemas.microsoft.com/office/drawing/2014/main" id="{F7BB6591-902F-B2A8-2DFE-E6646F2EA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23"/>
              <a:ext cx="126" cy="9"/>
            </a:xfrm>
            <a:custGeom>
              <a:avLst/>
              <a:gdLst>
                <a:gd name="T0" fmla="*/ 0 w 130"/>
                <a:gd name="T1" fmla="*/ 0 h 9"/>
                <a:gd name="T2" fmla="*/ 0 w 130"/>
                <a:gd name="T3" fmla="*/ 2 h 9"/>
                <a:gd name="T4" fmla="*/ 0 w 130"/>
                <a:gd name="T5" fmla="*/ 5 h 9"/>
                <a:gd name="T6" fmla="*/ 0 w 130"/>
                <a:gd name="T7" fmla="*/ 7 h 9"/>
                <a:gd name="T8" fmla="*/ 0 w 130"/>
                <a:gd name="T9" fmla="*/ 9 h 9"/>
                <a:gd name="T10" fmla="*/ 122 w 130"/>
                <a:gd name="T11" fmla="*/ 9 h 9"/>
                <a:gd name="T12" fmla="*/ 122 w 130"/>
                <a:gd name="T13" fmla="*/ 7 h 9"/>
                <a:gd name="T14" fmla="*/ 122 w 130"/>
                <a:gd name="T15" fmla="*/ 5 h 9"/>
                <a:gd name="T16" fmla="*/ 120 w 130"/>
                <a:gd name="T17" fmla="*/ 5 h 9"/>
                <a:gd name="T18" fmla="*/ 120 w 130"/>
                <a:gd name="T19" fmla="*/ 2 h 9"/>
                <a:gd name="T20" fmla="*/ 120 w 130"/>
                <a:gd name="T21" fmla="*/ 0 h 9"/>
                <a:gd name="T22" fmla="*/ 0 w 130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9"/>
                <a:gd name="T38" fmla="*/ 130 w 130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0" y="9"/>
                  </a:lnTo>
                  <a:lnTo>
                    <a:pt x="130" y="7"/>
                  </a:lnTo>
                  <a:lnTo>
                    <a:pt x="130" y="5"/>
                  </a:lnTo>
                  <a:lnTo>
                    <a:pt x="128" y="5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83" name="Freeform 189">
              <a:extLst>
                <a:ext uri="{FF2B5EF4-FFF2-40B4-BE49-F238E27FC236}">
                  <a16:creationId xmlns:a16="http://schemas.microsoft.com/office/drawing/2014/main" id="{0EFE3F31-CCA3-B72F-BB17-E3176657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828"/>
              <a:ext cx="129" cy="9"/>
            </a:xfrm>
            <a:custGeom>
              <a:avLst/>
              <a:gdLst>
                <a:gd name="T0" fmla="*/ 3 w 133"/>
                <a:gd name="T1" fmla="*/ 0 h 9"/>
                <a:gd name="T2" fmla="*/ 3 w 133"/>
                <a:gd name="T3" fmla="*/ 2 h 9"/>
                <a:gd name="T4" fmla="*/ 3 w 133"/>
                <a:gd name="T5" fmla="*/ 4 h 9"/>
                <a:gd name="T6" fmla="*/ 0 w 133"/>
                <a:gd name="T7" fmla="*/ 4 h 9"/>
                <a:gd name="T8" fmla="*/ 0 w 133"/>
                <a:gd name="T9" fmla="*/ 7 h 9"/>
                <a:gd name="T10" fmla="*/ 0 w 133"/>
                <a:gd name="T11" fmla="*/ 9 h 9"/>
                <a:gd name="T12" fmla="*/ 125 w 133"/>
                <a:gd name="T13" fmla="*/ 9 h 9"/>
                <a:gd name="T14" fmla="*/ 125 w 133"/>
                <a:gd name="T15" fmla="*/ 7 h 9"/>
                <a:gd name="T16" fmla="*/ 125 w 133"/>
                <a:gd name="T17" fmla="*/ 4 h 9"/>
                <a:gd name="T18" fmla="*/ 125 w 133"/>
                <a:gd name="T19" fmla="*/ 2 h 9"/>
                <a:gd name="T20" fmla="*/ 125 w 133"/>
                <a:gd name="T21" fmla="*/ 0 h 9"/>
                <a:gd name="T22" fmla="*/ 3 w 133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9"/>
                <a:gd name="T38" fmla="*/ 133 w 133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9">
                  <a:moveTo>
                    <a:pt x="3" y="0"/>
                  </a:move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lnTo>
                    <a:pt x="133" y="7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84" name="Freeform 190">
              <a:extLst>
                <a:ext uri="{FF2B5EF4-FFF2-40B4-BE49-F238E27FC236}">
                  <a16:creationId xmlns:a16="http://schemas.microsoft.com/office/drawing/2014/main" id="{57457803-6E22-5391-7320-A77590DD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832"/>
              <a:ext cx="129" cy="10"/>
            </a:xfrm>
            <a:custGeom>
              <a:avLst/>
              <a:gdLst>
                <a:gd name="T0" fmla="*/ 3 w 133"/>
                <a:gd name="T1" fmla="*/ 0 h 10"/>
                <a:gd name="T2" fmla="*/ 0 w 133"/>
                <a:gd name="T3" fmla="*/ 0 h 10"/>
                <a:gd name="T4" fmla="*/ 0 w 133"/>
                <a:gd name="T5" fmla="*/ 3 h 10"/>
                <a:gd name="T6" fmla="*/ 0 w 133"/>
                <a:gd name="T7" fmla="*/ 5 h 10"/>
                <a:gd name="T8" fmla="*/ 0 w 133"/>
                <a:gd name="T9" fmla="*/ 7 h 10"/>
                <a:gd name="T10" fmla="*/ 0 w 133"/>
                <a:gd name="T11" fmla="*/ 10 h 10"/>
                <a:gd name="T12" fmla="*/ 125 w 133"/>
                <a:gd name="T13" fmla="*/ 10 h 10"/>
                <a:gd name="T14" fmla="*/ 125 w 133"/>
                <a:gd name="T15" fmla="*/ 7 h 10"/>
                <a:gd name="T16" fmla="*/ 125 w 133"/>
                <a:gd name="T17" fmla="*/ 5 h 10"/>
                <a:gd name="T18" fmla="*/ 125 w 133"/>
                <a:gd name="T19" fmla="*/ 3 h 10"/>
                <a:gd name="T20" fmla="*/ 125 w 133"/>
                <a:gd name="T21" fmla="*/ 0 h 10"/>
                <a:gd name="T22" fmla="*/ 3 w 133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10"/>
                <a:gd name="T38" fmla="*/ 133 w 133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85" name="Freeform 191">
              <a:extLst>
                <a:ext uri="{FF2B5EF4-FFF2-40B4-BE49-F238E27FC236}">
                  <a16:creationId xmlns:a16="http://schemas.microsoft.com/office/drawing/2014/main" id="{5C6A223D-945D-BCCA-1308-E9205D8F9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837"/>
              <a:ext cx="131" cy="9"/>
            </a:xfrm>
            <a:custGeom>
              <a:avLst/>
              <a:gdLst>
                <a:gd name="T0" fmla="*/ 0 w 135"/>
                <a:gd name="T1" fmla="*/ 0 h 9"/>
                <a:gd name="T2" fmla="*/ 0 w 135"/>
                <a:gd name="T3" fmla="*/ 2 h 9"/>
                <a:gd name="T4" fmla="*/ 0 w 135"/>
                <a:gd name="T5" fmla="*/ 5 h 9"/>
                <a:gd name="T6" fmla="*/ 0 w 135"/>
                <a:gd name="T7" fmla="*/ 7 h 9"/>
                <a:gd name="T8" fmla="*/ 0 w 135"/>
                <a:gd name="T9" fmla="*/ 9 h 9"/>
                <a:gd name="T10" fmla="*/ 127 w 135"/>
                <a:gd name="T11" fmla="*/ 9 h 9"/>
                <a:gd name="T12" fmla="*/ 127 w 135"/>
                <a:gd name="T13" fmla="*/ 7 h 9"/>
                <a:gd name="T14" fmla="*/ 125 w 135"/>
                <a:gd name="T15" fmla="*/ 7 h 9"/>
                <a:gd name="T16" fmla="*/ 125 w 135"/>
                <a:gd name="T17" fmla="*/ 5 h 9"/>
                <a:gd name="T18" fmla="*/ 125 w 135"/>
                <a:gd name="T19" fmla="*/ 2 h 9"/>
                <a:gd name="T20" fmla="*/ 125 w 135"/>
                <a:gd name="T21" fmla="*/ 0 h 9"/>
                <a:gd name="T22" fmla="*/ 0 w 135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9"/>
                <a:gd name="T38" fmla="*/ 135 w 13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lnTo>
                    <a:pt x="135" y="7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86" name="Freeform 192">
              <a:extLst>
                <a:ext uri="{FF2B5EF4-FFF2-40B4-BE49-F238E27FC236}">
                  <a16:creationId xmlns:a16="http://schemas.microsoft.com/office/drawing/2014/main" id="{D5BF7184-8440-958D-1791-6E1BEFA8A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42"/>
              <a:ext cx="134" cy="9"/>
            </a:xfrm>
            <a:custGeom>
              <a:avLst/>
              <a:gdLst>
                <a:gd name="T0" fmla="*/ 2 w 137"/>
                <a:gd name="T1" fmla="*/ 0 h 9"/>
                <a:gd name="T2" fmla="*/ 2 w 137"/>
                <a:gd name="T3" fmla="*/ 2 h 9"/>
                <a:gd name="T4" fmla="*/ 2 w 137"/>
                <a:gd name="T5" fmla="*/ 4 h 9"/>
                <a:gd name="T6" fmla="*/ 2 w 137"/>
                <a:gd name="T7" fmla="*/ 7 h 9"/>
                <a:gd name="T8" fmla="*/ 2 w 137"/>
                <a:gd name="T9" fmla="*/ 9 h 9"/>
                <a:gd name="T10" fmla="*/ 0 w 137"/>
                <a:gd name="T11" fmla="*/ 9 h 9"/>
                <a:gd name="T12" fmla="*/ 131 w 137"/>
                <a:gd name="T13" fmla="*/ 9 h 9"/>
                <a:gd name="T14" fmla="*/ 131 w 137"/>
                <a:gd name="T15" fmla="*/ 7 h 9"/>
                <a:gd name="T16" fmla="*/ 131 w 137"/>
                <a:gd name="T17" fmla="*/ 4 h 9"/>
                <a:gd name="T18" fmla="*/ 131 w 137"/>
                <a:gd name="T19" fmla="*/ 2 h 9"/>
                <a:gd name="T20" fmla="*/ 129 w 137"/>
                <a:gd name="T21" fmla="*/ 2 h 9"/>
                <a:gd name="T22" fmla="*/ 129 w 137"/>
                <a:gd name="T23" fmla="*/ 0 h 9"/>
                <a:gd name="T24" fmla="*/ 2 w 137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9"/>
                <a:gd name="T41" fmla="*/ 137 w 137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87" name="Freeform 193">
              <a:extLst>
                <a:ext uri="{FF2B5EF4-FFF2-40B4-BE49-F238E27FC236}">
                  <a16:creationId xmlns:a16="http://schemas.microsoft.com/office/drawing/2014/main" id="{FC6BB514-A20A-2ABB-863E-9DB9BBDDD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46"/>
              <a:ext cx="134" cy="10"/>
            </a:xfrm>
            <a:custGeom>
              <a:avLst/>
              <a:gdLst>
                <a:gd name="T0" fmla="*/ 2 w 137"/>
                <a:gd name="T1" fmla="*/ 0 h 10"/>
                <a:gd name="T2" fmla="*/ 2 w 137"/>
                <a:gd name="T3" fmla="*/ 3 h 10"/>
                <a:gd name="T4" fmla="*/ 2 w 137"/>
                <a:gd name="T5" fmla="*/ 5 h 10"/>
                <a:gd name="T6" fmla="*/ 0 w 137"/>
                <a:gd name="T7" fmla="*/ 5 h 10"/>
                <a:gd name="T8" fmla="*/ 0 w 137"/>
                <a:gd name="T9" fmla="*/ 7 h 10"/>
                <a:gd name="T10" fmla="*/ 0 w 137"/>
                <a:gd name="T11" fmla="*/ 10 h 10"/>
                <a:gd name="T12" fmla="*/ 131 w 137"/>
                <a:gd name="T13" fmla="*/ 10 h 10"/>
                <a:gd name="T14" fmla="*/ 131 w 137"/>
                <a:gd name="T15" fmla="*/ 7 h 10"/>
                <a:gd name="T16" fmla="*/ 131 w 137"/>
                <a:gd name="T17" fmla="*/ 5 h 10"/>
                <a:gd name="T18" fmla="*/ 131 w 137"/>
                <a:gd name="T19" fmla="*/ 3 h 10"/>
                <a:gd name="T20" fmla="*/ 131 w 137"/>
                <a:gd name="T21" fmla="*/ 0 h 10"/>
                <a:gd name="T22" fmla="*/ 2 w 137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0"/>
                <a:gd name="T38" fmla="*/ 137 w 13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7" y="10"/>
                  </a:lnTo>
                  <a:lnTo>
                    <a:pt x="137" y="7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88" name="Freeform 194">
              <a:extLst>
                <a:ext uri="{FF2B5EF4-FFF2-40B4-BE49-F238E27FC236}">
                  <a16:creationId xmlns:a16="http://schemas.microsoft.com/office/drawing/2014/main" id="{74F3292A-41F9-1D03-76B1-6036B29CA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51"/>
              <a:ext cx="134" cy="9"/>
            </a:xfrm>
            <a:custGeom>
              <a:avLst/>
              <a:gdLst>
                <a:gd name="T0" fmla="*/ 0 w 137"/>
                <a:gd name="T1" fmla="*/ 0 h 9"/>
                <a:gd name="T2" fmla="*/ 0 w 137"/>
                <a:gd name="T3" fmla="*/ 2 h 9"/>
                <a:gd name="T4" fmla="*/ 0 w 137"/>
                <a:gd name="T5" fmla="*/ 5 h 9"/>
                <a:gd name="T6" fmla="*/ 0 w 137"/>
                <a:gd name="T7" fmla="*/ 7 h 9"/>
                <a:gd name="T8" fmla="*/ 0 w 137"/>
                <a:gd name="T9" fmla="*/ 9 h 9"/>
                <a:gd name="T10" fmla="*/ 131 w 137"/>
                <a:gd name="T11" fmla="*/ 9 h 9"/>
                <a:gd name="T12" fmla="*/ 131 w 137"/>
                <a:gd name="T13" fmla="*/ 7 h 9"/>
                <a:gd name="T14" fmla="*/ 131 w 137"/>
                <a:gd name="T15" fmla="*/ 5 h 9"/>
                <a:gd name="T16" fmla="*/ 131 w 137"/>
                <a:gd name="T17" fmla="*/ 2 h 9"/>
                <a:gd name="T18" fmla="*/ 131 w 137"/>
                <a:gd name="T19" fmla="*/ 0 h 9"/>
                <a:gd name="T20" fmla="*/ 0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5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89" name="Freeform 195">
              <a:extLst>
                <a:ext uri="{FF2B5EF4-FFF2-40B4-BE49-F238E27FC236}">
                  <a16:creationId xmlns:a16="http://schemas.microsoft.com/office/drawing/2014/main" id="{B951BA2F-7B29-2571-FAAB-D6489ADD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56"/>
              <a:ext cx="134" cy="9"/>
            </a:xfrm>
            <a:custGeom>
              <a:avLst/>
              <a:gdLst>
                <a:gd name="T0" fmla="*/ 0 w 137"/>
                <a:gd name="T1" fmla="*/ 0 h 9"/>
                <a:gd name="T2" fmla="*/ 0 w 137"/>
                <a:gd name="T3" fmla="*/ 2 h 9"/>
                <a:gd name="T4" fmla="*/ 0 w 137"/>
                <a:gd name="T5" fmla="*/ 4 h 9"/>
                <a:gd name="T6" fmla="*/ 0 w 137"/>
                <a:gd name="T7" fmla="*/ 7 h 9"/>
                <a:gd name="T8" fmla="*/ 0 w 137"/>
                <a:gd name="T9" fmla="*/ 9 h 9"/>
                <a:gd name="T10" fmla="*/ 131 w 137"/>
                <a:gd name="T11" fmla="*/ 9 h 9"/>
                <a:gd name="T12" fmla="*/ 131 w 137"/>
                <a:gd name="T13" fmla="*/ 7 h 9"/>
                <a:gd name="T14" fmla="*/ 131 w 137"/>
                <a:gd name="T15" fmla="*/ 4 h 9"/>
                <a:gd name="T16" fmla="*/ 131 w 137"/>
                <a:gd name="T17" fmla="*/ 2 h 9"/>
                <a:gd name="T18" fmla="*/ 131 w 137"/>
                <a:gd name="T19" fmla="*/ 0 h 9"/>
                <a:gd name="T20" fmla="*/ 0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90" name="Freeform 196">
              <a:extLst>
                <a:ext uri="{FF2B5EF4-FFF2-40B4-BE49-F238E27FC236}">
                  <a16:creationId xmlns:a16="http://schemas.microsoft.com/office/drawing/2014/main" id="{5E38E0BA-5BD8-16D6-EFEE-7B5DDDAA0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60"/>
              <a:ext cx="134" cy="9"/>
            </a:xfrm>
            <a:custGeom>
              <a:avLst/>
              <a:gdLst>
                <a:gd name="T0" fmla="*/ 131 w 137"/>
                <a:gd name="T1" fmla="*/ 0 h 9"/>
                <a:gd name="T2" fmla="*/ 131 w 137"/>
                <a:gd name="T3" fmla="*/ 3 h 9"/>
                <a:gd name="T4" fmla="*/ 131 w 137"/>
                <a:gd name="T5" fmla="*/ 5 h 9"/>
                <a:gd name="T6" fmla="*/ 131 w 137"/>
                <a:gd name="T7" fmla="*/ 7 h 9"/>
                <a:gd name="T8" fmla="*/ 131 w 137"/>
                <a:gd name="T9" fmla="*/ 9 h 9"/>
                <a:gd name="T10" fmla="*/ 0 w 137"/>
                <a:gd name="T11" fmla="*/ 9 h 9"/>
                <a:gd name="T12" fmla="*/ 0 w 137"/>
                <a:gd name="T13" fmla="*/ 7 h 9"/>
                <a:gd name="T14" fmla="*/ 0 w 137"/>
                <a:gd name="T15" fmla="*/ 5 h 9"/>
                <a:gd name="T16" fmla="*/ 0 w 137"/>
                <a:gd name="T17" fmla="*/ 3 h 9"/>
                <a:gd name="T18" fmla="*/ 0 w 137"/>
                <a:gd name="T19" fmla="*/ 0 h 9"/>
                <a:gd name="T20" fmla="*/ 131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137" y="0"/>
                  </a:moveTo>
                  <a:lnTo>
                    <a:pt x="137" y="3"/>
                  </a:lnTo>
                  <a:lnTo>
                    <a:pt x="137" y="5"/>
                  </a:lnTo>
                  <a:lnTo>
                    <a:pt x="137" y="7"/>
                  </a:lnTo>
                  <a:lnTo>
                    <a:pt x="137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0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91" name="Freeform 197">
              <a:extLst>
                <a:ext uri="{FF2B5EF4-FFF2-40B4-BE49-F238E27FC236}">
                  <a16:creationId xmlns:a16="http://schemas.microsoft.com/office/drawing/2014/main" id="{3311266C-55B2-76E8-D06D-BB7C633DC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65"/>
              <a:ext cx="134" cy="9"/>
            </a:xfrm>
            <a:custGeom>
              <a:avLst/>
              <a:gdLst>
                <a:gd name="T0" fmla="*/ 129 w 137"/>
                <a:gd name="T1" fmla="*/ 9 h 9"/>
                <a:gd name="T2" fmla="*/ 129 w 137"/>
                <a:gd name="T3" fmla="*/ 7 h 9"/>
                <a:gd name="T4" fmla="*/ 129 w 137"/>
                <a:gd name="T5" fmla="*/ 4 h 9"/>
                <a:gd name="T6" fmla="*/ 131 w 137"/>
                <a:gd name="T7" fmla="*/ 4 h 9"/>
                <a:gd name="T8" fmla="*/ 131 w 137"/>
                <a:gd name="T9" fmla="*/ 2 h 9"/>
                <a:gd name="T10" fmla="*/ 131 w 137"/>
                <a:gd name="T11" fmla="*/ 0 h 9"/>
                <a:gd name="T12" fmla="*/ 0 w 137"/>
                <a:gd name="T13" fmla="*/ 0 h 9"/>
                <a:gd name="T14" fmla="*/ 0 w 137"/>
                <a:gd name="T15" fmla="*/ 2 h 9"/>
                <a:gd name="T16" fmla="*/ 0 w 137"/>
                <a:gd name="T17" fmla="*/ 4 h 9"/>
                <a:gd name="T18" fmla="*/ 0 w 137"/>
                <a:gd name="T19" fmla="*/ 7 h 9"/>
                <a:gd name="T20" fmla="*/ 0 w 137"/>
                <a:gd name="T21" fmla="*/ 9 h 9"/>
                <a:gd name="T22" fmla="*/ 129 w 137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9"/>
                <a:gd name="T38" fmla="*/ 137 w 137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9">
                  <a:moveTo>
                    <a:pt x="135" y="9"/>
                  </a:moveTo>
                  <a:lnTo>
                    <a:pt x="135" y="7"/>
                  </a:lnTo>
                  <a:lnTo>
                    <a:pt x="135" y="4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92" name="Freeform 198">
              <a:extLst>
                <a:ext uri="{FF2B5EF4-FFF2-40B4-BE49-F238E27FC236}">
                  <a16:creationId xmlns:a16="http://schemas.microsoft.com/office/drawing/2014/main" id="{BB5B6D0A-E43C-9CEA-B29F-E0385813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69"/>
              <a:ext cx="134" cy="10"/>
            </a:xfrm>
            <a:custGeom>
              <a:avLst/>
              <a:gdLst>
                <a:gd name="T0" fmla="*/ 129 w 137"/>
                <a:gd name="T1" fmla="*/ 10 h 10"/>
                <a:gd name="T2" fmla="*/ 129 w 137"/>
                <a:gd name="T3" fmla="*/ 7 h 10"/>
                <a:gd name="T4" fmla="*/ 129 w 137"/>
                <a:gd name="T5" fmla="*/ 5 h 10"/>
                <a:gd name="T6" fmla="*/ 129 w 137"/>
                <a:gd name="T7" fmla="*/ 3 h 10"/>
                <a:gd name="T8" fmla="*/ 129 w 137"/>
                <a:gd name="T9" fmla="*/ 0 h 10"/>
                <a:gd name="T10" fmla="*/ 131 w 137"/>
                <a:gd name="T11" fmla="*/ 0 h 10"/>
                <a:gd name="T12" fmla="*/ 0 w 137"/>
                <a:gd name="T13" fmla="*/ 0 h 10"/>
                <a:gd name="T14" fmla="*/ 0 w 137"/>
                <a:gd name="T15" fmla="*/ 3 h 10"/>
                <a:gd name="T16" fmla="*/ 0 w 137"/>
                <a:gd name="T17" fmla="*/ 5 h 10"/>
                <a:gd name="T18" fmla="*/ 2 w 137"/>
                <a:gd name="T19" fmla="*/ 5 h 10"/>
                <a:gd name="T20" fmla="*/ 2 w 137"/>
                <a:gd name="T21" fmla="*/ 7 h 10"/>
                <a:gd name="T22" fmla="*/ 2 w 137"/>
                <a:gd name="T23" fmla="*/ 10 h 10"/>
                <a:gd name="T24" fmla="*/ 129 w 137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0"/>
                <a:gd name="T41" fmla="*/ 137 w 137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0">
                  <a:moveTo>
                    <a:pt x="135" y="10"/>
                  </a:moveTo>
                  <a:lnTo>
                    <a:pt x="135" y="7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35" y="10"/>
                  </a:lnTo>
                  <a:close/>
                </a:path>
              </a:pathLst>
            </a:custGeom>
            <a:solidFill>
              <a:srgbClr val="F0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93" name="Freeform 199">
              <a:extLst>
                <a:ext uri="{FF2B5EF4-FFF2-40B4-BE49-F238E27FC236}">
                  <a16:creationId xmlns:a16="http://schemas.microsoft.com/office/drawing/2014/main" id="{4C7A0A71-351E-1C8B-70E7-E7812728B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74"/>
              <a:ext cx="132" cy="9"/>
            </a:xfrm>
            <a:custGeom>
              <a:avLst/>
              <a:gdLst>
                <a:gd name="T0" fmla="*/ 129 w 135"/>
                <a:gd name="T1" fmla="*/ 9 h 9"/>
                <a:gd name="T2" fmla="*/ 129 w 135"/>
                <a:gd name="T3" fmla="*/ 7 h 9"/>
                <a:gd name="T4" fmla="*/ 129 w 135"/>
                <a:gd name="T5" fmla="*/ 5 h 9"/>
                <a:gd name="T6" fmla="*/ 129 w 135"/>
                <a:gd name="T7" fmla="*/ 2 h 9"/>
                <a:gd name="T8" fmla="*/ 129 w 135"/>
                <a:gd name="T9" fmla="*/ 0 h 9"/>
                <a:gd name="T10" fmla="*/ 0 w 135"/>
                <a:gd name="T11" fmla="*/ 0 h 9"/>
                <a:gd name="T12" fmla="*/ 2 w 135"/>
                <a:gd name="T13" fmla="*/ 0 h 9"/>
                <a:gd name="T14" fmla="*/ 2 w 135"/>
                <a:gd name="T15" fmla="*/ 2 h 9"/>
                <a:gd name="T16" fmla="*/ 2 w 135"/>
                <a:gd name="T17" fmla="*/ 5 h 9"/>
                <a:gd name="T18" fmla="*/ 2 w 135"/>
                <a:gd name="T19" fmla="*/ 7 h 9"/>
                <a:gd name="T20" fmla="*/ 2 w 135"/>
                <a:gd name="T21" fmla="*/ 9 h 9"/>
                <a:gd name="T22" fmla="*/ 129 w 135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9"/>
                <a:gd name="T38" fmla="*/ 135 w 13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9">
                  <a:moveTo>
                    <a:pt x="135" y="9"/>
                  </a:moveTo>
                  <a:lnTo>
                    <a:pt x="135" y="7"/>
                  </a:lnTo>
                  <a:lnTo>
                    <a:pt x="135" y="5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94" name="Freeform 200">
              <a:extLst>
                <a:ext uri="{FF2B5EF4-FFF2-40B4-BE49-F238E27FC236}">
                  <a16:creationId xmlns:a16="http://schemas.microsoft.com/office/drawing/2014/main" id="{2C221D31-0D02-C473-0F4E-6D4E4EBF7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879"/>
              <a:ext cx="129" cy="9"/>
            </a:xfrm>
            <a:custGeom>
              <a:avLst/>
              <a:gdLst>
                <a:gd name="T0" fmla="*/ 125 w 133"/>
                <a:gd name="T1" fmla="*/ 9 h 9"/>
                <a:gd name="T2" fmla="*/ 125 w 133"/>
                <a:gd name="T3" fmla="*/ 7 h 9"/>
                <a:gd name="T4" fmla="*/ 125 w 133"/>
                <a:gd name="T5" fmla="*/ 4 h 9"/>
                <a:gd name="T6" fmla="*/ 125 w 133"/>
                <a:gd name="T7" fmla="*/ 2 h 9"/>
                <a:gd name="T8" fmla="*/ 125 w 133"/>
                <a:gd name="T9" fmla="*/ 0 h 9"/>
                <a:gd name="T10" fmla="*/ 0 w 133"/>
                <a:gd name="T11" fmla="*/ 0 h 9"/>
                <a:gd name="T12" fmla="*/ 0 w 133"/>
                <a:gd name="T13" fmla="*/ 2 h 9"/>
                <a:gd name="T14" fmla="*/ 0 w 133"/>
                <a:gd name="T15" fmla="*/ 4 h 9"/>
                <a:gd name="T16" fmla="*/ 0 w 133"/>
                <a:gd name="T17" fmla="*/ 7 h 9"/>
                <a:gd name="T18" fmla="*/ 0 w 133"/>
                <a:gd name="T19" fmla="*/ 9 h 9"/>
                <a:gd name="T20" fmla="*/ 125 w 133"/>
                <a:gd name="T21" fmla="*/ 9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9"/>
                <a:gd name="T35" fmla="*/ 133 w 133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9">
                  <a:moveTo>
                    <a:pt x="133" y="9"/>
                  </a:moveTo>
                  <a:lnTo>
                    <a:pt x="133" y="7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F0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95" name="Freeform 201">
              <a:extLst>
                <a:ext uri="{FF2B5EF4-FFF2-40B4-BE49-F238E27FC236}">
                  <a16:creationId xmlns:a16="http://schemas.microsoft.com/office/drawing/2014/main" id="{B9C9C6CA-D7F6-F690-D822-D0903B005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883"/>
              <a:ext cx="129" cy="10"/>
            </a:xfrm>
            <a:custGeom>
              <a:avLst/>
              <a:gdLst>
                <a:gd name="T0" fmla="*/ 123 w 133"/>
                <a:gd name="T1" fmla="*/ 10 h 10"/>
                <a:gd name="T2" fmla="*/ 123 w 133"/>
                <a:gd name="T3" fmla="*/ 7 h 10"/>
                <a:gd name="T4" fmla="*/ 123 w 133"/>
                <a:gd name="T5" fmla="*/ 5 h 10"/>
                <a:gd name="T6" fmla="*/ 125 w 133"/>
                <a:gd name="T7" fmla="*/ 5 h 10"/>
                <a:gd name="T8" fmla="*/ 125 w 133"/>
                <a:gd name="T9" fmla="*/ 3 h 10"/>
                <a:gd name="T10" fmla="*/ 125 w 133"/>
                <a:gd name="T11" fmla="*/ 0 h 10"/>
                <a:gd name="T12" fmla="*/ 0 w 133"/>
                <a:gd name="T13" fmla="*/ 0 h 10"/>
                <a:gd name="T14" fmla="*/ 0 w 133"/>
                <a:gd name="T15" fmla="*/ 3 h 10"/>
                <a:gd name="T16" fmla="*/ 0 w 133"/>
                <a:gd name="T17" fmla="*/ 5 h 10"/>
                <a:gd name="T18" fmla="*/ 0 w 133"/>
                <a:gd name="T19" fmla="*/ 7 h 10"/>
                <a:gd name="T20" fmla="*/ 0 w 133"/>
                <a:gd name="T21" fmla="*/ 10 h 10"/>
                <a:gd name="T22" fmla="*/ 123 w 133"/>
                <a:gd name="T23" fmla="*/ 1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10"/>
                <a:gd name="T38" fmla="*/ 133 w 133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10">
                  <a:moveTo>
                    <a:pt x="131" y="10"/>
                  </a:moveTo>
                  <a:lnTo>
                    <a:pt x="131" y="7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1" y="10"/>
                  </a:ln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96" name="Freeform 202">
              <a:extLst>
                <a:ext uri="{FF2B5EF4-FFF2-40B4-BE49-F238E27FC236}">
                  <a16:creationId xmlns:a16="http://schemas.microsoft.com/office/drawing/2014/main" id="{10B0A970-D977-706D-33B0-C1366F448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888"/>
              <a:ext cx="129" cy="9"/>
            </a:xfrm>
            <a:custGeom>
              <a:avLst/>
              <a:gdLst>
                <a:gd name="T0" fmla="*/ 123 w 133"/>
                <a:gd name="T1" fmla="*/ 9 h 9"/>
                <a:gd name="T2" fmla="*/ 123 w 133"/>
                <a:gd name="T3" fmla="*/ 7 h 9"/>
                <a:gd name="T4" fmla="*/ 123 w 133"/>
                <a:gd name="T5" fmla="*/ 5 h 9"/>
                <a:gd name="T6" fmla="*/ 123 w 133"/>
                <a:gd name="T7" fmla="*/ 2 h 9"/>
                <a:gd name="T8" fmla="*/ 123 w 133"/>
                <a:gd name="T9" fmla="*/ 0 h 9"/>
                <a:gd name="T10" fmla="*/ 125 w 133"/>
                <a:gd name="T11" fmla="*/ 0 h 9"/>
                <a:gd name="T12" fmla="*/ 0 w 133"/>
                <a:gd name="T13" fmla="*/ 0 h 9"/>
                <a:gd name="T14" fmla="*/ 0 w 133"/>
                <a:gd name="T15" fmla="*/ 2 h 9"/>
                <a:gd name="T16" fmla="*/ 0 w 133"/>
                <a:gd name="T17" fmla="*/ 5 h 9"/>
                <a:gd name="T18" fmla="*/ 3 w 133"/>
                <a:gd name="T19" fmla="*/ 5 h 9"/>
                <a:gd name="T20" fmla="*/ 3 w 133"/>
                <a:gd name="T21" fmla="*/ 7 h 9"/>
                <a:gd name="T22" fmla="*/ 3 w 133"/>
                <a:gd name="T23" fmla="*/ 9 h 9"/>
                <a:gd name="T24" fmla="*/ 123 w 133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"/>
                <a:gd name="T41" fmla="*/ 133 w 13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">
                  <a:moveTo>
                    <a:pt x="131" y="9"/>
                  </a:moveTo>
                  <a:lnTo>
                    <a:pt x="131" y="7"/>
                  </a:lnTo>
                  <a:lnTo>
                    <a:pt x="131" y="5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rgbClr val="F0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97" name="Freeform 203">
              <a:extLst>
                <a:ext uri="{FF2B5EF4-FFF2-40B4-BE49-F238E27FC236}">
                  <a16:creationId xmlns:a16="http://schemas.microsoft.com/office/drawing/2014/main" id="{02C3D558-0D7F-AF4F-27F7-53CE7B75A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893"/>
              <a:ext cx="127" cy="9"/>
            </a:xfrm>
            <a:custGeom>
              <a:avLst/>
              <a:gdLst>
                <a:gd name="T0" fmla="*/ 121 w 131"/>
                <a:gd name="T1" fmla="*/ 9 h 9"/>
                <a:gd name="T2" fmla="*/ 121 w 131"/>
                <a:gd name="T3" fmla="*/ 7 h 9"/>
                <a:gd name="T4" fmla="*/ 121 w 131"/>
                <a:gd name="T5" fmla="*/ 4 h 9"/>
                <a:gd name="T6" fmla="*/ 123 w 131"/>
                <a:gd name="T7" fmla="*/ 4 h 9"/>
                <a:gd name="T8" fmla="*/ 123 w 131"/>
                <a:gd name="T9" fmla="*/ 2 h 9"/>
                <a:gd name="T10" fmla="*/ 123 w 131"/>
                <a:gd name="T11" fmla="*/ 0 h 9"/>
                <a:gd name="T12" fmla="*/ 0 w 131"/>
                <a:gd name="T13" fmla="*/ 0 h 9"/>
                <a:gd name="T14" fmla="*/ 3 w 131"/>
                <a:gd name="T15" fmla="*/ 0 h 9"/>
                <a:gd name="T16" fmla="*/ 3 w 131"/>
                <a:gd name="T17" fmla="*/ 2 h 9"/>
                <a:gd name="T18" fmla="*/ 3 w 131"/>
                <a:gd name="T19" fmla="*/ 4 h 9"/>
                <a:gd name="T20" fmla="*/ 3 w 131"/>
                <a:gd name="T21" fmla="*/ 7 h 9"/>
                <a:gd name="T22" fmla="*/ 3 w 131"/>
                <a:gd name="T23" fmla="*/ 9 h 9"/>
                <a:gd name="T24" fmla="*/ 121 w 131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9"/>
                <a:gd name="T41" fmla="*/ 131 w 13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9">
                  <a:moveTo>
                    <a:pt x="129" y="9"/>
                  </a:moveTo>
                  <a:lnTo>
                    <a:pt x="129" y="7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129" y="9"/>
                  </a:lnTo>
                  <a:close/>
                </a:path>
              </a:pathLst>
            </a:custGeom>
            <a:solidFill>
              <a:srgbClr val="F0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98" name="Freeform 204">
              <a:extLst>
                <a:ext uri="{FF2B5EF4-FFF2-40B4-BE49-F238E27FC236}">
                  <a16:creationId xmlns:a16="http://schemas.microsoft.com/office/drawing/2014/main" id="{41BD81B0-737C-123C-F2D7-C6ED26231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97"/>
              <a:ext cx="124" cy="10"/>
            </a:xfrm>
            <a:custGeom>
              <a:avLst/>
              <a:gdLst>
                <a:gd name="T0" fmla="*/ 118 w 128"/>
                <a:gd name="T1" fmla="*/ 10 h 10"/>
                <a:gd name="T2" fmla="*/ 118 w 128"/>
                <a:gd name="T3" fmla="*/ 7 h 10"/>
                <a:gd name="T4" fmla="*/ 118 w 128"/>
                <a:gd name="T5" fmla="*/ 5 h 10"/>
                <a:gd name="T6" fmla="*/ 118 w 128"/>
                <a:gd name="T7" fmla="*/ 3 h 10"/>
                <a:gd name="T8" fmla="*/ 118 w 128"/>
                <a:gd name="T9" fmla="*/ 0 h 10"/>
                <a:gd name="T10" fmla="*/ 120 w 128"/>
                <a:gd name="T11" fmla="*/ 0 h 10"/>
                <a:gd name="T12" fmla="*/ 0 w 128"/>
                <a:gd name="T13" fmla="*/ 0 h 10"/>
                <a:gd name="T14" fmla="*/ 0 w 128"/>
                <a:gd name="T15" fmla="*/ 3 h 10"/>
                <a:gd name="T16" fmla="*/ 0 w 128"/>
                <a:gd name="T17" fmla="*/ 5 h 10"/>
                <a:gd name="T18" fmla="*/ 0 w 128"/>
                <a:gd name="T19" fmla="*/ 7 h 10"/>
                <a:gd name="T20" fmla="*/ 2 w 128"/>
                <a:gd name="T21" fmla="*/ 7 h 10"/>
                <a:gd name="T22" fmla="*/ 2 w 128"/>
                <a:gd name="T23" fmla="*/ 10 h 10"/>
                <a:gd name="T24" fmla="*/ 118 w 128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10"/>
                <a:gd name="T41" fmla="*/ 128 w 128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10">
                  <a:moveTo>
                    <a:pt x="126" y="10"/>
                  </a:moveTo>
                  <a:lnTo>
                    <a:pt x="126" y="7"/>
                  </a:lnTo>
                  <a:lnTo>
                    <a:pt x="126" y="5"/>
                  </a:lnTo>
                  <a:lnTo>
                    <a:pt x="126" y="3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26" y="10"/>
                  </a:lnTo>
                  <a:close/>
                </a:path>
              </a:pathLst>
            </a:custGeom>
            <a:solidFill>
              <a:srgbClr val="F0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3999" name="Freeform 205">
              <a:extLst>
                <a:ext uri="{FF2B5EF4-FFF2-40B4-BE49-F238E27FC236}">
                  <a16:creationId xmlns:a16="http://schemas.microsoft.com/office/drawing/2014/main" id="{745F93BF-E7F9-B31F-DA9D-4BBF4083A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902"/>
              <a:ext cx="123" cy="7"/>
            </a:xfrm>
            <a:custGeom>
              <a:avLst/>
              <a:gdLst>
                <a:gd name="T0" fmla="*/ 118 w 126"/>
                <a:gd name="T1" fmla="*/ 7 h 7"/>
                <a:gd name="T2" fmla="*/ 118 w 126"/>
                <a:gd name="T3" fmla="*/ 5 h 7"/>
                <a:gd name="T4" fmla="*/ 120 w 126"/>
                <a:gd name="T5" fmla="*/ 5 h 7"/>
                <a:gd name="T6" fmla="*/ 120 w 126"/>
                <a:gd name="T7" fmla="*/ 2 h 7"/>
                <a:gd name="T8" fmla="*/ 120 w 126"/>
                <a:gd name="T9" fmla="*/ 0 h 7"/>
                <a:gd name="T10" fmla="*/ 0 w 126"/>
                <a:gd name="T11" fmla="*/ 0 h 7"/>
                <a:gd name="T12" fmla="*/ 0 w 126"/>
                <a:gd name="T13" fmla="*/ 2 h 7"/>
                <a:gd name="T14" fmla="*/ 2 w 126"/>
                <a:gd name="T15" fmla="*/ 2 h 7"/>
                <a:gd name="T16" fmla="*/ 2 w 126"/>
                <a:gd name="T17" fmla="*/ 5 h 7"/>
                <a:gd name="T18" fmla="*/ 2 w 126"/>
                <a:gd name="T19" fmla="*/ 7 h 7"/>
                <a:gd name="T20" fmla="*/ 118 w 126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7"/>
                <a:gd name="T35" fmla="*/ 126 w 126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7">
                  <a:moveTo>
                    <a:pt x="124" y="7"/>
                  </a:moveTo>
                  <a:lnTo>
                    <a:pt x="124" y="5"/>
                  </a:lnTo>
                  <a:lnTo>
                    <a:pt x="126" y="5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124" y="7"/>
                  </a:lnTo>
                  <a:close/>
                </a:path>
              </a:pathLst>
            </a:custGeom>
            <a:solidFill>
              <a:srgbClr val="F0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00" name="Freeform 206">
              <a:extLst>
                <a:ext uri="{FF2B5EF4-FFF2-40B4-BE49-F238E27FC236}">
                  <a16:creationId xmlns:a16="http://schemas.microsoft.com/office/drawing/2014/main" id="{E0E8E5E6-D312-8EAD-6BFA-2F0A230BD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907"/>
              <a:ext cx="122" cy="7"/>
            </a:xfrm>
            <a:custGeom>
              <a:avLst/>
              <a:gdLst>
                <a:gd name="T0" fmla="*/ 116 w 124"/>
                <a:gd name="T1" fmla="*/ 7 h 7"/>
                <a:gd name="T2" fmla="*/ 118 w 124"/>
                <a:gd name="T3" fmla="*/ 7 h 7"/>
                <a:gd name="T4" fmla="*/ 118 w 124"/>
                <a:gd name="T5" fmla="*/ 4 h 7"/>
                <a:gd name="T6" fmla="*/ 118 w 124"/>
                <a:gd name="T7" fmla="*/ 2 h 7"/>
                <a:gd name="T8" fmla="*/ 118 w 124"/>
                <a:gd name="T9" fmla="*/ 0 h 7"/>
                <a:gd name="T10" fmla="*/ 120 w 124"/>
                <a:gd name="T11" fmla="*/ 0 h 7"/>
                <a:gd name="T12" fmla="*/ 0 w 124"/>
                <a:gd name="T13" fmla="*/ 0 h 7"/>
                <a:gd name="T14" fmla="*/ 0 w 124"/>
                <a:gd name="T15" fmla="*/ 2 h 7"/>
                <a:gd name="T16" fmla="*/ 0 w 124"/>
                <a:gd name="T17" fmla="*/ 4 h 7"/>
                <a:gd name="T18" fmla="*/ 2 w 124"/>
                <a:gd name="T19" fmla="*/ 4 h 7"/>
                <a:gd name="T20" fmla="*/ 2 w 124"/>
                <a:gd name="T21" fmla="*/ 7 h 7"/>
                <a:gd name="T22" fmla="*/ 116 w 124"/>
                <a:gd name="T23" fmla="*/ 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7"/>
                <a:gd name="T38" fmla="*/ 124 w 124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7">
                  <a:moveTo>
                    <a:pt x="120" y="7"/>
                  </a:moveTo>
                  <a:lnTo>
                    <a:pt x="122" y="7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120" y="7"/>
                  </a:lnTo>
                  <a:close/>
                </a:path>
              </a:pathLst>
            </a:custGeom>
            <a:solidFill>
              <a:srgbClr val="F0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01" name="Freeform 207">
              <a:extLst>
                <a:ext uri="{FF2B5EF4-FFF2-40B4-BE49-F238E27FC236}">
                  <a16:creationId xmlns:a16="http://schemas.microsoft.com/office/drawing/2014/main" id="{1E95C515-C53C-E839-4BAA-2F19D7180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909"/>
              <a:ext cx="119" cy="9"/>
            </a:xfrm>
            <a:custGeom>
              <a:avLst/>
              <a:gdLst>
                <a:gd name="T0" fmla="*/ 112 w 122"/>
                <a:gd name="T1" fmla="*/ 9 h 9"/>
                <a:gd name="T2" fmla="*/ 114 w 122"/>
                <a:gd name="T3" fmla="*/ 9 h 9"/>
                <a:gd name="T4" fmla="*/ 114 w 122"/>
                <a:gd name="T5" fmla="*/ 7 h 9"/>
                <a:gd name="T6" fmla="*/ 114 w 122"/>
                <a:gd name="T7" fmla="*/ 5 h 9"/>
                <a:gd name="T8" fmla="*/ 116 w 122"/>
                <a:gd name="T9" fmla="*/ 5 h 9"/>
                <a:gd name="T10" fmla="*/ 116 w 122"/>
                <a:gd name="T11" fmla="*/ 2 h 9"/>
                <a:gd name="T12" fmla="*/ 116 w 122"/>
                <a:gd name="T13" fmla="*/ 0 h 9"/>
                <a:gd name="T14" fmla="*/ 0 w 122"/>
                <a:gd name="T15" fmla="*/ 0 h 9"/>
                <a:gd name="T16" fmla="*/ 0 w 122"/>
                <a:gd name="T17" fmla="*/ 2 h 9"/>
                <a:gd name="T18" fmla="*/ 2 w 122"/>
                <a:gd name="T19" fmla="*/ 2 h 9"/>
                <a:gd name="T20" fmla="*/ 2 w 122"/>
                <a:gd name="T21" fmla="*/ 5 h 9"/>
                <a:gd name="T22" fmla="*/ 2 w 122"/>
                <a:gd name="T23" fmla="*/ 7 h 9"/>
                <a:gd name="T24" fmla="*/ 2 w 122"/>
                <a:gd name="T25" fmla="*/ 9 h 9"/>
                <a:gd name="T26" fmla="*/ 4 w 122"/>
                <a:gd name="T27" fmla="*/ 9 h 9"/>
                <a:gd name="T28" fmla="*/ 112 w 122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9"/>
                <a:gd name="T47" fmla="*/ 122 w 12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9">
                  <a:moveTo>
                    <a:pt x="118" y="9"/>
                  </a:moveTo>
                  <a:lnTo>
                    <a:pt x="120" y="9"/>
                  </a:lnTo>
                  <a:lnTo>
                    <a:pt x="120" y="7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18" y="9"/>
                  </a:lnTo>
                  <a:close/>
                </a:path>
              </a:pathLst>
            </a:custGeom>
            <a:solidFill>
              <a:srgbClr val="F09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02" name="Freeform 208">
              <a:extLst>
                <a:ext uri="{FF2B5EF4-FFF2-40B4-BE49-F238E27FC236}">
                  <a16:creationId xmlns:a16="http://schemas.microsoft.com/office/drawing/2014/main" id="{F4FEEC3E-9AEF-978A-A7CF-67D108F3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914"/>
              <a:ext cx="115" cy="9"/>
            </a:xfrm>
            <a:custGeom>
              <a:avLst/>
              <a:gdLst>
                <a:gd name="T0" fmla="*/ 110 w 118"/>
                <a:gd name="T1" fmla="*/ 9 h 9"/>
                <a:gd name="T2" fmla="*/ 110 w 118"/>
                <a:gd name="T3" fmla="*/ 7 h 9"/>
                <a:gd name="T4" fmla="*/ 110 w 118"/>
                <a:gd name="T5" fmla="*/ 4 h 9"/>
                <a:gd name="T6" fmla="*/ 112 w 118"/>
                <a:gd name="T7" fmla="*/ 4 h 9"/>
                <a:gd name="T8" fmla="*/ 112 w 118"/>
                <a:gd name="T9" fmla="*/ 2 h 9"/>
                <a:gd name="T10" fmla="*/ 112 w 118"/>
                <a:gd name="T11" fmla="*/ 0 h 9"/>
                <a:gd name="T12" fmla="*/ 0 w 118"/>
                <a:gd name="T13" fmla="*/ 0 h 9"/>
                <a:gd name="T14" fmla="*/ 0 w 118"/>
                <a:gd name="T15" fmla="*/ 2 h 9"/>
                <a:gd name="T16" fmla="*/ 0 w 118"/>
                <a:gd name="T17" fmla="*/ 4 h 9"/>
                <a:gd name="T18" fmla="*/ 2 w 118"/>
                <a:gd name="T19" fmla="*/ 4 h 9"/>
                <a:gd name="T20" fmla="*/ 2 w 118"/>
                <a:gd name="T21" fmla="*/ 7 h 9"/>
                <a:gd name="T22" fmla="*/ 2 w 118"/>
                <a:gd name="T23" fmla="*/ 9 h 9"/>
                <a:gd name="T24" fmla="*/ 4 w 118"/>
                <a:gd name="T25" fmla="*/ 9 h 9"/>
                <a:gd name="T26" fmla="*/ 110 w 118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116" y="9"/>
                  </a:moveTo>
                  <a:lnTo>
                    <a:pt x="116" y="7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F0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03" name="Freeform 209">
              <a:extLst>
                <a:ext uri="{FF2B5EF4-FFF2-40B4-BE49-F238E27FC236}">
                  <a16:creationId xmlns:a16="http://schemas.microsoft.com/office/drawing/2014/main" id="{C13C14D1-E73D-B4E5-05D8-64323A27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918"/>
              <a:ext cx="111" cy="10"/>
            </a:xfrm>
            <a:custGeom>
              <a:avLst/>
              <a:gdLst>
                <a:gd name="T0" fmla="*/ 106 w 114"/>
                <a:gd name="T1" fmla="*/ 10 h 10"/>
                <a:gd name="T2" fmla="*/ 106 w 114"/>
                <a:gd name="T3" fmla="*/ 7 h 10"/>
                <a:gd name="T4" fmla="*/ 108 w 114"/>
                <a:gd name="T5" fmla="*/ 5 h 10"/>
                <a:gd name="T6" fmla="*/ 108 w 114"/>
                <a:gd name="T7" fmla="*/ 3 h 10"/>
                <a:gd name="T8" fmla="*/ 108 w 114"/>
                <a:gd name="T9" fmla="*/ 0 h 10"/>
                <a:gd name="T10" fmla="*/ 0 w 114"/>
                <a:gd name="T11" fmla="*/ 0 h 10"/>
                <a:gd name="T12" fmla="*/ 0 w 114"/>
                <a:gd name="T13" fmla="*/ 3 h 10"/>
                <a:gd name="T14" fmla="*/ 0 w 114"/>
                <a:gd name="T15" fmla="*/ 5 h 10"/>
                <a:gd name="T16" fmla="*/ 2 w 114"/>
                <a:gd name="T17" fmla="*/ 5 h 10"/>
                <a:gd name="T18" fmla="*/ 2 w 114"/>
                <a:gd name="T19" fmla="*/ 7 h 10"/>
                <a:gd name="T20" fmla="*/ 2 w 114"/>
                <a:gd name="T21" fmla="*/ 10 h 10"/>
                <a:gd name="T22" fmla="*/ 4 w 114"/>
                <a:gd name="T23" fmla="*/ 10 h 10"/>
                <a:gd name="T24" fmla="*/ 106 w 114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0"/>
                <a:gd name="T41" fmla="*/ 114 w 1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0">
                  <a:moveTo>
                    <a:pt x="112" y="10"/>
                  </a:moveTo>
                  <a:lnTo>
                    <a:pt x="112" y="7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04" name="Freeform 210">
              <a:extLst>
                <a:ext uri="{FF2B5EF4-FFF2-40B4-BE49-F238E27FC236}">
                  <a16:creationId xmlns:a16="http://schemas.microsoft.com/office/drawing/2014/main" id="{3416CB2E-A562-139A-55AC-28412B763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923"/>
              <a:ext cx="109" cy="9"/>
            </a:xfrm>
            <a:custGeom>
              <a:avLst/>
              <a:gdLst>
                <a:gd name="T0" fmla="*/ 100 w 112"/>
                <a:gd name="T1" fmla="*/ 9 h 9"/>
                <a:gd name="T2" fmla="*/ 102 w 112"/>
                <a:gd name="T3" fmla="*/ 9 h 9"/>
                <a:gd name="T4" fmla="*/ 102 w 112"/>
                <a:gd name="T5" fmla="*/ 7 h 9"/>
                <a:gd name="T6" fmla="*/ 102 w 112"/>
                <a:gd name="T7" fmla="*/ 5 h 9"/>
                <a:gd name="T8" fmla="*/ 104 w 112"/>
                <a:gd name="T9" fmla="*/ 5 h 9"/>
                <a:gd name="T10" fmla="*/ 104 w 112"/>
                <a:gd name="T11" fmla="*/ 2 h 9"/>
                <a:gd name="T12" fmla="*/ 104 w 112"/>
                <a:gd name="T13" fmla="*/ 0 h 9"/>
                <a:gd name="T14" fmla="*/ 106 w 112"/>
                <a:gd name="T15" fmla="*/ 0 h 9"/>
                <a:gd name="T16" fmla="*/ 0 w 112"/>
                <a:gd name="T17" fmla="*/ 0 h 9"/>
                <a:gd name="T18" fmla="*/ 0 w 112"/>
                <a:gd name="T19" fmla="*/ 2 h 9"/>
                <a:gd name="T20" fmla="*/ 0 w 112"/>
                <a:gd name="T21" fmla="*/ 5 h 9"/>
                <a:gd name="T22" fmla="*/ 2 w 112"/>
                <a:gd name="T23" fmla="*/ 5 h 9"/>
                <a:gd name="T24" fmla="*/ 2 w 112"/>
                <a:gd name="T25" fmla="*/ 7 h 9"/>
                <a:gd name="T26" fmla="*/ 2 w 112"/>
                <a:gd name="T27" fmla="*/ 9 h 9"/>
                <a:gd name="T28" fmla="*/ 4 w 112"/>
                <a:gd name="T29" fmla="*/ 9 h 9"/>
                <a:gd name="T30" fmla="*/ 100 w 112"/>
                <a:gd name="T31" fmla="*/ 9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2"/>
                <a:gd name="T49" fmla="*/ 0 h 9"/>
                <a:gd name="T50" fmla="*/ 112 w 112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2" h="9">
                  <a:moveTo>
                    <a:pt x="106" y="9"/>
                  </a:moveTo>
                  <a:lnTo>
                    <a:pt x="108" y="9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10" y="5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06" y="9"/>
                  </a:lnTo>
                  <a:close/>
                </a:path>
              </a:pathLst>
            </a:custGeom>
            <a:solidFill>
              <a:srgbClr val="F0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05" name="Freeform 211">
              <a:extLst>
                <a:ext uri="{FF2B5EF4-FFF2-40B4-BE49-F238E27FC236}">
                  <a16:creationId xmlns:a16="http://schemas.microsoft.com/office/drawing/2014/main" id="{A3751666-B28C-495A-8007-C8629C790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928"/>
              <a:ext cx="106" cy="9"/>
            </a:xfrm>
            <a:custGeom>
              <a:avLst/>
              <a:gdLst>
                <a:gd name="T0" fmla="*/ 98 w 108"/>
                <a:gd name="T1" fmla="*/ 9 h 9"/>
                <a:gd name="T2" fmla="*/ 100 w 108"/>
                <a:gd name="T3" fmla="*/ 9 h 9"/>
                <a:gd name="T4" fmla="*/ 100 w 108"/>
                <a:gd name="T5" fmla="*/ 7 h 9"/>
                <a:gd name="T6" fmla="*/ 100 w 108"/>
                <a:gd name="T7" fmla="*/ 4 h 9"/>
                <a:gd name="T8" fmla="*/ 102 w 108"/>
                <a:gd name="T9" fmla="*/ 4 h 9"/>
                <a:gd name="T10" fmla="*/ 102 w 108"/>
                <a:gd name="T11" fmla="*/ 2 h 9"/>
                <a:gd name="T12" fmla="*/ 102 w 108"/>
                <a:gd name="T13" fmla="*/ 0 h 9"/>
                <a:gd name="T14" fmla="*/ 104 w 108"/>
                <a:gd name="T15" fmla="*/ 0 h 9"/>
                <a:gd name="T16" fmla="*/ 0 w 108"/>
                <a:gd name="T17" fmla="*/ 0 h 9"/>
                <a:gd name="T18" fmla="*/ 0 w 108"/>
                <a:gd name="T19" fmla="*/ 2 h 9"/>
                <a:gd name="T20" fmla="*/ 0 w 108"/>
                <a:gd name="T21" fmla="*/ 4 h 9"/>
                <a:gd name="T22" fmla="*/ 2 w 108"/>
                <a:gd name="T23" fmla="*/ 4 h 9"/>
                <a:gd name="T24" fmla="*/ 2 w 108"/>
                <a:gd name="T25" fmla="*/ 7 h 9"/>
                <a:gd name="T26" fmla="*/ 2 w 108"/>
                <a:gd name="T27" fmla="*/ 9 h 9"/>
                <a:gd name="T28" fmla="*/ 4 w 108"/>
                <a:gd name="T29" fmla="*/ 9 h 9"/>
                <a:gd name="T30" fmla="*/ 98 w 108"/>
                <a:gd name="T31" fmla="*/ 9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9"/>
                <a:gd name="T50" fmla="*/ 108 w 108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9">
                  <a:moveTo>
                    <a:pt x="102" y="9"/>
                  </a:moveTo>
                  <a:lnTo>
                    <a:pt x="104" y="9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F0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06" name="Freeform 212">
              <a:extLst>
                <a:ext uri="{FF2B5EF4-FFF2-40B4-BE49-F238E27FC236}">
                  <a16:creationId xmlns:a16="http://schemas.microsoft.com/office/drawing/2014/main" id="{670DD76C-200E-E5B8-4913-3401BCAE5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932"/>
              <a:ext cx="99" cy="10"/>
            </a:xfrm>
            <a:custGeom>
              <a:avLst/>
              <a:gdLst>
                <a:gd name="T0" fmla="*/ 92 w 102"/>
                <a:gd name="T1" fmla="*/ 10 h 10"/>
                <a:gd name="T2" fmla="*/ 92 w 102"/>
                <a:gd name="T3" fmla="*/ 7 h 10"/>
                <a:gd name="T4" fmla="*/ 94 w 102"/>
                <a:gd name="T5" fmla="*/ 7 h 10"/>
                <a:gd name="T6" fmla="*/ 94 w 102"/>
                <a:gd name="T7" fmla="*/ 5 h 10"/>
                <a:gd name="T8" fmla="*/ 96 w 102"/>
                <a:gd name="T9" fmla="*/ 5 h 10"/>
                <a:gd name="T10" fmla="*/ 96 w 102"/>
                <a:gd name="T11" fmla="*/ 3 h 10"/>
                <a:gd name="T12" fmla="*/ 96 w 102"/>
                <a:gd name="T13" fmla="*/ 0 h 10"/>
                <a:gd name="T14" fmla="*/ 0 w 102"/>
                <a:gd name="T15" fmla="*/ 0 h 10"/>
                <a:gd name="T16" fmla="*/ 0 w 102"/>
                <a:gd name="T17" fmla="*/ 3 h 10"/>
                <a:gd name="T18" fmla="*/ 0 w 102"/>
                <a:gd name="T19" fmla="*/ 5 h 10"/>
                <a:gd name="T20" fmla="*/ 2 w 102"/>
                <a:gd name="T21" fmla="*/ 5 h 10"/>
                <a:gd name="T22" fmla="*/ 2 w 102"/>
                <a:gd name="T23" fmla="*/ 7 h 10"/>
                <a:gd name="T24" fmla="*/ 4 w 102"/>
                <a:gd name="T25" fmla="*/ 10 h 10"/>
                <a:gd name="T26" fmla="*/ 92 w 102"/>
                <a:gd name="T27" fmla="*/ 1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"/>
                <a:gd name="T43" fmla="*/ 0 h 10"/>
                <a:gd name="T44" fmla="*/ 102 w 102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" h="10">
                  <a:moveTo>
                    <a:pt x="98" y="10"/>
                  </a:moveTo>
                  <a:lnTo>
                    <a:pt x="98" y="7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8" y="10"/>
                  </a:lnTo>
                  <a:close/>
                </a:path>
              </a:pathLst>
            </a:custGeom>
            <a:solidFill>
              <a:srgbClr val="F0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07" name="Freeform 213">
              <a:extLst>
                <a:ext uri="{FF2B5EF4-FFF2-40B4-BE49-F238E27FC236}">
                  <a16:creationId xmlns:a16="http://schemas.microsoft.com/office/drawing/2014/main" id="{DAF94887-F610-5D64-1CA7-637BF8FFF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937"/>
              <a:ext cx="96" cy="9"/>
            </a:xfrm>
            <a:custGeom>
              <a:avLst/>
              <a:gdLst>
                <a:gd name="T0" fmla="*/ 87 w 98"/>
                <a:gd name="T1" fmla="*/ 9 h 9"/>
                <a:gd name="T2" fmla="*/ 90 w 98"/>
                <a:gd name="T3" fmla="*/ 9 h 9"/>
                <a:gd name="T4" fmla="*/ 90 w 98"/>
                <a:gd name="T5" fmla="*/ 7 h 9"/>
                <a:gd name="T6" fmla="*/ 92 w 98"/>
                <a:gd name="T7" fmla="*/ 7 h 9"/>
                <a:gd name="T8" fmla="*/ 92 w 98"/>
                <a:gd name="T9" fmla="*/ 5 h 9"/>
                <a:gd name="T10" fmla="*/ 92 w 98"/>
                <a:gd name="T11" fmla="*/ 2 h 9"/>
                <a:gd name="T12" fmla="*/ 94 w 98"/>
                <a:gd name="T13" fmla="*/ 2 h 9"/>
                <a:gd name="T14" fmla="*/ 94 w 98"/>
                <a:gd name="T15" fmla="*/ 0 h 9"/>
                <a:gd name="T16" fmla="*/ 0 w 98"/>
                <a:gd name="T17" fmla="*/ 0 h 9"/>
                <a:gd name="T18" fmla="*/ 0 w 98"/>
                <a:gd name="T19" fmla="*/ 2 h 9"/>
                <a:gd name="T20" fmla="*/ 2 w 98"/>
                <a:gd name="T21" fmla="*/ 5 h 9"/>
                <a:gd name="T22" fmla="*/ 2 w 98"/>
                <a:gd name="T23" fmla="*/ 7 h 9"/>
                <a:gd name="T24" fmla="*/ 4 w 98"/>
                <a:gd name="T25" fmla="*/ 7 h 9"/>
                <a:gd name="T26" fmla="*/ 4 w 98"/>
                <a:gd name="T27" fmla="*/ 9 h 9"/>
                <a:gd name="T28" fmla="*/ 87 w 98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9"/>
                <a:gd name="T47" fmla="*/ 98 w 98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9">
                  <a:moveTo>
                    <a:pt x="91" y="9"/>
                  </a:move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91" y="9"/>
                  </a:lnTo>
                  <a:close/>
                </a:path>
              </a:pathLst>
            </a:custGeom>
            <a:solidFill>
              <a:srgbClr val="F0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08" name="Freeform 214">
              <a:extLst>
                <a:ext uri="{FF2B5EF4-FFF2-40B4-BE49-F238E27FC236}">
                  <a16:creationId xmlns:a16="http://schemas.microsoft.com/office/drawing/2014/main" id="{2F5AE802-D6E6-16D1-FB5E-63F4F061F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942"/>
              <a:ext cx="91" cy="9"/>
            </a:xfrm>
            <a:custGeom>
              <a:avLst/>
              <a:gdLst>
                <a:gd name="T0" fmla="*/ 81 w 94"/>
                <a:gd name="T1" fmla="*/ 9 h 9"/>
                <a:gd name="T2" fmla="*/ 81 w 94"/>
                <a:gd name="T3" fmla="*/ 7 h 9"/>
                <a:gd name="T4" fmla="*/ 83 w 94"/>
                <a:gd name="T5" fmla="*/ 7 h 9"/>
                <a:gd name="T6" fmla="*/ 83 w 94"/>
                <a:gd name="T7" fmla="*/ 4 h 9"/>
                <a:gd name="T8" fmla="*/ 86 w 94"/>
                <a:gd name="T9" fmla="*/ 4 h 9"/>
                <a:gd name="T10" fmla="*/ 86 w 94"/>
                <a:gd name="T11" fmla="*/ 2 h 9"/>
                <a:gd name="T12" fmla="*/ 88 w 94"/>
                <a:gd name="T13" fmla="*/ 2 h 9"/>
                <a:gd name="T14" fmla="*/ 88 w 94"/>
                <a:gd name="T15" fmla="*/ 0 h 9"/>
                <a:gd name="T16" fmla="*/ 0 w 94"/>
                <a:gd name="T17" fmla="*/ 0 h 9"/>
                <a:gd name="T18" fmla="*/ 0 w 94"/>
                <a:gd name="T19" fmla="*/ 2 h 9"/>
                <a:gd name="T20" fmla="*/ 2 w 94"/>
                <a:gd name="T21" fmla="*/ 2 h 9"/>
                <a:gd name="T22" fmla="*/ 2 w 94"/>
                <a:gd name="T23" fmla="*/ 4 h 9"/>
                <a:gd name="T24" fmla="*/ 4 w 94"/>
                <a:gd name="T25" fmla="*/ 4 h 9"/>
                <a:gd name="T26" fmla="*/ 4 w 94"/>
                <a:gd name="T27" fmla="*/ 7 h 9"/>
                <a:gd name="T28" fmla="*/ 6 w 94"/>
                <a:gd name="T29" fmla="*/ 9 h 9"/>
                <a:gd name="T30" fmla="*/ 81 w 94"/>
                <a:gd name="T31" fmla="*/ 9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9"/>
                <a:gd name="T50" fmla="*/ 94 w 94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9">
                  <a:moveTo>
                    <a:pt x="87" y="9"/>
                  </a:moveTo>
                  <a:lnTo>
                    <a:pt x="87" y="7"/>
                  </a:lnTo>
                  <a:lnTo>
                    <a:pt x="89" y="7"/>
                  </a:lnTo>
                  <a:lnTo>
                    <a:pt x="89" y="4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6" y="9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F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09" name="Freeform 215">
              <a:extLst>
                <a:ext uri="{FF2B5EF4-FFF2-40B4-BE49-F238E27FC236}">
                  <a16:creationId xmlns:a16="http://schemas.microsoft.com/office/drawing/2014/main" id="{6FD65FA4-80FD-FF83-BC14-4CA02640B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946"/>
              <a:ext cx="85" cy="10"/>
            </a:xfrm>
            <a:custGeom>
              <a:avLst/>
              <a:gdLst>
                <a:gd name="T0" fmla="*/ 77 w 87"/>
                <a:gd name="T1" fmla="*/ 10 h 10"/>
                <a:gd name="T2" fmla="*/ 77 w 87"/>
                <a:gd name="T3" fmla="*/ 7 h 10"/>
                <a:gd name="T4" fmla="*/ 79 w 87"/>
                <a:gd name="T5" fmla="*/ 7 h 10"/>
                <a:gd name="T6" fmla="*/ 79 w 87"/>
                <a:gd name="T7" fmla="*/ 5 h 10"/>
                <a:gd name="T8" fmla="*/ 81 w 87"/>
                <a:gd name="T9" fmla="*/ 5 h 10"/>
                <a:gd name="T10" fmla="*/ 81 w 87"/>
                <a:gd name="T11" fmla="*/ 3 h 10"/>
                <a:gd name="T12" fmla="*/ 83 w 87"/>
                <a:gd name="T13" fmla="*/ 3 h 10"/>
                <a:gd name="T14" fmla="*/ 83 w 87"/>
                <a:gd name="T15" fmla="*/ 0 h 10"/>
                <a:gd name="T16" fmla="*/ 0 w 87"/>
                <a:gd name="T17" fmla="*/ 0 h 10"/>
                <a:gd name="T18" fmla="*/ 2 w 87"/>
                <a:gd name="T19" fmla="*/ 0 h 10"/>
                <a:gd name="T20" fmla="*/ 2 w 87"/>
                <a:gd name="T21" fmla="*/ 3 h 10"/>
                <a:gd name="T22" fmla="*/ 4 w 87"/>
                <a:gd name="T23" fmla="*/ 3 h 10"/>
                <a:gd name="T24" fmla="*/ 4 w 87"/>
                <a:gd name="T25" fmla="*/ 5 h 10"/>
                <a:gd name="T26" fmla="*/ 6 w 87"/>
                <a:gd name="T27" fmla="*/ 7 h 10"/>
                <a:gd name="T28" fmla="*/ 6 w 87"/>
                <a:gd name="T29" fmla="*/ 10 h 10"/>
                <a:gd name="T30" fmla="*/ 9 w 87"/>
                <a:gd name="T31" fmla="*/ 10 h 10"/>
                <a:gd name="T32" fmla="*/ 77 w 87"/>
                <a:gd name="T33" fmla="*/ 1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10"/>
                <a:gd name="T53" fmla="*/ 87 w 8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10">
                  <a:moveTo>
                    <a:pt x="81" y="10"/>
                  </a:moveTo>
                  <a:lnTo>
                    <a:pt x="81" y="7"/>
                  </a:lnTo>
                  <a:lnTo>
                    <a:pt x="83" y="7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81" y="10"/>
                  </a:lnTo>
                  <a:close/>
                </a:path>
              </a:pathLst>
            </a:custGeom>
            <a:solidFill>
              <a:srgbClr val="F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10" name="Freeform 216">
              <a:extLst>
                <a:ext uri="{FF2B5EF4-FFF2-40B4-BE49-F238E27FC236}">
                  <a16:creationId xmlns:a16="http://schemas.microsoft.com/office/drawing/2014/main" id="{ABB6FEAB-3DE1-D6C8-E184-05400C358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951"/>
              <a:ext cx="79" cy="9"/>
            </a:xfrm>
            <a:custGeom>
              <a:avLst/>
              <a:gdLst>
                <a:gd name="T0" fmla="*/ 67 w 81"/>
                <a:gd name="T1" fmla="*/ 9 h 9"/>
                <a:gd name="T2" fmla="*/ 69 w 81"/>
                <a:gd name="T3" fmla="*/ 9 h 9"/>
                <a:gd name="T4" fmla="*/ 69 w 81"/>
                <a:gd name="T5" fmla="*/ 7 h 9"/>
                <a:gd name="T6" fmla="*/ 71 w 81"/>
                <a:gd name="T7" fmla="*/ 7 h 9"/>
                <a:gd name="T8" fmla="*/ 71 w 81"/>
                <a:gd name="T9" fmla="*/ 5 h 9"/>
                <a:gd name="T10" fmla="*/ 73 w 81"/>
                <a:gd name="T11" fmla="*/ 5 h 9"/>
                <a:gd name="T12" fmla="*/ 73 w 81"/>
                <a:gd name="T13" fmla="*/ 2 h 9"/>
                <a:gd name="T14" fmla="*/ 75 w 81"/>
                <a:gd name="T15" fmla="*/ 2 h 9"/>
                <a:gd name="T16" fmla="*/ 75 w 81"/>
                <a:gd name="T17" fmla="*/ 0 h 9"/>
                <a:gd name="T18" fmla="*/ 77 w 81"/>
                <a:gd name="T19" fmla="*/ 0 h 9"/>
                <a:gd name="T20" fmla="*/ 0 w 81"/>
                <a:gd name="T21" fmla="*/ 0 h 9"/>
                <a:gd name="T22" fmla="*/ 0 w 81"/>
                <a:gd name="T23" fmla="*/ 2 h 9"/>
                <a:gd name="T24" fmla="*/ 2 w 81"/>
                <a:gd name="T25" fmla="*/ 2 h 9"/>
                <a:gd name="T26" fmla="*/ 5 w 81"/>
                <a:gd name="T27" fmla="*/ 5 h 9"/>
                <a:gd name="T28" fmla="*/ 7 w 81"/>
                <a:gd name="T29" fmla="*/ 7 h 9"/>
                <a:gd name="T30" fmla="*/ 9 w 81"/>
                <a:gd name="T31" fmla="*/ 7 h 9"/>
                <a:gd name="T32" fmla="*/ 9 w 81"/>
                <a:gd name="T33" fmla="*/ 9 h 9"/>
                <a:gd name="T34" fmla="*/ 67 w 81"/>
                <a:gd name="T35" fmla="*/ 9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9"/>
                <a:gd name="T56" fmla="*/ 81 w 81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9">
                  <a:moveTo>
                    <a:pt x="71" y="9"/>
                  </a:moveTo>
                  <a:lnTo>
                    <a:pt x="73" y="9"/>
                  </a:lnTo>
                  <a:lnTo>
                    <a:pt x="73" y="7"/>
                  </a:lnTo>
                  <a:lnTo>
                    <a:pt x="75" y="7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0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11" name="Freeform 217">
              <a:extLst>
                <a:ext uri="{FF2B5EF4-FFF2-40B4-BE49-F238E27FC236}">
                  <a16:creationId xmlns:a16="http://schemas.microsoft.com/office/drawing/2014/main" id="{A9D53B8F-FA89-0237-8614-99086C900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956"/>
              <a:ext cx="70" cy="9"/>
            </a:xfrm>
            <a:custGeom>
              <a:avLst/>
              <a:gdLst>
                <a:gd name="T0" fmla="*/ 56 w 72"/>
                <a:gd name="T1" fmla="*/ 9 h 9"/>
                <a:gd name="T2" fmla="*/ 58 w 72"/>
                <a:gd name="T3" fmla="*/ 9 h 9"/>
                <a:gd name="T4" fmla="*/ 58 w 72"/>
                <a:gd name="T5" fmla="*/ 7 h 9"/>
                <a:gd name="T6" fmla="*/ 60 w 72"/>
                <a:gd name="T7" fmla="*/ 7 h 9"/>
                <a:gd name="T8" fmla="*/ 62 w 72"/>
                <a:gd name="T9" fmla="*/ 7 h 9"/>
                <a:gd name="T10" fmla="*/ 62 w 72"/>
                <a:gd name="T11" fmla="*/ 4 h 9"/>
                <a:gd name="T12" fmla="*/ 64 w 72"/>
                <a:gd name="T13" fmla="*/ 4 h 9"/>
                <a:gd name="T14" fmla="*/ 64 w 72"/>
                <a:gd name="T15" fmla="*/ 2 h 9"/>
                <a:gd name="T16" fmla="*/ 66 w 72"/>
                <a:gd name="T17" fmla="*/ 2 h 9"/>
                <a:gd name="T18" fmla="*/ 66 w 72"/>
                <a:gd name="T19" fmla="*/ 0 h 9"/>
                <a:gd name="T20" fmla="*/ 68 w 72"/>
                <a:gd name="T21" fmla="*/ 0 h 9"/>
                <a:gd name="T22" fmla="*/ 0 w 72"/>
                <a:gd name="T23" fmla="*/ 0 h 9"/>
                <a:gd name="T24" fmla="*/ 0 w 72"/>
                <a:gd name="T25" fmla="*/ 2 h 9"/>
                <a:gd name="T26" fmla="*/ 2 w 72"/>
                <a:gd name="T27" fmla="*/ 2 h 9"/>
                <a:gd name="T28" fmla="*/ 4 w 72"/>
                <a:gd name="T29" fmla="*/ 2 h 9"/>
                <a:gd name="T30" fmla="*/ 4 w 72"/>
                <a:gd name="T31" fmla="*/ 4 h 9"/>
                <a:gd name="T32" fmla="*/ 6 w 72"/>
                <a:gd name="T33" fmla="*/ 4 h 9"/>
                <a:gd name="T34" fmla="*/ 6 w 72"/>
                <a:gd name="T35" fmla="*/ 7 h 9"/>
                <a:gd name="T36" fmla="*/ 8 w 72"/>
                <a:gd name="T37" fmla="*/ 7 h 9"/>
                <a:gd name="T38" fmla="*/ 8 w 72"/>
                <a:gd name="T39" fmla="*/ 9 h 9"/>
                <a:gd name="T40" fmla="*/ 10 w 72"/>
                <a:gd name="T41" fmla="*/ 9 h 9"/>
                <a:gd name="T42" fmla="*/ 56 w 72"/>
                <a:gd name="T43" fmla="*/ 9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9"/>
                <a:gd name="T68" fmla="*/ 72 w 72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9">
                  <a:moveTo>
                    <a:pt x="60" y="9"/>
                  </a:move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10" y="9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F0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12" name="Freeform 218">
              <a:extLst>
                <a:ext uri="{FF2B5EF4-FFF2-40B4-BE49-F238E27FC236}">
                  <a16:creationId xmlns:a16="http://schemas.microsoft.com/office/drawing/2014/main" id="{B899CAA2-AFDE-EF89-3A70-E4C18BE4D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960"/>
              <a:ext cx="60" cy="10"/>
            </a:xfrm>
            <a:custGeom>
              <a:avLst/>
              <a:gdLst>
                <a:gd name="T0" fmla="*/ 44 w 62"/>
                <a:gd name="T1" fmla="*/ 10 h 10"/>
                <a:gd name="T2" fmla="*/ 46 w 62"/>
                <a:gd name="T3" fmla="*/ 10 h 10"/>
                <a:gd name="T4" fmla="*/ 48 w 62"/>
                <a:gd name="T5" fmla="*/ 7 h 10"/>
                <a:gd name="T6" fmla="*/ 50 w 62"/>
                <a:gd name="T7" fmla="*/ 7 h 10"/>
                <a:gd name="T8" fmla="*/ 52 w 62"/>
                <a:gd name="T9" fmla="*/ 5 h 10"/>
                <a:gd name="T10" fmla="*/ 54 w 62"/>
                <a:gd name="T11" fmla="*/ 5 h 10"/>
                <a:gd name="T12" fmla="*/ 54 w 62"/>
                <a:gd name="T13" fmla="*/ 3 h 10"/>
                <a:gd name="T14" fmla="*/ 56 w 62"/>
                <a:gd name="T15" fmla="*/ 3 h 10"/>
                <a:gd name="T16" fmla="*/ 58 w 62"/>
                <a:gd name="T17" fmla="*/ 3 h 10"/>
                <a:gd name="T18" fmla="*/ 58 w 62"/>
                <a:gd name="T19" fmla="*/ 0 h 10"/>
                <a:gd name="T20" fmla="*/ 0 w 62"/>
                <a:gd name="T21" fmla="*/ 0 h 10"/>
                <a:gd name="T22" fmla="*/ 2 w 62"/>
                <a:gd name="T23" fmla="*/ 0 h 10"/>
                <a:gd name="T24" fmla="*/ 2 w 62"/>
                <a:gd name="T25" fmla="*/ 3 h 10"/>
                <a:gd name="T26" fmla="*/ 4 w 62"/>
                <a:gd name="T27" fmla="*/ 3 h 10"/>
                <a:gd name="T28" fmla="*/ 4 w 62"/>
                <a:gd name="T29" fmla="*/ 5 h 10"/>
                <a:gd name="T30" fmla="*/ 6 w 62"/>
                <a:gd name="T31" fmla="*/ 5 h 10"/>
                <a:gd name="T32" fmla="*/ 8 w 62"/>
                <a:gd name="T33" fmla="*/ 5 h 10"/>
                <a:gd name="T34" fmla="*/ 8 w 62"/>
                <a:gd name="T35" fmla="*/ 7 h 10"/>
                <a:gd name="T36" fmla="*/ 10 w 62"/>
                <a:gd name="T37" fmla="*/ 7 h 10"/>
                <a:gd name="T38" fmla="*/ 12 w 62"/>
                <a:gd name="T39" fmla="*/ 7 h 10"/>
                <a:gd name="T40" fmla="*/ 12 w 62"/>
                <a:gd name="T41" fmla="*/ 10 h 10"/>
                <a:gd name="T42" fmla="*/ 14 w 62"/>
                <a:gd name="T43" fmla="*/ 10 h 10"/>
                <a:gd name="T44" fmla="*/ 44 w 62"/>
                <a:gd name="T45" fmla="*/ 10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10"/>
                <a:gd name="T71" fmla="*/ 62 w 6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10">
                  <a:moveTo>
                    <a:pt x="47" y="10"/>
                  </a:moveTo>
                  <a:lnTo>
                    <a:pt x="50" y="10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F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13" name="Freeform 219">
              <a:extLst>
                <a:ext uri="{FF2B5EF4-FFF2-40B4-BE49-F238E27FC236}">
                  <a16:creationId xmlns:a16="http://schemas.microsoft.com/office/drawing/2014/main" id="{9B0AAD03-A766-99A3-725A-04F9329A6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2965"/>
              <a:ext cx="48" cy="9"/>
            </a:xfrm>
            <a:custGeom>
              <a:avLst/>
              <a:gdLst>
                <a:gd name="T0" fmla="*/ 46 w 50"/>
                <a:gd name="T1" fmla="*/ 0 h 9"/>
                <a:gd name="T2" fmla="*/ 44 w 50"/>
                <a:gd name="T3" fmla="*/ 2 h 9"/>
                <a:gd name="T4" fmla="*/ 42 w 50"/>
                <a:gd name="T5" fmla="*/ 2 h 9"/>
                <a:gd name="T6" fmla="*/ 40 w 50"/>
                <a:gd name="T7" fmla="*/ 5 h 9"/>
                <a:gd name="T8" fmla="*/ 37 w 50"/>
                <a:gd name="T9" fmla="*/ 5 h 9"/>
                <a:gd name="T10" fmla="*/ 36 w 50"/>
                <a:gd name="T11" fmla="*/ 5 h 9"/>
                <a:gd name="T12" fmla="*/ 36 w 50"/>
                <a:gd name="T13" fmla="*/ 7 h 9"/>
                <a:gd name="T14" fmla="*/ 35 w 50"/>
                <a:gd name="T15" fmla="*/ 7 h 9"/>
                <a:gd name="T16" fmla="*/ 33 w 50"/>
                <a:gd name="T17" fmla="*/ 7 h 9"/>
                <a:gd name="T18" fmla="*/ 31 w 50"/>
                <a:gd name="T19" fmla="*/ 7 h 9"/>
                <a:gd name="T20" fmla="*/ 29 w 50"/>
                <a:gd name="T21" fmla="*/ 7 h 9"/>
                <a:gd name="T22" fmla="*/ 27 w 50"/>
                <a:gd name="T23" fmla="*/ 7 h 9"/>
                <a:gd name="T24" fmla="*/ 25 w 50"/>
                <a:gd name="T25" fmla="*/ 9 h 9"/>
                <a:gd name="T26" fmla="*/ 23 w 50"/>
                <a:gd name="T27" fmla="*/ 9 h 9"/>
                <a:gd name="T28" fmla="*/ 21 w 50"/>
                <a:gd name="T29" fmla="*/ 9 h 9"/>
                <a:gd name="T30" fmla="*/ 21 w 50"/>
                <a:gd name="T31" fmla="*/ 7 h 9"/>
                <a:gd name="T32" fmla="*/ 19 w 50"/>
                <a:gd name="T33" fmla="*/ 7 h 9"/>
                <a:gd name="T34" fmla="*/ 17 w 50"/>
                <a:gd name="T35" fmla="*/ 7 h 9"/>
                <a:gd name="T36" fmla="*/ 15 w 50"/>
                <a:gd name="T37" fmla="*/ 7 h 9"/>
                <a:gd name="T38" fmla="*/ 12 w 50"/>
                <a:gd name="T39" fmla="*/ 7 h 9"/>
                <a:gd name="T40" fmla="*/ 12 w 50"/>
                <a:gd name="T41" fmla="*/ 7 h 9"/>
                <a:gd name="T42" fmla="*/ 10 w 50"/>
                <a:gd name="T43" fmla="*/ 5 h 9"/>
                <a:gd name="T44" fmla="*/ 8 w 50"/>
                <a:gd name="T45" fmla="*/ 5 h 9"/>
                <a:gd name="T46" fmla="*/ 6 w 50"/>
                <a:gd name="T47" fmla="*/ 5 h 9"/>
                <a:gd name="T48" fmla="*/ 6 w 50"/>
                <a:gd name="T49" fmla="*/ 2 h 9"/>
                <a:gd name="T50" fmla="*/ 4 w 50"/>
                <a:gd name="T51" fmla="*/ 2 h 9"/>
                <a:gd name="T52" fmla="*/ 2 w 50"/>
                <a:gd name="T53" fmla="*/ 2 h 9"/>
                <a:gd name="T54" fmla="*/ 2 w 50"/>
                <a:gd name="T55" fmla="*/ 0 h 9"/>
                <a:gd name="T56" fmla="*/ 0 w 50"/>
                <a:gd name="T57" fmla="*/ 0 h 9"/>
                <a:gd name="T58" fmla="*/ 46 w 50"/>
                <a:gd name="T59" fmla="*/ 0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9"/>
                <a:gd name="T92" fmla="*/ 50 w 50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9">
                  <a:moveTo>
                    <a:pt x="50" y="0"/>
                  </a:moveTo>
                  <a:lnTo>
                    <a:pt x="48" y="2"/>
                  </a:lnTo>
                  <a:lnTo>
                    <a:pt x="46" y="2"/>
                  </a:lnTo>
                  <a:lnTo>
                    <a:pt x="44" y="5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0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14" name="Freeform 220">
              <a:extLst>
                <a:ext uri="{FF2B5EF4-FFF2-40B4-BE49-F238E27FC236}">
                  <a16:creationId xmlns:a16="http://schemas.microsoft.com/office/drawing/2014/main" id="{99DD9B79-C77B-B1CB-4ED0-3C75A754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970"/>
              <a:ext cx="31" cy="4"/>
            </a:xfrm>
            <a:custGeom>
              <a:avLst/>
              <a:gdLst>
                <a:gd name="T0" fmla="*/ 29 w 33"/>
                <a:gd name="T1" fmla="*/ 0 h 4"/>
                <a:gd name="T2" fmla="*/ 27 w 33"/>
                <a:gd name="T3" fmla="*/ 0 h 4"/>
                <a:gd name="T4" fmla="*/ 27 w 33"/>
                <a:gd name="T5" fmla="*/ 2 h 4"/>
                <a:gd name="T6" fmla="*/ 25 w 33"/>
                <a:gd name="T7" fmla="*/ 2 h 4"/>
                <a:gd name="T8" fmla="*/ 23 w 33"/>
                <a:gd name="T9" fmla="*/ 2 h 4"/>
                <a:gd name="T10" fmla="*/ 22 w 33"/>
                <a:gd name="T11" fmla="*/ 2 h 4"/>
                <a:gd name="T12" fmla="*/ 21 w 33"/>
                <a:gd name="T13" fmla="*/ 2 h 4"/>
                <a:gd name="T14" fmla="*/ 19 w 33"/>
                <a:gd name="T15" fmla="*/ 2 h 4"/>
                <a:gd name="T16" fmla="*/ 19 w 33"/>
                <a:gd name="T17" fmla="*/ 4 h 4"/>
                <a:gd name="T18" fmla="*/ 17 w 33"/>
                <a:gd name="T19" fmla="*/ 4 h 4"/>
                <a:gd name="T20" fmla="*/ 15 w 33"/>
                <a:gd name="T21" fmla="*/ 4 h 4"/>
                <a:gd name="T22" fmla="*/ 13 w 33"/>
                <a:gd name="T23" fmla="*/ 4 h 4"/>
                <a:gd name="T24" fmla="*/ 13 w 33"/>
                <a:gd name="T25" fmla="*/ 2 h 4"/>
                <a:gd name="T26" fmla="*/ 11 w 33"/>
                <a:gd name="T27" fmla="*/ 2 h 4"/>
                <a:gd name="T28" fmla="*/ 9 w 33"/>
                <a:gd name="T29" fmla="*/ 2 h 4"/>
                <a:gd name="T30" fmla="*/ 8 w 33"/>
                <a:gd name="T31" fmla="*/ 2 h 4"/>
                <a:gd name="T32" fmla="*/ 6 w 33"/>
                <a:gd name="T33" fmla="*/ 2 h 4"/>
                <a:gd name="T34" fmla="*/ 4 w 33"/>
                <a:gd name="T35" fmla="*/ 2 h 4"/>
                <a:gd name="T36" fmla="*/ 4 w 33"/>
                <a:gd name="T37" fmla="*/ 0 h 4"/>
                <a:gd name="T38" fmla="*/ 2 w 33"/>
                <a:gd name="T39" fmla="*/ 0 h 4"/>
                <a:gd name="T40" fmla="*/ 0 w 33"/>
                <a:gd name="T41" fmla="*/ 0 h 4"/>
                <a:gd name="T42" fmla="*/ 29 w 33"/>
                <a:gd name="T43" fmla="*/ 0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4"/>
                <a:gd name="T68" fmla="*/ 33 w 33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4">
                  <a:moveTo>
                    <a:pt x="33" y="0"/>
                  </a:moveTo>
                  <a:lnTo>
                    <a:pt x="31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0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15" name="Freeform 221">
              <a:extLst>
                <a:ext uri="{FF2B5EF4-FFF2-40B4-BE49-F238E27FC236}">
                  <a16:creationId xmlns:a16="http://schemas.microsoft.com/office/drawing/2014/main" id="{E13F6F4A-F576-85CF-D692-C76853B6F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746"/>
              <a:ext cx="134" cy="228"/>
            </a:xfrm>
            <a:custGeom>
              <a:avLst/>
              <a:gdLst>
                <a:gd name="T0" fmla="*/ 2 w 137"/>
                <a:gd name="T1" fmla="*/ 100 h 228"/>
                <a:gd name="T2" fmla="*/ 5 w 137"/>
                <a:gd name="T3" fmla="*/ 84 h 228"/>
                <a:gd name="T4" fmla="*/ 9 w 137"/>
                <a:gd name="T5" fmla="*/ 68 h 228"/>
                <a:gd name="T6" fmla="*/ 13 w 137"/>
                <a:gd name="T7" fmla="*/ 54 h 228"/>
                <a:gd name="T8" fmla="*/ 19 w 137"/>
                <a:gd name="T9" fmla="*/ 40 h 228"/>
                <a:gd name="T10" fmla="*/ 23 w 137"/>
                <a:gd name="T11" fmla="*/ 28 h 228"/>
                <a:gd name="T12" fmla="*/ 32 w 137"/>
                <a:gd name="T13" fmla="*/ 19 h 228"/>
                <a:gd name="T14" fmla="*/ 40 w 137"/>
                <a:gd name="T15" fmla="*/ 12 h 228"/>
                <a:gd name="T16" fmla="*/ 50 w 137"/>
                <a:gd name="T17" fmla="*/ 5 h 228"/>
                <a:gd name="T18" fmla="*/ 61 w 137"/>
                <a:gd name="T19" fmla="*/ 2 h 228"/>
                <a:gd name="T20" fmla="*/ 69 w 137"/>
                <a:gd name="T21" fmla="*/ 0 h 228"/>
                <a:gd name="T22" fmla="*/ 79 w 137"/>
                <a:gd name="T23" fmla="*/ 2 h 228"/>
                <a:gd name="T24" fmla="*/ 88 w 137"/>
                <a:gd name="T25" fmla="*/ 7 h 228"/>
                <a:gd name="T26" fmla="*/ 98 w 137"/>
                <a:gd name="T27" fmla="*/ 14 h 228"/>
                <a:gd name="T28" fmla="*/ 106 w 137"/>
                <a:gd name="T29" fmla="*/ 21 h 228"/>
                <a:gd name="T30" fmla="*/ 112 w 137"/>
                <a:gd name="T31" fmla="*/ 33 h 228"/>
                <a:gd name="T32" fmla="*/ 117 w 137"/>
                <a:gd name="T33" fmla="*/ 44 h 228"/>
                <a:gd name="T34" fmla="*/ 123 w 137"/>
                <a:gd name="T35" fmla="*/ 58 h 228"/>
                <a:gd name="T36" fmla="*/ 127 w 137"/>
                <a:gd name="T37" fmla="*/ 72 h 228"/>
                <a:gd name="T38" fmla="*/ 129 w 137"/>
                <a:gd name="T39" fmla="*/ 89 h 228"/>
                <a:gd name="T40" fmla="*/ 131 w 137"/>
                <a:gd name="T41" fmla="*/ 105 h 228"/>
                <a:gd name="T42" fmla="*/ 131 w 137"/>
                <a:gd name="T43" fmla="*/ 121 h 228"/>
                <a:gd name="T44" fmla="*/ 129 w 137"/>
                <a:gd name="T45" fmla="*/ 140 h 228"/>
                <a:gd name="T46" fmla="*/ 125 w 137"/>
                <a:gd name="T47" fmla="*/ 156 h 228"/>
                <a:gd name="T48" fmla="*/ 121 w 137"/>
                <a:gd name="T49" fmla="*/ 170 h 228"/>
                <a:gd name="T50" fmla="*/ 115 w 137"/>
                <a:gd name="T51" fmla="*/ 184 h 228"/>
                <a:gd name="T52" fmla="*/ 110 w 137"/>
                <a:gd name="T53" fmla="*/ 196 h 228"/>
                <a:gd name="T54" fmla="*/ 102 w 137"/>
                <a:gd name="T55" fmla="*/ 205 h 228"/>
                <a:gd name="T56" fmla="*/ 94 w 137"/>
                <a:gd name="T57" fmla="*/ 214 h 228"/>
                <a:gd name="T58" fmla="*/ 86 w 137"/>
                <a:gd name="T59" fmla="*/ 221 h 228"/>
                <a:gd name="T60" fmla="*/ 75 w 137"/>
                <a:gd name="T61" fmla="*/ 226 h 228"/>
                <a:gd name="T62" fmla="*/ 66 w 137"/>
                <a:gd name="T63" fmla="*/ 228 h 228"/>
                <a:gd name="T64" fmla="*/ 57 w 137"/>
                <a:gd name="T65" fmla="*/ 226 h 228"/>
                <a:gd name="T66" fmla="*/ 46 w 137"/>
                <a:gd name="T67" fmla="*/ 224 h 228"/>
                <a:gd name="T68" fmla="*/ 38 w 137"/>
                <a:gd name="T69" fmla="*/ 217 h 228"/>
                <a:gd name="T70" fmla="*/ 30 w 137"/>
                <a:gd name="T71" fmla="*/ 210 h 228"/>
                <a:gd name="T72" fmla="*/ 22 w 137"/>
                <a:gd name="T73" fmla="*/ 200 h 228"/>
                <a:gd name="T74" fmla="*/ 17 w 137"/>
                <a:gd name="T75" fmla="*/ 189 h 228"/>
                <a:gd name="T76" fmla="*/ 11 w 137"/>
                <a:gd name="T77" fmla="*/ 175 h 228"/>
                <a:gd name="T78" fmla="*/ 7 w 137"/>
                <a:gd name="T79" fmla="*/ 161 h 228"/>
                <a:gd name="T80" fmla="*/ 2 w 137"/>
                <a:gd name="T81" fmla="*/ 144 h 228"/>
                <a:gd name="T82" fmla="*/ 0 w 137"/>
                <a:gd name="T83" fmla="*/ 128 h 228"/>
                <a:gd name="T84" fmla="*/ 0 w 137"/>
                <a:gd name="T85" fmla="*/ 112 h 2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28"/>
                <a:gd name="T131" fmla="*/ 137 w 137"/>
                <a:gd name="T132" fmla="*/ 228 h 2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28">
                  <a:moveTo>
                    <a:pt x="0" y="112"/>
                  </a:moveTo>
                  <a:lnTo>
                    <a:pt x="0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5" y="84"/>
                  </a:lnTo>
                  <a:lnTo>
                    <a:pt x="5" y="77"/>
                  </a:lnTo>
                  <a:lnTo>
                    <a:pt x="7" y="72"/>
                  </a:lnTo>
                  <a:lnTo>
                    <a:pt x="9" y="68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1" y="35"/>
                  </a:lnTo>
                  <a:lnTo>
                    <a:pt x="23" y="33"/>
                  </a:lnTo>
                  <a:lnTo>
                    <a:pt x="25" y="28"/>
                  </a:lnTo>
                  <a:lnTo>
                    <a:pt x="29" y="26"/>
                  </a:lnTo>
                  <a:lnTo>
                    <a:pt x="32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0" y="14"/>
                  </a:lnTo>
                  <a:lnTo>
                    <a:pt x="42" y="12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90" y="5"/>
                  </a:lnTo>
                  <a:lnTo>
                    <a:pt x="92" y="7"/>
                  </a:lnTo>
                  <a:lnTo>
                    <a:pt x="96" y="9"/>
                  </a:lnTo>
                  <a:lnTo>
                    <a:pt x="98" y="12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10" y="21"/>
                  </a:lnTo>
                  <a:lnTo>
                    <a:pt x="113" y="26"/>
                  </a:lnTo>
                  <a:lnTo>
                    <a:pt x="115" y="28"/>
                  </a:lnTo>
                  <a:lnTo>
                    <a:pt x="117" y="33"/>
                  </a:lnTo>
                  <a:lnTo>
                    <a:pt x="119" y="35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5" y="49"/>
                  </a:lnTo>
                  <a:lnTo>
                    <a:pt x="127" y="54"/>
                  </a:lnTo>
                  <a:lnTo>
                    <a:pt x="129" y="58"/>
                  </a:lnTo>
                  <a:lnTo>
                    <a:pt x="129" y="63"/>
                  </a:lnTo>
                  <a:lnTo>
                    <a:pt x="131" y="68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9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0"/>
                  </a:lnTo>
                  <a:lnTo>
                    <a:pt x="137" y="117"/>
                  </a:lnTo>
                  <a:lnTo>
                    <a:pt x="137" y="121"/>
                  </a:lnTo>
                  <a:lnTo>
                    <a:pt x="135" y="128"/>
                  </a:lnTo>
                  <a:lnTo>
                    <a:pt x="135" y="133"/>
                  </a:lnTo>
                  <a:lnTo>
                    <a:pt x="135" y="140"/>
                  </a:lnTo>
                  <a:lnTo>
                    <a:pt x="133" y="144"/>
                  </a:lnTo>
                  <a:lnTo>
                    <a:pt x="133" y="149"/>
                  </a:lnTo>
                  <a:lnTo>
                    <a:pt x="131" y="156"/>
                  </a:lnTo>
                  <a:lnTo>
                    <a:pt x="131" y="161"/>
                  </a:lnTo>
                  <a:lnTo>
                    <a:pt x="129" y="165"/>
                  </a:lnTo>
                  <a:lnTo>
                    <a:pt x="127" y="170"/>
                  </a:lnTo>
                  <a:lnTo>
                    <a:pt x="125" y="175"/>
                  </a:lnTo>
                  <a:lnTo>
                    <a:pt x="123" y="179"/>
                  </a:lnTo>
                  <a:lnTo>
                    <a:pt x="121" y="184"/>
                  </a:lnTo>
                  <a:lnTo>
                    <a:pt x="119" y="189"/>
                  </a:lnTo>
                  <a:lnTo>
                    <a:pt x="117" y="191"/>
                  </a:lnTo>
                  <a:lnTo>
                    <a:pt x="115" y="196"/>
                  </a:lnTo>
                  <a:lnTo>
                    <a:pt x="113" y="200"/>
                  </a:lnTo>
                  <a:lnTo>
                    <a:pt x="110" y="203"/>
                  </a:lnTo>
                  <a:lnTo>
                    <a:pt x="106" y="205"/>
                  </a:lnTo>
                  <a:lnTo>
                    <a:pt x="104" y="210"/>
                  </a:lnTo>
                  <a:lnTo>
                    <a:pt x="102" y="212"/>
                  </a:lnTo>
                  <a:lnTo>
                    <a:pt x="98" y="214"/>
                  </a:lnTo>
                  <a:lnTo>
                    <a:pt x="96" y="217"/>
                  </a:lnTo>
                  <a:lnTo>
                    <a:pt x="92" y="219"/>
                  </a:lnTo>
                  <a:lnTo>
                    <a:pt x="90" y="221"/>
                  </a:lnTo>
                  <a:lnTo>
                    <a:pt x="86" y="224"/>
                  </a:lnTo>
                  <a:lnTo>
                    <a:pt x="83" y="224"/>
                  </a:lnTo>
                  <a:lnTo>
                    <a:pt x="79" y="226"/>
                  </a:lnTo>
                  <a:lnTo>
                    <a:pt x="77" y="226"/>
                  </a:lnTo>
                  <a:lnTo>
                    <a:pt x="73" y="226"/>
                  </a:lnTo>
                  <a:lnTo>
                    <a:pt x="69" y="228"/>
                  </a:lnTo>
                  <a:lnTo>
                    <a:pt x="67" y="228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6" y="226"/>
                  </a:lnTo>
                  <a:lnTo>
                    <a:pt x="52" y="224"/>
                  </a:lnTo>
                  <a:lnTo>
                    <a:pt x="48" y="224"/>
                  </a:lnTo>
                  <a:lnTo>
                    <a:pt x="46" y="221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6" y="214"/>
                  </a:lnTo>
                  <a:lnTo>
                    <a:pt x="34" y="212"/>
                  </a:lnTo>
                  <a:lnTo>
                    <a:pt x="32" y="210"/>
                  </a:lnTo>
                  <a:lnTo>
                    <a:pt x="27" y="207"/>
                  </a:lnTo>
                  <a:lnTo>
                    <a:pt x="25" y="203"/>
                  </a:lnTo>
                  <a:lnTo>
                    <a:pt x="23" y="200"/>
                  </a:lnTo>
                  <a:lnTo>
                    <a:pt x="21" y="196"/>
                  </a:lnTo>
                  <a:lnTo>
                    <a:pt x="19" y="191"/>
                  </a:lnTo>
                  <a:lnTo>
                    <a:pt x="17" y="189"/>
                  </a:lnTo>
                  <a:lnTo>
                    <a:pt x="15" y="184"/>
                  </a:lnTo>
                  <a:lnTo>
                    <a:pt x="13" y="179"/>
                  </a:lnTo>
                  <a:lnTo>
                    <a:pt x="11" y="175"/>
                  </a:lnTo>
                  <a:lnTo>
                    <a:pt x="9" y="170"/>
                  </a:lnTo>
                  <a:lnTo>
                    <a:pt x="9" y="165"/>
                  </a:lnTo>
                  <a:lnTo>
                    <a:pt x="7" y="161"/>
                  </a:lnTo>
                  <a:lnTo>
                    <a:pt x="5" y="156"/>
                  </a:lnTo>
                  <a:lnTo>
                    <a:pt x="5" y="151"/>
                  </a:lnTo>
                  <a:lnTo>
                    <a:pt x="2" y="144"/>
                  </a:lnTo>
                  <a:lnTo>
                    <a:pt x="2" y="140"/>
                  </a:lnTo>
                  <a:lnTo>
                    <a:pt x="2" y="135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16" name="Freeform 222">
              <a:extLst>
                <a:ext uri="{FF2B5EF4-FFF2-40B4-BE49-F238E27FC236}">
                  <a16:creationId xmlns:a16="http://schemas.microsoft.com/office/drawing/2014/main" id="{7A9DA170-F6E0-654A-4AB5-EA2A5FB27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746"/>
              <a:ext cx="170" cy="228"/>
            </a:xfrm>
            <a:custGeom>
              <a:avLst/>
              <a:gdLst>
                <a:gd name="T0" fmla="*/ 2 w 137"/>
                <a:gd name="T1" fmla="*/ 100 h 228"/>
                <a:gd name="T2" fmla="*/ 7 w 137"/>
                <a:gd name="T3" fmla="*/ 84 h 228"/>
                <a:gd name="T4" fmla="*/ 14 w 137"/>
                <a:gd name="T5" fmla="*/ 68 h 228"/>
                <a:gd name="T6" fmla="*/ 20 w 137"/>
                <a:gd name="T7" fmla="*/ 54 h 228"/>
                <a:gd name="T8" fmla="*/ 30 w 137"/>
                <a:gd name="T9" fmla="*/ 40 h 228"/>
                <a:gd name="T10" fmla="*/ 38 w 137"/>
                <a:gd name="T11" fmla="*/ 28 h 228"/>
                <a:gd name="T12" fmla="*/ 52 w 137"/>
                <a:gd name="T13" fmla="*/ 19 h 228"/>
                <a:gd name="T14" fmla="*/ 65 w 137"/>
                <a:gd name="T15" fmla="*/ 12 h 228"/>
                <a:gd name="T16" fmla="*/ 81 w 137"/>
                <a:gd name="T17" fmla="*/ 5 h 228"/>
                <a:gd name="T18" fmla="*/ 97 w 137"/>
                <a:gd name="T19" fmla="*/ 2 h 228"/>
                <a:gd name="T20" fmla="*/ 113 w 137"/>
                <a:gd name="T21" fmla="*/ 0 h 228"/>
                <a:gd name="T22" fmla="*/ 128 w 137"/>
                <a:gd name="T23" fmla="*/ 2 h 228"/>
                <a:gd name="T24" fmla="*/ 141 w 137"/>
                <a:gd name="T25" fmla="*/ 7 h 228"/>
                <a:gd name="T26" fmla="*/ 158 w 137"/>
                <a:gd name="T27" fmla="*/ 14 h 228"/>
                <a:gd name="T28" fmla="*/ 169 w 137"/>
                <a:gd name="T29" fmla="*/ 21 h 228"/>
                <a:gd name="T30" fmla="*/ 180 w 137"/>
                <a:gd name="T31" fmla="*/ 33 h 228"/>
                <a:gd name="T32" fmla="*/ 190 w 137"/>
                <a:gd name="T33" fmla="*/ 44 h 228"/>
                <a:gd name="T34" fmla="*/ 199 w 137"/>
                <a:gd name="T35" fmla="*/ 58 h 228"/>
                <a:gd name="T36" fmla="*/ 205 w 137"/>
                <a:gd name="T37" fmla="*/ 72 h 228"/>
                <a:gd name="T38" fmla="*/ 208 w 137"/>
                <a:gd name="T39" fmla="*/ 89 h 228"/>
                <a:gd name="T40" fmla="*/ 211 w 137"/>
                <a:gd name="T41" fmla="*/ 105 h 228"/>
                <a:gd name="T42" fmla="*/ 211 w 137"/>
                <a:gd name="T43" fmla="*/ 121 h 228"/>
                <a:gd name="T44" fmla="*/ 208 w 137"/>
                <a:gd name="T45" fmla="*/ 140 h 228"/>
                <a:gd name="T46" fmla="*/ 202 w 137"/>
                <a:gd name="T47" fmla="*/ 156 h 228"/>
                <a:gd name="T48" fmla="*/ 196 w 137"/>
                <a:gd name="T49" fmla="*/ 170 h 228"/>
                <a:gd name="T50" fmla="*/ 186 w 137"/>
                <a:gd name="T51" fmla="*/ 184 h 228"/>
                <a:gd name="T52" fmla="*/ 177 w 137"/>
                <a:gd name="T53" fmla="*/ 196 h 228"/>
                <a:gd name="T54" fmla="*/ 164 w 137"/>
                <a:gd name="T55" fmla="*/ 205 h 228"/>
                <a:gd name="T56" fmla="*/ 151 w 137"/>
                <a:gd name="T57" fmla="*/ 214 h 228"/>
                <a:gd name="T58" fmla="*/ 139 w 137"/>
                <a:gd name="T59" fmla="*/ 221 h 228"/>
                <a:gd name="T60" fmla="*/ 122 w 137"/>
                <a:gd name="T61" fmla="*/ 226 h 228"/>
                <a:gd name="T62" fmla="*/ 107 w 137"/>
                <a:gd name="T63" fmla="*/ 228 h 228"/>
                <a:gd name="T64" fmla="*/ 91 w 137"/>
                <a:gd name="T65" fmla="*/ 226 h 228"/>
                <a:gd name="T66" fmla="*/ 74 w 137"/>
                <a:gd name="T67" fmla="*/ 224 h 228"/>
                <a:gd name="T68" fmla="*/ 62 w 137"/>
                <a:gd name="T69" fmla="*/ 217 h 228"/>
                <a:gd name="T70" fmla="*/ 50 w 137"/>
                <a:gd name="T71" fmla="*/ 210 h 228"/>
                <a:gd name="T72" fmla="*/ 36 w 137"/>
                <a:gd name="T73" fmla="*/ 200 h 228"/>
                <a:gd name="T74" fmla="*/ 26 w 137"/>
                <a:gd name="T75" fmla="*/ 189 h 228"/>
                <a:gd name="T76" fmla="*/ 17 w 137"/>
                <a:gd name="T77" fmla="*/ 175 h 228"/>
                <a:gd name="T78" fmla="*/ 11 w 137"/>
                <a:gd name="T79" fmla="*/ 161 h 228"/>
                <a:gd name="T80" fmla="*/ 2 w 137"/>
                <a:gd name="T81" fmla="*/ 144 h 228"/>
                <a:gd name="T82" fmla="*/ 0 w 137"/>
                <a:gd name="T83" fmla="*/ 128 h 228"/>
                <a:gd name="T84" fmla="*/ 0 w 137"/>
                <a:gd name="T85" fmla="*/ 112 h 2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28"/>
                <a:gd name="T131" fmla="*/ 137 w 137"/>
                <a:gd name="T132" fmla="*/ 228 h 2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28">
                  <a:moveTo>
                    <a:pt x="0" y="112"/>
                  </a:moveTo>
                  <a:lnTo>
                    <a:pt x="0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5" y="84"/>
                  </a:lnTo>
                  <a:lnTo>
                    <a:pt x="5" y="77"/>
                  </a:lnTo>
                  <a:lnTo>
                    <a:pt x="7" y="72"/>
                  </a:lnTo>
                  <a:lnTo>
                    <a:pt x="9" y="68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1" y="35"/>
                  </a:lnTo>
                  <a:lnTo>
                    <a:pt x="23" y="33"/>
                  </a:lnTo>
                  <a:lnTo>
                    <a:pt x="25" y="28"/>
                  </a:lnTo>
                  <a:lnTo>
                    <a:pt x="29" y="26"/>
                  </a:lnTo>
                  <a:lnTo>
                    <a:pt x="32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0" y="14"/>
                  </a:lnTo>
                  <a:lnTo>
                    <a:pt x="42" y="12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90" y="5"/>
                  </a:lnTo>
                  <a:lnTo>
                    <a:pt x="92" y="7"/>
                  </a:lnTo>
                  <a:lnTo>
                    <a:pt x="96" y="9"/>
                  </a:lnTo>
                  <a:lnTo>
                    <a:pt x="98" y="12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10" y="21"/>
                  </a:lnTo>
                  <a:lnTo>
                    <a:pt x="113" y="26"/>
                  </a:lnTo>
                  <a:lnTo>
                    <a:pt x="115" y="28"/>
                  </a:lnTo>
                  <a:lnTo>
                    <a:pt x="117" y="33"/>
                  </a:lnTo>
                  <a:lnTo>
                    <a:pt x="119" y="35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5" y="49"/>
                  </a:lnTo>
                  <a:lnTo>
                    <a:pt x="127" y="54"/>
                  </a:lnTo>
                  <a:lnTo>
                    <a:pt x="129" y="58"/>
                  </a:lnTo>
                  <a:lnTo>
                    <a:pt x="129" y="63"/>
                  </a:lnTo>
                  <a:lnTo>
                    <a:pt x="131" y="68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9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0"/>
                  </a:lnTo>
                  <a:lnTo>
                    <a:pt x="137" y="117"/>
                  </a:lnTo>
                  <a:lnTo>
                    <a:pt x="137" y="121"/>
                  </a:lnTo>
                  <a:lnTo>
                    <a:pt x="135" y="128"/>
                  </a:lnTo>
                  <a:lnTo>
                    <a:pt x="135" y="133"/>
                  </a:lnTo>
                  <a:lnTo>
                    <a:pt x="135" y="140"/>
                  </a:lnTo>
                  <a:lnTo>
                    <a:pt x="133" y="144"/>
                  </a:lnTo>
                  <a:lnTo>
                    <a:pt x="133" y="149"/>
                  </a:lnTo>
                  <a:lnTo>
                    <a:pt x="131" y="156"/>
                  </a:lnTo>
                  <a:lnTo>
                    <a:pt x="131" y="161"/>
                  </a:lnTo>
                  <a:lnTo>
                    <a:pt x="129" y="165"/>
                  </a:lnTo>
                  <a:lnTo>
                    <a:pt x="127" y="170"/>
                  </a:lnTo>
                  <a:lnTo>
                    <a:pt x="125" y="175"/>
                  </a:lnTo>
                  <a:lnTo>
                    <a:pt x="123" y="179"/>
                  </a:lnTo>
                  <a:lnTo>
                    <a:pt x="121" y="184"/>
                  </a:lnTo>
                  <a:lnTo>
                    <a:pt x="119" y="189"/>
                  </a:lnTo>
                  <a:lnTo>
                    <a:pt x="117" y="191"/>
                  </a:lnTo>
                  <a:lnTo>
                    <a:pt x="115" y="196"/>
                  </a:lnTo>
                  <a:lnTo>
                    <a:pt x="113" y="200"/>
                  </a:lnTo>
                  <a:lnTo>
                    <a:pt x="110" y="203"/>
                  </a:lnTo>
                  <a:lnTo>
                    <a:pt x="106" y="205"/>
                  </a:lnTo>
                  <a:lnTo>
                    <a:pt x="104" y="210"/>
                  </a:lnTo>
                  <a:lnTo>
                    <a:pt x="102" y="212"/>
                  </a:lnTo>
                  <a:lnTo>
                    <a:pt x="98" y="214"/>
                  </a:lnTo>
                  <a:lnTo>
                    <a:pt x="96" y="217"/>
                  </a:lnTo>
                  <a:lnTo>
                    <a:pt x="92" y="219"/>
                  </a:lnTo>
                  <a:lnTo>
                    <a:pt x="90" y="221"/>
                  </a:lnTo>
                  <a:lnTo>
                    <a:pt x="86" y="224"/>
                  </a:lnTo>
                  <a:lnTo>
                    <a:pt x="83" y="224"/>
                  </a:lnTo>
                  <a:lnTo>
                    <a:pt x="79" y="226"/>
                  </a:lnTo>
                  <a:lnTo>
                    <a:pt x="77" y="226"/>
                  </a:lnTo>
                  <a:lnTo>
                    <a:pt x="73" y="226"/>
                  </a:lnTo>
                  <a:lnTo>
                    <a:pt x="69" y="228"/>
                  </a:lnTo>
                  <a:lnTo>
                    <a:pt x="67" y="228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6" y="226"/>
                  </a:lnTo>
                  <a:lnTo>
                    <a:pt x="52" y="224"/>
                  </a:lnTo>
                  <a:lnTo>
                    <a:pt x="48" y="224"/>
                  </a:lnTo>
                  <a:lnTo>
                    <a:pt x="46" y="221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6" y="214"/>
                  </a:lnTo>
                  <a:lnTo>
                    <a:pt x="34" y="212"/>
                  </a:lnTo>
                  <a:lnTo>
                    <a:pt x="32" y="210"/>
                  </a:lnTo>
                  <a:lnTo>
                    <a:pt x="27" y="207"/>
                  </a:lnTo>
                  <a:lnTo>
                    <a:pt x="25" y="203"/>
                  </a:lnTo>
                  <a:lnTo>
                    <a:pt x="23" y="200"/>
                  </a:lnTo>
                  <a:lnTo>
                    <a:pt x="21" y="196"/>
                  </a:lnTo>
                  <a:lnTo>
                    <a:pt x="19" y="191"/>
                  </a:lnTo>
                  <a:lnTo>
                    <a:pt x="17" y="189"/>
                  </a:lnTo>
                  <a:lnTo>
                    <a:pt x="15" y="184"/>
                  </a:lnTo>
                  <a:lnTo>
                    <a:pt x="13" y="179"/>
                  </a:lnTo>
                  <a:lnTo>
                    <a:pt x="11" y="175"/>
                  </a:lnTo>
                  <a:lnTo>
                    <a:pt x="9" y="170"/>
                  </a:lnTo>
                  <a:lnTo>
                    <a:pt x="9" y="165"/>
                  </a:lnTo>
                  <a:lnTo>
                    <a:pt x="7" y="161"/>
                  </a:lnTo>
                  <a:lnTo>
                    <a:pt x="5" y="156"/>
                  </a:lnTo>
                  <a:lnTo>
                    <a:pt x="5" y="151"/>
                  </a:lnTo>
                  <a:lnTo>
                    <a:pt x="2" y="144"/>
                  </a:lnTo>
                  <a:lnTo>
                    <a:pt x="2" y="140"/>
                  </a:lnTo>
                  <a:lnTo>
                    <a:pt x="2" y="135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17" name="Freeform 223">
              <a:extLst>
                <a:ext uri="{FF2B5EF4-FFF2-40B4-BE49-F238E27FC236}">
                  <a16:creationId xmlns:a16="http://schemas.microsoft.com/office/drawing/2014/main" id="{D0DA97AF-8C88-532D-C0FC-0564C3AA3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1409"/>
              <a:ext cx="35" cy="21"/>
            </a:xfrm>
            <a:custGeom>
              <a:avLst/>
              <a:gdLst>
                <a:gd name="T0" fmla="*/ 0 w 36"/>
                <a:gd name="T1" fmla="*/ 19 h 21"/>
                <a:gd name="T2" fmla="*/ 2 w 36"/>
                <a:gd name="T3" fmla="*/ 21 h 21"/>
                <a:gd name="T4" fmla="*/ 5 w 36"/>
                <a:gd name="T5" fmla="*/ 21 h 21"/>
                <a:gd name="T6" fmla="*/ 7 w 36"/>
                <a:gd name="T7" fmla="*/ 21 h 21"/>
                <a:gd name="T8" fmla="*/ 9 w 36"/>
                <a:gd name="T9" fmla="*/ 21 h 21"/>
                <a:gd name="T10" fmla="*/ 11 w 36"/>
                <a:gd name="T11" fmla="*/ 21 h 21"/>
                <a:gd name="T12" fmla="*/ 13 w 36"/>
                <a:gd name="T13" fmla="*/ 21 h 21"/>
                <a:gd name="T14" fmla="*/ 15 w 36"/>
                <a:gd name="T15" fmla="*/ 21 h 21"/>
                <a:gd name="T16" fmla="*/ 17 w 36"/>
                <a:gd name="T17" fmla="*/ 21 h 21"/>
                <a:gd name="T18" fmla="*/ 18 w 36"/>
                <a:gd name="T19" fmla="*/ 21 h 21"/>
                <a:gd name="T20" fmla="*/ 19 w 36"/>
                <a:gd name="T21" fmla="*/ 21 h 21"/>
                <a:gd name="T22" fmla="*/ 21 w 36"/>
                <a:gd name="T23" fmla="*/ 21 h 21"/>
                <a:gd name="T24" fmla="*/ 23 w 36"/>
                <a:gd name="T25" fmla="*/ 21 h 21"/>
                <a:gd name="T26" fmla="*/ 25 w 36"/>
                <a:gd name="T27" fmla="*/ 21 h 21"/>
                <a:gd name="T28" fmla="*/ 27 w 36"/>
                <a:gd name="T29" fmla="*/ 19 h 21"/>
                <a:gd name="T30" fmla="*/ 29 w 36"/>
                <a:gd name="T31" fmla="*/ 19 h 21"/>
                <a:gd name="T32" fmla="*/ 32 w 36"/>
                <a:gd name="T33" fmla="*/ 19 h 21"/>
                <a:gd name="T34" fmla="*/ 34 w 36"/>
                <a:gd name="T35" fmla="*/ 17 h 21"/>
                <a:gd name="T36" fmla="*/ 25 w 36"/>
                <a:gd name="T37" fmla="*/ 0 h 21"/>
                <a:gd name="T38" fmla="*/ 23 w 36"/>
                <a:gd name="T39" fmla="*/ 0 h 21"/>
                <a:gd name="T40" fmla="*/ 21 w 36"/>
                <a:gd name="T41" fmla="*/ 3 h 21"/>
                <a:gd name="T42" fmla="*/ 19 w 36"/>
                <a:gd name="T43" fmla="*/ 3 h 21"/>
                <a:gd name="T44" fmla="*/ 18 w 36"/>
                <a:gd name="T45" fmla="*/ 3 h 21"/>
                <a:gd name="T46" fmla="*/ 17 w 36"/>
                <a:gd name="T47" fmla="*/ 3 h 21"/>
                <a:gd name="T48" fmla="*/ 15 w 36"/>
                <a:gd name="T49" fmla="*/ 3 h 21"/>
                <a:gd name="T50" fmla="*/ 13 w 36"/>
                <a:gd name="T51" fmla="*/ 3 h 21"/>
                <a:gd name="T52" fmla="*/ 11 w 36"/>
                <a:gd name="T53" fmla="*/ 3 h 21"/>
                <a:gd name="T54" fmla="*/ 9 w 36"/>
                <a:gd name="T55" fmla="*/ 3 h 21"/>
                <a:gd name="T56" fmla="*/ 7 w 36"/>
                <a:gd name="T57" fmla="*/ 3 h 21"/>
                <a:gd name="T58" fmla="*/ 7 w 36"/>
                <a:gd name="T59" fmla="*/ 0 h 21"/>
                <a:gd name="T60" fmla="*/ 5 w 36"/>
                <a:gd name="T61" fmla="*/ 0 h 21"/>
                <a:gd name="T62" fmla="*/ 2 w 36"/>
                <a:gd name="T63" fmla="*/ 0 h 21"/>
                <a:gd name="T64" fmla="*/ 0 w 36"/>
                <a:gd name="T65" fmla="*/ 19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21"/>
                <a:gd name="T101" fmla="*/ 36 w 36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21">
                  <a:moveTo>
                    <a:pt x="0" y="19"/>
                  </a:moveTo>
                  <a:lnTo>
                    <a:pt x="2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18" name="Freeform 224">
              <a:extLst>
                <a:ext uri="{FF2B5EF4-FFF2-40B4-BE49-F238E27FC236}">
                  <a16:creationId xmlns:a16="http://schemas.microsoft.com/office/drawing/2014/main" id="{51D16A02-D3AC-2BCC-06FE-83F299B0B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1407"/>
              <a:ext cx="41" cy="56"/>
            </a:xfrm>
            <a:custGeom>
              <a:avLst/>
              <a:gdLst>
                <a:gd name="T0" fmla="*/ 27 w 43"/>
                <a:gd name="T1" fmla="*/ 44 h 56"/>
                <a:gd name="T2" fmla="*/ 29 w 43"/>
                <a:gd name="T3" fmla="*/ 44 h 56"/>
                <a:gd name="T4" fmla="*/ 27 w 43"/>
                <a:gd name="T5" fmla="*/ 42 h 56"/>
                <a:gd name="T6" fmla="*/ 25 w 43"/>
                <a:gd name="T7" fmla="*/ 40 h 56"/>
                <a:gd name="T8" fmla="*/ 23 w 43"/>
                <a:gd name="T9" fmla="*/ 35 h 56"/>
                <a:gd name="T10" fmla="*/ 21 w 43"/>
                <a:gd name="T11" fmla="*/ 33 h 56"/>
                <a:gd name="T12" fmla="*/ 21 w 43"/>
                <a:gd name="T13" fmla="*/ 30 h 56"/>
                <a:gd name="T14" fmla="*/ 19 w 43"/>
                <a:gd name="T15" fmla="*/ 28 h 56"/>
                <a:gd name="T16" fmla="*/ 19 w 43"/>
                <a:gd name="T17" fmla="*/ 26 h 56"/>
                <a:gd name="T18" fmla="*/ 17 w 43"/>
                <a:gd name="T19" fmla="*/ 23 h 56"/>
                <a:gd name="T20" fmla="*/ 17 w 43"/>
                <a:gd name="T21" fmla="*/ 21 h 56"/>
                <a:gd name="T22" fmla="*/ 17 w 43"/>
                <a:gd name="T23" fmla="*/ 19 h 56"/>
                <a:gd name="T24" fmla="*/ 14 w 43"/>
                <a:gd name="T25" fmla="*/ 21 h 56"/>
                <a:gd name="T26" fmla="*/ 17 w 43"/>
                <a:gd name="T27" fmla="*/ 21 h 56"/>
                <a:gd name="T28" fmla="*/ 19 w 43"/>
                <a:gd name="T29" fmla="*/ 21 h 56"/>
                <a:gd name="T30" fmla="*/ 21 w 43"/>
                <a:gd name="T31" fmla="*/ 21 h 56"/>
                <a:gd name="T32" fmla="*/ 23 w 43"/>
                <a:gd name="T33" fmla="*/ 21 h 56"/>
                <a:gd name="T34" fmla="*/ 25 w 43"/>
                <a:gd name="T35" fmla="*/ 21 h 56"/>
                <a:gd name="T36" fmla="*/ 27 w 43"/>
                <a:gd name="T37" fmla="*/ 21 h 56"/>
                <a:gd name="T38" fmla="*/ 29 w 43"/>
                <a:gd name="T39" fmla="*/ 21 h 56"/>
                <a:gd name="T40" fmla="*/ 31 w 43"/>
                <a:gd name="T41" fmla="*/ 21 h 56"/>
                <a:gd name="T42" fmla="*/ 33 w 43"/>
                <a:gd name="T43" fmla="*/ 21 h 56"/>
                <a:gd name="T44" fmla="*/ 37 w 43"/>
                <a:gd name="T45" fmla="*/ 21 h 56"/>
                <a:gd name="T46" fmla="*/ 39 w 43"/>
                <a:gd name="T47" fmla="*/ 2 h 56"/>
                <a:gd name="T48" fmla="*/ 35 w 43"/>
                <a:gd name="T49" fmla="*/ 2 h 56"/>
                <a:gd name="T50" fmla="*/ 33 w 43"/>
                <a:gd name="T51" fmla="*/ 2 h 56"/>
                <a:gd name="T52" fmla="*/ 30 w 43"/>
                <a:gd name="T53" fmla="*/ 2 h 56"/>
                <a:gd name="T54" fmla="*/ 29 w 43"/>
                <a:gd name="T55" fmla="*/ 2 h 56"/>
                <a:gd name="T56" fmla="*/ 25 w 43"/>
                <a:gd name="T57" fmla="*/ 0 h 56"/>
                <a:gd name="T58" fmla="*/ 23 w 43"/>
                <a:gd name="T59" fmla="*/ 0 h 56"/>
                <a:gd name="T60" fmla="*/ 21 w 43"/>
                <a:gd name="T61" fmla="*/ 0 h 56"/>
                <a:gd name="T62" fmla="*/ 17 w 43"/>
                <a:gd name="T63" fmla="*/ 0 h 56"/>
                <a:gd name="T64" fmla="*/ 14 w 43"/>
                <a:gd name="T65" fmla="*/ 2 h 56"/>
                <a:gd name="T66" fmla="*/ 12 w 43"/>
                <a:gd name="T67" fmla="*/ 2 h 56"/>
                <a:gd name="T68" fmla="*/ 10 w 43"/>
                <a:gd name="T69" fmla="*/ 2 h 56"/>
                <a:gd name="T70" fmla="*/ 10 w 43"/>
                <a:gd name="T71" fmla="*/ 2 h 56"/>
                <a:gd name="T72" fmla="*/ 8 w 43"/>
                <a:gd name="T73" fmla="*/ 5 h 56"/>
                <a:gd name="T74" fmla="*/ 6 w 43"/>
                <a:gd name="T75" fmla="*/ 7 h 56"/>
                <a:gd name="T76" fmla="*/ 4 w 43"/>
                <a:gd name="T77" fmla="*/ 7 h 56"/>
                <a:gd name="T78" fmla="*/ 2 w 43"/>
                <a:gd name="T79" fmla="*/ 12 h 56"/>
                <a:gd name="T80" fmla="*/ 2 w 43"/>
                <a:gd name="T81" fmla="*/ 14 h 56"/>
                <a:gd name="T82" fmla="*/ 0 w 43"/>
                <a:gd name="T83" fmla="*/ 16 h 56"/>
                <a:gd name="T84" fmla="*/ 0 w 43"/>
                <a:gd name="T85" fmla="*/ 19 h 56"/>
                <a:gd name="T86" fmla="*/ 0 w 43"/>
                <a:gd name="T87" fmla="*/ 21 h 56"/>
                <a:gd name="T88" fmla="*/ 2 w 43"/>
                <a:gd name="T89" fmla="*/ 23 h 56"/>
                <a:gd name="T90" fmla="*/ 2 w 43"/>
                <a:gd name="T91" fmla="*/ 28 h 56"/>
                <a:gd name="T92" fmla="*/ 2 w 43"/>
                <a:gd name="T93" fmla="*/ 30 h 56"/>
                <a:gd name="T94" fmla="*/ 4 w 43"/>
                <a:gd name="T95" fmla="*/ 33 h 56"/>
                <a:gd name="T96" fmla="*/ 4 w 43"/>
                <a:gd name="T97" fmla="*/ 35 h 56"/>
                <a:gd name="T98" fmla="*/ 6 w 43"/>
                <a:gd name="T99" fmla="*/ 37 h 56"/>
                <a:gd name="T100" fmla="*/ 6 w 43"/>
                <a:gd name="T101" fmla="*/ 40 h 56"/>
                <a:gd name="T102" fmla="*/ 8 w 43"/>
                <a:gd name="T103" fmla="*/ 42 h 56"/>
                <a:gd name="T104" fmla="*/ 10 w 43"/>
                <a:gd name="T105" fmla="*/ 47 h 56"/>
                <a:gd name="T106" fmla="*/ 10 w 43"/>
                <a:gd name="T107" fmla="*/ 49 h 56"/>
                <a:gd name="T108" fmla="*/ 12 w 43"/>
                <a:gd name="T109" fmla="*/ 51 h 56"/>
                <a:gd name="T110" fmla="*/ 14 w 43"/>
                <a:gd name="T111" fmla="*/ 56 h 56"/>
                <a:gd name="T112" fmla="*/ 27 w 43"/>
                <a:gd name="T113" fmla="*/ 44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"/>
                <a:gd name="T172" fmla="*/ 0 h 56"/>
                <a:gd name="T173" fmla="*/ 43 w 43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" h="56">
                  <a:moveTo>
                    <a:pt x="29" y="44"/>
                  </a:moveTo>
                  <a:lnTo>
                    <a:pt x="31" y="44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5" y="35"/>
                  </a:lnTo>
                  <a:lnTo>
                    <a:pt x="23" y="33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41" y="21"/>
                  </a:lnTo>
                  <a:lnTo>
                    <a:pt x="43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14" y="51"/>
                  </a:lnTo>
                  <a:lnTo>
                    <a:pt x="16" y="56"/>
                  </a:lnTo>
                  <a:lnTo>
                    <a:pt x="29" y="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19" name="Freeform 225">
              <a:extLst>
                <a:ext uri="{FF2B5EF4-FFF2-40B4-BE49-F238E27FC236}">
                  <a16:creationId xmlns:a16="http://schemas.microsoft.com/office/drawing/2014/main" id="{8CE77193-E518-217B-5ADD-EDEF071BF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1451"/>
              <a:ext cx="43" cy="56"/>
            </a:xfrm>
            <a:custGeom>
              <a:avLst/>
              <a:gdLst>
                <a:gd name="T0" fmla="*/ 0 w 44"/>
                <a:gd name="T1" fmla="*/ 54 h 56"/>
                <a:gd name="T2" fmla="*/ 4 w 44"/>
                <a:gd name="T3" fmla="*/ 54 h 56"/>
                <a:gd name="T4" fmla="*/ 6 w 44"/>
                <a:gd name="T5" fmla="*/ 54 h 56"/>
                <a:gd name="T6" fmla="*/ 10 w 44"/>
                <a:gd name="T7" fmla="*/ 56 h 56"/>
                <a:gd name="T8" fmla="*/ 12 w 44"/>
                <a:gd name="T9" fmla="*/ 56 h 56"/>
                <a:gd name="T10" fmla="*/ 17 w 44"/>
                <a:gd name="T11" fmla="*/ 56 h 56"/>
                <a:gd name="T12" fmla="*/ 19 w 44"/>
                <a:gd name="T13" fmla="*/ 56 h 56"/>
                <a:gd name="T14" fmla="*/ 21 w 44"/>
                <a:gd name="T15" fmla="*/ 56 h 56"/>
                <a:gd name="T16" fmla="*/ 23 w 44"/>
                <a:gd name="T17" fmla="*/ 56 h 56"/>
                <a:gd name="T18" fmla="*/ 25 w 44"/>
                <a:gd name="T19" fmla="*/ 56 h 56"/>
                <a:gd name="T20" fmla="*/ 27 w 44"/>
                <a:gd name="T21" fmla="*/ 56 h 56"/>
                <a:gd name="T22" fmla="*/ 29 w 44"/>
                <a:gd name="T23" fmla="*/ 56 h 56"/>
                <a:gd name="T24" fmla="*/ 31 w 44"/>
                <a:gd name="T25" fmla="*/ 54 h 56"/>
                <a:gd name="T26" fmla="*/ 33 w 44"/>
                <a:gd name="T27" fmla="*/ 54 h 56"/>
                <a:gd name="T28" fmla="*/ 35 w 44"/>
                <a:gd name="T29" fmla="*/ 51 h 56"/>
                <a:gd name="T30" fmla="*/ 37 w 44"/>
                <a:gd name="T31" fmla="*/ 49 h 56"/>
                <a:gd name="T32" fmla="*/ 40 w 44"/>
                <a:gd name="T33" fmla="*/ 47 h 56"/>
                <a:gd name="T34" fmla="*/ 40 w 44"/>
                <a:gd name="T35" fmla="*/ 44 h 56"/>
                <a:gd name="T36" fmla="*/ 42 w 44"/>
                <a:gd name="T37" fmla="*/ 40 h 56"/>
                <a:gd name="T38" fmla="*/ 42 w 44"/>
                <a:gd name="T39" fmla="*/ 37 h 56"/>
                <a:gd name="T40" fmla="*/ 42 w 44"/>
                <a:gd name="T41" fmla="*/ 35 h 56"/>
                <a:gd name="T42" fmla="*/ 40 w 44"/>
                <a:gd name="T43" fmla="*/ 33 h 56"/>
                <a:gd name="T44" fmla="*/ 40 w 44"/>
                <a:gd name="T45" fmla="*/ 31 h 56"/>
                <a:gd name="T46" fmla="*/ 40 w 44"/>
                <a:gd name="T47" fmla="*/ 28 h 56"/>
                <a:gd name="T48" fmla="*/ 37 w 44"/>
                <a:gd name="T49" fmla="*/ 26 h 56"/>
                <a:gd name="T50" fmla="*/ 37 w 44"/>
                <a:gd name="T51" fmla="*/ 21 h 56"/>
                <a:gd name="T52" fmla="*/ 35 w 44"/>
                <a:gd name="T53" fmla="*/ 19 h 56"/>
                <a:gd name="T54" fmla="*/ 33 w 44"/>
                <a:gd name="T55" fmla="*/ 17 h 56"/>
                <a:gd name="T56" fmla="*/ 31 w 44"/>
                <a:gd name="T57" fmla="*/ 14 h 56"/>
                <a:gd name="T58" fmla="*/ 31 w 44"/>
                <a:gd name="T59" fmla="*/ 10 h 56"/>
                <a:gd name="T60" fmla="*/ 29 w 44"/>
                <a:gd name="T61" fmla="*/ 7 h 56"/>
                <a:gd name="T62" fmla="*/ 27 w 44"/>
                <a:gd name="T63" fmla="*/ 5 h 56"/>
                <a:gd name="T64" fmla="*/ 23 w 44"/>
                <a:gd name="T65" fmla="*/ 0 h 56"/>
                <a:gd name="T66" fmla="*/ 12 w 44"/>
                <a:gd name="T67" fmla="*/ 12 h 56"/>
                <a:gd name="T68" fmla="*/ 15 w 44"/>
                <a:gd name="T69" fmla="*/ 17 h 56"/>
                <a:gd name="T70" fmla="*/ 17 w 44"/>
                <a:gd name="T71" fmla="*/ 19 h 56"/>
                <a:gd name="T72" fmla="*/ 19 w 44"/>
                <a:gd name="T73" fmla="*/ 21 h 56"/>
                <a:gd name="T74" fmla="*/ 21 w 44"/>
                <a:gd name="T75" fmla="*/ 24 h 56"/>
                <a:gd name="T76" fmla="*/ 21 w 44"/>
                <a:gd name="T77" fmla="*/ 26 h 56"/>
                <a:gd name="T78" fmla="*/ 22 w 44"/>
                <a:gd name="T79" fmla="*/ 28 h 56"/>
                <a:gd name="T80" fmla="*/ 22 w 44"/>
                <a:gd name="T81" fmla="*/ 31 h 56"/>
                <a:gd name="T82" fmla="*/ 23 w 44"/>
                <a:gd name="T83" fmla="*/ 33 h 56"/>
                <a:gd name="T84" fmla="*/ 23 w 44"/>
                <a:gd name="T85" fmla="*/ 35 h 56"/>
                <a:gd name="T86" fmla="*/ 23 w 44"/>
                <a:gd name="T87" fmla="*/ 37 h 56"/>
                <a:gd name="T88" fmla="*/ 25 w 44"/>
                <a:gd name="T89" fmla="*/ 37 h 56"/>
                <a:gd name="T90" fmla="*/ 25 w 44"/>
                <a:gd name="T91" fmla="*/ 35 h 56"/>
                <a:gd name="T92" fmla="*/ 25 w 44"/>
                <a:gd name="T93" fmla="*/ 37 h 56"/>
                <a:gd name="T94" fmla="*/ 23 w 44"/>
                <a:gd name="T95" fmla="*/ 37 h 56"/>
                <a:gd name="T96" fmla="*/ 22 w 44"/>
                <a:gd name="T97" fmla="*/ 37 h 56"/>
                <a:gd name="T98" fmla="*/ 21 w 44"/>
                <a:gd name="T99" fmla="*/ 37 h 56"/>
                <a:gd name="T100" fmla="*/ 19 w 44"/>
                <a:gd name="T101" fmla="*/ 37 h 56"/>
                <a:gd name="T102" fmla="*/ 15 w 44"/>
                <a:gd name="T103" fmla="*/ 35 h 56"/>
                <a:gd name="T104" fmla="*/ 12 w 44"/>
                <a:gd name="T105" fmla="*/ 35 h 56"/>
                <a:gd name="T106" fmla="*/ 10 w 44"/>
                <a:gd name="T107" fmla="*/ 35 h 56"/>
                <a:gd name="T108" fmla="*/ 6 w 44"/>
                <a:gd name="T109" fmla="*/ 35 h 56"/>
                <a:gd name="T110" fmla="*/ 4 w 44"/>
                <a:gd name="T111" fmla="*/ 35 h 56"/>
                <a:gd name="T112" fmla="*/ 0 w 44"/>
                <a:gd name="T113" fmla="*/ 54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"/>
                <a:gd name="T172" fmla="*/ 0 h 56"/>
                <a:gd name="T173" fmla="*/ 44 w 44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" h="56">
                  <a:moveTo>
                    <a:pt x="0" y="54"/>
                  </a:moveTo>
                  <a:lnTo>
                    <a:pt x="4" y="54"/>
                  </a:lnTo>
                  <a:lnTo>
                    <a:pt x="6" y="54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1"/>
                  </a:lnTo>
                  <a:lnTo>
                    <a:pt x="39" y="49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4" y="40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8"/>
                  </a:lnTo>
                  <a:lnTo>
                    <a:pt x="39" y="26"/>
                  </a:lnTo>
                  <a:lnTo>
                    <a:pt x="39" y="21"/>
                  </a:lnTo>
                  <a:lnTo>
                    <a:pt x="37" y="19"/>
                  </a:lnTo>
                  <a:lnTo>
                    <a:pt x="35" y="17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5" y="0"/>
                  </a:lnTo>
                  <a:lnTo>
                    <a:pt x="12" y="12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20" name="Freeform 226">
              <a:extLst>
                <a:ext uri="{FF2B5EF4-FFF2-40B4-BE49-F238E27FC236}">
                  <a16:creationId xmlns:a16="http://schemas.microsoft.com/office/drawing/2014/main" id="{339E3A90-8009-F3C5-6410-A62E6D2C4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482"/>
              <a:ext cx="48" cy="60"/>
            </a:xfrm>
            <a:custGeom>
              <a:avLst/>
              <a:gdLst>
                <a:gd name="T0" fmla="*/ 36 w 48"/>
                <a:gd name="T1" fmla="*/ 46 h 60"/>
                <a:gd name="T2" fmla="*/ 34 w 48"/>
                <a:gd name="T3" fmla="*/ 46 h 60"/>
                <a:gd name="T4" fmla="*/ 32 w 48"/>
                <a:gd name="T5" fmla="*/ 41 h 60"/>
                <a:gd name="T6" fmla="*/ 29 w 48"/>
                <a:gd name="T7" fmla="*/ 39 h 60"/>
                <a:gd name="T8" fmla="*/ 27 w 48"/>
                <a:gd name="T9" fmla="*/ 37 h 60"/>
                <a:gd name="T10" fmla="*/ 25 w 48"/>
                <a:gd name="T11" fmla="*/ 34 h 60"/>
                <a:gd name="T12" fmla="*/ 23 w 48"/>
                <a:gd name="T13" fmla="*/ 32 h 60"/>
                <a:gd name="T14" fmla="*/ 21 w 48"/>
                <a:gd name="T15" fmla="*/ 30 h 60"/>
                <a:gd name="T16" fmla="*/ 21 w 48"/>
                <a:gd name="T17" fmla="*/ 27 h 60"/>
                <a:gd name="T18" fmla="*/ 19 w 48"/>
                <a:gd name="T19" fmla="*/ 25 h 60"/>
                <a:gd name="T20" fmla="*/ 19 w 48"/>
                <a:gd name="T21" fmla="*/ 23 h 60"/>
                <a:gd name="T22" fmla="*/ 19 w 48"/>
                <a:gd name="T23" fmla="*/ 20 h 60"/>
                <a:gd name="T24" fmla="*/ 17 w 48"/>
                <a:gd name="T25" fmla="*/ 20 h 60"/>
                <a:gd name="T26" fmla="*/ 19 w 48"/>
                <a:gd name="T27" fmla="*/ 20 h 60"/>
                <a:gd name="T28" fmla="*/ 21 w 48"/>
                <a:gd name="T29" fmla="*/ 20 h 60"/>
                <a:gd name="T30" fmla="*/ 23 w 48"/>
                <a:gd name="T31" fmla="*/ 20 h 60"/>
                <a:gd name="T32" fmla="*/ 25 w 48"/>
                <a:gd name="T33" fmla="*/ 20 h 60"/>
                <a:gd name="T34" fmla="*/ 27 w 48"/>
                <a:gd name="T35" fmla="*/ 20 h 60"/>
                <a:gd name="T36" fmla="*/ 29 w 48"/>
                <a:gd name="T37" fmla="*/ 20 h 60"/>
                <a:gd name="T38" fmla="*/ 32 w 48"/>
                <a:gd name="T39" fmla="*/ 20 h 60"/>
                <a:gd name="T40" fmla="*/ 34 w 48"/>
                <a:gd name="T41" fmla="*/ 20 h 60"/>
                <a:gd name="T42" fmla="*/ 38 w 48"/>
                <a:gd name="T43" fmla="*/ 20 h 60"/>
                <a:gd name="T44" fmla="*/ 40 w 48"/>
                <a:gd name="T45" fmla="*/ 20 h 60"/>
                <a:gd name="T46" fmla="*/ 44 w 48"/>
                <a:gd name="T47" fmla="*/ 23 h 60"/>
                <a:gd name="T48" fmla="*/ 48 w 48"/>
                <a:gd name="T49" fmla="*/ 4 h 60"/>
                <a:gd name="T50" fmla="*/ 44 w 48"/>
                <a:gd name="T51" fmla="*/ 2 h 60"/>
                <a:gd name="T52" fmla="*/ 40 w 48"/>
                <a:gd name="T53" fmla="*/ 2 h 60"/>
                <a:gd name="T54" fmla="*/ 38 w 48"/>
                <a:gd name="T55" fmla="*/ 2 h 60"/>
                <a:gd name="T56" fmla="*/ 34 w 48"/>
                <a:gd name="T57" fmla="*/ 0 h 60"/>
                <a:gd name="T58" fmla="*/ 29 w 48"/>
                <a:gd name="T59" fmla="*/ 0 h 60"/>
                <a:gd name="T60" fmla="*/ 27 w 48"/>
                <a:gd name="T61" fmla="*/ 0 h 60"/>
                <a:gd name="T62" fmla="*/ 23 w 48"/>
                <a:gd name="T63" fmla="*/ 0 h 60"/>
                <a:gd name="T64" fmla="*/ 21 w 48"/>
                <a:gd name="T65" fmla="*/ 0 h 60"/>
                <a:gd name="T66" fmla="*/ 19 w 48"/>
                <a:gd name="T67" fmla="*/ 0 h 60"/>
                <a:gd name="T68" fmla="*/ 15 w 48"/>
                <a:gd name="T69" fmla="*/ 2 h 60"/>
                <a:gd name="T70" fmla="*/ 13 w 48"/>
                <a:gd name="T71" fmla="*/ 2 h 60"/>
                <a:gd name="T72" fmla="*/ 11 w 48"/>
                <a:gd name="T73" fmla="*/ 4 h 60"/>
                <a:gd name="T74" fmla="*/ 9 w 48"/>
                <a:gd name="T75" fmla="*/ 4 h 60"/>
                <a:gd name="T76" fmla="*/ 7 w 48"/>
                <a:gd name="T77" fmla="*/ 6 h 60"/>
                <a:gd name="T78" fmla="*/ 5 w 48"/>
                <a:gd name="T79" fmla="*/ 9 h 60"/>
                <a:gd name="T80" fmla="*/ 2 w 48"/>
                <a:gd name="T81" fmla="*/ 11 h 60"/>
                <a:gd name="T82" fmla="*/ 2 w 48"/>
                <a:gd name="T83" fmla="*/ 16 h 60"/>
                <a:gd name="T84" fmla="*/ 0 w 48"/>
                <a:gd name="T85" fmla="*/ 18 h 60"/>
                <a:gd name="T86" fmla="*/ 0 w 48"/>
                <a:gd name="T87" fmla="*/ 20 h 60"/>
                <a:gd name="T88" fmla="*/ 0 w 48"/>
                <a:gd name="T89" fmla="*/ 25 h 60"/>
                <a:gd name="T90" fmla="*/ 2 w 48"/>
                <a:gd name="T91" fmla="*/ 27 h 60"/>
                <a:gd name="T92" fmla="*/ 2 w 48"/>
                <a:gd name="T93" fmla="*/ 30 h 60"/>
                <a:gd name="T94" fmla="*/ 2 w 48"/>
                <a:gd name="T95" fmla="*/ 32 h 60"/>
                <a:gd name="T96" fmla="*/ 5 w 48"/>
                <a:gd name="T97" fmla="*/ 34 h 60"/>
                <a:gd name="T98" fmla="*/ 7 w 48"/>
                <a:gd name="T99" fmla="*/ 39 h 60"/>
                <a:gd name="T100" fmla="*/ 9 w 48"/>
                <a:gd name="T101" fmla="*/ 41 h 60"/>
                <a:gd name="T102" fmla="*/ 9 w 48"/>
                <a:gd name="T103" fmla="*/ 44 h 60"/>
                <a:gd name="T104" fmla="*/ 11 w 48"/>
                <a:gd name="T105" fmla="*/ 46 h 60"/>
                <a:gd name="T106" fmla="*/ 15 w 48"/>
                <a:gd name="T107" fmla="*/ 51 h 60"/>
                <a:gd name="T108" fmla="*/ 17 w 48"/>
                <a:gd name="T109" fmla="*/ 53 h 60"/>
                <a:gd name="T110" fmla="*/ 19 w 48"/>
                <a:gd name="T111" fmla="*/ 55 h 60"/>
                <a:gd name="T112" fmla="*/ 23 w 48"/>
                <a:gd name="T113" fmla="*/ 60 h 60"/>
                <a:gd name="T114" fmla="*/ 21 w 48"/>
                <a:gd name="T115" fmla="*/ 58 h 60"/>
                <a:gd name="T116" fmla="*/ 36 w 48"/>
                <a:gd name="T117" fmla="*/ 46 h 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"/>
                <a:gd name="T178" fmla="*/ 0 h 60"/>
                <a:gd name="T179" fmla="*/ 48 w 48"/>
                <a:gd name="T180" fmla="*/ 60 h 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" h="60">
                  <a:moveTo>
                    <a:pt x="36" y="46"/>
                  </a:moveTo>
                  <a:lnTo>
                    <a:pt x="34" y="46"/>
                  </a:lnTo>
                  <a:lnTo>
                    <a:pt x="32" y="41"/>
                  </a:lnTo>
                  <a:lnTo>
                    <a:pt x="29" y="39"/>
                  </a:lnTo>
                  <a:lnTo>
                    <a:pt x="27" y="37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4" y="23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5" y="9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5" y="34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5" y="51"/>
                  </a:lnTo>
                  <a:lnTo>
                    <a:pt x="17" y="53"/>
                  </a:lnTo>
                  <a:lnTo>
                    <a:pt x="19" y="55"/>
                  </a:lnTo>
                  <a:lnTo>
                    <a:pt x="23" y="60"/>
                  </a:lnTo>
                  <a:lnTo>
                    <a:pt x="21" y="58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21" name="Freeform 227">
              <a:extLst>
                <a:ext uri="{FF2B5EF4-FFF2-40B4-BE49-F238E27FC236}">
                  <a16:creationId xmlns:a16="http://schemas.microsoft.com/office/drawing/2014/main" id="{0E297365-650D-0E1C-60B5-B639E654F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1528"/>
              <a:ext cx="28" cy="51"/>
            </a:xfrm>
            <a:custGeom>
              <a:avLst/>
              <a:gdLst>
                <a:gd name="T0" fmla="*/ 14 w 29"/>
                <a:gd name="T1" fmla="*/ 51 h 51"/>
                <a:gd name="T2" fmla="*/ 14 w 29"/>
                <a:gd name="T3" fmla="*/ 51 h 51"/>
                <a:gd name="T4" fmla="*/ 14 w 29"/>
                <a:gd name="T5" fmla="*/ 49 h 51"/>
                <a:gd name="T6" fmla="*/ 17 w 29"/>
                <a:gd name="T7" fmla="*/ 47 h 51"/>
                <a:gd name="T8" fmla="*/ 19 w 29"/>
                <a:gd name="T9" fmla="*/ 44 h 51"/>
                <a:gd name="T10" fmla="*/ 19 w 29"/>
                <a:gd name="T11" fmla="*/ 42 h 51"/>
                <a:gd name="T12" fmla="*/ 21 w 29"/>
                <a:gd name="T13" fmla="*/ 42 h 51"/>
                <a:gd name="T14" fmla="*/ 21 w 29"/>
                <a:gd name="T15" fmla="*/ 40 h 51"/>
                <a:gd name="T16" fmla="*/ 21 w 29"/>
                <a:gd name="T17" fmla="*/ 37 h 51"/>
                <a:gd name="T18" fmla="*/ 23 w 29"/>
                <a:gd name="T19" fmla="*/ 37 h 51"/>
                <a:gd name="T20" fmla="*/ 23 w 29"/>
                <a:gd name="T21" fmla="*/ 35 h 51"/>
                <a:gd name="T22" fmla="*/ 25 w 29"/>
                <a:gd name="T23" fmla="*/ 35 h 51"/>
                <a:gd name="T24" fmla="*/ 25 w 29"/>
                <a:gd name="T25" fmla="*/ 33 h 51"/>
                <a:gd name="T26" fmla="*/ 25 w 29"/>
                <a:gd name="T27" fmla="*/ 30 h 51"/>
                <a:gd name="T28" fmla="*/ 25 w 29"/>
                <a:gd name="T29" fmla="*/ 28 h 51"/>
                <a:gd name="T30" fmla="*/ 27 w 29"/>
                <a:gd name="T31" fmla="*/ 26 h 51"/>
                <a:gd name="T32" fmla="*/ 27 w 29"/>
                <a:gd name="T33" fmla="*/ 23 h 51"/>
                <a:gd name="T34" fmla="*/ 27 w 29"/>
                <a:gd name="T35" fmla="*/ 21 h 51"/>
                <a:gd name="T36" fmla="*/ 27 w 29"/>
                <a:gd name="T37" fmla="*/ 19 h 51"/>
                <a:gd name="T38" fmla="*/ 27 w 29"/>
                <a:gd name="T39" fmla="*/ 16 h 51"/>
                <a:gd name="T40" fmla="*/ 27 w 29"/>
                <a:gd name="T41" fmla="*/ 14 h 51"/>
                <a:gd name="T42" fmla="*/ 25 w 29"/>
                <a:gd name="T43" fmla="*/ 12 h 51"/>
                <a:gd name="T44" fmla="*/ 25 w 29"/>
                <a:gd name="T45" fmla="*/ 9 h 51"/>
                <a:gd name="T46" fmla="*/ 25 w 29"/>
                <a:gd name="T47" fmla="*/ 7 h 51"/>
                <a:gd name="T48" fmla="*/ 23 w 29"/>
                <a:gd name="T49" fmla="*/ 5 h 51"/>
                <a:gd name="T50" fmla="*/ 21 w 29"/>
                <a:gd name="T51" fmla="*/ 2 h 51"/>
                <a:gd name="T52" fmla="*/ 21 w 29"/>
                <a:gd name="T53" fmla="*/ 0 h 51"/>
                <a:gd name="T54" fmla="*/ 8 w 29"/>
                <a:gd name="T55" fmla="*/ 12 h 51"/>
                <a:gd name="T56" fmla="*/ 10 w 29"/>
                <a:gd name="T57" fmla="*/ 14 h 51"/>
                <a:gd name="T58" fmla="*/ 10 w 29"/>
                <a:gd name="T59" fmla="*/ 16 h 51"/>
                <a:gd name="T60" fmla="*/ 10 w 29"/>
                <a:gd name="T61" fmla="*/ 19 h 51"/>
                <a:gd name="T62" fmla="*/ 12 w 29"/>
                <a:gd name="T63" fmla="*/ 19 h 51"/>
                <a:gd name="T64" fmla="*/ 12 w 29"/>
                <a:gd name="T65" fmla="*/ 21 h 51"/>
                <a:gd name="T66" fmla="*/ 12 w 29"/>
                <a:gd name="T67" fmla="*/ 23 h 51"/>
                <a:gd name="T68" fmla="*/ 10 w 29"/>
                <a:gd name="T69" fmla="*/ 23 h 51"/>
                <a:gd name="T70" fmla="*/ 10 w 29"/>
                <a:gd name="T71" fmla="*/ 26 h 51"/>
                <a:gd name="T72" fmla="*/ 10 w 29"/>
                <a:gd name="T73" fmla="*/ 28 h 51"/>
                <a:gd name="T74" fmla="*/ 8 w 29"/>
                <a:gd name="T75" fmla="*/ 28 h 51"/>
                <a:gd name="T76" fmla="*/ 8 w 29"/>
                <a:gd name="T77" fmla="*/ 30 h 51"/>
                <a:gd name="T78" fmla="*/ 6 w 29"/>
                <a:gd name="T79" fmla="*/ 33 h 51"/>
                <a:gd name="T80" fmla="*/ 6 w 29"/>
                <a:gd name="T81" fmla="*/ 35 h 51"/>
                <a:gd name="T82" fmla="*/ 4 w 29"/>
                <a:gd name="T83" fmla="*/ 35 h 51"/>
                <a:gd name="T84" fmla="*/ 4 w 29"/>
                <a:gd name="T85" fmla="*/ 37 h 51"/>
                <a:gd name="T86" fmla="*/ 2 w 29"/>
                <a:gd name="T87" fmla="*/ 37 h 51"/>
                <a:gd name="T88" fmla="*/ 2 w 29"/>
                <a:gd name="T89" fmla="*/ 40 h 51"/>
                <a:gd name="T90" fmla="*/ 0 w 29"/>
                <a:gd name="T91" fmla="*/ 42 h 51"/>
                <a:gd name="T92" fmla="*/ 14 w 29"/>
                <a:gd name="T93" fmla="*/ 51 h 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"/>
                <a:gd name="T142" fmla="*/ 0 h 51"/>
                <a:gd name="T143" fmla="*/ 29 w 29"/>
                <a:gd name="T144" fmla="*/ 51 h 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" h="51">
                  <a:moveTo>
                    <a:pt x="14" y="51"/>
                  </a:moveTo>
                  <a:lnTo>
                    <a:pt x="16" y="51"/>
                  </a:lnTo>
                  <a:lnTo>
                    <a:pt x="16" y="49"/>
                  </a:lnTo>
                  <a:lnTo>
                    <a:pt x="19" y="47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22" name="Freeform 228">
              <a:extLst>
                <a:ext uri="{FF2B5EF4-FFF2-40B4-BE49-F238E27FC236}">
                  <a16:creationId xmlns:a16="http://schemas.microsoft.com/office/drawing/2014/main" id="{FF84E1F8-482D-0E58-D51E-D6F4C15C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1526"/>
              <a:ext cx="87" cy="137"/>
            </a:xfrm>
            <a:custGeom>
              <a:avLst/>
              <a:gdLst>
                <a:gd name="T0" fmla="*/ 35 w 91"/>
                <a:gd name="T1" fmla="*/ 49 h 137"/>
                <a:gd name="T2" fmla="*/ 83 w 91"/>
                <a:gd name="T3" fmla="*/ 42 h 137"/>
                <a:gd name="T4" fmla="*/ 0 w 91"/>
                <a:gd name="T5" fmla="*/ 137 h 137"/>
                <a:gd name="T6" fmla="*/ 11 w 91"/>
                <a:gd name="T7" fmla="*/ 0 h 137"/>
                <a:gd name="T8" fmla="*/ 35 w 91"/>
                <a:gd name="T9" fmla="*/ 49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37"/>
                <a:gd name="T17" fmla="*/ 91 w 91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37">
                  <a:moveTo>
                    <a:pt x="39" y="49"/>
                  </a:moveTo>
                  <a:lnTo>
                    <a:pt x="91" y="42"/>
                  </a:lnTo>
                  <a:lnTo>
                    <a:pt x="0" y="137"/>
                  </a:lnTo>
                  <a:lnTo>
                    <a:pt x="12" y="0"/>
                  </a:lnTo>
                  <a:lnTo>
                    <a:pt x="39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23" name="Freeform 229">
              <a:extLst>
                <a:ext uri="{FF2B5EF4-FFF2-40B4-BE49-F238E27FC236}">
                  <a16:creationId xmlns:a16="http://schemas.microsoft.com/office/drawing/2014/main" id="{AE7704DD-4564-0426-523D-1F7DECA46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1563"/>
              <a:ext cx="56" cy="16"/>
            </a:xfrm>
            <a:custGeom>
              <a:avLst/>
              <a:gdLst>
                <a:gd name="T0" fmla="*/ 54 w 58"/>
                <a:gd name="T1" fmla="*/ 9 h 16"/>
                <a:gd name="T2" fmla="*/ 50 w 58"/>
                <a:gd name="T3" fmla="*/ 0 h 16"/>
                <a:gd name="T4" fmla="*/ 0 w 58"/>
                <a:gd name="T5" fmla="*/ 7 h 16"/>
                <a:gd name="T6" fmla="*/ 2 w 58"/>
                <a:gd name="T7" fmla="*/ 16 h 16"/>
                <a:gd name="T8" fmla="*/ 50 w 58"/>
                <a:gd name="T9" fmla="*/ 9 h 16"/>
                <a:gd name="T10" fmla="*/ 48 w 58"/>
                <a:gd name="T11" fmla="*/ 2 h 16"/>
                <a:gd name="T12" fmla="*/ 54 w 58"/>
                <a:gd name="T13" fmla="*/ 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6"/>
                <a:gd name="T23" fmla="*/ 58 w 5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6">
                  <a:moveTo>
                    <a:pt x="58" y="9"/>
                  </a:moveTo>
                  <a:lnTo>
                    <a:pt x="54" y="0"/>
                  </a:lnTo>
                  <a:lnTo>
                    <a:pt x="0" y="7"/>
                  </a:lnTo>
                  <a:lnTo>
                    <a:pt x="2" y="16"/>
                  </a:lnTo>
                  <a:lnTo>
                    <a:pt x="54" y="9"/>
                  </a:lnTo>
                  <a:lnTo>
                    <a:pt x="52" y="2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24" name="Freeform 230">
              <a:extLst>
                <a:ext uri="{FF2B5EF4-FFF2-40B4-BE49-F238E27FC236}">
                  <a16:creationId xmlns:a16="http://schemas.microsoft.com/office/drawing/2014/main" id="{41B83214-5F87-D501-E816-6D0F1BB4F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565"/>
              <a:ext cx="97" cy="100"/>
            </a:xfrm>
            <a:custGeom>
              <a:avLst/>
              <a:gdLst>
                <a:gd name="T0" fmla="*/ 0 w 99"/>
                <a:gd name="T1" fmla="*/ 98 h 100"/>
                <a:gd name="T2" fmla="*/ 8 w 99"/>
                <a:gd name="T3" fmla="*/ 100 h 100"/>
                <a:gd name="T4" fmla="*/ 95 w 99"/>
                <a:gd name="T5" fmla="*/ 7 h 100"/>
                <a:gd name="T6" fmla="*/ 89 w 99"/>
                <a:gd name="T7" fmla="*/ 0 h 100"/>
                <a:gd name="T8" fmla="*/ 2 w 99"/>
                <a:gd name="T9" fmla="*/ 93 h 100"/>
                <a:gd name="T10" fmla="*/ 10 w 99"/>
                <a:gd name="T11" fmla="*/ 98 h 100"/>
                <a:gd name="T12" fmla="*/ 0 w 99"/>
                <a:gd name="T13" fmla="*/ 98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00"/>
                <a:gd name="T23" fmla="*/ 99 w 99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00">
                  <a:moveTo>
                    <a:pt x="0" y="98"/>
                  </a:moveTo>
                  <a:lnTo>
                    <a:pt x="8" y="100"/>
                  </a:lnTo>
                  <a:lnTo>
                    <a:pt x="99" y="7"/>
                  </a:lnTo>
                  <a:lnTo>
                    <a:pt x="93" y="0"/>
                  </a:lnTo>
                  <a:lnTo>
                    <a:pt x="2" y="93"/>
                  </a:lnTo>
                  <a:lnTo>
                    <a:pt x="1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25" name="Freeform 231">
              <a:extLst>
                <a:ext uri="{FF2B5EF4-FFF2-40B4-BE49-F238E27FC236}">
                  <a16:creationId xmlns:a16="http://schemas.microsoft.com/office/drawing/2014/main" id="{DD4B16A1-EFA6-CE64-37D8-78883D63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523"/>
              <a:ext cx="20" cy="140"/>
            </a:xfrm>
            <a:custGeom>
              <a:avLst/>
              <a:gdLst>
                <a:gd name="T0" fmla="*/ 20 w 20"/>
                <a:gd name="T1" fmla="*/ 0 h 140"/>
                <a:gd name="T2" fmla="*/ 12 w 20"/>
                <a:gd name="T3" fmla="*/ 0 h 140"/>
                <a:gd name="T4" fmla="*/ 0 w 20"/>
                <a:gd name="T5" fmla="*/ 140 h 140"/>
                <a:gd name="T6" fmla="*/ 10 w 20"/>
                <a:gd name="T7" fmla="*/ 140 h 140"/>
                <a:gd name="T8" fmla="*/ 20 w 20"/>
                <a:gd name="T9" fmla="*/ 3 h 140"/>
                <a:gd name="T10" fmla="*/ 14 w 20"/>
                <a:gd name="T11" fmla="*/ 5 h 140"/>
                <a:gd name="T12" fmla="*/ 20 w 2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40"/>
                <a:gd name="T23" fmla="*/ 20 w 20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40">
                  <a:moveTo>
                    <a:pt x="20" y="0"/>
                  </a:moveTo>
                  <a:lnTo>
                    <a:pt x="12" y="0"/>
                  </a:lnTo>
                  <a:lnTo>
                    <a:pt x="0" y="140"/>
                  </a:lnTo>
                  <a:lnTo>
                    <a:pt x="10" y="140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26" name="Freeform 232">
              <a:extLst>
                <a:ext uri="{FF2B5EF4-FFF2-40B4-BE49-F238E27FC236}">
                  <a16:creationId xmlns:a16="http://schemas.microsoft.com/office/drawing/2014/main" id="{D13B773B-A3F4-84FB-942E-539168EAD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1523"/>
              <a:ext cx="32" cy="59"/>
            </a:xfrm>
            <a:custGeom>
              <a:avLst/>
              <a:gdLst>
                <a:gd name="T0" fmla="*/ 25 w 33"/>
                <a:gd name="T1" fmla="*/ 47 h 59"/>
                <a:gd name="T2" fmla="*/ 31 w 33"/>
                <a:gd name="T3" fmla="*/ 49 h 59"/>
                <a:gd name="T4" fmla="*/ 6 w 33"/>
                <a:gd name="T5" fmla="*/ 0 h 59"/>
                <a:gd name="T6" fmla="*/ 0 w 33"/>
                <a:gd name="T7" fmla="*/ 5 h 59"/>
                <a:gd name="T8" fmla="*/ 23 w 33"/>
                <a:gd name="T9" fmla="*/ 54 h 59"/>
                <a:gd name="T10" fmla="*/ 27 w 33"/>
                <a:gd name="T11" fmla="*/ 56 h 59"/>
                <a:gd name="T12" fmla="*/ 23 w 33"/>
                <a:gd name="T13" fmla="*/ 54 h 59"/>
                <a:gd name="T14" fmla="*/ 25 w 33"/>
                <a:gd name="T15" fmla="*/ 59 h 59"/>
                <a:gd name="T16" fmla="*/ 27 w 33"/>
                <a:gd name="T17" fmla="*/ 56 h 59"/>
                <a:gd name="T18" fmla="*/ 25 w 33"/>
                <a:gd name="T19" fmla="*/ 47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59"/>
                <a:gd name="T32" fmla="*/ 33 w 33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59">
                  <a:moveTo>
                    <a:pt x="27" y="47"/>
                  </a:moveTo>
                  <a:lnTo>
                    <a:pt x="33" y="49"/>
                  </a:lnTo>
                  <a:lnTo>
                    <a:pt x="6" y="0"/>
                  </a:lnTo>
                  <a:lnTo>
                    <a:pt x="0" y="5"/>
                  </a:lnTo>
                  <a:lnTo>
                    <a:pt x="25" y="54"/>
                  </a:lnTo>
                  <a:lnTo>
                    <a:pt x="29" y="56"/>
                  </a:lnTo>
                  <a:lnTo>
                    <a:pt x="25" y="54"/>
                  </a:lnTo>
                  <a:lnTo>
                    <a:pt x="27" y="59"/>
                  </a:lnTo>
                  <a:lnTo>
                    <a:pt x="29" y="56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27" name="Freeform 233">
              <a:extLst>
                <a:ext uri="{FF2B5EF4-FFF2-40B4-BE49-F238E27FC236}">
                  <a16:creationId xmlns:a16="http://schemas.microsoft.com/office/drawing/2014/main" id="{1E24DFEB-53CD-0AF6-80AA-449D3C659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570"/>
              <a:ext cx="4" cy="12"/>
            </a:xfrm>
            <a:custGeom>
              <a:avLst/>
              <a:gdLst>
                <a:gd name="T0" fmla="*/ 2 w 4"/>
                <a:gd name="T1" fmla="*/ 0 h 12"/>
                <a:gd name="T2" fmla="*/ 4 w 4"/>
                <a:gd name="T3" fmla="*/ 5 h 12"/>
                <a:gd name="T4" fmla="*/ 4 w 4"/>
                <a:gd name="T5" fmla="*/ 9 h 12"/>
                <a:gd name="T6" fmla="*/ 0 w 4"/>
                <a:gd name="T7" fmla="*/ 7 h 12"/>
                <a:gd name="T8" fmla="*/ 2 w 4"/>
                <a:gd name="T9" fmla="*/ 12 h 12"/>
                <a:gd name="T10" fmla="*/ 4 w 4"/>
                <a:gd name="T11" fmla="*/ 9 h 12"/>
                <a:gd name="T12" fmla="*/ 2 w 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2"/>
                <a:gd name="T23" fmla="*/ 4 w 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2">
                  <a:moveTo>
                    <a:pt x="2" y="0"/>
                  </a:moveTo>
                  <a:lnTo>
                    <a:pt x="4" y="5"/>
                  </a:lnTo>
                  <a:lnTo>
                    <a:pt x="4" y="9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28" name="Freeform 234">
              <a:extLst>
                <a:ext uri="{FF2B5EF4-FFF2-40B4-BE49-F238E27FC236}">
                  <a16:creationId xmlns:a16="http://schemas.microsoft.com/office/drawing/2014/main" id="{19EDC46B-E217-D912-D5A0-2F4F35C27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1400"/>
              <a:ext cx="36" cy="30"/>
            </a:xfrm>
            <a:custGeom>
              <a:avLst/>
              <a:gdLst>
                <a:gd name="T0" fmla="*/ 35 w 37"/>
                <a:gd name="T1" fmla="*/ 12 h 30"/>
                <a:gd name="T2" fmla="*/ 33 w 37"/>
                <a:gd name="T3" fmla="*/ 12 h 30"/>
                <a:gd name="T4" fmla="*/ 33 w 37"/>
                <a:gd name="T5" fmla="*/ 9 h 30"/>
                <a:gd name="T6" fmla="*/ 31 w 37"/>
                <a:gd name="T7" fmla="*/ 9 h 30"/>
                <a:gd name="T8" fmla="*/ 29 w 37"/>
                <a:gd name="T9" fmla="*/ 9 h 30"/>
                <a:gd name="T10" fmla="*/ 27 w 37"/>
                <a:gd name="T11" fmla="*/ 9 h 30"/>
                <a:gd name="T12" fmla="*/ 27 w 37"/>
                <a:gd name="T13" fmla="*/ 7 h 30"/>
                <a:gd name="T14" fmla="*/ 24 w 37"/>
                <a:gd name="T15" fmla="*/ 7 h 30"/>
                <a:gd name="T16" fmla="*/ 22 w 37"/>
                <a:gd name="T17" fmla="*/ 7 h 30"/>
                <a:gd name="T18" fmla="*/ 22 w 37"/>
                <a:gd name="T19" fmla="*/ 5 h 30"/>
                <a:gd name="T20" fmla="*/ 20 w 37"/>
                <a:gd name="T21" fmla="*/ 5 h 30"/>
                <a:gd name="T22" fmla="*/ 18 w 37"/>
                <a:gd name="T23" fmla="*/ 5 h 30"/>
                <a:gd name="T24" fmla="*/ 18 w 37"/>
                <a:gd name="T25" fmla="*/ 2 h 30"/>
                <a:gd name="T26" fmla="*/ 18 w 37"/>
                <a:gd name="T27" fmla="*/ 2 h 30"/>
                <a:gd name="T28" fmla="*/ 16 w 37"/>
                <a:gd name="T29" fmla="*/ 2 h 30"/>
                <a:gd name="T30" fmla="*/ 16 w 37"/>
                <a:gd name="T31" fmla="*/ 0 h 30"/>
                <a:gd name="T32" fmla="*/ 14 w 37"/>
                <a:gd name="T33" fmla="*/ 0 h 30"/>
                <a:gd name="T34" fmla="*/ 0 w 37"/>
                <a:gd name="T35" fmla="*/ 9 h 30"/>
                <a:gd name="T36" fmla="*/ 2 w 37"/>
                <a:gd name="T37" fmla="*/ 12 h 30"/>
                <a:gd name="T38" fmla="*/ 4 w 37"/>
                <a:gd name="T39" fmla="*/ 14 h 30"/>
                <a:gd name="T40" fmla="*/ 6 w 37"/>
                <a:gd name="T41" fmla="*/ 16 h 30"/>
                <a:gd name="T42" fmla="*/ 8 w 37"/>
                <a:gd name="T43" fmla="*/ 16 h 30"/>
                <a:gd name="T44" fmla="*/ 8 w 37"/>
                <a:gd name="T45" fmla="*/ 19 h 30"/>
                <a:gd name="T46" fmla="*/ 10 w 37"/>
                <a:gd name="T47" fmla="*/ 19 h 30"/>
                <a:gd name="T48" fmla="*/ 12 w 37"/>
                <a:gd name="T49" fmla="*/ 21 h 30"/>
                <a:gd name="T50" fmla="*/ 14 w 37"/>
                <a:gd name="T51" fmla="*/ 21 h 30"/>
                <a:gd name="T52" fmla="*/ 14 w 37"/>
                <a:gd name="T53" fmla="*/ 23 h 30"/>
                <a:gd name="T54" fmla="*/ 16 w 37"/>
                <a:gd name="T55" fmla="*/ 23 h 30"/>
                <a:gd name="T56" fmla="*/ 18 w 37"/>
                <a:gd name="T57" fmla="*/ 23 h 30"/>
                <a:gd name="T58" fmla="*/ 18 w 37"/>
                <a:gd name="T59" fmla="*/ 26 h 30"/>
                <a:gd name="T60" fmla="*/ 20 w 37"/>
                <a:gd name="T61" fmla="*/ 26 h 30"/>
                <a:gd name="T62" fmla="*/ 22 w 37"/>
                <a:gd name="T63" fmla="*/ 28 h 30"/>
                <a:gd name="T64" fmla="*/ 24 w 37"/>
                <a:gd name="T65" fmla="*/ 28 h 30"/>
                <a:gd name="T66" fmla="*/ 27 w 37"/>
                <a:gd name="T67" fmla="*/ 28 h 30"/>
                <a:gd name="T68" fmla="*/ 27 w 37"/>
                <a:gd name="T69" fmla="*/ 30 h 30"/>
                <a:gd name="T70" fmla="*/ 29 w 37"/>
                <a:gd name="T71" fmla="*/ 30 h 30"/>
                <a:gd name="T72" fmla="*/ 35 w 37"/>
                <a:gd name="T73" fmla="*/ 12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30"/>
                <a:gd name="T113" fmla="*/ 37 w 37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30">
                  <a:moveTo>
                    <a:pt x="37" y="12"/>
                  </a:moveTo>
                  <a:lnTo>
                    <a:pt x="35" y="12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9" y="28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29" name="Freeform 235">
              <a:extLst>
                <a:ext uri="{FF2B5EF4-FFF2-40B4-BE49-F238E27FC236}">
                  <a16:creationId xmlns:a16="http://schemas.microsoft.com/office/drawing/2014/main" id="{66E2D3F5-23A2-D4CC-0E76-E1A564C3C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412"/>
              <a:ext cx="38" cy="60"/>
            </a:xfrm>
            <a:custGeom>
              <a:avLst/>
              <a:gdLst>
                <a:gd name="T0" fmla="*/ 8 w 39"/>
                <a:gd name="T1" fmla="*/ 60 h 60"/>
                <a:gd name="T2" fmla="*/ 10 w 39"/>
                <a:gd name="T3" fmla="*/ 60 h 60"/>
                <a:gd name="T4" fmla="*/ 12 w 39"/>
                <a:gd name="T5" fmla="*/ 58 h 60"/>
                <a:gd name="T6" fmla="*/ 16 w 39"/>
                <a:gd name="T7" fmla="*/ 56 h 60"/>
                <a:gd name="T8" fmla="*/ 18 w 39"/>
                <a:gd name="T9" fmla="*/ 56 h 60"/>
                <a:gd name="T10" fmla="*/ 19 w 39"/>
                <a:gd name="T11" fmla="*/ 53 h 60"/>
                <a:gd name="T12" fmla="*/ 20 w 39"/>
                <a:gd name="T13" fmla="*/ 51 h 60"/>
                <a:gd name="T14" fmla="*/ 25 w 39"/>
                <a:gd name="T15" fmla="*/ 49 h 60"/>
                <a:gd name="T16" fmla="*/ 27 w 39"/>
                <a:gd name="T17" fmla="*/ 46 h 60"/>
                <a:gd name="T18" fmla="*/ 29 w 39"/>
                <a:gd name="T19" fmla="*/ 46 h 60"/>
                <a:gd name="T20" fmla="*/ 29 w 39"/>
                <a:gd name="T21" fmla="*/ 44 h 60"/>
                <a:gd name="T22" fmla="*/ 31 w 39"/>
                <a:gd name="T23" fmla="*/ 42 h 60"/>
                <a:gd name="T24" fmla="*/ 33 w 39"/>
                <a:gd name="T25" fmla="*/ 39 h 60"/>
                <a:gd name="T26" fmla="*/ 35 w 39"/>
                <a:gd name="T27" fmla="*/ 37 h 60"/>
                <a:gd name="T28" fmla="*/ 35 w 39"/>
                <a:gd name="T29" fmla="*/ 35 h 60"/>
                <a:gd name="T30" fmla="*/ 37 w 39"/>
                <a:gd name="T31" fmla="*/ 32 h 60"/>
                <a:gd name="T32" fmla="*/ 37 w 39"/>
                <a:gd name="T33" fmla="*/ 30 h 60"/>
                <a:gd name="T34" fmla="*/ 37 w 39"/>
                <a:gd name="T35" fmla="*/ 28 h 60"/>
                <a:gd name="T36" fmla="*/ 37 w 39"/>
                <a:gd name="T37" fmla="*/ 23 h 60"/>
                <a:gd name="T38" fmla="*/ 35 w 39"/>
                <a:gd name="T39" fmla="*/ 21 h 60"/>
                <a:gd name="T40" fmla="*/ 35 w 39"/>
                <a:gd name="T41" fmla="*/ 18 h 60"/>
                <a:gd name="T42" fmla="*/ 33 w 39"/>
                <a:gd name="T43" fmla="*/ 16 h 60"/>
                <a:gd name="T44" fmla="*/ 31 w 39"/>
                <a:gd name="T45" fmla="*/ 14 h 60"/>
                <a:gd name="T46" fmla="*/ 29 w 39"/>
                <a:gd name="T47" fmla="*/ 14 h 60"/>
                <a:gd name="T48" fmla="*/ 27 w 39"/>
                <a:gd name="T49" fmla="*/ 11 h 60"/>
                <a:gd name="T50" fmla="*/ 25 w 39"/>
                <a:gd name="T51" fmla="*/ 9 h 60"/>
                <a:gd name="T52" fmla="*/ 23 w 39"/>
                <a:gd name="T53" fmla="*/ 9 h 60"/>
                <a:gd name="T54" fmla="*/ 20 w 39"/>
                <a:gd name="T55" fmla="*/ 7 h 60"/>
                <a:gd name="T56" fmla="*/ 19 w 39"/>
                <a:gd name="T57" fmla="*/ 7 h 60"/>
                <a:gd name="T58" fmla="*/ 18 w 39"/>
                <a:gd name="T59" fmla="*/ 4 h 60"/>
                <a:gd name="T60" fmla="*/ 14 w 39"/>
                <a:gd name="T61" fmla="*/ 2 h 60"/>
                <a:gd name="T62" fmla="*/ 12 w 39"/>
                <a:gd name="T63" fmla="*/ 2 h 60"/>
                <a:gd name="T64" fmla="*/ 8 w 39"/>
                <a:gd name="T65" fmla="*/ 0 h 60"/>
                <a:gd name="T66" fmla="*/ 6 w 39"/>
                <a:gd name="T67" fmla="*/ 0 h 60"/>
                <a:gd name="T68" fmla="*/ 0 w 39"/>
                <a:gd name="T69" fmla="*/ 18 h 60"/>
                <a:gd name="T70" fmla="*/ 4 w 39"/>
                <a:gd name="T71" fmla="*/ 18 h 60"/>
                <a:gd name="T72" fmla="*/ 6 w 39"/>
                <a:gd name="T73" fmla="*/ 21 h 60"/>
                <a:gd name="T74" fmla="*/ 8 w 39"/>
                <a:gd name="T75" fmla="*/ 21 h 60"/>
                <a:gd name="T76" fmla="*/ 12 w 39"/>
                <a:gd name="T77" fmla="*/ 23 h 60"/>
                <a:gd name="T78" fmla="*/ 14 w 39"/>
                <a:gd name="T79" fmla="*/ 23 h 60"/>
                <a:gd name="T80" fmla="*/ 16 w 39"/>
                <a:gd name="T81" fmla="*/ 25 h 60"/>
                <a:gd name="T82" fmla="*/ 18 w 39"/>
                <a:gd name="T83" fmla="*/ 25 h 60"/>
                <a:gd name="T84" fmla="*/ 19 w 39"/>
                <a:gd name="T85" fmla="*/ 28 h 60"/>
                <a:gd name="T86" fmla="*/ 20 w 39"/>
                <a:gd name="T87" fmla="*/ 28 h 60"/>
                <a:gd name="T88" fmla="*/ 20 w 39"/>
                <a:gd name="T89" fmla="*/ 30 h 60"/>
                <a:gd name="T90" fmla="*/ 20 w 39"/>
                <a:gd name="T91" fmla="*/ 28 h 60"/>
                <a:gd name="T92" fmla="*/ 19 w 39"/>
                <a:gd name="T93" fmla="*/ 28 h 60"/>
                <a:gd name="T94" fmla="*/ 19 w 39"/>
                <a:gd name="T95" fmla="*/ 30 h 60"/>
                <a:gd name="T96" fmla="*/ 18 w 39"/>
                <a:gd name="T97" fmla="*/ 30 h 60"/>
                <a:gd name="T98" fmla="*/ 16 w 39"/>
                <a:gd name="T99" fmla="*/ 32 h 60"/>
                <a:gd name="T100" fmla="*/ 14 w 39"/>
                <a:gd name="T101" fmla="*/ 35 h 60"/>
                <a:gd name="T102" fmla="*/ 12 w 39"/>
                <a:gd name="T103" fmla="*/ 37 h 60"/>
                <a:gd name="T104" fmla="*/ 10 w 39"/>
                <a:gd name="T105" fmla="*/ 37 h 60"/>
                <a:gd name="T106" fmla="*/ 6 w 39"/>
                <a:gd name="T107" fmla="*/ 39 h 60"/>
                <a:gd name="T108" fmla="*/ 4 w 39"/>
                <a:gd name="T109" fmla="*/ 42 h 60"/>
                <a:gd name="T110" fmla="*/ 2 w 39"/>
                <a:gd name="T111" fmla="*/ 44 h 60"/>
                <a:gd name="T112" fmla="*/ 8 w 39"/>
                <a:gd name="T113" fmla="*/ 60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"/>
                <a:gd name="T172" fmla="*/ 0 h 60"/>
                <a:gd name="T173" fmla="*/ 39 w 39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" h="60">
                  <a:moveTo>
                    <a:pt x="8" y="60"/>
                  </a:moveTo>
                  <a:lnTo>
                    <a:pt x="10" y="60"/>
                  </a:lnTo>
                  <a:lnTo>
                    <a:pt x="12" y="58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20" y="53"/>
                  </a:lnTo>
                  <a:lnTo>
                    <a:pt x="22" y="51"/>
                  </a:lnTo>
                  <a:lnTo>
                    <a:pt x="27" y="49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5" y="39"/>
                  </a:lnTo>
                  <a:lnTo>
                    <a:pt x="37" y="37"/>
                  </a:lnTo>
                  <a:lnTo>
                    <a:pt x="37" y="35"/>
                  </a:lnTo>
                  <a:lnTo>
                    <a:pt x="39" y="32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7" y="18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30" name="Freeform 236">
              <a:extLst>
                <a:ext uri="{FF2B5EF4-FFF2-40B4-BE49-F238E27FC236}">
                  <a16:creationId xmlns:a16="http://schemas.microsoft.com/office/drawing/2014/main" id="{3309EF99-78E5-F5A8-B87E-F2730D3EF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1456"/>
              <a:ext cx="39" cy="58"/>
            </a:xfrm>
            <a:custGeom>
              <a:avLst/>
              <a:gdLst>
                <a:gd name="T0" fmla="*/ 39 w 39"/>
                <a:gd name="T1" fmla="*/ 39 h 58"/>
                <a:gd name="T2" fmla="*/ 35 w 39"/>
                <a:gd name="T3" fmla="*/ 39 h 58"/>
                <a:gd name="T4" fmla="*/ 33 w 39"/>
                <a:gd name="T5" fmla="*/ 39 h 58"/>
                <a:gd name="T6" fmla="*/ 29 w 39"/>
                <a:gd name="T7" fmla="*/ 37 h 58"/>
                <a:gd name="T8" fmla="*/ 26 w 39"/>
                <a:gd name="T9" fmla="*/ 37 h 58"/>
                <a:gd name="T10" fmla="*/ 24 w 39"/>
                <a:gd name="T11" fmla="*/ 35 h 58"/>
                <a:gd name="T12" fmla="*/ 22 w 39"/>
                <a:gd name="T13" fmla="*/ 35 h 58"/>
                <a:gd name="T14" fmla="*/ 20 w 39"/>
                <a:gd name="T15" fmla="*/ 35 h 58"/>
                <a:gd name="T16" fmla="*/ 20 w 39"/>
                <a:gd name="T17" fmla="*/ 32 h 58"/>
                <a:gd name="T18" fmla="*/ 18 w 39"/>
                <a:gd name="T19" fmla="*/ 32 h 58"/>
                <a:gd name="T20" fmla="*/ 16 w 39"/>
                <a:gd name="T21" fmla="*/ 30 h 58"/>
                <a:gd name="T22" fmla="*/ 16 w 39"/>
                <a:gd name="T23" fmla="*/ 32 h 58"/>
                <a:gd name="T24" fmla="*/ 18 w 39"/>
                <a:gd name="T25" fmla="*/ 32 h 58"/>
                <a:gd name="T26" fmla="*/ 18 w 39"/>
                <a:gd name="T27" fmla="*/ 30 h 58"/>
                <a:gd name="T28" fmla="*/ 20 w 39"/>
                <a:gd name="T29" fmla="*/ 30 h 58"/>
                <a:gd name="T30" fmla="*/ 22 w 39"/>
                <a:gd name="T31" fmla="*/ 28 h 58"/>
                <a:gd name="T32" fmla="*/ 24 w 39"/>
                <a:gd name="T33" fmla="*/ 26 h 58"/>
                <a:gd name="T34" fmla="*/ 26 w 39"/>
                <a:gd name="T35" fmla="*/ 26 h 58"/>
                <a:gd name="T36" fmla="*/ 29 w 39"/>
                <a:gd name="T37" fmla="*/ 23 h 58"/>
                <a:gd name="T38" fmla="*/ 31 w 39"/>
                <a:gd name="T39" fmla="*/ 21 h 58"/>
                <a:gd name="T40" fmla="*/ 33 w 39"/>
                <a:gd name="T41" fmla="*/ 21 h 58"/>
                <a:gd name="T42" fmla="*/ 37 w 39"/>
                <a:gd name="T43" fmla="*/ 19 h 58"/>
                <a:gd name="T44" fmla="*/ 39 w 39"/>
                <a:gd name="T45" fmla="*/ 16 h 58"/>
                <a:gd name="T46" fmla="*/ 33 w 39"/>
                <a:gd name="T47" fmla="*/ 0 h 58"/>
                <a:gd name="T48" fmla="*/ 29 w 39"/>
                <a:gd name="T49" fmla="*/ 2 h 58"/>
                <a:gd name="T50" fmla="*/ 24 w 39"/>
                <a:gd name="T51" fmla="*/ 2 h 58"/>
                <a:gd name="T52" fmla="*/ 22 w 39"/>
                <a:gd name="T53" fmla="*/ 5 h 58"/>
                <a:gd name="T54" fmla="*/ 20 w 39"/>
                <a:gd name="T55" fmla="*/ 7 h 58"/>
                <a:gd name="T56" fmla="*/ 16 w 39"/>
                <a:gd name="T57" fmla="*/ 9 h 58"/>
                <a:gd name="T58" fmla="*/ 14 w 39"/>
                <a:gd name="T59" fmla="*/ 12 h 58"/>
                <a:gd name="T60" fmla="*/ 12 w 39"/>
                <a:gd name="T61" fmla="*/ 12 h 58"/>
                <a:gd name="T62" fmla="*/ 10 w 39"/>
                <a:gd name="T63" fmla="*/ 14 h 58"/>
                <a:gd name="T64" fmla="*/ 8 w 39"/>
                <a:gd name="T65" fmla="*/ 16 h 58"/>
                <a:gd name="T66" fmla="*/ 6 w 39"/>
                <a:gd name="T67" fmla="*/ 19 h 58"/>
                <a:gd name="T68" fmla="*/ 4 w 39"/>
                <a:gd name="T69" fmla="*/ 21 h 58"/>
                <a:gd name="T70" fmla="*/ 2 w 39"/>
                <a:gd name="T71" fmla="*/ 23 h 58"/>
                <a:gd name="T72" fmla="*/ 2 w 39"/>
                <a:gd name="T73" fmla="*/ 28 h 58"/>
                <a:gd name="T74" fmla="*/ 0 w 39"/>
                <a:gd name="T75" fmla="*/ 30 h 58"/>
                <a:gd name="T76" fmla="*/ 0 w 39"/>
                <a:gd name="T77" fmla="*/ 32 h 58"/>
                <a:gd name="T78" fmla="*/ 0 w 39"/>
                <a:gd name="T79" fmla="*/ 35 h 58"/>
                <a:gd name="T80" fmla="*/ 2 w 39"/>
                <a:gd name="T81" fmla="*/ 39 h 58"/>
                <a:gd name="T82" fmla="*/ 2 w 39"/>
                <a:gd name="T83" fmla="*/ 42 h 58"/>
                <a:gd name="T84" fmla="*/ 4 w 39"/>
                <a:gd name="T85" fmla="*/ 44 h 58"/>
                <a:gd name="T86" fmla="*/ 6 w 39"/>
                <a:gd name="T87" fmla="*/ 46 h 58"/>
                <a:gd name="T88" fmla="*/ 8 w 39"/>
                <a:gd name="T89" fmla="*/ 46 h 58"/>
                <a:gd name="T90" fmla="*/ 10 w 39"/>
                <a:gd name="T91" fmla="*/ 49 h 58"/>
                <a:gd name="T92" fmla="*/ 12 w 39"/>
                <a:gd name="T93" fmla="*/ 51 h 58"/>
                <a:gd name="T94" fmla="*/ 14 w 39"/>
                <a:gd name="T95" fmla="*/ 51 h 58"/>
                <a:gd name="T96" fmla="*/ 16 w 39"/>
                <a:gd name="T97" fmla="*/ 53 h 58"/>
                <a:gd name="T98" fmla="*/ 18 w 39"/>
                <a:gd name="T99" fmla="*/ 53 h 58"/>
                <a:gd name="T100" fmla="*/ 22 w 39"/>
                <a:gd name="T101" fmla="*/ 56 h 58"/>
                <a:gd name="T102" fmla="*/ 24 w 39"/>
                <a:gd name="T103" fmla="*/ 56 h 58"/>
                <a:gd name="T104" fmla="*/ 26 w 39"/>
                <a:gd name="T105" fmla="*/ 58 h 58"/>
                <a:gd name="T106" fmla="*/ 31 w 39"/>
                <a:gd name="T107" fmla="*/ 58 h 58"/>
                <a:gd name="T108" fmla="*/ 35 w 39"/>
                <a:gd name="T109" fmla="*/ 58 h 58"/>
                <a:gd name="T110" fmla="*/ 39 w 39"/>
                <a:gd name="T111" fmla="*/ 39 h 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58"/>
                <a:gd name="T170" fmla="*/ 39 w 39"/>
                <a:gd name="T171" fmla="*/ 58 h 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58">
                  <a:moveTo>
                    <a:pt x="39" y="39"/>
                  </a:moveTo>
                  <a:lnTo>
                    <a:pt x="35" y="39"/>
                  </a:lnTo>
                  <a:lnTo>
                    <a:pt x="33" y="39"/>
                  </a:lnTo>
                  <a:lnTo>
                    <a:pt x="29" y="37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7" y="19"/>
                  </a:lnTo>
                  <a:lnTo>
                    <a:pt x="39" y="16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2" y="39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6" y="53"/>
                  </a:lnTo>
                  <a:lnTo>
                    <a:pt x="18" y="53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31" y="58"/>
                  </a:lnTo>
                  <a:lnTo>
                    <a:pt x="35" y="58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31" name="Freeform 237">
              <a:extLst>
                <a:ext uri="{FF2B5EF4-FFF2-40B4-BE49-F238E27FC236}">
                  <a16:creationId xmlns:a16="http://schemas.microsoft.com/office/drawing/2014/main" id="{1841D706-D438-EBCC-02F2-9B6D3690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495"/>
              <a:ext cx="39" cy="66"/>
            </a:xfrm>
            <a:custGeom>
              <a:avLst/>
              <a:gdLst>
                <a:gd name="T0" fmla="*/ 8 w 41"/>
                <a:gd name="T1" fmla="*/ 63 h 66"/>
                <a:gd name="T2" fmla="*/ 6 w 41"/>
                <a:gd name="T3" fmla="*/ 66 h 66"/>
                <a:gd name="T4" fmla="*/ 10 w 41"/>
                <a:gd name="T5" fmla="*/ 63 h 66"/>
                <a:gd name="T6" fmla="*/ 12 w 41"/>
                <a:gd name="T7" fmla="*/ 61 h 66"/>
                <a:gd name="T8" fmla="*/ 14 w 41"/>
                <a:gd name="T9" fmla="*/ 61 h 66"/>
                <a:gd name="T10" fmla="*/ 18 w 41"/>
                <a:gd name="T11" fmla="*/ 59 h 66"/>
                <a:gd name="T12" fmla="*/ 21 w 41"/>
                <a:gd name="T13" fmla="*/ 56 h 66"/>
                <a:gd name="T14" fmla="*/ 25 w 41"/>
                <a:gd name="T15" fmla="*/ 56 h 66"/>
                <a:gd name="T16" fmla="*/ 27 w 41"/>
                <a:gd name="T17" fmla="*/ 54 h 66"/>
                <a:gd name="T18" fmla="*/ 28 w 41"/>
                <a:gd name="T19" fmla="*/ 52 h 66"/>
                <a:gd name="T20" fmla="*/ 29 w 41"/>
                <a:gd name="T21" fmla="*/ 49 h 66"/>
                <a:gd name="T22" fmla="*/ 31 w 41"/>
                <a:gd name="T23" fmla="*/ 47 h 66"/>
                <a:gd name="T24" fmla="*/ 33 w 41"/>
                <a:gd name="T25" fmla="*/ 45 h 66"/>
                <a:gd name="T26" fmla="*/ 35 w 41"/>
                <a:gd name="T27" fmla="*/ 42 h 66"/>
                <a:gd name="T28" fmla="*/ 37 w 41"/>
                <a:gd name="T29" fmla="*/ 40 h 66"/>
                <a:gd name="T30" fmla="*/ 37 w 41"/>
                <a:gd name="T31" fmla="*/ 38 h 66"/>
                <a:gd name="T32" fmla="*/ 37 w 41"/>
                <a:gd name="T33" fmla="*/ 35 h 66"/>
                <a:gd name="T34" fmla="*/ 37 w 41"/>
                <a:gd name="T35" fmla="*/ 31 h 66"/>
                <a:gd name="T36" fmla="*/ 37 w 41"/>
                <a:gd name="T37" fmla="*/ 28 h 66"/>
                <a:gd name="T38" fmla="*/ 37 w 41"/>
                <a:gd name="T39" fmla="*/ 26 h 66"/>
                <a:gd name="T40" fmla="*/ 35 w 41"/>
                <a:gd name="T41" fmla="*/ 24 h 66"/>
                <a:gd name="T42" fmla="*/ 35 w 41"/>
                <a:gd name="T43" fmla="*/ 19 h 66"/>
                <a:gd name="T44" fmla="*/ 33 w 41"/>
                <a:gd name="T45" fmla="*/ 17 h 66"/>
                <a:gd name="T46" fmla="*/ 31 w 41"/>
                <a:gd name="T47" fmla="*/ 17 h 66"/>
                <a:gd name="T48" fmla="*/ 29 w 41"/>
                <a:gd name="T49" fmla="*/ 14 h 66"/>
                <a:gd name="T50" fmla="*/ 28 w 41"/>
                <a:gd name="T51" fmla="*/ 12 h 66"/>
                <a:gd name="T52" fmla="*/ 27 w 41"/>
                <a:gd name="T53" fmla="*/ 10 h 66"/>
                <a:gd name="T54" fmla="*/ 23 w 41"/>
                <a:gd name="T55" fmla="*/ 10 h 66"/>
                <a:gd name="T56" fmla="*/ 21 w 41"/>
                <a:gd name="T57" fmla="*/ 7 h 66"/>
                <a:gd name="T58" fmla="*/ 16 w 41"/>
                <a:gd name="T59" fmla="*/ 5 h 66"/>
                <a:gd name="T60" fmla="*/ 14 w 41"/>
                <a:gd name="T61" fmla="*/ 5 h 66"/>
                <a:gd name="T62" fmla="*/ 10 w 41"/>
                <a:gd name="T63" fmla="*/ 3 h 66"/>
                <a:gd name="T64" fmla="*/ 8 w 41"/>
                <a:gd name="T65" fmla="*/ 3 h 66"/>
                <a:gd name="T66" fmla="*/ 6 w 41"/>
                <a:gd name="T67" fmla="*/ 0 h 66"/>
                <a:gd name="T68" fmla="*/ 2 w 41"/>
                <a:gd name="T69" fmla="*/ 19 h 66"/>
                <a:gd name="T70" fmla="*/ 4 w 41"/>
                <a:gd name="T71" fmla="*/ 21 h 66"/>
                <a:gd name="T72" fmla="*/ 8 w 41"/>
                <a:gd name="T73" fmla="*/ 21 h 66"/>
                <a:gd name="T74" fmla="*/ 10 w 41"/>
                <a:gd name="T75" fmla="*/ 24 h 66"/>
                <a:gd name="T76" fmla="*/ 12 w 41"/>
                <a:gd name="T77" fmla="*/ 24 h 66"/>
                <a:gd name="T78" fmla="*/ 14 w 41"/>
                <a:gd name="T79" fmla="*/ 26 h 66"/>
                <a:gd name="T80" fmla="*/ 16 w 41"/>
                <a:gd name="T81" fmla="*/ 26 h 66"/>
                <a:gd name="T82" fmla="*/ 18 w 41"/>
                <a:gd name="T83" fmla="*/ 28 h 66"/>
                <a:gd name="T84" fmla="*/ 21 w 41"/>
                <a:gd name="T85" fmla="*/ 28 h 66"/>
                <a:gd name="T86" fmla="*/ 21 w 41"/>
                <a:gd name="T87" fmla="*/ 31 h 66"/>
                <a:gd name="T88" fmla="*/ 23 w 41"/>
                <a:gd name="T89" fmla="*/ 31 h 66"/>
                <a:gd name="T90" fmla="*/ 23 w 41"/>
                <a:gd name="T91" fmla="*/ 33 h 66"/>
                <a:gd name="T92" fmla="*/ 23 w 41"/>
                <a:gd name="T93" fmla="*/ 31 h 66"/>
                <a:gd name="T94" fmla="*/ 23 w 41"/>
                <a:gd name="T95" fmla="*/ 33 h 66"/>
                <a:gd name="T96" fmla="*/ 21 w 41"/>
                <a:gd name="T97" fmla="*/ 33 h 66"/>
                <a:gd name="T98" fmla="*/ 21 w 41"/>
                <a:gd name="T99" fmla="*/ 35 h 66"/>
                <a:gd name="T100" fmla="*/ 18 w 41"/>
                <a:gd name="T101" fmla="*/ 35 h 66"/>
                <a:gd name="T102" fmla="*/ 18 w 41"/>
                <a:gd name="T103" fmla="*/ 38 h 66"/>
                <a:gd name="T104" fmla="*/ 16 w 41"/>
                <a:gd name="T105" fmla="*/ 38 h 66"/>
                <a:gd name="T106" fmla="*/ 14 w 41"/>
                <a:gd name="T107" fmla="*/ 40 h 66"/>
                <a:gd name="T108" fmla="*/ 12 w 41"/>
                <a:gd name="T109" fmla="*/ 40 h 66"/>
                <a:gd name="T110" fmla="*/ 10 w 41"/>
                <a:gd name="T111" fmla="*/ 42 h 66"/>
                <a:gd name="T112" fmla="*/ 8 w 41"/>
                <a:gd name="T113" fmla="*/ 42 h 66"/>
                <a:gd name="T114" fmla="*/ 4 w 41"/>
                <a:gd name="T115" fmla="*/ 45 h 66"/>
                <a:gd name="T116" fmla="*/ 2 w 41"/>
                <a:gd name="T117" fmla="*/ 47 h 66"/>
                <a:gd name="T118" fmla="*/ 0 w 41"/>
                <a:gd name="T119" fmla="*/ 47 h 66"/>
                <a:gd name="T120" fmla="*/ 8 w 41"/>
                <a:gd name="T121" fmla="*/ 63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"/>
                <a:gd name="T184" fmla="*/ 0 h 66"/>
                <a:gd name="T185" fmla="*/ 41 w 41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" h="66">
                  <a:moveTo>
                    <a:pt x="8" y="63"/>
                  </a:moveTo>
                  <a:lnTo>
                    <a:pt x="6" y="66"/>
                  </a:lnTo>
                  <a:lnTo>
                    <a:pt x="10" y="63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20" y="59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3" y="49"/>
                  </a:lnTo>
                  <a:lnTo>
                    <a:pt x="35" y="47"/>
                  </a:lnTo>
                  <a:lnTo>
                    <a:pt x="37" y="45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41" y="35"/>
                  </a:lnTo>
                  <a:lnTo>
                    <a:pt x="41" y="31"/>
                  </a:lnTo>
                  <a:lnTo>
                    <a:pt x="41" y="28"/>
                  </a:lnTo>
                  <a:lnTo>
                    <a:pt x="41" y="26"/>
                  </a:lnTo>
                  <a:lnTo>
                    <a:pt x="39" y="24"/>
                  </a:lnTo>
                  <a:lnTo>
                    <a:pt x="39" y="19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2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32" name="Freeform 238">
              <a:extLst>
                <a:ext uri="{FF2B5EF4-FFF2-40B4-BE49-F238E27FC236}">
                  <a16:creationId xmlns:a16="http://schemas.microsoft.com/office/drawing/2014/main" id="{33D2B239-0F2C-7199-767F-694549EC0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542"/>
              <a:ext cx="24" cy="49"/>
            </a:xfrm>
            <a:custGeom>
              <a:avLst/>
              <a:gdLst>
                <a:gd name="T0" fmla="*/ 17 w 25"/>
                <a:gd name="T1" fmla="*/ 49 h 49"/>
                <a:gd name="T2" fmla="*/ 17 w 25"/>
                <a:gd name="T3" fmla="*/ 47 h 49"/>
                <a:gd name="T4" fmla="*/ 17 w 25"/>
                <a:gd name="T5" fmla="*/ 44 h 49"/>
                <a:gd name="T6" fmla="*/ 17 w 25"/>
                <a:gd name="T7" fmla="*/ 42 h 49"/>
                <a:gd name="T8" fmla="*/ 17 w 25"/>
                <a:gd name="T9" fmla="*/ 40 h 49"/>
                <a:gd name="T10" fmla="*/ 17 w 25"/>
                <a:gd name="T11" fmla="*/ 37 h 49"/>
                <a:gd name="T12" fmla="*/ 17 w 25"/>
                <a:gd name="T13" fmla="*/ 35 h 49"/>
                <a:gd name="T14" fmla="*/ 15 w 25"/>
                <a:gd name="T15" fmla="*/ 33 h 49"/>
                <a:gd name="T16" fmla="*/ 15 w 25"/>
                <a:gd name="T17" fmla="*/ 30 h 49"/>
                <a:gd name="T18" fmla="*/ 15 w 25"/>
                <a:gd name="T19" fmla="*/ 28 h 49"/>
                <a:gd name="T20" fmla="*/ 15 w 25"/>
                <a:gd name="T21" fmla="*/ 26 h 49"/>
                <a:gd name="T22" fmla="*/ 15 w 25"/>
                <a:gd name="T23" fmla="*/ 23 h 49"/>
                <a:gd name="T24" fmla="*/ 17 w 25"/>
                <a:gd name="T25" fmla="*/ 23 h 49"/>
                <a:gd name="T26" fmla="*/ 17 w 25"/>
                <a:gd name="T27" fmla="*/ 21 h 49"/>
                <a:gd name="T28" fmla="*/ 19 w 25"/>
                <a:gd name="T29" fmla="*/ 21 h 49"/>
                <a:gd name="T30" fmla="*/ 19 w 25"/>
                <a:gd name="T31" fmla="*/ 19 h 49"/>
                <a:gd name="T32" fmla="*/ 21 w 25"/>
                <a:gd name="T33" fmla="*/ 19 h 49"/>
                <a:gd name="T34" fmla="*/ 23 w 25"/>
                <a:gd name="T35" fmla="*/ 16 h 49"/>
                <a:gd name="T36" fmla="*/ 15 w 25"/>
                <a:gd name="T37" fmla="*/ 0 h 49"/>
                <a:gd name="T38" fmla="*/ 13 w 25"/>
                <a:gd name="T39" fmla="*/ 0 h 49"/>
                <a:gd name="T40" fmla="*/ 12 w 25"/>
                <a:gd name="T41" fmla="*/ 2 h 49"/>
                <a:gd name="T42" fmla="*/ 10 w 25"/>
                <a:gd name="T43" fmla="*/ 5 h 49"/>
                <a:gd name="T44" fmla="*/ 8 w 25"/>
                <a:gd name="T45" fmla="*/ 5 h 49"/>
                <a:gd name="T46" fmla="*/ 6 w 25"/>
                <a:gd name="T47" fmla="*/ 7 h 49"/>
                <a:gd name="T48" fmla="*/ 6 w 25"/>
                <a:gd name="T49" fmla="*/ 9 h 49"/>
                <a:gd name="T50" fmla="*/ 4 w 25"/>
                <a:gd name="T51" fmla="*/ 9 h 49"/>
                <a:gd name="T52" fmla="*/ 4 w 25"/>
                <a:gd name="T53" fmla="*/ 12 h 49"/>
                <a:gd name="T54" fmla="*/ 2 w 25"/>
                <a:gd name="T55" fmla="*/ 14 h 49"/>
                <a:gd name="T56" fmla="*/ 2 w 25"/>
                <a:gd name="T57" fmla="*/ 16 h 49"/>
                <a:gd name="T58" fmla="*/ 0 w 25"/>
                <a:gd name="T59" fmla="*/ 19 h 49"/>
                <a:gd name="T60" fmla="*/ 0 w 25"/>
                <a:gd name="T61" fmla="*/ 21 h 49"/>
                <a:gd name="T62" fmla="*/ 0 w 25"/>
                <a:gd name="T63" fmla="*/ 23 h 49"/>
                <a:gd name="T64" fmla="*/ 0 w 25"/>
                <a:gd name="T65" fmla="*/ 26 h 49"/>
                <a:gd name="T66" fmla="*/ 0 w 25"/>
                <a:gd name="T67" fmla="*/ 28 h 49"/>
                <a:gd name="T68" fmla="*/ 0 w 25"/>
                <a:gd name="T69" fmla="*/ 30 h 49"/>
                <a:gd name="T70" fmla="*/ 0 w 25"/>
                <a:gd name="T71" fmla="*/ 33 h 49"/>
                <a:gd name="T72" fmla="*/ 0 w 25"/>
                <a:gd name="T73" fmla="*/ 35 h 49"/>
                <a:gd name="T74" fmla="*/ 0 w 25"/>
                <a:gd name="T75" fmla="*/ 37 h 49"/>
                <a:gd name="T76" fmla="*/ 0 w 25"/>
                <a:gd name="T77" fmla="*/ 40 h 49"/>
                <a:gd name="T78" fmla="*/ 2 w 25"/>
                <a:gd name="T79" fmla="*/ 40 h 49"/>
                <a:gd name="T80" fmla="*/ 2 w 25"/>
                <a:gd name="T81" fmla="*/ 42 h 49"/>
                <a:gd name="T82" fmla="*/ 2 w 25"/>
                <a:gd name="T83" fmla="*/ 44 h 49"/>
                <a:gd name="T84" fmla="*/ 2 w 25"/>
                <a:gd name="T85" fmla="*/ 47 h 49"/>
                <a:gd name="T86" fmla="*/ 2 w 25"/>
                <a:gd name="T87" fmla="*/ 49 h 49"/>
                <a:gd name="T88" fmla="*/ 17 w 25"/>
                <a:gd name="T89" fmla="*/ 49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"/>
                <a:gd name="T136" fmla="*/ 0 h 49"/>
                <a:gd name="T137" fmla="*/ 25 w 25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" h="49">
                  <a:moveTo>
                    <a:pt x="19" y="49"/>
                  </a:moveTo>
                  <a:lnTo>
                    <a:pt x="19" y="47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6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33" name="Freeform 239">
              <a:extLst>
                <a:ext uri="{FF2B5EF4-FFF2-40B4-BE49-F238E27FC236}">
                  <a16:creationId xmlns:a16="http://schemas.microsoft.com/office/drawing/2014/main" id="{698D7779-2F8B-6B1D-9871-3C69187AE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1558"/>
              <a:ext cx="86" cy="131"/>
            </a:xfrm>
            <a:custGeom>
              <a:avLst/>
              <a:gdLst>
                <a:gd name="T0" fmla="*/ 43 w 87"/>
                <a:gd name="T1" fmla="*/ 33 h 131"/>
                <a:gd name="T2" fmla="*/ 0 w 87"/>
                <a:gd name="T3" fmla="*/ 0 h 131"/>
                <a:gd name="T4" fmla="*/ 43 w 87"/>
                <a:gd name="T5" fmla="*/ 131 h 131"/>
                <a:gd name="T6" fmla="*/ 85 w 87"/>
                <a:gd name="T7" fmla="*/ 0 h 131"/>
                <a:gd name="T8" fmla="*/ 43 w 87"/>
                <a:gd name="T9" fmla="*/ 3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31"/>
                <a:gd name="T17" fmla="*/ 87 w 87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31">
                  <a:moveTo>
                    <a:pt x="43" y="33"/>
                  </a:moveTo>
                  <a:lnTo>
                    <a:pt x="0" y="0"/>
                  </a:lnTo>
                  <a:lnTo>
                    <a:pt x="43" y="131"/>
                  </a:lnTo>
                  <a:lnTo>
                    <a:pt x="87" y="0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34" name="Freeform 240">
              <a:extLst>
                <a:ext uri="{FF2B5EF4-FFF2-40B4-BE49-F238E27FC236}">
                  <a16:creationId xmlns:a16="http://schemas.microsoft.com/office/drawing/2014/main" id="{E4B63FE5-D8DA-D030-352D-C53A89F5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1554"/>
              <a:ext cx="48" cy="42"/>
            </a:xfrm>
            <a:custGeom>
              <a:avLst/>
              <a:gdLst>
                <a:gd name="T0" fmla="*/ 8 w 50"/>
                <a:gd name="T1" fmla="*/ 2 h 42"/>
                <a:gd name="T2" fmla="*/ 2 w 50"/>
                <a:gd name="T3" fmla="*/ 9 h 42"/>
                <a:gd name="T4" fmla="*/ 41 w 50"/>
                <a:gd name="T5" fmla="*/ 42 h 42"/>
                <a:gd name="T6" fmla="*/ 46 w 50"/>
                <a:gd name="T7" fmla="*/ 32 h 42"/>
                <a:gd name="T8" fmla="*/ 6 w 50"/>
                <a:gd name="T9" fmla="*/ 0 h 42"/>
                <a:gd name="T10" fmla="*/ 0 w 50"/>
                <a:gd name="T11" fmla="*/ 7 h 42"/>
                <a:gd name="T12" fmla="*/ 8 w 50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42"/>
                <a:gd name="T23" fmla="*/ 50 w 50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42">
                  <a:moveTo>
                    <a:pt x="8" y="2"/>
                  </a:moveTo>
                  <a:lnTo>
                    <a:pt x="2" y="9"/>
                  </a:lnTo>
                  <a:lnTo>
                    <a:pt x="45" y="42"/>
                  </a:lnTo>
                  <a:lnTo>
                    <a:pt x="50" y="32"/>
                  </a:lnTo>
                  <a:lnTo>
                    <a:pt x="6" y="0"/>
                  </a:lnTo>
                  <a:lnTo>
                    <a:pt x="0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35" name="Freeform 241">
              <a:extLst>
                <a:ext uri="{FF2B5EF4-FFF2-40B4-BE49-F238E27FC236}">
                  <a16:creationId xmlns:a16="http://schemas.microsoft.com/office/drawing/2014/main" id="{603635E6-6C44-FEF3-83FC-9522302E2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1556"/>
              <a:ext cx="51" cy="133"/>
            </a:xfrm>
            <a:custGeom>
              <a:avLst/>
              <a:gdLst>
                <a:gd name="T0" fmla="*/ 41 w 52"/>
                <a:gd name="T1" fmla="*/ 130 h 133"/>
                <a:gd name="T2" fmla="*/ 50 w 52"/>
                <a:gd name="T3" fmla="*/ 130 h 133"/>
                <a:gd name="T4" fmla="*/ 8 w 52"/>
                <a:gd name="T5" fmla="*/ 0 h 133"/>
                <a:gd name="T6" fmla="*/ 0 w 52"/>
                <a:gd name="T7" fmla="*/ 5 h 133"/>
                <a:gd name="T8" fmla="*/ 41 w 52"/>
                <a:gd name="T9" fmla="*/ 133 h 133"/>
                <a:gd name="T10" fmla="*/ 50 w 52"/>
                <a:gd name="T11" fmla="*/ 133 h 133"/>
                <a:gd name="T12" fmla="*/ 41 w 52"/>
                <a:gd name="T13" fmla="*/ 13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3"/>
                <a:gd name="T23" fmla="*/ 52 w 52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3">
                  <a:moveTo>
                    <a:pt x="43" y="130"/>
                  </a:moveTo>
                  <a:lnTo>
                    <a:pt x="52" y="130"/>
                  </a:lnTo>
                  <a:lnTo>
                    <a:pt x="8" y="0"/>
                  </a:lnTo>
                  <a:lnTo>
                    <a:pt x="0" y="5"/>
                  </a:lnTo>
                  <a:lnTo>
                    <a:pt x="43" y="133"/>
                  </a:lnTo>
                  <a:lnTo>
                    <a:pt x="52" y="133"/>
                  </a:lnTo>
                  <a:lnTo>
                    <a:pt x="43" y="1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36" name="Freeform 242">
              <a:extLst>
                <a:ext uri="{FF2B5EF4-FFF2-40B4-BE49-F238E27FC236}">
                  <a16:creationId xmlns:a16="http://schemas.microsoft.com/office/drawing/2014/main" id="{644D3413-F578-8984-BCEA-0F818AF51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1554"/>
              <a:ext cx="50" cy="135"/>
            </a:xfrm>
            <a:custGeom>
              <a:avLst/>
              <a:gdLst>
                <a:gd name="T0" fmla="*/ 46 w 52"/>
                <a:gd name="T1" fmla="*/ 9 h 135"/>
                <a:gd name="T2" fmla="*/ 40 w 52"/>
                <a:gd name="T3" fmla="*/ 2 h 135"/>
                <a:gd name="T4" fmla="*/ 0 w 52"/>
                <a:gd name="T5" fmla="*/ 132 h 135"/>
                <a:gd name="T6" fmla="*/ 9 w 52"/>
                <a:gd name="T7" fmla="*/ 135 h 135"/>
                <a:gd name="T8" fmla="*/ 48 w 52"/>
                <a:gd name="T9" fmla="*/ 7 h 135"/>
                <a:gd name="T10" fmla="*/ 42 w 52"/>
                <a:gd name="T11" fmla="*/ 0 h 135"/>
                <a:gd name="T12" fmla="*/ 46 w 52"/>
                <a:gd name="T13" fmla="*/ 9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5"/>
                <a:gd name="T23" fmla="*/ 52 w 52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5">
                  <a:moveTo>
                    <a:pt x="50" y="9"/>
                  </a:moveTo>
                  <a:lnTo>
                    <a:pt x="44" y="2"/>
                  </a:lnTo>
                  <a:lnTo>
                    <a:pt x="0" y="132"/>
                  </a:lnTo>
                  <a:lnTo>
                    <a:pt x="9" y="135"/>
                  </a:lnTo>
                  <a:lnTo>
                    <a:pt x="52" y="7"/>
                  </a:lnTo>
                  <a:lnTo>
                    <a:pt x="46" y="0"/>
                  </a:lnTo>
                  <a:lnTo>
                    <a:pt x="50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37" name="Freeform 243">
              <a:extLst>
                <a:ext uri="{FF2B5EF4-FFF2-40B4-BE49-F238E27FC236}">
                  <a16:creationId xmlns:a16="http://schemas.microsoft.com/office/drawing/2014/main" id="{86EB7B8B-B66D-663D-7542-77ECEAC00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554"/>
              <a:ext cx="46" cy="42"/>
            </a:xfrm>
            <a:custGeom>
              <a:avLst/>
              <a:gdLst>
                <a:gd name="T0" fmla="*/ 0 w 48"/>
                <a:gd name="T1" fmla="*/ 42 h 42"/>
                <a:gd name="T2" fmla="*/ 5 w 48"/>
                <a:gd name="T3" fmla="*/ 42 h 42"/>
                <a:gd name="T4" fmla="*/ 44 w 48"/>
                <a:gd name="T5" fmla="*/ 9 h 42"/>
                <a:gd name="T6" fmla="*/ 40 w 48"/>
                <a:gd name="T7" fmla="*/ 0 h 42"/>
                <a:gd name="T8" fmla="*/ 0 w 48"/>
                <a:gd name="T9" fmla="*/ 32 h 42"/>
                <a:gd name="T10" fmla="*/ 5 w 48"/>
                <a:gd name="T11" fmla="*/ 32 h 42"/>
                <a:gd name="T12" fmla="*/ 0 w 48"/>
                <a:gd name="T13" fmla="*/ 42 h 42"/>
                <a:gd name="T14" fmla="*/ 2 w 48"/>
                <a:gd name="T15" fmla="*/ 42 h 42"/>
                <a:gd name="T16" fmla="*/ 5 w 48"/>
                <a:gd name="T17" fmla="*/ 42 h 42"/>
                <a:gd name="T18" fmla="*/ 0 w 48"/>
                <a:gd name="T19" fmla="*/ 42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2"/>
                <a:gd name="T32" fmla="*/ 48 w 48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2">
                  <a:moveTo>
                    <a:pt x="0" y="42"/>
                  </a:moveTo>
                  <a:lnTo>
                    <a:pt x="5" y="42"/>
                  </a:lnTo>
                  <a:lnTo>
                    <a:pt x="48" y="9"/>
                  </a:lnTo>
                  <a:lnTo>
                    <a:pt x="44" y="0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5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38" name="Freeform 244">
              <a:extLst>
                <a:ext uri="{FF2B5EF4-FFF2-40B4-BE49-F238E27FC236}">
                  <a16:creationId xmlns:a16="http://schemas.microsoft.com/office/drawing/2014/main" id="{0DBF4069-6907-D7D0-E739-61F59196D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586"/>
              <a:ext cx="4" cy="10"/>
            </a:xfrm>
            <a:custGeom>
              <a:avLst/>
              <a:gdLst>
                <a:gd name="T0" fmla="*/ 0 w 5"/>
                <a:gd name="T1" fmla="*/ 10 h 10"/>
                <a:gd name="T2" fmla="*/ 2 w 5"/>
                <a:gd name="T3" fmla="*/ 5 h 10"/>
                <a:gd name="T4" fmla="*/ 3 w 5"/>
                <a:gd name="T5" fmla="*/ 0 h 10"/>
                <a:gd name="T6" fmla="*/ 0 w 5"/>
                <a:gd name="T7" fmla="*/ 10 h 10"/>
                <a:gd name="T8" fmla="*/ 2 w 5"/>
                <a:gd name="T9" fmla="*/ 10 h 10"/>
                <a:gd name="T10" fmla="*/ 3 w 5"/>
                <a:gd name="T11" fmla="*/ 10 h 10"/>
                <a:gd name="T12" fmla="*/ 0 w 5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0"/>
                <a:gd name="T23" fmla="*/ 5 w 5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0">
                  <a:moveTo>
                    <a:pt x="0" y="10"/>
                  </a:moveTo>
                  <a:lnTo>
                    <a:pt x="2" y="5"/>
                  </a:lnTo>
                  <a:lnTo>
                    <a:pt x="5" y="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39" name="Freeform 245">
              <a:extLst>
                <a:ext uri="{FF2B5EF4-FFF2-40B4-BE49-F238E27FC236}">
                  <a16:creationId xmlns:a16="http://schemas.microsoft.com/office/drawing/2014/main" id="{2BCDC4D2-A9B5-7F1B-AEA2-6A4C078A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409"/>
              <a:ext cx="34" cy="31"/>
            </a:xfrm>
            <a:custGeom>
              <a:avLst/>
              <a:gdLst>
                <a:gd name="T0" fmla="*/ 33 w 35"/>
                <a:gd name="T1" fmla="*/ 12 h 31"/>
                <a:gd name="T2" fmla="*/ 31 w 35"/>
                <a:gd name="T3" fmla="*/ 10 h 31"/>
                <a:gd name="T4" fmla="*/ 29 w 35"/>
                <a:gd name="T5" fmla="*/ 10 h 31"/>
                <a:gd name="T6" fmla="*/ 27 w 35"/>
                <a:gd name="T7" fmla="*/ 10 h 31"/>
                <a:gd name="T8" fmla="*/ 25 w 35"/>
                <a:gd name="T9" fmla="*/ 7 h 31"/>
                <a:gd name="T10" fmla="*/ 23 w 35"/>
                <a:gd name="T11" fmla="*/ 7 h 31"/>
                <a:gd name="T12" fmla="*/ 21 w 35"/>
                <a:gd name="T13" fmla="*/ 7 h 31"/>
                <a:gd name="T14" fmla="*/ 21 w 35"/>
                <a:gd name="T15" fmla="*/ 5 h 31"/>
                <a:gd name="T16" fmla="*/ 19 w 35"/>
                <a:gd name="T17" fmla="*/ 5 h 31"/>
                <a:gd name="T18" fmla="*/ 17 w 35"/>
                <a:gd name="T19" fmla="*/ 3 h 31"/>
                <a:gd name="T20" fmla="*/ 17 w 35"/>
                <a:gd name="T21" fmla="*/ 3 h 31"/>
                <a:gd name="T22" fmla="*/ 17 w 35"/>
                <a:gd name="T23" fmla="*/ 0 h 31"/>
                <a:gd name="T24" fmla="*/ 15 w 35"/>
                <a:gd name="T25" fmla="*/ 0 h 31"/>
                <a:gd name="T26" fmla="*/ 0 w 35"/>
                <a:gd name="T27" fmla="*/ 10 h 31"/>
                <a:gd name="T28" fmla="*/ 0 w 35"/>
                <a:gd name="T29" fmla="*/ 12 h 31"/>
                <a:gd name="T30" fmla="*/ 2 w 35"/>
                <a:gd name="T31" fmla="*/ 12 h 31"/>
                <a:gd name="T32" fmla="*/ 2 w 35"/>
                <a:gd name="T33" fmla="*/ 14 h 31"/>
                <a:gd name="T34" fmla="*/ 4 w 35"/>
                <a:gd name="T35" fmla="*/ 14 h 31"/>
                <a:gd name="T36" fmla="*/ 4 w 35"/>
                <a:gd name="T37" fmla="*/ 17 h 31"/>
                <a:gd name="T38" fmla="*/ 6 w 35"/>
                <a:gd name="T39" fmla="*/ 17 h 31"/>
                <a:gd name="T40" fmla="*/ 8 w 35"/>
                <a:gd name="T41" fmla="*/ 19 h 31"/>
                <a:gd name="T42" fmla="*/ 10 w 35"/>
                <a:gd name="T43" fmla="*/ 19 h 31"/>
                <a:gd name="T44" fmla="*/ 10 w 35"/>
                <a:gd name="T45" fmla="*/ 21 h 31"/>
                <a:gd name="T46" fmla="*/ 13 w 35"/>
                <a:gd name="T47" fmla="*/ 21 h 31"/>
                <a:gd name="T48" fmla="*/ 15 w 35"/>
                <a:gd name="T49" fmla="*/ 24 h 31"/>
                <a:gd name="T50" fmla="*/ 17 w 35"/>
                <a:gd name="T51" fmla="*/ 24 h 31"/>
                <a:gd name="T52" fmla="*/ 17 w 35"/>
                <a:gd name="T53" fmla="*/ 26 h 31"/>
                <a:gd name="T54" fmla="*/ 19 w 35"/>
                <a:gd name="T55" fmla="*/ 26 h 31"/>
                <a:gd name="T56" fmla="*/ 21 w 35"/>
                <a:gd name="T57" fmla="*/ 26 h 31"/>
                <a:gd name="T58" fmla="*/ 21 w 35"/>
                <a:gd name="T59" fmla="*/ 28 h 31"/>
                <a:gd name="T60" fmla="*/ 23 w 35"/>
                <a:gd name="T61" fmla="*/ 28 h 31"/>
                <a:gd name="T62" fmla="*/ 25 w 35"/>
                <a:gd name="T63" fmla="*/ 28 h 31"/>
                <a:gd name="T64" fmla="*/ 27 w 35"/>
                <a:gd name="T65" fmla="*/ 28 h 31"/>
                <a:gd name="T66" fmla="*/ 29 w 35"/>
                <a:gd name="T67" fmla="*/ 31 h 31"/>
                <a:gd name="T68" fmla="*/ 33 w 35"/>
                <a:gd name="T69" fmla="*/ 12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31"/>
                <a:gd name="T107" fmla="*/ 35 w 35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31">
                  <a:moveTo>
                    <a:pt x="35" y="12"/>
                  </a:moveTo>
                  <a:lnTo>
                    <a:pt x="33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1" y="31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40" name="Freeform 246">
              <a:extLst>
                <a:ext uri="{FF2B5EF4-FFF2-40B4-BE49-F238E27FC236}">
                  <a16:creationId xmlns:a16="http://schemas.microsoft.com/office/drawing/2014/main" id="{D624623A-7C59-A53D-8C20-CCFC75BC7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1421"/>
              <a:ext cx="37" cy="61"/>
            </a:xfrm>
            <a:custGeom>
              <a:avLst/>
              <a:gdLst>
                <a:gd name="T0" fmla="*/ 9 w 38"/>
                <a:gd name="T1" fmla="*/ 61 h 61"/>
                <a:gd name="T2" fmla="*/ 13 w 38"/>
                <a:gd name="T3" fmla="*/ 58 h 61"/>
                <a:gd name="T4" fmla="*/ 15 w 38"/>
                <a:gd name="T5" fmla="*/ 56 h 61"/>
                <a:gd name="T6" fmla="*/ 17 w 38"/>
                <a:gd name="T7" fmla="*/ 56 h 61"/>
                <a:gd name="T8" fmla="*/ 19 w 38"/>
                <a:gd name="T9" fmla="*/ 54 h 61"/>
                <a:gd name="T10" fmla="*/ 21 w 38"/>
                <a:gd name="T11" fmla="*/ 51 h 61"/>
                <a:gd name="T12" fmla="*/ 23 w 38"/>
                <a:gd name="T13" fmla="*/ 49 h 61"/>
                <a:gd name="T14" fmla="*/ 25 w 38"/>
                <a:gd name="T15" fmla="*/ 47 h 61"/>
                <a:gd name="T16" fmla="*/ 27 w 38"/>
                <a:gd name="T17" fmla="*/ 47 h 61"/>
                <a:gd name="T18" fmla="*/ 29 w 38"/>
                <a:gd name="T19" fmla="*/ 44 h 61"/>
                <a:gd name="T20" fmla="*/ 31 w 38"/>
                <a:gd name="T21" fmla="*/ 42 h 61"/>
                <a:gd name="T22" fmla="*/ 31 w 38"/>
                <a:gd name="T23" fmla="*/ 40 h 61"/>
                <a:gd name="T24" fmla="*/ 33 w 38"/>
                <a:gd name="T25" fmla="*/ 37 h 61"/>
                <a:gd name="T26" fmla="*/ 36 w 38"/>
                <a:gd name="T27" fmla="*/ 35 h 61"/>
                <a:gd name="T28" fmla="*/ 36 w 38"/>
                <a:gd name="T29" fmla="*/ 33 h 61"/>
                <a:gd name="T30" fmla="*/ 36 w 38"/>
                <a:gd name="T31" fmla="*/ 30 h 61"/>
                <a:gd name="T32" fmla="*/ 36 w 38"/>
                <a:gd name="T33" fmla="*/ 28 h 61"/>
                <a:gd name="T34" fmla="*/ 36 w 38"/>
                <a:gd name="T35" fmla="*/ 23 h 61"/>
                <a:gd name="T36" fmla="*/ 36 w 38"/>
                <a:gd name="T37" fmla="*/ 21 h 61"/>
                <a:gd name="T38" fmla="*/ 33 w 38"/>
                <a:gd name="T39" fmla="*/ 19 h 61"/>
                <a:gd name="T40" fmla="*/ 31 w 38"/>
                <a:gd name="T41" fmla="*/ 16 h 61"/>
                <a:gd name="T42" fmla="*/ 31 w 38"/>
                <a:gd name="T43" fmla="*/ 14 h 61"/>
                <a:gd name="T44" fmla="*/ 29 w 38"/>
                <a:gd name="T45" fmla="*/ 14 h 61"/>
                <a:gd name="T46" fmla="*/ 27 w 38"/>
                <a:gd name="T47" fmla="*/ 12 h 61"/>
                <a:gd name="T48" fmla="*/ 25 w 38"/>
                <a:gd name="T49" fmla="*/ 9 h 61"/>
                <a:gd name="T50" fmla="*/ 23 w 38"/>
                <a:gd name="T51" fmla="*/ 9 h 61"/>
                <a:gd name="T52" fmla="*/ 21 w 38"/>
                <a:gd name="T53" fmla="*/ 7 h 61"/>
                <a:gd name="T54" fmla="*/ 19 w 38"/>
                <a:gd name="T55" fmla="*/ 7 h 61"/>
                <a:gd name="T56" fmla="*/ 17 w 38"/>
                <a:gd name="T57" fmla="*/ 5 h 61"/>
                <a:gd name="T58" fmla="*/ 15 w 38"/>
                <a:gd name="T59" fmla="*/ 2 h 61"/>
                <a:gd name="T60" fmla="*/ 11 w 38"/>
                <a:gd name="T61" fmla="*/ 2 h 61"/>
                <a:gd name="T62" fmla="*/ 9 w 38"/>
                <a:gd name="T63" fmla="*/ 0 h 61"/>
                <a:gd name="T64" fmla="*/ 4 w 38"/>
                <a:gd name="T65" fmla="*/ 0 h 61"/>
                <a:gd name="T66" fmla="*/ 0 w 38"/>
                <a:gd name="T67" fmla="*/ 19 h 61"/>
                <a:gd name="T68" fmla="*/ 2 w 38"/>
                <a:gd name="T69" fmla="*/ 19 h 61"/>
                <a:gd name="T70" fmla="*/ 6 w 38"/>
                <a:gd name="T71" fmla="*/ 21 h 61"/>
                <a:gd name="T72" fmla="*/ 9 w 38"/>
                <a:gd name="T73" fmla="*/ 21 h 61"/>
                <a:gd name="T74" fmla="*/ 11 w 38"/>
                <a:gd name="T75" fmla="*/ 23 h 61"/>
                <a:gd name="T76" fmla="*/ 13 w 38"/>
                <a:gd name="T77" fmla="*/ 23 h 61"/>
                <a:gd name="T78" fmla="*/ 15 w 38"/>
                <a:gd name="T79" fmla="*/ 26 h 61"/>
                <a:gd name="T80" fmla="*/ 17 w 38"/>
                <a:gd name="T81" fmla="*/ 26 h 61"/>
                <a:gd name="T82" fmla="*/ 19 w 38"/>
                <a:gd name="T83" fmla="*/ 26 h 61"/>
                <a:gd name="T84" fmla="*/ 19 w 38"/>
                <a:gd name="T85" fmla="*/ 28 h 61"/>
                <a:gd name="T86" fmla="*/ 19 w 38"/>
                <a:gd name="T87" fmla="*/ 28 h 61"/>
                <a:gd name="T88" fmla="*/ 19 w 38"/>
                <a:gd name="T89" fmla="*/ 30 h 61"/>
                <a:gd name="T90" fmla="*/ 19 w 38"/>
                <a:gd name="T91" fmla="*/ 28 h 61"/>
                <a:gd name="T92" fmla="*/ 19 w 38"/>
                <a:gd name="T93" fmla="*/ 30 h 61"/>
                <a:gd name="T94" fmla="*/ 17 w 38"/>
                <a:gd name="T95" fmla="*/ 33 h 61"/>
                <a:gd name="T96" fmla="*/ 15 w 38"/>
                <a:gd name="T97" fmla="*/ 33 h 61"/>
                <a:gd name="T98" fmla="*/ 13 w 38"/>
                <a:gd name="T99" fmla="*/ 35 h 61"/>
                <a:gd name="T100" fmla="*/ 11 w 38"/>
                <a:gd name="T101" fmla="*/ 37 h 61"/>
                <a:gd name="T102" fmla="*/ 9 w 38"/>
                <a:gd name="T103" fmla="*/ 37 h 61"/>
                <a:gd name="T104" fmla="*/ 6 w 38"/>
                <a:gd name="T105" fmla="*/ 40 h 61"/>
                <a:gd name="T106" fmla="*/ 2 w 38"/>
                <a:gd name="T107" fmla="*/ 42 h 61"/>
                <a:gd name="T108" fmla="*/ 0 w 38"/>
                <a:gd name="T109" fmla="*/ 44 h 61"/>
                <a:gd name="T110" fmla="*/ 9 w 38"/>
                <a:gd name="T111" fmla="*/ 61 h 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"/>
                <a:gd name="T169" fmla="*/ 0 h 61"/>
                <a:gd name="T170" fmla="*/ 38 w 38"/>
                <a:gd name="T171" fmla="*/ 61 h 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" h="61">
                  <a:moveTo>
                    <a:pt x="9" y="61"/>
                  </a:moveTo>
                  <a:lnTo>
                    <a:pt x="13" y="58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21" y="54"/>
                  </a:lnTo>
                  <a:lnTo>
                    <a:pt x="23" y="51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5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6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9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41" name="Freeform 247">
              <a:extLst>
                <a:ext uri="{FF2B5EF4-FFF2-40B4-BE49-F238E27FC236}">
                  <a16:creationId xmlns:a16="http://schemas.microsoft.com/office/drawing/2014/main" id="{E65E31F3-F01E-E2FC-95F9-D9C247A76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465"/>
              <a:ext cx="40" cy="58"/>
            </a:xfrm>
            <a:custGeom>
              <a:avLst/>
              <a:gdLst>
                <a:gd name="T0" fmla="*/ 37 w 40"/>
                <a:gd name="T1" fmla="*/ 40 h 58"/>
                <a:gd name="T2" fmla="*/ 35 w 40"/>
                <a:gd name="T3" fmla="*/ 40 h 58"/>
                <a:gd name="T4" fmla="*/ 31 w 40"/>
                <a:gd name="T5" fmla="*/ 40 h 58"/>
                <a:gd name="T6" fmla="*/ 29 w 40"/>
                <a:gd name="T7" fmla="*/ 37 h 58"/>
                <a:gd name="T8" fmla="*/ 27 w 40"/>
                <a:gd name="T9" fmla="*/ 37 h 58"/>
                <a:gd name="T10" fmla="*/ 25 w 40"/>
                <a:gd name="T11" fmla="*/ 35 h 58"/>
                <a:gd name="T12" fmla="*/ 23 w 40"/>
                <a:gd name="T13" fmla="*/ 35 h 58"/>
                <a:gd name="T14" fmla="*/ 21 w 40"/>
                <a:gd name="T15" fmla="*/ 35 h 58"/>
                <a:gd name="T16" fmla="*/ 19 w 40"/>
                <a:gd name="T17" fmla="*/ 33 h 58"/>
                <a:gd name="T18" fmla="*/ 17 w 40"/>
                <a:gd name="T19" fmla="*/ 33 h 58"/>
                <a:gd name="T20" fmla="*/ 17 w 40"/>
                <a:gd name="T21" fmla="*/ 30 h 58"/>
                <a:gd name="T22" fmla="*/ 17 w 40"/>
                <a:gd name="T23" fmla="*/ 33 h 58"/>
                <a:gd name="T24" fmla="*/ 17 w 40"/>
                <a:gd name="T25" fmla="*/ 30 h 58"/>
                <a:gd name="T26" fmla="*/ 19 w 40"/>
                <a:gd name="T27" fmla="*/ 30 h 58"/>
                <a:gd name="T28" fmla="*/ 21 w 40"/>
                <a:gd name="T29" fmla="*/ 30 h 58"/>
                <a:gd name="T30" fmla="*/ 21 w 40"/>
                <a:gd name="T31" fmla="*/ 28 h 58"/>
                <a:gd name="T32" fmla="*/ 23 w 40"/>
                <a:gd name="T33" fmla="*/ 26 h 58"/>
                <a:gd name="T34" fmla="*/ 25 w 40"/>
                <a:gd name="T35" fmla="*/ 26 h 58"/>
                <a:gd name="T36" fmla="*/ 27 w 40"/>
                <a:gd name="T37" fmla="*/ 23 h 58"/>
                <a:gd name="T38" fmla="*/ 29 w 40"/>
                <a:gd name="T39" fmla="*/ 21 h 58"/>
                <a:gd name="T40" fmla="*/ 33 w 40"/>
                <a:gd name="T41" fmla="*/ 21 h 58"/>
                <a:gd name="T42" fmla="*/ 35 w 40"/>
                <a:gd name="T43" fmla="*/ 19 h 58"/>
                <a:gd name="T44" fmla="*/ 40 w 40"/>
                <a:gd name="T45" fmla="*/ 17 h 58"/>
                <a:gd name="T46" fmla="*/ 31 w 40"/>
                <a:gd name="T47" fmla="*/ 0 h 58"/>
                <a:gd name="T48" fmla="*/ 27 w 40"/>
                <a:gd name="T49" fmla="*/ 3 h 58"/>
                <a:gd name="T50" fmla="*/ 25 w 40"/>
                <a:gd name="T51" fmla="*/ 3 h 58"/>
                <a:gd name="T52" fmla="*/ 21 w 40"/>
                <a:gd name="T53" fmla="*/ 5 h 58"/>
                <a:gd name="T54" fmla="*/ 19 w 40"/>
                <a:gd name="T55" fmla="*/ 7 h 58"/>
                <a:gd name="T56" fmla="*/ 17 w 40"/>
                <a:gd name="T57" fmla="*/ 10 h 58"/>
                <a:gd name="T58" fmla="*/ 15 w 40"/>
                <a:gd name="T59" fmla="*/ 10 h 58"/>
                <a:gd name="T60" fmla="*/ 10 w 40"/>
                <a:gd name="T61" fmla="*/ 12 h 58"/>
                <a:gd name="T62" fmla="*/ 8 w 40"/>
                <a:gd name="T63" fmla="*/ 14 h 58"/>
                <a:gd name="T64" fmla="*/ 6 w 40"/>
                <a:gd name="T65" fmla="*/ 17 h 58"/>
                <a:gd name="T66" fmla="*/ 6 w 40"/>
                <a:gd name="T67" fmla="*/ 19 h 58"/>
                <a:gd name="T68" fmla="*/ 4 w 40"/>
                <a:gd name="T69" fmla="*/ 19 h 58"/>
                <a:gd name="T70" fmla="*/ 2 w 40"/>
                <a:gd name="T71" fmla="*/ 21 h 58"/>
                <a:gd name="T72" fmla="*/ 0 w 40"/>
                <a:gd name="T73" fmla="*/ 23 h 58"/>
                <a:gd name="T74" fmla="*/ 0 w 40"/>
                <a:gd name="T75" fmla="*/ 28 h 58"/>
                <a:gd name="T76" fmla="*/ 0 w 40"/>
                <a:gd name="T77" fmla="*/ 30 h 58"/>
                <a:gd name="T78" fmla="*/ 0 w 40"/>
                <a:gd name="T79" fmla="*/ 33 h 58"/>
                <a:gd name="T80" fmla="*/ 0 w 40"/>
                <a:gd name="T81" fmla="*/ 35 h 58"/>
                <a:gd name="T82" fmla="*/ 0 w 40"/>
                <a:gd name="T83" fmla="*/ 40 h 58"/>
                <a:gd name="T84" fmla="*/ 2 w 40"/>
                <a:gd name="T85" fmla="*/ 42 h 58"/>
                <a:gd name="T86" fmla="*/ 4 w 40"/>
                <a:gd name="T87" fmla="*/ 44 h 58"/>
                <a:gd name="T88" fmla="*/ 4 w 40"/>
                <a:gd name="T89" fmla="*/ 47 h 58"/>
                <a:gd name="T90" fmla="*/ 6 w 40"/>
                <a:gd name="T91" fmla="*/ 47 h 58"/>
                <a:gd name="T92" fmla="*/ 8 w 40"/>
                <a:gd name="T93" fmla="*/ 49 h 58"/>
                <a:gd name="T94" fmla="*/ 10 w 40"/>
                <a:gd name="T95" fmla="*/ 51 h 58"/>
                <a:gd name="T96" fmla="*/ 13 w 40"/>
                <a:gd name="T97" fmla="*/ 51 h 58"/>
                <a:gd name="T98" fmla="*/ 15 w 40"/>
                <a:gd name="T99" fmla="*/ 54 h 58"/>
                <a:gd name="T100" fmla="*/ 19 w 40"/>
                <a:gd name="T101" fmla="*/ 54 h 58"/>
                <a:gd name="T102" fmla="*/ 21 w 40"/>
                <a:gd name="T103" fmla="*/ 56 h 58"/>
                <a:gd name="T104" fmla="*/ 23 w 40"/>
                <a:gd name="T105" fmla="*/ 56 h 58"/>
                <a:gd name="T106" fmla="*/ 27 w 40"/>
                <a:gd name="T107" fmla="*/ 56 h 58"/>
                <a:gd name="T108" fmla="*/ 29 w 40"/>
                <a:gd name="T109" fmla="*/ 58 h 58"/>
                <a:gd name="T110" fmla="*/ 33 w 40"/>
                <a:gd name="T111" fmla="*/ 58 h 58"/>
                <a:gd name="T112" fmla="*/ 37 w 40"/>
                <a:gd name="T113" fmla="*/ 40 h 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"/>
                <a:gd name="T172" fmla="*/ 0 h 58"/>
                <a:gd name="T173" fmla="*/ 40 w 40"/>
                <a:gd name="T174" fmla="*/ 58 h 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" h="58">
                  <a:moveTo>
                    <a:pt x="37" y="40"/>
                  </a:moveTo>
                  <a:lnTo>
                    <a:pt x="35" y="40"/>
                  </a:lnTo>
                  <a:lnTo>
                    <a:pt x="31" y="40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40" y="17"/>
                  </a:lnTo>
                  <a:lnTo>
                    <a:pt x="31" y="0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3" y="51"/>
                  </a:lnTo>
                  <a:lnTo>
                    <a:pt x="15" y="54"/>
                  </a:lnTo>
                  <a:lnTo>
                    <a:pt x="19" y="54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9" y="58"/>
                  </a:lnTo>
                  <a:lnTo>
                    <a:pt x="33" y="58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42" name="Freeform 248">
              <a:extLst>
                <a:ext uri="{FF2B5EF4-FFF2-40B4-BE49-F238E27FC236}">
                  <a16:creationId xmlns:a16="http://schemas.microsoft.com/office/drawing/2014/main" id="{2B6FA5B6-6245-9D0D-3465-EAA51B387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1505"/>
              <a:ext cx="42" cy="63"/>
            </a:xfrm>
            <a:custGeom>
              <a:avLst/>
              <a:gdLst>
                <a:gd name="T0" fmla="*/ 9 w 44"/>
                <a:gd name="T1" fmla="*/ 63 h 63"/>
                <a:gd name="T2" fmla="*/ 6 w 44"/>
                <a:gd name="T3" fmla="*/ 63 h 63"/>
                <a:gd name="T4" fmla="*/ 11 w 44"/>
                <a:gd name="T5" fmla="*/ 63 h 63"/>
                <a:gd name="T6" fmla="*/ 13 w 44"/>
                <a:gd name="T7" fmla="*/ 60 h 63"/>
                <a:gd name="T8" fmla="*/ 17 w 44"/>
                <a:gd name="T9" fmla="*/ 60 h 63"/>
                <a:gd name="T10" fmla="*/ 19 w 44"/>
                <a:gd name="T11" fmla="*/ 58 h 63"/>
                <a:gd name="T12" fmla="*/ 23 w 44"/>
                <a:gd name="T13" fmla="*/ 56 h 63"/>
                <a:gd name="T14" fmla="*/ 25 w 44"/>
                <a:gd name="T15" fmla="*/ 56 h 63"/>
                <a:gd name="T16" fmla="*/ 27 w 44"/>
                <a:gd name="T17" fmla="*/ 53 h 63"/>
                <a:gd name="T18" fmla="*/ 31 w 44"/>
                <a:gd name="T19" fmla="*/ 51 h 63"/>
                <a:gd name="T20" fmla="*/ 32 w 44"/>
                <a:gd name="T21" fmla="*/ 49 h 63"/>
                <a:gd name="T22" fmla="*/ 34 w 44"/>
                <a:gd name="T23" fmla="*/ 46 h 63"/>
                <a:gd name="T24" fmla="*/ 36 w 44"/>
                <a:gd name="T25" fmla="*/ 44 h 63"/>
                <a:gd name="T26" fmla="*/ 36 w 44"/>
                <a:gd name="T27" fmla="*/ 42 h 63"/>
                <a:gd name="T28" fmla="*/ 38 w 44"/>
                <a:gd name="T29" fmla="*/ 39 h 63"/>
                <a:gd name="T30" fmla="*/ 40 w 44"/>
                <a:gd name="T31" fmla="*/ 37 h 63"/>
                <a:gd name="T32" fmla="*/ 40 w 44"/>
                <a:gd name="T33" fmla="*/ 35 h 63"/>
                <a:gd name="T34" fmla="*/ 40 w 44"/>
                <a:gd name="T35" fmla="*/ 30 h 63"/>
                <a:gd name="T36" fmla="*/ 40 w 44"/>
                <a:gd name="T37" fmla="*/ 28 h 63"/>
                <a:gd name="T38" fmla="*/ 38 w 44"/>
                <a:gd name="T39" fmla="*/ 25 h 63"/>
                <a:gd name="T40" fmla="*/ 38 w 44"/>
                <a:gd name="T41" fmla="*/ 21 h 63"/>
                <a:gd name="T42" fmla="*/ 36 w 44"/>
                <a:gd name="T43" fmla="*/ 18 h 63"/>
                <a:gd name="T44" fmla="*/ 34 w 44"/>
                <a:gd name="T45" fmla="*/ 16 h 63"/>
                <a:gd name="T46" fmla="*/ 32 w 44"/>
                <a:gd name="T47" fmla="*/ 16 h 63"/>
                <a:gd name="T48" fmla="*/ 31 w 44"/>
                <a:gd name="T49" fmla="*/ 14 h 63"/>
                <a:gd name="T50" fmla="*/ 29 w 44"/>
                <a:gd name="T51" fmla="*/ 11 h 63"/>
                <a:gd name="T52" fmla="*/ 27 w 44"/>
                <a:gd name="T53" fmla="*/ 9 h 63"/>
                <a:gd name="T54" fmla="*/ 25 w 44"/>
                <a:gd name="T55" fmla="*/ 9 h 63"/>
                <a:gd name="T56" fmla="*/ 21 w 44"/>
                <a:gd name="T57" fmla="*/ 7 h 63"/>
                <a:gd name="T58" fmla="*/ 19 w 44"/>
                <a:gd name="T59" fmla="*/ 4 h 63"/>
                <a:gd name="T60" fmla="*/ 15 w 44"/>
                <a:gd name="T61" fmla="*/ 4 h 63"/>
                <a:gd name="T62" fmla="*/ 13 w 44"/>
                <a:gd name="T63" fmla="*/ 2 h 63"/>
                <a:gd name="T64" fmla="*/ 11 w 44"/>
                <a:gd name="T65" fmla="*/ 2 h 63"/>
                <a:gd name="T66" fmla="*/ 6 w 44"/>
                <a:gd name="T67" fmla="*/ 0 h 63"/>
                <a:gd name="T68" fmla="*/ 2 w 44"/>
                <a:gd name="T69" fmla="*/ 18 h 63"/>
                <a:gd name="T70" fmla="*/ 6 w 44"/>
                <a:gd name="T71" fmla="*/ 21 h 63"/>
                <a:gd name="T72" fmla="*/ 9 w 44"/>
                <a:gd name="T73" fmla="*/ 21 h 63"/>
                <a:gd name="T74" fmla="*/ 11 w 44"/>
                <a:gd name="T75" fmla="*/ 23 h 63"/>
                <a:gd name="T76" fmla="*/ 13 w 44"/>
                <a:gd name="T77" fmla="*/ 23 h 63"/>
                <a:gd name="T78" fmla="*/ 15 w 44"/>
                <a:gd name="T79" fmla="*/ 25 h 63"/>
                <a:gd name="T80" fmla="*/ 17 w 44"/>
                <a:gd name="T81" fmla="*/ 25 h 63"/>
                <a:gd name="T82" fmla="*/ 19 w 44"/>
                <a:gd name="T83" fmla="*/ 28 h 63"/>
                <a:gd name="T84" fmla="*/ 21 w 44"/>
                <a:gd name="T85" fmla="*/ 28 h 63"/>
                <a:gd name="T86" fmla="*/ 23 w 44"/>
                <a:gd name="T87" fmla="*/ 30 h 63"/>
                <a:gd name="T88" fmla="*/ 25 w 44"/>
                <a:gd name="T89" fmla="*/ 32 h 63"/>
                <a:gd name="T90" fmla="*/ 25 w 44"/>
                <a:gd name="T91" fmla="*/ 30 h 63"/>
                <a:gd name="T92" fmla="*/ 25 w 44"/>
                <a:gd name="T93" fmla="*/ 32 h 63"/>
                <a:gd name="T94" fmla="*/ 23 w 44"/>
                <a:gd name="T95" fmla="*/ 32 h 63"/>
                <a:gd name="T96" fmla="*/ 21 w 44"/>
                <a:gd name="T97" fmla="*/ 35 h 63"/>
                <a:gd name="T98" fmla="*/ 19 w 44"/>
                <a:gd name="T99" fmla="*/ 37 h 63"/>
                <a:gd name="T100" fmla="*/ 17 w 44"/>
                <a:gd name="T101" fmla="*/ 37 h 63"/>
                <a:gd name="T102" fmla="*/ 15 w 44"/>
                <a:gd name="T103" fmla="*/ 39 h 63"/>
                <a:gd name="T104" fmla="*/ 13 w 44"/>
                <a:gd name="T105" fmla="*/ 39 h 63"/>
                <a:gd name="T106" fmla="*/ 11 w 44"/>
                <a:gd name="T107" fmla="*/ 42 h 63"/>
                <a:gd name="T108" fmla="*/ 9 w 44"/>
                <a:gd name="T109" fmla="*/ 42 h 63"/>
                <a:gd name="T110" fmla="*/ 6 w 44"/>
                <a:gd name="T111" fmla="*/ 44 h 63"/>
                <a:gd name="T112" fmla="*/ 2 w 44"/>
                <a:gd name="T113" fmla="*/ 46 h 63"/>
                <a:gd name="T114" fmla="*/ 0 w 44"/>
                <a:gd name="T115" fmla="*/ 46 h 63"/>
                <a:gd name="T116" fmla="*/ 9 w 44"/>
                <a:gd name="T117" fmla="*/ 63 h 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"/>
                <a:gd name="T178" fmla="*/ 0 h 63"/>
                <a:gd name="T179" fmla="*/ 44 w 44"/>
                <a:gd name="T180" fmla="*/ 63 h 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" h="63">
                  <a:moveTo>
                    <a:pt x="9" y="63"/>
                  </a:moveTo>
                  <a:lnTo>
                    <a:pt x="6" y="63"/>
                  </a:lnTo>
                  <a:lnTo>
                    <a:pt x="11" y="63"/>
                  </a:lnTo>
                  <a:lnTo>
                    <a:pt x="15" y="60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9" y="53"/>
                  </a:lnTo>
                  <a:lnTo>
                    <a:pt x="33" y="51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2" y="25"/>
                  </a:lnTo>
                  <a:lnTo>
                    <a:pt x="42" y="21"/>
                  </a:lnTo>
                  <a:lnTo>
                    <a:pt x="40" y="18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18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30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32"/>
                  </a:lnTo>
                  <a:lnTo>
                    <a:pt x="25" y="32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43" name="Freeform 249">
              <a:extLst>
                <a:ext uri="{FF2B5EF4-FFF2-40B4-BE49-F238E27FC236}">
                  <a16:creationId xmlns:a16="http://schemas.microsoft.com/office/drawing/2014/main" id="{F77DA998-0C35-6F77-7F15-C0B02EB0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551"/>
              <a:ext cx="25" cy="49"/>
            </a:xfrm>
            <a:custGeom>
              <a:avLst/>
              <a:gdLst>
                <a:gd name="T0" fmla="*/ 20 w 25"/>
                <a:gd name="T1" fmla="*/ 49 h 49"/>
                <a:gd name="T2" fmla="*/ 20 w 25"/>
                <a:gd name="T3" fmla="*/ 47 h 49"/>
                <a:gd name="T4" fmla="*/ 20 w 25"/>
                <a:gd name="T5" fmla="*/ 45 h 49"/>
                <a:gd name="T6" fmla="*/ 20 w 25"/>
                <a:gd name="T7" fmla="*/ 42 h 49"/>
                <a:gd name="T8" fmla="*/ 18 w 25"/>
                <a:gd name="T9" fmla="*/ 42 h 49"/>
                <a:gd name="T10" fmla="*/ 18 w 25"/>
                <a:gd name="T11" fmla="*/ 40 h 49"/>
                <a:gd name="T12" fmla="*/ 18 w 25"/>
                <a:gd name="T13" fmla="*/ 38 h 49"/>
                <a:gd name="T14" fmla="*/ 18 w 25"/>
                <a:gd name="T15" fmla="*/ 35 h 49"/>
                <a:gd name="T16" fmla="*/ 18 w 25"/>
                <a:gd name="T17" fmla="*/ 33 h 49"/>
                <a:gd name="T18" fmla="*/ 18 w 25"/>
                <a:gd name="T19" fmla="*/ 31 h 49"/>
                <a:gd name="T20" fmla="*/ 18 w 25"/>
                <a:gd name="T21" fmla="*/ 28 h 49"/>
                <a:gd name="T22" fmla="*/ 18 w 25"/>
                <a:gd name="T23" fmla="*/ 26 h 49"/>
                <a:gd name="T24" fmla="*/ 18 w 25"/>
                <a:gd name="T25" fmla="*/ 24 h 49"/>
                <a:gd name="T26" fmla="*/ 18 w 25"/>
                <a:gd name="T27" fmla="*/ 21 h 49"/>
                <a:gd name="T28" fmla="*/ 20 w 25"/>
                <a:gd name="T29" fmla="*/ 21 h 49"/>
                <a:gd name="T30" fmla="*/ 20 w 25"/>
                <a:gd name="T31" fmla="*/ 19 h 49"/>
                <a:gd name="T32" fmla="*/ 22 w 25"/>
                <a:gd name="T33" fmla="*/ 19 h 49"/>
                <a:gd name="T34" fmla="*/ 25 w 25"/>
                <a:gd name="T35" fmla="*/ 17 h 49"/>
                <a:gd name="T36" fmla="*/ 16 w 25"/>
                <a:gd name="T37" fmla="*/ 0 h 49"/>
                <a:gd name="T38" fmla="*/ 14 w 25"/>
                <a:gd name="T39" fmla="*/ 0 h 49"/>
                <a:gd name="T40" fmla="*/ 12 w 25"/>
                <a:gd name="T41" fmla="*/ 3 h 49"/>
                <a:gd name="T42" fmla="*/ 10 w 25"/>
                <a:gd name="T43" fmla="*/ 5 h 49"/>
                <a:gd name="T44" fmla="*/ 8 w 25"/>
                <a:gd name="T45" fmla="*/ 7 h 49"/>
                <a:gd name="T46" fmla="*/ 6 w 25"/>
                <a:gd name="T47" fmla="*/ 10 h 49"/>
                <a:gd name="T48" fmla="*/ 4 w 25"/>
                <a:gd name="T49" fmla="*/ 12 h 49"/>
                <a:gd name="T50" fmla="*/ 4 w 25"/>
                <a:gd name="T51" fmla="*/ 14 h 49"/>
                <a:gd name="T52" fmla="*/ 2 w 25"/>
                <a:gd name="T53" fmla="*/ 17 h 49"/>
                <a:gd name="T54" fmla="*/ 2 w 25"/>
                <a:gd name="T55" fmla="*/ 19 h 49"/>
                <a:gd name="T56" fmla="*/ 2 w 25"/>
                <a:gd name="T57" fmla="*/ 21 h 49"/>
                <a:gd name="T58" fmla="*/ 0 w 25"/>
                <a:gd name="T59" fmla="*/ 21 h 49"/>
                <a:gd name="T60" fmla="*/ 0 w 25"/>
                <a:gd name="T61" fmla="*/ 24 h 49"/>
                <a:gd name="T62" fmla="*/ 0 w 25"/>
                <a:gd name="T63" fmla="*/ 26 h 49"/>
                <a:gd name="T64" fmla="*/ 0 w 25"/>
                <a:gd name="T65" fmla="*/ 28 h 49"/>
                <a:gd name="T66" fmla="*/ 0 w 25"/>
                <a:gd name="T67" fmla="*/ 31 h 49"/>
                <a:gd name="T68" fmla="*/ 0 w 25"/>
                <a:gd name="T69" fmla="*/ 33 h 49"/>
                <a:gd name="T70" fmla="*/ 2 w 25"/>
                <a:gd name="T71" fmla="*/ 35 h 49"/>
                <a:gd name="T72" fmla="*/ 2 w 25"/>
                <a:gd name="T73" fmla="*/ 38 h 49"/>
                <a:gd name="T74" fmla="*/ 2 w 25"/>
                <a:gd name="T75" fmla="*/ 40 h 49"/>
                <a:gd name="T76" fmla="*/ 2 w 25"/>
                <a:gd name="T77" fmla="*/ 42 h 49"/>
                <a:gd name="T78" fmla="*/ 2 w 25"/>
                <a:gd name="T79" fmla="*/ 45 h 49"/>
                <a:gd name="T80" fmla="*/ 2 w 25"/>
                <a:gd name="T81" fmla="*/ 47 h 49"/>
                <a:gd name="T82" fmla="*/ 2 w 25"/>
                <a:gd name="T83" fmla="*/ 49 h 49"/>
                <a:gd name="T84" fmla="*/ 20 w 25"/>
                <a:gd name="T85" fmla="*/ 49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49"/>
                <a:gd name="T131" fmla="*/ 25 w 25"/>
                <a:gd name="T132" fmla="*/ 49 h 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49">
                  <a:moveTo>
                    <a:pt x="20" y="49"/>
                  </a:moveTo>
                  <a:lnTo>
                    <a:pt x="20" y="47"/>
                  </a:lnTo>
                  <a:lnTo>
                    <a:pt x="20" y="45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1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44" name="Freeform 250">
              <a:extLst>
                <a:ext uri="{FF2B5EF4-FFF2-40B4-BE49-F238E27FC236}">
                  <a16:creationId xmlns:a16="http://schemas.microsoft.com/office/drawing/2014/main" id="{3CDEE3AC-F7C6-A8FD-A303-6FF8C58A4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1568"/>
              <a:ext cx="87" cy="130"/>
            </a:xfrm>
            <a:custGeom>
              <a:avLst/>
              <a:gdLst>
                <a:gd name="T0" fmla="*/ 44 w 88"/>
                <a:gd name="T1" fmla="*/ 32 h 130"/>
                <a:gd name="T2" fmla="*/ 0 w 88"/>
                <a:gd name="T3" fmla="*/ 0 h 130"/>
                <a:gd name="T4" fmla="*/ 44 w 88"/>
                <a:gd name="T5" fmla="*/ 130 h 130"/>
                <a:gd name="T6" fmla="*/ 86 w 88"/>
                <a:gd name="T7" fmla="*/ 0 h 130"/>
                <a:gd name="T8" fmla="*/ 44 w 88"/>
                <a:gd name="T9" fmla="*/ 32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30"/>
                <a:gd name="T17" fmla="*/ 88 w 88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30">
                  <a:moveTo>
                    <a:pt x="46" y="32"/>
                  </a:moveTo>
                  <a:lnTo>
                    <a:pt x="0" y="0"/>
                  </a:lnTo>
                  <a:lnTo>
                    <a:pt x="44" y="130"/>
                  </a:lnTo>
                  <a:lnTo>
                    <a:pt x="88" y="0"/>
                  </a:lnTo>
                  <a:lnTo>
                    <a:pt x="4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45" name="Freeform 251">
              <a:extLst>
                <a:ext uri="{FF2B5EF4-FFF2-40B4-BE49-F238E27FC236}">
                  <a16:creationId xmlns:a16="http://schemas.microsoft.com/office/drawing/2014/main" id="{23673E01-B8DE-FF51-2EFC-6BDB6FD4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1563"/>
              <a:ext cx="50" cy="42"/>
            </a:xfrm>
            <a:custGeom>
              <a:avLst/>
              <a:gdLst>
                <a:gd name="T0" fmla="*/ 9 w 52"/>
                <a:gd name="T1" fmla="*/ 2 h 42"/>
                <a:gd name="T2" fmla="*/ 2 w 52"/>
                <a:gd name="T3" fmla="*/ 9 h 42"/>
                <a:gd name="T4" fmla="*/ 44 w 52"/>
                <a:gd name="T5" fmla="*/ 42 h 42"/>
                <a:gd name="T6" fmla="*/ 48 w 52"/>
                <a:gd name="T7" fmla="*/ 33 h 42"/>
                <a:gd name="T8" fmla="*/ 6 w 52"/>
                <a:gd name="T9" fmla="*/ 0 h 42"/>
                <a:gd name="T10" fmla="*/ 0 w 52"/>
                <a:gd name="T11" fmla="*/ 7 h 42"/>
                <a:gd name="T12" fmla="*/ 9 w 52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2"/>
                <a:gd name="T23" fmla="*/ 52 w 5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2">
                  <a:moveTo>
                    <a:pt x="9" y="2"/>
                  </a:moveTo>
                  <a:lnTo>
                    <a:pt x="2" y="9"/>
                  </a:lnTo>
                  <a:lnTo>
                    <a:pt x="48" y="42"/>
                  </a:lnTo>
                  <a:lnTo>
                    <a:pt x="52" y="33"/>
                  </a:lnTo>
                  <a:lnTo>
                    <a:pt x="6" y="0"/>
                  </a:lnTo>
                  <a:lnTo>
                    <a:pt x="0" y="7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46" name="Freeform 252">
              <a:extLst>
                <a:ext uri="{FF2B5EF4-FFF2-40B4-BE49-F238E27FC236}">
                  <a16:creationId xmlns:a16="http://schemas.microsoft.com/office/drawing/2014/main" id="{2461A07A-A454-0BC9-AD62-7AD3DF8A8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1565"/>
              <a:ext cx="50" cy="133"/>
            </a:xfrm>
            <a:custGeom>
              <a:avLst/>
              <a:gdLst>
                <a:gd name="T0" fmla="*/ 40 w 52"/>
                <a:gd name="T1" fmla="*/ 131 h 133"/>
                <a:gd name="T2" fmla="*/ 48 w 52"/>
                <a:gd name="T3" fmla="*/ 131 h 133"/>
                <a:gd name="T4" fmla="*/ 9 w 52"/>
                <a:gd name="T5" fmla="*/ 0 h 133"/>
                <a:gd name="T6" fmla="*/ 0 w 52"/>
                <a:gd name="T7" fmla="*/ 5 h 133"/>
                <a:gd name="T8" fmla="*/ 40 w 52"/>
                <a:gd name="T9" fmla="*/ 133 h 133"/>
                <a:gd name="T10" fmla="*/ 48 w 52"/>
                <a:gd name="T11" fmla="*/ 133 h 133"/>
                <a:gd name="T12" fmla="*/ 40 w 52"/>
                <a:gd name="T13" fmla="*/ 13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3"/>
                <a:gd name="T23" fmla="*/ 52 w 52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3">
                  <a:moveTo>
                    <a:pt x="44" y="131"/>
                  </a:moveTo>
                  <a:lnTo>
                    <a:pt x="52" y="131"/>
                  </a:lnTo>
                  <a:lnTo>
                    <a:pt x="9" y="0"/>
                  </a:lnTo>
                  <a:lnTo>
                    <a:pt x="0" y="5"/>
                  </a:lnTo>
                  <a:lnTo>
                    <a:pt x="44" y="133"/>
                  </a:lnTo>
                  <a:lnTo>
                    <a:pt x="52" y="133"/>
                  </a:lnTo>
                  <a:lnTo>
                    <a:pt x="44" y="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47" name="Freeform 253">
              <a:extLst>
                <a:ext uri="{FF2B5EF4-FFF2-40B4-BE49-F238E27FC236}">
                  <a16:creationId xmlns:a16="http://schemas.microsoft.com/office/drawing/2014/main" id="{CC1BBBA7-705C-297B-8F03-8932588C8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1563"/>
              <a:ext cx="51" cy="135"/>
            </a:xfrm>
            <a:custGeom>
              <a:avLst/>
              <a:gdLst>
                <a:gd name="T0" fmla="*/ 50 w 52"/>
                <a:gd name="T1" fmla="*/ 9 h 135"/>
                <a:gd name="T2" fmla="*/ 41 w 52"/>
                <a:gd name="T3" fmla="*/ 2 h 135"/>
                <a:gd name="T4" fmla="*/ 0 w 52"/>
                <a:gd name="T5" fmla="*/ 133 h 135"/>
                <a:gd name="T6" fmla="*/ 8 w 52"/>
                <a:gd name="T7" fmla="*/ 135 h 135"/>
                <a:gd name="T8" fmla="*/ 50 w 52"/>
                <a:gd name="T9" fmla="*/ 7 h 135"/>
                <a:gd name="T10" fmla="*/ 43 w 52"/>
                <a:gd name="T11" fmla="*/ 0 h 135"/>
                <a:gd name="T12" fmla="*/ 50 w 52"/>
                <a:gd name="T13" fmla="*/ 9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5"/>
                <a:gd name="T23" fmla="*/ 52 w 52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5">
                  <a:moveTo>
                    <a:pt x="52" y="9"/>
                  </a:moveTo>
                  <a:lnTo>
                    <a:pt x="43" y="2"/>
                  </a:lnTo>
                  <a:lnTo>
                    <a:pt x="0" y="133"/>
                  </a:lnTo>
                  <a:lnTo>
                    <a:pt x="8" y="135"/>
                  </a:lnTo>
                  <a:lnTo>
                    <a:pt x="52" y="7"/>
                  </a:lnTo>
                  <a:lnTo>
                    <a:pt x="45" y="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48" name="Freeform 254">
              <a:extLst>
                <a:ext uri="{FF2B5EF4-FFF2-40B4-BE49-F238E27FC236}">
                  <a16:creationId xmlns:a16="http://schemas.microsoft.com/office/drawing/2014/main" id="{16D1ECA2-635C-30A5-95DF-B174BACE7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563"/>
              <a:ext cx="48" cy="42"/>
            </a:xfrm>
            <a:custGeom>
              <a:avLst/>
              <a:gdLst>
                <a:gd name="T0" fmla="*/ 2 w 50"/>
                <a:gd name="T1" fmla="*/ 42 h 42"/>
                <a:gd name="T2" fmla="*/ 6 w 50"/>
                <a:gd name="T3" fmla="*/ 42 h 42"/>
                <a:gd name="T4" fmla="*/ 46 w 50"/>
                <a:gd name="T5" fmla="*/ 9 h 42"/>
                <a:gd name="T6" fmla="*/ 39 w 50"/>
                <a:gd name="T7" fmla="*/ 0 h 42"/>
                <a:gd name="T8" fmla="*/ 0 w 50"/>
                <a:gd name="T9" fmla="*/ 33 h 42"/>
                <a:gd name="T10" fmla="*/ 6 w 50"/>
                <a:gd name="T11" fmla="*/ 33 h 42"/>
                <a:gd name="T12" fmla="*/ 2 w 50"/>
                <a:gd name="T13" fmla="*/ 42 h 42"/>
                <a:gd name="T14" fmla="*/ 4 w 50"/>
                <a:gd name="T15" fmla="*/ 42 h 42"/>
                <a:gd name="T16" fmla="*/ 6 w 50"/>
                <a:gd name="T17" fmla="*/ 42 h 42"/>
                <a:gd name="T18" fmla="*/ 2 w 50"/>
                <a:gd name="T19" fmla="*/ 42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42"/>
                <a:gd name="T32" fmla="*/ 50 w 50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42">
                  <a:moveTo>
                    <a:pt x="2" y="42"/>
                  </a:moveTo>
                  <a:lnTo>
                    <a:pt x="6" y="42"/>
                  </a:lnTo>
                  <a:lnTo>
                    <a:pt x="50" y="9"/>
                  </a:lnTo>
                  <a:lnTo>
                    <a:pt x="43" y="0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49" name="Freeform 255">
              <a:extLst>
                <a:ext uri="{FF2B5EF4-FFF2-40B4-BE49-F238E27FC236}">
                  <a16:creationId xmlns:a16="http://schemas.microsoft.com/office/drawing/2014/main" id="{3C93A9F6-9943-CEF2-5D94-871F39CC4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1596"/>
              <a:ext cx="3" cy="9"/>
            </a:xfrm>
            <a:custGeom>
              <a:avLst/>
              <a:gdLst>
                <a:gd name="T0" fmla="*/ 0 w 4"/>
                <a:gd name="T1" fmla="*/ 9 h 9"/>
                <a:gd name="T2" fmla="*/ 2 w 4"/>
                <a:gd name="T3" fmla="*/ 4 h 9"/>
                <a:gd name="T4" fmla="*/ 2 w 4"/>
                <a:gd name="T5" fmla="*/ 0 h 9"/>
                <a:gd name="T6" fmla="*/ 0 w 4"/>
                <a:gd name="T7" fmla="*/ 9 h 9"/>
                <a:gd name="T8" fmla="*/ 2 w 4"/>
                <a:gd name="T9" fmla="*/ 9 h 9"/>
                <a:gd name="T10" fmla="*/ 2 w 4"/>
                <a:gd name="T11" fmla="*/ 9 h 9"/>
                <a:gd name="T12" fmla="*/ 0 w 4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9"/>
                <a:gd name="T23" fmla="*/ 4 w 4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9">
                  <a:moveTo>
                    <a:pt x="0" y="9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50" name="Freeform 256">
              <a:extLst>
                <a:ext uri="{FF2B5EF4-FFF2-40B4-BE49-F238E27FC236}">
                  <a16:creationId xmlns:a16="http://schemas.microsoft.com/office/drawing/2014/main" id="{90D9CDD2-E47C-EA05-F456-C4AC1143B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1409"/>
              <a:ext cx="36" cy="21"/>
            </a:xfrm>
            <a:custGeom>
              <a:avLst/>
              <a:gdLst>
                <a:gd name="T0" fmla="*/ 33 w 37"/>
                <a:gd name="T1" fmla="*/ 0 h 21"/>
                <a:gd name="T2" fmla="*/ 31 w 37"/>
                <a:gd name="T3" fmla="*/ 0 h 21"/>
                <a:gd name="T4" fmla="*/ 29 w 37"/>
                <a:gd name="T5" fmla="*/ 0 h 21"/>
                <a:gd name="T6" fmla="*/ 27 w 37"/>
                <a:gd name="T7" fmla="*/ 3 h 21"/>
                <a:gd name="T8" fmla="*/ 25 w 37"/>
                <a:gd name="T9" fmla="*/ 3 h 21"/>
                <a:gd name="T10" fmla="*/ 23 w 37"/>
                <a:gd name="T11" fmla="*/ 3 h 21"/>
                <a:gd name="T12" fmla="*/ 21 w 37"/>
                <a:gd name="T13" fmla="*/ 3 h 21"/>
                <a:gd name="T14" fmla="*/ 19 w 37"/>
                <a:gd name="T15" fmla="*/ 3 h 21"/>
                <a:gd name="T16" fmla="*/ 18 w 37"/>
                <a:gd name="T17" fmla="*/ 3 h 21"/>
                <a:gd name="T18" fmla="*/ 17 w 37"/>
                <a:gd name="T19" fmla="*/ 3 h 21"/>
                <a:gd name="T20" fmla="*/ 15 w 37"/>
                <a:gd name="T21" fmla="*/ 3 h 21"/>
                <a:gd name="T22" fmla="*/ 12 w 37"/>
                <a:gd name="T23" fmla="*/ 3 h 21"/>
                <a:gd name="T24" fmla="*/ 12 w 37"/>
                <a:gd name="T25" fmla="*/ 0 h 21"/>
                <a:gd name="T26" fmla="*/ 10 w 37"/>
                <a:gd name="T27" fmla="*/ 0 h 21"/>
                <a:gd name="T28" fmla="*/ 0 w 37"/>
                <a:gd name="T29" fmla="*/ 17 h 21"/>
                <a:gd name="T30" fmla="*/ 2 w 37"/>
                <a:gd name="T31" fmla="*/ 17 h 21"/>
                <a:gd name="T32" fmla="*/ 2 w 37"/>
                <a:gd name="T33" fmla="*/ 19 h 21"/>
                <a:gd name="T34" fmla="*/ 4 w 37"/>
                <a:gd name="T35" fmla="*/ 19 h 21"/>
                <a:gd name="T36" fmla="*/ 6 w 37"/>
                <a:gd name="T37" fmla="*/ 19 h 21"/>
                <a:gd name="T38" fmla="*/ 8 w 37"/>
                <a:gd name="T39" fmla="*/ 19 h 21"/>
                <a:gd name="T40" fmla="*/ 8 w 37"/>
                <a:gd name="T41" fmla="*/ 21 h 21"/>
                <a:gd name="T42" fmla="*/ 10 w 37"/>
                <a:gd name="T43" fmla="*/ 21 h 21"/>
                <a:gd name="T44" fmla="*/ 12 w 37"/>
                <a:gd name="T45" fmla="*/ 21 h 21"/>
                <a:gd name="T46" fmla="*/ 15 w 37"/>
                <a:gd name="T47" fmla="*/ 21 h 21"/>
                <a:gd name="T48" fmla="*/ 17 w 37"/>
                <a:gd name="T49" fmla="*/ 21 h 21"/>
                <a:gd name="T50" fmla="*/ 18 w 37"/>
                <a:gd name="T51" fmla="*/ 21 h 21"/>
                <a:gd name="T52" fmla="*/ 19 w 37"/>
                <a:gd name="T53" fmla="*/ 21 h 21"/>
                <a:gd name="T54" fmla="*/ 21 w 37"/>
                <a:gd name="T55" fmla="*/ 21 h 21"/>
                <a:gd name="T56" fmla="*/ 23 w 37"/>
                <a:gd name="T57" fmla="*/ 21 h 21"/>
                <a:gd name="T58" fmla="*/ 25 w 37"/>
                <a:gd name="T59" fmla="*/ 21 h 21"/>
                <a:gd name="T60" fmla="*/ 27 w 37"/>
                <a:gd name="T61" fmla="*/ 21 h 21"/>
                <a:gd name="T62" fmla="*/ 29 w 37"/>
                <a:gd name="T63" fmla="*/ 21 h 21"/>
                <a:gd name="T64" fmla="*/ 31 w 37"/>
                <a:gd name="T65" fmla="*/ 21 h 21"/>
                <a:gd name="T66" fmla="*/ 33 w 37"/>
                <a:gd name="T67" fmla="*/ 21 h 21"/>
                <a:gd name="T68" fmla="*/ 35 w 37"/>
                <a:gd name="T69" fmla="*/ 19 h 21"/>
                <a:gd name="T70" fmla="*/ 33 w 37"/>
                <a:gd name="T71" fmla="*/ 0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"/>
                <a:gd name="T109" fmla="*/ 0 h 21"/>
                <a:gd name="T110" fmla="*/ 37 w 37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" h="21">
                  <a:moveTo>
                    <a:pt x="35" y="0"/>
                  </a:moveTo>
                  <a:lnTo>
                    <a:pt x="33" y="0"/>
                  </a:lnTo>
                  <a:lnTo>
                    <a:pt x="31" y="0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1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51" name="Freeform 257">
              <a:extLst>
                <a:ext uri="{FF2B5EF4-FFF2-40B4-BE49-F238E27FC236}">
                  <a16:creationId xmlns:a16="http://schemas.microsoft.com/office/drawing/2014/main" id="{ACA316FF-E5ED-F9AC-1C14-E6F863F38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1407"/>
              <a:ext cx="41" cy="56"/>
            </a:xfrm>
            <a:custGeom>
              <a:avLst/>
              <a:gdLst>
                <a:gd name="T0" fmla="*/ 25 w 42"/>
                <a:gd name="T1" fmla="*/ 56 h 56"/>
                <a:gd name="T2" fmla="*/ 27 w 42"/>
                <a:gd name="T3" fmla="*/ 51 h 56"/>
                <a:gd name="T4" fmla="*/ 29 w 42"/>
                <a:gd name="T5" fmla="*/ 49 h 56"/>
                <a:gd name="T6" fmla="*/ 32 w 42"/>
                <a:gd name="T7" fmla="*/ 47 h 56"/>
                <a:gd name="T8" fmla="*/ 32 w 42"/>
                <a:gd name="T9" fmla="*/ 42 h 56"/>
                <a:gd name="T10" fmla="*/ 34 w 42"/>
                <a:gd name="T11" fmla="*/ 40 h 56"/>
                <a:gd name="T12" fmla="*/ 36 w 42"/>
                <a:gd name="T13" fmla="*/ 37 h 56"/>
                <a:gd name="T14" fmla="*/ 36 w 42"/>
                <a:gd name="T15" fmla="*/ 35 h 56"/>
                <a:gd name="T16" fmla="*/ 38 w 42"/>
                <a:gd name="T17" fmla="*/ 33 h 56"/>
                <a:gd name="T18" fmla="*/ 38 w 42"/>
                <a:gd name="T19" fmla="*/ 30 h 56"/>
                <a:gd name="T20" fmla="*/ 40 w 42"/>
                <a:gd name="T21" fmla="*/ 28 h 56"/>
                <a:gd name="T22" fmla="*/ 40 w 42"/>
                <a:gd name="T23" fmla="*/ 23 h 56"/>
                <a:gd name="T24" fmla="*/ 40 w 42"/>
                <a:gd name="T25" fmla="*/ 21 h 56"/>
                <a:gd name="T26" fmla="*/ 40 w 42"/>
                <a:gd name="T27" fmla="*/ 19 h 56"/>
                <a:gd name="T28" fmla="*/ 40 w 42"/>
                <a:gd name="T29" fmla="*/ 16 h 56"/>
                <a:gd name="T30" fmla="*/ 40 w 42"/>
                <a:gd name="T31" fmla="*/ 14 h 56"/>
                <a:gd name="T32" fmla="*/ 38 w 42"/>
                <a:gd name="T33" fmla="*/ 12 h 56"/>
                <a:gd name="T34" fmla="*/ 38 w 42"/>
                <a:gd name="T35" fmla="*/ 7 h 56"/>
                <a:gd name="T36" fmla="*/ 36 w 42"/>
                <a:gd name="T37" fmla="*/ 7 h 56"/>
                <a:gd name="T38" fmla="*/ 34 w 42"/>
                <a:gd name="T39" fmla="*/ 5 h 56"/>
                <a:gd name="T40" fmla="*/ 32 w 42"/>
                <a:gd name="T41" fmla="*/ 2 h 56"/>
                <a:gd name="T42" fmla="*/ 27 w 42"/>
                <a:gd name="T43" fmla="*/ 2 h 56"/>
                <a:gd name="T44" fmla="*/ 25 w 42"/>
                <a:gd name="T45" fmla="*/ 2 h 56"/>
                <a:gd name="T46" fmla="*/ 23 w 42"/>
                <a:gd name="T47" fmla="*/ 2 h 56"/>
                <a:gd name="T48" fmla="*/ 21 w 42"/>
                <a:gd name="T49" fmla="*/ 0 h 56"/>
                <a:gd name="T50" fmla="*/ 21 w 42"/>
                <a:gd name="T51" fmla="*/ 0 h 56"/>
                <a:gd name="T52" fmla="*/ 19 w 42"/>
                <a:gd name="T53" fmla="*/ 0 h 56"/>
                <a:gd name="T54" fmla="*/ 15 w 42"/>
                <a:gd name="T55" fmla="*/ 0 h 56"/>
                <a:gd name="T56" fmla="*/ 13 w 42"/>
                <a:gd name="T57" fmla="*/ 2 h 56"/>
                <a:gd name="T58" fmla="*/ 11 w 42"/>
                <a:gd name="T59" fmla="*/ 2 h 56"/>
                <a:gd name="T60" fmla="*/ 7 w 42"/>
                <a:gd name="T61" fmla="*/ 2 h 56"/>
                <a:gd name="T62" fmla="*/ 2 w 42"/>
                <a:gd name="T63" fmla="*/ 2 h 56"/>
                <a:gd name="T64" fmla="*/ 0 w 42"/>
                <a:gd name="T65" fmla="*/ 2 h 56"/>
                <a:gd name="T66" fmla="*/ 2 w 42"/>
                <a:gd name="T67" fmla="*/ 21 h 56"/>
                <a:gd name="T68" fmla="*/ 4 w 42"/>
                <a:gd name="T69" fmla="*/ 21 h 56"/>
                <a:gd name="T70" fmla="*/ 9 w 42"/>
                <a:gd name="T71" fmla="*/ 21 h 56"/>
                <a:gd name="T72" fmla="*/ 11 w 42"/>
                <a:gd name="T73" fmla="*/ 21 h 56"/>
                <a:gd name="T74" fmla="*/ 15 w 42"/>
                <a:gd name="T75" fmla="*/ 21 h 56"/>
                <a:gd name="T76" fmla="*/ 17 w 42"/>
                <a:gd name="T77" fmla="*/ 21 h 56"/>
                <a:gd name="T78" fmla="*/ 19 w 42"/>
                <a:gd name="T79" fmla="*/ 21 h 56"/>
                <a:gd name="T80" fmla="*/ 21 w 42"/>
                <a:gd name="T81" fmla="*/ 21 h 56"/>
                <a:gd name="T82" fmla="*/ 21 w 42"/>
                <a:gd name="T83" fmla="*/ 21 h 56"/>
                <a:gd name="T84" fmla="*/ 23 w 42"/>
                <a:gd name="T85" fmla="*/ 21 h 56"/>
                <a:gd name="T86" fmla="*/ 23 w 42"/>
                <a:gd name="T87" fmla="*/ 19 h 56"/>
                <a:gd name="T88" fmla="*/ 23 w 42"/>
                <a:gd name="T89" fmla="*/ 21 h 56"/>
                <a:gd name="T90" fmla="*/ 23 w 42"/>
                <a:gd name="T91" fmla="*/ 23 h 56"/>
                <a:gd name="T92" fmla="*/ 21 w 42"/>
                <a:gd name="T93" fmla="*/ 23 h 56"/>
                <a:gd name="T94" fmla="*/ 21 w 42"/>
                <a:gd name="T95" fmla="*/ 26 h 56"/>
                <a:gd name="T96" fmla="*/ 21 w 42"/>
                <a:gd name="T97" fmla="*/ 28 h 56"/>
                <a:gd name="T98" fmla="*/ 21 w 42"/>
                <a:gd name="T99" fmla="*/ 30 h 56"/>
                <a:gd name="T100" fmla="*/ 19 w 42"/>
                <a:gd name="T101" fmla="*/ 33 h 56"/>
                <a:gd name="T102" fmla="*/ 19 w 42"/>
                <a:gd name="T103" fmla="*/ 35 h 56"/>
                <a:gd name="T104" fmla="*/ 17 w 42"/>
                <a:gd name="T105" fmla="*/ 40 h 56"/>
                <a:gd name="T106" fmla="*/ 15 w 42"/>
                <a:gd name="T107" fmla="*/ 42 h 56"/>
                <a:gd name="T108" fmla="*/ 13 w 42"/>
                <a:gd name="T109" fmla="*/ 44 h 56"/>
                <a:gd name="T110" fmla="*/ 25 w 42"/>
                <a:gd name="T111" fmla="*/ 56 h 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"/>
                <a:gd name="T169" fmla="*/ 0 h 56"/>
                <a:gd name="T170" fmla="*/ 42 w 42"/>
                <a:gd name="T171" fmla="*/ 56 h 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" h="56">
                  <a:moveTo>
                    <a:pt x="27" y="56"/>
                  </a:moveTo>
                  <a:lnTo>
                    <a:pt x="29" y="51"/>
                  </a:lnTo>
                  <a:lnTo>
                    <a:pt x="31" y="49"/>
                  </a:lnTo>
                  <a:lnTo>
                    <a:pt x="34" y="47"/>
                  </a:lnTo>
                  <a:lnTo>
                    <a:pt x="34" y="42"/>
                  </a:lnTo>
                  <a:lnTo>
                    <a:pt x="36" y="40"/>
                  </a:lnTo>
                  <a:lnTo>
                    <a:pt x="38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0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52" name="Freeform 258">
              <a:extLst>
                <a:ext uri="{FF2B5EF4-FFF2-40B4-BE49-F238E27FC236}">
                  <a16:creationId xmlns:a16="http://schemas.microsoft.com/office/drawing/2014/main" id="{68593217-ED4C-B331-39A1-B5D47E0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451"/>
              <a:ext cx="40" cy="56"/>
            </a:xfrm>
            <a:custGeom>
              <a:avLst/>
              <a:gdLst>
                <a:gd name="T0" fmla="*/ 36 w 42"/>
                <a:gd name="T1" fmla="*/ 35 h 56"/>
                <a:gd name="T2" fmla="*/ 31 w 42"/>
                <a:gd name="T3" fmla="*/ 35 h 56"/>
                <a:gd name="T4" fmla="*/ 30 w 42"/>
                <a:gd name="T5" fmla="*/ 35 h 56"/>
                <a:gd name="T6" fmla="*/ 27 w 42"/>
                <a:gd name="T7" fmla="*/ 35 h 56"/>
                <a:gd name="T8" fmla="*/ 25 w 42"/>
                <a:gd name="T9" fmla="*/ 35 h 56"/>
                <a:gd name="T10" fmla="*/ 23 w 42"/>
                <a:gd name="T11" fmla="*/ 37 h 56"/>
                <a:gd name="T12" fmla="*/ 21 w 42"/>
                <a:gd name="T13" fmla="*/ 37 h 56"/>
                <a:gd name="T14" fmla="*/ 19 w 42"/>
                <a:gd name="T15" fmla="*/ 37 h 56"/>
                <a:gd name="T16" fmla="*/ 17 w 42"/>
                <a:gd name="T17" fmla="*/ 37 h 56"/>
                <a:gd name="T18" fmla="*/ 15 w 42"/>
                <a:gd name="T19" fmla="*/ 37 h 56"/>
                <a:gd name="T20" fmla="*/ 15 w 42"/>
                <a:gd name="T21" fmla="*/ 35 h 56"/>
                <a:gd name="T22" fmla="*/ 15 w 42"/>
                <a:gd name="T23" fmla="*/ 37 h 56"/>
                <a:gd name="T24" fmla="*/ 15 w 42"/>
                <a:gd name="T25" fmla="*/ 35 h 56"/>
                <a:gd name="T26" fmla="*/ 17 w 42"/>
                <a:gd name="T27" fmla="*/ 35 h 56"/>
                <a:gd name="T28" fmla="*/ 17 w 42"/>
                <a:gd name="T29" fmla="*/ 33 h 56"/>
                <a:gd name="T30" fmla="*/ 17 w 42"/>
                <a:gd name="T31" fmla="*/ 31 h 56"/>
                <a:gd name="T32" fmla="*/ 19 w 42"/>
                <a:gd name="T33" fmla="*/ 28 h 56"/>
                <a:gd name="T34" fmla="*/ 19 w 42"/>
                <a:gd name="T35" fmla="*/ 26 h 56"/>
                <a:gd name="T36" fmla="*/ 21 w 42"/>
                <a:gd name="T37" fmla="*/ 24 h 56"/>
                <a:gd name="T38" fmla="*/ 23 w 42"/>
                <a:gd name="T39" fmla="*/ 21 h 56"/>
                <a:gd name="T40" fmla="*/ 25 w 42"/>
                <a:gd name="T41" fmla="*/ 19 h 56"/>
                <a:gd name="T42" fmla="*/ 27 w 42"/>
                <a:gd name="T43" fmla="*/ 17 h 56"/>
                <a:gd name="T44" fmla="*/ 29 w 42"/>
                <a:gd name="T45" fmla="*/ 12 h 56"/>
                <a:gd name="T46" fmla="*/ 15 w 42"/>
                <a:gd name="T47" fmla="*/ 0 h 56"/>
                <a:gd name="T48" fmla="*/ 13 w 42"/>
                <a:gd name="T49" fmla="*/ 5 h 56"/>
                <a:gd name="T50" fmla="*/ 11 w 42"/>
                <a:gd name="T51" fmla="*/ 7 h 56"/>
                <a:gd name="T52" fmla="*/ 10 w 42"/>
                <a:gd name="T53" fmla="*/ 10 h 56"/>
                <a:gd name="T54" fmla="*/ 8 w 42"/>
                <a:gd name="T55" fmla="*/ 14 h 56"/>
                <a:gd name="T56" fmla="*/ 6 w 42"/>
                <a:gd name="T57" fmla="*/ 17 h 56"/>
                <a:gd name="T58" fmla="*/ 6 w 42"/>
                <a:gd name="T59" fmla="*/ 19 h 56"/>
                <a:gd name="T60" fmla="*/ 4 w 42"/>
                <a:gd name="T61" fmla="*/ 21 h 56"/>
                <a:gd name="T62" fmla="*/ 2 w 42"/>
                <a:gd name="T63" fmla="*/ 26 h 56"/>
                <a:gd name="T64" fmla="*/ 2 w 42"/>
                <a:gd name="T65" fmla="*/ 28 h 56"/>
                <a:gd name="T66" fmla="*/ 0 w 42"/>
                <a:gd name="T67" fmla="*/ 31 h 56"/>
                <a:gd name="T68" fmla="*/ 0 w 42"/>
                <a:gd name="T69" fmla="*/ 33 h 56"/>
                <a:gd name="T70" fmla="*/ 0 w 42"/>
                <a:gd name="T71" fmla="*/ 35 h 56"/>
                <a:gd name="T72" fmla="*/ 0 w 42"/>
                <a:gd name="T73" fmla="*/ 37 h 56"/>
                <a:gd name="T74" fmla="*/ 0 w 42"/>
                <a:gd name="T75" fmla="*/ 40 h 56"/>
                <a:gd name="T76" fmla="*/ 0 w 42"/>
                <a:gd name="T77" fmla="*/ 44 h 56"/>
                <a:gd name="T78" fmla="*/ 2 w 42"/>
                <a:gd name="T79" fmla="*/ 47 h 56"/>
                <a:gd name="T80" fmla="*/ 2 w 42"/>
                <a:gd name="T81" fmla="*/ 49 h 56"/>
                <a:gd name="T82" fmla="*/ 4 w 42"/>
                <a:gd name="T83" fmla="*/ 51 h 56"/>
                <a:gd name="T84" fmla="*/ 6 w 42"/>
                <a:gd name="T85" fmla="*/ 54 h 56"/>
                <a:gd name="T86" fmla="*/ 8 w 42"/>
                <a:gd name="T87" fmla="*/ 54 h 56"/>
                <a:gd name="T88" fmla="*/ 11 w 42"/>
                <a:gd name="T89" fmla="*/ 56 h 56"/>
                <a:gd name="T90" fmla="*/ 13 w 42"/>
                <a:gd name="T91" fmla="*/ 56 h 56"/>
                <a:gd name="T92" fmla="*/ 15 w 42"/>
                <a:gd name="T93" fmla="*/ 56 h 56"/>
                <a:gd name="T94" fmla="*/ 17 w 42"/>
                <a:gd name="T95" fmla="*/ 56 h 56"/>
                <a:gd name="T96" fmla="*/ 19 w 42"/>
                <a:gd name="T97" fmla="*/ 56 h 56"/>
                <a:gd name="T98" fmla="*/ 21 w 42"/>
                <a:gd name="T99" fmla="*/ 56 h 56"/>
                <a:gd name="T100" fmla="*/ 25 w 42"/>
                <a:gd name="T101" fmla="*/ 56 h 56"/>
                <a:gd name="T102" fmla="*/ 27 w 42"/>
                <a:gd name="T103" fmla="*/ 56 h 56"/>
                <a:gd name="T104" fmla="*/ 30 w 42"/>
                <a:gd name="T105" fmla="*/ 56 h 56"/>
                <a:gd name="T106" fmla="*/ 31 w 42"/>
                <a:gd name="T107" fmla="*/ 54 h 56"/>
                <a:gd name="T108" fmla="*/ 36 w 42"/>
                <a:gd name="T109" fmla="*/ 54 h 56"/>
                <a:gd name="T110" fmla="*/ 38 w 42"/>
                <a:gd name="T111" fmla="*/ 54 h 56"/>
                <a:gd name="T112" fmla="*/ 36 w 42"/>
                <a:gd name="T113" fmla="*/ 35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"/>
                <a:gd name="T172" fmla="*/ 0 h 56"/>
                <a:gd name="T173" fmla="*/ 42 w 42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" h="56">
                  <a:moveTo>
                    <a:pt x="40" y="35"/>
                  </a:moveTo>
                  <a:lnTo>
                    <a:pt x="35" y="35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25" y="21"/>
                  </a:lnTo>
                  <a:lnTo>
                    <a:pt x="27" y="19"/>
                  </a:lnTo>
                  <a:lnTo>
                    <a:pt x="29" y="17"/>
                  </a:lnTo>
                  <a:lnTo>
                    <a:pt x="31" y="12"/>
                  </a:lnTo>
                  <a:lnTo>
                    <a:pt x="17" y="0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4" y="51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53" name="Freeform 259">
              <a:extLst>
                <a:ext uri="{FF2B5EF4-FFF2-40B4-BE49-F238E27FC236}">
                  <a16:creationId xmlns:a16="http://schemas.microsoft.com/office/drawing/2014/main" id="{CA51C0DA-D021-9DD7-576A-04F07332C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1482"/>
              <a:ext cx="44" cy="60"/>
            </a:xfrm>
            <a:custGeom>
              <a:avLst/>
              <a:gdLst>
                <a:gd name="T0" fmla="*/ 23 w 45"/>
                <a:gd name="T1" fmla="*/ 58 h 60"/>
                <a:gd name="T2" fmla="*/ 23 w 45"/>
                <a:gd name="T3" fmla="*/ 60 h 60"/>
                <a:gd name="T4" fmla="*/ 25 w 45"/>
                <a:gd name="T5" fmla="*/ 55 h 60"/>
                <a:gd name="T6" fmla="*/ 29 w 45"/>
                <a:gd name="T7" fmla="*/ 53 h 60"/>
                <a:gd name="T8" fmla="*/ 31 w 45"/>
                <a:gd name="T9" fmla="*/ 51 h 60"/>
                <a:gd name="T10" fmla="*/ 33 w 45"/>
                <a:gd name="T11" fmla="*/ 46 h 60"/>
                <a:gd name="T12" fmla="*/ 35 w 45"/>
                <a:gd name="T13" fmla="*/ 44 h 60"/>
                <a:gd name="T14" fmla="*/ 37 w 45"/>
                <a:gd name="T15" fmla="*/ 41 h 60"/>
                <a:gd name="T16" fmla="*/ 39 w 45"/>
                <a:gd name="T17" fmla="*/ 39 h 60"/>
                <a:gd name="T18" fmla="*/ 41 w 45"/>
                <a:gd name="T19" fmla="*/ 34 h 60"/>
                <a:gd name="T20" fmla="*/ 41 w 45"/>
                <a:gd name="T21" fmla="*/ 32 h 60"/>
                <a:gd name="T22" fmla="*/ 43 w 45"/>
                <a:gd name="T23" fmla="*/ 30 h 60"/>
                <a:gd name="T24" fmla="*/ 43 w 45"/>
                <a:gd name="T25" fmla="*/ 27 h 60"/>
                <a:gd name="T26" fmla="*/ 43 w 45"/>
                <a:gd name="T27" fmla="*/ 25 h 60"/>
                <a:gd name="T28" fmla="*/ 43 w 45"/>
                <a:gd name="T29" fmla="*/ 20 h 60"/>
                <a:gd name="T30" fmla="*/ 43 w 45"/>
                <a:gd name="T31" fmla="*/ 18 h 60"/>
                <a:gd name="T32" fmla="*/ 43 w 45"/>
                <a:gd name="T33" fmla="*/ 16 h 60"/>
                <a:gd name="T34" fmla="*/ 41 w 45"/>
                <a:gd name="T35" fmla="*/ 11 h 60"/>
                <a:gd name="T36" fmla="*/ 41 w 45"/>
                <a:gd name="T37" fmla="*/ 9 h 60"/>
                <a:gd name="T38" fmla="*/ 39 w 45"/>
                <a:gd name="T39" fmla="*/ 6 h 60"/>
                <a:gd name="T40" fmla="*/ 37 w 45"/>
                <a:gd name="T41" fmla="*/ 4 h 60"/>
                <a:gd name="T42" fmla="*/ 35 w 45"/>
                <a:gd name="T43" fmla="*/ 4 h 60"/>
                <a:gd name="T44" fmla="*/ 31 w 45"/>
                <a:gd name="T45" fmla="*/ 2 h 60"/>
                <a:gd name="T46" fmla="*/ 29 w 45"/>
                <a:gd name="T47" fmla="*/ 2 h 60"/>
                <a:gd name="T48" fmla="*/ 27 w 45"/>
                <a:gd name="T49" fmla="*/ 0 h 60"/>
                <a:gd name="T50" fmla="*/ 25 w 45"/>
                <a:gd name="T51" fmla="*/ 0 h 60"/>
                <a:gd name="T52" fmla="*/ 22 w 45"/>
                <a:gd name="T53" fmla="*/ 0 h 60"/>
                <a:gd name="T54" fmla="*/ 20 w 45"/>
                <a:gd name="T55" fmla="*/ 0 h 60"/>
                <a:gd name="T56" fmla="*/ 16 w 45"/>
                <a:gd name="T57" fmla="*/ 0 h 60"/>
                <a:gd name="T58" fmla="*/ 14 w 45"/>
                <a:gd name="T59" fmla="*/ 0 h 60"/>
                <a:gd name="T60" fmla="*/ 10 w 45"/>
                <a:gd name="T61" fmla="*/ 2 h 60"/>
                <a:gd name="T62" fmla="*/ 6 w 45"/>
                <a:gd name="T63" fmla="*/ 2 h 60"/>
                <a:gd name="T64" fmla="*/ 4 w 45"/>
                <a:gd name="T65" fmla="*/ 2 h 60"/>
                <a:gd name="T66" fmla="*/ 0 w 45"/>
                <a:gd name="T67" fmla="*/ 4 h 60"/>
                <a:gd name="T68" fmla="*/ 2 w 45"/>
                <a:gd name="T69" fmla="*/ 23 h 60"/>
                <a:gd name="T70" fmla="*/ 6 w 45"/>
                <a:gd name="T71" fmla="*/ 20 h 60"/>
                <a:gd name="T72" fmla="*/ 10 w 45"/>
                <a:gd name="T73" fmla="*/ 20 h 60"/>
                <a:gd name="T74" fmla="*/ 12 w 45"/>
                <a:gd name="T75" fmla="*/ 20 h 60"/>
                <a:gd name="T76" fmla="*/ 14 w 45"/>
                <a:gd name="T77" fmla="*/ 20 h 60"/>
                <a:gd name="T78" fmla="*/ 18 w 45"/>
                <a:gd name="T79" fmla="*/ 20 h 60"/>
                <a:gd name="T80" fmla="*/ 20 w 45"/>
                <a:gd name="T81" fmla="*/ 20 h 60"/>
                <a:gd name="T82" fmla="*/ 22 w 45"/>
                <a:gd name="T83" fmla="*/ 20 h 60"/>
                <a:gd name="T84" fmla="*/ 23 w 45"/>
                <a:gd name="T85" fmla="*/ 20 h 60"/>
                <a:gd name="T86" fmla="*/ 25 w 45"/>
                <a:gd name="T87" fmla="*/ 20 h 60"/>
                <a:gd name="T88" fmla="*/ 27 w 45"/>
                <a:gd name="T89" fmla="*/ 20 h 60"/>
                <a:gd name="T90" fmla="*/ 27 w 45"/>
                <a:gd name="T91" fmla="*/ 23 h 60"/>
                <a:gd name="T92" fmla="*/ 27 w 45"/>
                <a:gd name="T93" fmla="*/ 25 h 60"/>
                <a:gd name="T94" fmla="*/ 25 w 45"/>
                <a:gd name="T95" fmla="*/ 25 h 60"/>
                <a:gd name="T96" fmla="*/ 25 w 45"/>
                <a:gd name="T97" fmla="*/ 27 h 60"/>
                <a:gd name="T98" fmla="*/ 23 w 45"/>
                <a:gd name="T99" fmla="*/ 30 h 60"/>
                <a:gd name="T100" fmla="*/ 22 w 45"/>
                <a:gd name="T101" fmla="*/ 32 h 60"/>
                <a:gd name="T102" fmla="*/ 22 w 45"/>
                <a:gd name="T103" fmla="*/ 34 h 60"/>
                <a:gd name="T104" fmla="*/ 20 w 45"/>
                <a:gd name="T105" fmla="*/ 37 h 60"/>
                <a:gd name="T106" fmla="*/ 18 w 45"/>
                <a:gd name="T107" fmla="*/ 39 h 60"/>
                <a:gd name="T108" fmla="*/ 16 w 45"/>
                <a:gd name="T109" fmla="*/ 41 h 60"/>
                <a:gd name="T110" fmla="*/ 12 w 45"/>
                <a:gd name="T111" fmla="*/ 46 h 60"/>
                <a:gd name="T112" fmla="*/ 23 w 45"/>
                <a:gd name="T113" fmla="*/ 58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60"/>
                <a:gd name="T173" fmla="*/ 45 w 45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60">
                  <a:moveTo>
                    <a:pt x="25" y="58"/>
                  </a:moveTo>
                  <a:lnTo>
                    <a:pt x="25" y="60"/>
                  </a:lnTo>
                  <a:lnTo>
                    <a:pt x="27" y="55"/>
                  </a:lnTo>
                  <a:lnTo>
                    <a:pt x="31" y="53"/>
                  </a:lnTo>
                  <a:lnTo>
                    <a:pt x="33" y="51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43" y="34"/>
                  </a:lnTo>
                  <a:lnTo>
                    <a:pt x="43" y="32"/>
                  </a:lnTo>
                  <a:lnTo>
                    <a:pt x="45" y="30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5" y="20"/>
                  </a:lnTo>
                  <a:lnTo>
                    <a:pt x="45" y="18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2" y="23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16" y="41"/>
                  </a:lnTo>
                  <a:lnTo>
                    <a:pt x="12" y="46"/>
                  </a:lnTo>
                  <a:lnTo>
                    <a:pt x="25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54" name="Freeform 260">
              <a:extLst>
                <a:ext uri="{FF2B5EF4-FFF2-40B4-BE49-F238E27FC236}">
                  <a16:creationId xmlns:a16="http://schemas.microsoft.com/office/drawing/2014/main" id="{3C849EE5-AE7F-7EF2-A82D-E2B8BB2E2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528"/>
              <a:ext cx="28" cy="51"/>
            </a:xfrm>
            <a:custGeom>
              <a:avLst/>
              <a:gdLst>
                <a:gd name="T0" fmla="*/ 27 w 29"/>
                <a:gd name="T1" fmla="*/ 42 h 51"/>
                <a:gd name="T2" fmla="*/ 25 w 29"/>
                <a:gd name="T3" fmla="*/ 42 h 51"/>
                <a:gd name="T4" fmla="*/ 25 w 29"/>
                <a:gd name="T5" fmla="*/ 40 h 51"/>
                <a:gd name="T6" fmla="*/ 23 w 29"/>
                <a:gd name="T7" fmla="*/ 40 h 51"/>
                <a:gd name="T8" fmla="*/ 23 w 29"/>
                <a:gd name="T9" fmla="*/ 37 h 51"/>
                <a:gd name="T10" fmla="*/ 21 w 29"/>
                <a:gd name="T11" fmla="*/ 35 h 51"/>
                <a:gd name="T12" fmla="*/ 21 w 29"/>
                <a:gd name="T13" fmla="*/ 33 h 51"/>
                <a:gd name="T14" fmla="*/ 19 w 29"/>
                <a:gd name="T15" fmla="*/ 33 h 51"/>
                <a:gd name="T16" fmla="*/ 19 w 29"/>
                <a:gd name="T17" fmla="*/ 30 h 51"/>
                <a:gd name="T18" fmla="*/ 17 w 29"/>
                <a:gd name="T19" fmla="*/ 28 h 51"/>
                <a:gd name="T20" fmla="*/ 17 w 29"/>
                <a:gd name="T21" fmla="*/ 26 h 51"/>
                <a:gd name="T22" fmla="*/ 14 w 29"/>
                <a:gd name="T23" fmla="*/ 26 h 51"/>
                <a:gd name="T24" fmla="*/ 14 w 29"/>
                <a:gd name="T25" fmla="*/ 23 h 51"/>
                <a:gd name="T26" fmla="*/ 14 w 29"/>
                <a:gd name="T27" fmla="*/ 21 h 51"/>
                <a:gd name="T28" fmla="*/ 14 w 29"/>
                <a:gd name="T29" fmla="*/ 19 h 51"/>
                <a:gd name="T30" fmla="*/ 14 w 29"/>
                <a:gd name="T31" fmla="*/ 16 h 51"/>
                <a:gd name="T32" fmla="*/ 17 w 29"/>
                <a:gd name="T33" fmla="*/ 14 h 51"/>
                <a:gd name="T34" fmla="*/ 17 w 29"/>
                <a:gd name="T35" fmla="*/ 12 h 51"/>
                <a:gd name="T36" fmla="*/ 6 w 29"/>
                <a:gd name="T37" fmla="*/ 0 h 51"/>
                <a:gd name="T38" fmla="*/ 4 w 29"/>
                <a:gd name="T39" fmla="*/ 2 h 51"/>
                <a:gd name="T40" fmla="*/ 4 w 29"/>
                <a:gd name="T41" fmla="*/ 5 h 51"/>
                <a:gd name="T42" fmla="*/ 2 w 29"/>
                <a:gd name="T43" fmla="*/ 7 h 51"/>
                <a:gd name="T44" fmla="*/ 2 w 29"/>
                <a:gd name="T45" fmla="*/ 9 h 51"/>
                <a:gd name="T46" fmla="*/ 0 w 29"/>
                <a:gd name="T47" fmla="*/ 12 h 51"/>
                <a:gd name="T48" fmla="*/ 0 w 29"/>
                <a:gd name="T49" fmla="*/ 14 h 51"/>
                <a:gd name="T50" fmla="*/ 0 w 29"/>
                <a:gd name="T51" fmla="*/ 16 h 51"/>
                <a:gd name="T52" fmla="*/ 0 w 29"/>
                <a:gd name="T53" fmla="*/ 19 h 51"/>
                <a:gd name="T54" fmla="*/ 0 w 29"/>
                <a:gd name="T55" fmla="*/ 21 h 51"/>
                <a:gd name="T56" fmla="*/ 0 w 29"/>
                <a:gd name="T57" fmla="*/ 23 h 51"/>
                <a:gd name="T58" fmla="*/ 0 w 29"/>
                <a:gd name="T59" fmla="*/ 26 h 51"/>
                <a:gd name="T60" fmla="*/ 0 w 29"/>
                <a:gd name="T61" fmla="*/ 28 h 51"/>
                <a:gd name="T62" fmla="*/ 0 w 29"/>
                <a:gd name="T63" fmla="*/ 30 h 51"/>
                <a:gd name="T64" fmla="*/ 2 w 29"/>
                <a:gd name="T65" fmla="*/ 33 h 51"/>
                <a:gd name="T66" fmla="*/ 2 w 29"/>
                <a:gd name="T67" fmla="*/ 35 h 51"/>
                <a:gd name="T68" fmla="*/ 4 w 29"/>
                <a:gd name="T69" fmla="*/ 37 h 51"/>
                <a:gd name="T70" fmla="*/ 6 w 29"/>
                <a:gd name="T71" fmla="*/ 40 h 51"/>
                <a:gd name="T72" fmla="*/ 6 w 29"/>
                <a:gd name="T73" fmla="*/ 42 h 51"/>
                <a:gd name="T74" fmla="*/ 8 w 29"/>
                <a:gd name="T75" fmla="*/ 44 h 51"/>
                <a:gd name="T76" fmla="*/ 8 w 29"/>
                <a:gd name="T77" fmla="*/ 47 h 51"/>
                <a:gd name="T78" fmla="*/ 10 w 29"/>
                <a:gd name="T79" fmla="*/ 47 h 51"/>
                <a:gd name="T80" fmla="*/ 10 w 29"/>
                <a:gd name="T81" fmla="*/ 49 h 51"/>
                <a:gd name="T82" fmla="*/ 12 w 29"/>
                <a:gd name="T83" fmla="*/ 49 h 51"/>
                <a:gd name="T84" fmla="*/ 12 w 29"/>
                <a:gd name="T85" fmla="*/ 51 h 51"/>
                <a:gd name="T86" fmla="*/ 27 w 29"/>
                <a:gd name="T87" fmla="*/ 42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"/>
                <a:gd name="T133" fmla="*/ 0 h 51"/>
                <a:gd name="T134" fmla="*/ 29 w 29"/>
                <a:gd name="T135" fmla="*/ 51 h 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" h="51">
                  <a:moveTo>
                    <a:pt x="29" y="42"/>
                  </a:moveTo>
                  <a:lnTo>
                    <a:pt x="27" y="42"/>
                  </a:lnTo>
                  <a:lnTo>
                    <a:pt x="27" y="40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4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55" name="Freeform 261">
              <a:extLst>
                <a:ext uri="{FF2B5EF4-FFF2-40B4-BE49-F238E27FC236}">
                  <a16:creationId xmlns:a16="http://schemas.microsoft.com/office/drawing/2014/main" id="{F9B79137-3225-D3E0-DE56-AFC27463D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1526"/>
              <a:ext cx="89" cy="137"/>
            </a:xfrm>
            <a:custGeom>
              <a:avLst/>
              <a:gdLst>
                <a:gd name="T0" fmla="*/ 52 w 91"/>
                <a:gd name="T1" fmla="*/ 49 h 137"/>
                <a:gd name="T2" fmla="*/ 0 w 91"/>
                <a:gd name="T3" fmla="*/ 42 h 137"/>
                <a:gd name="T4" fmla="*/ 87 w 91"/>
                <a:gd name="T5" fmla="*/ 137 h 137"/>
                <a:gd name="T6" fmla="*/ 75 w 91"/>
                <a:gd name="T7" fmla="*/ 0 h 137"/>
                <a:gd name="T8" fmla="*/ 52 w 91"/>
                <a:gd name="T9" fmla="*/ 49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37"/>
                <a:gd name="T17" fmla="*/ 91 w 91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37">
                  <a:moveTo>
                    <a:pt x="54" y="49"/>
                  </a:moveTo>
                  <a:lnTo>
                    <a:pt x="0" y="42"/>
                  </a:lnTo>
                  <a:lnTo>
                    <a:pt x="91" y="137"/>
                  </a:lnTo>
                  <a:lnTo>
                    <a:pt x="79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56" name="Freeform 262">
              <a:extLst>
                <a:ext uri="{FF2B5EF4-FFF2-40B4-BE49-F238E27FC236}">
                  <a16:creationId xmlns:a16="http://schemas.microsoft.com/office/drawing/2014/main" id="{AD778139-21B1-CD09-3E1B-3A29FC4F0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1563"/>
              <a:ext cx="54" cy="16"/>
            </a:xfrm>
            <a:custGeom>
              <a:avLst/>
              <a:gdLst>
                <a:gd name="T0" fmla="*/ 6 w 56"/>
                <a:gd name="T1" fmla="*/ 2 h 16"/>
                <a:gd name="T2" fmla="*/ 2 w 56"/>
                <a:gd name="T3" fmla="*/ 9 h 16"/>
                <a:gd name="T4" fmla="*/ 52 w 56"/>
                <a:gd name="T5" fmla="*/ 16 h 16"/>
                <a:gd name="T6" fmla="*/ 52 w 56"/>
                <a:gd name="T7" fmla="*/ 7 h 16"/>
                <a:gd name="T8" fmla="*/ 4 w 56"/>
                <a:gd name="T9" fmla="*/ 0 h 16"/>
                <a:gd name="T10" fmla="*/ 0 w 56"/>
                <a:gd name="T11" fmla="*/ 9 h 16"/>
                <a:gd name="T12" fmla="*/ 6 w 56"/>
                <a:gd name="T13" fmla="*/ 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16"/>
                <a:gd name="T23" fmla="*/ 56 w 5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16">
                  <a:moveTo>
                    <a:pt x="6" y="2"/>
                  </a:moveTo>
                  <a:lnTo>
                    <a:pt x="2" y="9"/>
                  </a:lnTo>
                  <a:lnTo>
                    <a:pt x="56" y="16"/>
                  </a:lnTo>
                  <a:lnTo>
                    <a:pt x="56" y="7"/>
                  </a:lnTo>
                  <a:lnTo>
                    <a:pt x="4" y="0"/>
                  </a:lnTo>
                  <a:lnTo>
                    <a:pt x="0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57" name="Freeform 263">
              <a:extLst>
                <a:ext uri="{FF2B5EF4-FFF2-40B4-BE49-F238E27FC236}">
                  <a16:creationId xmlns:a16="http://schemas.microsoft.com/office/drawing/2014/main" id="{82D77AA5-A64C-8F0E-278C-ABFDAB9E8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1565"/>
              <a:ext cx="95" cy="100"/>
            </a:xfrm>
            <a:custGeom>
              <a:avLst/>
              <a:gdLst>
                <a:gd name="T0" fmla="*/ 85 w 97"/>
                <a:gd name="T1" fmla="*/ 98 h 100"/>
                <a:gd name="T2" fmla="*/ 93 w 97"/>
                <a:gd name="T3" fmla="*/ 93 h 100"/>
                <a:gd name="T4" fmla="*/ 6 w 97"/>
                <a:gd name="T5" fmla="*/ 0 h 100"/>
                <a:gd name="T6" fmla="*/ 0 w 97"/>
                <a:gd name="T7" fmla="*/ 7 h 100"/>
                <a:gd name="T8" fmla="*/ 87 w 97"/>
                <a:gd name="T9" fmla="*/ 100 h 100"/>
                <a:gd name="T10" fmla="*/ 93 w 97"/>
                <a:gd name="T11" fmla="*/ 98 h 100"/>
                <a:gd name="T12" fmla="*/ 85 w 97"/>
                <a:gd name="T13" fmla="*/ 98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00"/>
                <a:gd name="T23" fmla="*/ 97 w 97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00">
                  <a:moveTo>
                    <a:pt x="89" y="98"/>
                  </a:moveTo>
                  <a:lnTo>
                    <a:pt x="97" y="93"/>
                  </a:lnTo>
                  <a:lnTo>
                    <a:pt x="6" y="0"/>
                  </a:lnTo>
                  <a:lnTo>
                    <a:pt x="0" y="7"/>
                  </a:lnTo>
                  <a:lnTo>
                    <a:pt x="91" y="100"/>
                  </a:lnTo>
                  <a:lnTo>
                    <a:pt x="97" y="98"/>
                  </a:lnTo>
                  <a:lnTo>
                    <a:pt x="89" y="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58" name="Freeform 264">
              <a:extLst>
                <a:ext uri="{FF2B5EF4-FFF2-40B4-BE49-F238E27FC236}">
                  <a16:creationId xmlns:a16="http://schemas.microsoft.com/office/drawing/2014/main" id="{61B420EA-DDF1-2636-479F-2C4793FB4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1523"/>
              <a:ext cx="22" cy="140"/>
            </a:xfrm>
            <a:custGeom>
              <a:avLst/>
              <a:gdLst>
                <a:gd name="T0" fmla="*/ 9 w 21"/>
                <a:gd name="T1" fmla="*/ 5 h 140"/>
                <a:gd name="T2" fmla="*/ 0 w 21"/>
                <a:gd name="T3" fmla="*/ 3 h 140"/>
                <a:gd name="T4" fmla="*/ 15 w 21"/>
                <a:gd name="T5" fmla="*/ 140 h 140"/>
                <a:gd name="T6" fmla="*/ 23 w 21"/>
                <a:gd name="T7" fmla="*/ 140 h 140"/>
                <a:gd name="T8" fmla="*/ 9 w 21"/>
                <a:gd name="T9" fmla="*/ 0 h 140"/>
                <a:gd name="T10" fmla="*/ 0 w 21"/>
                <a:gd name="T11" fmla="*/ 0 h 140"/>
                <a:gd name="T12" fmla="*/ 9 w 21"/>
                <a:gd name="T13" fmla="*/ 5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0"/>
                <a:gd name="T23" fmla="*/ 21 w 21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0">
                  <a:moveTo>
                    <a:pt x="9" y="5"/>
                  </a:moveTo>
                  <a:lnTo>
                    <a:pt x="0" y="3"/>
                  </a:lnTo>
                  <a:lnTo>
                    <a:pt x="13" y="140"/>
                  </a:lnTo>
                  <a:lnTo>
                    <a:pt x="21" y="14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59" name="Freeform 265">
              <a:extLst>
                <a:ext uri="{FF2B5EF4-FFF2-40B4-BE49-F238E27FC236}">
                  <a16:creationId xmlns:a16="http://schemas.microsoft.com/office/drawing/2014/main" id="{E36B1895-9DED-7CA6-E0FC-710481428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1523"/>
              <a:ext cx="32" cy="59"/>
            </a:xfrm>
            <a:custGeom>
              <a:avLst/>
              <a:gdLst>
                <a:gd name="T0" fmla="*/ 5 w 34"/>
                <a:gd name="T1" fmla="*/ 56 h 59"/>
                <a:gd name="T2" fmla="*/ 8 w 34"/>
                <a:gd name="T3" fmla="*/ 54 h 59"/>
                <a:gd name="T4" fmla="*/ 30 w 34"/>
                <a:gd name="T5" fmla="*/ 5 h 59"/>
                <a:gd name="T6" fmla="*/ 23 w 34"/>
                <a:gd name="T7" fmla="*/ 0 h 59"/>
                <a:gd name="T8" fmla="*/ 0 w 34"/>
                <a:gd name="T9" fmla="*/ 49 h 59"/>
                <a:gd name="T10" fmla="*/ 5 w 34"/>
                <a:gd name="T11" fmla="*/ 47 h 59"/>
                <a:gd name="T12" fmla="*/ 5 w 34"/>
                <a:gd name="T13" fmla="*/ 56 h 59"/>
                <a:gd name="T14" fmla="*/ 7 w 34"/>
                <a:gd name="T15" fmla="*/ 59 h 59"/>
                <a:gd name="T16" fmla="*/ 8 w 34"/>
                <a:gd name="T17" fmla="*/ 54 h 59"/>
                <a:gd name="T18" fmla="*/ 5 w 34"/>
                <a:gd name="T19" fmla="*/ 56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59"/>
                <a:gd name="T32" fmla="*/ 34 w 34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59">
                  <a:moveTo>
                    <a:pt x="5" y="56"/>
                  </a:moveTo>
                  <a:lnTo>
                    <a:pt x="9" y="54"/>
                  </a:lnTo>
                  <a:lnTo>
                    <a:pt x="34" y="5"/>
                  </a:lnTo>
                  <a:lnTo>
                    <a:pt x="25" y="0"/>
                  </a:lnTo>
                  <a:lnTo>
                    <a:pt x="0" y="49"/>
                  </a:lnTo>
                  <a:lnTo>
                    <a:pt x="5" y="47"/>
                  </a:lnTo>
                  <a:lnTo>
                    <a:pt x="5" y="56"/>
                  </a:lnTo>
                  <a:lnTo>
                    <a:pt x="7" y="59"/>
                  </a:lnTo>
                  <a:lnTo>
                    <a:pt x="9" y="54"/>
                  </a:lnTo>
                  <a:lnTo>
                    <a:pt x="5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60" name="Freeform 266">
              <a:extLst>
                <a:ext uri="{FF2B5EF4-FFF2-40B4-BE49-F238E27FC236}">
                  <a16:creationId xmlns:a16="http://schemas.microsoft.com/office/drawing/2014/main" id="{D2ACB799-EEA0-3A6E-C047-C3342C770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1570"/>
              <a:ext cx="5" cy="12"/>
            </a:xfrm>
            <a:custGeom>
              <a:avLst/>
              <a:gdLst>
                <a:gd name="T0" fmla="*/ 0 w 4"/>
                <a:gd name="T1" fmla="*/ 9 h 12"/>
                <a:gd name="T2" fmla="*/ 0 w 4"/>
                <a:gd name="T3" fmla="*/ 5 h 12"/>
                <a:gd name="T4" fmla="*/ 0 w 4"/>
                <a:gd name="T5" fmla="*/ 0 h 12"/>
                <a:gd name="T6" fmla="*/ 0 w 4"/>
                <a:gd name="T7" fmla="*/ 9 h 12"/>
                <a:gd name="T8" fmla="*/ 4 w 4"/>
                <a:gd name="T9" fmla="*/ 12 h 12"/>
                <a:gd name="T10" fmla="*/ 6 w 4"/>
                <a:gd name="T11" fmla="*/ 7 h 12"/>
                <a:gd name="T12" fmla="*/ 0 w 4"/>
                <a:gd name="T13" fmla="*/ 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2"/>
                <a:gd name="T23" fmla="*/ 4 w 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2">
                  <a:moveTo>
                    <a:pt x="0" y="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61" name="Freeform 267">
              <a:extLst>
                <a:ext uri="{FF2B5EF4-FFF2-40B4-BE49-F238E27FC236}">
                  <a16:creationId xmlns:a16="http://schemas.microsoft.com/office/drawing/2014/main" id="{7E4ABF98-74F0-9F47-040D-B89B7EE32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3012"/>
              <a:ext cx="29" cy="42"/>
            </a:xfrm>
            <a:custGeom>
              <a:avLst/>
              <a:gdLst>
                <a:gd name="T0" fmla="*/ 13 w 29"/>
                <a:gd name="T1" fmla="*/ 3 h 42"/>
                <a:gd name="T2" fmla="*/ 13 w 29"/>
                <a:gd name="T3" fmla="*/ 0 h 42"/>
                <a:gd name="T4" fmla="*/ 13 w 29"/>
                <a:gd name="T5" fmla="*/ 3 h 42"/>
                <a:gd name="T6" fmla="*/ 11 w 29"/>
                <a:gd name="T7" fmla="*/ 5 h 42"/>
                <a:gd name="T8" fmla="*/ 11 w 29"/>
                <a:gd name="T9" fmla="*/ 7 h 42"/>
                <a:gd name="T10" fmla="*/ 11 w 29"/>
                <a:gd name="T11" fmla="*/ 10 h 42"/>
                <a:gd name="T12" fmla="*/ 9 w 29"/>
                <a:gd name="T13" fmla="*/ 10 h 42"/>
                <a:gd name="T14" fmla="*/ 9 w 29"/>
                <a:gd name="T15" fmla="*/ 12 h 42"/>
                <a:gd name="T16" fmla="*/ 9 w 29"/>
                <a:gd name="T17" fmla="*/ 14 h 42"/>
                <a:gd name="T18" fmla="*/ 6 w 29"/>
                <a:gd name="T19" fmla="*/ 14 h 42"/>
                <a:gd name="T20" fmla="*/ 6 w 29"/>
                <a:gd name="T21" fmla="*/ 17 h 42"/>
                <a:gd name="T22" fmla="*/ 6 w 29"/>
                <a:gd name="T23" fmla="*/ 19 h 42"/>
                <a:gd name="T24" fmla="*/ 4 w 29"/>
                <a:gd name="T25" fmla="*/ 19 h 42"/>
                <a:gd name="T26" fmla="*/ 4 w 29"/>
                <a:gd name="T27" fmla="*/ 21 h 42"/>
                <a:gd name="T28" fmla="*/ 2 w 29"/>
                <a:gd name="T29" fmla="*/ 24 h 42"/>
                <a:gd name="T30" fmla="*/ 2 w 29"/>
                <a:gd name="T31" fmla="*/ 26 h 42"/>
                <a:gd name="T32" fmla="*/ 0 w 29"/>
                <a:gd name="T33" fmla="*/ 26 h 42"/>
                <a:gd name="T34" fmla="*/ 9 w 29"/>
                <a:gd name="T35" fmla="*/ 42 h 42"/>
                <a:gd name="T36" fmla="*/ 11 w 29"/>
                <a:gd name="T37" fmla="*/ 42 h 42"/>
                <a:gd name="T38" fmla="*/ 11 w 29"/>
                <a:gd name="T39" fmla="*/ 40 h 42"/>
                <a:gd name="T40" fmla="*/ 13 w 29"/>
                <a:gd name="T41" fmla="*/ 40 h 42"/>
                <a:gd name="T42" fmla="*/ 15 w 29"/>
                <a:gd name="T43" fmla="*/ 38 h 42"/>
                <a:gd name="T44" fmla="*/ 15 w 29"/>
                <a:gd name="T45" fmla="*/ 35 h 42"/>
                <a:gd name="T46" fmla="*/ 17 w 29"/>
                <a:gd name="T47" fmla="*/ 35 h 42"/>
                <a:gd name="T48" fmla="*/ 17 w 29"/>
                <a:gd name="T49" fmla="*/ 33 h 42"/>
                <a:gd name="T50" fmla="*/ 19 w 29"/>
                <a:gd name="T51" fmla="*/ 33 h 42"/>
                <a:gd name="T52" fmla="*/ 19 w 29"/>
                <a:gd name="T53" fmla="*/ 31 h 42"/>
                <a:gd name="T54" fmla="*/ 21 w 29"/>
                <a:gd name="T55" fmla="*/ 28 h 42"/>
                <a:gd name="T56" fmla="*/ 21 w 29"/>
                <a:gd name="T57" fmla="*/ 26 h 42"/>
                <a:gd name="T58" fmla="*/ 23 w 29"/>
                <a:gd name="T59" fmla="*/ 24 h 42"/>
                <a:gd name="T60" fmla="*/ 23 w 29"/>
                <a:gd name="T61" fmla="*/ 21 h 42"/>
                <a:gd name="T62" fmla="*/ 25 w 29"/>
                <a:gd name="T63" fmla="*/ 19 h 42"/>
                <a:gd name="T64" fmla="*/ 25 w 29"/>
                <a:gd name="T65" fmla="*/ 17 h 42"/>
                <a:gd name="T66" fmla="*/ 27 w 29"/>
                <a:gd name="T67" fmla="*/ 14 h 42"/>
                <a:gd name="T68" fmla="*/ 27 w 29"/>
                <a:gd name="T69" fmla="*/ 12 h 42"/>
                <a:gd name="T70" fmla="*/ 27 w 29"/>
                <a:gd name="T71" fmla="*/ 10 h 42"/>
                <a:gd name="T72" fmla="*/ 29 w 29"/>
                <a:gd name="T73" fmla="*/ 7 h 42"/>
                <a:gd name="T74" fmla="*/ 13 w 29"/>
                <a:gd name="T75" fmla="*/ 3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"/>
                <a:gd name="T115" fmla="*/ 0 h 42"/>
                <a:gd name="T116" fmla="*/ 29 w 29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" h="42">
                  <a:moveTo>
                    <a:pt x="13" y="3"/>
                  </a:moveTo>
                  <a:lnTo>
                    <a:pt x="13" y="0"/>
                  </a:lnTo>
                  <a:lnTo>
                    <a:pt x="13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9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62" name="Freeform 268">
              <a:extLst>
                <a:ext uri="{FF2B5EF4-FFF2-40B4-BE49-F238E27FC236}">
                  <a16:creationId xmlns:a16="http://schemas.microsoft.com/office/drawing/2014/main" id="{E1D5BC1B-AF08-F2DF-578C-C1194B77F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2977"/>
              <a:ext cx="54" cy="42"/>
            </a:xfrm>
            <a:custGeom>
              <a:avLst/>
              <a:gdLst>
                <a:gd name="T0" fmla="*/ 54 w 54"/>
                <a:gd name="T1" fmla="*/ 35 h 42"/>
                <a:gd name="T2" fmla="*/ 54 w 54"/>
                <a:gd name="T3" fmla="*/ 33 h 42"/>
                <a:gd name="T4" fmla="*/ 52 w 54"/>
                <a:gd name="T5" fmla="*/ 31 h 42"/>
                <a:gd name="T6" fmla="*/ 50 w 54"/>
                <a:gd name="T7" fmla="*/ 26 h 42"/>
                <a:gd name="T8" fmla="*/ 50 w 54"/>
                <a:gd name="T9" fmla="*/ 24 h 42"/>
                <a:gd name="T10" fmla="*/ 47 w 54"/>
                <a:gd name="T11" fmla="*/ 21 h 42"/>
                <a:gd name="T12" fmla="*/ 45 w 54"/>
                <a:gd name="T13" fmla="*/ 17 h 42"/>
                <a:gd name="T14" fmla="*/ 43 w 54"/>
                <a:gd name="T15" fmla="*/ 14 h 42"/>
                <a:gd name="T16" fmla="*/ 43 w 54"/>
                <a:gd name="T17" fmla="*/ 12 h 42"/>
                <a:gd name="T18" fmla="*/ 41 w 54"/>
                <a:gd name="T19" fmla="*/ 10 h 42"/>
                <a:gd name="T20" fmla="*/ 39 w 54"/>
                <a:gd name="T21" fmla="*/ 7 h 42"/>
                <a:gd name="T22" fmla="*/ 37 w 54"/>
                <a:gd name="T23" fmla="*/ 7 h 42"/>
                <a:gd name="T24" fmla="*/ 37 w 54"/>
                <a:gd name="T25" fmla="*/ 5 h 42"/>
                <a:gd name="T26" fmla="*/ 35 w 54"/>
                <a:gd name="T27" fmla="*/ 3 h 42"/>
                <a:gd name="T28" fmla="*/ 33 w 54"/>
                <a:gd name="T29" fmla="*/ 3 h 42"/>
                <a:gd name="T30" fmla="*/ 31 w 54"/>
                <a:gd name="T31" fmla="*/ 0 h 42"/>
                <a:gd name="T32" fmla="*/ 27 w 54"/>
                <a:gd name="T33" fmla="*/ 0 h 42"/>
                <a:gd name="T34" fmla="*/ 25 w 54"/>
                <a:gd name="T35" fmla="*/ 0 h 42"/>
                <a:gd name="T36" fmla="*/ 23 w 54"/>
                <a:gd name="T37" fmla="*/ 0 h 42"/>
                <a:gd name="T38" fmla="*/ 18 w 54"/>
                <a:gd name="T39" fmla="*/ 0 h 42"/>
                <a:gd name="T40" fmla="*/ 16 w 54"/>
                <a:gd name="T41" fmla="*/ 3 h 42"/>
                <a:gd name="T42" fmla="*/ 14 w 54"/>
                <a:gd name="T43" fmla="*/ 3 h 42"/>
                <a:gd name="T44" fmla="*/ 14 w 54"/>
                <a:gd name="T45" fmla="*/ 5 h 42"/>
                <a:gd name="T46" fmla="*/ 12 w 54"/>
                <a:gd name="T47" fmla="*/ 7 h 42"/>
                <a:gd name="T48" fmla="*/ 10 w 54"/>
                <a:gd name="T49" fmla="*/ 10 h 42"/>
                <a:gd name="T50" fmla="*/ 10 w 54"/>
                <a:gd name="T51" fmla="*/ 12 h 42"/>
                <a:gd name="T52" fmla="*/ 8 w 54"/>
                <a:gd name="T53" fmla="*/ 14 h 42"/>
                <a:gd name="T54" fmla="*/ 6 w 54"/>
                <a:gd name="T55" fmla="*/ 17 h 42"/>
                <a:gd name="T56" fmla="*/ 6 w 54"/>
                <a:gd name="T57" fmla="*/ 19 h 42"/>
                <a:gd name="T58" fmla="*/ 4 w 54"/>
                <a:gd name="T59" fmla="*/ 24 h 42"/>
                <a:gd name="T60" fmla="*/ 4 w 54"/>
                <a:gd name="T61" fmla="*/ 26 h 42"/>
                <a:gd name="T62" fmla="*/ 2 w 54"/>
                <a:gd name="T63" fmla="*/ 28 h 42"/>
                <a:gd name="T64" fmla="*/ 0 w 54"/>
                <a:gd name="T65" fmla="*/ 33 h 42"/>
                <a:gd name="T66" fmla="*/ 0 w 54"/>
                <a:gd name="T67" fmla="*/ 38 h 42"/>
                <a:gd name="T68" fmla="*/ 16 w 54"/>
                <a:gd name="T69" fmla="*/ 42 h 42"/>
                <a:gd name="T70" fmla="*/ 16 w 54"/>
                <a:gd name="T71" fmla="*/ 40 h 42"/>
                <a:gd name="T72" fmla="*/ 18 w 54"/>
                <a:gd name="T73" fmla="*/ 35 h 42"/>
                <a:gd name="T74" fmla="*/ 18 w 54"/>
                <a:gd name="T75" fmla="*/ 33 h 42"/>
                <a:gd name="T76" fmla="*/ 20 w 54"/>
                <a:gd name="T77" fmla="*/ 31 h 42"/>
                <a:gd name="T78" fmla="*/ 20 w 54"/>
                <a:gd name="T79" fmla="*/ 28 h 42"/>
                <a:gd name="T80" fmla="*/ 23 w 54"/>
                <a:gd name="T81" fmla="*/ 26 h 42"/>
                <a:gd name="T82" fmla="*/ 23 w 54"/>
                <a:gd name="T83" fmla="*/ 24 h 42"/>
                <a:gd name="T84" fmla="*/ 25 w 54"/>
                <a:gd name="T85" fmla="*/ 21 h 42"/>
                <a:gd name="T86" fmla="*/ 25 w 54"/>
                <a:gd name="T87" fmla="*/ 19 h 42"/>
                <a:gd name="T88" fmla="*/ 27 w 54"/>
                <a:gd name="T89" fmla="*/ 19 h 42"/>
                <a:gd name="T90" fmla="*/ 25 w 54"/>
                <a:gd name="T91" fmla="*/ 19 h 42"/>
                <a:gd name="T92" fmla="*/ 27 w 54"/>
                <a:gd name="T93" fmla="*/ 21 h 42"/>
                <a:gd name="T94" fmla="*/ 27 w 54"/>
                <a:gd name="T95" fmla="*/ 24 h 42"/>
                <a:gd name="T96" fmla="*/ 29 w 54"/>
                <a:gd name="T97" fmla="*/ 24 h 42"/>
                <a:gd name="T98" fmla="*/ 31 w 54"/>
                <a:gd name="T99" fmla="*/ 26 h 42"/>
                <a:gd name="T100" fmla="*/ 31 w 54"/>
                <a:gd name="T101" fmla="*/ 28 h 42"/>
                <a:gd name="T102" fmla="*/ 33 w 54"/>
                <a:gd name="T103" fmla="*/ 31 h 42"/>
                <a:gd name="T104" fmla="*/ 33 w 54"/>
                <a:gd name="T105" fmla="*/ 33 h 42"/>
                <a:gd name="T106" fmla="*/ 35 w 54"/>
                <a:gd name="T107" fmla="*/ 35 h 42"/>
                <a:gd name="T108" fmla="*/ 37 w 54"/>
                <a:gd name="T109" fmla="*/ 40 h 42"/>
                <a:gd name="T110" fmla="*/ 39 w 54"/>
                <a:gd name="T111" fmla="*/ 42 h 42"/>
                <a:gd name="T112" fmla="*/ 54 w 54"/>
                <a:gd name="T113" fmla="*/ 35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"/>
                <a:gd name="T172" fmla="*/ 0 h 42"/>
                <a:gd name="T173" fmla="*/ 54 w 54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" h="42">
                  <a:moveTo>
                    <a:pt x="54" y="35"/>
                  </a:moveTo>
                  <a:lnTo>
                    <a:pt x="54" y="33"/>
                  </a:lnTo>
                  <a:lnTo>
                    <a:pt x="52" y="31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7" y="21"/>
                  </a:lnTo>
                  <a:lnTo>
                    <a:pt x="45" y="17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7" y="40"/>
                  </a:lnTo>
                  <a:lnTo>
                    <a:pt x="39" y="42"/>
                  </a:lnTo>
                  <a:lnTo>
                    <a:pt x="54" y="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63" name="Freeform 269">
              <a:extLst>
                <a:ext uri="{FF2B5EF4-FFF2-40B4-BE49-F238E27FC236}">
                  <a16:creationId xmlns:a16="http://schemas.microsoft.com/office/drawing/2014/main" id="{40B416B5-945C-3293-AE41-F1F968373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3012"/>
              <a:ext cx="51" cy="45"/>
            </a:xfrm>
            <a:custGeom>
              <a:avLst/>
              <a:gdLst>
                <a:gd name="T0" fmla="*/ 33 w 52"/>
                <a:gd name="T1" fmla="*/ 3 h 45"/>
                <a:gd name="T2" fmla="*/ 33 w 52"/>
                <a:gd name="T3" fmla="*/ 5 h 45"/>
                <a:gd name="T4" fmla="*/ 31 w 52"/>
                <a:gd name="T5" fmla="*/ 10 h 45"/>
                <a:gd name="T6" fmla="*/ 31 w 52"/>
                <a:gd name="T7" fmla="*/ 12 h 45"/>
                <a:gd name="T8" fmla="*/ 31 w 52"/>
                <a:gd name="T9" fmla="*/ 14 h 45"/>
                <a:gd name="T10" fmla="*/ 29 w 52"/>
                <a:gd name="T11" fmla="*/ 17 h 45"/>
                <a:gd name="T12" fmla="*/ 29 w 52"/>
                <a:gd name="T13" fmla="*/ 19 h 45"/>
                <a:gd name="T14" fmla="*/ 27 w 52"/>
                <a:gd name="T15" fmla="*/ 21 h 45"/>
                <a:gd name="T16" fmla="*/ 27 w 52"/>
                <a:gd name="T17" fmla="*/ 24 h 45"/>
                <a:gd name="T18" fmla="*/ 26 w 52"/>
                <a:gd name="T19" fmla="*/ 24 h 45"/>
                <a:gd name="T20" fmla="*/ 26 w 52"/>
                <a:gd name="T21" fmla="*/ 26 h 45"/>
                <a:gd name="T22" fmla="*/ 27 w 52"/>
                <a:gd name="T23" fmla="*/ 26 h 45"/>
                <a:gd name="T24" fmla="*/ 27 w 52"/>
                <a:gd name="T25" fmla="*/ 24 h 45"/>
                <a:gd name="T26" fmla="*/ 26 w 52"/>
                <a:gd name="T27" fmla="*/ 24 h 45"/>
                <a:gd name="T28" fmla="*/ 25 w 52"/>
                <a:gd name="T29" fmla="*/ 21 h 45"/>
                <a:gd name="T30" fmla="*/ 25 w 52"/>
                <a:gd name="T31" fmla="*/ 19 h 45"/>
                <a:gd name="T32" fmla="*/ 23 w 52"/>
                <a:gd name="T33" fmla="*/ 17 h 45"/>
                <a:gd name="T34" fmla="*/ 23 w 52"/>
                <a:gd name="T35" fmla="*/ 14 h 45"/>
                <a:gd name="T36" fmla="*/ 21 w 52"/>
                <a:gd name="T37" fmla="*/ 12 h 45"/>
                <a:gd name="T38" fmla="*/ 19 w 52"/>
                <a:gd name="T39" fmla="*/ 10 h 45"/>
                <a:gd name="T40" fmla="*/ 19 w 52"/>
                <a:gd name="T41" fmla="*/ 7 h 45"/>
                <a:gd name="T42" fmla="*/ 17 w 52"/>
                <a:gd name="T43" fmla="*/ 3 h 45"/>
                <a:gd name="T44" fmla="*/ 15 w 52"/>
                <a:gd name="T45" fmla="*/ 0 h 45"/>
                <a:gd name="T46" fmla="*/ 0 w 52"/>
                <a:gd name="T47" fmla="*/ 7 h 45"/>
                <a:gd name="T48" fmla="*/ 0 w 52"/>
                <a:gd name="T49" fmla="*/ 12 h 45"/>
                <a:gd name="T50" fmla="*/ 2 w 52"/>
                <a:gd name="T51" fmla="*/ 14 h 45"/>
                <a:gd name="T52" fmla="*/ 4 w 52"/>
                <a:gd name="T53" fmla="*/ 19 h 45"/>
                <a:gd name="T54" fmla="*/ 6 w 52"/>
                <a:gd name="T55" fmla="*/ 21 h 45"/>
                <a:gd name="T56" fmla="*/ 6 w 52"/>
                <a:gd name="T57" fmla="*/ 26 h 45"/>
                <a:gd name="T58" fmla="*/ 8 w 52"/>
                <a:gd name="T59" fmla="*/ 28 h 45"/>
                <a:gd name="T60" fmla="*/ 11 w 52"/>
                <a:gd name="T61" fmla="*/ 31 h 45"/>
                <a:gd name="T62" fmla="*/ 13 w 52"/>
                <a:gd name="T63" fmla="*/ 33 h 45"/>
                <a:gd name="T64" fmla="*/ 13 w 52"/>
                <a:gd name="T65" fmla="*/ 35 h 45"/>
                <a:gd name="T66" fmla="*/ 15 w 52"/>
                <a:gd name="T67" fmla="*/ 38 h 45"/>
                <a:gd name="T68" fmla="*/ 17 w 52"/>
                <a:gd name="T69" fmla="*/ 40 h 45"/>
                <a:gd name="T70" fmla="*/ 19 w 52"/>
                <a:gd name="T71" fmla="*/ 40 h 45"/>
                <a:gd name="T72" fmla="*/ 21 w 52"/>
                <a:gd name="T73" fmla="*/ 42 h 45"/>
                <a:gd name="T74" fmla="*/ 23 w 52"/>
                <a:gd name="T75" fmla="*/ 45 h 45"/>
                <a:gd name="T76" fmla="*/ 25 w 52"/>
                <a:gd name="T77" fmla="*/ 45 h 45"/>
                <a:gd name="T78" fmla="*/ 27 w 52"/>
                <a:gd name="T79" fmla="*/ 45 h 45"/>
                <a:gd name="T80" fmla="*/ 29 w 52"/>
                <a:gd name="T81" fmla="*/ 45 h 45"/>
                <a:gd name="T82" fmla="*/ 31 w 52"/>
                <a:gd name="T83" fmla="*/ 45 h 45"/>
                <a:gd name="T84" fmla="*/ 33 w 52"/>
                <a:gd name="T85" fmla="*/ 42 h 45"/>
                <a:gd name="T86" fmla="*/ 35 w 52"/>
                <a:gd name="T87" fmla="*/ 40 h 45"/>
                <a:gd name="T88" fmla="*/ 38 w 52"/>
                <a:gd name="T89" fmla="*/ 38 h 45"/>
                <a:gd name="T90" fmla="*/ 40 w 52"/>
                <a:gd name="T91" fmla="*/ 38 h 45"/>
                <a:gd name="T92" fmla="*/ 42 w 52"/>
                <a:gd name="T93" fmla="*/ 35 h 45"/>
                <a:gd name="T94" fmla="*/ 42 w 52"/>
                <a:gd name="T95" fmla="*/ 33 h 45"/>
                <a:gd name="T96" fmla="*/ 44 w 52"/>
                <a:gd name="T97" fmla="*/ 31 h 45"/>
                <a:gd name="T98" fmla="*/ 44 w 52"/>
                <a:gd name="T99" fmla="*/ 26 h 45"/>
                <a:gd name="T100" fmla="*/ 46 w 52"/>
                <a:gd name="T101" fmla="*/ 24 h 45"/>
                <a:gd name="T102" fmla="*/ 46 w 52"/>
                <a:gd name="T103" fmla="*/ 21 h 45"/>
                <a:gd name="T104" fmla="*/ 48 w 52"/>
                <a:gd name="T105" fmla="*/ 19 h 45"/>
                <a:gd name="T106" fmla="*/ 48 w 52"/>
                <a:gd name="T107" fmla="*/ 14 h 45"/>
                <a:gd name="T108" fmla="*/ 50 w 52"/>
                <a:gd name="T109" fmla="*/ 12 h 45"/>
                <a:gd name="T110" fmla="*/ 50 w 52"/>
                <a:gd name="T111" fmla="*/ 7 h 45"/>
                <a:gd name="T112" fmla="*/ 33 w 52"/>
                <a:gd name="T113" fmla="*/ 3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"/>
                <a:gd name="T172" fmla="*/ 0 h 45"/>
                <a:gd name="T173" fmla="*/ 52 w 52"/>
                <a:gd name="T174" fmla="*/ 45 h 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" h="45">
                  <a:moveTo>
                    <a:pt x="35" y="3"/>
                  </a:move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9" y="26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1" y="31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5" y="38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5" y="42"/>
                  </a:lnTo>
                  <a:lnTo>
                    <a:pt x="37" y="40"/>
                  </a:lnTo>
                  <a:lnTo>
                    <a:pt x="40" y="38"/>
                  </a:lnTo>
                  <a:lnTo>
                    <a:pt x="42" y="38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6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7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64" name="Freeform 270">
              <a:extLst>
                <a:ext uri="{FF2B5EF4-FFF2-40B4-BE49-F238E27FC236}">
                  <a16:creationId xmlns:a16="http://schemas.microsoft.com/office/drawing/2014/main" id="{29AA57B5-2257-E80E-4B45-1FE2FAD88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2973"/>
              <a:ext cx="59" cy="49"/>
            </a:xfrm>
            <a:custGeom>
              <a:avLst/>
              <a:gdLst>
                <a:gd name="T0" fmla="*/ 56 w 59"/>
                <a:gd name="T1" fmla="*/ 39 h 49"/>
                <a:gd name="T2" fmla="*/ 59 w 59"/>
                <a:gd name="T3" fmla="*/ 42 h 49"/>
                <a:gd name="T4" fmla="*/ 56 w 59"/>
                <a:gd name="T5" fmla="*/ 37 h 49"/>
                <a:gd name="T6" fmla="*/ 54 w 59"/>
                <a:gd name="T7" fmla="*/ 32 h 49"/>
                <a:gd name="T8" fmla="*/ 54 w 59"/>
                <a:gd name="T9" fmla="*/ 30 h 49"/>
                <a:gd name="T10" fmla="*/ 52 w 59"/>
                <a:gd name="T11" fmla="*/ 25 h 49"/>
                <a:gd name="T12" fmla="*/ 52 w 59"/>
                <a:gd name="T13" fmla="*/ 23 h 49"/>
                <a:gd name="T14" fmla="*/ 50 w 59"/>
                <a:gd name="T15" fmla="*/ 18 h 49"/>
                <a:gd name="T16" fmla="*/ 48 w 59"/>
                <a:gd name="T17" fmla="*/ 16 h 49"/>
                <a:gd name="T18" fmla="*/ 46 w 59"/>
                <a:gd name="T19" fmla="*/ 14 h 49"/>
                <a:gd name="T20" fmla="*/ 46 w 59"/>
                <a:gd name="T21" fmla="*/ 11 h 49"/>
                <a:gd name="T22" fmla="*/ 44 w 59"/>
                <a:gd name="T23" fmla="*/ 9 h 49"/>
                <a:gd name="T24" fmla="*/ 42 w 59"/>
                <a:gd name="T25" fmla="*/ 7 h 49"/>
                <a:gd name="T26" fmla="*/ 40 w 59"/>
                <a:gd name="T27" fmla="*/ 4 h 49"/>
                <a:gd name="T28" fmla="*/ 38 w 59"/>
                <a:gd name="T29" fmla="*/ 2 h 49"/>
                <a:gd name="T30" fmla="*/ 36 w 59"/>
                <a:gd name="T31" fmla="*/ 2 h 49"/>
                <a:gd name="T32" fmla="*/ 32 w 59"/>
                <a:gd name="T33" fmla="*/ 0 h 49"/>
                <a:gd name="T34" fmla="*/ 29 w 59"/>
                <a:gd name="T35" fmla="*/ 0 h 49"/>
                <a:gd name="T36" fmla="*/ 27 w 59"/>
                <a:gd name="T37" fmla="*/ 0 h 49"/>
                <a:gd name="T38" fmla="*/ 23 w 59"/>
                <a:gd name="T39" fmla="*/ 2 h 49"/>
                <a:gd name="T40" fmla="*/ 21 w 59"/>
                <a:gd name="T41" fmla="*/ 2 h 49"/>
                <a:gd name="T42" fmla="*/ 19 w 59"/>
                <a:gd name="T43" fmla="*/ 4 h 49"/>
                <a:gd name="T44" fmla="*/ 17 w 59"/>
                <a:gd name="T45" fmla="*/ 7 h 49"/>
                <a:gd name="T46" fmla="*/ 15 w 59"/>
                <a:gd name="T47" fmla="*/ 9 h 49"/>
                <a:gd name="T48" fmla="*/ 13 w 59"/>
                <a:gd name="T49" fmla="*/ 11 h 49"/>
                <a:gd name="T50" fmla="*/ 11 w 59"/>
                <a:gd name="T51" fmla="*/ 14 h 49"/>
                <a:gd name="T52" fmla="*/ 11 w 59"/>
                <a:gd name="T53" fmla="*/ 16 h 49"/>
                <a:gd name="T54" fmla="*/ 9 w 59"/>
                <a:gd name="T55" fmla="*/ 18 h 49"/>
                <a:gd name="T56" fmla="*/ 7 w 59"/>
                <a:gd name="T57" fmla="*/ 21 h 49"/>
                <a:gd name="T58" fmla="*/ 7 w 59"/>
                <a:gd name="T59" fmla="*/ 25 h 49"/>
                <a:gd name="T60" fmla="*/ 5 w 59"/>
                <a:gd name="T61" fmla="*/ 28 h 49"/>
                <a:gd name="T62" fmla="*/ 2 w 59"/>
                <a:gd name="T63" fmla="*/ 32 h 49"/>
                <a:gd name="T64" fmla="*/ 2 w 59"/>
                <a:gd name="T65" fmla="*/ 37 h 49"/>
                <a:gd name="T66" fmla="*/ 0 w 59"/>
                <a:gd name="T67" fmla="*/ 42 h 49"/>
                <a:gd name="T68" fmla="*/ 17 w 59"/>
                <a:gd name="T69" fmla="*/ 46 h 49"/>
                <a:gd name="T70" fmla="*/ 19 w 59"/>
                <a:gd name="T71" fmla="*/ 42 h 49"/>
                <a:gd name="T72" fmla="*/ 19 w 59"/>
                <a:gd name="T73" fmla="*/ 39 h 49"/>
                <a:gd name="T74" fmla="*/ 21 w 59"/>
                <a:gd name="T75" fmla="*/ 35 h 49"/>
                <a:gd name="T76" fmla="*/ 21 w 59"/>
                <a:gd name="T77" fmla="*/ 32 h 49"/>
                <a:gd name="T78" fmla="*/ 23 w 59"/>
                <a:gd name="T79" fmla="*/ 30 h 49"/>
                <a:gd name="T80" fmla="*/ 23 w 59"/>
                <a:gd name="T81" fmla="*/ 28 h 49"/>
                <a:gd name="T82" fmla="*/ 25 w 59"/>
                <a:gd name="T83" fmla="*/ 25 h 49"/>
                <a:gd name="T84" fmla="*/ 25 w 59"/>
                <a:gd name="T85" fmla="*/ 23 h 49"/>
                <a:gd name="T86" fmla="*/ 27 w 59"/>
                <a:gd name="T87" fmla="*/ 23 h 49"/>
                <a:gd name="T88" fmla="*/ 27 w 59"/>
                <a:gd name="T89" fmla="*/ 21 h 49"/>
                <a:gd name="T90" fmla="*/ 29 w 59"/>
                <a:gd name="T91" fmla="*/ 21 h 49"/>
                <a:gd name="T92" fmla="*/ 29 w 59"/>
                <a:gd name="T93" fmla="*/ 18 h 49"/>
                <a:gd name="T94" fmla="*/ 29 w 59"/>
                <a:gd name="T95" fmla="*/ 21 h 49"/>
                <a:gd name="T96" fmla="*/ 32 w 59"/>
                <a:gd name="T97" fmla="*/ 21 h 49"/>
                <a:gd name="T98" fmla="*/ 32 w 59"/>
                <a:gd name="T99" fmla="*/ 23 h 49"/>
                <a:gd name="T100" fmla="*/ 34 w 59"/>
                <a:gd name="T101" fmla="*/ 23 h 49"/>
                <a:gd name="T102" fmla="*/ 34 w 59"/>
                <a:gd name="T103" fmla="*/ 25 h 49"/>
                <a:gd name="T104" fmla="*/ 34 w 59"/>
                <a:gd name="T105" fmla="*/ 28 h 49"/>
                <a:gd name="T106" fmla="*/ 36 w 59"/>
                <a:gd name="T107" fmla="*/ 30 h 49"/>
                <a:gd name="T108" fmla="*/ 38 w 59"/>
                <a:gd name="T109" fmla="*/ 32 h 49"/>
                <a:gd name="T110" fmla="*/ 38 w 59"/>
                <a:gd name="T111" fmla="*/ 37 h 49"/>
                <a:gd name="T112" fmla="*/ 40 w 59"/>
                <a:gd name="T113" fmla="*/ 39 h 49"/>
                <a:gd name="T114" fmla="*/ 40 w 59"/>
                <a:gd name="T115" fmla="*/ 44 h 49"/>
                <a:gd name="T116" fmla="*/ 42 w 59"/>
                <a:gd name="T117" fmla="*/ 46 h 49"/>
                <a:gd name="T118" fmla="*/ 42 w 59"/>
                <a:gd name="T119" fmla="*/ 49 h 49"/>
                <a:gd name="T120" fmla="*/ 56 w 59"/>
                <a:gd name="T121" fmla="*/ 39 h 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"/>
                <a:gd name="T184" fmla="*/ 0 h 49"/>
                <a:gd name="T185" fmla="*/ 59 w 59"/>
                <a:gd name="T186" fmla="*/ 49 h 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" h="49">
                  <a:moveTo>
                    <a:pt x="56" y="39"/>
                  </a:moveTo>
                  <a:lnTo>
                    <a:pt x="59" y="42"/>
                  </a:lnTo>
                  <a:lnTo>
                    <a:pt x="56" y="37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0" y="18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17" y="46"/>
                  </a:lnTo>
                  <a:lnTo>
                    <a:pt x="19" y="42"/>
                  </a:lnTo>
                  <a:lnTo>
                    <a:pt x="19" y="39"/>
                  </a:lnTo>
                  <a:lnTo>
                    <a:pt x="21" y="35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8" y="37"/>
                  </a:lnTo>
                  <a:lnTo>
                    <a:pt x="40" y="39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2" y="49"/>
                  </a:lnTo>
                  <a:lnTo>
                    <a:pt x="56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65" name="Freeform 271">
              <a:extLst>
                <a:ext uri="{FF2B5EF4-FFF2-40B4-BE49-F238E27FC236}">
                  <a16:creationId xmlns:a16="http://schemas.microsoft.com/office/drawing/2014/main" id="{537F09C7-1778-00E6-DFBF-43E67021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012"/>
              <a:ext cx="44" cy="28"/>
            </a:xfrm>
            <a:custGeom>
              <a:avLst/>
              <a:gdLst>
                <a:gd name="T0" fmla="*/ 44 w 44"/>
                <a:gd name="T1" fmla="*/ 7 h 28"/>
                <a:gd name="T2" fmla="*/ 41 w 44"/>
                <a:gd name="T3" fmla="*/ 7 h 28"/>
                <a:gd name="T4" fmla="*/ 39 w 44"/>
                <a:gd name="T5" fmla="*/ 7 h 28"/>
                <a:gd name="T6" fmla="*/ 37 w 44"/>
                <a:gd name="T7" fmla="*/ 7 h 28"/>
                <a:gd name="T8" fmla="*/ 35 w 44"/>
                <a:gd name="T9" fmla="*/ 7 h 28"/>
                <a:gd name="T10" fmla="*/ 33 w 44"/>
                <a:gd name="T11" fmla="*/ 7 h 28"/>
                <a:gd name="T12" fmla="*/ 33 w 44"/>
                <a:gd name="T13" fmla="*/ 10 h 28"/>
                <a:gd name="T14" fmla="*/ 31 w 44"/>
                <a:gd name="T15" fmla="*/ 10 h 28"/>
                <a:gd name="T16" fmla="*/ 29 w 44"/>
                <a:gd name="T17" fmla="*/ 10 h 28"/>
                <a:gd name="T18" fmla="*/ 27 w 44"/>
                <a:gd name="T19" fmla="*/ 10 h 28"/>
                <a:gd name="T20" fmla="*/ 25 w 44"/>
                <a:gd name="T21" fmla="*/ 10 h 28"/>
                <a:gd name="T22" fmla="*/ 23 w 44"/>
                <a:gd name="T23" fmla="*/ 10 h 28"/>
                <a:gd name="T24" fmla="*/ 21 w 44"/>
                <a:gd name="T25" fmla="*/ 10 h 28"/>
                <a:gd name="T26" fmla="*/ 21 w 44"/>
                <a:gd name="T27" fmla="*/ 7 h 28"/>
                <a:gd name="T28" fmla="*/ 19 w 44"/>
                <a:gd name="T29" fmla="*/ 7 h 28"/>
                <a:gd name="T30" fmla="*/ 19 w 44"/>
                <a:gd name="T31" fmla="*/ 5 h 28"/>
                <a:gd name="T32" fmla="*/ 17 w 44"/>
                <a:gd name="T33" fmla="*/ 5 h 28"/>
                <a:gd name="T34" fmla="*/ 17 w 44"/>
                <a:gd name="T35" fmla="*/ 3 h 28"/>
                <a:gd name="T36" fmla="*/ 14 w 44"/>
                <a:gd name="T37" fmla="*/ 0 h 28"/>
                <a:gd name="T38" fmla="*/ 0 w 44"/>
                <a:gd name="T39" fmla="*/ 10 h 28"/>
                <a:gd name="T40" fmla="*/ 0 w 44"/>
                <a:gd name="T41" fmla="*/ 12 h 28"/>
                <a:gd name="T42" fmla="*/ 2 w 44"/>
                <a:gd name="T43" fmla="*/ 14 h 28"/>
                <a:gd name="T44" fmla="*/ 2 w 44"/>
                <a:gd name="T45" fmla="*/ 17 h 28"/>
                <a:gd name="T46" fmla="*/ 4 w 44"/>
                <a:gd name="T47" fmla="*/ 19 h 28"/>
                <a:gd name="T48" fmla="*/ 6 w 44"/>
                <a:gd name="T49" fmla="*/ 19 h 28"/>
                <a:gd name="T50" fmla="*/ 6 w 44"/>
                <a:gd name="T51" fmla="*/ 21 h 28"/>
                <a:gd name="T52" fmla="*/ 8 w 44"/>
                <a:gd name="T53" fmla="*/ 24 h 28"/>
                <a:gd name="T54" fmla="*/ 10 w 44"/>
                <a:gd name="T55" fmla="*/ 24 h 28"/>
                <a:gd name="T56" fmla="*/ 12 w 44"/>
                <a:gd name="T57" fmla="*/ 26 h 28"/>
                <a:gd name="T58" fmla="*/ 14 w 44"/>
                <a:gd name="T59" fmla="*/ 26 h 28"/>
                <a:gd name="T60" fmla="*/ 17 w 44"/>
                <a:gd name="T61" fmla="*/ 28 h 28"/>
                <a:gd name="T62" fmla="*/ 19 w 44"/>
                <a:gd name="T63" fmla="*/ 28 h 28"/>
                <a:gd name="T64" fmla="*/ 21 w 44"/>
                <a:gd name="T65" fmla="*/ 28 h 28"/>
                <a:gd name="T66" fmla="*/ 23 w 44"/>
                <a:gd name="T67" fmla="*/ 28 h 28"/>
                <a:gd name="T68" fmla="*/ 25 w 44"/>
                <a:gd name="T69" fmla="*/ 28 h 28"/>
                <a:gd name="T70" fmla="*/ 27 w 44"/>
                <a:gd name="T71" fmla="*/ 28 h 28"/>
                <a:gd name="T72" fmla="*/ 29 w 44"/>
                <a:gd name="T73" fmla="*/ 28 h 28"/>
                <a:gd name="T74" fmla="*/ 31 w 44"/>
                <a:gd name="T75" fmla="*/ 28 h 28"/>
                <a:gd name="T76" fmla="*/ 33 w 44"/>
                <a:gd name="T77" fmla="*/ 28 h 28"/>
                <a:gd name="T78" fmla="*/ 35 w 44"/>
                <a:gd name="T79" fmla="*/ 28 h 28"/>
                <a:gd name="T80" fmla="*/ 37 w 44"/>
                <a:gd name="T81" fmla="*/ 28 h 28"/>
                <a:gd name="T82" fmla="*/ 39 w 44"/>
                <a:gd name="T83" fmla="*/ 26 h 28"/>
                <a:gd name="T84" fmla="*/ 41 w 44"/>
                <a:gd name="T85" fmla="*/ 26 h 28"/>
                <a:gd name="T86" fmla="*/ 44 w 44"/>
                <a:gd name="T87" fmla="*/ 26 h 28"/>
                <a:gd name="T88" fmla="*/ 44 w 44"/>
                <a:gd name="T89" fmla="*/ 7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"/>
                <a:gd name="T136" fmla="*/ 0 h 28"/>
                <a:gd name="T137" fmla="*/ 44 w 44"/>
                <a:gd name="T138" fmla="*/ 28 h 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" h="28">
                  <a:moveTo>
                    <a:pt x="44" y="7"/>
                  </a:moveTo>
                  <a:lnTo>
                    <a:pt x="41" y="7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66" name="Freeform 272">
              <a:extLst>
                <a:ext uri="{FF2B5EF4-FFF2-40B4-BE49-F238E27FC236}">
                  <a16:creationId xmlns:a16="http://schemas.microsoft.com/office/drawing/2014/main" id="{A994AC28-EDD2-0CB9-15FA-7BA3FE0BD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80"/>
              <a:ext cx="119" cy="98"/>
            </a:xfrm>
            <a:custGeom>
              <a:avLst/>
              <a:gdLst>
                <a:gd name="T0" fmla="*/ 32 w 119"/>
                <a:gd name="T1" fmla="*/ 49 h 98"/>
                <a:gd name="T2" fmla="*/ 0 w 119"/>
                <a:gd name="T3" fmla="*/ 98 h 98"/>
                <a:gd name="T4" fmla="*/ 119 w 119"/>
                <a:gd name="T5" fmla="*/ 53 h 98"/>
                <a:gd name="T6" fmla="*/ 2 w 119"/>
                <a:gd name="T7" fmla="*/ 0 h 98"/>
                <a:gd name="T8" fmla="*/ 32 w 119"/>
                <a:gd name="T9" fmla="*/ 49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8"/>
                <a:gd name="T17" fmla="*/ 119 w 119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8">
                  <a:moveTo>
                    <a:pt x="32" y="49"/>
                  </a:moveTo>
                  <a:lnTo>
                    <a:pt x="0" y="98"/>
                  </a:lnTo>
                  <a:lnTo>
                    <a:pt x="119" y="53"/>
                  </a:lnTo>
                  <a:lnTo>
                    <a:pt x="2" y="0"/>
                  </a:lnTo>
                  <a:lnTo>
                    <a:pt x="32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67" name="Freeform 273">
              <a:extLst>
                <a:ext uri="{FF2B5EF4-FFF2-40B4-BE49-F238E27FC236}">
                  <a16:creationId xmlns:a16="http://schemas.microsoft.com/office/drawing/2014/main" id="{A6481A02-7EAB-0E66-58B0-332C4F75C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3026"/>
              <a:ext cx="40" cy="56"/>
            </a:xfrm>
            <a:custGeom>
              <a:avLst/>
              <a:gdLst>
                <a:gd name="T0" fmla="*/ 4 w 40"/>
                <a:gd name="T1" fmla="*/ 47 h 56"/>
                <a:gd name="T2" fmla="*/ 9 w 40"/>
                <a:gd name="T3" fmla="*/ 54 h 56"/>
                <a:gd name="T4" fmla="*/ 40 w 40"/>
                <a:gd name="T5" fmla="*/ 5 h 56"/>
                <a:gd name="T6" fmla="*/ 31 w 40"/>
                <a:gd name="T7" fmla="*/ 0 h 56"/>
                <a:gd name="T8" fmla="*/ 0 w 40"/>
                <a:gd name="T9" fmla="*/ 49 h 56"/>
                <a:gd name="T10" fmla="*/ 6 w 40"/>
                <a:gd name="T11" fmla="*/ 56 h 56"/>
                <a:gd name="T12" fmla="*/ 4 w 40"/>
                <a:gd name="T13" fmla="*/ 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56"/>
                <a:gd name="T23" fmla="*/ 40 w 4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56">
                  <a:moveTo>
                    <a:pt x="4" y="47"/>
                  </a:moveTo>
                  <a:lnTo>
                    <a:pt x="9" y="54"/>
                  </a:lnTo>
                  <a:lnTo>
                    <a:pt x="40" y="5"/>
                  </a:lnTo>
                  <a:lnTo>
                    <a:pt x="31" y="0"/>
                  </a:lnTo>
                  <a:lnTo>
                    <a:pt x="0" y="49"/>
                  </a:lnTo>
                  <a:lnTo>
                    <a:pt x="6" y="56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68" name="Freeform 274">
              <a:extLst>
                <a:ext uri="{FF2B5EF4-FFF2-40B4-BE49-F238E27FC236}">
                  <a16:creationId xmlns:a16="http://schemas.microsoft.com/office/drawing/2014/main" id="{3C8ABFF2-1F0D-94C6-5127-1652D349F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3011"/>
              <a:ext cx="119" cy="53"/>
            </a:xfrm>
            <a:custGeom>
              <a:avLst/>
              <a:gdLst>
                <a:gd name="T0" fmla="*/ 117 w 119"/>
                <a:gd name="T1" fmla="*/ 7 h 53"/>
                <a:gd name="T2" fmla="*/ 117 w 119"/>
                <a:gd name="T3" fmla="*/ 0 h 53"/>
                <a:gd name="T4" fmla="*/ 0 w 119"/>
                <a:gd name="T5" fmla="*/ 44 h 53"/>
                <a:gd name="T6" fmla="*/ 2 w 119"/>
                <a:gd name="T7" fmla="*/ 53 h 53"/>
                <a:gd name="T8" fmla="*/ 119 w 119"/>
                <a:gd name="T9" fmla="*/ 9 h 53"/>
                <a:gd name="T10" fmla="*/ 119 w 119"/>
                <a:gd name="T11" fmla="*/ 0 h 53"/>
                <a:gd name="T12" fmla="*/ 117 w 119"/>
                <a:gd name="T13" fmla="*/ 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53"/>
                <a:gd name="T23" fmla="*/ 119 w 119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53">
                  <a:moveTo>
                    <a:pt x="117" y="7"/>
                  </a:moveTo>
                  <a:lnTo>
                    <a:pt x="117" y="0"/>
                  </a:lnTo>
                  <a:lnTo>
                    <a:pt x="0" y="44"/>
                  </a:lnTo>
                  <a:lnTo>
                    <a:pt x="2" y="53"/>
                  </a:lnTo>
                  <a:lnTo>
                    <a:pt x="119" y="9"/>
                  </a:lnTo>
                  <a:lnTo>
                    <a:pt x="119" y="0"/>
                  </a:lnTo>
                  <a:lnTo>
                    <a:pt x="117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69" name="Freeform 275">
              <a:extLst>
                <a:ext uri="{FF2B5EF4-FFF2-40B4-BE49-F238E27FC236}">
                  <a16:creationId xmlns:a16="http://schemas.microsoft.com/office/drawing/2014/main" id="{6D90C0A7-D253-6E60-AF8C-CB8B7BBA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75"/>
              <a:ext cx="119" cy="61"/>
            </a:xfrm>
            <a:custGeom>
              <a:avLst/>
              <a:gdLst>
                <a:gd name="T0" fmla="*/ 7 w 119"/>
                <a:gd name="T1" fmla="*/ 2 h 61"/>
                <a:gd name="T2" fmla="*/ 2 w 119"/>
                <a:gd name="T3" fmla="*/ 9 h 61"/>
                <a:gd name="T4" fmla="*/ 117 w 119"/>
                <a:gd name="T5" fmla="*/ 61 h 61"/>
                <a:gd name="T6" fmla="*/ 119 w 119"/>
                <a:gd name="T7" fmla="*/ 54 h 61"/>
                <a:gd name="T8" fmla="*/ 5 w 119"/>
                <a:gd name="T9" fmla="*/ 0 h 61"/>
                <a:gd name="T10" fmla="*/ 0 w 119"/>
                <a:gd name="T11" fmla="*/ 7 h 61"/>
                <a:gd name="T12" fmla="*/ 7 w 119"/>
                <a:gd name="T13" fmla="*/ 2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61"/>
                <a:gd name="T23" fmla="*/ 119 w 119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61">
                  <a:moveTo>
                    <a:pt x="7" y="2"/>
                  </a:moveTo>
                  <a:lnTo>
                    <a:pt x="2" y="9"/>
                  </a:lnTo>
                  <a:lnTo>
                    <a:pt x="117" y="61"/>
                  </a:lnTo>
                  <a:lnTo>
                    <a:pt x="119" y="54"/>
                  </a:lnTo>
                  <a:lnTo>
                    <a:pt x="5" y="0"/>
                  </a:lnTo>
                  <a:lnTo>
                    <a:pt x="0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70" name="Freeform 276">
              <a:extLst>
                <a:ext uri="{FF2B5EF4-FFF2-40B4-BE49-F238E27FC236}">
                  <a16:creationId xmlns:a16="http://schemas.microsoft.com/office/drawing/2014/main" id="{70F541EA-B3D0-B3FF-C037-49E0B59D5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77"/>
              <a:ext cx="36" cy="54"/>
            </a:xfrm>
            <a:custGeom>
              <a:avLst/>
              <a:gdLst>
                <a:gd name="T0" fmla="*/ 36 w 36"/>
                <a:gd name="T1" fmla="*/ 54 h 54"/>
                <a:gd name="T2" fmla="*/ 36 w 36"/>
                <a:gd name="T3" fmla="*/ 49 h 54"/>
                <a:gd name="T4" fmla="*/ 7 w 36"/>
                <a:gd name="T5" fmla="*/ 0 h 54"/>
                <a:gd name="T6" fmla="*/ 0 w 36"/>
                <a:gd name="T7" fmla="*/ 5 h 54"/>
                <a:gd name="T8" fmla="*/ 27 w 36"/>
                <a:gd name="T9" fmla="*/ 54 h 54"/>
                <a:gd name="T10" fmla="*/ 27 w 36"/>
                <a:gd name="T11" fmla="*/ 49 h 54"/>
                <a:gd name="T12" fmla="*/ 36 w 36"/>
                <a:gd name="T13" fmla="*/ 54 h 54"/>
                <a:gd name="T14" fmla="*/ 36 w 36"/>
                <a:gd name="T15" fmla="*/ 52 h 54"/>
                <a:gd name="T16" fmla="*/ 36 w 36"/>
                <a:gd name="T17" fmla="*/ 49 h 54"/>
                <a:gd name="T18" fmla="*/ 36 w 36"/>
                <a:gd name="T19" fmla="*/ 54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4"/>
                <a:gd name="T32" fmla="*/ 36 w 3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4">
                  <a:moveTo>
                    <a:pt x="36" y="54"/>
                  </a:moveTo>
                  <a:lnTo>
                    <a:pt x="36" y="49"/>
                  </a:lnTo>
                  <a:lnTo>
                    <a:pt x="7" y="0"/>
                  </a:lnTo>
                  <a:lnTo>
                    <a:pt x="0" y="5"/>
                  </a:lnTo>
                  <a:lnTo>
                    <a:pt x="27" y="54"/>
                  </a:lnTo>
                  <a:lnTo>
                    <a:pt x="27" y="49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49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71" name="Freeform 277">
              <a:extLst>
                <a:ext uri="{FF2B5EF4-FFF2-40B4-BE49-F238E27FC236}">
                  <a16:creationId xmlns:a16="http://schemas.microsoft.com/office/drawing/2014/main" id="{B4676E5C-8FF6-F983-AB7A-1A1AC5B40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3026"/>
              <a:ext cx="9" cy="5"/>
            </a:xfrm>
            <a:custGeom>
              <a:avLst/>
              <a:gdLst>
                <a:gd name="T0" fmla="*/ 9 w 9"/>
                <a:gd name="T1" fmla="*/ 5 h 5"/>
                <a:gd name="T2" fmla="*/ 5 w 9"/>
                <a:gd name="T3" fmla="*/ 3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3 h 5"/>
                <a:gd name="T10" fmla="*/ 9 w 9"/>
                <a:gd name="T11" fmla="*/ 0 h 5"/>
                <a:gd name="T12" fmla="*/ 9 w 9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"/>
                <a:gd name="T23" fmla="*/ 9 w 9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">
                  <a:moveTo>
                    <a:pt x="9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72" name="Text Box 278">
              <a:extLst>
                <a:ext uri="{FF2B5EF4-FFF2-40B4-BE49-F238E27FC236}">
                  <a16:creationId xmlns:a16="http://schemas.microsoft.com/office/drawing/2014/main" id="{223254E3-47FE-C356-9CB8-D4518A320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5" y="2483"/>
              <a:ext cx="1667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en-US" sz="1400" b="1">
                  <a:latin typeface="Calibri" panose="020F0502020204030204" pitchFamily="34" charset="0"/>
                </a:rPr>
                <a:t>Sudden increase in 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en-US" sz="1400" b="1">
                  <a:latin typeface="Calibri" panose="020F0502020204030204" pitchFamily="34" charset="0"/>
                </a:rPr>
                <a:t>abdominal pressure</a:t>
              </a:r>
            </a:p>
          </p:txBody>
        </p:sp>
        <p:sp>
          <p:nvSpPr>
            <p:cNvPr id="34073" name="Text Box 279">
              <a:extLst>
                <a:ext uri="{FF2B5EF4-FFF2-40B4-BE49-F238E27FC236}">
                  <a16:creationId xmlns:a16="http://schemas.microsoft.com/office/drawing/2014/main" id="{E7572220-FF4B-D6B8-D97F-34A16D9B2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5" y="2943"/>
              <a:ext cx="165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en-US" sz="1400" b="1">
                  <a:latin typeface="Calibri" panose="020F0502020204030204" pitchFamily="34" charset="0"/>
                </a:rPr>
                <a:t>Involuntary detrusor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en-US" sz="1400" b="1">
                  <a:latin typeface="Calibri" panose="020F0502020204030204" pitchFamily="34" charset="0"/>
                </a:rPr>
                <a:t>contractions</a:t>
              </a:r>
            </a:p>
          </p:txBody>
        </p:sp>
        <p:sp>
          <p:nvSpPr>
            <p:cNvPr id="34074" name="Text Box 280">
              <a:extLst>
                <a:ext uri="{FF2B5EF4-FFF2-40B4-BE49-F238E27FC236}">
                  <a16:creationId xmlns:a16="http://schemas.microsoft.com/office/drawing/2014/main" id="{E67C8C70-9945-3B1F-9FD0-B20E458A6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5" y="3339"/>
              <a:ext cx="162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latin typeface="Calibri" panose="020F0502020204030204" pitchFamily="34" charset="0"/>
                </a:rPr>
                <a:t>Urethral pressure</a:t>
              </a:r>
            </a:p>
          </p:txBody>
        </p:sp>
        <p:grpSp>
          <p:nvGrpSpPr>
            <p:cNvPr id="34075" name="Group 281">
              <a:extLst>
                <a:ext uri="{FF2B5EF4-FFF2-40B4-BE49-F238E27FC236}">
                  <a16:creationId xmlns:a16="http://schemas.microsoft.com/office/drawing/2014/main" id="{9FD11633-CC79-AAFF-06AF-B09DAD5EE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6" y="2466"/>
              <a:ext cx="206" cy="261"/>
              <a:chOff x="3954" y="1925"/>
              <a:chExt cx="206" cy="261"/>
            </a:xfrm>
          </p:grpSpPr>
          <p:sp>
            <p:nvSpPr>
              <p:cNvPr id="34080" name="Freeform 282">
                <a:extLst>
                  <a:ext uri="{FF2B5EF4-FFF2-40B4-BE49-F238E27FC236}">
                    <a16:creationId xmlns:a16="http://schemas.microsoft.com/office/drawing/2014/main" id="{267EA84A-2C21-7E02-A3EE-0313CCFBA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927"/>
                <a:ext cx="195" cy="254"/>
              </a:xfrm>
              <a:custGeom>
                <a:avLst/>
                <a:gdLst>
                  <a:gd name="T0" fmla="*/ 0 w 195"/>
                  <a:gd name="T1" fmla="*/ 56 h 254"/>
                  <a:gd name="T2" fmla="*/ 114 w 195"/>
                  <a:gd name="T3" fmla="*/ 56 h 254"/>
                  <a:gd name="T4" fmla="*/ 114 w 195"/>
                  <a:gd name="T5" fmla="*/ 0 h 254"/>
                  <a:gd name="T6" fmla="*/ 195 w 195"/>
                  <a:gd name="T7" fmla="*/ 126 h 254"/>
                  <a:gd name="T8" fmla="*/ 114 w 195"/>
                  <a:gd name="T9" fmla="*/ 254 h 254"/>
                  <a:gd name="T10" fmla="*/ 114 w 195"/>
                  <a:gd name="T11" fmla="*/ 200 h 254"/>
                  <a:gd name="T12" fmla="*/ 0 w 195"/>
                  <a:gd name="T13" fmla="*/ 200 h 254"/>
                  <a:gd name="T14" fmla="*/ 0 w 195"/>
                  <a:gd name="T15" fmla="*/ 56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5"/>
                  <a:gd name="T25" fmla="*/ 0 h 254"/>
                  <a:gd name="T26" fmla="*/ 195 w 195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5" h="254">
                    <a:moveTo>
                      <a:pt x="0" y="56"/>
                    </a:moveTo>
                    <a:lnTo>
                      <a:pt x="114" y="56"/>
                    </a:lnTo>
                    <a:lnTo>
                      <a:pt x="114" y="0"/>
                    </a:lnTo>
                    <a:lnTo>
                      <a:pt x="195" y="126"/>
                    </a:lnTo>
                    <a:lnTo>
                      <a:pt x="114" y="254"/>
                    </a:lnTo>
                    <a:lnTo>
                      <a:pt x="114" y="200"/>
                    </a:lnTo>
                    <a:lnTo>
                      <a:pt x="0" y="20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081" name="Freeform 283">
                <a:extLst>
                  <a:ext uri="{FF2B5EF4-FFF2-40B4-BE49-F238E27FC236}">
                    <a16:creationId xmlns:a16="http://schemas.microsoft.com/office/drawing/2014/main" id="{2900644E-0B09-F824-13DF-BC767B12C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978"/>
                <a:ext cx="119" cy="10"/>
              </a:xfrm>
              <a:custGeom>
                <a:avLst/>
                <a:gdLst>
                  <a:gd name="T0" fmla="*/ 110 w 119"/>
                  <a:gd name="T1" fmla="*/ 5 h 10"/>
                  <a:gd name="T2" fmla="*/ 114 w 119"/>
                  <a:gd name="T3" fmla="*/ 0 h 10"/>
                  <a:gd name="T4" fmla="*/ 0 w 119"/>
                  <a:gd name="T5" fmla="*/ 0 h 10"/>
                  <a:gd name="T6" fmla="*/ 0 w 119"/>
                  <a:gd name="T7" fmla="*/ 10 h 10"/>
                  <a:gd name="T8" fmla="*/ 114 w 119"/>
                  <a:gd name="T9" fmla="*/ 10 h 10"/>
                  <a:gd name="T10" fmla="*/ 119 w 119"/>
                  <a:gd name="T11" fmla="*/ 5 h 10"/>
                  <a:gd name="T12" fmla="*/ 114 w 119"/>
                  <a:gd name="T13" fmla="*/ 10 h 10"/>
                  <a:gd name="T14" fmla="*/ 119 w 119"/>
                  <a:gd name="T15" fmla="*/ 10 h 10"/>
                  <a:gd name="T16" fmla="*/ 119 w 119"/>
                  <a:gd name="T17" fmla="*/ 5 h 10"/>
                  <a:gd name="T18" fmla="*/ 110 w 119"/>
                  <a:gd name="T19" fmla="*/ 5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10"/>
                  <a:gd name="T32" fmla="*/ 119 w 119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10">
                    <a:moveTo>
                      <a:pt x="110" y="5"/>
                    </a:moveTo>
                    <a:lnTo>
                      <a:pt x="11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14" y="10"/>
                    </a:lnTo>
                    <a:lnTo>
                      <a:pt x="119" y="5"/>
                    </a:lnTo>
                    <a:lnTo>
                      <a:pt x="114" y="10"/>
                    </a:lnTo>
                    <a:lnTo>
                      <a:pt x="119" y="10"/>
                    </a:lnTo>
                    <a:lnTo>
                      <a:pt x="119" y="5"/>
                    </a:lnTo>
                    <a:lnTo>
                      <a:pt x="11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082" name="Freeform 284">
                <a:extLst>
                  <a:ext uri="{FF2B5EF4-FFF2-40B4-BE49-F238E27FC236}">
                    <a16:creationId xmlns:a16="http://schemas.microsoft.com/office/drawing/2014/main" id="{FDB73D5F-3BDC-CB0F-B624-DA1E366A5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1925"/>
                <a:ext cx="9" cy="58"/>
              </a:xfrm>
              <a:custGeom>
                <a:avLst/>
                <a:gdLst>
                  <a:gd name="T0" fmla="*/ 7 w 9"/>
                  <a:gd name="T1" fmla="*/ 0 h 58"/>
                  <a:gd name="T2" fmla="*/ 0 w 9"/>
                  <a:gd name="T3" fmla="*/ 2 h 58"/>
                  <a:gd name="T4" fmla="*/ 0 w 9"/>
                  <a:gd name="T5" fmla="*/ 58 h 58"/>
                  <a:gd name="T6" fmla="*/ 9 w 9"/>
                  <a:gd name="T7" fmla="*/ 58 h 58"/>
                  <a:gd name="T8" fmla="*/ 9 w 9"/>
                  <a:gd name="T9" fmla="*/ 2 h 58"/>
                  <a:gd name="T10" fmla="*/ 0 w 9"/>
                  <a:gd name="T11" fmla="*/ 5 h 58"/>
                  <a:gd name="T12" fmla="*/ 7 w 9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8"/>
                  <a:gd name="T23" fmla="*/ 9 w 9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8">
                    <a:moveTo>
                      <a:pt x="7" y="0"/>
                    </a:moveTo>
                    <a:lnTo>
                      <a:pt x="0" y="2"/>
                    </a:lnTo>
                    <a:lnTo>
                      <a:pt x="0" y="58"/>
                    </a:lnTo>
                    <a:lnTo>
                      <a:pt x="9" y="58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083" name="Freeform 285">
                <a:extLst>
                  <a:ext uri="{FF2B5EF4-FFF2-40B4-BE49-F238E27FC236}">
                    <a16:creationId xmlns:a16="http://schemas.microsoft.com/office/drawing/2014/main" id="{C28167AA-4CF8-B11D-3341-AC99B2E9D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1925"/>
                <a:ext cx="92" cy="133"/>
              </a:xfrm>
              <a:custGeom>
                <a:avLst/>
                <a:gdLst>
                  <a:gd name="T0" fmla="*/ 90 w 92"/>
                  <a:gd name="T1" fmla="*/ 133 h 133"/>
                  <a:gd name="T2" fmla="*/ 90 w 92"/>
                  <a:gd name="T3" fmla="*/ 126 h 133"/>
                  <a:gd name="T4" fmla="*/ 7 w 92"/>
                  <a:gd name="T5" fmla="*/ 0 h 133"/>
                  <a:gd name="T6" fmla="*/ 0 w 92"/>
                  <a:gd name="T7" fmla="*/ 5 h 133"/>
                  <a:gd name="T8" fmla="*/ 81 w 92"/>
                  <a:gd name="T9" fmla="*/ 133 h 133"/>
                  <a:gd name="T10" fmla="*/ 81 w 92"/>
                  <a:gd name="T11" fmla="*/ 126 h 133"/>
                  <a:gd name="T12" fmla="*/ 90 w 92"/>
                  <a:gd name="T13" fmla="*/ 133 h 133"/>
                  <a:gd name="T14" fmla="*/ 92 w 92"/>
                  <a:gd name="T15" fmla="*/ 128 h 133"/>
                  <a:gd name="T16" fmla="*/ 90 w 92"/>
                  <a:gd name="T17" fmla="*/ 126 h 133"/>
                  <a:gd name="T18" fmla="*/ 90 w 92"/>
                  <a:gd name="T19" fmla="*/ 133 h 1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2"/>
                  <a:gd name="T31" fmla="*/ 0 h 133"/>
                  <a:gd name="T32" fmla="*/ 92 w 92"/>
                  <a:gd name="T33" fmla="*/ 133 h 1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2" h="133">
                    <a:moveTo>
                      <a:pt x="90" y="133"/>
                    </a:moveTo>
                    <a:lnTo>
                      <a:pt x="90" y="126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81" y="133"/>
                    </a:lnTo>
                    <a:lnTo>
                      <a:pt x="81" y="126"/>
                    </a:lnTo>
                    <a:lnTo>
                      <a:pt x="90" y="133"/>
                    </a:lnTo>
                    <a:lnTo>
                      <a:pt x="92" y="128"/>
                    </a:lnTo>
                    <a:lnTo>
                      <a:pt x="90" y="126"/>
                    </a:lnTo>
                    <a:lnTo>
                      <a:pt x="90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084" name="Freeform 286">
                <a:extLst>
                  <a:ext uri="{FF2B5EF4-FFF2-40B4-BE49-F238E27FC236}">
                    <a16:creationId xmlns:a16="http://schemas.microsoft.com/office/drawing/2014/main" id="{BBCF5167-A4F3-207C-28F3-9C674D5A2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051"/>
                <a:ext cx="90" cy="135"/>
              </a:xfrm>
              <a:custGeom>
                <a:avLst/>
                <a:gdLst>
                  <a:gd name="T0" fmla="*/ 0 w 90"/>
                  <a:gd name="T1" fmla="*/ 130 h 135"/>
                  <a:gd name="T2" fmla="*/ 7 w 90"/>
                  <a:gd name="T3" fmla="*/ 135 h 135"/>
                  <a:gd name="T4" fmla="*/ 90 w 90"/>
                  <a:gd name="T5" fmla="*/ 7 h 135"/>
                  <a:gd name="T6" fmla="*/ 81 w 90"/>
                  <a:gd name="T7" fmla="*/ 0 h 135"/>
                  <a:gd name="T8" fmla="*/ 0 w 90"/>
                  <a:gd name="T9" fmla="*/ 128 h 135"/>
                  <a:gd name="T10" fmla="*/ 9 w 90"/>
                  <a:gd name="T11" fmla="*/ 130 h 135"/>
                  <a:gd name="T12" fmla="*/ 0 w 90"/>
                  <a:gd name="T13" fmla="*/ 13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135"/>
                  <a:gd name="T23" fmla="*/ 90 w 90"/>
                  <a:gd name="T24" fmla="*/ 135 h 1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135">
                    <a:moveTo>
                      <a:pt x="0" y="130"/>
                    </a:moveTo>
                    <a:lnTo>
                      <a:pt x="7" y="135"/>
                    </a:lnTo>
                    <a:lnTo>
                      <a:pt x="90" y="7"/>
                    </a:lnTo>
                    <a:lnTo>
                      <a:pt x="81" y="0"/>
                    </a:lnTo>
                    <a:lnTo>
                      <a:pt x="0" y="128"/>
                    </a:lnTo>
                    <a:lnTo>
                      <a:pt x="9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085" name="Freeform 287">
                <a:extLst>
                  <a:ext uri="{FF2B5EF4-FFF2-40B4-BE49-F238E27FC236}">
                    <a16:creationId xmlns:a16="http://schemas.microsoft.com/office/drawing/2014/main" id="{6AB0B8F0-D5EA-03E3-C8B6-E53570BFC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123"/>
                <a:ext cx="9" cy="58"/>
              </a:xfrm>
              <a:custGeom>
                <a:avLst/>
                <a:gdLst>
                  <a:gd name="T0" fmla="*/ 4 w 9"/>
                  <a:gd name="T1" fmla="*/ 9 h 58"/>
                  <a:gd name="T2" fmla="*/ 0 w 9"/>
                  <a:gd name="T3" fmla="*/ 4 h 58"/>
                  <a:gd name="T4" fmla="*/ 0 w 9"/>
                  <a:gd name="T5" fmla="*/ 58 h 58"/>
                  <a:gd name="T6" fmla="*/ 9 w 9"/>
                  <a:gd name="T7" fmla="*/ 58 h 58"/>
                  <a:gd name="T8" fmla="*/ 9 w 9"/>
                  <a:gd name="T9" fmla="*/ 4 h 58"/>
                  <a:gd name="T10" fmla="*/ 4 w 9"/>
                  <a:gd name="T11" fmla="*/ 0 h 58"/>
                  <a:gd name="T12" fmla="*/ 9 w 9"/>
                  <a:gd name="T13" fmla="*/ 4 h 58"/>
                  <a:gd name="T14" fmla="*/ 9 w 9"/>
                  <a:gd name="T15" fmla="*/ 0 h 58"/>
                  <a:gd name="T16" fmla="*/ 4 w 9"/>
                  <a:gd name="T17" fmla="*/ 0 h 58"/>
                  <a:gd name="T18" fmla="*/ 4 w 9"/>
                  <a:gd name="T19" fmla="*/ 9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58"/>
                  <a:gd name="T32" fmla="*/ 9 w 9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58">
                    <a:moveTo>
                      <a:pt x="4" y="9"/>
                    </a:moveTo>
                    <a:lnTo>
                      <a:pt x="0" y="4"/>
                    </a:lnTo>
                    <a:lnTo>
                      <a:pt x="0" y="58"/>
                    </a:lnTo>
                    <a:lnTo>
                      <a:pt x="9" y="58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086" name="Freeform 288">
                <a:extLst>
                  <a:ext uri="{FF2B5EF4-FFF2-40B4-BE49-F238E27FC236}">
                    <a16:creationId xmlns:a16="http://schemas.microsoft.com/office/drawing/2014/main" id="{45F9DDF1-AD5A-E636-0165-C0ED7D2F9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123"/>
                <a:ext cx="118" cy="9"/>
              </a:xfrm>
              <a:custGeom>
                <a:avLst/>
                <a:gdLst>
                  <a:gd name="T0" fmla="*/ 0 w 118"/>
                  <a:gd name="T1" fmla="*/ 4 h 9"/>
                  <a:gd name="T2" fmla="*/ 4 w 118"/>
                  <a:gd name="T3" fmla="*/ 9 h 9"/>
                  <a:gd name="T4" fmla="*/ 118 w 118"/>
                  <a:gd name="T5" fmla="*/ 9 h 9"/>
                  <a:gd name="T6" fmla="*/ 118 w 118"/>
                  <a:gd name="T7" fmla="*/ 0 h 9"/>
                  <a:gd name="T8" fmla="*/ 4 w 118"/>
                  <a:gd name="T9" fmla="*/ 0 h 9"/>
                  <a:gd name="T10" fmla="*/ 8 w 118"/>
                  <a:gd name="T11" fmla="*/ 4 h 9"/>
                  <a:gd name="T12" fmla="*/ 0 w 118"/>
                  <a:gd name="T13" fmla="*/ 4 h 9"/>
                  <a:gd name="T14" fmla="*/ 0 w 118"/>
                  <a:gd name="T15" fmla="*/ 9 h 9"/>
                  <a:gd name="T16" fmla="*/ 4 w 118"/>
                  <a:gd name="T17" fmla="*/ 9 h 9"/>
                  <a:gd name="T18" fmla="*/ 0 w 118"/>
                  <a:gd name="T19" fmla="*/ 4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"/>
                  <a:gd name="T31" fmla="*/ 0 h 9"/>
                  <a:gd name="T32" fmla="*/ 118 w 118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" h="9">
                    <a:moveTo>
                      <a:pt x="0" y="4"/>
                    </a:moveTo>
                    <a:lnTo>
                      <a:pt x="4" y="9"/>
                    </a:lnTo>
                    <a:lnTo>
                      <a:pt x="118" y="9"/>
                    </a:lnTo>
                    <a:lnTo>
                      <a:pt x="118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087" name="Freeform 289">
                <a:extLst>
                  <a:ext uri="{FF2B5EF4-FFF2-40B4-BE49-F238E27FC236}">
                    <a16:creationId xmlns:a16="http://schemas.microsoft.com/office/drawing/2014/main" id="{64019DE6-CA9F-424E-D423-0BA596B86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78"/>
                <a:ext cx="8" cy="149"/>
              </a:xfrm>
              <a:custGeom>
                <a:avLst/>
                <a:gdLst>
                  <a:gd name="T0" fmla="*/ 4 w 8"/>
                  <a:gd name="T1" fmla="*/ 0 h 149"/>
                  <a:gd name="T2" fmla="*/ 0 w 8"/>
                  <a:gd name="T3" fmla="*/ 5 h 149"/>
                  <a:gd name="T4" fmla="*/ 0 w 8"/>
                  <a:gd name="T5" fmla="*/ 149 h 149"/>
                  <a:gd name="T6" fmla="*/ 8 w 8"/>
                  <a:gd name="T7" fmla="*/ 149 h 149"/>
                  <a:gd name="T8" fmla="*/ 8 w 8"/>
                  <a:gd name="T9" fmla="*/ 5 h 149"/>
                  <a:gd name="T10" fmla="*/ 4 w 8"/>
                  <a:gd name="T11" fmla="*/ 10 h 149"/>
                  <a:gd name="T12" fmla="*/ 4 w 8"/>
                  <a:gd name="T13" fmla="*/ 0 h 149"/>
                  <a:gd name="T14" fmla="*/ 0 w 8"/>
                  <a:gd name="T15" fmla="*/ 0 h 149"/>
                  <a:gd name="T16" fmla="*/ 0 w 8"/>
                  <a:gd name="T17" fmla="*/ 5 h 149"/>
                  <a:gd name="T18" fmla="*/ 4 w 8"/>
                  <a:gd name="T19" fmla="*/ 0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9"/>
                  <a:gd name="T32" fmla="*/ 8 w 8"/>
                  <a:gd name="T33" fmla="*/ 149 h 1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9">
                    <a:moveTo>
                      <a:pt x="4" y="0"/>
                    </a:moveTo>
                    <a:lnTo>
                      <a:pt x="0" y="5"/>
                    </a:lnTo>
                    <a:lnTo>
                      <a:pt x="0" y="149"/>
                    </a:lnTo>
                    <a:lnTo>
                      <a:pt x="8" y="149"/>
                    </a:lnTo>
                    <a:lnTo>
                      <a:pt x="8" y="5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088" name="Freeform 290">
                <a:extLst>
                  <a:ext uri="{FF2B5EF4-FFF2-40B4-BE49-F238E27FC236}">
                    <a16:creationId xmlns:a16="http://schemas.microsoft.com/office/drawing/2014/main" id="{83D510FA-D286-39A2-783D-0076F93EC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78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4 w 4"/>
                  <a:gd name="T3" fmla="*/ 5 h 10"/>
                  <a:gd name="T4" fmla="*/ 4 w 4"/>
                  <a:gd name="T5" fmla="*/ 10 h 10"/>
                  <a:gd name="T6" fmla="*/ 4 w 4"/>
                  <a:gd name="T7" fmla="*/ 0 h 10"/>
                  <a:gd name="T8" fmla="*/ 0 w 4"/>
                  <a:gd name="T9" fmla="*/ 0 h 10"/>
                  <a:gd name="T10" fmla="*/ 0 w 4"/>
                  <a:gd name="T11" fmla="*/ 5 h 10"/>
                  <a:gd name="T12" fmla="*/ 4 w 4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0"/>
                  <a:gd name="T23" fmla="*/ 4 w 4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0">
                    <a:moveTo>
                      <a:pt x="4" y="0"/>
                    </a:moveTo>
                    <a:lnTo>
                      <a:pt x="4" y="5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4076" name="Rectangle 291">
              <a:extLst>
                <a:ext uri="{FF2B5EF4-FFF2-40B4-BE49-F238E27FC236}">
                  <a16:creationId xmlns:a16="http://schemas.microsoft.com/office/drawing/2014/main" id="{FB95D014-F804-5B5F-7EC8-EFF056C0B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2418"/>
              <a:ext cx="1824" cy="11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4077" name="Line 292">
              <a:extLst>
                <a:ext uri="{FF2B5EF4-FFF2-40B4-BE49-F238E27FC236}">
                  <a16:creationId xmlns:a16="http://schemas.microsoft.com/office/drawing/2014/main" id="{2413A9D0-10EB-8CBB-943B-1B5E82E783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4" y="2694"/>
              <a:ext cx="1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8" name="Line 293">
              <a:extLst>
                <a:ext uri="{FF2B5EF4-FFF2-40B4-BE49-F238E27FC236}">
                  <a16:creationId xmlns:a16="http://schemas.microsoft.com/office/drawing/2014/main" id="{FAB5FAC5-FB62-5430-08CA-544692AFD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2702"/>
              <a:ext cx="1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9" name="Line 294">
              <a:extLst>
                <a:ext uri="{FF2B5EF4-FFF2-40B4-BE49-F238E27FC236}">
                  <a16:creationId xmlns:a16="http://schemas.microsoft.com/office/drawing/2014/main" id="{EC8C3CF6-C0BC-BC56-D1FC-2802D5CE9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3432"/>
              <a:ext cx="1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>
            <a:extLst>
              <a:ext uri="{FF2B5EF4-FFF2-40B4-BE49-F238E27FC236}">
                <a16:creationId xmlns:a16="http://schemas.microsoft.com/office/drawing/2014/main" id="{74377EE5-648D-6F49-B100-8B02D1118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Overflow</a:t>
            </a:r>
            <a:br>
              <a:rPr lang="en-US" sz="4000" dirty="0">
                <a:solidFill>
                  <a:srgbClr val="0066FF"/>
                </a:solidFill>
              </a:rPr>
            </a:br>
            <a:br>
              <a:rPr lang="en-US" sz="2200" dirty="0"/>
            </a:br>
            <a:endParaRPr lang="en-US" sz="2200" dirty="0"/>
          </a:p>
        </p:txBody>
      </p:sp>
      <p:pic>
        <p:nvPicPr>
          <p:cNvPr id="162818" name="Picture 2" descr="http://radpod.org/wp-content/uploads/2007/03/pine-cone.thumbnail.jpg">
            <a:extLst>
              <a:ext uri="{FF2B5EF4-FFF2-40B4-BE49-F238E27FC236}">
                <a16:creationId xmlns:a16="http://schemas.microsoft.com/office/drawing/2014/main" id="{74CC879D-EB6D-4538-B7A1-FE05EA9BC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371601"/>
            <a:ext cx="2880360" cy="1800225"/>
          </a:xfrm>
          <a:prstGeom prst="rect">
            <a:avLst/>
          </a:prstGeom>
          <a:noFill/>
          <a:effectLst>
            <a:glow rad="139700">
              <a:schemeClr val="tx1"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4822" name="TextBox 6">
            <a:extLst>
              <a:ext uri="{FF2B5EF4-FFF2-40B4-BE49-F238E27FC236}">
                <a16:creationId xmlns:a16="http://schemas.microsoft.com/office/drawing/2014/main" id="{C8120A11-A63A-0EB8-FC23-FDE6CB90E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276601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Calibri" panose="020F0502020204030204" pitchFamily="34" charset="0"/>
              </a:rPr>
              <a:t>Neurogenic/Atonic</a:t>
            </a:r>
            <a:r>
              <a:rPr lang="en-US" altLang="en-US" sz="2400" b="1">
                <a:latin typeface="Calibri" panose="020F0502020204030204" pitchFamily="34" charset="0"/>
              </a:rPr>
              <a:t> 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pic>
        <p:nvPicPr>
          <p:cNvPr id="162822" name="Picture 6" descr="http://www.mayoclinicproceedings.com/images/7011/7011cr-fig1.jpg">
            <a:extLst>
              <a:ext uri="{FF2B5EF4-FFF2-40B4-BE49-F238E27FC236}">
                <a16:creationId xmlns:a16="http://schemas.microsoft.com/office/drawing/2014/main" id="{D3D36C46-46BA-57F1-D875-7604ED27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-4000" contrast="4000"/>
          </a:blip>
          <a:srcRect/>
          <a:stretch>
            <a:fillRect/>
          </a:stretch>
        </p:blipFill>
        <p:spPr bwMode="auto">
          <a:xfrm>
            <a:off x="7315201" y="4114800"/>
            <a:ext cx="2825709" cy="1752600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4824" name="TextBox 8">
            <a:extLst>
              <a:ext uri="{FF2B5EF4-FFF2-40B4-BE49-F238E27FC236}">
                <a16:creationId xmlns:a16="http://schemas.microsoft.com/office/drawing/2014/main" id="{7F22F8ED-64A8-3CFE-8781-8A396CE0F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943601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Calibri" panose="020F0502020204030204" pitchFamily="34" charset="0"/>
              </a:rPr>
              <a:t>Obstruction </a:t>
            </a:r>
            <a:endParaRPr lang="en-US" altLang="en-US" sz="2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8" descr="http://www.50plushealth.co.uk/media/images/Overflow%20inco.gif">
            <a:extLst>
              <a:ext uri="{FF2B5EF4-FFF2-40B4-BE49-F238E27FC236}">
                <a16:creationId xmlns:a16="http://schemas.microsoft.com/office/drawing/2014/main" id="{4E3736F5-5F4D-6385-E03B-AAD36AE9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3183" t="20584" r="4503" b="9751"/>
          <a:stretch>
            <a:fillRect/>
          </a:stretch>
        </p:blipFill>
        <p:spPr bwMode="auto">
          <a:xfrm>
            <a:off x="2133600" y="2362201"/>
            <a:ext cx="3124200" cy="393086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826" name="TextBox 12">
            <a:extLst>
              <a:ext uri="{FF2B5EF4-FFF2-40B4-BE49-F238E27FC236}">
                <a16:creationId xmlns:a16="http://schemas.microsoft.com/office/drawing/2014/main" id="{0A130C45-A623-927A-284D-1D5F1FD3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1"/>
            <a:ext cx="3200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2"/>
                </a:solidFill>
                <a:latin typeface="Calibri" panose="020F0502020204030204" pitchFamily="34" charset="0"/>
              </a:rPr>
              <a:t>Urethral blockage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>
                <a:solidFill>
                  <a:schemeClr val="tx2"/>
                </a:solidFill>
                <a:latin typeface="Calibri" panose="020F0502020204030204" pitchFamily="34" charset="0"/>
              </a:rPr>
              <a:t>The Bladder is not able</a:t>
            </a:r>
          </a:p>
          <a:p>
            <a:pPr eaLnBrk="1" hangingPunct="1"/>
            <a:r>
              <a:rPr lang="en-US" altLang="en-US" sz="2200">
                <a:solidFill>
                  <a:schemeClr val="tx2"/>
                </a:solidFill>
                <a:latin typeface="Calibri" panose="020F0502020204030204" pitchFamily="34" charset="0"/>
              </a:rPr>
              <a:t>  to empty properly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1322-E2E3-54F9-3C2D-5806266C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Functional Incontinence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FB44DF77-FEC4-2F13-232E-6E980A961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6781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3600">
                <a:latin typeface="Calibri" panose="020F0502020204030204" pitchFamily="34" charset="0"/>
              </a:rPr>
              <a:t>Immobility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3600">
                <a:latin typeface="Calibri" panose="020F0502020204030204" pitchFamily="34" charset="0"/>
              </a:rPr>
              <a:t>Diminished vision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3600">
                <a:latin typeface="Calibri" panose="020F0502020204030204" pitchFamily="34" charset="0"/>
              </a:rPr>
              <a:t>Aphasia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3600">
                <a:latin typeface="Calibri" panose="020F0502020204030204" pitchFamily="34" charset="0"/>
              </a:rPr>
              <a:t>Environment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3600">
                <a:latin typeface="Calibri" panose="020F0502020204030204" pitchFamily="34" charset="0"/>
              </a:rPr>
              <a:t>Psychological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AD1E-1D03-96FC-5CC5-E08C8CC1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Basic Evaluation of UI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5B3E6-AD11-94DA-AE63-DF8C3BDDEF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SzPct val="100000"/>
              <a:defRPr/>
            </a:pPr>
            <a:r>
              <a:rPr lang="en-US" dirty="0"/>
              <a:t>History: Type, Frequency, Severity, Bladder diary</a:t>
            </a:r>
          </a:p>
          <a:p>
            <a:pPr>
              <a:buSzPct val="100000"/>
              <a:defRPr/>
            </a:pPr>
            <a:endParaRPr lang="en-US" sz="800" dirty="0"/>
          </a:p>
          <a:p>
            <a:pPr>
              <a:buSzPct val="100000"/>
              <a:defRPr/>
            </a:pPr>
            <a:r>
              <a:rPr lang="en-US" dirty="0"/>
              <a:t>Physical examination, especially Genitourinary and Neurological</a:t>
            </a:r>
          </a:p>
          <a:p>
            <a:pPr>
              <a:buSzPct val="100000"/>
              <a:defRPr/>
            </a:pPr>
            <a:endParaRPr lang="en-US" sz="800" dirty="0"/>
          </a:p>
          <a:p>
            <a:pPr>
              <a:buSzPct val="100000"/>
              <a:defRPr/>
            </a:pPr>
            <a:r>
              <a:rPr lang="en-US" dirty="0"/>
              <a:t>Bladder stress test</a:t>
            </a:r>
          </a:p>
          <a:p>
            <a:pPr>
              <a:buSzPct val="100000"/>
              <a:defRPr/>
            </a:pPr>
            <a:endParaRPr lang="en-US" sz="1200" dirty="0"/>
          </a:p>
          <a:p>
            <a:pPr>
              <a:buSzPct val="100000"/>
              <a:defRPr/>
            </a:pPr>
            <a:r>
              <a:rPr lang="en-US" dirty="0" err="1"/>
              <a:t>Postvoid</a:t>
            </a:r>
            <a:r>
              <a:rPr lang="en-US" dirty="0"/>
              <a:t> residual</a:t>
            </a:r>
          </a:p>
          <a:p>
            <a:pPr>
              <a:buSzPct val="100000"/>
              <a:defRPr/>
            </a:pPr>
            <a:endParaRPr lang="en-US" sz="800" dirty="0"/>
          </a:p>
          <a:p>
            <a:pPr>
              <a:buSzPct val="100000"/>
              <a:defRPr/>
            </a:pPr>
            <a:r>
              <a:rPr lang="en-US" dirty="0"/>
              <a:t>Urinalysis, urine culture if indicated</a:t>
            </a:r>
          </a:p>
          <a:p>
            <a:pPr>
              <a:buSzPct val="100000"/>
              <a:defRPr/>
            </a:pPr>
            <a:endParaRPr lang="en-US" sz="800" dirty="0"/>
          </a:p>
          <a:p>
            <a:pPr>
              <a:buSzPct val="100000"/>
              <a:defRPr/>
            </a:pPr>
            <a:r>
              <a:rPr lang="en-US" dirty="0"/>
              <a:t>BUN, </a:t>
            </a:r>
            <a:r>
              <a:rPr lang="en-US" dirty="0" err="1"/>
              <a:t>creatinine</a:t>
            </a:r>
            <a:r>
              <a:rPr lang="en-US" dirty="0"/>
              <a:t>, fasting glucose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514D-7FCE-28CF-D294-446FE5E5A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Office Evaluation of UI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7393C339-F2D1-5E12-3051-480694876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3600">
                <a:latin typeface="Calibri" panose="020F0502020204030204" pitchFamily="34" charset="0"/>
              </a:rPr>
              <a:t>Identify presence of UI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3600">
                <a:latin typeface="Calibri" panose="020F0502020204030204" pitchFamily="34" charset="0"/>
              </a:rPr>
              <a:t>Assess for reversible causes and treat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3600">
                <a:latin typeface="Calibri" panose="020F0502020204030204" pitchFamily="34" charset="0"/>
              </a:rPr>
              <a:t>If UI persistent, determine type and initiate treatment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3600">
                <a:latin typeface="Calibri" panose="020F0502020204030204" pitchFamily="34" charset="0"/>
              </a:rPr>
              <a:t>Identify patient who needs further evaluation and referral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B40D-487B-A508-2AD5-03C5F49D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Referral Criteria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47CC7F-6871-AC50-2485-7974E3CE9D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Clr>
                <a:schemeClr val="tx2"/>
              </a:buClr>
              <a:buSzPct val="120000"/>
              <a:buFont typeface="Wingdings" pitchFamily="2" charset="2"/>
              <a:buChar char="ü"/>
              <a:defRPr/>
            </a:pPr>
            <a:r>
              <a:rPr lang="en-US" dirty="0"/>
              <a:t>  Recurrent urinary tract infections</a:t>
            </a:r>
          </a:p>
          <a:p>
            <a:pPr>
              <a:buClr>
                <a:schemeClr val="tx2"/>
              </a:buClr>
              <a:buSzPct val="120000"/>
              <a:buNone/>
              <a:defRPr/>
            </a:pPr>
            <a:endParaRPr lang="en-US" sz="1000" dirty="0"/>
          </a:p>
          <a:p>
            <a:pPr>
              <a:buClr>
                <a:schemeClr val="tx2"/>
              </a:buClr>
              <a:buSzPct val="120000"/>
              <a:buFont typeface="Wingdings" pitchFamily="2" charset="2"/>
              <a:buChar char="ü"/>
              <a:defRPr/>
            </a:pPr>
            <a:r>
              <a:rPr lang="en-US" dirty="0"/>
              <a:t>  </a:t>
            </a:r>
            <a:r>
              <a:rPr lang="en-US" dirty="0" err="1"/>
              <a:t>Hematuria</a:t>
            </a:r>
            <a:endParaRPr lang="en-US" dirty="0"/>
          </a:p>
          <a:p>
            <a:pPr>
              <a:buClr>
                <a:schemeClr val="tx2"/>
              </a:buClr>
              <a:buSzPct val="120000"/>
              <a:buNone/>
              <a:defRPr/>
            </a:pPr>
            <a:endParaRPr lang="en-US" sz="1000" dirty="0"/>
          </a:p>
          <a:p>
            <a:pPr>
              <a:buClr>
                <a:schemeClr val="tx2"/>
              </a:buClr>
              <a:buSzPct val="120000"/>
              <a:buFont typeface="Wingdings" pitchFamily="2" charset="2"/>
              <a:buChar char="ü"/>
              <a:defRPr/>
            </a:pPr>
            <a:r>
              <a:rPr lang="en-US" dirty="0"/>
              <a:t>  Elevated </a:t>
            </a:r>
            <a:r>
              <a:rPr lang="en-US" dirty="0" err="1"/>
              <a:t>postvoid</a:t>
            </a:r>
            <a:r>
              <a:rPr lang="en-US" dirty="0"/>
              <a:t> residual or other      </a:t>
            </a:r>
          </a:p>
          <a:p>
            <a:pPr>
              <a:buClr>
                <a:schemeClr val="tx2"/>
              </a:buClr>
              <a:buSzPct val="120000"/>
              <a:buNone/>
              <a:defRPr/>
            </a:pPr>
            <a:r>
              <a:rPr lang="en-US" dirty="0"/>
              <a:t>     evidence of possible obstruction</a:t>
            </a:r>
          </a:p>
          <a:p>
            <a:pPr>
              <a:buClr>
                <a:schemeClr val="tx2"/>
              </a:buClr>
              <a:buSzPct val="120000"/>
              <a:buNone/>
              <a:defRPr/>
            </a:pPr>
            <a:endParaRPr lang="en-US" sz="1000" dirty="0"/>
          </a:p>
          <a:p>
            <a:pPr>
              <a:buClr>
                <a:schemeClr val="tx2"/>
              </a:buClr>
              <a:buSzPct val="120000"/>
              <a:buFont typeface="Wingdings" pitchFamily="2" charset="2"/>
              <a:buChar char="ü"/>
              <a:defRPr/>
            </a:pPr>
            <a:r>
              <a:rPr lang="en-US" dirty="0"/>
              <a:t>  Recent gynecological or urological  </a:t>
            </a:r>
          </a:p>
          <a:p>
            <a:pPr>
              <a:buClr>
                <a:schemeClr val="tx2"/>
              </a:buClr>
              <a:buSzPct val="120000"/>
              <a:buNone/>
              <a:defRPr/>
            </a:pPr>
            <a:r>
              <a:rPr lang="en-US" dirty="0"/>
              <a:t>     surgery or pelvic radiation</a:t>
            </a:r>
          </a:p>
          <a:p>
            <a:pPr>
              <a:buClr>
                <a:schemeClr val="tx2"/>
              </a:buClr>
              <a:buSzPct val="120000"/>
              <a:buNone/>
              <a:defRPr/>
            </a:pPr>
            <a:endParaRPr lang="en-US" sz="1000" dirty="0"/>
          </a:p>
          <a:p>
            <a:pPr>
              <a:buClr>
                <a:schemeClr val="tx2"/>
              </a:buClr>
              <a:buSzPct val="120000"/>
              <a:buFont typeface="Wingdings" pitchFamily="2" charset="2"/>
              <a:buChar char="ü"/>
              <a:defRPr/>
            </a:pPr>
            <a:r>
              <a:rPr lang="en-US" dirty="0"/>
              <a:t>  Failed treatment of stress or urge UI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F9D7-E5CE-03C1-C21C-2B41B9C0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Treatment Options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1C5119D6-1A14-E6C0-BCE1-D3B73FE2F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Behavioral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/>
            <a:r>
              <a:rPr lang="en-US" altLang="en-US"/>
              <a:t>Pharmacological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/>
            <a:r>
              <a:rPr lang="en-US" altLang="en-US"/>
              <a:t>Functional Electrical Stimulation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/>
            <a:r>
              <a:rPr lang="en-US" altLang="en-US"/>
              <a:t>Surgery</a:t>
            </a:r>
          </a:p>
          <a:p>
            <a:pPr eaLnBrk="1" hangingPunct="1"/>
            <a:endParaRPr lang="en-US" altLang="en-US"/>
          </a:p>
        </p:txBody>
      </p:sp>
      <p:pic>
        <p:nvPicPr>
          <p:cNvPr id="41990" name="Picture 2" descr="http://www.curemypiles.com/images/options.gif">
            <a:extLst>
              <a:ext uri="{FF2B5EF4-FFF2-40B4-BE49-F238E27FC236}">
                <a16:creationId xmlns:a16="http://schemas.microsoft.com/office/drawing/2014/main" id="{7C522645-8706-CC98-5292-E98161729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733800"/>
            <a:ext cx="398621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9BB295F9-ABAE-63F3-BD80-EF5675F3D3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1371600" y="2133601"/>
            <a:ext cx="4038600" cy="4525963"/>
          </a:xfrm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A25E072-1960-DEE0-3201-22BA16A81A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231748"/>
              </p:ext>
            </p:extLst>
          </p:nvPr>
        </p:nvGraphicFramePr>
        <p:xfrm>
          <a:off x="1905000" y="1524000"/>
          <a:ext cx="838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6ACE766-72B4-DA1B-181F-988B105643FB}"/>
              </a:ext>
            </a:extLst>
          </p:cNvPr>
          <p:cNvSpPr/>
          <p:nvPr/>
        </p:nvSpPr>
        <p:spPr>
          <a:xfrm>
            <a:off x="2286001" y="228601"/>
            <a:ext cx="751872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4800" b="1">
                <a:ln w="50800"/>
                <a:solidFill>
                  <a:schemeClr val="tx2"/>
                </a:solidFill>
              </a:rPr>
              <a:t>Behavioral Treatments for UI</a:t>
            </a:r>
            <a:endParaRPr lang="en-US" sz="4800" b="1" dirty="0">
              <a:ln w="50800"/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1080-6CBB-5775-02FC-379E4A3CBA68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Definition of Urinary Incontinence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D358CEA9-1024-4F7F-25BB-CB38B1701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077200" cy="440120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involuntary loss of urine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which is objectively demonstrable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and a social or hygienic problem.”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B4CFD0-85A3-0CFB-5BF0-B68ABF5E010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5867400"/>
            <a:ext cx="7010400" cy="60960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	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*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The International Continence Society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741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4105-51FD-ADCB-0D94-B897ABA3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Self Management</a:t>
            </a:r>
          </a:p>
        </p:txBody>
      </p:sp>
      <p:sp>
        <p:nvSpPr>
          <p:cNvPr id="45062" name="Rectangle 3">
            <a:extLst>
              <a:ext uri="{FF2B5EF4-FFF2-40B4-BE49-F238E27FC236}">
                <a16:creationId xmlns:a16="http://schemas.microsoft.com/office/drawing/2014/main" id="{AEEC1CF2-3166-AE13-C799-3C508C3E58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Fluid Intake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200" b="1">
              <a:solidFill>
                <a:schemeClr val="tx2"/>
              </a:solidFill>
            </a:endParaRPr>
          </a:p>
          <a:p>
            <a:pPr lvl="1" eaLnBrk="1" hangingPunct="1"/>
            <a:r>
              <a:rPr lang="en-US" altLang="en-US"/>
              <a:t>Don’t reduce amount</a:t>
            </a:r>
          </a:p>
          <a:p>
            <a:pPr lvl="1" eaLnBrk="1" hangingPunct="1"/>
            <a:r>
              <a:rPr lang="en-US" altLang="en-US"/>
              <a:t>Do not drink fluids 2 hr before bedtime</a:t>
            </a:r>
          </a:p>
          <a:p>
            <a:pPr lvl="1" eaLnBrk="1" hangingPunct="1"/>
            <a:r>
              <a:rPr lang="en-US" altLang="en-US"/>
              <a:t>Avoid:  caffeine, alcohol, nicotine</a:t>
            </a:r>
          </a:p>
        </p:txBody>
      </p:sp>
      <p:pic>
        <p:nvPicPr>
          <p:cNvPr id="76801" name="Picture 1" descr="C:\Documents and Settings\Administrator\Local Settings\Temporary Internet Files\Content.IE5\HATE6MO8\MPj04222740000[1].jpg">
            <a:extLst>
              <a:ext uri="{FF2B5EF4-FFF2-40B4-BE49-F238E27FC236}">
                <a16:creationId xmlns:a16="http://schemas.microsoft.com/office/drawing/2014/main" id="{C8E26E85-AB36-819E-CDA2-497D902F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3000" contrast="5000"/>
          </a:blip>
          <a:srcRect/>
          <a:stretch>
            <a:fillRect/>
          </a:stretch>
        </p:blipFill>
        <p:spPr bwMode="auto">
          <a:xfrm>
            <a:off x="6019800" y="2209800"/>
            <a:ext cx="4648200" cy="46482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E22D-BA9F-9FFC-1BAA-3E9B3B17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Timed/Scheduled Voiding</a:t>
            </a: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9D190AE1-F660-3F70-E0E4-A716AFEB64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/>
              <a:t>Scheduled voiding with systematic delay of voiding</a:t>
            </a:r>
          </a:p>
          <a:p>
            <a:pPr lvl="1" eaLnBrk="1" hangingPunct="1"/>
            <a:r>
              <a:rPr lang="en-US" altLang="en-US" sz="3000"/>
              <a:t>Schedule based on time interval pt can manage in daytime</a:t>
            </a:r>
          </a:p>
          <a:p>
            <a:pPr lvl="1" eaLnBrk="1" hangingPunct="1"/>
            <a:r>
              <a:rPr lang="en-US" altLang="en-US" sz="3000"/>
              <a:t>Void at scheduled time even if urge not present; suppress urge if not time with “Quick Kegels”</a:t>
            </a:r>
          </a:p>
          <a:p>
            <a:pPr lvl="1" eaLnBrk="1" hangingPunct="1"/>
            <a:r>
              <a:rPr lang="en-US" altLang="en-US" sz="3000"/>
              <a:t>Increase voiding interval by 30 min each week until continent for up to 4 hr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2A19-C22E-090E-D2F5-C90C863E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Pelvic Muscle Exercises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B6D78E-C289-ACA9-9E67-A20513EB5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 rtlCol="0">
            <a:normAutofit/>
          </a:bodyPr>
          <a:lstStyle/>
          <a:p>
            <a:pPr>
              <a:buSzPct val="100000"/>
              <a:defRPr/>
            </a:pPr>
            <a:r>
              <a:rPr lang="en-US" dirty="0"/>
              <a:t>Isolation of the pelvic muscles</a:t>
            </a:r>
          </a:p>
          <a:p>
            <a:pPr>
              <a:buSzPct val="100000"/>
              <a:defRPr/>
            </a:pPr>
            <a:endParaRPr lang="en-US" sz="1200" dirty="0"/>
          </a:p>
          <a:p>
            <a:pPr>
              <a:buSzPct val="100000"/>
              <a:defRPr/>
            </a:pPr>
            <a:r>
              <a:rPr lang="en-US" dirty="0"/>
              <a:t>Avoidance of abdominal, buttock or thigh muscle contractions</a:t>
            </a:r>
          </a:p>
          <a:p>
            <a:pPr>
              <a:buSzPct val="100000"/>
              <a:defRPr/>
            </a:pPr>
            <a:endParaRPr lang="en-US" sz="1400" dirty="0"/>
          </a:p>
          <a:p>
            <a:pPr>
              <a:buSzPct val="100000"/>
              <a:defRPr/>
            </a:pPr>
            <a:r>
              <a:rPr lang="en-US" dirty="0"/>
              <a:t>Moderate repetitions of strongest contraction possible</a:t>
            </a:r>
          </a:p>
          <a:p>
            <a:pPr>
              <a:buSzPct val="100000"/>
              <a:defRPr/>
            </a:pPr>
            <a:endParaRPr lang="en-US" sz="1400" dirty="0"/>
          </a:p>
          <a:p>
            <a:pPr>
              <a:buSzPct val="100000"/>
              <a:defRPr/>
            </a:pPr>
            <a:r>
              <a:rPr lang="en-US" dirty="0"/>
              <a:t>Ability to hold contraction 10 seconds, repeat in groups of 10-30 TID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9E5A-BEC7-7AD7-2178-4AE68366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Medical Treatment for UI: What Works</a:t>
            </a:r>
          </a:p>
        </p:txBody>
      </p:sp>
      <p:pic>
        <p:nvPicPr>
          <p:cNvPr id="64513" name="Picture 1" descr="C:\Documents and Settings\Administrator\Local Settings\Temporary Internet Files\Content.IE5\FXMDNEBN\MPj03988450000[1].jpg">
            <a:extLst>
              <a:ext uri="{FF2B5EF4-FFF2-40B4-BE49-F238E27FC236}">
                <a16:creationId xmlns:a16="http://schemas.microsoft.com/office/drawing/2014/main" id="{64E48D4C-58AB-A304-23DE-996F4C6C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5600" y="2667000"/>
            <a:ext cx="3733800" cy="39624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3254" name="Rectangle 3">
            <a:extLst>
              <a:ext uri="{FF2B5EF4-FFF2-40B4-BE49-F238E27FC236}">
                <a16:creationId xmlns:a16="http://schemas.microsoft.com/office/drawing/2014/main" id="{3DB39EC6-9425-FC19-ED5F-F5F46FB9D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716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3600" b="1">
                <a:latin typeface="Calibri" panose="020F0502020204030204" pitchFamily="34" charset="0"/>
              </a:rPr>
              <a:t>Stress UI</a:t>
            </a:r>
          </a:p>
          <a:p>
            <a:pPr eaLnBrk="1" hangingPunct="1">
              <a:spcBef>
                <a:spcPct val="20000"/>
              </a:spcBef>
              <a:buSzPct val="60000"/>
              <a:buFont typeface="Wingdings" panose="05000000000000000000" pitchFamily="2" charset="2"/>
              <a:buNone/>
            </a:pPr>
            <a:endParaRPr lang="en-US" altLang="en-US" sz="12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SzPct val="60000"/>
              <a:buFont typeface="Arial" panose="020B0604020202020204" pitchFamily="34" charset="0"/>
              <a:buChar char="–"/>
            </a:pPr>
            <a:r>
              <a:rPr lang="en-US" altLang="en-US" sz="3600">
                <a:latin typeface="Calibri" panose="020F0502020204030204" pitchFamily="34" charset="0"/>
              </a:rPr>
              <a:t>Alpha adrenergic agents?</a:t>
            </a:r>
          </a:p>
          <a:p>
            <a:pPr lvl="1" eaLnBrk="1" hangingPunct="1">
              <a:spcBef>
                <a:spcPct val="20000"/>
              </a:spcBef>
              <a:buSzPct val="60000"/>
              <a:buFont typeface="Arial" panose="020B0604020202020204" pitchFamily="34" charset="0"/>
              <a:buChar char="–"/>
            </a:pPr>
            <a:endParaRPr lang="en-US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SzPct val="60000"/>
              <a:buFont typeface="Arial" panose="020B0604020202020204" pitchFamily="34" charset="0"/>
              <a:buChar char="–"/>
            </a:pPr>
            <a:r>
              <a:rPr lang="en-US" altLang="en-US" sz="3600">
                <a:latin typeface="Calibri" panose="020F0502020204030204" pitchFamily="34" charset="0"/>
              </a:rPr>
              <a:t>Estrogen?</a:t>
            </a:r>
          </a:p>
          <a:p>
            <a:pPr lvl="1" eaLnBrk="1" hangingPunct="1">
              <a:spcBef>
                <a:spcPct val="20000"/>
              </a:spcBef>
              <a:buSzPct val="60000"/>
              <a:buFont typeface="Arial" panose="020B0604020202020204" pitchFamily="34" charset="0"/>
              <a:buChar char="–"/>
            </a:pPr>
            <a:endParaRPr lang="en-US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SzPct val="60000"/>
              <a:buFont typeface="Arial" panose="020B0604020202020204" pitchFamily="34" charset="0"/>
              <a:buChar char="–"/>
            </a:pPr>
            <a:r>
              <a:rPr lang="en-US" altLang="en-US" sz="3600">
                <a:latin typeface="Calibri" panose="020F0502020204030204" pitchFamily="34" charset="0"/>
              </a:rPr>
              <a:t>Combination therapy?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B2DE-A8D8-D2CE-F446-4EBF47CE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Alpha Adrenergic Drugs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FCBD89-2705-71DE-88F6-62917CF04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80000"/>
              </a:lnSpc>
              <a:buSzPct val="100000"/>
              <a:defRPr/>
            </a:pPr>
            <a:r>
              <a:rPr lang="en-US" dirty="0" err="1"/>
              <a:t>Phenylpropanoloamine</a:t>
            </a:r>
            <a:endParaRPr lang="en-US" dirty="0"/>
          </a:p>
          <a:p>
            <a:pPr>
              <a:lnSpc>
                <a:spcPct val="80000"/>
              </a:lnSpc>
              <a:buSzPct val="60000"/>
              <a:buNone/>
              <a:defRPr/>
            </a:pPr>
            <a:endParaRPr lang="en-US" sz="900" dirty="0"/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dirty="0"/>
              <a:t>Once a first line drug</a:t>
            </a:r>
          </a:p>
          <a:p>
            <a:pPr lvl="1">
              <a:lnSpc>
                <a:spcPct val="80000"/>
              </a:lnSpc>
              <a:buSzPct val="60000"/>
              <a:defRPr/>
            </a:pPr>
            <a:endParaRPr lang="en-US" sz="800" dirty="0"/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dirty="0"/>
              <a:t>8 randomized controlled trials</a:t>
            </a:r>
          </a:p>
          <a:p>
            <a:pPr lvl="1">
              <a:lnSpc>
                <a:spcPct val="80000"/>
              </a:lnSpc>
              <a:buSzPct val="60000"/>
              <a:defRPr/>
            </a:pPr>
            <a:endParaRPr lang="en-US" sz="800" dirty="0"/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dirty="0"/>
              <a:t>Study duration: 2-6 weeks</a:t>
            </a:r>
          </a:p>
          <a:p>
            <a:pPr lvl="1">
              <a:lnSpc>
                <a:spcPct val="80000"/>
              </a:lnSpc>
              <a:buSzPct val="60000"/>
              <a:defRPr/>
            </a:pPr>
            <a:endParaRPr lang="en-US" sz="800" dirty="0"/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dirty="0"/>
              <a:t>%  cure: 0-14</a:t>
            </a:r>
          </a:p>
          <a:p>
            <a:pPr lvl="1">
              <a:lnSpc>
                <a:spcPct val="80000"/>
              </a:lnSpc>
              <a:buSzPct val="60000"/>
              <a:defRPr/>
            </a:pPr>
            <a:endParaRPr lang="en-US" sz="800" dirty="0"/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dirty="0"/>
              <a:t>%  side effects: 5-33%</a:t>
            </a:r>
          </a:p>
          <a:p>
            <a:pPr lvl="1">
              <a:lnSpc>
                <a:spcPct val="80000"/>
              </a:lnSpc>
              <a:buSzPct val="60000"/>
              <a:buFontTx/>
              <a:buChar char="•"/>
              <a:defRPr/>
            </a:pPr>
            <a:endParaRPr lang="en-US" sz="1200" dirty="0"/>
          </a:p>
          <a:p>
            <a:pPr lvl="1">
              <a:lnSpc>
                <a:spcPct val="80000"/>
              </a:lnSpc>
              <a:buSzPct val="60000"/>
              <a:buFontTx/>
              <a:buChar char="•"/>
              <a:defRPr/>
            </a:pPr>
            <a:endParaRPr lang="en-US" sz="1200" dirty="0"/>
          </a:p>
          <a:p>
            <a:pPr lvl="1">
              <a:lnSpc>
                <a:spcPct val="80000"/>
              </a:lnSpc>
              <a:buSzPct val="60000"/>
              <a:buFontTx/>
              <a:buChar char="•"/>
              <a:defRPr/>
            </a:pPr>
            <a:r>
              <a:rPr lang="en-US" dirty="0">
                <a:solidFill>
                  <a:schemeClr val="accent6"/>
                </a:solidFill>
              </a:rPr>
              <a:t>WITHDRAWN FROM MARKET </a:t>
            </a:r>
            <a:r>
              <a:rPr lang="en-US" dirty="0"/>
              <a:t>due to report of hemorrhagic stroke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7F28-D509-37D6-CE7E-73E9678C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             </a:t>
            </a:r>
            <a:r>
              <a:rPr lang="en-US" dirty="0" err="1"/>
              <a:t>Duloxetine</a:t>
            </a:r>
            <a:r>
              <a:rPr lang="en-US" dirty="0"/>
              <a:t>  </a:t>
            </a:r>
            <a:r>
              <a:rPr lang="en-US" sz="3200" dirty="0"/>
              <a:t>(</a:t>
            </a:r>
            <a:r>
              <a:rPr lang="en-US" sz="3200" dirty="0" err="1"/>
              <a:t>Cymbalta</a:t>
            </a:r>
            <a:r>
              <a:rPr lang="en-US" sz="3200" dirty="0"/>
              <a:t>) </a:t>
            </a: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EA57356A-85E1-5E94-577D-D58E0B6D7B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5240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FDA application for stress UI withdrawn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/>
            <a:r>
              <a:rPr lang="en-US" altLang="en-US"/>
              <a:t>Warning for liver dysfunction, alcohol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204F-1043-B13B-83CE-D404B2D0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Estrogen</a:t>
            </a: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284A3F46-AD3A-70F9-CB75-50113FD8EB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219200"/>
            <a:ext cx="8382000" cy="49530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altLang="en-US" sz="9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Combined study with Phenylpropanolamine suggested improvement in combination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8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Improves urogenital atrophy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8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Heart and Estrogen/Progestin Replacement Study 2001: 4 yr, randomized trial, 2763 postmenopausal women &lt;80 given combined HRT or placebo for ischemic heart disease.</a:t>
            </a:r>
          </a:p>
          <a:p>
            <a:pPr lvl="2" eaLnBrk="1" hangingPunct="1">
              <a:buSzPct val="60000"/>
              <a:buFont typeface="Arial" panose="020B0604020202020204" pitchFamily="34" charset="0"/>
              <a:buChar char="–"/>
            </a:pPr>
            <a:r>
              <a:rPr lang="en-US" altLang="en-US" sz="2800"/>
              <a:t>55% had &gt;1 episode UI/week</a:t>
            </a:r>
          </a:p>
          <a:p>
            <a:pPr lvl="2" eaLnBrk="1" hangingPunct="1">
              <a:buSzPct val="60000"/>
              <a:buFont typeface="Arial" panose="020B0604020202020204" pitchFamily="34" charset="0"/>
              <a:buChar char="–"/>
            </a:pPr>
            <a:r>
              <a:rPr lang="en-US" altLang="en-US" sz="2800"/>
              <a:t>HRT group had worsening stress and urge UI sx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1E22-DD84-4D00-153C-6DE1972D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Surgery and procedures for stress incontinence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A741-C28E-9B50-5F1C-88E1512CA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Colposuspension</a:t>
            </a:r>
            <a:r>
              <a:rPr lang="en-US" dirty="0"/>
              <a:t>. </a:t>
            </a:r>
            <a:r>
              <a:rPr lang="en-US" dirty="0" err="1"/>
              <a:t>Colposuspension</a:t>
            </a:r>
            <a:r>
              <a:rPr lang="en-US" dirty="0"/>
              <a:t> involves making a cut in your lower tummy (abdomen), lifting the neck of your bladder, and stitching it in this lifted position. ...</a:t>
            </a:r>
          </a:p>
          <a:p>
            <a:r>
              <a:rPr lang="en-US" dirty="0"/>
              <a:t>Sling surgery. ...</a:t>
            </a:r>
          </a:p>
          <a:p>
            <a:r>
              <a:rPr lang="en-US" dirty="0"/>
              <a:t>Vaginal mesh surgery (tape surgery) ...</a:t>
            </a:r>
          </a:p>
          <a:p>
            <a:r>
              <a:rPr lang="en-US" dirty="0"/>
              <a:t>Urethral bulking agents. ...</a:t>
            </a:r>
          </a:p>
          <a:p>
            <a:r>
              <a:rPr lang="en-US" dirty="0"/>
              <a:t>Artificial urinary sphincter.</a:t>
            </a:r>
          </a:p>
        </p:txBody>
      </p:sp>
    </p:spTree>
    <p:extLst>
      <p:ext uri="{BB962C8B-B14F-4D97-AF65-F5344CB8AC3E}">
        <p14:creationId xmlns:p14="http://schemas.microsoft.com/office/powerpoint/2010/main" val="2576635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47BF-4395-D3C7-0D09-82082CF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6" y="1133504"/>
            <a:ext cx="5893904" cy="1325563"/>
          </a:xfrm>
        </p:spPr>
        <p:txBody>
          <a:bodyPr/>
          <a:lstStyle/>
          <a:p>
            <a:r>
              <a:rPr lang="en-US" dirty="0"/>
              <a:t>Surgery and procedures for stress incontinence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AA901-11F3-E3EC-DFC8-72A9948E2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439" y="365125"/>
            <a:ext cx="4497179" cy="2862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95F7E7-ADEA-A6AE-24E8-A79F3A41159A}"/>
              </a:ext>
            </a:extLst>
          </p:cNvPr>
          <p:cNvSpPr txBox="1"/>
          <p:nvPr/>
        </p:nvSpPr>
        <p:spPr>
          <a:xfrm>
            <a:off x="649356" y="3429000"/>
            <a:ext cx="111318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(A) Stress urinary incontinence: Urine loss while coughing, sneezing or during physical activities (sports).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(B) TVT surgery: A tape is inserted vaginally around the urethra and </a:t>
            </a:r>
            <a:r>
              <a:rPr lang="en-US" dirty="0" err="1"/>
              <a:t>retropubically</a:t>
            </a:r>
            <a:r>
              <a:rPr lang="en-US" dirty="0"/>
              <a:t> positioned behind the pubic bone.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(C) </a:t>
            </a:r>
            <a:r>
              <a:rPr lang="en-US" dirty="0" err="1"/>
              <a:t>Colposuspension</a:t>
            </a:r>
            <a:r>
              <a:rPr lang="en-US" dirty="0"/>
              <a:t>: The loose approximation of the lateral edges of the vaginal wall to Cooper's ligament results in a hammock-like suspension of the urethra to the anterior vaginal wall (according to Burch).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(D) Intraurethral injection of the polyacrylamide hydrogel (PAHG) into the </a:t>
            </a:r>
            <a:r>
              <a:rPr lang="en-US" dirty="0" err="1"/>
              <a:t>midurethra</a:t>
            </a:r>
            <a:r>
              <a:rPr lang="en-US" dirty="0"/>
              <a:t> results in the coaptation of the urethra.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(E) Vaginal pessary (RECA fem®): Continence by pessary insertion.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(F) TOT: A tape is inserted vaginally around the urethra and positioned by the </a:t>
            </a:r>
            <a:r>
              <a:rPr lang="en-US" dirty="0" err="1"/>
              <a:t>transobturator</a:t>
            </a:r>
            <a:r>
              <a:rPr lang="en-US" dirty="0"/>
              <a:t> approach along both sides of the pubic bone. </a:t>
            </a:r>
          </a:p>
        </p:txBody>
      </p:sp>
    </p:spTree>
    <p:extLst>
      <p:ext uri="{BB962C8B-B14F-4D97-AF65-F5344CB8AC3E}">
        <p14:creationId xmlns:p14="http://schemas.microsoft.com/office/powerpoint/2010/main" val="2943591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9BD9-DD63-B090-A3DB-1E6EFB77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Medical Treatment of Overactive Bladder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FD696-5C1E-91A4-B0CE-4AE7E3E54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lnSpc>
                <a:spcPct val="80000"/>
              </a:lnSpc>
              <a:buSzPct val="100000"/>
              <a:defRPr/>
            </a:pPr>
            <a:r>
              <a:rPr lang="en-US" b="1" dirty="0" err="1"/>
              <a:t>Anticholinergic</a:t>
            </a:r>
            <a:r>
              <a:rPr lang="en-US" b="1" dirty="0"/>
              <a:t> Drugs</a:t>
            </a:r>
            <a:r>
              <a:rPr lang="en-US" dirty="0"/>
              <a:t> are mainstay</a:t>
            </a:r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dirty="0" err="1"/>
              <a:t>Oxybutynin</a:t>
            </a:r>
            <a:r>
              <a:rPr lang="en-US" dirty="0"/>
              <a:t> IR 2.5-5 mg bid-</a:t>
            </a:r>
            <a:r>
              <a:rPr lang="en-US" dirty="0" err="1"/>
              <a:t>qid</a:t>
            </a:r>
            <a:r>
              <a:rPr lang="en-US" dirty="0"/>
              <a:t> </a:t>
            </a:r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dirty="0" err="1"/>
              <a:t>Ditropan</a:t>
            </a:r>
            <a:r>
              <a:rPr lang="en-US" dirty="0"/>
              <a:t> XL 5-20 mg daily</a:t>
            </a:r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dirty="0" err="1"/>
              <a:t>Oxytrol</a:t>
            </a:r>
            <a:r>
              <a:rPr lang="en-US" dirty="0"/>
              <a:t> patch TDS 3.9 mg 2x/wk </a:t>
            </a:r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dirty="0" err="1"/>
              <a:t>Tolterodine</a:t>
            </a:r>
            <a:r>
              <a:rPr lang="en-US" dirty="0"/>
              <a:t> </a:t>
            </a:r>
            <a:r>
              <a:rPr lang="en-US" dirty="0" err="1"/>
              <a:t>tartrate</a:t>
            </a:r>
            <a:r>
              <a:rPr lang="en-US" dirty="0"/>
              <a:t> IR 1-2 mg bid</a:t>
            </a:r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dirty="0" err="1"/>
              <a:t>Detrol</a:t>
            </a:r>
            <a:r>
              <a:rPr lang="en-US" dirty="0"/>
              <a:t> LA 2-4 mg daily</a:t>
            </a:r>
          </a:p>
          <a:p>
            <a:pPr lvl="1">
              <a:lnSpc>
                <a:spcPct val="80000"/>
              </a:lnSpc>
              <a:buSzPct val="60000"/>
              <a:buNone/>
              <a:defRPr/>
            </a:pPr>
            <a:endParaRPr lang="en-US" sz="1800" dirty="0"/>
          </a:p>
          <a:p>
            <a:pPr lvl="1">
              <a:lnSpc>
                <a:spcPct val="80000"/>
              </a:lnSpc>
              <a:buSzPct val="60000"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New Drugs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dirty="0" err="1"/>
              <a:t>Trospium</a:t>
            </a:r>
            <a:r>
              <a:rPr lang="en-US" dirty="0"/>
              <a:t> chloride (</a:t>
            </a:r>
            <a:r>
              <a:rPr lang="en-US" dirty="0" err="1"/>
              <a:t>Sanctura</a:t>
            </a:r>
            <a:r>
              <a:rPr lang="en-US" dirty="0"/>
              <a:t>) 20 mg bid</a:t>
            </a:r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dirty="0" err="1"/>
              <a:t>Darifenicin</a:t>
            </a:r>
            <a:r>
              <a:rPr lang="en-US" dirty="0"/>
              <a:t> (</a:t>
            </a:r>
            <a:r>
              <a:rPr lang="en-US" dirty="0" err="1"/>
              <a:t>Enablex</a:t>
            </a:r>
            <a:r>
              <a:rPr lang="en-US" dirty="0"/>
              <a:t>) 7.5-15 mg daily</a:t>
            </a:r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dirty="0" err="1"/>
              <a:t>Solefenicin</a:t>
            </a:r>
            <a:r>
              <a:rPr lang="en-US" dirty="0"/>
              <a:t> (Vesicare) 5-10 mg daily</a:t>
            </a:r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Beta-AR agonists</a:t>
            </a:r>
          </a:p>
          <a:p>
            <a:pPr lvl="1">
              <a:lnSpc>
                <a:spcPct val="80000"/>
              </a:lnSpc>
              <a:buSzPct val="60000"/>
              <a:defRPr/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Botulinumtoxin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SzPct val="60000"/>
              <a:defRPr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SzPct val="60000"/>
              <a:defRPr/>
            </a:pPr>
            <a:endParaRPr lang="en-US" dirty="0"/>
          </a:p>
        </p:txBody>
      </p:sp>
      <p:pic>
        <p:nvPicPr>
          <p:cNvPr id="56326" name="Picture 6" descr="http://images.jupiterimages.com/common/detail/69/49/22964969.jpg">
            <a:extLst>
              <a:ext uri="{FF2B5EF4-FFF2-40B4-BE49-F238E27FC236}">
                <a16:creationId xmlns:a16="http://schemas.microsoft.com/office/drawing/2014/main" id="{7A1E5878-903E-66B2-3886-122915CFB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" contrast="-1000"/>
          </a:blip>
          <a:srcRect/>
          <a:stretch>
            <a:fillRect/>
          </a:stretch>
        </p:blipFill>
        <p:spPr bwMode="auto">
          <a:xfrm>
            <a:off x="7772400" y="2438401"/>
            <a:ext cx="2590800" cy="172029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9BF1CDB-A8BB-1555-40C3-A21D4FEC942D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28600"/>
            <a:ext cx="82296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INCONTINENCE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2F181A9-FD5C-F4E6-1422-A3B53B6B7B95}"/>
              </a:ext>
            </a:extLst>
          </p:cNvPr>
          <p:cNvGraphicFramePr/>
          <p:nvPr/>
        </p:nvGraphicFramePr>
        <p:xfrm>
          <a:off x="1295400" y="1524000"/>
          <a:ext cx="6781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011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5A8D1C-DCF2-4BCD-A9D5-D26E8C66B631}"/>
              </a:ext>
            </a:extLst>
          </p:cNvPr>
          <p:cNvSpPr txBox="1">
            <a:spLocks/>
          </p:cNvSpPr>
          <p:nvPr/>
        </p:nvSpPr>
        <p:spPr>
          <a:xfrm>
            <a:off x="1123952" y="1284361"/>
            <a:ext cx="4114800" cy="447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neuromodulation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4F94-CF3C-93E5-AFFB-03CD4076A9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01" y="2840176"/>
            <a:ext cx="2773999" cy="262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90755D-E99F-DEA1-0749-E2C650BF3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2" y="2782814"/>
            <a:ext cx="3457575" cy="2790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C07AD-8714-F5F9-5122-CC8805546DE4}"/>
              </a:ext>
            </a:extLst>
          </p:cNvPr>
          <p:cNvSpPr txBox="1"/>
          <p:nvPr/>
        </p:nvSpPr>
        <p:spPr>
          <a:xfrm>
            <a:off x="1608932" y="2470844"/>
            <a:ext cx="3240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sacral neuromodu­lation (SNM)</a:t>
            </a:r>
            <a:endParaRPr lang="en-US" sz="1800" dirty="0">
              <a:solidFill>
                <a:srgbClr val="000000"/>
              </a:solidFill>
              <a:effectLst/>
              <a:latin typeface="Minion Pro"/>
              <a:ea typeface="Calibri" panose="020F0502020204030204" pitchFamily="34" charset="0"/>
              <a:cs typeface="Minion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3DB83-8E79-9FFA-2BDD-628B1E0A5AA7}"/>
              </a:ext>
            </a:extLst>
          </p:cNvPr>
          <p:cNvSpPr txBox="1"/>
          <p:nvPr/>
        </p:nvSpPr>
        <p:spPr>
          <a:xfrm>
            <a:off x="5405123" y="2332031"/>
            <a:ext cx="4462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percutaneous tibial nerve stimulation (PTNS),</a:t>
            </a:r>
            <a:endParaRPr lang="en-US" dirty="0"/>
          </a:p>
        </p:txBody>
      </p:sp>
      <p:pic>
        <p:nvPicPr>
          <p:cNvPr id="7" name="Picture 2" descr="Patient Info | Urgent PC |Overactive Bladder Treatment | Non-drug">
            <a:extLst>
              <a:ext uri="{FF2B5EF4-FFF2-40B4-BE49-F238E27FC236}">
                <a16:creationId xmlns:a16="http://schemas.microsoft.com/office/drawing/2014/main" id="{342B75C7-2653-0B71-1ABA-0F9E80D0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7" y="3018389"/>
            <a:ext cx="3054711" cy="29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7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D8CA-CEFF-5ED7-0BFA-ED15D7F8DC0B}"/>
              </a:ext>
            </a:extLst>
          </p:cNvPr>
          <p:cNvSpPr txBox="1">
            <a:spLocks/>
          </p:cNvSpPr>
          <p:nvPr/>
        </p:nvSpPr>
        <p:spPr>
          <a:xfrm>
            <a:off x="687163" y="389744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Prevalence</a:t>
            </a:r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102E15B-C7A3-62E4-ED8B-5D50BD27EA50}"/>
              </a:ext>
            </a:extLst>
          </p:cNvPr>
          <p:cNvSpPr txBox="1">
            <a:spLocks noChangeArrowheads="1"/>
          </p:cNvSpPr>
          <p:nvPr/>
        </p:nvSpPr>
        <p:spPr>
          <a:xfrm>
            <a:off x="687163" y="1889918"/>
            <a:ext cx="8229600" cy="3078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Community:  17% older men, up to 30% older women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600" dirty="0"/>
          </a:p>
          <a:p>
            <a:r>
              <a:rPr lang="en-US" altLang="en-US" dirty="0"/>
              <a:t>Hospital:  up to 50% older men and women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600" dirty="0"/>
          </a:p>
        </p:txBody>
      </p:sp>
      <p:pic>
        <p:nvPicPr>
          <p:cNvPr id="4" name="Picture 6" descr="C:\Documents and Settings\Administrator\Local Settings\Temporary Internet Files\Content.IE5\B6F9G9N9\MPj04228790000[1].jpg">
            <a:extLst>
              <a:ext uri="{FF2B5EF4-FFF2-40B4-BE49-F238E27FC236}">
                <a16:creationId xmlns:a16="http://schemas.microsoft.com/office/drawing/2014/main" id="{EC697F37-CD15-F3EE-2582-55B434F83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34872" y="4107766"/>
            <a:ext cx="4084231" cy="2521548"/>
          </a:xfrm>
          <a:prstGeom prst="trapezoid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8148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2C3AE048-1793-57B0-0CE4-B323C98FCB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69386"/>
              </p:ext>
            </p:extLst>
          </p:nvPr>
        </p:nvGraphicFramePr>
        <p:xfrm>
          <a:off x="533400" y="1211507"/>
          <a:ext cx="8382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382727" imgH="4877223" progId="Excel.Chart.8">
                  <p:embed/>
                </p:oleObj>
              </mc:Choice>
              <mc:Fallback>
                <p:oleObj r:id="rId2" imgW="8382727" imgH="4877223" progId="Excel.Chart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DB2FD9AA-6A95-EF5C-371B-4948930257B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1507"/>
                        <a:ext cx="838200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DB228A1-B564-5A17-5BF6-BB72489AC101}"/>
              </a:ext>
            </a:extLst>
          </p:cNvPr>
          <p:cNvSpPr/>
          <p:nvPr/>
        </p:nvSpPr>
        <p:spPr>
          <a:xfrm>
            <a:off x="555625" y="220907"/>
            <a:ext cx="82415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Prevalence of Incontinence in Women</a:t>
            </a:r>
            <a:endParaRPr lang="en-US" sz="4000" b="1" dirty="0">
              <a:ln w="50800"/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12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C0AB-57F8-70FE-95C1-DADD7708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Aging Changes</a:t>
            </a:r>
          </a:p>
        </p:txBody>
      </p:sp>
      <p:pic>
        <p:nvPicPr>
          <p:cNvPr id="97281" name="Picture 1" descr="C:\Documents and Settings\Administrator\Local Settings\Temporary Internet Files\Content.IE5\AW7I1T2S\MPj04006740000[1].jpg">
            <a:extLst>
              <a:ext uri="{FF2B5EF4-FFF2-40B4-BE49-F238E27FC236}">
                <a16:creationId xmlns:a16="http://schemas.microsoft.com/office/drawing/2014/main" id="{DB1C6946-F203-084E-1516-976EF2C42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5600" y="2895600"/>
            <a:ext cx="4419600" cy="4942908"/>
          </a:xfrm>
          <a:prstGeom prst="diamond">
            <a:avLst/>
          </a:prstGeom>
          <a:noFill/>
          <a:effectLst>
            <a:softEdge rad="635000"/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C4B11D9-A453-8CF8-82FD-A38A509028B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47801"/>
            <a:ext cx="8229600" cy="4525963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Decreased bladder capacity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3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Reduced voiding volume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3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Reduced flow rates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3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Increased urine production at night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  <a:p>
            <a:pPr marL="2057400" lvl="4" indent="-228600">
              <a:spcBef>
                <a:spcPct val="20000"/>
              </a:spcBef>
              <a:defRPr/>
            </a:pPr>
            <a:endParaRPr lang="en-US" sz="3200" dirty="0"/>
          </a:p>
          <a:p>
            <a:pPr marL="58738" lvl="4">
              <a:spcBef>
                <a:spcPct val="20000"/>
              </a:spcBef>
              <a:defRPr/>
            </a:pPr>
            <a:r>
              <a:rPr lang="en-US" sz="1600" dirty="0">
                <a:solidFill>
                  <a:schemeClr val="tx2"/>
                </a:solidFill>
              </a:rPr>
              <a:t>*  </a:t>
            </a:r>
            <a:r>
              <a:rPr lang="en-US" sz="1600" dirty="0" err="1">
                <a:solidFill>
                  <a:schemeClr val="tx2"/>
                </a:solidFill>
              </a:rPr>
              <a:t>Nordling</a:t>
            </a:r>
            <a:r>
              <a:rPr lang="en-US" sz="1600" dirty="0">
                <a:solidFill>
                  <a:schemeClr val="tx2"/>
                </a:solidFill>
              </a:rPr>
              <a:t>, J  Experimental Gerontology, 2002, 37:991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7D18A09-F521-F157-A26D-5A3702813626}"/>
              </a:ext>
            </a:extLst>
          </p:cNvPr>
          <p:cNvSpPr txBox="1">
            <a:spLocks noChangeArrowheads="1"/>
          </p:cNvSpPr>
          <p:nvPr/>
        </p:nvSpPr>
        <p:spPr>
          <a:xfrm>
            <a:off x="601687" y="37567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/>
              <a:t>Reversible causes of UI</a:t>
            </a:r>
          </a:p>
        </p:txBody>
      </p:sp>
      <p:pic>
        <p:nvPicPr>
          <p:cNvPr id="3" name="Picture 1" descr="C:\Documents and Settings\Administrator\Local Settings\Temporary Internet Files\Content.IE5\HATE6MO8\MPj04331430000[1].jpg">
            <a:extLst>
              <a:ext uri="{FF2B5EF4-FFF2-40B4-BE49-F238E27FC236}">
                <a16:creationId xmlns:a16="http://schemas.microsoft.com/office/drawing/2014/main" id="{780FE820-D477-7E2F-7F47-B573037F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535773"/>
            <a:ext cx="6629400" cy="594655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7E5ADAB8-23BD-0A8E-C3E5-807D317AD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37" y="1610751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latin typeface="Calibri" panose="020F0502020204030204" pitchFamily="34" charset="0"/>
              </a:rPr>
              <a:t> </a:t>
            </a:r>
            <a:r>
              <a:rPr lang="en-US" altLang="en-US" sz="3200" dirty="0">
                <a:latin typeface="Calibri" panose="020F0502020204030204" pitchFamily="34" charset="0"/>
              </a:rPr>
              <a:t>        -  </a:t>
            </a:r>
            <a:r>
              <a:rPr lang="en-US" altLang="en-US" sz="3200" b="1" dirty="0">
                <a:latin typeface="Calibri" panose="020F0502020204030204" pitchFamily="34" charset="0"/>
              </a:rPr>
              <a:t>Delirium or Drugs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latin typeface="Calibri" panose="020F0502020204030204" pitchFamily="34" charset="0"/>
              </a:rPr>
              <a:t>          -  Restricted mobility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latin typeface="Calibri" panose="020F0502020204030204" pitchFamily="34" charset="0"/>
              </a:rPr>
              <a:t>          -  Infection, impaction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latin typeface="Calibri" panose="020F0502020204030204" pitchFamily="34" charset="0"/>
              </a:rPr>
              <a:t>          -  Polyuria</a:t>
            </a:r>
          </a:p>
        </p:txBody>
      </p:sp>
    </p:spTree>
    <p:extLst>
      <p:ext uri="{BB962C8B-B14F-4D97-AF65-F5344CB8AC3E}">
        <p14:creationId xmlns:p14="http://schemas.microsoft.com/office/powerpoint/2010/main" val="10197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372BB1-B6DC-90A1-4F87-8ACCE54BF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256813"/>
              </p:ext>
            </p:extLst>
          </p:nvPr>
        </p:nvGraphicFramePr>
        <p:xfrm>
          <a:off x="2438400" y="266700"/>
          <a:ext cx="7315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27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638B933E-DF94-5AD7-1F03-62799F818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Urge UI</a:t>
            </a:r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CE846FA3-12CD-5A2D-776D-B56D8B0765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24200" y="1066800"/>
            <a:ext cx="7086600" cy="304800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GB" altLang="sv-SE" sz="1200" b="1">
                <a:solidFill>
                  <a:schemeClr val="tx2"/>
                </a:solidFill>
              </a:rPr>
              <a:t>Abrams P et al. </a:t>
            </a:r>
            <a:r>
              <a:rPr lang="en-US" altLang="sv-SE" sz="1200" b="1" i="1">
                <a:solidFill>
                  <a:schemeClr val="tx2"/>
                </a:solidFill>
              </a:rPr>
              <a:t>Urology</a:t>
            </a:r>
            <a:r>
              <a:rPr lang="en-US" altLang="sv-SE" sz="1200" b="1">
                <a:solidFill>
                  <a:schemeClr val="tx2"/>
                </a:solidFill>
              </a:rPr>
              <a:t>. 2003;61:37-49</a:t>
            </a:r>
            <a:r>
              <a:rPr lang="sv-SE" altLang="sv-SE" sz="1200" b="1">
                <a:solidFill>
                  <a:schemeClr val="tx2"/>
                </a:solidFill>
              </a:rPr>
              <a:t>.</a:t>
            </a:r>
            <a:r>
              <a:rPr lang="en-US" altLang="en-US" sz="1200" b="1">
                <a:solidFill>
                  <a:schemeClr val="tx2"/>
                </a:solidFill>
              </a:rPr>
              <a:t> Ouslander J. </a:t>
            </a:r>
            <a:r>
              <a:rPr lang="en-US" altLang="en-US" sz="1200" b="1" i="1">
                <a:solidFill>
                  <a:schemeClr val="tx2"/>
                </a:solidFill>
              </a:rPr>
              <a:t>N Engl J Med</a:t>
            </a:r>
            <a:r>
              <a:rPr lang="en-US" altLang="en-US" sz="1200" b="1">
                <a:solidFill>
                  <a:schemeClr val="tx2"/>
                </a:solidFill>
              </a:rPr>
              <a:t>. 2004;350(8):786-799.</a:t>
            </a:r>
          </a:p>
        </p:txBody>
      </p:sp>
      <p:sp>
        <p:nvSpPr>
          <p:cNvPr id="31750" name="Rectangle 5">
            <a:extLst>
              <a:ext uri="{FF2B5EF4-FFF2-40B4-BE49-F238E27FC236}">
                <a16:creationId xmlns:a16="http://schemas.microsoft.com/office/drawing/2014/main" id="{26A72CAD-D286-2C05-C144-570B4A3D3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2133600"/>
            <a:ext cx="2911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550" indent="-6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altLang="en-US" sz="240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complaint </a:t>
            </a:r>
            <a:br>
              <a:rPr lang="en-US" altLang="en-US" sz="240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 involuntary leakage accompanied by or immediately preceded by urgency</a:t>
            </a:r>
            <a:endParaRPr lang="en-US" altLang="en-US" sz="2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31751" name="Group 6">
            <a:extLst>
              <a:ext uri="{FF2B5EF4-FFF2-40B4-BE49-F238E27FC236}">
                <a16:creationId xmlns:a16="http://schemas.microsoft.com/office/drawing/2014/main" id="{7F64F5CB-AFEC-DC59-B8C7-7A65731E28D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524000"/>
            <a:ext cx="5638800" cy="4191000"/>
            <a:chOff x="2388" y="1307"/>
            <a:chExt cx="3963" cy="2393"/>
          </a:xfrm>
        </p:grpSpPr>
        <p:sp>
          <p:nvSpPr>
            <p:cNvPr id="31752" name="Freeform 7">
              <a:extLst>
                <a:ext uri="{FF2B5EF4-FFF2-40B4-BE49-F238E27FC236}">
                  <a16:creationId xmlns:a16="http://schemas.microsoft.com/office/drawing/2014/main" id="{5D8A11B0-23B0-1030-07AB-32E3171B6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1799"/>
              <a:ext cx="4" cy="18"/>
            </a:xfrm>
            <a:custGeom>
              <a:avLst/>
              <a:gdLst>
                <a:gd name="T0" fmla="*/ 0 w 4"/>
                <a:gd name="T1" fmla="*/ 0 h 18"/>
                <a:gd name="T2" fmla="*/ 2 w 4"/>
                <a:gd name="T3" fmla="*/ 9 h 18"/>
                <a:gd name="T4" fmla="*/ 4 w 4"/>
                <a:gd name="T5" fmla="*/ 18 h 18"/>
                <a:gd name="T6" fmla="*/ 0 w 4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8"/>
                <a:gd name="T14" fmla="*/ 4 w 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8">
                  <a:moveTo>
                    <a:pt x="0" y="0"/>
                  </a:moveTo>
                  <a:lnTo>
                    <a:pt x="2" y="9"/>
                  </a:lnTo>
                  <a:lnTo>
                    <a:pt x="4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53" name="Rectangle 8">
              <a:extLst>
                <a:ext uri="{FF2B5EF4-FFF2-40B4-BE49-F238E27FC236}">
                  <a16:creationId xmlns:a16="http://schemas.microsoft.com/office/drawing/2014/main" id="{A8C4205E-AC99-03DF-3949-2033FE540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" y="3311"/>
              <a:ext cx="2" cy="19"/>
            </a:xfrm>
            <a:prstGeom prst="rect">
              <a:avLst/>
            </a:pr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54" name="Rectangle 9">
              <a:extLst>
                <a:ext uri="{FF2B5EF4-FFF2-40B4-BE49-F238E27FC236}">
                  <a16:creationId xmlns:a16="http://schemas.microsoft.com/office/drawing/2014/main" id="{04F11F74-4923-90CC-0EDA-D55219263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3163"/>
              <a:ext cx="130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55" name="Freeform 10">
              <a:extLst>
                <a:ext uri="{FF2B5EF4-FFF2-40B4-BE49-F238E27FC236}">
                  <a16:creationId xmlns:a16="http://schemas.microsoft.com/office/drawing/2014/main" id="{AA06EDE0-1545-B288-6EC8-796B1B570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316"/>
              <a:ext cx="1416" cy="247"/>
            </a:xfrm>
            <a:custGeom>
              <a:avLst/>
              <a:gdLst>
                <a:gd name="T0" fmla="*/ 1372 w 1456"/>
                <a:gd name="T1" fmla="*/ 103 h 247"/>
                <a:gd name="T2" fmla="*/ 1358 w 1456"/>
                <a:gd name="T3" fmla="*/ 89 h 247"/>
                <a:gd name="T4" fmla="*/ 1335 w 1456"/>
                <a:gd name="T5" fmla="*/ 75 h 247"/>
                <a:gd name="T6" fmla="*/ 1306 w 1456"/>
                <a:gd name="T7" fmla="*/ 61 h 247"/>
                <a:gd name="T8" fmla="*/ 1275 w 1456"/>
                <a:gd name="T9" fmla="*/ 47 h 247"/>
                <a:gd name="T10" fmla="*/ 1237 w 1456"/>
                <a:gd name="T11" fmla="*/ 35 h 247"/>
                <a:gd name="T12" fmla="*/ 1200 w 1456"/>
                <a:gd name="T13" fmla="*/ 24 h 247"/>
                <a:gd name="T14" fmla="*/ 1160 w 1456"/>
                <a:gd name="T15" fmla="*/ 14 h 247"/>
                <a:gd name="T16" fmla="*/ 1121 w 1456"/>
                <a:gd name="T17" fmla="*/ 7 h 247"/>
                <a:gd name="T18" fmla="*/ 1084 w 1456"/>
                <a:gd name="T19" fmla="*/ 3 h 247"/>
                <a:gd name="T20" fmla="*/ 1050 w 1456"/>
                <a:gd name="T21" fmla="*/ 0 h 247"/>
                <a:gd name="T22" fmla="*/ 1019 w 1456"/>
                <a:gd name="T23" fmla="*/ 3 h 247"/>
                <a:gd name="T24" fmla="*/ 988 w 1456"/>
                <a:gd name="T25" fmla="*/ 5 h 247"/>
                <a:gd name="T26" fmla="*/ 954 w 1456"/>
                <a:gd name="T27" fmla="*/ 7 h 247"/>
                <a:gd name="T28" fmla="*/ 923 w 1456"/>
                <a:gd name="T29" fmla="*/ 7 h 247"/>
                <a:gd name="T30" fmla="*/ 890 w 1456"/>
                <a:gd name="T31" fmla="*/ 10 h 247"/>
                <a:gd name="T32" fmla="*/ 859 w 1456"/>
                <a:gd name="T33" fmla="*/ 10 h 247"/>
                <a:gd name="T34" fmla="*/ 825 w 1456"/>
                <a:gd name="T35" fmla="*/ 10 h 247"/>
                <a:gd name="T36" fmla="*/ 792 w 1456"/>
                <a:gd name="T37" fmla="*/ 10 h 247"/>
                <a:gd name="T38" fmla="*/ 757 w 1456"/>
                <a:gd name="T39" fmla="*/ 10 h 247"/>
                <a:gd name="T40" fmla="*/ 723 w 1456"/>
                <a:gd name="T41" fmla="*/ 10 h 247"/>
                <a:gd name="T42" fmla="*/ 688 w 1456"/>
                <a:gd name="T43" fmla="*/ 7 h 247"/>
                <a:gd name="T44" fmla="*/ 655 w 1456"/>
                <a:gd name="T45" fmla="*/ 10 h 247"/>
                <a:gd name="T46" fmla="*/ 620 w 1456"/>
                <a:gd name="T47" fmla="*/ 10 h 247"/>
                <a:gd name="T48" fmla="*/ 585 w 1456"/>
                <a:gd name="T49" fmla="*/ 10 h 247"/>
                <a:gd name="T50" fmla="*/ 552 w 1456"/>
                <a:gd name="T51" fmla="*/ 10 h 247"/>
                <a:gd name="T52" fmla="*/ 518 w 1456"/>
                <a:gd name="T53" fmla="*/ 10 h 247"/>
                <a:gd name="T54" fmla="*/ 487 w 1456"/>
                <a:gd name="T55" fmla="*/ 10 h 247"/>
                <a:gd name="T56" fmla="*/ 454 w 1456"/>
                <a:gd name="T57" fmla="*/ 7 h 247"/>
                <a:gd name="T58" fmla="*/ 423 w 1456"/>
                <a:gd name="T59" fmla="*/ 7 h 247"/>
                <a:gd name="T60" fmla="*/ 392 w 1456"/>
                <a:gd name="T61" fmla="*/ 5 h 247"/>
                <a:gd name="T62" fmla="*/ 358 w 1456"/>
                <a:gd name="T63" fmla="*/ 3 h 247"/>
                <a:gd name="T64" fmla="*/ 327 w 1456"/>
                <a:gd name="T65" fmla="*/ 0 h 247"/>
                <a:gd name="T66" fmla="*/ 293 w 1456"/>
                <a:gd name="T67" fmla="*/ 3 h 247"/>
                <a:gd name="T68" fmla="*/ 256 w 1456"/>
                <a:gd name="T69" fmla="*/ 7 h 247"/>
                <a:gd name="T70" fmla="*/ 217 w 1456"/>
                <a:gd name="T71" fmla="*/ 14 h 247"/>
                <a:gd name="T72" fmla="*/ 177 w 1456"/>
                <a:gd name="T73" fmla="*/ 24 h 247"/>
                <a:gd name="T74" fmla="*/ 140 w 1456"/>
                <a:gd name="T75" fmla="*/ 35 h 247"/>
                <a:gd name="T76" fmla="*/ 104 w 1456"/>
                <a:gd name="T77" fmla="*/ 47 h 247"/>
                <a:gd name="T78" fmla="*/ 71 w 1456"/>
                <a:gd name="T79" fmla="*/ 61 h 247"/>
                <a:gd name="T80" fmla="*/ 44 w 1456"/>
                <a:gd name="T81" fmla="*/ 75 h 247"/>
                <a:gd name="T82" fmla="*/ 19 w 1456"/>
                <a:gd name="T83" fmla="*/ 89 h 247"/>
                <a:gd name="T84" fmla="*/ 5 w 1456"/>
                <a:gd name="T85" fmla="*/ 103 h 2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56"/>
                <a:gd name="T130" fmla="*/ 0 h 247"/>
                <a:gd name="T131" fmla="*/ 1456 w 1456"/>
                <a:gd name="T132" fmla="*/ 247 h 2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56" h="247">
                  <a:moveTo>
                    <a:pt x="831" y="247"/>
                  </a:moveTo>
                  <a:lnTo>
                    <a:pt x="1456" y="107"/>
                  </a:lnTo>
                  <a:lnTo>
                    <a:pt x="1451" y="103"/>
                  </a:lnTo>
                  <a:lnTo>
                    <a:pt x="1447" y="98"/>
                  </a:lnTo>
                  <a:lnTo>
                    <a:pt x="1441" y="93"/>
                  </a:lnTo>
                  <a:lnTo>
                    <a:pt x="1435" y="89"/>
                  </a:lnTo>
                  <a:lnTo>
                    <a:pt x="1429" y="84"/>
                  </a:lnTo>
                  <a:lnTo>
                    <a:pt x="1420" y="79"/>
                  </a:lnTo>
                  <a:lnTo>
                    <a:pt x="1412" y="75"/>
                  </a:lnTo>
                  <a:lnTo>
                    <a:pt x="1402" y="70"/>
                  </a:lnTo>
                  <a:lnTo>
                    <a:pt x="1391" y="65"/>
                  </a:lnTo>
                  <a:lnTo>
                    <a:pt x="1381" y="61"/>
                  </a:lnTo>
                  <a:lnTo>
                    <a:pt x="1371" y="56"/>
                  </a:lnTo>
                  <a:lnTo>
                    <a:pt x="1358" y="51"/>
                  </a:lnTo>
                  <a:lnTo>
                    <a:pt x="1348" y="47"/>
                  </a:lnTo>
                  <a:lnTo>
                    <a:pt x="1335" y="44"/>
                  </a:lnTo>
                  <a:lnTo>
                    <a:pt x="1321" y="40"/>
                  </a:lnTo>
                  <a:lnTo>
                    <a:pt x="1308" y="35"/>
                  </a:lnTo>
                  <a:lnTo>
                    <a:pt x="1296" y="31"/>
                  </a:lnTo>
                  <a:lnTo>
                    <a:pt x="1281" y="28"/>
                  </a:lnTo>
                  <a:lnTo>
                    <a:pt x="1269" y="24"/>
                  </a:lnTo>
                  <a:lnTo>
                    <a:pt x="1254" y="21"/>
                  </a:lnTo>
                  <a:lnTo>
                    <a:pt x="1242" y="17"/>
                  </a:lnTo>
                  <a:lnTo>
                    <a:pt x="1227" y="14"/>
                  </a:lnTo>
                  <a:lnTo>
                    <a:pt x="1213" y="12"/>
                  </a:lnTo>
                  <a:lnTo>
                    <a:pt x="1200" y="10"/>
                  </a:lnTo>
                  <a:lnTo>
                    <a:pt x="1186" y="7"/>
                  </a:lnTo>
                  <a:lnTo>
                    <a:pt x="1173" y="5"/>
                  </a:lnTo>
                  <a:lnTo>
                    <a:pt x="1159" y="3"/>
                  </a:lnTo>
                  <a:lnTo>
                    <a:pt x="1146" y="3"/>
                  </a:lnTo>
                  <a:lnTo>
                    <a:pt x="1134" y="3"/>
                  </a:lnTo>
                  <a:lnTo>
                    <a:pt x="1121" y="0"/>
                  </a:lnTo>
                  <a:lnTo>
                    <a:pt x="1111" y="0"/>
                  </a:lnTo>
                  <a:lnTo>
                    <a:pt x="1099" y="0"/>
                  </a:lnTo>
                  <a:lnTo>
                    <a:pt x="1088" y="3"/>
                  </a:lnTo>
                  <a:lnTo>
                    <a:pt x="1078" y="3"/>
                  </a:lnTo>
                  <a:lnTo>
                    <a:pt x="1065" y="3"/>
                  </a:lnTo>
                  <a:lnTo>
                    <a:pt x="1055" y="5"/>
                  </a:lnTo>
                  <a:lnTo>
                    <a:pt x="1045" y="5"/>
                  </a:lnTo>
                  <a:lnTo>
                    <a:pt x="1032" y="5"/>
                  </a:lnTo>
                  <a:lnTo>
                    <a:pt x="1022" y="7"/>
                  </a:lnTo>
                  <a:lnTo>
                    <a:pt x="1009" y="7"/>
                  </a:lnTo>
                  <a:lnTo>
                    <a:pt x="999" y="7"/>
                  </a:lnTo>
                  <a:lnTo>
                    <a:pt x="986" y="7"/>
                  </a:lnTo>
                  <a:lnTo>
                    <a:pt x="976" y="7"/>
                  </a:lnTo>
                  <a:lnTo>
                    <a:pt x="964" y="10"/>
                  </a:lnTo>
                  <a:lnTo>
                    <a:pt x="953" y="10"/>
                  </a:lnTo>
                  <a:lnTo>
                    <a:pt x="941" y="10"/>
                  </a:lnTo>
                  <a:lnTo>
                    <a:pt x="930" y="10"/>
                  </a:lnTo>
                  <a:lnTo>
                    <a:pt x="918" y="10"/>
                  </a:lnTo>
                  <a:lnTo>
                    <a:pt x="908" y="10"/>
                  </a:lnTo>
                  <a:lnTo>
                    <a:pt x="895" y="10"/>
                  </a:lnTo>
                  <a:lnTo>
                    <a:pt x="883" y="10"/>
                  </a:lnTo>
                  <a:lnTo>
                    <a:pt x="872" y="10"/>
                  </a:lnTo>
                  <a:lnTo>
                    <a:pt x="860" y="10"/>
                  </a:lnTo>
                  <a:lnTo>
                    <a:pt x="847" y="10"/>
                  </a:lnTo>
                  <a:lnTo>
                    <a:pt x="837" y="10"/>
                  </a:lnTo>
                  <a:lnTo>
                    <a:pt x="825" y="10"/>
                  </a:lnTo>
                  <a:lnTo>
                    <a:pt x="812" y="10"/>
                  </a:lnTo>
                  <a:lnTo>
                    <a:pt x="800" y="10"/>
                  </a:lnTo>
                  <a:lnTo>
                    <a:pt x="789" y="10"/>
                  </a:lnTo>
                  <a:lnTo>
                    <a:pt x="777" y="10"/>
                  </a:lnTo>
                  <a:lnTo>
                    <a:pt x="764" y="10"/>
                  </a:lnTo>
                  <a:lnTo>
                    <a:pt x="752" y="7"/>
                  </a:lnTo>
                  <a:lnTo>
                    <a:pt x="739" y="7"/>
                  </a:lnTo>
                  <a:lnTo>
                    <a:pt x="727" y="7"/>
                  </a:lnTo>
                  <a:lnTo>
                    <a:pt x="717" y="7"/>
                  </a:lnTo>
                  <a:lnTo>
                    <a:pt x="704" y="7"/>
                  </a:lnTo>
                  <a:lnTo>
                    <a:pt x="692" y="10"/>
                  </a:lnTo>
                  <a:lnTo>
                    <a:pt x="679" y="10"/>
                  </a:lnTo>
                  <a:lnTo>
                    <a:pt x="667" y="10"/>
                  </a:lnTo>
                  <a:lnTo>
                    <a:pt x="656" y="10"/>
                  </a:lnTo>
                  <a:lnTo>
                    <a:pt x="644" y="10"/>
                  </a:lnTo>
                  <a:lnTo>
                    <a:pt x="632" y="10"/>
                  </a:lnTo>
                  <a:lnTo>
                    <a:pt x="619" y="10"/>
                  </a:lnTo>
                  <a:lnTo>
                    <a:pt x="609" y="10"/>
                  </a:lnTo>
                  <a:lnTo>
                    <a:pt x="596" y="10"/>
                  </a:lnTo>
                  <a:lnTo>
                    <a:pt x="584" y="10"/>
                  </a:lnTo>
                  <a:lnTo>
                    <a:pt x="573" y="10"/>
                  </a:lnTo>
                  <a:lnTo>
                    <a:pt x="561" y="10"/>
                  </a:lnTo>
                  <a:lnTo>
                    <a:pt x="548" y="10"/>
                  </a:lnTo>
                  <a:lnTo>
                    <a:pt x="538" y="10"/>
                  </a:lnTo>
                  <a:lnTo>
                    <a:pt x="526" y="10"/>
                  </a:lnTo>
                  <a:lnTo>
                    <a:pt x="515" y="10"/>
                  </a:lnTo>
                  <a:lnTo>
                    <a:pt x="503" y="10"/>
                  </a:lnTo>
                  <a:lnTo>
                    <a:pt x="492" y="7"/>
                  </a:lnTo>
                  <a:lnTo>
                    <a:pt x="480" y="7"/>
                  </a:lnTo>
                  <a:lnTo>
                    <a:pt x="470" y="7"/>
                  </a:lnTo>
                  <a:lnTo>
                    <a:pt x="457" y="7"/>
                  </a:lnTo>
                  <a:lnTo>
                    <a:pt x="447" y="7"/>
                  </a:lnTo>
                  <a:lnTo>
                    <a:pt x="434" y="5"/>
                  </a:lnTo>
                  <a:lnTo>
                    <a:pt x="424" y="5"/>
                  </a:lnTo>
                  <a:lnTo>
                    <a:pt x="414" y="5"/>
                  </a:lnTo>
                  <a:lnTo>
                    <a:pt x="401" y="3"/>
                  </a:lnTo>
                  <a:lnTo>
                    <a:pt x="391" y="3"/>
                  </a:lnTo>
                  <a:lnTo>
                    <a:pt x="378" y="3"/>
                  </a:lnTo>
                  <a:lnTo>
                    <a:pt x="368" y="0"/>
                  </a:lnTo>
                  <a:lnTo>
                    <a:pt x="357" y="0"/>
                  </a:lnTo>
                  <a:lnTo>
                    <a:pt x="345" y="0"/>
                  </a:lnTo>
                  <a:lnTo>
                    <a:pt x="335" y="0"/>
                  </a:lnTo>
                  <a:lnTo>
                    <a:pt x="322" y="0"/>
                  </a:lnTo>
                  <a:lnTo>
                    <a:pt x="310" y="3"/>
                  </a:lnTo>
                  <a:lnTo>
                    <a:pt x="297" y="3"/>
                  </a:lnTo>
                  <a:lnTo>
                    <a:pt x="283" y="5"/>
                  </a:lnTo>
                  <a:lnTo>
                    <a:pt x="270" y="7"/>
                  </a:lnTo>
                  <a:lnTo>
                    <a:pt x="256" y="10"/>
                  </a:lnTo>
                  <a:lnTo>
                    <a:pt x="243" y="12"/>
                  </a:lnTo>
                  <a:lnTo>
                    <a:pt x="229" y="14"/>
                  </a:lnTo>
                  <a:lnTo>
                    <a:pt x="216" y="17"/>
                  </a:lnTo>
                  <a:lnTo>
                    <a:pt x="202" y="21"/>
                  </a:lnTo>
                  <a:lnTo>
                    <a:pt x="187" y="24"/>
                  </a:lnTo>
                  <a:lnTo>
                    <a:pt x="175" y="28"/>
                  </a:lnTo>
                  <a:lnTo>
                    <a:pt x="160" y="31"/>
                  </a:lnTo>
                  <a:lnTo>
                    <a:pt x="148" y="35"/>
                  </a:lnTo>
                  <a:lnTo>
                    <a:pt x="135" y="40"/>
                  </a:lnTo>
                  <a:lnTo>
                    <a:pt x="123" y="44"/>
                  </a:lnTo>
                  <a:lnTo>
                    <a:pt x="110" y="47"/>
                  </a:lnTo>
                  <a:lnTo>
                    <a:pt x="98" y="51"/>
                  </a:lnTo>
                  <a:lnTo>
                    <a:pt x="86" y="56"/>
                  </a:lnTo>
                  <a:lnTo>
                    <a:pt x="75" y="61"/>
                  </a:lnTo>
                  <a:lnTo>
                    <a:pt x="65" y="65"/>
                  </a:lnTo>
                  <a:lnTo>
                    <a:pt x="54" y="70"/>
                  </a:lnTo>
                  <a:lnTo>
                    <a:pt x="46" y="75"/>
                  </a:lnTo>
                  <a:lnTo>
                    <a:pt x="38" y="79"/>
                  </a:lnTo>
                  <a:lnTo>
                    <a:pt x="29" y="84"/>
                  </a:lnTo>
                  <a:lnTo>
                    <a:pt x="21" y="89"/>
                  </a:lnTo>
                  <a:lnTo>
                    <a:pt x="15" y="93"/>
                  </a:lnTo>
                  <a:lnTo>
                    <a:pt x="9" y="98"/>
                  </a:lnTo>
                  <a:lnTo>
                    <a:pt x="5" y="103"/>
                  </a:lnTo>
                  <a:lnTo>
                    <a:pt x="0" y="107"/>
                  </a:lnTo>
                  <a:lnTo>
                    <a:pt x="831" y="247"/>
                  </a:lnTo>
                  <a:close/>
                </a:path>
              </a:pathLst>
            </a:custGeom>
            <a:solidFill>
              <a:srgbClr val="FF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56" name="Freeform 11">
              <a:extLst>
                <a:ext uri="{FF2B5EF4-FFF2-40B4-BE49-F238E27FC236}">
                  <a16:creationId xmlns:a16="http://schemas.microsoft.com/office/drawing/2014/main" id="{BD330957-3748-4975-6368-C6F6BACB0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1414"/>
              <a:ext cx="626" cy="158"/>
            </a:xfrm>
            <a:custGeom>
              <a:avLst/>
              <a:gdLst>
                <a:gd name="T0" fmla="*/ 588 w 643"/>
                <a:gd name="T1" fmla="*/ 16 h 158"/>
                <a:gd name="T2" fmla="*/ 592 w 643"/>
                <a:gd name="T3" fmla="*/ 0 h 158"/>
                <a:gd name="T4" fmla="*/ 0 w 643"/>
                <a:gd name="T5" fmla="*/ 140 h 158"/>
                <a:gd name="T6" fmla="*/ 4 w 643"/>
                <a:gd name="T7" fmla="*/ 158 h 158"/>
                <a:gd name="T8" fmla="*/ 596 w 643"/>
                <a:gd name="T9" fmla="*/ 19 h 158"/>
                <a:gd name="T10" fmla="*/ 600 w 643"/>
                <a:gd name="T11" fmla="*/ 2 h 158"/>
                <a:gd name="T12" fmla="*/ 596 w 643"/>
                <a:gd name="T13" fmla="*/ 19 h 158"/>
                <a:gd name="T14" fmla="*/ 609 w 643"/>
                <a:gd name="T15" fmla="*/ 16 h 158"/>
                <a:gd name="T16" fmla="*/ 600 w 643"/>
                <a:gd name="T17" fmla="*/ 2 h 158"/>
                <a:gd name="T18" fmla="*/ 588 w 643"/>
                <a:gd name="T19" fmla="*/ 16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3"/>
                <a:gd name="T31" fmla="*/ 0 h 158"/>
                <a:gd name="T32" fmla="*/ 643 w 643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3" h="158">
                  <a:moveTo>
                    <a:pt x="620" y="16"/>
                  </a:moveTo>
                  <a:lnTo>
                    <a:pt x="625" y="0"/>
                  </a:lnTo>
                  <a:lnTo>
                    <a:pt x="0" y="140"/>
                  </a:lnTo>
                  <a:lnTo>
                    <a:pt x="4" y="158"/>
                  </a:lnTo>
                  <a:lnTo>
                    <a:pt x="629" y="19"/>
                  </a:lnTo>
                  <a:lnTo>
                    <a:pt x="633" y="2"/>
                  </a:lnTo>
                  <a:lnTo>
                    <a:pt x="629" y="19"/>
                  </a:lnTo>
                  <a:lnTo>
                    <a:pt x="643" y="16"/>
                  </a:lnTo>
                  <a:lnTo>
                    <a:pt x="633" y="2"/>
                  </a:lnTo>
                  <a:lnTo>
                    <a:pt x="620" y="16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57" name="Freeform 12">
              <a:extLst>
                <a:ext uri="{FF2B5EF4-FFF2-40B4-BE49-F238E27FC236}">
                  <a16:creationId xmlns:a16="http://schemas.microsoft.com/office/drawing/2014/main" id="{F9ACD25B-605C-137F-AA8C-5EA25E1F1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1307"/>
              <a:ext cx="353" cy="123"/>
            </a:xfrm>
            <a:custGeom>
              <a:avLst/>
              <a:gdLst>
                <a:gd name="T0" fmla="*/ 0 w 363"/>
                <a:gd name="T1" fmla="*/ 21 h 123"/>
                <a:gd name="T2" fmla="*/ 20 w 363"/>
                <a:gd name="T3" fmla="*/ 19 h 123"/>
                <a:gd name="T4" fmla="*/ 45 w 363"/>
                <a:gd name="T5" fmla="*/ 21 h 123"/>
                <a:gd name="T6" fmla="*/ 68 w 363"/>
                <a:gd name="T7" fmla="*/ 23 h 123"/>
                <a:gd name="T8" fmla="*/ 93 w 363"/>
                <a:gd name="T9" fmla="*/ 28 h 123"/>
                <a:gd name="T10" fmla="*/ 120 w 363"/>
                <a:gd name="T11" fmla="*/ 33 h 123"/>
                <a:gd name="T12" fmla="*/ 145 w 363"/>
                <a:gd name="T13" fmla="*/ 40 h 123"/>
                <a:gd name="T14" fmla="*/ 170 w 363"/>
                <a:gd name="T15" fmla="*/ 47 h 123"/>
                <a:gd name="T16" fmla="*/ 195 w 363"/>
                <a:gd name="T17" fmla="*/ 53 h 123"/>
                <a:gd name="T18" fmla="*/ 220 w 363"/>
                <a:gd name="T19" fmla="*/ 63 h 123"/>
                <a:gd name="T20" fmla="*/ 243 w 363"/>
                <a:gd name="T21" fmla="*/ 70 h 123"/>
                <a:gd name="T22" fmla="*/ 265 w 363"/>
                <a:gd name="T23" fmla="*/ 79 h 123"/>
                <a:gd name="T24" fmla="*/ 283 w 363"/>
                <a:gd name="T25" fmla="*/ 88 h 123"/>
                <a:gd name="T26" fmla="*/ 300 w 363"/>
                <a:gd name="T27" fmla="*/ 98 h 123"/>
                <a:gd name="T28" fmla="*/ 314 w 363"/>
                <a:gd name="T29" fmla="*/ 107 h 123"/>
                <a:gd name="T30" fmla="*/ 324 w 363"/>
                <a:gd name="T31" fmla="*/ 114 h 123"/>
                <a:gd name="T32" fmla="*/ 331 w 363"/>
                <a:gd name="T33" fmla="*/ 123 h 123"/>
                <a:gd name="T34" fmla="*/ 339 w 363"/>
                <a:gd name="T35" fmla="*/ 105 h 123"/>
                <a:gd name="T36" fmla="*/ 329 w 363"/>
                <a:gd name="T37" fmla="*/ 95 h 123"/>
                <a:gd name="T38" fmla="*/ 316 w 363"/>
                <a:gd name="T39" fmla="*/ 86 h 123"/>
                <a:gd name="T40" fmla="*/ 298 w 363"/>
                <a:gd name="T41" fmla="*/ 74 h 123"/>
                <a:gd name="T42" fmla="*/ 280 w 363"/>
                <a:gd name="T43" fmla="*/ 65 h 123"/>
                <a:gd name="T44" fmla="*/ 259 w 363"/>
                <a:gd name="T45" fmla="*/ 56 h 123"/>
                <a:gd name="T46" fmla="*/ 237 w 363"/>
                <a:gd name="T47" fmla="*/ 47 h 123"/>
                <a:gd name="T48" fmla="*/ 214 w 363"/>
                <a:gd name="T49" fmla="*/ 40 h 123"/>
                <a:gd name="T50" fmla="*/ 189 w 363"/>
                <a:gd name="T51" fmla="*/ 30 h 123"/>
                <a:gd name="T52" fmla="*/ 162 w 363"/>
                <a:gd name="T53" fmla="*/ 23 h 123"/>
                <a:gd name="T54" fmla="*/ 135 w 363"/>
                <a:gd name="T55" fmla="*/ 16 h 123"/>
                <a:gd name="T56" fmla="*/ 110 w 363"/>
                <a:gd name="T57" fmla="*/ 12 h 123"/>
                <a:gd name="T58" fmla="*/ 85 w 363"/>
                <a:gd name="T59" fmla="*/ 7 h 123"/>
                <a:gd name="T60" fmla="*/ 58 w 363"/>
                <a:gd name="T61" fmla="*/ 2 h 123"/>
                <a:gd name="T62" fmla="*/ 33 w 363"/>
                <a:gd name="T63" fmla="*/ 0 h 123"/>
                <a:gd name="T64" fmla="*/ 12 w 363"/>
                <a:gd name="T65" fmla="*/ 0 h 123"/>
                <a:gd name="T66" fmla="*/ 0 w 363"/>
                <a:gd name="T67" fmla="*/ 19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3"/>
                <a:gd name="T103" fmla="*/ 0 h 123"/>
                <a:gd name="T104" fmla="*/ 363 w 363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3" h="123">
                  <a:moveTo>
                    <a:pt x="0" y="19"/>
                  </a:moveTo>
                  <a:lnTo>
                    <a:pt x="0" y="21"/>
                  </a:lnTo>
                  <a:lnTo>
                    <a:pt x="12" y="19"/>
                  </a:lnTo>
                  <a:lnTo>
                    <a:pt x="22" y="19"/>
                  </a:lnTo>
                  <a:lnTo>
                    <a:pt x="35" y="21"/>
                  </a:lnTo>
                  <a:lnTo>
                    <a:pt x="47" y="21"/>
                  </a:lnTo>
                  <a:lnTo>
                    <a:pt x="60" y="23"/>
                  </a:lnTo>
                  <a:lnTo>
                    <a:pt x="72" y="23"/>
                  </a:lnTo>
                  <a:lnTo>
                    <a:pt x="87" y="26"/>
                  </a:lnTo>
                  <a:lnTo>
                    <a:pt x="99" y="28"/>
                  </a:lnTo>
                  <a:lnTo>
                    <a:pt x="114" y="30"/>
                  </a:lnTo>
                  <a:lnTo>
                    <a:pt x="126" y="33"/>
                  </a:lnTo>
                  <a:lnTo>
                    <a:pt x="141" y="35"/>
                  </a:lnTo>
                  <a:lnTo>
                    <a:pt x="153" y="40"/>
                  </a:lnTo>
                  <a:lnTo>
                    <a:pt x="168" y="42"/>
                  </a:lnTo>
                  <a:lnTo>
                    <a:pt x="180" y="47"/>
                  </a:lnTo>
                  <a:lnTo>
                    <a:pt x="195" y="49"/>
                  </a:lnTo>
                  <a:lnTo>
                    <a:pt x="207" y="53"/>
                  </a:lnTo>
                  <a:lnTo>
                    <a:pt x="220" y="58"/>
                  </a:lnTo>
                  <a:lnTo>
                    <a:pt x="232" y="63"/>
                  </a:lnTo>
                  <a:lnTo>
                    <a:pt x="245" y="65"/>
                  </a:lnTo>
                  <a:lnTo>
                    <a:pt x="257" y="70"/>
                  </a:lnTo>
                  <a:lnTo>
                    <a:pt x="267" y="74"/>
                  </a:lnTo>
                  <a:lnTo>
                    <a:pt x="280" y="79"/>
                  </a:lnTo>
                  <a:lnTo>
                    <a:pt x="290" y="84"/>
                  </a:lnTo>
                  <a:lnTo>
                    <a:pt x="299" y="88"/>
                  </a:lnTo>
                  <a:lnTo>
                    <a:pt x="309" y="93"/>
                  </a:lnTo>
                  <a:lnTo>
                    <a:pt x="317" y="98"/>
                  </a:lnTo>
                  <a:lnTo>
                    <a:pt x="326" y="102"/>
                  </a:lnTo>
                  <a:lnTo>
                    <a:pt x="332" y="107"/>
                  </a:lnTo>
                  <a:lnTo>
                    <a:pt x="338" y="112"/>
                  </a:lnTo>
                  <a:lnTo>
                    <a:pt x="342" y="114"/>
                  </a:lnTo>
                  <a:lnTo>
                    <a:pt x="346" y="119"/>
                  </a:lnTo>
                  <a:lnTo>
                    <a:pt x="350" y="123"/>
                  </a:lnTo>
                  <a:lnTo>
                    <a:pt x="363" y="109"/>
                  </a:lnTo>
                  <a:lnTo>
                    <a:pt x="359" y="105"/>
                  </a:lnTo>
                  <a:lnTo>
                    <a:pt x="352" y="100"/>
                  </a:lnTo>
                  <a:lnTo>
                    <a:pt x="348" y="95"/>
                  </a:lnTo>
                  <a:lnTo>
                    <a:pt x="340" y="91"/>
                  </a:lnTo>
                  <a:lnTo>
                    <a:pt x="334" y="86"/>
                  </a:lnTo>
                  <a:lnTo>
                    <a:pt x="326" y="79"/>
                  </a:lnTo>
                  <a:lnTo>
                    <a:pt x="315" y="74"/>
                  </a:lnTo>
                  <a:lnTo>
                    <a:pt x="307" y="70"/>
                  </a:lnTo>
                  <a:lnTo>
                    <a:pt x="296" y="65"/>
                  </a:lnTo>
                  <a:lnTo>
                    <a:pt x="286" y="60"/>
                  </a:lnTo>
                  <a:lnTo>
                    <a:pt x="274" y="56"/>
                  </a:lnTo>
                  <a:lnTo>
                    <a:pt x="263" y="51"/>
                  </a:lnTo>
                  <a:lnTo>
                    <a:pt x="251" y="47"/>
                  </a:lnTo>
                  <a:lnTo>
                    <a:pt x="238" y="44"/>
                  </a:lnTo>
                  <a:lnTo>
                    <a:pt x="226" y="40"/>
                  </a:lnTo>
                  <a:lnTo>
                    <a:pt x="211" y="35"/>
                  </a:lnTo>
                  <a:lnTo>
                    <a:pt x="199" y="30"/>
                  </a:lnTo>
                  <a:lnTo>
                    <a:pt x="184" y="28"/>
                  </a:lnTo>
                  <a:lnTo>
                    <a:pt x="172" y="23"/>
                  </a:lnTo>
                  <a:lnTo>
                    <a:pt x="157" y="21"/>
                  </a:lnTo>
                  <a:lnTo>
                    <a:pt x="143" y="16"/>
                  </a:lnTo>
                  <a:lnTo>
                    <a:pt x="130" y="14"/>
                  </a:lnTo>
                  <a:lnTo>
                    <a:pt x="116" y="12"/>
                  </a:lnTo>
                  <a:lnTo>
                    <a:pt x="101" y="9"/>
                  </a:lnTo>
                  <a:lnTo>
                    <a:pt x="89" y="7"/>
                  </a:lnTo>
                  <a:lnTo>
                    <a:pt x="74" y="5"/>
                  </a:lnTo>
                  <a:lnTo>
                    <a:pt x="62" y="2"/>
                  </a:lnTo>
                  <a:lnTo>
                    <a:pt x="49" y="2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58" name="Freeform 13">
              <a:extLst>
                <a:ext uri="{FF2B5EF4-FFF2-40B4-BE49-F238E27FC236}">
                  <a16:creationId xmlns:a16="http://schemas.microsoft.com/office/drawing/2014/main" id="{E79F0BA5-9DBF-D9DC-40AD-9E32D9CFF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1307"/>
              <a:ext cx="353" cy="126"/>
            </a:xfrm>
            <a:custGeom>
              <a:avLst/>
              <a:gdLst>
                <a:gd name="T0" fmla="*/ 15 w 363"/>
                <a:gd name="T1" fmla="*/ 123 h 126"/>
                <a:gd name="T2" fmla="*/ 19 w 363"/>
                <a:gd name="T3" fmla="*/ 114 h 126"/>
                <a:gd name="T4" fmla="*/ 29 w 363"/>
                <a:gd name="T5" fmla="*/ 107 h 126"/>
                <a:gd name="T6" fmla="*/ 44 w 363"/>
                <a:gd name="T7" fmla="*/ 98 h 126"/>
                <a:gd name="T8" fmla="*/ 61 w 363"/>
                <a:gd name="T9" fmla="*/ 88 h 126"/>
                <a:gd name="T10" fmla="*/ 81 w 363"/>
                <a:gd name="T11" fmla="*/ 79 h 126"/>
                <a:gd name="T12" fmla="*/ 100 w 363"/>
                <a:gd name="T13" fmla="*/ 70 h 126"/>
                <a:gd name="T14" fmla="*/ 124 w 363"/>
                <a:gd name="T15" fmla="*/ 63 h 126"/>
                <a:gd name="T16" fmla="*/ 148 w 363"/>
                <a:gd name="T17" fmla="*/ 53 h 126"/>
                <a:gd name="T18" fmla="*/ 173 w 363"/>
                <a:gd name="T19" fmla="*/ 47 h 126"/>
                <a:gd name="T20" fmla="*/ 198 w 363"/>
                <a:gd name="T21" fmla="*/ 40 h 126"/>
                <a:gd name="T22" fmla="*/ 224 w 363"/>
                <a:gd name="T23" fmla="*/ 33 h 126"/>
                <a:gd name="T24" fmla="*/ 250 w 363"/>
                <a:gd name="T25" fmla="*/ 28 h 126"/>
                <a:gd name="T26" fmla="*/ 275 w 363"/>
                <a:gd name="T27" fmla="*/ 23 h 126"/>
                <a:gd name="T28" fmla="*/ 299 w 363"/>
                <a:gd name="T29" fmla="*/ 21 h 126"/>
                <a:gd name="T30" fmla="*/ 323 w 363"/>
                <a:gd name="T31" fmla="*/ 19 h 126"/>
                <a:gd name="T32" fmla="*/ 343 w 363"/>
                <a:gd name="T33" fmla="*/ 19 h 126"/>
                <a:gd name="T34" fmla="*/ 332 w 363"/>
                <a:gd name="T35" fmla="*/ 0 h 126"/>
                <a:gd name="T36" fmla="*/ 310 w 363"/>
                <a:gd name="T37" fmla="*/ 0 h 126"/>
                <a:gd name="T38" fmla="*/ 285 w 363"/>
                <a:gd name="T39" fmla="*/ 2 h 126"/>
                <a:gd name="T40" fmla="*/ 259 w 363"/>
                <a:gd name="T41" fmla="*/ 7 h 126"/>
                <a:gd name="T42" fmla="*/ 233 w 363"/>
                <a:gd name="T43" fmla="*/ 12 h 126"/>
                <a:gd name="T44" fmla="*/ 208 w 363"/>
                <a:gd name="T45" fmla="*/ 16 h 126"/>
                <a:gd name="T46" fmla="*/ 183 w 363"/>
                <a:gd name="T47" fmla="*/ 23 h 126"/>
                <a:gd name="T48" fmla="*/ 155 w 363"/>
                <a:gd name="T49" fmla="*/ 30 h 126"/>
                <a:gd name="T50" fmla="*/ 131 w 363"/>
                <a:gd name="T51" fmla="*/ 40 h 126"/>
                <a:gd name="T52" fmla="*/ 106 w 363"/>
                <a:gd name="T53" fmla="*/ 47 h 126"/>
                <a:gd name="T54" fmla="*/ 85 w 363"/>
                <a:gd name="T55" fmla="*/ 56 h 126"/>
                <a:gd name="T56" fmla="*/ 63 w 363"/>
                <a:gd name="T57" fmla="*/ 65 h 126"/>
                <a:gd name="T58" fmla="*/ 46 w 363"/>
                <a:gd name="T59" fmla="*/ 74 h 126"/>
                <a:gd name="T60" fmla="*/ 29 w 363"/>
                <a:gd name="T61" fmla="*/ 86 h 126"/>
                <a:gd name="T62" fmla="*/ 17 w 363"/>
                <a:gd name="T63" fmla="*/ 95 h 126"/>
                <a:gd name="T64" fmla="*/ 4 w 363"/>
                <a:gd name="T65" fmla="*/ 105 h 126"/>
                <a:gd name="T66" fmla="*/ 6 w 363"/>
                <a:gd name="T67" fmla="*/ 126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3"/>
                <a:gd name="T103" fmla="*/ 0 h 126"/>
                <a:gd name="T104" fmla="*/ 363 w 363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3" h="126">
                  <a:moveTo>
                    <a:pt x="9" y="107"/>
                  </a:moveTo>
                  <a:lnTo>
                    <a:pt x="15" y="123"/>
                  </a:lnTo>
                  <a:lnTo>
                    <a:pt x="17" y="119"/>
                  </a:lnTo>
                  <a:lnTo>
                    <a:pt x="21" y="114"/>
                  </a:lnTo>
                  <a:lnTo>
                    <a:pt x="25" y="112"/>
                  </a:lnTo>
                  <a:lnTo>
                    <a:pt x="31" y="107"/>
                  </a:lnTo>
                  <a:lnTo>
                    <a:pt x="40" y="102"/>
                  </a:lnTo>
                  <a:lnTo>
                    <a:pt x="46" y="98"/>
                  </a:lnTo>
                  <a:lnTo>
                    <a:pt x="54" y="93"/>
                  </a:lnTo>
                  <a:lnTo>
                    <a:pt x="65" y="88"/>
                  </a:lnTo>
                  <a:lnTo>
                    <a:pt x="75" y="84"/>
                  </a:lnTo>
                  <a:lnTo>
                    <a:pt x="85" y="79"/>
                  </a:lnTo>
                  <a:lnTo>
                    <a:pt x="96" y="74"/>
                  </a:lnTo>
                  <a:lnTo>
                    <a:pt x="106" y="70"/>
                  </a:lnTo>
                  <a:lnTo>
                    <a:pt x="119" y="65"/>
                  </a:lnTo>
                  <a:lnTo>
                    <a:pt x="131" y="63"/>
                  </a:lnTo>
                  <a:lnTo>
                    <a:pt x="143" y="58"/>
                  </a:lnTo>
                  <a:lnTo>
                    <a:pt x="156" y="53"/>
                  </a:lnTo>
                  <a:lnTo>
                    <a:pt x="168" y="49"/>
                  </a:lnTo>
                  <a:lnTo>
                    <a:pt x="183" y="47"/>
                  </a:lnTo>
                  <a:lnTo>
                    <a:pt x="195" y="42"/>
                  </a:lnTo>
                  <a:lnTo>
                    <a:pt x="210" y="40"/>
                  </a:lnTo>
                  <a:lnTo>
                    <a:pt x="222" y="35"/>
                  </a:lnTo>
                  <a:lnTo>
                    <a:pt x="237" y="33"/>
                  </a:lnTo>
                  <a:lnTo>
                    <a:pt x="251" y="30"/>
                  </a:lnTo>
                  <a:lnTo>
                    <a:pt x="264" y="28"/>
                  </a:lnTo>
                  <a:lnTo>
                    <a:pt x="278" y="26"/>
                  </a:lnTo>
                  <a:lnTo>
                    <a:pt x="291" y="23"/>
                  </a:lnTo>
                  <a:lnTo>
                    <a:pt x="303" y="21"/>
                  </a:lnTo>
                  <a:lnTo>
                    <a:pt x="316" y="21"/>
                  </a:lnTo>
                  <a:lnTo>
                    <a:pt x="328" y="21"/>
                  </a:lnTo>
                  <a:lnTo>
                    <a:pt x="341" y="19"/>
                  </a:lnTo>
                  <a:lnTo>
                    <a:pt x="351" y="19"/>
                  </a:lnTo>
                  <a:lnTo>
                    <a:pt x="363" y="19"/>
                  </a:lnTo>
                  <a:lnTo>
                    <a:pt x="363" y="0"/>
                  </a:lnTo>
                  <a:lnTo>
                    <a:pt x="351" y="0"/>
                  </a:lnTo>
                  <a:lnTo>
                    <a:pt x="341" y="0"/>
                  </a:lnTo>
                  <a:lnTo>
                    <a:pt x="328" y="0"/>
                  </a:lnTo>
                  <a:lnTo>
                    <a:pt x="316" y="2"/>
                  </a:lnTo>
                  <a:lnTo>
                    <a:pt x="301" y="2"/>
                  </a:lnTo>
                  <a:lnTo>
                    <a:pt x="289" y="5"/>
                  </a:lnTo>
                  <a:lnTo>
                    <a:pt x="274" y="7"/>
                  </a:lnTo>
                  <a:lnTo>
                    <a:pt x="262" y="9"/>
                  </a:lnTo>
                  <a:lnTo>
                    <a:pt x="247" y="12"/>
                  </a:lnTo>
                  <a:lnTo>
                    <a:pt x="235" y="14"/>
                  </a:lnTo>
                  <a:lnTo>
                    <a:pt x="220" y="16"/>
                  </a:lnTo>
                  <a:lnTo>
                    <a:pt x="206" y="21"/>
                  </a:lnTo>
                  <a:lnTo>
                    <a:pt x="193" y="23"/>
                  </a:lnTo>
                  <a:lnTo>
                    <a:pt x="179" y="28"/>
                  </a:lnTo>
                  <a:lnTo>
                    <a:pt x="164" y="30"/>
                  </a:lnTo>
                  <a:lnTo>
                    <a:pt x="152" y="35"/>
                  </a:lnTo>
                  <a:lnTo>
                    <a:pt x="139" y="40"/>
                  </a:lnTo>
                  <a:lnTo>
                    <a:pt x="125" y="44"/>
                  </a:lnTo>
                  <a:lnTo>
                    <a:pt x="112" y="47"/>
                  </a:lnTo>
                  <a:lnTo>
                    <a:pt x="102" y="51"/>
                  </a:lnTo>
                  <a:lnTo>
                    <a:pt x="89" y="56"/>
                  </a:lnTo>
                  <a:lnTo>
                    <a:pt x="79" y="60"/>
                  </a:lnTo>
                  <a:lnTo>
                    <a:pt x="67" y="65"/>
                  </a:lnTo>
                  <a:lnTo>
                    <a:pt x="58" y="70"/>
                  </a:lnTo>
                  <a:lnTo>
                    <a:pt x="48" y="74"/>
                  </a:lnTo>
                  <a:lnTo>
                    <a:pt x="40" y="79"/>
                  </a:lnTo>
                  <a:lnTo>
                    <a:pt x="31" y="86"/>
                  </a:lnTo>
                  <a:lnTo>
                    <a:pt x="23" y="91"/>
                  </a:lnTo>
                  <a:lnTo>
                    <a:pt x="17" y="95"/>
                  </a:lnTo>
                  <a:lnTo>
                    <a:pt x="11" y="100"/>
                  </a:lnTo>
                  <a:lnTo>
                    <a:pt x="4" y="105"/>
                  </a:lnTo>
                  <a:lnTo>
                    <a:pt x="0" y="109"/>
                  </a:lnTo>
                  <a:lnTo>
                    <a:pt x="6" y="126"/>
                  </a:lnTo>
                  <a:lnTo>
                    <a:pt x="9" y="107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59" name="Freeform 14">
              <a:extLst>
                <a:ext uri="{FF2B5EF4-FFF2-40B4-BE49-F238E27FC236}">
                  <a16:creationId xmlns:a16="http://schemas.microsoft.com/office/drawing/2014/main" id="{E39D0244-3D8D-70B6-CF73-996CC4E72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414"/>
              <a:ext cx="811" cy="158"/>
            </a:xfrm>
            <a:custGeom>
              <a:avLst/>
              <a:gdLst>
                <a:gd name="T0" fmla="*/ 786 w 833"/>
                <a:gd name="T1" fmla="*/ 140 h 158"/>
                <a:gd name="T2" fmla="*/ 790 w 833"/>
                <a:gd name="T3" fmla="*/ 140 h 158"/>
                <a:gd name="T4" fmla="*/ 3 w 833"/>
                <a:gd name="T5" fmla="*/ 0 h 158"/>
                <a:gd name="T6" fmla="*/ 0 w 833"/>
                <a:gd name="T7" fmla="*/ 19 h 158"/>
                <a:gd name="T8" fmla="*/ 786 w 833"/>
                <a:gd name="T9" fmla="*/ 158 h 158"/>
                <a:gd name="T10" fmla="*/ 790 w 833"/>
                <a:gd name="T11" fmla="*/ 158 h 158"/>
                <a:gd name="T12" fmla="*/ 786 w 833"/>
                <a:gd name="T13" fmla="*/ 140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3"/>
                <a:gd name="T22" fmla="*/ 0 h 158"/>
                <a:gd name="T23" fmla="*/ 833 w 833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3" h="158">
                  <a:moveTo>
                    <a:pt x="829" y="140"/>
                  </a:moveTo>
                  <a:lnTo>
                    <a:pt x="833" y="140"/>
                  </a:lnTo>
                  <a:lnTo>
                    <a:pt x="3" y="0"/>
                  </a:lnTo>
                  <a:lnTo>
                    <a:pt x="0" y="19"/>
                  </a:lnTo>
                  <a:lnTo>
                    <a:pt x="829" y="158"/>
                  </a:lnTo>
                  <a:lnTo>
                    <a:pt x="833" y="158"/>
                  </a:lnTo>
                  <a:lnTo>
                    <a:pt x="829" y="14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60" name="Freeform 15">
              <a:extLst>
                <a:ext uri="{FF2B5EF4-FFF2-40B4-BE49-F238E27FC236}">
                  <a16:creationId xmlns:a16="http://schemas.microsoft.com/office/drawing/2014/main" id="{3C0A3466-F285-7F6F-8994-1F3114655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1363"/>
              <a:ext cx="1674" cy="1713"/>
            </a:xfrm>
            <a:custGeom>
              <a:avLst/>
              <a:gdLst>
                <a:gd name="T0" fmla="*/ 274 w 1721"/>
                <a:gd name="T1" fmla="*/ 2 h 1713"/>
                <a:gd name="T2" fmla="*/ 145 w 1721"/>
                <a:gd name="T3" fmla="*/ 44 h 1713"/>
                <a:gd name="T4" fmla="*/ 49 w 1721"/>
                <a:gd name="T5" fmla="*/ 139 h 1713"/>
                <a:gd name="T6" fmla="*/ 2 w 1721"/>
                <a:gd name="T7" fmla="*/ 288 h 1713"/>
                <a:gd name="T8" fmla="*/ 12 w 1721"/>
                <a:gd name="T9" fmla="*/ 421 h 1713"/>
                <a:gd name="T10" fmla="*/ 49 w 1721"/>
                <a:gd name="T11" fmla="*/ 540 h 1713"/>
                <a:gd name="T12" fmla="*/ 112 w 1721"/>
                <a:gd name="T13" fmla="*/ 654 h 1713"/>
                <a:gd name="T14" fmla="*/ 199 w 1721"/>
                <a:gd name="T15" fmla="*/ 763 h 1713"/>
                <a:gd name="T16" fmla="*/ 303 w 1721"/>
                <a:gd name="T17" fmla="*/ 865 h 1713"/>
                <a:gd name="T18" fmla="*/ 404 w 1721"/>
                <a:gd name="T19" fmla="*/ 954 h 1713"/>
                <a:gd name="T20" fmla="*/ 502 w 1721"/>
                <a:gd name="T21" fmla="*/ 1031 h 1713"/>
                <a:gd name="T22" fmla="*/ 599 w 1721"/>
                <a:gd name="T23" fmla="*/ 1091 h 1713"/>
                <a:gd name="T24" fmla="*/ 638 w 1721"/>
                <a:gd name="T25" fmla="*/ 1117 h 1713"/>
                <a:gd name="T26" fmla="*/ 659 w 1721"/>
                <a:gd name="T27" fmla="*/ 1152 h 1713"/>
                <a:gd name="T28" fmla="*/ 672 w 1721"/>
                <a:gd name="T29" fmla="*/ 1198 h 1713"/>
                <a:gd name="T30" fmla="*/ 676 w 1721"/>
                <a:gd name="T31" fmla="*/ 1256 h 1713"/>
                <a:gd name="T32" fmla="*/ 676 w 1721"/>
                <a:gd name="T33" fmla="*/ 1336 h 1713"/>
                <a:gd name="T34" fmla="*/ 672 w 1721"/>
                <a:gd name="T35" fmla="*/ 1403 h 1713"/>
                <a:gd name="T36" fmla="*/ 669 w 1721"/>
                <a:gd name="T37" fmla="*/ 1468 h 1713"/>
                <a:gd name="T38" fmla="*/ 667 w 1721"/>
                <a:gd name="T39" fmla="*/ 1531 h 1713"/>
                <a:gd name="T40" fmla="*/ 665 w 1721"/>
                <a:gd name="T41" fmla="*/ 1580 h 1713"/>
                <a:gd name="T42" fmla="*/ 667 w 1721"/>
                <a:gd name="T43" fmla="*/ 1619 h 1713"/>
                <a:gd name="T44" fmla="*/ 676 w 1721"/>
                <a:gd name="T45" fmla="*/ 1654 h 1713"/>
                <a:gd name="T46" fmla="*/ 685 w 1721"/>
                <a:gd name="T47" fmla="*/ 1678 h 1713"/>
                <a:gd name="T48" fmla="*/ 707 w 1721"/>
                <a:gd name="T49" fmla="*/ 1699 h 1713"/>
                <a:gd name="T50" fmla="*/ 736 w 1721"/>
                <a:gd name="T51" fmla="*/ 1708 h 1713"/>
                <a:gd name="T52" fmla="*/ 771 w 1721"/>
                <a:gd name="T53" fmla="*/ 1713 h 1713"/>
                <a:gd name="T54" fmla="*/ 809 w 1721"/>
                <a:gd name="T55" fmla="*/ 1713 h 1713"/>
                <a:gd name="T56" fmla="*/ 842 w 1721"/>
                <a:gd name="T57" fmla="*/ 1713 h 1713"/>
                <a:gd name="T58" fmla="*/ 878 w 1721"/>
                <a:gd name="T59" fmla="*/ 1706 h 1713"/>
                <a:gd name="T60" fmla="*/ 911 w 1721"/>
                <a:gd name="T61" fmla="*/ 1694 h 1713"/>
                <a:gd name="T62" fmla="*/ 937 w 1721"/>
                <a:gd name="T63" fmla="*/ 1673 h 1713"/>
                <a:gd name="T64" fmla="*/ 950 w 1721"/>
                <a:gd name="T65" fmla="*/ 1654 h 1713"/>
                <a:gd name="T66" fmla="*/ 956 w 1721"/>
                <a:gd name="T67" fmla="*/ 1631 h 1713"/>
                <a:gd name="T68" fmla="*/ 960 w 1721"/>
                <a:gd name="T69" fmla="*/ 1601 h 1713"/>
                <a:gd name="T70" fmla="*/ 960 w 1721"/>
                <a:gd name="T71" fmla="*/ 1561 h 1713"/>
                <a:gd name="T72" fmla="*/ 960 w 1721"/>
                <a:gd name="T73" fmla="*/ 1494 h 1713"/>
                <a:gd name="T74" fmla="*/ 958 w 1721"/>
                <a:gd name="T75" fmla="*/ 1426 h 1713"/>
                <a:gd name="T76" fmla="*/ 953 w 1721"/>
                <a:gd name="T77" fmla="*/ 1356 h 1713"/>
                <a:gd name="T78" fmla="*/ 952 w 1721"/>
                <a:gd name="T79" fmla="*/ 1277 h 1713"/>
                <a:gd name="T80" fmla="*/ 953 w 1721"/>
                <a:gd name="T81" fmla="*/ 1210 h 1713"/>
                <a:gd name="T82" fmla="*/ 964 w 1721"/>
                <a:gd name="T83" fmla="*/ 1161 h 1713"/>
                <a:gd name="T84" fmla="*/ 984 w 1721"/>
                <a:gd name="T85" fmla="*/ 1124 h 1713"/>
                <a:gd name="T86" fmla="*/ 1014 w 1721"/>
                <a:gd name="T87" fmla="*/ 1101 h 1713"/>
                <a:gd name="T88" fmla="*/ 1101 w 1721"/>
                <a:gd name="T89" fmla="*/ 1047 h 1713"/>
                <a:gd name="T90" fmla="*/ 1197 w 1721"/>
                <a:gd name="T91" fmla="*/ 975 h 1713"/>
                <a:gd name="T92" fmla="*/ 1299 w 1721"/>
                <a:gd name="T93" fmla="*/ 889 h 1713"/>
                <a:gd name="T94" fmla="*/ 1403 w 1721"/>
                <a:gd name="T95" fmla="*/ 791 h 1713"/>
                <a:gd name="T96" fmla="*/ 1496 w 1721"/>
                <a:gd name="T97" fmla="*/ 682 h 1713"/>
                <a:gd name="T98" fmla="*/ 1565 w 1721"/>
                <a:gd name="T99" fmla="*/ 570 h 1713"/>
                <a:gd name="T100" fmla="*/ 1609 w 1721"/>
                <a:gd name="T101" fmla="*/ 454 h 1713"/>
                <a:gd name="T102" fmla="*/ 1625 w 1721"/>
                <a:gd name="T103" fmla="*/ 328 h 1713"/>
                <a:gd name="T104" fmla="*/ 1594 w 1721"/>
                <a:gd name="T105" fmla="*/ 172 h 1713"/>
                <a:gd name="T106" fmla="*/ 1510 w 1721"/>
                <a:gd name="T107" fmla="*/ 63 h 1713"/>
                <a:gd name="T108" fmla="*/ 1388 w 1721"/>
                <a:gd name="T109" fmla="*/ 7 h 1713"/>
                <a:gd name="T110" fmla="*/ 1238 w 1721"/>
                <a:gd name="T111" fmla="*/ 4 h 1713"/>
                <a:gd name="T112" fmla="*/ 1026 w 1721"/>
                <a:gd name="T113" fmla="*/ 53 h 1713"/>
                <a:gd name="T114" fmla="*/ 842 w 1721"/>
                <a:gd name="T115" fmla="*/ 77 h 1713"/>
                <a:gd name="T116" fmla="*/ 659 w 1721"/>
                <a:gd name="T117" fmla="*/ 67 h 1713"/>
                <a:gd name="T118" fmla="*/ 440 w 1721"/>
                <a:gd name="T119" fmla="*/ 16 h 17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21"/>
                <a:gd name="T181" fmla="*/ 0 h 1713"/>
                <a:gd name="T182" fmla="*/ 1721 w 1721"/>
                <a:gd name="T183" fmla="*/ 1713 h 17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21" h="1713">
                  <a:moveTo>
                    <a:pt x="431" y="7"/>
                  </a:moveTo>
                  <a:lnTo>
                    <a:pt x="411" y="4"/>
                  </a:lnTo>
                  <a:lnTo>
                    <a:pt x="390" y="2"/>
                  </a:lnTo>
                  <a:lnTo>
                    <a:pt x="369" y="0"/>
                  </a:lnTo>
                  <a:lnTo>
                    <a:pt x="350" y="0"/>
                  </a:lnTo>
                  <a:lnTo>
                    <a:pt x="330" y="0"/>
                  </a:lnTo>
                  <a:lnTo>
                    <a:pt x="311" y="0"/>
                  </a:lnTo>
                  <a:lnTo>
                    <a:pt x="290" y="2"/>
                  </a:lnTo>
                  <a:lnTo>
                    <a:pt x="272" y="4"/>
                  </a:lnTo>
                  <a:lnTo>
                    <a:pt x="253" y="7"/>
                  </a:lnTo>
                  <a:lnTo>
                    <a:pt x="236" y="11"/>
                  </a:lnTo>
                  <a:lnTo>
                    <a:pt x="218" y="16"/>
                  </a:lnTo>
                  <a:lnTo>
                    <a:pt x="201" y="21"/>
                  </a:lnTo>
                  <a:lnTo>
                    <a:pt x="184" y="28"/>
                  </a:lnTo>
                  <a:lnTo>
                    <a:pt x="168" y="35"/>
                  </a:lnTo>
                  <a:lnTo>
                    <a:pt x="153" y="44"/>
                  </a:lnTo>
                  <a:lnTo>
                    <a:pt x="139" y="53"/>
                  </a:lnTo>
                  <a:lnTo>
                    <a:pt x="124" y="63"/>
                  </a:lnTo>
                  <a:lnTo>
                    <a:pt x="110" y="74"/>
                  </a:lnTo>
                  <a:lnTo>
                    <a:pt x="97" y="86"/>
                  </a:lnTo>
                  <a:lnTo>
                    <a:pt x="85" y="98"/>
                  </a:lnTo>
                  <a:lnTo>
                    <a:pt x="72" y="112"/>
                  </a:lnTo>
                  <a:lnTo>
                    <a:pt x="62" y="125"/>
                  </a:lnTo>
                  <a:lnTo>
                    <a:pt x="51" y="139"/>
                  </a:lnTo>
                  <a:lnTo>
                    <a:pt x="43" y="156"/>
                  </a:lnTo>
                  <a:lnTo>
                    <a:pt x="35" y="172"/>
                  </a:lnTo>
                  <a:lnTo>
                    <a:pt x="27" y="188"/>
                  </a:lnTo>
                  <a:lnTo>
                    <a:pt x="20" y="207"/>
                  </a:lnTo>
                  <a:lnTo>
                    <a:pt x="14" y="226"/>
                  </a:lnTo>
                  <a:lnTo>
                    <a:pt x="10" y="246"/>
                  </a:lnTo>
                  <a:lnTo>
                    <a:pt x="6" y="267"/>
                  </a:lnTo>
                  <a:lnTo>
                    <a:pt x="2" y="288"/>
                  </a:lnTo>
                  <a:lnTo>
                    <a:pt x="0" y="309"/>
                  </a:lnTo>
                  <a:lnTo>
                    <a:pt x="2" y="326"/>
                  </a:lnTo>
                  <a:lnTo>
                    <a:pt x="2" y="342"/>
                  </a:lnTo>
                  <a:lnTo>
                    <a:pt x="4" y="358"/>
                  </a:lnTo>
                  <a:lnTo>
                    <a:pt x="6" y="374"/>
                  </a:lnTo>
                  <a:lnTo>
                    <a:pt x="8" y="391"/>
                  </a:lnTo>
                  <a:lnTo>
                    <a:pt x="10" y="407"/>
                  </a:lnTo>
                  <a:lnTo>
                    <a:pt x="12" y="421"/>
                  </a:lnTo>
                  <a:lnTo>
                    <a:pt x="16" y="437"/>
                  </a:lnTo>
                  <a:lnTo>
                    <a:pt x="20" y="451"/>
                  </a:lnTo>
                  <a:lnTo>
                    <a:pt x="24" y="468"/>
                  </a:lnTo>
                  <a:lnTo>
                    <a:pt x="29" y="482"/>
                  </a:lnTo>
                  <a:lnTo>
                    <a:pt x="35" y="498"/>
                  </a:lnTo>
                  <a:lnTo>
                    <a:pt x="39" y="512"/>
                  </a:lnTo>
                  <a:lnTo>
                    <a:pt x="45" y="526"/>
                  </a:lnTo>
                  <a:lnTo>
                    <a:pt x="51" y="540"/>
                  </a:lnTo>
                  <a:lnTo>
                    <a:pt x="60" y="556"/>
                  </a:lnTo>
                  <a:lnTo>
                    <a:pt x="66" y="570"/>
                  </a:lnTo>
                  <a:lnTo>
                    <a:pt x="74" y="584"/>
                  </a:lnTo>
                  <a:lnTo>
                    <a:pt x="83" y="598"/>
                  </a:lnTo>
                  <a:lnTo>
                    <a:pt x="91" y="612"/>
                  </a:lnTo>
                  <a:lnTo>
                    <a:pt x="99" y="626"/>
                  </a:lnTo>
                  <a:lnTo>
                    <a:pt x="110" y="640"/>
                  </a:lnTo>
                  <a:lnTo>
                    <a:pt x="118" y="654"/>
                  </a:lnTo>
                  <a:lnTo>
                    <a:pt x="128" y="668"/>
                  </a:lnTo>
                  <a:lnTo>
                    <a:pt x="139" y="682"/>
                  </a:lnTo>
                  <a:lnTo>
                    <a:pt x="151" y="696"/>
                  </a:lnTo>
                  <a:lnTo>
                    <a:pt x="161" y="710"/>
                  </a:lnTo>
                  <a:lnTo>
                    <a:pt x="174" y="721"/>
                  </a:lnTo>
                  <a:lnTo>
                    <a:pt x="186" y="735"/>
                  </a:lnTo>
                  <a:lnTo>
                    <a:pt x="199" y="749"/>
                  </a:lnTo>
                  <a:lnTo>
                    <a:pt x="211" y="763"/>
                  </a:lnTo>
                  <a:lnTo>
                    <a:pt x="226" y="777"/>
                  </a:lnTo>
                  <a:lnTo>
                    <a:pt x="238" y="791"/>
                  </a:lnTo>
                  <a:lnTo>
                    <a:pt x="253" y="803"/>
                  </a:lnTo>
                  <a:lnTo>
                    <a:pt x="265" y="817"/>
                  </a:lnTo>
                  <a:lnTo>
                    <a:pt x="280" y="828"/>
                  </a:lnTo>
                  <a:lnTo>
                    <a:pt x="294" y="842"/>
                  </a:lnTo>
                  <a:lnTo>
                    <a:pt x="307" y="854"/>
                  </a:lnTo>
                  <a:lnTo>
                    <a:pt x="321" y="865"/>
                  </a:lnTo>
                  <a:lnTo>
                    <a:pt x="334" y="877"/>
                  </a:lnTo>
                  <a:lnTo>
                    <a:pt x="348" y="889"/>
                  </a:lnTo>
                  <a:lnTo>
                    <a:pt x="361" y="900"/>
                  </a:lnTo>
                  <a:lnTo>
                    <a:pt x="375" y="912"/>
                  </a:lnTo>
                  <a:lnTo>
                    <a:pt x="388" y="924"/>
                  </a:lnTo>
                  <a:lnTo>
                    <a:pt x="400" y="933"/>
                  </a:lnTo>
                  <a:lnTo>
                    <a:pt x="415" y="945"/>
                  </a:lnTo>
                  <a:lnTo>
                    <a:pt x="427" y="954"/>
                  </a:lnTo>
                  <a:lnTo>
                    <a:pt x="442" y="966"/>
                  </a:lnTo>
                  <a:lnTo>
                    <a:pt x="454" y="975"/>
                  </a:lnTo>
                  <a:lnTo>
                    <a:pt x="467" y="984"/>
                  </a:lnTo>
                  <a:lnTo>
                    <a:pt x="479" y="993"/>
                  </a:lnTo>
                  <a:lnTo>
                    <a:pt x="494" y="1003"/>
                  </a:lnTo>
                  <a:lnTo>
                    <a:pt x="506" y="1012"/>
                  </a:lnTo>
                  <a:lnTo>
                    <a:pt x="519" y="1021"/>
                  </a:lnTo>
                  <a:lnTo>
                    <a:pt x="531" y="1031"/>
                  </a:lnTo>
                  <a:lnTo>
                    <a:pt x="543" y="1038"/>
                  </a:lnTo>
                  <a:lnTo>
                    <a:pt x="558" y="1047"/>
                  </a:lnTo>
                  <a:lnTo>
                    <a:pt x="570" y="1054"/>
                  </a:lnTo>
                  <a:lnTo>
                    <a:pt x="583" y="1063"/>
                  </a:lnTo>
                  <a:lnTo>
                    <a:pt x="595" y="1070"/>
                  </a:lnTo>
                  <a:lnTo>
                    <a:pt x="608" y="1077"/>
                  </a:lnTo>
                  <a:lnTo>
                    <a:pt x="620" y="1084"/>
                  </a:lnTo>
                  <a:lnTo>
                    <a:pt x="633" y="1091"/>
                  </a:lnTo>
                  <a:lnTo>
                    <a:pt x="645" y="1098"/>
                  </a:lnTo>
                  <a:lnTo>
                    <a:pt x="649" y="1101"/>
                  </a:lnTo>
                  <a:lnTo>
                    <a:pt x="653" y="1103"/>
                  </a:lnTo>
                  <a:lnTo>
                    <a:pt x="658" y="1105"/>
                  </a:lnTo>
                  <a:lnTo>
                    <a:pt x="662" y="1107"/>
                  </a:lnTo>
                  <a:lnTo>
                    <a:pt x="666" y="1112"/>
                  </a:lnTo>
                  <a:lnTo>
                    <a:pt x="670" y="1114"/>
                  </a:lnTo>
                  <a:lnTo>
                    <a:pt x="674" y="1117"/>
                  </a:lnTo>
                  <a:lnTo>
                    <a:pt x="676" y="1121"/>
                  </a:lnTo>
                  <a:lnTo>
                    <a:pt x="680" y="1124"/>
                  </a:lnTo>
                  <a:lnTo>
                    <a:pt x="683" y="1128"/>
                  </a:lnTo>
                  <a:lnTo>
                    <a:pt x="687" y="1133"/>
                  </a:lnTo>
                  <a:lnTo>
                    <a:pt x="689" y="1135"/>
                  </a:lnTo>
                  <a:lnTo>
                    <a:pt x="691" y="1140"/>
                  </a:lnTo>
                  <a:lnTo>
                    <a:pt x="695" y="1145"/>
                  </a:lnTo>
                  <a:lnTo>
                    <a:pt x="697" y="1152"/>
                  </a:lnTo>
                  <a:lnTo>
                    <a:pt x="699" y="1156"/>
                  </a:lnTo>
                  <a:lnTo>
                    <a:pt x="701" y="1161"/>
                  </a:lnTo>
                  <a:lnTo>
                    <a:pt x="703" y="1166"/>
                  </a:lnTo>
                  <a:lnTo>
                    <a:pt x="705" y="1173"/>
                  </a:lnTo>
                  <a:lnTo>
                    <a:pt x="705" y="1177"/>
                  </a:lnTo>
                  <a:lnTo>
                    <a:pt x="707" y="1184"/>
                  </a:lnTo>
                  <a:lnTo>
                    <a:pt x="710" y="1191"/>
                  </a:lnTo>
                  <a:lnTo>
                    <a:pt x="710" y="1198"/>
                  </a:lnTo>
                  <a:lnTo>
                    <a:pt x="712" y="1203"/>
                  </a:lnTo>
                  <a:lnTo>
                    <a:pt x="712" y="1210"/>
                  </a:lnTo>
                  <a:lnTo>
                    <a:pt x="712" y="1219"/>
                  </a:lnTo>
                  <a:lnTo>
                    <a:pt x="714" y="1226"/>
                  </a:lnTo>
                  <a:lnTo>
                    <a:pt x="714" y="1233"/>
                  </a:lnTo>
                  <a:lnTo>
                    <a:pt x="714" y="1240"/>
                  </a:lnTo>
                  <a:lnTo>
                    <a:pt x="714" y="1249"/>
                  </a:lnTo>
                  <a:lnTo>
                    <a:pt x="714" y="1256"/>
                  </a:lnTo>
                  <a:lnTo>
                    <a:pt x="714" y="1266"/>
                  </a:lnTo>
                  <a:lnTo>
                    <a:pt x="714" y="1277"/>
                  </a:lnTo>
                  <a:lnTo>
                    <a:pt x="714" y="1287"/>
                  </a:lnTo>
                  <a:lnTo>
                    <a:pt x="714" y="1296"/>
                  </a:lnTo>
                  <a:lnTo>
                    <a:pt x="714" y="1308"/>
                  </a:lnTo>
                  <a:lnTo>
                    <a:pt x="714" y="1317"/>
                  </a:lnTo>
                  <a:lnTo>
                    <a:pt x="714" y="1326"/>
                  </a:lnTo>
                  <a:lnTo>
                    <a:pt x="714" y="1336"/>
                  </a:lnTo>
                  <a:lnTo>
                    <a:pt x="712" y="1345"/>
                  </a:lnTo>
                  <a:lnTo>
                    <a:pt x="712" y="1354"/>
                  </a:lnTo>
                  <a:lnTo>
                    <a:pt x="712" y="1361"/>
                  </a:lnTo>
                  <a:lnTo>
                    <a:pt x="712" y="1370"/>
                  </a:lnTo>
                  <a:lnTo>
                    <a:pt x="712" y="1380"/>
                  </a:lnTo>
                  <a:lnTo>
                    <a:pt x="712" y="1387"/>
                  </a:lnTo>
                  <a:lnTo>
                    <a:pt x="712" y="1396"/>
                  </a:lnTo>
                  <a:lnTo>
                    <a:pt x="710" y="1403"/>
                  </a:lnTo>
                  <a:lnTo>
                    <a:pt x="710" y="1412"/>
                  </a:lnTo>
                  <a:lnTo>
                    <a:pt x="710" y="1419"/>
                  </a:lnTo>
                  <a:lnTo>
                    <a:pt x="710" y="1429"/>
                  </a:lnTo>
                  <a:lnTo>
                    <a:pt x="710" y="1436"/>
                  </a:lnTo>
                  <a:lnTo>
                    <a:pt x="707" y="1443"/>
                  </a:lnTo>
                  <a:lnTo>
                    <a:pt x="707" y="1452"/>
                  </a:lnTo>
                  <a:lnTo>
                    <a:pt x="707" y="1459"/>
                  </a:lnTo>
                  <a:lnTo>
                    <a:pt x="707" y="1468"/>
                  </a:lnTo>
                  <a:lnTo>
                    <a:pt x="707" y="1475"/>
                  </a:lnTo>
                  <a:lnTo>
                    <a:pt x="707" y="1482"/>
                  </a:lnTo>
                  <a:lnTo>
                    <a:pt x="705" y="1491"/>
                  </a:lnTo>
                  <a:lnTo>
                    <a:pt x="705" y="1498"/>
                  </a:lnTo>
                  <a:lnTo>
                    <a:pt x="705" y="1508"/>
                  </a:lnTo>
                  <a:lnTo>
                    <a:pt x="705" y="1515"/>
                  </a:lnTo>
                  <a:lnTo>
                    <a:pt x="705" y="1524"/>
                  </a:lnTo>
                  <a:lnTo>
                    <a:pt x="705" y="1531"/>
                  </a:lnTo>
                  <a:lnTo>
                    <a:pt x="705" y="1540"/>
                  </a:lnTo>
                  <a:lnTo>
                    <a:pt x="705" y="1545"/>
                  </a:lnTo>
                  <a:lnTo>
                    <a:pt x="703" y="1552"/>
                  </a:lnTo>
                  <a:lnTo>
                    <a:pt x="703" y="1557"/>
                  </a:lnTo>
                  <a:lnTo>
                    <a:pt x="703" y="1564"/>
                  </a:lnTo>
                  <a:lnTo>
                    <a:pt x="703" y="1568"/>
                  </a:lnTo>
                  <a:lnTo>
                    <a:pt x="703" y="1575"/>
                  </a:lnTo>
                  <a:lnTo>
                    <a:pt x="703" y="1580"/>
                  </a:lnTo>
                  <a:lnTo>
                    <a:pt x="703" y="1585"/>
                  </a:lnTo>
                  <a:lnTo>
                    <a:pt x="703" y="1592"/>
                  </a:lnTo>
                  <a:lnTo>
                    <a:pt x="703" y="1596"/>
                  </a:lnTo>
                  <a:lnTo>
                    <a:pt x="703" y="1601"/>
                  </a:lnTo>
                  <a:lnTo>
                    <a:pt x="703" y="1605"/>
                  </a:lnTo>
                  <a:lnTo>
                    <a:pt x="705" y="1610"/>
                  </a:lnTo>
                  <a:lnTo>
                    <a:pt x="705" y="1615"/>
                  </a:lnTo>
                  <a:lnTo>
                    <a:pt x="705" y="1619"/>
                  </a:lnTo>
                  <a:lnTo>
                    <a:pt x="705" y="1624"/>
                  </a:lnTo>
                  <a:lnTo>
                    <a:pt x="707" y="1629"/>
                  </a:lnTo>
                  <a:lnTo>
                    <a:pt x="707" y="1633"/>
                  </a:lnTo>
                  <a:lnTo>
                    <a:pt x="710" y="1638"/>
                  </a:lnTo>
                  <a:lnTo>
                    <a:pt x="710" y="1643"/>
                  </a:lnTo>
                  <a:lnTo>
                    <a:pt x="712" y="1645"/>
                  </a:lnTo>
                  <a:lnTo>
                    <a:pt x="712" y="1650"/>
                  </a:lnTo>
                  <a:lnTo>
                    <a:pt x="714" y="1654"/>
                  </a:lnTo>
                  <a:lnTo>
                    <a:pt x="714" y="1657"/>
                  </a:lnTo>
                  <a:lnTo>
                    <a:pt x="716" y="1661"/>
                  </a:lnTo>
                  <a:lnTo>
                    <a:pt x="716" y="1664"/>
                  </a:lnTo>
                  <a:lnTo>
                    <a:pt x="718" y="1666"/>
                  </a:lnTo>
                  <a:lnTo>
                    <a:pt x="720" y="1671"/>
                  </a:lnTo>
                  <a:lnTo>
                    <a:pt x="720" y="1673"/>
                  </a:lnTo>
                  <a:lnTo>
                    <a:pt x="722" y="1675"/>
                  </a:lnTo>
                  <a:lnTo>
                    <a:pt x="724" y="1678"/>
                  </a:lnTo>
                  <a:lnTo>
                    <a:pt x="726" y="1682"/>
                  </a:lnTo>
                  <a:lnTo>
                    <a:pt x="728" y="1685"/>
                  </a:lnTo>
                  <a:lnTo>
                    <a:pt x="730" y="1687"/>
                  </a:lnTo>
                  <a:lnTo>
                    <a:pt x="732" y="1689"/>
                  </a:lnTo>
                  <a:lnTo>
                    <a:pt x="737" y="1692"/>
                  </a:lnTo>
                  <a:lnTo>
                    <a:pt x="739" y="1694"/>
                  </a:lnTo>
                  <a:lnTo>
                    <a:pt x="743" y="1696"/>
                  </a:lnTo>
                  <a:lnTo>
                    <a:pt x="747" y="1699"/>
                  </a:lnTo>
                  <a:lnTo>
                    <a:pt x="749" y="1699"/>
                  </a:lnTo>
                  <a:lnTo>
                    <a:pt x="753" y="1701"/>
                  </a:lnTo>
                  <a:lnTo>
                    <a:pt x="757" y="1703"/>
                  </a:lnTo>
                  <a:lnTo>
                    <a:pt x="761" y="1703"/>
                  </a:lnTo>
                  <a:lnTo>
                    <a:pt x="766" y="1706"/>
                  </a:lnTo>
                  <a:lnTo>
                    <a:pt x="770" y="1706"/>
                  </a:lnTo>
                  <a:lnTo>
                    <a:pt x="774" y="1708"/>
                  </a:lnTo>
                  <a:lnTo>
                    <a:pt x="778" y="1708"/>
                  </a:lnTo>
                  <a:lnTo>
                    <a:pt x="782" y="1708"/>
                  </a:lnTo>
                  <a:lnTo>
                    <a:pt x="788" y="1710"/>
                  </a:lnTo>
                  <a:lnTo>
                    <a:pt x="793" y="1710"/>
                  </a:lnTo>
                  <a:lnTo>
                    <a:pt x="797" y="1710"/>
                  </a:lnTo>
                  <a:lnTo>
                    <a:pt x="801" y="1710"/>
                  </a:lnTo>
                  <a:lnTo>
                    <a:pt x="807" y="1713"/>
                  </a:lnTo>
                  <a:lnTo>
                    <a:pt x="811" y="1713"/>
                  </a:lnTo>
                  <a:lnTo>
                    <a:pt x="815" y="1713"/>
                  </a:lnTo>
                  <a:lnTo>
                    <a:pt x="822" y="1713"/>
                  </a:lnTo>
                  <a:lnTo>
                    <a:pt x="826" y="1713"/>
                  </a:lnTo>
                  <a:lnTo>
                    <a:pt x="830" y="1713"/>
                  </a:lnTo>
                  <a:lnTo>
                    <a:pt x="836" y="1713"/>
                  </a:lnTo>
                  <a:lnTo>
                    <a:pt x="840" y="1713"/>
                  </a:lnTo>
                  <a:lnTo>
                    <a:pt x="844" y="1713"/>
                  </a:lnTo>
                  <a:lnTo>
                    <a:pt x="851" y="1713"/>
                  </a:lnTo>
                  <a:lnTo>
                    <a:pt x="855" y="1713"/>
                  </a:lnTo>
                  <a:lnTo>
                    <a:pt x="859" y="1713"/>
                  </a:lnTo>
                  <a:lnTo>
                    <a:pt x="861" y="1713"/>
                  </a:lnTo>
                  <a:lnTo>
                    <a:pt x="865" y="1713"/>
                  </a:lnTo>
                  <a:lnTo>
                    <a:pt x="869" y="1713"/>
                  </a:lnTo>
                  <a:lnTo>
                    <a:pt x="876" y="1713"/>
                  </a:lnTo>
                  <a:lnTo>
                    <a:pt x="880" y="1713"/>
                  </a:lnTo>
                  <a:lnTo>
                    <a:pt x="884" y="1713"/>
                  </a:lnTo>
                  <a:lnTo>
                    <a:pt x="890" y="1713"/>
                  </a:lnTo>
                  <a:lnTo>
                    <a:pt x="894" y="1710"/>
                  </a:lnTo>
                  <a:lnTo>
                    <a:pt x="898" y="1710"/>
                  </a:lnTo>
                  <a:lnTo>
                    <a:pt x="905" y="1710"/>
                  </a:lnTo>
                  <a:lnTo>
                    <a:pt x="909" y="1710"/>
                  </a:lnTo>
                  <a:lnTo>
                    <a:pt x="913" y="1708"/>
                  </a:lnTo>
                  <a:lnTo>
                    <a:pt x="917" y="1708"/>
                  </a:lnTo>
                  <a:lnTo>
                    <a:pt x="923" y="1708"/>
                  </a:lnTo>
                  <a:lnTo>
                    <a:pt x="928" y="1706"/>
                  </a:lnTo>
                  <a:lnTo>
                    <a:pt x="932" y="1706"/>
                  </a:lnTo>
                  <a:lnTo>
                    <a:pt x="936" y="1703"/>
                  </a:lnTo>
                  <a:lnTo>
                    <a:pt x="940" y="1703"/>
                  </a:lnTo>
                  <a:lnTo>
                    <a:pt x="944" y="1701"/>
                  </a:lnTo>
                  <a:lnTo>
                    <a:pt x="950" y="1699"/>
                  </a:lnTo>
                  <a:lnTo>
                    <a:pt x="954" y="1699"/>
                  </a:lnTo>
                  <a:lnTo>
                    <a:pt x="959" y="1696"/>
                  </a:lnTo>
                  <a:lnTo>
                    <a:pt x="963" y="1694"/>
                  </a:lnTo>
                  <a:lnTo>
                    <a:pt x="965" y="1692"/>
                  </a:lnTo>
                  <a:lnTo>
                    <a:pt x="969" y="1689"/>
                  </a:lnTo>
                  <a:lnTo>
                    <a:pt x="973" y="1687"/>
                  </a:lnTo>
                  <a:lnTo>
                    <a:pt x="977" y="1685"/>
                  </a:lnTo>
                  <a:lnTo>
                    <a:pt x="981" y="1682"/>
                  </a:lnTo>
                  <a:lnTo>
                    <a:pt x="984" y="1680"/>
                  </a:lnTo>
                  <a:lnTo>
                    <a:pt x="988" y="1678"/>
                  </a:lnTo>
                  <a:lnTo>
                    <a:pt x="990" y="1673"/>
                  </a:lnTo>
                  <a:lnTo>
                    <a:pt x="994" y="1671"/>
                  </a:lnTo>
                  <a:lnTo>
                    <a:pt x="996" y="1666"/>
                  </a:lnTo>
                  <a:lnTo>
                    <a:pt x="998" y="1666"/>
                  </a:lnTo>
                  <a:lnTo>
                    <a:pt x="998" y="1664"/>
                  </a:lnTo>
                  <a:lnTo>
                    <a:pt x="1000" y="1661"/>
                  </a:lnTo>
                  <a:lnTo>
                    <a:pt x="1002" y="1659"/>
                  </a:lnTo>
                  <a:lnTo>
                    <a:pt x="1004" y="1657"/>
                  </a:lnTo>
                  <a:lnTo>
                    <a:pt x="1004" y="1654"/>
                  </a:lnTo>
                  <a:lnTo>
                    <a:pt x="1006" y="1652"/>
                  </a:lnTo>
                  <a:lnTo>
                    <a:pt x="1006" y="1650"/>
                  </a:lnTo>
                  <a:lnTo>
                    <a:pt x="1006" y="1647"/>
                  </a:lnTo>
                  <a:lnTo>
                    <a:pt x="1008" y="1643"/>
                  </a:lnTo>
                  <a:lnTo>
                    <a:pt x="1008" y="1640"/>
                  </a:lnTo>
                  <a:lnTo>
                    <a:pt x="1011" y="1638"/>
                  </a:lnTo>
                  <a:lnTo>
                    <a:pt x="1011" y="1636"/>
                  </a:lnTo>
                  <a:lnTo>
                    <a:pt x="1011" y="1631"/>
                  </a:lnTo>
                  <a:lnTo>
                    <a:pt x="1013" y="1629"/>
                  </a:lnTo>
                  <a:lnTo>
                    <a:pt x="1013" y="1624"/>
                  </a:lnTo>
                  <a:lnTo>
                    <a:pt x="1013" y="1622"/>
                  </a:lnTo>
                  <a:lnTo>
                    <a:pt x="1013" y="1617"/>
                  </a:lnTo>
                  <a:lnTo>
                    <a:pt x="1015" y="1612"/>
                  </a:lnTo>
                  <a:lnTo>
                    <a:pt x="1015" y="1610"/>
                  </a:lnTo>
                  <a:lnTo>
                    <a:pt x="1015" y="1605"/>
                  </a:lnTo>
                  <a:lnTo>
                    <a:pt x="1015" y="1601"/>
                  </a:lnTo>
                  <a:lnTo>
                    <a:pt x="1015" y="1596"/>
                  </a:lnTo>
                  <a:lnTo>
                    <a:pt x="1015" y="1592"/>
                  </a:lnTo>
                  <a:lnTo>
                    <a:pt x="1015" y="1587"/>
                  </a:lnTo>
                  <a:lnTo>
                    <a:pt x="1015" y="1582"/>
                  </a:lnTo>
                  <a:lnTo>
                    <a:pt x="1015" y="1578"/>
                  </a:lnTo>
                  <a:lnTo>
                    <a:pt x="1015" y="1573"/>
                  </a:lnTo>
                  <a:lnTo>
                    <a:pt x="1015" y="1568"/>
                  </a:lnTo>
                  <a:lnTo>
                    <a:pt x="1015" y="1561"/>
                  </a:lnTo>
                  <a:lnTo>
                    <a:pt x="1015" y="1557"/>
                  </a:lnTo>
                  <a:lnTo>
                    <a:pt x="1015" y="1547"/>
                  </a:lnTo>
                  <a:lnTo>
                    <a:pt x="1015" y="1538"/>
                  </a:lnTo>
                  <a:lnTo>
                    <a:pt x="1015" y="1529"/>
                  </a:lnTo>
                  <a:lnTo>
                    <a:pt x="1015" y="1522"/>
                  </a:lnTo>
                  <a:lnTo>
                    <a:pt x="1015" y="1512"/>
                  </a:lnTo>
                  <a:lnTo>
                    <a:pt x="1015" y="1503"/>
                  </a:lnTo>
                  <a:lnTo>
                    <a:pt x="1015" y="1494"/>
                  </a:lnTo>
                  <a:lnTo>
                    <a:pt x="1015" y="1487"/>
                  </a:lnTo>
                  <a:lnTo>
                    <a:pt x="1015" y="1477"/>
                  </a:lnTo>
                  <a:lnTo>
                    <a:pt x="1015" y="1468"/>
                  </a:lnTo>
                  <a:lnTo>
                    <a:pt x="1013" y="1461"/>
                  </a:lnTo>
                  <a:lnTo>
                    <a:pt x="1013" y="1452"/>
                  </a:lnTo>
                  <a:lnTo>
                    <a:pt x="1013" y="1443"/>
                  </a:lnTo>
                  <a:lnTo>
                    <a:pt x="1013" y="1436"/>
                  </a:lnTo>
                  <a:lnTo>
                    <a:pt x="1013" y="1426"/>
                  </a:lnTo>
                  <a:lnTo>
                    <a:pt x="1011" y="1417"/>
                  </a:lnTo>
                  <a:lnTo>
                    <a:pt x="1011" y="1410"/>
                  </a:lnTo>
                  <a:lnTo>
                    <a:pt x="1011" y="1401"/>
                  </a:lnTo>
                  <a:lnTo>
                    <a:pt x="1011" y="1391"/>
                  </a:lnTo>
                  <a:lnTo>
                    <a:pt x="1011" y="1382"/>
                  </a:lnTo>
                  <a:lnTo>
                    <a:pt x="1008" y="1373"/>
                  </a:lnTo>
                  <a:lnTo>
                    <a:pt x="1008" y="1363"/>
                  </a:lnTo>
                  <a:lnTo>
                    <a:pt x="1008" y="1356"/>
                  </a:lnTo>
                  <a:lnTo>
                    <a:pt x="1008" y="1347"/>
                  </a:lnTo>
                  <a:lnTo>
                    <a:pt x="1008" y="1336"/>
                  </a:lnTo>
                  <a:lnTo>
                    <a:pt x="1008" y="1326"/>
                  </a:lnTo>
                  <a:lnTo>
                    <a:pt x="1006" y="1317"/>
                  </a:lnTo>
                  <a:lnTo>
                    <a:pt x="1006" y="1308"/>
                  </a:lnTo>
                  <a:lnTo>
                    <a:pt x="1006" y="1298"/>
                  </a:lnTo>
                  <a:lnTo>
                    <a:pt x="1006" y="1287"/>
                  </a:lnTo>
                  <a:lnTo>
                    <a:pt x="1006" y="1277"/>
                  </a:lnTo>
                  <a:lnTo>
                    <a:pt x="1006" y="1266"/>
                  </a:lnTo>
                  <a:lnTo>
                    <a:pt x="1006" y="1256"/>
                  </a:lnTo>
                  <a:lnTo>
                    <a:pt x="1006" y="1249"/>
                  </a:lnTo>
                  <a:lnTo>
                    <a:pt x="1006" y="1240"/>
                  </a:lnTo>
                  <a:lnTo>
                    <a:pt x="1006" y="1233"/>
                  </a:lnTo>
                  <a:lnTo>
                    <a:pt x="1006" y="1226"/>
                  </a:lnTo>
                  <a:lnTo>
                    <a:pt x="1008" y="1219"/>
                  </a:lnTo>
                  <a:lnTo>
                    <a:pt x="1008" y="1210"/>
                  </a:lnTo>
                  <a:lnTo>
                    <a:pt x="1008" y="1203"/>
                  </a:lnTo>
                  <a:lnTo>
                    <a:pt x="1011" y="1198"/>
                  </a:lnTo>
                  <a:lnTo>
                    <a:pt x="1011" y="1191"/>
                  </a:lnTo>
                  <a:lnTo>
                    <a:pt x="1013" y="1184"/>
                  </a:lnTo>
                  <a:lnTo>
                    <a:pt x="1015" y="1177"/>
                  </a:lnTo>
                  <a:lnTo>
                    <a:pt x="1017" y="1173"/>
                  </a:lnTo>
                  <a:lnTo>
                    <a:pt x="1017" y="1166"/>
                  </a:lnTo>
                  <a:lnTo>
                    <a:pt x="1019" y="1161"/>
                  </a:lnTo>
                  <a:lnTo>
                    <a:pt x="1021" y="1156"/>
                  </a:lnTo>
                  <a:lnTo>
                    <a:pt x="1023" y="1152"/>
                  </a:lnTo>
                  <a:lnTo>
                    <a:pt x="1027" y="1145"/>
                  </a:lnTo>
                  <a:lnTo>
                    <a:pt x="1029" y="1140"/>
                  </a:lnTo>
                  <a:lnTo>
                    <a:pt x="1031" y="1135"/>
                  </a:lnTo>
                  <a:lnTo>
                    <a:pt x="1033" y="1133"/>
                  </a:lnTo>
                  <a:lnTo>
                    <a:pt x="1038" y="1128"/>
                  </a:lnTo>
                  <a:lnTo>
                    <a:pt x="1040" y="1124"/>
                  </a:lnTo>
                  <a:lnTo>
                    <a:pt x="1044" y="1121"/>
                  </a:lnTo>
                  <a:lnTo>
                    <a:pt x="1048" y="1117"/>
                  </a:lnTo>
                  <a:lnTo>
                    <a:pt x="1050" y="1114"/>
                  </a:lnTo>
                  <a:lnTo>
                    <a:pt x="1054" y="1112"/>
                  </a:lnTo>
                  <a:lnTo>
                    <a:pt x="1058" y="1107"/>
                  </a:lnTo>
                  <a:lnTo>
                    <a:pt x="1062" y="1105"/>
                  </a:lnTo>
                  <a:lnTo>
                    <a:pt x="1067" y="1103"/>
                  </a:lnTo>
                  <a:lnTo>
                    <a:pt x="1071" y="1101"/>
                  </a:lnTo>
                  <a:lnTo>
                    <a:pt x="1075" y="1098"/>
                  </a:lnTo>
                  <a:lnTo>
                    <a:pt x="1087" y="1091"/>
                  </a:lnTo>
                  <a:lnTo>
                    <a:pt x="1100" y="1084"/>
                  </a:lnTo>
                  <a:lnTo>
                    <a:pt x="1112" y="1077"/>
                  </a:lnTo>
                  <a:lnTo>
                    <a:pt x="1125" y="1070"/>
                  </a:lnTo>
                  <a:lnTo>
                    <a:pt x="1137" y="1063"/>
                  </a:lnTo>
                  <a:lnTo>
                    <a:pt x="1152" y="1054"/>
                  </a:lnTo>
                  <a:lnTo>
                    <a:pt x="1164" y="1047"/>
                  </a:lnTo>
                  <a:lnTo>
                    <a:pt x="1177" y="1038"/>
                  </a:lnTo>
                  <a:lnTo>
                    <a:pt x="1189" y="1031"/>
                  </a:lnTo>
                  <a:lnTo>
                    <a:pt x="1202" y="1021"/>
                  </a:lnTo>
                  <a:lnTo>
                    <a:pt x="1214" y="1012"/>
                  </a:lnTo>
                  <a:lnTo>
                    <a:pt x="1229" y="1003"/>
                  </a:lnTo>
                  <a:lnTo>
                    <a:pt x="1241" y="993"/>
                  </a:lnTo>
                  <a:lnTo>
                    <a:pt x="1253" y="984"/>
                  </a:lnTo>
                  <a:lnTo>
                    <a:pt x="1266" y="975"/>
                  </a:lnTo>
                  <a:lnTo>
                    <a:pt x="1280" y="966"/>
                  </a:lnTo>
                  <a:lnTo>
                    <a:pt x="1293" y="954"/>
                  </a:lnTo>
                  <a:lnTo>
                    <a:pt x="1305" y="945"/>
                  </a:lnTo>
                  <a:lnTo>
                    <a:pt x="1320" y="933"/>
                  </a:lnTo>
                  <a:lnTo>
                    <a:pt x="1332" y="924"/>
                  </a:lnTo>
                  <a:lnTo>
                    <a:pt x="1345" y="912"/>
                  </a:lnTo>
                  <a:lnTo>
                    <a:pt x="1359" y="900"/>
                  </a:lnTo>
                  <a:lnTo>
                    <a:pt x="1372" y="889"/>
                  </a:lnTo>
                  <a:lnTo>
                    <a:pt x="1386" y="877"/>
                  </a:lnTo>
                  <a:lnTo>
                    <a:pt x="1399" y="865"/>
                  </a:lnTo>
                  <a:lnTo>
                    <a:pt x="1413" y="854"/>
                  </a:lnTo>
                  <a:lnTo>
                    <a:pt x="1426" y="842"/>
                  </a:lnTo>
                  <a:lnTo>
                    <a:pt x="1440" y="828"/>
                  </a:lnTo>
                  <a:lnTo>
                    <a:pt x="1455" y="817"/>
                  </a:lnTo>
                  <a:lnTo>
                    <a:pt x="1467" y="803"/>
                  </a:lnTo>
                  <a:lnTo>
                    <a:pt x="1482" y="791"/>
                  </a:lnTo>
                  <a:lnTo>
                    <a:pt x="1494" y="777"/>
                  </a:lnTo>
                  <a:lnTo>
                    <a:pt x="1509" y="763"/>
                  </a:lnTo>
                  <a:lnTo>
                    <a:pt x="1521" y="749"/>
                  </a:lnTo>
                  <a:lnTo>
                    <a:pt x="1534" y="735"/>
                  </a:lnTo>
                  <a:lnTo>
                    <a:pt x="1546" y="721"/>
                  </a:lnTo>
                  <a:lnTo>
                    <a:pt x="1559" y="710"/>
                  </a:lnTo>
                  <a:lnTo>
                    <a:pt x="1571" y="696"/>
                  </a:lnTo>
                  <a:lnTo>
                    <a:pt x="1581" y="682"/>
                  </a:lnTo>
                  <a:lnTo>
                    <a:pt x="1592" y="668"/>
                  </a:lnTo>
                  <a:lnTo>
                    <a:pt x="1602" y="654"/>
                  </a:lnTo>
                  <a:lnTo>
                    <a:pt x="1613" y="640"/>
                  </a:lnTo>
                  <a:lnTo>
                    <a:pt x="1621" y="626"/>
                  </a:lnTo>
                  <a:lnTo>
                    <a:pt x="1629" y="612"/>
                  </a:lnTo>
                  <a:lnTo>
                    <a:pt x="1640" y="598"/>
                  </a:lnTo>
                  <a:lnTo>
                    <a:pt x="1646" y="584"/>
                  </a:lnTo>
                  <a:lnTo>
                    <a:pt x="1654" y="570"/>
                  </a:lnTo>
                  <a:lnTo>
                    <a:pt x="1662" y="556"/>
                  </a:lnTo>
                  <a:lnTo>
                    <a:pt x="1669" y="542"/>
                  </a:lnTo>
                  <a:lnTo>
                    <a:pt x="1675" y="526"/>
                  </a:lnTo>
                  <a:lnTo>
                    <a:pt x="1681" y="512"/>
                  </a:lnTo>
                  <a:lnTo>
                    <a:pt x="1685" y="498"/>
                  </a:lnTo>
                  <a:lnTo>
                    <a:pt x="1691" y="482"/>
                  </a:lnTo>
                  <a:lnTo>
                    <a:pt x="1696" y="468"/>
                  </a:lnTo>
                  <a:lnTo>
                    <a:pt x="1700" y="454"/>
                  </a:lnTo>
                  <a:lnTo>
                    <a:pt x="1704" y="437"/>
                  </a:lnTo>
                  <a:lnTo>
                    <a:pt x="1708" y="423"/>
                  </a:lnTo>
                  <a:lnTo>
                    <a:pt x="1710" y="407"/>
                  </a:lnTo>
                  <a:lnTo>
                    <a:pt x="1712" y="391"/>
                  </a:lnTo>
                  <a:lnTo>
                    <a:pt x="1714" y="374"/>
                  </a:lnTo>
                  <a:lnTo>
                    <a:pt x="1716" y="361"/>
                  </a:lnTo>
                  <a:lnTo>
                    <a:pt x="1718" y="344"/>
                  </a:lnTo>
                  <a:lnTo>
                    <a:pt x="1718" y="328"/>
                  </a:lnTo>
                  <a:lnTo>
                    <a:pt x="1721" y="312"/>
                  </a:lnTo>
                  <a:lnTo>
                    <a:pt x="1718" y="288"/>
                  </a:lnTo>
                  <a:lnTo>
                    <a:pt x="1714" y="267"/>
                  </a:lnTo>
                  <a:lnTo>
                    <a:pt x="1710" y="246"/>
                  </a:lnTo>
                  <a:lnTo>
                    <a:pt x="1706" y="226"/>
                  </a:lnTo>
                  <a:lnTo>
                    <a:pt x="1700" y="207"/>
                  </a:lnTo>
                  <a:lnTo>
                    <a:pt x="1694" y="191"/>
                  </a:lnTo>
                  <a:lnTo>
                    <a:pt x="1685" y="172"/>
                  </a:lnTo>
                  <a:lnTo>
                    <a:pt x="1677" y="156"/>
                  </a:lnTo>
                  <a:lnTo>
                    <a:pt x="1669" y="139"/>
                  </a:lnTo>
                  <a:lnTo>
                    <a:pt x="1658" y="125"/>
                  </a:lnTo>
                  <a:lnTo>
                    <a:pt x="1648" y="112"/>
                  </a:lnTo>
                  <a:lnTo>
                    <a:pt x="1635" y="98"/>
                  </a:lnTo>
                  <a:lnTo>
                    <a:pt x="1623" y="86"/>
                  </a:lnTo>
                  <a:lnTo>
                    <a:pt x="1610" y="74"/>
                  </a:lnTo>
                  <a:lnTo>
                    <a:pt x="1596" y="63"/>
                  </a:lnTo>
                  <a:lnTo>
                    <a:pt x="1581" y="53"/>
                  </a:lnTo>
                  <a:lnTo>
                    <a:pt x="1567" y="44"/>
                  </a:lnTo>
                  <a:lnTo>
                    <a:pt x="1552" y="35"/>
                  </a:lnTo>
                  <a:lnTo>
                    <a:pt x="1536" y="28"/>
                  </a:lnTo>
                  <a:lnTo>
                    <a:pt x="1519" y="21"/>
                  </a:lnTo>
                  <a:lnTo>
                    <a:pt x="1503" y="16"/>
                  </a:lnTo>
                  <a:lnTo>
                    <a:pt x="1484" y="11"/>
                  </a:lnTo>
                  <a:lnTo>
                    <a:pt x="1467" y="7"/>
                  </a:lnTo>
                  <a:lnTo>
                    <a:pt x="1449" y="4"/>
                  </a:lnTo>
                  <a:lnTo>
                    <a:pt x="1430" y="2"/>
                  </a:lnTo>
                  <a:lnTo>
                    <a:pt x="1411" y="0"/>
                  </a:lnTo>
                  <a:lnTo>
                    <a:pt x="1390" y="0"/>
                  </a:lnTo>
                  <a:lnTo>
                    <a:pt x="1372" y="0"/>
                  </a:lnTo>
                  <a:lnTo>
                    <a:pt x="1351" y="0"/>
                  </a:lnTo>
                  <a:lnTo>
                    <a:pt x="1330" y="2"/>
                  </a:lnTo>
                  <a:lnTo>
                    <a:pt x="1309" y="4"/>
                  </a:lnTo>
                  <a:lnTo>
                    <a:pt x="1289" y="7"/>
                  </a:lnTo>
                  <a:lnTo>
                    <a:pt x="1258" y="16"/>
                  </a:lnTo>
                  <a:lnTo>
                    <a:pt x="1226" y="23"/>
                  </a:lnTo>
                  <a:lnTo>
                    <a:pt x="1195" y="30"/>
                  </a:lnTo>
                  <a:lnTo>
                    <a:pt x="1166" y="37"/>
                  </a:lnTo>
                  <a:lnTo>
                    <a:pt x="1139" y="42"/>
                  </a:lnTo>
                  <a:lnTo>
                    <a:pt x="1112" y="49"/>
                  </a:lnTo>
                  <a:lnTo>
                    <a:pt x="1085" y="53"/>
                  </a:lnTo>
                  <a:lnTo>
                    <a:pt x="1060" y="58"/>
                  </a:lnTo>
                  <a:lnTo>
                    <a:pt x="1033" y="63"/>
                  </a:lnTo>
                  <a:lnTo>
                    <a:pt x="1008" y="65"/>
                  </a:lnTo>
                  <a:lnTo>
                    <a:pt x="986" y="70"/>
                  </a:lnTo>
                  <a:lnTo>
                    <a:pt x="961" y="72"/>
                  </a:lnTo>
                  <a:lnTo>
                    <a:pt x="938" y="74"/>
                  </a:lnTo>
                  <a:lnTo>
                    <a:pt x="913" y="77"/>
                  </a:lnTo>
                  <a:lnTo>
                    <a:pt x="890" y="77"/>
                  </a:lnTo>
                  <a:lnTo>
                    <a:pt x="867" y="77"/>
                  </a:lnTo>
                  <a:lnTo>
                    <a:pt x="844" y="79"/>
                  </a:lnTo>
                  <a:lnTo>
                    <a:pt x="820" y="77"/>
                  </a:lnTo>
                  <a:lnTo>
                    <a:pt x="797" y="77"/>
                  </a:lnTo>
                  <a:lnTo>
                    <a:pt x="772" y="74"/>
                  </a:lnTo>
                  <a:lnTo>
                    <a:pt x="747" y="72"/>
                  </a:lnTo>
                  <a:lnTo>
                    <a:pt x="722" y="70"/>
                  </a:lnTo>
                  <a:lnTo>
                    <a:pt x="697" y="67"/>
                  </a:lnTo>
                  <a:lnTo>
                    <a:pt x="672" y="63"/>
                  </a:lnTo>
                  <a:lnTo>
                    <a:pt x="645" y="58"/>
                  </a:lnTo>
                  <a:lnTo>
                    <a:pt x="618" y="53"/>
                  </a:lnTo>
                  <a:lnTo>
                    <a:pt x="589" y="46"/>
                  </a:lnTo>
                  <a:lnTo>
                    <a:pt x="560" y="42"/>
                  </a:lnTo>
                  <a:lnTo>
                    <a:pt x="529" y="32"/>
                  </a:lnTo>
                  <a:lnTo>
                    <a:pt x="498" y="25"/>
                  </a:lnTo>
                  <a:lnTo>
                    <a:pt x="465" y="16"/>
                  </a:lnTo>
                  <a:lnTo>
                    <a:pt x="431" y="7"/>
                  </a:lnTo>
                  <a:close/>
                </a:path>
              </a:pathLst>
            </a:custGeom>
            <a:solidFill>
              <a:srgbClr val="CC7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61" name="Freeform 16">
              <a:extLst>
                <a:ext uri="{FF2B5EF4-FFF2-40B4-BE49-F238E27FC236}">
                  <a16:creationId xmlns:a16="http://schemas.microsoft.com/office/drawing/2014/main" id="{FD3FFC3A-7033-8E39-5D17-CA9DBB0F7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351"/>
              <a:ext cx="431" cy="324"/>
            </a:xfrm>
            <a:custGeom>
              <a:avLst/>
              <a:gdLst>
                <a:gd name="T0" fmla="*/ 19 w 442"/>
                <a:gd name="T1" fmla="*/ 324 h 324"/>
                <a:gd name="T2" fmla="*/ 21 w 442"/>
                <a:gd name="T3" fmla="*/ 279 h 324"/>
                <a:gd name="T4" fmla="*/ 29 w 442"/>
                <a:gd name="T5" fmla="*/ 242 h 324"/>
                <a:gd name="T6" fmla="*/ 42 w 442"/>
                <a:gd name="T7" fmla="*/ 205 h 324"/>
                <a:gd name="T8" fmla="*/ 56 w 442"/>
                <a:gd name="T9" fmla="*/ 172 h 324"/>
                <a:gd name="T10" fmla="*/ 73 w 442"/>
                <a:gd name="T11" fmla="*/ 142 h 324"/>
                <a:gd name="T12" fmla="*/ 96 w 442"/>
                <a:gd name="T13" fmla="*/ 117 h 324"/>
                <a:gd name="T14" fmla="*/ 119 w 442"/>
                <a:gd name="T15" fmla="*/ 93 h 324"/>
                <a:gd name="T16" fmla="*/ 144 w 442"/>
                <a:gd name="T17" fmla="*/ 75 h 324"/>
                <a:gd name="T18" fmla="*/ 172 w 442"/>
                <a:gd name="T19" fmla="*/ 56 h 324"/>
                <a:gd name="T20" fmla="*/ 202 w 442"/>
                <a:gd name="T21" fmla="*/ 42 h 324"/>
                <a:gd name="T22" fmla="*/ 235 w 442"/>
                <a:gd name="T23" fmla="*/ 33 h 324"/>
                <a:gd name="T24" fmla="*/ 269 w 442"/>
                <a:gd name="T25" fmla="*/ 26 h 324"/>
                <a:gd name="T26" fmla="*/ 304 w 442"/>
                <a:gd name="T27" fmla="*/ 21 h 324"/>
                <a:gd name="T28" fmla="*/ 341 w 442"/>
                <a:gd name="T29" fmla="*/ 21 h 324"/>
                <a:gd name="T30" fmla="*/ 379 w 442"/>
                <a:gd name="T31" fmla="*/ 23 h 324"/>
                <a:gd name="T32" fmla="*/ 418 w 442"/>
                <a:gd name="T33" fmla="*/ 30 h 324"/>
                <a:gd name="T34" fmla="*/ 401 w 442"/>
                <a:gd name="T35" fmla="*/ 7 h 324"/>
                <a:gd name="T36" fmla="*/ 362 w 442"/>
                <a:gd name="T37" fmla="*/ 3 h 324"/>
                <a:gd name="T38" fmla="*/ 323 w 442"/>
                <a:gd name="T39" fmla="*/ 0 h 324"/>
                <a:gd name="T40" fmla="*/ 285 w 442"/>
                <a:gd name="T41" fmla="*/ 3 h 324"/>
                <a:gd name="T42" fmla="*/ 249 w 442"/>
                <a:gd name="T43" fmla="*/ 9 h 324"/>
                <a:gd name="T44" fmla="*/ 213 w 442"/>
                <a:gd name="T45" fmla="*/ 19 h 324"/>
                <a:gd name="T46" fmla="*/ 181 w 442"/>
                <a:gd name="T47" fmla="*/ 30 h 324"/>
                <a:gd name="T48" fmla="*/ 150 w 442"/>
                <a:gd name="T49" fmla="*/ 47 h 324"/>
                <a:gd name="T50" fmla="*/ 121 w 442"/>
                <a:gd name="T51" fmla="*/ 68 h 324"/>
                <a:gd name="T52" fmla="*/ 96 w 442"/>
                <a:gd name="T53" fmla="*/ 91 h 324"/>
                <a:gd name="T54" fmla="*/ 71 w 442"/>
                <a:gd name="T55" fmla="*/ 117 h 324"/>
                <a:gd name="T56" fmla="*/ 52 w 442"/>
                <a:gd name="T57" fmla="*/ 147 h 324"/>
                <a:gd name="T58" fmla="*/ 34 w 442"/>
                <a:gd name="T59" fmla="*/ 179 h 324"/>
                <a:gd name="T60" fmla="*/ 20 w 442"/>
                <a:gd name="T61" fmla="*/ 217 h 324"/>
                <a:gd name="T62" fmla="*/ 11 w 442"/>
                <a:gd name="T63" fmla="*/ 256 h 324"/>
                <a:gd name="T64" fmla="*/ 2 w 442"/>
                <a:gd name="T65" fmla="*/ 298 h 324"/>
                <a:gd name="T66" fmla="*/ 19 w 442"/>
                <a:gd name="T67" fmla="*/ 321 h 3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2"/>
                <a:gd name="T103" fmla="*/ 0 h 324"/>
                <a:gd name="T104" fmla="*/ 442 w 442"/>
                <a:gd name="T105" fmla="*/ 324 h 3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2" h="324">
                  <a:moveTo>
                    <a:pt x="19" y="321"/>
                  </a:moveTo>
                  <a:lnTo>
                    <a:pt x="19" y="324"/>
                  </a:lnTo>
                  <a:lnTo>
                    <a:pt x="21" y="300"/>
                  </a:lnTo>
                  <a:lnTo>
                    <a:pt x="23" y="279"/>
                  </a:lnTo>
                  <a:lnTo>
                    <a:pt x="27" y="261"/>
                  </a:lnTo>
                  <a:lnTo>
                    <a:pt x="31" y="242"/>
                  </a:lnTo>
                  <a:lnTo>
                    <a:pt x="38" y="224"/>
                  </a:lnTo>
                  <a:lnTo>
                    <a:pt x="44" y="205"/>
                  </a:lnTo>
                  <a:lnTo>
                    <a:pt x="50" y="189"/>
                  </a:lnTo>
                  <a:lnTo>
                    <a:pt x="58" y="172"/>
                  </a:lnTo>
                  <a:lnTo>
                    <a:pt x="69" y="158"/>
                  </a:lnTo>
                  <a:lnTo>
                    <a:pt x="77" y="142"/>
                  </a:lnTo>
                  <a:lnTo>
                    <a:pt x="87" y="131"/>
                  </a:lnTo>
                  <a:lnTo>
                    <a:pt x="100" y="117"/>
                  </a:lnTo>
                  <a:lnTo>
                    <a:pt x="112" y="105"/>
                  </a:lnTo>
                  <a:lnTo>
                    <a:pt x="125" y="93"/>
                  </a:lnTo>
                  <a:lnTo>
                    <a:pt x="137" y="84"/>
                  </a:lnTo>
                  <a:lnTo>
                    <a:pt x="152" y="75"/>
                  </a:lnTo>
                  <a:lnTo>
                    <a:pt x="166" y="65"/>
                  </a:lnTo>
                  <a:lnTo>
                    <a:pt x="181" y="56"/>
                  </a:lnTo>
                  <a:lnTo>
                    <a:pt x="197" y="49"/>
                  </a:lnTo>
                  <a:lnTo>
                    <a:pt x="212" y="42"/>
                  </a:lnTo>
                  <a:lnTo>
                    <a:pt x="229" y="37"/>
                  </a:lnTo>
                  <a:lnTo>
                    <a:pt x="247" y="33"/>
                  </a:lnTo>
                  <a:lnTo>
                    <a:pt x="264" y="28"/>
                  </a:lnTo>
                  <a:lnTo>
                    <a:pt x="283" y="26"/>
                  </a:lnTo>
                  <a:lnTo>
                    <a:pt x="301" y="23"/>
                  </a:lnTo>
                  <a:lnTo>
                    <a:pt x="320" y="21"/>
                  </a:lnTo>
                  <a:lnTo>
                    <a:pt x="339" y="21"/>
                  </a:lnTo>
                  <a:lnTo>
                    <a:pt x="359" y="21"/>
                  </a:lnTo>
                  <a:lnTo>
                    <a:pt x="378" y="21"/>
                  </a:lnTo>
                  <a:lnTo>
                    <a:pt x="399" y="23"/>
                  </a:lnTo>
                  <a:lnTo>
                    <a:pt x="420" y="26"/>
                  </a:lnTo>
                  <a:lnTo>
                    <a:pt x="440" y="30"/>
                  </a:lnTo>
                  <a:lnTo>
                    <a:pt x="442" y="9"/>
                  </a:lnTo>
                  <a:lnTo>
                    <a:pt x="422" y="7"/>
                  </a:lnTo>
                  <a:lnTo>
                    <a:pt x="401" y="5"/>
                  </a:lnTo>
                  <a:lnTo>
                    <a:pt x="380" y="3"/>
                  </a:lnTo>
                  <a:lnTo>
                    <a:pt x="359" y="0"/>
                  </a:lnTo>
                  <a:lnTo>
                    <a:pt x="339" y="0"/>
                  </a:lnTo>
                  <a:lnTo>
                    <a:pt x="318" y="3"/>
                  </a:lnTo>
                  <a:lnTo>
                    <a:pt x="299" y="3"/>
                  </a:lnTo>
                  <a:lnTo>
                    <a:pt x="281" y="7"/>
                  </a:lnTo>
                  <a:lnTo>
                    <a:pt x="262" y="9"/>
                  </a:lnTo>
                  <a:lnTo>
                    <a:pt x="243" y="14"/>
                  </a:lnTo>
                  <a:lnTo>
                    <a:pt x="224" y="19"/>
                  </a:lnTo>
                  <a:lnTo>
                    <a:pt x="208" y="23"/>
                  </a:lnTo>
                  <a:lnTo>
                    <a:pt x="191" y="30"/>
                  </a:lnTo>
                  <a:lnTo>
                    <a:pt x="175" y="40"/>
                  </a:lnTo>
                  <a:lnTo>
                    <a:pt x="158" y="47"/>
                  </a:lnTo>
                  <a:lnTo>
                    <a:pt x="144" y="56"/>
                  </a:lnTo>
                  <a:lnTo>
                    <a:pt x="127" y="68"/>
                  </a:lnTo>
                  <a:lnTo>
                    <a:pt x="114" y="77"/>
                  </a:lnTo>
                  <a:lnTo>
                    <a:pt x="100" y="91"/>
                  </a:lnTo>
                  <a:lnTo>
                    <a:pt x="87" y="103"/>
                  </a:lnTo>
                  <a:lnTo>
                    <a:pt x="75" y="117"/>
                  </a:lnTo>
                  <a:lnTo>
                    <a:pt x="65" y="131"/>
                  </a:lnTo>
                  <a:lnTo>
                    <a:pt x="54" y="147"/>
                  </a:lnTo>
                  <a:lnTo>
                    <a:pt x="44" y="163"/>
                  </a:lnTo>
                  <a:lnTo>
                    <a:pt x="36" y="179"/>
                  </a:lnTo>
                  <a:lnTo>
                    <a:pt x="27" y="198"/>
                  </a:lnTo>
                  <a:lnTo>
                    <a:pt x="21" y="217"/>
                  </a:lnTo>
                  <a:lnTo>
                    <a:pt x="15" y="235"/>
                  </a:lnTo>
                  <a:lnTo>
                    <a:pt x="11" y="256"/>
                  </a:lnTo>
                  <a:lnTo>
                    <a:pt x="6" y="277"/>
                  </a:lnTo>
                  <a:lnTo>
                    <a:pt x="2" y="298"/>
                  </a:lnTo>
                  <a:lnTo>
                    <a:pt x="0" y="321"/>
                  </a:lnTo>
                  <a:lnTo>
                    <a:pt x="19" y="32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62" name="Freeform 17">
              <a:extLst>
                <a:ext uri="{FF2B5EF4-FFF2-40B4-BE49-F238E27FC236}">
                  <a16:creationId xmlns:a16="http://schemas.microsoft.com/office/drawing/2014/main" id="{33F7C1F6-0521-F956-D13A-4F6C28B8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672"/>
              <a:ext cx="233" cy="475"/>
            </a:xfrm>
            <a:custGeom>
              <a:avLst/>
              <a:gdLst>
                <a:gd name="T0" fmla="*/ 215 w 239"/>
                <a:gd name="T1" fmla="*/ 447 h 475"/>
                <a:gd name="T2" fmla="*/ 192 w 239"/>
                <a:gd name="T3" fmla="*/ 419 h 475"/>
                <a:gd name="T4" fmla="*/ 169 w 239"/>
                <a:gd name="T5" fmla="*/ 394 h 475"/>
                <a:gd name="T6" fmla="*/ 146 w 239"/>
                <a:gd name="T7" fmla="*/ 366 h 475"/>
                <a:gd name="T8" fmla="*/ 129 w 239"/>
                <a:gd name="T9" fmla="*/ 338 h 475"/>
                <a:gd name="T10" fmla="*/ 108 w 239"/>
                <a:gd name="T11" fmla="*/ 310 h 475"/>
                <a:gd name="T12" fmla="*/ 94 w 239"/>
                <a:gd name="T13" fmla="*/ 284 h 475"/>
                <a:gd name="T14" fmla="*/ 79 w 239"/>
                <a:gd name="T15" fmla="*/ 256 h 475"/>
                <a:gd name="T16" fmla="*/ 65 w 239"/>
                <a:gd name="T17" fmla="*/ 228 h 475"/>
                <a:gd name="T18" fmla="*/ 54 w 239"/>
                <a:gd name="T19" fmla="*/ 198 h 475"/>
                <a:gd name="T20" fmla="*/ 44 w 239"/>
                <a:gd name="T21" fmla="*/ 170 h 475"/>
                <a:gd name="T22" fmla="*/ 36 w 239"/>
                <a:gd name="T23" fmla="*/ 140 h 475"/>
                <a:gd name="T24" fmla="*/ 29 w 239"/>
                <a:gd name="T25" fmla="*/ 110 h 475"/>
                <a:gd name="T26" fmla="*/ 23 w 239"/>
                <a:gd name="T27" fmla="*/ 79 h 475"/>
                <a:gd name="T28" fmla="*/ 19 w 239"/>
                <a:gd name="T29" fmla="*/ 49 h 475"/>
                <a:gd name="T30" fmla="*/ 19 w 239"/>
                <a:gd name="T31" fmla="*/ 17 h 475"/>
                <a:gd name="T32" fmla="*/ 0 w 239"/>
                <a:gd name="T33" fmla="*/ 0 h 475"/>
                <a:gd name="T34" fmla="*/ 2 w 239"/>
                <a:gd name="T35" fmla="*/ 35 h 475"/>
                <a:gd name="T36" fmla="*/ 6 w 239"/>
                <a:gd name="T37" fmla="*/ 68 h 475"/>
                <a:gd name="T38" fmla="*/ 11 w 239"/>
                <a:gd name="T39" fmla="*/ 100 h 475"/>
                <a:gd name="T40" fmla="*/ 17 w 239"/>
                <a:gd name="T41" fmla="*/ 131 h 475"/>
                <a:gd name="T42" fmla="*/ 23 w 239"/>
                <a:gd name="T43" fmla="*/ 161 h 475"/>
                <a:gd name="T44" fmla="*/ 34 w 239"/>
                <a:gd name="T45" fmla="*/ 191 h 475"/>
                <a:gd name="T46" fmla="*/ 44 w 239"/>
                <a:gd name="T47" fmla="*/ 221 h 475"/>
                <a:gd name="T48" fmla="*/ 57 w 239"/>
                <a:gd name="T49" fmla="*/ 252 h 475"/>
                <a:gd name="T50" fmla="*/ 71 w 239"/>
                <a:gd name="T51" fmla="*/ 280 h 475"/>
                <a:gd name="T52" fmla="*/ 88 w 239"/>
                <a:gd name="T53" fmla="*/ 307 h 475"/>
                <a:gd name="T54" fmla="*/ 104 w 239"/>
                <a:gd name="T55" fmla="*/ 335 h 475"/>
                <a:gd name="T56" fmla="*/ 125 w 239"/>
                <a:gd name="T57" fmla="*/ 363 h 475"/>
                <a:gd name="T58" fmla="*/ 144 w 239"/>
                <a:gd name="T59" fmla="*/ 391 h 475"/>
                <a:gd name="T60" fmla="*/ 169 w 239"/>
                <a:gd name="T61" fmla="*/ 419 h 475"/>
                <a:gd name="T62" fmla="*/ 192 w 239"/>
                <a:gd name="T63" fmla="*/ 447 h 475"/>
                <a:gd name="T64" fmla="*/ 217 w 239"/>
                <a:gd name="T65" fmla="*/ 475 h 4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9"/>
                <a:gd name="T100" fmla="*/ 0 h 475"/>
                <a:gd name="T101" fmla="*/ 239 w 239"/>
                <a:gd name="T102" fmla="*/ 475 h 4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9" h="475">
                  <a:moveTo>
                    <a:pt x="239" y="461"/>
                  </a:moveTo>
                  <a:lnTo>
                    <a:pt x="227" y="447"/>
                  </a:lnTo>
                  <a:lnTo>
                    <a:pt x="214" y="433"/>
                  </a:lnTo>
                  <a:lnTo>
                    <a:pt x="202" y="419"/>
                  </a:lnTo>
                  <a:lnTo>
                    <a:pt x="189" y="408"/>
                  </a:lnTo>
                  <a:lnTo>
                    <a:pt x="177" y="394"/>
                  </a:lnTo>
                  <a:lnTo>
                    <a:pt x="166" y="380"/>
                  </a:lnTo>
                  <a:lnTo>
                    <a:pt x="154" y="366"/>
                  </a:lnTo>
                  <a:lnTo>
                    <a:pt x="144" y="352"/>
                  </a:lnTo>
                  <a:lnTo>
                    <a:pt x="135" y="338"/>
                  </a:lnTo>
                  <a:lnTo>
                    <a:pt x="125" y="324"/>
                  </a:lnTo>
                  <a:lnTo>
                    <a:pt x="114" y="310"/>
                  </a:lnTo>
                  <a:lnTo>
                    <a:pt x="106" y="298"/>
                  </a:lnTo>
                  <a:lnTo>
                    <a:pt x="98" y="284"/>
                  </a:lnTo>
                  <a:lnTo>
                    <a:pt x="90" y="270"/>
                  </a:lnTo>
                  <a:lnTo>
                    <a:pt x="83" y="256"/>
                  </a:lnTo>
                  <a:lnTo>
                    <a:pt x="75" y="242"/>
                  </a:lnTo>
                  <a:lnTo>
                    <a:pt x="69" y="228"/>
                  </a:lnTo>
                  <a:lnTo>
                    <a:pt x="63" y="212"/>
                  </a:lnTo>
                  <a:lnTo>
                    <a:pt x="56" y="198"/>
                  </a:lnTo>
                  <a:lnTo>
                    <a:pt x="52" y="184"/>
                  </a:lnTo>
                  <a:lnTo>
                    <a:pt x="46" y="170"/>
                  </a:lnTo>
                  <a:lnTo>
                    <a:pt x="42" y="156"/>
                  </a:lnTo>
                  <a:lnTo>
                    <a:pt x="38" y="140"/>
                  </a:lnTo>
                  <a:lnTo>
                    <a:pt x="33" y="126"/>
                  </a:lnTo>
                  <a:lnTo>
                    <a:pt x="31" y="110"/>
                  </a:lnTo>
                  <a:lnTo>
                    <a:pt x="27" y="96"/>
                  </a:lnTo>
                  <a:lnTo>
                    <a:pt x="25" y="79"/>
                  </a:lnTo>
                  <a:lnTo>
                    <a:pt x="23" y="65"/>
                  </a:lnTo>
                  <a:lnTo>
                    <a:pt x="21" y="49"/>
                  </a:lnTo>
                  <a:lnTo>
                    <a:pt x="19" y="33"/>
                  </a:lnTo>
                  <a:lnTo>
                    <a:pt x="19" y="1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" y="19"/>
                  </a:lnTo>
                  <a:lnTo>
                    <a:pt x="2" y="35"/>
                  </a:lnTo>
                  <a:lnTo>
                    <a:pt x="4" y="52"/>
                  </a:lnTo>
                  <a:lnTo>
                    <a:pt x="6" y="68"/>
                  </a:lnTo>
                  <a:lnTo>
                    <a:pt x="9" y="84"/>
                  </a:lnTo>
                  <a:lnTo>
                    <a:pt x="11" y="100"/>
                  </a:lnTo>
                  <a:lnTo>
                    <a:pt x="13" y="114"/>
                  </a:lnTo>
                  <a:lnTo>
                    <a:pt x="17" y="131"/>
                  </a:lnTo>
                  <a:lnTo>
                    <a:pt x="21" y="147"/>
                  </a:lnTo>
                  <a:lnTo>
                    <a:pt x="25" y="161"/>
                  </a:lnTo>
                  <a:lnTo>
                    <a:pt x="29" y="177"/>
                  </a:lnTo>
                  <a:lnTo>
                    <a:pt x="36" y="191"/>
                  </a:lnTo>
                  <a:lnTo>
                    <a:pt x="42" y="207"/>
                  </a:lnTo>
                  <a:lnTo>
                    <a:pt x="46" y="221"/>
                  </a:lnTo>
                  <a:lnTo>
                    <a:pt x="54" y="235"/>
                  </a:lnTo>
                  <a:lnTo>
                    <a:pt x="60" y="252"/>
                  </a:lnTo>
                  <a:lnTo>
                    <a:pt x="69" y="266"/>
                  </a:lnTo>
                  <a:lnTo>
                    <a:pt x="75" y="280"/>
                  </a:lnTo>
                  <a:lnTo>
                    <a:pt x="83" y="294"/>
                  </a:lnTo>
                  <a:lnTo>
                    <a:pt x="92" y="307"/>
                  </a:lnTo>
                  <a:lnTo>
                    <a:pt x="102" y="321"/>
                  </a:lnTo>
                  <a:lnTo>
                    <a:pt x="110" y="335"/>
                  </a:lnTo>
                  <a:lnTo>
                    <a:pt x="121" y="349"/>
                  </a:lnTo>
                  <a:lnTo>
                    <a:pt x="131" y="363"/>
                  </a:lnTo>
                  <a:lnTo>
                    <a:pt x="141" y="377"/>
                  </a:lnTo>
                  <a:lnTo>
                    <a:pt x="152" y="391"/>
                  </a:lnTo>
                  <a:lnTo>
                    <a:pt x="164" y="405"/>
                  </a:lnTo>
                  <a:lnTo>
                    <a:pt x="177" y="419"/>
                  </a:lnTo>
                  <a:lnTo>
                    <a:pt x="189" y="433"/>
                  </a:lnTo>
                  <a:lnTo>
                    <a:pt x="202" y="447"/>
                  </a:lnTo>
                  <a:lnTo>
                    <a:pt x="214" y="461"/>
                  </a:lnTo>
                  <a:lnTo>
                    <a:pt x="229" y="475"/>
                  </a:lnTo>
                  <a:lnTo>
                    <a:pt x="239" y="46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63" name="Freeform 18">
              <a:extLst>
                <a:ext uri="{FF2B5EF4-FFF2-40B4-BE49-F238E27FC236}">
                  <a16:creationId xmlns:a16="http://schemas.microsoft.com/office/drawing/2014/main" id="{CB55EADB-B92F-BAF0-EA53-67269373E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2133"/>
              <a:ext cx="418" cy="337"/>
            </a:xfrm>
            <a:custGeom>
              <a:avLst/>
              <a:gdLst>
                <a:gd name="T0" fmla="*/ 407 w 429"/>
                <a:gd name="T1" fmla="*/ 321 h 337"/>
                <a:gd name="T2" fmla="*/ 384 w 429"/>
                <a:gd name="T3" fmla="*/ 307 h 337"/>
                <a:gd name="T4" fmla="*/ 361 w 429"/>
                <a:gd name="T5" fmla="*/ 291 h 337"/>
                <a:gd name="T6" fmla="*/ 337 w 429"/>
                <a:gd name="T7" fmla="*/ 277 h 337"/>
                <a:gd name="T8" fmla="*/ 314 w 429"/>
                <a:gd name="T9" fmla="*/ 261 h 337"/>
                <a:gd name="T10" fmla="*/ 287 w 429"/>
                <a:gd name="T11" fmla="*/ 242 h 337"/>
                <a:gd name="T12" fmla="*/ 264 w 429"/>
                <a:gd name="T13" fmla="*/ 226 h 337"/>
                <a:gd name="T14" fmla="*/ 239 w 429"/>
                <a:gd name="T15" fmla="*/ 207 h 337"/>
                <a:gd name="T16" fmla="*/ 214 w 429"/>
                <a:gd name="T17" fmla="*/ 186 h 337"/>
                <a:gd name="T18" fmla="*/ 189 w 429"/>
                <a:gd name="T19" fmla="*/ 165 h 337"/>
                <a:gd name="T20" fmla="*/ 166 w 429"/>
                <a:gd name="T21" fmla="*/ 144 h 337"/>
                <a:gd name="T22" fmla="*/ 139 w 429"/>
                <a:gd name="T23" fmla="*/ 123 h 337"/>
                <a:gd name="T24" fmla="*/ 114 w 429"/>
                <a:gd name="T25" fmla="*/ 100 h 337"/>
                <a:gd name="T26" fmla="*/ 89 w 429"/>
                <a:gd name="T27" fmla="*/ 77 h 337"/>
                <a:gd name="T28" fmla="*/ 62 w 429"/>
                <a:gd name="T29" fmla="*/ 51 h 337"/>
                <a:gd name="T30" fmla="*/ 37 w 429"/>
                <a:gd name="T31" fmla="*/ 26 h 337"/>
                <a:gd name="T32" fmla="*/ 10 w 429"/>
                <a:gd name="T33" fmla="*/ 0 h 337"/>
                <a:gd name="T34" fmla="*/ 14 w 429"/>
                <a:gd name="T35" fmla="*/ 28 h 337"/>
                <a:gd name="T36" fmla="*/ 39 w 429"/>
                <a:gd name="T37" fmla="*/ 54 h 337"/>
                <a:gd name="T38" fmla="*/ 64 w 429"/>
                <a:gd name="T39" fmla="*/ 79 h 337"/>
                <a:gd name="T40" fmla="*/ 91 w 429"/>
                <a:gd name="T41" fmla="*/ 102 h 337"/>
                <a:gd name="T42" fmla="*/ 116 w 429"/>
                <a:gd name="T43" fmla="*/ 126 h 337"/>
                <a:gd name="T44" fmla="*/ 141 w 429"/>
                <a:gd name="T45" fmla="*/ 149 h 337"/>
                <a:gd name="T46" fmla="*/ 167 w 429"/>
                <a:gd name="T47" fmla="*/ 172 h 337"/>
                <a:gd name="T48" fmla="*/ 193 w 429"/>
                <a:gd name="T49" fmla="*/ 193 h 337"/>
                <a:gd name="T50" fmla="*/ 218 w 429"/>
                <a:gd name="T51" fmla="*/ 212 h 337"/>
                <a:gd name="T52" fmla="*/ 242 w 429"/>
                <a:gd name="T53" fmla="*/ 233 h 337"/>
                <a:gd name="T54" fmla="*/ 268 w 429"/>
                <a:gd name="T55" fmla="*/ 251 h 337"/>
                <a:gd name="T56" fmla="*/ 291 w 429"/>
                <a:gd name="T57" fmla="*/ 268 h 337"/>
                <a:gd name="T58" fmla="*/ 317 w 429"/>
                <a:gd name="T59" fmla="*/ 284 h 337"/>
                <a:gd name="T60" fmla="*/ 341 w 429"/>
                <a:gd name="T61" fmla="*/ 300 h 337"/>
                <a:gd name="T62" fmla="*/ 364 w 429"/>
                <a:gd name="T63" fmla="*/ 317 h 337"/>
                <a:gd name="T64" fmla="*/ 389 w 429"/>
                <a:gd name="T65" fmla="*/ 331 h 337"/>
                <a:gd name="T66" fmla="*/ 405 w 429"/>
                <a:gd name="T67" fmla="*/ 319 h 3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9"/>
                <a:gd name="T103" fmla="*/ 0 h 337"/>
                <a:gd name="T104" fmla="*/ 429 w 429"/>
                <a:gd name="T105" fmla="*/ 337 h 3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9" h="337">
                  <a:moveTo>
                    <a:pt x="427" y="319"/>
                  </a:moveTo>
                  <a:lnTo>
                    <a:pt x="429" y="321"/>
                  </a:lnTo>
                  <a:lnTo>
                    <a:pt x="417" y="314"/>
                  </a:lnTo>
                  <a:lnTo>
                    <a:pt x="404" y="307"/>
                  </a:lnTo>
                  <a:lnTo>
                    <a:pt x="392" y="300"/>
                  </a:lnTo>
                  <a:lnTo>
                    <a:pt x="380" y="291"/>
                  </a:lnTo>
                  <a:lnTo>
                    <a:pt x="367" y="284"/>
                  </a:lnTo>
                  <a:lnTo>
                    <a:pt x="355" y="277"/>
                  </a:lnTo>
                  <a:lnTo>
                    <a:pt x="342" y="268"/>
                  </a:lnTo>
                  <a:lnTo>
                    <a:pt x="330" y="261"/>
                  </a:lnTo>
                  <a:lnTo>
                    <a:pt x="315" y="251"/>
                  </a:lnTo>
                  <a:lnTo>
                    <a:pt x="303" y="242"/>
                  </a:lnTo>
                  <a:lnTo>
                    <a:pt x="290" y="235"/>
                  </a:lnTo>
                  <a:lnTo>
                    <a:pt x="278" y="226"/>
                  </a:lnTo>
                  <a:lnTo>
                    <a:pt x="265" y="216"/>
                  </a:lnTo>
                  <a:lnTo>
                    <a:pt x="251" y="207"/>
                  </a:lnTo>
                  <a:lnTo>
                    <a:pt x="238" y="196"/>
                  </a:lnTo>
                  <a:lnTo>
                    <a:pt x="226" y="186"/>
                  </a:lnTo>
                  <a:lnTo>
                    <a:pt x="213" y="177"/>
                  </a:lnTo>
                  <a:lnTo>
                    <a:pt x="199" y="165"/>
                  </a:lnTo>
                  <a:lnTo>
                    <a:pt x="186" y="156"/>
                  </a:lnTo>
                  <a:lnTo>
                    <a:pt x="174" y="144"/>
                  </a:lnTo>
                  <a:lnTo>
                    <a:pt x="159" y="133"/>
                  </a:lnTo>
                  <a:lnTo>
                    <a:pt x="147" y="123"/>
                  </a:lnTo>
                  <a:lnTo>
                    <a:pt x="132" y="112"/>
                  </a:lnTo>
                  <a:lnTo>
                    <a:pt x="120" y="100"/>
                  </a:lnTo>
                  <a:lnTo>
                    <a:pt x="105" y="88"/>
                  </a:lnTo>
                  <a:lnTo>
                    <a:pt x="93" y="77"/>
                  </a:lnTo>
                  <a:lnTo>
                    <a:pt x="79" y="63"/>
                  </a:lnTo>
                  <a:lnTo>
                    <a:pt x="66" y="51"/>
                  </a:lnTo>
                  <a:lnTo>
                    <a:pt x="52" y="40"/>
                  </a:lnTo>
                  <a:lnTo>
                    <a:pt x="39" y="26"/>
                  </a:lnTo>
                  <a:lnTo>
                    <a:pt x="25" y="14"/>
                  </a:lnTo>
                  <a:lnTo>
                    <a:pt x="10" y="0"/>
                  </a:lnTo>
                  <a:lnTo>
                    <a:pt x="0" y="14"/>
                  </a:lnTo>
                  <a:lnTo>
                    <a:pt x="14" y="28"/>
                  </a:lnTo>
                  <a:lnTo>
                    <a:pt x="27" y="42"/>
                  </a:lnTo>
                  <a:lnTo>
                    <a:pt x="41" y="54"/>
                  </a:lnTo>
                  <a:lnTo>
                    <a:pt x="54" y="68"/>
                  </a:lnTo>
                  <a:lnTo>
                    <a:pt x="68" y="79"/>
                  </a:lnTo>
                  <a:lnTo>
                    <a:pt x="83" y="91"/>
                  </a:lnTo>
                  <a:lnTo>
                    <a:pt x="95" y="102"/>
                  </a:lnTo>
                  <a:lnTo>
                    <a:pt x="110" y="114"/>
                  </a:lnTo>
                  <a:lnTo>
                    <a:pt x="122" y="126"/>
                  </a:lnTo>
                  <a:lnTo>
                    <a:pt x="137" y="137"/>
                  </a:lnTo>
                  <a:lnTo>
                    <a:pt x="149" y="149"/>
                  </a:lnTo>
                  <a:lnTo>
                    <a:pt x="164" y="161"/>
                  </a:lnTo>
                  <a:lnTo>
                    <a:pt x="176" y="172"/>
                  </a:lnTo>
                  <a:lnTo>
                    <a:pt x="189" y="182"/>
                  </a:lnTo>
                  <a:lnTo>
                    <a:pt x="203" y="193"/>
                  </a:lnTo>
                  <a:lnTo>
                    <a:pt x="216" y="203"/>
                  </a:lnTo>
                  <a:lnTo>
                    <a:pt x="230" y="212"/>
                  </a:lnTo>
                  <a:lnTo>
                    <a:pt x="242" y="223"/>
                  </a:lnTo>
                  <a:lnTo>
                    <a:pt x="255" y="233"/>
                  </a:lnTo>
                  <a:lnTo>
                    <a:pt x="267" y="242"/>
                  </a:lnTo>
                  <a:lnTo>
                    <a:pt x="282" y="251"/>
                  </a:lnTo>
                  <a:lnTo>
                    <a:pt x="294" y="258"/>
                  </a:lnTo>
                  <a:lnTo>
                    <a:pt x="307" y="268"/>
                  </a:lnTo>
                  <a:lnTo>
                    <a:pt x="319" y="277"/>
                  </a:lnTo>
                  <a:lnTo>
                    <a:pt x="334" y="284"/>
                  </a:lnTo>
                  <a:lnTo>
                    <a:pt x="346" y="293"/>
                  </a:lnTo>
                  <a:lnTo>
                    <a:pt x="359" y="300"/>
                  </a:lnTo>
                  <a:lnTo>
                    <a:pt x="371" y="310"/>
                  </a:lnTo>
                  <a:lnTo>
                    <a:pt x="384" y="317"/>
                  </a:lnTo>
                  <a:lnTo>
                    <a:pt x="396" y="324"/>
                  </a:lnTo>
                  <a:lnTo>
                    <a:pt x="409" y="331"/>
                  </a:lnTo>
                  <a:lnTo>
                    <a:pt x="421" y="337"/>
                  </a:lnTo>
                  <a:lnTo>
                    <a:pt x="427" y="319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64" name="Freeform 19">
              <a:extLst>
                <a:ext uri="{FF2B5EF4-FFF2-40B4-BE49-F238E27FC236}">
                  <a16:creationId xmlns:a16="http://schemas.microsoft.com/office/drawing/2014/main" id="{92F8B782-0A8B-FD4F-DC65-BDDC8DAC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629"/>
              <a:ext cx="25" cy="274"/>
            </a:xfrm>
            <a:custGeom>
              <a:avLst/>
              <a:gdLst>
                <a:gd name="T0" fmla="*/ 17 w 25"/>
                <a:gd name="T1" fmla="*/ 265 h 274"/>
                <a:gd name="T2" fmla="*/ 17 w 25"/>
                <a:gd name="T3" fmla="*/ 249 h 274"/>
                <a:gd name="T4" fmla="*/ 19 w 25"/>
                <a:gd name="T5" fmla="*/ 232 h 274"/>
                <a:gd name="T6" fmla="*/ 19 w 25"/>
                <a:gd name="T7" fmla="*/ 216 h 274"/>
                <a:gd name="T8" fmla="*/ 19 w 25"/>
                <a:gd name="T9" fmla="*/ 202 h 274"/>
                <a:gd name="T10" fmla="*/ 19 w 25"/>
                <a:gd name="T11" fmla="*/ 186 h 274"/>
                <a:gd name="T12" fmla="*/ 21 w 25"/>
                <a:gd name="T13" fmla="*/ 170 h 274"/>
                <a:gd name="T14" fmla="*/ 21 w 25"/>
                <a:gd name="T15" fmla="*/ 153 h 274"/>
                <a:gd name="T16" fmla="*/ 23 w 25"/>
                <a:gd name="T17" fmla="*/ 139 h 274"/>
                <a:gd name="T18" fmla="*/ 23 w 25"/>
                <a:gd name="T19" fmla="*/ 123 h 274"/>
                <a:gd name="T20" fmla="*/ 23 w 25"/>
                <a:gd name="T21" fmla="*/ 104 h 274"/>
                <a:gd name="T22" fmla="*/ 25 w 25"/>
                <a:gd name="T23" fmla="*/ 88 h 274"/>
                <a:gd name="T24" fmla="*/ 25 w 25"/>
                <a:gd name="T25" fmla="*/ 70 h 274"/>
                <a:gd name="T26" fmla="*/ 25 w 25"/>
                <a:gd name="T27" fmla="*/ 51 h 274"/>
                <a:gd name="T28" fmla="*/ 25 w 25"/>
                <a:gd name="T29" fmla="*/ 30 h 274"/>
                <a:gd name="T30" fmla="*/ 25 w 25"/>
                <a:gd name="T31" fmla="*/ 11 h 274"/>
                <a:gd name="T32" fmla="*/ 6 w 25"/>
                <a:gd name="T33" fmla="*/ 0 h 274"/>
                <a:gd name="T34" fmla="*/ 8 w 25"/>
                <a:gd name="T35" fmla="*/ 21 h 274"/>
                <a:gd name="T36" fmla="*/ 8 w 25"/>
                <a:gd name="T37" fmla="*/ 42 h 274"/>
                <a:gd name="T38" fmla="*/ 6 w 25"/>
                <a:gd name="T39" fmla="*/ 60 h 274"/>
                <a:gd name="T40" fmla="*/ 6 w 25"/>
                <a:gd name="T41" fmla="*/ 79 h 274"/>
                <a:gd name="T42" fmla="*/ 6 w 25"/>
                <a:gd name="T43" fmla="*/ 95 h 274"/>
                <a:gd name="T44" fmla="*/ 6 w 25"/>
                <a:gd name="T45" fmla="*/ 114 h 274"/>
                <a:gd name="T46" fmla="*/ 4 w 25"/>
                <a:gd name="T47" fmla="*/ 130 h 274"/>
                <a:gd name="T48" fmla="*/ 4 w 25"/>
                <a:gd name="T49" fmla="*/ 146 h 274"/>
                <a:gd name="T50" fmla="*/ 4 w 25"/>
                <a:gd name="T51" fmla="*/ 160 h 274"/>
                <a:gd name="T52" fmla="*/ 2 w 25"/>
                <a:gd name="T53" fmla="*/ 177 h 274"/>
                <a:gd name="T54" fmla="*/ 2 w 25"/>
                <a:gd name="T55" fmla="*/ 193 h 274"/>
                <a:gd name="T56" fmla="*/ 2 w 25"/>
                <a:gd name="T57" fmla="*/ 209 h 274"/>
                <a:gd name="T58" fmla="*/ 0 w 25"/>
                <a:gd name="T59" fmla="*/ 225 h 274"/>
                <a:gd name="T60" fmla="*/ 0 w 25"/>
                <a:gd name="T61" fmla="*/ 242 h 274"/>
                <a:gd name="T62" fmla="*/ 0 w 25"/>
                <a:gd name="T63" fmla="*/ 258 h 274"/>
                <a:gd name="T64" fmla="*/ 0 w 25"/>
                <a:gd name="T65" fmla="*/ 274 h 274"/>
                <a:gd name="T66" fmla="*/ 17 w 25"/>
                <a:gd name="T67" fmla="*/ 274 h 2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274"/>
                <a:gd name="T104" fmla="*/ 25 w 25"/>
                <a:gd name="T105" fmla="*/ 274 h 2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274">
                  <a:moveTo>
                    <a:pt x="17" y="274"/>
                  </a:moveTo>
                  <a:lnTo>
                    <a:pt x="17" y="265"/>
                  </a:lnTo>
                  <a:lnTo>
                    <a:pt x="17" y="258"/>
                  </a:lnTo>
                  <a:lnTo>
                    <a:pt x="17" y="249"/>
                  </a:lnTo>
                  <a:lnTo>
                    <a:pt x="17" y="242"/>
                  </a:lnTo>
                  <a:lnTo>
                    <a:pt x="19" y="232"/>
                  </a:lnTo>
                  <a:lnTo>
                    <a:pt x="19" y="225"/>
                  </a:lnTo>
                  <a:lnTo>
                    <a:pt x="19" y="216"/>
                  </a:lnTo>
                  <a:lnTo>
                    <a:pt x="19" y="209"/>
                  </a:lnTo>
                  <a:lnTo>
                    <a:pt x="19" y="202"/>
                  </a:lnTo>
                  <a:lnTo>
                    <a:pt x="19" y="193"/>
                  </a:lnTo>
                  <a:lnTo>
                    <a:pt x="19" y="186"/>
                  </a:lnTo>
                  <a:lnTo>
                    <a:pt x="21" y="179"/>
                  </a:lnTo>
                  <a:lnTo>
                    <a:pt x="21" y="170"/>
                  </a:lnTo>
                  <a:lnTo>
                    <a:pt x="21" y="163"/>
                  </a:lnTo>
                  <a:lnTo>
                    <a:pt x="21" y="153"/>
                  </a:lnTo>
                  <a:lnTo>
                    <a:pt x="21" y="146"/>
                  </a:lnTo>
                  <a:lnTo>
                    <a:pt x="23" y="139"/>
                  </a:lnTo>
                  <a:lnTo>
                    <a:pt x="23" y="130"/>
                  </a:lnTo>
                  <a:lnTo>
                    <a:pt x="23" y="123"/>
                  </a:lnTo>
                  <a:lnTo>
                    <a:pt x="23" y="114"/>
                  </a:lnTo>
                  <a:lnTo>
                    <a:pt x="23" y="104"/>
                  </a:lnTo>
                  <a:lnTo>
                    <a:pt x="23" y="97"/>
                  </a:lnTo>
                  <a:lnTo>
                    <a:pt x="25" y="88"/>
                  </a:lnTo>
                  <a:lnTo>
                    <a:pt x="25" y="79"/>
                  </a:lnTo>
                  <a:lnTo>
                    <a:pt x="25" y="70"/>
                  </a:lnTo>
                  <a:lnTo>
                    <a:pt x="25" y="60"/>
                  </a:lnTo>
                  <a:lnTo>
                    <a:pt x="25" y="51"/>
                  </a:lnTo>
                  <a:lnTo>
                    <a:pt x="25" y="42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1"/>
                  </a:lnTo>
                  <a:lnTo>
                    <a:pt x="25" y="0"/>
                  </a:lnTo>
                  <a:lnTo>
                    <a:pt x="6" y="0"/>
                  </a:lnTo>
                  <a:lnTo>
                    <a:pt x="8" y="11"/>
                  </a:lnTo>
                  <a:lnTo>
                    <a:pt x="8" y="21"/>
                  </a:lnTo>
                  <a:lnTo>
                    <a:pt x="8" y="30"/>
                  </a:lnTo>
                  <a:lnTo>
                    <a:pt x="8" y="42"/>
                  </a:lnTo>
                  <a:lnTo>
                    <a:pt x="8" y="51"/>
                  </a:lnTo>
                  <a:lnTo>
                    <a:pt x="6" y="60"/>
                  </a:lnTo>
                  <a:lnTo>
                    <a:pt x="6" y="70"/>
                  </a:lnTo>
                  <a:lnTo>
                    <a:pt x="6" y="79"/>
                  </a:lnTo>
                  <a:lnTo>
                    <a:pt x="6" y="88"/>
                  </a:lnTo>
                  <a:lnTo>
                    <a:pt x="6" y="95"/>
                  </a:lnTo>
                  <a:lnTo>
                    <a:pt x="6" y="104"/>
                  </a:lnTo>
                  <a:lnTo>
                    <a:pt x="6" y="114"/>
                  </a:lnTo>
                  <a:lnTo>
                    <a:pt x="6" y="121"/>
                  </a:lnTo>
                  <a:lnTo>
                    <a:pt x="4" y="130"/>
                  </a:lnTo>
                  <a:lnTo>
                    <a:pt x="4" y="137"/>
                  </a:lnTo>
                  <a:lnTo>
                    <a:pt x="4" y="146"/>
                  </a:lnTo>
                  <a:lnTo>
                    <a:pt x="4" y="153"/>
                  </a:lnTo>
                  <a:lnTo>
                    <a:pt x="4" y="160"/>
                  </a:lnTo>
                  <a:lnTo>
                    <a:pt x="2" y="170"/>
                  </a:lnTo>
                  <a:lnTo>
                    <a:pt x="2" y="177"/>
                  </a:lnTo>
                  <a:lnTo>
                    <a:pt x="2" y="186"/>
                  </a:lnTo>
                  <a:lnTo>
                    <a:pt x="2" y="193"/>
                  </a:lnTo>
                  <a:lnTo>
                    <a:pt x="2" y="200"/>
                  </a:lnTo>
                  <a:lnTo>
                    <a:pt x="2" y="209"/>
                  </a:lnTo>
                  <a:lnTo>
                    <a:pt x="0" y="216"/>
                  </a:lnTo>
                  <a:lnTo>
                    <a:pt x="0" y="225"/>
                  </a:lnTo>
                  <a:lnTo>
                    <a:pt x="0" y="232"/>
                  </a:lnTo>
                  <a:lnTo>
                    <a:pt x="0" y="242"/>
                  </a:lnTo>
                  <a:lnTo>
                    <a:pt x="0" y="249"/>
                  </a:lnTo>
                  <a:lnTo>
                    <a:pt x="0" y="258"/>
                  </a:lnTo>
                  <a:lnTo>
                    <a:pt x="0" y="265"/>
                  </a:lnTo>
                  <a:lnTo>
                    <a:pt x="0" y="274"/>
                  </a:lnTo>
                  <a:lnTo>
                    <a:pt x="0" y="272"/>
                  </a:lnTo>
                  <a:lnTo>
                    <a:pt x="17" y="274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65" name="Freeform 20">
              <a:extLst>
                <a:ext uri="{FF2B5EF4-FFF2-40B4-BE49-F238E27FC236}">
                  <a16:creationId xmlns:a16="http://schemas.microsoft.com/office/drawing/2014/main" id="{EDBEFAA7-9A37-31A2-99E7-F4223803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901"/>
              <a:ext cx="36" cy="149"/>
            </a:xfrm>
            <a:custGeom>
              <a:avLst/>
              <a:gdLst>
                <a:gd name="T0" fmla="*/ 33 w 37"/>
                <a:gd name="T1" fmla="*/ 135 h 149"/>
                <a:gd name="T2" fmla="*/ 31 w 37"/>
                <a:gd name="T3" fmla="*/ 130 h 149"/>
                <a:gd name="T4" fmla="*/ 29 w 37"/>
                <a:gd name="T5" fmla="*/ 126 h 149"/>
                <a:gd name="T6" fmla="*/ 27 w 37"/>
                <a:gd name="T7" fmla="*/ 119 h 149"/>
                <a:gd name="T8" fmla="*/ 25 w 37"/>
                <a:gd name="T9" fmla="*/ 112 h 149"/>
                <a:gd name="T10" fmla="*/ 23 w 37"/>
                <a:gd name="T11" fmla="*/ 105 h 149"/>
                <a:gd name="T12" fmla="*/ 21 w 37"/>
                <a:gd name="T13" fmla="*/ 98 h 149"/>
                <a:gd name="T14" fmla="*/ 19 w 37"/>
                <a:gd name="T15" fmla="*/ 88 h 149"/>
                <a:gd name="T16" fmla="*/ 18 w 37"/>
                <a:gd name="T17" fmla="*/ 81 h 149"/>
                <a:gd name="T18" fmla="*/ 18 w 37"/>
                <a:gd name="T19" fmla="*/ 72 h 149"/>
                <a:gd name="T20" fmla="*/ 17 w 37"/>
                <a:gd name="T21" fmla="*/ 63 h 149"/>
                <a:gd name="T22" fmla="*/ 17 w 37"/>
                <a:gd name="T23" fmla="*/ 51 h 149"/>
                <a:gd name="T24" fmla="*/ 17 w 37"/>
                <a:gd name="T25" fmla="*/ 42 h 149"/>
                <a:gd name="T26" fmla="*/ 17 w 37"/>
                <a:gd name="T27" fmla="*/ 33 h 149"/>
                <a:gd name="T28" fmla="*/ 17 w 37"/>
                <a:gd name="T29" fmla="*/ 21 h 149"/>
                <a:gd name="T30" fmla="*/ 18 w 37"/>
                <a:gd name="T31" fmla="*/ 9 h 149"/>
                <a:gd name="T32" fmla="*/ 2 w 37"/>
                <a:gd name="T33" fmla="*/ 0 h 149"/>
                <a:gd name="T34" fmla="*/ 0 w 37"/>
                <a:gd name="T35" fmla="*/ 14 h 149"/>
                <a:gd name="T36" fmla="*/ 0 w 37"/>
                <a:gd name="T37" fmla="*/ 26 h 149"/>
                <a:gd name="T38" fmla="*/ 0 w 37"/>
                <a:gd name="T39" fmla="*/ 37 h 149"/>
                <a:gd name="T40" fmla="*/ 0 w 37"/>
                <a:gd name="T41" fmla="*/ 47 h 149"/>
                <a:gd name="T42" fmla="*/ 0 w 37"/>
                <a:gd name="T43" fmla="*/ 58 h 149"/>
                <a:gd name="T44" fmla="*/ 0 w 37"/>
                <a:gd name="T45" fmla="*/ 70 h 149"/>
                <a:gd name="T46" fmla="*/ 2 w 37"/>
                <a:gd name="T47" fmla="*/ 79 h 149"/>
                <a:gd name="T48" fmla="*/ 2 w 37"/>
                <a:gd name="T49" fmla="*/ 88 h 149"/>
                <a:gd name="T50" fmla="*/ 4 w 37"/>
                <a:gd name="T51" fmla="*/ 98 h 149"/>
                <a:gd name="T52" fmla="*/ 6 w 37"/>
                <a:gd name="T53" fmla="*/ 107 h 149"/>
                <a:gd name="T54" fmla="*/ 8 w 37"/>
                <a:gd name="T55" fmla="*/ 114 h 149"/>
                <a:gd name="T56" fmla="*/ 10 w 37"/>
                <a:gd name="T57" fmla="*/ 123 h 149"/>
                <a:gd name="T58" fmla="*/ 15 w 37"/>
                <a:gd name="T59" fmla="*/ 130 h 149"/>
                <a:gd name="T60" fmla="*/ 17 w 37"/>
                <a:gd name="T61" fmla="*/ 137 h 149"/>
                <a:gd name="T62" fmla="*/ 19 w 37"/>
                <a:gd name="T63" fmla="*/ 142 h 149"/>
                <a:gd name="T64" fmla="*/ 21 w 37"/>
                <a:gd name="T65" fmla="*/ 149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149"/>
                <a:gd name="T101" fmla="*/ 37 w 37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149">
                  <a:moveTo>
                    <a:pt x="37" y="137"/>
                  </a:moveTo>
                  <a:lnTo>
                    <a:pt x="35" y="135"/>
                  </a:lnTo>
                  <a:lnTo>
                    <a:pt x="35" y="133"/>
                  </a:lnTo>
                  <a:lnTo>
                    <a:pt x="33" y="130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29" y="121"/>
                  </a:lnTo>
                  <a:lnTo>
                    <a:pt x="29" y="119"/>
                  </a:lnTo>
                  <a:lnTo>
                    <a:pt x="27" y="116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25" y="105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1" y="93"/>
                  </a:lnTo>
                  <a:lnTo>
                    <a:pt x="21" y="88"/>
                  </a:lnTo>
                  <a:lnTo>
                    <a:pt x="21" y="84"/>
                  </a:lnTo>
                  <a:lnTo>
                    <a:pt x="19" y="81"/>
                  </a:lnTo>
                  <a:lnTo>
                    <a:pt x="19" y="77"/>
                  </a:lnTo>
                  <a:lnTo>
                    <a:pt x="19" y="72"/>
                  </a:lnTo>
                  <a:lnTo>
                    <a:pt x="19" y="67"/>
                  </a:lnTo>
                  <a:lnTo>
                    <a:pt x="17" y="63"/>
                  </a:lnTo>
                  <a:lnTo>
                    <a:pt x="17" y="58"/>
                  </a:lnTo>
                  <a:lnTo>
                    <a:pt x="17" y="51"/>
                  </a:lnTo>
                  <a:lnTo>
                    <a:pt x="17" y="47"/>
                  </a:lnTo>
                  <a:lnTo>
                    <a:pt x="17" y="42"/>
                  </a:lnTo>
                  <a:lnTo>
                    <a:pt x="17" y="37"/>
                  </a:lnTo>
                  <a:lnTo>
                    <a:pt x="17" y="33"/>
                  </a:lnTo>
                  <a:lnTo>
                    <a:pt x="17" y="26"/>
                  </a:lnTo>
                  <a:lnTo>
                    <a:pt x="17" y="21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19" y="2"/>
                  </a:lnTo>
                  <a:lnTo>
                    <a:pt x="2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2" y="84"/>
                  </a:lnTo>
                  <a:lnTo>
                    <a:pt x="2" y="88"/>
                  </a:lnTo>
                  <a:lnTo>
                    <a:pt x="4" y="93"/>
                  </a:lnTo>
                  <a:lnTo>
                    <a:pt x="4" y="98"/>
                  </a:lnTo>
                  <a:lnTo>
                    <a:pt x="6" y="102"/>
                  </a:lnTo>
                  <a:lnTo>
                    <a:pt x="6" y="107"/>
                  </a:lnTo>
                  <a:lnTo>
                    <a:pt x="8" y="109"/>
                  </a:lnTo>
                  <a:lnTo>
                    <a:pt x="8" y="114"/>
                  </a:lnTo>
                  <a:lnTo>
                    <a:pt x="10" y="119"/>
                  </a:lnTo>
                  <a:lnTo>
                    <a:pt x="10" y="123"/>
                  </a:lnTo>
                  <a:lnTo>
                    <a:pt x="12" y="126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7" y="137"/>
                  </a:lnTo>
                  <a:lnTo>
                    <a:pt x="19" y="140"/>
                  </a:lnTo>
                  <a:lnTo>
                    <a:pt x="21" y="142"/>
                  </a:lnTo>
                  <a:lnTo>
                    <a:pt x="21" y="147"/>
                  </a:lnTo>
                  <a:lnTo>
                    <a:pt x="23" y="149"/>
                  </a:lnTo>
                  <a:lnTo>
                    <a:pt x="37" y="137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66" name="Freeform 21">
              <a:extLst>
                <a:ext uri="{FF2B5EF4-FFF2-40B4-BE49-F238E27FC236}">
                  <a16:creationId xmlns:a16="http://schemas.microsoft.com/office/drawing/2014/main" id="{792FF5EA-9C38-7890-9A53-5E21D4BCA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3038"/>
              <a:ext cx="137" cy="47"/>
            </a:xfrm>
            <a:custGeom>
              <a:avLst/>
              <a:gdLst>
                <a:gd name="T0" fmla="*/ 129 w 141"/>
                <a:gd name="T1" fmla="*/ 28 h 47"/>
                <a:gd name="T2" fmla="*/ 119 w 141"/>
                <a:gd name="T3" fmla="*/ 28 h 47"/>
                <a:gd name="T4" fmla="*/ 112 w 141"/>
                <a:gd name="T5" fmla="*/ 28 h 47"/>
                <a:gd name="T6" fmla="*/ 102 w 141"/>
                <a:gd name="T7" fmla="*/ 28 h 47"/>
                <a:gd name="T8" fmla="*/ 91 w 141"/>
                <a:gd name="T9" fmla="*/ 28 h 47"/>
                <a:gd name="T10" fmla="*/ 84 w 141"/>
                <a:gd name="T11" fmla="*/ 26 h 47"/>
                <a:gd name="T12" fmla="*/ 75 w 141"/>
                <a:gd name="T13" fmla="*/ 26 h 47"/>
                <a:gd name="T14" fmla="*/ 66 w 141"/>
                <a:gd name="T15" fmla="*/ 26 h 47"/>
                <a:gd name="T16" fmla="*/ 58 w 141"/>
                <a:gd name="T17" fmla="*/ 24 h 47"/>
                <a:gd name="T18" fmla="*/ 51 w 141"/>
                <a:gd name="T19" fmla="*/ 21 h 47"/>
                <a:gd name="T20" fmla="*/ 44 w 141"/>
                <a:gd name="T21" fmla="*/ 19 h 47"/>
                <a:gd name="T22" fmla="*/ 37 w 141"/>
                <a:gd name="T23" fmla="*/ 17 h 47"/>
                <a:gd name="T24" fmla="*/ 29 w 141"/>
                <a:gd name="T25" fmla="*/ 14 h 47"/>
                <a:gd name="T26" fmla="*/ 25 w 141"/>
                <a:gd name="T27" fmla="*/ 10 h 47"/>
                <a:gd name="T28" fmla="*/ 19 w 141"/>
                <a:gd name="T29" fmla="*/ 7 h 47"/>
                <a:gd name="T30" fmla="*/ 16 w 141"/>
                <a:gd name="T31" fmla="*/ 3 h 47"/>
                <a:gd name="T32" fmla="*/ 0 w 141"/>
                <a:gd name="T33" fmla="*/ 12 h 47"/>
                <a:gd name="T34" fmla="*/ 6 w 141"/>
                <a:gd name="T35" fmla="*/ 19 h 47"/>
                <a:gd name="T36" fmla="*/ 14 w 141"/>
                <a:gd name="T37" fmla="*/ 26 h 47"/>
                <a:gd name="T38" fmla="*/ 19 w 141"/>
                <a:gd name="T39" fmla="*/ 31 h 47"/>
                <a:gd name="T40" fmla="*/ 27 w 141"/>
                <a:gd name="T41" fmla="*/ 33 h 47"/>
                <a:gd name="T42" fmla="*/ 35 w 141"/>
                <a:gd name="T43" fmla="*/ 38 h 47"/>
                <a:gd name="T44" fmla="*/ 44 w 141"/>
                <a:gd name="T45" fmla="*/ 40 h 47"/>
                <a:gd name="T46" fmla="*/ 51 w 141"/>
                <a:gd name="T47" fmla="*/ 42 h 47"/>
                <a:gd name="T48" fmla="*/ 60 w 141"/>
                <a:gd name="T49" fmla="*/ 45 h 47"/>
                <a:gd name="T50" fmla="*/ 68 w 141"/>
                <a:gd name="T51" fmla="*/ 45 h 47"/>
                <a:gd name="T52" fmla="*/ 79 w 141"/>
                <a:gd name="T53" fmla="*/ 47 h 47"/>
                <a:gd name="T54" fmla="*/ 87 w 141"/>
                <a:gd name="T55" fmla="*/ 47 h 47"/>
                <a:gd name="T56" fmla="*/ 98 w 141"/>
                <a:gd name="T57" fmla="*/ 47 h 47"/>
                <a:gd name="T58" fmla="*/ 106 w 141"/>
                <a:gd name="T59" fmla="*/ 47 h 47"/>
                <a:gd name="T60" fmla="*/ 116 w 141"/>
                <a:gd name="T61" fmla="*/ 47 h 47"/>
                <a:gd name="T62" fmla="*/ 125 w 141"/>
                <a:gd name="T63" fmla="*/ 47 h 47"/>
                <a:gd name="T64" fmla="*/ 133 w 141"/>
                <a:gd name="T65" fmla="*/ 47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47"/>
                <a:gd name="T101" fmla="*/ 141 w 141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47">
                  <a:moveTo>
                    <a:pt x="141" y="28"/>
                  </a:moveTo>
                  <a:lnTo>
                    <a:pt x="137" y="28"/>
                  </a:lnTo>
                  <a:lnTo>
                    <a:pt x="133" y="28"/>
                  </a:lnTo>
                  <a:lnTo>
                    <a:pt x="126" y="28"/>
                  </a:lnTo>
                  <a:lnTo>
                    <a:pt x="122" y="28"/>
                  </a:lnTo>
                  <a:lnTo>
                    <a:pt x="118" y="28"/>
                  </a:lnTo>
                  <a:lnTo>
                    <a:pt x="112" y="28"/>
                  </a:lnTo>
                  <a:lnTo>
                    <a:pt x="108" y="28"/>
                  </a:lnTo>
                  <a:lnTo>
                    <a:pt x="104" y="28"/>
                  </a:lnTo>
                  <a:lnTo>
                    <a:pt x="97" y="28"/>
                  </a:lnTo>
                  <a:lnTo>
                    <a:pt x="93" y="28"/>
                  </a:lnTo>
                  <a:lnTo>
                    <a:pt x="89" y="26"/>
                  </a:lnTo>
                  <a:lnTo>
                    <a:pt x="85" y="26"/>
                  </a:lnTo>
                  <a:lnTo>
                    <a:pt x="79" y="26"/>
                  </a:lnTo>
                  <a:lnTo>
                    <a:pt x="75" y="26"/>
                  </a:lnTo>
                  <a:lnTo>
                    <a:pt x="70" y="26"/>
                  </a:lnTo>
                  <a:lnTo>
                    <a:pt x="66" y="24"/>
                  </a:lnTo>
                  <a:lnTo>
                    <a:pt x="62" y="24"/>
                  </a:lnTo>
                  <a:lnTo>
                    <a:pt x="58" y="24"/>
                  </a:lnTo>
                  <a:lnTo>
                    <a:pt x="54" y="21"/>
                  </a:lnTo>
                  <a:lnTo>
                    <a:pt x="50" y="21"/>
                  </a:lnTo>
                  <a:lnTo>
                    <a:pt x="46" y="19"/>
                  </a:lnTo>
                  <a:lnTo>
                    <a:pt x="41" y="19"/>
                  </a:lnTo>
                  <a:lnTo>
                    <a:pt x="39" y="17"/>
                  </a:lnTo>
                  <a:lnTo>
                    <a:pt x="35" y="17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1" y="31"/>
                  </a:lnTo>
                  <a:lnTo>
                    <a:pt x="25" y="33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7" y="38"/>
                  </a:lnTo>
                  <a:lnTo>
                    <a:pt x="41" y="38"/>
                  </a:lnTo>
                  <a:lnTo>
                    <a:pt x="46" y="40"/>
                  </a:lnTo>
                  <a:lnTo>
                    <a:pt x="50" y="40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4" y="45"/>
                  </a:lnTo>
                  <a:lnTo>
                    <a:pt x="68" y="45"/>
                  </a:lnTo>
                  <a:lnTo>
                    <a:pt x="72" y="45"/>
                  </a:lnTo>
                  <a:lnTo>
                    <a:pt x="79" y="45"/>
                  </a:lnTo>
                  <a:lnTo>
                    <a:pt x="83" y="47"/>
                  </a:lnTo>
                  <a:lnTo>
                    <a:pt x="87" y="47"/>
                  </a:lnTo>
                  <a:lnTo>
                    <a:pt x="93" y="47"/>
                  </a:lnTo>
                  <a:lnTo>
                    <a:pt x="97" y="47"/>
                  </a:lnTo>
                  <a:lnTo>
                    <a:pt x="104" y="47"/>
                  </a:lnTo>
                  <a:lnTo>
                    <a:pt x="108" y="47"/>
                  </a:lnTo>
                  <a:lnTo>
                    <a:pt x="112" y="47"/>
                  </a:lnTo>
                  <a:lnTo>
                    <a:pt x="118" y="47"/>
                  </a:lnTo>
                  <a:lnTo>
                    <a:pt x="122" y="47"/>
                  </a:lnTo>
                  <a:lnTo>
                    <a:pt x="126" y="47"/>
                  </a:lnTo>
                  <a:lnTo>
                    <a:pt x="133" y="47"/>
                  </a:lnTo>
                  <a:lnTo>
                    <a:pt x="137" y="47"/>
                  </a:lnTo>
                  <a:lnTo>
                    <a:pt x="141" y="47"/>
                  </a:lnTo>
                  <a:lnTo>
                    <a:pt x="141" y="28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67" name="Freeform 22">
              <a:extLst>
                <a:ext uri="{FF2B5EF4-FFF2-40B4-BE49-F238E27FC236}">
                  <a16:creationId xmlns:a16="http://schemas.microsoft.com/office/drawing/2014/main" id="{F6C0AE11-79C3-C26F-C8A3-FF2DC4D75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3022"/>
              <a:ext cx="137" cy="63"/>
            </a:xfrm>
            <a:custGeom>
              <a:avLst/>
              <a:gdLst>
                <a:gd name="T0" fmla="*/ 120 w 141"/>
                <a:gd name="T1" fmla="*/ 5 h 63"/>
                <a:gd name="T2" fmla="*/ 114 w 141"/>
                <a:gd name="T3" fmla="*/ 9 h 63"/>
                <a:gd name="T4" fmla="*/ 108 w 141"/>
                <a:gd name="T5" fmla="*/ 16 h 63"/>
                <a:gd name="T6" fmla="*/ 102 w 141"/>
                <a:gd name="T7" fmla="*/ 21 h 63"/>
                <a:gd name="T8" fmla="*/ 96 w 141"/>
                <a:gd name="T9" fmla="*/ 26 h 63"/>
                <a:gd name="T10" fmla="*/ 87 w 141"/>
                <a:gd name="T11" fmla="*/ 28 h 63"/>
                <a:gd name="T12" fmla="*/ 81 w 141"/>
                <a:gd name="T13" fmla="*/ 33 h 63"/>
                <a:gd name="T14" fmla="*/ 73 w 141"/>
                <a:gd name="T15" fmla="*/ 35 h 63"/>
                <a:gd name="T16" fmla="*/ 65 w 141"/>
                <a:gd name="T17" fmla="*/ 37 h 63"/>
                <a:gd name="T18" fmla="*/ 56 w 141"/>
                <a:gd name="T19" fmla="*/ 40 h 63"/>
                <a:gd name="T20" fmla="*/ 50 w 141"/>
                <a:gd name="T21" fmla="*/ 40 h 63"/>
                <a:gd name="T22" fmla="*/ 40 w 141"/>
                <a:gd name="T23" fmla="*/ 42 h 63"/>
                <a:gd name="T24" fmla="*/ 31 w 141"/>
                <a:gd name="T25" fmla="*/ 42 h 63"/>
                <a:gd name="T26" fmla="*/ 21 w 141"/>
                <a:gd name="T27" fmla="*/ 44 h 63"/>
                <a:gd name="T28" fmla="*/ 15 w 141"/>
                <a:gd name="T29" fmla="*/ 44 h 63"/>
                <a:gd name="T30" fmla="*/ 4 w 141"/>
                <a:gd name="T31" fmla="*/ 44 h 63"/>
                <a:gd name="T32" fmla="*/ 0 w 141"/>
                <a:gd name="T33" fmla="*/ 63 h 63"/>
                <a:gd name="T34" fmla="*/ 8 w 141"/>
                <a:gd name="T35" fmla="*/ 63 h 63"/>
                <a:gd name="T36" fmla="*/ 17 w 141"/>
                <a:gd name="T37" fmla="*/ 63 h 63"/>
                <a:gd name="T38" fmla="*/ 27 w 141"/>
                <a:gd name="T39" fmla="*/ 63 h 63"/>
                <a:gd name="T40" fmla="*/ 38 w 141"/>
                <a:gd name="T41" fmla="*/ 61 h 63"/>
                <a:gd name="T42" fmla="*/ 46 w 141"/>
                <a:gd name="T43" fmla="*/ 61 h 63"/>
                <a:gd name="T44" fmla="*/ 54 w 141"/>
                <a:gd name="T45" fmla="*/ 58 h 63"/>
                <a:gd name="T46" fmla="*/ 65 w 141"/>
                <a:gd name="T47" fmla="*/ 56 h 63"/>
                <a:gd name="T48" fmla="*/ 73 w 141"/>
                <a:gd name="T49" fmla="*/ 54 h 63"/>
                <a:gd name="T50" fmla="*/ 83 w 141"/>
                <a:gd name="T51" fmla="*/ 51 h 63"/>
                <a:gd name="T52" fmla="*/ 90 w 141"/>
                <a:gd name="T53" fmla="*/ 49 h 63"/>
                <a:gd name="T54" fmla="*/ 98 w 141"/>
                <a:gd name="T55" fmla="*/ 44 h 63"/>
                <a:gd name="T56" fmla="*/ 106 w 141"/>
                <a:gd name="T57" fmla="*/ 40 h 63"/>
                <a:gd name="T58" fmla="*/ 114 w 141"/>
                <a:gd name="T59" fmla="*/ 35 h 63"/>
                <a:gd name="T60" fmla="*/ 121 w 141"/>
                <a:gd name="T61" fmla="*/ 28 h 63"/>
                <a:gd name="T62" fmla="*/ 127 w 141"/>
                <a:gd name="T63" fmla="*/ 21 h 63"/>
                <a:gd name="T64" fmla="*/ 133 w 141"/>
                <a:gd name="T65" fmla="*/ 14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"/>
                <a:gd name="T100" fmla="*/ 0 h 63"/>
                <a:gd name="T101" fmla="*/ 141 w 141"/>
                <a:gd name="T102" fmla="*/ 63 h 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" h="63">
                  <a:moveTo>
                    <a:pt x="129" y="0"/>
                  </a:moveTo>
                  <a:lnTo>
                    <a:pt x="127" y="5"/>
                  </a:lnTo>
                  <a:lnTo>
                    <a:pt x="125" y="7"/>
                  </a:lnTo>
                  <a:lnTo>
                    <a:pt x="120" y="9"/>
                  </a:lnTo>
                  <a:lnTo>
                    <a:pt x="118" y="14"/>
                  </a:lnTo>
                  <a:lnTo>
                    <a:pt x="114" y="16"/>
                  </a:lnTo>
                  <a:lnTo>
                    <a:pt x="112" y="19"/>
                  </a:lnTo>
                  <a:lnTo>
                    <a:pt x="108" y="21"/>
                  </a:lnTo>
                  <a:lnTo>
                    <a:pt x="104" y="23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3" y="28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7" y="35"/>
                  </a:lnTo>
                  <a:lnTo>
                    <a:pt x="73" y="35"/>
                  </a:lnTo>
                  <a:lnTo>
                    <a:pt x="69" y="37"/>
                  </a:lnTo>
                  <a:lnTo>
                    <a:pt x="64" y="37"/>
                  </a:lnTo>
                  <a:lnTo>
                    <a:pt x="60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27" y="42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25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40" y="61"/>
                  </a:lnTo>
                  <a:lnTo>
                    <a:pt x="44" y="61"/>
                  </a:lnTo>
                  <a:lnTo>
                    <a:pt x="48" y="61"/>
                  </a:lnTo>
                  <a:lnTo>
                    <a:pt x="54" y="61"/>
                  </a:lnTo>
                  <a:lnTo>
                    <a:pt x="58" y="58"/>
                  </a:lnTo>
                  <a:lnTo>
                    <a:pt x="62" y="58"/>
                  </a:lnTo>
                  <a:lnTo>
                    <a:pt x="69" y="56"/>
                  </a:lnTo>
                  <a:lnTo>
                    <a:pt x="73" y="56"/>
                  </a:lnTo>
                  <a:lnTo>
                    <a:pt x="77" y="54"/>
                  </a:lnTo>
                  <a:lnTo>
                    <a:pt x="81" y="54"/>
                  </a:lnTo>
                  <a:lnTo>
                    <a:pt x="87" y="51"/>
                  </a:lnTo>
                  <a:lnTo>
                    <a:pt x="91" y="49"/>
                  </a:lnTo>
                  <a:lnTo>
                    <a:pt x="96" y="49"/>
                  </a:lnTo>
                  <a:lnTo>
                    <a:pt x="100" y="47"/>
                  </a:lnTo>
                  <a:lnTo>
                    <a:pt x="104" y="44"/>
                  </a:lnTo>
                  <a:lnTo>
                    <a:pt x="108" y="42"/>
                  </a:lnTo>
                  <a:lnTo>
                    <a:pt x="112" y="40"/>
                  </a:lnTo>
                  <a:lnTo>
                    <a:pt x="116" y="37"/>
                  </a:lnTo>
                  <a:lnTo>
                    <a:pt x="120" y="35"/>
                  </a:lnTo>
                  <a:lnTo>
                    <a:pt x="125" y="30"/>
                  </a:lnTo>
                  <a:lnTo>
                    <a:pt x="129" y="28"/>
                  </a:lnTo>
                  <a:lnTo>
                    <a:pt x="133" y="26"/>
                  </a:lnTo>
                  <a:lnTo>
                    <a:pt x="135" y="21"/>
                  </a:lnTo>
                  <a:lnTo>
                    <a:pt x="139" y="19"/>
                  </a:lnTo>
                  <a:lnTo>
                    <a:pt x="141" y="1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68" name="Freeform 23">
              <a:extLst>
                <a:ext uri="{FF2B5EF4-FFF2-40B4-BE49-F238E27FC236}">
                  <a16:creationId xmlns:a16="http://schemas.microsoft.com/office/drawing/2014/main" id="{087D5569-F44C-62AC-FBA5-740B81196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848"/>
              <a:ext cx="33" cy="116"/>
            </a:xfrm>
            <a:custGeom>
              <a:avLst/>
              <a:gdLst>
                <a:gd name="T0" fmla="*/ 14 w 33"/>
                <a:gd name="T1" fmla="*/ 2 h 116"/>
                <a:gd name="T2" fmla="*/ 16 w 33"/>
                <a:gd name="T3" fmla="*/ 11 h 116"/>
                <a:gd name="T4" fmla="*/ 16 w 33"/>
                <a:gd name="T5" fmla="*/ 21 h 116"/>
                <a:gd name="T6" fmla="*/ 16 w 33"/>
                <a:gd name="T7" fmla="*/ 30 h 116"/>
                <a:gd name="T8" fmla="*/ 16 w 33"/>
                <a:gd name="T9" fmla="*/ 39 h 116"/>
                <a:gd name="T10" fmla="*/ 16 w 33"/>
                <a:gd name="T11" fmla="*/ 48 h 116"/>
                <a:gd name="T12" fmla="*/ 14 w 33"/>
                <a:gd name="T13" fmla="*/ 55 h 116"/>
                <a:gd name="T14" fmla="*/ 14 w 33"/>
                <a:gd name="T15" fmla="*/ 62 h 116"/>
                <a:gd name="T16" fmla="*/ 12 w 33"/>
                <a:gd name="T17" fmla="*/ 69 h 116"/>
                <a:gd name="T18" fmla="*/ 12 w 33"/>
                <a:gd name="T19" fmla="*/ 76 h 116"/>
                <a:gd name="T20" fmla="*/ 10 w 33"/>
                <a:gd name="T21" fmla="*/ 81 h 116"/>
                <a:gd name="T22" fmla="*/ 8 w 33"/>
                <a:gd name="T23" fmla="*/ 86 h 116"/>
                <a:gd name="T24" fmla="*/ 8 w 33"/>
                <a:gd name="T25" fmla="*/ 90 h 116"/>
                <a:gd name="T26" fmla="*/ 6 w 33"/>
                <a:gd name="T27" fmla="*/ 95 h 116"/>
                <a:gd name="T28" fmla="*/ 4 w 33"/>
                <a:gd name="T29" fmla="*/ 97 h 116"/>
                <a:gd name="T30" fmla="*/ 2 w 33"/>
                <a:gd name="T31" fmla="*/ 100 h 116"/>
                <a:gd name="T32" fmla="*/ 0 w 33"/>
                <a:gd name="T33" fmla="*/ 102 h 116"/>
                <a:gd name="T34" fmla="*/ 14 w 33"/>
                <a:gd name="T35" fmla="*/ 114 h 116"/>
                <a:gd name="T36" fmla="*/ 16 w 33"/>
                <a:gd name="T37" fmla="*/ 111 h 116"/>
                <a:gd name="T38" fmla="*/ 21 w 33"/>
                <a:gd name="T39" fmla="*/ 107 h 116"/>
                <a:gd name="T40" fmla="*/ 23 w 33"/>
                <a:gd name="T41" fmla="*/ 102 h 116"/>
                <a:gd name="T42" fmla="*/ 25 w 33"/>
                <a:gd name="T43" fmla="*/ 95 h 116"/>
                <a:gd name="T44" fmla="*/ 27 w 33"/>
                <a:gd name="T45" fmla="*/ 90 h 116"/>
                <a:gd name="T46" fmla="*/ 29 w 33"/>
                <a:gd name="T47" fmla="*/ 83 h 116"/>
                <a:gd name="T48" fmla="*/ 29 w 33"/>
                <a:gd name="T49" fmla="*/ 76 h 116"/>
                <a:gd name="T50" fmla="*/ 31 w 33"/>
                <a:gd name="T51" fmla="*/ 69 h 116"/>
                <a:gd name="T52" fmla="*/ 33 w 33"/>
                <a:gd name="T53" fmla="*/ 62 h 116"/>
                <a:gd name="T54" fmla="*/ 33 w 33"/>
                <a:gd name="T55" fmla="*/ 53 h 116"/>
                <a:gd name="T56" fmla="*/ 33 w 33"/>
                <a:gd name="T57" fmla="*/ 44 h 116"/>
                <a:gd name="T58" fmla="*/ 33 w 33"/>
                <a:gd name="T59" fmla="*/ 35 h 116"/>
                <a:gd name="T60" fmla="*/ 33 w 33"/>
                <a:gd name="T61" fmla="*/ 25 h 116"/>
                <a:gd name="T62" fmla="*/ 33 w 33"/>
                <a:gd name="T63" fmla="*/ 16 h 116"/>
                <a:gd name="T64" fmla="*/ 33 w 33"/>
                <a:gd name="T65" fmla="*/ 4 h 116"/>
                <a:gd name="T66" fmla="*/ 14 w 33"/>
                <a:gd name="T67" fmla="*/ 0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"/>
                <a:gd name="T103" fmla="*/ 0 h 116"/>
                <a:gd name="T104" fmla="*/ 33 w 33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" h="116">
                  <a:moveTo>
                    <a:pt x="14" y="0"/>
                  </a:moveTo>
                  <a:lnTo>
                    <a:pt x="14" y="2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16" y="35"/>
                  </a:lnTo>
                  <a:lnTo>
                    <a:pt x="16" y="39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6" y="51"/>
                  </a:lnTo>
                  <a:lnTo>
                    <a:pt x="14" y="55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7"/>
                  </a:lnTo>
                  <a:lnTo>
                    <a:pt x="12" y="69"/>
                  </a:lnTo>
                  <a:lnTo>
                    <a:pt x="12" y="72"/>
                  </a:lnTo>
                  <a:lnTo>
                    <a:pt x="12" y="76"/>
                  </a:lnTo>
                  <a:lnTo>
                    <a:pt x="12" y="79"/>
                  </a:lnTo>
                  <a:lnTo>
                    <a:pt x="10" y="81"/>
                  </a:lnTo>
                  <a:lnTo>
                    <a:pt x="10" y="83"/>
                  </a:lnTo>
                  <a:lnTo>
                    <a:pt x="8" y="86"/>
                  </a:lnTo>
                  <a:lnTo>
                    <a:pt x="8" y="88"/>
                  </a:lnTo>
                  <a:lnTo>
                    <a:pt x="8" y="90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7"/>
                  </a:lnTo>
                  <a:lnTo>
                    <a:pt x="4" y="100"/>
                  </a:lnTo>
                  <a:lnTo>
                    <a:pt x="2" y="100"/>
                  </a:lnTo>
                  <a:lnTo>
                    <a:pt x="2" y="102"/>
                  </a:lnTo>
                  <a:lnTo>
                    <a:pt x="0" y="102"/>
                  </a:lnTo>
                  <a:lnTo>
                    <a:pt x="12" y="116"/>
                  </a:lnTo>
                  <a:lnTo>
                    <a:pt x="14" y="114"/>
                  </a:lnTo>
                  <a:lnTo>
                    <a:pt x="16" y="114"/>
                  </a:lnTo>
                  <a:lnTo>
                    <a:pt x="16" y="111"/>
                  </a:lnTo>
                  <a:lnTo>
                    <a:pt x="18" y="109"/>
                  </a:lnTo>
                  <a:lnTo>
                    <a:pt x="21" y="107"/>
                  </a:lnTo>
                  <a:lnTo>
                    <a:pt x="21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5"/>
                  </a:lnTo>
                  <a:lnTo>
                    <a:pt x="25" y="93"/>
                  </a:lnTo>
                  <a:lnTo>
                    <a:pt x="27" y="90"/>
                  </a:lnTo>
                  <a:lnTo>
                    <a:pt x="27" y="86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9" y="76"/>
                  </a:lnTo>
                  <a:lnTo>
                    <a:pt x="31" y="74"/>
                  </a:lnTo>
                  <a:lnTo>
                    <a:pt x="31" y="69"/>
                  </a:lnTo>
                  <a:lnTo>
                    <a:pt x="31" y="65"/>
                  </a:lnTo>
                  <a:lnTo>
                    <a:pt x="33" y="62"/>
                  </a:lnTo>
                  <a:lnTo>
                    <a:pt x="33" y="58"/>
                  </a:lnTo>
                  <a:lnTo>
                    <a:pt x="33" y="53"/>
                  </a:lnTo>
                  <a:lnTo>
                    <a:pt x="33" y="48"/>
                  </a:lnTo>
                  <a:lnTo>
                    <a:pt x="33" y="44"/>
                  </a:lnTo>
                  <a:lnTo>
                    <a:pt x="33" y="39"/>
                  </a:lnTo>
                  <a:lnTo>
                    <a:pt x="33" y="35"/>
                  </a:lnTo>
                  <a:lnTo>
                    <a:pt x="33" y="30"/>
                  </a:lnTo>
                  <a:lnTo>
                    <a:pt x="33" y="25"/>
                  </a:lnTo>
                  <a:lnTo>
                    <a:pt x="33" y="21"/>
                  </a:lnTo>
                  <a:lnTo>
                    <a:pt x="33" y="16"/>
                  </a:lnTo>
                  <a:lnTo>
                    <a:pt x="33" y="11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69" name="Freeform 24">
              <a:extLst>
                <a:ext uri="{FF2B5EF4-FFF2-40B4-BE49-F238E27FC236}">
                  <a16:creationId xmlns:a16="http://schemas.microsoft.com/office/drawing/2014/main" id="{8C6AEBB9-706D-E4C6-EBDB-8A82163BE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733"/>
              <a:ext cx="25" cy="291"/>
            </a:xfrm>
            <a:custGeom>
              <a:avLst/>
              <a:gdLst>
                <a:gd name="T0" fmla="*/ 0 w 25"/>
                <a:gd name="T1" fmla="*/ 11 h 291"/>
                <a:gd name="T2" fmla="*/ 0 w 25"/>
                <a:gd name="T3" fmla="*/ 32 h 291"/>
                <a:gd name="T4" fmla="*/ 0 w 25"/>
                <a:gd name="T5" fmla="*/ 51 h 291"/>
                <a:gd name="T6" fmla="*/ 0 w 25"/>
                <a:gd name="T7" fmla="*/ 72 h 291"/>
                <a:gd name="T8" fmla="*/ 2 w 25"/>
                <a:gd name="T9" fmla="*/ 90 h 291"/>
                <a:gd name="T10" fmla="*/ 2 w 25"/>
                <a:gd name="T11" fmla="*/ 109 h 291"/>
                <a:gd name="T12" fmla="*/ 4 w 25"/>
                <a:gd name="T13" fmla="*/ 125 h 291"/>
                <a:gd name="T14" fmla="*/ 4 w 25"/>
                <a:gd name="T15" fmla="*/ 144 h 291"/>
                <a:gd name="T16" fmla="*/ 4 w 25"/>
                <a:gd name="T17" fmla="*/ 160 h 291"/>
                <a:gd name="T18" fmla="*/ 6 w 25"/>
                <a:gd name="T19" fmla="*/ 179 h 291"/>
                <a:gd name="T20" fmla="*/ 6 w 25"/>
                <a:gd name="T21" fmla="*/ 195 h 291"/>
                <a:gd name="T22" fmla="*/ 8 w 25"/>
                <a:gd name="T23" fmla="*/ 211 h 291"/>
                <a:gd name="T24" fmla="*/ 8 w 25"/>
                <a:gd name="T25" fmla="*/ 230 h 291"/>
                <a:gd name="T26" fmla="*/ 8 w 25"/>
                <a:gd name="T27" fmla="*/ 246 h 291"/>
                <a:gd name="T28" fmla="*/ 8 w 25"/>
                <a:gd name="T29" fmla="*/ 263 h 291"/>
                <a:gd name="T30" fmla="*/ 8 w 25"/>
                <a:gd name="T31" fmla="*/ 281 h 291"/>
                <a:gd name="T32" fmla="*/ 25 w 25"/>
                <a:gd name="T33" fmla="*/ 291 h 291"/>
                <a:gd name="T34" fmla="*/ 25 w 25"/>
                <a:gd name="T35" fmla="*/ 272 h 291"/>
                <a:gd name="T36" fmla="*/ 25 w 25"/>
                <a:gd name="T37" fmla="*/ 256 h 291"/>
                <a:gd name="T38" fmla="*/ 25 w 25"/>
                <a:gd name="T39" fmla="*/ 237 h 291"/>
                <a:gd name="T40" fmla="*/ 25 w 25"/>
                <a:gd name="T41" fmla="*/ 221 h 291"/>
                <a:gd name="T42" fmla="*/ 25 w 25"/>
                <a:gd name="T43" fmla="*/ 202 h 291"/>
                <a:gd name="T44" fmla="*/ 23 w 25"/>
                <a:gd name="T45" fmla="*/ 186 h 291"/>
                <a:gd name="T46" fmla="*/ 23 w 25"/>
                <a:gd name="T47" fmla="*/ 167 h 291"/>
                <a:gd name="T48" fmla="*/ 23 w 25"/>
                <a:gd name="T49" fmla="*/ 151 h 291"/>
                <a:gd name="T50" fmla="*/ 21 w 25"/>
                <a:gd name="T51" fmla="*/ 135 h 291"/>
                <a:gd name="T52" fmla="*/ 21 w 25"/>
                <a:gd name="T53" fmla="*/ 116 h 291"/>
                <a:gd name="T54" fmla="*/ 19 w 25"/>
                <a:gd name="T55" fmla="*/ 97 h 291"/>
                <a:gd name="T56" fmla="*/ 19 w 25"/>
                <a:gd name="T57" fmla="*/ 79 h 291"/>
                <a:gd name="T58" fmla="*/ 19 w 25"/>
                <a:gd name="T59" fmla="*/ 60 h 291"/>
                <a:gd name="T60" fmla="*/ 19 w 25"/>
                <a:gd name="T61" fmla="*/ 42 h 291"/>
                <a:gd name="T62" fmla="*/ 17 w 25"/>
                <a:gd name="T63" fmla="*/ 21 h 291"/>
                <a:gd name="T64" fmla="*/ 19 w 25"/>
                <a:gd name="T65" fmla="*/ 0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291"/>
                <a:gd name="T101" fmla="*/ 25 w 25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291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2" y="81"/>
                  </a:lnTo>
                  <a:lnTo>
                    <a:pt x="2" y="90"/>
                  </a:lnTo>
                  <a:lnTo>
                    <a:pt x="2" y="100"/>
                  </a:lnTo>
                  <a:lnTo>
                    <a:pt x="2" y="109"/>
                  </a:lnTo>
                  <a:lnTo>
                    <a:pt x="2" y="116"/>
                  </a:lnTo>
                  <a:lnTo>
                    <a:pt x="4" y="125"/>
                  </a:lnTo>
                  <a:lnTo>
                    <a:pt x="4" y="135"/>
                  </a:lnTo>
                  <a:lnTo>
                    <a:pt x="4" y="144"/>
                  </a:lnTo>
                  <a:lnTo>
                    <a:pt x="4" y="153"/>
                  </a:lnTo>
                  <a:lnTo>
                    <a:pt x="4" y="160"/>
                  </a:lnTo>
                  <a:lnTo>
                    <a:pt x="6" y="170"/>
                  </a:lnTo>
                  <a:lnTo>
                    <a:pt x="6" y="179"/>
                  </a:lnTo>
                  <a:lnTo>
                    <a:pt x="6" y="186"/>
                  </a:lnTo>
                  <a:lnTo>
                    <a:pt x="6" y="195"/>
                  </a:lnTo>
                  <a:lnTo>
                    <a:pt x="6" y="205"/>
                  </a:lnTo>
                  <a:lnTo>
                    <a:pt x="8" y="211"/>
                  </a:lnTo>
                  <a:lnTo>
                    <a:pt x="8" y="221"/>
                  </a:lnTo>
                  <a:lnTo>
                    <a:pt x="8" y="230"/>
                  </a:lnTo>
                  <a:lnTo>
                    <a:pt x="8" y="237"/>
                  </a:lnTo>
                  <a:lnTo>
                    <a:pt x="8" y="246"/>
                  </a:lnTo>
                  <a:lnTo>
                    <a:pt x="8" y="256"/>
                  </a:lnTo>
                  <a:lnTo>
                    <a:pt x="8" y="263"/>
                  </a:lnTo>
                  <a:lnTo>
                    <a:pt x="8" y="272"/>
                  </a:lnTo>
                  <a:lnTo>
                    <a:pt x="8" y="281"/>
                  </a:lnTo>
                  <a:lnTo>
                    <a:pt x="6" y="291"/>
                  </a:lnTo>
                  <a:lnTo>
                    <a:pt x="25" y="291"/>
                  </a:lnTo>
                  <a:lnTo>
                    <a:pt x="25" y="281"/>
                  </a:lnTo>
                  <a:lnTo>
                    <a:pt x="25" y="272"/>
                  </a:lnTo>
                  <a:lnTo>
                    <a:pt x="25" y="265"/>
                  </a:lnTo>
                  <a:lnTo>
                    <a:pt x="25" y="256"/>
                  </a:lnTo>
                  <a:lnTo>
                    <a:pt x="25" y="246"/>
                  </a:lnTo>
                  <a:lnTo>
                    <a:pt x="25" y="237"/>
                  </a:lnTo>
                  <a:lnTo>
                    <a:pt x="25" y="228"/>
                  </a:lnTo>
                  <a:lnTo>
                    <a:pt x="25" y="221"/>
                  </a:lnTo>
                  <a:lnTo>
                    <a:pt x="25" y="211"/>
                  </a:lnTo>
                  <a:lnTo>
                    <a:pt x="25" y="202"/>
                  </a:lnTo>
                  <a:lnTo>
                    <a:pt x="25" y="195"/>
                  </a:lnTo>
                  <a:lnTo>
                    <a:pt x="23" y="186"/>
                  </a:lnTo>
                  <a:lnTo>
                    <a:pt x="23" y="177"/>
                  </a:lnTo>
                  <a:lnTo>
                    <a:pt x="23" y="167"/>
                  </a:lnTo>
                  <a:lnTo>
                    <a:pt x="23" y="160"/>
                  </a:lnTo>
                  <a:lnTo>
                    <a:pt x="23" y="151"/>
                  </a:lnTo>
                  <a:lnTo>
                    <a:pt x="21" y="142"/>
                  </a:lnTo>
                  <a:lnTo>
                    <a:pt x="21" y="135"/>
                  </a:lnTo>
                  <a:lnTo>
                    <a:pt x="21" y="125"/>
                  </a:lnTo>
                  <a:lnTo>
                    <a:pt x="21" y="116"/>
                  </a:lnTo>
                  <a:lnTo>
                    <a:pt x="21" y="107"/>
                  </a:lnTo>
                  <a:lnTo>
                    <a:pt x="19" y="97"/>
                  </a:lnTo>
                  <a:lnTo>
                    <a:pt x="19" y="88"/>
                  </a:lnTo>
                  <a:lnTo>
                    <a:pt x="19" y="79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19" y="51"/>
                  </a:lnTo>
                  <a:lnTo>
                    <a:pt x="19" y="42"/>
                  </a:lnTo>
                  <a:lnTo>
                    <a:pt x="17" y="32"/>
                  </a:lnTo>
                  <a:lnTo>
                    <a:pt x="17" y="21"/>
                  </a:lnTo>
                  <a:lnTo>
                    <a:pt x="17" y="11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70" name="Freeform 25">
              <a:extLst>
                <a:ext uri="{FF2B5EF4-FFF2-40B4-BE49-F238E27FC236}">
                  <a16:creationId xmlns:a16="http://schemas.microsoft.com/office/drawing/2014/main" id="{D990864A-3A42-51A2-7EDF-40F6EAE3D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684"/>
              <a:ext cx="79" cy="177"/>
            </a:xfrm>
            <a:custGeom>
              <a:avLst/>
              <a:gdLst>
                <a:gd name="T0" fmla="*/ 71 w 81"/>
                <a:gd name="T1" fmla="*/ 0 h 177"/>
                <a:gd name="T2" fmla="*/ 60 w 81"/>
                <a:gd name="T3" fmla="*/ 5 h 177"/>
                <a:gd name="T4" fmla="*/ 54 w 81"/>
                <a:gd name="T5" fmla="*/ 12 h 177"/>
                <a:gd name="T6" fmla="*/ 46 w 81"/>
                <a:gd name="T7" fmla="*/ 16 h 177"/>
                <a:gd name="T8" fmla="*/ 38 w 81"/>
                <a:gd name="T9" fmla="*/ 25 h 177"/>
                <a:gd name="T10" fmla="*/ 31 w 81"/>
                <a:gd name="T11" fmla="*/ 32 h 177"/>
                <a:gd name="T12" fmla="*/ 25 w 81"/>
                <a:gd name="T13" fmla="*/ 42 h 177"/>
                <a:gd name="T14" fmla="*/ 20 w 81"/>
                <a:gd name="T15" fmla="*/ 51 h 177"/>
                <a:gd name="T16" fmla="*/ 15 w 81"/>
                <a:gd name="T17" fmla="*/ 63 h 177"/>
                <a:gd name="T18" fmla="*/ 10 w 81"/>
                <a:gd name="T19" fmla="*/ 74 h 177"/>
                <a:gd name="T20" fmla="*/ 8 w 81"/>
                <a:gd name="T21" fmla="*/ 86 h 177"/>
                <a:gd name="T22" fmla="*/ 4 w 81"/>
                <a:gd name="T23" fmla="*/ 100 h 177"/>
                <a:gd name="T24" fmla="*/ 2 w 81"/>
                <a:gd name="T25" fmla="*/ 114 h 177"/>
                <a:gd name="T26" fmla="*/ 2 w 81"/>
                <a:gd name="T27" fmla="*/ 128 h 177"/>
                <a:gd name="T28" fmla="*/ 0 w 81"/>
                <a:gd name="T29" fmla="*/ 144 h 177"/>
                <a:gd name="T30" fmla="*/ 0 w 81"/>
                <a:gd name="T31" fmla="*/ 160 h 177"/>
                <a:gd name="T32" fmla="*/ 0 w 81"/>
                <a:gd name="T33" fmla="*/ 177 h 177"/>
                <a:gd name="T34" fmla="*/ 17 w 81"/>
                <a:gd name="T35" fmla="*/ 167 h 177"/>
                <a:gd name="T36" fmla="*/ 17 w 81"/>
                <a:gd name="T37" fmla="*/ 151 h 177"/>
                <a:gd name="T38" fmla="*/ 19 w 81"/>
                <a:gd name="T39" fmla="*/ 137 h 177"/>
                <a:gd name="T40" fmla="*/ 19 w 81"/>
                <a:gd name="T41" fmla="*/ 123 h 177"/>
                <a:gd name="T42" fmla="*/ 20 w 81"/>
                <a:gd name="T43" fmla="*/ 109 h 177"/>
                <a:gd name="T44" fmla="*/ 21 w 81"/>
                <a:gd name="T45" fmla="*/ 98 h 177"/>
                <a:gd name="T46" fmla="*/ 25 w 81"/>
                <a:gd name="T47" fmla="*/ 86 h 177"/>
                <a:gd name="T48" fmla="*/ 27 w 81"/>
                <a:gd name="T49" fmla="*/ 77 h 177"/>
                <a:gd name="T50" fmla="*/ 31 w 81"/>
                <a:gd name="T51" fmla="*/ 65 h 177"/>
                <a:gd name="T52" fmla="*/ 35 w 81"/>
                <a:gd name="T53" fmla="*/ 58 h 177"/>
                <a:gd name="T54" fmla="*/ 42 w 81"/>
                <a:gd name="T55" fmla="*/ 49 h 177"/>
                <a:gd name="T56" fmla="*/ 46 w 81"/>
                <a:gd name="T57" fmla="*/ 42 h 177"/>
                <a:gd name="T58" fmla="*/ 52 w 81"/>
                <a:gd name="T59" fmla="*/ 35 h 177"/>
                <a:gd name="T60" fmla="*/ 59 w 81"/>
                <a:gd name="T61" fmla="*/ 30 h 177"/>
                <a:gd name="T62" fmla="*/ 65 w 81"/>
                <a:gd name="T63" fmla="*/ 25 h 177"/>
                <a:gd name="T64" fmla="*/ 73 w 81"/>
                <a:gd name="T65" fmla="*/ 21 h 177"/>
                <a:gd name="T66" fmla="*/ 71 w 81"/>
                <a:gd name="T67" fmla="*/ 2 h 1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177"/>
                <a:gd name="T104" fmla="*/ 81 w 81"/>
                <a:gd name="T105" fmla="*/ 177 h 1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177">
                  <a:moveTo>
                    <a:pt x="75" y="2"/>
                  </a:moveTo>
                  <a:lnTo>
                    <a:pt x="75" y="0"/>
                  </a:lnTo>
                  <a:lnTo>
                    <a:pt x="71" y="2"/>
                  </a:lnTo>
                  <a:lnTo>
                    <a:pt x="64" y="5"/>
                  </a:lnTo>
                  <a:lnTo>
                    <a:pt x="60" y="7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48" y="16"/>
                  </a:lnTo>
                  <a:lnTo>
                    <a:pt x="44" y="21"/>
                  </a:lnTo>
                  <a:lnTo>
                    <a:pt x="40" y="25"/>
                  </a:lnTo>
                  <a:lnTo>
                    <a:pt x="35" y="28"/>
                  </a:lnTo>
                  <a:lnTo>
                    <a:pt x="33" y="32"/>
                  </a:lnTo>
                  <a:lnTo>
                    <a:pt x="29" y="37"/>
                  </a:lnTo>
                  <a:lnTo>
                    <a:pt x="27" y="42"/>
                  </a:lnTo>
                  <a:lnTo>
                    <a:pt x="23" y="46"/>
                  </a:lnTo>
                  <a:lnTo>
                    <a:pt x="21" y="51"/>
                  </a:lnTo>
                  <a:lnTo>
                    <a:pt x="19" y="58"/>
                  </a:lnTo>
                  <a:lnTo>
                    <a:pt x="15" y="63"/>
                  </a:lnTo>
                  <a:lnTo>
                    <a:pt x="13" y="67"/>
                  </a:lnTo>
                  <a:lnTo>
                    <a:pt x="10" y="74"/>
                  </a:lnTo>
                  <a:lnTo>
                    <a:pt x="10" y="81"/>
                  </a:lnTo>
                  <a:lnTo>
                    <a:pt x="8" y="86"/>
                  </a:lnTo>
                  <a:lnTo>
                    <a:pt x="6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2" y="114"/>
                  </a:lnTo>
                  <a:lnTo>
                    <a:pt x="2" y="121"/>
                  </a:lnTo>
                  <a:lnTo>
                    <a:pt x="2" y="128"/>
                  </a:lnTo>
                  <a:lnTo>
                    <a:pt x="0" y="137"/>
                  </a:lnTo>
                  <a:lnTo>
                    <a:pt x="0" y="144"/>
                  </a:lnTo>
                  <a:lnTo>
                    <a:pt x="0" y="151"/>
                  </a:lnTo>
                  <a:lnTo>
                    <a:pt x="0" y="160"/>
                  </a:lnTo>
                  <a:lnTo>
                    <a:pt x="0" y="170"/>
                  </a:lnTo>
                  <a:lnTo>
                    <a:pt x="0" y="177"/>
                  </a:lnTo>
                  <a:lnTo>
                    <a:pt x="19" y="177"/>
                  </a:lnTo>
                  <a:lnTo>
                    <a:pt x="17" y="167"/>
                  </a:lnTo>
                  <a:lnTo>
                    <a:pt x="17" y="160"/>
                  </a:lnTo>
                  <a:lnTo>
                    <a:pt x="17" y="151"/>
                  </a:lnTo>
                  <a:lnTo>
                    <a:pt x="17" y="144"/>
                  </a:lnTo>
                  <a:lnTo>
                    <a:pt x="19" y="137"/>
                  </a:lnTo>
                  <a:lnTo>
                    <a:pt x="19" y="130"/>
                  </a:lnTo>
                  <a:lnTo>
                    <a:pt x="19" y="123"/>
                  </a:lnTo>
                  <a:lnTo>
                    <a:pt x="21" y="116"/>
                  </a:lnTo>
                  <a:lnTo>
                    <a:pt x="21" y="109"/>
                  </a:lnTo>
                  <a:lnTo>
                    <a:pt x="23" y="105"/>
                  </a:lnTo>
                  <a:lnTo>
                    <a:pt x="23" y="98"/>
                  </a:lnTo>
                  <a:lnTo>
                    <a:pt x="25" y="93"/>
                  </a:lnTo>
                  <a:lnTo>
                    <a:pt x="27" y="86"/>
                  </a:lnTo>
                  <a:lnTo>
                    <a:pt x="27" y="81"/>
                  </a:lnTo>
                  <a:lnTo>
                    <a:pt x="29" y="77"/>
                  </a:lnTo>
                  <a:lnTo>
                    <a:pt x="31" y="70"/>
                  </a:lnTo>
                  <a:lnTo>
                    <a:pt x="33" y="65"/>
                  </a:lnTo>
                  <a:lnTo>
                    <a:pt x="35" y="63"/>
                  </a:lnTo>
                  <a:lnTo>
                    <a:pt x="37" y="58"/>
                  </a:lnTo>
                  <a:lnTo>
                    <a:pt x="40" y="53"/>
                  </a:lnTo>
                  <a:lnTo>
                    <a:pt x="44" y="49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52" y="39"/>
                  </a:lnTo>
                  <a:lnTo>
                    <a:pt x="54" y="35"/>
                  </a:lnTo>
                  <a:lnTo>
                    <a:pt x="58" y="32"/>
                  </a:lnTo>
                  <a:lnTo>
                    <a:pt x="62" y="30"/>
                  </a:lnTo>
                  <a:lnTo>
                    <a:pt x="64" y="28"/>
                  </a:lnTo>
                  <a:lnTo>
                    <a:pt x="69" y="25"/>
                  </a:lnTo>
                  <a:lnTo>
                    <a:pt x="73" y="23"/>
                  </a:lnTo>
                  <a:lnTo>
                    <a:pt x="77" y="21"/>
                  </a:lnTo>
                  <a:lnTo>
                    <a:pt x="81" y="18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71" name="Freeform 26">
              <a:extLst>
                <a:ext uri="{FF2B5EF4-FFF2-40B4-BE49-F238E27FC236}">
                  <a16:creationId xmlns:a16="http://schemas.microsoft.com/office/drawing/2014/main" id="{2424A02F-B42A-5839-B435-9F8BD8ABB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133"/>
              <a:ext cx="416" cy="337"/>
            </a:xfrm>
            <a:custGeom>
              <a:avLst/>
              <a:gdLst>
                <a:gd name="T0" fmla="*/ 383 w 427"/>
                <a:gd name="T1" fmla="*/ 14 h 337"/>
                <a:gd name="T2" fmla="*/ 357 w 427"/>
                <a:gd name="T3" fmla="*/ 40 h 337"/>
                <a:gd name="T4" fmla="*/ 331 w 427"/>
                <a:gd name="T5" fmla="*/ 63 h 337"/>
                <a:gd name="T6" fmla="*/ 306 w 427"/>
                <a:gd name="T7" fmla="*/ 88 h 337"/>
                <a:gd name="T8" fmla="*/ 280 w 427"/>
                <a:gd name="T9" fmla="*/ 112 h 337"/>
                <a:gd name="T10" fmla="*/ 254 w 427"/>
                <a:gd name="T11" fmla="*/ 133 h 337"/>
                <a:gd name="T12" fmla="*/ 229 w 427"/>
                <a:gd name="T13" fmla="*/ 156 h 337"/>
                <a:gd name="T14" fmla="*/ 205 w 427"/>
                <a:gd name="T15" fmla="*/ 177 h 337"/>
                <a:gd name="T16" fmla="*/ 179 w 427"/>
                <a:gd name="T17" fmla="*/ 196 h 337"/>
                <a:gd name="T18" fmla="*/ 154 w 427"/>
                <a:gd name="T19" fmla="*/ 216 h 337"/>
                <a:gd name="T20" fmla="*/ 130 w 427"/>
                <a:gd name="T21" fmla="*/ 235 h 337"/>
                <a:gd name="T22" fmla="*/ 106 w 427"/>
                <a:gd name="T23" fmla="*/ 251 h 337"/>
                <a:gd name="T24" fmla="*/ 83 w 427"/>
                <a:gd name="T25" fmla="*/ 268 h 337"/>
                <a:gd name="T26" fmla="*/ 57 w 427"/>
                <a:gd name="T27" fmla="*/ 284 h 337"/>
                <a:gd name="T28" fmla="*/ 33 w 427"/>
                <a:gd name="T29" fmla="*/ 300 h 337"/>
                <a:gd name="T30" fmla="*/ 10 w 427"/>
                <a:gd name="T31" fmla="*/ 314 h 337"/>
                <a:gd name="T32" fmla="*/ 6 w 427"/>
                <a:gd name="T33" fmla="*/ 337 h 337"/>
                <a:gd name="T34" fmla="*/ 29 w 427"/>
                <a:gd name="T35" fmla="*/ 324 h 337"/>
                <a:gd name="T36" fmla="*/ 54 w 427"/>
                <a:gd name="T37" fmla="*/ 310 h 337"/>
                <a:gd name="T38" fmla="*/ 79 w 427"/>
                <a:gd name="T39" fmla="*/ 293 h 337"/>
                <a:gd name="T40" fmla="*/ 102 w 427"/>
                <a:gd name="T41" fmla="*/ 277 h 337"/>
                <a:gd name="T42" fmla="*/ 127 w 427"/>
                <a:gd name="T43" fmla="*/ 258 h 337"/>
                <a:gd name="T44" fmla="*/ 152 w 427"/>
                <a:gd name="T45" fmla="*/ 242 h 337"/>
                <a:gd name="T46" fmla="*/ 175 w 427"/>
                <a:gd name="T47" fmla="*/ 223 h 337"/>
                <a:gd name="T48" fmla="*/ 202 w 427"/>
                <a:gd name="T49" fmla="*/ 203 h 337"/>
                <a:gd name="T50" fmla="*/ 227 w 427"/>
                <a:gd name="T51" fmla="*/ 182 h 337"/>
                <a:gd name="T52" fmla="*/ 249 w 427"/>
                <a:gd name="T53" fmla="*/ 161 h 337"/>
                <a:gd name="T54" fmla="*/ 276 w 427"/>
                <a:gd name="T55" fmla="*/ 137 h 337"/>
                <a:gd name="T56" fmla="*/ 301 w 427"/>
                <a:gd name="T57" fmla="*/ 114 h 337"/>
                <a:gd name="T58" fmla="*/ 326 w 427"/>
                <a:gd name="T59" fmla="*/ 91 h 337"/>
                <a:gd name="T60" fmla="*/ 354 w 427"/>
                <a:gd name="T61" fmla="*/ 68 h 337"/>
                <a:gd name="T62" fmla="*/ 380 w 427"/>
                <a:gd name="T63" fmla="*/ 42 h 337"/>
                <a:gd name="T64" fmla="*/ 405 w 427"/>
                <a:gd name="T65" fmla="*/ 14 h 3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337"/>
                <a:gd name="T101" fmla="*/ 427 w 427"/>
                <a:gd name="T102" fmla="*/ 337 h 3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337">
                  <a:moveTo>
                    <a:pt x="417" y="0"/>
                  </a:moveTo>
                  <a:lnTo>
                    <a:pt x="403" y="14"/>
                  </a:lnTo>
                  <a:lnTo>
                    <a:pt x="388" y="26"/>
                  </a:lnTo>
                  <a:lnTo>
                    <a:pt x="376" y="40"/>
                  </a:lnTo>
                  <a:lnTo>
                    <a:pt x="361" y="51"/>
                  </a:lnTo>
                  <a:lnTo>
                    <a:pt x="349" y="63"/>
                  </a:lnTo>
                  <a:lnTo>
                    <a:pt x="334" y="77"/>
                  </a:lnTo>
                  <a:lnTo>
                    <a:pt x="322" y="88"/>
                  </a:lnTo>
                  <a:lnTo>
                    <a:pt x="307" y="100"/>
                  </a:lnTo>
                  <a:lnTo>
                    <a:pt x="295" y="112"/>
                  </a:lnTo>
                  <a:lnTo>
                    <a:pt x="280" y="123"/>
                  </a:lnTo>
                  <a:lnTo>
                    <a:pt x="268" y="133"/>
                  </a:lnTo>
                  <a:lnTo>
                    <a:pt x="255" y="144"/>
                  </a:lnTo>
                  <a:lnTo>
                    <a:pt x="241" y="156"/>
                  </a:lnTo>
                  <a:lnTo>
                    <a:pt x="228" y="165"/>
                  </a:lnTo>
                  <a:lnTo>
                    <a:pt x="216" y="177"/>
                  </a:lnTo>
                  <a:lnTo>
                    <a:pt x="201" y="186"/>
                  </a:lnTo>
                  <a:lnTo>
                    <a:pt x="189" y="196"/>
                  </a:lnTo>
                  <a:lnTo>
                    <a:pt x="176" y="207"/>
                  </a:lnTo>
                  <a:lnTo>
                    <a:pt x="162" y="216"/>
                  </a:lnTo>
                  <a:lnTo>
                    <a:pt x="149" y="226"/>
                  </a:lnTo>
                  <a:lnTo>
                    <a:pt x="137" y="235"/>
                  </a:lnTo>
                  <a:lnTo>
                    <a:pt x="124" y="242"/>
                  </a:lnTo>
                  <a:lnTo>
                    <a:pt x="112" y="251"/>
                  </a:lnTo>
                  <a:lnTo>
                    <a:pt x="99" y="261"/>
                  </a:lnTo>
                  <a:lnTo>
                    <a:pt x="87" y="268"/>
                  </a:lnTo>
                  <a:lnTo>
                    <a:pt x="75" y="277"/>
                  </a:lnTo>
                  <a:lnTo>
                    <a:pt x="60" y="284"/>
                  </a:lnTo>
                  <a:lnTo>
                    <a:pt x="48" y="291"/>
                  </a:lnTo>
                  <a:lnTo>
                    <a:pt x="35" y="300"/>
                  </a:lnTo>
                  <a:lnTo>
                    <a:pt x="23" y="307"/>
                  </a:lnTo>
                  <a:lnTo>
                    <a:pt x="10" y="314"/>
                  </a:lnTo>
                  <a:lnTo>
                    <a:pt x="0" y="321"/>
                  </a:lnTo>
                  <a:lnTo>
                    <a:pt x="6" y="337"/>
                  </a:lnTo>
                  <a:lnTo>
                    <a:pt x="19" y="331"/>
                  </a:lnTo>
                  <a:lnTo>
                    <a:pt x="31" y="324"/>
                  </a:lnTo>
                  <a:lnTo>
                    <a:pt x="43" y="317"/>
                  </a:lnTo>
                  <a:lnTo>
                    <a:pt x="56" y="310"/>
                  </a:lnTo>
                  <a:lnTo>
                    <a:pt x="68" y="300"/>
                  </a:lnTo>
                  <a:lnTo>
                    <a:pt x="83" y="293"/>
                  </a:lnTo>
                  <a:lnTo>
                    <a:pt x="95" y="284"/>
                  </a:lnTo>
                  <a:lnTo>
                    <a:pt x="108" y="277"/>
                  </a:lnTo>
                  <a:lnTo>
                    <a:pt x="120" y="268"/>
                  </a:lnTo>
                  <a:lnTo>
                    <a:pt x="133" y="258"/>
                  </a:lnTo>
                  <a:lnTo>
                    <a:pt x="147" y="251"/>
                  </a:lnTo>
                  <a:lnTo>
                    <a:pt x="160" y="242"/>
                  </a:lnTo>
                  <a:lnTo>
                    <a:pt x="172" y="233"/>
                  </a:lnTo>
                  <a:lnTo>
                    <a:pt x="185" y="223"/>
                  </a:lnTo>
                  <a:lnTo>
                    <a:pt x="199" y="212"/>
                  </a:lnTo>
                  <a:lnTo>
                    <a:pt x="212" y="203"/>
                  </a:lnTo>
                  <a:lnTo>
                    <a:pt x="224" y="193"/>
                  </a:lnTo>
                  <a:lnTo>
                    <a:pt x="239" y="182"/>
                  </a:lnTo>
                  <a:lnTo>
                    <a:pt x="251" y="172"/>
                  </a:lnTo>
                  <a:lnTo>
                    <a:pt x="263" y="161"/>
                  </a:lnTo>
                  <a:lnTo>
                    <a:pt x="278" y="149"/>
                  </a:lnTo>
                  <a:lnTo>
                    <a:pt x="290" y="137"/>
                  </a:lnTo>
                  <a:lnTo>
                    <a:pt x="305" y="126"/>
                  </a:lnTo>
                  <a:lnTo>
                    <a:pt x="317" y="114"/>
                  </a:lnTo>
                  <a:lnTo>
                    <a:pt x="332" y="102"/>
                  </a:lnTo>
                  <a:lnTo>
                    <a:pt x="344" y="91"/>
                  </a:lnTo>
                  <a:lnTo>
                    <a:pt x="359" y="79"/>
                  </a:lnTo>
                  <a:lnTo>
                    <a:pt x="373" y="68"/>
                  </a:lnTo>
                  <a:lnTo>
                    <a:pt x="386" y="54"/>
                  </a:lnTo>
                  <a:lnTo>
                    <a:pt x="400" y="42"/>
                  </a:lnTo>
                  <a:lnTo>
                    <a:pt x="413" y="28"/>
                  </a:lnTo>
                  <a:lnTo>
                    <a:pt x="427" y="1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72" name="Freeform 27">
              <a:extLst>
                <a:ext uri="{FF2B5EF4-FFF2-40B4-BE49-F238E27FC236}">
                  <a16:creationId xmlns:a16="http://schemas.microsoft.com/office/drawing/2014/main" id="{369B70E3-E8F6-930B-9015-95F205846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1672"/>
              <a:ext cx="231" cy="475"/>
            </a:xfrm>
            <a:custGeom>
              <a:avLst/>
              <a:gdLst>
                <a:gd name="T0" fmla="*/ 206 w 239"/>
                <a:gd name="T1" fmla="*/ 19 h 475"/>
                <a:gd name="T2" fmla="*/ 204 w 239"/>
                <a:gd name="T3" fmla="*/ 49 h 475"/>
                <a:gd name="T4" fmla="*/ 200 w 239"/>
                <a:gd name="T5" fmla="*/ 82 h 475"/>
                <a:gd name="T6" fmla="*/ 196 w 239"/>
                <a:gd name="T7" fmla="*/ 112 h 475"/>
                <a:gd name="T8" fmla="*/ 188 w 239"/>
                <a:gd name="T9" fmla="*/ 140 h 475"/>
                <a:gd name="T10" fmla="*/ 181 w 239"/>
                <a:gd name="T11" fmla="*/ 170 h 475"/>
                <a:gd name="T12" fmla="*/ 171 w 239"/>
                <a:gd name="T13" fmla="*/ 198 h 475"/>
                <a:gd name="T14" fmla="*/ 159 w 239"/>
                <a:gd name="T15" fmla="*/ 228 h 475"/>
                <a:gd name="T16" fmla="*/ 146 w 239"/>
                <a:gd name="T17" fmla="*/ 256 h 475"/>
                <a:gd name="T18" fmla="*/ 131 w 239"/>
                <a:gd name="T19" fmla="*/ 284 h 475"/>
                <a:gd name="T20" fmla="*/ 117 w 239"/>
                <a:gd name="T21" fmla="*/ 310 h 475"/>
                <a:gd name="T22" fmla="*/ 99 w 239"/>
                <a:gd name="T23" fmla="*/ 338 h 475"/>
                <a:gd name="T24" fmla="*/ 79 w 239"/>
                <a:gd name="T25" fmla="*/ 366 h 475"/>
                <a:gd name="T26" fmla="*/ 58 w 239"/>
                <a:gd name="T27" fmla="*/ 394 h 475"/>
                <a:gd name="T28" fmla="*/ 38 w 239"/>
                <a:gd name="T29" fmla="*/ 419 h 475"/>
                <a:gd name="T30" fmla="*/ 13 w 239"/>
                <a:gd name="T31" fmla="*/ 447 h 475"/>
                <a:gd name="T32" fmla="*/ 10 w 239"/>
                <a:gd name="T33" fmla="*/ 475 h 475"/>
                <a:gd name="T34" fmla="*/ 35 w 239"/>
                <a:gd name="T35" fmla="*/ 447 h 475"/>
                <a:gd name="T36" fmla="*/ 58 w 239"/>
                <a:gd name="T37" fmla="*/ 419 h 475"/>
                <a:gd name="T38" fmla="*/ 81 w 239"/>
                <a:gd name="T39" fmla="*/ 391 h 475"/>
                <a:gd name="T40" fmla="*/ 101 w 239"/>
                <a:gd name="T41" fmla="*/ 366 h 475"/>
                <a:gd name="T42" fmla="*/ 121 w 239"/>
                <a:gd name="T43" fmla="*/ 335 h 475"/>
                <a:gd name="T44" fmla="*/ 137 w 239"/>
                <a:gd name="T45" fmla="*/ 307 h 475"/>
                <a:gd name="T46" fmla="*/ 154 w 239"/>
                <a:gd name="T47" fmla="*/ 280 h 475"/>
                <a:gd name="T48" fmla="*/ 167 w 239"/>
                <a:gd name="T49" fmla="*/ 252 h 475"/>
                <a:gd name="T50" fmla="*/ 181 w 239"/>
                <a:gd name="T51" fmla="*/ 221 h 475"/>
                <a:gd name="T52" fmla="*/ 190 w 239"/>
                <a:gd name="T53" fmla="*/ 191 h 475"/>
                <a:gd name="T54" fmla="*/ 200 w 239"/>
                <a:gd name="T55" fmla="*/ 161 h 475"/>
                <a:gd name="T56" fmla="*/ 208 w 239"/>
                <a:gd name="T57" fmla="*/ 131 h 475"/>
                <a:gd name="T58" fmla="*/ 213 w 239"/>
                <a:gd name="T59" fmla="*/ 100 h 475"/>
                <a:gd name="T60" fmla="*/ 219 w 239"/>
                <a:gd name="T61" fmla="*/ 68 h 475"/>
                <a:gd name="T62" fmla="*/ 221 w 239"/>
                <a:gd name="T63" fmla="*/ 35 h 475"/>
                <a:gd name="T64" fmla="*/ 223 w 239"/>
                <a:gd name="T65" fmla="*/ 3 h 475"/>
                <a:gd name="T66" fmla="*/ 206 w 239"/>
                <a:gd name="T67" fmla="*/ 3 h 4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9"/>
                <a:gd name="T103" fmla="*/ 0 h 475"/>
                <a:gd name="T104" fmla="*/ 239 w 239"/>
                <a:gd name="T105" fmla="*/ 475 h 4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9" h="475">
                  <a:moveTo>
                    <a:pt x="220" y="3"/>
                  </a:moveTo>
                  <a:lnTo>
                    <a:pt x="220" y="19"/>
                  </a:lnTo>
                  <a:lnTo>
                    <a:pt x="220" y="33"/>
                  </a:lnTo>
                  <a:lnTo>
                    <a:pt x="218" y="49"/>
                  </a:lnTo>
                  <a:lnTo>
                    <a:pt x="216" y="65"/>
                  </a:lnTo>
                  <a:lnTo>
                    <a:pt x="214" y="82"/>
                  </a:lnTo>
                  <a:lnTo>
                    <a:pt x="212" y="96"/>
                  </a:lnTo>
                  <a:lnTo>
                    <a:pt x="210" y="112"/>
                  </a:lnTo>
                  <a:lnTo>
                    <a:pt x="206" y="126"/>
                  </a:lnTo>
                  <a:lnTo>
                    <a:pt x="201" y="140"/>
                  </a:lnTo>
                  <a:lnTo>
                    <a:pt x="197" y="156"/>
                  </a:lnTo>
                  <a:lnTo>
                    <a:pt x="193" y="170"/>
                  </a:lnTo>
                  <a:lnTo>
                    <a:pt x="189" y="184"/>
                  </a:lnTo>
                  <a:lnTo>
                    <a:pt x="183" y="198"/>
                  </a:lnTo>
                  <a:lnTo>
                    <a:pt x="177" y="214"/>
                  </a:lnTo>
                  <a:lnTo>
                    <a:pt x="170" y="228"/>
                  </a:lnTo>
                  <a:lnTo>
                    <a:pt x="164" y="242"/>
                  </a:lnTo>
                  <a:lnTo>
                    <a:pt x="156" y="256"/>
                  </a:lnTo>
                  <a:lnTo>
                    <a:pt x="150" y="270"/>
                  </a:lnTo>
                  <a:lnTo>
                    <a:pt x="141" y="284"/>
                  </a:lnTo>
                  <a:lnTo>
                    <a:pt x="133" y="298"/>
                  </a:lnTo>
                  <a:lnTo>
                    <a:pt x="125" y="310"/>
                  </a:lnTo>
                  <a:lnTo>
                    <a:pt x="114" y="324"/>
                  </a:lnTo>
                  <a:lnTo>
                    <a:pt x="106" y="338"/>
                  </a:lnTo>
                  <a:lnTo>
                    <a:pt x="96" y="352"/>
                  </a:lnTo>
                  <a:lnTo>
                    <a:pt x="85" y="366"/>
                  </a:lnTo>
                  <a:lnTo>
                    <a:pt x="75" y="380"/>
                  </a:lnTo>
                  <a:lnTo>
                    <a:pt x="62" y="394"/>
                  </a:lnTo>
                  <a:lnTo>
                    <a:pt x="50" y="408"/>
                  </a:lnTo>
                  <a:lnTo>
                    <a:pt x="40" y="419"/>
                  </a:lnTo>
                  <a:lnTo>
                    <a:pt x="25" y="433"/>
                  </a:lnTo>
                  <a:lnTo>
                    <a:pt x="13" y="447"/>
                  </a:lnTo>
                  <a:lnTo>
                    <a:pt x="0" y="461"/>
                  </a:lnTo>
                  <a:lnTo>
                    <a:pt x="10" y="475"/>
                  </a:lnTo>
                  <a:lnTo>
                    <a:pt x="25" y="461"/>
                  </a:lnTo>
                  <a:lnTo>
                    <a:pt x="37" y="447"/>
                  </a:lnTo>
                  <a:lnTo>
                    <a:pt x="50" y="433"/>
                  </a:lnTo>
                  <a:lnTo>
                    <a:pt x="62" y="419"/>
                  </a:lnTo>
                  <a:lnTo>
                    <a:pt x="75" y="405"/>
                  </a:lnTo>
                  <a:lnTo>
                    <a:pt x="87" y="391"/>
                  </a:lnTo>
                  <a:lnTo>
                    <a:pt x="98" y="380"/>
                  </a:lnTo>
                  <a:lnTo>
                    <a:pt x="108" y="366"/>
                  </a:lnTo>
                  <a:lnTo>
                    <a:pt x="118" y="352"/>
                  </a:lnTo>
                  <a:lnTo>
                    <a:pt x="129" y="335"/>
                  </a:lnTo>
                  <a:lnTo>
                    <a:pt x="139" y="321"/>
                  </a:lnTo>
                  <a:lnTo>
                    <a:pt x="147" y="307"/>
                  </a:lnTo>
                  <a:lnTo>
                    <a:pt x="156" y="294"/>
                  </a:lnTo>
                  <a:lnTo>
                    <a:pt x="164" y="280"/>
                  </a:lnTo>
                  <a:lnTo>
                    <a:pt x="172" y="266"/>
                  </a:lnTo>
                  <a:lnTo>
                    <a:pt x="179" y="252"/>
                  </a:lnTo>
                  <a:lnTo>
                    <a:pt x="187" y="235"/>
                  </a:lnTo>
                  <a:lnTo>
                    <a:pt x="193" y="221"/>
                  </a:lnTo>
                  <a:lnTo>
                    <a:pt x="199" y="207"/>
                  </a:lnTo>
                  <a:lnTo>
                    <a:pt x="204" y="191"/>
                  </a:lnTo>
                  <a:lnTo>
                    <a:pt x="210" y="177"/>
                  </a:lnTo>
                  <a:lnTo>
                    <a:pt x="214" y="161"/>
                  </a:lnTo>
                  <a:lnTo>
                    <a:pt x="218" y="147"/>
                  </a:lnTo>
                  <a:lnTo>
                    <a:pt x="222" y="131"/>
                  </a:lnTo>
                  <a:lnTo>
                    <a:pt x="226" y="114"/>
                  </a:lnTo>
                  <a:lnTo>
                    <a:pt x="228" y="100"/>
                  </a:lnTo>
                  <a:lnTo>
                    <a:pt x="233" y="84"/>
                  </a:lnTo>
                  <a:lnTo>
                    <a:pt x="235" y="68"/>
                  </a:lnTo>
                  <a:lnTo>
                    <a:pt x="235" y="52"/>
                  </a:lnTo>
                  <a:lnTo>
                    <a:pt x="237" y="35"/>
                  </a:lnTo>
                  <a:lnTo>
                    <a:pt x="237" y="19"/>
                  </a:lnTo>
                  <a:lnTo>
                    <a:pt x="239" y="3"/>
                  </a:lnTo>
                  <a:lnTo>
                    <a:pt x="239" y="0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73" name="Freeform 28">
              <a:extLst>
                <a:ext uri="{FF2B5EF4-FFF2-40B4-BE49-F238E27FC236}">
                  <a16:creationId xmlns:a16="http://schemas.microsoft.com/office/drawing/2014/main" id="{1204FEE1-05CB-321E-26E4-7A697906A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1351"/>
              <a:ext cx="429" cy="324"/>
            </a:xfrm>
            <a:custGeom>
              <a:avLst/>
              <a:gdLst>
                <a:gd name="T0" fmla="*/ 23 w 442"/>
                <a:gd name="T1" fmla="*/ 26 h 324"/>
                <a:gd name="T2" fmla="*/ 60 w 442"/>
                <a:gd name="T3" fmla="*/ 21 h 324"/>
                <a:gd name="T4" fmla="*/ 97 w 442"/>
                <a:gd name="T5" fmla="*/ 21 h 324"/>
                <a:gd name="T6" fmla="*/ 133 w 442"/>
                <a:gd name="T7" fmla="*/ 23 h 324"/>
                <a:gd name="T8" fmla="*/ 168 w 442"/>
                <a:gd name="T9" fmla="*/ 28 h 324"/>
                <a:gd name="T10" fmla="*/ 201 w 442"/>
                <a:gd name="T11" fmla="*/ 37 h 324"/>
                <a:gd name="T12" fmla="*/ 233 w 442"/>
                <a:gd name="T13" fmla="*/ 49 h 324"/>
                <a:gd name="T14" fmla="*/ 260 w 442"/>
                <a:gd name="T15" fmla="*/ 65 h 324"/>
                <a:gd name="T16" fmla="*/ 287 w 442"/>
                <a:gd name="T17" fmla="*/ 84 h 324"/>
                <a:gd name="T18" fmla="*/ 311 w 442"/>
                <a:gd name="T19" fmla="*/ 105 h 324"/>
                <a:gd name="T20" fmla="*/ 335 w 442"/>
                <a:gd name="T21" fmla="*/ 131 h 324"/>
                <a:gd name="T22" fmla="*/ 351 w 442"/>
                <a:gd name="T23" fmla="*/ 158 h 324"/>
                <a:gd name="T24" fmla="*/ 369 w 442"/>
                <a:gd name="T25" fmla="*/ 189 h 324"/>
                <a:gd name="T26" fmla="*/ 380 w 442"/>
                <a:gd name="T27" fmla="*/ 224 h 324"/>
                <a:gd name="T28" fmla="*/ 391 w 442"/>
                <a:gd name="T29" fmla="*/ 261 h 324"/>
                <a:gd name="T30" fmla="*/ 397 w 442"/>
                <a:gd name="T31" fmla="*/ 303 h 324"/>
                <a:gd name="T32" fmla="*/ 416 w 442"/>
                <a:gd name="T33" fmla="*/ 321 h 324"/>
                <a:gd name="T34" fmla="*/ 411 w 442"/>
                <a:gd name="T35" fmla="*/ 277 h 324"/>
                <a:gd name="T36" fmla="*/ 402 w 442"/>
                <a:gd name="T37" fmla="*/ 235 h 324"/>
                <a:gd name="T38" fmla="*/ 391 w 442"/>
                <a:gd name="T39" fmla="*/ 198 h 324"/>
                <a:gd name="T40" fmla="*/ 375 w 442"/>
                <a:gd name="T41" fmla="*/ 163 h 324"/>
                <a:gd name="T42" fmla="*/ 355 w 442"/>
                <a:gd name="T43" fmla="*/ 131 h 324"/>
                <a:gd name="T44" fmla="*/ 335 w 442"/>
                <a:gd name="T45" fmla="*/ 103 h 324"/>
                <a:gd name="T46" fmla="*/ 309 w 442"/>
                <a:gd name="T47" fmla="*/ 77 h 324"/>
                <a:gd name="T48" fmla="*/ 283 w 442"/>
                <a:gd name="T49" fmla="*/ 56 h 324"/>
                <a:gd name="T50" fmla="*/ 254 w 442"/>
                <a:gd name="T51" fmla="*/ 40 h 324"/>
                <a:gd name="T52" fmla="*/ 220 w 442"/>
                <a:gd name="T53" fmla="*/ 23 h 324"/>
                <a:gd name="T54" fmla="*/ 187 w 442"/>
                <a:gd name="T55" fmla="*/ 14 h 324"/>
                <a:gd name="T56" fmla="*/ 152 w 442"/>
                <a:gd name="T57" fmla="*/ 7 h 324"/>
                <a:gd name="T58" fmla="*/ 116 w 442"/>
                <a:gd name="T59" fmla="*/ 3 h 324"/>
                <a:gd name="T60" fmla="*/ 81 w 442"/>
                <a:gd name="T61" fmla="*/ 0 h 324"/>
                <a:gd name="T62" fmla="*/ 41 w 442"/>
                <a:gd name="T63" fmla="*/ 5 h 324"/>
                <a:gd name="T64" fmla="*/ 0 w 442"/>
                <a:gd name="T65" fmla="*/ 9 h 3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2"/>
                <a:gd name="T100" fmla="*/ 0 h 324"/>
                <a:gd name="T101" fmla="*/ 442 w 442"/>
                <a:gd name="T102" fmla="*/ 324 h 3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2" h="324">
                  <a:moveTo>
                    <a:pt x="4" y="30"/>
                  </a:moveTo>
                  <a:lnTo>
                    <a:pt x="25" y="26"/>
                  </a:lnTo>
                  <a:lnTo>
                    <a:pt x="43" y="23"/>
                  </a:lnTo>
                  <a:lnTo>
                    <a:pt x="64" y="21"/>
                  </a:lnTo>
                  <a:lnTo>
                    <a:pt x="85" y="21"/>
                  </a:lnTo>
                  <a:lnTo>
                    <a:pt x="103" y="21"/>
                  </a:lnTo>
                  <a:lnTo>
                    <a:pt x="122" y="21"/>
                  </a:lnTo>
                  <a:lnTo>
                    <a:pt x="141" y="23"/>
                  </a:lnTo>
                  <a:lnTo>
                    <a:pt x="159" y="26"/>
                  </a:lnTo>
                  <a:lnTo>
                    <a:pt x="178" y="28"/>
                  </a:lnTo>
                  <a:lnTo>
                    <a:pt x="197" y="33"/>
                  </a:lnTo>
                  <a:lnTo>
                    <a:pt x="213" y="37"/>
                  </a:lnTo>
                  <a:lnTo>
                    <a:pt x="230" y="42"/>
                  </a:lnTo>
                  <a:lnTo>
                    <a:pt x="247" y="49"/>
                  </a:lnTo>
                  <a:lnTo>
                    <a:pt x="261" y="56"/>
                  </a:lnTo>
                  <a:lnTo>
                    <a:pt x="276" y="65"/>
                  </a:lnTo>
                  <a:lnTo>
                    <a:pt x="290" y="75"/>
                  </a:lnTo>
                  <a:lnTo>
                    <a:pt x="305" y="84"/>
                  </a:lnTo>
                  <a:lnTo>
                    <a:pt x="317" y="93"/>
                  </a:lnTo>
                  <a:lnTo>
                    <a:pt x="330" y="105"/>
                  </a:lnTo>
                  <a:lnTo>
                    <a:pt x="342" y="117"/>
                  </a:lnTo>
                  <a:lnTo>
                    <a:pt x="355" y="131"/>
                  </a:lnTo>
                  <a:lnTo>
                    <a:pt x="365" y="142"/>
                  </a:lnTo>
                  <a:lnTo>
                    <a:pt x="373" y="158"/>
                  </a:lnTo>
                  <a:lnTo>
                    <a:pt x="384" y="172"/>
                  </a:lnTo>
                  <a:lnTo>
                    <a:pt x="392" y="189"/>
                  </a:lnTo>
                  <a:lnTo>
                    <a:pt x="398" y="205"/>
                  </a:lnTo>
                  <a:lnTo>
                    <a:pt x="404" y="224"/>
                  </a:lnTo>
                  <a:lnTo>
                    <a:pt x="411" y="242"/>
                  </a:lnTo>
                  <a:lnTo>
                    <a:pt x="415" y="261"/>
                  </a:lnTo>
                  <a:lnTo>
                    <a:pt x="419" y="282"/>
                  </a:lnTo>
                  <a:lnTo>
                    <a:pt x="421" y="303"/>
                  </a:lnTo>
                  <a:lnTo>
                    <a:pt x="423" y="324"/>
                  </a:lnTo>
                  <a:lnTo>
                    <a:pt x="442" y="321"/>
                  </a:lnTo>
                  <a:lnTo>
                    <a:pt x="440" y="300"/>
                  </a:lnTo>
                  <a:lnTo>
                    <a:pt x="436" y="277"/>
                  </a:lnTo>
                  <a:lnTo>
                    <a:pt x="431" y="256"/>
                  </a:lnTo>
                  <a:lnTo>
                    <a:pt x="427" y="235"/>
                  </a:lnTo>
                  <a:lnTo>
                    <a:pt x="421" y="217"/>
                  </a:lnTo>
                  <a:lnTo>
                    <a:pt x="415" y="198"/>
                  </a:lnTo>
                  <a:lnTo>
                    <a:pt x="407" y="179"/>
                  </a:lnTo>
                  <a:lnTo>
                    <a:pt x="398" y="163"/>
                  </a:lnTo>
                  <a:lnTo>
                    <a:pt x="388" y="147"/>
                  </a:lnTo>
                  <a:lnTo>
                    <a:pt x="377" y="131"/>
                  </a:lnTo>
                  <a:lnTo>
                    <a:pt x="367" y="117"/>
                  </a:lnTo>
                  <a:lnTo>
                    <a:pt x="355" y="103"/>
                  </a:lnTo>
                  <a:lnTo>
                    <a:pt x="342" y="91"/>
                  </a:lnTo>
                  <a:lnTo>
                    <a:pt x="328" y="77"/>
                  </a:lnTo>
                  <a:lnTo>
                    <a:pt x="315" y="68"/>
                  </a:lnTo>
                  <a:lnTo>
                    <a:pt x="301" y="56"/>
                  </a:lnTo>
                  <a:lnTo>
                    <a:pt x="284" y="47"/>
                  </a:lnTo>
                  <a:lnTo>
                    <a:pt x="270" y="40"/>
                  </a:lnTo>
                  <a:lnTo>
                    <a:pt x="253" y="30"/>
                  </a:lnTo>
                  <a:lnTo>
                    <a:pt x="234" y="23"/>
                  </a:lnTo>
                  <a:lnTo>
                    <a:pt x="218" y="19"/>
                  </a:lnTo>
                  <a:lnTo>
                    <a:pt x="199" y="14"/>
                  </a:lnTo>
                  <a:lnTo>
                    <a:pt x="182" y="9"/>
                  </a:lnTo>
                  <a:lnTo>
                    <a:pt x="162" y="7"/>
                  </a:lnTo>
                  <a:lnTo>
                    <a:pt x="143" y="3"/>
                  </a:lnTo>
                  <a:lnTo>
                    <a:pt x="124" y="3"/>
                  </a:lnTo>
                  <a:lnTo>
                    <a:pt x="103" y="0"/>
                  </a:lnTo>
                  <a:lnTo>
                    <a:pt x="85" y="0"/>
                  </a:lnTo>
                  <a:lnTo>
                    <a:pt x="64" y="3"/>
                  </a:lnTo>
                  <a:lnTo>
                    <a:pt x="43" y="5"/>
                  </a:lnTo>
                  <a:lnTo>
                    <a:pt x="22" y="7"/>
                  </a:lnTo>
                  <a:lnTo>
                    <a:pt x="0" y="9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74" name="Freeform 29">
              <a:extLst>
                <a:ext uri="{FF2B5EF4-FFF2-40B4-BE49-F238E27FC236}">
                  <a16:creationId xmlns:a16="http://schemas.microsoft.com/office/drawing/2014/main" id="{67EBA704-4586-8D5C-3F3F-B97271544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360"/>
              <a:ext cx="839" cy="91"/>
            </a:xfrm>
            <a:custGeom>
              <a:avLst/>
              <a:gdLst>
                <a:gd name="T0" fmla="*/ 0 w 862"/>
                <a:gd name="T1" fmla="*/ 19 h 91"/>
                <a:gd name="T2" fmla="*/ 63 w 862"/>
                <a:gd name="T3" fmla="*/ 38 h 91"/>
                <a:gd name="T4" fmla="*/ 123 w 862"/>
                <a:gd name="T5" fmla="*/ 54 h 91"/>
                <a:gd name="T6" fmla="*/ 177 w 862"/>
                <a:gd name="T7" fmla="*/ 66 h 91"/>
                <a:gd name="T8" fmla="*/ 229 w 862"/>
                <a:gd name="T9" fmla="*/ 75 h 91"/>
                <a:gd name="T10" fmla="*/ 277 w 862"/>
                <a:gd name="T11" fmla="*/ 82 h 91"/>
                <a:gd name="T12" fmla="*/ 325 w 862"/>
                <a:gd name="T13" fmla="*/ 87 h 91"/>
                <a:gd name="T14" fmla="*/ 371 w 862"/>
                <a:gd name="T15" fmla="*/ 91 h 91"/>
                <a:gd name="T16" fmla="*/ 415 w 862"/>
                <a:gd name="T17" fmla="*/ 91 h 91"/>
                <a:gd name="T18" fmla="*/ 460 w 862"/>
                <a:gd name="T19" fmla="*/ 89 h 91"/>
                <a:gd name="T20" fmla="*/ 506 w 862"/>
                <a:gd name="T21" fmla="*/ 84 h 91"/>
                <a:gd name="T22" fmla="*/ 551 w 862"/>
                <a:gd name="T23" fmla="*/ 77 h 91"/>
                <a:gd name="T24" fmla="*/ 598 w 862"/>
                <a:gd name="T25" fmla="*/ 70 h 91"/>
                <a:gd name="T26" fmla="*/ 649 w 862"/>
                <a:gd name="T27" fmla="*/ 61 h 91"/>
                <a:gd name="T28" fmla="*/ 700 w 862"/>
                <a:gd name="T29" fmla="*/ 49 h 91"/>
                <a:gd name="T30" fmla="*/ 758 w 862"/>
                <a:gd name="T31" fmla="*/ 35 h 91"/>
                <a:gd name="T32" fmla="*/ 817 w 862"/>
                <a:gd name="T33" fmla="*/ 21 h 91"/>
                <a:gd name="T34" fmla="*/ 784 w 862"/>
                <a:gd name="T35" fmla="*/ 10 h 91"/>
                <a:gd name="T36" fmla="*/ 724 w 862"/>
                <a:gd name="T37" fmla="*/ 24 h 91"/>
                <a:gd name="T38" fmla="*/ 671 w 862"/>
                <a:gd name="T39" fmla="*/ 35 h 91"/>
                <a:gd name="T40" fmla="*/ 620 w 862"/>
                <a:gd name="T41" fmla="*/ 47 h 91"/>
                <a:gd name="T42" fmla="*/ 572 w 862"/>
                <a:gd name="T43" fmla="*/ 54 h 91"/>
                <a:gd name="T44" fmla="*/ 526 w 862"/>
                <a:gd name="T45" fmla="*/ 61 h 91"/>
                <a:gd name="T46" fmla="*/ 480 w 862"/>
                <a:gd name="T47" fmla="*/ 68 h 91"/>
                <a:gd name="T48" fmla="*/ 437 w 862"/>
                <a:gd name="T49" fmla="*/ 70 h 91"/>
                <a:gd name="T50" fmla="*/ 393 w 862"/>
                <a:gd name="T51" fmla="*/ 70 h 91"/>
                <a:gd name="T52" fmla="*/ 348 w 862"/>
                <a:gd name="T53" fmla="*/ 70 h 91"/>
                <a:gd name="T54" fmla="*/ 303 w 862"/>
                <a:gd name="T55" fmla="*/ 66 h 91"/>
                <a:gd name="T56" fmla="*/ 256 w 862"/>
                <a:gd name="T57" fmla="*/ 61 h 91"/>
                <a:gd name="T58" fmla="*/ 204 w 862"/>
                <a:gd name="T59" fmla="*/ 52 h 91"/>
                <a:gd name="T60" fmla="*/ 154 w 862"/>
                <a:gd name="T61" fmla="*/ 40 h 91"/>
                <a:gd name="T62" fmla="*/ 96 w 862"/>
                <a:gd name="T63" fmla="*/ 26 h 91"/>
                <a:gd name="T64" fmla="*/ 36 w 862"/>
                <a:gd name="T65" fmla="*/ 10 h 91"/>
                <a:gd name="T66" fmla="*/ 2 w 862"/>
                <a:gd name="T67" fmla="*/ 21 h 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2"/>
                <a:gd name="T103" fmla="*/ 0 h 91"/>
                <a:gd name="T104" fmla="*/ 862 w 862"/>
                <a:gd name="T105" fmla="*/ 91 h 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2" h="91">
                  <a:moveTo>
                    <a:pt x="2" y="21"/>
                  </a:moveTo>
                  <a:lnTo>
                    <a:pt x="0" y="19"/>
                  </a:lnTo>
                  <a:lnTo>
                    <a:pt x="36" y="28"/>
                  </a:lnTo>
                  <a:lnTo>
                    <a:pt x="67" y="38"/>
                  </a:lnTo>
                  <a:lnTo>
                    <a:pt x="98" y="47"/>
                  </a:lnTo>
                  <a:lnTo>
                    <a:pt x="129" y="54"/>
                  </a:lnTo>
                  <a:lnTo>
                    <a:pt x="158" y="59"/>
                  </a:lnTo>
                  <a:lnTo>
                    <a:pt x="187" y="66"/>
                  </a:lnTo>
                  <a:lnTo>
                    <a:pt x="214" y="70"/>
                  </a:lnTo>
                  <a:lnTo>
                    <a:pt x="241" y="75"/>
                  </a:lnTo>
                  <a:lnTo>
                    <a:pt x="268" y="80"/>
                  </a:lnTo>
                  <a:lnTo>
                    <a:pt x="293" y="82"/>
                  </a:lnTo>
                  <a:lnTo>
                    <a:pt x="318" y="87"/>
                  </a:lnTo>
                  <a:lnTo>
                    <a:pt x="343" y="87"/>
                  </a:lnTo>
                  <a:lnTo>
                    <a:pt x="368" y="89"/>
                  </a:lnTo>
                  <a:lnTo>
                    <a:pt x="391" y="91"/>
                  </a:lnTo>
                  <a:lnTo>
                    <a:pt x="415" y="91"/>
                  </a:lnTo>
                  <a:lnTo>
                    <a:pt x="438" y="91"/>
                  </a:lnTo>
                  <a:lnTo>
                    <a:pt x="461" y="89"/>
                  </a:lnTo>
                  <a:lnTo>
                    <a:pt x="486" y="89"/>
                  </a:lnTo>
                  <a:lnTo>
                    <a:pt x="509" y="87"/>
                  </a:lnTo>
                  <a:lnTo>
                    <a:pt x="534" y="84"/>
                  </a:lnTo>
                  <a:lnTo>
                    <a:pt x="557" y="82"/>
                  </a:lnTo>
                  <a:lnTo>
                    <a:pt x="582" y="77"/>
                  </a:lnTo>
                  <a:lnTo>
                    <a:pt x="606" y="75"/>
                  </a:lnTo>
                  <a:lnTo>
                    <a:pt x="631" y="70"/>
                  </a:lnTo>
                  <a:lnTo>
                    <a:pt x="658" y="66"/>
                  </a:lnTo>
                  <a:lnTo>
                    <a:pt x="685" y="61"/>
                  </a:lnTo>
                  <a:lnTo>
                    <a:pt x="712" y="54"/>
                  </a:lnTo>
                  <a:lnTo>
                    <a:pt x="739" y="49"/>
                  </a:lnTo>
                  <a:lnTo>
                    <a:pt x="768" y="42"/>
                  </a:lnTo>
                  <a:lnTo>
                    <a:pt x="800" y="35"/>
                  </a:lnTo>
                  <a:lnTo>
                    <a:pt x="829" y="28"/>
                  </a:lnTo>
                  <a:lnTo>
                    <a:pt x="862" y="21"/>
                  </a:lnTo>
                  <a:lnTo>
                    <a:pt x="858" y="0"/>
                  </a:lnTo>
                  <a:lnTo>
                    <a:pt x="827" y="10"/>
                  </a:lnTo>
                  <a:lnTo>
                    <a:pt x="795" y="17"/>
                  </a:lnTo>
                  <a:lnTo>
                    <a:pt x="764" y="24"/>
                  </a:lnTo>
                  <a:lnTo>
                    <a:pt x="737" y="28"/>
                  </a:lnTo>
                  <a:lnTo>
                    <a:pt x="708" y="35"/>
                  </a:lnTo>
                  <a:lnTo>
                    <a:pt x="681" y="40"/>
                  </a:lnTo>
                  <a:lnTo>
                    <a:pt x="654" y="47"/>
                  </a:lnTo>
                  <a:lnTo>
                    <a:pt x="629" y="52"/>
                  </a:lnTo>
                  <a:lnTo>
                    <a:pt x="604" y="54"/>
                  </a:lnTo>
                  <a:lnTo>
                    <a:pt x="579" y="59"/>
                  </a:lnTo>
                  <a:lnTo>
                    <a:pt x="555" y="61"/>
                  </a:lnTo>
                  <a:lnTo>
                    <a:pt x="532" y="66"/>
                  </a:lnTo>
                  <a:lnTo>
                    <a:pt x="507" y="68"/>
                  </a:lnTo>
                  <a:lnTo>
                    <a:pt x="484" y="68"/>
                  </a:lnTo>
                  <a:lnTo>
                    <a:pt x="461" y="70"/>
                  </a:lnTo>
                  <a:lnTo>
                    <a:pt x="438" y="70"/>
                  </a:lnTo>
                  <a:lnTo>
                    <a:pt x="415" y="70"/>
                  </a:lnTo>
                  <a:lnTo>
                    <a:pt x="391" y="70"/>
                  </a:lnTo>
                  <a:lnTo>
                    <a:pt x="368" y="70"/>
                  </a:lnTo>
                  <a:lnTo>
                    <a:pt x="343" y="68"/>
                  </a:lnTo>
                  <a:lnTo>
                    <a:pt x="320" y="66"/>
                  </a:lnTo>
                  <a:lnTo>
                    <a:pt x="295" y="63"/>
                  </a:lnTo>
                  <a:lnTo>
                    <a:pt x="270" y="61"/>
                  </a:lnTo>
                  <a:lnTo>
                    <a:pt x="243" y="56"/>
                  </a:lnTo>
                  <a:lnTo>
                    <a:pt x="216" y="52"/>
                  </a:lnTo>
                  <a:lnTo>
                    <a:pt x="189" y="47"/>
                  </a:lnTo>
                  <a:lnTo>
                    <a:pt x="162" y="40"/>
                  </a:lnTo>
                  <a:lnTo>
                    <a:pt x="133" y="33"/>
                  </a:lnTo>
                  <a:lnTo>
                    <a:pt x="102" y="26"/>
                  </a:lnTo>
                  <a:lnTo>
                    <a:pt x="71" y="19"/>
                  </a:lnTo>
                  <a:lnTo>
                    <a:pt x="38" y="10"/>
                  </a:lnTo>
                  <a:lnTo>
                    <a:pt x="4" y="0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75" name="Freeform 30">
              <a:extLst>
                <a:ext uri="{FF2B5EF4-FFF2-40B4-BE49-F238E27FC236}">
                  <a16:creationId xmlns:a16="http://schemas.microsoft.com/office/drawing/2014/main" id="{F5761009-4236-6980-55C8-E29390A52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1598"/>
              <a:ext cx="1305" cy="1457"/>
            </a:xfrm>
            <a:custGeom>
              <a:avLst/>
              <a:gdLst>
                <a:gd name="T0" fmla="*/ 692 w 1341"/>
                <a:gd name="T1" fmla="*/ 1389 h 1457"/>
                <a:gd name="T2" fmla="*/ 694 w 1341"/>
                <a:gd name="T3" fmla="*/ 1375 h 1457"/>
                <a:gd name="T4" fmla="*/ 696 w 1341"/>
                <a:gd name="T5" fmla="*/ 1359 h 1457"/>
                <a:gd name="T6" fmla="*/ 696 w 1341"/>
                <a:gd name="T7" fmla="*/ 1336 h 1457"/>
                <a:gd name="T8" fmla="*/ 696 w 1341"/>
                <a:gd name="T9" fmla="*/ 1303 h 1457"/>
                <a:gd name="T10" fmla="*/ 696 w 1341"/>
                <a:gd name="T11" fmla="*/ 1259 h 1457"/>
                <a:gd name="T12" fmla="*/ 698 w 1341"/>
                <a:gd name="T13" fmla="*/ 1212 h 1457"/>
                <a:gd name="T14" fmla="*/ 698 w 1341"/>
                <a:gd name="T15" fmla="*/ 1161 h 1457"/>
                <a:gd name="T16" fmla="*/ 700 w 1341"/>
                <a:gd name="T17" fmla="*/ 1103 h 1457"/>
                <a:gd name="T18" fmla="*/ 700 w 1341"/>
                <a:gd name="T19" fmla="*/ 1038 h 1457"/>
                <a:gd name="T20" fmla="*/ 702 w 1341"/>
                <a:gd name="T21" fmla="*/ 961 h 1457"/>
                <a:gd name="T22" fmla="*/ 714 w 1341"/>
                <a:gd name="T23" fmla="*/ 889 h 1457"/>
                <a:gd name="T24" fmla="*/ 737 w 1341"/>
                <a:gd name="T25" fmla="*/ 826 h 1457"/>
                <a:gd name="T26" fmla="*/ 775 w 1341"/>
                <a:gd name="T27" fmla="*/ 772 h 1457"/>
                <a:gd name="T28" fmla="*/ 822 w 1341"/>
                <a:gd name="T29" fmla="*/ 726 h 1457"/>
                <a:gd name="T30" fmla="*/ 888 w 1341"/>
                <a:gd name="T31" fmla="*/ 682 h 1457"/>
                <a:gd name="T32" fmla="*/ 995 w 1341"/>
                <a:gd name="T33" fmla="*/ 603 h 1457"/>
                <a:gd name="T34" fmla="*/ 1085 w 1341"/>
                <a:gd name="T35" fmla="*/ 519 h 1457"/>
                <a:gd name="T36" fmla="*/ 1160 w 1341"/>
                <a:gd name="T37" fmla="*/ 435 h 1457"/>
                <a:gd name="T38" fmla="*/ 1217 w 1341"/>
                <a:gd name="T39" fmla="*/ 349 h 1457"/>
                <a:gd name="T40" fmla="*/ 1256 w 1341"/>
                <a:gd name="T41" fmla="*/ 258 h 1457"/>
                <a:gd name="T42" fmla="*/ 1270 w 1341"/>
                <a:gd name="T43" fmla="*/ 170 h 1457"/>
                <a:gd name="T44" fmla="*/ 1256 w 1341"/>
                <a:gd name="T45" fmla="*/ 95 h 1457"/>
                <a:gd name="T46" fmla="*/ 1220 w 1341"/>
                <a:gd name="T47" fmla="*/ 42 h 1457"/>
                <a:gd name="T48" fmla="*/ 1162 w 1341"/>
                <a:gd name="T49" fmla="*/ 9 h 1457"/>
                <a:gd name="T50" fmla="*/ 1083 w 1341"/>
                <a:gd name="T51" fmla="*/ 0 h 1457"/>
                <a:gd name="T52" fmla="*/ 937 w 1341"/>
                <a:gd name="T53" fmla="*/ 35 h 1457"/>
                <a:gd name="T54" fmla="*/ 765 w 1341"/>
                <a:gd name="T55" fmla="*/ 70 h 1457"/>
                <a:gd name="T56" fmla="*/ 614 w 1341"/>
                <a:gd name="T57" fmla="*/ 79 h 1457"/>
                <a:gd name="T58" fmla="*/ 477 w 1341"/>
                <a:gd name="T59" fmla="*/ 65 h 1457"/>
                <a:gd name="T60" fmla="*/ 345 w 1341"/>
                <a:gd name="T61" fmla="*/ 37 h 1457"/>
                <a:gd name="T62" fmla="*/ 216 w 1341"/>
                <a:gd name="T63" fmla="*/ 5 h 1457"/>
                <a:gd name="T64" fmla="*/ 131 w 1341"/>
                <a:gd name="T65" fmla="*/ 5 h 1457"/>
                <a:gd name="T66" fmla="*/ 67 w 1341"/>
                <a:gd name="T67" fmla="*/ 30 h 1457"/>
                <a:gd name="T68" fmla="*/ 23 w 1341"/>
                <a:gd name="T69" fmla="*/ 77 h 1457"/>
                <a:gd name="T70" fmla="*/ 2 w 1341"/>
                <a:gd name="T71" fmla="*/ 144 h 1457"/>
                <a:gd name="T72" fmla="*/ 6 w 1341"/>
                <a:gd name="T73" fmla="*/ 228 h 1457"/>
                <a:gd name="T74" fmla="*/ 37 w 1341"/>
                <a:gd name="T75" fmla="*/ 319 h 1457"/>
                <a:gd name="T76" fmla="*/ 89 w 1341"/>
                <a:gd name="T77" fmla="*/ 407 h 1457"/>
                <a:gd name="T78" fmla="*/ 158 w 1341"/>
                <a:gd name="T79" fmla="*/ 493 h 1457"/>
                <a:gd name="T80" fmla="*/ 243 w 1341"/>
                <a:gd name="T81" fmla="*/ 575 h 1457"/>
                <a:gd name="T82" fmla="*/ 344 w 1341"/>
                <a:gd name="T83" fmla="*/ 656 h 1457"/>
                <a:gd name="T84" fmla="*/ 431 w 1341"/>
                <a:gd name="T85" fmla="*/ 712 h 1457"/>
                <a:gd name="T86" fmla="*/ 482 w 1341"/>
                <a:gd name="T87" fmla="*/ 756 h 1457"/>
                <a:gd name="T88" fmla="*/ 521 w 1341"/>
                <a:gd name="T89" fmla="*/ 807 h 1457"/>
                <a:gd name="T90" fmla="*/ 548 w 1341"/>
                <a:gd name="T91" fmla="*/ 868 h 1457"/>
                <a:gd name="T92" fmla="*/ 564 w 1341"/>
                <a:gd name="T93" fmla="*/ 938 h 1457"/>
                <a:gd name="T94" fmla="*/ 570 w 1341"/>
                <a:gd name="T95" fmla="*/ 1014 h 1457"/>
                <a:gd name="T96" fmla="*/ 570 w 1341"/>
                <a:gd name="T97" fmla="*/ 1082 h 1457"/>
                <a:gd name="T98" fmla="*/ 570 w 1341"/>
                <a:gd name="T99" fmla="*/ 1140 h 1457"/>
                <a:gd name="T100" fmla="*/ 572 w 1341"/>
                <a:gd name="T101" fmla="*/ 1189 h 1457"/>
                <a:gd name="T102" fmla="*/ 574 w 1341"/>
                <a:gd name="T103" fmla="*/ 1236 h 1457"/>
                <a:gd name="T104" fmla="*/ 574 w 1341"/>
                <a:gd name="T105" fmla="*/ 1280 h 1457"/>
                <a:gd name="T106" fmla="*/ 576 w 1341"/>
                <a:gd name="T107" fmla="*/ 1326 h 1457"/>
                <a:gd name="T108" fmla="*/ 578 w 1341"/>
                <a:gd name="T109" fmla="*/ 1373 h 1457"/>
                <a:gd name="T110" fmla="*/ 582 w 1341"/>
                <a:gd name="T111" fmla="*/ 1415 h 1457"/>
                <a:gd name="T112" fmla="*/ 586 w 1341"/>
                <a:gd name="T113" fmla="*/ 1445 h 1457"/>
                <a:gd name="T114" fmla="*/ 588 w 1341"/>
                <a:gd name="T115" fmla="*/ 1452 h 1457"/>
                <a:gd name="T116" fmla="*/ 601 w 1341"/>
                <a:gd name="T117" fmla="*/ 1450 h 1457"/>
                <a:gd name="T118" fmla="*/ 625 w 1341"/>
                <a:gd name="T119" fmla="*/ 1450 h 1457"/>
                <a:gd name="T120" fmla="*/ 651 w 1341"/>
                <a:gd name="T121" fmla="*/ 1452 h 1457"/>
                <a:gd name="T122" fmla="*/ 672 w 1341"/>
                <a:gd name="T123" fmla="*/ 1454 h 14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1"/>
                <a:gd name="T187" fmla="*/ 0 h 1457"/>
                <a:gd name="T188" fmla="*/ 1341 w 1341"/>
                <a:gd name="T189" fmla="*/ 1457 h 14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1" h="1457">
                  <a:moveTo>
                    <a:pt x="729" y="1401"/>
                  </a:moveTo>
                  <a:lnTo>
                    <a:pt x="729" y="1398"/>
                  </a:lnTo>
                  <a:lnTo>
                    <a:pt x="729" y="1396"/>
                  </a:lnTo>
                  <a:lnTo>
                    <a:pt x="729" y="1394"/>
                  </a:lnTo>
                  <a:lnTo>
                    <a:pt x="731" y="1391"/>
                  </a:lnTo>
                  <a:lnTo>
                    <a:pt x="731" y="1389"/>
                  </a:lnTo>
                  <a:lnTo>
                    <a:pt x="731" y="1387"/>
                  </a:lnTo>
                  <a:lnTo>
                    <a:pt x="731" y="1384"/>
                  </a:lnTo>
                  <a:lnTo>
                    <a:pt x="731" y="1382"/>
                  </a:lnTo>
                  <a:lnTo>
                    <a:pt x="731" y="1380"/>
                  </a:lnTo>
                  <a:lnTo>
                    <a:pt x="731" y="1377"/>
                  </a:lnTo>
                  <a:lnTo>
                    <a:pt x="733" y="1375"/>
                  </a:lnTo>
                  <a:lnTo>
                    <a:pt x="733" y="1373"/>
                  </a:lnTo>
                  <a:lnTo>
                    <a:pt x="733" y="1370"/>
                  </a:lnTo>
                  <a:lnTo>
                    <a:pt x="733" y="1368"/>
                  </a:lnTo>
                  <a:lnTo>
                    <a:pt x="733" y="1366"/>
                  </a:lnTo>
                  <a:lnTo>
                    <a:pt x="733" y="1361"/>
                  </a:lnTo>
                  <a:lnTo>
                    <a:pt x="735" y="1359"/>
                  </a:lnTo>
                  <a:lnTo>
                    <a:pt x="735" y="1354"/>
                  </a:lnTo>
                  <a:lnTo>
                    <a:pt x="735" y="1352"/>
                  </a:lnTo>
                  <a:lnTo>
                    <a:pt x="735" y="1347"/>
                  </a:lnTo>
                  <a:lnTo>
                    <a:pt x="735" y="1345"/>
                  </a:lnTo>
                  <a:lnTo>
                    <a:pt x="735" y="1340"/>
                  </a:lnTo>
                  <a:lnTo>
                    <a:pt x="735" y="1336"/>
                  </a:lnTo>
                  <a:lnTo>
                    <a:pt x="735" y="1331"/>
                  </a:lnTo>
                  <a:lnTo>
                    <a:pt x="735" y="1326"/>
                  </a:lnTo>
                  <a:lnTo>
                    <a:pt x="735" y="1319"/>
                  </a:lnTo>
                  <a:lnTo>
                    <a:pt x="735" y="1315"/>
                  </a:lnTo>
                  <a:lnTo>
                    <a:pt x="735" y="1308"/>
                  </a:lnTo>
                  <a:lnTo>
                    <a:pt x="735" y="1303"/>
                  </a:lnTo>
                  <a:lnTo>
                    <a:pt x="735" y="1296"/>
                  </a:lnTo>
                  <a:lnTo>
                    <a:pt x="735" y="1289"/>
                  </a:lnTo>
                  <a:lnTo>
                    <a:pt x="735" y="1280"/>
                  </a:lnTo>
                  <a:lnTo>
                    <a:pt x="735" y="1273"/>
                  </a:lnTo>
                  <a:lnTo>
                    <a:pt x="735" y="1266"/>
                  </a:lnTo>
                  <a:lnTo>
                    <a:pt x="735" y="1259"/>
                  </a:lnTo>
                  <a:lnTo>
                    <a:pt x="735" y="1249"/>
                  </a:lnTo>
                  <a:lnTo>
                    <a:pt x="735" y="1242"/>
                  </a:lnTo>
                  <a:lnTo>
                    <a:pt x="735" y="1236"/>
                  </a:lnTo>
                  <a:lnTo>
                    <a:pt x="737" y="1229"/>
                  </a:lnTo>
                  <a:lnTo>
                    <a:pt x="737" y="1219"/>
                  </a:lnTo>
                  <a:lnTo>
                    <a:pt x="737" y="1212"/>
                  </a:lnTo>
                  <a:lnTo>
                    <a:pt x="737" y="1203"/>
                  </a:lnTo>
                  <a:lnTo>
                    <a:pt x="737" y="1196"/>
                  </a:lnTo>
                  <a:lnTo>
                    <a:pt x="737" y="1187"/>
                  </a:lnTo>
                  <a:lnTo>
                    <a:pt x="737" y="1177"/>
                  </a:lnTo>
                  <a:lnTo>
                    <a:pt x="737" y="1170"/>
                  </a:lnTo>
                  <a:lnTo>
                    <a:pt x="737" y="1161"/>
                  </a:lnTo>
                  <a:lnTo>
                    <a:pt x="739" y="1152"/>
                  </a:lnTo>
                  <a:lnTo>
                    <a:pt x="739" y="1142"/>
                  </a:lnTo>
                  <a:lnTo>
                    <a:pt x="739" y="1133"/>
                  </a:lnTo>
                  <a:lnTo>
                    <a:pt x="739" y="1124"/>
                  </a:lnTo>
                  <a:lnTo>
                    <a:pt x="739" y="1115"/>
                  </a:lnTo>
                  <a:lnTo>
                    <a:pt x="739" y="1103"/>
                  </a:lnTo>
                  <a:lnTo>
                    <a:pt x="739" y="1094"/>
                  </a:lnTo>
                  <a:lnTo>
                    <a:pt x="739" y="1082"/>
                  </a:lnTo>
                  <a:lnTo>
                    <a:pt x="739" y="1073"/>
                  </a:lnTo>
                  <a:lnTo>
                    <a:pt x="739" y="1061"/>
                  </a:lnTo>
                  <a:lnTo>
                    <a:pt x="739" y="1049"/>
                  </a:lnTo>
                  <a:lnTo>
                    <a:pt x="739" y="1038"/>
                  </a:lnTo>
                  <a:lnTo>
                    <a:pt x="739" y="1026"/>
                  </a:lnTo>
                  <a:lnTo>
                    <a:pt x="739" y="1012"/>
                  </a:lnTo>
                  <a:lnTo>
                    <a:pt x="739" y="1000"/>
                  </a:lnTo>
                  <a:lnTo>
                    <a:pt x="739" y="987"/>
                  </a:lnTo>
                  <a:lnTo>
                    <a:pt x="741" y="975"/>
                  </a:lnTo>
                  <a:lnTo>
                    <a:pt x="741" y="961"/>
                  </a:lnTo>
                  <a:lnTo>
                    <a:pt x="743" y="949"/>
                  </a:lnTo>
                  <a:lnTo>
                    <a:pt x="743" y="935"/>
                  </a:lnTo>
                  <a:lnTo>
                    <a:pt x="745" y="924"/>
                  </a:lnTo>
                  <a:lnTo>
                    <a:pt x="749" y="912"/>
                  </a:lnTo>
                  <a:lnTo>
                    <a:pt x="752" y="900"/>
                  </a:lnTo>
                  <a:lnTo>
                    <a:pt x="754" y="889"/>
                  </a:lnTo>
                  <a:lnTo>
                    <a:pt x="758" y="879"/>
                  </a:lnTo>
                  <a:lnTo>
                    <a:pt x="762" y="868"/>
                  </a:lnTo>
                  <a:lnTo>
                    <a:pt x="766" y="856"/>
                  </a:lnTo>
                  <a:lnTo>
                    <a:pt x="770" y="847"/>
                  </a:lnTo>
                  <a:lnTo>
                    <a:pt x="774" y="838"/>
                  </a:lnTo>
                  <a:lnTo>
                    <a:pt x="778" y="826"/>
                  </a:lnTo>
                  <a:lnTo>
                    <a:pt x="785" y="817"/>
                  </a:lnTo>
                  <a:lnTo>
                    <a:pt x="791" y="807"/>
                  </a:lnTo>
                  <a:lnTo>
                    <a:pt x="797" y="798"/>
                  </a:lnTo>
                  <a:lnTo>
                    <a:pt x="803" y="789"/>
                  </a:lnTo>
                  <a:lnTo>
                    <a:pt x="810" y="779"/>
                  </a:lnTo>
                  <a:lnTo>
                    <a:pt x="818" y="772"/>
                  </a:lnTo>
                  <a:lnTo>
                    <a:pt x="824" y="763"/>
                  </a:lnTo>
                  <a:lnTo>
                    <a:pt x="832" y="756"/>
                  </a:lnTo>
                  <a:lnTo>
                    <a:pt x="841" y="747"/>
                  </a:lnTo>
                  <a:lnTo>
                    <a:pt x="849" y="740"/>
                  </a:lnTo>
                  <a:lnTo>
                    <a:pt x="857" y="733"/>
                  </a:lnTo>
                  <a:lnTo>
                    <a:pt x="868" y="726"/>
                  </a:lnTo>
                  <a:lnTo>
                    <a:pt x="876" y="719"/>
                  </a:lnTo>
                  <a:lnTo>
                    <a:pt x="886" y="712"/>
                  </a:lnTo>
                  <a:lnTo>
                    <a:pt x="897" y="705"/>
                  </a:lnTo>
                  <a:lnTo>
                    <a:pt x="907" y="700"/>
                  </a:lnTo>
                  <a:lnTo>
                    <a:pt x="918" y="693"/>
                  </a:lnTo>
                  <a:lnTo>
                    <a:pt x="938" y="682"/>
                  </a:lnTo>
                  <a:lnTo>
                    <a:pt x="957" y="668"/>
                  </a:lnTo>
                  <a:lnTo>
                    <a:pt x="978" y="654"/>
                  </a:lnTo>
                  <a:lnTo>
                    <a:pt x="996" y="642"/>
                  </a:lnTo>
                  <a:lnTo>
                    <a:pt x="1015" y="628"/>
                  </a:lnTo>
                  <a:lnTo>
                    <a:pt x="1032" y="614"/>
                  </a:lnTo>
                  <a:lnTo>
                    <a:pt x="1050" y="603"/>
                  </a:lnTo>
                  <a:lnTo>
                    <a:pt x="1067" y="589"/>
                  </a:lnTo>
                  <a:lnTo>
                    <a:pt x="1084" y="575"/>
                  </a:lnTo>
                  <a:lnTo>
                    <a:pt x="1100" y="561"/>
                  </a:lnTo>
                  <a:lnTo>
                    <a:pt x="1115" y="547"/>
                  </a:lnTo>
                  <a:lnTo>
                    <a:pt x="1131" y="533"/>
                  </a:lnTo>
                  <a:lnTo>
                    <a:pt x="1146" y="519"/>
                  </a:lnTo>
                  <a:lnTo>
                    <a:pt x="1160" y="505"/>
                  </a:lnTo>
                  <a:lnTo>
                    <a:pt x="1175" y="491"/>
                  </a:lnTo>
                  <a:lnTo>
                    <a:pt x="1187" y="477"/>
                  </a:lnTo>
                  <a:lnTo>
                    <a:pt x="1200" y="463"/>
                  </a:lnTo>
                  <a:lnTo>
                    <a:pt x="1212" y="449"/>
                  </a:lnTo>
                  <a:lnTo>
                    <a:pt x="1225" y="435"/>
                  </a:lnTo>
                  <a:lnTo>
                    <a:pt x="1235" y="421"/>
                  </a:lnTo>
                  <a:lnTo>
                    <a:pt x="1248" y="407"/>
                  </a:lnTo>
                  <a:lnTo>
                    <a:pt x="1258" y="391"/>
                  </a:lnTo>
                  <a:lnTo>
                    <a:pt x="1266" y="377"/>
                  </a:lnTo>
                  <a:lnTo>
                    <a:pt x="1277" y="363"/>
                  </a:lnTo>
                  <a:lnTo>
                    <a:pt x="1285" y="349"/>
                  </a:lnTo>
                  <a:lnTo>
                    <a:pt x="1293" y="333"/>
                  </a:lnTo>
                  <a:lnTo>
                    <a:pt x="1302" y="319"/>
                  </a:lnTo>
                  <a:lnTo>
                    <a:pt x="1308" y="305"/>
                  </a:lnTo>
                  <a:lnTo>
                    <a:pt x="1314" y="288"/>
                  </a:lnTo>
                  <a:lnTo>
                    <a:pt x="1320" y="274"/>
                  </a:lnTo>
                  <a:lnTo>
                    <a:pt x="1327" y="258"/>
                  </a:lnTo>
                  <a:lnTo>
                    <a:pt x="1331" y="244"/>
                  </a:lnTo>
                  <a:lnTo>
                    <a:pt x="1335" y="228"/>
                  </a:lnTo>
                  <a:lnTo>
                    <a:pt x="1337" y="212"/>
                  </a:lnTo>
                  <a:lnTo>
                    <a:pt x="1339" y="198"/>
                  </a:lnTo>
                  <a:lnTo>
                    <a:pt x="1339" y="184"/>
                  </a:lnTo>
                  <a:lnTo>
                    <a:pt x="1341" y="170"/>
                  </a:lnTo>
                  <a:lnTo>
                    <a:pt x="1339" y="156"/>
                  </a:lnTo>
                  <a:lnTo>
                    <a:pt x="1339" y="144"/>
                  </a:lnTo>
                  <a:lnTo>
                    <a:pt x="1337" y="130"/>
                  </a:lnTo>
                  <a:lnTo>
                    <a:pt x="1335" y="119"/>
                  </a:lnTo>
                  <a:lnTo>
                    <a:pt x="1331" y="107"/>
                  </a:lnTo>
                  <a:lnTo>
                    <a:pt x="1327" y="95"/>
                  </a:lnTo>
                  <a:lnTo>
                    <a:pt x="1322" y="86"/>
                  </a:lnTo>
                  <a:lnTo>
                    <a:pt x="1316" y="77"/>
                  </a:lnTo>
                  <a:lnTo>
                    <a:pt x="1310" y="67"/>
                  </a:lnTo>
                  <a:lnTo>
                    <a:pt x="1304" y="58"/>
                  </a:lnTo>
                  <a:lnTo>
                    <a:pt x="1297" y="49"/>
                  </a:lnTo>
                  <a:lnTo>
                    <a:pt x="1289" y="42"/>
                  </a:lnTo>
                  <a:lnTo>
                    <a:pt x="1281" y="35"/>
                  </a:lnTo>
                  <a:lnTo>
                    <a:pt x="1270" y="28"/>
                  </a:lnTo>
                  <a:lnTo>
                    <a:pt x="1260" y="23"/>
                  </a:lnTo>
                  <a:lnTo>
                    <a:pt x="1250" y="18"/>
                  </a:lnTo>
                  <a:lnTo>
                    <a:pt x="1239" y="14"/>
                  </a:lnTo>
                  <a:lnTo>
                    <a:pt x="1227" y="9"/>
                  </a:lnTo>
                  <a:lnTo>
                    <a:pt x="1214" y="7"/>
                  </a:lnTo>
                  <a:lnTo>
                    <a:pt x="1202" y="5"/>
                  </a:lnTo>
                  <a:lnTo>
                    <a:pt x="1187" y="2"/>
                  </a:lnTo>
                  <a:lnTo>
                    <a:pt x="1175" y="0"/>
                  </a:lnTo>
                  <a:lnTo>
                    <a:pt x="1158" y="0"/>
                  </a:lnTo>
                  <a:lnTo>
                    <a:pt x="1144" y="0"/>
                  </a:lnTo>
                  <a:lnTo>
                    <a:pt x="1127" y="2"/>
                  </a:lnTo>
                  <a:lnTo>
                    <a:pt x="1113" y="5"/>
                  </a:lnTo>
                  <a:lnTo>
                    <a:pt x="1094" y="7"/>
                  </a:lnTo>
                  <a:lnTo>
                    <a:pt x="1059" y="16"/>
                  </a:lnTo>
                  <a:lnTo>
                    <a:pt x="1026" y="28"/>
                  </a:lnTo>
                  <a:lnTo>
                    <a:pt x="990" y="35"/>
                  </a:lnTo>
                  <a:lnTo>
                    <a:pt x="959" y="44"/>
                  </a:lnTo>
                  <a:lnTo>
                    <a:pt x="926" y="51"/>
                  </a:lnTo>
                  <a:lnTo>
                    <a:pt x="895" y="56"/>
                  </a:lnTo>
                  <a:lnTo>
                    <a:pt x="866" y="63"/>
                  </a:lnTo>
                  <a:lnTo>
                    <a:pt x="837" y="67"/>
                  </a:lnTo>
                  <a:lnTo>
                    <a:pt x="808" y="70"/>
                  </a:lnTo>
                  <a:lnTo>
                    <a:pt x="781" y="72"/>
                  </a:lnTo>
                  <a:lnTo>
                    <a:pt x="752" y="74"/>
                  </a:lnTo>
                  <a:lnTo>
                    <a:pt x="727" y="77"/>
                  </a:lnTo>
                  <a:lnTo>
                    <a:pt x="700" y="79"/>
                  </a:lnTo>
                  <a:lnTo>
                    <a:pt x="675" y="79"/>
                  </a:lnTo>
                  <a:lnTo>
                    <a:pt x="648" y="79"/>
                  </a:lnTo>
                  <a:lnTo>
                    <a:pt x="623" y="77"/>
                  </a:lnTo>
                  <a:lnTo>
                    <a:pt x="600" y="77"/>
                  </a:lnTo>
                  <a:lnTo>
                    <a:pt x="575" y="74"/>
                  </a:lnTo>
                  <a:lnTo>
                    <a:pt x="552" y="72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482" y="60"/>
                  </a:lnTo>
                  <a:lnTo>
                    <a:pt x="457" y="58"/>
                  </a:lnTo>
                  <a:lnTo>
                    <a:pt x="434" y="53"/>
                  </a:lnTo>
                  <a:lnTo>
                    <a:pt x="411" y="49"/>
                  </a:lnTo>
                  <a:lnTo>
                    <a:pt x="388" y="42"/>
                  </a:lnTo>
                  <a:lnTo>
                    <a:pt x="365" y="37"/>
                  </a:lnTo>
                  <a:lnTo>
                    <a:pt x="343" y="32"/>
                  </a:lnTo>
                  <a:lnTo>
                    <a:pt x="318" y="25"/>
                  </a:lnTo>
                  <a:lnTo>
                    <a:pt x="295" y="21"/>
                  </a:lnTo>
                  <a:lnTo>
                    <a:pt x="270" y="14"/>
                  </a:lnTo>
                  <a:lnTo>
                    <a:pt x="247" y="7"/>
                  </a:lnTo>
                  <a:lnTo>
                    <a:pt x="228" y="5"/>
                  </a:lnTo>
                  <a:lnTo>
                    <a:pt x="214" y="2"/>
                  </a:lnTo>
                  <a:lnTo>
                    <a:pt x="197" y="2"/>
                  </a:lnTo>
                  <a:lnTo>
                    <a:pt x="183" y="2"/>
                  </a:lnTo>
                  <a:lnTo>
                    <a:pt x="166" y="2"/>
                  </a:lnTo>
                  <a:lnTo>
                    <a:pt x="154" y="2"/>
                  </a:lnTo>
                  <a:lnTo>
                    <a:pt x="139" y="5"/>
                  </a:lnTo>
                  <a:lnTo>
                    <a:pt x="127" y="7"/>
                  </a:lnTo>
                  <a:lnTo>
                    <a:pt x="114" y="9"/>
                  </a:lnTo>
                  <a:lnTo>
                    <a:pt x="102" y="14"/>
                  </a:lnTo>
                  <a:lnTo>
                    <a:pt x="91" y="18"/>
                  </a:lnTo>
                  <a:lnTo>
                    <a:pt x="81" y="23"/>
                  </a:lnTo>
                  <a:lnTo>
                    <a:pt x="71" y="30"/>
                  </a:lnTo>
                  <a:lnTo>
                    <a:pt x="60" y="35"/>
                  </a:lnTo>
                  <a:lnTo>
                    <a:pt x="52" y="42"/>
                  </a:lnTo>
                  <a:lnTo>
                    <a:pt x="44" y="51"/>
                  </a:lnTo>
                  <a:lnTo>
                    <a:pt x="37" y="58"/>
                  </a:lnTo>
                  <a:lnTo>
                    <a:pt x="29" y="67"/>
                  </a:lnTo>
                  <a:lnTo>
                    <a:pt x="25" y="77"/>
                  </a:lnTo>
                  <a:lnTo>
                    <a:pt x="19" y="86"/>
                  </a:lnTo>
                  <a:lnTo>
                    <a:pt x="15" y="98"/>
                  </a:lnTo>
                  <a:lnTo>
                    <a:pt x="10" y="107"/>
                  </a:lnTo>
                  <a:lnTo>
                    <a:pt x="6" y="119"/>
                  </a:lnTo>
                  <a:lnTo>
                    <a:pt x="4" y="132"/>
                  </a:lnTo>
                  <a:lnTo>
                    <a:pt x="2" y="144"/>
                  </a:lnTo>
                  <a:lnTo>
                    <a:pt x="0" y="156"/>
                  </a:lnTo>
                  <a:lnTo>
                    <a:pt x="0" y="170"/>
                  </a:lnTo>
                  <a:lnTo>
                    <a:pt x="0" y="184"/>
                  </a:lnTo>
                  <a:lnTo>
                    <a:pt x="2" y="198"/>
                  </a:lnTo>
                  <a:lnTo>
                    <a:pt x="4" y="214"/>
                  </a:lnTo>
                  <a:lnTo>
                    <a:pt x="6" y="228"/>
                  </a:lnTo>
                  <a:lnTo>
                    <a:pt x="10" y="244"/>
                  </a:lnTo>
                  <a:lnTo>
                    <a:pt x="15" y="258"/>
                  </a:lnTo>
                  <a:lnTo>
                    <a:pt x="21" y="274"/>
                  </a:lnTo>
                  <a:lnTo>
                    <a:pt x="27" y="288"/>
                  </a:lnTo>
                  <a:lnTo>
                    <a:pt x="33" y="305"/>
                  </a:lnTo>
                  <a:lnTo>
                    <a:pt x="39" y="319"/>
                  </a:lnTo>
                  <a:lnTo>
                    <a:pt x="48" y="333"/>
                  </a:lnTo>
                  <a:lnTo>
                    <a:pt x="56" y="349"/>
                  </a:lnTo>
                  <a:lnTo>
                    <a:pt x="64" y="363"/>
                  </a:lnTo>
                  <a:lnTo>
                    <a:pt x="75" y="377"/>
                  </a:lnTo>
                  <a:lnTo>
                    <a:pt x="83" y="393"/>
                  </a:lnTo>
                  <a:lnTo>
                    <a:pt x="93" y="407"/>
                  </a:lnTo>
                  <a:lnTo>
                    <a:pt x="106" y="421"/>
                  </a:lnTo>
                  <a:lnTo>
                    <a:pt x="116" y="435"/>
                  </a:lnTo>
                  <a:lnTo>
                    <a:pt x="129" y="449"/>
                  </a:lnTo>
                  <a:lnTo>
                    <a:pt x="141" y="463"/>
                  </a:lnTo>
                  <a:lnTo>
                    <a:pt x="154" y="479"/>
                  </a:lnTo>
                  <a:lnTo>
                    <a:pt x="166" y="493"/>
                  </a:lnTo>
                  <a:lnTo>
                    <a:pt x="181" y="507"/>
                  </a:lnTo>
                  <a:lnTo>
                    <a:pt x="195" y="521"/>
                  </a:lnTo>
                  <a:lnTo>
                    <a:pt x="210" y="535"/>
                  </a:lnTo>
                  <a:lnTo>
                    <a:pt x="226" y="547"/>
                  </a:lnTo>
                  <a:lnTo>
                    <a:pt x="241" y="561"/>
                  </a:lnTo>
                  <a:lnTo>
                    <a:pt x="257" y="575"/>
                  </a:lnTo>
                  <a:lnTo>
                    <a:pt x="274" y="589"/>
                  </a:lnTo>
                  <a:lnTo>
                    <a:pt x="291" y="603"/>
                  </a:lnTo>
                  <a:lnTo>
                    <a:pt x="309" y="617"/>
                  </a:lnTo>
                  <a:lnTo>
                    <a:pt x="326" y="628"/>
                  </a:lnTo>
                  <a:lnTo>
                    <a:pt x="345" y="642"/>
                  </a:lnTo>
                  <a:lnTo>
                    <a:pt x="363" y="656"/>
                  </a:lnTo>
                  <a:lnTo>
                    <a:pt x="384" y="668"/>
                  </a:lnTo>
                  <a:lnTo>
                    <a:pt x="403" y="682"/>
                  </a:lnTo>
                  <a:lnTo>
                    <a:pt x="424" y="693"/>
                  </a:lnTo>
                  <a:lnTo>
                    <a:pt x="434" y="700"/>
                  </a:lnTo>
                  <a:lnTo>
                    <a:pt x="444" y="707"/>
                  </a:lnTo>
                  <a:lnTo>
                    <a:pt x="455" y="712"/>
                  </a:lnTo>
                  <a:lnTo>
                    <a:pt x="465" y="719"/>
                  </a:lnTo>
                  <a:lnTo>
                    <a:pt x="473" y="726"/>
                  </a:lnTo>
                  <a:lnTo>
                    <a:pt x="484" y="733"/>
                  </a:lnTo>
                  <a:lnTo>
                    <a:pt x="492" y="740"/>
                  </a:lnTo>
                  <a:lnTo>
                    <a:pt x="500" y="747"/>
                  </a:lnTo>
                  <a:lnTo>
                    <a:pt x="509" y="756"/>
                  </a:lnTo>
                  <a:lnTo>
                    <a:pt x="517" y="763"/>
                  </a:lnTo>
                  <a:lnTo>
                    <a:pt x="523" y="772"/>
                  </a:lnTo>
                  <a:lnTo>
                    <a:pt x="531" y="779"/>
                  </a:lnTo>
                  <a:lnTo>
                    <a:pt x="538" y="789"/>
                  </a:lnTo>
                  <a:lnTo>
                    <a:pt x="544" y="798"/>
                  </a:lnTo>
                  <a:lnTo>
                    <a:pt x="550" y="807"/>
                  </a:lnTo>
                  <a:lnTo>
                    <a:pt x="556" y="817"/>
                  </a:lnTo>
                  <a:lnTo>
                    <a:pt x="561" y="826"/>
                  </a:lnTo>
                  <a:lnTo>
                    <a:pt x="567" y="838"/>
                  </a:lnTo>
                  <a:lnTo>
                    <a:pt x="571" y="847"/>
                  </a:lnTo>
                  <a:lnTo>
                    <a:pt x="575" y="856"/>
                  </a:lnTo>
                  <a:lnTo>
                    <a:pt x="579" y="868"/>
                  </a:lnTo>
                  <a:lnTo>
                    <a:pt x="583" y="879"/>
                  </a:lnTo>
                  <a:lnTo>
                    <a:pt x="588" y="889"/>
                  </a:lnTo>
                  <a:lnTo>
                    <a:pt x="590" y="900"/>
                  </a:lnTo>
                  <a:lnTo>
                    <a:pt x="592" y="912"/>
                  </a:lnTo>
                  <a:lnTo>
                    <a:pt x="594" y="924"/>
                  </a:lnTo>
                  <a:lnTo>
                    <a:pt x="596" y="938"/>
                  </a:lnTo>
                  <a:lnTo>
                    <a:pt x="598" y="949"/>
                  </a:lnTo>
                  <a:lnTo>
                    <a:pt x="600" y="961"/>
                  </a:lnTo>
                  <a:lnTo>
                    <a:pt x="600" y="975"/>
                  </a:lnTo>
                  <a:lnTo>
                    <a:pt x="602" y="987"/>
                  </a:lnTo>
                  <a:lnTo>
                    <a:pt x="602" y="1000"/>
                  </a:lnTo>
                  <a:lnTo>
                    <a:pt x="602" y="1014"/>
                  </a:lnTo>
                  <a:lnTo>
                    <a:pt x="602" y="1026"/>
                  </a:lnTo>
                  <a:lnTo>
                    <a:pt x="602" y="1038"/>
                  </a:lnTo>
                  <a:lnTo>
                    <a:pt x="602" y="1049"/>
                  </a:lnTo>
                  <a:lnTo>
                    <a:pt x="602" y="1061"/>
                  </a:lnTo>
                  <a:lnTo>
                    <a:pt x="602" y="1070"/>
                  </a:lnTo>
                  <a:lnTo>
                    <a:pt x="602" y="1082"/>
                  </a:lnTo>
                  <a:lnTo>
                    <a:pt x="602" y="1091"/>
                  </a:lnTo>
                  <a:lnTo>
                    <a:pt x="602" y="1103"/>
                  </a:lnTo>
                  <a:lnTo>
                    <a:pt x="602" y="1112"/>
                  </a:lnTo>
                  <a:lnTo>
                    <a:pt x="602" y="1121"/>
                  </a:lnTo>
                  <a:lnTo>
                    <a:pt x="602" y="1131"/>
                  </a:lnTo>
                  <a:lnTo>
                    <a:pt x="602" y="1140"/>
                  </a:lnTo>
                  <a:lnTo>
                    <a:pt x="602" y="1147"/>
                  </a:lnTo>
                  <a:lnTo>
                    <a:pt x="602" y="1156"/>
                  </a:lnTo>
                  <a:lnTo>
                    <a:pt x="602" y="1166"/>
                  </a:lnTo>
                  <a:lnTo>
                    <a:pt x="604" y="1173"/>
                  </a:lnTo>
                  <a:lnTo>
                    <a:pt x="604" y="1182"/>
                  </a:lnTo>
                  <a:lnTo>
                    <a:pt x="604" y="1189"/>
                  </a:lnTo>
                  <a:lnTo>
                    <a:pt x="604" y="1196"/>
                  </a:lnTo>
                  <a:lnTo>
                    <a:pt x="604" y="1205"/>
                  </a:lnTo>
                  <a:lnTo>
                    <a:pt x="604" y="1212"/>
                  </a:lnTo>
                  <a:lnTo>
                    <a:pt x="604" y="1219"/>
                  </a:lnTo>
                  <a:lnTo>
                    <a:pt x="604" y="1226"/>
                  </a:lnTo>
                  <a:lnTo>
                    <a:pt x="606" y="1236"/>
                  </a:lnTo>
                  <a:lnTo>
                    <a:pt x="606" y="1242"/>
                  </a:lnTo>
                  <a:lnTo>
                    <a:pt x="606" y="1249"/>
                  </a:lnTo>
                  <a:lnTo>
                    <a:pt x="606" y="1256"/>
                  </a:lnTo>
                  <a:lnTo>
                    <a:pt x="606" y="1263"/>
                  </a:lnTo>
                  <a:lnTo>
                    <a:pt x="606" y="1273"/>
                  </a:lnTo>
                  <a:lnTo>
                    <a:pt x="606" y="1280"/>
                  </a:lnTo>
                  <a:lnTo>
                    <a:pt x="606" y="1287"/>
                  </a:lnTo>
                  <a:lnTo>
                    <a:pt x="606" y="1294"/>
                  </a:lnTo>
                  <a:lnTo>
                    <a:pt x="606" y="1303"/>
                  </a:lnTo>
                  <a:lnTo>
                    <a:pt x="606" y="1310"/>
                  </a:lnTo>
                  <a:lnTo>
                    <a:pt x="608" y="1319"/>
                  </a:lnTo>
                  <a:lnTo>
                    <a:pt x="608" y="1326"/>
                  </a:lnTo>
                  <a:lnTo>
                    <a:pt x="608" y="1336"/>
                  </a:lnTo>
                  <a:lnTo>
                    <a:pt x="608" y="1343"/>
                  </a:lnTo>
                  <a:lnTo>
                    <a:pt x="608" y="1350"/>
                  </a:lnTo>
                  <a:lnTo>
                    <a:pt x="610" y="1359"/>
                  </a:lnTo>
                  <a:lnTo>
                    <a:pt x="610" y="1366"/>
                  </a:lnTo>
                  <a:lnTo>
                    <a:pt x="610" y="1373"/>
                  </a:lnTo>
                  <a:lnTo>
                    <a:pt x="612" y="1382"/>
                  </a:lnTo>
                  <a:lnTo>
                    <a:pt x="612" y="1389"/>
                  </a:lnTo>
                  <a:lnTo>
                    <a:pt x="612" y="1396"/>
                  </a:lnTo>
                  <a:lnTo>
                    <a:pt x="614" y="1403"/>
                  </a:lnTo>
                  <a:lnTo>
                    <a:pt x="614" y="1410"/>
                  </a:lnTo>
                  <a:lnTo>
                    <a:pt x="614" y="1415"/>
                  </a:lnTo>
                  <a:lnTo>
                    <a:pt x="614" y="1422"/>
                  </a:lnTo>
                  <a:lnTo>
                    <a:pt x="617" y="1426"/>
                  </a:lnTo>
                  <a:lnTo>
                    <a:pt x="617" y="1433"/>
                  </a:lnTo>
                  <a:lnTo>
                    <a:pt x="617" y="1438"/>
                  </a:lnTo>
                  <a:lnTo>
                    <a:pt x="619" y="1443"/>
                  </a:lnTo>
                  <a:lnTo>
                    <a:pt x="619" y="1445"/>
                  </a:lnTo>
                  <a:lnTo>
                    <a:pt x="619" y="1450"/>
                  </a:lnTo>
                  <a:lnTo>
                    <a:pt x="619" y="1452"/>
                  </a:lnTo>
                  <a:lnTo>
                    <a:pt x="619" y="1454"/>
                  </a:lnTo>
                  <a:lnTo>
                    <a:pt x="621" y="1457"/>
                  </a:lnTo>
                  <a:lnTo>
                    <a:pt x="621" y="1454"/>
                  </a:lnTo>
                  <a:lnTo>
                    <a:pt x="621" y="1452"/>
                  </a:lnTo>
                  <a:lnTo>
                    <a:pt x="623" y="1452"/>
                  </a:lnTo>
                  <a:lnTo>
                    <a:pt x="625" y="1450"/>
                  </a:lnTo>
                  <a:lnTo>
                    <a:pt x="627" y="1450"/>
                  </a:lnTo>
                  <a:lnTo>
                    <a:pt x="629" y="1450"/>
                  </a:lnTo>
                  <a:lnTo>
                    <a:pt x="633" y="1450"/>
                  </a:lnTo>
                  <a:lnTo>
                    <a:pt x="635" y="1450"/>
                  </a:lnTo>
                  <a:lnTo>
                    <a:pt x="639" y="1450"/>
                  </a:lnTo>
                  <a:lnTo>
                    <a:pt x="644" y="1450"/>
                  </a:lnTo>
                  <a:lnTo>
                    <a:pt x="648" y="1450"/>
                  </a:lnTo>
                  <a:lnTo>
                    <a:pt x="652" y="1450"/>
                  </a:lnTo>
                  <a:lnTo>
                    <a:pt x="656" y="1450"/>
                  </a:lnTo>
                  <a:lnTo>
                    <a:pt x="660" y="1450"/>
                  </a:lnTo>
                  <a:lnTo>
                    <a:pt x="664" y="1450"/>
                  </a:lnTo>
                  <a:lnTo>
                    <a:pt x="671" y="1450"/>
                  </a:lnTo>
                  <a:lnTo>
                    <a:pt x="675" y="1450"/>
                  </a:lnTo>
                  <a:lnTo>
                    <a:pt x="679" y="1450"/>
                  </a:lnTo>
                  <a:lnTo>
                    <a:pt x="683" y="1452"/>
                  </a:lnTo>
                  <a:lnTo>
                    <a:pt x="687" y="1452"/>
                  </a:lnTo>
                  <a:lnTo>
                    <a:pt x="691" y="1452"/>
                  </a:lnTo>
                  <a:lnTo>
                    <a:pt x="695" y="1452"/>
                  </a:lnTo>
                  <a:lnTo>
                    <a:pt x="700" y="1454"/>
                  </a:lnTo>
                  <a:lnTo>
                    <a:pt x="704" y="1454"/>
                  </a:lnTo>
                  <a:lnTo>
                    <a:pt x="706" y="1454"/>
                  </a:lnTo>
                  <a:lnTo>
                    <a:pt x="710" y="1454"/>
                  </a:lnTo>
                  <a:lnTo>
                    <a:pt x="712" y="1454"/>
                  </a:lnTo>
                  <a:lnTo>
                    <a:pt x="714" y="1457"/>
                  </a:lnTo>
                  <a:lnTo>
                    <a:pt x="716" y="1457"/>
                  </a:lnTo>
                  <a:lnTo>
                    <a:pt x="718" y="1457"/>
                  </a:lnTo>
                  <a:lnTo>
                    <a:pt x="729" y="140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76" name="Freeform 31">
              <a:extLst>
                <a:ext uri="{FF2B5EF4-FFF2-40B4-BE49-F238E27FC236}">
                  <a16:creationId xmlns:a16="http://schemas.microsoft.com/office/drawing/2014/main" id="{B8A88A3F-ADE8-D202-D110-7FACEF175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1635"/>
              <a:ext cx="1258" cy="1434"/>
            </a:xfrm>
            <a:custGeom>
              <a:avLst/>
              <a:gdLst>
                <a:gd name="T0" fmla="*/ 574 w 1293"/>
                <a:gd name="T1" fmla="*/ 1389 h 1434"/>
                <a:gd name="T2" fmla="*/ 572 w 1293"/>
                <a:gd name="T3" fmla="*/ 1350 h 1434"/>
                <a:gd name="T4" fmla="*/ 572 w 1293"/>
                <a:gd name="T5" fmla="*/ 1320 h 1434"/>
                <a:gd name="T6" fmla="*/ 570 w 1293"/>
                <a:gd name="T7" fmla="*/ 1289 h 1434"/>
                <a:gd name="T8" fmla="*/ 568 w 1293"/>
                <a:gd name="T9" fmla="*/ 1252 h 1434"/>
                <a:gd name="T10" fmla="*/ 568 w 1293"/>
                <a:gd name="T11" fmla="*/ 1192 h 1434"/>
                <a:gd name="T12" fmla="*/ 570 w 1293"/>
                <a:gd name="T13" fmla="*/ 1126 h 1434"/>
                <a:gd name="T14" fmla="*/ 570 w 1293"/>
                <a:gd name="T15" fmla="*/ 1059 h 1434"/>
                <a:gd name="T16" fmla="*/ 572 w 1293"/>
                <a:gd name="T17" fmla="*/ 998 h 1434"/>
                <a:gd name="T18" fmla="*/ 568 w 1293"/>
                <a:gd name="T19" fmla="*/ 908 h 1434"/>
                <a:gd name="T20" fmla="*/ 546 w 1293"/>
                <a:gd name="T21" fmla="*/ 817 h 1434"/>
                <a:gd name="T22" fmla="*/ 507 w 1293"/>
                <a:gd name="T23" fmla="*/ 742 h 1434"/>
                <a:gd name="T24" fmla="*/ 453 w 1293"/>
                <a:gd name="T25" fmla="*/ 684 h 1434"/>
                <a:gd name="T26" fmla="*/ 375 w 1293"/>
                <a:gd name="T27" fmla="*/ 631 h 1434"/>
                <a:gd name="T28" fmla="*/ 234 w 1293"/>
                <a:gd name="T29" fmla="*/ 519 h 1434"/>
                <a:gd name="T30" fmla="*/ 127 w 1293"/>
                <a:gd name="T31" fmla="*/ 412 h 1434"/>
                <a:gd name="T32" fmla="*/ 54 w 1293"/>
                <a:gd name="T33" fmla="*/ 317 h 1434"/>
                <a:gd name="T34" fmla="*/ 14 w 1293"/>
                <a:gd name="T35" fmla="*/ 233 h 1434"/>
                <a:gd name="T36" fmla="*/ 0 w 1293"/>
                <a:gd name="T37" fmla="*/ 151 h 1434"/>
                <a:gd name="T38" fmla="*/ 10 w 1293"/>
                <a:gd name="T39" fmla="*/ 84 h 1434"/>
                <a:gd name="T40" fmla="*/ 44 w 1293"/>
                <a:gd name="T41" fmla="*/ 35 h 1434"/>
                <a:gd name="T42" fmla="*/ 98 w 1293"/>
                <a:gd name="T43" fmla="*/ 7 h 1434"/>
                <a:gd name="T44" fmla="*/ 170 w 1293"/>
                <a:gd name="T45" fmla="*/ 0 h 1434"/>
                <a:gd name="T46" fmla="*/ 222 w 1293"/>
                <a:gd name="T47" fmla="*/ 7 h 1434"/>
                <a:gd name="T48" fmla="*/ 269 w 1293"/>
                <a:gd name="T49" fmla="*/ 14 h 1434"/>
                <a:gd name="T50" fmla="*/ 312 w 1293"/>
                <a:gd name="T51" fmla="*/ 23 h 1434"/>
                <a:gd name="T52" fmla="*/ 345 w 1293"/>
                <a:gd name="T53" fmla="*/ 33 h 1434"/>
                <a:gd name="T54" fmla="*/ 401 w 1293"/>
                <a:gd name="T55" fmla="*/ 49 h 1434"/>
                <a:gd name="T56" fmla="*/ 503 w 1293"/>
                <a:gd name="T57" fmla="*/ 70 h 1434"/>
                <a:gd name="T58" fmla="*/ 611 w 1293"/>
                <a:gd name="T59" fmla="*/ 77 h 1434"/>
                <a:gd name="T60" fmla="*/ 725 w 1293"/>
                <a:gd name="T61" fmla="*/ 70 h 1434"/>
                <a:gd name="T62" fmla="*/ 847 w 1293"/>
                <a:gd name="T63" fmla="*/ 42 h 1434"/>
                <a:gd name="T64" fmla="*/ 886 w 1293"/>
                <a:gd name="T65" fmla="*/ 30 h 1434"/>
                <a:gd name="T66" fmla="*/ 924 w 1293"/>
                <a:gd name="T67" fmla="*/ 21 h 1434"/>
                <a:gd name="T68" fmla="*/ 966 w 1293"/>
                <a:gd name="T69" fmla="*/ 12 h 1434"/>
                <a:gd name="T70" fmla="*/ 1016 w 1293"/>
                <a:gd name="T71" fmla="*/ 5 h 1434"/>
                <a:gd name="T72" fmla="*/ 1074 w 1293"/>
                <a:gd name="T73" fmla="*/ 0 h 1434"/>
                <a:gd name="T74" fmla="*/ 1143 w 1293"/>
                <a:gd name="T75" fmla="*/ 12 h 1434"/>
                <a:gd name="T76" fmla="*/ 1193 w 1293"/>
                <a:gd name="T77" fmla="*/ 47 h 1434"/>
                <a:gd name="T78" fmla="*/ 1218 w 1293"/>
                <a:gd name="T79" fmla="*/ 100 h 1434"/>
                <a:gd name="T80" fmla="*/ 1222 w 1293"/>
                <a:gd name="T81" fmla="*/ 175 h 1434"/>
                <a:gd name="T82" fmla="*/ 1201 w 1293"/>
                <a:gd name="T83" fmla="*/ 254 h 1434"/>
                <a:gd name="T84" fmla="*/ 1151 w 1293"/>
                <a:gd name="T85" fmla="*/ 342 h 1434"/>
                <a:gd name="T86" fmla="*/ 1070 w 1293"/>
                <a:gd name="T87" fmla="*/ 442 h 1434"/>
                <a:gd name="T88" fmla="*/ 955 w 1293"/>
                <a:gd name="T89" fmla="*/ 549 h 1434"/>
                <a:gd name="T90" fmla="*/ 815 w 1293"/>
                <a:gd name="T91" fmla="*/ 652 h 1434"/>
                <a:gd name="T92" fmla="*/ 752 w 1293"/>
                <a:gd name="T93" fmla="*/ 698 h 1434"/>
                <a:gd name="T94" fmla="*/ 703 w 1293"/>
                <a:gd name="T95" fmla="*/ 761 h 1434"/>
                <a:gd name="T96" fmla="*/ 670 w 1293"/>
                <a:gd name="T97" fmla="*/ 840 h 1434"/>
                <a:gd name="T98" fmla="*/ 652 w 1293"/>
                <a:gd name="T99" fmla="*/ 936 h 1434"/>
                <a:gd name="T100" fmla="*/ 652 w 1293"/>
                <a:gd name="T101" fmla="*/ 1012 h 1434"/>
                <a:gd name="T102" fmla="*/ 654 w 1293"/>
                <a:gd name="T103" fmla="*/ 1061 h 1434"/>
                <a:gd name="T104" fmla="*/ 656 w 1293"/>
                <a:gd name="T105" fmla="*/ 1105 h 1434"/>
                <a:gd name="T106" fmla="*/ 656 w 1293"/>
                <a:gd name="T107" fmla="*/ 1152 h 1434"/>
                <a:gd name="T108" fmla="*/ 654 w 1293"/>
                <a:gd name="T109" fmla="*/ 1203 h 1434"/>
                <a:gd name="T110" fmla="*/ 654 w 1293"/>
                <a:gd name="T111" fmla="*/ 1243 h 1434"/>
                <a:gd name="T112" fmla="*/ 652 w 1293"/>
                <a:gd name="T113" fmla="*/ 1292 h 1434"/>
                <a:gd name="T114" fmla="*/ 648 w 1293"/>
                <a:gd name="T115" fmla="*/ 1345 h 1434"/>
                <a:gd name="T116" fmla="*/ 643 w 1293"/>
                <a:gd name="T117" fmla="*/ 1401 h 14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93"/>
                <a:gd name="T178" fmla="*/ 0 h 1434"/>
                <a:gd name="T179" fmla="*/ 1293 w 1293"/>
                <a:gd name="T180" fmla="*/ 1434 h 14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93" h="1434">
                  <a:moveTo>
                    <a:pt x="610" y="1434"/>
                  </a:moveTo>
                  <a:lnTo>
                    <a:pt x="610" y="1427"/>
                  </a:lnTo>
                  <a:lnTo>
                    <a:pt x="610" y="1417"/>
                  </a:lnTo>
                  <a:lnTo>
                    <a:pt x="608" y="1410"/>
                  </a:lnTo>
                  <a:lnTo>
                    <a:pt x="608" y="1403"/>
                  </a:lnTo>
                  <a:lnTo>
                    <a:pt x="608" y="1396"/>
                  </a:lnTo>
                  <a:lnTo>
                    <a:pt x="606" y="1389"/>
                  </a:lnTo>
                  <a:lnTo>
                    <a:pt x="606" y="1382"/>
                  </a:lnTo>
                  <a:lnTo>
                    <a:pt x="606" y="1375"/>
                  </a:lnTo>
                  <a:lnTo>
                    <a:pt x="606" y="1371"/>
                  </a:lnTo>
                  <a:lnTo>
                    <a:pt x="606" y="1364"/>
                  </a:lnTo>
                  <a:lnTo>
                    <a:pt x="604" y="1359"/>
                  </a:lnTo>
                  <a:lnTo>
                    <a:pt x="604" y="1354"/>
                  </a:lnTo>
                  <a:lnTo>
                    <a:pt x="604" y="1350"/>
                  </a:lnTo>
                  <a:lnTo>
                    <a:pt x="604" y="1345"/>
                  </a:lnTo>
                  <a:lnTo>
                    <a:pt x="604" y="1340"/>
                  </a:lnTo>
                  <a:lnTo>
                    <a:pt x="604" y="1336"/>
                  </a:lnTo>
                  <a:lnTo>
                    <a:pt x="604" y="1331"/>
                  </a:lnTo>
                  <a:lnTo>
                    <a:pt x="604" y="1326"/>
                  </a:lnTo>
                  <a:lnTo>
                    <a:pt x="604" y="1322"/>
                  </a:lnTo>
                  <a:lnTo>
                    <a:pt x="604" y="1320"/>
                  </a:lnTo>
                  <a:lnTo>
                    <a:pt x="604" y="1315"/>
                  </a:lnTo>
                  <a:lnTo>
                    <a:pt x="602" y="1310"/>
                  </a:lnTo>
                  <a:lnTo>
                    <a:pt x="602" y="1306"/>
                  </a:lnTo>
                  <a:lnTo>
                    <a:pt x="602" y="1303"/>
                  </a:lnTo>
                  <a:lnTo>
                    <a:pt x="602" y="1299"/>
                  </a:lnTo>
                  <a:lnTo>
                    <a:pt x="602" y="1294"/>
                  </a:lnTo>
                  <a:lnTo>
                    <a:pt x="602" y="1289"/>
                  </a:lnTo>
                  <a:lnTo>
                    <a:pt x="602" y="1287"/>
                  </a:lnTo>
                  <a:lnTo>
                    <a:pt x="602" y="1282"/>
                  </a:lnTo>
                  <a:lnTo>
                    <a:pt x="602" y="1278"/>
                  </a:lnTo>
                  <a:lnTo>
                    <a:pt x="602" y="1273"/>
                  </a:lnTo>
                  <a:lnTo>
                    <a:pt x="602" y="1268"/>
                  </a:lnTo>
                  <a:lnTo>
                    <a:pt x="602" y="1259"/>
                  </a:lnTo>
                  <a:lnTo>
                    <a:pt x="600" y="1252"/>
                  </a:lnTo>
                  <a:lnTo>
                    <a:pt x="600" y="1243"/>
                  </a:lnTo>
                  <a:lnTo>
                    <a:pt x="600" y="1236"/>
                  </a:lnTo>
                  <a:lnTo>
                    <a:pt x="600" y="1226"/>
                  </a:lnTo>
                  <a:lnTo>
                    <a:pt x="600" y="1217"/>
                  </a:lnTo>
                  <a:lnTo>
                    <a:pt x="600" y="1210"/>
                  </a:lnTo>
                  <a:lnTo>
                    <a:pt x="600" y="1201"/>
                  </a:lnTo>
                  <a:lnTo>
                    <a:pt x="600" y="1192"/>
                  </a:lnTo>
                  <a:lnTo>
                    <a:pt x="600" y="1182"/>
                  </a:lnTo>
                  <a:lnTo>
                    <a:pt x="600" y="1173"/>
                  </a:lnTo>
                  <a:lnTo>
                    <a:pt x="600" y="1164"/>
                  </a:lnTo>
                  <a:lnTo>
                    <a:pt x="602" y="1154"/>
                  </a:lnTo>
                  <a:lnTo>
                    <a:pt x="602" y="1145"/>
                  </a:lnTo>
                  <a:lnTo>
                    <a:pt x="602" y="1136"/>
                  </a:lnTo>
                  <a:lnTo>
                    <a:pt x="602" y="1126"/>
                  </a:lnTo>
                  <a:lnTo>
                    <a:pt x="602" y="1117"/>
                  </a:lnTo>
                  <a:lnTo>
                    <a:pt x="602" y="1108"/>
                  </a:lnTo>
                  <a:lnTo>
                    <a:pt x="602" y="1098"/>
                  </a:lnTo>
                  <a:lnTo>
                    <a:pt x="602" y="1087"/>
                  </a:lnTo>
                  <a:lnTo>
                    <a:pt x="602" y="1078"/>
                  </a:lnTo>
                  <a:lnTo>
                    <a:pt x="602" y="1068"/>
                  </a:lnTo>
                  <a:lnTo>
                    <a:pt x="602" y="1059"/>
                  </a:lnTo>
                  <a:lnTo>
                    <a:pt x="602" y="1052"/>
                  </a:lnTo>
                  <a:lnTo>
                    <a:pt x="604" y="1043"/>
                  </a:lnTo>
                  <a:lnTo>
                    <a:pt x="604" y="1033"/>
                  </a:lnTo>
                  <a:lnTo>
                    <a:pt x="604" y="1024"/>
                  </a:lnTo>
                  <a:lnTo>
                    <a:pt x="604" y="1015"/>
                  </a:lnTo>
                  <a:lnTo>
                    <a:pt x="604" y="1008"/>
                  </a:lnTo>
                  <a:lnTo>
                    <a:pt x="604" y="998"/>
                  </a:lnTo>
                  <a:lnTo>
                    <a:pt x="604" y="991"/>
                  </a:lnTo>
                  <a:lnTo>
                    <a:pt x="604" y="982"/>
                  </a:lnTo>
                  <a:lnTo>
                    <a:pt x="604" y="966"/>
                  </a:lnTo>
                  <a:lnTo>
                    <a:pt x="604" y="952"/>
                  </a:lnTo>
                  <a:lnTo>
                    <a:pt x="604" y="936"/>
                  </a:lnTo>
                  <a:lnTo>
                    <a:pt x="602" y="922"/>
                  </a:lnTo>
                  <a:lnTo>
                    <a:pt x="600" y="908"/>
                  </a:lnTo>
                  <a:lnTo>
                    <a:pt x="598" y="894"/>
                  </a:lnTo>
                  <a:lnTo>
                    <a:pt x="596" y="880"/>
                  </a:lnTo>
                  <a:lnTo>
                    <a:pt x="594" y="866"/>
                  </a:lnTo>
                  <a:lnTo>
                    <a:pt x="589" y="852"/>
                  </a:lnTo>
                  <a:lnTo>
                    <a:pt x="585" y="840"/>
                  </a:lnTo>
                  <a:lnTo>
                    <a:pt x="581" y="829"/>
                  </a:lnTo>
                  <a:lnTo>
                    <a:pt x="577" y="817"/>
                  </a:lnTo>
                  <a:lnTo>
                    <a:pt x="573" y="805"/>
                  </a:lnTo>
                  <a:lnTo>
                    <a:pt x="567" y="794"/>
                  </a:lnTo>
                  <a:lnTo>
                    <a:pt x="562" y="782"/>
                  </a:lnTo>
                  <a:lnTo>
                    <a:pt x="556" y="773"/>
                  </a:lnTo>
                  <a:lnTo>
                    <a:pt x="550" y="761"/>
                  </a:lnTo>
                  <a:lnTo>
                    <a:pt x="544" y="752"/>
                  </a:lnTo>
                  <a:lnTo>
                    <a:pt x="535" y="742"/>
                  </a:lnTo>
                  <a:lnTo>
                    <a:pt x="529" y="733"/>
                  </a:lnTo>
                  <a:lnTo>
                    <a:pt x="521" y="724"/>
                  </a:lnTo>
                  <a:lnTo>
                    <a:pt x="515" y="714"/>
                  </a:lnTo>
                  <a:lnTo>
                    <a:pt x="506" y="708"/>
                  </a:lnTo>
                  <a:lnTo>
                    <a:pt x="498" y="698"/>
                  </a:lnTo>
                  <a:lnTo>
                    <a:pt x="488" y="691"/>
                  </a:lnTo>
                  <a:lnTo>
                    <a:pt x="479" y="684"/>
                  </a:lnTo>
                  <a:lnTo>
                    <a:pt x="471" y="677"/>
                  </a:lnTo>
                  <a:lnTo>
                    <a:pt x="461" y="670"/>
                  </a:lnTo>
                  <a:lnTo>
                    <a:pt x="450" y="663"/>
                  </a:lnTo>
                  <a:lnTo>
                    <a:pt x="440" y="659"/>
                  </a:lnTo>
                  <a:lnTo>
                    <a:pt x="432" y="652"/>
                  </a:lnTo>
                  <a:lnTo>
                    <a:pt x="421" y="647"/>
                  </a:lnTo>
                  <a:lnTo>
                    <a:pt x="396" y="631"/>
                  </a:lnTo>
                  <a:lnTo>
                    <a:pt x="371" y="614"/>
                  </a:lnTo>
                  <a:lnTo>
                    <a:pt x="349" y="598"/>
                  </a:lnTo>
                  <a:lnTo>
                    <a:pt x="326" y="582"/>
                  </a:lnTo>
                  <a:lnTo>
                    <a:pt x="305" y="566"/>
                  </a:lnTo>
                  <a:lnTo>
                    <a:pt x="284" y="549"/>
                  </a:lnTo>
                  <a:lnTo>
                    <a:pt x="266" y="533"/>
                  </a:lnTo>
                  <a:lnTo>
                    <a:pt x="247" y="519"/>
                  </a:lnTo>
                  <a:lnTo>
                    <a:pt x="228" y="503"/>
                  </a:lnTo>
                  <a:lnTo>
                    <a:pt x="210" y="489"/>
                  </a:lnTo>
                  <a:lnTo>
                    <a:pt x="193" y="472"/>
                  </a:lnTo>
                  <a:lnTo>
                    <a:pt x="178" y="456"/>
                  </a:lnTo>
                  <a:lnTo>
                    <a:pt x="162" y="442"/>
                  </a:lnTo>
                  <a:lnTo>
                    <a:pt x="147" y="428"/>
                  </a:lnTo>
                  <a:lnTo>
                    <a:pt x="135" y="412"/>
                  </a:lnTo>
                  <a:lnTo>
                    <a:pt x="120" y="398"/>
                  </a:lnTo>
                  <a:lnTo>
                    <a:pt x="108" y="384"/>
                  </a:lnTo>
                  <a:lnTo>
                    <a:pt x="97" y="370"/>
                  </a:lnTo>
                  <a:lnTo>
                    <a:pt x="87" y="356"/>
                  </a:lnTo>
                  <a:lnTo>
                    <a:pt x="77" y="342"/>
                  </a:lnTo>
                  <a:lnTo>
                    <a:pt x="66" y="331"/>
                  </a:lnTo>
                  <a:lnTo>
                    <a:pt x="58" y="317"/>
                  </a:lnTo>
                  <a:lnTo>
                    <a:pt x="50" y="303"/>
                  </a:lnTo>
                  <a:lnTo>
                    <a:pt x="41" y="291"/>
                  </a:lnTo>
                  <a:lnTo>
                    <a:pt x="35" y="279"/>
                  </a:lnTo>
                  <a:lnTo>
                    <a:pt x="29" y="268"/>
                  </a:lnTo>
                  <a:lnTo>
                    <a:pt x="25" y="254"/>
                  </a:lnTo>
                  <a:lnTo>
                    <a:pt x="19" y="242"/>
                  </a:lnTo>
                  <a:lnTo>
                    <a:pt x="14" y="233"/>
                  </a:lnTo>
                  <a:lnTo>
                    <a:pt x="12" y="221"/>
                  </a:lnTo>
                  <a:lnTo>
                    <a:pt x="8" y="210"/>
                  </a:lnTo>
                  <a:lnTo>
                    <a:pt x="6" y="200"/>
                  </a:lnTo>
                  <a:lnTo>
                    <a:pt x="4" y="186"/>
                  </a:lnTo>
                  <a:lnTo>
                    <a:pt x="2" y="17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0" y="140"/>
                  </a:lnTo>
                  <a:lnTo>
                    <a:pt x="0" y="130"/>
                  </a:lnTo>
                  <a:lnTo>
                    <a:pt x="2" y="121"/>
                  </a:lnTo>
                  <a:lnTo>
                    <a:pt x="2" y="109"/>
                  </a:lnTo>
                  <a:lnTo>
                    <a:pt x="4" y="100"/>
                  </a:lnTo>
                  <a:lnTo>
                    <a:pt x="8" y="91"/>
                  </a:lnTo>
                  <a:lnTo>
                    <a:pt x="10" y="84"/>
                  </a:lnTo>
                  <a:lnTo>
                    <a:pt x="14" y="75"/>
                  </a:lnTo>
                  <a:lnTo>
                    <a:pt x="19" y="68"/>
                  </a:lnTo>
                  <a:lnTo>
                    <a:pt x="23" y="61"/>
                  </a:lnTo>
                  <a:lnTo>
                    <a:pt x="29" y="54"/>
                  </a:lnTo>
                  <a:lnTo>
                    <a:pt x="33" y="47"/>
                  </a:lnTo>
                  <a:lnTo>
                    <a:pt x="39" y="40"/>
                  </a:lnTo>
                  <a:lnTo>
                    <a:pt x="46" y="35"/>
                  </a:lnTo>
                  <a:lnTo>
                    <a:pt x="54" y="28"/>
                  </a:lnTo>
                  <a:lnTo>
                    <a:pt x="60" y="23"/>
                  </a:lnTo>
                  <a:lnTo>
                    <a:pt x="68" y="19"/>
                  </a:lnTo>
                  <a:lnTo>
                    <a:pt x="77" y="16"/>
                  </a:lnTo>
                  <a:lnTo>
                    <a:pt x="85" y="12"/>
                  </a:lnTo>
                  <a:lnTo>
                    <a:pt x="95" y="9"/>
                  </a:lnTo>
                  <a:lnTo>
                    <a:pt x="104" y="7"/>
                  </a:lnTo>
                  <a:lnTo>
                    <a:pt x="114" y="5"/>
                  </a:lnTo>
                  <a:lnTo>
                    <a:pt x="124" y="2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89" y="0"/>
                  </a:lnTo>
                  <a:lnTo>
                    <a:pt x="197" y="2"/>
                  </a:lnTo>
                  <a:lnTo>
                    <a:pt x="203" y="2"/>
                  </a:lnTo>
                  <a:lnTo>
                    <a:pt x="212" y="2"/>
                  </a:lnTo>
                  <a:lnTo>
                    <a:pt x="220" y="5"/>
                  </a:lnTo>
                  <a:lnTo>
                    <a:pt x="226" y="5"/>
                  </a:lnTo>
                  <a:lnTo>
                    <a:pt x="234" y="7"/>
                  </a:lnTo>
                  <a:lnTo>
                    <a:pt x="243" y="7"/>
                  </a:lnTo>
                  <a:lnTo>
                    <a:pt x="249" y="9"/>
                  </a:lnTo>
                  <a:lnTo>
                    <a:pt x="257" y="9"/>
                  </a:lnTo>
                  <a:lnTo>
                    <a:pt x="263" y="12"/>
                  </a:lnTo>
                  <a:lnTo>
                    <a:pt x="272" y="12"/>
                  </a:lnTo>
                  <a:lnTo>
                    <a:pt x="278" y="14"/>
                  </a:lnTo>
                  <a:lnTo>
                    <a:pt x="284" y="14"/>
                  </a:lnTo>
                  <a:lnTo>
                    <a:pt x="293" y="16"/>
                  </a:lnTo>
                  <a:lnTo>
                    <a:pt x="299" y="16"/>
                  </a:lnTo>
                  <a:lnTo>
                    <a:pt x="305" y="19"/>
                  </a:lnTo>
                  <a:lnTo>
                    <a:pt x="311" y="21"/>
                  </a:lnTo>
                  <a:lnTo>
                    <a:pt x="317" y="21"/>
                  </a:lnTo>
                  <a:lnTo>
                    <a:pt x="324" y="23"/>
                  </a:lnTo>
                  <a:lnTo>
                    <a:pt x="330" y="23"/>
                  </a:lnTo>
                  <a:lnTo>
                    <a:pt x="334" y="26"/>
                  </a:lnTo>
                  <a:lnTo>
                    <a:pt x="340" y="26"/>
                  </a:lnTo>
                  <a:lnTo>
                    <a:pt x="347" y="28"/>
                  </a:lnTo>
                  <a:lnTo>
                    <a:pt x="351" y="28"/>
                  </a:lnTo>
                  <a:lnTo>
                    <a:pt x="355" y="30"/>
                  </a:lnTo>
                  <a:lnTo>
                    <a:pt x="361" y="30"/>
                  </a:lnTo>
                  <a:lnTo>
                    <a:pt x="365" y="33"/>
                  </a:lnTo>
                  <a:lnTo>
                    <a:pt x="369" y="35"/>
                  </a:lnTo>
                  <a:lnTo>
                    <a:pt x="374" y="35"/>
                  </a:lnTo>
                  <a:lnTo>
                    <a:pt x="376" y="37"/>
                  </a:lnTo>
                  <a:lnTo>
                    <a:pt x="380" y="37"/>
                  </a:lnTo>
                  <a:lnTo>
                    <a:pt x="394" y="42"/>
                  </a:lnTo>
                  <a:lnTo>
                    <a:pt x="409" y="44"/>
                  </a:lnTo>
                  <a:lnTo>
                    <a:pt x="423" y="49"/>
                  </a:lnTo>
                  <a:lnTo>
                    <a:pt x="438" y="51"/>
                  </a:lnTo>
                  <a:lnTo>
                    <a:pt x="454" y="56"/>
                  </a:lnTo>
                  <a:lnTo>
                    <a:pt x="469" y="58"/>
                  </a:lnTo>
                  <a:lnTo>
                    <a:pt x="486" y="61"/>
                  </a:lnTo>
                  <a:lnTo>
                    <a:pt x="500" y="65"/>
                  </a:lnTo>
                  <a:lnTo>
                    <a:pt x="517" y="68"/>
                  </a:lnTo>
                  <a:lnTo>
                    <a:pt x="531" y="70"/>
                  </a:lnTo>
                  <a:lnTo>
                    <a:pt x="548" y="70"/>
                  </a:lnTo>
                  <a:lnTo>
                    <a:pt x="565" y="72"/>
                  </a:lnTo>
                  <a:lnTo>
                    <a:pt x="579" y="75"/>
                  </a:lnTo>
                  <a:lnTo>
                    <a:pt x="596" y="75"/>
                  </a:lnTo>
                  <a:lnTo>
                    <a:pt x="612" y="77"/>
                  </a:lnTo>
                  <a:lnTo>
                    <a:pt x="629" y="77"/>
                  </a:lnTo>
                  <a:lnTo>
                    <a:pt x="645" y="77"/>
                  </a:lnTo>
                  <a:lnTo>
                    <a:pt x="662" y="77"/>
                  </a:lnTo>
                  <a:lnTo>
                    <a:pt x="679" y="77"/>
                  </a:lnTo>
                  <a:lnTo>
                    <a:pt x="697" y="75"/>
                  </a:lnTo>
                  <a:lnTo>
                    <a:pt x="714" y="75"/>
                  </a:lnTo>
                  <a:lnTo>
                    <a:pt x="731" y="72"/>
                  </a:lnTo>
                  <a:lnTo>
                    <a:pt x="749" y="72"/>
                  </a:lnTo>
                  <a:lnTo>
                    <a:pt x="766" y="70"/>
                  </a:lnTo>
                  <a:lnTo>
                    <a:pt x="785" y="68"/>
                  </a:lnTo>
                  <a:lnTo>
                    <a:pt x="803" y="63"/>
                  </a:lnTo>
                  <a:lnTo>
                    <a:pt x="820" y="61"/>
                  </a:lnTo>
                  <a:lnTo>
                    <a:pt x="839" y="56"/>
                  </a:lnTo>
                  <a:lnTo>
                    <a:pt x="857" y="51"/>
                  </a:lnTo>
                  <a:lnTo>
                    <a:pt x="876" y="47"/>
                  </a:lnTo>
                  <a:lnTo>
                    <a:pt x="895" y="42"/>
                  </a:lnTo>
                  <a:lnTo>
                    <a:pt x="913" y="37"/>
                  </a:lnTo>
                  <a:lnTo>
                    <a:pt x="915" y="35"/>
                  </a:lnTo>
                  <a:lnTo>
                    <a:pt x="919" y="35"/>
                  </a:lnTo>
                  <a:lnTo>
                    <a:pt x="924" y="33"/>
                  </a:lnTo>
                  <a:lnTo>
                    <a:pt x="928" y="33"/>
                  </a:lnTo>
                  <a:lnTo>
                    <a:pt x="932" y="30"/>
                  </a:lnTo>
                  <a:lnTo>
                    <a:pt x="936" y="30"/>
                  </a:lnTo>
                  <a:lnTo>
                    <a:pt x="942" y="28"/>
                  </a:lnTo>
                  <a:lnTo>
                    <a:pt x="946" y="28"/>
                  </a:lnTo>
                  <a:lnTo>
                    <a:pt x="953" y="26"/>
                  </a:lnTo>
                  <a:lnTo>
                    <a:pt x="957" y="26"/>
                  </a:lnTo>
                  <a:lnTo>
                    <a:pt x="963" y="23"/>
                  </a:lnTo>
                  <a:lnTo>
                    <a:pt x="969" y="21"/>
                  </a:lnTo>
                  <a:lnTo>
                    <a:pt x="976" y="21"/>
                  </a:lnTo>
                  <a:lnTo>
                    <a:pt x="982" y="19"/>
                  </a:lnTo>
                  <a:lnTo>
                    <a:pt x="988" y="19"/>
                  </a:lnTo>
                  <a:lnTo>
                    <a:pt x="994" y="16"/>
                  </a:lnTo>
                  <a:lnTo>
                    <a:pt x="1000" y="16"/>
                  </a:lnTo>
                  <a:lnTo>
                    <a:pt x="1009" y="14"/>
                  </a:lnTo>
                  <a:lnTo>
                    <a:pt x="1015" y="14"/>
                  </a:lnTo>
                  <a:lnTo>
                    <a:pt x="1021" y="12"/>
                  </a:lnTo>
                  <a:lnTo>
                    <a:pt x="1030" y="12"/>
                  </a:lnTo>
                  <a:lnTo>
                    <a:pt x="1036" y="9"/>
                  </a:lnTo>
                  <a:lnTo>
                    <a:pt x="1044" y="9"/>
                  </a:lnTo>
                  <a:lnTo>
                    <a:pt x="1050" y="7"/>
                  </a:lnTo>
                  <a:lnTo>
                    <a:pt x="1059" y="7"/>
                  </a:lnTo>
                  <a:lnTo>
                    <a:pt x="1065" y="5"/>
                  </a:lnTo>
                  <a:lnTo>
                    <a:pt x="1073" y="5"/>
                  </a:lnTo>
                  <a:lnTo>
                    <a:pt x="1081" y="2"/>
                  </a:lnTo>
                  <a:lnTo>
                    <a:pt x="1088" y="2"/>
                  </a:lnTo>
                  <a:lnTo>
                    <a:pt x="1096" y="2"/>
                  </a:lnTo>
                  <a:lnTo>
                    <a:pt x="1104" y="0"/>
                  </a:lnTo>
                  <a:lnTo>
                    <a:pt x="1110" y="0"/>
                  </a:lnTo>
                  <a:lnTo>
                    <a:pt x="1123" y="0"/>
                  </a:lnTo>
                  <a:lnTo>
                    <a:pt x="1135" y="0"/>
                  </a:lnTo>
                  <a:lnTo>
                    <a:pt x="1146" y="0"/>
                  </a:lnTo>
                  <a:lnTo>
                    <a:pt x="1158" y="0"/>
                  </a:lnTo>
                  <a:lnTo>
                    <a:pt x="1169" y="2"/>
                  </a:lnTo>
                  <a:lnTo>
                    <a:pt x="1179" y="5"/>
                  </a:lnTo>
                  <a:lnTo>
                    <a:pt x="1189" y="7"/>
                  </a:lnTo>
                  <a:lnTo>
                    <a:pt x="1198" y="9"/>
                  </a:lnTo>
                  <a:lnTo>
                    <a:pt x="1208" y="12"/>
                  </a:lnTo>
                  <a:lnTo>
                    <a:pt x="1216" y="16"/>
                  </a:lnTo>
                  <a:lnTo>
                    <a:pt x="1225" y="19"/>
                  </a:lnTo>
                  <a:lnTo>
                    <a:pt x="1233" y="23"/>
                  </a:lnTo>
                  <a:lnTo>
                    <a:pt x="1239" y="28"/>
                  </a:lnTo>
                  <a:lnTo>
                    <a:pt x="1247" y="35"/>
                  </a:lnTo>
                  <a:lnTo>
                    <a:pt x="1254" y="40"/>
                  </a:lnTo>
                  <a:lnTo>
                    <a:pt x="1260" y="47"/>
                  </a:lnTo>
                  <a:lnTo>
                    <a:pt x="1264" y="54"/>
                  </a:lnTo>
                  <a:lnTo>
                    <a:pt x="1270" y="61"/>
                  </a:lnTo>
                  <a:lnTo>
                    <a:pt x="1274" y="68"/>
                  </a:lnTo>
                  <a:lnTo>
                    <a:pt x="1279" y="75"/>
                  </a:lnTo>
                  <a:lnTo>
                    <a:pt x="1283" y="84"/>
                  </a:lnTo>
                  <a:lnTo>
                    <a:pt x="1285" y="91"/>
                  </a:lnTo>
                  <a:lnTo>
                    <a:pt x="1287" y="100"/>
                  </a:lnTo>
                  <a:lnTo>
                    <a:pt x="1289" y="109"/>
                  </a:lnTo>
                  <a:lnTo>
                    <a:pt x="1291" y="121"/>
                  </a:lnTo>
                  <a:lnTo>
                    <a:pt x="1293" y="130"/>
                  </a:lnTo>
                  <a:lnTo>
                    <a:pt x="1293" y="140"/>
                  </a:lnTo>
                  <a:lnTo>
                    <a:pt x="1293" y="151"/>
                  </a:lnTo>
                  <a:lnTo>
                    <a:pt x="1291" y="163"/>
                  </a:lnTo>
                  <a:lnTo>
                    <a:pt x="1291" y="175"/>
                  </a:lnTo>
                  <a:lnTo>
                    <a:pt x="1289" y="186"/>
                  </a:lnTo>
                  <a:lnTo>
                    <a:pt x="1287" y="200"/>
                  </a:lnTo>
                  <a:lnTo>
                    <a:pt x="1285" y="210"/>
                  </a:lnTo>
                  <a:lnTo>
                    <a:pt x="1281" y="221"/>
                  </a:lnTo>
                  <a:lnTo>
                    <a:pt x="1277" y="233"/>
                  </a:lnTo>
                  <a:lnTo>
                    <a:pt x="1274" y="242"/>
                  </a:lnTo>
                  <a:lnTo>
                    <a:pt x="1268" y="254"/>
                  </a:lnTo>
                  <a:lnTo>
                    <a:pt x="1264" y="268"/>
                  </a:lnTo>
                  <a:lnTo>
                    <a:pt x="1258" y="279"/>
                  </a:lnTo>
                  <a:lnTo>
                    <a:pt x="1250" y="291"/>
                  </a:lnTo>
                  <a:lnTo>
                    <a:pt x="1243" y="303"/>
                  </a:lnTo>
                  <a:lnTo>
                    <a:pt x="1235" y="317"/>
                  </a:lnTo>
                  <a:lnTo>
                    <a:pt x="1227" y="331"/>
                  </a:lnTo>
                  <a:lnTo>
                    <a:pt x="1216" y="342"/>
                  </a:lnTo>
                  <a:lnTo>
                    <a:pt x="1206" y="356"/>
                  </a:lnTo>
                  <a:lnTo>
                    <a:pt x="1196" y="370"/>
                  </a:lnTo>
                  <a:lnTo>
                    <a:pt x="1183" y="384"/>
                  </a:lnTo>
                  <a:lnTo>
                    <a:pt x="1171" y="398"/>
                  </a:lnTo>
                  <a:lnTo>
                    <a:pt x="1158" y="412"/>
                  </a:lnTo>
                  <a:lnTo>
                    <a:pt x="1146" y="428"/>
                  </a:lnTo>
                  <a:lnTo>
                    <a:pt x="1131" y="442"/>
                  </a:lnTo>
                  <a:lnTo>
                    <a:pt x="1115" y="456"/>
                  </a:lnTo>
                  <a:lnTo>
                    <a:pt x="1100" y="472"/>
                  </a:lnTo>
                  <a:lnTo>
                    <a:pt x="1081" y="486"/>
                  </a:lnTo>
                  <a:lnTo>
                    <a:pt x="1065" y="503"/>
                  </a:lnTo>
                  <a:lnTo>
                    <a:pt x="1046" y="519"/>
                  </a:lnTo>
                  <a:lnTo>
                    <a:pt x="1027" y="533"/>
                  </a:lnTo>
                  <a:lnTo>
                    <a:pt x="1009" y="549"/>
                  </a:lnTo>
                  <a:lnTo>
                    <a:pt x="988" y="566"/>
                  </a:lnTo>
                  <a:lnTo>
                    <a:pt x="965" y="582"/>
                  </a:lnTo>
                  <a:lnTo>
                    <a:pt x="944" y="598"/>
                  </a:lnTo>
                  <a:lnTo>
                    <a:pt x="922" y="614"/>
                  </a:lnTo>
                  <a:lnTo>
                    <a:pt x="897" y="628"/>
                  </a:lnTo>
                  <a:lnTo>
                    <a:pt x="872" y="645"/>
                  </a:lnTo>
                  <a:lnTo>
                    <a:pt x="861" y="652"/>
                  </a:lnTo>
                  <a:lnTo>
                    <a:pt x="851" y="656"/>
                  </a:lnTo>
                  <a:lnTo>
                    <a:pt x="841" y="663"/>
                  </a:lnTo>
                  <a:lnTo>
                    <a:pt x="832" y="670"/>
                  </a:lnTo>
                  <a:lnTo>
                    <a:pt x="822" y="677"/>
                  </a:lnTo>
                  <a:lnTo>
                    <a:pt x="814" y="684"/>
                  </a:lnTo>
                  <a:lnTo>
                    <a:pt x="803" y="691"/>
                  </a:lnTo>
                  <a:lnTo>
                    <a:pt x="795" y="698"/>
                  </a:lnTo>
                  <a:lnTo>
                    <a:pt x="787" y="705"/>
                  </a:lnTo>
                  <a:lnTo>
                    <a:pt x="778" y="714"/>
                  </a:lnTo>
                  <a:lnTo>
                    <a:pt x="772" y="724"/>
                  </a:lnTo>
                  <a:lnTo>
                    <a:pt x="764" y="733"/>
                  </a:lnTo>
                  <a:lnTo>
                    <a:pt x="755" y="740"/>
                  </a:lnTo>
                  <a:lnTo>
                    <a:pt x="749" y="752"/>
                  </a:lnTo>
                  <a:lnTo>
                    <a:pt x="743" y="761"/>
                  </a:lnTo>
                  <a:lnTo>
                    <a:pt x="737" y="770"/>
                  </a:lnTo>
                  <a:lnTo>
                    <a:pt x="731" y="782"/>
                  </a:lnTo>
                  <a:lnTo>
                    <a:pt x="724" y="791"/>
                  </a:lnTo>
                  <a:lnTo>
                    <a:pt x="720" y="803"/>
                  </a:lnTo>
                  <a:lnTo>
                    <a:pt x="716" y="815"/>
                  </a:lnTo>
                  <a:lnTo>
                    <a:pt x="712" y="826"/>
                  </a:lnTo>
                  <a:lnTo>
                    <a:pt x="708" y="840"/>
                  </a:lnTo>
                  <a:lnTo>
                    <a:pt x="704" y="852"/>
                  </a:lnTo>
                  <a:lnTo>
                    <a:pt x="699" y="866"/>
                  </a:lnTo>
                  <a:lnTo>
                    <a:pt x="697" y="877"/>
                  </a:lnTo>
                  <a:lnTo>
                    <a:pt x="695" y="891"/>
                  </a:lnTo>
                  <a:lnTo>
                    <a:pt x="693" y="905"/>
                  </a:lnTo>
                  <a:lnTo>
                    <a:pt x="691" y="922"/>
                  </a:lnTo>
                  <a:lnTo>
                    <a:pt x="689" y="936"/>
                  </a:lnTo>
                  <a:lnTo>
                    <a:pt x="689" y="950"/>
                  </a:lnTo>
                  <a:lnTo>
                    <a:pt x="689" y="966"/>
                  </a:lnTo>
                  <a:lnTo>
                    <a:pt x="689" y="982"/>
                  </a:lnTo>
                  <a:lnTo>
                    <a:pt x="689" y="989"/>
                  </a:lnTo>
                  <a:lnTo>
                    <a:pt x="689" y="998"/>
                  </a:lnTo>
                  <a:lnTo>
                    <a:pt x="689" y="1005"/>
                  </a:lnTo>
                  <a:lnTo>
                    <a:pt x="689" y="1012"/>
                  </a:lnTo>
                  <a:lnTo>
                    <a:pt x="689" y="1019"/>
                  </a:lnTo>
                  <a:lnTo>
                    <a:pt x="689" y="1026"/>
                  </a:lnTo>
                  <a:lnTo>
                    <a:pt x="691" y="1033"/>
                  </a:lnTo>
                  <a:lnTo>
                    <a:pt x="691" y="1040"/>
                  </a:lnTo>
                  <a:lnTo>
                    <a:pt x="691" y="1047"/>
                  </a:lnTo>
                  <a:lnTo>
                    <a:pt x="691" y="1054"/>
                  </a:lnTo>
                  <a:lnTo>
                    <a:pt x="691" y="1061"/>
                  </a:lnTo>
                  <a:lnTo>
                    <a:pt x="691" y="1066"/>
                  </a:lnTo>
                  <a:lnTo>
                    <a:pt x="691" y="1073"/>
                  </a:lnTo>
                  <a:lnTo>
                    <a:pt x="691" y="1080"/>
                  </a:lnTo>
                  <a:lnTo>
                    <a:pt x="691" y="1087"/>
                  </a:lnTo>
                  <a:lnTo>
                    <a:pt x="691" y="1094"/>
                  </a:lnTo>
                  <a:lnTo>
                    <a:pt x="693" y="1098"/>
                  </a:lnTo>
                  <a:lnTo>
                    <a:pt x="693" y="1105"/>
                  </a:lnTo>
                  <a:lnTo>
                    <a:pt x="693" y="1112"/>
                  </a:lnTo>
                  <a:lnTo>
                    <a:pt x="693" y="1119"/>
                  </a:lnTo>
                  <a:lnTo>
                    <a:pt x="693" y="1126"/>
                  </a:lnTo>
                  <a:lnTo>
                    <a:pt x="693" y="1131"/>
                  </a:lnTo>
                  <a:lnTo>
                    <a:pt x="693" y="1138"/>
                  </a:lnTo>
                  <a:lnTo>
                    <a:pt x="693" y="1145"/>
                  </a:lnTo>
                  <a:lnTo>
                    <a:pt x="693" y="1152"/>
                  </a:lnTo>
                  <a:lnTo>
                    <a:pt x="693" y="1159"/>
                  </a:lnTo>
                  <a:lnTo>
                    <a:pt x="693" y="1166"/>
                  </a:lnTo>
                  <a:lnTo>
                    <a:pt x="691" y="1173"/>
                  </a:lnTo>
                  <a:lnTo>
                    <a:pt x="691" y="1180"/>
                  </a:lnTo>
                  <a:lnTo>
                    <a:pt x="691" y="1187"/>
                  </a:lnTo>
                  <a:lnTo>
                    <a:pt x="691" y="1194"/>
                  </a:lnTo>
                  <a:lnTo>
                    <a:pt x="691" y="1203"/>
                  </a:lnTo>
                  <a:lnTo>
                    <a:pt x="691" y="1208"/>
                  </a:lnTo>
                  <a:lnTo>
                    <a:pt x="691" y="1212"/>
                  </a:lnTo>
                  <a:lnTo>
                    <a:pt x="691" y="1219"/>
                  </a:lnTo>
                  <a:lnTo>
                    <a:pt x="691" y="1224"/>
                  </a:lnTo>
                  <a:lnTo>
                    <a:pt x="691" y="1231"/>
                  </a:lnTo>
                  <a:lnTo>
                    <a:pt x="691" y="1236"/>
                  </a:lnTo>
                  <a:lnTo>
                    <a:pt x="691" y="1243"/>
                  </a:lnTo>
                  <a:lnTo>
                    <a:pt x="691" y="1250"/>
                  </a:lnTo>
                  <a:lnTo>
                    <a:pt x="691" y="1257"/>
                  </a:lnTo>
                  <a:lnTo>
                    <a:pt x="691" y="1264"/>
                  </a:lnTo>
                  <a:lnTo>
                    <a:pt x="691" y="1268"/>
                  </a:lnTo>
                  <a:lnTo>
                    <a:pt x="691" y="1275"/>
                  </a:lnTo>
                  <a:lnTo>
                    <a:pt x="689" y="1285"/>
                  </a:lnTo>
                  <a:lnTo>
                    <a:pt x="689" y="1292"/>
                  </a:lnTo>
                  <a:lnTo>
                    <a:pt x="689" y="1299"/>
                  </a:lnTo>
                  <a:lnTo>
                    <a:pt x="689" y="1306"/>
                  </a:lnTo>
                  <a:lnTo>
                    <a:pt x="689" y="1313"/>
                  </a:lnTo>
                  <a:lnTo>
                    <a:pt x="687" y="1320"/>
                  </a:lnTo>
                  <a:lnTo>
                    <a:pt x="687" y="1329"/>
                  </a:lnTo>
                  <a:lnTo>
                    <a:pt x="687" y="1336"/>
                  </a:lnTo>
                  <a:lnTo>
                    <a:pt x="685" y="1345"/>
                  </a:lnTo>
                  <a:lnTo>
                    <a:pt x="685" y="1352"/>
                  </a:lnTo>
                  <a:lnTo>
                    <a:pt x="685" y="1359"/>
                  </a:lnTo>
                  <a:lnTo>
                    <a:pt x="683" y="1368"/>
                  </a:lnTo>
                  <a:lnTo>
                    <a:pt x="683" y="1375"/>
                  </a:lnTo>
                  <a:lnTo>
                    <a:pt x="681" y="1385"/>
                  </a:lnTo>
                  <a:lnTo>
                    <a:pt x="681" y="1392"/>
                  </a:lnTo>
                  <a:lnTo>
                    <a:pt x="679" y="1401"/>
                  </a:lnTo>
                  <a:lnTo>
                    <a:pt x="679" y="1410"/>
                  </a:lnTo>
                  <a:lnTo>
                    <a:pt x="677" y="1417"/>
                  </a:lnTo>
                  <a:lnTo>
                    <a:pt x="675" y="1427"/>
                  </a:lnTo>
                  <a:lnTo>
                    <a:pt x="675" y="1434"/>
                  </a:lnTo>
                  <a:lnTo>
                    <a:pt x="610" y="1434"/>
                  </a:lnTo>
                  <a:close/>
                </a:path>
              </a:pathLst>
            </a:custGeom>
            <a:solidFill>
              <a:srgbClr val="006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77" name="Freeform 32">
              <a:extLst>
                <a:ext uri="{FF2B5EF4-FFF2-40B4-BE49-F238E27FC236}">
                  <a16:creationId xmlns:a16="http://schemas.microsoft.com/office/drawing/2014/main" id="{A1681D9A-E46B-A4FB-3BC3-06AFD24E8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3062"/>
              <a:ext cx="29" cy="21"/>
            </a:xfrm>
            <a:custGeom>
              <a:avLst/>
              <a:gdLst>
                <a:gd name="T0" fmla="*/ 0 w 31"/>
                <a:gd name="T1" fmla="*/ 18 h 21"/>
                <a:gd name="T2" fmla="*/ 2 w 31"/>
                <a:gd name="T3" fmla="*/ 18 h 21"/>
                <a:gd name="T4" fmla="*/ 4 w 31"/>
                <a:gd name="T5" fmla="*/ 18 h 21"/>
                <a:gd name="T6" fmla="*/ 6 w 31"/>
                <a:gd name="T7" fmla="*/ 18 h 21"/>
                <a:gd name="T8" fmla="*/ 7 w 31"/>
                <a:gd name="T9" fmla="*/ 21 h 21"/>
                <a:gd name="T10" fmla="*/ 8 w 31"/>
                <a:gd name="T11" fmla="*/ 21 h 21"/>
                <a:gd name="T12" fmla="*/ 10 w 31"/>
                <a:gd name="T13" fmla="*/ 21 h 21"/>
                <a:gd name="T14" fmla="*/ 12 w 31"/>
                <a:gd name="T15" fmla="*/ 21 h 21"/>
                <a:gd name="T16" fmla="*/ 15 w 31"/>
                <a:gd name="T17" fmla="*/ 21 h 21"/>
                <a:gd name="T18" fmla="*/ 17 w 31"/>
                <a:gd name="T19" fmla="*/ 21 h 21"/>
                <a:gd name="T20" fmla="*/ 19 w 31"/>
                <a:gd name="T21" fmla="*/ 21 h 21"/>
                <a:gd name="T22" fmla="*/ 21 w 31"/>
                <a:gd name="T23" fmla="*/ 21 h 21"/>
                <a:gd name="T24" fmla="*/ 22 w 31"/>
                <a:gd name="T25" fmla="*/ 21 h 21"/>
                <a:gd name="T26" fmla="*/ 23 w 31"/>
                <a:gd name="T27" fmla="*/ 21 h 21"/>
                <a:gd name="T28" fmla="*/ 25 w 31"/>
                <a:gd name="T29" fmla="*/ 21 h 21"/>
                <a:gd name="T30" fmla="*/ 27 w 31"/>
                <a:gd name="T31" fmla="*/ 21 h 21"/>
                <a:gd name="T32" fmla="*/ 25 w 31"/>
                <a:gd name="T33" fmla="*/ 0 h 21"/>
                <a:gd name="T34" fmla="*/ 23 w 31"/>
                <a:gd name="T35" fmla="*/ 0 h 21"/>
                <a:gd name="T36" fmla="*/ 23 w 31"/>
                <a:gd name="T37" fmla="*/ 2 h 21"/>
                <a:gd name="T38" fmla="*/ 22 w 31"/>
                <a:gd name="T39" fmla="*/ 2 h 21"/>
                <a:gd name="T40" fmla="*/ 21 w 31"/>
                <a:gd name="T41" fmla="*/ 2 h 21"/>
                <a:gd name="T42" fmla="*/ 19 w 31"/>
                <a:gd name="T43" fmla="*/ 2 h 21"/>
                <a:gd name="T44" fmla="*/ 17 w 31"/>
                <a:gd name="T45" fmla="*/ 2 h 21"/>
                <a:gd name="T46" fmla="*/ 15 w 31"/>
                <a:gd name="T47" fmla="*/ 2 h 21"/>
                <a:gd name="T48" fmla="*/ 12 w 31"/>
                <a:gd name="T49" fmla="*/ 2 h 21"/>
                <a:gd name="T50" fmla="*/ 10 w 31"/>
                <a:gd name="T51" fmla="*/ 2 h 21"/>
                <a:gd name="T52" fmla="*/ 10 w 31"/>
                <a:gd name="T53" fmla="*/ 0 h 21"/>
                <a:gd name="T54" fmla="*/ 8 w 31"/>
                <a:gd name="T55" fmla="*/ 0 h 21"/>
                <a:gd name="T56" fmla="*/ 7 w 31"/>
                <a:gd name="T57" fmla="*/ 0 h 21"/>
                <a:gd name="T58" fmla="*/ 6 w 31"/>
                <a:gd name="T59" fmla="*/ 0 h 21"/>
                <a:gd name="T60" fmla="*/ 0 w 31"/>
                <a:gd name="T61" fmla="*/ 18 h 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"/>
                <a:gd name="T94" fmla="*/ 0 h 21"/>
                <a:gd name="T95" fmla="*/ 31 w 31"/>
                <a:gd name="T96" fmla="*/ 21 h 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" h="21">
                  <a:moveTo>
                    <a:pt x="0" y="18"/>
                  </a:move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78" name="Freeform 33">
              <a:extLst>
                <a:ext uri="{FF2B5EF4-FFF2-40B4-BE49-F238E27FC236}">
                  <a16:creationId xmlns:a16="http://schemas.microsoft.com/office/drawing/2014/main" id="{CC35FA25-AFDC-66A3-C32E-F6ABD68C8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3062"/>
              <a:ext cx="32" cy="23"/>
            </a:xfrm>
            <a:custGeom>
              <a:avLst/>
              <a:gdLst>
                <a:gd name="T0" fmla="*/ 25 w 33"/>
                <a:gd name="T1" fmla="*/ 0 h 23"/>
                <a:gd name="T2" fmla="*/ 23 w 33"/>
                <a:gd name="T3" fmla="*/ 0 h 23"/>
                <a:gd name="T4" fmla="*/ 23 w 33"/>
                <a:gd name="T5" fmla="*/ 2 h 23"/>
                <a:gd name="T6" fmla="*/ 21 w 33"/>
                <a:gd name="T7" fmla="*/ 2 h 23"/>
                <a:gd name="T8" fmla="*/ 19 w 33"/>
                <a:gd name="T9" fmla="*/ 2 h 23"/>
                <a:gd name="T10" fmla="*/ 16 w 33"/>
                <a:gd name="T11" fmla="*/ 2 h 23"/>
                <a:gd name="T12" fmla="*/ 16 w 33"/>
                <a:gd name="T13" fmla="*/ 2 h 23"/>
                <a:gd name="T14" fmla="*/ 14 w 33"/>
                <a:gd name="T15" fmla="*/ 2 h 23"/>
                <a:gd name="T16" fmla="*/ 12 w 33"/>
                <a:gd name="T17" fmla="*/ 2 h 23"/>
                <a:gd name="T18" fmla="*/ 10 w 33"/>
                <a:gd name="T19" fmla="*/ 2 h 23"/>
                <a:gd name="T20" fmla="*/ 8 w 33"/>
                <a:gd name="T21" fmla="*/ 2 h 23"/>
                <a:gd name="T22" fmla="*/ 6 w 33"/>
                <a:gd name="T23" fmla="*/ 2 h 23"/>
                <a:gd name="T24" fmla="*/ 4 w 33"/>
                <a:gd name="T25" fmla="*/ 2 h 23"/>
                <a:gd name="T26" fmla="*/ 0 w 33"/>
                <a:gd name="T27" fmla="*/ 23 h 23"/>
                <a:gd name="T28" fmla="*/ 2 w 33"/>
                <a:gd name="T29" fmla="*/ 23 h 23"/>
                <a:gd name="T30" fmla="*/ 4 w 33"/>
                <a:gd name="T31" fmla="*/ 23 h 23"/>
                <a:gd name="T32" fmla="*/ 6 w 33"/>
                <a:gd name="T33" fmla="*/ 23 h 23"/>
                <a:gd name="T34" fmla="*/ 8 w 33"/>
                <a:gd name="T35" fmla="*/ 23 h 23"/>
                <a:gd name="T36" fmla="*/ 10 w 33"/>
                <a:gd name="T37" fmla="*/ 23 h 23"/>
                <a:gd name="T38" fmla="*/ 12 w 33"/>
                <a:gd name="T39" fmla="*/ 23 h 23"/>
                <a:gd name="T40" fmla="*/ 14 w 33"/>
                <a:gd name="T41" fmla="*/ 23 h 23"/>
                <a:gd name="T42" fmla="*/ 16 w 33"/>
                <a:gd name="T43" fmla="*/ 23 h 23"/>
                <a:gd name="T44" fmla="*/ 16 w 33"/>
                <a:gd name="T45" fmla="*/ 23 h 23"/>
                <a:gd name="T46" fmla="*/ 19 w 33"/>
                <a:gd name="T47" fmla="*/ 21 h 23"/>
                <a:gd name="T48" fmla="*/ 21 w 33"/>
                <a:gd name="T49" fmla="*/ 21 h 23"/>
                <a:gd name="T50" fmla="*/ 23 w 33"/>
                <a:gd name="T51" fmla="*/ 21 h 23"/>
                <a:gd name="T52" fmla="*/ 25 w 33"/>
                <a:gd name="T53" fmla="*/ 21 h 23"/>
                <a:gd name="T54" fmla="*/ 27 w 33"/>
                <a:gd name="T55" fmla="*/ 21 h 23"/>
                <a:gd name="T56" fmla="*/ 29 w 33"/>
                <a:gd name="T57" fmla="*/ 18 h 23"/>
                <a:gd name="T58" fmla="*/ 31 w 33"/>
                <a:gd name="T59" fmla="*/ 18 h 23"/>
                <a:gd name="T60" fmla="*/ 25 w 33"/>
                <a:gd name="T61" fmla="*/ 0 h 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"/>
                <a:gd name="T94" fmla="*/ 0 h 23"/>
                <a:gd name="T95" fmla="*/ 33 w 33"/>
                <a:gd name="T96" fmla="*/ 23 h 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" h="23">
                  <a:moveTo>
                    <a:pt x="27" y="0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94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79" name="Freeform 34">
              <a:extLst>
                <a:ext uri="{FF2B5EF4-FFF2-40B4-BE49-F238E27FC236}">
                  <a16:creationId xmlns:a16="http://schemas.microsoft.com/office/drawing/2014/main" id="{0919B1E6-E8F4-6B7F-5A94-E7D9D36AD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955"/>
              <a:ext cx="71" cy="197"/>
            </a:xfrm>
            <a:custGeom>
              <a:avLst/>
              <a:gdLst>
                <a:gd name="T0" fmla="*/ 38 w 73"/>
                <a:gd name="T1" fmla="*/ 9 h 197"/>
                <a:gd name="T2" fmla="*/ 36 w 73"/>
                <a:gd name="T3" fmla="*/ 20 h 197"/>
                <a:gd name="T4" fmla="*/ 34 w 73"/>
                <a:gd name="T5" fmla="*/ 30 h 197"/>
                <a:gd name="T6" fmla="*/ 32 w 73"/>
                <a:gd name="T7" fmla="*/ 41 h 197"/>
                <a:gd name="T8" fmla="*/ 29 w 73"/>
                <a:gd name="T9" fmla="*/ 51 h 197"/>
                <a:gd name="T10" fmla="*/ 27 w 73"/>
                <a:gd name="T11" fmla="*/ 60 h 197"/>
                <a:gd name="T12" fmla="*/ 23 w 73"/>
                <a:gd name="T13" fmla="*/ 67 h 197"/>
                <a:gd name="T14" fmla="*/ 21 w 73"/>
                <a:gd name="T15" fmla="*/ 74 h 197"/>
                <a:gd name="T16" fmla="*/ 19 w 73"/>
                <a:gd name="T17" fmla="*/ 81 h 197"/>
                <a:gd name="T18" fmla="*/ 17 w 73"/>
                <a:gd name="T19" fmla="*/ 88 h 197"/>
                <a:gd name="T20" fmla="*/ 15 w 73"/>
                <a:gd name="T21" fmla="*/ 95 h 197"/>
                <a:gd name="T22" fmla="*/ 9 w 73"/>
                <a:gd name="T23" fmla="*/ 109 h 197"/>
                <a:gd name="T24" fmla="*/ 4 w 73"/>
                <a:gd name="T25" fmla="*/ 125 h 197"/>
                <a:gd name="T26" fmla="*/ 2 w 73"/>
                <a:gd name="T27" fmla="*/ 139 h 197"/>
                <a:gd name="T28" fmla="*/ 0 w 73"/>
                <a:gd name="T29" fmla="*/ 153 h 197"/>
                <a:gd name="T30" fmla="*/ 2 w 73"/>
                <a:gd name="T31" fmla="*/ 165 h 197"/>
                <a:gd name="T32" fmla="*/ 4 w 73"/>
                <a:gd name="T33" fmla="*/ 176 h 197"/>
                <a:gd name="T34" fmla="*/ 11 w 73"/>
                <a:gd name="T35" fmla="*/ 186 h 197"/>
                <a:gd name="T36" fmla="*/ 17 w 73"/>
                <a:gd name="T37" fmla="*/ 193 h 197"/>
                <a:gd name="T38" fmla="*/ 23 w 73"/>
                <a:gd name="T39" fmla="*/ 195 h 197"/>
                <a:gd name="T40" fmla="*/ 34 w 73"/>
                <a:gd name="T41" fmla="*/ 197 h 197"/>
                <a:gd name="T42" fmla="*/ 44 w 73"/>
                <a:gd name="T43" fmla="*/ 195 h 197"/>
                <a:gd name="T44" fmla="*/ 52 w 73"/>
                <a:gd name="T45" fmla="*/ 193 h 197"/>
                <a:gd name="T46" fmla="*/ 57 w 73"/>
                <a:gd name="T47" fmla="*/ 188 h 197"/>
                <a:gd name="T48" fmla="*/ 61 w 73"/>
                <a:gd name="T49" fmla="*/ 181 h 197"/>
                <a:gd name="T50" fmla="*/ 65 w 73"/>
                <a:gd name="T51" fmla="*/ 174 h 197"/>
                <a:gd name="T52" fmla="*/ 69 w 73"/>
                <a:gd name="T53" fmla="*/ 165 h 197"/>
                <a:gd name="T54" fmla="*/ 69 w 73"/>
                <a:gd name="T55" fmla="*/ 153 h 197"/>
                <a:gd name="T56" fmla="*/ 69 w 73"/>
                <a:gd name="T57" fmla="*/ 141 h 197"/>
                <a:gd name="T58" fmla="*/ 67 w 73"/>
                <a:gd name="T59" fmla="*/ 125 h 197"/>
                <a:gd name="T60" fmla="*/ 63 w 73"/>
                <a:gd name="T61" fmla="*/ 111 h 197"/>
                <a:gd name="T62" fmla="*/ 59 w 73"/>
                <a:gd name="T63" fmla="*/ 93 h 197"/>
                <a:gd name="T64" fmla="*/ 53 w 73"/>
                <a:gd name="T65" fmla="*/ 81 h 197"/>
                <a:gd name="T66" fmla="*/ 52 w 73"/>
                <a:gd name="T67" fmla="*/ 74 h 197"/>
                <a:gd name="T68" fmla="*/ 50 w 73"/>
                <a:gd name="T69" fmla="*/ 67 h 197"/>
                <a:gd name="T70" fmla="*/ 48 w 73"/>
                <a:gd name="T71" fmla="*/ 60 h 197"/>
                <a:gd name="T72" fmla="*/ 46 w 73"/>
                <a:gd name="T73" fmla="*/ 51 h 197"/>
                <a:gd name="T74" fmla="*/ 44 w 73"/>
                <a:gd name="T75" fmla="*/ 44 h 197"/>
                <a:gd name="T76" fmla="*/ 44 w 73"/>
                <a:gd name="T77" fmla="*/ 34 h 197"/>
                <a:gd name="T78" fmla="*/ 42 w 73"/>
                <a:gd name="T79" fmla="*/ 27 h 197"/>
                <a:gd name="T80" fmla="*/ 40 w 73"/>
                <a:gd name="T81" fmla="*/ 18 h 197"/>
                <a:gd name="T82" fmla="*/ 40 w 73"/>
                <a:gd name="T83" fmla="*/ 9 h 197"/>
                <a:gd name="T84" fmla="*/ 40 w 73"/>
                <a:gd name="T85" fmla="*/ 0 h 1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197"/>
                <a:gd name="T131" fmla="*/ 73 w 73"/>
                <a:gd name="T132" fmla="*/ 197 h 1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197">
                  <a:moveTo>
                    <a:pt x="42" y="0"/>
                  </a:moveTo>
                  <a:lnTo>
                    <a:pt x="40" y="4"/>
                  </a:lnTo>
                  <a:lnTo>
                    <a:pt x="40" y="9"/>
                  </a:lnTo>
                  <a:lnTo>
                    <a:pt x="40" y="13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4" y="37"/>
                  </a:lnTo>
                  <a:lnTo>
                    <a:pt x="34" y="41"/>
                  </a:lnTo>
                  <a:lnTo>
                    <a:pt x="34" y="44"/>
                  </a:lnTo>
                  <a:lnTo>
                    <a:pt x="31" y="46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29" y="55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5" y="69"/>
                  </a:lnTo>
                  <a:lnTo>
                    <a:pt x="25" y="72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1" y="79"/>
                  </a:lnTo>
                  <a:lnTo>
                    <a:pt x="21" y="81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7" y="90"/>
                  </a:lnTo>
                  <a:lnTo>
                    <a:pt x="15" y="93"/>
                  </a:lnTo>
                  <a:lnTo>
                    <a:pt x="15" y="95"/>
                  </a:lnTo>
                  <a:lnTo>
                    <a:pt x="13" y="100"/>
                  </a:lnTo>
                  <a:lnTo>
                    <a:pt x="11" y="104"/>
                  </a:lnTo>
                  <a:lnTo>
                    <a:pt x="9" y="109"/>
                  </a:lnTo>
                  <a:lnTo>
                    <a:pt x="7" y="114"/>
                  </a:lnTo>
                  <a:lnTo>
                    <a:pt x="4" y="118"/>
                  </a:lnTo>
                  <a:lnTo>
                    <a:pt x="4" y="125"/>
                  </a:lnTo>
                  <a:lnTo>
                    <a:pt x="2" y="130"/>
                  </a:lnTo>
                  <a:lnTo>
                    <a:pt x="2" y="134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2" y="160"/>
                  </a:lnTo>
                  <a:lnTo>
                    <a:pt x="2" y="165"/>
                  </a:lnTo>
                  <a:lnTo>
                    <a:pt x="2" y="169"/>
                  </a:lnTo>
                  <a:lnTo>
                    <a:pt x="4" y="172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9" y="181"/>
                  </a:lnTo>
                  <a:lnTo>
                    <a:pt x="11" y="186"/>
                  </a:lnTo>
                  <a:lnTo>
                    <a:pt x="13" y="188"/>
                  </a:lnTo>
                  <a:lnTo>
                    <a:pt x="15" y="190"/>
                  </a:lnTo>
                  <a:lnTo>
                    <a:pt x="17" y="193"/>
                  </a:lnTo>
                  <a:lnTo>
                    <a:pt x="19" y="193"/>
                  </a:lnTo>
                  <a:lnTo>
                    <a:pt x="23" y="195"/>
                  </a:lnTo>
                  <a:lnTo>
                    <a:pt x="25" y="195"/>
                  </a:lnTo>
                  <a:lnTo>
                    <a:pt x="29" y="197"/>
                  </a:lnTo>
                  <a:lnTo>
                    <a:pt x="34" y="197"/>
                  </a:lnTo>
                  <a:lnTo>
                    <a:pt x="36" y="197"/>
                  </a:lnTo>
                  <a:lnTo>
                    <a:pt x="40" y="197"/>
                  </a:lnTo>
                  <a:lnTo>
                    <a:pt x="44" y="197"/>
                  </a:lnTo>
                  <a:lnTo>
                    <a:pt x="46" y="195"/>
                  </a:lnTo>
                  <a:lnTo>
                    <a:pt x="50" y="195"/>
                  </a:lnTo>
                  <a:lnTo>
                    <a:pt x="52" y="195"/>
                  </a:lnTo>
                  <a:lnTo>
                    <a:pt x="54" y="193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1" y="188"/>
                  </a:lnTo>
                  <a:lnTo>
                    <a:pt x="63" y="186"/>
                  </a:lnTo>
                  <a:lnTo>
                    <a:pt x="63" y="183"/>
                  </a:lnTo>
                  <a:lnTo>
                    <a:pt x="65" y="181"/>
                  </a:lnTo>
                  <a:lnTo>
                    <a:pt x="67" y="179"/>
                  </a:lnTo>
                  <a:lnTo>
                    <a:pt x="69" y="176"/>
                  </a:lnTo>
                  <a:lnTo>
                    <a:pt x="69" y="174"/>
                  </a:lnTo>
                  <a:lnTo>
                    <a:pt x="71" y="169"/>
                  </a:lnTo>
                  <a:lnTo>
                    <a:pt x="71" y="167"/>
                  </a:lnTo>
                  <a:lnTo>
                    <a:pt x="73" y="165"/>
                  </a:lnTo>
                  <a:lnTo>
                    <a:pt x="73" y="160"/>
                  </a:lnTo>
                  <a:lnTo>
                    <a:pt x="73" y="158"/>
                  </a:lnTo>
                  <a:lnTo>
                    <a:pt x="73" y="153"/>
                  </a:lnTo>
                  <a:lnTo>
                    <a:pt x="73" y="148"/>
                  </a:lnTo>
                  <a:lnTo>
                    <a:pt x="73" y="144"/>
                  </a:lnTo>
                  <a:lnTo>
                    <a:pt x="73" y="141"/>
                  </a:lnTo>
                  <a:lnTo>
                    <a:pt x="73" y="137"/>
                  </a:lnTo>
                  <a:lnTo>
                    <a:pt x="73" y="132"/>
                  </a:lnTo>
                  <a:lnTo>
                    <a:pt x="71" y="125"/>
                  </a:lnTo>
                  <a:lnTo>
                    <a:pt x="71" y="121"/>
                  </a:lnTo>
                  <a:lnTo>
                    <a:pt x="69" y="116"/>
                  </a:lnTo>
                  <a:lnTo>
                    <a:pt x="67" y="111"/>
                  </a:lnTo>
                  <a:lnTo>
                    <a:pt x="67" y="104"/>
                  </a:lnTo>
                  <a:lnTo>
                    <a:pt x="65" y="100"/>
                  </a:lnTo>
                  <a:lnTo>
                    <a:pt x="63" y="93"/>
                  </a:lnTo>
                  <a:lnTo>
                    <a:pt x="58" y="86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8" y="51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6" y="44"/>
                  </a:lnTo>
                  <a:lnTo>
                    <a:pt x="46" y="41"/>
                  </a:lnTo>
                  <a:lnTo>
                    <a:pt x="46" y="37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27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3"/>
                  </a:lnTo>
                  <a:lnTo>
                    <a:pt x="42" y="9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B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80" name="Freeform 35">
              <a:extLst>
                <a:ext uri="{FF2B5EF4-FFF2-40B4-BE49-F238E27FC236}">
                  <a16:creationId xmlns:a16="http://schemas.microsoft.com/office/drawing/2014/main" id="{D6CE09FA-4DC3-B421-9FC0-98A7F4C42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955"/>
              <a:ext cx="71" cy="197"/>
            </a:xfrm>
            <a:custGeom>
              <a:avLst/>
              <a:gdLst>
                <a:gd name="T0" fmla="*/ 38 w 73"/>
                <a:gd name="T1" fmla="*/ 9 h 197"/>
                <a:gd name="T2" fmla="*/ 36 w 73"/>
                <a:gd name="T3" fmla="*/ 20 h 197"/>
                <a:gd name="T4" fmla="*/ 34 w 73"/>
                <a:gd name="T5" fmla="*/ 30 h 197"/>
                <a:gd name="T6" fmla="*/ 32 w 73"/>
                <a:gd name="T7" fmla="*/ 41 h 197"/>
                <a:gd name="T8" fmla="*/ 29 w 73"/>
                <a:gd name="T9" fmla="*/ 51 h 197"/>
                <a:gd name="T10" fmla="*/ 27 w 73"/>
                <a:gd name="T11" fmla="*/ 60 h 197"/>
                <a:gd name="T12" fmla="*/ 23 w 73"/>
                <a:gd name="T13" fmla="*/ 67 h 197"/>
                <a:gd name="T14" fmla="*/ 21 w 73"/>
                <a:gd name="T15" fmla="*/ 74 h 197"/>
                <a:gd name="T16" fmla="*/ 19 w 73"/>
                <a:gd name="T17" fmla="*/ 81 h 197"/>
                <a:gd name="T18" fmla="*/ 17 w 73"/>
                <a:gd name="T19" fmla="*/ 88 h 197"/>
                <a:gd name="T20" fmla="*/ 15 w 73"/>
                <a:gd name="T21" fmla="*/ 95 h 197"/>
                <a:gd name="T22" fmla="*/ 9 w 73"/>
                <a:gd name="T23" fmla="*/ 109 h 197"/>
                <a:gd name="T24" fmla="*/ 4 w 73"/>
                <a:gd name="T25" fmla="*/ 125 h 197"/>
                <a:gd name="T26" fmla="*/ 2 w 73"/>
                <a:gd name="T27" fmla="*/ 139 h 197"/>
                <a:gd name="T28" fmla="*/ 0 w 73"/>
                <a:gd name="T29" fmla="*/ 153 h 197"/>
                <a:gd name="T30" fmla="*/ 2 w 73"/>
                <a:gd name="T31" fmla="*/ 165 h 197"/>
                <a:gd name="T32" fmla="*/ 4 w 73"/>
                <a:gd name="T33" fmla="*/ 176 h 197"/>
                <a:gd name="T34" fmla="*/ 11 w 73"/>
                <a:gd name="T35" fmla="*/ 186 h 197"/>
                <a:gd name="T36" fmla="*/ 17 w 73"/>
                <a:gd name="T37" fmla="*/ 193 h 197"/>
                <a:gd name="T38" fmla="*/ 23 w 73"/>
                <a:gd name="T39" fmla="*/ 195 h 197"/>
                <a:gd name="T40" fmla="*/ 34 w 73"/>
                <a:gd name="T41" fmla="*/ 197 h 197"/>
                <a:gd name="T42" fmla="*/ 44 w 73"/>
                <a:gd name="T43" fmla="*/ 195 h 197"/>
                <a:gd name="T44" fmla="*/ 52 w 73"/>
                <a:gd name="T45" fmla="*/ 193 h 197"/>
                <a:gd name="T46" fmla="*/ 57 w 73"/>
                <a:gd name="T47" fmla="*/ 188 h 197"/>
                <a:gd name="T48" fmla="*/ 61 w 73"/>
                <a:gd name="T49" fmla="*/ 181 h 197"/>
                <a:gd name="T50" fmla="*/ 65 w 73"/>
                <a:gd name="T51" fmla="*/ 174 h 197"/>
                <a:gd name="T52" fmla="*/ 69 w 73"/>
                <a:gd name="T53" fmla="*/ 165 h 197"/>
                <a:gd name="T54" fmla="*/ 69 w 73"/>
                <a:gd name="T55" fmla="*/ 153 h 197"/>
                <a:gd name="T56" fmla="*/ 69 w 73"/>
                <a:gd name="T57" fmla="*/ 141 h 197"/>
                <a:gd name="T58" fmla="*/ 67 w 73"/>
                <a:gd name="T59" fmla="*/ 125 h 197"/>
                <a:gd name="T60" fmla="*/ 63 w 73"/>
                <a:gd name="T61" fmla="*/ 111 h 197"/>
                <a:gd name="T62" fmla="*/ 59 w 73"/>
                <a:gd name="T63" fmla="*/ 93 h 197"/>
                <a:gd name="T64" fmla="*/ 53 w 73"/>
                <a:gd name="T65" fmla="*/ 81 h 197"/>
                <a:gd name="T66" fmla="*/ 52 w 73"/>
                <a:gd name="T67" fmla="*/ 74 h 197"/>
                <a:gd name="T68" fmla="*/ 50 w 73"/>
                <a:gd name="T69" fmla="*/ 67 h 197"/>
                <a:gd name="T70" fmla="*/ 48 w 73"/>
                <a:gd name="T71" fmla="*/ 60 h 197"/>
                <a:gd name="T72" fmla="*/ 46 w 73"/>
                <a:gd name="T73" fmla="*/ 51 h 197"/>
                <a:gd name="T74" fmla="*/ 44 w 73"/>
                <a:gd name="T75" fmla="*/ 44 h 197"/>
                <a:gd name="T76" fmla="*/ 44 w 73"/>
                <a:gd name="T77" fmla="*/ 34 h 197"/>
                <a:gd name="T78" fmla="*/ 42 w 73"/>
                <a:gd name="T79" fmla="*/ 27 h 197"/>
                <a:gd name="T80" fmla="*/ 40 w 73"/>
                <a:gd name="T81" fmla="*/ 18 h 197"/>
                <a:gd name="T82" fmla="*/ 40 w 73"/>
                <a:gd name="T83" fmla="*/ 9 h 197"/>
                <a:gd name="T84" fmla="*/ 40 w 73"/>
                <a:gd name="T85" fmla="*/ 0 h 1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197"/>
                <a:gd name="T131" fmla="*/ 73 w 73"/>
                <a:gd name="T132" fmla="*/ 197 h 1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197">
                  <a:moveTo>
                    <a:pt x="42" y="0"/>
                  </a:moveTo>
                  <a:lnTo>
                    <a:pt x="40" y="4"/>
                  </a:lnTo>
                  <a:lnTo>
                    <a:pt x="40" y="9"/>
                  </a:lnTo>
                  <a:lnTo>
                    <a:pt x="40" y="13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6" y="27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4" y="37"/>
                  </a:lnTo>
                  <a:lnTo>
                    <a:pt x="34" y="41"/>
                  </a:lnTo>
                  <a:lnTo>
                    <a:pt x="34" y="44"/>
                  </a:lnTo>
                  <a:lnTo>
                    <a:pt x="31" y="46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29" y="55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5" y="69"/>
                  </a:lnTo>
                  <a:lnTo>
                    <a:pt x="25" y="72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1" y="79"/>
                  </a:lnTo>
                  <a:lnTo>
                    <a:pt x="21" y="81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7" y="90"/>
                  </a:lnTo>
                  <a:lnTo>
                    <a:pt x="15" y="93"/>
                  </a:lnTo>
                  <a:lnTo>
                    <a:pt x="15" y="95"/>
                  </a:lnTo>
                  <a:lnTo>
                    <a:pt x="13" y="100"/>
                  </a:lnTo>
                  <a:lnTo>
                    <a:pt x="11" y="104"/>
                  </a:lnTo>
                  <a:lnTo>
                    <a:pt x="9" y="109"/>
                  </a:lnTo>
                  <a:lnTo>
                    <a:pt x="7" y="114"/>
                  </a:lnTo>
                  <a:lnTo>
                    <a:pt x="4" y="118"/>
                  </a:lnTo>
                  <a:lnTo>
                    <a:pt x="4" y="125"/>
                  </a:lnTo>
                  <a:lnTo>
                    <a:pt x="2" y="130"/>
                  </a:lnTo>
                  <a:lnTo>
                    <a:pt x="2" y="134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2" y="160"/>
                  </a:lnTo>
                  <a:lnTo>
                    <a:pt x="2" y="165"/>
                  </a:lnTo>
                  <a:lnTo>
                    <a:pt x="2" y="169"/>
                  </a:lnTo>
                  <a:lnTo>
                    <a:pt x="4" y="172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9" y="181"/>
                  </a:lnTo>
                  <a:lnTo>
                    <a:pt x="11" y="186"/>
                  </a:lnTo>
                  <a:lnTo>
                    <a:pt x="13" y="188"/>
                  </a:lnTo>
                  <a:lnTo>
                    <a:pt x="15" y="190"/>
                  </a:lnTo>
                  <a:lnTo>
                    <a:pt x="17" y="193"/>
                  </a:lnTo>
                  <a:lnTo>
                    <a:pt x="19" y="193"/>
                  </a:lnTo>
                  <a:lnTo>
                    <a:pt x="23" y="195"/>
                  </a:lnTo>
                  <a:lnTo>
                    <a:pt x="25" y="195"/>
                  </a:lnTo>
                  <a:lnTo>
                    <a:pt x="29" y="197"/>
                  </a:lnTo>
                  <a:lnTo>
                    <a:pt x="34" y="197"/>
                  </a:lnTo>
                  <a:lnTo>
                    <a:pt x="36" y="197"/>
                  </a:lnTo>
                  <a:lnTo>
                    <a:pt x="40" y="197"/>
                  </a:lnTo>
                  <a:lnTo>
                    <a:pt x="44" y="197"/>
                  </a:lnTo>
                  <a:lnTo>
                    <a:pt x="46" y="195"/>
                  </a:lnTo>
                  <a:lnTo>
                    <a:pt x="50" y="195"/>
                  </a:lnTo>
                  <a:lnTo>
                    <a:pt x="52" y="195"/>
                  </a:lnTo>
                  <a:lnTo>
                    <a:pt x="54" y="193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1" y="188"/>
                  </a:lnTo>
                  <a:lnTo>
                    <a:pt x="63" y="186"/>
                  </a:lnTo>
                  <a:lnTo>
                    <a:pt x="63" y="183"/>
                  </a:lnTo>
                  <a:lnTo>
                    <a:pt x="65" y="181"/>
                  </a:lnTo>
                  <a:lnTo>
                    <a:pt x="67" y="179"/>
                  </a:lnTo>
                  <a:lnTo>
                    <a:pt x="69" y="176"/>
                  </a:lnTo>
                  <a:lnTo>
                    <a:pt x="69" y="174"/>
                  </a:lnTo>
                  <a:lnTo>
                    <a:pt x="71" y="169"/>
                  </a:lnTo>
                  <a:lnTo>
                    <a:pt x="71" y="167"/>
                  </a:lnTo>
                  <a:lnTo>
                    <a:pt x="73" y="165"/>
                  </a:lnTo>
                  <a:lnTo>
                    <a:pt x="73" y="160"/>
                  </a:lnTo>
                  <a:lnTo>
                    <a:pt x="73" y="158"/>
                  </a:lnTo>
                  <a:lnTo>
                    <a:pt x="73" y="153"/>
                  </a:lnTo>
                  <a:lnTo>
                    <a:pt x="73" y="148"/>
                  </a:lnTo>
                  <a:lnTo>
                    <a:pt x="73" y="144"/>
                  </a:lnTo>
                  <a:lnTo>
                    <a:pt x="73" y="141"/>
                  </a:lnTo>
                  <a:lnTo>
                    <a:pt x="73" y="137"/>
                  </a:lnTo>
                  <a:lnTo>
                    <a:pt x="73" y="132"/>
                  </a:lnTo>
                  <a:lnTo>
                    <a:pt x="71" y="125"/>
                  </a:lnTo>
                  <a:lnTo>
                    <a:pt x="71" y="121"/>
                  </a:lnTo>
                  <a:lnTo>
                    <a:pt x="69" y="116"/>
                  </a:lnTo>
                  <a:lnTo>
                    <a:pt x="67" y="111"/>
                  </a:lnTo>
                  <a:lnTo>
                    <a:pt x="67" y="104"/>
                  </a:lnTo>
                  <a:lnTo>
                    <a:pt x="65" y="100"/>
                  </a:lnTo>
                  <a:lnTo>
                    <a:pt x="63" y="93"/>
                  </a:lnTo>
                  <a:lnTo>
                    <a:pt x="58" y="86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6" y="76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8" y="51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6" y="44"/>
                  </a:lnTo>
                  <a:lnTo>
                    <a:pt x="46" y="41"/>
                  </a:lnTo>
                  <a:lnTo>
                    <a:pt x="46" y="37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27"/>
                  </a:lnTo>
                  <a:lnTo>
                    <a:pt x="44" y="23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3"/>
                  </a:lnTo>
                  <a:lnTo>
                    <a:pt x="42" y="9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0"/>
                  </a:lnTo>
                </a:path>
              </a:pathLst>
            </a:custGeom>
            <a:noFill/>
            <a:ln w="0">
              <a:solidFill>
                <a:srgbClr val="0068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81" name="Freeform 36">
              <a:extLst>
                <a:ext uri="{FF2B5EF4-FFF2-40B4-BE49-F238E27FC236}">
                  <a16:creationId xmlns:a16="http://schemas.microsoft.com/office/drawing/2014/main" id="{D14F5900-B748-1B29-9C1F-DDAEEF592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038"/>
              <a:ext cx="23" cy="100"/>
            </a:xfrm>
            <a:custGeom>
              <a:avLst/>
              <a:gdLst>
                <a:gd name="T0" fmla="*/ 6 w 23"/>
                <a:gd name="T1" fmla="*/ 7 h 100"/>
                <a:gd name="T2" fmla="*/ 10 w 23"/>
                <a:gd name="T3" fmla="*/ 17 h 100"/>
                <a:gd name="T4" fmla="*/ 14 w 23"/>
                <a:gd name="T5" fmla="*/ 26 h 100"/>
                <a:gd name="T6" fmla="*/ 16 w 23"/>
                <a:gd name="T7" fmla="*/ 33 h 100"/>
                <a:gd name="T8" fmla="*/ 18 w 23"/>
                <a:gd name="T9" fmla="*/ 42 h 100"/>
                <a:gd name="T10" fmla="*/ 20 w 23"/>
                <a:gd name="T11" fmla="*/ 49 h 100"/>
                <a:gd name="T12" fmla="*/ 20 w 23"/>
                <a:gd name="T13" fmla="*/ 56 h 100"/>
                <a:gd name="T14" fmla="*/ 23 w 23"/>
                <a:gd name="T15" fmla="*/ 63 h 100"/>
                <a:gd name="T16" fmla="*/ 20 w 23"/>
                <a:gd name="T17" fmla="*/ 70 h 100"/>
                <a:gd name="T18" fmla="*/ 20 w 23"/>
                <a:gd name="T19" fmla="*/ 75 h 100"/>
                <a:gd name="T20" fmla="*/ 18 w 23"/>
                <a:gd name="T21" fmla="*/ 82 h 100"/>
                <a:gd name="T22" fmla="*/ 16 w 23"/>
                <a:gd name="T23" fmla="*/ 86 h 100"/>
                <a:gd name="T24" fmla="*/ 12 w 23"/>
                <a:gd name="T25" fmla="*/ 91 h 100"/>
                <a:gd name="T26" fmla="*/ 8 w 23"/>
                <a:gd name="T27" fmla="*/ 96 h 100"/>
                <a:gd name="T28" fmla="*/ 4 w 23"/>
                <a:gd name="T29" fmla="*/ 98 h 100"/>
                <a:gd name="T30" fmla="*/ 0 w 23"/>
                <a:gd name="T31" fmla="*/ 100 h 100"/>
                <a:gd name="T32" fmla="*/ 2 w 23"/>
                <a:gd name="T33" fmla="*/ 98 h 100"/>
                <a:gd name="T34" fmla="*/ 4 w 23"/>
                <a:gd name="T35" fmla="*/ 93 h 100"/>
                <a:gd name="T36" fmla="*/ 6 w 23"/>
                <a:gd name="T37" fmla="*/ 89 h 100"/>
                <a:gd name="T38" fmla="*/ 8 w 23"/>
                <a:gd name="T39" fmla="*/ 84 h 100"/>
                <a:gd name="T40" fmla="*/ 10 w 23"/>
                <a:gd name="T41" fmla="*/ 79 h 100"/>
                <a:gd name="T42" fmla="*/ 10 w 23"/>
                <a:gd name="T43" fmla="*/ 75 h 100"/>
                <a:gd name="T44" fmla="*/ 12 w 23"/>
                <a:gd name="T45" fmla="*/ 68 h 100"/>
                <a:gd name="T46" fmla="*/ 12 w 23"/>
                <a:gd name="T47" fmla="*/ 63 h 100"/>
                <a:gd name="T48" fmla="*/ 12 w 23"/>
                <a:gd name="T49" fmla="*/ 56 h 100"/>
                <a:gd name="T50" fmla="*/ 12 w 23"/>
                <a:gd name="T51" fmla="*/ 49 h 100"/>
                <a:gd name="T52" fmla="*/ 10 w 23"/>
                <a:gd name="T53" fmla="*/ 42 h 100"/>
                <a:gd name="T54" fmla="*/ 10 w 23"/>
                <a:gd name="T55" fmla="*/ 35 h 100"/>
                <a:gd name="T56" fmla="*/ 10 w 23"/>
                <a:gd name="T57" fmla="*/ 28 h 100"/>
                <a:gd name="T58" fmla="*/ 8 w 23"/>
                <a:gd name="T59" fmla="*/ 19 h 100"/>
                <a:gd name="T60" fmla="*/ 6 w 23"/>
                <a:gd name="T61" fmla="*/ 10 h 100"/>
                <a:gd name="T62" fmla="*/ 4 w 23"/>
                <a:gd name="T63" fmla="*/ 0 h 1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"/>
                <a:gd name="T97" fmla="*/ 0 h 100"/>
                <a:gd name="T98" fmla="*/ 23 w 23"/>
                <a:gd name="T99" fmla="*/ 100 h 1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" h="100">
                  <a:moveTo>
                    <a:pt x="4" y="0"/>
                  </a:moveTo>
                  <a:lnTo>
                    <a:pt x="6" y="7"/>
                  </a:lnTo>
                  <a:lnTo>
                    <a:pt x="8" y="12"/>
                  </a:lnTo>
                  <a:lnTo>
                    <a:pt x="10" y="17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3" y="68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20" y="75"/>
                  </a:lnTo>
                  <a:lnTo>
                    <a:pt x="20" y="77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6" y="86"/>
                  </a:lnTo>
                  <a:lnTo>
                    <a:pt x="14" y="89"/>
                  </a:lnTo>
                  <a:lnTo>
                    <a:pt x="12" y="91"/>
                  </a:lnTo>
                  <a:lnTo>
                    <a:pt x="10" y="93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2" y="98"/>
                  </a:lnTo>
                  <a:lnTo>
                    <a:pt x="4" y="96"/>
                  </a:lnTo>
                  <a:lnTo>
                    <a:pt x="4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10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2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5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8" y="24"/>
                  </a:lnTo>
                  <a:lnTo>
                    <a:pt x="8" y="19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82" name="Freeform 37">
              <a:extLst>
                <a:ext uri="{FF2B5EF4-FFF2-40B4-BE49-F238E27FC236}">
                  <a16:creationId xmlns:a16="http://schemas.microsoft.com/office/drawing/2014/main" id="{D3896305-261A-0D51-11EC-36DA2A0D0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3215"/>
              <a:ext cx="87" cy="342"/>
            </a:xfrm>
            <a:custGeom>
              <a:avLst/>
              <a:gdLst>
                <a:gd name="T0" fmla="*/ 45 w 89"/>
                <a:gd name="T1" fmla="*/ 12 h 342"/>
                <a:gd name="T2" fmla="*/ 43 w 89"/>
                <a:gd name="T3" fmla="*/ 33 h 342"/>
                <a:gd name="T4" fmla="*/ 41 w 89"/>
                <a:gd name="T5" fmla="*/ 51 h 342"/>
                <a:gd name="T6" fmla="*/ 37 w 89"/>
                <a:gd name="T7" fmla="*/ 70 h 342"/>
                <a:gd name="T8" fmla="*/ 35 w 89"/>
                <a:gd name="T9" fmla="*/ 86 h 342"/>
                <a:gd name="T10" fmla="*/ 33 w 89"/>
                <a:gd name="T11" fmla="*/ 100 h 342"/>
                <a:gd name="T12" fmla="*/ 29 w 89"/>
                <a:gd name="T13" fmla="*/ 116 h 342"/>
                <a:gd name="T14" fmla="*/ 25 w 89"/>
                <a:gd name="T15" fmla="*/ 128 h 342"/>
                <a:gd name="T16" fmla="*/ 22 w 89"/>
                <a:gd name="T17" fmla="*/ 142 h 342"/>
                <a:gd name="T18" fmla="*/ 20 w 89"/>
                <a:gd name="T19" fmla="*/ 151 h 342"/>
                <a:gd name="T20" fmla="*/ 16 w 89"/>
                <a:gd name="T21" fmla="*/ 163 h 342"/>
                <a:gd name="T22" fmla="*/ 8 w 89"/>
                <a:gd name="T23" fmla="*/ 189 h 342"/>
                <a:gd name="T24" fmla="*/ 4 w 89"/>
                <a:gd name="T25" fmla="*/ 214 h 342"/>
                <a:gd name="T26" fmla="*/ 0 w 89"/>
                <a:gd name="T27" fmla="*/ 237 h 342"/>
                <a:gd name="T28" fmla="*/ 0 w 89"/>
                <a:gd name="T29" fmla="*/ 263 h 342"/>
                <a:gd name="T30" fmla="*/ 2 w 89"/>
                <a:gd name="T31" fmla="*/ 284 h 342"/>
                <a:gd name="T32" fmla="*/ 6 w 89"/>
                <a:gd name="T33" fmla="*/ 303 h 342"/>
                <a:gd name="T34" fmla="*/ 12 w 89"/>
                <a:gd name="T35" fmla="*/ 319 h 342"/>
                <a:gd name="T36" fmla="*/ 20 w 89"/>
                <a:gd name="T37" fmla="*/ 331 h 342"/>
                <a:gd name="T38" fmla="*/ 29 w 89"/>
                <a:gd name="T39" fmla="*/ 340 h 342"/>
                <a:gd name="T40" fmla="*/ 41 w 89"/>
                <a:gd name="T41" fmla="*/ 342 h 342"/>
                <a:gd name="T42" fmla="*/ 54 w 89"/>
                <a:gd name="T43" fmla="*/ 340 h 342"/>
                <a:gd name="T44" fmla="*/ 62 w 89"/>
                <a:gd name="T45" fmla="*/ 333 h 342"/>
                <a:gd name="T46" fmla="*/ 68 w 89"/>
                <a:gd name="T47" fmla="*/ 326 h 342"/>
                <a:gd name="T48" fmla="*/ 74 w 89"/>
                <a:gd name="T49" fmla="*/ 314 h 342"/>
                <a:gd name="T50" fmla="*/ 81 w 89"/>
                <a:gd name="T51" fmla="*/ 300 h 342"/>
                <a:gd name="T52" fmla="*/ 83 w 89"/>
                <a:gd name="T53" fmla="*/ 284 h 342"/>
                <a:gd name="T54" fmla="*/ 85 w 89"/>
                <a:gd name="T55" fmla="*/ 265 h 342"/>
                <a:gd name="T56" fmla="*/ 85 w 89"/>
                <a:gd name="T57" fmla="*/ 242 h 342"/>
                <a:gd name="T58" fmla="*/ 83 w 89"/>
                <a:gd name="T59" fmla="*/ 217 h 342"/>
                <a:gd name="T60" fmla="*/ 77 w 89"/>
                <a:gd name="T61" fmla="*/ 191 h 342"/>
                <a:gd name="T62" fmla="*/ 70 w 89"/>
                <a:gd name="T63" fmla="*/ 158 h 342"/>
                <a:gd name="T64" fmla="*/ 65 w 89"/>
                <a:gd name="T65" fmla="*/ 140 h 342"/>
                <a:gd name="T66" fmla="*/ 64 w 89"/>
                <a:gd name="T67" fmla="*/ 128 h 342"/>
                <a:gd name="T68" fmla="*/ 62 w 89"/>
                <a:gd name="T69" fmla="*/ 114 h 342"/>
                <a:gd name="T70" fmla="*/ 58 w 89"/>
                <a:gd name="T71" fmla="*/ 100 h 342"/>
                <a:gd name="T72" fmla="*/ 56 w 89"/>
                <a:gd name="T73" fmla="*/ 89 h 342"/>
                <a:gd name="T74" fmla="*/ 54 w 89"/>
                <a:gd name="T75" fmla="*/ 75 h 342"/>
                <a:gd name="T76" fmla="*/ 52 w 89"/>
                <a:gd name="T77" fmla="*/ 61 h 342"/>
                <a:gd name="T78" fmla="*/ 52 w 89"/>
                <a:gd name="T79" fmla="*/ 44 h 342"/>
                <a:gd name="T80" fmla="*/ 49 w 89"/>
                <a:gd name="T81" fmla="*/ 30 h 342"/>
                <a:gd name="T82" fmla="*/ 47 w 89"/>
                <a:gd name="T83" fmla="*/ 14 h 342"/>
                <a:gd name="T84" fmla="*/ 47 w 89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342"/>
                <a:gd name="T131" fmla="*/ 89 w 89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342">
                  <a:moveTo>
                    <a:pt x="49" y="0"/>
                  </a:moveTo>
                  <a:lnTo>
                    <a:pt x="47" y="7"/>
                  </a:lnTo>
                  <a:lnTo>
                    <a:pt x="47" y="12"/>
                  </a:lnTo>
                  <a:lnTo>
                    <a:pt x="47" y="19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5" y="40"/>
                  </a:lnTo>
                  <a:lnTo>
                    <a:pt x="43" y="44"/>
                  </a:lnTo>
                  <a:lnTo>
                    <a:pt x="43" y="51"/>
                  </a:lnTo>
                  <a:lnTo>
                    <a:pt x="41" y="58"/>
                  </a:lnTo>
                  <a:lnTo>
                    <a:pt x="41" y="63"/>
                  </a:lnTo>
                  <a:lnTo>
                    <a:pt x="39" y="70"/>
                  </a:lnTo>
                  <a:lnTo>
                    <a:pt x="39" y="75"/>
                  </a:lnTo>
                  <a:lnTo>
                    <a:pt x="39" y="79"/>
                  </a:lnTo>
                  <a:lnTo>
                    <a:pt x="37" y="86"/>
                  </a:lnTo>
                  <a:lnTo>
                    <a:pt x="37" y="91"/>
                  </a:lnTo>
                  <a:lnTo>
                    <a:pt x="35" y="96"/>
                  </a:lnTo>
                  <a:lnTo>
                    <a:pt x="35" y="100"/>
                  </a:lnTo>
                  <a:lnTo>
                    <a:pt x="33" y="105"/>
                  </a:lnTo>
                  <a:lnTo>
                    <a:pt x="33" y="112"/>
                  </a:lnTo>
                  <a:lnTo>
                    <a:pt x="31" y="116"/>
                  </a:lnTo>
                  <a:lnTo>
                    <a:pt x="31" y="121"/>
                  </a:lnTo>
                  <a:lnTo>
                    <a:pt x="29" y="123"/>
                  </a:lnTo>
                  <a:lnTo>
                    <a:pt x="27" y="128"/>
                  </a:lnTo>
                  <a:lnTo>
                    <a:pt x="27" y="133"/>
                  </a:lnTo>
                  <a:lnTo>
                    <a:pt x="24" y="137"/>
                  </a:lnTo>
                  <a:lnTo>
                    <a:pt x="24" y="142"/>
                  </a:lnTo>
                  <a:lnTo>
                    <a:pt x="22" y="144"/>
                  </a:lnTo>
                  <a:lnTo>
                    <a:pt x="22" y="149"/>
                  </a:lnTo>
                  <a:lnTo>
                    <a:pt x="20" y="151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6" y="163"/>
                  </a:lnTo>
                  <a:lnTo>
                    <a:pt x="14" y="172"/>
                  </a:lnTo>
                  <a:lnTo>
                    <a:pt x="12" y="179"/>
                  </a:lnTo>
                  <a:lnTo>
                    <a:pt x="8" y="189"/>
                  </a:lnTo>
                  <a:lnTo>
                    <a:pt x="8" y="196"/>
                  </a:lnTo>
                  <a:lnTo>
                    <a:pt x="6" y="205"/>
                  </a:lnTo>
                  <a:lnTo>
                    <a:pt x="4" y="214"/>
                  </a:lnTo>
                  <a:lnTo>
                    <a:pt x="2" y="221"/>
                  </a:lnTo>
                  <a:lnTo>
                    <a:pt x="2" y="231"/>
                  </a:lnTo>
                  <a:lnTo>
                    <a:pt x="0" y="237"/>
                  </a:lnTo>
                  <a:lnTo>
                    <a:pt x="0" y="247"/>
                  </a:lnTo>
                  <a:lnTo>
                    <a:pt x="0" y="254"/>
                  </a:lnTo>
                  <a:lnTo>
                    <a:pt x="0" y="263"/>
                  </a:lnTo>
                  <a:lnTo>
                    <a:pt x="0" y="270"/>
                  </a:lnTo>
                  <a:lnTo>
                    <a:pt x="0" y="277"/>
                  </a:lnTo>
                  <a:lnTo>
                    <a:pt x="2" y="284"/>
                  </a:lnTo>
                  <a:lnTo>
                    <a:pt x="2" y="291"/>
                  </a:lnTo>
                  <a:lnTo>
                    <a:pt x="4" y="298"/>
                  </a:lnTo>
                  <a:lnTo>
                    <a:pt x="6" y="303"/>
                  </a:lnTo>
                  <a:lnTo>
                    <a:pt x="8" y="310"/>
                  </a:lnTo>
                  <a:lnTo>
                    <a:pt x="10" y="314"/>
                  </a:lnTo>
                  <a:lnTo>
                    <a:pt x="12" y="319"/>
                  </a:lnTo>
                  <a:lnTo>
                    <a:pt x="14" y="324"/>
                  </a:lnTo>
                  <a:lnTo>
                    <a:pt x="16" y="328"/>
                  </a:lnTo>
                  <a:lnTo>
                    <a:pt x="20" y="331"/>
                  </a:lnTo>
                  <a:lnTo>
                    <a:pt x="22" y="335"/>
                  </a:lnTo>
                  <a:lnTo>
                    <a:pt x="27" y="338"/>
                  </a:lnTo>
                  <a:lnTo>
                    <a:pt x="31" y="340"/>
                  </a:lnTo>
                  <a:lnTo>
                    <a:pt x="35" y="340"/>
                  </a:lnTo>
                  <a:lnTo>
                    <a:pt x="39" y="342"/>
                  </a:lnTo>
                  <a:lnTo>
                    <a:pt x="43" y="342"/>
                  </a:lnTo>
                  <a:lnTo>
                    <a:pt x="47" y="342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8" y="338"/>
                  </a:lnTo>
                  <a:lnTo>
                    <a:pt x="62" y="335"/>
                  </a:lnTo>
                  <a:lnTo>
                    <a:pt x="64" y="333"/>
                  </a:lnTo>
                  <a:lnTo>
                    <a:pt x="68" y="331"/>
                  </a:lnTo>
                  <a:lnTo>
                    <a:pt x="70" y="328"/>
                  </a:lnTo>
                  <a:lnTo>
                    <a:pt x="72" y="326"/>
                  </a:lnTo>
                  <a:lnTo>
                    <a:pt x="74" y="321"/>
                  </a:lnTo>
                  <a:lnTo>
                    <a:pt x="76" y="317"/>
                  </a:lnTo>
                  <a:lnTo>
                    <a:pt x="78" y="314"/>
                  </a:lnTo>
                  <a:lnTo>
                    <a:pt x="81" y="310"/>
                  </a:lnTo>
                  <a:lnTo>
                    <a:pt x="83" y="305"/>
                  </a:lnTo>
                  <a:lnTo>
                    <a:pt x="85" y="300"/>
                  </a:lnTo>
                  <a:lnTo>
                    <a:pt x="85" y="296"/>
                  </a:lnTo>
                  <a:lnTo>
                    <a:pt x="87" y="289"/>
                  </a:lnTo>
                  <a:lnTo>
                    <a:pt x="87" y="284"/>
                  </a:lnTo>
                  <a:lnTo>
                    <a:pt x="89" y="277"/>
                  </a:lnTo>
                  <a:lnTo>
                    <a:pt x="89" y="270"/>
                  </a:lnTo>
                  <a:lnTo>
                    <a:pt x="89" y="265"/>
                  </a:lnTo>
                  <a:lnTo>
                    <a:pt x="89" y="258"/>
                  </a:lnTo>
                  <a:lnTo>
                    <a:pt x="89" y="249"/>
                  </a:lnTo>
                  <a:lnTo>
                    <a:pt x="89" y="242"/>
                  </a:lnTo>
                  <a:lnTo>
                    <a:pt x="89" y="235"/>
                  </a:lnTo>
                  <a:lnTo>
                    <a:pt x="87" y="226"/>
                  </a:lnTo>
                  <a:lnTo>
                    <a:pt x="87" y="217"/>
                  </a:lnTo>
                  <a:lnTo>
                    <a:pt x="85" y="210"/>
                  </a:lnTo>
                  <a:lnTo>
                    <a:pt x="83" y="200"/>
                  </a:lnTo>
                  <a:lnTo>
                    <a:pt x="81" y="191"/>
                  </a:lnTo>
                  <a:lnTo>
                    <a:pt x="78" y="179"/>
                  </a:lnTo>
                  <a:lnTo>
                    <a:pt x="76" y="170"/>
                  </a:lnTo>
                  <a:lnTo>
                    <a:pt x="74" y="158"/>
                  </a:lnTo>
                  <a:lnTo>
                    <a:pt x="70" y="149"/>
                  </a:lnTo>
                  <a:lnTo>
                    <a:pt x="70" y="144"/>
                  </a:lnTo>
                  <a:lnTo>
                    <a:pt x="68" y="140"/>
                  </a:lnTo>
                  <a:lnTo>
                    <a:pt x="68" y="135"/>
                  </a:lnTo>
                  <a:lnTo>
                    <a:pt x="66" y="133"/>
                  </a:lnTo>
                  <a:lnTo>
                    <a:pt x="66" y="128"/>
                  </a:lnTo>
                  <a:lnTo>
                    <a:pt x="64" y="123"/>
                  </a:lnTo>
                  <a:lnTo>
                    <a:pt x="64" y="119"/>
                  </a:lnTo>
                  <a:lnTo>
                    <a:pt x="64" y="114"/>
                  </a:lnTo>
                  <a:lnTo>
                    <a:pt x="62" y="110"/>
                  </a:lnTo>
                  <a:lnTo>
                    <a:pt x="62" y="105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60" y="93"/>
                  </a:lnTo>
                  <a:lnTo>
                    <a:pt x="58" y="89"/>
                  </a:lnTo>
                  <a:lnTo>
                    <a:pt x="58" y="84"/>
                  </a:lnTo>
                  <a:lnTo>
                    <a:pt x="58" y="79"/>
                  </a:lnTo>
                  <a:lnTo>
                    <a:pt x="56" y="75"/>
                  </a:lnTo>
                  <a:lnTo>
                    <a:pt x="56" y="70"/>
                  </a:lnTo>
                  <a:lnTo>
                    <a:pt x="56" y="65"/>
                  </a:lnTo>
                  <a:lnTo>
                    <a:pt x="54" y="61"/>
                  </a:lnTo>
                  <a:lnTo>
                    <a:pt x="54" y="54"/>
                  </a:lnTo>
                  <a:lnTo>
                    <a:pt x="54" y="49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9" y="14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B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83" name="Freeform 38">
              <a:extLst>
                <a:ext uri="{FF2B5EF4-FFF2-40B4-BE49-F238E27FC236}">
                  <a16:creationId xmlns:a16="http://schemas.microsoft.com/office/drawing/2014/main" id="{B9D213D5-EFDE-C5BF-DF06-054A83647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3215"/>
              <a:ext cx="87" cy="342"/>
            </a:xfrm>
            <a:custGeom>
              <a:avLst/>
              <a:gdLst>
                <a:gd name="T0" fmla="*/ 45 w 89"/>
                <a:gd name="T1" fmla="*/ 12 h 342"/>
                <a:gd name="T2" fmla="*/ 43 w 89"/>
                <a:gd name="T3" fmla="*/ 33 h 342"/>
                <a:gd name="T4" fmla="*/ 41 w 89"/>
                <a:gd name="T5" fmla="*/ 51 h 342"/>
                <a:gd name="T6" fmla="*/ 37 w 89"/>
                <a:gd name="T7" fmla="*/ 70 h 342"/>
                <a:gd name="T8" fmla="*/ 35 w 89"/>
                <a:gd name="T9" fmla="*/ 86 h 342"/>
                <a:gd name="T10" fmla="*/ 33 w 89"/>
                <a:gd name="T11" fmla="*/ 100 h 342"/>
                <a:gd name="T12" fmla="*/ 29 w 89"/>
                <a:gd name="T13" fmla="*/ 116 h 342"/>
                <a:gd name="T14" fmla="*/ 25 w 89"/>
                <a:gd name="T15" fmla="*/ 128 h 342"/>
                <a:gd name="T16" fmla="*/ 22 w 89"/>
                <a:gd name="T17" fmla="*/ 142 h 342"/>
                <a:gd name="T18" fmla="*/ 20 w 89"/>
                <a:gd name="T19" fmla="*/ 151 h 342"/>
                <a:gd name="T20" fmla="*/ 16 w 89"/>
                <a:gd name="T21" fmla="*/ 163 h 342"/>
                <a:gd name="T22" fmla="*/ 10 w 89"/>
                <a:gd name="T23" fmla="*/ 189 h 342"/>
                <a:gd name="T24" fmla="*/ 4 w 89"/>
                <a:gd name="T25" fmla="*/ 214 h 342"/>
                <a:gd name="T26" fmla="*/ 0 w 89"/>
                <a:gd name="T27" fmla="*/ 237 h 342"/>
                <a:gd name="T28" fmla="*/ 0 w 89"/>
                <a:gd name="T29" fmla="*/ 263 h 342"/>
                <a:gd name="T30" fmla="*/ 2 w 89"/>
                <a:gd name="T31" fmla="*/ 284 h 342"/>
                <a:gd name="T32" fmla="*/ 6 w 89"/>
                <a:gd name="T33" fmla="*/ 303 h 342"/>
                <a:gd name="T34" fmla="*/ 12 w 89"/>
                <a:gd name="T35" fmla="*/ 319 h 342"/>
                <a:gd name="T36" fmla="*/ 20 w 89"/>
                <a:gd name="T37" fmla="*/ 331 h 342"/>
                <a:gd name="T38" fmla="*/ 29 w 89"/>
                <a:gd name="T39" fmla="*/ 340 h 342"/>
                <a:gd name="T40" fmla="*/ 41 w 89"/>
                <a:gd name="T41" fmla="*/ 342 h 342"/>
                <a:gd name="T42" fmla="*/ 54 w 89"/>
                <a:gd name="T43" fmla="*/ 340 h 342"/>
                <a:gd name="T44" fmla="*/ 62 w 89"/>
                <a:gd name="T45" fmla="*/ 333 h 342"/>
                <a:gd name="T46" fmla="*/ 68 w 89"/>
                <a:gd name="T47" fmla="*/ 326 h 342"/>
                <a:gd name="T48" fmla="*/ 74 w 89"/>
                <a:gd name="T49" fmla="*/ 314 h 342"/>
                <a:gd name="T50" fmla="*/ 81 w 89"/>
                <a:gd name="T51" fmla="*/ 300 h 342"/>
                <a:gd name="T52" fmla="*/ 83 w 89"/>
                <a:gd name="T53" fmla="*/ 284 h 342"/>
                <a:gd name="T54" fmla="*/ 85 w 89"/>
                <a:gd name="T55" fmla="*/ 265 h 342"/>
                <a:gd name="T56" fmla="*/ 85 w 89"/>
                <a:gd name="T57" fmla="*/ 242 h 342"/>
                <a:gd name="T58" fmla="*/ 83 w 89"/>
                <a:gd name="T59" fmla="*/ 217 h 342"/>
                <a:gd name="T60" fmla="*/ 77 w 89"/>
                <a:gd name="T61" fmla="*/ 191 h 342"/>
                <a:gd name="T62" fmla="*/ 70 w 89"/>
                <a:gd name="T63" fmla="*/ 158 h 342"/>
                <a:gd name="T64" fmla="*/ 65 w 89"/>
                <a:gd name="T65" fmla="*/ 140 h 342"/>
                <a:gd name="T66" fmla="*/ 64 w 89"/>
                <a:gd name="T67" fmla="*/ 128 h 342"/>
                <a:gd name="T68" fmla="*/ 62 w 89"/>
                <a:gd name="T69" fmla="*/ 114 h 342"/>
                <a:gd name="T70" fmla="*/ 58 w 89"/>
                <a:gd name="T71" fmla="*/ 100 h 342"/>
                <a:gd name="T72" fmla="*/ 56 w 89"/>
                <a:gd name="T73" fmla="*/ 89 h 342"/>
                <a:gd name="T74" fmla="*/ 54 w 89"/>
                <a:gd name="T75" fmla="*/ 75 h 342"/>
                <a:gd name="T76" fmla="*/ 52 w 89"/>
                <a:gd name="T77" fmla="*/ 61 h 342"/>
                <a:gd name="T78" fmla="*/ 52 w 89"/>
                <a:gd name="T79" fmla="*/ 44 h 342"/>
                <a:gd name="T80" fmla="*/ 49 w 89"/>
                <a:gd name="T81" fmla="*/ 30 h 342"/>
                <a:gd name="T82" fmla="*/ 47 w 89"/>
                <a:gd name="T83" fmla="*/ 14 h 342"/>
                <a:gd name="T84" fmla="*/ 47 w 89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342"/>
                <a:gd name="T131" fmla="*/ 89 w 89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342">
                  <a:moveTo>
                    <a:pt x="49" y="0"/>
                  </a:moveTo>
                  <a:lnTo>
                    <a:pt x="47" y="7"/>
                  </a:lnTo>
                  <a:lnTo>
                    <a:pt x="47" y="12"/>
                  </a:lnTo>
                  <a:lnTo>
                    <a:pt x="47" y="19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5" y="40"/>
                  </a:lnTo>
                  <a:lnTo>
                    <a:pt x="43" y="44"/>
                  </a:lnTo>
                  <a:lnTo>
                    <a:pt x="43" y="51"/>
                  </a:lnTo>
                  <a:lnTo>
                    <a:pt x="41" y="58"/>
                  </a:lnTo>
                  <a:lnTo>
                    <a:pt x="41" y="63"/>
                  </a:lnTo>
                  <a:lnTo>
                    <a:pt x="39" y="70"/>
                  </a:lnTo>
                  <a:lnTo>
                    <a:pt x="39" y="75"/>
                  </a:lnTo>
                  <a:lnTo>
                    <a:pt x="39" y="79"/>
                  </a:lnTo>
                  <a:lnTo>
                    <a:pt x="37" y="86"/>
                  </a:lnTo>
                  <a:lnTo>
                    <a:pt x="37" y="91"/>
                  </a:lnTo>
                  <a:lnTo>
                    <a:pt x="35" y="96"/>
                  </a:lnTo>
                  <a:lnTo>
                    <a:pt x="35" y="100"/>
                  </a:lnTo>
                  <a:lnTo>
                    <a:pt x="33" y="105"/>
                  </a:lnTo>
                  <a:lnTo>
                    <a:pt x="33" y="112"/>
                  </a:lnTo>
                  <a:lnTo>
                    <a:pt x="31" y="116"/>
                  </a:lnTo>
                  <a:lnTo>
                    <a:pt x="31" y="121"/>
                  </a:lnTo>
                  <a:lnTo>
                    <a:pt x="29" y="123"/>
                  </a:lnTo>
                  <a:lnTo>
                    <a:pt x="27" y="128"/>
                  </a:lnTo>
                  <a:lnTo>
                    <a:pt x="27" y="133"/>
                  </a:lnTo>
                  <a:lnTo>
                    <a:pt x="24" y="137"/>
                  </a:lnTo>
                  <a:lnTo>
                    <a:pt x="24" y="142"/>
                  </a:lnTo>
                  <a:lnTo>
                    <a:pt x="22" y="144"/>
                  </a:lnTo>
                  <a:lnTo>
                    <a:pt x="22" y="149"/>
                  </a:lnTo>
                  <a:lnTo>
                    <a:pt x="20" y="151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6" y="163"/>
                  </a:lnTo>
                  <a:lnTo>
                    <a:pt x="14" y="172"/>
                  </a:lnTo>
                  <a:lnTo>
                    <a:pt x="12" y="179"/>
                  </a:lnTo>
                  <a:lnTo>
                    <a:pt x="10" y="189"/>
                  </a:lnTo>
                  <a:lnTo>
                    <a:pt x="8" y="196"/>
                  </a:lnTo>
                  <a:lnTo>
                    <a:pt x="6" y="205"/>
                  </a:lnTo>
                  <a:lnTo>
                    <a:pt x="4" y="214"/>
                  </a:lnTo>
                  <a:lnTo>
                    <a:pt x="2" y="221"/>
                  </a:lnTo>
                  <a:lnTo>
                    <a:pt x="2" y="231"/>
                  </a:lnTo>
                  <a:lnTo>
                    <a:pt x="0" y="237"/>
                  </a:lnTo>
                  <a:lnTo>
                    <a:pt x="0" y="247"/>
                  </a:lnTo>
                  <a:lnTo>
                    <a:pt x="0" y="254"/>
                  </a:lnTo>
                  <a:lnTo>
                    <a:pt x="0" y="263"/>
                  </a:lnTo>
                  <a:lnTo>
                    <a:pt x="0" y="270"/>
                  </a:lnTo>
                  <a:lnTo>
                    <a:pt x="0" y="277"/>
                  </a:lnTo>
                  <a:lnTo>
                    <a:pt x="2" y="284"/>
                  </a:lnTo>
                  <a:lnTo>
                    <a:pt x="2" y="291"/>
                  </a:lnTo>
                  <a:lnTo>
                    <a:pt x="4" y="298"/>
                  </a:lnTo>
                  <a:lnTo>
                    <a:pt x="6" y="303"/>
                  </a:lnTo>
                  <a:lnTo>
                    <a:pt x="8" y="310"/>
                  </a:lnTo>
                  <a:lnTo>
                    <a:pt x="10" y="314"/>
                  </a:lnTo>
                  <a:lnTo>
                    <a:pt x="12" y="319"/>
                  </a:lnTo>
                  <a:lnTo>
                    <a:pt x="14" y="324"/>
                  </a:lnTo>
                  <a:lnTo>
                    <a:pt x="16" y="328"/>
                  </a:lnTo>
                  <a:lnTo>
                    <a:pt x="20" y="331"/>
                  </a:lnTo>
                  <a:lnTo>
                    <a:pt x="22" y="335"/>
                  </a:lnTo>
                  <a:lnTo>
                    <a:pt x="27" y="338"/>
                  </a:lnTo>
                  <a:lnTo>
                    <a:pt x="31" y="340"/>
                  </a:lnTo>
                  <a:lnTo>
                    <a:pt x="35" y="340"/>
                  </a:lnTo>
                  <a:lnTo>
                    <a:pt x="39" y="342"/>
                  </a:lnTo>
                  <a:lnTo>
                    <a:pt x="43" y="342"/>
                  </a:lnTo>
                  <a:lnTo>
                    <a:pt x="47" y="342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8" y="338"/>
                  </a:lnTo>
                  <a:lnTo>
                    <a:pt x="62" y="335"/>
                  </a:lnTo>
                  <a:lnTo>
                    <a:pt x="64" y="333"/>
                  </a:lnTo>
                  <a:lnTo>
                    <a:pt x="68" y="331"/>
                  </a:lnTo>
                  <a:lnTo>
                    <a:pt x="70" y="328"/>
                  </a:lnTo>
                  <a:lnTo>
                    <a:pt x="72" y="326"/>
                  </a:lnTo>
                  <a:lnTo>
                    <a:pt x="74" y="321"/>
                  </a:lnTo>
                  <a:lnTo>
                    <a:pt x="76" y="317"/>
                  </a:lnTo>
                  <a:lnTo>
                    <a:pt x="78" y="314"/>
                  </a:lnTo>
                  <a:lnTo>
                    <a:pt x="81" y="310"/>
                  </a:lnTo>
                  <a:lnTo>
                    <a:pt x="83" y="305"/>
                  </a:lnTo>
                  <a:lnTo>
                    <a:pt x="85" y="300"/>
                  </a:lnTo>
                  <a:lnTo>
                    <a:pt x="85" y="296"/>
                  </a:lnTo>
                  <a:lnTo>
                    <a:pt x="87" y="289"/>
                  </a:lnTo>
                  <a:lnTo>
                    <a:pt x="87" y="284"/>
                  </a:lnTo>
                  <a:lnTo>
                    <a:pt x="89" y="277"/>
                  </a:lnTo>
                  <a:lnTo>
                    <a:pt x="89" y="270"/>
                  </a:lnTo>
                  <a:lnTo>
                    <a:pt x="89" y="265"/>
                  </a:lnTo>
                  <a:lnTo>
                    <a:pt x="89" y="258"/>
                  </a:lnTo>
                  <a:lnTo>
                    <a:pt x="89" y="249"/>
                  </a:lnTo>
                  <a:lnTo>
                    <a:pt x="89" y="242"/>
                  </a:lnTo>
                  <a:lnTo>
                    <a:pt x="89" y="235"/>
                  </a:lnTo>
                  <a:lnTo>
                    <a:pt x="87" y="226"/>
                  </a:lnTo>
                  <a:lnTo>
                    <a:pt x="87" y="217"/>
                  </a:lnTo>
                  <a:lnTo>
                    <a:pt x="85" y="210"/>
                  </a:lnTo>
                  <a:lnTo>
                    <a:pt x="83" y="200"/>
                  </a:lnTo>
                  <a:lnTo>
                    <a:pt x="81" y="191"/>
                  </a:lnTo>
                  <a:lnTo>
                    <a:pt x="78" y="179"/>
                  </a:lnTo>
                  <a:lnTo>
                    <a:pt x="76" y="170"/>
                  </a:lnTo>
                  <a:lnTo>
                    <a:pt x="74" y="158"/>
                  </a:lnTo>
                  <a:lnTo>
                    <a:pt x="70" y="149"/>
                  </a:lnTo>
                  <a:lnTo>
                    <a:pt x="70" y="144"/>
                  </a:lnTo>
                  <a:lnTo>
                    <a:pt x="68" y="140"/>
                  </a:lnTo>
                  <a:lnTo>
                    <a:pt x="68" y="135"/>
                  </a:lnTo>
                  <a:lnTo>
                    <a:pt x="66" y="133"/>
                  </a:lnTo>
                  <a:lnTo>
                    <a:pt x="66" y="128"/>
                  </a:lnTo>
                  <a:lnTo>
                    <a:pt x="64" y="123"/>
                  </a:lnTo>
                  <a:lnTo>
                    <a:pt x="64" y="119"/>
                  </a:lnTo>
                  <a:lnTo>
                    <a:pt x="64" y="114"/>
                  </a:lnTo>
                  <a:lnTo>
                    <a:pt x="62" y="110"/>
                  </a:lnTo>
                  <a:lnTo>
                    <a:pt x="62" y="105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60" y="93"/>
                  </a:lnTo>
                  <a:lnTo>
                    <a:pt x="58" y="89"/>
                  </a:lnTo>
                  <a:lnTo>
                    <a:pt x="58" y="84"/>
                  </a:lnTo>
                  <a:lnTo>
                    <a:pt x="58" y="79"/>
                  </a:lnTo>
                  <a:lnTo>
                    <a:pt x="56" y="75"/>
                  </a:lnTo>
                  <a:lnTo>
                    <a:pt x="56" y="70"/>
                  </a:lnTo>
                  <a:lnTo>
                    <a:pt x="56" y="65"/>
                  </a:lnTo>
                  <a:lnTo>
                    <a:pt x="54" y="61"/>
                  </a:lnTo>
                  <a:lnTo>
                    <a:pt x="54" y="54"/>
                  </a:lnTo>
                  <a:lnTo>
                    <a:pt x="54" y="49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1" y="30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9" y="14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0068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84" name="Freeform 39">
              <a:extLst>
                <a:ext uri="{FF2B5EF4-FFF2-40B4-BE49-F238E27FC236}">
                  <a16:creationId xmlns:a16="http://schemas.microsoft.com/office/drawing/2014/main" id="{32640F44-50E2-FF01-3C36-091BE0FA1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3359"/>
              <a:ext cx="28" cy="173"/>
            </a:xfrm>
            <a:custGeom>
              <a:avLst/>
              <a:gdLst>
                <a:gd name="T0" fmla="*/ 11 w 29"/>
                <a:gd name="T1" fmla="*/ 10 h 173"/>
                <a:gd name="T2" fmla="*/ 14 w 29"/>
                <a:gd name="T3" fmla="*/ 26 h 173"/>
                <a:gd name="T4" fmla="*/ 17 w 29"/>
                <a:gd name="T5" fmla="*/ 42 h 173"/>
                <a:gd name="T6" fmla="*/ 21 w 29"/>
                <a:gd name="T7" fmla="*/ 59 h 173"/>
                <a:gd name="T8" fmla="*/ 23 w 29"/>
                <a:gd name="T9" fmla="*/ 73 h 173"/>
                <a:gd name="T10" fmla="*/ 25 w 29"/>
                <a:gd name="T11" fmla="*/ 84 h 173"/>
                <a:gd name="T12" fmla="*/ 27 w 29"/>
                <a:gd name="T13" fmla="*/ 98 h 173"/>
                <a:gd name="T14" fmla="*/ 27 w 29"/>
                <a:gd name="T15" fmla="*/ 110 h 173"/>
                <a:gd name="T16" fmla="*/ 27 w 29"/>
                <a:gd name="T17" fmla="*/ 119 h 173"/>
                <a:gd name="T18" fmla="*/ 25 w 29"/>
                <a:gd name="T19" fmla="*/ 131 h 173"/>
                <a:gd name="T20" fmla="*/ 23 w 29"/>
                <a:gd name="T21" fmla="*/ 140 h 173"/>
                <a:gd name="T22" fmla="*/ 21 w 29"/>
                <a:gd name="T23" fmla="*/ 147 h 173"/>
                <a:gd name="T24" fmla="*/ 17 w 29"/>
                <a:gd name="T25" fmla="*/ 154 h 173"/>
                <a:gd name="T26" fmla="*/ 14 w 29"/>
                <a:gd name="T27" fmla="*/ 161 h 173"/>
                <a:gd name="T28" fmla="*/ 11 w 29"/>
                <a:gd name="T29" fmla="*/ 166 h 173"/>
                <a:gd name="T30" fmla="*/ 4 w 29"/>
                <a:gd name="T31" fmla="*/ 170 h 173"/>
                <a:gd name="T32" fmla="*/ 2 w 29"/>
                <a:gd name="T33" fmla="*/ 170 h 173"/>
                <a:gd name="T34" fmla="*/ 6 w 29"/>
                <a:gd name="T35" fmla="*/ 163 h 173"/>
                <a:gd name="T36" fmla="*/ 8 w 29"/>
                <a:gd name="T37" fmla="*/ 159 h 173"/>
                <a:gd name="T38" fmla="*/ 11 w 29"/>
                <a:gd name="T39" fmla="*/ 149 h 173"/>
                <a:gd name="T40" fmla="*/ 13 w 29"/>
                <a:gd name="T41" fmla="*/ 142 h 173"/>
                <a:gd name="T42" fmla="*/ 14 w 29"/>
                <a:gd name="T43" fmla="*/ 133 h 173"/>
                <a:gd name="T44" fmla="*/ 14 w 29"/>
                <a:gd name="T45" fmla="*/ 124 h 173"/>
                <a:gd name="T46" fmla="*/ 15 w 29"/>
                <a:gd name="T47" fmla="*/ 114 h 173"/>
                <a:gd name="T48" fmla="*/ 15 w 29"/>
                <a:gd name="T49" fmla="*/ 103 h 173"/>
                <a:gd name="T50" fmla="*/ 15 w 29"/>
                <a:gd name="T51" fmla="*/ 91 h 173"/>
                <a:gd name="T52" fmla="*/ 15 w 29"/>
                <a:gd name="T53" fmla="*/ 80 h 173"/>
                <a:gd name="T54" fmla="*/ 14 w 29"/>
                <a:gd name="T55" fmla="*/ 66 h 173"/>
                <a:gd name="T56" fmla="*/ 14 w 29"/>
                <a:gd name="T57" fmla="*/ 54 h 173"/>
                <a:gd name="T58" fmla="*/ 13 w 29"/>
                <a:gd name="T59" fmla="*/ 40 h 173"/>
                <a:gd name="T60" fmla="*/ 11 w 29"/>
                <a:gd name="T61" fmla="*/ 24 h 173"/>
                <a:gd name="T62" fmla="*/ 8 w 29"/>
                <a:gd name="T63" fmla="*/ 10 h 1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173"/>
                <a:gd name="T98" fmla="*/ 29 w 29"/>
                <a:gd name="T99" fmla="*/ 173 h 1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173">
                  <a:moveTo>
                    <a:pt x="6" y="0"/>
                  </a:moveTo>
                  <a:lnTo>
                    <a:pt x="11" y="10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17" y="35"/>
                  </a:lnTo>
                  <a:lnTo>
                    <a:pt x="19" y="42"/>
                  </a:lnTo>
                  <a:lnTo>
                    <a:pt x="21" y="4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25" y="73"/>
                  </a:lnTo>
                  <a:lnTo>
                    <a:pt x="27" y="80"/>
                  </a:lnTo>
                  <a:lnTo>
                    <a:pt x="27" y="84"/>
                  </a:lnTo>
                  <a:lnTo>
                    <a:pt x="27" y="91"/>
                  </a:lnTo>
                  <a:lnTo>
                    <a:pt x="29" y="98"/>
                  </a:lnTo>
                  <a:lnTo>
                    <a:pt x="29" y="103"/>
                  </a:lnTo>
                  <a:lnTo>
                    <a:pt x="29" y="110"/>
                  </a:lnTo>
                  <a:lnTo>
                    <a:pt x="29" y="114"/>
                  </a:lnTo>
                  <a:lnTo>
                    <a:pt x="29" y="119"/>
                  </a:lnTo>
                  <a:lnTo>
                    <a:pt x="27" y="126"/>
                  </a:lnTo>
                  <a:lnTo>
                    <a:pt x="27" y="131"/>
                  </a:lnTo>
                  <a:lnTo>
                    <a:pt x="27" y="135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3" y="147"/>
                  </a:lnTo>
                  <a:lnTo>
                    <a:pt x="21" y="152"/>
                  </a:lnTo>
                  <a:lnTo>
                    <a:pt x="19" y="154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3" y="163"/>
                  </a:lnTo>
                  <a:lnTo>
                    <a:pt x="11" y="166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0" y="173"/>
                  </a:lnTo>
                  <a:lnTo>
                    <a:pt x="2" y="170"/>
                  </a:lnTo>
                  <a:lnTo>
                    <a:pt x="4" y="168"/>
                  </a:lnTo>
                  <a:lnTo>
                    <a:pt x="6" y="163"/>
                  </a:lnTo>
                  <a:lnTo>
                    <a:pt x="6" y="161"/>
                  </a:lnTo>
                  <a:lnTo>
                    <a:pt x="8" y="159"/>
                  </a:lnTo>
                  <a:lnTo>
                    <a:pt x="11" y="154"/>
                  </a:lnTo>
                  <a:lnTo>
                    <a:pt x="11" y="149"/>
                  </a:lnTo>
                  <a:lnTo>
                    <a:pt x="13" y="147"/>
                  </a:lnTo>
                  <a:lnTo>
                    <a:pt x="13" y="142"/>
                  </a:lnTo>
                  <a:lnTo>
                    <a:pt x="13" y="138"/>
                  </a:lnTo>
                  <a:lnTo>
                    <a:pt x="15" y="133"/>
                  </a:lnTo>
                  <a:lnTo>
                    <a:pt x="15" y="128"/>
                  </a:lnTo>
                  <a:lnTo>
                    <a:pt x="15" y="124"/>
                  </a:lnTo>
                  <a:lnTo>
                    <a:pt x="17" y="119"/>
                  </a:lnTo>
                  <a:lnTo>
                    <a:pt x="17" y="114"/>
                  </a:lnTo>
                  <a:lnTo>
                    <a:pt x="17" y="107"/>
                  </a:lnTo>
                  <a:lnTo>
                    <a:pt x="17" y="103"/>
                  </a:lnTo>
                  <a:lnTo>
                    <a:pt x="17" y="98"/>
                  </a:lnTo>
                  <a:lnTo>
                    <a:pt x="17" y="91"/>
                  </a:lnTo>
                  <a:lnTo>
                    <a:pt x="17" y="87"/>
                  </a:lnTo>
                  <a:lnTo>
                    <a:pt x="17" y="80"/>
                  </a:lnTo>
                  <a:lnTo>
                    <a:pt x="15" y="73"/>
                  </a:lnTo>
                  <a:lnTo>
                    <a:pt x="15" y="66"/>
                  </a:lnTo>
                  <a:lnTo>
                    <a:pt x="15" y="61"/>
                  </a:lnTo>
                  <a:lnTo>
                    <a:pt x="15" y="54"/>
                  </a:lnTo>
                  <a:lnTo>
                    <a:pt x="13" y="47"/>
                  </a:lnTo>
                  <a:lnTo>
                    <a:pt x="13" y="40"/>
                  </a:lnTo>
                  <a:lnTo>
                    <a:pt x="11" y="33"/>
                  </a:lnTo>
                  <a:lnTo>
                    <a:pt x="11" y="24"/>
                  </a:lnTo>
                  <a:lnTo>
                    <a:pt x="8" y="17"/>
                  </a:lnTo>
                  <a:lnTo>
                    <a:pt x="8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85" name="Freeform 40">
              <a:extLst>
                <a:ext uri="{FF2B5EF4-FFF2-40B4-BE49-F238E27FC236}">
                  <a16:creationId xmlns:a16="http://schemas.microsoft.com/office/drawing/2014/main" id="{8458E8A9-768A-9415-74D8-1453A45D7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635"/>
              <a:ext cx="612" cy="295"/>
            </a:xfrm>
            <a:custGeom>
              <a:avLst/>
              <a:gdLst>
                <a:gd name="T0" fmla="*/ 519 w 629"/>
                <a:gd name="T1" fmla="*/ 291 h 295"/>
                <a:gd name="T2" fmla="*/ 506 w 629"/>
                <a:gd name="T3" fmla="*/ 284 h 295"/>
                <a:gd name="T4" fmla="*/ 487 w 629"/>
                <a:gd name="T5" fmla="*/ 277 h 295"/>
                <a:gd name="T6" fmla="*/ 466 w 629"/>
                <a:gd name="T7" fmla="*/ 272 h 295"/>
                <a:gd name="T8" fmla="*/ 442 w 629"/>
                <a:gd name="T9" fmla="*/ 265 h 295"/>
                <a:gd name="T10" fmla="*/ 414 w 629"/>
                <a:gd name="T11" fmla="*/ 258 h 295"/>
                <a:gd name="T12" fmla="*/ 385 w 629"/>
                <a:gd name="T13" fmla="*/ 253 h 295"/>
                <a:gd name="T14" fmla="*/ 352 w 629"/>
                <a:gd name="T15" fmla="*/ 246 h 295"/>
                <a:gd name="T16" fmla="*/ 316 w 629"/>
                <a:gd name="T17" fmla="*/ 242 h 295"/>
                <a:gd name="T18" fmla="*/ 279 w 629"/>
                <a:gd name="T19" fmla="*/ 239 h 295"/>
                <a:gd name="T20" fmla="*/ 239 w 629"/>
                <a:gd name="T21" fmla="*/ 235 h 295"/>
                <a:gd name="T22" fmla="*/ 198 w 629"/>
                <a:gd name="T23" fmla="*/ 232 h 295"/>
                <a:gd name="T24" fmla="*/ 158 w 629"/>
                <a:gd name="T25" fmla="*/ 230 h 295"/>
                <a:gd name="T26" fmla="*/ 115 w 629"/>
                <a:gd name="T27" fmla="*/ 228 h 295"/>
                <a:gd name="T28" fmla="*/ 69 w 629"/>
                <a:gd name="T29" fmla="*/ 228 h 295"/>
                <a:gd name="T30" fmla="*/ 23 w 629"/>
                <a:gd name="T31" fmla="*/ 228 h 295"/>
                <a:gd name="T32" fmla="*/ 0 w 629"/>
                <a:gd name="T33" fmla="*/ 0 h 295"/>
                <a:gd name="T34" fmla="*/ 25 w 629"/>
                <a:gd name="T35" fmla="*/ 11 h 295"/>
                <a:gd name="T36" fmla="*/ 52 w 629"/>
                <a:gd name="T37" fmla="*/ 21 h 295"/>
                <a:gd name="T38" fmla="*/ 79 w 629"/>
                <a:gd name="T39" fmla="*/ 30 h 295"/>
                <a:gd name="T40" fmla="*/ 106 w 629"/>
                <a:gd name="T41" fmla="*/ 39 h 295"/>
                <a:gd name="T42" fmla="*/ 138 w 629"/>
                <a:gd name="T43" fmla="*/ 46 h 295"/>
                <a:gd name="T44" fmla="*/ 169 w 629"/>
                <a:gd name="T45" fmla="*/ 53 h 295"/>
                <a:gd name="T46" fmla="*/ 200 w 629"/>
                <a:gd name="T47" fmla="*/ 60 h 295"/>
                <a:gd name="T48" fmla="*/ 234 w 629"/>
                <a:gd name="T49" fmla="*/ 65 h 295"/>
                <a:gd name="T50" fmla="*/ 270 w 629"/>
                <a:gd name="T51" fmla="*/ 70 h 295"/>
                <a:gd name="T52" fmla="*/ 305 w 629"/>
                <a:gd name="T53" fmla="*/ 72 h 295"/>
                <a:gd name="T54" fmla="*/ 342 w 629"/>
                <a:gd name="T55" fmla="*/ 74 h 295"/>
                <a:gd name="T56" fmla="*/ 379 w 629"/>
                <a:gd name="T57" fmla="*/ 74 h 295"/>
                <a:gd name="T58" fmla="*/ 418 w 629"/>
                <a:gd name="T59" fmla="*/ 74 h 295"/>
                <a:gd name="T60" fmla="*/ 458 w 629"/>
                <a:gd name="T61" fmla="*/ 74 h 295"/>
                <a:gd name="T62" fmla="*/ 499 w 629"/>
                <a:gd name="T63" fmla="*/ 72 h 295"/>
                <a:gd name="T64" fmla="*/ 541 w 629"/>
                <a:gd name="T65" fmla="*/ 70 h 295"/>
                <a:gd name="T66" fmla="*/ 524 w 629"/>
                <a:gd name="T67" fmla="*/ 295 h 2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9"/>
                <a:gd name="T103" fmla="*/ 0 h 295"/>
                <a:gd name="T104" fmla="*/ 629 w 629"/>
                <a:gd name="T105" fmla="*/ 295 h 2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9" h="295">
                  <a:moveTo>
                    <a:pt x="554" y="295"/>
                  </a:moveTo>
                  <a:lnTo>
                    <a:pt x="548" y="291"/>
                  </a:lnTo>
                  <a:lnTo>
                    <a:pt x="542" y="288"/>
                  </a:lnTo>
                  <a:lnTo>
                    <a:pt x="534" y="284"/>
                  </a:lnTo>
                  <a:lnTo>
                    <a:pt x="525" y="281"/>
                  </a:lnTo>
                  <a:lnTo>
                    <a:pt x="515" y="277"/>
                  </a:lnTo>
                  <a:lnTo>
                    <a:pt x="505" y="274"/>
                  </a:lnTo>
                  <a:lnTo>
                    <a:pt x="492" y="272"/>
                  </a:lnTo>
                  <a:lnTo>
                    <a:pt x="480" y="267"/>
                  </a:lnTo>
                  <a:lnTo>
                    <a:pt x="467" y="265"/>
                  </a:lnTo>
                  <a:lnTo>
                    <a:pt x="453" y="260"/>
                  </a:lnTo>
                  <a:lnTo>
                    <a:pt x="438" y="258"/>
                  </a:lnTo>
                  <a:lnTo>
                    <a:pt x="422" y="256"/>
                  </a:lnTo>
                  <a:lnTo>
                    <a:pt x="407" y="253"/>
                  </a:lnTo>
                  <a:lnTo>
                    <a:pt x="388" y="251"/>
                  </a:lnTo>
                  <a:lnTo>
                    <a:pt x="372" y="246"/>
                  </a:lnTo>
                  <a:lnTo>
                    <a:pt x="353" y="244"/>
                  </a:lnTo>
                  <a:lnTo>
                    <a:pt x="334" y="242"/>
                  </a:lnTo>
                  <a:lnTo>
                    <a:pt x="316" y="239"/>
                  </a:lnTo>
                  <a:lnTo>
                    <a:pt x="295" y="239"/>
                  </a:lnTo>
                  <a:lnTo>
                    <a:pt x="274" y="237"/>
                  </a:lnTo>
                  <a:lnTo>
                    <a:pt x="253" y="235"/>
                  </a:lnTo>
                  <a:lnTo>
                    <a:pt x="233" y="232"/>
                  </a:lnTo>
                  <a:lnTo>
                    <a:pt x="210" y="232"/>
                  </a:lnTo>
                  <a:lnTo>
                    <a:pt x="189" y="230"/>
                  </a:lnTo>
                  <a:lnTo>
                    <a:pt x="166" y="230"/>
                  </a:lnTo>
                  <a:lnTo>
                    <a:pt x="143" y="228"/>
                  </a:lnTo>
                  <a:lnTo>
                    <a:pt x="121" y="228"/>
                  </a:lnTo>
                  <a:lnTo>
                    <a:pt x="96" y="228"/>
                  </a:lnTo>
                  <a:lnTo>
                    <a:pt x="73" y="228"/>
                  </a:lnTo>
                  <a:lnTo>
                    <a:pt x="48" y="228"/>
                  </a:lnTo>
                  <a:lnTo>
                    <a:pt x="25" y="228"/>
                  </a:lnTo>
                  <a:lnTo>
                    <a:pt x="0" y="228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7" y="11"/>
                  </a:lnTo>
                  <a:lnTo>
                    <a:pt x="40" y="16"/>
                  </a:lnTo>
                  <a:lnTo>
                    <a:pt x="54" y="21"/>
                  </a:lnTo>
                  <a:lnTo>
                    <a:pt x="69" y="25"/>
                  </a:lnTo>
                  <a:lnTo>
                    <a:pt x="83" y="30"/>
                  </a:lnTo>
                  <a:lnTo>
                    <a:pt x="98" y="35"/>
                  </a:lnTo>
                  <a:lnTo>
                    <a:pt x="112" y="39"/>
                  </a:lnTo>
                  <a:lnTo>
                    <a:pt x="129" y="44"/>
                  </a:lnTo>
                  <a:lnTo>
                    <a:pt x="146" y="46"/>
                  </a:lnTo>
                  <a:lnTo>
                    <a:pt x="162" y="51"/>
                  </a:lnTo>
                  <a:lnTo>
                    <a:pt x="179" y="53"/>
                  </a:lnTo>
                  <a:lnTo>
                    <a:pt x="195" y="58"/>
                  </a:lnTo>
                  <a:lnTo>
                    <a:pt x="212" y="60"/>
                  </a:lnTo>
                  <a:lnTo>
                    <a:pt x="231" y="63"/>
                  </a:lnTo>
                  <a:lnTo>
                    <a:pt x="247" y="65"/>
                  </a:lnTo>
                  <a:lnTo>
                    <a:pt x="266" y="67"/>
                  </a:lnTo>
                  <a:lnTo>
                    <a:pt x="285" y="70"/>
                  </a:lnTo>
                  <a:lnTo>
                    <a:pt x="303" y="70"/>
                  </a:lnTo>
                  <a:lnTo>
                    <a:pt x="322" y="72"/>
                  </a:lnTo>
                  <a:lnTo>
                    <a:pt x="341" y="72"/>
                  </a:lnTo>
                  <a:lnTo>
                    <a:pt x="361" y="74"/>
                  </a:lnTo>
                  <a:lnTo>
                    <a:pt x="382" y="74"/>
                  </a:lnTo>
                  <a:lnTo>
                    <a:pt x="401" y="74"/>
                  </a:lnTo>
                  <a:lnTo>
                    <a:pt x="422" y="74"/>
                  </a:lnTo>
                  <a:lnTo>
                    <a:pt x="442" y="74"/>
                  </a:lnTo>
                  <a:lnTo>
                    <a:pt x="463" y="74"/>
                  </a:lnTo>
                  <a:lnTo>
                    <a:pt x="484" y="74"/>
                  </a:lnTo>
                  <a:lnTo>
                    <a:pt x="507" y="72"/>
                  </a:lnTo>
                  <a:lnTo>
                    <a:pt x="527" y="72"/>
                  </a:lnTo>
                  <a:lnTo>
                    <a:pt x="550" y="70"/>
                  </a:lnTo>
                  <a:lnTo>
                    <a:pt x="571" y="70"/>
                  </a:lnTo>
                  <a:lnTo>
                    <a:pt x="629" y="181"/>
                  </a:lnTo>
                  <a:lnTo>
                    <a:pt x="554" y="295"/>
                  </a:lnTo>
                  <a:close/>
                </a:path>
              </a:pathLst>
            </a:custGeom>
            <a:solidFill>
              <a:srgbClr val="E5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86" name="Freeform 41">
              <a:extLst>
                <a:ext uri="{FF2B5EF4-FFF2-40B4-BE49-F238E27FC236}">
                  <a16:creationId xmlns:a16="http://schemas.microsoft.com/office/drawing/2014/main" id="{657B86EF-AF3F-F8C4-F5A8-752A5AC51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858"/>
              <a:ext cx="545" cy="77"/>
            </a:xfrm>
            <a:custGeom>
              <a:avLst/>
              <a:gdLst>
                <a:gd name="T0" fmla="*/ 4 w 561"/>
                <a:gd name="T1" fmla="*/ 9 h 77"/>
                <a:gd name="T2" fmla="*/ 50 w 561"/>
                <a:gd name="T3" fmla="*/ 9 h 77"/>
                <a:gd name="T4" fmla="*/ 94 w 561"/>
                <a:gd name="T5" fmla="*/ 9 h 77"/>
                <a:gd name="T6" fmla="*/ 139 w 561"/>
                <a:gd name="T7" fmla="*/ 9 h 77"/>
                <a:gd name="T8" fmla="*/ 182 w 561"/>
                <a:gd name="T9" fmla="*/ 12 h 77"/>
                <a:gd name="T10" fmla="*/ 223 w 561"/>
                <a:gd name="T11" fmla="*/ 14 h 77"/>
                <a:gd name="T12" fmla="*/ 262 w 561"/>
                <a:gd name="T13" fmla="*/ 19 h 77"/>
                <a:gd name="T14" fmla="*/ 300 w 561"/>
                <a:gd name="T15" fmla="*/ 21 h 77"/>
                <a:gd name="T16" fmla="*/ 337 w 561"/>
                <a:gd name="T17" fmla="*/ 26 h 77"/>
                <a:gd name="T18" fmla="*/ 370 w 561"/>
                <a:gd name="T19" fmla="*/ 33 h 77"/>
                <a:gd name="T20" fmla="*/ 402 w 561"/>
                <a:gd name="T21" fmla="*/ 37 h 77"/>
                <a:gd name="T22" fmla="*/ 431 w 561"/>
                <a:gd name="T23" fmla="*/ 44 h 77"/>
                <a:gd name="T24" fmla="*/ 457 w 561"/>
                <a:gd name="T25" fmla="*/ 49 h 77"/>
                <a:gd name="T26" fmla="*/ 479 w 561"/>
                <a:gd name="T27" fmla="*/ 56 h 77"/>
                <a:gd name="T28" fmla="*/ 497 w 561"/>
                <a:gd name="T29" fmla="*/ 63 h 77"/>
                <a:gd name="T30" fmla="*/ 513 w 561"/>
                <a:gd name="T31" fmla="*/ 70 h 77"/>
                <a:gd name="T32" fmla="*/ 525 w 561"/>
                <a:gd name="T33" fmla="*/ 77 h 77"/>
                <a:gd name="T34" fmla="*/ 523 w 561"/>
                <a:gd name="T35" fmla="*/ 65 h 77"/>
                <a:gd name="T36" fmla="*/ 510 w 561"/>
                <a:gd name="T37" fmla="*/ 58 h 77"/>
                <a:gd name="T38" fmla="*/ 490 w 561"/>
                <a:gd name="T39" fmla="*/ 49 h 77"/>
                <a:gd name="T40" fmla="*/ 470 w 561"/>
                <a:gd name="T41" fmla="*/ 44 h 77"/>
                <a:gd name="T42" fmla="*/ 445 w 561"/>
                <a:gd name="T43" fmla="*/ 37 h 77"/>
                <a:gd name="T44" fmla="*/ 417 w 561"/>
                <a:gd name="T45" fmla="*/ 30 h 77"/>
                <a:gd name="T46" fmla="*/ 388 w 561"/>
                <a:gd name="T47" fmla="*/ 26 h 77"/>
                <a:gd name="T48" fmla="*/ 355 w 561"/>
                <a:gd name="T49" fmla="*/ 19 h 77"/>
                <a:gd name="T50" fmla="*/ 319 w 561"/>
                <a:gd name="T51" fmla="*/ 14 h 77"/>
                <a:gd name="T52" fmla="*/ 282 w 561"/>
                <a:gd name="T53" fmla="*/ 9 h 77"/>
                <a:gd name="T54" fmla="*/ 243 w 561"/>
                <a:gd name="T55" fmla="*/ 7 h 77"/>
                <a:gd name="T56" fmla="*/ 202 w 561"/>
                <a:gd name="T57" fmla="*/ 5 h 77"/>
                <a:gd name="T58" fmla="*/ 160 w 561"/>
                <a:gd name="T59" fmla="*/ 2 h 77"/>
                <a:gd name="T60" fmla="*/ 118 w 561"/>
                <a:gd name="T61" fmla="*/ 0 h 77"/>
                <a:gd name="T62" fmla="*/ 73 w 561"/>
                <a:gd name="T63" fmla="*/ 0 h 77"/>
                <a:gd name="T64" fmla="*/ 27 w 561"/>
                <a:gd name="T65" fmla="*/ 0 h 77"/>
                <a:gd name="T66" fmla="*/ 8 w 561"/>
                <a:gd name="T67" fmla="*/ 5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1"/>
                <a:gd name="T103" fmla="*/ 0 h 77"/>
                <a:gd name="T104" fmla="*/ 561 w 561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1" h="77">
                  <a:moveTo>
                    <a:pt x="0" y="5"/>
                  </a:moveTo>
                  <a:lnTo>
                    <a:pt x="4" y="9"/>
                  </a:lnTo>
                  <a:lnTo>
                    <a:pt x="29" y="9"/>
                  </a:lnTo>
                  <a:lnTo>
                    <a:pt x="52" y="9"/>
                  </a:lnTo>
                  <a:lnTo>
                    <a:pt x="77" y="9"/>
                  </a:lnTo>
                  <a:lnTo>
                    <a:pt x="100" y="9"/>
                  </a:lnTo>
                  <a:lnTo>
                    <a:pt x="123" y="9"/>
                  </a:lnTo>
                  <a:lnTo>
                    <a:pt x="147" y="9"/>
                  </a:lnTo>
                  <a:lnTo>
                    <a:pt x="170" y="12"/>
                  </a:lnTo>
                  <a:lnTo>
                    <a:pt x="193" y="12"/>
                  </a:lnTo>
                  <a:lnTo>
                    <a:pt x="214" y="14"/>
                  </a:lnTo>
                  <a:lnTo>
                    <a:pt x="237" y="14"/>
                  </a:lnTo>
                  <a:lnTo>
                    <a:pt x="257" y="16"/>
                  </a:lnTo>
                  <a:lnTo>
                    <a:pt x="278" y="19"/>
                  </a:lnTo>
                  <a:lnTo>
                    <a:pt x="299" y="21"/>
                  </a:lnTo>
                  <a:lnTo>
                    <a:pt x="318" y="21"/>
                  </a:lnTo>
                  <a:lnTo>
                    <a:pt x="338" y="23"/>
                  </a:lnTo>
                  <a:lnTo>
                    <a:pt x="357" y="26"/>
                  </a:lnTo>
                  <a:lnTo>
                    <a:pt x="376" y="30"/>
                  </a:lnTo>
                  <a:lnTo>
                    <a:pt x="392" y="33"/>
                  </a:lnTo>
                  <a:lnTo>
                    <a:pt x="409" y="35"/>
                  </a:lnTo>
                  <a:lnTo>
                    <a:pt x="426" y="37"/>
                  </a:lnTo>
                  <a:lnTo>
                    <a:pt x="442" y="40"/>
                  </a:lnTo>
                  <a:lnTo>
                    <a:pt x="457" y="44"/>
                  </a:lnTo>
                  <a:lnTo>
                    <a:pt x="469" y="47"/>
                  </a:lnTo>
                  <a:lnTo>
                    <a:pt x="484" y="49"/>
                  </a:lnTo>
                  <a:lnTo>
                    <a:pt x="496" y="54"/>
                  </a:lnTo>
                  <a:lnTo>
                    <a:pt x="507" y="56"/>
                  </a:lnTo>
                  <a:lnTo>
                    <a:pt x="517" y="58"/>
                  </a:lnTo>
                  <a:lnTo>
                    <a:pt x="527" y="63"/>
                  </a:lnTo>
                  <a:lnTo>
                    <a:pt x="536" y="65"/>
                  </a:lnTo>
                  <a:lnTo>
                    <a:pt x="544" y="70"/>
                  </a:lnTo>
                  <a:lnTo>
                    <a:pt x="550" y="72"/>
                  </a:lnTo>
                  <a:lnTo>
                    <a:pt x="556" y="77"/>
                  </a:lnTo>
                  <a:lnTo>
                    <a:pt x="561" y="68"/>
                  </a:lnTo>
                  <a:lnTo>
                    <a:pt x="554" y="65"/>
                  </a:lnTo>
                  <a:lnTo>
                    <a:pt x="546" y="61"/>
                  </a:lnTo>
                  <a:lnTo>
                    <a:pt x="540" y="58"/>
                  </a:lnTo>
                  <a:lnTo>
                    <a:pt x="529" y="54"/>
                  </a:lnTo>
                  <a:lnTo>
                    <a:pt x="519" y="49"/>
                  </a:lnTo>
                  <a:lnTo>
                    <a:pt x="509" y="47"/>
                  </a:lnTo>
                  <a:lnTo>
                    <a:pt x="498" y="44"/>
                  </a:lnTo>
                  <a:lnTo>
                    <a:pt x="486" y="40"/>
                  </a:lnTo>
                  <a:lnTo>
                    <a:pt x="471" y="37"/>
                  </a:lnTo>
                  <a:lnTo>
                    <a:pt x="457" y="33"/>
                  </a:lnTo>
                  <a:lnTo>
                    <a:pt x="442" y="30"/>
                  </a:lnTo>
                  <a:lnTo>
                    <a:pt x="428" y="28"/>
                  </a:lnTo>
                  <a:lnTo>
                    <a:pt x="411" y="26"/>
                  </a:lnTo>
                  <a:lnTo>
                    <a:pt x="394" y="23"/>
                  </a:lnTo>
                  <a:lnTo>
                    <a:pt x="376" y="19"/>
                  </a:lnTo>
                  <a:lnTo>
                    <a:pt x="357" y="16"/>
                  </a:lnTo>
                  <a:lnTo>
                    <a:pt x="338" y="14"/>
                  </a:lnTo>
                  <a:lnTo>
                    <a:pt x="320" y="12"/>
                  </a:lnTo>
                  <a:lnTo>
                    <a:pt x="299" y="9"/>
                  </a:lnTo>
                  <a:lnTo>
                    <a:pt x="278" y="9"/>
                  </a:lnTo>
                  <a:lnTo>
                    <a:pt x="257" y="7"/>
                  </a:lnTo>
                  <a:lnTo>
                    <a:pt x="237" y="5"/>
                  </a:lnTo>
                  <a:lnTo>
                    <a:pt x="214" y="5"/>
                  </a:lnTo>
                  <a:lnTo>
                    <a:pt x="193" y="2"/>
                  </a:lnTo>
                  <a:lnTo>
                    <a:pt x="170" y="2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52" y="0"/>
                  </a:lnTo>
                  <a:lnTo>
                    <a:pt x="29" y="0"/>
                  </a:lnTo>
                  <a:lnTo>
                    <a:pt x="4" y="0"/>
                  </a:lnTo>
                  <a:lnTo>
                    <a:pt x="8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87" name="Freeform 42">
              <a:extLst>
                <a:ext uri="{FF2B5EF4-FFF2-40B4-BE49-F238E27FC236}">
                  <a16:creationId xmlns:a16="http://schemas.microsoft.com/office/drawing/2014/main" id="{EDF88AAD-2156-A50C-7641-5C1D61C80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628"/>
              <a:ext cx="8" cy="235"/>
            </a:xfrm>
            <a:custGeom>
              <a:avLst/>
              <a:gdLst>
                <a:gd name="T0" fmla="*/ 6 w 8"/>
                <a:gd name="T1" fmla="*/ 2 h 235"/>
                <a:gd name="T2" fmla="*/ 0 w 8"/>
                <a:gd name="T3" fmla="*/ 7 h 235"/>
                <a:gd name="T4" fmla="*/ 0 w 8"/>
                <a:gd name="T5" fmla="*/ 235 h 235"/>
                <a:gd name="T6" fmla="*/ 8 w 8"/>
                <a:gd name="T7" fmla="*/ 235 h 235"/>
                <a:gd name="T8" fmla="*/ 8 w 8"/>
                <a:gd name="T9" fmla="*/ 7 h 235"/>
                <a:gd name="T10" fmla="*/ 2 w 8"/>
                <a:gd name="T11" fmla="*/ 11 h 235"/>
                <a:gd name="T12" fmla="*/ 6 w 8"/>
                <a:gd name="T13" fmla="*/ 2 h 235"/>
                <a:gd name="T14" fmla="*/ 0 w 8"/>
                <a:gd name="T15" fmla="*/ 0 h 235"/>
                <a:gd name="T16" fmla="*/ 0 w 8"/>
                <a:gd name="T17" fmla="*/ 7 h 235"/>
                <a:gd name="T18" fmla="*/ 6 w 8"/>
                <a:gd name="T19" fmla="*/ 2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235"/>
                <a:gd name="T32" fmla="*/ 8 w 8"/>
                <a:gd name="T33" fmla="*/ 235 h 2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235">
                  <a:moveTo>
                    <a:pt x="6" y="2"/>
                  </a:moveTo>
                  <a:lnTo>
                    <a:pt x="0" y="7"/>
                  </a:lnTo>
                  <a:lnTo>
                    <a:pt x="0" y="235"/>
                  </a:lnTo>
                  <a:lnTo>
                    <a:pt x="8" y="235"/>
                  </a:lnTo>
                  <a:lnTo>
                    <a:pt x="8" y="7"/>
                  </a:lnTo>
                  <a:lnTo>
                    <a:pt x="2" y="11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88" name="Freeform 43">
              <a:extLst>
                <a:ext uri="{FF2B5EF4-FFF2-40B4-BE49-F238E27FC236}">
                  <a16:creationId xmlns:a16="http://schemas.microsoft.com/office/drawing/2014/main" id="{476FA0B2-25AA-E571-410E-F234A828D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630"/>
              <a:ext cx="561" cy="84"/>
            </a:xfrm>
            <a:custGeom>
              <a:avLst/>
              <a:gdLst>
                <a:gd name="T0" fmla="*/ 542 w 577"/>
                <a:gd name="T1" fmla="*/ 70 h 84"/>
                <a:gd name="T2" fmla="*/ 500 w 577"/>
                <a:gd name="T3" fmla="*/ 72 h 84"/>
                <a:gd name="T4" fmla="*/ 460 w 577"/>
                <a:gd name="T5" fmla="*/ 75 h 84"/>
                <a:gd name="T6" fmla="*/ 420 w 577"/>
                <a:gd name="T7" fmla="*/ 75 h 84"/>
                <a:gd name="T8" fmla="*/ 381 w 577"/>
                <a:gd name="T9" fmla="*/ 75 h 84"/>
                <a:gd name="T10" fmla="*/ 343 w 577"/>
                <a:gd name="T11" fmla="*/ 75 h 84"/>
                <a:gd name="T12" fmla="*/ 306 w 577"/>
                <a:gd name="T13" fmla="*/ 72 h 84"/>
                <a:gd name="T14" fmla="*/ 271 w 577"/>
                <a:gd name="T15" fmla="*/ 70 h 84"/>
                <a:gd name="T16" fmla="*/ 235 w 577"/>
                <a:gd name="T17" fmla="*/ 65 h 84"/>
                <a:gd name="T18" fmla="*/ 202 w 577"/>
                <a:gd name="T19" fmla="*/ 61 h 84"/>
                <a:gd name="T20" fmla="*/ 171 w 577"/>
                <a:gd name="T21" fmla="*/ 54 h 84"/>
                <a:gd name="T22" fmla="*/ 140 w 577"/>
                <a:gd name="T23" fmla="*/ 47 h 84"/>
                <a:gd name="T24" fmla="*/ 110 w 577"/>
                <a:gd name="T25" fmla="*/ 40 h 84"/>
                <a:gd name="T26" fmla="*/ 81 w 577"/>
                <a:gd name="T27" fmla="*/ 30 h 84"/>
                <a:gd name="T28" fmla="*/ 53 w 577"/>
                <a:gd name="T29" fmla="*/ 21 h 84"/>
                <a:gd name="T30" fmla="*/ 27 w 577"/>
                <a:gd name="T31" fmla="*/ 12 h 84"/>
                <a:gd name="T32" fmla="*/ 4 w 577"/>
                <a:gd name="T33" fmla="*/ 0 h 84"/>
                <a:gd name="T34" fmla="*/ 13 w 577"/>
                <a:gd name="T35" fmla="*/ 14 h 84"/>
                <a:gd name="T36" fmla="*/ 38 w 577"/>
                <a:gd name="T37" fmla="*/ 26 h 84"/>
                <a:gd name="T38" fmla="*/ 65 w 577"/>
                <a:gd name="T39" fmla="*/ 35 h 84"/>
                <a:gd name="T40" fmla="*/ 94 w 577"/>
                <a:gd name="T41" fmla="*/ 44 h 84"/>
                <a:gd name="T42" fmla="*/ 123 w 577"/>
                <a:gd name="T43" fmla="*/ 54 h 84"/>
                <a:gd name="T44" fmla="*/ 154 w 577"/>
                <a:gd name="T45" fmla="*/ 61 h 84"/>
                <a:gd name="T46" fmla="*/ 185 w 577"/>
                <a:gd name="T47" fmla="*/ 68 h 84"/>
                <a:gd name="T48" fmla="*/ 219 w 577"/>
                <a:gd name="T49" fmla="*/ 72 h 84"/>
                <a:gd name="T50" fmla="*/ 254 w 577"/>
                <a:gd name="T51" fmla="*/ 77 h 84"/>
                <a:gd name="T52" fmla="*/ 289 w 577"/>
                <a:gd name="T53" fmla="*/ 79 h 84"/>
                <a:gd name="T54" fmla="*/ 324 w 577"/>
                <a:gd name="T55" fmla="*/ 81 h 84"/>
                <a:gd name="T56" fmla="*/ 363 w 577"/>
                <a:gd name="T57" fmla="*/ 84 h 84"/>
                <a:gd name="T58" fmla="*/ 401 w 577"/>
                <a:gd name="T59" fmla="*/ 84 h 84"/>
                <a:gd name="T60" fmla="*/ 439 w 577"/>
                <a:gd name="T61" fmla="*/ 84 h 84"/>
                <a:gd name="T62" fmla="*/ 481 w 577"/>
                <a:gd name="T63" fmla="*/ 81 h 84"/>
                <a:gd name="T64" fmla="*/ 522 w 577"/>
                <a:gd name="T65" fmla="*/ 79 h 84"/>
                <a:gd name="T66" fmla="*/ 540 w 577"/>
                <a:gd name="T67" fmla="*/ 77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7"/>
                <a:gd name="T103" fmla="*/ 0 h 84"/>
                <a:gd name="T104" fmla="*/ 577 w 577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7" h="84">
                  <a:moveTo>
                    <a:pt x="577" y="72"/>
                  </a:moveTo>
                  <a:lnTo>
                    <a:pt x="573" y="70"/>
                  </a:lnTo>
                  <a:lnTo>
                    <a:pt x="552" y="70"/>
                  </a:lnTo>
                  <a:lnTo>
                    <a:pt x="529" y="72"/>
                  </a:lnTo>
                  <a:lnTo>
                    <a:pt x="509" y="72"/>
                  </a:lnTo>
                  <a:lnTo>
                    <a:pt x="486" y="75"/>
                  </a:lnTo>
                  <a:lnTo>
                    <a:pt x="465" y="75"/>
                  </a:lnTo>
                  <a:lnTo>
                    <a:pt x="444" y="75"/>
                  </a:lnTo>
                  <a:lnTo>
                    <a:pt x="424" y="75"/>
                  </a:lnTo>
                  <a:lnTo>
                    <a:pt x="403" y="75"/>
                  </a:lnTo>
                  <a:lnTo>
                    <a:pt x="384" y="75"/>
                  </a:lnTo>
                  <a:lnTo>
                    <a:pt x="363" y="75"/>
                  </a:lnTo>
                  <a:lnTo>
                    <a:pt x="345" y="72"/>
                  </a:lnTo>
                  <a:lnTo>
                    <a:pt x="324" y="72"/>
                  </a:lnTo>
                  <a:lnTo>
                    <a:pt x="305" y="70"/>
                  </a:lnTo>
                  <a:lnTo>
                    <a:pt x="287" y="70"/>
                  </a:lnTo>
                  <a:lnTo>
                    <a:pt x="268" y="68"/>
                  </a:lnTo>
                  <a:lnTo>
                    <a:pt x="249" y="65"/>
                  </a:lnTo>
                  <a:lnTo>
                    <a:pt x="233" y="63"/>
                  </a:lnTo>
                  <a:lnTo>
                    <a:pt x="214" y="61"/>
                  </a:lnTo>
                  <a:lnTo>
                    <a:pt x="197" y="58"/>
                  </a:lnTo>
                  <a:lnTo>
                    <a:pt x="181" y="54"/>
                  </a:lnTo>
                  <a:lnTo>
                    <a:pt x="164" y="51"/>
                  </a:lnTo>
                  <a:lnTo>
                    <a:pt x="148" y="47"/>
                  </a:lnTo>
                  <a:lnTo>
                    <a:pt x="131" y="44"/>
                  </a:lnTo>
                  <a:lnTo>
                    <a:pt x="116" y="40"/>
                  </a:lnTo>
                  <a:lnTo>
                    <a:pt x="102" y="35"/>
                  </a:lnTo>
                  <a:lnTo>
                    <a:pt x="85" y="30"/>
                  </a:lnTo>
                  <a:lnTo>
                    <a:pt x="71" y="26"/>
                  </a:lnTo>
                  <a:lnTo>
                    <a:pt x="56" y="21"/>
                  </a:lnTo>
                  <a:lnTo>
                    <a:pt x="44" y="16"/>
                  </a:lnTo>
                  <a:lnTo>
                    <a:pt x="29" y="12"/>
                  </a:lnTo>
                  <a:lnTo>
                    <a:pt x="17" y="5"/>
                  </a:lnTo>
                  <a:lnTo>
                    <a:pt x="4" y="0"/>
                  </a:lnTo>
                  <a:lnTo>
                    <a:pt x="0" y="9"/>
                  </a:lnTo>
                  <a:lnTo>
                    <a:pt x="13" y="14"/>
                  </a:lnTo>
                  <a:lnTo>
                    <a:pt x="27" y="21"/>
                  </a:lnTo>
                  <a:lnTo>
                    <a:pt x="40" y="26"/>
                  </a:lnTo>
                  <a:lnTo>
                    <a:pt x="54" y="30"/>
                  </a:lnTo>
                  <a:lnTo>
                    <a:pt x="69" y="35"/>
                  </a:lnTo>
                  <a:lnTo>
                    <a:pt x="83" y="40"/>
                  </a:lnTo>
                  <a:lnTo>
                    <a:pt x="100" y="44"/>
                  </a:lnTo>
                  <a:lnTo>
                    <a:pt x="114" y="49"/>
                  </a:lnTo>
                  <a:lnTo>
                    <a:pt x="131" y="54"/>
                  </a:lnTo>
                  <a:lnTo>
                    <a:pt x="145" y="56"/>
                  </a:lnTo>
                  <a:lnTo>
                    <a:pt x="162" y="61"/>
                  </a:lnTo>
                  <a:lnTo>
                    <a:pt x="179" y="63"/>
                  </a:lnTo>
                  <a:lnTo>
                    <a:pt x="195" y="68"/>
                  </a:lnTo>
                  <a:lnTo>
                    <a:pt x="214" y="70"/>
                  </a:lnTo>
                  <a:lnTo>
                    <a:pt x="231" y="72"/>
                  </a:lnTo>
                  <a:lnTo>
                    <a:pt x="249" y="75"/>
                  </a:lnTo>
                  <a:lnTo>
                    <a:pt x="268" y="77"/>
                  </a:lnTo>
                  <a:lnTo>
                    <a:pt x="287" y="79"/>
                  </a:lnTo>
                  <a:lnTo>
                    <a:pt x="305" y="79"/>
                  </a:lnTo>
                  <a:lnTo>
                    <a:pt x="324" y="81"/>
                  </a:lnTo>
                  <a:lnTo>
                    <a:pt x="343" y="81"/>
                  </a:lnTo>
                  <a:lnTo>
                    <a:pt x="363" y="84"/>
                  </a:lnTo>
                  <a:lnTo>
                    <a:pt x="384" y="84"/>
                  </a:lnTo>
                  <a:lnTo>
                    <a:pt x="403" y="84"/>
                  </a:lnTo>
                  <a:lnTo>
                    <a:pt x="424" y="84"/>
                  </a:lnTo>
                  <a:lnTo>
                    <a:pt x="444" y="84"/>
                  </a:lnTo>
                  <a:lnTo>
                    <a:pt x="465" y="84"/>
                  </a:lnTo>
                  <a:lnTo>
                    <a:pt x="486" y="84"/>
                  </a:lnTo>
                  <a:lnTo>
                    <a:pt x="509" y="81"/>
                  </a:lnTo>
                  <a:lnTo>
                    <a:pt x="529" y="81"/>
                  </a:lnTo>
                  <a:lnTo>
                    <a:pt x="552" y="79"/>
                  </a:lnTo>
                  <a:lnTo>
                    <a:pt x="575" y="79"/>
                  </a:lnTo>
                  <a:lnTo>
                    <a:pt x="571" y="77"/>
                  </a:lnTo>
                  <a:lnTo>
                    <a:pt x="577" y="72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89" name="Freeform 44">
              <a:extLst>
                <a:ext uri="{FF2B5EF4-FFF2-40B4-BE49-F238E27FC236}">
                  <a16:creationId xmlns:a16="http://schemas.microsoft.com/office/drawing/2014/main" id="{09FBD818-FF22-42E3-8023-E0F0E6DC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702"/>
              <a:ext cx="63" cy="117"/>
            </a:xfrm>
            <a:custGeom>
              <a:avLst/>
              <a:gdLst>
                <a:gd name="T0" fmla="*/ 62 w 64"/>
                <a:gd name="T1" fmla="*/ 117 h 117"/>
                <a:gd name="T2" fmla="*/ 62 w 64"/>
                <a:gd name="T3" fmla="*/ 112 h 117"/>
                <a:gd name="T4" fmla="*/ 6 w 64"/>
                <a:gd name="T5" fmla="*/ 0 h 117"/>
                <a:gd name="T6" fmla="*/ 0 w 64"/>
                <a:gd name="T7" fmla="*/ 5 h 117"/>
                <a:gd name="T8" fmla="*/ 54 w 64"/>
                <a:gd name="T9" fmla="*/ 117 h 117"/>
                <a:gd name="T10" fmla="*/ 54 w 64"/>
                <a:gd name="T11" fmla="*/ 112 h 117"/>
                <a:gd name="T12" fmla="*/ 62 w 64"/>
                <a:gd name="T13" fmla="*/ 117 h 117"/>
                <a:gd name="T14" fmla="*/ 62 w 64"/>
                <a:gd name="T15" fmla="*/ 114 h 117"/>
                <a:gd name="T16" fmla="*/ 62 w 64"/>
                <a:gd name="T17" fmla="*/ 112 h 117"/>
                <a:gd name="T18" fmla="*/ 62 w 64"/>
                <a:gd name="T19" fmla="*/ 117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117"/>
                <a:gd name="T32" fmla="*/ 64 w 64"/>
                <a:gd name="T33" fmla="*/ 117 h 1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117">
                  <a:moveTo>
                    <a:pt x="64" y="117"/>
                  </a:moveTo>
                  <a:lnTo>
                    <a:pt x="64" y="112"/>
                  </a:lnTo>
                  <a:lnTo>
                    <a:pt x="6" y="0"/>
                  </a:lnTo>
                  <a:lnTo>
                    <a:pt x="0" y="5"/>
                  </a:lnTo>
                  <a:lnTo>
                    <a:pt x="56" y="117"/>
                  </a:lnTo>
                  <a:lnTo>
                    <a:pt x="56" y="112"/>
                  </a:lnTo>
                  <a:lnTo>
                    <a:pt x="64" y="117"/>
                  </a:lnTo>
                  <a:lnTo>
                    <a:pt x="64" y="114"/>
                  </a:lnTo>
                  <a:lnTo>
                    <a:pt x="64" y="112"/>
                  </a:lnTo>
                  <a:lnTo>
                    <a:pt x="64" y="11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90" name="Freeform 45">
              <a:extLst>
                <a:ext uri="{FF2B5EF4-FFF2-40B4-BE49-F238E27FC236}">
                  <a16:creationId xmlns:a16="http://schemas.microsoft.com/office/drawing/2014/main" id="{721CF4AD-D875-70EB-E304-C8E202A31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814"/>
              <a:ext cx="81" cy="123"/>
            </a:xfrm>
            <a:custGeom>
              <a:avLst/>
              <a:gdLst>
                <a:gd name="T0" fmla="*/ 2 w 83"/>
                <a:gd name="T1" fmla="*/ 121 h 123"/>
                <a:gd name="T2" fmla="*/ 7 w 83"/>
                <a:gd name="T3" fmla="*/ 119 h 123"/>
                <a:gd name="T4" fmla="*/ 79 w 83"/>
                <a:gd name="T5" fmla="*/ 5 h 123"/>
                <a:gd name="T6" fmla="*/ 71 w 83"/>
                <a:gd name="T7" fmla="*/ 0 h 123"/>
                <a:gd name="T8" fmla="*/ 0 w 83"/>
                <a:gd name="T9" fmla="*/ 114 h 123"/>
                <a:gd name="T10" fmla="*/ 7 w 83"/>
                <a:gd name="T11" fmla="*/ 112 h 123"/>
                <a:gd name="T12" fmla="*/ 2 w 83"/>
                <a:gd name="T13" fmla="*/ 121 h 123"/>
                <a:gd name="T14" fmla="*/ 4 w 83"/>
                <a:gd name="T15" fmla="*/ 123 h 123"/>
                <a:gd name="T16" fmla="*/ 7 w 83"/>
                <a:gd name="T17" fmla="*/ 119 h 123"/>
                <a:gd name="T18" fmla="*/ 2 w 83"/>
                <a:gd name="T19" fmla="*/ 121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123"/>
                <a:gd name="T32" fmla="*/ 83 w 83"/>
                <a:gd name="T33" fmla="*/ 123 h 1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123">
                  <a:moveTo>
                    <a:pt x="2" y="121"/>
                  </a:moveTo>
                  <a:lnTo>
                    <a:pt x="7" y="119"/>
                  </a:lnTo>
                  <a:lnTo>
                    <a:pt x="83" y="5"/>
                  </a:lnTo>
                  <a:lnTo>
                    <a:pt x="75" y="0"/>
                  </a:lnTo>
                  <a:lnTo>
                    <a:pt x="0" y="114"/>
                  </a:lnTo>
                  <a:lnTo>
                    <a:pt x="7" y="112"/>
                  </a:lnTo>
                  <a:lnTo>
                    <a:pt x="2" y="121"/>
                  </a:lnTo>
                  <a:lnTo>
                    <a:pt x="4" y="123"/>
                  </a:lnTo>
                  <a:lnTo>
                    <a:pt x="7" y="119"/>
                  </a:lnTo>
                  <a:lnTo>
                    <a:pt x="2" y="121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91" name="Freeform 46">
              <a:extLst>
                <a:ext uri="{FF2B5EF4-FFF2-40B4-BE49-F238E27FC236}">
                  <a16:creationId xmlns:a16="http://schemas.microsoft.com/office/drawing/2014/main" id="{9BA914B9-B991-FBBB-676E-EDF6EC6DD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926"/>
              <a:ext cx="5" cy="11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4 h 11"/>
                <a:gd name="T4" fmla="*/ 5 w 5"/>
                <a:gd name="T5" fmla="*/ 0 h 11"/>
                <a:gd name="T6" fmla="*/ 0 w 5"/>
                <a:gd name="T7" fmla="*/ 9 h 11"/>
                <a:gd name="T8" fmla="*/ 2 w 5"/>
                <a:gd name="T9" fmla="*/ 11 h 11"/>
                <a:gd name="T10" fmla="*/ 5 w 5"/>
                <a:gd name="T11" fmla="*/ 7 h 11"/>
                <a:gd name="T12" fmla="*/ 0 w 5"/>
                <a:gd name="T13" fmla="*/ 9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1"/>
                <a:gd name="T23" fmla="*/ 5 w 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1">
                  <a:moveTo>
                    <a:pt x="0" y="9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92" name="Freeform 47">
              <a:extLst>
                <a:ext uri="{FF2B5EF4-FFF2-40B4-BE49-F238E27FC236}">
                  <a16:creationId xmlns:a16="http://schemas.microsoft.com/office/drawing/2014/main" id="{D1A8117D-34E8-CB54-ACF9-C724375B4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681"/>
              <a:ext cx="509" cy="68"/>
            </a:xfrm>
            <a:custGeom>
              <a:avLst/>
              <a:gdLst>
                <a:gd name="T0" fmla="*/ 495 w 523"/>
                <a:gd name="T1" fmla="*/ 68 h 68"/>
                <a:gd name="T2" fmla="*/ 472 w 523"/>
                <a:gd name="T3" fmla="*/ 68 h 68"/>
                <a:gd name="T4" fmla="*/ 449 w 523"/>
                <a:gd name="T5" fmla="*/ 68 h 68"/>
                <a:gd name="T6" fmla="*/ 427 w 523"/>
                <a:gd name="T7" fmla="*/ 65 h 68"/>
                <a:gd name="T8" fmla="*/ 404 w 523"/>
                <a:gd name="T9" fmla="*/ 65 h 68"/>
                <a:gd name="T10" fmla="*/ 382 w 523"/>
                <a:gd name="T11" fmla="*/ 65 h 68"/>
                <a:gd name="T12" fmla="*/ 362 w 523"/>
                <a:gd name="T13" fmla="*/ 65 h 68"/>
                <a:gd name="T14" fmla="*/ 340 w 523"/>
                <a:gd name="T15" fmla="*/ 63 h 68"/>
                <a:gd name="T16" fmla="*/ 321 w 523"/>
                <a:gd name="T17" fmla="*/ 63 h 68"/>
                <a:gd name="T18" fmla="*/ 301 w 523"/>
                <a:gd name="T19" fmla="*/ 61 h 68"/>
                <a:gd name="T20" fmla="*/ 281 w 523"/>
                <a:gd name="T21" fmla="*/ 61 h 68"/>
                <a:gd name="T22" fmla="*/ 264 w 523"/>
                <a:gd name="T23" fmla="*/ 58 h 68"/>
                <a:gd name="T24" fmla="*/ 246 w 523"/>
                <a:gd name="T25" fmla="*/ 56 h 68"/>
                <a:gd name="T26" fmla="*/ 229 w 523"/>
                <a:gd name="T27" fmla="*/ 56 h 68"/>
                <a:gd name="T28" fmla="*/ 210 w 523"/>
                <a:gd name="T29" fmla="*/ 54 h 68"/>
                <a:gd name="T30" fmla="*/ 195 w 523"/>
                <a:gd name="T31" fmla="*/ 51 h 68"/>
                <a:gd name="T32" fmla="*/ 179 w 523"/>
                <a:gd name="T33" fmla="*/ 49 h 68"/>
                <a:gd name="T34" fmla="*/ 164 w 523"/>
                <a:gd name="T35" fmla="*/ 47 h 68"/>
                <a:gd name="T36" fmla="*/ 150 w 523"/>
                <a:gd name="T37" fmla="*/ 47 h 68"/>
                <a:gd name="T38" fmla="*/ 133 w 523"/>
                <a:gd name="T39" fmla="*/ 44 h 68"/>
                <a:gd name="T40" fmla="*/ 123 w 523"/>
                <a:gd name="T41" fmla="*/ 40 h 68"/>
                <a:gd name="T42" fmla="*/ 108 w 523"/>
                <a:gd name="T43" fmla="*/ 37 h 68"/>
                <a:gd name="T44" fmla="*/ 96 w 523"/>
                <a:gd name="T45" fmla="*/ 35 h 68"/>
                <a:gd name="T46" fmla="*/ 83 w 523"/>
                <a:gd name="T47" fmla="*/ 33 h 68"/>
                <a:gd name="T48" fmla="*/ 73 w 523"/>
                <a:gd name="T49" fmla="*/ 30 h 68"/>
                <a:gd name="T50" fmla="*/ 61 w 523"/>
                <a:gd name="T51" fmla="*/ 26 h 68"/>
                <a:gd name="T52" fmla="*/ 52 w 523"/>
                <a:gd name="T53" fmla="*/ 24 h 68"/>
                <a:gd name="T54" fmla="*/ 42 w 523"/>
                <a:gd name="T55" fmla="*/ 21 h 68"/>
                <a:gd name="T56" fmla="*/ 31 w 523"/>
                <a:gd name="T57" fmla="*/ 17 h 68"/>
                <a:gd name="T58" fmla="*/ 23 w 523"/>
                <a:gd name="T59" fmla="*/ 12 h 68"/>
                <a:gd name="T60" fmla="*/ 15 w 523"/>
                <a:gd name="T61" fmla="*/ 10 h 68"/>
                <a:gd name="T62" fmla="*/ 9 w 523"/>
                <a:gd name="T63" fmla="*/ 5 h 68"/>
                <a:gd name="T64" fmla="*/ 0 w 523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3"/>
                <a:gd name="T100" fmla="*/ 0 h 68"/>
                <a:gd name="T101" fmla="*/ 523 w 523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3" h="68">
                  <a:moveTo>
                    <a:pt x="523" y="68"/>
                  </a:moveTo>
                  <a:lnTo>
                    <a:pt x="498" y="68"/>
                  </a:lnTo>
                  <a:lnTo>
                    <a:pt x="474" y="68"/>
                  </a:lnTo>
                  <a:lnTo>
                    <a:pt x="451" y="65"/>
                  </a:lnTo>
                  <a:lnTo>
                    <a:pt x="426" y="65"/>
                  </a:lnTo>
                  <a:lnTo>
                    <a:pt x="403" y="65"/>
                  </a:lnTo>
                  <a:lnTo>
                    <a:pt x="382" y="65"/>
                  </a:lnTo>
                  <a:lnTo>
                    <a:pt x="359" y="63"/>
                  </a:lnTo>
                  <a:lnTo>
                    <a:pt x="339" y="63"/>
                  </a:lnTo>
                  <a:lnTo>
                    <a:pt x="318" y="61"/>
                  </a:lnTo>
                  <a:lnTo>
                    <a:pt x="297" y="61"/>
                  </a:lnTo>
                  <a:lnTo>
                    <a:pt x="278" y="58"/>
                  </a:lnTo>
                  <a:lnTo>
                    <a:pt x="260" y="56"/>
                  </a:lnTo>
                  <a:lnTo>
                    <a:pt x="241" y="56"/>
                  </a:lnTo>
                  <a:lnTo>
                    <a:pt x="222" y="54"/>
                  </a:lnTo>
                  <a:lnTo>
                    <a:pt x="206" y="51"/>
                  </a:lnTo>
                  <a:lnTo>
                    <a:pt x="189" y="49"/>
                  </a:lnTo>
                  <a:lnTo>
                    <a:pt x="173" y="47"/>
                  </a:lnTo>
                  <a:lnTo>
                    <a:pt x="158" y="47"/>
                  </a:lnTo>
                  <a:lnTo>
                    <a:pt x="141" y="44"/>
                  </a:lnTo>
                  <a:lnTo>
                    <a:pt x="129" y="40"/>
                  </a:lnTo>
                  <a:lnTo>
                    <a:pt x="114" y="37"/>
                  </a:lnTo>
                  <a:lnTo>
                    <a:pt x="102" y="35"/>
                  </a:lnTo>
                  <a:lnTo>
                    <a:pt x="87" y="33"/>
                  </a:lnTo>
                  <a:lnTo>
                    <a:pt x="77" y="30"/>
                  </a:lnTo>
                  <a:lnTo>
                    <a:pt x="65" y="26"/>
                  </a:lnTo>
                  <a:lnTo>
                    <a:pt x="54" y="24"/>
                  </a:lnTo>
                  <a:lnTo>
                    <a:pt x="44" y="21"/>
                  </a:lnTo>
                  <a:lnTo>
                    <a:pt x="33" y="17"/>
                  </a:lnTo>
                  <a:lnTo>
                    <a:pt x="25" y="12"/>
                  </a:lnTo>
                  <a:lnTo>
                    <a:pt x="15" y="10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93" name="Freeform 48">
              <a:extLst>
                <a:ext uri="{FF2B5EF4-FFF2-40B4-BE49-F238E27FC236}">
                  <a16:creationId xmlns:a16="http://schemas.microsoft.com/office/drawing/2014/main" id="{F3E574DE-7F3F-383B-5F65-7A0EFD0B7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749"/>
              <a:ext cx="532" cy="46"/>
            </a:xfrm>
            <a:custGeom>
              <a:avLst/>
              <a:gdLst>
                <a:gd name="T0" fmla="*/ 518 w 546"/>
                <a:gd name="T1" fmla="*/ 46 h 46"/>
                <a:gd name="T2" fmla="*/ 495 w 546"/>
                <a:gd name="T3" fmla="*/ 46 h 46"/>
                <a:gd name="T4" fmla="*/ 473 w 546"/>
                <a:gd name="T5" fmla="*/ 44 h 46"/>
                <a:gd name="T6" fmla="*/ 454 w 546"/>
                <a:gd name="T7" fmla="*/ 44 h 46"/>
                <a:gd name="T8" fmla="*/ 432 w 546"/>
                <a:gd name="T9" fmla="*/ 42 h 46"/>
                <a:gd name="T10" fmla="*/ 412 w 546"/>
                <a:gd name="T11" fmla="*/ 42 h 46"/>
                <a:gd name="T12" fmla="*/ 390 w 546"/>
                <a:gd name="T13" fmla="*/ 39 h 46"/>
                <a:gd name="T14" fmla="*/ 370 w 546"/>
                <a:gd name="T15" fmla="*/ 39 h 46"/>
                <a:gd name="T16" fmla="*/ 352 w 546"/>
                <a:gd name="T17" fmla="*/ 39 h 46"/>
                <a:gd name="T18" fmla="*/ 333 w 546"/>
                <a:gd name="T19" fmla="*/ 37 h 46"/>
                <a:gd name="T20" fmla="*/ 314 w 546"/>
                <a:gd name="T21" fmla="*/ 35 h 46"/>
                <a:gd name="T22" fmla="*/ 296 w 546"/>
                <a:gd name="T23" fmla="*/ 35 h 46"/>
                <a:gd name="T24" fmla="*/ 278 w 546"/>
                <a:gd name="T25" fmla="*/ 32 h 46"/>
                <a:gd name="T26" fmla="*/ 260 w 546"/>
                <a:gd name="T27" fmla="*/ 32 h 46"/>
                <a:gd name="T28" fmla="*/ 242 w 546"/>
                <a:gd name="T29" fmla="*/ 30 h 46"/>
                <a:gd name="T30" fmla="*/ 227 w 546"/>
                <a:gd name="T31" fmla="*/ 30 h 46"/>
                <a:gd name="T32" fmla="*/ 209 w 546"/>
                <a:gd name="T33" fmla="*/ 28 h 46"/>
                <a:gd name="T34" fmla="*/ 194 w 546"/>
                <a:gd name="T35" fmla="*/ 25 h 46"/>
                <a:gd name="T36" fmla="*/ 177 w 546"/>
                <a:gd name="T37" fmla="*/ 25 h 46"/>
                <a:gd name="T38" fmla="*/ 164 w 546"/>
                <a:gd name="T39" fmla="*/ 23 h 46"/>
                <a:gd name="T40" fmla="*/ 148 w 546"/>
                <a:gd name="T41" fmla="*/ 21 h 46"/>
                <a:gd name="T42" fmla="*/ 133 w 546"/>
                <a:gd name="T43" fmla="*/ 21 h 46"/>
                <a:gd name="T44" fmla="*/ 121 w 546"/>
                <a:gd name="T45" fmla="*/ 18 h 46"/>
                <a:gd name="T46" fmla="*/ 106 w 546"/>
                <a:gd name="T47" fmla="*/ 16 h 46"/>
                <a:gd name="T48" fmla="*/ 93 w 546"/>
                <a:gd name="T49" fmla="*/ 14 h 46"/>
                <a:gd name="T50" fmla="*/ 79 w 546"/>
                <a:gd name="T51" fmla="*/ 14 h 46"/>
                <a:gd name="T52" fmla="*/ 67 w 546"/>
                <a:gd name="T53" fmla="*/ 11 h 46"/>
                <a:gd name="T54" fmla="*/ 56 w 546"/>
                <a:gd name="T55" fmla="*/ 9 h 46"/>
                <a:gd name="T56" fmla="*/ 44 w 546"/>
                <a:gd name="T57" fmla="*/ 7 h 46"/>
                <a:gd name="T58" fmla="*/ 31 w 546"/>
                <a:gd name="T59" fmla="*/ 4 h 46"/>
                <a:gd name="T60" fmla="*/ 19 w 546"/>
                <a:gd name="T61" fmla="*/ 2 h 46"/>
                <a:gd name="T62" fmla="*/ 11 w 546"/>
                <a:gd name="T63" fmla="*/ 2 h 46"/>
                <a:gd name="T64" fmla="*/ 0 w 546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6"/>
                <a:gd name="T100" fmla="*/ 0 h 46"/>
                <a:gd name="T101" fmla="*/ 546 w 546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6" h="46">
                  <a:moveTo>
                    <a:pt x="546" y="46"/>
                  </a:moveTo>
                  <a:lnTo>
                    <a:pt x="521" y="46"/>
                  </a:lnTo>
                  <a:lnTo>
                    <a:pt x="498" y="44"/>
                  </a:lnTo>
                  <a:lnTo>
                    <a:pt x="478" y="44"/>
                  </a:lnTo>
                  <a:lnTo>
                    <a:pt x="455" y="42"/>
                  </a:lnTo>
                  <a:lnTo>
                    <a:pt x="434" y="42"/>
                  </a:lnTo>
                  <a:lnTo>
                    <a:pt x="411" y="39"/>
                  </a:lnTo>
                  <a:lnTo>
                    <a:pt x="390" y="39"/>
                  </a:lnTo>
                  <a:lnTo>
                    <a:pt x="370" y="39"/>
                  </a:lnTo>
                  <a:lnTo>
                    <a:pt x="351" y="37"/>
                  </a:lnTo>
                  <a:lnTo>
                    <a:pt x="330" y="35"/>
                  </a:lnTo>
                  <a:lnTo>
                    <a:pt x="312" y="35"/>
                  </a:lnTo>
                  <a:lnTo>
                    <a:pt x="293" y="32"/>
                  </a:lnTo>
                  <a:lnTo>
                    <a:pt x="274" y="32"/>
                  </a:lnTo>
                  <a:lnTo>
                    <a:pt x="255" y="30"/>
                  </a:lnTo>
                  <a:lnTo>
                    <a:pt x="239" y="30"/>
                  </a:lnTo>
                  <a:lnTo>
                    <a:pt x="220" y="28"/>
                  </a:lnTo>
                  <a:lnTo>
                    <a:pt x="204" y="25"/>
                  </a:lnTo>
                  <a:lnTo>
                    <a:pt x="187" y="25"/>
                  </a:lnTo>
                  <a:lnTo>
                    <a:pt x="172" y="23"/>
                  </a:lnTo>
                  <a:lnTo>
                    <a:pt x="156" y="21"/>
                  </a:lnTo>
                  <a:lnTo>
                    <a:pt x="141" y="21"/>
                  </a:lnTo>
                  <a:lnTo>
                    <a:pt x="127" y="18"/>
                  </a:lnTo>
                  <a:lnTo>
                    <a:pt x="112" y="16"/>
                  </a:lnTo>
                  <a:lnTo>
                    <a:pt x="98" y="14"/>
                  </a:lnTo>
                  <a:lnTo>
                    <a:pt x="83" y="14"/>
                  </a:lnTo>
                  <a:lnTo>
                    <a:pt x="71" y="11"/>
                  </a:lnTo>
                  <a:lnTo>
                    <a:pt x="58" y="9"/>
                  </a:lnTo>
                  <a:lnTo>
                    <a:pt x="46" y="7"/>
                  </a:lnTo>
                  <a:lnTo>
                    <a:pt x="33" y="4"/>
                  </a:lnTo>
                  <a:lnTo>
                    <a:pt x="21" y="2"/>
                  </a:ln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94" name="Freeform 49">
              <a:extLst>
                <a:ext uri="{FF2B5EF4-FFF2-40B4-BE49-F238E27FC236}">
                  <a16:creationId xmlns:a16="http://schemas.microsoft.com/office/drawing/2014/main" id="{E577888B-848E-98DC-45B6-6078C48D2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805"/>
              <a:ext cx="596" cy="53"/>
            </a:xfrm>
            <a:custGeom>
              <a:avLst/>
              <a:gdLst>
                <a:gd name="T0" fmla="*/ 579 w 613"/>
                <a:gd name="T1" fmla="*/ 53 h 53"/>
                <a:gd name="T2" fmla="*/ 563 w 613"/>
                <a:gd name="T3" fmla="*/ 48 h 53"/>
                <a:gd name="T4" fmla="*/ 545 w 613"/>
                <a:gd name="T5" fmla="*/ 46 h 53"/>
                <a:gd name="T6" fmla="*/ 530 w 613"/>
                <a:gd name="T7" fmla="*/ 44 h 53"/>
                <a:gd name="T8" fmla="*/ 514 w 613"/>
                <a:gd name="T9" fmla="*/ 39 h 53"/>
                <a:gd name="T10" fmla="*/ 496 w 613"/>
                <a:gd name="T11" fmla="*/ 37 h 53"/>
                <a:gd name="T12" fmla="*/ 479 w 613"/>
                <a:gd name="T13" fmla="*/ 34 h 53"/>
                <a:gd name="T14" fmla="*/ 463 w 613"/>
                <a:gd name="T15" fmla="*/ 32 h 53"/>
                <a:gd name="T16" fmla="*/ 445 w 613"/>
                <a:gd name="T17" fmla="*/ 30 h 53"/>
                <a:gd name="T18" fmla="*/ 428 w 613"/>
                <a:gd name="T19" fmla="*/ 28 h 53"/>
                <a:gd name="T20" fmla="*/ 412 w 613"/>
                <a:gd name="T21" fmla="*/ 25 h 53"/>
                <a:gd name="T22" fmla="*/ 394 w 613"/>
                <a:gd name="T23" fmla="*/ 23 h 53"/>
                <a:gd name="T24" fmla="*/ 377 w 613"/>
                <a:gd name="T25" fmla="*/ 21 h 53"/>
                <a:gd name="T26" fmla="*/ 359 w 613"/>
                <a:gd name="T27" fmla="*/ 18 h 53"/>
                <a:gd name="T28" fmla="*/ 341 w 613"/>
                <a:gd name="T29" fmla="*/ 16 h 53"/>
                <a:gd name="T30" fmla="*/ 324 w 613"/>
                <a:gd name="T31" fmla="*/ 16 h 53"/>
                <a:gd name="T32" fmla="*/ 306 w 613"/>
                <a:gd name="T33" fmla="*/ 14 h 53"/>
                <a:gd name="T34" fmla="*/ 287 w 613"/>
                <a:gd name="T35" fmla="*/ 11 h 53"/>
                <a:gd name="T36" fmla="*/ 269 w 613"/>
                <a:gd name="T37" fmla="*/ 11 h 53"/>
                <a:gd name="T38" fmla="*/ 252 w 613"/>
                <a:gd name="T39" fmla="*/ 9 h 53"/>
                <a:gd name="T40" fmla="*/ 231 w 613"/>
                <a:gd name="T41" fmla="*/ 9 h 53"/>
                <a:gd name="T42" fmla="*/ 214 w 613"/>
                <a:gd name="T43" fmla="*/ 7 h 53"/>
                <a:gd name="T44" fmla="*/ 194 w 613"/>
                <a:gd name="T45" fmla="*/ 7 h 53"/>
                <a:gd name="T46" fmla="*/ 177 w 613"/>
                <a:gd name="T47" fmla="*/ 4 h 53"/>
                <a:gd name="T48" fmla="*/ 157 w 613"/>
                <a:gd name="T49" fmla="*/ 4 h 53"/>
                <a:gd name="T50" fmla="*/ 137 w 613"/>
                <a:gd name="T51" fmla="*/ 4 h 53"/>
                <a:gd name="T52" fmla="*/ 119 w 613"/>
                <a:gd name="T53" fmla="*/ 2 h 53"/>
                <a:gd name="T54" fmla="*/ 98 w 613"/>
                <a:gd name="T55" fmla="*/ 2 h 53"/>
                <a:gd name="T56" fmla="*/ 79 w 613"/>
                <a:gd name="T57" fmla="*/ 2 h 53"/>
                <a:gd name="T58" fmla="*/ 58 w 613"/>
                <a:gd name="T59" fmla="*/ 2 h 53"/>
                <a:gd name="T60" fmla="*/ 40 w 613"/>
                <a:gd name="T61" fmla="*/ 0 h 53"/>
                <a:gd name="T62" fmla="*/ 19 w 613"/>
                <a:gd name="T63" fmla="*/ 0 h 53"/>
                <a:gd name="T64" fmla="*/ 0 w 613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3"/>
                <a:gd name="T100" fmla="*/ 0 h 53"/>
                <a:gd name="T101" fmla="*/ 613 w 613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3" h="53">
                  <a:moveTo>
                    <a:pt x="613" y="53"/>
                  </a:moveTo>
                  <a:lnTo>
                    <a:pt x="596" y="48"/>
                  </a:lnTo>
                  <a:lnTo>
                    <a:pt x="577" y="46"/>
                  </a:lnTo>
                  <a:lnTo>
                    <a:pt x="561" y="44"/>
                  </a:lnTo>
                  <a:lnTo>
                    <a:pt x="544" y="39"/>
                  </a:lnTo>
                  <a:lnTo>
                    <a:pt x="525" y="37"/>
                  </a:lnTo>
                  <a:lnTo>
                    <a:pt x="507" y="34"/>
                  </a:lnTo>
                  <a:lnTo>
                    <a:pt x="490" y="32"/>
                  </a:lnTo>
                  <a:lnTo>
                    <a:pt x="471" y="30"/>
                  </a:lnTo>
                  <a:lnTo>
                    <a:pt x="453" y="28"/>
                  </a:lnTo>
                  <a:lnTo>
                    <a:pt x="436" y="25"/>
                  </a:lnTo>
                  <a:lnTo>
                    <a:pt x="417" y="23"/>
                  </a:lnTo>
                  <a:lnTo>
                    <a:pt x="399" y="21"/>
                  </a:lnTo>
                  <a:lnTo>
                    <a:pt x="380" y="18"/>
                  </a:lnTo>
                  <a:lnTo>
                    <a:pt x="361" y="16"/>
                  </a:lnTo>
                  <a:lnTo>
                    <a:pt x="343" y="16"/>
                  </a:lnTo>
                  <a:lnTo>
                    <a:pt x="324" y="14"/>
                  </a:lnTo>
                  <a:lnTo>
                    <a:pt x="303" y="11"/>
                  </a:lnTo>
                  <a:lnTo>
                    <a:pt x="285" y="11"/>
                  </a:lnTo>
                  <a:lnTo>
                    <a:pt x="266" y="9"/>
                  </a:lnTo>
                  <a:lnTo>
                    <a:pt x="245" y="9"/>
                  </a:lnTo>
                  <a:lnTo>
                    <a:pt x="226" y="7"/>
                  </a:lnTo>
                  <a:lnTo>
                    <a:pt x="206" y="7"/>
                  </a:lnTo>
                  <a:lnTo>
                    <a:pt x="187" y="4"/>
                  </a:lnTo>
                  <a:lnTo>
                    <a:pt x="166" y="4"/>
                  </a:lnTo>
                  <a:lnTo>
                    <a:pt x="145" y="4"/>
                  </a:lnTo>
                  <a:lnTo>
                    <a:pt x="125" y="2"/>
                  </a:lnTo>
                  <a:lnTo>
                    <a:pt x="104" y="2"/>
                  </a:lnTo>
                  <a:lnTo>
                    <a:pt x="83" y="2"/>
                  </a:lnTo>
                  <a:lnTo>
                    <a:pt x="62" y="2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95" name="Freeform 50">
              <a:extLst>
                <a:ext uri="{FF2B5EF4-FFF2-40B4-BE49-F238E27FC236}">
                  <a16:creationId xmlns:a16="http://schemas.microsoft.com/office/drawing/2014/main" id="{F69E22BD-FC61-1C7D-BA05-D6BA5A2E7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839"/>
              <a:ext cx="599" cy="66"/>
            </a:xfrm>
            <a:custGeom>
              <a:avLst/>
              <a:gdLst>
                <a:gd name="T0" fmla="*/ 582 w 617"/>
                <a:gd name="T1" fmla="*/ 66 h 66"/>
                <a:gd name="T2" fmla="*/ 565 w 617"/>
                <a:gd name="T3" fmla="*/ 61 h 66"/>
                <a:gd name="T4" fmla="*/ 548 w 617"/>
                <a:gd name="T5" fmla="*/ 54 h 66"/>
                <a:gd name="T6" fmla="*/ 531 w 617"/>
                <a:gd name="T7" fmla="*/ 49 h 66"/>
                <a:gd name="T8" fmla="*/ 513 w 617"/>
                <a:gd name="T9" fmla="*/ 45 h 66"/>
                <a:gd name="T10" fmla="*/ 495 w 617"/>
                <a:gd name="T11" fmla="*/ 40 h 66"/>
                <a:gd name="T12" fmla="*/ 475 w 617"/>
                <a:gd name="T13" fmla="*/ 35 h 66"/>
                <a:gd name="T14" fmla="*/ 458 w 617"/>
                <a:gd name="T15" fmla="*/ 33 h 66"/>
                <a:gd name="T16" fmla="*/ 438 w 617"/>
                <a:gd name="T17" fmla="*/ 28 h 66"/>
                <a:gd name="T18" fmla="*/ 418 w 617"/>
                <a:gd name="T19" fmla="*/ 26 h 66"/>
                <a:gd name="T20" fmla="*/ 402 w 617"/>
                <a:gd name="T21" fmla="*/ 21 h 66"/>
                <a:gd name="T22" fmla="*/ 382 w 617"/>
                <a:gd name="T23" fmla="*/ 19 h 66"/>
                <a:gd name="T24" fmla="*/ 362 w 617"/>
                <a:gd name="T25" fmla="*/ 17 h 66"/>
                <a:gd name="T26" fmla="*/ 342 w 617"/>
                <a:gd name="T27" fmla="*/ 14 h 66"/>
                <a:gd name="T28" fmla="*/ 320 w 617"/>
                <a:gd name="T29" fmla="*/ 12 h 66"/>
                <a:gd name="T30" fmla="*/ 302 w 617"/>
                <a:gd name="T31" fmla="*/ 10 h 66"/>
                <a:gd name="T32" fmla="*/ 282 w 617"/>
                <a:gd name="T33" fmla="*/ 7 h 66"/>
                <a:gd name="T34" fmla="*/ 262 w 617"/>
                <a:gd name="T35" fmla="*/ 5 h 66"/>
                <a:gd name="T36" fmla="*/ 243 w 617"/>
                <a:gd name="T37" fmla="*/ 5 h 66"/>
                <a:gd name="T38" fmla="*/ 223 w 617"/>
                <a:gd name="T39" fmla="*/ 3 h 66"/>
                <a:gd name="T40" fmla="*/ 204 w 617"/>
                <a:gd name="T41" fmla="*/ 3 h 66"/>
                <a:gd name="T42" fmla="*/ 185 w 617"/>
                <a:gd name="T43" fmla="*/ 0 h 66"/>
                <a:gd name="T44" fmla="*/ 167 w 617"/>
                <a:gd name="T45" fmla="*/ 0 h 66"/>
                <a:gd name="T46" fmla="*/ 149 w 617"/>
                <a:gd name="T47" fmla="*/ 0 h 66"/>
                <a:gd name="T48" fmla="*/ 129 w 617"/>
                <a:gd name="T49" fmla="*/ 0 h 66"/>
                <a:gd name="T50" fmla="*/ 112 w 617"/>
                <a:gd name="T51" fmla="*/ 0 h 66"/>
                <a:gd name="T52" fmla="*/ 94 w 617"/>
                <a:gd name="T53" fmla="*/ 0 h 66"/>
                <a:gd name="T54" fmla="*/ 77 w 617"/>
                <a:gd name="T55" fmla="*/ 0 h 66"/>
                <a:gd name="T56" fmla="*/ 60 w 617"/>
                <a:gd name="T57" fmla="*/ 0 h 66"/>
                <a:gd name="T58" fmla="*/ 46 w 617"/>
                <a:gd name="T59" fmla="*/ 0 h 66"/>
                <a:gd name="T60" fmla="*/ 29 w 617"/>
                <a:gd name="T61" fmla="*/ 3 h 66"/>
                <a:gd name="T62" fmla="*/ 15 w 617"/>
                <a:gd name="T63" fmla="*/ 3 h 66"/>
                <a:gd name="T64" fmla="*/ 0 w 617"/>
                <a:gd name="T65" fmla="*/ 5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7"/>
                <a:gd name="T100" fmla="*/ 0 h 66"/>
                <a:gd name="T101" fmla="*/ 617 w 617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7" h="66">
                  <a:moveTo>
                    <a:pt x="617" y="66"/>
                  </a:moveTo>
                  <a:lnTo>
                    <a:pt x="600" y="61"/>
                  </a:lnTo>
                  <a:lnTo>
                    <a:pt x="581" y="54"/>
                  </a:lnTo>
                  <a:lnTo>
                    <a:pt x="563" y="49"/>
                  </a:lnTo>
                  <a:lnTo>
                    <a:pt x="544" y="45"/>
                  </a:lnTo>
                  <a:lnTo>
                    <a:pt x="525" y="40"/>
                  </a:lnTo>
                  <a:lnTo>
                    <a:pt x="504" y="35"/>
                  </a:lnTo>
                  <a:lnTo>
                    <a:pt x="486" y="33"/>
                  </a:lnTo>
                  <a:lnTo>
                    <a:pt x="465" y="28"/>
                  </a:lnTo>
                  <a:lnTo>
                    <a:pt x="444" y="26"/>
                  </a:lnTo>
                  <a:lnTo>
                    <a:pt x="426" y="21"/>
                  </a:lnTo>
                  <a:lnTo>
                    <a:pt x="405" y="19"/>
                  </a:lnTo>
                  <a:lnTo>
                    <a:pt x="384" y="17"/>
                  </a:lnTo>
                  <a:lnTo>
                    <a:pt x="363" y="14"/>
                  </a:lnTo>
                  <a:lnTo>
                    <a:pt x="340" y="12"/>
                  </a:lnTo>
                  <a:lnTo>
                    <a:pt x="320" y="10"/>
                  </a:lnTo>
                  <a:lnTo>
                    <a:pt x="299" y="7"/>
                  </a:lnTo>
                  <a:lnTo>
                    <a:pt x="278" y="5"/>
                  </a:lnTo>
                  <a:lnTo>
                    <a:pt x="257" y="5"/>
                  </a:lnTo>
                  <a:lnTo>
                    <a:pt x="237" y="3"/>
                  </a:lnTo>
                  <a:lnTo>
                    <a:pt x="216" y="3"/>
                  </a:lnTo>
                  <a:lnTo>
                    <a:pt x="197" y="0"/>
                  </a:lnTo>
                  <a:lnTo>
                    <a:pt x="177" y="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81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1" y="3"/>
                  </a:lnTo>
                  <a:lnTo>
                    <a:pt x="15" y="3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96" name="Freeform 51">
              <a:extLst>
                <a:ext uri="{FF2B5EF4-FFF2-40B4-BE49-F238E27FC236}">
                  <a16:creationId xmlns:a16="http://schemas.microsoft.com/office/drawing/2014/main" id="{091C2B09-D399-29E0-C398-59E932326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707"/>
              <a:ext cx="48" cy="7"/>
            </a:xfrm>
            <a:custGeom>
              <a:avLst/>
              <a:gdLst>
                <a:gd name="T0" fmla="*/ 0 w 50"/>
                <a:gd name="T1" fmla="*/ 7 h 7"/>
                <a:gd name="T2" fmla="*/ 2 w 50"/>
                <a:gd name="T3" fmla="*/ 7 h 7"/>
                <a:gd name="T4" fmla="*/ 4 w 50"/>
                <a:gd name="T5" fmla="*/ 4 h 7"/>
                <a:gd name="T6" fmla="*/ 7 w 50"/>
                <a:gd name="T7" fmla="*/ 4 h 7"/>
                <a:gd name="T8" fmla="*/ 9 w 50"/>
                <a:gd name="T9" fmla="*/ 2 h 7"/>
                <a:gd name="T10" fmla="*/ 11 w 50"/>
                <a:gd name="T11" fmla="*/ 2 h 7"/>
                <a:gd name="T12" fmla="*/ 12 w 50"/>
                <a:gd name="T13" fmla="*/ 2 h 7"/>
                <a:gd name="T14" fmla="*/ 12 w 50"/>
                <a:gd name="T15" fmla="*/ 0 h 7"/>
                <a:gd name="T16" fmla="*/ 13 w 50"/>
                <a:gd name="T17" fmla="*/ 0 h 7"/>
                <a:gd name="T18" fmla="*/ 15 w 50"/>
                <a:gd name="T19" fmla="*/ 0 h 7"/>
                <a:gd name="T20" fmla="*/ 17 w 50"/>
                <a:gd name="T21" fmla="*/ 0 h 7"/>
                <a:gd name="T22" fmla="*/ 19 w 50"/>
                <a:gd name="T23" fmla="*/ 0 h 7"/>
                <a:gd name="T24" fmla="*/ 21 w 50"/>
                <a:gd name="T25" fmla="*/ 0 h 7"/>
                <a:gd name="T26" fmla="*/ 23 w 50"/>
                <a:gd name="T27" fmla="*/ 0 h 7"/>
                <a:gd name="T28" fmla="*/ 25 w 50"/>
                <a:gd name="T29" fmla="*/ 0 h 7"/>
                <a:gd name="T30" fmla="*/ 27 w 50"/>
                <a:gd name="T31" fmla="*/ 0 h 7"/>
                <a:gd name="T32" fmla="*/ 29 w 50"/>
                <a:gd name="T33" fmla="*/ 0 h 7"/>
                <a:gd name="T34" fmla="*/ 32 w 50"/>
                <a:gd name="T35" fmla="*/ 0 h 7"/>
                <a:gd name="T36" fmla="*/ 34 w 50"/>
                <a:gd name="T37" fmla="*/ 0 h 7"/>
                <a:gd name="T38" fmla="*/ 35 w 50"/>
                <a:gd name="T39" fmla="*/ 0 h 7"/>
                <a:gd name="T40" fmla="*/ 35 w 50"/>
                <a:gd name="T41" fmla="*/ 2 h 7"/>
                <a:gd name="T42" fmla="*/ 36 w 50"/>
                <a:gd name="T43" fmla="*/ 2 h 7"/>
                <a:gd name="T44" fmla="*/ 38 w 50"/>
                <a:gd name="T45" fmla="*/ 2 h 7"/>
                <a:gd name="T46" fmla="*/ 40 w 50"/>
                <a:gd name="T47" fmla="*/ 2 h 7"/>
                <a:gd name="T48" fmla="*/ 40 w 50"/>
                <a:gd name="T49" fmla="*/ 4 h 7"/>
                <a:gd name="T50" fmla="*/ 42 w 50"/>
                <a:gd name="T51" fmla="*/ 4 h 7"/>
                <a:gd name="T52" fmla="*/ 44 w 50"/>
                <a:gd name="T53" fmla="*/ 4 h 7"/>
                <a:gd name="T54" fmla="*/ 44 w 50"/>
                <a:gd name="T55" fmla="*/ 7 h 7"/>
                <a:gd name="T56" fmla="*/ 46 w 50"/>
                <a:gd name="T57" fmla="*/ 7 h 7"/>
                <a:gd name="T58" fmla="*/ 0 w 50"/>
                <a:gd name="T59" fmla="*/ 7 h 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7"/>
                <a:gd name="T92" fmla="*/ 50 w 50"/>
                <a:gd name="T93" fmla="*/ 7 h 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7">
                  <a:moveTo>
                    <a:pt x="0" y="7"/>
                  </a:moveTo>
                  <a:lnTo>
                    <a:pt x="2" y="7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0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97" name="Freeform 52">
              <a:extLst>
                <a:ext uri="{FF2B5EF4-FFF2-40B4-BE49-F238E27FC236}">
                  <a16:creationId xmlns:a16="http://schemas.microsoft.com/office/drawing/2014/main" id="{ADA6FBA8-007B-2959-0D96-99E07B8A0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2709"/>
              <a:ext cx="60" cy="9"/>
            </a:xfrm>
            <a:custGeom>
              <a:avLst/>
              <a:gdLst>
                <a:gd name="T0" fmla="*/ 15 w 62"/>
                <a:gd name="T1" fmla="*/ 0 h 9"/>
                <a:gd name="T2" fmla="*/ 13 w 62"/>
                <a:gd name="T3" fmla="*/ 0 h 9"/>
                <a:gd name="T4" fmla="*/ 13 w 62"/>
                <a:gd name="T5" fmla="*/ 2 h 9"/>
                <a:gd name="T6" fmla="*/ 10 w 62"/>
                <a:gd name="T7" fmla="*/ 2 h 9"/>
                <a:gd name="T8" fmla="*/ 8 w 62"/>
                <a:gd name="T9" fmla="*/ 2 h 9"/>
                <a:gd name="T10" fmla="*/ 8 w 62"/>
                <a:gd name="T11" fmla="*/ 5 h 9"/>
                <a:gd name="T12" fmla="*/ 6 w 62"/>
                <a:gd name="T13" fmla="*/ 5 h 9"/>
                <a:gd name="T14" fmla="*/ 4 w 62"/>
                <a:gd name="T15" fmla="*/ 7 h 9"/>
                <a:gd name="T16" fmla="*/ 2 w 62"/>
                <a:gd name="T17" fmla="*/ 7 h 9"/>
                <a:gd name="T18" fmla="*/ 2 w 62"/>
                <a:gd name="T19" fmla="*/ 9 h 9"/>
                <a:gd name="T20" fmla="*/ 0 w 62"/>
                <a:gd name="T21" fmla="*/ 9 h 9"/>
                <a:gd name="T22" fmla="*/ 58 w 62"/>
                <a:gd name="T23" fmla="*/ 9 h 9"/>
                <a:gd name="T24" fmla="*/ 56 w 62"/>
                <a:gd name="T25" fmla="*/ 9 h 9"/>
                <a:gd name="T26" fmla="*/ 56 w 62"/>
                <a:gd name="T27" fmla="*/ 7 h 9"/>
                <a:gd name="T28" fmla="*/ 54 w 62"/>
                <a:gd name="T29" fmla="*/ 7 h 9"/>
                <a:gd name="T30" fmla="*/ 52 w 62"/>
                <a:gd name="T31" fmla="*/ 5 h 9"/>
                <a:gd name="T32" fmla="*/ 50 w 62"/>
                <a:gd name="T33" fmla="*/ 5 h 9"/>
                <a:gd name="T34" fmla="*/ 50 w 62"/>
                <a:gd name="T35" fmla="*/ 2 h 9"/>
                <a:gd name="T36" fmla="*/ 48 w 62"/>
                <a:gd name="T37" fmla="*/ 2 h 9"/>
                <a:gd name="T38" fmla="*/ 46 w 62"/>
                <a:gd name="T39" fmla="*/ 2 h 9"/>
                <a:gd name="T40" fmla="*/ 46 w 62"/>
                <a:gd name="T41" fmla="*/ 0 h 9"/>
                <a:gd name="T42" fmla="*/ 45 w 62"/>
                <a:gd name="T43" fmla="*/ 0 h 9"/>
                <a:gd name="T44" fmla="*/ 15 w 62"/>
                <a:gd name="T45" fmla="*/ 0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9"/>
                <a:gd name="T71" fmla="*/ 62 w 62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9">
                  <a:moveTo>
                    <a:pt x="15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0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98" name="Freeform 53">
              <a:extLst>
                <a:ext uri="{FF2B5EF4-FFF2-40B4-BE49-F238E27FC236}">
                  <a16:creationId xmlns:a16="http://schemas.microsoft.com/office/drawing/2014/main" id="{C3902AA7-4789-737D-672A-F795ABA11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2714"/>
              <a:ext cx="69" cy="9"/>
            </a:xfrm>
            <a:custGeom>
              <a:avLst/>
              <a:gdLst>
                <a:gd name="T0" fmla="*/ 10 w 71"/>
                <a:gd name="T1" fmla="*/ 0 h 9"/>
                <a:gd name="T2" fmla="*/ 8 w 71"/>
                <a:gd name="T3" fmla="*/ 2 h 9"/>
                <a:gd name="T4" fmla="*/ 6 w 71"/>
                <a:gd name="T5" fmla="*/ 2 h 9"/>
                <a:gd name="T6" fmla="*/ 6 w 71"/>
                <a:gd name="T7" fmla="*/ 4 h 9"/>
                <a:gd name="T8" fmla="*/ 4 w 71"/>
                <a:gd name="T9" fmla="*/ 4 h 9"/>
                <a:gd name="T10" fmla="*/ 4 w 71"/>
                <a:gd name="T11" fmla="*/ 7 h 9"/>
                <a:gd name="T12" fmla="*/ 2 w 71"/>
                <a:gd name="T13" fmla="*/ 7 h 9"/>
                <a:gd name="T14" fmla="*/ 0 w 71"/>
                <a:gd name="T15" fmla="*/ 9 h 9"/>
                <a:gd name="T16" fmla="*/ 67 w 71"/>
                <a:gd name="T17" fmla="*/ 9 h 9"/>
                <a:gd name="T18" fmla="*/ 64 w 71"/>
                <a:gd name="T19" fmla="*/ 7 h 9"/>
                <a:gd name="T20" fmla="*/ 62 w 71"/>
                <a:gd name="T21" fmla="*/ 7 h 9"/>
                <a:gd name="T22" fmla="*/ 62 w 71"/>
                <a:gd name="T23" fmla="*/ 4 h 9"/>
                <a:gd name="T24" fmla="*/ 60 w 71"/>
                <a:gd name="T25" fmla="*/ 4 h 9"/>
                <a:gd name="T26" fmla="*/ 60 w 71"/>
                <a:gd name="T27" fmla="*/ 2 h 9"/>
                <a:gd name="T28" fmla="*/ 58 w 71"/>
                <a:gd name="T29" fmla="*/ 2 h 9"/>
                <a:gd name="T30" fmla="*/ 58 w 71"/>
                <a:gd name="T31" fmla="*/ 0 h 9"/>
                <a:gd name="T32" fmla="*/ 56 w 71"/>
                <a:gd name="T33" fmla="*/ 0 h 9"/>
                <a:gd name="T34" fmla="*/ 10 w 71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9"/>
                <a:gd name="T56" fmla="*/ 71 w 71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9">
                  <a:moveTo>
                    <a:pt x="10" y="0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9"/>
                  </a:lnTo>
                  <a:lnTo>
                    <a:pt x="71" y="9"/>
                  </a:lnTo>
                  <a:lnTo>
                    <a:pt x="68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0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799" name="Freeform 54">
              <a:extLst>
                <a:ext uri="{FF2B5EF4-FFF2-40B4-BE49-F238E27FC236}">
                  <a16:creationId xmlns:a16="http://schemas.microsoft.com/office/drawing/2014/main" id="{D29C70A1-691B-14A5-2D22-0D453BC0E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718"/>
              <a:ext cx="77" cy="10"/>
            </a:xfrm>
            <a:custGeom>
              <a:avLst/>
              <a:gdLst>
                <a:gd name="T0" fmla="*/ 8 w 79"/>
                <a:gd name="T1" fmla="*/ 0 h 10"/>
                <a:gd name="T2" fmla="*/ 8 w 79"/>
                <a:gd name="T3" fmla="*/ 3 h 10"/>
                <a:gd name="T4" fmla="*/ 6 w 79"/>
                <a:gd name="T5" fmla="*/ 3 h 10"/>
                <a:gd name="T6" fmla="*/ 4 w 79"/>
                <a:gd name="T7" fmla="*/ 5 h 10"/>
                <a:gd name="T8" fmla="*/ 2 w 79"/>
                <a:gd name="T9" fmla="*/ 5 h 10"/>
                <a:gd name="T10" fmla="*/ 2 w 79"/>
                <a:gd name="T11" fmla="*/ 7 h 10"/>
                <a:gd name="T12" fmla="*/ 0 w 79"/>
                <a:gd name="T13" fmla="*/ 7 h 10"/>
                <a:gd name="T14" fmla="*/ 0 w 79"/>
                <a:gd name="T15" fmla="*/ 10 h 10"/>
                <a:gd name="T16" fmla="*/ 75 w 79"/>
                <a:gd name="T17" fmla="*/ 10 h 10"/>
                <a:gd name="T18" fmla="*/ 73 w 79"/>
                <a:gd name="T19" fmla="*/ 7 h 10"/>
                <a:gd name="T20" fmla="*/ 71 w 79"/>
                <a:gd name="T21" fmla="*/ 5 h 10"/>
                <a:gd name="T22" fmla="*/ 68 w 79"/>
                <a:gd name="T23" fmla="*/ 5 h 10"/>
                <a:gd name="T24" fmla="*/ 68 w 79"/>
                <a:gd name="T25" fmla="*/ 3 h 10"/>
                <a:gd name="T26" fmla="*/ 66 w 79"/>
                <a:gd name="T27" fmla="*/ 3 h 10"/>
                <a:gd name="T28" fmla="*/ 66 w 79"/>
                <a:gd name="T29" fmla="*/ 0 h 10"/>
                <a:gd name="T30" fmla="*/ 8 w 79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"/>
                <a:gd name="T49" fmla="*/ 0 h 10"/>
                <a:gd name="T50" fmla="*/ 79 w 79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" h="10">
                  <a:moveTo>
                    <a:pt x="8" y="0"/>
                  </a:moveTo>
                  <a:lnTo>
                    <a:pt x="8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9" y="10"/>
                  </a:lnTo>
                  <a:lnTo>
                    <a:pt x="77" y="7"/>
                  </a:lnTo>
                  <a:lnTo>
                    <a:pt x="75" y="5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00" name="Freeform 55">
              <a:extLst>
                <a:ext uri="{FF2B5EF4-FFF2-40B4-BE49-F238E27FC236}">
                  <a16:creationId xmlns:a16="http://schemas.microsoft.com/office/drawing/2014/main" id="{9996007F-6534-8E4D-9489-856A306BE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723"/>
              <a:ext cx="84" cy="9"/>
            </a:xfrm>
            <a:custGeom>
              <a:avLst/>
              <a:gdLst>
                <a:gd name="T0" fmla="*/ 8 w 87"/>
                <a:gd name="T1" fmla="*/ 0 h 9"/>
                <a:gd name="T2" fmla="*/ 6 w 87"/>
                <a:gd name="T3" fmla="*/ 0 h 9"/>
                <a:gd name="T4" fmla="*/ 6 w 87"/>
                <a:gd name="T5" fmla="*/ 2 h 9"/>
                <a:gd name="T6" fmla="*/ 4 w 87"/>
                <a:gd name="T7" fmla="*/ 2 h 9"/>
                <a:gd name="T8" fmla="*/ 4 w 87"/>
                <a:gd name="T9" fmla="*/ 5 h 9"/>
                <a:gd name="T10" fmla="*/ 2 w 87"/>
                <a:gd name="T11" fmla="*/ 5 h 9"/>
                <a:gd name="T12" fmla="*/ 2 w 87"/>
                <a:gd name="T13" fmla="*/ 7 h 9"/>
                <a:gd name="T14" fmla="*/ 0 w 87"/>
                <a:gd name="T15" fmla="*/ 9 h 9"/>
                <a:gd name="T16" fmla="*/ 81 w 87"/>
                <a:gd name="T17" fmla="*/ 9 h 9"/>
                <a:gd name="T18" fmla="*/ 79 w 87"/>
                <a:gd name="T19" fmla="*/ 9 h 9"/>
                <a:gd name="T20" fmla="*/ 79 w 87"/>
                <a:gd name="T21" fmla="*/ 7 h 9"/>
                <a:gd name="T22" fmla="*/ 77 w 87"/>
                <a:gd name="T23" fmla="*/ 7 h 9"/>
                <a:gd name="T24" fmla="*/ 77 w 87"/>
                <a:gd name="T25" fmla="*/ 5 h 9"/>
                <a:gd name="T26" fmla="*/ 75 w 87"/>
                <a:gd name="T27" fmla="*/ 5 h 9"/>
                <a:gd name="T28" fmla="*/ 75 w 87"/>
                <a:gd name="T29" fmla="*/ 2 h 9"/>
                <a:gd name="T30" fmla="*/ 73 w 87"/>
                <a:gd name="T31" fmla="*/ 0 h 9"/>
                <a:gd name="T32" fmla="*/ 8 w 87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9"/>
                <a:gd name="T53" fmla="*/ 87 w 8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9">
                  <a:moveTo>
                    <a:pt x="8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81" y="2"/>
                  </a:lnTo>
                  <a:lnTo>
                    <a:pt x="7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01" name="Freeform 56">
              <a:extLst>
                <a:ext uri="{FF2B5EF4-FFF2-40B4-BE49-F238E27FC236}">
                  <a16:creationId xmlns:a16="http://schemas.microsoft.com/office/drawing/2014/main" id="{E8D445B0-1B45-7320-CA0A-28477CCF1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2728"/>
              <a:ext cx="91" cy="9"/>
            </a:xfrm>
            <a:custGeom>
              <a:avLst/>
              <a:gdLst>
                <a:gd name="T0" fmla="*/ 9 w 94"/>
                <a:gd name="T1" fmla="*/ 0 h 9"/>
                <a:gd name="T2" fmla="*/ 7 w 94"/>
                <a:gd name="T3" fmla="*/ 0 h 9"/>
                <a:gd name="T4" fmla="*/ 7 w 94"/>
                <a:gd name="T5" fmla="*/ 2 h 9"/>
                <a:gd name="T6" fmla="*/ 5 w 94"/>
                <a:gd name="T7" fmla="*/ 4 h 9"/>
                <a:gd name="T8" fmla="*/ 5 w 94"/>
                <a:gd name="T9" fmla="*/ 7 h 9"/>
                <a:gd name="T10" fmla="*/ 3 w 94"/>
                <a:gd name="T11" fmla="*/ 7 h 9"/>
                <a:gd name="T12" fmla="*/ 3 w 94"/>
                <a:gd name="T13" fmla="*/ 9 h 9"/>
                <a:gd name="T14" fmla="*/ 0 w 94"/>
                <a:gd name="T15" fmla="*/ 9 h 9"/>
                <a:gd name="T16" fmla="*/ 88 w 94"/>
                <a:gd name="T17" fmla="*/ 9 h 9"/>
                <a:gd name="T18" fmla="*/ 88 w 94"/>
                <a:gd name="T19" fmla="*/ 7 h 9"/>
                <a:gd name="T20" fmla="*/ 86 w 94"/>
                <a:gd name="T21" fmla="*/ 7 h 9"/>
                <a:gd name="T22" fmla="*/ 86 w 94"/>
                <a:gd name="T23" fmla="*/ 4 h 9"/>
                <a:gd name="T24" fmla="*/ 84 w 94"/>
                <a:gd name="T25" fmla="*/ 4 h 9"/>
                <a:gd name="T26" fmla="*/ 84 w 94"/>
                <a:gd name="T27" fmla="*/ 2 h 9"/>
                <a:gd name="T28" fmla="*/ 82 w 94"/>
                <a:gd name="T29" fmla="*/ 2 h 9"/>
                <a:gd name="T30" fmla="*/ 82 w 94"/>
                <a:gd name="T31" fmla="*/ 0 h 9"/>
                <a:gd name="T32" fmla="*/ 9 w 94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"/>
                <a:gd name="T53" fmla="*/ 94 w 9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">
                  <a:moveTo>
                    <a:pt x="9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2" y="7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0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02" name="Freeform 57">
              <a:extLst>
                <a:ext uri="{FF2B5EF4-FFF2-40B4-BE49-F238E27FC236}">
                  <a16:creationId xmlns:a16="http://schemas.microsoft.com/office/drawing/2014/main" id="{4DFD60B8-4145-D7E8-62FF-0BEE43AB4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732"/>
              <a:ext cx="95" cy="10"/>
            </a:xfrm>
            <a:custGeom>
              <a:avLst/>
              <a:gdLst>
                <a:gd name="T0" fmla="*/ 7 w 98"/>
                <a:gd name="T1" fmla="*/ 0 h 10"/>
                <a:gd name="T2" fmla="*/ 7 w 98"/>
                <a:gd name="T3" fmla="*/ 3 h 10"/>
                <a:gd name="T4" fmla="*/ 5 w 98"/>
                <a:gd name="T5" fmla="*/ 3 h 10"/>
                <a:gd name="T6" fmla="*/ 5 w 98"/>
                <a:gd name="T7" fmla="*/ 5 h 10"/>
                <a:gd name="T8" fmla="*/ 2 w 98"/>
                <a:gd name="T9" fmla="*/ 5 h 10"/>
                <a:gd name="T10" fmla="*/ 2 w 98"/>
                <a:gd name="T11" fmla="*/ 7 h 10"/>
                <a:gd name="T12" fmla="*/ 0 w 98"/>
                <a:gd name="T13" fmla="*/ 10 h 10"/>
                <a:gd name="T14" fmla="*/ 92 w 98"/>
                <a:gd name="T15" fmla="*/ 10 h 10"/>
                <a:gd name="T16" fmla="*/ 92 w 98"/>
                <a:gd name="T17" fmla="*/ 7 h 10"/>
                <a:gd name="T18" fmla="*/ 90 w 98"/>
                <a:gd name="T19" fmla="*/ 7 h 10"/>
                <a:gd name="T20" fmla="*/ 90 w 98"/>
                <a:gd name="T21" fmla="*/ 5 h 10"/>
                <a:gd name="T22" fmla="*/ 90 w 98"/>
                <a:gd name="T23" fmla="*/ 3 h 10"/>
                <a:gd name="T24" fmla="*/ 88 w 98"/>
                <a:gd name="T25" fmla="*/ 3 h 10"/>
                <a:gd name="T26" fmla="*/ 88 w 98"/>
                <a:gd name="T27" fmla="*/ 0 h 10"/>
                <a:gd name="T28" fmla="*/ 7 w 98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10"/>
                <a:gd name="T47" fmla="*/ 98 w 98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10">
                  <a:moveTo>
                    <a:pt x="7" y="0"/>
                  </a:move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98" y="10"/>
                  </a:lnTo>
                  <a:lnTo>
                    <a:pt x="98" y="7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0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03" name="Freeform 58">
              <a:extLst>
                <a:ext uri="{FF2B5EF4-FFF2-40B4-BE49-F238E27FC236}">
                  <a16:creationId xmlns:a16="http://schemas.microsoft.com/office/drawing/2014/main" id="{6A41386E-AB07-EFE1-203A-0059B382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2737"/>
              <a:ext cx="101" cy="9"/>
            </a:xfrm>
            <a:custGeom>
              <a:avLst/>
              <a:gdLst>
                <a:gd name="T0" fmla="*/ 4 w 104"/>
                <a:gd name="T1" fmla="*/ 0 h 9"/>
                <a:gd name="T2" fmla="*/ 4 w 104"/>
                <a:gd name="T3" fmla="*/ 2 h 9"/>
                <a:gd name="T4" fmla="*/ 2 w 104"/>
                <a:gd name="T5" fmla="*/ 5 h 9"/>
                <a:gd name="T6" fmla="*/ 2 w 104"/>
                <a:gd name="T7" fmla="*/ 7 h 9"/>
                <a:gd name="T8" fmla="*/ 0 w 104"/>
                <a:gd name="T9" fmla="*/ 7 h 9"/>
                <a:gd name="T10" fmla="*/ 0 w 104"/>
                <a:gd name="T11" fmla="*/ 9 h 9"/>
                <a:gd name="T12" fmla="*/ 98 w 104"/>
                <a:gd name="T13" fmla="*/ 9 h 9"/>
                <a:gd name="T14" fmla="*/ 96 w 104"/>
                <a:gd name="T15" fmla="*/ 9 h 9"/>
                <a:gd name="T16" fmla="*/ 96 w 104"/>
                <a:gd name="T17" fmla="*/ 7 h 9"/>
                <a:gd name="T18" fmla="*/ 96 w 104"/>
                <a:gd name="T19" fmla="*/ 5 h 9"/>
                <a:gd name="T20" fmla="*/ 94 w 104"/>
                <a:gd name="T21" fmla="*/ 5 h 9"/>
                <a:gd name="T22" fmla="*/ 94 w 104"/>
                <a:gd name="T23" fmla="*/ 2 h 9"/>
                <a:gd name="T24" fmla="*/ 92 w 104"/>
                <a:gd name="T25" fmla="*/ 2 h 9"/>
                <a:gd name="T26" fmla="*/ 92 w 104"/>
                <a:gd name="T27" fmla="*/ 0 h 9"/>
                <a:gd name="T28" fmla="*/ 4 w 104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9"/>
                <a:gd name="T47" fmla="*/ 104 w 104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9">
                  <a:moveTo>
                    <a:pt x="4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4" y="9"/>
                  </a:lnTo>
                  <a:lnTo>
                    <a:pt x="102" y="9"/>
                  </a:lnTo>
                  <a:lnTo>
                    <a:pt x="102" y="7"/>
                  </a:lnTo>
                  <a:lnTo>
                    <a:pt x="102" y="5"/>
                  </a:lnTo>
                  <a:lnTo>
                    <a:pt x="100" y="5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04" name="Freeform 59">
              <a:extLst>
                <a:ext uri="{FF2B5EF4-FFF2-40B4-BE49-F238E27FC236}">
                  <a16:creationId xmlns:a16="http://schemas.microsoft.com/office/drawing/2014/main" id="{E0C8BFC7-BBDE-D506-97FA-827D9C4B5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2742"/>
              <a:ext cx="105" cy="9"/>
            </a:xfrm>
            <a:custGeom>
              <a:avLst/>
              <a:gdLst>
                <a:gd name="T0" fmla="*/ 4 w 108"/>
                <a:gd name="T1" fmla="*/ 0 h 9"/>
                <a:gd name="T2" fmla="*/ 4 w 108"/>
                <a:gd name="T3" fmla="*/ 2 h 9"/>
                <a:gd name="T4" fmla="*/ 2 w 108"/>
                <a:gd name="T5" fmla="*/ 2 h 9"/>
                <a:gd name="T6" fmla="*/ 2 w 108"/>
                <a:gd name="T7" fmla="*/ 4 h 9"/>
                <a:gd name="T8" fmla="*/ 2 w 108"/>
                <a:gd name="T9" fmla="*/ 7 h 9"/>
                <a:gd name="T10" fmla="*/ 0 w 108"/>
                <a:gd name="T11" fmla="*/ 7 h 9"/>
                <a:gd name="T12" fmla="*/ 0 w 108"/>
                <a:gd name="T13" fmla="*/ 9 h 9"/>
                <a:gd name="T14" fmla="*/ 102 w 108"/>
                <a:gd name="T15" fmla="*/ 9 h 9"/>
                <a:gd name="T16" fmla="*/ 100 w 108"/>
                <a:gd name="T17" fmla="*/ 9 h 9"/>
                <a:gd name="T18" fmla="*/ 100 w 108"/>
                <a:gd name="T19" fmla="*/ 7 h 9"/>
                <a:gd name="T20" fmla="*/ 100 w 108"/>
                <a:gd name="T21" fmla="*/ 4 h 9"/>
                <a:gd name="T22" fmla="*/ 98 w 108"/>
                <a:gd name="T23" fmla="*/ 4 h 9"/>
                <a:gd name="T24" fmla="*/ 98 w 108"/>
                <a:gd name="T25" fmla="*/ 2 h 9"/>
                <a:gd name="T26" fmla="*/ 98 w 108"/>
                <a:gd name="T27" fmla="*/ 0 h 9"/>
                <a:gd name="T28" fmla="*/ 96 w 108"/>
                <a:gd name="T29" fmla="*/ 0 h 9"/>
                <a:gd name="T30" fmla="*/ 4 w 108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9"/>
                <a:gd name="T50" fmla="*/ 108 w 108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8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6" y="4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05" name="Freeform 60">
              <a:extLst>
                <a:ext uri="{FF2B5EF4-FFF2-40B4-BE49-F238E27FC236}">
                  <a16:creationId xmlns:a16="http://schemas.microsoft.com/office/drawing/2014/main" id="{5E080D3C-6483-3D1C-93F1-9453C6987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746"/>
              <a:ext cx="107" cy="10"/>
            </a:xfrm>
            <a:custGeom>
              <a:avLst/>
              <a:gdLst>
                <a:gd name="T0" fmla="*/ 4 w 110"/>
                <a:gd name="T1" fmla="*/ 0 h 10"/>
                <a:gd name="T2" fmla="*/ 4 w 110"/>
                <a:gd name="T3" fmla="*/ 3 h 10"/>
                <a:gd name="T4" fmla="*/ 2 w 110"/>
                <a:gd name="T5" fmla="*/ 3 h 10"/>
                <a:gd name="T6" fmla="*/ 2 w 110"/>
                <a:gd name="T7" fmla="*/ 5 h 10"/>
                <a:gd name="T8" fmla="*/ 0 w 110"/>
                <a:gd name="T9" fmla="*/ 7 h 10"/>
                <a:gd name="T10" fmla="*/ 0 w 110"/>
                <a:gd name="T11" fmla="*/ 10 h 10"/>
                <a:gd name="T12" fmla="*/ 104 w 110"/>
                <a:gd name="T13" fmla="*/ 10 h 10"/>
                <a:gd name="T14" fmla="*/ 104 w 110"/>
                <a:gd name="T15" fmla="*/ 7 h 10"/>
                <a:gd name="T16" fmla="*/ 104 w 110"/>
                <a:gd name="T17" fmla="*/ 5 h 10"/>
                <a:gd name="T18" fmla="*/ 102 w 110"/>
                <a:gd name="T19" fmla="*/ 5 h 10"/>
                <a:gd name="T20" fmla="*/ 102 w 110"/>
                <a:gd name="T21" fmla="*/ 3 h 10"/>
                <a:gd name="T22" fmla="*/ 102 w 110"/>
                <a:gd name="T23" fmla="*/ 0 h 10"/>
                <a:gd name="T24" fmla="*/ 4 w 11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10"/>
                <a:gd name="T41" fmla="*/ 110 w 11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0" y="10"/>
                  </a:lnTo>
                  <a:lnTo>
                    <a:pt x="110" y="7"/>
                  </a:lnTo>
                  <a:lnTo>
                    <a:pt x="110" y="5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06" name="Freeform 61">
              <a:extLst>
                <a:ext uri="{FF2B5EF4-FFF2-40B4-BE49-F238E27FC236}">
                  <a16:creationId xmlns:a16="http://schemas.microsoft.com/office/drawing/2014/main" id="{CD07BC6B-F13D-E7EC-3476-4D29DC2E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751"/>
              <a:ext cx="111" cy="9"/>
            </a:xfrm>
            <a:custGeom>
              <a:avLst/>
              <a:gdLst>
                <a:gd name="T0" fmla="*/ 4 w 114"/>
                <a:gd name="T1" fmla="*/ 0 h 9"/>
                <a:gd name="T2" fmla="*/ 2 w 114"/>
                <a:gd name="T3" fmla="*/ 2 h 9"/>
                <a:gd name="T4" fmla="*/ 2 w 114"/>
                <a:gd name="T5" fmla="*/ 5 h 9"/>
                <a:gd name="T6" fmla="*/ 0 w 114"/>
                <a:gd name="T7" fmla="*/ 7 h 9"/>
                <a:gd name="T8" fmla="*/ 0 w 114"/>
                <a:gd name="T9" fmla="*/ 9 h 9"/>
                <a:gd name="T10" fmla="*/ 108 w 114"/>
                <a:gd name="T11" fmla="*/ 9 h 9"/>
                <a:gd name="T12" fmla="*/ 108 w 114"/>
                <a:gd name="T13" fmla="*/ 7 h 9"/>
                <a:gd name="T14" fmla="*/ 108 w 114"/>
                <a:gd name="T15" fmla="*/ 5 h 9"/>
                <a:gd name="T16" fmla="*/ 106 w 114"/>
                <a:gd name="T17" fmla="*/ 5 h 9"/>
                <a:gd name="T18" fmla="*/ 106 w 114"/>
                <a:gd name="T19" fmla="*/ 2 h 9"/>
                <a:gd name="T20" fmla="*/ 106 w 114"/>
                <a:gd name="T21" fmla="*/ 0 h 9"/>
                <a:gd name="T22" fmla="*/ 4 w 114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9"/>
                <a:gd name="T38" fmla="*/ 114 w 114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9">
                  <a:moveTo>
                    <a:pt x="4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2" y="5"/>
                  </a:lnTo>
                  <a:lnTo>
                    <a:pt x="112" y="2"/>
                  </a:lnTo>
                  <a:lnTo>
                    <a:pt x="11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07" name="Freeform 62">
              <a:extLst>
                <a:ext uri="{FF2B5EF4-FFF2-40B4-BE49-F238E27FC236}">
                  <a16:creationId xmlns:a16="http://schemas.microsoft.com/office/drawing/2014/main" id="{85BF392A-C860-0429-A856-600AC14EF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2756"/>
              <a:ext cx="116" cy="9"/>
            </a:xfrm>
            <a:custGeom>
              <a:avLst/>
              <a:gdLst>
                <a:gd name="T0" fmla="*/ 4 w 118"/>
                <a:gd name="T1" fmla="*/ 0 h 9"/>
                <a:gd name="T2" fmla="*/ 2 w 118"/>
                <a:gd name="T3" fmla="*/ 2 h 9"/>
                <a:gd name="T4" fmla="*/ 2 w 118"/>
                <a:gd name="T5" fmla="*/ 4 h 9"/>
                <a:gd name="T6" fmla="*/ 2 w 118"/>
                <a:gd name="T7" fmla="*/ 7 h 9"/>
                <a:gd name="T8" fmla="*/ 0 w 118"/>
                <a:gd name="T9" fmla="*/ 7 h 9"/>
                <a:gd name="T10" fmla="*/ 0 w 118"/>
                <a:gd name="T11" fmla="*/ 9 h 9"/>
                <a:gd name="T12" fmla="*/ 114 w 118"/>
                <a:gd name="T13" fmla="*/ 9 h 9"/>
                <a:gd name="T14" fmla="*/ 114 w 118"/>
                <a:gd name="T15" fmla="*/ 7 h 9"/>
                <a:gd name="T16" fmla="*/ 112 w 118"/>
                <a:gd name="T17" fmla="*/ 7 h 9"/>
                <a:gd name="T18" fmla="*/ 112 w 118"/>
                <a:gd name="T19" fmla="*/ 4 h 9"/>
                <a:gd name="T20" fmla="*/ 112 w 118"/>
                <a:gd name="T21" fmla="*/ 2 h 9"/>
                <a:gd name="T22" fmla="*/ 112 w 118"/>
                <a:gd name="T23" fmla="*/ 0 h 9"/>
                <a:gd name="T24" fmla="*/ 110 w 118"/>
                <a:gd name="T25" fmla="*/ 0 h 9"/>
                <a:gd name="T26" fmla="*/ 4 w 118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4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08" name="Freeform 63">
              <a:extLst>
                <a:ext uri="{FF2B5EF4-FFF2-40B4-BE49-F238E27FC236}">
                  <a16:creationId xmlns:a16="http://schemas.microsoft.com/office/drawing/2014/main" id="{850FC6A0-7C57-E41C-C194-B1D9F0833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2760"/>
              <a:ext cx="118" cy="10"/>
            </a:xfrm>
            <a:custGeom>
              <a:avLst/>
              <a:gdLst>
                <a:gd name="T0" fmla="*/ 4 w 122"/>
                <a:gd name="T1" fmla="*/ 0 h 10"/>
                <a:gd name="T2" fmla="*/ 4 w 122"/>
                <a:gd name="T3" fmla="*/ 3 h 10"/>
                <a:gd name="T4" fmla="*/ 2 w 122"/>
                <a:gd name="T5" fmla="*/ 3 h 10"/>
                <a:gd name="T6" fmla="*/ 2 w 122"/>
                <a:gd name="T7" fmla="*/ 5 h 10"/>
                <a:gd name="T8" fmla="*/ 2 w 122"/>
                <a:gd name="T9" fmla="*/ 7 h 10"/>
                <a:gd name="T10" fmla="*/ 0 w 122"/>
                <a:gd name="T11" fmla="*/ 7 h 10"/>
                <a:gd name="T12" fmla="*/ 0 w 122"/>
                <a:gd name="T13" fmla="*/ 10 h 10"/>
                <a:gd name="T14" fmla="*/ 114 w 122"/>
                <a:gd name="T15" fmla="*/ 10 h 10"/>
                <a:gd name="T16" fmla="*/ 114 w 122"/>
                <a:gd name="T17" fmla="*/ 7 h 10"/>
                <a:gd name="T18" fmla="*/ 112 w 122"/>
                <a:gd name="T19" fmla="*/ 7 h 10"/>
                <a:gd name="T20" fmla="*/ 112 w 122"/>
                <a:gd name="T21" fmla="*/ 5 h 10"/>
                <a:gd name="T22" fmla="*/ 112 w 122"/>
                <a:gd name="T23" fmla="*/ 3 h 10"/>
                <a:gd name="T24" fmla="*/ 110 w 122"/>
                <a:gd name="T25" fmla="*/ 0 h 10"/>
                <a:gd name="T26" fmla="*/ 4 w 122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10"/>
                <a:gd name="T44" fmla="*/ 122 w 122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22" y="10"/>
                  </a:lnTo>
                  <a:lnTo>
                    <a:pt x="122" y="7"/>
                  </a:lnTo>
                  <a:lnTo>
                    <a:pt x="120" y="7"/>
                  </a:lnTo>
                  <a:lnTo>
                    <a:pt x="120" y="5"/>
                  </a:lnTo>
                  <a:lnTo>
                    <a:pt x="120" y="3"/>
                  </a:lnTo>
                  <a:lnTo>
                    <a:pt x="11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09" name="Freeform 64">
              <a:extLst>
                <a:ext uri="{FF2B5EF4-FFF2-40B4-BE49-F238E27FC236}">
                  <a16:creationId xmlns:a16="http://schemas.microsoft.com/office/drawing/2014/main" id="{A62AEB1B-4467-54F9-F083-A8C63DAAF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2765"/>
              <a:ext cx="118" cy="9"/>
            </a:xfrm>
            <a:custGeom>
              <a:avLst/>
              <a:gdLst>
                <a:gd name="T0" fmla="*/ 2 w 122"/>
                <a:gd name="T1" fmla="*/ 0 h 9"/>
                <a:gd name="T2" fmla="*/ 2 w 122"/>
                <a:gd name="T3" fmla="*/ 2 h 9"/>
                <a:gd name="T4" fmla="*/ 0 w 122"/>
                <a:gd name="T5" fmla="*/ 2 h 9"/>
                <a:gd name="T6" fmla="*/ 0 w 122"/>
                <a:gd name="T7" fmla="*/ 5 h 9"/>
                <a:gd name="T8" fmla="*/ 0 w 122"/>
                <a:gd name="T9" fmla="*/ 7 h 9"/>
                <a:gd name="T10" fmla="*/ 0 w 122"/>
                <a:gd name="T11" fmla="*/ 9 h 9"/>
                <a:gd name="T12" fmla="*/ 114 w 122"/>
                <a:gd name="T13" fmla="*/ 9 h 9"/>
                <a:gd name="T14" fmla="*/ 114 w 122"/>
                <a:gd name="T15" fmla="*/ 7 h 9"/>
                <a:gd name="T16" fmla="*/ 114 w 122"/>
                <a:gd name="T17" fmla="*/ 5 h 9"/>
                <a:gd name="T18" fmla="*/ 114 w 122"/>
                <a:gd name="T19" fmla="*/ 2 h 9"/>
                <a:gd name="T20" fmla="*/ 112 w 122"/>
                <a:gd name="T21" fmla="*/ 2 h 9"/>
                <a:gd name="T22" fmla="*/ 112 w 122"/>
                <a:gd name="T23" fmla="*/ 0 h 9"/>
                <a:gd name="T24" fmla="*/ 2 w 122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9"/>
                <a:gd name="T41" fmla="*/ 122 w 122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9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10" name="Freeform 65">
              <a:extLst>
                <a:ext uri="{FF2B5EF4-FFF2-40B4-BE49-F238E27FC236}">
                  <a16:creationId xmlns:a16="http://schemas.microsoft.com/office/drawing/2014/main" id="{292D131C-92AA-0A7D-FA16-E59F9FD41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770"/>
              <a:ext cx="124" cy="9"/>
            </a:xfrm>
            <a:custGeom>
              <a:avLst/>
              <a:gdLst>
                <a:gd name="T0" fmla="*/ 2 w 127"/>
                <a:gd name="T1" fmla="*/ 0 h 9"/>
                <a:gd name="T2" fmla="*/ 2 w 127"/>
                <a:gd name="T3" fmla="*/ 2 h 9"/>
                <a:gd name="T4" fmla="*/ 2 w 127"/>
                <a:gd name="T5" fmla="*/ 4 h 9"/>
                <a:gd name="T6" fmla="*/ 0 w 127"/>
                <a:gd name="T7" fmla="*/ 4 h 9"/>
                <a:gd name="T8" fmla="*/ 0 w 127"/>
                <a:gd name="T9" fmla="*/ 7 h 9"/>
                <a:gd name="T10" fmla="*/ 0 w 127"/>
                <a:gd name="T11" fmla="*/ 9 h 9"/>
                <a:gd name="T12" fmla="*/ 121 w 127"/>
                <a:gd name="T13" fmla="*/ 9 h 9"/>
                <a:gd name="T14" fmla="*/ 121 w 127"/>
                <a:gd name="T15" fmla="*/ 7 h 9"/>
                <a:gd name="T16" fmla="*/ 118 w 127"/>
                <a:gd name="T17" fmla="*/ 7 h 9"/>
                <a:gd name="T18" fmla="*/ 118 w 127"/>
                <a:gd name="T19" fmla="*/ 4 h 9"/>
                <a:gd name="T20" fmla="*/ 118 w 127"/>
                <a:gd name="T21" fmla="*/ 2 h 9"/>
                <a:gd name="T22" fmla="*/ 118 w 127"/>
                <a:gd name="T23" fmla="*/ 0 h 9"/>
                <a:gd name="T24" fmla="*/ 2 w 127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9"/>
                <a:gd name="T41" fmla="*/ 127 w 127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7" y="9"/>
                  </a:lnTo>
                  <a:lnTo>
                    <a:pt x="127" y="7"/>
                  </a:lnTo>
                  <a:lnTo>
                    <a:pt x="124" y="7"/>
                  </a:lnTo>
                  <a:lnTo>
                    <a:pt x="124" y="4"/>
                  </a:lnTo>
                  <a:lnTo>
                    <a:pt x="124" y="2"/>
                  </a:lnTo>
                  <a:lnTo>
                    <a:pt x="12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11" name="Freeform 66">
              <a:extLst>
                <a:ext uri="{FF2B5EF4-FFF2-40B4-BE49-F238E27FC236}">
                  <a16:creationId xmlns:a16="http://schemas.microsoft.com/office/drawing/2014/main" id="{C84404B3-31FC-0481-0D3B-C10E8F869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774"/>
              <a:ext cx="126" cy="10"/>
            </a:xfrm>
            <a:custGeom>
              <a:avLst/>
              <a:gdLst>
                <a:gd name="T0" fmla="*/ 4 w 129"/>
                <a:gd name="T1" fmla="*/ 0 h 10"/>
                <a:gd name="T2" fmla="*/ 2 w 129"/>
                <a:gd name="T3" fmla="*/ 0 h 10"/>
                <a:gd name="T4" fmla="*/ 2 w 129"/>
                <a:gd name="T5" fmla="*/ 3 h 10"/>
                <a:gd name="T6" fmla="*/ 2 w 129"/>
                <a:gd name="T7" fmla="*/ 5 h 10"/>
                <a:gd name="T8" fmla="*/ 2 w 129"/>
                <a:gd name="T9" fmla="*/ 7 h 10"/>
                <a:gd name="T10" fmla="*/ 2 w 129"/>
                <a:gd name="T11" fmla="*/ 10 h 10"/>
                <a:gd name="T12" fmla="*/ 0 w 129"/>
                <a:gd name="T13" fmla="*/ 10 h 10"/>
                <a:gd name="T14" fmla="*/ 123 w 129"/>
                <a:gd name="T15" fmla="*/ 10 h 10"/>
                <a:gd name="T16" fmla="*/ 123 w 129"/>
                <a:gd name="T17" fmla="*/ 7 h 10"/>
                <a:gd name="T18" fmla="*/ 123 w 129"/>
                <a:gd name="T19" fmla="*/ 5 h 10"/>
                <a:gd name="T20" fmla="*/ 123 w 129"/>
                <a:gd name="T21" fmla="*/ 3 h 10"/>
                <a:gd name="T22" fmla="*/ 120 w 129"/>
                <a:gd name="T23" fmla="*/ 3 h 10"/>
                <a:gd name="T24" fmla="*/ 120 w 129"/>
                <a:gd name="T25" fmla="*/ 0 h 10"/>
                <a:gd name="T26" fmla="*/ 4 w 12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0"/>
                <a:gd name="T44" fmla="*/ 129 w 12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0">
                  <a:moveTo>
                    <a:pt x="4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129" y="10"/>
                  </a:lnTo>
                  <a:lnTo>
                    <a:pt x="129" y="7"/>
                  </a:lnTo>
                  <a:lnTo>
                    <a:pt x="129" y="5"/>
                  </a:lnTo>
                  <a:lnTo>
                    <a:pt x="129" y="3"/>
                  </a:lnTo>
                  <a:lnTo>
                    <a:pt x="126" y="3"/>
                  </a:lnTo>
                  <a:lnTo>
                    <a:pt x="1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12" name="Freeform 67">
              <a:extLst>
                <a:ext uri="{FF2B5EF4-FFF2-40B4-BE49-F238E27FC236}">
                  <a16:creationId xmlns:a16="http://schemas.microsoft.com/office/drawing/2014/main" id="{280DEBBC-E58E-DD73-C0B2-9DACF8B05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779"/>
              <a:ext cx="128" cy="9"/>
            </a:xfrm>
            <a:custGeom>
              <a:avLst/>
              <a:gdLst>
                <a:gd name="T0" fmla="*/ 2 w 131"/>
                <a:gd name="T1" fmla="*/ 0 h 9"/>
                <a:gd name="T2" fmla="*/ 2 w 131"/>
                <a:gd name="T3" fmla="*/ 2 h 9"/>
                <a:gd name="T4" fmla="*/ 2 w 131"/>
                <a:gd name="T5" fmla="*/ 5 h 9"/>
                <a:gd name="T6" fmla="*/ 0 w 131"/>
                <a:gd name="T7" fmla="*/ 5 h 9"/>
                <a:gd name="T8" fmla="*/ 0 w 131"/>
                <a:gd name="T9" fmla="*/ 7 h 9"/>
                <a:gd name="T10" fmla="*/ 0 w 131"/>
                <a:gd name="T11" fmla="*/ 9 h 9"/>
                <a:gd name="T12" fmla="*/ 125 w 131"/>
                <a:gd name="T13" fmla="*/ 9 h 9"/>
                <a:gd name="T14" fmla="*/ 125 w 131"/>
                <a:gd name="T15" fmla="*/ 7 h 9"/>
                <a:gd name="T16" fmla="*/ 123 w 131"/>
                <a:gd name="T17" fmla="*/ 7 h 9"/>
                <a:gd name="T18" fmla="*/ 123 w 131"/>
                <a:gd name="T19" fmla="*/ 5 h 9"/>
                <a:gd name="T20" fmla="*/ 123 w 131"/>
                <a:gd name="T21" fmla="*/ 2 h 9"/>
                <a:gd name="T22" fmla="*/ 123 w 131"/>
                <a:gd name="T23" fmla="*/ 0 h 9"/>
                <a:gd name="T24" fmla="*/ 2 w 131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9"/>
                <a:gd name="T41" fmla="*/ 131 w 13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9">
                  <a:moveTo>
                    <a:pt x="2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1" y="9"/>
                  </a:lnTo>
                  <a:lnTo>
                    <a:pt x="131" y="7"/>
                  </a:lnTo>
                  <a:lnTo>
                    <a:pt x="129" y="7"/>
                  </a:lnTo>
                  <a:lnTo>
                    <a:pt x="129" y="5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13" name="Freeform 68">
              <a:extLst>
                <a:ext uri="{FF2B5EF4-FFF2-40B4-BE49-F238E27FC236}">
                  <a16:creationId xmlns:a16="http://schemas.microsoft.com/office/drawing/2014/main" id="{26265FC5-75CE-E87B-3869-1846BE357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784"/>
              <a:ext cx="128" cy="9"/>
            </a:xfrm>
            <a:custGeom>
              <a:avLst/>
              <a:gdLst>
                <a:gd name="T0" fmla="*/ 0 w 131"/>
                <a:gd name="T1" fmla="*/ 0 h 9"/>
                <a:gd name="T2" fmla="*/ 0 w 131"/>
                <a:gd name="T3" fmla="*/ 2 h 9"/>
                <a:gd name="T4" fmla="*/ 0 w 131"/>
                <a:gd name="T5" fmla="*/ 4 h 9"/>
                <a:gd name="T6" fmla="*/ 0 w 131"/>
                <a:gd name="T7" fmla="*/ 7 h 9"/>
                <a:gd name="T8" fmla="*/ 0 w 131"/>
                <a:gd name="T9" fmla="*/ 9 h 9"/>
                <a:gd name="T10" fmla="*/ 125 w 131"/>
                <a:gd name="T11" fmla="*/ 9 h 9"/>
                <a:gd name="T12" fmla="*/ 125 w 131"/>
                <a:gd name="T13" fmla="*/ 7 h 9"/>
                <a:gd name="T14" fmla="*/ 125 w 131"/>
                <a:gd name="T15" fmla="*/ 4 h 9"/>
                <a:gd name="T16" fmla="*/ 125 w 131"/>
                <a:gd name="T17" fmla="*/ 2 h 9"/>
                <a:gd name="T18" fmla="*/ 123 w 131"/>
                <a:gd name="T19" fmla="*/ 2 h 9"/>
                <a:gd name="T20" fmla="*/ 123 w 131"/>
                <a:gd name="T21" fmla="*/ 0 h 9"/>
                <a:gd name="T22" fmla="*/ 0 w 131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1"/>
                <a:gd name="T37" fmla="*/ 0 h 9"/>
                <a:gd name="T38" fmla="*/ 131 w 131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1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1" y="9"/>
                  </a:lnTo>
                  <a:lnTo>
                    <a:pt x="131" y="7"/>
                  </a:lnTo>
                  <a:lnTo>
                    <a:pt x="131" y="4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14" name="Freeform 69">
              <a:extLst>
                <a:ext uri="{FF2B5EF4-FFF2-40B4-BE49-F238E27FC236}">
                  <a16:creationId xmlns:a16="http://schemas.microsoft.com/office/drawing/2014/main" id="{D9481513-F2CE-B4C9-D89F-50D6E5A64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788"/>
              <a:ext cx="129" cy="10"/>
            </a:xfrm>
            <a:custGeom>
              <a:avLst/>
              <a:gdLst>
                <a:gd name="T0" fmla="*/ 2 w 133"/>
                <a:gd name="T1" fmla="*/ 0 h 10"/>
                <a:gd name="T2" fmla="*/ 2 w 133"/>
                <a:gd name="T3" fmla="*/ 3 h 10"/>
                <a:gd name="T4" fmla="*/ 2 w 133"/>
                <a:gd name="T5" fmla="*/ 5 h 10"/>
                <a:gd name="T6" fmla="*/ 2 w 133"/>
                <a:gd name="T7" fmla="*/ 7 h 10"/>
                <a:gd name="T8" fmla="*/ 0 w 133"/>
                <a:gd name="T9" fmla="*/ 7 h 10"/>
                <a:gd name="T10" fmla="*/ 0 w 133"/>
                <a:gd name="T11" fmla="*/ 10 h 10"/>
                <a:gd name="T12" fmla="*/ 125 w 133"/>
                <a:gd name="T13" fmla="*/ 10 h 10"/>
                <a:gd name="T14" fmla="*/ 125 w 133"/>
                <a:gd name="T15" fmla="*/ 7 h 10"/>
                <a:gd name="T16" fmla="*/ 125 w 133"/>
                <a:gd name="T17" fmla="*/ 5 h 10"/>
                <a:gd name="T18" fmla="*/ 125 w 133"/>
                <a:gd name="T19" fmla="*/ 3 h 10"/>
                <a:gd name="T20" fmla="*/ 125 w 133"/>
                <a:gd name="T21" fmla="*/ 0 h 10"/>
                <a:gd name="T22" fmla="*/ 2 w 133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10"/>
                <a:gd name="T38" fmla="*/ 133 w 133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1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15" name="Freeform 70">
              <a:extLst>
                <a:ext uri="{FF2B5EF4-FFF2-40B4-BE49-F238E27FC236}">
                  <a16:creationId xmlns:a16="http://schemas.microsoft.com/office/drawing/2014/main" id="{A6EA71F9-CA8F-5C43-6487-E3588CEB2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793"/>
              <a:ext cx="129" cy="9"/>
            </a:xfrm>
            <a:custGeom>
              <a:avLst/>
              <a:gdLst>
                <a:gd name="T0" fmla="*/ 2 w 133"/>
                <a:gd name="T1" fmla="*/ 0 h 9"/>
                <a:gd name="T2" fmla="*/ 2 w 133"/>
                <a:gd name="T3" fmla="*/ 2 h 9"/>
                <a:gd name="T4" fmla="*/ 0 w 133"/>
                <a:gd name="T5" fmla="*/ 2 h 9"/>
                <a:gd name="T6" fmla="*/ 0 w 133"/>
                <a:gd name="T7" fmla="*/ 5 h 9"/>
                <a:gd name="T8" fmla="*/ 0 w 133"/>
                <a:gd name="T9" fmla="*/ 7 h 9"/>
                <a:gd name="T10" fmla="*/ 0 w 133"/>
                <a:gd name="T11" fmla="*/ 9 h 9"/>
                <a:gd name="T12" fmla="*/ 125 w 133"/>
                <a:gd name="T13" fmla="*/ 9 h 9"/>
                <a:gd name="T14" fmla="*/ 125 w 133"/>
                <a:gd name="T15" fmla="*/ 7 h 9"/>
                <a:gd name="T16" fmla="*/ 125 w 133"/>
                <a:gd name="T17" fmla="*/ 5 h 9"/>
                <a:gd name="T18" fmla="*/ 125 w 133"/>
                <a:gd name="T19" fmla="*/ 2 h 9"/>
                <a:gd name="T20" fmla="*/ 125 w 133"/>
                <a:gd name="T21" fmla="*/ 0 h 9"/>
                <a:gd name="T22" fmla="*/ 2 w 133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9"/>
                <a:gd name="T38" fmla="*/ 133 w 133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9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16" name="Freeform 71">
              <a:extLst>
                <a:ext uri="{FF2B5EF4-FFF2-40B4-BE49-F238E27FC236}">
                  <a16:creationId xmlns:a16="http://schemas.microsoft.com/office/drawing/2014/main" id="{4307ECE5-1DFA-6B94-00EB-42FCCCFAA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798"/>
              <a:ext cx="130" cy="9"/>
            </a:xfrm>
            <a:custGeom>
              <a:avLst/>
              <a:gdLst>
                <a:gd name="T0" fmla="*/ 0 w 135"/>
                <a:gd name="T1" fmla="*/ 0 h 9"/>
                <a:gd name="T2" fmla="*/ 0 w 135"/>
                <a:gd name="T3" fmla="*/ 2 h 9"/>
                <a:gd name="T4" fmla="*/ 0 w 135"/>
                <a:gd name="T5" fmla="*/ 4 h 9"/>
                <a:gd name="T6" fmla="*/ 0 w 135"/>
                <a:gd name="T7" fmla="*/ 7 h 9"/>
                <a:gd name="T8" fmla="*/ 0 w 135"/>
                <a:gd name="T9" fmla="*/ 9 h 9"/>
                <a:gd name="T10" fmla="*/ 125 w 135"/>
                <a:gd name="T11" fmla="*/ 9 h 9"/>
                <a:gd name="T12" fmla="*/ 125 w 135"/>
                <a:gd name="T13" fmla="*/ 7 h 9"/>
                <a:gd name="T14" fmla="*/ 125 w 135"/>
                <a:gd name="T15" fmla="*/ 4 h 9"/>
                <a:gd name="T16" fmla="*/ 123 w 135"/>
                <a:gd name="T17" fmla="*/ 4 h 9"/>
                <a:gd name="T18" fmla="*/ 123 w 135"/>
                <a:gd name="T19" fmla="*/ 2 h 9"/>
                <a:gd name="T20" fmla="*/ 123 w 135"/>
                <a:gd name="T21" fmla="*/ 0 h 9"/>
                <a:gd name="T22" fmla="*/ 0 w 135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9"/>
                <a:gd name="T38" fmla="*/ 135 w 13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lnTo>
                    <a:pt x="135" y="7"/>
                  </a:lnTo>
                  <a:lnTo>
                    <a:pt x="135" y="4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17" name="Freeform 72">
              <a:extLst>
                <a:ext uri="{FF2B5EF4-FFF2-40B4-BE49-F238E27FC236}">
                  <a16:creationId xmlns:a16="http://schemas.microsoft.com/office/drawing/2014/main" id="{918423DD-4748-443F-AD87-34ACC55D9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02"/>
              <a:ext cx="130" cy="10"/>
            </a:xfrm>
            <a:custGeom>
              <a:avLst/>
              <a:gdLst>
                <a:gd name="T0" fmla="*/ 0 w 135"/>
                <a:gd name="T1" fmla="*/ 0 h 10"/>
                <a:gd name="T2" fmla="*/ 0 w 135"/>
                <a:gd name="T3" fmla="*/ 3 h 10"/>
                <a:gd name="T4" fmla="*/ 0 w 135"/>
                <a:gd name="T5" fmla="*/ 5 h 10"/>
                <a:gd name="T6" fmla="*/ 0 w 135"/>
                <a:gd name="T7" fmla="*/ 7 h 10"/>
                <a:gd name="T8" fmla="*/ 0 w 135"/>
                <a:gd name="T9" fmla="*/ 10 h 10"/>
                <a:gd name="T10" fmla="*/ 125 w 135"/>
                <a:gd name="T11" fmla="*/ 10 h 10"/>
                <a:gd name="T12" fmla="*/ 125 w 135"/>
                <a:gd name="T13" fmla="*/ 7 h 10"/>
                <a:gd name="T14" fmla="*/ 125 w 135"/>
                <a:gd name="T15" fmla="*/ 5 h 10"/>
                <a:gd name="T16" fmla="*/ 125 w 135"/>
                <a:gd name="T17" fmla="*/ 3 h 10"/>
                <a:gd name="T18" fmla="*/ 125 w 135"/>
                <a:gd name="T19" fmla="*/ 0 h 10"/>
                <a:gd name="T20" fmla="*/ 123 w 135"/>
                <a:gd name="T21" fmla="*/ 0 h 10"/>
                <a:gd name="T22" fmla="*/ 0 w 135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10"/>
                <a:gd name="T38" fmla="*/ 135 w 135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10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5" y="10"/>
                  </a:lnTo>
                  <a:lnTo>
                    <a:pt x="135" y="7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18" name="Freeform 73">
              <a:extLst>
                <a:ext uri="{FF2B5EF4-FFF2-40B4-BE49-F238E27FC236}">
                  <a16:creationId xmlns:a16="http://schemas.microsoft.com/office/drawing/2014/main" id="{2A1973BE-E2FC-97C7-D62C-08CD5E751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07"/>
              <a:ext cx="130" cy="9"/>
            </a:xfrm>
            <a:custGeom>
              <a:avLst/>
              <a:gdLst>
                <a:gd name="T0" fmla="*/ 0 w 135"/>
                <a:gd name="T1" fmla="*/ 0 h 9"/>
                <a:gd name="T2" fmla="*/ 0 w 135"/>
                <a:gd name="T3" fmla="*/ 2 h 9"/>
                <a:gd name="T4" fmla="*/ 0 w 135"/>
                <a:gd name="T5" fmla="*/ 5 h 9"/>
                <a:gd name="T6" fmla="*/ 0 w 135"/>
                <a:gd name="T7" fmla="*/ 7 h 9"/>
                <a:gd name="T8" fmla="*/ 0 w 135"/>
                <a:gd name="T9" fmla="*/ 9 h 9"/>
                <a:gd name="T10" fmla="*/ 125 w 135"/>
                <a:gd name="T11" fmla="*/ 9 h 9"/>
                <a:gd name="T12" fmla="*/ 125 w 135"/>
                <a:gd name="T13" fmla="*/ 7 h 9"/>
                <a:gd name="T14" fmla="*/ 125 w 135"/>
                <a:gd name="T15" fmla="*/ 5 h 9"/>
                <a:gd name="T16" fmla="*/ 125 w 135"/>
                <a:gd name="T17" fmla="*/ 2 h 9"/>
                <a:gd name="T18" fmla="*/ 125 w 135"/>
                <a:gd name="T19" fmla="*/ 0 h 9"/>
                <a:gd name="T20" fmla="*/ 0 w 135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9"/>
                <a:gd name="T35" fmla="*/ 135 w 13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lnTo>
                    <a:pt x="135" y="7"/>
                  </a:lnTo>
                  <a:lnTo>
                    <a:pt x="135" y="5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19" name="Freeform 74">
              <a:extLst>
                <a:ext uri="{FF2B5EF4-FFF2-40B4-BE49-F238E27FC236}">
                  <a16:creationId xmlns:a16="http://schemas.microsoft.com/office/drawing/2014/main" id="{3B09BB85-EAC9-36B4-B943-D4F78146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812"/>
              <a:ext cx="132" cy="9"/>
            </a:xfrm>
            <a:custGeom>
              <a:avLst/>
              <a:gdLst>
                <a:gd name="T0" fmla="*/ 2 w 137"/>
                <a:gd name="T1" fmla="*/ 0 h 9"/>
                <a:gd name="T2" fmla="*/ 2 w 137"/>
                <a:gd name="T3" fmla="*/ 2 h 9"/>
                <a:gd name="T4" fmla="*/ 2 w 137"/>
                <a:gd name="T5" fmla="*/ 4 h 9"/>
                <a:gd name="T6" fmla="*/ 0 w 137"/>
                <a:gd name="T7" fmla="*/ 4 h 9"/>
                <a:gd name="T8" fmla="*/ 0 w 137"/>
                <a:gd name="T9" fmla="*/ 7 h 9"/>
                <a:gd name="T10" fmla="*/ 0 w 137"/>
                <a:gd name="T11" fmla="*/ 9 h 9"/>
                <a:gd name="T12" fmla="*/ 127 w 137"/>
                <a:gd name="T13" fmla="*/ 9 h 9"/>
                <a:gd name="T14" fmla="*/ 127 w 137"/>
                <a:gd name="T15" fmla="*/ 7 h 9"/>
                <a:gd name="T16" fmla="*/ 127 w 137"/>
                <a:gd name="T17" fmla="*/ 4 h 9"/>
                <a:gd name="T18" fmla="*/ 127 w 137"/>
                <a:gd name="T19" fmla="*/ 2 h 9"/>
                <a:gd name="T20" fmla="*/ 127 w 137"/>
                <a:gd name="T21" fmla="*/ 0 h 9"/>
                <a:gd name="T22" fmla="*/ 2 w 137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9"/>
                <a:gd name="T38" fmla="*/ 137 w 137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20" name="Freeform 75">
              <a:extLst>
                <a:ext uri="{FF2B5EF4-FFF2-40B4-BE49-F238E27FC236}">
                  <a16:creationId xmlns:a16="http://schemas.microsoft.com/office/drawing/2014/main" id="{B15328AB-B623-7997-CA13-391F06E40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816"/>
              <a:ext cx="132" cy="10"/>
            </a:xfrm>
            <a:custGeom>
              <a:avLst/>
              <a:gdLst>
                <a:gd name="T0" fmla="*/ 2 w 137"/>
                <a:gd name="T1" fmla="*/ 0 h 10"/>
                <a:gd name="T2" fmla="*/ 0 w 137"/>
                <a:gd name="T3" fmla="*/ 0 h 10"/>
                <a:gd name="T4" fmla="*/ 0 w 137"/>
                <a:gd name="T5" fmla="*/ 3 h 10"/>
                <a:gd name="T6" fmla="*/ 0 w 137"/>
                <a:gd name="T7" fmla="*/ 5 h 10"/>
                <a:gd name="T8" fmla="*/ 0 w 137"/>
                <a:gd name="T9" fmla="*/ 7 h 10"/>
                <a:gd name="T10" fmla="*/ 0 w 137"/>
                <a:gd name="T11" fmla="*/ 10 h 10"/>
                <a:gd name="T12" fmla="*/ 127 w 137"/>
                <a:gd name="T13" fmla="*/ 10 h 10"/>
                <a:gd name="T14" fmla="*/ 127 w 137"/>
                <a:gd name="T15" fmla="*/ 7 h 10"/>
                <a:gd name="T16" fmla="*/ 127 w 137"/>
                <a:gd name="T17" fmla="*/ 5 h 10"/>
                <a:gd name="T18" fmla="*/ 127 w 137"/>
                <a:gd name="T19" fmla="*/ 3 h 10"/>
                <a:gd name="T20" fmla="*/ 127 w 137"/>
                <a:gd name="T21" fmla="*/ 0 h 10"/>
                <a:gd name="T22" fmla="*/ 2 w 137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0"/>
                <a:gd name="T38" fmla="*/ 137 w 13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7" y="10"/>
                  </a:lnTo>
                  <a:lnTo>
                    <a:pt x="137" y="7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21" name="Freeform 76">
              <a:extLst>
                <a:ext uri="{FF2B5EF4-FFF2-40B4-BE49-F238E27FC236}">
                  <a16:creationId xmlns:a16="http://schemas.microsoft.com/office/drawing/2014/main" id="{A442D23B-EF50-34C2-D535-FB2654C8C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821"/>
              <a:ext cx="132" cy="9"/>
            </a:xfrm>
            <a:custGeom>
              <a:avLst/>
              <a:gdLst>
                <a:gd name="T0" fmla="*/ 127 w 137"/>
                <a:gd name="T1" fmla="*/ 0 h 9"/>
                <a:gd name="T2" fmla="*/ 127 w 137"/>
                <a:gd name="T3" fmla="*/ 2 h 9"/>
                <a:gd name="T4" fmla="*/ 127 w 137"/>
                <a:gd name="T5" fmla="*/ 5 h 9"/>
                <a:gd name="T6" fmla="*/ 127 w 137"/>
                <a:gd name="T7" fmla="*/ 7 h 9"/>
                <a:gd name="T8" fmla="*/ 127 w 137"/>
                <a:gd name="T9" fmla="*/ 9 h 9"/>
                <a:gd name="T10" fmla="*/ 0 w 137"/>
                <a:gd name="T11" fmla="*/ 9 h 9"/>
                <a:gd name="T12" fmla="*/ 0 w 137"/>
                <a:gd name="T13" fmla="*/ 7 h 9"/>
                <a:gd name="T14" fmla="*/ 0 w 137"/>
                <a:gd name="T15" fmla="*/ 5 h 9"/>
                <a:gd name="T16" fmla="*/ 0 w 137"/>
                <a:gd name="T17" fmla="*/ 2 h 9"/>
                <a:gd name="T18" fmla="*/ 0 w 137"/>
                <a:gd name="T19" fmla="*/ 0 h 9"/>
                <a:gd name="T20" fmla="*/ 127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137" y="0"/>
                  </a:moveTo>
                  <a:lnTo>
                    <a:pt x="137" y="2"/>
                  </a:lnTo>
                  <a:lnTo>
                    <a:pt x="137" y="5"/>
                  </a:lnTo>
                  <a:lnTo>
                    <a:pt x="137" y="7"/>
                  </a:lnTo>
                  <a:lnTo>
                    <a:pt x="137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0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22" name="Freeform 77">
              <a:extLst>
                <a:ext uri="{FF2B5EF4-FFF2-40B4-BE49-F238E27FC236}">
                  <a16:creationId xmlns:a16="http://schemas.microsoft.com/office/drawing/2014/main" id="{8547D266-4529-3637-5D82-435ADD03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826"/>
              <a:ext cx="132" cy="9"/>
            </a:xfrm>
            <a:custGeom>
              <a:avLst/>
              <a:gdLst>
                <a:gd name="T0" fmla="*/ 125 w 137"/>
                <a:gd name="T1" fmla="*/ 9 h 9"/>
                <a:gd name="T2" fmla="*/ 127 w 137"/>
                <a:gd name="T3" fmla="*/ 9 h 9"/>
                <a:gd name="T4" fmla="*/ 127 w 137"/>
                <a:gd name="T5" fmla="*/ 7 h 9"/>
                <a:gd name="T6" fmla="*/ 127 w 137"/>
                <a:gd name="T7" fmla="*/ 4 h 9"/>
                <a:gd name="T8" fmla="*/ 127 w 137"/>
                <a:gd name="T9" fmla="*/ 2 h 9"/>
                <a:gd name="T10" fmla="*/ 127 w 137"/>
                <a:gd name="T11" fmla="*/ 0 h 9"/>
                <a:gd name="T12" fmla="*/ 0 w 137"/>
                <a:gd name="T13" fmla="*/ 0 h 9"/>
                <a:gd name="T14" fmla="*/ 0 w 137"/>
                <a:gd name="T15" fmla="*/ 2 h 9"/>
                <a:gd name="T16" fmla="*/ 0 w 137"/>
                <a:gd name="T17" fmla="*/ 4 h 9"/>
                <a:gd name="T18" fmla="*/ 2 w 137"/>
                <a:gd name="T19" fmla="*/ 7 h 9"/>
                <a:gd name="T20" fmla="*/ 2 w 137"/>
                <a:gd name="T21" fmla="*/ 9 h 9"/>
                <a:gd name="T22" fmla="*/ 125 w 137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9"/>
                <a:gd name="T38" fmla="*/ 137 w 137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9">
                  <a:moveTo>
                    <a:pt x="135" y="9"/>
                  </a:move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23" name="Freeform 78">
              <a:extLst>
                <a:ext uri="{FF2B5EF4-FFF2-40B4-BE49-F238E27FC236}">
                  <a16:creationId xmlns:a16="http://schemas.microsoft.com/office/drawing/2014/main" id="{F7D9B96E-94A3-0108-F786-A3DF337F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830"/>
              <a:ext cx="132" cy="9"/>
            </a:xfrm>
            <a:custGeom>
              <a:avLst/>
              <a:gdLst>
                <a:gd name="T0" fmla="*/ 125 w 137"/>
                <a:gd name="T1" fmla="*/ 9 h 9"/>
                <a:gd name="T2" fmla="*/ 125 w 137"/>
                <a:gd name="T3" fmla="*/ 7 h 9"/>
                <a:gd name="T4" fmla="*/ 125 w 137"/>
                <a:gd name="T5" fmla="*/ 5 h 9"/>
                <a:gd name="T6" fmla="*/ 127 w 137"/>
                <a:gd name="T7" fmla="*/ 5 h 9"/>
                <a:gd name="T8" fmla="*/ 127 w 137"/>
                <a:gd name="T9" fmla="*/ 3 h 9"/>
                <a:gd name="T10" fmla="*/ 127 w 137"/>
                <a:gd name="T11" fmla="*/ 0 h 9"/>
                <a:gd name="T12" fmla="*/ 0 w 137"/>
                <a:gd name="T13" fmla="*/ 0 h 9"/>
                <a:gd name="T14" fmla="*/ 0 w 137"/>
                <a:gd name="T15" fmla="*/ 3 h 9"/>
                <a:gd name="T16" fmla="*/ 2 w 137"/>
                <a:gd name="T17" fmla="*/ 3 h 9"/>
                <a:gd name="T18" fmla="*/ 2 w 137"/>
                <a:gd name="T19" fmla="*/ 5 h 9"/>
                <a:gd name="T20" fmla="*/ 2 w 137"/>
                <a:gd name="T21" fmla="*/ 7 h 9"/>
                <a:gd name="T22" fmla="*/ 2 w 137"/>
                <a:gd name="T23" fmla="*/ 9 h 9"/>
                <a:gd name="T24" fmla="*/ 125 w 137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9"/>
                <a:gd name="T41" fmla="*/ 137 w 137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9">
                  <a:moveTo>
                    <a:pt x="135" y="9"/>
                  </a:moveTo>
                  <a:lnTo>
                    <a:pt x="135" y="7"/>
                  </a:lnTo>
                  <a:lnTo>
                    <a:pt x="135" y="5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24" name="Freeform 79">
              <a:extLst>
                <a:ext uri="{FF2B5EF4-FFF2-40B4-BE49-F238E27FC236}">
                  <a16:creationId xmlns:a16="http://schemas.microsoft.com/office/drawing/2014/main" id="{5DF1B0D9-1B2D-0946-3013-B311ADA0B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35"/>
              <a:ext cx="129" cy="9"/>
            </a:xfrm>
            <a:custGeom>
              <a:avLst/>
              <a:gdLst>
                <a:gd name="T0" fmla="*/ 125 w 133"/>
                <a:gd name="T1" fmla="*/ 9 h 9"/>
                <a:gd name="T2" fmla="*/ 125 w 133"/>
                <a:gd name="T3" fmla="*/ 7 h 9"/>
                <a:gd name="T4" fmla="*/ 125 w 133"/>
                <a:gd name="T5" fmla="*/ 4 h 9"/>
                <a:gd name="T6" fmla="*/ 125 w 133"/>
                <a:gd name="T7" fmla="*/ 2 h 9"/>
                <a:gd name="T8" fmla="*/ 125 w 133"/>
                <a:gd name="T9" fmla="*/ 0 h 9"/>
                <a:gd name="T10" fmla="*/ 0 w 133"/>
                <a:gd name="T11" fmla="*/ 0 h 9"/>
                <a:gd name="T12" fmla="*/ 0 w 133"/>
                <a:gd name="T13" fmla="*/ 2 h 9"/>
                <a:gd name="T14" fmla="*/ 0 w 133"/>
                <a:gd name="T15" fmla="*/ 4 h 9"/>
                <a:gd name="T16" fmla="*/ 0 w 133"/>
                <a:gd name="T17" fmla="*/ 7 h 9"/>
                <a:gd name="T18" fmla="*/ 0 w 133"/>
                <a:gd name="T19" fmla="*/ 9 h 9"/>
                <a:gd name="T20" fmla="*/ 125 w 133"/>
                <a:gd name="T21" fmla="*/ 9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9"/>
                <a:gd name="T35" fmla="*/ 133 w 133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9">
                  <a:moveTo>
                    <a:pt x="133" y="9"/>
                  </a:moveTo>
                  <a:lnTo>
                    <a:pt x="133" y="7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F0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25" name="Freeform 80">
              <a:extLst>
                <a:ext uri="{FF2B5EF4-FFF2-40B4-BE49-F238E27FC236}">
                  <a16:creationId xmlns:a16="http://schemas.microsoft.com/office/drawing/2014/main" id="{E378EC76-3BC9-8C3F-B71F-AB926A217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39"/>
              <a:ext cx="129" cy="10"/>
            </a:xfrm>
            <a:custGeom>
              <a:avLst/>
              <a:gdLst>
                <a:gd name="T0" fmla="*/ 125 w 133"/>
                <a:gd name="T1" fmla="*/ 10 h 10"/>
                <a:gd name="T2" fmla="*/ 125 w 133"/>
                <a:gd name="T3" fmla="*/ 7 h 10"/>
                <a:gd name="T4" fmla="*/ 125 w 133"/>
                <a:gd name="T5" fmla="*/ 5 h 10"/>
                <a:gd name="T6" fmla="*/ 125 w 133"/>
                <a:gd name="T7" fmla="*/ 3 h 10"/>
                <a:gd name="T8" fmla="*/ 125 w 133"/>
                <a:gd name="T9" fmla="*/ 0 h 10"/>
                <a:gd name="T10" fmla="*/ 0 w 133"/>
                <a:gd name="T11" fmla="*/ 0 h 10"/>
                <a:gd name="T12" fmla="*/ 0 w 133"/>
                <a:gd name="T13" fmla="*/ 3 h 10"/>
                <a:gd name="T14" fmla="*/ 0 w 133"/>
                <a:gd name="T15" fmla="*/ 5 h 10"/>
                <a:gd name="T16" fmla="*/ 0 w 133"/>
                <a:gd name="T17" fmla="*/ 7 h 10"/>
                <a:gd name="T18" fmla="*/ 0 w 133"/>
                <a:gd name="T19" fmla="*/ 10 h 10"/>
                <a:gd name="T20" fmla="*/ 125 w 133"/>
                <a:gd name="T21" fmla="*/ 1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10"/>
                <a:gd name="T35" fmla="*/ 133 w 13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10">
                  <a:moveTo>
                    <a:pt x="133" y="10"/>
                  </a:move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3" y="10"/>
                  </a:lnTo>
                  <a:close/>
                </a:path>
              </a:pathLst>
            </a:custGeom>
            <a:solidFill>
              <a:srgbClr val="F0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26" name="Freeform 81">
              <a:extLst>
                <a:ext uri="{FF2B5EF4-FFF2-40B4-BE49-F238E27FC236}">
                  <a16:creationId xmlns:a16="http://schemas.microsoft.com/office/drawing/2014/main" id="{9F159154-9226-E15E-066B-AEB116751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44"/>
              <a:ext cx="129" cy="9"/>
            </a:xfrm>
            <a:custGeom>
              <a:avLst/>
              <a:gdLst>
                <a:gd name="T0" fmla="*/ 123 w 133"/>
                <a:gd name="T1" fmla="*/ 9 h 9"/>
                <a:gd name="T2" fmla="*/ 123 w 133"/>
                <a:gd name="T3" fmla="*/ 7 h 9"/>
                <a:gd name="T4" fmla="*/ 125 w 133"/>
                <a:gd name="T5" fmla="*/ 7 h 9"/>
                <a:gd name="T6" fmla="*/ 125 w 133"/>
                <a:gd name="T7" fmla="*/ 5 h 9"/>
                <a:gd name="T8" fmla="*/ 125 w 133"/>
                <a:gd name="T9" fmla="*/ 2 h 9"/>
                <a:gd name="T10" fmla="*/ 125 w 133"/>
                <a:gd name="T11" fmla="*/ 0 h 9"/>
                <a:gd name="T12" fmla="*/ 0 w 133"/>
                <a:gd name="T13" fmla="*/ 0 h 9"/>
                <a:gd name="T14" fmla="*/ 0 w 133"/>
                <a:gd name="T15" fmla="*/ 2 h 9"/>
                <a:gd name="T16" fmla="*/ 0 w 133"/>
                <a:gd name="T17" fmla="*/ 5 h 9"/>
                <a:gd name="T18" fmla="*/ 0 w 133"/>
                <a:gd name="T19" fmla="*/ 7 h 9"/>
                <a:gd name="T20" fmla="*/ 0 w 133"/>
                <a:gd name="T21" fmla="*/ 9 h 9"/>
                <a:gd name="T22" fmla="*/ 2 w 133"/>
                <a:gd name="T23" fmla="*/ 9 h 9"/>
                <a:gd name="T24" fmla="*/ 123 w 133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"/>
                <a:gd name="T41" fmla="*/ 133 w 13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">
                  <a:moveTo>
                    <a:pt x="131" y="9"/>
                  </a:moveTo>
                  <a:lnTo>
                    <a:pt x="131" y="7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27" name="Freeform 82">
              <a:extLst>
                <a:ext uri="{FF2B5EF4-FFF2-40B4-BE49-F238E27FC236}">
                  <a16:creationId xmlns:a16="http://schemas.microsoft.com/office/drawing/2014/main" id="{F22F2D36-2F80-ED9B-C9A3-3E42D7E20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49"/>
              <a:ext cx="129" cy="9"/>
            </a:xfrm>
            <a:custGeom>
              <a:avLst/>
              <a:gdLst>
                <a:gd name="T0" fmla="*/ 123 w 133"/>
                <a:gd name="T1" fmla="*/ 9 h 9"/>
                <a:gd name="T2" fmla="*/ 123 w 133"/>
                <a:gd name="T3" fmla="*/ 7 h 9"/>
                <a:gd name="T4" fmla="*/ 123 w 133"/>
                <a:gd name="T5" fmla="*/ 4 h 9"/>
                <a:gd name="T6" fmla="*/ 123 w 133"/>
                <a:gd name="T7" fmla="*/ 2 h 9"/>
                <a:gd name="T8" fmla="*/ 125 w 133"/>
                <a:gd name="T9" fmla="*/ 2 h 9"/>
                <a:gd name="T10" fmla="*/ 125 w 133"/>
                <a:gd name="T11" fmla="*/ 0 h 9"/>
                <a:gd name="T12" fmla="*/ 0 w 133"/>
                <a:gd name="T13" fmla="*/ 0 h 9"/>
                <a:gd name="T14" fmla="*/ 0 w 133"/>
                <a:gd name="T15" fmla="*/ 2 h 9"/>
                <a:gd name="T16" fmla="*/ 0 w 133"/>
                <a:gd name="T17" fmla="*/ 4 h 9"/>
                <a:gd name="T18" fmla="*/ 2 w 133"/>
                <a:gd name="T19" fmla="*/ 4 h 9"/>
                <a:gd name="T20" fmla="*/ 2 w 133"/>
                <a:gd name="T21" fmla="*/ 7 h 9"/>
                <a:gd name="T22" fmla="*/ 2 w 133"/>
                <a:gd name="T23" fmla="*/ 9 h 9"/>
                <a:gd name="T24" fmla="*/ 123 w 133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"/>
                <a:gd name="T41" fmla="*/ 133 w 13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">
                  <a:moveTo>
                    <a:pt x="131" y="9"/>
                  </a:moveTo>
                  <a:lnTo>
                    <a:pt x="131" y="7"/>
                  </a:lnTo>
                  <a:lnTo>
                    <a:pt x="131" y="4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rgbClr val="F0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28" name="Freeform 83">
              <a:extLst>
                <a:ext uri="{FF2B5EF4-FFF2-40B4-BE49-F238E27FC236}">
                  <a16:creationId xmlns:a16="http://schemas.microsoft.com/office/drawing/2014/main" id="{825D269E-1B0E-81E3-85F7-4E4DBEB4D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853"/>
              <a:ext cx="126" cy="10"/>
            </a:xfrm>
            <a:custGeom>
              <a:avLst/>
              <a:gdLst>
                <a:gd name="T0" fmla="*/ 120 w 129"/>
                <a:gd name="T1" fmla="*/ 10 h 10"/>
                <a:gd name="T2" fmla="*/ 120 w 129"/>
                <a:gd name="T3" fmla="*/ 7 h 10"/>
                <a:gd name="T4" fmla="*/ 123 w 129"/>
                <a:gd name="T5" fmla="*/ 7 h 10"/>
                <a:gd name="T6" fmla="*/ 123 w 129"/>
                <a:gd name="T7" fmla="*/ 5 h 10"/>
                <a:gd name="T8" fmla="*/ 123 w 129"/>
                <a:gd name="T9" fmla="*/ 3 h 10"/>
                <a:gd name="T10" fmla="*/ 123 w 129"/>
                <a:gd name="T11" fmla="*/ 0 h 10"/>
                <a:gd name="T12" fmla="*/ 0 w 129"/>
                <a:gd name="T13" fmla="*/ 0 h 10"/>
                <a:gd name="T14" fmla="*/ 0 w 129"/>
                <a:gd name="T15" fmla="*/ 3 h 10"/>
                <a:gd name="T16" fmla="*/ 0 w 129"/>
                <a:gd name="T17" fmla="*/ 5 h 10"/>
                <a:gd name="T18" fmla="*/ 0 w 129"/>
                <a:gd name="T19" fmla="*/ 7 h 10"/>
                <a:gd name="T20" fmla="*/ 0 w 129"/>
                <a:gd name="T21" fmla="*/ 10 h 10"/>
                <a:gd name="T22" fmla="*/ 120 w 129"/>
                <a:gd name="T23" fmla="*/ 1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10"/>
                <a:gd name="T38" fmla="*/ 129 w 129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10">
                  <a:moveTo>
                    <a:pt x="126" y="10"/>
                  </a:moveTo>
                  <a:lnTo>
                    <a:pt x="126" y="7"/>
                  </a:lnTo>
                  <a:lnTo>
                    <a:pt x="129" y="7"/>
                  </a:lnTo>
                  <a:lnTo>
                    <a:pt x="129" y="5"/>
                  </a:lnTo>
                  <a:lnTo>
                    <a:pt x="129" y="3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26" y="10"/>
                  </a:lnTo>
                  <a:close/>
                </a:path>
              </a:pathLst>
            </a:custGeom>
            <a:solidFill>
              <a:srgbClr val="F0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29" name="Freeform 84">
              <a:extLst>
                <a:ext uri="{FF2B5EF4-FFF2-40B4-BE49-F238E27FC236}">
                  <a16:creationId xmlns:a16="http://schemas.microsoft.com/office/drawing/2014/main" id="{CCB311BB-F9F8-CF4F-060F-6D26F9B7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858"/>
              <a:ext cx="126" cy="9"/>
            </a:xfrm>
            <a:custGeom>
              <a:avLst/>
              <a:gdLst>
                <a:gd name="T0" fmla="*/ 120 w 129"/>
                <a:gd name="T1" fmla="*/ 9 h 9"/>
                <a:gd name="T2" fmla="*/ 120 w 129"/>
                <a:gd name="T3" fmla="*/ 7 h 9"/>
                <a:gd name="T4" fmla="*/ 120 w 129"/>
                <a:gd name="T5" fmla="*/ 5 h 9"/>
                <a:gd name="T6" fmla="*/ 120 w 129"/>
                <a:gd name="T7" fmla="*/ 2 h 9"/>
                <a:gd name="T8" fmla="*/ 123 w 129"/>
                <a:gd name="T9" fmla="*/ 2 h 9"/>
                <a:gd name="T10" fmla="*/ 123 w 129"/>
                <a:gd name="T11" fmla="*/ 0 h 9"/>
                <a:gd name="T12" fmla="*/ 0 w 129"/>
                <a:gd name="T13" fmla="*/ 0 h 9"/>
                <a:gd name="T14" fmla="*/ 0 w 129"/>
                <a:gd name="T15" fmla="*/ 2 h 9"/>
                <a:gd name="T16" fmla="*/ 0 w 129"/>
                <a:gd name="T17" fmla="*/ 5 h 9"/>
                <a:gd name="T18" fmla="*/ 0 w 129"/>
                <a:gd name="T19" fmla="*/ 7 h 9"/>
                <a:gd name="T20" fmla="*/ 2 w 129"/>
                <a:gd name="T21" fmla="*/ 7 h 9"/>
                <a:gd name="T22" fmla="*/ 2 w 129"/>
                <a:gd name="T23" fmla="*/ 9 h 9"/>
                <a:gd name="T24" fmla="*/ 120 w 129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"/>
                <a:gd name="T40" fmla="*/ 0 h 9"/>
                <a:gd name="T41" fmla="*/ 129 w 12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" h="9">
                  <a:moveTo>
                    <a:pt x="126" y="9"/>
                  </a:moveTo>
                  <a:lnTo>
                    <a:pt x="126" y="7"/>
                  </a:lnTo>
                  <a:lnTo>
                    <a:pt x="126" y="5"/>
                  </a:lnTo>
                  <a:lnTo>
                    <a:pt x="126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26" y="9"/>
                  </a:lnTo>
                  <a:close/>
                </a:path>
              </a:pathLst>
            </a:custGeom>
            <a:solidFill>
              <a:srgbClr val="F0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30" name="Freeform 85">
              <a:extLst>
                <a:ext uri="{FF2B5EF4-FFF2-40B4-BE49-F238E27FC236}">
                  <a16:creationId xmlns:a16="http://schemas.microsoft.com/office/drawing/2014/main" id="{3A02238B-44C8-C9E9-6309-9B89277B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863"/>
              <a:ext cx="123" cy="9"/>
            </a:xfrm>
            <a:custGeom>
              <a:avLst/>
              <a:gdLst>
                <a:gd name="T0" fmla="*/ 118 w 126"/>
                <a:gd name="T1" fmla="*/ 9 h 9"/>
                <a:gd name="T2" fmla="*/ 118 w 126"/>
                <a:gd name="T3" fmla="*/ 7 h 9"/>
                <a:gd name="T4" fmla="*/ 120 w 126"/>
                <a:gd name="T5" fmla="*/ 7 h 9"/>
                <a:gd name="T6" fmla="*/ 120 w 126"/>
                <a:gd name="T7" fmla="*/ 4 h 9"/>
                <a:gd name="T8" fmla="*/ 120 w 126"/>
                <a:gd name="T9" fmla="*/ 2 h 9"/>
                <a:gd name="T10" fmla="*/ 120 w 126"/>
                <a:gd name="T11" fmla="*/ 0 h 9"/>
                <a:gd name="T12" fmla="*/ 0 w 126"/>
                <a:gd name="T13" fmla="*/ 0 h 9"/>
                <a:gd name="T14" fmla="*/ 0 w 126"/>
                <a:gd name="T15" fmla="*/ 2 h 9"/>
                <a:gd name="T16" fmla="*/ 2 w 126"/>
                <a:gd name="T17" fmla="*/ 2 h 9"/>
                <a:gd name="T18" fmla="*/ 2 w 126"/>
                <a:gd name="T19" fmla="*/ 4 h 9"/>
                <a:gd name="T20" fmla="*/ 2 w 126"/>
                <a:gd name="T21" fmla="*/ 7 h 9"/>
                <a:gd name="T22" fmla="*/ 2 w 126"/>
                <a:gd name="T23" fmla="*/ 9 h 9"/>
                <a:gd name="T24" fmla="*/ 118 w 126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9"/>
                <a:gd name="T41" fmla="*/ 126 w 12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9">
                  <a:moveTo>
                    <a:pt x="124" y="9"/>
                  </a:moveTo>
                  <a:lnTo>
                    <a:pt x="124" y="7"/>
                  </a:lnTo>
                  <a:lnTo>
                    <a:pt x="126" y="7"/>
                  </a:lnTo>
                  <a:lnTo>
                    <a:pt x="126" y="4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F0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31" name="Freeform 86">
              <a:extLst>
                <a:ext uri="{FF2B5EF4-FFF2-40B4-BE49-F238E27FC236}">
                  <a16:creationId xmlns:a16="http://schemas.microsoft.com/office/drawing/2014/main" id="{4C9D624E-1C32-6058-5943-8839FCB53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867"/>
              <a:ext cx="121" cy="10"/>
            </a:xfrm>
            <a:custGeom>
              <a:avLst/>
              <a:gdLst>
                <a:gd name="T0" fmla="*/ 114 w 124"/>
                <a:gd name="T1" fmla="*/ 10 h 10"/>
                <a:gd name="T2" fmla="*/ 116 w 124"/>
                <a:gd name="T3" fmla="*/ 10 h 10"/>
                <a:gd name="T4" fmla="*/ 116 w 124"/>
                <a:gd name="T5" fmla="*/ 7 h 10"/>
                <a:gd name="T6" fmla="*/ 116 w 124"/>
                <a:gd name="T7" fmla="*/ 5 h 10"/>
                <a:gd name="T8" fmla="*/ 116 w 124"/>
                <a:gd name="T9" fmla="*/ 3 h 10"/>
                <a:gd name="T10" fmla="*/ 118 w 124"/>
                <a:gd name="T11" fmla="*/ 3 h 10"/>
                <a:gd name="T12" fmla="*/ 118 w 124"/>
                <a:gd name="T13" fmla="*/ 0 h 10"/>
                <a:gd name="T14" fmla="*/ 0 w 124"/>
                <a:gd name="T15" fmla="*/ 0 h 10"/>
                <a:gd name="T16" fmla="*/ 0 w 124"/>
                <a:gd name="T17" fmla="*/ 3 h 10"/>
                <a:gd name="T18" fmla="*/ 0 w 124"/>
                <a:gd name="T19" fmla="*/ 5 h 10"/>
                <a:gd name="T20" fmla="*/ 2 w 124"/>
                <a:gd name="T21" fmla="*/ 5 h 10"/>
                <a:gd name="T22" fmla="*/ 2 w 124"/>
                <a:gd name="T23" fmla="*/ 7 h 10"/>
                <a:gd name="T24" fmla="*/ 2 w 124"/>
                <a:gd name="T25" fmla="*/ 10 h 10"/>
                <a:gd name="T26" fmla="*/ 114 w 124"/>
                <a:gd name="T27" fmla="*/ 1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10"/>
                <a:gd name="T44" fmla="*/ 124 w 12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10">
                  <a:moveTo>
                    <a:pt x="120" y="10"/>
                  </a:moveTo>
                  <a:lnTo>
                    <a:pt x="122" y="10"/>
                  </a:lnTo>
                  <a:lnTo>
                    <a:pt x="122" y="7"/>
                  </a:lnTo>
                  <a:lnTo>
                    <a:pt x="122" y="5"/>
                  </a:lnTo>
                  <a:lnTo>
                    <a:pt x="122" y="3"/>
                  </a:lnTo>
                  <a:lnTo>
                    <a:pt x="124" y="3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F0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32" name="Freeform 87">
              <a:extLst>
                <a:ext uri="{FF2B5EF4-FFF2-40B4-BE49-F238E27FC236}">
                  <a16:creationId xmlns:a16="http://schemas.microsoft.com/office/drawing/2014/main" id="{7778CADD-7262-8FE9-86B2-8FE3F7BFF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872"/>
              <a:ext cx="120" cy="9"/>
            </a:xfrm>
            <a:custGeom>
              <a:avLst/>
              <a:gdLst>
                <a:gd name="T0" fmla="*/ 116 w 122"/>
                <a:gd name="T1" fmla="*/ 9 h 9"/>
                <a:gd name="T2" fmla="*/ 116 w 122"/>
                <a:gd name="T3" fmla="*/ 7 h 9"/>
                <a:gd name="T4" fmla="*/ 116 w 122"/>
                <a:gd name="T5" fmla="*/ 5 h 9"/>
                <a:gd name="T6" fmla="*/ 118 w 122"/>
                <a:gd name="T7" fmla="*/ 5 h 9"/>
                <a:gd name="T8" fmla="*/ 118 w 122"/>
                <a:gd name="T9" fmla="*/ 2 h 9"/>
                <a:gd name="T10" fmla="*/ 118 w 122"/>
                <a:gd name="T11" fmla="*/ 0 h 9"/>
                <a:gd name="T12" fmla="*/ 0 w 122"/>
                <a:gd name="T13" fmla="*/ 0 h 9"/>
                <a:gd name="T14" fmla="*/ 2 w 122"/>
                <a:gd name="T15" fmla="*/ 0 h 9"/>
                <a:gd name="T16" fmla="*/ 2 w 122"/>
                <a:gd name="T17" fmla="*/ 2 h 9"/>
                <a:gd name="T18" fmla="*/ 2 w 122"/>
                <a:gd name="T19" fmla="*/ 5 h 9"/>
                <a:gd name="T20" fmla="*/ 2 w 122"/>
                <a:gd name="T21" fmla="*/ 7 h 9"/>
                <a:gd name="T22" fmla="*/ 4 w 122"/>
                <a:gd name="T23" fmla="*/ 7 h 9"/>
                <a:gd name="T24" fmla="*/ 4 w 122"/>
                <a:gd name="T25" fmla="*/ 9 h 9"/>
                <a:gd name="T26" fmla="*/ 116 w 122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9"/>
                <a:gd name="T44" fmla="*/ 122 w 122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9">
                  <a:moveTo>
                    <a:pt x="120" y="9"/>
                  </a:moveTo>
                  <a:lnTo>
                    <a:pt x="120" y="7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120" y="9"/>
                  </a:lnTo>
                  <a:close/>
                </a:path>
              </a:pathLst>
            </a:custGeom>
            <a:solidFill>
              <a:srgbClr val="F09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33" name="Freeform 88">
              <a:extLst>
                <a:ext uri="{FF2B5EF4-FFF2-40B4-BE49-F238E27FC236}">
                  <a16:creationId xmlns:a16="http://schemas.microsoft.com/office/drawing/2014/main" id="{069328A2-9461-AA43-DFB5-BDB6422E7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2877"/>
              <a:ext cx="114" cy="9"/>
            </a:xfrm>
            <a:custGeom>
              <a:avLst/>
              <a:gdLst>
                <a:gd name="T0" fmla="*/ 108 w 118"/>
                <a:gd name="T1" fmla="*/ 9 h 9"/>
                <a:gd name="T2" fmla="*/ 108 w 118"/>
                <a:gd name="T3" fmla="*/ 7 h 9"/>
                <a:gd name="T4" fmla="*/ 108 w 118"/>
                <a:gd name="T5" fmla="*/ 4 h 9"/>
                <a:gd name="T6" fmla="*/ 110 w 118"/>
                <a:gd name="T7" fmla="*/ 4 h 9"/>
                <a:gd name="T8" fmla="*/ 110 w 118"/>
                <a:gd name="T9" fmla="*/ 2 h 9"/>
                <a:gd name="T10" fmla="*/ 110 w 118"/>
                <a:gd name="T11" fmla="*/ 0 h 9"/>
                <a:gd name="T12" fmla="*/ 0 w 118"/>
                <a:gd name="T13" fmla="*/ 0 h 9"/>
                <a:gd name="T14" fmla="*/ 0 w 118"/>
                <a:gd name="T15" fmla="*/ 2 h 9"/>
                <a:gd name="T16" fmla="*/ 2 w 118"/>
                <a:gd name="T17" fmla="*/ 2 h 9"/>
                <a:gd name="T18" fmla="*/ 2 w 118"/>
                <a:gd name="T19" fmla="*/ 4 h 9"/>
                <a:gd name="T20" fmla="*/ 2 w 118"/>
                <a:gd name="T21" fmla="*/ 7 h 9"/>
                <a:gd name="T22" fmla="*/ 2 w 118"/>
                <a:gd name="T23" fmla="*/ 9 h 9"/>
                <a:gd name="T24" fmla="*/ 4 w 118"/>
                <a:gd name="T25" fmla="*/ 9 h 9"/>
                <a:gd name="T26" fmla="*/ 108 w 118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116" y="9"/>
                  </a:moveTo>
                  <a:lnTo>
                    <a:pt x="116" y="7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F0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34" name="Freeform 89">
              <a:extLst>
                <a:ext uri="{FF2B5EF4-FFF2-40B4-BE49-F238E27FC236}">
                  <a16:creationId xmlns:a16="http://schemas.microsoft.com/office/drawing/2014/main" id="{23966BE1-4160-ACF7-10B5-E02898D9B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2881"/>
              <a:ext cx="113" cy="10"/>
            </a:xfrm>
            <a:custGeom>
              <a:avLst/>
              <a:gdLst>
                <a:gd name="T0" fmla="*/ 106 w 116"/>
                <a:gd name="T1" fmla="*/ 10 h 10"/>
                <a:gd name="T2" fmla="*/ 106 w 116"/>
                <a:gd name="T3" fmla="*/ 7 h 10"/>
                <a:gd name="T4" fmla="*/ 106 w 116"/>
                <a:gd name="T5" fmla="*/ 5 h 10"/>
                <a:gd name="T6" fmla="*/ 108 w 116"/>
                <a:gd name="T7" fmla="*/ 5 h 10"/>
                <a:gd name="T8" fmla="*/ 108 w 116"/>
                <a:gd name="T9" fmla="*/ 3 h 10"/>
                <a:gd name="T10" fmla="*/ 108 w 116"/>
                <a:gd name="T11" fmla="*/ 0 h 10"/>
                <a:gd name="T12" fmla="*/ 110 w 116"/>
                <a:gd name="T13" fmla="*/ 0 h 10"/>
                <a:gd name="T14" fmla="*/ 0 w 116"/>
                <a:gd name="T15" fmla="*/ 0 h 10"/>
                <a:gd name="T16" fmla="*/ 0 w 116"/>
                <a:gd name="T17" fmla="*/ 3 h 10"/>
                <a:gd name="T18" fmla="*/ 0 w 116"/>
                <a:gd name="T19" fmla="*/ 5 h 10"/>
                <a:gd name="T20" fmla="*/ 2 w 116"/>
                <a:gd name="T21" fmla="*/ 5 h 10"/>
                <a:gd name="T22" fmla="*/ 2 w 116"/>
                <a:gd name="T23" fmla="*/ 7 h 10"/>
                <a:gd name="T24" fmla="*/ 2 w 116"/>
                <a:gd name="T25" fmla="*/ 10 h 10"/>
                <a:gd name="T26" fmla="*/ 4 w 116"/>
                <a:gd name="T27" fmla="*/ 10 h 10"/>
                <a:gd name="T28" fmla="*/ 106 w 116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0"/>
                <a:gd name="T47" fmla="*/ 116 w 116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0">
                  <a:moveTo>
                    <a:pt x="112" y="10"/>
                  </a:moveTo>
                  <a:lnTo>
                    <a:pt x="112" y="7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35" name="Freeform 90">
              <a:extLst>
                <a:ext uri="{FF2B5EF4-FFF2-40B4-BE49-F238E27FC236}">
                  <a16:creationId xmlns:a16="http://schemas.microsoft.com/office/drawing/2014/main" id="{3E735C1F-3D82-1AAD-781E-433B67AD3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886"/>
              <a:ext cx="109" cy="9"/>
            </a:xfrm>
            <a:custGeom>
              <a:avLst/>
              <a:gdLst>
                <a:gd name="T0" fmla="*/ 102 w 112"/>
                <a:gd name="T1" fmla="*/ 9 h 9"/>
                <a:gd name="T2" fmla="*/ 102 w 112"/>
                <a:gd name="T3" fmla="*/ 7 h 9"/>
                <a:gd name="T4" fmla="*/ 102 w 112"/>
                <a:gd name="T5" fmla="*/ 5 h 9"/>
                <a:gd name="T6" fmla="*/ 104 w 112"/>
                <a:gd name="T7" fmla="*/ 5 h 9"/>
                <a:gd name="T8" fmla="*/ 104 w 112"/>
                <a:gd name="T9" fmla="*/ 2 h 9"/>
                <a:gd name="T10" fmla="*/ 104 w 112"/>
                <a:gd name="T11" fmla="*/ 0 h 9"/>
                <a:gd name="T12" fmla="*/ 106 w 112"/>
                <a:gd name="T13" fmla="*/ 0 h 9"/>
                <a:gd name="T14" fmla="*/ 0 w 112"/>
                <a:gd name="T15" fmla="*/ 0 h 9"/>
                <a:gd name="T16" fmla="*/ 0 w 112"/>
                <a:gd name="T17" fmla="*/ 2 h 9"/>
                <a:gd name="T18" fmla="*/ 0 w 112"/>
                <a:gd name="T19" fmla="*/ 5 h 9"/>
                <a:gd name="T20" fmla="*/ 2 w 112"/>
                <a:gd name="T21" fmla="*/ 5 h 9"/>
                <a:gd name="T22" fmla="*/ 2 w 112"/>
                <a:gd name="T23" fmla="*/ 7 h 9"/>
                <a:gd name="T24" fmla="*/ 2 w 112"/>
                <a:gd name="T25" fmla="*/ 9 h 9"/>
                <a:gd name="T26" fmla="*/ 4 w 112"/>
                <a:gd name="T27" fmla="*/ 9 h 9"/>
                <a:gd name="T28" fmla="*/ 102 w 112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9"/>
                <a:gd name="T47" fmla="*/ 112 w 11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9">
                  <a:moveTo>
                    <a:pt x="108" y="9"/>
                  </a:moveTo>
                  <a:lnTo>
                    <a:pt x="108" y="7"/>
                  </a:lnTo>
                  <a:lnTo>
                    <a:pt x="108" y="5"/>
                  </a:lnTo>
                  <a:lnTo>
                    <a:pt x="110" y="5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08" y="9"/>
                  </a:lnTo>
                  <a:close/>
                </a:path>
              </a:pathLst>
            </a:custGeom>
            <a:solidFill>
              <a:srgbClr val="F0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36" name="Freeform 91">
              <a:extLst>
                <a:ext uri="{FF2B5EF4-FFF2-40B4-BE49-F238E27FC236}">
                  <a16:creationId xmlns:a16="http://schemas.microsoft.com/office/drawing/2014/main" id="{3D8B77BB-6C97-79CB-FF1C-613FFB1FB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891"/>
              <a:ext cx="105" cy="9"/>
            </a:xfrm>
            <a:custGeom>
              <a:avLst/>
              <a:gdLst>
                <a:gd name="T0" fmla="*/ 96 w 108"/>
                <a:gd name="T1" fmla="*/ 9 h 9"/>
                <a:gd name="T2" fmla="*/ 98 w 108"/>
                <a:gd name="T3" fmla="*/ 9 h 9"/>
                <a:gd name="T4" fmla="*/ 98 w 108"/>
                <a:gd name="T5" fmla="*/ 7 h 9"/>
                <a:gd name="T6" fmla="*/ 98 w 108"/>
                <a:gd name="T7" fmla="*/ 4 h 9"/>
                <a:gd name="T8" fmla="*/ 100 w 108"/>
                <a:gd name="T9" fmla="*/ 4 h 9"/>
                <a:gd name="T10" fmla="*/ 100 w 108"/>
                <a:gd name="T11" fmla="*/ 2 h 9"/>
                <a:gd name="T12" fmla="*/ 100 w 108"/>
                <a:gd name="T13" fmla="*/ 0 h 9"/>
                <a:gd name="T14" fmla="*/ 102 w 108"/>
                <a:gd name="T15" fmla="*/ 0 h 9"/>
                <a:gd name="T16" fmla="*/ 0 w 108"/>
                <a:gd name="T17" fmla="*/ 0 h 9"/>
                <a:gd name="T18" fmla="*/ 0 w 108"/>
                <a:gd name="T19" fmla="*/ 2 h 9"/>
                <a:gd name="T20" fmla="*/ 0 w 108"/>
                <a:gd name="T21" fmla="*/ 4 h 9"/>
                <a:gd name="T22" fmla="*/ 2 w 108"/>
                <a:gd name="T23" fmla="*/ 4 h 9"/>
                <a:gd name="T24" fmla="*/ 2 w 108"/>
                <a:gd name="T25" fmla="*/ 7 h 9"/>
                <a:gd name="T26" fmla="*/ 4 w 108"/>
                <a:gd name="T27" fmla="*/ 9 h 9"/>
                <a:gd name="T28" fmla="*/ 96 w 108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9"/>
                <a:gd name="T47" fmla="*/ 108 w 108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9">
                  <a:moveTo>
                    <a:pt x="102" y="9"/>
                  </a:moveTo>
                  <a:lnTo>
                    <a:pt x="104" y="9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F0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37" name="Freeform 92">
              <a:extLst>
                <a:ext uri="{FF2B5EF4-FFF2-40B4-BE49-F238E27FC236}">
                  <a16:creationId xmlns:a16="http://schemas.microsoft.com/office/drawing/2014/main" id="{D0A42E9D-039E-7EBC-2F49-6A64F7990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2895"/>
              <a:ext cx="102" cy="10"/>
            </a:xfrm>
            <a:custGeom>
              <a:avLst/>
              <a:gdLst>
                <a:gd name="T0" fmla="*/ 94 w 104"/>
                <a:gd name="T1" fmla="*/ 10 h 10"/>
                <a:gd name="T2" fmla="*/ 94 w 104"/>
                <a:gd name="T3" fmla="*/ 7 h 10"/>
                <a:gd name="T4" fmla="*/ 96 w 104"/>
                <a:gd name="T5" fmla="*/ 7 h 10"/>
                <a:gd name="T6" fmla="*/ 96 w 104"/>
                <a:gd name="T7" fmla="*/ 5 h 10"/>
                <a:gd name="T8" fmla="*/ 98 w 104"/>
                <a:gd name="T9" fmla="*/ 5 h 10"/>
                <a:gd name="T10" fmla="*/ 98 w 104"/>
                <a:gd name="T11" fmla="*/ 3 h 10"/>
                <a:gd name="T12" fmla="*/ 98 w 104"/>
                <a:gd name="T13" fmla="*/ 0 h 10"/>
                <a:gd name="T14" fmla="*/ 100 w 104"/>
                <a:gd name="T15" fmla="*/ 0 h 10"/>
                <a:gd name="T16" fmla="*/ 0 w 104"/>
                <a:gd name="T17" fmla="*/ 0 h 10"/>
                <a:gd name="T18" fmla="*/ 0 w 104"/>
                <a:gd name="T19" fmla="*/ 3 h 10"/>
                <a:gd name="T20" fmla="*/ 2 w 104"/>
                <a:gd name="T21" fmla="*/ 5 h 10"/>
                <a:gd name="T22" fmla="*/ 2 w 104"/>
                <a:gd name="T23" fmla="*/ 7 h 10"/>
                <a:gd name="T24" fmla="*/ 4 w 104"/>
                <a:gd name="T25" fmla="*/ 7 h 10"/>
                <a:gd name="T26" fmla="*/ 4 w 104"/>
                <a:gd name="T27" fmla="*/ 10 h 10"/>
                <a:gd name="T28" fmla="*/ 94 w 104"/>
                <a:gd name="T29" fmla="*/ 1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10"/>
                <a:gd name="T47" fmla="*/ 104 w 104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10">
                  <a:moveTo>
                    <a:pt x="98" y="10"/>
                  </a:moveTo>
                  <a:lnTo>
                    <a:pt x="98" y="7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10"/>
                  </a:lnTo>
                  <a:lnTo>
                    <a:pt x="98" y="10"/>
                  </a:lnTo>
                  <a:close/>
                </a:path>
              </a:pathLst>
            </a:custGeom>
            <a:solidFill>
              <a:srgbClr val="F0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38" name="Freeform 93">
              <a:extLst>
                <a:ext uri="{FF2B5EF4-FFF2-40B4-BE49-F238E27FC236}">
                  <a16:creationId xmlns:a16="http://schemas.microsoft.com/office/drawing/2014/main" id="{7EA7E407-B152-5EA0-9551-25AF30579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2900"/>
              <a:ext cx="95" cy="9"/>
            </a:xfrm>
            <a:custGeom>
              <a:avLst/>
              <a:gdLst>
                <a:gd name="T0" fmla="*/ 86 w 98"/>
                <a:gd name="T1" fmla="*/ 9 h 9"/>
                <a:gd name="T2" fmla="*/ 88 w 98"/>
                <a:gd name="T3" fmla="*/ 9 h 9"/>
                <a:gd name="T4" fmla="*/ 88 w 98"/>
                <a:gd name="T5" fmla="*/ 7 h 9"/>
                <a:gd name="T6" fmla="*/ 90 w 98"/>
                <a:gd name="T7" fmla="*/ 7 h 9"/>
                <a:gd name="T8" fmla="*/ 90 w 98"/>
                <a:gd name="T9" fmla="*/ 5 h 9"/>
                <a:gd name="T10" fmla="*/ 90 w 98"/>
                <a:gd name="T11" fmla="*/ 2 h 9"/>
                <a:gd name="T12" fmla="*/ 92 w 98"/>
                <a:gd name="T13" fmla="*/ 2 h 9"/>
                <a:gd name="T14" fmla="*/ 92 w 98"/>
                <a:gd name="T15" fmla="*/ 0 h 9"/>
                <a:gd name="T16" fmla="*/ 0 w 98"/>
                <a:gd name="T17" fmla="*/ 0 h 9"/>
                <a:gd name="T18" fmla="*/ 0 w 98"/>
                <a:gd name="T19" fmla="*/ 2 h 9"/>
                <a:gd name="T20" fmla="*/ 2 w 98"/>
                <a:gd name="T21" fmla="*/ 2 h 9"/>
                <a:gd name="T22" fmla="*/ 2 w 98"/>
                <a:gd name="T23" fmla="*/ 5 h 9"/>
                <a:gd name="T24" fmla="*/ 2 w 98"/>
                <a:gd name="T25" fmla="*/ 7 h 9"/>
                <a:gd name="T26" fmla="*/ 4 w 98"/>
                <a:gd name="T27" fmla="*/ 7 h 9"/>
                <a:gd name="T28" fmla="*/ 4 w 98"/>
                <a:gd name="T29" fmla="*/ 9 h 9"/>
                <a:gd name="T30" fmla="*/ 7 w 98"/>
                <a:gd name="T31" fmla="*/ 9 h 9"/>
                <a:gd name="T32" fmla="*/ 86 w 98"/>
                <a:gd name="T33" fmla="*/ 9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9"/>
                <a:gd name="T53" fmla="*/ 98 w 98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9">
                  <a:moveTo>
                    <a:pt x="92" y="9"/>
                  </a:move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F0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39" name="Freeform 94">
              <a:extLst>
                <a:ext uri="{FF2B5EF4-FFF2-40B4-BE49-F238E27FC236}">
                  <a16:creationId xmlns:a16="http://schemas.microsoft.com/office/drawing/2014/main" id="{51988562-EC1D-69D3-2FD9-A3BDD65D9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905"/>
              <a:ext cx="91" cy="9"/>
            </a:xfrm>
            <a:custGeom>
              <a:avLst/>
              <a:gdLst>
                <a:gd name="T0" fmla="*/ 82 w 94"/>
                <a:gd name="T1" fmla="*/ 9 h 9"/>
                <a:gd name="T2" fmla="*/ 82 w 94"/>
                <a:gd name="T3" fmla="*/ 7 h 9"/>
                <a:gd name="T4" fmla="*/ 84 w 94"/>
                <a:gd name="T5" fmla="*/ 7 h 9"/>
                <a:gd name="T6" fmla="*/ 84 w 94"/>
                <a:gd name="T7" fmla="*/ 4 h 9"/>
                <a:gd name="T8" fmla="*/ 86 w 94"/>
                <a:gd name="T9" fmla="*/ 4 h 9"/>
                <a:gd name="T10" fmla="*/ 86 w 94"/>
                <a:gd name="T11" fmla="*/ 2 h 9"/>
                <a:gd name="T12" fmla="*/ 88 w 94"/>
                <a:gd name="T13" fmla="*/ 2 h 9"/>
                <a:gd name="T14" fmla="*/ 88 w 94"/>
                <a:gd name="T15" fmla="*/ 0 h 9"/>
                <a:gd name="T16" fmla="*/ 0 w 94"/>
                <a:gd name="T17" fmla="*/ 0 h 9"/>
                <a:gd name="T18" fmla="*/ 0 w 94"/>
                <a:gd name="T19" fmla="*/ 2 h 9"/>
                <a:gd name="T20" fmla="*/ 2 w 94"/>
                <a:gd name="T21" fmla="*/ 2 h 9"/>
                <a:gd name="T22" fmla="*/ 2 w 94"/>
                <a:gd name="T23" fmla="*/ 4 h 9"/>
                <a:gd name="T24" fmla="*/ 5 w 94"/>
                <a:gd name="T25" fmla="*/ 4 h 9"/>
                <a:gd name="T26" fmla="*/ 5 w 94"/>
                <a:gd name="T27" fmla="*/ 7 h 9"/>
                <a:gd name="T28" fmla="*/ 7 w 94"/>
                <a:gd name="T29" fmla="*/ 7 h 9"/>
                <a:gd name="T30" fmla="*/ 7 w 94"/>
                <a:gd name="T31" fmla="*/ 9 h 9"/>
                <a:gd name="T32" fmla="*/ 82 w 94"/>
                <a:gd name="T33" fmla="*/ 9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9"/>
                <a:gd name="T53" fmla="*/ 94 w 9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9">
                  <a:moveTo>
                    <a:pt x="88" y="9"/>
                  </a:moveTo>
                  <a:lnTo>
                    <a:pt x="88" y="7"/>
                  </a:lnTo>
                  <a:lnTo>
                    <a:pt x="90" y="7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88" y="9"/>
                  </a:lnTo>
                  <a:close/>
                </a:path>
              </a:pathLst>
            </a:custGeom>
            <a:solidFill>
              <a:srgbClr val="F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40" name="Freeform 95">
              <a:extLst>
                <a:ext uri="{FF2B5EF4-FFF2-40B4-BE49-F238E27FC236}">
                  <a16:creationId xmlns:a16="http://schemas.microsoft.com/office/drawing/2014/main" id="{305697F0-5855-BAE2-F9B6-6A9A7F679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909"/>
              <a:ext cx="84" cy="10"/>
            </a:xfrm>
            <a:custGeom>
              <a:avLst/>
              <a:gdLst>
                <a:gd name="T0" fmla="*/ 76 w 85"/>
                <a:gd name="T1" fmla="*/ 10 h 10"/>
                <a:gd name="T2" fmla="*/ 76 w 85"/>
                <a:gd name="T3" fmla="*/ 7 h 10"/>
                <a:gd name="T4" fmla="*/ 79 w 85"/>
                <a:gd name="T5" fmla="*/ 7 h 10"/>
                <a:gd name="T6" fmla="*/ 79 w 85"/>
                <a:gd name="T7" fmla="*/ 5 h 10"/>
                <a:gd name="T8" fmla="*/ 81 w 85"/>
                <a:gd name="T9" fmla="*/ 5 h 10"/>
                <a:gd name="T10" fmla="*/ 81 w 85"/>
                <a:gd name="T11" fmla="*/ 3 h 10"/>
                <a:gd name="T12" fmla="*/ 83 w 85"/>
                <a:gd name="T13" fmla="*/ 3 h 10"/>
                <a:gd name="T14" fmla="*/ 83 w 85"/>
                <a:gd name="T15" fmla="*/ 0 h 10"/>
                <a:gd name="T16" fmla="*/ 0 w 85"/>
                <a:gd name="T17" fmla="*/ 0 h 10"/>
                <a:gd name="T18" fmla="*/ 0 w 85"/>
                <a:gd name="T19" fmla="*/ 3 h 10"/>
                <a:gd name="T20" fmla="*/ 2 w 85"/>
                <a:gd name="T21" fmla="*/ 3 h 10"/>
                <a:gd name="T22" fmla="*/ 2 w 85"/>
                <a:gd name="T23" fmla="*/ 5 h 10"/>
                <a:gd name="T24" fmla="*/ 4 w 85"/>
                <a:gd name="T25" fmla="*/ 5 h 10"/>
                <a:gd name="T26" fmla="*/ 4 w 85"/>
                <a:gd name="T27" fmla="*/ 7 h 10"/>
                <a:gd name="T28" fmla="*/ 6 w 85"/>
                <a:gd name="T29" fmla="*/ 7 h 10"/>
                <a:gd name="T30" fmla="*/ 6 w 85"/>
                <a:gd name="T31" fmla="*/ 10 h 10"/>
                <a:gd name="T32" fmla="*/ 76 w 85"/>
                <a:gd name="T33" fmla="*/ 1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10"/>
                <a:gd name="T53" fmla="*/ 85 w 8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10">
                  <a:moveTo>
                    <a:pt x="78" y="10"/>
                  </a:moveTo>
                  <a:lnTo>
                    <a:pt x="78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F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41" name="Freeform 96">
              <a:extLst>
                <a:ext uri="{FF2B5EF4-FFF2-40B4-BE49-F238E27FC236}">
                  <a16:creationId xmlns:a16="http://schemas.microsoft.com/office/drawing/2014/main" id="{F9EA8B52-37F4-35C9-2703-9BE375234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914"/>
              <a:ext cx="78" cy="9"/>
            </a:xfrm>
            <a:custGeom>
              <a:avLst/>
              <a:gdLst>
                <a:gd name="T0" fmla="*/ 65 w 81"/>
                <a:gd name="T1" fmla="*/ 9 h 9"/>
                <a:gd name="T2" fmla="*/ 66 w 81"/>
                <a:gd name="T3" fmla="*/ 9 h 9"/>
                <a:gd name="T4" fmla="*/ 66 w 81"/>
                <a:gd name="T5" fmla="*/ 7 h 9"/>
                <a:gd name="T6" fmla="*/ 68 w 81"/>
                <a:gd name="T7" fmla="*/ 7 h 9"/>
                <a:gd name="T8" fmla="*/ 68 w 81"/>
                <a:gd name="T9" fmla="*/ 5 h 9"/>
                <a:gd name="T10" fmla="*/ 70 w 81"/>
                <a:gd name="T11" fmla="*/ 5 h 9"/>
                <a:gd name="T12" fmla="*/ 70 w 81"/>
                <a:gd name="T13" fmla="*/ 2 h 9"/>
                <a:gd name="T14" fmla="*/ 73 w 81"/>
                <a:gd name="T15" fmla="*/ 2 h 9"/>
                <a:gd name="T16" fmla="*/ 73 w 81"/>
                <a:gd name="T17" fmla="*/ 0 h 9"/>
                <a:gd name="T18" fmla="*/ 75 w 81"/>
                <a:gd name="T19" fmla="*/ 0 h 9"/>
                <a:gd name="T20" fmla="*/ 0 w 81"/>
                <a:gd name="T21" fmla="*/ 0 h 9"/>
                <a:gd name="T22" fmla="*/ 2 w 81"/>
                <a:gd name="T23" fmla="*/ 0 h 9"/>
                <a:gd name="T24" fmla="*/ 2 w 81"/>
                <a:gd name="T25" fmla="*/ 2 h 9"/>
                <a:gd name="T26" fmla="*/ 4 w 81"/>
                <a:gd name="T27" fmla="*/ 2 h 9"/>
                <a:gd name="T28" fmla="*/ 4 w 81"/>
                <a:gd name="T29" fmla="*/ 5 h 9"/>
                <a:gd name="T30" fmla="*/ 6 w 81"/>
                <a:gd name="T31" fmla="*/ 5 h 9"/>
                <a:gd name="T32" fmla="*/ 6 w 81"/>
                <a:gd name="T33" fmla="*/ 7 h 9"/>
                <a:gd name="T34" fmla="*/ 8 w 81"/>
                <a:gd name="T35" fmla="*/ 7 h 9"/>
                <a:gd name="T36" fmla="*/ 8 w 81"/>
                <a:gd name="T37" fmla="*/ 9 h 9"/>
                <a:gd name="T38" fmla="*/ 65 w 81"/>
                <a:gd name="T39" fmla="*/ 9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9"/>
                <a:gd name="T62" fmla="*/ 81 w 81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9">
                  <a:moveTo>
                    <a:pt x="70" y="9"/>
                  </a:moveTo>
                  <a:lnTo>
                    <a:pt x="72" y="9"/>
                  </a:lnTo>
                  <a:lnTo>
                    <a:pt x="72" y="7"/>
                  </a:lnTo>
                  <a:lnTo>
                    <a:pt x="74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70" y="9"/>
                  </a:lnTo>
                  <a:close/>
                </a:path>
              </a:pathLst>
            </a:custGeom>
            <a:solidFill>
              <a:srgbClr val="F0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42" name="Freeform 97">
              <a:extLst>
                <a:ext uri="{FF2B5EF4-FFF2-40B4-BE49-F238E27FC236}">
                  <a16:creationId xmlns:a16="http://schemas.microsoft.com/office/drawing/2014/main" id="{B74EB1FE-7C79-2E69-3C05-2ABD3E956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919"/>
              <a:ext cx="70" cy="9"/>
            </a:xfrm>
            <a:custGeom>
              <a:avLst/>
              <a:gdLst>
                <a:gd name="T0" fmla="*/ 58 w 72"/>
                <a:gd name="T1" fmla="*/ 9 h 9"/>
                <a:gd name="T2" fmla="*/ 58 w 72"/>
                <a:gd name="T3" fmla="*/ 7 h 9"/>
                <a:gd name="T4" fmla="*/ 60 w 72"/>
                <a:gd name="T5" fmla="*/ 7 h 9"/>
                <a:gd name="T6" fmla="*/ 62 w 72"/>
                <a:gd name="T7" fmla="*/ 7 h 9"/>
                <a:gd name="T8" fmla="*/ 62 w 72"/>
                <a:gd name="T9" fmla="*/ 4 h 9"/>
                <a:gd name="T10" fmla="*/ 64 w 72"/>
                <a:gd name="T11" fmla="*/ 4 h 9"/>
                <a:gd name="T12" fmla="*/ 64 w 72"/>
                <a:gd name="T13" fmla="*/ 2 h 9"/>
                <a:gd name="T14" fmla="*/ 66 w 72"/>
                <a:gd name="T15" fmla="*/ 2 h 9"/>
                <a:gd name="T16" fmla="*/ 66 w 72"/>
                <a:gd name="T17" fmla="*/ 0 h 9"/>
                <a:gd name="T18" fmla="*/ 68 w 72"/>
                <a:gd name="T19" fmla="*/ 0 h 9"/>
                <a:gd name="T20" fmla="*/ 0 w 72"/>
                <a:gd name="T21" fmla="*/ 0 h 9"/>
                <a:gd name="T22" fmla="*/ 2 w 72"/>
                <a:gd name="T23" fmla="*/ 0 h 9"/>
                <a:gd name="T24" fmla="*/ 2 w 72"/>
                <a:gd name="T25" fmla="*/ 2 h 9"/>
                <a:gd name="T26" fmla="*/ 4 w 72"/>
                <a:gd name="T27" fmla="*/ 2 h 9"/>
                <a:gd name="T28" fmla="*/ 4 w 72"/>
                <a:gd name="T29" fmla="*/ 4 h 9"/>
                <a:gd name="T30" fmla="*/ 6 w 72"/>
                <a:gd name="T31" fmla="*/ 4 h 9"/>
                <a:gd name="T32" fmla="*/ 6 w 72"/>
                <a:gd name="T33" fmla="*/ 7 h 9"/>
                <a:gd name="T34" fmla="*/ 8 w 72"/>
                <a:gd name="T35" fmla="*/ 7 h 9"/>
                <a:gd name="T36" fmla="*/ 10 w 72"/>
                <a:gd name="T37" fmla="*/ 9 h 9"/>
                <a:gd name="T38" fmla="*/ 58 w 72"/>
                <a:gd name="T39" fmla="*/ 9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9"/>
                <a:gd name="T62" fmla="*/ 72 w 72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9">
                  <a:moveTo>
                    <a:pt x="62" y="9"/>
                  </a:moveTo>
                  <a:lnTo>
                    <a:pt x="62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7"/>
                  </a:lnTo>
                  <a:lnTo>
                    <a:pt x="8" y="7"/>
                  </a:lnTo>
                  <a:lnTo>
                    <a:pt x="10" y="9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F0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43" name="Freeform 98">
              <a:extLst>
                <a:ext uri="{FF2B5EF4-FFF2-40B4-BE49-F238E27FC236}">
                  <a16:creationId xmlns:a16="http://schemas.microsoft.com/office/drawing/2014/main" id="{B1896FB5-EF64-D6E8-C1B8-AA5ADAAD9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2923"/>
              <a:ext cx="61" cy="10"/>
            </a:xfrm>
            <a:custGeom>
              <a:avLst/>
              <a:gdLst>
                <a:gd name="T0" fmla="*/ 46 w 62"/>
                <a:gd name="T1" fmla="*/ 10 h 10"/>
                <a:gd name="T2" fmla="*/ 48 w 62"/>
                <a:gd name="T3" fmla="*/ 10 h 10"/>
                <a:gd name="T4" fmla="*/ 50 w 62"/>
                <a:gd name="T5" fmla="*/ 10 h 10"/>
                <a:gd name="T6" fmla="*/ 50 w 62"/>
                <a:gd name="T7" fmla="*/ 7 h 10"/>
                <a:gd name="T8" fmla="*/ 52 w 62"/>
                <a:gd name="T9" fmla="*/ 7 h 10"/>
                <a:gd name="T10" fmla="*/ 54 w 62"/>
                <a:gd name="T11" fmla="*/ 7 h 10"/>
                <a:gd name="T12" fmla="*/ 54 w 62"/>
                <a:gd name="T13" fmla="*/ 5 h 10"/>
                <a:gd name="T14" fmla="*/ 56 w 62"/>
                <a:gd name="T15" fmla="*/ 5 h 10"/>
                <a:gd name="T16" fmla="*/ 56 w 62"/>
                <a:gd name="T17" fmla="*/ 3 h 10"/>
                <a:gd name="T18" fmla="*/ 58 w 62"/>
                <a:gd name="T19" fmla="*/ 3 h 10"/>
                <a:gd name="T20" fmla="*/ 60 w 62"/>
                <a:gd name="T21" fmla="*/ 3 h 10"/>
                <a:gd name="T22" fmla="*/ 60 w 62"/>
                <a:gd name="T23" fmla="*/ 0 h 10"/>
                <a:gd name="T24" fmla="*/ 0 w 62"/>
                <a:gd name="T25" fmla="*/ 0 h 10"/>
                <a:gd name="T26" fmla="*/ 2 w 62"/>
                <a:gd name="T27" fmla="*/ 0 h 10"/>
                <a:gd name="T28" fmla="*/ 2 w 62"/>
                <a:gd name="T29" fmla="*/ 3 h 10"/>
                <a:gd name="T30" fmla="*/ 4 w 62"/>
                <a:gd name="T31" fmla="*/ 3 h 10"/>
                <a:gd name="T32" fmla="*/ 6 w 62"/>
                <a:gd name="T33" fmla="*/ 3 h 10"/>
                <a:gd name="T34" fmla="*/ 6 w 62"/>
                <a:gd name="T35" fmla="*/ 5 h 10"/>
                <a:gd name="T36" fmla="*/ 8 w 62"/>
                <a:gd name="T37" fmla="*/ 5 h 10"/>
                <a:gd name="T38" fmla="*/ 8 w 62"/>
                <a:gd name="T39" fmla="*/ 7 h 10"/>
                <a:gd name="T40" fmla="*/ 10 w 62"/>
                <a:gd name="T41" fmla="*/ 7 h 10"/>
                <a:gd name="T42" fmla="*/ 12 w 62"/>
                <a:gd name="T43" fmla="*/ 7 h 10"/>
                <a:gd name="T44" fmla="*/ 12 w 62"/>
                <a:gd name="T45" fmla="*/ 10 h 10"/>
                <a:gd name="T46" fmla="*/ 14 w 62"/>
                <a:gd name="T47" fmla="*/ 10 h 10"/>
                <a:gd name="T48" fmla="*/ 46 w 62"/>
                <a:gd name="T49" fmla="*/ 1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10"/>
                <a:gd name="T77" fmla="*/ 62 w 62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10">
                  <a:moveTo>
                    <a:pt x="48" y="10"/>
                  </a:moveTo>
                  <a:lnTo>
                    <a:pt x="50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F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44" name="Freeform 99">
              <a:extLst>
                <a:ext uri="{FF2B5EF4-FFF2-40B4-BE49-F238E27FC236}">
                  <a16:creationId xmlns:a16="http://schemas.microsoft.com/office/drawing/2014/main" id="{07B7085E-B13F-3021-D137-F70A91C17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928"/>
              <a:ext cx="51" cy="9"/>
            </a:xfrm>
            <a:custGeom>
              <a:avLst/>
              <a:gdLst>
                <a:gd name="T0" fmla="*/ 50 w 52"/>
                <a:gd name="T1" fmla="*/ 0 h 9"/>
                <a:gd name="T2" fmla="*/ 48 w 52"/>
                <a:gd name="T3" fmla="*/ 0 h 9"/>
                <a:gd name="T4" fmla="*/ 46 w 52"/>
                <a:gd name="T5" fmla="*/ 2 h 9"/>
                <a:gd name="T6" fmla="*/ 44 w 52"/>
                <a:gd name="T7" fmla="*/ 2 h 9"/>
                <a:gd name="T8" fmla="*/ 42 w 52"/>
                <a:gd name="T9" fmla="*/ 5 h 9"/>
                <a:gd name="T10" fmla="*/ 40 w 52"/>
                <a:gd name="T11" fmla="*/ 5 h 9"/>
                <a:gd name="T12" fmla="*/ 38 w 52"/>
                <a:gd name="T13" fmla="*/ 5 h 9"/>
                <a:gd name="T14" fmla="*/ 38 w 52"/>
                <a:gd name="T15" fmla="*/ 7 h 9"/>
                <a:gd name="T16" fmla="*/ 36 w 52"/>
                <a:gd name="T17" fmla="*/ 7 h 9"/>
                <a:gd name="T18" fmla="*/ 33 w 52"/>
                <a:gd name="T19" fmla="*/ 7 h 9"/>
                <a:gd name="T20" fmla="*/ 31 w 52"/>
                <a:gd name="T21" fmla="*/ 7 h 9"/>
                <a:gd name="T22" fmla="*/ 29 w 52"/>
                <a:gd name="T23" fmla="*/ 7 h 9"/>
                <a:gd name="T24" fmla="*/ 27 w 52"/>
                <a:gd name="T25" fmla="*/ 7 h 9"/>
                <a:gd name="T26" fmla="*/ 26 w 52"/>
                <a:gd name="T27" fmla="*/ 9 h 9"/>
                <a:gd name="T28" fmla="*/ 25 w 52"/>
                <a:gd name="T29" fmla="*/ 9 h 9"/>
                <a:gd name="T30" fmla="*/ 23 w 52"/>
                <a:gd name="T31" fmla="*/ 9 h 9"/>
                <a:gd name="T32" fmla="*/ 23 w 52"/>
                <a:gd name="T33" fmla="*/ 7 h 9"/>
                <a:gd name="T34" fmla="*/ 21 w 52"/>
                <a:gd name="T35" fmla="*/ 7 h 9"/>
                <a:gd name="T36" fmla="*/ 19 w 52"/>
                <a:gd name="T37" fmla="*/ 7 h 9"/>
                <a:gd name="T38" fmla="*/ 17 w 52"/>
                <a:gd name="T39" fmla="*/ 7 h 9"/>
                <a:gd name="T40" fmla="*/ 15 w 52"/>
                <a:gd name="T41" fmla="*/ 7 h 9"/>
                <a:gd name="T42" fmla="*/ 13 w 52"/>
                <a:gd name="T43" fmla="*/ 7 h 9"/>
                <a:gd name="T44" fmla="*/ 13 w 52"/>
                <a:gd name="T45" fmla="*/ 5 h 9"/>
                <a:gd name="T46" fmla="*/ 11 w 52"/>
                <a:gd name="T47" fmla="*/ 5 h 9"/>
                <a:gd name="T48" fmla="*/ 8 w 52"/>
                <a:gd name="T49" fmla="*/ 5 h 9"/>
                <a:gd name="T50" fmla="*/ 6 w 52"/>
                <a:gd name="T51" fmla="*/ 5 h 9"/>
                <a:gd name="T52" fmla="*/ 6 w 52"/>
                <a:gd name="T53" fmla="*/ 2 h 9"/>
                <a:gd name="T54" fmla="*/ 4 w 52"/>
                <a:gd name="T55" fmla="*/ 2 h 9"/>
                <a:gd name="T56" fmla="*/ 2 w 52"/>
                <a:gd name="T57" fmla="*/ 2 h 9"/>
                <a:gd name="T58" fmla="*/ 2 w 52"/>
                <a:gd name="T59" fmla="*/ 0 h 9"/>
                <a:gd name="T60" fmla="*/ 0 w 52"/>
                <a:gd name="T61" fmla="*/ 0 h 9"/>
                <a:gd name="T62" fmla="*/ 50 w 52"/>
                <a:gd name="T63" fmla="*/ 0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"/>
                <a:gd name="T97" fmla="*/ 0 h 9"/>
                <a:gd name="T98" fmla="*/ 52 w 52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" h="9">
                  <a:moveTo>
                    <a:pt x="52" y="0"/>
                  </a:moveTo>
                  <a:lnTo>
                    <a:pt x="50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0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45" name="Freeform 100">
              <a:extLst>
                <a:ext uri="{FF2B5EF4-FFF2-40B4-BE49-F238E27FC236}">
                  <a16:creationId xmlns:a16="http://schemas.microsoft.com/office/drawing/2014/main" id="{C21AEEB2-8946-25DE-3FD7-2B4D7DF10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933"/>
              <a:ext cx="34" cy="4"/>
            </a:xfrm>
            <a:custGeom>
              <a:avLst/>
              <a:gdLst>
                <a:gd name="T0" fmla="*/ 34 w 34"/>
                <a:gd name="T1" fmla="*/ 0 h 4"/>
                <a:gd name="T2" fmla="*/ 32 w 34"/>
                <a:gd name="T3" fmla="*/ 0 h 4"/>
                <a:gd name="T4" fmla="*/ 32 w 34"/>
                <a:gd name="T5" fmla="*/ 2 h 4"/>
                <a:gd name="T6" fmla="*/ 30 w 34"/>
                <a:gd name="T7" fmla="*/ 2 h 4"/>
                <a:gd name="T8" fmla="*/ 27 w 34"/>
                <a:gd name="T9" fmla="*/ 2 h 4"/>
                <a:gd name="T10" fmla="*/ 25 w 34"/>
                <a:gd name="T11" fmla="*/ 2 h 4"/>
                <a:gd name="T12" fmla="*/ 23 w 34"/>
                <a:gd name="T13" fmla="*/ 2 h 4"/>
                <a:gd name="T14" fmla="*/ 21 w 34"/>
                <a:gd name="T15" fmla="*/ 2 h 4"/>
                <a:gd name="T16" fmla="*/ 19 w 34"/>
                <a:gd name="T17" fmla="*/ 4 h 4"/>
                <a:gd name="T18" fmla="*/ 17 w 34"/>
                <a:gd name="T19" fmla="*/ 4 h 4"/>
                <a:gd name="T20" fmla="*/ 15 w 34"/>
                <a:gd name="T21" fmla="*/ 4 h 4"/>
                <a:gd name="T22" fmla="*/ 15 w 34"/>
                <a:gd name="T23" fmla="*/ 2 h 4"/>
                <a:gd name="T24" fmla="*/ 13 w 34"/>
                <a:gd name="T25" fmla="*/ 2 h 4"/>
                <a:gd name="T26" fmla="*/ 11 w 34"/>
                <a:gd name="T27" fmla="*/ 2 h 4"/>
                <a:gd name="T28" fmla="*/ 9 w 34"/>
                <a:gd name="T29" fmla="*/ 2 h 4"/>
                <a:gd name="T30" fmla="*/ 7 w 34"/>
                <a:gd name="T31" fmla="*/ 2 h 4"/>
                <a:gd name="T32" fmla="*/ 5 w 34"/>
                <a:gd name="T33" fmla="*/ 2 h 4"/>
                <a:gd name="T34" fmla="*/ 5 w 34"/>
                <a:gd name="T35" fmla="*/ 0 h 4"/>
                <a:gd name="T36" fmla="*/ 3 w 34"/>
                <a:gd name="T37" fmla="*/ 0 h 4"/>
                <a:gd name="T38" fmla="*/ 0 w 34"/>
                <a:gd name="T39" fmla="*/ 0 h 4"/>
                <a:gd name="T40" fmla="*/ 34 w 34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4"/>
                <a:gd name="T65" fmla="*/ 34 w 34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4">
                  <a:moveTo>
                    <a:pt x="34" y="0"/>
                  </a:moveTo>
                  <a:lnTo>
                    <a:pt x="32" y="0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0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46" name="Freeform 101">
              <a:extLst>
                <a:ext uri="{FF2B5EF4-FFF2-40B4-BE49-F238E27FC236}">
                  <a16:creationId xmlns:a16="http://schemas.microsoft.com/office/drawing/2014/main" id="{A4CF9BC8-ED8E-F3A9-5F42-7B159F7CA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707"/>
              <a:ext cx="132" cy="230"/>
            </a:xfrm>
            <a:custGeom>
              <a:avLst/>
              <a:gdLst>
                <a:gd name="T0" fmla="*/ 2 w 137"/>
                <a:gd name="T1" fmla="*/ 100 h 230"/>
                <a:gd name="T2" fmla="*/ 4 w 137"/>
                <a:gd name="T3" fmla="*/ 84 h 230"/>
                <a:gd name="T4" fmla="*/ 8 w 137"/>
                <a:gd name="T5" fmla="*/ 67 h 230"/>
                <a:gd name="T6" fmla="*/ 12 w 137"/>
                <a:gd name="T7" fmla="*/ 53 h 230"/>
                <a:gd name="T8" fmla="*/ 16 w 137"/>
                <a:gd name="T9" fmla="*/ 39 h 230"/>
                <a:gd name="T10" fmla="*/ 23 w 137"/>
                <a:gd name="T11" fmla="*/ 28 h 230"/>
                <a:gd name="T12" fmla="*/ 31 w 137"/>
                <a:gd name="T13" fmla="*/ 18 h 230"/>
                <a:gd name="T14" fmla="*/ 40 w 137"/>
                <a:gd name="T15" fmla="*/ 9 h 230"/>
                <a:gd name="T16" fmla="*/ 48 w 137"/>
                <a:gd name="T17" fmla="*/ 4 h 230"/>
                <a:gd name="T18" fmla="*/ 58 w 137"/>
                <a:gd name="T19" fmla="*/ 0 h 230"/>
                <a:gd name="T20" fmla="*/ 66 w 137"/>
                <a:gd name="T21" fmla="*/ 0 h 230"/>
                <a:gd name="T22" fmla="*/ 77 w 137"/>
                <a:gd name="T23" fmla="*/ 0 h 230"/>
                <a:gd name="T24" fmla="*/ 85 w 137"/>
                <a:gd name="T25" fmla="*/ 4 h 230"/>
                <a:gd name="T26" fmla="*/ 93 w 137"/>
                <a:gd name="T27" fmla="*/ 11 h 230"/>
                <a:gd name="T28" fmla="*/ 102 w 137"/>
                <a:gd name="T29" fmla="*/ 21 h 230"/>
                <a:gd name="T30" fmla="*/ 108 w 137"/>
                <a:gd name="T31" fmla="*/ 30 h 230"/>
                <a:gd name="T32" fmla="*/ 114 w 137"/>
                <a:gd name="T33" fmla="*/ 44 h 230"/>
                <a:gd name="T34" fmla="*/ 119 w 137"/>
                <a:gd name="T35" fmla="*/ 58 h 230"/>
                <a:gd name="T36" fmla="*/ 123 w 137"/>
                <a:gd name="T37" fmla="*/ 72 h 230"/>
                <a:gd name="T38" fmla="*/ 125 w 137"/>
                <a:gd name="T39" fmla="*/ 88 h 230"/>
                <a:gd name="T40" fmla="*/ 127 w 137"/>
                <a:gd name="T41" fmla="*/ 105 h 230"/>
                <a:gd name="T42" fmla="*/ 127 w 137"/>
                <a:gd name="T43" fmla="*/ 123 h 230"/>
                <a:gd name="T44" fmla="*/ 125 w 137"/>
                <a:gd name="T45" fmla="*/ 139 h 230"/>
                <a:gd name="T46" fmla="*/ 120 w 137"/>
                <a:gd name="T47" fmla="*/ 156 h 230"/>
                <a:gd name="T48" fmla="*/ 117 w 137"/>
                <a:gd name="T49" fmla="*/ 172 h 230"/>
                <a:gd name="T50" fmla="*/ 112 w 137"/>
                <a:gd name="T51" fmla="*/ 184 h 230"/>
                <a:gd name="T52" fmla="*/ 106 w 137"/>
                <a:gd name="T53" fmla="*/ 198 h 230"/>
                <a:gd name="T54" fmla="*/ 100 w 137"/>
                <a:gd name="T55" fmla="*/ 207 h 230"/>
                <a:gd name="T56" fmla="*/ 90 w 137"/>
                <a:gd name="T57" fmla="*/ 216 h 230"/>
                <a:gd name="T58" fmla="*/ 83 w 137"/>
                <a:gd name="T59" fmla="*/ 223 h 230"/>
                <a:gd name="T60" fmla="*/ 73 w 137"/>
                <a:gd name="T61" fmla="*/ 228 h 230"/>
                <a:gd name="T62" fmla="*/ 64 w 137"/>
                <a:gd name="T63" fmla="*/ 230 h 230"/>
                <a:gd name="T64" fmla="*/ 54 w 137"/>
                <a:gd name="T65" fmla="*/ 228 h 230"/>
                <a:gd name="T66" fmla="*/ 45 w 137"/>
                <a:gd name="T67" fmla="*/ 226 h 230"/>
                <a:gd name="T68" fmla="*/ 37 w 137"/>
                <a:gd name="T69" fmla="*/ 219 h 230"/>
                <a:gd name="T70" fmla="*/ 29 w 137"/>
                <a:gd name="T71" fmla="*/ 212 h 230"/>
                <a:gd name="T72" fmla="*/ 20 w 137"/>
                <a:gd name="T73" fmla="*/ 200 h 230"/>
                <a:gd name="T74" fmla="*/ 14 w 137"/>
                <a:gd name="T75" fmla="*/ 188 h 230"/>
                <a:gd name="T76" fmla="*/ 10 w 137"/>
                <a:gd name="T77" fmla="*/ 177 h 230"/>
                <a:gd name="T78" fmla="*/ 6 w 137"/>
                <a:gd name="T79" fmla="*/ 163 h 230"/>
                <a:gd name="T80" fmla="*/ 2 w 137"/>
                <a:gd name="T81" fmla="*/ 146 h 230"/>
                <a:gd name="T82" fmla="*/ 2 w 137"/>
                <a:gd name="T83" fmla="*/ 130 h 230"/>
                <a:gd name="T84" fmla="*/ 0 w 137"/>
                <a:gd name="T85" fmla="*/ 112 h 2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30"/>
                <a:gd name="T131" fmla="*/ 137 w 137"/>
                <a:gd name="T132" fmla="*/ 230 h 2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30">
                  <a:moveTo>
                    <a:pt x="0" y="112"/>
                  </a:moveTo>
                  <a:lnTo>
                    <a:pt x="2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4" y="84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10" y="58"/>
                  </a:lnTo>
                  <a:lnTo>
                    <a:pt x="12" y="53"/>
                  </a:lnTo>
                  <a:lnTo>
                    <a:pt x="14" y="49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20" y="35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7" y="14"/>
                  </a:lnTo>
                  <a:lnTo>
                    <a:pt x="39" y="11"/>
                  </a:lnTo>
                  <a:lnTo>
                    <a:pt x="43" y="9"/>
                  </a:lnTo>
                  <a:lnTo>
                    <a:pt x="45" y="7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101" y="11"/>
                  </a:lnTo>
                  <a:lnTo>
                    <a:pt x="103" y="14"/>
                  </a:lnTo>
                  <a:lnTo>
                    <a:pt x="106" y="18"/>
                  </a:lnTo>
                  <a:lnTo>
                    <a:pt x="110" y="21"/>
                  </a:lnTo>
                  <a:lnTo>
                    <a:pt x="112" y="23"/>
                  </a:lnTo>
                  <a:lnTo>
                    <a:pt x="114" y="28"/>
                  </a:lnTo>
                  <a:lnTo>
                    <a:pt x="116" y="30"/>
                  </a:lnTo>
                  <a:lnTo>
                    <a:pt x="118" y="35"/>
                  </a:lnTo>
                  <a:lnTo>
                    <a:pt x="120" y="39"/>
                  </a:lnTo>
                  <a:lnTo>
                    <a:pt x="122" y="44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8"/>
                  </a:lnTo>
                  <a:lnTo>
                    <a:pt x="130" y="63"/>
                  </a:lnTo>
                  <a:lnTo>
                    <a:pt x="130" y="67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8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2"/>
                  </a:lnTo>
                  <a:lnTo>
                    <a:pt x="137" y="116"/>
                  </a:lnTo>
                  <a:lnTo>
                    <a:pt x="137" y="123"/>
                  </a:lnTo>
                  <a:lnTo>
                    <a:pt x="135" y="128"/>
                  </a:lnTo>
                  <a:lnTo>
                    <a:pt x="135" y="135"/>
                  </a:lnTo>
                  <a:lnTo>
                    <a:pt x="135" y="139"/>
                  </a:lnTo>
                  <a:lnTo>
                    <a:pt x="133" y="144"/>
                  </a:lnTo>
                  <a:lnTo>
                    <a:pt x="133" y="151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28" y="165"/>
                  </a:lnTo>
                  <a:lnTo>
                    <a:pt x="126" y="172"/>
                  </a:lnTo>
                  <a:lnTo>
                    <a:pt x="124" y="177"/>
                  </a:lnTo>
                  <a:lnTo>
                    <a:pt x="122" y="181"/>
                  </a:lnTo>
                  <a:lnTo>
                    <a:pt x="120" y="184"/>
                  </a:lnTo>
                  <a:lnTo>
                    <a:pt x="118" y="188"/>
                  </a:lnTo>
                  <a:lnTo>
                    <a:pt x="116" y="193"/>
                  </a:lnTo>
                  <a:lnTo>
                    <a:pt x="114" y="198"/>
                  </a:lnTo>
                  <a:lnTo>
                    <a:pt x="112" y="200"/>
                  </a:lnTo>
                  <a:lnTo>
                    <a:pt x="110" y="205"/>
                  </a:lnTo>
                  <a:lnTo>
                    <a:pt x="108" y="207"/>
                  </a:lnTo>
                  <a:lnTo>
                    <a:pt x="103" y="212"/>
                  </a:lnTo>
                  <a:lnTo>
                    <a:pt x="101" y="214"/>
                  </a:lnTo>
                  <a:lnTo>
                    <a:pt x="97" y="216"/>
                  </a:lnTo>
                  <a:lnTo>
                    <a:pt x="95" y="219"/>
                  </a:lnTo>
                  <a:lnTo>
                    <a:pt x="93" y="221"/>
                  </a:lnTo>
                  <a:lnTo>
                    <a:pt x="89" y="223"/>
                  </a:lnTo>
                  <a:lnTo>
                    <a:pt x="85" y="226"/>
                  </a:lnTo>
                  <a:lnTo>
                    <a:pt x="83" y="226"/>
                  </a:lnTo>
                  <a:lnTo>
                    <a:pt x="79" y="228"/>
                  </a:lnTo>
                  <a:lnTo>
                    <a:pt x="76" y="228"/>
                  </a:lnTo>
                  <a:lnTo>
                    <a:pt x="72" y="228"/>
                  </a:lnTo>
                  <a:lnTo>
                    <a:pt x="68" y="230"/>
                  </a:lnTo>
                  <a:lnTo>
                    <a:pt x="66" y="230"/>
                  </a:lnTo>
                  <a:lnTo>
                    <a:pt x="62" y="228"/>
                  </a:lnTo>
                  <a:lnTo>
                    <a:pt x="58" y="228"/>
                  </a:lnTo>
                  <a:lnTo>
                    <a:pt x="56" y="228"/>
                  </a:lnTo>
                  <a:lnTo>
                    <a:pt x="52" y="226"/>
                  </a:lnTo>
                  <a:lnTo>
                    <a:pt x="49" y="226"/>
                  </a:lnTo>
                  <a:lnTo>
                    <a:pt x="45" y="223"/>
                  </a:lnTo>
                  <a:lnTo>
                    <a:pt x="41" y="221"/>
                  </a:lnTo>
                  <a:lnTo>
                    <a:pt x="39" y="219"/>
                  </a:lnTo>
                  <a:lnTo>
                    <a:pt x="37" y="216"/>
                  </a:lnTo>
                  <a:lnTo>
                    <a:pt x="33" y="214"/>
                  </a:lnTo>
                  <a:lnTo>
                    <a:pt x="31" y="212"/>
                  </a:lnTo>
                  <a:lnTo>
                    <a:pt x="29" y="207"/>
                  </a:lnTo>
                  <a:lnTo>
                    <a:pt x="25" y="205"/>
                  </a:lnTo>
                  <a:lnTo>
                    <a:pt x="22" y="200"/>
                  </a:lnTo>
                  <a:lnTo>
                    <a:pt x="20" y="198"/>
                  </a:lnTo>
                  <a:lnTo>
                    <a:pt x="18" y="193"/>
                  </a:lnTo>
                  <a:lnTo>
                    <a:pt x="16" y="188"/>
                  </a:lnTo>
                  <a:lnTo>
                    <a:pt x="14" y="186"/>
                  </a:lnTo>
                  <a:lnTo>
                    <a:pt x="12" y="181"/>
                  </a:lnTo>
                  <a:lnTo>
                    <a:pt x="10" y="177"/>
                  </a:lnTo>
                  <a:lnTo>
                    <a:pt x="8" y="172"/>
                  </a:lnTo>
                  <a:lnTo>
                    <a:pt x="8" y="167"/>
                  </a:lnTo>
                  <a:lnTo>
                    <a:pt x="6" y="163"/>
                  </a:lnTo>
                  <a:lnTo>
                    <a:pt x="4" y="156"/>
                  </a:lnTo>
                  <a:lnTo>
                    <a:pt x="4" y="151"/>
                  </a:lnTo>
                  <a:lnTo>
                    <a:pt x="2" y="146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47" name="Freeform 102">
              <a:extLst>
                <a:ext uri="{FF2B5EF4-FFF2-40B4-BE49-F238E27FC236}">
                  <a16:creationId xmlns:a16="http://schemas.microsoft.com/office/drawing/2014/main" id="{10F7905E-EA9E-4FF3-FE62-A05EF6A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2707"/>
              <a:ext cx="159" cy="230"/>
            </a:xfrm>
            <a:custGeom>
              <a:avLst/>
              <a:gdLst>
                <a:gd name="T0" fmla="*/ 2 w 137"/>
                <a:gd name="T1" fmla="*/ 100 h 230"/>
                <a:gd name="T2" fmla="*/ 6 w 137"/>
                <a:gd name="T3" fmla="*/ 84 h 230"/>
                <a:gd name="T4" fmla="*/ 10 w 137"/>
                <a:gd name="T5" fmla="*/ 67 h 230"/>
                <a:gd name="T6" fmla="*/ 16 w 137"/>
                <a:gd name="T7" fmla="*/ 53 h 230"/>
                <a:gd name="T8" fmla="*/ 24 w 137"/>
                <a:gd name="T9" fmla="*/ 39 h 230"/>
                <a:gd name="T10" fmla="*/ 34 w 137"/>
                <a:gd name="T11" fmla="*/ 28 h 230"/>
                <a:gd name="T12" fmla="*/ 44 w 137"/>
                <a:gd name="T13" fmla="*/ 18 h 230"/>
                <a:gd name="T14" fmla="*/ 58 w 137"/>
                <a:gd name="T15" fmla="*/ 9 h 230"/>
                <a:gd name="T16" fmla="*/ 70 w 137"/>
                <a:gd name="T17" fmla="*/ 4 h 230"/>
                <a:gd name="T18" fmla="*/ 84 w 137"/>
                <a:gd name="T19" fmla="*/ 0 h 230"/>
                <a:gd name="T20" fmla="*/ 97 w 137"/>
                <a:gd name="T21" fmla="*/ 0 h 230"/>
                <a:gd name="T22" fmla="*/ 111 w 137"/>
                <a:gd name="T23" fmla="*/ 0 h 230"/>
                <a:gd name="T24" fmla="*/ 123 w 137"/>
                <a:gd name="T25" fmla="*/ 4 h 230"/>
                <a:gd name="T26" fmla="*/ 136 w 137"/>
                <a:gd name="T27" fmla="*/ 11 h 230"/>
                <a:gd name="T28" fmla="*/ 149 w 137"/>
                <a:gd name="T29" fmla="*/ 21 h 230"/>
                <a:gd name="T30" fmla="*/ 157 w 137"/>
                <a:gd name="T31" fmla="*/ 30 h 230"/>
                <a:gd name="T32" fmla="*/ 165 w 137"/>
                <a:gd name="T33" fmla="*/ 44 h 230"/>
                <a:gd name="T34" fmla="*/ 173 w 137"/>
                <a:gd name="T35" fmla="*/ 58 h 230"/>
                <a:gd name="T36" fmla="*/ 179 w 137"/>
                <a:gd name="T37" fmla="*/ 72 h 230"/>
                <a:gd name="T38" fmla="*/ 182 w 137"/>
                <a:gd name="T39" fmla="*/ 88 h 230"/>
                <a:gd name="T40" fmla="*/ 185 w 137"/>
                <a:gd name="T41" fmla="*/ 105 h 230"/>
                <a:gd name="T42" fmla="*/ 185 w 137"/>
                <a:gd name="T43" fmla="*/ 123 h 230"/>
                <a:gd name="T44" fmla="*/ 182 w 137"/>
                <a:gd name="T45" fmla="*/ 139 h 230"/>
                <a:gd name="T46" fmla="*/ 175 w 137"/>
                <a:gd name="T47" fmla="*/ 156 h 230"/>
                <a:gd name="T48" fmla="*/ 169 w 137"/>
                <a:gd name="T49" fmla="*/ 172 h 230"/>
                <a:gd name="T50" fmla="*/ 161 w 137"/>
                <a:gd name="T51" fmla="*/ 184 h 230"/>
                <a:gd name="T52" fmla="*/ 153 w 137"/>
                <a:gd name="T53" fmla="*/ 198 h 230"/>
                <a:gd name="T54" fmla="*/ 145 w 137"/>
                <a:gd name="T55" fmla="*/ 207 h 230"/>
                <a:gd name="T56" fmla="*/ 131 w 137"/>
                <a:gd name="T57" fmla="*/ 216 h 230"/>
                <a:gd name="T58" fmla="*/ 120 w 137"/>
                <a:gd name="T59" fmla="*/ 223 h 230"/>
                <a:gd name="T60" fmla="*/ 107 w 137"/>
                <a:gd name="T61" fmla="*/ 228 h 230"/>
                <a:gd name="T62" fmla="*/ 92 w 137"/>
                <a:gd name="T63" fmla="*/ 230 h 230"/>
                <a:gd name="T64" fmla="*/ 78 w 137"/>
                <a:gd name="T65" fmla="*/ 228 h 230"/>
                <a:gd name="T66" fmla="*/ 66 w 137"/>
                <a:gd name="T67" fmla="*/ 226 h 230"/>
                <a:gd name="T68" fmla="*/ 52 w 137"/>
                <a:gd name="T69" fmla="*/ 219 h 230"/>
                <a:gd name="T70" fmla="*/ 42 w 137"/>
                <a:gd name="T71" fmla="*/ 212 h 230"/>
                <a:gd name="T72" fmla="*/ 30 w 137"/>
                <a:gd name="T73" fmla="*/ 200 h 230"/>
                <a:gd name="T74" fmla="*/ 22 w 137"/>
                <a:gd name="T75" fmla="*/ 188 h 230"/>
                <a:gd name="T76" fmla="*/ 14 w 137"/>
                <a:gd name="T77" fmla="*/ 177 h 230"/>
                <a:gd name="T78" fmla="*/ 8 w 137"/>
                <a:gd name="T79" fmla="*/ 163 h 230"/>
                <a:gd name="T80" fmla="*/ 2 w 137"/>
                <a:gd name="T81" fmla="*/ 146 h 230"/>
                <a:gd name="T82" fmla="*/ 2 w 137"/>
                <a:gd name="T83" fmla="*/ 130 h 230"/>
                <a:gd name="T84" fmla="*/ 0 w 137"/>
                <a:gd name="T85" fmla="*/ 112 h 2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30"/>
                <a:gd name="T131" fmla="*/ 137 w 137"/>
                <a:gd name="T132" fmla="*/ 230 h 2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30">
                  <a:moveTo>
                    <a:pt x="0" y="112"/>
                  </a:moveTo>
                  <a:lnTo>
                    <a:pt x="2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4" y="84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10" y="58"/>
                  </a:lnTo>
                  <a:lnTo>
                    <a:pt x="12" y="53"/>
                  </a:lnTo>
                  <a:lnTo>
                    <a:pt x="14" y="49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20" y="35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7" y="14"/>
                  </a:lnTo>
                  <a:lnTo>
                    <a:pt x="39" y="11"/>
                  </a:lnTo>
                  <a:lnTo>
                    <a:pt x="43" y="9"/>
                  </a:lnTo>
                  <a:lnTo>
                    <a:pt x="45" y="7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101" y="11"/>
                  </a:lnTo>
                  <a:lnTo>
                    <a:pt x="103" y="14"/>
                  </a:lnTo>
                  <a:lnTo>
                    <a:pt x="106" y="18"/>
                  </a:lnTo>
                  <a:lnTo>
                    <a:pt x="110" y="21"/>
                  </a:lnTo>
                  <a:lnTo>
                    <a:pt x="112" y="23"/>
                  </a:lnTo>
                  <a:lnTo>
                    <a:pt x="114" y="28"/>
                  </a:lnTo>
                  <a:lnTo>
                    <a:pt x="116" y="30"/>
                  </a:lnTo>
                  <a:lnTo>
                    <a:pt x="118" y="35"/>
                  </a:lnTo>
                  <a:lnTo>
                    <a:pt x="120" y="39"/>
                  </a:lnTo>
                  <a:lnTo>
                    <a:pt x="122" y="44"/>
                  </a:lnTo>
                  <a:lnTo>
                    <a:pt x="124" y="49"/>
                  </a:lnTo>
                  <a:lnTo>
                    <a:pt x="126" y="53"/>
                  </a:lnTo>
                  <a:lnTo>
                    <a:pt x="128" y="58"/>
                  </a:lnTo>
                  <a:lnTo>
                    <a:pt x="130" y="63"/>
                  </a:lnTo>
                  <a:lnTo>
                    <a:pt x="130" y="67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8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2"/>
                  </a:lnTo>
                  <a:lnTo>
                    <a:pt x="137" y="116"/>
                  </a:lnTo>
                  <a:lnTo>
                    <a:pt x="137" y="123"/>
                  </a:lnTo>
                  <a:lnTo>
                    <a:pt x="135" y="128"/>
                  </a:lnTo>
                  <a:lnTo>
                    <a:pt x="135" y="135"/>
                  </a:lnTo>
                  <a:lnTo>
                    <a:pt x="135" y="139"/>
                  </a:lnTo>
                  <a:lnTo>
                    <a:pt x="133" y="144"/>
                  </a:lnTo>
                  <a:lnTo>
                    <a:pt x="133" y="151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28" y="165"/>
                  </a:lnTo>
                  <a:lnTo>
                    <a:pt x="126" y="172"/>
                  </a:lnTo>
                  <a:lnTo>
                    <a:pt x="124" y="177"/>
                  </a:lnTo>
                  <a:lnTo>
                    <a:pt x="122" y="181"/>
                  </a:lnTo>
                  <a:lnTo>
                    <a:pt x="120" y="184"/>
                  </a:lnTo>
                  <a:lnTo>
                    <a:pt x="118" y="188"/>
                  </a:lnTo>
                  <a:lnTo>
                    <a:pt x="116" y="193"/>
                  </a:lnTo>
                  <a:lnTo>
                    <a:pt x="114" y="198"/>
                  </a:lnTo>
                  <a:lnTo>
                    <a:pt x="112" y="200"/>
                  </a:lnTo>
                  <a:lnTo>
                    <a:pt x="110" y="205"/>
                  </a:lnTo>
                  <a:lnTo>
                    <a:pt x="108" y="207"/>
                  </a:lnTo>
                  <a:lnTo>
                    <a:pt x="103" y="212"/>
                  </a:lnTo>
                  <a:lnTo>
                    <a:pt x="101" y="214"/>
                  </a:lnTo>
                  <a:lnTo>
                    <a:pt x="97" y="216"/>
                  </a:lnTo>
                  <a:lnTo>
                    <a:pt x="95" y="219"/>
                  </a:lnTo>
                  <a:lnTo>
                    <a:pt x="93" y="221"/>
                  </a:lnTo>
                  <a:lnTo>
                    <a:pt x="89" y="223"/>
                  </a:lnTo>
                  <a:lnTo>
                    <a:pt x="85" y="226"/>
                  </a:lnTo>
                  <a:lnTo>
                    <a:pt x="83" y="226"/>
                  </a:lnTo>
                  <a:lnTo>
                    <a:pt x="79" y="228"/>
                  </a:lnTo>
                  <a:lnTo>
                    <a:pt x="76" y="228"/>
                  </a:lnTo>
                  <a:lnTo>
                    <a:pt x="72" y="228"/>
                  </a:lnTo>
                  <a:lnTo>
                    <a:pt x="68" y="230"/>
                  </a:lnTo>
                  <a:lnTo>
                    <a:pt x="66" y="230"/>
                  </a:lnTo>
                  <a:lnTo>
                    <a:pt x="62" y="228"/>
                  </a:lnTo>
                  <a:lnTo>
                    <a:pt x="58" y="228"/>
                  </a:lnTo>
                  <a:lnTo>
                    <a:pt x="56" y="228"/>
                  </a:lnTo>
                  <a:lnTo>
                    <a:pt x="52" y="226"/>
                  </a:lnTo>
                  <a:lnTo>
                    <a:pt x="49" y="226"/>
                  </a:lnTo>
                  <a:lnTo>
                    <a:pt x="45" y="223"/>
                  </a:lnTo>
                  <a:lnTo>
                    <a:pt x="41" y="221"/>
                  </a:lnTo>
                  <a:lnTo>
                    <a:pt x="39" y="219"/>
                  </a:lnTo>
                  <a:lnTo>
                    <a:pt x="37" y="216"/>
                  </a:lnTo>
                  <a:lnTo>
                    <a:pt x="33" y="214"/>
                  </a:lnTo>
                  <a:lnTo>
                    <a:pt x="31" y="212"/>
                  </a:lnTo>
                  <a:lnTo>
                    <a:pt x="29" y="207"/>
                  </a:lnTo>
                  <a:lnTo>
                    <a:pt x="25" y="205"/>
                  </a:lnTo>
                  <a:lnTo>
                    <a:pt x="22" y="200"/>
                  </a:lnTo>
                  <a:lnTo>
                    <a:pt x="20" y="198"/>
                  </a:lnTo>
                  <a:lnTo>
                    <a:pt x="18" y="193"/>
                  </a:lnTo>
                  <a:lnTo>
                    <a:pt x="16" y="188"/>
                  </a:lnTo>
                  <a:lnTo>
                    <a:pt x="14" y="186"/>
                  </a:lnTo>
                  <a:lnTo>
                    <a:pt x="12" y="181"/>
                  </a:lnTo>
                  <a:lnTo>
                    <a:pt x="10" y="177"/>
                  </a:lnTo>
                  <a:lnTo>
                    <a:pt x="8" y="172"/>
                  </a:lnTo>
                  <a:lnTo>
                    <a:pt x="8" y="167"/>
                  </a:lnTo>
                  <a:lnTo>
                    <a:pt x="6" y="163"/>
                  </a:lnTo>
                  <a:lnTo>
                    <a:pt x="4" y="156"/>
                  </a:lnTo>
                  <a:lnTo>
                    <a:pt x="4" y="151"/>
                  </a:lnTo>
                  <a:lnTo>
                    <a:pt x="2" y="146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0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48" name="Freeform 103">
              <a:extLst>
                <a:ext uri="{FF2B5EF4-FFF2-40B4-BE49-F238E27FC236}">
                  <a16:creationId xmlns:a16="http://schemas.microsoft.com/office/drawing/2014/main" id="{14D043C5-A23C-AC79-BE01-701542E80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657"/>
              <a:ext cx="612" cy="291"/>
            </a:xfrm>
            <a:custGeom>
              <a:avLst/>
              <a:gdLst>
                <a:gd name="T0" fmla="*/ 52 w 629"/>
                <a:gd name="T1" fmla="*/ 286 h 291"/>
                <a:gd name="T2" fmla="*/ 69 w 629"/>
                <a:gd name="T3" fmla="*/ 277 h 291"/>
                <a:gd name="T4" fmla="*/ 88 w 629"/>
                <a:gd name="T5" fmla="*/ 267 h 291"/>
                <a:gd name="T6" fmla="*/ 110 w 629"/>
                <a:gd name="T7" fmla="*/ 258 h 291"/>
                <a:gd name="T8" fmla="*/ 133 w 629"/>
                <a:gd name="T9" fmla="*/ 251 h 291"/>
                <a:gd name="T10" fmla="*/ 159 w 629"/>
                <a:gd name="T11" fmla="*/ 246 h 291"/>
                <a:gd name="T12" fmla="*/ 187 w 629"/>
                <a:gd name="T13" fmla="*/ 239 h 291"/>
                <a:gd name="T14" fmla="*/ 216 w 629"/>
                <a:gd name="T15" fmla="*/ 237 h 291"/>
                <a:gd name="T16" fmla="*/ 250 w 629"/>
                <a:gd name="T17" fmla="*/ 232 h 291"/>
                <a:gd name="T18" fmla="*/ 287 w 629"/>
                <a:gd name="T19" fmla="*/ 230 h 291"/>
                <a:gd name="T20" fmla="*/ 324 w 629"/>
                <a:gd name="T21" fmla="*/ 228 h 291"/>
                <a:gd name="T22" fmla="*/ 368 w 629"/>
                <a:gd name="T23" fmla="*/ 228 h 291"/>
                <a:gd name="T24" fmla="*/ 411 w 629"/>
                <a:gd name="T25" fmla="*/ 225 h 291"/>
                <a:gd name="T26" fmla="*/ 460 w 629"/>
                <a:gd name="T27" fmla="*/ 225 h 291"/>
                <a:gd name="T28" fmla="*/ 511 w 629"/>
                <a:gd name="T29" fmla="*/ 228 h 291"/>
                <a:gd name="T30" fmla="*/ 566 w 629"/>
                <a:gd name="T31" fmla="*/ 228 h 291"/>
                <a:gd name="T32" fmla="*/ 595 w 629"/>
                <a:gd name="T33" fmla="*/ 0 h 291"/>
                <a:gd name="T34" fmla="*/ 570 w 629"/>
                <a:gd name="T35" fmla="*/ 11 h 291"/>
                <a:gd name="T36" fmla="*/ 544 w 629"/>
                <a:gd name="T37" fmla="*/ 23 h 291"/>
                <a:gd name="T38" fmla="*/ 517 w 629"/>
                <a:gd name="T39" fmla="*/ 32 h 291"/>
                <a:gd name="T40" fmla="*/ 489 w 629"/>
                <a:gd name="T41" fmla="*/ 39 h 291"/>
                <a:gd name="T42" fmla="*/ 460 w 629"/>
                <a:gd name="T43" fmla="*/ 49 h 291"/>
                <a:gd name="T44" fmla="*/ 431 w 629"/>
                <a:gd name="T45" fmla="*/ 56 h 291"/>
                <a:gd name="T46" fmla="*/ 399 w 629"/>
                <a:gd name="T47" fmla="*/ 60 h 291"/>
                <a:gd name="T48" fmla="*/ 366 w 629"/>
                <a:gd name="T49" fmla="*/ 65 h 291"/>
                <a:gd name="T50" fmla="*/ 333 w 629"/>
                <a:gd name="T51" fmla="*/ 69 h 291"/>
                <a:gd name="T52" fmla="*/ 298 w 629"/>
                <a:gd name="T53" fmla="*/ 72 h 291"/>
                <a:gd name="T54" fmla="*/ 262 w 629"/>
                <a:gd name="T55" fmla="*/ 74 h 291"/>
                <a:gd name="T56" fmla="*/ 225 w 629"/>
                <a:gd name="T57" fmla="*/ 74 h 291"/>
                <a:gd name="T58" fmla="*/ 187 w 629"/>
                <a:gd name="T59" fmla="*/ 74 h 291"/>
                <a:gd name="T60" fmla="*/ 148 w 629"/>
                <a:gd name="T61" fmla="*/ 74 h 291"/>
                <a:gd name="T62" fmla="*/ 106 w 629"/>
                <a:gd name="T63" fmla="*/ 72 h 291"/>
                <a:gd name="T64" fmla="*/ 64 w 629"/>
                <a:gd name="T65" fmla="*/ 67 h 291"/>
                <a:gd name="T66" fmla="*/ 44 w 629"/>
                <a:gd name="T67" fmla="*/ 291 h 2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9"/>
                <a:gd name="T103" fmla="*/ 0 h 291"/>
                <a:gd name="T104" fmla="*/ 629 w 629"/>
                <a:gd name="T105" fmla="*/ 291 h 2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9" h="291">
                  <a:moveTo>
                    <a:pt x="46" y="291"/>
                  </a:moveTo>
                  <a:lnTo>
                    <a:pt x="54" y="286"/>
                  </a:lnTo>
                  <a:lnTo>
                    <a:pt x="62" y="281"/>
                  </a:lnTo>
                  <a:lnTo>
                    <a:pt x="73" y="277"/>
                  </a:lnTo>
                  <a:lnTo>
                    <a:pt x="83" y="272"/>
                  </a:lnTo>
                  <a:lnTo>
                    <a:pt x="93" y="267"/>
                  </a:lnTo>
                  <a:lnTo>
                    <a:pt x="104" y="263"/>
                  </a:lnTo>
                  <a:lnTo>
                    <a:pt x="116" y="258"/>
                  </a:lnTo>
                  <a:lnTo>
                    <a:pt x="127" y="256"/>
                  </a:lnTo>
                  <a:lnTo>
                    <a:pt x="141" y="251"/>
                  </a:lnTo>
                  <a:lnTo>
                    <a:pt x="154" y="249"/>
                  </a:lnTo>
                  <a:lnTo>
                    <a:pt x="168" y="246"/>
                  </a:lnTo>
                  <a:lnTo>
                    <a:pt x="183" y="242"/>
                  </a:lnTo>
                  <a:lnTo>
                    <a:pt x="197" y="239"/>
                  </a:lnTo>
                  <a:lnTo>
                    <a:pt x="214" y="237"/>
                  </a:lnTo>
                  <a:lnTo>
                    <a:pt x="228" y="237"/>
                  </a:lnTo>
                  <a:lnTo>
                    <a:pt x="247" y="235"/>
                  </a:lnTo>
                  <a:lnTo>
                    <a:pt x="264" y="232"/>
                  </a:lnTo>
                  <a:lnTo>
                    <a:pt x="282" y="230"/>
                  </a:lnTo>
                  <a:lnTo>
                    <a:pt x="303" y="230"/>
                  </a:lnTo>
                  <a:lnTo>
                    <a:pt x="322" y="228"/>
                  </a:lnTo>
                  <a:lnTo>
                    <a:pt x="342" y="228"/>
                  </a:lnTo>
                  <a:lnTo>
                    <a:pt x="365" y="228"/>
                  </a:lnTo>
                  <a:lnTo>
                    <a:pt x="388" y="228"/>
                  </a:lnTo>
                  <a:lnTo>
                    <a:pt x="411" y="225"/>
                  </a:lnTo>
                  <a:lnTo>
                    <a:pt x="434" y="225"/>
                  </a:lnTo>
                  <a:lnTo>
                    <a:pt x="459" y="225"/>
                  </a:lnTo>
                  <a:lnTo>
                    <a:pt x="486" y="225"/>
                  </a:lnTo>
                  <a:lnTo>
                    <a:pt x="513" y="228"/>
                  </a:lnTo>
                  <a:lnTo>
                    <a:pt x="540" y="228"/>
                  </a:lnTo>
                  <a:lnTo>
                    <a:pt x="569" y="228"/>
                  </a:lnTo>
                  <a:lnTo>
                    <a:pt x="598" y="228"/>
                  </a:lnTo>
                  <a:lnTo>
                    <a:pt x="629" y="230"/>
                  </a:lnTo>
                  <a:lnTo>
                    <a:pt x="629" y="0"/>
                  </a:lnTo>
                  <a:lnTo>
                    <a:pt x="616" y="7"/>
                  </a:lnTo>
                  <a:lnTo>
                    <a:pt x="602" y="11"/>
                  </a:lnTo>
                  <a:lnTo>
                    <a:pt x="590" y="18"/>
                  </a:lnTo>
                  <a:lnTo>
                    <a:pt x="575" y="23"/>
                  </a:lnTo>
                  <a:lnTo>
                    <a:pt x="560" y="28"/>
                  </a:lnTo>
                  <a:lnTo>
                    <a:pt x="546" y="32"/>
                  </a:lnTo>
                  <a:lnTo>
                    <a:pt x="531" y="37"/>
                  </a:lnTo>
                  <a:lnTo>
                    <a:pt x="517" y="39"/>
                  </a:lnTo>
                  <a:lnTo>
                    <a:pt x="502" y="44"/>
                  </a:lnTo>
                  <a:lnTo>
                    <a:pt x="486" y="49"/>
                  </a:lnTo>
                  <a:lnTo>
                    <a:pt x="471" y="51"/>
                  </a:lnTo>
                  <a:lnTo>
                    <a:pt x="455" y="56"/>
                  </a:lnTo>
                  <a:lnTo>
                    <a:pt x="438" y="58"/>
                  </a:lnTo>
                  <a:lnTo>
                    <a:pt x="421" y="60"/>
                  </a:lnTo>
                  <a:lnTo>
                    <a:pt x="405" y="62"/>
                  </a:lnTo>
                  <a:lnTo>
                    <a:pt x="386" y="65"/>
                  </a:lnTo>
                  <a:lnTo>
                    <a:pt x="369" y="67"/>
                  </a:lnTo>
                  <a:lnTo>
                    <a:pt x="351" y="69"/>
                  </a:lnTo>
                  <a:lnTo>
                    <a:pt x="332" y="69"/>
                  </a:lnTo>
                  <a:lnTo>
                    <a:pt x="315" y="72"/>
                  </a:lnTo>
                  <a:lnTo>
                    <a:pt x="295" y="72"/>
                  </a:lnTo>
                  <a:lnTo>
                    <a:pt x="276" y="74"/>
                  </a:lnTo>
                  <a:lnTo>
                    <a:pt x="257" y="74"/>
                  </a:lnTo>
                  <a:lnTo>
                    <a:pt x="237" y="74"/>
                  </a:lnTo>
                  <a:lnTo>
                    <a:pt x="218" y="74"/>
                  </a:lnTo>
                  <a:lnTo>
                    <a:pt x="197" y="74"/>
                  </a:lnTo>
                  <a:lnTo>
                    <a:pt x="176" y="74"/>
                  </a:lnTo>
                  <a:lnTo>
                    <a:pt x="156" y="74"/>
                  </a:lnTo>
                  <a:lnTo>
                    <a:pt x="135" y="72"/>
                  </a:lnTo>
                  <a:lnTo>
                    <a:pt x="112" y="72"/>
                  </a:lnTo>
                  <a:lnTo>
                    <a:pt x="91" y="69"/>
                  </a:lnTo>
                  <a:lnTo>
                    <a:pt x="68" y="67"/>
                  </a:lnTo>
                  <a:lnTo>
                    <a:pt x="0" y="181"/>
                  </a:lnTo>
                  <a:lnTo>
                    <a:pt x="46" y="291"/>
                  </a:lnTo>
                  <a:close/>
                </a:path>
              </a:pathLst>
            </a:custGeom>
            <a:solidFill>
              <a:srgbClr val="E5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49" name="Freeform 104">
              <a:extLst>
                <a:ext uri="{FF2B5EF4-FFF2-40B4-BE49-F238E27FC236}">
                  <a16:creationId xmlns:a16="http://schemas.microsoft.com/office/drawing/2014/main" id="{57BC1BD1-F3FE-911C-8C1A-E07A09E2D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878"/>
              <a:ext cx="573" cy="74"/>
            </a:xfrm>
            <a:custGeom>
              <a:avLst/>
              <a:gdLst>
                <a:gd name="T0" fmla="*/ 554 w 589"/>
                <a:gd name="T1" fmla="*/ 2 h 74"/>
                <a:gd name="T2" fmla="*/ 497 w 589"/>
                <a:gd name="T3" fmla="*/ 2 h 74"/>
                <a:gd name="T4" fmla="*/ 444 w 589"/>
                <a:gd name="T5" fmla="*/ 0 h 74"/>
                <a:gd name="T6" fmla="*/ 393 w 589"/>
                <a:gd name="T7" fmla="*/ 0 h 74"/>
                <a:gd name="T8" fmla="*/ 347 w 589"/>
                <a:gd name="T9" fmla="*/ 0 h 74"/>
                <a:gd name="T10" fmla="*/ 304 w 589"/>
                <a:gd name="T11" fmla="*/ 2 h 74"/>
                <a:gd name="T12" fmla="*/ 263 w 589"/>
                <a:gd name="T13" fmla="*/ 2 h 74"/>
                <a:gd name="T14" fmla="*/ 226 w 589"/>
                <a:gd name="T15" fmla="*/ 4 h 74"/>
                <a:gd name="T16" fmla="*/ 192 w 589"/>
                <a:gd name="T17" fmla="*/ 9 h 74"/>
                <a:gd name="T18" fmla="*/ 159 w 589"/>
                <a:gd name="T19" fmla="*/ 11 h 74"/>
                <a:gd name="T20" fmla="*/ 129 w 589"/>
                <a:gd name="T21" fmla="*/ 16 h 74"/>
                <a:gd name="T22" fmla="*/ 104 w 589"/>
                <a:gd name="T23" fmla="*/ 23 h 74"/>
                <a:gd name="T24" fmla="*/ 79 w 589"/>
                <a:gd name="T25" fmla="*/ 30 h 74"/>
                <a:gd name="T26" fmla="*/ 54 w 589"/>
                <a:gd name="T27" fmla="*/ 37 h 74"/>
                <a:gd name="T28" fmla="*/ 35 w 589"/>
                <a:gd name="T29" fmla="*/ 46 h 74"/>
                <a:gd name="T30" fmla="*/ 16 w 589"/>
                <a:gd name="T31" fmla="*/ 56 h 74"/>
                <a:gd name="T32" fmla="*/ 0 w 589"/>
                <a:gd name="T33" fmla="*/ 67 h 74"/>
                <a:gd name="T34" fmla="*/ 12 w 589"/>
                <a:gd name="T35" fmla="*/ 70 h 74"/>
                <a:gd name="T36" fmla="*/ 29 w 589"/>
                <a:gd name="T37" fmla="*/ 60 h 74"/>
                <a:gd name="T38" fmla="*/ 47 w 589"/>
                <a:gd name="T39" fmla="*/ 51 h 74"/>
                <a:gd name="T40" fmla="*/ 68 w 589"/>
                <a:gd name="T41" fmla="*/ 42 h 74"/>
                <a:gd name="T42" fmla="*/ 91 w 589"/>
                <a:gd name="T43" fmla="*/ 35 h 74"/>
                <a:gd name="T44" fmla="*/ 118 w 589"/>
                <a:gd name="T45" fmla="*/ 30 h 74"/>
                <a:gd name="T46" fmla="*/ 145 w 589"/>
                <a:gd name="T47" fmla="*/ 23 h 74"/>
                <a:gd name="T48" fmla="*/ 176 w 589"/>
                <a:gd name="T49" fmla="*/ 21 h 74"/>
                <a:gd name="T50" fmla="*/ 210 w 589"/>
                <a:gd name="T51" fmla="*/ 16 h 74"/>
                <a:gd name="T52" fmla="*/ 245 w 589"/>
                <a:gd name="T53" fmla="*/ 14 h 74"/>
                <a:gd name="T54" fmla="*/ 282 w 589"/>
                <a:gd name="T55" fmla="*/ 11 h 74"/>
                <a:gd name="T56" fmla="*/ 326 w 589"/>
                <a:gd name="T57" fmla="*/ 11 h 74"/>
                <a:gd name="T58" fmla="*/ 369 w 589"/>
                <a:gd name="T59" fmla="*/ 9 h 74"/>
                <a:gd name="T60" fmla="*/ 418 w 589"/>
                <a:gd name="T61" fmla="*/ 9 h 74"/>
                <a:gd name="T62" fmla="*/ 470 w 589"/>
                <a:gd name="T63" fmla="*/ 11 h 74"/>
                <a:gd name="T64" fmla="*/ 524 w 589"/>
                <a:gd name="T65" fmla="*/ 11 h 74"/>
                <a:gd name="T66" fmla="*/ 557 w 589"/>
                <a:gd name="T67" fmla="*/ 9 h 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9"/>
                <a:gd name="T103" fmla="*/ 0 h 74"/>
                <a:gd name="T104" fmla="*/ 589 w 589"/>
                <a:gd name="T105" fmla="*/ 74 h 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9" h="74">
                  <a:moveTo>
                    <a:pt x="581" y="9"/>
                  </a:moveTo>
                  <a:lnTo>
                    <a:pt x="585" y="2"/>
                  </a:lnTo>
                  <a:lnTo>
                    <a:pt x="554" y="2"/>
                  </a:lnTo>
                  <a:lnTo>
                    <a:pt x="525" y="2"/>
                  </a:lnTo>
                  <a:lnTo>
                    <a:pt x="496" y="2"/>
                  </a:lnTo>
                  <a:lnTo>
                    <a:pt x="469" y="0"/>
                  </a:lnTo>
                  <a:lnTo>
                    <a:pt x="442" y="0"/>
                  </a:lnTo>
                  <a:lnTo>
                    <a:pt x="415" y="0"/>
                  </a:lnTo>
                  <a:lnTo>
                    <a:pt x="390" y="0"/>
                  </a:lnTo>
                  <a:lnTo>
                    <a:pt x="367" y="0"/>
                  </a:lnTo>
                  <a:lnTo>
                    <a:pt x="344" y="2"/>
                  </a:lnTo>
                  <a:lnTo>
                    <a:pt x="321" y="2"/>
                  </a:lnTo>
                  <a:lnTo>
                    <a:pt x="298" y="2"/>
                  </a:lnTo>
                  <a:lnTo>
                    <a:pt x="278" y="2"/>
                  </a:lnTo>
                  <a:lnTo>
                    <a:pt x="259" y="4"/>
                  </a:lnTo>
                  <a:lnTo>
                    <a:pt x="238" y="4"/>
                  </a:lnTo>
                  <a:lnTo>
                    <a:pt x="220" y="7"/>
                  </a:lnTo>
                  <a:lnTo>
                    <a:pt x="203" y="9"/>
                  </a:lnTo>
                  <a:lnTo>
                    <a:pt x="184" y="9"/>
                  </a:lnTo>
                  <a:lnTo>
                    <a:pt x="168" y="11"/>
                  </a:lnTo>
                  <a:lnTo>
                    <a:pt x="153" y="14"/>
                  </a:lnTo>
                  <a:lnTo>
                    <a:pt x="137" y="16"/>
                  </a:lnTo>
                  <a:lnTo>
                    <a:pt x="122" y="21"/>
                  </a:lnTo>
                  <a:lnTo>
                    <a:pt x="110" y="23"/>
                  </a:lnTo>
                  <a:lnTo>
                    <a:pt x="95" y="25"/>
                  </a:lnTo>
                  <a:lnTo>
                    <a:pt x="83" y="30"/>
                  </a:lnTo>
                  <a:lnTo>
                    <a:pt x="70" y="32"/>
                  </a:lnTo>
                  <a:lnTo>
                    <a:pt x="58" y="37"/>
                  </a:lnTo>
                  <a:lnTo>
                    <a:pt x="47" y="42"/>
                  </a:lnTo>
                  <a:lnTo>
                    <a:pt x="37" y="46"/>
                  </a:lnTo>
                  <a:lnTo>
                    <a:pt x="27" y="51"/>
                  </a:lnTo>
                  <a:lnTo>
                    <a:pt x="16" y="56"/>
                  </a:lnTo>
                  <a:lnTo>
                    <a:pt x="8" y="60"/>
                  </a:lnTo>
                  <a:lnTo>
                    <a:pt x="0" y="67"/>
                  </a:lnTo>
                  <a:lnTo>
                    <a:pt x="4" y="74"/>
                  </a:lnTo>
                  <a:lnTo>
                    <a:pt x="12" y="70"/>
                  </a:lnTo>
                  <a:lnTo>
                    <a:pt x="20" y="65"/>
                  </a:lnTo>
                  <a:lnTo>
                    <a:pt x="31" y="60"/>
                  </a:lnTo>
                  <a:lnTo>
                    <a:pt x="39" y="56"/>
                  </a:lnTo>
                  <a:lnTo>
                    <a:pt x="49" y="51"/>
                  </a:lnTo>
                  <a:lnTo>
                    <a:pt x="62" y="46"/>
                  </a:lnTo>
                  <a:lnTo>
                    <a:pt x="72" y="42"/>
                  </a:lnTo>
                  <a:lnTo>
                    <a:pt x="85" y="39"/>
                  </a:lnTo>
                  <a:lnTo>
                    <a:pt x="97" y="35"/>
                  </a:lnTo>
                  <a:lnTo>
                    <a:pt x="110" y="32"/>
                  </a:lnTo>
                  <a:lnTo>
                    <a:pt x="124" y="30"/>
                  </a:lnTo>
                  <a:lnTo>
                    <a:pt x="139" y="28"/>
                  </a:lnTo>
                  <a:lnTo>
                    <a:pt x="153" y="23"/>
                  </a:lnTo>
                  <a:lnTo>
                    <a:pt x="170" y="23"/>
                  </a:lnTo>
                  <a:lnTo>
                    <a:pt x="186" y="21"/>
                  </a:lnTo>
                  <a:lnTo>
                    <a:pt x="203" y="18"/>
                  </a:lnTo>
                  <a:lnTo>
                    <a:pt x="222" y="16"/>
                  </a:lnTo>
                  <a:lnTo>
                    <a:pt x="238" y="16"/>
                  </a:lnTo>
                  <a:lnTo>
                    <a:pt x="259" y="14"/>
                  </a:lnTo>
                  <a:lnTo>
                    <a:pt x="278" y="14"/>
                  </a:lnTo>
                  <a:lnTo>
                    <a:pt x="298" y="11"/>
                  </a:lnTo>
                  <a:lnTo>
                    <a:pt x="321" y="11"/>
                  </a:lnTo>
                  <a:lnTo>
                    <a:pt x="344" y="11"/>
                  </a:lnTo>
                  <a:lnTo>
                    <a:pt x="367" y="11"/>
                  </a:lnTo>
                  <a:lnTo>
                    <a:pt x="390" y="9"/>
                  </a:lnTo>
                  <a:lnTo>
                    <a:pt x="415" y="9"/>
                  </a:lnTo>
                  <a:lnTo>
                    <a:pt x="442" y="9"/>
                  </a:lnTo>
                  <a:lnTo>
                    <a:pt x="469" y="11"/>
                  </a:lnTo>
                  <a:lnTo>
                    <a:pt x="496" y="11"/>
                  </a:lnTo>
                  <a:lnTo>
                    <a:pt x="525" y="11"/>
                  </a:lnTo>
                  <a:lnTo>
                    <a:pt x="554" y="11"/>
                  </a:lnTo>
                  <a:lnTo>
                    <a:pt x="585" y="14"/>
                  </a:lnTo>
                  <a:lnTo>
                    <a:pt x="589" y="9"/>
                  </a:lnTo>
                  <a:lnTo>
                    <a:pt x="581" y="9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50" name="Freeform 105">
              <a:extLst>
                <a:ext uri="{FF2B5EF4-FFF2-40B4-BE49-F238E27FC236}">
                  <a16:creationId xmlns:a16="http://schemas.microsoft.com/office/drawing/2014/main" id="{6847BEF4-4E8C-EE10-930F-FBD22D55E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650"/>
              <a:ext cx="7" cy="237"/>
            </a:xfrm>
            <a:custGeom>
              <a:avLst/>
              <a:gdLst>
                <a:gd name="T0" fmla="*/ 4 w 8"/>
                <a:gd name="T1" fmla="*/ 11 h 237"/>
                <a:gd name="T2" fmla="*/ 0 w 8"/>
                <a:gd name="T3" fmla="*/ 7 h 237"/>
                <a:gd name="T4" fmla="*/ 0 w 8"/>
                <a:gd name="T5" fmla="*/ 237 h 237"/>
                <a:gd name="T6" fmla="*/ 6 w 8"/>
                <a:gd name="T7" fmla="*/ 237 h 237"/>
                <a:gd name="T8" fmla="*/ 6 w 8"/>
                <a:gd name="T9" fmla="*/ 7 h 237"/>
                <a:gd name="T10" fmla="*/ 2 w 8"/>
                <a:gd name="T11" fmla="*/ 2 h 237"/>
                <a:gd name="T12" fmla="*/ 6 w 8"/>
                <a:gd name="T13" fmla="*/ 7 h 237"/>
                <a:gd name="T14" fmla="*/ 6 w 8"/>
                <a:gd name="T15" fmla="*/ 0 h 237"/>
                <a:gd name="T16" fmla="*/ 2 w 8"/>
                <a:gd name="T17" fmla="*/ 2 h 237"/>
                <a:gd name="T18" fmla="*/ 4 w 8"/>
                <a:gd name="T19" fmla="*/ 11 h 2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237"/>
                <a:gd name="T32" fmla="*/ 8 w 8"/>
                <a:gd name="T33" fmla="*/ 237 h 2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237">
                  <a:moveTo>
                    <a:pt x="6" y="11"/>
                  </a:moveTo>
                  <a:lnTo>
                    <a:pt x="0" y="7"/>
                  </a:lnTo>
                  <a:lnTo>
                    <a:pt x="0" y="237"/>
                  </a:lnTo>
                  <a:lnTo>
                    <a:pt x="8" y="237"/>
                  </a:lnTo>
                  <a:lnTo>
                    <a:pt x="8" y="7"/>
                  </a:lnTo>
                  <a:lnTo>
                    <a:pt x="2" y="2"/>
                  </a:lnTo>
                  <a:lnTo>
                    <a:pt x="8" y="7"/>
                  </a:lnTo>
                  <a:lnTo>
                    <a:pt x="8" y="0"/>
                  </a:lnTo>
                  <a:lnTo>
                    <a:pt x="2" y="2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51" name="Freeform 106">
              <a:extLst>
                <a:ext uri="{FF2B5EF4-FFF2-40B4-BE49-F238E27FC236}">
                  <a16:creationId xmlns:a16="http://schemas.microsoft.com/office/drawing/2014/main" id="{A29F11EA-DC53-71EE-2C7B-FE64B236A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652"/>
              <a:ext cx="551" cy="84"/>
            </a:xfrm>
            <a:custGeom>
              <a:avLst/>
              <a:gdLst>
                <a:gd name="T0" fmla="*/ 4 w 567"/>
                <a:gd name="T1" fmla="*/ 79 h 84"/>
                <a:gd name="T2" fmla="*/ 46 w 567"/>
                <a:gd name="T3" fmla="*/ 81 h 84"/>
                <a:gd name="T4" fmla="*/ 86 w 567"/>
                <a:gd name="T5" fmla="*/ 84 h 84"/>
                <a:gd name="T6" fmla="*/ 125 w 567"/>
                <a:gd name="T7" fmla="*/ 84 h 84"/>
                <a:gd name="T8" fmla="*/ 163 w 567"/>
                <a:gd name="T9" fmla="*/ 84 h 84"/>
                <a:gd name="T10" fmla="*/ 200 w 567"/>
                <a:gd name="T11" fmla="*/ 84 h 84"/>
                <a:gd name="T12" fmla="*/ 237 w 567"/>
                <a:gd name="T13" fmla="*/ 81 h 84"/>
                <a:gd name="T14" fmla="*/ 271 w 567"/>
                <a:gd name="T15" fmla="*/ 79 h 84"/>
                <a:gd name="T16" fmla="*/ 306 w 567"/>
                <a:gd name="T17" fmla="*/ 74 h 84"/>
                <a:gd name="T18" fmla="*/ 337 w 567"/>
                <a:gd name="T19" fmla="*/ 70 h 84"/>
                <a:gd name="T20" fmla="*/ 369 w 567"/>
                <a:gd name="T21" fmla="*/ 65 h 84"/>
                <a:gd name="T22" fmla="*/ 400 w 567"/>
                <a:gd name="T23" fmla="*/ 58 h 84"/>
                <a:gd name="T24" fmla="*/ 430 w 567"/>
                <a:gd name="T25" fmla="*/ 49 h 84"/>
                <a:gd name="T26" fmla="*/ 457 w 567"/>
                <a:gd name="T27" fmla="*/ 42 h 84"/>
                <a:gd name="T28" fmla="*/ 485 w 567"/>
                <a:gd name="T29" fmla="*/ 33 h 84"/>
                <a:gd name="T30" fmla="*/ 510 w 567"/>
                <a:gd name="T31" fmla="*/ 21 h 84"/>
                <a:gd name="T32" fmla="*/ 535 w 567"/>
                <a:gd name="T33" fmla="*/ 9 h 84"/>
                <a:gd name="T34" fmla="*/ 519 w 567"/>
                <a:gd name="T35" fmla="*/ 7 h 84"/>
                <a:gd name="T36" fmla="*/ 494 w 567"/>
                <a:gd name="T37" fmla="*/ 19 h 84"/>
                <a:gd name="T38" fmla="*/ 468 w 567"/>
                <a:gd name="T39" fmla="*/ 28 h 84"/>
                <a:gd name="T40" fmla="*/ 441 w 567"/>
                <a:gd name="T41" fmla="*/ 37 h 84"/>
                <a:gd name="T42" fmla="*/ 412 w 567"/>
                <a:gd name="T43" fmla="*/ 44 h 84"/>
                <a:gd name="T44" fmla="*/ 383 w 567"/>
                <a:gd name="T45" fmla="*/ 51 h 84"/>
                <a:gd name="T46" fmla="*/ 353 w 567"/>
                <a:gd name="T47" fmla="*/ 58 h 84"/>
                <a:gd name="T48" fmla="*/ 320 w 567"/>
                <a:gd name="T49" fmla="*/ 63 h 84"/>
                <a:gd name="T50" fmla="*/ 288 w 567"/>
                <a:gd name="T51" fmla="*/ 67 h 84"/>
                <a:gd name="T52" fmla="*/ 253 w 567"/>
                <a:gd name="T53" fmla="*/ 70 h 84"/>
                <a:gd name="T54" fmla="*/ 218 w 567"/>
                <a:gd name="T55" fmla="*/ 72 h 84"/>
                <a:gd name="T56" fmla="*/ 183 w 567"/>
                <a:gd name="T57" fmla="*/ 74 h 84"/>
                <a:gd name="T58" fmla="*/ 146 w 567"/>
                <a:gd name="T59" fmla="*/ 74 h 84"/>
                <a:gd name="T60" fmla="*/ 106 w 567"/>
                <a:gd name="T61" fmla="*/ 74 h 84"/>
                <a:gd name="T62" fmla="*/ 67 w 567"/>
                <a:gd name="T63" fmla="*/ 72 h 84"/>
                <a:gd name="T64" fmla="*/ 25 w 567"/>
                <a:gd name="T65" fmla="*/ 70 h 84"/>
                <a:gd name="T66" fmla="*/ 0 w 567"/>
                <a:gd name="T67" fmla="*/ 70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7"/>
                <a:gd name="T103" fmla="*/ 0 h 84"/>
                <a:gd name="T104" fmla="*/ 567 w 567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7" h="84">
                  <a:moveTo>
                    <a:pt x="9" y="77"/>
                  </a:moveTo>
                  <a:lnTo>
                    <a:pt x="4" y="79"/>
                  </a:lnTo>
                  <a:lnTo>
                    <a:pt x="27" y="79"/>
                  </a:lnTo>
                  <a:lnTo>
                    <a:pt x="48" y="81"/>
                  </a:lnTo>
                  <a:lnTo>
                    <a:pt x="71" y="81"/>
                  </a:lnTo>
                  <a:lnTo>
                    <a:pt x="92" y="84"/>
                  </a:lnTo>
                  <a:lnTo>
                    <a:pt x="112" y="84"/>
                  </a:lnTo>
                  <a:lnTo>
                    <a:pt x="133" y="84"/>
                  </a:lnTo>
                  <a:lnTo>
                    <a:pt x="154" y="84"/>
                  </a:lnTo>
                  <a:lnTo>
                    <a:pt x="173" y="84"/>
                  </a:lnTo>
                  <a:lnTo>
                    <a:pt x="193" y="84"/>
                  </a:lnTo>
                  <a:lnTo>
                    <a:pt x="212" y="84"/>
                  </a:lnTo>
                  <a:lnTo>
                    <a:pt x="233" y="81"/>
                  </a:lnTo>
                  <a:lnTo>
                    <a:pt x="251" y="81"/>
                  </a:lnTo>
                  <a:lnTo>
                    <a:pt x="270" y="79"/>
                  </a:lnTo>
                  <a:lnTo>
                    <a:pt x="287" y="79"/>
                  </a:lnTo>
                  <a:lnTo>
                    <a:pt x="305" y="77"/>
                  </a:lnTo>
                  <a:lnTo>
                    <a:pt x="324" y="74"/>
                  </a:lnTo>
                  <a:lnTo>
                    <a:pt x="341" y="72"/>
                  </a:lnTo>
                  <a:lnTo>
                    <a:pt x="357" y="70"/>
                  </a:lnTo>
                  <a:lnTo>
                    <a:pt x="374" y="67"/>
                  </a:lnTo>
                  <a:lnTo>
                    <a:pt x="391" y="65"/>
                  </a:lnTo>
                  <a:lnTo>
                    <a:pt x="407" y="61"/>
                  </a:lnTo>
                  <a:lnTo>
                    <a:pt x="424" y="58"/>
                  </a:lnTo>
                  <a:lnTo>
                    <a:pt x="438" y="54"/>
                  </a:lnTo>
                  <a:lnTo>
                    <a:pt x="455" y="49"/>
                  </a:lnTo>
                  <a:lnTo>
                    <a:pt x="469" y="47"/>
                  </a:lnTo>
                  <a:lnTo>
                    <a:pt x="484" y="42"/>
                  </a:lnTo>
                  <a:lnTo>
                    <a:pt x="499" y="37"/>
                  </a:lnTo>
                  <a:lnTo>
                    <a:pt x="513" y="33"/>
                  </a:lnTo>
                  <a:lnTo>
                    <a:pt x="526" y="28"/>
                  </a:lnTo>
                  <a:lnTo>
                    <a:pt x="540" y="21"/>
                  </a:lnTo>
                  <a:lnTo>
                    <a:pt x="552" y="16"/>
                  </a:lnTo>
                  <a:lnTo>
                    <a:pt x="567" y="9"/>
                  </a:lnTo>
                  <a:lnTo>
                    <a:pt x="563" y="0"/>
                  </a:lnTo>
                  <a:lnTo>
                    <a:pt x="550" y="7"/>
                  </a:lnTo>
                  <a:lnTo>
                    <a:pt x="536" y="12"/>
                  </a:lnTo>
                  <a:lnTo>
                    <a:pt x="523" y="19"/>
                  </a:lnTo>
                  <a:lnTo>
                    <a:pt x="509" y="23"/>
                  </a:lnTo>
                  <a:lnTo>
                    <a:pt x="496" y="28"/>
                  </a:lnTo>
                  <a:lnTo>
                    <a:pt x="482" y="33"/>
                  </a:lnTo>
                  <a:lnTo>
                    <a:pt x="467" y="37"/>
                  </a:lnTo>
                  <a:lnTo>
                    <a:pt x="453" y="40"/>
                  </a:lnTo>
                  <a:lnTo>
                    <a:pt x="436" y="44"/>
                  </a:lnTo>
                  <a:lnTo>
                    <a:pt x="422" y="49"/>
                  </a:lnTo>
                  <a:lnTo>
                    <a:pt x="405" y="51"/>
                  </a:lnTo>
                  <a:lnTo>
                    <a:pt x="391" y="56"/>
                  </a:lnTo>
                  <a:lnTo>
                    <a:pt x="374" y="58"/>
                  </a:lnTo>
                  <a:lnTo>
                    <a:pt x="357" y="61"/>
                  </a:lnTo>
                  <a:lnTo>
                    <a:pt x="339" y="63"/>
                  </a:lnTo>
                  <a:lnTo>
                    <a:pt x="322" y="65"/>
                  </a:lnTo>
                  <a:lnTo>
                    <a:pt x="305" y="67"/>
                  </a:lnTo>
                  <a:lnTo>
                    <a:pt x="287" y="70"/>
                  </a:lnTo>
                  <a:lnTo>
                    <a:pt x="268" y="70"/>
                  </a:lnTo>
                  <a:lnTo>
                    <a:pt x="249" y="72"/>
                  </a:lnTo>
                  <a:lnTo>
                    <a:pt x="231" y="72"/>
                  </a:lnTo>
                  <a:lnTo>
                    <a:pt x="212" y="74"/>
                  </a:lnTo>
                  <a:lnTo>
                    <a:pt x="193" y="74"/>
                  </a:lnTo>
                  <a:lnTo>
                    <a:pt x="173" y="74"/>
                  </a:lnTo>
                  <a:lnTo>
                    <a:pt x="154" y="74"/>
                  </a:lnTo>
                  <a:lnTo>
                    <a:pt x="133" y="74"/>
                  </a:lnTo>
                  <a:lnTo>
                    <a:pt x="112" y="74"/>
                  </a:lnTo>
                  <a:lnTo>
                    <a:pt x="92" y="74"/>
                  </a:lnTo>
                  <a:lnTo>
                    <a:pt x="71" y="72"/>
                  </a:lnTo>
                  <a:lnTo>
                    <a:pt x="48" y="72"/>
                  </a:lnTo>
                  <a:lnTo>
                    <a:pt x="27" y="70"/>
                  </a:lnTo>
                  <a:lnTo>
                    <a:pt x="4" y="67"/>
                  </a:lnTo>
                  <a:lnTo>
                    <a:pt x="0" y="70"/>
                  </a:lnTo>
                  <a:lnTo>
                    <a:pt x="9" y="7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52" name="Freeform 107">
              <a:extLst>
                <a:ext uri="{FF2B5EF4-FFF2-40B4-BE49-F238E27FC236}">
                  <a16:creationId xmlns:a16="http://schemas.microsoft.com/office/drawing/2014/main" id="{E46054F1-368B-F98D-174E-C2C7E7158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826"/>
              <a:ext cx="78" cy="119"/>
            </a:xfrm>
            <a:custGeom>
              <a:avLst/>
              <a:gdLst>
                <a:gd name="T0" fmla="*/ 10 w 79"/>
                <a:gd name="T1" fmla="*/ 114 h 119"/>
                <a:gd name="T2" fmla="*/ 10 w 79"/>
                <a:gd name="T3" fmla="*/ 119 h 119"/>
                <a:gd name="T4" fmla="*/ 77 w 79"/>
                <a:gd name="T5" fmla="*/ 7 h 119"/>
                <a:gd name="T6" fmla="*/ 68 w 79"/>
                <a:gd name="T7" fmla="*/ 0 h 119"/>
                <a:gd name="T8" fmla="*/ 2 w 79"/>
                <a:gd name="T9" fmla="*/ 114 h 119"/>
                <a:gd name="T10" fmla="*/ 2 w 79"/>
                <a:gd name="T11" fmla="*/ 119 h 119"/>
                <a:gd name="T12" fmla="*/ 2 w 79"/>
                <a:gd name="T13" fmla="*/ 114 h 119"/>
                <a:gd name="T14" fmla="*/ 0 w 79"/>
                <a:gd name="T15" fmla="*/ 116 h 119"/>
                <a:gd name="T16" fmla="*/ 2 w 79"/>
                <a:gd name="T17" fmla="*/ 119 h 119"/>
                <a:gd name="T18" fmla="*/ 10 w 79"/>
                <a:gd name="T19" fmla="*/ 114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119"/>
                <a:gd name="T32" fmla="*/ 79 w 79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119">
                  <a:moveTo>
                    <a:pt x="10" y="114"/>
                  </a:moveTo>
                  <a:lnTo>
                    <a:pt x="10" y="119"/>
                  </a:lnTo>
                  <a:lnTo>
                    <a:pt x="79" y="7"/>
                  </a:lnTo>
                  <a:lnTo>
                    <a:pt x="70" y="0"/>
                  </a:lnTo>
                  <a:lnTo>
                    <a:pt x="2" y="114"/>
                  </a:lnTo>
                  <a:lnTo>
                    <a:pt x="2" y="119"/>
                  </a:lnTo>
                  <a:lnTo>
                    <a:pt x="2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53" name="Freeform 108">
              <a:extLst>
                <a:ext uri="{FF2B5EF4-FFF2-40B4-BE49-F238E27FC236}">
                  <a16:creationId xmlns:a16="http://schemas.microsoft.com/office/drawing/2014/main" id="{378152B2-E321-7ACF-BAEC-1A94DB655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836"/>
              <a:ext cx="52" cy="119"/>
            </a:xfrm>
            <a:custGeom>
              <a:avLst/>
              <a:gdLst>
                <a:gd name="T0" fmla="*/ 44 w 54"/>
                <a:gd name="T1" fmla="*/ 109 h 119"/>
                <a:gd name="T2" fmla="*/ 50 w 54"/>
                <a:gd name="T3" fmla="*/ 112 h 119"/>
                <a:gd name="T4" fmla="*/ 8 w 54"/>
                <a:gd name="T5" fmla="*/ 0 h 119"/>
                <a:gd name="T6" fmla="*/ 0 w 54"/>
                <a:gd name="T7" fmla="*/ 5 h 119"/>
                <a:gd name="T8" fmla="*/ 41 w 54"/>
                <a:gd name="T9" fmla="*/ 114 h 119"/>
                <a:gd name="T10" fmla="*/ 48 w 54"/>
                <a:gd name="T11" fmla="*/ 116 h 119"/>
                <a:gd name="T12" fmla="*/ 41 w 54"/>
                <a:gd name="T13" fmla="*/ 114 h 119"/>
                <a:gd name="T14" fmla="*/ 44 w 54"/>
                <a:gd name="T15" fmla="*/ 119 h 119"/>
                <a:gd name="T16" fmla="*/ 48 w 54"/>
                <a:gd name="T17" fmla="*/ 116 h 119"/>
                <a:gd name="T18" fmla="*/ 44 w 54"/>
                <a:gd name="T19" fmla="*/ 109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119"/>
                <a:gd name="T32" fmla="*/ 54 w 54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119">
                  <a:moveTo>
                    <a:pt x="48" y="109"/>
                  </a:moveTo>
                  <a:lnTo>
                    <a:pt x="54" y="11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5" y="114"/>
                  </a:lnTo>
                  <a:lnTo>
                    <a:pt x="52" y="116"/>
                  </a:lnTo>
                  <a:lnTo>
                    <a:pt x="45" y="114"/>
                  </a:lnTo>
                  <a:lnTo>
                    <a:pt x="48" y="119"/>
                  </a:lnTo>
                  <a:lnTo>
                    <a:pt x="52" y="116"/>
                  </a:lnTo>
                  <a:lnTo>
                    <a:pt x="48" y="109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54" name="Freeform 109">
              <a:extLst>
                <a:ext uri="{FF2B5EF4-FFF2-40B4-BE49-F238E27FC236}">
                  <a16:creationId xmlns:a16="http://schemas.microsoft.com/office/drawing/2014/main" id="{BF8DC229-CAC5-AA9A-5170-051BA6718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873"/>
              <a:ext cx="7" cy="10"/>
            </a:xfrm>
            <a:custGeom>
              <a:avLst/>
              <a:gdLst>
                <a:gd name="T0" fmla="*/ 3 w 7"/>
                <a:gd name="T1" fmla="*/ 0 h 10"/>
                <a:gd name="T2" fmla="*/ 5 w 7"/>
                <a:gd name="T3" fmla="*/ 3 h 10"/>
                <a:gd name="T4" fmla="*/ 7 w 7"/>
                <a:gd name="T5" fmla="*/ 7 h 10"/>
                <a:gd name="T6" fmla="*/ 0 w 7"/>
                <a:gd name="T7" fmla="*/ 5 h 10"/>
                <a:gd name="T8" fmla="*/ 3 w 7"/>
                <a:gd name="T9" fmla="*/ 10 h 10"/>
                <a:gd name="T10" fmla="*/ 7 w 7"/>
                <a:gd name="T11" fmla="*/ 7 h 10"/>
                <a:gd name="T12" fmla="*/ 3 w 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0"/>
                <a:gd name="T23" fmla="*/ 7 w 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0">
                  <a:moveTo>
                    <a:pt x="3" y="0"/>
                  </a:moveTo>
                  <a:lnTo>
                    <a:pt x="5" y="3"/>
                  </a:lnTo>
                  <a:lnTo>
                    <a:pt x="7" y="7"/>
                  </a:lnTo>
                  <a:lnTo>
                    <a:pt x="0" y="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55" name="Freeform 110">
              <a:extLst>
                <a:ext uri="{FF2B5EF4-FFF2-40B4-BE49-F238E27FC236}">
                  <a16:creationId xmlns:a16="http://schemas.microsoft.com/office/drawing/2014/main" id="{6E5AA561-CAFF-BF66-72ED-D9783B000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2694"/>
              <a:ext cx="508" cy="67"/>
            </a:xfrm>
            <a:custGeom>
              <a:avLst/>
              <a:gdLst>
                <a:gd name="T0" fmla="*/ 0 w 523"/>
                <a:gd name="T1" fmla="*/ 67 h 67"/>
                <a:gd name="T2" fmla="*/ 22 w 523"/>
                <a:gd name="T3" fmla="*/ 67 h 67"/>
                <a:gd name="T4" fmla="*/ 47 w 523"/>
                <a:gd name="T5" fmla="*/ 65 h 67"/>
                <a:gd name="T6" fmla="*/ 70 w 523"/>
                <a:gd name="T7" fmla="*/ 65 h 67"/>
                <a:gd name="T8" fmla="*/ 91 w 523"/>
                <a:gd name="T9" fmla="*/ 65 h 67"/>
                <a:gd name="T10" fmla="*/ 114 w 523"/>
                <a:gd name="T11" fmla="*/ 65 h 67"/>
                <a:gd name="T12" fmla="*/ 135 w 523"/>
                <a:gd name="T13" fmla="*/ 63 h 67"/>
                <a:gd name="T14" fmla="*/ 154 w 523"/>
                <a:gd name="T15" fmla="*/ 63 h 67"/>
                <a:gd name="T16" fmla="*/ 174 w 523"/>
                <a:gd name="T17" fmla="*/ 63 h 67"/>
                <a:gd name="T18" fmla="*/ 193 w 523"/>
                <a:gd name="T19" fmla="*/ 60 h 67"/>
                <a:gd name="T20" fmla="*/ 214 w 523"/>
                <a:gd name="T21" fmla="*/ 60 h 67"/>
                <a:gd name="T22" fmla="*/ 230 w 523"/>
                <a:gd name="T23" fmla="*/ 58 h 67"/>
                <a:gd name="T24" fmla="*/ 250 w 523"/>
                <a:gd name="T25" fmla="*/ 56 h 67"/>
                <a:gd name="T26" fmla="*/ 266 w 523"/>
                <a:gd name="T27" fmla="*/ 56 h 67"/>
                <a:gd name="T28" fmla="*/ 284 w 523"/>
                <a:gd name="T29" fmla="*/ 53 h 67"/>
                <a:gd name="T30" fmla="*/ 299 w 523"/>
                <a:gd name="T31" fmla="*/ 51 h 67"/>
                <a:gd name="T32" fmla="*/ 315 w 523"/>
                <a:gd name="T33" fmla="*/ 49 h 67"/>
                <a:gd name="T34" fmla="*/ 330 w 523"/>
                <a:gd name="T35" fmla="*/ 46 h 67"/>
                <a:gd name="T36" fmla="*/ 346 w 523"/>
                <a:gd name="T37" fmla="*/ 44 h 67"/>
                <a:gd name="T38" fmla="*/ 359 w 523"/>
                <a:gd name="T39" fmla="*/ 42 h 67"/>
                <a:gd name="T40" fmla="*/ 374 w 523"/>
                <a:gd name="T41" fmla="*/ 39 h 67"/>
                <a:gd name="T42" fmla="*/ 385 w 523"/>
                <a:gd name="T43" fmla="*/ 37 h 67"/>
                <a:gd name="T44" fmla="*/ 399 w 523"/>
                <a:gd name="T45" fmla="*/ 35 h 67"/>
                <a:gd name="T46" fmla="*/ 411 w 523"/>
                <a:gd name="T47" fmla="*/ 32 h 67"/>
                <a:gd name="T48" fmla="*/ 423 w 523"/>
                <a:gd name="T49" fmla="*/ 30 h 67"/>
                <a:gd name="T50" fmla="*/ 432 w 523"/>
                <a:gd name="T51" fmla="*/ 25 h 67"/>
                <a:gd name="T52" fmla="*/ 444 w 523"/>
                <a:gd name="T53" fmla="*/ 23 h 67"/>
                <a:gd name="T54" fmla="*/ 454 w 523"/>
                <a:gd name="T55" fmla="*/ 19 h 67"/>
                <a:gd name="T56" fmla="*/ 461 w 523"/>
                <a:gd name="T57" fmla="*/ 16 h 67"/>
                <a:gd name="T58" fmla="*/ 472 w 523"/>
                <a:gd name="T59" fmla="*/ 12 h 67"/>
                <a:gd name="T60" fmla="*/ 479 w 523"/>
                <a:gd name="T61" fmla="*/ 9 h 67"/>
                <a:gd name="T62" fmla="*/ 487 w 523"/>
                <a:gd name="T63" fmla="*/ 5 h 67"/>
                <a:gd name="T64" fmla="*/ 493 w 523"/>
                <a:gd name="T65" fmla="*/ 0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3"/>
                <a:gd name="T100" fmla="*/ 0 h 67"/>
                <a:gd name="T101" fmla="*/ 523 w 523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3" h="67">
                  <a:moveTo>
                    <a:pt x="0" y="67"/>
                  </a:moveTo>
                  <a:lnTo>
                    <a:pt x="24" y="67"/>
                  </a:lnTo>
                  <a:lnTo>
                    <a:pt x="49" y="65"/>
                  </a:lnTo>
                  <a:lnTo>
                    <a:pt x="74" y="65"/>
                  </a:lnTo>
                  <a:lnTo>
                    <a:pt x="97" y="65"/>
                  </a:lnTo>
                  <a:lnTo>
                    <a:pt x="120" y="65"/>
                  </a:lnTo>
                  <a:lnTo>
                    <a:pt x="143" y="63"/>
                  </a:lnTo>
                  <a:lnTo>
                    <a:pt x="164" y="63"/>
                  </a:lnTo>
                  <a:lnTo>
                    <a:pt x="184" y="63"/>
                  </a:lnTo>
                  <a:lnTo>
                    <a:pt x="205" y="60"/>
                  </a:lnTo>
                  <a:lnTo>
                    <a:pt x="226" y="60"/>
                  </a:lnTo>
                  <a:lnTo>
                    <a:pt x="244" y="58"/>
                  </a:lnTo>
                  <a:lnTo>
                    <a:pt x="265" y="56"/>
                  </a:lnTo>
                  <a:lnTo>
                    <a:pt x="282" y="56"/>
                  </a:lnTo>
                  <a:lnTo>
                    <a:pt x="301" y="53"/>
                  </a:lnTo>
                  <a:lnTo>
                    <a:pt x="317" y="51"/>
                  </a:lnTo>
                  <a:lnTo>
                    <a:pt x="334" y="49"/>
                  </a:lnTo>
                  <a:lnTo>
                    <a:pt x="350" y="46"/>
                  </a:lnTo>
                  <a:lnTo>
                    <a:pt x="367" y="44"/>
                  </a:lnTo>
                  <a:lnTo>
                    <a:pt x="381" y="42"/>
                  </a:lnTo>
                  <a:lnTo>
                    <a:pt x="396" y="39"/>
                  </a:lnTo>
                  <a:lnTo>
                    <a:pt x="408" y="37"/>
                  </a:lnTo>
                  <a:lnTo>
                    <a:pt x="423" y="35"/>
                  </a:lnTo>
                  <a:lnTo>
                    <a:pt x="435" y="32"/>
                  </a:lnTo>
                  <a:lnTo>
                    <a:pt x="448" y="30"/>
                  </a:lnTo>
                  <a:lnTo>
                    <a:pt x="458" y="25"/>
                  </a:lnTo>
                  <a:lnTo>
                    <a:pt x="471" y="23"/>
                  </a:lnTo>
                  <a:lnTo>
                    <a:pt x="481" y="19"/>
                  </a:lnTo>
                  <a:lnTo>
                    <a:pt x="489" y="16"/>
                  </a:lnTo>
                  <a:lnTo>
                    <a:pt x="500" y="12"/>
                  </a:lnTo>
                  <a:lnTo>
                    <a:pt x="508" y="9"/>
                  </a:lnTo>
                  <a:lnTo>
                    <a:pt x="516" y="5"/>
                  </a:lnTo>
                  <a:lnTo>
                    <a:pt x="5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56" name="Freeform 111">
              <a:extLst>
                <a:ext uri="{FF2B5EF4-FFF2-40B4-BE49-F238E27FC236}">
                  <a16:creationId xmlns:a16="http://schemas.microsoft.com/office/drawing/2014/main" id="{9E654D47-FC2F-0CA3-6961-EB2D092BA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761"/>
              <a:ext cx="531" cy="47"/>
            </a:xfrm>
            <a:custGeom>
              <a:avLst/>
              <a:gdLst>
                <a:gd name="T0" fmla="*/ 0 w 546"/>
                <a:gd name="T1" fmla="*/ 47 h 47"/>
                <a:gd name="T2" fmla="*/ 21 w 546"/>
                <a:gd name="T3" fmla="*/ 45 h 47"/>
                <a:gd name="T4" fmla="*/ 44 w 546"/>
                <a:gd name="T5" fmla="*/ 45 h 47"/>
                <a:gd name="T6" fmla="*/ 64 w 546"/>
                <a:gd name="T7" fmla="*/ 45 h 47"/>
                <a:gd name="T8" fmla="*/ 85 w 546"/>
                <a:gd name="T9" fmla="*/ 42 h 47"/>
                <a:gd name="T10" fmla="*/ 106 w 546"/>
                <a:gd name="T11" fmla="*/ 42 h 47"/>
                <a:gd name="T12" fmla="*/ 125 w 546"/>
                <a:gd name="T13" fmla="*/ 40 h 47"/>
                <a:gd name="T14" fmla="*/ 145 w 546"/>
                <a:gd name="T15" fmla="*/ 40 h 47"/>
                <a:gd name="T16" fmla="*/ 164 w 546"/>
                <a:gd name="T17" fmla="*/ 38 h 47"/>
                <a:gd name="T18" fmla="*/ 185 w 546"/>
                <a:gd name="T19" fmla="*/ 38 h 47"/>
                <a:gd name="T20" fmla="*/ 202 w 546"/>
                <a:gd name="T21" fmla="*/ 35 h 47"/>
                <a:gd name="T22" fmla="*/ 220 w 546"/>
                <a:gd name="T23" fmla="*/ 35 h 47"/>
                <a:gd name="T24" fmla="*/ 237 w 546"/>
                <a:gd name="T25" fmla="*/ 33 h 47"/>
                <a:gd name="T26" fmla="*/ 256 w 546"/>
                <a:gd name="T27" fmla="*/ 33 h 47"/>
                <a:gd name="T28" fmla="*/ 272 w 546"/>
                <a:gd name="T29" fmla="*/ 31 h 47"/>
                <a:gd name="T30" fmla="*/ 289 w 546"/>
                <a:gd name="T31" fmla="*/ 31 h 47"/>
                <a:gd name="T32" fmla="*/ 306 w 546"/>
                <a:gd name="T33" fmla="*/ 28 h 47"/>
                <a:gd name="T34" fmla="*/ 322 w 546"/>
                <a:gd name="T35" fmla="*/ 26 h 47"/>
                <a:gd name="T36" fmla="*/ 337 w 546"/>
                <a:gd name="T37" fmla="*/ 26 h 47"/>
                <a:gd name="T38" fmla="*/ 351 w 546"/>
                <a:gd name="T39" fmla="*/ 24 h 47"/>
                <a:gd name="T40" fmla="*/ 367 w 546"/>
                <a:gd name="T41" fmla="*/ 21 h 47"/>
                <a:gd name="T42" fmla="*/ 381 w 546"/>
                <a:gd name="T43" fmla="*/ 21 h 47"/>
                <a:gd name="T44" fmla="*/ 395 w 546"/>
                <a:gd name="T45" fmla="*/ 19 h 47"/>
                <a:gd name="T46" fmla="*/ 408 w 546"/>
                <a:gd name="T47" fmla="*/ 17 h 47"/>
                <a:gd name="T48" fmla="*/ 422 w 546"/>
                <a:gd name="T49" fmla="*/ 14 h 47"/>
                <a:gd name="T50" fmla="*/ 436 w 546"/>
                <a:gd name="T51" fmla="*/ 14 h 47"/>
                <a:gd name="T52" fmla="*/ 447 w 546"/>
                <a:gd name="T53" fmla="*/ 12 h 47"/>
                <a:gd name="T54" fmla="*/ 460 w 546"/>
                <a:gd name="T55" fmla="*/ 10 h 47"/>
                <a:gd name="T56" fmla="*/ 471 w 546"/>
                <a:gd name="T57" fmla="*/ 7 h 47"/>
                <a:gd name="T58" fmla="*/ 483 w 546"/>
                <a:gd name="T59" fmla="*/ 5 h 47"/>
                <a:gd name="T60" fmla="*/ 495 w 546"/>
                <a:gd name="T61" fmla="*/ 3 h 47"/>
                <a:gd name="T62" fmla="*/ 504 w 546"/>
                <a:gd name="T63" fmla="*/ 3 h 47"/>
                <a:gd name="T64" fmla="*/ 516 w 546"/>
                <a:gd name="T65" fmla="*/ 0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6"/>
                <a:gd name="T100" fmla="*/ 0 h 47"/>
                <a:gd name="T101" fmla="*/ 546 w 546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6" h="47">
                  <a:moveTo>
                    <a:pt x="0" y="47"/>
                  </a:moveTo>
                  <a:lnTo>
                    <a:pt x="23" y="45"/>
                  </a:lnTo>
                  <a:lnTo>
                    <a:pt x="46" y="45"/>
                  </a:lnTo>
                  <a:lnTo>
                    <a:pt x="68" y="45"/>
                  </a:lnTo>
                  <a:lnTo>
                    <a:pt x="89" y="42"/>
                  </a:lnTo>
                  <a:lnTo>
                    <a:pt x="112" y="42"/>
                  </a:lnTo>
                  <a:lnTo>
                    <a:pt x="133" y="40"/>
                  </a:lnTo>
                  <a:lnTo>
                    <a:pt x="153" y="40"/>
                  </a:lnTo>
                  <a:lnTo>
                    <a:pt x="174" y="38"/>
                  </a:lnTo>
                  <a:lnTo>
                    <a:pt x="195" y="38"/>
                  </a:lnTo>
                  <a:lnTo>
                    <a:pt x="214" y="35"/>
                  </a:lnTo>
                  <a:lnTo>
                    <a:pt x="232" y="35"/>
                  </a:lnTo>
                  <a:lnTo>
                    <a:pt x="251" y="33"/>
                  </a:lnTo>
                  <a:lnTo>
                    <a:pt x="270" y="33"/>
                  </a:lnTo>
                  <a:lnTo>
                    <a:pt x="288" y="31"/>
                  </a:lnTo>
                  <a:lnTo>
                    <a:pt x="305" y="31"/>
                  </a:lnTo>
                  <a:lnTo>
                    <a:pt x="324" y="28"/>
                  </a:lnTo>
                  <a:lnTo>
                    <a:pt x="340" y="26"/>
                  </a:lnTo>
                  <a:lnTo>
                    <a:pt x="357" y="26"/>
                  </a:lnTo>
                  <a:lnTo>
                    <a:pt x="371" y="24"/>
                  </a:lnTo>
                  <a:lnTo>
                    <a:pt x="388" y="21"/>
                  </a:lnTo>
                  <a:lnTo>
                    <a:pt x="403" y="21"/>
                  </a:lnTo>
                  <a:lnTo>
                    <a:pt x="417" y="19"/>
                  </a:lnTo>
                  <a:lnTo>
                    <a:pt x="432" y="17"/>
                  </a:lnTo>
                  <a:lnTo>
                    <a:pt x="446" y="14"/>
                  </a:lnTo>
                  <a:lnTo>
                    <a:pt x="461" y="14"/>
                  </a:lnTo>
                  <a:lnTo>
                    <a:pt x="473" y="12"/>
                  </a:lnTo>
                  <a:lnTo>
                    <a:pt x="486" y="10"/>
                  </a:lnTo>
                  <a:lnTo>
                    <a:pt x="498" y="7"/>
                  </a:lnTo>
                  <a:lnTo>
                    <a:pt x="511" y="5"/>
                  </a:lnTo>
                  <a:lnTo>
                    <a:pt x="523" y="3"/>
                  </a:lnTo>
                  <a:lnTo>
                    <a:pt x="533" y="3"/>
                  </a:lnTo>
                  <a:lnTo>
                    <a:pt x="5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57" name="Freeform 112">
              <a:extLst>
                <a:ext uri="{FF2B5EF4-FFF2-40B4-BE49-F238E27FC236}">
                  <a16:creationId xmlns:a16="http://schemas.microsoft.com/office/drawing/2014/main" id="{9BA0F2F5-EDD9-136C-F0F2-7D7C516CF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817"/>
              <a:ext cx="599" cy="54"/>
            </a:xfrm>
            <a:custGeom>
              <a:avLst/>
              <a:gdLst>
                <a:gd name="T0" fmla="*/ 0 w 615"/>
                <a:gd name="T1" fmla="*/ 54 h 54"/>
                <a:gd name="T2" fmla="*/ 19 w 615"/>
                <a:gd name="T3" fmla="*/ 49 h 54"/>
                <a:gd name="T4" fmla="*/ 34 w 615"/>
                <a:gd name="T5" fmla="*/ 47 h 54"/>
                <a:gd name="T6" fmla="*/ 50 w 615"/>
                <a:gd name="T7" fmla="*/ 42 h 54"/>
                <a:gd name="T8" fmla="*/ 67 w 615"/>
                <a:gd name="T9" fmla="*/ 40 h 54"/>
                <a:gd name="T10" fmla="*/ 84 w 615"/>
                <a:gd name="T11" fmla="*/ 37 h 54"/>
                <a:gd name="T12" fmla="*/ 100 w 615"/>
                <a:gd name="T13" fmla="*/ 35 h 54"/>
                <a:gd name="T14" fmla="*/ 117 w 615"/>
                <a:gd name="T15" fmla="*/ 33 h 54"/>
                <a:gd name="T16" fmla="*/ 133 w 615"/>
                <a:gd name="T17" fmla="*/ 30 h 54"/>
                <a:gd name="T18" fmla="*/ 152 w 615"/>
                <a:gd name="T19" fmla="*/ 28 h 54"/>
                <a:gd name="T20" fmla="*/ 169 w 615"/>
                <a:gd name="T21" fmla="*/ 26 h 54"/>
                <a:gd name="T22" fmla="*/ 185 w 615"/>
                <a:gd name="T23" fmla="*/ 24 h 54"/>
                <a:gd name="T24" fmla="*/ 203 w 615"/>
                <a:gd name="T25" fmla="*/ 21 h 54"/>
                <a:gd name="T26" fmla="*/ 221 w 615"/>
                <a:gd name="T27" fmla="*/ 19 h 54"/>
                <a:gd name="T28" fmla="*/ 239 w 615"/>
                <a:gd name="T29" fmla="*/ 17 h 54"/>
                <a:gd name="T30" fmla="*/ 258 w 615"/>
                <a:gd name="T31" fmla="*/ 17 h 54"/>
                <a:gd name="T32" fmla="*/ 276 w 615"/>
                <a:gd name="T33" fmla="*/ 14 h 54"/>
                <a:gd name="T34" fmla="*/ 294 w 615"/>
                <a:gd name="T35" fmla="*/ 12 h 54"/>
                <a:gd name="T36" fmla="*/ 311 w 615"/>
                <a:gd name="T37" fmla="*/ 12 h 54"/>
                <a:gd name="T38" fmla="*/ 331 w 615"/>
                <a:gd name="T39" fmla="*/ 10 h 54"/>
                <a:gd name="T40" fmla="*/ 349 w 615"/>
                <a:gd name="T41" fmla="*/ 10 h 54"/>
                <a:gd name="T42" fmla="*/ 369 w 615"/>
                <a:gd name="T43" fmla="*/ 7 h 54"/>
                <a:gd name="T44" fmla="*/ 386 w 615"/>
                <a:gd name="T45" fmla="*/ 7 h 54"/>
                <a:gd name="T46" fmla="*/ 406 w 615"/>
                <a:gd name="T47" fmla="*/ 5 h 54"/>
                <a:gd name="T48" fmla="*/ 424 w 615"/>
                <a:gd name="T49" fmla="*/ 5 h 54"/>
                <a:gd name="T50" fmla="*/ 443 w 615"/>
                <a:gd name="T51" fmla="*/ 5 h 54"/>
                <a:gd name="T52" fmla="*/ 463 w 615"/>
                <a:gd name="T53" fmla="*/ 3 h 54"/>
                <a:gd name="T54" fmla="*/ 483 w 615"/>
                <a:gd name="T55" fmla="*/ 3 h 54"/>
                <a:gd name="T56" fmla="*/ 503 w 615"/>
                <a:gd name="T57" fmla="*/ 3 h 54"/>
                <a:gd name="T58" fmla="*/ 522 w 615"/>
                <a:gd name="T59" fmla="*/ 3 h 54"/>
                <a:gd name="T60" fmla="*/ 542 w 615"/>
                <a:gd name="T61" fmla="*/ 0 h 54"/>
                <a:gd name="T62" fmla="*/ 562 w 615"/>
                <a:gd name="T63" fmla="*/ 0 h 54"/>
                <a:gd name="T64" fmla="*/ 583 w 615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5"/>
                <a:gd name="T100" fmla="*/ 0 h 54"/>
                <a:gd name="T101" fmla="*/ 615 w 615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5" h="54">
                  <a:moveTo>
                    <a:pt x="0" y="54"/>
                  </a:moveTo>
                  <a:lnTo>
                    <a:pt x="19" y="49"/>
                  </a:lnTo>
                  <a:lnTo>
                    <a:pt x="36" y="47"/>
                  </a:lnTo>
                  <a:lnTo>
                    <a:pt x="52" y="42"/>
                  </a:lnTo>
                  <a:lnTo>
                    <a:pt x="71" y="40"/>
                  </a:lnTo>
                  <a:lnTo>
                    <a:pt x="88" y="37"/>
                  </a:lnTo>
                  <a:lnTo>
                    <a:pt x="106" y="35"/>
                  </a:lnTo>
                  <a:lnTo>
                    <a:pt x="123" y="33"/>
                  </a:lnTo>
                  <a:lnTo>
                    <a:pt x="141" y="30"/>
                  </a:lnTo>
                  <a:lnTo>
                    <a:pt x="160" y="28"/>
                  </a:lnTo>
                  <a:lnTo>
                    <a:pt x="179" y="26"/>
                  </a:lnTo>
                  <a:lnTo>
                    <a:pt x="195" y="24"/>
                  </a:lnTo>
                  <a:lnTo>
                    <a:pt x="214" y="21"/>
                  </a:lnTo>
                  <a:lnTo>
                    <a:pt x="233" y="19"/>
                  </a:lnTo>
                  <a:lnTo>
                    <a:pt x="252" y="17"/>
                  </a:lnTo>
                  <a:lnTo>
                    <a:pt x="272" y="17"/>
                  </a:lnTo>
                  <a:lnTo>
                    <a:pt x="291" y="14"/>
                  </a:lnTo>
                  <a:lnTo>
                    <a:pt x="310" y="12"/>
                  </a:lnTo>
                  <a:lnTo>
                    <a:pt x="328" y="12"/>
                  </a:lnTo>
                  <a:lnTo>
                    <a:pt x="349" y="10"/>
                  </a:lnTo>
                  <a:lnTo>
                    <a:pt x="368" y="10"/>
                  </a:lnTo>
                  <a:lnTo>
                    <a:pt x="389" y="7"/>
                  </a:lnTo>
                  <a:lnTo>
                    <a:pt x="407" y="7"/>
                  </a:lnTo>
                  <a:lnTo>
                    <a:pt x="428" y="5"/>
                  </a:lnTo>
                  <a:lnTo>
                    <a:pt x="447" y="5"/>
                  </a:lnTo>
                  <a:lnTo>
                    <a:pt x="467" y="5"/>
                  </a:lnTo>
                  <a:lnTo>
                    <a:pt x="488" y="3"/>
                  </a:lnTo>
                  <a:lnTo>
                    <a:pt x="509" y="3"/>
                  </a:lnTo>
                  <a:lnTo>
                    <a:pt x="530" y="3"/>
                  </a:lnTo>
                  <a:lnTo>
                    <a:pt x="550" y="3"/>
                  </a:lnTo>
                  <a:lnTo>
                    <a:pt x="571" y="0"/>
                  </a:lnTo>
                  <a:lnTo>
                    <a:pt x="592" y="0"/>
                  </a:lnTo>
                  <a:lnTo>
                    <a:pt x="6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58" name="Freeform 113">
              <a:extLst>
                <a:ext uri="{FF2B5EF4-FFF2-40B4-BE49-F238E27FC236}">
                  <a16:creationId xmlns:a16="http://schemas.microsoft.com/office/drawing/2014/main" id="{C8723D7C-E68A-D23D-DCE6-EF099958A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850"/>
              <a:ext cx="569" cy="56"/>
            </a:xfrm>
            <a:custGeom>
              <a:avLst/>
              <a:gdLst>
                <a:gd name="T0" fmla="*/ 0 w 584"/>
                <a:gd name="T1" fmla="*/ 56 h 56"/>
                <a:gd name="T2" fmla="*/ 17 w 584"/>
                <a:gd name="T3" fmla="*/ 51 h 56"/>
                <a:gd name="T4" fmla="*/ 34 w 584"/>
                <a:gd name="T5" fmla="*/ 44 h 56"/>
                <a:gd name="T6" fmla="*/ 52 w 584"/>
                <a:gd name="T7" fmla="*/ 39 h 56"/>
                <a:gd name="T8" fmla="*/ 67 w 584"/>
                <a:gd name="T9" fmla="*/ 35 h 56"/>
                <a:gd name="T10" fmla="*/ 86 w 584"/>
                <a:gd name="T11" fmla="*/ 30 h 56"/>
                <a:gd name="T12" fmla="*/ 102 w 584"/>
                <a:gd name="T13" fmla="*/ 28 h 56"/>
                <a:gd name="T14" fmla="*/ 121 w 584"/>
                <a:gd name="T15" fmla="*/ 23 h 56"/>
                <a:gd name="T16" fmla="*/ 138 w 584"/>
                <a:gd name="T17" fmla="*/ 21 h 56"/>
                <a:gd name="T18" fmla="*/ 156 w 584"/>
                <a:gd name="T19" fmla="*/ 16 h 56"/>
                <a:gd name="T20" fmla="*/ 175 w 584"/>
                <a:gd name="T21" fmla="*/ 14 h 56"/>
                <a:gd name="T22" fmla="*/ 194 w 584"/>
                <a:gd name="T23" fmla="*/ 11 h 56"/>
                <a:gd name="T24" fmla="*/ 211 w 584"/>
                <a:gd name="T25" fmla="*/ 9 h 56"/>
                <a:gd name="T26" fmla="*/ 231 w 584"/>
                <a:gd name="T27" fmla="*/ 7 h 56"/>
                <a:gd name="T28" fmla="*/ 248 w 584"/>
                <a:gd name="T29" fmla="*/ 7 h 56"/>
                <a:gd name="T30" fmla="*/ 267 w 584"/>
                <a:gd name="T31" fmla="*/ 4 h 56"/>
                <a:gd name="T32" fmla="*/ 285 w 584"/>
                <a:gd name="T33" fmla="*/ 2 h 56"/>
                <a:gd name="T34" fmla="*/ 304 w 584"/>
                <a:gd name="T35" fmla="*/ 2 h 56"/>
                <a:gd name="T36" fmla="*/ 322 w 584"/>
                <a:gd name="T37" fmla="*/ 2 h 56"/>
                <a:gd name="T38" fmla="*/ 342 w 584"/>
                <a:gd name="T39" fmla="*/ 0 h 56"/>
                <a:gd name="T40" fmla="*/ 359 w 584"/>
                <a:gd name="T41" fmla="*/ 0 h 56"/>
                <a:gd name="T42" fmla="*/ 377 w 584"/>
                <a:gd name="T43" fmla="*/ 0 h 56"/>
                <a:gd name="T44" fmla="*/ 395 w 584"/>
                <a:gd name="T45" fmla="*/ 0 h 56"/>
                <a:gd name="T46" fmla="*/ 412 w 584"/>
                <a:gd name="T47" fmla="*/ 0 h 56"/>
                <a:gd name="T48" fmla="*/ 428 w 584"/>
                <a:gd name="T49" fmla="*/ 0 h 56"/>
                <a:gd name="T50" fmla="*/ 446 w 584"/>
                <a:gd name="T51" fmla="*/ 0 h 56"/>
                <a:gd name="T52" fmla="*/ 462 w 584"/>
                <a:gd name="T53" fmla="*/ 0 h 56"/>
                <a:gd name="T54" fmla="*/ 479 w 584"/>
                <a:gd name="T55" fmla="*/ 2 h 56"/>
                <a:gd name="T56" fmla="*/ 496 w 584"/>
                <a:gd name="T57" fmla="*/ 2 h 56"/>
                <a:gd name="T58" fmla="*/ 511 w 584"/>
                <a:gd name="T59" fmla="*/ 2 h 56"/>
                <a:gd name="T60" fmla="*/ 527 w 584"/>
                <a:gd name="T61" fmla="*/ 4 h 56"/>
                <a:gd name="T62" fmla="*/ 540 w 584"/>
                <a:gd name="T63" fmla="*/ 4 h 56"/>
                <a:gd name="T64" fmla="*/ 554 w 584"/>
                <a:gd name="T65" fmla="*/ 4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4"/>
                <a:gd name="T100" fmla="*/ 0 h 56"/>
                <a:gd name="T101" fmla="*/ 584 w 584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4" h="56">
                  <a:moveTo>
                    <a:pt x="0" y="56"/>
                  </a:moveTo>
                  <a:lnTo>
                    <a:pt x="17" y="51"/>
                  </a:lnTo>
                  <a:lnTo>
                    <a:pt x="36" y="44"/>
                  </a:lnTo>
                  <a:lnTo>
                    <a:pt x="54" y="39"/>
                  </a:lnTo>
                  <a:lnTo>
                    <a:pt x="71" y="35"/>
                  </a:lnTo>
                  <a:lnTo>
                    <a:pt x="90" y="30"/>
                  </a:lnTo>
                  <a:lnTo>
                    <a:pt x="108" y="28"/>
                  </a:lnTo>
                  <a:lnTo>
                    <a:pt x="127" y="23"/>
                  </a:lnTo>
                  <a:lnTo>
                    <a:pt x="146" y="21"/>
                  </a:lnTo>
                  <a:lnTo>
                    <a:pt x="164" y="16"/>
                  </a:lnTo>
                  <a:lnTo>
                    <a:pt x="185" y="14"/>
                  </a:lnTo>
                  <a:lnTo>
                    <a:pt x="204" y="11"/>
                  </a:lnTo>
                  <a:lnTo>
                    <a:pt x="223" y="9"/>
                  </a:lnTo>
                  <a:lnTo>
                    <a:pt x="243" y="7"/>
                  </a:lnTo>
                  <a:lnTo>
                    <a:pt x="262" y="7"/>
                  </a:lnTo>
                  <a:lnTo>
                    <a:pt x="281" y="4"/>
                  </a:lnTo>
                  <a:lnTo>
                    <a:pt x="301" y="2"/>
                  </a:lnTo>
                  <a:lnTo>
                    <a:pt x="320" y="2"/>
                  </a:lnTo>
                  <a:lnTo>
                    <a:pt x="339" y="2"/>
                  </a:lnTo>
                  <a:lnTo>
                    <a:pt x="360" y="0"/>
                  </a:lnTo>
                  <a:lnTo>
                    <a:pt x="378" y="0"/>
                  </a:lnTo>
                  <a:lnTo>
                    <a:pt x="397" y="0"/>
                  </a:lnTo>
                  <a:lnTo>
                    <a:pt x="416" y="0"/>
                  </a:lnTo>
                  <a:lnTo>
                    <a:pt x="434" y="0"/>
                  </a:lnTo>
                  <a:lnTo>
                    <a:pt x="451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5" y="2"/>
                  </a:lnTo>
                  <a:lnTo>
                    <a:pt x="522" y="2"/>
                  </a:lnTo>
                  <a:lnTo>
                    <a:pt x="538" y="2"/>
                  </a:lnTo>
                  <a:lnTo>
                    <a:pt x="555" y="4"/>
                  </a:lnTo>
                  <a:lnTo>
                    <a:pt x="569" y="4"/>
                  </a:lnTo>
                  <a:lnTo>
                    <a:pt x="58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59" name="Freeform 114">
              <a:extLst>
                <a:ext uri="{FF2B5EF4-FFF2-40B4-BE49-F238E27FC236}">
                  <a16:creationId xmlns:a16="http://schemas.microsoft.com/office/drawing/2014/main" id="{30168A52-E69C-CB47-C909-530FEC36F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828"/>
              <a:ext cx="49" cy="9"/>
            </a:xfrm>
            <a:custGeom>
              <a:avLst/>
              <a:gdLst>
                <a:gd name="T0" fmla="*/ 0 w 50"/>
                <a:gd name="T1" fmla="*/ 9 h 9"/>
                <a:gd name="T2" fmla="*/ 0 w 50"/>
                <a:gd name="T3" fmla="*/ 7 h 9"/>
                <a:gd name="T4" fmla="*/ 2 w 50"/>
                <a:gd name="T5" fmla="*/ 7 h 9"/>
                <a:gd name="T6" fmla="*/ 4 w 50"/>
                <a:gd name="T7" fmla="*/ 7 h 9"/>
                <a:gd name="T8" fmla="*/ 4 w 50"/>
                <a:gd name="T9" fmla="*/ 5 h 9"/>
                <a:gd name="T10" fmla="*/ 6 w 50"/>
                <a:gd name="T11" fmla="*/ 5 h 9"/>
                <a:gd name="T12" fmla="*/ 8 w 50"/>
                <a:gd name="T13" fmla="*/ 5 h 9"/>
                <a:gd name="T14" fmla="*/ 10 w 50"/>
                <a:gd name="T15" fmla="*/ 5 h 9"/>
                <a:gd name="T16" fmla="*/ 10 w 50"/>
                <a:gd name="T17" fmla="*/ 2 h 9"/>
                <a:gd name="T18" fmla="*/ 13 w 50"/>
                <a:gd name="T19" fmla="*/ 2 h 9"/>
                <a:gd name="T20" fmla="*/ 15 w 50"/>
                <a:gd name="T21" fmla="*/ 2 h 9"/>
                <a:gd name="T22" fmla="*/ 17 w 50"/>
                <a:gd name="T23" fmla="*/ 2 h 9"/>
                <a:gd name="T24" fmla="*/ 19 w 50"/>
                <a:gd name="T25" fmla="*/ 0 h 9"/>
                <a:gd name="T26" fmla="*/ 21 w 50"/>
                <a:gd name="T27" fmla="*/ 0 h 9"/>
                <a:gd name="T28" fmla="*/ 23 w 50"/>
                <a:gd name="T29" fmla="*/ 0 h 9"/>
                <a:gd name="T30" fmla="*/ 25 w 50"/>
                <a:gd name="T31" fmla="*/ 0 h 9"/>
                <a:gd name="T32" fmla="*/ 25 w 50"/>
                <a:gd name="T33" fmla="*/ 0 h 9"/>
                <a:gd name="T34" fmla="*/ 27 w 50"/>
                <a:gd name="T35" fmla="*/ 0 h 9"/>
                <a:gd name="T36" fmla="*/ 29 w 50"/>
                <a:gd name="T37" fmla="*/ 0 h 9"/>
                <a:gd name="T38" fmla="*/ 31 w 50"/>
                <a:gd name="T39" fmla="*/ 2 h 9"/>
                <a:gd name="T40" fmla="*/ 33 w 50"/>
                <a:gd name="T41" fmla="*/ 2 h 9"/>
                <a:gd name="T42" fmla="*/ 35 w 50"/>
                <a:gd name="T43" fmla="*/ 2 h 9"/>
                <a:gd name="T44" fmla="*/ 38 w 50"/>
                <a:gd name="T45" fmla="*/ 2 h 9"/>
                <a:gd name="T46" fmla="*/ 40 w 50"/>
                <a:gd name="T47" fmla="*/ 5 h 9"/>
                <a:gd name="T48" fmla="*/ 42 w 50"/>
                <a:gd name="T49" fmla="*/ 5 h 9"/>
                <a:gd name="T50" fmla="*/ 44 w 50"/>
                <a:gd name="T51" fmla="*/ 5 h 9"/>
                <a:gd name="T52" fmla="*/ 44 w 50"/>
                <a:gd name="T53" fmla="*/ 7 h 9"/>
                <a:gd name="T54" fmla="*/ 46 w 50"/>
                <a:gd name="T55" fmla="*/ 7 h 9"/>
                <a:gd name="T56" fmla="*/ 48 w 50"/>
                <a:gd name="T57" fmla="*/ 9 h 9"/>
                <a:gd name="T58" fmla="*/ 0 w 50"/>
                <a:gd name="T59" fmla="*/ 9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9"/>
                <a:gd name="T92" fmla="*/ 50 w 50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9">
                  <a:moveTo>
                    <a:pt x="0" y="9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5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0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60" name="Freeform 115">
              <a:extLst>
                <a:ext uri="{FF2B5EF4-FFF2-40B4-BE49-F238E27FC236}">
                  <a16:creationId xmlns:a16="http://schemas.microsoft.com/office/drawing/2014/main" id="{24896A71-D651-8EB0-BE9B-4CF3E1B75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2833"/>
              <a:ext cx="60" cy="9"/>
            </a:xfrm>
            <a:custGeom>
              <a:avLst/>
              <a:gdLst>
                <a:gd name="T0" fmla="*/ 14 w 62"/>
                <a:gd name="T1" fmla="*/ 0 h 9"/>
                <a:gd name="T2" fmla="*/ 12 w 62"/>
                <a:gd name="T3" fmla="*/ 0 h 9"/>
                <a:gd name="T4" fmla="*/ 10 w 62"/>
                <a:gd name="T5" fmla="*/ 0 h 9"/>
                <a:gd name="T6" fmla="*/ 10 w 62"/>
                <a:gd name="T7" fmla="*/ 2 h 9"/>
                <a:gd name="T8" fmla="*/ 8 w 62"/>
                <a:gd name="T9" fmla="*/ 2 h 9"/>
                <a:gd name="T10" fmla="*/ 6 w 62"/>
                <a:gd name="T11" fmla="*/ 2 h 9"/>
                <a:gd name="T12" fmla="*/ 6 w 62"/>
                <a:gd name="T13" fmla="*/ 4 h 9"/>
                <a:gd name="T14" fmla="*/ 4 w 62"/>
                <a:gd name="T15" fmla="*/ 4 h 9"/>
                <a:gd name="T16" fmla="*/ 2 w 62"/>
                <a:gd name="T17" fmla="*/ 7 h 9"/>
                <a:gd name="T18" fmla="*/ 0 w 62"/>
                <a:gd name="T19" fmla="*/ 7 h 9"/>
                <a:gd name="T20" fmla="*/ 0 w 62"/>
                <a:gd name="T21" fmla="*/ 9 h 9"/>
                <a:gd name="T22" fmla="*/ 58 w 62"/>
                <a:gd name="T23" fmla="*/ 9 h 9"/>
                <a:gd name="T24" fmla="*/ 56 w 62"/>
                <a:gd name="T25" fmla="*/ 7 h 9"/>
                <a:gd name="T26" fmla="*/ 54 w 62"/>
                <a:gd name="T27" fmla="*/ 7 h 9"/>
                <a:gd name="T28" fmla="*/ 54 w 62"/>
                <a:gd name="T29" fmla="*/ 4 h 9"/>
                <a:gd name="T30" fmla="*/ 52 w 62"/>
                <a:gd name="T31" fmla="*/ 4 h 9"/>
                <a:gd name="T32" fmla="*/ 50 w 62"/>
                <a:gd name="T33" fmla="*/ 2 h 9"/>
                <a:gd name="T34" fmla="*/ 48 w 62"/>
                <a:gd name="T35" fmla="*/ 2 h 9"/>
                <a:gd name="T36" fmla="*/ 48 w 62"/>
                <a:gd name="T37" fmla="*/ 0 h 9"/>
                <a:gd name="T38" fmla="*/ 46 w 62"/>
                <a:gd name="T39" fmla="*/ 0 h 9"/>
                <a:gd name="T40" fmla="*/ 45 w 62"/>
                <a:gd name="T41" fmla="*/ 0 h 9"/>
                <a:gd name="T42" fmla="*/ 14 w 62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9"/>
                <a:gd name="T68" fmla="*/ 62 w 62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9">
                  <a:moveTo>
                    <a:pt x="14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9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06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61" name="Freeform 116">
              <a:extLst>
                <a:ext uri="{FF2B5EF4-FFF2-40B4-BE49-F238E27FC236}">
                  <a16:creationId xmlns:a16="http://schemas.microsoft.com/office/drawing/2014/main" id="{B7B8A738-7E67-5B06-A261-6D0074DA7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837"/>
              <a:ext cx="68" cy="10"/>
            </a:xfrm>
            <a:custGeom>
              <a:avLst/>
              <a:gdLst>
                <a:gd name="T0" fmla="*/ 10 w 70"/>
                <a:gd name="T1" fmla="*/ 0 h 10"/>
                <a:gd name="T2" fmla="*/ 8 w 70"/>
                <a:gd name="T3" fmla="*/ 0 h 10"/>
                <a:gd name="T4" fmla="*/ 8 w 70"/>
                <a:gd name="T5" fmla="*/ 3 h 10"/>
                <a:gd name="T6" fmla="*/ 6 w 70"/>
                <a:gd name="T7" fmla="*/ 3 h 10"/>
                <a:gd name="T8" fmla="*/ 4 w 70"/>
                <a:gd name="T9" fmla="*/ 3 h 10"/>
                <a:gd name="T10" fmla="*/ 4 w 70"/>
                <a:gd name="T11" fmla="*/ 5 h 10"/>
                <a:gd name="T12" fmla="*/ 2 w 70"/>
                <a:gd name="T13" fmla="*/ 5 h 10"/>
                <a:gd name="T14" fmla="*/ 2 w 70"/>
                <a:gd name="T15" fmla="*/ 7 h 10"/>
                <a:gd name="T16" fmla="*/ 0 w 70"/>
                <a:gd name="T17" fmla="*/ 7 h 10"/>
                <a:gd name="T18" fmla="*/ 0 w 70"/>
                <a:gd name="T19" fmla="*/ 10 h 10"/>
                <a:gd name="T20" fmla="*/ 66 w 70"/>
                <a:gd name="T21" fmla="*/ 10 h 10"/>
                <a:gd name="T22" fmla="*/ 66 w 70"/>
                <a:gd name="T23" fmla="*/ 7 h 10"/>
                <a:gd name="T24" fmla="*/ 64 w 70"/>
                <a:gd name="T25" fmla="*/ 7 h 10"/>
                <a:gd name="T26" fmla="*/ 64 w 70"/>
                <a:gd name="T27" fmla="*/ 5 h 10"/>
                <a:gd name="T28" fmla="*/ 62 w 70"/>
                <a:gd name="T29" fmla="*/ 5 h 10"/>
                <a:gd name="T30" fmla="*/ 62 w 70"/>
                <a:gd name="T31" fmla="*/ 3 h 10"/>
                <a:gd name="T32" fmla="*/ 60 w 70"/>
                <a:gd name="T33" fmla="*/ 3 h 10"/>
                <a:gd name="T34" fmla="*/ 58 w 70"/>
                <a:gd name="T35" fmla="*/ 3 h 10"/>
                <a:gd name="T36" fmla="*/ 58 w 70"/>
                <a:gd name="T37" fmla="*/ 0 h 10"/>
                <a:gd name="T38" fmla="*/ 56 w 70"/>
                <a:gd name="T39" fmla="*/ 0 h 10"/>
                <a:gd name="T40" fmla="*/ 10 w 70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0"/>
                <a:gd name="T65" fmla="*/ 70 w 70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0">
                  <a:moveTo>
                    <a:pt x="10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68" y="7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0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62" name="Freeform 117">
              <a:extLst>
                <a:ext uri="{FF2B5EF4-FFF2-40B4-BE49-F238E27FC236}">
                  <a16:creationId xmlns:a16="http://schemas.microsoft.com/office/drawing/2014/main" id="{360C6658-B267-F873-C11B-8E777CCCF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842"/>
              <a:ext cx="76" cy="9"/>
            </a:xfrm>
            <a:custGeom>
              <a:avLst/>
              <a:gdLst>
                <a:gd name="T0" fmla="*/ 8 w 78"/>
                <a:gd name="T1" fmla="*/ 0 h 9"/>
                <a:gd name="T2" fmla="*/ 6 w 78"/>
                <a:gd name="T3" fmla="*/ 0 h 9"/>
                <a:gd name="T4" fmla="*/ 6 w 78"/>
                <a:gd name="T5" fmla="*/ 2 h 9"/>
                <a:gd name="T6" fmla="*/ 4 w 78"/>
                <a:gd name="T7" fmla="*/ 2 h 9"/>
                <a:gd name="T8" fmla="*/ 4 w 78"/>
                <a:gd name="T9" fmla="*/ 5 h 9"/>
                <a:gd name="T10" fmla="*/ 2 w 78"/>
                <a:gd name="T11" fmla="*/ 5 h 9"/>
                <a:gd name="T12" fmla="*/ 2 w 78"/>
                <a:gd name="T13" fmla="*/ 7 h 9"/>
                <a:gd name="T14" fmla="*/ 0 w 78"/>
                <a:gd name="T15" fmla="*/ 7 h 9"/>
                <a:gd name="T16" fmla="*/ 0 w 78"/>
                <a:gd name="T17" fmla="*/ 9 h 9"/>
                <a:gd name="T18" fmla="*/ 74 w 78"/>
                <a:gd name="T19" fmla="*/ 9 h 9"/>
                <a:gd name="T20" fmla="*/ 74 w 78"/>
                <a:gd name="T21" fmla="*/ 7 h 9"/>
                <a:gd name="T22" fmla="*/ 72 w 78"/>
                <a:gd name="T23" fmla="*/ 7 h 9"/>
                <a:gd name="T24" fmla="*/ 72 w 78"/>
                <a:gd name="T25" fmla="*/ 5 h 9"/>
                <a:gd name="T26" fmla="*/ 70 w 78"/>
                <a:gd name="T27" fmla="*/ 5 h 9"/>
                <a:gd name="T28" fmla="*/ 70 w 78"/>
                <a:gd name="T29" fmla="*/ 2 h 9"/>
                <a:gd name="T30" fmla="*/ 68 w 78"/>
                <a:gd name="T31" fmla="*/ 2 h 9"/>
                <a:gd name="T32" fmla="*/ 68 w 78"/>
                <a:gd name="T33" fmla="*/ 0 h 9"/>
                <a:gd name="T34" fmla="*/ 66 w 78"/>
                <a:gd name="T35" fmla="*/ 0 h 9"/>
                <a:gd name="T36" fmla="*/ 8 w 78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"/>
                <a:gd name="T58" fmla="*/ 0 h 9"/>
                <a:gd name="T59" fmla="*/ 78 w 78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" h="9">
                  <a:moveTo>
                    <a:pt x="8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78" y="9"/>
                  </a:lnTo>
                  <a:lnTo>
                    <a:pt x="78" y="7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0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63" name="Freeform 118">
              <a:extLst>
                <a:ext uri="{FF2B5EF4-FFF2-40B4-BE49-F238E27FC236}">
                  <a16:creationId xmlns:a16="http://schemas.microsoft.com/office/drawing/2014/main" id="{65E99767-16D1-2B23-91A8-A7CFCEF81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847"/>
              <a:ext cx="86" cy="9"/>
            </a:xfrm>
            <a:custGeom>
              <a:avLst/>
              <a:gdLst>
                <a:gd name="T0" fmla="*/ 9 w 88"/>
                <a:gd name="T1" fmla="*/ 0 h 9"/>
                <a:gd name="T2" fmla="*/ 7 w 88"/>
                <a:gd name="T3" fmla="*/ 0 h 9"/>
                <a:gd name="T4" fmla="*/ 7 w 88"/>
                <a:gd name="T5" fmla="*/ 2 h 9"/>
                <a:gd name="T6" fmla="*/ 5 w 88"/>
                <a:gd name="T7" fmla="*/ 2 h 9"/>
                <a:gd name="T8" fmla="*/ 5 w 88"/>
                <a:gd name="T9" fmla="*/ 4 h 9"/>
                <a:gd name="T10" fmla="*/ 2 w 88"/>
                <a:gd name="T11" fmla="*/ 4 h 9"/>
                <a:gd name="T12" fmla="*/ 2 w 88"/>
                <a:gd name="T13" fmla="*/ 7 h 9"/>
                <a:gd name="T14" fmla="*/ 0 w 88"/>
                <a:gd name="T15" fmla="*/ 7 h 9"/>
                <a:gd name="T16" fmla="*/ 0 w 88"/>
                <a:gd name="T17" fmla="*/ 9 h 9"/>
                <a:gd name="T18" fmla="*/ 84 w 88"/>
                <a:gd name="T19" fmla="*/ 9 h 9"/>
                <a:gd name="T20" fmla="*/ 82 w 88"/>
                <a:gd name="T21" fmla="*/ 7 h 9"/>
                <a:gd name="T22" fmla="*/ 82 w 88"/>
                <a:gd name="T23" fmla="*/ 4 h 9"/>
                <a:gd name="T24" fmla="*/ 79 w 88"/>
                <a:gd name="T25" fmla="*/ 4 h 9"/>
                <a:gd name="T26" fmla="*/ 79 w 88"/>
                <a:gd name="T27" fmla="*/ 2 h 9"/>
                <a:gd name="T28" fmla="*/ 77 w 88"/>
                <a:gd name="T29" fmla="*/ 2 h 9"/>
                <a:gd name="T30" fmla="*/ 77 w 88"/>
                <a:gd name="T31" fmla="*/ 0 h 9"/>
                <a:gd name="T32" fmla="*/ 75 w 88"/>
                <a:gd name="T33" fmla="*/ 0 h 9"/>
                <a:gd name="T34" fmla="*/ 9 w 88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9"/>
                <a:gd name="T56" fmla="*/ 88 w 88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9">
                  <a:moveTo>
                    <a:pt x="9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64" name="Freeform 119">
              <a:extLst>
                <a:ext uri="{FF2B5EF4-FFF2-40B4-BE49-F238E27FC236}">
                  <a16:creationId xmlns:a16="http://schemas.microsoft.com/office/drawing/2014/main" id="{5E031973-15B5-DAC5-BB71-1CBE2D0A9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851"/>
              <a:ext cx="92" cy="10"/>
            </a:xfrm>
            <a:custGeom>
              <a:avLst/>
              <a:gdLst>
                <a:gd name="T0" fmla="*/ 9 w 94"/>
                <a:gd name="T1" fmla="*/ 0 h 10"/>
                <a:gd name="T2" fmla="*/ 6 w 94"/>
                <a:gd name="T3" fmla="*/ 0 h 10"/>
                <a:gd name="T4" fmla="*/ 6 w 94"/>
                <a:gd name="T5" fmla="*/ 3 h 10"/>
                <a:gd name="T6" fmla="*/ 4 w 94"/>
                <a:gd name="T7" fmla="*/ 3 h 10"/>
                <a:gd name="T8" fmla="*/ 4 w 94"/>
                <a:gd name="T9" fmla="*/ 5 h 10"/>
                <a:gd name="T10" fmla="*/ 2 w 94"/>
                <a:gd name="T11" fmla="*/ 5 h 10"/>
                <a:gd name="T12" fmla="*/ 2 w 94"/>
                <a:gd name="T13" fmla="*/ 7 h 10"/>
                <a:gd name="T14" fmla="*/ 0 w 94"/>
                <a:gd name="T15" fmla="*/ 7 h 10"/>
                <a:gd name="T16" fmla="*/ 0 w 94"/>
                <a:gd name="T17" fmla="*/ 10 h 10"/>
                <a:gd name="T18" fmla="*/ 90 w 94"/>
                <a:gd name="T19" fmla="*/ 10 h 10"/>
                <a:gd name="T20" fmla="*/ 90 w 94"/>
                <a:gd name="T21" fmla="*/ 7 h 10"/>
                <a:gd name="T22" fmla="*/ 88 w 94"/>
                <a:gd name="T23" fmla="*/ 7 h 10"/>
                <a:gd name="T24" fmla="*/ 88 w 94"/>
                <a:gd name="T25" fmla="*/ 5 h 10"/>
                <a:gd name="T26" fmla="*/ 86 w 94"/>
                <a:gd name="T27" fmla="*/ 3 h 10"/>
                <a:gd name="T28" fmla="*/ 86 w 94"/>
                <a:gd name="T29" fmla="*/ 0 h 10"/>
                <a:gd name="T30" fmla="*/ 83 w 94"/>
                <a:gd name="T31" fmla="*/ 0 h 10"/>
                <a:gd name="T32" fmla="*/ 9 w 94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0"/>
                <a:gd name="T53" fmla="*/ 94 w 94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0">
                  <a:moveTo>
                    <a:pt x="9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0" y="3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06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65" name="Freeform 120">
              <a:extLst>
                <a:ext uri="{FF2B5EF4-FFF2-40B4-BE49-F238E27FC236}">
                  <a16:creationId xmlns:a16="http://schemas.microsoft.com/office/drawing/2014/main" id="{DEA0A2B5-B16B-7001-C430-0F1708D79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856"/>
              <a:ext cx="94" cy="7"/>
            </a:xfrm>
            <a:custGeom>
              <a:avLst/>
              <a:gdLst>
                <a:gd name="T0" fmla="*/ 6 w 98"/>
                <a:gd name="T1" fmla="*/ 0 h 7"/>
                <a:gd name="T2" fmla="*/ 4 w 98"/>
                <a:gd name="T3" fmla="*/ 0 h 7"/>
                <a:gd name="T4" fmla="*/ 4 w 98"/>
                <a:gd name="T5" fmla="*/ 2 h 7"/>
                <a:gd name="T6" fmla="*/ 2 w 98"/>
                <a:gd name="T7" fmla="*/ 2 h 7"/>
                <a:gd name="T8" fmla="*/ 2 w 98"/>
                <a:gd name="T9" fmla="*/ 5 h 7"/>
                <a:gd name="T10" fmla="*/ 2 w 98"/>
                <a:gd name="T11" fmla="*/ 7 h 7"/>
                <a:gd name="T12" fmla="*/ 0 w 98"/>
                <a:gd name="T13" fmla="*/ 7 h 7"/>
                <a:gd name="T14" fmla="*/ 90 w 98"/>
                <a:gd name="T15" fmla="*/ 7 h 7"/>
                <a:gd name="T16" fmla="*/ 90 w 98"/>
                <a:gd name="T17" fmla="*/ 5 h 7"/>
                <a:gd name="T18" fmla="*/ 88 w 98"/>
                <a:gd name="T19" fmla="*/ 5 h 7"/>
                <a:gd name="T20" fmla="*/ 88 w 98"/>
                <a:gd name="T21" fmla="*/ 2 h 7"/>
                <a:gd name="T22" fmla="*/ 86 w 98"/>
                <a:gd name="T23" fmla="*/ 2 h 7"/>
                <a:gd name="T24" fmla="*/ 86 w 98"/>
                <a:gd name="T25" fmla="*/ 0 h 7"/>
                <a:gd name="T26" fmla="*/ 6 w 98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8"/>
                <a:gd name="T43" fmla="*/ 0 h 7"/>
                <a:gd name="T44" fmla="*/ 98 w 98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8" h="7">
                  <a:moveTo>
                    <a:pt x="6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06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66" name="Freeform 121">
              <a:extLst>
                <a:ext uri="{FF2B5EF4-FFF2-40B4-BE49-F238E27FC236}">
                  <a16:creationId xmlns:a16="http://schemas.microsoft.com/office/drawing/2014/main" id="{6B6A19E8-9D81-3A11-52AE-598230D99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861"/>
              <a:ext cx="99" cy="7"/>
            </a:xfrm>
            <a:custGeom>
              <a:avLst/>
              <a:gdLst>
                <a:gd name="T0" fmla="*/ 4 w 102"/>
                <a:gd name="T1" fmla="*/ 0 h 7"/>
                <a:gd name="T2" fmla="*/ 4 w 102"/>
                <a:gd name="T3" fmla="*/ 2 h 7"/>
                <a:gd name="T4" fmla="*/ 2 w 102"/>
                <a:gd name="T5" fmla="*/ 2 h 7"/>
                <a:gd name="T6" fmla="*/ 2 w 102"/>
                <a:gd name="T7" fmla="*/ 4 h 7"/>
                <a:gd name="T8" fmla="*/ 0 w 102"/>
                <a:gd name="T9" fmla="*/ 4 h 7"/>
                <a:gd name="T10" fmla="*/ 0 w 102"/>
                <a:gd name="T11" fmla="*/ 7 h 7"/>
                <a:gd name="T12" fmla="*/ 96 w 102"/>
                <a:gd name="T13" fmla="*/ 7 h 7"/>
                <a:gd name="T14" fmla="*/ 96 w 102"/>
                <a:gd name="T15" fmla="*/ 4 h 7"/>
                <a:gd name="T16" fmla="*/ 94 w 102"/>
                <a:gd name="T17" fmla="*/ 4 h 7"/>
                <a:gd name="T18" fmla="*/ 94 w 102"/>
                <a:gd name="T19" fmla="*/ 2 h 7"/>
                <a:gd name="T20" fmla="*/ 94 w 102"/>
                <a:gd name="T21" fmla="*/ 0 h 7"/>
                <a:gd name="T22" fmla="*/ 92 w 102"/>
                <a:gd name="T23" fmla="*/ 0 h 7"/>
                <a:gd name="T24" fmla="*/ 4 w 102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7"/>
                <a:gd name="T41" fmla="*/ 102 w 102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7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02" y="7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67" name="Freeform 122">
              <a:extLst>
                <a:ext uri="{FF2B5EF4-FFF2-40B4-BE49-F238E27FC236}">
                  <a16:creationId xmlns:a16="http://schemas.microsoft.com/office/drawing/2014/main" id="{D30BE995-D460-B433-2932-076B57629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863"/>
              <a:ext cx="104" cy="9"/>
            </a:xfrm>
            <a:custGeom>
              <a:avLst/>
              <a:gdLst>
                <a:gd name="T0" fmla="*/ 4 w 106"/>
                <a:gd name="T1" fmla="*/ 0 h 9"/>
                <a:gd name="T2" fmla="*/ 4 w 106"/>
                <a:gd name="T3" fmla="*/ 2 h 9"/>
                <a:gd name="T4" fmla="*/ 2 w 106"/>
                <a:gd name="T5" fmla="*/ 2 h 9"/>
                <a:gd name="T6" fmla="*/ 2 w 106"/>
                <a:gd name="T7" fmla="*/ 5 h 9"/>
                <a:gd name="T8" fmla="*/ 2 w 106"/>
                <a:gd name="T9" fmla="*/ 7 h 9"/>
                <a:gd name="T10" fmla="*/ 0 w 106"/>
                <a:gd name="T11" fmla="*/ 7 h 9"/>
                <a:gd name="T12" fmla="*/ 0 w 106"/>
                <a:gd name="T13" fmla="*/ 9 h 9"/>
                <a:gd name="T14" fmla="*/ 102 w 106"/>
                <a:gd name="T15" fmla="*/ 9 h 9"/>
                <a:gd name="T16" fmla="*/ 102 w 106"/>
                <a:gd name="T17" fmla="*/ 7 h 9"/>
                <a:gd name="T18" fmla="*/ 100 w 106"/>
                <a:gd name="T19" fmla="*/ 7 h 9"/>
                <a:gd name="T20" fmla="*/ 100 w 106"/>
                <a:gd name="T21" fmla="*/ 5 h 9"/>
                <a:gd name="T22" fmla="*/ 100 w 106"/>
                <a:gd name="T23" fmla="*/ 2 h 9"/>
                <a:gd name="T24" fmla="*/ 98 w 106"/>
                <a:gd name="T25" fmla="*/ 2 h 9"/>
                <a:gd name="T26" fmla="*/ 98 w 106"/>
                <a:gd name="T27" fmla="*/ 0 h 9"/>
                <a:gd name="T28" fmla="*/ 4 w 106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9"/>
                <a:gd name="T47" fmla="*/ 106 w 106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102" y="2"/>
                  </a:lnTo>
                  <a:lnTo>
                    <a:pt x="10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68" name="Freeform 123">
              <a:extLst>
                <a:ext uri="{FF2B5EF4-FFF2-40B4-BE49-F238E27FC236}">
                  <a16:creationId xmlns:a16="http://schemas.microsoft.com/office/drawing/2014/main" id="{67192547-8C6B-8870-0719-8F1BDC0E0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868"/>
              <a:ext cx="108" cy="9"/>
            </a:xfrm>
            <a:custGeom>
              <a:avLst/>
              <a:gdLst>
                <a:gd name="T0" fmla="*/ 4 w 110"/>
                <a:gd name="T1" fmla="*/ 0 h 9"/>
                <a:gd name="T2" fmla="*/ 4 w 110"/>
                <a:gd name="T3" fmla="*/ 2 h 9"/>
                <a:gd name="T4" fmla="*/ 2 w 110"/>
                <a:gd name="T5" fmla="*/ 2 h 9"/>
                <a:gd name="T6" fmla="*/ 2 w 110"/>
                <a:gd name="T7" fmla="*/ 4 h 9"/>
                <a:gd name="T8" fmla="*/ 0 w 110"/>
                <a:gd name="T9" fmla="*/ 7 h 9"/>
                <a:gd name="T10" fmla="*/ 0 w 110"/>
                <a:gd name="T11" fmla="*/ 9 h 9"/>
                <a:gd name="T12" fmla="*/ 106 w 110"/>
                <a:gd name="T13" fmla="*/ 9 h 9"/>
                <a:gd name="T14" fmla="*/ 106 w 110"/>
                <a:gd name="T15" fmla="*/ 7 h 9"/>
                <a:gd name="T16" fmla="*/ 104 w 110"/>
                <a:gd name="T17" fmla="*/ 4 h 9"/>
                <a:gd name="T18" fmla="*/ 104 w 110"/>
                <a:gd name="T19" fmla="*/ 2 h 9"/>
                <a:gd name="T20" fmla="*/ 102 w 110"/>
                <a:gd name="T21" fmla="*/ 2 h 9"/>
                <a:gd name="T22" fmla="*/ 102 w 110"/>
                <a:gd name="T23" fmla="*/ 0 h 9"/>
                <a:gd name="T24" fmla="*/ 4 w 110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9"/>
                <a:gd name="T41" fmla="*/ 110 w 110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0" y="9"/>
                  </a:lnTo>
                  <a:lnTo>
                    <a:pt x="110" y="7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69" name="Freeform 124">
              <a:extLst>
                <a:ext uri="{FF2B5EF4-FFF2-40B4-BE49-F238E27FC236}">
                  <a16:creationId xmlns:a16="http://schemas.microsoft.com/office/drawing/2014/main" id="{70A92E6D-8E1E-29DB-2F7C-3B5564AD5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872"/>
              <a:ext cx="110" cy="10"/>
            </a:xfrm>
            <a:custGeom>
              <a:avLst/>
              <a:gdLst>
                <a:gd name="T0" fmla="*/ 4 w 114"/>
                <a:gd name="T1" fmla="*/ 0 h 10"/>
                <a:gd name="T2" fmla="*/ 4 w 114"/>
                <a:gd name="T3" fmla="*/ 3 h 10"/>
                <a:gd name="T4" fmla="*/ 2 w 114"/>
                <a:gd name="T5" fmla="*/ 3 h 10"/>
                <a:gd name="T6" fmla="*/ 2 w 114"/>
                <a:gd name="T7" fmla="*/ 5 h 10"/>
                <a:gd name="T8" fmla="*/ 0 w 114"/>
                <a:gd name="T9" fmla="*/ 7 h 10"/>
                <a:gd name="T10" fmla="*/ 0 w 114"/>
                <a:gd name="T11" fmla="*/ 10 h 10"/>
                <a:gd name="T12" fmla="*/ 106 w 114"/>
                <a:gd name="T13" fmla="*/ 10 h 10"/>
                <a:gd name="T14" fmla="*/ 106 w 114"/>
                <a:gd name="T15" fmla="*/ 7 h 10"/>
                <a:gd name="T16" fmla="*/ 104 w 114"/>
                <a:gd name="T17" fmla="*/ 7 h 10"/>
                <a:gd name="T18" fmla="*/ 104 w 114"/>
                <a:gd name="T19" fmla="*/ 5 h 10"/>
                <a:gd name="T20" fmla="*/ 104 w 114"/>
                <a:gd name="T21" fmla="*/ 3 h 10"/>
                <a:gd name="T22" fmla="*/ 102 w 114"/>
                <a:gd name="T23" fmla="*/ 3 h 10"/>
                <a:gd name="T24" fmla="*/ 102 w 114"/>
                <a:gd name="T25" fmla="*/ 0 h 10"/>
                <a:gd name="T26" fmla="*/ 4 w 114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10"/>
                <a:gd name="T44" fmla="*/ 114 w 11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4" y="10"/>
                  </a:lnTo>
                  <a:lnTo>
                    <a:pt x="114" y="7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3"/>
                  </a:lnTo>
                  <a:lnTo>
                    <a:pt x="110" y="3"/>
                  </a:lnTo>
                  <a:lnTo>
                    <a:pt x="11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70" name="Freeform 125">
              <a:extLst>
                <a:ext uri="{FF2B5EF4-FFF2-40B4-BE49-F238E27FC236}">
                  <a16:creationId xmlns:a16="http://schemas.microsoft.com/office/drawing/2014/main" id="{4ADF71B5-514F-1A01-4953-16479102A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805"/>
              <a:ext cx="114" cy="9"/>
            </a:xfrm>
            <a:custGeom>
              <a:avLst/>
              <a:gdLst>
                <a:gd name="T0" fmla="*/ 4 w 118"/>
                <a:gd name="T1" fmla="*/ 0 h 9"/>
                <a:gd name="T2" fmla="*/ 2 w 118"/>
                <a:gd name="T3" fmla="*/ 2 h 9"/>
                <a:gd name="T4" fmla="*/ 2 w 118"/>
                <a:gd name="T5" fmla="*/ 5 h 9"/>
                <a:gd name="T6" fmla="*/ 2 w 118"/>
                <a:gd name="T7" fmla="*/ 7 h 9"/>
                <a:gd name="T8" fmla="*/ 0 w 118"/>
                <a:gd name="T9" fmla="*/ 7 h 9"/>
                <a:gd name="T10" fmla="*/ 0 w 118"/>
                <a:gd name="T11" fmla="*/ 9 h 9"/>
                <a:gd name="T12" fmla="*/ 110 w 118"/>
                <a:gd name="T13" fmla="*/ 9 h 9"/>
                <a:gd name="T14" fmla="*/ 110 w 118"/>
                <a:gd name="T15" fmla="*/ 7 h 9"/>
                <a:gd name="T16" fmla="*/ 108 w 118"/>
                <a:gd name="T17" fmla="*/ 7 h 9"/>
                <a:gd name="T18" fmla="*/ 108 w 118"/>
                <a:gd name="T19" fmla="*/ 5 h 9"/>
                <a:gd name="T20" fmla="*/ 108 w 118"/>
                <a:gd name="T21" fmla="*/ 2 h 9"/>
                <a:gd name="T22" fmla="*/ 106 w 118"/>
                <a:gd name="T23" fmla="*/ 2 h 9"/>
                <a:gd name="T24" fmla="*/ 106 w 118"/>
                <a:gd name="T25" fmla="*/ 0 h 9"/>
                <a:gd name="T26" fmla="*/ 4 w 118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4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6" y="5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71" name="Freeform 126">
              <a:extLst>
                <a:ext uri="{FF2B5EF4-FFF2-40B4-BE49-F238E27FC236}">
                  <a16:creationId xmlns:a16="http://schemas.microsoft.com/office/drawing/2014/main" id="{0FE38344-B848-93AE-4685-C467CF7C2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810"/>
              <a:ext cx="120" cy="9"/>
            </a:xfrm>
            <a:custGeom>
              <a:avLst/>
              <a:gdLst>
                <a:gd name="T0" fmla="*/ 4 w 122"/>
                <a:gd name="T1" fmla="*/ 0 h 9"/>
                <a:gd name="T2" fmla="*/ 4 w 122"/>
                <a:gd name="T3" fmla="*/ 2 h 9"/>
                <a:gd name="T4" fmla="*/ 2 w 122"/>
                <a:gd name="T5" fmla="*/ 2 h 9"/>
                <a:gd name="T6" fmla="*/ 2 w 122"/>
                <a:gd name="T7" fmla="*/ 4 h 9"/>
                <a:gd name="T8" fmla="*/ 2 w 122"/>
                <a:gd name="T9" fmla="*/ 7 h 9"/>
                <a:gd name="T10" fmla="*/ 0 w 122"/>
                <a:gd name="T11" fmla="*/ 7 h 9"/>
                <a:gd name="T12" fmla="*/ 0 w 122"/>
                <a:gd name="T13" fmla="*/ 9 h 9"/>
                <a:gd name="T14" fmla="*/ 118 w 122"/>
                <a:gd name="T15" fmla="*/ 9 h 9"/>
                <a:gd name="T16" fmla="*/ 116 w 122"/>
                <a:gd name="T17" fmla="*/ 9 h 9"/>
                <a:gd name="T18" fmla="*/ 116 w 122"/>
                <a:gd name="T19" fmla="*/ 7 h 9"/>
                <a:gd name="T20" fmla="*/ 116 w 122"/>
                <a:gd name="T21" fmla="*/ 4 h 9"/>
                <a:gd name="T22" fmla="*/ 116 w 122"/>
                <a:gd name="T23" fmla="*/ 2 h 9"/>
                <a:gd name="T24" fmla="*/ 114 w 122"/>
                <a:gd name="T25" fmla="*/ 2 h 9"/>
                <a:gd name="T26" fmla="*/ 114 w 122"/>
                <a:gd name="T27" fmla="*/ 0 h 9"/>
                <a:gd name="T28" fmla="*/ 4 w 122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9"/>
                <a:gd name="T47" fmla="*/ 122 w 12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9">
                  <a:moveTo>
                    <a:pt x="4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2" y="9"/>
                  </a:lnTo>
                  <a:lnTo>
                    <a:pt x="120" y="9"/>
                  </a:lnTo>
                  <a:lnTo>
                    <a:pt x="120" y="7"/>
                  </a:lnTo>
                  <a:lnTo>
                    <a:pt x="120" y="4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72" name="Freeform 127">
              <a:extLst>
                <a:ext uri="{FF2B5EF4-FFF2-40B4-BE49-F238E27FC236}">
                  <a16:creationId xmlns:a16="http://schemas.microsoft.com/office/drawing/2014/main" id="{22C5A35C-AFF3-107B-5C5E-EBB5172EB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814"/>
              <a:ext cx="122" cy="10"/>
            </a:xfrm>
            <a:custGeom>
              <a:avLst/>
              <a:gdLst>
                <a:gd name="T0" fmla="*/ 4 w 124"/>
                <a:gd name="T1" fmla="*/ 0 h 10"/>
                <a:gd name="T2" fmla="*/ 4 w 124"/>
                <a:gd name="T3" fmla="*/ 3 h 10"/>
                <a:gd name="T4" fmla="*/ 2 w 124"/>
                <a:gd name="T5" fmla="*/ 3 h 10"/>
                <a:gd name="T6" fmla="*/ 2 w 124"/>
                <a:gd name="T7" fmla="*/ 5 h 10"/>
                <a:gd name="T8" fmla="*/ 2 w 124"/>
                <a:gd name="T9" fmla="*/ 7 h 10"/>
                <a:gd name="T10" fmla="*/ 2 w 124"/>
                <a:gd name="T11" fmla="*/ 10 h 10"/>
                <a:gd name="T12" fmla="*/ 0 w 124"/>
                <a:gd name="T13" fmla="*/ 10 h 10"/>
                <a:gd name="T14" fmla="*/ 120 w 124"/>
                <a:gd name="T15" fmla="*/ 10 h 10"/>
                <a:gd name="T16" fmla="*/ 120 w 124"/>
                <a:gd name="T17" fmla="*/ 7 h 10"/>
                <a:gd name="T18" fmla="*/ 120 w 124"/>
                <a:gd name="T19" fmla="*/ 5 h 10"/>
                <a:gd name="T20" fmla="*/ 118 w 124"/>
                <a:gd name="T21" fmla="*/ 5 h 10"/>
                <a:gd name="T22" fmla="*/ 118 w 124"/>
                <a:gd name="T23" fmla="*/ 3 h 10"/>
                <a:gd name="T24" fmla="*/ 118 w 124"/>
                <a:gd name="T25" fmla="*/ 0 h 10"/>
                <a:gd name="T26" fmla="*/ 4 w 124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10"/>
                <a:gd name="T44" fmla="*/ 124 w 12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10">
                  <a:moveTo>
                    <a:pt x="4" y="0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124" y="10"/>
                  </a:lnTo>
                  <a:lnTo>
                    <a:pt x="124" y="7"/>
                  </a:lnTo>
                  <a:lnTo>
                    <a:pt x="124" y="5"/>
                  </a:lnTo>
                  <a:lnTo>
                    <a:pt x="122" y="5"/>
                  </a:lnTo>
                  <a:lnTo>
                    <a:pt x="122" y="3"/>
                  </a:lnTo>
                  <a:lnTo>
                    <a:pt x="12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0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73" name="Freeform 128">
              <a:extLst>
                <a:ext uri="{FF2B5EF4-FFF2-40B4-BE49-F238E27FC236}">
                  <a16:creationId xmlns:a16="http://schemas.microsoft.com/office/drawing/2014/main" id="{822E74BD-338A-2426-30D3-B2CE107A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819"/>
              <a:ext cx="123" cy="9"/>
            </a:xfrm>
            <a:custGeom>
              <a:avLst/>
              <a:gdLst>
                <a:gd name="T0" fmla="*/ 2 w 126"/>
                <a:gd name="T1" fmla="*/ 0 h 9"/>
                <a:gd name="T2" fmla="*/ 2 w 126"/>
                <a:gd name="T3" fmla="*/ 2 h 9"/>
                <a:gd name="T4" fmla="*/ 2 w 126"/>
                <a:gd name="T5" fmla="*/ 5 h 9"/>
                <a:gd name="T6" fmla="*/ 0 w 126"/>
                <a:gd name="T7" fmla="*/ 5 h 9"/>
                <a:gd name="T8" fmla="*/ 0 w 126"/>
                <a:gd name="T9" fmla="*/ 7 h 9"/>
                <a:gd name="T10" fmla="*/ 0 w 126"/>
                <a:gd name="T11" fmla="*/ 9 h 9"/>
                <a:gd name="T12" fmla="*/ 120 w 126"/>
                <a:gd name="T13" fmla="*/ 9 h 9"/>
                <a:gd name="T14" fmla="*/ 120 w 126"/>
                <a:gd name="T15" fmla="*/ 7 h 9"/>
                <a:gd name="T16" fmla="*/ 118 w 126"/>
                <a:gd name="T17" fmla="*/ 7 h 9"/>
                <a:gd name="T18" fmla="*/ 118 w 126"/>
                <a:gd name="T19" fmla="*/ 5 h 9"/>
                <a:gd name="T20" fmla="*/ 118 w 126"/>
                <a:gd name="T21" fmla="*/ 2 h 9"/>
                <a:gd name="T22" fmla="*/ 118 w 126"/>
                <a:gd name="T23" fmla="*/ 0 h 9"/>
                <a:gd name="T24" fmla="*/ 2 w 126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9"/>
                <a:gd name="T41" fmla="*/ 126 w 12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9">
                  <a:moveTo>
                    <a:pt x="2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6" y="9"/>
                  </a:lnTo>
                  <a:lnTo>
                    <a:pt x="126" y="7"/>
                  </a:lnTo>
                  <a:lnTo>
                    <a:pt x="124" y="7"/>
                  </a:lnTo>
                  <a:lnTo>
                    <a:pt x="124" y="5"/>
                  </a:lnTo>
                  <a:lnTo>
                    <a:pt x="124" y="2"/>
                  </a:lnTo>
                  <a:lnTo>
                    <a:pt x="12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74" name="Freeform 129">
              <a:extLst>
                <a:ext uri="{FF2B5EF4-FFF2-40B4-BE49-F238E27FC236}">
                  <a16:creationId xmlns:a16="http://schemas.microsoft.com/office/drawing/2014/main" id="{412A2882-FEB7-A0A7-6389-1D27198A9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768"/>
              <a:ext cx="124" cy="9"/>
            </a:xfrm>
            <a:custGeom>
              <a:avLst/>
              <a:gdLst>
                <a:gd name="T0" fmla="*/ 2 w 128"/>
                <a:gd name="T1" fmla="*/ 0 h 9"/>
                <a:gd name="T2" fmla="*/ 2 w 128"/>
                <a:gd name="T3" fmla="*/ 2 h 9"/>
                <a:gd name="T4" fmla="*/ 2 w 128"/>
                <a:gd name="T5" fmla="*/ 4 h 9"/>
                <a:gd name="T6" fmla="*/ 2 w 128"/>
                <a:gd name="T7" fmla="*/ 7 h 9"/>
                <a:gd name="T8" fmla="*/ 2 w 128"/>
                <a:gd name="T9" fmla="*/ 9 h 9"/>
                <a:gd name="T10" fmla="*/ 0 w 128"/>
                <a:gd name="T11" fmla="*/ 9 h 9"/>
                <a:gd name="T12" fmla="*/ 120 w 128"/>
                <a:gd name="T13" fmla="*/ 9 h 9"/>
                <a:gd name="T14" fmla="*/ 120 w 128"/>
                <a:gd name="T15" fmla="*/ 7 h 9"/>
                <a:gd name="T16" fmla="*/ 120 w 128"/>
                <a:gd name="T17" fmla="*/ 4 h 9"/>
                <a:gd name="T18" fmla="*/ 120 w 128"/>
                <a:gd name="T19" fmla="*/ 2 h 9"/>
                <a:gd name="T20" fmla="*/ 118 w 128"/>
                <a:gd name="T21" fmla="*/ 2 h 9"/>
                <a:gd name="T22" fmla="*/ 118 w 128"/>
                <a:gd name="T23" fmla="*/ 0 h 9"/>
                <a:gd name="T24" fmla="*/ 2 w 128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9"/>
                <a:gd name="T41" fmla="*/ 128 w 128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128" y="9"/>
                  </a:lnTo>
                  <a:lnTo>
                    <a:pt x="128" y="7"/>
                  </a:lnTo>
                  <a:lnTo>
                    <a:pt x="128" y="4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75" name="Freeform 130">
              <a:extLst>
                <a:ext uri="{FF2B5EF4-FFF2-40B4-BE49-F238E27FC236}">
                  <a16:creationId xmlns:a16="http://schemas.microsoft.com/office/drawing/2014/main" id="{4044643B-2852-7476-31ED-C3E556C4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772"/>
              <a:ext cx="126" cy="10"/>
            </a:xfrm>
            <a:custGeom>
              <a:avLst/>
              <a:gdLst>
                <a:gd name="T0" fmla="*/ 2 w 130"/>
                <a:gd name="T1" fmla="*/ 0 h 10"/>
                <a:gd name="T2" fmla="*/ 2 w 130"/>
                <a:gd name="T3" fmla="*/ 3 h 10"/>
                <a:gd name="T4" fmla="*/ 2 w 130"/>
                <a:gd name="T5" fmla="*/ 5 h 10"/>
                <a:gd name="T6" fmla="*/ 0 w 130"/>
                <a:gd name="T7" fmla="*/ 5 h 10"/>
                <a:gd name="T8" fmla="*/ 0 w 130"/>
                <a:gd name="T9" fmla="*/ 7 h 10"/>
                <a:gd name="T10" fmla="*/ 0 w 130"/>
                <a:gd name="T11" fmla="*/ 10 h 10"/>
                <a:gd name="T12" fmla="*/ 122 w 130"/>
                <a:gd name="T13" fmla="*/ 10 h 10"/>
                <a:gd name="T14" fmla="*/ 120 w 130"/>
                <a:gd name="T15" fmla="*/ 10 h 10"/>
                <a:gd name="T16" fmla="*/ 120 w 130"/>
                <a:gd name="T17" fmla="*/ 7 h 10"/>
                <a:gd name="T18" fmla="*/ 120 w 130"/>
                <a:gd name="T19" fmla="*/ 5 h 10"/>
                <a:gd name="T20" fmla="*/ 120 w 130"/>
                <a:gd name="T21" fmla="*/ 3 h 10"/>
                <a:gd name="T22" fmla="*/ 120 w 130"/>
                <a:gd name="T23" fmla="*/ 0 h 10"/>
                <a:gd name="T24" fmla="*/ 2 w 130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10"/>
                <a:gd name="T41" fmla="*/ 130 w 130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1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0" y="10"/>
                  </a:lnTo>
                  <a:lnTo>
                    <a:pt x="128" y="10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76" name="Freeform 131">
              <a:extLst>
                <a:ext uri="{FF2B5EF4-FFF2-40B4-BE49-F238E27FC236}">
                  <a16:creationId xmlns:a16="http://schemas.microsoft.com/office/drawing/2014/main" id="{EE5A151D-369C-907A-F905-8C357F21D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777"/>
              <a:ext cx="126" cy="9"/>
            </a:xfrm>
            <a:custGeom>
              <a:avLst/>
              <a:gdLst>
                <a:gd name="T0" fmla="*/ 0 w 130"/>
                <a:gd name="T1" fmla="*/ 0 h 9"/>
                <a:gd name="T2" fmla="*/ 0 w 130"/>
                <a:gd name="T3" fmla="*/ 2 h 9"/>
                <a:gd name="T4" fmla="*/ 0 w 130"/>
                <a:gd name="T5" fmla="*/ 5 h 9"/>
                <a:gd name="T6" fmla="*/ 0 w 130"/>
                <a:gd name="T7" fmla="*/ 7 h 9"/>
                <a:gd name="T8" fmla="*/ 0 w 130"/>
                <a:gd name="T9" fmla="*/ 9 h 9"/>
                <a:gd name="T10" fmla="*/ 122 w 130"/>
                <a:gd name="T11" fmla="*/ 9 h 9"/>
                <a:gd name="T12" fmla="*/ 122 w 130"/>
                <a:gd name="T13" fmla="*/ 7 h 9"/>
                <a:gd name="T14" fmla="*/ 122 w 130"/>
                <a:gd name="T15" fmla="*/ 5 h 9"/>
                <a:gd name="T16" fmla="*/ 120 w 130"/>
                <a:gd name="T17" fmla="*/ 5 h 9"/>
                <a:gd name="T18" fmla="*/ 120 w 130"/>
                <a:gd name="T19" fmla="*/ 2 h 9"/>
                <a:gd name="T20" fmla="*/ 120 w 130"/>
                <a:gd name="T21" fmla="*/ 0 h 9"/>
                <a:gd name="T22" fmla="*/ 0 w 130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9"/>
                <a:gd name="T38" fmla="*/ 130 w 130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0" y="9"/>
                  </a:lnTo>
                  <a:lnTo>
                    <a:pt x="130" y="7"/>
                  </a:lnTo>
                  <a:lnTo>
                    <a:pt x="130" y="5"/>
                  </a:lnTo>
                  <a:lnTo>
                    <a:pt x="128" y="5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77" name="Freeform 132">
              <a:extLst>
                <a:ext uri="{FF2B5EF4-FFF2-40B4-BE49-F238E27FC236}">
                  <a16:creationId xmlns:a16="http://schemas.microsoft.com/office/drawing/2014/main" id="{0D76D71B-380D-5E9E-5363-14B6E02DE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782"/>
              <a:ext cx="129" cy="9"/>
            </a:xfrm>
            <a:custGeom>
              <a:avLst/>
              <a:gdLst>
                <a:gd name="T0" fmla="*/ 3 w 133"/>
                <a:gd name="T1" fmla="*/ 0 h 9"/>
                <a:gd name="T2" fmla="*/ 3 w 133"/>
                <a:gd name="T3" fmla="*/ 2 h 9"/>
                <a:gd name="T4" fmla="*/ 3 w 133"/>
                <a:gd name="T5" fmla="*/ 4 h 9"/>
                <a:gd name="T6" fmla="*/ 0 w 133"/>
                <a:gd name="T7" fmla="*/ 4 h 9"/>
                <a:gd name="T8" fmla="*/ 0 w 133"/>
                <a:gd name="T9" fmla="*/ 7 h 9"/>
                <a:gd name="T10" fmla="*/ 0 w 133"/>
                <a:gd name="T11" fmla="*/ 9 h 9"/>
                <a:gd name="T12" fmla="*/ 125 w 133"/>
                <a:gd name="T13" fmla="*/ 9 h 9"/>
                <a:gd name="T14" fmla="*/ 125 w 133"/>
                <a:gd name="T15" fmla="*/ 7 h 9"/>
                <a:gd name="T16" fmla="*/ 125 w 133"/>
                <a:gd name="T17" fmla="*/ 4 h 9"/>
                <a:gd name="T18" fmla="*/ 125 w 133"/>
                <a:gd name="T19" fmla="*/ 2 h 9"/>
                <a:gd name="T20" fmla="*/ 125 w 133"/>
                <a:gd name="T21" fmla="*/ 0 h 9"/>
                <a:gd name="T22" fmla="*/ 3 w 133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9"/>
                <a:gd name="T38" fmla="*/ 133 w 133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9">
                  <a:moveTo>
                    <a:pt x="3" y="0"/>
                  </a:move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lnTo>
                    <a:pt x="133" y="7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78" name="Freeform 133">
              <a:extLst>
                <a:ext uri="{FF2B5EF4-FFF2-40B4-BE49-F238E27FC236}">
                  <a16:creationId xmlns:a16="http://schemas.microsoft.com/office/drawing/2014/main" id="{5B9B435C-3F95-CBEE-7814-610B75DD5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786"/>
              <a:ext cx="129" cy="10"/>
            </a:xfrm>
            <a:custGeom>
              <a:avLst/>
              <a:gdLst>
                <a:gd name="T0" fmla="*/ 3 w 133"/>
                <a:gd name="T1" fmla="*/ 0 h 10"/>
                <a:gd name="T2" fmla="*/ 0 w 133"/>
                <a:gd name="T3" fmla="*/ 0 h 10"/>
                <a:gd name="T4" fmla="*/ 0 w 133"/>
                <a:gd name="T5" fmla="*/ 3 h 10"/>
                <a:gd name="T6" fmla="*/ 0 w 133"/>
                <a:gd name="T7" fmla="*/ 5 h 10"/>
                <a:gd name="T8" fmla="*/ 0 w 133"/>
                <a:gd name="T9" fmla="*/ 7 h 10"/>
                <a:gd name="T10" fmla="*/ 0 w 133"/>
                <a:gd name="T11" fmla="*/ 10 h 10"/>
                <a:gd name="T12" fmla="*/ 125 w 133"/>
                <a:gd name="T13" fmla="*/ 10 h 10"/>
                <a:gd name="T14" fmla="*/ 125 w 133"/>
                <a:gd name="T15" fmla="*/ 7 h 10"/>
                <a:gd name="T16" fmla="*/ 125 w 133"/>
                <a:gd name="T17" fmla="*/ 5 h 10"/>
                <a:gd name="T18" fmla="*/ 125 w 133"/>
                <a:gd name="T19" fmla="*/ 3 h 10"/>
                <a:gd name="T20" fmla="*/ 125 w 133"/>
                <a:gd name="T21" fmla="*/ 0 h 10"/>
                <a:gd name="T22" fmla="*/ 3 w 133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10"/>
                <a:gd name="T38" fmla="*/ 133 w 133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3" y="10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0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79" name="Freeform 134">
              <a:extLst>
                <a:ext uri="{FF2B5EF4-FFF2-40B4-BE49-F238E27FC236}">
                  <a16:creationId xmlns:a16="http://schemas.microsoft.com/office/drawing/2014/main" id="{C6B0E10F-C5CF-EBE5-FD5F-3B3D0A4A4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791"/>
              <a:ext cx="131" cy="9"/>
            </a:xfrm>
            <a:custGeom>
              <a:avLst/>
              <a:gdLst>
                <a:gd name="T0" fmla="*/ 0 w 135"/>
                <a:gd name="T1" fmla="*/ 0 h 9"/>
                <a:gd name="T2" fmla="*/ 0 w 135"/>
                <a:gd name="T3" fmla="*/ 2 h 9"/>
                <a:gd name="T4" fmla="*/ 0 w 135"/>
                <a:gd name="T5" fmla="*/ 5 h 9"/>
                <a:gd name="T6" fmla="*/ 0 w 135"/>
                <a:gd name="T7" fmla="*/ 7 h 9"/>
                <a:gd name="T8" fmla="*/ 0 w 135"/>
                <a:gd name="T9" fmla="*/ 9 h 9"/>
                <a:gd name="T10" fmla="*/ 127 w 135"/>
                <a:gd name="T11" fmla="*/ 9 h 9"/>
                <a:gd name="T12" fmla="*/ 127 w 135"/>
                <a:gd name="T13" fmla="*/ 7 h 9"/>
                <a:gd name="T14" fmla="*/ 125 w 135"/>
                <a:gd name="T15" fmla="*/ 7 h 9"/>
                <a:gd name="T16" fmla="*/ 125 w 135"/>
                <a:gd name="T17" fmla="*/ 5 h 9"/>
                <a:gd name="T18" fmla="*/ 125 w 135"/>
                <a:gd name="T19" fmla="*/ 2 h 9"/>
                <a:gd name="T20" fmla="*/ 125 w 135"/>
                <a:gd name="T21" fmla="*/ 0 h 9"/>
                <a:gd name="T22" fmla="*/ 0 w 135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9"/>
                <a:gd name="T38" fmla="*/ 135 w 13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lnTo>
                    <a:pt x="135" y="7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80" name="Freeform 135">
              <a:extLst>
                <a:ext uri="{FF2B5EF4-FFF2-40B4-BE49-F238E27FC236}">
                  <a16:creationId xmlns:a16="http://schemas.microsoft.com/office/drawing/2014/main" id="{53D4F565-B2B3-A4E2-0A0F-A6AC15068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796"/>
              <a:ext cx="134" cy="9"/>
            </a:xfrm>
            <a:custGeom>
              <a:avLst/>
              <a:gdLst>
                <a:gd name="T0" fmla="*/ 2 w 137"/>
                <a:gd name="T1" fmla="*/ 0 h 9"/>
                <a:gd name="T2" fmla="*/ 2 w 137"/>
                <a:gd name="T3" fmla="*/ 2 h 9"/>
                <a:gd name="T4" fmla="*/ 2 w 137"/>
                <a:gd name="T5" fmla="*/ 4 h 9"/>
                <a:gd name="T6" fmla="*/ 2 w 137"/>
                <a:gd name="T7" fmla="*/ 7 h 9"/>
                <a:gd name="T8" fmla="*/ 2 w 137"/>
                <a:gd name="T9" fmla="*/ 9 h 9"/>
                <a:gd name="T10" fmla="*/ 0 w 137"/>
                <a:gd name="T11" fmla="*/ 9 h 9"/>
                <a:gd name="T12" fmla="*/ 131 w 137"/>
                <a:gd name="T13" fmla="*/ 9 h 9"/>
                <a:gd name="T14" fmla="*/ 131 w 137"/>
                <a:gd name="T15" fmla="*/ 7 h 9"/>
                <a:gd name="T16" fmla="*/ 131 w 137"/>
                <a:gd name="T17" fmla="*/ 4 h 9"/>
                <a:gd name="T18" fmla="*/ 131 w 137"/>
                <a:gd name="T19" fmla="*/ 2 h 9"/>
                <a:gd name="T20" fmla="*/ 129 w 137"/>
                <a:gd name="T21" fmla="*/ 2 h 9"/>
                <a:gd name="T22" fmla="*/ 129 w 137"/>
                <a:gd name="T23" fmla="*/ 0 h 9"/>
                <a:gd name="T24" fmla="*/ 2 w 137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9"/>
                <a:gd name="T41" fmla="*/ 137 w 137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9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81" name="Freeform 136">
              <a:extLst>
                <a:ext uri="{FF2B5EF4-FFF2-40B4-BE49-F238E27FC236}">
                  <a16:creationId xmlns:a16="http://schemas.microsoft.com/office/drawing/2014/main" id="{BBB1721F-1AEB-CEB6-CAA3-13DEBE587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00"/>
              <a:ext cx="134" cy="10"/>
            </a:xfrm>
            <a:custGeom>
              <a:avLst/>
              <a:gdLst>
                <a:gd name="T0" fmla="*/ 2 w 137"/>
                <a:gd name="T1" fmla="*/ 0 h 10"/>
                <a:gd name="T2" fmla="*/ 2 w 137"/>
                <a:gd name="T3" fmla="*/ 3 h 10"/>
                <a:gd name="T4" fmla="*/ 2 w 137"/>
                <a:gd name="T5" fmla="*/ 5 h 10"/>
                <a:gd name="T6" fmla="*/ 0 w 137"/>
                <a:gd name="T7" fmla="*/ 5 h 10"/>
                <a:gd name="T8" fmla="*/ 0 w 137"/>
                <a:gd name="T9" fmla="*/ 7 h 10"/>
                <a:gd name="T10" fmla="*/ 0 w 137"/>
                <a:gd name="T11" fmla="*/ 10 h 10"/>
                <a:gd name="T12" fmla="*/ 131 w 137"/>
                <a:gd name="T13" fmla="*/ 10 h 10"/>
                <a:gd name="T14" fmla="*/ 131 w 137"/>
                <a:gd name="T15" fmla="*/ 7 h 10"/>
                <a:gd name="T16" fmla="*/ 131 w 137"/>
                <a:gd name="T17" fmla="*/ 5 h 10"/>
                <a:gd name="T18" fmla="*/ 131 w 137"/>
                <a:gd name="T19" fmla="*/ 3 h 10"/>
                <a:gd name="T20" fmla="*/ 131 w 137"/>
                <a:gd name="T21" fmla="*/ 0 h 10"/>
                <a:gd name="T22" fmla="*/ 2 w 137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10"/>
                <a:gd name="T38" fmla="*/ 137 w 137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1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7" y="10"/>
                  </a:lnTo>
                  <a:lnTo>
                    <a:pt x="137" y="7"/>
                  </a:lnTo>
                  <a:lnTo>
                    <a:pt x="137" y="5"/>
                  </a:lnTo>
                  <a:lnTo>
                    <a:pt x="137" y="3"/>
                  </a:lnTo>
                  <a:lnTo>
                    <a:pt x="13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0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82" name="Freeform 137">
              <a:extLst>
                <a:ext uri="{FF2B5EF4-FFF2-40B4-BE49-F238E27FC236}">
                  <a16:creationId xmlns:a16="http://schemas.microsoft.com/office/drawing/2014/main" id="{94AA9B85-EA10-B1CB-82F1-5232236BD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05"/>
              <a:ext cx="134" cy="9"/>
            </a:xfrm>
            <a:custGeom>
              <a:avLst/>
              <a:gdLst>
                <a:gd name="T0" fmla="*/ 0 w 137"/>
                <a:gd name="T1" fmla="*/ 0 h 9"/>
                <a:gd name="T2" fmla="*/ 0 w 137"/>
                <a:gd name="T3" fmla="*/ 2 h 9"/>
                <a:gd name="T4" fmla="*/ 0 w 137"/>
                <a:gd name="T5" fmla="*/ 5 h 9"/>
                <a:gd name="T6" fmla="*/ 0 w 137"/>
                <a:gd name="T7" fmla="*/ 7 h 9"/>
                <a:gd name="T8" fmla="*/ 0 w 137"/>
                <a:gd name="T9" fmla="*/ 9 h 9"/>
                <a:gd name="T10" fmla="*/ 131 w 137"/>
                <a:gd name="T11" fmla="*/ 9 h 9"/>
                <a:gd name="T12" fmla="*/ 131 w 137"/>
                <a:gd name="T13" fmla="*/ 7 h 9"/>
                <a:gd name="T14" fmla="*/ 131 w 137"/>
                <a:gd name="T15" fmla="*/ 5 h 9"/>
                <a:gd name="T16" fmla="*/ 131 w 137"/>
                <a:gd name="T17" fmla="*/ 2 h 9"/>
                <a:gd name="T18" fmla="*/ 131 w 137"/>
                <a:gd name="T19" fmla="*/ 0 h 9"/>
                <a:gd name="T20" fmla="*/ 0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5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83" name="Freeform 138">
              <a:extLst>
                <a:ext uri="{FF2B5EF4-FFF2-40B4-BE49-F238E27FC236}">
                  <a16:creationId xmlns:a16="http://schemas.microsoft.com/office/drawing/2014/main" id="{C5B56B38-763C-5535-5362-4A2EEF904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10"/>
              <a:ext cx="134" cy="9"/>
            </a:xfrm>
            <a:custGeom>
              <a:avLst/>
              <a:gdLst>
                <a:gd name="T0" fmla="*/ 0 w 137"/>
                <a:gd name="T1" fmla="*/ 0 h 9"/>
                <a:gd name="T2" fmla="*/ 0 w 137"/>
                <a:gd name="T3" fmla="*/ 2 h 9"/>
                <a:gd name="T4" fmla="*/ 0 w 137"/>
                <a:gd name="T5" fmla="*/ 4 h 9"/>
                <a:gd name="T6" fmla="*/ 0 w 137"/>
                <a:gd name="T7" fmla="*/ 7 h 9"/>
                <a:gd name="T8" fmla="*/ 0 w 137"/>
                <a:gd name="T9" fmla="*/ 9 h 9"/>
                <a:gd name="T10" fmla="*/ 131 w 137"/>
                <a:gd name="T11" fmla="*/ 9 h 9"/>
                <a:gd name="T12" fmla="*/ 131 w 137"/>
                <a:gd name="T13" fmla="*/ 7 h 9"/>
                <a:gd name="T14" fmla="*/ 131 w 137"/>
                <a:gd name="T15" fmla="*/ 4 h 9"/>
                <a:gd name="T16" fmla="*/ 131 w 137"/>
                <a:gd name="T17" fmla="*/ 2 h 9"/>
                <a:gd name="T18" fmla="*/ 131 w 137"/>
                <a:gd name="T19" fmla="*/ 0 h 9"/>
                <a:gd name="T20" fmla="*/ 0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7" y="9"/>
                  </a:lnTo>
                  <a:lnTo>
                    <a:pt x="137" y="7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84" name="Freeform 139">
              <a:extLst>
                <a:ext uri="{FF2B5EF4-FFF2-40B4-BE49-F238E27FC236}">
                  <a16:creationId xmlns:a16="http://schemas.microsoft.com/office/drawing/2014/main" id="{0C1A5DFB-5AE0-3001-C59B-5DECC262F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14"/>
              <a:ext cx="134" cy="9"/>
            </a:xfrm>
            <a:custGeom>
              <a:avLst/>
              <a:gdLst>
                <a:gd name="T0" fmla="*/ 131 w 137"/>
                <a:gd name="T1" fmla="*/ 0 h 9"/>
                <a:gd name="T2" fmla="*/ 131 w 137"/>
                <a:gd name="T3" fmla="*/ 3 h 9"/>
                <a:gd name="T4" fmla="*/ 131 w 137"/>
                <a:gd name="T5" fmla="*/ 5 h 9"/>
                <a:gd name="T6" fmla="*/ 131 w 137"/>
                <a:gd name="T7" fmla="*/ 7 h 9"/>
                <a:gd name="T8" fmla="*/ 131 w 137"/>
                <a:gd name="T9" fmla="*/ 9 h 9"/>
                <a:gd name="T10" fmla="*/ 0 w 137"/>
                <a:gd name="T11" fmla="*/ 9 h 9"/>
                <a:gd name="T12" fmla="*/ 0 w 137"/>
                <a:gd name="T13" fmla="*/ 7 h 9"/>
                <a:gd name="T14" fmla="*/ 0 w 137"/>
                <a:gd name="T15" fmla="*/ 5 h 9"/>
                <a:gd name="T16" fmla="*/ 0 w 137"/>
                <a:gd name="T17" fmla="*/ 3 h 9"/>
                <a:gd name="T18" fmla="*/ 0 w 137"/>
                <a:gd name="T19" fmla="*/ 0 h 9"/>
                <a:gd name="T20" fmla="*/ 131 w 137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9"/>
                <a:gd name="T35" fmla="*/ 137 w 137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9">
                  <a:moveTo>
                    <a:pt x="137" y="0"/>
                  </a:moveTo>
                  <a:lnTo>
                    <a:pt x="137" y="3"/>
                  </a:lnTo>
                  <a:lnTo>
                    <a:pt x="137" y="5"/>
                  </a:lnTo>
                  <a:lnTo>
                    <a:pt x="137" y="7"/>
                  </a:lnTo>
                  <a:lnTo>
                    <a:pt x="137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0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85" name="Freeform 140">
              <a:extLst>
                <a:ext uri="{FF2B5EF4-FFF2-40B4-BE49-F238E27FC236}">
                  <a16:creationId xmlns:a16="http://schemas.microsoft.com/office/drawing/2014/main" id="{E645FFBC-1498-C7FA-94C1-32B18AF34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19"/>
              <a:ext cx="134" cy="9"/>
            </a:xfrm>
            <a:custGeom>
              <a:avLst/>
              <a:gdLst>
                <a:gd name="T0" fmla="*/ 129 w 137"/>
                <a:gd name="T1" fmla="*/ 9 h 9"/>
                <a:gd name="T2" fmla="*/ 129 w 137"/>
                <a:gd name="T3" fmla="*/ 7 h 9"/>
                <a:gd name="T4" fmla="*/ 129 w 137"/>
                <a:gd name="T5" fmla="*/ 4 h 9"/>
                <a:gd name="T6" fmla="*/ 131 w 137"/>
                <a:gd name="T7" fmla="*/ 4 h 9"/>
                <a:gd name="T8" fmla="*/ 131 w 137"/>
                <a:gd name="T9" fmla="*/ 2 h 9"/>
                <a:gd name="T10" fmla="*/ 131 w 137"/>
                <a:gd name="T11" fmla="*/ 0 h 9"/>
                <a:gd name="T12" fmla="*/ 0 w 137"/>
                <a:gd name="T13" fmla="*/ 0 h 9"/>
                <a:gd name="T14" fmla="*/ 0 w 137"/>
                <a:gd name="T15" fmla="*/ 2 h 9"/>
                <a:gd name="T16" fmla="*/ 0 w 137"/>
                <a:gd name="T17" fmla="*/ 4 h 9"/>
                <a:gd name="T18" fmla="*/ 0 w 137"/>
                <a:gd name="T19" fmla="*/ 7 h 9"/>
                <a:gd name="T20" fmla="*/ 0 w 137"/>
                <a:gd name="T21" fmla="*/ 9 h 9"/>
                <a:gd name="T22" fmla="*/ 129 w 137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9"/>
                <a:gd name="T38" fmla="*/ 137 w 137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9">
                  <a:moveTo>
                    <a:pt x="135" y="9"/>
                  </a:moveTo>
                  <a:lnTo>
                    <a:pt x="135" y="7"/>
                  </a:lnTo>
                  <a:lnTo>
                    <a:pt x="135" y="4"/>
                  </a:lnTo>
                  <a:lnTo>
                    <a:pt x="137" y="4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86" name="Freeform 141">
              <a:extLst>
                <a:ext uri="{FF2B5EF4-FFF2-40B4-BE49-F238E27FC236}">
                  <a16:creationId xmlns:a16="http://schemas.microsoft.com/office/drawing/2014/main" id="{25345D9D-BCDF-A35E-694A-0CB178F4C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23"/>
              <a:ext cx="134" cy="10"/>
            </a:xfrm>
            <a:custGeom>
              <a:avLst/>
              <a:gdLst>
                <a:gd name="T0" fmla="*/ 129 w 137"/>
                <a:gd name="T1" fmla="*/ 10 h 10"/>
                <a:gd name="T2" fmla="*/ 129 w 137"/>
                <a:gd name="T3" fmla="*/ 7 h 10"/>
                <a:gd name="T4" fmla="*/ 129 w 137"/>
                <a:gd name="T5" fmla="*/ 5 h 10"/>
                <a:gd name="T6" fmla="*/ 129 w 137"/>
                <a:gd name="T7" fmla="*/ 3 h 10"/>
                <a:gd name="T8" fmla="*/ 129 w 137"/>
                <a:gd name="T9" fmla="*/ 0 h 10"/>
                <a:gd name="T10" fmla="*/ 131 w 137"/>
                <a:gd name="T11" fmla="*/ 0 h 10"/>
                <a:gd name="T12" fmla="*/ 0 w 137"/>
                <a:gd name="T13" fmla="*/ 0 h 10"/>
                <a:gd name="T14" fmla="*/ 0 w 137"/>
                <a:gd name="T15" fmla="*/ 3 h 10"/>
                <a:gd name="T16" fmla="*/ 0 w 137"/>
                <a:gd name="T17" fmla="*/ 5 h 10"/>
                <a:gd name="T18" fmla="*/ 2 w 137"/>
                <a:gd name="T19" fmla="*/ 5 h 10"/>
                <a:gd name="T20" fmla="*/ 2 w 137"/>
                <a:gd name="T21" fmla="*/ 7 h 10"/>
                <a:gd name="T22" fmla="*/ 2 w 137"/>
                <a:gd name="T23" fmla="*/ 10 h 10"/>
                <a:gd name="T24" fmla="*/ 129 w 137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0"/>
                <a:gd name="T41" fmla="*/ 137 w 137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0">
                  <a:moveTo>
                    <a:pt x="135" y="10"/>
                  </a:moveTo>
                  <a:lnTo>
                    <a:pt x="135" y="7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35" y="10"/>
                  </a:lnTo>
                  <a:close/>
                </a:path>
              </a:pathLst>
            </a:custGeom>
            <a:solidFill>
              <a:srgbClr val="F0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87" name="Freeform 142">
              <a:extLst>
                <a:ext uri="{FF2B5EF4-FFF2-40B4-BE49-F238E27FC236}">
                  <a16:creationId xmlns:a16="http://schemas.microsoft.com/office/drawing/2014/main" id="{A929563C-DF1D-C1B4-FDE0-1D12F135E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828"/>
              <a:ext cx="132" cy="9"/>
            </a:xfrm>
            <a:custGeom>
              <a:avLst/>
              <a:gdLst>
                <a:gd name="T0" fmla="*/ 129 w 135"/>
                <a:gd name="T1" fmla="*/ 9 h 9"/>
                <a:gd name="T2" fmla="*/ 129 w 135"/>
                <a:gd name="T3" fmla="*/ 7 h 9"/>
                <a:gd name="T4" fmla="*/ 129 w 135"/>
                <a:gd name="T5" fmla="*/ 5 h 9"/>
                <a:gd name="T6" fmla="*/ 129 w 135"/>
                <a:gd name="T7" fmla="*/ 2 h 9"/>
                <a:gd name="T8" fmla="*/ 129 w 135"/>
                <a:gd name="T9" fmla="*/ 0 h 9"/>
                <a:gd name="T10" fmla="*/ 0 w 135"/>
                <a:gd name="T11" fmla="*/ 0 h 9"/>
                <a:gd name="T12" fmla="*/ 2 w 135"/>
                <a:gd name="T13" fmla="*/ 0 h 9"/>
                <a:gd name="T14" fmla="*/ 2 w 135"/>
                <a:gd name="T15" fmla="*/ 2 h 9"/>
                <a:gd name="T16" fmla="*/ 2 w 135"/>
                <a:gd name="T17" fmla="*/ 5 h 9"/>
                <a:gd name="T18" fmla="*/ 2 w 135"/>
                <a:gd name="T19" fmla="*/ 7 h 9"/>
                <a:gd name="T20" fmla="*/ 2 w 135"/>
                <a:gd name="T21" fmla="*/ 9 h 9"/>
                <a:gd name="T22" fmla="*/ 129 w 135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9"/>
                <a:gd name="T38" fmla="*/ 135 w 13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9">
                  <a:moveTo>
                    <a:pt x="135" y="9"/>
                  </a:moveTo>
                  <a:lnTo>
                    <a:pt x="135" y="7"/>
                  </a:lnTo>
                  <a:lnTo>
                    <a:pt x="135" y="5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135" y="9"/>
                  </a:lnTo>
                  <a:close/>
                </a:path>
              </a:pathLst>
            </a:custGeom>
            <a:solidFill>
              <a:srgbClr val="F0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88" name="Freeform 143">
              <a:extLst>
                <a:ext uri="{FF2B5EF4-FFF2-40B4-BE49-F238E27FC236}">
                  <a16:creationId xmlns:a16="http://schemas.microsoft.com/office/drawing/2014/main" id="{2BE10E93-B897-A1CD-B006-17D42C3B3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833"/>
              <a:ext cx="129" cy="9"/>
            </a:xfrm>
            <a:custGeom>
              <a:avLst/>
              <a:gdLst>
                <a:gd name="T0" fmla="*/ 125 w 133"/>
                <a:gd name="T1" fmla="*/ 9 h 9"/>
                <a:gd name="T2" fmla="*/ 125 w 133"/>
                <a:gd name="T3" fmla="*/ 7 h 9"/>
                <a:gd name="T4" fmla="*/ 125 w 133"/>
                <a:gd name="T5" fmla="*/ 4 h 9"/>
                <a:gd name="T6" fmla="*/ 125 w 133"/>
                <a:gd name="T7" fmla="*/ 2 h 9"/>
                <a:gd name="T8" fmla="*/ 125 w 133"/>
                <a:gd name="T9" fmla="*/ 0 h 9"/>
                <a:gd name="T10" fmla="*/ 0 w 133"/>
                <a:gd name="T11" fmla="*/ 0 h 9"/>
                <a:gd name="T12" fmla="*/ 0 w 133"/>
                <a:gd name="T13" fmla="*/ 2 h 9"/>
                <a:gd name="T14" fmla="*/ 0 w 133"/>
                <a:gd name="T15" fmla="*/ 4 h 9"/>
                <a:gd name="T16" fmla="*/ 0 w 133"/>
                <a:gd name="T17" fmla="*/ 7 h 9"/>
                <a:gd name="T18" fmla="*/ 0 w 133"/>
                <a:gd name="T19" fmla="*/ 9 h 9"/>
                <a:gd name="T20" fmla="*/ 125 w 133"/>
                <a:gd name="T21" fmla="*/ 9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9"/>
                <a:gd name="T35" fmla="*/ 133 w 133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9">
                  <a:moveTo>
                    <a:pt x="133" y="9"/>
                  </a:moveTo>
                  <a:lnTo>
                    <a:pt x="133" y="7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F0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89" name="Freeform 144">
              <a:extLst>
                <a:ext uri="{FF2B5EF4-FFF2-40B4-BE49-F238E27FC236}">
                  <a16:creationId xmlns:a16="http://schemas.microsoft.com/office/drawing/2014/main" id="{628FACE1-EC38-7272-A152-8DE6EAF72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837"/>
              <a:ext cx="129" cy="10"/>
            </a:xfrm>
            <a:custGeom>
              <a:avLst/>
              <a:gdLst>
                <a:gd name="T0" fmla="*/ 123 w 133"/>
                <a:gd name="T1" fmla="*/ 10 h 10"/>
                <a:gd name="T2" fmla="*/ 123 w 133"/>
                <a:gd name="T3" fmla="*/ 7 h 10"/>
                <a:gd name="T4" fmla="*/ 123 w 133"/>
                <a:gd name="T5" fmla="*/ 5 h 10"/>
                <a:gd name="T6" fmla="*/ 125 w 133"/>
                <a:gd name="T7" fmla="*/ 5 h 10"/>
                <a:gd name="T8" fmla="*/ 125 w 133"/>
                <a:gd name="T9" fmla="*/ 3 h 10"/>
                <a:gd name="T10" fmla="*/ 125 w 133"/>
                <a:gd name="T11" fmla="*/ 0 h 10"/>
                <a:gd name="T12" fmla="*/ 0 w 133"/>
                <a:gd name="T13" fmla="*/ 0 h 10"/>
                <a:gd name="T14" fmla="*/ 0 w 133"/>
                <a:gd name="T15" fmla="*/ 3 h 10"/>
                <a:gd name="T16" fmla="*/ 0 w 133"/>
                <a:gd name="T17" fmla="*/ 5 h 10"/>
                <a:gd name="T18" fmla="*/ 0 w 133"/>
                <a:gd name="T19" fmla="*/ 7 h 10"/>
                <a:gd name="T20" fmla="*/ 0 w 133"/>
                <a:gd name="T21" fmla="*/ 10 h 10"/>
                <a:gd name="T22" fmla="*/ 123 w 133"/>
                <a:gd name="T23" fmla="*/ 1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10"/>
                <a:gd name="T38" fmla="*/ 133 w 133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10">
                  <a:moveTo>
                    <a:pt x="131" y="10"/>
                  </a:moveTo>
                  <a:lnTo>
                    <a:pt x="131" y="7"/>
                  </a:lnTo>
                  <a:lnTo>
                    <a:pt x="131" y="5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1" y="10"/>
                  </a:ln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90" name="Freeform 145">
              <a:extLst>
                <a:ext uri="{FF2B5EF4-FFF2-40B4-BE49-F238E27FC236}">
                  <a16:creationId xmlns:a16="http://schemas.microsoft.com/office/drawing/2014/main" id="{9B479AA1-93E7-0C03-1B0E-12DFAB6F8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842"/>
              <a:ext cx="129" cy="9"/>
            </a:xfrm>
            <a:custGeom>
              <a:avLst/>
              <a:gdLst>
                <a:gd name="T0" fmla="*/ 123 w 133"/>
                <a:gd name="T1" fmla="*/ 9 h 9"/>
                <a:gd name="T2" fmla="*/ 123 w 133"/>
                <a:gd name="T3" fmla="*/ 7 h 9"/>
                <a:gd name="T4" fmla="*/ 123 w 133"/>
                <a:gd name="T5" fmla="*/ 5 h 9"/>
                <a:gd name="T6" fmla="*/ 123 w 133"/>
                <a:gd name="T7" fmla="*/ 2 h 9"/>
                <a:gd name="T8" fmla="*/ 123 w 133"/>
                <a:gd name="T9" fmla="*/ 0 h 9"/>
                <a:gd name="T10" fmla="*/ 125 w 133"/>
                <a:gd name="T11" fmla="*/ 0 h 9"/>
                <a:gd name="T12" fmla="*/ 0 w 133"/>
                <a:gd name="T13" fmla="*/ 0 h 9"/>
                <a:gd name="T14" fmla="*/ 0 w 133"/>
                <a:gd name="T15" fmla="*/ 2 h 9"/>
                <a:gd name="T16" fmla="*/ 0 w 133"/>
                <a:gd name="T17" fmla="*/ 5 h 9"/>
                <a:gd name="T18" fmla="*/ 3 w 133"/>
                <a:gd name="T19" fmla="*/ 5 h 9"/>
                <a:gd name="T20" fmla="*/ 3 w 133"/>
                <a:gd name="T21" fmla="*/ 7 h 9"/>
                <a:gd name="T22" fmla="*/ 3 w 133"/>
                <a:gd name="T23" fmla="*/ 9 h 9"/>
                <a:gd name="T24" fmla="*/ 123 w 133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9"/>
                <a:gd name="T41" fmla="*/ 133 w 13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9">
                  <a:moveTo>
                    <a:pt x="131" y="9"/>
                  </a:moveTo>
                  <a:lnTo>
                    <a:pt x="131" y="7"/>
                  </a:lnTo>
                  <a:lnTo>
                    <a:pt x="131" y="5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rgbClr val="F0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91" name="Freeform 146">
              <a:extLst>
                <a:ext uri="{FF2B5EF4-FFF2-40B4-BE49-F238E27FC236}">
                  <a16:creationId xmlns:a16="http://schemas.microsoft.com/office/drawing/2014/main" id="{72ACBEAB-E60A-66C3-59D7-47B08EF4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847"/>
              <a:ext cx="127" cy="9"/>
            </a:xfrm>
            <a:custGeom>
              <a:avLst/>
              <a:gdLst>
                <a:gd name="T0" fmla="*/ 121 w 131"/>
                <a:gd name="T1" fmla="*/ 9 h 9"/>
                <a:gd name="T2" fmla="*/ 121 w 131"/>
                <a:gd name="T3" fmla="*/ 7 h 9"/>
                <a:gd name="T4" fmla="*/ 121 w 131"/>
                <a:gd name="T5" fmla="*/ 4 h 9"/>
                <a:gd name="T6" fmla="*/ 123 w 131"/>
                <a:gd name="T7" fmla="*/ 4 h 9"/>
                <a:gd name="T8" fmla="*/ 123 w 131"/>
                <a:gd name="T9" fmla="*/ 2 h 9"/>
                <a:gd name="T10" fmla="*/ 123 w 131"/>
                <a:gd name="T11" fmla="*/ 0 h 9"/>
                <a:gd name="T12" fmla="*/ 0 w 131"/>
                <a:gd name="T13" fmla="*/ 0 h 9"/>
                <a:gd name="T14" fmla="*/ 3 w 131"/>
                <a:gd name="T15" fmla="*/ 0 h 9"/>
                <a:gd name="T16" fmla="*/ 3 w 131"/>
                <a:gd name="T17" fmla="*/ 2 h 9"/>
                <a:gd name="T18" fmla="*/ 3 w 131"/>
                <a:gd name="T19" fmla="*/ 4 h 9"/>
                <a:gd name="T20" fmla="*/ 3 w 131"/>
                <a:gd name="T21" fmla="*/ 7 h 9"/>
                <a:gd name="T22" fmla="*/ 3 w 131"/>
                <a:gd name="T23" fmla="*/ 9 h 9"/>
                <a:gd name="T24" fmla="*/ 121 w 131"/>
                <a:gd name="T25" fmla="*/ 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9"/>
                <a:gd name="T41" fmla="*/ 131 w 13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9">
                  <a:moveTo>
                    <a:pt x="129" y="9"/>
                  </a:moveTo>
                  <a:lnTo>
                    <a:pt x="129" y="7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129" y="9"/>
                  </a:lnTo>
                  <a:close/>
                </a:path>
              </a:pathLst>
            </a:custGeom>
            <a:solidFill>
              <a:srgbClr val="F0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92" name="Freeform 147">
              <a:extLst>
                <a:ext uri="{FF2B5EF4-FFF2-40B4-BE49-F238E27FC236}">
                  <a16:creationId xmlns:a16="http://schemas.microsoft.com/office/drawing/2014/main" id="{B707BF11-4C3E-C2C7-BDCA-B13BCE2E0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51"/>
              <a:ext cx="124" cy="10"/>
            </a:xfrm>
            <a:custGeom>
              <a:avLst/>
              <a:gdLst>
                <a:gd name="T0" fmla="*/ 118 w 128"/>
                <a:gd name="T1" fmla="*/ 10 h 10"/>
                <a:gd name="T2" fmla="*/ 118 w 128"/>
                <a:gd name="T3" fmla="*/ 7 h 10"/>
                <a:gd name="T4" fmla="*/ 118 w 128"/>
                <a:gd name="T5" fmla="*/ 5 h 10"/>
                <a:gd name="T6" fmla="*/ 118 w 128"/>
                <a:gd name="T7" fmla="*/ 3 h 10"/>
                <a:gd name="T8" fmla="*/ 118 w 128"/>
                <a:gd name="T9" fmla="*/ 0 h 10"/>
                <a:gd name="T10" fmla="*/ 120 w 128"/>
                <a:gd name="T11" fmla="*/ 0 h 10"/>
                <a:gd name="T12" fmla="*/ 0 w 128"/>
                <a:gd name="T13" fmla="*/ 0 h 10"/>
                <a:gd name="T14" fmla="*/ 0 w 128"/>
                <a:gd name="T15" fmla="*/ 3 h 10"/>
                <a:gd name="T16" fmla="*/ 0 w 128"/>
                <a:gd name="T17" fmla="*/ 5 h 10"/>
                <a:gd name="T18" fmla="*/ 0 w 128"/>
                <a:gd name="T19" fmla="*/ 7 h 10"/>
                <a:gd name="T20" fmla="*/ 2 w 128"/>
                <a:gd name="T21" fmla="*/ 7 h 10"/>
                <a:gd name="T22" fmla="*/ 2 w 128"/>
                <a:gd name="T23" fmla="*/ 10 h 10"/>
                <a:gd name="T24" fmla="*/ 118 w 128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10"/>
                <a:gd name="T41" fmla="*/ 128 w 128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10">
                  <a:moveTo>
                    <a:pt x="126" y="10"/>
                  </a:moveTo>
                  <a:lnTo>
                    <a:pt x="126" y="7"/>
                  </a:lnTo>
                  <a:lnTo>
                    <a:pt x="126" y="5"/>
                  </a:lnTo>
                  <a:lnTo>
                    <a:pt x="126" y="3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26" y="10"/>
                  </a:lnTo>
                  <a:close/>
                </a:path>
              </a:pathLst>
            </a:custGeom>
            <a:solidFill>
              <a:srgbClr val="F0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93" name="Freeform 148">
              <a:extLst>
                <a:ext uri="{FF2B5EF4-FFF2-40B4-BE49-F238E27FC236}">
                  <a16:creationId xmlns:a16="http://schemas.microsoft.com/office/drawing/2014/main" id="{F01029AB-62B2-3D50-26C8-6024B6BEA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56"/>
              <a:ext cx="123" cy="7"/>
            </a:xfrm>
            <a:custGeom>
              <a:avLst/>
              <a:gdLst>
                <a:gd name="T0" fmla="*/ 118 w 126"/>
                <a:gd name="T1" fmla="*/ 7 h 7"/>
                <a:gd name="T2" fmla="*/ 118 w 126"/>
                <a:gd name="T3" fmla="*/ 5 h 7"/>
                <a:gd name="T4" fmla="*/ 120 w 126"/>
                <a:gd name="T5" fmla="*/ 5 h 7"/>
                <a:gd name="T6" fmla="*/ 120 w 126"/>
                <a:gd name="T7" fmla="*/ 2 h 7"/>
                <a:gd name="T8" fmla="*/ 120 w 126"/>
                <a:gd name="T9" fmla="*/ 0 h 7"/>
                <a:gd name="T10" fmla="*/ 0 w 126"/>
                <a:gd name="T11" fmla="*/ 0 h 7"/>
                <a:gd name="T12" fmla="*/ 0 w 126"/>
                <a:gd name="T13" fmla="*/ 2 h 7"/>
                <a:gd name="T14" fmla="*/ 2 w 126"/>
                <a:gd name="T15" fmla="*/ 2 h 7"/>
                <a:gd name="T16" fmla="*/ 2 w 126"/>
                <a:gd name="T17" fmla="*/ 5 h 7"/>
                <a:gd name="T18" fmla="*/ 2 w 126"/>
                <a:gd name="T19" fmla="*/ 7 h 7"/>
                <a:gd name="T20" fmla="*/ 118 w 126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7"/>
                <a:gd name="T35" fmla="*/ 126 w 126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7">
                  <a:moveTo>
                    <a:pt x="124" y="7"/>
                  </a:moveTo>
                  <a:lnTo>
                    <a:pt x="124" y="5"/>
                  </a:lnTo>
                  <a:lnTo>
                    <a:pt x="126" y="5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124" y="7"/>
                  </a:lnTo>
                  <a:close/>
                </a:path>
              </a:pathLst>
            </a:custGeom>
            <a:solidFill>
              <a:srgbClr val="F0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94" name="Freeform 149">
              <a:extLst>
                <a:ext uri="{FF2B5EF4-FFF2-40B4-BE49-F238E27FC236}">
                  <a16:creationId xmlns:a16="http://schemas.microsoft.com/office/drawing/2014/main" id="{169BAC33-2347-76A2-60B9-68B7525C7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917"/>
              <a:ext cx="122" cy="7"/>
            </a:xfrm>
            <a:custGeom>
              <a:avLst/>
              <a:gdLst>
                <a:gd name="T0" fmla="*/ 116 w 124"/>
                <a:gd name="T1" fmla="*/ 7 h 7"/>
                <a:gd name="T2" fmla="*/ 118 w 124"/>
                <a:gd name="T3" fmla="*/ 7 h 7"/>
                <a:gd name="T4" fmla="*/ 118 w 124"/>
                <a:gd name="T5" fmla="*/ 4 h 7"/>
                <a:gd name="T6" fmla="*/ 118 w 124"/>
                <a:gd name="T7" fmla="*/ 2 h 7"/>
                <a:gd name="T8" fmla="*/ 118 w 124"/>
                <a:gd name="T9" fmla="*/ 0 h 7"/>
                <a:gd name="T10" fmla="*/ 120 w 124"/>
                <a:gd name="T11" fmla="*/ 0 h 7"/>
                <a:gd name="T12" fmla="*/ 0 w 124"/>
                <a:gd name="T13" fmla="*/ 0 h 7"/>
                <a:gd name="T14" fmla="*/ 0 w 124"/>
                <a:gd name="T15" fmla="*/ 2 h 7"/>
                <a:gd name="T16" fmla="*/ 0 w 124"/>
                <a:gd name="T17" fmla="*/ 4 h 7"/>
                <a:gd name="T18" fmla="*/ 2 w 124"/>
                <a:gd name="T19" fmla="*/ 4 h 7"/>
                <a:gd name="T20" fmla="*/ 2 w 124"/>
                <a:gd name="T21" fmla="*/ 7 h 7"/>
                <a:gd name="T22" fmla="*/ 116 w 124"/>
                <a:gd name="T23" fmla="*/ 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7"/>
                <a:gd name="T38" fmla="*/ 124 w 124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7">
                  <a:moveTo>
                    <a:pt x="120" y="7"/>
                  </a:moveTo>
                  <a:lnTo>
                    <a:pt x="122" y="7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120" y="7"/>
                  </a:lnTo>
                  <a:close/>
                </a:path>
              </a:pathLst>
            </a:custGeom>
            <a:solidFill>
              <a:srgbClr val="F0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95" name="Freeform 150">
              <a:extLst>
                <a:ext uri="{FF2B5EF4-FFF2-40B4-BE49-F238E27FC236}">
                  <a16:creationId xmlns:a16="http://schemas.microsoft.com/office/drawing/2014/main" id="{47CD6BCD-1648-9718-2706-7F2859A3E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919"/>
              <a:ext cx="119" cy="9"/>
            </a:xfrm>
            <a:custGeom>
              <a:avLst/>
              <a:gdLst>
                <a:gd name="T0" fmla="*/ 112 w 122"/>
                <a:gd name="T1" fmla="*/ 9 h 9"/>
                <a:gd name="T2" fmla="*/ 114 w 122"/>
                <a:gd name="T3" fmla="*/ 9 h 9"/>
                <a:gd name="T4" fmla="*/ 114 w 122"/>
                <a:gd name="T5" fmla="*/ 7 h 9"/>
                <a:gd name="T6" fmla="*/ 114 w 122"/>
                <a:gd name="T7" fmla="*/ 5 h 9"/>
                <a:gd name="T8" fmla="*/ 116 w 122"/>
                <a:gd name="T9" fmla="*/ 5 h 9"/>
                <a:gd name="T10" fmla="*/ 116 w 122"/>
                <a:gd name="T11" fmla="*/ 2 h 9"/>
                <a:gd name="T12" fmla="*/ 116 w 122"/>
                <a:gd name="T13" fmla="*/ 0 h 9"/>
                <a:gd name="T14" fmla="*/ 0 w 122"/>
                <a:gd name="T15" fmla="*/ 0 h 9"/>
                <a:gd name="T16" fmla="*/ 0 w 122"/>
                <a:gd name="T17" fmla="*/ 2 h 9"/>
                <a:gd name="T18" fmla="*/ 2 w 122"/>
                <a:gd name="T19" fmla="*/ 2 h 9"/>
                <a:gd name="T20" fmla="*/ 2 w 122"/>
                <a:gd name="T21" fmla="*/ 5 h 9"/>
                <a:gd name="T22" fmla="*/ 2 w 122"/>
                <a:gd name="T23" fmla="*/ 7 h 9"/>
                <a:gd name="T24" fmla="*/ 2 w 122"/>
                <a:gd name="T25" fmla="*/ 9 h 9"/>
                <a:gd name="T26" fmla="*/ 4 w 122"/>
                <a:gd name="T27" fmla="*/ 9 h 9"/>
                <a:gd name="T28" fmla="*/ 112 w 122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9"/>
                <a:gd name="T47" fmla="*/ 122 w 12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9">
                  <a:moveTo>
                    <a:pt x="118" y="9"/>
                  </a:moveTo>
                  <a:lnTo>
                    <a:pt x="120" y="9"/>
                  </a:lnTo>
                  <a:lnTo>
                    <a:pt x="120" y="7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18" y="9"/>
                  </a:lnTo>
                  <a:close/>
                </a:path>
              </a:pathLst>
            </a:custGeom>
            <a:solidFill>
              <a:srgbClr val="F09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96" name="Freeform 151">
              <a:extLst>
                <a:ext uri="{FF2B5EF4-FFF2-40B4-BE49-F238E27FC236}">
                  <a16:creationId xmlns:a16="http://schemas.microsoft.com/office/drawing/2014/main" id="{6E6A05DB-7BFF-B39F-ED15-A42170CF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924"/>
              <a:ext cx="115" cy="9"/>
            </a:xfrm>
            <a:custGeom>
              <a:avLst/>
              <a:gdLst>
                <a:gd name="T0" fmla="*/ 110 w 118"/>
                <a:gd name="T1" fmla="*/ 9 h 9"/>
                <a:gd name="T2" fmla="*/ 110 w 118"/>
                <a:gd name="T3" fmla="*/ 7 h 9"/>
                <a:gd name="T4" fmla="*/ 110 w 118"/>
                <a:gd name="T5" fmla="*/ 4 h 9"/>
                <a:gd name="T6" fmla="*/ 112 w 118"/>
                <a:gd name="T7" fmla="*/ 4 h 9"/>
                <a:gd name="T8" fmla="*/ 112 w 118"/>
                <a:gd name="T9" fmla="*/ 2 h 9"/>
                <a:gd name="T10" fmla="*/ 112 w 118"/>
                <a:gd name="T11" fmla="*/ 0 h 9"/>
                <a:gd name="T12" fmla="*/ 0 w 118"/>
                <a:gd name="T13" fmla="*/ 0 h 9"/>
                <a:gd name="T14" fmla="*/ 0 w 118"/>
                <a:gd name="T15" fmla="*/ 2 h 9"/>
                <a:gd name="T16" fmla="*/ 0 w 118"/>
                <a:gd name="T17" fmla="*/ 4 h 9"/>
                <a:gd name="T18" fmla="*/ 2 w 118"/>
                <a:gd name="T19" fmla="*/ 4 h 9"/>
                <a:gd name="T20" fmla="*/ 2 w 118"/>
                <a:gd name="T21" fmla="*/ 7 h 9"/>
                <a:gd name="T22" fmla="*/ 2 w 118"/>
                <a:gd name="T23" fmla="*/ 9 h 9"/>
                <a:gd name="T24" fmla="*/ 4 w 118"/>
                <a:gd name="T25" fmla="*/ 9 h 9"/>
                <a:gd name="T26" fmla="*/ 110 w 118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9"/>
                <a:gd name="T44" fmla="*/ 118 w 11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9">
                  <a:moveTo>
                    <a:pt x="116" y="9"/>
                  </a:moveTo>
                  <a:lnTo>
                    <a:pt x="116" y="7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F0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97" name="Freeform 152">
              <a:extLst>
                <a:ext uri="{FF2B5EF4-FFF2-40B4-BE49-F238E27FC236}">
                  <a16:creationId xmlns:a16="http://schemas.microsoft.com/office/drawing/2014/main" id="{1298ED54-E2F8-C1F7-97F4-8898DD3F7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928"/>
              <a:ext cx="111" cy="10"/>
            </a:xfrm>
            <a:custGeom>
              <a:avLst/>
              <a:gdLst>
                <a:gd name="T0" fmla="*/ 106 w 114"/>
                <a:gd name="T1" fmla="*/ 10 h 10"/>
                <a:gd name="T2" fmla="*/ 106 w 114"/>
                <a:gd name="T3" fmla="*/ 7 h 10"/>
                <a:gd name="T4" fmla="*/ 108 w 114"/>
                <a:gd name="T5" fmla="*/ 5 h 10"/>
                <a:gd name="T6" fmla="*/ 108 w 114"/>
                <a:gd name="T7" fmla="*/ 3 h 10"/>
                <a:gd name="T8" fmla="*/ 108 w 114"/>
                <a:gd name="T9" fmla="*/ 0 h 10"/>
                <a:gd name="T10" fmla="*/ 0 w 114"/>
                <a:gd name="T11" fmla="*/ 0 h 10"/>
                <a:gd name="T12" fmla="*/ 0 w 114"/>
                <a:gd name="T13" fmla="*/ 3 h 10"/>
                <a:gd name="T14" fmla="*/ 0 w 114"/>
                <a:gd name="T15" fmla="*/ 5 h 10"/>
                <a:gd name="T16" fmla="*/ 2 w 114"/>
                <a:gd name="T17" fmla="*/ 5 h 10"/>
                <a:gd name="T18" fmla="*/ 2 w 114"/>
                <a:gd name="T19" fmla="*/ 7 h 10"/>
                <a:gd name="T20" fmla="*/ 2 w 114"/>
                <a:gd name="T21" fmla="*/ 10 h 10"/>
                <a:gd name="T22" fmla="*/ 4 w 114"/>
                <a:gd name="T23" fmla="*/ 10 h 10"/>
                <a:gd name="T24" fmla="*/ 106 w 114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0"/>
                <a:gd name="T41" fmla="*/ 114 w 1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0">
                  <a:moveTo>
                    <a:pt x="112" y="10"/>
                  </a:moveTo>
                  <a:lnTo>
                    <a:pt x="112" y="7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F0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98" name="Freeform 153">
              <a:extLst>
                <a:ext uri="{FF2B5EF4-FFF2-40B4-BE49-F238E27FC236}">
                  <a16:creationId xmlns:a16="http://schemas.microsoft.com/office/drawing/2014/main" id="{CE661146-7451-3E66-2130-A2C59661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933"/>
              <a:ext cx="109" cy="9"/>
            </a:xfrm>
            <a:custGeom>
              <a:avLst/>
              <a:gdLst>
                <a:gd name="T0" fmla="*/ 100 w 112"/>
                <a:gd name="T1" fmla="*/ 9 h 9"/>
                <a:gd name="T2" fmla="*/ 102 w 112"/>
                <a:gd name="T3" fmla="*/ 9 h 9"/>
                <a:gd name="T4" fmla="*/ 102 w 112"/>
                <a:gd name="T5" fmla="*/ 7 h 9"/>
                <a:gd name="T6" fmla="*/ 102 w 112"/>
                <a:gd name="T7" fmla="*/ 5 h 9"/>
                <a:gd name="T8" fmla="*/ 104 w 112"/>
                <a:gd name="T9" fmla="*/ 5 h 9"/>
                <a:gd name="T10" fmla="*/ 104 w 112"/>
                <a:gd name="T11" fmla="*/ 2 h 9"/>
                <a:gd name="T12" fmla="*/ 104 w 112"/>
                <a:gd name="T13" fmla="*/ 0 h 9"/>
                <a:gd name="T14" fmla="*/ 106 w 112"/>
                <a:gd name="T15" fmla="*/ 0 h 9"/>
                <a:gd name="T16" fmla="*/ 0 w 112"/>
                <a:gd name="T17" fmla="*/ 0 h 9"/>
                <a:gd name="T18" fmla="*/ 0 w 112"/>
                <a:gd name="T19" fmla="*/ 2 h 9"/>
                <a:gd name="T20" fmla="*/ 0 w 112"/>
                <a:gd name="T21" fmla="*/ 5 h 9"/>
                <a:gd name="T22" fmla="*/ 2 w 112"/>
                <a:gd name="T23" fmla="*/ 5 h 9"/>
                <a:gd name="T24" fmla="*/ 2 w 112"/>
                <a:gd name="T25" fmla="*/ 7 h 9"/>
                <a:gd name="T26" fmla="*/ 2 w 112"/>
                <a:gd name="T27" fmla="*/ 9 h 9"/>
                <a:gd name="T28" fmla="*/ 4 w 112"/>
                <a:gd name="T29" fmla="*/ 9 h 9"/>
                <a:gd name="T30" fmla="*/ 100 w 112"/>
                <a:gd name="T31" fmla="*/ 9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2"/>
                <a:gd name="T49" fmla="*/ 0 h 9"/>
                <a:gd name="T50" fmla="*/ 112 w 112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2" h="9">
                  <a:moveTo>
                    <a:pt x="106" y="9"/>
                  </a:moveTo>
                  <a:lnTo>
                    <a:pt x="108" y="9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10" y="5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06" y="9"/>
                  </a:lnTo>
                  <a:close/>
                </a:path>
              </a:pathLst>
            </a:custGeom>
            <a:solidFill>
              <a:srgbClr val="F0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899" name="Freeform 154">
              <a:extLst>
                <a:ext uri="{FF2B5EF4-FFF2-40B4-BE49-F238E27FC236}">
                  <a16:creationId xmlns:a16="http://schemas.microsoft.com/office/drawing/2014/main" id="{C73460C0-0167-59DE-EF36-68671B775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2938"/>
              <a:ext cx="106" cy="9"/>
            </a:xfrm>
            <a:custGeom>
              <a:avLst/>
              <a:gdLst>
                <a:gd name="T0" fmla="*/ 98 w 108"/>
                <a:gd name="T1" fmla="*/ 9 h 9"/>
                <a:gd name="T2" fmla="*/ 100 w 108"/>
                <a:gd name="T3" fmla="*/ 9 h 9"/>
                <a:gd name="T4" fmla="*/ 100 w 108"/>
                <a:gd name="T5" fmla="*/ 7 h 9"/>
                <a:gd name="T6" fmla="*/ 100 w 108"/>
                <a:gd name="T7" fmla="*/ 4 h 9"/>
                <a:gd name="T8" fmla="*/ 102 w 108"/>
                <a:gd name="T9" fmla="*/ 4 h 9"/>
                <a:gd name="T10" fmla="*/ 102 w 108"/>
                <a:gd name="T11" fmla="*/ 2 h 9"/>
                <a:gd name="T12" fmla="*/ 102 w 108"/>
                <a:gd name="T13" fmla="*/ 0 h 9"/>
                <a:gd name="T14" fmla="*/ 104 w 108"/>
                <a:gd name="T15" fmla="*/ 0 h 9"/>
                <a:gd name="T16" fmla="*/ 0 w 108"/>
                <a:gd name="T17" fmla="*/ 0 h 9"/>
                <a:gd name="T18" fmla="*/ 0 w 108"/>
                <a:gd name="T19" fmla="*/ 2 h 9"/>
                <a:gd name="T20" fmla="*/ 0 w 108"/>
                <a:gd name="T21" fmla="*/ 4 h 9"/>
                <a:gd name="T22" fmla="*/ 2 w 108"/>
                <a:gd name="T23" fmla="*/ 4 h 9"/>
                <a:gd name="T24" fmla="*/ 2 w 108"/>
                <a:gd name="T25" fmla="*/ 7 h 9"/>
                <a:gd name="T26" fmla="*/ 2 w 108"/>
                <a:gd name="T27" fmla="*/ 9 h 9"/>
                <a:gd name="T28" fmla="*/ 4 w 108"/>
                <a:gd name="T29" fmla="*/ 9 h 9"/>
                <a:gd name="T30" fmla="*/ 98 w 108"/>
                <a:gd name="T31" fmla="*/ 9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9"/>
                <a:gd name="T50" fmla="*/ 108 w 108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9">
                  <a:moveTo>
                    <a:pt x="102" y="9"/>
                  </a:moveTo>
                  <a:lnTo>
                    <a:pt x="104" y="9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F0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00" name="Freeform 155">
              <a:extLst>
                <a:ext uri="{FF2B5EF4-FFF2-40B4-BE49-F238E27FC236}">
                  <a16:creationId xmlns:a16="http://schemas.microsoft.com/office/drawing/2014/main" id="{DBC45319-9A65-E50F-C55A-5D9B30729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942"/>
              <a:ext cx="99" cy="10"/>
            </a:xfrm>
            <a:custGeom>
              <a:avLst/>
              <a:gdLst>
                <a:gd name="T0" fmla="*/ 92 w 102"/>
                <a:gd name="T1" fmla="*/ 10 h 10"/>
                <a:gd name="T2" fmla="*/ 92 w 102"/>
                <a:gd name="T3" fmla="*/ 7 h 10"/>
                <a:gd name="T4" fmla="*/ 94 w 102"/>
                <a:gd name="T5" fmla="*/ 7 h 10"/>
                <a:gd name="T6" fmla="*/ 94 w 102"/>
                <a:gd name="T7" fmla="*/ 5 h 10"/>
                <a:gd name="T8" fmla="*/ 96 w 102"/>
                <a:gd name="T9" fmla="*/ 5 h 10"/>
                <a:gd name="T10" fmla="*/ 96 w 102"/>
                <a:gd name="T11" fmla="*/ 3 h 10"/>
                <a:gd name="T12" fmla="*/ 96 w 102"/>
                <a:gd name="T13" fmla="*/ 0 h 10"/>
                <a:gd name="T14" fmla="*/ 0 w 102"/>
                <a:gd name="T15" fmla="*/ 0 h 10"/>
                <a:gd name="T16" fmla="*/ 0 w 102"/>
                <a:gd name="T17" fmla="*/ 3 h 10"/>
                <a:gd name="T18" fmla="*/ 0 w 102"/>
                <a:gd name="T19" fmla="*/ 5 h 10"/>
                <a:gd name="T20" fmla="*/ 2 w 102"/>
                <a:gd name="T21" fmla="*/ 5 h 10"/>
                <a:gd name="T22" fmla="*/ 2 w 102"/>
                <a:gd name="T23" fmla="*/ 7 h 10"/>
                <a:gd name="T24" fmla="*/ 4 w 102"/>
                <a:gd name="T25" fmla="*/ 10 h 10"/>
                <a:gd name="T26" fmla="*/ 92 w 102"/>
                <a:gd name="T27" fmla="*/ 1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"/>
                <a:gd name="T43" fmla="*/ 0 h 10"/>
                <a:gd name="T44" fmla="*/ 102 w 102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" h="10">
                  <a:moveTo>
                    <a:pt x="98" y="10"/>
                  </a:moveTo>
                  <a:lnTo>
                    <a:pt x="98" y="7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8" y="10"/>
                  </a:lnTo>
                  <a:close/>
                </a:path>
              </a:pathLst>
            </a:custGeom>
            <a:solidFill>
              <a:srgbClr val="F0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01" name="Freeform 156">
              <a:extLst>
                <a:ext uri="{FF2B5EF4-FFF2-40B4-BE49-F238E27FC236}">
                  <a16:creationId xmlns:a16="http://schemas.microsoft.com/office/drawing/2014/main" id="{722A534A-F3B6-9CC7-C741-1882B1623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947"/>
              <a:ext cx="96" cy="9"/>
            </a:xfrm>
            <a:custGeom>
              <a:avLst/>
              <a:gdLst>
                <a:gd name="T0" fmla="*/ 87 w 98"/>
                <a:gd name="T1" fmla="*/ 9 h 9"/>
                <a:gd name="T2" fmla="*/ 90 w 98"/>
                <a:gd name="T3" fmla="*/ 9 h 9"/>
                <a:gd name="T4" fmla="*/ 90 w 98"/>
                <a:gd name="T5" fmla="*/ 7 h 9"/>
                <a:gd name="T6" fmla="*/ 92 w 98"/>
                <a:gd name="T7" fmla="*/ 7 h 9"/>
                <a:gd name="T8" fmla="*/ 92 w 98"/>
                <a:gd name="T9" fmla="*/ 5 h 9"/>
                <a:gd name="T10" fmla="*/ 92 w 98"/>
                <a:gd name="T11" fmla="*/ 2 h 9"/>
                <a:gd name="T12" fmla="*/ 94 w 98"/>
                <a:gd name="T13" fmla="*/ 2 h 9"/>
                <a:gd name="T14" fmla="*/ 94 w 98"/>
                <a:gd name="T15" fmla="*/ 0 h 9"/>
                <a:gd name="T16" fmla="*/ 0 w 98"/>
                <a:gd name="T17" fmla="*/ 0 h 9"/>
                <a:gd name="T18" fmla="*/ 0 w 98"/>
                <a:gd name="T19" fmla="*/ 2 h 9"/>
                <a:gd name="T20" fmla="*/ 2 w 98"/>
                <a:gd name="T21" fmla="*/ 5 h 9"/>
                <a:gd name="T22" fmla="*/ 2 w 98"/>
                <a:gd name="T23" fmla="*/ 7 h 9"/>
                <a:gd name="T24" fmla="*/ 4 w 98"/>
                <a:gd name="T25" fmla="*/ 7 h 9"/>
                <a:gd name="T26" fmla="*/ 4 w 98"/>
                <a:gd name="T27" fmla="*/ 9 h 9"/>
                <a:gd name="T28" fmla="*/ 87 w 98"/>
                <a:gd name="T29" fmla="*/ 9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9"/>
                <a:gd name="T47" fmla="*/ 98 w 98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9">
                  <a:moveTo>
                    <a:pt x="91" y="9"/>
                  </a:move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91" y="9"/>
                  </a:lnTo>
                  <a:close/>
                </a:path>
              </a:pathLst>
            </a:custGeom>
            <a:solidFill>
              <a:srgbClr val="F0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02" name="Freeform 157">
              <a:extLst>
                <a:ext uri="{FF2B5EF4-FFF2-40B4-BE49-F238E27FC236}">
                  <a16:creationId xmlns:a16="http://schemas.microsoft.com/office/drawing/2014/main" id="{0C3213C0-1F2A-D1DE-7161-96F27DA89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952"/>
              <a:ext cx="91" cy="9"/>
            </a:xfrm>
            <a:custGeom>
              <a:avLst/>
              <a:gdLst>
                <a:gd name="T0" fmla="*/ 81 w 94"/>
                <a:gd name="T1" fmla="*/ 9 h 9"/>
                <a:gd name="T2" fmla="*/ 81 w 94"/>
                <a:gd name="T3" fmla="*/ 7 h 9"/>
                <a:gd name="T4" fmla="*/ 83 w 94"/>
                <a:gd name="T5" fmla="*/ 7 h 9"/>
                <a:gd name="T6" fmla="*/ 83 w 94"/>
                <a:gd name="T7" fmla="*/ 4 h 9"/>
                <a:gd name="T8" fmla="*/ 86 w 94"/>
                <a:gd name="T9" fmla="*/ 4 h 9"/>
                <a:gd name="T10" fmla="*/ 86 w 94"/>
                <a:gd name="T11" fmla="*/ 2 h 9"/>
                <a:gd name="T12" fmla="*/ 88 w 94"/>
                <a:gd name="T13" fmla="*/ 2 h 9"/>
                <a:gd name="T14" fmla="*/ 88 w 94"/>
                <a:gd name="T15" fmla="*/ 0 h 9"/>
                <a:gd name="T16" fmla="*/ 0 w 94"/>
                <a:gd name="T17" fmla="*/ 0 h 9"/>
                <a:gd name="T18" fmla="*/ 0 w 94"/>
                <a:gd name="T19" fmla="*/ 2 h 9"/>
                <a:gd name="T20" fmla="*/ 2 w 94"/>
                <a:gd name="T21" fmla="*/ 2 h 9"/>
                <a:gd name="T22" fmla="*/ 2 w 94"/>
                <a:gd name="T23" fmla="*/ 4 h 9"/>
                <a:gd name="T24" fmla="*/ 4 w 94"/>
                <a:gd name="T25" fmla="*/ 4 h 9"/>
                <a:gd name="T26" fmla="*/ 4 w 94"/>
                <a:gd name="T27" fmla="*/ 7 h 9"/>
                <a:gd name="T28" fmla="*/ 6 w 94"/>
                <a:gd name="T29" fmla="*/ 9 h 9"/>
                <a:gd name="T30" fmla="*/ 81 w 94"/>
                <a:gd name="T31" fmla="*/ 9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9"/>
                <a:gd name="T50" fmla="*/ 94 w 94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9">
                  <a:moveTo>
                    <a:pt x="87" y="9"/>
                  </a:moveTo>
                  <a:lnTo>
                    <a:pt x="87" y="7"/>
                  </a:lnTo>
                  <a:lnTo>
                    <a:pt x="89" y="7"/>
                  </a:lnTo>
                  <a:lnTo>
                    <a:pt x="89" y="4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6" y="9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F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03" name="Freeform 158">
              <a:extLst>
                <a:ext uri="{FF2B5EF4-FFF2-40B4-BE49-F238E27FC236}">
                  <a16:creationId xmlns:a16="http://schemas.microsoft.com/office/drawing/2014/main" id="{D069936E-B676-1150-E932-025BC59C7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876"/>
              <a:ext cx="85" cy="10"/>
            </a:xfrm>
            <a:custGeom>
              <a:avLst/>
              <a:gdLst>
                <a:gd name="T0" fmla="*/ 77 w 87"/>
                <a:gd name="T1" fmla="*/ 10 h 10"/>
                <a:gd name="T2" fmla="*/ 77 w 87"/>
                <a:gd name="T3" fmla="*/ 7 h 10"/>
                <a:gd name="T4" fmla="*/ 79 w 87"/>
                <a:gd name="T5" fmla="*/ 7 h 10"/>
                <a:gd name="T6" fmla="*/ 79 w 87"/>
                <a:gd name="T7" fmla="*/ 5 h 10"/>
                <a:gd name="T8" fmla="*/ 81 w 87"/>
                <a:gd name="T9" fmla="*/ 5 h 10"/>
                <a:gd name="T10" fmla="*/ 81 w 87"/>
                <a:gd name="T11" fmla="*/ 3 h 10"/>
                <a:gd name="T12" fmla="*/ 83 w 87"/>
                <a:gd name="T13" fmla="*/ 3 h 10"/>
                <a:gd name="T14" fmla="*/ 83 w 87"/>
                <a:gd name="T15" fmla="*/ 0 h 10"/>
                <a:gd name="T16" fmla="*/ 0 w 87"/>
                <a:gd name="T17" fmla="*/ 0 h 10"/>
                <a:gd name="T18" fmla="*/ 2 w 87"/>
                <a:gd name="T19" fmla="*/ 0 h 10"/>
                <a:gd name="T20" fmla="*/ 2 w 87"/>
                <a:gd name="T21" fmla="*/ 3 h 10"/>
                <a:gd name="T22" fmla="*/ 4 w 87"/>
                <a:gd name="T23" fmla="*/ 3 h 10"/>
                <a:gd name="T24" fmla="*/ 4 w 87"/>
                <a:gd name="T25" fmla="*/ 5 h 10"/>
                <a:gd name="T26" fmla="*/ 6 w 87"/>
                <a:gd name="T27" fmla="*/ 7 h 10"/>
                <a:gd name="T28" fmla="*/ 6 w 87"/>
                <a:gd name="T29" fmla="*/ 10 h 10"/>
                <a:gd name="T30" fmla="*/ 9 w 87"/>
                <a:gd name="T31" fmla="*/ 10 h 10"/>
                <a:gd name="T32" fmla="*/ 77 w 87"/>
                <a:gd name="T33" fmla="*/ 1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10"/>
                <a:gd name="T53" fmla="*/ 87 w 8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10">
                  <a:moveTo>
                    <a:pt x="81" y="10"/>
                  </a:moveTo>
                  <a:lnTo>
                    <a:pt x="81" y="7"/>
                  </a:lnTo>
                  <a:lnTo>
                    <a:pt x="83" y="7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81" y="10"/>
                  </a:lnTo>
                  <a:close/>
                </a:path>
              </a:pathLst>
            </a:custGeom>
            <a:solidFill>
              <a:srgbClr val="F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04" name="Freeform 159">
              <a:extLst>
                <a:ext uri="{FF2B5EF4-FFF2-40B4-BE49-F238E27FC236}">
                  <a16:creationId xmlns:a16="http://schemas.microsoft.com/office/drawing/2014/main" id="{71DF4A8B-195A-D2B0-7362-304172228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857"/>
              <a:ext cx="79" cy="9"/>
            </a:xfrm>
            <a:custGeom>
              <a:avLst/>
              <a:gdLst>
                <a:gd name="T0" fmla="*/ 67 w 81"/>
                <a:gd name="T1" fmla="*/ 9 h 9"/>
                <a:gd name="T2" fmla="*/ 69 w 81"/>
                <a:gd name="T3" fmla="*/ 9 h 9"/>
                <a:gd name="T4" fmla="*/ 69 w 81"/>
                <a:gd name="T5" fmla="*/ 7 h 9"/>
                <a:gd name="T6" fmla="*/ 71 w 81"/>
                <a:gd name="T7" fmla="*/ 7 h 9"/>
                <a:gd name="T8" fmla="*/ 71 w 81"/>
                <a:gd name="T9" fmla="*/ 5 h 9"/>
                <a:gd name="T10" fmla="*/ 73 w 81"/>
                <a:gd name="T11" fmla="*/ 5 h 9"/>
                <a:gd name="T12" fmla="*/ 73 w 81"/>
                <a:gd name="T13" fmla="*/ 2 h 9"/>
                <a:gd name="T14" fmla="*/ 75 w 81"/>
                <a:gd name="T15" fmla="*/ 2 h 9"/>
                <a:gd name="T16" fmla="*/ 75 w 81"/>
                <a:gd name="T17" fmla="*/ 0 h 9"/>
                <a:gd name="T18" fmla="*/ 77 w 81"/>
                <a:gd name="T19" fmla="*/ 0 h 9"/>
                <a:gd name="T20" fmla="*/ 0 w 81"/>
                <a:gd name="T21" fmla="*/ 0 h 9"/>
                <a:gd name="T22" fmla="*/ 0 w 81"/>
                <a:gd name="T23" fmla="*/ 2 h 9"/>
                <a:gd name="T24" fmla="*/ 2 w 81"/>
                <a:gd name="T25" fmla="*/ 2 h 9"/>
                <a:gd name="T26" fmla="*/ 5 w 81"/>
                <a:gd name="T27" fmla="*/ 5 h 9"/>
                <a:gd name="T28" fmla="*/ 7 w 81"/>
                <a:gd name="T29" fmla="*/ 7 h 9"/>
                <a:gd name="T30" fmla="*/ 9 w 81"/>
                <a:gd name="T31" fmla="*/ 7 h 9"/>
                <a:gd name="T32" fmla="*/ 9 w 81"/>
                <a:gd name="T33" fmla="*/ 9 h 9"/>
                <a:gd name="T34" fmla="*/ 67 w 81"/>
                <a:gd name="T35" fmla="*/ 9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9"/>
                <a:gd name="T56" fmla="*/ 81 w 81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9">
                  <a:moveTo>
                    <a:pt x="71" y="9"/>
                  </a:moveTo>
                  <a:lnTo>
                    <a:pt x="73" y="9"/>
                  </a:lnTo>
                  <a:lnTo>
                    <a:pt x="73" y="7"/>
                  </a:lnTo>
                  <a:lnTo>
                    <a:pt x="75" y="7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0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05" name="Freeform 160">
              <a:extLst>
                <a:ext uri="{FF2B5EF4-FFF2-40B4-BE49-F238E27FC236}">
                  <a16:creationId xmlns:a16="http://schemas.microsoft.com/office/drawing/2014/main" id="{63EB5158-A0A5-F56A-90E8-7BA6AC3DA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862"/>
              <a:ext cx="70" cy="9"/>
            </a:xfrm>
            <a:custGeom>
              <a:avLst/>
              <a:gdLst>
                <a:gd name="T0" fmla="*/ 56 w 72"/>
                <a:gd name="T1" fmla="*/ 9 h 9"/>
                <a:gd name="T2" fmla="*/ 58 w 72"/>
                <a:gd name="T3" fmla="*/ 9 h 9"/>
                <a:gd name="T4" fmla="*/ 58 w 72"/>
                <a:gd name="T5" fmla="*/ 7 h 9"/>
                <a:gd name="T6" fmla="*/ 60 w 72"/>
                <a:gd name="T7" fmla="*/ 7 h 9"/>
                <a:gd name="T8" fmla="*/ 62 w 72"/>
                <a:gd name="T9" fmla="*/ 7 h 9"/>
                <a:gd name="T10" fmla="*/ 62 w 72"/>
                <a:gd name="T11" fmla="*/ 4 h 9"/>
                <a:gd name="T12" fmla="*/ 64 w 72"/>
                <a:gd name="T13" fmla="*/ 4 h 9"/>
                <a:gd name="T14" fmla="*/ 64 w 72"/>
                <a:gd name="T15" fmla="*/ 2 h 9"/>
                <a:gd name="T16" fmla="*/ 66 w 72"/>
                <a:gd name="T17" fmla="*/ 2 h 9"/>
                <a:gd name="T18" fmla="*/ 66 w 72"/>
                <a:gd name="T19" fmla="*/ 0 h 9"/>
                <a:gd name="T20" fmla="*/ 68 w 72"/>
                <a:gd name="T21" fmla="*/ 0 h 9"/>
                <a:gd name="T22" fmla="*/ 0 w 72"/>
                <a:gd name="T23" fmla="*/ 0 h 9"/>
                <a:gd name="T24" fmla="*/ 0 w 72"/>
                <a:gd name="T25" fmla="*/ 2 h 9"/>
                <a:gd name="T26" fmla="*/ 2 w 72"/>
                <a:gd name="T27" fmla="*/ 2 h 9"/>
                <a:gd name="T28" fmla="*/ 4 w 72"/>
                <a:gd name="T29" fmla="*/ 2 h 9"/>
                <a:gd name="T30" fmla="*/ 4 w 72"/>
                <a:gd name="T31" fmla="*/ 4 h 9"/>
                <a:gd name="T32" fmla="*/ 6 w 72"/>
                <a:gd name="T33" fmla="*/ 4 h 9"/>
                <a:gd name="T34" fmla="*/ 6 w 72"/>
                <a:gd name="T35" fmla="*/ 7 h 9"/>
                <a:gd name="T36" fmla="*/ 8 w 72"/>
                <a:gd name="T37" fmla="*/ 7 h 9"/>
                <a:gd name="T38" fmla="*/ 8 w 72"/>
                <a:gd name="T39" fmla="*/ 9 h 9"/>
                <a:gd name="T40" fmla="*/ 10 w 72"/>
                <a:gd name="T41" fmla="*/ 9 h 9"/>
                <a:gd name="T42" fmla="*/ 56 w 72"/>
                <a:gd name="T43" fmla="*/ 9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9"/>
                <a:gd name="T68" fmla="*/ 72 w 72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9">
                  <a:moveTo>
                    <a:pt x="60" y="9"/>
                  </a:move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10" y="9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F0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06" name="Freeform 161">
              <a:extLst>
                <a:ext uri="{FF2B5EF4-FFF2-40B4-BE49-F238E27FC236}">
                  <a16:creationId xmlns:a16="http://schemas.microsoft.com/office/drawing/2014/main" id="{0A39F147-2753-2962-383E-9AEC7DB1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866"/>
              <a:ext cx="60" cy="10"/>
            </a:xfrm>
            <a:custGeom>
              <a:avLst/>
              <a:gdLst>
                <a:gd name="T0" fmla="*/ 44 w 62"/>
                <a:gd name="T1" fmla="*/ 10 h 10"/>
                <a:gd name="T2" fmla="*/ 46 w 62"/>
                <a:gd name="T3" fmla="*/ 10 h 10"/>
                <a:gd name="T4" fmla="*/ 48 w 62"/>
                <a:gd name="T5" fmla="*/ 7 h 10"/>
                <a:gd name="T6" fmla="*/ 50 w 62"/>
                <a:gd name="T7" fmla="*/ 7 h 10"/>
                <a:gd name="T8" fmla="*/ 52 w 62"/>
                <a:gd name="T9" fmla="*/ 5 h 10"/>
                <a:gd name="T10" fmla="*/ 54 w 62"/>
                <a:gd name="T11" fmla="*/ 5 h 10"/>
                <a:gd name="T12" fmla="*/ 54 w 62"/>
                <a:gd name="T13" fmla="*/ 3 h 10"/>
                <a:gd name="T14" fmla="*/ 56 w 62"/>
                <a:gd name="T15" fmla="*/ 3 h 10"/>
                <a:gd name="T16" fmla="*/ 58 w 62"/>
                <a:gd name="T17" fmla="*/ 3 h 10"/>
                <a:gd name="T18" fmla="*/ 58 w 62"/>
                <a:gd name="T19" fmla="*/ 0 h 10"/>
                <a:gd name="T20" fmla="*/ 0 w 62"/>
                <a:gd name="T21" fmla="*/ 0 h 10"/>
                <a:gd name="T22" fmla="*/ 2 w 62"/>
                <a:gd name="T23" fmla="*/ 0 h 10"/>
                <a:gd name="T24" fmla="*/ 2 w 62"/>
                <a:gd name="T25" fmla="*/ 3 h 10"/>
                <a:gd name="T26" fmla="*/ 4 w 62"/>
                <a:gd name="T27" fmla="*/ 3 h 10"/>
                <a:gd name="T28" fmla="*/ 4 w 62"/>
                <a:gd name="T29" fmla="*/ 5 h 10"/>
                <a:gd name="T30" fmla="*/ 6 w 62"/>
                <a:gd name="T31" fmla="*/ 5 h 10"/>
                <a:gd name="T32" fmla="*/ 8 w 62"/>
                <a:gd name="T33" fmla="*/ 5 h 10"/>
                <a:gd name="T34" fmla="*/ 8 w 62"/>
                <a:gd name="T35" fmla="*/ 7 h 10"/>
                <a:gd name="T36" fmla="*/ 10 w 62"/>
                <a:gd name="T37" fmla="*/ 7 h 10"/>
                <a:gd name="T38" fmla="*/ 12 w 62"/>
                <a:gd name="T39" fmla="*/ 7 h 10"/>
                <a:gd name="T40" fmla="*/ 12 w 62"/>
                <a:gd name="T41" fmla="*/ 10 h 10"/>
                <a:gd name="T42" fmla="*/ 14 w 62"/>
                <a:gd name="T43" fmla="*/ 10 h 10"/>
                <a:gd name="T44" fmla="*/ 44 w 62"/>
                <a:gd name="T45" fmla="*/ 10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10"/>
                <a:gd name="T71" fmla="*/ 62 w 6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10">
                  <a:moveTo>
                    <a:pt x="47" y="10"/>
                  </a:moveTo>
                  <a:lnTo>
                    <a:pt x="50" y="10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F0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07" name="Freeform 162">
              <a:extLst>
                <a:ext uri="{FF2B5EF4-FFF2-40B4-BE49-F238E27FC236}">
                  <a16:creationId xmlns:a16="http://schemas.microsoft.com/office/drawing/2014/main" id="{71E1519D-0BA4-B75C-C560-4C47438D7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2871"/>
              <a:ext cx="48" cy="9"/>
            </a:xfrm>
            <a:custGeom>
              <a:avLst/>
              <a:gdLst>
                <a:gd name="T0" fmla="*/ 46 w 50"/>
                <a:gd name="T1" fmla="*/ 0 h 9"/>
                <a:gd name="T2" fmla="*/ 44 w 50"/>
                <a:gd name="T3" fmla="*/ 2 h 9"/>
                <a:gd name="T4" fmla="*/ 42 w 50"/>
                <a:gd name="T5" fmla="*/ 2 h 9"/>
                <a:gd name="T6" fmla="*/ 40 w 50"/>
                <a:gd name="T7" fmla="*/ 5 h 9"/>
                <a:gd name="T8" fmla="*/ 37 w 50"/>
                <a:gd name="T9" fmla="*/ 5 h 9"/>
                <a:gd name="T10" fmla="*/ 36 w 50"/>
                <a:gd name="T11" fmla="*/ 5 h 9"/>
                <a:gd name="T12" fmla="*/ 36 w 50"/>
                <a:gd name="T13" fmla="*/ 7 h 9"/>
                <a:gd name="T14" fmla="*/ 35 w 50"/>
                <a:gd name="T15" fmla="*/ 7 h 9"/>
                <a:gd name="T16" fmla="*/ 33 w 50"/>
                <a:gd name="T17" fmla="*/ 7 h 9"/>
                <a:gd name="T18" fmla="*/ 31 w 50"/>
                <a:gd name="T19" fmla="*/ 7 h 9"/>
                <a:gd name="T20" fmla="*/ 29 w 50"/>
                <a:gd name="T21" fmla="*/ 7 h 9"/>
                <a:gd name="T22" fmla="*/ 27 w 50"/>
                <a:gd name="T23" fmla="*/ 7 h 9"/>
                <a:gd name="T24" fmla="*/ 25 w 50"/>
                <a:gd name="T25" fmla="*/ 9 h 9"/>
                <a:gd name="T26" fmla="*/ 23 w 50"/>
                <a:gd name="T27" fmla="*/ 9 h 9"/>
                <a:gd name="T28" fmla="*/ 21 w 50"/>
                <a:gd name="T29" fmla="*/ 9 h 9"/>
                <a:gd name="T30" fmla="*/ 21 w 50"/>
                <a:gd name="T31" fmla="*/ 7 h 9"/>
                <a:gd name="T32" fmla="*/ 19 w 50"/>
                <a:gd name="T33" fmla="*/ 7 h 9"/>
                <a:gd name="T34" fmla="*/ 17 w 50"/>
                <a:gd name="T35" fmla="*/ 7 h 9"/>
                <a:gd name="T36" fmla="*/ 15 w 50"/>
                <a:gd name="T37" fmla="*/ 7 h 9"/>
                <a:gd name="T38" fmla="*/ 12 w 50"/>
                <a:gd name="T39" fmla="*/ 7 h 9"/>
                <a:gd name="T40" fmla="*/ 12 w 50"/>
                <a:gd name="T41" fmla="*/ 7 h 9"/>
                <a:gd name="T42" fmla="*/ 10 w 50"/>
                <a:gd name="T43" fmla="*/ 5 h 9"/>
                <a:gd name="T44" fmla="*/ 8 w 50"/>
                <a:gd name="T45" fmla="*/ 5 h 9"/>
                <a:gd name="T46" fmla="*/ 6 w 50"/>
                <a:gd name="T47" fmla="*/ 5 h 9"/>
                <a:gd name="T48" fmla="*/ 6 w 50"/>
                <a:gd name="T49" fmla="*/ 2 h 9"/>
                <a:gd name="T50" fmla="*/ 4 w 50"/>
                <a:gd name="T51" fmla="*/ 2 h 9"/>
                <a:gd name="T52" fmla="*/ 2 w 50"/>
                <a:gd name="T53" fmla="*/ 2 h 9"/>
                <a:gd name="T54" fmla="*/ 2 w 50"/>
                <a:gd name="T55" fmla="*/ 0 h 9"/>
                <a:gd name="T56" fmla="*/ 0 w 50"/>
                <a:gd name="T57" fmla="*/ 0 h 9"/>
                <a:gd name="T58" fmla="*/ 46 w 50"/>
                <a:gd name="T59" fmla="*/ 0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9"/>
                <a:gd name="T92" fmla="*/ 50 w 50"/>
                <a:gd name="T93" fmla="*/ 9 h 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9">
                  <a:moveTo>
                    <a:pt x="50" y="0"/>
                  </a:moveTo>
                  <a:lnTo>
                    <a:pt x="48" y="2"/>
                  </a:lnTo>
                  <a:lnTo>
                    <a:pt x="46" y="2"/>
                  </a:lnTo>
                  <a:lnTo>
                    <a:pt x="44" y="5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0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08" name="Freeform 163">
              <a:extLst>
                <a:ext uri="{FF2B5EF4-FFF2-40B4-BE49-F238E27FC236}">
                  <a16:creationId xmlns:a16="http://schemas.microsoft.com/office/drawing/2014/main" id="{2C22A74D-2E0A-ED54-C1CD-8370865D4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876"/>
              <a:ext cx="31" cy="4"/>
            </a:xfrm>
            <a:custGeom>
              <a:avLst/>
              <a:gdLst>
                <a:gd name="T0" fmla="*/ 29 w 33"/>
                <a:gd name="T1" fmla="*/ 0 h 4"/>
                <a:gd name="T2" fmla="*/ 27 w 33"/>
                <a:gd name="T3" fmla="*/ 0 h 4"/>
                <a:gd name="T4" fmla="*/ 27 w 33"/>
                <a:gd name="T5" fmla="*/ 2 h 4"/>
                <a:gd name="T6" fmla="*/ 25 w 33"/>
                <a:gd name="T7" fmla="*/ 2 h 4"/>
                <a:gd name="T8" fmla="*/ 23 w 33"/>
                <a:gd name="T9" fmla="*/ 2 h 4"/>
                <a:gd name="T10" fmla="*/ 22 w 33"/>
                <a:gd name="T11" fmla="*/ 2 h 4"/>
                <a:gd name="T12" fmla="*/ 21 w 33"/>
                <a:gd name="T13" fmla="*/ 2 h 4"/>
                <a:gd name="T14" fmla="*/ 19 w 33"/>
                <a:gd name="T15" fmla="*/ 2 h 4"/>
                <a:gd name="T16" fmla="*/ 19 w 33"/>
                <a:gd name="T17" fmla="*/ 4 h 4"/>
                <a:gd name="T18" fmla="*/ 17 w 33"/>
                <a:gd name="T19" fmla="*/ 4 h 4"/>
                <a:gd name="T20" fmla="*/ 15 w 33"/>
                <a:gd name="T21" fmla="*/ 4 h 4"/>
                <a:gd name="T22" fmla="*/ 13 w 33"/>
                <a:gd name="T23" fmla="*/ 4 h 4"/>
                <a:gd name="T24" fmla="*/ 13 w 33"/>
                <a:gd name="T25" fmla="*/ 2 h 4"/>
                <a:gd name="T26" fmla="*/ 11 w 33"/>
                <a:gd name="T27" fmla="*/ 2 h 4"/>
                <a:gd name="T28" fmla="*/ 9 w 33"/>
                <a:gd name="T29" fmla="*/ 2 h 4"/>
                <a:gd name="T30" fmla="*/ 8 w 33"/>
                <a:gd name="T31" fmla="*/ 2 h 4"/>
                <a:gd name="T32" fmla="*/ 6 w 33"/>
                <a:gd name="T33" fmla="*/ 2 h 4"/>
                <a:gd name="T34" fmla="*/ 4 w 33"/>
                <a:gd name="T35" fmla="*/ 2 h 4"/>
                <a:gd name="T36" fmla="*/ 4 w 33"/>
                <a:gd name="T37" fmla="*/ 0 h 4"/>
                <a:gd name="T38" fmla="*/ 2 w 33"/>
                <a:gd name="T39" fmla="*/ 0 h 4"/>
                <a:gd name="T40" fmla="*/ 0 w 33"/>
                <a:gd name="T41" fmla="*/ 0 h 4"/>
                <a:gd name="T42" fmla="*/ 29 w 33"/>
                <a:gd name="T43" fmla="*/ 0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4"/>
                <a:gd name="T68" fmla="*/ 33 w 33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4">
                  <a:moveTo>
                    <a:pt x="33" y="0"/>
                  </a:moveTo>
                  <a:lnTo>
                    <a:pt x="31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0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09" name="Freeform 164">
              <a:extLst>
                <a:ext uri="{FF2B5EF4-FFF2-40B4-BE49-F238E27FC236}">
                  <a16:creationId xmlns:a16="http://schemas.microsoft.com/office/drawing/2014/main" id="{57B82CC4-079A-8E08-0A7C-45FD0DEA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700"/>
              <a:ext cx="134" cy="228"/>
            </a:xfrm>
            <a:custGeom>
              <a:avLst/>
              <a:gdLst>
                <a:gd name="T0" fmla="*/ 2 w 137"/>
                <a:gd name="T1" fmla="*/ 100 h 228"/>
                <a:gd name="T2" fmla="*/ 5 w 137"/>
                <a:gd name="T3" fmla="*/ 84 h 228"/>
                <a:gd name="T4" fmla="*/ 9 w 137"/>
                <a:gd name="T5" fmla="*/ 68 h 228"/>
                <a:gd name="T6" fmla="*/ 13 w 137"/>
                <a:gd name="T7" fmla="*/ 54 h 228"/>
                <a:gd name="T8" fmla="*/ 19 w 137"/>
                <a:gd name="T9" fmla="*/ 40 h 228"/>
                <a:gd name="T10" fmla="*/ 23 w 137"/>
                <a:gd name="T11" fmla="*/ 28 h 228"/>
                <a:gd name="T12" fmla="*/ 32 w 137"/>
                <a:gd name="T13" fmla="*/ 19 h 228"/>
                <a:gd name="T14" fmla="*/ 40 w 137"/>
                <a:gd name="T15" fmla="*/ 12 h 228"/>
                <a:gd name="T16" fmla="*/ 50 w 137"/>
                <a:gd name="T17" fmla="*/ 5 h 228"/>
                <a:gd name="T18" fmla="*/ 61 w 137"/>
                <a:gd name="T19" fmla="*/ 2 h 228"/>
                <a:gd name="T20" fmla="*/ 69 w 137"/>
                <a:gd name="T21" fmla="*/ 0 h 228"/>
                <a:gd name="T22" fmla="*/ 79 w 137"/>
                <a:gd name="T23" fmla="*/ 2 h 228"/>
                <a:gd name="T24" fmla="*/ 88 w 137"/>
                <a:gd name="T25" fmla="*/ 7 h 228"/>
                <a:gd name="T26" fmla="*/ 98 w 137"/>
                <a:gd name="T27" fmla="*/ 14 h 228"/>
                <a:gd name="T28" fmla="*/ 106 w 137"/>
                <a:gd name="T29" fmla="*/ 21 h 228"/>
                <a:gd name="T30" fmla="*/ 112 w 137"/>
                <a:gd name="T31" fmla="*/ 33 h 228"/>
                <a:gd name="T32" fmla="*/ 117 w 137"/>
                <a:gd name="T33" fmla="*/ 44 h 228"/>
                <a:gd name="T34" fmla="*/ 123 w 137"/>
                <a:gd name="T35" fmla="*/ 58 h 228"/>
                <a:gd name="T36" fmla="*/ 127 w 137"/>
                <a:gd name="T37" fmla="*/ 72 h 228"/>
                <a:gd name="T38" fmla="*/ 129 w 137"/>
                <a:gd name="T39" fmla="*/ 89 h 228"/>
                <a:gd name="T40" fmla="*/ 131 w 137"/>
                <a:gd name="T41" fmla="*/ 105 h 228"/>
                <a:gd name="T42" fmla="*/ 131 w 137"/>
                <a:gd name="T43" fmla="*/ 121 h 228"/>
                <a:gd name="T44" fmla="*/ 129 w 137"/>
                <a:gd name="T45" fmla="*/ 140 h 228"/>
                <a:gd name="T46" fmla="*/ 125 w 137"/>
                <a:gd name="T47" fmla="*/ 156 h 228"/>
                <a:gd name="T48" fmla="*/ 121 w 137"/>
                <a:gd name="T49" fmla="*/ 170 h 228"/>
                <a:gd name="T50" fmla="*/ 115 w 137"/>
                <a:gd name="T51" fmla="*/ 184 h 228"/>
                <a:gd name="T52" fmla="*/ 110 w 137"/>
                <a:gd name="T53" fmla="*/ 196 h 228"/>
                <a:gd name="T54" fmla="*/ 102 w 137"/>
                <a:gd name="T55" fmla="*/ 205 h 228"/>
                <a:gd name="T56" fmla="*/ 94 w 137"/>
                <a:gd name="T57" fmla="*/ 214 h 228"/>
                <a:gd name="T58" fmla="*/ 86 w 137"/>
                <a:gd name="T59" fmla="*/ 221 h 228"/>
                <a:gd name="T60" fmla="*/ 75 w 137"/>
                <a:gd name="T61" fmla="*/ 226 h 228"/>
                <a:gd name="T62" fmla="*/ 66 w 137"/>
                <a:gd name="T63" fmla="*/ 228 h 228"/>
                <a:gd name="T64" fmla="*/ 57 w 137"/>
                <a:gd name="T65" fmla="*/ 226 h 228"/>
                <a:gd name="T66" fmla="*/ 46 w 137"/>
                <a:gd name="T67" fmla="*/ 224 h 228"/>
                <a:gd name="T68" fmla="*/ 38 w 137"/>
                <a:gd name="T69" fmla="*/ 217 h 228"/>
                <a:gd name="T70" fmla="*/ 30 w 137"/>
                <a:gd name="T71" fmla="*/ 210 h 228"/>
                <a:gd name="T72" fmla="*/ 22 w 137"/>
                <a:gd name="T73" fmla="*/ 200 h 228"/>
                <a:gd name="T74" fmla="*/ 17 w 137"/>
                <a:gd name="T75" fmla="*/ 189 h 228"/>
                <a:gd name="T76" fmla="*/ 11 w 137"/>
                <a:gd name="T77" fmla="*/ 175 h 228"/>
                <a:gd name="T78" fmla="*/ 7 w 137"/>
                <a:gd name="T79" fmla="*/ 161 h 228"/>
                <a:gd name="T80" fmla="*/ 2 w 137"/>
                <a:gd name="T81" fmla="*/ 144 h 228"/>
                <a:gd name="T82" fmla="*/ 0 w 137"/>
                <a:gd name="T83" fmla="*/ 128 h 228"/>
                <a:gd name="T84" fmla="*/ 0 w 137"/>
                <a:gd name="T85" fmla="*/ 112 h 2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28"/>
                <a:gd name="T131" fmla="*/ 137 w 137"/>
                <a:gd name="T132" fmla="*/ 228 h 2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28">
                  <a:moveTo>
                    <a:pt x="0" y="112"/>
                  </a:moveTo>
                  <a:lnTo>
                    <a:pt x="0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5" y="84"/>
                  </a:lnTo>
                  <a:lnTo>
                    <a:pt x="5" y="77"/>
                  </a:lnTo>
                  <a:lnTo>
                    <a:pt x="7" y="72"/>
                  </a:lnTo>
                  <a:lnTo>
                    <a:pt x="9" y="68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1" y="35"/>
                  </a:lnTo>
                  <a:lnTo>
                    <a:pt x="23" y="33"/>
                  </a:lnTo>
                  <a:lnTo>
                    <a:pt x="25" y="28"/>
                  </a:lnTo>
                  <a:lnTo>
                    <a:pt x="29" y="26"/>
                  </a:lnTo>
                  <a:lnTo>
                    <a:pt x="32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0" y="14"/>
                  </a:lnTo>
                  <a:lnTo>
                    <a:pt x="42" y="12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90" y="5"/>
                  </a:lnTo>
                  <a:lnTo>
                    <a:pt x="92" y="7"/>
                  </a:lnTo>
                  <a:lnTo>
                    <a:pt x="96" y="9"/>
                  </a:lnTo>
                  <a:lnTo>
                    <a:pt x="98" y="12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10" y="21"/>
                  </a:lnTo>
                  <a:lnTo>
                    <a:pt x="113" y="26"/>
                  </a:lnTo>
                  <a:lnTo>
                    <a:pt x="115" y="28"/>
                  </a:lnTo>
                  <a:lnTo>
                    <a:pt x="117" y="33"/>
                  </a:lnTo>
                  <a:lnTo>
                    <a:pt x="119" y="35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5" y="49"/>
                  </a:lnTo>
                  <a:lnTo>
                    <a:pt x="127" y="54"/>
                  </a:lnTo>
                  <a:lnTo>
                    <a:pt x="129" y="58"/>
                  </a:lnTo>
                  <a:lnTo>
                    <a:pt x="129" y="63"/>
                  </a:lnTo>
                  <a:lnTo>
                    <a:pt x="131" y="68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9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0"/>
                  </a:lnTo>
                  <a:lnTo>
                    <a:pt x="137" y="117"/>
                  </a:lnTo>
                  <a:lnTo>
                    <a:pt x="137" y="121"/>
                  </a:lnTo>
                  <a:lnTo>
                    <a:pt x="135" y="128"/>
                  </a:lnTo>
                  <a:lnTo>
                    <a:pt x="135" y="133"/>
                  </a:lnTo>
                  <a:lnTo>
                    <a:pt x="135" y="140"/>
                  </a:lnTo>
                  <a:lnTo>
                    <a:pt x="133" y="144"/>
                  </a:lnTo>
                  <a:lnTo>
                    <a:pt x="133" y="149"/>
                  </a:lnTo>
                  <a:lnTo>
                    <a:pt x="131" y="156"/>
                  </a:lnTo>
                  <a:lnTo>
                    <a:pt x="131" y="161"/>
                  </a:lnTo>
                  <a:lnTo>
                    <a:pt x="129" y="165"/>
                  </a:lnTo>
                  <a:lnTo>
                    <a:pt x="127" y="170"/>
                  </a:lnTo>
                  <a:lnTo>
                    <a:pt x="125" y="175"/>
                  </a:lnTo>
                  <a:lnTo>
                    <a:pt x="123" y="179"/>
                  </a:lnTo>
                  <a:lnTo>
                    <a:pt x="121" y="184"/>
                  </a:lnTo>
                  <a:lnTo>
                    <a:pt x="119" y="189"/>
                  </a:lnTo>
                  <a:lnTo>
                    <a:pt x="117" y="191"/>
                  </a:lnTo>
                  <a:lnTo>
                    <a:pt x="115" y="196"/>
                  </a:lnTo>
                  <a:lnTo>
                    <a:pt x="113" y="200"/>
                  </a:lnTo>
                  <a:lnTo>
                    <a:pt x="110" y="203"/>
                  </a:lnTo>
                  <a:lnTo>
                    <a:pt x="106" y="205"/>
                  </a:lnTo>
                  <a:lnTo>
                    <a:pt x="104" y="210"/>
                  </a:lnTo>
                  <a:lnTo>
                    <a:pt x="102" y="212"/>
                  </a:lnTo>
                  <a:lnTo>
                    <a:pt x="98" y="214"/>
                  </a:lnTo>
                  <a:lnTo>
                    <a:pt x="96" y="217"/>
                  </a:lnTo>
                  <a:lnTo>
                    <a:pt x="92" y="219"/>
                  </a:lnTo>
                  <a:lnTo>
                    <a:pt x="90" y="221"/>
                  </a:lnTo>
                  <a:lnTo>
                    <a:pt x="86" y="224"/>
                  </a:lnTo>
                  <a:lnTo>
                    <a:pt x="83" y="224"/>
                  </a:lnTo>
                  <a:lnTo>
                    <a:pt x="79" y="226"/>
                  </a:lnTo>
                  <a:lnTo>
                    <a:pt x="77" y="226"/>
                  </a:lnTo>
                  <a:lnTo>
                    <a:pt x="73" y="226"/>
                  </a:lnTo>
                  <a:lnTo>
                    <a:pt x="69" y="228"/>
                  </a:lnTo>
                  <a:lnTo>
                    <a:pt x="67" y="228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6" y="226"/>
                  </a:lnTo>
                  <a:lnTo>
                    <a:pt x="52" y="224"/>
                  </a:lnTo>
                  <a:lnTo>
                    <a:pt x="48" y="224"/>
                  </a:lnTo>
                  <a:lnTo>
                    <a:pt x="46" y="221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6" y="214"/>
                  </a:lnTo>
                  <a:lnTo>
                    <a:pt x="34" y="212"/>
                  </a:lnTo>
                  <a:lnTo>
                    <a:pt x="32" y="210"/>
                  </a:lnTo>
                  <a:lnTo>
                    <a:pt x="27" y="207"/>
                  </a:lnTo>
                  <a:lnTo>
                    <a:pt x="25" y="203"/>
                  </a:lnTo>
                  <a:lnTo>
                    <a:pt x="23" y="200"/>
                  </a:lnTo>
                  <a:lnTo>
                    <a:pt x="21" y="196"/>
                  </a:lnTo>
                  <a:lnTo>
                    <a:pt x="19" y="191"/>
                  </a:lnTo>
                  <a:lnTo>
                    <a:pt x="17" y="189"/>
                  </a:lnTo>
                  <a:lnTo>
                    <a:pt x="15" y="184"/>
                  </a:lnTo>
                  <a:lnTo>
                    <a:pt x="13" y="179"/>
                  </a:lnTo>
                  <a:lnTo>
                    <a:pt x="11" y="175"/>
                  </a:lnTo>
                  <a:lnTo>
                    <a:pt x="9" y="170"/>
                  </a:lnTo>
                  <a:lnTo>
                    <a:pt x="9" y="165"/>
                  </a:lnTo>
                  <a:lnTo>
                    <a:pt x="7" y="161"/>
                  </a:lnTo>
                  <a:lnTo>
                    <a:pt x="5" y="156"/>
                  </a:lnTo>
                  <a:lnTo>
                    <a:pt x="5" y="151"/>
                  </a:lnTo>
                  <a:lnTo>
                    <a:pt x="2" y="144"/>
                  </a:lnTo>
                  <a:lnTo>
                    <a:pt x="2" y="140"/>
                  </a:lnTo>
                  <a:lnTo>
                    <a:pt x="2" y="135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10" name="Freeform 165">
              <a:extLst>
                <a:ext uri="{FF2B5EF4-FFF2-40B4-BE49-F238E27FC236}">
                  <a16:creationId xmlns:a16="http://schemas.microsoft.com/office/drawing/2014/main" id="{843E07D9-00CC-835F-9F8C-2CEA61E16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708"/>
              <a:ext cx="170" cy="228"/>
            </a:xfrm>
            <a:custGeom>
              <a:avLst/>
              <a:gdLst>
                <a:gd name="T0" fmla="*/ 2 w 137"/>
                <a:gd name="T1" fmla="*/ 100 h 228"/>
                <a:gd name="T2" fmla="*/ 7 w 137"/>
                <a:gd name="T3" fmla="*/ 84 h 228"/>
                <a:gd name="T4" fmla="*/ 14 w 137"/>
                <a:gd name="T5" fmla="*/ 68 h 228"/>
                <a:gd name="T6" fmla="*/ 20 w 137"/>
                <a:gd name="T7" fmla="*/ 54 h 228"/>
                <a:gd name="T8" fmla="*/ 30 w 137"/>
                <a:gd name="T9" fmla="*/ 40 h 228"/>
                <a:gd name="T10" fmla="*/ 38 w 137"/>
                <a:gd name="T11" fmla="*/ 28 h 228"/>
                <a:gd name="T12" fmla="*/ 52 w 137"/>
                <a:gd name="T13" fmla="*/ 19 h 228"/>
                <a:gd name="T14" fmla="*/ 65 w 137"/>
                <a:gd name="T15" fmla="*/ 12 h 228"/>
                <a:gd name="T16" fmla="*/ 81 w 137"/>
                <a:gd name="T17" fmla="*/ 5 h 228"/>
                <a:gd name="T18" fmla="*/ 97 w 137"/>
                <a:gd name="T19" fmla="*/ 2 h 228"/>
                <a:gd name="T20" fmla="*/ 113 w 137"/>
                <a:gd name="T21" fmla="*/ 0 h 228"/>
                <a:gd name="T22" fmla="*/ 128 w 137"/>
                <a:gd name="T23" fmla="*/ 2 h 228"/>
                <a:gd name="T24" fmla="*/ 141 w 137"/>
                <a:gd name="T25" fmla="*/ 7 h 228"/>
                <a:gd name="T26" fmla="*/ 158 w 137"/>
                <a:gd name="T27" fmla="*/ 14 h 228"/>
                <a:gd name="T28" fmla="*/ 169 w 137"/>
                <a:gd name="T29" fmla="*/ 21 h 228"/>
                <a:gd name="T30" fmla="*/ 180 w 137"/>
                <a:gd name="T31" fmla="*/ 33 h 228"/>
                <a:gd name="T32" fmla="*/ 190 w 137"/>
                <a:gd name="T33" fmla="*/ 44 h 228"/>
                <a:gd name="T34" fmla="*/ 199 w 137"/>
                <a:gd name="T35" fmla="*/ 58 h 228"/>
                <a:gd name="T36" fmla="*/ 205 w 137"/>
                <a:gd name="T37" fmla="*/ 72 h 228"/>
                <a:gd name="T38" fmla="*/ 208 w 137"/>
                <a:gd name="T39" fmla="*/ 89 h 228"/>
                <a:gd name="T40" fmla="*/ 211 w 137"/>
                <a:gd name="T41" fmla="*/ 105 h 228"/>
                <a:gd name="T42" fmla="*/ 211 w 137"/>
                <a:gd name="T43" fmla="*/ 121 h 228"/>
                <a:gd name="T44" fmla="*/ 208 w 137"/>
                <a:gd name="T45" fmla="*/ 140 h 228"/>
                <a:gd name="T46" fmla="*/ 202 w 137"/>
                <a:gd name="T47" fmla="*/ 156 h 228"/>
                <a:gd name="T48" fmla="*/ 196 w 137"/>
                <a:gd name="T49" fmla="*/ 170 h 228"/>
                <a:gd name="T50" fmla="*/ 186 w 137"/>
                <a:gd name="T51" fmla="*/ 184 h 228"/>
                <a:gd name="T52" fmla="*/ 177 w 137"/>
                <a:gd name="T53" fmla="*/ 196 h 228"/>
                <a:gd name="T54" fmla="*/ 164 w 137"/>
                <a:gd name="T55" fmla="*/ 205 h 228"/>
                <a:gd name="T56" fmla="*/ 151 w 137"/>
                <a:gd name="T57" fmla="*/ 214 h 228"/>
                <a:gd name="T58" fmla="*/ 139 w 137"/>
                <a:gd name="T59" fmla="*/ 221 h 228"/>
                <a:gd name="T60" fmla="*/ 122 w 137"/>
                <a:gd name="T61" fmla="*/ 226 h 228"/>
                <a:gd name="T62" fmla="*/ 107 w 137"/>
                <a:gd name="T63" fmla="*/ 228 h 228"/>
                <a:gd name="T64" fmla="*/ 91 w 137"/>
                <a:gd name="T65" fmla="*/ 226 h 228"/>
                <a:gd name="T66" fmla="*/ 74 w 137"/>
                <a:gd name="T67" fmla="*/ 224 h 228"/>
                <a:gd name="T68" fmla="*/ 62 w 137"/>
                <a:gd name="T69" fmla="*/ 217 h 228"/>
                <a:gd name="T70" fmla="*/ 50 w 137"/>
                <a:gd name="T71" fmla="*/ 210 h 228"/>
                <a:gd name="T72" fmla="*/ 36 w 137"/>
                <a:gd name="T73" fmla="*/ 200 h 228"/>
                <a:gd name="T74" fmla="*/ 26 w 137"/>
                <a:gd name="T75" fmla="*/ 189 h 228"/>
                <a:gd name="T76" fmla="*/ 17 w 137"/>
                <a:gd name="T77" fmla="*/ 175 h 228"/>
                <a:gd name="T78" fmla="*/ 11 w 137"/>
                <a:gd name="T79" fmla="*/ 161 h 228"/>
                <a:gd name="T80" fmla="*/ 2 w 137"/>
                <a:gd name="T81" fmla="*/ 144 h 228"/>
                <a:gd name="T82" fmla="*/ 0 w 137"/>
                <a:gd name="T83" fmla="*/ 128 h 228"/>
                <a:gd name="T84" fmla="*/ 0 w 137"/>
                <a:gd name="T85" fmla="*/ 112 h 2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228"/>
                <a:gd name="T131" fmla="*/ 137 w 137"/>
                <a:gd name="T132" fmla="*/ 228 h 2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228">
                  <a:moveTo>
                    <a:pt x="0" y="112"/>
                  </a:moveTo>
                  <a:lnTo>
                    <a:pt x="0" y="105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5" y="84"/>
                  </a:lnTo>
                  <a:lnTo>
                    <a:pt x="5" y="77"/>
                  </a:lnTo>
                  <a:lnTo>
                    <a:pt x="7" y="72"/>
                  </a:lnTo>
                  <a:lnTo>
                    <a:pt x="9" y="68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1" y="35"/>
                  </a:lnTo>
                  <a:lnTo>
                    <a:pt x="23" y="33"/>
                  </a:lnTo>
                  <a:lnTo>
                    <a:pt x="25" y="28"/>
                  </a:lnTo>
                  <a:lnTo>
                    <a:pt x="29" y="26"/>
                  </a:lnTo>
                  <a:lnTo>
                    <a:pt x="32" y="21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0" y="14"/>
                  </a:lnTo>
                  <a:lnTo>
                    <a:pt x="42" y="12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79" y="2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90" y="5"/>
                  </a:lnTo>
                  <a:lnTo>
                    <a:pt x="92" y="7"/>
                  </a:lnTo>
                  <a:lnTo>
                    <a:pt x="96" y="9"/>
                  </a:lnTo>
                  <a:lnTo>
                    <a:pt x="98" y="12"/>
                  </a:lnTo>
                  <a:lnTo>
                    <a:pt x="102" y="14"/>
                  </a:lnTo>
                  <a:lnTo>
                    <a:pt x="104" y="16"/>
                  </a:lnTo>
                  <a:lnTo>
                    <a:pt x="106" y="19"/>
                  </a:lnTo>
                  <a:lnTo>
                    <a:pt x="110" y="21"/>
                  </a:lnTo>
                  <a:lnTo>
                    <a:pt x="113" y="26"/>
                  </a:lnTo>
                  <a:lnTo>
                    <a:pt x="115" y="28"/>
                  </a:lnTo>
                  <a:lnTo>
                    <a:pt x="117" y="33"/>
                  </a:lnTo>
                  <a:lnTo>
                    <a:pt x="119" y="35"/>
                  </a:lnTo>
                  <a:lnTo>
                    <a:pt x="121" y="40"/>
                  </a:lnTo>
                  <a:lnTo>
                    <a:pt x="123" y="44"/>
                  </a:lnTo>
                  <a:lnTo>
                    <a:pt x="125" y="49"/>
                  </a:lnTo>
                  <a:lnTo>
                    <a:pt x="127" y="54"/>
                  </a:lnTo>
                  <a:lnTo>
                    <a:pt x="129" y="58"/>
                  </a:lnTo>
                  <a:lnTo>
                    <a:pt x="129" y="63"/>
                  </a:lnTo>
                  <a:lnTo>
                    <a:pt x="131" y="68"/>
                  </a:lnTo>
                  <a:lnTo>
                    <a:pt x="133" y="72"/>
                  </a:lnTo>
                  <a:lnTo>
                    <a:pt x="133" y="77"/>
                  </a:lnTo>
                  <a:lnTo>
                    <a:pt x="135" y="84"/>
                  </a:lnTo>
                  <a:lnTo>
                    <a:pt x="135" y="89"/>
                  </a:lnTo>
                  <a:lnTo>
                    <a:pt x="135" y="93"/>
                  </a:lnTo>
                  <a:lnTo>
                    <a:pt x="137" y="100"/>
                  </a:lnTo>
                  <a:lnTo>
                    <a:pt x="137" y="105"/>
                  </a:lnTo>
                  <a:lnTo>
                    <a:pt x="137" y="110"/>
                  </a:lnTo>
                  <a:lnTo>
                    <a:pt x="137" y="117"/>
                  </a:lnTo>
                  <a:lnTo>
                    <a:pt x="137" y="121"/>
                  </a:lnTo>
                  <a:lnTo>
                    <a:pt x="135" y="128"/>
                  </a:lnTo>
                  <a:lnTo>
                    <a:pt x="135" y="133"/>
                  </a:lnTo>
                  <a:lnTo>
                    <a:pt x="135" y="140"/>
                  </a:lnTo>
                  <a:lnTo>
                    <a:pt x="133" y="144"/>
                  </a:lnTo>
                  <a:lnTo>
                    <a:pt x="133" y="149"/>
                  </a:lnTo>
                  <a:lnTo>
                    <a:pt x="131" y="156"/>
                  </a:lnTo>
                  <a:lnTo>
                    <a:pt x="131" y="161"/>
                  </a:lnTo>
                  <a:lnTo>
                    <a:pt x="129" y="165"/>
                  </a:lnTo>
                  <a:lnTo>
                    <a:pt x="127" y="170"/>
                  </a:lnTo>
                  <a:lnTo>
                    <a:pt x="125" y="175"/>
                  </a:lnTo>
                  <a:lnTo>
                    <a:pt x="123" y="179"/>
                  </a:lnTo>
                  <a:lnTo>
                    <a:pt x="121" y="184"/>
                  </a:lnTo>
                  <a:lnTo>
                    <a:pt x="119" y="189"/>
                  </a:lnTo>
                  <a:lnTo>
                    <a:pt x="117" y="191"/>
                  </a:lnTo>
                  <a:lnTo>
                    <a:pt x="115" y="196"/>
                  </a:lnTo>
                  <a:lnTo>
                    <a:pt x="113" y="200"/>
                  </a:lnTo>
                  <a:lnTo>
                    <a:pt x="110" y="203"/>
                  </a:lnTo>
                  <a:lnTo>
                    <a:pt x="106" y="205"/>
                  </a:lnTo>
                  <a:lnTo>
                    <a:pt x="104" y="210"/>
                  </a:lnTo>
                  <a:lnTo>
                    <a:pt x="102" y="212"/>
                  </a:lnTo>
                  <a:lnTo>
                    <a:pt x="98" y="214"/>
                  </a:lnTo>
                  <a:lnTo>
                    <a:pt x="96" y="217"/>
                  </a:lnTo>
                  <a:lnTo>
                    <a:pt x="92" y="219"/>
                  </a:lnTo>
                  <a:lnTo>
                    <a:pt x="90" y="221"/>
                  </a:lnTo>
                  <a:lnTo>
                    <a:pt x="86" y="224"/>
                  </a:lnTo>
                  <a:lnTo>
                    <a:pt x="83" y="224"/>
                  </a:lnTo>
                  <a:lnTo>
                    <a:pt x="79" y="226"/>
                  </a:lnTo>
                  <a:lnTo>
                    <a:pt x="77" y="226"/>
                  </a:lnTo>
                  <a:lnTo>
                    <a:pt x="73" y="226"/>
                  </a:lnTo>
                  <a:lnTo>
                    <a:pt x="69" y="228"/>
                  </a:lnTo>
                  <a:lnTo>
                    <a:pt x="67" y="228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6" y="226"/>
                  </a:lnTo>
                  <a:lnTo>
                    <a:pt x="52" y="224"/>
                  </a:lnTo>
                  <a:lnTo>
                    <a:pt x="48" y="224"/>
                  </a:lnTo>
                  <a:lnTo>
                    <a:pt x="46" y="221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6" y="214"/>
                  </a:lnTo>
                  <a:lnTo>
                    <a:pt x="34" y="212"/>
                  </a:lnTo>
                  <a:lnTo>
                    <a:pt x="32" y="210"/>
                  </a:lnTo>
                  <a:lnTo>
                    <a:pt x="27" y="207"/>
                  </a:lnTo>
                  <a:lnTo>
                    <a:pt x="25" y="203"/>
                  </a:lnTo>
                  <a:lnTo>
                    <a:pt x="23" y="200"/>
                  </a:lnTo>
                  <a:lnTo>
                    <a:pt x="21" y="196"/>
                  </a:lnTo>
                  <a:lnTo>
                    <a:pt x="19" y="191"/>
                  </a:lnTo>
                  <a:lnTo>
                    <a:pt x="17" y="189"/>
                  </a:lnTo>
                  <a:lnTo>
                    <a:pt x="15" y="184"/>
                  </a:lnTo>
                  <a:lnTo>
                    <a:pt x="13" y="179"/>
                  </a:lnTo>
                  <a:lnTo>
                    <a:pt x="11" y="175"/>
                  </a:lnTo>
                  <a:lnTo>
                    <a:pt x="9" y="170"/>
                  </a:lnTo>
                  <a:lnTo>
                    <a:pt x="9" y="165"/>
                  </a:lnTo>
                  <a:lnTo>
                    <a:pt x="7" y="161"/>
                  </a:lnTo>
                  <a:lnTo>
                    <a:pt x="5" y="156"/>
                  </a:lnTo>
                  <a:lnTo>
                    <a:pt x="5" y="151"/>
                  </a:lnTo>
                  <a:lnTo>
                    <a:pt x="2" y="144"/>
                  </a:lnTo>
                  <a:lnTo>
                    <a:pt x="2" y="140"/>
                  </a:lnTo>
                  <a:lnTo>
                    <a:pt x="2" y="135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2"/>
                  </a:lnTo>
                </a:path>
              </a:pathLst>
            </a:custGeom>
            <a:noFill/>
            <a:ln w="0">
              <a:solidFill>
                <a:srgbClr val="66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11" name="Freeform 166">
              <a:extLst>
                <a:ext uri="{FF2B5EF4-FFF2-40B4-BE49-F238E27FC236}">
                  <a16:creationId xmlns:a16="http://schemas.microsoft.com/office/drawing/2014/main" id="{5AC088D6-71DB-EAD6-1911-93D5C5F8F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1409"/>
              <a:ext cx="35" cy="21"/>
            </a:xfrm>
            <a:custGeom>
              <a:avLst/>
              <a:gdLst>
                <a:gd name="T0" fmla="*/ 0 w 36"/>
                <a:gd name="T1" fmla="*/ 19 h 21"/>
                <a:gd name="T2" fmla="*/ 2 w 36"/>
                <a:gd name="T3" fmla="*/ 21 h 21"/>
                <a:gd name="T4" fmla="*/ 5 w 36"/>
                <a:gd name="T5" fmla="*/ 21 h 21"/>
                <a:gd name="T6" fmla="*/ 7 w 36"/>
                <a:gd name="T7" fmla="*/ 21 h 21"/>
                <a:gd name="T8" fmla="*/ 9 w 36"/>
                <a:gd name="T9" fmla="*/ 21 h 21"/>
                <a:gd name="T10" fmla="*/ 11 w 36"/>
                <a:gd name="T11" fmla="*/ 21 h 21"/>
                <a:gd name="T12" fmla="*/ 13 w 36"/>
                <a:gd name="T13" fmla="*/ 21 h 21"/>
                <a:gd name="T14" fmla="*/ 15 w 36"/>
                <a:gd name="T15" fmla="*/ 21 h 21"/>
                <a:gd name="T16" fmla="*/ 17 w 36"/>
                <a:gd name="T17" fmla="*/ 21 h 21"/>
                <a:gd name="T18" fmla="*/ 18 w 36"/>
                <a:gd name="T19" fmla="*/ 21 h 21"/>
                <a:gd name="T20" fmla="*/ 19 w 36"/>
                <a:gd name="T21" fmla="*/ 21 h 21"/>
                <a:gd name="T22" fmla="*/ 21 w 36"/>
                <a:gd name="T23" fmla="*/ 21 h 21"/>
                <a:gd name="T24" fmla="*/ 23 w 36"/>
                <a:gd name="T25" fmla="*/ 21 h 21"/>
                <a:gd name="T26" fmla="*/ 25 w 36"/>
                <a:gd name="T27" fmla="*/ 21 h 21"/>
                <a:gd name="T28" fmla="*/ 27 w 36"/>
                <a:gd name="T29" fmla="*/ 19 h 21"/>
                <a:gd name="T30" fmla="*/ 29 w 36"/>
                <a:gd name="T31" fmla="*/ 19 h 21"/>
                <a:gd name="T32" fmla="*/ 32 w 36"/>
                <a:gd name="T33" fmla="*/ 19 h 21"/>
                <a:gd name="T34" fmla="*/ 34 w 36"/>
                <a:gd name="T35" fmla="*/ 17 h 21"/>
                <a:gd name="T36" fmla="*/ 25 w 36"/>
                <a:gd name="T37" fmla="*/ 0 h 21"/>
                <a:gd name="T38" fmla="*/ 23 w 36"/>
                <a:gd name="T39" fmla="*/ 0 h 21"/>
                <a:gd name="T40" fmla="*/ 21 w 36"/>
                <a:gd name="T41" fmla="*/ 3 h 21"/>
                <a:gd name="T42" fmla="*/ 19 w 36"/>
                <a:gd name="T43" fmla="*/ 3 h 21"/>
                <a:gd name="T44" fmla="*/ 18 w 36"/>
                <a:gd name="T45" fmla="*/ 3 h 21"/>
                <a:gd name="T46" fmla="*/ 17 w 36"/>
                <a:gd name="T47" fmla="*/ 3 h 21"/>
                <a:gd name="T48" fmla="*/ 15 w 36"/>
                <a:gd name="T49" fmla="*/ 3 h 21"/>
                <a:gd name="T50" fmla="*/ 13 w 36"/>
                <a:gd name="T51" fmla="*/ 3 h 21"/>
                <a:gd name="T52" fmla="*/ 11 w 36"/>
                <a:gd name="T53" fmla="*/ 3 h 21"/>
                <a:gd name="T54" fmla="*/ 9 w 36"/>
                <a:gd name="T55" fmla="*/ 3 h 21"/>
                <a:gd name="T56" fmla="*/ 7 w 36"/>
                <a:gd name="T57" fmla="*/ 3 h 21"/>
                <a:gd name="T58" fmla="*/ 7 w 36"/>
                <a:gd name="T59" fmla="*/ 0 h 21"/>
                <a:gd name="T60" fmla="*/ 5 w 36"/>
                <a:gd name="T61" fmla="*/ 0 h 21"/>
                <a:gd name="T62" fmla="*/ 2 w 36"/>
                <a:gd name="T63" fmla="*/ 0 h 21"/>
                <a:gd name="T64" fmla="*/ 0 w 36"/>
                <a:gd name="T65" fmla="*/ 19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21"/>
                <a:gd name="T101" fmla="*/ 36 w 36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21">
                  <a:moveTo>
                    <a:pt x="0" y="19"/>
                  </a:moveTo>
                  <a:lnTo>
                    <a:pt x="2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12" name="Freeform 167">
              <a:extLst>
                <a:ext uri="{FF2B5EF4-FFF2-40B4-BE49-F238E27FC236}">
                  <a16:creationId xmlns:a16="http://schemas.microsoft.com/office/drawing/2014/main" id="{89C7E170-AFE9-451B-4A74-D8AA5C95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1407"/>
              <a:ext cx="41" cy="56"/>
            </a:xfrm>
            <a:custGeom>
              <a:avLst/>
              <a:gdLst>
                <a:gd name="T0" fmla="*/ 27 w 43"/>
                <a:gd name="T1" fmla="*/ 44 h 56"/>
                <a:gd name="T2" fmla="*/ 29 w 43"/>
                <a:gd name="T3" fmla="*/ 44 h 56"/>
                <a:gd name="T4" fmla="*/ 27 w 43"/>
                <a:gd name="T5" fmla="*/ 42 h 56"/>
                <a:gd name="T6" fmla="*/ 25 w 43"/>
                <a:gd name="T7" fmla="*/ 40 h 56"/>
                <a:gd name="T8" fmla="*/ 23 w 43"/>
                <a:gd name="T9" fmla="*/ 35 h 56"/>
                <a:gd name="T10" fmla="*/ 21 w 43"/>
                <a:gd name="T11" fmla="*/ 33 h 56"/>
                <a:gd name="T12" fmla="*/ 21 w 43"/>
                <a:gd name="T13" fmla="*/ 30 h 56"/>
                <a:gd name="T14" fmla="*/ 19 w 43"/>
                <a:gd name="T15" fmla="*/ 28 h 56"/>
                <a:gd name="T16" fmla="*/ 19 w 43"/>
                <a:gd name="T17" fmla="*/ 26 h 56"/>
                <a:gd name="T18" fmla="*/ 17 w 43"/>
                <a:gd name="T19" fmla="*/ 23 h 56"/>
                <a:gd name="T20" fmla="*/ 17 w 43"/>
                <a:gd name="T21" fmla="*/ 21 h 56"/>
                <a:gd name="T22" fmla="*/ 17 w 43"/>
                <a:gd name="T23" fmla="*/ 19 h 56"/>
                <a:gd name="T24" fmla="*/ 14 w 43"/>
                <a:gd name="T25" fmla="*/ 21 h 56"/>
                <a:gd name="T26" fmla="*/ 17 w 43"/>
                <a:gd name="T27" fmla="*/ 21 h 56"/>
                <a:gd name="T28" fmla="*/ 19 w 43"/>
                <a:gd name="T29" fmla="*/ 21 h 56"/>
                <a:gd name="T30" fmla="*/ 21 w 43"/>
                <a:gd name="T31" fmla="*/ 21 h 56"/>
                <a:gd name="T32" fmla="*/ 23 w 43"/>
                <a:gd name="T33" fmla="*/ 21 h 56"/>
                <a:gd name="T34" fmla="*/ 25 w 43"/>
                <a:gd name="T35" fmla="*/ 21 h 56"/>
                <a:gd name="T36" fmla="*/ 27 w 43"/>
                <a:gd name="T37" fmla="*/ 21 h 56"/>
                <a:gd name="T38" fmla="*/ 29 w 43"/>
                <a:gd name="T39" fmla="*/ 21 h 56"/>
                <a:gd name="T40" fmla="*/ 31 w 43"/>
                <a:gd name="T41" fmla="*/ 21 h 56"/>
                <a:gd name="T42" fmla="*/ 33 w 43"/>
                <a:gd name="T43" fmla="*/ 21 h 56"/>
                <a:gd name="T44" fmla="*/ 37 w 43"/>
                <a:gd name="T45" fmla="*/ 21 h 56"/>
                <a:gd name="T46" fmla="*/ 39 w 43"/>
                <a:gd name="T47" fmla="*/ 2 h 56"/>
                <a:gd name="T48" fmla="*/ 35 w 43"/>
                <a:gd name="T49" fmla="*/ 2 h 56"/>
                <a:gd name="T50" fmla="*/ 33 w 43"/>
                <a:gd name="T51" fmla="*/ 2 h 56"/>
                <a:gd name="T52" fmla="*/ 30 w 43"/>
                <a:gd name="T53" fmla="*/ 2 h 56"/>
                <a:gd name="T54" fmla="*/ 29 w 43"/>
                <a:gd name="T55" fmla="*/ 2 h 56"/>
                <a:gd name="T56" fmla="*/ 25 w 43"/>
                <a:gd name="T57" fmla="*/ 0 h 56"/>
                <a:gd name="T58" fmla="*/ 23 w 43"/>
                <a:gd name="T59" fmla="*/ 0 h 56"/>
                <a:gd name="T60" fmla="*/ 21 w 43"/>
                <a:gd name="T61" fmla="*/ 0 h 56"/>
                <a:gd name="T62" fmla="*/ 17 w 43"/>
                <a:gd name="T63" fmla="*/ 0 h 56"/>
                <a:gd name="T64" fmla="*/ 14 w 43"/>
                <a:gd name="T65" fmla="*/ 2 h 56"/>
                <a:gd name="T66" fmla="*/ 12 w 43"/>
                <a:gd name="T67" fmla="*/ 2 h 56"/>
                <a:gd name="T68" fmla="*/ 10 w 43"/>
                <a:gd name="T69" fmla="*/ 2 h 56"/>
                <a:gd name="T70" fmla="*/ 10 w 43"/>
                <a:gd name="T71" fmla="*/ 2 h 56"/>
                <a:gd name="T72" fmla="*/ 8 w 43"/>
                <a:gd name="T73" fmla="*/ 5 h 56"/>
                <a:gd name="T74" fmla="*/ 6 w 43"/>
                <a:gd name="T75" fmla="*/ 7 h 56"/>
                <a:gd name="T76" fmla="*/ 4 w 43"/>
                <a:gd name="T77" fmla="*/ 7 h 56"/>
                <a:gd name="T78" fmla="*/ 2 w 43"/>
                <a:gd name="T79" fmla="*/ 12 h 56"/>
                <a:gd name="T80" fmla="*/ 2 w 43"/>
                <a:gd name="T81" fmla="*/ 14 h 56"/>
                <a:gd name="T82" fmla="*/ 0 w 43"/>
                <a:gd name="T83" fmla="*/ 16 h 56"/>
                <a:gd name="T84" fmla="*/ 0 w 43"/>
                <a:gd name="T85" fmla="*/ 19 h 56"/>
                <a:gd name="T86" fmla="*/ 0 w 43"/>
                <a:gd name="T87" fmla="*/ 21 h 56"/>
                <a:gd name="T88" fmla="*/ 2 w 43"/>
                <a:gd name="T89" fmla="*/ 23 h 56"/>
                <a:gd name="T90" fmla="*/ 2 w 43"/>
                <a:gd name="T91" fmla="*/ 28 h 56"/>
                <a:gd name="T92" fmla="*/ 2 w 43"/>
                <a:gd name="T93" fmla="*/ 30 h 56"/>
                <a:gd name="T94" fmla="*/ 4 w 43"/>
                <a:gd name="T95" fmla="*/ 33 h 56"/>
                <a:gd name="T96" fmla="*/ 4 w 43"/>
                <a:gd name="T97" fmla="*/ 35 h 56"/>
                <a:gd name="T98" fmla="*/ 6 w 43"/>
                <a:gd name="T99" fmla="*/ 37 h 56"/>
                <a:gd name="T100" fmla="*/ 6 w 43"/>
                <a:gd name="T101" fmla="*/ 40 h 56"/>
                <a:gd name="T102" fmla="*/ 8 w 43"/>
                <a:gd name="T103" fmla="*/ 42 h 56"/>
                <a:gd name="T104" fmla="*/ 10 w 43"/>
                <a:gd name="T105" fmla="*/ 47 h 56"/>
                <a:gd name="T106" fmla="*/ 10 w 43"/>
                <a:gd name="T107" fmla="*/ 49 h 56"/>
                <a:gd name="T108" fmla="*/ 12 w 43"/>
                <a:gd name="T109" fmla="*/ 51 h 56"/>
                <a:gd name="T110" fmla="*/ 14 w 43"/>
                <a:gd name="T111" fmla="*/ 56 h 56"/>
                <a:gd name="T112" fmla="*/ 27 w 43"/>
                <a:gd name="T113" fmla="*/ 44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"/>
                <a:gd name="T172" fmla="*/ 0 h 56"/>
                <a:gd name="T173" fmla="*/ 43 w 43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" h="56">
                  <a:moveTo>
                    <a:pt x="29" y="44"/>
                  </a:moveTo>
                  <a:lnTo>
                    <a:pt x="31" y="44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5" y="35"/>
                  </a:lnTo>
                  <a:lnTo>
                    <a:pt x="23" y="33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41" y="21"/>
                  </a:lnTo>
                  <a:lnTo>
                    <a:pt x="43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14" y="51"/>
                  </a:lnTo>
                  <a:lnTo>
                    <a:pt x="16" y="56"/>
                  </a:lnTo>
                  <a:lnTo>
                    <a:pt x="29" y="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13" name="Freeform 168">
              <a:extLst>
                <a:ext uri="{FF2B5EF4-FFF2-40B4-BE49-F238E27FC236}">
                  <a16:creationId xmlns:a16="http://schemas.microsoft.com/office/drawing/2014/main" id="{15780182-1BE6-20AF-42E5-06332EDA4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1451"/>
              <a:ext cx="43" cy="56"/>
            </a:xfrm>
            <a:custGeom>
              <a:avLst/>
              <a:gdLst>
                <a:gd name="T0" fmla="*/ 0 w 44"/>
                <a:gd name="T1" fmla="*/ 54 h 56"/>
                <a:gd name="T2" fmla="*/ 4 w 44"/>
                <a:gd name="T3" fmla="*/ 54 h 56"/>
                <a:gd name="T4" fmla="*/ 6 w 44"/>
                <a:gd name="T5" fmla="*/ 54 h 56"/>
                <a:gd name="T6" fmla="*/ 10 w 44"/>
                <a:gd name="T7" fmla="*/ 56 h 56"/>
                <a:gd name="T8" fmla="*/ 12 w 44"/>
                <a:gd name="T9" fmla="*/ 56 h 56"/>
                <a:gd name="T10" fmla="*/ 17 w 44"/>
                <a:gd name="T11" fmla="*/ 56 h 56"/>
                <a:gd name="T12" fmla="*/ 19 w 44"/>
                <a:gd name="T13" fmla="*/ 56 h 56"/>
                <a:gd name="T14" fmla="*/ 21 w 44"/>
                <a:gd name="T15" fmla="*/ 56 h 56"/>
                <a:gd name="T16" fmla="*/ 23 w 44"/>
                <a:gd name="T17" fmla="*/ 56 h 56"/>
                <a:gd name="T18" fmla="*/ 25 w 44"/>
                <a:gd name="T19" fmla="*/ 56 h 56"/>
                <a:gd name="T20" fmla="*/ 27 w 44"/>
                <a:gd name="T21" fmla="*/ 56 h 56"/>
                <a:gd name="T22" fmla="*/ 29 w 44"/>
                <a:gd name="T23" fmla="*/ 56 h 56"/>
                <a:gd name="T24" fmla="*/ 31 w 44"/>
                <a:gd name="T25" fmla="*/ 54 h 56"/>
                <a:gd name="T26" fmla="*/ 33 w 44"/>
                <a:gd name="T27" fmla="*/ 54 h 56"/>
                <a:gd name="T28" fmla="*/ 35 w 44"/>
                <a:gd name="T29" fmla="*/ 51 h 56"/>
                <a:gd name="T30" fmla="*/ 37 w 44"/>
                <a:gd name="T31" fmla="*/ 49 h 56"/>
                <a:gd name="T32" fmla="*/ 40 w 44"/>
                <a:gd name="T33" fmla="*/ 47 h 56"/>
                <a:gd name="T34" fmla="*/ 40 w 44"/>
                <a:gd name="T35" fmla="*/ 44 h 56"/>
                <a:gd name="T36" fmla="*/ 42 w 44"/>
                <a:gd name="T37" fmla="*/ 40 h 56"/>
                <a:gd name="T38" fmla="*/ 42 w 44"/>
                <a:gd name="T39" fmla="*/ 37 h 56"/>
                <a:gd name="T40" fmla="*/ 42 w 44"/>
                <a:gd name="T41" fmla="*/ 35 h 56"/>
                <a:gd name="T42" fmla="*/ 40 w 44"/>
                <a:gd name="T43" fmla="*/ 33 h 56"/>
                <a:gd name="T44" fmla="*/ 40 w 44"/>
                <a:gd name="T45" fmla="*/ 31 h 56"/>
                <a:gd name="T46" fmla="*/ 40 w 44"/>
                <a:gd name="T47" fmla="*/ 28 h 56"/>
                <a:gd name="T48" fmla="*/ 37 w 44"/>
                <a:gd name="T49" fmla="*/ 26 h 56"/>
                <a:gd name="T50" fmla="*/ 37 w 44"/>
                <a:gd name="T51" fmla="*/ 21 h 56"/>
                <a:gd name="T52" fmla="*/ 35 w 44"/>
                <a:gd name="T53" fmla="*/ 19 h 56"/>
                <a:gd name="T54" fmla="*/ 33 w 44"/>
                <a:gd name="T55" fmla="*/ 17 h 56"/>
                <a:gd name="T56" fmla="*/ 31 w 44"/>
                <a:gd name="T57" fmla="*/ 14 h 56"/>
                <a:gd name="T58" fmla="*/ 31 w 44"/>
                <a:gd name="T59" fmla="*/ 10 h 56"/>
                <a:gd name="T60" fmla="*/ 29 w 44"/>
                <a:gd name="T61" fmla="*/ 7 h 56"/>
                <a:gd name="T62" fmla="*/ 27 w 44"/>
                <a:gd name="T63" fmla="*/ 5 h 56"/>
                <a:gd name="T64" fmla="*/ 23 w 44"/>
                <a:gd name="T65" fmla="*/ 0 h 56"/>
                <a:gd name="T66" fmla="*/ 12 w 44"/>
                <a:gd name="T67" fmla="*/ 12 h 56"/>
                <a:gd name="T68" fmla="*/ 15 w 44"/>
                <a:gd name="T69" fmla="*/ 17 h 56"/>
                <a:gd name="T70" fmla="*/ 17 w 44"/>
                <a:gd name="T71" fmla="*/ 19 h 56"/>
                <a:gd name="T72" fmla="*/ 19 w 44"/>
                <a:gd name="T73" fmla="*/ 21 h 56"/>
                <a:gd name="T74" fmla="*/ 21 w 44"/>
                <a:gd name="T75" fmla="*/ 24 h 56"/>
                <a:gd name="T76" fmla="*/ 21 w 44"/>
                <a:gd name="T77" fmla="*/ 26 h 56"/>
                <a:gd name="T78" fmla="*/ 22 w 44"/>
                <a:gd name="T79" fmla="*/ 28 h 56"/>
                <a:gd name="T80" fmla="*/ 22 w 44"/>
                <a:gd name="T81" fmla="*/ 31 h 56"/>
                <a:gd name="T82" fmla="*/ 23 w 44"/>
                <a:gd name="T83" fmla="*/ 33 h 56"/>
                <a:gd name="T84" fmla="*/ 23 w 44"/>
                <a:gd name="T85" fmla="*/ 35 h 56"/>
                <a:gd name="T86" fmla="*/ 23 w 44"/>
                <a:gd name="T87" fmla="*/ 37 h 56"/>
                <a:gd name="T88" fmla="*/ 25 w 44"/>
                <a:gd name="T89" fmla="*/ 37 h 56"/>
                <a:gd name="T90" fmla="*/ 25 w 44"/>
                <a:gd name="T91" fmla="*/ 35 h 56"/>
                <a:gd name="T92" fmla="*/ 25 w 44"/>
                <a:gd name="T93" fmla="*/ 37 h 56"/>
                <a:gd name="T94" fmla="*/ 23 w 44"/>
                <a:gd name="T95" fmla="*/ 37 h 56"/>
                <a:gd name="T96" fmla="*/ 22 w 44"/>
                <a:gd name="T97" fmla="*/ 37 h 56"/>
                <a:gd name="T98" fmla="*/ 21 w 44"/>
                <a:gd name="T99" fmla="*/ 37 h 56"/>
                <a:gd name="T100" fmla="*/ 19 w 44"/>
                <a:gd name="T101" fmla="*/ 37 h 56"/>
                <a:gd name="T102" fmla="*/ 15 w 44"/>
                <a:gd name="T103" fmla="*/ 35 h 56"/>
                <a:gd name="T104" fmla="*/ 12 w 44"/>
                <a:gd name="T105" fmla="*/ 35 h 56"/>
                <a:gd name="T106" fmla="*/ 10 w 44"/>
                <a:gd name="T107" fmla="*/ 35 h 56"/>
                <a:gd name="T108" fmla="*/ 6 w 44"/>
                <a:gd name="T109" fmla="*/ 35 h 56"/>
                <a:gd name="T110" fmla="*/ 4 w 44"/>
                <a:gd name="T111" fmla="*/ 35 h 56"/>
                <a:gd name="T112" fmla="*/ 0 w 44"/>
                <a:gd name="T113" fmla="*/ 54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"/>
                <a:gd name="T172" fmla="*/ 0 h 56"/>
                <a:gd name="T173" fmla="*/ 44 w 44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" h="56">
                  <a:moveTo>
                    <a:pt x="0" y="54"/>
                  </a:moveTo>
                  <a:lnTo>
                    <a:pt x="4" y="54"/>
                  </a:lnTo>
                  <a:lnTo>
                    <a:pt x="6" y="54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1"/>
                  </a:lnTo>
                  <a:lnTo>
                    <a:pt x="39" y="49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4" y="40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8"/>
                  </a:lnTo>
                  <a:lnTo>
                    <a:pt x="39" y="26"/>
                  </a:lnTo>
                  <a:lnTo>
                    <a:pt x="39" y="21"/>
                  </a:lnTo>
                  <a:lnTo>
                    <a:pt x="37" y="19"/>
                  </a:lnTo>
                  <a:lnTo>
                    <a:pt x="35" y="17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5" y="0"/>
                  </a:lnTo>
                  <a:lnTo>
                    <a:pt x="12" y="12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14" name="Freeform 169">
              <a:extLst>
                <a:ext uri="{FF2B5EF4-FFF2-40B4-BE49-F238E27FC236}">
                  <a16:creationId xmlns:a16="http://schemas.microsoft.com/office/drawing/2014/main" id="{76792693-23A5-F449-B440-D07018557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482"/>
              <a:ext cx="48" cy="60"/>
            </a:xfrm>
            <a:custGeom>
              <a:avLst/>
              <a:gdLst>
                <a:gd name="T0" fmla="*/ 36 w 48"/>
                <a:gd name="T1" fmla="*/ 46 h 60"/>
                <a:gd name="T2" fmla="*/ 34 w 48"/>
                <a:gd name="T3" fmla="*/ 46 h 60"/>
                <a:gd name="T4" fmla="*/ 32 w 48"/>
                <a:gd name="T5" fmla="*/ 41 h 60"/>
                <a:gd name="T6" fmla="*/ 29 w 48"/>
                <a:gd name="T7" fmla="*/ 39 h 60"/>
                <a:gd name="T8" fmla="*/ 27 w 48"/>
                <a:gd name="T9" fmla="*/ 37 h 60"/>
                <a:gd name="T10" fmla="*/ 25 w 48"/>
                <a:gd name="T11" fmla="*/ 34 h 60"/>
                <a:gd name="T12" fmla="*/ 23 w 48"/>
                <a:gd name="T13" fmla="*/ 32 h 60"/>
                <a:gd name="T14" fmla="*/ 21 w 48"/>
                <a:gd name="T15" fmla="*/ 30 h 60"/>
                <a:gd name="T16" fmla="*/ 21 w 48"/>
                <a:gd name="T17" fmla="*/ 27 h 60"/>
                <a:gd name="T18" fmla="*/ 19 w 48"/>
                <a:gd name="T19" fmla="*/ 25 h 60"/>
                <a:gd name="T20" fmla="*/ 19 w 48"/>
                <a:gd name="T21" fmla="*/ 23 h 60"/>
                <a:gd name="T22" fmla="*/ 19 w 48"/>
                <a:gd name="T23" fmla="*/ 20 h 60"/>
                <a:gd name="T24" fmla="*/ 17 w 48"/>
                <a:gd name="T25" fmla="*/ 20 h 60"/>
                <a:gd name="T26" fmla="*/ 19 w 48"/>
                <a:gd name="T27" fmla="*/ 20 h 60"/>
                <a:gd name="T28" fmla="*/ 21 w 48"/>
                <a:gd name="T29" fmla="*/ 20 h 60"/>
                <a:gd name="T30" fmla="*/ 23 w 48"/>
                <a:gd name="T31" fmla="*/ 20 h 60"/>
                <a:gd name="T32" fmla="*/ 25 w 48"/>
                <a:gd name="T33" fmla="*/ 20 h 60"/>
                <a:gd name="T34" fmla="*/ 27 w 48"/>
                <a:gd name="T35" fmla="*/ 20 h 60"/>
                <a:gd name="T36" fmla="*/ 29 w 48"/>
                <a:gd name="T37" fmla="*/ 20 h 60"/>
                <a:gd name="T38" fmla="*/ 32 w 48"/>
                <a:gd name="T39" fmla="*/ 20 h 60"/>
                <a:gd name="T40" fmla="*/ 34 w 48"/>
                <a:gd name="T41" fmla="*/ 20 h 60"/>
                <a:gd name="T42" fmla="*/ 38 w 48"/>
                <a:gd name="T43" fmla="*/ 20 h 60"/>
                <a:gd name="T44" fmla="*/ 40 w 48"/>
                <a:gd name="T45" fmla="*/ 20 h 60"/>
                <a:gd name="T46" fmla="*/ 44 w 48"/>
                <a:gd name="T47" fmla="*/ 23 h 60"/>
                <a:gd name="T48" fmla="*/ 48 w 48"/>
                <a:gd name="T49" fmla="*/ 4 h 60"/>
                <a:gd name="T50" fmla="*/ 44 w 48"/>
                <a:gd name="T51" fmla="*/ 2 h 60"/>
                <a:gd name="T52" fmla="*/ 40 w 48"/>
                <a:gd name="T53" fmla="*/ 2 h 60"/>
                <a:gd name="T54" fmla="*/ 38 w 48"/>
                <a:gd name="T55" fmla="*/ 2 h 60"/>
                <a:gd name="T56" fmla="*/ 34 w 48"/>
                <a:gd name="T57" fmla="*/ 0 h 60"/>
                <a:gd name="T58" fmla="*/ 29 w 48"/>
                <a:gd name="T59" fmla="*/ 0 h 60"/>
                <a:gd name="T60" fmla="*/ 27 w 48"/>
                <a:gd name="T61" fmla="*/ 0 h 60"/>
                <a:gd name="T62" fmla="*/ 23 w 48"/>
                <a:gd name="T63" fmla="*/ 0 h 60"/>
                <a:gd name="T64" fmla="*/ 21 w 48"/>
                <a:gd name="T65" fmla="*/ 0 h 60"/>
                <a:gd name="T66" fmla="*/ 19 w 48"/>
                <a:gd name="T67" fmla="*/ 0 h 60"/>
                <a:gd name="T68" fmla="*/ 15 w 48"/>
                <a:gd name="T69" fmla="*/ 2 h 60"/>
                <a:gd name="T70" fmla="*/ 13 w 48"/>
                <a:gd name="T71" fmla="*/ 2 h 60"/>
                <a:gd name="T72" fmla="*/ 11 w 48"/>
                <a:gd name="T73" fmla="*/ 4 h 60"/>
                <a:gd name="T74" fmla="*/ 9 w 48"/>
                <a:gd name="T75" fmla="*/ 4 h 60"/>
                <a:gd name="T76" fmla="*/ 7 w 48"/>
                <a:gd name="T77" fmla="*/ 6 h 60"/>
                <a:gd name="T78" fmla="*/ 5 w 48"/>
                <a:gd name="T79" fmla="*/ 9 h 60"/>
                <a:gd name="T80" fmla="*/ 2 w 48"/>
                <a:gd name="T81" fmla="*/ 11 h 60"/>
                <a:gd name="T82" fmla="*/ 2 w 48"/>
                <a:gd name="T83" fmla="*/ 16 h 60"/>
                <a:gd name="T84" fmla="*/ 0 w 48"/>
                <a:gd name="T85" fmla="*/ 18 h 60"/>
                <a:gd name="T86" fmla="*/ 0 w 48"/>
                <a:gd name="T87" fmla="*/ 20 h 60"/>
                <a:gd name="T88" fmla="*/ 0 w 48"/>
                <a:gd name="T89" fmla="*/ 25 h 60"/>
                <a:gd name="T90" fmla="*/ 2 w 48"/>
                <a:gd name="T91" fmla="*/ 27 h 60"/>
                <a:gd name="T92" fmla="*/ 2 w 48"/>
                <a:gd name="T93" fmla="*/ 30 h 60"/>
                <a:gd name="T94" fmla="*/ 2 w 48"/>
                <a:gd name="T95" fmla="*/ 32 h 60"/>
                <a:gd name="T96" fmla="*/ 5 w 48"/>
                <a:gd name="T97" fmla="*/ 34 h 60"/>
                <a:gd name="T98" fmla="*/ 7 w 48"/>
                <a:gd name="T99" fmla="*/ 39 h 60"/>
                <a:gd name="T100" fmla="*/ 9 w 48"/>
                <a:gd name="T101" fmla="*/ 41 h 60"/>
                <a:gd name="T102" fmla="*/ 9 w 48"/>
                <a:gd name="T103" fmla="*/ 44 h 60"/>
                <a:gd name="T104" fmla="*/ 11 w 48"/>
                <a:gd name="T105" fmla="*/ 46 h 60"/>
                <a:gd name="T106" fmla="*/ 15 w 48"/>
                <a:gd name="T107" fmla="*/ 51 h 60"/>
                <a:gd name="T108" fmla="*/ 17 w 48"/>
                <a:gd name="T109" fmla="*/ 53 h 60"/>
                <a:gd name="T110" fmla="*/ 19 w 48"/>
                <a:gd name="T111" fmla="*/ 55 h 60"/>
                <a:gd name="T112" fmla="*/ 23 w 48"/>
                <a:gd name="T113" fmla="*/ 60 h 60"/>
                <a:gd name="T114" fmla="*/ 21 w 48"/>
                <a:gd name="T115" fmla="*/ 58 h 60"/>
                <a:gd name="T116" fmla="*/ 36 w 48"/>
                <a:gd name="T117" fmla="*/ 46 h 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"/>
                <a:gd name="T178" fmla="*/ 0 h 60"/>
                <a:gd name="T179" fmla="*/ 48 w 48"/>
                <a:gd name="T180" fmla="*/ 60 h 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" h="60">
                  <a:moveTo>
                    <a:pt x="36" y="46"/>
                  </a:moveTo>
                  <a:lnTo>
                    <a:pt x="34" y="46"/>
                  </a:lnTo>
                  <a:lnTo>
                    <a:pt x="32" y="41"/>
                  </a:lnTo>
                  <a:lnTo>
                    <a:pt x="29" y="39"/>
                  </a:lnTo>
                  <a:lnTo>
                    <a:pt x="27" y="37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1" y="30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4" y="23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5" y="9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5" y="34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5" y="51"/>
                  </a:lnTo>
                  <a:lnTo>
                    <a:pt x="17" y="53"/>
                  </a:lnTo>
                  <a:lnTo>
                    <a:pt x="19" y="55"/>
                  </a:lnTo>
                  <a:lnTo>
                    <a:pt x="23" y="60"/>
                  </a:lnTo>
                  <a:lnTo>
                    <a:pt x="21" y="58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15" name="Freeform 170">
              <a:extLst>
                <a:ext uri="{FF2B5EF4-FFF2-40B4-BE49-F238E27FC236}">
                  <a16:creationId xmlns:a16="http://schemas.microsoft.com/office/drawing/2014/main" id="{0377B9FA-6910-4DAE-0ED2-928569A01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1528"/>
              <a:ext cx="28" cy="51"/>
            </a:xfrm>
            <a:custGeom>
              <a:avLst/>
              <a:gdLst>
                <a:gd name="T0" fmla="*/ 14 w 29"/>
                <a:gd name="T1" fmla="*/ 51 h 51"/>
                <a:gd name="T2" fmla="*/ 14 w 29"/>
                <a:gd name="T3" fmla="*/ 51 h 51"/>
                <a:gd name="T4" fmla="*/ 14 w 29"/>
                <a:gd name="T5" fmla="*/ 49 h 51"/>
                <a:gd name="T6" fmla="*/ 17 w 29"/>
                <a:gd name="T7" fmla="*/ 47 h 51"/>
                <a:gd name="T8" fmla="*/ 19 w 29"/>
                <a:gd name="T9" fmla="*/ 44 h 51"/>
                <a:gd name="T10" fmla="*/ 19 w 29"/>
                <a:gd name="T11" fmla="*/ 42 h 51"/>
                <a:gd name="T12" fmla="*/ 21 w 29"/>
                <a:gd name="T13" fmla="*/ 42 h 51"/>
                <a:gd name="T14" fmla="*/ 21 w 29"/>
                <a:gd name="T15" fmla="*/ 40 h 51"/>
                <a:gd name="T16" fmla="*/ 21 w 29"/>
                <a:gd name="T17" fmla="*/ 37 h 51"/>
                <a:gd name="T18" fmla="*/ 23 w 29"/>
                <a:gd name="T19" fmla="*/ 37 h 51"/>
                <a:gd name="T20" fmla="*/ 23 w 29"/>
                <a:gd name="T21" fmla="*/ 35 h 51"/>
                <a:gd name="T22" fmla="*/ 25 w 29"/>
                <a:gd name="T23" fmla="*/ 35 h 51"/>
                <a:gd name="T24" fmla="*/ 25 w 29"/>
                <a:gd name="T25" fmla="*/ 33 h 51"/>
                <a:gd name="T26" fmla="*/ 25 w 29"/>
                <a:gd name="T27" fmla="*/ 30 h 51"/>
                <a:gd name="T28" fmla="*/ 25 w 29"/>
                <a:gd name="T29" fmla="*/ 28 h 51"/>
                <a:gd name="T30" fmla="*/ 27 w 29"/>
                <a:gd name="T31" fmla="*/ 26 h 51"/>
                <a:gd name="T32" fmla="*/ 27 w 29"/>
                <a:gd name="T33" fmla="*/ 23 h 51"/>
                <a:gd name="T34" fmla="*/ 27 w 29"/>
                <a:gd name="T35" fmla="*/ 21 h 51"/>
                <a:gd name="T36" fmla="*/ 27 w 29"/>
                <a:gd name="T37" fmla="*/ 19 h 51"/>
                <a:gd name="T38" fmla="*/ 27 w 29"/>
                <a:gd name="T39" fmla="*/ 16 h 51"/>
                <a:gd name="T40" fmla="*/ 27 w 29"/>
                <a:gd name="T41" fmla="*/ 14 h 51"/>
                <a:gd name="T42" fmla="*/ 25 w 29"/>
                <a:gd name="T43" fmla="*/ 12 h 51"/>
                <a:gd name="T44" fmla="*/ 25 w 29"/>
                <a:gd name="T45" fmla="*/ 9 h 51"/>
                <a:gd name="T46" fmla="*/ 25 w 29"/>
                <a:gd name="T47" fmla="*/ 7 h 51"/>
                <a:gd name="T48" fmla="*/ 23 w 29"/>
                <a:gd name="T49" fmla="*/ 5 h 51"/>
                <a:gd name="T50" fmla="*/ 21 w 29"/>
                <a:gd name="T51" fmla="*/ 2 h 51"/>
                <a:gd name="T52" fmla="*/ 21 w 29"/>
                <a:gd name="T53" fmla="*/ 0 h 51"/>
                <a:gd name="T54" fmla="*/ 8 w 29"/>
                <a:gd name="T55" fmla="*/ 12 h 51"/>
                <a:gd name="T56" fmla="*/ 10 w 29"/>
                <a:gd name="T57" fmla="*/ 14 h 51"/>
                <a:gd name="T58" fmla="*/ 10 w 29"/>
                <a:gd name="T59" fmla="*/ 16 h 51"/>
                <a:gd name="T60" fmla="*/ 10 w 29"/>
                <a:gd name="T61" fmla="*/ 19 h 51"/>
                <a:gd name="T62" fmla="*/ 12 w 29"/>
                <a:gd name="T63" fmla="*/ 19 h 51"/>
                <a:gd name="T64" fmla="*/ 12 w 29"/>
                <a:gd name="T65" fmla="*/ 21 h 51"/>
                <a:gd name="T66" fmla="*/ 12 w 29"/>
                <a:gd name="T67" fmla="*/ 23 h 51"/>
                <a:gd name="T68" fmla="*/ 10 w 29"/>
                <a:gd name="T69" fmla="*/ 23 h 51"/>
                <a:gd name="T70" fmla="*/ 10 w 29"/>
                <a:gd name="T71" fmla="*/ 26 h 51"/>
                <a:gd name="T72" fmla="*/ 10 w 29"/>
                <a:gd name="T73" fmla="*/ 28 h 51"/>
                <a:gd name="T74" fmla="*/ 8 w 29"/>
                <a:gd name="T75" fmla="*/ 28 h 51"/>
                <a:gd name="T76" fmla="*/ 8 w 29"/>
                <a:gd name="T77" fmla="*/ 30 h 51"/>
                <a:gd name="T78" fmla="*/ 6 w 29"/>
                <a:gd name="T79" fmla="*/ 33 h 51"/>
                <a:gd name="T80" fmla="*/ 6 w 29"/>
                <a:gd name="T81" fmla="*/ 35 h 51"/>
                <a:gd name="T82" fmla="*/ 4 w 29"/>
                <a:gd name="T83" fmla="*/ 35 h 51"/>
                <a:gd name="T84" fmla="*/ 4 w 29"/>
                <a:gd name="T85" fmla="*/ 37 h 51"/>
                <a:gd name="T86" fmla="*/ 2 w 29"/>
                <a:gd name="T87" fmla="*/ 37 h 51"/>
                <a:gd name="T88" fmla="*/ 2 w 29"/>
                <a:gd name="T89" fmla="*/ 40 h 51"/>
                <a:gd name="T90" fmla="*/ 0 w 29"/>
                <a:gd name="T91" fmla="*/ 42 h 51"/>
                <a:gd name="T92" fmla="*/ 14 w 29"/>
                <a:gd name="T93" fmla="*/ 51 h 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"/>
                <a:gd name="T142" fmla="*/ 0 h 51"/>
                <a:gd name="T143" fmla="*/ 29 w 29"/>
                <a:gd name="T144" fmla="*/ 51 h 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" h="51">
                  <a:moveTo>
                    <a:pt x="14" y="51"/>
                  </a:moveTo>
                  <a:lnTo>
                    <a:pt x="16" y="51"/>
                  </a:lnTo>
                  <a:lnTo>
                    <a:pt x="16" y="49"/>
                  </a:lnTo>
                  <a:lnTo>
                    <a:pt x="19" y="47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16" name="Freeform 171">
              <a:extLst>
                <a:ext uri="{FF2B5EF4-FFF2-40B4-BE49-F238E27FC236}">
                  <a16:creationId xmlns:a16="http://schemas.microsoft.com/office/drawing/2014/main" id="{AF5282A5-179D-EA0D-344F-9ED8166CA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1526"/>
              <a:ext cx="87" cy="137"/>
            </a:xfrm>
            <a:custGeom>
              <a:avLst/>
              <a:gdLst>
                <a:gd name="T0" fmla="*/ 35 w 91"/>
                <a:gd name="T1" fmla="*/ 49 h 137"/>
                <a:gd name="T2" fmla="*/ 83 w 91"/>
                <a:gd name="T3" fmla="*/ 42 h 137"/>
                <a:gd name="T4" fmla="*/ 0 w 91"/>
                <a:gd name="T5" fmla="*/ 137 h 137"/>
                <a:gd name="T6" fmla="*/ 11 w 91"/>
                <a:gd name="T7" fmla="*/ 0 h 137"/>
                <a:gd name="T8" fmla="*/ 35 w 91"/>
                <a:gd name="T9" fmla="*/ 49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37"/>
                <a:gd name="T17" fmla="*/ 91 w 91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37">
                  <a:moveTo>
                    <a:pt x="39" y="49"/>
                  </a:moveTo>
                  <a:lnTo>
                    <a:pt x="91" y="42"/>
                  </a:lnTo>
                  <a:lnTo>
                    <a:pt x="0" y="137"/>
                  </a:lnTo>
                  <a:lnTo>
                    <a:pt x="12" y="0"/>
                  </a:lnTo>
                  <a:lnTo>
                    <a:pt x="39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17" name="Freeform 172">
              <a:extLst>
                <a:ext uri="{FF2B5EF4-FFF2-40B4-BE49-F238E27FC236}">
                  <a16:creationId xmlns:a16="http://schemas.microsoft.com/office/drawing/2014/main" id="{4C36B604-BFE5-CD02-3F20-856A492E7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1563"/>
              <a:ext cx="56" cy="16"/>
            </a:xfrm>
            <a:custGeom>
              <a:avLst/>
              <a:gdLst>
                <a:gd name="T0" fmla="*/ 54 w 58"/>
                <a:gd name="T1" fmla="*/ 9 h 16"/>
                <a:gd name="T2" fmla="*/ 50 w 58"/>
                <a:gd name="T3" fmla="*/ 0 h 16"/>
                <a:gd name="T4" fmla="*/ 0 w 58"/>
                <a:gd name="T5" fmla="*/ 7 h 16"/>
                <a:gd name="T6" fmla="*/ 2 w 58"/>
                <a:gd name="T7" fmla="*/ 16 h 16"/>
                <a:gd name="T8" fmla="*/ 50 w 58"/>
                <a:gd name="T9" fmla="*/ 9 h 16"/>
                <a:gd name="T10" fmla="*/ 48 w 58"/>
                <a:gd name="T11" fmla="*/ 2 h 16"/>
                <a:gd name="T12" fmla="*/ 54 w 58"/>
                <a:gd name="T13" fmla="*/ 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6"/>
                <a:gd name="T23" fmla="*/ 58 w 5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6">
                  <a:moveTo>
                    <a:pt x="58" y="9"/>
                  </a:moveTo>
                  <a:lnTo>
                    <a:pt x="54" y="0"/>
                  </a:lnTo>
                  <a:lnTo>
                    <a:pt x="0" y="7"/>
                  </a:lnTo>
                  <a:lnTo>
                    <a:pt x="2" y="16"/>
                  </a:lnTo>
                  <a:lnTo>
                    <a:pt x="54" y="9"/>
                  </a:lnTo>
                  <a:lnTo>
                    <a:pt x="52" y="2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18" name="Freeform 173">
              <a:extLst>
                <a:ext uri="{FF2B5EF4-FFF2-40B4-BE49-F238E27FC236}">
                  <a16:creationId xmlns:a16="http://schemas.microsoft.com/office/drawing/2014/main" id="{CA410494-95E1-DBD2-61D9-ECB464FC0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565"/>
              <a:ext cx="97" cy="100"/>
            </a:xfrm>
            <a:custGeom>
              <a:avLst/>
              <a:gdLst>
                <a:gd name="T0" fmla="*/ 0 w 99"/>
                <a:gd name="T1" fmla="*/ 98 h 100"/>
                <a:gd name="T2" fmla="*/ 8 w 99"/>
                <a:gd name="T3" fmla="*/ 100 h 100"/>
                <a:gd name="T4" fmla="*/ 95 w 99"/>
                <a:gd name="T5" fmla="*/ 7 h 100"/>
                <a:gd name="T6" fmla="*/ 89 w 99"/>
                <a:gd name="T7" fmla="*/ 0 h 100"/>
                <a:gd name="T8" fmla="*/ 2 w 99"/>
                <a:gd name="T9" fmla="*/ 93 h 100"/>
                <a:gd name="T10" fmla="*/ 10 w 99"/>
                <a:gd name="T11" fmla="*/ 98 h 100"/>
                <a:gd name="T12" fmla="*/ 0 w 99"/>
                <a:gd name="T13" fmla="*/ 98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00"/>
                <a:gd name="T23" fmla="*/ 99 w 99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00">
                  <a:moveTo>
                    <a:pt x="0" y="98"/>
                  </a:moveTo>
                  <a:lnTo>
                    <a:pt x="8" y="100"/>
                  </a:lnTo>
                  <a:lnTo>
                    <a:pt x="99" y="7"/>
                  </a:lnTo>
                  <a:lnTo>
                    <a:pt x="93" y="0"/>
                  </a:lnTo>
                  <a:lnTo>
                    <a:pt x="2" y="93"/>
                  </a:lnTo>
                  <a:lnTo>
                    <a:pt x="1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19" name="Freeform 174">
              <a:extLst>
                <a:ext uri="{FF2B5EF4-FFF2-40B4-BE49-F238E27FC236}">
                  <a16:creationId xmlns:a16="http://schemas.microsoft.com/office/drawing/2014/main" id="{CF9584FE-0A92-35E3-62D0-1846EF6CD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523"/>
              <a:ext cx="20" cy="140"/>
            </a:xfrm>
            <a:custGeom>
              <a:avLst/>
              <a:gdLst>
                <a:gd name="T0" fmla="*/ 20 w 20"/>
                <a:gd name="T1" fmla="*/ 0 h 140"/>
                <a:gd name="T2" fmla="*/ 12 w 20"/>
                <a:gd name="T3" fmla="*/ 0 h 140"/>
                <a:gd name="T4" fmla="*/ 0 w 20"/>
                <a:gd name="T5" fmla="*/ 140 h 140"/>
                <a:gd name="T6" fmla="*/ 10 w 20"/>
                <a:gd name="T7" fmla="*/ 140 h 140"/>
                <a:gd name="T8" fmla="*/ 20 w 20"/>
                <a:gd name="T9" fmla="*/ 3 h 140"/>
                <a:gd name="T10" fmla="*/ 14 w 20"/>
                <a:gd name="T11" fmla="*/ 5 h 140"/>
                <a:gd name="T12" fmla="*/ 20 w 2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40"/>
                <a:gd name="T23" fmla="*/ 20 w 20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40">
                  <a:moveTo>
                    <a:pt x="20" y="0"/>
                  </a:moveTo>
                  <a:lnTo>
                    <a:pt x="12" y="0"/>
                  </a:lnTo>
                  <a:lnTo>
                    <a:pt x="0" y="140"/>
                  </a:lnTo>
                  <a:lnTo>
                    <a:pt x="10" y="140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20" name="Freeform 175">
              <a:extLst>
                <a:ext uri="{FF2B5EF4-FFF2-40B4-BE49-F238E27FC236}">
                  <a16:creationId xmlns:a16="http://schemas.microsoft.com/office/drawing/2014/main" id="{087C7437-14CE-D2AE-E62B-32789736B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1523"/>
              <a:ext cx="32" cy="59"/>
            </a:xfrm>
            <a:custGeom>
              <a:avLst/>
              <a:gdLst>
                <a:gd name="T0" fmla="*/ 25 w 33"/>
                <a:gd name="T1" fmla="*/ 47 h 59"/>
                <a:gd name="T2" fmla="*/ 31 w 33"/>
                <a:gd name="T3" fmla="*/ 49 h 59"/>
                <a:gd name="T4" fmla="*/ 6 w 33"/>
                <a:gd name="T5" fmla="*/ 0 h 59"/>
                <a:gd name="T6" fmla="*/ 0 w 33"/>
                <a:gd name="T7" fmla="*/ 5 h 59"/>
                <a:gd name="T8" fmla="*/ 23 w 33"/>
                <a:gd name="T9" fmla="*/ 54 h 59"/>
                <a:gd name="T10" fmla="*/ 27 w 33"/>
                <a:gd name="T11" fmla="*/ 56 h 59"/>
                <a:gd name="T12" fmla="*/ 23 w 33"/>
                <a:gd name="T13" fmla="*/ 54 h 59"/>
                <a:gd name="T14" fmla="*/ 25 w 33"/>
                <a:gd name="T15" fmla="*/ 59 h 59"/>
                <a:gd name="T16" fmla="*/ 27 w 33"/>
                <a:gd name="T17" fmla="*/ 56 h 59"/>
                <a:gd name="T18" fmla="*/ 25 w 33"/>
                <a:gd name="T19" fmla="*/ 47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59"/>
                <a:gd name="T32" fmla="*/ 33 w 33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59">
                  <a:moveTo>
                    <a:pt x="27" y="47"/>
                  </a:moveTo>
                  <a:lnTo>
                    <a:pt x="33" y="49"/>
                  </a:lnTo>
                  <a:lnTo>
                    <a:pt x="6" y="0"/>
                  </a:lnTo>
                  <a:lnTo>
                    <a:pt x="0" y="5"/>
                  </a:lnTo>
                  <a:lnTo>
                    <a:pt x="25" y="54"/>
                  </a:lnTo>
                  <a:lnTo>
                    <a:pt x="29" y="56"/>
                  </a:lnTo>
                  <a:lnTo>
                    <a:pt x="25" y="54"/>
                  </a:lnTo>
                  <a:lnTo>
                    <a:pt x="27" y="59"/>
                  </a:lnTo>
                  <a:lnTo>
                    <a:pt x="29" y="56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21" name="Freeform 176">
              <a:extLst>
                <a:ext uri="{FF2B5EF4-FFF2-40B4-BE49-F238E27FC236}">
                  <a16:creationId xmlns:a16="http://schemas.microsoft.com/office/drawing/2014/main" id="{B4B347A6-C72F-26CB-90C4-8B0449B1B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570"/>
              <a:ext cx="4" cy="12"/>
            </a:xfrm>
            <a:custGeom>
              <a:avLst/>
              <a:gdLst>
                <a:gd name="T0" fmla="*/ 2 w 4"/>
                <a:gd name="T1" fmla="*/ 0 h 12"/>
                <a:gd name="T2" fmla="*/ 4 w 4"/>
                <a:gd name="T3" fmla="*/ 5 h 12"/>
                <a:gd name="T4" fmla="*/ 4 w 4"/>
                <a:gd name="T5" fmla="*/ 9 h 12"/>
                <a:gd name="T6" fmla="*/ 0 w 4"/>
                <a:gd name="T7" fmla="*/ 7 h 12"/>
                <a:gd name="T8" fmla="*/ 2 w 4"/>
                <a:gd name="T9" fmla="*/ 12 h 12"/>
                <a:gd name="T10" fmla="*/ 4 w 4"/>
                <a:gd name="T11" fmla="*/ 9 h 12"/>
                <a:gd name="T12" fmla="*/ 2 w 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2"/>
                <a:gd name="T23" fmla="*/ 4 w 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2">
                  <a:moveTo>
                    <a:pt x="2" y="0"/>
                  </a:moveTo>
                  <a:lnTo>
                    <a:pt x="4" y="5"/>
                  </a:lnTo>
                  <a:lnTo>
                    <a:pt x="4" y="9"/>
                  </a:lnTo>
                  <a:lnTo>
                    <a:pt x="0" y="7"/>
                  </a:lnTo>
                  <a:lnTo>
                    <a:pt x="2" y="12"/>
                  </a:lnTo>
                  <a:lnTo>
                    <a:pt x="4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22" name="Freeform 177">
              <a:extLst>
                <a:ext uri="{FF2B5EF4-FFF2-40B4-BE49-F238E27FC236}">
                  <a16:creationId xmlns:a16="http://schemas.microsoft.com/office/drawing/2014/main" id="{5D3CE992-A6CB-0D01-A724-FC6CA775E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1400"/>
              <a:ext cx="36" cy="30"/>
            </a:xfrm>
            <a:custGeom>
              <a:avLst/>
              <a:gdLst>
                <a:gd name="T0" fmla="*/ 35 w 37"/>
                <a:gd name="T1" fmla="*/ 12 h 30"/>
                <a:gd name="T2" fmla="*/ 33 w 37"/>
                <a:gd name="T3" fmla="*/ 12 h 30"/>
                <a:gd name="T4" fmla="*/ 33 w 37"/>
                <a:gd name="T5" fmla="*/ 9 h 30"/>
                <a:gd name="T6" fmla="*/ 31 w 37"/>
                <a:gd name="T7" fmla="*/ 9 h 30"/>
                <a:gd name="T8" fmla="*/ 29 w 37"/>
                <a:gd name="T9" fmla="*/ 9 h 30"/>
                <a:gd name="T10" fmla="*/ 27 w 37"/>
                <a:gd name="T11" fmla="*/ 9 h 30"/>
                <a:gd name="T12" fmla="*/ 27 w 37"/>
                <a:gd name="T13" fmla="*/ 7 h 30"/>
                <a:gd name="T14" fmla="*/ 24 w 37"/>
                <a:gd name="T15" fmla="*/ 7 h 30"/>
                <a:gd name="T16" fmla="*/ 22 w 37"/>
                <a:gd name="T17" fmla="*/ 7 h 30"/>
                <a:gd name="T18" fmla="*/ 22 w 37"/>
                <a:gd name="T19" fmla="*/ 5 h 30"/>
                <a:gd name="T20" fmla="*/ 20 w 37"/>
                <a:gd name="T21" fmla="*/ 5 h 30"/>
                <a:gd name="T22" fmla="*/ 18 w 37"/>
                <a:gd name="T23" fmla="*/ 5 h 30"/>
                <a:gd name="T24" fmla="*/ 18 w 37"/>
                <a:gd name="T25" fmla="*/ 2 h 30"/>
                <a:gd name="T26" fmla="*/ 18 w 37"/>
                <a:gd name="T27" fmla="*/ 2 h 30"/>
                <a:gd name="T28" fmla="*/ 16 w 37"/>
                <a:gd name="T29" fmla="*/ 2 h 30"/>
                <a:gd name="T30" fmla="*/ 16 w 37"/>
                <a:gd name="T31" fmla="*/ 0 h 30"/>
                <a:gd name="T32" fmla="*/ 14 w 37"/>
                <a:gd name="T33" fmla="*/ 0 h 30"/>
                <a:gd name="T34" fmla="*/ 0 w 37"/>
                <a:gd name="T35" fmla="*/ 9 h 30"/>
                <a:gd name="T36" fmla="*/ 2 w 37"/>
                <a:gd name="T37" fmla="*/ 12 h 30"/>
                <a:gd name="T38" fmla="*/ 4 w 37"/>
                <a:gd name="T39" fmla="*/ 14 h 30"/>
                <a:gd name="T40" fmla="*/ 6 w 37"/>
                <a:gd name="T41" fmla="*/ 16 h 30"/>
                <a:gd name="T42" fmla="*/ 8 w 37"/>
                <a:gd name="T43" fmla="*/ 16 h 30"/>
                <a:gd name="T44" fmla="*/ 8 w 37"/>
                <a:gd name="T45" fmla="*/ 19 h 30"/>
                <a:gd name="T46" fmla="*/ 10 w 37"/>
                <a:gd name="T47" fmla="*/ 19 h 30"/>
                <a:gd name="T48" fmla="*/ 12 w 37"/>
                <a:gd name="T49" fmla="*/ 21 h 30"/>
                <a:gd name="T50" fmla="*/ 14 w 37"/>
                <a:gd name="T51" fmla="*/ 21 h 30"/>
                <a:gd name="T52" fmla="*/ 14 w 37"/>
                <a:gd name="T53" fmla="*/ 23 h 30"/>
                <a:gd name="T54" fmla="*/ 16 w 37"/>
                <a:gd name="T55" fmla="*/ 23 h 30"/>
                <a:gd name="T56" fmla="*/ 18 w 37"/>
                <a:gd name="T57" fmla="*/ 23 h 30"/>
                <a:gd name="T58" fmla="*/ 18 w 37"/>
                <a:gd name="T59" fmla="*/ 26 h 30"/>
                <a:gd name="T60" fmla="*/ 20 w 37"/>
                <a:gd name="T61" fmla="*/ 26 h 30"/>
                <a:gd name="T62" fmla="*/ 22 w 37"/>
                <a:gd name="T63" fmla="*/ 28 h 30"/>
                <a:gd name="T64" fmla="*/ 24 w 37"/>
                <a:gd name="T65" fmla="*/ 28 h 30"/>
                <a:gd name="T66" fmla="*/ 27 w 37"/>
                <a:gd name="T67" fmla="*/ 28 h 30"/>
                <a:gd name="T68" fmla="*/ 27 w 37"/>
                <a:gd name="T69" fmla="*/ 30 h 30"/>
                <a:gd name="T70" fmla="*/ 29 w 37"/>
                <a:gd name="T71" fmla="*/ 30 h 30"/>
                <a:gd name="T72" fmla="*/ 35 w 37"/>
                <a:gd name="T73" fmla="*/ 12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30"/>
                <a:gd name="T113" fmla="*/ 37 w 37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30">
                  <a:moveTo>
                    <a:pt x="37" y="12"/>
                  </a:moveTo>
                  <a:lnTo>
                    <a:pt x="35" y="12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9" y="28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23" name="Freeform 178">
              <a:extLst>
                <a:ext uri="{FF2B5EF4-FFF2-40B4-BE49-F238E27FC236}">
                  <a16:creationId xmlns:a16="http://schemas.microsoft.com/office/drawing/2014/main" id="{FA0DE3F9-79E9-CE1E-CAD2-85ED0F877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412"/>
              <a:ext cx="38" cy="60"/>
            </a:xfrm>
            <a:custGeom>
              <a:avLst/>
              <a:gdLst>
                <a:gd name="T0" fmla="*/ 8 w 39"/>
                <a:gd name="T1" fmla="*/ 60 h 60"/>
                <a:gd name="T2" fmla="*/ 10 w 39"/>
                <a:gd name="T3" fmla="*/ 60 h 60"/>
                <a:gd name="T4" fmla="*/ 12 w 39"/>
                <a:gd name="T5" fmla="*/ 58 h 60"/>
                <a:gd name="T6" fmla="*/ 16 w 39"/>
                <a:gd name="T7" fmla="*/ 56 h 60"/>
                <a:gd name="T8" fmla="*/ 18 w 39"/>
                <a:gd name="T9" fmla="*/ 56 h 60"/>
                <a:gd name="T10" fmla="*/ 19 w 39"/>
                <a:gd name="T11" fmla="*/ 53 h 60"/>
                <a:gd name="T12" fmla="*/ 20 w 39"/>
                <a:gd name="T13" fmla="*/ 51 h 60"/>
                <a:gd name="T14" fmla="*/ 25 w 39"/>
                <a:gd name="T15" fmla="*/ 49 h 60"/>
                <a:gd name="T16" fmla="*/ 27 w 39"/>
                <a:gd name="T17" fmla="*/ 46 h 60"/>
                <a:gd name="T18" fmla="*/ 29 w 39"/>
                <a:gd name="T19" fmla="*/ 46 h 60"/>
                <a:gd name="T20" fmla="*/ 29 w 39"/>
                <a:gd name="T21" fmla="*/ 44 h 60"/>
                <a:gd name="T22" fmla="*/ 31 w 39"/>
                <a:gd name="T23" fmla="*/ 42 h 60"/>
                <a:gd name="T24" fmla="*/ 33 w 39"/>
                <a:gd name="T25" fmla="*/ 39 h 60"/>
                <a:gd name="T26" fmla="*/ 35 w 39"/>
                <a:gd name="T27" fmla="*/ 37 h 60"/>
                <a:gd name="T28" fmla="*/ 35 w 39"/>
                <a:gd name="T29" fmla="*/ 35 h 60"/>
                <a:gd name="T30" fmla="*/ 37 w 39"/>
                <a:gd name="T31" fmla="*/ 32 h 60"/>
                <a:gd name="T32" fmla="*/ 37 w 39"/>
                <a:gd name="T33" fmla="*/ 30 h 60"/>
                <a:gd name="T34" fmla="*/ 37 w 39"/>
                <a:gd name="T35" fmla="*/ 28 h 60"/>
                <a:gd name="T36" fmla="*/ 37 w 39"/>
                <a:gd name="T37" fmla="*/ 23 h 60"/>
                <a:gd name="T38" fmla="*/ 35 w 39"/>
                <a:gd name="T39" fmla="*/ 21 h 60"/>
                <a:gd name="T40" fmla="*/ 35 w 39"/>
                <a:gd name="T41" fmla="*/ 18 h 60"/>
                <a:gd name="T42" fmla="*/ 33 w 39"/>
                <a:gd name="T43" fmla="*/ 16 h 60"/>
                <a:gd name="T44" fmla="*/ 31 w 39"/>
                <a:gd name="T45" fmla="*/ 14 h 60"/>
                <a:gd name="T46" fmla="*/ 29 w 39"/>
                <a:gd name="T47" fmla="*/ 14 h 60"/>
                <a:gd name="T48" fmla="*/ 27 w 39"/>
                <a:gd name="T49" fmla="*/ 11 h 60"/>
                <a:gd name="T50" fmla="*/ 25 w 39"/>
                <a:gd name="T51" fmla="*/ 9 h 60"/>
                <a:gd name="T52" fmla="*/ 23 w 39"/>
                <a:gd name="T53" fmla="*/ 9 h 60"/>
                <a:gd name="T54" fmla="*/ 20 w 39"/>
                <a:gd name="T55" fmla="*/ 7 h 60"/>
                <a:gd name="T56" fmla="*/ 19 w 39"/>
                <a:gd name="T57" fmla="*/ 7 h 60"/>
                <a:gd name="T58" fmla="*/ 18 w 39"/>
                <a:gd name="T59" fmla="*/ 4 h 60"/>
                <a:gd name="T60" fmla="*/ 14 w 39"/>
                <a:gd name="T61" fmla="*/ 2 h 60"/>
                <a:gd name="T62" fmla="*/ 12 w 39"/>
                <a:gd name="T63" fmla="*/ 2 h 60"/>
                <a:gd name="T64" fmla="*/ 8 w 39"/>
                <a:gd name="T65" fmla="*/ 0 h 60"/>
                <a:gd name="T66" fmla="*/ 6 w 39"/>
                <a:gd name="T67" fmla="*/ 0 h 60"/>
                <a:gd name="T68" fmla="*/ 0 w 39"/>
                <a:gd name="T69" fmla="*/ 18 h 60"/>
                <a:gd name="T70" fmla="*/ 4 w 39"/>
                <a:gd name="T71" fmla="*/ 18 h 60"/>
                <a:gd name="T72" fmla="*/ 6 w 39"/>
                <a:gd name="T73" fmla="*/ 21 h 60"/>
                <a:gd name="T74" fmla="*/ 8 w 39"/>
                <a:gd name="T75" fmla="*/ 21 h 60"/>
                <a:gd name="T76" fmla="*/ 12 w 39"/>
                <a:gd name="T77" fmla="*/ 23 h 60"/>
                <a:gd name="T78" fmla="*/ 14 w 39"/>
                <a:gd name="T79" fmla="*/ 23 h 60"/>
                <a:gd name="T80" fmla="*/ 16 w 39"/>
                <a:gd name="T81" fmla="*/ 25 h 60"/>
                <a:gd name="T82" fmla="*/ 18 w 39"/>
                <a:gd name="T83" fmla="*/ 25 h 60"/>
                <a:gd name="T84" fmla="*/ 19 w 39"/>
                <a:gd name="T85" fmla="*/ 28 h 60"/>
                <a:gd name="T86" fmla="*/ 20 w 39"/>
                <a:gd name="T87" fmla="*/ 28 h 60"/>
                <a:gd name="T88" fmla="*/ 20 w 39"/>
                <a:gd name="T89" fmla="*/ 30 h 60"/>
                <a:gd name="T90" fmla="*/ 20 w 39"/>
                <a:gd name="T91" fmla="*/ 28 h 60"/>
                <a:gd name="T92" fmla="*/ 19 w 39"/>
                <a:gd name="T93" fmla="*/ 28 h 60"/>
                <a:gd name="T94" fmla="*/ 19 w 39"/>
                <a:gd name="T95" fmla="*/ 30 h 60"/>
                <a:gd name="T96" fmla="*/ 18 w 39"/>
                <a:gd name="T97" fmla="*/ 30 h 60"/>
                <a:gd name="T98" fmla="*/ 16 w 39"/>
                <a:gd name="T99" fmla="*/ 32 h 60"/>
                <a:gd name="T100" fmla="*/ 14 w 39"/>
                <a:gd name="T101" fmla="*/ 35 h 60"/>
                <a:gd name="T102" fmla="*/ 12 w 39"/>
                <a:gd name="T103" fmla="*/ 37 h 60"/>
                <a:gd name="T104" fmla="*/ 10 w 39"/>
                <a:gd name="T105" fmla="*/ 37 h 60"/>
                <a:gd name="T106" fmla="*/ 6 w 39"/>
                <a:gd name="T107" fmla="*/ 39 h 60"/>
                <a:gd name="T108" fmla="*/ 4 w 39"/>
                <a:gd name="T109" fmla="*/ 42 h 60"/>
                <a:gd name="T110" fmla="*/ 2 w 39"/>
                <a:gd name="T111" fmla="*/ 44 h 60"/>
                <a:gd name="T112" fmla="*/ 8 w 39"/>
                <a:gd name="T113" fmla="*/ 60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"/>
                <a:gd name="T172" fmla="*/ 0 h 60"/>
                <a:gd name="T173" fmla="*/ 39 w 39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" h="60">
                  <a:moveTo>
                    <a:pt x="8" y="60"/>
                  </a:moveTo>
                  <a:lnTo>
                    <a:pt x="10" y="60"/>
                  </a:lnTo>
                  <a:lnTo>
                    <a:pt x="12" y="58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20" y="53"/>
                  </a:lnTo>
                  <a:lnTo>
                    <a:pt x="22" y="51"/>
                  </a:lnTo>
                  <a:lnTo>
                    <a:pt x="27" y="49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5" y="39"/>
                  </a:lnTo>
                  <a:lnTo>
                    <a:pt x="37" y="37"/>
                  </a:lnTo>
                  <a:lnTo>
                    <a:pt x="37" y="35"/>
                  </a:lnTo>
                  <a:lnTo>
                    <a:pt x="39" y="32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7" y="18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5"/>
                  </a:lnTo>
                  <a:lnTo>
                    <a:pt x="18" y="25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24" name="Freeform 179">
              <a:extLst>
                <a:ext uri="{FF2B5EF4-FFF2-40B4-BE49-F238E27FC236}">
                  <a16:creationId xmlns:a16="http://schemas.microsoft.com/office/drawing/2014/main" id="{60C411A7-8286-DC62-72A8-2E9957E60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1456"/>
              <a:ext cx="39" cy="58"/>
            </a:xfrm>
            <a:custGeom>
              <a:avLst/>
              <a:gdLst>
                <a:gd name="T0" fmla="*/ 39 w 39"/>
                <a:gd name="T1" fmla="*/ 39 h 58"/>
                <a:gd name="T2" fmla="*/ 35 w 39"/>
                <a:gd name="T3" fmla="*/ 39 h 58"/>
                <a:gd name="T4" fmla="*/ 33 w 39"/>
                <a:gd name="T5" fmla="*/ 39 h 58"/>
                <a:gd name="T6" fmla="*/ 29 w 39"/>
                <a:gd name="T7" fmla="*/ 37 h 58"/>
                <a:gd name="T8" fmla="*/ 26 w 39"/>
                <a:gd name="T9" fmla="*/ 37 h 58"/>
                <a:gd name="T10" fmla="*/ 24 w 39"/>
                <a:gd name="T11" fmla="*/ 35 h 58"/>
                <a:gd name="T12" fmla="*/ 22 w 39"/>
                <a:gd name="T13" fmla="*/ 35 h 58"/>
                <a:gd name="T14" fmla="*/ 20 w 39"/>
                <a:gd name="T15" fmla="*/ 35 h 58"/>
                <a:gd name="T16" fmla="*/ 20 w 39"/>
                <a:gd name="T17" fmla="*/ 32 h 58"/>
                <a:gd name="T18" fmla="*/ 18 w 39"/>
                <a:gd name="T19" fmla="*/ 32 h 58"/>
                <a:gd name="T20" fmla="*/ 16 w 39"/>
                <a:gd name="T21" fmla="*/ 30 h 58"/>
                <a:gd name="T22" fmla="*/ 16 w 39"/>
                <a:gd name="T23" fmla="*/ 32 h 58"/>
                <a:gd name="T24" fmla="*/ 18 w 39"/>
                <a:gd name="T25" fmla="*/ 32 h 58"/>
                <a:gd name="T26" fmla="*/ 18 w 39"/>
                <a:gd name="T27" fmla="*/ 30 h 58"/>
                <a:gd name="T28" fmla="*/ 20 w 39"/>
                <a:gd name="T29" fmla="*/ 30 h 58"/>
                <a:gd name="T30" fmla="*/ 22 w 39"/>
                <a:gd name="T31" fmla="*/ 28 h 58"/>
                <a:gd name="T32" fmla="*/ 24 w 39"/>
                <a:gd name="T33" fmla="*/ 26 h 58"/>
                <a:gd name="T34" fmla="*/ 26 w 39"/>
                <a:gd name="T35" fmla="*/ 26 h 58"/>
                <a:gd name="T36" fmla="*/ 29 w 39"/>
                <a:gd name="T37" fmla="*/ 23 h 58"/>
                <a:gd name="T38" fmla="*/ 31 w 39"/>
                <a:gd name="T39" fmla="*/ 21 h 58"/>
                <a:gd name="T40" fmla="*/ 33 w 39"/>
                <a:gd name="T41" fmla="*/ 21 h 58"/>
                <a:gd name="T42" fmla="*/ 37 w 39"/>
                <a:gd name="T43" fmla="*/ 19 h 58"/>
                <a:gd name="T44" fmla="*/ 39 w 39"/>
                <a:gd name="T45" fmla="*/ 16 h 58"/>
                <a:gd name="T46" fmla="*/ 33 w 39"/>
                <a:gd name="T47" fmla="*/ 0 h 58"/>
                <a:gd name="T48" fmla="*/ 29 w 39"/>
                <a:gd name="T49" fmla="*/ 2 h 58"/>
                <a:gd name="T50" fmla="*/ 24 w 39"/>
                <a:gd name="T51" fmla="*/ 2 h 58"/>
                <a:gd name="T52" fmla="*/ 22 w 39"/>
                <a:gd name="T53" fmla="*/ 5 h 58"/>
                <a:gd name="T54" fmla="*/ 20 w 39"/>
                <a:gd name="T55" fmla="*/ 7 h 58"/>
                <a:gd name="T56" fmla="*/ 16 w 39"/>
                <a:gd name="T57" fmla="*/ 9 h 58"/>
                <a:gd name="T58" fmla="*/ 14 w 39"/>
                <a:gd name="T59" fmla="*/ 12 h 58"/>
                <a:gd name="T60" fmla="*/ 12 w 39"/>
                <a:gd name="T61" fmla="*/ 12 h 58"/>
                <a:gd name="T62" fmla="*/ 10 w 39"/>
                <a:gd name="T63" fmla="*/ 14 h 58"/>
                <a:gd name="T64" fmla="*/ 8 w 39"/>
                <a:gd name="T65" fmla="*/ 16 h 58"/>
                <a:gd name="T66" fmla="*/ 6 w 39"/>
                <a:gd name="T67" fmla="*/ 19 h 58"/>
                <a:gd name="T68" fmla="*/ 4 w 39"/>
                <a:gd name="T69" fmla="*/ 21 h 58"/>
                <a:gd name="T70" fmla="*/ 2 w 39"/>
                <a:gd name="T71" fmla="*/ 23 h 58"/>
                <a:gd name="T72" fmla="*/ 2 w 39"/>
                <a:gd name="T73" fmla="*/ 28 h 58"/>
                <a:gd name="T74" fmla="*/ 0 w 39"/>
                <a:gd name="T75" fmla="*/ 30 h 58"/>
                <a:gd name="T76" fmla="*/ 0 w 39"/>
                <a:gd name="T77" fmla="*/ 32 h 58"/>
                <a:gd name="T78" fmla="*/ 0 w 39"/>
                <a:gd name="T79" fmla="*/ 35 h 58"/>
                <a:gd name="T80" fmla="*/ 2 w 39"/>
                <a:gd name="T81" fmla="*/ 39 h 58"/>
                <a:gd name="T82" fmla="*/ 2 w 39"/>
                <a:gd name="T83" fmla="*/ 42 h 58"/>
                <a:gd name="T84" fmla="*/ 4 w 39"/>
                <a:gd name="T85" fmla="*/ 44 h 58"/>
                <a:gd name="T86" fmla="*/ 6 w 39"/>
                <a:gd name="T87" fmla="*/ 46 h 58"/>
                <a:gd name="T88" fmla="*/ 8 w 39"/>
                <a:gd name="T89" fmla="*/ 46 h 58"/>
                <a:gd name="T90" fmla="*/ 10 w 39"/>
                <a:gd name="T91" fmla="*/ 49 h 58"/>
                <a:gd name="T92" fmla="*/ 12 w 39"/>
                <a:gd name="T93" fmla="*/ 51 h 58"/>
                <a:gd name="T94" fmla="*/ 14 w 39"/>
                <a:gd name="T95" fmla="*/ 51 h 58"/>
                <a:gd name="T96" fmla="*/ 16 w 39"/>
                <a:gd name="T97" fmla="*/ 53 h 58"/>
                <a:gd name="T98" fmla="*/ 18 w 39"/>
                <a:gd name="T99" fmla="*/ 53 h 58"/>
                <a:gd name="T100" fmla="*/ 22 w 39"/>
                <a:gd name="T101" fmla="*/ 56 h 58"/>
                <a:gd name="T102" fmla="*/ 24 w 39"/>
                <a:gd name="T103" fmla="*/ 56 h 58"/>
                <a:gd name="T104" fmla="*/ 26 w 39"/>
                <a:gd name="T105" fmla="*/ 58 h 58"/>
                <a:gd name="T106" fmla="*/ 31 w 39"/>
                <a:gd name="T107" fmla="*/ 58 h 58"/>
                <a:gd name="T108" fmla="*/ 35 w 39"/>
                <a:gd name="T109" fmla="*/ 58 h 58"/>
                <a:gd name="T110" fmla="*/ 39 w 39"/>
                <a:gd name="T111" fmla="*/ 39 h 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"/>
                <a:gd name="T169" fmla="*/ 0 h 58"/>
                <a:gd name="T170" fmla="*/ 39 w 39"/>
                <a:gd name="T171" fmla="*/ 58 h 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" h="58">
                  <a:moveTo>
                    <a:pt x="39" y="39"/>
                  </a:moveTo>
                  <a:lnTo>
                    <a:pt x="35" y="39"/>
                  </a:lnTo>
                  <a:lnTo>
                    <a:pt x="33" y="39"/>
                  </a:lnTo>
                  <a:lnTo>
                    <a:pt x="29" y="37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7" y="19"/>
                  </a:lnTo>
                  <a:lnTo>
                    <a:pt x="39" y="16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2" y="39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6" y="53"/>
                  </a:lnTo>
                  <a:lnTo>
                    <a:pt x="18" y="53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31" y="58"/>
                  </a:lnTo>
                  <a:lnTo>
                    <a:pt x="35" y="58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25" name="Freeform 180">
              <a:extLst>
                <a:ext uri="{FF2B5EF4-FFF2-40B4-BE49-F238E27FC236}">
                  <a16:creationId xmlns:a16="http://schemas.microsoft.com/office/drawing/2014/main" id="{71F1EBD1-BB27-EBDD-B62B-147355EC1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495"/>
              <a:ext cx="39" cy="66"/>
            </a:xfrm>
            <a:custGeom>
              <a:avLst/>
              <a:gdLst>
                <a:gd name="T0" fmla="*/ 8 w 41"/>
                <a:gd name="T1" fmla="*/ 63 h 66"/>
                <a:gd name="T2" fmla="*/ 6 w 41"/>
                <a:gd name="T3" fmla="*/ 66 h 66"/>
                <a:gd name="T4" fmla="*/ 10 w 41"/>
                <a:gd name="T5" fmla="*/ 63 h 66"/>
                <a:gd name="T6" fmla="*/ 12 w 41"/>
                <a:gd name="T7" fmla="*/ 61 h 66"/>
                <a:gd name="T8" fmla="*/ 14 w 41"/>
                <a:gd name="T9" fmla="*/ 61 h 66"/>
                <a:gd name="T10" fmla="*/ 18 w 41"/>
                <a:gd name="T11" fmla="*/ 59 h 66"/>
                <a:gd name="T12" fmla="*/ 21 w 41"/>
                <a:gd name="T13" fmla="*/ 56 h 66"/>
                <a:gd name="T14" fmla="*/ 25 w 41"/>
                <a:gd name="T15" fmla="*/ 56 h 66"/>
                <a:gd name="T16" fmla="*/ 27 w 41"/>
                <a:gd name="T17" fmla="*/ 54 h 66"/>
                <a:gd name="T18" fmla="*/ 28 w 41"/>
                <a:gd name="T19" fmla="*/ 52 h 66"/>
                <a:gd name="T20" fmla="*/ 29 w 41"/>
                <a:gd name="T21" fmla="*/ 49 h 66"/>
                <a:gd name="T22" fmla="*/ 31 w 41"/>
                <a:gd name="T23" fmla="*/ 47 h 66"/>
                <a:gd name="T24" fmla="*/ 33 w 41"/>
                <a:gd name="T25" fmla="*/ 45 h 66"/>
                <a:gd name="T26" fmla="*/ 35 w 41"/>
                <a:gd name="T27" fmla="*/ 42 h 66"/>
                <a:gd name="T28" fmla="*/ 37 w 41"/>
                <a:gd name="T29" fmla="*/ 40 h 66"/>
                <a:gd name="T30" fmla="*/ 37 w 41"/>
                <a:gd name="T31" fmla="*/ 38 h 66"/>
                <a:gd name="T32" fmla="*/ 37 w 41"/>
                <a:gd name="T33" fmla="*/ 35 h 66"/>
                <a:gd name="T34" fmla="*/ 37 w 41"/>
                <a:gd name="T35" fmla="*/ 31 h 66"/>
                <a:gd name="T36" fmla="*/ 37 w 41"/>
                <a:gd name="T37" fmla="*/ 28 h 66"/>
                <a:gd name="T38" fmla="*/ 37 w 41"/>
                <a:gd name="T39" fmla="*/ 26 h 66"/>
                <a:gd name="T40" fmla="*/ 35 w 41"/>
                <a:gd name="T41" fmla="*/ 24 h 66"/>
                <a:gd name="T42" fmla="*/ 35 w 41"/>
                <a:gd name="T43" fmla="*/ 19 h 66"/>
                <a:gd name="T44" fmla="*/ 33 w 41"/>
                <a:gd name="T45" fmla="*/ 17 h 66"/>
                <a:gd name="T46" fmla="*/ 31 w 41"/>
                <a:gd name="T47" fmla="*/ 17 h 66"/>
                <a:gd name="T48" fmla="*/ 29 w 41"/>
                <a:gd name="T49" fmla="*/ 14 h 66"/>
                <a:gd name="T50" fmla="*/ 28 w 41"/>
                <a:gd name="T51" fmla="*/ 12 h 66"/>
                <a:gd name="T52" fmla="*/ 27 w 41"/>
                <a:gd name="T53" fmla="*/ 10 h 66"/>
                <a:gd name="T54" fmla="*/ 23 w 41"/>
                <a:gd name="T55" fmla="*/ 10 h 66"/>
                <a:gd name="T56" fmla="*/ 21 w 41"/>
                <a:gd name="T57" fmla="*/ 7 h 66"/>
                <a:gd name="T58" fmla="*/ 16 w 41"/>
                <a:gd name="T59" fmla="*/ 5 h 66"/>
                <a:gd name="T60" fmla="*/ 14 w 41"/>
                <a:gd name="T61" fmla="*/ 5 h 66"/>
                <a:gd name="T62" fmla="*/ 10 w 41"/>
                <a:gd name="T63" fmla="*/ 3 h 66"/>
                <a:gd name="T64" fmla="*/ 8 w 41"/>
                <a:gd name="T65" fmla="*/ 3 h 66"/>
                <a:gd name="T66" fmla="*/ 6 w 41"/>
                <a:gd name="T67" fmla="*/ 0 h 66"/>
                <a:gd name="T68" fmla="*/ 2 w 41"/>
                <a:gd name="T69" fmla="*/ 19 h 66"/>
                <a:gd name="T70" fmla="*/ 4 w 41"/>
                <a:gd name="T71" fmla="*/ 21 h 66"/>
                <a:gd name="T72" fmla="*/ 8 w 41"/>
                <a:gd name="T73" fmla="*/ 21 h 66"/>
                <a:gd name="T74" fmla="*/ 10 w 41"/>
                <a:gd name="T75" fmla="*/ 24 h 66"/>
                <a:gd name="T76" fmla="*/ 12 w 41"/>
                <a:gd name="T77" fmla="*/ 24 h 66"/>
                <a:gd name="T78" fmla="*/ 14 w 41"/>
                <a:gd name="T79" fmla="*/ 26 h 66"/>
                <a:gd name="T80" fmla="*/ 16 w 41"/>
                <a:gd name="T81" fmla="*/ 26 h 66"/>
                <a:gd name="T82" fmla="*/ 18 w 41"/>
                <a:gd name="T83" fmla="*/ 28 h 66"/>
                <a:gd name="T84" fmla="*/ 21 w 41"/>
                <a:gd name="T85" fmla="*/ 28 h 66"/>
                <a:gd name="T86" fmla="*/ 21 w 41"/>
                <a:gd name="T87" fmla="*/ 31 h 66"/>
                <a:gd name="T88" fmla="*/ 23 w 41"/>
                <a:gd name="T89" fmla="*/ 31 h 66"/>
                <a:gd name="T90" fmla="*/ 23 w 41"/>
                <a:gd name="T91" fmla="*/ 33 h 66"/>
                <a:gd name="T92" fmla="*/ 23 w 41"/>
                <a:gd name="T93" fmla="*/ 31 h 66"/>
                <a:gd name="T94" fmla="*/ 23 w 41"/>
                <a:gd name="T95" fmla="*/ 33 h 66"/>
                <a:gd name="T96" fmla="*/ 21 w 41"/>
                <a:gd name="T97" fmla="*/ 33 h 66"/>
                <a:gd name="T98" fmla="*/ 21 w 41"/>
                <a:gd name="T99" fmla="*/ 35 h 66"/>
                <a:gd name="T100" fmla="*/ 18 w 41"/>
                <a:gd name="T101" fmla="*/ 35 h 66"/>
                <a:gd name="T102" fmla="*/ 18 w 41"/>
                <a:gd name="T103" fmla="*/ 38 h 66"/>
                <a:gd name="T104" fmla="*/ 16 w 41"/>
                <a:gd name="T105" fmla="*/ 38 h 66"/>
                <a:gd name="T106" fmla="*/ 14 w 41"/>
                <a:gd name="T107" fmla="*/ 40 h 66"/>
                <a:gd name="T108" fmla="*/ 12 w 41"/>
                <a:gd name="T109" fmla="*/ 40 h 66"/>
                <a:gd name="T110" fmla="*/ 10 w 41"/>
                <a:gd name="T111" fmla="*/ 42 h 66"/>
                <a:gd name="T112" fmla="*/ 8 w 41"/>
                <a:gd name="T113" fmla="*/ 42 h 66"/>
                <a:gd name="T114" fmla="*/ 4 w 41"/>
                <a:gd name="T115" fmla="*/ 45 h 66"/>
                <a:gd name="T116" fmla="*/ 2 w 41"/>
                <a:gd name="T117" fmla="*/ 47 h 66"/>
                <a:gd name="T118" fmla="*/ 0 w 41"/>
                <a:gd name="T119" fmla="*/ 47 h 66"/>
                <a:gd name="T120" fmla="*/ 8 w 41"/>
                <a:gd name="T121" fmla="*/ 63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"/>
                <a:gd name="T184" fmla="*/ 0 h 66"/>
                <a:gd name="T185" fmla="*/ 41 w 41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" h="66">
                  <a:moveTo>
                    <a:pt x="8" y="63"/>
                  </a:moveTo>
                  <a:lnTo>
                    <a:pt x="6" y="66"/>
                  </a:lnTo>
                  <a:lnTo>
                    <a:pt x="10" y="63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20" y="59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3" y="49"/>
                  </a:lnTo>
                  <a:lnTo>
                    <a:pt x="35" y="47"/>
                  </a:lnTo>
                  <a:lnTo>
                    <a:pt x="37" y="45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41" y="35"/>
                  </a:lnTo>
                  <a:lnTo>
                    <a:pt x="41" y="31"/>
                  </a:lnTo>
                  <a:lnTo>
                    <a:pt x="41" y="28"/>
                  </a:lnTo>
                  <a:lnTo>
                    <a:pt x="41" y="26"/>
                  </a:lnTo>
                  <a:lnTo>
                    <a:pt x="39" y="24"/>
                  </a:lnTo>
                  <a:lnTo>
                    <a:pt x="39" y="19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2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26" name="Freeform 181">
              <a:extLst>
                <a:ext uri="{FF2B5EF4-FFF2-40B4-BE49-F238E27FC236}">
                  <a16:creationId xmlns:a16="http://schemas.microsoft.com/office/drawing/2014/main" id="{A1591E00-B3DE-3DCB-03F4-86B7A2EFA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542"/>
              <a:ext cx="24" cy="49"/>
            </a:xfrm>
            <a:custGeom>
              <a:avLst/>
              <a:gdLst>
                <a:gd name="T0" fmla="*/ 17 w 25"/>
                <a:gd name="T1" fmla="*/ 49 h 49"/>
                <a:gd name="T2" fmla="*/ 17 w 25"/>
                <a:gd name="T3" fmla="*/ 47 h 49"/>
                <a:gd name="T4" fmla="*/ 17 w 25"/>
                <a:gd name="T5" fmla="*/ 44 h 49"/>
                <a:gd name="T6" fmla="*/ 17 w 25"/>
                <a:gd name="T7" fmla="*/ 42 h 49"/>
                <a:gd name="T8" fmla="*/ 17 w 25"/>
                <a:gd name="T9" fmla="*/ 40 h 49"/>
                <a:gd name="T10" fmla="*/ 17 w 25"/>
                <a:gd name="T11" fmla="*/ 37 h 49"/>
                <a:gd name="T12" fmla="*/ 17 w 25"/>
                <a:gd name="T13" fmla="*/ 35 h 49"/>
                <a:gd name="T14" fmla="*/ 15 w 25"/>
                <a:gd name="T15" fmla="*/ 33 h 49"/>
                <a:gd name="T16" fmla="*/ 15 w 25"/>
                <a:gd name="T17" fmla="*/ 30 h 49"/>
                <a:gd name="T18" fmla="*/ 15 w 25"/>
                <a:gd name="T19" fmla="*/ 28 h 49"/>
                <a:gd name="T20" fmla="*/ 15 w 25"/>
                <a:gd name="T21" fmla="*/ 26 h 49"/>
                <a:gd name="T22" fmla="*/ 15 w 25"/>
                <a:gd name="T23" fmla="*/ 23 h 49"/>
                <a:gd name="T24" fmla="*/ 17 w 25"/>
                <a:gd name="T25" fmla="*/ 23 h 49"/>
                <a:gd name="T26" fmla="*/ 17 w 25"/>
                <a:gd name="T27" fmla="*/ 21 h 49"/>
                <a:gd name="T28" fmla="*/ 19 w 25"/>
                <a:gd name="T29" fmla="*/ 21 h 49"/>
                <a:gd name="T30" fmla="*/ 19 w 25"/>
                <a:gd name="T31" fmla="*/ 19 h 49"/>
                <a:gd name="T32" fmla="*/ 21 w 25"/>
                <a:gd name="T33" fmla="*/ 19 h 49"/>
                <a:gd name="T34" fmla="*/ 23 w 25"/>
                <a:gd name="T35" fmla="*/ 16 h 49"/>
                <a:gd name="T36" fmla="*/ 15 w 25"/>
                <a:gd name="T37" fmla="*/ 0 h 49"/>
                <a:gd name="T38" fmla="*/ 13 w 25"/>
                <a:gd name="T39" fmla="*/ 0 h 49"/>
                <a:gd name="T40" fmla="*/ 12 w 25"/>
                <a:gd name="T41" fmla="*/ 2 h 49"/>
                <a:gd name="T42" fmla="*/ 10 w 25"/>
                <a:gd name="T43" fmla="*/ 5 h 49"/>
                <a:gd name="T44" fmla="*/ 8 w 25"/>
                <a:gd name="T45" fmla="*/ 5 h 49"/>
                <a:gd name="T46" fmla="*/ 6 w 25"/>
                <a:gd name="T47" fmla="*/ 7 h 49"/>
                <a:gd name="T48" fmla="*/ 6 w 25"/>
                <a:gd name="T49" fmla="*/ 9 h 49"/>
                <a:gd name="T50" fmla="*/ 4 w 25"/>
                <a:gd name="T51" fmla="*/ 9 h 49"/>
                <a:gd name="T52" fmla="*/ 4 w 25"/>
                <a:gd name="T53" fmla="*/ 12 h 49"/>
                <a:gd name="T54" fmla="*/ 2 w 25"/>
                <a:gd name="T55" fmla="*/ 14 h 49"/>
                <a:gd name="T56" fmla="*/ 2 w 25"/>
                <a:gd name="T57" fmla="*/ 16 h 49"/>
                <a:gd name="T58" fmla="*/ 0 w 25"/>
                <a:gd name="T59" fmla="*/ 19 h 49"/>
                <a:gd name="T60" fmla="*/ 0 w 25"/>
                <a:gd name="T61" fmla="*/ 21 h 49"/>
                <a:gd name="T62" fmla="*/ 0 w 25"/>
                <a:gd name="T63" fmla="*/ 23 h 49"/>
                <a:gd name="T64" fmla="*/ 0 w 25"/>
                <a:gd name="T65" fmla="*/ 26 h 49"/>
                <a:gd name="T66" fmla="*/ 0 w 25"/>
                <a:gd name="T67" fmla="*/ 28 h 49"/>
                <a:gd name="T68" fmla="*/ 0 w 25"/>
                <a:gd name="T69" fmla="*/ 30 h 49"/>
                <a:gd name="T70" fmla="*/ 0 w 25"/>
                <a:gd name="T71" fmla="*/ 33 h 49"/>
                <a:gd name="T72" fmla="*/ 0 w 25"/>
                <a:gd name="T73" fmla="*/ 35 h 49"/>
                <a:gd name="T74" fmla="*/ 0 w 25"/>
                <a:gd name="T75" fmla="*/ 37 h 49"/>
                <a:gd name="T76" fmla="*/ 0 w 25"/>
                <a:gd name="T77" fmla="*/ 40 h 49"/>
                <a:gd name="T78" fmla="*/ 2 w 25"/>
                <a:gd name="T79" fmla="*/ 40 h 49"/>
                <a:gd name="T80" fmla="*/ 2 w 25"/>
                <a:gd name="T81" fmla="*/ 42 h 49"/>
                <a:gd name="T82" fmla="*/ 2 w 25"/>
                <a:gd name="T83" fmla="*/ 44 h 49"/>
                <a:gd name="T84" fmla="*/ 2 w 25"/>
                <a:gd name="T85" fmla="*/ 47 h 49"/>
                <a:gd name="T86" fmla="*/ 2 w 25"/>
                <a:gd name="T87" fmla="*/ 49 h 49"/>
                <a:gd name="T88" fmla="*/ 17 w 25"/>
                <a:gd name="T89" fmla="*/ 49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"/>
                <a:gd name="T136" fmla="*/ 0 h 49"/>
                <a:gd name="T137" fmla="*/ 25 w 25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" h="49">
                  <a:moveTo>
                    <a:pt x="19" y="49"/>
                  </a:moveTo>
                  <a:lnTo>
                    <a:pt x="19" y="47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6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6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27" name="Freeform 182">
              <a:extLst>
                <a:ext uri="{FF2B5EF4-FFF2-40B4-BE49-F238E27FC236}">
                  <a16:creationId xmlns:a16="http://schemas.microsoft.com/office/drawing/2014/main" id="{452FBED7-1CDF-8B47-184C-7B1A781C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1558"/>
              <a:ext cx="86" cy="131"/>
            </a:xfrm>
            <a:custGeom>
              <a:avLst/>
              <a:gdLst>
                <a:gd name="T0" fmla="*/ 43 w 87"/>
                <a:gd name="T1" fmla="*/ 33 h 131"/>
                <a:gd name="T2" fmla="*/ 0 w 87"/>
                <a:gd name="T3" fmla="*/ 0 h 131"/>
                <a:gd name="T4" fmla="*/ 43 w 87"/>
                <a:gd name="T5" fmla="*/ 131 h 131"/>
                <a:gd name="T6" fmla="*/ 85 w 87"/>
                <a:gd name="T7" fmla="*/ 0 h 131"/>
                <a:gd name="T8" fmla="*/ 43 w 87"/>
                <a:gd name="T9" fmla="*/ 33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31"/>
                <a:gd name="T17" fmla="*/ 87 w 87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31">
                  <a:moveTo>
                    <a:pt x="43" y="33"/>
                  </a:moveTo>
                  <a:lnTo>
                    <a:pt x="0" y="0"/>
                  </a:lnTo>
                  <a:lnTo>
                    <a:pt x="43" y="131"/>
                  </a:lnTo>
                  <a:lnTo>
                    <a:pt x="87" y="0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28" name="Freeform 183">
              <a:extLst>
                <a:ext uri="{FF2B5EF4-FFF2-40B4-BE49-F238E27FC236}">
                  <a16:creationId xmlns:a16="http://schemas.microsoft.com/office/drawing/2014/main" id="{5637650E-68F8-2799-A758-48F0A00EA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1554"/>
              <a:ext cx="48" cy="42"/>
            </a:xfrm>
            <a:custGeom>
              <a:avLst/>
              <a:gdLst>
                <a:gd name="T0" fmla="*/ 8 w 50"/>
                <a:gd name="T1" fmla="*/ 2 h 42"/>
                <a:gd name="T2" fmla="*/ 2 w 50"/>
                <a:gd name="T3" fmla="*/ 9 h 42"/>
                <a:gd name="T4" fmla="*/ 41 w 50"/>
                <a:gd name="T5" fmla="*/ 42 h 42"/>
                <a:gd name="T6" fmla="*/ 46 w 50"/>
                <a:gd name="T7" fmla="*/ 32 h 42"/>
                <a:gd name="T8" fmla="*/ 6 w 50"/>
                <a:gd name="T9" fmla="*/ 0 h 42"/>
                <a:gd name="T10" fmla="*/ 0 w 50"/>
                <a:gd name="T11" fmla="*/ 7 h 42"/>
                <a:gd name="T12" fmla="*/ 8 w 50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42"/>
                <a:gd name="T23" fmla="*/ 50 w 50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42">
                  <a:moveTo>
                    <a:pt x="8" y="2"/>
                  </a:moveTo>
                  <a:lnTo>
                    <a:pt x="2" y="9"/>
                  </a:lnTo>
                  <a:lnTo>
                    <a:pt x="45" y="42"/>
                  </a:lnTo>
                  <a:lnTo>
                    <a:pt x="50" y="32"/>
                  </a:lnTo>
                  <a:lnTo>
                    <a:pt x="6" y="0"/>
                  </a:lnTo>
                  <a:lnTo>
                    <a:pt x="0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29" name="Freeform 184">
              <a:extLst>
                <a:ext uri="{FF2B5EF4-FFF2-40B4-BE49-F238E27FC236}">
                  <a16:creationId xmlns:a16="http://schemas.microsoft.com/office/drawing/2014/main" id="{880D99E5-DF96-3173-1E09-57F721B52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1556"/>
              <a:ext cx="51" cy="133"/>
            </a:xfrm>
            <a:custGeom>
              <a:avLst/>
              <a:gdLst>
                <a:gd name="T0" fmla="*/ 41 w 52"/>
                <a:gd name="T1" fmla="*/ 130 h 133"/>
                <a:gd name="T2" fmla="*/ 50 w 52"/>
                <a:gd name="T3" fmla="*/ 130 h 133"/>
                <a:gd name="T4" fmla="*/ 8 w 52"/>
                <a:gd name="T5" fmla="*/ 0 h 133"/>
                <a:gd name="T6" fmla="*/ 0 w 52"/>
                <a:gd name="T7" fmla="*/ 5 h 133"/>
                <a:gd name="T8" fmla="*/ 41 w 52"/>
                <a:gd name="T9" fmla="*/ 133 h 133"/>
                <a:gd name="T10" fmla="*/ 50 w 52"/>
                <a:gd name="T11" fmla="*/ 133 h 133"/>
                <a:gd name="T12" fmla="*/ 41 w 52"/>
                <a:gd name="T13" fmla="*/ 13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3"/>
                <a:gd name="T23" fmla="*/ 52 w 52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3">
                  <a:moveTo>
                    <a:pt x="43" y="130"/>
                  </a:moveTo>
                  <a:lnTo>
                    <a:pt x="52" y="130"/>
                  </a:lnTo>
                  <a:lnTo>
                    <a:pt x="8" y="0"/>
                  </a:lnTo>
                  <a:lnTo>
                    <a:pt x="0" y="5"/>
                  </a:lnTo>
                  <a:lnTo>
                    <a:pt x="43" y="133"/>
                  </a:lnTo>
                  <a:lnTo>
                    <a:pt x="52" y="133"/>
                  </a:lnTo>
                  <a:lnTo>
                    <a:pt x="43" y="1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30" name="Freeform 185">
              <a:extLst>
                <a:ext uri="{FF2B5EF4-FFF2-40B4-BE49-F238E27FC236}">
                  <a16:creationId xmlns:a16="http://schemas.microsoft.com/office/drawing/2014/main" id="{BA6DD5A5-8081-1F94-F783-3AB3A36C6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1554"/>
              <a:ext cx="50" cy="135"/>
            </a:xfrm>
            <a:custGeom>
              <a:avLst/>
              <a:gdLst>
                <a:gd name="T0" fmla="*/ 46 w 52"/>
                <a:gd name="T1" fmla="*/ 9 h 135"/>
                <a:gd name="T2" fmla="*/ 40 w 52"/>
                <a:gd name="T3" fmla="*/ 2 h 135"/>
                <a:gd name="T4" fmla="*/ 0 w 52"/>
                <a:gd name="T5" fmla="*/ 132 h 135"/>
                <a:gd name="T6" fmla="*/ 9 w 52"/>
                <a:gd name="T7" fmla="*/ 135 h 135"/>
                <a:gd name="T8" fmla="*/ 48 w 52"/>
                <a:gd name="T9" fmla="*/ 7 h 135"/>
                <a:gd name="T10" fmla="*/ 42 w 52"/>
                <a:gd name="T11" fmla="*/ 0 h 135"/>
                <a:gd name="T12" fmla="*/ 46 w 52"/>
                <a:gd name="T13" fmla="*/ 9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5"/>
                <a:gd name="T23" fmla="*/ 52 w 52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5">
                  <a:moveTo>
                    <a:pt x="50" y="9"/>
                  </a:moveTo>
                  <a:lnTo>
                    <a:pt x="44" y="2"/>
                  </a:lnTo>
                  <a:lnTo>
                    <a:pt x="0" y="132"/>
                  </a:lnTo>
                  <a:lnTo>
                    <a:pt x="9" y="135"/>
                  </a:lnTo>
                  <a:lnTo>
                    <a:pt x="52" y="7"/>
                  </a:lnTo>
                  <a:lnTo>
                    <a:pt x="46" y="0"/>
                  </a:lnTo>
                  <a:lnTo>
                    <a:pt x="50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31" name="Freeform 186">
              <a:extLst>
                <a:ext uri="{FF2B5EF4-FFF2-40B4-BE49-F238E27FC236}">
                  <a16:creationId xmlns:a16="http://schemas.microsoft.com/office/drawing/2014/main" id="{C139C1B5-9A37-D2C0-EDEE-85AFEFAF9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554"/>
              <a:ext cx="46" cy="42"/>
            </a:xfrm>
            <a:custGeom>
              <a:avLst/>
              <a:gdLst>
                <a:gd name="T0" fmla="*/ 0 w 48"/>
                <a:gd name="T1" fmla="*/ 42 h 42"/>
                <a:gd name="T2" fmla="*/ 5 w 48"/>
                <a:gd name="T3" fmla="*/ 42 h 42"/>
                <a:gd name="T4" fmla="*/ 44 w 48"/>
                <a:gd name="T5" fmla="*/ 9 h 42"/>
                <a:gd name="T6" fmla="*/ 40 w 48"/>
                <a:gd name="T7" fmla="*/ 0 h 42"/>
                <a:gd name="T8" fmla="*/ 0 w 48"/>
                <a:gd name="T9" fmla="*/ 32 h 42"/>
                <a:gd name="T10" fmla="*/ 5 w 48"/>
                <a:gd name="T11" fmla="*/ 32 h 42"/>
                <a:gd name="T12" fmla="*/ 0 w 48"/>
                <a:gd name="T13" fmla="*/ 42 h 42"/>
                <a:gd name="T14" fmla="*/ 2 w 48"/>
                <a:gd name="T15" fmla="*/ 42 h 42"/>
                <a:gd name="T16" fmla="*/ 5 w 48"/>
                <a:gd name="T17" fmla="*/ 42 h 42"/>
                <a:gd name="T18" fmla="*/ 0 w 48"/>
                <a:gd name="T19" fmla="*/ 42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2"/>
                <a:gd name="T32" fmla="*/ 48 w 48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2">
                  <a:moveTo>
                    <a:pt x="0" y="42"/>
                  </a:moveTo>
                  <a:lnTo>
                    <a:pt x="5" y="42"/>
                  </a:lnTo>
                  <a:lnTo>
                    <a:pt x="48" y="9"/>
                  </a:lnTo>
                  <a:lnTo>
                    <a:pt x="44" y="0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5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32" name="Freeform 187">
              <a:extLst>
                <a:ext uri="{FF2B5EF4-FFF2-40B4-BE49-F238E27FC236}">
                  <a16:creationId xmlns:a16="http://schemas.microsoft.com/office/drawing/2014/main" id="{6E967C47-B13F-28A7-0096-149AEF801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586"/>
              <a:ext cx="4" cy="10"/>
            </a:xfrm>
            <a:custGeom>
              <a:avLst/>
              <a:gdLst>
                <a:gd name="T0" fmla="*/ 0 w 5"/>
                <a:gd name="T1" fmla="*/ 10 h 10"/>
                <a:gd name="T2" fmla="*/ 2 w 5"/>
                <a:gd name="T3" fmla="*/ 5 h 10"/>
                <a:gd name="T4" fmla="*/ 3 w 5"/>
                <a:gd name="T5" fmla="*/ 0 h 10"/>
                <a:gd name="T6" fmla="*/ 0 w 5"/>
                <a:gd name="T7" fmla="*/ 10 h 10"/>
                <a:gd name="T8" fmla="*/ 2 w 5"/>
                <a:gd name="T9" fmla="*/ 10 h 10"/>
                <a:gd name="T10" fmla="*/ 3 w 5"/>
                <a:gd name="T11" fmla="*/ 10 h 10"/>
                <a:gd name="T12" fmla="*/ 0 w 5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0"/>
                <a:gd name="T23" fmla="*/ 5 w 5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0">
                  <a:moveTo>
                    <a:pt x="0" y="10"/>
                  </a:moveTo>
                  <a:lnTo>
                    <a:pt x="2" y="5"/>
                  </a:lnTo>
                  <a:lnTo>
                    <a:pt x="5" y="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33" name="Freeform 188">
              <a:extLst>
                <a:ext uri="{FF2B5EF4-FFF2-40B4-BE49-F238E27FC236}">
                  <a16:creationId xmlns:a16="http://schemas.microsoft.com/office/drawing/2014/main" id="{DE97AE76-7CD3-B9DB-E591-0C1B17D43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409"/>
              <a:ext cx="34" cy="31"/>
            </a:xfrm>
            <a:custGeom>
              <a:avLst/>
              <a:gdLst>
                <a:gd name="T0" fmla="*/ 33 w 35"/>
                <a:gd name="T1" fmla="*/ 12 h 31"/>
                <a:gd name="T2" fmla="*/ 31 w 35"/>
                <a:gd name="T3" fmla="*/ 10 h 31"/>
                <a:gd name="T4" fmla="*/ 29 w 35"/>
                <a:gd name="T5" fmla="*/ 10 h 31"/>
                <a:gd name="T6" fmla="*/ 27 w 35"/>
                <a:gd name="T7" fmla="*/ 10 h 31"/>
                <a:gd name="T8" fmla="*/ 25 w 35"/>
                <a:gd name="T9" fmla="*/ 7 h 31"/>
                <a:gd name="T10" fmla="*/ 23 w 35"/>
                <a:gd name="T11" fmla="*/ 7 h 31"/>
                <a:gd name="T12" fmla="*/ 21 w 35"/>
                <a:gd name="T13" fmla="*/ 7 h 31"/>
                <a:gd name="T14" fmla="*/ 21 w 35"/>
                <a:gd name="T15" fmla="*/ 5 h 31"/>
                <a:gd name="T16" fmla="*/ 19 w 35"/>
                <a:gd name="T17" fmla="*/ 5 h 31"/>
                <a:gd name="T18" fmla="*/ 17 w 35"/>
                <a:gd name="T19" fmla="*/ 3 h 31"/>
                <a:gd name="T20" fmla="*/ 17 w 35"/>
                <a:gd name="T21" fmla="*/ 3 h 31"/>
                <a:gd name="T22" fmla="*/ 17 w 35"/>
                <a:gd name="T23" fmla="*/ 0 h 31"/>
                <a:gd name="T24" fmla="*/ 15 w 35"/>
                <a:gd name="T25" fmla="*/ 0 h 31"/>
                <a:gd name="T26" fmla="*/ 0 w 35"/>
                <a:gd name="T27" fmla="*/ 10 h 31"/>
                <a:gd name="T28" fmla="*/ 0 w 35"/>
                <a:gd name="T29" fmla="*/ 12 h 31"/>
                <a:gd name="T30" fmla="*/ 2 w 35"/>
                <a:gd name="T31" fmla="*/ 12 h 31"/>
                <a:gd name="T32" fmla="*/ 2 w 35"/>
                <a:gd name="T33" fmla="*/ 14 h 31"/>
                <a:gd name="T34" fmla="*/ 4 w 35"/>
                <a:gd name="T35" fmla="*/ 14 h 31"/>
                <a:gd name="T36" fmla="*/ 4 w 35"/>
                <a:gd name="T37" fmla="*/ 17 h 31"/>
                <a:gd name="T38" fmla="*/ 6 w 35"/>
                <a:gd name="T39" fmla="*/ 17 h 31"/>
                <a:gd name="T40" fmla="*/ 8 w 35"/>
                <a:gd name="T41" fmla="*/ 19 h 31"/>
                <a:gd name="T42" fmla="*/ 10 w 35"/>
                <a:gd name="T43" fmla="*/ 19 h 31"/>
                <a:gd name="T44" fmla="*/ 10 w 35"/>
                <a:gd name="T45" fmla="*/ 21 h 31"/>
                <a:gd name="T46" fmla="*/ 13 w 35"/>
                <a:gd name="T47" fmla="*/ 21 h 31"/>
                <a:gd name="T48" fmla="*/ 15 w 35"/>
                <a:gd name="T49" fmla="*/ 24 h 31"/>
                <a:gd name="T50" fmla="*/ 17 w 35"/>
                <a:gd name="T51" fmla="*/ 24 h 31"/>
                <a:gd name="T52" fmla="*/ 17 w 35"/>
                <a:gd name="T53" fmla="*/ 26 h 31"/>
                <a:gd name="T54" fmla="*/ 19 w 35"/>
                <a:gd name="T55" fmla="*/ 26 h 31"/>
                <a:gd name="T56" fmla="*/ 21 w 35"/>
                <a:gd name="T57" fmla="*/ 26 h 31"/>
                <a:gd name="T58" fmla="*/ 21 w 35"/>
                <a:gd name="T59" fmla="*/ 28 h 31"/>
                <a:gd name="T60" fmla="*/ 23 w 35"/>
                <a:gd name="T61" fmla="*/ 28 h 31"/>
                <a:gd name="T62" fmla="*/ 25 w 35"/>
                <a:gd name="T63" fmla="*/ 28 h 31"/>
                <a:gd name="T64" fmla="*/ 27 w 35"/>
                <a:gd name="T65" fmla="*/ 28 h 31"/>
                <a:gd name="T66" fmla="*/ 29 w 35"/>
                <a:gd name="T67" fmla="*/ 31 h 31"/>
                <a:gd name="T68" fmla="*/ 33 w 35"/>
                <a:gd name="T69" fmla="*/ 12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31"/>
                <a:gd name="T107" fmla="*/ 35 w 35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31">
                  <a:moveTo>
                    <a:pt x="35" y="12"/>
                  </a:moveTo>
                  <a:lnTo>
                    <a:pt x="33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1" y="31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34" name="Freeform 189">
              <a:extLst>
                <a:ext uri="{FF2B5EF4-FFF2-40B4-BE49-F238E27FC236}">
                  <a16:creationId xmlns:a16="http://schemas.microsoft.com/office/drawing/2014/main" id="{33BD592D-1D4E-08DF-DA96-1105AFB0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1421"/>
              <a:ext cx="37" cy="61"/>
            </a:xfrm>
            <a:custGeom>
              <a:avLst/>
              <a:gdLst>
                <a:gd name="T0" fmla="*/ 9 w 38"/>
                <a:gd name="T1" fmla="*/ 61 h 61"/>
                <a:gd name="T2" fmla="*/ 13 w 38"/>
                <a:gd name="T3" fmla="*/ 58 h 61"/>
                <a:gd name="T4" fmla="*/ 15 w 38"/>
                <a:gd name="T5" fmla="*/ 56 h 61"/>
                <a:gd name="T6" fmla="*/ 17 w 38"/>
                <a:gd name="T7" fmla="*/ 56 h 61"/>
                <a:gd name="T8" fmla="*/ 19 w 38"/>
                <a:gd name="T9" fmla="*/ 54 h 61"/>
                <a:gd name="T10" fmla="*/ 21 w 38"/>
                <a:gd name="T11" fmla="*/ 51 h 61"/>
                <a:gd name="T12" fmla="*/ 23 w 38"/>
                <a:gd name="T13" fmla="*/ 49 h 61"/>
                <a:gd name="T14" fmla="*/ 25 w 38"/>
                <a:gd name="T15" fmla="*/ 47 h 61"/>
                <a:gd name="T16" fmla="*/ 27 w 38"/>
                <a:gd name="T17" fmla="*/ 47 h 61"/>
                <a:gd name="T18" fmla="*/ 29 w 38"/>
                <a:gd name="T19" fmla="*/ 44 h 61"/>
                <a:gd name="T20" fmla="*/ 31 w 38"/>
                <a:gd name="T21" fmla="*/ 42 h 61"/>
                <a:gd name="T22" fmla="*/ 31 w 38"/>
                <a:gd name="T23" fmla="*/ 40 h 61"/>
                <a:gd name="T24" fmla="*/ 33 w 38"/>
                <a:gd name="T25" fmla="*/ 37 h 61"/>
                <a:gd name="T26" fmla="*/ 36 w 38"/>
                <a:gd name="T27" fmla="*/ 35 h 61"/>
                <a:gd name="T28" fmla="*/ 36 w 38"/>
                <a:gd name="T29" fmla="*/ 33 h 61"/>
                <a:gd name="T30" fmla="*/ 36 w 38"/>
                <a:gd name="T31" fmla="*/ 30 h 61"/>
                <a:gd name="T32" fmla="*/ 36 w 38"/>
                <a:gd name="T33" fmla="*/ 28 h 61"/>
                <a:gd name="T34" fmla="*/ 36 w 38"/>
                <a:gd name="T35" fmla="*/ 23 h 61"/>
                <a:gd name="T36" fmla="*/ 36 w 38"/>
                <a:gd name="T37" fmla="*/ 21 h 61"/>
                <a:gd name="T38" fmla="*/ 33 w 38"/>
                <a:gd name="T39" fmla="*/ 19 h 61"/>
                <a:gd name="T40" fmla="*/ 31 w 38"/>
                <a:gd name="T41" fmla="*/ 16 h 61"/>
                <a:gd name="T42" fmla="*/ 31 w 38"/>
                <a:gd name="T43" fmla="*/ 14 h 61"/>
                <a:gd name="T44" fmla="*/ 29 w 38"/>
                <a:gd name="T45" fmla="*/ 14 h 61"/>
                <a:gd name="T46" fmla="*/ 27 w 38"/>
                <a:gd name="T47" fmla="*/ 12 h 61"/>
                <a:gd name="T48" fmla="*/ 25 w 38"/>
                <a:gd name="T49" fmla="*/ 9 h 61"/>
                <a:gd name="T50" fmla="*/ 23 w 38"/>
                <a:gd name="T51" fmla="*/ 9 h 61"/>
                <a:gd name="T52" fmla="*/ 21 w 38"/>
                <a:gd name="T53" fmla="*/ 7 h 61"/>
                <a:gd name="T54" fmla="*/ 19 w 38"/>
                <a:gd name="T55" fmla="*/ 7 h 61"/>
                <a:gd name="T56" fmla="*/ 17 w 38"/>
                <a:gd name="T57" fmla="*/ 5 h 61"/>
                <a:gd name="T58" fmla="*/ 15 w 38"/>
                <a:gd name="T59" fmla="*/ 2 h 61"/>
                <a:gd name="T60" fmla="*/ 11 w 38"/>
                <a:gd name="T61" fmla="*/ 2 h 61"/>
                <a:gd name="T62" fmla="*/ 9 w 38"/>
                <a:gd name="T63" fmla="*/ 0 h 61"/>
                <a:gd name="T64" fmla="*/ 4 w 38"/>
                <a:gd name="T65" fmla="*/ 0 h 61"/>
                <a:gd name="T66" fmla="*/ 0 w 38"/>
                <a:gd name="T67" fmla="*/ 19 h 61"/>
                <a:gd name="T68" fmla="*/ 2 w 38"/>
                <a:gd name="T69" fmla="*/ 19 h 61"/>
                <a:gd name="T70" fmla="*/ 6 w 38"/>
                <a:gd name="T71" fmla="*/ 21 h 61"/>
                <a:gd name="T72" fmla="*/ 9 w 38"/>
                <a:gd name="T73" fmla="*/ 21 h 61"/>
                <a:gd name="T74" fmla="*/ 11 w 38"/>
                <a:gd name="T75" fmla="*/ 23 h 61"/>
                <a:gd name="T76" fmla="*/ 13 w 38"/>
                <a:gd name="T77" fmla="*/ 23 h 61"/>
                <a:gd name="T78" fmla="*/ 15 w 38"/>
                <a:gd name="T79" fmla="*/ 26 h 61"/>
                <a:gd name="T80" fmla="*/ 17 w 38"/>
                <a:gd name="T81" fmla="*/ 26 h 61"/>
                <a:gd name="T82" fmla="*/ 19 w 38"/>
                <a:gd name="T83" fmla="*/ 26 h 61"/>
                <a:gd name="T84" fmla="*/ 19 w 38"/>
                <a:gd name="T85" fmla="*/ 28 h 61"/>
                <a:gd name="T86" fmla="*/ 19 w 38"/>
                <a:gd name="T87" fmla="*/ 28 h 61"/>
                <a:gd name="T88" fmla="*/ 19 w 38"/>
                <a:gd name="T89" fmla="*/ 30 h 61"/>
                <a:gd name="T90" fmla="*/ 19 w 38"/>
                <a:gd name="T91" fmla="*/ 28 h 61"/>
                <a:gd name="T92" fmla="*/ 19 w 38"/>
                <a:gd name="T93" fmla="*/ 30 h 61"/>
                <a:gd name="T94" fmla="*/ 17 w 38"/>
                <a:gd name="T95" fmla="*/ 33 h 61"/>
                <a:gd name="T96" fmla="*/ 15 w 38"/>
                <a:gd name="T97" fmla="*/ 33 h 61"/>
                <a:gd name="T98" fmla="*/ 13 w 38"/>
                <a:gd name="T99" fmla="*/ 35 h 61"/>
                <a:gd name="T100" fmla="*/ 11 w 38"/>
                <a:gd name="T101" fmla="*/ 37 h 61"/>
                <a:gd name="T102" fmla="*/ 9 w 38"/>
                <a:gd name="T103" fmla="*/ 37 h 61"/>
                <a:gd name="T104" fmla="*/ 6 w 38"/>
                <a:gd name="T105" fmla="*/ 40 h 61"/>
                <a:gd name="T106" fmla="*/ 2 w 38"/>
                <a:gd name="T107" fmla="*/ 42 h 61"/>
                <a:gd name="T108" fmla="*/ 0 w 38"/>
                <a:gd name="T109" fmla="*/ 44 h 61"/>
                <a:gd name="T110" fmla="*/ 9 w 38"/>
                <a:gd name="T111" fmla="*/ 61 h 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"/>
                <a:gd name="T169" fmla="*/ 0 h 61"/>
                <a:gd name="T170" fmla="*/ 38 w 38"/>
                <a:gd name="T171" fmla="*/ 61 h 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" h="61">
                  <a:moveTo>
                    <a:pt x="9" y="61"/>
                  </a:moveTo>
                  <a:lnTo>
                    <a:pt x="13" y="58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21" y="54"/>
                  </a:lnTo>
                  <a:lnTo>
                    <a:pt x="23" y="51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5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6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9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35" name="Freeform 190">
              <a:extLst>
                <a:ext uri="{FF2B5EF4-FFF2-40B4-BE49-F238E27FC236}">
                  <a16:creationId xmlns:a16="http://schemas.microsoft.com/office/drawing/2014/main" id="{B5B373DC-F8F0-D093-79C6-EED2967C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465"/>
              <a:ext cx="40" cy="58"/>
            </a:xfrm>
            <a:custGeom>
              <a:avLst/>
              <a:gdLst>
                <a:gd name="T0" fmla="*/ 37 w 40"/>
                <a:gd name="T1" fmla="*/ 40 h 58"/>
                <a:gd name="T2" fmla="*/ 35 w 40"/>
                <a:gd name="T3" fmla="*/ 40 h 58"/>
                <a:gd name="T4" fmla="*/ 31 w 40"/>
                <a:gd name="T5" fmla="*/ 40 h 58"/>
                <a:gd name="T6" fmla="*/ 29 w 40"/>
                <a:gd name="T7" fmla="*/ 37 h 58"/>
                <a:gd name="T8" fmla="*/ 27 w 40"/>
                <a:gd name="T9" fmla="*/ 37 h 58"/>
                <a:gd name="T10" fmla="*/ 25 w 40"/>
                <a:gd name="T11" fmla="*/ 35 h 58"/>
                <a:gd name="T12" fmla="*/ 23 w 40"/>
                <a:gd name="T13" fmla="*/ 35 h 58"/>
                <a:gd name="T14" fmla="*/ 21 w 40"/>
                <a:gd name="T15" fmla="*/ 35 h 58"/>
                <a:gd name="T16" fmla="*/ 19 w 40"/>
                <a:gd name="T17" fmla="*/ 33 h 58"/>
                <a:gd name="T18" fmla="*/ 17 w 40"/>
                <a:gd name="T19" fmla="*/ 33 h 58"/>
                <a:gd name="T20" fmla="*/ 17 w 40"/>
                <a:gd name="T21" fmla="*/ 30 h 58"/>
                <a:gd name="T22" fmla="*/ 17 w 40"/>
                <a:gd name="T23" fmla="*/ 33 h 58"/>
                <a:gd name="T24" fmla="*/ 17 w 40"/>
                <a:gd name="T25" fmla="*/ 30 h 58"/>
                <a:gd name="T26" fmla="*/ 19 w 40"/>
                <a:gd name="T27" fmla="*/ 30 h 58"/>
                <a:gd name="T28" fmla="*/ 21 w 40"/>
                <a:gd name="T29" fmla="*/ 30 h 58"/>
                <a:gd name="T30" fmla="*/ 21 w 40"/>
                <a:gd name="T31" fmla="*/ 28 h 58"/>
                <a:gd name="T32" fmla="*/ 23 w 40"/>
                <a:gd name="T33" fmla="*/ 26 h 58"/>
                <a:gd name="T34" fmla="*/ 25 w 40"/>
                <a:gd name="T35" fmla="*/ 26 h 58"/>
                <a:gd name="T36" fmla="*/ 27 w 40"/>
                <a:gd name="T37" fmla="*/ 23 h 58"/>
                <a:gd name="T38" fmla="*/ 29 w 40"/>
                <a:gd name="T39" fmla="*/ 21 h 58"/>
                <a:gd name="T40" fmla="*/ 33 w 40"/>
                <a:gd name="T41" fmla="*/ 21 h 58"/>
                <a:gd name="T42" fmla="*/ 35 w 40"/>
                <a:gd name="T43" fmla="*/ 19 h 58"/>
                <a:gd name="T44" fmla="*/ 40 w 40"/>
                <a:gd name="T45" fmla="*/ 17 h 58"/>
                <a:gd name="T46" fmla="*/ 31 w 40"/>
                <a:gd name="T47" fmla="*/ 0 h 58"/>
                <a:gd name="T48" fmla="*/ 27 w 40"/>
                <a:gd name="T49" fmla="*/ 3 h 58"/>
                <a:gd name="T50" fmla="*/ 25 w 40"/>
                <a:gd name="T51" fmla="*/ 3 h 58"/>
                <a:gd name="T52" fmla="*/ 21 w 40"/>
                <a:gd name="T53" fmla="*/ 5 h 58"/>
                <a:gd name="T54" fmla="*/ 19 w 40"/>
                <a:gd name="T55" fmla="*/ 7 h 58"/>
                <a:gd name="T56" fmla="*/ 17 w 40"/>
                <a:gd name="T57" fmla="*/ 10 h 58"/>
                <a:gd name="T58" fmla="*/ 15 w 40"/>
                <a:gd name="T59" fmla="*/ 10 h 58"/>
                <a:gd name="T60" fmla="*/ 10 w 40"/>
                <a:gd name="T61" fmla="*/ 12 h 58"/>
                <a:gd name="T62" fmla="*/ 8 w 40"/>
                <a:gd name="T63" fmla="*/ 14 h 58"/>
                <a:gd name="T64" fmla="*/ 6 w 40"/>
                <a:gd name="T65" fmla="*/ 17 h 58"/>
                <a:gd name="T66" fmla="*/ 6 w 40"/>
                <a:gd name="T67" fmla="*/ 19 h 58"/>
                <a:gd name="T68" fmla="*/ 4 w 40"/>
                <a:gd name="T69" fmla="*/ 19 h 58"/>
                <a:gd name="T70" fmla="*/ 2 w 40"/>
                <a:gd name="T71" fmla="*/ 21 h 58"/>
                <a:gd name="T72" fmla="*/ 0 w 40"/>
                <a:gd name="T73" fmla="*/ 23 h 58"/>
                <a:gd name="T74" fmla="*/ 0 w 40"/>
                <a:gd name="T75" fmla="*/ 28 h 58"/>
                <a:gd name="T76" fmla="*/ 0 w 40"/>
                <a:gd name="T77" fmla="*/ 30 h 58"/>
                <a:gd name="T78" fmla="*/ 0 w 40"/>
                <a:gd name="T79" fmla="*/ 33 h 58"/>
                <a:gd name="T80" fmla="*/ 0 w 40"/>
                <a:gd name="T81" fmla="*/ 35 h 58"/>
                <a:gd name="T82" fmla="*/ 0 w 40"/>
                <a:gd name="T83" fmla="*/ 40 h 58"/>
                <a:gd name="T84" fmla="*/ 2 w 40"/>
                <a:gd name="T85" fmla="*/ 42 h 58"/>
                <a:gd name="T86" fmla="*/ 4 w 40"/>
                <a:gd name="T87" fmla="*/ 44 h 58"/>
                <a:gd name="T88" fmla="*/ 4 w 40"/>
                <a:gd name="T89" fmla="*/ 47 h 58"/>
                <a:gd name="T90" fmla="*/ 6 w 40"/>
                <a:gd name="T91" fmla="*/ 47 h 58"/>
                <a:gd name="T92" fmla="*/ 8 w 40"/>
                <a:gd name="T93" fmla="*/ 49 h 58"/>
                <a:gd name="T94" fmla="*/ 10 w 40"/>
                <a:gd name="T95" fmla="*/ 51 h 58"/>
                <a:gd name="T96" fmla="*/ 13 w 40"/>
                <a:gd name="T97" fmla="*/ 51 h 58"/>
                <a:gd name="T98" fmla="*/ 15 w 40"/>
                <a:gd name="T99" fmla="*/ 54 h 58"/>
                <a:gd name="T100" fmla="*/ 19 w 40"/>
                <a:gd name="T101" fmla="*/ 54 h 58"/>
                <a:gd name="T102" fmla="*/ 21 w 40"/>
                <a:gd name="T103" fmla="*/ 56 h 58"/>
                <a:gd name="T104" fmla="*/ 23 w 40"/>
                <a:gd name="T105" fmla="*/ 56 h 58"/>
                <a:gd name="T106" fmla="*/ 27 w 40"/>
                <a:gd name="T107" fmla="*/ 56 h 58"/>
                <a:gd name="T108" fmla="*/ 29 w 40"/>
                <a:gd name="T109" fmla="*/ 58 h 58"/>
                <a:gd name="T110" fmla="*/ 33 w 40"/>
                <a:gd name="T111" fmla="*/ 58 h 58"/>
                <a:gd name="T112" fmla="*/ 37 w 40"/>
                <a:gd name="T113" fmla="*/ 40 h 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"/>
                <a:gd name="T172" fmla="*/ 0 h 58"/>
                <a:gd name="T173" fmla="*/ 40 w 40"/>
                <a:gd name="T174" fmla="*/ 58 h 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" h="58">
                  <a:moveTo>
                    <a:pt x="37" y="40"/>
                  </a:moveTo>
                  <a:lnTo>
                    <a:pt x="35" y="40"/>
                  </a:lnTo>
                  <a:lnTo>
                    <a:pt x="31" y="40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7" y="33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40" y="17"/>
                  </a:lnTo>
                  <a:lnTo>
                    <a:pt x="31" y="0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3" y="51"/>
                  </a:lnTo>
                  <a:lnTo>
                    <a:pt x="15" y="54"/>
                  </a:lnTo>
                  <a:lnTo>
                    <a:pt x="19" y="54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9" y="58"/>
                  </a:lnTo>
                  <a:lnTo>
                    <a:pt x="33" y="58"/>
                  </a:lnTo>
                  <a:lnTo>
                    <a:pt x="37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36" name="Freeform 191">
              <a:extLst>
                <a:ext uri="{FF2B5EF4-FFF2-40B4-BE49-F238E27FC236}">
                  <a16:creationId xmlns:a16="http://schemas.microsoft.com/office/drawing/2014/main" id="{3BC87C7F-D1B4-2F1B-96BC-2BB6183DF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1505"/>
              <a:ext cx="42" cy="63"/>
            </a:xfrm>
            <a:custGeom>
              <a:avLst/>
              <a:gdLst>
                <a:gd name="T0" fmla="*/ 9 w 44"/>
                <a:gd name="T1" fmla="*/ 63 h 63"/>
                <a:gd name="T2" fmla="*/ 6 w 44"/>
                <a:gd name="T3" fmla="*/ 63 h 63"/>
                <a:gd name="T4" fmla="*/ 11 w 44"/>
                <a:gd name="T5" fmla="*/ 63 h 63"/>
                <a:gd name="T6" fmla="*/ 13 w 44"/>
                <a:gd name="T7" fmla="*/ 60 h 63"/>
                <a:gd name="T8" fmla="*/ 17 w 44"/>
                <a:gd name="T9" fmla="*/ 60 h 63"/>
                <a:gd name="T10" fmla="*/ 19 w 44"/>
                <a:gd name="T11" fmla="*/ 58 h 63"/>
                <a:gd name="T12" fmla="*/ 23 w 44"/>
                <a:gd name="T13" fmla="*/ 56 h 63"/>
                <a:gd name="T14" fmla="*/ 25 w 44"/>
                <a:gd name="T15" fmla="*/ 56 h 63"/>
                <a:gd name="T16" fmla="*/ 27 w 44"/>
                <a:gd name="T17" fmla="*/ 53 h 63"/>
                <a:gd name="T18" fmla="*/ 31 w 44"/>
                <a:gd name="T19" fmla="*/ 51 h 63"/>
                <a:gd name="T20" fmla="*/ 32 w 44"/>
                <a:gd name="T21" fmla="*/ 49 h 63"/>
                <a:gd name="T22" fmla="*/ 34 w 44"/>
                <a:gd name="T23" fmla="*/ 46 h 63"/>
                <a:gd name="T24" fmla="*/ 36 w 44"/>
                <a:gd name="T25" fmla="*/ 44 h 63"/>
                <a:gd name="T26" fmla="*/ 36 w 44"/>
                <a:gd name="T27" fmla="*/ 42 h 63"/>
                <a:gd name="T28" fmla="*/ 38 w 44"/>
                <a:gd name="T29" fmla="*/ 39 h 63"/>
                <a:gd name="T30" fmla="*/ 40 w 44"/>
                <a:gd name="T31" fmla="*/ 37 h 63"/>
                <a:gd name="T32" fmla="*/ 40 w 44"/>
                <a:gd name="T33" fmla="*/ 35 h 63"/>
                <a:gd name="T34" fmla="*/ 40 w 44"/>
                <a:gd name="T35" fmla="*/ 30 h 63"/>
                <a:gd name="T36" fmla="*/ 40 w 44"/>
                <a:gd name="T37" fmla="*/ 28 h 63"/>
                <a:gd name="T38" fmla="*/ 38 w 44"/>
                <a:gd name="T39" fmla="*/ 25 h 63"/>
                <a:gd name="T40" fmla="*/ 38 w 44"/>
                <a:gd name="T41" fmla="*/ 21 h 63"/>
                <a:gd name="T42" fmla="*/ 36 w 44"/>
                <a:gd name="T43" fmla="*/ 18 h 63"/>
                <a:gd name="T44" fmla="*/ 34 w 44"/>
                <a:gd name="T45" fmla="*/ 16 h 63"/>
                <a:gd name="T46" fmla="*/ 32 w 44"/>
                <a:gd name="T47" fmla="*/ 16 h 63"/>
                <a:gd name="T48" fmla="*/ 31 w 44"/>
                <a:gd name="T49" fmla="*/ 14 h 63"/>
                <a:gd name="T50" fmla="*/ 29 w 44"/>
                <a:gd name="T51" fmla="*/ 11 h 63"/>
                <a:gd name="T52" fmla="*/ 27 w 44"/>
                <a:gd name="T53" fmla="*/ 9 h 63"/>
                <a:gd name="T54" fmla="*/ 25 w 44"/>
                <a:gd name="T55" fmla="*/ 9 h 63"/>
                <a:gd name="T56" fmla="*/ 21 w 44"/>
                <a:gd name="T57" fmla="*/ 7 h 63"/>
                <a:gd name="T58" fmla="*/ 19 w 44"/>
                <a:gd name="T59" fmla="*/ 4 h 63"/>
                <a:gd name="T60" fmla="*/ 15 w 44"/>
                <a:gd name="T61" fmla="*/ 4 h 63"/>
                <a:gd name="T62" fmla="*/ 13 w 44"/>
                <a:gd name="T63" fmla="*/ 2 h 63"/>
                <a:gd name="T64" fmla="*/ 11 w 44"/>
                <a:gd name="T65" fmla="*/ 2 h 63"/>
                <a:gd name="T66" fmla="*/ 6 w 44"/>
                <a:gd name="T67" fmla="*/ 0 h 63"/>
                <a:gd name="T68" fmla="*/ 2 w 44"/>
                <a:gd name="T69" fmla="*/ 18 h 63"/>
                <a:gd name="T70" fmla="*/ 6 w 44"/>
                <a:gd name="T71" fmla="*/ 21 h 63"/>
                <a:gd name="T72" fmla="*/ 9 w 44"/>
                <a:gd name="T73" fmla="*/ 21 h 63"/>
                <a:gd name="T74" fmla="*/ 11 w 44"/>
                <a:gd name="T75" fmla="*/ 23 h 63"/>
                <a:gd name="T76" fmla="*/ 13 w 44"/>
                <a:gd name="T77" fmla="*/ 23 h 63"/>
                <a:gd name="T78" fmla="*/ 15 w 44"/>
                <a:gd name="T79" fmla="*/ 25 h 63"/>
                <a:gd name="T80" fmla="*/ 17 w 44"/>
                <a:gd name="T81" fmla="*/ 25 h 63"/>
                <a:gd name="T82" fmla="*/ 19 w 44"/>
                <a:gd name="T83" fmla="*/ 28 h 63"/>
                <a:gd name="T84" fmla="*/ 21 w 44"/>
                <a:gd name="T85" fmla="*/ 28 h 63"/>
                <a:gd name="T86" fmla="*/ 23 w 44"/>
                <a:gd name="T87" fmla="*/ 30 h 63"/>
                <a:gd name="T88" fmla="*/ 25 w 44"/>
                <a:gd name="T89" fmla="*/ 32 h 63"/>
                <a:gd name="T90" fmla="*/ 25 w 44"/>
                <a:gd name="T91" fmla="*/ 30 h 63"/>
                <a:gd name="T92" fmla="*/ 25 w 44"/>
                <a:gd name="T93" fmla="*/ 32 h 63"/>
                <a:gd name="T94" fmla="*/ 23 w 44"/>
                <a:gd name="T95" fmla="*/ 32 h 63"/>
                <a:gd name="T96" fmla="*/ 21 w 44"/>
                <a:gd name="T97" fmla="*/ 35 h 63"/>
                <a:gd name="T98" fmla="*/ 19 w 44"/>
                <a:gd name="T99" fmla="*/ 37 h 63"/>
                <a:gd name="T100" fmla="*/ 17 w 44"/>
                <a:gd name="T101" fmla="*/ 37 h 63"/>
                <a:gd name="T102" fmla="*/ 15 w 44"/>
                <a:gd name="T103" fmla="*/ 39 h 63"/>
                <a:gd name="T104" fmla="*/ 13 w 44"/>
                <a:gd name="T105" fmla="*/ 39 h 63"/>
                <a:gd name="T106" fmla="*/ 11 w 44"/>
                <a:gd name="T107" fmla="*/ 42 h 63"/>
                <a:gd name="T108" fmla="*/ 9 w 44"/>
                <a:gd name="T109" fmla="*/ 42 h 63"/>
                <a:gd name="T110" fmla="*/ 6 w 44"/>
                <a:gd name="T111" fmla="*/ 44 h 63"/>
                <a:gd name="T112" fmla="*/ 2 w 44"/>
                <a:gd name="T113" fmla="*/ 46 h 63"/>
                <a:gd name="T114" fmla="*/ 0 w 44"/>
                <a:gd name="T115" fmla="*/ 46 h 63"/>
                <a:gd name="T116" fmla="*/ 9 w 44"/>
                <a:gd name="T117" fmla="*/ 63 h 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"/>
                <a:gd name="T178" fmla="*/ 0 h 63"/>
                <a:gd name="T179" fmla="*/ 44 w 44"/>
                <a:gd name="T180" fmla="*/ 63 h 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" h="63">
                  <a:moveTo>
                    <a:pt x="9" y="63"/>
                  </a:moveTo>
                  <a:lnTo>
                    <a:pt x="6" y="63"/>
                  </a:lnTo>
                  <a:lnTo>
                    <a:pt x="11" y="63"/>
                  </a:lnTo>
                  <a:lnTo>
                    <a:pt x="15" y="60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9" y="53"/>
                  </a:lnTo>
                  <a:lnTo>
                    <a:pt x="33" y="51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2" y="25"/>
                  </a:lnTo>
                  <a:lnTo>
                    <a:pt x="42" y="21"/>
                  </a:lnTo>
                  <a:lnTo>
                    <a:pt x="40" y="18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18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30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32"/>
                  </a:lnTo>
                  <a:lnTo>
                    <a:pt x="25" y="32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9" y="42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37" name="Freeform 192">
              <a:extLst>
                <a:ext uri="{FF2B5EF4-FFF2-40B4-BE49-F238E27FC236}">
                  <a16:creationId xmlns:a16="http://schemas.microsoft.com/office/drawing/2014/main" id="{0EAD7AF3-D863-6325-8BF2-3A420AF96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551"/>
              <a:ext cx="25" cy="49"/>
            </a:xfrm>
            <a:custGeom>
              <a:avLst/>
              <a:gdLst>
                <a:gd name="T0" fmla="*/ 20 w 25"/>
                <a:gd name="T1" fmla="*/ 49 h 49"/>
                <a:gd name="T2" fmla="*/ 20 w 25"/>
                <a:gd name="T3" fmla="*/ 47 h 49"/>
                <a:gd name="T4" fmla="*/ 20 w 25"/>
                <a:gd name="T5" fmla="*/ 45 h 49"/>
                <a:gd name="T6" fmla="*/ 20 w 25"/>
                <a:gd name="T7" fmla="*/ 42 h 49"/>
                <a:gd name="T8" fmla="*/ 18 w 25"/>
                <a:gd name="T9" fmla="*/ 42 h 49"/>
                <a:gd name="T10" fmla="*/ 18 w 25"/>
                <a:gd name="T11" fmla="*/ 40 h 49"/>
                <a:gd name="T12" fmla="*/ 18 w 25"/>
                <a:gd name="T13" fmla="*/ 38 h 49"/>
                <a:gd name="T14" fmla="*/ 18 w 25"/>
                <a:gd name="T15" fmla="*/ 35 h 49"/>
                <a:gd name="T16" fmla="*/ 18 w 25"/>
                <a:gd name="T17" fmla="*/ 33 h 49"/>
                <a:gd name="T18" fmla="*/ 18 w 25"/>
                <a:gd name="T19" fmla="*/ 31 h 49"/>
                <a:gd name="T20" fmla="*/ 18 w 25"/>
                <a:gd name="T21" fmla="*/ 28 h 49"/>
                <a:gd name="T22" fmla="*/ 18 w 25"/>
                <a:gd name="T23" fmla="*/ 26 h 49"/>
                <a:gd name="T24" fmla="*/ 18 w 25"/>
                <a:gd name="T25" fmla="*/ 24 h 49"/>
                <a:gd name="T26" fmla="*/ 18 w 25"/>
                <a:gd name="T27" fmla="*/ 21 h 49"/>
                <a:gd name="T28" fmla="*/ 20 w 25"/>
                <a:gd name="T29" fmla="*/ 21 h 49"/>
                <a:gd name="T30" fmla="*/ 20 w 25"/>
                <a:gd name="T31" fmla="*/ 19 h 49"/>
                <a:gd name="T32" fmla="*/ 22 w 25"/>
                <a:gd name="T33" fmla="*/ 19 h 49"/>
                <a:gd name="T34" fmla="*/ 25 w 25"/>
                <a:gd name="T35" fmla="*/ 17 h 49"/>
                <a:gd name="T36" fmla="*/ 16 w 25"/>
                <a:gd name="T37" fmla="*/ 0 h 49"/>
                <a:gd name="T38" fmla="*/ 14 w 25"/>
                <a:gd name="T39" fmla="*/ 0 h 49"/>
                <a:gd name="T40" fmla="*/ 12 w 25"/>
                <a:gd name="T41" fmla="*/ 3 h 49"/>
                <a:gd name="T42" fmla="*/ 10 w 25"/>
                <a:gd name="T43" fmla="*/ 5 h 49"/>
                <a:gd name="T44" fmla="*/ 8 w 25"/>
                <a:gd name="T45" fmla="*/ 7 h 49"/>
                <a:gd name="T46" fmla="*/ 6 w 25"/>
                <a:gd name="T47" fmla="*/ 10 h 49"/>
                <a:gd name="T48" fmla="*/ 4 w 25"/>
                <a:gd name="T49" fmla="*/ 12 h 49"/>
                <a:gd name="T50" fmla="*/ 4 w 25"/>
                <a:gd name="T51" fmla="*/ 14 h 49"/>
                <a:gd name="T52" fmla="*/ 2 w 25"/>
                <a:gd name="T53" fmla="*/ 17 h 49"/>
                <a:gd name="T54" fmla="*/ 2 w 25"/>
                <a:gd name="T55" fmla="*/ 19 h 49"/>
                <a:gd name="T56" fmla="*/ 2 w 25"/>
                <a:gd name="T57" fmla="*/ 21 h 49"/>
                <a:gd name="T58" fmla="*/ 0 w 25"/>
                <a:gd name="T59" fmla="*/ 21 h 49"/>
                <a:gd name="T60" fmla="*/ 0 w 25"/>
                <a:gd name="T61" fmla="*/ 24 h 49"/>
                <a:gd name="T62" fmla="*/ 0 w 25"/>
                <a:gd name="T63" fmla="*/ 26 h 49"/>
                <a:gd name="T64" fmla="*/ 0 w 25"/>
                <a:gd name="T65" fmla="*/ 28 h 49"/>
                <a:gd name="T66" fmla="*/ 0 w 25"/>
                <a:gd name="T67" fmla="*/ 31 h 49"/>
                <a:gd name="T68" fmla="*/ 0 w 25"/>
                <a:gd name="T69" fmla="*/ 33 h 49"/>
                <a:gd name="T70" fmla="*/ 2 w 25"/>
                <a:gd name="T71" fmla="*/ 35 h 49"/>
                <a:gd name="T72" fmla="*/ 2 w 25"/>
                <a:gd name="T73" fmla="*/ 38 h 49"/>
                <a:gd name="T74" fmla="*/ 2 w 25"/>
                <a:gd name="T75" fmla="*/ 40 h 49"/>
                <a:gd name="T76" fmla="*/ 2 w 25"/>
                <a:gd name="T77" fmla="*/ 42 h 49"/>
                <a:gd name="T78" fmla="*/ 2 w 25"/>
                <a:gd name="T79" fmla="*/ 45 h 49"/>
                <a:gd name="T80" fmla="*/ 2 w 25"/>
                <a:gd name="T81" fmla="*/ 47 h 49"/>
                <a:gd name="T82" fmla="*/ 2 w 25"/>
                <a:gd name="T83" fmla="*/ 49 h 49"/>
                <a:gd name="T84" fmla="*/ 20 w 25"/>
                <a:gd name="T85" fmla="*/ 49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49"/>
                <a:gd name="T131" fmla="*/ 25 w 25"/>
                <a:gd name="T132" fmla="*/ 49 h 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49">
                  <a:moveTo>
                    <a:pt x="20" y="49"/>
                  </a:moveTo>
                  <a:lnTo>
                    <a:pt x="20" y="47"/>
                  </a:lnTo>
                  <a:lnTo>
                    <a:pt x="20" y="45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1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38" name="Freeform 193">
              <a:extLst>
                <a:ext uri="{FF2B5EF4-FFF2-40B4-BE49-F238E27FC236}">
                  <a16:creationId xmlns:a16="http://schemas.microsoft.com/office/drawing/2014/main" id="{C3E18567-3506-68C6-3AE2-515BCAF0B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1568"/>
              <a:ext cx="87" cy="130"/>
            </a:xfrm>
            <a:custGeom>
              <a:avLst/>
              <a:gdLst>
                <a:gd name="T0" fmla="*/ 44 w 88"/>
                <a:gd name="T1" fmla="*/ 32 h 130"/>
                <a:gd name="T2" fmla="*/ 0 w 88"/>
                <a:gd name="T3" fmla="*/ 0 h 130"/>
                <a:gd name="T4" fmla="*/ 44 w 88"/>
                <a:gd name="T5" fmla="*/ 130 h 130"/>
                <a:gd name="T6" fmla="*/ 86 w 88"/>
                <a:gd name="T7" fmla="*/ 0 h 130"/>
                <a:gd name="T8" fmla="*/ 44 w 88"/>
                <a:gd name="T9" fmla="*/ 32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30"/>
                <a:gd name="T17" fmla="*/ 88 w 88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30">
                  <a:moveTo>
                    <a:pt x="46" y="32"/>
                  </a:moveTo>
                  <a:lnTo>
                    <a:pt x="0" y="0"/>
                  </a:lnTo>
                  <a:lnTo>
                    <a:pt x="44" y="130"/>
                  </a:lnTo>
                  <a:lnTo>
                    <a:pt x="88" y="0"/>
                  </a:lnTo>
                  <a:lnTo>
                    <a:pt x="4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39" name="Freeform 194">
              <a:extLst>
                <a:ext uri="{FF2B5EF4-FFF2-40B4-BE49-F238E27FC236}">
                  <a16:creationId xmlns:a16="http://schemas.microsoft.com/office/drawing/2014/main" id="{20E033A2-7FA2-0650-D2BC-26F1A8B5C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1563"/>
              <a:ext cx="50" cy="42"/>
            </a:xfrm>
            <a:custGeom>
              <a:avLst/>
              <a:gdLst>
                <a:gd name="T0" fmla="*/ 9 w 52"/>
                <a:gd name="T1" fmla="*/ 2 h 42"/>
                <a:gd name="T2" fmla="*/ 2 w 52"/>
                <a:gd name="T3" fmla="*/ 9 h 42"/>
                <a:gd name="T4" fmla="*/ 44 w 52"/>
                <a:gd name="T5" fmla="*/ 42 h 42"/>
                <a:gd name="T6" fmla="*/ 48 w 52"/>
                <a:gd name="T7" fmla="*/ 33 h 42"/>
                <a:gd name="T8" fmla="*/ 6 w 52"/>
                <a:gd name="T9" fmla="*/ 0 h 42"/>
                <a:gd name="T10" fmla="*/ 0 w 52"/>
                <a:gd name="T11" fmla="*/ 7 h 42"/>
                <a:gd name="T12" fmla="*/ 9 w 52"/>
                <a:gd name="T13" fmla="*/ 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2"/>
                <a:gd name="T23" fmla="*/ 52 w 5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2">
                  <a:moveTo>
                    <a:pt x="9" y="2"/>
                  </a:moveTo>
                  <a:lnTo>
                    <a:pt x="2" y="9"/>
                  </a:lnTo>
                  <a:lnTo>
                    <a:pt x="48" y="42"/>
                  </a:lnTo>
                  <a:lnTo>
                    <a:pt x="52" y="33"/>
                  </a:lnTo>
                  <a:lnTo>
                    <a:pt x="6" y="0"/>
                  </a:lnTo>
                  <a:lnTo>
                    <a:pt x="0" y="7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40" name="Freeform 195">
              <a:extLst>
                <a:ext uri="{FF2B5EF4-FFF2-40B4-BE49-F238E27FC236}">
                  <a16:creationId xmlns:a16="http://schemas.microsoft.com/office/drawing/2014/main" id="{30DB1C69-E71C-38E7-82AF-7495C9612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1565"/>
              <a:ext cx="50" cy="133"/>
            </a:xfrm>
            <a:custGeom>
              <a:avLst/>
              <a:gdLst>
                <a:gd name="T0" fmla="*/ 40 w 52"/>
                <a:gd name="T1" fmla="*/ 131 h 133"/>
                <a:gd name="T2" fmla="*/ 48 w 52"/>
                <a:gd name="T3" fmla="*/ 131 h 133"/>
                <a:gd name="T4" fmla="*/ 9 w 52"/>
                <a:gd name="T5" fmla="*/ 0 h 133"/>
                <a:gd name="T6" fmla="*/ 0 w 52"/>
                <a:gd name="T7" fmla="*/ 5 h 133"/>
                <a:gd name="T8" fmla="*/ 40 w 52"/>
                <a:gd name="T9" fmla="*/ 133 h 133"/>
                <a:gd name="T10" fmla="*/ 48 w 52"/>
                <a:gd name="T11" fmla="*/ 133 h 133"/>
                <a:gd name="T12" fmla="*/ 40 w 52"/>
                <a:gd name="T13" fmla="*/ 13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3"/>
                <a:gd name="T23" fmla="*/ 52 w 52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3">
                  <a:moveTo>
                    <a:pt x="44" y="131"/>
                  </a:moveTo>
                  <a:lnTo>
                    <a:pt x="52" y="131"/>
                  </a:lnTo>
                  <a:lnTo>
                    <a:pt x="9" y="0"/>
                  </a:lnTo>
                  <a:lnTo>
                    <a:pt x="0" y="5"/>
                  </a:lnTo>
                  <a:lnTo>
                    <a:pt x="44" y="133"/>
                  </a:lnTo>
                  <a:lnTo>
                    <a:pt x="52" y="133"/>
                  </a:lnTo>
                  <a:lnTo>
                    <a:pt x="44" y="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41" name="Freeform 196">
              <a:extLst>
                <a:ext uri="{FF2B5EF4-FFF2-40B4-BE49-F238E27FC236}">
                  <a16:creationId xmlns:a16="http://schemas.microsoft.com/office/drawing/2014/main" id="{4AEE0C12-E461-1043-DE7F-3265890FE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1563"/>
              <a:ext cx="51" cy="135"/>
            </a:xfrm>
            <a:custGeom>
              <a:avLst/>
              <a:gdLst>
                <a:gd name="T0" fmla="*/ 50 w 52"/>
                <a:gd name="T1" fmla="*/ 9 h 135"/>
                <a:gd name="T2" fmla="*/ 41 w 52"/>
                <a:gd name="T3" fmla="*/ 2 h 135"/>
                <a:gd name="T4" fmla="*/ 0 w 52"/>
                <a:gd name="T5" fmla="*/ 133 h 135"/>
                <a:gd name="T6" fmla="*/ 8 w 52"/>
                <a:gd name="T7" fmla="*/ 135 h 135"/>
                <a:gd name="T8" fmla="*/ 50 w 52"/>
                <a:gd name="T9" fmla="*/ 7 h 135"/>
                <a:gd name="T10" fmla="*/ 43 w 52"/>
                <a:gd name="T11" fmla="*/ 0 h 135"/>
                <a:gd name="T12" fmla="*/ 50 w 52"/>
                <a:gd name="T13" fmla="*/ 9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35"/>
                <a:gd name="T23" fmla="*/ 52 w 52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35">
                  <a:moveTo>
                    <a:pt x="52" y="9"/>
                  </a:moveTo>
                  <a:lnTo>
                    <a:pt x="43" y="2"/>
                  </a:lnTo>
                  <a:lnTo>
                    <a:pt x="0" y="133"/>
                  </a:lnTo>
                  <a:lnTo>
                    <a:pt x="8" y="135"/>
                  </a:lnTo>
                  <a:lnTo>
                    <a:pt x="52" y="7"/>
                  </a:lnTo>
                  <a:lnTo>
                    <a:pt x="45" y="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42" name="Freeform 197">
              <a:extLst>
                <a:ext uri="{FF2B5EF4-FFF2-40B4-BE49-F238E27FC236}">
                  <a16:creationId xmlns:a16="http://schemas.microsoft.com/office/drawing/2014/main" id="{CB5941DC-B64F-23B1-F9F7-235D148F9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563"/>
              <a:ext cx="48" cy="42"/>
            </a:xfrm>
            <a:custGeom>
              <a:avLst/>
              <a:gdLst>
                <a:gd name="T0" fmla="*/ 2 w 50"/>
                <a:gd name="T1" fmla="*/ 42 h 42"/>
                <a:gd name="T2" fmla="*/ 6 w 50"/>
                <a:gd name="T3" fmla="*/ 42 h 42"/>
                <a:gd name="T4" fmla="*/ 46 w 50"/>
                <a:gd name="T5" fmla="*/ 9 h 42"/>
                <a:gd name="T6" fmla="*/ 39 w 50"/>
                <a:gd name="T7" fmla="*/ 0 h 42"/>
                <a:gd name="T8" fmla="*/ 0 w 50"/>
                <a:gd name="T9" fmla="*/ 33 h 42"/>
                <a:gd name="T10" fmla="*/ 6 w 50"/>
                <a:gd name="T11" fmla="*/ 33 h 42"/>
                <a:gd name="T12" fmla="*/ 2 w 50"/>
                <a:gd name="T13" fmla="*/ 42 h 42"/>
                <a:gd name="T14" fmla="*/ 4 w 50"/>
                <a:gd name="T15" fmla="*/ 42 h 42"/>
                <a:gd name="T16" fmla="*/ 6 w 50"/>
                <a:gd name="T17" fmla="*/ 42 h 42"/>
                <a:gd name="T18" fmla="*/ 2 w 50"/>
                <a:gd name="T19" fmla="*/ 42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42"/>
                <a:gd name="T32" fmla="*/ 50 w 50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42">
                  <a:moveTo>
                    <a:pt x="2" y="42"/>
                  </a:moveTo>
                  <a:lnTo>
                    <a:pt x="6" y="42"/>
                  </a:lnTo>
                  <a:lnTo>
                    <a:pt x="50" y="9"/>
                  </a:lnTo>
                  <a:lnTo>
                    <a:pt x="43" y="0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43" name="Freeform 198">
              <a:extLst>
                <a:ext uri="{FF2B5EF4-FFF2-40B4-BE49-F238E27FC236}">
                  <a16:creationId xmlns:a16="http://schemas.microsoft.com/office/drawing/2014/main" id="{B6E4F5D5-9D0C-A4C9-F334-E081787B2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1596"/>
              <a:ext cx="3" cy="9"/>
            </a:xfrm>
            <a:custGeom>
              <a:avLst/>
              <a:gdLst>
                <a:gd name="T0" fmla="*/ 0 w 4"/>
                <a:gd name="T1" fmla="*/ 9 h 9"/>
                <a:gd name="T2" fmla="*/ 2 w 4"/>
                <a:gd name="T3" fmla="*/ 4 h 9"/>
                <a:gd name="T4" fmla="*/ 2 w 4"/>
                <a:gd name="T5" fmla="*/ 0 h 9"/>
                <a:gd name="T6" fmla="*/ 0 w 4"/>
                <a:gd name="T7" fmla="*/ 9 h 9"/>
                <a:gd name="T8" fmla="*/ 2 w 4"/>
                <a:gd name="T9" fmla="*/ 9 h 9"/>
                <a:gd name="T10" fmla="*/ 2 w 4"/>
                <a:gd name="T11" fmla="*/ 9 h 9"/>
                <a:gd name="T12" fmla="*/ 0 w 4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9"/>
                <a:gd name="T23" fmla="*/ 4 w 4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9">
                  <a:moveTo>
                    <a:pt x="0" y="9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44" name="Freeform 199">
              <a:extLst>
                <a:ext uri="{FF2B5EF4-FFF2-40B4-BE49-F238E27FC236}">
                  <a16:creationId xmlns:a16="http://schemas.microsoft.com/office/drawing/2014/main" id="{C4F08783-DDD9-DEF0-6561-1990B524F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1409"/>
              <a:ext cx="36" cy="21"/>
            </a:xfrm>
            <a:custGeom>
              <a:avLst/>
              <a:gdLst>
                <a:gd name="T0" fmla="*/ 33 w 37"/>
                <a:gd name="T1" fmla="*/ 0 h 21"/>
                <a:gd name="T2" fmla="*/ 31 w 37"/>
                <a:gd name="T3" fmla="*/ 0 h 21"/>
                <a:gd name="T4" fmla="*/ 29 w 37"/>
                <a:gd name="T5" fmla="*/ 0 h 21"/>
                <a:gd name="T6" fmla="*/ 27 w 37"/>
                <a:gd name="T7" fmla="*/ 3 h 21"/>
                <a:gd name="T8" fmla="*/ 25 w 37"/>
                <a:gd name="T9" fmla="*/ 3 h 21"/>
                <a:gd name="T10" fmla="*/ 23 w 37"/>
                <a:gd name="T11" fmla="*/ 3 h 21"/>
                <a:gd name="T12" fmla="*/ 21 w 37"/>
                <a:gd name="T13" fmla="*/ 3 h 21"/>
                <a:gd name="T14" fmla="*/ 19 w 37"/>
                <a:gd name="T15" fmla="*/ 3 h 21"/>
                <a:gd name="T16" fmla="*/ 18 w 37"/>
                <a:gd name="T17" fmla="*/ 3 h 21"/>
                <a:gd name="T18" fmla="*/ 17 w 37"/>
                <a:gd name="T19" fmla="*/ 3 h 21"/>
                <a:gd name="T20" fmla="*/ 15 w 37"/>
                <a:gd name="T21" fmla="*/ 3 h 21"/>
                <a:gd name="T22" fmla="*/ 12 w 37"/>
                <a:gd name="T23" fmla="*/ 3 h 21"/>
                <a:gd name="T24" fmla="*/ 12 w 37"/>
                <a:gd name="T25" fmla="*/ 0 h 21"/>
                <a:gd name="T26" fmla="*/ 10 w 37"/>
                <a:gd name="T27" fmla="*/ 0 h 21"/>
                <a:gd name="T28" fmla="*/ 0 w 37"/>
                <a:gd name="T29" fmla="*/ 17 h 21"/>
                <a:gd name="T30" fmla="*/ 2 w 37"/>
                <a:gd name="T31" fmla="*/ 17 h 21"/>
                <a:gd name="T32" fmla="*/ 2 w 37"/>
                <a:gd name="T33" fmla="*/ 19 h 21"/>
                <a:gd name="T34" fmla="*/ 4 w 37"/>
                <a:gd name="T35" fmla="*/ 19 h 21"/>
                <a:gd name="T36" fmla="*/ 6 w 37"/>
                <a:gd name="T37" fmla="*/ 19 h 21"/>
                <a:gd name="T38" fmla="*/ 8 w 37"/>
                <a:gd name="T39" fmla="*/ 19 h 21"/>
                <a:gd name="T40" fmla="*/ 8 w 37"/>
                <a:gd name="T41" fmla="*/ 21 h 21"/>
                <a:gd name="T42" fmla="*/ 10 w 37"/>
                <a:gd name="T43" fmla="*/ 21 h 21"/>
                <a:gd name="T44" fmla="*/ 12 w 37"/>
                <a:gd name="T45" fmla="*/ 21 h 21"/>
                <a:gd name="T46" fmla="*/ 15 w 37"/>
                <a:gd name="T47" fmla="*/ 21 h 21"/>
                <a:gd name="T48" fmla="*/ 17 w 37"/>
                <a:gd name="T49" fmla="*/ 21 h 21"/>
                <a:gd name="T50" fmla="*/ 18 w 37"/>
                <a:gd name="T51" fmla="*/ 21 h 21"/>
                <a:gd name="T52" fmla="*/ 19 w 37"/>
                <a:gd name="T53" fmla="*/ 21 h 21"/>
                <a:gd name="T54" fmla="*/ 21 w 37"/>
                <a:gd name="T55" fmla="*/ 21 h 21"/>
                <a:gd name="T56" fmla="*/ 23 w 37"/>
                <a:gd name="T57" fmla="*/ 21 h 21"/>
                <a:gd name="T58" fmla="*/ 25 w 37"/>
                <a:gd name="T59" fmla="*/ 21 h 21"/>
                <a:gd name="T60" fmla="*/ 27 w 37"/>
                <a:gd name="T61" fmla="*/ 21 h 21"/>
                <a:gd name="T62" fmla="*/ 29 w 37"/>
                <a:gd name="T63" fmla="*/ 21 h 21"/>
                <a:gd name="T64" fmla="*/ 31 w 37"/>
                <a:gd name="T65" fmla="*/ 21 h 21"/>
                <a:gd name="T66" fmla="*/ 33 w 37"/>
                <a:gd name="T67" fmla="*/ 21 h 21"/>
                <a:gd name="T68" fmla="*/ 35 w 37"/>
                <a:gd name="T69" fmla="*/ 19 h 21"/>
                <a:gd name="T70" fmla="*/ 33 w 37"/>
                <a:gd name="T71" fmla="*/ 0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"/>
                <a:gd name="T109" fmla="*/ 0 h 21"/>
                <a:gd name="T110" fmla="*/ 37 w 37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" h="21">
                  <a:moveTo>
                    <a:pt x="35" y="0"/>
                  </a:moveTo>
                  <a:lnTo>
                    <a:pt x="33" y="0"/>
                  </a:lnTo>
                  <a:lnTo>
                    <a:pt x="31" y="0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1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45" name="Freeform 200">
              <a:extLst>
                <a:ext uri="{FF2B5EF4-FFF2-40B4-BE49-F238E27FC236}">
                  <a16:creationId xmlns:a16="http://schemas.microsoft.com/office/drawing/2014/main" id="{7F93CDE8-F74B-706A-E87D-F652191B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1407"/>
              <a:ext cx="41" cy="56"/>
            </a:xfrm>
            <a:custGeom>
              <a:avLst/>
              <a:gdLst>
                <a:gd name="T0" fmla="*/ 25 w 42"/>
                <a:gd name="T1" fmla="*/ 56 h 56"/>
                <a:gd name="T2" fmla="*/ 27 w 42"/>
                <a:gd name="T3" fmla="*/ 51 h 56"/>
                <a:gd name="T4" fmla="*/ 29 w 42"/>
                <a:gd name="T5" fmla="*/ 49 h 56"/>
                <a:gd name="T6" fmla="*/ 32 w 42"/>
                <a:gd name="T7" fmla="*/ 47 h 56"/>
                <a:gd name="T8" fmla="*/ 32 w 42"/>
                <a:gd name="T9" fmla="*/ 42 h 56"/>
                <a:gd name="T10" fmla="*/ 34 w 42"/>
                <a:gd name="T11" fmla="*/ 40 h 56"/>
                <a:gd name="T12" fmla="*/ 36 w 42"/>
                <a:gd name="T13" fmla="*/ 37 h 56"/>
                <a:gd name="T14" fmla="*/ 36 w 42"/>
                <a:gd name="T15" fmla="*/ 35 h 56"/>
                <a:gd name="T16" fmla="*/ 38 w 42"/>
                <a:gd name="T17" fmla="*/ 33 h 56"/>
                <a:gd name="T18" fmla="*/ 38 w 42"/>
                <a:gd name="T19" fmla="*/ 30 h 56"/>
                <a:gd name="T20" fmla="*/ 40 w 42"/>
                <a:gd name="T21" fmla="*/ 28 h 56"/>
                <a:gd name="T22" fmla="*/ 40 w 42"/>
                <a:gd name="T23" fmla="*/ 23 h 56"/>
                <a:gd name="T24" fmla="*/ 40 w 42"/>
                <a:gd name="T25" fmla="*/ 21 h 56"/>
                <a:gd name="T26" fmla="*/ 40 w 42"/>
                <a:gd name="T27" fmla="*/ 19 h 56"/>
                <a:gd name="T28" fmla="*/ 40 w 42"/>
                <a:gd name="T29" fmla="*/ 16 h 56"/>
                <a:gd name="T30" fmla="*/ 40 w 42"/>
                <a:gd name="T31" fmla="*/ 14 h 56"/>
                <a:gd name="T32" fmla="*/ 38 w 42"/>
                <a:gd name="T33" fmla="*/ 12 h 56"/>
                <a:gd name="T34" fmla="*/ 38 w 42"/>
                <a:gd name="T35" fmla="*/ 7 h 56"/>
                <a:gd name="T36" fmla="*/ 36 w 42"/>
                <a:gd name="T37" fmla="*/ 7 h 56"/>
                <a:gd name="T38" fmla="*/ 34 w 42"/>
                <a:gd name="T39" fmla="*/ 5 h 56"/>
                <a:gd name="T40" fmla="*/ 32 w 42"/>
                <a:gd name="T41" fmla="*/ 2 h 56"/>
                <a:gd name="T42" fmla="*/ 27 w 42"/>
                <a:gd name="T43" fmla="*/ 2 h 56"/>
                <a:gd name="T44" fmla="*/ 25 w 42"/>
                <a:gd name="T45" fmla="*/ 2 h 56"/>
                <a:gd name="T46" fmla="*/ 23 w 42"/>
                <a:gd name="T47" fmla="*/ 2 h 56"/>
                <a:gd name="T48" fmla="*/ 21 w 42"/>
                <a:gd name="T49" fmla="*/ 0 h 56"/>
                <a:gd name="T50" fmla="*/ 21 w 42"/>
                <a:gd name="T51" fmla="*/ 0 h 56"/>
                <a:gd name="T52" fmla="*/ 19 w 42"/>
                <a:gd name="T53" fmla="*/ 0 h 56"/>
                <a:gd name="T54" fmla="*/ 15 w 42"/>
                <a:gd name="T55" fmla="*/ 0 h 56"/>
                <a:gd name="T56" fmla="*/ 13 w 42"/>
                <a:gd name="T57" fmla="*/ 2 h 56"/>
                <a:gd name="T58" fmla="*/ 11 w 42"/>
                <a:gd name="T59" fmla="*/ 2 h 56"/>
                <a:gd name="T60" fmla="*/ 7 w 42"/>
                <a:gd name="T61" fmla="*/ 2 h 56"/>
                <a:gd name="T62" fmla="*/ 2 w 42"/>
                <a:gd name="T63" fmla="*/ 2 h 56"/>
                <a:gd name="T64" fmla="*/ 0 w 42"/>
                <a:gd name="T65" fmla="*/ 2 h 56"/>
                <a:gd name="T66" fmla="*/ 2 w 42"/>
                <a:gd name="T67" fmla="*/ 21 h 56"/>
                <a:gd name="T68" fmla="*/ 4 w 42"/>
                <a:gd name="T69" fmla="*/ 21 h 56"/>
                <a:gd name="T70" fmla="*/ 9 w 42"/>
                <a:gd name="T71" fmla="*/ 21 h 56"/>
                <a:gd name="T72" fmla="*/ 11 w 42"/>
                <a:gd name="T73" fmla="*/ 21 h 56"/>
                <a:gd name="T74" fmla="*/ 15 w 42"/>
                <a:gd name="T75" fmla="*/ 21 h 56"/>
                <a:gd name="T76" fmla="*/ 17 w 42"/>
                <a:gd name="T77" fmla="*/ 21 h 56"/>
                <a:gd name="T78" fmla="*/ 19 w 42"/>
                <a:gd name="T79" fmla="*/ 21 h 56"/>
                <a:gd name="T80" fmla="*/ 21 w 42"/>
                <a:gd name="T81" fmla="*/ 21 h 56"/>
                <a:gd name="T82" fmla="*/ 21 w 42"/>
                <a:gd name="T83" fmla="*/ 21 h 56"/>
                <a:gd name="T84" fmla="*/ 23 w 42"/>
                <a:gd name="T85" fmla="*/ 21 h 56"/>
                <a:gd name="T86" fmla="*/ 23 w 42"/>
                <a:gd name="T87" fmla="*/ 19 h 56"/>
                <a:gd name="T88" fmla="*/ 23 w 42"/>
                <a:gd name="T89" fmla="*/ 21 h 56"/>
                <a:gd name="T90" fmla="*/ 23 w 42"/>
                <a:gd name="T91" fmla="*/ 23 h 56"/>
                <a:gd name="T92" fmla="*/ 21 w 42"/>
                <a:gd name="T93" fmla="*/ 23 h 56"/>
                <a:gd name="T94" fmla="*/ 21 w 42"/>
                <a:gd name="T95" fmla="*/ 26 h 56"/>
                <a:gd name="T96" fmla="*/ 21 w 42"/>
                <a:gd name="T97" fmla="*/ 28 h 56"/>
                <a:gd name="T98" fmla="*/ 21 w 42"/>
                <a:gd name="T99" fmla="*/ 30 h 56"/>
                <a:gd name="T100" fmla="*/ 19 w 42"/>
                <a:gd name="T101" fmla="*/ 33 h 56"/>
                <a:gd name="T102" fmla="*/ 19 w 42"/>
                <a:gd name="T103" fmla="*/ 35 h 56"/>
                <a:gd name="T104" fmla="*/ 17 w 42"/>
                <a:gd name="T105" fmla="*/ 40 h 56"/>
                <a:gd name="T106" fmla="*/ 15 w 42"/>
                <a:gd name="T107" fmla="*/ 42 h 56"/>
                <a:gd name="T108" fmla="*/ 13 w 42"/>
                <a:gd name="T109" fmla="*/ 44 h 56"/>
                <a:gd name="T110" fmla="*/ 25 w 42"/>
                <a:gd name="T111" fmla="*/ 56 h 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"/>
                <a:gd name="T169" fmla="*/ 0 h 56"/>
                <a:gd name="T170" fmla="*/ 42 w 42"/>
                <a:gd name="T171" fmla="*/ 56 h 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" h="56">
                  <a:moveTo>
                    <a:pt x="27" y="56"/>
                  </a:moveTo>
                  <a:lnTo>
                    <a:pt x="29" y="51"/>
                  </a:lnTo>
                  <a:lnTo>
                    <a:pt x="31" y="49"/>
                  </a:lnTo>
                  <a:lnTo>
                    <a:pt x="34" y="47"/>
                  </a:lnTo>
                  <a:lnTo>
                    <a:pt x="34" y="42"/>
                  </a:lnTo>
                  <a:lnTo>
                    <a:pt x="36" y="40"/>
                  </a:lnTo>
                  <a:lnTo>
                    <a:pt x="38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0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46" name="Freeform 201">
              <a:extLst>
                <a:ext uri="{FF2B5EF4-FFF2-40B4-BE49-F238E27FC236}">
                  <a16:creationId xmlns:a16="http://schemas.microsoft.com/office/drawing/2014/main" id="{9AF0F90E-0616-EBE5-5A85-8991F729D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451"/>
              <a:ext cx="40" cy="56"/>
            </a:xfrm>
            <a:custGeom>
              <a:avLst/>
              <a:gdLst>
                <a:gd name="T0" fmla="*/ 36 w 42"/>
                <a:gd name="T1" fmla="*/ 35 h 56"/>
                <a:gd name="T2" fmla="*/ 31 w 42"/>
                <a:gd name="T3" fmla="*/ 35 h 56"/>
                <a:gd name="T4" fmla="*/ 30 w 42"/>
                <a:gd name="T5" fmla="*/ 35 h 56"/>
                <a:gd name="T6" fmla="*/ 27 w 42"/>
                <a:gd name="T7" fmla="*/ 35 h 56"/>
                <a:gd name="T8" fmla="*/ 25 w 42"/>
                <a:gd name="T9" fmla="*/ 35 h 56"/>
                <a:gd name="T10" fmla="*/ 23 w 42"/>
                <a:gd name="T11" fmla="*/ 37 h 56"/>
                <a:gd name="T12" fmla="*/ 21 w 42"/>
                <a:gd name="T13" fmla="*/ 37 h 56"/>
                <a:gd name="T14" fmla="*/ 19 w 42"/>
                <a:gd name="T15" fmla="*/ 37 h 56"/>
                <a:gd name="T16" fmla="*/ 17 w 42"/>
                <a:gd name="T17" fmla="*/ 37 h 56"/>
                <a:gd name="T18" fmla="*/ 15 w 42"/>
                <a:gd name="T19" fmla="*/ 37 h 56"/>
                <a:gd name="T20" fmla="*/ 15 w 42"/>
                <a:gd name="T21" fmla="*/ 35 h 56"/>
                <a:gd name="T22" fmla="*/ 15 w 42"/>
                <a:gd name="T23" fmla="*/ 37 h 56"/>
                <a:gd name="T24" fmla="*/ 15 w 42"/>
                <a:gd name="T25" fmla="*/ 35 h 56"/>
                <a:gd name="T26" fmla="*/ 17 w 42"/>
                <a:gd name="T27" fmla="*/ 35 h 56"/>
                <a:gd name="T28" fmla="*/ 17 w 42"/>
                <a:gd name="T29" fmla="*/ 33 h 56"/>
                <a:gd name="T30" fmla="*/ 17 w 42"/>
                <a:gd name="T31" fmla="*/ 31 h 56"/>
                <a:gd name="T32" fmla="*/ 19 w 42"/>
                <a:gd name="T33" fmla="*/ 28 h 56"/>
                <a:gd name="T34" fmla="*/ 19 w 42"/>
                <a:gd name="T35" fmla="*/ 26 h 56"/>
                <a:gd name="T36" fmla="*/ 21 w 42"/>
                <a:gd name="T37" fmla="*/ 24 h 56"/>
                <a:gd name="T38" fmla="*/ 23 w 42"/>
                <a:gd name="T39" fmla="*/ 21 h 56"/>
                <a:gd name="T40" fmla="*/ 25 w 42"/>
                <a:gd name="T41" fmla="*/ 19 h 56"/>
                <a:gd name="T42" fmla="*/ 27 w 42"/>
                <a:gd name="T43" fmla="*/ 17 h 56"/>
                <a:gd name="T44" fmla="*/ 29 w 42"/>
                <a:gd name="T45" fmla="*/ 12 h 56"/>
                <a:gd name="T46" fmla="*/ 15 w 42"/>
                <a:gd name="T47" fmla="*/ 0 h 56"/>
                <a:gd name="T48" fmla="*/ 13 w 42"/>
                <a:gd name="T49" fmla="*/ 5 h 56"/>
                <a:gd name="T50" fmla="*/ 11 w 42"/>
                <a:gd name="T51" fmla="*/ 7 h 56"/>
                <a:gd name="T52" fmla="*/ 10 w 42"/>
                <a:gd name="T53" fmla="*/ 10 h 56"/>
                <a:gd name="T54" fmla="*/ 8 w 42"/>
                <a:gd name="T55" fmla="*/ 14 h 56"/>
                <a:gd name="T56" fmla="*/ 6 w 42"/>
                <a:gd name="T57" fmla="*/ 17 h 56"/>
                <a:gd name="T58" fmla="*/ 6 w 42"/>
                <a:gd name="T59" fmla="*/ 19 h 56"/>
                <a:gd name="T60" fmla="*/ 4 w 42"/>
                <a:gd name="T61" fmla="*/ 21 h 56"/>
                <a:gd name="T62" fmla="*/ 2 w 42"/>
                <a:gd name="T63" fmla="*/ 26 h 56"/>
                <a:gd name="T64" fmla="*/ 2 w 42"/>
                <a:gd name="T65" fmla="*/ 28 h 56"/>
                <a:gd name="T66" fmla="*/ 0 w 42"/>
                <a:gd name="T67" fmla="*/ 31 h 56"/>
                <a:gd name="T68" fmla="*/ 0 w 42"/>
                <a:gd name="T69" fmla="*/ 33 h 56"/>
                <a:gd name="T70" fmla="*/ 0 w 42"/>
                <a:gd name="T71" fmla="*/ 35 h 56"/>
                <a:gd name="T72" fmla="*/ 0 w 42"/>
                <a:gd name="T73" fmla="*/ 37 h 56"/>
                <a:gd name="T74" fmla="*/ 0 w 42"/>
                <a:gd name="T75" fmla="*/ 40 h 56"/>
                <a:gd name="T76" fmla="*/ 0 w 42"/>
                <a:gd name="T77" fmla="*/ 44 h 56"/>
                <a:gd name="T78" fmla="*/ 2 w 42"/>
                <a:gd name="T79" fmla="*/ 47 h 56"/>
                <a:gd name="T80" fmla="*/ 2 w 42"/>
                <a:gd name="T81" fmla="*/ 49 h 56"/>
                <a:gd name="T82" fmla="*/ 4 w 42"/>
                <a:gd name="T83" fmla="*/ 51 h 56"/>
                <a:gd name="T84" fmla="*/ 6 w 42"/>
                <a:gd name="T85" fmla="*/ 54 h 56"/>
                <a:gd name="T86" fmla="*/ 8 w 42"/>
                <a:gd name="T87" fmla="*/ 54 h 56"/>
                <a:gd name="T88" fmla="*/ 11 w 42"/>
                <a:gd name="T89" fmla="*/ 56 h 56"/>
                <a:gd name="T90" fmla="*/ 13 w 42"/>
                <a:gd name="T91" fmla="*/ 56 h 56"/>
                <a:gd name="T92" fmla="*/ 15 w 42"/>
                <a:gd name="T93" fmla="*/ 56 h 56"/>
                <a:gd name="T94" fmla="*/ 17 w 42"/>
                <a:gd name="T95" fmla="*/ 56 h 56"/>
                <a:gd name="T96" fmla="*/ 19 w 42"/>
                <a:gd name="T97" fmla="*/ 56 h 56"/>
                <a:gd name="T98" fmla="*/ 21 w 42"/>
                <a:gd name="T99" fmla="*/ 56 h 56"/>
                <a:gd name="T100" fmla="*/ 25 w 42"/>
                <a:gd name="T101" fmla="*/ 56 h 56"/>
                <a:gd name="T102" fmla="*/ 27 w 42"/>
                <a:gd name="T103" fmla="*/ 56 h 56"/>
                <a:gd name="T104" fmla="*/ 30 w 42"/>
                <a:gd name="T105" fmla="*/ 56 h 56"/>
                <a:gd name="T106" fmla="*/ 31 w 42"/>
                <a:gd name="T107" fmla="*/ 54 h 56"/>
                <a:gd name="T108" fmla="*/ 36 w 42"/>
                <a:gd name="T109" fmla="*/ 54 h 56"/>
                <a:gd name="T110" fmla="*/ 38 w 42"/>
                <a:gd name="T111" fmla="*/ 54 h 56"/>
                <a:gd name="T112" fmla="*/ 36 w 42"/>
                <a:gd name="T113" fmla="*/ 35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"/>
                <a:gd name="T172" fmla="*/ 0 h 56"/>
                <a:gd name="T173" fmla="*/ 42 w 42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" h="56">
                  <a:moveTo>
                    <a:pt x="40" y="35"/>
                  </a:moveTo>
                  <a:lnTo>
                    <a:pt x="35" y="35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25" y="21"/>
                  </a:lnTo>
                  <a:lnTo>
                    <a:pt x="27" y="19"/>
                  </a:lnTo>
                  <a:lnTo>
                    <a:pt x="29" y="17"/>
                  </a:lnTo>
                  <a:lnTo>
                    <a:pt x="31" y="12"/>
                  </a:lnTo>
                  <a:lnTo>
                    <a:pt x="17" y="0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4" y="51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47" name="Freeform 202">
              <a:extLst>
                <a:ext uri="{FF2B5EF4-FFF2-40B4-BE49-F238E27FC236}">
                  <a16:creationId xmlns:a16="http://schemas.microsoft.com/office/drawing/2014/main" id="{32AA3101-A213-4C55-3AEF-87664200A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1482"/>
              <a:ext cx="44" cy="60"/>
            </a:xfrm>
            <a:custGeom>
              <a:avLst/>
              <a:gdLst>
                <a:gd name="T0" fmla="*/ 23 w 45"/>
                <a:gd name="T1" fmla="*/ 58 h 60"/>
                <a:gd name="T2" fmla="*/ 23 w 45"/>
                <a:gd name="T3" fmla="*/ 60 h 60"/>
                <a:gd name="T4" fmla="*/ 25 w 45"/>
                <a:gd name="T5" fmla="*/ 55 h 60"/>
                <a:gd name="T6" fmla="*/ 29 w 45"/>
                <a:gd name="T7" fmla="*/ 53 h 60"/>
                <a:gd name="T8" fmla="*/ 31 w 45"/>
                <a:gd name="T9" fmla="*/ 51 h 60"/>
                <a:gd name="T10" fmla="*/ 33 w 45"/>
                <a:gd name="T11" fmla="*/ 46 h 60"/>
                <a:gd name="T12" fmla="*/ 35 w 45"/>
                <a:gd name="T13" fmla="*/ 44 h 60"/>
                <a:gd name="T14" fmla="*/ 37 w 45"/>
                <a:gd name="T15" fmla="*/ 41 h 60"/>
                <a:gd name="T16" fmla="*/ 39 w 45"/>
                <a:gd name="T17" fmla="*/ 39 h 60"/>
                <a:gd name="T18" fmla="*/ 41 w 45"/>
                <a:gd name="T19" fmla="*/ 34 h 60"/>
                <a:gd name="T20" fmla="*/ 41 w 45"/>
                <a:gd name="T21" fmla="*/ 32 h 60"/>
                <a:gd name="T22" fmla="*/ 43 w 45"/>
                <a:gd name="T23" fmla="*/ 30 h 60"/>
                <a:gd name="T24" fmla="*/ 43 w 45"/>
                <a:gd name="T25" fmla="*/ 27 h 60"/>
                <a:gd name="T26" fmla="*/ 43 w 45"/>
                <a:gd name="T27" fmla="*/ 25 h 60"/>
                <a:gd name="T28" fmla="*/ 43 w 45"/>
                <a:gd name="T29" fmla="*/ 20 h 60"/>
                <a:gd name="T30" fmla="*/ 43 w 45"/>
                <a:gd name="T31" fmla="*/ 18 h 60"/>
                <a:gd name="T32" fmla="*/ 43 w 45"/>
                <a:gd name="T33" fmla="*/ 16 h 60"/>
                <a:gd name="T34" fmla="*/ 41 w 45"/>
                <a:gd name="T35" fmla="*/ 11 h 60"/>
                <a:gd name="T36" fmla="*/ 41 w 45"/>
                <a:gd name="T37" fmla="*/ 9 h 60"/>
                <a:gd name="T38" fmla="*/ 39 w 45"/>
                <a:gd name="T39" fmla="*/ 6 h 60"/>
                <a:gd name="T40" fmla="*/ 37 w 45"/>
                <a:gd name="T41" fmla="*/ 4 h 60"/>
                <a:gd name="T42" fmla="*/ 35 w 45"/>
                <a:gd name="T43" fmla="*/ 4 h 60"/>
                <a:gd name="T44" fmla="*/ 31 w 45"/>
                <a:gd name="T45" fmla="*/ 2 h 60"/>
                <a:gd name="T46" fmla="*/ 29 w 45"/>
                <a:gd name="T47" fmla="*/ 2 h 60"/>
                <a:gd name="T48" fmla="*/ 27 w 45"/>
                <a:gd name="T49" fmla="*/ 0 h 60"/>
                <a:gd name="T50" fmla="*/ 25 w 45"/>
                <a:gd name="T51" fmla="*/ 0 h 60"/>
                <a:gd name="T52" fmla="*/ 22 w 45"/>
                <a:gd name="T53" fmla="*/ 0 h 60"/>
                <a:gd name="T54" fmla="*/ 20 w 45"/>
                <a:gd name="T55" fmla="*/ 0 h 60"/>
                <a:gd name="T56" fmla="*/ 16 w 45"/>
                <a:gd name="T57" fmla="*/ 0 h 60"/>
                <a:gd name="T58" fmla="*/ 14 w 45"/>
                <a:gd name="T59" fmla="*/ 0 h 60"/>
                <a:gd name="T60" fmla="*/ 10 w 45"/>
                <a:gd name="T61" fmla="*/ 2 h 60"/>
                <a:gd name="T62" fmla="*/ 6 w 45"/>
                <a:gd name="T63" fmla="*/ 2 h 60"/>
                <a:gd name="T64" fmla="*/ 4 w 45"/>
                <a:gd name="T65" fmla="*/ 2 h 60"/>
                <a:gd name="T66" fmla="*/ 0 w 45"/>
                <a:gd name="T67" fmla="*/ 4 h 60"/>
                <a:gd name="T68" fmla="*/ 2 w 45"/>
                <a:gd name="T69" fmla="*/ 23 h 60"/>
                <a:gd name="T70" fmla="*/ 6 w 45"/>
                <a:gd name="T71" fmla="*/ 20 h 60"/>
                <a:gd name="T72" fmla="*/ 10 w 45"/>
                <a:gd name="T73" fmla="*/ 20 h 60"/>
                <a:gd name="T74" fmla="*/ 12 w 45"/>
                <a:gd name="T75" fmla="*/ 20 h 60"/>
                <a:gd name="T76" fmla="*/ 14 w 45"/>
                <a:gd name="T77" fmla="*/ 20 h 60"/>
                <a:gd name="T78" fmla="*/ 18 w 45"/>
                <a:gd name="T79" fmla="*/ 20 h 60"/>
                <a:gd name="T80" fmla="*/ 20 w 45"/>
                <a:gd name="T81" fmla="*/ 20 h 60"/>
                <a:gd name="T82" fmla="*/ 22 w 45"/>
                <a:gd name="T83" fmla="*/ 20 h 60"/>
                <a:gd name="T84" fmla="*/ 23 w 45"/>
                <a:gd name="T85" fmla="*/ 20 h 60"/>
                <a:gd name="T86" fmla="*/ 25 w 45"/>
                <a:gd name="T87" fmla="*/ 20 h 60"/>
                <a:gd name="T88" fmla="*/ 27 w 45"/>
                <a:gd name="T89" fmla="*/ 20 h 60"/>
                <a:gd name="T90" fmla="*/ 27 w 45"/>
                <a:gd name="T91" fmla="*/ 23 h 60"/>
                <a:gd name="T92" fmla="*/ 27 w 45"/>
                <a:gd name="T93" fmla="*/ 25 h 60"/>
                <a:gd name="T94" fmla="*/ 25 w 45"/>
                <a:gd name="T95" fmla="*/ 25 h 60"/>
                <a:gd name="T96" fmla="*/ 25 w 45"/>
                <a:gd name="T97" fmla="*/ 27 h 60"/>
                <a:gd name="T98" fmla="*/ 23 w 45"/>
                <a:gd name="T99" fmla="*/ 30 h 60"/>
                <a:gd name="T100" fmla="*/ 22 w 45"/>
                <a:gd name="T101" fmla="*/ 32 h 60"/>
                <a:gd name="T102" fmla="*/ 22 w 45"/>
                <a:gd name="T103" fmla="*/ 34 h 60"/>
                <a:gd name="T104" fmla="*/ 20 w 45"/>
                <a:gd name="T105" fmla="*/ 37 h 60"/>
                <a:gd name="T106" fmla="*/ 18 w 45"/>
                <a:gd name="T107" fmla="*/ 39 h 60"/>
                <a:gd name="T108" fmla="*/ 16 w 45"/>
                <a:gd name="T109" fmla="*/ 41 h 60"/>
                <a:gd name="T110" fmla="*/ 12 w 45"/>
                <a:gd name="T111" fmla="*/ 46 h 60"/>
                <a:gd name="T112" fmla="*/ 23 w 45"/>
                <a:gd name="T113" fmla="*/ 58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60"/>
                <a:gd name="T173" fmla="*/ 45 w 45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60">
                  <a:moveTo>
                    <a:pt x="25" y="58"/>
                  </a:moveTo>
                  <a:lnTo>
                    <a:pt x="25" y="60"/>
                  </a:lnTo>
                  <a:lnTo>
                    <a:pt x="27" y="55"/>
                  </a:lnTo>
                  <a:lnTo>
                    <a:pt x="31" y="53"/>
                  </a:lnTo>
                  <a:lnTo>
                    <a:pt x="33" y="51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43" y="34"/>
                  </a:lnTo>
                  <a:lnTo>
                    <a:pt x="43" y="32"/>
                  </a:lnTo>
                  <a:lnTo>
                    <a:pt x="45" y="30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5" y="20"/>
                  </a:lnTo>
                  <a:lnTo>
                    <a:pt x="45" y="18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2" y="23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16" y="41"/>
                  </a:lnTo>
                  <a:lnTo>
                    <a:pt x="12" y="46"/>
                  </a:lnTo>
                  <a:lnTo>
                    <a:pt x="25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48" name="Freeform 203">
              <a:extLst>
                <a:ext uri="{FF2B5EF4-FFF2-40B4-BE49-F238E27FC236}">
                  <a16:creationId xmlns:a16="http://schemas.microsoft.com/office/drawing/2014/main" id="{99D02465-5495-81D6-FC8A-A630FC765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528"/>
              <a:ext cx="28" cy="51"/>
            </a:xfrm>
            <a:custGeom>
              <a:avLst/>
              <a:gdLst>
                <a:gd name="T0" fmla="*/ 27 w 29"/>
                <a:gd name="T1" fmla="*/ 42 h 51"/>
                <a:gd name="T2" fmla="*/ 25 w 29"/>
                <a:gd name="T3" fmla="*/ 42 h 51"/>
                <a:gd name="T4" fmla="*/ 25 w 29"/>
                <a:gd name="T5" fmla="*/ 40 h 51"/>
                <a:gd name="T6" fmla="*/ 23 w 29"/>
                <a:gd name="T7" fmla="*/ 40 h 51"/>
                <a:gd name="T8" fmla="*/ 23 w 29"/>
                <a:gd name="T9" fmla="*/ 37 h 51"/>
                <a:gd name="T10" fmla="*/ 21 w 29"/>
                <a:gd name="T11" fmla="*/ 35 h 51"/>
                <a:gd name="T12" fmla="*/ 21 w 29"/>
                <a:gd name="T13" fmla="*/ 33 h 51"/>
                <a:gd name="T14" fmla="*/ 19 w 29"/>
                <a:gd name="T15" fmla="*/ 33 h 51"/>
                <a:gd name="T16" fmla="*/ 19 w 29"/>
                <a:gd name="T17" fmla="*/ 30 h 51"/>
                <a:gd name="T18" fmla="*/ 17 w 29"/>
                <a:gd name="T19" fmla="*/ 28 h 51"/>
                <a:gd name="T20" fmla="*/ 17 w 29"/>
                <a:gd name="T21" fmla="*/ 26 h 51"/>
                <a:gd name="T22" fmla="*/ 14 w 29"/>
                <a:gd name="T23" fmla="*/ 26 h 51"/>
                <a:gd name="T24" fmla="*/ 14 w 29"/>
                <a:gd name="T25" fmla="*/ 23 h 51"/>
                <a:gd name="T26" fmla="*/ 14 w 29"/>
                <a:gd name="T27" fmla="*/ 21 h 51"/>
                <a:gd name="T28" fmla="*/ 14 w 29"/>
                <a:gd name="T29" fmla="*/ 19 h 51"/>
                <a:gd name="T30" fmla="*/ 14 w 29"/>
                <a:gd name="T31" fmla="*/ 16 h 51"/>
                <a:gd name="T32" fmla="*/ 17 w 29"/>
                <a:gd name="T33" fmla="*/ 14 h 51"/>
                <a:gd name="T34" fmla="*/ 17 w 29"/>
                <a:gd name="T35" fmla="*/ 12 h 51"/>
                <a:gd name="T36" fmla="*/ 6 w 29"/>
                <a:gd name="T37" fmla="*/ 0 h 51"/>
                <a:gd name="T38" fmla="*/ 4 w 29"/>
                <a:gd name="T39" fmla="*/ 2 h 51"/>
                <a:gd name="T40" fmla="*/ 4 w 29"/>
                <a:gd name="T41" fmla="*/ 5 h 51"/>
                <a:gd name="T42" fmla="*/ 2 w 29"/>
                <a:gd name="T43" fmla="*/ 7 h 51"/>
                <a:gd name="T44" fmla="*/ 2 w 29"/>
                <a:gd name="T45" fmla="*/ 9 h 51"/>
                <a:gd name="T46" fmla="*/ 0 w 29"/>
                <a:gd name="T47" fmla="*/ 12 h 51"/>
                <a:gd name="T48" fmla="*/ 0 w 29"/>
                <a:gd name="T49" fmla="*/ 14 h 51"/>
                <a:gd name="T50" fmla="*/ 0 w 29"/>
                <a:gd name="T51" fmla="*/ 16 h 51"/>
                <a:gd name="T52" fmla="*/ 0 w 29"/>
                <a:gd name="T53" fmla="*/ 19 h 51"/>
                <a:gd name="T54" fmla="*/ 0 w 29"/>
                <a:gd name="T55" fmla="*/ 21 h 51"/>
                <a:gd name="T56" fmla="*/ 0 w 29"/>
                <a:gd name="T57" fmla="*/ 23 h 51"/>
                <a:gd name="T58" fmla="*/ 0 w 29"/>
                <a:gd name="T59" fmla="*/ 26 h 51"/>
                <a:gd name="T60" fmla="*/ 0 w 29"/>
                <a:gd name="T61" fmla="*/ 28 h 51"/>
                <a:gd name="T62" fmla="*/ 0 w 29"/>
                <a:gd name="T63" fmla="*/ 30 h 51"/>
                <a:gd name="T64" fmla="*/ 2 w 29"/>
                <a:gd name="T65" fmla="*/ 33 h 51"/>
                <a:gd name="T66" fmla="*/ 2 w 29"/>
                <a:gd name="T67" fmla="*/ 35 h 51"/>
                <a:gd name="T68" fmla="*/ 4 w 29"/>
                <a:gd name="T69" fmla="*/ 37 h 51"/>
                <a:gd name="T70" fmla="*/ 6 w 29"/>
                <a:gd name="T71" fmla="*/ 40 h 51"/>
                <a:gd name="T72" fmla="*/ 6 w 29"/>
                <a:gd name="T73" fmla="*/ 42 h 51"/>
                <a:gd name="T74" fmla="*/ 8 w 29"/>
                <a:gd name="T75" fmla="*/ 44 h 51"/>
                <a:gd name="T76" fmla="*/ 8 w 29"/>
                <a:gd name="T77" fmla="*/ 47 h 51"/>
                <a:gd name="T78" fmla="*/ 10 w 29"/>
                <a:gd name="T79" fmla="*/ 47 h 51"/>
                <a:gd name="T80" fmla="*/ 10 w 29"/>
                <a:gd name="T81" fmla="*/ 49 h 51"/>
                <a:gd name="T82" fmla="*/ 12 w 29"/>
                <a:gd name="T83" fmla="*/ 49 h 51"/>
                <a:gd name="T84" fmla="*/ 12 w 29"/>
                <a:gd name="T85" fmla="*/ 51 h 51"/>
                <a:gd name="T86" fmla="*/ 27 w 29"/>
                <a:gd name="T87" fmla="*/ 42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"/>
                <a:gd name="T133" fmla="*/ 0 h 51"/>
                <a:gd name="T134" fmla="*/ 29 w 29"/>
                <a:gd name="T135" fmla="*/ 51 h 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" h="51">
                  <a:moveTo>
                    <a:pt x="29" y="42"/>
                  </a:moveTo>
                  <a:lnTo>
                    <a:pt x="27" y="42"/>
                  </a:lnTo>
                  <a:lnTo>
                    <a:pt x="27" y="40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4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49" name="Freeform 204">
              <a:extLst>
                <a:ext uri="{FF2B5EF4-FFF2-40B4-BE49-F238E27FC236}">
                  <a16:creationId xmlns:a16="http://schemas.microsoft.com/office/drawing/2014/main" id="{13CA9E4F-82B6-00A0-9B2D-2F809819B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1526"/>
              <a:ext cx="89" cy="137"/>
            </a:xfrm>
            <a:custGeom>
              <a:avLst/>
              <a:gdLst>
                <a:gd name="T0" fmla="*/ 52 w 91"/>
                <a:gd name="T1" fmla="*/ 49 h 137"/>
                <a:gd name="T2" fmla="*/ 0 w 91"/>
                <a:gd name="T3" fmla="*/ 42 h 137"/>
                <a:gd name="T4" fmla="*/ 87 w 91"/>
                <a:gd name="T5" fmla="*/ 137 h 137"/>
                <a:gd name="T6" fmla="*/ 75 w 91"/>
                <a:gd name="T7" fmla="*/ 0 h 137"/>
                <a:gd name="T8" fmla="*/ 52 w 91"/>
                <a:gd name="T9" fmla="*/ 49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37"/>
                <a:gd name="T17" fmla="*/ 91 w 91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37">
                  <a:moveTo>
                    <a:pt x="54" y="49"/>
                  </a:moveTo>
                  <a:lnTo>
                    <a:pt x="0" y="42"/>
                  </a:lnTo>
                  <a:lnTo>
                    <a:pt x="91" y="137"/>
                  </a:lnTo>
                  <a:lnTo>
                    <a:pt x="79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50" name="Freeform 205">
              <a:extLst>
                <a:ext uri="{FF2B5EF4-FFF2-40B4-BE49-F238E27FC236}">
                  <a16:creationId xmlns:a16="http://schemas.microsoft.com/office/drawing/2014/main" id="{4DB46DEE-770D-B558-8306-F00A4E7CE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1563"/>
              <a:ext cx="54" cy="16"/>
            </a:xfrm>
            <a:custGeom>
              <a:avLst/>
              <a:gdLst>
                <a:gd name="T0" fmla="*/ 6 w 56"/>
                <a:gd name="T1" fmla="*/ 2 h 16"/>
                <a:gd name="T2" fmla="*/ 2 w 56"/>
                <a:gd name="T3" fmla="*/ 9 h 16"/>
                <a:gd name="T4" fmla="*/ 52 w 56"/>
                <a:gd name="T5" fmla="*/ 16 h 16"/>
                <a:gd name="T6" fmla="*/ 52 w 56"/>
                <a:gd name="T7" fmla="*/ 7 h 16"/>
                <a:gd name="T8" fmla="*/ 4 w 56"/>
                <a:gd name="T9" fmla="*/ 0 h 16"/>
                <a:gd name="T10" fmla="*/ 0 w 56"/>
                <a:gd name="T11" fmla="*/ 9 h 16"/>
                <a:gd name="T12" fmla="*/ 6 w 56"/>
                <a:gd name="T13" fmla="*/ 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16"/>
                <a:gd name="T23" fmla="*/ 56 w 5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16">
                  <a:moveTo>
                    <a:pt x="6" y="2"/>
                  </a:moveTo>
                  <a:lnTo>
                    <a:pt x="2" y="9"/>
                  </a:lnTo>
                  <a:lnTo>
                    <a:pt x="56" y="16"/>
                  </a:lnTo>
                  <a:lnTo>
                    <a:pt x="56" y="7"/>
                  </a:lnTo>
                  <a:lnTo>
                    <a:pt x="4" y="0"/>
                  </a:lnTo>
                  <a:lnTo>
                    <a:pt x="0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51" name="Freeform 206">
              <a:extLst>
                <a:ext uri="{FF2B5EF4-FFF2-40B4-BE49-F238E27FC236}">
                  <a16:creationId xmlns:a16="http://schemas.microsoft.com/office/drawing/2014/main" id="{2B8A2C17-2F2B-3520-5DE0-4CAB80428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1565"/>
              <a:ext cx="95" cy="100"/>
            </a:xfrm>
            <a:custGeom>
              <a:avLst/>
              <a:gdLst>
                <a:gd name="T0" fmla="*/ 85 w 97"/>
                <a:gd name="T1" fmla="*/ 98 h 100"/>
                <a:gd name="T2" fmla="*/ 93 w 97"/>
                <a:gd name="T3" fmla="*/ 93 h 100"/>
                <a:gd name="T4" fmla="*/ 6 w 97"/>
                <a:gd name="T5" fmla="*/ 0 h 100"/>
                <a:gd name="T6" fmla="*/ 0 w 97"/>
                <a:gd name="T7" fmla="*/ 7 h 100"/>
                <a:gd name="T8" fmla="*/ 87 w 97"/>
                <a:gd name="T9" fmla="*/ 100 h 100"/>
                <a:gd name="T10" fmla="*/ 93 w 97"/>
                <a:gd name="T11" fmla="*/ 98 h 100"/>
                <a:gd name="T12" fmla="*/ 85 w 97"/>
                <a:gd name="T13" fmla="*/ 98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00"/>
                <a:gd name="T23" fmla="*/ 97 w 97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00">
                  <a:moveTo>
                    <a:pt x="89" y="98"/>
                  </a:moveTo>
                  <a:lnTo>
                    <a:pt x="97" y="93"/>
                  </a:lnTo>
                  <a:lnTo>
                    <a:pt x="6" y="0"/>
                  </a:lnTo>
                  <a:lnTo>
                    <a:pt x="0" y="7"/>
                  </a:lnTo>
                  <a:lnTo>
                    <a:pt x="91" y="100"/>
                  </a:lnTo>
                  <a:lnTo>
                    <a:pt x="97" y="98"/>
                  </a:lnTo>
                  <a:lnTo>
                    <a:pt x="89" y="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52" name="Freeform 207">
              <a:extLst>
                <a:ext uri="{FF2B5EF4-FFF2-40B4-BE49-F238E27FC236}">
                  <a16:creationId xmlns:a16="http://schemas.microsoft.com/office/drawing/2014/main" id="{42AC7292-CC81-9087-31A6-D4B111F7F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1523"/>
              <a:ext cx="22" cy="140"/>
            </a:xfrm>
            <a:custGeom>
              <a:avLst/>
              <a:gdLst>
                <a:gd name="T0" fmla="*/ 9 w 21"/>
                <a:gd name="T1" fmla="*/ 5 h 140"/>
                <a:gd name="T2" fmla="*/ 0 w 21"/>
                <a:gd name="T3" fmla="*/ 3 h 140"/>
                <a:gd name="T4" fmla="*/ 15 w 21"/>
                <a:gd name="T5" fmla="*/ 140 h 140"/>
                <a:gd name="T6" fmla="*/ 23 w 21"/>
                <a:gd name="T7" fmla="*/ 140 h 140"/>
                <a:gd name="T8" fmla="*/ 9 w 21"/>
                <a:gd name="T9" fmla="*/ 0 h 140"/>
                <a:gd name="T10" fmla="*/ 0 w 21"/>
                <a:gd name="T11" fmla="*/ 0 h 140"/>
                <a:gd name="T12" fmla="*/ 9 w 21"/>
                <a:gd name="T13" fmla="*/ 5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0"/>
                <a:gd name="T23" fmla="*/ 21 w 21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0">
                  <a:moveTo>
                    <a:pt x="9" y="5"/>
                  </a:moveTo>
                  <a:lnTo>
                    <a:pt x="0" y="3"/>
                  </a:lnTo>
                  <a:lnTo>
                    <a:pt x="13" y="140"/>
                  </a:lnTo>
                  <a:lnTo>
                    <a:pt x="21" y="14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53" name="Freeform 208">
              <a:extLst>
                <a:ext uri="{FF2B5EF4-FFF2-40B4-BE49-F238E27FC236}">
                  <a16:creationId xmlns:a16="http://schemas.microsoft.com/office/drawing/2014/main" id="{C19E6588-B23B-33F8-98CB-F0D41A83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1523"/>
              <a:ext cx="32" cy="59"/>
            </a:xfrm>
            <a:custGeom>
              <a:avLst/>
              <a:gdLst>
                <a:gd name="T0" fmla="*/ 5 w 34"/>
                <a:gd name="T1" fmla="*/ 56 h 59"/>
                <a:gd name="T2" fmla="*/ 8 w 34"/>
                <a:gd name="T3" fmla="*/ 54 h 59"/>
                <a:gd name="T4" fmla="*/ 30 w 34"/>
                <a:gd name="T5" fmla="*/ 5 h 59"/>
                <a:gd name="T6" fmla="*/ 23 w 34"/>
                <a:gd name="T7" fmla="*/ 0 h 59"/>
                <a:gd name="T8" fmla="*/ 0 w 34"/>
                <a:gd name="T9" fmla="*/ 49 h 59"/>
                <a:gd name="T10" fmla="*/ 5 w 34"/>
                <a:gd name="T11" fmla="*/ 47 h 59"/>
                <a:gd name="T12" fmla="*/ 5 w 34"/>
                <a:gd name="T13" fmla="*/ 56 h 59"/>
                <a:gd name="T14" fmla="*/ 7 w 34"/>
                <a:gd name="T15" fmla="*/ 59 h 59"/>
                <a:gd name="T16" fmla="*/ 8 w 34"/>
                <a:gd name="T17" fmla="*/ 54 h 59"/>
                <a:gd name="T18" fmla="*/ 5 w 34"/>
                <a:gd name="T19" fmla="*/ 56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59"/>
                <a:gd name="T32" fmla="*/ 34 w 34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59">
                  <a:moveTo>
                    <a:pt x="5" y="56"/>
                  </a:moveTo>
                  <a:lnTo>
                    <a:pt x="9" y="54"/>
                  </a:lnTo>
                  <a:lnTo>
                    <a:pt x="34" y="5"/>
                  </a:lnTo>
                  <a:lnTo>
                    <a:pt x="25" y="0"/>
                  </a:lnTo>
                  <a:lnTo>
                    <a:pt x="0" y="49"/>
                  </a:lnTo>
                  <a:lnTo>
                    <a:pt x="5" y="47"/>
                  </a:lnTo>
                  <a:lnTo>
                    <a:pt x="5" y="56"/>
                  </a:lnTo>
                  <a:lnTo>
                    <a:pt x="7" y="59"/>
                  </a:lnTo>
                  <a:lnTo>
                    <a:pt x="9" y="54"/>
                  </a:lnTo>
                  <a:lnTo>
                    <a:pt x="5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54" name="Freeform 209">
              <a:extLst>
                <a:ext uri="{FF2B5EF4-FFF2-40B4-BE49-F238E27FC236}">
                  <a16:creationId xmlns:a16="http://schemas.microsoft.com/office/drawing/2014/main" id="{F175D1B8-98DA-59B5-5B28-34450759B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1570"/>
              <a:ext cx="5" cy="12"/>
            </a:xfrm>
            <a:custGeom>
              <a:avLst/>
              <a:gdLst>
                <a:gd name="T0" fmla="*/ 0 w 4"/>
                <a:gd name="T1" fmla="*/ 9 h 12"/>
                <a:gd name="T2" fmla="*/ 0 w 4"/>
                <a:gd name="T3" fmla="*/ 5 h 12"/>
                <a:gd name="T4" fmla="*/ 0 w 4"/>
                <a:gd name="T5" fmla="*/ 0 h 12"/>
                <a:gd name="T6" fmla="*/ 0 w 4"/>
                <a:gd name="T7" fmla="*/ 9 h 12"/>
                <a:gd name="T8" fmla="*/ 4 w 4"/>
                <a:gd name="T9" fmla="*/ 12 h 12"/>
                <a:gd name="T10" fmla="*/ 6 w 4"/>
                <a:gd name="T11" fmla="*/ 7 h 12"/>
                <a:gd name="T12" fmla="*/ 0 w 4"/>
                <a:gd name="T13" fmla="*/ 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2"/>
                <a:gd name="T23" fmla="*/ 4 w 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2">
                  <a:moveTo>
                    <a:pt x="0" y="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55" name="Freeform 210">
              <a:extLst>
                <a:ext uri="{FF2B5EF4-FFF2-40B4-BE49-F238E27FC236}">
                  <a16:creationId xmlns:a16="http://schemas.microsoft.com/office/drawing/2014/main" id="{30061FF4-79F3-9ECF-1201-0EEF3BF81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118"/>
              <a:ext cx="29" cy="42"/>
            </a:xfrm>
            <a:custGeom>
              <a:avLst/>
              <a:gdLst>
                <a:gd name="T0" fmla="*/ 13 w 29"/>
                <a:gd name="T1" fmla="*/ 3 h 42"/>
                <a:gd name="T2" fmla="*/ 13 w 29"/>
                <a:gd name="T3" fmla="*/ 0 h 42"/>
                <a:gd name="T4" fmla="*/ 13 w 29"/>
                <a:gd name="T5" fmla="*/ 3 h 42"/>
                <a:gd name="T6" fmla="*/ 11 w 29"/>
                <a:gd name="T7" fmla="*/ 5 h 42"/>
                <a:gd name="T8" fmla="*/ 11 w 29"/>
                <a:gd name="T9" fmla="*/ 7 h 42"/>
                <a:gd name="T10" fmla="*/ 11 w 29"/>
                <a:gd name="T11" fmla="*/ 10 h 42"/>
                <a:gd name="T12" fmla="*/ 9 w 29"/>
                <a:gd name="T13" fmla="*/ 10 h 42"/>
                <a:gd name="T14" fmla="*/ 9 w 29"/>
                <a:gd name="T15" fmla="*/ 12 h 42"/>
                <a:gd name="T16" fmla="*/ 9 w 29"/>
                <a:gd name="T17" fmla="*/ 14 h 42"/>
                <a:gd name="T18" fmla="*/ 6 w 29"/>
                <a:gd name="T19" fmla="*/ 14 h 42"/>
                <a:gd name="T20" fmla="*/ 6 w 29"/>
                <a:gd name="T21" fmla="*/ 17 h 42"/>
                <a:gd name="T22" fmla="*/ 6 w 29"/>
                <a:gd name="T23" fmla="*/ 19 h 42"/>
                <a:gd name="T24" fmla="*/ 4 w 29"/>
                <a:gd name="T25" fmla="*/ 19 h 42"/>
                <a:gd name="T26" fmla="*/ 4 w 29"/>
                <a:gd name="T27" fmla="*/ 21 h 42"/>
                <a:gd name="T28" fmla="*/ 2 w 29"/>
                <a:gd name="T29" fmla="*/ 24 h 42"/>
                <a:gd name="T30" fmla="*/ 2 w 29"/>
                <a:gd name="T31" fmla="*/ 26 h 42"/>
                <a:gd name="T32" fmla="*/ 0 w 29"/>
                <a:gd name="T33" fmla="*/ 26 h 42"/>
                <a:gd name="T34" fmla="*/ 9 w 29"/>
                <a:gd name="T35" fmla="*/ 42 h 42"/>
                <a:gd name="T36" fmla="*/ 11 w 29"/>
                <a:gd name="T37" fmla="*/ 42 h 42"/>
                <a:gd name="T38" fmla="*/ 11 w 29"/>
                <a:gd name="T39" fmla="*/ 40 h 42"/>
                <a:gd name="T40" fmla="*/ 13 w 29"/>
                <a:gd name="T41" fmla="*/ 40 h 42"/>
                <a:gd name="T42" fmla="*/ 15 w 29"/>
                <a:gd name="T43" fmla="*/ 38 h 42"/>
                <a:gd name="T44" fmla="*/ 15 w 29"/>
                <a:gd name="T45" fmla="*/ 35 h 42"/>
                <a:gd name="T46" fmla="*/ 17 w 29"/>
                <a:gd name="T47" fmla="*/ 35 h 42"/>
                <a:gd name="T48" fmla="*/ 17 w 29"/>
                <a:gd name="T49" fmla="*/ 33 h 42"/>
                <a:gd name="T50" fmla="*/ 19 w 29"/>
                <a:gd name="T51" fmla="*/ 33 h 42"/>
                <a:gd name="T52" fmla="*/ 19 w 29"/>
                <a:gd name="T53" fmla="*/ 31 h 42"/>
                <a:gd name="T54" fmla="*/ 21 w 29"/>
                <a:gd name="T55" fmla="*/ 28 h 42"/>
                <a:gd name="T56" fmla="*/ 21 w 29"/>
                <a:gd name="T57" fmla="*/ 26 h 42"/>
                <a:gd name="T58" fmla="*/ 23 w 29"/>
                <a:gd name="T59" fmla="*/ 24 h 42"/>
                <a:gd name="T60" fmla="*/ 23 w 29"/>
                <a:gd name="T61" fmla="*/ 21 h 42"/>
                <a:gd name="T62" fmla="*/ 25 w 29"/>
                <a:gd name="T63" fmla="*/ 19 h 42"/>
                <a:gd name="T64" fmla="*/ 25 w 29"/>
                <a:gd name="T65" fmla="*/ 17 h 42"/>
                <a:gd name="T66" fmla="*/ 27 w 29"/>
                <a:gd name="T67" fmla="*/ 14 h 42"/>
                <a:gd name="T68" fmla="*/ 27 w 29"/>
                <a:gd name="T69" fmla="*/ 12 h 42"/>
                <a:gd name="T70" fmla="*/ 27 w 29"/>
                <a:gd name="T71" fmla="*/ 10 h 42"/>
                <a:gd name="T72" fmla="*/ 29 w 29"/>
                <a:gd name="T73" fmla="*/ 7 h 42"/>
                <a:gd name="T74" fmla="*/ 13 w 29"/>
                <a:gd name="T75" fmla="*/ 3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"/>
                <a:gd name="T115" fmla="*/ 0 h 42"/>
                <a:gd name="T116" fmla="*/ 29 w 29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" h="42">
                  <a:moveTo>
                    <a:pt x="13" y="3"/>
                  </a:moveTo>
                  <a:lnTo>
                    <a:pt x="13" y="0"/>
                  </a:lnTo>
                  <a:lnTo>
                    <a:pt x="13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9" y="7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56" name="Freeform 211">
              <a:extLst>
                <a:ext uri="{FF2B5EF4-FFF2-40B4-BE49-F238E27FC236}">
                  <a16:creationId xmlns:a16="http://schemas.microsoft.com/office/drawing/2014/main" id="{4ED2A68B-928B-5E7B-C942-44534693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3083"/>
              <a:ext cx="54" cy="42"/>
            </a:xfrm>
            <a:custGeom>
              <a:avLst/>
              <a:gdLst>
                <a:gd name="T0" fmla="*/ 54 w 54"/>
                <a:gd name="T1" fmla="*/ 35 h 42"/>
                <a:gd name="T2" fmla="*/ 54 w 54"/>
                <a:gd name="T3" fmla="*/ 33 h 42"/>
                <a:gd name="T4" fmla="*/ 52 w 54"/>
                <a:gd name="T5" fmla="*/ 31 h 42"/>
                <a:gd name="T6" fmla="*/ 50 w 54"/>
                <a:gd name="T7" fmla="*/ 26 h 42"/>
                <a:gd name="T8" fmla="*/ 50 w 54"/>
                <a:gd name="T9" fmla="*/ 24 h 42"/>
                <a:gd name="T10" fmla="*/ 47 w 54"/>
                <a:gd name="T11" fmla="*/ 21 h 42"/>
                <a:gd name="T12" fmla="*/ 45 w 54"/>
                <a:gd name="T13" fmla="*/ 17 h 42"/>
                <a:gd name="T14" fmla="*/ 43 w 54"/>
                <a:gd name="T15" fmla="*/ 14 h 42"/>
                <a:gd name="T16" fmla="*/ 43 w 54"/>
                <a:gd name="T17" fmla="*/ 12 h 42"/>
                <a:gd name="T18" fmla="*/ 41 w 54"/>
                <a:gd name="T19" fmla="*/ 10 h 42"/>
                <a:gd name="T20" fmla="*/ 39 w 54"/>
                <a:gd name="T21" fmla="*/ 7 h 42"/>
                <a:gd name="T22" fmla="*/ 37 w 54"/>
                <a:gd name="T23" fmla="*/ 7 h 42"/>
                <a:gd name="T24" fmla="*/ 37 w 54"/>
                <a:gd name="T25" fmla="*/ 5 h 42"/>
                <a:gd name="T26" fmla="*/ 35 w 54"/>
                <a:gd name="T27" fmla="*/ 3 h 42"/>
                <a:gd name="T28" fmla="*/ 33 w 54"/>
                <a:gd name="T29" fmla="*/ 3 h 42"/>
                <a:gd name="T30" fmla="*/ 31 w 54"/>
                <a:gd name="T31" fmla="*/ 0 h 42"/>
                <a:gd name="T32" fmla="*/ 27 w 54"/>
                <a:gd name="T33" fmla="*/ 0 h 42"/>
                <a:gd name="T34" fmla="*/ 25 w 54"/>
                <a:gd name="T35" fmla="*/ 0 h 42"/>
                <a:gd name="T36" fmla="*/ 23 w 54"/>
                <a:gd name="T37" fmla="*/ 0 h 42"/>
                <a:gd name="T38" fmla="*/ 18 w 54"/>
                <a:gd name="T39" fmla="*/ 0 h 42"/>
                <a:gd name="T40" fmla="*/ 16 w 54"/>
                <a:gd name="T41" fmla="*/ 3 h 42"/>
                <a:gd name="T42" fmla="*/ 14 w 54"/>
                <a:gd name="T43" fmla="*/ 3 h 42"/>
                <a:gd name="T44" fmla="*/ 14 w 54"/>
                <a:gd name="T45" fmla="*/ 5 h 42"/>
                <a:gd name="T46" fmla="*/ 12 w 54"/>
                <a:gd name="T47" fmla="*/ 7 h 42"/>
                <a:gd name="T48" fmla="*/ 10 w 54"/>
                <a:gd name="T49" fmla="*/ 10 h 42"/>
                <a:gd name="T50" fmla="*/ 10 w 54"/>
                <a:gd name="T51" fmla="*/ 12 h 42"/>
                <a:gd name="T52" fmla="*/ 8 w 54"/>
                <a:gd name="T53" fmla="*/ 14 h 42"/>
                <a:gd name="T54" fmla="*/ 6 w 54"/>
                <a:gd name="T55" fmla="*/ 17 h 42"/>
                <a:gd name="T56" fmla="*/ 6 w 54"/>
                <a:gd name="T57" fmla="*/ 19 h 42"/>
                <a:gd name="T58" fmla="*/ 4 w 54"/>
                <a:gd name="T59" fmla="*/ 24 h 42"/>
                <a:gd name="T60" fmla="*/ 4 w 54"/>
                <a:gd name="T61" fmla="*/ 26 h 42"/>
                <a:gd name="T62" fmla="*/ 2 w 54"/>
                <a:gd name="T63" fmla="*/ 28 h 42"/>
                <a:gd name="T64" fmla="*/ 0 w 54"/>
                <a:gd name="T65" fmla="*/ 33 h 42"/>
                <a:gd name="T66" fmla="*/ 0 w 54"/>
                <a:gd name="T67" fmla="*/ 38 h 42"/>
                <a:gd name="T68" fmla="*/ 16 w 54"/>
                <a:gd name="T69" fmla="*/ 42 h 42"/>
                <a:gd name="T70" fmla="*/ 16 w 54"/>
                <a:gd name="T71" fmla="*/ 40 h 42"/>
                <a:gd name="T72" fmla="*/ 18 w 54"/>
                <a:gd name="T73" fmla="*/ 35 h 42"/>
                <a:gd name="T74" fmla="*/ 18 w 54"/>
                <a:gd name="T75" fmla="*/ 33 h 42"/>
                <a:gd name="T76" fmla="*/ 20 w 54"/>
                <a:gd name="T77" fmla="*/ 31 h 42"/>
                <a:gd name="T78" fmla="*/ 20 w 54"/>
                <a:gd name="T79" fmla="*/ 28 h 42"/>
                <a:gd name="T80" fmla="*/ 23 w 54"/>
                <a:gd name="T81" fmla="*/ 26 h 42"/>
                <a:gd name="T82" fmla="*/ 23 w 54"/>
                <a:gd name="T83" fmla="*/ 24 h 42"/>
                <a:gd name="T84" fmla="*/ 25 w 54"/>
                <a:gd name="T85" fmla="*/ 21 h 42"/>
                <a:gd name="T86" fmla="*/ 25 w 54"/>
                <a:gd name="T87" fmla="*/ 19 h 42"/>
                <a:gd name="T88" fmla="*/ 27 w 54"/>
                <a:gd name="T89" fmla="*/ 19 h 42"/>
                <a:gd name="T90" fmla="*/ 25 w 54"/>
                <a:gd name="T91" fmla="*/ 19 h 42"/>
                <a:gd name="T92" fmla="*/ 27 w 54"/>
                <a:gd name="T93" fmla="*/ 21 h 42"/>
                <a:gd name="T94" fmla="*/ 27 w 54"/>
                <a:gd name="T95" fmla="*/ 24 h 42"/>
                <a:gd name="T96" fmla="*/ 29 w 54"/>
                <a:gd name="T97" fmla="*/ 24 h 42"/>
                <a:gd name="T98" fmla="*/ 31 w 54"/>
                <a:gd name="T99" fmla="*/ 26 h 42"/>
                <a:gd name="T100" fmla="*/ 31 w 54"/>
                <a:gd name="T101" fmla="*/ 28 h 42"/>
                <a:gd name="T102" fmla="*/ 33 w 54"/>
                <a:gd name="T103" fmla="*/ 31 h 42"/>
                <a:gd name="T104" fmla="*/ 33 w 54"/>
                <a:gd name="T105" fmla="*/ 33 h 42"/>
                <a:gd name="T106" fmla="*/ 35 w 54"/>
                <a:gd name="T107" fmla="*/ 35 h 42"/>
                <a:gd name="T108" fmla="*/ 37 w 54"/>
                <a:gd name="T109" fmla="*/ 40 h 42"/>
                <a:gd name="T110" fmla="*/ 39 w 54"/>
                <a:gd name="T111" fmla="*/ 42 h 42"/>
                <a:gd name="T112" fmla="*/ 54 w 54"/>
                <a:gd name="T113" fmla="*/ 35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"/>
                <a:gd name="T172" fmla="*/ 0 h 42"/>
                <a:gd name="T173" fmla="*/ 54 w 54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" h="42">
                  <a:moveTo>
                    <a:pt x="54" y="35"/>
                  </a:moveTo>
                  <a:lnTo>
                    <a:pt x="54" y="33"/>
                  </a:lnTo>
                  <a:lnTo>
                    <a:pt x="52" y="31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7" y="21"/>
                  </a:lnTo>
                  <a:lnTo>
                    <a:pt x="45" y="17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35"/>
                  </a:lnTo>
                  <a:lnTo>
                    <a:pt x="18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7" y="40"/>
                  </a:lnTo>
                  <a:lnTo>
                    <a:pt x="39" y="42"/>
                  </a:lnTo>
                  <a:lnTo>
                    <a:pt x="54" y="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57" name="Freeform 212">
              <a:extLst>
                <a:ext uri="{FF2B5EF4-FFF2-40B4-BE49-F238E27FC236}">
                  <a16:creationId xmlns:a16="http://schemas.microsoft.com/office/drawing/2014/main" id="{B6A580C9-3377-4ED4-DAF0-DE3EB82EF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3118"/>
              <a:ext cx="51" cy="45"/>
            </a:xfrm>
            <a:custGeom>
              <a:avLst/>
              <a:gdLst>
                <a:gd name="T0" fmla="*/ 33 w 52"/>
                <a:gd name="T1" fmla="*/ 3 h 45"/>
                <a:gd name="T2" fmla="*/ 33 w 52"/>
                <a:gd name="T3" fmla="*/ 5 h 45"/>
                <a:gd name="T4" fmla="*/ 31 w 52"/>
                <a:gd name="T5" fmla="*/ 10 h 45"/>
                <a:gd name="T6" fmla="*/ 31 w 52"/>
                <a:gd name="T7" fmla="*/ 12 h 45"/>
                <a:gd name="T8" fmla="*/ 31 w 52"/>
                <a:gd name="T9" fmla="*/ 14 h 45"/>
                <a:gd name="T10" fmla="*/ 29 w 52"/>
                <a:gd name="T11" fmla="*/ 17 h 45"/>
                <a:gd name="T12" fmla="*/ 29 w 52"/>
                <a:gd name="T13" fmla="*/ 19 h 45"/>
                <a:gd name="T14" fmla="*/ 27 w 52"/>
                <a:gd name="T15" fmla="*/ 21 h 45"/>
                <a:gd name="T16" fmla="*/ 27 w 52"/>
                <a:gd name="T17" fmla="*/ 24 h 45"/>
                <a:gd name="T18" fmla="*/ 26 w 52"/>
                <a:gd name="T19" fmla="*/ 24 h 45"/>
                <a:gd name="T20" fmla="*/ 26 w 52"/>
                <a:gd name="T21" fmla="*/ 26 h 45"/>
                <a:gd name="T22" fmla="*/ 27 w 52"/>
                <a:gd name="T23" fmla="*/ 26 h 45"/>
                <a:gd name="T24" fmla="*/ 27 w 52"/>
                <a:gd name="T25" fmla="*/ 24 h 45"/>
                <a:gd name="T26" fmla="*/ 26 w 52"/>
                <a:gd name="T27" fmla="*/ 24 h 45"/>
                <a:gd name="T28" fmla="*/ 25 w 52"/>
                <a:gd name="T29" fmla="*/ 21 h 45"/>
                <a:gd name="T30" fmla="*/ 25 w 52"/>
                <a:gd name="T31" fmla="*/ 19 h 45"/>
                <a:gd name="T32" fmla="*/ 23 w 52"/>
                <a:gd name="T33" fmla="*/ 17 h 45"/>
                <a:gd name="T34" fmla="*/ 23 w 52"/>
                <a:gd name="T35" fmla="*/ 14 h 45"/>
                <a:gd name="T36" fmla="*/ 21 w 52"/>
                <a:gd name="T37" fmla="*/ 12 h 45"/>
                <a:gd name="T38" fmla="*/ 19 w 52"/>
                <a:gd name="T39" fmla="*/ 10 h 45"/>
                <a:gd name="T40" fmla="*/ 19 w 52"/>
                <a:gd name="T41" fmla="*/ 7 h 45"/>
                <a:gd name="T42" fmla="*/ 17 w 52"/>
                <a:gd name="T43" fmla="*/ 3 h 45"/>
                <a:gd name="T44" fmla="*/ 15 w 52"/>
                <a:gd name="T45" fmla="*/ 0 h 45"/>
                <a:gd name="T46" fmla="*/ 0 w 52"/>
                <a:gd name="T47" fmla="*/ 7 h 45"/>
                <a:gd name="T48" fmla="*/ 0 w 52"/>
                <a:gd name="T49" fmla="*/ 12 h 45"/>
                <a:gd name="T50" fmla="*/ 2 w 52"/>
                <a:gd name="T51" fmla="*/ 14 h 45"/>
                <a:gd name="T52" fmla="*/ 4 w 52"/>
                <a:gd name="T53" fmla="*/ 19 h 45"/>
                <a:gd name="T54" fmla="*/ 6 w 52"/>
                <a:gd name="T55" fmla="*/ 21 h 45"/>
                <a:gd name="T56" fmla="*/ 6 w 52"/>
                <a:gd name="T57" fmla="*/ 26 h 45"/>
                <a:gd name="T58" fmla="*/ 8 w 52"/>
                <a:gd name="T59" fmla="*/ 28 h 45"/>
                <a:gd name="T60" fmla="*/ 11 w 52"/>
                <a:gd name="T61" fmla="*/ 31 h 45"/>
                <a:gd name="T62" fmla="*/ 13 w 52"/>
                <a:gd name="T63" fmla="*/ 33 h 45"/>
                <a:gd name="T64" fmla="*/ 13 w 52"/>
                <a:gd name="T65" fmla="*/ 35 h 45"/>
                <a:gd name="T66" fmla="*/ 15 w 52"/>
                <a:gd name="T67" fmla="*/ 38 h 45"/>
                <a:gd name="T68" fmla="*/ 17 w 52"/>
                <a:gd name="T69" fmla="*/ 40 h 45"/>
                <a:gd name="T70" fmla="*/ 19 w 52"/>
                <a:gd name="T71" fmla="*/ 40 h 45"/>
                <a:gd name="T72" fmla="*/ 21 w 52"/>
                <a:gd name="T73" fmla="*/ 42 h 45"/>
                <a:gd name="T74" fmla="*/ 23 w 52"/>
                <a:gd name="T75" fmla="*/ 45 h 45"/>
                <a:gd name="T76" fmla="*/ 25 w 52"/>
                <a:gd name="T77" fmla="*/ 45 h 45"/>
                <a:gd name="T78" fmla="*/ 27 w 52"/>
                <a:gd name="T79" fmla="*/ 45 h 45"/>
                <a:gd name="T80" fmla="*/ 29 w 52"/>
                <a:gd name="T81" fmla="*/ 45 h 45"/>
                <a:gd name="T82" fmla="*/ 31 w 52"/>
                <a:gd name="T83" fmla="*/ 45 h 45"/>
                <a:gd name="T84" fmla="*/ 33 w 52"/>
                <a:gd name="T85" fmla="*/ 42 h 45"/>
                <a:gd name="T86" fmla="*/ 35 w 52"/>
                <a:gd name="T87" fmla="*/ 40 h 45"/>
                <a:gd name="T88" fmla="*/ 38 w 52"/>
                <a:gd name="T89" fmla="*/ 38 h 45"/>
                <a:gd name="T90" fmla="*/ 40 w 52"/>
                <a:gd name="T91" fmla="*/ 38 h 45"/>
                <a:gd name="T92" fmla="*/ 42 w 52"/>
                <a:gd name="T93" fmla="*/ 35 h 45"/>
                <a:gd name="T94" fmla="*/ 42 w 52"/>
                <a:gd name="T95" fmla="*/ 33 h 45"/>
                <a:gd name="T96" fmla="*/ 44 w 52"/>
                <a:gd name="T97" fmla="*/ 31 h 45"/>
                <a:gd name="T98" fmla="*/ 44 w 52"/>
                <a:gd name="T99" fmla="*/ 26 h 45"/>
                <a:gd name="T100" fmla="*/ 46 w 52"/>
                <a:gd name="T101" fmla="*/ 24 h 45"/>
                <a:gd name="T102" fmla="*/ 46 w 52"/>
                <a:gd name="T103" fmla="*/ 21 h 45"/>
                <a:gd name="T104" fmla="*/ 48 w 52"/>
                <a:gd name="T105" fmla="*/ 19 h 45"/>
                <a:gd name="T106" fmla="*/ 48 w 52"/>
                <a:gd name="T107" fmla="*/ 14 h 45"/>
                <a:gd name="T108" fmla="*/ 50 w 52"/>
                <a:gd name="T109" fmla="*/ 12 h 45"/>
                <a:gd name="T110" fmla="*/ 50 w 52"/>
                <a:gd name="T111" fmla="*/ 7 h 45"/>
                <a:gd name="T112" fmla="*/ 33 w 52"/>
                <a:gd name="T113" fmla="*/ 3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"/>
                <a:gd name="T172" fmla="*/ 0 h 45"/>
                <a:gd name="T173" fmla="*/ 52 w 52"/>
                <a:gd name="T174" fmla="*/ 45 h 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" h="45">
                  <a:moveTo>
                    <a:pt x="35" y="3"/>
                  </a:move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9" y="26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7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1" y="31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5" y="38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5" y="42"/>
                  </a:lnTo>
                  <a:lnTo>
                    <a:pt x="37" y="40"/>
                  </a:lnTo>
                  <a:lnTo>
                    <a:pt x="40" y="38"/>
                  </a:lnTo>
                  <a:lnTo>
                    <a:pt x="42" y="38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6" y="26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7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58" name="Freeform 213">
              <a:extLst>
                <a:ext uri="{FF2B5EF4-FFF2-40B4-BE49-F238E27FC236}">
                  <a16:creationId xmlns:a16="http://schemas.microsoft.com/office/drawing/2014/main" id="{C174D773-DE59-5649-CCF4-0850B87A8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" y="3079"/>
              <a:ext cx="59" cy="49"/>
            </a:xfrm>
            <a:custGeom>
              <a:avLst/>
              <a:gdLst>
                <a:gd name="T0" fmla="*/ 56 w 59"/>
                <a:gd name="T1" fmla="*/ 39 h 49"/>
                <a:gd name="T2" fmla="*/ 59 w 59"/>
                <a:gd name="T3" fmla="*/ 42 h 49"/>
                <a:gd name="T4" fmla="*/ 56 w 59"/>
                <a:gd name="T5" fmla="*/ 37 h 49"/>
                <a:gd name="T6" fmla="*/ 54 w 59"/>
                <a:gd name="T7" fmla="*/ 32 h 49"/>
                <a:gd name="T8" fmla="*/ 54 w 59"/>
                <a:gd name="T9" fmla="*/ 30 h 49"/>
                <a:gd name="T10" fmla="*/ 52 w 59"/>
                <a:gd name="T11" fmla="*/ 25 h 49"/>
                <a:gd name="T12" fmla="*/ 52 w 59"/>
                <a:gd name="T13" fmla="*/ 23 h 49"/>
                <a:gd name="T14" fmla="*/ 50 w 59"/>
                <a:gd name="T15" fmla="*/ 18 h 49"/>
                <a:gd name="T16" fmla="*/ 48 w 59"/>
                <a:gd name="T17" fmla="*/ 16 h 49"/>
                <a:gd name="T18" fmla="*/ 46 w 59"/>
                <a:gd name="T19" fmla="*/ 14 h 49"/>
                <a:gd name="T20" fmla="*/ 46 w 59"/>
                <a:gd name="T21" fmla="*/ 11 h 49"/>
                <a:gd name="T22" fmla="*/ 44 w 59"/>
                <a:gd name="T23" fmla="*/ 9 h 49"/>
                <a:gd name="T24" fmla="*/ 42 w 59"/>
                <a:gd name="T25" fmla="*/ 7 h 49"/>
                <a:gd name="T26" fmla="*/ 40 w 59"/>
                <a:gd name="T27" fmla="*/ 4 h 49"/>
                <a:gd name="T28" fmla="*/ 38 w 59"/>
                <a:gd name="T29" fmla="*/ 2 h 49"/>
                <a:gd name="T30" fmla="*/ 36 w 59"/>
                <a:gd name="T31" fmla="*/ 2 h 49"/>
                <a:gd name="T32" fmla="*/ 32 w 59"/>
                <a:gd name="T33" fmla="*/ 0 h 49"/>
                <a:gd name="T34" fmla="*/ 29 w 59"/>
                <a:gd name="T35" fmla="*/ 0 h 49"/>
                <a:gd name="T36" fmla="*/ 27 w 59"/>
                <a:gd name="T37" fmla="*/ 0 h 49"/>
                <a:gd name="T38" fmla="*/ 23 w 59"/>
                <a:gd name="T39" fmla="*/ 2 h 49"/>
                <a:gd name="T40" fmla="*/ 21 w 59"/>
                <a:gd name="T41" fmla="*/ 2 h 49"/>
                <a:gd name="T42" fmla="*/ 19 w 59"/>
                <a:gd name="T43" fmla="*/ 4 h 49"/>
                <a:gd name="T44" fmla="*/ 17 w 59"/>
                <a:gd name="T45" fmla="*/ 7 h 49"/>
                <a:gd name="T46" fmla="*/ 15 w 59"/>
                <a:gd name="T47" fmla="*/ 9 h 49"/>
                <a:gd name="T48" fmla="*/ 13 w 59"/>
                <a:gd name="T49" fmla="*/ 11 h 49"/>
                <a:gd name="T50" fmla="*/ 11 w 59"/>
                <a:gd name="T51" fmla="*/ 14 h 49"/>
                <a:gd name="T52" fmla="*/ 11 w 59"/>
                <a:gd name="T53" fmla="*/ 16 h 49"/>
                <a:gd name="T54" fmla="*/ 9 w 59"/>
                <a:gd name="T55" fmla="*/ 18 h 49"/>
                <a:gd name="T56" fmla="*/ 7 w 59"/>
                <a:gd name="T57" fmla="*/ 21 h 49"/>
                <a:gd name="T58" fmla="*/ 7 w 59"/>
                <a:gd name="T59" fmla="*/ 25 h 49"/>
                <a:gd name="T60" fmla="*/ 5 w 59"/>
                <a:gd name="T61" fmla="*/ 28 h 49"/>
                <a:gd name="T62" fmla="*/ 2 w 59"/>
                <a:gd name="T63" fmla="*/ 32 h 49"/>
                <a:gd name="T64" fmla="*/ 2 w 59"/>
                <a:gd name="T65" fmla="*/ 37 h 49"/>
                <a:gd name="T66" fmla="*/ 0 w 59"/>
                <a:gd name="T67" fmla="*/ 42 h 49"/>
                <a:gd name="T68" fmla="*/ 17 w 59"/>
                <a:gd name="T69" fmla="*/ 46 h 49"/>
                <a:gd name="T70" fmla="*/ 19 w 59"/>
                <a:gd name="T71" fmla="*/ 42 h 49"/>
                <a:gd name="T72" fmla="*/ 19 w 59"/>
                <a:gd name="T73" fmla="*/ 39 h 49"/>
                <a:gd name="T74" fmla="*/ 21 w 59"/>
                <a:gd name="T75" fmla="*/ 35 h 49"/>
                <a:gd name="T76" fmla="*/ 21 w 59"/>
                <a:gd name="T77" fmla="*/ 32 h 49"/>
                <a:gd name="T78" fmla="*/ 23 w 59"/>
                <a:gd name="T79" fmla="*/ 30 h 49"/>
                <a:gd name="T80" fmla="*/ 23 w 59"/>
                <a:gd name="T81" fmla="*/ 28 h 49"/>
                <a:gd name="T82" fmla="*/ 25 w 59"/>
                <a:gd name="T83" fmla="*/ 25 h 49"/>
                <a:gd name="T84" fmla="*/ 25 w 59"/>
                <a:gd name="T85" fmla="*/ 23 h 49"/>
                <a:gd name="T86" fmla="*/ 27 w 59"/>
                <a:gd name="T87" fmla="*/ 23 h 49"/>
                <a:gd name="T88" fmla="*/ 27 w 59"/>
                <a:gd name="T89" fmla="*/ 21 h 49"/>
                <a:gd name="T90" fmla="*/ 29 w 59"/>
                <a:gd name="T91" fmla="*/ 21 h 49"/>
                <a:gd name="T92" fmla="*/ 29 w 59"/>
                <a:gd name="T93" fmla="*/ 18 h 49"/>
                <a:gd name="T94" fmla="*/ 29 w 59"/>
                <a:gd name="T95" fmla="*/ 21 h 49"/>
                <a:gd name="T96" fmla="*/ 32 w 59"/>
                <a:gd name="T97" fmla="*/ 21 h 49"/>
                <a:gd name="T98" fmla="*/ 32 w 59"/>
                <a:gd name="T99" fmla="*/ 23 h 49"/>
                <a:gd name="T100" fmla="*/ 34 w 59"/>
                <a:gd name="T101" fmla="*/ 23 h 49"/>
                <a:gd name="T102" fmla="*/ 34 w 59"/>
                <a:gd name="T103" fmla="*/ 25 h 49"/>
                <a:gd name="T104" fmla="*/ 34 w 59"/>
                <a:gd name="T105" fmla="*/ 28 h 49"/>
                <a:gd name="T106" fmla="*/ 36 w 59"/>
                <a:gd name="T107" fmla="*/ 30 h 49"/>
                <a:gd name="T108" fmla="*/ 38 w 59"/>
                <a:gd name="T109" fmla="*/ 32 h 49"/>
                <a:gd name="T110" fmla="*/ 38 w 59"/>
                <a:gd name="T111" fmla="*/ 37 h 49"/>
                <a:gd name="T112" fmla="*/ 40 w 59"/>
                <a:gd name="T113" fmla="*/ 39 h 49"/>
                <a:gd name="T114" fmla="*/ 40 w 59"/>
                <a:gd name="T115" fmla="*/ 44 h 49"/>
                <a:gd name="T116" fmla="*/ 42 w 59"/>
                <a:gd name="T117" fmla="*/ 46 h 49"/>
                <a:gd name="T118" fmla="*/ 42 w 59"/>
                <a:gd name="T119" fmla="*/ 49 h 49"/>
                <a:gd name="T120" fmla="*/ 56 w 59"/>
                <a:gd name="T121" fmla="*/ 39 h 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"/>
                <a:gd name="T184" fmla="*/ 0 h 49"/>
                <a:gd name="T185" fmla="*/ 59 w 59"/>
                <a:gd name="T186" fmla="*/ 49 h 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" h="49">
                  <a:moveTo>
                    <a:pt x="56" y="39"/>
                  </a:moveTo>
                  <a:lnTo>
                    <a:pt x="59" y="42"/>
                  </a:lnTo>
                  <a:lnTo>
                    <a:pt x="56" y="37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0" y="18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2" y="32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17" y="46"/>
                  </a:lnTo>
                  <a:lnTo>
                    <a:pt x="19" y="42"/>
                  </a:lnTo>
                  <a:lnTo>
                    <a:pt x="19" y="39"/>
                  </a:lnTo>
                  <a:lnTo>
                    <a:pt x="21" y="35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8" y="37"/>
                  </a:lnTo>
                  <a:lnTo>
                    <a:pt x="40" y="39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2" y="49"/>
                  </a:lnTo>
                  <a:lnTo>
                    <a:pt x="56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59" name="Freeform 214">
              <a:extLst>
                <a:ext uri="{FF2B5EF4-FFF2-40B4-BE49-F238E27FC236}">
                  <a16:creationId xmlns:a16="http://schemas.microsoft.com/office/drawing/2014/main" id="{43745A70-7277-C57E-B462-ADE561B48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3118"/>
              <a:ext cx="44" cy="28"/>
            </a:xfrm>
            <a:custGeom>
              <a:avLst/>
              <a:gdLst>
                <a:gd name="T0" fmla="*/ 44 w 44"/>
                <a:gd name="T1" fmla="*/ 7 h 28"/>
                <a:gd name="T2" fmla="*/ 41 w 44"/>
                <a:gd name="T3" fmla="*/ 7 h 28"/>
                <a:gd name="T4" fmla="*/ 39 w 44"/>
                <a:gd name="T5" fmla="*/ 7 h 28"/>
                <a:gd name="T6" fmla="*/ 37 w 44"/>
                <a:gd name="T7" fmla="*/ 7 h 28"/>
                <a:gd name="T8" fmla="*/ 35 w 44"/>
                <a:gd name="T9" fmla="*/ 7 h 28"/>
                <a:gd name="T10" fmla="*/ 33 w 44"/>
                <a:gd name="T11" fmla="*/ 7 h 28"/>
                <a:gd name="T12" fmla="*/ 33 w 44"/>
                <a:gd name="T13" fmla="*/ 10 h 28"/>
                <a:gd name="T14" fmla="*/ 31 w 44"/>
                <a:gd name="T15" fmla="*/ 10 h 28"/>
                <a:gd name="T16" fmla="*/ 29 w 44"/>
                <a:gd name="T17" fmla="*/ 10 h 28"/>
                <a:gd name="T18" fmla="*/ 27 w 44"/>
                <a:gd name="T19" fmla="*/ 10 h 28"/>
                <a:gd name="T20" fmla="*/ 25 w 44"/>
                <a:gd name="T21" fmla="*/ 10 h 28"/>
                <a:gd name="T22" fmla="*/ 23 w 44"/>
                <a:gd name="T23" fmla="*/ 10 h 28"/>
                <a:gd name="T24" fmla="*/ 21 w 44"/>
                <a:gd name="T25" fmla="*/ 10 h 28"/>
                <a:gd name="T26" fmla="*/ 21 w 44"/>
                <a:gd name="T27" fmla="*/ 7 h 28"/>
                <a:gd name="T28" fmla="*/ 19 w 44"/>
                <a:gd name="T29" fmla="*/ 7 h 28"/>
                <a:gd name="T30" fmla="*/ 19 w 44"/>
                <a:gd name="T31" fmla="*/ 5 h 28"/>
                <a:gd name="T32" fmla="*/ 17 w 44"/>
                <a:gd name="T33" fmla="*/ 5 h 28"/>
                <a:gd name="T34" fmla="*/ 17 w 44"/>
                <a:gd name="T35" fmla="*/ 3 h 28"/>
                <a:gd name="T36" fmla="*/ 14 w 44"/>
                <a:gd name="T37" fmla="*/ 0 h 28"/>
                <a:gd name="T38" fmla="*/ 0 w 44"/>
                <a:gd name="T39" fmla="*/ 10 h 28"/>
                <a:gd name="T40" fmla="*/ 0 w 44"/>
                <a:gd name="T41" fmla="*/ 12 h 28"/>
                <a:gd name="T42" fmla="*/ 2 w 44"/>
                <a:gd name="T43" fmla="*/ 14 h 28"/>
                <a:gd name="T44" fmla="*/ 2 w 44"/>
                <a:gd name="T45" fmla="*/ 17 h 28"/>
                <a:gd name="T46" fmla="*/ 4 w 44"/>
                <a:gd name="T47" fmla="*/ 19 h 28"/>
                <a:gd name="T48" fmla="*/ 6 w 44"/>
                <a:gd name="T49" fmla="*/ 19 h 28"/>
                <a:gd name="T50" fmla="*/ 6 w 44"/>
                <a:gd name="T51" fmla="*/ 21 h 28"/>
                <a:gd name="T52" fmla="*/ 8 w 44"/>
                <a:gd name="T53" fmla="*/ 24 h 28"/>
                <a:gd name="T54" fmla="*/ 10 w 44"/>
                <a:gd name="T55" fmla="*/ 24 h 28"/>
                <a:gd name="T56" fmla="*/ 12 w 44"/>
                <a:gd name="T57" fmla="*/ 26 h 28"/>
                <a:gd name="T58" fmla="*/ 14 w 44"/>
                <a:gd name="T59" fmla="*/ 26 h 28"/>
                <a:gd name="T60" fmla="*/ 17 w 44"/>
                <a:gd name="T61" fmla="*/ 28 h 28"/>
                <a:gd name="T62" fmla="*/ 19 w 44"/>
                <a:gd name="T63" fmla="*/ 28 h 28"/>
                <a:gd name="T64" fmla="*/ 21 w 44"/>
                <a:gd name="T65" fmla="*/ 28 h 28"/>
                <a:gd name="T66" fmla="*/ 23 w 44"/>
                <a:gd name="T67" fmla="*/ 28 h 28"/>
                <a:gd name="T68" fmla="*/ 25 w 44"/>
                <a:gd name="T69" fmla="*/ 28 h 28"/>
                <a:gd name="T70" fmla="*/ 27 w 44"/>
                <a:gd name="T71" fmla="*/ 28 h 28"/>
                <a:gd name="T72" fmla="*/ 29 w 44"/>
                <a:gd name="T73" fmla="*/ 28 h 28"/>
                <a:gd name="T74" fmla="*/ 31 w 44"/>
                <a:gd name="T75" fmla="*/ 28 h 28"/>
                <a:gd name="T76" fmla="*/ 33 w 44"/>
                <a:gd name="T77" fmla="*/ 28 h 28"/>
                <a:gd name="T78" fmla="*/ 35 w 44"/>
                <a:gd name="T79" fmla="*/ 28 h 28"/>
                <a:gd name="T80" fmla="*/ 37 w 44"/>
                <a:gd name="T81" fmla="*/ 28 h 28"/>
                <a:gd name="T82" fmla="*/ 39 w 44"/>
                <a:gd name="T83" fmla="*/ 26 h 28"/>
                <a:gd name="T84" fmla="*/ 41 w 44"/>
                <a:gd name="T85" fmla="*/ 26 h 28"/>
                <a:gd name="T86" fmla="*/ 44 w 44"/>
                <a:gd name="T87" fmla="*/ 26 h 28"/>
                <a:gd name="T88" fmla="*/ 44 w 44"/>
                <a:gd name="T89" fmla="*/ 7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"/>
                <a:gd name="T136" fmla="*/ 0 h 28"/>
                <a:gd name="T137" fmla="*/ 44 w 44"/>
                <a:gd name="T138" fmla="*/ 28 h 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" h="28">
                  <a:moveTo>
                    <a:pt x="44" y="7"/>
                  </a:moveTo>
                  <a:lnTo>
                    <a:pt x="41" y="7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60" name="Freeform 215">
              <a:extLst>
                <a:ext uri="{FF2B5EF4-FFF2-40B4-BE49-F238E27FC236}">
                  <a16:creationId xmlns:a16="http://schemas.microsoft.com/office/drawing/2014/main" id="{856C0935-8CDE-F92A-4770-D33700FB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3086"/>
              <a:ext cx="119" cy="98"/>
            </a:xfrm>
            <a:custGeom>
              <a:avLst/>
              <a:gdLst>
                <a:gd name="T0" fmla="*/ 32 w 119"/>
                <a:gd name="T1" fmla="*/ 49 h 98"/>
                <a:gd name="T2" fmla="*/ 0 w 119"/>
                <a:gd name="T3" fmla="*/ 98 h 98"/>
                <a:gd name="T4" fmla="*/ 119 w 119"/>
                <a:gd name="T5" fmla="*/ 53 h 98"/>
                <a:gd name="T6" fmla="*/ 2 w 119"/>
                <a:gd name="T7" fmla="*/ 0 h 98"/>
                <a:gd name="T8" fmla="*/ 32 w 119"/>
                <a:gd name="T9" fmla="*/ 49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8"/>
                <a:gd name="T17" fmla="*/ 119 w 119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8">
                  <a:moveTo>
                    <a:pt x="32" y="49"/>
                  </a:moveTo>
                  <a:lnTo>
                    <a:pt x="0" y="98"/>
                  </a:lnTo>
                  <a:lnTo>
                    <a:pt x="119" y="53"/>
                  </a:lnTo>
                  <a:lnTo>
                    <a:pt x="2" y="0"/>
                  </a:lnTo>
                  <a:lnTo>
                    <a:pt x="32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61" name="Freeform 216">
              <a:extLst>
                <a:ext uri="{FF2B5EF4-FFF2-40B4-BE49-F238E27FC236}">
                  <a16:creationId xmlns:a16="http://schemas.microsoft.com/office/drawing/2014/main" id="{07B79813-1D40-2F16-80C9-C331DDD11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132"/>
              <a:ext cx="40" cy="56"/>
            </a:xfrm>
            <a:custGeom>
              <a:avLst/>
              <a:gdLst>
                <a:gd name="T0" fmla="*/ 4 w 40"/>
                <a:gd name="T1" fmla="*/ 47 h 56"/>
                <a:gd name="T2" fmla="*/ 9 w 40"/>
                <a:gd name="T3" fmla="*/ 54 h 56"/>
                <a:gd name="T4" fmla="*/ 40 w 40"/>
                <a:gd name="T5" fmla="*/ 5 h 56"/>
                <a:gd name="T6" fmla="*/ 31 w 40"/>
                <a:gd name="T7" fmla="*/ 0 h 56"/>
                <a:gd name="T8" fmla="*/ 0 w 40"/>
                <a:gd name="T9" fmla="*/ 49 h 56"/>
                <a:gd name="T10" fmla="*/ 6 w 40"/>
                <a:gd name="T11" fmla="*/ 56 h 56"/>
                <a:gd name="T12" fmla="*/ 4 w 40"/>
                <a:gd name="T13" fmla="*/ 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56"/>
                <a:gd name="T23" fmla="*/ 40 w 4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56">
                  <a:moveTo>
                    <a:pt x="4" y="47"/>
                  </a:moveTo>
                  <a:lnTo>
                    <a:pt x="9" y="54"/>
                  </a:lnTo>
                  <a:lnTo>
                    <a:pt x="40" y="5"/>
                  </a:lnTo>
                  <a:lnTo>
                    <a:pt x="31" y="0"/>
                  </a:lnTo>
                  <a:lnTo>
                    <a:pt x="0" y="49"/>
                  </a:lnTo>
                  <a:lnTo>
                    <a:pt x="6" y="56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62" name="Freeform 217">
              <a:extLst>
                <a:ext uri="{FF2B5EF4-FFF2-40B4-BE49-F238E27FC236}">
                  <a16:creationId xmlns:a16="http://schemas.microsoft.com/office/drawing/2014/main" id="{ECA98177-7B18-5961-94C7-38D6E78BA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3117"/>
              <a:ext cx="119" cy="53"/>
            </a:xfrm>
            <a:custGeom>
              <a:avLst/>
              <a:gdLst>
                <a:gd name="T0" fmla="*/ 117 w 119"/>
                <a:gd name="T1" fmla="*/ 7 h 53"/>
                <a:gd name="T2" fmla="*/ 117 w 119"/>
                <a:gd name="T3" fmla="*/ 0 h 53"/>
                <a:gd name="T4" fmla="*/ 0 w 119"/>
                <a:gd name="T5" fmla="*/ 44 h 53"/>
                <a:gd name="T6" fmla="*/ 2 w 119"/>
                <a:gd name="T7" fmla="*/ 53 h 53"/>
                <a:gd name="T8" fmla="*/ 119 w 119"/>
                <a:gd name="T9" fmla="*/ 9 h 53"/>
                <a:gd name="T10" fmla="*/ 119 w 119"/>
                <a:gd name="T11" fmla="*/ 0 h 53"/>
                <a:gd name="T12" fmla="*/ 117 w 119"/>
                <a:gd name="T13" fmla="*/ 7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53"/>
                <a:gd name="T23" fmla="*/ 119 w 119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53">
                  <a:moveTo>
                    <a:pt x="117" y="7"/>
                  </a:moveTo>
                  <a:lnTo>
                    <a:pt x="117" y="0"/>
                  </a:lnTo>
                  <a:lnTo>
                    <a:pt x="0" y="44"/>
                  </a:lnTo>
                  <a:lnTo>
                    <a:pt x="2" y="53"/>
                  </a:lnTo>
                  <a:lnTo>
                    <a:pt x="119" y="9"/>
                  </a:lnTo>
                  <a:lnTo>
                    <a:pt x="119" y="0"/>
                  </a:lnTo>
                  <a:lnTo>
                    <a:pt x="117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63" name="Freeform 218">
              <a:extLst>
                <a:ext uri="{FF2B5EF4-FFF2-40B4-BE49-F238E27FC236}">
                  <a16:creationId xmlns:a16="http://schemas.microsoft.com/office/drawing/2014/main" id="{D174F6D4-0772-7350-4F01-251F49060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3081"/>
              <a:ext cx="119" cy="61"/>
            </a:xfrm>
            <a:custGeom>
              <a:avLst/>
              <a:gdLst>
                <a:gd name="T0" fmla="*/ 7 w 119"/>
                <a:gd name="T1" fmla="*/ 2 h 61"/>
                <a:gd name="T2" fmla="*/ 2 w 119"/>
                <a:gd name="T3" fmla="*/ 9 h 61"/>
                <a:gd name="T4" fmla="*/ 117 w 119"/>
                <a:gd name="T5" fmla="*/ 61 h 61"/>
                <a:gd name="T6" fmla="*/ 119 w 119"/>
                <a:gd name="T7" fmla="*/ 54 h 61"/>
                <a:gd name="T8" fmla="*/ 5 w 119"/>
                <a:gd name="T9" fmla="*/ 0 h 61"/>
                <a:gd name="T10" fmla="*/ 0 w 119"/>
                <a:gd name="T11" fmla="*/ 7 h 61"/>
                <a:gd name="T12" fmla="*/ 7 w 119"/>
                <a:gd name="T13" fmla="*/ 2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61"/>
                <a:gd name="T23" fmla="*/ 119 w 119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61">
                  <a:moveTo>
                    <a:pt x="7" y="2"/>
                  </a:moveTo>
                  <a:lnTo>
                    <a:pt x="2" y="9"/>
                  </a:lnTo>
                  <a:lnTo>
                    <a:pt x="117" y="61"/>
                  </a:lnTo>
                  <a:lnTo>
                    <a:pt x="119" y="54"/>
                  </a:lnTo>
                  <a:lnTo>
                    <a:pt x="5" y="0"/>
                  </a:lnTo>
                  <a:lnTo>
                    <a:pt x="0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64" name="Freeform 219">
              <a:extLst>
                <a:ext uri="{FF2B5EF4-FFF2-40B4-BE49-F238E27FC236}">
                  <a16:creationId xmlns:a16="http://schemas.microsoft.com/office/drawing/2014/main" id="{690D00E4-73CC-D197-DDF5-ABE2AE292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3083"/>
              <a:ext cx="36" cy="54"/>
            </a:xfrm>
            <a:custGeom>
              <a:avLst/>
              <a:gdLst>
                <a:gd name="T0" fmla="*/ 36 w 36"/>
                <a:gd name="T1" fmla="*/ 54 h 54"/>
                <a:gd name="T2" fmla="*/ 36 w 36"/>
                <a:gd name="T3" fmla="*/ 49 h 54"/>
                <a:gd name="T4" fmla="*/ 7 w 36"/>
                <a:gd name="T5" fmla="*/ 0 h 54"/>
                <a:gd name="T6" fmla="*/ 0 w 36"/>
                <a:gd name="T7" fmla="*/ 5 h 54"/>
                <a:gd name="T8" fmla="*/ 27 w 36"/>
                <a:gd name="T9" fmla="*/ 54 h 54"/>
                <a:gd name="T10" fmla="*/ 27 w 36"/>
                <a:gd name="T11" fmla="*/ 49 h 54"/>
                <a:gd name="T12" fmla="*/ 36 w 36"/>
                <a:gd name="T13" fmla="*/ 54 h 54"/>
                <a:gd name="T14" fmla="*/ 36 w 36"/>
                <a:gd name="T15" fmla="*/ 52 h 54"/>
                <a:gd name="T16" fmla="*/ 36 w 36"/>
                <a:gd name="T17" fmla="*/ 49 h 54"/>
                <a:gd name="T18" fmla="*/ 36 w 36"/>
                <a:gd name="T19" fmla="*/ 54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4"/>
                <a:gd name="T32" fmla="*/ 36 w 3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4">
                  <a:moveTo>
                    <a:pt x="36" y="54"/>
                  </a:moveTo>
                  <a:lnTo>
                    <a:pt x="36" y="49"/>
                  </a:lnTo>
                  <a:lnTo>
                    <a:pt x="7" y="0"/>
                  </a:lnTo>
                  <a:lnTo>
                    <a:pt x="0" y="5"/>
                  </a:lnTo>
                  <a:lnTo>
                    <a:pt x="27" y="54"/>
                  </a:lnTo>
                  <a:lnTo>
                    <a:pt x="27" y="49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49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65" name="Freeform 220">
              <a:extLst>
                <a:ext uri="{FF2B5EF4-FFF2-40B4-BE49-F238E27FC236}">
                  <a16:creationId xmlns:a16="http://schemas.microsoft.com/office/drawing/2014/main" id="{1B4E9504-612E-7780-E136-CB635174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3132"/>
              <a:ext cx="9" cy="5"/>
            </a:xfrm>
            <a:custGeom>
              <a:avLst/>
              <a:gdLst>
                <a:gd name="T0" fmla="*/ 9 w 9"/>
                <a:gd name="T1" fmla="*/ 5 h 5"/>
                <a:gd name="T2" fmla="*/ 5 w 9"/>
                <a:gd name="T3" fmla="*/ 3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3 h 5"/>
                <a:gd name="T10" fmla="*/ 9 w 9"/>
                <a:gd name="T11" fmla="*/ 0 h 5"/>
                <a:gd name="T12" fmla="*/ 9 w 9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"/>
                <a:gd name="T23" fmla="*/ 9 w 9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">
                  <a:moveTo>
                    <a:pt x="9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66" name="Text Box 221">
              <a:extLst>
                <a:ext uri="{FF2B5EF4-FFF2-40B4-BE49-F238E27FC236}">
                  <a16:creationId xmlns:a16="http://schemas.microsoft.com/office/drawing/2014/main" id="{E60E03FE-14A0-AD76-EF1B-727911233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8" y="3049"/>
              <a:ext cx="1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en-US" sz="1600" b="1">
                  <a:latin typeface="Calibri" panose="020F0502020204030204" pitchFamily="34" charset="0"/>
                </a:rPr>
                <a:t>Involuntary detrusor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en-US" sz="1600" b="1">
                  <a:latin typeface="Calibri" panose="020F0502020204030204" pitchFamily="34" charset="0"/>
                </a:rPr>
                <a:t>contractions</a:t>
              </a:r>
            </a:p>
          </p:txBody>
        </p:sp>
        <p:sp>
          <p:nvSpPr>
            <p:cNvPr id="31967" name="Text Box 222">
              <a:extLst>
                <a:ext uri="{FF2B5EF4-FFF2-40B4-BE49-F238E27FC236}">
                  <a16:creationId xmlns:a16="http://schemas.microsoft.com/office/drawing/2014/main" id="{F7971902-FA99-D8A3-75E7-9C7515331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8" y="3446"/>
              <a:ext cx="162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1">
                  <a:latin typeface="Calibri" panose="020F0502020204030204" pitchFamily="34" charset="0"/>
                </a:rPr>
                <a:t>Urethral pressure</a:t>
              </a:r>
            </a:p>
          </p:txBody>
        </p:sp>
        <p:sp>
          <p:nvSpPr>
            <p:cNvPr id="31968" name="Rectangle 223">
              <a:extLst>
                <a:ext uri="{FF2B5EF4-FFF2-40B4-BE49-F238E27FC236}">
                  <a16:creationId xmlns:a16="http://schemas.microsoft.com/office/drawing/2014/main" id="{36257943-5200-ACF5-0CB9-79AD267A8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" y="2932"/>
              <a:ext cx="1902" cy="7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1969" name="Line 224">
              <a:extLst>
                <a:ext uri="{FF2B5EF4-FFF2-40B4-BE49-F238E27FC236}">
                  <a16:creationId xmlns:a16="http://schemas.microsoft.com/office/drawing/2014/main" id="{75B7B0AE-64F9-6023-54CA-148AE60344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4" y="2672"/>
              <a:ext cx="1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0" name="Line 225">
              <a:extLst>
                <a:ext uri="{FF2B5EF4-FFF2-40B4-BE49-F238E27FC236}">
                  <a16:creationId xmlns:a16="http://schemas.microsoft.com/office/drawing/2014/main" id="{509487BD-0C08-52B3-64E0-E5C2CF19D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8" y="2672"/>
              <a:ext cx="1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1" name="Line 226">
              <a:extLst>
                <a:ext uri="{FF2B5EF4-FFF2-40B4-BE49-F238E27FC236}">
                  <a16:creationId xmlns:a16="http://schemas.microsoft.com/office/drawing/2014/main" id="{EF24B09C-59D5-FC6C-7782-943A1BCD2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3553"/>
              <a:ext cx="1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1008</Words>
  <Application>Microsoft Office PowerPoint</Application>
  <PresentationFormat>Widescreen</PresentationFormat>
  <Paragraphs>250</Paragraphs>
  <Slides>30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Minion Pro</vt:lpstr>
      <vt:lpstr>Times New Roman</vt:lpstr>
      <vt:lpstr>Wingdings</vt:lpstr>
      <vt:lpstr>Office Theme</vt:lpstr>
      <vt:lpstr>Microsoft Excel Chart</vt:lpstr>
      <vt:lpstr>Urinary  Incontinence  </vt:lpstr>
      <vt:lpstr>PowerPoint Presentation</vt:lpstr>
      <vt:lpstr>PowerPoint Presentation</vt:lpstr>
      <vt:lpstr>PowerPoint Presentation</vt:lpstr>
      <vt:lpstr>PowerPoint Presentation</vt:lpstr>
      <vt:lpstr>Aging Changes</vt:lpstr>
      <vt:lpstr>PowerPoint Presentation</vt:lpstr>
      <vt:lpstr>PowerPoint Presentation</vt:lpstr>
      <vt:lpstr>Urge UI</vt:lpstr>
      <vt:lpstr>Overactive bladder</vt:lpstr>
      <vt:lpstr>Stress UI</vt:lpstr>
      <vt:lpstr>Mixed UI</vt:lpstr>
      <vt:lpstr> Overflow  </vt:lpstr>
      <vt:lpstr>Functional Incontinence</vt:lpstr>
      <vt:lpstr>Basic Evaluation of UI</vt:lpstr>
      <vt:lpstr>Office Evaluation of UI</vt:lpstr>
      <vt:lpstr>Referral Criteria</vt:lpstr>
      <vt:lpstr>Treatment Options</vt:lpstr>
      <vt:lpstr>PowerPoint Presentation</vt:lpstr>
      <vt:lpstr>Self Management</vt:lpstr>
      <vt:lpstr>Timed/Scheduled Voiding</vt:lpstr>
      <vt:lpstr>Pelvic Muscle Exercises</vt:lpstr>
      <vt:lpstr>Medical Treatment for UI: What Works</vt:lpstr>
      <vt:lpstr>Alpha Adrenergic Drugs</vt:lpstr>
      <vt:lpstr>               Duloxetine  (Cymbalta) </vt:lpstr>
      <vt:lpstr>Estrogen</vt:lpstr>
      <vt:lpstr>Surgery and procedures for stress incontinence </vt:lpstr>
      <vt:lpstr>Surgery and procedures for stress incontinence</vt:lpstr>
      <vt:lpstr>Medical Treatment of Overactive Bladder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 Incontinence  </dc:title>
  <dc:creator>Fadi S. Sawaqed</dc:creator>
  <cp:lastModifiedBy>Fadi S. Sawaqed</cp:lastModifiedBy>
  <cp:revision>4</cp:revision>
  <dcterms:created xsi:type="dcterms:W3CDTF">2023-08-07T17:45:26Z</dcterms:created>
  <dcterms:modified xsi:type="dcterms:W3CDTF">2023-08-09T12:54:27Z</dcterms:modified>
</cp:coreProperties>
</file>