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notesMasterIdLst>
    <p:notesMasterId r:id="rId45"/>
  </p:notesMasterIdLst>
  <p:sldIdLst>
    <p:sldId id="307" r:id="rId2"/>
    <p:sldId id="305" r:id="rId3"/>
    <p:sldId id="306" r:id="rId4"/>
    <p:sldId id="258" r:id="rId5"/>
    <p:sldId id="259" r:id="rId6"/>
    <p:sldId id="293" r:id="rId7"/>
    <p:sldId id="298" r:id="rId8"/>
    <p:sldId id="294" r:id="rId9"/>
    <p:sldId id="309" r:id="rId10"/>
    <p:sldId id="260" r:id="rId11"/>
    <p:sldId id="261" r:id="rId12"/>
    <p:sldId id="290" r:id="rId13"/>
    <p:sldId id="289" r:id="rId14"/>
    <p:sldId id="262" r:id="rId15"/>
    <p:sldId id="318" r:id="rId16"/>
    <p:sldId id="319" r:id="rId17"/>
    <p:sldId id="264" r:id="rId18"/>
    <p:sldId id="291" r:id="rId19"/>
    <p:sldId id="320" r:id="rId20"/>
    <p:sldId id="321" r:id="rId21"/>
    <p:sldId id="322" r:id="rId22"/>
    <p:sldId id="323" r:id="rId23"/>
    <p:sldId id="265" r:id="rId24"/>
    <p:sldId id="266" r:id="rId25"/>
    <p:sldId id="267" r:id="rId26"/>
    <p:sldId id="268" r:id="rId27"/>
    <p:sldId id="270" r:id="rId28"/>
    <p:sldId id="269" r:id="rId29"/>
    <p:sldId id="271" r:id="rId30"/>
    <p:sldId id="272" r:id="rId31"/>
    <p:sldId id="292" r:id="rId32"/>
    <p:sldId id="274" r:id="rId33"/>
    <p:sldId id="275" r:id="rId34"/>
    <p:sldId id="276" r:id="rId35"/>
    <p:sldId id="277" r:id="rId36"/>
    <p:sldId id="312" r:id="rId37"/>
    <p:sldId id="313" r:id="rId38"/>
    <p:sldId id="314" r:id="rId39"/>
    <p:sldId id="316" r:id="rId40"/>
    <p:sldId id="317" r:id="rId41"/>
    <p:sldId id="283" r:id="rId42"/>
    <p:sldId id="280" r:id="rId43"/>
    <p:sldId id="288" r:id="rId4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41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13CC0F-A47A-4448-A594-7DCC83A8A3D9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EG"/>
        </a:p>
      </dgm:t>
    </dgm:pt>
    <dgm:pt modelId="{03F1529D-B5BB-4B0B-929B-262AB8F12496}">
      <dgm:prSet phldrT="[Text]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pPr rtl="1"/>
          <a:r>
            <a:rPr lang="en-US" b="1" dirty="0">
              <a:solidFill>
                <a:schemeClr val="tx1"/>
              </a:solidFill>
            </a:rPr>
            <a:t>Body </a:t>
          </a:r>
          <a:endParaRPr lang="ar-EG" b="1" dirty="0">
            <a:solidFill>
              <a:schemeClr val="tx1"/>
            </a:solidFill>
          </a:endParaRPr>
        </a:p>
      </dgm:t>
    </dgm:pt>
    <dgm:pt modelId="{5F15A07A-9D85-42B1-BCBF-D629F9BE50C3}" type="parTrans" cxnId="{9A46ECAC-3E65-409A-8859-C7DD108E06C4}">
      <dgm:prSet/>
      <dgm:spPr/>
      <dgm:t>
        <a:bodyPr/>
        <a:lstStyle/>
        <a:p>
          <a:pPr rtl="1"/>
          <a:endParaRPr lang="ar-EG"/>
        </a:p>
      </dgm:t>
    </dgm:pt>
    <dgm:pt modelId="{B6C374D3-FED0-4AE3-BCFE-19FAE60BF023}" type="sibTrans" cxnId="{9A46ECAC-3E65-409A-8859-C7DD108E06C4}">
      <dgm:prSet/>
      <dgm:spPr/>
      <dgm:t>
        <a:bodyPr/>
        <a:lstStyle/>
        <a:p>
          <a:pPr rtl="1"/>
          <a:endParaRPr lang="ar-EG"/>
        </a:p>
      </dgm:t>
    </dgm:pt>
    <dgm:pt modelId="{0FDE979B-738F-458B-946F-8B03777D1F79}">
      <dgm:prSet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pPr rtl="1"/>
          <a:r>
            <a:rPr lang="en-US" b="1" dirty="0">
              <a:solidFill>
                <a:schemeClr val="tx1"/>
              </a:solidFill>
            </a:rPr>
            <a:t>Cells</a:t>
          </a:r>
          <a:endParaRPr lang="ar-EG" dirty="0">
            <a:solidFill>
              <a:schemeClr val="tx1"/>
            </a:solidFill>
          </a:endParaRPr>
        </a:p>
      </dgm:t>
    </dgm:pt>
    <dgm:pt modelId="{B16E1D2D-0E49-4CE7-821B-19980BEC06C9}" type="parTrans" cxnId="{40D8B07C-F9E3-45AB-AC3F-A70653C1DE7A}">
      <dgm:prSet/>
      <dgm:spPr>
        <a:ln>
          <a:solidFill>
            <a:schemeClr val="tx1"/>
          </a:solidFill>
        </a:ln>
      </dgm:spPr>
      <dgm:t>
        <a:bodyPr/>
        <a:lstStyle/>
        <a:p>
          <a:pPr rtl="1"/>
          <a:endParaRPr lang="ar-EG"/>
        </a:p>
      </dgm:t>
    </dgm:pt>
    <dgm:pt modelId="{A8483F68-3BDF-4003-8CCB-A1E5F69CDA4F}" type="sibTrans" cxnId="{40D8B07C-F9E3-45AB-AC3F-A70653C1DE7A}">
      <dgm:prSet/>
      <dgm:spPr/>
      <dgm:t>
        <a:bodyPr/>
        <a:lstStyle/>
        <a:p>
          <a:pPr rtl="1"/>
          <a:endParaRPr lang="ar-EG"/>
        </a:p>
      </dgm:t>
    </dgm:pt>
    <dgm:pt modelId="{F3851B22-EC5B-449E-B0B3-EFEE8961E4DF}">
      <dgm:prSet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pPr rtl="1"/>
          <a:r>
            <a:rPr lang="en-US" b="1" dirty="0">
              <a:solidFill>
                <a:schemeClr val="tx1"/>
              </a:solidFill>
            </a:rPr>
            <a:t>extracellular matrix</a:t>
          </a:r>
          <a:endParaRPr lang="ar-EG" dirty="0">
            <a:solidFill>
              <a:schemeClr val="tx1"/>
            </a:solidFill>
          </a:endParaRPr>
        </a:p>
      </dgm:t>
    </dgm:pt>
    <dgm:pt modelId="{C446890A-FF4C-470D-8DF5-DF707CAFB78F}" type="parTrans" cxnId="{6E1B0397-A274-454C-96E6-9ACD45BFDC5E}">
      <dgm:prSet/>
      <dgm:spPr>
        <a:ln>
          <a:solidFill>
            <a:schemeClr val="tx1"/>
          </a:solidFill>
        </a:ln>
      </dgm:spPr>
      <dgm:t>
        <a:bodyPr/>
        <a:lstStyle/>
        <a:p>
          <a:pPr rtl="1"/>
          <a:endParaRPr lang="ar-EG"/>
        </a:p>
      </dgm:t>
    </dgm:pt>
    <dgm:pt modelId="{19BF684B-06DF-42B8-B80D-62B0FBBA3E0E}" type="sibTrans" cxnId="{6E1B0397-A274-454C-96E6-9ACD45BFDC5E}">
      <dgm:prSet/>
      <dgm:spPr/>
      <dgm:t>
        <a:bodyPr/>
        <a:lstStyle/>
        <a:p>
          <a:pPr rtl="1"/>
          <a:endParaRPr lang="ar-EG"/>
        </a:p>
      </dgm:t>
    </dgm:pt>
    <dgm:pt modelId="{795B9320-0BF6-4FA7-9147-3638F4C5CAB5}" type="pres">
      <dgm:prSet presAssocID="{B813CC0F-A47A-4448-A594-7DCC83A8A3D9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D90FA680-51ED-4E99-94EC-9D5F7B3FF717}" type="pres">
      <dgm:prSet presAssocID="{B813CC0F-A47A-4448-A594-7DCC83A8A3D9}" presName="hierFlow" presStyleCnt="0"/>
      <dgm:spPr/>
    </dgm:pt>
    <dgm:pt modelId="{E0EFE3DE-8150-4FC1-903B-B960466657B1}" type="pres">
      <dgm:prSet presAssocID="{B813CC0F-A47A-4448-A594-7DCC83A8A3D9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2C37C2ED-83D6-47F9-8909-5A4C0102E35C}" type="pres">
      <dgm:prSet presAssocID="{03F1529D-B5BB-4B0B-929B-262AB8F12496}" presName="Name14" presStyleCnt="0"/>
      <dgm:spPr/>
    </dgm:pt>
    <dgm:pt modelId="{AA4F80F7-4FC0-4015-AA8B-1F867B4BBE2B}" type="pres">
      <dgm:prSet presAssocID="{03F1529D-B5BB-4B0B-929B-262AB8F12496}" presName="level1Shape" presStyleLbl="node0" presStyleIdx="0" presStyleCnt="1">
        <dgm:presLayoutVars>
          <dgm:chPref val="3"/>
        </dgm:presLayoutVars>
      </dgm:prSet>
      <dgm:spPr/>
    </dgm:pt>
    <dgm:pt modelId="{964348CF-694B-4402-BEA3-E482A7539D3F}" type="pres">
      <dgm:prSet presAssocID="{03F1529D-B5BB-4B0B-929B-262AB8F12496}" presName="hierChild2" presStyleCnt="0"/>
      <dgm:spPr/>
    </dgm:pt>
    <dgm:pt modelId="{7413413F-55DF-4675-9EA7-9D356A2586B0}" type="pres">
      <dgm:prSet presAssocID="{B16E1D2D-0E49-4CE7-821B-19980BEC06C9}" presName="Name19" presStyleLbl="parChTrans1D2" presStyleIdx="0" presStyleCnt="2"/>
      <dgm:spPr/>
    </dgm:pt>
    <dgm:pt modelId="{0D1E913D-9F5D-4B6F-B7F1-881829C3F5E9}" type="pres">
      <dgm:prSet presAssocID="{0FDE979B-738F-458B-946F-8B03777D1F79}" presName="Name21" presStyleCnt="0"/>
      <dgm:spPr/>
    </dgm:pt>
    <dgm:pt modelId="{5ED01E86-F7D0-4A22-872B-A9EBC9A481BC}" type="pres">
      <dgm:prSet presAssocID="{0FDE979B-738F-458B-946F-8B03777D1F79}" presName="level2Shape" presStyleLbl="node2" presStyleIdx="0" presStyleCnt="2" custLinFactNeighborX="-10921"/>
      <dgm:spPr/>
    </dgm:pt>
    <dgm:pt modelId="{AB1107D1-5EA9-4FB0-9312-30DD9B82B849}" type="pres">
      <dgm:prSet presAssocID="{0FDE979B-738F-458B-946F-8B03777D1F79}" presName="hierChild3" presStyleCnt="0"/>
      <dgm:spPr/>
    </dgm:pt>
    <dgm:pt modelId="{A959D09F-52F5-45E9-BF78-6805E6AB00D2}" type="pres">
      <dgm:prSet presAssocID="{C446890A-FF4C-470D-8DF5-DF707CAFB78F}" presName="Name19" presStyleLbl="parChTrans1D2" presStyleIdx="1" presStyleCnt="2"/>
      <dgm:spPr/>
    </dgm:pt>
    <dgm:pt modelId="{13DE286B-BA9F-4E82-88A2-3851D522CC1F}" type="pres">
      <dgm:prSet presAssocID="{F3851B22-EC5B-449E-B0B3-EFEE8961E4DF}" presName="Name21" presStyleCnt="0"/>
      <dgm:spPr/>
    </dgm:pt>
    <dgm:pt modelId="{780498FD-42EA-4D29-A50D-738CA070EF60}" type="pres">
      <dgm:prSet presAssocID="{F3851B22-EC5B-449E-B0B3-EFEE8961E4DF}" presName="level2Shape" presStyleLbl="node2" presStyleIdx="1" presStyleCnt="2" custLinFactNeighborX="9665" custLinFactNeighborY="4016"/>
      <dgm:spPr/>
    </dgm:pt>
    <dgm:pt modelId="{919481F4-CCAC-48A7-845F-7BDEFDF5982C}" type="pres">
      <dgm:prSet presAssocID="{F3851B22-EC5B-449E-B0B3-EFEE8961E4DF}" presName="hierChild3" presStyleCnt="0"/>
      <dgm:spPr/>
    </dgm:pt>
    <dgm:pt modelId="{96BE3DA9-B1CF-4F5D-8A23-0FDA901A1854}" type="pres">
      <dgm:prSet presAssocID="{B813CC0F-A47A-4448-A594-7DCC83A8A3D9}" presName="bgShapesFlow" presStyleCnt="0"/>
      <dgm:spPr/>
    </dgm:pt>
  </dgm:ptLst>
  <dgm:cxnLst>
    <dgm:cxn modelId="{61319D02-27E2-4400-92D6-183D236CFF1E}" type="presOf" srcId="{B813CC0F-A47A-4448-A594-7DCC83A8A3D9}" destId="{795B9320-0BF6-4FA7-9147-3638F4C5CAB5}" srcOrd="0" destOrd="0" presId="urn:microsoft.com/office/officeart/2005/8/layout/hierarchy6"/>
    <dgm:cxn modelId="{A614090E-65F8-4490-9DBA-CD5392A8B796}" type="presOf" srcId="{B16E1D2D-0E49-4CE7-821B-19980BEC06C9}" destId="{7413413F-55DF-4675-9EA7-9D356A2586B0}" srcOrd="0" destOrd="0" presId="urn:microsoft.com/office/officeart/2005/8/layout/hierarchy6"/>
    <dgm:cxn modelId="{0A509A68-41A0-4F14-BE64-77E2E85B549B}" type="presOf" srcId="{0FDE979B-738F-458B-946F-8B03777D1F79}" destId="{5ED01E86-F7D0-4A22-872B-A9EBC9A481BC}" srcOrd="0" destOrd="0" presId="urn:microsoft.com/office/officeart/2005/8/layout/hierarchy6"/>
    <dgm:cxn modelId="{40D8B07C-F9E3-45AB-AC3F-A70653C1DE7A}" srcId="{03F1529D-B5BB-4B0B-929B-262AB8F12496}" destId="{0FDE979B-738F-458B-946F-8B03777D1F79}" srcOrd="0" destOrd="0" parTransId="{B16E1D2D-0E49-4CE7-821B-19980BEC06C9}" sibTransId="{A8483F68-3BDF-4003-8CCB-A1E5F69CDA4F}"/>
    <dgm:cxn modelId="{6E1B0397-A274-454C-96E6-9ACD45BFDC5E}" srcId="{03F1529D-B5BB-4B0B-929B-262AB8F12496}" destId="{F3851B22-EC5B-449E-B0B3-EFEE8961E4DF}" srcOrd="1" destOrd="0" parTransId="{C446890A-FF4C-470D-8DF5-DF707CAFB78F}" sibTransId="{19BF684B-06DF-42B8-B80D-62B0FBBA3E0E}"/>
    <dgm:cxn modelId="{9A46ECAC-3E65-409A-8859-C7DD108E06C4}" srcId="{B813CC0F-A47A-4448-A594-7DCC83A8A3D9}" destId="{03F1529D-B5BB-4B0B-929B-262AB8F12496}" srcOrd="0" destOrd="0" parTransId="{5F15A07A-9D85-42B1-BCBF-D629F9BE50C3}" sibTransId="{B6C374D3-FED0-4AE3-BCFE-19FAE60BF023}"/>
    <dgm:cxn modelId="{F92FBCC1-0923-45ED-AD5C-A65D4FDF9488}" type="presOf" srcId="{F3851B22-EC5B-449E-B0B3-EFEE8961E4DF}" destId="{780498FD-42EA-4D29-A50D-738CA070EF60}" srcOrd="0" destOrd="0" presId="urn:microsoft.com/office/officeart/2005/8/layout/hierarchy6"/>
    <dgm:cxn modelId="{9FC053DF-EBC2-4EF4-B156-FA9B50124E60}" type="presOf" srcId="{03F1529D-B5BB-4B0B-929B-262AB8F12496}" destId="{AA4F80F7-4FC0-4015-AA8B-1F867B4BBE2B}" srcOrd="0" destOrd="0" presId="urn:microsoft.com/office/officeart/2005/8/layout/hierarchy6"/>
    <dgm:cxn modelId="{C1F8E6EC-CEE7-4BBE-855A-6517A59FB935}" type="presOf" srcId="{C446890A-FF4C-470D-8DF5-DF707CAFB78F}" destId="{A959D09F-52F5-45E9-BF78-6805E6AB00D2}" srcOrd="0" destOrd="0" presId="urn:microsoft.com/office/officeart/2005/8/layout/hierarchy6"/>
    <dgm:cxn modelId="{3A355831-1182-4BC1-A295-890D85C13D79}" type="presParOf" srcId="{795B9320-0BF6-4FA7-9147-3638F4C5CAB5}" destId="{D90FA680-51ED-4E99-94EC-9D5F7B3FF717}" srcOrd="0" destOrd="0" presId="urn:microsoft.com/office/officeart/2005/8/layout/hierarchy6"/>
    <dgm:cxn modelId="{CAFD7534-D60D-4253-AA53-2D91AA1AAC9D}" type="presParOf" srcId="{D90FA680-51ED-4E99-94EC-9D5F7B3FF717}" destId="{E0EFE3DE-8150-4FC1-903B-B960466657B1}" srcOrd="0" destOrd="0" presId="urn:microsoft.com/office/officeart/2005/8/layout/hierarchy6"/>
    <dgm:cxn modelId="{FC4FE843-9B9B-44EE-8D94-6EF05BE320B7}" type="presParOf" srcId="{E0EFE3DE-8150-4FC1-903B-B960466657B1}" destId="{2C37C2ED-83D6-47F9-8909-5A4C0102E35C}" srcOrd="0" destOrd="0" presId="urn:microsoft.com/office/officeart/2005/8/layout/hierarchy6"/>
    <dgm:cxn modelId="{F2CB4A85-2C53-41C1-809D-2BBFC386BD27}" type="presParOf" srcId="{2C37C2ED-83D6-47F9-8909-5A4C0102E35C}" destId="{AA4F80F7-4FC0-4015-AA8B-1F867B4BBE2B}" srcOrd="0" destOrd="0" presId="urn:microsoft.com/office/officeart/2005/8/layout/hierarchy6"/>
    <dgm:cxn modelId="{0A3B82CE-B0D1-4155-BDF8-94D9CDEB19AD}" type="presParOf" srcId="{2C37C2ED-83D6-47F9-8909-5A4C0102E35C}" destId="{964348CF-694B-4402-BEA3-E482A7539D3F}" srcOrd="1" destOrd="0" presId="urn:microsoft.com/office/officeart/2005/8/layout/hierarchy6"/>
    <dgm:cxn modelId="{3BC5D515-2CDA-4C1E-9118-CE7A4B4FE5C1}" type="presParOf" srcId="{964348CF-694B-4402-BEA3-E482A7539D3F}" destId="{7413413F-55DF-4675-9EA7-9D356A2586B0}" srcOrd="0" destOrd="0" presId="urn:microsoft.com/office/officeart/2005/8/layout/hierarchy6"/>
    <dgm:cxn modelId="{9D20D35E-9C2B-4E35-87DF-0D72DBA3B4F3}" type="presParOf" srcId="{964348CF-694B-4402-BEA3-E482A7539D3F}" destId="{0D1E913D-9F5D-4B6F-B7F1-881829C3F5E9}" srcOrd="1" destOrd="0" presId="urn:microsoft.com/office/officeart/2005/8/layout/hierarchy6"/>
    <dgm:cxn modelId="{52E014BD-FCC2-4D6E-8324-44A3D9DAB1A8}" type="presParOf" srcId="{0D1E913D-9F5D-4B6F-B7F1-881829C3F5E9}" destId="{5ED01E86-F7D0-4A22-872B-A9EBC9A481BC}" srcOrd="0" destOrd="0" presId="urn:microsoft.com/office/officeart/2005/8/layout/hierarchy6"/>
    <dgm:cxn modelId="{1DE26862-C522-4211-B5B4-B541D8E23C50}" type="presParOf" srcId="{0D1E913D-9F5D-4B6F-B7F1-881829C3F5E9}" destId="{AB1107D1-5EA9-4FB0-9312-30DD9B82B849}" srcOrd="1" destOrd="0" presId="urn:microsoft.com/office/officeart/2005/8/layout/hierarchy6"/>
    <dgm:cxn modelId="{E8FEEB01-0309-4939-9066-41C722BBD72B}" type="presParOf" srcId="{964348CF-694B-4402-BEA3-E482A7539D3F}" destId="{A959D09F-52F5-45E9-BF78-6805E6AB00D2}" srcOrd="2" destOrd="0" presId="urn:microsoft.com/office/officeart/2005/8/layout/hierarchy6"/>
    <dgm:cxn modelId="{2AF06060-23F5-47DE-90E3-F20F9FD01D53}" type="presParOf" srcId="{964348CF-694B-4402-BEA3-E482A7539D3F}" destId="{13DE286B-BA9F-4E82-88A2-3851D522CC1F}" srcOrd="3" destOrd="0" presId="urn:microsoft.com/office/officeart/2005/8/layout/hierarchy6"/>
    <dgm:cxn modelId="{C9BF9E1A-78A6-489D-954C-D2CC7404F96D}" type="presParOf" srcId="{13DE286B-BA9F-4E82-88A2-3851D522CC1F}" destId="{780498FD-42EA-4D29-A50D-738CA070EF60}" srcOrd="0" destOrd="0" presId="urn:microsoft.com/office/officeart/2005/8/layout/hierarchy6"/>
    <dgm:cxn modelId="{CB545F7D-4BC6-4FAD-ACFA-E8379E692210}" type="presParOf" srcId="{13DE286B-BA9F-4E82-88A2-3851D522CC1F}" destId="{919481F4-CCAC-48A7-845F-7BDEFDF5982C}" srcOrd="1" destOrd="0" presId="urn:microsoft.com/office/officeart/2005/8/layout/hierarchy6"/>
    <dgm:cxn modelId="{13B37FE0-91F0-47C7-B04F-8F77ADB542CD}" type="presParOf" srcId="{795B9320-0BF6-4FA7-9147-3638F4C5CAB5}" destId="{96BE3DA9-B1CF-4F5D-8A23-0FDA901A1854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4F80F7-4FC0-4015-AA8B-1F867B4BBE2B}">
      <dsp:nvSpPr>
        <dsp:cNvPr id="0" name=""/>
        <dsp:cNvSpPr/>
      </dsp:nvSpPr>
      <dsp:spPr>
        <a:xfrm>
          <a:off x="2380636" y="1557"/>
          <a:ext cx="2934927" cy="195661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b="1" kern="1200" dirty="0">
              <a:solidFill>
                <a:schemeClr val="tx1"/>
              </a:solidFill>
            </a:rPr>
            <a:t>Body </a:t>
          </a:r>
          <a:endParaRPr lang="ar-EG" sz="3800" b="1" kern="1200" dirty="0">
            <a:solidFill>
              <a:schemeClr val="tx1"/>
            </a:solidFill>
          </a:endParaRPr>
        </a:p>
      </dsp:txBody>
      <dsp:txXfrm>
        <a:off x="2437943" y="58864"/>
        <a:ext cx="2820313" cy="1842004"/>
      </dsp:txXfrm>
    </dsp:sp>
    <dsp:sp modelId="{7413413F-55DF-4675-9EA7-9D356A2586B0}">
      <dsp:nvSpPr>
        <dsp:cNvPr id="0" name=""/>
        <dsp:cNvSpPr/>
      </dsp:nvSpPr>
      <dsp:spPr>
        <a:xfrm>
          <a:off x="1619873" y="1958176"/>
          <a:ext cx="2228226" cy="782647"/>
        </a:xfrm>
        <a:custGeom>
          <a:avLst/>
          <a:gdLst/>
          <a:ahLst/>
          <a:cxnLst/>
          <a:rect l="0" t="0" r="0" b="0"/>
          <a:pathLst>
            <a:path>
              <a:moveTo>
                <a:pt x="2228226" y="0"/>
              </a:moveTo>
              <a:lnTo>
                <a:pt x="2228226" y="391323"/>
              </a:lnTo>
              <a:lnTo>
                <a:pt x="0" y="391323"/>
              </a:lnTo>
              <a:lnTo>
                <a:pt x="0" y="782647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D01E86-F7D0-4A22-872B-A9EBC9A481BC}">
      <dsp:nvSpPr>
        <dsp:cNvPr id="0" name=""/>
        <dsp:cNvSpPr/>
      </dsp:nvSpPr>
      <dsp:spPr>
        <a:xfrm>
          <a:off x="152409" y="2740823"/>
          <a:ext cx="2934927" cy="195661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b="1" kern="1200" dirty="0">
              <a:solidFill>
                <a:schemeClr val="tx1"/>
              </a:solidFill>
            </a:rPr>
            <a:t>Cells</a:t>
          </a:r>
          <a:endParaRPr lang="ar-EG" sz="3800" kern="1200" dirty="0">
            <a:solidFill>
              <a:schemeClr val="tx1"/>
            </a:solidFill>
          </a:endParaRPr>
        </a:p>
      </dsp:txBody>
      <dsp:txXfrm>
        <a:off x="209716" y="2798130"/>
        <a:ext cx="2820313" cy="1842004"/>
      </dsp:txXfrm>
    </dsp:sp>
    <dsp:sp modelId="{A959D09F-52F5-45E9-BF78-6805E6AB00D2}">
      <dsp:nvSpPr>
        <dsp:cNvPr id="0" name=""/>
        <dsp:cNvSpPr/>
      </dsp:nvSpPr>
      <dsp:spPr>
        <a:xfrm>
          <a:off x="3848099" y="1958176"/>
          <a:ext cx="2191363" cy="7842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2102"/>
              </a:lnTo>
              <a:lnTo>
                <a:pt x="2191363" y="392102"/>
              </a:lnTo>
              <a:lnTo>
                <a:pt x="2191363" y="784205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0498FD-42EA-4D29-A50D-738CA070EF60}">
      <dsp:nvSpPr>
        <dsp:cNvPr id="0" name=""/>
        <dsp:cNvSpPr/>
      </dsp:nvSpPr>
      <dsp:spPr>
        <a:xfrm>
          <a:off x="4571999" y="2742381"/>
          <a:ext cx="2934927" cy="195661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b="1" kern="1200" dirty="0">
              <a:solidFill>
                <a:schemeClr val="tx1"/>
              </a:solidFill>
            </a:rPr>
            <a:t>extracellular matrix</a:t>
          </a:r>
          <a:endParaRPr lang="ar-EG" sz="3800" kern="1200" dirty="0">
            <a:solidFill>
              <a:schemeClr val="tx1"/>
            </a:solidFill>
          </a:endParaRPr>
        </a:p>
      </dsp:txBody>
      <dsp:txXfrm>
        <a:off x="4629306" y="2799688"/>
        <a:ext cx="2820313" cy="18420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5EED64-A501-4AF7-BDA5-C40099E3FB1D}" type="datetimeFigureOut">
              <a:rPr lang="en-US" smtClean="0"/>
              <a:pPr/>
              <a:t>10/18/2021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BEA975-8B3E-4E0C-9C8F-D2AFA5A1A2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774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1578D-893B-40DB-918A-072E873201A9}" type="datetime1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548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BB5B8-E5DE-49C8-94C0-2D770FBF8A9B}" type="datetime1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5686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6442D-8725-49F3-94F5-4EC6B587EEF0}" type="datetime1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917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296BA-88CE-46BF-B7C0-DD768B91130F}" type="datetime1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669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A980C-3C84-4666-8793-0AF0CFBD82D9}" type="datetime1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778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1CA2C-4FB4-4F38-9F57-E7833F0BC9DB}" type="datetime1">
              <a:rPr lang="en-US" smtClean="0"/>
              <a:t>10/18/2021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312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C3681-1E98-49A6-BA6A-524BCE69013C}" type="datetime1">
              <a:rPr lang="en-US" smtClean="0"/>
              <a:t>10/18/2021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2774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1CB2B-FA93-41E3-A824-76DCFA99CF18}" type="datetime1">
              <a:rPr lang="en-US" smtClean="0"/>
              <a:t>10/18/2021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549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EA5B9-CCF3-49C5-9054-6AE21D4CC85F}" type="datetime1">
              <a:rPr lang="en-US" smtClean="0"/>
              <a:t>10/18/2021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739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F2E96-AB14-4F3A-9F0A-0987BA1208AF}" type="datetime1">
              <a:rPr lang="en-US" smtClean="0"/>
              <a:t>10/18/2021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75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780AC-FBBB-4676-900F-3B82E903163D}" type="datetime1">
              <a:rPr lang="en-US" smtClean="0"/>
              <a:t>10/18/2021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178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08DC9D-CCEB-47EF-9F4A-79C8B59516AD}" type="datetime1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B9D87-DF8B-4FB0-B407-7A9B54125A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188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14.wdp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8.wdp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7" Type="http://schemas.microsoft.com/office/2007/relationships/hdphoto" Target="../media/hdphoto2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microsoft.com/office/2007/relationships/hdphoto" Target="../media/hdphoto22.wdp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30.wdp"/><Relationship Id="rId7" Type="http://schemas.microsoft.com/office/2007/relationships/hdphoto" Target="../media/hdphoto32.wd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microsoft.com/office/2007/relationships/hdphoto" Target="../media/hdphoto31.wdp"/><Relationship Id="rId4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33.wdp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34.wdp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35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36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37.wdp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38.wdp"/><Relationship Id="rId4" Type="http://schemas.openxmlformats.org/officeDocument/2006/relationships/image" Target="../media/image41.jpe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39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0.wdp"/><Relationship Id="rId4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41.wdp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42.wdp"/><Relationship Id="rId7" Type="http://schemas.microsoft.com/office/2007/relationships/hdphoto" Target="../media/hdphoto44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microsoft.com/office/2007/relationships/hdphoto" Target="../media/hdphoto43.wdp"/><Relationship Id="rId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45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6.wdp"/><Relationship Id="rId4" Type="http://schemas.openxmlformats.org/officeDocument/2006/relationships/image" Target="../media/image52.pn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47.wdp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4.wdp"/><Relationship Id="rId7" Type="http://schemas.openxmlformats.org/officeDocument/2006/relationships/image" Target="../media/image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microsoft.com/office/2007/relationships/hdphoto" Target="../media/hdphoto5.wdp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microsoft.com/office/2007/relationships/hdphoto" Target="../media/hdphoto1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hdphoto" Target="../media/hdphoto10.wdp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 rot="2096195">
            <a:off x="1128872" y="1167426"/>
            <a:ext cx="2970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WELCOME NEW CLASS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584958" y="5282044"/>
            <a:ext cx="3739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WELCOME NEW CLASS</a:t>
            </a:r>
          </a:p>
        </p:txBody>
      </p:sp>
    </p:spTree>
    <p:extLst>
      <p:ext uri="{BB962C8B-B14F-4D97-AF65-F5344CB8AC3E}">
        <p14:creationId xmlns:p14="http://schemas.microsoft.com/office/powerpoint/2010/main" val="10642524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193005659"/>
              </p:ext>
            </p:extLst>
          </p:nvPr>
        </p:nvGraphicFramePr>
        <p:xfrm>
          <a:off x="685800" y="990600"/>
          <a:ext cx="7696200" cy="4699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4786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868362"/>
          </a:xfrm>
        </p:spPr>
        <p:txBody>
          <a:bodyPr>
            <a:normAutofit/>
          </a:bodyPr>
          <a:lstStyle/>
          <a:p>
            <a:pPr algn="ctr"/>
            <a:r>
              <a:rPr lang="en-US" sz="3200" b="1" u="sng" dirty="0">
                <a:latin typeface="+mn-lt"/>
              </a:rPr>
              <a:t>1- The cell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96" y="764704"/>
            <a:ext cx="9274759" cy="5976664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buNone/>
              <a:defRPr/>
            </a:pPr>
            <a:r>
              <a:rPr lang="en-US" sz="2400" b="1" dirty="0"/>
              <a:t>The cells in general are classified into :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sz="2400" b="1" dirty="0"/>
              <a:t>1.Prokaryote </a:t>
            </a:r>
          </a:p>
          <a:p>
            <a:pPr>
              <a:lnSpc>
                <a:spcPct val="90000"/>
              </a:lnSpc>
              <a:buNone/>
              <a:defRPr/>
            </a:pPr>
            <a:r>
              <a:rPr lang="en-US" sz="2400" b="1" dirty="0"/>
              <a:t>2.Eukaryote </a:t>
            </a:r>
          </a:p>
          <a:p>
            <a:pPr>
              <a:lnSpc>
                <a:spcPct val="90000"/>
              </a:lnSpc>
              <a:buNone/>
              <a:defRPr/>
            </a:pPr>
            <a:endParaRPr lang="en-US" sz="2400" b="1" u="sng" dirty="0">
              <a:solidFill>
                <a:srgbClr val="C00000"/>
              </a:solidFill>
            </a:endParaRPr>
          </a:p>
          <a:p>
            <a:pPr>
              <a:lnSpc>
                <a:spcPct val="90000"/>
              </a:lnSpc>
              <a:buNone/>
              <a:defRPr/>
            </a:pPr>
            <a:endParaRPr lang="en-US" sz="2400" b="1" u="sng" dirty="0">
              <a:solidFill>
                <a:srgbClr val="C00000"/>
              </a:solidFill>
            </a:endParaRPr>
          </a:p>
          <a:p>
            <a:pPr>
              <a:lnSpc>
                <a:spcPct val="90000"/>
              </a:lnSpc>
              <a:buNone/>
              <a:defRPr/>
            </a:pPr>
            <a:r>
              <a:rPr lang="en-US" sz="2400" b="1" u="sng" dirty="0">
                <a:solidFill>
                  <a:srgbClr val="C00000"/>
                </a:solidFill>
              </a:rPr>
              <a:t>Prokaryotic cell:</a:t>
            </a:r>
          </a:p>
          <a:p>
            <a:pPr>
              <a:lnSpc>
                <a:spcPct val="90000"/>
              </a:lnSpc>
              <a:buNone/>
              <a:defRPr/>
            </a:pPr>
            <a:r>
              <a:rPr lang="en-US" sz="2400" b="1" dirty="0"/>
              <a:t> lacks the nucleus, the genetic materials are scattered in the cytoplasm (nucleoid) &amp; has </a:t>
            </a:r>
            <a:r>
              <a:rPr lang="en-US" sz="2400" b="1" u="sng" dirty="0"/>
              <a:t>No membrane  bounded  organelles</a:t>
            </a:r>
          </a:p>
          <a:p>
            <a:pPr>
              <a:lnSpc>
                <a:spcPct val="90000"/>
              </a:lnSpc>
              <a:buNone/>
              <a:defRPr/>
            </a:pPr>
            <a:endParaRPr lang="en-US" sz="2400" b="1" u="sng" dirty="0">
              <a:solidFill>
                <a:srgbClr val="C00000"/>
              </a:solidFill>
            </a:endParaRPr>
          </a:p>
          <a:p>
            <a:pPr>
              <a:lnSpc>
                <a:spcPct val="90000"/>
              </a:lnSpc>
              <a:buNone/>
              <a:defRPr/>
            </a:pPr>
            <a:endParaRPr lang="en-US" sz="2400" b="1" u="sng" dirty="0">
              <a:solidFill>
                <a:srgbClr val="C00000"/>
              </a:solidFill>
            </a:endParaRPr>
          </a:p>
          <a:p>
            <a:pPr>
              <a:lnSpc>
                <a:spcPct val="90000"/>
              </a:lnSpc>
              <a:buNone/>
              <a:defRPr/>
            </a:pPr>
            <a:r>
              <a:rPr lang="en-US" sz="2400" b="1" u="sng" dirty="0">
                <a:solidFill>
                  <a:srgbClr val="C00000"/>
                </a:solidFill>
              </a:rPr>
              <a:t>Eukaryotic cell </a:t>
            </a:r>
          </a:p>
          <a:p>
            <a:pPr>
              <a:lnSpc>
                <a:spcPct val="90000"/>
              </a:lnSpc>
              <a:buNone/>
              <a:defRPr/>
            </a:pPr>
            <a:r>
              <a:rPr lang="en-US" sz="2400" b="1" dirty="0"/>
              <a:t>contains nucleus &amp; membrane bounded organelles.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FF0000"/>
                </a:solidFill>
              </a:rPr>
              <a:t>Both ( Pro &amp; </a:t>
            </a:r>
            <a:r>
              <a:rPr lang="en-US" sz="2400" b="1" dirty="0" err="1">
                <a:solidFill>
                  <a:srgbClr val="FF0000"/>
                </a:solidFill>
              </a:rPr>
              <a:t>Eu</a:t>
            </a:r>
            <a:r>
              <a:rPr lang="en-US" sz="2400" b="1" dirty="0">
                <a:solidFill>
                  <a:srgbClr val="FF0000"/>
                </a:solidFill>
              </a:rPr>
              <a:t> ) share 4 key elements ( cell membrane, cytoplasm, genetic material, ribosomes)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4098" name="Picture 2" descr="Image result for prokaryote vs eukaryote cell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872" y="1195042"/>
            <a:ext cx="5943600" cy="208994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57201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914400" y="152400"/>
            <a:ext cx="7543800" cy="838201"/>
          </a:xfrm>
        </p:spPr>
        <p:txBody>
          <a:bodyPr>
            <a:normAutofit/>
          </a:bodyPr>
          <a:lstStyle/>
          <a:p>
            <a:r>
              <a:rPr lang="en-US" sz="2800" b="1" u="sng" dirty="0">
                <a:latin typeface="+mn-lt"/>
              </a:rPr>
              <a:t>Prokaryote cell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1026" name="Picture 2" descr="Image result for prokaryot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914400"/>
            <a:ext cx="5400600" cy="355302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Image result for binary fissio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909718"/>
            <a:ext cx="5791200" cy="171968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28600" y="5421868"/>
            <a:ext cx="19012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u="sng" dirty="0"/>
              <a:t>Binary fission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3528" y="2204864"/>
            <a:ext cx="2016224" cy="1938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/>
              <a:t>The DNA strand is circular and is called </a:t>
            </a:r>
            <a:r>
              <a:rPr lang="en-US" sz="2000" b="1" dirty="0" err="1">
                <a:solidFill>
                  <a:srgbClr val="FF0000"/>
                </a:solidFill>
              </a:rPr>
              <a:t>genophore</a:t>
            </a:r>
            <a:r>
              <a:rPr lang="en-US" sz="2000" b="1" dirty="0"/>
              <a:t> and found in area called nucleoid</a:t>
            </a:r>
          </a:p>
        </p:txBody>
      </p:sp>
    </p:spTree>
    <p:extLst>
      <p:ext uri="{BB962C8B-B14F-4D97-AF65-F5344CB8AC3E}">
        <p14:creationId xmlns:p14="http://schemas.microsoft.com/office/powerpoint/2010/main" val="2616007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result for eukaryote cell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47637"/>
            <a:ext cx="5314950" cy="397192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2000" y="1610380"/>
            <a:ext cx="22784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Eukaryote cell</a:t>
            </a:r>
          </a:p>
        </p:txBody>
      </p:sp>
      <p:sp>
        <p:nvSpPr>
          <p:cNvPr id="6" name="Rectangle 5"/>
          <p:cNvSpPr/>
          <p:nvPr/>
        </p:nvSpPr>
        <p:spPr>
          <a:xfrm>
            <a:off x="838200" y="4431774"/>
            <a:ext cx="7162800" cy="189282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2800" b="1" u="sng" dirty="0"/>
              <a:t>Equivalent lengths:</a:t>
            </a:r>
          </a:p>
          <a:p>
            <a:pPr>
              <a:lnSpc>
                <a:spcPct val="90000"/>
              </a:lnSpc>
              <a:defRPr/>
            </a:pPr>
            <a:r>
              <a:rPr lang="en-US" sz="2800" b="1" dirty="0"/>
              <a:t>1 millimeter (mm) =  1000 micrometer (micron)</a:t>
            </a:r>
          </a:p>
          <a:p>
            <a:pPr>
              <a:lnSpc>
                <a:spcPct val="90000"/>
              </a:lnSpc>
              <a:defRPr/>
            </a:pPr>
            <a:r>
              <a:rPr lang="en-US" sz="2800" b="1" dirty="0"/>
              <a:t>1 micrometer (um)= 1000 nanometer</a:t>
            </a:r>
          </a:p>
          <a:p>
            <a:pPr>
              <a:lnSpc>
                <a:spcPct val="90000"/>
              </a:lnSpc>
              <a:defRPr/>
            </a:pPr>
            <a:r>
              <a:rPr lang="en-US" sz="2800" b="1" dirty="0"/>
              <a:t>1 nanometer(nm)= 10 angstrom</a:t>
            </a:r>
          </a:p>
          <a:p>
            <a:pPr>
              <a:lnSpc>
                <a:spcPct val="90000"/>
              </a:lnSpc>
              <a:defRPr/>
            </a:pPr>
            <a:endParaRPr lang="en-US" b="1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3713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30162"/>
            <a:ext cx="8229600" cy="944562"/>
          </a:xfrm>
        </p:spPr>
        <p:txBody>
          <a:bodyPr>
            <a:normAutofit/>
          </a:bodyPr>
          <a:lstStyle/>
          <a:p>
            <a:r>
              <a:rPr lang="en-US" sz="3200" b="1" u="sng" dirty="0"/>
              <a:t>Prokaryote vs. eukaryote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2050" name="Picture 2" descr="Image result for prokaryote vs eukaryot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2" t="16953" r="8137"/>
          <a:stretch/>
        </p:blipFill>
        <p:spPr bwMode="auto">
          <a:xfrm>
            <a:off x="762000" y="838201"/>
            <a:ext cx="7772400" cy="5385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12563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7E7C0D9-EA5A-4773-9510-13E8C0C86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15420F-B493-45AA-B8C3-BD0F3568F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6FE5C1-B461-49C3-B274-AC4221034227}"/>
              </a:ext>
            </a:extLst>
          </p:cNvPr>
          <p:cNvSpPr txBox="1"/>
          <p:nvPr/>
        </p:nvSpPr>
        <p:spPr>
          <a:xfrm>
            <a:off x="2339752" y="313492"/>
            <a:ext cx="39520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Different cells of the body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3F02FA3-3E0B-4572-B65F-B38127122A73}"/>
              </a:ext>
            </a:extLst>
          </p:cNvPr>
          <p:cNvGrpSpPr/>
          <p:nvPr/>
        </p:nvGrpSpPr>
        <p:grpSpPr>
          <a:xfrm>
            <a:off x="1259632" y="836713"/>
            <a:ext cx="6336704" cy="5256583"/>
            <a:chOff x="1259632" y="836713"/>
            <a:chExt cx="6336704" cy="5256583"/>
          </a:xfrm>
        </p:grpSpPr>
        <p:pic>
          <p:nvPicPr>
            <p:cNvPr id="4" name="Picture 4" descr="Body Cells ( Read ) | Biology | CK-12 Foundation">
              <a:extLst>
                <a:ext uri="{FF2B5EF4-FFF2-40B4-BE49-F238E27FC236}">
                  <a16:creationId xmlns:a16="http://schemas.microsoft.com/office/drawing/2014/main" id="{FF87F15D-448F-4C3F-A7E4-4E4185DBC8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632" y="836713"/>
              <a:ext cx="6336704" cy="525658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Skin Cell - The Definitive Guide | Biology Dictionary">
              <a:extLst>
                <a:ext uri="{FF2B5EF4-FFF2-40B4-BE49-F238E27FC236}">
                  <a16:creationId xmlns:a16="http://schemas.microsoft.com/office/drawing/2014/main" id="{861D1021-7957-4E41-9D0E-949627C1C44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61" t="17240" r="26060" b="4640"/>
            <a:stretch/>
          </p:blipFill>
          <p:spPr bwMode="auto">
            <a:xfrm>
              <a:off x="3275856" y="1099766"/>
              <a:ext cx="2448272" cy="11050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813122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93E78BF-863A-400D-AD5B-0EB48120E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5BAF8B-ED7E-44CC-AABF-A987FB67A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4" name="Picture 2" descr="Higher Order Structures: Tissues, Organs, Organ Systems | Anatomy and  Physiology I">
            <a:extLst>
              <a:ext uri="{FF2B5EF4-FFF2-40B4-BE49-F238E27FC236}">
                <a16:creationId xmlns:a16="http://schemas.microsoft.com/office/drawing/2014/main" id="{B41D8FCE-5A39-4C28-A057-2D9855C90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04664"/>
            <a:ext cx="7560840" cy="604867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6DFBE8-3546-4599-9FD5-E10FDF0BDDC3}"/>
              </a:ext>
            </a:extLst>
          </p:cNvPr>
          <p:cNvSpPr txBox="1"/>
          <p:nvPr/>
        </p:nvSpPr>
        <p:spPr>
          <a:xfrm>
            <a:off x="5220072" y="2996952"/>
            <a:ext cx="5040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1-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06A19C-EBCD-4034-A9CF-14E2FE27C95A}"/>
              </a:ext>
            </a:extLst>
          </p:cNvPr>
          <p:cNvSpPr txBox="1"/>
          <p:nvPr/>
        </p:nvSpPr>
        <p:spPr>
          <a:xfrm>
            <a:off x="899592" y="2996952"/>
            <a:ext cx="792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2-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F956B6-CCB5-4AF5-B33F-AA3CF4527459}"/>
              </a:ext>
            </a:extLst>
          </p:cNvPr>
          <p:cNvSpPr txBox="1"/>
          <p:nvPr/>
        </p:nvSpPr>
        <p:spPr>
          <a:xfrm>
            <a:off x="1187624" y="6021288"/>
            <a:ext cx="4780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3-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C78BF8-B3C2-4F1F-914A-1A43B5141ED9}"/>
              </a:ext>
            </a:extLst>
          </p:cNvPr>
          <p:cNvSpPr txBox="1"/>
          <p:nvPr/>
        </p:nvSpPr>
        <p:spPr>
          <a:xfrm>
            <a:off x="5266347" y="6021288"/>
            <a:ext cx="7458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4 -</a:t>
            </a:r>
          </a:p>
        </p:txBody>
      </p:sp>
    </p:spTree>
    <p:extLst>
      <p:ext uri="{BB962C8B-B14F-4D97-AF65-F5344CB8AC3E}">
        <p14:creationId xmlns:p14="http://schemas.microsoft.com/office/powerpoint/2010/main" val="1356736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92162"/>
          </a:xfrm>
        </p:spPr>
        <p:txBody>
          <a:bodyPr>
            <a:normAutofit/>
          </a:bodyPr>
          <a:lstStyle/>
          <a:p>
            <a:pPr algn="ctr"/>
            <a:r>
              <a:rPr lang="en-US" sz="3200" b="1" u="sng" dirty="0">
                <a:latin typeface="+mn-lt"/>
              </a:rPr>
              <a:t>2- Extracellular matrix (ECM)</a:t>
            </a:r>
            <a:endParaRPr lang="en-US" sz="3200" u="sng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96" y="685800"/>
            <a:ext cx="9036496" cy="6035676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800" b="1" dirty="0"/>
              <a:t>is the non-cellular component  that fills spaces between cells &amp; is secreted by the cells of the tissue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2800" b="1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800" b="1" dirty="0"/>
              <a:t> beside its supportive role it is required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800" b="1" dirty="0"/>
              <a:t>   for tissue morphogenesis, communication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800" b="1" dirty="0"/>
              <a:t>   differentiation &amp; homeostasis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2800" b="1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800" b="1" dirty="0"/>
              <a:t> Extracellular matrix is either: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2800" b="1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800" b="1" u="sng" dirty="0">
                <a:solidFill>
                  <a:srgbClr val="FF0000"/>
                </a:solidFill>
              </a:rPr>
              <a:t> 1- Interstitial fluid:</a:t>
            </a:r>
            <a:r>
              <a:rPr lang="en-US" sz="2800" b="1" dirty="0">
                <a:solidFill>
                  <a:srgbClr val="FF0000"/>
                </a:solidFill>
              </a:rPr>
              <a:t>  thin layer of fluid surrounds the body cells : </a:t>
            </a:r>
            <a:r>
              <a:rPr lang="en-US" sz="2800" b="1" dirty="0"/>
              <a:t> H</a:t>
            </a:r>
            <a:r>
              <a:rPr lang="en-US" sz="2800" b="1" dirty="0">
                <a:latin typeface="Calibri"/>
              </a:rPr>
              <a:t>₂O, proteins, electrolytes, acids, hormones , waste materials </a:t>
            </a:r>
            <a:endParaRPr lang="en-US" sz="2800" b="1" u="sng" dirty="0">
              <a:solidFill>
                <a:srgbClr val="C00000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2800" b="1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800" b="1" u="sng" dirty="0">
                <a:solidFill>
                  <a:srgbClr val="FF0000"/>
                </a:solidFill>
              </a:rPr>
              <a:t>2- basement membrane</a:t>
            </a:r>
            <a:r>
              <a:rPr lang="en-US" sz="2800" b="1" dirty="0">
                <a:solidFill>
                  <a:srgbClr val="FF0000"/>
                </a:solidFill>
              </a:rPr>
              <a:t>: </a:t>
            </a:r>
            <a:r>
              <a:rPr lang="en-US" sz="2800" b="1" dirty="0"/>
              <a:t>is sheet-like depositions of ECM at the base of cells …  only found under </a:t>
            </a:r>
            <a:r>
              <a:rPr lang="en-US" sz="2800" b="1" u="sng" dirty="0">
                <a:solidFill>
                  <a:srgbClr val="FF0000"/>
                </a:solidFill>
              </a:rPr>
              <a:t>epithelial cells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2800" dirty="0"/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400" b="1" dirty="0"/>
              <a:t>    (plasma membrane VS. basal lamina Vs. basement membrane</a:t>
            </a:r>
            <a:r>
              <a:rPr lang="en-US" sz="2800" dirty="0"/>
              <a:t>)</a:t>
            </a:r>
          </a:p>
          <a:p>
            <a:pPr algn="ctr">
              <a:lnSpc>
                <a:spcPct val="90000"/>
              </a:lnSpc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2050" name="Picture 2" descr="Body Fluids and Fluid Compartments | Anatomy and Physiology II">
            <a:extLst>
              <a:ext uri="{FF2B5EF4-FFF2-40B4-BE49-F238E27FC236}">
                <a16:creationId xmlns:a16="http://schemas.microsoft.com/office/drawing/2014/main" id="{31224BD3-DA7F-4E21-9B92-35E28D822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079" y="1268760"/>
            <a:ext cx="3316913" cy="223224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18204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3200" b="1" u="sng" dirty="0">
                <a:latin typeface="+mn-lt"/>
              </a:rPr>
              <a:t>Interstitial matrix &amp; basement membrane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Prof Dr. Hala Elmazar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BB9D87-DF8B-4FB0-B407-7A9B54125A3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AutoShape 2" descr="Image result for interstitial matrix and basement membran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AutoShape 4" descr="Image result for interstitial matrix and basement membran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457"/>
          <a:stretch/>
        </p:blipFill>
        <p:spPr bwMode="auto">
          <a:xfrm>
            <a:off x="323528" y="1196752"/>
            <a:ext cx="4392488" cy="51125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4" t="17980" r="4091" b="20606"/>
          <a:stretch/>
        </p:blipFill>
        <p:spPr bwMode="auto">
          <a:xfrm>
            <a:off x="5103440" y="4005064"/>
            <a:ext cx="3429000" cy="24482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975BC8F6-5FC3-4A58-8FD7-49CDECA7725F}"/>
              </a:ext>
            </a:extLst>
          </p:cNvPr>
          <p:cNvGrpSpPr/>
          <p:nvPr/>
        </p:nvGrpSpPr>
        <p:grpSpPr>
          <a:xfrm>
            <a:off x="4932040" y="1052736"/>
            <a:ext cx="3744416" cy="2808312"/>
            <a:chOff x="4932040" y="1052736"/>
            <a:chExt cx="3744416" cy="2808312"/>
          </a:xfrm>
        </p:grpSpPr>
        <p:pic>
          <p:nvPicPr>
            <p:cNvPr id="11268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2040" y="1052736"/>
              <a:ext cx="3744416" cy="280831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0CADA154-B629-4D04-BE68-CA59B2F2339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64288" y="1295400"/>
              <a:ext cx="1368152" cy="536104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FFDB9AE-8543-4267-8B06-719E50597690}"/>
              </a:ext>
            </a:extLst>
          </p:cNvPr>
          <p:cNvCxnSpPr>
            <a:cxnSpLocks/>
          </p:cNvCxnSpPr>
          <p:nvPr/>
        </p:nvCxnSpPr>
        <p:spPr>
          <a:xfrm flipH="1">
            <a:off x="7308304" y="2195736"/>
            <a:ext cx="1207046" cy="44783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29385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BEC457-4958-4B27-99EC-C53A9EE470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5" y="0"/>
            <a:ext cx="8923954" cy="6858000"/>
          </a:xfrm>
        </p:spPr>
        <p:txBody>
          <a:bodyPr>
            <a:noAutofit/>
          </a:bodyPr>
          <a:lstStyle/>
          <a:p>
            <a:r>
              <a:rPr lang="en-US" sz="2800" dirty="0"/>
              <a:t>Most epithelial cells are separated from the connective tissue beneath it by a sheet of extracellular material called basement membrane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u="sng" dirty="0">
                <a:solidFill>
                  <a:srgbClr val="FF0000"/>
                </a:solidFill>
              </a:rPr>
              <a:t>The basement membrane </a:t>
            </a:r>
            <a:r>
              <a:rPr lang="en-US" sz="2800" dirty="0"/>
              <a:t>is usually visible with light microscope</a:t>
            </a:r>
          </a:p>
          <a:p>
            <a:r>
              <a:rPr lang="en-US" sz="2800" dirty="0"/>
              <a:t>Is formed by 2 layers </a:t>
            </a:r>
            <a:r>
              <a:rPr lang="en-US" sz="2800" u="sng" dirty="0">
                <a:solidFill>
                  <a:srgbClr val="FF0000"/>
                </a:solidFill>
              </a:rPr>
              <a:t>basal lamina </a:t>
            </a:r>
            <a:r>
              <a:rPr lang="en-US" sz="2800" dirty="0"/>
              <a:t>&amp; </a:t>
            </a:r>
            <a:r>
              <a:rPr lang="en-US" sz="2800" u="sng" dirty="0">
                <a:solidFill>
                  <a:srgbClr val="FF0000"/>
                </a:solidFill>
              </a:rPr>
              <a:t>reticular lamina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r>
              <a:rPr lang="en-US" sz="2800" u="sng" dirty="0"/>
              <a:t>Function of basement membrane </a:t>
            </a:r>
            <a:r>
              <a:rPr lang="en-US" sz="2800" dirty="0"/>
              <a:t>:</a:t>
            </a:r>
            <a:r>
              <a:rPr lang="en-US" sz="2400" b="1" dirty="0"/>
              <a:t>1- </a:t>
            </a:r>
            <a:r>
              <a:rPr lang="en-US" sz="2400" b="1" dirty="0">
                <a:solidFill>
                  <a:srgbClr val="FF0000"/>
                </a:solidFill>
              </a:rPr>
              <a:t>Anchoring epithelial cells to underlying tissue, </a:t>
            </a:r>
            <a:r>
              <a:rPr lang="en-US" sz="2400" b="1" dirty="0"/>
              <a:t>2</a:t>
            </a:r>
            <a:r>
              <a:rPr lang="en-US" sz="2400" b="1" dirty="0">
                <a:solidFill>
                  <a:srgbClr val="FF0000"/>
                </a:solidFill>
              </a:rPr>
              <a:t>- pathway for cell migration, </a:t>
            </a:r>
            <a:r>
              <a:rPr lang="en-US" sz="2400" b="1" dirty="0"/>
              <a:t>3-</a:t>
            </a:r>
            <a:r>
              <a:rPr lang="en-US" sz="2400" b="1" dirty="0">
                <a:solidFill>
                  <a:srgbClr val="FF0000"/>
                </a:solidFill>
              </a:rPr>
              <a:t> wound healing, </a:t>
            </a:r>
            <a:r>
              <a:rPr lang="en-US" sz="2400" b="1" dirty="0"/>
              <a:t>4-  </a:t>
            </a:r>
            <a:r>
              <a:rPr lang="en-US" sz="2400" b="1" dirty="0">
                <a:solidFill>
                  <a:srgbClr val="FF0000"/>
                </a:solidFill>
              </a:rPr>
              <a:t>barrier between epithelial cells &amp; CT,   </a:t>
            </a:r>
            <a:r>
              <a:rPr lang="en-US" sz="2400" b="1" dirty="0"/>
              <a:t>5-</a:t>
            </a:r>
            <a:r>
              <a:rPr lang="en-US" sz="2400" b="1" dirty="0">
                <a:solidFill>
                  <a:srgbClr val="FF0000"/>
                </a:solidFill>
              </a:rPr>
              <a:t> participate in filtration of blood in kidney, </a:t>
            </a:r>
            <a:r>
              <a:rPr lang="en-US" sz="2400" b="1" dirty="0"/>
              <a:t>6-</a:t>
            </a:r>
            <a:r>
              <a:rPr lang="en-US" sz="2400" b="1" dirty="0">
                <a:solidFill>
                  <a:srgbClr val="FF0000"/>
                </a:solidFill>
              </a:rPr>
              <a:t> early stages in cancer called carcinoma in situ ( limited to epithelial layer)</a:t>
            </a:r>
          </a:p>
          <a:p>
            <a:endParaRPr lang="en-US" sz="2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01EEBC-EE2D-455B-937F-E3840D824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19</a:t>
            </a:fld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D046152-5406-40D6-8684-77790778CE32}"/>
              </a:ext>
            </a:extLst>
          </p:cNvPr>
          <p:cNvGrpSpPr/>
          <p:nvPr/>
        </p:nvGrpSpPr>
        <p:grpSpPr>
          <a:xfrm>
            <a:off x="1403648" y="2564904"/>
            <a:ext cx="5832648" cy="2376264"/>
            <a:chOff x="1403648" y="2564904"/>
            <a:chExt cx="5832648" cy="237626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FC6918D-DD50-49F1-8F99-AE9DC9FBF604}"/>
                </a:ext>
              </a:extLst>
            </p:cNvPr>
            <p:cNvGrpSpPr/>
            <p:nvPr/>
          </p:nvGrpSpPr>
          <p:grpSpPr>
            <a:xfrm>
              <a:off x="1403648" y="2564904"/>
              <a:ext cx="5832648" cy="2376264"/>
              <a:chOff x="1403648" y="2564904"/>
              <a:chExt cx="5832648" cy="2376264"/>
            </a:xfrm>
          </p:grpSpPr>
          <p:pic>
            <p:nvPicPr>
              <p:cNvPr id="1026" name="Picture 2" descr="What are the two layers of the basement membrane, and what makes each layer?  | Socratic">
                <a:extLst>
                  <a:ext uri="{FF2B5EF4-FFF2-40B4-BE49-F238E27FC236}">
                    <a16:creationId xmlns:a16="http://schemas.microsoft.com/office/drawing/2014/main" id="{8674F64A-3A5E-4CFC-9C6D-7A0CF154E37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25000"/>
                        </a14:imgEffect>
                        <a14:imgEffect>
                          <a14:saturation sat="400000"/>
                        </a14:imgEffect>
                        <a14:imgEffect>
                          <a14:brightnessContrast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03648" y="2564904"/>
                <a:ext cx="5832648" cy="237626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" name="Straight Arrow Connector 3">
                <a:extLst>
                  <a:ext uri="{FF2B5EF4-FFF2-40B4-BE49-F238E27FC236}">
                    <a16:creationId xmlns:a16="http://schemas.microsoft.com/office/drawing/2014/main" id="{31F7E777-B0C1-4E03-935E-B1F3FE5BE57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588224" y="3212976"/>
                <a:ext cx="504056" cy="792088"/>
              </a:xfrm>
              <a:prstGeom prst="straightConnector1">
                <a:avLst/>
              </a:prstGeom>
              <a:ln w="762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782F227E-B8B2-49BC-8D58-0A15B3485C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228184" y="4581128"/>
              <a:ext cx="864096" cy="0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497031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20688"/>
            <a:ext cx="7416824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16" name="5-Point Star 15"/>
          <p:cNvSpPr/>
          <p:nvPr/>
        </p:nvSpPr>
        <p:spPr>
          <a:xfrm flipH="1">
            <a:off x="-36512" y="980728"/>
            <a:ext cx="2232248" cy="2016224"/>
          </a:xfrm>
          <a:prstGeom prst="star5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C00000"/>
                </a:solidFill>
              </a:rPr>
              <a:t>Best wishes </a:t>
            </a:r>
          </a:p>
        </p:txBody>
      </p:sp>
      <p:sp>
        <p:nvSpPr>
          <p:cNvPr id="17" name="5-Point Star 16"/>
          <p:cNvSpPr/>
          <p:nvPr/>
        </p:nvSpPr>
        <p:spPr>
          <a:xfrm flipH="1">
            <a:off x="7100664" y="3365376"/>
            <a:ext cx="2160240" cy="2160240"/>
          </a:xfrm>
          <a:prstGeom prst="star5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C00000"/>
                </a:solidFill>
              </a:rPr>
              <a:t>Best wishes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47864" y="260648"/>
            <a:ext cx="2348592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/>
              <a:t>Think positive </a:t>
            </a:r>
          </a:p>
        </p:txBody>
      </p:sp>
    </p:spTree>
    <p:extLst>
      <p:ext uri="{BB962C8B-B14F-4D97-AF65-F5344CB8AC3E}">
        <p14:creationId xmlns:p14="http://schemas.microsoft.com/office/powerpoint/2010/main" val="603782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C9BEF-D7EE-4910-9A49-EEC43F74C6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36524"/>
            <a:ext cx="8712968" cy="6584952"/>
          </a:xfrm>
        </p:spPr>
        <p:txBody>
          <a:bodyPr>
            <a:norm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2800" u="sng" dirty="0">
                <a:solidFill>
                  <a:srgbClr val="FF0000"/>
                </a:solidFill>
              </a:rPr>
              <a:t>The basal lamina </a:t>
            </a:r>
            <a:r>
              <a:rPr lang="en-US" sz="2800" dirty="0">
                <a:solidFill>
                  <a:prstClr val="black"/>
                </a:solidFill>
              </a:rPr>
              <a:t>itself is visible with EM about 20 -100 nm in thickness. secreted by epithelial cells 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800" dirty="0">
              <a:solidFill>
                <a:prstClr val="black"/>
              </a:solidFill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2800" dirty="0">
                <a:solidFill>
                  <a:prstClr val="black"/>
                </a:solidFill>
              </a:rPr>
              <a:t>Basal lamina consists of delicate network of fine filaments </a:t>
            </a:r>
            <a:r>
              <a:rPr lang="en-US" sz="2800" u="sng" dirty="0">
                <a:solidFill>
                  <a:srgbClr val="FF0000"/>
                </a:solidFill>
              </a:rPr>
              <a:t>lamina </a:t>
            </a:r>
            <a:r>
              <a:rPr lang="en-US" sz="2800" u="sng" dirty="0" err="1">
                <a:solidFill>
                  <a:srgbClr val="FF0000"/>
                </a:solidFill>
              </a:rPr>
              <a:t>densa</a:t>
            </a:r>
            <a:r>
              <a:rPr lang="en-US" sz="2800" dirty="0">
                <a:solidFill>
                  <a:prstClr val="black"/>
                </a:solidFill>
              </a:rPr>
              <a:t> &amp; an electro lucent layer on one or both sides called </a:t>
            </a:r>
            <a:r>
              <a:rPr lang="en-US" sz="2800" u="sng" dirty="0">
                <a:solidFill>
                  <a:srgbClr val="FF0000"/>
                </a:solidFill>
              </a:rPr>
              <a:t>lamina lucida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endParaRPr lang="en-US" sz="2800" u="sng" dirty="0">
              <a:solidFill>
                <a:srgbClr val="FF0000"/>
              </a:solidFill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endParaRPr lang="en-US" sz="2800" u="sng" dirty="0">
              <a:solidFill>
                <a:srgbClr val="FF0000"/>
              </a:solidFill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endParaRPr lang="en-US" sz="2800" u="sng" dirty="0">
              <a:solidFill>
                <a:srgbClr val="FF0000"/>
              </a:solidFill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endParaRPr lang="en-US" sz="2800" u="sng" dirty="0">
              <a:solidFill>
                <a:srgbClr val="FF0000"/>
              </a:solidFill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endParaRPr lang="en-US" sz="2800" u="sng" dirty="0">
              <a:solidFill>
                <a:srgbClr val="FF0000"/>
              </a:solidFill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800" dirty="0">
              <a:solidFill>
                <a:prstClr val="black"/>
              </a:solidFill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800" dirty="0">
              <a:solidFill>
                <a:prstClr val="black"/>
              </a:solidFill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2200" b="1" dirty="0">
                <a:solidFill>
                  <a:srgbClr val="FF0000"/>
                </a:solidFill>
              </a:rPr>
              <a:t>NB: in diabetes mellitus , the basement membrane of small blood vessels especially in retina &amp; kidney became thic</a:t>
            </a:r>
            <a:r>
              <a:rPr lang="en-US" sz="2200" b="1" dirty="0">
                <a:solidFill>
                  <a:prstClr val="black"/>
                </a:solidFill>
              </a:rPr>
              <a:t>k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98475C-5F5A-428C-ADB6-E0E01AAC2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F575AE-A815-4B56-93F6-8EF0155A5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6" name="Picture 2" descr="What are the two layers of the basement membrane, and what makes each layer?  | Socratic">
            <a:extLst>
              <a:ext uri="{FF2B5EF4-FFF2-40B4-BE49-F238E27FC236}">
                <a16:creationId xmlns:a16="http://schemas.microsoft.com/office/drawing/2014/main" id="{AA992D8A-6C1A-430F-AB2B-BD600C3AF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780928"/>
            <a:ext cx="6336704" cy="288032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87023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2DE42C-AD23-4713-84B5-95F5A9391B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496" y="692696"/>
            <a:ext cx="5040560" cy="5484267"/>
          </a:xfrm>
        </p:spPr>
        <p:txBody>
          <a:bodyPr/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2800" dirty="0">
                <a:solidFill>
                  <a:prstClr val="black"/>
                </a:solidFill>
              </a:rPr>
              <a:t>The main components of basal lamina are:  </a:t>
            </a:r>
            <a:r>
              <a:rPr lang="en-US" sz="2800" dirty="0">
                <a:solidFill>
                  <a:srgbClr val="FF0000"/>
                </a:solidFill>
              </a:rPr>
              <a:t>type IV (4) collagen</a:t>
            </a:r>
            <a:r>
              <a:rPr lang="en-US" sz="2800" dirty="0">
                <a:solidFill>
                  <a:prstClr val="black"/>
                </a:solidFill>
              </a:rPr>
              <a:t>, </a:t>
            </a:r>
            <a:r>
              <a:rPr lang="en-US" sz="2800" u="sng" dirty="0">
                <a:solidFill>
                  <a:srgbClr val="FF0000"/>
                </a:solidFill>
              </a:rPr>
              <a:t>laminin</a:t>
            </a:r>
            <a:r>
              <a:rPr lang="en-US" sz="2800" dirty="0">
                <a:solidFill>
                  <a:prstClr val="black"/>
                </a:solidFill>
              </a:rPr>
              <a:t> ( glycoprotein), </a:t>
            </a:r>
            <a:r>
              <a:rPr lang="en-US" sz="2800" dirty="0">
                <a:solidFill>
                  <a:srgbClr val="FF0000"/>
                </a:solidFill>
              </a:rPr>
              <a:t>entactin</a:t>
            </a:r>
            <a:r>
              <a:rPr lang="en-US" sz="2800" dirty="0">
                <a:solidFill>
                  <a:prstClr val="black"/>
                </a:solidFill>
              </a:rPr>
              <a:t>, and </a:t>
            </a:r>
            <a:r>
              <a:rPr lang="en-US" sz="2800" dirty="0">
                <a:solidFill>
                  <a:srgbClr val="FF0000"/>
                </a:solidFill>
              </a:rPr>
              <a:t>proteoglycan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800" dirty="0">
              <a:solidFill>
                <a:prstClr val="black"/>
              </a:solidFill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800" dirty="0">
              <a:solidFill>
                <a:prstClr val="black"/>
              </a:solidFill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2800" u="sng" dirty="0">
                <a:solidFill>
                  <a:srgbClr val="FF0000"/>
                </a:solidFill>
              </a:rPr>
              <a:t>The reticular lamina </a:t>
            </a:r>
            <a:r>
              <a:rPr lang="en-US" sz="2800" dirty="0">
                <a:solidFill>
                  <a:prstClr val="black"/>
                </a:solidFill>
              </a:rPr>
              <a:t>is formed by reticular fibers, usually thicker than basal lamina, secreted by connective tissue cells (fibroblasts)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B0C585-C388-40BD-9C2A-A0E71BC80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B4C9EC-6EED-4B21-9400-55046A2D7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3074" name="Picture 2" descr="Unit 2 - Tissues | Mind Map">
            <a:extLst>
              <a:ext uri="{FF2B5EF4-FFF2-40B4-BE49-F238E27FC236}">
                <a16:creationId xmlns:a16="http://schemas.microsoft.com/office/drawing/2014/main" id="{B488650E-C80F-4C7D-9F4E-B2705779A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764704"/>
            <a:ext cx="3960440" cy="526824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11028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A1BA8F-8466-4531-A6B7-53D1FC8BBB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260648"/>
            <a:ext cx="8712968" cy="6460828"/>
          </a:xfrm>
        </p:spPr>
        <p:txBody>
          <a:bodyPr>
            <a:normAutofit/>
          </a:bodyPr>
          <a:lstStyle/>
          <a:p>
            <a:pPr defTabSz="914400"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solidFill>
                  <a:prstClr val="black"/>
                </a:solidFill>
              </a:rPr>
              <a:t>The muscle fibers are coated by an extracellular matrix material called the </a:t>
            </a:r>
            <a:r>
              <a:rPr lang="en-US" sz="2400" u="sng" dirty="0">
                <a:solidFill>
                  <a:srgbClr val="C00000"/>
                </a:solidFill>
              </a:rPr>
              <a:t>basement membrane </a:t>
            </a:r>
            <a:r>
              <a:rPr lang="en-US" sz="2400" dirty="0">
                <a:solidFill>
                  <a:prstClr val="black"/>
                </a:solidFill>
              </a:rPr>
              <a:t>, which composed of 2 layers: an internal basal lamina directly  attached to plasma membrane of myofibrils  (Sarcolemma), and an external reticular lamina. </a:t>
            </a:r>
          </a:p>
          <a:p>
            <a:pPr marL="0" lvl="0" indent="0" defTabSz="914400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>
              <a:solidFill>
                <a:prstClr val="black"/>
              </a:solidFill>
            </a:endParaRPr>
          </a:p>
          <a:p>
            <a:pPr defTabSz="914400"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solidFill>
                  <a:prstClr val="black"/>
                </a:solidFill>
              </a:rPr>
              <a:t>Extracellular matrix surrounding muscle fibers is composed of: type 4 collagen, laminins, fibronectin, &amp; proteoglycans. ECM gives mechanical support to myofibers during</a:t>
            </a:r>
          </a:p>
          <a:p>
            <a:pPr marL="0" lvl="0" indent="0" defTabSz="91440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solidFill>
                  <a:prstClr val="black"/>
                </a:solidFill>
              </a:rPr>
              <a:t> contraction, gives support to nerves &amp; </a:t>
            </a:r>
          </a:p>
          <a:p>
            <a:pPr marL="0" lvl="0" indent="0" defTabSz="91440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solidFill>
                  <a:prstClr val="black"/>
                </a:solidFill>
              </a:rPr>
              <a:t> vessels present in skeletal muscle tissue,</a:t>
            </a:r>
          </a:p>
          <a:p>
            <a:pPr marL="0" lvl="0" indent="0" defTabSz="91440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solidFill>
                  <a:prstClr val="black"/>
                </a:solidFill>
              </a:rPr>
              <a:t>  &amp; act as a barrier between endothelium </a:t>
            </a:r>
          </a:p>
          <a:p>
            <a:pPr marL="0" lvl="0" indent="0" defTabSz="91440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solidFill>
                  <a:prstClr val="black"/>
                </a:solidFill>
              </a:rPr>
              <a:t>and muscle cell surface and in signaling</a:t>
            </a:r>
          </a:p>
          <a:p>
            <a:pPr marL="0" lvl="0" indent="0" defTabSz="914400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>
              <a:solidFill>
                <a:prstClr val="black"/>
              </a:solidFill>
            </a:endParaRPr>
          </a:p>
          <a:p>
            <a:pPr defTabSz="914400"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solidFill>
                  <a:prstClr val="black"/>
                </a:solidFill>
              </a:rPr>
              <a:t>Epithelial cells are tightly bound</a:t>
            </a:r>
          </a:p>
          <a:p>
            <a:pPr marL="0" lvl="0" indent="0" defTabSz="91440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solidFill>
                  <a:prstClr val="black"/>
                </a:solidFill>
              </a:rPr>
              <a:t> together, the ECM is scanty consisting </a:t>
            </a:r>
          </a:p>
          <a:p>
            <a:pPr marL="0" lvl="0" indent="0" defTabSz="91440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solidFill>
                  <a:prstClr val="black"/>
                </a:solidFill>
              </a:rPr>
              <a:t>mainly of basal lamina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9E7860-B15C-44AF-980D-ACE6347B4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24F1E3-A558-495A-8D67-5F03171A8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3074" name="Picture 2" descr="Muscle structure and the satellite cell niche. The structure and... |  Download Scientific Diagram">
            <a:extLst>
              <a:ext uri="{FF2B5EF4-FFF2-40B4-BE49-F238E27FC236}">
                <a16:creationId xmlns:a16="http://schemas.microsoft.com/office/drawing/2014/main" id="{87E1EA39-AAA0-40BE-84FD-517369278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284984"/>
            <a:ext cx="3384376" cy="331236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90874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304800"/>
            <a:ext cx="4038600" cy="2479964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2800" dirty="0"/>
              <a:t>ECM</a:t>
            </a:r>
            <a:r>
              <a:rPr lang="en-US" sz="2800" u="sng" dirty="0">
                <a:solidFill>
                  <a:srgbClr val="FF0000"/>
                </a:solidFill>
              </a:rPr>
              <a:t> amount </a:t>
            </a:r>
            <a:r>
              <a:rPr lang="en-US" sz="2800" dirty="0"/>
              <a:t>varies according to tissue type (</a:t>
            </a:r>
            <a:r>
              <a:rPr lang="en-US" sz="2800" b="1" dirty="0"/>
              <a:t>minimal</a:t>
            </a:r>
            <a:r>
              <a:rPr lang="en-US" sz="2800" dirty="0"/>
              <a:t> in </a:t>
            </a:r>
            <a:r>
              <a:rPr lang="en-US" sz="2800" b="1" dirty="0"/>
              <a:t>epithelium</a:t>
            </a:r>
            <a:r>
              <a:rPr lang="en-US" sz="2800" dirty="0"/>
              <a:t> and </a:t>
            </a:r>
            <a:r>
              <a:rPr lang="en-US" sz="2800" b="1" dirty="0"/>
              <a:t>plenty</a:t>
            </a:r>
            <a:r>
              <a:rPr lang="en-US" sz="2800" dirty="0"/>
              <a:t> in </a:t>
            </a:r>
            <a:r>
              <a:rPr lang="en-US" sz="2800" b="1" dirty="0"/>
              <a:t>connective tissue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33400" y="2895600"/>
            <a:ext cx="8229600" cy="373486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/>
              <a:t>ECM </a:t>
            </a:r>
            <a:r>
              <a:rPr lang="en-US" sz="2800" u="sng" dirty="0">
                <a:solidFill>
                  <a:srgbClr val="FF0000"/>
                </a:solidFill>
              </a:rPr>
              <a:t>consistency</a:t>
            </a:r>
            <a:r>
              <a:rPr lang="en-US" sz="2800" dirty="0"/>
              <a:t> varies: 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It may be </a:t>
            </a:r>
            <a:r>
              <a:rPr lang="en-US" sz="2800" dirty="0">
                <a:solidFill>
                  <a:srgbClr val="FF0000"/>
                </a:solidFill>
              </a:rPr>
              <a:t>jelly like  </a:t>
            </a:r>
            <a:r>
              <a:rPr lang="en-US" sz="2800" dirty="0"/>
              <a:t>e.g. connective tissue proper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It may be </a:t>
            </a:r>
            <a:r>
              <a:rPr lang="en-US" sz="2800" dirty="0">
                <a:solidFill>
                  <a:srgbClr val="FF0000"/>
                </a:solidFill>
              </a:rPr>
              <a:t>rubbery </a:t>
            </a:r>
            <a:r>
              <a:rPr lang="en-US" sz="2800" dirty="0"/>
              <a:t>e.g. cartilage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It may be </a:t>
            </a:r>
            <a:r>
              <a:rPr lang="en-US" sz="2800" dirty="0">
                <a:solidFill>
                  <a:srgbClr val="FF0000"/>
                </a:solidFill>
              </a:rPr>
              <a:t>hard</a:t>
            </a:r>
            <a:r>
              <a:rPr lang="en-US" sz="2800" dirty="0"/>
              <a:t> e.g. bone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It may be</a:t>
            </a:r>
            <a:r>
              <a:rPr lang="en-US" sz="2800" dirty="0">
                <a:solidFill>
                  <a:srgbClr val="FF0000"/>
                </a:solidFill>
              </a:rPr>
              <a:t> fluid </a:t>
            </a:r>
            <a:r>
              <a:rPr lang="en-US" sz="2800" dirty="0"/>
              <a:t>e.g. blood</a:t>
            </a:r>
          </a:p>
          <a:p>
            <a:pPr>
              <a:lnSpc>
                <a:spcPct val="90000"/>
              </a:lnSpc>
            </a:pPr>
            <a:r>
              <a:rPr lang="en-US" sz="2800" u="sng" dirty="0">
                <a:solidFill>
                  <a:srgbClr val="FF0000"/>
                </a:solidFill>
              </a:rPr>
              <a:t>Functions: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1-Support  of cells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2-Supply of nutrition and oxygen, communication 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3-Removal of waste products</a:t>
            </a:r>
          </a:p>
          <a:p>
            <a:pPr>
              <a:lnSpc>
                <a:spcPct val="90000"/>
              </a:lnSpc>
            </a:pPr>
            <a:r>
              <a:rPr lang="en-US" sz="1100" dirty="0"/>
              <a:t> 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127" y="260648"/>
            <a:ext cx="3703321" cy="25202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94034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68362"/>
          </a:xfrm>
        </p:spPr>
        <p:txBody>
          <a:bodyPr>
            <a:normAutofit/>
          </a:bodyPr>
          <a:lstStyle/>
          <a:p>
            <a:pPr algn="ctr"/>
            <a:r>
              <a:rPr lang="en-US" sz="3200" b="1" u="sng" dirty="0">
                <a:latin typeface="+mn-lt"/>
              </a:rPr>
              <a:t>Organization</a:t>
            </a:r>
            <a:r>
              <a:rPr lang="en-US" sz="3200" b="1" u="sng" dirty="0"/>
              <a:t> </a:t>
            </a:r>
            <a:r>
              <a:rPr lang="en-US" sz="3200" b="1" u="sng" dirty="0">
                <a:latin typeface="+mn-lt"/>
              </a:rPr>
              <a:t>of the human body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486400"/>
          </a:xfrm>
        </p:spPr>
        <p:txBody>
          <a:bodyPr/>
          <a:lstStyle/>
          <a:p>
            <a:pPr marL="0" indent="0">
              <a:buNone/>
            </a:pPr>
            <a:r>
              <a:rPr lang="en-US" sz="2800" b="1" u="sng" dirty="0"/>
              <a:t>Human body is organized as follow: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1. Cells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2. Tissues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3. Organs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4. Systems </a:t>
            </a:r>
            <a:endParaRPr lang="ar-EG" sz="2800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10242" name="Picture 2" descr="Image result for organization of human body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524000"/>
            <a:ext cx="5029200" cy="493914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1061205-6A24-4872-9E1B-63519C0C2273}"/>
              </a:ext>
            </a:extLst>
          </p:cNvPr>
          <p:cNvCxnSpPr/>
          <p:nvPr/>
        </p:nvCxnSpPr>
        <p:spPr>
          <a:xfrm>
            <a:off x="1187624" y="2348880"/>
            <a:ext cx="0" cy="57606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B3C060D-9814-4B8A-8DBD-557E7AF79480}"/>
              </a:ext>
            </a:extLst>
          </p:cNvPr>
          <p:cNvCxnSpPr>
            <a:cxnSpLocks/>
          </p:cNvCxnSpPr>
          <p:nvPr/>
        </p:nvCxnSpPr>
        <p:spPr>
          <a:xfrm>
            <a:off x="1187624" y="3356992"/>
            <a:ext cx="0" cy="57606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83110A7-211E-45E3-851D-94091DA70BCE}"/>
              </a:ext>
            </a:extLst>
          </p:cNvPr>
          <p:cNvCxnSpPr/>
          <p:nvPr/>
        </p:nvCxnSpPr>
        <p:spPr>
          <a:xfrm>
            <a:off x="1187624" y="4437112"/>
            <a:ext cx="0" cy="57606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65839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15962"/>
          </a:xfrm>
        </p:spPr>
        <p:txBody>
          <a:bodyPr>
            <a:normAutofit/>
          </a:bodyPr>
          <a:lstStyle/>
          <a:p>
            <a:r>
              <a:rPr lang="en-US" sz="3200" b="1" u="sng" dirty="0">
                <a:latin typeface="+mn-lt"/>
              </a:rPr>
              <a:t>Tissues</a:t>
            </a:r>
            <a:endParaRPr lang="en-US" sz="3200" u="sng" dirty="0">
              <a:latin typeface="+mn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638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2800" dirty="0"/>
              <a:t>All organs of the body are composed of 4 basic tissues in </a:t>
            </a:r>
            <a:r>
              <a:rPr lang="en-US" sz="2800" u="sng" dirty="0">
                <a:solidFill>
                  <a:srgbClr val="FF0000"/>
                </a:solidFill>
              </a:rPr>
              <a:t>various combinations.</a:t>
            </a:r>
          </a:p>
          <a:p>
            <a:pPr marL="0" indent="0">
              <a:lnSpc>
                <a:spcPct val="90000"/>
              </a:lnSpc>
              <a:buNone/>
              <a:defRPr/>
            </a:pPr>
            <a:endParaRPr lang="en-US" sz="2800" dirty="0"/>
          </a:p>
          <a:p>
            <a:pPr>
              <a:lnSpc>
                <a:spcPct val="90000"/>
              </a:lnSpc>
              <a:defRPr/>
            </a:pPr>
            <a:r>
              <a:rPr lang="en-US" sz="2800" dirty="0"/>
              <a:t>Each basic </a:t>
            </a:r>
            <a:r>
              <a:rPr lang="en-US" sz="2800" dirty="0">
                <a:solidFill>
                  <a:srgbClr val="FF0000"/>
                </a:solidFill>
              </a:rPr>
              <a:t>tissue</a:t>
            </a:r>
            <a:r>
              <a:rPr lang="en-US" sz="2800" dirty="0"/>
              <a:t> is formed of special types of cells </a:t>
            </a:r>
            <a:r>
              <a:rPr lang="en-US" sz="2800" u="sng" dirty="0">
                <a:solidFill>
                  <a:srgbClr val="FF0000"/>
                </a:solidFill>
              </a:rPr>
              <a:t>have the same general features </a:t>
            </a:r>
            <a:r>
              <a:rPr lang="en-US" sz="2800" dirty="0"/>
              <a:t>and  </a:t>
            </a:r>
            <a:r>
              <a:rPr lang="en-US" sz="2800" u="sng" dirty="0">
                <a:solidFill>
                  <a:srgbClr val="FF0000"/>
                </a:solidFill>
              </a:rPr>
              <a:t>perform specific functions</a:t>
            </a:r>
            <a:r>
              <a:rPr lang="en-US" sz="2800" u="sng" dirty="0"/>
              <a:t>.</a:t>
            </a:r>
          </a:p>
          <a:p>
            <a:pPr marL="0" indent="0">
              <a:lnSpc>
                <a:spcPct val="90000"/>
              </a:lnSpc>
              <a:buNone/>
              <a:defRPr/>
            </a:pPr>
            <a:endParaRPr lang="en-US" sz="2800" b="1" u="sng" dirty="0"/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sz="2800" b="1" u="sng" dirty="0"/>
              <a:t>The four basic tissues are:</a:t>
            </a:r>
          </a:p>
          <a:p>
            <a:pPr marL="457200" indent="-457200">
              <a:lnSpc>
                <a:spcPct val="90000"/>
              </a:lnSpc>
              <a:buFontTx/>
              <a:buAutoNum type="arabicPeriod"/>
              <a:defRPr/>
            </a:pPr>
            <a:r>
              <a:rPr lang="en-US" sz="2800" dirty="0"/>
              <a:t>Epithelial tissue</a:t>
            </a:r>
          </a:p>
          <a:p>
            <a:pPr marL="457200" indent="-457200">
              <a:lnSpc>
                <a:spcPct val="90000"/>
              </a:lnSpc>
              <a:buFontTx/>
              <a:buAutoNum type="arabicPeriod"/>
              <a:defRPr/>
            </a:pPr>
            <a:r>
              <a:rPr lang="en-US" sz="2800" dirty="0"/>
              <a:t>Connective tissue</a:t>
            </a:r>
          </a:p>
          <a:p>
            <a:pPr marL="457200" indent="-457200">
              <a:lnSpc>
                <a:spcPct val="90000"/>
              </a:lnSpc>
              <a:buFontTx/>
              <a:buAutoNum type="arabicPeriod"/>
              <a:defRPr/>
            </a:pPr>
            <a:r>
              <a:rPr lang="en-US" sz="2800" dirty="0"/>
              <a:t>Muscular tissue</a:t>
            </a:r>
          </a:p>
          <a:p>
            <a:pPr marL="457200" indent="-457200">
              <a:lnSpc>
                <a:spcPct val="90000"/>
              </a:lnSpc>
              <a:buFontTx/>
              <a:buAutoNum type="arabicPeriod"/>
              <a:defRPr/>
            </a:pPr>
            <a:r>
              <a:rPr lang="en-US" sz="2800" dirty="0"/>
              <a:t>Nervous tissue</a:t>
            </a:r>
          </a:p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1026" name="Picture 2" descr="Higher Order Structures: Tissues, Organs, Organ Systems | Anatomy and  Physiology I">
            <a:extLst>
              <a:ext uri="{FF2B5EF4-FFF2-40B4-BE49-F238E27FC236}">
                <a16:creationId xmlns:a16="http://schemas.microsoft.com/office/drawing/2014/main" id="{1C54EBA6-612D-4B31-98E9-263AFC00BD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374254"/>
            <a:ext cx="3960440" cy="317894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97845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92162"/>
          </a:xfrm>
        </p:spPr>
        <p:txBody>
          <a:bodyPr>
            <a:normAutofit/>
          </a:bodyPr>
          <a:lstStyle/>
          <a:p>
            <a:r>
              <a:rPr lang="en-US" sz="3200" b="1" u="sng" dirty="0">
                <a:latin typeface="+mn-lt"/>
              </a:rPr>
              <a:t>Organs</a:t>
            </a:r>
            <a:endParaRPr lang="en-US" sz="3200" u="sng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287963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800" dirty="0"/>
              <a:t>Each organ is formed of different kinds of tissues that perform together a </a:t>
            </a:r>
            <a:r>
              <a:rPr lang="en-US" sz="2800" u="sng" dirty="0">
                <a:solidFill>
                  <a:srgbClr val="FF0000"/>
                </a:solidFill>
              </a:rPr>
              <a:t>special function</a:t>
            </a:r>
            <a:r>
              <a:rPr lang="en-US" sz="2800" dirty="0"/>
              <a:t>.</a:t>
            </a:r>
          </a:p>
          <a:p>
            <a:pPr marL="0" indent="0">
              <a:lnSpc>
                <a:spcPct val="90000"/>
              </a:lnSpc>
              <a:buNone/>
            </a:pPr>
            <a:endParaRPr lang="en-US" sz="2800" b="1" dirty="0"/>
          </a:p>
          <a:p>
            <a:pPr marL="0" indent="0">
              <a:lnSpc>
                <a:spcPct val="90000"/>
              </a:lnSpc>
              <a:buNone/>
            </a:pPr>
            <a:endParaRPr lang="en-US" sz="2800" b="1" dirty="0"/>
          </a:p>
          <a:p>
            <a:pPr marL="0" indent="0">
              <a:lnSpc>
                <a:spcPct val="90000"/>
              </a:lnSpc>
              <a:buNone/>
            </a:pPr>
            <a:r>
              <a:rPr lang="en-US" sz="2800" b="1" dirty="0"/>
              <a:t>Examples of organs :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800" dirty="0"/>
              <a:t>The kidney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800" dirty="0"/>
              <a:t>The liver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800" dirty="0"/>
              <a:t>The lung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800" dirty="0"/>
              <a:t>The stomach…..</a:t>
            </a:r>
            <a:r>
              <a:rPr lang="en-US" sz="2800" dirty="0" err="1"/>
              <a:t>etc</a:t>
            </a:r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1026" name="Picture 2" descr="Image result for body organs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828800"/>
            <a:ext cx="4343400" cy="480059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42319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39762"/>
          </a:xfrm>
        </p:spPr>
        <p:txBody>
          <a:bodyPr>
            <a:normAutofit/>
          </a:bodyPr>
          <a:lstStyle/>
          <a:p>
            <a:r>
              <a:rPr lang="en-US" sz="3200" b="1" u="sng" dirty="0">
                <a:latin typeface="+mn-lt"/>
              </a:rPr>
              <a:t>Systems</a:t>
            </a:r>
            <a:endParaRPr lang="en-US" sz="3200" u="sng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85800"/>
            <a:ext cx="8839200" cy="6172200"/>
          </a:xfrm>
        </p:spPr>
        <p:txBody>
          <a:bodyPr/>
          <a:lstStyle/>
          <a:p>
            <a:pPr marL="0" indent="0">
              <a:lnSpc>
                <a:spcPct val="90000"/>
              </a:lnSpc>
              <a:buNone/>
            </a:pPr>
            <a:r>
              <a:rPr lang="en-US" sz="2800" dirty="0"/>
              <a:t>A system is an organization of different organs that </a:t>
            </a:r>
            <a:r>
              <a:rPr lang="en-US" sz="2800" u="sng" dirty="0">
                <a:solidFill>
                  <a:srgbClr val="FF0000"/>
                </a:solidFill>
              </a:rPr>
              <a:t>together perform integrated complex functions</a:t>
            </a:r>
            <a:r>
              <a:rPr lang="en-US" sz="2800" dirty="0"/>
              <a:t> of the body.</a:t>
            </a:r>
          </a:p>
          <a:p>
            <a:pPr marL="0" indent="0">
              <a:lnSpc>
                <a:spcPct val="90000"/>
              </a:lnSpc>
              <a:buNone/>
            </a:pPr>
            <a:endParaRPr lang="en-US" sz="2800" b="1" u="sng" dirty="0"/>
          </a:p>
          <a:p>
            <a:pPr marL="0" indent="0">
              <a:lnSpc>
                <a:spcPct val="90000"/>
              </a:lnSpc>
              <a:buNone/>
            </a:pPr>
            <a:endParaRPr lang="en-US" sz="2800" b="1" u="sng" dirty="0"/>
          </a:p>
          <a:p>
            <a:pPr marL="0" indent="0">
              <a:lnSpc>
                <a:spcPct val="90000"/>
              </a:lnSpc>
              <a:buNone/>
            </a:pPr>
            <a:r>
              <a:rPr lang="en-US" sz="2800" b="1" u="sng" dirty="0"/>
              <a:t>Examples of systems </a:t>
            </a:r>
            <a:r>
              <a:rPr lang="en-US" sz="2800" dirty="0"/>
              <a:t>: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800" dirty="0"/>
              <a:t>The urinary system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800" dirty="0"/>
              <a:t>The digestive system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800" dirty="0"/>
              <a:t>The respiratory system…..etc.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2050" name="Picture 2" descr="Image result for urinary system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905000"/>
            <a:ext cx="2209800" cy="193728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digestive system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75" y="1905000"/>
            <a:ext cx="2105025" cy="193728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respiratory system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038600"/>
            <a:ext cx="2590800" cy="230358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30953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Autofit/>
          </a:bodyPr>
          <a:lstStyle/>
          <a:p>
            <a:pPr algn="ctr"/>
            <a:r>
              <a:rPr lang="en-US" sz="3200" b="1" u="sng" dirty="0">
                <a:latin typeface="+mn-lt"/>
              </a:rPr>
              <a:t>Microscopy</a:t>
            </a:r>
            <a:br>
              <a:rPr lang="ar-EG" sz="3200" b="1" dirty="0">
                <a:latin typeface="+mn-lt"/>
              </a:rPr>
            </a:br>
            <a:endParaRPr lang="en-US" sz="32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62000"/>
            <a:ext cx="8839200" cy="5867400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sz="2800" dirty="0">
                <a:cs typeface="Arial" panose="020B0604020202020204" pitchFamily="34" charset="0"/>
              </a:rPr>
              <a:t>Is  the standard </a:t>
            </a:r>
            <a:r>
              <a:rPr lang="en-US" sz="2800" u="sng" dirty="0">
                <a:solidFill>
                  <a:srgbClr val="FF0000"/>
                </a:solidFill>
                <a:cs typeface="Arial" panose="020B0604020202020204" pitchFamily="34" charset="0"/>
              </a:rPr>
              <a:t>optical instrument </a:t>
            </a:r>
            <a:r>
              <a:rPr lang="en-US" sz="2800" dirty="0">
                <a:cs typeface="Arial" panose="020B0604020202020204" pitchFamily="34" charset="0"/>
              </a:rPr>
              <a:t>for generating magnified image &amp; to examination of histological</a:t>
            </a:r>
            <a:endParaRPr lang="en-US" sz="2800" b="1" u="sng" dirty="0"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endParaRPr lang="en-US" sz="2800" b="1" u="sng" dirty="0"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r>
              <a:rPr lang="en-US" sz="2800" b="1" u="sng" dirty="0">
                <a:cs typeface="Arial" panose="020B0604020202020204" pitchFamily="34" charset="0"/>
              </a:rPr>
              <a:t>Types:</a:t>
            </a:r>
          </a:p>
          <a:p>
            <a:pPr>
              <a:buFontTx/>
              <a:buAutoNum type="arabicPeriod"/>
              <a:defRPr/>
            </a:pPr>
            <a:r>
              <a:rPr lang="en-US" sz="2800" dirty="0">
                <a:solidFill>
                  <a:srgbClr val="FF0000"/>
                </a:solidFill>
                <a:cs typeface="Arial" panose="020B0604020202020204" pitchFamily="34" charset="0"/>
              </a:rPr>
              <a:t>Light microscope (LM)</a:t>
            </a:r>
          </a:p>
          <a:p>
            <a:pPr>
              <a:buFontTx/>
              <a:buAutoNum type="arabicPeriod"/>
              <a:defRPr/>
            </a:pPr>
            <a:r>
              <a:rPr lang="en-US" sz="2800" dirty="0">
                <a:cs typeface="Arial" panose="020B0604020202020204" pitchFamily="34" charset="0"/>
              </a:rPr>
              <a:t>Phase contrast microscope</a:t>
            </a:r>
          </a:p>
          <a:p>
            <a:pPr>
              <a:buFontTx/>
              <a:buAutoNum type="arabicPeriod"/>
              <a:defRPr/>
            </a:pPr>
            <a:r>
              <a:rPr lang="en-US" sz="2800" dirty="0">
                <a:cs typeface="Arial" panose="020B0604020202020204" pitchFamily="34" charset="0"/>
              </a:rPr>
              <a:t>Differential interphase microscope</a:t>
            </a:r>
          </a:p>
          <a:p>
            <a:pPr>
              <a:buFontTx/>
              <a:buAutoNum type="arabicPeriod"/>
              <a:defRPr/>
            </a:pPr>
            <a:r>
              <a:rPr lang="en-US" sz="2800" dirty="0">
                <a:cs typeface="Arial" panose="020B0604020202020204" pitchFamily="34" charset="0"/>
              </a:rPr>
              <a:t>Fluorescence microscope</a:t>
            </a:r>
          </a:p>
          <a:p>
            <a:pPr>
              <a:buFontTx/>
              <a:buAutoNum type="arabicPeriod"/>
              <a:defRPr/>
            </a:pPr>
            <a:r>
              <a:rPr lang="en-US" sz="2800" dirty="0">
                <a:cs typeface="Arial" panose="020B0604020202020204" pitchFamily="34" charset="0"/>
              </a:rPr>
              <a:t>Confocal microscope</a:t>
            </a:r>
          </a:p>
          <a:p>
            <a:pPr>
              <a:buFontTx/>
              <a:buAutoNum type="arabicPeriod"/>
              <a:defRPr/>
            </a:pPr>
            <a:r>
              <a:rPr lang="en-US" sz="2800" dirty="0">
                <a:solidFill>
                  <a:srgbClr val="FF0000"/>
                </a:solidFill>
                <a:cs typeface="Arial" panose="020B0604020202020204" pitchFamily="34" charset="0"/>
              </a:rPr>
              <a:t> Electron microscope (Transmission and scanning)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0828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/>
          <a:p>
            <a:r>
              <a:rPr lang="en-US" sz="3200" b="1" u="sng" dirty="0"/>
              <a:t> </a:t>
            </a:r>
            <a:r>
              <a:rPr lang="en-US" sz="3200" b="1" u="sng" dirty="0">
                <a:latin typeface="+mn-lt"/>
              </a:rPr>
              <a:t>1- Light microscopy (LM)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762000"/>
            <a:ext cx="8610600" cy="59436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dirty="0">
                <a:cs typeface="Arial" panose="020B0604020202020204" pitchFamily="34" charset="0"/>
              </a:rPr>
              <a:t>The widely used microscope</a:t>
            </a:r>
          </a:p>
          <a:p>
            <a:pPr>
              <a:defRPr/>
            </a:pPr>
            <a:r>
              <a:rPr lang="en-US" sz="2800" dirty="0">
                <a:cs typeface="Arial" panose="020B0604020202020204" pitchFamily="34" charset="0"/>
              </a:rPr>
              <a:t>LM uses visible </a:t>
            </a:r>
            <a:r>
              <a:rPr lang="en-US" sz="2800" dirty="0">
                <a:solidFill>
                  <a:srgbClr val="FF0000"/>
                </a:solidFill>
                <a:cs typeface="Arial" panose="020B0604020202020204" pitchFamily="34" charset="0"/>
              </a:rPr>
              <a:t>light source </a:t>
            </a:r>
            <a:r>
              <a:rPr lang="en-US" sz="2800" dirty="0">
                <a:cs typeface="Arial" panose="020B0604020202020204" pitchFamily="34" charset="0"/>
              </a:rPr>
              <a:t>+ </a:t>
            </a:r>
            <a:r>
              <a:rPr lang="en-US" sz="2800" dirty="0">
                <a:solidFill>
                  <a:srgbClr val="FF0000"/>
                </a:solidFill>
                <a:cs typeface="Arial" panose="020B0604020202020204" pitchFamily="34" charset="0"/>
              </a:rPr>
              <a:t>condenser lens</a:t>
            </a:r>
          </a:p>
          <a:p>
            <a:pPr marL="0" indent="0">
              <a:buNone/>
              <a:defRPr/>
            </a:pPr>
            <a:r>
              <a:rPr lang="en-US" sz="2800" dirty="0">
                <a:cs typeface="Arial" panose="020B0604020202020204" pitchFamily="34" charset="0"/>
              </a:rPr>
              <a:t>     (to send light through the object). </a:t>
            </a:r>
          </a:p>
          <a:p>
            <a:pPr>
              <a:defRPr/>
            </a:pPr>
            <a:endParaRPr lang="en-US" sz="2800" dirty="0"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2800" dirty="0">
                <a:cs typeface="Arial" panose="020B0604020202020204" pitchFamily="34" charset="0"/>
              </a:rPr>
              <a:t>The </a:t>
            </a:r>
            <a:r>
              <a:rPr lang="en-US" sz="2800" u="sng" dirty="0">
                <a:solidFill>
                  <a:srgbClr val="FF0000"/>
                </a:solidFill>
                <a:cs typeface="Arial" panose="020B0604020202020204" pitchFamily="34" charset="0"/>
              </a:rPr>
              <a:t>image</a:t>
            </a:r>
            <a:r>
              <a:rPr lang="en-US" sz="2800" dirty="0">
                <a:cs typeface="Arial" panose="020B0604020202020204" pitchFamily="34" charset="0"/>
              </a:rPr>
              <a:t> of this object is </a:t>
            </a:r>
          </a:p>
          <a:p>
            <a:pPr marL="0" indent="0">
              <a:buNone/>
              <a:defRPr/>
            </a:pPr>
            <a:r>
              <a:rPr lang="en-US" sz="2800" dirty="0">
                <a:cs typeface="Arial" panose="020B0604020202020204" pitchFamily="34" charset="0"/>
              </a:rPr>
              <a:t>   </a:t>
            </a:r>
            <a:r>
              <a:rPr lang="en-US" sz="2800" u="sng" dirty="0">
                <a:solidFill>
                  <a:srgbClr val="FF0000"/>
                </a:solidFill>
                <a:cs typeface="Arial" panose="020B0604020202020204" pitchFamily="34" charset="0"/>
              </a:rPr>
              <a:t>magnified</a:t>
            </a:r>
            <a:r>
              <a:rPr lang="en-US" sz="2800" dirty="0">
                <a:cs typeface="Arial" panose="020B0604020202020204" pitchFamily="34" charset="0"/>
              </a:rPr>
              <a:t> by two </a:t>
            </a:r>
            <a:r>
              <a:rPr lang="en-US" sz="2800" u="sng" dirty="0">
                <a:solidFill>
                  <a:srgbClr val="FF0000"/>
                </a:solidFill>
                <a:cs typeface="Arial" panose="020B0604020202020204" pitchFamily="34" charset="0"/>
              </a:rPr>
              <a:t>sets of lenses</a:t>
            </a:r>
            <a:r>
              <a:rPr lang="en-US" sz="2800" dirty="0">
                <a:cs typeface="Arial" panose="020B0604020202020204" pitchFamily="34" charset="0"/>
              </a:rPr>
              <a:t>: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800" dirty="0">
                <a:solidFill>
                  <a:srgbClr val="FF0000"/>
                </a:solidFill>
                <a:cs typeface="Arial" panose="020B0604020202020204" pitchFamily="34" charset="0"/>
              </a:rPr>
              <a:t>Ocular lens  </a:t>
            </a:r>
            <a:r>
              <a:rPr lang="en-US" sz="2800" dirty="0">
                <a:cs typeface="Arial" panose="020B0604020202020204" pitchFamily="34" charset="0"/>
              </a:rPr>
              <a:t> (10)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800" dirty="0">
                <a:solidFill>
                  <a:srgbClr val="FF0000"/>
                </a:solidFill>
                <a:cs typeface="Arial" panose="020B0604020202020204" pitchFamily="34" charset="0"/>
              </a:rPr>
              <a:t>Objective lenses  </a:t>
            </a:r>
            <a:r>
              <a:rPr lang="en-US" sz="2800" dirty="0">
                <a:cs typeface="Arial" panose="020B0604020202020204" pitchFamily="34" charset="0"/>
              </a:rPr>
              <a:t>(5 ,10 , 40)</a:t>
            </a:r>
          </a:p>
          <a:p>
            <a:pPr marL="0" indent="0">
              <a:buNone/>
              <a:defRPr/>
            </a:pPr>
            <a:endParaRPr lang="en-US" sz="2800" dirty="0"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2800" dirty="0">
                <a:cs typeface="Arial" panose="020B0604020202020204" pitchFamily="34" charset="0"/>
              </a:rPr>
              <a:t>Total magnification power = 1 x 2</a:t>
            </a:r>
          </a:p>
          <a:p>
            <a:pPr marL="0" indent="0">
              <a:buNone/>
              <a:defRPr/>
            </a:pPr>
            <a:r>
              <a:rPr lang="en-US" sz="2800" dirty="0">
                <a:cs typeface="Arial" panose="020B0604020202020204" pitchFamily="34" charset="0"/>
              </a:rPr>
              <a:t>     e.g.10 X40 =400X  times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29</a:t>
            </a:fld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36703DD-A1EE-4B5F-9D4F-3D1558A03419}"/>
              </a:ext>
            </a:extLst>
          </p:cNvPr>
          <p:cNvGrpSpPr/>
          <p:nvPr/>
        </p:nvGrpSpPr>
        <p:grpSpPr>
          <a:xfrm>
            <a:off x="5541676" y="1243980"/>
            <a:ext cx="3316574" cy="5132040"/>
            <a:chOff x="5541676" y="1243980"/>
            <a:chExt cx="3316574" cy="513204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3B59F12-A1EE-4252-BE77-A24C688F28F8}"/>
                </a:ext>
              </a:extLst>
            </p:cNvPr>
            <p:cNvGrpSpPr/>
            <p:nvPr/>
          </p:nvGrpSpPr>
          <p:grpSpPr>
            <a:xfrm>
              <a:off x="5541676" y="1243980"/>
              <a:ext cx="3316574" cy="5132040"/>
              <a:chOff x="5675026" y="1268760"/>
              <a:chExt cx="3316574" cy="5132040"/>
            </a:xfrm>
          </p:grpSpPr>
          <p:pic>
            <p:nvPicPr>
              <p:cNvPr id="3076" name="Picture 4" descr="Image result for light microscope diagram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50000"/>
                        </a14:imgEffect>
                        <a14:imgEffect>
                          <a14:brightnessContrast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75026" y="1905000"/>
                <a:ext cx="3316574" cy="44958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7" name="Straight Arrow Connector 6">
                <a:extLst>
                  <a:ext uri="{FF2B5EF4-FFF2-40B4-BE49-F238E27FC236}">
                    <a16:creationId xmlns:a16="http://schemas.microsoft.com/office/drawing/2014/main" id="{6B0B8353-36AA-4E9D-A4FA-97A2742D948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16416" y="1268760"/>
                <a:ext cx="0" cy="1152128"/>
              </a:xfrm>
              <a:prstGeom prst="straightConnector1">
                <a:avLst/>
              </a:prstGeom>
              <a:ln w="762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9439C4EA-268F-4459-A347-5F7692F85CCD}"/>
                </a:ext>
              </a:extLst>
            </p:cNvPr>
            <p:cNvCxnSpPr>
              <a:cxnSpLocks/>
            </p:cNvCxnSpPr>
            <p:nvPr/>
          </p:nvCxnSpPr>
          <p:spPr>
            <a:xfrm>
              <a:off x="6115050" y="2492896"/>
              <a:ext cx="833214" cy="1368152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545034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04800"/>
            <a:ext cx="7772400" cy="1470025"/>
          </a:xfrm>
        </p:spPr>
        <p:txBody>
          <a:bodyPr>
            <a:normAutofit/>
          </a:bodyPr>
          <a:lstStyle/>
          <a:p>
            <a:r>
              <a:rPr lang="en-US" b="1" u="sng" dirty="0"/>
              <a:t>Introduction to cell biology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1026" name="Picture 2" descr="Image result for cell biolog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1905000"/>
            <a:ext cx="4991100" cy="40386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73023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28600"/>
            <a:ext cx="8519864" cy="6477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dirty="0">
                <a:cs typeface="Arial" panose="020B0604020202020204" pitchFamily="34" charset="0"/>
              </a:rPr>
              <a:t>The </a:t>
            </a:r>
            <a:r>
              <a:rPr lang="en-US" sz="2800" u="sng" dirty="0">
                <a:cs typeface="Arial" panose="020B0604020202020204" pitchFamily="34" charset="0"/>
              </a:rPr>
              <a:t>capacity of microscopes </a:t>
            </a:r>
            <a:r>
              <a:rPr lang="en-US" sz="2800" dirty="0">
                <a:cs typeface="Arial" panose="020B0604020202020204" pitchFamily="34" charset="0"/>
              </a:rPr>
              <a:t>depends on:</a:t>
            </a:r>
          </a:p>
          <a:p>
            <a:pPr>
              <a:buFontTx/>
              <a:buAutoNum type="arabicPeriod"/>
              <a:defRPr/>
            </a:pPr>
            <a:r>
              <a:rPr lang="en-US" sz="2800" dirty="0">
                <a:solidFill>
                  <a:srgbClr val="C00000"/>
                </a:solidFill>
                <a:cs typeface="Arial" panose="020B0604020202020204" pitchFamily="34" charset="0"/>
              </a:rPr>
              <a:t>Magnification power: </a:t>
            </a:r>
            <a:r>
              <a:rPr lang="en-US" sz="2800" dirty="0">
                <a:cs typeface="Arial" panose="020B0604020202020204" pitchFamily="34" charset="0"/>
              </a:rPr>
              <a:t>the power to enlarge objects .</a:t>
            </a:r>
          </a:p>
          <a:p>
            <a:pPr>
              <a:buNone/>
              <a:defRPr/>
            </a:pPr>
            <a:endParaRPr lang="en-US" sz="2800" dirty="0">
              <a:solidFill>
                <a:srgbClr val="0070C0"/>
              </a:solidFill>
              <a:cs typeface="Arial" panose="020B0604020202020204" pitchFamily="34" charset="0"/>
            </a:endParaRPr>
          </a:p>
          <a:p>
            <a:pPr>
              <a:buNone/>
              <a:defRPr/>
            </a:pPr>
            <a:r>
              <a:rPr lang="en-US" sz="2800" dirty="0">
                <a:solidFill>
                  <a:srgbClr val="C00000"/>
                </a:solidFill>
                <a:cs typeface="Arial" panose="020B0604020202020204" pitchFamily="34" charset="0"/>
              </a:rPr>
              <a:t>2. The resolution power : </a:t>
            </a:r>
            <a:r>
              <a:rPr lang="en-US" sz="2800" dirty="0">
                <a:cs typeface="Arial" panose="020B0604020202020204" pitchFamily="34" charset="0"/>
              </a:rPr>
              <a:t>is the smallest distance between two particles that can still be seen by eye or camera  as two separate entities  &amp; not a as single object ( done by : lenses)</a:t>
            </a:r>
          </a:p>
          <a:p>
            <a:pPr>
              <a:buNone/>
              <a:defRPr/>
            </a:pPr>
            <a:r>
              <a:rPr lang="en-US" sz="2800" dirty="0">
                <a:cs typeface="Arial" panose="020B0604020202020204" pitchFamily="34" charset="0"/>
              </a:rPr>
              <a:t>The magnification </a:t>
            </a:r>
            <a:r>
              <a:rPr lang="en-US" sz="2800" u="sng" dirty="0">
                <a:solidFill>
                  <a:srgbClr val="FF0000"/>
                </a:solidFill>
                <a:cs typeface="Arial" panose="020B0604020202020204" pitchFamily="34" charset="0"/>
              </a:rPr>
              <a:t>is of value </a:t>
            </a:r>
            <a:r>
              <a:rPr lang="en-US" sz="2800" dirty="0">
                <a:cs typeface="Arial" panose="020B0604020202020204" pitchFamily="34" charset="0"/>
              </a:rPr>
              <a:t>only when accompanied by high resolution. </a:t>
            </a:r>
          </a:p>
          <a:p>
            <a:pPr marL="0" indent="0">
              <a:buNone/>
              <a:defRPr/>
            </a:pPr>
            <a:endParaRPr lang="en-US" sz="2800" b="1" u="sng" dirty="0"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2800" b="1" u="sng" dirty="0">
                <a:cs typeface="Arial" panose="020B0604020202020204" pitchFamily="34" charset="0"/>
              </a:rPr>
              <a:t>The resolution power of: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800" dirty="0">
                <a:cs typeface="Arial" panose="020B0604020202020204" pitchFamily="34" charset="0"/>
              </a:rPr>
              <a:t>Healthy naked eye =     0.2 millimeter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800" dirty="0">
                <a:cs typeface="Arial" panose="020B0604020202020204" pitchFamily="34" charset="0"/>
              </a:rPr>
              <a:t>L M                         =       0.2 micrometer (um)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800" dirty="0">
                <a:cs typeface="Arial" panose="020B0604020202020204" pitchFamily="34" charset="0"/>
              </a:rPr>
              <a:t>EM                          =     0.2 nanometer (nm)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9648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28600" y="102072"/>
            <a:ext cx="6172200" cy="142192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2400" b="1" u="sng" dirty="0"/>
              <a:t>Equivalent lengths:</a:t>
            </a:r>
          </a:p>
          <a:p>
            <a:pPr>
              <a:lnSpc>
                <a:spcPct val="90000"/>
              </a:lnSpc>
              <a:defRPr/>
            </a:pPr>
            <a:r>
              <a:rPr lang="en-US" sz="2400" b="1" dirty="0"/>
              <a:t>1 millimeter (mm) =  1000 micrometer (micron)</a:t>
            </a:r>
          </a:p>
          <a:p>
            <a:pPr>
              <a:lnSpc>
                <a:spcPct val="90000"/>
              </a:lnSpc>
              <a:defRPr/>
            </a:pPr>
            <a:r>
              <a:rPr lang="en-US" sz="2400" b="1" dirty="0"/>
              <a:t>1 micrometer (um)= 1000 nanometer</a:t>
            </a:r>
          </a:p>
          <a:p>
            <a:pPr>
              <a:lnSpc>
                <a:spcPct val="90000"/>
              </a:lnSpc>
              <a:defRPr/>
            </a:pPr>
            <a:r>
              <a:rPr lang="en-US" sz="2400" b="1" dirty="0"/>
              <a:t>1 nanometer(nm)= 10 angstrom</a:t>
            </a:r>
          </a:p>
        </p:txBody>
      </p:sp>
      <p:pic>
        <p:nvPicPr>
          <p:cNvPr id="7" name="Picture 4" descr="Image Detail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676400"/>
            <a:ext cx="4953000" cy="5029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76200" y="3244334"/>
            <a:ext cx="35459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u="sng" dirty="0"/>
              <a:t>Binocular light microscopy</a:t>
            </a:r>
          </a:p>
        </p:txBody>
      </p:sp>
    </p:spTree>
    <p:extLst>
      <p:ext uri="{BB962C8B-B14F-4D97-AF65-F5344CB8AC3E}">
        <p14:creationId xmlns:p14="http://schemas.microsoft.com/office/powerpoint/2010/main" val="27655263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sz="3600" b="1" u="sng" dirty="0">
                <a:latin typeface="+mn-lt"/>
              </a:rPr>
              <a:t>2-Phase contrast microscope</a:t>
            </a:r>
            <a:br>
              <a:rPr lang="en-US" b="1" dirty="0">
                <a:solidFill>
                  <a:srgbClr val="0070C0"/>
                </a:solidFill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533400"/>
            <a:ext cx="8458200" cy="6019800"/>
          </a:xfrm>
        </p:spPr>
        <p:txBody>
          <a:bodyPr>
            <a:normAutofit/>
          </a:bodyPr>
          <a:lstStyle/>
          <a:p>
            <a:r>
              <a:rPr lang="en-US" sz="2800" dirty="0"/>
              <a:t>It depends on the idea that some </a:t>
            </a:r>
            <a:r>
              <a:rPr lang="en-US" sz="2800" u="sng" dirty="0">
                <a:solidFill>
                  <a:srgbClr val="FF0000"/>
                </a:solidFill>
              </a:rPr>
              <a:t>lens systems </a:t>
            </a:r>
            <a:r>
              <a:rPr lang="en-US" sz="2800" dirty="0"/>
              <a:t>can  produce visible images from </a:t>
            </a:r>
            <a:r>
              <a:rPr lang="en-US" sz="2800" b="1" dirty="0">
                <a:solidFill>
                  <a:srgbClr val="C00000"/>
                </a:solidFill>
              </a:rPr>
              <a:t>transparent objects (unstained).</a:t>
            </a:r>
          </a:p>
          <a:p>
            <a:pPr>
              <a:buNone/>
            </a:pPr>
            <a:endParaRPr lang="en-US" sz="2800" dirty="0"/>
          </a:p>
          <a:p>
            <a:r>
              <a:rPr lang="en-US" sz="2800" dirty="0"/>
              <a:t>The principal is that light changes speed when passes through cellular and extracellular structures  &amp; with </a:t>
            </a:r>
            <a:r>
              <a:rPr lang="en-US" sz="2800" u="sng" dirty="0">
                <a:solidFill>
                  <a:srgbClr val="FF0000"/>
                </a:solidFill>
              </a:rPr>
              <a:t>different refractive indices</a:t>
            </a:r>
            <a:r>
              <a:rPr lang="en-US" sz="2800" dirty="0"/>
              <a:t>.</a:t>
            </a:r>
          </a:p>
          <a:p>
            <a:endParaRPr lang="en-US" sz="2800" dirty="0"/>
          </a:p>
          <a:p>
            <a:r>
              <a:rPr lang="en-US" sz="2800" dirty="0"/>
              <a:t>Objects appear lighter </a:t>
            </a:r>
          </a:p>
          <a:p>
            <a:pPr marL="0" indent="0">
              <a:buNone/>
            </a:pPr>
            <a:r>
              <a:rPr lang="en-US" sz="2800" dirty="0"/>
              <a:t>     or darker to each others.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It is useful in examining </a:t>
            </a:r>
            <a:r>
              <a:rPr lang="en-US" sz="2800" dirty="0">
                <a:solidFill>
                  <a:srgbClr val="C00000"/>
                </a:solidFill>
              </a:rPr>
              <a:t>living cells &amp; tissue cultures e.g. blood cells and sperms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11266" name="AutoShape 2" descr="نتيجة بحث الصور عن ‪tissue culture of cells‬‏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11268" name="AutoShape 4" descr="نتيجة بحث الصور عن ‪tissue culture of cells‬‏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66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116560"/>
            <a:ext cx="3808040" cy="220292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92952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 fontScale="90000"/>
          </a:bodyPr>
          <a:lstStyle/>
          <a:p>
            <a:r>
              <a:rPr lang="en-US" sz="3600" b="1" u="sng" dirty="0"/>
              <a:t>3- </a:t>
            </a:r>
            <a:r>
              <a:rPr lang="en-US" sz="3600" b="1" u="sng" dirty="0">
                <a:latin typeface="+mn-lt"/>
              </a:rPr>
              <a:t>Differential interphase contrast microscope</a:t>
            </a:r>
            <a:br>
              <a:rPr lang="en-US" dirty="0">
                <a:solidFill>
                  <a:srgbClr val="0070C0"/>
                </a:solidFill>
              </a:rPr>
            </a:b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762000"/>
            <a:ext cx="8915400" cy="5867400"/>
          </a:xfrm>
        </p:spPr>
        <p:txBody>
          <a:bodyPr>
            <a:normAutofit/>
          </a:bodyPr>
          <a:lstStyle/>
          <a:p>
            <a:r>
              <a:rPr lang="en-US" sz="2800" dirty="0"/>
              <a:t>The interphase microscope (</a:t>
            </a:r>
            <a:r>
              <a:rPr lang="en-US" sz="2800" dirty="0" err="1"/>
              <a:t>Nomarski</a:t>
            </a:r>
            <a:r>
              <a:rPr lang="en-US" sz="2800" dirty="0"/>
              <a:t> microscopy) is a version of phase contrast microscope ( used for transparent or unstained samples).</a:t>
            </a:r>
          </a:p>
          <a:p>
            <a:endParaRPr lang="en-US" sz="2800" dirty="0"/>
          </a:p>
          <a:p>
            <a:r>
              <a:rPr lang="en-US" sz="2800" dirty="0"/>
              <a:t>The obtained image appears to have </a:t>
            </a:r>
            <a:r>
              <a:rPr lang="en-US" sz="2800" b="1" dirty="0">
                <a:solidFill>
                  <a:srgbClr val="C00000"/>
                </a:solidFill>
              </a:rPr>
              <a:t>three dimensional characters.</a:t>
            </a:r>
            <a:endParaRPr lang="en-US" sz="2800" dirty="0"/>
          </a:p>
          <a:p>
            <a:r>
              <a:rPr lang="en-US" sz="2800" dirty="0"/>
              <a:t>It utilizes </a:t>
            </a:r>
            <a:r>
              <a:rPr lang="en-US" sz="2800" dirty="0">
                <a:solidFill>
                  <a:srgbClr val="C00000"/>
                </a:solidFill>
              </a:rPr>
              <a:t>two separate 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C00000"/>
                </a:solidFill>
              </a:rPr>
              <a:t>     beams of light</a:t>
            </a:r>
            <a:r>
              <a:rPr lang="en-US" sz="2800" dirty="0"/>
              <a:t>.</a:t>
            </a:r>
          </a:p>
          <a:p>
            <a:pPr marL="0" indent="0">
              <a:buNone/>
            </a:pPr>
            <a:endParaRPr lang="en-US" sz="2800" dirty="0"/>
          </a:p>
          <a:p>
            <a:endParaRPr lang="en-US" sz="28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18" b="8221"/>
          <a:stretch/>
        </p:blipFill>
        <p:spPr bwMode="auto">
          <a:xfrm>
            <a:off x="4139952" y="3068960"/>
            <a:ext cx="4824536" cy="3528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Left Brace 2"/>
          <p:cNvSpPr/>
          <p:nvPr/>
        </p:nvSpPr>
        <p:spPr>
          <a:xfrm>
            <a:off x="3059832" y="4797152"/>
            <a:ext cx="864096" cy="1656184"/>
          </a:xfrm>
          <a:prstGeom prst="leftBrac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1560" y="5343599"/>
            <a:ext cx="22792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 DIC microscopy </a:t>
            </a:r>
          </a:p>
        </p:txBody>
      </p:sp>
    </p:spTree>
    <p:extLst>
      <p:ext uri="{BB962C8B-B14F-4D97-AF65-F5344CB8AC3E}">
        <p14:creationId xmlns:p14="http://schemas.microsoft.com/office/powerpoint/2010/main" val="29215482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9296"/>
            <a:ext cx="8229600" cy="533400"/>
          </a:xfrm>
        </p:spPr>
        <p:txBody>
          <a:bodyPr>
            <a:normAutofit fontScale="90000"/>
          </a:bodyPr>
          <a:lstStyle/>
          <a:p>
            <a:r>
              <a:rPr lang="en-US" sz="3600" b="1" u="sng" dirty="0">
                <a:latin typeface="+mn-lt"/>
              </a:rPr>
              <a:t>4- Fluorescence microscopy</a:t>
            </a:r>
            <a:br>
              <a:rPr lang="en-US" dirty="0">
                <a:solidFill>
                  <a:srgbClr val="0070C0"/>
                </a:solidFill>
                <a:latin typeface="+mn-lt"/>
              </a:rPr>
            </a:b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476672"/>
            <a:ext cx="9176320" cy="6381328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/>
              <a:t>Certain substances absorb invisible </a:t>
            </a:r>
          </a:p>
          <a:p>
            <a:pPr marL="0" indent="0">
              <a:buNone/>
            </a:pPr>
            <a:r>
              <a:rPr lang="en-US" sz="2800" dirty="0"/>
              <a:t>  </a:t>
            </a:r>
            <a:r>
              <a:rPr lang="en-US" sz="2800" u="sng" dirty="0">
                <a:solidFill>
                  <a:srgbClr val="C00000"/>
                </a:solidFill>
              </a:rPr>
              <a:t>ultraviolet light of short wavelength </a:t>
            </a:r>
          </a:p>
          <a:p>
            <a:endParaRPr lang="en-US" sz="2800" dirty="0"/>
          </a:p>
          <a:p>
            <a:r>
              <a:rPr lang="en-US" sz="2800" dirty="0"/>
              <a:t>and emit (reflect) it as visible light of long </a:t>
            </a:r>
          </a:p>
          <a:p>
            <a:pPr marL="0" indent="0">
              <a:buNone/>
            </a:pPr>
            <a:r>
              <a:rPr lang="en-US" sz="2800" dirty="0"/>
              <a:t>wavelength and are known to exhibit </a:t>
            </a:r>
            <a:r>
              <a:rPr lang="en-US" sz="2800" dirty="0">
                <a:solidFill>
                  <a:srgbClr val="C00000"/>
                </a:solidFill>
              </a:rPr>
              <a:t>fluorescence (</a:t>
            </a:r>
            <a:r>
              <a:rPr lang="en-US" sz="2600" dirty="0">
                <a:solidFill>
                  <a:srgbClr val="C00000"/>
                </a:solidFill>
              </a:rPr>
              <a:t>physical property).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This microscope is provided with </a:t>
            </a:r>
          </a:p>
          <a:p>
            <a:pPr marL="0" indent="0">
              <a:buNone/>
            </a:pPr>
            <a:r>
              <a:rPr lang="en-US" sz="2800" b="1" dirty="0">
                <a:solidFill>
                  <a:srgbClr val="C00000"/>
                </a:solidFill>
              </a:rPr>
              <a:t>    special lamp </a:t>
            </a:r>
            <a:r>
              <a:rPr lang="en-US" sz="2800" dirty="0"/>
              <a:t>that can</a:t>
            </a:r>
            <a:r>
              <a:rPr lang="en-US" sz="2800" b="1" dirty="0">
                <a:solidFill>
                  <a:srgbClr val="C00000"/>
                </a:solidFill>
              </a:rPr>
              <a:t> emit ultraviolet </a:t>
            </a:r>
          </a:p>
          <a:p>
            <a:pPr marL="0" indent="0">
              <a:buNone/>
            </a:pPr>
            <a:r>
              <a:rPr lang="en-US" sz="2800" b="1" dirty="0">
                <a:solidFill>
                  <a:srgbClr val="C00000"/>
                </a:solidFill>
              </a:rPr>
              <a:t>     rays </a:t>
            </a:r>
            <a:r>
              <a:rPr lang="en-US" sz="2800" dirty="0"/>
              <a:t>which pass through the tissue.</a:t>
            </a:r>
          </a:p>
          <a:p>
            <a:pPr marL="0" indent="0">
              <a:buNone/>
            </a:pPr>
            <a:endParaRPr lang="en-US" sz="2800" dirty="0"/>
          </a:p>
          <a:p>
            <a:pPr marL="0" indent="0"/>
            <a:r>
              <a:rPr lang="en-US" sz="2800" dirty="0"/>
              <a:t>   Fluorescent stains are used : </a:t>
            </a:r>
            <a:r>
              <a:rPr lang="en-US" sz="2800" dirty="0" err="1"/>
              <a:t>Acridine</a:t>
            </a:r>
            <a:r>
              <a:rPr lang="en-US" sz="2800" dirty="0"/>
              <a:t> orange, </a:t>
            </a:r>
          </a:p>
          <a:p>
            <a:pPr marL="0" indent="0">
              <a:buNone/>
            </a:pPr>
            <a:r>
              <a:rPr lang="en-US" sz="2800" dirty="0"/>
              <a:t>     DAPI ( </a:t>
            </a:r>
            <a:r>
              <a:rPr lang="en-US" sz="2800" dirty="0" err="1"/>
              <a:t>immuno</a:t>
            </a:r>
            <a:r>
              <a:rPr lang="en-US" sz="2800" dirty="0"/>
              <a:t>-histological techniques)</a:t>
            </a:r>
          </a:p>
          <a:p>
            <a:endParaRPr lang="en-US" sz="2800" dirty="0"/>
          </a:p>
          <a:p>
            <a:r>
              <a:rPr lang="en-US" sz="2800" dirty="0"/>
              <a:t>It can be used to </a:t>
            </a:r>
            <a:r>
              <a:rPr lang="en-US" sz="2800" dirty="0">
                <a:solidFill>
                  <a:srgbClr val="C00000"/>
                </a:solidFill>
              </a:rPr>
              <a:t>visualize DNA, RNA, proteins  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C00000"/>
                </a:solidFill>
              </a:rPr>
              <a:t>     and antigen antibody complex (antibodies 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C00000"/>
                </a:solidFill>
              </a:rPr>
              <a:t>      labeled with fluorescence)</a:t>
            </a:r>
            <a:endParaRPr lang="ar-EG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7170" name="Picture 2" descr="Image result for fluorescent microscop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636912"/>
            <a:ext cx="2448272" cy="399248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mage result for fluorescent microscope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16632"/>
            <a:ext cx="3096344" cy="187220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62765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Autofit/>
          </a:bodyPr>
          <a:lstStyle/>
          <a:p>
            <a:r>
              <a:rPr lang="en-US" sz="2800" b="1" u="sng" dirty="0">
                <a:latin typeface="+mn-lt"/>
              </a:rPr>
              <a:t>5- Confocal laser microscope (3D)</a:t>
            </a:r>
            <a:br>
              <a:rPr lang="ar-EG" sz="3200" dirty="0">
                <a:solidFill>
                  <a:srgbClr val="0070C0"/>
                </a:solidFill>
                <a:latin typeface="+mn-lt"/>
              </a:rPr>
            </a:br>
            <a:endParaRPr lang="en-US" sz="32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1775" y="670488"/>
            <a:ext cx="8912225" cy="6019800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* The illumination is provided by a </a:t>
            </a:r>
            <a:r>
              <a:rPr lang="en-US" sz="2800" dirty="0">
                <a:solidFill>
                  <a:srgbClr val="C00000"/>
                </a:solidFill>
              </a:rPr>
              <a:t>laser source.</a:t>
            </a:r>
          </a:p>
          <a:p>
            <a:r>
              <a:rPr lang="en-US" sz="2800" dirty="0"/>
              <a:t>The specimen should be labeled by fluorescent molecules       </a:t>
            </a:r>
          </a:p>
          <a:p>
            <a:r>
              <a:rPr lang="en-US" sz="2800" dirty="0"/>
              <a:t>Uses: increase optical resolution and contrast (</a:t>
            </a:r>
            <a:r>
              <a:rPr lang="en-US" sz="2400" dirty="0"/>
              <a:t>better image</a:t>
            </a:r>
            <a:r>
              <a:rPr lang="en-US" sz="2800" dirty="0"/>
              <a:t>)</a:t>
            </a:r>
          </a:p>
          <a:p>
            <a:pPr>
              <a:buFont typeface="Arial" charset="0"/>
              <a:buChar char="•"/>
            </a:pPr>
            <a:r>
              <a:rPr lang="en-US" sz="2800" dirty="0"/>
              <a:t>The </a:t>
            </a:r>
            <a:r>
              <a:rPr lang="en-US" sz="2800" dirty="0">
                <a:solidFill>
                  <a:srgbClr val="FF0000"/>
                </a:solidFill>
              </a:rPr>
              <a:t>LASER</a:t>
            </a:r>
            <a:r>
              <a:rPr lang="en-US" sz="2800" dirty="0"/>
              <a:t> light passes </a:t>
            </a:r>
            <a:r>
              <a:rPr lang="en-US" sz="2800" dirty="0">
                <a:solidFill>
                  <a:srgbClr val="C00000"/>
                </a:solidFill>
              </a:rPr>
              <a:t>through a small hole (to avoid photo bleaching) to examine fine details</a:t>
            </a:r>
          </a:p>
          <a:p>
            <a:r>
              <a:rPr lang="en-US" sz="2800" dirty="0"/>
              <a:t>It is connected to a computer system to reconstruct full image of the specimen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8194" name="Picture 2" descr="Image result for confocal laser microscop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" y="4191000"/>
            <a:ext cx="4073525" cy="243839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2" descr="نتيجة بحث الصور عن ‪the principle of confocal microscopy‬‏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7" name="AutoShape 4" descr="نتيجة بحث الصور عن ‪the principle of confocal microscopy‬‏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645024"/>
            <a:ext cx="4104456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64699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>
            <a:normAutofit/>
          </a:bodyPr>
          <a:lstStyle/>
          <a:p>
            <a:r>
              <a:rPr lang="en-US" sz="3200" b="1" u="sng" dirty="0">
                <a:latin typeface="+mn-lt"/>
              </a:rPr>
              <a:t>6- The Electron Microscope (EM)</a:t>
            </a:r>
            <a:endParaRPr lang="en-US" sz="3200" u="sng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80728"/>
            <a:ext cx="8534400" cy="5648672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Technique  is used to obtain high resolution images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b="1" u="sng" dirty="0">
                <a:solidFill>
                  <a:srgbClr val="C00000"/>
                </a:solidFill>
              </a:rPr>
              <a:t>Beam of electrons </a:t>
            </a:r>
            <a:r>
              <a:rPr lang="en-US" sz="2800" dirty="0"/>
              <a:t>is used  as source of light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The image is formed from the interaction</a:t>
            </a:r>
          </a:p>
          <a:p>
            <a:pPr marL="0" indent="0">
              <a:buNone/>
            </a:pPr>
            <a:r>
              <a:rPr lang="en-US" sz="2800" dirty="0"/>
              <a:t> of the electrons with the specimen as </a:t>
            </a:r>
          </a:p>
          <a:p>
            <a:pPr marL="0" indent="0">
              <a:buNone/>
            </a:pPr>
            <a:r>
              <a:rPr lang="en-US" sz="2800" dirty="0"/>
              <a:t> the beam travelling through it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Beam passes through a vacuum tube </a:t>
            </a:r>
          </a:p>
          <a:p>
            <a:endParaRPr lang="en-US" sz="2800" dirty="0"/>
          </a:p>
          <a:p>
            <a:r>
              <a:rPr lang="en-US" sz="2800" dirty="0"/>
              <a:t>The lenses are electromagnetic</a:t>
            </a:r>
          </a:p>
          <a:p>
            <a:pPr marL="0" indent="0">
              <a:buNone/>
            </a:pPr>
            <a:r>
              <a:rPr lang="en-US" sz="2800" dirty="0"/>
              <a:t>    coils instead of glass lenses</a:t>
            </a:r>
          </a:p>
          <a:p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9218" name="Picture 2" descr="Image result for transmission electron microscop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492896"/>
            <a:ext cx="2448272" cy="398410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32985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96" y="188640"/>
            <a:ext cx="8884096" cy="6440760"/>
          </a:xfrm>
          <a:ln>
            <a:noFill/>
          </a:ln>
        </p:spPr>
        <p:txBody>
          <a:bodyPr>
            <a:normAutofit lnSpcReduction="10000"/>
          </a:bodyPr>
          <a:lstStyle/>
          <a:p>
            <a:r>
              <a:rPr lang="en-US" sz="2800" dirty="0"/>
              <a:t>The lenses are electromagnetic coils instead of glass lenses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lvl="0" indent="0">
              <a:buNone/>
            </a:pPr>
            <a:r>
              <a:rPr lang="en-US" sz="2000" b="1" dirty="0">
                <a:solidFill>
                  <a:prstClr val="black"/>
                </a:solidFill>
              </a:rPr>
              <a:t> Electromagnetic lens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u="sng" dirty="0">
                <a:solidFill>
                  <a:srgbClr val="FF0000"/>
                </a:solidFill>
              </a:rPr>
              <a:t>Illuminating system consists of:</a:t>
            </a:r>
          </a:p>
          <a:p>
            <a:pPr marL="0" indent="0">
              <a:buNone/>
            </a:pPr>
            <a:r>
              <a:rPr lang="en-US" sz="2800" dirty="0"/>
              <a:t>Consists of: </a:t>
            </a:r>
            <a:r>
              <a:rPr lang="en-US" sz="2800" u="sng" dirty="0">
                <a:solidFill>
                  <a:srgbClr val="FF0000"/>
                </a:solidFill>
              </a:rPr>
              <a:t>electron gun </a:t>
            </a:r>
            <a:r>
              <a:rPr lang="en-US" sz="2800" dirty="0">
                <a:solidFill>
                  <a:srgbClr val="FF0000"/>
                </a:solidFill>
              </a:rPr>
              <a:t>  </a:t>
            </a:r>
            <a:r>
              <a:rPr lang="en-US" sz="2800" dirty="0"/>
              <a:t>&amp; 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FF0000"/>
                </a:solidFill>
              </a:rPr>
              <a:t>                    </a:t>
            </a:r>
            <a:r>
              <a:rPr lang="en-US" sz="2800" u="sng" dirty="0">
                <a:solidFill>
                  <a:srgbClr val="FF0000"/>
                </a:solidFill>
              </a:rPr>
              <a:t>condenser lens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 Condenser lens  is capable of </a:t>
            </a:r>
          </a:p>
          <a:p>
            <a:pPr marL="0" indent="0">
              <a:buNone/>
            </a:pPr>
            <a:r>
              <a:rPr lang="en-US" sz="2800" dirty="0"/>
              <a:t>   generating circular magnetic felid that </a:t>
            </a:r>
          </a:p>
          <a:p>
            <a:pPr marL="0" indent="0">
              <a:buNone/>
            </a:pPr>
            <a:r>
              <a:rPr lang="en-US" sz="2800" dirty="0"/>
              <a:t>   act to focus electrons on the specimen</a:t>
            </a:r>
          </a:p>
          <a:p>
            <a:pPr marL="0" indent="0">
              <a:buNone/>
            </a:pPr>
            <a:endParaRPr lang="en-US" sz="2800" dirty="0"/>
          </a:p>
          <a:p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836712"/>
            <a:ext cx="3096344" cy="23042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396" y="764704"/>
            <a:ext cx="3086100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20106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404664"/>
            <a:ext cx="8784976" cy="61527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u="sng" dirty="0"/>
              <a:t> </a:t>
            </a:r>
            <a:r>
              <a:rPr lang="en-US" sz="2800" u="sng" dirty="0">
                <a:solidFill>
                  <a:srgbClr val="FF0000"/>
                </a:solidFill>
              </a:rPr>
              <a:t>Imaging system consists of :</a:t>
            </a:r>
          </a:p>
          <a:p>
            <a:pPr marL="0" indent="0">
              <a:buNone/>
            </a:pPr>
            <a:r>
              <a:rPr lang="en-US" sz="2800" b="1" dirty="0"/>
              <a:t>A-</a:t>
            </a:r>
            <a:r>
              <a:rPr lang="en-US" sz="2800" dirty="0"/>
              <a:t> Another electromagnetic lenses (2-3)</a:t>
            </a:r>
          </a:p>
          <a:p>
            <a:pPr marL="0" indent="0">
              <a:buNone/>
            </a:pPr>
            <a:r>
              <a:rPr lang="en-US" sz="2800" b="1" dirty="0"/>
              <a:t>B-</a:t>
            </a:r>
            <a:r>
              <a:rPr lang="en-US" sz="2800" dirty="0"/>
              <a:t> Screen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The </a:t>
            </a:r>
            <a:r>
              <a:rPr lang="en-US" sz="2800" u="sng" dirty="0">
                <a:solidFill>
                  <a:srgbClr val="FF0000"/>
                </a:solidFill>
              </a:rPr>
              <a:t>objective lens </a:t>
            </a:r>
            <a:r>
              <a:rPr lang="en-US" sz="2800" dirty="0"/>
              <a:t>is used to refocusing </a:t>
            </a:r>
          </a:p>
          <a:p>
            <a:pPr marL="0" indent="0">
              <a:buNone/>
            </a:pPr>
            <a:r>
              <a:rPr lang="en-US" sz="2800" dirty="0"/>
              <a:t>   the electrons after they pass through </a:t>
            </a:r>
          </a:p>
          <a:p>
            <a:pPr marL="0" indent="0">
              <a:buNone/>
            </a:pPr>
            <a:r>
              <a:rPr lang="en-US" sz="2800" dirty="0"/>
              <a:t>    the specimen &amp; </a:t>
            </a:r>
            <a:r>
              <a:rPr lang="en-US" sz="2800" u="sng" dirty="0"/>
              <a:t>form image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The </a:t>
            </a:r>
            <a:r>
              <a:rPr lang="en-US" sz="2800" u="sng" dirty="0">
                <a:solidFill>
                  <a:srgbClr val="FF0000"/>
                </a:solidFill>
              </a:rPr>
              <a:t>projector lens </a:t>
            </a:r>
            <a:r>
              <a:rPr lang="en-US" sz="2800" dirty="0"/>
              <a:t>is to </a:t>
            </a:r>
            <a:r>
              <a:rPr lang="en-US" sz="2800" u="sng" dirty="0"/>
              <a:t>enlarge</a:t>
            </a:r>
            <a:r>
              <a:rPr lang="en-US" sz="2800" dirty="0"/>
              <a:t> the </a:t>
            </a:r>
          </a:p>
          <a:p>
            <a:pPr marL="0" indent="0">
              <a:buNone/>
            </a:pPr>
            <a:r>
              <a:rPr lang="en-US" sz="2800" dirty="0"/>
              <a:t>  image of the object and </a:t>
            </a:r>
            <a:r>
              <a:rPr lang="en-US" sz="2800" u="sng" dirty="0"/>
              <a:t>projecting</a:t>
            </a:r>
            <a:r>
              <a:rPr lang="en-US" sz="2800" dirty="0"/>
              <a:t> it </a:t>
            </a:r>
          </a:p>
          <a:p>
            <a:pPr marL="0" indent="0">
              <a:buNone/>
            </a:pPr>
            <a:r>
              <a:rPr lang="en-US" sz="2800" dirty="0"/>
              <a:t>  into the fluorescent screen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13" name="Picture 2" descr="Image result for fluorescent screen electron microscopy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052736"/>
            <a:ext cx="2880320" cy="511256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6380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88640"/>
            <a:ext cx="8712968" cy="6480720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The image appears on screen plate which glows when being hit by electrons</a:t>
            </a:r>
          </a:p>
          <a:p>
            <a:pPr marL="0" indent="0">
              <a:buNone/>
            </a:pPr>
            <a:endParaRPr lang="en-US" sz="2800" dirty="0"/>
          </a:p>
          <a:p>
            <a:pPr>
              <a:defRPr/>
            </a:pPr>
            <a:r>
              <a:rPr lang="en-US" sz="2800" dirty="0"/>
              <a:t>Images can be detected as: </a:t>
            </a:r>
          </a:p>
          <a:p>
            <a:pPr marL="0" indent="0">
              <a:buNone/>
              <a:defRPr/>
            </a:pPr>
            <a:r>
              <a:rPr lang="en-US" sz="2800" dirty="0"/>
              <a:t> Light areas (</a:t>
            </a:r>
            <a:r>
              <a:rPr lang="en-US" sz="2800" dirty="0">
                <a:solidFill>
                  <a:srgbClr val="C00000"/>
                </a:solidFill>
              </a:rPr>
              <a:t>electron lucent</a:t>
            </a:r>
            <a:r>
              <a:rPr lang="en-US" sz="2800" dirty="0"/>
              <a:t>) &amp; </a:t>
            </a:r>
          </a:p>
          <a:p>
            <a:pPr marL="0" indent="0">
              <a:buNone/>
              <a:defRPr/>
            </a:pPr>
            <a:r>
              <a:rPr lang="en-US" sz="2800" dirty="0"/>
              <a:t> dark areas  (</a:t>
            </a:r>
            <a:r>
              <a:rPr lang="en-US" sz="2800" dirty="0">
                <a:solidFill>
                  <a:srgbClr val="C00000"/>
                </a:solidFill>
              </a:rPr>
              <a:t>electron dense</a:t>
            </a:r>
            <a:r>
              <a:rPr lang="en-US" sz="2800" dirty="0"/>
              <a:t>) </a:t>
            </a:r>
          </a:p>
          <a:p>
            <a:pPr marL="0" indent="0">
              <a:buNone/>
              <a:defRPr/>
            </a:pPr>
            <a:r>
              <a:rPr lang="en-US" sz="2800" dirty="0"/>
              <a:t> Corresponding to areas through </a:t>
            </a:r>
          </a:p>
          <a:p>
            <a:pPr marL="0" indent="0">
              <a:buNone/>
              <a:defRPr/>
            </a:pPr>
            <a:r>
              <a:rPr lang="en-US" sz="2800" dirty="0"/>
              <a:t> which electrons readily passed</a:t>
            </a:r>
          </a:p>
          <a:p>
            <a:pPr marL="0" indent="0">
              <a:buNone/>
              <a:defRPr/>
            </a:pPr>
            <a:endParaRPr lang="en-US" sz="2800" dirty="0"/>
          </a:p>
          <a:p>
            <a:pPr marL="0" lvl="0" indent="0">
              <a:buNone/>
            </a:pPr>
            <a:r>
              <a:rPr lang="en-US" sz="2800" dirty="0">
                <a:solidFill>
                  <a:prstClr val="black"/>
                </a:solidFill>
              </a:rPr>
              <a:t>The tissues and cells need special </a:t>
            </a:r>
          </a:p>
          <a:p>
            <a:pPr marL="0" lvl="0" indent="0">
              <a:buNone/>
            </a:pPr>
            <a:r>
              <a:rPr lang="en-US" sz="2800" dirty="0">
                <a:solidFill>
                  <a:prstClr val="black"/>
                </a:solidFill>
              </a:rPr>
              <a:t>preparation &amp; then cut into </a:t>
            </a:r>
          </a:p>
          <a:p>
            <a:pPr marL="0" lvl="0" indent="0">
              <a:buNone/>
            </a:pPr>
            <a:r>
              <a:rPr lang="en-US" sz="2800" dirty="0">
                <a:solidFill>
                  <a:prstClr val="black"/>
                </a:solidFill>
              </a:rPr>
              <a:t>very thin sections </a:t>
            </a:r>
          </a:p>
          <a:p>
            <a:pPr marL="0" lvl="0" indent="0">
              <a:buNone/>
            </a:pPr>
            <a:r>
              <a:rPr lang="en-US" sz="2800" dirty="0">
                <a:solidFill>
                  <a:prstClr val="black"/>
                </a:solidFill>
              </a:rPr>
              <a:t>(</a:t>
            </a:r>
            <a:r>
              <a:rPr lang="en-US" sz="2800" u="sng" dirty="0">
                <a:solidFill>
                  <a:srgbClr val="FF0000"/>
                </a:solidFill>
              </a:rPr>
              <a:t>ultra thin sections </a:t>
            </a:r>
            <a:r>
              <a:rPr lang="en-US" sz="2800" dirty="0">
                <a:solidFill>
                  <a:prstClr val="black"/>
                </a:solidFill>
              </a:rPr>
              <a:t>= 0.01 of the micron)</a:t>
            </a:r>
          </a:p>
          <a:p>
            <a:pPr marL="0" lvl="0" indent="0">
              <a:buNone/>
            </a:pPr>
            <a:r>
              <a:rPr lang="en-US" sz="2800" dirty="0">
                <a:solidFill>
                  <a:prstClr val="black"/>
                </a:solidFill>
              </a:rPr>
              <a:t>Then collected on a  copper metal grid </a:t>
            </a:r>
            <a:endParaRPr lang="en-US" sz="28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620688"/>
            <a:ext cx="3235201" cy="26339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6614" t="24486" r="13621" b="18287"/>
          <a:stretch/>
        </p:blipFill>
        <p:spPr>
          <a:xfrm>
            <a:off x="5364088" y="3429001"/>
            <a:ext cx="1728192" cy="158417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2" descr="Image result for copper grid slide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5167687"/>
            <a:ext cx="2232247" cy="155920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876256" y="3573016"/>
            <a:ext cx="200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b="1" dirty="0"/>
              <a:t>Embedding in resin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31073" y="4869160"/>
            <a:ext cx="1883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Copper grid slides</a:t>
            </a:r>
          </a:p>
        </p:txBody>
      </p:sp>
    </p:spTree>
    <p:extLst>
      <p:ext uri="{BB962C8B-B14F-4D97-AF65-F5344CB8AC3E}">
        <p14:creationId xmlns:p14="http://schemas.microsoft.com/office/powerpoint/2010/main" val="32763541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0"/>
            <a:ext cx="8915400" cy="6858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u="sng" dirty="0">
                <a:solidFill>
                  <a:srgbClr val="FF0000"/>
                </a:solidFill>
              </a:rPr>
              <a:t>Cell biology:</a:t>
            </a:r>
          </a:p>
          <a:p>
            <a:pPr marL="0" indent="0">
              <a:buNone/>
            </a:pPr>
            <a:endParaRPr lang="en-US" sz="2800" b="1" u="sng" dirty="0">
              <a:solidFill>
                <a:srgbClr val="FF0000"/>
              </a:solidFill>
            </a:endParaRPr>
          </a:p>
          <a:p>
            <a:r>
              <a:rPr lang="en-US" sz="2800" dirty="0"/>
              <a:t>The study of  normal cells  structures &amp;  functions</a:t>
            </a:r>
          </a:p>
          <a:p>
            <a:pPr marL="0" indent="0">
              <a:buNone/>
            </a:pPr>
            <a:r>
              <a:rPr lang="en-US" sz="2800" dirty="0"/>
              <a:t>   (</a:t>
            </a:r>
            <a:r>
              <a:rPr lang="en-US" sz="2800" dirty="0">
                <a:solidFill>
                  <a:srgbClr val="FF0000"/>
                </a:solidFill>
              </a:rPr>
              <a:t>Cellular &amp; Molecular levels</a:t>
            </a:r>
            <a:r>
              <a:rPr lang="en-US" sz="2800" dirty="0"/>
              <a:t>) </a:t>
            </a:r>
          </a:p>
          <a:p>
            <a:r>
              <a:rPr lang="en-US" sz="2800" dirty="0"/>
              <a:t>The cell is the smallest &amp; the basic unit of a living body</a:t>
            </a:r>
          </a:p>
          <a:p>
            <a:endParaRPr lang="en-US" sz="2800" dirty="0"/>
          </a:p>
          <a:p>
            <a:r>
              <a:rPr lang="en-US" sz="2800" dirty="0"/>
              <a:t>Every living body is made of different cells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Cells varies in size from 4 to 200 microns.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The living organisms are either unicellular or multicellular</a:t>
            </a:r>
          </a:p>
          <a:p>
            <a:endParaRPr lang="en-US" sz="2800" dirty="0"/>
          </a:p>
          <a:p>
            <a:r>
              <a:rPr lang="en-US" sz="2800" dirty="0"/>
              <a:t>The cell can't be seen by naked eye but by </a:t>
            </a:r>
            <a:r>
              <a:rPr lang="en-US" sz="2800" u="sng" dirty="0">
                <a:solidFill>
                  <a:srgbClr val="FF0000"/>
                </a:solidFill>
              </a:rPr>
              <a:t>microscope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2050" name="Picture 2" descr="Image result for cel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996" y="2564905"/>
            <a:ext cx="2468880" cy="186609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29023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28650" y="609029"/>
            <a:ext cx="8047806" cy="5700291"/>
          </a:xfrm>
        </p:spPr>
        <p:txBody>
          <a:bodyPr>
            <a:normAutofit/>
          </a:bodyPr>
          <a:lstStyle/>
          <a:p>
            <a:r>
              <a:rPr lang="en-US" sz="2800" dirty="0"/>
              <a:t>During preparation sections are </a:t>
            </a:r>
            <a:r>
              <a:rPr lang="en-US" sz="2800" u="sng" dirty="0">
                <a:solidFill>
                  <a:srgbClr val="FF0000"/>
                </a:solidFill>
              </a:rPr>
              <a:t>stained with salts of heavy metals</a:t>
            </a:r>
            <a:r>
              <a:rPr lang="en-US" sz="2800" dirty="0"/>
              <a:t> like </a:t>
            </a:r>
            <a:r>
              <a:rPr lang="en-US" sz="2800" b="1" dirty="0">
                <a:solidFill>
                  <a:srgbClr val="FF0000"/>
                </a:solidFill>
              </a:rPr>
              <a:t>lead nitrate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and </a:t>
            </a:r>
            <a:r>
              <a:rPr lang="en-US" sz="2800" b="1" dirty="0" err="1">
                <a:solidFill>
                  <a:srgbClr val="FF0000"/>
                </a:solidFill>
              </a:rPr>
              <a:t>uranyl</a:t>
            </a:r>
            <a:r>
              <a:rPr lang="en-US" sz="2800" b="1" dirty="0">
                <a:solidFill>
                  <a:srgbClr val="FF0000"/>
                </a:solidFill>
              </a:rPr>
              <a:t> acetate </a:t>
            </a:r>
            <a:r>
              <a:rPr lang="en-US" sz="2800" dirty="0"/>
              <a:t>that precipitate in tissues.</a:t>
            </a:r>
          </a:p>
          <a:p>
            <a:pPr marL="0" indent="0">
              <a:buNone/>
            </a:pPr>
            <a:endParaRPr lang="en-US" sz="2800" dirty="0"/>
          </a:p>
          <a:p>
            <a:pPr>
              <a:defRPr/>
            </a:pPr>
            <a:r>
              <a:rPr lang="en-US" sz="2800" dirty="0"/>
              <a:t>EM can magnify the image thousands of times(up to 200.000 times).</a:t>
            </a:r>
          </a:p>
          <a:p>
            <a:pPr>
              <a:buNone/>
              <a:defRPr/>
            </a:pPr>
            <a:endParaRPr lang="en-US" sz="2800" dirty="0"/>
          </a:p>
          <a:p>
            <a:pPr>
              <a:defRPr/>
            </a:pPr>
            <a:r>
              <a:rPr lang="en-US" sz="2800" dirty="0"/>
              <a:t>The resolution power = 0.2 nanometer(nm)</a:t>
            </a:r>
          </a:p>
          <a:p>
            <a:pPr>
              <a:defRPr/>
            </a:pPr>
            <a:endParaRPr lang="en-US" sz="2800" dirty="0"/>
          </a:p>
          <a:p>
            <a:r>
              <a:rPr lang="en-US" sz="2800" dirty="0"/>
              <a:t>For permanent records, </a:t>
            </a:r>
            <a:r>
              <a:rPr lang="en-US" sz="2800" dirty="0">
                <a:solidFill>
                  <a:srgbClr val="C00000"/>
                </a:solidFill>
              </a:rPr>
              <a:t>photos are made</a:t>
            </a:r>
            <a:endParaRPr lang="ar-EG" sz="2800" dirty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7111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9437"/>
            <a:ext cx="8229600" cy="655267"/>
          </a:xfrm>
        </p:spPr>
        <p:txBody>
          <a:bodyPr>
            <a:normAutofit/>
          </a:bodyPr>
          <a:lstStyle/>
          <a:p>
            <a:pPr algn="ctr"/>
            <a:r>
              <a:rPr lang="en-US" sz="2800" b="1" u="sng" dirty="0">
                <a:latin typeface="+mn-lt"/>
              </a:rPr>
              <a:t>Types of  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956772"/>
          </a:xfrm>
        </p:spPr>
        <p:txBody>
          <a:bodyPr>
            <a:normAutofit/>
          </a:bodyPr>
          <a:lstStyle/>
          <a:p>
            <a:pPr marL="0" indent="0"/>
            <a:r>
              <a:rPr lang="en-US" sz="2800" b="1" dirty="0">
                <a:solidFill>
                  <a:srgbClr val="FF0000"/>
                </a:solidFill>
              </a:rPr>
              <a:t>Transmission EM (TEM) </a:t>
            </a:r>
            <a:r>
              <a:rPr lang="en-US" sz="2800" dirty="0">
                <a:solidFill>
                  <a:srgbClr val="FF0000"/>
                </a:solidFill>
              </a:rPr>
              <a:t>:</a:t>
            </a:r>
            <a:r>
              <a:rPr lang="en-US" sz="2800" dirty="0"/>
              <a:t>where electron beams pass through the specimen. It shows the </a:t>
            </a:r>
            <a:r>
              <a:rPr lang="en-US" sz="2800" u="sng" dirty="0"/>
              <a:t>details of internal structures of cells</a:t>
            </a:r>
            <a:r>
              <a:rPr lang="en-US" sz="2800" dirty="0"/>
              <a:t>. </a:t>
            </a:r>
            <a:r>
              <a:rPr lang="en-US" sz="2800" dirty="0">
                <a:solidFill>
                  <a:srgbClr val="FF0000"/>
                </a:solidFill>
              </a:rPr>
              <a:t>Resolution power: 0.2 nanometer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/>
            <a:endParaRPr lang="en-US" sz="2800" b="1" dirty="0">
              <a:solidFill>
                <a:srgbClr val="FF0000"/>
              </a:solidFill>
            </a:endParaRPr>
          </a:p>
          <a:p>
            <a:pPr marL="0" indent="0"/>
            <a:endParaRPr lang="en-US" sz="2800" b="1" dirty="0">
              <a:solidFill>
                <a:srgbClr val="FF0000"/>
              </a:solidFill>
            </a:endParaRPr>
          </a:p>
          <a:p>
            <a:pPr marL="0" indent="0"/>
            <a:r>
              <a:rPr lang="en-US" sz="2800" b="1" dirty="0">
                <a:solidFill>
                  <a:srgbClr val="FF0000"/>
                </a:solidFill>
              </a:rPr>
              <a:t>Scanning EM (SEM) :</a:t>
            </a:r>
            <a:r>
              <a:rPr lang="en-US" sz="2800" dirty="0"/>
              <a:t>a special type of EM where electron beams are reflected from the surface of coated specimen. This gives </a:t>
            </a:r>
            <a:r>
              <a:rPr lang="en-US" sz="2800" u="sng" dirty="0"/>
              <a:t>a three dimensional image of a specimen. </a:t>
            </a:r>
            <a:r>
              <a:rPr lang="en-US" sz="2800" dirty="0">
                <a:solidFill>
                  <a:srgbClr val="FF0000"/>
                </a:solidFill>
              </a:rPr>
              <a:t>Resolution power: 10 nanometer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err="1"/>
              <a:t>Prof</a:t>
            </a:r>
            <a:r>
              <a:rPr lang="es-ES" dirty="0"/>
              <a:t> Dr. Hala </a:t>
            </a:r>
            <a:r>
              <a:rPr lang="es-ES" dirty="0" err="1"/>
              <a:t>Elmazar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515518"/>
            <a:ext cx="3312368" cy="199360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51" y="2531350"/>
            <a:ext cx="3096342" cy="197777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159132" y="2132856"/>
            <a:ext cx="612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TEM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28184" y="2123564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SEM</a:t>
            </a:r>
          </a:p>
        </p:txBody>
      </p:sp>
    </p:spTree>
    <p:extLst>
      <p:ext uri="{BB962C8B-B14F-4D97-AF65-F5344CB8AC3E}">
        <p14:creationId xmlns:p14="http://schemas.microsoft.com/office/powerpoint/2010/main" val="21067015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mage result for electromagnetic lenses electron microscopy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066800"/>
            <a:ext cx="7924800" cy="510540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81400" y="304800"/>
            <a:ext cx="18036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sz="3200" b="1" u="sng" dirty="0"/>
              <a:t>LM &amp; EM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039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  <a:ln>
            <a:miter lim="800000"/>
            <a:headEnd/>
            <a:tailEnd/>
          </a:ln>
        </p:spPr>
        <p:txBody>
          <a:bodyPr rtlCol="1">
            <a:normAutofit/>
          </a:bodyPr>
          <a:lstStyle/>
          <a:p>
            <a:pPr marL="0" indent="0" algn="l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8000" dirty="0">
              <a:solidFill>
                <a:srgbClr val="0070C0"/>
              </a:solidFill>
            </a:endParaRPr>
          </a:p>
          <a:p>
            <a:pPr marL="0" indent="0" algn="l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8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  Thank you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Dr. Hala Elmazar</a:t>
            </a:r>
            <a:endParaRPr lang="ar-JO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75F5DD-29B2-4612-98F4-E3489781576E}" type="slidenum">
              <a:rPr lang="ar-JO" smtClean="0"/>
              <a:pPr>
                <a:defRPr/>
              </a:pPr>
              <a:t>43</a:t>
            </a:fld>
            <a:endParaRPr lang="ar-JO"/>
          </a:p>
        </p:txBody>
      </p:sp>
      <p:sp>
        <p:nvSpPr>
          <p:cNvPr id="5" name="Smiley Face 4"/>
          <p:cNvSpPr/>
          <p:nvPr/>
        </p:nvSpPr>
        <p:spPr>
          <a:xfrm>
            <a:off x="3059113" y="3284538"/>
            <a:ext cx="2736850" cy="1800225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3293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304800"/>
            <a:ext cx="8686800" cy="6096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u="sng" dirty="0">
                <a:solidFill>
                  <a:srgbClr val="FF0000"/>
                </a:solidFill>
              </a:rPr>
              <a:t>Histology ( </a:t>
            </a:r>
            <a:r>
              <a:rPr lang="en-US" sz="2800" b="1" u="sng" dirty="0" err="1">
                <a:solidFill>
                  <a:srgbClr val="FF0000"/>
                </a:solidFill>
              </a:rPr>
              <a:t>histo</a:t>
            </a:r>
            <a:r>
              <a:rPr lang="en-US" sz="2800" b="1" u="sng" dirty="0">
                <a:solidFill>
                  <a:srgbClr val="FF0000"/>
                </a:solidFill>
              </a:rPr>
              <a:t>: tissue, ology : science):</a:t>
            </a:r>
          </a:p>
          <a:p>
            <a:pPr marL="0" indent="0">
              <a:buNone/>
            </a:pPr>
            <a:r>
              <a:rPr lang="en-US" sz="2800" dirty="0"/>
              <a:t>Microscopic study of tissues of the body and how these tissues form the organs</a:t>
            </a:r>
            <a:endParaRPr lang="en-US" sz="2800" b="1" u="sng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3074" name="Picture 2" descr="Image result for microscop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1928802"/>
            <a:ext cx="3743325" cy="4395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cell histology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88" r="8697"/>
          <a:stretch/>
        </p:blipFill>
        <p:spPr bwMode="auto">
          <a:xfrm>
            <a:off x="4876800" y="1524001"/>
            <a:ext cx="3124200" cy="152399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result for tissue of body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8" r="4213"/>
          <a:stretch/>
        </p:blipFill>
        <p:spPr bwMode="auto">
          <a:xfrm>
            <a:off x="4876800" y="3124200"/>
            <a:ext cx="3124200" cy="16764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Image result for organs histolog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27" t="11173" r="12626" b="11844"/>
          <a:stretch/>
        </p:blipFill>
        <p:spPr bwMode="auto">
          <a:xfrm>
            <a:off x="4876800" y="4953000"/>
            <a:ext cx="3124200" cy="17526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14800" y="2133600"/>
            <a:ext cx="7425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cells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51920" y="3849610"/>
            <a:ext cx="9348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tissue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37785" y="5715000"/>
            <a:ext cx="9131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organ</a:t>
            </a:r>
          </a:p>
        </p:txBody>
      </p:sp>
    </p:spTree>
    <p:extLst>
      <p:ext uri="{BB962C8B-B14F-4D97-AF65-F5344CB8AC3E}">
        <p14:creationId xmlns:p14="http://schemas.microsoft.com/office/powerpoint/2010/main" val="41288468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850106"/>
          </a:xfrm>
        </p:spPr>
        <p:txBody>
          <a:bodyPr>
            <a:normAutofit/>
          </a:bodyPr>
          <a:lstStyle/>
          <a:p>
            <a:pPr algn="ctr"/>
            <a:r>
              <a:rPr lang="en-US" sz="3200" b="1" u="sng" dirty="0">
                <a:latin typeface="+mn-lt"/>
              </a:rPr>
              <a:t>Methods of  studying cell biology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472608"/>
          </a:xfrm>
        </p:spPr>
        <p:txBody>
          <a:bodyPr>
            <a:normAutofit/>
          </a:bodyPr>
          <a:lstStyle/>
          <a:p>
            <a:r>
              <a:rPr lang="en-US" sz="2800" b="1" dirty="0"/>
              <a:t>Cell culture</a:t>
            </a:r>
            <a:r>
              <a:rPr lang="en-US" sz="2800" dirty="0"/>
              <a:t>: isolating the cells to study under controlled conditions ( i.e. preserved homeostatic conditions)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b="1" dirty="0"/>
              <a:t>Cell fractionation</a:t>
            </a:r>
            <a:r>
              <a:rPr lang="en-US" sz="2800" dirty="0"/>
              <a:t>: breaking the cells subsequently to their components by centrifugation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b="1" dirty="0"/>
              <a:t>Chromatography</a:t>
            </a:r>
            <a:r>
              <a:rPr lang="en-US" sz="2800" dirty="0"/>
              <a:t>: separating the molecules in a mixture based on their physical &amp; chemical properties ( in case of proteins  we uses </a:t>
            </a:r>
            <a:r>
              <a:rPr lang="en-US" sz="2800" u="sng" dirty="0">
                <a:solidFill>
                  <a:srgbClr val="FF0000"/>
                </a:solidFill>
              </a:rPr>
              <a:t>gel</a:t>
            </a:r>
            <a:r>
              <a:rPr lang="en-US" sz="2800" dirty="0"/>
              <a:t> instead of </a:t>
            </a:r>
            <a:r>
              <a:rPr lang="en-US" sz="2800" u="sng" dirty="0">
                <a:solidFill>
                  <a:srgbClr val="FF0000"/>
                </a:solidFill>
              </a:rPr>
              <a:t>paper</a:t>
            </a:r>
            <a:r>
              <a:rPr lang="en-US" sz="2800" dirty="0"/>
              <a:t>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3288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76" t="7356" r="4959" b="16671"/>
          <a:stretch/>
        </p:blipFill>
        <p:spPr bwMode="auto">
          <a:xfrm>
            <a:off x="251520" y="764704"/>
            <a:ext cx="5760640" cy="511256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628800"/>
            <a:ext cx="2808312" cy="33843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52128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620688"/>
            <a:ext cx="8712968" cy="5735663"/>
          </a:xfrm>
        </p:spPr>
        <p:txBody>
          <a:bodyPr>
            <a:normAutofit/>
          </a:bodyPr>
          <a:lstStyle/>
          <a:p>
            <a:pPr lvl="0"/>
            <a:r>
              <a:rPr lang="en-US" sz="2800" b="1" dirty="0">
                <a:solidFill>
                  <a:prstClr val="black"/>
                </a:solidFill>
              </a:rPr>
              <a:t>Electrophoresis: </a:t>
            </a:r>
            <a:r>
              <a:rPr lang="en-US" sz="2800" dirty="0">
                <a:solidFill>
                  <a:prstClr val="black"/>
                </a:solidFill>
              </a:rPr>
              <a:t>separating charging molecules using an electrical field ( size &amp; charge)</a:t>
            </a:r>
          </a:p>
          <a:p>
            <a:pPr marL="0" lvl="0" indent="0">
              <a:buNone/>
            </a:pPr>
            <a:endParaRPr lang="en-US" sz="2800" dirty="0">
              <a:solidFill>
                <a:prstClr val="black"/>
              </a:solidFill>
            </a:endParaRPr>
          </a:p>
          <a:p>
            <a:pPr lvl="0"/>
            <a:r>
              <a:rPr lang="en-US" sz="2800" b="1" dirty="0">
                <a:solidFill>
                  <a:prstClr val="black"/>
                </a:solidFill>
              </a:rPr>
              <a:t>Genetic technology:</a:t>
            </a:r>
            <a:r>
              <a:rPr lang="en-US" sz="2800" dirty="0">
                <a:solidFill>
                  <a:prstClr val="black"/>
                </a:solidFill>
              </a:rPr>
              <a:t> study the gene structure and function (</a:t>
            </a:r>
            <a:r>
              <a:rPr lang="en-US" sz="2800" u="sng" dirty="0">
                <a:solidFill>
                  <a:srgbClr val="FF0000"/>
                </a:solidFill>
              </a:rPr>
              <a:t> Isolating </a:t>
            </a:r>
            <a:r>
              <a:rPr lang="en-US" sz="2800" dirty="0">
                <a:solidFill>
                  <a:prstClr val="black"/>
                </a:solidFill>
              </a:rPr>
              <a:t>gene,  </a:t>
            </a:r>
            <a:r>
              <a:rPr lang="en-US" sz="2800" u="sng" dirty="0">
                <a:solidFill>
                  <a:srgbClr val="FF0000"/>
                </a:solidFill>
              </a:rPr>
              <a:t>determine unknown </a:t>
            </a:r>
            <a:r>
              <a:rPr lang="en-US" sz="2800" dirty="0">
                <a:solidFill>
                  <a:prstClr val="black"/>
                </a:solidFill>
              </a:rPr>
              <a:t>DNA sequence, </a:t>
            </a:r>
            <a:r>
              <a:rPr lang="en-US" sz="2800" u="sng" dirty="0">
                <a:solidFill>
                  <a:srgbClr val="FF0000"/>
                </a:solidFill>
              </a:rPr>
              <a:t>copy</a:t>
            </a:r>
            <a:r>
              <a:rPr lang="en-US" sz="2800" dirty="0">
                <a:solidFill>
                  <a:prstClr val="black"/>
                </a:solidFill>
              </a:rPr>
              <a:t> genes &amp; DNA sequence  = cloning)</a:t>
            </a:r>
          </a:p>
          <a:p>
            <a:pPr marL="0" lvl="0" indent="0">
              <a:buNone/>
            </a:pPr>
            <a:endParaRPr lang="en-US" sz="2800" dirty="0">
              <a:solidFill>
                <a:prstClr val="black"/>
              </a:solidFill>
            </a:endParaRPr>
          </a:p>
          <a:p>
            <a:pPr lvl="0"/>
            <a:r>
              <a:rPr lang="en-US" sz="2800" b="1" dirty="0">
                <a:solidFill>
                  <a:prstClr val="black"/>
                </a:solidFill>
              </a:rPr>
              <a:t>Small animal imaging (SAI)</a:t>
            </a:r>
            <a:r>
              <a:rPr lang="en-US" sz="2800" dirty="0">
                <a:solidFill>
                  <a:prstClr val="black"/>
                </a:solidFill>
              </a:rPr>
              <a:t>: examine the biological processes from the molecular to the organ system level in living animals. Is important for preclinical studies e.g. Positron emission tomography ( PET /scan), MRI, CT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0589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7172" name="Picture 4" descr="Image result for isolation of genes in recombinant dna technology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068" y="332656"/>
            <a:ext cx="4042420" cy="288032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Image result for pet techniqu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77072"/>
            <a:ext cx="4819550" cy="2534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292080" y="4581128"/>
            <a:ext cx="1872208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Positron emission tomography (PET/Scan)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52120" y="3212976"/>
            <a:ext cx="300370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recombinant DNA technology</a:t>
            </a:r>
          </a:p>
        </p:txBody>
      </p:sp>
      <p:pic>
        <p:nvPicPr>
          <p:cNvPr id="1026" name="Picture 2" descr="Image result for gel electrophoresi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83" y="443029"/>
            <a:ext cx="4272409" cy="276994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21925" y="3212976"/>
            <a:ext cx="202593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Gel electrophoresis</a:t>
            </a:r>
          </a:p>
        </p:txBody>
      </p:sp>
    </p:spTree>
    <p:extLst>
      <p:ext uri="{BB962C8B-B14F-4D97-AF65-F5344CB8AC3E}">
        <p14:creationId xmlns:p14="http://schemas.microsoft.com/office/powerpoint/2010/main" val="38347003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3942</TotalTime>
  <Words>2206</Words>
  <Application>Microsoft Office PowerPoint</Application>
  <PresentationFormat>On-screen Show (4:3)</PresentationFormat>
  <Paragraphs>404</Paragraphs>
  <Slides>43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Introduction to cell biology</vt:lpstr>
      <vt:lpstr>PowerPoint Presentation</vt:lpstr>
      <vt:lpstr>PowerPoint Presentation</vt:lpstr>
      <vt:lpstr>Methods of  studying cell biology</vt:lpstr>
      <vt:lpstr>PowerPoint Presentation</vt:lpstr>
      <vt:lpstr>PowerPoint Presentation</vt:lpstr>
      <vt:lpstr>PowerPoint Presentation</vt:lpstr>
      <vt:lpstr>PowerPoint Presentation</vt:lpstr>
      <vt:lpstr>1- The cell</vt:lpstr>
      <vt:lpstr>Prokaryote cell</vt:lpstr>
      <vt:lpstr>PowerPoint Presentation</vt:lpstr>
      <vt:lpstr>Prokaryote vs. eukaryote</vt:lpstr>
      <vt:lpstr>PowerPoint Presentation</vt:lpstr>
      <vt:lpstr>PowerPoint Presentation</vt:lpstr>
      <vt:lpstr>2- Extracellular matrix (ECM)</vt:lpstr>
      <vt:lpstr>Interstitial matrix &amp; basement membrane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Organization of the human body</vt:lpstr>
      <vt:lpstr>Tissues</vt:lpstr>
      <vt:lpstr>Organs</vt:lpstr>
      <vt:lpstr>Systems</vt:lpstr>
      <vt:lpstr>Microscopy </vt:lpstr>
      <vt:lpstr> 1- Light microscopy (LM)</vt:lpstr>
      <vt:lpstr>PowerPoint Presentation</vt:lpstr>
      <vt:lpstr>PowerPoint Presentation</vt:lpstr>
      <vt:lpstr>2-Phase contrast microscope </vt:lpstr>
      <vt:lpstr>3- Differential interphase contrast microscope </vt:lpstr>
      <vt:lpstr>4- Fluorescence microscopy </vt:lpstr>
      <vt:lpstr>5- Confocal laser microscope (3D) </vt:lpstr>
      <vt:lpstr>6- The Electron Microscope (EM)</vt:lpstr>
      <vt:lpstr>PowerPoint Presentation</vt:lpstr>
      <vt:lpstr>PowerPoint Presentation</vt:lpstr>
      <vt:lpstr>PowerPoint Presentation</vt:lpstr>
      <vt:lpstr>PowerPoint Presentation</vt:lpstr>
      <vt:lpstr>Types of  EM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lion</dc:creator>
  <cp:lastModifiedBy>Hala M. Al-Mazar</cp:lastModifiedBy>
  <cp:revision>290</cp:revision>
  <dcterms:created xsi:type="dcterms:W3CDTF">2016-08-26T17:46:26Z</dcterms:created>
  <dcterms:modified xsi:type="dcterms:W3CDTF">2021-10-18T06:21:01Z</dcterms:modified>
</cp:coreProperties>
</file>