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57" r:id="rId3"/>
    <p:sldId id="258" r:id="rId4"/>
    <p:sldId id="304" r:id="rId5"/>
    <p:sldId id="259" r:id="rId6"/>
    <p:sldId id="260" r:id="rId7"/>
    <p:sldId id="261" r:id="rId8"/>
    <p:sldId id="262" r:id="rId9"/>
    <p:sldId id="263" r:id="rId10"/>
    <p:sldId id="305" r:id="rId11"/>
    <p:sldId id="264" r:id="rId12"/>
    <p:sldId id="266" r:id="rId13"/>
    <p:sldId id="267" r:id="rId14"/>
    <p:sldId id="268" r:id="rId15"/>
    <p:sldId id="306" r:id="rId16"/>
    <p:sldId id="269" r:id="rId17"/>
    <p:sldId id="307" r:id="rId18"/>
    <p:sldId id="308" r:id="rId19"/>
    <p:sldId id="270" r:id="rId20"/>
    <p:sldId id="271" r:id="rId21"/>
    <p:sldId id="272" r:id="rId22"/>
    <p:sldId id="273" r:id="rId23"/>
    <p:sldId id="274" r:id="rId24"/>
    <p:sldId id="275" r:id="rId25"/>
    <p:sldId id="286" r:id="rId26"/>
    <p:sldId id="276" r:id="rId27"/>
    <p:sldId id="277" r:id="rId28"/>
    <p:sldId id="278" r:id="rId29"/>
    <p:sldId id="279" r:id="rId30"/>
    <p:sldId id="280" r:id="rId31"/>
    <p:sldId id="281" r:id="rId32"/>
    <p:sldId id="282" r:id="rId33"/>
    <p:sldId id="283" r:id="rId34"/>
    <p:sldId id="284" r:id="rId35"/>
    <p:sldId id="285" r:id="rId36"/>
    <p:sldId id="287" r:id="rId37"/>
    <p:sldId id="288" r:id="rId38"/>
    <p:sldId id="289" r:id="rId39"/>
    <p:sldId id="290" r:id="rId40"/>
    <p:sldId id="291" r:id="rId41"/>
    <p:sldId id="292" r:id="rId42"/>
    <p:sldId id="293" r:id="rId43"/>
    <p:sldId id="309" r:id="rId44"/>
    <p:sldId id="310" r:id="rId45"/>
    <p:sldId id="297" r:id="rId46"/>
    <p:sldId id="298" r:id="rId47"/>
    <p:sldId id="299" r:id="rId48"/>
    <p:sldId id="300" r:id="rId49"/>
    <p:sldId id="302" r:id="rId50"/>
    <p:sldId id="303" r:id="rId51"/>
    <p:sldId id="31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993" autoAdjust="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89278-A749-4978-A9DB-9F330B46D7E9}" type="datetimeFigureOut">
              <a:rPr lang="en-US" smtClean="0"/>
              <a:pPr/>
              <a:t>10/31/2021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C55FB-EB3E-491D-91A4-88AFF417D3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in </a:t>
            </a:r>
            <a:r>
              <a:rPr lang="en-US" dirty="0" err="1" smtClean="0"/>
              <a:t>unactivated</a:t>
            </a:r>
            <a:r>
              <a:rPr lang="en-US" dirty="0" smtClean="0"/>
              <a:t> endothelial cells, P-</a:t>
            </a:r>
            <a:r>
              <a:rPr lang="en-US" dirty="0" err="1" smtClean="0"/>
              <a:t>selectin</a:t>
            </a:r>
            <a:r>
              <a:rPr lang="en-US" dirty="0" smtClean="0"/>
              <a:t> is found primarily in </a:t>
            </a:r>
            <a:r>
              <a:rPr lang="en-US" dirty="0" err="1" smtClean="0"/>
              <a:t>intracellular</a:t>
            </a:r>
            <a:r>
              <a:rPr lang="en-US" dirty="0" smtClean="0"/>
              <a:t> </a:t>
            </a:r>
            <a:r>
              <a:rPr lang="en-US" dirty="0" err="1" smtClean="0"/>
              <a:t>Weibel</a:t>
            </a:r>
            <a:r>
              <a:rPr lang="en-US" dirty="0" smtClean="0"/>
              <a:t>-Palade bodies; however, within minutes of exposure to mediators such as histamine or thrombin, P-</a:t>
            </a:r>
            <a:r>
              <a:rPr lang="en-US" dirty="0" err="1" smtClean="0"/>
              <a:t>selectin</a:t>
            </a:r>
            <a:r>
              <a:rPr lang="en-US" dirty="0" smtClean="0"/>
              <a:t> is distributed to the cell surface. Similarly, E-</a:t>
            </a:r>
            <a:r>
              <a:rPr lang="en-US" dirty="0" err="1" smtClean="0"/>
              <a:t>selectin</a:t>
            </a:r>
            <a:r>
              <a:rPr lang="en-US" dirty="0" smtClean="0"/>
              <a:t> and the </a:t>
            </a:r>
            <a:r>
              <a:rPr lang="en-US" dirty="0" err="1" smtClean="0"/>
              <a:t>ligand</a:t>
            </a:r>
            <a:r>
              <a:rPr lang="en-US" dirty="0" smtClean="0"/>
              <a:t> for L-</a:t>
            </a:r>
            <a:r>
              <a:rPr lang="en-US" dirty="0" err="1" smtClean="0"/>
              <a:t>selectin</a:t>
            </a:r>
            <a:r>
              <a:rPr lang="en-US" dirty="0" smtClean="0"/>
              <a:t> are expressed on endothelium only after stimulation by IL-1 and tumor necrosis factor (TNF), cytokines that are produced by tissue macrophages, </a:t>
            </a:r>
            <a:r>
              <a:rPr lang="en-US" dirty="0" err="1" smtClean="0"/>
              <a:t>dendritic</a:t>
            </a:r>
            <a:r>
              <a:rPr lang="en-US" dirty="0" smtClean="0"/>
              <a:t> cells, mast cells, and endothelial cells themselves following encounters with microbes and dead tissues</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called CD31), an adhesion molecule of the immunoglobulin (</a:t>
            </a:r>
            <a:r>
              <a:rPr lang="en-US" dirty="0" err="1" smtClean="0"/>
              <a:t>Ig</a:t>
            </a:r>
            <a:r>
              <a:rPr lang="en-US" dirty="0" smtClean="0"/>
              <a:t>) </a:t>
            </a:r>
            <a:r>
              <a:rPr lang="en-US" dirty="0" err="1" smtClean="0"/>
              <a:t>superfamily</a:t>
            </a:r>
            <a:r>
              <a:rPr lang="en-US" dirty="0" smtClean="0"/>
              <a:t> expressed on leukocytes and endothelial cells, mediates the binding events needed for leukocytes to traverse the endothelium</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1C55FB-EB3E-491D-91A4-88AFF417D302}"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key difference between </a:t>
            </a:r>
            <a:r>
              <a:rPr lang="en-US" sz="1200" b="0" i="0" kern="1200" dirty="0" err="1" smtClean="0">
                <a:solidFill>
                  <a:schemeClr val="tx1"/>
                </a:solidFill>
                <a:latin typeface="+mn-lt"/>
                <a:ea typeface="+mn-ea"/>
                <a:cs typeface="+mn-cs"/>
              </a:rPr>
              <a:t>lamellipodia</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filopodia</a:t>
            </a:r>
            <a:r>
              <a:rPr lang="en-US" sz="1200" b="0" i="0" kern="1200" dirty="0" smtClean="0">
                <a:solidFill>
                  <a:schemeClr val="tx1"/>
                </a:solidFill>
                <a:latin typeface="+mn-lt"/>
                <a:ea typeface="+mn-ea"/>
                <a:cs typeface="+mn-cs"/>
              </a:rPr>
              <a:t> is that the </a:t>
            </a:r>
            <a:r>
              <a:rPr lang="en-US" sz="1200" b="1" i="0" kern="1200" dirty="0" err="1" smtClean="0">
                <a:solidFill>
                  <a:schemeClr val="tx1"/>
                </a:solidFill>
                <a:latin typeface="+mn-lt"/>
                <a:ea typeface="+mn-ea"/>
                <a:cs typeface="+mn-cs"/>
              </a:rPr>
              <a:t>lamellipodia</a:t>
            </a:r>
            <a:r>
              <a:rPr lang="en-US" sz="1200" b="0" i="0" kern="1200" dirty="0" smtClean="0">
                <a:solidFill>
                  <a:schemeClr val="tx1"/>
                </a:solidFill>
                <a:latin typeface="+mn-lt"/>
                <a:ea typeface="+mn-ea"/>
                <a:cs typeface="+mn-cs"/>
              </a:rPr>
              <a:t> are </a:t>
            </a:r>
            <a:r>
              <a:rPr lang="en-US" sz="1200" b="0" i="0" kern="1200" dirty="0" err="1" smtClean="0">
                <a:solidFill>
                  <a:schemeClr val="tx1"/>
                </a:solidFill>
                <a:latin typeface="+mn-lt"/>
                <a:ea typeface="+mn-ea"/>
                <a:cs typeface="+mn-cs"/>
              </a:rPr>
              <a:t>cytoskeletal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actin</a:t>
            </a:r>
            <a:r>
              <a:rPr lang="en-US" sz="1200" b="0" i="0" kern="1200" dirty="0" smtClean="0">
                <a:solidFill>
                  <a:schemeClr val="tx1"/>
                </a:solidFill>
                <a:latin typeface="+mn-lt"/>
                <a:ea typeface="+mn-ea"/>
                <a:cs typeface="+mn-cs"/>
              </a:rPr>
              <a:t> projections present in the mobile edges of the cells while </a:t>
            </a:r>
            <a:r>
              <a:rPr lang="en-US" sz="1200" b="0" i="0" kern="1200" dirty="0" err="1" smtClean="0">
                <a:solidFill>
                  <a:schemeClr val="tx1"/>
                </a:solidFill>
                <a:latin typeface="+mn-lt"/>
                <a:ea typeface="+mn-ea"/>
                <a:cs typeface="+mn-cs"/>
              </a:rPr>
              <a:t>filopodia</a:t>
            </a:r>
            <a:r>
              <a:rPr lang="en-US" sz="1200" b="0" i="0" kern="1200" dirty="0" smtClean="0">
                <a:solidFill>
                  <a:schemeClr val="tx1"/>
                </a:solidFill>
                <a:latin typeface="+mn-lt"/>
                <a:ea typeface="+mn-ea"/>
                <a:cs typeface="+mn-cs"/>
              </a:rPr>
              <a:t> are thin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protrusions that extend from the leading edge of the mobile cells</a:t>
            </a:r>
            <a:endParaRPr lang="en-US" dirty="0"/>
          </a:p>
        </p:txBody>
      </p:sp>
      <p:sp>
        <p:nvSpPr>
          <p:cNvPr id="4" name="Slide Number Placeholder 3"/>
          <p:cNvSpPr>
            <a:spLocks noGrp="1"/>
          </p:cNvSpPr>
          <p:nvPr>
            <p:ph type="sldNum" sz="quarter" idx="10"/>
          </p:nvPr>
        </p:nvSpPr>
        <p:spPr/>
        <p:txBody>
          <a:bodyPr/>
          <a:lstStyle/>
          <a:p>
            <a:fld id="{D21C55FB-EB3E-491D-91A4-88AFF417D30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10/31/2021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10/31/2021</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10/31/2021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10/31/2021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10/31/2021</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10/31/2021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10/31/2021</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10/31/2021</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10/31/2021</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9600"/>
            <a:ext cx="6172200" cy="1894362"/>
          </a:xfrm>
        </p:spPr>
        <p:txBody>
          <a:bodyPr/>
          <a:lstStyle/>
          <a:p>
            <a:r>
              <a:rPr lang="en-US" dirty="0" smtClean="0"/>
              <a:t>Inflammation 2</a:t>
            </a:r>
            <a:endParaRPr lang="en-US" dirty="0"/>
          </a:p>
        </p:txBody>
      </p:sp>
      <p:sp>
        <p:nvSpPr>
          <p:cNvPr id="3" name="Subtitle 2"/>
          <p:cNvSpPr>
            <a:spLocks noGrp="1"/>
          </p:cNvSpPr>
          <p:nvPr>
            <p:ph type="subTitle" idx="1"/>
          </p:nvPr>
        </p:nvSpPr>
        <p:spPr>
          <a:xfrm>
            <a:off x="2514600" y="5181600"/>
            <a:ext cx="6172200" cy="1371600"/>
          </a:xfrm>
        </p:spPr>
        <p:txBody>
          <a:bodyPr/>
          <a:lstStyle/>
          <a:p>
            <a:pPr algn="r"/>
            <a:r>
              <a:rPr lang="en-US" dirty="0" err="1" smtClean="0"/>
              <a:t>Dr.Eman</a:t>
            </a:r>
            <a:r>
              <a:rPr lang="en-US" dirty="0" smtClean="0"/>
              <a:t> </a:t>
            </a:r>
            <a:r>
              <a:rPr lang="en-US" dirty="0" err="1" smtClean="0"/>
              <a:t>Kreishan</a:t>
            </a:r>
            <a:r>
              <a:rPr lang="en-US" dirty="0" smtClean="0"/>
              <a:t>, M.D.</a:t>
            </a:r>
          </a:p>
          <a:p>
            <a:pPr algn="r"/>
            <a:r>
              <a:rPr lang="en-US" dirty="0" smtClean="0"/>
              <a:t>1-11-2021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chematic model of leukocyte adhesion cascade involved in immune cell... |  Download Scientific Diagram"/>
          <p:cNvPicPr>
            <a:picLocks noChangeAspect="1" noChangeArrowheads="1"/>
          </p:cNvPicPr>
          <p:nvPr/>
        </p:nvPicPr>
        <p:blipFill>
          <a:blip r:embed="rId2"/>
          <a:srcRect/>
          <a:stretch>
            <a:fillRect/>
          </a:stretch>
        </p:blipFill>
        <p:spPr bwMode="auto">
          <a:xfrm>
            <a:off x="457200" y="304800"/>
            <a:ext cx="8096250" cy="60864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 Migration Through Endothelium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 </a:t>
            </a:r>
            <a:r>
              <a:rPr lang="en-US" dirty="0" smtClean="0"/>
              <a:t>Occurs </a:t>
            </a:r>
            <a:r>
              <a:rPr lang="en-US" dirty="0" smtClean="0"/>
              <a:t>mainly in </a:t>
            </a:r>
            <a:r>
              <a:rPr lang="en-US" dirty="0" smtClean="0"/>
              <a:t>postcapillary  venules</a:t>
            </a:r>
            <a:r>
              <a:rPr lang="en-US" dirty="0" smtClean="0"/>
              <a:t>.</a:t>
            </a:r>
            <a:r>
              <a:rPr lang="en-US" dirty="0" smtClean="0"/>
              <a:t> </a:t>
            </a:r>
            <a:endParaRPr lang="en-US" dirty="0" smtClean="0"/>
          </a:p>
          <a:p>
            <a:r>
              <a:rPr lang="en-US" dirty="0" smtClean="0"/>
              <a:t>leukocytes migrate through the vessel wall primarily by:</a:t>
            </a:r>
          </a:p>
          <a:p>
            <a:endParaRPr lang="en-US" dirty="0" smtClean="0"/>
          </a:p>
          <a:p>
            <a:pPr>
              <a:buFont typeface="Wingdings" pitchFamily="2" charset="2"/>
              <a:buChar char="Ø"/>
            </a:pPr>
            <a:r>
              <a:rPr lang="en-US" u="sng" dirty="0" smtClean="0">
                <a:solidFill>
                  <a:srgbClr val="00B050"/>
                </a:solidFill>
              </a:rPr>
              <a:t> squeezing </a:t>
            </a:r>
            <a:r>
              <a:rPr lang="en-US" dirty="0" smtClean="0"/>
              <a:t>between cells at intercellular </a:t>
            </a:r>
            <a:r>
              <a:rPr lang="en-US" dirty="0" smtClean="0"/>
              <a:t>junctions.</a:t>
            </a:r>
            <a:endParaRPr lang="en-US" dirty="0" smtClean="0"/>
          </a:p>
          <a:p>
            <a:pPr>
              <a:buFont typeface="Wingdings" pitchFamily="2" charset="2"/>
              <a:buChar char="Ø"/>
            </a:pPr>
            <a:r>
              <a:rPr lang="en-US" dirty="0" smtClean="0"/>
              <a:t>driven by </a:t>
            </a:r>
            <a:r>
              <a:rPr lang="en-US" u="sng" dirty="0" err="1" smtClean="0">
                <a:solidFill>
                  <a:srgbClr val="00B050"/>
                </a:solidFill>
              </a:rPr>
              <a:t>chemokines</a:t>
            </a:r>
            <a:r>
              <a:rPr lang="en-US" dirty="0" smtClean="0"/>
              <a:t> produced in </a:t>
            </a:r>
            <a:r>
              <a:rPr lang="en-US" dirty="0" err="1" smtClean="0"/>
              <a:t>extravascular</a:t>
            </a:r>
            <a:r>
              <a:rPr lang="en-US" dirty="0" smtClean="0"/>
              <a:t> tissues</a:t>
            </a:r>
          </a:p>
          <a:p>
            <a:pPr>
              <a:buFont typeface="Wingdings" pitchFamily="2" charset="2"/>
              <a:buChar char="Ø"/>
            </a:pPr>
            <a:r>
              <a:rPr lang="en-US" dirty="0" smtClean="0"/>
              <a:t>platelet endothelial cell adhesion molecule-1 </a:t>
            </a:r>
            <a:r>
              <a:rPr lang="en-US" u="sng" dirty="0" smtClean="0">
                <a:solidFill>
                  <a:srgbClr val="00B050"/>
                </a:solidFill>
              </a:rPr>
              <a:t>(PECAM-1)*</a:t>
            </a:r>
          </a:p>
          <a:p>
            <a:pPr>
              <a:buFont typeface="Wingdings" pitchFamily="2" charset="2"/>
              <a:buChar char="Ø"/>
            </a:pPr>
            <a:endParaRPr lang="en-US" dirty="0" smtClean="0"/>
          </a:p>
          <a:p>
            <a:pPr>
              <a:buFont typeface="Courier New" pitchFamily="49" charset="0"/>
              <a:buChar char="o"/>
            </a:pPr>
            <a:r>
              <a:rPr lang="en-US" dirty="0" smtClean="0"/>
              <a:t>After traversing the endothelium, leukocytes pierce the basement membrane, probably by secreting </a:t>
            </a:r>
            <a:r>
              <a:rPr lang="en-US" dirty="0" err="1" smtClean="0"/>
              <a:t>collagenases</a:t>
            </a:r>
            <a:r>
              <a:rPr lang="en-US" dirty="0" smtClean="0"/>
              <a:t>, and they enter the </a:t>
            </a:r>
            <a:r>
              <a:rPr lang="en-US" dirty="0" err="1" smtClean="0"/>
              <a:t>extravascular</a:t>
            </a:r>
            <a:r>
              <a:rPr lang="en-US" dirty="0" smtClean="0"/>
              <a:t> tissue.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1143000"/>
          </a:xfrm>
        </p:spPr>
        <p:txBody>
          <a:bodyPr/>
          <a:lstStyle/>
          <a:p>
            <a:r>
              <a:rPr lang="en-US" dirty="0" err="1" smtClean="0"/>
              <a:t>Chemotaxis</a:t>
            </a:r>
            <a:r>
              <a:rPr lang="en-US" dirty="0" smtClean="0"/>
              <a:t> of Leukocytes</a:t>
            </a:r>
            <a:endParaRPr lang="en-US" dirty="0"/>
          </a:p>
        </p:txBody>
      </p:sp>
      <p:sp>
        <p:nvSpPr>
          <p:cNvPr id="3" name="Content Placeholder 2"/>
          <p:cNvSpPr>
            <a:spLocks noGrp="1"/>
          </p:cNvSpPr>
          <p:nvPr>
            <p:ph sz="quarter" idx="1"/>
          </p:nvPr>
        </p:nvSpPr>
        <p:spPr>
          <a:xfrm>
            <a:off x="228600" y="1600200"/>
            <a:ext cx="7467600" cy="5257800"/>
          </a:xfrm>
        </p:spPr>
        <p:txBody>
          <a:bodyPr>
            <a:normAutofit/>
          </a:bodyPr>
          <a:lstStyle/>
          <a:p>
            <a:r>
              <a:rPr lang="en-US" sz="2000" dirty="0" smtClean="0"/>
              <a:t>L</a:t>
            </a:r>
            <a:r>
              <a:rPr lang="en-US" sz="2000" dirty="0" smtClean="0"/>
              <a:t>ocomotion </a:t>
            </a:r>
            <a:r>
              <a:rPr lang="en-US" sz="2000" dirty="0" smtClean="0"/>
              <a:t>along a chemical gradient</a:t>
            </a:r>
            <a:r>
              <a:rPr lang="en-US" sz="2000" dirty="0" smtClean="0"/>
              <a:t>.</a:t>
            </a:r>
          </a:p>
          <a:p>
            <a:endParaRPr lang="en-US" sz="2000" dirty="0" smtClean="0"/>
          </a:p>
          <a:p>
            <a:r>
              <a:rPr lang="en-US" sz="2000" dirty="0" smtClean="0"/>
              <a:t>Movement of  leukocytes  in the tissues after </a:t>
            </a:r>
            <a:r>
              <a:rPr lang="en-US" sz="2000" dirty="0" smtClean="0"/>
              <a:t>leaving</a:t>
            </a:r>
            <a:r>
              <a:rPr lang="en-US" sz="2000" dirty="0" smtClean="0"/>
              <a:t> </a:t>
            </a:r>
            <a:r>
              <a:rPr lang="en-US" sz="2000" dirty="0" smtClean="0"/>
              <a:t>the circulation, toward the site of injury</a:t>
            </a:r>
            <a:r>
              <a:rPr lang="en-US" sz="2000" dirty="0" smtClean="0"/>
              <a:t>.</a:t>
            </a:r>
          </a:p>
          <a:p>
            <a:endParaRPr lang="en-US" sz="2000" dirty="0" smtClean="0"/>
          </a:p>
          <a:p>
            <a:r>
              <a:rPr lang="en-US" sz="2000" dirty="0" smtClean="0"/>
              <a:t> Exogenous and endogenous substances can act as </a:t>
            </a:r>
            <a:r>
              <a:rPr lang="en-US" sz="2000" dirty="0" err="1" smtClean="0"/>
              <a:t>chemoattractants</a:t>
            </a:r>
            <a:r>
              <a:rPr lang="en-US" sz="2000" dirty="0" smtClean="0"/>
              <a:t>, including the following: </a:t>
            </a:r>
            <a:endParaRPr lang="en-US" sz="2000" dirty="0" smtClean="0"/>
          </a:p>
          <a:p>
            <a:endParaRPr lang="en-US" sz="2000" dirty="0" smtClean="0"/>
          </a:p>
          <a:p>
            <a:pPr>
              <a:buFont typeface="Wingdings" pitchFamily="2" charset="2"/>
              <a:buChar char="Ø"/>
            </a:pPr>
            <a:r>
              <a:rPr lang="en-US" sz="2000" dirty="0" smtClean="0"/>
              <a:t> </a:t>
            </a:r>
            <a:r>
              <a:rPr lang="en-US" sz="2000" u="sng" dirty="0" smtClean="0">
                <a:solidFill>
                  <a:srgbClr val="00B050"/>
                </a:solidFill>
              </a:rPr>
              <a:t>Bacterial products</a:t>
            </a:r>
            <a:r>
              <a:rPr lang="en-US" sz="2000" dirty="0" smtClean="0"/>
              <a:t>, particularly peptides with </a:t>
            </a:r>
            <a:r>
              <a:rPr lang="en-US" sz="2000" dirty="0" err="1" smtClean="0"/>
              <a:t>Nformylmethionine</a:t>
            </a:r>
            <a:r>
              <a:rPr lang="en-US" sz="2000" dirty="0" smtClean="0"/>
              <a:t> termini .</a:t>
            </a:r>
          </a:p>
          <a:p>
            <a:pPr>
              <a:buFont typeface="Wingdings" pitchFamily="2" charset="2"/>
              <a:buChar char="Ø"/>
            </a:pPr>
            <a:r>
              <a:rPr lang="en-US" sz="2000" dirty="0" smtClean="0"/>
              <a:t> Cytokines, especially those of the </a:t>
            </a:r>
            <a:r>
              <a:rPr lang="en-US" sz="2000" u="sng" dirty="0" err="1" smtClean="0">
                <a:solidFill>
                  <a:srgbClr val="00B050"/>
                </a:solidFill>
              </a:rPr>
              <a:t>chemokine</a:t>
            </a:r>
            <a:r>
              <a:rPr lang="en-US" sz="2000" u="sng" dirty="0" smtClean="0">
                <a:solidFill>
                  <a:srgbClr val="00B050"/>
                </a:solidFill>
              </a:rPr>
              <a:t> </a:t>
            </a:r>
            <a:r>
              <a:rPr lang="en-US" sz="2000" u="sng" dirty="0" smtClean="0">
                <a:solidFill>
                  <a:srgbClr val="00B050"/>
                </a:solidFill>
              </a:rPr>
              <a:t>family.  </a:t>
            </a:r>
            <a:endParaRPr lang="en-US" sz="2000" u="sng" dirty="0" smtClean="0">
              <a:solidFill>
                <a:srgbClr val="00B050"/>
              </a:solidFill>
            </a:endParaRPr>
          </a:p>
          <a:p>
            <a:pPr>
              <a:buFont typeface="Wingdings" pitchFamily="2" charset="2"/>
              <a:buChar char="Ø"/>
            </a:pPr>
            <a:r>
              <a:rPr lang="en-US" sz="2000" dirty="0" smtClean="0"/>
              <a:t>Components of the complement system, particularly </a:t>
            </a:r>
            <a:r>
              <a:rPr lang="en-US" sz="2000" u="sng" dirty="0" smtClean="0">
                <a:solidFill>
                  <a:srgbClr val="00B050"/>
                </a:solidFill>
              </a:rPr>
              <a:t>C5a .</a:t>
            </a:r>
          </a:p>
          <a:p>
            <a:pPr>
              <a:buFont typeface="Wingdings" pitchFamily="2" charset="2"/>
              <a:buChar char="Ø"/>
            </a:pPr>
            <a:r>
              <a:rPr lang="en-US" sz="2000" dirty="0" smtClean="0"/>
              <a:t> Products of the </a:t>
            </a:r>
            <a:r>
              <a:rPr lang="en-US" sz="2000" dirty="0" err="1" smtClean="0"/>
              <a:t>lipoxygenase</a:t>
            </a:r>
            <a:r>
              <a:rPr lang="en-US" sz="2000" dirty="0" smtClean="0"/>
              <a:t> pathway of </a:t>
            </a:r>
            <a:r>
              <a:rPr lang="en-US" sz="2000" dirty="0" err="1" smtClean="0"/>
              <a:t>arachidonic</a:t>
            </a:r>
            <a:r>
              <a:rPr lang="en-US" sz="2000" dirty="0" smtClean="0"/>
              <a:t> acid (AA) metabolism, particularly </a:t>
            </a:r>
            <a:r>
              <a:rPr lang="en-US" sz="2000" dirty="0" err="1" smtClean="0"/>
              <a:t>leukotriene</a:t>
            </a:r>
            <a:r>
              <a:rPr lang="en-US" sz="2000" dirty="0" smtClean="0"/>
              <a:t> B4 </a:t>
            </a:r>
            <a:r>
              <a:rPr lang="en-US" sz="2000" u="sng" dirty="0" smtClean="0">
                <a:solidFill>
                  <a:srgbClr val="00B050"/>
                </a:solidFill>
              </a:rPr>
              <a:t>(LTB4)</a:t>
            </a:r>
            <a:endParaRPr lang="en-US" sz="2000" u="sng" dirty="0">
              <a:solidFill>
                <a:srgbClr val="00B050"/>
              </a:solidFill>
            </a:endParaRPr>
          </a:p>
        </p:txBody>
      </p:sp>
      <p:pic>
        <p:nvPicPr>
          <p:cNvPr id="2050" name="Picture 2" descr="Leukocyte extravasation - Wikipedia"/>
          <p:cNvPicPr>
            <a:picLocks noChangeAspect="1" noChangeArrowheads="1"/>
          </p:cNvPicPr>
          <p:nvPr/>
        </p:nvPicPr>
        <p:blipFill>
          <a:blip r:embed="rId2" cstate="print"/>
          <a:srcRect/>
          <a:stretch>
            <a:fillRect/>
          </a:stretch>
        </p:blipFill>
        <p:spPr bwMode="auto">
          <a:xfrm>
            <a:off x="6705600" y="0"/>
            <a:ext cx="2438400" cy="30825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my attraction: bacterial agonists for leukocyte chemotaxis receptors |  Nature Reviews Microbiology"/>
          <p:cNvPicPr>
            <a:picLocks noChangeAspect="1" noChangeArrowheads="1"/>
          </p:cNvPicPr>
          <p:nvPr/>
        </p:nvPicPr>
        <p:blipFill>
          <a:blip r:embed="rId3"/>
          <a:srcRect/>
          <a:stretch>
            <a:fillRect/>
          </a:stretch>
        </p:blipFill>
        <p:spPr bwMode="auto">
          <a:xfrm>
            <a:off x="2362200" y="152400"/>
            <a:ext cx="4038600" cy="6066744"/>
          </a:xfrm>
          <a:prstGeom prst="rect">
            <a:avLst/>
          </a:prstGeom>
          <a:noFill/>
        </p:spPr>
      </p:pic>
      <p:sp>
        <p:nvSpPr>
          <p:cNvPr id="3" name="Rectangle 2"/>
          <p:cNvSpPr/>
          <p:nvPr/>
        </p:nvSpPr>
        <p:spPr>
          <a:xfrm>
            <a:off x="533400" y="6211669"/>
            <a:ext cx="8305800" cy="369332"/>
          </a:xfrm>
          <a:prstGeom prst="rect">
            <a:avLst/>
          </a:prstGeom>
        </p:spPr>
        <p:txBody>
          <a:bodyPr wrap="square">
            <a:spAutoFit/>
          </a:bodyPr>
          <a:lstStyle/>
          <a:p>
            <a:r>
              <a:rPr lang="en-US" dirty="0" smtClean="0"/>
              <a:t>*microorganism-associated molecular patterns (MAMPs)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0"/>
            <a:ext cx="8458200" cy="6172200"/>
          </a:xfrm>
        </p:spPr>
        <p:txBody>
          <a:bodyPr>
            <a:normAutofit/>
          </a:bodyPr>
          <a:lstStyle/>
          <a:p>
            <a:r>
              <a:rPr lang="en-US" sz="2000" dirty="0" smtClean="0"/>
              <a:t>These </a:t>
            </a:r>
            <a:r>
              <a:rPr lang="en-US" sz="2000" dirty="0" err="1" smtClean="0"/>
              <a:t>chemoattractants</a:t>
            </a:r>
            <a:r>
              <a:rPr lang="en-US" sz="2000" dirty="0" smtClean="0"/>
              <a:t> all </a:t>
            </a:r>
            <a:r>
              <a:rPr lang="en-US" sz="2000" dirty="0" smtClean="0"/>
              <a:t>act by binding to seven </a:t>
            </a:r>
            <a:r>
              <a:rPr lang="en-US" sz="2000" dirty="0" err="1" smtClean="0"/>
              <a:t>transmembrane</a:t>
            </a:r>
            <a:r>
              <a:rPr lang="en-US" sz="2000" dirty="0" smtClean="0"/>
              <a:t> G protein-coupled receptors on the surface of leukocytes. </a:t>
            </a:r>
            <a:endParaRPr lang="en-US" sz="2000" dirty="0" smtClean="0"/>
          </a:p>
          <a:p>
            <a:endParaRPr lang="en-US" sz="2000" dirty="0" smtClean="0"/>
          </a:p>
          <a:p>
            <a:r>
              <a:rPr lang="en-US" sz="2000" dirty="0" smtClean="0"/>
              <a:t>Signals initiated from these receptors activate second messengers that induce polymerization of </a:t>
            </a:r>
            <a:r>
              <a:rPr lang="en-US" sz="2000" dirty="0" err="1" smtClean="0"/>
              <a:t>actin</a:t>
            </a:r>
            <a:r>
              <a:rPr lang="en-US" sz="2000" dirty="0" smtClean="0"/>
              <a:t>, resulting in increased amounts at the leading edge of the cell and localization of myosin filaments at the back</a:t>
            </a:r>
            <a:r>
              <a:rPr lang="en-US" sz="2000" dirty="0" smtClean="0"/>
              <a:t>.</a:t>
            </a:r>
          </a:p>
          <a:p>
            <a:endParaRPr lang="en-US" sz="2000" dirty="0" smtClean="0"/>
          </a:p>
          <a:p>
            <a:r>
              <a:rPr lang="en-US" sz="2000" dirty="0" smtClean="0"/>
              <a:t> The leukocyte moves by extending </a:t>
            </a:r>
            <a:r>
              <a:rPr lang="en-US" sz="2000" dirty="0" err="1" smtClean="0"/>
              <a:t>filopodia</a:t>
            </a:r>
            <a:r>
              <a:rPr lang="en-US" sz="2000" dirty="0" smtClean="0"/>
              <a:t> that pull the back of the cell in the direction of extension, much like the front wheels</a:t>
            </a:r>
            <a:endParaRPr lang="en-US" sz="2000" dirty="0"/>
          </a:p>
        </p:txBody>
      </p:sp>
      <p:pic>
        <p:nvPicPr>
          <p:cNvPr id="15362" name="Picture 2" descr="Applied Sciences | Free Full-Text | Migration of the 3T3 Cell with a  Lamellipodium on Various Stiffness Substrates—Tensegrity Model"/>
          <p:cNvPicPr>
            <a:picLocks noChangeAspect="1" noChangeArrowheads="1"/>
          </p:cNvPicPr>
          <p:nvPr/>
        </p:nvPicPr>
        <p:blipFill>
          <a:blip r:embed="rId2"/>
          <a:srcRect/>
          <a:stretch>
            <a:fillRect/>
          </a:stretch>
        </p:blipFill>
        <p:spPr bwMode="auto">
          <a:xfrm>
            <a:off x="1143000" y="4724400"/>
            <a:ext cx="6629400" cy="2133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ifference Between Lamellipodia and Filopodia | Compare the Difference  Between Similar Terms"/>
          <p:cNvPicPr>
            <a:picLocks noChangeAspect="1" noChangeArrowheads="1"/>
          </p:cNvPicPr>
          <p:nvPr/>
        </p:nvPicPr>
        <p:blipFill>
          <a:blip r:embed="rId3"/>
          <a:srcRect/>
          <a:stretch>
            <a:fillRect/>
          </a:stretch>
        </p:blipFill>
        <p:spPr bwMode="auto">
          <a:xfrm>
            <a:off x="152400" y="914400"/>
            <a:ext cx="8737430" cy="4419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2400" dirty="0" smtClean="0"/>
              <a:t>The nature of the leukocyte infiltrate varies with the age of the inflammatory response and the type of stimulus.</a:t>
            </a:r>
            <a:endParaRPr lang="en-US" sz="2400" dirty="0"/>
          </a:p>
        </p:txBody>
      </p:sp>
      <p:sp>
        <p:nvSpPr>
          <p:cNvPr id="3" name="Content Placeholder 2"/>
          <p:cNvSpPr>
            <a:spLocks noGrp="1"/>
          </p:cNvSpPr>
          <p:nvPr>
            <p:ph sz="quarter" idx="1"/>
          </p:nvPr>
        </p:nvSpPr>
        <p:spPr/>
        <p:txBody>
          <a:bodyPr/>
          <a:lstStyle/>
          <a:p>
            <a:r>
              <a:rPr lang="en-US" dirty="0" smtClean="0"/>
              <a:t>In most forms of acute inflammation:</a:t>
            </a:r>
          </a:p>
          <a:p>
            <a:endParaRPr lang="en-US" dirty="0" smtClean="0"/>
          </a:p>
          <a:p>
            <a:r>
              <a:rPr lang="en-US" dirty="0" err="1" smtClean="0"/>
              <a:t>Neutrophils</a:t>
            </a:r>
            <a:r>
              <a:rPr lang="en-US" dirty="0" smtClean="0"/>
              <a:t> predominate in the inflammatory infiltrate during the first 6 to 24 hours. </a:t>
            </a:r>
          </a:p>
          <a:p>
            <a:r>
              <a:rPr lang="en-US" dirty="0" err="1" smtClean="0"/>
              <a:t>Monocyte</a:t>
            </a:r>
            <a:r>
              <a:rPr lang="en-US" dirty="0" smtClean="0"/>
              <a:t>-derived macrophages over 24 to 48 hours.</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istology- Acute vs Chronic Inflammation - YouTube"/>
          <p:cNvPicPr>
            <a:picLocks noChangeAspect="1" noChangeArrowheads="1"/>
          </p:cNvPicPr>
          <p:nvPr/>
        </p:nvPicPr>
        <p:blipFill>
          <a:blip r:embed="rId2"/>
          <a:srcRect/>
          <a:stretch>
            <a:fillRect/>
          </a:stretch>
        </p:blipFill>
        <p:spPr bwMode="auto">
          <a:xfrm>
            <a:off x="1066800" y="1752600"/>
            <a:ext cx="6773332" cy="3810000"/>
          </a:xfrm>
          <a:prstGeom prst="rect">
            <a:avLst/>
          </a:prstGeom>
          <a:noFill/>
        </p:spPr>
      </p:pic>
      <p:sp>
        <p:nvSpPr>
          <p:cNvPr id="3" name="Rectangle 2"/>
          <p:cNvSpPr/>
          <p:nvPr/>
        </p:nvSpPr>
        <p:spPr>
          <a:xfrm>
            <a:off x="457200" y="685800"/>
            <a:ext cx="8026557"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Acute inflammation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descr="Histopathology images of Chronic inflammation - Lymphocytes by  PathPedia.com: Pathology e-At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660" name="AutoShape 4" descr="Histopathology images of Chronic inflammation - Lymphocytes by  PathPedia.com: Pathology e-At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662" name="AutoShape 6" descr="Histopathology images of Chronic inflammation - Plasma cells by  PathPedia.com: Pathology e-At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jpg"/>
          <p:cNvPicPr>
            <a:picLocks noChangeAspect="1"/>
          </p:cNvPicPr>
          <p:nvPr/>
        </p:nvPicPr>
        <p:blipFill>
          <a:blip r:embed="rId2"/>
          <a:stretch>
            <a:fillRect/>
          </a:stretch>
        </p:blipFill>
        <p:spPr>
          <a:xfrm>
            <a:off x="1371600" y="1752600"/>
            <a:ext cx="6096000" cy="4566115"/>
          </a:xfrm>
          <a:prstGeom prst="rect">
            <a:avLst/>
          </a:prstGeom>
        </p:spPr>
      </p:pic>
      <p:sp>
        <p:nvSpPr>
          <p:cNvPr id="6" name="Rectangle 5"/>
          <p:cNvSpPr/>
          <p:nvPr/>
        </p:nvSpPr>
        <p:spPr>
          <a:xfrm>
            <a:off x="206938" y="609600"/>
            <a:ext cx="893706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Chronic inflammation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Neutrophils</a:t>
            </a:r>
            <a:r>
              <a:rPr lang="en-US" dirty="0" smtClean="0"/>
              <a:t>, why in acute?</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 More numerous in the blood than other leukocytes.</a:t>
            </a:r>
          </a:p>
          <a:p>
            <a:pPr>
              <a:buFont typeface="Wingdings" pitchFamily="2" charset="2"/>
              <a:buChar char="Ø"/>
            </a:pPr>
            <a:r>
              <a:rPr lang="en-US" dirty="0" smtClean="0"/>
              <a:t>They respond more rapidly to </a:t>
            </a:r>
            <a:r>
              <a:rPr lang="en-US" dirty="0" err="1" smtClean="0"/>
              <a:t>chemokines</a:t>
            </a:r>
            <a:r>
              <a:rPr lang="en-US" dirty="0" smtClean="0"/>
              <a:t>.</a:t>
            </a:r>
          </a:p>
          <a:p>
            <a:pPr>
              <a:buFont typeface="Wingdings" pitchFamily="2" charset="2"/>
              <a:buChar char="Ø"/>
            </a:pPr>
            <a:r>
              <a:rPr lang="en-US" dirty="0" smtClean="0"/>
              <a:t> They may attach more firmly to the adhesion molecules that are rapidly induced on endothelial cells, such as P- and E-</a:t>
            </a:r>
            <a:r>
              <a:rPr lang="en-US" dirty="0" err="1" smtClean="0"/>
              <a:t>selectins</a:t>
            </a:r>
            <a:r>
              <a:rPr lang="en-US" dirty="0" smtClean="0"/>
              <a:t>. </a:t>
            </a:r>
          </a:p>
          <a:p>
            <a:pPr>
              <a:buFont typeface="Wingdings" pitchFamily="2" charset="2"/>
              <a:buChar char="Ø"/>
            </a:pPr>
            <a:endParaRPr lang="en-US" dirty="0" smtClean="0"/>
          </a:p>
          <a:p>
            <a:pPr>
              <a:buFont typeface="Wingdings" pitchFamily="2" charset="2"/>
              <a:buChar char="Ø"/>
            </a:pPr>
            <a:r>
              <a:rPr lang="en-US" dirty="0" smtClean="0"/>
              <a:t>After entering tissues, </a:t>
            </a:r>
            <a:r>
              <a:rPr lang="en-US" dirty="0" err="1" smtClean="0"/>
              <a:t>neutrophils</a:t>
            </a:r>
            <a:r>
              <a:rPr lang="en-US" dirty="0" smtClean="0"/>
              <a:t> are short-lived; they undergo apoptosis and disappear within 24 to 48 hours.</a:t>
            </a:r>
            <a:endParaRPr lang="en-US" dirty="0"/>
          </a:p>
        </p:txBody>
      </p:sp>
      <p:pic>
        <p:nvPicPr>
          <p:cNvPr id="30722" name="Picture 2" descr="Neutrophil - Wikipedia"/>
          <p:cNvPicPr>
            <a:picLocks noChangeAspect="1" noChangeArrowheads="1"/>
          </p:cNvPicPr>
          <p:nvPr/>
        </p:nvPicPr>
        <p:blipFill>
          <a:blip r:embed="rId2" cstate="print"/>
          <a:srcRect/>
          <a:stretch>
            <a:fillRect/>
          </a:stretch>
        </p:blipFill>
        <p:spPr bwMode="auto">
          <a:xfrm>
            <a:off x="6481791" y="0"/>
            <a:ext cx="2662209" cy="258222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04736" y="3771483"/>
            <a:ext cx="8474811" cy="3416300"/>
          </a:xfrm>
        </p:spPr>
        <p:txBody>
          <a:bodyPr>
            <a:normAutofit/>
          </a:bodyPr>
          <a:lstStyle/>
          <a:p>
            <a:r>
              <a:rPr lang="en-US" sz="2000" dirty="0"/>
              <a:t>The journey of leukocytes from the vessel lumen to the tissue is a multistep process that is mediated and controlled by adhesion molecules and </a:t>
            </a:r>
            <a:r>
              <a:rPr lang="en-US" sz="2000" dirty="0" smtClean="0"/>
              <a:t>cytokines, and consist of three phases:</a:t>
            </a:r>
          </a:p>
          <a:p>
            <a:endParaRPr lang="en-US" sz="2000" dirty="0" smtClean="0"/>
          </a:p>
          <a:p>
            <a:r>
              <a:rPr lang="en-US" sz="2000" dirty="0"/>
              <a:t>1. Leukocyte Adhesion to </a:t>
            </a:r>
            <a:r>
              <a:rPr lang="en-US" sz="2000" dirty="0" smtClean="0"/>
              <a:t>Endothelium.</a:t>
            </a:r>
          </a:p>
          <a:p>
            <a:r>
              <a:rPr lang="en-US" sz="2000" dirty="0"/>
              <a:t>2. Leukocyte Migration Through </a:t>
            </a:r>
            <a:r>
              <a:rPr lang="en-US" sz="2000" dirty="0" smtClean="0"/>
              <a:t>Endothelium.</a:t>
            </a:r>
          </a:p>
          <a:p>
            <a:r>
              <a:rPr lang="en-US" sz="2000" dirty="0"/>
              <a:t>3. </a:t>
            </a:r>
            <a:r>
              <a:rPr lang="en-US" sz="2000" dirty="0" smtClean="0"/>
              <a:t>Movement </a:t>
            </a:r>
            <a:r>
              <a:rPr lang="en-US" sz="2000" dirty="0"/>
              <a:t>of the cells toward the offending </a:t>
            </a:r>
            <a:r>
              <a:rPr lang="en-US" sz="2000" dirty="0" smtClean="0"/>
              <a:t>agent</a:t>
            </a:r>
          </a:p>
          <a:p>
            <a:endParaRPr lang="en-US" sz="2000" dirty="0"/>
          </a:p>
        </p:txBody>
      </p:sp>
      <p:pic>
        <p:nvPicPr>
          <p:cNvPr id="4" name="Picture 2" descr="Statins interfere with cell recruitment to inflammatory sites. In the... |  Download Scientific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5447" y="0"/>
            <a:ext cx="6768059" cy="3868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2131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Macrophages</a:t>
            </a:r>
            <a:endParaRPr lang="en-US" dirty="0"/>
          </a:p>
        </p:txBody>
      </p:sp>
      <p:sp>
        <p:nvSpPr>
          <p:cNvPr id="3" name="Content Placeholder 2"/>
          <p:cNvSpPr>
            <a:spLocks noGrp="1"/>
          </p:cNvSpPr>
          <p:nvPr>
            <p:ph sz="quarter" idx="1"/>
          </p:nvPr>
        </p:nvSpPr>
        <p:spPr>
          <a:xfrm>
            <a:off x="381000" y="2514600"/>
            <a:ext cx="7467600" cy="4873752"/>
          </a:xfrm>
        </p:spPr>
        <p:txBody>
          <a:bodyPr/>
          <a:lstStyle/>
          <a:p>
            <a:r>
              <a:rPr lang="en-US" dirty="0" smtClean="0"/>
              <a:t>Survive </a:t>
            </a:r>
            <a:r>
              <a:rPr lang="en-US" dirty="0" smtClean="0"/>
              <a:t>longer .</a:t>
            </a:r>
          </a:p>
          <a:p>
            <a:r>
              <a:rPr lang="en-US" dirty="0" smtClean="0"/>
              <a:t>May </a:t>
            </a:r>
            <a:r>
              <a:rPr lang="en-US" dirty="0" smtClean="0"/>
              <a:t>proliferate in the tissues, and thus they become the dominant population in prolonged inflammatory </a:t>
            </a:r>
            <a:r>
              <a:rPr lang="en-US" dirty="0" smtClean="0"/>
              <a:t>reactions.</a:t>
            </a:r>
            <a:endParaRPr lang="en-US" dirty="0"/>
          </a:p>
        </p:txBody>
      </p:sp>
      <p:pic>
        <p:nvPicPr>
          <p:cNvPr id="32770" name="Picture 2" descr="Macrophages and Your Immune System"/>
          <p:cNvPicPr>
            <a:picLocks noChangeAspect="1" noChangeArrowheads="1"/>
          </p:cNvPicPr>
          <p:nvPr/>
        </p:nvPicPr>
        <p:blipFill>
          <a:blip r:embed="rId2" cstate="print"/>
          <a:srcRect/>
          <a:stretch>
            <a:fillRect/>
          </a:stretch>
        </p:blipFill>
        <p:spPr bwMode="auto">
          <a:xfrm>
            <a:off x="5715000" y="304800"/>
            <a:ext cx="3086100" cy="2057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are present?</a:t>
            </a:r>
            <a:endParaRPr lang="en-US" dirty="0"/>
          </a:p>
        </p:txBody>
      </p:sp>
      <p:sp>
        <p:nvSpPr>
          <p:cNvPr id="3" name="Content Placeholder 2"/>
          <p:cNvSpPr>
            <a:spLocks noGrp="1"/>
          </p:cNvSpPr>
          <p:nvPr>
            <p:ph sz="quarter" idx="1"/>
          </p:nvPr>
        </p:nvSpPr>
        <p:spPr/>
        <p:txBody>
          <a:bodyPr/>
          <a:lstStyle/>
          <a:p>
            <a:r>
              <a:rPr lang="en-US" dirty="0" smtClean="0"/>
              <a:t>Inflammation produced by Pseudomonas </a:t>
            </a:r>
            <a:r>
              <a:rPr lang="en-US" dirty="0" smtClean="0"/>
              <a:t>bacteria, the </a:t>
            </a:r>
            <a:r>
              <a:rPr lang="en-US" dirty="0" smtClean="0"/>
              <a:t>cellular infiltrate is dominated by </a:t>
            </a:r>
            <a:r>
              <a:rPr lang="en-US" dirty="0" err="1" smtClean="0"/>
              <a:t>neutrophils</a:t>
            </a:r>
            <a:r>
              <a:rPr lang="en-US" dirty="0" smtClean="0"/>
              <a:t> for several days.</a:t>
            </a:r>
          </a:p>
          <a:p>
            <a:r>
              <a:rPr lang="en-US" dirty="0" smtClean="0"/>
              <a:t> </a:t>
            </a:r>
            <a:r>
              <a:rPr lang="en-US" dirty="0" smtClean="0"/>
              <a:t>In </a:t>
            </a:r>
            <a:r>
              <a:rPr lang="en-US" dirty="0" smtClean="0"/>
              <a:t>viral infections, lymphocytes may be the first cells to arrive.</a:t>
            </a:r>
          </a:p>
          <a:p>
            <a:r>
              <a:rPr lang="en-US" dirty="0" smtClean="0"/>
              <a:t> </a:t>
            </a:r>
            <a:r>
              <a:rPr lang="en-US" dirty="0" smtClean="0"/>
              <a:t>Some </a:t>
            </a:r>
            <a:r>
              <a:rPr lang="en-US" dirty="0" smtClean="0"/>
              <a:t>hypersensitivity reactions are dominated by activated lymphocytes, macrophages, and plasma </a:t>
            </a:r>
            <a:r>
              <a:rPr lang="en-US" dirty="0" smtClean="0"/>
              <a:t>cells. </a:t>
            </a:r>
            <a:endParaRPr lang="en-US" dirty="0" smtClean="0"/>
          </a:p>
          <a:p>
            <a:r>
              <a:rPr lang="en-US" dirty="0" smtClean="0"/>
              <a:t> </a:t>
            </a:r>
            <a:r>
              <a:rPr lang="en-US" dirty="0" smtClean="0"/>
              <a:t>In </a:t>
            </a:r>
            <a:r>
              <a:rPr lang="en-US" dirty="0" smtClean="0"/>
              <a:t>allergic reactions, </a:t>
            </a:r>
            <a:r>
              <a:rPr lang="en-US" dirty="0" err="1" smtClean="0"/>
              <a:t>eosinophils</a:t>
            </a:r>
            <a:r>
              <a:rPr lang="en-US" dirty="0" smtClean="0"/>
              <a:t> may be a prominent cell </a:t>
            </a:r>
            <a:r>
              <a:rPr lang="en-US" dirty="0" smtClean="0"/>
              <a:t>type.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hite Blood Cell Pathophysiology - ppt video online download"/>
          <p:cNvPicPr>
            <a:picLocks noChangeAspect="1" noChangeArrowheads="1"/>
          </p:cNvPicPr>
          <p:nvPr/>
        </p:nvPicPr>
        <p:blipFill>
          <a:blip r:embed="rId2"/>
          <a:srcRect t="10232"/>
          <a:stretch>
            <a:fillRect/>
          </a:stretch>
        </p:blipFill>
        <p:spPr bwMode="auto">
          <a:xfrm>
            <a:off x="762000" y="914400"/>
            <a:ext cx="7943850" cy="53482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 activation</a:t>
            </a:r>
            <a:endParaRPr lang="en-US" dirty="0"/>
          </a:p>
        </p:txBody>
      </p:sp>
      <p:sp>
        <p:nvSpPr>
          <p:cNvPr id="3" name="Content Placeholder 2"/>
          <p:cNvSpPr>
            <a:spLocks noGrp="1"/>
          </p:cNvSpPr>
          <p:nvPr>
            <p:ph sz="quarter" idx="1"/>
          </p:nvPr>
        </p:nvSpPr>
        <p:spPr/>
        <p:txBody>
          <a:bodyPr/>
          <a:lstStyle/>
          <a:p>
            <a:r>
              <a:rPr lang="en-US" dirty="0" smtClean="0"/>
              <a:t>After leukocytes (particularly </a:t>
            </a:r>
            <a:r>
              <a:rPr lang="en-US" dirty="0" err="1" smtClean="0"/>
              <a:t>neutrophils</a:t>
            </a:r>
            <a:r>
              <a:rPr lang="en-US" dirty="0" smtClean="0"/>
              <a:t> and </a:t>
            </a:r>
            <a:r>
              <a:rPr lang="en-US" dirty="0" err="1" smtClean="0"/>
              <a:t>monocytes</a:t>
            </a:r>
            <a:r>
              <a:rPr lang="en-US" dirty="0" smtClean="0"/>
              <a:t>) have been recruited to a site of infection or tissue injury they must be activated to perform their functions.</a:t>
            </a:r>
          </a:p>
          <a:p>
            <a:endParaRPr lang="en-US" dirty="0" smtClean="0"/>
          </a:p>
          <a:p>
            <a:r>
              <a:rPr lang="en-US" dirty="0" smtClean="0"/>
              <a:t>The functional responses that are most important for destruction of microbes and other offenders are :</a:t>
            </a:r>
          </a:p>
          <a:p>
            <a:pPr>
              <a:buFont typeface="Wingdings" pitchFamily="2" charset="2"/>
              <a:buChar char="v"/>
            </a:pPr>
            <a:r>
              <a:rPr lang="en-US" u="sng" dirty="0" err="1" smtClean="0"/>
              <a:t>Phagocytosis</a:t>
            </a:r>
            <a:r>
              <a:rPr lang="en-US" u="sng" dirty="0" smtClean="0"/>
              <a:t>.</a:t>
            </a:r>
          </a:p>
          <a:p>
            <a:pPr>
              <a:buFont typeface="Wingdings" pitchFamily="2" charset="2"/>
              <a:buChar char="v"/>
            </a:pPr>
            <a:r>
              <a:rPr lang="en-US" u="sng" dirty="0" smtClean="0"/>
              <a:t> </a:t>
            </a:r>
            <a:r>
              <a:rPr lang="en-US" u="sng" dirty="0" smtClean="0"/>
              <a:t>Intracellular </a:t>
            </a:r>
            <a:r>
              <a:rPr lang="en-US" u="sng" dirty="0" smtClean="0"/>
              <a:t>killing</a:t>
            </a:r>
            <a:endParaRPr lang="en-US"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467600" cy="1143000"/>
          </a:xfrm>
        </p:spPr>
        <p:txBody>
          <a:bodyPr/>
          <a:lstStyle/>
          <a:p>
            <a:r>
              <a:rPr lang="en-US" dirty="0" smtClean="0"/>
              <a:t>1. </a:t>
            </a:r>
            <a:r>
              <a:rPr lang="en-US" dirty="0" err="1" smtClean="0"/>
              <a:t>Phagocytosis</a:t>
            </a:r>
            <a:endParaRPr lang="en-US" dirty="0"/>
          </a:p>
        </p:txBody>
      </p:sp>
      <p:sp>
        <p:nvSpPr>
          <p:cNvPr id="3" name="Content Placeholder 2"/>
          <p:cNvSpPr>
            <a:spLocks noGrp="1"/>
          </p:cNvSpPr>
          <p:nvPr>
            <p:ph sz="quarter" idx="1"/>
          </p:nvPr>
        </p:nvSpPr>
        <p:spPr>
          <a:xfrm>
            <a:off x="228600" y="990600"/>
            <a:ext cx="7467600" cy="4873752"/>
          </a:xfrm>
        </p:spPr>
        <p:txBody>
          <a:bodyPr>
            <a:normAutofit/>
          </a:bodyPr>
          <a:lstStyle/>
          <a:p>
            <a:r>
              <a:rPr lang="en-US" sz="2000" dirty="0" err="1" smtClean="0"/>
              <a:t>Phagocytosis</a:t>
            </a:r>
            <a:r>
              <a:rPr lang="en-US" sz="2000" dirty="0" smtClean="0"/>
              <a:t> involves three sequential steps:</a:t>
            </a:r>
          </a:p>
          <a:p>
            <a:endParaRPr lang="en-US" sz="2000" dirty="0" smtClean="0"/>
          </a:p>
          <a:p>
            <a:r>
              <a:rPr lang="en-US" sz="2000" dirty="0" smtClean="0"/>
              <a:t> (1) recognition and attachment of the particle to be ingested by the leukocyte</a:t>
            </a:r>
            <a:r>
              <a:rPr lang="en-US" sz="2000" dirty="0" smtClean="0"/>
              <a:t>.</a:t>
            </a:r>
          </a:p>
          <a:p>
            <a:endParaRPr lang="en-US" sz="2000" dirty="0" smtClean="0"/>
          </a:p>
          <a:p>
            <a:r>
              <a:rPr lang="en-US" sz="2000" dirty="0" smtClean="0"/>
              <a:t>(2) engulfment, with </a:t>
            </a:r>
            <a:r>
              <a:rPr lang="en-US" sz="2000" dirty="0" smtClean="0"/>
              <a:t>subsequent </a:t>
            </a:r>
            <a:r>
              <a:rPr lang="en-US" sz="2000" dirty="0" smtClean="0"/>
              <a:t>formation of a </a:t>
            </a:r>
            <a:r>
              <a:rPr lang="en-US" sz="2000" dirty="0" err="1" smtClean="0"/>
              <a:t>phagocytic</a:t>
            </a:r>
            <a:r>
              <a:rPr lang="en-US" sz="2000" dirty="0" smtClean="0"/>
              <a:t> </a:t>
            </a:r>
            <a:r>
              <a:rPr lang="en-US" sz="2000" dirty="0" smtClean="0"/>
              <a:t>vacuole.</a:t>
            </a:r>
          </a:p>
          <a:p>
            <a:pPr>
              <a:buNone/>
            </a:pPr>
            <a:endParaRPr lang="en-US" sz="2000" dirty="0" smtClean="0"/>
          </a:p>
          <a:p>
            <a:r>
              <a:rPr lang="en-US" sz="2000" dirty="0" smtClean="0"/>
              <a:t> (3) killing or </a:t>
            </a:r>
            <a:r>
              <a:rPr lang="en-US" sz="2000" dirty="0" smtClean="0"/>
              <a:t>degradation of </a:t>
            </a:r>
            <a:r>
              <a:rPr lang="en-US" sz="2000" dirty="0" smtClean="0"/>
              <a:t>the ingested material</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hagocytosis- definition, mechanism, steps with example"/>
          <p:cNvPicPr>
            <a:picLocks noChangeAspect="1" noChangeArrowheads="1"/>
          </p:cNvPicPr>
          <p:nvPr/>
        </p:nvPicPr>
        <p:blipFill>
          <a:blip r:embed="rId2"/>
          <a:srcRect/>
          <a:stretch>
            <a:fillRect/>
          </a:stretch>
        </p:blipFill>
        <p:spPr bwMode="auto">
          <a:xfrm>
            <a:off x="0" y="914400"/>
            <a:ext cx="8942914" cy="4953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Recognition by Phagocytic Receptors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Mannose receptors.</a:t>
            </a:r>
          </a:p>
          <a:p>
            <a:pPr>
              <a:buFont typeface="Wingdings" pitchFamily="2" charset="2"/>
              <a:buChar char="Ø"/>
            </a:pPr>
            <a:r>
              <a:rPr lang="en-US" dirty="0" smtClean="0"/>
              <a:t> </a:t>
            </a:r>
            <a:r>
              <a:rPr lang="en-US" dirty="0" smtClean="0"/>
              <a:t>Scavenger </a:t>
            </a:r>
            <a:r>
              <a:rPr lang="en-US" dirty="0" smtClean="0"/>
              <a:t>receptors.</a:t>
            </a:r>
          </a:p>
          <a:p>
            <a:pPr>
              <a:buFont typeface="Wingdings" pitchFamily="2" charset="2"/>
              <a:buChar char="Ø"/>
            </a:pPr>
            <a:r>
              <a:rPr lang="en-US" dirty="0" smtClean="0"/>
              <a:t>receptors for various </a:t>
            </a:r>
            <a:r>
              <a:rPr lang="en-US" dirty="0" err="1" smtClean="0"/>
              <a:t>opsonins</a:t>
            </a:r>
            <a:r>
              <a:rPr lang="en-US" dirty="0" smtClean="0"/>
              <a:t> bind and ingest microbes.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1.mannose </a:t>
            </a:r>
            <a:r>
              <a:rPr lang="en-US" dirty="0" smtClean="0"/>
              <a:t>receptor</a:t>
            </a:r>
            <a:endParaRPr lang="en-US" dirty="0"/>
          </a:p>
        </p:txBody>
      </p:sp>
      <p:sp>
        <p:nvSpPr>
          <p:cNvPr id="3" name="Content Placeholder 2"/>
          <p:cNvSpPr>
            <a:spLocks noGrp="1"/>
          </p:cNvSpPr>
          <p:nvPr>
            <p:ph sz="quarter" idx="1"/>
          </p:nvPr>
        </p:nvSpPr>
        <p:spPr/>
        <p:txBody>
          <a:bodyPr/>
          <a:lstStyle/>
          <a:p>
            <a:r>
              <a:rPr lang="en-US" dirty="0" smtClean="0"/>
              <a:t>The macrophage mannose receptor is a </a:t>
            </a:r>
            <a:r>
              <a:rPr lang="en-US" dirty="0" err="1" smtClean="0"/>
              <a:t>lectin</a:t>
            </a:r>
            <a:r>
              <a:rPr lang="en-US" dirty="0" smtClean="0"/>
              <a:t> that binds terminal mannose and </a:t>
            </a:r>
            <a:r>
              <a:rPr lang="en-US" dirty="0" err="1" smtClean="0"/>
              <a:t>fucose</a:t>
            </a:r>
            <a:r>
              <a:rPr lang="en-US" dirty="0" smtClean="0"/>
              <a:t> residues of </a:t>
            </a:r>
            <a:r>
              <a:rPr lang="en-US" dirty="0" err="1" smtClean="0"/>
              <a:t>glycoproteins</a:t>
            </a:r>
            <a:r>
              <a:rPr lang="en-US" dirty="0" smtClean="0"/>
              <a:t> and </a:t>
            </a:r>
            <a:r>
              <a:rPr lang="en-US" dirty="0" err="1" smtClean="0"/>
              <a:t>glycolipids</a:t>
            </a:r>
            <a:r>
              <a:rPr lang="en-US" dirty="0" smtClean="0"/>
              <a:t>. </a:t>
            </a:r>
          </a:p>
          <a:p>
            <a:r>
              <a:rPr lang="en-US" dirty="0" smtClean="0"/>
              <a:t>These sugars are typically part of molecules found on microbial cell walls, whereas mammalian </a:t>
            </a:r>
            <a:r>
              <a:rPr lang="en-US" dirty="0" err="1" smtClean="0"/>
              <a:t>glycoproteins</a:t>
            </a:r>
            <a:r>
              <a:rPr lang="en-US" dirty="0" smtClean="0"/>
              <a:t> and </a:t>
            </a:r>
            <a:r>
              <a:rPr lang="en-US" dirty="0" err="1" smtClean="0"/>
              <a:t>glycolipids</a:t>
            </a:r>
            <a:r>
              <a:rPr lang="en-US" dirty="0" smtClean="0"/>
              <a:t> contain </a:t>
            </a:r>
            <a:r>
              <a:rPr lang="en-US" dirty="0" err="1" smtClean="0"/>
              <a:t>terminal</a:t>
            </a:r>
            <a:r>
              <a:rPr lang="en-US" dirty="0" smtClean="0"/>
              <a:t> </a:t>
            </a:r>
            <a:r>
              <a:rPr lang="en-US" dirty="0" err="1" smtClean="0"/>
              <a:t>sialic</a:t>
            </a:r>
            <a:r>
              <a:rPr lang="en-US" dirty="0" smtClean="0"/>
              <a:t> acid or N-</a:t>
            </a:r>
            <a:r>
              <a:rPr lang="en-US" dirty="0" err="1" smtClean="0"/>
              <a:t>acetylgalactosamine</a:t>
            </a:r>
            <a:r>
              <a:rPr lang="en-US" dirty="0" smtClean="0"/>
              <a:t>. Therefore, the mannose receptor recognizes microbes and not host cells.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2.Scavenger </a:t>
            </a:r>
            <a:r>
              <a:rPr lang="en-US" dirty="0" smtClean="0"/>
              <a:t>receptors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Scavenger receptors bind and ingest low-density lipoprotein (LDL) particles as well as a variety of microbes.</a:t>
            </a:r>
          </a:p>
          <a:p>
            <a:r>
              <a:rPr lang="en-US" dirty="0" smtClean="0"/>
              <a:t> The efficiency of </a:t>
            </a:r>
            <a:r>
              <a:rPr lang="en-US" dirty="0" err="1" smtClean="0"/>
              <a:t>phagocytosis</a:t>
            </a:r>
            <a:r>
              <a:rPr lang="en-US" dirty="0" smtClean="0"/>
              <a:t> is greatly enhanced when microbes are </a:t>
            </a:r>
            <a:r>
              <a:rPr lang="en-US" dirty="0" err="1" smtClean="0"/>
              <a:t>opsonized</a:t>
            </a:r>
            <a:r>
              <a:rPr lang="en-US" dirty="0" smtClean="0"/>
              <a:t> (coated) by specific proteins (</a:t>
            </a:r>
            <a:r>
              <a:rPr lang="en-US" dirty="0" err="1" smtClean="0"/>
              <a:t>opsonins</a:t>
            </a:r>
            <a:r>
              <a:rPr lang="en-US" dirty="0" smtClean="0"/>
              <a:t>) for which the phagocytes express high-affinity receptors. </a:t>
            </a:r>
          </a:p>
          <a:p>
            <a:r>
              <a:rPr lang="en-US" dirty="0" smtClean="0"/>
              <a:t>The major </a:t>
            </a:r>
            <a:r>
              <a:rPr lang="en-US" dirty="0" err="1" smtClean="0"/>
              <a:t>opsonins</a:t>
            </a:r>
            <a:r>
              <a:rPr lang="en-US" dirty="0" smtClean="0"/>
              <a:t> are immunoglobulin </a:t>
            </a:r>
            <a:r>
              <a:rPr lang="en-US" u="sng" dirty="0" smtClean="0">
                <a:solidFill>
                  <a:srgbClr val="00B050"/>
                </a:solidFill>
              </a:rPr>
              <a:t>(</a:t>
            </a:r>
            <a:r>
              <a:rPr lang="en-US" u="sng" dirty="0" err="1" smtClean="0">
                <a:solidFill>
                  <a:srgbClr val="00B050"/>
                </a:solidFill>
              </a:rPr>
              <a:t>Ig</a:t>
            </a:r>
            <a:r>
              <a:rPr lang="en-US" u="sng" dirty="0" smtClean="0">
                <a:solidFill>
                  <a:srgbClr val="00B050"/>
                </a:solidFill>
              </a:rPr>
              <a:t>)G </a:t>
            </a:r>
            <a:r>
              <a:rPr lang="en-US" dirty="0" smtClean="0"/>
              <a:t>antibodies, the </a:t>
            </a:r>
            <a:r>
              <a:rPr lang="en-US" u="sng" dirty="0" smtClean="0">
                <a:solidFill>
                  <a:srgbClr val="00B050"/>
                </a:solidFill>
              </a:rPr>
              <a:t>C3b</a:t>
            </a:r>
            <a:r>
              <a:rPr lang="en-US" dirty="0" smtClean="0"/>
              <a:t> breakdown product of complement activation, and certain plasma </a:t>
            </a:r>
            <a:r>
              <a:rPr lang="en-US" u="sng" dirty="0" err="1" smtClean="0">
                <a:solidFill>
                  <a:srgbClr val="00B050"/>
                </a:solidFill>
              </a:rPr>
              <a:t>lectins</a:t>
            </a:r>
            <a:r>
              <a:rPr lang="en-US" dirty="0" smtClean="0"/>
              <a:t>, notably mannose-binding </a:t>
            </a:r>
            <a:r>
              <a:rPr lang="en-US" dirty="0" err="1" smtClean="0"/>
              <a:t>lectin</a:t>
            </a:r>
            <a:r>
              <a:rPr lang="en-US" dirty="0" smtClean="0"/>
              <a:t>, all of which are recognized by specific receptors on leukocytes.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2.Engulfment.</a:t>
            </a:r>
            <a:endParaRPr lang="en-US" dirty="0"/>
          </a:p>
        </p:txBody>
      </p:sp>
      <p:sp>
        <p:nvSpPr>
          <p:cNvPr id="3" name="Content Placeholder 2"/>
          <p:cNvSpPr>
            <a:spLocks noGrp="1"/>
          </p:cNvSpPr>
          <p:nvPr>
            <p:ph sz="quarter" idx="1"/>
          </p:nvPr>
        </p:nvSpPr>
        <p:spPr/>
        <p:txBody>
          <a:bodyPr/>
          <a:lstStyle/>
          <a:p>
            <a:r>
              <a:rPr lang="en-US" dirty="0" smtClean="0"/>
              <a:t>After a particle is bound to phagocyte receptors, extensions of the cytoplasm (</a:t>
            </a:r>
            <a:r>
              <a:rPr lang="en-US" dirty="0" err="1" smtClean="0"/>
              <a:t>pseudopods</a:t>
            </a:r>
            <a:r>
              <a:rPr lang="en-US" dirty="0" smtClean="0"/>
              <a:t>) flow around it, and the plasma membrane pinches off to form a </a:t>
            </a:r>
            <a:r>
              <a:rPr lang="en-US" dirty="0" err="1" smtClean="0"/>
              <a:t>cytosolic</a:t>
            </a:r>
            <a:r>
              <a:rPr lang="en-US" dirty="0" smtClean="0"/>
              <a:t> vesicle (</a:t>
            </a:r>
            <a:r>
              <a:rPr lang="en-US" dirty="0" err="1" smtClean="0"/>
              <a:t>phagosome</a:t>
            </a:r>
            <a:r>
              <a:rPr lang="en-US" dirty="0" smtClean="0"/>
              <a:t>) that encloses the particle.</a:t>
            </a:r>
          </a:p>
          <a:p>
            <a:r>
              <a:rPr lang="en-US" dirty="0" smtClean="0"/>
              <a:t> The </a:t>
            </a:r>
            <a:r>
              <a:rPr lang="en-US" dirty="0" err="1" smtClean="0"/>
              <a:t>phagosome</a:t>
            </a:r>
            <a:r>
              <a:rPr lang="en-US" dirty="0" smtClean="0"/>
              <a:t> then fuses with </a:t>
            </a:r>
            <a:r>
              <a:rPr lang="en-US" dirty="0" err="1" smtClean="0"/>
              <a:t>lysosomes</a:t>
            </a:r>
            <a:r>
              <a:rPr lang="en-US" dirty="0" smtClean="0"/>
              <a:t>, resulting in the discharge of </a:t>
            </a:r>
            <a:r>
              <a:rPr lang="en-US" dirty="0" err="1" smtClean="0"/>
              <a:t>lysosomal</a:t>
            </a:r>
            <a:r>
              <a:rPr lang="en-US" dirty="0" smtClean="0"/>
              <a:t> contents into the </a:t>
            </a:r>
            <a:r>
              <a:rPr lang="en-US" dirty="0" err="1" smtClean="0"/>
              <a:t>phagolysosome</a:t>
            </a:r>
            <a:r>
              <a:rPr lang="en-US" dirty="0" smtClean="0"/>
              <a:t> .</a:t>
            </a:r>
          </a:p>
          <a:p>
            <a:r>
              <a:rPr lang="en-US" dirty="0" smtClean="0"/>
              <a:t> During this process the phagocyte also may release some granule contents into the extracellular space, thereby damaging </a:t>
            </a:r>
            <a:r>
              <a:rPr lang="en-US" dirty="0" smtClean="0"/>
              <a:t>surrounding </a:t>
            </a:r>
            <a:r>
              <a:rPr lang="en-US" dirty="0" smtClean="0"/>
              <a:t>normal cells.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571060" cy="706964"/>
          </a:xfrm>
        </p:spPr>
        <p:txBody>
          <a:bodyPr>
            <a:normAutofit fontScale="90000"/>
          </a:bodyPr>
          <a:lstStyle/>
          <a:p>
            <a:r>
              <a:rPr lang="en-US" dirty="0"/>
              <a:t>1. Leukocyte Adhesion to Endothelium</a:t>
            </a:r>
          </a:p>
        </p:txBody>
      </p:sp>
      <p:sp>
        <p:nvSpPr>
          <p:cNvPr id="3" name="Content Placeholder 2"/>
          <p:cNvSpPr>
            <a:spLocks noGrp="1"/>
          </p:cNvSpPr>
          <p:nvPr>
            <p:ph sz="quarter" idx="1"/>
          </p:nvPr>
        </p:nvSpPr>
        <p:spPr>
          <a:xfrm>
            <a:off x="304800" y="1371600"/>
            <a:ext cx="8229600" cy="3416300"/>
          </a:xfrm>
        </p:spPr>
        <p:txBody>
          <a:bodyPr>
            <a:noAutofit/>
          </a:bodyPr>
          <a:lstStyle/>
          <a:p>
            <a:r>
              <a:rPr lang="en-US" sz="2000" dirty="0"/>
              <a:t>As the blood flow slows early in inflammation (stasis), </a:t>
            </a:r>
            <a:r>
              <a:rPr lang="en-US" sz="2000" dirty="0" smtClean="0"/>
              <a:t>and </a:t>
            </a:r>
            <a:r>
              <a:rPr lang="en-US" sz="2000" dirty="0"/>
              <a:t>more white cells assume a peripheral position along the endothelial </a:t>
            </a:r>
            <a:r>
              <a:rPr lang="en-US" sz="2000" dirty="0" smtClean="0"/>
              <a:t>surface </a:t>
            </a:r>
            <a:r>
              <a:rPr lang="en-US" sz="2000" u="sng" dirty="0" smtClean="0">
                <a:solidFill>
                  <a:srgbClr val="FF0000"/>
                </a:solidFill>
              </a:rPr>
              <a:t>(</a:t>
            </a:r>
            <a:r>
              <a:rPr lang="en-US" sz="2000" u="sng" dirty="0">
                <a:solidFill>
                  <a:srgbClr val="FF0000"/>
                </a:solidFill>
              </a:rPr>
              <a:t>margination</a:t>
            </a:r>
            <a:r>
              <a:rPr lang="en-US" sz="2000" u="sng" dirty="0" smtClean="0">
                <a:solidFill>
                  <a:srgbClr val="FF0000"/>
                </a:solidFill>
              </a:rPr>
              <a:t>.)</a:t>
            </a:r>
          </a:p>
          <a:p>
            <a:endParaRPr lang="en-US" sz="2000" dirty="0"/>
          </a:p>
          <a:p>
            <a:r>
              <a:rPr lang="en-US" sz="2000" dirty="0"/>
              <a:t>Activated endothelial cells express adhesion molecules to which the </a:t>
            </a:r>
            <a:r>
              <a:rPr lang="en-US" sz="2000" dirty="0" smtClean="0"/>
              <a:t>leukocytes </a:t>
            </a:r>
            <a:r>
              <a:rPr lang="en-US" sz="2000" dirty="0"/>
              <a:t>attach </a:t>
            </a:r>
            <a:r>
              <a:rPr lang="en-US" sz="2000" u="sng" dirty="0" smtClean="0">
                <a:solidFill>
                  <a:srgbClr val="00B050"/>
                </a:solidFill>
              </a:rPr>
              <a:t>loosely</a:t>
            </a:r>
            <a:r>
              <a:rPr lang="en-US" sz="2000" dirty="0"/>
              <a:t>, then bind and </a:t>
            </a:r>
            <a:r>
              <a:rPr lang="en-US" sz="2000" dirty="0" smtClean="0"/>
              <a:t>detach </a:t>
            </a:r>
            <a:r>
              <a:rPr lang="en-US" sz="2000" u="sng" dirty="0" smtClean="0">
                <a:solidFill>
                  <a:srgbClr val="FF0000"/>
                </a:solidFill>
              </a:rPr>
              <a:t>(</a:t>
            </a:r>
            <a:r>
              <a:rPr lang="en-US" sz="2000" u="sng" dirty="0">
                <a:solidFill>
                  <a:srgbClr val="FF0000"/>
                </a:solidFill>
              </a:rPr>
              <a:t>rolling</a:t>
            </a:r>
            <a:r>
              <a:rPr lang="en-US" sz="2000" u="sng" dirty="0" smtClean="0">
                <a:solidFill>
                  <a:srgbClr val="FF0000"/>
                </a:solidFill>
              </a:rPr>
              <a:t>.)</a:t>
            </a:r>
          </a:p>
          <a:p>
            <a:endParaRPr lang="en-US" sz="2000" dirty="0"/>
          </a:p>
          <a:p>
            <a:r>
              <a:rPr lang="en-US" sz="2000" dirty="0"/>
              <a:t>The cells finally come to rest at some point where they adhere </a:t>
            </a:r>
            <a:r>
              <a:rPr lang="en-US" sz="2000" u="sng" dirty="0" smtClean="0">
                <a:solidFill>
                  <a:srgbClr val="00B050"/>
                </a:solidFill>
              </a:rPr>
              <a:t>firmly</a:t>
            </a:r>
          </a:p>
          <a:p>
            <a:endParaRPr lang="en-US" sz="2000" dirty="0"/>
          </a:p>
          <a:p>
            <a:r>
              <a:rPr lang="en-US" sz="2000" dirty="0"/>
              <a:t>The attachment of leukocytes to endothelial cells is mediated by complementary adhesion molecules on the two cell types whose expression is enhanced by cytokines, The two major families of molecules involved in leukocyte adhesion and migration are the </a:t>
            </a:r>
            <a:r>
              <a:rPr lang="en-US" sz="2000" u="sng" dirty="0">
                <a:solidFill>
                  <a:srgbClr val="00B050"/>
                </a:solidFill>
              </a:rPr>
              <a:t>selectins and </a:t>
            </a:r>
            <a:r>
              <a:rPr lang="en-US" sz="2000" u="sng" dirty="0" err="1" smtClean="0">
                <a:solidFill>
                  <a:srgbClr val="00B050"/>
                </a:solidFill>
              </a:rPr>
              <a:t>integrins</a:t>
            </a:r>
            <a:r>
              <a:rPr lang="en-US" sz="2000" u="sng" dirty="0" smtClean="0">
                <a:solidFill>
                  <a:srgbClr val="00B050"/>
                </a:solidFill>
              </a:rPr>
              <a:t>.</a:t>
            </a:r>
            <a:endParaRPr lang="en-US" sz="2000" u="sng" dirty="0">
              <a:solidFill>
                <a:srgbClr val="00B050"/>
              </a:solidFill>
            </a:endParaRPr>
          </a:p>
        </p:txBody>
      </p:sp>
    </p:spTree>
    <p:extLst>
      <p:ext uri="{BB962C8B-B14F-4D97-AF65-F5344CB8AC3E}">
        <p14:creationId xmlns:p14="http://schemas.microsoft.com/office/powerpoint/2010/main" xmlns="" val="2886435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3.Intracellular </a:t>
            </a:r>
            <a:r>
              <a:rPr lang="en-US" dirty="0" smtClean="0"/>
              <a:t>Destruction of Microbes and Debris</a:t>
            </a:r>
            <a:endParaRPr lang="en-US" dirty="0"/>
          </a:p>
        </p:txBody>
      </p:sp>
      <p:sp>
        <p:nvSpPr>
          <p:cNvPr id="3" name="Content Placeholder 2"/>
          <p:cNvSpPr>
            <a:spLocks noGrp="1"/>
          </p:cNvSpPr>
          <p:nvPr>
            <p:ph sz="quarter" idx="1"/>
          </p:nvPr>
        </p:nvSpPr>
        <p:spPr/>
        <p:txBody>
          <a:bodyPr/>
          <a:lstStyle/>
          <a:p>
            <a:r>
              <a:rPr lang="en-US" dirty="0" smtClean="0"/>
              <a:t>The killing of microbes and the destruction of ingested materials are accomplished </a:t>
            </a:r>
            <a:r>
              <a:rPr lang="en-US" dirty="0" smtClean="0"/>
              <a:t>by:</a:t>
            </a:r>
          </a:p>
          <a:p>
            <a:endParaRPr lang="en-US" dirty="0" smtClean="0"/>
          </a:p>
          <a:p>
            <a:pPr>
              <a:buFont typeface="Wingdings" pitchFamily="2" charset="2"/>
              <a:buChar char="Ø"/>
            </a:pPr>
            <a:r>
              <a:rPr lang="en-US" dirty="0" smtClean="0"/>
              <a:t> Reactive </a:t>
            </a:r>
            <a:r>
              <a:rPr lang="en-US" dirty="0" smtClean="0"/>
              <a:t>oxygen species (ROS, also called reactive oxygen </a:t>
            </a:r>
            <a:r>
              <a:rPr lang="en-US" dirty="0" smtClean="0"/>
              <a:t>intermediates).</a:t>
            </a:r>
          </a:p>
          <a:p>
            <a:pPr>
              <a:buFont typeface="Wingdings" pitchFamily="2" charset="2"/>
              <a:buChar char="Ø"/>
            </a:pPr>
            <a:r>
              <a:rPr lang="en-US" dirty="0" smtClean="0"/>
              <a:t>R</a:t>
            </a:r>
            <a:r>
              <a:rPr lang="en-US" dirty="0" smtClean="0"/>
              <a:t>eactive </a:t>
            </a:r>
            <a:r>
              <a:rPr lang="en-US" dirty="0" smtClean="0"/>
              <a:t>nitrogen species, mainly derived from nitric oxide (NO</a:t>
            </a:r>
            <a:r>
              <a:rPr lang="en-US" dirty="0" smtClean="0"/>
              <a:t>).</a:t>
            </a:r>
          </a:p>
          <a:p>
            <a:pPr>
              <a:buFont typeface="Wingdings" pitchFamily="2" charset="2"/>
              <a:buChar char="Ø"/>
            </a:pPr>
            <a:r>
              <a:rPr lang="en-US" dirty="0" err="1" smtClean="0"/>
              <a:t>Lysosomal</a:t>
            </a:r>
            <a:r>
              <a:rPr lang="en-US" dirty="0" smtClean="0"/>
              <a:t> </a:t>
            </a:r>
            <a:r>
              <a:rPr lang="en-US" dirty="0" smtClean="0"/>
              <a:t>enzymes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smtClean="0"/>
              <a:t>Remember</a:t>
            </a:r>
            <a:endParaRPr lang="en-US" dirty="0"/>
          </a:p>
        </p:txBody>
      </p:sp>
      <p:sp>
        <p:nvSpPr>
          <p:cNvPr id="3" name="Content Placeholder 2"/>
          <p:cNvSpPr>
            <a:spLocks noGrp="1"/>
          </p:cNvSpPr>
          <p:nvPr>
            <p:ph sz="quarter" idx="1"/>
          </p:nvPr>
        </p:nvSpPr>
        <p:spPr>
          <a:xfrm>
            <a:off x="457200" y="1295400"/>
            <a:ext cx="7467600" cy="5178552"/>
          </a:xfrm>
        </p:spPr>
        <p:txBody>
          <a:bodyPr>
            <a:normAutofit fontScale="92500"/>
          </a:bodyPr>
          <a:lstStyle/>
          <a:p>
            <a:r>
              <a:rPr lang="en-US" dirty="0" smtClean="0"/>
              <a:t>This </a:t>
            </a:r>
            <a:r>
              <a:rPr lang="en-US" dirty="0" smtClean="0"/>
              <a:t>is the final step in the elimination of infectious agents and necrotic cells. </a:t>
            </a:r>
            <a:endParaRPr lang="en-US" dirty="0" smtClean="0"/>
          </a:p>
          <a:p>
            <a:endParaRPr lang="en-US" dirty="0" smtClean="0"/>
          </a:p>
          <a:p>
            <a:r>
              <a:rPr lang="en-US" dirty="0" smtClean="0"/>
              <a:t>The </a:t>
            </a:r>
            <a:r>
              <a:rPr lang="en-US" dirty="0" smtClean="0"/>
              <a:t>killing and degradation of microbes and elimination of dead-cell debris within </a:t>
            </a:r>
            <a:r>
              <a:rPr lang="en-US" dirty="0" err="1" smtClean="0"/>
              <a:t>neutrophils</a:t>
            </a:r>
            <a:r>
              <a:rPr lang="en-US" dirty="0" smtClean="0"/>
              <a:t> and macrophages occur most efficiently after their activation</a:t>
            </a:r>
            <a:r>
              <a:rPr lang="en-US" dirty="0" smtClean="0"/>
              <a:t>.</a:t>
            </a:r>
          </a:p>
          <a:p>
            <a:endParaRPr lang="en-US" dirty="0" smtClean="0"/>
          </a:p>
          <a:p>
            <a:r>
              <a:rPr lang="en-US" dirty="0" smtClean="0"/>
              <a:t> </a:t>
            </a:r>
            <a:r>
              <a:rPr lang="en-US" dirty="0" smtClean="0"/>
              <a:t>All these killing mechanisms are normally sequestered in </a:t>
            </a:r>
            <a:r>
              <a:rPr lang="en-US" dirty="0" err="1" smtClean="0"/>
              <a:t>lysosomes</a:t>
            </a:r>
            <a:r>
              <a:rPr lang="en-US" dirty="0" smtClean="0"/>
              <a:t>, to which </a:t>
            </a:r>
            <a:r>
              <a:rPr lang="en-US" dirty="0" err="1" smtClean="0"/>
              <a:t>phagocytosed</a:t>
            </a:r>
            <a:r>
              <a:rPr lang="en-US" dirty="0" smtClean="0"/>
              <a:t> materials are brought. Thus, </a:t>
            </a:r>
            <a:r>
              <a:rPr lang="en-US" dirty="0" smtClean="0"/>
              <a:t>potentially </a:t>
            </a:r>
            <a:r>
              <a:rPr lang="en-US" dirty="0" smtClean="0"/>
              <a:t>harmful substances are segregated from the cell’s cytoplasm and nucleus to avoid damage to the phagocyte while it is performing its normal function.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Reactive Oxygen Species.</a:t>
            </a:r>
            <a:endParaRPr lang="en-US" dirty="0"/>
          </a:p>
        </p:txBody>
      </p:sp>
      <p:sp>
        <p:nvSpPr>
          <p:cNvPr id="3" name="Content Placeholder 2"/>
          <p:cNvSpPr>
            <a:spLocks noGrp="1"/>
          </p:cNvSpPr>
          <p:nvPr>
            <p:ph sz="quarter" idx="1"/>
          </p:nvPr>
        </p:nvSpPr>
        <p:spPr/>
        <p:txBody>
          <a:bodyPr/>
          <a:lstStyle/>
          <a:p>
            <a:r>
              <a:rPr lang="en-US" dirty="0" smtClean="0"/>
              <a:t>They are </a:t>
            </a:r>
            <a:r>
              <a:rPr lang="en-US" dirty="0" smtClean="0"/>
              <a:t>produced by the rapid assembly and activation of a </a:t>
            </a:r>
            <a:r>
              <a:rPr lang="en-US" dirty="0" err="1" smtClean="0"/>
              <a:t>multicomponent</a:t>
            </a:r>
            <a:r>
              <a:rPr lang="en-US" dirty="0" smtClean="0"/>
              <a:t> enzyme, phagocyte </a:t>
            </a:r>
            <a:r>
              <a:rPr lang="en-US" dirty="0" err="1" smtClean="0"/>
              <a:t>oxidase</a:t>
            </a:r>
            <a:r>
              <a:rPr lang="en-US" dirty="0" smtClean="0"/>
              <a:t> (also called NADPH </a:t>
            </a:r>
            <a:r>
              <a:rPr lang="en-US" dirty="0" err="1" smtClean="0"/>
              <a:t>oxidase</a:t>
            </a:r>
            <a:r>
              <a:rPr lang="en-US" dirty="0" smtClean="0"/>
              <a:t>), which </a:t>
            </a:r>
            <a:r>
              <a:rPr lang="en-US" dirty="0" smtClean="0"/>
              <a:t>:</a:t>
            </a:r>
          </a:p>
          <a:p>
            <a:pPr>
              <a:buFont typeface="Wingdings" pitchFamily="2" charset="2"/>
              <a:buChar char="v"/>
            </a:pPr>
            <a:r>
              <a:rPr lang="en-US" dirty="0" smtClean="0"/>
              <a:t>oxidizes NADPH</a:t>
            </a:r>
          </a:p>
          <a:p>
            <a:pPr>
              <a:buFont typeface="Wingdings" pitchFamily="2" charset="2"/>
              <a:buChar char="v"/>
            </a:pPr>
            <a:r>
              <a:rPr lang="en-US" dirty="0" smtClean="0"/>
              <a:t> </a:t>
            </a:r>
            <a:r>
              <a:rPr lang="en-US" dirty="0" smtClean="0"/>
              <a:t>reduces oxygen to the superoxide anion (O2 • ) </a:t>
            </a:r>
            <a:endParaRPr lang="en-US" dirty="0"/>
          </a:p>
        </p:txBody>
      </p:sp>
      <p:pic>
        <p:nvPicPr>
          <p:cNvPr id="1026" name="Picture 2" descr="NADPH oxidase - Wikipedia"/>
          <p:cNvPicPr>
            <a:picLocks noChangeAspect="1" noChangeArrowheads="1"/>
          </p:cNvPicPr>
          <p:nvPr/>
        </p:nvPicPr>
        <p:blipFill>
          <a:blip r:embed="rId2"/>
          <a:srcRect/>
          <a:stretch>
            <a:fillRect/>
          </a:stretch>
        </p:blipFill>
        <p:spPr bwMode="auto">
          <a:xfrm>
            <a:off x="838200" y="4038600"/>
            <a:ext cx="6921985" cy="2590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1143000"/>
          </a:xfrm>
        </p:spPr>
        <p:txBody>
          <a:bodyPr/>
          <a:lstStyle/>
          <a:p>
            <a:r>
              <a:rPr lang="en-US" dirty="0" smtClean="0"/>
              <a:t>respiratory burst.</a:t>
            </a:r>
            <a:endParaRPr lang="en-US" dirty="0"/>
          </a:p>
        </p:txBody>
      </p:sp>
      <p:sp>
        <p:nvSpPr>
          <p:cNvPr id="3" name="Content Placeholder 2"/>
          <p:cNvSpPr>
            <a:spLocks noGrp="1"/>
          </p:cNvSpPr>
          <p:nvPr>
            <p:ph sz="quarter" idx="1"/>
          </p:nvPr>
        </p:nvSpPr>
        <p:spPr>
          <a:xfrm>
            <a:off x="304800" y="1295400"/>
            <a:ext cx="7467600" cy="4873752"/>
          </a:xfrm>
        </p:spPr>
        <p:txBody>
          <a:bodyPr>
            <a:normAutofit/>
          </a:bodyPr>
          <a:lstStyle/>
          <a:p>
            <a:r>
              <a:rPr lang="en-US" dirty="0" smtClean="0"/>
              <a:t>Is </a:t>
            </a:r>
            <a:r>
              <a:rPr lang="en-US" dirty="0" smtClean="0"/>
              <a:t>the rapid release of the reactive oxygen species (ROS), superoxide anion (</a:t>
            </a:r>
            <a:r>
              <a:rPr lang="en-US" dirty="0" smtClean="0"/>
              <a:t>O</a:t>
            </a:r>
            <a:r>
              <a:rPr lang="en-US" dirty="0" smtClean="0"/>
              <a:t>2</a:t>
            </a:r>
            <a:r>
              <a:rPr lang="en-US" dirty="0" smtClean="0"/>
              <a:t>) </a:t>
            </a:r>
            <a:r>
              <a:rPr lang="en-US" dirty="0" smtClean="0"/>
              <a:t>and hydrogen peroxide (</a:t>
            </a:r>
            <a:r>
              <a:rPr lang="en-US" dirty="0" smtClean="0"/>
              <a:t>H2O2</a:t>
            </a:r>
            <a:r>
              <a:rPr lang="en-US" dirty="0" smtClean="0"/>
              <a:t>), </a:t>
            </a:r>
            <a:r>
              <a:rPr lang="en-US" dirty="0" smtClean="0"/>
              <a:t> occur in  </a:t>
            </a:r>
            <a:r>
              <a:rPr lang="en-US" dirty="0" err="1" smtClean="0"/>
              <a:t>neutrophils</a:t>
            </a:r>
            <a:r>
              <a:rPr lang="en-US" dirty="0" smtClean="0"/>
              <a:t>, </a:t>
            </a:r>
            <a:r>
              <a:rPr lang="en-US" dirty="0" smtClean="0"/>
              <a:t>and </a:t>
            </a:r>
            <a:r>
              <a:rPr lang="en-US" dirty="0" smtClean="0"/>
              <a:t>tightly linked to </a:t>
            </a:r>
            <a:r>
              <a:rPr lang="en-US" dirty="0" err="1" smtClean="0"/>
              <a:t>phagocytosis</a:t>
            </a:r>
            <a:r>
              <a:rPr lang="en-US" dirty="0" smtClean="0"/>
              <a:t>.</a:t>
            </a:r>
          </a:p>
        </p:txBody>
      </p:sp>
      <p:pic>
        <p:nvPicPr>
          <p:cNvPr id="44034" name="Picture 2" descr="Figure 3 from The expanding role of NADPH oxidases in health and disease:  no longer just agents of death and destruction. | Semantic Scholar"/>
          <p:cNvPicPr>
            <a:picLocks noChangeAspect="1" noChangeArrowheads="1"/>
          </p:cNvPicPr>
          <p:nvPr/>
        </p:nvPicPr>
        <p:blipFill>
          <a:blip r:embed="rId2"/>
          <a:srcRect/>
          <a:stretch>
            <a:fillRect/>
          </a:stretch>
        </p:blipFill>
        <p:spPr bwMode="auto">
          <a:xfrm>
            <a:off x="1752600" y="2839554"/>
            <a:ext cx="5410200" cy="401844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7924800" cy="5943600"/>
          </a:xfrm>
        </p:spPr>
        <p:txBody>
          <a:bodyPr/>
          <a:lstStyle/>
          <a:p>
            <a:r>
              <a:rPr lang="en-US" dirty="0" smtClean="0"/>
              <a:t>Phagocyte </a:t>
            </a:r>
            <a:r>
              <a:rPr lang="en-US" dirty="0" err="1" smtClean="0"/>
              <a:t>oxidase</a:t>
            </a:r>
            <a:r>
              <a:rPr lang="en-US" dirty="0" smtClean="0"/>
              <a:t> is an enzyme complex consisting of at least seven proteins</a:t>
            </a:r>
            <a:r>
              <a:rPr lang="en-US" dirty="0" smtClean="0"/>
              <a:t>.</a:t>
            </a:r>
          </a:p>
          <a:p>
            <a:endParaRPr lang="en-US" dirty="0" smtClean="0"/>
          </a:p>
          <a:p>
            <a:r>
              <a:rPr lang="en-US" dirty="0" smtClean="0"/>
              <a:t> In resting </a:t>
            </a:r>
            <a:r>
              <a:rPr lang="en-US" dirty="0" err="1" smtClean="0"/>
              <a:t>neutrophils</a:t>
            </a:r>
            <a:r>
              <a:rPr lang="en-US" dirty="0" smtClean="0"/>
              <a:t>, different components of the enzyme are located in the plasma membrane and the cytoplasm. In response to activating stimuli, the </a:t>
            </a:r>
            <a:r>
              <a:rPr lang="en-US" dirty="0" err="1" smtClean="0"/>
              <a:t>cytosolic</a:t>
            </a:r>
            <a:r>
              <a:rPr lang="en-US" dirty="0" smtClean="0"/>
              <a:t> protein components </a:t>
            </a:r>
            <a:r>
              <a:rPr lang="en-US" dirty="0" err="1" smtClean="0"/>
              <a:t>translocate</a:t>
            </a:r>
            <a:r>
              <a:rPr lang="en-US" dirty="0" smtClean="0"/>
              <a:t> to the </a:t>
            </a:r>
            <a:r>
              <a:rPr lang="en-US" dirty="0" err="1" smtClean="0"/>
              <a:t>phagosomal</a:t>
            </a:r>
            <a:r>
              <a:rPr lang="en-US" dirty="0" smtClean="0"/>
              <a:t> membrane, where they assemble and form the functional enzyme complex. </a:t>
            </a:r>
            <a:endParaRPr lang="en-US" dirty="0" smtClean="0"/>
          </a:p>
          <a:p>
            <a:endParaRPr lang="en-US" dirty="0" smtClean="0"/>
          </a:p>
          <a:p>
            <a:r>
              <a:rPr lang="en-US" dirty="0" smtClean="0"/>
              <a:t>Thus</a:t>
            </a:r>
            <a:r>
              <a:rPr lang="en-US" dirty="0" smtClean="0"/>
              <a:t>, the ROS are produced within the </a:t>
            </a:r>
            <a:r>
              <a:rPr lang="en-US" dirty="0" err="1" smtClean="0"/>
              <a:t>phagolysosome</a:t>
            </a:r>
            <a:r>
              <a:rPr lang="en-US" dirty="0" smtClean="0"/>
              <a:t>, where they can act on ingested particles without damaging the host cell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chematic diagram of assembly and activation of NADPH oxidase.... |  Download Scientific Diagram"/>
          <p:cNvPicPr>
            <a:picLocks noChangeAspect="1" noChangeArrowheads="1"/>
          </p:cNvPicPr>
          <p:nvPr/>
        </p:nvPicPr>
        <p:blipFill>
          <a:blip r:embed="rId2"/>
          <a:srcRect/>
          <a:stretch>
            <a:fillRect/>
          </a:stretch>
        </p:blipFill>
        <p:spPr bwMode="auto">
          <a:xfrm>
            <a:off x="381000" y="1600200"/>
            <a:ext cx="8096250" cy="30575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O2 • so produced is then converted into hydrogen peroxide (H2O2), mostly by spontaneous </a:t>
            </a:r>
            <a:r>
              <a:rPr lang="en-US" dirty="0" err="1" smtClean="0"/>
              <a:t>dismutation</a:t>
            </a:r>
            <a:r>
              <a:rPr lang="en-US" dirty="0" smtClean="0"/>
              <a:t>, a process of simultaneous oxidation and </a:t>
            </a:r>
            <a:r>
              <a:rPr lang="en-US" dirty="0" smtClean="0"/>
              <a:t>reduction</a:t>
            </a:r>
            <a:r>
              <a:rPr lang="en-US" dirty="0" smtClean="0"/>
              <a:t>. </a:t>
            </a:r>
            <a:endParaRPr lang="en-US" dirty="0" smtClean="0"/>
          </a:p>
          <a:p>
            <a:r>
              <a:rPr lang="en-US" dirty="0" smtClean="0"/>
              <a:t>H2O2 </a:t>
            </a:r>
            <a:r>
              <a:rPr lang="en-US" dirty="0" smtClean="0"/>
              <a:t>is not able to kill microbes efficiently by itself. However, the </a:t>
            </a:r>
            <a:r>
              <a:rPr lang="en-US" dirty="0" err="1" smtClean="0"/>
              <a:t>azurophilic</a:t>
            </a:r>
            <a:r>
              <a:rPr lang="en-US" dirty="0" smtClean="0"/>
              <a:t> granules of </a:t>
            </a:r>
            <a:r>
              <a:rPr lang="en-US" dirty="0" err="1" smtClean="0"/>
              <a:t>neutrophils</a:t>
            </a:r>
            <a:r>
              <a:rPr lang="en-US" dirty="0" smtClean="0"/>
              <a:t> contain the enzyme </a:t>
            </a:r>
            <a:r>
              <a:rPr lang="en-US" dirty="0" err="1" smtClean="0"/>
              <a:t>myeloperoxidase</a:t>
            </a:r>
            <a:r>
              <a:rPr lang="en-US" dirty="0" smtClean="0"/>
              <a:t> (MPO), which, in the presence of a halide such as </a:t>
            </a:r>
            <a:r>
              <a:rPr lang="en-US" dirty="0" err="1" smtClean="0"/>
              <a:t>Cl</a:t>
            </a:r>
            <a:r>
              <a:rPr lang="en-US" dirty="0" smtClean="0"/>
              <a:t>− , converts H2O2 to hypochlorite (OCl2 </a:t>
            </a:r>
            <a:r>
              <a:rPr lang="en-US" dirty="0" smtClean="0"/>
              <a:t>−). </a:t>
            </a:r>
          </a:p>
          <a:p>
            <a:r>
              <a:rPr lang="en-US" dirty="0" smtClean="0"/>
              <a:t>The </a:t>
            </a:r>
            <a:r>
              <a:rPr lang="en-US" dirty="0" smtClean="0"/>
              <a:t>latter is a potent anti-microbial agent that destroys microbes by </a:t>
            </a:r>
            <a:r>
              <a:rPr lang="en-US" dirty="0" err="1" smtClean="0"/>
              <a:t>halogenation</a:t>
            </a:r>
            <a:r>
              <a:rPr lang="en-US" dirty="0" smtClean="0"/>
              <a:t> </a:t>
            </a:r>
            <a:r>
              <a:rPr lang="en-US" dirty="0" smtClean="0"/>
              <a:t>(in which the halide is bound covalently to cellular constituents) or by oxidation of proteins and lipids (lipid </a:t>
            </a:r>
            <a:r>
              <a:rPr lang="en-US" dirty="0" err="1" smtClean="0"/>
              <a:t>peroxidation</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r. Maha Arafah INFLAMMATION AND REPAIR Lecture 2 - ppt download"/>
          <p:cNvPicPr>
            <a:picLocks noChangeAspect="1" noChangeArrowheads="1"/>
          </p:cNvPicPr>
          <p:nvPr/>
        </p:nvPicPr>
        <p:blipFill>
          <a:blip r:embed="rId2"/>
          <a:srcRect t="30208" r="25781"/>
          <a:stretch>
            <a:fillRect/>
          </a:stretch>
        </p:blipFill>
        <p:spPr bwMode="auto">
          <a:xfrm>
            <a:off x="533400" y="1524000"/>
            <a:ext cx="7239000" cy="5105400"/>
          </a:xfrm>
          <a:prstGeom prst="rect">
            <a:avLst/>
          </a:prstGeom>
          <a:noFill/>
        </p:spPr>
      </p:pic>
      <p:sp>
        <p:nvSpPr>
          <p:cNvPr id="3" name="Rectangle 2"/>
          <p:cNvSpPr/>
          <p:nvPr/>
        </p:nvSpPr>
        <p:spPr>
          <a:xfrm>
            <a:off x="685800" y="304800"/>
            <a:ext cx="8001000" cy="830997"/>
          </a:xfrm>
          <a:prstGeom prst="rect">
            <a:avLst/>
          </a:prstGeom>
        </p:spPr>
        <p:txBody>
          <a:bodyPr wrap="square">
            <a:spAutoFit/>
          </a:bodyPr>
          <a:lstStyle/>
          <a:p>
            <a:r>
              <a:rPr lang="en-US" sz="2400" dirty="0" smtClean="0"/>
              <a:t>The H2O2-MPO-halide system is the most efficient bactericidal system of </a:t>
            </a:r>
            <a:r>
              <a:rPr lang="en-US" sz="2400" dirty="0" err="1" smtClean="0"/>
              <a:t>neutrophils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anti-oxidants</a:t>
            </a:r>
            <a:endParaRPr lang="en-US" dirty="0"/>
          </a:p>
        </p:txBody>
      </p:sp>
      <p:sp>
        <p:nvSpPr>
          <p:cNvPr id="3" name="Content Placeholder 2"/>
          <p:cNvSpPr>
            <a:spLocks noGrp="1"/>
          </p:cNvSpPr>
          <p:nvPr>
            <p:ph sz="quarter" idx="1"/>
          </p:nvPr>
        </p:nvSpPr>
        <p:spPr/>
        <p:txBody>
          <a:bodyPr/>
          <a:lstStyle/>
          <a:p>
            <a:r>
              <a:rPr lang="en-US" dirty="0" smtClean="0"/>
              <a:t>Serum, tissue fluids, and host cells possess anti-oxidant mechanisms that protect against these potentially harmful oxygen-derived radicals. </a:t>
            </a:r>
            <a:endParaRPr lang="en-US" dirty="0" smtClean="0"/>
          </a:p>
          <a:p>
            <a:r>
              <a:rPr lang="en-US" u="sng" dirty="0" smtClean="0"/>
              <a:t>These </a:t>
            </a:r>
            <a:r>
              <a:rPr lang="en-US" u="sng" dirty="0" smtClean="0"/>
              <a:t>anti-oxidants </a:t>
            </a:r>
            <a:r>
              <a:rPr lang="en-US" u="sng" dirty="0" smtClean="0"/>
              <a:t> include:</a:t>
            </a:r>
          </a:p>
          <a:p>
            <a:endParaRPr lang="en-US" dirty="0" smtClean="0"/>
          </a:p>
          <a:p>
            <a:pPr>
              <a:buFont typeface="Wingdings" pitchFamily="2" charset="2"/>
              <a:buChar char="Ø"/>
            </a:pPr>
            <a:r>
              <a:rPr lang="en-US" dirty="0" smtClean="0"/>
              <a:t> </a:t>
            </a:r>
            <a:r>
              <a:rPr lang="en-US" dirty="0" smtClean="0"/>
              <a:t>(1) the enzyme superoxide dismutase, which is found in or can be activated in a variety of cell </a:t>
            </a:r>
            <a:r>
              <a:rPr lang="en-US" dirty="0" smtClean="0"/>
              <a:t>types.</a:t>
            </a:r>
          </a:p>
          <a:p>
            <a:pPr>
              <a:buFont typeface="Wingdings" pitchFamily="2" charset="2"/>
              <a:buChar char="Ø"/>
            </a:pPr>
            <a:r>
              <a:rPr lang="en-US" dirty="0" smtClean="0"/>
              <a:t> </a:t>
            </a:r>
            <a:r>
              <a:rPr lang="en-US" dirty="0" smtClean="0"/>
              <a:t>(2) </a:t>
            </a:r>
            <a:r>
              <a:rPr lang="en-US" dirty="0" err="1" smtClean="0"/>
              <a:t>catalase</a:t>
            </a:r>
            <a:r>
              <a:rPr lang="en-US" dirty="0" smtClean="0"/>
              <a:t>, which detoxifies </a:t>
            </a:r>
            <a:r>
              <a:rPr lang="en-US" dirty="0" smtClean="0"/>
              <a:t>H2O2.</a:t>
            </a:r>
          </a:p>
          <a:p>
            <a:pPr>
              <a:buFont typeface="Wingdings" pitchFamily="2" charset="2"/>
              <a:buChar char="Ø"/>
            </a:pPr>
            <a:r>
              <a:rPr lang="en-US" dirty="0" smtClean="0"/>
              <a:t> </a:t>
            </a:r>
            <a:r>
              <a:rPr lang="en-US" dirty="0" smtClean="0"/>
              <a:t>(3) glutathione </a:t>
            </a:r>
            <a:r>
              <a:rPr lang="en-US" dirty="0" err="1" smtClean="0"/>
              <a:t>peroxidase</a:t>
            </a:r>
            <a:r>
              <a:rPr lang="en-US" dirty="0" smtClean="0"/>
              <a:t>, another powerful H2O2 detoxifier.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Genetic defects in the generation of ROS are the cause of an immunodeficiency disease called chronic </a:t>
            </a:r>
            <a:r>
              <a:rPr lang="en-US" dirty="0" err="1" smtClean="0"/>
              <a:t>granulomatous</a:t>
            </a:r>
            <a:r>
              <a:rPr lang="en-US" dirty="0" smtClean="0"/>
              <a:t> disease.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nflammation. Introduction Inflammation is defined as the local response of  living mammalian tissues to injury due to any agent. Body defense reaction.  - ppt download"/>
          <p:cNvPicPr>
            <a:picLocks noChangeAspect="1" noChangeArrowheads="1"/>
          </p:cNvPicPr>
          <p:nvPr/>
        </p:nvPicPr>
        <p:blipFill>
          <a:blip r:embed="rId2"/>
          <a:srcRect l="9167" t="56667" r="5833"/>
          <a:stretch>
            <a:fillRect/>
          </a:stretch>
        </p:blipFill>
        <p:spPr bwMode="auto">
          <a:xfrm>
            <a:off x="685800" y="228600"/>
            <a:ext cx="7772400" cy="2971801"/>
          </a:xfrm>
          <a:prstGeom prst="rect">
            <a:avLst/>
          </a:prstGeom>
          <a:noFill/>
        </p:spPr>
      </p:pic>
      <p:pic>
        <p:nvPicPr>
          <p:cNvPr id="3" name="Picture 2" descr="General Pathology....Inflammation"/>
          <p:cNvPicPr>
            <a:picLocks noChangeAspect="1" noChangeArrowheads="1"/>
          </p:cNvPicPr>
          <p:nvPr/>
        </p:nvPicPr>
        <p:blipFill>
          <a:blip r:embed="rId3"/>
          <a:srcRect/>
          <a:stretch>
            <a:fillRect/>
          </a:stretch>
        </p:blipFill>
        <p:spPr bwMode="auto">
          <a:xfrm>
            <a:off x="2438400" y="3581400"/>
            <a:ext cx="3657600" cy="2936206"/>
          </a:xfrm>
          <a:prstGeom prst="rect">
            <a:avLst/>
          </a:prstGeom>
          <a:noFill/>
        </p:spPr>
      </p:pic>
      <p:sp>
        <p:nvSpPr>
          <p:cNvPr id="4" name="Rectangle 3"/>
          <p:cNvSpPr/>
          <p:nvPr/>
        </p:nvSpPr>
        <p:spPr>
          <a:xfrm>
            <a:off x="1066800" y="381000"/>
            <a:ext cx="2895600" cy="461665"/>
          </a:xfrm>
          <a:prstGeom prst="rect">
            <a:avLst/>
          </a:prstGeom>
        </p:spPr>
        <p:txBody>
          <a:bodyPr wrap="square">
            <a:spAutoFit/>
          </a:bodyPr>
          <a:lstStyle/>
          <a:p>
            <a:r>
              <a:rPr lang="en-US" sz="2400" b="1" u="sng" dirty="0" err="1" smtClean="0"/>
              <a:t>margination</a:t>
            </a:r>
            <a:endParaRPr lang="en-US"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1143000"/>
          </a:xfrm>
        </p:spPr>
        <p:txBody>
          <a:bodyPr/>
          <a:lstStyle/>
          <a:p>
            <a:r>
              <a:rPr lang="en-US" dirty="0" smtClean="0"/>
              <a:t>2. Nitric Oxide</a:t>
            </a:r>
            <a:endParaRPr lang="en-US" dirty="0"/>
          </a:p>
        </p:txBody>
      </p:sp>
      <p:sp>
        <p:nvSpPr>
          <p:cNvPr id="3" name="Content Placeholder 2"/>
          <p:cNvSpPr>
            <a:spLocks noGrp="1"/>
          </p:cNvSpPr>
          <p:nvPr>
            <p:ph sz="quarter" idx="1"/>
          </p:nvPr>
        </p:nvSpPr>
        <p:spPr>
          <a:xfrm>
            <a:off x="228600" y="990600"/>
            <a:ext cx="8686800" cy="5638800"/>
          </a:xfrm>
        </p:spPr>
        <p:txBody>
          <a:bodyPr>
            <a:normAutofit lnSpcReduction="10000"/>
          </a:bodyPr>
          <a:lstStyle/>
          <a:p>
            <a:r>
              <a:rPr lang="en-US" dirty="0" smtClean="0"/>
              <a:t>Is a </a:t>
            </a:r>
            <a:r>
              <a:rPr lang="en-US" dirty="0" smtClean="0"/>
              <a:t>soluble gas produced from </a:t>
            </a:r>
            <a:r>
              <a:rPr lang="en-US" dirty="0" err="1" smtClean="0"/>
              <a:t>arginine</a:t>
            </a:r>
            <a:r>
              <a:rPr lang="en-US" dirty="0" smtClean="0"/>
              <a:t> by the action of nitric oxide </a:t>
            </a:r>
            <a:r>
              <a:rPr lang="en-US" dirty="0" err="1" smtClean="0"/>
              <a:t>synthase</a:t>
            </a:r>
            <a:r>
              <a:rPr lang="en-US" dirty="0" smtClean="0"/>
              <a:t> (NOS), also </a:t>
            </a:r>
            <a:r>
              <a:rPr lang="en-US" dirty="0" smtClean="0"/>
              <a:t>participates </a:t>
            </a:r>
            <a:r>
              <a:rPr lang="en-US" dirty="0" smtClean="0"/>
              <a:t>in microbial killing. </a:t>
            </a:r>
            <a:endParaRPr lang="en-US" dirty="0" smtClean="0"/>
          </a:p>
          <a:p>
            <a:endParaRPr lang="en-US" dirty="0" smtClean="0"/>
          </a:p>
          <a:p>
            <a:r>
              <a:rPr lang="en-US" dirty="0" smtClean="0"/>
              <a:t>There </a:t>
            </a:r>
            <a:r>
              <a:rPr lang="en-US" dirty="0" smtClean="0"/>
              <a:t>are three different types of NOS: </a:t>
            </a:r>
            <a:endParaRPr lang="en-US" dirty="0" smtClean="0"/>
          </a:p>
          <a:p>
            <a:endParaRPr lang="en-US" dirty="0" smtClean="0"/>
          </a:p>
          <a:p>
            <a:r>
              <a:rPr lang="en-US" dirty="0" smtClean="0"/>
              <a:t>Endothelial </a:t>
            </a:r>
            <a:r>
              <a:rPr lang="en-US" dirty="0" smtClean="0"/>
              <a:t>(</a:t>
            </a:r>
            <a:r>
              <a:rPr lang="en-US" dirty="0" err="1" smtClean="0"/>
              <a:t>eNOS</a:t>
            </a:r>
            <a:r>
              <a:rPr lang="en-US" dirty="0" smtClean="0"/>
              <a:t>): </a:t>
            </a:r>
            <a:endParaRPr lang="en-US" dirty="0" smtClean="0"/>
          </a:p>
          <a:p>
            <a:pPr>
              <a:buFont typeface="Arial" pitchFamily="34" charset="0"/>
              <a:buChar char="•"/>
            </a:pPr>
            <a:r>
              <a:rPr lang="en-US" dirty="0" smtClean="0"/>
              <a:t> </a:t>
            </a:r>
            <a:r>
              <a:rPr lang="en-US" dirty="0" smtClean="0"/>
              <a:t>    acts </a:t>
            </a:r>
            <a:r>
              <a:rPr lang="en-US" dirty="0" smtClean="0"/>
              <a:t>to maintain </a:t>
            </a:r>
            <a:r>
              <a:rPr lang="en-US" dirty="0" smtClean="0"/>
              <a:t>vascular tone.</a:t>
            </a:r>
          </a:p>
          <a:p>
            <a:pPr>
              <a:buFont typeface="Arial" pitchFamily="34" charset="0"/>
              <a:buChar char="•"/>
            </a:pPr>
            <a:r>
              <a:rPr lang="en-US" dirty="0" smtClean="0"/>
              <a:t> </a:t>
            </a:r>
            <a:r>
              <a:rPr lang="en-US" dirty="0" smtClean="0"/>
              <a:t>    relaxes </a:t>
            </a:r>
            <a:r>
              <a:rPr lang="en-US" dirty="0" smtClean="0"/>
              <a:t>vascular smooth muscle and promotes </a:t>
            </a:r>
            <a:r>
              <a:rPr lang="en-US" dirty="0" err="1" smtClean="0"/>
              <a:t>vasodilation</a:t>
            </a:r>
            <a:endParaRPr lang="en-US" dirty="0" smtClean="0"/>
          </a:p>
          <a:p>
            <a:r>
              <a:rPr lang="en-US" dirty="0" smtClean="0"/>
              <a:t> Neuronal </a:t>
            </a:r>
            <a:r>
              <a:rPr lang="en-US" dirty="0" smtClean="0"/>
              <a:t>(</a:t>
            </a:r>
            <a:r>
              <a:rPr lang="en-US" dirty="0" err="1" smtClean="0"/>
              <a:t>nNOS</a:t>
            </a:r>
            <a:r>
              <a:rPr lang="en-US" dirty="0" smtClean="0"/>
              <a:t>): acts as neurotransmitter.</a:t>
            </a:r>
          </a:p>
          <a:p>
            <a:r>
              <a:rPr lang="en-US" dirty="0" smtClean="0"/>
              <a:t> Inducible </a:t>
            </a:r>
            <a:r>
              <a:rPr lang="en-US" dirty="0" smtClean="0"/>
              <a:t>(</a:t>
            </a:r>
            <a:r>
              <a:rPr lang="en-US" dirty="0" err="1" smtClean="0"/>
              <a:t>iNOS</a:t>
            </a:r>
            <a:r>
              <a:rPr lang="en-US" dirty="0" smtClean="0"/>
              <a:t>): i</a:t>
            </a:r>
            <a:r>
              <a:rPr lang="en-US" dirty="0" smtClean="0"/>
              <a:t>nvolved </a:t>
            </a:r>
            <a:r>
              <a:rPr lang="en-US" dirty="0" smtClean="0"/>
              <a:t>in microbial killing, is expressed when macrophages are activated by cytokines (e.g., IFN-γ) or microbial </a:t>
            </a:r>
            <a:r>
              <a:rPr lang="en-US" dirty="0" smtClean="0"/>
              <a:t>products.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8077200" cy="4873752"/>
          </a:xfrm>
        </p:spPr>
        <p:txBody>
          <a:bodyPr/>
          <a:lstStyle/>
          <a:p>
            <a:r>
              <a:rPr lang="en-US" dirty="0" smtClean="0"/>
              <a:t>In macrophages, NO reacts with superoxide (O2 • ) to </a:t>
            </a:r>
            <a:r>
              <a:rPr lang="en-US" dirty="0" smtClean="0"/>
              <a:t>generate </a:t>
            </a:r>
            <a:r>
              <a:rPr lang="en-US" dirty="0" smtClean="0"/>
              <a:t>the highly reactive free radical </a:t>
            </a:r>
            <a:r>
              <a:rPr lang="en-US" dirty="0" err="1" smtClean="0"/>
              <a:t>peroxynitrite</a:t>
            </a:r>
            <a:r>
              <a:rPr lang="en-US" dirty="0" smtClean="0"/>
              <a:t> (ONOO•) </a:t>
            </a:r>
            <a:r>
              <a:rPr lang="en-US" dirty="0" smtClean="0"/>
              <a:t>.</a:t>
            </a:r>
          </a:p>
          <a:p>
            <a:r>
              <a:rPr lang="en-US" dirty="0" smtClean="0"/>
              <a:t>These </a:t>
            </a:r>
            <a:r>
              <a:rPr lang="en-US" dirty="0" smtClean="0"/>
              <a:t>nitrogen-derived free radicals, similar to ROS, attack and damage the lipids, proteins, and nucleic acids of microbes and host cells</a:t>
            </a:r>
            <a:endParaRPr lang="en-US" dirty="0"/>
          </a:p>
        </p:txBody>
      </p:sp>
      <p:pic>
        <p:nvPicPr>
          <p:cNvPr id="50178" name="Picture 2" descr="Oxygen radicals, nitric oxide, and peroxynitrite: Redox pathways in  molecular medicine | PNAS"/>
          <p:cNvPicPr>
            <a:picLocks noChangeAspect="1" noChangeArrowheads="1"/>
          </p:cNvPicPr>
          <p:nvPr/>
        </p:nvPicPr>
        <p:blipFill>
          <a:blip r:embed="rId2"/>
          <a:srcRect/>
          <a:stretch>
            <a:fillRect/>
          </a:stretch>
        </p:blipFill>
        <p:spPr bwMode="auto">
          <a:xfrm>
            <a:off x="1295400" y="3505200"/>
            <a:ext cx="6096000" cy="286107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143000"/>
          </a:xfrm>
        </p:spPr>
        <p:txBody>
          <a:bodyPr/>
          <a:lstStyle/>
          <a:p>
            <a:r>
              <a:rPr lang="en-US" dirty="0" smtClean="0"/>
              <a:t>Granule Enzymes and Other Proteins.</a:t>
            </a:r>
            <a:endParaRPr lang="en-US" dirty="0"/>
          </a:p>
        </p:txBody>
      </p:sp>
      <p:sp>
        <p:nvSpPr>
          <p:cNvPr id="3" name="Content Placeholder 2"/>
          <p:cNvSpPr>
            <a:spLocks noGrp="1"/>
          </p:cNvSpPr>
          <p:nvPr>
            <p:ph sz="quarter" idx="1"/>
          </p:nvPr>
        </p:nvSpPr>
        <p:spPr>
          <a:xfrm>
            <a:off x="457200" y="1295400"/>
            <a:ext cx="7924800" cy="5257800"/>
          </a:xfrm>
        </p:spPr>
        <p:txBody>
          <a:bodyPr>
            <a:normAutofit fontScale="92500" lnSpcReduction="10000"/>
          </a:bodyPr>
          <a:lstStyle/>
          <a:p>
            <a:r>
              <a:rPr lang="en-US" dirty="0" err="1" smtClean="0"/>
              <a:t>Neutrophils</a:t>
            </a:r>
            <a:r>
              <a:rPr lang="en-US" dirty="0" smtClean="0"/>
              <a:t> </a:t>
            </a:r>
            <a:r>
              <a:rPr lang="en-US" dirty="0" smtClean="0"/>
              <a:t>and </a:t>
            </a:r>
            <a:r>
              <a:rPr lang="en-US" dirty="0" err="1" smtClean="0"/>
              <a:t>monocytes</a:t>
            </a:r>
            <a:r>
              <a:rPr lang="en-US" dirty="0" smtClean="0"/>
              <a:t> contain granules packed with enzymes and anti-microbial proteins that degrade microbes and dead tissues and may contribute to tissue </a:t>
            </a:r>
            <a:r>
              <a:rPr lang="en-US" dirty="0" smtClean="0"/>
              <a:t>damage.</a:t>
            </a:r>
          </a:p>
          <a:p>
            <a:endParaRPr lang="en-US" dirty="0" smtClean="0"/>
          </a:p>
          <a:p>
            <a:r>
              <a:rPr lang="en-US" dirty="0" err="1" smtClean="0"/>
              <a:t>Neutrophils</a:t>
            </a:r>
            <a:r>
              <a:rPr lang="en-US" dirty="0" smtClean="0"/>
              <a:t> have two main types of granules</a:t>
            </a:r>
            <a:r>
              <a:rPr lang="en-US" dirty="0" smtClean="0"/>
              <a:t>.</a:t>
            </a:r>
          </a:p>
          <a:p>
            <a:endParaRPr lang="en-US" dirty="0" smtClean="0"/>
          </a:p>
          <a:p>
            <a:r>
              <a:rPr lang="en-US" dirty="0" smtClean="0"/>
              <a:t> </a:t>
            </a:r>
            <a:r>
              <a:rPr lang="en-US" dirty="0" smtClean="0"/>
              <a:t>The smaller specific (or secondary) granules contain </a:t>
            </a:r>
            <a:r>
              <a:rPr lang="en-US" dirty="0" err="1" smtClean="0"/>
              <a:t>lysozyme</a:t>
            </a:r>
            <a:r>
              <a:rPr lang="en-US" dirty="0" smtClean="0"/>
              <a:t>, </a:t>
            </a:r>
            <a:r>
              <a:rPr lang="en-US" dirty="0" err="1" smtClean="0"/>
              <a:t>collagenase</a:t>
            </a:r>
            <a:r>
              <a:rPr lang="en-US" dirty="0" smtClean="0"/>
              <a:t>, </a:t>
            </a:r>
            <a:r>
              <a:rPr lang="en-US" dirty="0" err="1" smtClean="0"/>
              <a:t>gelatinase</a:t>
            </a:r>
            <a:r>
              <a:rPr lang="en-US" dirty="0" smtClean="0"/>
              <a:t>, </a:t>
            </a:r>
            <a:r>
              <a:rPr lang="en-US" dirty="0" err="1" smtClean="0"/>
              <a:t>lactoferrin</a:t>
            </a:r>
            <a:r>
              <a:rPr lang="en-US" dirty="0" smtClean="0"/>
              <a:t>, </a:t>
            </a:r>
            <a:r>
              <a:rPr lang="en-US" dirty="0" err="1" smtClean="0"/>
              <a:t>plasminogen</a:t>
            </a:r>
            <a:r>
              <a:rPr lang="en-US" dirty="0" smtClean="0"/>
              <a:t> activator, </a:t>
            </a:r>
            <a:r>
              <a:rPr lang="en-US" dirty="0" err="1" smtClean="0"/>
              <a:t>histaminase</a:t>
            </a:r>
            <a:r>
              <a:rPr lang="en-US" dirty="0" smtClean="0"/>
              <a:t>, and alkaline </a:t>
            </a:r>
            <a:r>
              <a:rPr lang="en-US" dirty="0" err="1" smtClean="0"/>
              <a:t>phosphatase</a:t>
            </a:r>
            <a:r>
              <a:rPr lang="en-US" dirty="0" smtClean="0"/>
              <a:t>. </a:t>
            </a:r>
            <a:endParaRPr lang="en-US" dirty="0" smtClean="0"/>
          </a:p>
          <a:p>
            <a:r>
              <a:rPr lang="en-US" dirty="0" smtClean="0"/>
              <a:t>The </a:t>
            </a:r>
            <a:r>
              <a:rPr lang="en-US" dirty="0" smtClean="0"/>
              <a:t>larger </a:t>
            </a:r>
            <a:r>
              <a:rPr lang="en-US" dirty="0" err="1" smtClean="0"/>
              <a:t>azurophil</a:t>
            </a:r>
            <a:r>
              <a:rPr lang="en-US" dirty="0" smtClean="0"/>
              <a:t> (or primary) granules contain MPO, </a:t>
            </a:r>
            <a:r>
              <a:rPr lang="en-US" dirty="0" smtClean="0"/>
              <a:t>bactericidal </a:t>
            </a:r>
            <a:r>
              <a:rPr lang="en-US" dirty="0" smtClean="0"/>
              <a:t>factors (such as </a:t>
            </a:r>
            <a:r>
              <a:rPr lang="en-US" dirty="0" err="1" smtClean="0"/>
              <a:t>defensins</a:t>
            </a:r>
            <a:r>
              <a:rPr lang="en-US" dirty="0" smtClean="0"/>
              <a:t>), acid </a:t>
            </a:r>
            <a:r>
              <a:rPr lang="en-US" dirty="0" err="1" smtClean="0"/>
              <a:t>hydrolases</a:t>
            </a:r>
            <a:r>
              <a:rPr lang="en-US" dirty="0" smtClean="0"/>
              <a:t>, and a variety of neutral proteases (</a:t>
            </a:r>
            <a:r>
              <a:rPr lang="en-US" dirty="0" err="1" smtClean="0"/>
              <a:t>elastase</a:t>
            </a:r>
            <a:r>
              <a:rPr lang="en-US" dirty="0" smtClean="0"/>
              <a:t>, </a:t>
            </a:r>
            <a:r>
              <a:rPr lang="en-US" dirty="0" err="1" smtClean="0"/>
              <a:t>cathepsin</a:t>
            </a:r>
            <a:r>
              <a:rPr lang="en-US" dirty="0" smtClean="0"/>
              <a:t> G, </a:t>
            </a:r>
            <a:r>
              <a:rPr lang="en-US" dirty="0" smtClean="0"/>
              <a:t>nonspecific </a:t>
            </a:r>
            <a:r>
              <a:rPr lang="en-US" dirty="0" err="1" smtClean="0"/>
              <a:t>collagenases</a:t>
            </a:r>
            <a:r>
              <a:rPr lang="en-US" dirty="0" smtClean="0"/>
              <a:t>, </a:t>
            </a:r>
            <a:r>
              <a:rPr lang="en-US" dirty="0" err="1" smtClean="0"/>
              <a:t>proteinase</a:t>
            </a:r>
            <a:r>
              <a:rPr lang="en-US" dirty="0" smtClean="0"/>
              <a:t> 3</a:t>
            </a:r>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granule enzymes serve different functions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dirty="0" smtClean="0"/>
              <a:t>Acid proteases degrade bacteria and debris within </a:t>
            </a:r>
            <a:r>
              <a:rPr lang="en-US" dirty="0" err="1" smtClean="0"/>
              <a:t>phagolysosomes</a:t>
            </a:r>
            <a:r>
              <a:rPr lang="en-US" dirty="0" smtClean="0"/>
              <a:t>, which are acidified by membrane-bound proton pumps. </a:t>
            </a:r>
            <a:endParaRPr lang="en-US" dirty="0" smtClean="0"/>
          </a:p>
          <a:p>
            <a:r>
              <a:rPr lang="en-US" dirty="0" smtClean="0"/>
              <a:t>Neutral </a:t>
            </a:r>
            <a:r>
              <a:rPr lang="en-US" dirty="0" smtClean="0"/>
              <a:t>proteases are capable of degrading various extracellular components, such as collagen, basement membrane, fibrin, </a:t>
            </a:r>
            <a:r>
              <a:rPr lang="en-US" dirty="0" err="1" smtClean="0"/>
              <a:t>elastin</a:t>
            </a:r>
            <a:r>
              <a:rPr lang="en-US" dirty="0" smtClean="0"/>
              <a:t>, and cartilage, resulting in the tissue destruction that accompanies inflammatory </a:t>
            </a:r>
            <a:r>
              <a:rPr lang="en-US" dirty="0" smtClean="0"/>
              <a:t>processes</a:t>
            </a:r>
            <a:r>
              <a:rPr lang="en-US" dirty="0" smtClean="0"/>
              <a:t>. </a:t>
            </a:r>
            <a:endParaRPr lang="en-US" dirty="0" smtClean="0"/>
          </a:p>
          <a:p>
            <a:r>
              <a:rPr lang="en-US" dirty="0" err="1" smtClean="0"/>
              <a:t>Neutrophil</a:t>
            </a:r>
            <a:r>
              <a:rPr lang="en-US" dirty="0" smtClean="0"/>
              <a:t> </a:t>
            </a:r>
            <a:r>
              <a:rPr lang="en-US" dirty="0" err="1" smtClean="0"/>
              <a:t>elastase</a:t>
            </a:r>
            <a:r>
              <a:rPr lang="en-US" dirty="0" smtClean="0"/>
              <a:t> combats infections by </a:t>
            </a:r>
            <a:r>
              <a:rPr lang="en-US" dirty="0" smtClean="0"/>
              <a:t>degrading </a:t>
            </a:r>
            <a:r>
              <a:rPr lang="en-US" dirty="0" smtClean="0"/>
              <a:t>virulence factors of bacteria. </a:t>
            </a:r>
            <a:endParaRPr lang="en-US" dirty="0" smtClean="0"/>
          </a:p>
          <a:p>
            <a:r>
              <a:rPr lang="en-US" dirty="0" smtClean="0"/>
              <a:t>Macrophages </a:t>
            </a:r>
            <a:r>
              <a:rPr lang="en-US" dirty="0" smtClean="0"/>
              <a:t>also contain acid </a:t>
            </a:r>
            <a:r>
              <a:rPr lang="en-US" dirty="0" err="1" smtClean="0"/>
              <a:t>hydrolases</a:t>
            </a:r>
            <a:r>
              <a:rPr lang="en-US" dirty="0" smtClean="0"/>
              <a:t>, </a:t>
            </a:r>
            <a:r>
              <a:rPr lang="en-US" dirty="0" err="1" smtClean="0"/>
              <a:t>collagenase</a:t>
            </a:r>
            <a:r>
              <a:rPr lang="en-US" dirty="0" smtClean="0"/>
              <a:t>, </a:t>
            </a:r>
            <a:r>
              <a:rPr lang="en-US" dirty="0" err="1" smtClean="0"/>
              <a:t>elastase</a:t>
            </a:r>
            <a:r>
              <a:rPr lang="en-US" dirty="0" smtClean="0"/>
              <a:t>, </a:t>
            </a:r>
            <a:r>
              <a:rPr lang="en-US" dirty="0" err="1" smtClean="0"/>
              <a:t>phospholipase</a:t>
            </a:r>
            <a:r>
              <a:rPr lang="en-US" dirty="0" smtClean="0"/>
              <a:t>, and </a:t>
            </a:r>
            <a:r>
              <a:rPr lang="en-US" dirty="0" err="1" smtClean="0"/>
              <a:t>plasminogen</a:t>
            </a:r>
            <a:r>
              <a:rPr lang="en-US" dirty="0" smtClean="0"/>
              <a:t> activator</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These harmful </a:t>
            </a:r>
            <a:r>
              <a:rPr lang="en-US" dirty="0" smtClean="0"/>
              <a:t>proteases, however, are normally controlled by a system of anti-proteases in the serum and tissue fluids</a:t>
            </a:r>
            <a:r>
              <a:rPr lang="en-US" dirty="0" smtClean="0"/>
              <a:t>.</a:t>
            </a:r>
          </a:p>
          <a:p>
            <a:r>
              <a:rPr lang="en-US" dirty="0" smtClean="0"/>
              <a:t> Fore most </a:t>
            </a:r>
            <a:r>
              <a:rPr lang="en-US" dirty="0" smtClean="0"/>
              <a:t>among these is α1-anti-trypsin, which is the major inhibitor of </a:t>
            </a:r>
            <a:r>
              <a:rPr lang="en-US" dirty="0" err="1" smtClean="0"/>
              <a:t>neutrophil</a:t>
            </a:r>
            <a:r>
              <a:rPr lang="en-US" dirty="0" smtClean="0"/>
              <a:t> </a:t>
            </a:r>
            <a:r>
              <a:rPr lang="en-US" dirty="0" err="1" smtClean="0"/>
              <a:t>elastase</a:t>
            </a:r>
            <a:r>
              <a:rPr lang="en-US" dirty="0" smtClean="0"/>
              <a:t>.</a:t>
            </a:r>
          </a:p>
          <a:p>
            <a:r>
              <a:rPr lang="en-US" dirty="0" smtClean="0"/>
              <a:t> </a:t>
            </a:r>
            <a:r>
              <a:rPr lang="en-US" dirty="0" smtClean="0"/>
              <a:t>A deficiency of these </a:t>
            </a:r>
            <a:r>
              <a:rPr lang="en-US" dirty="0" smtClean="0"/>
              <a:t>inhibitors </a:t>
            </a:r>
            <a:r>
              <a:rPr lang="en-US" dirty="0" smtClean="0"/>
              <a:t>may lead to sustained action of leukocyte proteases, as is the case in patients with </a:t>
            </a:r>
            <a:r>
              <a:rPr lang="en-US" u="sng" dirty="0" smtClean="0">
                <a:solidFill>
                  <a:srgbClr val="FF0000"/>
                </a:solidFill>
              </a:rPr>
              <a:t>α1-anti-trypsin deficiency</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Neutrophil</a:t>
            </a:r>
            <a:r>
              <a:rPr lang="en-US" dirty="0" smtClean="0"/>
              <a:t> Extracellular Traps</a:t>
            </a:r>
            <a:endParaRPr lang="en-US" dirty="0"/>
          </a:p>
        </p:txBody>
      </p:sp>
      <p:sp>
        <p:nvSpPr>
          <p:cNvPr id="3" name="Content Placeholder 2"/>
          <p:cNvSpPr>
            <a:spLocks noGrp="1"/>
          </p:cNvSpPr>
          <p:nvPr>
            <p:ph sz="quarter" idx="1"/>
          </p:nvPr>
        </p:nvSpPr>
        <p:spPr/>
        <p:txBody>
          <a:bodyPr/>
          <a:lstStyle/>
          <a:p>
            <a:r>
              <a:rPr lang="en-US" dirty="0" smtClean="0"/>
              <a:t>Are extracellular </a:t>
            </a:r>
            <a:r>
              <a:rPr lang="en-US" dirty="0" err="1" smtClean="0"/>
              <a:t>fibrillary</a:t>
            </a:r>
            <a:r>
              <a:rPr lang="en-US" dirty="0" smtClean="0"/>
              <a:t> </a:t>
            </a:r>
            <a:r>
              <a:rPr lang="en-US" dirty="0" smtClean="0"/>
              <a:t>networks that concentrate anti-microbial substances at sites of infection and prevent the spread of the microbes by trapping them in the </a:t>
            </a:r>
            <a:r>
              <a:rPr lang="en-US" dirty="0" smtClean="0"/>
              <a:t>fibrils.</a:t>
            </a:r>
          </a:p>
          <a:p>
            <a:r>
              <a:rPr lang="en-US" dirty="0" smtClean="0"/>
              <a:t>Consist </a:t>
            </a:r>
            <a:r>
              <a:rPr lang="en-US" dirty="0" smtClean="0"/>
              <a:t>of a </a:t>
            </a:r>
            <a:r>
              <a:rPr lang="en-US" dirty="0" smtClean="0"/>
              <a:t>meshwork </a:t>
            </a:r>
            <a:r>
              <a:rPr lang="en-US" dirty="0" smtClean="0"/>
              <a:t>of nuclear chromatin that binds and </a:t>
            </a:r>
            <a:r>
              <a:rPr lang="en-US" dirty="0" smtClean="0"/>
              <a:t>concentrates </a:t>
            </a:r>
            <a:r>
              <a:rPr lang="en-US" dirty="0" smtClean="0"/>
              <a:t>granule proteins such as anti-microbial peptides and </a:t>
            </a:r>
            <a:r>
              <a:rPr lang="en-US" dirty="0" smtClean="0"/>
              <a:t>enzymes .</a:t>
            </a:r>
          </a:p>
          <a:p>
            <a:r>
              <a:rPr lang="en-US" dirty="0" smtClean="0"/>
              <a:t>The </a:t>
            </a:r>
            <a:r>
              <a:rPr lang="en-US" dirty="0" smtClean="0"/>
              <a:t>nuclei of the </a:t>
            </a:r>
            <a:r>
              <a:rPr lang="en-US" dirty="0" err="1" smtClean="0"/>
              <a:t>neutrophils</a:t>
            </a:r>
            <a:r>
              <a:rPr lang="en-US" dirty="0" smtClean="0"/>
              <a:t> are lost, leading to the death of the cells, sometimes called </a:t>
            </a:r>
            <a:r>
              <a:rPr lang="en-US" dirty="0" err="1" smtClean="0"/>
              <a:t>NETosis</a:t>
            </a:r>
            <a:r>
              <a:rPr lang="en-US" dirty="0" smtClean="0"/>
              <a:t>, representing a distinctive form of cell death affecting </a:t>
            </a:r>
            <a:r>
              <a:rPr lang="en-US" dirty="0" err="1" smtClean="0"/>
              <a:t>neutrophils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4873752"/>
          </a:xfrm>
        </p:spPr>
        <p:txBody>
          <a:bodyPr/>
          <a:lstStyle/>
          <a:p>
            <a:r>
              <a:rPr lang="en-US" dirty="0" smtClean="0"/>
              <a:t>The nuclear </a:t>
            </a:r>
            <a:r>
              <a:rPr lang="en-US" dirty="0" smtClean="0"/>
              <a:t>chromatin </a:t>
            </a:r>
            <a:r>
              <a:rPr lang="en-US" dirty="0" smtClean="0"/>
              <a:t>in the NETs, which includes </a:t>
            </a:r>
            <a:r>
              <a:rPr lang="en-US" dirty="0" err="1" smtClean="0"/>
              <a:t>histones</a:t>
            </a:r>
            <a:r>
              <a:rPr lang="en-US" dirty="0" smtClean="0"/>
              <a:t> and associated DNA, may be a source of nuclear antigens in systemic autoimmune diseases, particularly </a:t>
            </a:r>
            <a:r>
              <a:rPr lang="en-US" u="sng" dirty="0" smtClean="0">
                <a:solidFill>
                  <a:srgbClr val="FF0000"/>
                </a:solidFill>
              </a:rPr>
              <a:t>lupus</a:t>
            </a:r>
            <a:r>
              <a:rPr lang="en-US" dirty="0" smtClean="0"/>
              <a:t>, in which </a:t>
            </a:r>
            <a:r>
              <a:rPr lang="en-US" dirty="0" smtClean="0"/>
              <a:t>individuals </a:t>
            </a:r>
            <a:r>
              <a:rPr lang="en-US" dirty="0" smtClean="0"/>
              <a:t>react against their own DNA and nucleoprotein</a:t>
            </a:r>
            <a:endParaRPr lang="en-US" dirty="0"/>
          </a:p>
        </p:txBody>
      </p:sp>
      <p:pic>
        <p:nvPicPr>
          <p:cNvPr id="54274" name="Picture 2" descr="The central role of nucleic acids in the... | F1000Research"/>
          <p:cNvPicPr>
            <a:picLocks noChangeAspect="1" noChangeArrowheads="1"/>
          </p:cNvPicPr>
          <p:nvPr/>
        </p:nvPicPr>
        <p:blipFill>
          <a:blip r:embed="rId2"/>
          <a:srcRect/>
          <a:stretch>
            <a:fillRect/>
          </a:stretch>
        </p:blipFill>
        <p:spPr bwMode="auto">
          <a:xfrm>
            <a:off x="5334000" y="2383943"/>
            <a:ext cx="3341342" cy="4474057"/>
          </a:xfrm>
          <a:prstGeom prst="rect">
            <a:avLst/>
          </a:prstGeom>
          <a:noFill/>
        </p:spPr>
      </p:pic>
      <p:pic>
        <p:nvPicPr>
          <p:cNvPr id="54276" name="Picture 4" descr="Lupus Symptoms, Treatment, Causes, Diagnosis, Types"/>
          <p:cNvPicPr>
            <a:picLocks noChangeAspect="1" noChangeArrowheads="1"/>
          </p:cNvPicPr>
          <p:nvPr/>
        </p:nvPicPr>
        <p:blipFill>
          <a:blip r:embed="rId3"/>
          <a:srcRect/>
          <a:stretch>
            <a:fillRect/>
          </a:stretch>
        </p:blipFill>
        <p:spPr bwMode="auto">
          <a:xfrm>
            <a:off x="228600" y="3124200"/>
            <a:ext cx="4695825" cy="31908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Leukocyte-Mediated Tissue Injury</a:t>
            </a:r>
            <a:endParaRPr lang="en-US" dirty="0"/>
          </a:p>
        </p:txBody>
      </p:sp>
      <p:sp>
        <p:nvSpPr>
          <p:cNvPr id="3" name="Content Placeholder 2"/>
          <p:cNvSpPr>
            <a:spLocks noGrp="1"/>
          </p:cNvSpPr>
          <p:nvPr>
            <p:ph sz="quarter" idx="1"/>
          </p:nvPr>
        </p:nvSpPr>
        <p:spPr/>
        <p:txBody>
          <a:bodyPr>
            <a:normAutofit/>
          </a:bodyPr>
          <a:lstStyle/>
          <a:p>
            <a:r>
              <a:rPr lang="en-US" dirty="0" smtClean="0"/>
              <a:t>Leukocytes are important mediators of injury to normal cells and tissues under several circumstances: </a:t>
            </a:r>
            <a:endParaRPr lang="en-US" dirty="0" smtClean="0"/>
          </a:p>
          <a:p>
            <a:endParaRPr lang="en-US" dirty="0" smtClean="0"/>
          </a:p>
          <a:p>
            <a:pPr>
              <a:buFont typeface="Wingdings" pitchFamily="2" charset="2"/>
              <a:buChar char="v"/>
            </a:pPr>
            <a:r>
              <a:rPr lang="en-US" dirty="0" smtClean="0"/>
              <a:t>As </a:t>
            </a:r>
            <a:r>
              <a:rPr lang="en-US" dirty="0" smtClean="0"/>
              <a:t>part of a normal defense reaction against infectious </a:t>
            </a:r>
            <a:r>
              <a:rPr lang="en-US" dirty="0" smtClean="0"/>
              <a:t>microbes, in </a:t>
            </a:r>
            <a:r>
              <a:rPr lang="en-US" dirty="0" smtClean="0"/>
              <a:t>some infections that are difficult to eradicate, such as tuberculosis and certain viral diseases such as </a:t>
            </a:r>
            <a:r>
              <a:rPr lang="en-US" dirty="0" smtClean="0"/>
              <a:t>hepatitis.</a:t>
            </a:r>
          </a:p>
          <a:p>
            <a:pPr>
              <a:buFont typeface="Wingdings" pitchFamily="2" charset="2"/>
              <a:buChar char="v"/>
            </a:pPr>
            <a:r>
              <a:rPr lang="en-US" dirty="0" smtClean="0"/>
              <a:t>In </a:t>
            </a:r>
            <a:r>
              <a:rPr lang="en-US" dirty="0" smtClean="0"/>
              <a:t>certain autoimmune diseases. </a:t>
            </a:r>
            <a:endParaRPr lang="en-US" dirty="0" smtClean="0"/>
          </a:p>
          <a:p>
            <a:pPr>
              <a:buFont typeface="Wingdings" pitchFamily="2" charset="2"/>
              <a:buChar char="v"/>
            </a:pPr>
            <a:r>
              <a:rPr lang="en-US" dirty="0" smtClean="0"/>
              <a:t>In </a:t>
            </a:r>
            <a:r>
              <a:rPr lang="en-US" dirty="0" smtClean="0"/>
              <a:t>allergic diseases, </a:t>
            </a:r>
            <a:r>
              <a:rPr lang="en-US" dirty="0" smtClean="0"/>
              <a:t>including asthma</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Leukocytes damage tissues by releasing injurious </a:t>
            </a:r>
            <a:r>
              <a:rPr lang="en-US" sz="2800" dirty="0" smtClean="0"/>
              <a:t>molecules</a:t>
            </a:r>
            <a:r>
              <a:rPr lang="en-US" sz="2800" dirty="0" smtClean="0"/>
              <a:t>.</a:t>
            </a:r>
            <a:endParaRPr lang="en-US" sz="2800" dirty="0"/>
          </a:p>
        </p:txBody>
      </p:sp>
      <p:sp>
        <p:nvSpPr>
          <p:cNvPr id="3" name="Content Placeholder 2"/>
          <p:cNvSpPr>
            <a:spLocks noGrp="1"/>
          </p:cNvSpPr>
          <p:nvPr>
            <p:ph sz="quarter" idx="1"/>
          </p:nvPr>
        </p:nvSpPr>
        <p:spPr/>
        <p:txBody>
          <a:bodyPr/>
          <a:lstStyle/>
          <a:p>
            <a:r>
              <a:rPr lang="en-US" dirty="0" smtClean="0"/>
              <a:t>If phagocytes encounter materials that cannot be easily ingested, such as immune complexes deposited on immovable flat surfaces (e.g., </a:t>
            </a:r>
            <a:r>
              <a:rPr lang="en-US" dirty="0" err="1" smtClean="0"/>
              <a:t>glomerular</a:t>
            </a:r>
            <a:r>
              <a:rPr lang="en-US" dirty="0" smtClean="0"/>
              <a:t> basement membrane</a:t>
            </a:r>
            <a:r>
              <a:rPr lang="en-US" dirty="0" smtClean="0"/>
              <a:t>).</a:t>
            </a:r>
          </a:p>
          <a:p>
            <a:endParaRPr lang="en-US" dirty="0" smtClean="0"/>
          </a:p>
          <a:p>
            <a:r>
              <a:rPr lang="en-US" dirty="0" smtClean="0"/>
              <a:t>Some </a:t>
            </a:r>
            <a:r>
              <a:rPr lang="en-US" dirty="0" err="1" smtClean="0"/>
              <a:t>phagocytosed</a:t>
            </a:r>
            <a:r>
              <a:rPr lang="en-US" dirty="0" smtClean="0"/>
              <a:t> substances, such as </a:t>
            </a:r>
            <a:r>
              <a:rPr lang="en-US" dirty="0" err="1" smtClean="0"/>
              <a:t>urate</a:t>
            </a:r>
            <a:r>
              <a:rPr lang="en-US" dirty="0" smtClean="0"/>
              <a:t> an silica crystals, may damage the membrane of the </a:t>
            </a:r>
            <a:r>
              <a:rPr lang="en-US" dirty="0" err="1" smtClean="0"/>
              <a:t>phagolysosome</a:t>
            </a:r>
            <a:r>
              <a:rPr lang="en-US" dirty="0" smtClean="0"/>
              <a:t> and also lead to the release of damaging contents</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Functional Responses of Activated Leukocytes</a:t>
            </a:r>
            <a:endParaRPr lang="en-US" dirty="0"/>
          </a:p>
        </p:txBody>
      </p:sp>
      <p:sp>
        <p:nvSpPr>
          <p:cNvPr id="3" name="Content Placeholder 2"/>
          <p:cNvSpPr>
            <a:spLocks noGrp="1"/>
          </p:cNvSpPr>
          <p:nvPr>
            <p:ph sz="quarter" idx="1"/>
          </p:nvPr>
        </p:nvSpPr>
        <p:spPr/>
        <p:txBody>
          <a:bodyPr/>
          <a:lstStyle/>
          <a:p>
            <a:r>
              <a:rPr lang="en-US" dirty="0" smtClean="0"/>
              <a:t>Macrophages also has many function:</a:t>
            </a:r>
          </a:p>
          <a:p>
            <a:endParaRPr lang="en-US" dirty="0" smtClean="0"/>
          </a:p>
          <a:p>
            <a:r>
              <a:rPr lang="en-US" dirty="0" smtClean="0"/>
              <a:t>Production of cytokines </a:t>
            </a:r>
            <a:r>
              <a:rPr lang="en-US" dirty="0" smtClean="0"/>
              <a:t>that can either amplify or limit inflammatory </a:t>
            </a:r>
            <a:r>
              <a:rPr lang="en-US" dirty="0" smtClean="0"/>
              <a:t>reactions</a:t>
            </a:r>
            <a:r>
              <a:rPr lang="en-US" dirty="0" smtClean="0"/>
              <a:t>.</a:t>
            </a:r>
            <a:endParaRPr lang="en-US" dirty="0" smtClean="0"/>
          </a:p>
          <a:p>
            <a:r>
              <a:rPr lang="en-US" dirty="0" smtClean="0"/>
              <a:t>Production of growth </a:t>
            </a:r>
            <a:r>
              <a:rPr lang="en-US" dirty="0" smtClean="0"/>
              <a:t>factors that stimulate the proliferation of endothelial cells and </a:t>
            </a:r>
            <a:r>
              <a:rPr lang="en-US" dirty="0" smtClean="0"/>
              <a:t>fibroblasts.</a:t>
            </a:r>
          </a:p>
          <a:p>
            <a:r>
              <a:rPr lang="en-US" dirty="0" smtClean="0"/>
              <a:t>synthesis </a:t>
            </a:r>
            <a:r>
              <a:rPr lang="en-US" dirty="0" smtClean="0"/>
              <a:t>of </a:t>
            </a:r>
            <a:r>
              <a:rPr lang="en-US" dirty="0" smtClean="0"/>
              <a:t>collagen. </a:t>
            </a:r>
          </a:p>
          <a:p>
            <a:r>
              <a:rPr lang="en-US" dirty="0" smtClean="0"/>
              <a:t>Secretion of enzymes </a:t>
            </a:r>
            <a:r>
              <a:rPr lang="en-US" dirty="0" smtClean="0"/>
              <a:t>that remodel connective </a:t>
            </a:r>
            <a:r>
              <a:rPr lang="en-US" dirty="0" smtClean="0"/>
              <a:t>tissues.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1.Selectins</a:t>
            </a:r>
            <a:endParaRPr lang="en-US" dirty="0"/>
          </a:p>
        </p:txBody>
      </p:sp>
      <p:sp>
        <p:nvSpPr>
          <p:cNvPr id="3" name="Content Placeholder 2"/>
          <p:cNvSpPr>
            <a:spLocks noGrp="1"/>
          </p:cNvSpPr>
          <p:nvPr>
            <p:ph sz="quarter" idx="1"/>
          </p:nvPr>
        </p:nvSpPr>
        <p:spPr>
          <a:xfrm>
            <a:off x="304800" y="1219200"/>
            <a:ext cx="8001000" cy="5257800"/>
          </a:xfrm>
        </p:spPr>
        <p:txBody>
          <a:bodyPr>
            <a:normAutofit/>
          </a:bodyPr>
          <a:lstStyle/>
          <a:p>
            <a:r>
              <a:rPr lang="en-US" sz="2000" dirty="0" smtClean="0"/>
              <a:t>Mediate </a:t>
            </a:r>
            <a:r>
              <a:rPr lang="en-US" sz="2000" dirty="0"/>
              <a:t>the initial </a:t>
            </a:r>
            <a:r>
              <a:rPr lang="en-US" sz="2000" u="sng" dirty="0">
                <a:solidFill>
                  <a:srgbClr val="00B050"/>
                </a:solidFill>
              </a:rPr>
              <a:t>weak</a:t>
            </a:r>
            <a:r>
              <a:rPr lang="en-US" sz="2000" dirty="0"/>
              <a:t> interactions between leukocytes and </a:t>
            </a:r>
            <a:r>
              <a:rPr lang="en-US" sz="2000" dirty="0" smtClean="0"/>
              <a:t>endothelium.</a:t>
            </a:r>
          </a:p>
          <a:p>
            <a:endParaRPr lang="en-US" sz="2000" dirty="0" smtClean="0"/>
          </a:p>
          <a:p>
            <a:r>
              <a:rPr lang="en-US" sz="2000" dirty="0"/>
              <a:t>Selectins are receptors expressed on leukocytes and endothelium that contain an extracellular domain that binds sugars (hence the lectin part of the name</a:t>
            </a:r>
            <a:r>
              <a:rPr lang="en-US" sz="2000" dirty="0" smtClean="0"/>
              <a:t>).</a:t>
            </a:r>
          </a:p>
          <a:p>
            <a:endParaRPr lang="en-US" sz="2000" dirty="0" smtClean="0"/>
          </a:p>
          <a:p>
            <a:r>
              <a:rPr lang="en-US" sz="2000" dirty="0"/>
              <a:t>The three members of this family </a:t>
            </a:r>
            <a:r>
              <a:rPr lang="en-US" sz="2000" dirty="0" smtClean="0"/>
              <a:t>are:</a:t>
            </a:r>
          </a:p>
          <a:p>
            <a:r>
              <a:rPr lang="en-US" sz="2000" dirty="0" smtClean="0"/>
              <a:t> </a:t>
            </a:r>
            <a:r>
              <a:rPr lang="en-US" sz="2000" dirty="0"/>
              <a:t>E-selectin (also called CD62E), expressed on </a:t>
            </a:r>
            <a:r>
              <a:rPr lang="en-US" sz="2000" u="sng" dirty="0">
                <a:solidFill>
                  <a:srgbClr val="00B050"/>
                </a:solidFill>
              </a:rPr>
              <a:t>endothelial </a:t>
            </a:r>
            <a:r>
              <a:rPr lang="en-US" sz="2000" u="sng" dirty="0" smtClean="0">
                <a:solidFill>
                  <a:srgbClr val="00B050"/>
                </a:solidFill>
              </a:rPr>
              <a:t>cells</a:t>
            </a:r>
            <a:r>
              <a:rPr lang="en-US" sz="2000" u="sng" dirty="0" smtClean="0">
                <a:solidFill>
                  <a:srgbClr val="00B050"/>
                </a:solidFill>
              </a:rPr>
              <a:t>.</a:t>
            </a:r>
            <a:endParaRPr lang="en-US" sz="2000" u="sng" dirty="0" smtClean="0">
              <a:solidFill>
                <a:srgbClr val="00B050"/>
              </a:solidFill>
            </a:endParaRPr>
          </a:p>
          <a:p>
            <a:r>
              <a:rPr lang="en-US" sz="2000" dirty="0" smtClean="0"/>
              <a:t> </a:t>
            </a:r>
            <a:r>
              <a:rPr lang="en-US" sz="2000" dirty="0"/>
              <a:t>P-selectin (CD62P), present on </a:t>
            </a:r>
            <a:r>
              <a:rPr lang="en-US" sz="2000" u="sng" dirty="0" smtClean="0">
                <a:solidFill>
                  <a:srgbClr val="00B050"/>
                </a:solidFill>
              </a:rPr>
              <a:t>platelets </a:t>
            </a:r>
            <a:r>
              <a:rPr lang="en-US" sz="2000" u="sng" dirty="0">
                <a:solidFill>
                  <a:srgbClr val="00B050"/>
                </a:solidFill>
              </a:rPr>
              <a:t>and </a:t>
            </a:r>
            <a:r>
              <a:rPr lang="en-US" sz="2000" u="sng" dirty="0" smtClean="0">
                <a:solidFill>
                  <a:srgbClr val="00B050"/>
                </a:solidFill>
              </a:rPr>
              <a:t>endothelium. </a:t>
            </a:r>
            <a:endParaRPr lang="en-US" sz="2000" u="sng" dirty="0" smtClean="0">
              <a:solidFill>
                <a:srgbClr val="00B050"/>
              </a:solidFill>
            </a:endParaRPr>
          </a:p>
          <a:p>
            <a:r>
              <a:rPr lang="en-US" sz="2000" dirty="0" smtClean="0"/>
              <a:t> </a:t>
            </a:r>
            <a:r>
              <a:rPr lang="en-US" sz="2000" dirty="0"/>
              <a:t>L-selectin (CD62L), found on the surface of most </a:t>
            </a:r>
            <a:r>
              <a:rPr lang="en-US" sz="2000" u="sng" dirty="0">
                <a:solidFill>
                  <a:srgbClr val="00B050"/>
                </a:solidFill>
              </a:rPr>
              <a:t>leukocytes</a:t>
            </a:r>
            <a:r>
              <a:rPr lang="en-US" sz="2000" u="sng" dirty="0"/>
              <a:t>.</a:t>
            </a:r>
          </a:p>
        </p:txBody>
      </p:sp>
    </p:spTree>
    <p:extLst>
      <p:ext uri="{BB962C8B-B14F-4D97-AF65-F5344CB8AC3E}">
        <p14:creationId xmlns:p14="http://schemas.microsoft.com/office/powerpoint/2010/main" xmlns="" val="1754030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Termination of the Acute Inflammatory Response</a:t>
            </a:r>
            <a:endParaRPr lang="en-US" dirty="0"/>
          </a:p>
        </p:txBody>
      </p:sp>
      <p:sp>
        <p:nvSpPr>
          <p:cNvPr id="3" name="Content Placeholder 2"/>
          <p:cNvSpPr>
            <a:spLocks noGrp="1"/>
          </p:cNvSpPr>
          <p:nvPr>
            <p:ph sz="quarter" idx="1"/>
          </p:nvPr>
        </p:nvSpPr>
        <p:spPr/>
        <p:txBody>
          <a:bodyPr/>
          <a:lstStyle/>
          <a:p>
            <a:r>
              <a:rPr lang="en-US" dirty="0" smtClean="0"/>
              <a:t>1. D</a:t>
            </a:r>
            <a:r>
              <a:rPr lang="en-US" dirty="0" smtClean="0"/>
              <a:t>egradation of mediators.</a:t>
            </a:r>
          </a:p>
          <a:p>
            <a:r>
              <a:rPr lang="en-US" dirty="0" smtClean="0"/>
              <a:t>2</a:t>
            </a:r>
            <a:r>
              <a:rPr lang="en-US" dirty="0" smtClean="0"/>
              <a:t>. </a:t>
            </a:r>
            <a:r>
              <a:rPr lang="en-US" dirty="0" err="1" smtClean="0"/>
              <a:t>Neutrophils</a:t>
            </a:r>
            <a:r>
              <a:rPr lang="en-US" dirty="0" smtClean="0"/>
              <a:t> </a:t>
            </a:r>
            <a:r>
              <a:rPr lang="en-US" dirty="0" smtClean="0"/>
              <a:t> </a:t>
            </a:r>
            <a:r>
              <a:rPr lang="en-US" dirty="0" smtClean="0"/>
              <a:t>have short half-lives in tissues and die by apoptosis within hours to a day or two </a:t>
            </a:r>
            <a:r>
              <a:rPr lang="en-US" dirty="0" smtClean="0"/>
              <a:t>after </a:t>
            </a:r>
            <a:r>
              <a:rPr lang="en-US" dirty="0" smtClean="0"/>
              <a:t>leaving the </a:t>
            </a:r>
            <a:r>
              <a:rPr lang="en-US" dirty="0" smtClean="0"/>
              <a:t>blood.</a:t>
            </a:r>
          </a:p>
          <a:p>
            <a:r>
              <a:rPr lang="en-US" dirty="0" smtClean="0"/>
              <a:t>3. </a:t>
            </a:r>
            <a:r>
              <a:rPr lang="en-US" dirty="0" smtClean="0"/>
              <a:t>Stop signals :</a:t>
            </a:r>
          </a:p>
          <a:p>
            <a:pPr>
              <a:buFont typeface="Wingdings" pitchFamily="2" charset="2"/>
              <a:buChar char="v"/>
            </a:pPr>
            <a:r>
              <a:rPr lang="en-US" sz="2000" dirty="0" smtClean="0"/>
              <a:t> a switch in the type of </a:t>
            </a:r>
            <a:r>
              <a:rPr lang="en-US" sz="2000" dirty="0" err="1" smtClean="0"/>
              <a:t>arachidonic</a:t>
            </a:r>
            <a:r>
              <a:rPr lang="en-US" sz="2000" dirty="0" smtClean="0"/>
              <a:t> acid metabolite produced, from </a:t>
            </a:r>
            <a:r>
              <a:rPr lang="en-US" sz="2000" dirty="0" err="1" smtClean="0"/>
              <a:t>proinflammatory</a:t>
            </a:r>
            <a:r>
              <a:rPr lang="en-US" sz="2000" dirty="0" smtClean="0"/>
              <a:t> </a:t>
            </a:r>
            <a:r>
              <a:rPr lang="en-US" sz="2000" dirty="0" err="1" smtClean="0"/>
              <a:t>leukotrienes</a:t>
            </a:r>
            <a:r>
              <a:rPr lang="en-US" sz="2000" dirty="0" smtClean="0"/>
              <a:t> to anti-inflammatory </a:t>
            </a:r>
            <a:r>
              <a:rPr lang="en-US" sz="2000" dirty="0" err="1" smtClean="0"/>
              <a:t>lipoxins</a:t>
            </a:r>
            <a:r>
              <a:rPr lang="en-US" sz="2000" dirty="0" smtClean="0"/>
              <a:t>.</a:t>
            </a:r>
          </a:p>
          <a:p>
            <a:pPr>
              <a:buFont typeface="Wingdings" pitchFamily="2" charset="2"/>
              <a:buChar char="v"/>
            </a:pPr>
            <a:r>
              <a:rPr lang="en-US" sz="2000" dirty="0" smtClean="0"/>
              <a:t>liberation of anti-inflammatory cytokines, including </a:t>
            </a:r>
            <a:r>
              <a:rPr lang="en-US" sz="2000" u="sng" dirty="0" smtClean="0">
                <a:solidFill>
                  <a:srgbClr val="FF0000"/>
                </a:solidFill>
              </a:rPr>
              <a:t>transforming growth factor-β (TGF-β) and IL-10, </a:t>
            </a:r>
            <a:r>
              <a:rPr lang="en-US" sz="2000" dirty="0" smtClean="0"/>
              <a:t>from macrophages</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172200" cy="1894362"/>
          </a:xfrm>
        </p:spPr>
        <p:txBody>
          <a:bodyPr/>
          <a:lstStyle/>
          <a:p>
            <a:r>
              <a:rPr lang="en-US" dirty="0" smtClean="0"/>
              <a:t>Any question????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066800"/>
            <a:ext cx="6619244" cy="5410200"/>
          </a:xfrm>
        </p:spPr>
        <p:txBody>
          <a:bodyPr>
            <a:normAutofit/>
          </a:bodyPr>
          <a:lstStyle/>
          <a:p>
            <a:r>
              <a:rPr lang="en-US" sz="2000" dirty="0" smtClean="0"/>
              <a:t>The endothelial </a:t>
            </a:r>
            <a:r>
              <a:rPr lang="en-US" sz="2000" dirty="0" err="1" smtClean="0"/>
              <a:t>selectins</a:t>
            </a:r>
            <a:r>
              <a:rPr lang="en-US" sz="2000" dirty="0" smtClean="0"/>
              <a:t> are typically expressed at low levels or not at all on </a:t>
            </a:r>
            <a:r>
              <a:rPr lang="en-US" sz="2000" dirty="0" err="1" smtClean="0"/>
              <a:t>unactivated</a:t>
            </a:r>
            <a:r>
              <a:rPr lang="en-US" sz="2000" dirty="0" smtClean="0"/>
              <a:t> endothelium, and are </a:t>
            </a:r>
            <a:r>
              <a:rPr lang="en-US" sz="2000" dirty="0" err="1" smtClean="0"/>
              <a:t>upregulated</a:t>
            </a:r>
            <a:r>
              <a:rPr lang="en-US" sz="2000" dirty="0" smtClean="0"/>
              <a:t> after stimulation by cytokines and other mediators</a:t>
            </a:r>
            <a:r>
              <a:rPr lang="en-US" sz="2000" dirty="0" smtClean="0"/>
              <a:t>.</a:t>
            </a:r>
          </a:p>
          <a:p>
            <a:endParaRPr lang="en-US" sz="2000" dirty="0" smtClean="0"/>
          </a:p>
          <a:p>
            <a:r>
              <a:rPr lang="en-US" sz="2000" dirty="0" smtClean="0"/>
              <a:t> Therefore, binding of leukocytes is largely restricted to the endothelium at sites of infection or tissue injury (where the mediators are produced</a:t>
            </a:r>
            <a:r>
              <a:rPr lang="en-US" sz="2000" dirty="0" smtClean="0"/>
              <a:t>).</a:t>
            </a:r>
          </a:p>
          <a:p>
            <a:endParaRPr lang="en-US" sz="2000" dirty="0" smtClean="0"/>
          </a:p>
          <a:p>
            <a:r>
              <a:rPr lang="en-US" sz="2000" dirty="0" smtClean="0"/>
              <a:t>These weak </a:t>
            </a:r>
            <a:r>
              <a:rPr lang="en-US" sz="2000" dirty="0" err="1" smtClean="0"/>
              <a:t>selectin</a:t>
            </a:r>
            <a:r>
              <a:rPr lang="en-US" sz="2000" dirty="0" smtClean="0"/>
              <a:t>-mediated rolling interactions </a:t>
            </a:r>
            <a:r>
              <a:rPr lang="en-US" sz="2000" u="sng" dirty="0" smtClean="0">
                <a:solidFill>
                  <a:srgbClr val="00B050"/>
                </a:solidFill>
              </a:rPr>
              <a:t>slow down </a:t>
            </a:r>
            <a:r>
              <a:rPr lang="en-US" sz="2000" dirty="0" smtClean="0"/>
              <a:t>the leukocytes and give them the </a:t>
            </a:r>
            <a:r>
              <a:rPr lang="en-US" sz="2000" dirty="0" smtClean="0"/>
              <a:t>chance </a:t>
            </a:r>
            <a:r>
              <a:rPr lang="en-US" sz="2000" dirty="0" smtClean="0"/>
              <a:t>to recognize additional adhesion molecules on the endothelium.</a:t>
            </a:r>
            <a:endParaRPr lang="en-US" sz="2000" dirty="0"/>
          </a:p>
        </p:txBody>
      </p:sp>
      <p:pic>
        <p:nvPicPr>
          <p:cNvPr id="62466" name="Picture 2" descr="What are selectins? | MBInfo"/>
          <p:cNvPicPr>
            <a:picLocks noChangeAspect="1" noChangeArrowheads="1"/>
          </p:cNvPicPr>
          <p:nvPr/>
        </p:nvPicPr>
        <p:blipFill>
          <a:blip r:embed="rId3"/>
          <a:srcRect/>
          <a:stretch>
            <a:fillRect/>
          </a:stretch>
        </p:blipFill>
        <p:spPr bwMode="auto">
          <a:xfrm>
            <a:off x="6565692" y="1363602"/>
            <a:ext cx="2420912" cy="50435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753" y="0"/>
            <a:ext cx="7178364" cy="6858000"/>
          </a:xfrm>
          <a:prstGeom prst="rect">
            <a:avLst/>
          </a:prstGeom>
        </p:spPr>
      </p:pic>
    </p:spTree>
    <p:extLst>
      <p:ext uri="{BB962C8B-B14F-4D97-AF65-F5344CB8AC3E}">
        <p14:creationId xmlns:p14="http://schemas.microsoft.com/office/powerpoint/2010/main" xmlns="" val="136137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2.Integrins</a:t>
            </a:r>
            <a:endParaRPr lang="en-US" dirty="0"/>
          </a:p>
        </p:txBody>
      </p:sp>
      <p:sp>
        <p:nvSpPr>
          <p:cNvPr id="3" name="Content Placeholder 2"/>
          <p:cNvSpPr>
            <a:spLocks noGrp="1"/>
          </p:cNvSpPr>
          <p:nvPr>
            <p:ph sz="quarter" idx="1"/>
          </p:nvPr>
        </p:nvSpPr>
        <p:spPr>
          <a:xfrm>
            <a:off x="228600" y="1143000"/>
            <a:ext cx="8382000" cy="5410200"/>
          </a:xfrm>
        </p:spPr>
        <p:txBody>
          <a:bodyPr>
            <a:normAutofit/>
          </a:bodyPr>
          <a:lstStyle/>
          <a:p>
            <a:r>
              <a:rPr lang="en-US" sz="2000" dirty="0" smtClean="0"/>
              <a:t>a family of leukocyte surface proteins  that mediate the adhesion of leukocytes to endothelium and of various cells to the extracellular </a:t>
            </a:r>
            <a:r>
              <a:rPr lang="en-US" sz="2000" dirty="0" smtClean="0"/>
              <a:t>matrix.</a:t>
            </a:r>
          </a:p>
          <a:p>
            <a:endParaRPr lang="en-US" sz="2000" dirty="0" smtClean="0"/>
          </a:p>
          <a:p>
            <a:r>
              <a:rPr lang="en-US" sz="2000" dirty="0" smtClean="0"/>
              <a:t>They are normally expressed on </a:t>
            </a:r>
            <a:r>
              <a:rPr lang="en-US" sz="2000" u="sng" dirty="0" smtClean="0">
                <a:solidFill>
                  <a:srgbClr val="00B050"/>
                </a:solidFill>
              </a:rPr>
              <a:t>leukocyte plasma membranes </a:t>
            </a:r>
            <a:r>
              <a:rPr lang="en-US" sz="2000" dirty="0" smtClean="0"/>
              <a:t>in a </a:t>
            </a:r>
            <a:r>
              <a:rPr lang="en-US" sz="2000" u="sng" dirty="0" smtClean="0">
                <a:solidFill>
                  <a:srgbClr val="FF0000"/>
                </a:solidFill>
              </a:rPr>
              <a:t>low-affinity form </a:t>
            </a:r>
            <a:r>
              <a:rPr lang="en-US" sz="2000" dirty="0" smtClean="0"/>
              <a:t>and do not adhere to their specific </a:t>
            </a:r>
            <a:r>
              <a:rPr lang="en-US" sz="2000" dirty="0" err="1" smtClean="0"/>
              <a:t>ligands</a:t>
            </a:r>
            <a:r>
              <a:rPr lang="en-US" sz="2000" dirty="0" smtClean="0"/>
              <a:t> until the leukocytes are activated by </a:t>
            </a:r>
            <a:r>
              <a:rPr lang="en-US" sz="2000" dirty="0" err="1" smtClean="0"/>
              <a:t>chemokines</a:t>
            </a:r>
            <a:r>
              <a:rPr lang="en-US" sz="2000" dirty="0" smtClean="0"/>
              <a:t>.</a:t>
            </a:r>
          </a:p>
          <a:p>
            <a:endParaRPr lang="en-US" sz="2000" dirty="0" smtClean="0"/>
          </a:p>
          <a:p>
            <a:r>
              <a:rPr lang="en-US" sz="2000" dirty="0" smtClean="0"/>
              <a:t>When the rolling leukocytes encounter the displayed </a:t>
            </a:r>
            <a:r>
              <a:rPr lang="en-US" sz="2000" dirty="0" err="1" smtClean="0"/>
              <a:t>chemokines</a:t>
            </a:r>
            <a:r>
              <a:rPr lang="en-US" sz="2000" dirty="0" smtClean="0"/>
              <a:t>, the cells are activated, and their </a:t>
            </a:r>
            <a:r>
              <a:rPr lang="en-US" sz="2000" dirty="0" err="1" smtClean="0"/>
              <a:t>integrins</a:t>
            </a:r>
            <a:r>
              <a:rPr lang="en-US" sz="2000" dirty="0" smtClean="0"/>
              <a:t> undergo conformational changes and cluster together, thus converting to </a:t>
            </a:r>
            <a:r>
              <a:rPr lang="en-US" sz="2000" u="sng" dirty="0" smtClean="0">
                <a:solidFill>
                  <a:srgbClr val="FF0000"/>
                </a:solidFill>
              </a:rPr>
              <a:t>a high-affinity form.</a:t>
            </a:r>
          </a:p>
          <a:p>
            <a:r>
              <a:rPr lang="en-US" sz="2000" dirty="0" smtClean="0"/>
              <a:t> At the same time, other cytokines, notably TNF and IL-1, activate endothelial cells to increase their expression of </a:t>
            </a:r>
            <a:r>
              <a:rPr lang="en-US" sz="2000" dirty="0" err="1" smtClean="0"/>
              <a:t>ligands</a:t>
            </a:r>
            <a:r>
              <a:rPr lang="en-US" sz="2000" dirty="0" smtClean="0"/>
              <a:t> for </a:t>
            </a:r>
            <a:r>
              <a:rPr lang="en-US" sz="2000" dirty="0" err="1" smtClean="0"/>
              <a:t>integrins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smtClean="0"/>
              <a:t>These </a:t>
            </a:r>
            <a:r>
              <a:rPr lang="en-US" dirty="0" err="1" smtClean="0"/>
              <a:t>ligands</a:t>
            </a:r>
            <a:r>
              <a:rPr lang="en-US" dirty="0" smtClean="0"/>
              <a:t> include</a:t>
            </a:r>
            <a:endParaRPr lang="en-US" dirty="0"/>
          </a:p>
        </p:txBody>
      </p:sp>
      <p:sp>
        <p:nvSpPr>
          <p:cNvPr id="3" name="Content Placeholder 2"/>
          <p:cNvSpPr>
            <a:spLocks noGrp="1"/>
          </p:cNvSpPr>
          <p:nvPr>
            <p:ph sz="quarter" idx="1"/>
          </p:nvPr>
        </p:nvSpPr>
        <p:spPr>
          <a:xfrm>
            <a:off x="304800" y="1219200"/>
            <a:ext cx="7467600" cy="4873752"/>
          </a:xfrm>
        </p:spPr>
        <p:txBody>
          <a:bodyPr>
            <a:normAutofit/>
          </a:bodyPr>
          <a:lstStyle/>
          <a:p>
            <a:r>
              <a:rPr lang="en-US" sz="2000" dirty="0" smtClean="0"/>
              <a:t>intercellular adhesion molecule-1 (ICAM-1), which binds to the </a:t>
            </a:r>
            <a:r>
              <a:rPr lang="en-US" sz="2000" dirty="0" err="1" smtClean="0"/>
              <a:t>integrins</a:t>
            </a:r>
            <a:r>
              <a:rPr lang="en-US" sz="2000" dirty="0" smtClean="0"/>
              <a:t> leukocyte function–associated antigen-1 (LFA-1</a:t>
            </a:r>
            <a:r>
              <a:rPr lang="en-US" sz="2000" dirty="0" smtClean="0"/>
              <a:t>)</a:t>
            </a:r>
          </a:p>
          <a:p>
            <a:endParaRPr lang="en-US" sz="2000" dirty="0" smtClean="0"/>
          </a:p>
          <a:p>
            <a:r>
              <a:rPr lang="en-US" sz="2000" dirty="0" smtClean="0"/>
              <a:t>macrophage-1 antigen (Mac-1) (CD11bCD18</a:t>
            </a:r>
            <a:r>
              <a:rPr lang="en-US" sz="2000" dirty="0" smtClean="0"/>
              <a:t>).</a:t>
            </a:r>
          </a:p>
          <a:p>
            <a:endParaRPr lang="en-US" sz="2000" dirty="0" smtClean="0"/>
          </a:p>
          <a:p>
            <a:r>
              <a:rPr lang="en-US" sz="2000" dirty="0" smtClean="0"/>
              <a:t> vascular cell adhesion molecule-1 (VCAM-1), which binds to the </a:t>
            </a:r>
            <a:r>
              <a:rPr lang="en-US" sz="2000" dirty="0" err="1" smtClean="0"/>
              <a:t>integrin</a:t>
            </a:r>
            <a:r>
              <a:rPr lang="en-US" sz="2000" dirty="0" smtClean="0"/>
              <a:t> very late antigen-4 (VLA-4).</a:t>
            </a:r>
          </a:p>
          <a:p>
            <a:endParaRPr lang="en-US" sz="2000" dirty="0" smtClean="0"/>
          </a:p>
          <a:p>
            <a:r>
              <a:rPr lang="en-US" sz="2000" dirty="0" smtClean="0"/>
              <a:t>The leukocytes stop rolling, and engagement of </a:t>
            </a:r>
            <a:r>
              <a:rPr lang="en-US" sz="2000" dirty="0" err="1" smtClean="0"/>
              <a:t>integrins</a:t>
            </a:r>
            <a:r>
              <a:rPr lang="en-US" sz="2000" dirty="0" smtClean="0"/>
              <a:t> by their </a:t>
            </a:r>
            <a:r>
              <a:rPr lang="en-US" sz="2000" dirty="0" err="1" smtClean="0"/>
              <a:t>ligands</a:t>
            </a:r>
            <a:r>
              <a:rPr lang="en-US" sz="2000" dirty="0" smtClean="0"/>
              <a:t> delivers signals leading to </a:t>
            </a:r>
            <a:r>
              <a:rPr lang="en-US" sz="2000" dirty="0" err="1" smtClean="0"/>
              <a:t>cytoskeletal</a:t>
            </a:r>
            <a:r>
              <a:rPr lang="en-US" sz="2000" dirty="0" smtClean="0"/>
              <a:t> changes that arrest the leukocytes and firmly attach them to the endothelium</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4" ma:contentTypeDescription="Create a new document." ma:contentTypeScope="" ma:versionID="5b68fe66811d79b9f6d42bd3601df31b">
  <xsd:schema xmlns:xsd="http://www.w3.org/2001/XMLSchema" xmlns:xs="http://www.w3.org/2001/XMLSchema" xmlns:p="http://schemas.microsoft.com/office/2006/metadata/properties" xmlns:ns2="513c409d-95b3-4324-b1e7-64465f9ef705" targetNamespace="http://schemas.microsoft.com/office/2006/metadata/properties" ma:root="true" ma:fieldsID="cb387b9b717fe5cfa284108064059818"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6C50E5-21BC-4A02-BA3F-53EB7DE0DC2B}"/>
</file>

<file path=customXml/itemProps2.xml><?xml version="1.0" encoding="utf-8"?>
<ds:datastoreItem xmlns:ds="http://schemas.openxmlformats.org/officeDocument/2006/customXml" ds:itemID="{C008C3E0-AD6D-4BD4-B3A8-7C9B6E3B621E}"/>
</file>

<file path=customXml/itemProps3.xml><?xml version="1.0" encoding="utf-8"?>
<ds:datastoreItem xmlns:ds="http://schemas.openxmlformats.org/officeDocument/2006/customXml" ds:itemID="{CAC9A5B5-533C-44C8-BDA4-AA3C608EB714}"/>
</file>

<file path=docProps/app.xml><?xml version="1.0" encoding="utf-8"?>
<Properties xmlns="http://schemas.openxmlformats.org/officeDocument/2006/extended-properties" xmlns:vt="http://schemas.openxmlformats.org/officeDocument/2006/docPropsVTypes">
  <Template>Oriel</Template>
  <TotalTime>209</TotalTime>
  <Words>2672</Words>
  <Application>Microsoft Office PowerPoint</Application>
  <PresentationFormat>On-screen Show (4:3)</PresentationFormat>
  <Paragraphs>220</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Oriel</vt:lpstr>
      <vt:lpstr>Inflammation 2</vt:lpstr>
      <vt:lpstr>Slide 2</vt:lpstr>
      <vt:lpstr>1. Leukocyte Adhesion to Endothelium</vt:lpstr>
      <vt:lpstr>Slide 4</vt:lpstr>
      <vt:lpstr>1.Selectins</vt:lpstr>
      <vt:lpstr>Slide 6</vt:lpstr>
      <vt:lpstr>Slide 7</vt:lpstr>
      <vt:lpstr>2.Integrins</vt:lpstr>
      <vt:lpstr>These ligands include</vt:lpstr>
      <vt:lpstr>Slide 10</vt:lpstr>
      <vt:lpstr>Leukocyte Migration Through Endothelium</vt:lpstr>
      <vt:lpstr>Chemotaxis of Leukocytes</vt:lpstr>
      <vt:lpstr>Slide 13</vt:lpstr>
      <vt:lpstr>Slide 14</vt:lpstr>
      <vt:lpstr>Slide 15</vt:lpstr>
      <vt:lpstr>The nature of the leukocyte infiltrate varies with the age of the inflammatory response and the type of stimulus.</vt:lpstr>
      <vt:lpstr>Slide 17</vt:lpstr>
      <vt:lpstr>Slide 18</vt:lpstr>
      <vt:lpstr>Neutrophils, why in acute?</vt:lpstr>
      <vt:lpstr>Macrophages</vt:lpstr>
      <vt:lpstr>Exceptions are present?</vt:lpstr>
      <vt:lpstr>Slide 22</vt:lpstr>
      <vt:lpstr>leukocyte activation</vt:lpstr>
      <vt:lpstr>1. Phagocytosis</vt:lpstr>
      <vt:lpstr>Slide 25</vt:lpstr>
      <vt:lpstr>1. Recognition by Phagocytic Receptors</vt:lpstr>
      <vt:lpstr>1.mannose receptor</vt:lpstr>
      <vt:lpstr>2.Scavenger receptors</vt:lpstr>
      <vt:lpstr>2.Engulfment.</vt:lpstr>
      <vt:lpstr>3.Intracellular Destruction of Microbes and Debris</vt:lpstr>
      <vt:lpstr>Remember</vt:lpstr>
      <vt:lpstr>1. Reactive Oxygen Species.</vt:lpstr>
      <vt:lpstr>respiratory burst.</vt:lpstr>
      <vt:lpstr>Slide 34</vt:lpstr>
      <vt:lpstr>Slide 35</vt:lpstr>
      <vt:lpstr>Slide 36</vt:lpstr>
      <vt:lpstr>Slide 37</vt:lpstr>
      <vt:lpstr>anti-oxidants</vt:lpstr>
      <vt:lpstr>Slide 39</vt:lpstr>
      <vt:lpstr>2. Nitric Oxide</vt:lpstr>
      <vt:lpstr>Slide 41</vt:lpstr>
      <vt:lpstr>Granule Enzymes and Other Proteins.</vt:lpstr>
      <vt:lpstr>Different granule enzymes serve different functions</vt:lpstr>
      <vt:lpstr>Slide 44</vt:lpstr>
      <vt:lpstr>Neutrophil Extracellular Traps</vt:lpstr>
      <vt:lpstr>Slide 46</vt:lpstr>
      <vt:lpstr>Leukocyte-Mediated Tissue Injury</vt:lpstr>
      <vt:lpstr>Leukocytes damage tissues by releasing injurious molecules.</vt:lpstr>
      <vt:lpstr>Other Functional Responses of Activated Leukocytes</vt:lpstr>
      <vt:lpstr>Termination of the Acute Inflammatory Response</vt:lpstr>
      <vt:lpstr>Any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2</dc:title>
  <dc:creator>Admin</dc:creator>
  <cp:lastModifiedBy>Admin</cp:lastModifiedBy>
  <cp:revision>24</cp:revision>
  <dcterms:created xsi:type="dcterms:W3CDTF">2021-10-26T16:34:12Z</dcterms:created>
  <dcterms:modified xsi:type="dcterms:W3CDTF">2021-10-31T20:58:07Z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