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41"/>
  </p:notesMasterIdLst>
  <p:sldIdLst>
    <p:sldId id="256" r:id="rId2"/>
    <p:sldId id="317" r:id="rId3"/>
    <p:sldId id="318" r:id="rId4"/>
    <p:sldId id="319" r:id="rId5"/>
    <p:sldId id="320" r:id="rId6"/>
    <p:sldId id="257" r:id="rId7"/>
    <p:sldId id="258" r:id="rId8"/>
    <p:sldId id="259" r:id="rId9"/>
    <p:sldId id="263" r:id="rId10"/>
    <p:sldId id="262" r:id="rId11"/>
    <p:sldId id="286" r:id="rId12"/>
    <p:sldId id="261" r:id="rId13"/>
    <p:sldId id="260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79" r:id="rId25"/>
    <p:sldId id="278" r:id="rId26"/>
    <p:sldId id="277" r:id="rId27"/>
    <p:sldId id="264" r:id="rId28"/>
    <p:sldId id="276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75" r:id="rId37"/>
    <p:sldId id="288" r:id="rId38"/>
    <p:sldId id="289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19CE-A31A-4142-8860-F567E8B2A0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50394-3C2E-4E95-83E0-7E75D330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458200" cy="1470025"/>
          </a:xfrm>
        </p:spPr>
        <p:txBody>
          <a:bodyPr/>
          <a:lstStyle/>
          <a:p>
            <a:pPr algn="ctr"/>
            <a:r>
              <a:rPr lang="en-GB" dirty="0"/>
              <a:t>Types Of Bone Fracture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4953000" cy="27432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Lana </a:t>
            </a:r>
            <a:r>
              <a:rPr lang="en-GB" dirty="0" err="1" smtClean="0"/>
              <a:t>Alhusban</a:t>
            </a:r>
            <a:endParaRPr lang="en-GB" dirty="0" smtClean="0"/>
          </a:p>
          <a:p>
            <a:pPr algn="l"/>
            <a:r>
              <a:rPr lang="en-GB" dirty="0" err="1" smtClean="0"/>
              <a:t>Areen</a:t>
            </a:r>
            <a:r>
              <a:rPr lang="en-GB" dirty="0" smtClean="0"/>
              <a:t> </a:t>
            </a:r>
            <a:r>
              <a:rPr lang="en-GB" dirty="0" err="1" smtClean="0"/>
              <a:t>Garaibeh</a:t>
            </a:r>
            <a:endParaRPr lang="en-GB" dirty="0" smtClean="0"/>
          </a:p>
          <a:p>
            <a:pPr algn="l"/>
            <a:r>
              <a:rPr lang="en-GB" dirty="0" smtClean="0"/>
              <a:t>Jude Al </a:t>
            </a:r>
            <a:r>
              <a:rPr lang="en-GB" dirty="0" err="1" smtClean="0"/>
              <a:t>shawabkeh</a:t>
            </a:r>
            <a:endParaRPr lang="en-GB" dirty="0" smtClean="0"/>
          </a:p>
          <a:p>
            <a:pPr algn="l"/>
            <a:r>
              <a:rPr lang="en-GB" dirty="0" err="1" smtClean="0"/>
              <a:t>Mo’taz</a:t>
            </a:r>
            <a:r>
              <a:rPr lang="en-GB" dirty="0" smtClean="0"/>
              <a:t> Ibrahim</a:t>
            </a:r>
          </a:p>
          <a:p>
            <a:pPr algn="l"/>
            <a:r>
              <a:rPr lang="en-GB" dirty="0" smtClean="0"/>
              <a:t>Sultan </a:t>
            </a:r>
            <a:r>
              <a:rPr lang="en-GB" dirty="0" err="1" smtClean="0"/>
              <a:t>Aldaboubi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/>
              <a:t>Types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7295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Linear Fracture.</a:t>
            </a:r>
          </a:p>
          <a:p>
            <a:r>
              <a:rPr lang="en-GB" sz="2600" dirty="0" err="1"/>
              <a:t>Comminuted</a:t>
            </a:r>
            <a:r>
              <a:rPr lang="en-GB" sz="2600" dirty="0"/>
              <a:t> Fracture.</a:t>
            </a:r>
          </a:p>
          <a:p>
            <a:r>
              <a:rPr lang="en-GB" sz="2600" dirty="0"/>
              <a:t>Avulsion Fracture.</a:t>
            </a:r>
          </a:p>
          <a:p>
            <a:r>
              <a:rPr lang="en-GB" sz="2600" dirty="0"/>
              <a:t>Pathological Fracture.</a:t>
            </a:r>
          </a:p>
          <a:p>
            <a:r>
              <a:rPr lang="en-GB" sz="2600" dirty="0"/>
              <a:t>Greenstick Fracture.</a:t>
            </a:r>
          </a:p>
          <a:p>
            <a:r>
              <a:rPr lang="en-GB" sz="2600" dirty="0"/>
              <a:t>Compression Fracture.</a:t>
            </a:r>
          </a:p>
          <a:p>
            <a:r>
              <a:rPr lang="en-GB" sz="2600" dirty="0"/>
              <a:t>Depressed Fracture.</a:t>
            </a:r>
          </a:p>
          <a:p>
            <a:r>
              <a:rPr lang="en-GB" sz="2600" dirty="0" err="1"/>
              <a:t>Epiphyseal</a:t>
            </a:r>
            <a:r>
              <a:rPr lang="en-GB" sz="2600" dirty="0"/>
              <a:t> Plate Fracture.</a:t>
            </a:r>
          </a:p>
          <a:p>
            <a:r>
              <a:rPr lang="en-GB" sz="2600" dirty="0"/>
              <a:t>Stress Fracture.</a:t>
            </a:r>
          </a:p>
          <a:p>
            <a:r>
              <a:rPr lang="en-GB" sz="2600" dirty="0"/>
              <a:t>Spiral Fracture.</a:t>
            </a:r>
          </a:p>
          <a:p>
            <a:r>
              <a:rPr lang="en-GB" sz="2600" dirty="0"/>
              <a:t>Oblique Displaced/Non Displaced Fracture.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166547" cy="323359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964936"/>
          </a:xfrm>
        </p:spPr>
        <p:txBody>
          <a:bodyPr/>
          <a:lstStyle/>
          <a:p>
            <a:r>
              <a:rPr lang="en-GB" b="1" dirty="0"/>
              <a:t>1-Linear fracture</a:t>
            </a:r>
            <a:r>
              <a:rPr lang="en-GB" sz="2400" dirty="0"/>
              <a:t>: A</a:t>
            </a:r>
            <a:r>
              <a:rPr lang="en-GB" dirty="0"/>
              <a:t> </a:t>
            </a:r>
            <a:r>
              <a:rPr lang="en-GB" sz="2400" dirty="0"/>
              <a:t>fracture that extends over part or the entire length of a bone.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4" descr="Hand_frx_3_metacarpal_o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4038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Linear fracture in the 3</a:t>
            </a:r>
            <a:r>
              <a:rPr lang="en-GB" baseline="30000" dirty="0">
                <a:solidFill>
                  <a:srgbClr val="FF0000"/>
                </a:solidFill>
              </a:rPr>
              <a:t>rd</a:t>
            </a:r>
            <a:r>
              <a:rPr lang="en-GB" dirty="0">
                <a:solidFill>
                  <a:srgbClr val="FF0000"/>
                </a:solidFill>
              </a:rPr>
              <a:t> metacarpal bone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24600" y="3429000"/>
            <a:ext cx="1066800" cy="533400"/>
          </a:xfrm>
          <a:prstGeom prst="straightConnector1">
            <a:avLst/>
          </a:prstGeom>
          <a:ln w="38100" cap="sq">
            <a:solidFill>
              <a:srgbClr val="FF0000"/>
            </a:solidFill>
            <a:round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88803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Linear</a:t>
            </a:r>
            <a:r>
              <a:rPr lang="en-GB" dirty="0"/>
              <a:t> skull </a:t>
            </a:r>
            <a:r>
              <a:rPr lang="en-GB" b="1" dirty="0">
                <a:solidFill>
                  <a:srgbClr val="FF0000"/>
                </a:solidFill>
              </a:rPr>
              <a:t>fractures</a:t>
            </a:r>
            <a:r>
              <a:rPr lang="en-GB" b="1" dirty="0"/>
              <a:t>:</a:t>
            </a:r>
            <a:r>
              <a:rPr lang="en-GB" dirty="0"/>
              <a:t> </a:t>
            </a:r>
            <a:r>
              <a:rPr lang="en-GB" sz="2400" dirty="0"/>
              <a:t>are breaks in the bone that transverse the full thickness of the skull from the outer to inner table.</a:t>
            </a:r>
          </a:p>
        </p:txBody>
      </p:sp>
      <p:pic>
        <p:nvPicPr>
          <p:cNvPr id="6" name="Picture 5" descr="48438388-6873-4477-b7bf-604c37e774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133600"/>
            <a:ext cx="447675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خلود 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685800"/>
            <a:ext cx="6388331" cy="5490556"/>
          </a:xfr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05000" y="6172200"/>
            <a:ext cx="52578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Linear fracture lateral view of skull for child along </a:t>
            </a:r>
            <a:r>
              <a:rPr lang="en-US" dirty="0" err="1">
                <a:solidFill>
                  <a:srgbClr val="FF0000"/>
                </a:solidFill>
              </a:rPr>
              <a:t>parital</a:t>
            </a:r>
            <a:r>
              <a:rPr lang="en-US" dirty="0">
                <a:solidFill>
                  <a:srgbClr val="FF0000"/>
                </a:solidFill>
              </a:rPr>
              <a:t> bone</a:t>
            </a:r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886200"/>
            <a:ext cx="990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6172200"/>
          </a:xfrm>
        </p:spPr>
        <p:txBody>
          <a:bodyPr/>
          <a:lstStyle/>
          <a:p>
            <a:r>
              <a:rPr lang="en-GB" b="1" dirty="0"/>
              <a:t>2- </a:t>
            </a:r>
            <a:r>
              <a:rPr lang="en-GB" b="1" dirty="0" err="1"/>
              <a:t>Comminuted</a:t>
            </a:r>
            <a:r>
              <a:rPr lang="en-GB" b="1" dirty="0"/>
              <a:t> Fracture</a:t>
            </a:r>
            <a:r>
              <a:rPr lang="en-GB" dirty="0"/>
              <a:t>:</a:t>
            </a:r>
            <a:r>
              <a:rPr lang="en-US" altLang="de-DE" dirty="0">
                <a:cs typeface="Tahoma" panose="020B0604030504040204" pitchFamily="34" charset="0"/>
              </a:rPr>
              <a:t> : </a:t>
            </a:r>
            <a:r>
              <a:rPr lang="en-US" altLang="de-DE" sz="2400" dirty="0">
                <a:cs typeface="Tahoma" panose="020B0604030504040204" pitchFamily="34" charset="0"/>
              </a:rPr>
              <a:t>a fracture with multiple fragments (</a:t>
            </a:r>
            <a:r>
              <a:rPr lang="en-GB" sz="2400" dirty="0"/>
              <a:t>the bone is shattered into many pieces).</a:t>
            </a:r>
          </a:p>
          <a:p>
            <a:endParaRPr lang="en-GB" sz="2400" dirty="0"/>
          </a:p>
        </p:txBody>
      </p:sp>
      <p:pic>
        <p:nvPicPr>
          <p:cNvPr id="4" name="Picture 3" descr="da164c0d-b8f3-4771-83a4-d55f05d119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3573809" cy="4495800"/>
          </a:xfrm>
          <a:prstGeom prst="rect">
            <a:avLst/>
          </a:prstGeom>
        </p:spPr>
      </p:pic>
      <p:pic>
        <p:nvPicPr>
          <p:cNvPr id="5" name="Picture 4" descr="bdbf0170-47ed-434e-8b9b-e75e0a529b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76400"/>
            <a:ext cx="3581400" cy="4505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59080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Comminuted</a:t>
            </a:r>
            <a:r>
              <a:rPr lang="en-GB" dirty="0"/>
              <a:t> </a:t>
            </a:r>
            <a:r>
              <a:rPr lang="en-GB" dirty="0" err="1"/>
              <a:t>olecranon</a:t>
            </a:r>
            <a:r>
              <a:rPr lang="en-GB" dirty="0"/>
              <a:t> fracture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Lateral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Frontal view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3124200"/>
            <a:ext cx="16002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-A-28-year-old-male-presented-femur-shaft-comminuted-fracture-and-tibia-shaf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096250" cy="5105400"/>
          </a:xfrm>
        </p:spPr>
      </p:pic>
      <p:sp>
        <p:nvSpPr>
          <p:cNvPr id="7" name="TextBox 6"/>
          <p:cNvSpPr txBox="1"/>
          <p:nvPr/>
        </p:nvSpPr>
        <p:spPr>
          <a:xfrm>
            <a:off x="838200" y="593467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A) A 28-year-old male presented femur shaft </a:t>
            </a:r>
            <a:r>
              <a:rPr lang="en-GB" dirty="0" err="1"/>
              <a:t>comminuted</a:t>
            </a:r>
            <a:r>
              <a:rPr lang="en-GB" dirty="0"/>
              <a:t> fracture and tibia shaft fracture. (B) He undertook closed reduction and internal fixation with </a:t>
            </a:r>
            <a:r>
              <a:rPr lang="en-GB" dirty="0" err="1"/>
              <a:t>intramedullary</a:t>
            </a:r>
            <a:r>
              <a:rPr lang="en-GB" dirty="0"/>
              <a:t> nail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64936"/>
          </a:xfrm>
        </p:spPr>
        <p:txBody>
          <a:bodyPr/>
          <a:lstStyle/>
          <a:p>
            <a:r>
              <a:rPr lang="en-GB" dirty="0"/>
              <a:t>3-</a:t>
            </a:r>
            <a:r>
              <a:rPr lang="en-GB" b="1" dirty="0"/>
              <a:t>Avulsion Fracture</a:t>
            </a:r>
            <a:r>
              <a:rPr lang="en-GB" dirty="0"/>
              <a:t>: </a:t>
            </a:r>
            <a:r>
              <a:rPr lang="en-GB" sz="2400" dirty="0"/>
              <a:t>a muscle or ligament pulls on the bone, fracturing it (</a:t>
            </a:r>
            <a:r>
              <a:rPr lang="en-US" altLang="de-DE" sz="2400" dirty="0">
                <a:cs typeface="Tahoma" panose="020B0604030504040204" pitchFamily="34" charset="0"/>
              </a:rPr>
              <a:t>a fragment of bone is detached from the site of a ligament or tendon insertion).</a:t>
            </a:r>
          </a:p>
          <a:p>
            <a:endParaRPr lang="en-GB" sz="2400" dirty="0"/>
          </a:p>
        </p:txBody>
      </p:sp>
      <p:pic>
        <p:nvPicPr>
          <p:cNvPr id="4" name="Picture 3" descr="776bae7a-42cc-42c7-892f-19bf425c236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124200" cy="4860949"/>
          </a:xfrm>
          <a:prstGeom prst="rect">
            <a:avLst/>
          </a:prstGeom>
        </p:spPr>
      </p:pic>
      <p:pic>
        <p:nvPicPr>
          <p:cNvPr id="5" name="Picture 4" descr="ca920731-08fe-405b-9fa8-4a1efad58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3214688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7c3d83-59ca-456c-8a5c-a7e290ce7b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4643718" cy="5486400"/>
          </a:xfrm>
        </p:spPr>
      </p:pic>
      <p:pic>
        <p:nvPicPr>
          <p:cNvPr id="5" name="Picture 4" descr="37562699-439f-4e27-8368-2288fe942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838200"/>
            <a:ext cx="4014245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Avulsion fracture of the quadriceps tendon with retraction of the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/>
          <a:lstStyle/>
          <a:p>
            <a:r>
              <a:rPr lang="en-GB" b="1" dirty="0"/>
              <a:t>4-Pathological </a:t>
            </a:r>
            <a:r>
              <a:rPr lang="en-GB" b="1" dirty="0" err="1"/>
              <a:t>Fracture</a:t>
            </a:r>
            <a:r>
              <a:rPr lang="en-GB" dirty="0" err="1"/>
              <a:t>:</a:t>
            </a:r>
            <a:r>
              <a:rPr lang="en-GB" sz="2400" dirty="0" err="1"/>
              <a:t>Bone</a:t>
            </a:r>
            <a:r>
              <a:rPr lang="en-GB" sz="2400" dirty="0"/>
              <a:t> fracture caused by an underlying disease/condition that weakened the bone).</a:t>
            </a:r>
            <a:endParaRPr lang="en-GB" sz="2400" b="1" dirty="0"/>
          </a:p>
        </p:txBody>
      </p:sp>
      <p:pic>
        <p:nvPicPr>
          <p:cNvPr id="4" name="Picture 3" descr="912a1642-fb1c-4fa1-ac42-f16f5c32aa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48285"/>
            <a:ext cx="3789862" cy="5209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Pathological Fracture in the neck of the </a:t>
            </a:r>
            <a:r>
              <a:rPr lang="en-GB" dirty="0" err="1"/>
              <a:t>humeurs</a:t>
            </a:r>
            <a:endParaRPr lang="en-GB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447800"/>
            <a:ext cx="1828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518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Pthological</a:t>
            </a:r>
            <a:r>
              <a:rPr lang="en-GB" dirty="0" smtClean="0"/>
              <a:t> Fracture in the femur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/>
          <a:lstStyle/>
          <a:p>
            <a:r>
              <a:rPr lang="en-GB" altLang="en-US"/>
              <a:t>Normal X ray of Upper limb</a:t>
            </a:r>
          </a:p>
        </p:txBody>
      </p:sp>
      <p:pic>
        <p:nvPicPr>
          <p:cNvPr id="4" name="Content Placeholder 3" descr="e67061f3b23564667a48e31512414a1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430" y="1371600"/>
            <a:ext cx="4038600" cy="4310380"/>
          </a:xfrm>
          <a:prstGeom prst="rect">
            <a:avLst/>
          </a:prstGeom>
        </p:spPr>
      </p:pic>
      <p:pic>
        <p:nvPicPr>
          <p:cNvPr id="5" name="Content Placeholder 4" descr="Figure+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4973" y="1722438"/>
            <a:ext cx="3865054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9902fc7-ca9d-4708-b0b3-04fbc39b7d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248400" cy="5224975"/>
          </a:xfrm>
        </p:spPr>
      </p:pic>
      <p:sp>
        <p:nvSpPr>
          <p:cNvPr id="5" name="Oval 4"/>
          <p:cNvSpPr/>
          <p:nvPr/>
        </p:nvSpPr>
        <p:spPr>
          <a:xfrm>
            <a:off x="2057400" y="3276600"/>
            <a:ext cx="1295400" cy="914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95400" y="624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Pathological Fracture in the </a:t>
            </a:r>
            <a:r>
              <a:rPr lang="en-GB" dirty="0" err="1" smtClean="0"/>
              <a:t>Humerus</a:t>
            </a:r>
            <a:r>
              <a:rPr lang="en-GB" dirty="0" smtClean="0"/>
              <a:t> before and after fixation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888736"/>
          </a:xfrm>
        </p:spPr>
        <p:txBody>
          <a:bodyPr/>
          <a:lstStyle/>
          <a:p>
            <a:r>
              <a:rPr lang="en-GB" b="1" dirty="0"/>
              <a:t>5-Greenstick Fracture:</a:t>
            </a:r>
            <a:r>
              <a:rPr lang="en-US" altLang="de-DE" dirty="0">
                <a:cs typeface="Tahoma" panose="020B0604030504040204" pitchFamily="34" charset="0"/>
              </a:rPr>
              <a:t> : </a:t>
            </a:r>
            <a:r>
              <a:rPr lang="en-US" altLang="de-DE" sz="2400" dirty="0">
                <a:cs typeface="Tahoma" panose="020B0604030504040204" pitchFamily="34" charset="0"/>
              </a:rPr>
              <a:t>Incomplete fracture that usually occurs in children (</a:t>
            </a:r>
            <a:r>
              <a:rPr lang="en-GB" sz="2400" dirty="0"/>
              <a:t>the bone partly fractures on one side, but does not break completely because the rest of the bone can bend).</a:t>
            </a:r>
          </a:p>
          <a:p>
            <a:endParaRPr lang="en-GB" sz="2400" b="1" dirty="0"/>
          </a:p>
        </p:txBody>
      </p:sp>
      <p:pic>
        <p:nvPicPr>
          <p:cNvPr id="4" name="Picture 3" descr="ebb7febc-2e3a-4368-927f-d0aef33753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172128" cy="2752966"/>
          </a:xfrm>
          <a:prstGeom prst="rect">
            <a:avLst/>
          </a:prstGeom>
        </p:spPr>
      </p:pic>
      <p:pic>
        <p:nvPicPr>
          <p:cNvPr id="5" name="Picture 4" descr="cd7c928a-b06b-49df-b5d5-38b346b1bb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905000"/>
            <a:ext cx="474345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b36fd5-e599-4774-ab44-707badebb3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2971800" cy="552259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838200" y="2971800"/>
            <a:ext cx="762000" cy="685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Greenstick fracture in the radius</a:t>
            </a:r>
          </a:p>
        </p:txBody>
      </p:sp>
      <p:pic>
        <p:nvPicPr>
          <p:cNvPr id="5" name="Picture 4" descr="64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438400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Greenstick fracture in the ulna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888736"/>
          </a:xfrm>
        </p:spPr>
        <p:txBody>
          <a:bodyPr/>
          <a:lstStyle/>
          <a:p>
            <a:r>
              <a:rPr lang="en-GB" b="1" dirty="0"/>
              <a:t>6-Compression Fracture:</a:t>
            </a:r>
            <a:r>
              <a:rPr lang="en-US" altLang="de-DE" dirty="0">
                <a:cs typeface="Tahoma" panose="020B0604030504040204" pitchFamily="34" charset="0"/>
              </a:rPr>
              <a:t> : </a:t>
            </a:r>
            <a:r>
              <a:rPr lang="en-US" altLang="de-DE" sz="2400" dirty="0">
                <a:cs typeface="Tahoma" panose="020B0604030504040204" pitchFamily="34" charset="0"/>
              </a:rPr>
              <a:t>force is applied in the longitudinal axis of bone,</a:t>
            </a:r>
            <a:r>
              <a:rPr lang="en-GB" sz="2400" dirty="0"/>
              <a:t> generally occurs in the spongy bone in the spine.</a:t>
            </a:r>
          </a:p>
          <a:p>
            <a:endParaRPr lang="en-GB" sz="2400" b="1" dirty="0"/>
          </a:p>
        </p:txBody>
      </p:sp>
      <p:pic>
        <p:nvPicPr>
          <p:cNvPr id="4" name="Picture 3" descr="6940bd04-3fce-41fc-965d-1cc2d0c0d4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393" y="1600200"/>
            <a:ext cx="2569607" cy="502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67600" y="2667000"/>
            <a:ext cx="990600" cy="609600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83544f6e-509c-4ae3-9278-699d988d7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2895600" cy="50426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91000" y="2286000"/>
            <a:ext cx="1143000" cy="762000"/>
          </a:xfrm>
          <a:prstGeom prst="ellipse">
            <a:avLst/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964936"/>
          </a:xfrm>
        </p:spPr>
        <p:txBody>
          <a:bodyPr/>
          <a:lstStyle/>
          <a:p>
            <a:r>
              <a:rPr lang="en-GB" b="1" dirty="0"/>
              <a:t>7-Depressed Fracture</a:t>
            </a:r>
            <a:r>
              <a:rPr lang="en-GB" sz="2400" dirty="0"/>
              <a:t>:</a:t>
            </a:r>
            <a:r>
              <a:rPr lang="en-US" altLang="de-DE" sz="2400" dirty="0">
                <a:cs typeface="Tahoma" panose="020B0604030504040204" pitchFamily="34" charset="0"/>
              </a:rPr>
              <a:t> occurs in the skull,</a:t>
            </a:r>
            <a:r>
              <a:rPr lang="en-GB" sz="2400" dirty="0"/>
              <a:t> usually resulting from blunt force trauma.</a:t>
            </a:r>
          </a:p>
        </p:txBody>
      </p:sp>
      <p:pic>
        <p:nvPicPr>
          <p:cNvPr id="4" name="Picture 3" descr="70cd9819-3d1a-41dd-a386-c0f0d111db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317" y="1143000"/>
            <a:ext cx="2006683" cy="2505075"/>
          </a:xfrm>
          <a:prstGeom prst="rect">
            <a:avLst/>
          </a:prstGeom>
        </p:spPr>
      </p:pic>
      <p:pic>
        <p:nvPicPr>
          <p:cNvPr id="5" name="Picture 4" descr="da5665c3-6d57-4d62-b30d-700e0a45db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3999898" cy="4648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43400" y="4019550"/>
            <a:ext cx="48006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752fb15-3533-4523-a92b-0b3f438fe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2700" y="1882775"/>
            <a:ext cx="4038600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64936"/>
          </a:xfrm>
        </p:spPr>
        <p:txBody>
          <a:bodyPr/>
          <a:lstStyle/>
          <a:p>
            <a:r>
              <a:rPr lang="en-GB" b="1" dirty="0"/>
              <a:t>8-Epiphyseal Plate Fracture:</a:t>
            </a:r>
            <a:r>
              <a:rPr lang="en-GB" dirty="0"/>
              <a:t> </a:t>
            </a:r>
            <a:r>
              <a:rPr lang="en-GB" sz="2400" dirty="0"/>
              <a:t>It is a form of child bone fracture that involves the </a:t>
            </a:r>
            <a:r>
              <a:rPr lang="en-GB" sz="2400" dirty="0" err="1"/>
              <a:t>epiphyseal</a:t>
            </a:r>
            <a:r>
              <a:rPr lang="en-GB" sz="2400" b="1" dirty="0"/>
              <a:t> </a:t>
            </a:r>
            <a:r>
              <a:rPr lang="en-GB" sz="2400" dirty="0"/>
              <a:t>plate or growth plate.</a:t>
            </a:r>
          </a:p>
        </p:txBody>
      </p:sp>
      <p:pic>
        <p:nvPicPr>
          <p:cNvPr id="4" name="Picture 3" descr="3bd30f7c-3e5c-4635-8b53-2bb3f1abf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752600"/>
            <a:ext cx="606286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4fdccc-031f-44d8-baf7-6652f4179c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3204882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Epiphyseal</a:t>
            </a:r>
            <a:r>
              <a:rPr lang="en-GB" dirty="0" smtClean="0"/>
              <a:t> Plate in the neck of the Radius</a:t>
            </a:r>
            <a:endParaRPr lang="en-GB" dirty="0"/>
          </a:p>
        </p:txBody>
      </p:sp>
      <p:pic>
        <p:nvPicPr>
          <p:cNvPr id="8" name="Content Placeholder 7" descr="0bd4974a-9e27-4d41-a5d9-601716dd53e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68495" cy="4953000"/>
          </a:xfrm>
        </p:spPr>
      </p:pic>
      <p:sp>
        <p:nvSpPr>
          <p:cNvPr id="9" name="TextBox 8"/>
          <p:cNvSpPr txBox="1"/>
          <p:nvPr/>
        </p:nvSpPr>
        <p:spPr>
          <a:xfrm>
            <a:off x="304800" y="5562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Fracture of the epiphysis (white arrow) and the yellow arrow to a fracture of the distal </a:t>
            </a:r>
            <a:r>
              <a:rPr lang="en-GB" dirty="0" err="1" smtClean="0"/>
              <a:t>tibial</a:t>
            </a:r>
            <a:r>
              <a:rPr lang="en-GB" dirty="0" smtClean="0"/>
              <a:t> </a:t>
            </a:r>
            <a:r>
              <a:rPr lang="en-GB" dirty="0" err="1" smtClean="0"/>
              <a:t>metaphysis</a:t>
            </a:r>
            <a:r>
              <a:rPr lang="en-GB" dirty="0" smtClean="0"/>
              <a:t> in this Salter-Harris IV fracture of the ankle.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5964936"/>
          </a:xfrm>
        </p:spPr>
        <p:txBody>
          <a:bodyPr/>
          <a:lstStyle/>
          <a:p>
            <a:r>
              <a:rPr lang="en-GB" dirty="0"/>
              <a:t>9- </a:t>
            </a:r>
            <a:r>
              <a:rPr lang="en-GB" b="1" dirty="0"/>
              <a:t>Stress Fracture</a:t>
            </a:r>
            <a:r>
              <a:rPr lang="en-GB" dirty="0"/>
              <a:t>: </a:t>
            </a:r>
            <a:r>
              <a:rPr lang="en-GB" sz="2400" dirty="0"/>
              <a:t>A bone breaks because of repeated stresses and strains, more common among athletes. </a:t>
            </a:r>
          </a:p>
        </p:txBody>
      </p:sp>
      <p:pic>
        <p:nvPicPr>
          <p:cNvPr id="4" name="Picture 3" descr="4ea8e0e9-a931-43b5-9769-5096b637f2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057400"/>
            <a:ext cx="3048000" cy="43938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3cb6dbb-35a5-4ddb-a72b-05fe9f7cbc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5715728" cy="5964238"/>
          </a:xfrm>
        </p:spPr>
      </p:pic>
      <p:sp>
        <p:nvSpPr>
          <p:cNvPr id="3" name="TextBox 2"/>
          <p:cNvSpPr txBox="1"/>
          <p:nvPr/>
        </p:nvSpPr>
        <p:spPr>
          <a:xfrm>
            <a:off x="6553200" y="5867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Stress Fracture in the 5</a:t>
            </a:r>
            <a:r>
              <a:rPr lang="en-GB" baseline="30000" dirty="0" smtClean="0"/>
              <a:t>th</a:t>
            </a:r>
            <a:r>
              <a:rPr lang="en-GB" dirty="0" smtClean="0"/>
              <a:t> metatarsal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named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1455" y="832485"/>
            <a:ext cx="3703955" cy="5116195"/>
          </a:xfrm>
          <a:prstGeom prst="rect">
            <a:avLst/>
          </a:prstGeom>
        </p:spPr>
      </p:pic>
      <p:pic>
        <p:nvPicPr>
          <p:cNvPr id="7" name="Content Placeholder 6" descr="hand-x-ray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64936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March Fracture:</a:t>
            </a:r>
            <a:r>
              <a:rPr lang="en-US" altLang="de-DE" sz="2400" dirty="0">
                <a:cs typeface="Tahoma" panose="020B0604030504040204" pitchFamily="34" charset="0"/>
              </a:rPr>
              <a:t>is a type of stress fracture, also known as fatigue fracture of second and third metatarsal bones caused by recurrent overstress, is more common in soldiers.</a:t>
            </a:r>
          </a:p>
          <a:p>
            <a:pPr>
              <a:lnSpc>
                <a:spcPct val="90000"/>
              </a:lnSpc>
              <a:buNone/>
            </a:pPr>
            <a:r>
              <a:rPr lang="en-US" altLang="de-DE" sz="2400" dirty="0">
                <a:cs typeface="Tahoma" panose="020B0604030504040204" pitchFamily="34" charset="0"/>
              </a:rPr>
              <a:t> </a:t>
            </a:r>
          </a:p>
          <a:p>
            <a:endParaRPr lang="en-GB" b="1" dirty="0"/>
          </a:p>
        </p:txBody>
      </p:sp>
      <p:sp>
        <p:nvSpPr>
          <p:cNvPr id="4" name="4-Point Star 3"/>
          <p:cNvSpPr/>
          <p:nvPr/>
        </p:nvSpPr>
        <p:spPr>
          <a:xfrm>
            <a:off x="228600" y="533400"/>
            <a:ext cx="533400" cy="53340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981200"/>
            <a:ext cx="66294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March Fracture in the 3</a:t>
            </a:r>
            <a:r>
              <a:rPr lang="en-GB" baseline="30000" dirty="0" smtClean="0"/>
              <a:t>rd</a:t>
            </a:r>
            <a:r>
              <a:rPr lang="en-GB" dirty="0" smtClean="0"/>
              <a:t> metatarsal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812536"/>
          </a:xfrm>
        </p:spPr>
        <p:txBody>
          <a:bodyPr/>
          <a:lstStyle/>
          <a:p>
            <a:r>
              <a:rPr lang="en-GB" b="1" dirty="0"/>
              <a:t>10-Spiral Fracture: </a:t>
            </a:r>
            <a:r>
              <a:rPr lang="en-GB" sz="2400" dirty="0"/>
              <a:t>a fracture where at least one part of the bone has been twisted.</a:t>
            </a:r>
            <a:endParaRPr lang="en-GB" sz="2400" b="1" dirty="0"/>
          </a:p>
        </p:txBody>
      </p:sp>
      <p:pic>
        <p:nvPicPr>
          <p:cNvPr id="5" name="Picture 4" descr="a1c9a46a-58dd-493e-b23a-ebce2f8b3c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2438399" cy="4320333"/>
          </a:xfrm>
          <a:prstGeom prst="rect">
            <a:avLst/>
          </a:prstGeom>
        </p:spPr>
      </p:pic>
      <p:pic>
        <p:nvPicPr>
          <p:cNvPr id="6" name="Picture 5" descr="c4b66f16-cd23-4734-82ae-f738aaa6fe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00200"/>
            <a:ext cx="31242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Spiral Fracture in the femur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Spiral Fracture in the </a:t>
            </a:r>
            <a:r>
              <a:rPr lang="en-GB" dirty="0" err="1"/>
              <a:t>humerus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685" y="609600"/>
            <a:ext cx="3888030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Spiral fracture in fibula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819"/>
            <a:ext cx="8458200" cy="5888736"/>
          </a:xfrm>
        </p:spPr>
        <p:txBody>
          <a:bodyPr/>
          <a:lstStyle/>
          <a:p>
            <a:r>
              <a:rPr lang="en-GB" b="1" dirty="0"/>
              <a:t>11-Oblique Fractures: </a:t>
            </a:r>
            <a:r>
              <a:rPr lang="en-GB" sz="2400" dirty="0"/>
              <a:t>a fracture that is diagonal to a bone’s long axis (the break is on an angle).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5" name="Picture 4" descr="88d7db5f-d2ee-48eb-bc77-0a3962f25a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4744">
            <a:off x="5731269" y="1336236"/>
            <a:ext cx="2878217" cy="5029200"/>
          </a:xfrm>
          <a:prstGeom prst="rect">
            <a:avLst/>
          </a:prstGeom>
        </p:spPr>
      </p:pic>
      <p:pic>
        <p:nvPicPr>
          <p:cNvPr id="6" name="Picture 5" descr="e952ec0d-22e8-4cb0-8645-0985aba95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4902823" cy="4376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72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Oblique Displaced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63685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Non-displaced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1a3ed7-1cdb-4383-8cee-788cbc24bd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846308" cy="5888038"/>
          </a:xfrm>
        </p:spPr>
      </p:pic>
      <p:pic>
        <p:nvPicPr>
          <p:cNvPr id="5" name="Picture 4" descr="de6786b8-163c-4c54-a696-20ac59949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09600"/>
            <a:ext cx="3088476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211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Oblique Fracture in the 2</a:t>
            </a:r>
            <a:r>
              <a:rPr lang="en-GB" baseline="30000" dirty="0" smtClean="0"/>
              <a:t>nd</a:t>
            </a:r>
            <a:r>
              <a:rPr lang="en-GB" dirty="0" smtClean="0"/>
              <a:t> proximal phalanx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Oblique Fracture in the 5</a:t>
            </a:r>
            <a:r>
              <a:rPr lang="en-GB" baseline="30000" dirty="0" smtClean="0"/>
              <a:t>th</a:t>
            </a:r>
            <a:r>
              <a:rPr lang="en-GB" dirty="0" smtClean="0"/>
              <a:t> metatarsal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GB" dirty="0"/>
              <a:t>Other Fractures: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r>
              <a:rPr lang="en-GB" dirty="0"/>
              <a:t>-Burst Fracture: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312" y="1676400"/>
            <a:ext cx="5532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05400" y="3352800"/>
            <a:ext cx="2057400" cy="1447800"/>
          </a:xfrm>
          <a:prstGeom prst="ellipse">
            <a:avLst/>
          </a:prstGeom>
          <a:noFill/>
          <a:ln w="34925" cmpd="thickThin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888736"/>
          </a:xfrm>
        </p:spPr>
        <p:txBody>
          <a:bodyPr/>
          <a:lstStyle/>
          <a:p>
            <a:r>
              <a:rPr lang="en-GB" dirty="0"/>
              <a:t>Fracture </a:t>
            </a:r>
            <a:r>
              <a:rPr lang="en-GB" dirty="0" smtClean="0"/>
              <a:t>Dislocation</a:t>
            </a:r>
            <a:r>
              <a:rPr lang="en-GB" dirty="0"/>
              <a:t>:</a:t>
            </a: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962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812536"/>
          </a:xfrm>
        </p:spPr>
        <p:txBody>
          <a:bodyPr/>
          <a:lstStyle/>
          <a:p>
            <a:r>
              <a:rPr lang="en-GB" dirty="0" err="1"/>
              <a:t>Sternal</a:t>
            </a:r>
            <a:r>
              <a:rPr lang="en-GB" dirty="0"/>
              <a:t> Fracture:</a:t>
            </a:r>
          </a:p>
        </p:txBody>
      </p:sp>
      <p:pic>
        <p:nvPicPr>
          <p:cNvPr id="6" name="Picture 5" descr="09297493-8ca2-46af-9012-3cb192fdaa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9550" y="762000"/>
            <a:ext cx="5124450" cy="6096000"/>
          </a:xfrm>
          <a:prstGeom prst="rect">
            <a:avLst/>
          </a:prstGeom>
        </p:spPr>
      </p:pic>
      <p:pic>
        <p:nvPicPr>
          <p:cNvPr id="7" name="Picture 6" descr="efe485e3-04d2-45c3-b39e-96fb180e82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2743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1c8efa7-d8c9-4b45-9d5f-33c426470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828800"/>
            <a:ext cx="4929187" cy="428155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781455703647000168_f016-002ac-9781455703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7093672" cy="240093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GB" altLang="en-US"/>
              <a:t>Normal X ray of the lower limb </a:t>
            </a:r>
          </a:p>
        </p:txBody>
      </p:sp>
      <p:pic>
        <p:nvPicPr>
          <p:cNvPr id="5" name="Content Placeholder 4" descr="fa6afca1e9899ded6b7074e89852ac1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2715" y="1524000"/>
            <a:ext cx="3718560" cy="4184650"/>
          </a:xfrm>
          <a:prstGeom prst="rect">
            <a:avLst/>
          </a:prstGeom>
        </p:spPr>
      </p:pic>
      <p:pic>
        <p:nvPicPr>
          <p:cNvPr id="8" name="Content Placeholder 7" descr="f06c5bb8ee2a2fa3d0df8c969b34e3cb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010" y="1722438"/>
            <a:ext cx="3862979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ot-2-e150689195094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9300" y="2025650"/>
            <a:ext cx="25654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de-DE" sz="36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Fracture:</a:t>
            </a:r>
            <a:r>
              <a:rPr lang="en-US" alt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de-DE" dirty="0"/>
              <a:t>is a break in the continuity of bone or cartilage.</a:t>
            </a:r>
          </a:p>
          <a:p>
            <a:endParaRPr lang="en-GB" dirty="0"/>
          </a:p>
          <a:p>
            <a:pPr>
              <a:buNone/>
            </a:pPr>
            <a:r>
              <a:rPr lang="en-US" altLang="de-DE" u="sng" dirty="0">
                <a:solidFill>
                  <a:schemeClr val="accent2">
                    <a:lumMod val="60000"/>
                    <a:lumOff val="40000"/>
                  </a:schemeClr>
                </a:solidFill>
                <a:cs typeface="Tahoma" panose="020B0604030504040204" pitchFamily="34" charset="0"/>
              </a:rPr>
              <a:t>Closed fracture</a:t>
            </a:r>
            <a:r>
              <a:rPr lang="en-US" altLang="de-DE" dirty="0">
                <a:solidFill>
                  <a:schemeClr val="accent2">
                    <a:lumMod val="60000"/>
                    <a:lumOff val="40000"/>
                  </a:schemeClr>
                </a:solidFill>
                <a:cs typeface="Tahoma" panose="020B0604030504040204" pitchFamily="34" charset="0"/>
              </a:rPr>
              <a:t>: </a:t>
            </a:r>
            <a:r>
              <a:rPr lang="en-US" altLang="de-DE" dirty="0">
                <a:cs typeface="Tahoma" panose="020B0604030504040204" pitchFamily="34" charset="0"/>
              </a:rPr>
              <a:t>Fracture with intact skin.</a:t>
            </a:r>
          </a:p>
          <a:p>
            <a:pPr>
              <a:buNone/>
            </a:pPr>
            <a:endParaRPr lang="en-US" altLang="de-DE" dirty="0"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de-DE" u="sng" dirty="0">
                <a:solidFill>
                  <a:schemeClr val="accent2">
                    <a:lumMod val="60000"/>
                    <a:lumOff val="40000"/>
                  </a:schemeClr>
                </a:solidFill>
                <a:cs typeface="Tahoma" panose="020B0604030504040204" pitchFamily="34" charset="0"/>
              </a:rPr>
              <a:t>Open fracture</a:t>
            </a:r>
            <a:r>
              <a:rPr lang="en-US" altLang="de-DE" dirty="0">
                <a:solidFill>
                  <a:schemeClr val="accent2">
                    <a:lumMod val="60000"/>
                    <a:lumOff val="40000"/>
                  </a:schemeClr>
                </a:solidFill>
                <a:cs typeface="Tahoma" panose="020B0604030504040204" pitchFamily="34" charset="0"/>
              </a:rPr>
              <a:t>: </a:t>
            </a:r>
            <a:r>
              <a:rPr lang="en-US" altLang="de-DE" dirty="0">
                <a:cs typeface="Tahoma" panose="020B0604030504040204" pitchFamily="34" charset="0"/>
              </a:rPr>
              <a:t>Fracture with skin and soft tissue wound connecting the fracture to the external environment.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0" y="5257800"/>
            <a:ext cx="2819400" cy="10668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Closed fracture</a:t>
            </a:r>
          </a:p>
        </p:txBody>
      </p:sp>
      <p:pic>
        <p:nvPicPr>
          <p:cNvPr id="4" name="Content Placeholder 3" descr="eb056ba6-d42f-4ddc-bf02-739f078dc5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609600"/>
            <a:ext cx="3750468" cy="4572000"/>
          </a:xfrm>
        </p:spPr>
      </p:pic>
      <p:pic>
        <p:nvPicPr>
          <p:cNvPr id="9" name="Picture 8" descr="ac0498f9-12a1-46dc-a953-7596decb0d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2590800" cy="5517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096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Open fracture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Fibula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Tibia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Broken skin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Causes:</a:t>
            </a:r>
          </a:p>
          <a:p>
            <a:r>
              <a:rPr lang="en-GB" dirty="0"/>
              <a:t>1- </a:t>
            </a:r>
            <a:r>
              <a:rPr lang="en-GB" sz="2400" dirty="0"/>
              <a:t>Most fractures are caused by a bad fall or automobile accident.</a:t>
            </a:r>
          </a:p>
          <a:p>
            <a:r>
              <a:rPr lang="en-GB" sz="2400" dirty="0"/>
              <a:t>2- People with underlying illnesses and conditions that may weaken their bones.</a:t>
            </a:r>
          </a:p>
          <a:p>
            <a:r>
              <a:rPr lang="en-GB" sz="2400" dirty="0"/>
              <a:t>3-Repeated stresses and strains, commonly found among professional sports people.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GB" sz="3200" b="1" dirty="0"/>
              <a:t>Symptoms:</a:t>
            </a:r>
          </a:p>
          <a:p>
            <a:r>
              <a:rPr lang="en-GB" dirty="0"/>
              <a:t>1-pain</a:t>
            </a:r>
          </a:p>
          <a:p>
            <a:r>
              <a:rPr lang="en-GB" dirty="0"/>
              <a:t>2-swelling</a:t>
            </a:r>
          </a:p>
          <a:p>
            <a:r>
              <a:rPr lang="en-GB" dirty="0"/>
              <a:t>3-bruising</a:t>
            </a:r>
          </a:p>
          <a:p>
            <a:r>
              <a:rPr lang="en-GB" dirty="0"/>
              <a:t>4-discolored skin around the affected area</a:t>
            </a:r>
          </a:p>
          <a:p>
            <a:r>
              <a:rPr lang="en-GB" dirty="0"/>
              <a:t>5-angulation – the affected area may be bent at an unusual angle</a:t>
            </a:r>
          </a:p>
          <a:p>
            <a:r>
              <a:rPr lang="en-GB" dirty="0"/>
              <a:t>6-the patient is unable to put weight on the injured area</a:t>
            </a:r>
          </a:p>
          <a:p>
            <a:r>
              <a:rPr lang="en-GB" dirty="0"/>
              <a:t>7-the patient cannot move the affected area</a:t>
            </a:r>
          </a:p>
          <a:p>
            <a:r>
              <a:rPr lang="en-GB" dirty="0"/>
              <a:t>8-the affected bone or joint may have a grating sensation</a:t>
            </a:r>
          </a:p>
          <a:p>
            <a:r>
              <a:rPr lang="en-GB" dirty="0"/>
              <a:t>9-if it is an open fracture, there may be bleeding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</TotalTime>
  <Words>598</Words>
  <Application>Microsoft Office PowerPoint</Application>
  <PresentationFormat>On-screen Show (4:3)</PresentationFormat>
  <Paragraphs>91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Verve</vt:lpstr>
      <vt:lpstr>Types Of Bone Fracture</vt:lpstr>
      <vt:lpstr>Normal X ray of Upper limb</vt:lpstr>
      <vt:lpstr>PowerPoint Presentation</vt:lpstr>
      <vt:lpstr>Normal X ray of the lower limb </vt:lpstr>
      <vt:lpstr>PowerPoint Presentation</vt:lpstr>
      <vt:lpstr>Fractures</vt:lpstr>
      <vt:lpstr>Closed fracture</vt:lpstr>
      <vt:lpstr>Causes and Symptoms</vt:lpstr>
      <vt:lpstr>PowerPoint Presentation</vt:lpstr>
      <vt:lpstr>Types of Fractures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Fractures: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Bone Fracture</dc:title>
  <dc:creator>Ayyash-Salim</dc:creator>
  <cp:lastModifiedBy>Lana Al_husban</cp:lastModifiedBy>
  <cp:revision>46</cp:revision>
  <dcterms:created xsi:type="dcterms:W3CDTF">2006-08-16T00:00:00Z</dcterms:created>
  <dcterms:modified xsi:type="dcterms:W3CDTF">2022-03-29T19:37:16Z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2057-11.2.0.9684</vt:lpwstr>
  </property>
</Properties>
</file>