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1" r:id="rId4"/>
    <p:sldId id="263" r:id="rId5"/>
    <p:sldId id="264" r:id="rId6"/>
    <p:sldId id="421" r:id="rId7"/>
    <p:sldId id="410" r:id="rId8"/>
    <p:sldId id="267" r:id="rId9"/>
    <p:sldId id="412" r:id="rId10"/>
    <p:sldId id="271" r:id="rId11"/>
    <p:sldId id="413" r:id="rId12"/>
    <p:sldId id="272" r:id="rId13"/>
    <p:sldId id="275" r:id="rId14"/>
    <p:sldId id="420" r:id="rId15"/>
    <p:sldId id="407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1" r:id="rId30"/>
    <p:sldId id="34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>
      <p:cViewPr>
        <p:scale>
          <a:sx n="51" d="100"/>
          <a:sy n="51" d="100"/>
        </p:scale>
        <p:origin x="-1440" y="-5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DCE53-527F-0145-922F-014648DAF54E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6B75-26D6-314D-BB7C-4214F0EC4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87897B-CF96-4388-A06F-E12BDE76823C}" type="slidenum">
              <a:rPr lang="en-US"/>
              <a:pPr/>
              <a:t>16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3B5F3F-37A5-4028-ABE0-7C8E185308F9}" type="slidenum">
              <a:rPr lang="en-US"/>
              <a:pPr/>
              <a:t>25</a:t>
            </a:fld>
            <a:endParaRPr lang="en-US"/>
          </a:p>
        </p:txBody>
      </p:sp>
      <p:sp>
        <p:nvSpPr>
          <p:cNvPr id="223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23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9A7DAD-39F9-4A53-872C-25FB1D95384A}" type="slidenum">
              <a:rPr lang="en-US"/>
              <a:pPr/>
              <a:t>26</a:t>
            </a:fld>
            <a:endParaRPr lang="en-US"/>
          </a:p>
        </p:txBody>
      </p:sp>
      <p:sp>
        <p:nvSpPr>
          <p:cNvPr id="2263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263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D59CCD-ABF9-4C3A-B131-3ED31E458739}" type="slidenum">
              <a:rPr lang="en-US"/>
              <a:pPr/>
              <a:t>27</a:t>
            </a:fld>
            <a:endParaRPr lang="en-US"/>
          </a:p>
        </p:txBody>
      </p:sp>
      <p:sp>
        <p:nvSpPr>
          <p:cNvPr id="2283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283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1CC0F5-0173-4F39-A081-BEAEFC54553E}" type="slidenum">
              <a:rPr lang="en-US"/>
              <a:pPr/>
              <a:t>28</a:t>
            </a:fld>
            <a:endParaRPr lang="en-US"/>
          </a:p>
        </p:txBody>
      </p:sp>
      <p:sp>
        <p:nvSpPr>
          <p:cNvPr id="2304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304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4905B1-57F1-4F2C-8BA2-CA20FC2D2352}" type="slidenum">
              <a:rPr lang="en-US"/>
              <a:pPr/>
              <a:t>29</a:t>
            </a:fld>
            <a:endParaRPr lang="en-US"/>
          </a:p>
        </p:txBody>
      </p:sp>
      <p:sp>
        <p:nvSpPr>
          <p:cNvPr id="2344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344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DDCE6-BFAA-41FA-A15C-056F71CCF4B3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7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FC9865-E891-4B3C-A95B-1A34F4ECD7CA}" type="slidenum">
              <a:rPr lang="en-US"/>
              <a:pPr/>
              <a:t>17</a:t>
            </a:fld>
            <a:endParaRPr lang="en-US"/>
          </a:p>
        </p:txBody>
      </p:sp>
      <p:sp>
        <p:nvSpPr>
          <p:cNvPr id="2058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058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53428-F3EB-4331-B876-24B5744F8D6D}" type="slidenum">
              <a:rPr lang="en-US"/>
              <a:pPr/>
              <a:t>18</a:t>
            </a:fld>
            <a:endParaRPr lang="en-US"/>
          </a:p>
        </p:txBody>
      </p:sp>
      <p:sp>
        <p:nvSpPr>
          <p:cNvPr id="2088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088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BD1BC1-2F52-4ACD-89C1-2B353315A735}" type="slidenum">
              <a:rPr lang="en-US"/>
              <a:pPr/>
              <a:t>19</a:t>
            </a:fld>
            <a:endParaRPr lang="en-US"/>
          </a:p>
        </p:txBody>
      </p:sp>
      <p:sp>
        <p:nvSpPr>
          <p:cNvPr id="2109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109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488E4B-1F64-456A-A936-17D6C6AE2BC0}" type="slidenum">
              <a:rPr lang="en-US"/>
              <a:pPr/>
              <a:t>20</a:t>
            </a:fld>
            <a:endParaRPr lang="en-US"/>
          </a:p>
        </p:txBody>
      </p:sp>
      <p:sp>
        <p:nvSpPr>
          <p:cNvPr id="2129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129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13A53C-C039-41D2-A78B-0551EF5617CE}" type="slidenum">
              <a:rPr lang="en-US"/>
              <a:pPr/>
              <a:t>21</a:t>
            </a:fld>
            <a:endParaRPr lang="en-US"/>
          </a:p>
        </p:txBody>
      </p:sp>
      <p:sp>
        <p:nvSpPr>
          <p:cNvPr id="215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150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BE3B05-73B0-4941-B2A7-BEB95FDDE124}" type="slidenum">
              <a:rPr lang="en-US"/>
              <a:pPr/>
              <a:t>22</a:t>
            </a:fld>
            <a:endParaRPr lang="en-US"/>
          </a:p>
        </p:txBody>
      </p:sp>
      <p:sp>
        <p:nvSpPr>
          <p:cNvPr id="217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17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7F9F4-DD5E-4634-910E-A368F6A73C34}" type="slidenum">
              <a:rPr lang="en-US"/>
              <a:pPr/>
              <a:t>23</a:t>
            </a:fld>
            <a:endParaRPr lang="en-US"/>
          </a:p>
        </p:txBody>
      </p:sp>
      <p:sp>
        <p:nvSpPr>
          <p:cNvPr id="2191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191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D69DBE-B451-48D5-8A4C-F1885420F403}" type="slidenum">
              <a:rPr lang="en-US"/>
              <a:pPr/>
              <a:t>24</a:t>
            </a:fld>
            <a:endParaRPr lang="en-US"/>
          </a:p>
        </p:txBody>
      </p:sp>
      <p:sp>
        <p:nvSpPr>
          <p:cNvPr id="2211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2211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Andalus" pitchFamily="18" charset="-78"/>
                <a:cs typeface="Andalus" pitchFamily="18" charset="-78"/>
              </a:rPr>
              <a:t>Assisted vaginal </a:t>
            </a:r>
            <a:r>
              <a:rPr lang="ar-JO" sz="8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ar-JO" sz="8000" dirty="0" smtClean="0">
                <a:latin typeface="Andalus" pitchFamily="18" charset="-78"/>
                <a:cs typeface="Andalus" pitchFamily="18" charset="-78"/>
              </a:rPr>
            </a:br>
            <a:r>
              <a:rPr lang="en-US" sz="8000" dirty="0" smtClean="0">
                <a:latin typeface="Andalus" pitchFamily="18" charset="-78"/>
                <a:cs typeface="Andalus" pitchFamily="18" charset="-78"/>
              </a:rPr>
              <a:t>delivery by forceps</a:t>
            </a:r>
            <a:endParaRPr lang="en-US" sz="8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1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921258"/>
            <a:ext cx="5309024" cy="5334000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err="1" smtClean="0"/>
              <a:t>Kielland's</a:t>
            </a:r>
            <a:r>
              <a:rPr lang="en-US" sz="3600" b="1" dirty="0" smtClean="0"/>
              <a:t> forceps:</a:t>
            </a:r>
          </a:p>
          <a:p>
            <a:pPr algn="l" rtl="0">
              <a:buFont typeface="Wingdings" pitchFamily="2" charset="2"/>
              <a:buChar char="v"/>
            </a:pPr>
            <a:endParaRPr lang="en-US" sz="3600" b="1" dirty="0" smtClean="0"/>
          </a:p>
          <a:p>
            <a:pPr lvl="1" algn="l" rtl="0"/>
            <a:r>
              <a:rPr lang="en-US" sz="2800" b="1" dirty="0" smtClean="0"/>
              <a:t>Not used </a:t>
            </a:r>
            <a:r>
              <a:rPr lang="en-US" sz="2800" dirty="0" smtClean="0"/>
              <a:t>nowadays .</a:t>
            </a:r>
          </a:p>
          <a:p>
            <a:pPr lvl="1" algn="l" rtl="0"/>
            <a:r>
              <a:rPr lang="en-US" sz="2800" dirty="0" smtClean="0"/>
              <a:t>Sliding lock, minimal pelvic curvature.</a:t>
            </a:r>
          </a:p>
          <a:p>
            <a:pPr lvl="1" algn="l" rtl="0"/>
            <a:r>
              <a:rPr lang="en-GB" sz="2800" dirty="0" smtClean="0"/>
              <a:t>Used for </a:t>
            </a:r>
            <a:r>
              <a:rPr lang="en-GB" sz="2800" b="1" dirty="0" smtClean="0"/>
              <a:t>rotation</a:t>
            </a:r>
            <a:r>
              <a:rPr lang="en-GB" sz="2800" dirty="0" smtClean="0"/>
              <a:t> and extraction of the head which is arrested in the </a:t>
            </a:r>
            <a:r>
              <a:rPr lang="en-GB" sz="2800" b="1" dirty="0" smtClean="0"/>
              <a:t>deep transverse </a:t>
            </a:r>
            <a:r>
              <a:rPr lang="en-GB" sz="2800" dirty="0" smtClean="0"/>
              <a:t>or </a:t>
            </a:r>
            <a:r>
              <a:rPr lang="en-GB" sz="2800" b="1" dirty="0" err="1" smtClean="0">
                <a:solidFill>
                  <a:srgbClr val="FF0000"/>
                </a:solidFill>
              </a:rPr>
              <a:t>occipito</a:t>
            </a:r>
            <a:r>
              <a:rPr lang="en-GB" sz="2800" b="1" dirty="0" smtClean="0">
                <a:solidFill>
                  <a:srgbClr val="FF0000"/>
                </a:solidFill>
              </a:rPr>
              <a:t>-posterior position</a:t>
            </a:r>
            <a:r>
              <a:rPr lang="en-GB" sz="2800" dirty="0" smtClean="0"/>
              <a:t>. </a:t>
            </a:r>
            <a:endParaRPr lang="ar-JO" sz="2800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5705ADB-D074-4E0A-9BC4-A687D871E094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6" name="صورة 5" descr="k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624" y="1447800"/>
            <a:ext cx="6482926" cy="524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4881563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Forceps </a:t>
            </a:r>
            <a:r>
              <a:rPr lang="en-US" sz="3000" b="1" dirty="0"/>
              <a:t>designed to assist breech deliveries </a:t>
            </a:r>
            <a:r>
              <a:rPr lang="en-US" dirty="0"/>
              <a:t>(such as Piper forceps), which lack a pelvic curve and have long handles on which to place the body of the breech while delivering the head. </a:t>
            </a:r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112776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5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9956800" cy="4873752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/>
              <a:t>Piper forceps: </a:t>
            </a:r>
          </a:p>
          <a:p>
            <a:pPr algn="l" rtl="0">
              <a:buFont typeface="Wingdings" pitchFamily="2" charset="2"/>
              <a:buChar char="v"/>
            </a:pPr>
            <a:endParaRPr lang="en-US" sz="3600" dirty="0" smtClean="0"/>
          </a:p>
          <a:p>
            <a:pPr lvl="1" algn="l" rtl="0"/>
            <a:r>
              <a:rPr lang="en-US" sz="2800" dirty="0" smtClean="0"/>
              <a:t>Allows </a:t>
            </a:r>
            <a:r>
              <a:rPr lang="en-US" sz="2800" dirty="0" smtClean="0"/>
              <a:t>for application to the </a:t>
            </a:r>
          </a:p>
          <a:p>
            <a:pPr lvl="1" algn="l" rtl="0">
              <a:buNone/>
            </a:pPr>
            <a:r>
              <a:rPr lang="en-US" sz="2800" dirty="0" smtClean="0"/>
              <a:t>after coming head in </a:t>
            </a:r>
            <a:r>
              <a:rPr lang="en-US" sz="2800" b="1" dirty="0" smtClean="0">
                <a:solidFill>
                  <a:srgbClr val="FF0000"/>
                </a:solidFill>
              </a:rPr>
              <a:t>breech </a:t>
            </a:r>
          </a:p>
          <a:p>
            <a:pPr lvl="1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deliveries.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ar-SA" b="1" dirty="0"/>
          </a:p>
        </p:txBody>
      </p:sp>
      <p:pic>
        <p:nvPicPr>
          <p:cNvPr id="5" name="صورة 4" descr="pos_ch17_f019.png"/>
          <p:cNvPicPr>
            <a:picLocks noChangeAspect="1"/>
          </p:cNvPicPr>
          <p:nvPr/>
        </p:nvPicPr>
        <p:blipFill>
          <a:blip r:embed="rId2"/>
          <a:srcRect l="13917" t="54145" r="15706" b="6599"/>
          <a:stretch>
            <a:fillRect/>
          </a:stretch>
        </p:blipFill>
        <p:spPr>
          <a:xfrm>
            <a:off x="228600" y="3924299"/>
            <a:ext cx="5562600" cy="273415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299200" y="4648200"/>
            <a:ext cx="355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5705ADB-D074-4E0A-9BC4-A687D871E094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8" name="صورة 7" descr="instrumental-delivery-16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828801"/>
            <a:ext cx="607695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400" b="1" dirty="0" smtClean="0"/>
              <a:t>function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arenR"/>
            </a:pPr>
            <a:r>
              <a:rPr lang="en-US" sz="2800" b="1" dirty="0" smtClean="0"/>
              <a:t>Traction: </a:t>
            </a:r>
            <a:r>
              <a:rPr lang="en-US" dirty="0" smtClean="0">
                <a:cs typeface="Times New Roman" pitchFamily="18" charset="0"/>
              </a:rPr>
              <a:t>the most important function.</a:t>
            </a:r>
          </a:p>
          <a:p>
            <a:pPr marL="822960" lvl="1" indent="-457200" algn="l" rtl="0"/>
            <a:r>
              <a:rPr lang="en-US" dirty="0" smtClean="0"/>
              <a:t>Should be steady (not rocking) and in the line of the birth canal.</a:t>
            </a:r>
          </a:p>
          <a:p>
            <a:pPr marL="822960" lvl="1" indent="-457200" algn="l" rtl="0"/>
            <a:r>
              <a:rPr lang="en-US" dirty="0" smtClean="0"/>
              <a:t>Should be exerted with each contraction and in conjunction with maternal expulsive efforts.</a:t>
            </a:r>
          </a:p>
          <a:p>
            <a:pPr marL="822960" lvl="1" indent="-457200" algn="l" rtl="0"/>
            <a:r>
              <a:rPr lang="en-US" dirty="0" smtClean="0"/>
              <a:t>Forceps can be relaxed</a:t>
            </a:r>
            <a:r>
              <a:rPr lang="tr-TR" dirty="0" smtClean="0"/>
              <a:t> </a:t>
            </a:r>
            <a:r>
              <a:rPr lang="en-US" dirty="0" smtClean="0"/>
              <a:t>between contractions to reduce fetal cranial compression.</a:t>
            </a:r>
            <a:endParaRPr lang="en-US" b="1" dirty="0" smtClean="0"/>
          </a:p>
          <a:p>
            <a:pPr marL="457200" indent="-457200" algn="l" rtl="0">
              <a:buFont typeface="+mj-lt"/>
              <a:buAutoNum type="arabicParenR" startAt="2"/>
            </a:pPr>
            <a:r>
              <a:rPr lang="en-US" sz="2500" b="1" dirty="0" smtClean="0">
                <a:cs typeface="Times New Roman" pitchFamily="18" charset="0"/>
              </a:rPr>
              <a:t>Rotation of head: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dirty="0" err="1" smtClean="0"/>
              <a:t>Kielland's</a:t>
            </a:r>
            <a:r>
              <a:rPr lang="en-US" sz="2000" dirty="0" smtClean="0"/>
              <a:t> forceps) never done now .</a:t>
            </a:r>
          </a:p>
          <a:p>
            <a:pPr marL="457200" indent="-457200" algn="l" rtl="0">
              <a:buFont typeface="+mj-lt"/>
              <a:buAutoNum type="arabicParenR" startAt="2"/>
            </a:pPr>
            <a:r>
              <a:rPr lang="en-US" sz="2500" b="1" dirty="0" smtClean="0">
                <a:cs typeface="Times New Roman" pitchFamily="18" charset="0"/>
              </a:rPr>
              <a:t>Protective cage:</a:t>
            </a: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When applied on a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premature</a:t>
            </a:r>
            <a:r>
              <a:rPr lang="en-US" sz="2400" dirty="0" smtClean="0">
                <a:cs typeface="Times New Roman" pitchFamily="18" charset="0"/>
              </a:rPr>
              <a:t> baby it protects from the pressure of the birth canal, and when applied on the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after-coming head </a:t>
            </a:r>
            <a:r>
              <a:rPr lang="en-US" sz="2400" dirty="0" smtClean="0">
                <a:cs typeface="Times New Roman" pitchFamily="18" charset="0"/>
              </a:rPr>
              <a:t>it reduces the sudden decompression effect.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l" rtl="0">
              <a:buFont typeface="+mj-lt"/>
              <a:buAutoNum type="arabicParenR" startAt="2"/>
            </a:pPr>
            <a:endParaRPr lang="en-US" sz="2500" b="1" dirty="0" smtClean="0">
              <a:cs typeface="Times New Roman" pitchFamily="18" charset="0"/>
            </a:endParaRPr>
          </a:p>
          <a:p>
            <a:pPr marL="457200" indent="-457200" algn="l" rtl="0">
              <a:buFont typeface="+mj-lt"/>
              <a:buAutoNum type="arabicParenR" startAt="2"/>
            </a:pPr>
            <a:endParaRPr lang="en-US" sz="250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5705ADB-D074-4E0A-9BC4-A687D871E094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10515600" cy="1325563"/>
          </a:xfrm>
        </p:spPr>
        <p:txBody>
          <a:bodyPr/>
          <a:lstStyle/>
          <a:p>
            <a:r>
              <a:rPr lang="en-US" dirty="0" smtClean="0"/>
              <a:t>Contraindications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24000"/>
            <a:ext cx="11658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following are contraindications to forceps-assisted vaginal deliveries:</a:t>
            </a:r>
          </a:p>
          <a:p>
            <a:r>
              <a:rPr lang="en-US" dirty="0"/>
              <a:t>Any contraindication to vaginal delivery </a:t>
            </a:r>
            <a:endParaRPr lang="en-US" dirty="0" smtClean="0"/>
          </a:p>
          <a:p>
            <a:r>
              <a:rPr lang="en-US" dirty="0" smtClean="0"/>
              <a:t>Inability </a:t>
            </a:r>
            <a:r>
              <a:rPr lang="en-US" dirty="0"/>
              <a:t>to obtain adequate verbal consent</a:t>
            </a:r>
          </a:p>
          <a:p>
            <a:r>
              <a:rPr lang="en-US" dirty="0"/>
              <a:t>A cervix that is not fully dilated or retracted</a:t>
            </a:r>
          </a:p>
          <a:p>
            <a:r>
              <a:rPr lang="en-US" dirty="0"/>
              <a:t>Inability to determine the presentation and fetal head position</a:t>
            </a:r>
          </a:p>
          <a:p>
            <a:r>
              <a:rPr lang="en-US" dirty="0"/>
              <a:t>Inadequate pelvic size</a:t>
            </a:r>
          </a:p>
          <a:p>
            <a:r>
              <a:rPr lang="en-US" dirty="0"/>
              <a:t>Confirmed </a:t>
            </a:r>
            <a:r>
              <a:rPr lang="en-US" dirty="0" err="1"/>
              <a:t>cephalopelvic</a:t>
            </a:r>
            <a:r>
              <a:rPr lang="en-US" dirty="0"/>
              <a:t> disproportion</a:t>
            </a:r>
          </a:p>
          <a:p>
            <a:r>
              <a:rPr lang="en-US" dirty="0"/>
              <a:t>Unsuccessful trial of vacuum extraction (relative contraindication)</a:t>
            </a:r>
          </a:p>
          <a:p>
            <a:r>
              <a:rPr lang="en-US" dirty="0"/>
              <a:t>Absence of adequate anesthesia or analgesia (relative contraindication)</a:t>
            </a:r>
          </a:p>
          <a:p>
            <a:r>
              <a:rPr lang="en-US" dirty="0"/>
              <a:t>Inadequate facilities and support staff</a:t>
            </a:r>
          </a:p>
          <a:p>
            <a:r>
              <a:rPr lang="en-US" dirty="0"/>
              <a:t>An insufficiently experienced operator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82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16906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Technique of forceps vaginal delivery  </a:t>
            </a:r>
            <a:endParaRPr lang="ar-JO" sz="6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3505199"/>
            <a:ext cx="10515600" cy="2671763"/>
          </a:xfrm>
        </p:spPr>
        <p:txBody>
          <a:bodyPr/>
          <a:lstStyle/>
          <a:p>
            <a:pPr algn="ctr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82588"/>
            <a:ext cx="10974917" cy="704850"/>
          </a:xfrm>
          <a:ln/>
        </p:spPr>
        <p:txBody>
          <a:bodyPr anchor="b"/>
          <a:lstStyle/>
          <a:p>
            <a:pPr rt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43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Technique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600201"/>
            <a:ext cx="10871200" cy="487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"/>
              <a:tabLst>
                <a:tab pos="2730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Application technique for </a:t>
            </a:r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occiput anterior 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position.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"/>
              <a:tabLst>
                <a:tab pos="2730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After proper anesthesia is achieved and an empty bladder ensured, the fetal position is checked again.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"/>
              <a:tabLst>
                <a:tab pos="2730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The presence of the sagittal suture in the anteroposterior diameter of the pelvic outlet is confirmed.</a:t>
            </a:r>
          </a:p>
          <a:p>
            <a:pPr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2730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Calibri" pitchFamily="34" charset="0"/>
              </a:rPr>
            </a:b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2730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en-US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839451" y="5734050"/>
            <a:ext cx="812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 hangingPunct="1">
              <a:lnSpc>
                <a:spcPct val="100000"/>
              </a:lnSpc>
              <a:tabLst>
                <a:tab pos="457200" algn="l"/>
              </a:tabLst>
            </a:pPr>
            <a:fld id="{EA9696C5-D88F-4968-838F-AC9F391DF1C5}" type="slidenum">
              <a:rPr lang="en-US" sz="1400" b="1">
                <a:solidFill>
                  <a:srgbClr val="FFFFFF"/>
                </a:solidFill>
              </a:rPr>
              <a:pPr algn="ctr" rtl="1" hangingPunct="1">
                <a:lnSpc>
                  <a:spcPct val="100000"/>
                </a:lnSpc>
                <a:tabLst>
                  <a:tab pos="457200" algn="l"/>
                </a:tabLst>
              </a:pPr>
              <a:t>16</a:t>
            </a:fld>
            <a:endParaRPr lang="en-US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/>
          </p:nvPr>
        </p:nvSpPr>
        <p:spPr>
          <a:xfrm>
            <a:off x="406400" y="1143000"/>
            <a:ext cx="5486400" cy="4572000"/>
          </a:xfrm>
          <a:ln/>
        </p:spPr>
        <p:txBody>
          <a:bodyPr/>
          <a:lstStyle/>
          <a:p>
            <a:pPr marL="228600" indent="-227013"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600">
                <a:solidFill>
                  <a:schemeClr val="tx1"/>
                </a:solidFill>
                <a:latin typeface="Arial" pitchFamily="34" charset="0"/>
              </a:rPr>
              <a:t>The left handle of the Simpson forceps is held in the left hand.</a:t>
            </a:r>
          </a:p>
          <a:p>
            <a:pPr marL="228600" indent="-227013"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600">
                <a:solidFill>
                  <a:schemeClr val="tx1"/>
                </a:solidFill>
                <a:latin typeface="Arial" pitchFamily="34" charset="0"/>
              </a:rPr>
              <a:t>The blade is introduced into the </a:t>
            </a:r>
            <a:r>
              <a:rPr lang="en-US" sz="2600" b="1" u="sng">
                <a:solidFill>
                  <a:schemeClr val="tx1"/>
                </a:solidFill>
                <a:latin typeface="Arial" pitchFamily="34" charset="0"/>
              </a:rPr>
              <a:t>left side </a:t>
            </a:r>
            <a:r>
              <a:rPr lang="en-US" sz="2600">
                <a:solidFill>
                  <a:schemeClr val="tx1"/>
                </a:solidFill>
                <a:latin typeface="Arial" pitchFamily="34" charset="0"/>
              </a:rPr>
              <a:t>of the pelvis between the fetal head and fingers of the operator's right hand.</a:t>
            </a:r>
          </a:p>
          <a:p>
            <a:pPr marL="228600" indent="-227013"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600">
                <a:solidFill>
                  <a:schemeClr val="tx1"/>
                </a:solidFill>
                <a:latin typeface="Arial" pitchFamily="34" charset="0"/>
              </a:rPr>
              <a:t>Continued insertion of left blade. </a:t>
            </a:r>
          </a:p>
          <a:p>
            <a:pPr marL="228600" indent="-227013">
              <a:spcBef>
                <a:spcPts val="1000"/>
              </a:spcBef>
              <a:buFontTx/>
              <a:buChar char=" 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6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800" y="1143000"/>
            <a:ext cx="5655733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DB34F9C1-F84A-43F9-9B7A-4ECA3539599B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17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6933" y="381000"/>
            <a:ext cx="6993467" cy="5791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386F2633-8871-4DDD-8F62-07FBE1094268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18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/>
          </p:nvPr>
        </p:nvSpPr>
        <p:spPr>
          <a:xfrm>
            <a:off x="304800" y="1219200"/>
            <a:ext cx="6807200" cy="5638800"/>
          </a:xfrm>
          <a:ln/>
        </p:spPr>
        <p:txBody>
          <a:bodyPr/>
          <a:lstStyle/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</a:rPr>
              <a:t>Next, the right blade is introduced into the right side of the pelvis in the same fashion.</a:t>
            </a: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0" y="1219200"/>
            <a:ext cx="4104218" cy="447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DA017D8D-1F8F-4BE5-BDC8-63E939A7F3FF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19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F</a:t>
            </a:r>
            <a:r>
              <a:rPr lang="en-US" sz="5400" b="1" dirty="0" smtClean="0"/>
              <a:t>orceps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85905" y="143121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An Obstetric </a:t>
            </a:r>
            <a:r>
              <a:rPr lang="en-US" sz="3200" dirty="0"/>
              <a:t>forceps is a double-bladed metal instrument used for extraction of the </a:t>
            </a:r>
            <a:r>
              <a:rPr lang="en-US" sz="3200" dirty="0" smtClean="0"/>
              <a:t>fetal head.</a:t>
            </a:r>
          </a:p>
        </p:txBody>
      </p:sp>
      <p:pic>
        <p:nvPicPr>
          <p:cNvPr id="5" name="صورة 4" descr="img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2" y="2971800"/>
            <a:ext cx="10147928" cy="3657600"/>
          </a:xfrm>
          <a:prstGeom prst="rect">
            <a:avLst/>
          </a:prstGeo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5705ADB-D074-4E0A-9BC4-A687D871E094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body"/>
          </p:nvPr>
        </p:nvSpPr>
        <p:spPr>
          <a:xfrm>
            <a:off x="609600" y="762000"/>
            <a:ext cx="4876800" cy="5410200"/>
          </a:xfrm>
          <a:ln/>
        </p:spPr>
        <p:txBody>
          <a:bodyPr/>
          <a:lstStyle/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In a proper cephalic application, the long axis of the blades corresponds to the occipitomental diameter.</a:t>
            </a:r>
          </a:p>
          <a:p>
            <a:pPr marL="228600" indent="-227013">
              <a:spcBef>
                <a:spcPts val="1000"/>
              </a:spcBef>
              <a:buFontTx/>
              <a:buChar char=" 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>
              <a:solidFill>
                <a:schemeClr val="tx1"/>
              </a:solidFill>
              <a:latin typeface="Arial" pitchFamily="34" charset="0"/>
            </a:endParaRPr>
          </a:p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With the ends of the blades lying over the posterior cheeks the blades should lie symmetrically on either side of the head.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/>
          <a:srcRect t="3188" b="7568"/>
          <a:stretch>
            <a:fillRect/>
          </a:stretch>
        </p:blipFill>
        <p:spPr bwMode="auto">
          <a:xfrm>
            <a:off x="5719234" y="990600"/>
            <a:ext cx="5863167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80DE2EDF-E92D-4831-ADF9-405254C82FAD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20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/>
          </p:nvPr>
        </p:nvSpPr>
        <p:spPr>
          <a:xfrm>
            <a:off x="508000" y="1030288"/>
            <a:ext cx="4876800" cy="4532312"/>
          </a:xfrm>
          <a:ln/>
        </p:spPr>
        <p:txBody>
          <a:bodyPr/>
          <a:lstStyle/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3000">
                <a:solidFill>
                  <a:schemeClr val="tx1"/>
                </a:solidFill>
                <a:latin typeface="Arial" pitchFamily="34" charset="0"/>
              </a:rPr>
              <a:t>The forceps should lock easily with minimal force and stand parallel to the plane of the floor, depending on fetal station.</a:t>
            </a: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6100" y="1143000"/>
            <a:ext cx="5207000" cy="455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EB9360D6-EDF8-45B3-8D85-BB4BB049ADBF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21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/>
          </p:nvPr>
        </p:nvSpPr>
        <p:spPr>
          <a:xfrm>
            <a:off x="406400" y="1066800"/>
            <a:ext cx="5181600" cy="4572000"/>
          </a:xfrm>
          <a:ln/>
        </p:spPr>
        <p:txBody>
          <a:bodyPr/>
          <a:lstStyle/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3000" dirty="0">
                <a:latin typeface="Arial" pitchFamily="34" charset="0"/>
              </a:rPr>
              <a:t>Traction should be applied intermittently coordinated with uterine contractions</a:t>
            </a:r>
          </a:p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3000" dirty="0">
                <a:latin typeface="Arial" pitchFamily="34" charset="0"/>
              </a:rPr>
              <a:t>and maternal expulsive efforts. The axis of traction changes during the delivery</a:t>
            </a:r>
          </a:p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3000" dirty="0">
                <a:latin typeface="Arial" pitchFamily="34" charset="0"/>
              </a:rPr>
              <a:t>and is guided along the ‘J’-shaped curve of the pelvis</a:t>
            </a:r>
            <a:endParaRPr lang="en-US" sz="3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1143000"/>
            <a:ext cx="5215467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EED48F91-7FB1-4C1F-93DB-E852A7ED3A54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22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/>
          </p:nvPr>
        </p:nvSpPr>
        <p:spPr>
          <a:xfrm>
            <a:off x="609600" y="1143001"/>
            <a:ext cx="4572000" cy="4532313"/>
          </a:xfrm>
          <a:ln/>
        </p:spPr>
        <p:txBody>
          <a:bodyPr/>
          <a:lstStyle/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3000">
                <a:solidFill>
                  <a:schemeClr val="tx1"/>
                </a:solidFill>
                <a:latin typeface="Arial" pitchFamily="34" charset="0"/>
              </a:rPr>
              <a:t>Then, elevated to an almost vertical direction as the fetal head extends.</a:t>
            </a: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990600"/>
            <a:ext cx="5384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CD63D2B7-0EAB-4464-AB74-E19DE99E98C6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23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/>
          </p:nvPr>
        </p:nvSpPr>
        <p:spPr>
          <a:xfrm>
            <a:off x="508000" y="982664"/>
            <a:ext cx="5181600" cy="4351337"/>
          </a:xfrm>
          <a:ln/>
        </p:spPr>
        <p:txBody>
          <a:bodyPr/>
          <a:lstStyle/>
          <a:p>
            <a:pPr marL="228600" indent="-227013">
              <a:spcBef>
                <a:spcPts val="1000"/>
              </a:spcBef>
              <a:buClr>
                <a:srgbClr val="FFFF00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3400" b="1" dirty="0">
                <a:solidFill>
                  <a:schemeClr val="tx1"/>
                </a:solidFill>
                <a:latin typeface="Arial" pitchFamily="34" charset="0"/>
              </a:rPr>
              <a:t>Episiotomy may be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</a:rPr>
              <a:t>performed.</a:t>
            </a:r>
            <a:endParaRPr lang="en-US" sz="3400" b="1" dirty="0">
              <a:solidFill>
                <a:schemeClr val="tx1"/>
              </a:solidFill>
              <a:latin typeface="Arial" pitchFamily="34" charset="0"/>
            </a:endParaRPr>
          </a:p>
          <a:p>
            <a:pPr marL="228600" indent="-227013">
              <a:spcBef>
                <a:spcPts val="1000"/>
              </a:spcBef>
              <a:buClr>
                <a:schemeClr val="accent1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3400" dirty="0">
                <a:solidFill>
                  <a:schemeClr val="tx1"/>
                </a:solidFill>
                <a:latin typeface="Arial" pitchFamily="34" charset="0"/>
              </a:rPr>
              <a:t>Left </a:t>
            </a:r>
            <a:r>
              <a:rPr lang="en-US" sz="3400" dirty="0" err="1">
                <a:solidFill>
                  <a:schemeClr val="tx1"/>
                </a:solidFill>
                <a:latin typeface="Arial" pitchFamily="34" charset="0"/>
              </a:rPr>
              <a:t>mediolateral</a:t>
            </a:r>
            <a:r>
              <a:rPr lang="en-US" sz="3400" dirty="0">
                <a:solidFill>
                  <a:schemeClr val="tx1"/>
                </a:solidFill>
                <a:latin typeface="Arial" pitchFamily="34" charset="0"/>
              </a:rPr>
              <a:t> episiotomy is shown here.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2" y="838200"/>
            <a:ext cx="5556249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57E7899D-B994-465D-A721-63AAA3B941A3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24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/>
          </p:nvPr>
        </p:nvSpPr>
        <p:spPr>
          <a:xfrm>
            <a:off x="406400" y="609600"/>
            <a:ext cx="5283200" cy="5562600"/>
          </a:xfrm>
          <a:ln/>
        </p:spPr>
        <p:txBody>
          <a:bodyPr/>
          <a:lstStyle/>
          <a:p>
            <a:pPr marL="228600" indent="-227013">
              <a:spcBef>
                <a:spcPts val="1000"/>
              </a:spcBef>
              <a:buClr>
                <a:srgbClr val="FFFF00"/>
              </a:buClr>
              <a:buSzPct val="65000"/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3400">
                <a:solidFill>
                  <a:srgbClr val="0000FF"/>
                </a:solidFill>
                <a:latin typeface="Arial" pitchFamily="34" charset="0"/>
              </a:rPr>
              <a:t>As the fetal head crowns, the forceps blades are disarticulated</a:t>
            </a:r>
            <a:r>
              <a:rPr lang="en-US" sz="3400">
                <a:solidFill>
                  <a:schemeClr val="tx1"/>
                </a:solidFill>
                <a:latin typeface="Arial" pitchFamily="34" charset="0"/>
              </a:rPr>
              <a:t> and removed and the remainder of the delivery proceeds as for a spontaneous vaginal delivery.</a:t>
            </a:r>
          </a:p>
        </p:txBody>
      </p: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1" y="838200"/>
            <a:ext cx="518583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421D5AB6-7E70-48DF-98FD-4BBEEA4FB416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25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4917" cy="1141412"/>
          </a:xfrm>
          <a:ln/>
        </p:spPr>
        <p:txBody>
          <a:bodyPr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7600" b="1">
                <a:latin typeface="Calibri Light" charset="0"/>
              </a:rPr>
              <a:t>complications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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600">
                <a:solidFill>
                  <a:srgbClr val="000000"/>
                </a:solidFill>
                <a:latin typeface="Calibri" pitchFamily="34" charset="0"/>
              </a:rPr>
              <a:t>Mostly due to faulty technique rather than the instrument.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500" b="1">
                <a:solidFill>
                  <a:srgbClr val="000000"/>
                </a:solidFill>
                <a:latin typeface="Calibri" pitchFamily="34" charset="0"/>
              </a:rPr>
              <a:t>Maternal</a:t>
            </a:r>
            <a:r>
              <a:rPr lang="en-US" sz="250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822325" lvl="1" indent="-455613" hangingPunct="1">
              <a:lnSpc>
                <a:spcPct val="100000"/>
              </a:lnSpc>
              <a:spcBef>
                <a:spcPts val="500"/>
              </a:spcBef>
              <a:buFont typeface="Calibri Light" charset="0"/>
              <a:buAutoNum type="arabicParenR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Injury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: </a:t>
            </a:r>
          </a:p>
          <a:p>
            <a:pPr marL="1096963" lvl="2" indent="-455613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Extension of the episiotomy involving anus &amp; rectum or vaginal vault.</a:t>
            </a:r>
          </a:p>
          <a:p>
            <a:pPr marL="1096963" lvl="2" indent="-455613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Vaginal lacerations and cervical tear if cervix was not fully dilated.</a:t>
            </a:r>
          </a:p>
          <a:p>
            <a:pPr marL="822325" lvl="1" indent="-455613" hangingPunct="1">
              <a:lnSpc>
                <a:spcPct val="100000"/>
              </a:lnSpc>
              <a:spcBef>
                <a:spcPts val="500"/>
              </a:spcBef>
              <a:buFont typeface="Calibri Light" charset="0"/>
              <a:buAutoNum type="arabicParenR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Post partum haemorrhage: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Due to trauma or Atonic uterus.</a:t>
            </a:r>
          </a:p>
          <a:p>
            <a:pPr marL="822325" lvl="1" indent="-455613" hangingPunct="1">
              <a:lnSpc>
                <a:spcPct val="100000"/>
              </a:lnSpc>
              <a:spcBef>
                <a:spcPts val="500"/>
              </a:spcBef>
              <a:buFont typeface="Calibri Light" charset="0"/>
              <a:buAutoNum type="arabicParenR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Shock,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due to blood loss, dehydration or prolonged labour.</a:t>
            </a:r>
          </a:p>
          <a:p>
            <a:pPr marL="228600" indent="-227013" hangingPunct="1">
              <a:lnSpc>
                <a:spcPct val="90000"/>
              </a:lnSpc>
              <a:spcBef>
                <a:spcPts val="1425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sz="2300" b="1">
              <a:solidFill>
                <a:srgbClr val="000000"/>
              </a:solidFill>
              <a:latin typeface="Calibri" pitchFamily="34" charset="0"/>
            </a:endParaRPr>
          </a:p>
          <a:p>
            <a:pPr marL="228600" indent="-227013" hangingPunct="1">
              <a:lnSpc>
                <a:spcPct val="90000"/>
              </a:lnSpc>
              <a:spcBef>
                <a:spcPts val="1425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marL="228600" indent="-227013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0837333" y="5734050"/>
            <a:ext cx="812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</a:tabLst>
            </a:pPr>
            <a:fld id="{F4055DE4-51F5-4BC3-BC34-62AA9EFE6802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</a:tabLst>
              </a:pPr>
              <a:t>26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1"/>
            <a:ext cx="10974917" cy="1141413"/>
          </a:xfrm>
          <a:ln/>
        </p:spPr>
        <p:txBody>
          <a:bodyPr anchor="ctr"/>
          <a:lstStyle/>
          <a:p>
            <a:pPr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5200" b="1">
                <a:latin typeface="Calibri Light" charset="0"/>
              </a:rPr>
              <a:t>Cont</a:t>
            </a:r>
            <a:r>
              <a:rPr lang="en-US" sz="5800">
                <a:latin typeface="Calibri Light" charset="0"/>
              </a:rPr>
              <a:t>..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812800" y="1828800"/>
            <a:ext cx="10515600" cy="435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5613" hangingPunct="1">
              <a:lnSpc>
                <a:spcPct val="100000"/>
              </a:lnSpc>
              <a:spcBef>
                <a:spcPts val="1000"/>
              </a:spcBef>
              <a:buFont typeface="Times New Roman" pitchFamily="18" charset="0"/>
              <a:buAutoNum type="arabicParenR" startAt="4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200">
                <a:solidFill>
                  <a:srgbClr val="000000"/>
                </a:solidFill>
                <a:latin typeface="Calibri" pitchFamily="34" charset="0"/>
              </a:rPr>
              <a:t>Urinary incontinence has been reported in up to 24% of women within 6 months of a forceps delivery.</a:t>
            </a:r>
          </a:p>
          <a:p>
            <a:pPr marL="457200" indent="-455613" hangingPunct="1">
              <a:lnSpc>
                <a:spcPct val="100000"/>
              </a:lnSpc>
              <a:spcBef>
                <a:spcPts val="1000"/>
              </a:spcBef>
              <a:buFont typeface="Times New Roman" pitchFamily="18" charset="0"/>
              <a:buAutoNum type="arabicParenR" startAt="4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sz="220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5613" hangingPunct="1">
              <a:lnSpc>
                <a:spcPct val="100000"/>
              </a:lnSpc>
              <a:spcBef>
                <a:spcPts val="1000"/>
              </a:spcBef>
              <a:buFont typeface="Times New Roman" pitchFamily="18" charset="0"/>
              <a:buAutoNum type="arabicParenR" startAt="4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200">
                <a:solidFill>
                  <a:srgbClr val="000000"/>
                </a:solidFill>
                <a:latin typeface="Calibri" pitchFamily="34" charset="0"/>
              </a:rPr>
              <a:t>Decrease in pelvic muscle strength, as a result increase in fecal incontinence</a:t>
            </a:r>
            <a:r>
              <a:rPr lang="en-US" sz="2200" baseline="3000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en-US" sz="2200">
                <a:solidFill>
                  <a:srgbClr val="000000"/>
                </a:solidFill>
                <a:latin typeface="Calibri" pitchFamily="34" charset="0"/>
              </a:rPr>
              <a:t>and in a general index of pelvic floor disorders (incontinence of urine and feces and pelvic organ prolapse).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0837333" y="5734050"/>
            <a:ext cx="812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</a:tabLst>
            </a:pPr>
            <a:fld id="{196CEE5E-B494-4C72-B338-328AF08A2BED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</a:tabLst>
              </a:pPr>
              <a:t>27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77788"/>
            <a:ext cx="10974917" cy="1141412"/>
          </a:xfrm>
          <a:ln/>
        </p:spPr>
        <p:txBody>
          <a:bodyPr anchor="ctr"/>
          <a:lstStyle/>
          <a:p>
            <a:pPr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5200" b="1">
                <a:latin typeface="Calibri Light" charset="0"/>
              </a:rPr>
              <a:t>Cont</a:t>
            </a:r>
            <a:r>
              <a:rPr lang="en-US" sz="5800">
                <a:latin typeface="Calibri Light" charset="0"/>
              </a:rPr>
              <a:t>..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10515600" cy="435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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500" b="1">
                <a:solidFill>
                  <a:srgbClr val="000000"/>
                </a:solidFill>
                <a:latin typeface="Calibri" pitchFamily="34" charset="0"/>
              </a:rPr>
              <a:t>Fetal complications:</a:t>
            </a:r>
          </a:p>
          <a:p>
            <a:pPr marL="822325" lvl="1" indent="-455613" hangingPunct="1">
              <a:lnSpc>
                <a:spcPct val="100000"/>
              </a:lnSpc>
              <a:spcBef>
                <a:spcPts val="500"/>
              </a:spcBef>
              <a:buFont typeface="Calibri Light" charset="0"/>
              <a:buAutoNum type="arabicParenR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Asphyxia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822325" lvl="1" indent="-455613" hangingPunct="1">
              <a:lnSpc>
                <a:spcPct val="100000"/>
              </a:lnSpc>
              <a:spcBef>
                <a:spcPts val="500"/>
              </a:spcBef>
              <a:buFont typeface="Calibri Light" charset="0"/>
              <a:buAutoNum type="arabicParenR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Trauma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lvl="2" indent="-227013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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Intracranial haemorrhage.</a:t>
            </a:r>
          </a:p>
          <a:p>
            <a:pPr lvl="2" indent="-227013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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Cephalic haematoma.</a:t>
            </a:r>
          </a:p>
          <a:p>
            <a:pPr lvl="2" indent="-227013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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Facial / Brachial palsy.</a:t>
            </a:r>
          </a:p>
          <a:p>
            <a:pPr lvl="2" indent="-227013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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Injury to the soft tissues of face &amp; forehead.</a:t>
            </a:r>
          </a:p>
          <a:p>
            <a:pPr lvl="2" indent="-227013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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Skull fractures.</a:t>
            </a:r>
          </a:p>
          <a:p>
            <a:pPr marL="822325" lvl="1" indent="-455613" hangingPunct="1">
              <a:lnSpc>
                <a:spcPct val="100000"/>
              </a:lnSpc>
              <a:spcBef>
                <a:spcPts val="500"/>
              </a:spcBef>
              <a:buFont typeface="Calibri Light" charset="0"/>
              <a:buAutoNum type="arabicParenR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Cerebral palsy, mental retardation, and behavioral problems.</a:t>
            </a:r>
          </a:p>
          <a:p>
            <a:pPr marL="822325" lvl="1" indent="-455613" hangingPunct="1">
              <a:lnSpc>
                <a:spcPct val="100000"/>
              </a:lnSpc>
              <a:spcBef>
                <a:spcPts val="500"/>
              </a:spcBef>
              <a:buFont typeface="Calibri Light" charset="0"/>
              <a:buAutoNum type="arabicParenR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The risk for serious morbidity is 1.5% and the risk of fetal or neonatal death is 0.05%.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0837333" y="5734050"/>
            <a:ext cx="812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</a:tabLst>
            </a:pPr>
            <a:fld id="{C07CDF24-E41E-4D4D-8D69-838CFC620B9F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</a:tabLst>
              </a:pPr>
              <a:t>28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0837333" y="5734050"/>
            <a:ext cx="812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hangingPunct="1">
              <a:lnSpc>
                <a:spcPct val="100000"/>
              </a:lnSpc>
              <a:tabLst>
                <a:tab pos="457200" algn="l"/>
              </a:tabLst>
            </a:pPr>
            <a:fld id="{679DF282-C27C-4E83-AEC0-03D4A0380D65}" type="slidenum">
              <a:rPr lang="en-US" sz="1200">
                <a:solidFill>
                  <a:srgbClr val="8B8B8B"/>
                </a:solidFill>
                <a:latin typeface="Calibri" pitchFamily="34" charset="0"/>
              </a:rPr>
              <a:pPr algn="r" hangingPunct="1">
                <a:lnSpc>
                  <a:spcPct val="100000"/>
                </a:lnSpc>
                <a:tabLst>
                  <a:tab pos="457200" algn="l"/>
                </a:tabLst>
              </a:pPr>
              <a:t>29</a:t>
            </a:fld>
            <a:endParaRPr lang="en-US" sz="1200">
              <a:solidFill>
                <a:srgbClr val="8B8B8B"/>
              </a:solidFill>
              <a:latin typeface="Calibri" pitchFamily="34" charset="0"/>
            </a:endParaRPr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3"/>
          <a:srcRect l="3761" t="13358"/>
          <a:stretch>
            <a:fillRect/>
          </a:stretch>
        </p:blipFill>
        <p:spPr bwMode="auto">
          <a:xfrm>
            <a:off x="203201" y="762000"/>
            <a:ext cx="11123084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1041888" cy="53340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200" dirty="0" smtClean="0"/>
              <a:t>Generally, an obstetric  forceps consists of </a:t>
            </a:r>
            <a:r>
              <a:rPr lang="en-US" sz="3200" b="1" dirty="0" smtClean="0"/>
              <a:t>2</a:t>
            </a:r>
            <a:r>
              <a:rPr lang="en-US" sz="3200" dirty="0" smtClean="0"/>
              <a:t> mirror-image </a:t>
            </a:r>
            <a:r>
              <a:rPr lang="en-US" sz="3200" b="1" dirty="0" smtClean="0"/>
              <a:t>metal</a:t>
            </a:r>
            <a:r>
              <a:rPr lang="en-US" sz="3200" dirty="0" smtClean="0"/>
              <a:t> instruments that are articulated or ‘locked’ . The blades of the forceps are maneuvered to cradle the fetal head, after which </a:t>
            </a:r>
            <a:r>
              <a:rPr lang="en-US" sz="3200" b="1" dirty="0" smtClean="0"/>
              <a:t>traction</a:t>
            </a:r>
            <a:r>
              <a:rPr lang="en-US" sz="3200" dirty="0" smtClean="0"/>
              <a:t> is applied to affect delivery.</a:t>
            </a:r>
          </a:p>
          <a:p>
            <a:pPr marL="0" indent="0" algn="l" rtl="0">
              <a:buNone/>
            </a:pPr>
            <a:endParaRPr lang="en-US" sz="320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5705ADB-D074-4E0A-9BC4-A687D871E094}" type="slidenum">
              <a:rPr lang="ar-SA" smtClean="0"/>
              <a:pPr/>
              <a:t>3</a:t>
            </a:fld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3" y="3441539"/>
            <a:ext cx="109616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219200" y="-973494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/>
              <a:t>Done by: </a:t>
            </a:r>
            <a:r>
              <a:rPr lang="en-US" sz="3600" b="1" dirty="0" err="1"/>
              <a:t>mohamad-alhmouz</a:t>
            </a:r>
            <a:r>
              <a:rPr lang="en-US" sz="3600" b="1" dirty="0"/>
              <a:t>.</a:t>
            </a:r>
            <a:br>
              <a:rPr lang="en-US" sz="3600" b="1" dirty="0"/>
            </a:br>
            <a:r>
              <a:rPr lang="en-US" sz="3600" b="1" dirty="0"/>
              <a:t>Supervised by: Dr. </a:t>
            </a:r>
            <a:r>
              <a:rPr lang="en-US" sz="3600" b="1" dirty="0" err="1"/>
              <a:t>Alaa</a:t>
            </a:r>
            <a:r>
              <a:rPr lang="en-US" sz="3600" b="1" dirty="0"/>
              <a:t> </a:t>
            </a:r>
            <a:r>
              <a:rPr lang="en-US" sz="3600" b="1" dirty="0" err="1"/>
              <a:t>owais</a:t>
            </a:r>
            <a:endParaRPr lang="ar-JO" sz="3600" b="1" dirty="0"/>
          </a:p>
        </p:txBody>
      </p:sp>
      <p:sp>
        <p:nvSpPr>
          <p:cNvPr id="35842" name="Content Placeholder 2"/>
          <p:cNvSpPr>
            <a:spLocks noGrp="1"/>
          </p:cNvSpPr>
          <p:nvPr>
            <p:ph type="subTitle" idx="1"/>
          </p:nvPr>
        </p:nvSpPr>
        <p:spPr>
          <a:xfrm>
            <a:off x="3352800" y="5202238"/>
            <a:ext cx="9144000" cy="16557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en-US" sz="6000" b="1" i="1" dirty="0" smtClean="0">
              <a:latin typeface="Calibri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en-US" altLang="en-US" sz="3300" dirty="0" smtClean="0">
                <a:latin typeface="Calibri" pitchFamily="34" charset="0"/>
              </a:rPr>
              <a:t>Reference: obstetrics of ten teachers 20</a:t>
            </a:r>
            <a:r>
              <a:rPr lang="en-US" altLang="en-US" sz="3300" baseline="30000" dirty="0" smtClean="0">
                <a:latin typeface="Calibri" pitchFamily="34" charset="0"/>
              </a:rPr>
              <a:t>th</a:t>
            </a:r>
            <a:r>
              <a:rPr lang="en-US" altLang="en-US" sz="3300" dirty="0" smtClean="0">
                <a:latin typeface="Calibri" pitchFamily="34" charset="0"/>
              </a:rPr>
              <a:t> edition</a:t>
            </a:r>
            <a:endParaRPr lang="en-US" altLang="en-US" sz="3300" dirty="0" smtClean="0">
              <a:latin typeface="Calibri" pitchFamily="34" charset="0"/>
            </a:endParaRPr>
          </a:p>
          <a:p>
            <a:pPr algn="ctr">
              <a:buNone/>
            </a:pPr>
            <a:endParaRPr lang="en-US" altLang="en-US" sz="6000" b="1" i="1" dirty="0" smtClean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0EF642F-074C-499F-B211-2FFE11B0ECF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 smtClean="0"/>
              <a:t>S</a:t>
            </a:r>
            <a:r>
              <a:rPr lang="en-US" sz="4400" b="1" dirty="0" smtClean="0"/>
              <a:t>tructure of forceps</a:t>
            </a:r>
            <a:endParaRPr lang="ar-SA" sz="4400" b="1" dirty="0"/>
          </a:p>
        </p:txBody>
      </p:sp>
      <p:pic>
        <p:nvPicPr>
          <p:cNvPr id="5" name="Picture 4" descr="17"/>
          <p:cNvPicPr>
            <a:picLocks noChangeAspect="1" noChangeArrowheads="1"/>
          </p:cNvPicPr>
          <p:nvPr/>
        </p:nvPicPr>
        <p:blipFill>
          <a:blip r:embed="rId2"/>
          <a:srcRect l="545" t="-771"/>
          <a:stretch>
            <a:fillRect/>
          </a:stretch>
        </p:blipFill>
        <p:spPr>
          <a:xfrm>
            <a:off x="2501901" y="1905000"/>
            <a:ext cx="6946900" cy="3733800"/>
          </a:xfrm>
          <a:prstGeom prst="rect">
            <a:avLst/>
          </a:prstGeom>
          <a:noFill/>
          <a:ln w="0" cap="flat" cmpd="sng">
            <a:solidFill>
              <a:srgbClr val="9933FF"/>
            </a:solidFill>
            <a:prstDash val="solid"/>
          </a:ln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930400" y="2438400"/>
            <a:ext cx="3556000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sz="32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6604000" y="2514600"/>
            <a:ext cx="3454400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sz="320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8636000" y="3657600"/>
            <a:ext cx="1117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sz="320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9144000" y="4953000"/>
            <a:ext cx="711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sz="3200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6908800" y="4572000"/>
            <a:ext cx="11176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sz="320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235200" y="3962400"/>
            <a:ext cx="711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sz="3200"/>
          </a:p>
        </p:txBody>
      </p:sp>
      <p:sp>
        <p:nvSpPr>
          <p:cNvPr id="14" name="مستطيل 13"/>
          <p:cNvSpPr/>
          <p:nvPr/>
        </p:nvSpPr>
        <p:spPr>
          <a:xfrm>
            <a:off x="304800" y="2209800"/>
            <a:ext cx="1625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</a:t>
            </a:r>
            <a:r>
              <a:rPr lang="en-US" sz="3200" b="1" dirty="0" smtClean="0">
                <a:solidFill>
                  <a:schemeClr val="tx1"/>
                </a:solidFill>
              </a:rPr>
              <a:t>ock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04800" y="37338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</a:t>
            </a:r>
            <a:r>
              <a:rPr lang="en-US" sz="3200" b="1" dirty="0" smtClean="0">
                <a:solidFill>
                  <a:schemeClr val="tx1"/>
                </a:solidFill>
              </a:rPr>
              <a:t>andles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652000" y="1981200"/>
            <a:ext cx="193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hanks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9753600" y="2971800"/>
            <a:ext cx="193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Cephalic curve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855200" y="45720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</a:rPr>
              <a:t>lades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876800" y="6096000"/>
            <a:ext cx="3251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Pelvic curve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H="1">
            <a:off x="9042400" y="4953000"/>
            <a:ext cx="812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sz="320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5705ADB-D074-4E0A-9BC4-A687D871E094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33399" y="5699061"/>
            <a:ext cx="2540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Pelvic </a:t>
            </a:r>
            <a:r>
              <a:rPr lang="en-US" b="1" dirty="0">
                <a:solidFill>
                  <a:schemeClr val="tx1"/>
                </a:solidFill>
              </a:rPr>
              <a:t>curve 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5800" y="2589245"/>
            <a:ext cx="2743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Cephalic curve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5705ADB-D074-4E0A-9BC4-A687D871E094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6324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64819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8939"/>
            <a:ext cx="4648198" cy="15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نتيجة بحث الصور عن ‪type of locks in obstetric forceps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نتيجة بحث الصور عن ‪type of locks in obstetric forceps‬‏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" y="0"/>
            <a:ext cx="1212173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219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Classification of forceps</a:t>
            </a:r>
            <a:endParaRPr lang="ar-SA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9126" y="14478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1- </a:t>
            </a:r>
            <a:r>
              <a:rPr lang="en-US" sz="3200" dirty="0"/>
              <a:t>Non-rotational </a:t>
            </a:r>
            <a:r>
              <a:rPr lang="en-US" sz="3200" dirty="0" smtClean="0"/>
              <a:t>forceps: </a:t>
            </a:r>
            <a:r>
              <a:rPr lang="en-US" sz="3200" dirty="0"/>
              <a:t>are </a:t>
            </a:r>
            <a:r>
              <a:rPr lang="en-US" sz="3200" dirty="0" smtClean="0"/>
              <a:t>used </a:t>
            </a:r>
            <a:r>
              <a:rPr lang="en-US" sz="3200" dirty="0"/>
              <a:t>when the head is OA with no more than 45º deviation to the left or right (LOA, ROA</a:t>
            </a:r>
            <a:r>
              <a:rPr lang="en-US" sz="3200" dirty="0" smtClean="0"/>
              <a:t>).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Ex: Simpson forceps , Elliot forceps </a:t>
            </a:r>
            <a:r>
              <a:rPr lang="en-US" sz="3000" dirty="0"/>
              <a:t>, Wrigley's </a:t>
            </a:r>
            <a:r>
              <a:rPr lang="en-US" sz="3000" dirty="0" smtClean="0"/>
              <a:t>Forceps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2-Rotational forceps: </a:t>
            </a:r>
            <a:r>
              <a:rPr lang="en-US" sz="3200" dirty="0" smtClean="0"/>
              <a:t>when </a:t>
            </a:r>
            <a:r>
              <a:rPr lang="en-US" sz="3200" dirty="0"/>
              <a:t>the head is positioned more than 45º from the vertical, rotation must be</a:t>
            </a:r>
          </a:p>
          <a:p>
            <a:pPr marL="0" indent="0">
              <a:buNone/>
            </a:pPr>
            <a:r>
              <a:rPr lang="en-US" sz="3200" dirty="0"/>
              <a:t>accomplished before traction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Ex: </a:t>
            </a:r>
            <a:r>
              <a:rPr lang="en-US" sz="3200" dirty="0" err="1" smtClean="0"/>
              <a:t>Kielland</a:t>
            </a:r>
            <a:r>
              <a:rPr lang="en-US" sz="3200" dirty="0" smtClean="0"/>
              <a:t> forceps , piper forceps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4953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9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609600" y="536448"/>
            <a:ext cx="6934200" cy="4873752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/>
              <a:t>Simpson forceps:</a:t>
            </a:r>
          </a:p>
          <a:p>
            <a:pPr marL="0" indent="0">
              <a:buNone/>
            </a:pPr>
            <a:r>
              <a:rPr lang="en-US" b="1" dirty="0" smtClean="0"/>
              <a:t>which </a:t>
            </a:r>
            <a:r>
              <a:rPr lang="en-US" b="1" dirty="0"/>
              <a:t>have a pelvic curvature, a cephalic curvature, and locking </a:t>
            </a:r>
            <a:r>
              <a:rPr lang="en-US" b="1" dirty="0" smtClean="0"/>
              <a:t>handles</a:t>
            </a:r>
          </a:p>
          <a:p>
            <a:pPr marL="0" indent="0">
              <a:buNone/>
            </a:pPr>
            <a:endParaRPr lang="en-US" b="1" dirty="0" smtClean="0"/>
          </a:p>
          <a:p>
            <a:pPr marL="457200" lvl="1" indent="0" algn="l" rtl="0">
              <a:buNone/>
            </a:pPr>
            <a:r>
              <a:rPr lang="en-US" sz="2800" b="1" dirty="0" smtClean="0"/>
              <a:t>Was</a:t>
            </a:r>
            <a:r>
              <a:rPr lang="en-US" sz="2800" dirty="0" smtClean="0"/>
              <a:t> commonly used.</a:t>
            </a:r>
          </a:p>
          <a:p>
            <a:pPr marL="457200" lvl="1" indent="0" algn="l" rtl="0">
              <a:buNone/>
            </a:pPr>
            <a:endParaRPr lang="en-US" sz="2800" dirty="0" smtClean="0"/>
          </a:p>
          <a:p>
            <a:pPr lvl="1" algn="l" rtl="0"/>
            <a:endParaRPr lang="en-US" sz="2800" dirty="0" smtClean="0"/>
          </a:p>
          <a:p>
            <a:pPr lvl="1" algn="l" rtl="0"/>
            <a:r>
              <a:rPr lang="en-US" sz="2800" dirty="0" smtClean="0"/>
              <a:t>Used for aid in delivery a baby in an ideal </a:t>
            </a:r>
            <a:r>
              <a:rPr lang="en-US" sz="2800" b="1" dirty="0" err="1" smtClean="0">
                <a:solidFill>
                  <a:srgbClr val="FF0000"/>
                </a:solidFill>
              </a:rPr>
              <a:t>occiput</a:t>
            </a:r>
            <a:r>
              <a:rPr lang="en-US" sz="2800" b="1" dirty="0" smtClean="0">
                <a:solidFill>
                  <a:srgbClr val="FF0000"/>
                </a:solidFill>
              </a:rPr>
              <a:t> anterior position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4294967295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95705ADB-D074-4E0A-9BC4-A687D871E094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6" name="صورة 5" descr="Simpson_Braun_530x0.jpg"/>
          <p:cNvPicPr>
            <a:picLocks noChangeAspect="1"/>
          </p:cNvPicPr>
          <p:nvPr/>
        </p:nvPicPr>
        <p:blipFill>
          <a:blip r:embed="rId2"/>
          <a:srcRect l="28868" r="27358"/>
          <a:stretch>
            <a:fillRect/>
          </a:stretch>
        </p:blipFill>
        <p:spPr>
          <a:xfrm>
            <a:off x="8547100" y="167509"/>
            <a:ext cx="3104388" cy="669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/>
              <a:t>Rotational </a:t>
            </a:r>
            <a:r>
              <a:rPr lang="en-US" sz="3400" b="1" dirty="0"/>
              <a:t>forceps </a:t>
            </a:r>
            <a:r>
              <a:rPr lang="en-US" sz="3400" dirty="0"/>
              <a:t>(such as </a:t>
            </a:r>
            <a:r>
              <a:rPr lang="en-US" sz="3400" dirty="0" err="1"/>
              <a:t>Kielland</a:t>
            </a:r>
            <a:r>
              <a:rPr lang="en-US" sz="3400" dirty="0"/>
              <a:t> forceps), which lack a pelvic curvature and have sliding shanks. </a:t>
            </a:r>
            <a:endParaRPr lang="ar-SA" sz="3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11201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6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1895</TotalTime>
  <Words>920</Words>
  <Application>Microsoft Office PowerPoint</Application>
  <PresentationFormat>Custom</PresentationFormat>
  <Paragraphs>144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Assisted vaginal  delivery by forceps</vt:lpstr>
      <vt:lpstr>Forceps</vt:lpstr>
      <vt:lpstr>PowerPoint Presentation</vt:lpstr>
      <vt:lpstr>Structure of forceps</vt:lpstr>
      <vt:lpstr>PowerPoint Presentation</vt:lpstr>
      <vt:lpstr>PowerPoint Presentation</vt:lpstr>
      <vt:lpstr>Classification of forceps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</vt:lpstr>
      <vt:lpstr>Contraindications :</vt:lpstr>
      <vt:lpstr>Technique of forceps vaginal delivery  </vt:lpstr>
      <vt:lpstr>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</vt:lpstr>
      <vt:lpstr>Cont..</vt:lpstr>
      <vt:lpstr>Cont..</vt:lpstr>
      <vt:lpstr>PowerPoint Presentation</vt:lpstr>
      <vt:lpstr>Done by: mohamad-alhmouz. Supervised by: Dr. Alaa owais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 Jafreh</dc:creator>
  <cp:lastModifiedBy>win10</cp:lastModifiedBy>
  <cp:revision>445</cp:revision>
  <dcterms:created xsi:type="dcterms:W3CDTF">2017-09-28T06:06:37Z</dcterms:created>
  <dcterms:modified xsi:type="dcterms:W3CDTF">2020-07-12T21:34:34Z</dcterms:modified>
</cp:coreProperties>
</file>