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sldIdLst>
    <p:sldId id="300" r:id="rId5"/>
    <p:sldId id="299" r:id="rId6"/>
    <p:sldId id="317" r:id="rId7"/>
    <p:sldId id="309" r:id="rId8"/>
    <p:sldId id="328" r:id="rId9"/>
    <p:sldId id="329" r:id="rId10"/>
    <p:sldId id="327" r:id="rId11"/>
    <p:sldId id="312" r:id="rId12"/>
    <p:sldId id="313" r:id="rId13"/>
    <p:sldId id="314" r:id="rId14"/>
    <p:sldId id="259" r:id="rId15"/>
    <p:sldId id="260" r:id="rId16"/>
    <p:sldId id="261" r:id="rId17"/>
    <p:sldId id="301" r:id="rId18"/>
    <p:sldId id="262" r:id="rId19"/>
    <p:sldId id="263" r:id="rId20"/>
    <p:sldId id="315" r:id="rId21"/>
    <p:sldId id="264" r:id="rId22"/>
    <p:sldId id="316" r:id="rId23"/>
    <p:sldId id="318" r:id="rId24"/>
    <p:sldId id="319" r:id="rId25"/>
    <p:sldId id="320" r:id="rId26"/>
    <p:sldId id="321" r:id="rId27"/>
    <p:sldId id="330" r:id="rId28"/>
    <p:sldId id="322" r:id="rId29"/>
    <p:sldId id="323" r:id="rId30"/>
    <p:sldId id="324" r:id="rId31"/>
    <p:sldId id="325" r:id="rId32"/>
    <p:sldId id="32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4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34" Type="http://schemas.openxmlformats.org/officeDocument/2006/relationships/notesMaster" Target="notesMasters/notesMaster1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slide" Target="slides/slide29.xml" /><Relationship Id="rId3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slide" Target="slides/slide28.xml" /><Relationship Id="rId37" Type="http://schemas.openxmlformats.org/officeDocument/2006/relationships/theme" Target="theme/theme1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viewProps" Target="viewProps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presProps" Target="presProps.xml" 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 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6D7834-27E1-4CD9-8DFE-FADBA43DC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33CB500-5875-47D2-96EF-BED40F02E95B}">
      <dgm:prSet phldrT="[Text]" custT="1"/>
      <dgm:spPr/>
      <dgm:t>
        <a:bodyPr/>
        <a:lstStyle/>
        <a:p>
          <a:pPr rtl="0"/>
          <a:endParaRPr lang="ar-EG" sz="3200" b="1" dirty="0"/>
        </a:p>
      </dgm:t>
    </dgm:pt>
    <dgm:pt modelId="{45367BA0-D55C-4E9E-8C9F-D82BCF5E3027}" type="parTrans" cxnId="{3B521571-FE58-4E1A-9DDF-5434DC2ECA24}">
      <dgm:prSet/>
      <dgm:spPr/>
      <dgm:t>
        <a:bodyPr/>
        <a:lstStyle/>
        <a:p>
          <a:pPr rtl="1"/>
          <a:endParaRPr lang="ar-EG"/>
        </a:p>
      </dgm:t>
    </dgm:pt>
    <dgm:pt modelId="{709FA4F5-8F9A-4D10-BA2D-D039D55A33E5}" type="sibTrans" cxnId="{3B521571-FE58-4E1A-9DDF-5434DC2ECA24}">
      <dgm:prSet/>
      <dgm:spPr/>
      <dgm:t>
        <a:bodyPr/>
        <a:lstStyle/>
        <a:p>
          <a:pPr rtl="1"/>
          <a:endParaRPr lang="ar-EG"/>
        </a:p>
      </dgm:t>
    </dgm:pt>
    <dgm:pt modelId="{1D43E27C-13D3-404D-8B4D-7332534794F2}">
      <dgm:prSet phldrT="[Text]"/>
      <dgm:spPr/>
      <dgm:t>
        <a:bodyPr/>
        <a:lstStyle/>
        <a:p>
          <a:pPr rtl="1"/>
          <a:endParaRPr lang="ar-EG" dirty="0"/>
        </a:p>
      </dgm:t>
    </dgm:pt>
    <dgm:pt modelId="{A49F4434-F580-48B4-BC27-D48103A26B59}" type="parTrans" cxnId="{79F05867-A886-41E5-AF2C-16D2302081C4}">
      <dgm:prSet/>
      <dgm:spPr/>
      <dgm:t>
        <a:bodyPr/>
        <a:lstStyle/>
        <a:p>
          <a:pPr rtl="1"/>
          <a:endParaRPr lang="ar-EG"/>
        </a:p>
      </dgm:t>
    </dgm:pt>
    <dgm:pt modelId="{117B0C41-76A4-48E7-908C-F8A2A8032191}" type="sibTrans" cxnId="{79F05867-A886-41E5-AF2C-16D2302081C4}">
      <dgm:prSet/>
      <dgm:spPr/>
      <dgm:t>
        <a:bodyPr/>
        <a:lstStyle/>
        <a:p>
          <a:pPr rtl="1"/>
          <a:endParaRPr lang="ar-EG"/>
        </a:p>
      </dgm:t>
    </dgm:pt>
    <dgm:pt modelId="{76977D8B-445A-4940-BDB5-A66A933F9554}">
      <dgm:prSet phldrT="[Text]" phldr="1"/>
      <dgm:spPr/>
      <dgm:t>
        <a:bodyPr/>
        <a:lstStyle/>
        <a:p>
          <a:pPr rtl="1"/>
          <a:endParaRPr lang="ar-EG" dirty="0"/>
        </a:p>
      </dgm:t>
    </dgm:pt>
    <dgm:pt modelId="{14A89E33-F1C8-43FB-914E-09E0CE5D421B}" type="parTrans" cxnId="{F354E2B4-8213-4C26-A166-FD96CDAF7346}">
      <dgm:prSet/>
      <dgm:spPr/>
      <dgm:t>
        <a:bodyPr/>
        <a:lstStyle/>
        <a:p>
          <a:pPr rtl="1"/>
          <a:endParaRPr lang="ar-EG"/>
        </a:p>
      </dgm:t>
    </dgm:pt>
    <dgm:pt modelId="{3B45BE4B-861E-4441-82A2-744700B8AF51}" type="sibTrans" cxnId="{F354E2B4-8213-4C26-A166-FD96CDAF7346}">
      <dgm:prSet/>
      <dgm:spPr/>
      <dgm:t>
        <a:bodyPr/>
        <a:lstStyle/>
        <a:p>
          <a:pPr rtl="1"/>
          <a:endParaRPr lang="ar-EG"/>
        </a:p>
      </dgm:t>
    </dgm:pt>
    <dgm:pt modelId="{1D4CCC9E-4E30-4A95-A760-072F44428631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0"/>
          <a:r>
            <a:rPr lang="en-US" sz="2800" b="1" dirty="0"/>
            <a:t>Safety engineer</a:t>
          </a:r>
          <a:endParaRPr lang="ar-EG" sz="2800" b="1" dirty="0"/>
        </a:p>
      </dgm:t>
    </dgm:pt>
    <dgm:pt modelId="{036559D0-F446-4C47-A9C6-09B57A297B6F}" type="parTrans" cxnId="{F4DC3C09-DF98-4BF1-ACBC-B1F69D767C6C}">
      <dgm:prSet/>
      <dgm:spPr/>
      <dgm:t>
        <a:bodyPr/>
        <a:lstStyle/>
        <a:p>
          <a:pPr rtl="1"/>
          <a:endParaRPr lang="ar-EG"/>
        </a:p>
      </dgm:t>
    </dgm:pt>
    <dgm:pt modelId="{3F4B47E4-EA9B-460A-BD2D-C1F57005A921}" type="sibTrans" cxnId="{F4DC3C09-DF98-4BF1-ACBC-B1F69D767C6C}">
      <dgm:prSet/>
      <dgm:spPr/>
      <dgm:t>
        <a:bodyPr/>
        <a:lstStyle/>
        <a:p>
          <a:pPr rtl="1"/>
          <a:endParaRPr lang="ar-EG"/>
        </a:p>
      </dgm:t>
    </dgm:pt>
    <dgm:pt modelId="{9FF42A5C-4BBE-45BE-90B6-DF757CC9D0DD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l" rtl="0"/>
          <a:r>
            <a:rPr lang="en-US" sz="2800" b="1" dirty="0"/>
            <a:t>Epidemiologist</a:t>
          </a:r>
          <a:endParaRPr lang="ar-EG" sz="2800" b="1" dirty="0"/>
        </a:p>
      </dgm:t>
    </dgm:pt>
    <dgm:pt modelId="{D1DEC538-E4FE-4255-948D-730FBD5A740D}" type="parTrans" cxnId="{D72A209E-E49D-4E0F-90A7-249BF9F46FBA}">
      <dgm:prSet/>
      <dgm:spPr/>
      <dgm:t>
        <a:bodyPr/>
        <a:lstStyle/>
        <a:p>
          <a:pPr rtl="1"/>
          <a:endParaRPr lang="ar-EG"/>
        </a:p>
      </dgm:t>
    </dgm:pt>
    <dgm:pt modelId="{0E05B1DA-6DBB-4969-8B87-CCAA384F0B8C}" type="sibTrans" cxnId="{D72A209E-E49D-4E0F-90A7-249BF9F46FBA}">
      <dgm:prSet/>
      <dgm:spPr/>
      <dgm:t>
        <a:bodyPr/>
        <a:lstStyle/>
        <a:p>
          <a:pPr rtl="1"/>
          <a:endParaRPr lang="ar-EG"/>
        </a:p>
      </dgm:t>
    </dgm:pt>
    <dgm:pt modelId="{79676BCB-46E9-4F32-9917-ADC85936C6A7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en-US" sz="2800" b="1" dirty="0"/>
            <a:t>Hygienist</a:t>
          </a:r>
          <a:endParaRPr lang="ar-EG" sz="2800" b="1" dirty="0"/>
        </a:p>
      </dgm:t>
    </dgm:pt>
    <dgm:pt modelId="{4F75604E-D685-41F5-9932-140A7C64CAE1}" type="parTrans" cxnId="{457555FC-5B9C-41A1-BCDC-4A70ADAEEEFE}">
      <dgm:prSet/>
      <dgm:spPr/>
      <dgm:t>
        <a:bodyPr/>
        <a:lstStyle/>
        <a:p>
          <a:pPr rtl="1"/>
          <a:endParaRPr lang="ar-EG"/>
        </a:p>
      </dgm:t>
    </dgm:pt>
    <dgm:pt modelId="{96E3B380-0B68-4F91-99A9-6D9648C1D8C2}" type="sibTrans" cxnId="{457555FC-5B9C-41A1-BCDC-4A70ADAEEEFE}">
      <dgm:prSet/>
      <dgm:spPr/>
      <dgm:t>
        <a:bodyPr/>
        <a:lstStyle/>
        <a:p>
          <a:pPr rtl="1"/>
          <a:endParaRPr lang="ar-EG"/>
        </a:p>
      </dgm:t>
    </dgm:pt>
    <dgm:pt modelId="{1DE97667-A74D-4DC0-8732-C378A71CBE43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en-US" sz="2800" b="1" dirty="0"/>
            <a:t>Ergonomist</a:t>
          </a:r>
          <a:endParaRPr lang="ar-EG" sz="2800" b="1" dirty="0"/>
        </a:p>
      </dgm:t>
    </dgm:pt>
    <dgm:pt modelId="{C447B2EF-76CF-404D-A295-BEE6428CF7C4}" type="parTrans" cxnId="{4F5F7A82-2616-47DB-8D9C-B229379743B4}">
      <dgm:prSet/>
      <dgm:spPr/>
      <dgm:t>
        <a:bodyPr/>
        <a:lstStyle/>
        <a:p>
          <a:pPr rtl="1"/>
          <a:endParaRPr lang="ar-EG"/>
        </a:p>
      </dgm:t>
    </dgm:pt>
    <dgm:pt modelId="{41106BE5-D8EF-455A-85B5-26EFE4779CB5}" type="sibTrans" cxnId="{4F5F7A82-2616-47DB-8D9C-B229379743B4}">
      <dgm:prSet/>
      <dgm:spPr/>
      <dgm:t>
        <a:bodyPr/>
        <a:lstStyle/>
        <a:p>
          <a:pPr rtl="1"/>
          <a:endParaRPr lang="ar-EG"/>
        </a:p>
      </dgm:t>
    </dgm:pt>
    <dgm:pt modelId="{EC364DA1-F57B-449F-9DBB-995366E26CAE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en-US" sz="2800" b="1" dirty="0"/>
            <a:t>physician</a:t>
          </a:r>
          <a:endParaRPr lang="ar-EG" sz="2800" b="1" dirty="0"/>
        </a:p>
      </dgm:t>
    </dgm:pt>
    <dgm:pt modelId="{43E7333B-FB83-4547-BB0A-6A4B24D9DEDC}" type="sibTrans" cxnId="{F719451E-3F10-4569-8342-6CA39E72F736}">
      <dgm:prSet/>
      <dgm:spPr/>
      <dgm:t>
        <a:bodyPr/>
        <a:lstStyle/>
        <a:p>
          <a:pPr rtl="1"/>
          <a:endParaRPr lang="ar-EG"/>
        </a:p>
      </dgm:t>
    </dgm:pt>
    <dgm:pt modelId="{FB7ABDF2-9654-4EEC-9AEA-41F5D590FA45}" type="parTrans" cxnId="{F719451E-3F10-4569-8342-6CA39E72F736}">
      <dgm:prSet/>
      <dgm:spPr/>
      <dgm:t>
        <a:bodyPr/>
        <a:lstStyle/>
        <a:p>
          <a:pPr rtl="1"/>
          <a:endParaRPr lang="ar-EG"/>
        </a:p>
      </dgm:t>
    </dgm:pt>
    <dgm:pt modelId="{CB7863ED-23EE-4C2D-8B4D-4E8FFE83C99A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en-US" sz="2800" b="1" dirty="0"/>
            <a:t>Nurse</a:t>
          </a:r>
          <a:endParaRPr lang="ar-EG" sz="2800" b="1" dirty="0"/>
        </a:p>
      </dgm:t>
    </dgm:pt>
    <dgm:pt modelId="{EA3EB3A0-C57C-47E3-A7B5-84B2F7654C73}" type="parTrans" cxnId="{3864B8DD-ABDC-45F8-8BEE-075C8AC89757}">
      <dgm:prSet/>
      <dgm:spPr/>
      <dgm:t>
        <a:bodyPr/>
        <a:lstStyle/>
        <a:p>
          <a:pPr rtl="1"/>
          <a:endParaRPr lang="ar-EG"/>
        </a:p>
      </dgm:t>
    </dgm:pt>
    <dgm:pt modelId="{7A9D1A81-29DB-4ABF-B315-858011931631}" type="sibTrans" cxnId="{3864B8DD-ABDC-45F8-8BEE-075C8AC89757}">
      <dgm:prSet/>
      <dgm:spPr/>
      <dgm:t>
        <a:bodyPr/>
        <a:lstStyle/>
        <a:p>
          <a:pPr rtl="1"/>
          <a:endParaRPr lang="ar-EG"/>
        </a:p>
      </dgm:t>
    </dgm:pt>
    <dgm:pt modelId="{58DB4B4F-1E5A-4EA5-BC6A-BF4A67DC800A}" type="pres">
      <dgm:prSet presAssocID="{316D7834-27E1-4CD9-8DFE-FADBA43DCD16}" presName="theList" presStyleCnt="0">
        <dgm:presLayoutVars>
          <dgm:dir/>
          <dgm:animLvl val="lvl"/>
          <dgm:resizeHandles val="exact"/>
        </dgm:presLayoutVars>
      </dgm:prSet>
      <dgm:spPr/>
    </dgm:pt>
    <dgm:pt modelId="{A6F885EB-D68F-4565-BB26-BD31934B7D97}" type="pres">
      <dgm:prSet presAssocID="{133CB500-5875-47D2-96EF-BED40F02E95B}" presName="compNode" presStyleCnt="0"/>
      <dgm:spPr/>
    </dgm:pt>
    <dgm:pt modelId="{39C4E6F3-A182-443A-B5D4-EA56C705CB5F}" type="pres">
      <dgm:prSet presAssocID="{133CB500-5875-47D2-96EF-BED40F02E95B}" presName="aNode" presStyleLbl="bgShp" presStyleIdx="0" presStyleCnt="3" custLinFactNeighborX="3144" custLinFactNeighborY="-2314"/>
      <dgm:spPr/>
    </dgm:pt>
    <dgm:pt modelId="{0055EB9E-5EC2-4312-8E63-F76B108E59E3}" type="pres">
      <dgm:prSet presAssocID="{133CB500-5875-47D2-96EF-BED40F02E95B}" presName="textNode" presStyleLbl="bgShp" presStyleIdx="0" presStyleCnt="3"/>
      <dgm:spPr/>
    </dgm:pt>
    <dgm:pt modelId="{52CC3F91-67B6-401A-9902-1150252CE548}" type="pres">
      <dgm:prSet presAssocID="{133CB500-5875-47D2-96EF-BED40F02E95B}" presName="compChildNode" presStyleCnt="0"/>
      <dgm:spPr/>
    </dgm:pt>
    <dgm:pt modelId="{6B18255D-8CF3-4E6B-BE13-B6794B7A709F}" type="pres">
      <dgm:prSet presAssocID="{133CB500-5875-47D2-96EF-BED40F02E95B}" presName="theInnerList" presStyleCnt="0"/>
      <dgm:spPr/>
    </dgm:pt>
    <dgm:pt modelId="{F0507FAE-842C-4D63-83F3-CA2A7426DD0C}" type="pres">
      <dgm:prSet presAssocID="{EC364DA1-F57B-449F-9DBB-995366E26CAE}" presName="childNode" presStyleLbl="node1" presStyleIdx="0" presStyleCnt="6" custLinFactY="-32143" custLinFactNeighborX="3365" custLinFactNeighborY="-100000">
        <dgm:presLayoutVars>
          <dgm:bulletEnabled val="1"/>
        </dgm:presLayoutVars>
      </dgm:prSet>
      <dgm:spPr/>
    </dgm:pt>
    <dgm:pt modelId="{4C1094FA-BE0E-464C-BCDF-0D38659222D9}" type="pres">
      <dgm:prSet presAssocID="{EC364DA1-F57B-449F-9DBB-995366E26CAE}" presName="aSpace2" presStyleCnt="0"/>
      <dgm:spPr/>
    </dgm:pt>
    <dgm:pt modelId="{7463B174-64E7-4B1B-945F-607AE7C28279}" type="pres">
      <dgm:prSet presAssocID="{CB7863ED-23EE-4C2D-8B4D-4E8FFE83C99A}" presName="childNode" presStyleLbl="node1" presStyleIdx="1" presStyleCnt="6" custLinFactY="-8682" custLinFactNeighborX="-613" custLinFactNeighborY="-100000">
        <dgm:presLayoutVars>
          <dgm:bulletEnabled val="1"/>
        </dgm:presLayoutVars>
      </dgm:prSet>
      <dgm:spPr/>
    </dgm:pt>
    <dgm:pt modelId="{47767F5C-3C50-4DFD-AE00-F1F4AF295131}" type="pres">
      <dgm:prSet presAssocID="{133CB500-5875-47D2-96EF-BED40F02E95B}" presName="aSpace" presStyleCnt="0"/>
      <dgm:spPr/>
    </dgm:pt>
    <dgm:pt modelId="{2313D81B-1C10-42D6-9018-970632893830}" type="pres">
      <dgm:prSet presAssocID="{1D43E27C-13D3-404D-8B4D-7332534794F2}" presName="compNode" presStyleCnt="0"/>
      <dgm:spPr/>
    </dgm:pt>
    <dgm:pt modelId="{BCA31DD3-A19D-482B-9906-4D7C059AEC04}" type="pres">
      <dgm:prSet presAssocID="{1D43E27C-13D3-404D-8B4D-7332534794F2}" presName="aNode" presStyleLbl="bgShp" presStyleIdx="1" presStyleCnt="3" custScaleX="135824" custLinFactNeighborX="-3532" custLinFactNeighborY="13285"/>
      <dgm:spPr/>
    </dgm:pt>
    <dgm:pt modelId="{8D880784-7888-4021-8047-46FA7397C790}" type="pres">
      <dgm:prSet presAssocID="{1D43E27C-13D3-404D-8B4D-7332534794F2}" presName="textNode" presStyleLbl="bgShp" presStyleIdx="1" presStyleCnt="3"/>
      <dgm:spPr/>
    </dgm:pt>
    <dgm:pt modelId="{581915F1-A84F-43D8-A0C4-6E642D2E4ABF}" type="pres">
      <dgm:prSet presAssocID="{1D43E27C-13D3-404D-8B4D-7332534794F2}" presName="compChildNode" presStyleCnt="0"/>
      <dgm:spPr/>
    </dgm:pt>
    <dgm:pt modelId="{54E37894-5301-4356-95B6-29143451FB0E}" type="pres">
      <dgm:prSet presAssocID="{1D43E27C-13D3-404D-8B4D-7332534794F2}" presName="theInnerList" presStyleCnt="0"/>
      <dgm:spPr/>
    </dgm:pt>
    <dgm:pt modelId="{EBD27233-4724-4D94-A8B2-5681567DBADE}" type="pres">
      <dgm:prSet presAssocID="{79676BCB-46E9-4F32-9917-ADC85936C6A7}" presName="childNode" presStyleLbl="node1" presStyleIdx="2" presStyleCnt="6" custScaleX="115643" custScaleY="227536" custLinFactY="-87773" custLinFactNeighborX="4250" custLinFactNeighborY="-100000">
        <dgm:presLayoutVars>
          <dgm:bulletEnabled val="1"/>
        </dgm:presLayoutVars>
      </dgm:prSet>
      <dgm:spPr/>
    </dgm:pt>
    <dgm:pt modelId="{0C31514A-98B8-43E3-925C-0D76577094B8}" type="pres">
      <dgm:prSet presAssocID="{79676BCB-46E9-4F32-9917-ADC85936C6A7}" presName="aSpace2" presStyleCnt="0"/>
      <dgm:spPr/>
    </dgm:pt>
    <dgm:pt modelId="{24B9411E-7034-4699-BA7C-C802FB61CAB1}" type="pres">
      <dgm:prSet presAssocID="{1DE97667-A74D-4DC0-8732-C378A71CBE43}" presName="childNode" presStyleLbl="node1" presStyleIdx="3" presStyleCnt="6" custScaleX="123599" custScaleY="201070" custLinFactY="-21401" custLinFactNeighborX="272" custLinFactNeighborY="-100000">
        <dgm:presLayoutVars>
          <dgm:bulletEnabled val="1"/>
        </dgm:presLayoutVars>
      </dgm:prSet>
      <dgm:spPr/>
    </dgm:pt>
    <dgm:pt modelId="{C132786C-8ADA-44D5-80A7-7B9B4BDC12F0}" type="pres">
      <dgm:prSet presAssocID="{1D43E27C-13D3-404D-8B4D-7332534794F2}" presName="aSpace" presStyleCnt="0"/>
      <dgm:spPr/>
    </dgm:pt>
    <dgm:pt modelId="{FFAAF731-344B-4AC3-8DB9-34DDB5A99E4A}" type="pres">
      <dgm:prSet presAssocID="{76977D8B-445A-4940-BDB5-A66A933F9554}" presName="compNode" presStyleCnt="0"/>
      <dgm:spPr/>
    </dgm:pt>
    <dgm:pt modelId="{46DDDDAF-845B-436D-9384-96888AC4CE94}" type="pres">
      <dgm:prSet presAssocID="{76977D8B-445A-4940-BDB5-A66A933F9554}" presName="aNode" presStyleLbl="bgShp" presStyleIdx="2" presStyleCnt="3" custScaleX="122133"/>
      <dgm:spPr/>
    </dgm:pt>
    <dgm:pt modelId="{997AE17E-DF73-41DE-A263-6E00D4AE0B94}" type="pres">
      <dgm:prSet presAssocID="{76977D8B-445A-4940-BDB5-A66A933F9554}" presName="textNode" presStyleLbl="bgShp" presStyleIdx="2" presStyleCnt="3"/>
      <dgm:spPr/>
    </dgm:pt>
    <dgm:pt modelId="{2DEE7D58-0F68-4B13-8783-C03593EB7F2E}" type="pres">
      <dgm:prSet presAssocID="{76977D8B-445A-4940-BDB5-A66A933F9554}" presName="compChildNode" presStyleCnt="0"/>
      <dgm:spPr/>
    </dgm:pt>
    <dgm:pt modelId="{F3DC7E25-0517-4349-A648-A4F008A22058}" type="pres">
      <dgm:prSet presAssocID="{76977D8B-445A-4940-BDB5-A66A933F9554}" presName="theInnerList" presStyleCnt="0"/>
      <dgm:spPr/>
    </dgm:pt>
    <dgm:pt modelId="{24C073BF-EFA3-4DD9-AB68-CBA763CACDF7}" type="pres">
      <dgm:prSet presAssocID="{1D4CCC9E-4E30-4A95-A760-072F44428631}" presName="childNode" presStyleLbl="node1" presStyleIdx="4" presStyleCnt="6" custScaleX="113598" custScaleY="104854" custLinFactY="-32143" custLinFactNeighborX="0" custLinFactNeighborY="-100000">
        <dgm:presLayoutVars>
          <dgm:bulletEnabled val="1"/>
        </dgm:presLayoutVars>
      </dgm:prSet>
      <dgm:spPr/>
    </dgm:pt>
    <dgm:pt modelId="{14D269BD-F6CC-4BC8-BB83-FAA3A650856A}" type="pres">
      <dgm:prSet presAssocID="{1D4CCC9E-4E30-4A95-A760-072F44428631}" presName="aSpace2" presStyleCnt="0"/>
      <dgm:spPr/>
    </dgm:pt>
    <dgm:pt modelId="{5FBAB7C2-E01B-4095-9314-A6751F361EBF}" type="pres">
      <dgm:prSet presAssocID="{9FF42A5C-4BBE-45BE-90B6-DF757CC9D0DD}" presName="childNode" presStyleLbl="node1" presStyleIdx="5" presStyleCnt="6" custScaleX="150458" custScaleY="122932" custLinFactY="-8682" custLinFactNeighborX="1157" custLinFactNeighborY="-100000">
        <dgm:presLayoutVars>
          <dgm:bulletEnabled val="1"/>
        </dgm:presLayoutVars>
      </dgm:prSet>
      <dgm:spPr/>
    </dgm:pt>
  </dgm:ptLst>
  <dgm:cxnLst>
    <dgm:cxn modelId="{5196F802-EB94-4A23-9847-752323475B83}" type="presOf" srcId="{EC364DA1-F57B-449F-9DBB-995366E26CAE}" destId="{F0507FAE-842C-4D63-83F3-CA2A7426DD0C}" srcOrd="0" destOrd="0" presId="urn:microsoft.com/office/officeart/2005/8/layout/lProcess2"/>
    <dgm:cxn modelId="{F4DC3C09-DF98-4BF1-ACBC-B1F69D767C6C}" srcId="{76977D8B-445A-4940-BDB5-A66A933F9554}" destId="{1D4CCC9E-4E30-4A95-A760-072F44428631}" srcOrd="0" destOrd="0" parTransId="{036559D0-F446-4C47-A9C6-09B57A297B6F}" sibTransId="{3F4B47E4-EA9B-460A-BD2D-C1F57005A921}"/>
    <dgm:cxn modelId="{F719451E-3F10-4569-8342-6CA39E72F736}" srcId="{133CB500-5875-47D2-96EF-BED40F02E95B}" destId="{EC364DA1-F57B-449F-9DBB-995366E26CAE}" srcOrd="0" destOrd="0" parTransId="{FB7ABDF2-9654-4EEC-9AEA-41F5D590FA45}" sibTransId="{43E7333B-FB83-4547-BB0A-6A4B24D9DEDC}"/>
    <dgm:cxn modelId="{FDD9AB21-D66F-45F4-A6AF-2F164395DBE3}" type="presOf" srcId="{1DE97667-A74D-4DC0-8732-C378A71CBE43}" destId="{24B9411E-7034-4699-BA7C-C802FB61CAB1}" srcOrd="0" destOrd="0" presId="urn:microsoft.com/office/officeart/2005/8/layout/lProcess2"/>
    <dgm:cxn modelId="{7C9E0A26-2792-4E82-BE67-2549543716AF}" type="presOf" srcId="{76977D8B-445A-4940-BDB5-A66A933F9554}" destId="{997AE17E-DF73-41DE-A263-6E00D4AE0B94}" srcOrd="1" destOrd="0" presId="urn:microsoft.com/office/officeart/2005/8/layout/lProcess2"/>
    <dgm:cxn modelId="{2874BC26-5E5D-40A2-A3F7-082AD8E5C785}" type="presOf" srcId="{76977D8B-445A-4940-BDB5-A66A933F9554}" destId="{46DDDDAF-845B-436D-9384-96888AC4CE94}" srcOrd="0" destOrd="0" presId="urn:microsoft.com/office/officeart/2005/8/layout/lProcess2"/>
    <dgm:cxn modelId="{B39DB733-EEDA-4636-B334-FBED0466D3B7}" type="presOf" srcId="{CB7863ED-23EE-4C2D-8B4D-4E8FFE83C99A}" destId="{7463B174-64E7-4B1B-945F-607AE7C28279}" srcOrd="0" destOrd="0" presId="urn:microsoft.com/office/officeart/2005/8/layout/lProcess2"/>
    <dgm:cxn modelId="{88024D40-E538-4BB7-922B-7E2A26DC1C12}" type="presOf" srcId="{9FF42A5C-4BBE-45BE-90B6-DF757CC9D0DD}" destId="{5FBAB7C2-E01B-4095-9314-A6751F361EBF}" srcOrd="0" destOrd="0" presId="urn:microsoft.com/office/officeart/2005/8/layout/lProcess2"/>
    <dgm:cxn modelId="{4E23D45C-C48C-4B22-8414-6B52284E70BB}" type="presOf" srcId="{1D43E27C-13D3-404D-8B4D-7332534794F2}" destId="{8D880784-7888-4021-8047-46FA7397C790}" srcOrd="1" destOrd="0" presId="urn:microsoft.com/office/officeart/2005/8/layout/lProcess2"/>
    <dgm:cxn modelId="{79F05867-A886-41E5-AF2C-16D2302081C4}" srcId="{316D7834-27E1-4CD9-8DFE-FADBA43DCD16}" destId="{1D43E27C-13D3-404D-8B4D-7332534794F2}" srcOrd="1" destOrd="0" parTransId="{A49F4434-F580-48B4-BC27-D48103A26B59}" sibTransId="{117B0C41-76A4-48E7-908C-F8A2A8032191}"/>
    <dgm:cxn modelId="{3B521571-FE58-4E1A-9DDF-5434DC2ECA24}" srcId="{316D7834-27E1-4CD9-8DFE-FADBA43DCD16}" destId="{133CB500-5875-47D2-96EF-BED40F02E95B}" srcOrd="0" destOrd="0" parTransId="{45367BA0-D55C-4E9E-8C9F-D82BCF5E3027}" sibTransId="{709FA4F5-8F9A-4D10-BA2D-D039D55A33E5}"/>
    <dgm:cxn modelId="{4F5F7A82-2616-47DB-8D9C-B229379743B4}" srcId="{1D43E27C-13D3-404D-8B4D-7332534794F2}" destId="{1DE97667-A74D-4DC0-8732-C378A71CBE43}" srcOrd="1" destOrd="0" parTransId="{C447B2EF-76CF-404D-A295-BEE6428CF7C4}" sibTransId="{41106BE5-D8EF-455A-85B5-26EFE4779CB5}"/>
    <dgm:cxn modelId="{DF2EB48C-3C00-4776-83CD-9A3CBD61A3F6}" type="presOf" srcId="{1D43E27C-13D3-404D-8B4D-7332534794F2}" destId="{BCA31DD3-A19D-482B-9906-4D7C059AEC04}" srcOrd="0" destOrd="0" presId="urn:microsoft.com/office/officeart/2005/8/layout/lProcess2"/>
    <dgm:cxn modelId="{8B44CD95-2F43-4117-9A0B-069EED6779A3}" type="presOf" srcId="{79676BCB-46E9-4F32-9917-ADC85936C6A7}" destId="{EBD27233-4724-4D94-A8B2-5681567DBADE}" srcOrd="0" destOrd="0" presId="urn:microsoft.com/office/officeart/2005/8/layout/lProcess2"/>
    <dgm:cxn modelId="{848C9999-F155-46E2-AC8E-6DABAE39642F}" type="presOf" srcId="{1D4CCC9E-4E30-4A95-A760-072F44428631}" destId="{24C073BF-EFA3-4DD9-AB68-CBA763CACDF7}" srcOrd="0" destOrd="0" presId="urn:microsoft.com/office/officeart/2005/8/layout/lProcess2"/>
    <dgm:cxn modelId="{D72A209E-E49D-4E0F-90A7-249BF9F46FBA}" srcId="{76977D8B-445A-4940-BDB5-A66A933F9554}" destId="{9FF42A5C-4BBE-45BE-90B6-DF757CC9D0DD}" srcOrd="1" destOrd="0" parTransId="{D1DEC538-E4FE-4255-948D-730FBD5A740D}" sibTransId="{0E05B1DA-6DBB-4969-8B87-CCAA384F0B8C}"/>
    <dgm:cxn modelId="{F354E2B4-8213-4C26-A166-FD96CDAF7346}" srcId="{316D7834-27E1-4CD9-8DFE-FADBA43DCD16}" destId="{76977D8B-445A-4940-BDB5-A66A933F9554}" srcOrd="2" destOrd="0" parTransId="{14A89E33-F1C8-43FB-914E-09E0CE5D421B}" sibTransId="{3B45BE4B-861E-4441-82A2-744700B8AF51}"/>
    <dgm:cxn modelId="{F5A80CBA-B4E8-4ACA-BCFC-EF2FB71CDB7A}" type="presOf" srcId="{316D7834-27E1-4CD9-8DFE-FADBA43DCD16}" destId="{58DB4B4F-1E5A-4EA5-BC6A-BF4A67DC800A}" srcOrd="0" destOrd="0" presId="urn:microsoft.com/office/officeart/2005/8/layout/lProcess2"/>
    <dgm:cxn modelId="{3864B8DD-ABDC-45F8-8BEE-075C8AC89757}" srcId="{133CB500-5875-47D2-96EF-BED40F02E95B}" destId="{CB7863ED-23EE-4C2D-8B4D-4E8FFE83C99A}" srcOrd="1" destOrd="0" parTransId="{EA3EB3A0-C57C-47E3-A7B5-84B2F7654C73}" sibTransId="{7A9D1A81-29DB-4ABF-B315-858011931631}"/>
    <dgm:cxn modelId="{778F7BF6-3F13-4A00-A271-94948E5A4FA6}" type="presOf" srcId="{133CB500-5875-47D2-96EF-BED40F02E95B}" destId="{0055EB9E-5EC2-4312-8E63-F76B108E59E3}" srcOrd="1" destOrd="0" presId="urn:microsoft.com/office/officeart/2005/8/layout/lProcess2"/>
    <dgm:cxn modelId="{A683D6FA-2067-48F6-BAF0-F176105D3F4E}" type="presOf" srcId="{133CB500-5875-47D2-96EF-BED40F02E95B}" destId="{39C4E6F3-A182-443A-B5D4-EA56C705CB5F}" srcOrd="0" destOrd="0" presId="urn:microsoft.com/office/officeart/2005/8/layout/lProcess2"/>
    <dgm:cxn modelId="{457555FC-5B9C-41A1-BCDC-4A70ADAEEEFE}" srcId="{1D43E27C-13D3-404D-8B4D-7332534794F2}" destId="{79676BCB-46E9-4F32-9917-ADC85936C6A7}" srcOrd="0" destOrd="0" parTransId="{4F75604E-D685-41F5-9932-140A7C64CAE1}" sibTransId="{96E3B380-0B68-4F91-99A9-6D9648C1D8C2}"/>
    <dgm:cxn modelId="{FB50CE40-30CF-40B3-8415-631BD20B4B7C}" type="presParOf" srcId="{58DB4B4F-1E5A-4EA5-BC6A-BF4A67DC800A}" destId="{A6F885EB-D68F-4565-BB26-BD31934B7D97}" srcOrd="0" destOrd="0" presId="urn:microsoft.com/office/officeart/2005/8/layout/lProcess2"/>
    <dgm:cxn modelId="{CCACCBA9-8C0C-4475-9E55-BB98ECD707CC}" type="presParOf" srcId="{A6F885EB-D68F-4565-BB26-BD31934B7D97}" destId="{39C4E6F3-A182-443A-B5D4-EA56C705CB5F}" srcOrd="0" destOrd="0" presId="urn:microsoft.com/office/officeart/2005/8/layout/lProcess2"/>
    <dgm:cxn modelId="{F18634EE-436E-4538-89D0-164366CF282F}" type="presParOf" srcId="{A6F885EB-D68F-4565-BB26-BD31934B7D97}" destId="{0055EB9E-5EC2-4312-8E63-F76B108E59E3}" srcOrd="1" destOrd="0" presId="urn:microsoft.com/office/officeart/2005/8/layout/lProcess2"/>
    <dgm:cxn modelId="{ADD3CCB5-CBFF-4574-91DA-ECEC83372277}" type="presParOf" srcId="{A6F885EB-D68F-4565-BB26-BD31934B7D97}" destId="{52CC3F91-67B6-401A-9902-1150252CE548}" srcOrd="2" destOrd="0" presId="urn:microsoft.com/office/officeart/2005/8/layout/lProcess2"/>
    <dgm:cxn modelId="{628EFEC0-BE13-4B07-AED0-C32E5C6A4B29}" type="presParOf" srcId="{52CC3F91-67B6-401A-9902-1150252CE548}" destId="{6B18255D-8CF3-4E6B-BE13-B6794B7A709F}" srcOrd="0" destOrd="0" presId="urn:microsoft.com/office/officeart/2005/8/layout/lProcess2"/>
    <dgm:cxn modelId="{DE3941EA-2FD4-4751-9038-B3527F9C32A9}" type="presParOf" srcId="{6B18255D-8CF3-4E6B-BE13-B6794B7A709F}" destId="{F0507FAE-842C-4D63-83F3-CA2A7426DD0C}" srcOrd="0" destOrd="0" presId="urn:microsoft.com/office/officeart/2005/8/layout/lProcess2"/>
    <dgm:cxn modelId="{8C4D9B68-FBCA-4436-9CA2-8124283C0FB2}" type="presParOf" srcId="{6B18255D-8CF3-4E6B-BE13-B6794B7A709F}" destId="{4C1094FA-BE0E-464C-BCDF-0D38659222D9}" srcOrd="1" destOrd="0" presId="urn:microsoft.com/office/officeart/2005/8/layout/lProcess2"/>
    <dgm:cxn modelId="{DBB0F382-510C-4615-A858-B160D71D5A2B}" type="presParOf" srcId="{6B18255D-8CF3-4E6B-BE13-B6794B7A709F}" destId="{7463B174-64E7-4B1B-945F-607AE7C28279}" srcOrd="2" destOrd="0" presId="urn:microsoft.com/office/officeart/2005/8/layout/lProcess2"/>
    <dgm:cxn modelId="{6308C981-1CEB-4D53-A6A0-B87A51AB19CE}" type="presParOf" srcId="{58DB4B4F-1E5A-4EA5-BC6A-BF4A67DC800A}" destId="{47767F5C-3C50-4DFD-AE00-F1F4AF295131}" srcOrd="1" destOrd="0" presId="urn:microsoft.com/office/officeart/2005/8/layout/lProcess2"/>
    <dgm:cxn modelId="{51C3819B-6F50-45F7-8C84-A97A044F1D41}" type="presParOf" srcId="{58DB4B4F-1E5A-4EA5-BC6A-BF4A67DC800A}" destId="{2313D81B-1C10-42D6-9018-970632893830}" srcOrd="2" destOrd="0" presId="urn:microsoft.com/office/officeart/2005/8/layout/lProcess2"/>
    <dgm:cxn modelId="{10CCEB01-96C1-49C6-BA21-BA02C8196D7A}" type="presParOf" srcId="{2313D81B-1C10-42D6-9018-970632893830}" destId="{BCA31DD3-A19D-482B-9906-4D7C059AEC04}" srcOrd="0" destOrd="0" presId="urn:microsoft.com/office/officeart/2005/8/layout/lProcess2"/>
    <dgm:cxn modelId="{1C8B6A48-5C6D-48B2-847E-0415EAD45304}" type="presParOf" srcId="{2313D81B-1C10-42D6-9018-970632893830}" destId="{8D880784-7888-4021-8047-46FA7397C790}" srcOrd="1" destOrd="0" presId="urn:microsoft.com/office/officeart/2005/8/layout/lProcess2"/>
    <dgm:cxn modelId="{18BE6A34-69DD-46F1-88C1-2FAC45412234}" type="presParOf" srcId="{2313D81B-1C10-42D6-9018-970632893830}" destId="{581915F1-A84F-43D8-A0C4-6E642D2E4ABF}" srcOrd="2" destOrd="0" presId="urn:microsoft.com/office/officeart/2005/8/layout/lProcess2"/>
    <dgm:cxn modelId="{84342F69-5A50-421A-9CAA-6A989E5FB168}" type="presParOf" srcId="{581915F1-A84F-43D8-A0C4-6E642D2E4ABF}" destId="{54E37894-5301-4356-95B6-29143451FB0E}" srcOrd="0" destOrd="0" presId="urn:microsoft.com/office/officeart/2005/8/layout/lProcess2"/>
    <dgm:cxn modelId="{0D70A618-62DB-4242-BC4E-62537F8DDBF0}" type="presParOf" srcId="{54E37894-5301-4356-95B6-29143451FB0E}" destId="{EBD27233-4724-4D94-A8B2-5681567DBADE}" srcOrd="0" destOrd="0" presId="urn:microsoft.com/office/officeart/2005/8/layout/lProcess2"/>
    <dgm:cxn modelId="{73D3CC2B-6098-429B-BE22-CE2F6CFCCB3D}" type="presParOf" srcId="{54E37894-5301-4356-95B6-29143451FB0E}" destId="{0C31514A-98B8-43E3-925C-0D76577094B8}" srcOrd="1" destOrd="0" presId="urn:microsoft.com/office/officeart/2005/8/layout/lProcess2"/>
    <dgm:cxn modelId="{F5980427-9B8F-499D-9B7B-085015ABC792}" type="presParOf" srcId="{54E37894-5301-4356-95B6-29143451FB0E}" destId="{24B9411E-7034-4699-BA7C-C802FB61CAB1}" srcOrd="2" destOrd="0" presId="urn:microsoft.com/office/officeart/2005/8/layout/lProcess2"/>
    <dgm:cxn modelId="{56A07AFD-572C-4AD1-9862-4B66A116BD87}" type="presParOf" srcId="{58DB4B4F-1E5A-4EA5-BC6A-BF4A67DC800A}" destId="{C132786C-8ADA-44D5-80A7-7B9B4BDC12F0}" srcOrd="3" destOrd="0" presId="urn:microsoft.com/office/officeart/2005/8/layout/lProcess2"/>
    <dgm:cxn modelId="{951598DE-045F-419A-B846-13ACDB8A4743}" type="presParOf" srcId="{58DB4B4F-1E5A-4EA5-BC6A-BF4A67DC800A}" destId="{FFAAF731-344B-4AC3-8DB9-34DDB5A99E4A}" srcOrd="4" destOrd="0" presId="urn:microsoft.com/office/officeart/2005/8/layout/lProcess2"/>
    <dgm:cxn modelId="{6DBCDA69-98CD-4BF6-B6B3-105309FC6B1B}" type="presParOf" srcId="{FFAAF731-344B-4AC3-8DB9-34DDB5A99E4A}" destId="{46DDDDAF-845B-436D-9384-96888AC4CE94}" srcOrd="0" destOrd="0" presId="urn:microsoft.com/office/officeart/2005/8/layout/lProcess2"/>
    <dgm:cxn modelId="{671E8492-8444-473C-9732-17655BE1C5C9}" type="presParOf" srcId="{FFAAF731-344B-4AC3-8DB9-34DDB5A99E4A}" destId="{997AE17E-DF73-41DE-A263-6E00D4AE0B94}" srcOrd="1" destOrd="0" presId="urn:microsoft.com/office/officeart/2005/8/layout/lProcess2"/>
    <dgm:cxn modelId="{EB5EB86A-FDA4-4C7E-BC36-5191A817A4FA}" type="presParOf" srcId="{FFAAF731-344B-4AC3-8DB9-34DDB5A99E4A}" destId="{2DEE7D58-0F68-4B13-8783-C03593EB7F2E}" srcOrd="2" destOrd="0" presId="urn:microsoft.com/office/officeart/2005/8/layout/lProcess2"/>
    <dgm:cxn modelId="{C2CC2944-DF94-4ABD-8A7F-414376E12C2E}" type="presParOf" srcId="{2DEE7D58-0F68-4B13-8783-C03593EB7F2E}" destId="{F3DC7E25-0517-4349-A648-A4F008A22058}" srcOrd="0" destOrd="0" presId="urn:microsoft.com/office/officeart/2005/8/layout/lProcess2"/>
    <dgm:cxn modelId="{503F7288-3003-4EB3-9F88-FD1C824CE340}" type="presParOf" srcId="{F3DC7E25-0517-4349-A648-A4F008A22058}" destId="{24C073BF-EFA3-4DD9-AB68-CBA763CACDF7}" srcOrd="0" destOrd="0" presId="urn:microsoft.com/office/officeart/2005/8/layout/lProcess2"/>
    <dgm:cxn modelId="{A4B6407E-3821-4BA3-8FE8-BE0E8101D473}" type="presParOf" srcId="{F3DC7E25-0517-4349-A648-A4F008A22058}" destId="{14D269BD-F6CC-4BC8-BB83-FAA3A650856A}" srcOrd="1" destOrd="0" presId="urn:microsoft.com/office/officeart/2005/8/layout/lProcess2"/>
    <dgm:cxn modelId="{A14F92EA-E661-4957-81B0-E08A05C9EE04}" type="presParOf" srcId="{F3DC7E25-0517-4349-A648-A4F008A22058}" destId="{5FBAB7C2-E01B-4095-9314-A6751F361EB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4E6F3-A182-443A-B5D4-EA56C705CB5F}">
      <dsp:nvSpPr>
        <dsp:cNvPr id="0" name=""/>
        <dsp:cNvSpPr/>
      </dsp:nvSpPr>
      <dsp:spPr>
        <a:xfrm>
          <a:off x="71348" y="0"/>
          <a:ext cx="2239139" cy="54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EG" sz="3200" b="1" kern="1200" dirty="0"/>
        </a:p>
      </dsp:txBody>
      <dsp:txXfrm>
        <a:off x="71348" y="0"/>
        <a:ext cx="2239139" cy="1620180"/>
      </dsp:txXfrm>
    </dsp:sp>
    <dsp:sp modelId="{F0507FAE-842C-4D63-83F3-CA2A7426DD0C}">
      <dsp:nvSpPr>
        <dsp:cNvPr id="0" name=""/>
        <dsp:cNvSpPr/>
      </dsp:nvSpPr>
      <dsp:spPr>
        <a:xfrm>
          <a:off x="285142" y="847844"/>
          <a:ext cx="1791311" cy="1628354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physician</a:t>
          </a:r>
          <a:endParaRPr lang="ar-EG" sz="2800" b="1" kern="1200" dirty="0"/>
        </a:p>
      </dsp:txBody>
      <dsp:txXfrm>
        <a:off x="332835" y="895537"/>
        <a:ext cx="1695925" cy="1532968"/>
      </dsp:txXfrm>
    </dsp:sp>
    <dsp:sp modelId="{7463B174-64E7-4B1B-945F-607AE7C28279}">
      <dsp:nvSpPr>
        <dsp:cNvPr id="0" name=""/>
        <dsp:cNvSpPr/>
      </dsp:nvSpPr>
      <dsp:spPr>
        <a:xfrm>
          <a:off x="213883" y="3108743"/>
          <a:ext cx="1791311" cy="1628354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Nurse</a:t>
          </a:r>
          <a:endParaRPr lang="ar-EG" sz="2800" b="1" kern="1200" dirty="0"/>
        </a:p>
      </dsp:txBody>
      <dsp:txXfrm>
        <a:off x="261576" y="3156436"/>
        <a:ext cx="1695925" cy="1532968"/>
      </dsp:txXfrm>
    </dsp:sp>
    <dsp:sp modelId="{BCA31DD3-A19D-482B-9906-4D7C059AEC04}">
      <dsp:nvSpPr>
        <dsp:cNvPr id="0" name=""/>
        <dsp:cNvSpPr/>
      </dsp:nvSpPr>
      <dsp:spPr>
        <a:xfrm>
          <a:off x="2328938" y="0"/>
          <a:ext cx="3041288" cy="54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EG" sz="6500" kern="1200" dirty="0"/>
        </a:p>
      </dsp:txBody>
      <dsp:txXfrm>
        <a:off x="2328938" y="0"/>
        <a:ext cx="3041288" cy="1620180"/>
      </dsp:txXfrm>
    </dsp:sp>
    <dsp:sp modelId="{EBD27233-4724-4D94-A8B2-5681567DBADE}">
      <dsp:nvSpPr>
        <dsp:cNvPr id="0" name=""/>
        <dsp:cNvSpPr/>
      </dsp:nvSpPr>
      <dsp:spPr>
        <a:xfrm>
          <a:off x="2969037" y="806079"/>
          <a:ext cx="2071526" cy="17979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Hygienist</a:t>
          </a:r>
          <a:endParaRPr lang="ar-EG" sz="2800" b="1" kern="1200" dirty="0"/>
        </a:p>
      </dsp:txBody>
      <dsp:txXfrm>
        <a:off x="3021697" y="858739"/>
        <a:ext cx="1966206" cy="1692625"/>
      </dsp:txXfrm>
    </dsp:sp>
    <dsp:sp modelId="{24B9411E-7034-4699-BA7C-C802FB61CAB1}">
      <dsp:nvSpPr>
        <dsp:cNvPr id="0" name=""/>
        <dsp:cNvSpPr/>
      </dsp:nvSpPr>
      <dsp:spPr>
        <a:xfrm>
          <a:off x="2826520" y="3250049"/>
          <a:ext cx="2214043" cy="15888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Ergonomist</a:t>
          </a:r>
          <a:endParaRPr lang="ar-EG" sz="2800" b="1" kern="1200" dirty="0"/>
        </a:p>
      </dsp:txBody>
      <dsp:txXfrm>
        <a:off x="2873055" y="3296584"/>
        <a:ext cx="2120973" cy="1495746"/>
      </dsp:txXfrm>
    </dsp:sp>
    <dsp:sp modelId="{46DDDDAF-845B-436D-9384-96888AC4CE94}">
      <dsp:nvSpPr>
        <dsp:cNvPr id="0" name=""/>
        <dsp:cNvSpPr/>
      </dsp:nvSpPr>
      <dsp:spPr>
        <a:xfrm>
          <a:off x="5617249" y="0"/>
          <a:ext cx="2734728" cy="54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EG" sz="6400" kern="1200" dirty="0"/>
        </a:p>
      </dsp:txBody>
      <dsp:txXfrm>
        <a:off x="5617249" y="0"/>
        <a:ext cx="2734728" cy="1620180"/>
      </dsp:txXfrm>
    </dsp:sp>
    <dsp:sp modelId="{24C073BF-EFA3-4DD9-AB68-CBA763CACDF7}">
      <dsp:nvSpPr>
        <dsp:cNvPr id="0" name=""/>
        <dsp:cNvSpPr/>
      </dsp:nvSpPr>
      <dsp:spPr>
        <a:xfrm>
          <a:off x="5967166" y="934675"/>
          <a:ext cx="2034894" cy="151329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Safety engineer</a:t>
          </a:r>
          <a:endParaRPr lang="ar-EG" sz="2800" b="1" kern="1200" dirty="0"/>
        </a:p>
      </dsp:txBody>
      <dsp:txXfrm>
        <a:off x="6011489" y="978998"/>
        <a:ext cx="1946248" cy="1424645"/>
      </dsp:txXfrm>
    </dsp:sp>
    <dsp:sp modelId="{5FBAB7C2-E01B-4095-9314-A6751F361EBF}">
      <dsp:nvSpPr>
        <dsp:cNvPr id="0" name=""/>
        <dsp:cNvSpPr/>
      </dsp:nvSpPr>
      <dsp:spPr>
        <a:xfrm>
          <a:off x="5657753" y="3008600"/>
          <a:ext cx="2695171" cy="17741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Epidemiologist</a:t>
          </a:r>
          <a:endParaRPr lang="ar-EG" sz="2800" b="1" kern="1200" dirty="0"/>
        </a:p>
      </dsp:txBody>
      <dsp:txXfrm>
        <a:off x="5709718" y="3060565"/>
        <a:ext cx="2591241" cy="1670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0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0C5C5-4B63-4390-B83B-A306FFD6C5E3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F7262-790B-4F9A-A4F6-43A0D83F3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3065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6073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4387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2958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201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1452-D86A-41D4-BE3B-B176434437EB}" type="datetime1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7671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E7C7-BF65-4B9D-9C7B-270A773BE296}" type="datetime1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089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A005-E67F-4A9B-83A3-86A37B490A8B}" type="datetime1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585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76B00-3D73-4F48-84EF-A439A2906836}" type="datetime1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39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499-1246-44F8-B75C-0801D5086688}" type="datetime1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3618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4FF0-E6E9-4B47-BC03-7560C338E2C6}" type="datetime1">
              <a:rPr lang="en-MY" smtClean="0"/>
              <a:t>1/3/2023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835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9BDA2-F7B8-4274-9556-F982E0AE2A61}" type="datetime1">
              <a:rPr lang="en-MY" smtClean="0"/>
              <a:t>1/3/2023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938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2647-BAC4-4873-BD86-5680C7C2F689}" type="datetime1">
              <a:rPr lang="en-MY" smtClean="0"/>
              <a:t>1/3/2023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198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ACF2-6157-40CB-826D-E3114341BBDF}" type="datetime1">
              <a:rPr lang="en-MY" smtClean="0"/>
              <a:t>1/3/2023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021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4296-DFCD-443B-95F0-057AFDE9FAE5}" type="datetime1">
              <a:rPr lang="en-MY" smtClean="0"/>
              <a:t>1/3/2023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507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CA58-FBD4-496A-8551-84887B8A4121}" type="datetime1">
              <a:rPr lang="en-MY" smtClean="0"/>
              <a:t>1/3/2023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612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A5ADD-F4D5-43B7-A63E-EFCD88080561}" type="datetime1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292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hyperlink" Target="https://en.wikipedia.org/wiki/Chemical_substance" TargetMode="Externa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13.jpeg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7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7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7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7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C5C0E8B-516F-41A9-8041-306973C1B226}" type="slidenum">
              <a:rPr lang="ar-SA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en-MY" alt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332656"/>
            <a:ext cx="8135938" cy="2133600"/>
          </a:xfrm>
          <a:prstGeom prst="rect">
            <a:avLst/>
          </a:prstGeom>
          <a:noFill/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contourW="12700" prstMaterial="metal">
            <a:contourClr>
              <a:schemeClr val="accent1">
                <a:lumMod val="20000"/>
                <a:lumOff val="80000"/>
              </a:schemeClr>
            </a:contourClr>
          </a:sp3d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1616BA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1616BA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632250"/>
            <a:ext cx="507605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3850" y="2708920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HEALTH</a:t>
            </a:r>
          </a:p>
        </p:txBody>
      </p:sp>
      <p:sp>
        <p:nvSpPr>
          <p:cNvPr id="7" name="Rectangle 6"/>
          <p:cNvSpPr/>
          <p:nvPr/>
        </p:nvSpPr>
        <p:spPr>
          <a:xfrm>
            <a:off x="3036648" y="3981870"/>
            <a:ext cx="1086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MY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C5F1-69DF-4755-9027-3F86329B4648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9147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19307"/>
            <a:ext cx="901506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2-Diagnosis and treatment of occupation diseases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8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following criteria should </a:t>
            </a:r>
            <a:r>
              <a:rPr lang="en-US" sz="2400" b="1" dirty="0">
                <a:latin typeface="Garamond" pitchFamily="18" charset="0"/>
              </a:rPr>
              <a:t>be fulfilled to confirm such diagnosis</a:t>
            </a:r>
            <a:r>
              <a:rPr lang="en-US" sz="2400" dirty="0">
                <a:latin typeface="Garamond" pitchFamily="18" charset="0"/>
              </a:rPr>
              <a:t>: </a:t>
            </a:r>
            <a:endParaRPr lang="en-MY" sz="2400" dirty="0">
              <a:latin typeface="Garamond" pitchFamily="18" charset="0"/>
            </a:endParaRPr>
          </a:p>
          <a:p>
            <a:pPr marL="514350" indent="-514350">
              <a:buAutoNum type="arabicPeriod"/>
            </a:pPr>
            <a:r>
              <a:rPr lang="en-US" sz="2600" dirty="0">
                <a:latin typeface="Garamond" pitchFamily="18" charset="0"/>
              </a:rPr>
              <a:t>A detailed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occupational history </a:t>
            </a:r>
            <a:r>
              <a:rPr lang="en-US" sz="2600" dirty="0">
                <a:latin typeface="Garamond" pitchFamily="18" charset="0"/>
              </a:rPr>
              <a:t>of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exposure to hazardous</a:t>
            </a:r>
          </a:p>
          <a:p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    agent or process </a:t>
            </a:r>
            <a:r>
              <a:rPr lang="en-US" sz="2600" dirty="0">
                <a:latin typeface="Garamond" pitchFamily="18" charset="0"/>
              </a:rPr>
              <a:t>should be taken from the workers.</a:t>
            </a:r>
            <a:r>
              <a:rPr lang="en-US" sz="2800" dirty="0">
                <a:latin typeface="Garamond" pitchFamily="18" charset="0"/>
              </a:rPr>
              <a:t>     </a:t>
            </a:r>
            <a:endParaRPr lang="en-MY" sz="2800" dirty="0">
              <a:latin typeface="Garamond" pitchFamily="18" charset="0"/>
            </a:endParaRPr>
          </a:p>
          <a:p>
            <a:r>
              <a:rPr lang="en-US" sz="2800" dirty="0">
                <a:latin typeface="Garamond" pitchFamily="18" charset="0"/>
              </a:rPr>
              <a:t>2.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Symptoms and signs </a:t>
            </a:r>
            <a:r>
              <a:rPr lang="en-US" sz="2600" dirty="0">
                <a:latin typeface="Garamond" pitchFamily="18" charset="0"/>
              </a:rPr>
              <a:t>of the disease 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must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coincide </a:t>
            </a:r>
          </a:p>
          <a:p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  with </a:t>
            </a:r>
            <a:r>
              <a:rPr lang="en-US" sz="2600" dirty="0">
                <a:latin typeface="Garamond" pitchFamily="18" charset="0"/>
              </a:rPr>
              <a:t>documented manifestations of the occupational disease</a:t>
            </a:r>
            <a:r>
              <a:rPr lang="en-US" sz="2800" dirty="0">
                <a:latin typeface="Garamond" pitchFamily="18" charset="0"/>
              </a:rPr>
              <a:t>.</a:t>
            </a:r>
            <a:r>
              <a:rPr lang="en-MY" sz="2800" dirty="0">
                <a:latin typeface="Garamond" pitchFamily="18" charset="0"/>
              </a:rPr>
              <a:t> 3.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Measures and samples</a:t>
            </a:r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taken from 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environment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indicate</a:t>
            </a:r>
          </a:p>
          <a:p>
            <a:pPr algn="ctr"/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  </a:t>
            </a:r>
            <a:r>
              <a:rPr lang="en-US" sz="26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that </a:t>
            </a:r>
            <a:r>
              <a:rPr lang="en-US" sz="2600" dirty="0">
                <a:solidFill>
                  <a:srgbClr val="0070C0"/>
                </a:solidFill>
                <a:latin typeface="Garamond" pitchFamily="18" charset="0"/>
              </a:rPr>
              <a:t>the 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causative agent </a:t>
            </a:r>
            <a:r>
              <a:rPr lang="en-US" sz="2600" dirty="0">
                <a:latin typeface="Garamond" pitchFamily="18" charset="0"/>
              </a:rPr>
              <a:t>i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 present </a:t>
            </a:r>
            <a:r>
              <a:rPr lang="en-US" sz="2600" dirty="0">
                <a:latin typeface="Garamond" pitchFamily="18" charset="0"/>
              </a:rPr>
              <a:t>in a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sufficient</a:t>
            </a:r>
          </a:p>
          <a:p>
            <a:pPr algn="ctr"/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concentration </a:t>
            </a:r>
            <a:r>
              <a:rPr lang="en-US" sz="2600" dirty="0">
                <a:latin typeface="Garamond" pitchFamily="18" charset="0"/>
              </a:rPr>
              <a:t>to produce the  disease. </a:t>
            </a:r>
          </a:p>
          <a:p>
            <a:pPr algn="ctr"/>
            <a:r>
              <a:rPr lang="en-US" sz="2800" dirty="0">
                <a:latin typeface="Garamond" pitchFamily="18" charset="0"/>
              </a:rPr>
              <a:t>4. </a:t>
            </a:r>
            <a:r>
              <a:rPr lang="en-US" sz="2400" dirty="0">
                <a:latin typeface="Garamond" pitchFamily="18" charset="0"/>
              </a:rPr>
              <a:t>The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manifestations </a:t>
            </a:r>
            <a:r>
              <a:rPr lang="en-US" sz="2400" b="1" dirty="0">
                <a:latin typeface="Garamond" pitchFamily="18" charset="0"/>
              </a:rPr>
              <a:t>are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improved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when the worker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gets out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dirty="0">
                <a:latin typeface="Garamond" pitchFamily="18" charset="0"/>
              </a:rPr>
              <a:t>from the work place and are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aggravated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by getting back </a:t>
            </a:r>
            <a:r>
              <a:rPr lang="en-US" sz="2400" dirty="0">
                <a:latin typeface="Garamond" pitchFamily="18" charset="0"/>
              </a:rPr>
              <a:t>to the work place. </a:t>
            </a:r>
            <a:r>
              <a:rPr lang="ar-SA" sz="2400" dirty="0">
                <a:latin typeface="Garamond" pitchFamily="18" charset="0"/>
              </a:rPr>
              <a:t> </a:t>
            </a:r>
            <a:r>
              <a:rPr lang="en-US" sz="2400" dirty="0">
                <a:latin typeface="Garamond" pitchFamily="18" charset="0"/>
              </a:rPr>
              <a:t>  </a:t>
            </a:r>
            <a:endParaRPr lang="en-MY" sz="2400" dirty="0">
              <a:latin typeface="Garamond" pitchFamily="18" charset="0"/>
            </a:endParaRPr>
          </a:p>
          <a:p>
            <a:pPr algn="ctr"/>
            <a:r>
              <a:rPr lang="en-US" sz="2800" dirty="0">
                <a:latin typeface="Garamond" pitchFamily="18" charset="0"/>
              </a:rPr>
              <a:t>5. </a:t>
            </a:r>
            <a:r>
              <a:rPr lang="en-US" sz="2600" dirty="0">
                <a:latin typeface="Garamond" pitchFamily="18" charset="0"/>
              </a:rPr>
              <a:t>The same manifestations are prevailed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among other workers </a:t>
            </a:r>
          </a:p>
          <a:p>
            <a:pPr algn="ctr"/>
            <a:r>
              <a:rPr lang="en-US" sz="2600" b="1" dirty="0">
                <a:latin typeface="Garamond" pitchFamily="18" charset="0"/>
              </a:rPr>
              <a:t>in the   same work circumstances.     </a:t>
            </a:r>
            <a:endParaRPr lang="en-MY" sz="2600" b="1" dirty="0">
              <a:latin typeface="Garamond" pitchFamily="18" charset="0"/>
            </a:endParaRPr>
          </a:p>
          <a:p>
            <a:pPr algn="ctr"/>
            <a:r>
              <a:rPr lang="en-US" sz="2600" dirty="0">
                <a:latin typeface="Garamond" pitchFamily="18" charset="0"/>
              </a:rPr>
              <a:t>6. The disease should be registered on the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list of occupational diseases.</a:t>
            </a:r>
            <a:endParaRPr lang="en-US" sz="26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68344" y="-107722"/>
            <a:ext cx="1728192" cy="830997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6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600" b="1" dirty="0">
                <a:solidFill>
                  <a:srgbClr val="FF0000"/>
                </a:solidFill>
                <a:latin typeface="Garamond" pitchFamily="18" charset="0"/>
              </a:rPr>
              <a:t>2-Diagnosis and treatment of OD</a:t>
            </a:r>
          </a:p>
          <a:p>
            <a:r>
              <a:rPr lang="en-US" sz="600" b="1" dirty="0">
                <a:latin typeface="Garamond" pitchFamily="18" charset="0"/>
              </a:rPr>
              <a:t>3- Promotion of workers' health.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4- Prevention of occupational health hazards.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5- Control of occupational health hazards.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6- Rehabilitation and compensation.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7-Provide special care for vulnerable groups </a:t>
            </a:r>
          </a:p>
          <a:p>
            <a:r>
              <a:rPr lang="en-US" sz="600" b="1" dirty="0">
                <a:latin typeface="Garamond" pitchFamily="18" charset="0"/>
              </a:rPr>
              <a:t>8- Keep good health recording system</a:t>
            </a:r>
            <a:endParaRPr lang="en-MY" sz="600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319" y="6093296"/>
            <a:ext cx="857745" cy="60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7544" y="0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&amp;Occupational Health Services</a:t>
            </a:r>
            <a:endParaRPr lang="en-MY" sz="1400" dirty="0"/>
          </a:p>
        </p:txBody>
      </p:sp>
      <p:pic>
        <p:nvPicPr>
          <p:cNvPr id="7" name="Picture 4" descr="Stethoscope and pharmaceuticals on a blackboard - Occupational Medicine Stock Photo - 704012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484784"/>
            <a:ext cx="125715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10</a:t>
            </a:fld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C76-E6D3-48A3-89F2-82856D80967B}" type="datetime1">
              <a:rPr lang="en-MY" smtClean="0"/>
              <a:t>1/3/2023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1610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6312"/>
            <a:ext cx="932452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Garamond" pitchFamily="18" charset="0"/>
              </a:rPr>
              <a:t>  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3.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Promotion of workers' health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UcParenBoth"/>
            </a:pP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Improvement of the health and working capacity</a:t>
            </a: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                                                of workers </a:t>
            </a: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 (B) Improvement of work environment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A. </a:t>
            </a:r>
            <a:r>
              <a:rPr lang="en-US" sz="2400" b="1" u="sng" dirty="0">
                <a:solidFill>
                  <a:srgbClr val="C00000"/>
                </a:solidFill>
                <a:latin typeface="Garamond" pitchFamily="18" charset="0"/>
              </a:rPr>
              <a:t>Improvement of the health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and </a:t>
            </a:r>
            <a:r>
              <a:rPr lang="en-US" sz="2400" b="1" u="sng" dirty="0">
                <a:solidFill>
                  <a:srgbClr val="C00000"/>
                </a:solidFill>
                <a:latin typeface="Garamond" pitchFamily="18" charset="0"/>
              </a:rPr>
              <a:t>working capacity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of workers </a:t>
            </a:r>
            <a:r>
              <a:rPr lang="en-US" sz="2000" b="1" dirty="0">
                <a:latin typeface="Garamond" pitchFamily="18" charset="0"/>
              </a:rPr>
              <a:t>through:</a:t>
            </a:r>
            <a:endParaRPr lang="en-MY" sz="2000" dirty="0">
              <a:latin typeface="Garamond" pitchFamily="18" charset="0"/>
            </a:endParaRPr>
          </a:p>
          <a:p>
            <a:r>
              <a:rPr lang="en-US" sz="2800" dirty="0">
                <a:latin typeface="Garamond" pitchFamily="18" charset="0"/>
              </a:rPr>
              <a:t>   </a:t>
            </a:r>
            <a:r>
              <a:rPr lang="en-US" sz="2500" dirty="0">
                <a:latin typeface="Garamond" pitchFamily="18" charset="0"/>
              </a:rPr>
              <a:t>1-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Adequate nutrition </a:t>
            </a:r>
            <a:r>
              <a:rPr lang="en-US" sz="2500" dirty="0">
                <a:latin typeface="Garamond" pitchFamily="18" charset="0"/>
              </a:rPr>
              <a:t>(for every type of occupation) either by </a:t>
            </a:r>
          </a:p>
          <a:p>
            <a:r>
              <a:rPr lang="en-US" sz="2500" b="1" dirty="0">
                <a:solidFill>
                  <a:schemeClr val="accent1"/>
                </a:solidFill>
                <a:latin typeface="Garamond" pitchFamily="18" charset="0"/>
              </a:rPr>
              <a:t>          *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Nutrition Education </a:t>
            </a:r>
            <a:r>
              <a:rPr lang="en-US" sz="2500" dirty="0">
                <a:latin typeface="Garamond" pitchFamily="18" charset="0"/>
              </a:rPr>
              <a:t>and support as well as </a:t>
            </a:r>
          </a:p>
          <a:p>
            <a:r>
              <a:rPr lang="en-US" sz="2500" b="1" dirty="0">
                <a:solidFill>
                  <a:schemeClr val="accent1"/>
                </a:solidFill>
                <a:latin typeface="Garamond" pitchFamily="18" charset="0"/>
              </a:rPr>
              <a:t>           **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Prevention and control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of parasitic diseases</a:t>
            </a:r>
            <a:r>
              <a:rPr lang="en-US" sz="2500" b="1" dirty="0">
                <a:solidFill>
                  <a:schemeClr val="accent1"/>
                </a:solidFill>
                <a:latin typeface="Garamond" pitchFamily="18" charset="0"/>
              </a:rPr>
              <a:t>.</a:t>
            </a:r>
            <a:endParaRPr lang="en-MY" sz="2500" b="1" dirty="0">
              <a:solidFill>
                <a:schemeClr val="accent1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   2-</a:t>
            </a:r>
            <a:r>
              <a:rPr lang="en-US" sz="2500" dirty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Socioeconomic development </a:t>
            </a:r>
            <a:r>
              <a:rPr lang="en-US" sz="2500" b="1" dirty="0">
                <a:latin typeface="Garamond" pitchFamily="18" charset="0"/>
              </a:rPr>
              <a:t>through:</a:t>
            </a:r>
            <a:endParaRPr lang="en-MY" sz="2500" b="1" dirty="0">
              <a:latin typeface="Garamond" pitchFamily="18" charset="0"/>
            </a:endParaRPr>
          </a:p>
          <a:p>
            <a:r>
              <a:rPr lang="en-MY" sz="2500" dirty="0">
                <a:latin typeface="Garamond" pitchFamily="18" charset="0"/>
              </a:rPr>
              <a:t>              </a:t>
            </a:r>
            <a:r>
              <a:rPr lang="en-US" sz="2500" dirty="0">
                <a:latin typeface="Garamond" pitchFamily="18" charset="0"/>
              </a:rPr>
              <a:t>- </a:t>
            </a:r>
            <a:r>
              <a:rPr lang="en-US" sz="2500" b="1" dirty="0">
                <a:latin typeface="Garamond" pitchFamily="18" charset="0"/>
              </a:rPr>
              <a:t>Improving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workers' income</a:t>
            </a:r>
            <a:r>
              <a:rPr lang="en-US" sz="2500" b="1" dirty="0">
                <a:latin typeface="Garamond" pitchFamily="18" charset="0"/>
              </a:rPr>
              <a:t>.</a:t>
            </a:r>
            <a:endParaRPr lang="en-MY" sz="2500" b="1" dirty="0">
              <a:latin typeface="Garamond" pitchFamily="18" charset="0"/>
            </a:endParaRPr>
          </a:p>
          <a:p>
            <a:pPr algn="ctr"/>
            <a:r>
              <a:rPr lang="en-US" sz="2500" b="1" dirty="0">
                <a:latin typeface="Garamond" pitchFamily="18" charset="0"/>
              </a:rPr>
              <a:t>       - Guidance for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proper expending </a:t>
            </a:r>
            <a:r>
              <a:rPr lang="en-US" sz="2500" dirty="0">
                <a:latin typeface="Garamond" pitchFamily="18" charset="0"/>
              </a:rPr>
              <a:t>of </a:t>
            </a:r>
            <a:r>
              <a:rPr lang="en-US" sz="2500" b="1" dirty="0">
                <a:latin typeface="Garamond" pitchFamily="18" charset="0"/>
              </a:rPr>
              <a:t>this income</a:t>
            </a:r>
            <a:r>
              <a:rPr lang="en-US" sz="2500" dirty="0">
                <a:latin typeface="Garamond" pitchFamily="18" charset="0"/>
              </a:rPr>
              <a:t>.</a:t>
            </a:r>
            <a:endParaRPr lang="en-MY" sz="2500" dirty="0"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  3-</a:t>
            </a:r>
            <a:r>
              <a:rPr lang="en-US" sz="2500" dirty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Social welfare </a:t>
            </a:r>
            <a:r>
              <a:rPr lang="en-US" sz="2500" b="1" dirty="0">
                <a:latin typeface="Garamond" pitchFamily="18" charset="0"/>
              </a:rPr>
              <a:t>through:</a:t>
            </a:r>
            <a:endParaRPr lang="en-MY" sz="2500" b="1" dirty="0">
              <a:latin typeface="Garamond" pitchFamily="18" charset="0"/>
            </a:endParaRPr>
          </a:p>
          <a:p>
            <a:r>
              <a:rPr lang="en-MY" sz="2500" dirty="0">
                <a:latin typeface="Garamond" pitchFamily="18" charset="0"/>
              </a:rPr>
              <a:t>                       </a:t>
            </a:r>
            <a:r>
              <a:rPr lang="en-US" sz="2500" dirty="0">
                <a:latin typeface="Garamond" pitchFamily="18" charset="0"/>
              </a:rPr>
              <a:t>- </a:t>
            </a:r>
            <a:r>
              <a:rPr lang="en-US" sz="2500" b="1" dirty="0">
                <a:latin typeface="Garamond" pitchFamily="18" charset="0"/>
              </a:rPr>
              <a:t>Management of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family problems</a:t>
            </a:r>
            <a:r>
              <a:rPr lang="en-US" sz="2500" b="1" dirty="0">
                <a:latin typeface="Garamond" pitchFamily="18" charset="0"/>
              </a:rPr>
              <a:t>.</a:t>
            </a:r>
            <a:endParaRPr lang="en-MY" sz="2500" b="1" dirty="0">
              <a:latin typeface="Garamond" pitchFamily="18" charset="0"/>
            </a:endParaRPr>
          </a:p>
          <a:p>
            <a:pPr algn="ctr"/>
            <a:r>
              <a:rPr lang="en-US" sz="2500" b="1" dirty="0">
                <a:latin typeface="Garamond" pitchFamily="18" charset="0"/>
              </a:rPr>
              <a:t>           - Making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good social relations </a:t>
            </a:r>
            <a:r>
              <a:rPr lang="en-US" sz="2500" b="1" dirty="0">
                <a:latin typeface="Garamond" pitchFamily="18" charset="0"/>
              </a:rPr>
              <a:t>at work.</a:t>
            </a:r>
            <a:endParaRPr lang="en-MY" sz="2500" b="1" dirty="0">
              <a:latin typeface="Garamond" pitchFamily="18" charset="0"/>
            </a:endParaRPr>
          </a:p>
          <a:p>
            <a:pPr algn="ctr"/>
            <a:r>
              <a:rPr lang="en-US" sz="2500" b="1" dirty="0">
                <a:latin typeface="Garamond" pitchFamily="18" charset="0"/>
              </a:rPr>
              <a:t>- Encouragement </a:t>
            </a:r>
            <a:r>
              <a:rPr lang="en-US" sz="2500" dirty="0">
                <a:latin typeface="Garamond" pitchFamily="18" charset="0"/>
              </a:rPr>
              <a:t>of</a:t>
            </a:r>
            <a:r>
              <a:rPr lang="en-US" sz="2500" b="1" dirty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sport activities</a:t>
            </a:r>
            <a:r>
              <a:rPr lang="en-US" sz="2500" b="1" dirty="0">
                <a:latin typeface="Garamond" pitchFamily="18" charset="0"/>
              </a:rPr>
              <a:t>.</a:t>
            </a:r>
            <a:endParaRPr lang="en-MY" sz="2500" b="1" dirty="0"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 4-</a:t>
            </a:r>
            <a:r>
              <a:rPr lang="en-US" sz="2500" dirty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Health education </a:t>
            </a:r>
            <a:r>
              <a:rPr lang="en-US" sz="2500" dirty="0">
                <a:latin typeface="Garamond" pitchFamily="18" charset="0"/>
              </a:rPr>
              <a:t>and keeping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good medical records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05557" y="44624"/>
            <a:ext cx="1944332" cy="1061829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7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700" b="1" dirty="0">
                <a:latin typeface="Garamond" pitchFamily="18" charset="0"/>
              </a:rPr>
              <a:t>2-Diagnosis and treatment of OD</a:t>
            </a:r>
          </a:p>
          <a:p>
            <a:r>
              <a:rPr lang="en-US" sz="700" b="1" dirty="0">
                <a:latin typeface="Garamond" pitchFamily="18" charset="0"/>
              </a:rPr>
              <a:t>3- </a:t>
            </a:r>
            <a:r>
              <a:rPr lang="en-US" sz="700" b="1" dirty="0">
                <a:solidFill>
                  <a:srgbClr val="FF0000"/>
                </a:solidFill>
                <a:latin typeface="Garamond" pitchFamily="18" charset="0"/>
              </a:rPr>
              <a:t>Promotion of workers' health</a:t>
            </a:r>
            <a:r>
              <a:rPr lang="en-US" sz="700" b="1" dirty="0">
                <a:latin typeface="Garamond" pitchFamily="18" charset="0"/>
              </a:rPr>
              <a:t>.</a:t>
            </a:r>
            <a:endParaRPr lang="en-MY" sz="700" b="1" dirty="0">
              <a:latin typeface="Garamond" pitchFamily="18" charset="0"/>
            </a:endParaRPr>
          </a:p>
          <a:p>
            <a:r>
              <a:rPr lang="en-US" sz="700" b="1" dirty="0">
                <a:latin typeface="Garamond" pitchFamily="18" charset="0"/>
              </a:rPr>
              <a:t>4- Prevention of occupational health hazards.</a:t>
            </a:r>
            <a:endParaRPr lang="en-MY" sz="700" b="1" dirty="0">
              <a:latin typeface="Garamond" pitchFamily="18" charset="0"/>
            </a:endParaRPr>
          </a:p>
          <a:p>
            <a:r>
              <a:rPr lang="en-US" sz="700" b="1" dirty="0">
                <a:latin typeface="Garamond" pitchFamily="18" charset="0"/>
              </a:rPr>
              <a:t>5- Control of occupational health hazards.</a:t>
            </a:r>
            <a:endParaRPr lang="en-MY" sz="700" b="1" dirty="0">
              <a:latin typeface="Garamond" pitchFamily="18" charset="0"/>
            </a:endParaRPr>
          </a:p>
          <a:p>
            <a:r>
              <a:rPr lang="en-US" sz="700" b="1" dirty="0">
                <a:latin typeface="Garamond" pitchFamily="18" charset="0"/>
              </a:rPr>
              <a:t>6- Rehabilitation and compensation.</a:t>
            </a:r>
            <a:endParaRPr lang="en-MY" sz="700" b="1" dirty="0">
              <a:latin typeface="Garamond" pitchFamily="18" charset="0"/>
            </a:endParaRPr>
          </a:p>
          <a:p>
            <a:r>
              <a:rPr lang="en-US" sz="700" b="1" dirty="0">
                <a:latin typeface="Garamond" pitchFamily="18" charset="0"/>
              </a:rPr>
              <a:t>7-Provide special care for vulnerable groups </a:t>
            </a:r>
          </a:p>
          <a:p>
            <a:endParaRPr lang="en-US" sz="700" b="1" dirty="0">
              <a:latin typeface="Garamond" pitchFamily="18" charset="0"/>
            </a:endParaRPr>
          </a:p>
          <a:p>
            <a:r>
              <a:rPr lang="en-US" sz="700" b="1" dirty="0">
                <a:latin typeface="Garamond" pitchFamily="18" charset="0"/>
              </a:rPr>
              <a:t>8- Keep good health recording system</a:t>
            </a:r>
            <a:endParaRPr lang="en-MY" sz="700" dirty="0"/>
          </a:p>
        </p:txBody>
      </p:sp>
      <p:pic>
        <p:nvPicPr>
          <p:cNvPr id="6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36912"/>
            <a:ext cx="1327720" cy="151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11560" y="0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&amp;Occupational Health Services</a:t>
            </a:r>
            <a:endParaRPr lang="en-MY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11</a:t>
            </a:fld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5187-F653-4136-AA69-B152045C4412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2310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667" y="0"/>
            <a:ext cx="912765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     (B) Improvement of work environment:</a:t>
            </a:r>
            <a:endParaRPr lang="en-MY" sz="2800" dirty="0">
              <a:solidFill>
                <a:srgbClr val="C00000"/>
              </a:solidFill>
              <a:latin typeface="Garamond" pitchFamily="18" charset="0"/>
            </a:endParaRPr>
          </a:p>
          <a:p>
            <a:pPr fontAlgn="base"/>
            <a:r>
              <a:rPr lang="en-US" sz="2800" dirty="0">
                <a:latin typeface="Garamond" pitchFamily="18" charset="0"/>
              </a:rPr>
              <a:t>  </a:t>
            </a:r>
            <a:r>
              <a:rPr lang="en-US" sz="2600" dirty="0">
                <a:latin typeface="Garamond" pitchFamily="18" charset="0"/>
              </a:rPr>
              <a:t>This can be achieved</a:t>
            </a:r>
            <a:r>
              <a:rPr lang="en-US" sz="2600" b="1" dirty="0"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through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good sanitation </a:t>
            </a:r>
            <a:r>
              <a:rPr lang="en-US" sz="2600" dirty="0">
                <a:latin typeface="Garamond" pitchFamily="18" charset="0"/>
              </a:rPr>
              <a:t>of work place by:</a:t>
            </a:r>
            <a:endParaRPr lang="en-MY" sz="26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Good design of the machines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Suitable housekeeping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Proper lighting and ventilation.</a:t>
            </a:r>
          </a:p>
          <a:p>
            <a:pPr marL="514350" indent="-514350" fontAlgn="base">
              <a:buFont typeface="+mj-lt"/>
              <a:buAutoNum type="alphaLcPeriod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Good control for physical hazards</a:t>
            </a:r>
            <a:r>
              <a:rPr lang="en-US" sz="2600" dirty="0">
                <a:latin typeface="Garamond" pitchFamily="18" charset="0"/>
              </a:rPr>
              <a:t> as heat, radiation and noise.</a:t>
            </a:r>
            <a:endParaRPr lang="en-MY" sz="26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600" b="1" dirty="0">
                <a:latin typeface="Garamond" pitchFamily="18" charset="0"/>
              </a:rPr>
              <a:t>Supplying work </a:t>
            </a:r>
            <a:r>
              <a:rPr lang="en-US" sz="2600" dirty="0">
                <a:latin typeface="Garamond" pitchFamily="18" charset="0"/>
              </a:rPr>
              <a:t>place with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washing facilities </a:t>
            </a:r>
            <a:r>
              <a:rPr lang="en-US" sz="2600" dirty="0">
                <a:latin typeface="Garamond" pitchFamily="18" charset="0"/>
              </a:rPr>
              <a:t>and suitable 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transportation </a:t>
            </a:r>
            <a:r>
              <a:rPr lang="en-US" sz="2600" dirty="0">
                <a:latin typeface="Garamond" pitchFamily="18" charset="0"/>
              </a:rPr>
              <a:t>means. 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5251" y="3354765"/>
            <a:ext cx="8089157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4- Prevention of occupational health hazards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Prevention o</a:t>
            </a:r>
            <a:r>
              <a:rPr lang="en-US" sz="2600" dirty="0">
                <a:latin typeface="Garamond" pitchFamily="18" charset="0"/>
              </a:rPr>
              <a:t>f occupational </a:t>
            </a:r>
            <a:r>
              <a:rPr lang="en-US" sz="2600" b="1" dirty="0">
                <a:latin typeface="Garamond" pitchFamily="18" charset="0"/>
              </a:rPr>
              <a:t>disease</a:t>
            </a:r>
            <a:r>
              <a:rPr lang="en-US" sz="2600" dirty="0">
                <a:latin typeface="Garamond" pitchFamily="18" charset="0"/>
              </a:rPr>
              <a:t> or </a:t>
            </a:r>
            <a:r>
              <a:rPr lang="en-US" sz="2600" b="1" dirty="0">
                <a:latin typeface="Garamond" pitchFamily="18" charset="0"/>
              </a:rPr>
              <a:t>accident</a:t>
            </a:r>
            <a:r>
              <a:rPr lang="en-US" sz="2600" dirty="0">
                <a:latin typeface="Garamond" pitchFamily="18" charset="0"/>
              </a:rPr>
              <a:t> occurrence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through integrated efforts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of many disciplines 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as</a:t>
            </a:r>
            <a:r>
              <a:rPr lang="en-US" sz="2800" b="1" dirty="0">
                <a:solidFill>
                  <a:srgbClr val="00B050"/>
                </a:solidFill>
                <a:latin typeface="Garamond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a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) Medical prevention: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  <a:p>
            <a:pPr lvl="0" fontAlgn="base">
              <a:lnSpc>
                <a:spcPct val="150000"/>
              </a:lnSpc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b) Engineering prevention: </a:t>
            </a:r>
            <a:r>
              <a:rPr lang="en-US" sz="26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MY" sz="26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c) Hygienic prevention</a:t>
            </a:r>
            <a:endParaRPr lang="en-MY" sz="2600" dirty="0"/>
          </a:p>
        </p:txBody>
      </p:sp>
      <p:sp>
        <p:nvSpPr>
          <p:cNvPr id="5" name="Rectangle 4"/>
          <p:cNvSpPr/>
          <p:nvPr/>
        </p:nvSpPr>
        <p:spPr>
          <a:xfrm>
            <a:off x="6563706" y="836712"/>
            <a:ext cx="2412776" cy="654025"/>
          </a:xfrm>
          <a:prstGeom prst="rect">
            <a:avLst/>
          </a:prstGeom>
          <a:ln w="127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7030A0"/>
                </a:solidFill>
                <a:latin typeface="Garamond" pitchFamily="18" charset="0"/>
              </a:rPr>
              <a:t>Promotion of workers' health:</a:t>
            </a:r>
            <a:endParaRPr lang="en-MY" sz="1050" dirty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800" b="1" dirty="0" err="1">
                <a:solidFill>
                  <a:srgbClr val="002060"/>
                </a:solidFill>
                <a:latin typeface="Garamond" pitchFamily="18" charset="0"/>
              </a:rPr>
              <a:t>A.Improvement</a:t>
            </a:r>
            <a:r>
              <a:rPr lang="en-US" sz="800" b="1" dirty="0">
                <a:solidFill>
                  <a:srgbClr val="002060"/>
                </a:solidFill>
                <a:latin typeface="Garamond" pitchFamily="18" charset="0"/>
              </a:rPr>
              <a:t> of the health and working capacity</a:t>
            </a:r>
          </a:p>
          <a:p>
            <a:r>
              <a:rPr lang="en-US" sz="8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Garamond" pitchFamily="18" charset="0"/>
              </a:rPr>
              <a:t>B.Improvement</a:t>
            </a:r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1050" b="1" dirty="0">
                <a:solidFill>
                  <a:srgbClr val="FF0000"/>
                </a:solidFill>
                <a:latin typeface="Garamond" pitchFamily="18" charset="0"/>
              </a:rPr>
              <a:t>of work environmen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6221906" y="4920759"/>
            <a:ext cx="2760822" cy="1477328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MY" sz="1000" b="1" dirty="0">
                <a:solidFill>
                  <a:schemeClr val="tx2"/>
                </a:solidFill>
                <a:latin typeface="Garamond" pitchFamily="18" charset="0"/>
              </a:rPr>
              <a:t>Activities of Occupation Health Program </a:t>
            </a:r>
          </a:p>
          <a:p>
            <a:pPr rtl="1"/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l</a:t>
            </a:r>
            <a:r>
              <a:rPr lang="en-US" sz="1000" b="1" dirty="0">
                <a:latin typeface="Garamond" pitchFamily="18" charset="0"/>
              </a:rPr>
              <a:t>-Maintenance of healthful work environment</a:t>
            </a:r>
          </a:p>
          <a:p>
            <a:pPr rtl="1"/>
            <a:r>
              <a:rPr lang="en-US" sz="1000" b="1" dirty="0">
                <a:latin typeface="Garamond" pitchFamily="18" charset="0"/>
              </a:rPr>
              <a:t>2-Diagnosis and treatment of OD</a:t>
            </a:r>
          </a:p>
          <a:p>
            <a:r>
              <a:rPr lang="en-US" sz="1000" b="1" dirty="0">
                <a:latin typeface="Garamond" pitchFamily="18" charset="0"/>
              </a:rPr>
              <a:t>3- Promotion of workers' health.</a:t>
            </a:r>
            <a:endParaRPr lang="en-MY" sz="1000" b="1" dirty="0">
              <a:latin typeface="Garamond" pitchFamily="18" charset="0"/>
            </a:endParaRPr>
          </a:p>
          <a:p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4- Prevention of occupational health hazards</a:t>
            </a:r>
            <a:r>
              <a:rPr lang="en-US" sz="1000" b="1" dirty="0">
                <a:latin typeface="Garamond" pitchFamily="18" charset="0"/>
              </a:rPr>
              <a:t>.</a:t>
            </a:r>
            <a:endParaRPr lang="en-MY" sz="1000" b="1" dirty="0">
              <a:latin typeface="Garamond" pitchFamily="18" charset="0"/>
            </a:endParaRPr>
          </a:p>
          <a:p>
            <a:r>
              <a:rPr lang="en-US" sz="1000" b="1" dirty="0">
                <a:latin typeface="Garamond" pitchFamily="18" charset="0"/>
              </a:rPr>
              <a:t>5- Control of occupational health hazards.</a:t>
            </a:r>
            <a:endParaRPr lang="en-MY" sz="1000" b="1" dirty="0">
              <a:latin typeface="Garamond" pitchFamily="18" charset="0"/>
            </a:endParaRPr>
          </a:p>
          <a:p>
            <a:r>
              <a:rPr lang="en-US" sz="1000" b="1" dirty="0">
                <a:latin typeface="Garamond" pitchFamily="18" charset="0"/>
              </a:rPr>
              <a:t>6- Rehabilitation and compensation.</a:t>
            </a:r>
            <a:endParaRPr lang="en-MY" sz="1000" b="1" dirty="0">
              <a:latin typeface="Garamond" pitchFamily="18" charset="0"/>
            </a:endParaRPr>
          </a:p>
          <a:p>
            <a:r>
              <a:rPr lang="en-US" sz="1000" b="1" dirty="0">
                <a:latin typeface="Garamond" pitchFamily="18" charset="0"/>
              </a:rPr>
              <a:t>7-Provide special care for vulnerable groups </a:t>
            </a:r>
          </a:p>
          <a:p>
            <a:r>
              <a:rPr lang="en-US" sz="1000" b="1" dirty="0">
                <a:latin typeface="Garamond" pitchFamily="18" charset="0"/>
              </a:rPr>
              <a:t>8- Keep good health recording system</a:t>
            </a:r>
            <a:endParaRPr lang="en-MY" sz="1000" dirty="0"/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941168"/>
            <a:ext cx="1379193" cy="97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12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9D7-9B9D-48A3-9A1A-C0624A1B89BC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6642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5" y="153588"/>
            <a:ext cx="903649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Medical prevention:</a:t>
            </a:r>
          </a:p>
          <a:p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800" b="1" u="sng" dirty="0">
                <a:solidFill>
                  <a:srgbClr val="7030A0"/>
                </a:solidFill>
                <a:latin typeface="Garamond" pitchFamily="18" charset="0"/>
              </a:rPr>
              <a:t>i.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Pre-employment medical examination </a:t>
            </a:r>
          </a:p>
          <a:p>
            <a:r>
              <a:rPr lang="en-US" sz="2500" b="1" dirty="0">
                <a:latin typeface="Garamond" pitchFamily="18" charset="0"/>
              </a:rPr>
              <a:t> for all persons to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choose the suitable worker to the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job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500" b="1" dirty="0">
                <a:latin typeface="Garamond" pitchFamily="18" charset="0"/>
              </a:rPr>
              <a:t>which</a:t>
            </a:r>
          </a:p>
          <a:p>
            <a:r>
              <a:rPr lang="en-US" sz="2500" b="1" dirty="0">
                <a:latin typeface="Garamond" pitchFamily="18" charset="0"/>
              </a:rPr>
              <a:t>      suits his </a:t>
            </a:r>
            <a:r>
              <a:rPr lang="en-US" sz="2500" b="1" dirty="0">
                <a:solidFill>
                  <a:srgbClr val="00B050"/>
                </a:solidFill>
                <a:latin typeface="Garamond" pitchFamily="18" charset="0"/>
              </a:rPr>
              <a:t>physical</a:t>
            </a:r>
            <a:r>
              <a:rPr lang="en-US" sz="2500" b="1" dirty="0">
                <a:latin typeface="Garamond" pitchFamily="18" charset="0"/>
              </a:rPr>
              <a:t> capacities and </a:t>
            </a:r>
            <a:r>
              <a:rPr lang="en-US" sz="2500" b="1" dirty="0">
                <a:solidFill>
                  <a:srgbClr val="00B050"/>
                </a:solidFill>
                <a:latin typeface="Garamond" pitchFamily="18" charset="0"/>
              </a:rPr>
              <a:t>mental</a:t>
            </a:r>
            <a:r>
              <a:rPr lang="en-US" sz="2500" b="1" dirty="0">
                <a:latin typeface="Garamond" pitchFamily="18" charset="0"/>
              </a:rPr>
              <a:t> abilities,</a:t>
            </a:r>
          </a:p>
          <a:p>
            <a:r>
              <a:rPr lang="en-US" sz="2800" b="1" u="sng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ii Pre-placement examination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5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500" dirty="0">
                <a:latin typeface="Garamond" pitchFamily="18" charset="0"/>
              </a:rPr>
              <a:t>this type of medical examination must </a:t>
            </a:r>
            <a:r>
              <a:rPr lang="en-US" sz="2500" b="1" dirty="0">
                <a:latin typeface="Garamond" pitchFamily="18" charset="0"/>
              </a:rPr>
              <a:t>be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done by the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occupational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physician</a:t>
            </a:r>
            <a:r>
              <a:rPr lang="en-US" sz="2500" b="1" dirty="0">
                <a:latin typeface="Garamond" pitchFamily="18" charset="0"/>
              </a:rPr>
              <a:t> of the plant </a:t>
            </a:r>
            <a:r>
              <a:rPr lang="en-US" sz="2500" dirty="0">
                <a:latin typeface="Garamond" pitchFamily="18" charset="0"/>
              </a:rPr>
              <a:t>to which the worker is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500" dirty="0">
                <a:latin typeface="Garamond" pitchFamily="18" charset="0"/>
              </a:rPr>
              <a:t>joined to put the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suitable worker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in the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suitable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process</a:t>
            </a:r>
            <a:r>
              <a:rPr lang="en-US" sz="2500" dirty="0">
                <a:latin typeface="Garamond" pitchFamily="18" charset="0"/>
              </a:rPr>
              <a:t> </a:t>
            </a:r>
            <a:r>
              <a:rPr lang="en-US" sz="2500" b="1" dirty="0">
                <a:latin typeface="Garamond" pitchFamily="18" charset="0"/>
              </a:rPr>
              <a:t>that </a:t>
            </a:r>
            <a:r>
              <a:rPr lang="en-US" sz="2500" b="1" dirty="0">
                <a:solidFill>
                  <a:srgbClr val="00B050"/>
                </a:solidFill>
                <a:latin typeface="Garamond" pitchFamily="18" charset="0"/>
              </a:rPr>
              <a:t>suits his health condition</a:t>
            </a:r>
            <a:r>
              <a:rPr lang="en-US" sz="2500" dirty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500" b="1" dirty="0">
                <a:latin typeface="Garamond" pitchFamily="18" charset="0"/>
              </a:rPr>
              <a:t>Each employee is subjected to a pre-placement </a:t>
            </a:r>
            <a:r>
              <a:rPr lang="en-MY" sz="2500" b="1" dirty="0">
                <a:latin typeface="Garamond" pitchFamily="18" charset="0"/>
              </a:rPr>
              <a:t>examination before joining a new job</a:t>
            </a:r>
            <a:endParaRPr lang="en-US" sz="25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3173" y="77644"/>
            <a:ext cx="2484784" cy="707886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chemeClr val="tx2"/>
                </a:solidFill>
                <a:latin typeface="Garamond" pitchFamily="18" charset="0"/>
              </a:rPr>
              <a:t>Prevention of occupational health hazards</a:t>
            </a:r>
            <a:endParaRPr lang="en-US" sz="1000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a) Medical prevention:</a:t>
            </a:r>
            <a:endParaRPr lang="en-MY" sz="1000" dirty="0">
              <a:solidFill>
                <a:srgbClr val="FF0000"/>
              </a:solidFill>
              <a:latin typeface="Garamond" pitchFamily="18" charset="0"/>
            </a:endParaRPr>
          </a:p>
          <a:p>
            <a:pPr lvl="0" fontAlgn="base"/>
            <a:r>
              <a:rPr lang="en-US" sz="1000" b="1" dirty="0">
                <a:solidFill>
                  <a:srgbClr val="002060"/>
                </a:solidFill>
                <a:latin typeface="Garamond" pitchFamily="18" charset="0"/>
              </a:rPr>
              <a:t>b) Engineering prevention:</a:t>
            </a:r>
          </a:p>
          <a:p>
            <a:pPr lvl="0" fontAlgn="base"/>
            <a:r>
              <a:rPr lang="en-US" sz="1000" b="1" dirty="0">
                <a:solidFill>
                  <a:srgbClr val="002060"/>
                </a:solidFill>
                <a:latin typeface="Garamond" pitchFamily="18" charset="0"/>
              </a:rPr>
              <a:t>Hygienic prevention </a:t>
            </a:r>
            <a:r>
              <a:rPr lang="en-US" sz="10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10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740352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107505" y="784501"/>
            <a:ext cx="7524328" cy="2092881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LcPeriod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Pre-employment medical examination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Pre-placement examination: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Periodic medical examination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Health education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Immunization of workers  </a:t>
            </a:r>
            <a:r>
              <a:rPr lang="en-US" sz="2600" dirty="0">
                <a:solidFill>
                  <a:srgbClr val="002060"/>
                </a:solidFill>
                <a:latin typeface="Garamond" pitchFamily="18" charset="0"/>
              </a:rPr>
              <a:t>and chemoprophylaxis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</p:txBody>
      </p:sp>
      <p:pic>
        <p:nvPicPr>
          <p:cNvPr id="7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908720"/>
            <a:ext cx="1716587" cy="120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13</a:t>
            </a:fld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FAE7-78AC-426E-9B1E-EEC0B3800DE2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696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4"/>
            <a:ext cx="879514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Each employee is subjected to a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pre-placement </a:t>
            </a:r>
          </a:p>
          <a:p>
            <a:pPr rtl="1"/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examination before joining a new job</a:t>
            </a:r>
            <a:r>
              <a:rPr lang="en-US" sz="2600" b="1" dirty="0">
                <a:latin typeface="Garamond" pitchFamily="18" charset="0"/>
              </a:rPr>
              <a:t>: </a:t>
            </a:r>
            <a:endParaRPr lang="en-MY" sz="2600" b="1" dirty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1-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personal , family and medical history 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2- Proper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past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and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present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occupational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history.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3- Complete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physical examination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4- Laboratory investigation related to the nature o</a:t>
            </a:r>
            <a:r>
              <a:rPr lang="en-US" sz="2500" dirty="0">
                <a:latin typeface="Garamond" pitchFamily="18" charset="0"/>
              </a:rPr>
              <a:t>f the work </a:t>
            </a:r>
            <a:r>
              <a:rPr lang="en-US" sz="2400" b="1" i="1" dirty="0" err="1">
                <a:latin typeface="Garamond" pitchFamily="18" charset="0"/>
              </a:rPr>
              <a:t>e.g</a:t>
            </a:r>
            <a:r>
              <a:rPr lang="en-US" sz="2400" b="1" i="1" dirty="0">
                <a:latin typeface="Garamond" pitchFamily="18" charset="0"/>
              </a:rPr>
              <a:t> </a:t>
            </a:r>
            <a:r>
              <a:rPr lang="en-US" sz="2200" b="1" i="1" dirty="0">
                <a:solidFill>
                  <a:srgbClr val="1616BA"/>
                </a:solidFill>
                <a:latin typeface="Garamond" pitchFamily="18" charset="0"/>
              </a:rPr>
              <a:t>workers joining dusty work </a:t>
            </a:r>
            <a:r>
              <a:rPr lang="en-US" sz="2200" b="1" i="1" dirty="0" err="1">
                <a:solidFill>
                  <a:srgbClr val="1616BA"/>
                </a:solidFill>
                <a:latin typeface="Garamond" pitchFamily="18" charset="0"/>
              </a:rPr>
              <a:t>e.g</a:t>
            </a:r>
            <a:r>
              <a:rPr lang="en-US" sz="2200" b="1" i="1" dirty="0">
                <a:solidFill>
                  <a:srgbClr val="1616BA"/>
                </a:solidFill>
                <a:latin typeface="Garamond" pitchFamily="18" charset="0"/>
              </a:rPr>
              <a:t> cotton industry should do an X-ray chest. </a:t>
            </a:r>
          </a:p>
          <a:p>
            <a:endParaRPr lang="en-US" sz="2200" b="1" i="1" dirty="0">
              <a:solidFill>
                <a:srgbClr val="1616BA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Objectives of 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pre-placement examination:</a:t>
            </a:r>
          </a:p>
          <a:p>
            <a:r>
              <a:rPr lang="en-US" sz="2600" dirty="0">
                <a:latin typeface="Garamond" pitchFamily="18" charset="0"/>
              </a:rPr>
              <a:t>1-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Proper placement </a:t>
            </a:r>
            <a:r>
              <a:rPr lang="en-US" sz="2500" b="1" dirty="0">
                <a:latin typeface="Garamond" pitchFamily="18" charset="0"/>
              </a:rPr>
              <a:t>of workers according to their medical and physical abilities to perform their job without hazards.</a:t>
            </a:r>
          </a:p>
          <a:p>
            <a:endParaRPr lang="en-MY" sz="2500" b="1" dirty="0">
              <a:latin typeface="Garamond" pitchFamily="18" charset="0"/>
            </a:endParaRPr>
          </a:p>
          <a:p>
            <a:r>
              <a:rPr lang="en-US" sz="2500" b="1" dirty="0">
                <a:latin typeface="Garamond" pitchFamily="18" charset="0"/>
              </a:rPr>
              <a:t>2- Put a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base- line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of the </a:t>
            </a:r>
            <a:r>
              <a:rPr lang="en-US" sz="2500" b="1" dirty="0">
                <a:latin typeface="Garamond" pitchFamily="18" charset="0"/>
              </a:rPr>
              <a:t>health status of the workers.</a:t>
            </a:r>
          </a:p>
          <a:p>
            <a:r>
              <a:rPr lang="en-US" sz="2500" b="1" dirty="0">
                <a:latin typeface="Garamond" pitchFamily="18" charset="0"/>
              </a:rPr>
              <a:t> </a:t>
            </a:r>
            <a:endParaRPr lang="en-MY" sz="2500" b="1" dirty="0">
              <a:latin typeface="Garamond" pitchFamily="18" charset="0"/>
            </a:endParaRPr>
          </a:p>
          <a:p>
            <a:r>
              <a:rPr lang="en-US" sz="2500" b="1" dirty="0">
                <a:latin typeface="Garamond" pitchFamily="18" charset="0"/>
              </a:rPr>
              <a:t>3-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Establishing records </a:t>
            </a:r>
            <a:r>
              <a:rPr lang="en-US" sz="2500" b="1" dirty="0">
                <a:latin typeface="Garamond" pitchFamily="18" charset="0"/>
              </a:rPr>
              <a:t>for the condition of the workers at the start of the job  be used in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case of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compensation  </a:t>
            </a:r>
            <a:endParaRPr lang="en-MY" sz="25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35332"/>
            <a:ext cx="3667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Pre-placement examination Cont. ..</a:t>
            </a:r>
            <a:endParaRPr lang="en-MY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237" y="4338430"/>
            <a:ext cx="1285530" cy="91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687865" y="35332"/>
            <a:ext cx="2484783" cy="923330"/>
          </a:xfrm>
          <a:prstGeom prst="rect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C00000"/>
                </a:solidFill>
                <a:latin typeface="Garamond" pitchFamily="18" charset="0"/>
              </a:rPr>
              <a:t>Medical prevention </a:t>
            </a:r>
          </a:p>
          <a:p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Pre-employment medical examination</a:t>
            </a:r>
          </a:p>
          <a:p>
            <a:r>
              <a:rPr lang="en-US" sz="900" b="1" dirty="0">
                <a:solidFill>
                  <a:srgbClr val="FF0000"/>
                </a:solidFill>
                <a:latin typeface="Garamond" pitchFamily="18" charset="0"/>
              </a:rPr>
              <a:t>Pre-placement examination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:</a:t>
            </a:r>
          </a:p>
          <a:p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Periodic medical examination </a:t>
            </a:r>
          </a:p>
          <a:p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Health education </a:t>
            </a:r>
          </a:p>
          <a:p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Immunization of workers  </a:t>
            </a:r>
            <a:r>
              <a:rPr lang="en-US" sz="900" dirty="0">
                <a:solidFill>
                  <a:srgbClr val="002060"/>
                </a:solidFill>
                <a:latin typeface="Garamond" pitchFamily="18" charset="0"/>
              </a:rPr>
              <a:t>and chemoprophylaxis</a:t>
            </a:r>
            <a:endParaRPr lang="en-MY" sz="9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14</a:t>
            </a:fld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7C99-99B3-4AF1-B80A-B627EA60DB9D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0755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513" y="40641"/>
            <a:ext cx="904000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iii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Periodic medical examination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latin typeface="Garamond" pitchFamily="18" charset="0"/>
              </a:rPr>
              <a:t>for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Early Detection </a:t>
            </a:r>
            <a:r>
              <a:rPr lang="en-US" sz="2400" b="1" dirty="0">
                <a:latin typeface="Garamond" pitchFamily="18" charset="0"/>
              </a:rPr>
              <a:t>of any health hazards arises </a:t>
            </a:r>
          </a:p>
          <a:p>
            <a:r>
              <a:rPr lang="en-US" sz="2400" dirty="0">
                <a:latin typeface="Garamond" pitchFamily="18" charset="0"/>
              </a:rPr>
              <a:t>from </a:t>
            </a:r>
            <a:r>
              <a:rPr lang="en-US" sz="2400" b="1" dirty="0">
                <a:latin typeface="Garamond" pitchFamily="18" charset="0"/>
              </a:rPr>
              <a:t>exposure</a:t>
            </a:r>
            <a:r>
              <a:rPr lang="en-US" sz="2400" dirty="0">
                <a:latin typeface="Garamond" pitchFamily="18" charset="0"/>
              </a:rPr>
              <a:t> to an  offending agent at workplace wher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e intervention </a:t>
            </a:r>
            <a:r>
              <a:rPr lang="en-US" sz="2400" dirty="0">
                <a:latin typeface="Garamond" pitchFamily="18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early treatment) </a:t>
            </a:r>
            <a:r>
              <a:rPr lang="en-US" sz="2400" dirty="0">
                <a:latin typeface="Garamond" pitchFamily="18" charset="0"/>
              </a:rPr>
              <a:t>can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slow, halt (stop) or reverse the progression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Done </a:t>
            </a:r>
            <a:r>
              <a:rPr lang="en-US" sz="2400" b="1" dirty="0">
                <a:latin typeface="Garamond" pitchFamily="18" charset="0"/>
              </a:rPr>
              <a:t>at certain intervals</a:t>
            </a:r>
            <a:r>
              <a:rPr lang="en-US" sz="2400" dirty="0">
                <a:latin typeface="Garamond" pitchFamily="18" charset="0"/>
              </a:rPr>
              <a:t> </a:t>
            </a:r>
          </a:p>
          <a:p>
            <a:pPr rtl="1"/>
            <a:r>
              <a:rPr lang="en-US" sz="2400" dirty="0">
                <a:latin typeface="Garamond" pitchFamily="18" charset="0"/>
              </a:rPr>
              <a:t>        It is either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every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six months </a:t>
            </a:r>
            <a:r>
              <a:rPr lang="en-US" sz="2400" dirty="0">
                <a:latin typeface="Garamond" pitchFamily="18" charset="0"/>
              </a:rPr>
              <a:t>or every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two years</a:t>
            </a:r>
          </a:p>
          <a:p>
            <a:pPr rtl="1"/>
            <a:r>
              <a:rPr lang="en-US" sz="2400" b="1" dirty="0">
                <a:latin typeface="Garamond" pitchFamily="18" charset="0"/>
              </a:rPr>
              <a:t>These </a:t>
            </a:r>
            <a:r>
              <a:rPr lang="en-US" sz="2400" b="1" u="sng" dirty="0">
                <a:latin typeface="Garamond" pitchFamily="18" charset="0"/>
              </a:rPr>
              <a:t>intervals vary according </a:t>
            </a:r>
            <a:r>
              <a:rPr lang="en-US" sz="2400" b="1" dirty="0">
                <a:latin typeface="Garamond" pitchFamily="18" charset="0"/>
              </a:rPr>
              <a:t>to</a:t>
            </a:r>
            <a:r>
              <a:rPr lang="en-US" sz="2400" dirty="0">
                <a:latin typeface="Garamond" pitchFamily="18" charset="0"/>
              </a:rPr>
              <a:t>:</a:t>
            </a:r>
          </a:p>
          <a:p>
            <a:pPr rtl="1"/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type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dirty="0">
                <a:latin typeface="Garamond" pitchFamily="18" charset="0"/>
              </a:rPr>
              <a:t>of the 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hazards</a:t>
            </a:r>
            <a:r>
              <a:rPr lang="en-US" sz="2400" dirty="0">
                <a:latin typeface="Garamond" pitchFamily="18" charset="0"/>
              </a:rPr>
              <a:t> ,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duration</a:t>
            </a:r>
            <a:r>
              <a:rPr lang="en-US" sz="2400" b="1" dirty="0">
                <a:solidFill>
                  <a:srgbClr val="1F497D"/>
                </a:solidFill>
                <a:latin typeface="Garamond" pitchFamily="18" charset="0"/>
              </a:rPr>
              <a:t>,</a:t>
            </a:r>
            <a:r>
              <a:rPr lang="en-US" sz="24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Severity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or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level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of exposure</a:t>
            </a:r>
            <a:r>
              <a:rPr lang="en-US" sz="2400" dirty="0">
                <a:latin typeface="Garamond" pitchFamily="18" charset="0"/>
              </a:rPr>
              <a:t>. </a:t>
            </a:r>
            <a:r>
              <a:rPr lang="ar-SA" sz="2400" dirty="0">
                <a:latin typeface="Garamond" pitchFamily="18" charset="0"/>
              </a:rPr>
              <a:t>*       </a:t>
            </a:r>
            <a:endParaRPr lang="en-MY" sz="2400" dirty="0">
              <a:latin typeface="Garamond" pitchFamily="18" charset="0"/>
            </a:endParaRPr>
          </a:p>
          <a:p>
            <a:pPr rtl="1"/>
            <a:r>
              <a:rPr lang="en-US" sz="2400" dirty="0">
                <a:latin typeface="Garamond" pitchFamily="18" charset="0"/>
              </a:rPr>
              <a:t>*    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Individual findings in each examination </a:t>
            </a:r>
            <a:r>
              <a:rPr lang="en-US" sz="2400" dirty="0">
                <a:solidFill>
                  <a:schemeClr val="tx2"/>
                </a:solidFill>
                <a:latin typeface="Garamond" pitchFamily="18" charset="0"/>
              </a:rPr>
              <a:t>. </a:t>
            </a:r>
            <a:r>
              <a:rPr lang="en-US" sz="2400" dirty="0">
                <a:latin typeface="Garamond" pitchFamily="18" charset="0"/>
              </a:rPr>
              <a:t>      </a:t>
            </a:r>
            <a:r>
              <a:rPr lang="ar-SA" sz="2400" dirty="0">
                <a:latin typeface="Garamond" pitchFamily="18" charset="0"/>
              </a:rPr>
              <a:t>  </a:t>
            </a:r>
            <a:r>
              <a:rPr lang="en-US" sz="2400" dirty="0">
                <a:latin typeface="Garamond" pitchFamily="18" charset="0"/>
              </a:rPr>
              <a:t>  </a:t>
            </a:r>
          </a:p>
          <a:p>
            <a:pPr lvl="0"/>
            <a:r>
              <a:rPr lang="en-US" sz="2400" dirty="0">
                <a:latin typeface="Garamond" pitchFamily="18" charset="0"/>
              </a:rPr>
              <a:t>Focusing  on 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body systems </a:t>
            </a:r>
            <a:r>
              <a:rPr lang="en-US" sz="2400" dirty="0">
                <a:latin typeface="Garamond" pitchFamily="18" charset="0"/>
              </a:rPr>
              <a:t>which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can be affected 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by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exposure </a:t>
            </a:r>
          </a:p>
          <a:p>
            <a:pPr lvl="0"/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               </a:t>
            </a:r>
            <a:r>
              <a:rPr lang="en-US" sz="2400" dirty="0">
                <a:latin typeface="Garamond" pitchFamily="18" charset="0"/>
              </a:rPr>
              <a:t>in the job.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depending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 on the result </a:t>
            </a:r>
            <a:r>
              <a:rPr lang="en-US" sz="2500" dirty="0">
                <a:latin typeface="Garamond" pitchFamily="18" charset="0"/>
              </a:rPr>
              <a:t>of periodic examination,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the workers </a:t>
            </a:r>
          </a:p>
          <a:p>
            <a:pPr lvl="0"/>
            <a:r>
              <a:rPr lang="en-US" sz="2500" dirty="0">
                <a:latin typeface="Garamond" pitchFamily="18" charset="0"/>
              </a:rPr>
              <a:t>  may be</a:t>
            </a:r>
            <a:r>
              <a:rPr lang="en-US" sz="25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temporally </a:t>
            </a:r>
            <a:r>
              <a:rPr lang="en-US" sz="2500" b="1" dirty="0">
                <a:latin typeface="Garamond" pitchFamily="18" charset="0"/>
              </a:rPr>
              <a:t>or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permanently</a:t>
            </a:r>
            <a:r>
              <a:rPr lang="en-US" sz="2500" b="1" dirty="0">
                <a:latin typeface="Garamond" pitchFamily="18" charset="0"/>
              </a:rPr>
              <a:t> removed </a:t>
            </a:r>
            <a:r>
              <a:rPr lang="en-US" sz="2500" dirty="0">
                <a:latin typeface="Garamond" pitchFamily="18" charset="0"/>
              </a:rPr>
              <a:t>from further exposure </a:t>
            </a:r>
          </a:p>
          <a:p>
            <a:pPr lvl="0"/>
            <a:r>
              <a:rPr lang="en-US" sz="2500" dirty="0">
                <a:latin typeface="Garamond" pitchFamily="18" charset="0"/>
              </a:rPr>
              <a:t>            or may be advised to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continue w</a:t>
            </a:r>
            <a:r>
              <a:rPr lang="en-US" sz="2500" b="1" dirty="0">
                <a:latin typeface="Garamond" pitchFamily="18" charset="0"/>
              </a:rPr>
              <a:t>ork</a:t>
            </a:r>
            <a:r>
              <a:rPr lang="en-US" sz="2500" dirty="0">
                <a:latin typeface="Garamond" pitchFamily="18" charset="0"/>
              </a:rPr>
              <a:t>.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  </a:t>
            </a:r>
          </a:p>
          <a:p>
            <a:pPr lvl="0"/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                               It includes</a:t>
            </a:r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   </a:t>
            </a:r>
            <a:endParaRPr lang="en-MY" sz="2500" b="1" dirty="0">
              <a:solidFill>
                <a:srgbClr val="7030A0"/>
              </a:solidFill>
              <a:latin typeface="Garamond" pitchFamily="18" charset="0"/>
            </a:endParaRPr>
          </a:p>
          <a:p>
            <a:pPr rtl="1"/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The items of periodic medical examination (screening) include the following</a:t>
            </a:r>
            <a:r>
              <a:rPr lang="en-US" sz="2400" i="1" dirty="0">
                <a:latin typeface="Garamond" pitchFamily="18" charset="0"/>
              </a:rPr>
              <a:t>: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94167" y="-99392"/>
            <a:ext cx="1642329" cy="106182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7030A0"/>
                </a:solidFill>
                <a:latin typeface="Garamond" pitchFamily="18" charset="0"/>
              </a:rPr>
              <a:t>Medical prevention:</a:t>
            </a:r>
          </a:p>
          <a:p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Pre-employment medical exam</a:t>
            </a:r>
          </a:p>
          <a:p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Pre-placement examination:</a:t>
            </a:r>
          </a:p>
          <a:p>
            <a:r>
              <a:rPr lang="en-US" sz="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Periodic medical </a:t>
            </a:r>
            <a:r>
              <a:rPr lang="en-US" sz="9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examin</a:t>
            </a:r>
            <a:endParaRPr lang="en-US" sz="9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Health education </a:t>
            </a:r>
          </a:p>
          <a:p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Immunization of workers </a:t>
            </a:r>
          </a:p>
          <a:p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chemoprophylaxis</a:t>
            </a:r>
            <a:endParaRPr lang="en-MY" sz="900" dirty="0">
              <a:latin typeface="Garamond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922127" y="606420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1" y="1628800"/>
            <a:ext cx="201613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15</a:t>
            </a:fld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B5074-922B-48ED-9C92-8E9CF24C39B0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013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76829"/>
            <a:ext cx="865297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i="1" u="sng" dirty="0">
                <a:solidFill>
                  <a:srgbClr val="0070C0"/>
                </a:solidFill>
                <a:latin typeface="Garamond" pitchFamily="18" charset="0"/>
              </a:rPr>
              <a:t>The items of </a:t>
            </a:r>
            <a:r>
              <a:rPr lang="en-US" sz="2600" b="1" i="1" u="sng" dirty="0">
                <a:solidFill>
                  <a:srgbClr val="FF0000"/>
                </a:solidFill>
                <a:latin typeface="Garamond" pitchFamily="18" charset="0"/>
              </a:rPr>
              <a:t>periodic </a:t>
            </a:r>
            <a:r>
              <a:rPr lang="en-US" sz="2600" b="1" i="1" dirty="0">
                <a:solidFill>
                  <a:srgbClr val="FF0000"/>
                </a:solidFill>
                <a:latin typeface="Garamond" pitchFamily="18" charset="0"/>
              </a:rPr>
              <a:t>medical examination </a:t>
            </a:r>
            <a:r>
              <a:rPr lang="en-US" sz="2600" b="1" i="1" dirty="0">
                <a:solidFill>
                  <a:srgbClr val="0070C0"/>
                </a:solidFill>
                <a:latin typeface="Garamond" pitchFamily="18" charset="0"/>
              </a:rPr>
              <a:t>(screening)</a:t>
            </a:r>
          </a:p>
          <a:p>
            <a:r>
              <a:rPr lang="en-US" sz="2600" b="1" i="1" dirty="0">
                <a:solidFill>
                  <a:srgbClr val="0070C0"/>
                </a:solidFill>
                <a:latin typeface="Garamond" pitchFamily="18" charset="0"/>
              </a:rPr>
              <a:t> include the following</a:t>
            </a:r>
            <a:r>
              <a:rPr lang="en-US" sz="2600" i="1" dirty="0">
                <a:solidFill>
                  <a:srgbClr val="0070C0"/>
                </a:solidFill>
                <a:latin typeface="Garamond" pitchFamily="18" charset="0"/>
              </a:rPr>
              <a:t>:</a:t>
            </a:r>
            <a:endParaRPr lang="en-MY" sz="2600" dirty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Garamond" pitchFamily="18" charset="0"/>
              </a:rPr>
              <a:t>1- </a:t>
            </a:r>
            <a:r>
              <a:rPr lang="en-US" sz="2600" b="1" i="1" dirty="0">
                <a:solidFill>
                  <a:srgbClr val="FF0000"/>
                </a:solidFill>
                <a:latin typeface="Garamond" pitchFamily="18" charset="0"/>
              </a:rPr>
              <a:t>Survey </a:t>
            </a:r>
            <a:r>
              <a:rPr lang="en-US" sz="2600" b="1" i="1" dirty="0">
                <a:solidFill>
                  <a:srgbClr val="7030A0"/>
                </a:solidFill>
                <a:latin typeface="Garamond" pitchFamily="18" charset="0"/>
              </a:rPr>
              <a:t>(</a:t>
            </a:r>
            <a:r>
              <a:rPr lang="en-US" sz="2500" i="1" dirty="0">
                <a:latin typeface="Garamond" pitchFamily="18" charset="0"/>
              </a:rPr>
              <a:t>questionnaire): </a:t>
            </a:r>
            <a:r>
              <a:rPr lang="en-US" sz="2500" dirty="0">
                <a:latin typeface="Garamond" pitchFamily="18" charset="0"/>
              </a:rPr>
              <a:t>inquires about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history of exposure </a:t>
            </a:r>
          </a:p>
          <a:p>
            <a:r>
              <a:rPr lang="en-US" sz="2500" dirty="0">
                <a:latin typeface="Garamond" pitchFamily="18" charset="0"/>
              </a:rPr>
              <a:t>  to any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hazardous substance </a:t>
            </a:r>
            <a:r>
              <a:rPr lang="en-US" sz="2500" dirty="0">
                <a:latin typeface="Garamond" pitchFamily="18" charset="0"/>
              </a:rPr>
              <a:t>or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 process </a:t>
            </a:r>
            <a:r>
              <a:rPr lang="en-US" sz="2500" dirty="0">
                <a:latin typeface="Garamond" pitchFamily="18" charset="0"/>
              </a:rPr>
              <a:t>at work place as well as</a:t>
            </a:r>
          </a:p>
          <a:p>
            <a:r>
              <a:rPr lang="en-US" sz="2500" dirty="0">
                <a:latin typeface="Garamond" pitchFamily="18" charset="0"/>
              </a:rPr>
              <a:t>    any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abnormal symptoms </a:t>
            </a:r>
            <a:r>
              <a:rPr lang="en-US" sz="2500" dirty="0">
                <a:latin typeface="Garamond" pitchFamily="18" charset="0"/>
              </a:rPr>
              <a:t>or complains.</a:t>
            </a:r>
            <a:endParaRPr lang="en-MY" sz="2500" dirty="0">
              <a:latin typeface="Garamond" pitchFamily="18" charset="0"/>
            </a:endParaRPr>
          </a:p>
          <a:p>
            <a:r>
              <a:rPr lang="en-US" sz="2600" dirty="0">
                <a:solidFill>
                  <a:srgbClr val="7030A0"/>
                </a:solidFill>
                <a:latin typeface="Garamond" pitchFamily="18" charset="0"/>
              </a:rPr>
              <a:t>2- </a:t>
            </a:r>
            <a:r>
              <a:rPr lang="en-US" sz="2500" b="1" i="1" dirty="0">
                <a:solidFill>
                  <a:srgbClr val="FF0000"/>
                </a:solidFill>
                <a:latin typeface="Garamond" pitchFamily="18" charset="0"/>
              </a:rPr>
              <a:t>Clinical examination</a:t>
            </a:r>
            <a:r>
              <a:rPr lang="en-US" sz="2500" b="1" i="1" dirty="0">
                <a:solidFill>
                  <a:srgbClr val="7030A0"/>
                </a:solidFill>
                <a:latin typeface="Garamond" pitchFamily="18" charset="0"/>
              </a:rPr>
              <a:t>.</a:t>
            </a:r>
            <a:endParaRPr lang="en-MY" sz="2500" b="1" dirty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 3- </a:t>
            </a:r>
            <a:r>
              <a:rPr lang="en-US" sz="2500" b="1" i="1" dirty="0">
                <a:solidFill>
                  <a:srgbClr val="FF0000"/>
                </a:solidFill>
                <a:latin typeface="Garamond" pitchFamily="18" charset="0"/>
              </a:rPr>
              <a:t>Laboratory investigations </a:t>
            </a:r>
            <a:r>
              <a:rPr lang="en-US" sz="2600" b="1" i="1" dirty="0">
                <a:solidFill>
                  <a:srgbClr val="7030A0"/>
                </a:solidFill>
                <a:latin typeface="Garamond" pitchFamily="18" charset="0"/>
              </a:rPr>
              <a:t>as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: </a:t>
            </a:r>
            <a:r>
              <a:rPr lang="en-US" sz="2400" b="1" dirty="0">
                <a:latin typeface="Garamond" pitchFamily="18" charset="0"/>
              </a:rPr>
              <a:t>chest X-ray, </a:t>
            </a:r>
          </a:p>
          <a:p>
            <a:pPr algn="ctr"/>
            <a:r>
              <a:rPr lang="en-US" sz="2400" b="1" dirty="0">
                <a:latin typeface="Garamond" pitchFamily="18" charset="0"/>
              </a:rPr>
              <a:t>pulmonary function tests,   audiometric evaluation</a:t>
            </a:r>
            <a:r>
              <a:rPr lang="en-US" sz="2400" dirty="0">
                <a:latin typeface="Garamond" pitchFamily="18" charset="0"/>
              </a:rPr>
              <a:t>.</a:t>
            </a:r>
          </a:p>
          <a:p>
            <a:pPr algn="ctr"/>
            <a:endParaRPr lang="en-MY" sz="2400" dirty="0">
              <a:latin typeface="Garamond" pitchFamily="18" charset="0"/>
            </a:endParaRPr>
          </a:p>
          <a:p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4- </a:t>
            </a:r>
            <a:r>
              <a:rPr lang="en-US" sz="2500" b="1" i="1" dirty="0">
                <a:solidFill>
                  <a:srgbClr val="FF0000"/>
                </a:solidFill>
                <a:latin typeface="Garamond" pitchFamily="18" charset="0"/>
              </a:rPr>
              <a:t>Biologic monitoring;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by examination of blood, urine and exhaled ai</a:t>
            </a:r>
            <a:r>
              <a:rPr lang="en-US" sz="2500" b="1" dirty="0">
                <a:latin typeface="Garamond" pitchFamily="18" charset="0"/>
              </a:rPr>
              <a:t>r.</a:t>
            </a:r>
            <a:r>
              <a:rPr lang="en-US" sz="2500" dirty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for early detection of any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disturbed physiologic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function or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toxic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 substance level </a:t>
            </a:r>
          </a:p>
          <a:p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C-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Early treatment </a:t>
            </a:r>
            <a:r>
              <a:rPr lang="en-US" sz="2500" dirty="0">
                <a:latin typeface="Garamond" pitchFamily="18" charset="0"/>
              </a:rPr>
              <a:t>of the diagnosed occupational diseases.</a:t>
            </a:r>
            <a:endParaRPr lang="en-MY" sz="2500" dirty="0"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D-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First aid treatment </a:t>
            </a:r>
            <a:r>
              <a:rPr lang="en-US" sz="2500" dirty="0">
                <a:latin typeface="Garamond" pitchFamily="18" charset="0"/>
              </a:rPr>
              <a:t>of any occupational injuries.</a:t>
            </a:r>
            <a:endParaRPr lang="en-US" sz="25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92089" y="7498"/>
            <a:ext cx="4892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Periodic medical examination Cont. ..</a:t>
            </a:r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132856"/>
            <a:ext cx="187060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16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98E9-5929-4EBA-ACB3-A953675CB209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6207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577" y="0"/>
            <a:ext cx="871296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          O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bjectives of periodic examination:</a:t>
            </a:r>
            <a:r>
              <a:rPr lang="en-US" sz="2800" u="sng" dirty="0">
                <a:latin typeface="Garamond" pitchFamily="18" charset="0"/>
              </a:rPr>
              <a:t> </a:t>
            </a:r>
            <a:endParaRPr lang="en-MY" sz="2800" dirty="0">
              <a:latin typeface="Garamond" pitchFamily="18" charset="0"/>
            </a:endParaRPr>
          </a:p>
          <a:p>
            <a:pPr algn="ctr" rtl="1"/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1.</a:t>
            </a:r>
            <a:r>
              <a:rPr lang="en-US" sz="2500" dirty="0">
                <a:latin typeface="Garamond" pitchFamily="18" charset="0"/>
              </a:rPr>
              <a:t>Determine if the worker's</a:t>
            </a:r>
            <a:r>
              <a:rPr lang="en-US" sz="25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500" dirty="0">
                <a:solidFill>
                  <a:srgbClr val="002060"/>
                </a:solidFill>
                <a:latin typeface="Garamond" pitchFamily="18" charset="0"/>
              </a:rPr>
              <a:t>health</a:t>
            </a:r>
            <a:r>
              <a:rPr lang="en-US" sz="25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500" dirty="0">
                <a:latin typeface="Garamond" pitchFamily="18" charset="0"/>
              </a:rPr>
              <a:t>remains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compatible</a:t>
            </a:r>
            <a:r>
              <a:rPr lang="en-US" sz="2500" dirty="0">
                <a:latin typeface="Garamond" pitchFamily="18" charset="0"/>
              </a:rPr>
              <a:t> with job. </a:t>
            </a:r>
          </a:p>
          <a:p>
            <a:pPr algn="ctr" rtl="1"/>
            <a:r>
              <a:rPr lang="en-US" sz="2500" dirty="0">
                <a:latin typeface="Garamond" pitchFamily="18" charset="0"/>
              </a:rPr>
              <a:t>2.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Detect early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any deviation </a:t>
            </a:r>
            <a:r>
              <a:rPr lang="en-US" sz="2500" dirty="0">
                <a:latin typeface="Garamond" pitchFamily="18" charset="0"/>
              </a:rPr>
              <a:t>from normal in </a:t>
            </a:r>
            <a:r>
              <a:rPr lang="en-US" sz="2500" b="1" dirty="0">
                <a:latin typeface="Garamond" pitchFamily="18" charset="0"/>
              </a:rPr>
              <a:t>the worker's </a:t>
            </a:r>
          </a:p>
          <a:p>
            <a:pPr algn="ctr" rtl="1"/>
            <a:r>
              <a:rPr lang="en-US" sz="2500" b="1" dirty="0">
                <a:latin typeface="Garamond" pitchFamily="18" charset="0"/>
              </a:rPr>
              <a:t>health   </a:t>
            </a:r>
            <a:r>
              <a:rPr lang="en-US" sz="2500" dirty="0">
                <a:latin typeface="Garamond" pitchFamily="18" charset="0"/>
              </a:rPr>
              <a:t>and thus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early detection </a:t>
            </a:r>
            <a:r>
              <a:rPr lang="en-US" sz="2500" dirty="0">
                <a:latin typeface="Garamond" pitchFamily="18" charset="0"/>
              </a:rPr>
              <a:t>of </a:t>
            </a:r>
            <a:r>
              <a:rPr lang="en-US" sz="2500" b="1" dirty="0">
                <a:latin typeface="Garamond" pitchFamily="18" charset="0"/>
              </a:rPr>
              <a:t>occupational disease</a:t>
            </a:r>
            <a:r>
              <a:rPr lang="en-US" sz="2500" dirty="0">
                <a:latin typeface="Garamond" pitchFamily="18" charset="0"/>
              </a:rPr>
              <a:t>.   </a:t>
            </a:r>
            <a:endParaRPr lang="en-MY" sz="2500" dirty="0"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    3. Evaluate the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control </a:t>
            </a:r>
            <a:r>
              <a:rPr lang="en-US" sz="2500" dirty="0">
                <a:latin typeface="Garamond" pitchFamily="18" charset="0"/>
              </a:rPr>
              <a:t>measures in the factory</a:t>
            </a:r>
            <a:endParaRPr lang="en-MY" sz="2500" dirty="0"/>
          </a:p>
        </p:txBody>
      </p:sp>
      <p:sp>
        <p:nvSpPr>
          <p:cNvPr id="3" name="Rectangle 2"/>
          <p:cNvSpPr/>
          <p:nvPr/>
        </p:nvSpPr>
        <p:spPr>
          <a:xfrm>
            <a:off x="323528" y="2310552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600" b="1" dirty="0">
                <a:solidFill>
                  <a:srgbClr val="C00000"/>
                </a:solidFill>
                <a:latin typeface="Garamond" pitchFamily="18" charset="0"/>
              </a:rPr>
              <a:t>iv </a:t>
            </a:r>
            <a:r>
              <a:rPr lang="en-US" sz="2600" b="1" dirty="0">
                <a:solidFill>
                  <a:srgbClr val="C00000"/>
                </a:solidFill>
                <a:latin typeface="Garamond" pitchFamily="18" charset="0"/>
              </a:rPr>
              <a:t>Health education and counseling </a:t>
            </a:r>
          </a:p>
        </p:txBody>
      </p:sp>
      <p:sp>
        <p:nvSpPr>
          <p:cNvPr id="4" name="Rectangle 3"/>
          <p:cNvSpPr/>
          <p:nvPr/>
        </p:nvSpPr>
        <p:spPr>
          <a:xfrm>
            <a:off x="6660232" y="1571888"/>
            <a:ext cx="2313921" cy="1492716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7030A0"/>
                </a:solidFill>
                <a:latin typeface="Garamond" pitchFamily="18" charset="0"/>
              </a:rPr>
              <a:t>Medical prevention:</a:t>
            </a:r>
          </a:p>
          <a:p>
            <a:r>
              <a:rPr lang="en-US" sz="13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Pre-employment medical exam</a:t>
            </a:r>
          </a:p>
          <a:p>
            <a:r>
              <a:rPr lang="en-US" sz="13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Pre-placement examination:</a:t>
            </a:r>
          </a:p>
          <a:p>
            <a:r>
              <a:rPr lang="en-US" sz="13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Periodic medical </a:t>
            </a:r>
            <a:r>
              <a:rPr lang="en-US" sz="1300" dirty="0" err="1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examin</a:t>
            </a:r>
            <a:endParaRPr lang="en-US" sz="1300" dirty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Health education </a:t>
            </a:r>
          </a:p>
          <a:p>
            <a:r>
              <a:rPr lang="en-US" sz="13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Immunization of workers </a:t>
            </a:r>
          </a:p>
          <a:p>
            <a:r>
              <a:rPr lang="en-US" sz="13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chemoprophylaxis</a:t>
            </a:r>
            <a:endParaRPr lang="en-MY" sz="13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21" y="2946198"/>
            <a:ext cx="914501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Occupational health personnel </a:t>
            </a:r>
            <a:r>
              <a:rPr lang="en-US" sz="2500" b="1" dirty="0">
                <a:latin typeface="Garamond" pitchFamily="18" charset="0"/>
              </a:rPr>
              <a:t>should educate  employees about         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personal hygiene </a:t>
            </a:r>
            <a:r>
              <a:rPr lang="en-US" sz="2500" b="1" dirty="0">
                <a:latin typeface="Garamond" pitchFamily="18" charset="0"/>
              </a:rPr>
              <a:t>and </a:t>
            </a:r>
          </a:p>
          <a:p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                                     Health maintenance</a:t>
            </a:r>
            <a:r>
              <a:rPr lang="en-US" sz="2600" dirty="0">
                <a:latin typeface="Garamond" pitchFamily="18" charset="0"/>
              </a:rPr>
              <a:t>. 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  </a:t>
            </a:r>
            <a:r>
              <a:rPr lang="en-US" sz="2500" b="1" dirty="0">
                <a:latin typeface="Garamond" pitchFamily="18" charset="0"/>
              </a:rPr>
              <a:t>The </a:t>
            </a:r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industrial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physician</a:t>
            </a:r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500" b="1" dirty="0">
                <a:latin typeface="Garamond" pitchFamily="18" charset="0"/>
              </a:rPr>
              <a:t>and </a:t>
            </a:r>
          </a:p>
          <a:p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 nurse </a:t>
            </a:r>
            <a:r>
              <a:rPr lang="en-US" sz="2500" b="1" dirty="0">
                <a:latin typeface="Garamond" pitchFamily="18" charset="0"/>
              </a:rPr>
              <a:t>should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co-operate</a:t>
            </a:r>
            <a:r>
              <a:rPr lang="en-US" sz="2500" b="1" dirty="0">
                <a:latin typeface="Garamond" pitchFamily="18" charset="0"/>
              </a:rPr>
              <a:t> with the</a:t>
            </a:r>
          </a:p>
          <a:p>
            <a:r>
              <a:rPr lang="en-US" sz="2500" b="1" dirty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safety engineer </a:t>
            </a:r>
            <a:r>
              <a:rPr lang="en-US" sz="2500" b="1" dirty="0">
                <a:latin typeface="Garamond" pitchFamily="18" charset="0"/>
              </a:rPr>
              <a:t>and </a:t>
            </a:r>
          </a:p>
          <a:p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   industrial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hygienist</a:t>
            </a:r>
            <a:endParaRPr lang="en-MY" sz="25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73477" y="4392748"/>
            <a:ext cx="4026285" cy="1292662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500" b="1" dirty="0">
                <a:latin typeface="Garamond" pitchFamily="18" charset="0"/>
              </a:rPr>
              <a:t>to educate the employees </a:t>
            </a:r>
          </a:p>
          <a:p>
            <a:r>
              <a:rPr lang="en-US" sz="2500" b="1" dirty="0">
                <a:latin typeface="Garamond" pitchFamily="18" charset="0"/>
              </a:rPr>
              <a:t> about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prevention of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accident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s and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OD</a:t>
            </a:r>
            <a:endParaRPr lang="en-MY" sz="2500" dirty="0">
              <a:solidFill>
                <a:srgbClr val="FF000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131840" y="4293096"/>
            <a:ext cx="2489547" cy="1413796"/>
          </a:xfrm>
          <a:prstGeom prst="rightBrac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1688995" y="6325438"/>
            <a:ext cx="4539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Health education of workers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can be done: </a:t>
            </a:r>
            <a:endParaRPr lang="en-MY" dirty="0"/>
          </a:p>
        </p:txBody>
      </p:sp>
      <p:sp>
        <p:nvSpPr>
          <p:cNvPr id="9" name="Right Arrow 8"/>
          <p:cNvSpPr/>
          <p:nvPr/>
        </p:nvSpPr>
        <p:spPr>
          <a:xfrm>
            <a:off x="6802449" y="6325438"/>
            <a:ext cx="16264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643848" y="6332670"/>
            <a:ext cx="2133600" cy="365125"/>
          </a:xfrm>
        </p:spPr>
        <p:txBody>
          <a:bodyPr/>
          <a:lstStyle/>
          <a:p>
            <a:fld id="{80AE10D2-8D91-4007-A2C2-D2057345B80D}" type="slidenum">
              <a:rPr lang="en-MY" smtClean="0"/>
              <a:t>17</a:t>
            </a:fld>
            <a:endParaRPr lang="en-MY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3E-8BD9-4454-ADF8-3F4399C49B27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6188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8520" y="188640"/>
            <a:ext cx="957706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    Health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education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of workers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can be done: </a:t>
            </a: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1-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During periodic examination.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2- On reviewing laboratory test results.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3- During treatment.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4- At a time of specific enquiry by employees.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5- On a request of work group.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6- On introduction of a new process or a new hazardous material</a:t>
            </a:r>
            <a:r>
              <a:rPr lang="en-US" sz="2600" dirty="0">
                <a:latin typeface="Garamond" pitchFamily="18" charset="0"/>
              </a:rPr>
              <a:t>. 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82109" y="982368"/>
            <a:ext cx="2880320" cy="16312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sz="2500" b="1" dirty="0">
                <a:latin typeface="Garamond" pitchFamily="18" charset="0"/>
              </a:rPr>
              <a:t>about early</a:t>
            </a:r>
          </a:p>
          <a:p>
            <a:pPr fontAlgn="base"/>
            <a:r>
              <a:rPr lang="en-US" sz="2500" b="1" dirty="0">
                <a:latin typeface="Garamond" pitchFamily="18" charset="0"/>
              </a:rPr>
              <a:t> S&amp;S of OD and </a:t>
            </a:r>
          </a:p>
          <a:p>
            <a:pPr fontAlgn="base"/>
            <a:r>
              <a:rPr lang="en-US" sz="2500" b="1" dirty="0">
                <a:latin typeface="Garamond" pitchFamily="18" charset="0"/>
              </a:rPr>
              <a:t>the importance of</a:t>
            </a:r>
          </a:p>
          <a:p>
            <a:pPr fontAlgn="base"/>
            <a:r>
              <a:rPr lang="en-US" sz="2500" b="1" dirty="0">
                <a:latin typeface="Garamond" pitchFamily="18" charset="0"/>
              </a:rPr>
              <a:t> early management</a:t>
            </a:r>
            <a:endParaRPr lang="en-MY" sz="2500" b="1" dirty="0"/>
          </a:p>
        </p:txBody>
      </p:sp>
      <p:sp>
        <p:nvSpPr>
          <p:cNvPr id="8" name="Rectangle 7"/>
          <p:cNvSpPr/>
          <p:nvPr/>
        </p:nvSpPr>
        <p:spPr>
          <a:xfrm>
            <a:off x="1572816" y="3056401"/>
            <a:ext cx="62143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      Successful health education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will improve safe working habits and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will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reduce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both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lost time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rate and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incidence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 of minor accidents as well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11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7450"/>
            <a:ext cx="1800200" cy="100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979712" y="0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latin typeface="Garamond" pitchFamily="18" charset="0"/>
              </a:rPr>
              <a:t>Health education and counseling Cont. .. </a:t>
            </a:r>
          </a:p>
        </p:txBody>
      </p:sp>
      <p:sp>
        <p:nvSpPr>
          <p:cNvPr id="2" name="Right Brace 1"/>
          <p:cNvSpPr/>
          <p:nvPr/>
        </p:nvSpPr>
        <p:spPr>
          <a:xfrm>
            <a:off x="4680012" y="920344"/>
            <a:ext cx="1764196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89887" y="5265341"/>
            <a:ext cx="81265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V . Immunization of workers and chemoprophylaxis </a:t>
            </a:r>
          </a:p>
          <a:p>
            <a:r>
              <a:rPr lang="en-US" sz="2500" b="1" dirty="0">
                <a:latin typeface="Garamond" pitchFamily="18" charset="0"/>
              </a:rPr>
              <a:t>to combat any infectious disease that may be  contracted during the course of their occupation</a:t>
            </a:r>
            <a:endParaRPr lang="en-MY" sz="25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18</a:t>
            </a:fld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043E-921D-4120-9BD1-1EEC23C9DC9D}" type="datetime1">
              <a:rPr lang="en-MY" smtClean="0"/>
              <a:t>1/3/2023</a:t>
            </a:fld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7123871" y="3418036"/>
            <a:ext cx="2020129" cy="1400383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7030A0"/>
                </a:solidFill>
                <a:latin typeface="Garamond" pitchFamily="18" charset="0"/>
              </a:rPr>
              <a:t>Medical prevention:</a:t>
            </a:r>
          </a:p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Pre-employment medical exam</a:t>
            </a:r>
          </a:p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Pre-placement examination:</a:t>
            </a:r>
          </a:p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Periodic medical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examin</a:t>
            </a:r>
            <a:endParaRPr lang="en-US" sz="1200" dirty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Health education </a:t>
            </a:r>
          </a:p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Immunization of workers </a:t>
            </a:r>
          </a:p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chemoprophylaxis</a:t>
            </a:r>
            <a:endParaRPr lang="en-MY" sz="12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557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463" y="369714"/>
            <a:ext cx="906753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b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) Engineering prevention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r>
              <a:rPr lang="en-US" sz="2800" dirty="0">
                <a:latin typeface="Garamond" pitchFamily="18" charset="0"/>
              </a:rPr>
              <a:t>through:-</a:t>
            </a:r>
            <a:endParaRPr lang="en-MY" sz="2800" dirty="0">
              <a:latin typeface="Garamond" pitchFamily="18" charset="0"/>
            </a:endParaRP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Mechanization</a:t>
            </a:r>
            <a:r>
              <a:rPr lang="en-US" sz="2600" b="1" dirty="0">
                <a:latin typeface="Garamond" pitchFamily="18" charset="0"/>
              </a:rPr>
              <a:t> of heavy work process to lighten the </a:t>
            </a:r>
          </a:p>
          <a:p>
            <a:pPr lvl="0" fontAlgn="base"/>
            <a:r>
              <a:rPr lang="en-US" sz="2600" b="1" dirty="0">
                <a:latin typeface="Garamond" pitchFamily="18" charset="0"/>
              </a:rPr>
              <a:t>         physical strain.</a:t>
            </a:r>
            <a:endParaRPr lang="en-MY" sz="2600" b="1" dirty="0">
              <a:latin typeface="Garamond" pitchFamily="18" charset="0"/>
            </a:endParaRPr>
          </a:p>
          <a:p>
            <a:pPr lvl="0" fontAlgn="base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2.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Substitution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o</a:t>
            </a:r>
            <a:r>
              <a:rPr lang="en-US" sz="2600" b="1" dirty="0">
                <a:latin typeface="Garamond" pitchFamily="18" charset="0"/>
              </a:rPr>
              <a:t>f</a:t>
            </a:r>
          </a:p>
          <a:p>
            <a:pPr lvl="0" fontAlgn="base"/>
            <a:r>
              <a:rPr lang="en-US" sz="2600" b="1" dirty="0">
                <a:latin typeface="Garamond" pitchFamily="18" charset="0"/>
              </a:rPr>
              <a:t>   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hazardous substance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or operation by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non hazardous </a:t>
            </a:r>
            <a:r>
              <a:rPr lang="en-US" sz="2600" dirty="0">
                <a:latin typeface="Garamond" pitchFamily="18" charset="0"/>
              </a:rPr>
              <a:t>one </a:t>
            </a:r>
          </a:p>
          <a:p>
            <a:pPr lvl="0" fontAlgn="base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3.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Enclosure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en-US" sz="2800" b="1" dirty="0">
                <a:latin typeface="Garamond" pitchFamily="18" charset="0"/>
              </a:rPr>
              <a:t> </a:t>
            </a:r>
          </a:p>
          <a:p>
            <a:pPr lvl="0" fontAlgn="base"/>
            <a:r>
              <a:rPr lang="en-US" sz="2800" b="1" dirty="0">
                <a:latin typeface="Garamond" pitchFamily="18" charset="0"/>
              </a:rPr>
              <a:t>                </a:t>
            </a:r>
            <a:r>
              <a:rPr lang="en-US" sz="2600" b="1" dirty="0">
                <a:latin typeface="Garamond" pitchFamily="18" charset="0"/>
              </a:rPr>
              <a:t>machine guarding</a:t>
            </a:r>
            <a:endParaRPr lang="en-MY" sz="2600" b="1" dirty="0">
              <a:latin typeface="Garamond" pitchFamily="18" charset="0"/>
            </a:endParaRPr>
          </a:p>
          <a:p>
            <a:pPr lvl="0" fontAlgn="base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4.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Isolation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pPr lvl="0" fontAlgn="base"/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isolation of hazardous process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inside the work </a:t>
            </a:r>
            <a:r>
              <a:rPr lang="en-US" sz="2600" b="1" dirty="0">
                <a:latin typeface="Garamond" pitchFamily="18" charset="0"/>
              </a:rPr>
              <a:t>place </a:t>
            </a:r>
            <a:r>
              <a:rPr lang="en-US" sz="2600" i="1" dirty="0">
                <a:solidFill>
                  <a:schemeClr val="accent1"/>
                </a:solidFill>
                <a:latin typeface="Garamond" pitchFamily="18" charset="0"/>
              </a:rPr>
              <a:t>(radiation).</a:t>
            </a:r>
            <a:endParaRPr lang="en-MY" sz="2600" i="1" dirty="0">
              <a:solidFill>
                <a:schemeClr val="accent1"/>
              </a:solidFill>
              <a:latin typeface="Garamond" pitchFamily="18" charset="0"/>
            </a:endParaRPr>
          </a:p>
          <a:p>
            <a:pPr lvl="0" eaLnBrk="0" fontAlgn="base" hangingPunct="0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5.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Segregation</a:t>
            </a:r>
            <a:r>
              <a:rPr lang="en-US" sz="2800" u="sng" dirty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  <a:p>
            <a:pPr lvl="0" eaLnBrk="0" fontAlgn="base" hangingPunct="0"/>
            <a:r>
              <a:rPr lang="en-US" sz="2800" dirty="0">
                <a:solidFill>
                  <a:srgbClr val="FF0000"/>
                </a:solidFill>
                <a:latin typeface="Garamond" pitchFamily="18" charset="0"/>
              </a:rPr>
              <a:t>         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sz="2600" b="1" dirty="0">
                <a:latin typeface="Garamond" pitchFamily="18" charset="0"/>
              </a:rPr>
              <a:t>f hazardous process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away from </a:t>
            </a:r>
            <a:r>
              <a:rPr lang="en-US" sz="2600" b="1" dirty="0">
                <a:latin typeface="Garamond" pitchFamily="18" charset="0"/>
              </a:rPr>
              <a:t>work places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lvl="0" eaLnBrk="0" fontAlgn="base" hangingPunct="0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6.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Good ventilation</a:t>
            </a:r>
            <a:r>
              <a:rPr lang="en-US" sz="2800" dirty="0">
                <a:latin typeface="Garamond" pitchFamily="18" charset="0"/>
              </a:rPr>
              <a:t>: </a:t>
            </a: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600" b="1" dirty="0">
                <a:latin typeface="Garamond" pitchFamily="18" charset="0"/>
              </a:rPr>
              <a:t>by fans to increase air movement or </a:t>
            </a: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600" dirty="0">
                <a:latin typeface="Garamond" pitchFamily="18" charset="0"/>
              </a:rPr>
              <a:t>by </a:t>
            </a:r>
            <a:r>
              <a:rPr lang="en-US" sz="2600" b="1" dirty="0">
                <a:latin typeface="Garamond" pitchFamily="18" charset="0"/>
              </a:rPr>
              <a:t>exhaust  system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for suction </a:t>
            </a:r>
            <a:r>
              <a:rPr lang="en-US" sz="2600" dirty="0">
                <a:latin typeface="Garamond" pitchFamily="18" charset="0"/>
              </a:rPr>
              <a:t>of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hazardous gases </a:t>
            </a:r>
            <a:r>
              <a:rPr lang="en-US" sz="2600" dirty="0">
                <a:latin typeface="Garamond" pitchFamily="18" charset="0"/>
              </a:rPr>
              <a:t>or </a:t>
            </a: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600" b="1" dirty="0">
                <a:latin typeface="Garamond" pitchFamily="18" charset="0"/>
              </a:rPr>
              <a:t>dust to be collected </a:t>
            </a:r>
            <a:r>
              <a:rPr lang="en-US" sz="2600" dirty="0">
                <a:latin typeface="Garamond" pitchFamily="18" charset="0"/>
              </a:rPr>
              <a:t>in </a:t>
            </a:r>
            <a:r>
              <a:rPr lang="en-US" sz="2600" b="1" dirty="0">
                <a:latin typeface="Garamond" pitchFamily="18" charset="0"/>
              </a:rPr>
              <a:t>a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special disposal system  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0528" y="59114"/>
            <a:ext cx="2592288" cy="738664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latin typeface="Garamond" pitchFamily="18" charset="0"/>
              </a:rPr>
              <a:t>Prevention of occupational health hazards</a:t>
            </a:r>
            <a:endParaRPr lang="en-US" sz="1050" dirty="0">
              <a:latin typeface="Garamond" pitchFamily="18" charset="0"/>
            </a:endParaRPr>
          </a:p>
          <a:p>
            <a:r>
              <a:rPr lang="en-US" sz="1050" b="1" dirty="0">
                <a:solidFill>
                  <a:srgbClr val="002060"/>
                </a:solidFill>
                <a:latin typeface="Garamond" pitchFamily="18" charset="0"/>
              </a:rPr>
              <a:t>a) Medical prevention:</a:t>
            </a:r>
            <a:endParaRPr lang="en-MY" sz="1050" dirty="0">
              <a:solidFill>
                <a:srgbClr val="002060"/>
              </a:solidFill>
              <a:latin typeface="Garamond" pitchFamily="18" charset="0"/>
            </a:endParaRPr>
          </a:p>
          <a:p>
            <a:pPr lvl="0" fontAlgn="base"/>
            <a:r>
              <a:rPr lang="en-US" sz="1050" b="1" dirty="0">
                <a:solidFill>
                  <a:srgbClr val="FF0000"/>
                </a:solidFill>
                <a:latin typeface="Garamond" pitchFamily="18" charset="0"/>
              </a:rPr>
              <a:t>b) Engineering prevention:</a:t>
            </a:r>
          </a:p>
          <a:p>
            <a:pPr lvl="0" fontAlgn="base"/>
            <a:r>
              <a:rPr lang="en-US" sz="1050" b="1" dirty="0">
                <a:solidFill>
                  <a:srgbClr val="002060"/>
                </a:solidFill>
                <a:latin typeface="Garamond" pitchFamily="18" charset="0"/>
              </a:rPr>
              <a:t>Hygienic prevention </a:t>
            </a:r>
            <a:r>
              <a:rPr lang="en-US" sz="1050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105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0528" y="-33219"/>
            <a:ext cx="7219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  Cont.  ..Prevention of occupational health hazards</a:t>
            </a:r>
            <a:endParaRPr lang="en-US" sz="2400" dirty="0">
              <a:latin typeface="Garamond" pitchFamily="18" charset="0"/>
            </a:endParaRPr>
          </a:p>
        </p:txBody>
      </p:sp>
      <p:pic>
        <p:nvPicPr>
          <p:cNvPr id="6" name="Picture 20" descr="Contaminated Area Sign Stock Vector - 780256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212" y="4941168"/>
            <a:ext cx="205278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7699802" y="637916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9872" y="6167948"/>
            <a:ext cx="2133600" cy="365125"/>
          </a:xfrm>
        </p:spPr>
        <p:txBody>
          <a:bodyPr/>
          <a:lstStyle/>
          <a:p>
            <a:fld id="{80AE10D2-8D91-4007-A2C2-D2057345B80D}" type="slidenum">
              <a:rPr lang="en-MY" smtClean="0"/>
              <a:t>19</a:t>
            </a:fld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9FE0-9D60-4932-8EF1-C647B07D13B2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905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9862" y="332656"/>
            <a:ext cx="678814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Occupation Health Program</a:t>
            </a:r>
          </a:p>
          <a:p>
            <a:pPr algn="ctr" rtl="1"/>
            <a:r>
              <a:rPr 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&amp;</a:t>
            </a:r>
          </a:p>
          <a:p>
            <a:pPr algn="ctr" rtl="1"/>
            <a:r>
              <a:rPr 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Occupational Health Services:</a:t>
            </a:r>
            <a:endParaRPr lang="en-MY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Picture 14" descr="Construction worker repairman thumb up, safety first, health and safety warning signs, vector illustra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797" y="2277196"/>
            <a:ext cx="5466363" cy="284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9273" y="5451321"/>
            <a:ext cx="68493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81BD-3AAB-4E39-BD6D-9A37F671779B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837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713" y="471106"/>
            <a:ext cx="9057334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7.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Good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lighting</a:t>
            </a:r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500" b="1" dirty="0">
                <a:latin typeface="Garamond" pitchFamily="18" charset="0"/>
              </a:rPr>
              <a:t>and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control of other physical hazards </a:t>
            </a:r>
            <a:r>
              <a:rPr lang="en-US" sz="2500" b="1" dirty="0">
                <a:latin typeface="Garamond" pitchFamily="18" charset="0"/>
              </a:rPr>
              <a:t>at </a:t>
            </a:r>
          </a:p>
          <a:p>
            <a:pPr lvl="0" eaLnBrk="0" fontAlgn="base" hangingPunct="0"/>
            <a:r>
              <a:rPr lang="en-US" sz="2500" b="1" dirty="0">
                <a:latin typeface="Garamond" pitchFamily="18" charset="0"/>
              </a:rPr>
              <a:t>                            workplace as heat, noise and radiation.</a:t>
            </a:r>
            <a:endParaRPr lang="en-MY" sz="2500" b="1" dirty="0">
              <a:latin typeface="Garamond" pitchFamily="18" charset="0"/>
            </a:endParaRPr>
          </a:p>
          <a:p>
            <a:pPr lvl="0" eaLnBrk="0" fontAlgn="base" hangingPunct="0"/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8. Assurance of Ergonomics </a:t>
            </a:r>
            <a:r>
              <a:rPr lang="en-US" sz="2500" dirty="0">
                <a:latin typeface="Garamond" pitchFamily="18" charset="0"/>
              </a:rPr>
              <a:t>at work place: </a:t>
            </a:r>
            <a:endParaRPr lang="en-US" sz="2400" dirty="0">
              <a:latin typeface="Garamond" pitchFamily="18" charset="0"/>
            </a:endParaRPr>
          </a:p>
          <a:p>
            <a:pPr marL="457200" lvl="0" indent="-457200" eaLnBrk="0" fontAlgn="base" hangingPunct="0">
              <a:buFont typeface="+mj-lt"/>
              <a:buAutoNum type="alphaLcPeriod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to adapt the work situation to physical capabilities of the  worker </a:t>
            </a: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500" dirty="0">
                <a:latin typeface="Garamond" pitchFamily="18" charset="0"/>
              </a:rPr>
              <a:t>to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prevent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loss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of effort </a:t>
            </a:r>
            <a:r>
              <a:rPr lang="en-US" sz="2500" dirty="0">
                <a:latin typeface="Garamond" pitchFamily="18" charset="0"/>
              </a:rPr>
              <a:t>and</a:t>
            </a:r>
            <a:r>
              <a:rPr lang="en-US" sz="2500" b="1" dirty="0">
                <a:latin typeface="Garamond" pitchFamily="18" charset="0"/>
              </a:rPr>
              <a:t> time </a:t>
            </a:r>
            <a:r>
              <a:rPr lang="en-US" sz="2500" dirty="0">
                <a:latin typeface="Garamond" pitchFamily="18" charset="0"/>
              </a:rPr>
              <a:t>and </a:t>
            </a: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500" dirty="0">
                <a:latin typeface="Garamond" pitchFamily="18" charset="0"/>
              </a:rPr>
              <a:t>to</a:t>
            </a:r>
            <a:r>
              <a:rPr lang="en-US" sz="25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prevent </a:t>
            </a:r>
            <a:r>
              <a:rPr lang="en-US" sz="2500" b="1" dirty="0">
                <a:latin typeface="Garamond" pitchFamily="18" charset="0"/>
              </a:rPr>
              <a:t>development of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accidents</a:t>
            </a:r>
            <a:r>
              <a:rPr lang="en-US" sz="25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500" dirty="0">
                <a:latin typeface="Garamond" pitchFamily="18" charset="0"/>
              </a:rPr>
              <a:t>and </a:t>
            </a: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500" dirty="0">
                <a:latin typeface="Garamond" pitchFamily="18" charset="0"/>
              </a:rPr>
              <a:t>to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prevent </a:t>
            </a:r>
            <a:r>
              <a:rPr lang="en-US" sz="2500" dirty="0">
                <a:latin typeface="Garamond" pitchFamily="18" charset="0"/>
              </a:rPr>
              <a:t>development </a:t>
            </a:r>
            <a:r>
              <a:rPr lang="en-US" sz="2500" b="1" dirty="0" err="1">
                <a:solidFill>
                  <a:srgbClr val="FF0000"/>
                </a:solidFill>
                <a:latin typeface="Garamond" pitchFamily="18" charset="0"/>
              </a:rPr>
              <a:t>musclo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-skel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etal disorders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713" y="-91951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Prevention of occupational health hazards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83768" y="136649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Garamond" pitchFamily="18" charset="0"/>
              </a:rPr>
              <a:t>Engineering prevention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Cont. ..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0" y="3511474"/>
            <a:ext cx="91440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c) </a:t>
            </a:r>
            <a:r>
              <a:rPr lang="en-US" sz="2500" b="1" dirty="0">
                <a:solidFill>
                  <a:srgbClr val="C00000"/>
                </a:solidFill>
                <a:latin typeface="Garamond" pitchFamily="18" charset="0"/>
              </a:rPr>
              <a:t>Hygienic prevention: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through:-</a:t>
            </a:r>
            <a:endParaRPr lang="en-MY" sz="25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500" dirty="0">
                <a:latin typeface="Garamond" pitchFamily="18" charset="0"/>
              </a:rPr>
              <a:t>Providing good </a:t>
            </a:r>
            <a:r>
              <a:rPr lang="en-US" sz="2500" b="1" dirty="0">
                <a:latin typeface="Garamond" pitchFamily="18" charset="0"/>
              </a:rPr>
              <a:t>sanitary facilities </a:t>
            </a:r>
            <a:r>
              <a:rPr lang="en-US" sz="2500" dirty="0">
                <a:latin typeface="Garamond" pitchFamily="18" charset="0"/>
              </a:rPr>
              <a:t>as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washing, changing clothes </a:t>
            </a:r>
            <a:r>
              <a:rPr lang="en-US" sz="2500" b="1" dirty="0">
                <a:latin typeface="Garamond" pitchFamily="18" charset="0"/>
              </a:rPr>
              <a:t>before and after work</a:t>
            </a:r>
            <a:r>
              <a:rPr lang="en-US" sz="2500" dirty="0">
                <a:latin typeface="Garamond" pitchFamily="18" charset="0"/>
              </a:rPr>
              <a:t>,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skin and mouth hygiene</a:t>
            </a:r>
            <a:r>
              <a:rPr lang="en-US" sz="2500" dirty="0">
                <a:latin typeface="Garamond" pitchFamily="18" charset="0"/>
              </a:rPr>
              <a:t>.</a:t>
            </a:r>
            <a:endParaRPr lang="en-MY" sz="2500" dirty="0"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500" dirty="0">
                <a:latin typeface="Garamond" pitchFamily="18" charset="0"/>
              </a:rPr>
              <a:t>Supplying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protective equipment(PPE)</a:t>
            </a:r>
          </a:p>
          <a:p>
            <a:pPr fontAlgn="base"/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500" dirty="0">
                <a:latin typeface="Garamond" pitchFamily="18" charset="0"/>
              </a:rPr>
              <a:t>as respirators, protective clothes, and ear muffs or plugs.</a:t>
            </a:r>
            <a:endParaRPr lang="en-MY" sz="2500" dirty="0"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500" b="1" dirty="0">
                <a:latin typeface="Garamond" pitchFamily="18" charset="0"/>
              </a:rPr>
              <a:t>Work environment monitoring for detection and evaluation </a:t>
            </a:r>
          </a:p>
          <a:p>
            <a:pPr fontAlgn="base"/>
            <a:r>
              <a:rPr lang="en-US" sz="2500" b="1" dirty="0">
                <a:latin typeface="Garamond" pitchFamily="18" charset="0"/>
              </a:rPr>
              <a:t>         of environmental  pollutants,</a:t>
            </a:r>
            <a:endParaRPr lang="en-MY" sz="2500" b="1" dirty="0"/>
          </a:p>
        </p:txBody>
      </p:sp>
      <p:sp>
        <p:nvSpPr>
          <p:cNvPr id="7" name="Rectangle 6"/>
          <p:cNvSpPr/>
          <p:nvPr/>
        </p:nvSpPr>
        <p:spPr>
          <a:xfrm>
            <a:off x="6483555" y="0"/>
            <a:ext cx="2523237" cy="707886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Garamond" pitchFamily="18" charset="0"/>
              </a:rPr>
              <a:t>Prevention of occupational health hazards</a:t>
            </a:r>
            <a:endParaRPr lang="en-US" sz="1000" dirty="0">
              <a:latin typeface="Garamond" pitchFamily="18" charset="0"/>
            </a:endParaRPr>
          </a:p>
          <a:p>
            <a:r>
              <a:rPr lang="en-US" sz="1000" b="1" dirty="0">
                <a:latin typeface="Garamond" pitchFamily="18" charset="0"/>
              </a:rPr>
              <a:t>a) Medical prevention:</a:t>
            </a:r>
            <a:endParaRPr lang="en-MY" sz="1000" dirty="0">
              <a:latin typeface="Garamond" pitchFamily="18" charset="0"/>
            </a:endParaRPr>
          </a:p>
          <a:p>
            <a:pPr lvl="0" fontAlgn="base"/>
            <a:r>
              <a:rPr lang="en-US" sz="1000" b="1" dirty="0">
                <a:latin typeface="Garamond" pitchFamily="18" charset="0"/>
              </a:rPr>
              <a:t>b) Engineering prevention</a:t>
            </a:r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pPr lvl="0" fontAlgn="base"/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Hygienic prevention </a:t>
            </a:r>
            <a:r>
              <a:rPr lang="en-US" sz="10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MY" sz="1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932040" y="6379972"/>
            <a:ext cx="40747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/>
              <a:t>threshold limit value (TLV) </a:t>
            </a:r>
          </a:p>
        </p:txBody>
      </p:sp>
      <p:pic>
        <p:nvPicPr>
          <p:cNvPr id="13" name="Picture 16" descr="industrial security and protective equipment for worker illustration, flat de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509119"/>
            <a:ext cx="162648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20</a:t>
            </a:fld>
            <a:endParaRPr lang="en-MY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EF1-AEB1-4D8D-954E-A17DE70629CE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4331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78810"/>
            <a:ext cx="882047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buFont typeface="Wingdings" pitchFamily="2" charset="2"/>
              <a:buChar char="v"/>
            </a:pPr>
            <a:r>
              <a:rPr lang="en-US" sz="1600" b="1" dirty="0">
                <a:latin typeface="Garamond" pitchFamily="18" charset="0"/>
              </a:rPr>
              <a:t>Work environment monitoring for detection and evaluation of environmental pollutants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,</a:t>
            </a:r>
          </a:p>
          <a:p>
            <a:pPr fontAlgn="base"/>
            <a:r>
              <a:rPr lang="en-US" sz="2600" b="1" dirty="0">
                <a:latin typeface="Garamond" pitchFamily="18" charset="0"/>
              </a:rPr>
              <a:t>      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threshold limit value</a:t>
            </a:r>
            <a:r>
              <a:rPr lang="en-MY" sz="2600" dirty="0">
                <a:latin typeface="Garamond" pitchFamily="18" charset="0"/>
              </a:rPr>
              <a:t> (</a:t>
            </a:r>
            <a:r>
              <a:rPr lang="en-MY" sz="2600" b="1" dirty="0">
                <a:latin typeface="Garamond" pitchFamily="18" charset="0"/>
              </a:rPr>
              <a:t>TLV</a:t>
            </a:r>
            <a:r>
              <a:rPr lang="en-MY" sz="2600" dirty="0">
                <a:latin typeface="Garamond" pitchFamily="18" charset="0"/>
              </a:rPr>
              <a:t>) of a </a:t>
            </a:r>
            <a:r>
              <a:rPr lang="en-MY" sz="2600" b="1" dirty="0">
                <a:latin typeface="Garamond" pitchFamily="18" charset="0"/>
                <a:hlinkClick r:id="rId2" tooltip="Chemical substance"/>
              </a:rPr>
              <a:t>chemical substance</a:t>
            </a:r>
            <a:r>
              <a:rPr lang="en-US" sz="2600" dirty="0">
                <a:latin typeface="Garamond" pitchFamily="18" charset="0"/>
              </a:rPr>
              <a:t>. </a:t>
            </a: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Ensuring that work legislations </a:t>
            </a:r>
            <a:r>
              <a:rPr lang="en-US" sz="2600" dirty="0">
                <a:latin typeface="Garamond" pitchFamily="18" charset="0"/>
              </a:rPr>
              <a:t>are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applied as: 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work and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rest </a:t>
            </a:r>
            <a:r>
              <a:rPr lang="en-US" sz="2600" b="1" dirty="0">
                <a:latin typeface="Garamond" pitchFamily="18" charset="0"/>
              </a:rPr>
              <a:t>hours, 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setting rules </a:t>
            </a:r>
            <a:r>
              <a:rPr lang="en-US" sz="2600" b="1" dirty="0">
                <a:latin typeface="Garamond" pitchFamily="18" charset="0"/>
              </a:rPr>
              <a:t>for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employment of women </a:t>
            </a:r>
            <a:r>
              <a:rPr lang="en-US" sz="2600" b="1" dirty="0">
                <a:latin typeface="Garamond" pitchFamily="18" charset="0"/>
              </a:rPr>
              <a:t>and children and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investigation for </a:t>
            </a:r>
            <a:r>
              <a:rPr lang="en-US" sz="2500" b="1" dirty="0">
                <a:latin typeface="Garamond" pitchFamily="18" charset="0"/>
              </a:rPr>
              <a:t>detection of the cause </a:t>
            </a:r>
            <a:r>
              <a:rPr lang="en-US" sz="2600" b="1" dirty="0">
                <a:latin typeface="Garamond" pitchFamily="18" charset="0"/>
              </a:rPr>
              <a:t>of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workers‘ absenteeism.</a:t>
            </a:r>
            <a:endParaRPr lang="en-MY" sz="2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271515"/>
            <a:ext cx="2966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Hygienic prevention Cont. ..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2555776" y="27999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Prevention of occupational health hazards</a:t>
            </a:r>
            <a:endParaRPr lang="en-US" dirty="0">
              <a:latin typeface="Garamond" pitchFamily="18" charset="0"/>
            </a:endParaRPr>
          </a:p>
        </p:txBody>
      </p:sp>
      <p:pic>
        <p:nvPicPr>
          <p:cNvPr id="6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1" y="1159118"/>
            <a:ext cx="1084371" cy="111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6503" y="3843265"/>
            <a:ext cx="89020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5- Control of occupational health hazards:</a:t>
            </a:r>
            <a:endParaRPr lang="en-MY" sz="2800" u="sng" dirty="0">
              <a:solidFill>
                <a:srgbClr val="C00000"/>
              </a:solidFill>
              <a:latin typeface="Garamond" pitchFamily="18" charset="0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US" sz="2500" b="1" dirty="0">
                <a:latin typeface="Garamond" pitchFamily="18" charset="0"/>
              </a:rPr>
              <a:t>It includes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early detection </a:t>
            </a:r>
            <a:r>
              <a:rPr lang="en-US" sz="2500" b="1" dirty="0">
                <a:latin typeface="Garamond" pitchFamily="18" charset="0"/>
              </a:rPr>
              <a:t>of OD  and</a:t>
            </a: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US" sz="2500" dirty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B050"/>
                </a:solidFill>
                <a:latin typeface="Garamond" pitchFamily="18" charset="0"/>
              </a:rPr>
              <a:t>Early treatment </a:t>
            </a:r>
            <a:r>
              <a:rPr lang="en-US" sz="2500" b="1" dirty="0">
                <a:latin typeface="Garamond" pitchFamily="18" charset="0"/>
              </a:rPr>
              <a:t>through the following measures</a:t>
            </a:r>
            <a:r>
              <a:rPr lang="en-US" sz="2500" dirty="0">
                <a:latin typeface="Garamond" pitchFamily="18" charset="0"/>
              </a:rPr>
              <a:t>:</a:t>
            </a:r>
            <a:endParaRPr lang="en-MY" sz="2500" dirty="0">
              <a:latin typeface="Garamond" pitchFamily="18" charset="0"/>
            </a:endParaRPr>
          </a:p>
          <a:p>
            <a:pPr fontAlgn="base"/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A- Pre-placement medical examination </a:t>
            </a:r>
          </a:p>
          <a:p>
            <a:pPr fontAlgn="base"/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B- Periodic medical examination</a:t>
            </a:r>
            <a:r>
              <a:rPr lang="en-US" sz="2500" dirty="0">
                <a:solidFill>
                  <a:srgbClr val="7030A0"/>
                </a:solidFill>
                <a:latin typeface="Garamond" pitchFamily="18" charset="0"/>
              </a:rPr>
              <a:t>: </a:t>
            </a:r>
          </a:p>
        </p:txBody>
      </p:sp>
      <p:sp>
        <p:nvSpPr>
          <p:cNvPr id="8" name="Rectangle 7"/>
          <p:cNvSpPr/>
          <p:nvPr/>
        </p:nvSpPr>
        <p:spPr>
          <a:xfrm>
            <a:off x="6732240" y="3501008"/>
            <a:ext cx="2411760" cy="1200329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9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900" b="1" dirty="0">
                <a:latin typeface="Garamond" pitchFamily="18" charset="0"/>
              </a:rPr>
              <a:t>2-Diagnosis and treatment of OD</a:t>
            </a:r>
          </a:p>
          <a:p>
            <a:r>
              <a:rPr lang="en-US" sz="900" b="1" dirty="0">
                <a:latin typeface="Garamond" pitchFamily="18" charset="0"/>
              </a:rPr>
              <a:t>3- Promotion of workers' health.</a:t>
            </a:r>
            <a:endParaRPr lang="en-MY" sz="900" b="1" dirty="0"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4- Prevention of occupational health hazards.</a:t>
            </a:r>
            <a:endParaRPr lang="en-MY" sz="900" b="1" dirty="0">
              <a:latin typeface="Garamond" pitchFamily="18" charset="0"/>
            </a:endParaRPr>
          </a:p>
          <a:p>
            <a:r>
              <a:rPr lang="en-US" sz="900" b="1" dirty="0">
                <a:solidFill>
                  <a:srgbClr val="FF0000"/>
                </a:solidFill>
                <a:latin typeface="Garamond" pitchFamily="18" charset="0"/>
              </a:rPr>
              <a:t>5- Control of occupational health hazards.</a:t>
            </a:r>
            <a:endParaRPr lang="en-MY" sz="9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6- Rehabilitation and compensation.</a:t>
            </a:r>
            <a:endParaRPr lang="en-MY" sz="900" b="1" dirty="0"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7-Provide special care for vulnerable groups </a:t>
            </a:r>
          </a:p>
          <a:p>
            <a:r>
              <a:rPr lang="en-US" sz="900" b="1" dirty="0">
                <a:latin typeface="Garamond" pitchFamily="18" charset="0"/>
              </a:rPr>
              <a:t>8- Keep good health recording system</a:t>
            </a:r>
            <a:endParaRPr lang="en-MY" sz="900" dirty="0"/>
          </a:p>
        </p:txBody>
      </p:sp>
      <p:pic>
        <p:nvPicPr>
          <p:cNvPr id="9" name="Picture 6" descr="The pressure gauge to control our blood pressure Stock Photo - 3811774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27" y="5099071"/>
            <a:ext cx="2627785" cy="162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21</a:t>
            </a:fld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E035-2454-487A-85DE-016CA41010A8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6304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78655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6-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Rehabilitation and compensation of </a:t>
            </a:r>
          </a:p>
          <a:p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the disabled workers.</a:t>
            </a:r>
            <a:endParaRPr lang="en-MY" sz="2800" u="sng" dirty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Rehabilitation of disabled workers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aims to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:</a:t>
            </a:r>
            <a:endParaRPr lang="en-MY" sz="2600" b="1" dirty="0">
              <a:solidFill>
                <a:srgbClr val="002060"/>
              </a:solidFill>
              <a:latin typeface="Garamond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Minimize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Garamond" pitchFamily="18" charset="0"/>
              </a:rPr>
              <a:t>o</a:t>
            </a:r>
            <a:r>
              <a:rPr lang="en-US" sz="2600" dirty="0">
                <a:latin typeface="Garamond" pitchFamily="18" charset="0"/>
              </a:rPr>
              <a:t>r </a:t>
            </a:r>
            <a:r>
              <a:rPr lang="en-US" sz="2600" b="1" dirty="0">
                <a:latin typeface="Garamond" pitchFamily="18" charset="0"/>
              </a:rPr>
              <a:t>prevent the disability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Retraining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the disabled </a:t>
            </a:r>
            <a:r>
              <a:rPr lang="en-US" sz="2600" b="1" dirty="0">
                <a:latin typeface="Garamond" pitchFamily="18" charset="0"/>
              </a:rPr>
              <a:t>worker for a new job suitable  for his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new physical and mental capacities</a:t>
            </a:r>
            <a:r>
              <a:rPr lang="en-US" sz="2600" b="1" dirty="0">
                <a:latin typeface="Garamond" pitchFamily="18" charset="0"/>
              </a:rPr>
              <a:t>.</a:t>
            </a:r>
            <a:endParaRPr lang="en-MY" sz="2600" b="1" dirty="0">
              <a:latin typeface="Garamond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Compensation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of the disabled workers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after evaluation of the disability</a:t>
            </a:r>
            <a:r>
              <a:rPr lang="en-US" sz="2600" b="1" dirty="0">
                <a:latin typeface="Garamond" pitchFamily="18" charset="0"/>
              </a:rPr>
              <a:t> resulted from occupational disease or accident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and giving him some privileges</a:t>
            </a:r>
            <a:r>
              <a:rPr lang="en-US" sz="2600" b="1" dirty="0">
                <a:latin typeface="Garamond" pitchFamily="18" charset="0"/>
              </a:rPr>
              <a:t>.</a:t>
            </a:r>
            <a:endParaRPr lang="en-MY" sz="26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64288" y="0"/>
            <a:ext cx="2123728" cy="1077218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8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800" b="1" dirty="0">
                <a:latin typeface="Garamond" pitchFamily="18" charset="0"/>
              </a:rPr>
              <a:t>2-Diagnosis and treatment of OD</a:t>
            </a:r>
          </a:p>
          <a:p>
            <a:r>
              <a:rPr lang="en-US" sz="800" b="1" dirty="0">
                <a:latin typeface="Garamond" pitchFamily="18" charset="0"/>
              </a:rPr>
              <a:t>3- Promotion of workers' health.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4- Prevention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5- Control of occupational health hazards</a:t>
            </a:r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.</a:t>
            </a:r>
            <a:endParaRPr lang="en-MY" sz="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6- </a:t>
            </a:r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Rehabilitation and compensation.</a:t>
            </a:r>
            <a:endParaRPr lang="en-MY" sz="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7-Provide special care for vulnerable groups </a:t>
            </a:r>
          </a:p>
          <a:p>
            <a:r>
              <a:rPr lang="en-US" sz="800" b="1" dirty="0">
                <a:latin typeface="Garamond" pitchFamily="18" charset="0"/>
              </a:rPr>
              <a:t>8- Keep good health recording system</a:t>
            </a:r>
            <a:endParaRPr lang="en-MY" sz="800" dirty="0"/>
          </a:p>
        </p:txBody>
      </p:sp>
      <p:sp>
        <p:nvSpPr>
          <p:cNvPr id="4" name="Rectangle 3"/>
          <p:cNvSpPr/>
          <p:nvPr/>
        </p:nvSpPr>
        <p:spPr>
          <a:xfrm>
            <a:off x="-15699" y="8713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&amp;Occupational Health Services</a:t>
            </a:r>
            <a:endParaRPr lang="en-MY" sz="1400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24744"/>
            <a:ext cx="1331640" cy="94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22</a:t>
            </a:fld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747A-EAE0-49E9-A254-FDE3DA9D5467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7280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332656"/>
            <a:ext cx="495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Garamond" pitchFamily="18" charset="0"/>
              </a:rPr>
              <a:t>Rehabilitation types include</a:t>
            </a:r>
            <a:r>
              <a:rPr lang="en-US" sz="2800" b="1" dirty="0">
                <a:latin typeface="Garamond" pitchFamily="18" charset="0"/>
              </a:rPr>
              <a:t>: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930" y="855876"/>
            <a:ext cx="8758550" cy="1723549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A– Psychosocial services </a:t>
            </a:r>
            <a:r>
              <a:rPr lang="ar-EG" dirty="0">
                <a:latin typeface="Garamond" pitchFamily="18" charset="0"/>
              </a:rPr>
              <a:t>:</a:t>
            </a:r>
            <a:r>
              <a:rPr lang="ar-EG" sz="1400" dirty="0">
                <a:latin typeface="Garamond" pitchFamily="18" charset="0"/>
              </a:rPr>
              <a:t>تأهيل نفسي وإجتماعي</a:t>
            </a:r>
            <a:endParaRPr lang="en-MY" sz="1400" dirty="0">
              <a:latin typeface="Garamond" pitchFamily="18" charset="0"/>
            </a:endParaRPr>
          </a:p>
          <a:p>
            <a:pPr lvl="0"/>
            <a:r>
              <a:rPr lang="en-US" sz="2600" b="1" dirty="0">
                <a:latin typeface="Garamond" pitchFamily="18" charset="0"/>
              </a:rPr>
              <a:t>Family counseling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lvl="0"/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Social, psychiatric and recreation services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All these tasks are carried by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psychologist and psychiatrist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06752" y="4111530"/>
            <a:ext cx="4337248" cy="2523768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B-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Medical services </a:t>
            </a:r>
            <a:r>
              <a:rPr lang="ar-EG" dirty="0">
                <a:latin typeface="Garamond" pitchFamily="18" charset="0"/>
              </a:rPr>
              <a:t>تأهيل طبي:</a:t>
            </a:r>
            <a:endParaRPr lang="en-MY" dirty="0">
              <a:latin typeface="Garamond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Diagnosis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Treatment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Follow up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All these tasks are carried by</a:t>
            </a:r>
          </a:p>
          <a:p>
            <a:r>
              <a:rPr lang="en-US" sz="2600" b="1" dirty="0">
                <a:latin typeface="Garamond" pitchFamily="18" charset="0"/>
              </a:rPr>
              <a:t>           industrial doctor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2924944"/>
            <a:ext cx="759633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u="sng" dirty="0"/>
              <a:t>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C- Vocational services</a:t>
            </a:r>
            <a:r>
              <a:rPr lang="en-US" sz="2800" u="sng" dirty="0">
                <a:latin typeface="Garamond" pitchFamily="18" charset="0"/>
              </a:rPr>
              <a:t>: </a:t>
            </a:r>
            <a:r>
              <a:rPr lang="ar-EG" sz="2800" dirty="0">
                <a:latin typeface="Garamond" pitchFamily="18" charset="0"/>
              </a:rPr>
              <a:t>تأهيل مهني</a:t>
            </a:r>
            <a:endParaRPr lang="en-MY" sz="2800" dirty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Vocational assessment and attitude exploration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Vocational training.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Placement in a suitable job.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7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63046"/>
            <a:ext cx="2005532" cy="135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23</a:t>
            </a:fld>
            <a:endParaRPr lang="en-MY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9A70-EC19-4D56-9EC0-F0A3DA1CA2FB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4638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media1.picsearch.com/is?wxOgLJX7iyHCj1ZVdBI1g8W-K7Uh1Sa6RyDdn99El2o&amp;height=2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1" y="-221155"/>
            <a:ext cx="9100719" cy="707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24</a:t>
            </a:fld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7954-FDD4-46A2-9020-99F0052F7316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0130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104" y="47075"/>
            <a:ext cx="3168351" cy="1384995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 </a:t>
            </a:r>
            <a:r>
              <a:rPr lang="en-US" sz="1200" b="1" dirty="0">
                <a:solidFill>
                  <a:srgbClr val="7030A0"/>
                </a:solidFill>
                <a:latin typeface="Garamond" pitchFamily="18" charset="0"/>
              </a:rPr>
              <a:t>Occupational Health Services </a:t>
            </a:r>
          </a:p>
          <a:p>
            <a:r>
              <a:rPr lang="en-US" sz="1200" dirty="0">
                <a:latin typeface="Garamond" pitchFamily="18" charset="0"/>
              </a:rPr>
              <a:t>Promotion of workers' health.</a:t>
            </a:r>
            <a:endParaRPr lang="en-MY" sz="12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Prevention of occupational health hazards.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 Control of occupational health hazards.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 Rehabilitation and compensation of the disabled workers.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-</a:t>
            </a:r>
            <a:r>
              <a:rPr lang="en-US" sz="1000" dirty="0">
                <a:solidFill>
                  <a:srgbClr val="FF0000"/>
                </a:solidFill>
                <a:latin typeface="Garamond" pitchFamily="18" charset="0"/>
              </a:rPr>
              <a:t>Provide special care for vulnerable groups of workers </a:t>
            </a:r>
          </a:p>
          <a:p>
            <a:r>
              <a:rPr lang="en-US" sz="1000" dirty="0">
                <a:latin typeface="Garamond" pitchFamily="18" charset="0"/>
              </a:rPr>
              <a:t>       namely women and children.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Keep good health recording system </a:t>
            </a:r>
            <a:endParaRPr lang="en-MY" sz="10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54" y="188640"/>
            <a:ext cx="8952834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7-Provide Special Care For Vulnerable</a:t>
            </a:r>
            <a:r>
              <a:rPr lang="en-MY" sz="2800" u="sng" dirty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  <a:p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Groups of Workers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:</a:t>
            </a:r>
          </a:p>
          <a:p>
            <a:r>
              <a:rPr lang="en-US" b="1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Namely women and children.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This can be achieved through the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following measures</a:t>
            </a:r>
            <a:r>
              <a:rPr lang="en-US" sz="2600" dirty="0">
                <a:latin typeface="Garamond" pitchFamily="18" charset="0"/>
              </a:rPr>
              <a:t>:</a:t>
            </a:r>
            <a:endParaRPr lang="en-MY" sz="2600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Garamond" pitchFamily="18" charset="0"/>
              </a:rPr>
              <a:t>1</a:t>
            </a:r>
            <a:r>
              <a:rPr lang="en-US" sz="2600" b="1" dirty="0">
                <a:latin typeface="Garamond" pitchFamily="18" charset="0"/>
              </a:rPr>
              <a:t>) Selection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of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suitable jobs </a:t>
            </a:r>
            <a:r>
              <a:rPr lang="en-US" sz="2600" b="1" dirty="0">
                <a:latin typeface="Garamond" pitchFamily="18" charset="0"/>
              </a:rPr>
              <a:t>that match with their capacities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Garamond" pitchFamily="18" charset="0"/>
              </a:rPr>
              <a:t>2)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Pre-placement in another </a:t>
            </a:r>
            <a:r>
              <a:rPr lang="en-US" sz="2600" dirty="0">
                <a:latin typeface="Garamond" pitchFamily="18" charset="0"/>
              </a:rPr>
              <a:t>job when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woman get pregnant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Garamond" pitchFamily="18" charset="0"/>
              </a:rPr>
              <a:t>3)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Proper M.C.H </a:t>
            </a:r>
            <a:r>
              <a:rPr lang="en-US" sz="2600" dirty="0">
                <a:latin typeface="Garamond" pitchFamily="18" charset="0"/>
              </a:rPr>
              <a:t>care for pregnant females.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4) Make sure of 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application of certain laws </a:t>
            </a:r>
            <a:r>
              <a:rPr lang="en-US" sz="2600" dirty="0">
                <a:latin typeface="Garamond" pitchFamily="18" charset="0"/>
              </a:rPr>
              <a:t>for  employment </a:t>
            </a:r>
          </a:p>
          <a:p>
            <a:r>
              <a:rPr lang="en-US" sz="2600" dirty="0">
                <a:latin typeface="Garamond" pitchFamily="18" charset="0"/>
              </a:rPr>
              <a:t>      of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working women and children namely</a:t>
            </a:r>
            <a:r>
              <a:rPr lang="en-US" sz="2600" dirty="0">
                <a:latin typeface="Garamond" pitchFamily="18" charset="0"/>
              </a:rPr>
              <a:t>: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no night shift,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limitation of working hours,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 paid leave for infant care and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Prohibition from working </a:t>
            </a:r>
            <a:r>
              <a:rPr lang="en-US" sz="2600" b="1" dirty="0">
                <a:latin typeface="Garamond" pitchFamily="18" charset="0"/>
              </a:rPr>
              <a:t>in </a:t>
            </a:r>
            <a:r>
              <a:rPr lang="en-US" sz="2600" dirty="0">
                <a:latin typeface="Garamond" pitchFamily="18" charset="0"/>
              </a:rPr>
              <a:t>certain hazardous jobs</a:t>
            </a:r>
            <a:r>
              <a:rPr lang="en-US" sz="2800" dirty="0">
                <a:latin typeface="Garamond" pitchFamily="18" charset="0"/>
              </a:rPr>
              <a:t>.</a:t>
            </a:r>
            <a:endParaRPr lang="en-MY" sz="2800" dirty="0">
              <a:latin typeface="Garamond" pitchFamily="18" charset="0"/>
            </a:endParaRPr>
          </a:p>
        </p:txBody>
      </p:sp>
      <p:pic>
        <p:nvPicPr>
          <p:cNvPr id="6" name="Picture 24" descr="smiling child with hard hat at orange bricks background. Stock Photo - 394166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077072"/>
            <a:ext cx="161479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25</a:t>
            </a:fld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CC34-418B-41BD-8EEE-93596F05D4B5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0919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27352" y="-134982"/>
            <a:ext cx="3168351" cy="1384995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 </a:t>
            </a:r>
            <a:r>
              <a:rPr lang="en-US" sz="1200" b="1" dirty="0">
                <a:solidFill>
                  <a:srgbClr val="7030A0"/>
                </a:solidFill>
                <a:latin typeface="Garamond" pitchFamily="18" charset="0"/>
              </a:rPr>
              <a:t>Occupational Health Services </a:t>
            </a:r>
          </a:p>
          <a:p>
            <a:r>
              <a:rPr lang="en-US" sz="1200" dirty="0">
                <a:latin typeface="Garamond" pitchFamily="18" charset="0"/>
              </a:rPr>
              <a:t>Promotion of workers' health.</a:t>
            </a:r>
            <a:endParaRPr lang="en-MY" sz="12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Prevention of occupational health hazards.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 Control of occupational health hazards.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 Rehabilitation and compensation of the disabled workers.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-Provide special care for vulnerable groups of workers </a:t>
            </a:r>
          </a:p>
          <a:p>
            <a:r>
              <a:rPr lang="en-US" sz="1000" dirty="0">
                <a:latin typeface="Garamond" pitchFamily="18" charset="0"/>
              </a:rPr>
              <a:t>       namely women and children.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>
                <a:solidFill>
                  <a:srgbClr val="FF0000"/>
                </a:solidFill>
                <a:latin typeface="Garamond" pitchFamily="18" charset="0"/>
              </a:rPr>
              <a:t>Keep good health recording system </a:t>
            </a:r>
            <a:endParaRPr lang="en-MY" sz="1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80528" y="188640"/>
            <a:ext cx="932452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 6-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Keep Good Health Recording System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endParaRPr lang="en-MY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  </a:t>
            </a:r>
          </a:p>
          <a:p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          Medical records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sz="26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>
                <a:latin typeface="Garamond" pitchFamily="18" charset="0"/>
              </a:rPr>
              <a:t>It is very important that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good medical record system </a:t>
            </a:r>
            <a:r>
              <a:rPr lang="en-US" sz="2600" dirty="0">
                <a:latin typeface="Garamond" pitchFamily="18" charset="0"/>
              </a:rPr>
              <a:t>is </a:t>
            </a:r>
          </a:p>
          <a:p>
            <a:r>
              <a:rPr lang="en-US" sz="2600" dirty="0">
                <a:latin typeface="Garamond" pitchFamily="18" charset="0"/>
              </a:rPr>
              <a:t>               maintained in any occupational health program. </a:t>
            </a:r>
          </a:p>
          <a:p>
            <a:endParaRPr lang="en-US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b="1" dirty="0">
                <a:latin typeface="Garamond" pitchFamily="18" charset="0"/>
              </a:rPr>
              <a:t>Every employee should have </a:t>
            </a:r>
            <a:r>
              <a:rPr lang="en-US" sz="2600" dirty="0">
                <a:latin typeface="Garamond" pitchFamily="18" charset="0"/>
              </a:rPr>
              <a:t>an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accurate &amp; complete medical </a:t>
            </a:r>
            <a:r>
              <a:rPr lang="en-US" sz="2600" b="1" dirty="0">
                <a:latin typeface="Garamond" pitchFamily="18" charset="0"/>
              </a:rPr>
              <a:t>report from the time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of his first em</a:t>
            </a:r>
            <a:r>
              <a:rPr lang="en-US" sz="2600" b="1" dirty="0">
                <a:latin typeface="Garamond" pitchFamily="18" charset="0"/>
              </a:rPr>
              <a:t>ployment examination</a:t>
            </a:r>
            <a:r>
              <a:rPr lang="en-US" sz="2600" dirty="0">
                <a:latin typeface="Garamond" pitchFamily="18" charset="0"/>
              </a:rPr>
              <a:t>. </a:t>
            </a:r>
          </a:p>
          <a:p>
            <a:r>
              <a:rPr lang="en-US" sz="2600" dirty="0">
                <a:latin typeface="Garamond" pitchFamily="18" charset="0"/>
              </a:rPr>
              <a:t>   </a:t>
            </a:r>
            <a:endParaRPr lang="en-MY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>
                <a:latin typeface="Garamond" pitchFamily="18" charset="0"/>
              </a:rPr>
              <a:t>The records must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be detailed enough </a:t>
            </a:r>
            <a:r>
              <a:rPr lang="en-US" sz="2600" dirty="0">
                <a:latin typeface="Garamond" pitchFamily="18" charset="0"/>
              </a:rPr>
              <a:t>to provide adequate information for </a:t>
            </a:r>
            <a:r>
              <a:rPr lang="en-US" sz="2600" b="1" dirty="0">
                <a:latin typeface="Garamond" pitchFamily="18" charset="0"/>
              </a:rPr>
              <a:t>job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placement health </a:t>
            </a:r>
            <a:r>
              <a:rPr lang="en-US" sz="2600" b="1" dirty="0">
                <a:latin typeface="Garamond" pitchFamily="18" charset="0"/>
              </a:rPr>
              <a:t>maintenance </a:t>
            </a:r>
            <a:r>
              <a:rPr lang="en-US" sz="2600" dirty="0">
                <a:solidFill>
                  <a:srgbClr val="002060"/>
                </a:solidFill>
                <a:latin typeface="Garamond" pitchFamily="18" charset="0"/>
              </a:rPr>
              <a:t>workmen's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compensation and rehabilitation </a:t>
            </a:r>
            <a:r>
              <a:rPr lang="en-US" sz="2800" dirty="0">
                <a:latin typeface="Garamond" pitchFamily="18" charset="0"/>
              </a:rPr>
              <a:t>. </a:t>
            </a:r>
          </a:p>
          <a:p>
            <a:pPr lvl="0"/>
            <a:r>
              <a:rPr lang="en-US" sz="2400" b="1" i="1" dirty="0">
                <a:solidFill>
                  <a:schemeClr val="tx2"/>
                </a:solidFill>
                <a:latin typeface="Garamond" pitchFamily="18" charset="0"/>
              </a:rPr>
              <a:t>   </a:t>
            </a:r>
          </a:p>
          <a:p>
            <a:pPr lvl="0"/>
            <a:r>
              <a:rPr lang="en-US" sz="2400" b="1" i="1" dirty="0">
                <a:solidFill>
                  <a:schemeClr val="tx2"/>
                </a:solidFill>
                <a:latin typeface="Garamond" pitchFamily="18" charset="0"/>
              </a:rPr>
              <a:t>  </a:t>
            </a:r>
            <a:r>
              <a:rPr lang="en-US" sz="2400" b="1" i="1" dirty="0">
                <a:solidFill>
                  <a:srgbClr val="002060"/>
                </a:solidFill>
                <a:latin typeface="Garamond" pitchFamily="18" charset="0"/>
              </a:rPr>
              <a:t>Health record is the seeing eye of the industrial physician and </a:t>
            </a:r>
          </a:p>
          <a:p>
            <a:pPr lvl="0"/>
            <a:r>
              <a:rPr lang="en-US" sz="2400" b="1" i="1" dirty="0">
                <a:solidFill>
                  <a:srgbClr val="002060"/>
                </a:solidFill>
                <a:latin typeface="Garamond" pitchFamily="18" charset="0"/>
              </a:rPr>
              <a:t>      industrial health team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  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        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endParaRPr lang="en-US" sz="2800" dirty="0"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3848" y="6368223"/>
            <a:ext cx="1960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It should include</a:t>
            </a:r>
            <a:r>
              <a:rPr lang="en-US" dirty="0">
                <a:solidFill>
                  <a:srgbClr val="FF0000"/>
                </a:solidFill>
                <a:latin typeface="Garamond" pitchFamily="18" charset="0"/>
              </a:rPr>
              <a:t>, </a:t>
            </a:r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366" y="5722310"/>
            <a:ext cx="1606655" cy="101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26</a:t>
            </a:fld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EAC4-BF32-4798-AFF8-97FEA33F05C0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569169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223" y="3701558"/>
            <a:ext cx="925674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   Value of keeping and analyzing health records: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sz="28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Basic data for statistical analysis.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Help to know morbidity and mortality rates.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b="1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· Help to see trends in health and disease.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Help to identify </a:t>
            </a:r>
            <a:r>
              <a:rPr lang="en-US" sz="2600" dirty="0">
                <a:latin typeface="Garamond" pitchFamily="18" charset="0"/>
              </a:rPr>
              <a:t>plant </a:t>
            </a:r>
            <a:r>
              <a:rPr lang="en-US" sz="2600" b="1" dirty="0">
                <a:latin typeface="Garamond" pitchFamily="18" charset="0"/>
              </a:rPr>
              <a:t>areas of high accidents</a:t>
            </a:r>
            <a:r>
              <a:rPr lang="en-US" sz="2600" dirty="0">
                <a:latin typeface="Garamond" pitchFamily="18" charset="0"/>
              </a:rPr>
              <a:t>, </a:t>
            </a:r>
            <a:r>
              <a:rPr lang="en-US" sz="2600" b="1" dirty="0">
                <a:latin typeface="Garamond" pitchFamily="18" charset="0"/>
              </a:rPr>
              <a:t>sick absenteeism</a:t>
            </a:r>
            <a:r>
              <a:rPr lang="en-US" sz="2600" dirty="0">
                <a:latin typeface="Garamond" pitchFamily="18" charset="0"/>
              </a:rPr>
              <a:t> and </a:t>
            </a:r>
            <a:r>
              <a:rPr lang="en-US" sz="2600" b="1" dirty="0">
                <a:latin typeface="Garamond" pitchFamily="18" charset="0"/>
              </a:rPr>
              <a:t>occupational disease.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Help in planning and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evaluation </a:t>
            </a:r>
            <a:r>
              <a:rPr lang="en-US" sz="2600" b="1" dirty="0">
                <a:latin typeface="Garamond" pitchFamily="18" charset="0"/>
              </a:rPr>
              <a:t>of industrial health program</a:t>
            </a:r>
            <a:r>
              <a:rPr lang="en-US" sz="2800" dirty="0">
                <a:latin typeface="Garamond" pitchFamily="18" charset="0"/>
              </a:rPr>
              <a:t>.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5655" y="255927"/>
            <a:ext cx="783222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personal data,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data of pre-employment,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periodical examination,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history of exposures and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diseases (occupational and non-occupational),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history of accidents,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sick absenteeism, retirement, clinical exam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 any previous immunization taken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7624" y="16225"/>
            <a:ext cx="1960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It should include</a:t>
            </a:r>
            <a:r>
              <a:rPr lang="en-US" dirty="0">
                <a:solidFill>
                  <a:srgbClr val="FF0000"/>
                </a:solidFill>
                <a:latin typeface="Garamond" pitchFamily="18" charset="0"/>
              </a:rPr>
              <a:t>, </a:t>
            </a:r>
          </a:p>
        </p:txBody>
      </p:sp>
      <p:sp>
        <p:nvSpPr>
          <p:cNvPr id="7" name="Rectangle 6"/>
          <p:cNvSpPr/>
          <p:nvPr/>
        </p:nvSpPr>
        <p:spPr>
          <a:xfrm>
            <a:off x="3923928" y="53048"/>
            <a:ext cx="1878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Garamond" pitchFamily="18" charset="0"/>
              </a:rPr>
              <a:t>Medical records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784" y="53048"/>
            <a:ext cx="1498216" cy="10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27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0E38-3CC6-413B-AE8C-B3C65845A7B2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2434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media1.picsearch.com/is?wxOgLJX7iyHCj1ZVdBI1g8W-K7Uh1Sa6RyDdn99El2o&amp;height=2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1" y="-221155"/>
            <a:ext cx="9100719" cy="707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28</a:t>
            </a:fld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9B52-19C6-4923-8512-ADDC342E297B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72265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898" y="404664"/>
            <a:ext cx="847655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latin typeface="Garamond" pitchFamily="18" charset="0"/>
              </a:rPr>
              <a:t>An industrial worker may be exposed to five types of hazards, depending upon his occupation:</a:t>
            </a:r>
          </a:p>
          <a:p>
            <a:r>
              <a:rPr lang="en-MY" sz="2800" dirty="0">
                <a:latin typeface="Garamond" pitchFamily="18" charset="0"/>
              </a:rPr>
              <a:t>(a)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Physical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(b) Chemical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(c) Biological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(d) Mechanical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(e) Psychosocial hazards.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OCCUPATIONAL   HAZARDS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949" y="3542016"/>
            <a:ext cx="49400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 a) Physical hazards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AutoNum type="arabicParenBoth"/>
            </a:pP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Heat and Cold </a:t>
            </a:r>
          </a:p>
          <a:p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(2) Light </a:t>
            </a:r>
          </a:p>
          <a:p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(3) Noise:</a:t>
            </a:r>
          </a:p>
          <a:p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 (4) Vibration: </a:t>
            </a:r>
          </a:p>
          <a:p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(5) Ultraviolet Radiation :</a:t>
            </a:r>
          </a:p>
          <a:p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 (6) Ionizing Radiation :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9832" y="1578440"/>
            <a:ext cx="6264424" cy="525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29</a:t>
            </a:fld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338-A7C4-40C6-A04D-2EDC77D1F42F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144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6632"/>
            <a:ext cx="90364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Differences between occupational medicine and 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clinical medicine</a:t>
            </a:r>
            <a:endParaRPr lang="en-MY" sz="2800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443870"/>
              </p:ext>
            </p:extLst>
          </p:nvPr>
        </p:nvGraphicFramePr>
        <p:xfrm>
          <a:off x="191826" y="1166744"/>
          <a:ext cx="8772787" cy="42990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09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9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36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2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Clinical Medicine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Occupational Medicine 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>
                          <a:latin typeface="+mn-lt"/>
                        </a:rPr>
                        <a:t>Items</a:t>
                      </a:r>
                      <a:endParaRPr lang="ar-EG" sz="2400" dirty="0">
                        <a:latin typeface="+mn-lt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 irrespective to their jobs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Workers at all jobs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(Healthy)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>
                          <a:solidFill>
                            <a:srgbClr val="7030A0"/>
                          </a:solidFill>
                          <a:latin typeface="+mn-lt"/>
                        </a:rPr>
                        <a:t>Target group</a:t>
                      </a:r>
                      <a:endParaRPr lang="ar-EG" sz="2400" b="1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Diseased only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Healthy and diseased 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2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Health status 	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Hospitals and Clinics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Plants </a:t>
                      </a:r>
                      <a:r>
                        <a:rPr kumimoji="0" lang="en-US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 rtl="0"/>
                      <a:endParaRPr lang="ar-EG" sz="2400" dirty="0">
                        <a:latin typeface="+mn-lt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0"/>
                      <a:r>
                        <a:rPr kumimoji="0" lang="en-US" sz="2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Place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Examination and investigations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of medical examinations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1"/>
                      <a:r>
                        <a:rPr kumimoji="0" lang="en-US" sz="2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Diagnosis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05">
                <a:tc>
                  <a:txBody>
                    <a:bodyPr/>
                    <a:lstStyle/>
                    <a:p>
                      <a:pPr algn="ctr" rtl="0"/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Medical/surgical treatment</a:t>
                      </a:r>
                      <a:endParaRPr kumimoji="0" lang="ar-EG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kumimoji="0"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Occupational health program</a:t>
                      </a:r>
                      <a:endParaRPr kumimoji="0" lang="ar-EG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algn="l" rtl="1" eaLnBrk="1" latinLnBrk="0" hangingPunct="1"/>
                      <a:r>
                        <a:rPr kumimoji="0" lang="en-US" sz="2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3</a:t>
            </a:fld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ACB8-1FF6-4B3D-8736-B8A939B52C40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681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Occupational Health Program</a:t>
            </a:r>
            <a:r>
              <a:rPr lang="en-US" sz="2800" u="sng" dirty="0">
                <a:solidFill>
                  <a:srgbClr val="C00000"/>
                </a:solidFill>
                <a:latin typeface="Garamond" pitchFamily="18" charset="0"/>
              </a:rPr>
              <a:t>:  </a:t>
            </a:r>
            <a:endParaRPr lang="en-MY" sz="2800" dirty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800" dirty="0">
                <a:latin typeface="Garamond" pitchFamily="18" charset="0"/>
              </a:rPr>
              <a:t>     </a:t>
            </a:r>
            <a:r>
              <a:rPr lang="en-US" sz="2600" b="1" dirty="0">
                <a:latin typeface="Garamond" pitchFamily="18" charset="0"/>
              </a:rPr>
              <a:t>It is defined as a</a:t>
            </a:r>
          </a:p>
          <a:p>
            <a:pPr marL="457200" indent="-457200" algn="ctr">
              <a:buFont typeface="Wingdings" pitchFamily="2" charset="2"/>
              <a:buChar char="v"/>
            </a:pPr>
            <a:r>
              <a:rPr lang="en-US" sz="2500" b="1" dirty="0">
                <a:latin typeface="Garamond" pitchFamily="18" charset="0"/>
              </a:rPr>
              <a:t> program for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promotion </a:t>
            </a:r>
            <a:r>
              <a:rPr lang="en-US" sz="2500" b="1" dirty="0">
                <a:latin typeface="Garamond" pitchFamily="18" charset="0"/>
              </a:rPr>
              <a:t>and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protection </a:t>
            </a:r>
            <a:r>
              <a:rPr lang="en-US" sz="2500" b="1" dirty="0">
                <a:latin typeface="Garamond" pitchFamily="18" charset="0"/>
              </a:rPr>
              <a:t>of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the health </a:t>
            </a:r>
            <a:r>
              <a:rPr lang="en-US" sz="2500" b="1" dirty="0">
                <a:latin typeface="Garamond" pitchFamily="18" charset="0"/>
              </a:rPr>
              <a:t>of the working people in their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working environment  </a:t>
            </a:r>
          </a:p>
          <a:p>
            <a:pPr marL="457200" indent="-457200" algn="ctr">
              <a:buFont typeface="Wingdings" pitchFamily="2" charset="2"/>
              <a:buChar char="v"/>
            </a:pP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and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prevention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of occupational hazards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in the work place</a:t>
            </a:r>
            <a:r>
              <a:rPr lang="en-US" sz="2800" b="1" dirty="0">
                <a:latin typeface="Garamond" pitchFamily="18" charset="0"/>
              </a:rPr>
              <a:t>.</a:t>
            </a:r>
            <a:endParaRPr lang="en-MY" sz="28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2786" y="3068960"/>
            <a:ext cx="612068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Staffing of occupation health program</a:t>
            </a:r>
            <a:r>
              <a:rPr lang="en-US" sz="2800" dirty="0">
                <a:latin typeface="Garamond" pitchFamily="18" charset="0"/>
              </a:rPr>
              <a:t>: </a:t>
            </a:r>
            <a:endParaRPr lang="en-MY" sz="2800" dirty="0"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1-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Industrial physician. </a:t>
            </a:r>
            <a:endParaRPr lang="en-MY" sz="26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2- Occupation nurse. </a:t>
            </a:r>
            <a:endParaRPr lang="en-MY" sz="26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>3- Occupational hygienist</a:t>
            </a:r>
            <a:r>
              <a:rPr lang="en-US" sz="2600" b="1" dirty="0">
                <a:latin typeface="Garamond" pitchFamily="18" charset="0"/>
              </a:rPr>
              <a:t>. </a:t>
            </a:r>
            <a:endParaRPr lang="en-MY" sz="2600" b="1" dirty="0"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4- Safety engineer.</a:t>
            </a:r>
            <a:endParaRPr lang="en-MY" sz="2600" b="1" dirty="0"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5- Industrial safety personnel.</a:t>
            </a:r>
            <a:endParaRPr lang="en-MY" sz="2600" b="1" dirty="0"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6- Toxicologist. </a:t>
            </a:r>
            <a:endParaRPr lang="en-MY" sz="2600" b="1" dirty="0">
              <a:latin typeface="Garamond" pitchFamily="18" charset="0"/>
            </a:endParaRPr>
          </a:p>
        </p:txBody>
      </p:sp>
      <p:pic>
        <p:nvPicPr>
          <p:cNvPr id="4" name="Picture 16" descr="Portrait of doctor, young nurses in background, studio shot Stock Photo - 35986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463" y="3975158"/>
            <a:ext cx="2505622" cy="269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4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586-1BAA-4732-BD68-5A5C5F86AE4F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3255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78578583"/>
              </p:ext>
            </p:extLst>
          </p:nvPr>
        </p:nvGraphicFramePr>
        <p:xfrm>
          <a:off x="467544" y="1052736"/>
          <a:ext cx="835292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0" y="18864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Occupational Health Team:</a:t>
            </a:r>
            <a:b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</a:b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6296" y="178443"/>
            <a:ext cx="174214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WAQAR  AL-KUBAISY</a:t>
            </a:r>
            <a:endParaRPr lang="en-MY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5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70DE-A4B5-4EDF-BC97-016D27EB4C0C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2402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44624"/>
            <a:ext cx="914501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      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Industrial Physician: </a:t>
            </a:r>
            <a:endParaRPr lang="en-MY" sz="2800" b="1" dirty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    Is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key person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in occupational health team.</a:t>
            </a:r>
          </a:p>
          <a:p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 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 Is the </a:t>
            </a:r>
            <a:r>
              <a:rPr lang="en-US" sz="2400" b="1" dirty="0" err="1">
                <a:solidFill>
                  <a:srgbClr val="000000"/>
                </a:solidFill>
                <a:latin typeface="Garamond" pitchFamily="18" charset="0"/>
              </a:rPr>
              <a:t>the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 team who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designs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and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implements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the occupational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leader of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health program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,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</a:p>
          <a:p>
            <a:endParaRPr lang="en-MY" sz="2400" b="1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His duties can be summarized in the following points</a:t>
            </a:r>
            <a:r>
              <a:rPr lang="en-US" sz="2400" b="1" dirty="0">
                <a:latin typeface="Garamond" pitchFamily="18" charset="0"/>
              </a:rPr>
              <a:t>: </a:t>
            </a:r>
            <a:endParaRPr lang="en-MY" sz="2400" b="1" dirty="0">
              <a:latin typeface="Garamond" pitchFamily="18" charset="0"/>
            </a:endParaRPr>
          </a:p>
          <a:p>
            <a:r>
              <a:rPr lang="en-US" sz="2400" b="1" dirty="0">
                <a:latin typeface="Garamond" pitchFamily="18" charset="0"/>
              </a:rPr>
              <a:t>1-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Perform</a:t>
            </a:r>
            <a:r>
              <a:rPr lang="en-US" sz="2400" b="1" dirty="0">
                <a:latin typeface="Garamond" pitchFamily="18" charset="0"/>
              </a:rPr>
              <a:t>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pre-placement </a:t>
            </a:r>
            <a:r>
              <a:rPr lang="en-US" sz="2400" b="1" dirty="0">
                <a:latin typeface="Garamond" pitchFamily="18" charset="0"/>
              </a:rPr>
              <a:t>examination</a:t>
            </a:r>
            <a:r>
              <a:rPr lang="en-US" sz="2400" dirty="0">
                <a:latin typeface="Garamond" pitchFamily="18" charset="0"/>
              </a:rPr>
              <a:t>. </a:t>
            </a:r>
            <a:endParaRPr lang="en-MY" sz="2400" dirty="0">
              <a:latin typeface="Garamond" pitchFamily="18" charset="0"/>
            </a:endParaRPr>
          </a:p>
          <a:p>
            <a:r>
              <a:rPr lang="en-US" sz="2400" dirty="0">
                <a:latin typeface="Garamond" pitchFamily="18" charset="0"/>
              </a:rPr>
              <a:t>2-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Perform </a:t>
            </a:r>
            <a:r>
              <a:rPr lang="en-US" sz="2400" b="1" dirty="0">
                <a:latin typeface="Garamond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periodic examination</a:t>
            </a:r>
            <a:r>
              <a:rPr lang="en-US" sz="2400" b="1" dirty="0">
                <a:latin typeface="Garamond" pitchFamily="18" charset="0"/>
              </a:rPr>
              <a:t>. </a:t>
            </a:r>
          </a:p>
          <a:p>
            <a:endParaRPr lang="en-US" sz="2400" b="1" dirty="0">
              <a:latin typeface="Garamond" pitchFamily="18" charset="0"/>
            </a:endParaRPr>
          </a:p>
          <a:p>
            <a:r>
              <a:rPr lang="en-US" sz="2400" b="1" dirty="0">
                <a:latin typeface="Garamond" pitchFamily="18" charset="0"/>
              </a:rPr>
              <a:t>3- Emergency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treatment</a:t>
            </a:r>
            <a:r>
              <a:rPr lang="en-US" sz="2400" b="1" dirty="0">
                <a:latin typeface="Garamond" pitchFamily="18" charset="0"/>
              </a:rPr>
              <a:t>  and/or 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first aid </a:t>
            </a:r>
            <a:r>
              <a:rPr lang="en-US" sz="2400" b="1" dirty="0">
                <a:latin typeface="Garamond" pitchFamily="18" charset="0"/>
              </a:rPr>
              <a:t>of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accidents</a:t>
            </a:r>
            <a:endParaRPr lang="en-MY" sz="2400" b="1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2400" b="1" dirty="0">
                <a:latin typeface="Garamond" pitchFamily="18" charset="0"/>
              </a:rPr>
              <a:t>4-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Diagnosis and treatment </a:t>
            </a:r>
            <a:r>
              <a:rPr lang="en-US" sz="2400" b="1" dirty="0">
                <a:latin typeface="Garamond" pitchFamily="18" charset="0"/>
              </a:rPr>
              <a:t>of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occupation disease</a:t>
            </a:r>
            <a:r>
              <a:rPr lang="en-US" sz="2400" b="1" dirty="0">
                <a:latin typeface="Garamond" pitchFamily="18" charset="0"/>
              </a:rPr>
              <a:t>. </a:t>
            </a:r>
            <a:endParaRPr lang="en-MY" sz="2400" b="1" dirty="0">
              <a:latin typeface="Garamond" pitchFamily="18" charset="0"/>
            </a:endParaRPr>
          </a:p>
          <a:p>
            <a:r>
              <a:rPr lang="en-US" sz="2400" b="1" dirty="0">
                <a:latin typeface="Garamond" pitchFamily="18" charset="0"/>
              </a:rPr>
              <a:t>5-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Rehabilitation</a:t>
            </a:r>
            <a:r>
              <a:rPr lang="en-US" sz="2400" b="1" dirty="0">
                <a:latin typeface="Garamond" pitchFamily="18" charset="0"/>
              </a:rPr>
              <a:t> of diseased workers.</a:t>
            </a:r>
            <a:endParaRPr lang="en-MY" sz="2400" b="1" dirty="0">
              <a:latin typeface="Garamond" pitchFamily="18" charset="0"/>
            </a:endParaRPr>
          </a:p>
          <a:p>
            <a:r>
              <a:rPr lang="en-US" sz="2400" b="1" dirty="0">
                <a:latin typeface="Garamond" pitchFamily="18" charset="0"/>
              </a:rPr>
              <a:t>6-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Assessment</a:t>
            </a:r>
            <a:r>
              <a:rPr lang="en-US" sz="2400" b="1" dirty="0">
                <a:latin typeface="Garamond" pitchFamily="18" charset="0"/>
              </a:rPr>
              <a:t> of the degree of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disabilities f</a:t>
            </a:r>
            <a:r>
              <a:rPr lang="en-US" sz="2400" b="1" dirty="0">
                <a:latin typeface="Garamond" pitchFamily="18" charset="0"/>
              </a:rPr>
              <a:t>ollowing occupational diseases and injuries and calculate the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required compensation. </a:t>
            </a:r>
            <a:endParaRPr lang="en-MY" sz="2400" b="1" dirty="0">
              <a:solidFill>
                <a:schemeClr val="tx2"/>
              </a:solidFill>
              <a:latin typeface="Garamond" pitchFamily="18" charset="0"/>
            </a:endParaRPr>
          </a:p>
          <a:p>
            <a:pPr rtl="1"/>
            <a:r>
              <a:rPr lang="en-US" sz="2400" b="1" dirty="0">
                <a:latin typeface="Garamond" pitchFamily="18" charset="0"/>
              </a:rPr>
              <a:t>7-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Referral </a:t>
            </a:r>
            <a:r>
              <a:rPr lang="en-US" sz="2400" b="1" dirty="0">
                <a:latin typeface="Garamond" pitchFamily="18" charset="0"/>
              </a:rPr>
              <a:t>of chronic-non occupational diseases to a specialist. </a:t>
            </a:r>
            <a:endParaRPr lang="en-MY" sz="2400" b="1" dirty="0">
              <a:latin typeface="Garamond" pitchFamily="18" charset="0"/>
            </a:endParaRPr>
          </a:p>
          <a:p>
            <a:pPr rtl="1"/>
            <a:r>
              <a:rPr lang="en-US" sz="2400" b="1" dirty="0">
                <a:latin typeface="Garamond" pitchFamily="18" charset="0"/>
              </a:rPr>
              <a:t>8-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Health education</a:t>
            </a:r>
            <a:r>
              <a:rPr lang="en-US" sz="2400" b="1" dirty="0">
                <a:latin typeface="Garamond" pitchFamily="18" charset="0"/>
              </a:rPr>
              <a:t>. </a:t>
            </a:r>
            <a:endParaRPr lang="en-MY" sz="2400" b="1" dirty="0">
              <a:latin typeface="Garamond" pitchFamily="18" charset="0"/>
            </a:endParaRPr>
          </a:p>
          <a:p>
            <a:pPr rtl="1"/>
            <a:r>
              <a:rPr lang="en-US" sz="2400" b="1" dirty="0">
                <a:latin typeface="Garamond" pitchFamily="18" charset="0"/>
              </a:rPr>
              <a:t>9-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First aid treatment </a:t>
            </a:r>
            <a:r>
              <a:rPr lang="en-US" sz="2400" b="1" dirty="0">
                <a:latin typeface="Garamond" pitchFamily="18" charset="0"/>
              </a:rPr>
              <a:t>of emergent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non-occupational c</a:t>
            </a:r>
            <a:r>
              <a:rPr lang="en-US" sz="2400" b="1" dirty="0">
                <a:latin typeface="Garamond" pitchFamily="18" charset="0"/>
              </a:rPr>
              <a:t>onditions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40152" y="2535776"/>
            <a:ext cx="3203848" cy="46166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medical examination 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220072" y="2421377"/>
            <a:ext cx="947536" cy="576064"/>
          </a:xfrm>
          <a:prstGeom prst="rightBrac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7401856" y="0"/>
            <a:ext cx="174214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WAQAR  AL-KUBAISY</a:t>
            </a:r>
            <a:endParaRPr lang="en-MY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Picture 12" descr="first aid training detail Stock Photo - 279034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527" y="3147011"/>
            <a:ext cx="1773969" cy="143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6</a:t>
            </a:fld>
            <a:endParaRPr lang="en-MY"/>
          </a:p>
        </p:txBody>
      </p:sp>
      <p:sp>
        <p:nvSpPr>
          <p:cNvPr id="10" name="Right Arrow 9"/>
          <p:cNvSpPr/>
          <p:nvPr/>
        </p:nvSpPr>
        <p:spPr>
          <a:xfrm>
            <a:off x="7976725" y="630409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9736-55F1-46D3-ADF2-E9D8DB50DE74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7400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4" y="2276872"/>
            <a:ext cx="9144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    Objectives of Occupation Health Program: </a:t>
            </a: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  <a:p>
            <a:pPr algn="ctr"/>
            <a:r>
              <a:rPr lang="en-US" sz="2600" dirty="0">
                <a:latin typeface="Garamond" pitchFamily="18" charset="0"/>
              </a:rPr>
              <a:t>1-</a:t>
            </a:r>
            <a:r>
              <a:rPr lang="en-US" sz="2600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Protection </a:t>
            </a:r>
            <a:r>
              <a:rPr lang="en-US" sz="2600" b="1" dirty="0">
                <a:latin typeface="Garamond" pitchFamily="18" charset="0"/>
              </a:rPr>
              <a:t>of employees against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health hazard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in their work place. </a:t>
            </a:r>
            <a:endParaRPr lang="en-MY" sz="2600" b="1" dirty="0">
              <a:latin typeface="Garamond" pitchFamily="18" charset="0"/>
            </a:endParaRPr>
          </a:p>
          <a:p>
            <a:pPr algn="ctr"/>
            <a:r>
              <a:rPr lang="en-US" sz="2600" b="1" dirty="0">
                <a:latin typeface="Garamond" pitchFamily="18" charset="0"/>
              </a:rPr>
              <a:t>2-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 Facilitating </a:t>
            </a:r>
            <a:r>
              <a:rPr lang="en-US" sz="2600" b="1" dirty="0">
                <a:latin typeface="Garamond" pitchFamily="18" charset="0"/>
              </a:rPr>
              <a:t>the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placement</a:t>
            </a:r>
            <a:r>
              <a:rPr lang="en-US" sz="2600" b="1" dirty="0">
                <a:latin typeface="Garamond" pitchFamily="18" charset="0"/>
              </a:rPr>
              <a:t> of workers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according </a:t>
            </a:r>
            <a:r>
              <a:rPr lang="en-US" sz="2600" b="1" dirty="0">
                <a:latin typeface="Garamond" pitchFamily="18" charset="0"/>
              </a:rPr>
              <a:t>to their physical,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mental</a:t>
            </a:r>
            <a:r>
              <a:rPr lang="en-US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and 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emotional </a:t>
            </a:r>
            <a:r>
              <a:rPr lang="en-US" sz="2600" b="1" dirty="0">
                <a:latin typeface="Garamond" pitchFamily="18" charset="0"/>
              </a:rPr>
              <a:t>capacities.  </a:t>
            </a:r>
          </a:p>
          <a:p>
            <a:pPr algn="ctr"/>
            <a:r>
              <a:rPr lang="en-US" sz="2600" b="1" dirty="0">
                <a:latin typeface="Garamond" pitchFamily="18" charset="0"/>
              </a:rPr>
              <a:t>    </a:t>
            </a:r>
            <a:endParaRPr lang="en-MY" sz="2600" b="1" dirty="0">
              <a:latin typeface="Garamond" pitchFamily="18" charset="0"/>
            </a:endParaRPr>
          </a:p>
          <a:p>
            <a:pPr algn="ctr"/>
            <a:r>
              <a:rPr lang="en-US" sz="2600" b="1" dirty="0">
                <a:latin typeface="Garamond" pitchFamily="18" charset="0"/>
              </a:rPr>
              <a:t>3-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Assuring </a:t>
            </a:r>
            <a:r>
              <a:rPr lang="en-US" sz="2600" b="1" dirty="0">
                <a:latin typeface="Garamond" pitchFamily="18" charset="0"/>
              </a:rPr>
              <a:t>an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adequate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medical care </a:t>
            </a:r>
            <a:r>
              <a:rPr lang="en-US" sz="2600" b="1" dirty="0">
                <a:latin typeface="Garamond" pitchFamily="18" charset="0"/>
              </a:rPr>
              <a:t>and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rehabilitation</a:t>
            </a:r>
            <a:r>
              <a:rPr lang="en-US" sz="2600" b="1" dirty="0">
                <a:latin typeface="Garamond" pitchFamily="18" charset="0"/>
              </a:rPr>
              <a:t> of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occupationally   </a:t>
            </a:r>
            <a:r>
              <a:rPr lang="en-US" sz="2600" b="1" dirty="0">
                <a:latin typeface="Garamond" pitchFamily="18" charset="0"/>
              </a:rPr>
              <a:t>diseased and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 injured </a:t>
            </a:r>
            <a:r>
              <a:rPr lang="en-US" sz="2600" b="1" dirty="0">
                <a:latin typeface="Garamond" pitchFamily="18" charset="0"/>
              </a:rPr>
              <a:t>workers. </a:t>
            </a:r>
            <a:endParaRPr lang="en-MY" sz="2600" b="1" dirty="0"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4-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Protection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of the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general environment of the community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7</a:t>
            </a:fld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86722" y="260648"/>
            <a:ext cx="899386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rgbClr val="C00000"/>
                </a:solidFill>
                <a:latin typeface="Garamond" pitchFamily="18" charset="0"/>
              </a:rPr>
              <a:t>Occupational nurse: </a:t>
            </a:r>
          </a:p>
          <a:p>
            <a:pPr algn="just">
              <a:defRPr/>
            </a:pP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She/he assists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the physician in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providing medical services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,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assists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 in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supervising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the work environment,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educates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 workers, and  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keeps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medical records.</a:t>
            </a:r>
          </a:p>
        </p:txBody>
      </p:sp>
      <p:pic>
        <p:nvPicPr>
          <p:cNvPr id="7" name="Picture 16" descr="Portrait of doctor, young nurses in background, studio shot Stock Photo - 359863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028" y="0"/>
            <a:ext cx="1700244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1B6F-1541-4172-823B-8C224C7700A9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1171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200" y="211214"/>
            <a:ext cx="71214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Activities of Occupation Health Program  &amp;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Occupational Health Services</a:t>
            </a:r>
            <a:endParaRPr lang="en-US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201" y="1165321"/>
            <a:ext cx="885428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50000"/>
              </a:lnSpc>
            </a:pPr>
            <a:r>
              <a:rPr lang="en-US" sz="2600" b="1" dirty="0">
                <a:latin typeface="Garamond" pitchFamily="18" charset="0"/>
              </a:rPr>
              <a:t>l-Maintenance of healthful work environment</a:t>
            </a:r>
          </a:p>
          <a:p>
            <a:pPr rtl="1">
              <a:lnSpc>
                <a:spcPct val="150000"/>
              </a:lnSpc>
            </a:pPr>
            <a:r>
              <a:rPr lang="en-US" sz="2600" b="1" dirty="0">
                <a:latin typeface="Garamond" pitchFamily="18" charset="0"/>
              </a:rPr>
              <a:t>2-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Diagnosis </a:t>
            </a:r>
            <a:r>
              <a:rPr lang="en-US" sz="2600" b="1" dirty="0">
                <a:latin typeface="Garamond" pitchFamily="18" charset="0"/>
              </a:rPr>
              <a:t>and treatment of occupation diseases</a:t>
            </a: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Garamond" pitchFamily="18" charset="0"/>
              </a:rPr>
              <a:t>3- 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Promotion </a:t>
            </a:r>
            <a:r>
              <a:rPr lang="en-US" sz="2600" b="1" dirty="0">
                <a:latin typeface="Garamond" pitchFamily="18" charset="0"/>
              </a:rPr>
              <a:t>of workers' health.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Garamond" pitchFamily="18" charset="0"/>
              </a:rPr>
              <a:t>4- </a:t>
            </a:r>
            <a:r>
              <a:rPr lang="en-US" sz="2600" b="1" dirty="0">
                <a:solidFill>
                  <a:srgbClr val="1616BA"/>
                </a:solidFill>
                <a:latin typeface="Garamond" pitchFamily="18" charset="0"/>
              </a:rPr>
              <a:t>Prevention </a:t>
            </a:r>
            <a:r>
              <a:rPr lang="en-US" sz="2600" b="1" dirty="0">
                <a:latin typeface="Garamond" pitchFamily="18" charset="0"/>
              </a:rPr>
              <a:t>of occupational health hazards.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Garamond" pitchFamily="18" charset="0"/>
              </a:rPr>
              <a:t>5-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Control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of occupational health hazards.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Garamond" pitchFamily="18" charset="0"/>
              </a:rPr>
              <a:t>6- Rehabilitation and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 compensation </a:t>
            </a:r>
            <a:r>
              <a:rPr lang="en-US" sz="2600" b="1" dirty="0">
                <a:latin typeface="Garamond" pitchFamily="18" charset="0"/>
              </a:rPr>
              <a:t>of the disabled workers.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7-Provide special </a:t>
            </a:r>
            <a:r>
              <a:rPr lang="en-US" sz="2600" b="1" dirty="0">
                <a:latin typeface="Garamond" pitchFamily="18" charset="0"/>
              </a:rPr>
              <a:t>care for vulnerable groups of workers </a:t>
            </a:r>
          </a:p>
          <a:p>
            <a:r>
              <a:rPr lang="en-US" sz="2600" b="1" dirty="0">
                <a:latin typeface="Garamond" pitchFamily="18" charset="0"/>
              </a:rPr>
              <a:t>       namely women and children.</a:t>
            </a:r>
            <a:endParaRPr lang="en-MY" sz="2600" b="1" dirty="0">
              <a:latin typeface="Garamond" pitchFamily="18" charset="0"/>
            </a:endParaRPr>
          </a:p>
          <a:p>
            <a:pPr algn="ctr"/>
            <a:r>
              <a:rPr lang="en-US" sz="2600" b="1" dirty="0">
                <a:latin typeface="Garamond" pitchFamily="18" charset="0"/>
              </a:rPr>
              <a:t>8-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Keep good health </a:t>
            </a:r>
            <a:r>
              <a:rPr lang="en-US" sz="2600" b="1" dirty="0">
                <a:latin typeface="Garamond" pitchFamily="18" charset="0"/>
              </a:rPr>
              <a:t>recording system </a:t>
            </a:r>
            <a:r>
              <a:rPr lang="en-US" sz="2400" dirty="0">
                <a:latin typeface="Garamond" pitchFamily="18" charset="0"/>
              </a:rPr>
              <a:t>(</a:t>
            </a:r>
            <a:r>
              <a:rPr lang="en-US" sz="2400" b="1" i="1" dirty="0">
                <a:solidFill>
                  <a:schemeClr val="tx2"/>
                </a:solidFill>
                <a:latin typeface="Garamond" pitchFamily="18" charset="0"/>
              </a:rPr>
              <a:t>the seeing eye of occupational health team)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en-MY" sz="24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4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465" y="0"/>
            <a:ext cx="2016224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8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5BC0-5083-4014-BB73-CCA8591BA5F4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9159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050" y="692696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1-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Maintenance of Healthful Work Environment</a:t>
            </a:r>
            <a:r>
              <a:rPr lang="en-US" sz="2800" dirty="0">
                <a:latin typeface="Garamond" pitchFamily="18" charset="0"/>
              </a:rPr>
              <a:t>: </a:t>
            </a:r>
            <a:endParaRPr lang="en-MY" sz="2800" dirty="0">
              <a:latin typeface="Garamond" pitchFamily="18" charset="0"/>
            </a:endParaRPr>
          </a:p>
          <a:p>
            <a:r>
              <a:rPr lang="ar-SA" sz="2800" dirty="0">
                <a:latin typeface="Garamond" pitchFamily="18" charset="0"/>
              </a:rPr>
              <a:t> </a:t>
            </a:r>
            <a:endParaRPr lang="en-US" sz="2800" dirty="0"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This requires personnel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skilled in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industrial hygiene </a:t>
            </a:r>
            <a:r>
              <a:rPr lang="en-US" sz="2600" b="1" dirty="0">
                <a:latin typeface="Garamond" pitchFamily="18" charset="0"/>
              </a:rPr>
              <a:t>to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>
                <a:latin typeface="Garamond" pitchFamily="18" charset="0"/>
              </a:rPr>
              <a:t> perform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periodic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inspection o</a:t>
            </a:r>
            <a:r>
              <a:rPr lang="en-US" sz="2600" b="1" dirty="0">
                <a:latin typeface="Garamond" pitchFamily="18" charset="0"/>
              </a:rPr>
              <a:t>f the</a:t>
            </a:r>
          </a:p>
          <a:p>
            <a:r>
              <a:rPr lang="en-US" sz="2600" b="1" dirty="0"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different departments </a:t>
            </a:r>
            <a:r>
              <a:rPr lang="en-US" sz="2600" b="1" dirty="0">
                <a:latin typeface="Garamond" pitchFamily="18" charset="0"/>
              </a:rPr>
              <a:t>of the factory and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evaluate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the work environment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>
                <a:latin typeface="Garamond" pitchFamily="18" charset="0"/>
              </a:rPr>
              <a:t>In order to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detect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and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appraise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600" dirty="0">
                <a:latin typeface="Garamond" pitchFamily="18" charset="0"/>
              </a:rPr>
              <a:t>assess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) health hazards.</a:t>
            </a:r>
          </a:p>
          <a:p>
            <a:pPr marL="457200" indent="-457200">
              <a:buFont typeface="Wingdings" pitchFamily="2" charset="2"/>
              <a:buChar char="ü"/>
            </a:pP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 algn="ctr"/>
            <a:r>
              <a:rPr lang="en-US" sz="2600" b="1" dirty="0">
                <a:latin typeface="Garamond" pitchFamily="18" charset="0"/>
              </a:rPr>
              <a:t>     Such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appraisals</a:t>
            </a:r>
            <a:r>
              <a:rPr lang="en-US" sz="2600" b="1" dirty="0">
                <a:latin typeface="Garamond" pitchFamily="18" charset="0"/>
              </a:rPr>
              <a:t> together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with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knowledge of industrial  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process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and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materials used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, provide </a:t>
            </a:r>
            <a:r>
              <a:rPr lang="en-US" sz="2600" b="1" dirty="0">
                <a:latin typeface="Garamond" pitchFamily="18" charset="0"/>
              </a:rPr>
              <a:t>the basis for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appropriate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recommendation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 to improve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the control measures </a:t>
            </a:r>
          </a:p>
        </p:txBody>
      </p:sp>
      <p:sp>
        <p:nvSpPr>
          <p:cNvPr id="3" name="Rectangle 2"/>
          <p:cNvSpPr/>
          <p:nvPr/>
        </p:nvSpPr>
        <p:spPr>
          <a:xfrm>
            <a:off x="-10050" y="281253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600" b="1" dirty="0">
                <a:latin typeface="Garamond" pitchFamily="18" charset="0"/>
              </a:rPr>
              <a:t>Activities of Occupation Health Program  &amp;Occupational Health Services Cont</a:t>
            </a:r>
            <a:r>
              <a:rPr lang="en-US" sz="1200" b="1" dirty="0">
                <a:latin typeface="Garamond" pitchFamily="18" charset="0"/>
              </a:rPr>
              <a:t>. </a:t>
            </a:r>
            <a:r>
              <a:rPr lang="en-US" sz="1200" b="1" dirty="0">
                <a:solidFill>
                  <a:srgbClr val="FF0000"/>
                </a:solidFill>
                <a:latin typeface="Garamond" pitchFamily="18" charset="0"/>
              </a:rPr>
              <a:t>..</a:t>
            </a:r>
            <a:endParaRPr lang="en-US" sz="12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24139" y="-99392"/>
            <a:ext cx="2123728" cy="1077218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800" b="1" dirty="0">
                <a:latin typeface="Garamond" pitchFamily="18" charset="0"/>
              </a:rPr>
              <a:t>2-Diagnosis and treatment of OD</a:t>
            </a:r>
          </a:p>
          <a:p>
            <a:r>
              <a:rPr lang="en-US" sz="800" b="1" dirty="0">
                <a:latin typeface="Garamond" pitchFamily="18" charset="0"/>
              </a:rPr>
              <a:t>3- Promotion of workers' health.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4- Prevention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5- Control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6- Rehabilitation and compensation.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7-Provide special care for vulnerable groups </a:t>
            </a:r>
          </a:p>
          <a:p>
            <a:r>
              <a:rPr lang="en-US" sz="800" b="1" dirty="0">
                <a:latin typeface="Garamond" pitchFamily="18" charset="0"/>
              </a:rPr>
              <a:t>8- Keep good health recording system</a:t>
            </a:r>
            <a:endParaRPr lang="en-MY" sz="800" dirty="0"/>
          </a:p>
        </p:txBody>
      </p:sp>
      <p:sp>
        <p:nvSpPr>
          <p:cNvPr id="5" name="Right Arrow 4"/>
          <p:cNvSpPr/>
          <p:nvPr/>
        </p:nvSpPr>
        <p:spPr>
          <a:xfrm rot="4960957">
            <a:off x="4837248" y="2952732"/>
            <a:ext cx="489204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10" descr="Construction worker repairman  thumb up banner, safety first, health and safety, vector illustra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243" y="2046025"/>
            <a:ext cx="2664296" cy="127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7494960" y="5955675"/>
            <a:ext cx="489204" cy="923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9</a:t>
            </a:fld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278-D931-4E11-B8AF-5E19832AD66C}" type="datetime1">
              <a:rPr lang="en-MY" smtClean="0"/>
              <a:t>1/3/2023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0152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72E66E-4F31-4026-82A5-11074FD563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5B1EDC-53E7-4AE1-A4E6-5EB7B861B728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DBBB9CF6-FE65-4F01-A6D2-67E0686BC25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f03ce4d-2404-4236-8700-bd01b623a4a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3034</Words>
  <Application>Microsoft Office PowerPoint</Application>
  <PresentationFormat>On-screen Show (4:3)</PresentationFormat>
  <Paragraphs>526</Paragraphs>
  <Slides>29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Rafthijzeen@outlook.com</cp:lastModifiedBy>
  <cp:revision>176</cp:revision>
  <dcterms:created xsi:type="dcterms:W3CDTF">2020-01-16T21:07:19Z</dcterms:created>
  <dcterms:modified xsi:type="dcterms:W3CDTF">2023-03-01T09:21:03Z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