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77"/>
  </p:notesMasterIdLst>
  <p:sldIdLst>
    <p:sldId id="257" r:id="rId2"/>
    <p:sldId id="392" r:id="rId3"/>
    <p:sldId id="273" r:id="rId4"/>
    <p:sldId id="357" r:id="rId5"/>
    <p:sldId id="349" r:id="rId6"/>
    <p:sldId id="331" r:id="rId7"/>
    <p:sldId id="352" r:id="rId8"/>
    <p:sldId id="350" r:id="rId9"/>
    <p:sldId id="351" r:id="rId10"/>
    <p:sldId id="329" r:id="rId11"/>
    <p:sldId id="270" r:id="rId12"/>
    <p:sldId id="360" r:id="rId13"/>
    <p:sldId id="359" r:id="rId14"/>
    <p:sldId id="361" r:id="rId15"/>
    <p:sldId id="363" r:id="rId16"/>
    <p:sldId id="269" r:id="rId17"/>
    <p:sldId id="266" r:id="rId18"/>
    <p:sldId id="365" r:id="rId19"/>
    <p:sldId id="366" r:id="rId20"/>
    <p:sldId id="369" r:id="rId21"/>
    <p:sldId id="370" r:id="rId22"/>
    <p:sldId id="319" r:id="rId23"/>
    <p:sldId id="276" r:id="rId24"/>
    <p:sldId id="333" r:id="rId25"/>
    <p:sldId id="278" r:id="rId26"/>
    <p:sldId id="277" r:id="rId27"/>
    <p:sldId id="375" r:id="rId28"/>
    <p:sldId id="261" r:id="rId29"/>
    <p:sldId id="262" r:id="rId30"/>
    <p:sldId id="258" r:id="rId31"/>
    <p:sldId id="379" r:id="rId32"/>
    <p:sldId id="380" r:id="rId33"/>
    <p:sldId id="382" r:id="rId34"/>
    <p:sldId id="383" r:id="rId35"/>
    <p:sldId id="393" r:id="rId36"/>
    <p:sldId id="389" r:id="rId37"/>
    <p:sldId id="390" r:id="rId38"/>
    <p:sldId id="391" r:id="rId39"/>
    <p:sldId id="394" r:id="rId40"/>
    <p:sldId id="288" r:id="rId41"/>
    <p:sldId id="327" r:id="rId42"/>
    <p:sldId id="386" r:id="rId43"/>
    <p:sldId id="284" r:id="rId44"/>
    <p:sldId id="341" r:id="rId45"/>
    <p:sldId id="347" r:id="rId46"/>
    <p:sldId id="348" r:id="rId47"/>
    <p:sldId id="340" r:id="rId48"/>
    <p:sldId id="339" r:id="rId49"/>
    <p:sldId id="338" r:id="rId50"/>
    <p:sldId id="337" r:id="rId51"/>
    <p:sldId id="336" r:id="rId52"/>
    <p:sldId id="342" r:id="rId53"/>
    <p:sldId id="343" r:id="rId54"/>
    <p:sldId id="345" r:id="rId55"/>
    <p:sldId id="334" r:id="rId56"/>
    <p:sldId id="303" r:id="rId57"/>
    <p:sldId id="397" r:id="rId58"/>
    <p:sldId id="395" r:id="rId59"/>
    <p:sldId id="396" r:id="rId60"/>
    <p:sldId id="398" r:id="rId61"/>
    <p:sldId id="416" r:id="rId62"/>
    <p:sldId id="400" r:id="rId63"/>
    <p:sldId id="399" r:id="rId64"/>
    <p:sldId id="401" r:id="rId65"/>
    <p:sldId id="402" r:id="rId66"/>
    <p:sldId id="404" r:id="rId67"/>
    <p:sldId id="407" r:id="rId68"/>
    <p:sldId id="411" r:id="rId69"/>
    <p:sldId id="408" r:id="rId70"/>
    <p:sldId id="409" r:id="rId71"/>
    <p:sldId id="410" r:id="rId72"/>
    <p:sldId id="412" r:id="rId73"/>
    <p:sldId id="414" r:id="rId74"/>
    <p:sldId id="415" r:id="rId75"/>
    <p:sldId id="312"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p:cViewPr varScale="1">
        <p:scale>
          <a:sx n="88" d="100"/>
          <a:sy n="88" d="100"/>
        </p:scale>
        <p:origin x="130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654F1E8-8143-40C0-BF0E-FAB4264E02F4}" type="datetimeFigureOut">
              <a:rPr lang="ar-JO" smtClean="0"/>
              <a:t>20/01/1444</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45A76B5-E9E0-4271-97AD-614EEC8FA9E4}" type="slidenum">
              <a:rPr lang="ar-JO" smtClean="0"/>
              <a:t>‹#›</a:t>
            </a:fld>
            <a:endParaRPr lang="ar-JO"/>
          </a:p>
        </p:txBody>
      </p:sp>
    </p:spTree>
    <p:extLst>
      <p:ext uri="{BB962C8B-B14F-4D97-AF65-F5344CB8AC3E}">
        <p14:creationId xmlns:p14="http://schemas.microsoft.com/office/powerpoint/2010/main" val="38440552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 name="Group 21"/>
          <p:cNvGrpSpPr/>
          <p:nvPr/>
        </p:nvGrpSpPr>
        <p:grpSpPr>
          <a:xfrm>
            <a:off x="1" y="2717"/>
            <a:ext cx="9144783" cy="6857328"/>
            <a:chOff x="1" y="2717"/>
            <a:chExt cx="9144783" cy="6857328"/>
          </a:xfrm>
        </p:grpSpPr>
        <p:sp>
          <p:nvSpPr>
            <p:cNvPr id="20" name="Freeform 13"/>
            <p:cNvSpPr>
              <a:spLocks noEditPoints="1"/>
            </p:cNvSpPr>
            <p:nvPr/>
          </p:nvSpPr>
          <p:spPr bwMode="auto">
            <a:xfrm>
              <a:off x="2486653" y="1530278"/>
              <a:ext cx="3416819" cy="3351438"/>
            </a:xfrm>
            <a:custGeom>
              <a:avLst/>
              <a:gdLst/>
              <a:ahLst/>
              <a:cxnLst/>
              <a:rect l="0" t="0" r="r" b="b"/>
              <a:pathLst>
                <a:path w="1103" h="1082">
                  <a:moveTo>
                    <a:pt x="279" y="221"/>
                  </a:moveTo>
                  <a:cubicBezTo>
                    <a:pt x="288" y="178"/>
                    <a:pt x="282" y="164"/>
                    <a:pt x="253" y="151"/>
                  </a:cubicBezTo>
                  <a:cubicBezTo>
                    <a:pt x="235" y="143"/>
                    <a:pt x="220" y="147"/>
                    <a:pt x="208" y="163"/>
                  </a:cubicBezTo>
                  <a:cubicBezTo>
                    <a:pt x="196" y="180"/>
                    <a:pt x="197" y="211"/>
                    <a:pt x="211" y="227"/>
                  </a:cubicBezTo>
                  <a:cubicBezTo>
                    <a:pt x="226" y="244"/>
                    <a:pt x="238" y="243"/>
                    <a:pt x="279" y="221"/>
                  </a:cubicBezTo>
                  <a:close/>
                  <a:moveTo>
                    <a:pt x="325" y="781"/>
                  </a:moveTo>
                  <a:cubicBezTo>
                    <a:pt x="331" y="762"/>
                    <a:pt x="323" y="734"/>
                    <a:pt x="307" y="729"/>
                  </a:cubicBezTo>
                  <a:cubicBezTo>
                    <a:pt x="281" y="720"/>
                    <a:pt x="263" y="731"/>
                    <a:pt x="250" y="753"/>
                  </a:cubicBezTo>
                  <a:cubicBezTo>
                    <a:pt x="256" y="792"/>
                    <a:pt x="264" y="802"/>
                    <a:pt x="290" y="803"/>
                  </a:cubicBezTo>
                  <a:cubicBezTo>
                    <a:pt x="307" y="804"/>
                    <a:pt x="319" y="799"/>
                    <a:pt x="325" y="781"/>
                  </a:cubicBezTo>
                  <a:close/>
                  <a:moveTo>
                    <a:pt x="384" y="136"/>
                  </a:moveTo>
                  <a:cubicBezTo>
                    <a:pt x="404" y="142"/>
                    <a:pt x="434" y="125"/>
                    <a:pt x="440" y="106"/>
                  </a:cubicBezTo>
                  <a:cubicBezTo>
                    <a:pt x="445" y="87"/>
                    <a:pt x="427" y="60"/>
                    <a:pt x="405" y="54"/>
                  </a:cubicBezTo>
                  <a:cubicBezTo>
                    <a:pt x="385" y="48"/>
                    <a:pt x="366" y="60"/>
                    <a:pt x="361" y="83"/>
                  </a:cubicBezTo>
                  <a:cubicBezTo>
                    <a:pt x="355" y="106"/>
                    <a:pt x="365" y="131"/>
                    <a:pt x="384" y="136"/>
                  </a:cubicBezTo>
                  <a:close/>
                  <a:moveTo>
                    <a:pt x="214" y="539"/>
                  </a:moveTo>
                  <a:cubicBezTo>
                    <a:pt x="237" y="546"/>
                    <a:pt x="262" y="531"/>
                    <a:pt x="268" y="508"/>
                  </a:cubicBezTo>
                  <a:cubicBezTo>
                    <a:pt x="273" y="486"/>
                    <a:pt x="254" y="457"/>
                    <a:pt x="231" y="452"/>
                  </a:cubicBezTo>
                  <a:cubicBezTo>
                    <a:pt x="211" y="448"/>
                    <a:pt x="188" y="464"/>
                    <a:pt x="183" y="486"/>
                  </a:cubicBezTo>
                  <a:cubicBezTo>
                    <a:pt x="177" y="510"/>
                    <a:pt x="190" y="533"/>
                    <a:pt x="214" y="539"/>
                  </a:cubicBezTo>
                  <a:close/>
                  <a:moveTo>
                    <a:pt x="249" y="361"/>
                  </a:moveTo>
                  <a:cubicBezTo>
                    <a:pt x="245" y="372"/>
                    <a:pt x="240" y="385"/>
                    <a:pt x="236" y="395"/>
                  </a:cubicBezTo>
                  <a:cubicBezTo>
                    <a:pt x="255" y="415"/>
                    <a:pt x="273" y="423"/>
                    <a:pt x="297" y="405"/>
                  </a:cubicBezTo>
                  <a:cubicBezTo>
                    <a:pt x="301" y="359"/>
                    <a:pt x="297" y="355"/>
                    <a:pt x="249" y="361"/>
                  </a:cubicBezTo>
                  <a:close/>
                  <a:moveTo>
                    <a:pt x="368" y="320"/>
                  </a:moveTo>
                  <a:cubicBezTo>
                    <a:pt x="383" y="307"/>
                    <a:pt x="388" y="293"/>
                    <a:pt x="379" y="275"/>
                  </a:cubicBezTo>
                  <a:cubicBezTo>
                    <a:pt x="367" y="253"/>
                    <a:pt x="346" y="247"/>
                    <a:pt x="310" y="259"/>
                  </a:cubicBezTo>
                  <a:cubicBezTo>
                    <a:pt x="308" y="273"/>
                    <a:pt x="305" y="287"/>
                    <a:pt x="302" y="303"/>
                  </a:cubicBezTo>
                  <a:cubicBezTo>
                    <a:pt x="340" y="334"/>
                    <a:pt x="348" y="336"/>
                    <a:pt x="368" y="320"/>
                  </a:cubicBezTo>
                  <a:close/>
                  <a:moveTo>
                    <a:pt x="119" y="846"/>
                  </a:moveTo>
                  <a:cubicBezTo>
                    <a:pt x="107" y="862"/>
                    <a:pt x="110" y="885"/>
                    <a:pt x="126" y="901"/>
                  </a:cubicBezTo>
                  <a:cubicBezTo>
                    <a:pt x="142" y="916"/>
                    <a:pt x="160" y="921"/>
                    <a:pt x="181" y="911"/>
                  </a:cubicBezTo>
                  <a:cubicBezTo>
                    <a:pt x="205" y="898"/>
                    <a:pt x="208" y="883"/>
                    <a:pt x="196" y="836"/>
                  </a:cubicBezTo>
                  <a:cubicBezTo>
                    <a:pt x="154" y="822"/>
                    <a:pt x="134" y="825"/>
                    <a:pt x="119" y="846"/>
                  </a:cubicBezTo>
                  <a:close/>
                  <a:moveTo>
                    <a:pt x="227" y="613"/>
                  </a:moveTo>
                  <a:cubicBezTo>
                    <a:pt x="210" y="607"/>
                    <a:pt x="188" y="619"/>
                    <a:pt x="183" y="637"/>
                  </a:cubicBezTo>
                  <a:cubicBezTo>
                    <a:pt x="179" y="652"/>
                    <a:pt x="189" y="672"/>
                    <a:pt x="205" y="678"/>
                  </a:cubicBezTo>
                  <a:cubicBezTo>
                    <a:pt x="221" y="684"/>
                    <a:pt x="243" y="676"/>
                    <a:pt x="249" y="662"/>
                  </a:cubicBezTo>
                  <a:cubicBezTo>
                    <a:pt x="256" y="644"/>
                    <a:pt x="245" y="619"/>
                    <a:pt x="227" y="613"/>
                  </a:cubicBezTo>
                  <a:close/>
                  <a:moveTo>
                    <a:pt x="69" y="424"/>
                  </a:moveTo>
                  <a:cubicBezTo>
                    <a:pt x="44" y="416"/>
                    <a:pt x="17" y="434"/>
                    <a:pt x="7" y="465"/>
                  </a:cubicBezTo>
                  <a:cubicBezTo>
                    <a:pt x="0" y="488"/>
                    <a:pt x="18" y="521"/>
                    <a:pt x="41" y="528"/>
                  </a:cubicBezTo>
                  <a:cubicBezTo>
                    <a:pt x="63" y="534"/>
                    <a:pt x="101" y="509"/>
                    <a:pt x="108" y="483"/>
                  </a:cubicBezTo>
                  <a:cubicBezTo>
                    <a:pt x="114" y="461"/>
                    <a:pt x="95" y="432"/>
                    <a:pt x="69" y="424"/>
                  </a:cubicBezTo>
                  <a:close/>
                  <a:moveTo>
                    <a:pt x="119" y="355"/>
                  </a:moveTo>
                  <a:cubicBezTo>
                    <a:pt x="145" y="351"/>
                    <a:pt x="167" y="343"/>
                    <a:pt x="168" y="314"/>
                  </a:cubicBezTo>
                  <a:cubicBezTo>
                    <a:pt x="169" y="294"/>
                    <a:pt x="155" y="277"/>
                    <a:pt x="136" y="275"/>
                  </a:cubicBezTo>
                  <a:cubicBezTo>
                    <a:pt x="117" y="273"/>
                    <a:pt x="98" y="275"/>
                    <a:pt x="88" y="294"/>
                  </a:cubicBezTo>
                  <a:cubicBezTo>
                    <a:pt x="77" y="312"/>
                    <a:pt x="84" y="326"/>
                    <a:pt x="119" y="355"/>
                  </a:cubicBezTo>
                  <a:close/>
                  <a:moveTo>
                    <a:pt x="77" y="640"/>
                  </a:moveTo>
                  <a:cubicBezTo>
                    <a:pt x="58" y="633"/>
                    <a:pt x="29" y="644"/>
                    <a:pt x="21" y="662"/>
                  </a:cubicBezTo>
                  <a:cubicBezTo>
                    <a:pt x="12" y="686"/>
                    <a:pt x="27" y="712"/>
                    <a:pt x="56" y="722"/>
                  </a:cubicBezTo>
                  <a:cubicBezTo>
                    <a:pt x="79" y="730"/>
                    <a:pt x="95" y="722"/>
                    <a:pt x="102" y="698"/>
                  </a:cubicBezTo>
                  <a:cubicBezTo>
                    <a:pt x="109" y="676"/>
                    <a:pt x="97" y="649"/>
                    <a:pt x="77" y="640"/>
                  </a:cubicBezTo>
                  <a:close/>
                  <a:moveTo>
                    <a:pt x="755" y="137"/>
                  </a:moveTo>
                  <a:cubicBezTo>
                    <a:pt x="776" y="144"/>
                    <a:pt x="796" y="134"/>
                    <a:pt x="801" y="114"/>
                  </a:cubicBezTo>
                  <a:cubicBezTo>
                    <a:pt x="807" y="88"/>
                    <a:pt x="796" y="64"/>
                    <a:pt x="774" y="58"/>
                  </a:cubicBezTo>
                  <a:cubicBezTo>
                    <a:pt x="753" y="52"/>
                    <a:pt x="727" y="67"/>
                    <a:pt x="721" y="89"/>
                  </a:cubicBezTo>
                  <a:cubicBezTo>
                    <a:pt x="716" y="108"/>
                    <a:pt x="731" y="129"/>
                    <a:pt x="755" y="137"/>
                  </a:cubicBezTo>
                  <a:close/>
                  <a:moveTo>
                    <a:pt x="745" y="301"/>
                  </a:moveTo>
                  <a:cubicBezTo>
                    <a:pt x="751" y="315"/>
                    <a:pt x="758" y="330"/>
                    <a:pt x="764" y="344"/>
                  </a:cubicBezTo>
                  <a:cubicBezTo>
                    <a:pt x="802" y="350"/>
                    <a:pt x="817" y="344"/>
                    <a:pt x="827" y="320"/>
                  </a:cubicBezTo>
                  <a:cubicBezTo>
                    <a:pt x="835" y="301"/>
                    <a:pt x="829" y="287"/>
                    <a:pt x="813" y="277"/>
                  </a:cubicBezTo>
                  <a:cubicBezTo>
                    <a:pt x="793" y="265"/>
                    <a:pt x="768" y="274"/>
                    <a:pt x="745" y="301"/>
                  </a:cubicBezTo>
                  <a:close/>
                  <a:moveTo>
                    <a:pt x="762" y="529"/>
                  </a:moveTo>
                  <a:cubicBezTo>
                    <a:pt x="743" y="523"/>
                    <a:pt x="732" y="532"/>
                    <a:pt x="725" y="559"/>
                  </a:cubicBezTo>
                  <a:cubicBezTo>
                    <a:pt x="718" y="584"/>
                    <a:pt x="725" y="600"/>
                    <a:pt x="746" y="607"/>
                  </a:cubicBezTo>
                  <a:cubicBezTo>
                    <a:pt x="764" y="612"/>
                    <a:pt x="790" y="599"/>
                    <a:pt x="796" y="582"/>
                  </a:cubicBezTo>
                  <a:cubicBezTo>
                    <a:pt x="801" y="563"/>
                    <a:pt x="783" y="535"/>
                    <a:pt x="762" y="529"/>
                  </a:cubicBezTo>
                  <a:close/>
                  <a:moveTo>
                    <a:pt x="841" y="582"/>
                  </a:moveTo>
                  <a:cubicBezTo>
                    <a:pt x="848" y="599"/>
                    <a:pt x="878" y="618"/>
                    <a:pt x="898" y="611"/>
                  </a:cubicBezTo>
                  <a:cubicBezTo>
                    <a:pt x="911" y="608"/>
                    <a:pt x="925" y="595"/>
                    <a:pt x="929" y="583"/>
                  </a:cubicBezTo>
                  <a:cubicBezTo>
                    <a:pt x="937" y="563"/>
                    <a:pt x="916" y="543"/>
                    <a:pt x="872" y="526"/>
                  </a:cubicBezTo>
                  <a:cubicBezTo>
                    <a:pt x="838" y="549"/>
                    <a:pt x="833" y="559"/>
                    <a:pt x="841" y="582"/>
                  </a:cubicBezTo>
                  <a:close/>
                  <a:moveTo>
                    <a:pt x="913" y="246"/>
                  </a:moveTo>
                  <a:cubicBezTo>
                    <a:pt x="932" y="246"/>
                    <a:pt x="949" y="227"/>
                    <a:pt x="950" y="206"/>
                  </a:cubicBezTo>
                  <a:cubicBezTo>
                    <a:pt x="952" y="178"/>
                    <a:pt x="941" y="168"/>
                    <a:pt x="901" y="158"/>
                  </a:cubicBezTo>
                  <a:cubicBezTo>
                    <a:pt x="888" y="165"/>
                    <a:pt x="875" y="173"/>
                    <a:pt x="861" y="182"/>
                  </a:cubicBezTo>
                  <a:cubicBezTo>
                    <a:pt x="870" y="228"/>
                    <a:pt x="887" y="248"/>
                    <a:pt x="913" y="246"/>
                  </a:cubicBezTo>
                  <a:close/>
                  <a:moveTo>
                    <a:pt x="1010" y="410"/>
                  </a:moveTo>
                  <a:cubicBezTo>
                    <a:pt x="1038" y="423"/>
                    <a:pt x="1058" y="407"/>
                    <a:pt x="1080" y="385"/>
                  </a:cubicBezTo>
                  <a:cubicBezTo>
                    <a:pt x="1073" y="367"/>
                    <a:pt x="1066" y="349"/>
                    <a:pt x="1059" y="331"/>
                  </a:cubicBezTo>
                  <a:cubicBezTo>
                    <a:pt x="1011" y="330"/>
                    <a:pt x="995" y="336"/>
                    <a:pt x="989" y="354"/>
                  </a:cubicBezTo>
                  <a:cubicBezTo>
                    <a:pt x="982" y="373"/>
                    <a:pt x="992" y="402"/>
                    <a:pt x="1010" y="410"/>
                  </a:cubicBezTo>
                  <a:close/>
                  <a:moveTo>
                    <a:pt x="697" y="443"/>
                  </a:moveTo>
                  <a:cubicBezTo>
                    <a:pt x="708" y="435"/>
                    <a:pt x="718" y="426"/>
                    <a:pt x="727" y="420"/>
                  </a:cubicBezTo>
                  <a:cubicBezTo>
                    <a:pt x="729" y="389"/>
                    <a:pt x="713" y="376"/>
                    <a:pt x="689" y="375"/>
                  </a:cubicBezTo>
                  <a:cubicBezTo>
                    <a:pt x="672" y="375"/>
                    <a:pt x="666" y="388"/>
                    <a:pt x="663" y="403"/>
                  </a:cubicBezTo>
                  <a:cubicBezTo>
                    <a:pt x="658" y="430"/>
                    <a:pt x="673" y="438"/>
                    <a:pt x="697" y="443"/>
                  </a:cubicBezTo>
                  <a:close/>
                  <a:moveTo>
                    <a:pt x="649" y="699"/>
                  </a:moveTo>
                  <a:cubicBezTo>
                    <a:pt x="686" y="723"/>
                    <a:pt x="701" y="724"/>
                    <a:pt x="713" y="704"/>
                  </a:cubicBezTo>
                  <a:cubicBezTo>
                    <a:pt x="726" y="683"/>
                    <a:pt x="719" y="666"/>
                    <a:pt x="688" y="646"/>
                  </a:cubicBezTo>
                  <a:cubicBezTo>
                    <a:pt x="659" y="652"/>
                    <a:pt x="648" y="672"/>
                    <a:pt x="649" y="699"/>
                  </a:cubicBezTo>
                  <a:close/>
                  <a:moveTo>
                    <a:pt x="549" y="766"/>
                  </a:moveTo>
                  <a:cubicBezTo>
                    <a:pt x="558" y="765"/>
                    <a:pt x="573" y="753"/>
                    <a:pt x="573" y="746"/>
                  </a:cubicBezTo>
                  <a:cubicBezTo>
                    <a:pt x="574" y="732"/>
                    <a:pt x="570" y="714"/>
                    <a:pt x="561" y="706"/>
                  </a:cubicBezTo>
                  <a:cubicBezTo>
                    <a:pt x="544" y="693"/>
                    <a:pt x="531" y="709"/>
                    <a:pt x="517" y="724"/>
                  </a:cubicBezTo>
                  <a:cubicBezTo>
                    <a:pt x="522" y="745"/>
                    <a:pt x="521" y="769"/>
                    <a:pt x="549" y="766"/>
                  </a:cubicBezTo>
                  <a:close/>
                  <a:moveTo>
                    <a:pt x="416" y="221"/>
                  </a:moveTo>
                  <a:cubicBezTo>
                    <a:pt x="408" y="243"/>
                    <a:pt x="427" y="253"/>
                    <a:pt x="450" y="264"/>
                  </a:cubicBezTo>
                  <a:cubicBezTo>
                    <a:pt x="461" y="250"/>
                    <a:pt x="472" y="237"/>
                    <a:pt x="480" y="226"/>
                  </a:cubicBezTo>
                  <a:cubicBezTo>
                    <a:pt x="475" y="206"/>
                    <a:pt x="471" y="186"/>
                    <a:pt x="448" y="193"/>
                  </a:cubicBezTo>
                  <a:cubicBezTo>
                    <a:pt x="435" y="197"/>
                    <a:pt x="421" y="209"/>
                    <a:pt x="416" y="221"/>
                  </a:cubicBezTo>
                  <a:close/>
                  <a:moveTo>
                    <a:pt x="722" y="235"/>
                  </a:moveTo>
                  <a:cubicBezTo>
                    <a:pt x="730" y="216"/>
                    <a:pt x="721" y="202"/>
                    <a:pt x="702" y="196"/>
                  </a:cubicBezTo>
                  <a:cubicBezTo>
                    <a:pt x="659" y="213"/>
                    <a:pt x="658" y="215"/>
                    <a:pt x="669" y="256"/>
                  </a:cubicBezTo>
                  <a:cubicBezTo>
                    <a:pt x="691" y="261"/>
                    <a:pt x="712" y="259"/>
                    <a:pt x="722" y="235"/>
                  </a:cubicBezTo>
                  <a:close/>
                  <a:moveTo>
                    <a:pt x="542" y="979"/>
                  </a:moveTo>
                  <a:cubicBezTo>
                    <a:pt x="528" y="980"/>
                    <a:pt x="514" y="981"/>
                    <a:pt x="494" y="982"/>
                  </a:cubicBezTo>
                  <a:cubicBezTo>
                    <a:pt x="489" y="997"/>
                    <a:pt x="480" y="1014"/>
                    <a:pt x="478" y="1031"/>
                  </a:cubicBezTo>
                  <a:cubicBezTo>
                    <a:pt x="476" y="1058"/>
                    <a:pt x="501" y="1082"/>
                    <a:pt x="527" y="1082"/>
                  </a:cubicBezTo>
                  <a:cubicBezTo>
                    <a:pt x="550" y="1082"/>
                    <a:pt x="569" y="1058"/>
                    <a:pt x="569" y="1030"/>
                  </a:cubicBezTo>
                  <a:cubicBezTo>
                    <a:pt x="568" y="1008"/>
                    <a:pt x="561" y="990"/>
                    <a:pt x="542" y="979"/>
                  </a:cubicBezTo>
                  <a:close/>
                  <a:moveTo>
                    <a:pt x="891" y="447"/>
                  </a:moveTo>
                  <a:cubicBezTo>
                    <a:pt x="900" y="434"/>
                    <a:pt x="900" y="421"/>
                    <a:pt x="889" y="409"/>
                  </a:cubicBezTo>
                  <a:cubicBezTo>
                    <a:pt x="877" y="396"/>
                    <a:pt x="863" y="389"/>
                    <a:pt x="845" y="398"/>
                  </a:cubicBezTo>
                  <a:cubicBezTo>
                    <a:pt x="822" y="411"/>
                    <a:pt x="814" y="430"/>
                    <a:pt x="825" y="458"/>
                  </a:cubicBezTo>
                  <a:cubicBezTo>
                    <a:pt x="863" y="470"/>
                    <a:pt x="879" y="467"/>
                    <a:pt x="891" y="447"/>
                  </a:cubicBezTo>
                  <a:close/>
                  <a:moveTo>
                    <a:pt x="783" y="746"/>
                  </a:moveTo>
                  <a:cubicBezTo>
                    <a:pt x="745" y="767"/>
                    <a:pt x="731" y="783"/>
                    <a:pt x="742" y="802"/>
                  </a:cubicBezTo>
                  <a:cubicBezTo>
                    <a:pt x="750" y="815"/>
                    <a:pt x="767" y="828"/>
                    <a:pt x="783" y="832"/>
                  </a:cubicBezTo>
                  <a:cubicBezTo>
                    <a:pt x="802" y="836"/>
                    <a:pt x="811" y="816"/>
                    <a:pt x="817" y="801"/>
                  </a:cubicBezTo>
                  <a:cubicBezTo>
                    <a:pt x="825" y="782"/>
                    <a:pt x="811" y="763"/>
                    <a:pt x="783" y="746"/>
                  </a:cubicBezTo>
                  <a:close/>
                  <a:moveTo>
                    <a:pt x="627" y="30"/>
                  </a:moveTo>
                  <a:cubicBezTo>
                    <a:pt x="624" y="13"/>
                    <a:pt x="592" y="0"/>
                    <a:pt x="573" y="3"/>
                  </a:cubicBezTo>
                  <a:cubicBezTo>
                    <a:pt x="553" y="7"/>
                    <a:pt x="543" y="18"/>
                    <a:pt x="542" y="38"/>
                  </a:cubicBezTo>
                  <a:cubicBezTo>
                    <a:pt x="541" y="59"/>
                    <a:pt x="540" y="80"/>
                    <a:pt x="538" y="104"/>
                  </a:cubicBezTo>
                  <a:cubicBezTo>
                    <a:pt x="556" y="107"/>
                    <a:pt x="565" y="108"/>
                    <a:pt x="574" y="110"/>
                  </a:cubicBezTo>
                  <a:cubicBezTo>
                    <a:pt x="596" y="115"/>
                    <a:pt x="616" y="106"/>
                    <a:pt x="624" y="88"/>
                  </a:cubicBezTo>
                  <a:cubicBezTo>
                    <a:pt x="631" y="71"/>
                    <a:pt x="631" y="49"/>
                    <a:pt x="627" y="30"/>
                  </a:cubicBezTo>
                  <a:close/>
                  <a:moveTo>
                    <a:pt x="668" y="583"/>
                  </a:moveTo>
                  <a:cubicBezTo>
                    <a:pt x="679" y="562"/>
                    <a:pt x="689" y="544"/>
                    <a:pt x="670" y="530"/>
                  </a:cubicBezTo>
                  <a:cubicBezTo>
                    <a:pt x="663" y="524"/>
                    <a:pt x="649" y="522"/>
                    <a:pt x="641" y="526"/>
                  </a:cubicBezTo>
                  <a:cubicBezTo>
                    <a:pt x="618" y="537"/>
                    <a:pt x="621" y="556"/>
                    <a:pt x="629" y="581"/>
                  </a:cubicBezTo>
                  <a:cubicBezTo>
                    <a:pt x="642" y="582"/>
                    <a:pt x="656" y="582"/>
                    <a:pt x="668" y="583"/>
                  </a:cubicBezTo>
                  <a:close/>
                  <a:moveTo>
                    <a:pt x="685" y="875"/>
                  </a:moveTo>
                  <a:cubicBezTo>
                    <a:pt x="695" y="852"/>
                    <a:pt x="685" y="837"/>
                    <a:pt x="663" y="824"/>
                  </a:cubicBezTo>
                  <a:cubicBezTo>
                    <a:pt x="653" y="828"/>
                    <a:pt x="640" y="834"/>
                    <a:pt x="627" y="839"/>
                  </a:cubicBezTo>
                  <a:cubicBezTo>
                    <a:pt x="628" y="860"/>
                    <a:pt x="619" y="883"/>
                    <a:pt x="646" y="890"/>
                  </a:cubicBezTo>
                  <a:cubicBezTo>
                    <a:pt x="661" y="893"/>
                    <a:pt x="678" y="892"/>
                    <a:pt x="685" y="875"/>
                  </a:cubicBezTo>
                  <a:close/>
                  <a:moveTo>
                    <a:pt x="742" y="973"/>
                  </a:moveTo>
                  <a:cubicBezTo>
                    <a:pt x="726" y="961"/>
                    <a:pt x="709" y="960"/>
                    <a:pt x="691" y="973"/>
                  </a:cubicBezTo>
                  <a:cubicBezTo>
                    <a:pt x="668" y="991"/>
                    <a:pt x="666" y="1002"/>
                    <a:pt x="684" y="1047"/>
                  </a:cubicBezTo>
                  <a:cubicBezTo>
                    <a:pt x="723" y="1056"/>
                    <a:pt x="735" y="1052"/>
                    <a:pt x="747" y="1028"/>
                  </a:cubicBezTo>
                  <a:cubicBezTo>
                    <a:pt x="757" y="1007"/>
                    <a:pt x="756" y="982"/>
                    <a:pt x="742" y="973"/>
                  </a:cubicBezTo>
                  <a:close/>
                  <a:moveTo>
                    <a:pt x="1000" y="718"/>
                  </a:moveTo>
                  <a:cubicBezTo>
                    <a:pt x="978" y="712"/>
                    <a:pt x="953" y="728"/>
                    <a:pt x="947" y="750"/>
                  </a:cubicBezTo>
                  <a:cubicBezTo>
                    <a:pt x="941" y="770"/>
                    <a:pt x="954" y="788"/>
                    <a:pt x="977" y="794"/>
                  </a:cubicBezTo>
                  <a:cubicBezTo>
                    <a:pt x="1004" y="801"/>
                    <a:pt x="1023" y="792"/>
                    <a:pt x="1027" y="770"/>
                  </a:cubicBezTo>
                  <a:cubicBezTo>
                    <a:pt x="1032" y="748"/>
                    <a:pt x="1019" y="723"/>
                    <a:pt x="1000" y="718"/>
                  </a:cubicBezTo>
                  <a:close/>
                  <a:moveTo>
                    <a:pt x="1062" y="542"/>
                  </a:moveTo>
                  <a:cubicBezTo>
                    <a:pt x="1021" y="541"/>
                    <a:pt x="1011" y="545"/>
                    <a:pt x="1003" y="570"/>
                  </a:cubicBezTo>
                  <a:cubicBezTo>
                    <a:pt x="993" y="599"/>
                    <a:pt x="999" y="610"/>
                    <a:pt x="1041" y="634"/>
                  </a:cubicBezTo>
                  <a:cubicBezTo>
                    <a:pt x="1099" y="611"/>
                    <a:pt x="1103" y="592"/>
                    <a:pt x="1062" y="542"/>
                  </a:cubicBezTo>
                  <a:close/>
                  <a:moveTo>
                    <a:pt x="833" y="908"/>
                  </a:moveTo>
                  <a:cubicBezTo>
                    <a:pt x="837" y="935"/>
                    <a:pt x="855" y="947"/>
                    <a:pt x="880" y="949"/>
                  </a:cubicBezTo>
                  <a:cubicBezTo>
                    <a:pt x="912" y="951"/>
                    <a:pt x="925" y="929"/>
                    <a:pt x="940" y="893"/>
                  </a:cubicBezTo>
                  <a:cubicBezTo>
                    <a:pt x="934" y="885"/>
                    <a:pt x="926" y="871"/>
                    <a:pt x="920" y="862"/>
                  </a:cubicBezTo>
                  <a:cubicBezTo>
                    <a:pt x="866" y="850"/>
                    <a:pt x="845" y="872"/>
                    <a:pt x="833" y="908"/>
                  </a:cubicBezTo>
                  <a:close/>
                  <a:moveTo>
                    <a:pt x="877" y="730"/>
                  </a:moveTo>
                  <a:cubicBezTo>
                    <a:pt x="896" y="723"/>
                    <a:pt x="900" y="708"/>
                    <a:pt x="899" y="687"/>
                  </a:cubicBezTo>
                  <a:cubicBezTo>
                    <a:pt x="883" y="669"/>
                    <a:pt x="865" y="660"/>
                    <a:pt x="845" y="672"/>
                  </a:cubicBezTo>
                  <a:cubicBezTo>
                    <a:pt x="828" y="682"/>
                    <a:pt x="825" y="700"/>
                    <a:pt x="829" y="719"/>
                  </a:cubicBezTo>
                  <a:cubicBezTo>
                    <a:pt x="842" y="738"/>
                    <a:pt x="858" y="738"/>
                    <a:pt x="877" y="730"/>
                  </a:cubicBezTo>
                  <a:close/>
                  <a:moveTo>
                    <a:pt x="577" y="300"/>
                  </a:moveTo>
                  <a:cubicBezTo>
                    <a:pt x="560" y="296"/>
                    <a:pt x="542" y="309"/>
                    <a:pt x="536" y="329"/>
                  </a:cubicBezTo>
                  <a:cubicBezTo>
                    <a:pt x="530" y="347"/>
                    <a:pt x="540" y="365"/>
                    <a:pt x="561" y="371"/>
                  </a:cubicBezTo>
                  <a:cubicBezTo>
                    <a:pt x="578" y="376"/>
                    <a:pt x="598" y="363"/>
                    <a:pt x="602" y="344"/>
                  </a:cubicBezTo>
                  <a:cubicBezTo>
                    <a:pt x="606" y="328"/>
                    <a:pt x="592" y="304"/>
                    <a:pt x="577" y="300"/>
                  </a:cubicBezTo>
                  <a:close/>
                  <a:moveTo>
                    <a:pt x="411" y="806"/>
                  </a:moveTo>
                  <a:cubicBezTo>
                    <a:pt x="399" y="805"/>
                    <a:pt x="380" y="807"/>
                    <a:pt x="374" y="815"/>
                  </a:cubicBezTo>
                  <a:cubicBezTo>
                    <a:pt x="358" y="836"/>
                    <a:pt x="369" y="856"/>
                    <a:pt x="388" y="870"/>
                  </a:cubicBezTo>
                  <a:cubicBezTo>
                    <a:pt x="413" y="869"/>
                    <a:pt x="432" y="861"/>
                    <a:pt x="435" y="835"/>
                  </a:cubicBezTo>
                  <a:cubicBezTo>
                    <a:pt x="437" y="818"/>
                    <a:pt x="426" y="807"/>
                    <a:pt x="411" y="806"/>
                  </a:cubicBezTo>
                  <a:close/>
                  <a:moveTo>
                    <a:pt x="457" y="519"/>
                  </a:moveTo>
                  <a:cubicBezTo>
                    <a:pt x="460" y="534"/>
                    <a:pt x="463" y="550"/>
                    <a:pt x="467" y="570"/>
                  </a:cubicBezTo>
                  <a:cubicBezTo>
                    <a:pt x="486" y="562"/>
                    <a:pt x="501" y="555"/>
                    <a:pt x="515" y="549"/>
                  </a:cubicBezTo>
                  <a:cubicBezTo>
                    <a:pt x="502" y="498"/>
                    <a:pt x="496" y="495"/>
                    <a:pt x="457" y="519"/>
                  </a:cubicBezTo>
                  <a:close/>
                  <a:moveTo>
                    <a:pt x="407" y="342"/>
                  </a:moveTo>
                  <a:cubicBezTo>
                    <a:pt x="387" y="352"/>
                    <a:pt x="388" y="376"/>
                    <a:pt x="411" y="405"/>
                  </a:cubicBezTo>
                  <a:cubicBezTo>
                    <a:pt x="450" y="384"/>
                    <a:pt x="459" y="371"/>
                    <a:pt x="447" y="351"/>
                  </a:cubicBezTo>
                  <a:cubicBezTo>
                    <a:pt x="437" y="335"/>
                    <a:pt x="422" y="334"/>
                    <a:pt x="407" y="342"/>
                  </a:cubicBezTo>
                  <a:close/>
                  <a:moveTo>
                    <a:pt x="400" y="523"/>
                  </a:moveTo>
                  <a:cubicBezTo>
                    <a:pt x="403" y="513"/>
                    <a:pt x="398" y="496"/>
                    <a:pt x="390" y="487"/>
                  </a:cubicBezTo>
                  <a:cubicBezTo>
                    <a:pt x="378" y="470"/>
                    <a:pt x="358" y="475"/>
                    <a:pt x="345" y="485"/>
                  </a:cubicBezTo>
                  <a:cubicBezTo>
                    <a:pt x="325" y="500"/>
                    <a:pt x="326" y="522"/>
                    <a:pt x="340" y="545"/>
                  </a:cubicBezTo>
                  <a:cubicBezTo>
                    <a:pt x="367" y="551"/>
                    <a:pt x="391" y="550"/>
                    <a:pt x="400" y="523"/>
                  </a:cubicBezTo>
                  <a:close/>
                  <a:moveTo>
                    <a:pt x="544" y="199"/>
                  </a:moveTo>
                  <a:cubicBezTo>
                    <a:pt x="529" y="217"/>
                    <a:pt x="535" y="229"/>
                    <a:pt x="569" y="256"/>
                  </a:cubicBezTo>
                  <a:cubicBezTo>
                    <a:pt x="610" y="246"/>
                    <a:pt x="612" y="243"/>
                    <a:pt x="612" y="201"/>
                  </a:cubicBezTo>
                  <a:cubicBezTo>
                    <a:pt x="579" y="179"/>
                    <a:pt x="560" y="179"/>
                    <a:pt x="544" y="199"/>
                  </a:cubicBezTo>
                  <a:close/>
                  <a:moveTo>
                    <a:pt x="371" y="651"/>
                  </a:moveTo>
                  <a:cubicBezTo>
                    <a:pt x="372" y="698"/>
                    <a:pt x="377" y="708"/>
                    <a:pt x="399" y="708"/>
                  </a:cubicBezTo>
                  <a:cubicBezTo>
                    <a:pt x="424" y="707"/>
                    <a:pt x="431" y="689"/>
                    <a:pt x="427" y="640"/>
                  </a:cubicBezTo>
                  <a:cubicBezTo>
                    <a:pt x="405" y="638"/>
                    <a:pt x="385" y="628"/>
                    <a:pt x="371" y="651"/>
                  </a:cubicBezTo>
                  <a:close/>
                  <a:moveTo>
                    <a:pt x="288" y="962"/>
                  </a:moveTo>
                  <a:cubicBezTo>
                    <a:pt x="285" y="977"/>
                    <a:pt x="282" y="993"/>
                    <a:pt x="279" y="1008"/>
                  </a:cubicBezTo>
                  <a:cubicBezTo>
                    <a:pt x="305" y="1037"/>
                    <a:pt x="320" y="1041"/>
                    <a:pt x="342" y="1026"/>
                  </a:cubicBezTo>
                  <a:cubicBezTo>
                    <a:pt x="362" y="1012"/>
                    <a:pt x="368" y="991"/>
                    <a:pt x="357" y="974"/>
                  </a:cubicBezTo>
                  <a:cubicBezTo>
                    <a:pt x="341" y="949"/>
                    <a:pt x="326" y="946"/>
                    <a:pt x="288" y="962"/>
                  </a:cubicBezTo>
                  <a:close/>
                  <a:moveTo>
                    <a:pt x="587" y="446"/>
                  </a:moveTo>
                  <a:cubicBezTo>
                    <a:pt x="579" y="440"/>
                    <a:pt x="560" y="438"/>
                    <a:pt x="551" y="443"/>
                  </a:cubicBezTo>
                  <a:cubicBezTo>
                    <a:pt x="536" y="450"/>
                    <a:pt x="540" y="468"/>
                    <a:pt x="562" y="493"/>
                  </a:cubicBezTo>
                  <a:cubicBezTo>
                    <a:pt x="591" y="477"/>
                    <a:pt x="601" y="458"/>
                    <a:pt x="587" y="446"/>
                  </a:cubicBezTo>
                  <a:close/>
                  <a:moveTo>
                    <a:pt x="565" y="605"/>
                  </a:moveTo>
                  <a:cubicBezTo>
                    <a:pt x="551" y="598"/>
                    <a:pt x="538" y="605"/>
                    <a:pt x="533" y="621"/>
                  </a:cubicBezTo>
                  <a:cubicBezTo>
                    <a:pt x="529" y="636"/>
                    <a:pt x="534" y="648"/>
                    <a:pt x="548" y="649"/>
                  </a:cubicBezTo>
                  <a:cubicBezTo>
                    <a:pt x="558" y="650"/>
                    <a:pt x="569" y="644"/>
                    <a:pt x="587" y="638"/>
                  </a:cubicBezTo>
                  <a:cubicBezTo>
                    <a:pt x="577" y="622"/>
                    <a:pt x="573" y="608"/>
                    <a:pt x="565" y="605"/>
                  </a:cubicBezTo>
                  <a:close/>
                  <a:moveTo>
                    <a:pt x="499" y="863"/>
                  </a:moveTo>
                  <a:cubicBezTo>
                    <a:pt x="494" y="881"/>
                    <a:pt x="494" y="900"/>
                    <a:pt x="514" y="911"/>
                  </a:cubicBezTo>
                  <a:cubicBezTo>
                    <a:pt x="529" y="919"/>
                    <a:pt x="545" y="931"/>
                    <a:pt x="560" y="916"/>
                  </a:cubicBezTo>
                  <a:cubicBezTo>
                    <a:pt x="585" y="892"/>
                    <a:pt x="572" y="866"/>
                    <a:pt x="560" y="838"/>
                  </a:cubicBezTo>
                  <a:cubicBezTo>
                    <a:pt x="531" y="835"/>
                    <a:pt x="508" y="836"/>
                    <a:pt x="499" y="863"/>
                  </a:cubicBezTo>
                  <a:close/>
                </a:path>
              </a:pathLst>
            </a:custGeom>
            <a:solidFill>
              <a:schemeClr val="accent3"/>
            </a:solidFill>
            <a:ln>
              <a:noFill/>
            </a:ln>
          </p:spPr>
        </p:sp>
        <p:sp>
          <p:nvSpPr>
            <p:cNvPr id="15" name="Freeform 9"/>
            <p:cNvSpPr>
              <a:spLocks noEditPoints="1"/>
            </p:cNvSpPr>
            <p:nvPr/>
          </p:nvSpPr>
          <p:spPr bwMode="auto">
            <a:xfrm>
              <a:off x="415689" y="2717"/>
              <a:ext cx="8729095" cy="6857328"/>
            </a:xfrm>
            <a:custGeom>
              <a:avLst/>
              <a:gdLst/>
              <a:ahLst/>
              <a:cxnLst/>
              <a:rect l="0" t="0" r="r" b="b"/>
              <a:pathLst>
                <a:path w="2749" h="2159">
                  <a:moveTo>
                    <a:pt x="200" y="56"/>
                  </a:moveTo>
                  <a:cubicBezTo>
                    <a:pt x="208" y="50"/>
                    <a:pt x="216" y="44"/>
                    <a:pt x="227" y="34"/>
                  </a:cubicBezTo>
                  <a:cubicBezTo>
                    <a:pt x="223" y="23"/>
                    <a:pt x="221" y="11"/>
                    <a:pt x="215" y="0"/>
                  </a:cubicBezTo>
                  <a:cubicBezTo>
                    <a:pt x="158" y="0"/>
                    <a:pt x="158" y="0"/>
                    <a:pt x="158" y="0"/>
                  </a:cubicBezTo>
                  <a:cubicBezTo>
                    <a:pt x="152" y="11"/>
                    <a:pt x="154" y="27"/>
                    <a:pt x="163" y="39"/>
                  </a:cubicBezTo>
                  <a:cubicBezTo>
                    <a:pt x="173" y="51"/>
                    <a:pt x="185" y="58"/>
                    <a:pt x="200" y="56"/>
                  </a:cubicBezTo>
                  <a:close/>
                  <a:moveTo>
                    <a:pt x="155" y="420"/>
                  </a:moveTo>
                  <a:cubicBezTo>
                    <a:pt x="149" y="428"/>
                    <a:pt x="147" y="441"/>
                    <a:pt x="149" y="450"/>
                  </a:cubicBezTo>
                  <a:cubicBezTo>
                    <a:pt x="153" y="465"/>
                    <a:pt x="174" y="467"/>
                    <a:pt x="206" y="458"/>
                  </a:cubicBezTo>
                  <a:cubicBezTo>
                    <a:pt x="216" y="430"/>
                    <a:pt x="215" y="422"/>
                    <a:pt x="200" y="413"/>
                  </a:cubicBezTo>
                  <a:cubicBezTo>
                    <a:pt x="189" y="405"/>
                    <a:pt x="164" y="408"/>
                    <a:pt x="155" y="420"/>
                  </a:cubicBezTo>
                  <a:close/>
                  <a:moveTo>
                    <a:pt x="89" y="146"/>
                  </a:moveTo>
                  <a:cubicBezTo>
                    <a:pt x="103" y="146"/>
                    <a:pt x="113" y="139"/>
                    <a:pt x="118" y="124"/>
                  </a:cubicBezTo>
                  <a:cubicBezTo>
                    <a:pt x="123" y="104"/>
                    <a:pt x="119" y="97"/>
                    <a:pt x="90" y="78"/>
                  </a:cubicBezTo>
                  <a:cubicBezTo>
                    <a:pt x="64" y="90"/>
                    <a:pt x="59" y="98"/>
                    <a:pt x="62" y="117"/>
                  </a:cubicBezTo>
                  <a:cubicBezTo>
                    <a:pt x="65" y="133"/>
                    <a:pt x="77" y="147"/>
                    <a:pt x="89" y="146"/>
                  </a:cubicBezTo>
                  <a:close/>
                  <a:moveTo>
                    <a:pt x="299" y="337"/>
                  </a:moveTo>
                  <a:cubicBezTo>
                    <a:pt x="302" y="354"/>
                    <a:pt x="304" y="368"/>
                    <a:pt x="321" y="368"/>
                  </a:cubicBezTo>
                  <a:cubicBezTo>
                    <a:pt x="327" y="369"/>
                    <a:pt x="336" y="364"/>
                    <a:pt x="339" y="358"/>
                  </a:cubicBezTo>
                  <a:cubicBezTo>
                    <a:pt x="347" y="342"/>
                    <a:pt x="337" y="332"/>
                    <a:pt x="322" y="322"/>
                  </a:cubicBezTo>
                  <a:cubicBezTo>
                    <a:pt x="314" y="327"/>
                    <a:pt x="306" y="332"/>
                    <a:pt x="299" y="337"/>
                  </a:cubicBezTo>
                  <a:close/>
                  <a:moveTo>
                    <a:pt x="119" y="277"/>
                  </a:moveTo>
                  <a:cubicBezTo>
                    <a:pt x="123" y="291"/>
                    <a:pt x="139" y="296"/>
                    <a:pt x="163" y="293"/>
                  </a:cubicBezTo>
                  <a:cubicBezTo>
                    <a:pt x="175" y="265"/>
                    <a:pt x="177" y="250"/>
                    <a:pt x="162" y="244"/>
                  </a:cubicBezTo>
                  <a:cubicBezTo>
                    <a:pt x="152" y="239"/>
                    <a:pt x="137" y="240"/>
                    <a:pt x="126" y="244"/>
                  </a:cubicBezTo>
                  <a:cubicBezTo>
                    <a:pt x="113" y="250"/>
                    <a:pt x="116" y="265"/>
                    <a:pt x="119" y="277"/>
                  </a:cubicBezTo>
                  <a:close/>
                  <a:moveTo>
                    <a:pt x="212" y="173"/>
                  </a:moveTo>
                  <a:cubicBezTo>
                    <a:pt x="203" y="162"/>
                    <a:pt x="198" y="144"/>
                    <a:pt x="179" y="152"/>
                  </a:cubicBezTo>
                  <a:cubicBezTo>
                    <a:pt x="169" y="156"/>
                    <a:pt x="160" y="164"/>
                    <a:pt x="163" y="178"/>
                  </a:cubicBezTo>
                  <a:cubicBezTo>
                    <a:pt x="168" y="195"/>
                    <a:pt x="180" y="200"/>
                    <a:pt x="198" y="197"/>
                  </a:cubicBezTo>
                  <a:cubicBezTo>
                    <a:pt x="202" y="190"/>
                    <a:pt x="207" y="182"/>
                    <a:pt x="212" y="173"/>
                  </a:cubicBezTo>
                  <a:close/>
                  <a:moveTo>
                    <a:pt x="348" y="281"/>
                  </a:moveTo>
                  <a:cubicBezTo>
                    <a:pt x="359" y="278"/>
                    <a:pt x="364" y="269"/>
                    <a:pt x="359" y="257"/>
                  </a:cubicBezTo>
                  <a:cubicBezTo>
                    <a:pt x="356" y="247"/>
                    <a:pt x="348" y="242"/>
                    <a:pt x="339" y="248"/>
                  </a:cubicBezTo>
                  <a:cubicBezTo>
                    <a:pt x="333" y="252"/>
                    <a:pt x="329" y="260"/>
                    <a:pt x="321" y="271"/>
                  </a:cubicBezTo>
                  <a:cubicBezTo>
                    <a:pt x="334" y="276"/>
                    <a:pt x="342" y="282"/>
                    <a:pt x="348" y="281"/>
                  </a:cubicBezTo>
                  <a:close/>
                  <a:moveTo>
                    <a:pt x="525" y="375"/>
                  </a:moveTo>
                  <a:cubicBezTo>
                    <a:pt x="538" y="380"/>
                    <a:pt x="547" y="374"/>
                    <a:pt x="552" y="363"/>
                  </a:cubicBezTo>
                  <a:cubicBezTo>
                    <a:pt x="559" y="348"/>
                    <a:pt x="548" y="335"/>
                    <a:pt x="523" y="329"/>
                  </a:cubicBezTo>
                  <a:cubicBezTo>
                    <a:pt x="509" y="357"/>
                    <a:pt x="510" y="369"/>
                    <a:pt x="525" y="375"/>
                  </a:cubicBezTo>
                  <a:close/>
                  <a:moveTo>
                    <a:pt x="499" y="273"/>
                  </a:moveTo>
                  <a:cubicBezTo>
                    <a:pt x="513" y="277"/>
                    <a:pt x="523" y="265"/>
                    <a:pt x="526" y="254"/>
                  </a:cubicBezTo>
                  <a:cubicBezTo>
                    <a:pt x="531" y="237"/>
                    <a:pt x="521" y="225"/>
                    <a:pt x="503" y="218"/>
                  </a:cubicBezTo>
                  <a:cubicBezTo>
                    <a:pt x="485" y="226"/>
                    <a:pt x="472" y="237"/>
                    <a:pt x="478" y="256"/>
                  </a:cubicBezTo>
                  <a:cubicBezTo>
                    <a:pt x="481" y="264"/>
                    <a:pt x="491" y="271"/>
                    <a:pt x="499" y="273"/>
                  </a:cubicBezTo>
                  <a:close/>
                  <a:moveTo>
                    <a:pt x="473" y="460"/>
                  </a:moveTo>
                  <a:cubicBezTo>
                    <a:pt x="484" y="455"/>
                    <a:pt x="489" y="440"/>
                    <a:pt x="484" y="426"/>
                  </a:cubicBezTo>
                  <a:cubicBezTo>
                    <a:pt x="479" y="413"/>
                    <a:pt x="466" y="407"/>
                    <a:pt x="451" y="413"/>
                  </a:cubicBezTo>
                  <a:cubicBezTo>
                    <a:pt x="440" y="417"/>
                    <a:pt x="434" y="433"/>
                    <a:pt x="439" y="446"/>
                  </a:cubicBezTo>
                  <a:cubicBezTo>
                    <a:pt x="444" y="457"/>
                    <a:pt x="462" y="464"/>
                    <a:pt x="473" y="460"/>
                  </a:cubicBezTo>
                  <a:close/>
                  <a:moveTo>
                    <a:pt x="350" y="99"/>
                  </a:moveTo>
                  <a:cubicBezTo>
                    <a:pt x="357" y="94"/>
                    <a:pt x="367" y="85"/>
                    <a:pt x="367" y="78"/>
                  </a:cubicBezTo>
                  <a:cubicBezTo>
                    <a:pt x="367" y="59"/>
                    <a:pt x="353" y="52"/>
                    <a:pt x="335" y="53"/>
                  </a:cubicBezTo>
                  <a:cubicBezTo>
                    <a:pt x="322" y="64"/>
                    <a:pt x="314" y="76"/>
                    <a:pt x="324" y="93"/>
                  </a:cubicBezTo>
                  <a:cubicBezTo>
                    <a:pt x="330" y="103"/>
                    <a:pt x="341" y="105"/>
                    <a:pt x="350" y="99"/>
                  </a:cubicBezTo>
                  <a:close/>
                  <a:moveTo>
                    <a:pt x="443" y="98"/>
                  </a:moveTo>
                  <a:cubicBezTo>
                    <a:pt x="461" y="93"/>
                    <a:pt x="467" y="78"/>
                    <a:pt x="465" y="60"/>
                  </a:cubicBezTo>
                  <a:cubicBezTo>
                    <a:pt x="445" y="40"/>
                    <a:pt x="436" y="38"/>
                    <a:pt x="421" y="48"/>
                  </a:cubicBezTo>
                  <a:cubicBezTo>
                    <a:pt x="411" y="55"/>
                    <a:pt x="405" y="64"/>
                    <a:pt x="410" y="76"/>
                  </a:cubicBezTo>
                  <a:cubicBezTo>
                    <a:pt x="415" y="89"/>
                    <a:pt x="431" y="102"/>
                    <a:pt x="443" y="98"/>
                  </a:cubicBezTo>
                  <a:close/>
                  <a:moveTo>
                    <a:pt x="419" y="258"/>
                  </a:moveTo>
                  <a:cubicBezTo>
                    <a:pt x="412" y="271"/>
                    <a:pt x="406" y="281"/>
                    <a:pt x="401" y="291"/>
                  </a:cubicBezTo>
                  <a:cubicBezTo>
                    <a:pt x="430" y="314"/>
                    <a:pt x="435" y="313"/>
                    <a:pt x="447" y="283"/>
                  </a:cubicBezTo>
                  <a:cubicBezTo>
                    <a:pt x="439" y="276"/>
                    <a:pt x="430" y="268"/>
                    <a:pt x="419" y="258"/>
                  </a:cubicBezTo>
                  <a:close/>
                  <a:moveTo>
                    <a:pt x="343" y="430"/>
                  </a:moveTo>
                  <a:cubicBezTo>
                    <a:pt x="340" y="439"/>
                    <a:pt x="338" y="448"/>
                    <a:pt x="335" y="456"/>
                  </a:cubicBezTo>
                  <a:cubicBezTo>
                    <a:pt x="348" y="475"/>
                    <a:pt x="362" y="475"/>
                    <a:pt x="376" y="465"/>
                  </a:cubicBezTo>
                  <a:cubicBezTo>
                    <a:pt x="386" y="458"/>
                    <a:pt x="384" y="448"/>
                    <a:pt x="379" y="438"/>
                  </a:cubicBezTo>
                  <a:cubicBezTo>
                    <a:pt x="371" y="421"/>
                    <a:pt x="358" y="422"/>
                    <a:pt x="343" y="430"/>
                  </a:cubicBezTo>
                  <a:close/>
                  <a:moveTo>
                    <a:pt x="263" y="476"/>
                  </a:moveTo>
                  <a:cubicBezTo>
                    <a:pt x="236" y="486"/>
                    <a:pt x="228" y="494"/>
                    <a:pt x="229" y="511"/>
                  </a:cubicBezTo>
                  <a:cubicBezTo>
                    <a:pt x="230" y="522"/>
                    <a:pt x="236" y="530"/>
                    <a:pt x="247" y="532"/>
                  </a:cubicBezTo>
                  <a:cubicBezTo>
                    <a:pt x="260" y="534"/>
                    <a:pt x="271" y="532"/>
                    <a:pt x="277" y="519"/>
                  </a:cubicBezTo>
                  <a:cubicBezTo>
                    <a:pt x="285" y="502"/>
                    <a:pt x="281" y="487"/>
                    <a:pt x="263" y="476"/>
                  </a:cubicBezTo>
                  <a:close/>
                  <a:moveTo>
                    <a:pt x="260" y="310"/>
                  </a:moveTo>
                  <a:cubicBezTo>
                    <a:pt x="274" y="294"/>
                    <a:pt x="272" y="278"/>
                    <a:pt x="260" y="262"/>
                  </a:cubicBezTo>
                  <a:cubicBezTo>
                    <a:pt x="228" y="265"/>
                    <a:pt x="219" y="271"/>
                    <a:pt x="221" y="287"/>
                  </a:cubicBezTo>
                  <a:cubicBezTo>
                    <a:pt x="223" y="305"/>
                    <a:pt x="234" y="311"/>
                    <a:pt x="260" y="310"/>
                  </a:cubicBezTo>
                  <a:close/>
                  <a:moveTo>
                    <a:pt x="325" y="191"/>
                  </a:moveTo>
                  <a:cubicBezTo>
                    <a:pt x="313" y="182"/>
                    <a:pt x="303" y="168"/>
                    <a:pt x="288" y="181"/>
                  </a:cubicBezTo>
                  <a:cubicBezTo>
                    <a:pt x="283" y="186"/>
                    <a:pt x="280" y="199"/>
                    <a:pt x="283" y="203"/>
                  </a:cubicBezTo>
                  <a:cubicBezTo>
                    <a:pt x="288" y="211"/>
                    <a:pt x="299" y="220"/>
                    <a:pt x="307" y="221"/>
                  </a:cubicBezTo>
                  <a:cubicBezTo>
                    <a:pt x="323" y="221"/>
                    <a:pt x="323" y="206"/>
                    <a:pt x="325" y="191"/>
                  </a:cubicBezTo>
                  <a:close/>
                  <a:moveTo>
                    <a:pt x="65" y="222"/>
                  </a:moveTo>
                  <a:cubicBezTo>
                    <a:pt x="51" y="209"/>
                    <a:pt x="35" y="209"/>
                    <a:pt x="20" y="219"/>
                  </a:cubicBezTo>
                  <a:cubicBezTo>
                    <a:pt x="0" y="232"/>
                    <a:pt x="3" y="250"/>
                    <a:pt x="10" y="277"/>
                  </a:cubicBezTo>
                  <a:cubicBezTo>
                    <a:pt x="16" y="279"/>
                    <a:pt x="28" y="283"/>
                    <a:pt x="35" y="286"/>
                  </a:cubicBezTo>
                  <a:cubicBezTo>
                    <a:pt x="71" y="270"/>
                    <a:pt x="73" y="248"/>
                    <a:pt x="65" y="222"/>
                  </a:cubicBezTo>
                  <a:close/>
                  <a:moveTo>
                    <a:pt x="303" y="635"/>
                  </a:moveTo>
                  <a:cubicBezTo>
                    <a:pt x="293" y="644"/>
                    <a:pt x="291" y="662"/>
                    <a:pt x="300" y="675"/>
                  </a:cubicBezTo>
                  <a:cubicBezTo>
                    <a:pt x="311" y="691"/>
                    <a:pt x="321" y="692"/>
                    <a:pt x="349" y="681"/>
                  </a:cubicBezTo>
                  <a:cubicBezTo>
                    <a:pt x="353" y="671"/>
                    <a:pt x="357" y="661"/>
                    <a:pt x="361" y="649"/>
                  </a:cubicBezTo>
                  <a:cubicBezTo>
                    <a:pt x="336" y="627"/>
                    <a:pt x="318" y="623"/>
                    <a:pt x="303" y="635"/>
                  </a:cubicBezTo>
                  <a:close/>
                  <a:moveTo>
                    <a:pt x="321" y="556"/>
                  </a:moveTo>
                  <a:cubicBezTo>
                    <a:pt x="324" y="570"/>
                    <a:pt x="334" y="576"/>
                    <a:pt x="348" y="575"/>
                  </a:cubicBezTo>
                  <a:cubicBezTo>
                    <a:pt x="364" y="573"/>
                    <a:pt x="375" y="557"/>
                    <a:pt x="376" y="532"/>
                  </a:cubicBezTo>
                  <a:cubicBezTo>
                    <a:pt x="366" y="527"/>
                    <a:pt x="356" y="521"/>
                    <a:pt x="347" y="516"/>
                  </a:cubicBezTo>
                  <a:cubicBezTo>
                    <a:pt x="322" y="528"/>
                    <a:pt x="316" y="538"/>
                    <a:pt x="321" y="556"/>
                  </a:cubicBezTo>
                  <a:close/>
                  <a:moveTo>
                    <a:pt x="251" y="145"/>
                  </a:moveTo>
                  <a:cubicBezTo>
                    <a:pt x="269" y="134"/>
                    <a:pt x="282" y="124"/>
                    <a:pt x="275" y="104"/>
                  </a:cubicBezTo>
                  <a:cubicBezTo>
                    <a:pt x="271" y="92"/>
                    <a:pt x="262" y="81"/>
                    <a:pt x="246" y="83"/>
                  </a:cubicBezTo>
                  <a:cubicBezTo>
                    <a:pt x="234" y="85"/>
                    <a:pt x="220" y="85"/>
                    <a:pt x="217" y="100"/>
                  </a:cubicBezTo>
                  <a:cubicBezTo>
                    <a:pt x="214" y="125"/>
                    <a:pt x="232" y="134"/>
                    <a:pt x="251" y="145"/>
                  </a:cubicBezTo>
                  <a:close/>
                  <a:moveTo>
                    <a:pt x="67" y="361"/>
                  </a:moveTo>
                  <a:cubicBezTo>
                    <a:pt x="62" y="348"/>
                    <a:pt x="47" y="343"/>
                    <a:pt x="31" y="349"/>
                  </a:cubicBezTo>
                  <a:cubicBezTo>
                    <a:pt x="13" y="357"/>
                    <a:pt x="6" y="370"/>
                    <a:pt x="13" y="385"/>
                  </a:cubicBezTo>
                  <a:cubicBezTo>
                    <a:pt x="20" y="399"/>
                    <a:pt x="38" y="408"/>
                    <a:pt x="51" y="403"/>
                  </a:cubicBezTo>
                  <a:cubicBezTo>
                    <a:pt x="66" y="397"/>
                    <a:pt x="74" y="377"/>
                    <a:pt x="67" y="361"/>
                  </a:cubicBezTo>
                  <a:close/>
                  <a:moveTo>
                    <a:pt x="63" y="468"/>
                  </a:moveTo>
                  <a:cubicBezTo>
                    <a:pt x="40" y="507"/>
                    <a:pt x="46" y="519"/>
                    <a:pt x="91" y="530"/>
                  </a:cubicBezTo>
                  <a:cubicBezTo>
                    <a:pt x="115" y="513"/>
                    <a:pt x="119" y="507"/>
                    <a:pt x="113" y="489"/>
                  </a:cubicBezTo>
                  <a:cubicBezTo>
                    <a:pt x="106" y="468"/>
                    <a:pt x="98" y="465"/>
                    <a:pt x="63" y="468"/>
                  </a:cubicBezTo>
                  <a:close/>
                  <a:moveTo>
                    <a:pt x="159" y="363"/>
                  </a:moveTo>
                  <a:cubicBezTo>
                    <a:pt x="165" y="349"/>
                    <a:pt x="158" y="338"/>
                    <a:pt x="148" y="328"/>
                  </a:cubicBezTo>
                  <a:cubicBezTo>
                    <a:pt x="133" y="323"/>
                    <a:pt x="123" y="331"/>
                    <a:pt x="116" y="343"/>
                  </a:cubicBezTo>
                  <a:cubicBezTo>
                    <a:pt x="108" y="355"/>
                    <a:pt x="113" y="366"/>
                    <a:pt x="122" y="377"/>
                  </a:cubicBezTo>
                  <a:cubicBezTo>
                    <a:pt x="139" y="381"/>
                    <a:pt x="153" y="378"/>
                    <a:pt x="159" y="363"/>
                  </a:cubicBezTo>
                  <a:close/>
                  <a:moveTo>
                    <a:pt x="178" y="583"/>
                  </a:moveTo>
                  <a:cubicBezTo>
                    <a:pt x="156" y="588"/>
                    <a:pt x="151" y="606"/>
                    <a:pt x="148" y="628"/>
                  </a:cubicBezTo>
                  <a:cubicBezTo>
                    <a:pt x="160" y="635"/>
                    <a:pt x="171" y="642"/>
                    <a:pt x="183" y="650"/>
                  </a:cubicBezTo>
                  <a:cubicBezTo>
                    <a:pt x="211" y="629"/>
                    <a:pt x="218" y="620"/>
                    <a:pt x="214" y="606"/>
                  </a:cubicBezTo>
                  <a:cubicBezTo>
                    <a:pt x="210" y="593"/>
                    <a:pt x="191" y="580"/>
                    <a:pt x="178" y="583"/>
                  </a:cubicBezTo>
                  <a:close/>
                  <a:moveTo>
                    <a:pt x="244" y="357"/>
                  </a:moveTo>
                  <a:cubicBezTo>
                    <a:pt x="231" y="362"/>
                    <a:pt x="222" y="380"/>
                    <a:pt x="226" y="392"/>
                  </a:cubicBezTo>
                  <a:cubicBezTo>
                    <a:pt x="231" y="406"/>
                    <a:pt x="253" y="414"/>
                    <a:pt x="268" y="409"/>
                  </a:cubicBezTo>
                  <a:cubicBezTo>
                    <a:pt x="282" y="404"/>
                    <a:pt x="284" y="394"/>
                    <a:pt x="277" y="376"/>
                  </a:cubicBezTo>
                  <a:cubicBezTo>
                    <a:pt x="270" y="358"/>
                    <a:pt x="259" y="352"/>
                    <a:pt x="244" y="357"/>
                  </a:cubicBezTo>
                  <a:close/>
                  <a:moveTo>
                    <a:pt x="2238" y="410"/>
                  </a:moveTo>
                  <a:cubicBezTo>
                    <a:pt x="2243" y="430"/>
                    <a:pt x="2266" y="437"/>
                    <a:pt x="2300" y="434"/>
                  </a:cubicBezTo>
                  <a:cubicBezTo>
                    <a:pt x="2318" y="393"/>
                    <a:pt x="2320" y="371"/>
                    <a:pt x="2299" y="363"/>
                  </a:cubicBezTo>
                  <a:cubicBezTo>
                    <a:pt x="2284" y="357"/>
                    <a:pt x="2262" y="357"/>
                    <a:pt x="2247" y="364"/>
                  </a:cubicBezTo>
                  <a:cubicBezTo>
                    <a:pt x="2228" y="372"/>
                    <a:pt x="2233" y="394"/>
                    <a:pt x="2238" y="410"/>
                  </a:cubicBezTo>
                  <a:close/>
                  <a:moveTo>
                    <a:pt x="2371" y="261"/>
                  </a:moveTo>
                  <a:cubicBezTo>
                    <a:pt x="2357" y="245"/>
                    <a:pt x="2350" y="220"/>
                    <a:pt x="2323" y="231"/>
                  </a:cubicBezTo>
                  <a:cubicBezTo>
                    <a:pt x="2309" y="237"/>
                    <a:pt x="2296" y="249"/>
                    <a:pt x="2301" y="268"/>
                  </a:cubicBezTo>
                  <a:cubicBezTo>
                    <a:pt x="2307" y="293"/>
                    <a:pt x="2324" y="299"/>
                    <a:pt x="2350" y="296"/>
                  </a:cubicBezTo>
                  <a:cubicBezTo>
                    <a:pt x="2356" y="286"/>
                    <a:pt x="2363" y="274"/>
                    <a:pt x="2371" y="261"/>
                  </a:cubicBezTo>
                  <a:close/>
                  <a:moveTo>
                    <a:pt x="2288" y="616"/>
                  </a:moveTo>
                  <a:cubicBezTo>
                    <a:pt x="2280" y="627"/>
                    <a:pt x="2277" y="646"/>
                    <a:pt x="2280" y="658"/>
                  </a:cubicBezTo>
                  <a:cubicBezTo>
                    <a:pt x="2286" y="680"/>
                    <a:pt x="2317" y="683"/>
                    <a:pt x="2363" y="670"/>
                  </a:cubicBezTo>
                  <a:cubicBezTo>
                    <a:pt x="2376" y="630"/>
                    <a:pt x="2374" y="618"/>
                    <a:pt x="2354" y="605"/>
                  </a:cubicBezTo>
                  <a:cubicBezTo>
                    <a:pt x="2338" y="595"/>
                    <a:pt x="2301" y="598"/>
                    <a:pt x="2288" y="616"/>
                  </a:cubicBezTo>
                  <a:close/>
                  <a:moveTo>
                    <a:pt x="2354" y="94"/>
                  </a:moveTo>
                  <a:cubicBezTo>
                    <a:pt x="2365" y="84"/>
                    <a:pt x="2376" y="75"/>
                    <a:pt x="2391" y="62"/>
                  </a:cubicBezTo>
                  <a:cubicBezTo>
                    <a:pt x="2386" y="46"/>
                    <a:pt x="2384" y="27"/>
                    <a:pt x="2374" y="12"/>
                  </a:cubicBezTo>
                  <a:cubicBezTo>
                    <a:pt x="2372" y="7"/>
                    <a:pt x="2368" y="3"/>
                    <a:pt x="2364" y="0"/>
                  </a:cubicBezTo>
                  <a:cubicBezTo>
                    <a:pt x="2302" y="0"/>
                    <a:pt x="2302" y="0"/>
                    <a:pt x="2302" y="0"/>
                  </a:cubicBezTo>
                  <a:cubicBezTo>
                    <a:pt x="2284" y="15"/>
                    <a:pt x="2283" y="46"/>
                    <a:pt x="2301" y="68"/>
                  </a:cubicBezTo>
                  <a:cubicBezTo>
                    <a:pt x="2314" y="86"/>
                    <a:pt x="2331" y="96"/>
                    <a:pt x="2354" y="94"/>
                  </a:cubicBezTo>
                  <a:close/>
                  <a:moveTo>
                    <a:pt x="1240" y="1828"/>
                  </a:moveTo>
                  <a:cubicBezTo>
                    <a:pt x="1253" y="1825"/>
                    <a:pt x="1263" y="1808"/>
                    <a:pt x="1260" y="1796"/>
                  </a:cubicBezTo>
                  <a:cubicBezTo>
                    <a:pt x="1256" y="1780"/>
                    <a:pt x="1238" y="1773"/>
                    <a:pt x="1220" y="1779"/>
                  </a:cubicBezTo>
                  <a:cubicBezTo>
                    <a:pt x="1205" y="1784"/>
                    <a:pt x="1200" y="1794"/>
                    <a:pt x="1205" y="1808"/>
                  </a:cubicBezTo>
                  <a:cubicBezTo>
                    <a:pt x="1210" y="1823"/>
                    <a:pt x="1227" y="1832"/>
                    <a:pt x="1240" y="1828"/>
                  </a:cubicBezTo>
                  <a:close/>
                  <a:moveTo>
                    <a:pt x="1218" y="2032"/>
                  </a:moveTo>
                  <a:cubicBezTo>
                    <a:pt x="1234" y="2057"/>
                    <a:pt x="1238" y="2057"/>
                    <a:pt x="1259" y="2036"/>
                  </a:cubicBezTo>
                  <a:cubicBezTo>
                    <a:pt x="1257" y="2029"/>
                    <a:pt x="1255" y="2021"/>
                    <a:pt x="1253" y="2014"/>
                  </a:cubicBezTo>
                  <a:cubicBezTo>
                    <a:pt x="1236" y="2011"/>
                    <a:pt x="1224" y="2013"/>
                    <a:pt x="1218" y="2032"/>
                  </a:cubicBezTo>
                  <a:close/>
                  <a:moveTo>
                    <a:pt x="2193" y="223"/>
                  </a:moveTo>
                  <a:cubicBezTo>
                    <a:pt x="2214" y="222"/>
                    <a:pt x="2229" y="213"/>
                    <a:pt x="2235" y="191"/>
                  </a:cubicBezTo>
                  <a:cubicBezTo>
                    <a:pt x="2243" y="162"/>
                    <a:pt x="2238" y="151"/>
                    <a:pt x="2195" y="125"/>
                  </a:cubicBezTo>
                  <a:cubicBezTo>
                    <a:pt x="2158" y="142"/>
                    <a:pt x="2150" y="153"/>
                    <a:pt x="2155" y="181"/>
                  </a:cubicBezTo>
                  <a:cubicBezTo>
                    <a:pt x="2160" y="204"/>
                    <a:pt x="2176" y="223"/>
                    <a:pt x="2193" y="223"/>
                  </a:cubicBezTo>
                  <a:close/>
                  <a:moveTo>
                    <a:pt x="2702" y="154"/>
                  </a:moveTo>
                  <a:cubicBezTo>
                    <a:pt x="2728" y="146"/>
                    <a:pt x="2737" y="125"/>
                    <a:pt x="2734" y="99"/>
                  </a:cubicBezTo>
                  <a:cubicBezTo>
                    <a:pt x="2705" y="71"/>
                    <a:pt x="2691" y="67"/>
                    <a:pt x="2670" y="82"/>
                  </a:cubicBezTo>
                  <a:cubicBezTo>
                    <a:pt x="2656" y="92"/>
                    <a:pt x="2648" y="104"/>
                    <a:pt x="2655" y="122"/>
                  </a:cubicBezTo>
                  <a:cubicBezTo>
                    <a:pt x="2661" y="141"/>
                    <a:pt x="2685" y="159"/>
                    <a:pt x="2702" y="154"/>
                  </a:cubicBezTo>
                  <a:close/>
                  <a:moveTo>
                    <a:pt x="2642" y="430"/>
                  </a:moveTo>
                  <a:cubicBezTo>
                    <a:pt x="2684" y="464"/>
                    <a:pt x="2690" y="463"/>
                    <a:pt x="2708" y="419"/>
                  </a:cubicBezTo>
                  <a:cubicBezTo>
                    <a:pt x="2696" y="409"/>
                    <a:pt x="2684" y="398"/>
                    <a:pt x="2668" y="383"/>
                  </a:cubicBezTo>
                  <a:cubicBezTo>
                    <a:pt x="2658" y="402"/>
                    <a:pt x="2650" y="417"/>
                    <a:pt x="2642" y="430"/>
                  </a:cubicBezTo>
                  <a:close/>
                  <a:moveTo>
                    <a:pt x="2568" y="155"/>
                  </a:moveTo>
                  <a:cubicBezTo>
                    <a:pt x="2579" y="148"/>
                    <a:pt x="2593" y="135"/>
                    <a:pt x="2593" y="124"/>
                  </a:cubicBezTo>
                  <a:cubicBezTo>
                    <a:pt x="2593" y="97"/>
                    <a:pt x="2573" y="88"/>
                    <a:pt x="2547" y="88"/>
                  </a:cubicBezTo>
                  <a:cubicBezTo>
                    <a:pt x="2528" y="104"/>
                    <a:pt x="2518" y="123"/>
                    <a:pt x="2531" y="146"/>
                  </a:cubicBezTo>
                  <a:cubicBezTo>
                    <a:pt x="2540" y="161"/>
                    <a:pt x="2555" y="164"/>
                    <a:pt x="2568" y="155"/>
                  </a:cubicBezTo>
                  <a:close/>
                  <a:moveTo>
                    <a:pt x="2566" y="416"/>
                  </a:moveTo>
                  <a:cubicBezTo>
                    <a:pt x="2582" y="412"/>
                    <a:pt x="2589" y="399"/>
                    <a:pt x="2582" y="382"/>
                  </a:cubicBezTo>
                  <a:cubicBezTo>
                    <a:pt x="2577" y="368"/>
                    <a:pt x="2566" y="361"/>
                    <a:pt x="2553" y="369"/>
                  </a:cubicBezTo>
                  <a:cubicBezTo>
                    <a:pt x="2544" y="374"/>
                    <a:pt x="2539" y="386"/>
                    <a:pt x="2527" y="402"/>
                  </a:cubicBezTo>
                  <a:cubicBezTo>
                    <a:pt x="2546" y="409"/>
                    <a:pt x="2557" y="418"/>
                    <a:pt x="2566" y="416"/>
                  </a:cubicBezTo>
                  <a:close/>
                  <a:moveTo>
                    <a:pt x="2495" y="497"/>
                  </a:moveTo>
                  <a:cubicBezTo>
                    <a:pt x="2499" y="521"/>
                    <a:pt x="2502" y="542"/>
                    <a:pt x="2527" y="542"/>
                  </a:cubicBezTo>
                  <a:cubicBezTo>
                    <a:pt x="2535" y="542"/>
                    <a:pt x="2548" y="535"/>
                    <a:pt x="2552" y="527"/>
                  </a:cubicBezTo>
                  <a:cubicBezTo>
                    <a:pt x="2565" y="504"/>
                    <a:pt x="2550" y="490"/>
                    <a:pt x="2529" y="474"/>
                  </a:cubicBezTo>
                  <a:cubicBezTo>
                    <a:pt x="2517" y="482"/>
                    <a:pt x="2505" y="490"/>
                    <a:pt x="2495" y="497"/>
                  </a:cubicBezTo>
                  <a:close/>
                  <a:moveTo>
                    <a:pt x="713" y="344"/>
                  </a:moveTo>
                  <a:cubicBezTo>
                    <a:pt x="698" y="341"/>
                    <a:pt x="691" y="347"/>
                    <a:pt x="677" y="377"/>
                  </a:cubicBezTo>
                  <a:cubicBezTo>
                    <a:pt x="691" y="406"/>
                    <a:pt x="700" y="411"/>
                    <a:pt x="722" y="406"/>
                  </a:cubicBezTo>
                  <a:cubicBezTo>
                    <a:pt x="736" y="403"/>
                    <a:pt x="743" y="394"/>
                    <a:pt x="743" y="380"/>
                  </a:cubicBezTo>
                  <a:cubicBezTo>
                    <a:pt x="743" y="365"/>
                    <a:pt x="728" y="348"/>
                    <a:pt x="713" y="344"/>
                  </a:cubicBezTo>
                  <a:close/>
                  <a:moveTo>
                    <a:pt x="539" y="131"/>
                  </a:moveTo>
                  <a:cubicBezTo>
                    <a:pt x="551" y="127"/>
                    <a:pt x="558" y="110"/>
                    <a:pt x="553" y="98"/>
                  </a:cubicBezTo>
                  <a:cubicBezTo>
                    <a:pt x="549" y="87"/>
                    <a:pt x="534" y="80"/>
                    <a:pt x="523" y="84"/>
                  </a:cubicBezTo>
                  <a:cubicBezTo>
                    <a:pt x="511" y="87"/>
                    <a:pt x="502" y="101"/>
                    <a:pt x="505" y="111"/>
                  </a:cubicBezTo>
                  <a:cubicBezTo>
                    <a:pt x="508" y="125"/>
                    <a:pt x="525" y="135"/>
                    <a:pt x="539" y="131"/>
                  </a:cubicBezTo>
                  <a:close/>
                  <a:moveTo>
                    <a:pt x="710" y="170"/>
                  </a:moveTo>
                  <a:cubicBezTo>
                    <a:pt x="728" y="164"/>
                    <a:pt x="735" y="142"/>
                    <a:pt x="728" y="120"/>
                  </a:cubicBezTo>
                  <a:cubicBezTo>
                    <a:pt x="722" y="104"/>
                    <a:pt x="698" y="93"/>
                    <a:pt x="681" y="99"/>
                  </a:cubicBezTo>
                  <a:cubicBezTo>
                    <a:pt x="666" y="105"/>
                    <a:pt x="655" y="136"/>
                    <a:pt x="662" y="153"/>
                  </a:cubicBezTo>
                  <a:cubicBezTo>
                    <a:pt x="668" y="169"/>
                    <a:pt x="692" y="177"/>
                    <a:pt x="710" y="170"/>
                  </a:cubicBezTo>
                  <a:close/>
                  <a:moveTo>
                    <a:pt x="588" y="279"/>
                  </a:moveTo>
                  <a:cubicBezTo>
                    <a:pt x="605" y="308"/>
                    <a:pt x="610" y="308"/>
                    <a:pt x="634" y="284"/>
                  </a:cubicBezTo>
                  <a:cubicBezTo>
                    <a:pt x="632" y="276"/>
                    <a:pt x="629" y="267"/>
                    <a:pt x="627" y="259"/>
                  </a:cubicBezTo>
                  <a:cubicBezTo>
                    <a:pt x="608" y="256"/>
                    <a:pt x="594" y="258"/>
                    <a:pt x="588" y="279"/>
                  </a:cubicBezTo>
                  <a:close/>
                  <a:moveTo>
                    <a:pt x="613" y="50"/>
                  </a:moveTo>
                  <a:cubicBezTo>
                    <a:pt x="626" y="46"/>
                    <a:pt x="638" y="27"/>
                    <a:pt x="635" y="14"/>
                  </a:cubicBezTo>
                  <a:cubicBezTo>
                    <a:pt x="634" y="8"/>
                    <a:pt x="631" y="4"/>
                    <a:pt x="627" y="0"/>
                  </a:cubicBezTo>
                  <a:cubicBezTo>
                    <a:pt x="578" y="0"/>
                    <a:pt x="578" y="0"/>
                    <a:pt x="578" y="0"/>
                  </a:cubicBezTo>
                  <a:cubicBezTo>
                    <a:pt x="570" y="6"/>
                    <a:pt x="569" y="16"/>
                    <a:pt x="573" y="28"/>
                  </a:cubicBezTo>
                  <a:cubicBezTo>
                    <a:pt x="579" y="43"/>
                    <a:pt x="597" y="54"/>
                    <a:pt x="613" y="50"/>
                  </a:cubicBezTo>
                  <a:close/>
                  <a:moveTo>
                    <a:pt x="560" y="461"/>
                  </a:moveTo>
                  <a:cubicBezTo>
                    <a:pt x="572" y="470"/>
                    <a:pt x="583" y="480"/>
                    <a:pt x="593" y="466"/>
                  </a:cubicBezTo>
                  <a:cubicBezTo>
                    <a:pt x="598" y="458"/>
                    <a:pt x="601" y="445"/>
                    <a:pt x="598" y="436"/>
                  </a:cubicBezTo>
                  <a:cubicBezTo>
                    <a:pt x="594" y="420"/>
                    <a:pt x="579" y="422"/>
                    <a:pt x="561" y="426"/>
                  </a:cubicBezTo>
                  <a:cubicBezTo>
                    <a:pt x="560" y="439"/>
                    <a:pt x="560" y="451"/>
                    <a:pt x="560" y="461"/>
                  </a:cubicBezTo>
                  <a:close/>
                  <a:moveTo>
                    <a:pt x="605" y="224"/>
                  </a:moveTo>
                  <a:cubicBezTo>
                    <a:pt x="618" y="218"/>
                    <a:pt x="625" y="199"/>
                    <a:pt x="618" y="184"/>
                  </a:cubicBezTo>
                  <a:cubicBezTo>
                    <a:pt x="612" y="168"/>
                    <a:pt x="594" y="160"/>
                    <a:pt x="578" y="167"/>
                  </a:cubicBezTo>
                  <a:cubicBezTo>
                    <a:pt x="562" y="173"/>
                    <a:pt x="553" y="192"/>
                    <a:pt x="560" y="208"/>
                  </a:cubicBezTo>
                  <a:cubicBezTo>
                    <a:pt x="567" y="223"/>
                    <a:pt x="590" y="231"/>
                    <a:pt x="605" y="224"/>
                  </a:cubicBezTo>
                  <a:close/>
                  <a:moveTo>
                    <a:pt x="701" y="276"/>
                  </a:moveTo>
                  <a:cubicBezTo>
                    <a:pt x="709" y="288"/>
                    <a:pt x="724" y="291"/>
                    <a:pt x="736" y="284"/>
                  </a:cubicBezTo>
                  <a:cubicBezTo>
                    <a:pt x="748" y="278"/>
                    <a:pt x="757" y="268"/>
                    <a:pt x="755" y="253"/>
                  </a:cubicBezTo>
                  <a:cubicBezTo>
                    <a:pt x="753" y="238"/>
                    <a:pt x="744" y="233"/>
                    <a:pt x="711" y="231"/>
                  </a:cubicBezTo>
                  <a:cubicBezTo>
                    <a:pt x="698" y="245"/>
                    <a:pt x="689" y="259"/>
                    <a:pt x="701" y="276"/>
                  </a:cubicBezTo>
                  <a:close/>
                  <a:moveTo>
                    <a:pt x="971" y="1766"/>
                  </a:moveTo>
                  <a:cubicBezTo>
                    <a:pt x="988" y="1773"/>
                    <a:pt x="997" y="1768"/>
                    <a:pt x="1011" y="1746"/>
                  </a:cubicBezTo>
                  <a:cubicBezTo>
                    <a:pt x="1006" y="1737"/>
                    <a:pt x="1002" y="1727"/>
                    <a:pt x="997" y="1719"/>
                  </a:cubicBezTo>
                  <a:cubicBezTo>
                    <a:pt x="973" y="1714"/>
                    <a:pt x="964" y="1718"/>
                    <a:pt x="958" y="1734"/>
                  </a:cubicBezTo>
                  <a:cubicBezTo>
                    <a:pt x="954" y="1748"/>
                    <a:pt x="959" y="1761"/>
                    <a:pt x="971" y="1766"/>
                  </a:cubicBezTo>
                  <a:close/>
                  <a:moveTo>
                    <a:pt x="1090" y="1871"/>
                  </a:moveTo>
                  <a:cubicBezTo>
                    <a:pt x="1106" y="1866"/>
                    <a:pt x="1111" y="1853"/>
                    <a:pt x="1109" y="1837"/>
                  </a:cubicBezTo>
                  <a:cubicBezTo>
                    <a:pt x="1092" y="1820"/>
                    <a:pt x="1083" y="1818"/>
                    <a:pt x="1070" y="1827"/>
                  </a:cubicBezTo>
                  <a:cubicBezTo>
                    <a:pt x="1061" y="1833"/>
                    <a:pt x="1057" y="1840"/>
                    <a:pt x="1061" y="1852"/>
                  </a:cubicBezTo>
                  <a:cubicBezTo>
                    <a:pt x="1065" y="1863"/>
                    <a:pt x="1079" y="1875"/>
                    <a:pt x="1090" y="1871"/>
                  </a:cubicBezTo>
                  <a:close/>
                  <a:moveTo>
                    <a:pt x="803" y="2030"/>
                  </a:moveTo>
                  <a:cubicBezTo>
                    <a:pt x="806" y="2042"/>
                    <a:pt x="820" y="2046"/>
                    <a:pt x="842" y="2044"/>
                  </a:cubicBezTo>
                  <a:cubicBezTo>
                    <a:pt x="853" y="2019"/>
                    <a:pt x="853" y="2006"/>
                    <a:pt x="841" y="2000"/>
                  </a:cubicBezTo>
                  <a:cubicBezTo>
                    <a:pt x="832" y="1996"/>
                    <a:pt x="818" y="1997"/>
                    <a:pt x="809" y="2001"/>
                  </a:cubicBezTo>
                  <a:cubicBezTo>
                    <a:pt x="797" y="2006"/>
                    <a:pt x="800" y="2019"/>
                    <a:pt x="803" y="2030"/>
                  </a:cubicBezTo>
                  <a:close/>
                  <a:moveTo>
                    <a:pt x="875" y="1834"/>
                  </a:moveTo>
                  <a:cubicBezTo>
                    <a:pt x="882" y="1828"/>
                    <a:pt x="888" y="1823"/>
                    <a:pt x="898" y="1815"/>
                  </a:cubicBezTo>
                  <a:cubicBezTo>
                    <a:pt x="895" y="1805"/>
                    <a:pt x="893" y="1793"/>
                    <a:pt x="887" y="1783"/>
                  </a:cubicBezTo>
                  <a:cubicBezTo>
                    <a:pt x="878" y="1769"/>
                    <a:pt x="856" y="1766"/>
                    <a:pt x="843" y="1776"/>
                  </a:cubicBezTo>
                  <a:cubicBezTo>
                    <a:pt x="832" y="1785"/>
                    <a:pt x="831" y="1804"/>
                    <a:pt x="842" y="1818"/>
                  </a:cubicBezTo>
                  <a:cubicBezTo>
                    <a:pt x="850" y="1829"/>
                    <a:pt x="861" y="1836"/>
                    <a:pt x="875" y="1834"/>
                  </a:cubicBezTo>
                  <a:close/>
                  <a:moveTo>
                    <a:pt x="1105" y="1775"/>
                  </a:moveTo>
                  <a:cubicBezTo>
                    <a:pt x="1131" y="1766"/>
                    <a:pt x="1141" y="1756"/>
                    <a:pt x="1140" y="1740"/>
                  </a:cubicBezTo>
                  <a:cubicBezTo>
                    <a:pt x="1140" y="1727"/>
                    <a:pt x="1130" y="1717"/>
                    <a:pt x="1116" y="1715"/>
                  </a:cubicBezTo>
                  <a:cubicBezTo>
                    <a:pt x="1102" y="1713"/>
                    <a:pt x="1091" y="1717"/>
                    <a:pt x="1084" y="1731"/>
                  </a:cubicBezTo>
                  <a:cubicBezTo>
                    <a:pt x="1077" y="1746"/>
                    <a:pt x="1081" y="1755"/>
                    <a:pt x="1105" y="1775"/>
                  </a:cubicBezTo>
                  <a:close/>
                  <a:moveTo>
                    <a:pt x="2163" y="532"/>
                  </a:moveTo>
                  <a:cubicBezTo>
                    <a:pt x="2155" y="512"/>
                    <a:pt x="2134" y="505"/>
                    <a:pt x="2111" y="514"/>
                  </a:cubicBezTo>
                  <a:cubicBezTo>
                    <a:pt x="2084" y="525"/>
                    <a:pt x="2074" y="544"/>
                    <a:pt x="2084" y="565"/>
                  </a:cubicBezTo>
                  <a:cubicBezTo>
                    <a:pt x="2094" y="586"/>
                    <a:pt x="2120" y="599"/>
                    <a:pt x="2139" y="591"/>
                  </a:cubicBezTo>
                  <a:cubicBezTo>
                    <a:pt x="2160" y="583"/>
                    <a:pt x="2172" y="554"/>
                    <a:pt x="2163" y="532"/>
                  </a:cubicBezTo>
                  <a:close/>
                  <a:moveTo>
                    <a:pt x="2159" y="332"/>
                  </a:moveTo>
                  <a:cubicBezTo>
                    <a:pt x="2139" y="312"/>
                    <a:pt x="2117" y="313"/>
                    <a:pt x="2095" y="327"/>
                  </a:cubicBezTo>
                  <a:cubicBezTo>
                    <a:pt x="2067" y="345"/>
                    <a:pt x="2070" y="371"/>
                    <a:pt x="2080" y="410"/>
                  </a:cubicBezTo>
                  <a:cubicBezTo>
                    <a:pt x="2090" y="414"/>
                    <a:pt x="2106" y="419"/>
                    <a:pt x="2116" y="423"/>
                  </a:cubicBezTo>
                  <a:cubicBezTo>
                    <a:pt x="2168" y="400"/>
                    <a:pt x="2171" y="369"/>
                    <a:pt x="2159" y="332"/>
                  </a:cubicBezTo>
                  <a:close/>
                  <a:moveTo>
                    <a:pt x="2157" y="685"/>
                  </a:moveTo>
                  <a:cubicBezTo>
                    <a:pt x="2124" y="740"/>
                    <a:pt x="2132" y="759"/>
                    <a:pt x="2196" y="774"/>
                  </a:cubicBezTo>
                  <a:cubicBezTo>
                    <a:pt x="2231" y="750"/>
                    <a:pt x="2237" y="740"/>
                    <a:pt x="2228" y="715"/>
                  </a:cubicBezTo>
                  <a:cubicBezTo>
                    <a:pt x="2218" y="685"/>
                    <a:pt x="2206" y="680"/>
                    <a:pt x="2157" y="685"/>
                  </a:cubicBezTo>
                  <a:close/>
                  <a:moveTo>
                    <a:pt x="1330" y="2089"/>
                  </a:moveTo>
                  <a:cubicBezTo>
                    <a:pt x="1316" y="2086"/>
                    <a:pt x="1310" y="2092"/>
                    <a:pt x="1298" y="2119"/>
                  </a:cubicBezTo>
                  <a:cubicBezTo>
                    <a:pt x="1310" y="2144"/>
                    <a:pt x="1318" y="2149"/>
                    <a:pt x="1338" y="2144"/>
                  </a:cubicBezTo>
                  <a:cubicBezTo>
                    <a:pt x="1350" y="2141"/>
                    <a:pt x="1356" y="2133"/>
                    <a:pt x="1356" y="2121"/>
                  </a:cubicBezTo>
                  <a:cubicBezTo>
                    <a:pt x="1356" y="2108"/>
                    <a:pt x="1343" y="2092"/>
                    <a:pt x="1330" y="2089"/>
                  </a:cubicBezTo>
                  <a:close/>
                  <a:moveTo>
                    <a:pt x="1328" y="1989"/>
                  </a:moveTo>
                  <a:cubicBezTo>
                    <a:pt x="1316" y="2001"/>
                    <a:pt x="1308" y="2014"/>
                    <a:pt x="1319" y="2029"/>
                  </a:cubicBezTo>
                  <a:cubicBezTo>
                    <a:pt x="1326" y="2039"/>
                    <a:pt x="1339" y="2042"/>
                    <a:pt x="1350" y="2036"/>
                  </a:cubicBezTo>
                  <a:cubicBezTo>
                    <a:pt x="1360" y="2030"/>
                    <a:pt x="1369" y="2022"/>
                    <a:pt x="1367" y="2008"/>
                  </a:cubicBezTo>
                  <a:cubicBezTo>
                    <a:pt x="1365" y="1995"/>
                    <a:pt x="1357" y="1991"/>
                    <a:pt x="1328" y="1989"/>
                  </a:cubicBezTo>
                  <a:close/>
                  <a:moveTo>
                    <a:pt x="1163" y="2010"/>
                  </a:moveTo>
                  <a:cubicBezTo>
                    <a:pt x="1168" y="1994"/>
                    <a:pt x="1159" y="1984"/>
                    <a:pt x="1143" y="1978"/>
                  </a:cubicBezTo>
                  <a:cubicBezTo>
                    <a:pt x="1127" y="1985"/>
                    <a:pt x="1116" y="1994"/>
                    <a:pt x="1121" y="2011"/>
                  </a:cubicBezTo>
                  <a:cubicBezTo>
                    <a:pt x="1123" y="2018"/>
                    <a:pt x="1133" y="2024"/>
                    <a:pt x="1140" y="2026"/>
                  </a:cubicBezTo>
                  <a:cubicBezTo>
                    <a:pt x="1152" y="2030"/>
                    <a:pt x="1161" y="2020"/>
                    <a:pt x="1163" y="2010"/>
                  </a:cubicBezTo>
                  <a:close/>
                  <a:moveTo>
                    <a:pt x="2295" y="534"/>
                  </a:moveTo>
                  <a:cubicBezTo>
                    <a:pt x="2303" y="514"/>
                    <a:pt x="2293" y="498"/>
                    <a:pt x="2279" y="484"/>
                  </a:cubicBezTo>
                  <a:cubicBezTo>
                    <a:pt x="2257" y="477"/>
                    <a:pt x="2243" y="487"/>
                    <a:pt x="2232" y="505"/>
                  </a:cubicBezTo>
                  <a:cubicBezTo>
                    <a:pt x="2221" y="523"/>
                    <a:pt x="2228" y="538"/>
                    <a:pt x="2241" y="554"/>
                  </a:cubicBezTo>
                  <a:cubicBezTo>
                    <a:pt x="2265" y="560"/>
                    <a:pt x="2285" y="555"/>
                    <a:pt x="2295" y="534"/>
                  </a:cubicBezTo>
                  <a:close/>
                  <a:moveTo>
                    <a:pt x="1327" y="1935"/>
                  </a:moveTo>
                  <a:cubicBezTo>
                    <a:pt x="1343" y="1930"/>
                    <a:pt x="1349" y="1910"/>
                    <a:pt x="1343" y="1891"/>
                  </a:cubicBezTo>
                  <a:cubicBezTo>
                    <a:pt x="1337" y="1876"/>
                    <a:pt x="1316" y="1866"/>
                    <a:pt x="1301" y="1872"/>
                  </a:cubicBezTo>
                  <a:cubicBezTo>
                    <a:pt x="1288" y="1877"/>
                    <a:pt x="1278" y="1904"/>
                    <a:pt x="1285" y="1920"/>
                  </a:cubicBezTo>
                  <a:cubicBezTo>
                    <a:pt x="1290" y="1934"/>
                    <a:pt x="1311" y="1941"/>
                    <a:pt x="1327" y="1935"/>
                  </a:cubicBezTo>
                  <a:close/>
                  <a:moveTo>
                    <a:pt x="1161" y="2076"/>
                  </a:moveTo>
                  <a:cubicBezTo>
                    <a:pt x="1148" y="2101"/>
                    <a:pt x="1149" y="2111"/>
                    <a:pt x="1163" y="2116"/>
                  </a:cubicBezTo>
                  <a:cubicBezTo>
                    <a:pt x="1174" y="2121"/>
                    <a:pt x="1182" y="2115"/>
                    <a:pt x="1187" y="2106"/>
                  </a:cubicBezTo>
                  <a:cubicBezTo>
                    <a:pt x="1193" y="2093"/>
                    <a:pt x="1183" y="2082"/>
                    <a:pt x="1161" y="2076"/>
                  </a:cubicBezTo>
                  <a:close/>
                  <a:moveTo>
                    <a:pt x="2427" y="220"/>
                  </a:moveTo>
                  <a:cubicBezTo>
                    <a:pt x="2452" y="206"/>
                    <a:pt x="2471" y="191"/>
                    <a:pt x="2461" y="163"/>
                  </a:cubicBezTo>
                  <a:cubicBezTo>
                    <a:pt x="2455" y="145"/>
                    <a:pt x="2442" y="129"/>
                    <a:pt x="2419" y="132"/>
                  </a:cubicBezTo>
                  <a:cubicBezTo>
                    <a:pt x="2402" y="135"/>
                    <a:pt x="2381" y="135"/>
                    <a:pt x="2378" y="157"/>
                  </a:cubicBezTo>
                  <a:cubicBezTo>
                    <a:pt x="2373" y="192"/>
                    <a:pt x="2399" y="205"/>
                    <a:pt x="2427" y="220"/>
                  </a:cubicBezTo>
                  <a:close/>
                  <a:moveTo>
                    <a:pt x="1161" y="1858"/>
                  </a:moveTo>
                  <a:cubicBezTo>
                    <a:pt x="1151" y="1861"/>
                    <a:pt x="1143" y="1874"/>
                    <a:pt x="1145" y="1883"/>
                  </a:cubicBezTo>
                  <a:cubicBezTo>
                    <a:pt x="1148" y="1895"/>
                    <a:pt x="1163" y="1904"/>
                    <a:pt x="1175" y="1900"/>
                  </a:cubicBezTo>
                  <a:cubicBezTo>
                    <a:pt x="1185" y="1896"/>
                    <a:pt x="1192" y="1882"/>
                    <a:pt x="1188" y="1871"/>
                  </a:cubicBezTo>
                  <a:cubicBezTo>
                    <a:pt x="1184" y="1861"/>
                    <a:pt x="1171" y="1855"/>
                    <a:pt x="1161" y="1858"/>
                  </a:cubicBezTo>
                  <a:close/>
                  <a:moveTo>
                    <a:pt x="1215" y="2102"/>
                  </a:moveTo>
                  <a:cubicBezTo>
                    <a:pt x="1212" y="2115"/>
                    <a:pt x="1215" y="2124"/>
                    <a:pt x="1227" y="2129"/>
                  </a:cubicBezTo>
                  <a:cubicBezTo>
                    <a:pt x="1241" y="2136"/>
                    <a:pt x="1254" y="2131"/>
                    <a:pt x="1267" y="2111"/>
                  </a:cubicBezTo>
                  <a:cubicBezTo>
                    <a:pt x="1263" y="2103"/>
                    <a:pt x="1259" y="2095"/>
                    <a:pt x="1254" y="2086"/>
                  </a:cubicBezTo>
                  <a:cubicBezTo>
                    <a:pt x="1224" y="2084"/>
                    <a:pt x="1219" y="2087"/>
                    <a:pt x="1215" y="2102"/>
                  </a:cubicBezTo>
                  <a:close/>
                  <a:moveTo>
                    <a:pt x="1234" y="1983"/>
                  </a:moveTo>
                  <a:cubicBezTo>
                    <a:pt x="1245" y="1977"/>
                    <a:pt x="1251" y="1960"/>
                    <a:pt x="1246" y="1947"/>
                  </a:cubicBezTo>
                  <a:cubicBezTo>
                    <a:pt x="1240" y="1933"/>
                    <a:pt x="1224" y="1926"/>
                    <a:pt x="1209" y="1932"/>
                  </a:cubicBezTo>
                  <a:cubicBezTo>
                    <a:pt x="1195" y="1937"/>
                    <a:pt x="1188" y="1955"/>
                    <a:pt x="1194" y="1968"/>
                  </a:cubicBezTo>
                  <a:cubicBezTo>
                    <a:pt x="1200" y="1982"/>
                    <a:pt x="1220" y="1989"/>
                    <a:pt x="1234" y="1983"/>
                  </a:cubicBezTo>
                  <a:close/>
                  <a:moveTo>
                    <a:pt x="2321" y="850"/>
                  </a:moveTo>
                  <a:cubicBezTo>
                    <a:pt x="2290" y="857"/>
                    <a:pt x="2283" y="883"/>
                    <a:pt x="2279" y="914"/>
                  </a:cubicBezTo>
                  <a:cubicBezTo>
                    <a:pt x="2296" y="924"/>
                    <a:pt x="2312" y="935"/>
                    <a:pt x="2329" y="946"/>
                  </a:cubicBezTo>
                  <a:cubicBezTo>
                    <a:pt x="2370" y="917"/>
                    <a:pt x="2379" y="902"/>
                    <a:pt x="2373" y="883"/>
                  </a:cubicBezTo>
                  <a:cubicBezTo>
                    <a:pt x="2367" y="864"/>
                    <a:pt x="2341" y="846"/>
                    <a:pt x="2321" y="850"/>
                  </a:cubicBezTo>
                  <a:close/>
                  <a:moveTo>
                    <a:pt x="2558" y="630"/>
                  </a:moveTo>
                  <a:cubicBezTo>
                    <a:pt x="2554" y="643"/>
                    <a:pt x="2551" y="657"/>
                    <a:pt x="2548" y="668"/>
                  </a:cubicBezTo>
                  <a:cubicBezTo>
                    <a:pt x="2565" y="694"/>
                    <a:pt x="2586" y="694"/>
                    <a:pt x="2606" y="680"/>
                  </a:cubicBezTo>
                  <a:cubicBezTo>
                    <a:pt x="2620" y="671"/>
                    <a:pt x="2617" y="656"/>
                    <a:pt x="2610" y="642"/>
                  </a:cubicBezTo>
                  <a:cubicBezTo>
                    <a:pt x="2598" y="617"/>
                    <a:pt x="2580" y="619"/>
                    <a:pt x="2558" y="630"/>
                  </a:cubicBezTo>
                  <a:close/>
                  <a:moveTo>
                    <a:pt x="2678" y="540"/>
                  </a:moveTo>
                  <a:cubicBezTo>
                    <a:pt x="2686" y="524"/>
                    <a:pt x="2672" y="513"/>
                    <a:pt x="2638" y="505"/>
                  </a:cubicBezTo>
                  <a:cubicBezTo>
                    <a:pt x="2624" y="536"/>
                    <a:pt x="2627" y="558"/>
                    <a:pt x="2647" y="559"/>
                  </a:cubicBezTo>
                  <a:cubicBezTo>
                    <a:pt x="2657" y="560"/>
                    <a:pt x="2673" y="550"/>
                    <a:pt x="2678" y="540"/>
                  </a:cubicBezTo>
                  <a:close/>
                  <a:moveTo>
                    <a:pt x="2440" y="458"/>
                  </a:moveTo>
                  <a:cubicBezTo>
                    <a:pt x="2459" y="435"/>
                    <a:pt x="2456" y="412"/>
                    <a:pt x="2439" y="389"/>
                  </a:cubicBezTo>
                  <a:cubicBezTo>
                    <a:pt x="2394" y="394"/>
                    <a:pt x="2381" y="402"/>
                    <a:pt x="2383" y="425"/>
                  </a:cubicBezTo>
                  <a:cubicBezTo>
                    <a:pt x="2386" y="450"/>
                    <a:pt x="2402" y="460"/>
                    <a:pt x="2440" y="458"/>
                  </a:cubicBezTo>
                  <a:close/>
                  <a:moveTo>
                    <a:pt x="2707" y="836"/>
                  </a:moveTo>
                  <a:cubicBezTo>
                    <a:pt x="2731" y="796"/>
                    <a:pt x="2731" y="793"/>
                    <a:pt x="2697" y="766"/>
                  </a:cubicBezTo>
                  <a:cubicBezTo>
                    <a:pt x="2675" y="776"/>
                    <a:pt x="2660" y="790"/>
                    <a:pt x="2666" y="816"/>
                  </a:cubicBezTo>
                  <a:cubicBezTo>
                    <a:pt x="2671" y="837"/>
                    <a:pt x="2687" y="842"/>
                    <a:pt x="2707" y="836"/>
                  </a:cubicBezTo>
                  <a:close/>
                  <a:moveTo>
                    <a:pt x="2714" y="605"/>
                  </a:moveTo>
                  <a:cubicBezTo>
                    <a:pt x="2697" y="612"/>
                    <a:pt x="2689" y="635"/>
                    <a:pt x="2697" y="653"/>
                  </a:cubicBezTo>
                  <a:cubicBezTo>
                    <a:pt x="2704" y="668"/>
                    <a:pt x="2729" y="679"/>
                    <a:pt x="2745" y="673"/>
                  </a:cubicBezTo>
                  <a:cubicBezTo>
                    <a:pt x="2746" y="672"/>
                    <a:pt x="2747" y="672"/>
                    <a:pt x="2749" y="671"/>
                  </a:cubicBezTo>
                  <a:cubicBezTo>
                    <a:pt x="2749" y="608"/>
                    <a:pt x="2749" y="608"/>
                    <a:pt x="2749" y="608"/>
                  </a:cubicBezTo>
                  <a:cubicBezTo>
                    <a:pt x="2739" y="602"/>
                    <a:pt x="2727" y="600"/>
                    <a:pt x="2714" y="605"/>
                  </a:cubicBezTo>
                  <a:close/>
                  <a:moveTo>
                    <a:pt x="2699" y="917"/>
                  </a:moveTo>
                  <a:cubicBezTo>
                    <a:pt x="2677" y="924"/>
                    <a:pt x="2667" y="945"/>
                    <a:pt x="2676" y="965"/>
                  </a:cubicBezTo>
                  <a:cubicBezTo>
                    <a:pt x="2686" y="990"/>
                    <a:pt x="2711" y="1002"/>
                    <a:pt x="2732" y="994"/>
                  </a:cubicBezTo>
                  <a:cubicBezTo>
                    <a:pt x="2739" y="991"/>
                    <a:pt x="2744" y="987"/>
                    <a:pt x="2749" y="982"/>
                  </a:cubicBezTo>
                  <a:cubicBezTo>
                    <a:pt x="2749" y="924"/>
                    <a:pt x="2749" y="924"/>
                    <a:pt x="2749" y="924"/>
                  </a:cubicBezTo>
                  <a:cubicBezTo>
                    <a:pt x="2737" y="914"/>
                    <a:pt x="2718" y="911"/>
                    <a:pt x="2699" y="917"/>
                  </a:cubicBezTo>
                  <a:close/>
                  <a:moveTo>
                    <a:pt x="2697" y="258"/>
                  </a:moveTo>
                  <a:cubicBezTo>
                    <a:pt x="2667" y="220"/>
                    <a:pt x="2657" y="215"/>
                    <a:pt x="2639" y="228"/>
                  </a:cubicBezTo>
                  <a:cubicBezTo>
                    <a:pt x="2619" y="244"/>
                    <a:pt x="2624" y="264"/>
                    <a:pt x="2658" y="301"/>
                  </a:cubicBezTo>
                  <a:cubicBezTo>
                    <a:pt x="2677" y="290"/>
                    <a:pt x="2700" y="285"/>
                    <a:pt x="2697" y="258"/>
                  </a:cubicBezTo>
                  <a:close/>
                  <a:moveTo>
                    <a:pt x="2527" y="811"/>
                  </a:moveTo>
                  <a:cubicBezTo>
                    <a:pt x="2532" y="832"/>
                    <a:pt x="2546" y="840"/>
                    <a:pt x="2565" y="838"/>
                  </a:cubicBezTo>
                  <a:cubicBezTo>
                    <a:pt x="2589" y="835"/>
                    <a:pt x="2604" y="813"/>
                    <a:pt x="2606" y="776"/>
                  </a:cubicBezTo>
                  <a:cubicBezTo>
                    <a:pt x="2592" y="769"/>
                    <a:pt x="2577" y="761"/>
                    <a:pt x="2564" y="753"/>
                  </a:cubicBezTo>
                  <a:cubicBezTo>
                    <a:pt x="2529" y="771"/>
                    <a:pt x="2520" y="785"/>
                    <a:pt x="2527" y="811"/>
                  </a:cubicBezTo>
                  <a:close/>
                  <a:moveTo>
                    <a:pt x="2416" y="526"/>
                  </a:moveTo>
                  <a:cubicBezTo>
                    <a:pt x="2398" y="532"/>
                    <a:pt x="2384" y="559"/>
                    <a:pt x="2391" y="576"/>
                  </a:cubicBezTo>
                  <a:cubicBezTo>
                    <a:pt x="2398" y="595"/>
                    <a:pt x="2430" y="608"/>
                    <a:pt x="2451" y="600"/>
                  </a:cubicBezTo>
                  <a:cubicBezTo>
                    <a:pt x="2471" y="592"/>
                    <a:pt x="2474" y="578"/>
                    <a:pt x="2464" y="552"/>
                  </a:cubicBezTo>
                  <a:cubicBezTo>
                    <a:pt x="2454" y="527"/>
                    <a:pt x="2437" y="518"/>
                    <a:pt x="2416" y="526"/>
                  </a:cubicBezTo>
                  <a:close/>
                  <a:moveTo>
                    <a:pt x="440" y="171"/>
                  </a:moveTo>
                  <a:cubicBezTo>
                    <a:pt x="419" y="144"/>
                    <a:pt x="411" y="141"/>
                    <a:pt x="399" y="150"/>
                  </a:cubicBezTo>
                  <a:cubicBezTo>
                    <a:pt x="385" y="161"/>
                    <a:pt x="389" y="175"/>
                    <a:pt x="413" y="201"/>
                  </a:cubicBezTo>
                  <a:cubicBezTo>
                    <a:pt x="426" y="193"/>
                    <a:pt x="441" y="189"/>
                    <a:pt x="440" y="171"/>
                  </a:cubicBezTo>
                  <a:close/>
                  <a:moveTo>
                    <a:pt x="2501" y="925"/>
                  </a:moveTo>
                  <a:cubicBezTo>
                    <a:pt x="2486" y="938"/>
                    <a:pt x="2484" y="963"/>
                    <a:pt x="2496" y="981"/>
                  </a:cubicBezTo>
                  <a:cubicBezTo>
                    <a:pt x="2512" y="1005"/>
                    <a:pt x="2528" y="1007"/>
                    <a:pt x="2567" y="990"/>
                  </a:cubicBezTo>
                  <a:cubicBezTo>
                    <a:pt x="2572" y="976"/>
                    <a:pt x="2578" y="962"/>
                    <a:pt x="2584" y="945"/>
                  </a:cubicBezTo>
                  <a:cubicBezTo>
                    <a:pt x="2548" y="913"/>
                    <a:pt x="2522" y="908"/>
                    <a:pt x="2501" y="925"/>
                  </a:cubicBezTo>
                  <a:close/>
                  <a:moveTo>
                    <a:pt x="2532" y="287"/>
                  </a:moveTo>
                  <a:cubicBezTo>
                    <a:pt x="2516" y="274"/>
                    <a:pt x="2501" y="254"/>
                    <a:pt x="2479" y="273"/>
                  </a:cubicBezTo>
                  <a:cubicBezTo>
                    <a:pt x="2472" y="279"/>
                    <a:pt x="2468" y="298"/>
                    <a:pt x="2473" y="305"/>
                  </a:cubicBezTo>
                  <a:cubicBezTo>
                    <a:pt x="2480" y="316"/>
                    <a:pt x="2495" y="329"/>
                    <a:pt x="2507" y="330"/>
                  </a:cubicBezTo>
                  <a:cubicBezTo>
                    <a:pt x="2529" y="330"/>
                    <a:pt x="2529" y="308"/>
                    <a:pt x="2532" y="287"/>
                  </a:cubicBezTo>
                  <a:close/>
                  <a:moveTo>
                    <a:pt x="2443" y="697"/>
                  </a:moveTo>
                  <a:cubicBezTo>
                    <a:pt x="2405" y="710"/>
                    <a:pt x="2393" y="722"/>
                    <a:pt x="2396" y="747"/>
                  </a:cubicBezTo>
                  <a:cubicBezTo>
                    <a:pt x="2397" y="762"/>
                    <a:pt x="2404" y="773"/>
                    <a:pt x="2421" y="776"/>
                  </a:cubicBezTo>
                  <a:cubicBezTo>
                    <a:pt x="2439" y="780"/>
                    <a:pt x="2455" y="777"/>
                    <a:pt x="2464" y="758"/>
                  </a:cubicBezTo>
                  <a:cubicBezTo>
                    <a:pt x="2475" y="733"/>
                    <a:pt x="2470" y="712"/>
                    <a:pt x="2443" y="697"/>
                  </a:cubicBezTo>
                  <a:close/>
                  <a:moveTo>
                    <a:pt x="725" y="2094"/>
                  </a:moveTo>
                  <a:cubicBezTo>
                    <a:pt x="708" y="2101"/>
                    <a:pt x="702" y="2112"/>
                    <a:pt x="708" y="2125"/>
                  </a:cubicBezTo>
                  <a:cubicBezTo>
                    <a:pt x="714" y="2138"/>
                    <a:pt x="730" y="2146"/>
                    <a:pt x="742" y="2141"/>
                  </a:cubicBezTo>
                  <a:cubicBezTo>
                    <a:pt x="755" y="2136"/>
                    <a:pt x="762" y="2118"/>
                    <a:pt x="757" y="2105"/>
                  </a:cubicBezTo>
                  <a:cubicBezTo>
                    <a:pt x="752" y="2092"/>
                    <a:pt x="739" y="2088"/>
                    <a:pt x="725" y="2094"/>
                  </a:cubicBezTo>
                  <a:close/>
                  <a:moveTo>
                    <a:pt x="754" y="1981"/>
                  </a:moveTo>
                  <a:cubicBezTo>
                    <a:pt x="742" y="1969"/>
                    <a:pt x="728" y="1970"/>
                    <a:pt x="715" y="1978"/>
                  </a:cubicBezTo>
                  <a:cubicBezTo>
                    <a:pt x="697" y="1989"/>
                    <a:pt x="700" y="2006"/>
                    <a:pt x="706" y="2030"/>
                  </a:cubicBezTo>
                  <a:cubicBezTo>
                    <a:pt x="712" y="2032"/>
                    <a:pt x="721" y="2035"/>
                    <a:pt x="728" y="2038"/>
                  </a:cubicBezTo>
                  <a:cubicBezTo>
                    <a:pt x="760" y="2023"/>
                    <a:pt x="762" y="2004"/>
                    <a:pt x="754" y="1981"/>
                  </a:cubicBezTo>
                  <a:close/>
                  <a:moveTo>
                    <a:pt x="1097" y="2150"/>
                  </a:moveTo>
                  <a:cubicBezTo>
                    <a:pt x="1093" y="2152"/>
                    <a:pt x="1090" y="2155"/>
                    <a:pt x="1088" y="2159"/>
                  </a:cubicBezTo>
                  <a:cubicBezTo>
                    <a:pt x="1125" y="2159"/>
                    <a:pt x="1125" y="2159"/>
                    <a:pt x="1125" y="2159"/>
                  </a:cubicBezTo>
                  <a:cubicBezTo>
                    <a:pt x="1120" y="2149"/>
                    <a:pt x="1109" y="2146"/>
                    <a:pt x="1097" y="2150"/>
                  </a:cubicBezTo>
                  <a:close/>
                  <a:moveTo>
                    <a:pt x="828" y="2075"/>
                  </a:moveTo>
                  <a:cubicBezTo>
                    <a:pt x="815" y="2071"/>
                    <a:pt x="806" y="2077"/>
                    <a:pt x="799" y="2088"/>
                  </a:cubicBezTo>
                  <a:cubicBezTo>
                    <a:pt x="793" y="2099"/>
                    <a:pt x="797" y="2108"/>
                    <a:pt x="805" y="2119"/>
                  </a:cubicBezTo>
                  <a:cubicBezTo>
                    <a:pt x="820" y="2122"/>
                    <a:pt x="832" y="2119"/>
                    <a:pt x="838" y="2106"/>
                  </a:cubicBezTo>
                  <a:cubicBezTo>
                    <a:pt x="843" y="2094"/>
                    <a:pt x="837" y="2084"/>
                    <a:pt x="828" y="2075"/>
                  </a:cubicBezTo>
                  <a:close/>
                  <a:moveTo>
                    <a:pt x="875" y="2150"/>
                  </a:moveTo>
                  <a:cubicBezTo>
                    <a:pt x="865" y="2144"/>
                    <a:pt x="842" y="2146"/>
                    <a:pt x="834" y="2157"/>
                  </a:cubicBezTo>
                  <a:cubicBezTo>
                    <a:pt x="834" y="2157"/>
                    <a:pt x="833" y="2158"/>
                    <a:pt x="833" y="2159"/>
                  </a:cubicBezTo>
                  <a:cubicBezTo>
                    <a:pt x="883" y="2159"/>
                    <a:pt x="883" y="2159"/>
                    <a:pt x="883" y="2159"/>
                  </a:cubicBezTo>
                  <a:cubicBezTo>
                    <a:pt x="882" y="2155"/>
                    <a:pt x="879" y="2153"/>
                    <a:pt x="875" y="2150"/>
                  </a:cubicBezTo>
                  <a:close/>
                  <a:moveTo>
                    <a:pt x="777" y="1853"/>
                  </a:moveTo>
                  <a:cubicBezTo>
                    <a:pt x="753" y="1864"/>
                    <a:pt x="749" y="1871"/>
                    <a:pt x="752" y="1888"/>
                  </a:cubicBezTo>
                  <a:cubicBezTo>
                    <a:pt x="755" y="1902"/>
                    <a:pt x="765" y="1914"/>
                    <a:pt x="776" y="1914"/>
                  </a:cubicBezTo>
                  <a:cubicBezTo>
                    <a:pt x="788" y="1913"/>
                    <a:pt x="797" y="1908"/>
                    <a:pt x="801" y="1894"/>
                  </a:cubicBezTo>
                  <a:cubicBezTo>
                    <a:pt x="806" y="1876"/>
                    <a:pt x="803" y="1870"/>
                    <a:pt x="777" y="1853"/>
                  </a:cubicBezTo>
                  <a:close/>
                  <a:moveTo>
                    <a:pt x="628" y="340"/>
                  </a:moveTo>
                  <a:cubicBezTo>
                    <a:pt x="594" y="338"/>
                    <a:pt x="588" y="341"/>
                    <a:pt x="584" y="359"/>
                  </a:cubicBezTo>
                  <a:cubicBezTo>
                    <a:pt x="580" y="373"/>
                    <a:pt x="584" y="383"/>
                    <a:pt x="597" y="389"/>
                  </a:cubicBezTo>
                  <a:cubicBezTo>
                    <a:pt x="613" y="397"/>
                    <a:pt x="627" y="391"/>
                    <a:pt x="643" y="369"/>
                  </a:cubicBezTo>
                  <a:cubicBezTo>
                    <a:pt x="639" y="360"/>
                    <a:pt x="634" y="350"/>
                    <a:pt x="628" y="340"/>
                  </a:cubicBezTo>
                  <a:close/>
                  <a:moveTo>
                    <a:pt x="426" y="367"/>
                  </a:moveTo>
                  <a:cubicBezTo>
                    <a:pt x="432" y="356"/>
                    <a:pt x="422" y="348"/>
                    <a:pt x="398" y="343"/>
                  </a:cubicBezTo>
                  <a:cubicBezTo>
                    <a:pt x="389" y="364"/>
                    <a:pt x="391" y="380"/>
                    <a:pt x="404" y="381"/>
                  </a:cubicBezTo>
                  <a:cubicBezTo>
                    <a:pt x="412" y="381"/>
                    <a:pt x="423" y="374"/>
                    <a:pt x="426" y="367"/>
                  </a:cubicBezTo>
                  <a:close/>
                  <a:moveTo>
                    <a:pt x="446" y="573"/>
                  </a:moveTo>
                  <a:cubicBezTo>
                    <a:pt x="463" y="545"/>
                    <a:pt x="463" y="544"/>
                    <a:pt x="439" y="525"/>
                  </a:cubicBezTo>
                  <a:cubicBezTo>
                    <a:pt x="424" y="531"/>
                    <a:pt x="413" y="542"/>
                    <a:pt x="418" y="560"/>
                  </a:cubicBezTo>
                  <a:cubicBezTo>
                    <a:pt x="421" y="574"/>
                    <a:pt x="432" y="578"/>
                    <a:pt x="446" y="573"/>
                  </a:cubicBezTo>
                  <a:close/>
                  <a:moveTo>
                    <a:pt x="441" y="630"/>
                  </a:moveTo>
                  <a:cubicBezTo>
                    <a:pt x="426" y="635"/>
                    <a:pt x="418" y="649"/>
                    <a:pt x="424" y="663"/>
                  </a:cubicBezTo>
                  <a:cubicBezTo>
                    <a:pt x="432" y="680"/>
                    <a:pt x="449" y="689"/>
                    <a:pt x="464" y="683"/>
                  </a:cubicBezTo>
                  <a:cubicBezTo>
                    <a:pt x="479" y="677"/>
                    <a:pt x="487" y="658"/>
                    <a:pt x="481" y="642"/>
                  </a:cubicBezTo>
                  <a:cubicBezTo>
                    <a:pt x="476" y="630"/>
                    <a:pt x="458" y="624"/>
                    <a:pt x="441" y="630"/>
                  </a:cubicBezTo>
                  <a:close/>
                  <a:moveTo>
                    <a:pt x="579" y="555"/>
                  </a:moveTo>
                  <a:cubicBezTo>
                    <a:pt x="568" y="561"/>
                    <a:pt x="562" y="565"/>
                    <a:pt x="556" y="567"/>
                  </a:cubicBezTo>
                  <a:cubicBezTo>
                    <a:pt x="541" y="574"/>
                    <a:pt x="534" y="588"/>
                    <a:pt x="537" y="602"/>
                  </a:cubicBezTo>
                  <a:cubicBezTo>
                    <a:pt x="540" y="614"/>
                    <a:pt x="550" y="627"/>
                    <a:pt x="560" y="636"/>
                  </a:cubicBezTo>
                  <a:cubicBezTo>
                    <a:pt x="569" y="644"/>
                    <a:pt x="593" y="638"/>
                    <a:pt x="603" y="628"/>
                  </a:cubicBezTo>
                  <a:cubicBezTo>
                    <a:pt x="613" y="618"/>
                    <a:pt x="613" y="607"/>
                    <a:pt x="605" y="595"/>
                  </a:cubicBezTo>
                  <a:cubicBezTo>
                    <a:pt x="597" y="583"/>
                    <a:pt x="589" y="570"/>
                    <a:pt x="579" y="555"/>
                  </a:cubicBezTo>
                  <a:close/>
                  <a:moveTo>
                    <a:pt x="496" y="482"/>
                  </a:moveTo>
                  <a:cubicBezTo>
                    <a:pt x="477" y="505"/>
                    <a:pt x="477" y="508"/>
                    <a:pt x="495" y="532"/>
                  </a:cubicBezTo>
                  <a:cubicBezTo>
                    <a:pt x="523" y="530"/>
                    <a:pt x="534" y="522"/>
                    <a:pt x="535" y="503"/>
                  </a:cubicBezTo>
                  <a:cubicBezTo>
                    <a:pt x="536" y="487"/>
                    <a:pt x="527" y="483"/>
                    <a:pt x="496" y="482"/>
                  </a:cubicBezTo>
                  <a:close/>
                  <a:moveTo>
                    <a:pt x="654" y="471"/>
                  </a:moveTo>
                  <a:cubicBezTo>
                    <a:pt x="640" y="476"/>
                    <a:pt x="630" y="499"/>
                    <a:pt x="635" y="512"/>
                  </a:cubicBezTo>
                  <a:cubicBezTo>
                    <a:pt x="640" y="525"/>
                    <a:pt x="662" y="533"/>
                    <a:pt x="677" y="527"/>
                  </a:cubicBezTo>
                  <a:cubicBezTo>
                    <a:pt x="691" y="521"/>
                    <a:pt x="696" y="506"/>
                    <a:pt x="690" y="491"/>
                  </a:cubicBezTo>
                  <a:cubicBezTo>
                    <a:pt x="683" y="475"/>
                    <a:pt x="666" y="466"/>
                    <a:pt x="654" y="471"/>
                  </a:cubicBezTo>
                  <a:close/>
                  <a:moveTo>
                    <a:pt x="997" y="2004"/>
                  </a:moveTo>
                  <a:cubicBezTo>
                    <a:pt x="992" y="2007"/>
                    <a:pt x="989" y="2015"/>
                    <a:pt x="982" y="2024"/>
                  </a:cubicBezTo>
                  <a:cubicBezTo>
                    <a:pt x="993" y="2029"/>
                    <a:pt x="1000" y="2034"/>
                    <a:pt x="1006" y="2033"/>
                  </a:cubicBezTo>
                  <a:cubicBezTo>
                    <a:pt x="1016" y="2031"/>
                    <a:pt x="1020" y="2022"/>
                    <a:pt x="1016" y="2012"/>
                  </a:cubicBezTo>
                  <a:cubicBezTo>
                    <a:pt x="1012" y="2003"/>
                    <a:pt x="1006" y="1999"/>
                    <a:pt x="997" y="2004"/>
                  </a:cubicBezTo>
                  <a:close/>
                  <a:moveTo>
                    <a:pt x="1087" y="1936"/>
                  </a:moveTo>
                  <a:cubicBezTo>
                    <a:pt x="1068" y="1912"/>
                    <a:pt x="1062" y="1909"/>
                    <a:pt x="1051" y="1917"/>
                  </a:cubicBezTo>
                  <a:cubicBezTo>
                    <a:pt x="1039" y="1927"/>
                    <a:pt x="1042" y="1939"/>
                    <a:pt x="1063" y="1962"/>
                  </a:cubicBezTo>
                  <a:cubicBezTo>
                    <a:pt x="1075" y="1955"/>
                    <a:pt x="1088" y="1952"/>
                    <a:pt x="1087" y="1936"/>
                  </a:cubicBezTo>
                  <a:close/>
                  <a:moveTo>
                    <a:pt x="994" y="1831"/>
                  </a:moveTo>
                  <a:cubicBezTo>
                    <a:pt x="983" y="1840"/>
                    <a:pt x="976" y="1852"/>
                    <a:pt x="984" y="1866"/>
                  </a:cubicBezTo>
                  <a:cubicBezTo>
                    <a:pt x="990" y="1875"/>
                    <a:pt x="999" y="1877"/>
                    <a:pt x="1007" y="1872"/>
                  </a:cubicBezTo>
                  <a:cubicBezTo>
                    <a:pt x="1014" y="1867"/>
                    <a:pt x="1023" y="1859"/>
                    <a:pt x="1023" y="1853"/>
                  </a:cubicBezTo>
                  <a:cubicBezTo>
                    <a:pt x="1022" y="1836"/>
                    <a:pt x="1010" y="1830"/>
                    <a:pt x="994" y="1831"/>
                  </a:cubicBezTo>
                  <a:close/>
                  <a:moveTo>
                    <a:pt x="1050" y="2088"/>
                  </a:moveTo>
                  <a:cubicBezTo>
                    <a:pt x="1042" y="2107"/>
                    <a:pt x="1044" y="2121"/>
                    <a:pt x="1056" y="2122"/>
                  </a:cubicBezTo>
                  <a:cubicBezTo>
                    <a:pt x="1062" y="2122"/>
                    <a:pt x="1072" y="2116"/>
                    <a:pt x="1075" y="2110"/>
                  </a:cubicBezTo>
                  <a:cubicBezTo>
                    <a:pt x="1080" y="2100"/>
                    <a:pt x="1071" y="2093"/>
                    <a:pt x="1050" y="2088"/>
                  </a:cubicBezTo>
                  <a:close/>
                  <a:moveTo>
                    <a:pt x="1069" y="2013"/>
                  </a:moveTo>
                  <a:cubicBezTo>
                    <a:pt x="1062" y="2025"/>
                    <a:pt x="1058" y="2034"/>
                    <a:pt x="1053" y="2042"/>
                  </a:cubicBezTo>
                  <a:cubicBezTo>
                    <a:pt x="1078" y="2063"/>
                    <a:pt x="1083" y="2062"/>
                    <a:pt x="1094" y="2035"/>
                  </a:cubicBezTo>
                  <a:cubicBezTo>
                    <a:pt x="1086" y="2029"/>
                    <a:pt x="1079" y="2022"/>
                    <a:pt x="1069" y="2013"/>
                  </a:cubicBezTo>
                  <a:close/>
                  <a:moveTo>
                    <a:pt x="920" y="1912"/>
                  </a:moveTo>
                  <a:cubicBezTo>
                    <a:pt x="935" y="1903"/>
                    <a:pt x="947" y="1894"/>
                    <a:pt x="941" y="1877"/>
                  </a:cubicBezTo>
                  <a:cubicBezTo>
                    <a:pt x="937" y="1865"/>
                    <a:pt x="929" y="1856"/>
                    <a:pt x="915" y="1858"/>
                  </a:cubicBezTo>
                  <a:cubicBezTo>
                    <a:pt x="904" y="1859"/>
                    <a:pt x="892" y="1860"/>
                    <a:pt x="890" y="1873"/>
                  </a:cubicBezTo>
                  <a:cubicBezTo>
                    <a:pt x="887" y="1895"/>
                    <a:pt x="903" y="1903"/>
                    <a:pt x="920" y="1912"/>
                  </a:cubicBezTo>
                  <a:close/>
                  <a:moveTo>
                    <a:pt x="928" y="2059"/>
                  </a:moveTo>
                  <a:cubicBezTo>
                    <a:pt x="940" y="2045"/>
                    <a:pt x="938" y="2031"/>
                    <a:pt x="927" y="2017"/>
                  </a:cubicBezTo>
                  <a:cubicBezTo>
                    <a:pt x="899" y="2019"/>
                    <a:pt x="891" y="2024"/>
                    <a:pt x="893" y="2039"/>
                  </a:cubicBezTo>
                  <a:cubicBezTo>
                    <a:pt x="894" y="2054"/>
                    <a:pt x="905" y="2060"/>
                    <a:pt x="928" y="2059"/>
                  </a:cubicBezTo>
                  <a:close/>
                  <a:moveTo>
                    <a:pt x="856" y="1919"/>
                  </a:moveTo>
                  <a:cubicBezTo>
                    <a:pt x="847" y="1923"/>
                    <a:pt x="839" y="1930"/>
                    <a:pt x="842" y="1942"/>
                  </a:cubicBezTo>
                  <a:cubicBezTo>
                    <a:pt x="846" y="1957"/>
                    <a:pt x="856" y="1961"/>
                    <a:pt x="872" y="1959"/>
                  </a:cubicBezTo>
                  <a:cubicBezTo>
                    <a:pt x="876" y="1953"/>
                    <a:pt x="880" y="1945"/>
                    <a:pt x="885" y="1937"/>
                  </a:cubicBezTo>
                  <a:cubicBezTo>
                    <a:pt x="877" y="1927"/>
                    <a:pt x="873" y="1912"/>
                    <a:pt x="856" y="1919"/>
                  </a:cubicBezTo>
                  <a:close/>
                  <a:moveTo>
                    <a:pt x="983" y="2069"/>
                  </a:moveTo>
                  <a:cubicBezTo>
                    <a:pt x="976" y="2074"/>
                    <a:pt x="968" y="2079"/>
                    <a:pt x="962" y="2083"/>
                  </a:cubicBezTo>
                  <a:cubicBezTo>
                    <a:pt x="965" y="2098"/>
                    <a:pt x="966" y="2111"/>
                    <a:pt x="981" y="2111"/>
                  </a:cubicBezTo>
                  <a:cubicBezTo>
                    <a:pt x="987" y="2111"/>
                    <a:pt x="995" y="2107"/>
                    <a:pt x="997" y="2102"/>
                  </a:cubicBezTo>
                  <a:cubicBezTo>
                    <a:pt x="1005" y="2088"/>
                    <a:pt x="996" y="2079"/>
                    <a:pt x="983" y="2069"/>
                  </a:cubicBezTo>
                  <a:close/>
                  <a:moveTo>
                    <a:pt x="913" y="2101"/>
                  </a:moveTo>
                  <a:cubicBezTo>
                    <a:pt x="902" y="2105"/>
                    <a:pt x="894" y="2122"/>
                    <a:pt x="897" y="2132"/>
                  </a:cubicBezTo>
                  <a:cubicBezTo>
                    <a:pt x="902" y="2144"/>
                    <a:pt x="922" y="2152"/>
                    <a:pt x="935" y="2147"/>
                  </a:cubicBezTo>
                  <a:cubicBezTo>
                    <a:pt x="947" y="2142"/>
                    <a:pt x="949" y="2133"/>
                    <a:pt x="943" y="2117"/>
                  </a:cubicBezTo>
                  <a:cubicBezTo>
                    <a:pt x="936" y="2102"/>
                    <a:pt x="926" y="2096"/>
                    <a:pt x="913" y="2101"/>
                  </a:cubicBezTo>
                  <a:close/>
                  <a:moveTo>
                    <a:pt x="985" y="1954"/>
                  </a:moveTo>
                  <a:cubicBezTo>
                    <a:pt x="975" y="1945"/>
                    <a:pt x="966" y="1933"/>
                    <a:pt x="952" y="1945"/>
                  </a:cubicBezTo>
                  <a:cubicBezTo>
                    <a:pt x="948" y="1949"/>
                    <a:pt x="945" y="1960"/>
                    <a:pt x="948" y="1965"/>
                  </a:cubicBezTo>
                  <a:cubicBezTo>
                    <a:pt x="953" y="1972"/>
                    <a:pt x="962" y="1979"/>
                    <a:pt x="969" y="1980"/>
                  </a:cubicBezTo>
                  <a:cubicBezTo>
                    <a:pt x="983" y="1980"/>
                    <a:pt x="983" y="1967"/>
                    <a:pt x="985" y="1954"/>
                  </a:cubicBezTo>
                  <a:close/>
                </a:path>
              </a:pathLst>
            </a:custGeom>
            <a:solidFill>
              <a:schemeClr val="accent2"/>
            </a:solidFill>
            <a:ln>
              <a:noFill/>
            </a:ln>
          </p:spPr>
        </p:sp>
        <p:sp>
          <p:nvSpPr>
            <p:cNvPr id="11" name="Freeform 5"/>
            <p:cNvSpPr>
              <a:spLocks noEditPoints="1"/>
            </p:cNvSpPr>
            <p:nvPr/>
          </p:nvSpPr>
          <p:spPr bwMode="auto">
            <a:xfrm>
              <a:off x="1" y="2717"/>
              <a:ext cx="9144000" cy="6857328"/>
            </a:xfrm>
            <a:custGeom>
              <a:avLst/>
              <a:gdLst/>
              <a:ahLst/>
              <a:cxnLst/>
              <a:rect l="0" t="0" r="r" b="b"/>
              <a:pathLst>
                <a:path w="2880" h="2159">
                  <a:moveTo>
                    <a:pt x="116" y="1644"/>
                  </a:moveTo>
                  <a:cubicBezTo>
                    <a:pt x="141" y="1676"/>
                    <a:pt x="167" y="1685"/>
                    <a:pt x="179" y="1665"/>
                  </a:cubicBezTo>
                  <a:cubicBezTo>
                    <a:pt x="185" y="1653"/>
                    <a:pt x="183" y="1630"/>
                    <a:pt x="175" y="1620"/>
                  </a:cubicBezTo>
                  <a:cubicBezTo>
                    <a:pt x="163" y="1602"/>
                    <a:pt x="142" y="1611"/>
                    <a:pt x="116" y="1644"/>
                  </a:cubicBezTo>
                  <a:close/>
                  <a:moveTo>
                    <a:pt x="266" y="1470"/>
                  </a:moveTo>
                  <a:cubicBezTo>
                    <a:pt x="284" y="1453"/>
                    <a:pt x="282" y="1435"/>
                    <a:pt x="269" y="1418"/>
                  </a:cubicBezTo>
                  <a:cubicBezTo>
                    <a:pt x="252" y="1396"/>
                    <a:pt x="223" y="1403"/>
                    <a:pt x="192" y="1437"/>
                  </a:cubicBezTo>
                  <a:cubicBezTo>
                    <a:pt x="226" y="1481"/>
                    <a:pt x="245" y="1489"/>
                    <a:pt x="266" y="1470"/>
                  </a:cubicBezTo>
                  <a:close/>
                  <a:moveTo>
                    <a:pt x="67" y="2011"/>
                  </a:moveTo>
                  <a:cubicBezTo>
                    <a:pt x="47" y="2023"/>
                    <a:pt x="30" y="2065"/>
                    <a:pt x="43" y="2089"/>
                  </a:cubicBezTo>
                  <a:cubicBezTo>
                    <a:pt x="50" y="2103"/>
                    <a:pt x="69" y="2118"/>
                    <a:pt x="85" y="2121"/>
                  </a:cubicBezTo>
                  <a:cubicBezTo>
                    <a:pt x="112" y="2126"/>
                    <a:pt x="132" y="2095"/>
                    <a:pt x="143" y="2037"/>
                  </a:cubicBezTo>
                  <a:cubicBezTo>
                    <a:pt x="107" y="2000"/>
                    <a:pt x="93" y="1996"/>
                    <a:pt x="67" y="2011"/>
                  </a:cubicBezTo>
                  <a:close/>
                  <a:moveTo>
                    <a:pt x="60" y="1519"/>
                  </a:moveTo>
                  <a:cubicBezTo>
                    <a:pt x="42" y="1526"/>
                    <a:pt x="24" y="1534"/>
                    <a:pt x="0" y="1543"/>
                  </a:cubicBezTo>
                  <a:cubicBezTo>
                    <a:pt x="0" y="1546"/>
                    <a:pt x="0" y="1546"/>
                    <a:pt x="0" y="1546"/>
                  </a:cubicBezTo>
                  <a:cubicBezTo>
                    <a:pt x="14" y="1566"/>
                    <a:pt x="25" y="1582"/>
                    <a:pt x="35" y="1598"/>
                  </a:cubicBezTo>
                  <a:cubicBezTo>
                    <a:pt x="95" y="1571"/>
                    <a:pt x="98" y="1563"/>
                    <a:pt x="60" y="1519"/>
                  </a:cubicBezTo>
                  <a:close/>
                  <a:moveTo>
                    <a:pt x="93" y="1224"/>
                  </a:moveTo>
                  <a:cubicBezTo>
                    <a:pt x="94" y="1198"/>
                    <a:pt x="69" y="1173"/>
                    <a:pt x="41" y="1171"/>
                  </a:cubicBezTo>
                  <a:cubicBezTo>
                    <a:pt x="25" y="1170"/>
                    <a:pt x="10" y="1175"/>
                    <a:pt x="0" y="1184"/>
                  </a:cubicBezTo>
                  <a:cubicBezTo>
                    <a:pt x="0" y="1268"/>
                    <a:pt x="0" y="1268"/>
                    <a:pt x="0" y="1268"/>
                  </a:cubicBezTo>
                  <a:cubicBezTo>
                    <a:pt x="8" y="1276"/>
                    <a:pt x="19" y="1281"/>
                    <a:pt x="31" y="1282"/>
                  </a:cubicBezTo>
                  <a:cubicBezTo>
                    <a:pt x="60" y="1284"/>
                    <a:pt x="92" y="1254"/>
                    <a:pt x="93" y="1224"/>
                  </a:cubicBezTo>
                  <a:close/>
                  <a:moveTo>
                    <a:pt x="115" y="1901"/>
                  </a:moveTo>
                  <a:cubicBezTo>
                    <a:pt x="118" y="1876"/>
                    <a:pt x="104" y="1864"/>
                    <a:pt x="70" y="1861"/>
                  </a:cubicBezTo>
                  <a:cubicBezTo>
                    <a:pt x="37" y="1858"/>
                    <a:pt x="18" y="1871"/>
                    <a:pt x="15" y="1899"/>
                  </a:cubicBezTo>
                  <a:cubicBezTo>
                    <a:pt x="12" y="1922"/>
                    <a:pt x="34" y="1952"/>
                    <a:pt x="56" y="1954"/>
                  </a:cubicBezTo>
                  <a:cubicBezTo>
                    <a:pt x="81" y="1957"/>
                    <a:pt x="112" y="1929"/>
                    <a:pt x="115" y="1901"/>
                  </a:cubicBezTo>
                  <a:close/>
                  <a:moveTo>
                    <a:pt x="290" y="1776"/>
                  </a:moveTo>
                  <a:cubicBezTo>
                    <a:pt x="287" y="1755"/>
                    <a:pt x="269" y="1751"/>
                    <a:pt x="250" y="1750"/>
                  </a:cubicBezTo>
                  <a:cubicBezTo>
                    <a:pt x="215" y="1750"/>
                    <a:pt x="208" y="1771"/>
                    <a:pt x="208" y="1801"/>
                  </a:cubicBezTo>
                  <a:cubicBezTo>
                    <a:pt x="220" y="1812"/>
                    <a:pt x="233" y="1824"/>
                    <a:pt x="243" y="1833"/>
                  </a:cubicBezTo>
                  <a:cubicBezTo>
                    <a:pt x="282" y="1829"/>
                    <a:pt x="294" y="1806"/>
                    <a:pt x="290" y="1776"/>
                  </a:cubicBezTo>
                  <a:close/>
                  <a:moveTo>
                    <a:pt x="395" y="1830"/>
                  </a:moveTo>
                  <a:cubicBezTo>
                    <a:pt x="379" y="1840"/>
                    <a:pt x="361" y="1852"/>
                    <a:pt x="346" y="1863"/>
                  </a:cubicBezTo>
                  <a:cubicBezTo>
                    <a:pt x="346" y="1911"/>
                    <a:pt x="357" y="1928"/>
                    <a:pt x="389" y="1936"/>
                  </a:cubicBezTo>
                  <a:cubicBezTo>
                    <a:pt x="414" y="1942"/>
                    <a:pt x="431" y="1931"/>
                    <a:pt x="439" y="1908"/>
                  </a:cubicBezTo>
                  <a:cubicBezTo>
                    <a:pt x="450" y="1881"/>
                    <a:pt x="433" y="1852"/>
                    <a:pt x="395" y="1830"/>
                  </a:cubicBezTo>
                  <a:close/>
                  <a:moveTo>
                    <a:pt x="499" y="2027"/>
                  </a:moveTo>
                  <a:cubicBezTo>
                    <a:pt x="505" y="2050"/>
                    <a:pt x="532" y="2067"/>
                    <a:pt x="558" y="2063"/>
                  </a:cubicBezTo>
                  <a:cubicBezTo>
                    <a:pt x="593" y="2059"/>
                    <a:pt x="604" y="2043"/>
                    <a:pt x="607" y="1991"/>
                  </a:cubicBezTo>
                  <a:cubicBezTo>
                    <a:pt x="595" y="1977"/>
                    <a:pt x="582" y="1963"/>
                    <a:pt x="568" y="1947"/>
                  </a:cubicBezTo>
                  <a:cubicBezTo>
                    <a:pt x="513" y="1969"/>
                    <a:pt x="492" y="1994"/>
                    <a:pt x="499" y="2027"/>
                  </a:cubicBezTo>
                  <a:close/>
                  <a:moveTo>
                    <a:pt x="217" y="1964"/>
                  </a:moveTo>
                  <a:cubicBezTo>
                    <a:pt x="211" y="2013"/>
                    <a:pt x="217" y="2032"/>
                    <a:pt x="245" y="2044"/>
                  </a:cubicBezTo>
                  <a:cubicBezTo>
                    <a:pt x="263" y="2051"/>
                    <a:pt x="279" y="2049"/>
                    <a:pt x="292" y="2033"/>
                  </a:cubicBezTo>
                  <a:cubicBezTo>
                    <a:pt x="306" y="2014"/>
                    <a:pt x="312" y="1995"/>
                    <a:pt x="296" y="1975"/>
                  </a:cubicBezTo>
                  <a:cubicBezTo>
                    <a:pt x="275" y="1949"/>
                    <a:pt x="249" y="1943"/>
                    <a:pt x="217" y="1964"/>
                  </a:cubicBezTo>
                  <a:close/>
                  <a:moveTo>
                    <a:pt x="652" y="1753"/>
                  </a:moveTo>
                  <a:cubicBezTo>
                    <a:pt x="629" y="1750"/>
                    <a:pt x="605" y="1774"/>
                    <a:pt x="600" y="1805"/>
                  </a:cubicBezTo>
                  <a:cubicBezTo>
                    <a:pt x="596" y="1834"/>
                    <a:pt x="613" y="1856"/>
                    <a:pt x="640" y="1858"/>
                  </a:cubicBezTo>
                  <a:cubicBezTo>
                    <a:pt x="673" y="1860"/>
                    <a:pt x="700" y="1840"/>
                    <a:pt x="703" y="1812"/>
                  </a:cubicBezTo>
                  <a:cubicBezTo>
                    <a:pt x="706" y="1784"/>
                    <a:pt x="682" y="1756"/>
                    <a:pt x="652" y="1753"/>
                  </a:cubicBezTo>
                  <a:close/>
                  <a:moveTo>
                    <a:pt x="516" y="1752"/>
                  </a:moveTo>
                  <a:cubicBezTo>
                    <a:pt x="485" y="1703"/>
                    <a:pt x="483" y="1702"/>
                    <a:pt x="434" y="1725"/>
                  </a:cubicBezTo>
                  <a:cubicBezTo>
                    <a:pt x="433" y="1753"/>
                    <a:pt x="440" y="1778"/>
                    <a:pt x="472" y="1786"/>
                  </a:cubicBezTo>
                  <a:cubicBezTo>
                    <a:pt x="497" y="1791"/>
                    <a:pt x="512" y="1777"/>
                    <a:pt x="516" y="1752"/>
                  </a:cubicBezTo>
                  <a:close/>
                  <a:moveTo>
                    <a:pt x="358" y="1620"/>
                  </a:moveTo>
                  <a:cubicBezTo>
                    <a:pt x="360" y="1599"/>
                    <a:pt x="340" y="1578"/>
                    <a:pt x="314" y="1575"/>
                  </a:cubicBezTo>
                  <a:cubicBezTo>
                    <a:pt x="290" y="1572"/>
                    <a:pt x="270" y="1589"/>
                    <a:pt x="267" y="1616"/>
                  </a:cubicBezTo>
                  <a:cubicBezTo>
                    <a:pt x="265" y="1638"/>
                    <a:pt x="286" y="1660"/>
                    <a:pt x="310" y="1662"/>
                  </a:cubicBezTo>
                  <a:cubicBezTo>
                    <a:pt x="331" y="1663"/>
                    <a:pt x="356" y="1640"/>
                    <a:pt x="358" y="1620"/>
                  </a:cubicBezTo>
                  <a:close/>
                  <a:moveTo>
                    <a:pt x="382" y="2144"/>
                  </a:moveTo>
                  <a:cubicBezTo>
                    <a:pt x="367" y="2141"/>
                    <a:pt x="348" y="2148"/>
                    <a:pt x="334" y="2159"/>
                  </a:cubicBezTo>
                  <a:cubicBezTo>
                    <a:pt x="406" y="2159"/>
                    <a:pt x="406" y="2159"/>
                    <a:pt x="406" y="2159"/>
                  </a:cubicBezTo>
                  <a:cubicBezTo>
                    <a:pt x="400" y="2150"/>
                    <a:pt x="392" y="2146"/>
                    <a:pt x="382" y="2144"/>
                  </a:cubicBezTo>
                  <a:close/>
                  <a:moveTo>
                    <a:pt x="92" y="1016"/>
                  </a:moveTo>
                  <a:cubicBezTo>
                    <a:pt x="96" y="983"/>
                    <a:pt x="68" y="954"/>
                    <a:pt x="27" y="949"/>
                  </a:cubicBezTo>
                  <a:cubicBezTo>
                    <a:pt x="18" y="947"/>
                    <a:pt x="9" y="949"/>
                    <a:pt x="0" y="953"/>
                  </a:cubicBezTo>
                  <a:cubicBezTo>
                    <a:pt x="0" y="1068"/>
                    <a:pt x="0" y="1068"/>
                    <a:pt x="0" y="1068"/>
                  </a:cubicBezTo>
                  <a:cubicBezTo>
                    <a:pt x="9" y="1073"/>
                    <a:pt x="18" y="1077"/>
                    <a:pt x="27" y="1078"/>
                  </a:cubicBezTo>
                  <a:cubicBezTo>
                    <a:pt x="56" y="1080"/>
                    <a:pt x="88" y="1050"/>
                    <a:pt x="92" y="1016"/>
                  </a:cubicBezTo>
                  <a:close/>
                  <a:moveTo>
                    <a:pt x="2657" y="1324"/>
                  </a:moveTo>
                  <a:cubicBezTo>
                    <a:pt x="2719" y="1299"/>
                    <a:pt x="2733" y="1280"/>
                    <a:pt x="2724" y="1232"/>
                  </a:cubicBezTo>
                  <a:cubicBezTo>
                    <a:pt x="2719" y="1202"/>
                    <a:pt x="2700" y="1187"/>
                    <a:pt x="2671" y="1185"/>
                  </a:cubicBezTo>
                  <a:cubicBezTo>
                    <a:pt x="2639" y="1183"/>
                    <a:pt x="2600" y="1212"/>
                    <a:pt x="2591" y="1244"/>
                  </a:cubicBezTo>
                  <a:cubicBezTo>
                    <a:pt x="2582" y="1276"/>
                    <a:pt x="2594" y="1292"/>
                    <a:pt x="2657" y="1324"/>
                  </a:cubicBezTo>
                  <a:close/>
                  <a:moveTo>
                    <a:pt x="569" y="1407"/>
                  </a:moveTo>
                  <a:cubicBezTo>
                    <a:pt x="594" y="1410"/>
                    <a:pt x="624" y="1381"/>
                    <a:pt x="627" y="1352"/>
                  </a:cubicBezTo>
                  <a:cubicBezTo>
                    <a:pt x="629" y="1326"/>
                    <a:pt x="610" y="1305"/>
                    <a:pt x="581" y="1303"/>
                  </a:cubicBezTo>
                  <a:cubicBezTo>
                    <a:pt x="550" y="1301"/>
                    <a:pt x="522" y="1320"/>
                    <a:pt x="520" y="1344"/>
                  </a:cubicBezTo>
                  <a:cubicBezTo>
                    <a:pt x="517" y="1370"/>
                    <a:pt x="545" y="1404"/>
                    <a:pt x="569" y="1407"/>
                  </a:cubicBezTo>
                  <a:close/>
                  <a:moveTo>
                    <a:pt x="411" y="1600"/>
                  </a:moveTo>
                  <a:cubicBezTo>
                    <a:pt x="433" y="1649"/>
                    <a:pt x="437" y="1651"/>
                    <a:pt x="489" y="1642"/>
                  </a:cubicBezTo>
                  <a:cubicBezTo>
                    <a:pt x="509" y="1596"/>
                    <a:pt x="506" y="1573"/>
                    <a:pt x="477" y="1557"/>
                  </a:cubicBezTo>
                  <a:cubicBezTo>
                    <a:pt x="452" y="1543"/>
                    <a:pt x="438" y="1552"/>
                    <a:pt x="411" y="1600"/>
                  </a:cubicBezTo>
                  <a:close/>
                  <a:moveTo>
                    <a:pt x="1937" y="299"/>
                  </a:moveTo>
                  <a:cubicBezTo>
                    <a:pt x="1957" y="287"/>
                    <a:pt x="1978" y="274"/>
                    <a:pt x="1999" y="261"/>
                  </a:cubicBezTo>
                  <a:cubicBezTo>
                    <a:pt x="1990" y="201"/>
                    <a:pt x="1979" y="183"/>
                    <a:pt x="1955" y="179"/>
                  </a:cubicBezTo>
                  <a:cubicBezTo>
                    <a:pt x="1931" y="175"/>
                    <a:pt x="1896" y="193"/>
                    <a:pt x="1890" y="217"/>
                  </a:cubicBezTo>
                  <a:cubicBezTo>
                    <a:pt x="1880" y="256"/>
                    <a:pt x="1905" y="277"/>
                    <a:pt x="1937" y="299"/>
                  </a:cubicBezTo>
                  <a:close/>
                  <a:moveTo>
                    <a:pt x="463" y="1436"/>
                  </a:moveTo>
                  <a:cubicBezTo>
                    <a:pt x="456" y="1421"/>
                    <a:pt x="437" y="1406"/>
                    <a:pt x="421" y="1403"/>
                  </a:cubicBezTo>
                  <a:cubicBezTo>
                    <a:pt x="392" y="1397"/>
                    <a:pt x="384" y="1423"/>
                    <a:pt x="375" y="1454"/>
                  </a:cubicBezTo>
                  <a:cubicBezTo>
                    <a:pt x="395" y="1466"/>
                    <a:pt x="413" y="1475"/>
                    <a:pt x="429" y="1484"/>
                  </a:cubicBezTo>
                  <a:cubicBezTo>
                    <a:pt x="452" y="1472"/>
                    <a:pt x="477" y="1463"/>
                    <a:pt x="463" y="1436"/>
                  </a:cubicBezTo>
                  <a:close/>
                  <a:moveTo>
                    <a:pt x="2444" y="1262"/>
                  </a:moveTo>
                  <a:cubicBezTo>
                    <a:pt x="2470" y="1247"/>
                    <a:pt x="2479" y="1214"/>
                    <a:pt x="2466" y="1188"/>
                  </a:cubicBezTo>
                  <a:cubicBezTo>
                    <a:pt x="2452" y="1162"/>
                    <a:pt x="2434" y="1140"/>
                    <a:pt x="2401" y="1143"/>
                  </a:cubicBezTo>
                  <a:cubicBezTo>
                    <a:pt x="2368" y="1145"/>
                    <a:pt x="2356" y="1166"/>
                    <a:pt x="2349" y="1235"/>
                  </a:cubicBezTo>
                  <a:cubicBezTo>
                    <a:pt x="2377" y="1265"/>
                    <a:pt x="2405" y="1286"/>
                    <a:pt x="2444" y="1262"/>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2"/>
                    <a:pt x="2131" y="98"/>
                  </a:cubicBezTo>
                  <a:close/>
                  <a:moveTo>
                    <a:pt x="2177" y="1330"/>
                  </a:moveTo>
                  <a:cubicBezTo>
                    <a:pt x="2210" y="1319"/>
                    <a:pt x="2231" y="1269"/>
                    <a:pt x="2219" y="1230"/>
                  </a:cubicBezTo>
                  <a:cubicBezTo>
                    <a:pt x="2208" y="1192"/>
                    <a:pt x="2161" y="1172"/>
                    <a:pt x="2114" y="1186"/>
                  </a:cubicBezTo>
                  <a:cubicBezTo>
                    <a:pt x="2078" y="1197"/>
                    <a:pt x="2052" y="1247"/>
                    <a:pt x="2063" y="1283"/>
                  </a:cubicBezTo>
                  <a:cubicBezTo>
                    <a:pt x="2073" y="1316"/>
                    <a:pt x="2139" y="1343"/>
                    <a:pt x="2177" y="1330"/>
                  </a:cubicBezTo>
                  <a:close/>
                  <a:moveTo>
                    <a:pt x="77" y="1373"/>
                  </a:moveTo>
                  <a:cubicBezTo>
                    <a:pt x="54" y="1351"/>
                    <a:pt x="28" y="1357"/>
                    <a:pt x="2" y="1380"/>
                  </a:cubicBezTo>
                  <a:cubicBezTo>
                    <a:pt x="1" y="1415"/>
                    <a:pt x="7" y="1444"/>
                    <a:pt x="43" y="1449"/>
                  </a:cubicBezTo>
                  <a:cubicBezTo>
                    <a:pt x="56" y="1451"/>
                    <a:pt x="75" y="1441"/>
                    <a:pt x="85" y="1430"/>
                  </a:cubicBezTo>
                  <a:cubicBezTo>
                    <a:pt x="103" y="1410"/>
                    <a:pt x="92" y="1387"/>
                    <a:pt x="77" y="1373"/>
                  </a:cubicBezTo>
                  <a:close/>
                  <a:moveTo>
                    <a:pt x="210" y="1226"/>
                  </a:moveTo>
                  <a:cubicBezTo>
                    <a:pt x="195" y="1224"/>
                    <a:pt x="179" y="1221"/>
                    <a:pt x="165" y="1218"/>
                  </a:cubicBezTo>
                  <a:cubicBezTo>
                    <a:pt x="145" y="1245"/>
                    <a:pt x="138" y="1269"/>
                    <a:pt x="166" y="1296"/>
                  </a:cubicBezTo>
                  <a:cubicBezTo>
                    <a:pt x="225" y="1290"/>
                    <a:pt x="229" y="1284"/>
                    <a:pt x="210" y="1226"/>
                  </a:cubicBezTo>
                  <a:close/>
                  <a:moveTo>
                    <a:pt x="676" y="1519"/>
                  </a:moveTo>
                  <a:cubicBezTo>
                    <a:pt x="650" y="1523"/>
                    <a:pt x="624" y="1525"/>
                    <a:pt x="593" y="1529"/>
                  </a:cubicBezTo>
                  <a:cubicBezTo>
                    <a:pt x="594" y="1552"/>
                    <a:pt x="594" y="1563"/>
                    <a:pt x="594" y="1574"/>
                  </a:cubicBezTo>
                  <a:cubicBezTo>
                    <a:pt x="593" y="1603"/>
                    <a:pt x="609" y="1626"/>
                    <a:pt x="633" y="1632"/>
                  </a:cubicBezTo>
                  <a:cubicBezTo>
                    <a:pt x="655" y="1637"/>
                    <a:pt x="683" y="1631"/>
                    <a:pt x="705" y="1623"/>
                  </a:cubicBezTo>
                  <a:cubicBezTo>
                    <a:pt x="725" y="1615"/>
                    <a:pt x="734" y="1572"/>
                    <a:pt x="726" y="1549"/>
                  </a:cubicBezTo>
                  <a:cubicBezTo>
                    <a:pt x="718" y="1526"/>
                    <a:pt x="701" y="1516"/>
                    <a:pt x="676" y="1519"/>
                  </a:cubicBezTo>
                  <a:close/>
                  <a:moveTo>
                    <a:pt x="21" y="1746"/>
                  </a:moveTo>
                  <a:cubicBezTo>
                    <a:pt x="23" y="1764"/>
                    <a:pt x="25" y="1781"/>
                    <a:pt x="27" y="1796"/>
                  </a:cubicBezTo>
                  <a:cubicBezTo>
                    <a:pt x="56" y="1805"/>
                    <a:pt x="80" y="1813"/>
                    <a:pt x="94" y="1786"/>
                  </a:cubicBezTo>
                  <a:cubicBezTo>
                    <a:pt x="99" y="1777"/>
                    <a:pt x="98" y="1759"/>
                    <a:pt x="92" y="1750"/>
                  </a:cubicBezTo>
                  <a:cubicBezTo>
                    <a:pt x="74" y="1724"/>
                    <a:pt x="50" y="1732"/>
                    <a:pt x="21" y="1746"/>
                  </a:cubicBezTo>
                  <a:close/>
                  <a:moveTo>
                    <a:pt x="288" y="1365"/>
                  </a:moveTo>
                  <a:cubicBezTo>
                    <a:pt x="307" y="1381"/>
                    <a:pt x="326" y="1383"/>
                    <a:pt x="346" y="1368"/>
                  </a:cubicBezTo>
                  <a:cubicBezTo>
                    <a:pt x="371" y="1348"/>
                    <a:pt x="373" y="1322"/>
                    <a:pt x="350" y="1280"/>
                  </a:cubicBezTo>
                  <a:cubicBezTo>
                    <a:pt x="333" y="1280"/>
                    <a:pt x="314" y="1280"/>
                    <a:pt x="294" y="1280"/>
                  </a:cubicBezTo>
                  <a:cubicBezTo>
                    <a:pt x="264" y="1333"/>
                    <a:pt x="263" y="1344"/>
                    <a:pt x="288" y="1365"/>
                  </a:cubicBezTo>
                  <a:close/>
                  <a:moveTo>
                    <a:pt x="251" y="1115"/>
                  </a:moveTo>
                  <a:cubicBezTo>
                    <a:pt x="276" y="1112"/>
                    <a:pt x="293" y="1090"/>
                    <a:pt x="292" y="1066"/>
                  </a:cubicBezTo>
                  <a:cubicBezTo>
                    <a:pt x="291" y="1042"/>
                    <a:pt x="284" y="1020"/>
                    <a:pt x="258" y="1010"/>
                  </a:cubicBezTo>
                  <a:cubicBezTo>
                    <a:pt x="233" y="1001"/>
                    <a:pt x="217" y="1013"/>
                    <a:pt x="189" y="1063"/>
                  </a:cubicBezTo>
                  <a:cubicBezTo>
                    <a:pt x="200" y="1095"/>
                    <a:pt x="214" y="1120"/>
                    <a:pt x="251" y="1115"/>
                  </a:cubicBezTo>
                  <a:close/>
                  <a:moveTo>
                    <a:pt x="472" y="1185"/>
                  </a:moveTo>
                  <a:cubicBezTo>
                    <a:pt x="478" y="1160"/>
                    <a:pt x="470" y="1143"/>
                    <a:pt x="448" y="1132"/>
                  </a:cubicBezTo>
                  <a:cubicBezTo>
                    <a:pt x="424" y="1120"/>
                    <a:pt x="385" y="1129"/>
                    <a:pt x="368" y="1150"/>
                  </a:cubicBezTo>
                  <a:cubicBezTo>
                    <a:pt x="350" y="1171"/>
                    <a:pt x="354" y="1187"/>
                    <a:pt x="391" y="1232"/>
                  </a:cubicBezTo>
                  <a:cubicBezTo>
                    <a:pt x="447" y="1234"/>
                    <a:pt x="463" y="1224"/>
                    <a:pt x="472" y="1185"/>
                  </a:cubicBezTo>
                  <a:close/>
                  <a:moveTo>
                    <a:pt x="2375" y="1735"/>
                  </a:moveTo>
                  <a:cubicBezTo>
                    <a:pt x="2391" y="1731"/>
                    <a:pt x="2407" y="1710"/>
                    <a:pt x="2413" y="1693"/>
                  </a:cubicBezTo>
                  <a:cubicBezTo>
                    <a:pt x="2423" y="1663"/>
                    <a:pt x="2400" y="1642"/>
                    <a:pt x="2376" y="1633"/>
                  </a:cubicBezTo>
                  <a:cubicBezTo>
                    <a:pt x="2340" y="1621"/>
                    <a:pt x="2314" y="1640"/>
                    <a:pt x="2297" y="1678"/>
                  </a:cubicBezTo>
                  <a:cubicBezTo>
                    <a:pt x="2312" y="1718"/>
                    <a:pt x="2333" y="1747"/>
                    <a:pt x="2375" y="1735"/>
                  </a:cubicBezTo>
                  <a:close/>
                  <a:moveTo>
                    <a:pt x="2188" y="1808"/>
                  </a:moveTo>
                  <a:cubicBezTo>
                    <a:pt x="2129" y="1850"/>
                    <a:pt x="2120" y="1865"/>
                    <a:pt x="2139" y="1892"/>
                  </a:cubicBezTo>
                  <a:cubicBezTo>
                    <a:pt x="2160" y="1923"/>
                    <a:pt x="2190" y="1918"/>
                    <a:pt x="2249" y="1869"/>
                  </a:cubicBezTo>
                  <a:cubicBezTo>
                    <a:pt x="2233" y="1840"/>
                    <a:pt x="2228" y="1806"/>
                    <a:pt x="2188" y="1808"/>
                  </a:cubicBezTo>
                  <a:close/>
                  <a:moveTo>
                    <a:pt x="2577" y="2046"/>
                  </a:moveTo>
                  <a:cubicBezTo>
                    <a:pt x="2544" y="2026"/>
                    <a:pt x="2521" y="2047"/>
                    <a:pt x="2496" y="2076"/>
                  </a:cubicBezTo>
                  <a:cubicBezTo>
                    <a:pt x="2507" y="2095"/>
                    <a:pt x="2517" y="2113"/>
                    <a:pt x="2527" y="2129"/>
                  </a:cubicBezTo>
                  <a:cubicBezTo>
                    <a:pt x="2563" y="2125"/>
                    <a:pt x="2594" y="2122"/>
                    <a:pt x="2596" y="2085"/>
                  </a:cubicBezTo>
                  <a:cubicBezTo>
                    <a:pt x="2597" y="2072"/>
                    <a:pt x="2588" y="2052"/>
                    <a:pt x="2577" y="2046"/>
                  </a:cubicBezTo>
                  <a:close/>
                  <a:moveTo>
                    <a:pt x="2428" y="1805"/>
                  </a:moveTo>
                  <a:cubicBezTo>
                    <a:pt x="2412" y="1822"/>
                    <a:pt x="2395" y="1839"/>
                    <a:pt x="2372" y="1862"/>
                  </a:cubicBezTo>
                  <a:cubicBezTo>
                    <a:pt x="2399" y="1879"/>
                    <a:pt x="2420" y="1892"/>
                    <a:pt x="2440" y="1904"/>
                  </a:cubicBezTo>
                  <a:cubicBezTo>
                    <a:pt x="2493" y="1845"/>
                    <a:pt x="2492" y="1835"/>
                    <a:pt x="2428" y="1805"/>
                  </a:cubicBezTo>
                  <a:close/>
                  <a:moveTo>
                    <a:pt x="2363" y="1990"/>
                  </a:moveTo>
                  <a:cubicBezTo>
                    <a:pt x="2341" y="1997"/>
                    <a:pt x="2330" y="2012"/>
                    <a:pt x="2341" y="2033"/>
                  </a:cubicBezTo>
                  <a:cubicBezTo>
                    <a:pt x="2348" y="2046"/>
                    <a:pt x="2365" y="2054"/>
                    <a:pt x="2388" y="2073"/>
                  </a:cubicBezTo>
                  <a:cubicBezTo>
                    <a:pt x="2400" y="2046"/>
                    <a:pt x="2414" y="2029"/>
                    <a:pt x="2412" y="2016"/>
                  </a:cubicBezTo>
                  <a:cubicBezTo>
                    <a:pt x="2408" y="1993"/>
                    <a:pt x="2388" y="1981"/>
                    <a:pt x="2363" y="1990"/>
                  </a:cubicBezTo>
                  <a:close/>
                  <a:moveTo>
                    <a:pt x="2218" y="2056"/>
                  </a:moveTo>
                  <a:cubicBezTo>
                    <a:pt x="2196" y="2080"/>
                    <a:pt x="2165" y="2100"/>
                    <a:pt x="2192" y="2134"/>
                  </a:cubicBezTo>
                  <a:cubicBezTo>
                    <a:pt x="2201" y="2144"/>
                    <a:pt x="2229" y="2152"/>
                    <a:pt x="2239" y="2146"/>
                  </a:cubicBezTo>
                  <a:cubicBezTo>
                    <a:pt x="2257" y="2136"/>
                    <a:pt x="2277" y="2115"/>
                    <a:pt x="2279" y="2097"/>
                  </a:cubicBezTo>
                  <a:cubicBezTo>
                    <a:pt x="2282" y="2064"/>
                    <a:pt x="2249" y="2062"/>
                    <a:pt x="2218" y="2056"/>
                  </a:cubicBezTo>
                  <a:close/>
                  <a:moveTo>
                    <a:pt x="2606" y="1860"/>
                  </a:moveTo>
                  <a:cubicBezTo>
                    <a:pt x="2583" y="1847"/>
                    <a:pt x="2565" y="1867"/>
                    <a:pt x="2551" y="1917"/>
                  </a:cubicBezTo>
                  <a:cubicBezTo>
                    <a:pt x="2596" y="1940"/>
                    <a:pt x="2629" y="1937"/>
                    <a:pt x="2632" y="1908"/>
                  </a:cubicBezTo>
                  <a:cubicBezTo>
                    <a:pt x="2634" y="1893"/>
                    <a:pt x="2620" y="1868"/>
                    <a:pt x="2606" y="1860"/>
                  </a:cubicBezTo>
                  <a:close/>
                  <a:moveTo>
                    <a:pt x="2321" y="1460"/>
                  </a:moveTo>
                  <a:cubicBezTo>
                    <a:pt x="2309" y="1432"/>
                    <a:pt x="2270" y="1416"/>
                    <a:pt x="2237" y="1427"/>
                  </a:cubicBezTo>
                  <a:cubicBezTo>
                    <a:pt x="2202" y="1440"/>
                    <a:pt x="2184" y="1477"/>
                    <a:pt x="2196" y="1513"/>
                  </a:cubicBezTo>
                  <a:cubicBezTo>
                    <a:pt x="2207" y="1547"/>
                    <a:pt x="2247" y="1567"/>
                    <a:pt x="2281" y="1555"/>
                  </a:cubicBezTo>
                  <a:cubicBezTo>
                    <a:pt x="2314" y="1543"/>
                    <a:pt x="2335" y="1494"/>
                    <a:pt x="2321" y="1460"/>
                  </a:cubicBezTo>
                  <a:close/>
                  <a:moveTo>
                    <a:pt x="2398" y="1419"/>
                  </a:moveTo>
                  <a:cubicBezTo>
                    <a:pt x="2389" y="1459"/>
                    <a:pt x="2393" y="1489"/>
                    <a:pt x="2437" y="1505"/>
                  </a:cubicBezTo>
                  <a:cubicBezTo>
                    <a:pt x="2500" y="1470"/>
                    <a:pt x="2501" y="1461"/>
                    <a:pt x="2453" y="1406"/>
                  </a:cubicBezTo>
                  <a:cubicBezTo>
                    <a:pt x="2435" y="1410"/>
                    <a:pt x="2415" y="1415"/>
                    <a:pt x="2398" y="1419"/>
                  </a:cubicBezTo>
                  <a:close/>
                  <a:moveTo>
                    <a:pt x="2859" y="1724"/>
                  </a:moveTo>
                  <a:cubicBezTo>
                    <a:pt x="2867" y="1731"/>
                    <a:pt x="2874" y="1737"/>
                    <a:pt x="2880" y="1742"/>
                  </a:cubicBezTo>
                  <a:cubicBezTo>
                    <a:pt x="2880" y="1650"/>
                    <a:pt x="2880" y="1650"/>
                    <a:pt x="2880" y="1650"/>
                  </a:cubicBezTo>
                  <a:cubicBezTo>
                    <a:pt x="2868" y="1660"/>
                    <a:pt x="2862" y="1683"/>
                    <a:pt x="2859" y="1724"/>
                  </a:cubicBezTo>
                  <a:close/>
                  <a:moveTo>
                    <a:pt x="2854" y="1386"/>
                  </a:moveTo>
                  <a:cubicBezTo>
                    <a:pt x="2858" y="1398"/>
                    <a:pt x="2868" y="1409"/>
                    <a:pt x="2880" y="1417"/>
                  </a:cubicBezTo>
                  <a:cubicBezTo>
                    <a:pt x="2880" y="1323"/>
                    <a:pt x="2880" y="1323"/>
                    <a:pt x="2880" y="1323"/>
                  </a:cubicBezTo>
                  <a:cubicBezTo>
                    <a:pt x="2858" y="1340"/>
                    <a:pt x="2847" y="1365"/>
                    <a:pt x="2854" y="1386"/>
                  </a:cubicBezTo>
                  <a:close/>
                  <a:moveTo>
                    <a:pt x="2837" y="1516"/>
                  </a:moveTo>
                  <a:cubicBezTo>
                    <a:pt x="2821" y="1503"/>
                    <a:pt x="2793" y="1495"/>
                    <a:pt x="2774" y="1500"/>
                  </a:cubicBezTo>
                  <a:cubicBezTo>
                    <a:pt x="2738" y="1508"/>
                    <a:pt x="2742" y="1540"/>
                    <a:pt x="2747" y="1579"/>
                  </a:cubicBezTo>
                  <a:cubicBezTo>
                    <a:pt x="2775" y="1582"/>
                    <a:pt x="2800" y="1584"/>
                    <a:pt x="2822" y="1585"/>
                  </a:cubicBezTo>
                  <a:cubicBezTo>
                    <a:pt x="2842" y="1561"/>
                    <a:pt x="2865" y="1539"/>
                    <a:pt x="2837" y="1516"/>
                  </a:cubicBezTo>
                  <a:close/>
                  <a:moveTo>
                    <a:pt x="2612" y="1591"/>
                  </a:moveTo>
                  <a:cubicBezTo>
                    <a:pt x="2582" y="1574"/>
                    <a:pt x="2553" y="1596"/>
                    <a:pt x="2535" y="1649"/>
                  </a:cubicBezTo>
                  <a:cubicBezTo>
                    <a:pt x="2595" y="1682"/>
                    <a:pt x="2619" y="1681"/>
                    <a:pt x="2634" y="1649"/>
                  </a:cubicBezTo>
                  <a:cubicBezTo>
                    <a:pt x="2646" y="1622"/>
                    <a:pt x="2634" y="1603"/>
                    <a:pt x="2612" y="1591"/>
                  </a:cubicBezTo>
                  <a:close/>
                  <a:moveTo>
                    <a:pt x="2635" y="1397"/>
                  </a:moveTo>
                  <a:cubicBezTo>
                    <a:pt x="2616" y="1405"/>
                    <a:pt x="2595" y="1415"/>
                    <a:pt x="2572" y="1425"/>
                  </a:cubicBezTo>
                  <a:cubicBezTo>
                    <a:pt x="2564" y="1498"/>
                    <a:pt x="2569" y="1511"/>
                    <a:pt x="2607" y="1522"/>
                  </a:cubicBezTo>
                  <a:cubicBezTo>
                    <a:pt x="2636" y="1531"/>
                    <a:pt x="2658" y="1524"/>
                    <a:pt x="2672" y="1498"/>
                  </a:cubicBezTo>
                  <a:cubicBezTo>
                    <a:pt x="2691" y="1463"/>
                    <a:pt x="2680" y="1433"/>
                    <a:pt x="2635" y="1397"/>
                  </a:cubicBezTo>
                  <a:close/>
                  <a:moveTo>
                    <a:pt x="2752" y="1969"/>
                  </a:moveTo>
                  <a:cubicBezTo>
                    <a:pt x="2714" y="1985"/>
                    <a:pt x="2716" y="2012"/>
                    <a:pt x="2730" y="2046"/>
                  </a:cubicBezTo>
                  <a:cubicBezTo>
                    <a:pt x="2750" y="2052"/>
                    <a:pt x="2769" y="2059"/>
                    <a:pt x="2785" y="2064"/>
                  </a:cubicBezTo>
                  <a:cubicBezTo>
                    <a:pt x="2827" y="2041"/>
                    <a:pt x="2828" y="2010"/>
                    <a:pt x="2809" y="1978"/>
                  </a:cubicBezTo>
                  <a:cubicBezTo>
                    <a:pt x="2796" y="1956"/>
                    <a:pt x="2774" y="1960"/>
                    <a:pt x="2752" y="1969"/>
                  </a:cubicBezTo>
                  <a:close/>
                  <a:moveTo>
                    <a:pt x="2776" y="1841"/>
                  </a:moveTo>
                  <a:cubicBezTo>
                    <a:pt x="2799" y="1832"/>
                    <a:pt x="2817" y="1795"/>
                    <a:pt x="2809" y="1772"/>
                  </a:cubicBezTo>
                  <a:cubicBezTo>
                    <a:pt x="2801" y="1747"/>
                    <a:pt x="2769" y="1734"/>
                    <a:pt x="2738" y="1743"/>
                  </a:cubicBezTo>
                  <a:cubicBezTo>
                    <a:pt x="2710" y="1751"/>
                    <a:pt x="2696" y="1780"/>
                    <a:pt x="2706" y="1811"/>
                  </a:cubicBezTo>
                  <a:cubicBezTo>
                    <a:pt x="2714" y="1837"/>
                    <a:pt x="2748" y="1852"/>
                    <a:pt x="2776" y="1841"/>
                  </a:cubicBezTo>
                  <a:close/>
                  <a:moveTo>
                    <a:pt x="2026" y="2152"/>
                  </a:moveTo>
                  <a:cubicBezTo>
                    <a:pt x="2021" y="2154"/>
                    <a:pt x="2015" y="2156"/>
                    <a:pt x="2010" y="2159"/>
                  </a:cubicBezTo>
                  <a:cubicBezTo>
                    <a:pt x="2073" y="2159"/>
                    <a:pt x="2073" y="2159"/>
                    <a:pt x="2073" y="2159"/>
                  </a:cubicBezTo>
                  <a:cubicBezTo>
                    <a:pt x="2061" y="2150"/>
                    <a:pt x="2046" y="2146"/>
                    <a:pt x="2026" y="2152"/>
                  </a:cubicBezTo>
                  <a:close/>
                  <a:moveTo>
                    <a:pt x="2046" y="1557"/>
                  </a:moveTo>
                  <a:cubicBezTo>
                    <a:pt x="2022" y="1564"/>
                    <a:pt x="2006" y="1595"/>
                    <a:pt x="2012" y="1619"/>
                  </a:cubicBezTo>
                  <a:cubicBezTo>
                    <a:pt x="2017" y="1645"/>
                    <a:pt x="2046" y="1666"/>
                    <a:pt x="2069" y="1662"/>
                  </a:cubicBezTo>
                  <a:cubicBezTo>
                    <a:pt x="2098" y="1656"/>
                    <a:pt x="2121" y="1620"/>
                    <a:pt x="2113" y="1592"/>
                  </a:cubicBezTo>
                  <a:cubicBezTo>
                    <a:pt x="2106" y="1566"/>
                    <a:pt x="2072" y="1548"/>
                    <a:pt x="2046" y="1557"/>
                  </a:cubicBezTo>
                  <a:close/>
                  <a:moveTo>
                    <a:pt x="1720" y="1967"/>
                  </a:moveTo>
                  <a:cubicBezTo>
                    <a:pt x="1699" y="1976"/>
                    <a:pt x="1675" y="1986"/>
                    <a:pt x="1654" y="1995"/>
                  </a:cubicBezTo>
                  <a:cubicBezTo>
                    <a:pt x="1639" y="2053"/>
                    <a:pt x="1647" y="2076"/>
                    <a:pt x="1685" y="2091"/>
                  </a:cubicBezTo>
                  <a:cubicBezTo>
                    <a:pt x="1719" y="2104"/>
                    <a:pt x="1751" y="2094"/>
                    <a:pt x="1763" y="2066"/>
                  </a:cubicBezTo>
                  <a:cubicBezTo>
                    <a:pt x="1782" y="2024"/>
                    <a:pt x="1773" y="2002"/>
                    <a:pt x="1720" y="1967"/>
                  </a:cubicBezTo>
                  <a:close/>
                  <a:moveTo>
                    <a:pt x="1466" y="61"/>
                  </a:moveTo>
                  <a:cubicBezTo>
                    <a:pt x="1446" y="81"/>
                    <a:pt x="1449" y="102"/>
                    <a:pt x="1463" y="124"/>
                  </a:cubicBezTo>
                  <a:cubicBezTo>
                    <a:pt x="1476" y="146"/>
                    <a:pt x="1496" y="147"/>
                    <a:pt x="1522" y="141"/>
                  </a:cubicBezTo>
                  <a:cubicBezTo>
                    <a:pt x="1541" y="117"/>
                    <a:pt x="1547" y="93"/>
                    <a:pt x="1529" y="71"/>
                  </a:cubicBezTo>
                  <a:cubicBezTo>
                    <a:pt x="1512" y="51"/>
                    <a:pt x="1489" y="52"/>
                    <a:pt x="1466" y="61"/>
                  </a:cubicBezTo>
                  <a:close/>
                  <a:moveTo>
                    <a:pt x="1737" y="312"/>
                  </a:moveTo>
                  <a:cubicBezTo>
                    <a:pt x="1730" y="260"/>
                    <a:pt x="1723" y="249"/>
                    <a:pt x="1690" y="244"/>
                  </a:cubicBezTo>
                  <a:cubicBezTo>
                    <a:pt x="1652" y="239"/>
                    <a:pt x="1640" y="249"/>
                    <a:pt x="1619" y="306"/>
                  </a:cubicBezTo>
                  <a:cubicBezTo>
                    <a:pt x="1660" y="373"/>
                    <a:pt x="1685" y="373"/>
                    <a:pt x="1737" y="312"/>
                  </a:cubicBezTo>
                  <a:close/>
                  <a:moveTo>
                    <a:pt x="1233" y="108"/>
                  </a:moveTo>
                  <a:cubicBezTo>
                    <a:pt x="1200" y="119"/>
                    <a:pt x="1189" y="143"/>
                    <a:pt x="1192" y="175"/>
                  </a:cubicBezTo>
                  <a:cubicBezTo>
                    <a:pt x="1196" y="216"/>
                    <a:pt x="1226" y="227"/>
                    <a:pt x="1275" y="237"/>
                  </a:cubicBezTo>
                  <a:cubicBezTo>
                    <a:pt x="1284" y="229"/>
                    <a:pt x="1299" y="215"/>
                    <a:pt x="1309" y="205"/>
                  </a:cubicBezTo>
                  <a:cubicBezTo>
                    <a:pt x="1312" y="136"/>
                    <a:pt x="1280" y="115"/>
                    <a:pt x="1233" y="108"/>
                  </a:cubicBezTo>
                  <a:close/>
                  <a:moveTo>
                    <a:pt x="1453" y="214"/>
                  </a:moveTo>
                  <a:cubicBezTo>
                    <a:pt x="1428" y="212"/>
                    <a:pt x="1408" y="231"/>
                    <a:pt x="1406" y="261"/>
                  </a:cubicBezTo>
                  <a:cubicBezTo>
                    <a:pt x="1403" y="297"/>
                    <a:pt x="1418" y="318"/>
                    <a:pt x="1447" y="319"/>
                  </a:cubicBezTo>
                  <a:cubicBezTo>
                    <a:pt x="1475" y="320"/>
                    <a:pt x="1503" y="298"/>
                    <a:pt x="1505" y="273"/>
                  </a:cubicBezTo>
                  <a:cubicBezTo>
                    <a:pt x="1508" y="245"/>
                    <a:pt x="1483" y="217"/>
                    <a:pt x="1453" y="214"/>
                  </a:cubicBezTo>
                  <a:close/>
                  <a:moveTo>
                    <a:pt x="1415" y="0"/>
                  </a:moveTo>
                  <a:cubicBezTo>
                    <a:pt x="1324" y="0"/>
                    <a:pt x="1324" y="0"/>
                    <a:pt x="1324" y="0"/>
                  </a:cubicBezTo>
                  <a:cubicBezTo>
                    <a:pt x="1319" y="10"/>
                    <a:pt x="1317" y="20"/>
                    <a:pt x="1316" y="29"/>
                  </a:cubicBezTo>
                  <a:cubicBezTo>
                    <a:pt x="1315" y="54"/>
                    <a:pt x="1341" y="61"/>
                    <a:pt x="1362" y="65"/>
                  </a:cubicBezTo>
                  <a:cubicBezTo>
                    <a:pt x="1386" y="70"/>
                    <a:pt x="1407" y="49"/>
                    <a:pt x="1423" y="9"/>
                  </a:cubicBezTo>
                  <a:cubicBezTo>
                    <a:pt x="1420" y="6"/>
                    <a:pt x="1417" y="3"/>
                    <a:pt x="1415" y="0"/>
                  </a:cubicBezTo>
                  <a:close/>
                  <a:moveTo>
                    <a:pt x="1657" y="156"/>
                  </a:moveTo>
                  <a:cubicBezTo>
                    <a:pt x="1685" y="161"/>
                    <a:pt x="1705" y="130"/>
                    <a:pt x="1716" y="72"/>
                  </a:cubicBezTo>
                  <a:cubicBezTo>
                    <a:pt x="1680" y="35"/>
                    <a:pt x="1666" y="30"/>
                    <a:pt x="1640" y="46"/>
                  </a:cubicBezTo>
                  <a:cubicBezTo>
                    <a:pt x="1620" y="58"/>
                    <a:pt x="1603" y="99"/>
                    <a:pt x="1615" y="123"/>
                  </a:cubicBezTo>
                  <a:cubicBezTo>
                    <a:pt x="1623" y="138"/>
                    <a:pt x="1642" y="153"/>
                    <a:pt x="1657" y="156"/>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5"/>
                    <a:pt x="2036" y="2011"/>
                    <a:pt x="2024" y="1991"/>
                  </a:cubicBezTo>
                  <a:close/>
                  <a:moveTo>
                    <a:pt x="1982" y="1860"/>
                  </a:moveTo>
                  <a:cubicBezTo>
                    <a:pt x="2011" y="1852"/>
                    <a:pt x="2040" y="1818"/>
                    <a:pt x="2034" y="1793"/>
                  </a:cubicBezTo>
                  <a:cubicBezTo>
                    <a:pt x="2023" y="1752"/>
                    <a:pt x="1993" y="1738"/>
                    <a:pt x="1954" y="1741"/>
                  </a:cubicBezTo>
                  <a:cubicBezTo>
                    <a:pt x="1910" y="1781"/>
                    <a:pt x="1903" y="1801"/>
                    <a:pt x="1924" y="1834"/>
                  </a:cubicBezTo>
                  <a:cubicBezTo>
                    <a:pt x="1937" y="1856"/>
                    <a:pt x="1955" y="1868"/>
                    <a:pt x="1982" y="1860"/>
                  </a:cubicBezTo>
                  <a:close/>
                  <a:moveTo>
                    <a:pt x="1065" y="28"/>
                  </a:moveTo>
                  <a:cubicBezTo>
                    <a:pt x="1092" y="36"/>
                    <a:pt x="1123" y="28"/>
                    <a:pt x="1132" y="9"/>
                  </a:cubicBezTo>
                  <a:cubicBezTo>
                    <a:pt x="1133" y="6"/>
                    <a:pt x="1134" y="3"/>
                    <a:pt x="1135" y="0"/>
                  </a:cubicBezTo>
                  <a:cubicBezTo>
                    <a:pt x="1030" y="0"/>
                    <a:pt x="1030" y="0"/>
                    <a:pt x="1030" y="0"/>
                  </a:cubicBezTo>
                  <a:cubicBezTo>
                    <a:pt x="1035" y="15"/>
                    <a:pt x="1046" y="22"/>
                    <a:pt x="1065" y="28"/>
                  </a:cubicBezTo>
                  <a:close/>
                  <a:moveTo>
                    <a:pt x="1950" y="1424"/>
                  </a:moveTo>
                  <a:cubicBezTo>
                    <a:pt x="1944" y="1394"/>
                    <a:pt x="1904" y="1366"/>
                    <a:pt x="1876" y="1372"/>
                  </a:cubicBezTo>
                  <a:cubicBezTo>
                    <a:pt x="1837" y="1380"/>
                    <a:pt x="1816" y="1422"/>
                    <a:pt x="1828" y="1467"/>
                  </a:cubicBezTo>
                  <a:cubicBezTo>
                    <a:pt x="1838" y="1504"/>
                    <a:pt x="1861" y="1517"/>
                    <a:pt x="1898" y="1506"/>
                  </a:cubicBezTo>
                  <a:cubicBezTo>
                    <a:pt x="1932" y="1495"/>
                    <a:pt x="1957" y="1457"/>
                    <a:pt x="1950" y="1424"/>
                  </a:cubicBezTo>
                  <a:close/>
                  <a:moveTo>
                    <a:pt x="1724" y="1653"/>
                  </a:moveTo>
                  <a:cubicBezTo>
                    <a:pt x="1693" y="1652"/>
                    <a:pt x="1667" y="1676"/>
                    <a:pt x="1660" y="1709"/>
                  </a:cubicBezTo>
                  <a:cubicBezTo>
                    <a:pt x="1654" y="1742"/>
                    <a:pt x="1663" y="1769"/>
                    <a:pt x="1694" y="1787"/>
                  </a:cubicBezTo>
                  <a:cubicBezTo>
                    <a:pt x="1731" y="1807"/>
                    <a:pt x="1753" y="1799"/>
                    <a:pt x="1803" y="1743"/>
                  </a:cubicBezTo>
                  <a:cubicBezTo>
                    <a:pt x="1784" y="1678"/>
                    <a:pt x="1763" y="1655"/>
                    <a:pt x="1724" y="1653"/>
                  </a:cubicBezTo>
                  <a:close/>
                  <a:moveTo>
                    <a:pt x="1865" y="67"/>
                  </a:moveTo>
                  <a:cubicBezTo>
                    <a:pt x="1879" y="49"/>
                    <a:pt x="1885" y="30"/>
                    <a:pt x="1869" y="10"/>
                  </a:cubicBezTo>
                  <a:cubicBezTo>
                    <a:pt x="1865" y="6"/>
                    <a:pt x="1862" y="3"/>
                    <a:pt x="1859" y="0"/>
                  </a:cubicBezTo>
                  <a:cubicBezTo>
                    <a:pt x="1790" y="0"/>
                    <a:pt x="1790" y="0"/>
                    <a:pt x="1790" y="0"/>
                  </a:cubicBezTo>
                  <a:cubicBezTo>
                    <a:pt x="1784" y="49"/>
                    <a:pt x="1791" y="67"/>
                    <a:pt x="1818" y="79"/>
                  </a:cubicBezTo>
                  <a:cubicBezTo>
                    <a:pt x="1836" y="86"/>
                    <a:pt x="1852" y="84"/>
                    <a:pt x="1865" y="67"/>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36ECE777-8F3D-41CE-B106-5F403A2EF178}" type="datetime1">
              <a:rPr lang="en-US" smtClean="0"/>
              <a:t>17/08/2022</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B6F15528-21DE-4FAA-801E-634DDDAF4B2B}" type="slidenum">
              <a:rPr lang="en-US" smtClean="0"/>
              <a:pPr/>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422060307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63325-CB7E-453C-8F92-C44E61DE57F0}" type="datetime1">
              <a:rPr lang="en-US" smtClean="0"/>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886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9377FED0-35D5-459C-A056-6012F6C7EC11}" type="datetime1">
              <a:rPr lang="en-US" smtClean="0"/>
              <a:t>17/08/2022</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B6F15528-21DE-4FAA-801E-634DDDAF4B2B}" type="slidenum">
              <a:rPr lang="en-US" smtClean="0"/>
              <a:pPr/>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95222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918075" y="1905000"/>
            <a:ext cx="3927475" cy="4191000"/>
          </a:xfrm>
        </p:spPr>
        <p:txBody>
          <a:bodyPr/>
          <a:lstStyle/>
          <a:p>
            <a:pPr lvl="0"/>
            <a:endParaRPr lang="en-US" noProof="0"/>
          </a:p>
        </p:txBody>
      </p:sp>
      <p:sp>
        <p:nvSpPr>
          <p:cNvPr id="5" name="Rectangle 11"/>
          <p:cNvSpPr>
            <a:spLocks noGrp="1" noChangeArrowheads="1"/>
          </p:cNvSpPr>
          <p:nvPr>
            <p:ph type="dt" sz="half" idx="10"/>
          </p:nvPr>
        </p:nvSpPr>
        <p:spPr>
          <a:ln/>
        </p:spPr>
        <p:txBody>
          <a:bodyPr/>
          <a:lstStyle>
            <a:lvl1pPr>
              <a:defRPr/>
            </a:lvl1pPr>
          </a:lstStyle>
          <a:p>
            <a:pPr>
              <a:defRPr/>
            </a:pPr>
            <a:fld id="{0FE768CF-BF02-4157-ABB1-91965700669E}" type="datetime1">
              <a:rPr lang="en-US" smtClean="0"/>
              <a:t>17/08/2022</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C97D68D-4AAB-4ED6-9582-1E8959259303}" type="slidenum">
              <a:rPr lang="ar-JO"/>
              <a:pPr>
                <a:defRPr/>
              </a:pPr>
              <a:t>‹#›</a:t>
            </a:fld>
            <a:endParaRPr lang="en-AU"/>
          </a:p>
        </p:txBody>
      </p:sp>
    </p:spTree>
    <p:extLst>
      <p:ext uri="{BB962C8B-B14F-4D97-AF65-F5344CB8AC3E}">
        <p14:creationId xmlns:p14="http://schemas.microsoft.com/office/powerpoint/2010/main" val="309126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D3269-AB00-405E-97A7-E45ADFD6D032}" type="datetime1">
              <a:rPr lang="en-US" smtClean="0"/>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916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355" name="Freeform 216"/>
          <p:cNvSpPr>
            <a:spLocks noEditPoints="1"/>
          </p:cNvSpPr>
          <p:nvPr/>
        </p:nvSpPr>
        <p:spPr bwMode="auto">
          <a:xfrm>
            <a:off x="0" y="0"/>
            <a:ext cx="9144000" cy="6858000"/>
          </a:xfrm>
          <a:custGeom>
            <a:avLst/>
            <a:gdLst/>
            <a:ahLst/>
            <a:cxnLst/>
            <a:rect l="0" t="0" r="r" b="b"/>
            <a:pathLst>
              <a:path w="2880" h="2158">
                <a:moveTo>
                  <a:pt x="1368" y="904"/>
                </a:moveTo>
                <a:cubicBezTo>
                  <a:pt x="1360" y="897"/>
                  <a:pt x="1341" y="896"/>
                  <a:pt x="1332" y="900"/>
                </a:cubicBezTo>
                <a:cubicBezTo>
                  <a:pt x="1317" y="908"/>
                  <a:pt x="1321" y="925"/>
                  <a:pt x="1343" y="951"/>
                </a:cubicBezTo>
                <a:cubicBezTo>
                  <a:pt x="1372" y="935"/>
                  <a:pt x="1382" y="916"/>
                  <a:pt x="1368" y="904"/>
                </a:cubicBezTo>
                <a:close/>
                <a:moveTo>
                  <a:pt x="1342" y="828"/>
                </a:moveTo>
                <a:cubicBezTo>
                  <a:pt x="1359" y="833"/>
                  <a:pt x="1379" y="820"/>
                  <a:pt x="1383" y="802"/>
                </a:cubicBezTo>
                <a:cubicBezTo>
                  <a:pt x="1387" y="785"/>
                  <a:pt x="1373" y="762"/>
                  <a:pt x="1358" y="758"/>
                </a:cubicBezTo>
                <a:cubicBezTo>
                  <a:pt x="1341" y="754"/>
                  <a:pt x="1323" y="767"/>
                  <a:pt x="1317" y="786"/>
                </a:cubicBezTo>
                <a:cubicBezTo>
                  <a:pt x="1311" y="805"/>
                  <a:pt x="1321" y="823"/>
                  <a:pt x="1342" y="828"/>
                </a:cubicBezTo>
                <a:close/>
                <a:moveTo>
                  <a:pt x="1329" y="1107"/>
                </a:moveTo>
                <a:cubicBezTo>
                  <a:pt x="1339" y="1108"/>
                  <a:pt x="1350" y="1101"/>
                  <a:pt x="1368" y="1096"/>
                </a:cubicBezTo>
                <a:cubicBezTo>
                  <a:pt x="1358" y="1080"/>
                  <a:pt x="1354" y="1066"/>
                  <a:pt x="1346" y="1062"/>
                </a:cubicBezTo>
                <a:cubicBezTo>
                  <a:pt x="1332" y="1056"/>
                  <a:pt x="1319" y="1062"/>
                  <a:pt x="1314" y="1079"/>
                </a:cubicBezTo>
                <a:cubicBezTo>
                  <a:pt x="1310" y="1093"/>
                  <a:pt x="1315" y="1105"/>
                  <a:pt x="1329" y="1107"/>
                </a:cubicBezTo>
                <a:close/>
                <a:moveTo>
                  <a:pt x="977" y="1294"/>
                </a:moveTo>
                <a:cubicBezTo>
                  <a:pt x="935" y="1280"/>
                  <a:pt x="915" y="1283"/>
                  <a:pt x="900" y="1304"/>
                </a:cubicBezTo>
                <a:cubicBezTo>
                  <a:pt x="888" y="1320"/>
                  <a:pt x="891" y="1343"/>
                  <a:pt x="907" y="1358"/>
                </a:cubicBezTo>
                <a:cubicBezTo>
                  <a:pt x="923" y="1374"/>
                  <a:pt x="941" y="1379"/>
                  <a:pt x="962" y="1368"/>
                </a:cubicBezTo>
                <a:cubicBezTo>
                  <a:pt x="986" y="1356"/>
                  <a:pt x="989" y="1341"/>
                  <a:pt x="977" y="1294"/>
                </a:cubicBezTo>
                <a:close/>
                <a:moveTo>
                  <a:pt x="1362" y="65"/>
                </a:moveTo>
                <a:cubicBezTo>
                  <a:pt x="1386" y="70"/>
                  <a:pt x="1407" y="49"/>
                  <a:pt x="1423" y="9"/>
                </a:cubicBezTo>
                <a:cubicBezTo>
                  <a:pt x="1420" y="6"/>
                  <a:pt x="1417" y="3"/>
                  <a:pt x="1415" y="0"/>
                </a:cubicBezTo>
                <a:cubicBezTo>
                  <a:pt x="1324" y="0"/>
                  <a:pt x="1324" y="0"/>
                  <a:pt x="1324" y="0"/>
                </a:cubicBezTo>
                <a:cubicBezTo>
                  <a:pt x="1319" y="9"/>
                  <a:pt x="1317" y="19"/>
                  <a:pt x="1316" y="28"/>
                </a:cubicBezTo>
                <a:cubicBezTo>
                  <a:pt x="1315" y="54"/>
                  <a:pt x="1341" y="60"/>
                  <a:pt x="1362" y="65"/>
                </a:cubicBezTo>
                <a:close/>
                <a:moveTo>
                  <a:pt x="1405" y="545"/>
                </a:moveTo>
                <a:cubicBezTo>
                  <a:pt x="1412" y="529"/>
                  <a:pt x="1412" y="506"/>
                  <a:pt x="1408" y="488"/>
                </a:cubicBezTo>
                <a:cubicBezTo>
                  <a:pt x="1405" y="471"/>
                  <a:pt x="1373" y="458"/>
                  <a:pt x="1354" y="461"/>
                </a:cubicBezTo>
                <a:cubicBezTo>
                  <a:pt x="1334" y="464"/>
                  <a:pt x="1324" y="476"/>
                  <a:pt x="1323" y="496"/>
                </a:cubicBezTo>
                <a:cubicBezTo>
                  <a:pt x="1322" y="517"/>
                  <a:pt x="1321" y="537"/>
                  <a:pt x="1319" y="562"/>
                </a:cubicBezTo>
                <a:cubicBezTo>
                  <a:pt x="1337" y="565"/>
                  <a:pt x="1346" y="566"/>
                  <a:pt x="1355" y="568"/>
                </a:cubicBezTo>
                <a:cubicBezTo>
                  <a:pt x="1377" y="573"/>
                  <a:pt x="1397" y="563"/>
                  <a:pt x="1405" y="545"/>
                </a:cubicBezTo>
                <a:close/>
                <a:moveTo>
                  <a:pt x="995" y="997"/>
                </a:moveTo>
                <a:cubicBezTo>
                  <a:pt x="1018" y="1003"/>
                  <a:pt x="1043" y="989"/>
                  <a:pt x="1049" y="966"/>
                </a:cubicBezTo>
                <a:cubicBezTo>
                  <a:pt x="1054" y="943"/>
                  <a:pt x="1035" y="915"/>
                  <a:pt x="1012" y="910"/>
                </a:cubicBezTo>
                <a:cubicBezTo>
                  <a:pt x="992" y="906"/>
                  <a:pt x="969" y="922"/>
                  <a:pt x="964" y="943"/>
                </a:cubicBezTo>
                <a:cubicBezTo>
                  <a:pt x="958" y="967"/>
                  <a:pt x="971" y="990"/>
                  <a:pt x="995" y="997"/>
                </a:cubicBezTo>
                <a:close/>
                <a:moveTo>
                  <a:pt x="1275" y="237"/>
                </a:moveTo>
                <a:cubicBezTo>
                  <a:pt x="1284" y="228"/>
                  <a:pt x="1299" y="214"/>
                  <a:pt x="1309" y="205"/>
                </a:cubicBezTo>
                <a:cubicBezTo>
                  <a:pt x="1312" y="136"/>
                  <a:pt x="1280" y="114"/>
                  <a:pt x="1233" y="108"/>
                </a:cubicBezTo>
                <a:cubicBezTo>
                  <a:pt x="1200" y="118"/>
                  <a:pt x="1189" y="143"/>
                  <a:pt x="1192" y="175"/>
                </a:cubicBezTo>
                <a:cubicBezTo>
                  <a:pt x="1196" y="216"/>
                  <a:pt x="1226" y="226"/>
                  <a:pt x="1275" y="237"/>
                </a:cubicBezTo>
                <a:close/>
                <a:moveTo>
                  <a:pt x="162" y="349"/>
                </a:moveTo>
                <a:cubicBezTo>
                  <a:pt x="144" y="357"/>
                  <a:pt x="137" y="370"/>
                  <a:pt x="144" y="385"/>
                </a:cubicBezTo>
                <a:cubicBezTo>
                  <a:pt x="151" y="399"/>
                  <a:pt x="169" y="408"/>
                  <a:pt x="182" y="403"/>
                </a:cubicBezTo>
                <a:cubicBezTo>
                  <a:pt x="197" y="397"/>
                  <a:pt x="205" y="377"/>
                  <a:pt x="198" y="361"/>
                </a:cubicBezTo>
                <a:cubicBezTo>
                  <a:pt x="193" y="347"/>
                  <a:pt x="178" y="342"/>
                  <a:pt x="162" y="349"/>
                </a:cubicBezTo>
                <a:close/>
                <a:moveTo>
                  <a:pt x="1308" y="1540"/>
                </a:moveTo>
                <a:cubicBezTo>
                  <a:pt x="1331" y="1539"/>
                  <a:pt x="1350" y="1515"/>
                  <a:pt x="1350" y="1487"/>
                </a:cubicBezTo>
                <a:cubicBezTo>
                  <a:pt x="1349" y="1466"/>
                  <a:pt x="1342" y="1448"/>
                  <a:pt x="1323" y="1437"/>
                </a:cubicBezTo>
                <a:cubicBezTo>
                  <a:pt x="1309" y="1438"/>
                  <a:pt x="1295" y="1438"/>
                  <a:pt x="1275" y="1439"/>
                </a:cubicBezTo>
                <a:cubicBezTo>
                  <a:pt x="1270" y="1455"/>
                  <a:pt x="1261" y="1471"/>
                  <a:pt x="1259" y="1488"/>
                </a:cubicBezTo>
                <a:cubicBezTo>
                  <a:pt x="1257" y="1516"/>
                  <a:pt x="1282" y="1540"/>
                  <a:pt x="1308" y="1540"/>
                </a:cubicBezTo>
                <a:close/>
                <a:moveTo>
                  <a:pt x="869" y="752"/>
                </a:moveTo>
                <a:cubicBezTo>
                  <a:pt x="858" y="770"/>
                  <a:pt x="865" y="784"/>
                  <a:pt x="900" y="813"/>
                </a:cubicBezTo>
                <a:cubicBezTo>
                  <a:pt x="926" y="809"/>
                  <a:pt x="948" y="801"/>
                  <a:pt x="949" y="772"/>
                </a:cubicBezTo>
                <a:cubicBezTo>
                  <a:pt x="950" y="752"/>
                  <a:pt x="936" y="735"/>
                  <a:pt x="917" y="733"/>
                </a:cubicBezTo>
                <a:cubicBezTo>
                  <a:pt x="898" y="731"/>
                  <a:pt x="879" y="733"/>
                  <a:pt x="869" y="752"/>
                </a:cubicBezTo>
                <a:close/>
                <a:moveTo>
                  <a:pt x="1165" y="594"/>
                </a:moveTo>
                <a:cubicBezTo>
                  <a:pt x="1185" y="599"/>
                  <a:pt x="1215" y="583"/>
                  <a:pt x="1221" y="564"/>
                </a:cubicBezTo>
                <a:cubicBezTo>
                  <a:pt x="1226" y="545"/>
                  <a:pt x="1208" y="517"/>
                  <a:pt x="1186" y="511"/>
                </a:cubicBezTo>
                <a:cubicBezTo>
                  <a:pt x="1166" y="506"/>
                  <a:pt x="1147" y="518"/>
                  <a:pt x="1142" y="540"/>
                </a:cubicBezTo>
                <a:cubicBezTo>
                  <a:pt x="1136" y="564"/>
                  <a:pt x="1146" y="589"/>
                  <a:pt x="1165" y="594"/>
                </a:cubicBezTo>
                <a:close/>
                <a:moveTo>
                  <a:pt x="1065" y="27"/>
                </a:moveTo>
                <a:cubicBezTo>
                  <a:pt x="1092" y="35"/>
                  <a:pt x="1123" y="28"/>
                  <a:pt x="1132" y="9"/>
                </a:cubicBezTo>
                <a:cubicBezTo>
                  <a:pt x="1133" y="6"/>
                  <a:pt x="1134" y="3"/>
                  <a:pt x="1135" y="0"/>
                </a:cubicBezTo>
                <a:cubicBezTo>
                  <a:pt x="1030" y="0"/>
                  <a:pt x="1030" y="0"/>
                  <a:pt x="1030" y="0"/>
                </a:cubicBezTo>
                <a:cubicBezTo>
                  <a:pt x="1035" y="15"/>
                  <a:pt x="1046" y="22"/>
                  <a:pt x="1065" y="27"/>
                </a:cubicBezTo>
                <a:close/>
                <a:moveTo>
                  <a:pt x="1030" y="819"/>
                </a:moveTo>
                <a:cubicBezTo>
                  <a:pt x="1026" y="830"/>
                  <a:pt x="1021" y="842"/>
                  <a:pt x="1017" y="853"/>
                </a:cubicBezTo>
                <a:cubicBezTo>
                  <a:pt x="1036" y="873"/>
                  <a:pt x="1054" y="881"/>
                  <a:pt x="1078" y="863"/>
                </a:cubicBezTo>
                <a:cubicBezTo>
                  <a:pt x="1082" y="816"/>
                  <a:pt x="1078" y="812"/>
                  <a:pt x="1030" y="819"/>
                </a:cubicBezTo>
                <a:close/>
                <a:moveTo>
                  <a:pt x="1149" y="777"/>
                </a:moveTo>
                <a:cubicBezTo>
                  <a:pt x="1164" y="765"/>
                  <a:pt x="1169" y="750"/>
                  <a:pt x="1160" y="733"/>
                </a:cubicBezTo>
                <a:cubicBezTo>
                  <a:pt x="1148" y="710"/>
                  <a:pt x="1127" y="705"/>
                  <a:pt x="1091" y="717"/>
                </a:cubicBezTo>
                <a:cubicBezTo>
                  <a:pt x="1089" y="730"/>
                  <a:pt x="1086" y="745"/>
                  <a:pt x="1083" y="761"/>
                </a:cubicBezTo>
                <a:cubicBezTo>
                  <a:pt x="1121" y="792"/>
                  <a:pt x="1129" y="794"/>
                  <a:pt x="1149" y="777"/>
                </a:cubicBezTo>
                <a:close/>
                <a:moveTo>
                  <a:pt x="1071" y="1261"/>
                </a:moveTo>
                <a:cubicBezTo>
                  <a:pt x="1088" y="1262"/>
                  <a:pt x="1100" y="1257"/>
                  <a:pt x="1106" y="1239"/>
                </a:cubicBezTo>
                <a:cubicBezTo>
                  <a:pt x="1112" y="1220"/>
                  <a:pt x="1104" y="1192"/>
                  <a:pt x="1088" y="1186"/>
                </a:cubicBezTo>
                <a:cubicBezTo>
                  <a:pt x="1062" y="1177"/>
                  <a:pt x="1044" y="1188"/>
                  <a:pt x="1031" y="1211"/>
                </a:cubicBezTo>
                <a:cubicBezTo>
                  <a:pt x="1037" y="1250"/>
                  <a:pt x="1045" y="1260"/>
                  <a:pt x="1071" y="1261"/>
                </a:cubicBezTo>
                <a:close/>
                <a:moveTo>
                  <a:pt x="1006" y="1834"/>
                </a:moveTo>
                <a:cubicBezTo>
                  <a:pt x="1013" y="1828"/>
                  <a:pt x="1019" y="1822"/>
                  <a:pt x="1029" y="1814"/>
                </a:cubicBezTo>
                <a:cubicBezTo>
                  <a:pt x="1026" y="1804"/>
                  <a:pt x="1024" y="1792"/>
                  <a:pt x="1018" y="1783"/>
                </a:cubicBezTo>
                <a:cubicBezTo>
                  <a:pt x="1009" y="1768"/>
                  <a:pt x="987" y="1766"/>
                  <a:pt x="974" y="1776"/>
                </a:cubicBezTo>
                <a:cubicBezTo>
                  <a:pt x="963" y="1785"/>
                  <a:pt x="962" y="1804"/>
                  <a:pt x="973" y="1818"/>
                </a:cubicBezTo>
                <a:cubicBezTo>
                  <a:pt x="981" y="1829"/>
                  <a:pt x="992" y="1835"/>
                  <a:pt x="1006" y="1834"/>
                </a:cubicBezTo>
                <a:close/>
                <a:moveTo>
                  <a:pt x="1181" y="980"/>
                </a:moveTo>
                <a:cubicBezTo>
                  <a:pt x="1184" y="970"/>
                  <a:pt x="1179" y="954"/>
                  <a:pt x="1171" y="944"/>
                </a:cubicBezTo>
                <a:cubicBezTo>
                  <a:pt x="1159" y="928"/>
                  <a:pt x="1139" y="933"/>
                  <a:pt x="1126" y="943"/>
                </a:cubicBezTo>
                <a:cubicBezTo>
                  <a:pt x="1106" y="958"/>
                  <a:pt x="1107" y="979"/>
                  <a:pt x="1121" y="1002"/>
                </a:cubicBezTo>
                <a:cubicBezTo>
                  <a:pt x="1148" y="1008"/>
                  <a:pt x="1172" y="1007"/>
                  <a:pt x="1181" y="980"/>
                </a:cubicBezTo>
                <a:close/>
                <a:moveTo>
                  <a:pt x="1008" y="1070"/>
                </a:moveTo>
                <a:cubicBezTo>
                  <a:pt x="991" y="1065"/>
                  <a:pt x="969" y="1077"/>
                  <a:pt x="964" y="1094"/>
                </a:cubicBezTo>
                <a:cubicBezTo>
                  <a:pt x="960" y="1110"/>
                  <a:pt x="970" y="1130"/>
                  <a:pt x="986" y="1135"/>
                </a:cubicBezTo>
                <a:cubicBezTo>
                  <a:pt x="1002" y="1142"/>
                  <a:pt x="1024" y="1134"/>
                  <a:pt x="1030" y="1120"/>
                </a:cubicBezTo>
                <a:cubicBezTo>
                  <a:pt x="1037" y="1102"/>
                  <a:pt x="1026" y="1076"/>
                  <a:pt x="1008" y="1070"/>
                </a:cubicBezTo>
                <a:close/>
                <a:moveTo>
                  <a:pt x="1229" y="650"/>
                </a:moveTo>
                <a:cubicBezTo>
                  <a:pt x="1216" y="654"/>
                  <a:pt x="1202" y="667"/>
                  <a:pt x="1197" y="679"/>
                </a:cubicBezTo>
                <a:cubicBezTo>
                  <a:pt x="1189" y="701"/>
                  <a:pt x="1208" y="711"/>
                  <a:pt x="1231" y="722"/>
                </a:cubicBezTo>
                <a:cubicBezTo>
                  <a:pt x="1242" y="708"/>
                  <a:pt x="1253" y="695"/>
                  <a:pt x="1261" y="684"/>
                </a:cubicBezTo>
                <a:cubicBezTo>
                  <a:pt x="1256" y="664"/>
                  <a:pt x="1252" y="644"/>
                  <a:pt x="1229" y="650"/>
                </a:cubicBezTo>
                <a:close/>
                <a:moveTo>
                  <a:pt x="1180" y="1165"/>
                </a:moveTo>
                <a:cubicBezTo>
                  <a:pt x="1205" y="1165"/>
                  <a:pt x="1212" y="1147"/>
                  <a:pt x="1208" y="1097"/>
                </a:cubicBezTo>
                <a:cubicBezTo>
                  <a:pt x="1186" y="1095"/>
                  <a:pt x="1166" y="1086"/>
                  <a:pt x="1152" y="1108"/>
                </a:cubicBezTo>
                <a:cubicBezTo>
                  <a:pt x="1153" y="1155"/>
                  <a:pt x="1158" y="1166"/>
                  <a:pt x="1180" y="1165"/>
                </a:cubicBezTo>
                <a:close/>
                <a:moveTo>
                  <a:pt x="1238" y="977"/>
                </a:moveTo>
                <a:cubicBezTo>
                  <a:pt x="1241" y="992"/>
                  <a:pt x="1244" y="1007"/>
                  <a:pt x="1248" y="1028"/>
                </a:cubicBezTo>
                <a:cubicBezTo>
                  <a:pt x="1267" y="1019"/>
                  <a:pt x="1282" y="1013"/>
                  <a:pt x="1296" y="1007"/>
                </a:cubicBezTo>
                <a:cubicBezTo>
                  <a:pt x="1283" y="956"/>
                  <a:pt x="1277" y="953"/>
                  <a:pt x="1238" y="977"/>
                </a:cubicBezTo>
                <a:close/>
                <a:moveTo>
                  <a:pt x="1330" y="1224"/>
                </a:moveTo>
                <a:cubicBezTo>
                  <a:pt x="1339" y="1223"/>
                  <a:pt x="1354" y="1211"/>
                  <a:pt x="1354" y="1203"/>
                </a:cubicBezTo>
                <a:cubicBezTo>
                  <a:pt x="1355" y="1190"/>
                  <a:pt x="1351" y="1171"/>
                  <a:pt x="1342" y="1164"/>
                </a:cubicBezTo>
                <a:cubicBezTo>
                  <a:pt x="1325" y="1150"/>
                  <a:pt x="1312" y="1167"/>
                  <a:pt x="1298" y="1182"/>
                </a:cubicBezTo>
                <a:cubicBezTo>
                  <a:pt x="1303" y="1202"/>
                  <a:pt x="1302" y="1226"/>
                  <a:pt x="1330" y="1224"/>
                </a:cubicBezTo>
                <a:close/>
                <a:moveTo>
                  <a:pt x="1228" y="809"/>
                </a:moveTo>
                <a:cubicBezTo>
                  <a:pt x="1218" y="793"/>
                  <a:pt x="1203" y="792"/>
                  <a:pt x="1188" y="800"/>
                </a:cubicBezTo>
                <a:cubicBezTo>
                  <a:pt x="1168" y="810"/>
                  <a:pt x="1169" y="834"/>
                  <a:pt x="1192" y="863"/>
                </a:cubicBezTo>
                <a:cubicBezTo>
                  <a:pt x="1231" y="842"/>
                  <a:pt x="1240" y="828"/>
                  <a:pt x="1228" y="809"/>
                </a:cubicBezTo>
                <a:close/>
                <a:moveTo>
                  <a:pt x="1280" y="1321"/>
                </a:moveTo>
                <a:cubicBezTo>
                  <a:pt x="1275" y="1338"/>
                  <a:pt x="1275" y="1358"/>
                  <a:pt x="1295" y="1369"/>
                </a:cubicBezTo>
                <a:cubicBezTo>
                  <a:pt x="1310" y="1377"/>
                  <a:pt x="1326" y="1388"/>
                  <a:pt x="1341" y="1373"/>
                </a:cubicBezTo>
                <a:cubicBezTo>
                  <a:pt x="1366" y="1349"/>
                  <a:pt x="1353" y="1323"/>
                  <a:pt x="1341" y="1296"/>
                </a:cubicBezTo>
                <a:cubicBezTo>
                  <a:pt x="1312" y="1292"/>
                  <a:pt x="1289" y="1293"/>
                  <a:pt x="1280" y="1321"/>
                </a:cubicBezTo>
                <a:close/>
                <a:moveTo>
                  <a:pt x="1393" y="659"/>
                </a:moveTo>
                <a:cubicBezTo>
                  <a:pt x="1360" y="637"/>
                  <a:pt x="1341" y="637"/>
                  <a:pt x="1325" y="657"/>
                </a:cubicBezTo>
                <a:cubicBezTo>
                  <a:pt x="1310" y="674"/>
                  <a:pt x="1316" y="687"/>
                  <a:pt x="1350" y="714"/>
                </a:cubicBezTo>
                <a:cubicBezTo>
                  <a:pt x="1391" y="704"/>
                  <a:pt x="1393" y="701"/>
                  <a:pt x="1393" y="659"/>
                </a:cubicBezTo>
                <a:close/>
                <a:moveTo>
                  <a:pt x="474" y="430"/>
                </a:moveTo>
                <a:cubicBezTo>
                  <a:pt x="471" y="439"/>
                  <a:pt x="469" y="448"/>
                  <a:pt x="466" y="456"/>
                </a:cubicBezTo>
                <a:cubicBezTo>
                  <a:pt x="479" y="474"/>
                  <a:pt x="493" y="475"/>
                  <a:pt x="507" y="465"/>
                </a:cubicBezTo>
                <a:cubicBezTo>
                  <a:pt x="517" y="458"/>
                  <a:pt x="515" y="448"/>
                  <a:pt x="510" y="438"/>
                </a:cubicBezTo>
                <a:cubicBezTo>
                  <a:pt x="502" y="420"/>
                  <a:pt x="489" y="422"/>
                  <a:pt x="474" y="430"/>
                </a:cubicBezTo>
                <a:close/>
                <a:moveTo>
                  <a:pt x="569" y="1407"/>
                </a:moveTo>
                <a:cubicBezTo>
                  <a:pt x="594" y="1409"/>
                  <a:pt x="624" y="1381"/>
                  <a:pt x="627" y="1352"/>
                </a:cubicBezTo>
                <a:cubicBezTo>
                  <a:pt x="629" y="1326"/>
                  <a:pt x="610" y="1305"/>
                  <a:pt x="581" y="1303"/>
                </a:cubicBezTo>
                <a:cubicBezTo>
                  <a:pt x="550" y="1301"/>
                  <a:pt x="522" y="1320"/>
                  <a:pt x="520" y="1344"/>
                </a:cubicBezTo>
                <a:cubicBezTo>
                  <a:pt x="517" y="1369"/>
                  <a:pt x="545" y="1404"/>
                  <a:pt x="569" y="1407"/>
                </a:cubicBezTo>
                <a:close/>
                <a:moveTo>
                  <a:pt x="574" y="98"/>
                </a:moveTo>
                <a:cubicBezTo>
                  <a:pt x="592" y="92"/>
                  <a:pt x="598" y="78"/>
                  <a:pt x="596" y="60"/>
                </a:cubicBezTo>
                <a:cubicBezTo>
                  <a:pt x="576" y="40"/>
                  <a:pt x="567" y="38"/>
                  <a:pt x="552" y="48"/>
                </a:cubicBezTo>
                <a:cubicBezTo>
                  <a:pt x="542" y="55"/>
                  <a:pt x="536" y="63"/>
                  <a:pt x="541" y="76"/>
                </a:cubicBezTo>
                <a:cubicBezTo>
                  <a:pt x="546" y="89"/>
                  <a:pt x="562" y="102"/>
                  <a:pt x="574" y="98"/>
                </a:cubicBezTo>
                <a:close/>
                <a:moveTo>
                  <a:pt x="571" y="170"/>
                </a:moveTo>
                <a:cubicBezTo>
                  <a:pt x="550" y="144"/>
                  <a:pt x="542" y="140"/>
                  <a:pt x="530" y="150"/>
                </a:cubicBezTo>
                <a:cubicBezTo>
                  <a:pt x="516" y="161"/>
                  <a:pt x="520" y="174"/>
                  <a:pt x="544" y="201"/>
                </a:cubicBezTo>
                <a:cubicBezTo>
                  <a:pt x="557" y="193"/>
                  <a:pt x="572" y="189"/>
                  <a:pt x="571" y="170"/>
                </a:cubicBezTo>
                <a:close/>
                <a:moveTo>
                  <a:pt x="683" y="363"/>
                </a:moveTo>
                <a:cubicBezTo>
                  <a:pt x="690" y="348"/>
                  <a:pt x="679" y="335"/>
                  <a:pt x="654" y="328"/>
                </a:cubicBezTo>
                <a:cubicBezTo>
                  <a:pt x="640" y="357"/>
                  <a:pt x="641" y="369"/>
                  <a:pt x="656" y="374"/>
                </a:cubicBezTo>
                <a:cubicBezTo>
                  <a:pt x="669" y="379"/>
                  <a:pt x="678" y="373"/>
                  <a:pt x="683" y="363"/>
                </a:cubicBezTo>
                <a:close/>
                <a:moveTo>
                  <a:pt x="844" y="344"/>
                </a:moveTo>
                <a:cubicBezTo>
                  <a:pt x="829" y="340"/>
                  <a:pt x="822" y="347"/>
                  <a:pt x="808" y="377"/>
                </a:cubicBezTo>
                <a:cubicBezTo>
                  <a:pt x="822" y="405"/>
                  <a:pt x="831" y="411"/>
                  <a:pt x="853" y="406"/>
                </a:cubicBezTo>
                <a:cubicBezTo>
                  <a:pt x="867" y="402"/>
                  <a:pt x="874" y="394"/>
                  <a:pt x="874" y="380"/>
                </a:cubicBezTo>
                <a:cubicBezTo>
                  <a:pt x="874" y="365"/>
                  <a:pt x="859" y="347"/>
                  <a:pt x="844" y="344"/>
                </a:cubicBezTo>
                <a:close/>
                <a:moveTo>
                  <a:pt x="286" y="420"/>
                </a:moveTo>
                <a:cubicBezTo>
                  <a:pt x="280" y="427"/>
                  <a:pt x="278" y="441"/>
                  <a:pt x="280" y="449"/>
                </a:cubicBezTo>
                <a:cubicBezTo>
                  <a:pt x="284" y="465"/>
                  <a:pt x="305" y="467"/>
                  <a:pt x="337" y="457"/>
                </a:cubicBezTo>
                <a:cubicBezTo>
                  <a:pt x="347" y="430"/>
                  <a:pt x="346" y="421"/>
                  <a:pt x="331" y="412"/>
                </a:cubicBezTo>
                <a:cubicBezTo>
                  <a:pt x="320" y="405"/>
                  <a:pt x="295" y="407"/>
                  <a:pt x="286" y="420"/>
                </a:cubicBezTo>
                <a:close/>
                <a:moveTo>
                  <a:pt x="666" y="503"/>
                </a:moveTo>
                <a:cubicBezTo>
                  <a:pt x="667" y="487"/>
                  <a:pt x="658" y="482"/>
                  <a:pt x="627" y="481"/>
                </a:cubicBezTo>
                <a:cubicBezTo>
                  <a:pt x="608" y="505"/>
                  <a:pt x="608" y="507"/>
                  <a:pt x="626" y="531"/>
                </a:cubicBezTo>
                <a:cubicBezTo>
                  <a:pt x="654" y="530"/>
                  <a:pt x="665" y="522"/>
                  <a:pt x="666" y="503"/>
                </a:cubicBezTo>
                <a:close/>
                <a:moveTo>
                  <a:pt x="279" y="328"/>
                </a:moveTo>
                <a:cubicBezTo>
                  <a:pt x="264" y="323"/>
                  <a:pt x="254" y="330"/>
                  <a:pt x="247" y="343"/>
                </a:cubicBezTo>
                <a:cubicBezTo>
                  <a:pt x="239" y="355"/>
                  <a:pt x="244" y="365"/>
                  <a:pt x="253" y="377"/>
                </a:cubicBezTo>
                <a:cubicBezTo>
                  <a:pt x="270" y="380"/>
                  <a:pt x="284" y="378"/>
                  <a:pt x="290" y="362"/>
                </a:cubicBezTo>
                <a:cubicBezTo>
                  <a:pt x="296" y="349"/>
                  <a:pt x="289" y="337"/>
                  <a:pt x="279" y="328"/>
                </a:cubicBezTo>
                <a:close/>
                <a:moveTo>
                  <a:pt x="194" y="468"/>
                </a:moveTo>
                <a:cubicBezTo>
                  <a:pt x="171" y="506"/>
                  <a:pt x="177" y="519"/>
                  <a:pt x="222" y="530"/>
                </a:cubicBezTo>
                <a:cubicBezTo>
                  <a:pt x="246" y="513"/>
                  <a:pt x="250" y="506"/>
                  <a:pt x="244" y="488"/>
                </a:cubicBezTo>
                <a:cubicBezTo>
                  <a:pt x="237" y="468"/>
                  <a:pt x="229" y="464"/>
                  <a:pt x="194" y="468"/>
                </a:cubicBezTo>
                <a:close/>
                <a:moveTo>
                  <a:pt x="343" y="172"/>
                </a:moveTo>
                <a:cubicBezTo>
                  <a:pt x="334" y="161"/>
                  <a:pt x="329" y="144"/>
                  <a:pt x="310" y="152"/>
                </a:cubicBezTo>
                <a:cubicBezTo>
                  <a:pt x="300" y="156"/>
                  <a:pt x="291" y="164"/>
                  <a:pt x="294" y="178"/>
                </a:cubicBezTo>
                <a:cubicBezTo>
                  <a:pt x="299" y="195"/>
                  <a:pt x="311" y="199"/>
                  <a:pt x="329" y="197"/>
                </a:cubicBezTo>
                <a:cubicBezTo>
                  <a:pt x="333" y="190"/>
                  <a:pt x="338" y="182"/>
                  <a:pt x="343" y="172"/>
                </a:cubicBezTo>
                <a:close/>
                <a:moveTo>
                  <a:pt x="309" y="583"/>
                </a:moveTo>
                <a:cubicBezTo>
                  <a:pt x="287" y="588"/>
                  <a:pt x="282" y="606"/>
                  <a:pt x="279" y="627"/>
                </a:cubicBezTo>
                <a:cubicBezTo>
                  <a:pt x="291" y="635"/>
                  <a:pt x="302" y="642"/>
                  <a:pt x="314" y="649"/>
                </a:cubicBezTo>
                <a:cubicBezTo>
                  <a:pt x="342" y="629"/>
                  <a:pt x="349" y="619"/>
                  <a:pt x="345" y="606"/>
                </a:cubicBezTo>
                <a:cubicBezTo>
                  <a:pt x="341" y="592"/>
                  <a:pt x="322" y="580"/>
                  <a:pt x="309" y="583"/>
                </a:cubicBezTo>
                <a:close/>
                <a:moveTo>
                  <a:pt x="630" y="273"/>
                </a:moveTo>
                <a:cubicBezTo>
                  <a:pt x="644" y="277"/>
                  <a:pt x="654" y="265"/>
                  <a:pt x="657" y="254"/>
                </a:cubicBezTo>
                <a:cubicBezTo>
                  <a:pt x="662" y="237"/>
                  <a:pt x="652" y="225"/>
                  <a:pt x="634" y="218"/>
                </a:cubicBezTo>
                <a:cubicBezTo>
                  <a:pt x="616" y="226"/>
                  <a:pt x="603" y="237"/>
                  <a:pt x="609" y="256"/>
                </a:cubicBezTo>
                <a:cubicBezTo>
                  <a:pt x="612" y="263"/>
                  <a:pt x="622" y="270"/>
                  <a:pt x="630" y="273"/>
                </a:cubicBezTo>
                <a:close/>
                <a:moveTo>
                  <a:pt x="719" y="279"/>
                </a:moveTo>
                <a:cubicBezTo>
                  <a:pt x="736" y="307"/>
                  <a:pt x="741" y="308"/>
                  <a:pt x="765" y="284"/>
                </a:cubicBezTo>
                <a:cubicBezTo>
                  <a:pt x="763" y="276"/>
                  <a:pt x="760" y="267"/>
                  <a:pt x="758" y="258"/>
                </a:cubicBezTo>
                <a:cubicBezTo>
                  <a:pt x="739" y="255"/>
                  <a:pt x="725" y="258"/>
                  <a:pt x="719" y="279"/>
                </a:cubicBezTo>
                <a:close/>
                <a:moveTo>
                  <a:pt x="744" y="50"/>
                </a:moveTo>
                <a:cubicBezTo>
                  <a:pt x="757" y="46"/>
                  <a:pt x="769" y="27"/>
                  <a:pt x="766" y="14"/>
                </a:cubicBezTo>
                <a:cubicBezTo>
                  <a:pt x="765" y="8"/>
                  <a:pt x="762" y="3"/>
                  <a:pt x="758" y="0"/>
                </a:cubicBezTo>
                <a:cubicBezTo>
                  <a:pt x="709" y="0"/>
                  <a:pt x="709" y="0"/>
                  <a:pt x="709" y="0"/>
                </a:cubicBezTo>
                <a:cubicBezTo>
                  <a:pt x="701" y="6"/>
                  <a:pt x="700" y="15"/>
                  <a:pt x="704" y="27"/>
                </a:cubicBezTo>
                <a:cubicBezTo>
                  <a:pt x="710" y="43"/>
                  <a:pt x="728" y="54"/>
                  <a:pt x="744" y="50"/>
                </a:cubicBezTo>
                <a:close/>
                <a:moveTo>
                  <a:pt x="595" y="683"/>
                </a:moveTo>
                <a:cubicBezTo>
                  <a:pt x="610" y="677"/>
                  <a:pt x="618" y="658"/>
                  <a:pt x="612" y="642"/>
                </a:cubicBezTo>
                <a:cubicBezTo>
                  <a:pt x="607" y="630"/>
                  <a:pt x="589" y="624"/>
                  <a:pt x="572" y="629"/>
                </a:cubicBezTo>
                <a:cubicBezTo>
                  <a:pt x="557" y="635"/>
                  <a:pt x="549" y="649"/>
                  <a:pt x="555" y="663"/>
                </a:cubicBezTo>
                <a:cubicBezTo>
                  <a:pt x="563" y="680"/>
                  <a:pt x="580" y="689"/>
                  <a:pt x="595" y="683"/>
                </a:cubicBezTo>
                <a:close/>
                <a:moveTo>
                  <a:pt x="691" y="461"/>
                </a:moveTo>
                <a:cubicBezTo>
                  <a:pt x="703" y="469"/>
                  <a:pt x="714" y="479"/>
                  <a:pt x="724" y="466"/>
                </a:cubicBezTo>
                <a:cubicBezTo>
                  <a:pt x="729" y="458"/>
                  <a:pt x="732" y="445"/>
                  <a:pt x="729" y="436"/>
                </a:cubicBezTo>
                <a:cubicBezTo>
                  <a:pt x="725" y="419"/>
                  <a:pt x="710" y="422"/>
                  <a:pt x="692" y="425"/>
                </a:cubicBezTo>
                <a:cubicBezTo>
                  <a:pt x="691" y="439"/>
                  <a:pt x="691" y="450"/>
                  <a:pt x="691" y="461"/>
                </a:cubicBezTo>
                <a:close/>
                <a:moveTo>
                  <a:pt x="832" y="276"/>
                </a:moveTo>
                <a:cubicBezTo>
                  <a:pt x="840" y="288"/>
                  <a:pt x="855" y="291"/>
                  <a:pt x="867" y="284"/>
                </a:cubicBezTo>
                <a:cubicBezTo>
                  <a:pt x="879" y="277"/>
                  <a:pt x="888" y="268"/>
                  <a:pt x="886" y="253"/>
                </a:cubicBezTo>
                <a:cubicBezTo>
                  <a:pt x="884" y="237"/>
                  <a:pt x="875" y="233"/>
                  <a:pt x="842" y="231"/>
                </a:cubicBezTo>
                <a:cubicBezTo>
                  <a:pt x="829" y="245"/>
                  <a:pt x="820" y="258"/>
                  <a:pt x="832" y="276"/>
                </a:cubicBezTo>
                <a:close/>
                <a:moveTo>
                  <a:pt x="841" y="170"/>
                </a:moveTo>
                <a:cubicBezTo>
                  <a:pt x="859" y="164"/>
                  <a:pt x="866" y="142"/>
                  <a:pt x="859" y="120"/>
                </a:cubicBezTo>
                <a:cubicBezTo>
                  <a:pt x="853" y="104"/>
                  <a:pt x="829" y="92"/>
                  <a:pt x="812" y="99"/>
                </a:cubicBezTo>
                <a:cubicBezTo>
                  <a:pt x="797" y="104"/>
                  <a:pt x="786" y="136"/>
                  <a:pt x="793" y="153"/>
                </a:cubicBezTo>
                <a:cubicBezTo>
                  <a:pt x="799" y="168"/>
                  <a:pt x="823" y="177"/>
                  <a:pt x="841" y="170"/>
                </a:cubicBezTo>
                <a:close/>
                <a:moveTo>
                  <a:pt x="736" y="224"/>
                </a:moveTo>
                <a:cubicBezTo>
                  <a:pt x="749" y="217"/>
                  <a:pt x="756" y="199"/>
                  <a:pt x="749" y="184"/>
                </a:cubicBezTo>
                <a:cubicBezTo>
                  <a:pt x="743" y="167"/>
                  <a:pt x="725" y="160"/>
                  <a:pt x="709" y="167"/>
                </a:cubicBezTo>
                <a:cubicBezTo>
                  <a:pt x="693" y="173"/>
                  <a:pt x="684" y="192"/>
                  <a:pt x="691" y="207"/>
                </a:cubicBezTo>
                <a:cubicBezTo>
                  <a:pt x="698" y="223"/>
                  <a:pt x="721" y="231"/>
                  <a:pt x="736" y="224"/>
                </a:cubicBezTo>
                <a:close/>
                <a:moveTo>
                  <a:pt x="577" y="573"/>
                </a:moveTo>
                <a:cubicBezTo>
                  <a:pt x="594" y="545"/>
                  <a:pt x="594" y="543"/>
                  <a:pt x="570" y="525"/>
                </a:cubicBezTo>
                <a:cubicBezTo>
                  <a:pt x="555" y="531"/>
                  <a:pt x="544" y="541"/>
                  <a:pt x="549" y="559"/>
                </a:cubicBezTo>
                <a:cubicBezTo>
                  <a:pt x="552" y="573"/>
                  <a:pt x="563" y="578"/>
                  <a:pt x="577" y="573"/>
                </a:cubicBezTo>
                <a:close/>
                <a:moveTo>
                  <a:pt x="535" y="380"/>
                </a:moveTo>
                <a:cubicBezTo>
                  <a:pt x="543" y="381"/>
                  <a:pt x="554" y="374"/>
                  <a:pt x="557" y="367"/>
                </a:cubicBezTo>
                <a:cubicBezTo>
                  <a:pt x="563" y="356"/>
                  <a:pt x="553" y="348"/>
                  <a:pt x="529" y="343"/>
                </a:cubicBezTo>
                <a:cubicBezTo>
                  <a:pt x="520" y="364"/>
                  <a:pt x="522" y="380"/>
                  <a:pt x="535" y="380"/>
                </a:cubicBezTo>
                <a:close/>
                <a:moveTo>
                  <a:pt x="570" y="445"/>
                </a:moveTo>
                <a:cubicBezTo>
                  <a:pt x="575" y="456"/>
                  <a:pt x="593" y="464"/>
                  <a:pt x="604" y="459"/>
                </a:cubicBezTo>
                <a:cubicBezTo>
                  <a:pt x="615" y="455"/>
                  <a:pt x="620" y="440"/>
                  <a:pt x="615" y="425"/>
                </a:cubicBezTo>
                <a:cubicBezTo>
                  <a:pt x="610" y="412"/>
                  <a:pt x="597" y="407"/>
                  <a:pt x="582" y="412"/>
                </a:cubicBezTo>
                <a:cubicBezTo>
                  <a:pt x="571" y="417"/>
                  <a:pt x="565" y="433"/>
                  <a:pt x="570" y="445"/>
                </a:cubicBezTo>
                <a:close/>
                <a:moveTo>
                  <a:pt x="532" y="290"/>
                </a:moveTo>
                <a:cubicBezTo>
                  <a:pt x="561" y="314"/>
                  <a:pt x="566" y="313"/>
                  <a:pt x="578" y="283"/>
                </a:cubicBezTo>
                <a:cubicBezTo>
                  <a:pt x="570" y="275"/>
                  <a:pt x="561" y="268"/>
                  <a:pt x="550" y="258"/>
                </a:cubicBezTo>
                <a:cubicBezTo>
                  <a:pt x="543" y="271"/>
                  <a:pt x="537" y="281"/>
                  <a:pt x="532" y="290"/>
                </a:cubicBezTo>
                <a:close/>
                <a:moveTo>
                  <a:pt x="670" y="130"/>
                </a:moveTo>
                <a:cubicBezTo>
                  <a:pt x="682" y="126"/>
                  <a:pt x="689" y="110"/>
                  <a:pt x="684" y="98"/>
                </a:cubicBezTo>
                <a:cubicBezTo>
                  <a:pt x="680" y="87"/>
                  <a:pt x="665" y="80"/>
                  <a:pt x="654" y="83"/>
                </a:cubicBezTo>
                <a:cubicBezTo>
                  <a:pt x="642" y="87"/>
                  <a:pt x="633" y="101"/>
                  <a:pt x="636" y="111"/>
                </a:cubicBezTo>
                <a:cubicBezTo>
                  <a:pt x="639" y="125"/>
                  <a:pt x="656" y="135"/>
                  <a:pt x="670" y="130"/>
                </a:cubicBezTo>
                <a:close/>
                <a:moveTo>
                  <a:pt x="1060" y="679"/>
                </a:moveTo>
                <a:cubicBezTo>
                  <a:pt x="1069" y="635"/>
                  <a:pt x="1063" y="621"/>
                  <a:pt x="1034" y="609"/>
                </a:cubicBezTo>
                <a:cubicBezTo>
                  <a:pt x="1016" y="601"/>
                  <a:pt x="1001" y="605"/>
                  <a:pt x="989" y="621"/>
                </a:cubicBezTo>
                <a:cubicBezTo>
                  <a:pt x="977" y="637"/>
                  <a:pt x="978" y="669"/>
                  <a:pt x="992" y="685"/>
                </a:cubicBezTo>
                <a:cubicBezTo>
                  <a:pt x="1007" y="702"/>
                  <a:pt x="1019" y="701"/>
                  <a:pt x="1060" y="679"/>
                </a:cubicBezTo>
                <a:close/>
                <a:moveTo>
                  <a:pt x="2509" y="157"/>
                </a:moveTo>
                <a:cubicBezTo>
                  <a:pt x="2504" y="191"/>
                  <a:pt x="2530" y="205"/>
                  <a:pt x="2558" y="220"/>
                </a:cubicBezTo>
                <a:cubicBezTo>
                  <a:pt x="2583" y="205"/>
                  <a:pt x="2602" y="190"/>
                  <a:pt x="2592" y="162"/>
                </a:cubicBezTo>
                <a:cubicBezTo>
                  <a:pt x="2586" y="144"/>
                  <a:pt x="2573" y="129"/>
                  <a:pt x="2550" y="132"/>
                </a:cubicBezTo>
                <a:cubicBezTo>
                  <a:pt x="2533" y="134"/>
                  <a:pt x="2512" y="135"/>
                  <a:pt x="2509" y="157"/>
                </a:cubicBezTo>
                <a:close/>
                <a:moveTo>
                  <a:pt x="2485" y="93"/>
                </a:moveTo>
                <a:cubicBezTo>
                  <a:pt x="2496" y="84"/>
                  <a:pt x="2507" y="75"/>
                  <a:pt x="2522" y="62"/>
                </a:cubicBezTo>
                <a:cubicBezTo>
                  <a:pt x="2517" y="46"/>
                  <a:pt x="2515" y="26"/>
                  <a:pt x="2505" y="11"/>
                </a:cubicBezTo>
                <a:cubicBezTo>
                  <a:pt x="2503" y="7"/>
                  <a:pt x="2499" y="3"/>
                  <a:pt x="2495" y="0"/>
                </a:cubicBezTo>
                <a:cubicBezTo>
                  <a:pt x="2433" y="0"/>
                  <a:pt x="2433" y="0"/>
                  <a:pt x="2433" y="0"/>
                </a:cubicBezTo>
                <a:cubicBezTo>
                  <a:pt x="2415" y="14"/>
                  <a:pt x="2414" y="45"/>
                  <a:pt x="2432" y="68"/>
                </a:cubicBezTo>
                <a:cubicBezTo>
                  <a:pt x="2445" y="86"/>
                  <a:pt x="2462" y="96"/>
                  <a:pt x="2485" y="93"/>
                </a:cubicBezTo>
                <a:close/>
                <a:moveTo>
                  <a:pt x="2571" y="457"/>
                </a:moveTo>
                <a:cubicBezTo>
                  <a:pt x="2590" y="434"/>
                  <a:pt x="2587" y="412"/>
                  <a:pt x="2570" y="389"/>
                </a:cubicBezTo>
                <a:cubicBezTo>
                  <a:pt x="2525" y="393"/>
                  <a:pt x="2512" y="402"/>
                  <a:pt x="2514" y="425"/>
                </a:cubicBezTo>
                <a:cubicBezTo>
                  <a:pt x="2517" y="450"/>
                  <a:pt x="2533" y="459"/>
                  <a:pt x="2571" y="457"/>
                </a:cubicBezTo>
                <a:close/>
                <a:moveTo>
                  <a:pt x="2547" y="526"/>
                </a:moveTo>
                <a:cubicBezTo>
                  <a:pt x="2529" y="532"/>
                  <a:pt x="2515" y="559"/>
                  <a:pt x="2522" y="576"/>
                </a:cubicBezTo>
                <a:cubicBezTo>
                  <a:pt x="2529" y="595"/>
                  <a:pt x="2561" y="608"/>
                  <a:pt x="2582" y="599"/>
                </a:cubicBezTo>
                <a:cubicBezTo>
                  <a:pt x="2602" y="592"/>
                  <a:pt x="2605" y="578"/>
                  <a:pt x="2595" y="552"/>
                </a:cubicBezTo>
                <a:cubicBezTo>
                  <a:pt x="2585" y="527"/>
                  <a:pt x="2568" y="518"/>
                  <a:pt x="2547" y="526"/>
                </a:cubicBezTo>
                <a:close/>
                <a:moveTo>
                  <a:pt x="2327" y="773"/>
                </a:moveTo>
                <a:cubicBezTo>
                  <a:pt x="2362" y="749"/>
                  <a:pt x="2368" y="740"/>
                  <a:pt x="2359" y="714"/>
                </a:cubicBezTo>
                <a:cubicBezTo>
                  <a:pt x="2349" y="685"/>
                  <a:pt x="2337" y="679"/>
                  <a:pt x="2288" y="685"/>
                </a:cubicBezTo>
                <a:cubicBezTo>
                  <a:pt x="2255" y="740"/>
                  <a:pt x="2263" y="758"/>
                  <a:pt x="2327" y="773"/>
                </a:cubicBezTo>
                <a:close/>
                <a:moveTo>
                  <a:pt x="934" y="2029"/>
                </a:moveTo>
                <a:cubicBezTo>
                  <a:pt x="937" y="2041"/>
                  <a:pt x="951" y="2046"/>
                  <a:pt x="973" y="2044"/>
                </a:cubicBezTo>
                <a:cubicBezTo>
                  <a:pt x="984" y="2019"/>
                  <a:pt x="984" y="2005"/>
                  <a:pt x="972" y="2000"/>
                </a:cubicBezTo>
                <a:cubicBezTo>
                  <a:pt x="963" y="1996"/>
                  <a:pt x="949" y="1997"/>
                  <a:pt x="940" y="2000"/>
                </a:cubicBezTo>
                <a:cubicBezTo>
                  <a:pt x="928" y="2006"/>
                  <a:pt x="931" y="2019"/>
                  <a:pt x="934" y="2029"/>
                </a:cubicBezTo>
                <a:close/>
                <a:moveTo>
                  <a:pt x="2494" y="670"/>
                </a:moveTo>
                <a:cubicBezTo>
                  <a:pt x="2507" y="630"/>
                  <a:pt x="2505" y="618"/>
                  <a:pt x="2485" y="605"/>
                </a:cubicBezTo>
                <a:cubicBezTo>
                  <a:pt x="2469" y="595"/>
                  <a:pt x="2432" y="598"/>
                  <a:pt x="2419" y="616"/>
                </a:cubicBezTo>
                <a:cubicBezTo>
                  <a:pt x="2411" y="626"/>
                  <a:pt x="2408" y="645"/>
                  <a:pt x="2411" y="658"/>
                </a:cubicBezTo>
                <a:cubicBezTo>
                  <a:pt x="2417" y="680"/>
                  <a:pt x="2448" y="683"/>
                  <a:pt x="2494" y="670"/>
                </a:cubicBezTo>
                <a:close/>
                <a:moveTo>
                  <a:pt x="2502" y="260"/>
                </a:moveTo>
                <a:cubicBezTo>
                  <a:pt x="2488" y="244"/>
                  <a:pt x="2481" y="220"/>
                  <a:pt x="2454" y="231"/>
                </a:cubicBezTo>
                <a:cubicBezTo>
                  <a:pt x="2440" y="237"/>
                  <a:pt x="2427" y="249"/>
                  <a:pt x="2432" y="268"/>
                </a:cubicBezTo>
                <a:cubicBezTo>
                  <a:pt x="2438" y="292"/>
                  <a:pt x="2455" y="299"/>
                  <a:pt x="2481" y="296"/>
                </a:cubicBezTo>
                <a:cubicBezTo>
                  <a:pt x="2487" y="285"/>
                  <a:pt x="2494" y="274"/>
                  <a:pt x="2502" y="260"/>
                </a:cubicBezTo>
                <a:close/>
                <a:moveTo>
                  <a:pt x="2699" y="155"/>
                </a:moveTo>
                <a:cubicBezTo>
                  <a:pt x="2710" y="148"/>
                  <a:pt x="2724" y="135"/>
                  <a:pt x="2724" y="124"/>
                </a:cubicBezTo>
                <a:cubicBezTo>
                  <a:pt x="2724" y="97"/>
                  <a:pt x="2704" y="88"/>
                  <a:pt x="2678" y="88"/>
                </a:cubicBezTo>
                <a:cubicBezTo>
                  <a:pt x="2659" y="104"/>
                  <a:pt x="2649" y="122"/>
                  <a:pt x="2662" y="146"/>
                </a:cubicBezTo>
                <a:cubicBezTo>
                  <a:pt x="2671" y="161"/>
                  <a:pt x="2686" y="163"/>
                  <a:pt x="2699" y="155"/>
                </a:cubicBezTo>
                <a:close/>
                <a:moveTo>
                  <a:pt x="2444" y="1262"/>
                </a:moveTo>
                <a:cubicBezTo>
                  <a:pt x="2470" y="1246"/>
                  <a:pt x="2479" y="1214"/>
                  <a:pt x="2466" y="1188"/>
                </a:cubicBezTo>
                <a:cubicBezTo>
                  <a:pt x="2452" y="1162"/>
                  <a:pt x="2434" y="1140"/>
                  <a:pt x="2401" y="1142"/>
                </a:cubicBezTo>
                <a:cubicBezTo>
                  <a:pt x="2368" y="1145"/>
                  <a:pt x="2356" y="1166"/>
                  <a:pt x="2349" y="1235"/>
                </a:cubicBezTo>
                <a:cubicBezTo>
                  <a:pt x="2377" y="1265"/>
                  <a:pt x="2405" y="1286"/>
                  <a:pt x="2444" y="1262"/>
                </a:cubicBezTo>
                <a:close/>
                <a:moveTo>
                  <a:pt x="2294" y="531"/>
                </a:moveTo>
                <a:cubicBezTo>
                  <a:pt x="2286" y="512"/>
                  <a:pt x="2265" y="504"/>
                  <a:pt x="2242" y="514"/>
                </a:cubicBezTo>
                <a:cubicBezTo>
                  <a:pt x="2215" y="525"/>
                  <a:pt x="2205" y="544"/>
                  <a:pt x="2215" y="565"/>
                </a:cubicBezTo>
                <a:cubicBezTo>
                  <a:pt x="2225" y="586"/>
                  <a:pt x="2251" y="598"/>
                  <a:pt x="2270" y="591"/>
                </a:cubicBezTo>
                <a:cubicBezTo>
                  <a:pt x="2291" y="582"/>
                  <a:pt x="2303" y="554"/>
                  <a:pt x="2294" y="531"/>
                </a:cubicBezTo>
                <a:close/>
                <a:moveTo>
                  <a:pt x="2426" y="533"/>
                </a:moveTo>
                <a:cubicBezTo>
                  <a:pt x="2434" y="514"/>
                  <a:pt x="2424" y="497"/>
                  <a:pt x="2410" y="484"/>
                </a:cubicBezTo>
                <a:cubicBezTo>
                  <a:pt x="2388" y="477"/>
                  <a:pt x="2374" y="487"/>
                  <a:pt x="2363" y="505"/>
                </a:cubicBezTo>
                <a:cubicBezTo>
                  <a:pt x="2352" y="523"/>
                  <a:pt x="2359" y="537"/>
                  <a:pt x="2372" y="554"/>
                </a:cubicBezTo>
                <a:cubicBezTo>
                  <a:pt x="2396" y="559"/>
                  <a:pt x="2416" y="555"/>
                  <a:pt x="2426" y="533"/>
                </a:cubicBezTo>
                <a:close/>
                <a:moveTo>
                  <a:pt x="2369" y="410"/>
                </a:moveTo>
                <a:cubicBezTo>
                  <a:pt x="2374" y="430"/>
                  <a:pt x="2397" y="437"/>
                  <a:pt x="2431" y="434"/>
                </a:cubicBezTo>
                <a:cubicBezTo>
                  <a:pt x="2449" y="393"/>
                  <a:pt x="2451" y="371"/>
                  <a:pt x="2430" y="362"/>
                </a:cubicBezTo>
                <a:cubicBezTo>
                  <a:pt x="2415" y="356"/>
                  <a:pt x="2393" y="357"/>
                  <a:pt x="2378" y="363"/>
                </a:cubicBezTo>
                <a:cubicBezTo>
                  <a:pt x="2359" y="371"/>
                  <a:pt x="2364" y="393"/>
                  <a:pt x="2369" y="410"/>
                </a:cubicBezTo>
                <a:close/>
                <a:moveTo>
                  <a:pt x="2799" y="383"/>
                </a:moveTo>
                <a:cubicBezTo>
                  <a:pt x="2789" y="402"/>
                  <a:pt x="2781" y="416"/>
                  <a:pt x="2773" y="430"/>
                </a:cubicBezTo>
                <a:cubicBezTo>
                  <a:pt x="2815" y="464"/>
                  <a:pt x="2821" y="462"/>
                  <a:pt x="2839" y="419"/>
                </a:cubicBezTo>
                <a:cubicBezTo>
                  <a:pt x="2827" y="408"/>
                  <a:pt x="2815" y="397"/>
                  <a:pt x="2799" y="383"/>
                </a:cubicBezTo>
                <a:close/>
                <a:moveTo>
                  <a:pt x="2695" y="753"/>
                </a:moveTo>
                <a:cubicBezTo>
                  <a:pt x="2660" y="771"/>
                  <a:pt x="2651" y="785"/>
                  <a:pt x="2658" y="811"/>
                </a:cubicBezTo>
                <a:cubicBezTo>
                  <a:pt x="2663" y="831"/>
                  <a:pt x="2677" y="840"/>
                  <a:pt x="2696" y="838"/>
                </a:cubicBezTo>
                <a:cubicBezTo>
                  <a:pt x="2720" y="835"/>
                  <a:pt x="2735" y="812"/>
                  <a:pt x="2737" y="776"/>
                </a:cubicBezTo>
                <a:cubicBezTo>
                  <a:pt x="2723" y="769"/>
                  <a:pt x="2708" y="760"/>
                  <a:pt x="2695" y="753"/>
                </a:cubicBezTo>
                <a:close/>
                <a:moveTo>
                  <a:pt x="2828" y="258"/>
                </a:moveTo>
                <a:cubicBezTo>
                  <a:pt x="2798" y="220"/>
                  <a:pt x="2788" y="214"/>
                  <a:pt x="2770" y="228"/>
                </a:cubicBezTo>
                <a:cubicBezTo>
                  <a:pt x="2750" y="243"/>
                  <a:pt x="2755" y="263"/>
                  <a:pt x="2789" y="301"/>
                </a:cubicBezTo>
                <a:cubicBezTo>
                  <a:pt x="2808" y="289"/>
                  <a:pt x="2831" y="284"/>
                  <a:pt x="2828" y="258"/>
                </a:cubicBezTo>
                <a:close/>
                <a:moveTo>
                  <a:pt x="2689" y="630"/>
                </a:moveTo>
                <a:cubicBezTo>
                  <a:pt x="2685" y="643"/>
                  <a:pt x="2682" y="656"/>
                  <a:pt x="2679" y="667"/>
                </a:cubicBezTo>
                <a:cubicBezTo>
                  <a:pt x="2696" y="694"/>
                  <a:pt x="2717" y="694"/>
                  <a:pt x="2737" y="680"/>
                </a:cubicBezTo>
                <a:cubicBezTo>
                  <a:pt x="2751" y="670"/>
                  <a:pt x="2748" y="656"/>
                  <a:pt x="2741" y="642"/>
                </a:cubicBezTo>
                <a:cubicBezTo>
                  <a:pt x="2729" y="616"/>
                  <a:pt x="2711" y="619"/>
                  <a:pt x="2689" y="630"/>
                </a:cubicBezTo>
                <a:close/>
                <a:moveTo>
                  <a:pt x="2838" y="836"/>
                </a:moveTo>
                <a:cubicBezTo>
                  <a:pt x="2862" y="795"/>
                  <a:pt x="2862" y="793"/>
                  <a:pt x="2828" y="766"/>
                </a:cubicBezTo>
                <a:cubicBezTo>
                  <a:pt x="2806" y="776"/>
                  <a:pt x="2791" y="790"/>
                  <a:pt x="2797" y="816"/>
                </a:cubicBezTo>
                <a:cubicBezTo>
                  <a:pt x="2802" y="836"/>
                  <a:pt x="2818" y="842"/>
                  <a:pt x="2838" y="836"/>
                </a:cubicBezTo>
                <a:close/>
                <a:moveTo>
                  <a:pt x="2833" y="154"/>
                </a:moveTo>
                <a:cubicBezTo>
                  <a:pt x="2859" y="145"/>
                  <a:pt x="2868" y="125"/>
                  <a:pt x="2865" y="98"/>
                </a:cubicBezTo>
                <a:cubicBezTo>
                  <a:pt x="2836" y="70"/>
                  <a:pt x="2822" y="67"/>
                  <a:pt x="2801" y="82"/>
                </a:cubicBezTo>
                <a:cubicBezTo>
                  <a:pt x="2787" y="92"/>
                  <a:pt x="2779" y="104"/>
                  <a:pt x="2786" y="122"/>
                </a:cubicBezTo>
                <a:cubicBezTo>
                  <a:pt x="2792" y="141"/>
                  <a:pt x="2816" y="159"/>
                  <a:pt x="2833" y="154"/>
                </a:cubicBezTo>
                <a:close/>
                <a:moveTo>
                  <a:pt x="2769" y="505"/>
                </a:moveTo>
                <a:cubicBezTo>
                  <a:pt x="2755" y="536"/>
                  <a:pt x="2758" y="558"/>
                  <a:pt x="2778" y="559"/>
                </a:cubicBezTo>
                <a:cubicBezTo>
                  <a:pt x="2788" y="559"/>
                  <a:pt x="2804" y="549"/>
                  <a:pt x="2809" y="540"/>
                </a:cubicBezTo>
                <a:cubicBezTo>
                  <a:pt x="2817" y="524"/>
                  <a:pt x="2803" y="512"/>
                  <a:pt x="2769" y="505"/>
                </a:cubicBezTo>
                <a:close/>
                <a:moveTo>
                  <a:pt x="2697" y="415"/>
                </a:moveTo>
                <a:cubicBezTo>
                  <a:pt x="2713" y="412"/>
                  <a:pt x="2720" y="398"/>
                  <a:pt x="2713" y="382"/>
                </a:cubicBezTo>
                <a:cubicBezTo>
                  <a:pt x="2708" y="367"/>
                  <a:pt x="2697" y="360"/>
                  <a:pt x="2684" y="368"/>
                </a:cubicBezTo>
                <a:cubicBezTo>
                  <a:pt x="2675" y="374"/>
                  <a:pt x="2670" y="386"/>
                  <a:pt x="2658" y="401"/>
                </a:cubicBezTo>
                <a:cubicBezTo>
                  <a:pt x="2677" y="408"/>
                  <a:pt x="2688" y="417"/>
                  <a:pt x="2697" y="415"/>
                </a:cubicBezTo>
                <a:close/>
                <a:moveTo>
                  <a:pt x="2627" y="981"/>
                </a:moveTo>
                <a:cubicBezTo>
                  <a:pt x="2643" y="1005"/>
                  <a:pt x="2659" y="1007"/>
                  <a:pt x="2698" y="990"/>
                </a:cubicBezTo>
                <a:cubicBezTo>
                  <a:pt x="2703" y="976"/>
                  <a:pt x="2709" y="961"/>
                  <a:pt x="2715" y="945"/>
                </a:cubicBezTo>
                <a:cubicBezTo>
                  <a:pt x="2679" y="913"/>
                  <a:pt x="2653" y="907"/>
                  <a:pt x="2632" y="925"/>
                </a:cubicBezTo>
                <a:cubicBezTo>
                  <a:pt x="2617" y="937"/>
                  <a:pt x="2615" y="963"/>
                  <a:pt x="2627" y="981"/>
                </a:cubicBezTo>
                <a:close/>
                <a:moveTo>
                  <a:pt x="2658" y="542"/>
                </a:moveTo>
                <a:cubicBezTo>
                  <a:pt x="2666" y="542"/>
                  <a:pt x="2679" y="535"/>
                  <a:pt x="2683" y="527"/>
                </a:cubicBezTo>
                <a:cubicBezTo>
                  <a:pt x="2696" y="504"/>
                  <a:pt x="2681" y="490"/>
                  <a:pt x="2660" y="474"/>
                </a:cubicBezTo>
                <a:cubicBezTo>
                  <a:pt x="2648" y="482"/>
                  <a:pt x="2636" y="490"/>
                  <a:pt x="2626" y="496"/>
                </a:cubicBezTo>
                <a:cubicBezTo>
                  <a:pt x="2630" y="521"/>
                  <a:pt x="2633" y="541"/>
                  <a:pt x="2658" y="542"/>
                </a:cubicBezTo>
                <a:close/>
                <a:moveTo>
                  <a:pt x="2657" y="1324"/>
                </a:moveTo>
                <a:cubicBezTo>
                  <a:pt x="2719" y="1299"/>
                  <a:pt x="2733" y="1280"/>
                  <a:pt x="2724" y="1231"/>
                </a:cubicBezTo>
                <a:cubicBezTo>
                  <a:pt x="2719" y="1202"/>
                  <a:pt x="2700" y="1186"/>
                  <a:pt x="2671" y="1185"/>
                </a:cubicBezTo>
                <a:cubicBezTo>
                  <a:pt x="2639" y="1183"/>
                  <a:pt x="2600" y="1212"/>
                  <a:pt x="2591" y="1244"/>
                </a:cubicBezTo>
                <a:cubicBezTo>
                  <a:pt x="2582" y="1276"/>
                  <a:pt x="2594" y="1291"/>
                  <a:pt x="2657" y="1324"/>
                </a:cubicBezTo>
                <a:close/>
                <a:moveTo>
                  <a:pt x="2574" y="697"/>
                </a:moveTo>
                <a:cubicBezTo>
                  <a:pt x="2536" y="710"/>
                  <a:pt x="2524" y="722"/>
                  <a:pt x="2527" y="746"/>
                </a:cubicBezTo>
                <a:cubicBezTo>
                  <a:pt x="2528" y="762"/>
                  <a:pt x="2535" y="773"/>
                  <a:pt x="2552" y="776"/>
                </a:cubicBezTo>
                <a:cubicBezTo>
                  <a:pt x="2570" y="780"/>
                  <a:pt x="2586" y="777"/>
                  <a:pt x="2595" y="758"/>
                </a:cubicBezTo>
                <a:cubicBezTo>
                  <a:pt x="2606" y="733"/>
                  <a:pt x="2601" y="712"/>
                  <a:pt x="2574" y="697"/>
                </a:cubicBezTo>
                <a:close/>
                <a:moveTo>
                  <a:pt x="2638" y="329"/>
                </a:moveTo>
                <a:cubicBezTo>
                  <a:pt x="2660" y="330"/>
                  <a:pt x="2660" y="308"/>
                  <a:pt x="2663" y="287"/>
                </a:cubicBezTo>
                <a:cubicBezTo>
                  <a:pt x="2647" y="273"/>
                  <a:pt x="2632" y="254"/>
                  <a:pt x="2610" y="273"/>
                </a:cubicBezTo>
                <a:cubicBezTo>
                  <a:pt x="2603" y="279"/>
                  <a:pt x="2599" y="298"/>
                  <a:pt x="2604" y="305"/>
                </a:cubicBezTo>
                <a:cubicBezTo>
                  <a:pt x="2611" y="316"/>
                  <a:pt x="2626" y="329"/>
                  <a:pt x="2638" y="329"/>
                </a:cubicBezTo>
                <a:close/>
                <a:moveTo>
                  <a:pt x="1502" y="547"/>
                </a:moveTo>
                <a:cubicBezTo>
                  <a:pt x="1497" y="565"/>
                  <a:pt x="1512" y="587"/>
                  <a:pt x="1536" y="595"/>
                </a:cubicBezTo>
                <a:cubicBezTo>
                  <a:pt x="1557" y="602"/>
                  <a:pt x="1577" y="592"/>
                  <a:pt x="1582" y="571"/>
                </a:cubicBezTo>
                <a:cubicBezTo>
                  <a:pt x="1588" y="546"/>
                  <a:pt x="1577" y="522"/>
                  <a:pt x="1555" y="516"/>
                </a:cubicBezTo>
                <a:cubicBezTo>
                  <a:pt x="1534" y="510"/>
                  <a:pt x="1508" y="525"/>
                  <a:pt x="1502" y="547"/>
                </a:cubicBezTo>
                <a:close/>
                <a:moveTo>
                  <a:pt x="1391" y="1796"/>
                </a:moveTo>
                <a:cubicBezTo>
                  <a:pt x="1387" y="1780"/>
                  <a:pt x="1369" y="1772"/>
                  <a:pt x="1351" y="1779"/>
                </a:cubicBezTo>
                <a:cubicBezTo>
                  <a:pt x="1336" y="1783"/>
                  <a:pt x="1331" y="1793"/>
                  <a:pt x="1336" y="1808"/>
                </a:cubicBezTo>
                <a:cubicBezTo>
                  <a:pt x="1341" y="1822"/>
                  <a:pt x="1358" y="1832"/>
                  <a:pt x="1371" y="1828"/>
                </a:cubicBezTo>
                <a:cubicBezTo>
                  <a:pt x="1384" y="1825"/>
                  <a:pt x="1394" y="1808"/>
                  <a:pt x="1391" y="1796"/>
                </a:cubicBezTo>
                <a:close/>
                <a:moveTo>
                  <a:pt x="1406" y="261"/>
                </a:moveTo>
                <a:cubicBezTo>
                  <a:pt x="1403" y="296"/>
                  <a:pt x="1418" y="318"/>
                  <a:pt x="1447" y="319"/>
                </a:cubicBezTo>
                <a:cubicBezTo>
                  <a:pt x="1475" y="319"/>
                  <a:pt x="1503" y="297"/>
                  <a:pt x="1505" y="273"/>
                </a:cubicBezTo>
                <a:cubicBezTo>
                  <a:pt x="1508" y="245"/>
                  <a:pt x="1483" y="217"/>
                  <a:pt x="1453" y="214"/>
                </a:cubicBezTo>
                <a:cubicBezTo>
                  <a:pt x="1428" y="212"/>
                  <a:pt x="1408" y="231"/>
                  <a:pt x="1406" y="261"/>
                </a:cubicBezTo>
                <a:close/>
                <a:moveTo>
                  <a:pt x="1522" y="141"/>
                </a:moveTo>
                <a:cubicBezTo>
                  <a:pt x="1541" y="117"/>
                  <a:pt x="1547" y="93"/>
                  <a:pt x="1529" y="70"/>
                </a:cubicBezTo>
                <a:cubicBezTo>
                  <a:pt x="1512" y="51"/>
                  <a:pt x="1489" y="52"/>
                  <a:pt x="1466" y="61"/>
                </a:cubicBezTo>
                <a:cubicBezTo>
                  <a:pt x="1446" y="81"/>
                  <a:pt x="1449" y="101"/>
                  <a:pt x="1463" y="123"/>
                </a:cubicBezTo>
                <a:cubicBezTo>
                  <a:pt x="1476" y="146"/>
                  <a:pt x="1496" y="146"/>
                  <a:pt x="1522" y="141"/>
                </a:cubicBezTo>
                <a:close/>
                <a:moveTo>
                  <a:pt x="2324" y="222"/>
                </a:moveTo>
                <a:cubicBezTo>
                  <a:pt x="2345" y="222"/>
                  <a:pt x="2360" y="212"/>
                  <a:pt x="2366" y="191"/>
                </a:cubicBezTo>
                <a:cubicBezTo>
                  <a:pt x="2374" y="162"/>
                  <a:pt x="2369" y="151"/>
                  <a:pt x="2326" y="125"/>
                </a:cubicBezTo>
                <a:cubicBezTo>
                  <a:pt x="2289" y="142"/>
                  <a:pt x="2281" y="153"/>
                  <a:pt x="2286" y="180"/>
                </a:cubicBezTo>
                <a:cubicBezTo>
                  <a:pt x="2291" y="203"/>
                  <a:pt x="2307" y="223"/>
                  <a:pt x="2324" y="222"/>
                </a:cubicBezTo>
                <a:close/>
                <a:moveTo>
                  <a:pt x="1527" y="1065"/>
                </a:moveTo>
                <a:cubicBezTo>
                  <a:pt x="1545" y="1070"/>
                  <a:pt x="1571" y="1057"/>
                  <a:pt x="1577" y="1040"/>
                </a:cubicBezTo>
                <a:cubicBezTo>
                  <a:pt x="1582" y="1021"/>
                  <a:pt x="1564" y="992"/>
                  <a:pt x="1543" y="986"/>
                </a:cubicBezTo>
                <a:cubicBezTo>
                  <a:pt x="1524" y="981"/>
                  <a:pt x="1513" y="990"/>
                  <a:pt x="1506" y="1016"/>
                </a:cubicBezTo>
                <a:cubicBezTo>
                  <a:pt x="1499" y="1041"/>
                  <a:pt x="1506" y="1058"/>
                  <a:pt x="1527" y="1065"/>
                </a:cubicBezTo>
                <a:close/>
                <a:moveTo>
                  <a:pt x="1201" y="1827"/>
                </a:moveTo>
                <a:cubicBezTo>
                  <a:pt x="1192" y="1833"/>
                  <a:pt x="1188" y="1840"/>
                  <a:pt x="1192" y="1851"/>
                </a:cubicBezTo>
                <a:cubicBezTo>
                  <a:pt x="1196" y="1863"/>
                  <a:pt x="1210" y="1874"/>
                  <a:pt x="1221" y="1871"/>
                </a:cubicBezTo>
                <a:cubicBezTo>
                  <a:pt x="1237" y="1866"/>
                  <a:pt x="1242" y="1853"/>
                  <a:pt x="1240" y="1837"/>
                </a:cubicBezTo>
                <a:cubicBezTo>
                  <a:pt x="1223" y="1819"/>
                  <a:pt x="1214" y="1817"/>
                  <a:pt x="1201" y="1827"/>
                </a:cubicBezTo>
                <a:close/>
                <a:moveTo>
                  <a:pt x="1089" y="1733"/>
                </a:moveTo>
                <a:cubicBezTo>
                  <a:pt x="1085" y="1748"/>
                  <a:pt x="1090" y="1761"/>
                  <a:pt x="1102" y="1765"/>
                </a:cubicBezTo>
                <a:cubicBezTo>
                  <a:pt x="1119" y="1772"/>
                  <a:pt x="1128" y="1768"/>
                  <a:pt x="1142" y="1745"/>
                </a:cubicBezTo>
                <a:cubicBezTo>
                  <a:pt x="1137" y="1737"/>
                  <a:pt x="1133" y="1727"/>
                  <a:pt x="1128" y="1718"/>
                </a:cubicBezTo>
                <a:cubicBezTo>
                  <a:pt x="1104" y="1714"/>
                  <a:pt x="1095" y="1718"/>
                  <a:pt x="1089" y="1733"/>
                </a:cubicBezTo>
                <a:close/>
                <a:moveTo>
                  <a:pt x="1349" y="2032"/>
                </a:moveTo>
                <a:cubicBezTo>
                  <a:pt x="1365" y="2057"/>
                  <a:pt x="1369" y="2057"/>
                  <a:pt x="1390" y="2036"/>
                </a:cubicBezTo>
                <a:cubicBezTo>
                  <a:pt x="1388" y="2028"/>
                  <a:pt x="1386" y="2020"/>
                  <a:pt x="1384" y="2013"/>
                </a:cubicBezTo>
                <a:cubicBezTo>
                  <a:pt x="1367" y="2011"/>
                  <a:pt x="1355" y="2013"/>
                  <a:pt x="1349" y="2032"/>
                </a:cubicBezTo>
                <a:close/>
                <a:moveTo>
                  <a:pt x="1138" y="1432"/>
                </a:moveTo>
                <a:cubicBezTo>
                  <a:pt x="1122" y="1407"/>
                  <a:pt x="1107" y="1404"/>
                  <a:pt x="1069" y="1420"/>
                </a:cubicBezTo>
                <a:cubicBezTo>
                  <a:pt x="1066" y="1434"/>
                  <a:pt x="1063" y="1451"/>
                  <a:pt x="1060" y="1466"/>
                </a:cubicBezTo>
                <a:cubicBezTo>
                  <a:pt x="1086" y="1495"/>
                  <a:pt x="1101" y="1499"/>
                  <a:pt x="1123" y="1484"/>
                </a:cubicBezTo>
                <a:cubicBezTo>
                  <a:pt x="1143" y="1470"/>
                  <a:pt x="1149" y="1449"/>
                  <a:pt x="1138" y="1432"/>
                </a:cubicBezTo>
                <a:close/>
                <a:moveTo>
                  <a:pt x="1430" y="1157"/>
                </a:moveTo>
                <a:cubicBezTo>
                  <a:pt x="1467" y="1180"/>
                  <a:pt x="1482" y="1181"/>
                  <a:pt x="1494" y="1162"/>
                </a:cubicBezTo>
                <a:cubicBezTo>
                  <a:pt x="1507" y="1141"/>
                  <a:pt x="1500" y="1124"/>
                  <a:pt x="1469" y="1104"/>
                </a:cubicBezTo>
                <a:cubicBezTo>
                  <a:pt x="1440" y="1110"/>
                  <a:pt x="1429" y="1129"/>
                  <a:pt x="1430" y="1157"/>
                </a:cubicBezTo>
                <a:close/>
                <a:moveTo>
                  <a:pt x="1271" y="1740"/>
                </a:moveTo>
                <a:cubicBezTo>
                  <a:pt x="1271" y="1727"/>
                  <a:pt x="1261" y="1716"/>
                  <a:pt x="1247" y="1715"/>
                </a:cubicBezTo>
                <a:cubicBezTo>
                  <a:pt x="1233" y="1713"/>
                  <a:pt x="1222" y="1717"/>
                  <a:pt x="1215" y="1730"/>
                </a:cubicBezTo>
                <a:cubicBezTo>
                  <a:pt x="1208" y="1746"/>
                  <a:pt x="1212" y="1755"/>
                  <a:pt x="1236" y="1774"/>
                </a:cubicBezTo>
                <a:cubicBezTo>
                  <a:pt x="1262" y="1765"/>
                  <a:pt x="1272" y="1756"/>
                  <a:pt x="1271" y="1740"/>
                </a:cubicBezTo>
                <a:close/>
                <a:moveTo>
                  <a:pt x="1503" y="692"/>
                </a:moveTo>
                <a:cubicBezTo>
                  <a:pt x="1511" y="674"/>
                  <a:pt x="1502" y="660"/>
                  <a:pt x="1483" y="654"/>
                </a:cubicBezTo>
                <a:cubicBezTo>
                  <a:pt x="1440" y="670"/>
                  <a:pt x="1439" y="672"/>
                  <a:pt x="1450" y="713"/>
                </a:cubicBezTo>
                <a:cubicBezTo>
                  <a:pt x="1472" y="718"/>
                  <a:pt x="1493" y="716"/>
                  <a:pt x="1503" y="692"/>
                </a:cubicBezTo>
                <a:close/>
                <a:moveTo>
                  <a:pt x="2177" y="1330"/>
                </a:moveTo>
                <a:cubicBezTo>
                  <a:pt x="2210" y="1318"/>
                  <a:pt x="2231" y="1269"/>
                  <a:pt x="2219" y="1229"/>
                </a:cubicBezTo>
                <a:cubicBezTo>
                  <a:pt x="2208" y="1191"/>
                  <a:pt x="2161" y="1172"/>
                  <a:pt x="2114" y="1186"/>
                </a:cubicBezTo>
                <a:cubicBezTo>
                  <a:pt x="2078" y="1197"/>
                  <a:pt x="2052" y="1247"/>
                  <a:pt x="2063" y="1282"/>
                </a:cubicBezTo>
                <a:cubicBezTo>
                  <a:pt x="2073" y="1315"/>
                  <a:pt x="2139" y="1342"/>
                  <a:pt x="2177" y="1330"/>
                </a:cubicBezTo>
                <a:close/>
                <a:moveTo>
                  <a:pt x="1791" y="868"/>
                </a:moveTo>
                <a:cubicBezTo>
                  <a:pt x="1819" y="881"/>
                  <a:pt x="1839" y="865"/>
                  <a:pt x="1861" y="843"/>
                </a:cubicBezTo>
                <a:cubicBezTo>
                  <a:pt x="1854" y="825"/>
                  <a:pt x="1847" y="807"/>
                  <a:pt x="1840" y="789"/>
                </a:cubicBezTo>
                <a:cubicBezTo>
                  <a:pt x="1792" y="788"/>
                  <a:pt x="1776" y="794"/>
                  <a:pt x="1770" y="812"/>
                </a:cubicBezTo>
                <a:cubicBezTo>
                  <a:pt x="1763" y="830"/>
                  <a:pt x="1773" y="860"/>
                  <a:pt x="1791" y="868"/>
                </a:cubicBezTo>
                <a:close/>
                <a:moveTo>
                  <a:pt x="1818" y="78"/>
                </a:moveTo>
                <a:cubicBezTo>
                  <a:pt x="1836" y="86"/>
                  <a:pt x="1852" y="83"/>
                  <a:pt x="1865" y="67"/>
                </a:cubicBezTo>
                <a:cubicBezTo>
                  <a:pt x="1879" y="49"/>
                  <a:pt x="1885" y="29"/>
                  <a:pt x="1869" y="10"/>
                </a:cubicBezTo>
                <a:cubicBezTo>
                  <a:pt x="1865" y="6"/>
                  <a:pt x="1862" y="3"/>
                  <a:pt x="1859" y="0"/>
                </a:cubicBezTo>
                <a:cubicBezTo>
                  <a:pt x="1790" y="0"/>
                  <a:pt x="1790" y="0"/>
                  <a:pt x="1790" y="0"/>
                </a:cubicBezTo>
                <a:cubicBezTo>
                  <a:pt x="1784" y="48"/>
                  <a:pt x="1791" y="67"/>
                  <a:pt x="1818" y="78"/>
                </a:cubicBezTo>
                <a:close/>
                <a:moveTo>
                  <a:pt x="1937" y="299"/>
                </a:moveTo>
                <a:cubicBezTo>
                  <a:pt x="1957" y="286"/>
                  <a:pt x="1978" y="274"/>
                  <a:pt x="1999" y="261"/>
                </a:cubicBezTo>
                <a:cubicBezTo>
                  <a:pt x="1990" y="201"/>
                  <a:pt x="1979" y="183"/>
                  <a:pt x="1955" y="178"/>
                </a:cubicBezTo>
                <a:cubicBezTo>
                  <a:pt x="1931" y="174"/>
                  <a:pt x="1896" y="193"/>
                  <a:pt x="1890" y="217"/>
                </a:cubicBezTo>
                <a:cubicBezTo>
                  <a:pt x="1880" y="256"/>
                  <a:pt x="1905" y="277"/>
                  <a:pt x="1937" y="299"/>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1"/>
                  <a:pt x="2131" y="98"/>
                </a:cubicBezTo>
                <a:close/>
                <a:moveTo>
                  <a:pt x="2247" y="423"/>
                </a:moveTo>
                <a:cubicBezTo>
                  <a:pt x="2299" y="400"/>
                  <a:pt x="2302" y="369"/>
                  <a:pt x="2290" y="332"/>
                </a:cubicBezTo>
                <a:cubicBezTo>
                  <a:pt x="2270" y="312"/>
                  <a:pt x="2248" y="313"/>
                  <a:pt x="2226" y="327"/>
                </a:cubicBezTo>
                <a:cubicBezTo>
                  <a:pt x="2198" y="345"/>
                  <a:pt x="2201" y="371"/>
                  <a:pt x="2211" y="410"/>
                </a:cubicBezTo>
                <a:cubicBezTo>
                  <a:pt x="2221" y="413"/>
                  <a:pt x="2237" y="419"/>
                  <a:pt x="2247" y="423"/>
                </a:cubicBezTo>
                <a:close/>
                <a:moveTo>
                  <a:pt x="1619" y="305"/>
                </a:moveTo>
                <a:cubicBezTo>
                  <a:pt x="1660" y="373"/>
                  <a:pt x="1685" y="373"/>
                  <a:pt x="1737" y="311"/>
                </a:cubicBezTo>
                <a:cubicBezTo>
                  <a:pt x="1730" y="260"/>
                  <a:pt x="1723" y="249"/>
                  <a:pt x="1690" y="244"/>
                </a:cubicBezTo>
                <a:cubicBezTo>
                  <a:pt x="1652" y="238"/>
                  <a:pt x="1640" y="248"/>
                  <a:pt x="1619" y="305"/>
                </a:cubicBezTo>
                <a:close/>
                <a:moveTo>
                  <a:pt x="1526" y="759"/>
                </a:moveTo>
                <a:cubicBezTo>
                  <a:pt x="1532" y="773"/>
                  <a:pt x="1539" y="788"/>
                  <a:pt x="1545" y="801"/>
                </a:cubicBezTo>
                <a:cubicBezTo>
                  <a:pt x="1583" y="808"/>
                  <a:pt x="1598" y="802"/>
                  <a:pt x="1608" y="778"/>
                </a:cubicBezTo>
                <a:cubicBezTo>
                  <a:pt x="1616" y="759"/>
                  <a:pt x="1610" y="745"/>
                  <a:pt x="1594" y="735"/>
                </a:cubicBezTo>
                <a:cubicBezTo>
                  <a:pt x="1574" y="723"/>
                  <a:pt x="1549" y="732"/>
                  <a:pt x="1526" y="759"/>
                </a:cubicBezTo>
                <a:close/>
                <a:moveTo>
                  <a:pt x="1657" y="156"/>
                </a:moveTo>
                <a:cubicBezTo>
                  <a:pt x="1685" y="161"/>
                  <a:pt x="1705" y="130"/>
                  <a:pt x="1716" y="72"/>
                </a:cubicBezTo>
                <a:cubicBezTo>
                  <a:pt x="1680" y="35"/>
                  <a:pt x="1666" y="30"/>
                  <a:pt x="1640" y="46"/>
                </a:cubicBezTo>
                <a:cubicBezTo>
                  <a:pt x="1620" y="57"/>
                  <a:pt x="1603" y="99"/>
                  <a:pt x="1615" y="123"/>
                </a:cubicBezTo>
                <a:cubicBezTo>
                  <a:pt x="1623" y="138"/>
                  <a:pt x="1642" y="153"/>
                  <a:pt x="1657" y="156"/>
                </a:cubicBezTo>
                <a:close/>
                <a:moveTo>
                  <a:pt x="1731" y="664"/>
                </a:moveTo>
                <a:cubicBezTo>
                  <a:pt x="1733" y="636"/>
                  <a:pt x="1722" y="625"/>
                  <a:pt x="1682" y="615"/>
                </a:cubicBezTo>
                <a:cubicBezTo>
                  <a:pt x="1669" y="623"/>
                  <a:pt x="1656" y="631"/>
                  <a:pt x="1642" y="640"/>
                </a:cubicBezTo>
                <a:cubicBezTo>
                  <a:pt x="1651" y="686"/>
                  <a:pt x="1668" y="706"/>
                  <a:pt x="1694" y="704"/>
                </a:cubicBezTo>
                <a:cubicBezTo>
                  <a:pt x="1713" y="703"/>
                  <a:pt x="1730" y="685"/>
                  <a:pt x="1731" y="664"/>
                </a:cubicBezTo>
                <a:close/>
                <a:moveTo>
                  <a:pt x="1622" y="1039"/>
                </a:moveTo>
                <a:cubicBezTo>
                  <a:pt x="1629" y="1057"/>
                  <a:pt x="1659" y="1075"/>
                  <a:pt x="1679" y="1069"/>
                </a:cubicBezTo>
                <a:cubicBezTo>
                  <a:pt x="1692" y="1065"/>
                  <a:pt x="1706" y="1053"/>
                  <a:pt x="1710" y="1041"/>
                </a:cubicBezTo>
                <a:cubicBezTo>
                  <a:pt x="1718" y="1020"/>
                  <a:pt x="1697" y="1000"/>
                  <a:pt x="1653" y="984"/>
                </a:cubicBezTo>
                <a:cubicBezTo>
                  <a:pt x="1619" y="1006"/>
                  <a:pt x="1614" y="1017"/>
                  <a:pt x="1622" y="1039"/>
                </a:cubicBezTo>
                <a:close/>
                <a:moveTo>
                  <a:pt x="1470" y="833"/>
                </a:moveTo>
                <a:cubicBezTo>
                  <a:pt x="1453" y="832"/>
                  <a:pt x="1447" y="846"/>
                  <a:pt x="1444" y="861"/>
                </a:cubicBezTo>
                <a:cubicBezTo>
                  <a:pt x="1439" y="887"/>
                  <a:pt x="1454" y="896"/>
                  <a:pt x="1478" y="900"/>
                </a:cubicBezTo>
                <a:cubicBezTo>
                  <a:pt x="1489" y="892"/>
                  <a:pt x="1499" y="884"/>
                  <a:pt x="1508" y="877"/>
                </a:cubicBezTo>
                <a:cubicBezTo>
                  <a:pt x="1510" y="846"/>
                  <a:pt x="1494" y="834"/>
                  <a:pt x="1470" y="833"/>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4"/>
                  <a:pt x="2036" y="2011"/>
                  <a:pt x="2024" y="1991"/>
                </a:cubicBezTo>
                <a:close/>
                <a:moveTo>
                  <a:pt x="1461" y="2089"/>
                </a:moveTo>
                <a:cubicBezTo>
                  <a:pt x="1447" y="2086"/>
                  <a:pt x="1441" y="2091"/>
                  <a:pt x="1429" y="2118"/>
                </a:cubicBezTo>
                <a:cubicBezTo>
                  <a:pt x="1441" y="2144"/>
                  <a:pt x="1449" y="2149"/>
                  <a:pt x="1469" y="2144"/>
                </a:cubicBezTo>
                <a:cubicBezTo>
                  <a:pt x="1481" y="2141"/>
                  <a:pt x="1487" y="2133"/>
                  <a:pt x="1487" y="2121"/>
                </a:cubicBezTo>
                <a:cubicBezTo>
                  <a:pt x="1487" y="2107"/>
                  <a:pt x="1474" y="2092"/>
                  <a:pt x="1461" y="2089"/>
                </a:cubicBezTo>
                <a:close/>
                <a:moveTo>
                  <a:pt x="1459" y="1989"/>
                </a:moveTo>
                <a:cubicBezTo>
                  <a:pt x="1447" y="2001"/>
                  <a:pt x="1439" y="2013"/>
                  <a:pt x="1450" y="2029"/>
                </a:cubicBezTo>
                <a:cubicBezTo>
                  <a:pt x="1457" y="2039"/>
                  <a:pt x="1470" y="2042"/>
                  <a:pt x="1481" y="2036"/>
                </a:cubicBezTo>
                <a:cubicBezTo>
                  <a:pt x="1491" y="2030"/>
                  <a:pt x="1500" y="2022"/>
                  <a:pt x="1498" y="2008"/>
                </a:cubicBezTo>
                <a:cubicBezTo>
                  <a:pt x="1496" y="1995"/>
                  <a:pt x="1488" y="1990"/>
                  <a:pt x="1459" y="1989"/>
                </a:cubicBezTo>
                <a:close/>
                <a:moveTo>
                  <a:pt x="1523" y="1430"/>
                </a:moveTo>
                <a:cubicBezTo>
                  <a:pt x="1507" y="1419"/>
                  <a:pt x="1490" y="1417"/>
                  <a:pt x="1472" y="1431"/>
                </a:cubicBezTo>
                <a:cubicBezTo>
                  <a:pt x="1449" y="1448"/>
                  <a:pt x="1447" y="1460"/>
                  <a:pt x="1465" y="1505"/>
                </a:cubicBezTo>
                <a:cubicBezTo>
                  <a:pt x="1504" y="1514"/>
                  <a:pt x="1516" y="1510"/>
                  <a:pt x="1528" y="1485"/>
                </a:cubicBezTo>
                <a:cubicBezTo>
                  <a:pt x="1538" y="1465"/>
                  <a:pt x="1537" y="1440"/>
                  <a:pt x="1523" y="1430"/>
                </a:cubicBezTo>
                <a:close/>
                <a:moveTo>
                  <a:pt x="1458" y="1935"/>
                </a:moveTo>
                <a:cubicBezTo>
                  <a:pt x="1474" y="1929"/>
                  <a:pt x="1480" y="1910"/>
                  <a:pt x="1474" y="1891"/>
                </a:cubicBezTo>
                <a:cubicBezTo>
                  <a:pt x="1468" y="1876"/>
                  <a:pt x="1447" y="1866"/>
                  <a:pt x="1432" y="1871"/>
                </a:cubicBezTo>
                <a:cubicBezTo>
                  <a:pt x="1419" y="1877"/>
                  <a:pt x="1409" y="1904"/>
                  <a:pt x="1416" y="1920"/>
                </a:cubicBezTo>
                <a:cubicBezTo>
                  <a:pt x="1421" y="1933"/>
                  <a:pt x="1442" y="1941"/>
                  <a:pt x="1458" y="1935"/>
                </a:cubicBezTo>
                <a:close/>
                <a:moveTo>
                  <a:pt x="1449" y="1041"/>
                </a:moveTo>
                <a:cubicBezTo>
                  <a:pt x="1460" y="1019"/>
                  <a:pt x="1470" y="1002"/>
                  <a:pt x="1451" y="987"/>
                </a:cubicBezTo>
                <a:cubicBezTo>
                  <a:pt x="1444" y="982"/>
                  <a:pt x="1430" y="980"/>
                  <a:pt x="1422" y="984"/>
                </a:cubicBezTo>
                <a:cubicBezTo>
                  <a:pt x="1399" y="994"/>
                  <a:pt x="1402" y="1014"/>
                  <a:pt x="1410" y="1038"/>
                </a:cubicBezTo>
                <a:cubicBezTo>
                  <a:pt x="1423" y="1039"/>
                  <a:pt x="1437" y="1040"/>
                  <a:pt x="1449" y="1041"/>
                </a:cubicBezTo>
                <a:close/>
                <a:moveTo>
                  <a:pt x="1346" y="2102"/>
                </a:moveTo>
                <a:cubicBezTo>
                  <a:pt x="1343" y="2114"/>
                  <a:pt x="1346" y="2123"/>
                  <a:pt x="1358" y="2129"/>
                </a:cubicBezTo>
                <a:cubicBezTo>
                  <a:pt x="1372" y="2136"/>
                  <a:pt x="1385" y="2130"/>
                  <a:pt x="1398" y="2111"/>
                </a:cubicBezTo>
                <a:cubicBezTo>
                  <a:pt x="1394" y="2103"/>
                  <a:pt x="1390" y="2095"/>
                  <a:pt x="1385" y="2085"/>
                </a:cubicBezTo>
                <a:cubicBezTo>
                  <a:pt x="1355" y="2084"/>
                  <a:pt x="1350" y="2086"/>
                  <a:pt x="1346" y="2102"/>
                </a:cubicBezTo>
                <a:close/>
                <a:moveTo>
                  <a:pt x="1466" y="1332"/>
                </a:moveTo>
                <a:cubicBezTo>
                  <a:pt x="1476" y="1310"/>
                  <a:pt x="1466" y="1294"/>
                  <a:pt x="1444" y="1281"/>
                </a:cubicBezTo>
                <a:cubicBezTo>
                  <a:pt x="1434" y="1286"/>
                  <a:pt x="1421" y="1291"/>
                  <a:pt x="1408" y="1297"/>
                </a:cubicBezTo>
                <a:cubicBezTo>
                  <a:pt x="1409" y="1318"/>
                  <a:pt x="1400" y="1341"/>
                  <a:pt x="1427" y="1348"/>
                </a:cubicBezTo>
                <a:cubicBezTo>
                  <a:pt x="1442" y="1351"/>
                  <a:pt x="1459" y="1350"/>
                  <a:pt x="1466" y="1332"/>
                </a:cubicBezTo>
                <a:close/>
                <a:moveTo>
                  <a:pt x="1720" y="1966"/>
                </a:moveTo>
                <a:cubicBezTo>
                  <a:pt x="1699" y="1975"/>
                  <a:pt x="1675" y="1985"/>
                  <a:pt x="1654" y="1995"/>
                </a:cubicBezTo>
                <a:cubicBezTo>
                  <a:pt x="1639" y="2053"/>
                  <a:pt x="1647" y="2076"/>
                  <a:pt x="1685" y="2090"/>
                </a:cubicBezTo>
                <a:cubicBezTo>
                  <a:pt x="1719" y="2104"/>
                  <a:pt x="1751" y="2093"/>
                  <a:pt x="1763" y="2065"/>
                </a:cubicBezTo>
                <a:cubicBezTo>
                  <a:pt x="1782" y="2023"/>
                  <a:pt x="1773" y="2002"/>
                  <a:pt x="1720" y="1966"/>
                </a:cubicBezTo>
                <a:close/>
                <a:moveTo>
                  <a:pt x="1721" y="1351"/>
                </a:moveTo>
                <a:cubicBezTo>
                  <a:pt x="1715" y="1342"/>
                  <a:pt x="1707" y="1329"/>
                  <a:pt x="1701" y="1320"/>
                </a:cubicBezTo>
                <a:cubicBezTo>
                  <a:pt x="1647" y="1307"/>
                  <a:pt x="1626" y="1329"/>
                  <a:pt x="1614" y="1365"/>
                </a:cubicBezTo>
                <a:cubicBezTo>
                  <a:pt x="1618" y="1393"/>
                  <a:pt x="1636" y="1405"/>
                  <a:pt x="1661" y="1407"/>
                </a:cubicBezTo>
                <a:cubicBezTo>
                  <a:pt x="1693" y="1409"/>
                  <a:pt x="1706" y="1387"/>
                  <a:pt x="1721" y="1351"/>
                </a:cubicBezTo>
                <a:close/>
                <a:moveTo>
                  <a:pt x="1724" y="1653"/>
                </a:moveTo>
                <a:cubicBezTo>
                  <a:pt x="1693" y="1652"/>
                  <a:pt x="1667" y="1675"/>
                  <a:pt x="1660" y="1708"/>
                </a:cubicBezTo>
                <a:cubicBezTo>
                  <a:pt x="1654" y="1742"/>
                  <a:pt x="1663" y="1769"/>
                  <a:pt x="1694" y="1787"/>
                </a:cubicBezTo>
                <a:cubicBezTo>
                  <a:pt x="1731" y="1807"/>
                  <a:pt x="1753" y="1798"/>
                  <a:pt x="1803" y="1743"/>
                </a:cubicBezTo>
                <a:cubicBezTo>
                  <a:pt x="1784" y="1678"/>
                  <a:pt x="1763" y="1654"/>
                  <a:pt x="1724" y="1653"/>
                </a:cubicBezTo>
                <a:close/>
                <a:moveTo>
                  <a:pt x="1658" y="1188"/>
                </a:moveTo>
                <a:cubicBezTo>
                  <a:pt x="1677" y="1181"/>
                  <a:pt x="1681" y="1165"/>
                  <a:pt x="1680" y="1144"/>
                </a:cubicBezTo>
                <a:cubicBezTo>
                  <a:pt x="1664" y="1126"/>
                  <a:pt x="1646" y="1118"/>
                  <a:pt x="1626" y="1129"/>
                </a:cubicBezTo>
                <a:cubicBezTo>
                  <a:pt x="1609" y="1139"/>
                  <a:pt x="1606" y="1158"/>
                  <a:pt x="1610" y="1177"/>
                </a:cubicBezTo>
                <a:cubicBezTo>
                  <a:pt x="1623" y="1196"/>
                  <a:pt x="1639" y="1196"/>
                  <a:pt x="1658" y="1188"/>
                </a:cubicBezTo>
                <a:close/>
                <a:moveTo>
                  <a:pt x="1672" y="905"/>
                </a:moveTo>
                <a:cubicBezTo>
                  <a:pt x="1681" y="892"/>
                  <a:pt x="1681" y="879"/>
                  <a:pt x="1670" y="867"/>
                </a:cubicBezTo>
                <a:cubicBezTo>
                  <a:pt x="1658" y="853"/>
                  <a:pt x="1644" y="846"/>
                  <a:pt x="1626" y="856"/>
                </a:cubicBezTo>
                <a:cubicBezTo>
                  <a:pt x="1603" y="869"/>
                  <a:pt x="1595" y="888"/>
                  <a:pt x="1606" y="916"/>
                </a:cubicBezTo>
                <a:cubicBezTo>
                  <a:pt x="1644" y="928"/>
                  <a:pt x="1660" y="925"/>
                  <a:pt x="1672" y="905"/>
                </a:cubicBezTo>
                <a:close/>
                <a:moveTo>
                  <a:pt x="1564" y="1204"/>
                </a:moveTo>
                <a:cubicBezTo>
                  <a:pt x="1526" y="1225"/>
                  <a:pt x="1512" y="1241"/>
                  <a:pt x="1523" y="1260"/>
                </a:cubicBezTo>
                <a:cubicBezTo>
                  <a:pt x="1531" y="1273"/>
                  <a:pt x="1548" y="1286"/>
                  <a:pt x="1564" y="1289"/>
                </a:cubicBezTo>
                <a:cubicBezTo>
                  <a:pt x="1583" y="1294"/>
                  <a:pt x="1592" y="1274"/>
                  <a:pt x="1598" y="1259"/>
                </a:cubicBezTo>
                <a:cubicBezTo>
                  <a:pt x="1606" y="1240"/>
                  <a:pt x="1592" y="1221"/>
                  <a:pt x="1564" y="1204"/>
                </a:cubicBezTo>
                <a:close/>
                <a:moveTo>
                  <a:pt x="1125" y="1830"/>
                </a:moveTo>
                <a:cubicBezTo>
                  <a:pt x="1114" y="1840"/>
                  <a:pt x="1107" y="1852"/>
                  <a:pt x="1115" y="1866"/>
                </a:cubicBezTo>
                <a:cubicBezTo>
                  <a:pt x="1121" y="1875"/>
                  <a:pt x="1130" y="1877"/>
                  <a:pt x="1138" y="1872"/>
                </a:cubicBezTo>
                <a:cubicBezTo>
                  <a:pt x="1145" y="1867"/>
                  <a:pt x="1154" y="1859"/>
                  <a:pt x="1154" y="1853"/>
                </a:cubicBezTo>
                <a:cubicBezTo>
                  <a:pt x="1153" y="1836"/>
                  <a:pt x="1141" y="1830"/>
                  <a:pt x="1125" y="1830"/>
                </a:cubicBezTo>
                <a:close/>
                <a:moveTo>
                  <a:pt x="1365" y="1982"/>
                </a:moveTo>
                <a:cubicBezTo>
                  <a:pt x="1376" y="1977"/>
                  <a:pt x="1382" y="1960"/>
                  <a:pt x="1377" y="1947"/>
                </a:cubicBezTo>
                <a:cubicBezTo>
                  <a:pt x="1371" y="1932"/>
                  <a:pt x="1355" y="1926"/>
                  <a:pt x="1340" y="1932"/>
                </a:cubicBezTo>
                <a:cubicBezTo>
                  <a:pt x="1326" y="1937"/>
                  <a:pt x="1319" y="1954"/>
                  <a:pt x="1325" y="1968"/>
                </a:cubicBezTo>
                <a:cubicBezTo>
                  <a:pt x="1331" y="1981"/>
                  <a:pt x="1351" y="1989"/>
                  <a:pt x="1365" y="1982"/>
                </a:cubicBezTo>
                <a:close/>
                <a:moveTo>
                  <a:pt x="1218" y="1935"/>
                </a:moveTo>
                <a:cubicBezTo>
                  <a:pt x="1199" y="1912"/>
                  <a:pt x="1193" y="1908"/>
                  <a:pt x="1182" y="1917"/>
                </a:cubicBezTo>
                <a:cubicBezTo>
                  <a:pt x="1170" y="1926"/>
                  <a:pt x="1173" y="1939"/>
                  <a:pt x="1194" y="1962"/>
                </a:cubicBezTo>
                <a:cubicBezTo>
                  <a:pt x="1206" y="1955"/>
                  <a:pt x="1219" y="1952"/>
                  <a:pt x="1218" y="1935"/>
                </a:cubicBezTo>
                <a:close/>
                <a:moveTo>
                  <a:pt x="1128" y="2004"/>
                </a:moveTo>
                <a:cubicBezTo>
                  <a:pt x="1123" y="2007"/>
                  <a:pt x="1120" y="2014"/>
                  <a:pt x="1113" y="2024"/>
                </a:cubicBezTo>
                <a:cubicBezTo>
                  <a:pt x="1124" y="2028"/>
                  <a:pt x="1131" y="2034"/>
                  <a:pt x="1137" y="2033"/>
                </a:cubicBezTo>
                <a:cubicBezTo>
                  <a:pt x="1147" y="2031"/>
                  <a:pt x="1151" y="2022"/>
                  <a:pt x="1147" y="2012"/>
                </a:cubicBezTo>
                <a:cubicBezTo>
                  <a:pt x="1143" y="2003"/>
                  <a:pt x="1137" y="1999"/>
                  <a:pt x="1128" y="2004"/>
                </a:cubicBezTo>
                <a:close/>
                <a:moveTo>
                  <a:pt x="1114" y="2069"/>
                </a:moveTo>
                <a:cubicBezTo>
                  <a:pt x="1107" y="2074"/>
                  <a:pt x="1099" y="2079"/>
                  <a:pt x="1093" y="2083"/>
                </a:cubicBezTo>
                <a:cubicBezTo>
                  <a:pt x="1096" y="2098"/>
                  <a:pt x="1097" y="2110"/>
                  <a:pt x="1112" y="2111"/>
                </a:cubicBezTo>
                <a:cubicBezTo>
                  <a:pt x="1118" y="2111"/>
                  <a:pt x="1126" y="2106"/>
                  <a:pt x="1128" y="2102"/>
                </a:cubicBezTo>
                <a:cubicBezTo>
                  <a:pt x="1136" y="2088"/>
                  <a:pt x="1127" y="2079"/>
                  <a:pt x="1114" y="2069"/>
                </a:cubicBezTo>
                <a:close/>
                <a:moveTo>
                  <a:pt x="1181" y="2088"/>
                </a:moveTo>
                <a:cubicBezTo>
                  <a:pt x="1173" y="2107"/>
                  <a:pt x="1175" y="2121"/>
                  <a:pt x="1187" y="2121"/>
                </a:cubicBezTo>
                <a:cubicBezTo>
                  <a:pt x="1193" y="2122"/>
                  <a:pt x="1203" y="2115"/>
                  <a:pt x="1206" y="2109"/>
                </a:cubicBezTo>
                <a:cubicBezTo>
                  <a:pt x="1211" y="2100"/>
                  <a:pt x="1202" y="2093"/>
                  <a:pt x="1181" y="2088"/>
                </a:cubicBezTo>
                <a:close/>
                <a:moveTo>
                  <a:pt x="1216" y="1292"/>
                </a:moveTo>
                <a:cubicBezTo>
                  <a:pt x="1218" y="1276"/>
                  <a:pt x="1207" y="1265"/>
                  <a:pt x="1192" y="1264"/>
                </a:cubicBezTo>
                <a:cubicBezTo>
                  <a:pt x="1180" y="1263"/>
                  <a:pt x="1161" y="1265"/>
                  <a:pt x="1155" y="1273"/>
                </a:cubicBezTo>
                <a:cubicBezTo>
                  <a:pt x="1139" y="1294"/>
                  <a:pt x="1150" y="1313"/>
                  <a:pt x="1169" y="1328"/>
                </a:cubicBezTo>
                <a:cubicBezTo>
                  <a:pt x="1194" y="1327"/>
                  <a:pt x="1213" y="1319"/>
                  <a:pt x="1216" y="1292"/>
                </a:cubicBezTo>
                <a:close/>
                <a:moveTo>
                  <a:pt x="1292" y="2075"/>
                </a:moveTo>
                <a:cubicBezTo>
                  <a:pt x="1279" y="2101"/>
                  <a:pt x="1280" y="2111"/>
                  <a:pt x="1294" y="2116"/>
                </a:cubicBezTo>
                <a:cubicBezTo>
                  <a:pt x="1305" y="2120"/>
                  <a:pt x="1313" y="2115"/>
                  <a:pt x="1318" y="2106"/>
                </a:cubicBezTo>
                <a:cubicBezTo>
                  <a:pt x="1324" y="2093"/>
                  <a:pt x="1314" y="2081"/>
                  <a:pt x="1292" y="2075"/>
                </a:cubicBezTo>
                <a:close/>
                <a:moveTo>
                  <a:pt x="1292" y="1858"/>
                </a:moveTo>
                <a:cubicBezTo>
                  <a:pt x="1282" y="1861"/>
                  <a:pt x="1274" y="1873"/>
                  <a:pt x="1276" y="1883"/>
                </a:cubicBezTo>
                <a:cubicBezTo>
                  <a:pt x="1279" y="1895"/>
                  <a:pt x="1294" y="1903"/>
                  <a:pt x="1306" y="1899"/>
                </a:cubicBezTo>
                <a:cubicBezTo>
                  <a:pt x="1316" y="1896"/>
                  <a:pt x="1323" y="1881"/>
                  <a:pt x="1319" y="1871"/>
                </a:cubicBezTo>
                <a:cubicBezTo>
                  <a:pt x="1315" y="1861"/>
                  <a:pt x="1302" y="1855"/>
                  <a:pt x="1292" y="1858"/>
                </a:cubicBezTo>
                <a:close/>
                <a:moveTo>
                  <a:pt x="1200" y="2013"/>
                </a:moveTo>
                <a:cubicBezTo>
                  <a:pt x="1193" y="2024"/>
                  <a:pt x="1189" y="2033"/>
                  <a:pt x="1184" y="2042"/>
                </a:cubicBezTo>
                <a:cubicBezTo>
                  <a:pt x="1209" y="2063"/>
                  <a:pt x="1214" y="2062"/>
                  <a:pt x="1225" y="2035"/>
                </a:cubicBezTo>
                <a:cubicBezTo>
                  <a:pt x="1217" y="2028"/>
                  <a:pt x="1210" y="2022"/>
                  <a:pt x="1200" y="2013"/>
                </a:cubicBezTo>
                <a:close/>
                <a:moveTo>
                  <a:pt x="1228" y="2150"/>
                </a:moveTo>
                <a:cubicBezTo>
                  <a:pt x="1224" y="2151"/>
                  <a:pt x="1221" y="2154"/>
                  <a:pt x="1219" y="2158"/>
                </a:cubicBezTo>
                <a:cubicBezTo>
                  <a:pt x="1256" y="2158"/>
                  <a:pt x="1256" y="2158"/>
                  <a:pt x="1256" y="2158"/>
                </a:cubicBezTo>
                <a:cubicBezTo>
                  <a:pt x="1251" y="2149"/>
                  <a:pt x="1240" y="2145"/>
                  <a:pt x="1228" y="2150"/>
                </a:cubicBezTo>
                <a:close/>
                <a:moveTo>
                  <a:pt x="1294" y="2009"/>
                </a:moveTo>
                <a:cubicBezTo>
                  <a:pt x="1299" y="1994"/>
                  <a:pt x="1290" y="1983"/>
                  <a:pt x="1274" y="1977"/>
                </a:cubicBezTo>
                <a:cubicBezTo>
                  <a:pt x="1258" y="1984"/>
                  <a:pt x="1247" y="1994"/>
                  <a:pt x="1252" y="2011"/>
                </a:cubicBezTo>
                <a:cubicBezTo>
                  <a:pt x="1254" y="2018"/>
                  <a:pt x="1264" y="2024"/>
                  <a:pt x="1271" y="2026"/>
                </a:cubicBezTo>
                <a:cubicBezTo>
                  <a:pt x="1283" y="2029"/>
                  <a:pt x="1292" y="2019"/>
                  <a:pt x="1294" y="2009"/>
                </a:cubicBezTo>
                <a:close/>
                <a:moveTo>
                  <a:pt x="1982" y="1860"/>
                </a:moveTo>
                <a:cubicBezTo>
                  <a:pt x="2011" y="1852"/>
                  <a:pt x="2040" y="1817"/>
                  <a:pt x="2034" y="1792"/>
                </a:cubicBezTo>
                <a:cubicBezTo>
                  <a:pt x="2023" y="1752"/>
                  <a:pt x="1993" y="1738"/>
                  <a:pt x="1954" y="1740"/>
                </a:cubicBezTo>
                <a:cubicBezTo>
                  <a:pt x="1910" y="1781"/>
                  <a:pt x="1903" y="1801"/>
                  <a:pt x="1924" y="1834"/>
                </a:cubicBezTo>
                <a:cubicBezTo>
                  <a:pt x="1937" y="1856"/>
                  <a:pt x="1955" y="1868"/>
                  <a:pt x="1982" y="1860"/>
                </a:cubicBezTo>
                <a:close/>
                <a:moveTo>
                  <a:pt x="2752" y="1969"/>
                </a:moveTo>
                <a:cubicBezTo>
                  <a:pt x="2714" y="1985"/>
                  <a:pt x="2716" y="2012"/>
                  <a:pt x="2730" y="2046"/>
                </a:cubicBezTo>
                <a:cubicBezTo>
                  <a:pt x="2750" y="2052"/>
                  <a:pt x="2769" y="2059"/>
                  <a:pt x="2785" y="2064"/>
                </a:cubicBezTo>
                <a:cubicBezTo>
                  <a:pt x="2827" y="2040"/>
                  <a:pt x="2828" y="2010"/>
                  <a:pt x="2809" y="1978"/>
                </a:cubicBezTo>
                <a:cubicBezTo>
                  <a:pt x="2796" y="1956"/>
                  <a:pt x="2774" y="1960"/>
                  <a:pt x="2752" y="1969"/>
                </a:cubicBezTo>
                <a:close/>
                <a:moveTo>
                  <a:pt x="2635" y="1396"/>
                </a:moveTo>
                <a:cubicBezTo>
                  <a:pt x="2616" y="1405"/>
                  <a:pt x="2595" y="1414"/>
                  <a:pt x="2572" y="1424"/>
                </a:cubicBezTo>
                <a:cubicBezTo>
                  <a:pt x="2564" y="1498"/>
                  <a:pt x="2569" y="1511"/>
                  <a:pt x="2607" y="1522"/>
                </a:cubicBezTo>
                <a:cubicBezTo>
                  <a:pt x="2636" y="1531"/>
                  <a:pt x="2658" y="1524"/>
                  <a:pt x="2672" y="1497"/>
                </a:cubicBezTo>
                <a:cubicBezTo>
                  <a:pt x="2691" y="1463"/>
                  <a:pt x="2680" y="1432"/>
                  <a:pt x="2635" y="1396"/>
                </a:cubicBezTo>
                <a:close/>
                <a:moveTo>
                  <a:pt x="2776" y="1841"/>
                </a:moveTo>
                <a:cubicBezTo>
                  <a:pt x="2799" y="1832"/>
                  <a:pt x="2817" y="1795"/>
                  <a:pt x="2809" y="1771"/>
                </a:cubicBezTo>
                <a:cubicBezTo>
                  <a:pt x="2801" y="1747"/>
                  <a:pt x="2769" y="1734"/>
                  <a:pt x="2738" y="1743"/>
                </a:cubicBezTo>
                <a:cubicBezTo>
                  <a:pt x="2710" y="1751"/>
                  <a:pt x="2696" y="1780"/>
                  <a:pt x="2706" y="1811"/>
                </a:cubicBezTo>
                <a:cubicBezTo>
                  <a:pt x="2714" y="1837"/>
                  <a:pt x="2748" y="1851"/>
                  <a:pt x="2776" y="1841"/>
                </a:cubicBezTo>
                <a:close/>
                <a:moveTo>
                  <a:pt x="2612" y="1590"/>
                </a:moveTo>
                <a:cubicBezTo>
                  <a:pt x="2582" y="1574"/>
                  <a:pt x="2553" y="1596"/>
                  <a:pt x="2535" y="1649"/>
                </a:cubicBezTo>
                <a:cubicBezTo>
                  <a:pt x="2595" y="1682"/>
                  <a:pt x="2619" y="1681"/>
                  <a:pt x="2634" y="1649"/>
                </a:cubicBezTo>
                <a:cubicBezTo>
                  <a:pt x="2646" y="1622"/>
                  <a:pt x="2634" y="1603"/>
                  <a:pt x="2612" y="1590"/>
                </a:cubicBezTo>
                <a:close/>
                <a:moveTo>
                  <a:pt x="2577" y="2046"/>
                </a:moveTo>
                <a:cubicBezTo>
                  <a:pt x="2544" y="2025"/>
                  <a:pt x="2521" y="2046"/>
                  <a:pt x="2496" y="2076"/>
                </a:cubicBezTo>
                <a:cubicBezTo>
                  <a:pt x="2507" y="2094"/>
                  <a:pt x="2517" y="2113"/>
                  <a:pt x="2527" y="2129"/>
                </a:cubicBezTo>
                <a:cubicBezTo>
                  <a:pt x="2563" y="2124"/>
                  <a:pt x="2594" y="2122"/>
                  <a:pt x="2596" y="2085"/>
                </a:cubicBezTo>
                <a:cubicBezTo>
                  <a:pt x="2597" y="2072"/>
                  <a:pt x="2588" y="2052"/>
                  <a:pt x="2577" y="2046"/>
                </a:cubicBezTo>
                <a:close/>
                <a:moveTo>
                  <a:pt x="2606" y="1860"/>
                </a:moveTo>
                <a:cubicBezTo>
                  <a:pt x="2583" y="1847"/>
                  <a:pt x="2565" y="1867"/>
                  <a:pt x="2551" y="1916"/>
                </a:cubicBezTo>
                <a:cubicBezTo>
                  <a:pt x="2596" y="1940"/>
                  <a:pt x="2629" y="1936"/>
                  <a:pt x="2632" y="1908"/>
                </a:cubicBezTo>
                <a:cubicBezTo>
                  <a:pt x="2634" y="1892"/>
                  <a:pt x="2620" y="1868"/>
                  <a:pt x="2606" y="1860"/>
                </a:cubicBezTo>
                <a:close/>
                <a:moveTo>
                  <a:pt x="2830" y="917"/>
                </a:moveTo>
                <a:cubicBezTo>
                  <a:pt x="2808" y="924"/>
                  <a:pt x="2798" y="945"/>
                  <a:pt x="2807" y="965"/>
                </a:cubicBezTo>
                <a:cubicBezTo>
                  <a:pt x="2817" y="989"/>
                  <a:pt x="2842" y="1002"/>
                  <a:pt x="2863" y="994"/>
                </a:cubicBezTo>
                <a:cubicBezTo>
                  <a:pt x="2870" y="991"/>
                  <a:pt x="2875" y="987"/>
                  <a:pt x="2880" y="981"/>
                </a:cubicBezTo>
                <a:cubicBezTo>
                  <a:pt x="2880" y="924"/>
                  <a:pt x="2880" y="924"/>
                  <a:pt x="2880" y="924"/>
                </a:cubicBezTo>
                <a:cubicBezTo>
                  <a:pt x="2868" y="914"/>
                  <a:pt x="2849" y="910"/>
                  <a:pt x="2830" y="917"/>
                </a:cubicBezTo>
                <a:close/>
                <a:moveTo>
                  <a:pt x="2845" y="605"/>
                </a:moveTo>
                <a:cubicBezTo>
                  <a:pt x="2828" y="611"/>
                  <a:pt x="2820" y="635"/>
                  <a:pt x="2828" y="653"/>
                </a:cubicBezTo>
                <a:cubicBezTo>
                  <a:pt x="2835" y="668"/>
                  <a:pt x="2860" y="679"/>
                  <a:pt x="2876" y="673"/>
                </a:cubicBezTo>
                <a:cubicBezTo>
                  <a:pt x="2877" y="672"/>
                  <a:pt x="2878" y="671"/>
                  <a:pt x="2880" y="670"/>
                </a:cubicBezTo>
                <a:cubicBezTo>
                  <a:pt x="2880" y="607"/>
                  <a:pt x="2880" y="607"/>
                  <a:pt x="2880" y="607"/>
                </a:cubicBezTo>
                <a:cubicBezTo>
                  <a:pt x="2870" y="601"/>
                  <a:pt x="2858" y="600"/>
                  <a:pt x="2845" y="605"/>
                </a:cubicBezTo>
                <a:close/>
                <a:moveTo>
                  <a:pt x="2504" y="882"/>
                </a:moveTo>
                <a:cubicBezTo>
                  <a:pt x="2498" y="863"/>
                  <a:pt x="2472" y="845"/>
                  <a:pt x="2452" y="850"/>
                </a:cubicBezTo>
                <a:cubicBezTo>
                  <a:pt x="2421" y="857"/>
                  <a:pt x="2414" y="882"/>
                  <a:pt x="2410" y="914"/>
                </a:cubicBezTo>
                <a:cubicBezTo>
                  <a:pt x="2427" y="924"/>
                  <a:pt x="2443" y="935"/>
                  <a:pt x="2460" y="945"/>
                </a:cubicBezTo>
                <a:cubicBezTo>
                  <a:pt x="2501" y="916"/>
                  <a:pt x="2510" y="902"/>
                  <a:pt x="2504" y="882"/>
                </a:cubicBezTo>
                <a:close/>
                <a:moveTo>
                  <a:pt x="2854" y="1386"/>
                </a:moveTo>
                <a:cubicBezTo>
                  <a:pt x="2858" y="1397"/>
                  <a:pt x="2868" y="1408"/>
                  <a:pt x="2880" y="1417"/>
                </a:cubicBezTo>
                <a:cubicBezTo>
                  <a:pt x="2880" y="1323"/>
                  <a:pt x="2880" y="1323"/>
                  <a:pt x="2880" y="1323"/>
                </a:cubicBezTo>
                <a:cubicBezTo>
                  <a:pt x="2858" y="1339"/>
                  <a:pt x="2847" y="1364"/>
                  <a:pt x="2854" y="1386"/>
                </a:cubicBezTo>
                <a:close/>
                <a:moveTo>
                  <a:pt x="2837" y="1515"/>
                </a:moveTo>
                <a:cubicBezTo>
                  <a:pt x="2821" y="1503"/>
                  <a:pt x="2793" y="1495"/>
                  <a:pt x="2774" y="1499"/>
                </a:cubicBezTo>
                <a:cubicBezTo>
                  <a:pt x="2738" y="1507"/>
                  <a:pt x="2742" y="1540"/>
                  <a:pt x="2747" y="1579"/>
                </a:cubicBezTo>
                <a:cubicBezTo>
                  <a:pt x="2775" y="1581"/>
                  <a:pt x="2800" y="1583"/>
                  <a:pt x="2822" y="1585"/>
                </a:cubicBezTo>
                <a:cubicBezTo>
                  <a:pt x="2842" y="1561"/>
                  <a:pt x="2865" y="1538"/>
                  <a:pt x="2837" y="1515"/>
                </a:cubicBezTo>
                <a:close/>
                <a:moveTo>
                  <a:pt x="2859" y="1723"/>
                </a:moveTo>
                <a:cubicBezTo>
                  <a:pt x="2867" y="1731"/>
                  <a:pt x="2874" y="1737"/>
                  <a:pt x="2880" y="1742"/>
                </a:cubicBezTo>
                <a:cubicBezTo>
                  <a:pt x="2880" y="1650"/>
                  <a:pt x="2880" y="1650"/>
                  <a:pt x="2880" y="1650"/>
                </a:cubicBezTo>
                <a:cubicBezTo>
                  <a:pt x="2868" y="1660"/>
                  <a:pt x="2862" y="1682"/>
                  <a:pt x="2859" y="1723"/>
                </a:cubicBezTo>
                <a:close/>
                <a:moveTo>
                  <a:pt x="2321" y="1460"/>
                </a:moveTo>
                <a:cubicBezTo>
                  <a:pt x="2309" y="1431"/>
                  <a:pt x="2270" y="1416"/>
                  <a:pt x="2237" y="1427"/>
                </a:cubicBezTo>
                <a:cubicBezTo>
                  <a:pt x="2202" y="1440"/>
                  <a:pt x="2184" y="1476"/>
                  <a:pt x="2196" y="1513"/>
                </a:cubicBezTo>
                <a:cubicBezTo>
                  <a:pt x="2207" y="1547"/>
                  <a:pt x="2247" y="1567"/>
                  <a:pt x="2281" y="1555"/>
                </a:cubicBezTo>
                <a:cubicBezTo>
                  <a:pt x="2314" y="1542"/>
                  <a:pt x="2335" y="1494"/>
                  <a:pt x="2321" y="1460"/>
                </a:cubicBezTo>
                <a:close/>
                <a:moveTo>
                  <a:pt x="2026" y="2152"/>
                </a:moveTo>
                <a:cubicBezTo>
                  <a:pt x="2021" y="2153"/>
                  <a:pt x="2015" y="2156"/>
                  <a:pt x="2010" y="2158"/>
                </a:cubicBezTo>
                <a:cubicBezTo>
                  <a:pt x="2073" y="2158"/>
                  <a:pt x="2073" y="2158"/>
                  <a:pt x="2073" y="2158"/>
                </a:cubicBezTo>
                <a:cubicBezTo>
                  <a:pt x="2061" y="2149"/>
                  <a:pt x="2046" y="2146"/>
                  <a:pt x="2026" y="2152"/>
                </a:cubicBezTo>
                <a:close/>
                <a:moveTo>
                  <a:pt x="2398" y="1419"/>
                </a:moveTo>
                <a:cubicBezTo>
                  <a:pt x="2389" y="1459"/>
                  <a:pt x="2393" y="1488"/>
                  <a:pt x="2437" y="1504"/>
                </a:cubicBezTo>
                <a:cubicBezTo>
                  <a:pt x="2500" y="1470"/>
                  <a:pt x="2501" y="1461"/>
                  <a:pt x="2453" y="1406"/>
                </a:cubicBezTo>
                <a:cubicBezTo>
                  <a:pt x="2435" y="1410"/>
                  <a:pt x="2415" y="1415"/>
                  <a:pt x="2398" y="1419"/>
                </a:cubicBezTo>
                <a:close/>
                <a:moveTo>
                  <a:pt x="2188" y="1808"/>
                </a:moveTo>
                <a:cubicBezTo>
                  <a:pt x="2129" y="1849"/>
                  <a:pt x="2120" y="1865"/>
                  <a:pt x="2139" y="1892"/>
                </a:cubicBezTo>
                <a:cubicBezTo>
                  <a:pt x="2160" y="1923"/>
                  <a:pt x="2190" y="1917"/>
                  <a:pt x="2249" y="1869"/>
                </a:cubicBezTo>
                <a:cubicBezTo>
                  <a:pt x="2233" y="1840"/>
                  <a:pt x="2228" y="1806"/>
                  <a:pt x="2188" y="1808"/>
                </a:cubicBezTo>
                <a:close/>
                <a:moveTo>
                  <a:pt x="1116" y="1953"/>
                </a:moveTo>
                <a:cubicBezTo>
                  <a:pt x="1106" y="1945"/>
                  <a:pt x="1097" y="1933"/>
                  <a:pt x="1083" y="1945"/>
                </a:cubicBezTo>
                <a:cubicBezTo>
                  <a:pt x="1079" y="1948"/>
                  <a:pt x="1076" y="1960"/>
                  <a:pt x="1079" y="1964"/>
                </a:cubicBezTo>
                <a:cubicBezTo>
                  <a:pt x="1084" y="1971"/>
                  <a:pt x="1093" y="1979"/>
                  <a:pt x="1100" y="1979"/>
                </a:cubicBezTo>
                <a:cubicBezTo>
                  <a:pt x="1114" y="1980"/>
                  <a:pt x="1114" y="1966"/>
                  <a:pt x="1116" y="1953"/>
                </a:cubicBezTo>
                <a:close/>
                <a:moveTo>
                  <a:pt x="1843" y="1000"/>
                </a:moveTo>
                <a:cubicBezTo>
                  <a:pt x="1802" y="998"/>
                  <a:pt x="1792" y="1003"/>
                  <a:pt x="1784" y="1028"/>
                </a:cubicBezTo>
                <a:cubicBezTo>
                  <a:pt x="1774" y="1056"/>
                  <a:pt x="1780" y="1067"/>
                  <a:pt x="1822" y="1092"/>
                </a:cubicBezTo>
                <a:cubicBezTo>
                  <a:pt x="1880" y="1069"/>
                  <a:pt x="1884" y="1049"/>
                  <a:pt x="1843" y="1000"/>
                </a:cubicBezTo>
                <a:close/>
                <a:moveTo>
                  <a:pt x="1950" y="1424"/>
                </a:moveTo>
                <a:cubicBezTo>
                  <a:pt x="1944" y="1394"/>
                  <a:pt x="1904" y="1366"/>
                  <a:pt x="1876" y="1372"/>
                </a:cubicBezTo>
                <a:cubicBezTo>
                  <a:pt x="1837" y="1379"/>
                  <a:pt x="1816" y="1421"/>
                  <a:pt x="1828" y="1467"/>
                </a:cubicBezTo>
                <a:cubicBezTo>
                  <a:pt x="1838" y="1504"/>
                  <a:pt x="1861" y="1517"/>
                  <a:pt x="1898" y="1506"/>
                </a:cubicBezTo>
                <a:cubicBezTo>
                  <a:pt x="1932" y="1495"/>
                  <a:pt x="1957" y="1457"/>
                  <a:pt x="1950" y="1424"/>
                </a:cubicBezTo>
                <a:close/>
                <a:moveTo>
                  <a:pt x="2046" y="1556"/>
                </a:moveTo>
                <a:cubicBezTo>
                  <a:pt x="2022" y="1564"/>
                  <a:pt x="2006" y="1594"/>
                  <a:pt x="2012" y="1619"/>
                </a:cubicBezTo>
                <a:cubicBezTo>
                  <a:pt x="2017" y="1644"/>
                  <a:pt x="2046" y="1666"/>
                  <a:pt x="2069" y="1661"/>
                </a:cubicBezTo>
                <a:cubicBezTo>
                  <a:pt x="2098" y="1656"/>
                  <a:pt x="2121" y="1620"/>
                  <a:pt x="2113" y="1592"/>
                </a:cubicBezTo>
                <a:cubicBezTo>
                  <a:pt x="2106" y="1565"/>
                  <a:pt x="2072" y="1547"/>
                  <a:pt x="2046" y="1556"/>
                </a:cubicBezTo>
                <a:close/>
                <a:moveTo>
                  <a:pt x="2428" y="1805"/>
                </a:moveTo>
                <a:cubicBezTo>
                  <a:pt x="2412" y="1821"/>
                  <a:pt x="2395" y="1839"/>
                  <a:pt x="2372" y="1862"/>
                </a:cubicBezTo>
                <a:cubicBezTo>
                  <a:pt x="2399" y="1879"/>
                  <a:pt x="2420" y="1892"/>
                  <a:pt x="2440" y="1904"/>
                </a:cubicBezTo>
                <a:cubicBezTo>
                  <a:pt x="2493" y="1845"/>
                  <a:pt x="2492" y="1835"/>
                  <a:pt x="2428" y="1805"/>
                </a:cubicBezTo>
                <a:close/>
                <a:moveTo>
                  <a:pt x="2363" y="1989"/>
                </a:moveTo>
                <a:cubicBezTo>
                  <a:pt x="2341" y="1996"/>
                  <a:pt x="2330" y="2012"/>
                  <a:pt x="2341" y="2032"/>
                </a:cubicBezTo>
                <a:cubicBezTo>
                  <a:pt x="2348" y="2046"/>
                  <a:pt x="2365" y="2054"/>
                  <a:pt x="2388" y="2072"/>
                </a:cubicBezTo>
                <a:cubicBezTo>
                  <a:pt x="2400" y="2046"/>
                  <a:pt x="2414" y="2029"/>
                  <a:pt x="2412" y="2015"/>
                </a:cubicBezTo>
                <a:cubicBezTo>
                  <a:pt x="2408" y="1992"/>
                  <a:pt x="2388" y="1981"/>
                  <a:pt x="2363" y="1989"/>
                </a:cubicBezTo>
                <a:close/>
                <a:moveTo>
                  <a:pt x="2218" y="2056"/>
                </a:moveTo>
                <a:cubicBezTo>
                  <a:pt x="2196" y="2080"/>
                  <a:pt x="2165" y="2100"/>
                  <a:pt x="2192" y="2133"/>
                </a:cubicBezTo>
                <a:cubicBezTo>
                  <a:pt x="2201" y="2144"/>
                  <a:pt x="2229" y="2152"/>
                  <a:pt x="2239" y="2146"/>
                </a:cubicBezTo>
                <a:cubicBezTo>
                  <a:pt x="2257" y="2136"/>
                  <a:pt x="2277" y="2115"/>
                  <a:pt x="2279" y="2097"/>
                </a:cubicBezTo>
                <a:cubicBezTo>
                  <a:pt x="2282" y="2063"/>
                  <a:pt x="2249" y="2062"/>
                  <a:pt x="2218" y="2056"/>
                </a:cubicBezTo>
                <a:close/>
                <a:moveTo>
                  <a:pt x="1781" y="1176"/>
                </a:moveTo>
                <a:cubicBezTo>
                  <a:pt x="1759" y="1170"/>
                  <a:pt x="1734" y="1185"/>
                  <a:pt x="1728" y="1208"/>
                </a:cubicBezTo>
                <a:cubicBezTo>
                  <a:pt x="1722" y="1228"/>
                  <a:pt x="1735" y="1246"/>
                  <a:pt x="1758" y="1252"/>
                </a:cubicBezTo>
                <a:cubicBezTo>
                  <a:pt x="1785" y="1259"/>
                  <a:pt x="1804" y="1250"/>
                  <a:pt x="1808" y="1228"/>
                </a:cubicBezTo>
                <a:cubicBezTo>
                  <a:pt x="1813" y="1205"/>
                  <a:pt x="1800" y="1181"/>
                  <a:pt x="1781" y="1176"/>
                </a:cubicBezTo>
                <a:close/>
                <a:moveTo>
                  <a:pt x="2375" y="1735"/>
                </a:moveTo>
                <a:cubicBezTo>
                  <a:pt x="2391" y="1731"/>
                  <a:pt x="2407" y="1709"/>
                  <a:pt x="2413" y="1692"/>
                </a:cubicBezTo>
                <a:cubicBezTo>
                  <a:pt x="2423" y="1662"/>
                  <a:pt x="2400" y="1641"/>
                  <a:pt x="2376" y="1633"/>
                </a:cubicBezTo>
                <a:cubicBezTo>
                  <a:pt x="2340" y="1621"/>
                  <a:pt x="2314" y="1640"/>
                  <a:pt x="2297" y="1678"/>
                </a:cubicBezTo>
                <a:cubicBezTo>
                  <a:pt x="2312" y="1717"/>
                  <a:pt x="2333" y="1746"/>
                  <a:pt x="2375" y="1735"/>
                </a:cubicBezTo>
                <a:close/>
                <a:moveTo>
                  <a:pt x="959" y="2075"/>
                </a:moveTo>
                <a:cubicBezTo>
                  <a:pt x="946" y="2071"/>
                  <a:pt x="937" y="2077"/>
                  <a:pt x="930" y="2088"/>
                </a:cubicBezTo>
                <a:cubicBezTo>
                  <a:pt x="924" y="2099"/>
                  <a:pt x="928" y="2108"/>
                  <a:pt x="936" y="2118"/>
                </a:cubicBezTo>
                <a:cubicBezTo>
                  <a:pt x="951" y="2122"/>
                  <a:pt x="963" y="2119"/>
                  <a:pt x="969" y="2106"/>
                </a:cubicBezTo>
                <a:cubicBezTo>
                  <a:pt x="974" y="2094"/>
                  <a:pt x="968" y="2083"/>
                  <a:pt x="959" y="2075"/>
                </a:cubicBezTo>
                <a:close/>
                <a:moveTo>
                  <a:pt x="438" y="220"/>
                </a:moveTo>
                <a:cubicBezTo>
                  <a:pt x="454" y="221"/>
                  <a:pt x="454" y="206"/>
                  <a:pt x="456" y="191"/>
                </a:cubicBezTo>
                <a:cubicBezTo>
                  <a:pt x="444" y="181"/>
                  <a:pt x="434" y="168"/>
                  <a:pt x="419" y="181"/>
                </a:cubicBezTo>
                <a:cubicBezTo>
                  <a:pt x="414" y="185"/>
                  <a:pt x="411" y="199"/>
                  <a:pt x="414" y="203"/>
                </a:cubicBezTo>
                <a:cubicBezTo>
                  <a:pt x="419" y="211"/>
                  <a:pt x="430" y="220"/>
                  <a:pt x="438" y="220"/>
                </a:cubicBezTo>
                <a:close/>
                <a:moveTo>
                  <a:pt x="331" y="56"/>
                </a:moveTo>
                <a:cubicBezTo>
                  <a:pt x="339" y="50"/>
                  <a:pt x="347" y="43"/>
                  <a:pt x="358" y="34"/>
                </a:cubicBezTo>
                <a:cubicBezTo>
                  <a:pt x="354" y="23"/>
                  <a:pt x="352" y="10"/>
                  <a:pt x="346" y="0"/>
                </a:cubicBezTo>
                <a:cubicBezTo>
                  <a:pt x="289" y="0"/>
                  <a:pt x="289" y="0"/>
                  <a:pt x="289" y="0"/>
                </a:cubicBezTo>
                <a:cubicBezTo>
                  <a:pt x="283" y="11"/>
                  <a:pt x="285" y="26"/>
                  <a:pt x="294" y="39"/>
                </a:cubicBezTo>
                <a:cubicBezTo>
                  <a:pt x="304" y="51"/>
                  <a:pt x="316" y="58"/>
                  <a:pt x="331" y="56"/>
                </a:cubicBezTo>
                <a:close/>
                <a:moveTo>
                  <a:pt x="220" y="146"/>
                </a:moveTo>
                <a:cubicBezTo>
                  <a:pt x="234" y="145"/>
                  <a:pt x="244" y="139"/>
                  <a:pt x="249" y="124"/>
                </a:cubicBezTo>
                <a:cubicBezTo>
                  <a:pt x="254" y="104"/>
                  <a:pt x="250" y="96"/>
                  <a:pt x="221" y="78"/>
                </a:cubicBezTo>
                <a:cubicBezTo>
                  <a:pt x="195" y="90"/>
                  <a:pt x="190" y="97"/>
                  <a:pt x="193" y="117"/>
                </a:cubicBezTo>
                <a:cubicBezTo>
                  <a:pt x="196" y="133"/>
                  <a:pt x="208" y="146"/>
                  <a:pt x="220" y="146"/>
                </a:cubicBezTo>
                <a:close/>
                <a:moveTo>
                  <a:pt x="375" y="357"/>
                </a:moveTo>
                <a:cubicBezTo>
                  <a:pt x="362" y="361"/>
                  <a:pt x="353" y="380"/>
                  <a:pt x="357" y="392"/>
                </a:cubicBezTo>
                <a:cubicBezTo>
                  <a:pt x="362" y="406"/>
                  <a:pt x="384" y="414"/>
                  <a:pt x="399" y="408"/>
                </a:cubicBezTo>
                <a:cubicBezTo>
                  <a:pt x="413" y="403"/>
                  <a:pt x="415" y="393"/>
                  <a:pt x="408" y="375"/>
                </a:cubicBezTo>
                <a:cubicBezTo>
                  <a:pt x="401" y="358"/>
                  <a:pt x="390" y="352"/>
                  <a:pt x="375" y="357"/>
                </a:cubicBezTo>
                <a:close/>
                <a:moveTo>
                  <a:pt x="166" y="286"/>
                </a:moveTo>
                <a:cubicBezTo>
                  <a:pt x="202" y="269"/>
                  <a:pt x="204" y="248"/>
                  <a:pt x="196" y="222"/>
                </a:cubicBezTo>
                <a:cubicBezTo>
                  <a:pt x="182" y="208"/>
                  <a:pt x="166" y="209"/>
                  <a:pt x="151" y="219"/>
                </a:cubicBezTo>
                <a:cubicBezTo>
                  <a:pt x="131" y="231"/>
                  <a:pt x="134" y="249"/>
                  <a:pt x="141" y="276"/>
                </a:cubicBezTo>
                <a:cubicBezTo>
                  <a:pt x="147" y="279"/>
                  <a:pt x="159" y="283"/>
                  <a:pt x="166" y="286"/>
                </a:cubicBezTo>
                <a:close/>
                <a:moveTo>
                  <a:pt x="348" y="100"/>
                </a:moveTo>
                <a:cubicBezTo>
                  <a:pt x="345" y="124"/>
                  <a:pt x="363" y="134"/>
                  <a:pt x="382" y="144"/>
                </a:cubicBezTo>
                <a:cubicBezTo>
                  <a:pt x="400" y="134"/>
                  <a:pt x="413" y="124"/>
                  <a:pt x="406" y="104"/>
                </a:cubicBezTo>
                <a:cubicBezTo>
                  <a:pt x="402" y="92"/>
                  <a:pt x="393" y="81"/>
                  <a:pt x="377" y="83"/>
                </a:cubicBezTo>
                <a:cubicBezTo>
                  <a:pt x="365" y="85"/>
                  <a:pt x="351" y="85"/>
                  <a:pt x="348" y="100"/>
                </a:cubicBezTo>
                <a:close/>
                <a:moveTo>
                  <a:pt x="250" y="276"/>
                </a:moveTo>
                <a:cubicBezTo>
                  <a:pt x="254" y="290"/>
                  <a:pt x="270" y="295"/>
                  <a:pt x="294" y="293"/>
                </a:cubicBezTo>
                <a:cubicBezTo>
                  <a:pt x="306" y="265"/>
                  <a:pt x="308" y="249"/>
                  <a:pt x="293" y="243"/>
                </a:cubicBezTo>
                <a:cubicBezTo>
                  <a:pt x="283" y="239"/>
                  <a:pt x="268" y="240"/>
                  <a:pt x="257" y="244"/>
                </a:cubicBezTo>
                <a:cubicBezTo>
                  <a:pt x="244" y="250"/>
                  <a:pt x="247" y="265"/>
                  <a:pt x="250" y="276"/>
                </a:cubicBezTo>
                <a:close/>
                <a:moveTo>
                  <a:pt x="60" y="1519"/>
                </a:moveTo>
                <a:cubicBezTo>
                  <a:pt x="42" y="1526"/>
                  <a:pt x="24" y="1533"/>
                  <a:pt x="0" y="1543"/>
                </a:cubicBezTo>
                <a:cubicBezTo>
                  <a:pt x="0" y="1545"/>
                  <a:pt x="0" y="1545"/>
                  <a:pt x="0" y="1545"/>
                </a:cubicBezTo>
                <a:cubicBezTo>
                  <a:pt x="14" y="1566"/>
                  <a:pt x="25" y="1582"/>
                  <a:pt x="35" y="1597"/>
                </a:cubicBezTo>
                <a:cubicBezTo>
                  <a:pt x="95" y="1571"/>
                  <a:pt x="98" y="1563"/>
                  <a:pt x="60" y="1519"/>
                </a:cubicBezTo>
                <a:close/>
                <a:moveTo>
                  <a:pt x="93" y="1223"/>
                </a:moveTo>
                <a:cubicBezTo>
                  <a:pt x="94" y="1198"/>
                  <a:pt x="69" y="1173"/>
                  <a:pt x="41" y="1171"/>
                </a:cubicBezTo>
                <a:cubicBezTo>
                  <a:pt x="25" y="1170"/>
                  <a:pt x="10" y="1175"/>
                  <a:pt x="0" y="1184"/>
                </a:cubicBezTo>
                <a:cubicBezTo>
                  <a:pt x="0" y="1268"/>
                  <a:pt x="0" y="1268"/>
                  <a:pt x="0" y="1268"/>
                </a:cubicBezTo>
                <a:cubicBezTo>
                  <a:pt x="8" y="1276"/>
                  <a:pt x="19" y="1281"/>
                  <a:pt x="31" y="1281"/>
                </a:cubicBezTo>
                <a:cubicBezTo>
                  <a:pt x="60" y="1283"/>
                  <a:pt x="92" y="1254"/>
                  <a:pt x="93" y="1223"/>
                </a:cubicBezTo>
                <a:close/>
                <a:moveTo>
                  <a:pt x="92" y="1016"/>
                </a:moveTo>
                <a:cubicBezTo>
                  <a:pt x="96" y="983"/>
                  <a:pt x="68" y="953"/>
                  <a:pt x="27" y="948"/>
                </a:cubicBezTo>
                <a:cubicBezTo>
                  <a:pt x="18" y="947"/>
                  <a:pt x="9" y="949"/>
                  <a:pt x="0" y="953"/>
                </a:cubicBezTo>
                <a:cubicBezTo>
                  <a:pt x="0" y="1067"/>
                  <a:pt x="0" y="1067"/>
                  <a:pt x="0" y="1067"/>
                </a:cubicBezTo>
                <a:cubicBezTo>
                  <a:pt x="9" y="1073"/>
                  <a:pt x="18" y="1077"/>
                  <a:pt x="27" y="1077"/>
                </a:cubicBezTo>
                <a:cubicBezTo>
                  <a:pt x="56" y="1080"/>
                  <a:pt x="88" y="1050"/>
                  <a:pt x="92" y="1016"/>
                </a:cubicBezTo>
                <a:close/>
                <a:moveTo>
                  <a:pt x="77" y="1372"/>
                </a:moveTo>
                <a:cubicBezTo>
                  <a:pt x="54" y="1351"/>
                  <a:pt x="28" y="1357"/>
                  <a:pt x="2" y="1380"/>
                </a:cubicBezTo>
                <a:cubicBezTo>
                  <a:pt x="1" y="1414"/>
                  <a:pt x="7" y="1443"/>
                  <a:pt x="43" y="1449"/>
                </a:cubicBezTo>
                <a:cubicBezTo>
                  <a:pt x="56" y="1451"/>
                  <a:pt x="75" y="1440"/>
                  <a:pt x="85" y="1429"/>
                </a:cubicBezTo>
                <a:cubicBezTo>
                  <a:pt x="103" y="1410"/>
                  <a:pt x="92" y="1386"/>
                  <a:pt x="77" y="1372"/>
                </a:cubicBezTo>
                <a:close/>
                <a:moveTo>
                  <a:pt x="21" y="1746"/>
                </a:moveTo>
                <a:cubicBezTo>
                  <a:pt x="23" y="1763"/>
                  <a:pt x="25" y="1781"/>
                  <a:pt x="27" y="1796"/>
                </a:cubicBezTo>
                <a:cubicBezTo>
                  <a:pt x="56" y="1805"/>
                  <a:pt x="80" y="1813"/>
                  <a:pt x="94" y="1786"/>
                </a:cubicBezTo>
                <a:cubicBezTo>
                  <a:pt x="99" y="1776"/>
                  <a:pt x="98" y="1758"/>
                  <a:pt x="92" y="1750"/>
                </a:cubicBezTo>
                <a:cubicBezTo>
                  <a:pt x="74" y="1724"/>
                  <a:pt x="50" y="1732"/>
                  <a:pt x="21" y="1746"/>
                </a:cubicBezTo>
                <a:close/>
                <a:moveTo>
                  <a:pt x="251" y="1115"/>
                </a:moveTo>
                <a:cubicBezTo>
                  <a:pt x="276" y="1111"/>
                  <a:pt x="293" y="1090"/>
                  <a:pt x="292" y="1066"/>
                </a:cubicBezTo>
                <a:cubicBezTo>
                  <a:pt x="291" y="1042"/>
                  <a:pt x="284" y="1019"/>
                  <a:pt x="258" y="1010"/>
                </a:cubicBezTo>
                <a:cubicBezTo>
                  <a:pt x="233" y="1001"/>
                  <a:pt x="217" y="1013"/>
                  <a:pt x="189" y="1063"/>
                </a:cubicBezTo>
                <a:cubicBezTo>
                  <a:pt x="200" y="1095"/>
                  <a:pt x="214" y="1120"/>
                  <a:pt x="251" y="1115"/>
                </a:cubicBezTo>
                <a:close/>
                <a:moveTo>
                  <a:pt x="472" y="1184"/>
                </a:moveTo>
                <a:cubicBezTo>
                  <a:pt x="478" y="1160"/>
                  <a:pt x="470" y="1143"/>
                  <a:pt x="448" y="1131"/>
                </a:cubicBezTo>
                <a:cubicBezTo>
                  <a:pt x="424" y="1119"/>
                  <a:pt x="385" y="1128"/>
                  <a:pt x="368" y="1149"/>
                </a:cubicBezTo>
                <a:cubicBezTo>
                  <a:pt x="350" y="1171"/>
                  <a:pt x="354" y="1186"/>
                  <a:pt x="391" y="1232"/>
                </a:cubicBezTo>
                <a:cubicBezTo>
                  <a:pt x="447" y="1234"/>
                  <a:pt x="463" y="1224"/>
                  <a:pt x="472" y="1184"/>
                </a:cubicBezTo>
                <a:close/>
                <a:moveTo>
                  <a:pt x="391" y="310"/>
                </a:moveTo>
                <a:cubicBezTo>
                  <a:pt x="405" y="294"/>
                  <a:pt x="403" y="278"/>
                  <a:pt x="391" y="262"/>
                </a:cubicBezTo>
                <a:cubicBezTo>
                  <a:pt x="359" y="265"/>
                  <a:pt x="350" y="271"/>
                  <a:pt x="352" y="287"/>
                </a:cubicBezTo>
                <a:cubicBezTo>
                  <a:pt x="354" y="304"/>
                  <a:pt x="365" y="311"/>
                  <a:pt x="391" y="310"/>
                </a:cubicBezTo>
                <a:close/>
                <a:moveTo>
                  <a:pt x="378" y="531"/>
                </a:moveTo>
                <a:cubicBezTo>
                  <a:pt x="391" y="534"/>
                  <a:pt x="402" y="532"/>
                  <a:pt x="408" y="519"/>
                </a:cubicBezTo>
                <a:cubicBezTo>
                  <a:pt x="416" y="501"/>
                  <a:pt x="412" y="487"/>
                  <a:pt x="394" y="476"/>
                </a:cubicBezTo>
                <a:cubicBezTo>
                  <a:pt x="367" y="486"/>
                  <a:pt x="359" y="494"/>
                  <a:pt x="360" y="511"/>
                </a:cubicBezTo>
                <a:cubicBezTo>
                  <a:pt x="361" y="522"/>
                  <a:pt x="367" y="529"/>
                  <a:pt x="378" y="531"/>
                </a:cubicBezTo>
                <a:close/>
                <a:moveTo>
                  <a:pt x="452" y="368"/>
                </a:moveTo>
                <a:cubicBezTo>
                  <a:pt x="458" y="368"/>
                  <a:pt x="467" y="363"/>
                  <a:pt x="470" y="358"/>
                </a:cubicBezTo>
                <a:cubicBezTo>
                  <a:pt x="478" y="342"/>
                  <a:pt x="468" y="332"/>
                  <a:pt x="453" y="321"/>
                </a:cubicBezTo>
                <a:cubicBezTo>
                  <a:pt x="445" y="327"/>
                  <a:pt x="437" y="332"/>
                  <a:pt x="430" y="337"/>
                </a:cubicBezTo>
                <a:cubicBezTo>
                  <a:pt x="433" y="354"/>
                  <a:pt x="435" y="368"/>
                  <a:pt x="452" y="368"/>
                </a:cubicBezTo>
                <a:close/>
                <a:moveTo>
                  <a:pt x="115" y="1901"/>
                </a:moveTo>
                <a:cubicBezTo>
                  <a:pt x="118" y="1875"/>
                  <a:pt x="104" y="1864"/>
                  <a:pt x="70" y="1861"/>
                </a:cubicBezTo>
                <a:cubicBezTo>
                  <a:pt x="37" y="1858"/>
                  <a:pt x="18" y="1871"/>
                  <a:pt x="15" y="1898"/>
                </a:cubicBezTo>
                <a:cubicBezTo>
                  <a:pt x="12" y="1922"/>
                  <a:pt x="34" y="1951"/>
                  <a:pt x="56" y="1954"/>
                </a:cubicBezTo>
                <a:cubicBezTo>
                  <a:pt x="81" y="1957"/>
                  <a:pt x="112" y="1929"/>
                  <a:pt x="115" y="1901"/>
                </a:cubicBezTo>
                <a:close/>
                <a:moveTo>
                  <a:pt x="288" y="1365"/>
                </a:moveTo>
                <a:cubicBezTo>
                  <a:pt x="307" y="1381"/>
                  <a:pt x="326" y="1383"/>
                  <a:pt x="346" y="1368"/>
                </a:cubicBezTo>
                <a:cubicBezTo>
                  <a:pt x="371" y="1348"/>
                  <a:pt x="373" y="1321"/>
                  <a:pt x="350" y="1279"/>
                </a:cubicBezTo>
                <a:cubicBezTo>
                  <a:pt x="333" y="1279"/>
                  <a:pt x="314" y="1279"/>
                  <a:pt x="294" y="1280"/>
                </a:cubicBezTo>
                <a:cubicBezTo>
                  <a:pt x="264" y="1333"/>
                  <a:pt x="263" y="1344"/>
                  <a:pt x="288" y="1365"/>
                </a:cubicBezTo>
                <a:close/>
                <a:moveTo>
                  <a:pt x="489" y="1641"/>
                </a:moveTo>
                <a:cubicBezTo>
                  <a:pt x="509" y="1596"/>
                  <a:pt x="506" y="1572"/>
                  <a:pt x="477" y="1556"/>
                </a:cubicBezTo>
                <a:cubicBezTo>
                  <a:pt x="452" y="1542"/>
                  <a:pt x="438" y="1552"/>
                  <a:pt x="411" y="1600"/>
                </a:cubicBezTo>
                <a:cubicBezTo>
                  <a:pt x="433" y="1649"/>
                  <a:pt x="437" y="1651"/>
                  <a:pt x="489" y="1641"/>
                </a:cubicBezTo>
                <a:close/>
                <a:moveTo>
                  <a:pt x="481" y="99"/>
                </a:moveTo>
                <a:cubicBezTo>
                  <a:pt x="488" y="94"/>
                  <a:pt x="498" y="85"/>
                  <a:pt x="498" y="77"/>
                </a:cubicBezTo>
                <a:cubicBezTo>
                  <a:pt x="498" y="59"/>
                  <a:pt x="484" y="52"/>
                  <a:pt x="466" y="52"/>
                </a:cubicBezTo>
                <a:cubicBezTo>
                  <a:pt x="453" y="63"/>
                  <a:pt x="445" y="76"/>
                  <a:pt x="455" y="93"/>
                </a:cubicBezTo>
                <a:cubicBezTo>
                  <a:pt x="461" y="103"/>
                  <a:pt x="472" y="105"/>
                  <a:pt x="481" y="99"/>
                </a:cubicBezTo>
                <a:close/>
                <a:moveTo>
                  <a:pt x="478" y="515"/>
                </a:moveTo>
                <a:cubicBezTo>
                  <a:pt x="453" y="528"/>
                  <a:pt x="447" y="538"/>
                  <a:pt x="452" y="556"/>
                </a:cubicBezTo>
                <a:cubicBezTo>
                  <a:pt x="455" y="570"/>
                  <a:pt x="465" y="576"/>
                  <a:pt x="479" y="574"/>
                </a:cubicBezTo>
                <a:cubicBezTo>
                  <a:pt x="495" y="573"/>
                  <a:pt x="506" y="557"/>
                  <a:pt x="507" y="532"/>
                </a:cubicBezTo>
                <a:cubicBezTo>
                  <a:pt x="497" y="526"/>
                  <a:pt x="487" y="521"/>
                  <a:pt x="478" y="515"/>
                </a:cubicBezTo>
                <a:close/>
                <a:moveTo>
                  <a:pt x="431" y="674"/>
                </a:moveTo>
                <a:cubicBezTo>
                  <a:pt x="442" y="691"/>
                  <a:pt x="452" y="692"/>
                  <a:pt x="480" y="681"/>
                </a:cubicBezTo>
                <a:cubicBezTo>
                  <a:pt x="484" y="671"/>
                  <a:pt x="488" y="661"/>
                  <a:pt x="492" y="649"/>
                </a:cubicBezTo>
                <a:cubicBezTo>
                  <a:pt x="467" y="627"/>
                  <a:pt x="449" y="623"/>
                  <a:pt x="434" y="635"/>
                </a:cubicBezTo>
                <a:cubicBezTo>
                  <a:pt x="424" y="644"/>
                  <a:pt x="422" y="662"/>
                  <a:pt x="431" y="674"/>
                </a:cubicBezTo>
                <a:close/>
                <a:moveTo>
                  <a:pt x="463" y="1436"/>
                </a:moveTo>
                <a:cubicBezTo>
                  <a:pt x="456" y="1421"/>
                  <a:pt x="437" y="1406"/>
                  <a:pt x="421" y="1403"/>
                </a:cubicBezTo>
                <a:cubicBezTo>
                  <a:pt x="392" y="1397"/>
                  <a:pt x="384" y="1423"/>
                  <a:pt x="375" y="1454"/>
                </a:cubicBezTo>
                <a:cubicBezTo>
                  <a:pt x="395" y="1465"/>
                  <a:pt x="413" y="1475"/>
                  <a:pt x="429" y="1484"/>
                </a:cubicBezTo>
                <a:cubicBezTo>
                  <a:pt x="452" y="1472"/>
                  <a:pt x="477" y="1462"/>
                  <a:pt x="463" y="1436"/>
                </a:cubicBezTo>
                <a:close/>
                <a:moveTo>
                  <a:pt x="479" y="280"/>
                </a:moveTo>
                <a:cubicBezTo>
                  <a:pt x="490" y="278"/>
                  <a:pt x="495" y="268"/>
                  <a:pt x="490" y="257"/>
                </a:cubicBezTo>
                <a:cubicBezTo>
                  <a:pt x="487" y="247"/>
                  <a:pt x="479" y="242"/>
                  <a:pt x="470" y="248"/>
                </a:cubicBezTo>
                <a:cubicBezTo>
                  <a:pt x="464" y="251"/>
                  <a:pt x="460" y="260"/>
                  <a:pt x="452" y="270"/>
                </a:cubicBezTo>
                <a:cubicBezTo>
                  <a:pt x="465" y="275"/>
                  <a:pt x="473" y="282"/>
                  <a:pt x="479" y="280"/>
                </a:cubicBezTo>
                <a:close/>
                <a:moveTo>
                  <a:pt x="1006" y="2150"/>
                </a:moveTo>
                <a:cubicBezTo>
                  <a:pt x="996" y="2143"/>
                  <a:pt x="973" y="2145"/>
                  <a:pt x="965" y="2156"/>
                </a:cubicBezTo>
                <a:cubicBezTo>
                  <a:pt x="965" y="2157"/>
                  <a:pt x="964" y="2158"/>
                  <a:pt x="964" y="2158"/>
                </a:cubicBezTo>
                <a:cubicBezTo>
                  <a:pt x="1014" y="2158"/>
                  <a:pt x="1014" y="2158"/>
                  <a:pt x="1014" y="2158"/>
                </a:cubicBezTo>
                <a:cubicBezTo>
                  <a:pt x="1013" y="2155"/>
                  <a:pt x="1010" y="2152"/>
                  <a:pt x="1006" y="2150"/>
                </a:cubicBezTo>
                <a:close/>
                <a:moveTo>
                  <a:pt x="885" y="1981"/>
                </a:moveTo>
                <a:cubicBezTo>
                  <a:pt x="873" y="1969"/>
                  <a:pt x="859" y="1969"/>
                  <a:pt x="846" y="1978"/>
                </a:cubicBezTo>
                <a:cubicBezTo>
                  <a:pt x="828" y="1989"/>
                  <a:pt x="831" y="2005"/>
                  <a:pt x="837" y="2029"/>
                </a:cubicBezTo>
                <a:cubicBezTo>
                  <a:pt x="843" y="2031"/>
                  <a:pt x="852" y="2035"/>
                  <a:pt x="859" y="2037"/>
                </a:cubicBezTo>
                <a:cubicBezTo>
                  <a:pt x="891" y="2023"/>
                  <a:pt x="893" y="2004"/>
                  <a:pt x="885" y="1981"/>
                </a:cubicBezTo>
                <a:close/>
                <a:moveTo>
                  <a:pt x="883" y="1156"/>
                </a:moveTo>
                <a:cubicBezTo>
                  <a:pt x="890" y="1134"/>
                  <a:pt x="878" y="1106"/>
                  <a:pt x="858" y="1098"/>
                </a:cubicBezTo>
                <a:cubicBezTo>
                  <a:pt x="839" y="1090"/>
                  <a:pt x="810" y="1102"/>
                  <a:pt x="802" y="1119"/>
                </a:cubicBezTo>
                <a:cubicBezTo>
                  <a:pt x="793" y="1143"/>
                  <a:pt x="808" y="1170"/>
                  <a:pt x="837" y="1180"/>
                </a:cubicBezTo>
                <a:cubicBezTo>
                  <a:pt x="860" y="1188"/>
                  <a:pt x="876" y="1180"/>
                  <a:pt x="883" y="1156"/>
                </a:cubicBezTo>
                <a:close/>
                <a:moveTo>
                  <a:pt x="908" y="1853"/>
                </a:moveTo>
                <a:cubicBezTo>
                  <a:pt x="884" y="1864"/>
                  <a:pt x="880" y="1870"/>
                  <a:pt x="883" y="1887"/>
                </a:cubicBezTo>
                <a:cubicBezTo>
                  <a:pt x="886" y="1902"/>
                  <a:pt x="896" y="1914"/>
                  <a:pt x="907" y="1913"/>
                </a:cubicBezTo>
                <a:cubicBezTo>
                  <a:pt x="919" y="1913"/>
                  <a:pt x="928" y="1907"/>
                  <a:pt x="932" y="1894"/>
                </a:cubicBezTo>
                <a:cubicBezTo>
                  <a:pt x="937" y="1876"/>
                  <a:pt x="934" y="1869"/>
                  <a:pt x="908" y="1853"/>
                </a:cubicBezTo>
                <a:close/>
                <a:moveTo>
                  <a:pt x="856" y="2094"/>
                </a:moveTo>
                <a:cubicBezTo>
                  <a:pt x="839" y="2100"/>
                  <a:pt x="833" y="2112"/>
                  <a:pt x="839" y="2125"/>
                </a:cubicBezTo>
                <a:cubicBezTo>
                  <a:pt x="845" y="2138"/>
                  <a:pt x="861" y="2146"/>
                  <a:pt x="873" y="2141"/>
                </a:cubicBezTo>
                <a:cubicBezTo>
                  <a:pt x="886" y="2136"/>
                  <a:pt x="893" y="2118"/>
                  <a:pt x="888" y="2104"/>
                </a:cubicBezTo>
                <a:cubicBezTo>
                  <a:pt x="883" y="2092"/>
                  <a:pt x="870" y="2088"/>
                  <a:pt x="856" y="2094"/>
                </a:cubicBezTo>
                <a:close/>
                <a:moveTo>
                  <a:pt x="808" y="527"/>
                </a:moveTo>
                <a:cubicBezTo>
                  <a:pt x="822" y="521"/>
                  <a:pt x="827" y="506"/>
                  <a:pt x="821" y="491"/>
                </a:cubicBezTo>
                <a:cubicBezTo>
                  <a:pt x="814" y="475"/>
                  <a:pt x="797" y="465"/>
                  <a:pt x="785" y="470"/>
                </a:cubicBezTo>
                <a:cubicBezTo>
                  <a:pt x="771" y="476"/>
                  <a:pt x="761" y="499"/>
                  <a:pt x="766" y="512"/>
                </a:cubicBezTo>
                <a:cubicBezTo>
                  <a:pt x="771" y="525"/>
                  <a:pt x="793" y="533"/>
                  <a:pt x="808" y="527"/>
                </a:cubicBezTo>
                <a:close/>
                <a:moveTo>
                  <a:pt x="822" y="986"/>
                </a:moveTo>
                <a:cubicBezTo>
                  <a:pt x="844" y="992"/>
                  <a:pt x="882" y="966"/>
                  <a:pt x="889" y="941"/>
                </a:cubicBezTo>
                <a:cubicBezTo>
                  <a:pt x="895" y="919"/>
                  <a:pt x="876" y="890"/>
                  <a:pt x="850" y="882"/>
                </a:cubicBezTo>
                <a:cubicBezTo>
                  <a:pt x="825" y="874"/>
                  <a:pt x="798" y="892"/>
                  <a:pt x="788" y="923"/>
                </a:cubicBezTo>
                <a:cubicBezTo>
                  <a:pt x="781" y="946"/>
                  <a:pt x="799" y="979"/>
                  <a:pt x="822" y="986"/>
                </a:cubicBezTo>
                <a:close/>
                <a:moveTo>
                  <a:pt x="1059" y="2059"/>
                </a:moveTo>
                <a:cubicBezTo>
                  <a:pt x="1071" y="2044"/>
                  <a:pt x="1069" y="2030"/>
                  <a:pt x="1058" y="2016"/>
                </a:cubicBezTo>
                <a:cubicBezTo>
                  <a:pt x="1030" y="2019"/>
                  <a:pt x="1022" y="2024"/>
                  <a:pt x="1024" y="2038"/>
                </a:cubicBezTo>
                <a:cubicBezTo>
                  <a:pt x="1025" y="2054"/>
                  <a:pt x="1036" y="2060"/>
                  <a:pt x="1059" y="2059"/>
                </a:cubicBezTo>
                <a:close/>
                <a:moveTo>
                  <a:pt x="210" y="1226"/>
                </a:moveTo>
                <a:cubicBezTo>
                  <a:pt x="195" y="1223"/>
                  <a:pt x="179" y="1220"/>
                  <a:pt x="165" y="1218"/>
                </a:cubicBezTo>
                <a:cubicBezTo>
                  <a:pt x="145" y="1245"/>
                  <a:pt x="138" y="1269"/>
                  <a:pt x="166" y="1295"/>
                </a:cubicBezTo>
                <a:cubicBezTo>
                  <a:pt x="225" y="1290"/>
                  <a:pt x="229" y="1284"/>
                  <a:pt x="210" y="1226"/>
                </a:cubicBezTo>
                <a:close/>
                <a:moveTo>
                  <a:pt x="759" y="340"/>
                </a:moveTo>
                <a:cubicBezTo>
                  <a:pt x="725" y="338"/>
                  <a:pt x="719" y="341"/>
                  <a:pt x="715" y="359"/>
                </a:cubicBezTo>
                <a:cubicBezTo>
                  <a:pt x="711" y="372"/>
                  <a:pt x="715" y="382"/>
                  <a:pt x="728" y="389"/>
                </a:cubicBezTo>
                <a:cubicBezTo>
                  <a:pt x="744" y="396"/>
                  <a:pt x="758" y="390"/>
                  <a:pt x="774" y="368"/>
                </a:cubicBezTo>
                <a:cubicBezTo>
                  <a:pt x="770" y="360"/>
                  <a:pt x="765" y="350"/>
                  <a:pt x="759" y="340"/>
                </a:cubicBezTo>
                <a:close/>
                <a:moveTo>
                  <a:pt x="1051" y="1912"/>
                </a:moveTo>
                <a:cubicBezTo>
                  <a:pt x="1066" y="1903"/>
                  <a:pt x="1078" y="1894"/>
                  <a:pt x="1072" y="1876"/>
                </a:cubicBezTo>
                <a:cubicBezTo>
                  <a:pt x="1068" y="1865"/>
                  <a:pt x="1060" y="1856"/>
                  <a:pt x="1046" y="1858"/>
                </a:cubicBezTo>
                <a:cubicBezTo>
                  <a:pt x="1035" y="1859"/>
                  <a:pt x="1023" y="1859"/>
                  <a:pt x="1021" y="1873"/>
                </a:cubicBezTo>
                <a:cubicBezTo>
                  <a:pt x="1018" y="1894"/>
                  <a:pt x="1034" y="1903"/>
                  <a:pt x="1051" y="1912"/>
                </a:cubicBezTo>
                <a:close/>
                <a:moveTo>
                  <a:pt x="1044" y="2101"/>
                </a:moveTo>
                <a:cubicBezTo>
                  <a:pt x="1033" y="2105"/>
                  <a:pt x="1025" y="2121"/>
                  <a:pt x="1028" y="2132"/>
                </a:cubicBezTo>
                <a:cubicBezTo>
                  <a:pt x="1033" y="2144"/>
                  <a:pt x="1053" y="2151"/>
                  <a:pt x="1066" y="2146"/>
                </a:cubicBezTo>
                <a:cubicBezTo>
                  <a:pt x="1078" y="2142"/>
                  <a:pt x="1080" y="2133"/>
                  <a:pt x="1074" y="2117"/>
                </a:cubicBezTo>
                <a:cubicBezTo>
                  <a:pt x="1067" y="2102"/>
                  <a:pt x="1057" y="2096"/>
                  <a:pt x="1044" y="2101"/>
                </a:cubicBezTo>
                <a:close/>
                <a:moveTo>
                  <a:pt x="987" y="1919"/>
                </a:moveTo>
                <a:cubicBezTo>
                  <a:pt x="978" y="1923"/>
                  <a:pt x="970" y="1930"/>
                  <a:pt x="973" y="1941"/>
                </a:cubicBezTo>
                <a:cubicBezTo>
                  <a:pt x="977" y="1957"/>
                  <a:pt x="987" y="1961"/>
                  <a:pt x="1003" y="1959"/>
                </a:cubicBezTo>
                <a:cubicBezTo>
                  <a:pt x="1007" y="1952"/>
                  <a:pt x="1011" y="1945"/>
                  <a:pt x="1016" y="1937"/>
                </a:cubicBezTo>
                <a:cubicBezTo>
                  <a:pt x="1008" y="1927"/>
                  <a:pt x="1004" y="1912"/>
                  <a:pt x="987" y="1919"/>
                </a:cubicBezTo>
                <a:close/>
                <a:moveTo>
                  <a:pt x="395" y="1829"/>
                </a:moveTo>
                <a:cubicBezTo>
                  <a:pt x="379" y="1840"/>
                  <a:pt x="361" y="1852"/>
                  <a:pt x="346" y="1863"/>
                </a:cubicBezTo>
                <a:cubicBezTo>
                  <a:pt x="346" y="1911"/>
                  <a:pt x="357" y="1928"/>
                  <a:pt x="389" y="1935"/>
                </a:cubicBezTo>
                <a:cubicBezTo>
                  <a:pt x="414" y="1941"/>
                  <a:pt x="431" y="1930"/>
                  <a:pt x="439" y="1908"/>
                </a:cubicBezTo>
                <a:cubicBezTo>
                  <a:pt x="450" y="1880"/>
                  <a:pt x="433" y="1851"/>
                  <a:pt x="395" y="1829"/>
                </a:cubicBezTo>
                <a:close/>
                <a:moveTo>
                  <a:pt x="710" y="555"/>
                </a:moveTo>
                <a:cubicBezTo>
                  <a:pt x="699" y="561"/>
                  <a:pt x="693" y="564"/>
                  <a:pt x="687" y="567"/>
                </a:cubicBezTo>
                <a:cubicBezTo>
                  <a:pt x="672" y="574"/>
                  <a:pt x="665" y="588"/>
                  <a:pt x="668" y="602"/>
                </a:cubicBezTo>
                <a:cubicBezTo>
                  <a:pt x="671" y="614"/>
                  <a:pt x="681" y="627"/>
                  <a:pt x="691" y="636"/>
                </a:cubicBezTo>
                <a:cubicBezTo>
                  <a:pt x="700" y="644"/>
                  <a:pt x="724" y="638"/>
                  <a:pt x="734" y="628"/>
                </a:cubicBezTo>
                <a:cubicBezTo>
                  <a:pt x="744" y="617"/>
                  <a:pt x="744" y="606"/>
                  <a:pt x="736" y="595"/>
                </a:cubicBezTo>
                <a:cubicBezTo>
                  <a:pt x="728" y="582"/>
                  <a:pt x="720" y="570"/>
                  <a:pt x="710" y="555"/>
                </a:cubicBezTo>
                <a:close/>
                <a:moveTo>
                  <a:pt x="358" y="1620"/>
                </a:moveTo>
                <a:cubicBezTo>
                  <a:pt x="360" y="1598"/>
                  <a:pt x="340" y="1578"/>
                  <a:pt x="314" y="1575"/>
                </a:cubicBezTo>
                <a:cubicBezTo>
                  <a:pt x="290" y="1572"/>
                  <a:pt x="270" y="1589"/>
                  <a:pt x="267" y="1616"/>
                </a:cubicBezTo>
                <a:cubicBezTo>
                  <a:pt x="265" y="1638"/>
                  <a:pt x="286" y="1660"/>
                  <a:pt x="310" y="1661"/>
                </a:cubicBezTo>
                <a:cubicBezTo>
                  <a:pt x="331" y="1662"/>
                  <a:pt x="356" y="1640"/>
                  <a:pt x="358" y="1620"/>
                </a:cubicBezTo>
                <a:close/>
                <a:moveTo>
                  <a:pt x="290" y="1776"/>
                </a:moveTo>
                <a:cubicBezTo>
                  <a:pt x="287" y="1755"/>
                  <a:pt x="269" y="1750"/>
                  <a:pt x="250" y="1750"/>
                </a:cubicBezTo>
                <a:cubicBezTo>
                  <a:pt x="215" y="1749"/>
                  <a:pt x="208" y="1770"/>
                  <a:pt x="208" y="1801"/>
                </a:cubicBezTo>
                <a:cubicBezTo>
                  <a:pt x="220" y="1812"/>
                  <a:pt x="233" y="1823"/>
                  <a:pt x="243" y="1833"/>
                </a:cubicBezTo>
                <a:cubicBezTo>
                  <a:pt x="282" y="1829"/>
                  <a:pt x="294" y="1806"/>
                  <a:pt x="290" y="1776"/>
                </a:cubicBezTo>
                <a:close/>
                <a:moveTo>
                  <a:pt x="382" y="2144"/>
                </a:moveTo>
                <a:cubicBezTo>
                  <a:pt x="367" y="2141"/>
                  <a:pt x="348" y="2147"/>
                  <a:pt x="334" y="2158"/>
                </a:cubicBezTo>
                <a:cubicBezTo>
                  <a:pt x="406" y="2158"/>
                  <a:pt x="406" y="2158"/>
                  <a:pt x="406" y="2158"/>
                </a:cubicBezTo>
                <a:cubicBezTo>
                  <a:pt x="400" y="2150"/>
                  <a:pt x="392" y="2145"/>
                  <a:pt x="382" y="2144"/>
                </a:cubicBezTo>
                <a:close/>
                <a:moveTo>
                  <a:pt x="266" y="1470"/>
                </a:moveTo>
                <a:cubicBezTo>
                  <a:pt x="284" y="1453"/>
                  <a:pt x="282" y="1435"/>
                  <a:pt x="269" y="1418"/>
                </a:cubicBezTo>
                <a:cubicBezTo>
                  <a:pt x="252" y="1395"/>
                  <a:pt x="223" y="1402"/>
                  <a:pt x="192" y="1437"/>
                </a:cubicBezTo>
                <a:cubicBezTo>
                  <a:pt x="226" y="1481"/>
                  <a:pt x="245" y="1489"/>
                  <a:pt x="266" y="1470"/>
                </a:cubicBezTo>
                <a:close/>
                <a:moveTo>
                  <a:pt x="116" y="1644"/>
                </a:moveTo>
                <a:cubicBezTo>
                  <a:pt x="141" y="1676"/>
                  <a:pt x="167" y="1685"/>
                  <a:pt x="179" y="1664"/>
                </a:cubicBezTo>
                <a:cubicBezTo>
                  <a:pt x="185" y="1653"/>
                  <a:pt x="183" y="1630"/>
                  <a:pt x="175" y="1619"/>
                </a:cubicBezTo>
                <a:cubicBezTo>
                  <a:pt x="163" y="1602"/>
                  <a:pt x="142" y="1611"/>
                  <a:pt x="116" y="1644"/>
                </a:cubicBezTo>
                <a:close/>
                <a:moveTo>
                  <a:pt x="217" y="1964"/>
                </a:moveTo>
                <a:cubicBezTo>
                  <a:pt x="211" y="2013"/>
                  <a:pt x="217" y="2032"/>
                  <a:pt x="245" y="2043"/>
                </a:cubicBezTo>
                <a:cubicBezTo>
                  <a:pt x="263" y="2051"/>
                  <a:pt x="279" y="2048"/>
                  <a:pt x="292" y="2032"/>
                </a:cubicBezTo>
                <a:cubicBezTo>
                  <a:pt x="306" y="2014"/>
                  <a:pt x="312" y="1995"/>
                  <a:pt x="296" y="1975"/>
                </a:cubicBezTo>
                <a:cubicBezTo>
                  <a:pt x="275" y="1949"/>
                  <a:pt x="249" y="1943"/>
                  <a:pt x="217" y="1964"/>
                </a:cubicBezTo>
                <a:close/>
                <a:moveTo>
                  <a:pt x="676" y="1519"/>
                </a:moveTo>
                <a:cubicBezTo>
                  <a:pt x="650" y="1523"/>
                  <a:pt x="624" y="1525"/>
                  <a:pt x="593" y="1528"/>
                </a:cubicBezTo>
                <a:cubicBezTo>
                  <a:pt x="594" y="1551"/>
                  <a:pt x="594" y="1563"/>
                  <a:pt x="594" y="1574"/>
                </a:cubicBezTo>
                <a:cubicBezTo>
                  <a:pt x="593" y="1603"/>
                  <a:pt x="609" y="1626"/>
                  <a:pt x="633" y="1632"/>
                </a:cubicBezTo>
                <a:cubicBezTo>
                  <a:pt x="655" y="1637"/>
                  <a:pt x="683" y="1631"/>
                  <a:pt x="705" y="1622"/>
                </a:cubicBezTo>
                <a:cubicBezTo>
                  <a:pt x="725" y="1615"/>
                  <a:pt x="734" y="1572"/>
                  <a:pt x="726" y="1549"/>
                </a:cubicBezTo>
                <a:cubicBezTo>
                  <a:pt x="718" y="1525"/>
                  <a:pt x="701" y="1516"/>
                  <a:pt x="676" y="1519"/>
                </a:cubicBezTo>
                <a:close/>
                <a:moveTo>
                  <a:pt x="652" y="1752"/>
                </a:moveTo>
                <a:cubicBezTo>
                  <a:pt x="629" y="1750"/>
                  <a:pt x="605" y="1774"/>
                  <a:pt x="600" y="1805"/>
                </a:cubicBezTo>
                <a:cubicBezTo>
                  <a:pt x="596" y="1833"/>
                  <a:pt x="613" y="1856"/>
                  <a:pt x="640" y="1858"/>
                </a:cubicBezTo>
                <a:cubicBezTo>
                  <a:pt x="673" y="1860"/>
                  <a:pt x="700" y="1840"/>
                  <a:pt x="703" y="1812"/>
                </a:cubicBezTo>
                <a:cubicBezTo>
                  <a:pt x="706" y="1783"/>
                  <a:pt x="682" y="1756"/>
                  <a:pt x="652" y="1752"/>
                </a:cubicBezTo>
                <a:close/>
                <a:moveTo>
                  <a:pt x="67" y="2011"/>
                </a:moveTo>
                <a:cubicBezTo>
                  <a:pt x="47" y="2022"/>
                  <a:pt x="30" y="2064"/>
                  <a:pt x="43" y="2088"/>
                </a:cubicBezTo>
                <a:cubicBezTo>
                  <a:pt x="50" y="2103"/>
                  <a:pt x="69" y="2118"/>
                  <a:pt x="85" y="2121"/>
                </a:cubicBezTo>
                <a:cubicBezTo>
                  <a:pt x="112" y="2126"/>
                  <a:pt x="132" y="2095"/>
                  <a:pt x="143" y="2037"/>
                </a:cubicBezTo>
                <a:cubicBezTo>
                  <a:pt x="107" y="2000"/>
                  <a:pt x="93" y="1995"/>
                  <a:pt x="67" y="2011"/>
                </a:cubicBezTo>
                <a:close/>
                <a:moveTo>
                  <a:pt x="516" y="1752"/>
                </a:moveTo>
                <a:cubicBezTo>
                  <a:pt x="485" y="1703"/>
                  <a:pt x="483" y="1702"/>
                  <a:pt x="434" y="1724"/>
                </a:cubicBezTo>
                <a:cubicBezTo>
                  <a:pt x="433" y="1753"/>
                  <a:pt x="440" y="1778"/>
                  <a:pt x="472" y="1785"/>
                </a:cubicBezTo>
                <a:cubicBezTo>
                  <a:pt x="497" y="1791"/>
                  <a:pt x="512" y="1777"/>
                  <a:pt x="516" y="1752"/>
                </a:cubicBezTo>
                <a:close/>
                <a:moveTo>
                  <a:pt x="499" y="2026"/>
                </a:moveTo>
                <a:cubicBezTo>
                  <a:pt x="505" y="2050"/>
                  <a:pt x="532" y="2067"/>
                  <a:pt x="558" y="2063"/>
                </a:cubicBezTo>
                <a:cubicBezTo>
                  <a:pt x="593" y="2059"/>
                  <a:pt x="604" y="2043"/>
                  <a:pt x="607" y="1991"/>
                </a:cubicBezTo>
                <a:cubicBezTo>
                  <a:pt x="595" y="1977"/>
                  <a:pt x="582" y="1963"/>
                  <a:pt x="568" y="1946"/>
                </a:cubicBezTo>
                <a:cubicBezTo>
                  <a:pt x="513" y="1968"/>
                  <a:pt x="492" y="1994"/>
                  <a:pt x="499" y="2026"/>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B1A80767-9EE8-4132-BB4F-D082BD7DD45A}" type="datetime1">
              <a:rPr lang="en-US" smtClean="0"/>
              <a:t>17/08/2022</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941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904B7-A66B-48B5-81E8-1421A779AF48}" type="datetime1">
              <a:rPr lang="en-US" smtClean="0"/>
              <a:t>17/08/2022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846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FB78E8-99B2-435B-8B2A-75D4059C3B25}" type="datetime1">
              <a:rPr lang="en-US" smtClean="0"/>
              <a:t>17/08/2022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9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6714CB-F3E2-4174-ADAC-76304DA54AA8}" type="datetime1">
              <a:rPr lang="en-US" smtClean="0"/>
              <a:t>17/08/2022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125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2C414F4-7EC1-499C-89BE-A64A618DA73A}" type="datetime1">
              <a:rPr lang="en-US" smtClean="0"/>
              <a:t>17/08/2022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195387"/>
      </p:ext>
    </p:extLst>
  </p:cSld>
  <p:clrMapOvr>
    <a:masterClrMapping/>
  </p:clrMapOvr>
  <p:extLst>
    <p:ext uri="{DCECCB84-F9BA-43D5-87BE-67443E8EF086}">
      <p15:sldGuideLst xmlns:p15="http://schemas.microsoft.com/office/powerpoint/2012/main">
        <p15:guide id="0" pos="4050">
          <p15:clr>
            <a:srgbClr val="FBAE40"/>
          </p15:clr>
        </p15:guide>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A07A404E-DB81-476E-8810-98DE44EC31CD}" type="datetime1">
              <a:rPr lang="en-US" smtClean="0"/>
              <a:t>17/08/2022</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18834086"/>
      </p:ext>
    </p:extLst>
  </p:cSld>
  <p:clrMapOvr>
    <a:masterClrMapping/>
  </p:clrMapOvr>
  <p:extLst>
    <p:ext uri="{DCECCB84-F9BA-43D5-87BE-67443E8EF086}">
      <p15:sldGuideLst xmlns:p15="http://schemas.microsoft.com/office/powerpoint/2012/main">
        <p15:guide id="0" pos="4050">
          <p15:clr>
            <a:srgbClr val="FBAE40"/>
          </p15:clr>
        </p15:guide>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D93C4850-5427-49DD-8300-951672B1EFE2}" type="datetime1">
              <a:rPr lang="en-US" smtClean="0"/>
              <a:t>17/08/2022</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161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587613F7-EEF2-4C02-A2B8-E05C487DF519}" type="datetime1">
              <a:rPr lang="en-US" smtClean="0"/>
              <a:t>17/08/2022</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B6F15528-21DE-4FAA-801E-634DDDAF4B2B}" type="slidenum">
              <a:rPr lang="en-US" smtClean="0"/>
              <a:pPr/>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0254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386">
          <p15:clr>
            <a:srgbClr val="F26B43"/>
          </p15:clr>
        </p15:guide>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_bookmark261"/><Relationship Id="rId2" Type="http://schemas.openxmlformats.org/officeDocument/2006/relationships/hyperlink" Target="#_bookmark258"/><Relationship Id="rId1" Type="http://schemas.openxmlformats.org/officeDocument/2006/relationships/slideLayout" Target="../slideLayouts/slideLayout2.xml"/><Relationship Id="rId4" Type="http://schemas.openxmlformats.org/officeDocument/2006/relationships/hyperlink" Target="#_bookmark268"/></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_bookmark708"/><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500" b="1" dirty="0"/>
              <a:t/>
            </a:r>
            <a:br>
              <a:rPr lang="en-US" sz="4500" b="1" dirty="0"/>
            </a:br>
            <a:r>
              <a:rPr lang="en-US" sz="4500" b="1" dirty="0"/>
              <a:t>Asthma</a:t>
            </a:r>
            <a:endParaRPr lang="ar-JO" sz="4500" b="1" dirty="0"/>
          </a:p>
        </p:txBody>
      </p:sp>
      <p:sp>
        <p:nvSpPr>
          <p:cNvPr id="3" name="Subtitle 2"/>
          <p:cNvSpPr>
            <a:spLocks noGrp="1"/>
          </p:cNvSpPr>
          <p:nvPr>
            <p:ph type="subTitle" idx="1"/>
          </p:nvPr>
        </p:nvSpPr>
        <p:spPr/>
        <p:txBody>
          <a:bodyPr>
            <a:normAutofit/>
          </a:bodyPr>
          <a:lstStyle/>
          <a:p>
            <a:r>
              <a:rPr lang="en-US" dirty="0"/>
              <a:t>Lina ALSHADFAN </a:t>
            </a:r>
          </a:p>
          <a:p>
            <a:r>
              <a:rPr lang="en-US" dirty="0"/>
              <a:t>Pediatric pulmonologist </a:t>
            </a:r>
            <a:endParaRPr lang="ar-JO" dirty="0"/>
          </a:p>
        </p:txBody>
      </p:sp>
    </p:spTree>
    <p:extLst>
      <p:ext uri="{BB962C8B-B14F-4D97-AF65-F5344CB8AC3E}">
        <p14:creationId xmlns:p14="http://schemas.microsoft.com/office/powerpoint/2010/main" val="1575026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673174" cy="1560716"/>
          </a:xfrm>
        </p:spPr>
        <p:txBody>
          <a:bodyPr/>
          <a:lstStyle/>
          <a:p>
            <a:r>
              <a:rPr lang="en-US" b="1" dirty="0"/>
              <a:t>RISK FACTORS </a:t>
            </a:r>
            <a:endParaRPr lang="ar-JO" dirty="0"/>
          </a:p>
        </p:txBody>
      </p:sp>
      <p:sp>
        <p:nvSpPr>
          <p:cNvPr id="3" name="Content Placeholder 2"/>
          <p:cNvSpPr>
            <a:spLocks noGrp="1"/>
          </p:cNvSpPr>
          <p:nvPr>
            <p:ph idx="1"/>
          </p:nvPr>
        </p:nvSpPr>
        <p:spPr/>
        <p:txBody>
          <a:bodyPr/>
          <a:lstStyle/>
          <a:p>
            <a:endParaRPr lang="ar-J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24198"/>
            <a:ext cx="6324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18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DIAGNOSIS OF ASTHMA </a:t>
            </a:r>
            <a:endParaRPr lang="ar-JO" dirty="0"/>
          </a:p>
        </p:txBody>
      </p:sp>
      <p:sp>
        <p:nvSpPr>
          <p:cNvPr id="3" name="Content Placeholder 2"/>
          <p:cNvSpPr>
            <a:spLocks noGrp="1"/>
          </p:cNvSpPr>
          <p:nvPr>
            <p:ph idx="1"/>
          </p:nvPr>
        </p:nvSpPr>
        <p:spPr>
          <a:xfrm>
            <a:off x="1219200" y="2438400"/>
            <a:ext cx="7559004" cy="3651504"/>
          </a:xfrm>
        </p:spPr>
        <p:txBody>
          <a:bodyPr>
            <a:normAutofit fontScale="92500" lnSpcReduction="10000"/>
          </a:bodyPr>
          <a:lstStyle/>
          <a:p>
            <a:pPr algn="l" rtl="0"/>
            <a:r>
              <a:rPr lang="en-US" dirty="0"/>
              <a:t>It may be difficult to make a confident diagnosis of asthma in children 5 years and younger. </a:t>
            </a:r>
          </a:p>
          <a:p>
            <a:pPr lvl="1" algn="l" rtl="0"/>
            <a:r>
              <a:rPr lang="en-US" dirty="0"/>
              <a:t>It is not possible to routinely assess airflow limitation in this age group. </a:t>
            </a:r>
          </a:p>
          <a:p>
            <a:pPr algn="l" rtl="0"/>
            <a:endParaRPr lang="en-US" dirty="0"/>
          </a:p>
          <a:p>
            <a:pPr algn="l" rtl="0"/>
            <a:r>
              <a:rPr lang="en-US" dirty="0"/>
              <a:t>A </a:t>
            </a:r>
            <a:r>
              <a:rPr lang="en-US" b="1" dirty="0"/>
              <a:t>probability-based approach</a:t>
            </a:r>
            <a:r>
              <a:rPr lang="en-US" dirty="0"/>
              <a:t>, based on the pattern of symptoms during and between viral respiratory infections may be helpful for discussion with parents/carers. </a:t>
            </a:r>
          </a:p>
          <a:p>
            <a:pPr algn="l" rtl="0"/>
            <a:endParaRPr lang="en-US" dirty="0"/>
          </a:p>
          <a:p>
            <a:pPr algn="l" rtl="0"/>
            <a:r>
              <a:rPr lang="en-US" dirty="0"/>
              <a:t>It is important to make decisions for each child individually, to avoid either over- or under-treatment. </a:t>
            </a:r>
            <a:endParaRPr lang="ar-JO" dirty="0"/>
          </a:p>
        </p:txBody>
      </p:sp>
    </p:spTree>
    <p:extLst>
      <p:ext uri="{BB962C8B-B14F-4D97-AF65-F5344CB8AC3E}">
        <p14:creationId xmlns:p14="http://schemas.microsoft.com/office/powerpoint/2010/main" val="2780878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9227-2122-4E60-950C-703C9B78FD27}"/>
              </a:ext>
            </a:extLst>
          </p:cNvPr>
          <p:cNvSpPr>
            <a:spLocks noGrp="1"/>
          </p:cNvSpPr>
          <p:nvPr>
            <p:ph type="title"/>
          </p:nvPr>
        </p:nvSpPr>
        <p:spPr>
          <a:xfrm>
            <a:off x="685800" y="745236"/>
            <a:ext cx="8092404" cy="1560716"/>
          </a:xfrm>
        </p:spPr>
        <p:txBody>
          <a:bodyPr>
            <a:normAutofit fontScale="90000"/>
          </a:bodyPr>
          <a:lstStyle/>
          <a:p>
            <a:r>
              <a:rPr lang="en-US" sz="4000" b="1" dirty="0">
                <a:solidFill>
                  <a:srgbClr val="0077D0"/>
                </a:solidFill>
                <a:latin typeface="Arial" panose="020B0604020202020204" pitchFamily="34" charset="0"/>
                <a:ea typeface="Arial" panose="020B0604020202020204" pitchFamily="34" charset="0"/>
              </a:rPr>
              <a:t>MAKING THE INITIAL DIAGNOSIS</a:t>
            </a:r>
            <a:r>
              <a:rPr lang="en-US" sz="4000" b="1" dirty="0">
                <a:latin typeface="Arial" panose="020B0604020202020204" pitchFamily="34" charset="0"/>
                <a:ea typeface="Arial" panose="020B0604020202020204" pitchFamily="34" charset="0"/>
              </a:rPr>
              <a:t/>
            </a:r>
            <a:br>
              <a:rPr lang="en-US" sz="4000" b="1" dirty="0">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8D1A03EC-B710-4E97-BA3F-01FAB6113373}"/>
              </a:ext>
            </a:extLst>
          </p:cNvPr>
          <p:cNvSpPr>
            <a:spLocks noGrp="1"/>
          </p:cNvSpPr>
          <p:nvPr>
            <p:ph idx="1"/>
          </p:nvPr>
        </p:nvSpPr>
        <p:spPr>
          <a:xfrm>
            <a:off x="533400" y="2438400"/>
            <a:ext cx="8244804" cy="3651504"/>
          </a:xfrm>
        </p:spPr>
        <p:txBody>
          <a:bodyPr>
            <a:normAutofit lnSpcReduction="10000"/>
          </a:bodyPr>
          <a:lstStyle/>
          <a:p>
            <a:pPr marL="420370" marR="121920" indent="-63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Making the diagnosis of asthma  is based on identifying both a characteristic pattern of respiratory symptoms such as wheezing, shortness of breath (dyspnea), chest tightness or cough, and variable expiratory airflow limitation.</a:t>
            </a:r>
            <a:endParaRPr lang="en-US" sz="1800" dirty="0">
              <a:solidFill>
                <a:srgbClr val="0000FF"/>
              </a:solidFill>
              <a:effectLst/>
              <a:latin typeface="Arial" panose="020B0604020202020204" pitchFamily="34" charset="0"/>
              <a:ea typeface="Arial" panose="020B0604020202020204" pitchFamily="34" charset="0"/>
            </a:endParaRPr>
          </a:p>
          <a:p>
            <a:pPr marL="420370" marR="121920" indent="-63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The pattern of symptoms is important, as respiratory symptoms may be due to acute or chronic conditions other than asthma.</a:t>
            </a:r>
          </a:p>
          <a:p>
            <a:pPr marL="420370" marR="121920" indent="-63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If possible, the evidence supporting a diagnosis of asthma  should be documented when the patient first presents, as the features that are characteristic of asthma may improve spontaneously or with treatment; as a result, it is often more difficult to confirm a diagnosis of asthma once the patient has been started on controller</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treatment.</a:t>
            </a:r>
          </a:p>
          <a:p>
            <a:endParaRPr lang="ar-JO" dirty="0"/>
          </a:p>
        </p:txBody>
      </p:sp>
    </p:spTree>
    <p:extLst>
      <p:ext uri="{BB962C8B-B14F-4D97-AF65-F5344CB8AC3E}">
        <p14:creationId xmlns:p14="http://schemas.microsoft.com/office/powerpoint/2010/main" val="843137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4400" y="568345"/>
            <a:ext cx="7305675" cy="6108680"/>
          </a:xfrm>
          <a:prstGeom prst="rect">
            <a:avLst/>
          </a:prstGeom>
        </p:spPr>
      </p:pic>
      <p:pic>
        <p:nvPicPr>
          <p:cNvPr id="5" name="Picture 4"/>
          <p:cNvPicPr>
            <a:picLocks noChangeAspect="1"/>
          </p:cNvPicPr>
          <p:nvPr/>
        </p:nvPicPr>
        <p:blipFill>
          <a:blip r:embed="rId3"/>
          <a:stretch>
            <a:fillRect/>
          </a:stretch>
        </p:blipFill>
        <p:spPr>
          <a:xfrm>
            <a:off x="2438400" y="256829"/>
            <a:ext cx="4114800" cy="238125"/>
          </a:xfrm>
          <a:prstGeom prst="rect">
            <a:avLst/>
          </a:prstGeom>
        </p:spPr>
      </p:pic>
    </p:spTree>
    <p:extLst>
      <p:ext uri="{BB962C8B-B14F-4D97-AF65-F5344CB8AC3E}">
        <p14:creationId xmlns:p14="http://schemas.microsoft.com/office/powerpoint/2010/main" val="220988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97B4-88CC-40A3-984D-09B5421732FB}"/>
              </a:ext>
            </a:extLst>
          </p:cNvPr>
          <p:cNvSpPr>
            <a:spLocks noGrp="1"/>
          </p:cNvSpPr>
          <p:nvPr>
            <p:ph type="title"/>
          </p:nvPr>
        </p:nvSpPr>
        <p:spPr>
          <a:xfrm>
            <a:off x="754398" y="768096"/>
            <a:ext cx="7635204" cy="1560716"/>
          </a:xfrm>
        </p:spPr>
        <p:txBody>
          <a:bodyPr>
            <a:normAutofit/>
          </a:bodyPr>
          <a:lstStyle/>
          <a:p>
            <a:r>
              <a:rPr lang="en-US" sz="2400" b="1" dirty="0">
                <a:solidFill>
                  <a:srgbClr val="0077D0"/>
                </a:solidFill>
                <a:latin typeface="Arial" panose="020B0604020202020204" pitchFamily="34" charset="0"/>
                <a:ea typeface="Arial" panose="020B0604020202020204" pitchFamily="34" charset="0"/>
              </a:rPr>
              <a:t>Patterns of respiratory symptoms that are characteristic of asthma</a:t>
            </a:r>
            <a:r>
              <a:rPr lang="en-US" sz="2400" b="1" dirty="0">
                <a:latin typeface="Arial" panose="020B0604020202020204" pitchFamily="34" charset="0"/>
                <a:ea typeface="Arial" panose="020B0604020202020204" pitchFamily="34" charset="0"/>
              </a:rPr>
              <a:t/>
            </a:r>
            <a:br>
              <a:rPr lang="en-US" sz="2400" b="1" dirty="0">
                <a:latin typeface="Arial" panose="020B0604020202020204" pitchFamily="34" charset="0"/>
                <a:ea typeface="Arial" panose="020B0604020202020204" pitchFamily="34" charset="0"/>
              </a:rPr>
            </a:br>
            <a:endParaRPr lang="ar-JO" sz="2400" dirty="0"/>
          </a:p>
        </p:txBody>
      </p:sp>
      <p:sp>
        <p:nvSpPr>
          <p:cNvPr id="3" name="Content Placeholder 2">
            <a:extLst>
              <a:ext uri="{FF2B5EF4-FFF2-40B4-BE49-F238E27FC236}">
                <a16:creationId xmlns:a16="http://schemas.microsoft.com/office/drawing/2014/main" id="{2552A140-36A4-4A60-8EF9-3C88C9C7A445}"/>
              </a:ext>
            </a:extLst>
          </p:cNvPr>
          <p:cNvSpPr>
            <a:spLocks noGrp="1"/>
          </p:cNvSpPr>
          <p:nvPr>
            <p:ph idx="1"/>
          </p:nvPr>
        </p:nvSpPr>
        <p:spPr>
          <a:xfrm>
            <a:off x="609600" y="2438400"/>
            <a:ext cx="8168604" cy="3651504"/>
          </a:xfrm>
        </p:spPr>
        <p:txBody>
          <a:bodyPr>
            <a:normAutofit/>
          </a:bodyPr>
          <a:lstStyle/>
          <a:p>
            <a:pPr marL="419735" marR="561340" indent="0">
              <a:lnSpc>
                <a:spcPts val="1920"/>
              </a:lnSpc>
              <a:spcBef>
                <a:spcPts val="175"/>
              </a:spcBef>
              <a:spcAft>
                <a:spcPts val="0"/>
              </a:spcAft>
              <a:buNone/>
            </a:pPr>
            <a:r>
              <a:rPr lang="en-US" sz="1200" dirty="0">
                <a:effectLst/>
                <a:latin typeface="Arial" panose="020B0604020202020204" pitchFamily="34" charset="0"/>
                <a:ea typeface="Arial" panose="020B0604020202020204" pitchFamily="34" charset="0"/>
                <a:cs typeface="+mj-cs"/>
              </a:rPr>
              <a:t>The following features are typical of asthma and, if present, increase the probability that the patient has asthma: Respiratory symptoms of wheeze, shortness of breath, cough and/or chest tightness:</a:t>
            </a:r>
          </a:p>
          <a:p>
            <a:pPr marL="1143000" lvl="2" indent="-228600">
              <a:spcBef>
                <a:spcPts val="5"/>
              </a:spcBef>
              <a:spcAft>
                <a:spcPts val="0"/>
              </a:spcAft>
              <a:buSzPts val="1000"/>
              <a:buFont typeface="Symbol" panose="05050102010706020507" pitchFamily="18" charset="2"/>
              <a:buChar char=""/>
              <a:tabLst>
                <a:tab pos="872490" algn="l"/>
                <a:tab pos="873760" algn="l"/>
              </a:tabLst>
            </a:pPr>
            <a:r>
              <a:rPr lang="en-US" sz="1200" i="0" dirty="0">
                <a:effectLst/>
                <a:latin typeface="Arial" panose="020B0604020202020204" pitchFamily="34" charset="0"/>
                <a:ea typeface="Symbol" panose="05050102010706020507" pitchFamily="18" charset="2"/>
                <a:cs typeface="+mj-cs"/>
              </a:rPr>
              <a:t>Patients (especially adults) experience more than one of these types of</a:t>
            </a:r>
            <a:r>
              <a:rPr lang="en-US" sz="1200" i="0" spc="-50" dirty="0">
                <a:effectLst/>
                <a:latin typeface="Arial" panose="020B0604020202020204" pitchFamily="34" charset="0"/>
                <a:ea typeface="Symbol" panose="05050102010706020507" pitchFamily="18" charset="2"/>
                <a:cs typeface="+mj-cs"/>
              </a:rPr>
              <a:t> </a:t>
            </a:r>
            <a:r>
              <a:rPr lang="en-US" sz="1200" i="0" dirty="0">
                <a:effectLst/>
                <a:latin typeface="Arial" panose="020B0604020202020204" pitchFamily="34" charset="0"/>
                <a:ea typeface="Symbol" panose="05050102010706020507" pitchFamily="18" charset="2"/>
                <a:cs typeface="+mj-cs"/>
              </a:rPr>
              <a:t>symptoms</a:t>
            </a:r>
            <a:endParaRPr lang="en-US" sz="1200" i="0" dirty="0">
              <a:effectLst/>
              <a:latin typeface="Carlito"/>
              <a:ea typeface="Symbol" panose="05050102010706020507" pitchFamily="18" charset="2"/>
              <a:cs typeface="+mj-cs"/>
            </a:endParaRPr>
          </a:p>
          <a:p>
            <a:pPr marL="1143000" lvl="2" indent="-228600">
              <a:spcBef>
                <a:spcPts val="165"/>
              </a:spcBef>
              <a:spcAft>
                <a:spcPts val="0"/>
              </a:spcAft>
              <a:buSzPts val="1000"/>
              <a:buFont typeface="Symbol" panose="05050102010706020507" pitchFamily="18" charset="2"/>
              <a:buChar char=""/>
              <a:tabLst>
                <a:tab pos="877570" algn="l"/>
                <a:tab pos="878205" algn="l"/>
              </a:tabLst>
            </a:pPr>
            <a:r>
              <a:rPr lang="en-US" sz="1200" i="0" dirty="0">
                <a:effectLst/>
                <a:latin typeface="Arial" panose="020B0604020202020204" pitchFamily="34" charset="0"/>
                <a:ea typeface="Symbol" panose="05050102010706020507" pitchFamily="18" charset="2"/>
                <a:cs typeface="+mj-cs"/>
              </a:rPr>
              <a:t>Symptoms are often worse at night or in the early</a:t>
            </a:r>
            <a:r>
              <a:rPr lang="en-US" sz="1200" i="0" spc="-20" dirty="0">
                <a:effectLst/>
                <a:latin typeface="Arial" panose="020B0604020202020204" pitchFamily="34" charset="0"/>
                <a:ea typeface="Symbol" panose="05050102010706020507" pitchFamily="18" charset="2"/>
                <a:cs typeface="+mj-cs"/>
              </a:rPr>
              <a:t> </a:t>
            </a:r>
            <a:r>
              <a:rPr lang="en-US" sz="1200" i="0" dirty="0">
                <a:effectLst/>
                <a:latin typeface="Arial" panose="020B0604020202020204" pitchFamily="34" charset="0"/>
                <a:ea typeface="Symbol" panose="05050102010706020507" pitchFamily="18" charset="2"/>
                <a:cs typeface="+mj-cs"/>
              </a:rPr>
              <a:t>morning</a:t>
            </a:r>
            <a:endParaRPr lang="en-US" sz="1200" i="0" dirty="0">
              <a:effectLst/>
              <a:latin typeface="Carlito"/>
              <a:ea typeface="Symbol" panose="05050102010706020507" pitchFamily="18" charset="2"/>
              <a:cs typeface="+mj-cs"/>
            </a:endParaRPr>
          </a:p>
          <a:p>
            <a:pPr marL="1143000" lvl="2" indent="-228600">
              <a:spcBef>
                <a:spcPts val="165"/>
              </a:spcBef>
              <a:spcAft>
                <a:spcPts val="0"/>
              </a:spcAft>
              <a:buSzPts val="1000"/>
              <a:buFont typeface="Symbol" panose="05050102010706020507" pitchFamily="18" charset="2"/>
              <a:buChar char=""/>
              <a:tabLst>
                <a:tab pos="877570" algn="l"/>
                <a:tab pos="878205" algn="l"/>
              </a:tabLst>
            </a:pPr>
            <a:r>
              <a:rPr lang="en-US" sz="1200" i="0" dirty="0">
                <a:effectLst/>
                <a:latin typeface="Arial" panose="020B0604020202020204" pitchFamily="34" charset="0"/>
                <a:ea typeface="Symbol" panose="05050102010706020507" pitchFamily="18" charset="2"/>
                <a:cs typeface="+mj-cs"/>
              </a:rPr>
              <a:t>Symptoms vary over time and in</a:t>
            </a:r>
            <a:r>
              <a:rPr lang="en-US" sz="1200" i="0" spc="-10" dirty="0">
                <a:effectLst/>
                <a:latin typeface="Arial" panose="020B0604020202020204" pitchFamily="34" charset="0"/>
                <a:ea typeface="Symbol" panose="05050102010706020507" pitchFamily="18" charset="2"/>
                <a:cs typeface="+mj-cs"/>
              </a:rPr>
              <a:t> </a:t>
            </a:r>
            <a:r>
              <a:rPr lang="en-US" sz="1200" i="0" dirty="0">
                <a:effectLst/>
                <a:latin typeface="Arial" panose="020B0604020202020204" pitchFamily="34" charset="0"/>
                <a:ea typeface="Symbol" panose="05050102010706020507" pitchFamily="18" charset="2"/>
                <a:cs typeface="+mj-cs"/>
              </a:rPr>
              <a:t>intensity</a:t>
            </a:r>
            <a:endParaRPr lang="en-US" sz="1200" i="0" dirty="0">
              <a:effectLst/>
              <a:latin typeface="Carlito"/>
              <a:ea typeface="Symbol" panose="05050102010706020507" pitchFamily="18" charset="2"/>
              <a:cs typeface="+mj-cs"/>
            </a:endParaRPr>
          </a:p>
          <a:p>
            <a:pPr marL="1143000" marR="139700" lvl="2" indent="-228600">
              <a:lnSpc>
                <a:spcPct val="112000"/>
              </a:lnSpc>
              <a:spcBef>
                <a:spcPts val="170"/>
              </a:spcBef>
              <a:spcAft>
                <a:spcPts val="0"/>
              </a:spcAft>
              <a:buSzPts val="1000"/>
              <a:buFont typeface="Symbol" panose="05050102010706020507" pitchFamily="18" charset="2"/>
              <a:buChar char=""/>
              <a:tabLst>
                <a:tab pos="877570" algn="l"/>
                <a:tab pos="878205" algn="l"/>
              </a:tabLst>
            </a:pPr>
            <a:r>
              <a:rPr lang="en-US" sz="1200" i="0" dirty="0">
                <a:effectLst/>
                <a:latin typeface="Arial" panose="020B0604020202020204" pitchFamily="34" charset="0"/>
                <a:ea typeface="Symbol" panose="05050102010706020507" pitchFamily="18" charset="2"/>
                <a:cs typeface="+mj-cs"/>
              </a:rPr>
              <a:t>Symptoms are triggered by viral infections (colds), exercise, allergen exposure, changes in weather, laughter, or irritants such as car exhaust fumes, smoke or strong</a:t>
            </a:r>
            <a:r>
              <a:rPr lang="en-US" sz="1200" i="0" spc="-30" dirty="0">
                <a:effectLst/>
                <a:latin typeface="Arial" panose="020B0604020202020204" pitchFamily="34" charset="0"/>
                <a:ea typeface="Symbol" panose="05050102010706020507" pitchFamily="18" charset="2"/>
                <a:cs typeface="+mj-cs"/>
              </a:rPr>
              <a:t> </a:t>
            </a:r>
            <a:r>
              <a:rPr lang="en-US" sz="1200" i="0" dirty="0">
                <a:effectLst/>
                <a:latin typeface="Arial" panose="020B0604020202020204" pitchFamily="34" charset="0"/>
                <a:ea typeface="Symbol" panose="05050102010706020507" pitchFamily="18" charset="2"/>
                <a:cs typeface="+mj-cs"/>
              </a:rPr>
              <a:t>smells.</a:t>
            </a:r>
            <a:endParaRPr lang="en-US" sz="1200" i="0" dirty="0">
              <a:effectLst/>
              <a:latin typeface="Carlito"/>
              <a:ea typeface="Symbol" panose="05050102010706020507" pitchFamily="18" charset="2"/>
              <a:cs typeface="+mj-cs"/>
            </a:endParaRPr>
          </a:p>
          <a:p>
            <a:pPr marL="420370">
              <a:spcBef>
                <a:spcPts val="625"/>
              </a:spcBef>
              <a:spcAft>
                <a:spcPts val="0"/>
              </a:spcAft>
            </a:pPr>
            <a:r>
              <a:rPr lang="en-US" sz="1200" dirty="0">
                <a:effectLst/>
                <a:latin typeface="Arial" panose="020B0604020202020204" pitchFamily="34" charset="0"/>
                <a:ea typeface="Arial" panose="020B0604020202020204" pitchFamily="34" charset="0"/>
                <a:cs typeface="+mj-cs"/>
              </a:rPr>
              <a:t>The following features decrease the probability that respiratory symptoms are due to asthma:</a:t>
            </a:r>
          </a:p>
          <a:p>
            <a:pPr marL="1143000" lvl="2" indent="-228600">
              <a:spcBef>
                <a:spcPts val="175"/>
              </a:spcBef>
              <a:spcAft>
                <a:spcPts val="0"/>
              </a:spcAft>
              <a:buSzPts val="1000"/>
              <a:buFont typeface="Symbol" panose="05050102010706020507" pitchFamily="18" charset="2"/>
              <a:buChar char=""/>
              <a:tabLst>
                <a:tab pos="877570" algn="l"/>
                <a:tab pos="878205" algn="l"/>
              </a:tabLst>
            </a:pPr>
            <a:r>
              <a:rPr lang="en-US" sz="1200" i="0" dirty="0">
                <a:effectLst/>
                <a:latin typeface="Arial" panose="020B0604020202020204" pitchFamily="34" charset="0"/>
                <a:ea typeface="Symbol" panose="05050102010706020507" pitchFamily="18" charset="2"/>
                <a:cs typeface="+mj-cs"/>
              </a:rPr>
              <a:t>Isolated cough with no other respiratory symptoms </a:t>
            </a:r>
            <a:endParaRPr lang="en-US" sz="1200" i="0" dirty="0">
              <a:effectLst/>
              <a:latin typeface="Carlito"/>
              <a:ea typeface="Symbol" panose="05050102010706020507" pitchFamily="18" charset="2"/>
              <a:cs typeface="+mj-cs"/>
            </a:endParaRPr>
          </a:p>
          <a:p>
            <a:pPr marL="1143000" lvl="2" indent="-228600">
              <a:spcBef>
                <a:spcPts val="165"/>
              </a:spcBef>
              <a:spcAft>
                <a:spcPts val="0"/>
              </a:spcAft>
              <a:buSzPts val="1000"/>
              <a:buFont typeface="Symbol" panose="05050102010706020507" pitchFamily="18" charset="2"/>
              <a:buChar char=""/>
              <a:tabLst>
                <a:tab pos="877570" algn="l"/>
                <a:tab pos="878205" algn="l"/>
              </a:tabLst>
            </a:pPr>
            <a:r>
              <a:rPr lang="en-US" sz="1200" i="0" dirty="0">
                <a:effectLst/>
                <a:latin typeface="Arial" panose="020B0604020202020204" pitchFamily="34" charset="0"/>
                <a:ea typeface="Symbol" panose="05050102010706020507" pitchFamily="18" charset="2"/>
                <a:cs typeface="+mj-cs"/>
              </a:rPr>
              <a:t>Chronic production of</a:t>
            </a:r>
            <a:r>
              <a:rPr lang="en-US" sz="1200" i="0" spc="-15" dirty="0">
                <a:effectLst/>
                <a:latin typeface="Arial" panose="020B0604020202020204" pitchFamily="34" charset="0"/>
                <a:ea typeface="Symbol" panose="05050102010706020507" pitchFamily="18" charset="2"/>
                <a:cs typeface="+mj-cs"/>
              </a:rPr>
              <a:t> </a:t>
            </a:r>
            <a:r>
              <a:rPr lang="en-US" sz="1200" i="0" dirty="0">
                <a:effectLst/>
                <a:latin typeface="Arial" panose="020B0604020202020204" pitchFamily="34" charset="0"/>
                <a:ea typeface="Symbol" panose="05050102010706020507" pitchFamily="18" charset="2"/>
                <a:cs typeface="+mj-cs"/>
              </a:rPr>
              <a:t>sputum</a:t>
            </a:r>
            <a:endParaRPr lang="en-US" sz="1200" i="0" dirty="0">
              <a:effectLst/>
              <a:latin typeface="Carlito"/>
              <a:ea typeface="Symbol" panose="05050102010706020507" pitchFamily="18" charset="2"/>
              <a:cs typeface="+mj-cs"/>
            </a:endParaRPr>
          </a:p>
          <a:p>
            <a:pPr marL="1143000" lvl="2" indent="-228600">
              <a:spcBef>
                <a:spcPts val="165"/>
              </a:spcBef>
              <a:spcAft>
                <a:spcPts val="0"/>
              </a:spcAft>
              <a:buSzPts val="1000"/>
              <a:buFont typeface="Symbol" panose="05050102010706020507" pitchFamily="18" charset="2"/>
              <a:buChar char=""/>
              <a:tabLst>
                <a:tab pos="877570" algn="l"/>
                <a:tab pos="878205" algn="l"/>
              </a:tabLst>
            </a:pPr>
            <a:r>
              <a:rPr lang="en-US" sz="1200" i="0" dirty="0">
                <a:effectLst/>
                <a:latin typeface="Arial" panose="020B0604020202020204" pitchFamily="34" charset="0"/>
                <a:ea typeface="Symbol" panose="05050102010706020507" pitchFamily="18" charset="2"/>
                <a:cs typeface="+mj-cs"/>
              </a:rPr>
              <a:t>Shortness of breath associated with dizziness, light-headedness or peripheral tingling</a:t>
            </a:r>
            <a:r>
              <a:rPr lang="en-US" sz="1200" i="0" spc="-80" dirty="0">
                <a:effectLst/>
                <a:latin typeface="Arial" panose="020B0604020202020204" pitchFamily="34" charset="0"/>
                <a:ea typeface="Symbol" panose="05050102010706020507" pitchFamily="18" charset="2"/>
                <a:cs typeface="+mj-cs"/>
              </a:rPr>
              <a:t> </a:t>
            </a:r>
            <a:r>
              <a:rPr lang="en-US" sz="1200" i="0" dirty="0">
                <a:effectLst/>
                <a:latin typeface="Arial" panose="020B0604020202020204" pitchFamily="34" charset="0"/>
                <a:ea typeface="Symbol" panose="05050102010706020507" pitchFamily="18" charset="2"/>
                <a:cs typeface="+mj-cs"/>
              </a:rPr>
              <a:t>(paresthesia)</a:t>
            </a:r>
            <a:endParaRPr lang="en-US" sz="1200" i="0" dirty="0">
              <a:effectLst/>
              <a:latin typeface="Carlito"/>
              <a:ea typeface="Symbol" panose="05050102010706020507" pitchFamily="18" charset="2"/>
              <a:cs typeface="+mj-cs"/>
            </a:endParaRPr>
          </a:p>
          <a:p>
            <a:pPr marL="1143000" lvl="2" indent="-228600">
              <a:spcBef>
                <a:spcPts val="165"/>
              </a:spcBef>
              <a:spcAft>
                <a:spcPts val="0"/>
              </a:spcAft>
              <a:buSzPts val="1000"/>
              <a:buFont typeface="Symbol" panose="05050102010706020507" pitchFamily="18" charset="2"/>
              <a:buChar char=""/>
              <a:tabLst>
                <a:tab pos="877570" algn="l"/>
                <a:tab pos="878205" algn="l"/>
              </a:tabLst>
            </a:pPr>
            <a:r>
              <a:rPr lang="en-US" sz="1200" i="0" dirty="0">
                <a:effectLst/>
                <a:latin typeface="Arial" panose="020B0604020202020204" pitchFamily="34" charset="0"/>
                <a:ea typeface="Symbol" panose="05050102010706020507" pitchFamily="18" charset="2"/>
                <a:cs typeface="+mj-cs"/>
              </a:rPr>
              <a:t>Chest</a:t>
            </a:r>
            <a:r>
              <a:rPr lang="en-US" sz="1200" i="0" spc="-10" dirty="0">
                <a:effectLst/>
                <a:latin typeface="Arial" panose="020B0604020202020204" pitchFamily="34" charset="0"/>
                <a:ea typeface="Symbol" panose="05050102010706020507" pitchFamily="18" charset="2"/>
                <a:cs typeface="+mj-cs"/>
              </a:rPr>
              <a:t> </a:t>
            </a:r>
            <a:r>
              <a:rPr lang="en-US" sz="1200" i="0" dirty="0">
                <a:effectLst/>
                <a:latin typeface="Arial" panose="020B0604020202020204" pitchFamily="34" charset="0"/>
                <a:ea typeface="Symbol" panose="05050102010706020507" pitchFamily="18" charset="2"/>
                <a:cs typeface="+mj-cs"/>
              </a:rPr>
              <a:t>pain</a:t>
            </a:r>
            <a:endParaRPr lang="en-US" sz="1200" i="0" dirty="0">
              <a:effectLst/>
              <a:latin typeface="Carlito"/>
              <a:ea typeface="Symbol" panose="05050102010706020507" pitchFamily="18" charset="2"/>
              <a:cs typeface="+mj-cs"/>
            </a:endParaRPr>
          </a:p>
          <a:p>
            <a:pPr marL="1143000" lvl="2" indent="-228600">
              <a:spcBef>
                <a:spcPts val="165"/>
              </a:spcBef>
              <a:spcAft>
                <a:spcPts val="0"/>
              </a:spcAft>
              <a:buSzPts val="1000"/>
              <a:buFont typeface="Symbol" panose="05050102010706020507" pitchFamily="18" charset="2"/>
              <a:buChar char=""/>
              <a:tabLst>
                <a:tab pos="877570" algn="l"/>
                <a:tab pos="878205" algn="l"/>
              </a:tabLst>
            </a:pPr>
            <a:r>
              <a:rPr lang="en-US" sz="1200" dirty="0">
                <a:effectLst/>
                <a:latin typeface="Arial" panose="020B0604020202020204" pitchFamily="34" charset="0"/>
                <a:ea typeface="Arial" panose="020B0604020202020204" pitchFamily="34" charset="0"/>
                <a:cs typeface="+mj-cs"/>
              </a:rPr>
              <a:t>Exercise-induced dyspnea with noisy</a:t>
            </a:r>
            <a:r>
              <a:rPr lang="en-US" sz="1200" spc="20" dirty="0">
                <a:effectLst/>
                <a:latin typeface="Arial" panose="020B0604020202020204" pitchFamily="34" charset="0"/>
                <a:ea typeface="Arial" panose="020B0604020202020204" pitchFamily="34" charset="0"/>
                <a:cs typeface="+mj-cs"/>
              </a:rPr>
              <a:t> </a:t>
            </a:r>
            <a:r>
              <a:rPr lang="en-US" sz="1200" dirty="0">
                <a:effectLst/>
                <a:latin typeface="Arial" panose="020B0604020202020204" pitchFamily="34" charset="0"/>
                <a:ea typeface="Arial" panose="020B0604020202020204" pitchFamily="34" charset="0"/>
                <a:cs typeface="+mj-cs"/>
              </a:rPr>
              <a:t>inspiration</a:t>
            </a:r>
            <a:endParaRPr lang="ar-JO" sz="1200" dirty="0">
              <a:cs typeface="+mj-cs"/>
            </a:endParaRPr>
          </a:p>
        </p:txBody>
      </p:sp>
    </p:spTree>
    <p:extLst>
      <p:ext uri="{BB962C8B-B14F-4D97-AF65-F5344CB8AC3E}">
        <p14:creationId xmlns:p14="http://schemas.microsoft.com/office/powerpoint/2010/main" val="274413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CD5C-6B26-45E7-8FC3-EBDC48CC732F}"/>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F70E8F25-49D5-416F-A388-FE2A8AAC088E}"/>
              </a:ext>
            </a:extLst>
          </p:cNvPr>
          <p:cNvSpPr>
            <a:spLocks noGrp="1"/>
          </p:cNvSpPr>
          <p:nvPr>
            <p:ph idx="1"/>
          </p:nvPr>
        </p:nvSpPr>
        <p:spPr>
          <a:xfrm>
            <a:off x="609600" y="2257151"/>
            <a:ext cx="8092404" cy="4032504"/>
          </a:xfrm>
        </p:spPr>
        <p:txBody>
          <a:bodyPr>
            <a:noAutofit/>
          </a:bodyPr>
          <a:lstStyle/>
          <a:p>
            <a:pPr marL="130810"/>
            <a:r>
              <a:rPr lang="en-US" sz="1200" b="1" dirty="0">
                <a:solidFill>
                  <a:srgbClr val="0077D0"/>
                </a:solidFill>
                <a:effectLst/>
                <a:latin typeface="Arial" panose="020B0604020202020204" pitchFamily="34" charset="0"/>
                <a:ea typeface="Arial" panose="020B0604020202020204" pitchFamily="34" charset="0"/>
              </a:rPr>
              <a:t>History and family history</a:t>
            </a:r>
            <a:endParaRPr lang="en-US" sz="1200" b="1" dirty="0">
              <a:effectLst/>
              <a:latin typeface="Arial" panose="020B0604020202020204" pitchFamily="34" charset="0"/>
              <a:ea typeface="Arial" panose="020B0604020202020204" pitchFamily="34" charset="0"/>
            </a:endParaRPr>
          </a:p>
          <a:p>
            <a:pPr marL="238760" marR="400050">
              <a:lnSpc>
                <a:spcPct val="115000"/>
              </a:lnSpc>
              <a:spcBef>
                <a:spcPts val="770"/>
              </a:spcBef>
              <a:spcAft>
                <a:spcPts val="0"/>
              </a:spcAft>
            </a:pPr>
            <a:r>
              <a:rPr lang="en-US" sz="1200" dirty="0">
                <a:effectLst/>
                <a:latin typeface="Arial" panose="020B0604020202020204" pitchFamily="34" charset="0"/>
                <a:ea typeface="Arial" panose="020B0604020202020204" pitchFamily="34" charset="0"/>
              </a:rPr>
              <a:t>Commencement of respiratory symptoms in childhood, a history of allergic rhinitis or eczema, or a family history of asthma or allergy, increases the probability that the respiratory symptoms are due to asthma. However, these features are not specific for asthma and are not seen in all asthma phenotypes.</a:t>
            </a:r>
          </a:p>
          <a:p>
            <a:pPr marL="238760" marR="400050">
              <a:lnSpc>
                <a:spcPct val="115000"/>
              </a:lnSpc>
              <a:spcBef>
                <a:spcPts val="770"/>
              </a:spcBef>
              <a:spcAft>
                <a:spcPts val="0"/>
              </a:spcAft>
            </a:pPr>
            <a:r>
              <a:rPr lang="en-US" sz="1200" dirty="0">
                <a:effectLst/>
                <a:latin typeface="Arial" panose="020B0604020202020204" pitchFamily="34" charset="0"/>
                <a:ea typeface="Arial" panose="020B0604020202020204" pitchFamily="34" charset="0"/>
              </a:rPr>
              <a:t> </a:t>
            </a:r>
            <a:r>
              <a:rPr lang="en-US" sz="1200" b="1" dirty="0">
                <a:effectLst/>
                <a:latin typeface="Arial" panose="020B0604020202020204" pitchFamily="34" charset="0"/>
                <a:ea typeface="Arial" panose="020B0604020202020204" pitchFamily="34" charset="0"/>
              </a:rPr>
              <a:t>Patients with allergic rhinitis or atopic dermatitis should be asked specifically about respiratory symptoms</a:t>
            </a:r>
            <a:r>
              <a:rPr lang="en-US" sz="1200" dirty="0">
                <a:effectLst/>
                <a:latin typeface="Arial" panose="020B0604020202020204" pitchFamily="34" charset="0"/>
                <a:ea typeface="Arial" panose="020B0604020202020204" pitchFamily="34" charset="0"/>
              </a:rPr>
              <a:t>.</a:t>
            </a:r>
          </a:p>
          <a:p>
            <a:pPr>
              <a:spcBef>
                <a:spcPts val="55"/>
              </a:spcBef>
            </a:pPr>
            <a:r>
              <a:rPr lang="en-US" sz="1200" dirty="0">
                <a:effectLst/>
                <a:latin typeface="Arial" panose="020B0604020202020204" pitchFamily="34" charset="0"/>
                <a:ea typeface="Arial" panose="020B0604020202020204" pitchFamily="34" charset="0"/>
              </a:rPr>
              <a:t> </a:t>
            </a:r>
          </a:p>
          <a:p>
            <a:pPr marL="130810"/>
            <a:r>
              <a:rPr lang="en-US" sz="1200" b="1" dirty="0">
                <a:solidFill>
                  <a:srgbClr val="0077D0"/>
                </a:solidFill>
                <a:effectLst/>
                <a:latin typeface="Arial" panose="020B0604020202020204" pitchFamily="34" charset="0"/>
                <a:ea typeface="Arial" panose="020B0604020202020204" pitchFamily="34" charset="0"/>
              </a:rPr>
              <a:t>Physical examination</a:t>
            </a:r>
            <a:endParaRPr lang="en-US" sz="1200" b="1" dirty="0">
              <a:effectLst/>
              <a:latin typeface="Arial" panose="020B0604020202020204" pitchFamily="34" charset="0"/>
              <a:ea typeface="Arial" panose="020B0604020202020204" pitchFamily="34" charset="0"/>
            </a:endParaRPr>
          </a:p>
          <a:p>
            <a:pPr marL="238760" marR="400050">
              <a:lnSpc>
                <a:spcPct val="115000"/>
              </a:lnSpc>
              <a:spcBef>
                <a:spcPts val="770"/>
              </a:spcBef>
              <a:spcAft>
                <a:spcPts val="0"/>
              </a:spcAft>
            </a:pPr>
            <a:r>
              <a:rPr lang="en-US" sz="1200" dirty="0">
                <a:effectLst/>
                <a:latin typeface="Arial" panose="020B0604020202020204" pitchFamily="34" charset="0"/>
                <a:ea typeface="Arial" panose="020B0604020202020204" pitchFamily="34" charset="0"/>
              </a:rPr>
              <a:t>Physical examination in people with asthma is often normal. </a:t>
            </a:r>
          </a:p>
          <a:p>
            <a:pPr marL="238760" marR="400050">
              <a:lnSpc>
                <a:spcPct val="115000"/>
              </a:lnSpc>
              <a:spcBef>
                <a:spcPts val="770"/>
              </a:spcBef>
              <a:spcAft>
                <a:spcPts val="0"/>
              </a:spcAft>
            </a:pPr>
            <a:r>
              <a:rPr lang="en-US" sz="1200" dirty="0">
                <a:effectLst/>
                <a:latin typeface="Arial" panose="020B0604020202020204" pitchFamily="34" charset="0"/>
                <a:ea typeface="Arial" panose="020B0604020202020204" pitchFamily="34" charset="0"/>
              </a:rPr>
              <a:t>The most frequent abnormality is expiratory wheezing (rhonchi) on auscultation</a:t>
            </a:r>
          </a:p>
          <a:p>
            <a:pPr marL="238760" marR="400050">
              <a:lnSpc>
                <a:spcPct val="115000"/>
              </a:lnSpc>
              <a:spcBef>
                <a:spcPts val="770"/>
              </a:spcBef>
              <a:spcAft>
                <a:spcPts val="0"/>
              </a:spcAft>
            </a:pPr>
            <a:r>
              <a:rPr lang="en-US" sz="1200" dirty="0">
                <a:effectLst/>
                <a:latin typeface="Arial" panose="020B0604020202020204" pitchFamily="34" charset="0"/>
                <a:ea typeface="Arial" panose="020B0604020202020204" pitchFamily="34" charset="0"/>
              </a:rPr>
              <a:t>Crackles (crepitations) and inspiratory wheezing are not features of asthma.</a:t>
            </a:r>
          </a:p>
          <a:p>
            <a:pPr marL="238760" marR="400050">
              <a:lnSpc>
                <a:spcPct val="115000"/>
              </a:lnSpc>
              <a:spcBef>
                <a:spcPts val="770"/>
              </a:spcBef>
              <a:spcAft>
                <a:spcPts val="0"/>
              </a:spcAft>
            </a:pPr>
            <a:r>
              <a:rPr lang="en-US" sz="1200" dirty="0">
                <a:effectLst/>
                <a:latin typeface="Arial" panose="020B0604020202020204" pitchFamily="34" charset="0"/>
                <a:ea typeface="Arial" panose="020B0604020202020204" pitchFamily="34" charset="0"/>
              </a:rPr>
              <a:t> Examination of the nose may reveal signs of allergic rhinitis or nasal polyposis.</a:t>
            </a:r>
          </a:p>
          <a:p>
            <a:endParaRPr lang="ar-JO" sz="1200" dirty="0"/>
          </a:p>
        </p:txBody>
      </p:sp>
    </p:spTree>
    <p:extLst>
      <p:ext uri="{BB962C8B-B14F-4D97-AF65-F5344CB8AC3E}">
        <p14:creationId xmlns:p14="http://schemas.microsoft.com/office/powerpoint/2010/main" val="171457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673174" cy="1560716"/>
          </a:xfrm>
        </p:spPr>
        <p:txBody>
          <a:bodyPr>
            <a:normAutofit/>
          </a:bodyPr>
          <a:lstStyle/>
          <a:p>
            <a:r>
              <a:rPr lang="en-US" b="1" dirty="0"/>
              <a:t>CLINICAL DIAGNOSIS OF ASTHMA </a:t>
            </a:r>
            <a:endParaRPr lang="ar-JO" dirty="0"/>
          </a:p>
        </p:txBody>
      </p:sp>
      <p:sp>
        <p:nvSpPr>
          <p:cNvPr id="3" name="Content Placeholder 2"/>
          <p:cNvSpPr>
            <a:spLocks noGrp="1"/>
          </p:cNvSpPr>
          <p:nvPr>
            <p:ph idx="1"/>
          </p:nvPr>
        </p:nvSpPr>
        <p:spPr/>
        <p:txBody>
          <a:bodyPr/>
          <a:lstStyle/>
          <a:p>
            <a:endParaRPr lang="ar-JO"/>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234" b="-46459"/>
          <a:stretch/>
        </p:blipFill>
        <p:spPr bwMode="auto">
          <a:xfrm>
            <a:off x="381000" y="1416900"/>
            <a:ext cx="8229600" cy="84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376646" y="6067067"/>
            <a:ext cx="8658225" cy="590550"/>
          </a:xfrm>
          <a:prstGeom prst="rect">
            <a:avLst/>
          </a:prstGeom>
        </p:spPr>
      </p:pic>
    </p:spTree>
    <p:extLst>
      <p:ext uri="{BB962C8B-B14F-4D97-AF65-F5344CB8AC3E}">
        <p14:creationId xmlns:p14="http://schemas.microsoft.com/office/powerpoint/2010/main" val="111593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484"/>
            <a:ext cx="7543800" cy="1560716"/>
          </a:xfrm>
        </p:spPr>
        <p:txBody>
          <a:bodyPr>
            <a:normAutofit fontScale="90000"/>
          </a:bodyPr>
          <a:lstStyle/>
          <a:p>
            <a:r>
              <a:rPr lang="en-US" b="1" dirty="0"/>
              <a:t>Symptoms suggestive of asthma in children 5 years and younger </a:t>
            </a:r>
            <a:endParaRPr lang="ar-JO" dirty="0"/>
          </a:p>
        </p:txBody>
      </p:sp>
      <p:sp>
        <p:nvSpPr>
          <p:cNvPr id="3" name="Content Placeholder 2"/>
          <p:cNvSpPr>
            <a:spLocks noGrp="1"/>
          </p:cNvSpPr>
          <p:nvPr>
            <p:ph idx="1"/>
          </p:nvPr>
        </p:nvSpPr>
        <p:spPr/>
        <p:txBody>
          <a:bodyPr/>
          <a:lstStyle/>
          <a:p>
            <a:endParaRPr lang="ar-J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5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32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CC55-566A-4044-843F-0AF5FA2E7F25}"/>
              </a:ext>
            </a:extLst>
          </p:cNvPr>
          <p:cNvSpPr>
            <a:spLocks noGrp="1"/>
          </p:cNvSpPr>
          <p:nvPr>
            <p:ph type="title"/>
          </p:nvPr>
        </p:nvSpPr>
        <p:spPr/>
        <p:txBody>
          <a:bodyPr/>
          <a:lstStyle/>
          <a:p>
            <a:r>
              <a:rPr lang="en-US" sz="1800" dirty="0">
                <a:solidFill>
                  <a:srgbClr val="0077D0"/>
                </a:solidFill>
                <a:effectLst/>
                <a:latin typeface="Arial" panose="020B0604020202020204" pitchFamily="34" charset="0"/>
                <a:ea typeface="Arial" panose="020B0604020202020204" pitchFamily="34" charset="0"/>
              </a:rPr>
              <a:t>Lung function testing to document variable expiratory airflow limitation</a:t>
            </a:r>
            <a:endParaRPr lang="ar-JO" dirty="0"/>
          </a:p>
        </p:txBody>
      </p:sp>
      <p:sp>
        <p:nvSpPr>
          <p:cNvPr id="3" name="Content Placeholder 2">
            <a:extLst>
              <a:ext uri="{FF2B5EF4-FFF2-40B4-BE49-F238E27FC236}">
                <a16:creationId xmlns:a16="http://schemas.microsoft.com/office/drawing/2014/main" id="{3164CA93-8452-4CF5-B281-0AE17FF38879}"/>
              </a:ext>
            </a:extLst>
          </p:cNvPr>
          <p:cNvSpPr>
            <a:spLocks noGrp="1"/>
          </p:cNvSpPr>
          <p:nvPr>
            <p:ph idx="1"/>
          </p:nvPr>
        </p:nvSpPr>
        <p:spPr>
          <a:xfrm>
            <a:off x="609600" y="2438400"/>
            <a:ext cx="8168604" cy="3651504"/>
          </a:xfrm>
        </p:spPr>
        <p:txBody>
          <a:bodyPr>
            <a:normAutofit fontScale="77500" lnSpcReduction="20000"/>
          </a:bodyPr>
          <a:lstStyle/>
          <a:p>
            <a:pPr marL="238760" marR="54165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Asthma is characterized by </a:t>
            </a:r>
            <a:r>
              <a:rPr lang="en-US" sz="1800" b="1" dirty="0">
                <a:effectLst/>
                <a:latin typeface="Arial" panose="020B0604020202020204" pitchFamily="34" charset="0"/>
                <a:ea typeface="Arial" panose="020B0604020202020204" pitchFamily="34" charset="0"/>
              </a:rPr>
              <a:t>variable expiratory airflow limitation</a:t>
            </a:r>
            <a:r>
              <a:rPr lang="en-US" sz="1800" dirty="0">
                <a:effectLst/>
                <a:latin typeface="Arial" panose="020B0604020202020204" pitchFamily="34" charset="0"/>
                <a:ea typeface="Arial" panose="020B0604020202020204" pitchFamily="34" charset="0"/>
              </a:rPr>
              <a:t>, i.e. expiratory lung function varies over time and in magnitude, to a greater extent than in healthy populations. </a:t>
            </a:r>
          </a:p>
          <a:p>
            <a:pPr marL="238760" marR="54165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In asthma, lung function may vary between completely normal and severely obstructed in the same patient.</a:t>
            </a:r>
          </a:p>
          <a:p>
            <a:pPr marL="238760" marR="54165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Poorly controlled asthma is associated with greater variability in lung function than well-controlled asthma.</a:t>
            </a:r>
          </a:p>
          <a:p>
            <a:pPr marL="238760" marR="436245">
              <a:lnSpc>
                <a:spcPct val="112000"/>
              </a:lnSpc>
              <a:spcBef>
                <a:spcPts val="605"/>
              </a:spcBef>
              <a:spcAft>
                <a:spcPts val="0"/>
              </a:spcAft>
            </a:pPr>
            <a:r>
              <a:rPr lang="en-US" sz="1800" dirty="0">
                <a:effectLst/>
                <a:latin typeface="Arial" panose="020B0604020202020204" pitchFamily="34" charset="0"/>
                <a:ea typeface="Arial" panose="020B0604020202020204" pitchFamily="34" charset="0"/>
              </a:rPr>
              <a:t>Lung function testing should be carried out by well-trained operators with well-maintained and regularly calibrated equipment.</a:t>
            </a:r>
            <a:endParaRPr lang="en-US" sz="1800" baseline="30000" dirty="0">
              <a:solidFill>
                <a:srgbClr val="0000FF"/>
              </a:solidFill>
              <a:effectLst/>
              <a:latin typeface="Arial" panose="020B0604020202020204" pitchFamily="34" charset="0"/>
              <a:ea typeface="Arial" panose="020B0604020202020204" pitchFamily="34" charset="0"/>
            </a:endParaRPr>
          </a:p>
          <a:p>
            <a:pPr marL="238760" marR="436245">
              <a:lnSpc>
                <a:spcPct val="112000"/>
              </a:lnSpc>
              <a:spcBef>
                <a:spcPts val="605"/>
              </a:spcBef>
              <a:spcAft>
                <a:spcPts val="0"/>
              </a:spcAft>
            </a:pPr>
            <a:r>
              <a:rPr lang="en-US" sz="1800" dirty="0">
                <a:effectLst/>
                <a:latin typeface="Arial" panose="020B0604020202020204" pitchFamily="34" charset="0"/>
                <a:ea typeface="Arial" panose="020B0604020202020204" pitchFamily="34" charset="0"/>
              </a:rPr>
              <a:t>Forced expiratory volume in 1 second (FEV1 ) from spirometry is more reliable than peak expiratory flow (PEF). If PEF is used, the same meter should be used each time, as measurements may differ from meter to meter by up to 20%.</a:t>
            </a:r>
          </a:p>
          <a:p>
            <a:r>
              <a:rPr lang="en-US" sz="1800" dirty="0">
                <a:effectLst/>
                <a:latin typeface="Arial" panose="020B0604020202020204" pitchFamily="34" charset="0"/>
                <a:ea typeface="Arial" panose="020B0604020202020204" pitchFamily="34" charset="0"/>
              </a:rPr>
              <a:t>A reduced FEV1 may be found with many other lung diseases (or poor </a:t>
            </a:r>
            <a:r>
              <a:rPr lang="en-US" sz="1800" dirty="0" err="1">
                <a:effectLst/>
                <a:latin typeface="Arial" panose="020B0604020202020204" pitchFamily="34" charset="0"/>
                <a:ea typeface="Arial" panose="020B0604020202020204" pitchFamily="34" charset="0"/>
              </a:rPr>
              <a:t>spirometric</a:t>
            </a:r>
            <a:r>
              <a:rPr lang="en-US" sz="1800" dirty="0">
                <a:effectLst/>
                <a:latin typeface="Arial" panose="020B0604020202020204" pitchFamily="34" charset="0"/>
                <a:ea typeface="Arial" panose="020B0604020202020204" pitchFamily="34" charset="0"/>
              </a:rPr>
              <a:t> technique), but a reduced ratio of FEV1 to FVC (FEV1 /FVC) compared with the lower limit of normal indicates expiratory airflow limitation. </a:t>
            </a:r>
          </a:p>
        </p:txBody>
      </p:sp>
    </p:spTree>
    <p:extLst>
      <p:ext uri="{BB962C8B-B14F-4D97-AF65-F5344CB8AC3E}">
        <p14:creationId xmlns:p14="http://schemas.microsoft.com/office/powerpoint/2010/main" val="41083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124C-D228-4AB2-AE0A-AD9B3CDF537A}"/>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FC7B08F1-7949-450E-AFE0-4060D3760176}"/>
              </a:ext>
            </a:extLst>
          </p:cNvPr>
          <p:cNvSpPr>
            <a:spLocks noGrp="1"/>
          </p:cNvSpPr>
          <p:nvPr>
            <p:ph idx="1"/>
          </p:nvPr>
        </p:nvSpPr>
        <p:spPr>
          <a:xfrm>
            <a:off x="609600" y="2438400"/>
            <a:ext cx="8168604" cy="3651504"/>
          </a:xfrm>
        </p:spPr>
        <p:txBody>
          <a:bodyPr>
            <a:normAutofit fontScale="92500" lnSpcReduction="10000"/>
          </a:bodyPr>
          <a:lstStyle/>
          <a:p>
            <a:r>
              <a:rPr lang="en-US" sz="1800" dirty="0">
                <a:effectLst/>
                <a:latin typeface="Arial" panose="020B0604020202020204" pitchFamily="34" charset="0"/>
                <a:ea typeface="Arial" panose="020B0604020202020204" pitchFamily="34" charset="0"/>
              </a:rPr>
              <a:t>In clinical practice, once an obstructive defect has been confirmed, variation in airflow limitation is generally assessed from variation in FEV1 or PEF.</a:t>
            </a:r>
          </a:p>
          <a:p>
            <a:r>
              <a:rPr lang="en-US"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‘Variability’ </a:t>
            </a:r>
            <a:r>
              <a:rPr lang="en-US" sz="1800" dirty="0">
                <a:effectLst/>
                <a:latin typeface="Arial" panose="020B0604020202020204" pitchFamily="34" charset="0"/>
                <a:ea typeface="Arial" panose="020B0604020202020204" pitchFamily="34" charset="0"/>
              </a:rPr>
              <a:t>refers to improvement and/or deterioration in symptoms and lung function.</a:t>
            </a:r>
          </a:p>
          <a:p>
            <a:r>
              <a:rPr lang="en-US" sz="1800" dirty="0">
                <a:effectLst/>
                <a:latin typeface="Arial" panose="020B0604020202020204" pitchFamily="34" charset="0"/>
                <a:ea typeface="Arial" panose="020B0604020202020204" pitchFamily="34" charset="0"/>
              </a:rPr>
              <a:t> Excessive variability may be identified over the course of one day (diurnal variability), from day to day, from visit to visit, or seasonally, or from a reversibility test.</a:t>
            </a:r>
          </a:p>
          <a:p>
            <a:r>
              <a:rPr lang="en-US"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‘Reversibility’ </a:t>
            </a:r>
            <a:r>
              <a:rPr lang="en-US" sz="1800" dirty="0">
                <a:effectLst/>
                <a:latin typeface="Arial" panose="020B0604020202020204" pitchFamily="34" charset="0"/>
                <a:ea typeface="Arial" panose="020B0604020202020204" pitchFamily="34" charset="0"/>
              </a:rPr>
              <a:t>(also called ‘responsiveness’) generally refers to rapid improvements in FEV1 (or PEF), measured within minutes after inhalation of a rapid-acting bronchodilator such as 200–400 mcg salbutamol, or more sustained improvement over days or weeks after the introduction of effective controller treatment such as ICS</a:t>
            </a:r>
            <a:r>
              <a:rPr lang="en-US" sz="1800" dirty="0">
                <a:solidFill>
                  <a:srgbClr val="0000FF"/>
                </a:solidFill>
                <a:latin typeface="Arial" panose="020B0604020202020204" pitchFamily="34" charset="0"/>
                <a:ea typeface="Arial" panose="020B0604020202020204" pitchFamily="34" charset="0"/>
              </a:rPr>
              <a:t>.</a:t>
            </a:r>
            <a:endParaRPr lang="ar-JO" dirty="0"/>
          </a:p>
        </p:txBody>
      </p:sp>
    </p:spTree>
    <p:extLst>
      <p:ext uri="{BB962C8B-B14F-4D97-AF65-F5344CB8AC3E}">
        <p14:creationId xmlns:p14="http://schemas.microsoft.com/office/powerpoint/2010/main" val="172983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2752-3D56-446F-90D5-FFD4DF25F551}"/>
              </a:ext>
            </a:extLst>
          </p:cNvPr>
          <p:cNvSpPr>
            <a:spLocks noGrp="1"/>
          </p:cNvSpPr>
          <p:nvPr>
            <p:ph type="title"/>
          </p:nvPr>
        </p:nvSpPr>
        <p:spPr/>
        <p:txBody>
          <a:bodyPr/>
          <a:lstStyle/>
          <a:p>
            <a:r>
              <a:rPr lang="en-US" sz="4000" b="1" dirty="0"/>
              <a:t>ASTHMA</a:t>
            </a:r>
            <a:endParaRPr lang="ar-JO" dirty="0"/>
          </a:p>
        </p:txBody>
      </p:sp>
      <p:sp>
        <p:nvSpPr>
          <p:cNvPr id="3" name="Content Placeholder 2">
            <a:extLst>
              <a:ext uri="{FF2B5EF4-FFF2-40B4-BE49-F238E27FC236}">
                <a16:creationId xmlns:a16="http://schemas.microsoft.com/office/drawing/2014/main" id="{24329A50-F5CA-463F-82B7-8FB7F1B0A00D}"/>
              </a:ext>
            </a:extLst>
          </p:cNvPr>
          <p:cNvSpPr>
            <a:spLocks noGrp="1"/>
          </p:cNvSpPr>
          <p:nvPr>
            <p:ph idx="1"/>
          </p:nvPr>
        </p:nvSpPr>
        <p:spPr>
          <a:xfrm>
            <a:off x="914400" y="2438400"/>
            <a:ext cx="7863804" cy="3651504"/>
          </a:xfrm>
        </p:spPr>
        <p:txBody>
          <a:bodyPr/>
          <a:lstStyle/>
          <a:p>
            <a:pPr algn="l" rtl="0"/>
            <a:r>
              <a:rPr lang="en-US" sz="2000" dirty="0">
                <a:effectLst/>
                <a:latin typeface="Arial" panose="020B0604020202020204" pitchFamily="34" charset="0"/>
                <a:ea typeface="Arial" panose="020B0604020202020204" pitchFamily="34" charset="0"/>
              </a:rPr>
              <a:t>Asthma is a serious global health problem affecting all age groups. </a:t>
            </a:r>
          </a:p>
          <a:p>
            <a:pPr algn="l" rtl="0"/>
            <a:r>
              <a:rPr lang="en-US" sz="2000" dirty="0">
                <a:effectLst/>
                <a:latin typeface="Arial" panose="020B0604020202020204" pitchFamily="34" charset="0"/>
                <a:ea typeface="Arial" panose="020B0604020202020204" pitchFamily="34" charset="0"/>
              </a:rPr>
              <a:t>Its prevalence is increasing in many countries, especially among children.</a:t>
            </a:r>
          </a:p>
          <a:p>
            <a:pPr algn="l" rtl="0"/>
            <a:r>
              <a:rPr lang="en-US" sz="2000" dirty="0">
                <a:effectLst/>
                <a:latin typeface="Arial" panose="020B0604020202020204" pitchFamily="34" charset="0"/>
                <a:ea typeface="Arial" panose="020B0604020202020204" pitchFamily="34" charset="0"/>
              </a:rPr>
              <a:t> Although some countries have seen a decline in hospitalizations and deaths from asthma, asthma still imposes an unacceptable burden on health care systems, and on society through loss of productivity in the workplace and, especially for pediatric asthma, disruption to the family</a:t>
            </a:r>
            <a:endParaRPr lang="en-US" sz="2000" dirty="0"/>
          </a:p>
          <a:p>
            <a:endParaRPr lang="ar-JO" dirty="0"/>
          </a:p>
        </p:txBody>
      </p:sp>
    </p:spTree>
    <p:extLst>
      <p:ext uri="{BB962C8B-B14F-4D97-AF65-F5344CB8AC3E}">
        <p14:creationId xmlns:p14="http://schemas.microsoft.com/office/powerpoint/2010/main" val="2586480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F7FD-06F3-40CD-A2A4-CBD1B0B75B0A}"/>
              </a:ext>
            </a:extLst>
          </p:cNvPr>
          <p:cNvSpPr>
            <a:spLocks noGrp="1"/>
          </p:cNvSpPr>
          <p:nvPr>
            <p:ph type="title"/>
          </p:nvPr>
        </p:nvSpPr>
        <p:spPr>
          <a:xfrm>
            <a:off x="685800" y="568345"/>
            <a:ext cx="8092404" cy="1560716"/>
          </a:xfrm>
        </p:spPr>
        <p:txBody>
          <a:bodyPr>
            <a:normAutofit fontScale="90000"/>
          </a:bodyPr>
          <a:lstStyle/>
          <a:p>
            <a:r>
              <a:rPr lang="en-US" sz="4000" b="1" i="1" dirty="0">
                <a:solidFill>
                  <a:srgbClr val="0077D0"/>
                </a:solidFill>
                <a:latin typeface="Arial" panose="020B0604020202020204" pitchFamily="34" charset="0"/>
                <a:ea typeface="Arial" panose="020B0604020202020204" pitchFamily="34" charset="0"/>
              </a:rPr>
              <a:t>How much variation in expiratory airflow is consistent with asthma?</a:t>
            </a:r>
            <a:r>
              <a:rPr lang="en-US" sz="4000" b="1" i="1" dirty="0">
                <a:latin typeface="Arial" panose="020B0604020202020204" pitchFamily="34" charset="0"/>
                <a:ea typeface="Arial" panose="020B0604020202020204" pitchFamily="34" charset="0"/>
              </a:rPr>
              <a:t/>
            </a:r>
            <a:br>
              <a:rPr lang="en-US" sz="4000" b="1" i="1" dirty="0">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9BBC8396-86AB-4587-955D-B01CA55AD781}"/>
              </a:ext>
            </a:extLst>
          </p:cNvPr>
          <p:cNvSpPr>
            <a:spLocks noGrp="1"/>
          </p:cNvSpPr>
          <p:nvPr>
            <p:ph idx="1"/>
          </p:nvPr>
        </p:nvSpPr>
        <p:spPr>
          <a:xfrm>
            <a:off x="76200" y="2438400"/>
            <a:ext cx="8702004" cy="3651504"/>
          </a:xfrm>
        </p:spPr>
        <p:txBody>
          <a:bodyPr>
            <a:normAutofit fontScale="77500" lnSpcReduction="20000"/>
          </a:bodyPr>
          <a:lstStyle/>
          <a:p>
            <a:pPr marL="420370" marR="20510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There is overlap in bronchodilator reversibility and other measures of variation between health and disease. In a patient with respiratory symptoms, the greater the variations in their lung function, or the more times excess variation is seen, the more likely the diagnosis is to be asthma . </a:t>
            </a:r>
          </a:p>
          <a:p>
            <a:pPr marL="420370" marR="205105">
              <a:lnSpc>
                <a:spcPct val="115000"/>
              </a:lnSpc>
              <a:spcBef>
                <a:spcPts val="770"/>
              </a:spcBef>
              <a:spcAft>
                <a:spcPts val="0"/>
              </a:spcAft>
            </a:pPr>
            <a:r>
              <a:rPr lang="en-US" sz="1800" b="1" dirty="0">
                <a:effectLst/>
                <a:latin typeface="Arial" panose="020B0604020202020204" pitchFamily="34" charset="0"/>
                <a:ea typeface="Arial" panose="020B0604020202020204" pitchFamily="34" charset="0"/>
              </a:rPr>
              <a:t>Generally, in adults with respiratory symptoms typical of asthma, an increase or decrease in FEV1 of &gt;12% and &gt;200 mL from baseline, or (if spirometry is not available) a change in PEF of at least 20%, is accepted as being consistent with asthma.</a:t>
            </a:r>
          </a:p>
          <a:p>
            <a:pPr marL="420370" marR="148590">
              <a:lnSpc>
                <a:spcPct val="115000"/>
              </a:lnSpc>
              <a:spcBef>
                <a:spcPts val="600"/>
              </a:spcBef>
              <a:spcAft>
                <a:spcPts val="0"/>
              </a:spcAft>
            </a:pPr>
            <a:r>
              <a:rPr lang="en-US" sz="1800" dirty="0">
                <a:effectLst/>
                <a:latin typeface="Arial" panose="020B0604020202020204" pitchFamily="34" charset="0"/>
                <a:ea typeface="Arial" panose="020B0604020202020204" pitchFamily="34" charset="0"/>
              </a:rPr>
              <a:t>Diurnal PEF variability is calculated from twice daily readings as the daily amplitude percent mean, i.e. ([Day’s highest – day’s lowest]/mean of day’s highest and lowest) x 100, then the average of each day’s value is calculated over 1–2 weeks. </a:t>
            </a:r>
          </a:p>
          <a:p>
            <a:pPr marL="420370" marR="148590">
              <a:lnSpc>
                <a:spcPct val="115000"/>
              </a:lnSpc>
              <a:spcBef>
                <a:spcPts val="600"/>
              </a:spcBef>
              <a:spcAft>
                <a:spcPts val="0"/>
              </a:spcAft>
            </a:pPr>
            <a:r>
              <a:rPr lang="en-US" sz="1800" b="1" dirty="0">
                <a:effectLst/>
                <a:latin typeface="Arial" panose="020B0604020202020204" pitchFamily="34" charset="0"/>
                <a:ea typeface="Arial" panose="020B0604020202020204" pitchFamily="34" charset="0"/>
              </a:rPr>
              <a:t>general, diurnal variability &gt;10% for adults and &gt;13% for children is regarded as excessive</a:t>
            </a:r>
            <a:r>
              <a:rPr lang="en-US" sz="1800" dirty="0">
                <a:effectLst/>
                <a:latin typeface="Arial" panose="020B0604020202020204" pitchFamily="34" charset="0"/>
                <a:ea typeface="Arial" panose="020B0604020202020204" pitchFamily="34" charset="0"/>
              </a:rPr>
              <a:t>.</a:t>
            </a:r>
          </a:p>
          <a:p>
            <a:pPr marL="420370" marR="125730">
              <a:lnSpc>
                <a:spcPct val="115000"/>
              </a:lnSpc>
              <a:spcBef>
                <a:spcPts val="600"/>
              </a:spcBef>
              <a:spcAft>
                <a:spcPts val="0"/>
              </a:spcAft>
            </a:pPr>
            <a:r>
              <a:rPr lang="en-US" sz="1800" dirty="0">
                <a:effectLst/>
                <a:latin typeface="Arial" panose="020B0604020202020204" pitchFamily="34" charset="0"/>
                <a:ea typeface="Arial" panose="020B0604020202020204" pitchFamily="34" charset="0"/>
              </a:rPr>
              <a:t>If FEV1 is within the predicted normal range when the patient is experiencing symptoms, this reduces the probability that the symptoms are due to asthma.</a:t>
            </a:r>
          </a:p>
          <a:p>
            <a:pPr marL="420370" marR="125730">
              <a:lnSpc>
                <a:spcPct val="115000"/>
              </a:lnSpc>
              <a:spcBef>
                <a:spcPts val="600"/>
              </a:spcBef>
              <a:spcAft>
                <a:spcPts val="0"/>
              </a:spcAft>
            </a:pPr>
            <a:r>
              <a:rPr lang="en-US" sz="1800" dirty="0">
                <a:effectLst/>
                <a:latin typeface="Arial" panose="020B0604020202020204" pitchFamily="34" charset="0"/>
                <a:ea typeface="Arial" panose="020B0604020202020204" pitchFamily="34" charset="0"/>
              </a:rPr>
              <a:t> However, patients whose baseline FEV1 is &gt;80% predicted can have a clinically important increase in lung function with bronchodilator or controller treatment. </a:t>
            </a:r>
            <a:endParaRPr lang="ar-JO" dirty="0"/>
          </a:p>
        </p:txBody>
      </p:sp>
    </p:spTree>
    <p:extLst>
      <p:ext uri="{BB962C8B-B14F-4D97-AF65-F5344CB8AC3E}">
        <p14:creationId xmlns:p14="http://schemas.microsoft.com/office/powerpoint/2010/main" val="381964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852B6-E6D7-417C-8365-FBF025BC27B2}"/>
              </a:ext>
            </a:extLst>
          </p:cNvPr>
          <p:cNvSpPr>
            <a:spLocks noGrp="1"/>
          </p:cNvSpPr>
          <p:nvPr>
            <p:ph idx="1"/>
          </p:nvPr>
        </p:nvSpPr>
        <p:spPr>
          <a:xfrm>
            <a:off x="762000" y="2438400"/>
            <a:ext cx="8016204" cy="3651504"/>
          </a:xfrm>
        </p:spPr>
        <p:txBody>
          <a:bodyPr>
            <a:normAutofit fontScale="92500" lnSpcReduction="20000"/>
          </a:bodyPr>
          <a:lstStyle/>
          <a:p>
            <a:pPr marL="420370" marR="12319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If possible ,evidence of variable airflow limitation should be documented before treatment is started. This is because variability usually decreases with treatment as lung function improves.</a:t>
            </a:r>
          </a:p>
          <a:p>
            <a:pPr marL="420370" marR="12319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any increase in lung function after initiating controller treatment can help to confirm the diagnosis of asthma.</a:t>
            </a:r>
          </a:p>
          <a:p>
            <a:pPr marL="420370" marR="12319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Bronchodilator reversibility may not be present between symptoms, during viral infections or if the patient has used a </a:t>
            </a:r>
            <a:r>
              <a:rPr lang="en-US" sz="1800" spc="10" dirty="0">
                <a:effectLst/>
                <a:latin typeface="Arial" panose="020B0604020202020204" pitchFamily="34" charset="0"/>
                <a:ea typeface="Arial" panose="020B0604020202020204" pitchFamily="34" charset="0"/>
              </a:rPr>
              <a:t>beta2 </a:t>
            </a:r>
            <a:r>
              <a:rPr lang="en-US" sz="1800" dirty="0">
                <a:effectLst/>
                <a:latin typeface="Arial" panose="020B0604020202020204" pitchFamily="34" charset="0"/>
                <a:ea typeface="Arial" panose="020B0604020202020204" pitchFamily="34" charset="0"/>
              </a:rPr>
              <a:t>-agonist within the previous few hours; and in some patients, airflow limitation may become persistent or irreversible over</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time.</a:t>
            </a:r>
          </a:p>
          <a:p>
            <a:pPr marL="420370" marR="310515">
              <a:lnSpc>
                <a:spcPct val="115000"/>
              </a:lnSpc>
              <a:spcBef>
                <a:spcPts val="600"/>
              </a:spcBef>
              <a:spcAft>
                <a:spcPts val="0"/>
              </a:spcAft>
            </a:pPr>
            <a:r>
              <a:rPr lang="en-US" sz="1800" dirty="0">
                <a:effectLst/>
                <a:latin typeface="Arial" panose="020B0604020202020204" pitchFamily="34" charset="0"/>
                <a:ea typeface="Arial" panose="020B0604020202020204" pitchFamily="34" charset="0"/>
              </a:rPr>
              <a:t>If spirometry is not available, or variable airflow limitation is not documented, a decision about whether to investigate further or start controller treatment immediately depends on clinical urgency and access to other tests</a:t>
            </a:r>
            <a:endParaRPr lang="ar-JO" dirty="0"/>
          </a:p>
        </p:txBody>
      </p:sp>
      <p:sp>
        <p:nvSpPr>
          <p:cNvPr id="8" name="TextBox 7">
            <a:extLst>
              <a:ext uri="{FF2B5EF4-FFF2-40B4-BE49-F238E27FC236}">
                <a16:creationId xmlns:a16="http://schemas.microsoft.com/office/drawing/2014/main" id="{CA929566-76C7-48E0-B575-A440339E3721}"/>
              </a:ext>
            </a:extLst>
          </p:cNvPr>
          <p:cNvSpPr txBox="1"/>
          <p:nvPr/>
        </p:nvSpPr>
        <p:spPr>
          <a:xfrm>
            <a:off x="914400" y="838200"/>
            <a:ext cx="7315200" cy="369332"/>
          </a:xfrm>
          <a:prstGeom prst="rect">
            <a:avLst/>
          </a:prstGeom>
          <a:noFill/>
        </p:spPr>
        <p:txBody>
          <a:bodyPr wrap="square">
            <a:spAutoFit/>
          </a:bodyPr>
          <a:lstStyle/>
          <a:p>
            <a:pPr marL="311785">
              <a:spcBef>
                <a:spcPts val="605"/>
              </a:spcBef>
              <a:spcAft>
                <a:spcPts val="0"/>
              </a:spcAft>
            </a:pPr>
            <a:r>
              <a:rPr lang="en-US" sz="1800" b="1" i="1" dirty="0">
                <a:solidFill>
                  <a:srgbClr val="0077D0"/>
                </a:solidFill>
                <a:effectLst/>
                <a:latin typeface="Arial" panose="020B0604020202020204" pitchFamily="34" charset="0"/>
                <a:ea typeface="Arial" panose="020B0604020202020204" pitchFamily="34" charset="0"/>
              </a:rPr>
              <a:t>When can variable airflow limitation be documented?</a:t>
            </a:r>
            <a:endParaRPr lang="en-US" sz="1800" b="1" i="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8177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Point Star 4"/>
          <p:cNvSpPr/>
          <p:nvPr/>
        </p:nvSpPr>
        <p:spPr>
          <a:xfrm>
            <a:off x="3048000" y="3200400"/>
            <a:ext cx="228600" cy="22860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5-Point Star 5"/>
          <p:cNvSpPr/>
          <p:nvPr/>
        </p:nvSpPr>
        <p:spPr>
          <a:xfrm>
            <a:off x="3124200" y="4093872"/>
            <a:ext cx="3048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5-Point Star 6"/>
          <p:cNvSpPr/>
          <p:nvPr/>
        </p:nvSpPr>
        <p:spPr>
          <a:xfrm>
            <a:off x="3048000" y="45339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5-Point Star 7"/>
          <p:cNvSpPr/>
          <p:nvPr/>
        </p:nvSpPr>
        <p:spPr>
          <a:xfrm>
            <a:off x="2895600" y="5257800"/>
            <a:ext cx="3810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5-Point Star 8"/>
          <p:cNvSpPr/>
          <p:nvPr/>
        </p:nvSpPr>
        <p:spPr>
          <a:xfrm>
            <a:off x="2743200" y="64770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2367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TESTS TO ASSIST IN DIAGNOSIS </a:t>
            </a:r>
            <a:endParaRPr lang="ar-JO" dirty="0"/>
          </a:p>
        </p:txBody>
      </p:sp>
      <p:sp>
        <p:nvSpPr>
          <p:cNvPr id="3" name="Content Placeholder 2"/>
          <p:cNvSpPr>
            <a:spLocks noGrp="1"/>
          </p:cNvSpPr>
          <p:nvPr>
            <p:ph idx="1"/>
          </p:nvPr>
        </p:nvSpPr>
        <p:spPr/>
        <p:txBody>
          <a:bodyPr>
            <a:normAutofit/>
          </a:bodyPr>
          <a:lstStyle/>
          <a:p>
            <a:pPr algn="l" rtl="0"/>
            <a:r>
              <a:rPr lang="en-US" b="1" dirty="0"/>
              <a:t>Lung function testing </a:t>
            </a:r>
            <a:endParaRPr lang="en-US" dirty="0"/>
          </a:p>
          <a:p>
            <a:pPr lvl="1" algn="l" rtl="0"/>
            <a:r>
              <a:rPr lang="en-US" dirty="0"/>
              <a:t>Due to the </a:t>
            </a:r>
            <a:r>
              <a:rPr lang="en-US" b="1" dirty="0">
                <a:solidFill>
                  <a:schemeClr val="tx2"/>
                </a:solidFill>
              </a:rPr>
              <a:t>inability of most children 5 years and younger to perform reproducible expiratory maneuvers</a:t>
            </a:r>
            <a:r>
              <a:rPr lang="en-US" dirty="0"/>
              <a:t>, lung function testing, bronchial provocation testing, and other physiological tests do not have a major role in the diagnosis of asthma at this age. </a:t>
            </a:r>
          </a:p>
          <a:p>
            <a:pPr lvl="1" algn="l" rtl="0"/>
            <a:endParaRPr lang="en-US" dirty="0"/>
          </a:p>
          <a:p>
            <a:pPr lvl="1" algn="l" rtl="0"/>
            <a:r>
              <a:rPr lang="en-US" dirty="0"/>
              <a:t>However, by 4–5 years of age, children are often capable of performing reproducible </a:t>
            </a:r>
            <a:r>
              <a:rPr lang="en-US" dirty="0" err="1"/>
              <a:t>spirometry</a:t>
            </a:r>
            <a:r>
              <a:rPr lang="en-US" dirty="0"/>
              <a:t> if coached by an experienced technician and with visual incentives. </a:t>
            </a:r>
          </a:p>
          <a:p>
            <a:pPr algn="l" rtl="0"/>
            <a:endParaRPr lang="en-US" b="1" dirty="0"/>
          </a:p>
        </p:txBody>
      </p:sp>
    </p:spTree>
    <p:extLst>
      <p:ext uri="{BB962C8B-B14F-4D97-AF65-F5344CB8AC3E}">
        <p14:creationId xmlns:p14="http://schemas.microsoft.com/office/powerpoint/2010/main" val="169613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29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JO" dirty="0"/>
          </a:p>
        </p:txBody>
      </p:sp>
      <p:sp>
        <p:nvSpPr>
          <p:cNvPr id="3" name="Content Placeholder 2"/>
          <p:cNvSpPr>
            <a:spLocks noGrp="1"/>
          </p:cNvSpPr>
          <p:nvPr>
            <p:ph idx="1"/>
          </p:nvPr>
        </p:nvSpPr>
        <p:spPr>
          <a:xfrm>
            <a:off x="609600" y="2438400"/>
            <a:ext cx="8168604" cy="3651504"/>
          </a:xfrm>
        </p:spPr>
        <p:txBody>
          <a:bodyPr>
            <a:normAutofit/>
          </a:bodyPr>
          <a:lstStyle/>
          <a:p>
            <a:pPr algn="l" rtl="0"/>
            <a:r>
              <a:rPr lang="en-US" dirty="0"/>
              <a:t>While no tests diagnose asthma with certainty in children 5 years and younger, the following are useful adjuncts. </a:t>
            </a:r>
          </a:p>
          <a:p>
            <a:pPr algn="l" rtl="0"/>
            <a:endParaRPr lang="en-US" b="1" dirty="0"/>
          </a:p>
          <a:p>
            <a:pPr algn="l" rtl="0"/>
            <a:r>
              <a:rPr lang="en-US" b="1" dirty="0"/>
              <a:t>Therapeutic trial </a:t>
            </a:r>
            <a:endParaRPr lang="en-US" dirty="0"/>
          </a:p>
          <a:p>
            <a:pPr lvl="1" algn="l" rtl="0"/>
            <a:r>
              <a:rPr lang="en-US" dirty="0"/>
              <a:t>A trial of treatment for </a:t>
            </a:r>
            <a:r>
              <a:rPr lang="en-US" b="1" dirty="0">
                <a:solidFill>
                  <a:schemeClr val="tx2"/>
                </a:solidFill>
              </a:rPr>
              <a:t>at least 2–3 months </a:t>
            </a:r>
            <a:r>
              <a:rPr lang="en-US" dirty="0">
                <a:solidFill>
                  <a:schemeClr val="tx2"/>
                </a:solidFill>
              </a:rPr>
              <a:t>with </a:t>
            </a:r>
            <a:r>
              <a:rPr lang="en-US" b="1" dirty="0">
                <a:solidFill>
                  <a:schemeClr val="tx2"/>
                </a:solidFill>
              </a:rPr>
              <a:t>as-needed short-acting beta2-agonist (SABA) and regular low dose inhaled corticosteroids (ICS)</a:t>
            </a:r>
            <a:r>
              <a:rPr lang="en-US" dirty="0">
                <a:solidFill>
                  <a:schemeClr val="tx2"/>
                </a:solidFill>
              </a:rPr>
              <a:t> </a:t>
            </a:r>
            <a:r>
              <a:rPr lang="en-US" dirty="0"/>
              <a:t>may provide some guidance about the diagnosis of asthma. </a:t>
            </a:r>
          </a:p>
          <a:p>
            <a:pPr lvl="1" algn="l" rtl="0"/>
            <a:r>
              <a:rPr lang="en-US" b="1" dirty="0"/>
              <a:t>Marked clinical improvement during treatment, and deterioration when treatment is stopped</a:t>
            </a:r>
            <a:r>
              <a:rPr lang="en-US" dirty="0"/>
              <a:t>, support a diagnosis of asthma.</a:t>
            </a:r>
          </a:p>
        </p:txBody>
      </p:sp>
    </p:spTree>
    <p:extLst>
      <p:ext uri="{BB962C8B-B14F-4D97-AF65-F5344CB8AC3E}">
        <p14:creationId xmlns:p14="http://schemas.microsoft.com/office/powerpoint/2010/main" val="217187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a:xfrm>
            <a:off x="685800" y="2362200"/>
            <a:ext cx="8092404" cy="4114800"/>
          </a:xfrm>
        </p:spPr>
        <p:txBody>
          <a:bodyPr>
            <a:noAutofit/>
          </a:bodyPr>
          <a:lstStyle/>
          <a:p>
            <a:pPr algn="l" rtl="0"/>
            <a:r>
              <a:rPr lang="en-US" sz="1500" b="1" dirty="0"/>
              <a:t>Tests for atopy </a:t>
            </a:r>
            <a:endParaRPr lang="en-US" sz="1500" dirty="0"/>
          </a:p>
          <a:p>
            <a:pPr lvl="2" algn="l" rtl="0"/>
            <a:r>
              <a:rPr lang="en-US" sz="1500" i="0" dirty="0"/>
              <a:t>Skin prick testing; less reliable for confirming atopy in infants.</a:t>
            </a:r>
          </a:p>
          <a:p>
            <a:pPr lvl="2" algn="l" rtl="0"/>
            <a:r>
              <a:rPr lang="en-US" sz="1500" i="0" dirty="0"/>
              <a:t>allergen-specific immunoglobulin E. </a:t>
            </a:r>
          </a:p>
          <a:p>
            <a:pPr lvl="2" algn="l" rtl="0"/>
            <a:r>
              <a:rPr lang="en-US" sz="1500" i="0" dirty="0"/>
              <a:t>Atopy is present in the majority of children with asthma once they are over 3 years of age; however, </a:t>
            </a:r>
            <a:r>
              <a:rPr lang="en-US" sz="1500" b="1" i="0" dirty="0">
                <a:solidFill>
                  <a:schemeClr val="tx2"/>
                </a:solidFill>
              </a:rPr>
              <a:t>absence of atopy does not rule out a diagnosis of asthma</a:t>
            </a:r>
            <a:r>
              <a:rPr lang="en-US" sz="1500" i="0" dirty="0"/>
              <a:t>. </a:t>
            </a:r>
          </a:p>
          <a:p>
            <a:pPr lvl="2" algn="l" rtl="0"/>
            <a:r>
              <a:rPr lang="en-US" sz="1400" i="0" dirty="0">
                <a:effectLst/>
                <a:latin typeface="Arial" panose="020B0604020202020204" pitchFamily="34" charset="0"/>
                <a:ea typeface="Arial" panose="020B0604020202020204" pitchFamily="34" charset="0"/>
              </a:rPr>
              <a:t>The presence of a positive skin test or positive </a:t>
            </a:r>
            <a:r>
              <a:rPr lang="en-US" sz="1400" i="0" dirty="0" err="1">
                <a:effectLst/>
                <a:latin typeface="Arial" panose="020B0604020202020204" pitchFamily="34" charset="0"/>
                <a:ea typeface="Arial" panose="020B0604020202020204" pitchFamily="34" charset="0"/>
              </a:rPr>
              <a:t>sIgE</a:t>
            </a:r>
            <a:r>
              <a:rPr lang="en-US" sz="1400" i="0" dirty="0">
                <a:effectLst/>
                <a:latin typeface="Arial" panose="020B0604020202020204" pitchFamily="34" charset="0"/>
                <a:ea typeface="Arial" panose="020B0604020202020204" pitchFamily="34" charset="0"/>
              </a:rPr>
              <a:t>, however, does not mean that the allergen is causing symptoms - the relevance of allergen exposure and its relation to symptoms must be confirmed by the patient’s history</a:t>
            </a:r>
            <a:endParaRPr lang="en-US" sz="1400" b="1" i="0" dirty="0"/>
          </a:p>
          <a:p>
            <a:pPr algn="l" rtl="0"/>
            <a:r>
              <a:rPr lang="en-US" sz="1500" b="1" dirty="0"/>
              <a:t>Chest X-ray </a:t>
            </a:r>
            <a:endParaRPr lang="en-US" sz="1500" dirty="0"/>
          </a:p>
          <a:p>
            <a:pPr lvl="1" algn="l" rtl="0"/>
            <a:r>
              <a:rPr lang="en-US" sz="1500" b="1" dirty="0"/>
              <a:t>To exclude structural abnormalities </a:t>
            </a:r>
            <a:r>
              <a:rPr lang="en-US" sz="1500" dirty="0"/>
              <a:t>(e.g. congenital lobar emphysema, vascular ring) chronic infections such as tuberculosis, an inhaled foreign body, or other diagnoses. </a:t>
            </a:r>
          </a:p>
          <a:p>
            <a:pPr lvl="1" algn="l" rtl="0"/>
            <a:r>
              <a:rPr lang="en-US" sz="1500" dirty="0"/>
              <a:t>Other imaging investigations may be appropriate, depending on the condition being considered. </a:t>
            </a:r>
            <a:endParaRPr lang="en-US" sz="1500" b="1" dirty="0"/>
          </a:p>
          <a:p>
            <a:pPr lvl="1" algn="l" rtl="0"/>
            <a:endParaRPr lang="ar-JO" sz="1500" dirty="0"/>
          </a:p>
        </p:txBody>
      </p:sp>
    </p:spTree>
    <p:extLst>
      <p:ext uri="{BB962C8B-B14F-4D97-AF65-F5344CB8AC3E}">
        <p14:creationId xmlns:p14="http://schemas.microsoft.com/office/powerpoint/2010/main" val="1139729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FA13-215F-49C3-B07E-F3C499A3A5B3}"/>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42621399-F800-4776-8A32-BB751FF2F828}"/>
              </a:ext>
            </a:extLst>
          </p:cNvPr>
          <p:cNvSpPr>
            <a:spLocks noGrp="1"/>
          </p:cNvSpPr>
          <p:nvPr>
            <p:ph idx="1"/>
          </p:nvPr>
        </p:nvSpPr>
        <p:spPr>
          <a:xfrm>
            <a:off x="762000" y="2438400"/>
            <a:ext cx="8016204" cy="3651504"/>
          </a:xfrm>
        </p:spPr>
        <p:txBody>
          <a:bodyPr/>
          <a:lstStyle/>
          <a:p>
            <a:pPr algn="l" rtl="0"/>
            <a:r>
              <a:rPr lang="en-US" sz="1500" b="1" dirty="0"/>
              <a:t>Exhaled nitric oxide </a:t>
            </a:r>
            <a:endParaRPr lang="en-US" sz="1500" dirty="0"/>
          </a:p>
          <a:p>
            <a:pPr lvl="1" algn="l" rtl="0"/>
            <a:r>
              <a:rPr lang="en-US" sz="1500" dirty="0"/>
              <a:t>Fractional concentration of exhaled nitric oxide (FENO) can be measured in young children with tidal breathing, and normal reference values have been published for children aged 1–5 years.</a:t>
            </a:r>
          </a:p>
          <a:p>
            <a:pPr lvl="1" algn="l" rtl="0"/>
            <a:r>
              <a:rPr lang="en-US" sz="1600" dirty="0">
                <a:effectLst/>
                <a:latin typeface="Arial" panose="020B0604020202020204" pitchFamily="34" charset="0"/>
                <a:ea typeface="Arial" panose="020B0604020202020204" pitchFamily="34" charset="0"/>
              </a:rPr>
              <a:t> not  established as useful for ruling in or ruling out a diagnosis of asthma</a:t>
            </a:r>
          </a:p>
          <a:p>
            <a:pPr lvl="1" algn="l" rtl="0"/>
            <a:r>
              <a:rPr lang="en-US" sz="1600" dirty="0">
                <a:effectLst/>
                <a:latin typeface="Arial" panose="020B0604020202020204" pitchFamily="34" charset="0"/>
                <a:ea typeface="Arial" panose="020B0604020202020204" pitchFamily="34" charset="0"/>
              </a:rPr>
              <a:t>Can be elevated in non- asthma conditions (e.g. eosinophilic bronchitis, atopy, allergic rhinitis, eczema), and it is not elevated in some asthma phenotypes</a:t>
            </a:r>
            <a:endParaRPr lang="en-US" sz="1500" dirty="0"/>
          </a:p>
          <a:p>
            <a:pPr marL="0" indent="0">
              <a:buNone/>
            </a:pPr>
            <a:endParaRPr lang="ar-JO" dirty="0"/>
          </a:p>
        </p:txBody>
      </p:sp>
    </p:spTree>
    <p:extLst>
      <p:ext uri="{BB962C8B-B14F-4D97-AF65-F5344CB8AC3E}">
        <p14:creationId xmlns:p14="http://schemas.microsoft.com/office/powerpoint/2010/main" val="1062688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287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Key indications for referral of a child 5 years or younger for further diagnostic investigations: </a:t>
            </a:r>
            <a:endParaRPr lang="ar-JO" sz="2800" dirty="0"/>
          </a:p>
        </p:txBody>
      </p:sp>
      <p:sp>
        <p:nvSpPr>
          <p:cNvPr id="3" name="Content Placeholder 2"/>
          <p:cNvSpPr>
            <a:spLocks noGrp="1"/>
          </p:cNvSpPr>
          <p:nvPr>
            <p:ph idx="1"/>
          </p:nvPr>
        </p:nvSpPr>
        <p:spPr/>
        <p:txBody>
          <a:bodyPr>
            <a:normAutofit/>
          </a:bodyPr>
          <a:lstStyle/>
          <a:p>
            <a:pPr marL="457200" indent="-457200" algn="l" rtl="0">
              <a:buFont typeface="+mj-lt"/>
              <a:buAutoNum type="arabicPeriod"/>
            </a:pPr>
            <a:r>
              <a:rPr lang="en-US" dirty="0"/>
              <a:t>Failure to thrive </a:t>
            </a:r>
          </a:p>
          <a:p>
            <a:pPr marL="457200" indent="-457200" algn="l" rtl="0">
              <a:buFont typeface="+mj-lt"/>
              <a:buAutoNum type="arabicPeriod"/>
            </a:pPr>
            <a:r>
              <a:rPr lang="en-US" dirty="0"/>
              <a:t>Neonatal or very early onset of symptoms </a:t>
            </a:r>
          </a:p>
          <a:p>
            <a:pPr marL="457200" indent="-457200" algn="l" rtl="0">
              <a:buFont typeface="+mj-lt"/>
              <a:buAutoNum type="arabicPeriod"/>
            </a:pPr>
            <a:r>
              <a:rPr lang="en-US" dirty="0"/>
              <a:t>Vomiting associated with respiratory symptoms </a:t>
            </a:r>
          </a:p>
          <a:p>
            <a:pPr marL="457200" indent="-457200" algn="l" rtl="0">
              <a:buFont typeface="+mj-lt"/>
              <a:buAutoNum type="arabicPeriod"/>
            </a:pPr>
            <a:r>
              <a:rPr lang="en-US" dirty="0"/>
              <a:t>Continuous wheezing </a:t>
            </a:r>
          </a:p>
          <a:p>
            <a:pPr marL="457200" indent="-457200" algn="l" rtl="0">
              <a:buFont typeface="+mj-lt"/>
              <a:buAutoNum type="arabicPeriod"/>
            </a:pPr>
            <a:r>
              <a:rPr lang="en-US" dirty="0"/>
              <a:t>Failure to respond to asthma controller medications </a:t>
            </a:r>
          </a:p>
          <a:p>
            <a:pPr marL="457200" indent="-457200" algn="l" rtl="0">
              <a:buFont typeface="+mj-lt"/>
              <a:buAutoNum type="arabicPeriod"/>
            </a:pPr>
            <a:r>
              <a:rPr lang="en-US" dirty="0"/>
              <a:t>No association of symptoms with typical triggers, such as viral URTI </a:t>
            </a:r>
          </a:p>
          <a:p>
            <a:pPr marL="457200" indent="-457200" algn="l" rtl="0">
              <a:buFont typeface="+mj-lt"/>
              <a:buAutoNum type="arabicPeriod"/>
            </a:pPr>
            <a:r>
              <a:rPr lang="en-US" dirty="0"/>
              <a:t>Focal lung or cardiovascular signs, or finger clubbing </a:t>
            </a:r>
          </a:p>
          <a:p>
            <a:pPr algn="l" rtl="0"/>
            <a:endParaRPr lang="ar-JO" dirty="0"/>
          </a:p>
        </p:txBody>
      </p:sp>
    </p:spTree>
    <p:extLst>
      <p:ext uri="{BB962C8B-B14F-4D97-AF65-F5344CB8AC3E}">
        <p14:creationId xmlns:p14="http://schemas.microsoft.com/office/powerpoint/2010/main" val="233647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 </a:t>
            </a:r>
            <a:endParaRPr lang="ar-JO" sz="3200" dirty="0"/>
          </a:p>
        </p:txBody>
      </p:sp>
      <p:sp>
        <p:nvSpPr>
          <p:cNvPr id="3" name="Content Placeholder 2"/>
          <p:cNvSpPr>
            <a:spLocks noGrp="1"/>
          </p:cNvSpPr>
          <p:nvPr>
            <p:ph idx="1"/>
          </p:nvPr>
        </p:nvSpPr>
        <p:spPr>
          <a:xfrm>
            <a:off x="457200" y="2438400"/>
            <a:ext cx="8321004" cy="3651504"/>
          </a:xfrm>
        </p:spPr>
        <p:txBody>
          <a:bodyPr>
            <a:noAutofit/>
          </a:bodyPr>
          <a:lstStyle/>
          <a:p>
            <a:pPr algn="l" rtl="0"/>
            <a:r>
              <a:rPr lang="en-US" sz="1600" dirty="0"/>
              <a:t>Asthma is a heterogeneous disease, usually characterized by </a:t>
            </a:r>
            <a:r>
              <a:rPr lang="en-US" sz="1600" b="1" dirty="0">
                <a:solidFill>
                  <a:schemeClr val="tx2"/>
                </a:solidFill>
              </a:rPr>
              <a:t>chronic airway inflammation</a:t>
            </a:r>
            <a:r>
              <a:rPr lang="en-US" sz="1600" dirty="0"/>
              <a:t>. </a:t>
            </a:r>
          </a:p>
          <a:p>
            <a:pPr algn="l" rtl="0"/>
            <a:r>
              <a:rPr lang="en-US" sz="1600" dirty="0"/>
              <a:t>It is defined by the history of </a:t>
            </a:r>
            <a:r>
              <a:rPr lang="en-US" sz="1600" dirty="0">
                <a:solidFill>
                  <a:schemeClr val="tx2"/>
                </a:solidFill>
              </a:rPr>
              <a:t>respiratory symptoms </a:t>
            </a:r>
            <a:r>
              <a:rPr lang="en-US" sz="1600" dirty="0"/>
              <a:t>such as wheeze, shortness of breath, chest tightness and cough </a:t>
            </a:r>
            <a:r>
              <a:rPr lang="en-US" sz="1600" b="1" dirty="0">
                <a:solidFill>
                  <a:schemeClr val="tx2"/>
                </a:solidFill>
              </a:rPr>
              <a:t>that vary over time and in intensity, together with variable expiratory airflow limitation</a:t>
            </a:r>
            <a:r>
              <a:rPr lang="en-US" sz="1600" dirty="0"/>
              <a:t>.</a:t>
            </a:r>
          </a:p>
          <a:p>
            <a:pPr algn="l" rtl="0"/>
            <a:r>
              <a:rPr lang="en-US" sz="1600" b="1" dirty="0">
                <a:solidFill>
                  <a:schemeClr val="tx2"/>
                </a:solidFill>
              </a:rPr>
              <a:t>Asthma is the most common chronic disease of childhood</a:t>
            </a:r>
            <a:r>
              <a:rPr lang="en-US" sz="1600" dirty="0"/>
              <a:t>.</a:t>
            </a:r>
          </a:p>
          <a:p>
            <a:r>
              <a:rPr lang="en-US" sz="1600" dirty="0"/>
              <a:t>Asthma is a common affecting 1–18% of the population in different countries .</a:t>
            </a:r>
          </a:p>
          <a:p>
            <a:pPr algn="l" rtl="0"/>
            <a:r>
              <a:rPr lang="en-US" sz="1600" b="1" dirty="0" err="1">
                <a:solidFill>
                  <a:schemeClr val="tx2"/>
                </a:solidFill>
              </a:rPr>
              <a:t>Atopy</a:t>
            </a:r>
            <a:r>
              <a:rPr lang="en-US" sz="1600" dirty="0"/>
              <a:t> is present in the majority of children with asthma who are over 3 years old, and </a:t>
            </a:r>
            <a:r>
              <a:rPr lang="en-US" sz="1600" b="1" dirty="0">
                <a:solidFill>
                  <a:schemeClr val="tx2"/>
                </a:solidFill>
              </a:rPr>
              <a:t>allergen-specific sensitization </a:t>
            </a:r>
            <a:r>
              <a:rPr lang="en-US" sz="1600" dirty="0"/>
              <a:t>is one of the most important risk factors for the development of asthma.</a:t>
            </a:r>
          </a:p>
        </p:txBody>
      </p:sp>
    </p:spTree>
    <p:extLst>
      <p:ext uri="{BB962C8B-B14F-4D97-AF65-F5344CB8AC3E}">
        <p14:creationId xmlns:p14="http://schemas.microsoft.com/office/powerpoint/2010/main" val="3431264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GOALS OF ASTHMA MANAGEMENT </a:t>
            </a:r>
            <a:endParaRPr lang="ar-JO" dirty="0"/>
          </a:p>
        </p:txBody>
      </p:sp>
      <p:sp>
        <p:nvSpPr>
          <p:cNvPr id="3" name="Content Placeholder 2"/>
          <p:cNvSpPr>
            <a:spLocks noGrp="1"/>
          </p:cNvSpPr>
          <p:nvPr>
            <p:ph idx="1"/>
          </p:nvPr>
        </p:nvSpPr>
        <p:spPr>
          <a:xfrm>
            <a:off x="609600" y="2438400"/>
            <a:ext cx="8168604" cy="3651504"/>
          </a:xfrm>
        </p:spPr>
        <p:txBody>
          <a:bodyPr>
            <a:normAutofit fontScale="77500" lnSpcReduction="20000"/>
          </a:bodyPr>
          <a:lstStyle/>
          <a:p>
            <a:pPr algn="l" rtl="0"/>
            <a:r>
              <a:rPr lang="en-US" b="1" dirty="0"/>
              <a:t>As with other age groups, the goals of asthma management in young children are: </a:t>
            </a:r>
          </a:p>
          <a:p>
            <a:pPr marL="731520" lvl="1" indent="-457200" algn="l" rtl="0">
              <a:buFont typeface="+mj-lt"/>
              <a:buAutoNum type="arabicPeriod"/>
            </a:pPr>
            <a:r>
              <a:rPr lang="en-US" dirty="0"/>
              <a:t>To achieve good control of symptoms and maintain normal activity levels </a:t>
            </a:r>
          </a:p>
          <a:p>
            <a:pPr marL="731520" lvl="1" indent="-457200" algn="l" rtl="0">
              <a:buFont typeface="+mj-lt"/>
              <a:buAutoNum type="arabicPeriod"/>
            </a:pPr>
            <a:r>
              <a:rPr lang="en-US" dirty="0"/>
              <a:t>To minimize future risk; that is to reduce the risk of flare-ups, maintain lung function and lung development as close to normal as possible, </a:t>
            </a:r>
          </a:p>
          <a:p>
            <a:pPr marL="731520" lvl="1" indent="-457200" algn="l" rtl="0">
              <a:buFont typeface="+mj-lt"/>
              <a:buAutoNum type="arabicPeriod"/>
            </a:pPr>
            <a:r>
              <a:rPr lang="en-US" dirty="0"/>
              <a:t>Minimize medication side-effects. </a:t>
            </a:r>
          </a:p>
          <a:p>
            <a:pPr algn="l" rtl="0"/>
            <a:endParaRPr lang="ar-JO" dirty="0"/>
          </a:p>
          <a:p>
            <a:pPr algn="l" rtl="0"/>
            <a:r>
              <a:rPr lang="en-US" dirty="0"/>
              <a:t>The goals of asthma management are achieved through a partnership between the parent and the health professional team, with a cycle of: </a:t>
            </a:r>
          </a:p>
          <a:p>
            <a:pPr marL="731520" lvl="1" indent="-457200" algn="l" rtl="0">
              <a:buFont typeface="+mj-lt"/>
              <a:buAutoNum type="arabicPeriod"/>
            </a:pPr>
            <a:r>
              <a:rPr lang="en-US" i="1" dirty="0"/>
              <a:t>Assess </a:t>
            </a:r>
            <a:r>
              <a:rPr lang="en-US" dirty="0"/>
              <a:t>(diagnosis, symptom control, risk factors, inhaler technique, adherence, parent preference) </a:t>
            </a:r>
          </a:p>
          <a:p>
            <a:pPr marL="731520" lvl="1" indent="-457200" algn="l" rtl="0">
              <a:buFont typeface="+mj-lt"/>
              <a:buAutoNum type="arabicPeriod"/>
            </a:pPr>
            <a:r>
              <a:rPr lang="en-US" i="1" dirty="0"/>
              <a:t>Adjust treatment </a:t>
            </a:r>
            <a:r>
              <a:rPr lang="en-US" dirty="0"/>
              <a:t>(medications, non-pharmacological strategies, and treatment of modifiable risk factors) </a:t>
            </a:r>
          </a:p>
          <a:p>
            <a:pPr marL="731520" lvl="1" indent="-457200" algn="l" rtl="0">
              <a:buFont typeface="+mj-lt"/>
              <a:buAutoNum type="arabicPeriod"/>
            </a:pPr>
            <a:r>
              <a:rPr lang="en-US" i="1" dirty="0"/>
              <a:t>Review response </a:t>
            </a:r>
            <a:r>
              <a:rPr lang="en-US" dirty="0"/>
              <a:t>including medication effectiveness and side-effects. </a:t>
            </a:r>
          </a:p>
          <a:p>
            <a:pPr algn="l" rtl="0"/>
            <a:endParaRPr lang="ar-JO" dirty="0"/>
          </a:p>
        </p:txBody>
      </p:sp>
    </p:spTree>
    <p:extLst>
      <p:ext uri="{BB962C8B-B14F-4D97-AF65-F5344CB8AC3E}">
        <p14:creationId xmlns:p14="http://schemas.microsoft.com/office/powerpoint/2010/main" val="3699083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8762-AF62-4F56-B610-0392BA8C8DB1}"/>
              </a:ext>
            </a:extLst>
          </p:cNvPr>
          <p:cNvSpPr>
            <a:spLocks noGrp="1"/>
          </p:cNvSpPr>
          <p:nvPr>
            <p:ph type="title"/>
          </p:nvPr>
        </p:nvSpPr>
        <p:spPr>
          <a:xfrm>
            <a:off x="990600" y="568345"/>
            <a:ext cx="7787604" cy="1560716"/>
          </a:xfrm>
        </p:spPr>
        <p:txBody>
          <a:bodyPr/>
          <a:lstStyle/>
          <a:p>
            <a:r>
              <a:rPr lang="en-US" dirty="0"/>
              <a:t>Assessment of asthma </a:t>
            </a:r>
            <a:endParaRPr lang="ar-JO" dirty="0"/>
          </a:p>
        </p:txBody>
      </p:sp>
      <p:sp>
        <p:nvSpPr>
          <p:cNvPr id="3" name="Content Placeholder 2">
            <a:extLst>
              <a:ext uri="{FF2B5EF4-FFF2-40B4-BE49-F238E27FC236}">
                <a16:creationId xmlns:a16="http://schemas.microsoft.com/office/drawing/2014/main" id="{5190E0B3-A702-4BB6-9E00-702B811D4BFA}"/>
              </a:ext>
            </a:extLst>
          </p:cNvPr>
          <p:cNvSpPr>
            <a:spLocks noGrp="1"/>
          </p:cNvSpPr>
          <p:nvPr>
            <p:ph idx="1"/>
          </p:nvPr>
        </p:nvSpPr>
        <p:spPr>
          <a:xfrm>
            <a:off x="685800" y="2438400"/>
            <a:ext cx="8092404" cy="3651504"/>
          </a:xfrm>
        </p:spPr>
        <p:txBody>
          <a:bodyPr>
            <a:normAutofit fontScale="85000" lnSpcReduction="10000"/>
          </a:bodyPr>
          <a:lstStyle/>
          <a:p>
            <a:pPr marL="0" indent="0">
              <a:spcBef>
                <a:spcPts val="40"/>
              </a:spcBef>
              <a:buNone/>
            </a:pPr>
            <a:r>
              <a:rPr lang="en-US" sz="1800" dirty="0">
                <a:effectLst/>
                <a:latin typeface="Arial" panose="020B0604020202020204" pitchFamily="34" charset="0"/>
                <a:ea typeface="Arial" panose="020B0604020202020204" pitchFamily="34" charset="0"/>
              </a:rPr>
              <a:t> </a:t>
            </a:r>
          </a:p>
          <a:p>
            <a:pPr marL="130810"/>
            <a:r>
              <a:rPr lang="en-US" sz="1800" b="1" dirty="0">
                <a:solidFill>
                  <a:srgbClr val="0077D0"/>
                </a:solidFill>
                <a:effectLst/>
                <a:latin typeface="Arial" panose="020B0604020202020204" pitchFamily="34" charset="0"/>
                <a:ea typeface="Arial" panose="020B0604020202020204" pitchFamily="34" charset="0"/>
              </a:rPr>
              <a:t>What is meant by ‘asthma control’?</a:t>
            </a:r>
            <a:endParaRPr lang="en-US" sz="1800" b="1" dirty="0">
              <a:effectLst/>
              <a:latin typeface="Arial" panose="020B0604020202020204" pitchFamily="34" charset="0"/>
              <a:ea typeface="Arial" panose="020B0604020202020204" pitchFamily="34" charset="0"/>
            </a:endParaRPr>
          </a:p>
          <a:p>
            <a:pPr marL="238760" marR="164465">
              <a:lnSpc>
                <a:spcPct val="115000"/>
              </a:lnSpc>
              <a:spcBef>
                <a:spcPts val="780"/>
              </a:spcBef>
              <a:spcAft>
                <a:spcPts val="0"/>
              </a:spcAft>
            </a:pPr>
            <a:r>
              <a:rPr lang="en-US" sz="1800" dirty="0">
                <a:effectLst/>
                <a:latin typeface="Arial" panose="020B0604020202020204" pitchFamily="34" charset="0"/>
                <a:ea typeface="Arial" panose="020B0604020202020204" pitchFamily="34" charset="0"/>
              </a:rPr>
              <a:t>The level of asthma control is the extent to which the manifestations of asthma can be observed in the patient, or have been reduced or removed by treatment</a:t>
            </a:r>
            <a:r>
              <a:rPr lang="en-US" sz="1800" dirty="0">
                <a:solidFill>
                  <a:srgbClr val="0000FF"/>
                </a:solidFill>
                <a:latin typeface="Arial" panose="020B0604020202020204" pitchFamily="34" charset="0"/>
                <a:ea typeface="Arial" panose="020B0604020202020204" pitchFamily="34" charset="0"/>
              </a:rPr>
              <a:t>.</a:t>
            </a:r>
            <a:r>
              <a:rPr lang="en-US" sz="1800" dirty="0">
                <a:effectLst/>
                <a:latin typeface="Arial" panose="020B0604020202020204" pitchFamily="34" charset="0"/>
                <a:ea typeface="Arial" panose="020B0604020202020204" pitchFamily="34" charset="0"/>
              </a:rPr>
              <a:t> </a:t>
            </a:r>
          </a:p>
          <a:p>
            <a:pPr marL="238760" marR="164465">
              <a:lnSpc>
                <a:spcPct val="115000"/>
              </a:lnSpc>
              <a:spcBef>
                <a:spcPts val="780"/>
              </a:spcBef>
              <a:spcAft>
                <a:spcPts val="0"/>
              </a:spcAft>
            </a:pPr>
            <a:r>
              <a:rPr lang="en-US" sz="1800" dirty="0">
                <a:effectLst/>
                <a:latin typeface="Arial" panose="020B0604020202020204" pitchFamily="34" charset="0"/>
                <a:ea typeface="Arial" panose="020B0604020202020204" pitchFamily="34" charset="0"/>
              </a:rPr>
              <a:t>It is determined by the interaction between the patient’s genetic background, underlying disease processes, the treatment that they are taking, environment, and psychosocial factors.</a:t>
            </a:r>
          </a:p>
          <a:p>
            <a:r>
              <a:rPr lang="en-US" sz="1800" dirty="0">
                <a:effectLst/>
                <a:latin typeface="Arial" panose="020B0604020202020204" pitchFamily="34" charset="0"/>
                <a:ea typeface="Arial" panose="020B0604020202020204" pitchFamily="34" charset="0"/>
              </a:rPr>
              <a:t>Asthma control has two domains: symptom control (previously called ‘current clinical control’) and future risk of adverse outcomes . </a:t>
            </a:r>
            <a:r>
              <a:rPr lang="en-US" sz="1800" b="1" dirty="0">
                <a:effectLst/>
                <a:latin typeface="Arial" panose="020B0604020202020204" pitchFamily="34" charset="0"/>
                <a:ea typeface="Arial" panose="020B0604020202020204" pitchFamily="34" charset="0"/>
              </a:rPr>
              <a:t>Both should always be assessed</a:t>
            </a:r>
            <a:r>
              <a:rPr lang="en-US" sz="1800" dirty="0">
                <a:effectLst/>
                <a:latin typeface="Arial" panose="020B0604020202020204" pitchFamily="34" charset="0"/>
                <a:ea typeface="Arial" panose="020B0604020202020204" pitchFamily="34" charset="0"/>
              </a:rPr>
              <a:t>. </a:t>
            </a:r>
          </a:p>
          <a:p>
            <a:r>
              <a:rPr lang="en-US" sz="1800" dirty="0">
                <a:effectLst/>
                <a:latin typeface="Arial" panose="020B0604020202020204" pitchFamily="34" charset="0"/>
                <a:ea typeface="Arial" panose="020B0604020202020204" pitchFamily="34" charset="0"/>
              </a:rPr>
              <a:t>Lung function is an important part of the assessment of future risk; it should be measured at the start of treatment, after 3–6 months of treatment (to identify the patient’s personal best), and periodically thereafter for ongoing risk assessment</a:t>
            </a:r>
            <a:endParaRPr lang="ar-JO" dirty="0"/>
          </a:p>
        </p:txBody>
      </p:sp>
    </p:spTree>
    <p:extLst>
      <p:ext uri="{BB962C8B-B14F-4D97-AF65-F5344CB8AC3E}">
        <p14:creationId xmlns:p14="http://schemas.microsoft.com/office/powerpoint/2010/main" val="417010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EC3E-ABBD-44D6-9EFF-D85AD37E94C0}"/>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818D7A93-0BF7-45B0-B1AF-E61245643B2D}"/>
              </a:ext>
            </a:extLst>
          </p:cNvPr>
          <p:cNvSpPr>
            <a:spLocks noGrp="1"/>
          </p:cNvSpPr>
          <p:nvPr>
            <p:ph idx="1"/>
          </p:nvPr>
        </p:nvSpPr>
        <p:spPr>
          <a:xfrm>
            <a:off x="685800" y="2438400"/>
            <a:ext cx="8092404" cy="3651504"/>
          </a:xfrm>
        </p:spPr>
        <p:txBody>
          <a:bodyPr/>
          <a:lstStyle/>
          <a:p>
            <a:pPr marL="130810">
              <a:spcBef>
                <a:spcPts val="600"/>
              </a:spcBef>
            </a:pPr>
            <a:r>
              <a:rPr lang="en-US" sz="1800" b="1" dirty="0">
                <a:solidFill>
                  <a:srgbClr val="0077D0"/>
                </a:solidFill>
                <a:effectLst/>
                <a:latin typeface="Arial" panose="020B0604020202020204" pitchFamily="34" charset="0"/>
                <a:ea typeface="Arial" panose="020B0604020202020204" pitchFamily="34" charset="0"/>
              </a:rPr>
              <a:t>How to describe a patient’s asthma control</a:t>
            </a:r>
            <a:endParaRPr lang="en-US" sz="1800" b="1" dirty="0">
              <a:effectLst/>
              <a:latin typeface="Arial" panose="020B0604020202020204" pitchFamily="34" charset="0"/>
              <a:ea typeface="Arial" panose="020B0604020202020204" pitchFamily="34" charset="0"/>
            </a:endParaRPr>
          </a:p>
          <a:p>
            <a:pPr marL="238760">
              <a:spcBef>
                <a:spcPts val="770"/>
              </a:spcBef>
              <a:spcAft>
                <a:spcPts val="0"/>
              </a:spcAft>
            </a:pPr>
            <a:r>
              <a:rPr lang="en-US" sz="1800" dirty="0">
                <a:effectLst/>
                <a:latin typeface="Arial" panose="020B0604020202020204" pitchFamily="34" charset="0"/>
                <a:ea typeface="Arial" panose="020B0604020202020204" pitchFamily="34" charset="0"/>
              </a:rPr>
              <a:t>Asthma control should be described in terms of both symptom control and future risk domains, for example:</a:t>
            </a:r>
          </a:p>
          <a:p>
            <a:pPr marL="238760" marR="541020">
              <a:lnSpc>
                <a:spcPct val="115000"/>
              </a:lnSpc>
              <a:spcBef>
                <a:spcPts val="770"/>
              </a:spcBef>
              <a:spcAft>
                <a:spcPts val="0"/>
              </a:spcAft>
            </a:pPr>
            <a:r>
              <a:rPr lang="en-US" sz="1800" dirty="0" err="1">
                <a:effectLst/>
                <a:latin typeface="Arial" panose="020B0604020202020204" pitchFamily="34" charset="0"/>
                <a:ea typeface="Arial" panose="020B0604020202020204" pitchFamily="34" charset="0"/>
              </a:rPr>
              <a:t>Ms</a:t>
            </a:r>
            <a:r>
              <a:rPr lang="en-US" sz="1800" dirty="0">
                <a:effectLst/>
                <a:latin typeface="Arial" panose="020B0604020202020204" pitchFamily="34" charset="0"/>
                <a:ea typeface="Arial" panose="020B0604020202020204" pitchFamily="34" charset="0"/>
              </a:rPr>
              <a:t> X has good asthma symptom control, but she is at increased risk of future exacerbations because she has had a severe exacerbation within the last year.</a:t>
            </a:r>
          </a:p>
          <a:p>
            <a:r>
              <a:rPr lang="en-US" sz="1800" dirty="0" err="1">
                <a:effectLst/>
                <a:latin typeface="Arial" panose="020B0604020202020204" pitchFamily="34" charset="0"/>
                <a:ea typeface="Arial" panose="020B0604020202020204" pitchFamily="34" charset="0"/>
              </a:rPr>
              <a:t>Mr</a:t>
            </a:r>
            <a:r>
              <a:rPr lang="en-US" sz="1800" dirty="0">
                <a:effectLst/>
                <a:latin typeface="Arial" panose="020B0604020202020204" pitchFamily="34" charset="0"/>
                <a:ea typeface="Arial" panose="020B0604020202020204" pitchFamily="34" charset="0"/>
              </a:rPr>
              <a:t> Y has poor asthma symptom control. He also has several additional risk factors for future exacerbations including low lung function, current smoking, and poor medication adherence</a:t>
            </a:r>
            <a:endParaRPr lang="ar-JO" dirty="0"/>
          </a:p>
        </p:txBody>
      </p:sp>
    </p:spTree>
    <p:extLst>
      <p:ext uri="{BB962C8B-B14F-4D97-AF65-F5344CB8AC3E}">
        <p14:creationId xmlns:p14="http://schemas.microsoft.com/office/powerpoint/2010/main" val="189929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F68A328-FAB5-4C57-9095-14ECB30BBD70}"/>
              </a:ext>
            </a:extLst>
          </p:cNvPr>
          <p:cNvGraphicFramePr>
            <a:graphicFrameLocks noGrp="1"/>
          </p:cNvGraphicFramePr>
          <p:nvPr>
            <p:ph idx="1"/>
            <p:extLst>
              <p:ext uri="{D42A27DB-BD31-4B8C-83A1-F6EECF244321}">
                <p14:modId xmlns:p14="http://schemas.microsoft.com/office/powerpoint/2010/main" val="3577536309"/>
              </p:ext>
            </p:extLst>
          </p:nvPr>
        </p:nvGraphicFramePr>
        <p:xfrm>
          <a:off x="762000" y="990600"/>
          <a:ext cx="7940675" cy="4101737"/>
        </p:xfrm>
        <a:graphic>
          <a:graphicData uri="http://schemas.openxmlformats.org/drawingml/2006/table">
            <a:tbl>
              <a:tblPr firstRow="1" firstCol="1" lastRow="1" lastCol="1" bandRow="1" bandCol="1">
                <a:tableStyleId>{5C22544A-7EE6-4342-B048-85BDC9FD1C3A}</a:tableStyleId>
              </a:tblPr>
              <a:tblGrid>
                <a:gridCol w="7940675">
                  <a:extLst>
                    <a:ext uri="{9D8B030D-6E8A-4147-A177-3AD203B41FA5}">
                      <a16:colId xmlns:a16="http://schemas.microsoft.com/office/drawing/2014/main" val="3658439425"/>
                    </a:ext>
                  </a:extLst>
                </a:gridCol>
              </a:tblGrid>
              <a:tr h="326047">
                <a:tc>
                  <a:txBody>
                    <a:bodyPr/>
                    <a:lstStyle/>
                    <a:p>
                      <a:pPr marL="34290">
                        <a:spcBef>
                          <a:spcPts val="335"/>
                        </a:spcBef>
                        <a:spcAft>
                          <a:spcPts val="0"/>
                        </a:spcAft>
                      </a:pPr>
                      <a:r>
                        <a:rPr lang="en-US" sz="1400" dirty="0">
                          <a:solidFill>
                            <a:schemeClr val="tx1"/>
                          </a:solidFill>
                          <a:effectLst/>
                        </a:rPr>
                        <a:t>1. Assess asthma control = symptom control and future risk of adverse outcomes</a:t>
                      </a:r>
                      <a:endParaRPr lang="en-US"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extLst>
                  <a:ext uri="{0D108BD9-81ED-4DB2-BD59-A6C34878D82A}">
                    <a16:rowId xmlns:a16="http://schemas.microsoft.com/office/drawing/2014/main" val="143789290"/>
                  </a:ext>
                </a:extLst>
              </a:tr>
              <a:tr h="1240325">
                <a:tc>
                  <a:txBody>
                    <a:bodyPr/>
                    <a:lstStyle/>
                    <a:p>
                      <a:pPr marL="342900" lvl="0" indent="-342900" rtl="0">
                        <a:spcBef>
                          <a:spcPts val="290"/>
                        </a:spcBef>
                        <a:spcAft>
                          <a:spcPts val="0"/>
                        </a:spcAft>
                        <a:buSzPts val="1000"/>
                        <a:buFont typeface="Symbol" panose="05050102010706020507" pitchFamily="18" charset="2"/>
                        <a:buChar char=""/>
                        <a:tabLst>
                          <a:tab pos="251460" algn="l"/>
                        </a:tabLst>
                      </a:pPr>
                      <a:r>
                        <a:rPr lang="en-US" sz="1400" dirty="0">
                          <a:solidFill>
                            <a:schemeClr val="tx1"/>
                          </a:solidFill>
                          <a:effectLst/>
                        </a:rPr>
                        <a:t>Assess symptom control over the last 4 weeks </a:t>
                      </a:r>
                    </a:p>
                    <a:p>
                      <a:pPr marL="342900" lvl="0" indent="-342900">
                        <a:spcBef>
                          <a:spcPts val="275"/>
                        </a:spcBef>
                        <a:spcAft>
                          <a:spcPts val="0"/>
                        </a:spcAft>
                        <a:buSzPts val="1000"/>
                        <a:buFont typeface="Symbol" panose="05050102010706020507" pitchFamily="18" charset="2"/>
                        <a:buChar char=""/>
                        <a:tabLst>
                          <a:tab pos="251460" algn="l"/>
                        </a:tabLst>
                      </a:pPr>
                      <a:r>
                        <a:rPr lang="en-US" sz="1400" dirty="0">
                          <a:solidFill>
                            <a:schemeClr val="tx1"/>
                          </a:solidFill>
                          <a:effectLst/>
                        </a:rPr>
                        <a:t>Identify any other risk factors for exacerbations, persistent airflow limitation or side-effects (Box</a:t>
                      </a:r>
                      <a:r>
                        <a:rPr lang="en-US" sz="1400" spc="-75" dirty="0">
                          <a:solidFill>
                            <a:schemeClr val="tx1"/>
                          </a:solidFill>
                          <a:effectLst/>
                        </a:rPr>
                        <a:t> </a:t>
                      </a:r>
                      <a:r>
                        <a:rPr lang="en-US" sz="1400" dirty="0">
                          <a:solidFill>
                            <a:schemeClr val="tx1"/>
                          </a:solidFill>
                          <a:effectLst/>
                        </a:rPr>
                        <a:t>2-2B)</a:t>
                      </a:r>
                    </a:p>
                    <a:p>
                      <a:pPr marL="342900" marR="364490" lvl="0" indent="-342900">
                        <a:lnSpc>
                          <a:spcPct val="112000"/>
                        </a:lnSpc>
                        <a:spcBef>
                          <a:spcPts val="300"/>
                        </a:spcBef>
                        <a:spcAft>
                          <a:spcPts val="0"/>
                        </a:spcAft>
                        <a:buSzPts val="1000"/>
                        <a:buFont typeface="Symbol" panose="05050102010706020507" pitchFamily="18" charset="2"/>
                        <a:buChar char=""/>
                        <a:tabLst>
                          <a:tab pos="251460" algn="l"/>
                        </a:tabLst>
                      </a:pPr>
                      <a:r>
                        <a:rPr lang="en-US" sz="1400" dirty="0">
                          <a:solidFill>
                            <a:schemeClr val="tx1"/>
                          </a:solidFill>
                          <a:effectLst/>
                        </a:rPr>
                        <a:t>Measure lung function at diagnosis/start of treatment, 3–6 months after starting controller treatment, then periodically,</a:t>
                      </a:r>
                      <a:r>
                        <a:rPr lang="en-US" sz="1400" spc="-10" dirty="0">
                          <a:solidFill>
                            <a:schemeClr val="tx1"/>
                          </a:solidFill>
                          <a:effectLst/>
                        </a:rPr>
                        <a:t> </a:t>
                      </a:r>
                      <a:r>
                        <a:rPr lang="en-US" sz="1400" dirty="0">
                          <a:solidFill>
                            <a:schemeClr val="tx1"/>
                          </a:solidFill>
                          <a:effectLst/>
                        </a:rPr>
                        <a:t>e.g.</a:t>
                      </a:r>
                      <a:r>
                        <a:rPr lang="en-US" sz="1400" spc="-10" dirty="0">
                          <a:solidFill>
                            <a:schemeClr val="tx1"/>
                          </a:solidFill>
                          <a:effectLst/>
                        </a:rPr>
                        <a:t> </a:t>
                      </a:r>
                      <a:r>
                        <a:rPr lang="en-US" sz="1400" dirty="0">
                          <a:solidFill>
                            <a:schemeClr val="tx1"/>
                          </a:solidFill>
                          <a:effectLst/>
                        </a:rPr>
                        <a:t>at</a:t>
                      </a:r>
                      <a:r>
                        <a:rPr lang="en-US" sz="1400" spc="-5" dirty="0">
                          <a:solidFill>
                            <a:schemeClr val="tx1"/>
                          </a:solidFill>
                          <a:effectLst/>
                        </a:rPr>
                        <a:t> </a:t>
                      </a:r>
                      <a:r>
                        <a:rPr lang="en-US" sz="1400" dirty="0">
                          <a:solidFill>
                            <a:schemeClr val="tx1"/>
                          </a:solidFill>
                          <a:effectLst/>
                        </a:rPr>
                        <a:t>least</a:t>
                      </a:r>
                      <a:r>
                        <a:rPr lang="en-US" sz="1400" spc="-10" dirty="0">
                          <a:solidFill>
                            <a:schemeClr val="tx1"/>
                          </a:solidFill>
                          <a:effectLst/>
                        </a:rPr>
                        <a:t> </a:t>
                      </a:r>
                      <a:r>
                        <a:rPr lang="en-US" sz="1400" dirty="0">
                          <a:solidFill>
                            <a:schemeClr val="tx1"/>
                          </a:solidFill>
                          <a:effectLst/>
                        </a:rPr>
                        <a:t>once</a:t>
                      </a:r>
                      <a:r>
                        <a:rPr lang="en-US" sz="1400" spc="-15" dirty="0">
                          <a:solidFill>
                            <a:schemeClr val="tx1"/>
                          </a:solidFill>
                          <a:effectLst/>
                        </a:rPr>
                        <a:t> </a:t>
                      </a:r>
                      <a:r>
                        <a:rPr lang="en-US" sz="1400" dirty="0">
                          <a:solidFill>
                            <a:schemeClr val="tx1"/>
                          </a:solidFill>
                          <a:effectLst/>
                        </a:rPr>
                        <a:t>every</a:t>
                      </a:r>
                      <a:r>
                        <a:rPr lang="en-US" sz="1400" spc="-15" dirty="0">
                          <a:solidFill>
                            <a:schemeClr val="tx1"/>
                          </a:solidFill>
                          <a:effectLst/>
                        </a:rPr>
                        <a:t> </a:t>
                      </a:r>
                      <a:r>
                        <a:rPr lang="en-US" sz="1400" dirty="0">
                          <a:solidFill>
                            <a:schemeClr val="tx1"/>
                          </a:solidFill>
                          <a:effectLst/>
                        </a:rPr>
                        <a:t>1–2</a:t>
                      </a:r>
                      <a:r>
                        <a:rPr lang="en-US" sz="1400" spc="-15" dirty="0">
                          <a:solidFill>
                            <a:schemeClr val="tx1"/>
                          </a:solidFill>
                          <a:effectLst/>
                        </a:rPr>
                        <a:t> </a:t>
                      </a:r>
                      <a:r>
                        <a:rPr lang="en-US" sz="1400" dirty="0">
                          <a:solidFill>
                            <a:schemeClr val="tx1"/>
                          </a:solidFill>
                          <a:effectLst/>
                        </a:rPr>
                        <a:t>years,</a:t>
                      </a:r>
                      <a:r>
                        <a:rPr lang="en-US" sz="1400" spc="-20" dirty="0">
                          <a:solidFill>
                            <a:schemeClr val="tx1"/>
                          </a:solidFill>
                          <a:effectLst/>
                        </a:rPr>
                        <a:t> </a:t>
                      </a:r>
                      <a:r>
                        <a:rPr lang="en-US" sz="1400" dirty="0">
                          <a:solidFill>
                            <a:schemeClr val="tx1"/>
                          </a:solidFill>
                          <a:effectLst/>
                        </a:rPr>
                        <a:t>but</a:t>
                      </a:r>
                      <a:r>
                        <a:rPr lang="en-US" sz="1400" spc="-10" dirty="0">
                          <a:solidFill>
                            <a:schemeClr val="tx1"/>
                          </a:solidFill>
                          <a:effectLst/>
                        </a:rPr>
                        <a:t> </a:t>
                      </a:r>
                      <a:r>
                        <a:rPr lang="en-US" sz="1400" dirty="0">
                          <a:solidFill>
                            <a:schemeClr val="tx1"/>
                          </a:solidFill>
                          <a:effectLst/>
                        </a:rPr>
                        <a:t>more</a:t>
                      </a:r>
                      <a:r>
                        <a:rPr lang="en-US" sz="1400" spc="-15" dirty="0">
                          <a:solidFill>
                            <a:schemeClr val="tx1"/>
                          </a:solidFill>
                          <a:effectLst/>
                        </a:rPr>
                        <a:t> </a:t>
                      </a:r>
                      <a:r>
                        <a:rPr lang="en-US" sz="1400" dirty="0">
                          <a:solidFill>
                            <a:schemeClr val="tx1"/>
                          </a:solidFill>
                          <a:effectLst/>
                        </a:rPr>
                        <a:t>often</a:t>
                      </a:r>
                      <a:r>
                        <a:rPr lang="en-US" sz="1400" spc="-20" dirty="0">
                          <a:solidFill>
                            <a:schemeClr val="tx1"/>
                          </a:solidFill>
                          <a:effectLst/>
                        </a:rPr>
                        <a:t> </a:t>
                      </a:r>
                      <a:r>
                        <a:rPr lang="en-US" sz="1400" dirty="0">
                          <a:solidFill>
                            <a:schemeClr val="tx1"/>
                          </a:solidFill>
                          <a:effectLst/>
                        </a:rPr>
                        <a:t>in</a:t>
                      </a:r>
                      <a:r>
                        <a:rPr lang="en-US" sz="1400" spc="-15" dirty="0">
                          <a:solidFill>
                            <a:schemeClr val="tx1"/>
                          </a:solidFill>
                          <a:effectLst/>
                        </a:rPr>
                        <a:t> </a:t>
                      </a:r>
                      <a:r>
                        <a:rPr lang="en-US" sz="1400" dirty="0">
                          <a:solidFill>
                            <a:schemeClr val="tx1"/>
                          </a:solidFill>
                          <a:effectLst/>
                        </a:rPr>
                        <a:t>at-risk</a:t>
                      </a:r>
                      <a:r>
                        <a:rPr lang="en-US" sz="1400" spc="-15" dirty="0">
                          <a:solidFill>
                            <a:schemeClr val="tx1"/>
                          </a:solidFill>
                          <a:effectLst/>
                        </a:rPr>
                        <a:t> </a:t>
                      </a:r>
                      <a:r>
                        <a:rPr lang="en-US" sz="1400" dirty="0">
                          <a:solidFill>
                            <a:schemeClr val="tx1"/>
                          </a:solidFill>
                          <a:effectLst/>
                        </a:rPr>
                        <a:t>patients</a:t>
                      </a:r>
                      <a:r>
                        <a:rPr lang="en-US" sz="1400" spc="-5" dirty="0">
                          <a:solidFill>
                            <a:schemeClr val="tx1"/>
                          </a:solidFill>
                          <a:effectLst/>
                        </a:rPr>
                        <a:t> </a:t>
                      </a:r>
                      <a:r>
                        <a:rPr lang="en-US" sz="1400" dirty="0">
                          <a:solidFill>
                            <a:schemeClr val="tx1"/>
                          </a:solidFill>
                          <a:effectLst/>
                        </a:rPr>
                        <a:t>and</a:t>
                      </a:r>
                      <a:r>
                        <a:rPr lang="en-US" sz="1400" spc="-20" dirty="0">
                          <a:solidFill>
                            <a:schemeClr val="tx1"/>
                          </a:solidFill>
                          <a:effectLst/>
                        </a:rPr>
                        <a:t> </a:t>
                      </a:r>
                      <a:r>
                        <a:rPr lang="en-US" sz="1400" dirty="0">
                          <a:solidFill>
                            <a:schemeClr val="tx1"/>
                          </a:solidFill>
                          <a:effectLst/>
                        </a:rPr>
                        <a:t>those</a:t>
                      </a:r>
                      <a:r>
                        <a:rPr lang="en-US" sz="1400" spc="-15" dirty="0">
                          <a:solidFill>
                            <a:schemeClr val="tx1"/>
                          </a:solidFill>
                          <a:effectLst/>
                        </a:rPr>
                        <a:t> </a:t>
                      </a:r>
                      <a:r>
                        <a:rPr lang="en-US" sz="1400" dirty="0">
                          <a:solidFill>
                            <a:schemeClr val="tx1"/>
                          </a:solidFill>
                          <a:effectLst/>
                        </a:rPr>
                        <a:t>with</a:t>
                      </a:r>
                      <a:r>
                        <a:rPr lang="en-US" sz="1400" spc="-20" dirty="0">
                          <a:solidFill>
                            <a:schemeClr val="tx1"/>
                          </a:solidFill>
                          <a:effectLst/>
                        </a:rPr>
                        <a:t> </a:t>
                      </a:r>
                      <a:r>
                        <a:rPr lang="en-US" sz="1400" dirty="0">
                          <a:solidFill>
                            <a:schemeClr val="tx1"/>
                          </a:solidFill>
                          <a:effectLst/>
                        </a:rPr>
                        <a:t>severe</a:t>
                      </a:r>
                      <a:r>
                        <a:rPr lang="en-US" sz="1400" spc="-5" dirty="0">
                          <a:solidFill>
                            <a:schemeClr val="tx1"/>
                          </a:solidFill>
                          <a:effectLst/>
                        </a:rPr>
                        <a:t> </a:t>
                      </a:r>
                      <a:r>
                        <a:rPr lang="en-US" sz="1400" dirty="0">
                          <a:solidFill>
                            <a:schemeClr val="tx1"/>
                          </a:solidFill>
                          <a:effectLst/>
                        </a:rPr>
                        <a:t>asthma</a:t>
                      </a:r>
                      <a:endParaRPr lang="en-US" sz="14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extLst>
                  <a:ext uri="{0D108BD9-81ED-4DB2-BD59-A6C34878D82A}">
                    <a16:rowId xmlns:a16="http://schemas.microsoft.com/office/drawing/2014/main" val="1396053829"/>
                  </a:ext>
                </a:extLst>
              </a:tr>
              <a:tr h="326047">
                <a:tc>
                  <a:txBody>
                    <a:bodyPr/>
                    <a:lstStyle/>
                    <a:p>
                      <a:pPr marL="34290">
                        <a:spcBef>
                          <a:spcPts val="335"/>
                        </a:spcBef>
                        <a:spcAft>
                          <a:spcPts val="0"/>
                        </a:spcAft>
                      </a:pPr>
                      <a:r>
                        <a:rPr lang="en-US" sz="1400" dirty="0">
                          <a:solidFill>
                            <a:schemeClr val="tx1"/>
                          </a:solidFill>
                          <a:effectLst/>
                        </a:rPr>
                        <a:t>2. Assess treatment issues</a:t>
                      </a:r>
                      <a:endParaRPr lang="en-US"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extLst>
                  <a:ext uri="{0D108BD9-81ED-4DB2-BD59-A6C34878D82A}">
                    <a16:rowId xmlns:a16="http://schemas.microsoft.com/office/drawing/2014/main" val="529495970"/>
                  </a:ext>
                </a:extLst>
              </a:tr>
              <a:tr h="1188641">
                <a:tc>
                  <a:txBody>
                    <a:bodyPr/>
                    <a:lstStyle/>
                    <a:p>
                      <a:pPr marL="342900" lvl="0" indent="-342900" rtl="0">
                        <a:spcBef>
                          <a:spcPts val="575"/>
                        </a:spcBef>
                        <a:spcAft>
                          <a:spcPts val="0"/>
                        </a:spcAft>
                        <a:buSzPts val="1000"/>
                        <a:buFont typeface="Symbol" panose="05050102010706020507" pitchFamily="18" charset="2"/>
                        <a:buChar char=""/>
                        <a:tabLst>
                          <a:tab pos="251460" algn="l"/>
                        </a:tabLst>
                      </a:pPr>
                      <a:r>
                        <a:rPr lang="en-US" sz="1400" dirty="0">
                          <a:solidFill>
                            <a:schemeClr val="tx1"/>
                          </a:solidFill>
                          <a:effectLst/>
                        </a:rPr>
                        <a:t>Document the patient’s current treatment step </a:t>
                      </a:r>
                    </a:p>
                    <a:p>
                      <a:pPr marL="342900" lvl="0" indent="-342900">
                        <a:spcBef>
                          <a:spcPts val="290"/>
                        </a:spcBef>
                        <a:spcAft>
                          <a:spcPts val="0"/>
                        </a:spcAft>
                        <a:buSzPts val="1000"/>
                        <a:buFont typeface="Symbol" panose="05050102010706020507" pitchFamily="18" charset="2"/>
                        <a:buChar char=""/>
                        <a:tabLst>
                          <a:tab pos="251460" algn="l"/>
                        </a:tabLst>
                      </a:pPr>
                      <a:r>
                        <a:rPr lang="en-US" sz="1400" dirty="0">
                          <a:solidFill>
                            <a:schemeClr val="tx1"/>
                          </a:solidFill>
                          <a:effectLst/>
                        </a:rPr>
                        <a:t>Watch inhaler technique, assess adherence and side-effects</a:t>
                      </a:r>
                    </a:p>
                    <a:p>
                      <a:pPr marL="342900" lvl="0" indent="-342900">
                        <a:spcBef>
                          <a:spcPts val="285"/>
                        </a:spcBef>
                        <a:spcAft>
                          <a:spcPts val="0"/>
                        </a:spcAft>
                        <a:buSzPts val="1000"/>
                        <a:buFont typeface="Symbol" panose="05050102010706020507" pitchFamily="18" charset="2"/>
                        <a:buChar char=""/>
                        <a:tabLst>
                          <a:tab pos="252095" algn="l"/>
                        </a:tabLst>
                      </a:pPr>
                      <a:r>
                        <a:rPr lang="en-US" sz="1400" dirty="0">
                          <a:solidFill>
                            <a:schemeClr val="tx1"/>
                          </a:solidFill>
                          <a:effectLst/>
                        </a:rPr>
                        <a:t>Check that the patient has a written asthma action</a:t>
                      </a:r>
                      <a:r>
                        <a:rPr lang="en-US" sz="1400" spc="-15" dirty="0">
                          <a:solidFill>
                            <a:schemeClr val="tx1"/>
                          </a:solidFill>
                          <a:effectLst/>
                        </a:rPr>
                        <a:t> </a:t>
                      </a:r>
                      <a:r>
                        <a:rPr lang="en-US" sz="1400" dirty="0">
                          <a:solidFill>
                            <a:schemeClr val="tx1"/>
                          </a:solidFill>
                          <a:effectLst/>
                        </a:rPr>
                        <a:t>plan</a:t>
                      </a:r>
                    </a:p>
                    <a:p>
                      <a:pPr marL="342900" lvl="0" indent="-342900">
                        <a:spcBef>
                          <a:spcPts val="300"/>
                        </a:spcBef>
                        <a:spcAft>
                          <a:spcPts val="0"/>
                        </a:spcAft>
                        <a:buSzPts val="1000"/>
                        <a:buFont typeface="Symbol" panose="05050102010706020507" pitchFamily="18" charset="2"/>
                        <a:buChar char=""/>
                        <a:tabLst>
                          <a:tab pos="251460" algn="l"/>
                        </a:tabLst>
                      </a:pPr>
                      <a:r>
                        <a:rPr lang="en-US" sz="1400" dirty="0">
                          <a:solidFill>
                            <a:schemeClr val="tx1"/>
                          </a:solidFill>
                          <a:effectLst/>
                        </a:rPr>
                        <a:t>Ask about the patient’s attitudes and goals for their asthma and</a:t>
                      </a:r>
                      <a:r>
                        <a:rPr lang="en-US" sz="1400" spc="-25" dirty="0">
                          <a:solidFill>
                            <a:schemeClr val="tx1"/>
                          </a:solidFill>
                          <a:effectLst/>
                        </a:rPr>
                        <a:t> </a:t>
                      </a:r>
                      <a:r>
                        <a:rPr lang="en-US" sz="1400" dirty="0">
                          <a:solidFill>
                            <a:schemeClr val="tx1"/>
                          </a:solidFill>
                          <a:effectLst/>
                        </a:rPr>
                        <a:t>medications</a:t>
                      </a:r>
                      <a:endParaRPr lang="en-US" sz="14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extLst>
                  <a:ext uri="{0D108BD9-81ED-4DB2-BD59-A6C34878D82A}">
                    <a16:rowId xmlns:a16="http://schemas.microsoft.com/office/drawing/2014/main" val="1925781061"/>
                  </a:ext>
                </a:extLst>
              </a:tr>
              <a:tr h="317986">
                <a:tc>
                  <a:txBody>
                    <a:bodyPr/>
                    <a:lstStyle/>
                    <a:p>
                      <a:pPr marL="34290">
                        <a:spcBef>
                          <a:spcPts val="335"/>
                        </a:spcBef>
                        <a:spcAft>
                          <a:spcPts val="0"/>
                        </a:spcAft>
                      </a:pPr>
                      <a:r>
                        <a:rPr lang="en-US" sz="1400">
                          <a:solidFill>
                            <a:schemeClr val="tx1"/>
                          </a:solidFill>
                          <a:effectLst/>
                        </a:rPr>
                        <a:t>3. Assess comorbidities</a:t>
                      </a:r>
                      <a:endParaRPr lang="en-US" sz="14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extLst>
                  <a:ext uri="{0D108BD9-81ED-4DB2-BD59-A6C34878D82A}">
                    <a16:rowId xmlns:a16="http://schemas.microsoft.com/office/drawing/2014/main" val="688667931"/>
                  </a:ext>
                </a:extLst>
              </a:tr>
              <a:tr h="639554">
                <a:tc>
                  <a:txBody>
                    <a:bodyPr/>
                    <a:lstStyle/>
                    <a:p>
                      <a:pPr marL="342900" marR="434340" lvl="0" indent="-342900" rtl="0">
                        <a:lnSpc>
                          <a:spcPct val="112000"/>
                        </a:lnSpc>
                        <a:spcBef>
                          <a:spcPts val="575"/>
                        </a:spcBef>
                        <a:spcAft>
                          <a:spcPts val="0"/>
                        </a:spcAft>
                        <a:buSzPts val="1000"/>
                        <a:buFont typeface="Symbol" panose="05050102010706020507" pitchFamily="18" charset="2"/>
                        <a:buChar char=""/>
                        <a:tabLst>
                          <a:tab pos="251460" algn="l"/>
                        </a:tabLst>
                      </a:pPr>
                      <a:r>
                        <a:rPr lang="en-US" sz="1400" dirty="0">
                          <a:solidFill>
                            <a:schemeClr val="tx1"/>
                          </a:solidFill>
                          <a:effectLst/>
                        </a:rPr>
                        <a:t>Rhinitis,</a:t>
                      </a:r>
                      <a:r>
                        <a:rPr lang="en-US" sz="1400" spc="-25" dirty="0">
                          <a:solidFill>
                            <a:schemeClr val="tx1"/>
                          </a:solidFill>
                          <a:effectLst/>
                        </a:rPr>
                        <a:t> </a:t>
                      </a:r>
                      <a:r>
                        <a:rPr lang="en-US" sz="1400" dirty="0">
                          <a:solidFill>
                            <a:schemeClr val="tx1"/>
                          </a:solidFill>
                          <a:effectLst/>
                        </a:rPr>
                        <a:t>rhinosinusitis,</a:t>
                      </a:r>
                      <a:r>
                        <a:rPr lang="en-US" sz="1400" spc="-25" dirty="0">
                          <a:solidFill>
                            <a:schemeClr val="tx1"/>
                          </a:solidFill>
                          <a:effectLst/>
                        </a:rPr>
                        <a:t> </a:t>
                      </a:r>
                      <a:r>
                        <a:rPr lang="en-US" sz="1400" dirty="0">
                          <a:solidFill>
                            <a:schemeClr val="tx1"/>
                          </a:solidFill>
                          <a:effectLst/>
                        </a:rPr>
                        <a:t>gastroesophageal</a:t>
                      </a:r>
                      <a:r>
                        <a:rPr lang="en-US" sz="1400" spc="-30" dirty="0">
                          <a:solidFill>
                            <a:schemeClr val="tx1"/>
                          </a:solidFill>
                          <a:effectLst/>
                        </a:rPr>
                        <a:t> </a:t>
                      </a:r>
                      <a:r>
                        <a:rPr lang="en-US" sz="1400" dirty="0">
                          <a:solidFill>
                            <a:schemeClr val="tx1"/>
                          </a:solidFill>
                          <a:effectLst/>
                        </a:rPr>
                        <a:t>reflux,</a:t>
                      </a:r>
                      <a:r>
                        <a:rPr lang="en-US" sz="1400" spc="-15" dirty="0">
                          <a:solidFill>
                            <a:schemeClr val="tx1"/>
                          </a:solidFill>
                          <a:effectLst/>
                        </a:rPr>
                        <a:t> </a:t>
                      </a:r>
                      <a:r>
                        <a:rPr lang="en-US" sz="1400" dirty="0">
                          <a:solidFill>
                            <a:schemeClr val="tx1"/>
                          </a:solidFill>
                          <a:effectLst/>
                        </a:rPr>
                        <a:t>obesity,</a:t>
                      </a:r>
                      <a:r>
                        <a:rPr lang="en-US" sz="1400" spc="-25" dirty="0">
                          <a:solidFill>
                            <a:schemeClr val="tx1"/>
                          </a:solidFill>
                          <a:effectLst/>
                        </a:rPr>
                        <a:t> </a:t>
                      </a:r>
                      <a:r>
                        <a:rPr lang="en-US" sz="1400" dirty="0">
                          <a:solidFill>
                            <a:schemeClr val="tx1"/>
                          </a:solidFill>
                          <a:effectLst/>
                        </a:rPr>
                        <a:t>obstructive</a:t>
                      </a:r>
                      <a:r>
                        <a:rPr lang="en-US" sz="1400" spc="-25" dirty="0">
                          <a:solidFill>
                            <a:schemeClr val="tx1"/>
                          </a:solidFill>
                          <a:effectLst/>
                        </a:rPr>
                        <a:t> </a:t>
                      </a:r>
                      <a:r>
                        <a:rPr lang="en-US" sz="1400" dirty="0">
                          <a:solidFill>
                            <a:schemeClr val="tx1"/>
                          </a:solidFill>
                          <a:effectLst/>
                        </a:rPr>
                        <a:t>sleep</a:t>
                      </a:r>
                      <a:r>
                        <a:rPr lang="en-US" sz="1400" spc="-15" dirty="0">
                          <a:solidFill>
                            <a:schemeClr val="tx1"/>
                          </a:solidFill>
                          <a:effectLst/>
                        </a:rPr>
                        <a:t> </a:t>
                      </a:r>
                      <a:r>
                        <a:rPr lang="en-US" sz="1400" dirty="0">
                          <a:solidFill>
                            <a:schemeClr val="tx1"/>
                          </a:solidFill>
                          <a:effectLst/>
                        </a:rPr>
                        <a:t>apnea, depression</a:t>
                      </a:r>
                      <a:r>
                        <a:rPr lang="en-US" sz="1400" spc="-25" dirty="0">
                          <a:solidFill>
                            <a:schemeClr val="tx1"/>
                          </a:solidFill>
                          <a:effectLst/>
                        </a:rPr>
                        <a:t> </a:t>
                      </a:r>
                      <a:r>
                        <a:rPr lang="en-US" sz="1400" dirty="0">
                          <a:solidFill>
                            <a:schemeClr val="tx1"/>
                          </a:solidFill>
                          <a:effectLst/>
                        </a:rPr>
                        <a:t>and</a:t>
                      </a:r>
                      <a:r>
                        <a:rPr lang="en-US" sz="1400" spc="-25" dirty="0">
                          <a:solidFill>
                            <a:schemeClr val="tx1"/>
                          </a:solidFill>
                          <a:effectLst/>
                        </a:rPr>
                        <a:t> </a:t>
                      </a:r>
                      <a:r>
                        <a:rPr lang="en-US" sz="1400" dirty="0">
                          <a:solidFill>
                            <a:schemeClr val="tx1"/>
                          </a:solidFill>
                          <a:effectLst/>
                        </a:rPr>
                        <a:t>anxiety</a:t>
                      </a:r>
                      <a:r>
                        <a:rPr lang="en-US" sz="1400" spc="-20" dirty="0">
                          <a:solidFill>
                            <a:schemeClr val="tx1"/>
                          </a:solidFill>
                          <a:effectLst/>
                        </a:rPr>
                        <a:t> </a:t>
                      </a:r>
                      <a:r>
                        <a:rPr lang="en-US" sz="1400" dirty="0">
                          <a:solidFill>
                            <a:schemeClr val="tx1"/>
                          </a:solidFill>
                          <a:effectLst/>
                        </a:rPr>
                        <a:t>can contribute to symptoms and poor quality of life, and sometimes to poor asthma</a:t>
                      </a:r>
                      <a:r>
                        <a:rPr lang="en-US" sz="1400" spc="-75" dirty="0">
                          <a:solidFill>
                            <a:schemeClr val="tx1"/>
                          </a:solidFill>
                          <a:effectLst/>
                        </a:rPr>
                        <a:t> </a:t>
                      </a:r>
                      <a:r>
                        <a:rPr lang="en-US" sz="1400" dirty="0">
                          <a:solidFill>
                            <a:schemeClr val="tx1"/>
                          </a:solidFill>
                          <a:effectLst/>
                        </a:rPr>
                        <a:t>control</a:t>
                      </a:r>
                      <a:endParaRPr lang="en-US" sz="14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extLst>
                  <a:ext uri="{0D108BD9-81ED-4DB2-BD59-A6C34878D82A}">
                    <a16:rowId xmlns:a16="http://schemas.microsoft.com/office/drawing/2014/main" val="1918296117"/>
                  </a:ext>
                </a:extLst>
              </a:tr>
            </a:tbl>
          </a:graphicData>
        </a:graphic>
      </p:graphicFrame>
    </p:spTree>
    <p:extLst>
      <p:ext uri="{BB962C8B-B14F-4D97-AF65-F5344CB8AC3E}">
        <p14:creationId xmlns:p14="http://schemas.microsoft.com/office/powerpoint/2010/main" val="2869247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67B9-73FF-4A28-A05B-8AE4F842CC54}"/>
              </a:ext>
            </a:extLst>
          </p:cNvPr>
          <p:cNvSpPr>
            <a:spLocks noGrp="1"/>
          </p:cNvSpPr>
          <p:nvPr>
            <p:ph type="title"/>
          </p:nvPr>
        </p:nvSpPr>
        <p:spPr/>
        <p:txBody>
          <a:bodyPr/>
          <a:lstStyle/>
          <a:p>
            <a:r>
              <a:rPr lang="en-US" sz="1800" b="1" dirty="0">
                <a:solidFill>
                  <a:srgbClr val="0077D0"/>
                </a:solidFill>
                <a:effectLst/>
                <a:latin typeface="Arial" panose="020B0604020202020204" pitchFamily="34" charset="0"/>
                <a:ea typeface="Arial" panose="020B0604020202020204" pitchFamily="34" charset="0"/>
              </a:rPr>
              <a:t>assessing ASTHMA SYMPTOM CONTROL</a:t>
            </a:r>
            <a:r>
              <a:rPr lang="en-US" sz="1800" b="1" dirty="0">
                <a:effectLst/>
                <a:latin typeface="Arial" panose="020B0604020202020204" pitchFamily="34" charset="0"/>
                <a:ea typeface="Arial" panose="020B0604020202020204" pitchFamily="34" charset="0"/>
              </a:rPr>
              <a:t/>
            </a:r>
            <a:br>
              <a:rPr lang="en-US" sz="1800" b="1" dirty="0">
                <a:effectLst/>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1CE32190-D30F-44BF-B6BE-F381989A2818}"/>
              </a:ext>
            </a:extLst>
          </p:cNvPr>
          <p:cNvSpPr>
            <a:spLocks noGrp="1"/>
          </p:cNvSpPr>
          <p:nvPr>
            <p:ph idx="1"/>
          </p:nvPr>
        </p:nvSpPr>
        <p:spPr>
          <a:xfrm>
            <a:off x="381000" y="2438400"/>
            <a:ext cx="8397204" cy="3651504"/>
          </a:xfrm>
        </p:spPr>
        <p:txBody>
          <a:bodyPr>
            <a:noAutofit/>
          </a:bodyPr>
          <a:lstStyle/>
          <a:p>
            <a:pPr marL="420370" marR="260985">
              <a:lnSpc>
                <a:spcPct val="115000"/>
              </a:lnSpc>
              <a:spcBef>
                <a:spcPts val="780"/>
              </a:spcBef>
              <a:spcAft>
                <a:spcPts val="0"/>
              </a:spcAft>
            </a:pPr>
            <a:r>
              <a:rPr lang="en-US" sz="1400" dirty="0">
                <a:effectLst/>
                <a:latin typeface="Arial" panose="020B0604020202020204" pitchFamily="34" charset="0"/>
                <a:ea typeface="Arial" panose="020B0604020202020204" pitchFamily="34" charset="0"/>
              </a:rPr>
              <a:t>Asthma symptoms such as wheeze, chest tightness, shortness of breath and cough typically vary in frequency and intensity, and contribute to the burden of asthma for the patient.</a:t>
            </a:r>
          </a:p>
          <a:p>
            <a:pPr marL="420370" marR="260985">
              <a:lnSpc>
                <a:spcPct val="115000"/>
              </a:lnSpc>
              <a:spcBef>
                <a:spcPts val="780"/>
              </a:spcBef>
              <a:spcAft>
                <a:spcPts val="0"/>
              </a:spcAft>
            </a:pPr>
            <a:r>
              <a:rPr lang="en-US" sz="140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Poor symptom control is also strongly associated with an increased risk of asthma exacerbations</a:t>
            </a:r>
            <a:r>
              <a:rPr lang="en-US" sz="1400" b="1" dirty="0">
                <a:solidFill>
                  <a:srgbClr val="0000FF"/>
                </a:solidFill>
                <a:latin typeface="Arial" panose="020B0604020202020204" pitchFamily="34" charset="0"/>
                <a:ea typeface="Arial" panose="020B0604020202020204" pitchFamily="34" charset="0"/>
              </a:rPr>
              <a:t>.</a:t>
            </a:r>
            <a:endParaRPr lang="en-US" sz="1400" b="1" dirty="0">
              <a:effectLst/>
              <a:latin typeface="Arial" panose="020B0604020202020204" pitchFamily="34" charset="0"/>
              <a:ea typeface="Arial" panose="020B0604020202020204" pitchFamily="34" charset="0"/>
            </a:endParaRPr>
          </a:p>
          <a:p>
            <a:pPr marL="420370" marR="303530">
              <a:lnSpc>
                <a:spcPct val="115000"/>
              </a:lnSpc>
              <a:spcBef>
                <a:spcPts val="595"/>
              </a:spcBef>
              <a:spcAft>
                <a:spcPts val="0"/>
              </a:spcAft>
            </a:pPr>
            <a:r>
              <a:rPr lang="en-US" sz="1400" dirty="0">
                <a:effectLst/>
                <a:latin typeface="Arial" panose="020B0604020202020204" pitchFamily="34" charset="0"/>
                <a:ea typeface="Arial" panose="020B0604020202020204" pitchFamily="34" charset="0"/>
              </a:rPr>
              <a:t>Asthma symptom control should be assessed </a:t>
            </a:r>
            <a:r>
              <a:rPr lang="en-US" sz="1400" b="1" dirty="0">
                <a:effectLst/>
                <a:latin typeface="Arial" panose="020B0604020202020204" pitchFamily="34" charset="0"/>
                <a:ea typeface="Arial" panose="020B0604020202020204" pitchFamily="34" charset="0"/>
              </a:rPr>
              <a:t>at every opportunity</a:t>
            </a:r>
            <a:r>
              <a:rPr lang="en-US" sz="1400" b="1" dirty="0">
                <a:latin typeface="Arial" panose="020B0604020202020204" pitchFamily="34" charset="0"/>
                <a:ea typeface="Arial" panose="020B0604020202020204" pitchFamily="34" charset="0"/>
              </a:rPr>
              <a:t> .</a:t>
            </a:r>
          </a:p>
          <a:p>
            <a:pPr marL="420370" marR="303530">
              <a:lnSpc>
                <a:spcPct val="115000"/>
              </a:lnSpc>
              <a:spcBef>
                <a:spcPts val="595"/>
              </a:spcBef>
              <a:spcAft>
                <a:spcPts val="0"/>
              </a:spcAft>
            </a:pPr>
            <a:endParaRPr lang="en-US" sz="1400" dirty="0">
              <a:effectLst/>
              <a:latin typeface="Arial" panose="020B0604020202020204" pitchFamily="34" charset="0"/>
              <a:ea typeface="Arial" panose="020B0604020202020204" pitchFamily="34" charset="0"/>
            </a:endParaRPr>
          </a:p>
          <a:p>
            <a:pPr marL="420370" marR="303530">
              <a:lnSpc>
                <a:spcPct val="115000"/>
              </a:lnSpc>
              <a:spcBef>
                <a:spcPts val="595"/>
              </a:spcBef>
              <a:spcAft>
                <a:spcPts val="0"/>
              </a:spcAft>
            </a:pPr>
            <a:r>
              <a:rPr lang="en-US" sz="1400" dirty="0">
                <a:effectLst/>
                <a:latin typeface="Arial" panose="020B0604020202020204" pitchFamily="34" charset="0"/>
                <a:ea typeface="Arial" panose="020B0604020202020204" pitchFamily="34" charset="0"/>
              </a:rPr>
              <a:t>To assess symptom control :</a:t>
            </a:r>
            <a:r>
              <a:rPr lang="en-US" sz="1400" b="1" dirty="0">
                <a:effectLst/>
                <a:latin typeface="Arial" panose="020B0604020202020204" pitchFamily="34" charset="0"/>
                <a:ea typeface="Arial" panose="020B0604020202020204" pitchFamily="34" charset="0"/>
              </a:rPr>
              <a:t>ask about the following in the past four weeks: </a:t>
            </a:r>
          </a:p>
          <a:p>
            <a:pPr marL="408940" marR="303530" indent="-228600">
              <a:lnSpc>
                <a:spcPct val="115000"/>
              </a:lnSpc>
              <a:spcBef>
                <a:spcPts val="595"/>
              </a:spcBef>
              <a:spcAft>
                <a:spcPts val="0"/>
              </a:spcAft>
              <a:buFont typeface="+mj-lt"/>
              <a:buAutoNum type="arabicPeriod"/>
            </a:pPr>
            <a:r>
              <a:rPr lang="en-US" sz="1400" dirty="0">
                <a:latin typeface="Arial" panose="020B0604020202020204" pitchFamily="34" charset="0"/>
                <a:ea typeface="Arial" panose="020B0604020202020204" pitchFamily="34" charset="0"/>
              </a:rPr>
              <a:t> frequency of asthma symptoms (days per week), any night waking due to asthma or limitation of activity </a:t>
            </a:r>
          </a:p>
          <a:p>
            <a:pPr marL="408940" marR="303530" indent="-228600">
              <a:lnSpc>
                <a:spcPct val="115000"/>
              </a:lnSpc>
              <a:spcBef>
                <a:spcPts val="595"/>
              </a:spcBef>
              <a:spcAft>
                <a:spcPts val="0"/>
              </a:spcAft>
              <a:buFont typeface="+mj-lt"/>
              <a:buAutoNum type="arabicPeriod"/>
            </a:pPr>
            <a:r>
              <a:rPr lang="en-US" sz="1400" dirty="0">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frequency of short-acting beta2 -agonist (SABA) reliever use for relief of symptoms.</a:t>
            </a:r>
          </a:p>
          <a:p>
            <a:pPr marL="180340" marR="303530" indent="0">
              <a:lnSpc>
                <a:spcPct val="115000"/>
              </a:lnSpc>
              <a:spcBef>
                <a:spcPts val="595"/>
              </a:spcBef>
              <a:spcAft>
                <a:spcPts val="0"/>
              </a:spcAft>
              <a:buNone/>
            </a:pPr>
            <a:r>
              <a:rPr lang="en-US" sz="1400" dirty="0">
                <a:effectLst/>
                <a:latin typeface="Arial" panose="020B0604020202020204" pitchFamily="34" charset="0"/>
                <a:ea typeface="Arial" panose="020B0604020202020204" pitchFamily="34" charset="0"/>
              </a:rPr>
              <a:t>In general, do not include reliever taken before exercise, since this is often habitual.</a:t>
            </a:r>
          </a:p>
          <a:p>
            <a:endParaRPr lang="ar-JO" sz="1400" dirty="0"/>
          </a:p>
        </p:txBody>
      </p:sp>
    </p:spTree>
    <p:extLst>
      <p:ext uri="{BB962C8B-B14F-4D97-AF65-F5344CB8AC3E}">
        <p14:creationId xmlns:p14="http://schemas.microsoft.com/office/powerpoint/2010/main" val="1054940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8E960A5-3B30-46E6-8C81-9E45F2F826B7}"/>
              </a:ext>
            </a:extLst>
          </p:cNvPr>
          <p:cNvGraphicFramePr>
            <a:graphicFrameLocks noGrp="1"/>
          </p:cNvGraphicFramePr>
          <p:nvPr>
            <p:ph idx="1"/>
            <p:extLst>
              <p:ext uri="{D42A27DB-BD31-4B8C-83A1-F6EECF244321}">
                <p14:modId xmlns:p14="http://schemas.microsoft.com/office/powerpoint/2010/main" val="906531824"/>
              </p:ext>
            </p:extLst>
          </p:nvPr>
        </p:nvGraphicFramePr>
        <p:xfrm>
          <a:off x="457200" y="198806"/>
          <a:ext cx="8610601" cy="6292748"/>
        </p:xfrm>
        <a:graphic>
          <a:graphicData uri="http://schemas.openxmlformats.org/drawingml/2006/table">
            <a:tbl>
              <a:tblPr firstRow="1" firstCol="1" lastRow="1" lastCol="1" bandRow="1" bandCol="1">
                <a:tableStyleId>{5C22544A-7EE6-4342-B048-85BDC9FD1C3A}</a:tableStyleId>
              </a:tblPr>
              <a:tblGrid>
                <a:gridCol w="4287323">
                  <a:extLst>
                    <a:ext uri="{9D8B030D-6E8A-4147-A177-3AD203B41FA5}">
                      <a16:colId xmlns:a16="http://schemas.microsoft.com/office/drawing/2014/main" val="618677572"/>
                    </a:ext>
                  </a:extLst>
                </a:gridCol>
                <a:gridCol w="1005915">
                  <a:extLst>
                    <a:ext uri="{9D8B030D-6E8A-4147-A177-3AD203B41FA5}">
                      <a16:colId xmlns:a16="http://schemas.microsoft.com/office/drawing/2014/main" val="389661649"/>
                    </a:ext>
                  </a:extLst>
                </a:gridCol>
                <a:gridCol w="930811">
                  <a:extLst>
                    <a:ext uri="{9D8B030D-6E8A-4147-A177-3AD203B41FA5}">
                      <a16:colId xmlns:a16="http://schemas.microsoft.com/office/drawing/2014/main" val="2645528524"/>
                    </a:ext>
                  </a:extLst>
                </a:gridCol>
                <a:gridCol w="667149">
                  <a:extLst>
                    <a:ext uri="{9D8B030D-6E8A-4147-A177-3AD203B41FA5}">
                      <a16:colId xmlns:a16="http://schemas.microsoft.com/office/drawing/2014/main" val="1540128589"/>
                    </a:ext>
                  </a:extLst>
                </a:gridCol>
                <a:gridCol w="361937">
                  <a:extLst>
                    <a:ext uri="{9D8B030D-6E8A-4147-A177-3AD203B41FA5}">
                      <a16:colId xmlns:a16="http://schemas.microsoft.com/office/drawing/2014/main" val="485321365"/>
                    </a:ext>
                  </a:extLst>
                </a:gridCol>
                <a:gridCol w="1357466">
                  <a:extLst>
                    <a:ext uri="{9D8B030D-6E8A-4147-A177-3AD203B41FA5}">
                      <a16:colId xmlns:a16="http://schemas.microsoft.com/office/drawing/2014/main" val="3476240470"/>
                    </a:ext>
                  </a:extLst>
                </a:gridCol>
              </a:tblGrid>
              <a:tr h="137138">
                <a:tc gridSpan="2">
                  <a:txBody>
                    <a:bodyPr/>
                    <a:lstStyle/>
                    <a:p>
                      <a:pPr marL="112395">
                        <a:spcBef>
                          <a:spcPts val="275"/>
                        </a:spcBef>
                        <a:spcAft>
                          <a:spcPts val="0"/>
                        </a:spcAft>
                      </a:pPr>
                      <a:r>
                        <a:rPr lang="en-US" sz="1100">
                          <a:solidFill>
                            <a:schemeClr val="tx1"/>
                          </a:solidFill>
                          <a:effectLst/>
                        </a:rPr>
                        <a:t>A. Asthma symptom control</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hMerge="1">
                  <a:txBody>
                    <a:bodyPr/>
                    <a:lstStyle/>
                    <a:p>
                      <a:pPr rtl="1"/>
                      <a:endParaRPr lang="ar-JO"/>
                    </a:p>
                  </a:txBody>
                  <a:tcPr/>
                </a:tc>
                <a:tc gridSpan="4">
                  <a:txBody>
                    <a:bodyPr/>
                    <a:lstStyle/>
                    <a:p>
                      <a:pPr marL="244475">
                        <a:spcBef>
                          <a:spcPts val="275"/>
                        </a:spcBef>
                        <a:spcAft>
                          <a:spcPts val="0"/>
                        </a:spcAft>
                      </a:pPr>
                      <a:r>
                        <a:rPr lang="en-US" sz="1100">
                          <a:solidFill>
                            <a:schemeClr val="tx1"/>
                          </a:solidFill>
                          <a:effectLst/>
                        </a:rPr>
                        <a:t>Level of asthma symptom control</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extLst>
                  <a:ext uri="{0D108BD9-81ED-4DB2-BD59-A6C34878D82A}">
                    <a16:rowId xmlns:a16="http://schemas.microsoft.com/office/drawing/2014/main" val="250090855"/>
                  </a:ext>
                </a:extLst>
              </a:tr>
              <a:tr h="241550">
                <a:tc gridSpan="2">
                  <a:txBody>
                    <a:bodyPr/>
                    <a:lstStyle/>
                    <a:p>
                      <a:pPr marL="54610">
                        <a:spcBef>
                          <a:spcPts val="980"/>
                        </a:spcBef>
                        <a:spcAft>
                          <a:spcPts val="0"/>
                        </a:spcAft>
                      </a:pPr>
                      <a:r>
                        <a:rPr lang="en-US" sz="1100">
                          <a:solidFill>
                            <a:schemeClr val="tx1"/>
                          </a:solidFill>
                          <a:effectLst/>
                        </a:rPr>
                        <a:t>In the past 4 weeks, has the patient had:</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hMerge="1">
                  <a:txBody>
                    <a:bodyPr/>
                    <a:lstStyle/>
                    <a:p>
                      <a:pPr rtl="1"/>
                      <a:endParaRPr lang="ar-JO"/>
                    </a:p>
                  </a:txBody>
                  <a:tcPr/>
                </a:tc>
                <a:tc>
                  <a:txBody>
                    <a:bodyPr/>
                    <a:lstStyle/>
                    <a:p>
                      <a:pPr marL="35560" indent="176530">
                        <a:spcBef>
                          <a:spcPts val="585"/>
                        </a:spcBef>
                        <a:spcAft>
                          <a:spcPts val="0"/>
                        </a:spcAft>
                      </a:pPr>
                      <a:r>
                        <a:rPr lang="en-US" sz="1100">
                          <a:solidFill>
                            <a:schemeClr val="tx1"/>
                          </a:solidFill>
                          <a:effectLst/>
                        </a:rPr>
                        <a:t>Well controlled</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gridSpan="2">
                  <a:txBody>
                    <a:bodyPr/>
                    <a:lstStyle/>
                    <a:p>
                      <a:pPr marL="95885" indent="130810">
                        <a:spcBef>
                          <a:spcPts val="585"/>
                        </a:spcBef>
                        <a:spcAft>
                          <a:spcPts val="0"/>
                        </a:spcAft>
                      </a:pPr>
                      <a:r>
                        <a:rPr lang="en-US" sz="1100">
                          <a:solidFill>
                            <a:schemeClr val="tx1"/>
                          </a:solidFill>
                          <a:effectLst/>
                        </a:rPr>
                        <a:t>Partly controlled</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hMerge="1">
                  <a:txBody>
                    <a:bodyPr/>
                    <a:lstStyle/>
                    <a:p>
                      <a:pPr rtl="1"/>
                      <a:endParaRPr lang="ar-JO"/>
                    </a:p>
                  </a:txBody>
                  <a:tcPr/>
                </a:tc>
                <a:tc>
                  <a:txBody>
                    <a:bodyPr/>
                    <a:lstStyle/>
                    <a:p>
                      <a:pPr marL="111760">
                        <a:spcBef>
                          <a:spcPts val="585"/>
                        </a:spcBef>
                        <a:spcAft>
                          <a:spcPts val="0"/>
                        </a:spcAft>
                      </a:pPr>
                      <a:r>
                        <a:rPr lang="en-US" sz="1100">
                          <a:solidFill>
                            <a:schemeClr val="tx1"/>
                          </a:solidFill>
                          <a:effectLst/>
                        </a:rPr>
                        <a:t>Uncontrolled</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extLst>
                  <a:ext uri="{0D108BD9-81ED-4DB2-BD59-A6C34878D82A}">
                    <a16:rowId xmlns:a16="http://schemas.microsoft.com/office/drawing/2014/main" val="2736867638"/>
                  </a:ext>
                </a:extLst>
              </a:tr>
              <a:tr h="187007">
                <a:tc>
                  <a:txBody>
                    <a:bodyPr/>
                    <a:lstStyle/>
                    <a:p>
                      <a:pPr marL="342900" lvl="0" indent="-342900" rtl="0">
                        <a:spcBef>
                          <a:spcPts val="210"/>
                        </a:spcBef>
                        <a:spcAft>
                          <a:spcPts val="0"/>
                        </a:spcAft>
                        <a:buSzPts val="1000"/>
                        <a:buFont typeface="Symbol" panose="05050102010706020507" pitchFamily="18" charset="2"/>
                        <a:buChar char=""/>
                        <a:tabLst>
                          <a:tab pos="324485" algn="l"/>
                        </a:tabLst>
                      </a:pPr>
                      <a:r>
                        <a:rPr lang="en-US" sz="1100">
                          <a:solidFill>
                            <a:schemeClr val="tx1"/>
                          </a:solidFill>
                          <a:effectLst/>
                        </a:rPr>
                        <a:t>Daytime asthma symptoms more than</a:t>
                      </a:r>
                      <a:r>
                        <a:rPr lang="en-US" sz="1100" spc="-45">
                          <a:solidFill>
                            <a:schemeClr val="tx1"/>
                          </a:solidFill>
                          <a:effectLst/>
                        </a:rPr>
                        <a:t> </a:t>
                      </a:r>
                      <a:r>
                        <a:rPr lang="en-US" sz="1100">
                          <a:solidFill>
                            <a:schemeClr val="tx1"/>
                          </a:solidFill>
                          <a:effectLst/>
                        </a:rPr>
                        <a:t>twice/week?</a:t>
                      </a:r>
                      <a:endParaRPr lang="en-US" sz="110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tc>
                  <a:txBody>
                    <a:bodyPr/>
                    <a:lstStyle/>
                    <a:p>
                      <a:pPr marL="284480" marR="41910" algn="r">
                        <a:spcBef>
                          <a:spcPts val="280"/>
                        </a:spcBef>
                        <a:spcAft>
                          <a:spcPts val="0"/>
                        </a:spcAft>
                      </a:pPr>
                      <a:r>
                        <a:rPr lang="en-US" sz="1100">
                          <a:solidFill>
                            <a:schemeClr val="tx1"/>
                          </a:solidFill>
                          <a:effectLst/>
                        </a:rPr>
                        <a:t>Yeso Noo</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a:txBody>
                    <a:bodyPr/>
                    <a:lstStyle/>
                    <a:p>
                      <a:pPr marL="284480"/>
                      <a:r>
                        <a:rPr lang="en-US" sz="11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a:txBody>
                    <a:bodyPr/>
                    <a:lstStyle/>
                    <a:p>
                      <a:pPr marL="284480"/>
                      <a:r>
                        <a:rPr lang="en-US" sz="11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a:txBody>
                    <a:bodyPr/>
                    <a:lstStyle/>
                    <a:p>
                      <a:pPr marL="284480"/>
                      <a:r>
                        <a:rPr lang="en-US" sz="11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a:txBody>
                    <a:bodyPr/>
                    <a:lstStyle/>
                    <a:p>
                      <a:pPr marL="284480"/>
                      <a:r>
                        <a:rPr lang="en-US" sz="11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extLst>
                  <a:ext uri="{0D108BD9-81ED-4DB2-BD59-A6C34878D82A}">
                    <a16:rowId xmlns:a16="http://schemas.microsoft.com/office/drawing/2014/main" val="449769028"/>
                  </a:ext>
                </a:extLst>
              </a:tr>
              <a:tr h="187007">
                <a:tc>
                  <a:txBody>
                    <a:bodyPr/>
                    <a:lstStyle/>
                    <a:p>
                      <a:pPr marL="342900" lvl="0" indent="-342900" rtl="0">
                        <a:spcBef>
                          <a:spcPts val="280"/>
                        </a:spcBef>
                        <a:spcAft>
                          <a:spcPts val="0"/>
                        </a:spcAft>
                        <a:buSzPts val="1000"/>
                        <a:buFont typeface="Symbol" panose="05050102010706020507" pitchFamily="18" charset="2"/>
                        <a:buChar char=""/>
                        <a:tabLst>
                          <a:tab pos="324485" algn="l"/>
                        </a:tabLst>
                      </a:pPr>
                      <a:r>
                        <a:rPr lang="en-US" sz="1100">
                          <a:solidFill>
                            <a:schemeClr val="tx1"/>
                          </a:solidFill>
                          <a:effectLst/>
                        </a:rPr>
                        <a:t>Any night waking due to</a:t>
                      </a:r>
                      <a:r>
                        <a:rPr lang="en-US" sz="1100" spc="-5">
                          <a:solidFill>
                            <a:schemeClr val="tx1"/>
                          </a:solidFill>
                          <a:effectLst/>
                        </a:rPr>
                        <a:t> </a:t>
                      </a:r>
                      <a:r>
                        <a:rPr lang="en-US" sz="1100">
                          <a:solidFill>
                            <a:schemeClr val="tx1"/>
                          </a:solidFill>
                          <a:effectLst/>
                        </a:rPr>
                        <a:t>asthma?</a:t>
                      </a:r>
                      <a:endParaRPr lang="en-US" sz="110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tc>
                  <a:txBody>
                    <a:bodyPr/>
                    <a:lstStyle/>
                    <a:p>
                      <a:pPr marL="284480" marR="41910" algn="r">
                        <a:spcBef>
                          <a:spcPts val="345"/>
                        </a:spcBef>
                        <a:spcAft>
                          <a:spcPts val="0"/>
                        </a:spcAft>
                      </a:pPr>
                      <a:r>
                        <a:rPr lang="en-US" sz="1100">
                          <a:solidFill>
                            <a:schemeClr val="tx1"/>
                          </a:solidFill>
                          <a:effectLst/>
                        </a:rPr>
                        <a:t>Yeso Noo</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rowSpan="2">
                  <a:txBody>
                    <a:bodyPr/>
                    <a:lstStyle/>
                    <a:p>
                      <a:pPr marL="116205" marR="158750" indent="74295">
                        <a:spcBef>
                          <a:spcPts val="920"/>
                        </a:spcBef>
                        <a:spcAft>
                          <a:spcPts val="0"/>
                        </a:spcAft>
                      </a:pPr>
                      <a:r>
                        <a:rPr lang="en-US" sz="1100">
                          <a:solidFill>
                            <a:schemeClr val="tx1"/>
                          </a:solidFill>
                          <a:effectLst/>
                        </a:rPr>
                        <a:t>None of these</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rowSpan="2" gridSpan="2">
                  <a:txBody>
                    <a:bodyPr/>
                    <a:lstStyle/>
                    <a:p>
                      <a:pPr marL="164465" marR="172085" algn="ctr">
                        <a:spcBef>
                          <a:spcPts val="920"/>
                        </a:spcBef>
                        <a:spcAft>
                          <a:spcPts val="0"/>
                        </a:spcAft>
                      </a:pPr>
                      <a:r>
                        <a:rPr lang="en-US" sz="1100">
                          <a:solidFill>
                            <a:schemeClr val="tx1"/>
                          </a:solidFill>
                          <a:effectLst/>
                        </a:rPr>
                        <a:t>1–2</a:t>
                      </a:r>
                    </a:p>
                    <a:p>
                      <a:pPr marL="164465" marR="175895" algn="ctr">
                        <a:spcBef>
                          <a:spcPts val="5"/>
                        </a:spcBef>
                        <a:spcAft>
                          <a:spcPts val="0"/>
                        </a:spcAft>
                      </a:pPr>
                      <a:r>
                        <a:rPr lang="en-US" sz="1100">
                          <a:solidFill>
                            <a:schemeClr val="tx1"/>
                          </a:solidFill>
                          <a:effectLst/>
                        </a:rPr>
                        <a:t>of these</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rowSpan="2" hMerge="1">
                  <a:txBody>
                    <a:bodyPr/>
                    <a:lstStyle/>
                    <a:p>
                      <a:pPr rtl="1"/>
                      <a:endParaRPr lang="ar-JO"/>
                    </a:p>
                  </a:txBody>
                  <a:tcPr/>
                </a:tc>
                <a:tc rowSpan="2">
                  <a:txBody>
                    <a:bodyPr/>
                    <a:lstStyle/>
                    <a:p>
                      <a:pPr marL="265430" marR="332105" algn="ctr">
                        <a:spcBef>
                          <a:spcPts val="920"/>
                        </a:spcBef>
                        <a:spcAft>
                          <a:spcPts val="0"/>
                        </a:spcAft>
                      </a:pPr>
                      <a:r>
                        <a:rPr lang="en-US" sz="1100">
                          <a:solidFill>
                            <a:schemeClr val="tx1"/>
                          </a:solidFill>
                          <a:effectLst/>
                        </a:rPr>
                        <a:t>3–4</a:t>
                      </a:r>
                    </a:p>
                    <a:p>
                      <a:pPr marL="265430" marR="332740" algn="ctr">
                        <a:spcBef>
                          <a:spcPts val="5"/>
                        </a:spcBef>
                        <a:spcAft>
                          <a:spcPts val="0"/>
                        </a:spcAft>
                      </a:pPr>
                      <a:r>
                        <a:rPr lang="en-US" sz="1100">
                          <a:solidFill>
                            <a:schemeClr val="tx1"/>
                          </a:solidFill>
                          <a:effectLst/>
                        </a:rPr>
                        <a:t>of these</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extLst>
                  <a:ext uri="{0D108BD9-81ED-4DB2-BD59-A6C34878D82A}">
                    <a16:rowId xmlns:a16="http://schemas.microsoft.com/office/drawing/2014/main" val="2571557804"/>
                  </a:ext>
                </a:extLst>
              </a:tr>
              <a:tr h="187007">
                <a:tc>
                  <a:txBody>
                    <a:bodyPr/>
                    <a:lstStyle/>
                    <a:p>
                      <a:pPr marL="342900" lvl="0" indent="-342900" rtl="0">
                        <a:spcBef>
                          <a:spcPts val="280"/>
                        </a:spcBef>
                        <a:spcAft>
                          <a:spcPts val="0"/>
                        </a:spcAft>
                        <a:buSzPts val="1000"/>
                        <a:buFont typeface="Symbol" panose="05050102010706020507" pitchFamily="18" charset="2"/>
                        <a:buChar char=""/>
                        <a:tabLst>
                          <a:tab pos="324485" algn="l"/>
                        </a:tabLst>
                      </a:pPr>
                      <a:r>
                        <a:rPr lang="en-US" sz="1100">
                          <a:solidFill>
                            <a:schemeClr val="tx1"/>
                          </a:solidFill>
                          <a:effectLst/>
                        </a:rPr>
                        <a:t>SABA reliever for symptoms more than</a:t>
                      </a:r>
                      <a:r>
                        <a:rPr lang="en-US" sz="1100" spc="-70">
                          <a:solidFill>
                            <a:schemeClr val="tx1"/>
                          </a:solidFill>
                          <a:effectLst/>
                        </a:rPr>
                        <a:t> </a:t>
                      </a:r>
                      <a:r>
                        <a:rPr lang="en-US" sz="1100">
                          <a:solidFill>
                            <a:schemeClr val="tx1"/>
                          </a:solidFill>
                          <a:effectLst/>
                        </a:rPr>
                        <a:t>twice/week?*</a:t>
                      </a:r>
                      <a:endParaRPr lang="en-US" sz="110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tc>
                  <a:txBody>
                    <a:bodyPr/>
                    <a:lstStyle/>
                    <a:p>
                      <a:pPr marL="284480" marR="41910" algn="r">
                        <a:spcBef>
                          <a:spcPts val="345"/>
                        </a:spcBef>
                        <a:spcAft>
                          <a:spcPts val="0"/>
                        </a:spcAft>
                      </a:pPr>
                      <a:r>
                        <a:rPr lang="en-US" sz="1100">
                          <a:solidFill>
                            <a:schemeClr val="tx1"/>
                          </a:solidFill>
                          <a:effectLst/>
                        </a:rPr>
                        <a:t>Yeso Noo</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vMerge="1">
                  <a:txBody>
                    <a:bodyPr/>
                    <a:lstStyle/>
                    <a:p>
                      <a:pPr rtl="1"/>
                      <a:endParaRPr lang="ar-JO"/>
                    </a:p>
                  </a:txBody>
                  <a:tcPr/>
                </a:tc>
                <a:tc gridSpan="2" vMerge="1">
                  <a:txBody>
                    <a:bodyPr/>
                    <a:lstStyle/>
                    <a:p>
                      <a:pPr rtl="1"/>
                      <a:endParaRPr lang="ar-JO"/>
                    </a:p>
                  </a:txBody>
                  <a:tcPr/>
                </a:tc>
                <a:tc hMerge="1" vMerge="1">
                  <a:txBody>
                    <a:bodyPr/>
                    <a:lstStyle/>
                    <a:p>
                      <a:pPr rtl="1"/>
                      <a:endParaRPr lang="ar-JO"/>
                    </a:p>
                  </a:txBody>
                  <a:tcPr/>
                </a:tc>
                <a:tc vMerge="1">
                  <a:txBody>
                    <a:bodyPr/>
                    <a:lstStyle/>
                    <a:p>
                      <a:pPr rtl="1"/>
                      <a:endParaRPr lang="ar-JO"/>
                    </a:p>
                  </a:txBody>
                  <a:tcPr/>
                </a:tc>
                <a:extLst>
                  <a:ext uri="{0D108BD9-81ED-4DB2-BD59-A6C34878D82A}">
                    <a16:rowId xmlns:a16="http://schemas.microsoft.com/office/drawing/2014/main" val="974423254"/>
                  </a:ext>
                </a:extLst>
              </a:tr>
              <a:tr h="187007">
                <a:tc>
                  <a:txBody>
                    <a:bodyPr/>
                    <a:lstStyle/>
                    <a:p>
                      <a:pPr marL="342900" lvl="0" indent="-342900" rtl="0">
                        <a:spcBef>
                          <a:spcPts val="280"/>
                        </a:spcBef>
                        <a:spcAft>
                          <a:spcPts val="0"/>
                        </a:spcAft>
                        <a:buSzPts val="1000"/>
                        <a:buFont typeface="Symbol" panose="05050102010706020507" pitchFamily="18" charset="2"/>
                        <a:buChar char=""/>
                        <a:tabLst>
                          <a:tab pos="324485" algn="l"/>
                        </a:tabLst>
                      </a:pPr>
                      <a:r>
                        <a:rPr lang="en-US" sz="1100">
                          <a:solidFill>
                            <a:schemeClr val="tx1"/>
                          </a:solidFill>
                          <a:effectLst/>
                        </a:rPr>
                        <a:t>Any activity limitation due to</a:t>
                      </a:r>
                      <a:r>
                        <a:rPr lang="en-US" sz="1100" spc="-20">
                          <a:solidFill>
                            <a:schemeClr val="tx1"/>
                          </a:solidFill>
                          <a:effectLst/>
                        </a:rPr>
                        <a:t> </a:t>
                      </a:r>
                      <a:r>
                        <a:rPr lang="en-US" sz="1100">
                          <a:solidFill>
                            <a:schemeClr val="tx1"/>
                          </a:solidFill>
                          <a:effectLst/>
                        </a:rPr>
                        <a:t>asthma?</a:t>
                      </a:r>
                      <a:endParaRPr lang="en-US" sz="110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tc>
                  <a:txBody>
                    <a:bodyPr/>
                    <a:lstStyle/>
                    <a:p>
                      <a:pPr marL="284480" marR="41910" algn="r">
                        <a:spcBef>
                          <a:spcPts val="345"/>
                        </a:spcBef>
                        <a:spcAft>
                          <a:spcPts val="0"/>
                        </a:spcAft>
                      </a:pPr>
                      <a:r>
                        <a:rPr lang="en-US" sz="1100">
                          <a:solidFill>
                            <a:schemeClr val="tx1"/>
                          </a:solidFill>
                          <a:effectLst/>
                        </a:rPr>
                        <a:t>Yeso Noo</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a:txBody>
                    <a:bodyPr/>
                    <a:lstStyle/>
                    <a:p>
                      <a:pPr marL="284480"/>
                      <a:r>
                        <a:rPr lang="en-US" sz="11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gridSpan="2">
                  <a:txBody>
                    <a:bodyPr/>
                    <a:lstStyle/>
                    <a:p>
                      <a:pPr marL="284480"/>
                      <a:r>
                        <a:rPr lang="en-US" sz="11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hMerge="1">
                  <a:txBody>
                    <a:bodyPr/>
                    <a:lstStyle/>
                    <a:p>
                      <a:pPr rtl="1"/>
                      <a:endParaRPr lang="ar-JO"/>
                    </a:p>
                  </a:txBody>
                  <a:tcPr/>
                </a:tc>
                <a:tc>
                  <a:txBody>
                    <a:bodyPr/>
                    <a:lstStyle/>
                    <a:p>
                      <a:pPr marL="284480"/>
                      <a:r>
                        <a:rPr lang="en-US" sz="11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extLst>
                  <a:ext uri="{0D108BD9-81ED-4DB2-BD59-A6C34878D82A}">
                    <a16:rowId xmlns:a16="http://schemas.microsoft.com/office/drawing/2014/main" val="3023938486"/>
                  </a:ext>
                </a:extLst>
              </a:tr>
              <a:tr h="130514">
                <a:tc gridSpan="6">
                  <a:txBody>
                    <a:bodyPr/>
                    <a:lstStyle/>
                    <a:p>
                      <a:pPr marL="36195">
                        <a:spcBef>
                          <a:spcPts val="260"/>
                        </a:spcBef>
                        <a:spcAft>
                          <a:spcPts val="0"/>
                        </a:spcAft>
                      </a:pPr>
                      <a:r>
                        <a:rPr lang="en-US" sz="1100">
                          <a:solidFill>
                            <a:schemeClr val="tx1"/>
                          </a:solidFill>
                          <a:effectLst/>
                        </a:rPr>
                        <a:t>B. Risk factors for poor asthma outcomes</a:t>
                      </a:r>
                      <a:endParaRPr lang="en-US"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extLst>
                  <a:ext uri="{0D108BD9-81ED-4DB2-BD59-A6C34878D82A}">
                    <a16:rowId xmlns:a16="http://schemas.microsoft.com/office/drawing/2014/main" val="1614329121"/>
                  </a:ext>
                </a:extLst>
              </a:tr>
              <a:tr h="338949">
                <a:tc gridSpan="6">
                  <a:txBody>
                    <a:bodyPr/>
                    <a:lstStyle/>
                    <a:p>
                      <a:pPr marL="73025">
                        <a:spcBef>
                          <a:spcPts val="465"/>
                        </a:spcBef>
                        <a:spcAft>
                          <a:spcPts val="0"/>
                        </a:spcAft>
                      </a:pPr>
                      <a:r>
                        <a:rPr lang="en-US" sz="1100" dirty="0">
                          <a:solidFill>
                            <a:schemeClr val="tx1"/>
                          </a:solidFill>
                          <a:effectLst/>
                        </a:rPr>
                        <a:t>Assess risk factors at diagnosis and periodically, particularly for patients experiencing exacerbations.</a:t>
                      </a:r>
                    </a:p>
                    <a:p>
                      <a:pPr marL="73025">
                        <a:spcBef>
                          <a:spcPts val="300"/>
                        </a:spcBef>
                        <a:spcAft>
                          <a:spcPts val="0"/>
                        </a:spcAft>
                      </a:pPr>
                      <a:r>
                        <a:rPr lang="en-US" sz="1100" dirty="0">
                          <a:solidFill>
                            <a:schemeClr val="tx1"/>
                          </a:solidFill>
                          <a:effectLst/>
                        </a:rPr>
                        <a:t>Measure FEV1 at start of treatment, after 3–6 months of controller treatment to record the patient’s personal best lung function, then periodically for ongoing risk assessment.</a:t>
                      </a:r>
                      <a:endParaRPr lang="en-US" sz="11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extLst>
                  <a:ext uri="{0D108BD9-81ED-4DB2-BD59-A6C34878D82A}">
                    <a16:rowId xmlns:a16="http://schemas.microsoft.com/office/drawing/2014/main" val="3976742629"/>
                  </a:ext>
                </a:extLst>
              </a:tr>
              <a:tr h="1932401">
                <a:tc gridSpan="4">
                  <a:txBody>
                    <a:bodyPr/>
                    <a:lstStyle/>
                    <a:p>
                      <a:pPr marL="73025">
                        <a:spcBef>
                          <a:spcPts val="885"/>
                        </a:spcBef>
                        <a:spcAft>
                          <a:spcPts val="0"/>
                        </a:spcAft>
                      </a:pPr>
                      <a:r>
                        <a:rPr lang="en-US" sz="1100" dirty="0">
                          <a:solidFill>
                            <a:schemeClr val="tx1"/>
                          </a:solidFill>
                          <a:effectLst/>
                        </a:rPr>
                        <a:t>Having uncontrolled asthma symptoms is an important risk factor for exacerbations</a:t>
                      </a:r>
                      <a:r>
                        <a:rPr lang="en-US" sz="1100" u="none" strike="noStrike" dirty="0">
                          <a:solidFill>
                            <a:srgbClr val="72A59F"/>
                          </a:solidFill>
                          <a:effectLst/>
                        </a:rPr>
                        <a:t>.</a:t>
                      </a:r>
                      <a:endParaRPr lang="en-US" sz="1100" dirty="0">
                        <a:solidFill>
                          <a:schemeClr val="tx1"/>
                        </a:solidFill>
                        <a:effectLst/>
                      </a:endParaRPr>
                    </a:p>
                    <a:p>
                      <a:pPr marL="73025">
                        <a:spcBef>
                          <a:spcPts val="600"/>
                        </a:spcBef>
                        <a:spcAft>
                          <a:spcPts val="0"/>
                        </a:spcAft>
                      </a:pPr>
                      <a:r>
                        <a:rPr lang="en-US" sz="1100" dirty="0">
                          <a:solidFill>
                            <a:schemeClr val="tx1"/>
                          </a:solidFill>
                          <a:effectLst/>
                        </a:rPr>
                        <a:t>Additional potentially modifiable risk factors for flare-ups (exacerbations), even in patients with few symptoms† include:</a:t>
                      </a:r>
                    </a:p>
                    <a:p>
                      <a:pPr marL="0" marR="83185" lvl="0" indent="0">
                        <a:spcBef>
                          <a:spcPts val="585"/>
                        </a:spcBef>
                        <a:spcAft>
                          <a:spcPts val="0"/>
                        </a:spcAft>
                        <a:buSzPts val="1000"/>
                        <a:buFont typeface="Symbol" panose="05050102010706020507" pitchFamily="18" charset="2"/>
                        <a:buNone/>
                        <a:tabLst>
                          <a:tab pos="253365" algn="l"/>
                        </a:tabLst>
                      </a:pPr>
                      <a:r>
                        <a:rPr lang="en-US" sz="1100" dirty="0">
                          <a:solidFill>
                            <a:schemeClr val="tx1"/>
                          </a:solidFill>
                          <a:effectLst/>
                        </a:rPr>
                        <a:t>Medications: high SABA use (with increased mortality if &gt;1 x 200-dose canister/month); inadequate ICS: not prescribed ICS; poor adherence; incorrect inhaler</a:t>
                      </a:r>
                      <a:r>
                        <a:rPr lang="en-US" sz="1100" spc="-150" dirty="0">
                          <a:solidFill>
                            <a:schemeClr val="tx1"/>
                          </a:solidFill>
                          <a:effectLst/>
                        </a:rPr>
                        <a:t> </a:t>
                      </a:r>
                      <a:r>
                        <a:rPr lang="en-US" sz="1100" dirty="0">
                          <a:solidFill>
                            <a:schemeClr val="tx1"/>
                          </a:solidFill>
                          <a:effectLst/>
                        </a:rPr>
                        <a:t>technique</a:t>
                      </a:r>
                    </a:p>
                    <a:p>
                      <a:pPr marL="342900" marR="250825" lvl="0" indent="-342900">
                        <a:spcBef>
                          <a:spcPts val="600"/>
                        </a:spcBef>
                        <a:spcAft>
                          <a:spcPts val="0"/>
                        </a:spcAft>
                        <a:buSzPts val="1000"/>
                        <a:buFont typeface="Symbol" panose="05050102010706020507" pitchFamily="18" charset="2"/>
                        <a:buChar char=""/>
                        <a:tabLst>
                          <a:tab pos="253365" algn="l"/>
                        </a:tabLst>
                      </a:pPr>
                      <a:r>
                        <a:rPr lang="en-US" sz="1100" dirty="0">
                          <a:solidFill>
                            <a:schemeClr val="tx1"/>
                          </a:solidFill>
                          <a:effectLst/>
                        </a:rPr>
                        <a:t>Comorbidities: obesity,</a:t>
                      </a:r>
                      <a:r>
                        <a:rPr lang="en-US" sz="1100" u="none" strike="noStrike" dirty="0">
                          <a:solidFill>
                            <a:srgbClr val="72A59F"/>
                          </a:solidFill>
                          <a:effectLst/>
                        </a:rPr>
                        <a:t> </a:t>
                      </a:r>
                      <a:r>
                        <a:rPr lang="en-US" sz="1100" dirty="0">
                          <a:solidFill>
                            <a:schemeClr val="tx1"/>
                          </a:solidFill>
                          <a:effectLst/>
                        </a:rPr>
                        <a:t>chronic rhinosinusitis</a:t>
                      </a:r>
                      <a:r>
                        <a:rPr lang="en-US" sz="1100" u="none" strike="noStrike" dirty="0">
                          <a:solidFill>
                            <a:srgbClr val="72A59F"/>
                          </a:solidFill>
                          <a:effectLst/>
                        </a:rPr>
                        <a:t> ,</a:t>
                      </a:r>
                      <a:r>
                        <a:rPr lang="en-US" sz="1100" dirty="0">
                          <a:solidFill>
                            <a:schemeClr val="tx1"/>
                          </a:solidFill>
                          <a:effectLst/>
                        </a:rPr>
                        <a:t> </a:t>
                      </a:r>
                      <a:r>
                        <a:rPr lang="en-US" sz="1100" dirty="0" err="1">
                          <a:solidFill>
                            <a:schemeClr val="tx1"/>
                          </a:solidFill>
                          <a:effectLst/>
                        </a:rPr>
                        <a:t>GERD;confirmed</a:t>
                      </a:r>
                      <a:r>
                        <a:rPr lang="en-US" sz="1100" dirty="0">
                          <a:solidFill>
                            <a:schemeClr val="tx1"/>
                          </a:solidFill>
                          <a:effectLst/>
                        </a:rPr>
                        <a:t> food allergy</a:t>
                      </a:r>
                      <a:r>
                        <a:rPr lang="en-US" sz="1100" u="none" strike="noStrike" dirty="0">
                          <a:solidFill>
                            <a:srgbClr val="72A59F"/>
                          </a:solidFill>
                          <a:effectLst/>
                        </a:rPr>
                        <a:t> </a:t>
                      </a:r>
                      <a:endParaRPr lang="en-US" sz="1100" dirty="0">
                        <a:solidFill>
                          <a:schemeClr val="tx1"/>
                        </a:solidFill>
                        <a:effectLst/>
                      </a:endParaRPr>
                    </a:p>
                    <a:p>
                      <a:pPr marL="342900" lvl="0" indent="-342900">
                        <a:spcBef>
                          <a:spcPts val="590"/>
                        </a:spcBef>
                        <a:spcAft>
                          <a:spcPts val="0"/>
                        </a:spcAft>
                        <a:buSzPts val="1000"/>
                        <a:buFont typeface="Symbol" panose="05050102010706020507" pitchFamily="18" charset="2"/>
                        <a:buChar char=""/>
                        <a:tabLst>
                          <a:tab pos="253365" algn="l"/>
                        </a:tabLst>
                      </a:pPr>
                      <a:r>
                        <a:rPr lang="en-US" sz="1100" dirty="0">
                          <a:solidFill>
                            <a:schemeClr val="tx1"/>
                          </a:solidFill>
                          <a:effectLst/>
                        </a:rPr>
                        <a:t>Exposures: smoking ,allergen exposure if sensitized</a:t>
                      </a:r>
                      <a:r>
                        <a:rPr lang="en-US" sz="1100" u="none" strike="noStrike" dirty="0">
                          <a:solidFill>
                            <a:srgbClr val="72A59F"/>
                          </a:solidFill>
                          <a:effectLst/>
                        </a:rPr>
                        <a:t> ,</a:t>
                      </a:r>
                      <a:r>
                        <a:rPr lang="en-US" sz="1100" dirty="0">
                          <a:solidFill>
                            <a:schemeClr val="tx1"/>
                          </a:solidFill>
                          <a:effectLst/>
                        </a:rPr>
                        <a:t> air</a:t>
                      </a:r>
                      <a:r>
                        <a:rPr lang="en-US" sz="1100" spc="-30" dirty="0">
                          <a:solidFill>
                            <a:schemeClr val="tx1"/>
                          </a:solidFill>
                          <a:effectLst/>
                        </a:rPr>
                        <a:t> </a:t>
                      </a:r>
                      <a:r>
                        <a:rPr lang="en-US" sz="1100" dirty="0">
                          <a:solidFill>
                            <a:schemeClr val="tx1"/>
                          </a:solidFill>
                          <a:effectLst/>
                        </a:rPr>
                        <a:t>pollution.</a:t>
                      </a:r>
                    </a:p>
                    <a:p>
                      <a:pPr marL="342900" lvl="0" indent="-342900">
                        <a:spcBef>
                          <a:spcPts val="585"/>
                        </a:spcBef>
                        <a:spcAft>
                          <a:spcPts val="0"/>
                        </a:spcAft>
                        <a:buSzPts val="1000"/>
                        <a:buFont typeface="Symbol" panose="05050102010706020507" pitchFamily="18" charset="2"/>
                        <a:buChar char=""/>
                        <a:tabLst>
                          <a:tab pos="253365" algn="l"/>
                        </a:tabLst>
                      </a:pPr>
                      <a:r>
                        <a:rPr lang="en-US" sz="1100" dirty="0">
                          <a:solidFill>
                            <a:schemeClr val="tx1"/>
                          </a:solidFill>
                          <a:effectLst/>
                        </a:rPr>
                        <a:t>Context: major psychological or socioeconomic</a:t>
                      </a:r>
                      <a:r>
                        <a:rPr lang="en-US" sz="1100" spc="-25" dirty="0">
                          <a:solidFill>
                            <a:schemeClr val="tx1"/>
                          </a:solidFill>
                          <a:effectLst/>
                        </a:rPr>
                        <a:t> </a:t>
                      </a:r>
                      <a:r>
                        <a:rPr lang="en-US" sz="1100" dirty="0">
                          <a:solidFill>
                            <a:schemeClr val="tx1"/>
                          </a:solidFill>
                          <a:effectLst/>
                        </a:rPr>
                        <a:t>problems</a:t>
                      </a:r>
                    </a:p>
                    <a:p>
                      <a:pPr marL="342900" lvl="0" indent="-342900">
                        <a:spcBef>
                          <a:spcPts val="600"/>
                        </a:spcBef>
                        <a:spcAft>
                          <a:spcPts val="0"/>
                        </a:spcAft>
                        <a:buSzPts val="1000"/>
                        <a:buFont typeface="Symbol" panose="05050102010706020507" pitchFamily="18" charset="2"/>
                        <a:buChar char=""/>
                        <a:tabLst>
                          <a:tab pos="253365" algn="l"/>
                        </a:tabLst>
                      </a:pPr>
                      <a:r>
                        <a:rPr lang="en-US" sz="1100" dirty="0">
                          <a:solidFill>
                            <a:schemeClr val="tx1"/>
                          </a:solidFill>
                          <a:effectLst/>
                        </a:rPr>
                        <a:t>Lung</a:t>
                      </a:r>
                      <a:r>
                        <a:rPr lang="en-US" sz="1100" spc="-10" dirty="0">
                          <a:solidFill>
                            <a:schemeClr val="tx1"/>
                          </a:solidFill>
                          <a:effectLst/>
                        </a:rPr>
                        <a:t> </a:t>
                      </a:r>
                      <a:r>
                        <a:rPr lang="en-US" sz="1100" dirty="0">
                          <a:solidFill>
                            <a:schemeClr val="tx1"/>
                          </a:solidFill>
                          <a:effectLst/>
                        </a:rPr>
                        <a:t>function:</a:t>
                      </a:r>
                      <a:r>
                        <a:rPr lang="en-US" sz="1100" spc="-15" dirty="0">
                          <a:solidFill>
                            <a:schemeClr val="tx1"/>
                          </a:solidFill>
                          <a:effectLst/>
                        </a:rPr>
                        <a:t> </a:t>
                      </a:r>
                      <a:r>
                        <a:rPr lang="en-US" sz="1100" dirty="0">
                          <a:solidFill>
                            <a:schemeClr val="tx1"/>
                          </a:solidFill>
                          <a:effectLst/>
                        </a:rPr>
                        <a:t>low</a:t>
                      </a:r>
                      <a:r>
                        <a:rPr lang="en-US" sz="1100" spc="-10" dirty="0">
                          <a:solidFill>
                            <a:schemeClr val="tx1"/>
                          </a:solidFill>
                          <a:effectLst/>
                        </a:rPr>
                        <a:t> </a:t>
                      </a:r>
                      <a:r>
                        <a:rPr lang="en-US" sz="1100" spc="15" dirty="0">
                          <a:solidFill>
                            <a:schemeClr val="tx1"/>
                          </a:solidFill>
                          <a:effectLst/>
                        </a:rPr>
                        <a:t>FEV1</a:t>
                      </a:r>
                      <a:r>
                        <a:rPr lang="en-US" sz="1100" spc="-130" dirty="0">
                          <a:solidFill>
                            <a:schemeClr val="tx1"/>
                          </a:solidFill>
                          <a:effectLst/>
                        </a:rPr>
                        <a:t> </a:t>
                      </a:r>
                      <a:r>
                        <a:rPr lang="en-US" sz="1100" dirty="0">
                          <a:solidFill>
                            <a:schemeClr val="tx1"/>
                          </a:solidFill>
                          <a:effectLst/>
                        </a:rPr>
                        <a:t>,</a:t>
                      </a:r>
                      <a:r>
                        <a:rPr lang="en-US" sz="1100" spc="-5" dirty="0">
                          <a:solidFill>
                            <a:schemeClr val="tx1"/>
                          </a:solidFill>
                          <a:effectLst/>
                        </a:rPr>
                        <a:t> </a:t>
                      </a:r>
                      <a:r>
                        <a:rPr lang="en-US" sz="1100" dirty="0">
                          <a:solidFill>
                            <a:schemeClr val="tx1"/>
                          </a:solidFill>
                          <a:effectLst/>
                        </a:rPr>
                        <a:t>especially</a:t>
                      </a:r>
                      <a:r>
                        <a:rPr lang="en-US" sz="1100" spc="-5" dirty="0">
                          <a:solidFill>
                            <a:schemeClr val="tx1"/>
                          </a:solidFill>
                          <a:effectLst/>
                        </a:rPr>
                        <a:t> </a:t>
                      </a:r>
                      <a:r>
                        <a:rPr lang="en-US" sz="1100" dirty="0">
                          <a:solidFill>
                            <a:schemeClr val="tx1"/>
                          </a:solidFill>
                          <a:effectLst/>
                        </a:rPr>
                        <a:t>&lt;60%</a:t>
                      </a:r>
                      <a:r>
                        <a:rPr lang="en-US" sz="1100" spc="-10" dirty="0">
                          <a:solidFill>
                            <a:schemeClr val="tx1"/>
                          </a:solidFill>
                          <a:effectLst/>
                        </a:rPr>
                        <a:t> </a:t>
                      </a:r>
                      <a:r>
                        <a:rPr lang="en-US" sz="1100" dirty="0">
                          <a:solidFill>
                            <a:schemeClr val="tx1"/>
                          </a:solidFill>
                          <a:effectLst/>
                        </a:rPr>
                        <a:t>predicted</a:t>
                      </a:r>
                      <a:r>
                        <a:rPr lang="en-US" sz="1100" u="none" strike="noStrike" baseline="30000" dirty="0">
                          <a:solidFill>
                            <a:schemeClr val="tx1"/>
                          </a:solidFill>
                          <a:effectLst/>
                        </a:rPr>
                        <a:t> ,</a:t>
                      </a:r>
                      <a:r>
                        <a:rPr lang="en-US" sz="1100" u="none" strike="noStrike" spc="-15" dirty="0">
                          <a:solidFill>
                            <a:schemeClr val="tx1"/>
                          </a:solidFill>
                          <a:effectLst/>
                          <a:hlinkClick r:id="rId2" action="ppaction://hlinkfile">
                            <a:extLst>
                              <a:ext uri="{A12FA001-AC4F-418D-AE19-62706E023703}">
                                <ahyp:hlinkClr xmlns:ahyp="http://schemas.microsoft.com/office/drawing/2018/hyperlinkcolor" xmlns="" val="tx"/>
                              </a:ext>
                            </a:extLst>
                          </a:hlinkClick>
                        </a:rPr>
                        <a:t> </a:t>
                      </a:r>
                      <a:r>
                        <a:rPr lang="en-US" sz="1100" dirty="0">
                          <a:solidFill>
                            <a:schemeClr val="tx1"/>
                          </a:solidFill>
                          <a:effectLst/>
                        </a:rPr>
                        <a:t>high BD</a:t>
                      </a:r>
                      <a:r>
                        <a:rPr lang="en-US" sz="1100" spc="-15" dirty="0">
                          <a:solidFill>
                            <a:schemeClr val="tx1"/>
                          </a:solidFill>
                          <a:effectLst/>
                        </a:rPr>
                        <a:t> </a:t>
                      </a:r>
                      <a:r>
                        <a:rPr lang="en-US" sz="1100" dirty="0">
                          <a:solidFill>
                            <a:schemeClr val="tx1"/>
                          </a:solidFill>
                          <a:effectLst/>
                        </a:rPr>
                        <a:t>reversibility</a:t>
                      </a:r>
                      <a:r>
                        <a:rPr lang="en-US" sz="1100" u="none" strike="noStrike" baseline="30000" dirty="0">
                          <a:solidFill>
                            <a:schemeClr val="tx1"/>
                          </a:solidFill>
                          <a:effectLst/>
                        </a:rPr>
                        <a:t> .</a:t>
                      </a:r>
                      <a:endParaRPr lang="en-US" sz="1100" dirty="0">
                        <a:solidFill>
                          <a:schemeClr val="tx1"/>
                        </a:solidFill>
                        <a:effectLst/>
                      </a:endParaRPr>
                    </a:p>
                    <a:p>
                      <a:pPr marL="342900" marR="116205" lvl="0" indent="-342900">
                        <a:spcBef>
                          <a:spcPts val="545"/>
                        </a:spcBef>
                        <a:spcAft>
                          <a:spcPts val="0"/>
                        </a:spcAft>
                        <a:buSzPts val="1000"/>
                        <a:buFont typeface="Symbol" panose="05050102010706020507" pitchFamily="18" charset="2"/>
                        <a:buChar char=""/>
                        <a:tabLst>
                          <a:tab pos="253365" algn="l"/>
                        </a:tabLst>
                      </a:pPr>
                      <a:r>
                        <a:rPr lang="en-US" sz="1100" dirty="0">
                          <a:solidFill>
                            <a:schemeClr val="tx1"/>
                          </a:solidFill>
                          <a:effectLst/>
                        </a:rPr>
                        <a:t>Other</a:t>
                      </a:r>
                      <a:r>
                        <a:rPr lang="en-US" sz="1100" spc="-30" dirty="0">
                          <a:solidFill>
                            <a:schemeClr val="tx1"/>
                          </a:solidFill>
                          <a:effectLst/>
                        </a:rPr>
                        <a:t> </a:t>
                      </a:r>
                      <a:r>
                        <a:rPr lang="en-US" sz="1100" dirty="0">
                          <a:solidFill>
                            <a:schemeClr val="tx1"/>
                          </a:solidFill>
                          <a:effectLst/>
                        </a:rPr>
                        <a:t>tests</a:t>
                      </a:r>
                      <a:r>
                        <a:rPr lang="en-US" sz="1100" spc="-15" dirty="0">
                          <a:solidFill>
                            <a:schemeClr val="tx1"/>
                          </a:solidFill>
                          <a:effectLst/>
                        </a:rPr>
                        <a:t> </a:t>
                      </a:r>
                      <a:r>
                        <a:rPr lang="en-US" sz="1100" dirty="0">
                          <a:solidFill>
                            <a:schemeClr val="tx1"/>
                          </a:solidFill>
                          <a:effectLst/>
                        </a:rPr>
                        <a:t>in</a:t>
                      </a:r>
                      <a:r>
                        <a:rPr lang="en-US" sz="1100" spc="-20" dirty="0">
                          <a:solidFill>
                            <a:schemeClr val="tx1"/>
                          </a:solidFill>
                          <a:effectLst/>
                        </a:rPr>
                        <a:t> </a:t>
                      </a:r>
                      <a:r>
                        <a:rPr lang="en-US" sz="1100" dirty="0">
                          <a:solidFill>
                            <a:schemeClr val="tx1"/>
                          </a:solidFill>
                          <a:effectLst/>
                        </a:rPr>
                        <a:t>patients</a:t>
                      </a:r>
                      <a:r>
                        <a:rPr lang="en-US" sz="1100" spc="-20" dirty="0">
                          <a:solidFill>
                            <a:schemeClr val="tx1"/>
                          </a:solidFill>
                          <a:effectLst/>
                        </a:rPr>
                        <a:t> </a:t>
                      </a:r>
                      <a:r>
                        <a:rPr lang="en-US" sz="1100" dirty="0">
                          <a:solidFill>
                            <a:schemeClr val="tx1"/>
                          </a:solidFill>
                          <a:effectLst/>
                        </a:rPr>
                        <a:t>with</a:t>
                      </a:r>
                      <a:r>
                        <a:rPr lang="en-US" sz="1100" spc="-15" dirty="0">
                          <a:solidFill>
                            <a:schemeClr val="tx1"/>
                          </a:solidFill>
                          <a:effectLst/>
                        </a:rPr>
                        <a:t> </a:t>
                      </a:r>
                      <a:r>
                        <a:rPr lang="en-US" sz="1100" dirty="0">
                          <a:solidFill>
                            <a:schemeClr val="tx1"/>
                          </a:solidFill>
                          <a:effectLst/>
                        </a:rPr>
                        <a:t>Type</a:t>
                      </a:r>
                      <a:r>
                        <a:rPr lang="en-US" sz="1100" spc="-20" dirty="0">
                          <a:solidFill>
                            <a:schemeClr val="tx1"/>
                          </a:solidFill>
                          <a:effectLst/>
                        </a:rPr>
                        <a:t> </a:t>
                      </a:r>
                      <a:r>
                        <a:rPr lang="en-US" sz="1100" dirty="0">
                          <a:solidFill>
                            <a:schemeClr val="tx1"/>
                          </a:solidFill>
                          <a:effectLst/>
                        </a:rPr>
                        <a:t>2</a:t>
                      </a:r>
                      <a:r>
                        <a:rPr lang="en-US" sz="1100" spc="-15" dirty="0">
                          <a:solidFill>
                            <a:schemeClr val="tx1"/>
                          </a:solidFill>
                          <a:effectLst/>
                        </a:rPr>
                        <a:t> </a:t>
                      </a:r>
                      <a:r>
                        <a:rPr lang="en-US" sz="1100" dirty="0">
                          <a:solidFill>
                            <a:schemeClr val="tx1"/>
                          </a:solidFill>
                          <a:effectLst/>
                        </a:rPr>
                        <a:t>inflammation:</a:t>
                      </a:r>
                      <a:r>
                        <a:rPr lang="en-US" sz="1100" spc="-25" dirty="0">
                          <a:solidFill>
                            <a:schemeClr val="tx1"/>
                          </a:solidFill>
                          <a:effectLst/>
                        </a:rPr>
                        <a:t> </a:t>
                      </a:r>
                      <a:r>
                        <a:rPr lang="en-US" sz="1100" dirty="0">
                          <a:solidFill>
                            <a:schemeClr val="tx1"/>
                          </a:solidFill>
                          <a:effectLst/>
                        </a:rPr>
                        <a:t>blood</a:t>
                      </a:r>
                      <a:r>
                        <a:rPr lang="en-US" sz="1100" spc="-20" dirty="0">
                          <a:solidFill>
                            <a:schemeClr val="tx1"/>
                          </a:solidFill>
                          <a:effectLst/>
                        </a:rPr>
                        <a:t> </a:t>
                      </a:r>
                      <a:r>
                        <a:rPr lang="en-US" sz="1100" dirty="0">
                          <a:solidFill>
                            <a:schemeClr val="tx1"/>
                          </a:solidFill>
                          <a:effectLst/>
                        </a:rPr>
                        <a:t>eosinophils</a:t>
                      </a:r>
                      <a:r>
                        <a:rPr lang="en-US" sz="1100" u="none" strike="noStrike" dirty="0">
                          <a:solidFill>
                            <a:srgbClr val="72A59F"/>
                          </a:solidFill>
                          <a:effectLst/>
                        </a:rPr>
                        <a:t> ,</a:t>
                      </a:r>
                      <a:r>
                        <a:rPr lang="en-US" sz="1100" u="none" strike="noStrike" spc="-25" dirty="0">
                          <a:solidFill>
                            <a:schemeClr val="tx1"/>
                          </a:solidFill>
                          <a:effectLst/>
                          <a:hlinkClick r:id="rId3" action="ppaction://hlinkfile">
                            <a:extLst>
                              <a:ext uri="{A12FA001-AC4F-418D-AE19-62706E023703}">
                                <ahyp:hlinkClr xmlns:ahyp="http://schemas.microsoft.com/office/drawing/2018/hyperlinkcolor" xmlns="" val="tx"/>
                              </a:ext>
                            </a:extLst>
                          </a:hlinkClick>
                        </a:rPr>
                        <a:t> </a:t>
                      </a:r>
                      <a:r>
                        <a:rPr lang="en-US" sz="1100" dirty="0">
                          <a:solidFill>
                            <a:schemeClr val="tx1"/>
                          </a:solidFill>
                          <a:effectLst/>
                        </a:rPr>
                        <a:t>elevated</a:t>
                      </a:r>
                      <a:r>
                        <a:rPr lang="en-US" sz="1100" spc="-25" dirty="0">
                          <a:solidFill>
                            <a:schemeClr val="tx1"/>
                          </a:solidFill>
                          <a:effectLst/>
                        </a:rPr>
                        <a:t> </a:t>
                      </a:r>
                      <a:r>
                        <a:rPr lang="en-US" sz="1100" dirty="0" err="1">
                          <a:solidFill>
                            <a:schemeClr val="tx1"/>
                          </a:solidFill>
                          <a:effectLst/>
                        </a:rPr>
                        <a:t>FeNO</a:t>
                      </a:r>
                      <a:r>
                        <a:rPr lang="en-US" sz="1100" dirty="0">
                          <a:solidFill>
                            <a:schemeClr val="tx1"/>
                          </a:solidFill>
                          <a:effectLst/>
                        </a:rPr>
                        <a:t> (in adults with allergic asthma taking</a:t>
                      </a:r>
                      <a:r>
                        <a:rPr lang="en-US" sz="1100" spc="-5" dirty="0">
                          <a:solidFill>
                            <a:schemeClr val="tx1"/>
                          </a:solidFill>
                          <a:effectLst/>
                        </a:rPr>
                        <a:t> </a:t>
                      </a:r>
                      <a:r>
                        <a:rPr lang="en-US" sz="1100" dirty="0">
                          <a:solidFill>
                            <a:schemeClr val="tx1"/>
                          </a:solidFill>
                          <a:effectLst/>
                        </a:rPr>
                        <a:t>ICS)</a:t>
                      </a:r>
                    </a:p>
                    <a:p>
                      <a:pPr marL="36195">
                        <a:spcBef>
                          <a:spcPts val="595"/>
                        </a:spcBef>
                        <a:spcAft>
                          <a:spcPts val="0"/>
                        </a:spcAft>
                      </a:pPr>
                      <a:r>
                        <a:rPr lang="en-US" sz="1100" dirty="0">
                          <a:solidFill>
                            <a:schemeClr val="tx1"/>
                          </a:solidFill>
                          <a:effectLst/>
                        </a:rPr>
                        <a:t>Other major independent risk factors for flare-ups (exacerbations)</a:t>
                      </a:r>
                    </a:p>
                    <a:p>
                      <a:pPr marL="342900" lvl="0" indent="-342900">
                        <a:spcBef>
                          <a:spcPts val="295"/>
                        </a:spcBef>
                        <a:spcAft>
                          <a:spcPts val="0"/>
                        </a:spcAft>
                        <a:buSzPts val="1000"/>
                        <a:buFont typeface="Symbol" panose="05050102010706020507" pitchFamily="18" charset="2"/>
                        <a:buChar char=""/>
                        <a:tabLst>
                          <a:tab pos="253365" algn="l"/>
                        </a:tabLst>
                      </a:pPr>
                      <a:r>
                        <a:rPr lang="en-US" sz="1100" dirty="0">
                          <a:solidFill>
                            <a:schemeClr val="tx1"/>
                          </a:solidFill>
                          <a:effectLst/>
                        </a:rPr>
                        <a:t>Ever intubated or in intensive care unit for</a:t>
                      </a:r>
                      <a:r>
                        <a:rPr lang="en-US" sz="1100" spc="-20" dirty="0">
                          <a:solidFill>
                            <a:schemeClr val="tx1"/>
                          </a:solidFill>
                          <a:effectLst/>
                        </a:rPr>
                        <a:t> </a:t>
                      </a:r>
                      <a:r>
                        <a:rPr lang="en-US" sz="1100" dirty="0">
                          <a:solidFill>
                            <a:schemeClr val="tx1"/>
                          </a:solidFill>
                          <a:effectLst/>
                        </a:rPr>
                        <a:t>asthma</a:t>
                      </a:r>
                      <a:r>
                        <a:rPr lang="en-US" sz="1100" u="none" strike="noStrike" dirty="0">
                          <a:solidFill>
                            <a:schemeClr val="tx1"/>
                          </a:solidFill>
                          <a:effectLst/>
                        </a:rPr>
                        <a:t> .</a:t>
                      </a:r>
                      <a:endParaRPr lang="en-US" sz="1100" dirty="0">
                        <a:solidFill>
                          <a:schemeClr val="tx1"/>
                        </a:solidFill>
                        <a:effectLst/>
                      </a:endParaRPr>
                    </a:p>
                    <a:p>
                      <a:pPr marL="342900" lvl="0" indent="-342900">
                        <a:spcBef>
                          <a:spcPts val="600"/>
                        </a:spcBef>
                        <a:spcAft>
                          <a:spcPts val="0"/>
                        </a:spcAft>
                        <a:buSzPts val="1000"/>
                        <a:buFont typeface="Symbol" panose="05050102010706020507" pitchFamily="18" charset="2"/>
                        <a:buChar char=""/>
                        <a:tabLst>
                          <a:tab pos="253365" algn="l"/>
                        </a:tabLst>
                      </a:pPr>
                      <a:r>
                        <a:rPr lang="en-US" sz="1100" dirty="0">
                          <a:solidFill>
                            <a:schemeClr val="tx1"/>
                          </a:solidFill>
                          <a:effectLst/>
                        </a:rPr>
                        <a:t>≥1 severe exacerbation in last 12</a:t>
                      </a:r>
                      <a:r>
                        <a:rPr lang="en-US" sz="1100" spc="-30" dirty="0">
                          <a:solidFill>
                            <a:schemeClr val="tx1"/>
                          </a:solidFill>
                          <a:effectLst/>
                        </a:rPr>
                        <a:t> </a:t>
                      </a:r>
                      <a:r>
                        <a:rPr lang="en-US" sz="1100" dirty="0">
                          <a:solidFill>
                            <a:schemeClr val="tx1"/>
                          </a:solidFill>
                          <a:effectLst/>
                        </a:rPr>
                        <a:t>months</a:t>
                      </a:r>
                      <a:r>
                        <a:rPr lang="en-US" sz="1100" u="none" strike="noStrike" dirty="0">
                          <a:solidFill>
                            <a:schemeClr val="tx1"/>
                          </a:solidFill>
                          <a:effectLst/>
                        </a:rPr>
                        <a:t> .</a:t>
                      </a:r>
                      <a:endParaRPr lang="en-US" sz="11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gridSpan="2">
                  <a:txBody>
                    <a:bodyPr/>
                    <a:lstStyle/>
                    <a:p>
                      <a:pPr marL="284480"/>
                      <a:r>
                        <a:rPr lang="en-US" sz="1100" dirty="0">
                          <a:solidFill>
                            <a:schemeClr val="tx1"/>
                          </a:solidFill>
                          <a:effectLst/>
                        </a:rPr>
                        <a:t> </a:t>
                      </a:r>
                    </a:p>
                    <a:p>
                      <a:pPr marL="284480"/>
                      <a:r>
                        <a:rPr lang="en-US" sz="1100" dirty="0">
                          <a:solidFill>
                            <a:schemeClr val="tx1"/>
                          </a:solidFill>
                          <a:effectLst/>
                        </a:rPr>
                        <a:t> </a:t>
                      </a:r>
                    </a:p>
                    <a:p>
                      <a:pPr marL="284480"/>
                      <a:r>
                        <a:rPr lang="en-US" sz="1100" dirty="0">
                          <a:solidFill>
                            <a:schemeClr val="tx1"/>
                          </a:solidFill>
                          <a:effectLst/>
                        </a:rPr>
                        <a:t> </a:t>
                      </a:r>
                    </a:p>
                    <a:p>
                      <a:pPr marL="284480"/>
                      <a:r>
                        <a:rPr lang="en-US" sz="1100" dirty="0">
                          <a:solidFill>
                            <a:schemeClr val="tx1"/>
                          </a:solidFill>
                          <a:effectLst/>
                        </a:rPr>
                        <a:t> </a:t>
                      </a:r>
                    </a:p>
                    <a:p>
                      <a:pPr marL="284480"/>
                      <a:r>
                        <a:rPr lang="en-US" sz="1100" dirty="0">
                          <a:solidFill>
                            <a:schemeClr val="tx1"/>
                          </a:solidFill>
                          <a:effectLst/>
                        </a:rPr>
                        <a:t> </a:t>
                      </a:r>
                    </a:p>
                    <a:p>
                      <a:pPr marL="284480">
                        <a:spcBef>
                          <a:spcPts val="35"/>
                        </a:spcBef>
                        <a:spcAft>
                          <a:spcPts val="0"/>
                        </a:spcAft>
                      </a:pPr>
                      <a:r>
                        <a:rPr lang="en-US" sz="1100" dirty="0">
                          <a:solidFill>
                            <a:schemeClr val="tx1"/>
                          </a:solidFill>
                          <a:effectLst/>
                        </a:rPr>
                        <a:t> </a:t>
                      </a:r>
                    </a:p>
                    <a:p>
                      <a:pPr marL="184150" marR="182245" indent="-1270" algn="ctr">
                        <a:spcAft>
                          <a:spcPts val="0"/>
                        </a:spcAft>
                      </a:pPr>
                      <a:r>
                        <a:rPr lang="en-US" sz="1100" dirty="0">
                          <a:solidFill>
                            <a:schemeClr val="tx1"/>
                          </a:solidFill>
                          <a:effectLst/>
                        </a:rPr>
                        <a:t>Having any of these risk factors increases the patient’s risk of exacerbations</a:t>
                      </a:r>
                    </a:p>
                    <a:p>
                      <a:pPr marL="60960" marR="60960" algn="ctr">
                        <a:spcAft>
                          <a:spcPts val="0"/>
                        </a:spcAft>
                      </a:pPr>
                      <a:r>
                        <a:rPr lang="en-US" sz="1100" dirty="0">
                          <a:solidFill>
                            <a:schemeClr val="tx1"/>
                          </a:solidFill>
                          <a:effectLst/>
                        </a:rPr>
                        <a:t>even if they have few asthma symptoms</a:t>
                      </a:r>
                      <a:endParaRPr lang="en-US" sz="11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4">
                        <a:lumMod val="20000"/>
                        <a:lumOff val="80000"/>
                      </a:schemeClr>
                    </a:solidFill>
                  </a:tcPr>
                </a:tc>
                <a:tc hMerge="1">
                  <a:txBody>
                    <a:bodyPr/>
                    <a:lstStyle/>
                    <a:p>
                      <a:pPr rtl="1"/>
                      <a:endParaRPr lang="ar-JO"/>
                    </a:p>
                  </a:txBody>
                  <a:tcPr/>
                </a:tc>
                <a:extLst>
                  <a:ext uri="{0D108BD9-81ED-4DB2-BD59-A6C34878D82A}">
                    <a16:rowId xmlns:a16="http://schemas.microsoft.com/office/drawing/2014/main" val="1152386066"/>
                  </a:ext>
                </a:extLst>
              </a:tr>
              <a:tr h="802540">
                <a:tc gridSpan="6">
                  <a:txBody>
                    <a:bodyPr/>
                    <a:lstStyle/>
                    <a:p>
                      <a:pPr marL="73025">
                        <a:spcBef>
                          <a:spcPts val="740"/>
                        </a:spcBef>
                        <a:spcAft>
                          <a:spcPts val="0"/>
                        </a:spcAft>
                      </a:pPr>
                      <a:r>
                        <a:rPr lang="en-US" sz="1100" dirty="0">
                          <a:solidFill>
                            <a:schemeClr val="tx1"/>
                          </a:solidFill>
                          <a:effectLst/>
                        </a:rPr>
                        <a:t>Risk factors for developing persistent airflow limitation</a:t>
                      </a:r>
                    </a:p>
                    <a:p>
                      <a:pPr marL="342900" lvl="0" indent="-342900">
                        <a:lnSpc>
                          <a:spcPts val="1220"/>
                        </a:lnSpc>
                        <a:spcBef>
                          <a:spcPts val="5"/>
                        </a:spcBef>
                        <a:spcAft>
                          <a:spcPts val="0"/>
                        </a:spcAft>
                        <a:buSzPts val="1000"/>
                        <a:buFont typeface="Symbol" panose="05050102010706020507" pitchFamily="18" charset="2"/>
                        <a:buChar char=""/>
                        <a:tabLst>
                          <a:tab pos="343535" algn="l"/>
                          <a:tab pos="344805" algn="l"/>
                        </a:tabLst>
                      </a:pPr>
                      <a:r>
                        <a:rPr lang="en-US" sz="1100" dirty="0">
                          <a:solidFill>
                            <a:schemeClr val="tx1"/>
                          </a:solidFill>
                          <a:effectLst/>
                        </a:rPr>
                        <a:t>History: preterm birth, low birth weight and greater infant weight gain; chronic mucus</a:t>
                      </a:r>
                      <a:r>
                        <a:rPr lang="en-US" sz="1100" spc="-35" dirty="0">
                          <a:solidFill>
                            <a:schemeClr val="tx1"/>
                          </a:solidFill>
                          <a:effectLst/>
                        </a:rPr>
                        <a:t> </a:t>
                      </a:r>
                      <a:r>
                        <a:rPr lang="en-US" sz="1100" dirty="0">
                          <a:solidFill>
                            <a:schemeClr val="tx1"/>
                          </a:solidFill>
                          <a:effectLst/>
                        </a:rPr>
                        <a:t>hypersecretion</a:t>
                      </a:r>
                      <a:r>
                        <a:rPr lang="en-US" sz="1100" u="none" strike="noStrike" dirty="0">
                          <a:solidFill>
                            <a:schemeClr val="tx1"/>
                          </a:solidFill>
                          <a:effectLst/>
                        </a:rPr>
                        <a:t> </a:t>
                      </a:r>
                      <a:endParaRPr lang="en-US" sz="1100" dirty="0">
                        <a:solidFill>
                          <a:schemeClr val="tx1"/>
                        </a:solidFill>
                        <a:effectLst/>
                      </a:endParaRPr>
                    </a:p>
                    <a:p>
                      <a:pPr marL="342900" lvl="0" indent="-342900">
                        <a:lnSpc>
                          <a:spcPts val="1220"/>
                        </a:lnSpc>
                        <a:buSzPts val="1000"/>
                        <a:buFont typeface="Symbol" panose="05050102010706020507" pitchFamily="18" charset="2"/>
                        <a:buChar char=""/>
                        <a:tabLst>
                          <a:tab pos="344170" algn="l"/>
                          <a:tab pos="344805" algn="l"/>
                        </a:tabLst>
                      </a:pPr>
                      <a:r>
                        <a:rPr lang="en-US" sz="1100" dirty="0">
                          <a:solidFill>
                            <a:schemeClr val="tx1"/>
                          </a:solidFill>
                          <a:effectLst/>
                        </a:rPr>
                        <a:t>Medications: lack of ICS</a:t>
                      </a:r>
                      <a:r>
                        <a:rPr lang="en-US" sz="1100" spc="-15" dirty="0">
                          <a:solidFill>
                            <a:schemeClr val="tx1"/>
                          </a:solidFill>
                          <a:effectLst/>
                        </a:rPr>
                        <a:t> </a:t>
                      </a:r>
                      <a:r>
                        <a:rPr lang="en-US" sz="1100" dirty="0">
                          <a:solidFill>
                            <a:schemeClr val="tx1"/>
                          </a:solidFill>
                          <a:effectLst/>
                        </a:rPr>
                        <a:t>treatment</a:t>
                      </a:r>
                      <a:r>
                        <a:rPr lang="en-US" sz="1100" u="none" strike="noStrike" dirty="0">
                          <a:solidFill>
                            <a:schemeClr val="tx1"/>
                          </a:solidFill>
                          <a:effectLst/>
                        </a:rPr>
                        <a:t> .</a:t>
                      </a:r>
                      <a:endParaRPr lang="en-US" sz="1100" dirty="0">
                        <a:solidFill>
                          <a:schemeClr val="tx1"/>
                        </a:solidFill>
                        <a:effectLst/>
                      </a:endParaRPr>
                    </a:p>
                    <a:p>
                      <a:pPr marL="342900" lvl="0" indent="-342900">
                        <a:lnSpc>
                          <a:spcPts val="1215"/>
                        </a:lnSpc>
                        <a:buSzPts val="1000"/>
                        <a:buFont typeface="Symbol" panose="05050102010706020507" pitchFamily="18" charset="2"/>
                        <a:buChar char=""/>
                        <a:tabLst>
                          <a:tab pos="344170" algn="l"/>
                          <a:tab pos="344805" algn="l"/>
                        </a:tabLst>
                      </a:pPr>
                      <a:r>
                        <a:rPr lang="en-US" sz="1100" dirty="0">
                          <a:solidFill>
                            <a:schemeClr val="tx1"/>
                          </a:solidFill>
                          <a:effectLst/>
                        </a:rPr>
                        <a:t>Exposures: tobacco smoke</a:t>
                      </a:r>
                      <a:r>
                        <a:rPr lang="en-US" sz="1100" u="none" strike="noStrike" dirty="0">
                          <a:solidFill>
                            <a:srgbClr val="72A59F"/>
                          </a:solidFill>
                          <a:effectLst/>
                        </a:rPr>
                        <a:t> ,</a:t>
                      </a:r>
                      <a:r>
                        <a:rPr lang="en-US" sz="1100" dirty="0">
                          <a:solidFill>
                            <a:schemeClr val="tx1"/>
                          </a:solidFill>
                          <a:effectLst/>
                        </a:rPr>
                        <a:t>noxious chemicals; occupational</a:t>
                      </a:r>
                      <a:r>
                        <a:rPr lang="en-US" sz="1100" spc="-120" dirty="0">
                          <a:solidFill>
                            <a:schemeClr val="tx1"/>
                          </a:solidFill>
                          <a:effectLst/>
                        </a:rPr>
                        <a:t> </a:t>
                      </a:r>
                      <a:r>
                        <a:rPr lang="en-US" sz="1100" dirty="0">
                          <a:solidFill>
                            <a:schemeClr val="tx1"/>
                          </a:solidFill>
                          <a:effectLst/>
                        </a:rPr>
                        <a:t>exposures</a:t>
                      </a:r>
                      <a:r>
                        <a:rPr lang="en-US" sz="1100" u="none" strike="noStrike" dirty="0">
                          <a:solidFill>
                            <a:schemeClr val="tx1"/>
                          </a:solidFill>
                          <a:effectLst/>
                        </a:rPr>
                        <a:t> .</a:t>
                      </a:r>
                      <a:endParaRPr lang="en-US" sz="1100" dirty="0">
                        <a:solidFill>
                          <a:schemeClr val="tx1"/>
                        </a:solidFill>
                        <a:effectLst/>
                      </a:endParaRPr>
                    </a:p>
                    <a:p>
                      <a:pPr marL="342900" lvl="0" indent="-342900">
                        <a:lnSpc>
                          <a:spcPts val="1245"/>
                        </a:lnSpc>
                        <a:buSzPts val="1000"/>
                        <a:buFont typeface="Symbol" panose="05050102010706020507" pitchFamily="18" charset="2"/>
                        <a:buChar char=""/>
                        <a:tabLst>
                          <a:tab pos="344170" algn="l"/>
                          <a:tab pos="344805" algn="l"/>
                        </a:tabLst>
                      </a:pPr>
                      <a:r>
                        <a:rPr lang="en-US" sz="1100" dirty="0">
                          <a:solidFill>
                            <a:schemeClr val="tx1"/>
                          </a:solidFill>
                          <a:effectLst/>
                        </a:rPr>
                        <a:t>Investigations: low initial </a:t>
                      </a:r>
                      <a:r>
                        <a:rPr lang="en-US" sz="1100" spc="15" dirty="0">
                          <a:solidFill>
                            <a:schemeClr val="tx1"/>
                          </a:solidFill>
                          <a:effectLst/>
                        </a:rPr>
                        <a:t>FEV1 </a:t>
                      </a:r>
                      <a:r>
                        <a:rPr lang="en-US" sz="1100" u="none" strike="noStrike" spc="15" dirty="0">
                          <a:solidFill>
                            <a:srgbClr val="72A59F"/>
                          </a:solidFill>
                          <a:effectLst/>
                        </a:rPr>
                        <a:t>,</a:t>
                      </a:r>
                      <a:r>
                        <a:rPr lang="en-US" sz="1100" u="none" strike="noStrike" dirty="0">
                          <a:solidFill>
                            <a:schemeClr val="tx1"/>
                          </a:solidFill>
                          <a:effectLst/>
                          <a:hlinkClick r:id="rId4" action="ppaction://hlinkfile">
                            <a:extLst>
                              <a:ext uri="{A12FA001-AC4F-418D-AE19-62706E023703}">
                                <ahyp:hlinkClr xmlns:ahyp="http://schemas.microsoft.com/office/drawing/2018/hyperlinkcolor" xmlns="" val="tx"/>
                              </a:ext>
                            </a:extLst>
                          </a:hlinkClick>
                        </a:rPr>
                        <a:t> </a:t>
                      </a:r>
                      <a:r>
                        <a:rPr lang="en-US" sz="1100" dirty="0">
                          <a:solidFill>
                            <a:schemeClr val="tx1"/>
                          </a:solidFill>
                          <a:effectLst/>
                        </a:rPr>
                        <a:t>sputum or blood</a:t>
                      </a:r>
                      <a:r>
                        <a:rPr lang="en-US" sz="1100" spc="-165" dirty="0">
                          <a:solidFill>
                            <a:schemeClr val="tx1"/>
                          </a:solidFill>
                          <a:effectLst/>
                        </a:rPr>
                        <a:t> </a:t>
                      </a:r>
                      <a:r>
                        <a:rPr lang="en-US" sz="1100" dirty="0">
                          <a:solidFill>
                            <a:schemeClr val="tx1"/>
                          </a:solidFill>
                          <a:effectLst/>
                        </a:rPr>
                        <a:t>eosinophilia</a:t>
                      </a:r>
                      <a:r>
                        <a:rPr lang="en-US" sz="1100" u="none" strike="noStrike" baseline="30000" dirty="0">
                          <a:solidFill>
                            <a:schemeClr val="tx1"/>
                          </a:solidFill>
                          <a:effectLst/>
                        </a:rPr>
                        <a:t> .</a:t>
                      </a:r>
                      <a:endParaRPr lang="en-US" sz="11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extLst>
                  <a:ext uri="{0D108BD9-81ED-4DB2-BD59-A6C34878D82A}">
                    <a16:rowId xmlns:a16="http://schemas.microsoft.com/office/drawing/2014/main" val="3087350130"/>
                  </a:ext>
                </a:extLst>
              </a:tr>
              <a:tr h="434735">
                <a:tc gridSpan="6">
                  <a:txBody>
                    <a:bodyPr/>
                    <a:lstStyle/>
                    <a:p>
                      <a:pPr marL="73025">
                        <a:spcBef>
                          <a:spcPts val="740"/>
                        </a:spcBef>
                        <a:spcAft>
                          <a:spcPts val="0"/>
                        </a:spcAft>
                      </a:pPr>
                      <a:r>
                        <a:rPr lang="en-US" sz="1100" dirty="0">
                          <a:solidFill>
                            <a:schemeClr val="tx1"/>
                          </a:solidFill>
                          <a:effectLst/>
                        </a:rPr>
                        <a:t>Risk factors for medication side-effects</a:t>
                      </a:r>
                    </a:p>
                    <a:p>
                      <a:pPr marL="342900" lvl="0" indent="-342900">
                        <a:lnSpc>
                          <a:spcPts val="1220"/>
                        </a:lnSpc>
                        <a:spcBef>
                          <a:spcPts val="5"/>
                        </a:spcBef>
                        <a:spcAft>
                          <a:spcPts val="0"/>
                        </a:spcAft>
                        <a:buSzPts val="1000"/>
                        <a:buFont typeface="Symbol" panose="05050102010706020507" pitchFamily="18" charset="2"/>
                        <a:buChar char=""/>
                        <a:tabLst>
                          <a:tab pos="343535" algn="l"/>
                          <a:tab pos="344805" algn="l"/>
                        </a:tabLst>
                      </a:pPr>
                      <a:r>
                        <a:rPr lang="en-US" sz="1100" dirty="0">
                          <a:solidFill>
                            <a:schemeClr val="tx1"/>
                          </a:solidFill>
                          <a:effectLst/>
                        </a:rPr>
                        <a:t>Systemic: frequent OCS; long-term, high dose and/or potent ICS; also taking P450</a:t>
                      </a:r>
                      <a:r>
                        <a:rPr lang="en-US" sz="1100" spc="-70" dirty="0">
                          <a:solidFill>
                            <a:schemeClr val="tx1"/>
                          </a:solidFill>
                          <a:effectLst/>
                        </a:rPr>
                        <a:t> </a:t>
                      </a:r>
                      <a:r>
                        <a:rPr lang="en-US" sz="1100" dirty="0">
                          <a:solidFill>
                            <a:schemeClr val="tx1"/>
                          </a:solidFill>
                          <a:effectLst/>
                        </a:rPr>
                        <a:t>inhibitors</a:t>
                      </a:r>
                    </a:p>
                    <a:p>
                      <a:pPr marL="342900" lvl="0" indent="-342900">
                        <a:lnSpc>
                          <a:spcPts val="1220"/>
                        </a:lnSpc>
                        <a:buSzPts val="1000"/>
                        <a:buFont typeface="Symbol" panose="05050102010706020507" pitchFamily="18" charset="2"/>
                        <a:buChar char=""/>
                        <a:tabLst>
                          <a:tab pos="344170" algn="l"/>
                          <a:tab pos="344805" algn="l"/>
                        </a:tabLst>
                      </a:pPr>
                      <a:r>
                        <a:rPr lang="en-US" sz="1100" dirty="0">
                          <a:solidFill>
                            <a:schemeClr val="tx1"/>
                          </a:solidFill>
                          <a:effectLst/>
                        </a:rPr>
                        <a:t>Local: high-dose or potent ICS</a:t>
                      </a:r>
                      <a:r>
                        <a:rPr lang="en-US" sz="1100" u="none" strike="noStrike" dirty="0">
                          <a:solidFill>
                            <a:srgbClr val="72A59F"/>
                          </a:solidFill>
                          <a:effectLst/>
                        </a:rPr>
                        <a:t> ,</a:t>
                      </a:r>
                      <a:r>
                        <a:rPr lang="en-US" sz="1100" dirty="0">
                          <a:solidFill>
                            <a:schemeClr val="tx1"/>
                          </a:solidFill>
                          <a:effectLst/>
                        </a:rPr>
                        <a:t> poor inhaler</a:t>
                      </a:r>
                      <a:r>
                        <a:rPr lang="en-US" sz="1100" spc="-105" dirty="0">
                          <a:solidFill>
                            <a:schemeClr val="tx1"/>
                          </a:solidFill>
                          <a:effectLst/>
                        </a:rPr>
                        <a:t> </a:t>
                      </a:r>
                      <a:r>
                        <a:rPr lang="en-US" sz="1100" dirty="0">
                          <a:solidFill>
                            <a:schemeClr val="tx1"/>
                          </a:solidFill>
                          <a:effectLst/>
                        </a:rPr>
                        <a:t>technique</a:t>
                      </a:r>
                      <a:endParaRPr lang="en-US" sz="11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4">
                        <a:lumMod val="20000"/>
                        <a:lumOff val="80000"/>
                      </a:schemeClr>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extLst>
                  <a:ext uri="{0D108BD9-81ED-4DB2-BD59-A6C34878D82A}">
                    <a16:rowId xmlns:a16="http://schemas.microsoft.com/office/drawing/2014/main" val="174785657"/>
                  </a:ext>
                </a:extLst>
              </a:tr>
            </a:tbl>
          </a:graphicData>
        </a:graphic>
      </p:graphicFrame>
    </p:spTree>
    <p:extLst>
      <p:ext uri="{BB962C8B-B14F-4D97-AF65-F5344CB8AC3E}">
        <p14:creationId xmlns:p14="http://schemas.microsoft.com/office/powerpoint/2010/main" val="44280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1526-1D2B-4A9D-B65B-9D42B40AC55E}"/>
              </a:ext>
            </a:extLst>
          </p:cNvPr>
          <p:cNvSpPr>
            <a:spLocks noGrp="1"/>
          </p:cNvSpPr>
          <p:nvPr>
            <p:ph type="title"/>
          </p:nvPr>
        </p:nvSpPr>
        <p:spPr>
          <a:xfrm>
            <a:off x="1447800" y="990600"/>
            <a:ext cx="6673174" cy="1560716"/>
          </a:xfrm>
        </p:spPr>
        <p:txBody>
          <a:bodyPr/>
          <a:lstStyle/>
          <a:p>
            <a:r>
              <a:rPr lang="en-US" sz="2400" b="1" dirty="0">
                <a:solidFill>
                  <a:srgbClr val="0077D0"/>
                </a:solidFill>
                <a:effectLst/>
                <a:latin typeface="Arial" panose="020B0604020202020204" pitchFamily="34" charset="0"/>
                <a:ea typeface="Arial" panose="020B0604020202020204" pitchFamily="34" charset="0"/>
              </a:rPr>
              <a:t>ASTHMA MEDICATIONS</a:t>
            </a:r>
            <a:r>
              <a:rPr lang="en-US" sz="1800" b="1" dirty="0">
                <a:effectLst/>
                <a:latin typeface="Arial" panose="020B0604020202020204" pitchFamily="34" charset="0"/>
                <a:ea typeface="Arial" panose="020B0604020202020204" pitchFamily="34" charset="0"/>
              </a:rPr>
              <a:t/>
            </a:r>
            <a:br>
              <a:rPr lang="en-US" sz="1800" b="1" dirty="0">
                <a:effectLst/>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F102BEDA-23B8-4DD8-9E18-C25859A574F5}"/>
              </a:ext>
            </a:extLst>
          </p:cNvPr>
          <p:cNvSpPr>
            <a:spLocks noGrp="1"/>
          </p:cNvSpPr>
          <p:nvPr>
            <p:ph idx="1"/>
          </p:nvPr>
        </p:nvSpPr>
        <p:spPr>
          <a:xfrm>
            <a:off x="381000" y="2286000"/>
            <a:ext cx="8397204" cy="3803904"/>
          </a:xfrm>
        </p:spPr>
        <p:txBody>
          <a:bodyPr>
            <a:noAutofit/>
          </a:bodyPr>
          <a:lstStyle/>
          <a:p>
            <a:pPr marL="312420"/>
            <a:r>
              <a:rPr lang="en-US" sz="1200" b="1" dirty="0">
                <a:solidFill>
                  <a:srgbClr val="0077D0"/>
                </a:solidFill>
                <a:effectLst/>
                <a:latin typeface="Arial" panose="020B0604020202020204" pitchFamily="34" charset="0"/>
                <a:ea typeface="Arial" panose="020B0604020202020204" pitchFamily="34" charset="0"/>
                <a:cs typeface="+mj-cs"/>
              </a:rPr>
              <a:t>Categories of asthma medications</a:t>
            </a:r>
            <a:endParaRPr lang="en-US" sz="1200" dirty="0">
              <a:effectLst/>
              <a:latin typeface="Arial" panose="020B0604020202020204" pitchFamily="34" charset="0"/>
              <a:ea typeface="Arial" panose="020B0604020202020204" pitchFamily="34" charset="0"/>
              <a:cs typeface="+mj-cs"/>
            </a:endParaRPr>
          </a:p>
          <a:p>
            <a:pPr marL="420370" marR="550545">
              <a:lnSpc>
                <a:spcPct val="115000"/>
              </a:lnSpc>
              <a:spcBef>
                <a:spcPts val="770"/>
              </a:spcBef>
              <a:spcAft>
                <a:spcPts val="0"/>
              </a:spcAft>
            </a:pPr>
            <a:r>
              <a:rPr lang="en-US" sz="1200" dirty="0">
                <a:effectLst/>
                <a:latin typeface="Arial" panose="020B0604020202020204" pitchFamily="34" charset="0"/>
                <a:ea typeface="Arial" panose="020B0604020202020204" pitchFamily="34" charset="0"/>
                <a:cs typeface="+mj-cs"/>
              </a:rPr>
              <a:t>The pharmacological options for long-term treatment of asthma fall into the following three main categories:</a:t>
            </a:r>
          </a:p>
          <a:p>
            <a:pPr marL="742950" marR="213360" lvl="1" indent="-285750">
              <a:lnSpc>
                <a:spcPct val="115000"/>
              </a:lnSpc>
              <a:spcBef>
                <a:spcPts val="300"/>
              </a:spcBef>
              <a:spcAft>
                <a:spcPts val="0"/>
              </a:spcAft>
              <a:buFont typeface="Wingdings" panose="05000000000000000000" pitchFamily="2" charset="2"/>
              <a:buChar char=""/>
              <a:tabLst>
                <a:tab pos="764540" algn="l"/>
                <a:tab pos="765175" algn="l"/>
              </a:tabLst>
            </a:pPr>
            <a:r>
              <a:rPr lang="en-US" sz="1200" b="1" dirty="0">
                <a:effectLst/>
                <a:latin typeface="Arial" panose="020B0604020202020204" pitchFamily="34" charset="0"/>
                <a:ea typeface="Carlito"/>
                <a:cs typeface="+mj-cs"/>
              </a:rPr>
              <a:t>Controller medications</a:t>
            </a:r>
            <a:r>
              <a:rPr lang="en-US" sz="1200" dirty="0">
                <a:effectLst/>
                <a:latin typeface="Arial" panose="020B0604020202020204" pitchFamily="34" charset="0"/>
                <a:ea typeface="Carlito"/>
                <a:cs typeface="+mj-cs"/>
              </a:rPr>
              <a:t>: these are used to reduce airway inflammation, control symptoms, and reduce future risks such as exacerbations and decline in lung function</a:t>
            </a:r>
          </a:p>
          <a:p>
            <a:pPr marL="742950" marR="213360" lvl="1" indent="-285750">
              <a:lnSpc>
                <a:spcPct val="115000"/>
              </a:lnSpc>
              <a:spcBef>
                <a:spcPts val="300"/>
              </a:spcBef>
              <a:spcAft>
                <a:spcPts val="0"/>
              </a:spcAft>
              <a:buFont typeface="Wingdings" panose="05000000000000000000" pitchFamily="2" charset="2"/>
              <a:buChar char=""/>
              <a:tabLst>
                <a:tab pos="764540" algn="l"/>
                <a:tab pos="765175" algn="l"/>
              </a:tabLst>
            </a:pPr>
            <a:r>
              <a:rPr lang="en-US" sz="1200" b="1" dirty="0">
                <a:effectLst/>
                <a:latin typeface="Arial" panose="020B0604020202020204" pitchFamily="34" charset="0"/>
                <a:ea typeface="Carlito"/>
                <a:cs typeface="+mj-cs"/>
              </a:rPr>
              <a:t>Reliever (rescue) medications: </a:t>
            </a:r>
            <a:r>
              <a:rPr lang="en-US" sz="1200" dirty="0">
                <a:effectLst/>
                <a:latin typeface="Arial" panose="020B0604020202020204" pitchFamily="34" charset="0"/>
                <a:ea typeface="Carlito"/>
                <a:cs typeface="+mj-cs"/>
              </a:rPr>
              <a:t>these are provided to all patients for as-needed relief of breakthrough symptoms, including during worsening asthma or exacerbations. They are also recommended for short-term prevention of exercise-induced bronchoconstriction.</a:t>
            </a:r>
          </a:p>
          <a:p>
            <a:pPr marL="742950" marR="213360" lvl="1" indent="-285750">
              <a:lnSpc>
                <a:spcPct val="115000"/>
              </a:lnSpc>
              <a:spcBef>
                <a:spcPts val="300"/>
              </a:spcBef>
              <a:spcAft>
                <a:spcPts val="0"/>
              </a:spcAft>
              <a:buFont typeface="Wingdings" panose="05000000000000000000" pitchFamily="2" charset="2"/>
              <a:buChar char=""/>
              <a:tabLst>
                <a:tab pos="764540" algn="l"/>
                <a:tab pos="765175" algn="l"/>
              </a:tabLst>
            </a:pPr>
            <a:r>
              <a:rPr lang="en-US" sz="1200" dirty="0">
                <a:effectLst/>
                <a:latin typeface="Arial" panose="020B0604020202020204" pitchFamily="34" charset="0"/>
                <a:ea typeface="Carlito"/>
                <a:cs typeface="+mj-cs"/>
              </a:rPr>
              <a:t> </a:t>
            </a:r>
            <a:r>
              <a:rPr lang="en-US" sz="1200" u="sng" dirty="0">
                <a:effectLst/>
                <a:latin typeface="Arial" panose="020B0604020202020204" pitchFamily="34" charset="0"/>
                <a:ea typeface="Carlito"/>
                <a:cs typeface="+mj-cs"/>
              </a:rPr>
              <a:t>Reducing and, ideally, eliminating the need for SABA reliever is both an important goal in asthma management and a measure of the success of asthma</a:t>
            </a:r>
            <a:r>
              <a:rPr lang="en-US" sz="1200" u="sng" spc="-60" dirty="0">
                <a:effectLst/>
                <a:latin typeface="Arial" panose="020B0604020202020204" pitchFamily="34" charset="0"/>
                <a:ea typeface="Carlito"/>
                <a:cs typeface="+mj-cs"/>
              </a:rPr>
              <a:t> </a:t>
            </a:r>
            <a:r>
              <a:rPr lang="en-US" sz="1200" u="sng" dirty="0">
                <a:effectLst/>
                <a:latin typeface="Arial" panose="020B0604020202020204" pitchFamily="34" charset="0"/>
                <a:ea typeface="Carlito"/>
                <a:cs typeface="+mj-cs"/>
              </a:rPr>
              <a:t>treatment.</a:t>
            </a:r>
            <a:endParaRPr lang="en-US" sz="1200" u="sng" dirty="0">
              <a:effectLst/>
              <a:latin typeface="Carlito"/>
              <a:ea typeface="Carlito"/>
              <a:cs typeface="+mj-cs"/>
            </a:endParaRPr>
          </a:p>
          <a:p>
            <a:r>
              <a:rPr lang="en-US" sz="1200" b="1" dirty="0">
                <a:effectLst/>
                <a:latin typeface="Arial" panose="020B0604020202020204" pitchFamily="34" charset="0"/>
                <a:ea typeface="Arial" panose="020B0604020202020204" pitchFamily="34" charset="0"/>
                <a:cs typeface="+mj-cs"/>
              </a:rPr>
              <a:t>Add-on therapies for patients with severe asthma </a:t>
            </a:r>
            <a:r>
              <a:rPr lang="en-US" sz="1200" dirty="0">
                <a:effectLst/>
                <a:latin typeface="Arial" panose="020B0604020202020204" pitchFamily="34" charset="0"/>
                <a:ea typeface="Arial" panose="020B0604020202020204" pitchFamily="34" charset="0"/>
                <a:cs typeface="+mj-cs"/>
              </a:rPr>
              <a:t>: these may be considered when patients have persistent symptoms and/or exacerbations despite optimized treatment with high dose controller medications (usually a high dose of ICS plus a LABA) and treatment of modifiable risk factors .</a:t>
            </a:r>
            <a:endParaRPr lang="ar-JO" sz="1200" dirty="0">
              <a:cs typeface="+mj-cs"/>
            </a:endParaRPr>
          </a:p>
        </p:txBody>
      </p:sp>
    </p:spTree>
    <p:extLst>
      <p:ext uri="{BB962C8B-B14F-4D97-AF65-F5344CB8AC3E}">
        <p14:creationId xmlns:p14="http://schemas.microsoft.com/office/powerpoint/2010/main" val="2445610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4585-0F65-4E87-83C3-1811EA110B1C}"/>
              </a:ext>
            </a:extLst>
          </p:cNvPr>
          <p:cNvSpPr>
            <a:spLocks noGrp="1"/>
          </p:cNvSpPr>
          <p:nvPr>
            <p:ph type="title"/>
          </p:nvPr>
        </p:nvSpPr>
        <p:spPr/>
        <p:txBody>
          <a:bodyPr/>
          <a:lstStyle/>
          <a:p>
            <a:r>
              <a:rPr lang="en-US" sz="1800" b="1" dirty="0">
                <a:solidFill>
                  <a:srgbClr val="0077D0"/>
                </a:solidFill>
                <a:effectLst/>
                <a:latin typeface="Arial" panose="020B0604020202020204" pitchFamily="34" charset="0"/>
                <a:ea typeface="Arial" panose="020B0604020202020204" pitchFamily="34" charset="0"/>
              </a:rPr>
              <a:t>Initial controller treatment</a:t>
            </a:r>
            <a:r>
              <a:rPr lang="en-US" sz="1800" b="1" dirty="0">
                <a:effectLst/>
                <a:latin typeface="Arial" panose="020B0604020202020204" pitchFamily="34" charset="0"/>
                <a:ea typeface="Arial" panose="020B0604020202020204" pitchFamily="34" charset="0"/>
              </a:rPr>
              <a:t/>
            </a:r>
            <a:br>
              <a:rPr lang="en-US" sz="1800" b="1" dirty="0">
                <a:effectLst/>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5F7A55C7-FC95-4A97-A8B4-8AFF8A6615FA}"/>
              </a:ext>
            </a:extLst>
          </p:cNvPr>
          <p:cNvSpPr>
            <a:spLocks noGrp="1"/>
          </p:cNvSpPr>
          <p:nvPr>
            <p:ph idx="1"/>
          </p:nvPr>
        </p:nvSpPr>
        <p:spPr>
          <a:xfrm>
            <a:off x="685800" y="2438400"/>
            <a:ext cx="8092404" cy="3651504"/>
          </a:xfrm>
        </p:spPr>
        <p:txBody>
          <a:bodyPr/>
          <a:lstStyle/>
          <a:p>
            <a:pPr marL="420370" marR="154940">
              <a:lnSpc>
                <a:spcPct val="115000"/>
              </a:lnSpc>
              <a:spcBef>
                <a:spcPts val="780"/>
              </a:spcBef>
              <a:spcAft>
                <a:spcPts val="0"/>
              </a:spcAft>
            </a:pPr>
            <a:r>
              <a:rPr lang="en-US" sz="1800" dirty="0">
                <a:effectLst/>
                <a:latin typeface="Arial" panose="020B0604020202020204" pitchFamily="34" charset="0"/>
                <a:ea typeface="Arial" panose="020B0604020202020204" pitchFamily="34" charset="0"/>
              </a:rPr>
              <a:t>For the best outcomes, ICS-containing controller treatment should be initiated as soon as possible after the diagnosis of asthma is made .</a:t>
            </a:r>
          </a:p>
          <a:p>
            <a:r>
              <a:rPr lang="en-US" sz="1800" dirty="0">
                <a:effectLst/>
                <a:latin typeface="Arial" panose="020B0604020202020204" pitchFamily="34" charset="0"/>
                <a:ea typeface="Arial" panose="020B0604020202020204" pitchFamily="34" charset="0"/>
              </a:rPr>
              <a:t>Early initiation of low dose ICS in patients with asthma leads to a greater improvement in lung function than if symptoms have been present for more than 2–4 years</a:t>
            </a:r>
            <a:r>
              <a:rPr lang="en-US" sz="1800" dirty="0">
                <a:solidFill>
                  <a:srgbClr val="0000FF"/>
                </a:solidFill>
                <a:latin typeface="Arial" panose="020B0604020202020204" pitchFamily="34" charset="0"/>
                <a:ea typeface="Arial" panose="020B0604020202020204" pitchFamily="34" charset="0"/>
              </a:rPr>
              <a:t>.</a:t>
            </a:r>
            <a:endParaRPr lang="en-US" sz="1800" u="none" strike="noStrike" dirty="0">
              <a:solidFill>
                <a:srgbClr val="0000FF"/>
              </a:solidFill>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 One study showed that after this time, higher ICS doses were required, and lower lung function was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achieved.</a:t>
            </a:r>
            <a:endParaRPr lang="ar-JO" dirty="0"/>
          </a:p>
        </p:txBody>
      </p:sp>
    </p:spTree>
    <p:extLst>
      <p:ext uri="{BB962C8B-B14F-4D97-AF65-F5344CB8AC3E}">
        <p14:creationId xmlns:p14="http://schemas.microsoft.com/office/powerpoint/2010/main" val="4169564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B47E-B211-46BD-BC61-E1D6D3F3353D}"/>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83B562C6-F80E-4B04-BF8E-FAC7661ABE5F}"/>
              </a:ext>
            </a:extLst>
          </p:cNvPr>
          <p:cNvSpPr>
            <a:spLocks noGrp="1"/>
          </p:cNvSpPr>
          <p:nvPr>
            <p:ph idx="1"/>
          </p:nvPr>
        </p:nvSpPr>
        <p:spPr>
          <a:xfrm>
            <a:off x="449598" y="2438400"/>
            <a:ext cx="8244804" cy="4261104"/>
          </a:xfrm>
        </p:spPr>
        <p:txBody>
          <a:bodyPr>
            <a:noAutofit/>
          </a:bodyPr>
          <a:lstStyle/>
          <a:p>
            <a:pPr marL="238760" marR="301625">
              <a:lnSpc>
                <a:spcPct val="115000"/>
              </a:lnSpc>
              <a:spcBef>
                <a:spcPts val="780"/>
              </a:spcBef>
              <a:spcAft>
                <a:spcPts val="0"/>
              </a:spcAft>
            </a:pPr>
            <a:r>
              <a:rPr lang="en-US" sz="1400" dirty="0">
                <a:effectLst/>
                <a:latin typeface="Arial" panose="020B0604020202020204" pitchFamily="34" charset="0"/>
                <a:ea typeface="Arial" panose="020B0604020202020204" pitchFamily="34" charset="0"/>
              </a:rPr>
              <a:t>Once asthma treatment has been started </a:t>
            </a:r>
          </a:p>
          <a:p>
            <a:pPr marL="238760" marR="301625">
              <a:lnSpc>
                <a:spcPct val="115000"/>
              </a:lnSpc>
              <a:spcBef>
                <a:spcPts val="780"/>
              </a:spcBef>
              <a:spcAft>
                <a:spcPts val="0"/>
              </a:spcAft>
            </a:pPr>
            <a:r>
              <a:rPr lang="en-US" sz="1400" dirty="0">
                <a:effectLst/>
                <a:latin typeface="Arial" panose="020B0604020202020204" pitchFamily="34" charset="0"/>
                <a:ea typeface="Arial" panose="020B0604020202020204" pitchFamily="34" charset="0"/>
              </a:rPr>
              <a:t>ongoing treatment decisions are based on a personalized cycle of assessment, adjustment of treatment, and review of the response.</a:t>
            </a:r>
          </a:p>
          <a:p>
            <a:pPr marL="238760" marR="301625">
              <a:lnSpc>
                <a:spcPct val="115000"/>
              </a:lnSpc>
              <a:spcBef>
                <a:spcPts val="780"/>
              </a:spcBef>
              <a:spcAft>
                <a:spcPts val="0"/>
              </a:spcAft>
            </a:pPr>
            <a:r>
              <a:rPr lang="en-US" sz="1400" dirty="0">
                <a:effectLst/>
                <a:latin typeface="Arial" panose="020B0604020202020204" pitchFamily="34" charset="0"/>
                <a:ea typeface="Arial" panose="020B0604020202020204" pitchFamily="34" charset="0"/>
              </a:rPr>
              <a:t> For each patient, in addition to treatment of modifiable risk factors, controller medication can be adjusted up or down in a stepwise approach </a:t>
            </a:r>
            <a:r>
              <a:rPr lang="en-US" sz="1400" spc="-5" dirty="0">
                <a:effectLst/>
                <a:latin typeface="Arial" panose="020B0604020202020204" pitchFamily="34" charset="0"/>
                <a:ea typeface="Arial" panose="020B0604020202020204" pitchFamily="34" charset="0"/>
                <a:cs typeface="Carlito"/>
              </a:rPr>
              <a:t>to achieve good symptom control and minimize future risk of exacerbations, persistent airflow limitation and medication side-effects. </a:t>
            </a:r>
          </a:p>
          <a:p>
            <a:pPr marL="238760" marR="301625">
              <a:lnSpc>
                <a:spcPct val="115000"/>
              </a:lnSpc>
              <a:spcBef>
                <a:spcPts val="780"/>
              </a:spcBef>
              <a:spcAft>
                <a:spcPts val="0"/>
              </a:spcAft>
            </a:pPr>
            <a:r>
              <a:rPr lang="en-US" sz="1400" spc="-5" dirty="0">
                <a:effectLst/>
                <a:latin typeface="Arial" panose="020B0604020202020204" pitchFamily="34" charset="0"/>
                <a:ea typeface="Arial" panose="020B0604020202020204" pitchFamily="34" charset="0"/>
                <a:cs typeface="Carlito"/>
              </a:rPr>
              <a:t>Once good asthma control has been maintained for 2–3 months, treatment may be stepped down in order to find the patient’s minimum effective treatment .</a:t>
            </a:r>
            <a:endParaRPr lang="en-US" sz="1400" spc="-5" dirty="0">
              <a:effectLst/>
              <a:latin typeface="Carlito"/>
              <a:ea typeface="Arial" panose="020B0604020202020204" pitchFamily="34" charset="0"/>
              <a:cs typeface="Carlito"/>
            </a:endParaRPr>
          </a:p>
        </p:txBody>
      </p:sp>
    </p:spTree>
    <p:extLst>
      <p:ext uri="{BB962C8B-B14F-4D97-AF65-F5344CB8AC3E}">
        <p14:creationId xmlns:p14="http://schemas.microsoft.com/office/powerpoint/2010/main" val="1178623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016A-4A2C-4A11-88F2-C95C86EA3DB8}"/>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60C802EF-0FF0-45DF-A501-6FDAC82B1348}"/>
              </a:ext>
            </a:extLst>
          </p:cNvPr>
          <p:cNvSpPr>
            <a:spLocks noGrp="1"/>
          </p:cNvSpPr>
          <p:nvPr>
            <p:ph idx="1"/>
          </p:nvPr>
        </p:nvSpPr>
        <p:spPr>
          <a:xfrm>
            <a:off x="533400" y="2438400"/>
            <a:ext cx="8244804" cy="4114800"/>
          </a:xfrm>
        </p:spPr>
        <p:txBody>
          <a:bodyPr/>
          <a:lstStyle/>
          <a:p>
            <a:pPr marL="238760" marR="633095">
              <a:lnSpc>
                <a:spcPct val="115000"/>
              </a:lnSpc>
              <a:spcBef>
                <a:spcPts val="600"/>
              </a:spcBef>
              <a:spcAft>
                <a:spcPts val="0"/>
              </a:spcAft>
            </a:pPr>
            <a:r>
              <a:rPr lang="en-US" sz="1400" dirty="0">
                <a:effectLst/>
                <a:latin typeface="Arial" panose="020B0604020202020204" pitchFamily="34" charset="0"/>
                <a:ea typeface="Arial" panose="020B0604020202020204" pitchFamily="34" charset="0"/>
              </a:rPr>
              <a:t>If a patient has persisting uncontrolled symptoms and/or exacerbations despite 2–3 months of controller treatment, assess and correct the following common problems </a:t>
            </a:r>
            <a:r>
              <a:rPr lang="en-US" sz="1400" i="1" dirty="0">
                <a:effectLst/>
                <a:latin typeface="Arial" panose="020B0604020202020204" pitchFamily="34" charset="0"/>
                <a:ea typeface="Arial" panose="020B0604020202020204" pitchFamily="34" charset="0"/>
              </a:rPr>
              <a:t>before considering any step up in treatment</a:t>
            </a:r>
            <a:r>
              <a:rPr lang="en-US" sz="1400" dirty="0">
                <a:effectLst/>
                <a:latin typeface="Arial" panose="020B0604020202020204" pitchFamily="34" charset="0"/>
                <a:ea typeface="Arial" panose="020B0604020202020204" pitchFamily="34" charset="0"/>
              </a:rPr>
              <a:t>:</a:t>
            </a:r>
          </a:p>
          <a:p>
            <a:pPr marL="742950" lvl="1" indent="-285750">
              <a:spcBef>
                <a:spcPts val="300"/>
              </a:spcBef>
              <a:spcAft>
                <a:spcPts val="0"/>
              </a:spcAft>
              <a:buFont typeface="Wingdings" panose="05000000000000000000" pitchFamily="2" charset="2"/>
              <a:buChar char=""/>
              <a:tabLst>
                <a:tab pos="582930" algn="l"/>
                <a:tab pos="584200" algn="l"/>
              </a:tabLst>
            </a:pPr>
            <a:r>
              <a:rPr lang="en-US" sz="1400" dirty="0">
                <a:effectLst/>
                <a:latin typeface="Arial" panose="020B0604020202020204" pitchFamily="34" charset="0"/>
                <a:ea typeface="Carlito"/>
                <a:cs typeface="Carlito"/>
              </a:rPr>
              <a:t>Incorrect inhaler</a:t>
            </a:r>
            <a:r>
              <a:rPr lang="en-US" sz="1400" spc="-10" dirty="0">
                <a:effectLst/>
                <a:latin typeface="Arial" panose="020B0604020202020204" pitchFamily="34" charset="0"/>
                <a:ea typeface="Carlito"/>
                <a:cs typeface="Carlito"/>
              </a:rPr>
              <a:t> </a:t>
            </a:r>
            <a:r>
              <a:rPr lang="en-US" sz="1400" dirty="0">
                <a:effectLst/>
                <a:latin typeface="Arial" panose="020B0604020202020204" pitchFamily="34" charset="0"/>
                <a:ea typeface="Carlito"/>
                <a:cs typeface="Carlito"/>
              </a:rPr>
              <a:t>technique</a:t>
            </a:r>
            <a:endParaRPr lang="en-US" sz="1400" dirty="0">
              <a:effectLst/>
              <a:latin typeface="Carlito"/>
              <a:ea typeface="Carlito"/>
              <a:cs typeface="Carlito"/>
            </a:endParaRPr>
          </a:p>
          <a:p>
            <a:pPr marL="742950" lvl="1" indent="-285750">
              <a:spcBef>
                <a:spcPts val="165"/>
              </a:spcBef>
              <a:spcAft>
                <a:spcPts val="0"/>
              </a:spcAft>
              <a:buFont typeface="Wingdings" panose="05000000000000000000" pitchFamily="2" charset="2"/>
              <a:buChar char=""/>
              <a:tabLst>
                <a:tab pos="582930" algn="l"/>
                <a:tab pos="584200" algn="l"/>
              </a:tabLst>
            </a:pPr>
            <a:r>
              <a:rPr lang="en-US" sz="1400" dirty="0">
                <a:effectLst/>
                <a:latin typeface="Arial" panose="020B0604020202020204" pitchFamily="34" charset="0"/>
                <a:ea typeface="Carlito"/>
                <a:cs typeface="Carlito"/>
              </a:rPr>
              <a:t>Poor</a:t>
            </a:r>
            <a:r>
              <a:rPr lang="en-US" sz="1400" spc="5" dirty="0">
                <a:effectLst/>
                <a:latin typeface="Arial" panose="020B0604020202020204" pitchFamily="34" charset="0"/>
                <a:ea typeface="Carlito"/>
                <a:cs typeface="Carlito"/>
              </a:rPr>
              <a:t> </a:t>
            </a:r>
            <a:r>
              <a:rPr lang="en-US" sz="1400" dirty="0">
                <a:effectLst/>
                <a:latin typeface="Arial" panose="020B0604020202020204" pitchFamily="34" charset="0"/>
                <a:ea typeface="Carlito"/>
                <a:cs typeface="Carlito"/>
              </a:rPr>
              <a:t>adherence</a:t>
            </a:r>
            <a:endParaRPr lang="en-US" sz="1400" dirty="0">
              <a:effectLst/>
              <a:latin typeface="Carlito"/>
              <a:ea typeface="Carlito"/>
              <a:cs typeface="Carlito"/>
            </a:endParaRPr>
          </a:p>
          <a:p>
            <a:pPr marL="742950" marR="391160" lvl="1" indent="-285750">
              <a:lnSpc>
                <a:spcPct val="112000"/>
              </a:lnSpc>
              <a:spcBef>
                <a:spcPts val="170"/>
              </a:spcBef>
              <a:spcAft>
                <a:spcPts val="0"/>
              </a:spcAft>
              <a:buFont typeface="Wingdings" panose="05000000000000000000" pitchFamily="2" charset="2"/>
              <a:buChar char=""/>
              <a:tabLst>
                <a:tab pos="582930" algn="l"/>
                <a:tab pos="584200" algn="l"/>
              </a:tabLst>
            </a:pPr>
            <a:r>
              <a:rPr lang="en-US" sz="1400" dirty="0">
                <a:effectLst/>
                <a:latin typeface="Arial" panose="020B0604020202020204" pitchFamily="34" charset="0"/>
                <a:ea typeface="Carlito"/>
                <a:cs typeface="Carlito"/>
              </a:rPr>
              <a:t>Persistent exposure at home/work to agents such as allergens, tobacco smoke, indoor or outdoor air pollution, or to medications such as beta-blockers or (in some patients) nonsteroidal anti-inflammatory drugs</a:t>
            </a:r>
            <a:r>
              <a:rPr lang="en-US" sz="1400" spc="-120" dirty="0">
                <a:effectLst/>
                <a:latin typeface="Arial" panose="020B0604020202020204" pitchFamily="34" charset="0"/>
                <a:ea typeface="Carlito"/>
                <a:cs typeface="Carlito"/>
              </a:rPr>
              <a:t> </a:t>
            </a:r>
            <a:r>
              <a:rPr lang="en-US" sz="1400" dirty="0">
                <a:effectLst/>
                <a:latin typeface="Arial" panose="020B0604020202020204" pitchFamily="34" charset="0"/>
                <a:ea typeface="Carlito"/>
                <a:cs typeface="Carlito"/>
              </a:rPr>
              <a:t>(NSAIDs)</a:t>
            </a:r>
            <a:endParaRPr lang="en-US" sz="1400" dirty="0">
              <a:effectLst/>
              <a:latin typeface="Carlito"/>
              <a:ea typeface="Carlito"/>
              <a:cs typeface="Carlito"/>
            </a:endParaRPr>
          </a:p>
          <a:p>
            <a:pPr marL="742950" lvl="1" indent="-285750">
              <a:spcBef>
                <a:spcPts val="25"/>
              </a:spcBef>
              <a:spcAft>
                <a:spcPts val="0"/>
              </a:spcAft>
              <a:buFont typeface="Wingdings" panose="05000000000000000000" pitchFamily="2" charset="2"/>
              <a:buChar char=""/>
              <a:tabLst>
                <a:tab pos="582930" algn="l"/>
                <a:tab pos="583565" algn="l"/>
              </a:tabLst>
            </a:pPr>
            <a:r>
              <a:rPr lang="en-US" sz="1400" dirty="0">
                <a:effectLst/>
                <a:latin typeface="Arial" panose="020B0604020202020204" pitchFamily="34" charset="0"/>
                <a:ea typeface="Carlito"/>
                <a:cs typeface="Carlito"/>
              </a:rPr>
              <a:t>Comorbidities that may contribute to respiratory symptoms and poor quality of</a:t>
            </a:r>
            <a:r>
              <a:rPr lang="en-US" sz="1400" spc="-45" dirty="0">
                <a:effectLst/>
                <a:latin typeface="Arial" panose="020B0604020202020204" pitchFamily="34" charset="0"/>
                <a:ea typeface="Carlito"/>
                <a:cs typeface="Carlito"/>
              </a:rPr>
              <a:t> </a:t>
            </a:r>
            <a:r>
              <a:rPr lang="en-US" sz="1400" dirty="0">
                <a:effectLst/>
                <a:latin typeface="Arial" panose="020B0604020202020204" pitchFamily="34" charset="0"/>
                <a:ea typeface="Carlito"/>
                <a:cs typeface="Carlito"/>
              </a:rPr>
              <a:t>life</a:t>
            </a:r>
            <a:endParaRPr lang="en-US" sz="1400" dirty="0">
              <a:latin typeface="Carlito"/>
              <a:ea typeface="Carlito"/>
              <a:cs typeface="Carlito"/>
            </a:endParaRPr>
          </a:p>
          <a:p>
            <a:pPr marL="742950" lvl="1" indent="-285750">
              <a:spcBef>
                <a:spcPts val="25"/>
              </a:spcBef>
              <a:spcAft>
                <a:spcPts val="0"/>
              </a:spcAft>
              <a:buFont typeface="Wingdings" panose="05000000000000000000" pitchFamily="2" charset="2"/>
              <a:buChar char=""/>
              <a:tabLst>
                <a:tab pos="582930" algn="l"/>
                <a:tab pos="583565" algn="l"/>
              </a:tabLst>
            </a:pPr>
            <a:r>
              <a:rPr lang="en-US" sz="1400" dirty="0">
                <a:effectLst/>
                <a:latin typeface="Arial" panose="020B0604020202020204" pitchFamily="34" charset="0"/>
                <a:ea typeface="Arial" panose="020B0604020202020204" pitchFamily="34" charset="0"/>
              </a:rPr>
              <a:t>Incorrect</a:t>
            </a:r>
            <a:r>
              <a:rPr lang="en-US" sz="1400" spc="-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diagnosis</a:t>
            </a:r>
            <a:endParaRPr lang="ar-JO" sz="1400" dirty="0"/>
          </a:p>
          <a:p>
            <a:endParaRPr lang="ar-JO" dirty="0"/>
          </a:p>
        </p:txBody>
      </p:sp>
    </p:spTree>
    <p:extLst>
      <p:ext uri="{BB962C8B-B14F-4D97-AF65-F5344CB8AC3E}">
        <p14:creationId xmlns:p14="http://schemas.microsoft.com/office/powerpoint/2010/main" val="260854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 phenotypes </a:t>
            </a:r>
          </a:p>
        </p:txBody>
      </p:sp>
      <p:sp>
        <p:nvSpPr>
          <p:cNvPr id="3" name="Content Placeholder 2"/>
          <p:cNvSpPr>
            <a:spLocks noGrp="1"/>
          </p:cNvSpPr>
          <p:nvPr>
            <p:ph idx="1"/>
          </p:nvPr>
        </p:nvSpPr>
        <p:spPr>
          <a:xfrm>
            <a:off x="838200" y="2438400"/>
            <a:ext cx="7940004" cy="4038600"/>
          </a:xfrm>
        </p:spPr>
        <p:txBody>
          <a:bodyPr>
            <a:normAutofit fontScale="77500" lnSpcReduction="20000"/>
          </a:bodyPr>
          <a:lstStyle/>
          <a:p>
            <a:r>
              <a:rPr lang="en-US" b="1" dirty="0"/>
              <a:t>Allergic asthma</a:t>
            </a:r>
            <a:r>
              <a:rPr lang="en-US" dirty="0"/>
              <a:t>: this is the most easily recognized asthma phenotype, which often commences in childhood and is associated with a past and/or family history of allergic disease such as eczema, allergic rhinitis, or food or drug allergy. Examination of the induced sputum of these patients before treatment often reveals eosinophilic airway inflammation. Patients with this asthma phenotype usually respond well to inhaled corticosteroid (ICS) treatment.</a:t>
            </a:r>
          </a:p>
          <a:p>
            <a:r>
              <a:rPr lang="en-US" dirty="0"/>
              <a:t> </a:t>
            </a:r>
            <a:r>
              <a:rPr lang="en-US" b="1" dirty="0"/>
              <a:t>Non-allergic asthma</a:t>
            </a:r>
            <a:r>
              <a:rPr lang="en-US" dirty="0"/>
              <a:t>: some patients have asthma that is not associated with allergy. The cellular profile of the sputum of these patients may be neutrophilic, eosinophilic or contain only a few inflammatory cells (</a:t>
            </a:r>
            <a:r>
              <a:rPr lang="en-US" dirty="0" err="1"/>
              <a:t>paucigranulocytic</a:t>
            </a:r>
            <a:r>
              <a:rPr lang="en-US" dirty="0"/>
              <a:t>). Patients with non-allergic asthma often demonstrate less short-term response to ICS. </a:t>
            </a:r>
          </a:p>
          <a:p>
            <a:r>
              <a:rPr lang="en-US" b="1" dirty="0"/>
              <a:t>Adult-onset (late-onset) asthma .</a:t>
            </a:r>
          </a:p>
          <a:p>
            <a:r>
              <a:rPr lang="en-US" b="1" dirty="0"/>
              <a:t>Asthma with persistent airflow limitation: </a:t>
            </a:r>
            <a:r>
              <a:rPr lang="en-US" dirty="0"/>
              <a:t>some patients with long-standing asthma develop airflow limitation that is persistent or incompletely reversible. This is thought to be due to airway wall remodeling.</a:t>
            </a:r>
          </a:p>
          <a:p>
            <a:r>
              <a:rPr lang="en-US" b="1" dirty="0"/>
              <a:t>Asthma with obesity .</a:t>
            </a:r>
            <a:endParaRPr lang="en-US" dirty="0"/>
          </a:p>
        </p:txBody>
      </p:sp>
    </p:spTree>
    <p:extLst>
      <p:ext uri="{BB962C8B-B14F-4D97-AF65-F5344CB8AC3E}">
        <p14:creationId xmlns:p14="http://schemas.microsoft.com/office/powerpoint/2010/main" val="1622622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967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265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2B48-1EC7-4F76-ABEA-CE36CFFC04C9}"/>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6A7716E1-CCE9-4ED6-B357-3B7BDAF5F450}"/>
              </a:ext>
            </a:extLst>
          </p:cNvPr>
          <p:cNvSpPr>
            <a:spLocks noGrp="1"/>
          </p:cNvSpPr>
          <p:nvPr>
            <p:ph idx="1"/>
          </p:nvPr>
        </p:nvSpPr>
        <p:spPr>
          <a:xfrm>
            <a:off x="556260" y="2322436"/>
            <a:ext cx="8244804" cy="4413504"/>
          </a:xfrm>
        </p:spPr>
        <p:txBody>
          <a:bodyPr>
            <a:normAutofit/>
          </a:bodyPr>
          <a:lstStyle/>
          <a:p>
            <a:pPr marL="420370">
              <a:spcBef>
                <a:spcPts val="605"/>
              </a:spcBef>
              <a:spcAft>
                <a:spcPts val="0"/>
              </a:spcAft>
            </a:pPr>
            <a:r>
              <a:rPr lang="en-US" sz="1200" dirty="0">
                <a:effectLst/>
                <a:latin typeface="Arial" panose="020B0604020202020204" pitchFamily="34" charset="0"/>
                <a:ea typeface="Arial" panose="020B0604020202020204" pitchFamily="34" charset="0"/>
              </a:rPr>
              <a:t>Asthma severity can be assessed when the patient has been on controller treatment for several months</a:t>
            </a:r>
            <a:r>
              <a:rPr lang="en-US" sz="1200" dirty="0">
                <a:solidFill>
                  <a:srgbClr val="0000FF"/>
                </a:solidFill>
                <a:latin typeface="Arial" panose="020B0604020202020204" pitchFamily="34" charset="0"/>
                <a:ea typeface="Arial" panose="020B0604020202020204" pitchFamily="34" charset="0"/>
              </a:rPr>
              <a:t>:</a:t>
            </a:r>
            <a:endParaRPr lang="en-US" sz="1200" dirty="0">
              <a:effectLst/>
              <a:latin typeface="Arial" panose="020B0604020202020204" pitchFamily="34" charset="0"/>
              <a:ea typeface="Arial" panose="020B0604020202020204" pitchFamily="34" charset="0"/>
            </a:endParaRPr>
          </a:p>
          <a:p>
            <a:pPr marL="742950" marR="134620" lvl="1" indent="-285750">
              <a:lnSpc>
                <a:spcPct val="115000"/>
              </a:lnSpc>
              <a:spcBef>
                <a:spcPts val="270"/>
              </a:spcBef>
              <a:spcAft>
                <a:spcPts val="0"/>
              </a:spcAft>
              <a:buFont typeface="Wingdings" panose="05000000000000000000" pitchFamily="2" charset="2"/>
              <a:buChar char=""/>
              <a:tabLst>
                <a:tab pos="873125" algn="l"/>
                <a:tab pos="873760" algn="l"/>
              </a:tabLst>
            </a:pPr>
            <a:r>
              <a:rPr lang="en-US" sz="1200" dirty="0">
                <a:solidFill>
                  <a:srgbClr val="0077D0"/>
                </a:solidFill>
                <a:effectLst/>
                <a:latin typeface="Arial" panose="020B0604020202020204" pitchFamily="34" charset="0"/>
                <a:ea typeface="Carlito"/>
                <a:cs typeface="Carlito"/>
              </a:rPr>
              <a:t>Mild asthma </a:t>
            </a:r>
            <a:r>
              <a:rPr lang="en-US" sz="1200" dirty="0">
                <a:effectLst/>
                <a:latin typeface="Arial" panose="020B0604020202020204" pitchFamily="34" charset="0"/>
                <a:ea typeface="Carlito"/>
                <a:cs typeface="Carlito"/>
              </a:rPr>
              <a:t>is asthma that is well controlled with Step 1 or Step 2 treatment </a:t>
            </a:r>
          </a:p>
          <a:p>
            <a:pPr marL="742950" marR="134620" lvl="1" indent="-285750">
              <a:lnSpc>
                <a:spcPct val="115000"/>
              </a:lnSpc>
              <a:spcBef>
                <a:spcPts val="270"/>
              </a:spcBef>
              <a:spcAft>
                <a:spcPts val="0"/>
              </a:spcAft>
              <a:buFont typeface="Wingdings" panose="05000000000000000000" pitchFamily="2" charset="2"/>
              <a:buChar char=""/>
              <a:tabLst>
                <a:tab pos="873125" algn="l"/>
                <a:tab pos="873760" algn="l"/>
              </a:tabLst>
            </a:pPr>
            <a:r>
              <a:rPr lang="en-US" sz="1200" dirty="0">
                <a:solidFill>
                  <a:srgbClr val="0077D0"/>
                </a:solidFill>
                <a:effectLst/>
                <a:latin typeface="Arial" panose="020B0604020202020204" pitchFamily="34" charset="0"/>
                <a:ea typeface="Carlito"/>
                <a:cs typeface="Carlito"/>
              </a:rPr>
              <a:t>Moderate asthma </a:t>
            </a:r>
            <a:r>
              <a:rPr lang="en-US" sz="1200" dirty="0">
                <a:effectLst/>
                <a:latin typeface="Arial" panose="020B0604020202020204" pitchFamily="34" charset="0"/>
                <a:ea typeface="Carlito"/>
                <a:cs typeface="Carlito"/>
              </a:rPr>
              <a:t>is asthma that is well controlled with Step 3 treatment </a:t>
            </a:r>
            <a:endParaRPr lang="en-US" sz="1200" dirty="0">
              <a:effectLst/>
              <a:latin typeface="Carlito"/>
              <a:ea typeface="Carlito"/>
              <a:cs typeface="Carlito"/>
            </a:endParaRPr>
          </a:p>
          <a:p>
            <a:pPr marL="742950" marR="155575" lvl="1" indent="-285750">
              <a:lnSpc>
                <a:spcPct val="115000"/>
              </a:lnSpc>
              <a:spcBef>
                <a:spcPts val="260"/>
              </a:spcBef>
              <a:spcAft>
                <a:spcPts val="0"/>
              </a:spcAft>
              <a:buFont typeface="Wingdings" panose="05000000000000000000" pitchFamily="2" charset="2"/>
              <a:buChar char=""/>
              <a:tabLst>
                <a:tab pos="872490" algn="l"/>
                <a:tab pos="873125" algn="l"/>
              </a:tabLst>
            </a:pPr>
            <a:r>
              <a:rPr lang="en-US" sz="1200" dirty="0">
                <a:solidFill>
                  <a:srgbClr val="0077D0"/>
                </a:solidFill>
                <a:effectLst/>
                <a:latin typeface="Arial" panose="020B0604020202020204" pitchFamily="34" charset="0"/>
                <a:ea typeface="Carlito"/>
                <a:cs typeface="Carlito"/>
              </a:rPr>
              <a:t>Severe asthma </a:t>
            </a:r>
            <a:r>
              <a:rPr lang="en-US" sz="1200" dirty="0">
                <a:effectLst/>
                <a:latin typeface="Arial" panose="020B0604020202020204" pitchFamily="34" charset="0"/>
                <a:ea typeface="Carlito"/>
                <a:cs typeface="Carlito"/>
              </a:rPr>
              <a:t>is asthma that requires Step 4 or 5 treatment . </a:t>
            </a:r>
          </a:p>
          <a:p>
            <a:endParaRPr lang="ar-JO" sz="1200" dirty="0"/>
          </a:p>
        </p:txBody>
      </p:sp>
    </p:spTree>
    <p:extLst>
      <p:ext uri="{BB962C8B-B14F-4D97-AF65-F5344CB8AC3E}">
        <p14:creationId xmlns:p14="http://schemas.microsoft.com/office/powerpoint/2010/main" val="2744531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INHALER DEVICES</a:t>
            </a:r>
            <a:endParaRPr lang="ar-JO"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64004"/>
            <a:ext cx="6019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Image result for spac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81200"/>
            <a:ext cx="22002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spacer with mouthpi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922" y="4114800"/>
            <a:ext cx="256123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17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Long-Term Controller Medications</a:t>
            </a:r>
            <a:endParaRPr lang="ar-JO" b="1" dirty="0"/>
          </a:p>
        </p:txBody>
      </p:sp>
      <p:sp>
        <p:nvSpPr>
          <p:cNvPr id="3" name="Content Placeholder 2"/>
          <p:cNvSpPr>
            <a:spLocks noGrp="1"/>
          </p:cNvSpPr>
          <p:nvPr>
            <p:ph idx="1"/>
          </p:nvPr>
        </p:nvSpPr>
        <p:spPr>
          <a:xfrm>
            <a:off x="1143000" y="2438400"/>
            <a:ext cx="7635204" cy="3651504"/>
          </a:xfrm>
        </p:spPr>
        <p:txBody>
          <a:bodyPr>
            <a:noAutofit/>
          </a:bodyPr>
          <a:lstStyle/>
          <a:p>
            <a:pPr marL="0" indent="0" algn="l" rtl="0">
              <a:buNone/>
            </a:pPr>
            <a:r>
              <a:rPr lang="en-US" sz="2000" b="1" dirty="0"/>
              <a:t>Inhaled Corticosteroids</a:t>
            </a:r>
            <a:endParaRPr lang="en-US" sz="1800" dirty="0"/>
          </a:p>
          <a:p>
            <a:pPr algn="l" rtl="0"/>
            <a:r>
              <a:rPr lang="en-US" sz="1800" dirty="0"/>
              <a:t>The guidelines recommend daily ICS therapy as </a:t>
            </a:r>
            <a:r>
              <a:rPr lang="en-US" sz="1800" dirty="0">
                <a:solidFill>
                  <a:schemeClr val="tx2"/>
                </a:solidFill>
              </a:rPr>
              <a:t>the </a:t>
            </a:r>
            <a:r>
              <a:rPr lang="en-US" sz="1800" b="1" dirty="0">
                <a:solidFill>
                  <a:schemeClr val="tx2"/>
                </a:solidFill>
              </a:rPr>
              <a:t>treatment of choice for all patients with persistent asthma</a:t>
            </a:r>
            <a:r>
              <a:rPr lang="en-US" sz="1800" dirty="0"/>
              <a:t>. </a:t>
            </a:r>
          </a:p>
          <a:p>
            <a:pPr algn="l" rtl="0"/>
            <a:r>
              <a:rPr lang="en-US" sz="1800" b="1" dirty="0"/>
              <a:t>ICS therapy improves lung function as well as reduces asthma symptoms</a:t>
            </a:r>
            <a:r>
              <a:rPr lang="en-US" sz="1800" dirty="0"/>
              <a:t>, AHR, and use of “rescue” medications; most importantly, it reduces urgent care visits, hospitalizations, and prednisone use for asthma exacerbations by approximately 50%. </a:t>
            </a:r>
          </a:p>
          <a:p>
            <a:pPr algn="l" rtl="0"/>
            <a:r>
              <a:rPr lang="en-US" sz="1800" dirty="0"/>
              <a:t>Fluticasone, </a:t>
            </a:r>
            <a:r>
              <a:rPr lang="en-US" sz="1800" dirty="0" err="1"/>
              <a:t>mometasone</a:t>
            </a:r>
            <a:r>
              <a:rPr lang="en-US" sz="1800" dirty="0"/>
              <a:t>, </a:t>
            </a:r>
            <a:r>
              <a:rPr lang="en-US" sz="1800" dirty="0" err="1"/>
              <a:t>ciclesonide</a:t>
            </a:r>
            <a:r>
              <a:rPr lang="en-US" sz="1800" dirty="0"/>
              <a:t>, and, less, budesonide have greater anti-inflammatory potency and diminished systemic bioavailability for potential adverse effects, owing to extensive first pass hepatic metabolism. </a:t>
            </a:r>
          </a:p>
          <a:p>
            <a:pPr algn="l" rtl="0"/>
            <a:endParaRPr lang="en-US" sz="1800" dirty="0"/>
          </a:p>
        </p:txBody>
      </p:sp>
    </p:spTree>
    <p:extLst>
      <p:ext uri="{BB962C8B-B14F-4D97-AF65-F5344CB8AC3E}">
        <p14:creationId xmlns:p14="http://schemas.microsoft.com/office/powerpoint/2010/main" val="1095145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rtl="0"/>
            <a:r>
              <a:rPr lang="en-US" b="1" dirty="0"/>
              <a:t>Inhaled Corticosteroids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5943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28800"/>
            <a:ext cx="2286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pulmicort inhaler small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661" y="3806687"/>
            <a:ext cx="19812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85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Long-Term Controller Medications</a:t>
            </a:r>
            <a:endParaRPr lang="ar-JO" dirty="0"/>
          </a:p>
        </p:txBody>
      </p:sp>
      <p:sp>
        <p:nvSpPr>
          <p:cNvPr id="3" name="Content Placeholder 2"/>
          <p:cNvSpPr>
            <a:spLocks noGrp="1"/>
          </p:cNvSpPr>
          <p:nvPr>
            <p:ph idx="1"/>
          </p:nvPr>
        </p:nvSpPr>
        <p:spPr>
          <a:xfrm>
            <a:off x="1219200" y="2438400"/>
            <a:ext cx="7559004" cy="3651504"/>
          </a:xfrm>
        </p:spPr>
        <p:txBody>
          <a:bodyPr>
            <a:normAutofit fontScale="85000" lnSpcReduction="20000"/>
          </a:bodyPr>
          <a:lstStyle/>
          <a:p>
            <a:pPr marL="0" indent="0" algn="l" rtl="0">
              <a:buNone/>
            </a:pPr>
            <a:r>
              <a:rPr lang="en-US" b="1" dirty="0"/>
              <a:t>Inhaled Corticosteroids</a:t>
            </a:r>
          </a:p>
          <a:p>
            <a:pPr algn="l" rtl="0"/>
            <a:r>
              <a:rPr lang="en-US" sz="1800" dirty="0"/>
              <a:t>Generally, clinically significant adverse effects that occur with long-term systemic corticosteroid therapy have not been seen or have only very rarely been reported in children receiving ICSs in recommended doses. </a:t>
            </a:r>
          </a:p>
          <a:p>
            <a:pPr lvl="1" algn="l" rtl="0"/>
            <a:r>
              <a:rPr lang="en-US" sz="1600" b="1" dirty="0">
                <a:solidFill>
                  <a:schemeClr val="tx2"/>
                </a:solidFill>
              </a:rPr>
              <a:t>The risk of adverse effects from ICS therapy is related to the dose and frequency with which ICSs are given. </a:t>
            </a:r>
            <a:endParaRPr lang="en-US" sz="3200" b="1" dirty="0">
              <a:solidFill>
                <a:schemeClr val="tx2"/>
              </a:solidFill>
            </a:endParaRPr>
          </a:p>
          <a:p>
            <a:pPr lvl="1" algn="l" rtl="0"/>
            <a:endParaRPr lang="en-US" sz="1600" dirty="0"/>
          </a:p>
          <a:p>
            <a:pPr lvl="1" algn="l" rtl="0"/>
            <a:r>
              <a:rPr lang="en-US" sz="1600" dirty="0"/>
              <a:t>The most commonly encountered </a:t>
            </a:r>
            <a:r>
              <a:rPr lang="en-US" sz="1600" b="1" dirty="0"/>
              <a:t>adverse effects </a:t>
            </a:r>
            <a:r>
              <a:rPr lang="en-US" sz="1600" dirty="0"/>
              <a:t>of ICSs are local: </a:t>
            </a:r>
            <a:r>
              <a:rPr lang="en-US" sz="1600" b="1" dirty="0">
                <a:solidFill>
                  <a:schemeClr val="tx2"/>
                </a:solidFill>
              </a:rPr>
              <a:t>oral candidiasis (thrush) and dysphonia (hoarse voice</a:t>
            </a:r>
            <a:r>
              <a:rPr lang="en-US" sz="1600" dirty="0">
                <a:solidFill>
                  <a:schemeClr val="tx2"/>
                </a:solidFill>
              </a:rPr>
              <a:t>).</a:t>
            </a:r>
            <a:r>
              <a:rPr lang="en-US" sz="1600" dirty="0"/>
              <a:t> The incidence of these local effects can be greatly </a:t>
            </a:r>
            <a:r>
              <a:rPr lang="en-US" sz="1600" b="1" dirty="0"/>
              <a:t>minimized by using a spacer with an MDI ICS,</a:t>
            </a:r>
            <a:r>
              <a:rPr lang="en-US" sz="1600" dirty="0"/>
              <a:t> because spacers reduce </a:t>
            </a:r>
            <a:r>
              <a:rPr lang="en-US" sz="1600" dirty="0" err="1"/>
              <a:t>oropharyngeal</a:t>
            </a:r>
            <a:r>
              <a:rPr lang="en-US" sz="1600" dirty="0"/>
              <a:t> deposition of the drug and propellant. </a:t>
            </a:r>
            <a:r>
              <a:rPr lang="en-US" sz="1600" b="1" dirty="0"/>
              <a:t>Mouth rinsing</a:t>
            </a:r>
            <a:r>
              <a:rPr lang="en-US" sz="1600" dirty="0"/>
              <a:t>.</a:t>
            </a:r>
            <a:endParaRPr lang="en-US" sz="3200" dirty="0"/>
          </a:p>
          <a:p>
            <a:pPr lvl="1" algn="l" rtl="0"/>
            <a:endParaRPr lang="en-US" sz="1600" dirty="0"/>
          </a:p>
          <a:p>
            <a:pPr lvl="1" algn="l" rtl="0"/>
            <a:r>
              <a:rPr lang="en-US" sz="1600" dirty="0"/>
              <a:t>The potential for </a:t>
            </a:r>
            <a:r>
              <a:rPr lang="en-US" sz="1600" b="1" dirty="0">
                <a:solidFill>
                  <a:schemeClr val="tx2"/>
                </a:solidFill>
              </a:rPr>
              <a:t>growth suppression and osteoporosis </a:t>
            </a:r>
            <a:r>
              <a:rPr lang="en-US" sz="1600" dirty="0"/>
              <a:t>with long term ICS use has been a concern. </a:t>
            </a:r>
            <a:endParaRPr lang="en-US" sz="3200" dirty="0"/>
          </a:p>
        </p:txBody>
      </p:sp>
    </p:spTree>
    <p:extLst>
      <p:ext uri="{BB962C8B-B14F-4D97-AF65-F5344CB8AC3E}">
        <p14:creationId xmlns:p14="http://schemas.microsoft.com/office/powerpoint/2010/main" val="2303372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Long-Term Controller Medications</a:t>
            </a:r>
            <a:endParaRPr lang="ar-JO" b="1" dirty="0"/>
          </a:p>
        </p:txBody>
      </p:sp>
      <p:sp>
        <p:nvSpPr>
          <p:cNvPr id="3" name="Content Placeholder 2"/>
          <p:cNvSpPr>
            <a:spLocks noGrp="1"/>
          </p:cNvSpPr>
          <p:nvPr>
            <p:ph idx="1"/>
          </p:nvPr>
        </p:nvSpPr>
        <p:spPr>
          <a:xfrm>
            <a:off x="457200" y="1600200"/>
            <a:ext cx="3429000" cy="4876800"/>
          </a:xfrm>
        </p:spPr>
        <p:txBody>
          <a:bodyPr>
            <a:noAutofit/>
          </a:bodyPr>
          <a:lstStyle/>
          <a:p>
            <a:pPr marL="0" indent="0" algn="l" rtl="0">
              <a:buNone/>
            </a:pPr>
            <a:r>
              <a:rPr lang="en-US" sz="1800" b="1" dirty="0"/>
              <a:t>Systemic Corticosteroids</a:t>
            </a:r>
            <a:endParaRPr lang="ar-JO" sz="1800" b="1" dirty="0"/>
          </a:p>
          <a:p>
            <a:pPr algn="l" rtl="0"/>
            <a:endParaRPr lang="en-US" sz="1200" dirty="0"/>
          </a:p>
          <a:p>
            <a:pPr algn="l" rtl="0"/>
            <a:r>
              <a:rPr lang="en-US" sz="1400" dirty="0"/>
              <a:t>Oral corticosteroids are used primarily </a:t>
            </a:r>
            <a:r>
              <a:rPr lang="en-US" sz="1400" dirty="0">
                <a:solidFill>
                  <a:schemeClr val="tx2"/>
                </a:solidFill>
              </a:rPr>
              <a:t>to </a:t>
            </a:r>
            <a:r>
              <a:rPr lang="en-US" sz="1400" b="1" dirty="0">
                <a:solidFill>
                  <a:schemeClr val="tx2"/>
                </a:solidFill>
              </a:rPr>
              <a:t>treat asthma exacerbations and, rarely, in patients with severe disease </a:t>
            </a:r>
            <a:r>
              <a:rPr lang="en-US" sz="1400" dirty="0"/>
              <a:t>who remain symptomatic despite optimal use of other asthma medications. </a:t>
            </a:r>
          </a:p>
          <a:p>
            <a:pPr algn="l" rtl="0"/>
            <a:endParaRPr lang="en-US" sz="1400" dirty="0"/>
          </a:p>
          <a:p>
            <a:pPr algn="l" rtl="0"/>
            <a:r>
              <a:rPr lang="en-US" sz="1400" dirty="0"/>
              <a:t>Children who require long-term oral corticosteroid therapy are at risk for development of associated adverse effects over time. </a:t>
            </a:r>
            <a:endParaRPr lang="ar-JO" sz="1400" dirty="0"/>
          </a:p>
        </p:txBody>
      </p:sp>
      <p:pic>
        <p:nvPicPr>
          <p:cNvPr id="1026" name="Picture 2" descr="Image result for systemic steroids side eff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95400"/>
            <a:ext cx="508635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80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Long-Term Controller Medications</a:t>
            </a:r>
            <a:endParaRPr lang="ar-JO" b="1" dirty="0"/>
          </a:p>
        </p:txBody>
      </p:sp>
      <p:sp>
        <p:nvSpPr>
          <p:cNvPr id="3" name="Content Placeholder 2"/>
          <p:cNvSpPr>
            <a:spLocks noGrp="1"/>
          </p:cNvSpPr>
          <p:nvPr>
            <p:ph idx="1"/>
          </p:nvPr>
        </p:nvSpPr>
        <p:spPr>
          <a:xfrm>
            <a:off x="990600" y="2438400"/>
            <a:ext cx="7787604" cy="3651504"/>
          </a:xfrm>
        </p:spPr>
        <p:txBody>
          <a:bodyPr>
            <a:normAutofit fontScale="25000" lnSpcReduction="20000"/>
          </a:bodyPr>
          <a:lstStyle/>
          <a:p>
            <a:pPr marL="0" indent="0" algn="l" rtl="0">
              <a:buNone/>
            </a:pPr>
            <a:r>
              <a:rPr lang="en-US" sz="7400" b="1" dirty="0"/>
              <a:t>Long-Acting Inhaled </a:t>
            </a:r>
            <a:r>
              <a:rPr lang="el-GR" sz="7400" b="1" dirty="0"/>
              <a:t>β-</a:t>
            </a:r>
            <a:r>
              <a:rPr lang="en-US" sz="7400" b="1" dirty="0"/>
              <a:t>Agonists</a:t>
            </a:r>
            <a:endParaRPr lang="ar-JO" sz="7400" b="1" dirty="0"/>
          </a:p>
          <a:p>
            <a:pPr algn="l" rtl="0"/>
            <a:endParaRPr lang="en-US" dirty="0"/>
          </a:p>
          <a:p>
            <a:pPr algn="l" rtl="0"/>
            <a:r>
              <a:rPr lang="en-US" sz="4800" dirty="0"/>
              <a:t>LABAs (</a:t>
            </a:r>
            <a:r>
              <a:rPr lang="en-US" sz="4800" dirty="0" err="1"/>
              <a:t>salmeterol</a:t>
            </a:r>
            <a:r>
              <a:rPr lang="en-US" sz="4800" dirty="0"/>
              <a:t>, </a:t>
            </a:r>
            <a:r>
              <a:rPr lang="en-US" sz="4800" dirty="0" err="1"/>
              <a:t>formoterol</a:t>
            </a:r>
            <a:r>
              <a:rPr lang="en-US" sz="4800" dirty="0"/>
              <a:t>) are considered to be daily </a:t>
            </a:r>
            <a:r>
              <a:rPr lang="en-US" sz="4800" b="1" dirty="0">
                <a:solidFill>
                  <a:schemeClr val="tx2"/>
                </a:solidFill>
              </a:rPr>
              <a:t>controller medications</a:t>
            </a:r>
            <a:r>
              <a:rPr lang="en-US" sz="4800" dirty="0">
                <a:solidFill>
                  <a:schemeClr val="tx2"/>
                </a:solidFill>
              </a:rPr>
              <a:t>, </a:t>
            </a:r>
            <a:r>
              <a:rPr lang="en-US" sz="4800" b="1" i="1" dirty="0">
                <a:solidFill>
                  <a:schemeClr val="tx2"/>
                </a:solidFill>
              </a:rPr>
              <a:t>not intended </a:t>
            </a:r>
            <a:r>
              <a:rPr lang="en-US" sz="4800" b="1" dirty="0">
                <a:solidFill>
                  <a:schemeClr val="tx2"/>
                </a:solidFill>
              </a:rPr>
              <a:t>for use as rescue medication for acute asthma symptoms or exacerbations, nor as mono therapy for persistent asthma</a:t>
            </a:r>
            <a:r>
              <a:rPr lang="en-US" sz="4800" dirty="0"/>
              <a:t>. </a:t>
            </a:r>
          </a:p>
          <a:p>
            <a:pPr algn="l" rtl="0"/>
            <a:endParaRPr lang="en-US" sz="4800" dirty="0"/>
          </a:p>
          <a:p>
            <a:pPr algn="l" rtl="0"/>
            <a:r>
              <a:rPr lang="en-US" sz="4800" dirty="0"/>
              <a:t>Controller formulations </a:t>
            </a:r>
            <a:r>
              <a:rPr lang="en-US" sz="4800" b="1" dirty="0">
                <a:solidFill>
                  <a:schemeClr val="tx2"/>
                </a:solidFill>
              </a:rPr>
              <a:t>combines an ICS</a:t>
            </a:r>
            <a:r>
              <a:rPr lang="en-US" sz="4800" dirty="0"/>
              <a:t>.</a:t>
            </a:r>
          </a:p>
          <a:p>
            <a:pPr algn="l" rtl="0"/>
            <a:endParaRPr lang="en-US" sz="4800" dirty="0"/>
          </a:p>
          <a:p>
            <a:pPr algn="l" rtl="0"/>
            <a:r>
              <a:rPr lang="en-US" sz="4800" dirty="0"/>
              <a:t>Both have a </a:t>
            </a:r>
            <a:r>
              <a:rPr lang="en-US" sz="4800" b="1" dirty="0"/>
              <a:t>prolonged duration of effect, at least 12 hr</a:t>
            </a:r>
            <a:r>
              <a:rPr lang="en-US" sz="4800" dirty="0"/>
              <a:t>. </a:t>
            </a:r>
          </a:p>
          <a:p>
            <a:pPr algn="l" rtl="0"/>
            <a:endParaRPr lang="en-US" sz="4800" dirty="0"/>
          </a:p>
          <a:p>
            <a:pPr algn="l" rtl="0"/>
            <a:r>
              <a:rPr lang="en-US" sz="4800" dirty="0"/>
              <a:t>So they suited </a:t>
            </a:r>
            <a:r>
              <a:rPr lang="en-US" sz="4800" b="1" dirty="0">
                <a:solidFill>
                  <a:schemeClr val="tx2"/>
                </a:solidFill>
              </a:rPr>
              <a:t>for patients with nocturnal asthma and for individuals who require frequent SABA use during the day to prevent exercise-induced bronchospasm</a:t>
            </a:r>
            <a:r>
              <a:rPr lang="en-US" sz="4800" dirty="0"/>
              <a:t>. </a:t>
            </a:r>
          </a:p>
          <a:p>
            <a:pPr algn="l" rtl="0"/>
            <a:endParaRPr lang="en-US" sz="4800" dirty="0"/>
          </a:p>
          <a:p>
            <a:pPr algn="l" rtl="0"/>
            <a:r>
              <a:rPr lang="en-US" sz="4800" dirty="0"/>
              <a:t>Some studies have reported </a:t>
            </a:r>
            <a:r>
              <a:rPr lang="en-US" sz="4800" b="1" dirty="0">
                <a:solidFill>
                  <a:schemeClr val="tx2"/>
                </a:solidFill>
              </a:rPr>
              <a:t>a higher number of asthma-related deaths </a:t>
            </a:r>
            <a:r>
              <a:rPr lang="en-US" sz="4800" dirty="0"/>
              <a:t>among patients receiving LABA therapy.</a:t>
            </a:r>
          </a:p>
          <a:p>
            <a:pPr algn="l" rtl="0"/>
            <a:endParaRPr lang="en-US" sz="4800" dirty="0"/>
          </a:p>
          <a:p>
            <a:pPr algn="l" rtl="0"/>
            <a:r>
              <a:rPr lang="en-US" sz="4800" b="1" dirty="0">
                <a:solidFill>
                  <a:schemeClr val="tx2"/>
                </a:solidFill>
              </a:rPr>
              <a:t>LABAs should be stopped once asthma control is achieved</a:t>
            </a:r>
            <a:r>
              <a:rPr lang="en-US" sz="4800" dirty="0"/>
              <a:t>, and the asthma should be maintained with the use of an asthma controller agent (ICS). </a:t>
            </a:r>
            <a:endParaRPr lang="ar-JO" sz="4800" dirty="0"/>
          </a:p>
        </p:txBody>
      </p:sp>
    </p:spTree>
    <p:extLst>
      <p:ext uri="{BB962C8B-B14F-4D97-AF65-F5344CB8AC3E}">
        <p14:creationId xmlns:p14="http://schemas.microsoft.com/office/powerpoint/2010/main" val="2899173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Long-Term Controller Medications</a:t>
            </a:r>
            <a:endParaRPr lang="ar-JO" b="1" dirty="0"/>
          </a:p>
        </p:txBody>
      </p:sp>
      <p:sp>
        <p:nvSpPr>
          <p:cNvPr id="3" name="Content Placeholder 2"/>
          <p:cNvSpPr>
            <a:spLocks noGrp="1"/>
          </p:cNvSpPr>
          <p:nvPr>
            <p:ph idx="1"/>
          </p:nvPr>
        </p:nvSpPr>
        <p:spPr/>
        <p:txBody>
          <a:bodyPr>
            <a:normAutofit fontScale="70000" lnSpcReduction="20000"/>
          </a:bodyPr>
          <a:lstStyle/>
          <a:p>
            <a:pPr marL="0" indent="0" algn="l" rtl="0">
              <a:buNone/>
            </a:pPr>
            <a:r>
              <a:rPr lang="en-US" sz="3100" b="1" dirty="0"/>
              <a:t>Leukotriene-Modifying Agents</a:t>
            </a:r>
            <a:endParaRPr lang="ar-JO" sz="3100" b="1" dirty="0"/>
          </a:p>
          <a:p>
            <a:pPr algn="l" rtl="0"/>
            <a:endParaRPr lang="en-US" b="1" dirty="0"/>
          </a:p>
          <a:p>
            <a:pPr algn="l" rtl="0"/>
            <a:r>
              <a:rPr lang="en-US" b="1" dirty="0"/>
              <a:t>LTRAs</a:t>
            </a:r>
            <a:r>
              <a:rPr lang="en-US" dirty="0"/>
              <a:t> have bronchodilator and </a:t>
            </a:r>
            <a:r>
              <a:rPr lang="en-US" b="1" dirty="0">
                <a:solidFill>
                  <a:schemeClr val="tx2"/>
                </a:solidFill>
              </a:rPr>
              <a:t>targeted </a:t>
            </a:r>
            <a:r>
              <a:rPr lang="en-US" b="1" dirty="0" err="1">
                <a:solidFill>
                  <a:schemeClr val="tx2"/>
                </a:solidFill>
              </a:rPr>
              <a:t>antiinflammatory</a:t>
            </a:r>
            <a:r>
              <a:rPr lang="en-US" b="1" dirty="0">
                <a:solidFill>
                  <a:schemeClr val="tx2"/>
                </a:solidFill>
              </a:rPr>
              <a:t> properties and reduce exercise-, aspirin-, and allergen-induced bronchoconstriction</a:t>
            </a:r>
            <a:r>
              <a:rPr lang="en-US" dirty="0"/>
              <a:t>. </a:t>
            </a:r>
            <a:r>
              <a:rPr lang="en-US" i="1" dirty="0"/>
              <a:t>LTRAs are recommended as </a:t>
            </a:r>
            <a:r>
              <a:rPr lang="en-US" b="1" i="1" dirty="0"/>
              <a:t>alternative treatment for mild persistent asthma and as add-on medication with ICS for moderate persistent asthma</a:t>
            </a:r>
            <a:r>
              <a:rPr lang="en-US" i="1" dirty="0"/>
              <a:t>. </a:t>
            </a:r>
          </a:p>
          <a:p>
            <a:pPr lvl="1" algn="l" rtl="0"/>
            <a:r>
              <a:rPr lang="en-US" b="1" dirty="0" err="1"/>
              <a:t>Montelukast</a:t>
            </a:r>
            <a:r>
              <a:rPr lang="en-US" dirty="0"/>
              <a:t> is approved for children (</a:t>
            </a:r>
            <a:r>
              <a:rPr lang="en-US" b="1" dirty="0"/>
              <a:t>6 months - ≥1 </a:t>
            </a:r>
            <a:r>
              <a:rPr lang="en-US" b="1" dirty="0" err="1"/>
              <a:t>yr</a:t>
            </a:r>
            <a:r>
              <a:rPr lang="en-US" b="1" dirty="0"/>
              <a:t>) </a:t>
            </a:r>
            <a:r>
              <a:rPr lang="en-US" dirty="0"/>
              <a:t>of age and is administered once daily. </a:t>
            </a:r>
          </a:p>
          <a:p>
            <a:pPr lvl="1" algn="l" rtl="0"/>
            <a:r>
              <a:rPr lang="en-US" b="1" dirty="0" err="1"/>
              <a:t>Zafirlukast</a:t>
            </a:r>
            <a:r>
              <a:rPr lang="en-US" dirty="0"/>
              <a:t> is approved for children </a:t>
            </a:r>
            <a:r>
              <a:rPr lang="en-US" b="1" dirty="0"/>
              <a:t>≥5 </a:t>
            </a:r>
            <a:r>
              <a:rPr lang="en-US" b="1" dirty="0" err="1"/>
              <a:t>yr</a:t>
            </a:r>
            <a:r>
              <a:rPr lang="en-US" b="1" dirty="0"/>
              <a:t> </a:t>
            </a:r>
            <a:r>
              <a:rPr lang="en-US" dirty="0"/>
              <a:t>of age and is administered twice daily. </a:t>
            </a:r>
          </a:p>
          <a:p>
            <a:pPr algn="l" rtl="0"/>
            <a:endParaRPr lang="en-US" dirty="0"/>
          </a:p>
          <a:p>
            <a:pPr lvl="1" algn="l" rtl="0"/>
            <a:r>
              <a:rPr lang="en-US" dirty="0"/>
              <a:t>LTRAs not have significant adverse effects, but case reports described: </a:t>
            </a:r>
          </a:p>
          <a:p>
            <a:pPr lvl="2" algn="l" rtl="0"/>
            <a:r>
              <a:rPr lang="en-US" dirty="0" err="1"/>
              <a:t>Churg</a:t>
            </a:r>
            <a:r>
              <a:rPr lang="en-US" dirty="0"/>
              <a:t>-Strauss–like </a:t>
            </a:r>
            <a:r>
              <a:rPr lang="en-US" dirty="0" err="1"/>
              <a:t>vasculitis</a:t>
            </a:r>
            <a:r>
              <a:rPr lang="en-US" dirty="0"/>
              <a:t>. </a:t>
            </a:r>
          </a:p>
          <a:p>
            <a:pPr lvl="2" algn="l" rtl="0"/>
            <a:r>
              <a:rPr lang="en-US" dirty="0" err="1"/>
              <a:t>Montelukast</a:t>
            </a:r>
            <a:r>
              <a:rPr lang="en-US" dirty="0"/>
              <a:t> has rarely been associated with mood changes and </a:t>
            </a:r>
            <a:r>
              <a:rPr lang="en-US" dirty="0" err="1"/>
              <a:t>suicidality</a:t>
            </a:r>
            <a:r>
              <a:rPr lang="en-US" dirty="0"/>
              <a:t>.</a:t>
            </a:r>
            <a:endParaRPr lang="ar-JO" dirty="0"/>
          </a:p>
        </p:txBody>
      </p:sp>
    </p:spTree>
    <p:extLst>
      <p:ext uri="{BB962C8B-B14F-4D97-AF65-F5344CB8AC3E}">
        <p14:creationId xmlns:p14="http://schemas.microsoft.com/office/powerpoint/2010/main" val="243142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457200"/>
            <a:ext cx="8385175" cy="1066800"/>
          </a:xfrm>
        </p:spPr>
        <p:txBody>
          <a:bodyPr/>
          <a:lstStyle/>
          <a:p>
            <a:pPr rtl="0" eaLnBrk="1" hangingPunct="1">
              <a:defRPr/>
            </a:pPr>
            <a:r>
              <a:rPr lang="en-US" b="1" dirty="0"/>
              <a:t>Pathophysiology</a:t>
            </a:r>
            <a:endParaRPr lang="en-AU" b="1" dirty="0"/>
          </a:p>
        </p:txBody>
      </p:sp>
      <p:sp>
        <p:nvSpPr>
          <p:cNvPr id="14339" name="Rectangle 3"/>
          <p:cNvSpPr>
            <a:spLocks noGrp="1" noRot="1" noChangeArrowheads="1"/>
          </p:cNvSpPr>
          <p:nvPr>
            <p:ph type="body" sz="half" idx="1"/>
          </p:nvPr>
        </p:nvSpPr>
        <p:spPr>
          <a:xfrm>
            <a:off x="381000" y="2438400"/>
            <a:ext cx="8229600" cy="4897437"/>
          </a:xfrm>
        </p:spPr>
        <p:txBody>
          <a:bodyPr>
            <a:normAutofit/>
          </a:bodyPr>
          <a:lstStyle/>
          <a:p>
            <a:pPr algn="l" rtl="0" eaLnBrk="1" hangingPunct="1">
              <a:lnSpc>
                <a:spcPct val="90000"/>
              </a:lnSpc>
              <a:defRPr/>
            </a:pPr>
            <a:r>
              <a:rPr lang="en-US" sz="2000" dirty="0"/>
              <a:t>Interactions between </a:t>
            </a:r>
            <a:r>
              <a:rPr lang="en-US" sz="2000" b="1" dirty="0">
                <a:solidFill>
                  <a:schemeClr val="tx2"/>
                </a:solidFill>
              </a:rPr>
              <a:t>environmental and genetic factors </a:t>
            </a:r>
            <a:r>
              <a:rPr lang="en-US" sz="2000" dirty="0"/>
              <a:t>result in airway inflammation, limits airflow and leads to functional and structural changes in the airways in the form of </a:t>
            </a:r>
            <a:r>
              <a:rPr lang="en-US" sz="2000" b="1" dirty="0">
                <a:solidFill>
                  <a:srgbClr val="C00000"/>
                </a:solidFill>
              </a:rPr>
              <a:t>Bronchospasm</a:t>
            </a:r>
            <a:r>
              <a:rPr lang="en-US" sz="2000" dirty="0">
                <a:solidFill>
                  <a:srgbClr val="C00000"/>
                </a:solidFill>
              </a:rPr>
              <a:t> (EARLY PHASE 15-30m), mucosal edema, and mucus plugs(LATE PHASE 4-12hr)</a:t>
            </a:r>
            <a:r>
              <a:rPr lang="en-US" sz="2000" dirty="0"/>
              <a:t> .</a:t>
            </a:r>
          </a:p>
          <a:p>
            <a:pPr algn="l" rtl="0" eaLnBrk="1" hangingPunct="1">
              <a:lnSpc>
                <a:spcPct val="90000"/>
              </a:lnSpc>
              <a:defRPr/>
            </a:pPr>
            <a:endParaRPr lang="en-US" sz="2000" dirty="0"/>
          </a:p>
          <a:p>
            <a:pPr marL="182880" lvl="1" algn="l" rtl="0">
              <a:lnSpc>
                <a:spcPct val="90000"/>
              </a:lnSpc>
              <a:defRPr/>
            </a:pPr>
            <a:r>
              <a:rPr lang="en-US" dirty="0">
                <a:solidFill>
                  <a:schemeClr val="tx2"/>
                </a:solidFill>
              </a:rPr>
              <a:t>Hypersensitivity or susceptibility to a variety of provocative </a:t>
            </a:r>
            <a:r>
              <a:rPr lang="en-US" b="1" dirty="0">
                <a:solidFill>
                  <a:schemeClr val="tx2"/>
                </a:solidFill>
              </a:rPr>
              <a:t>exposures or triggers </a:t>
            </a:r>
            <a:r>
              <a:rPr lang="en-US" dirty="0"/>
              <a:t>can lead to airways inflammation, AHR, edema, basement membrane thickening, </a:t>
            </a:r>
            <a:r>
              <a:rPr lang="en-US" dirty="0" err="1"/>
              <a:t>subepithelial</a:t>
            </a:r>
            <a:r>
              <a:rPr lang="en-US" dirty="0"/>
              <a:t> collagen deposition, smooth muscle and mucous gland hypertrophy, bronchiolar muscular bands restriction and mucus </a:t>
            </a:r>
            <a:r>
              <a:rPr lang="en-US" dirty="0" err="1"/>
              <a:t>hypersecretion</a:t>
            </a:r>
            <a:r>
              <a:rPr lang="en-US" dirty="0"/>
              <a:t>.</a:t>
            </a:r>
          </a:p>
          <a:p>
            <a:pPr marL="182880" lvl="1" algn="l" rtl="0">
              <a:lnSpc>
                <a:spcPct val="90000"/>
              </a:lnSpc>
              <a:defRPr/>
            </a:pPr>
            <a:endParaRPr lang="en-US" dirty="0"/>
          </a:p>
          <a:p>
            <a:pPr marL="182880" lvl="1" algn="l" rtl="0">
              <a:lnSpc>
                <a:spcPct val="90000"/>
              </a:lnSpc>
              <a:defRPr/>
            </a:pPr>
            <a:r>
              <a:rPr lang="en-US" dirty="0"/>
              <a:t>A cellular inflammatory infiltrate and exudates distinguished by </a:t>
            </a:r>
            <a:r>
              <a:rPr lang="en-US" b="1" dirty="0">
                <a:solidFill>
                  <a:schemeClr val="tx2"/>
                </a:solidFill>
              </a:rPr>
              <a:t>eosinophil</a:t>
            </a:r>
            <a:r>
              <a:rPr lang="en-US" dirty="0"/>
              <a:t>, but also including other inflammatory cell types.</a:t>
            </a:r>
            <a:endParaRPr lang="ar-JO" dirty="0"/>
          </a:p>
          <a:p>
            <a:pPr algn="l" rtl="0" eaLnBrk="1" hangingPunct="1">
              <a:lnSpc>
                <a:spcPct val="90000"/>
              </a:lnSpc>
              <a:defRPr/>
            </a:pPr>
            <a:endParaRPr lang="en-US" sz="2000" dirty="0"/>
          </a:p>
        </p:txBody>
      </p:sp>
    </p:spTree>
    <p:extLst>
      <p:ext uri="{BB962C8B-B14F-4D97-AF65-F5344CB8AC3E}">
        <p14:creationId xmlns:p14="http://schemas.microsoft.com/office/powerpoint/2010/main" val="4235510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Long-Term Controller Medications</a:t>
            </a:r>
            <a:endParaRPr lang="ar-JO" b="1" dirty="0"/>
          </a:p>
        </p:txBody>
      </p:sp>
      <p:sp>
        <p:nvSpPr>
          <p:cNvPr id="3" name="Content Placeholder 2"/>
          <p:cNvSpPr>
            <a:spLocks noGrp="1"/>
          </p:cNvSpPr>
          <p:nvPr>
            <p:ph idx="1"/>
          </p:nvPr>
        </p:nvSpPr>
        <p:spPr>
          <a:xfrm>
            <a:off x="1295400" y="2438400"/>
            <a:ext cx="7482804" cy="3651504"/>
          </a:xfrm>
        </p:spPr>
        <p:txBody>
          <a:bodyPr>
            <a:normAutofit/>
          </a:bodyPr>
          <a:lstStyle/>
          <a:p>
            <a:pPr marL="0" indent="0" algn="l" rtl="0">
              <a:buNone/>
            </a:pPr>
            <a:r>
              <a:rPr lang="en-US" sz="3000" b="1" dirty="0"/>
              <a:t>Nonsteroidal </a:t>
            </a:r>
            <a:r>
              <a:rPr lang="en-US" sz="3000" b="1" dirty="0" err="1"/>
              <a:t>Antiinflammatory</a:t>
            </a:r>
            <a:r>
              <a:rPr lang="en-US" sz="3000" b="1" dirty="0"/>
              <a:t> Agents ?????</a:t>
            </a:r>
            <a:endParaRPr lang="en-US" sz="3000" dirty="0"/>
          </a:p>
          <a:p>
            <a:pPr algn="l" rtl="0"/>
            <a:endParaRPr lang="en-US" b="1" dirty="0"/>
          </a:p>
          <a:p>
            <a:pPr algn="l" rtl="0"/>
            <a:r>
              <a:rPr lang="en-US" b="1" dirty="0" err="1"/>
              <a:t>Cromolyn</a:t>
            </a:r>
            <a:r>
              <a:rPr lang="en-US" b="1" dirty="0"/>
              <a:t> and </a:t>
            </a:r>
            <a:r>
              <a:rPr lang="en-US" b="1" dirty="0" err="1"/>
              <a:t>nedocromil</a:t>
            </a:r>
            <a:r>
              <a:rPr lang="en-US" b="1" dirty="0"/>
              <a:t> </a:t>
            </a:r>
            <a:r>
              <a:rPr lang="en-US" dirty="0"/>
              <a:t>are </a:t>
            </a:r>
            <a:r>
              <a:rPr lang="en-US" dirty="0" err="1"/>
              <a:t>nonsteroidal</a:t>
            </a:r>
            <a:r>
              <a:rPr lang="en-US" dirty="0"/>
              <a:t> </a:t>
            </a:r>
            <a:r>
              <a:rPr lang="en-US" dirty="0" err="1"/>
              <a:t>antiinflammatory</a:t>
            </a:r>
            <a:r>
              <a:rPr lang="en-US" dirty="0"/>
              <a:t> agents that </a:t>
            </a:r>
            <a:r>
              <a:rPr lang="en-US" b="1" dirty="0"/>
              <a:t>can inhibit allergen-induced asthmatic responses and reduce exercise-induced bronchospasm</a:t>
            </a:r>
            <a:r>
              <a:rPr lang="en-US" dirty="0"/>
              <a:t>. is only available in a solution for nebulization.</a:t>
            </a:r>
          </a:p>
          <a:p>
            <a:pPr algn="l" rtl="0"/>
            <a:endParaRPr lang="en-US" dirty="0"/>
          </a:p>
          <a:p>
            <a:pPr algn="l" rtl="0"/>
            <a:endParaRPr lang="en-US" dirty="0"/>
          </a:p>
        </p:txBody>
      </p:sp>
    </p:spTree>
    <p:extLst>
      <p:ext uri="{BB962C8B-B14F-4D97-AF65-F5344CB8AC3E}">
        <p14:creationId xmlns:p14="http://schemas.microsoft.com/office/powerpoint/2010/main" val="497215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Long-Term Controller Medications</a:t>
            </a:r>
            <a:endParaRPr lang="ar-JO" b="1" dirty="0"/>
          </a:p>
        </p:txBody>
      </p:sp>
      <p:sp>
        <p:nvSpPr>
          <p:cNvPr id="3" name="Content Placeholder 2"/>
          <p:cNvSpPr>
            <a:spLocks noGrp="1"/>
          </p:cNvSpPr>
          <p:nvPr>
            <p:ph idx="1"/>
          </p:nvPr>
        </p:nvSpPr>
        <p:spPr>
          <a:xfrm>
            <a:off x="1143000" y="2209800"/>
            <a:ext cx="7482804" cy="3651504"/>
          </a:xfrm>
        </p:spPr>
        <p:txBody>
          <a:bodyPr>
            <a:noAutofit/>
          </a:bodyPr>
          <a:lstStyle/>
          <a:p>
            <a:pPr marL="0" indent="0" algn="l" rtl="0">
              <a:buNone/>
            </a:pPr>
            <a:r>
              <a:rPr lang="en-US" sz="1500" b="1" dirty="0"/>
              <a:t>Theophylline </a:t>
            </a:r>
          </a:p>
          <a:p>
            <a:pPr marL="0" indent="0" algn="l" rtl="0">
              <a:buNone/>
            </a:pPr>
            <a:endParaRPr lang="en-US" sz="1500" b="1" dirty="0"/>
          </a:p>
          <a:p>
            <a:pPr algn="l" rtl="0"/>
            <a:r>
              <a:rPr lang="en-US" sz="1500" dirty="0"/>
              <a:t>In addition to its </a:t>
            </a:r>
            <a:r>
              <a:rPr lang="en-US" sz="1500" b="1" dirty="0"/>
              <a:t>bronchodilator effects</a:t>
            </a:r>
            <a:r>
              <a:rPr lang="en-US" sz="1500" dirty="0"/>
              <a:t>, theophylline has </a:t>
            </a:r>
            <a:r>
              <a:rPr lang="en-US" sz="1500" dirty="0" err="1"/>
              <a:t>antiinflammatory</a:t>
            </a:r>
            <a:r>
              <a:rPr lang="en-US" sz="1500" dirty="0"/>
              <a:t> properties as a </a:t>
            </a:r>
            <a:r>
              <a:rPr lang="en-US" sz="1500" b="1" dirty="0"/>
              <a:t>phosphodiesterase inhibitor</a:t>
            </a:r>
            <a:r>
              <a:rPr lang="en-US" sz="1500" dirty="0"/>
              <a:t>. </a:t>
            </a:r>
          </a:p>
          <a:p>
            <a:pPr algn="l" rtl="0"/>
            <a:r>
              <a:rPr lang="en-US" sz="1500" dirty="0"/>
              <a:t>When used long-term, theophylline can reduce asthma symptoms and the need for rescue SABA use. </a:t>
            </a:r>
          </a:p>
          <a:p>
            <a:pPr algn="l" rtl="0"/>
            <a:r>
              <a:rPr lang="en-US" sz="1500" dirty="0"/>
              <a:t>Although it is considered </a:t>
            </a:r>
            <a:r>
              <a:rPr lang="en-US" sz="1500" b="1" dirty="0">
                <a:solidFill>
                  <a:schemeClr val="tx2"/>
                </a:solidFill>
              </a:rPr>
              <a:t>an alternative monotherapy controller agent</a:t>
            </a:r>
            <a:r>
              <a:rPr lang="en-US" sz="1500" b="1" dirty="0"/>
              <a:t> for </a:t>
            </a:r>
            <a:r>
              <a:rPr lang="en-US" sz="1500" b="1" dirty="0">
                <a:solidFill>
                  <a:schemeClr val="tx2"/>
                </a:solidFill>
              </a:rPr>
              <a:t>older children and adults </a:t>
            </a:r>
            <a:r>
              <a:rPr lang="en-US" sz="1500" b="1" dirty="0"/>
              <a:t>with mild persistent asthma</a:t>
            </a:r>
            <a:r>
              <a:rPr lang="en-US" sz="1500" dirty="0"/>
              <a:t>, it is </a:t>
            </a:r>
            <a:r>
              <a:rPr lang="en-US" sz="1500" b="1" dirty="0"/>
              <a:t>no longer considered a first-line agent for young children</a:t>
            </a:r>
            <a:r>
              <a:rPr lang="en-US" sz="1500" dirty="0"/>
              <a:t>.</a:t>
            </a:r>
          </a:p>
          <a:p>
            <a:pPr algn="l" rtl="0"/>
            <a:r>
              <a:rPr lang="en-US" sz="1500" dirty="0"/>
              <a:t>Theophylline has a </a:t>
            </a:r>
            <a:r>
              <a:rPr lang="en-US" sz="1500" b="1" dirty="0">
                <a:solidFill>
                  <a:schemeClr val="tx2"/>
                </a:solidFill>
              </a:rPr>
              <a:t>narrow therapeutic window</a:t>
            </a:r>
            <a:r>
              <a:rPr lang="en-US" sz="1500" dirty="0"/>
              <a:t>; therefore, when it is used, </a:t>
            </a:r>
            <a:r>
              <a:rPr lang="en-US" sz="1500" b="1" dirty="0">
                <a:solidFill>
                  <a:schemeClr val="tx2"/>
                </a:solidFill>
              </a:rPr>
              <a:t>serum theophylline levels </a:t>
            </a:r>
            <a:r>
              <a:rPr lang="en-US" sz="1500" dirty="0"/>
              <a:t>need to be routinely monitored, especially if the patient has a viral illness associated with a fever or is started on a medication known to delay theophylline clearance.</a:t>
            </a:r>
          </a:p>
          <a:p>
            <a:pPr algn="l" rtl="0"/>
            <a:r>
              <a:rPr lang="en-US" sz="1500" b="1" dirty="0"/>
              <a:t>Theophylline </a:t>
            </a:r>
            <a:r>
              <a:rPr lang="en-US" sz="1500" b="1" dirty="0" err="1"/>
              <a:t>overdosage</a:t>
            </a:r>
            <a:r>
              <a:rPr lang="en-US" sz="1500" b="1" dirty="0"/>
              <a:t> </a:t>
            </a:r>
            <a:r>
              <a:rPr lang="en-US" sz="1500" dirty="0"/>
              <a:t>and elevated theophylline levels have been associated with headaches, vomiting, cardiac arrhythmias, seizures, and death.</a:t>
            </a:r>
            <a:endParaRPr lang="ar-JO" sz="1500" dirty="0"/>
          </a:p>
        </p:txBody>
      </p:sp>
    </p:spTree>
    <p:extLst>
      <p:ext uri="{BB962C8B-B14F-4D97-AF65-F5344CB8AC3E}">
        <p14:creationId xmlns:p14="http://schemas.microsoft.com/office/powerpoint/2010/main" val="4022657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Long-Term Controller Medications</a:t>
            </a:r>
            <a:endParaRPr lang="ar-JO" b="1" dirty="0"/>
          </a:p>
        </p:txBody>
      </p:sp>
      <p:sp>
        <p:nvSpPr>
          <p:cNvPr id="3" name="Content Placeholder 2"/>
          <p:cNvSpPr>
            <a:spLocks noGrp="1"/>
          </p:cNvSpPr>
          <p:nvPr>
            <p:ph idx="1"/>
          </p:nvPr>
        </p:nvSpPr>
        <p:spPr>
          <a:xfrm>
            <a:off x="1143000" y="2438400"/>
            <a:ext cx="7635204" cy="3651504"/>
          </a:xfrm>
        </p:spPr>
        <p:txBody>
          <a:bodyPr>
            <a:noAutofit/>
          </a:bodyPr>
          <a:lstStyle/>
          <a:p>
            <a:pPr marL="0" indent="0" algn="l" rtl="0">
              <a:buNone/>
            </a:pPr>
            <a:r>
              <a:rPr lang="en-US" sz="3200" b="1" dirty="0"/>
              <a:t>Anti–Immunoglobulin E (</a:t>
            </a:r>
            <a:r>
              <a:rPr lang="en-US" sz="3200" b="1" dirty="0" err="1"/>
              <a:t>Omalizumab</a:t>
            </a:r>
            <a:r>
              <a:rPr lang="en-US" sz="3200" b="1" dirty="0"/>
              <a:t>)</a:t>
            </a:r>
            <a:endParaRPr lang="ar-JO" sz="3200" b="1" dirty="0"/>
          </a:p>
          <a:p>
            <a:pPr algn="l" rtl="0"/>
            <a:endParaRPr lang="en-US" dirty="0"/>
          </a:p>
          <a:p>
            <a:pPr algn="l" rtl="0"/>
            <a:r>
              <a:rPr lang="en-US" sz="2000" dirty="0" err="1"/>
              <a:t>Omalizumab</a:t>
            </a:r>
            <a:r>
              <a:rPr lang="en-US" sz="2000" dirty="0"/>
              <a:t> is a humanized monoclonal antibody that binds </a:t>
            </a:r>
            <a:r>
              <a:rPr lang="en-US" sz="2000" dirty="0" err="1"/>
              <a:t>IgE</a:t>
            </a:r>
            <a:r>
              <a:rPr lang="en-US" sz="2000" dirty="0"/>
              <a:t>, thereby preventing its binding to the high-affinity </a:t>
            </a:r>
            <a:r>
              <a:rPr lang="en-US" sz="2000" dirty="0" err="1"/>
              <a:t>IgE</a:t>
            </a:r>
            <a:r>
              <a:rPr lang="en-US" sz="2000" dirty="0"/>
              <a:t> receptor and blocking </a:t>
            </a:r>
            <a:r>
              <a:rPr lang="en-US" sz="2000" dirty="0" err="1"/>
              <a:t>IgE</a:t>
            </a:r>
            <a:r>
              <a:rPr lang="en-US" sz="2000" dirty="0"/>
              <a:t>-mediated allergic responses and inflammation. </a:t>
            </a:r>
          </a:p>
          <a:p>
            <a:pPr lvl="1" algn="l" rtl="0"/>
            <a:r>
              <a:rPr lang="en-US" sz="1800" dirty="0"/>
              <a:t>It is FDA-approved for patients &gt;</a:t>
            </a:r>
            <a:r>
              <a:rPr lang="en-US" sz="1800" b="1" dirty="0"/>
              <a:t>12 </a:t>
            </a:r>
            <a:r>
              <a:rPr lang="en-US" sz="1800" b="1" dirty="0" err="1"/>
              <a:t>yr</a:t>
            </a:r>
            <a:r>
              <a:rPr lang="en-US" sz="1800" b="1" dirty="0"/>
              <a:t> old with moderate to severe asthma, documented hypersensitivity to a perennial aeroallergen, and inadequate disease control with inhaled and/or oral corticosteroids. </a:t>
            </a:r>
          </a:p>
          <a:p>
            <a:pPr marL="0" indent="0" algn="l" rtl="0">
              <a:buNone/>
            </a:pPr>
            <a:endParaRPr lang="en-US" sz="2000" dirty="0"/>
          </a:p>
          <a:p>
            <a:pPr marL="0" indent="0" algn="l" rtl="0">
              <a:buNone/>
            </a:pPr>
            <a:r>
              <a:rPr lang="en-US" sz="3200" b="1" dirty="0"/>
              <a:t>Anti IL-5</a:t>
            </a:r>
          </a:p>
        </p:txBody>
      </p:sp>
    </p:spTree>
    <p:extLst>
      <p:ext uri="{BB962C8B-B14F-4D97-AF65-F5344CB8AC3E}">
        <p14:creationId xmlns:p14="http://schemas.microsoft.com/office/powerpoint/2010/main" val="1332677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Quick-Reliever Medications</a:t>
            </a:r>
            <a:endParaRPr lang="ar-JO" dirty="0"/>
          </a:p>
        </p:txBody>
      </p:sp>
      <p:sp>
        <p:nvSpPr>
          <p:cNvPr id="3" name="Content Placeholder 2"/>
          <p:cNvSpPr>
            <a:spLocks noGrp="1"/>
          </p:cNvSpPr>
          <p:nvPr>
            <p:ph idx="1"/>
          </p:nvPr>
        </p:nvSpPr>
        <p:spPr/>
        <p:txBody>
          <a:bodyPr>
            <a:normAutofit fontScale="92500" lnSpcReduction="20000"/>
          </a:bodyPr>
          <a:lstStyle/>
          <a:p>
            <a:pPr marL="0" indent="0" algn="l" rtl="0">
              <a:buNone/>
            </a:pPr>
            <a:r>
              <a:rPr lang="en-US" sz="3300" b="1" dirty="0"/>
              <a:t>Short-Acting Inhaled </a:t>
            </a:r>
            <a:r>
              <a:rPr lang="el-GR" sz="3300" b="1" dirty="0"/>
              <a:t>β-</a:t>
            </a:r>
            <a:r>
              <a:rPr lang="en-US" sz="3300" b="1" dirty="0"/>
              <a:t>Agonists</a:t>
            </a:r>
          </a:p>
          <a:p>
            <a:pPr algn="l" rtl="0"/>
            <a:endParaRPr lang="en-US" dirty="0"/>
          </a:p>
          <a:p>
            <a:pPr algn="l" rtl="0"/>
            <a:r>
              <a:rPr lang="en-US" dirty="0"/>
              <a:t>Given their rapid onset of action, effectiveness, and </a:t>
            </a:r>
            <a:r>
              <a:rPr lang="en-US" b="1" dirty="0"/>
              <a:t>4-6 </a:t>
            </a:r>
            <a:r>
              <a:rPr lang="en-US" b="1" dirty="0" err="1"/>
              <a:t>hr</a:t>
            </a:r>
            <a:r>
              <a:rPr lang="en-US" b="1" dirty="0"/>
              <a:t> </a:t>
            </a:r>
            <a:r>
              <a:rPr lang="en-US" dirty="0"/>
              <a:t>duration of action, SABAs (Salbutamol, albuterol, </a:t>
            </a:r>
            <a:r>
              <a:rPr lang="en-US" dirty="0" err="1"/>
              <a:t>levalbuterol</a:t>
            </a:r>
            <a:r>
              <a:rPr lang="en-US" dirty="0"/>
              <a:t>, </a:t>
            </a:r>
            <a:r>
              <a:rPr lang="en-US" dirty="0" err="1"/>
              <a:t>terbutaline</a:t>
            </a:r>
            <a:r>
              <a:rPr lang="en-US" dirty="0"/>
              <a:t>, </a:t>
            </a:r>
            <a:r>
              <a:rPr lang="en-US" dirty="0" err="1"/>
              <a:t>pirbuterol</a:t>
            </a:r>
            <a:r>
              <a:rPr lang="en-US" dirty="0"/>
              <a:t>) </a:t>
            </a:r>
            <a:r>
              <a:rPr lang="en-US" dirty="0">
                <a:solidFill>
                  <a:schemeClr val="tx2"/>
                </a:solidFill>
              </a:rPr>
              <a:t>are the drugs of choice for acute asthma symptoms (“</a:t>
            </a:r>
            <a:r>
              <a:rPr lang="en-US" b="1" dirty="0">
                <a:solidFill>
                  <a:schemeClr val="tx2"/>
                </a:solidFill>
              </a:rPr>
              <a:t>rescue” medication</a:t>
            </a:r>
            <a:r>
              <a:rPr lang="en-US" dirty="0">
                <a:solidFill>
                  <a:schemeClr val="tx2"/>
                </a:solidFill>
              </a:rPr>
              <a:t>) and for </a:t>
            </a:r>
            <a:r>
              <a:rPr lang="en-US" b="1" dirty="0">
                <a:solidFill>
                  <a:schemeClr val="tx2"/>
                </a:solidFill>
              </a:rPr>
              <a:t>preventing exercise-induced bronchospasm</a:t>
            </a:r>
            <a:r>
              <a:rPr lang="en-US" dirty="0">
                <a:solidFill>
                  <a:schemeClr val="tx2"/>
                </a:solidFill>
              </a:rPr>
              <a:t>.</a:t>
            </a:r>
          </a:p>
          <a:p>
            <a:pPr algn="l" rtl="0"/>
            <a:endParaRPr lang="en-US" dirty="0"/>
          </a:p>
          <a:p>
            <a:pPr algn="l" rtl="0"/>
            <a:r>
              <a:rPr lang="en-US" b="1" dirty="0"/>
              <a:t>Overuse</a:t>
            </a:r>
            <a:r>
              <a:rPr lang="en-US" dirty="0"/>
              <a:t> of β-agonists is associated with </a:t>
            </a:r>
            <a:r>
              <a:rPr lang="en-US" b="1" dirty="0"/>
              <a:t>an increased risk of death or near-death episodes</a:t>
            </a:r>
            <a:r>
              <a:rPr lang="en-US" dirty="0"/>
              <a:t> from asthma. </a:t>
            </a:r>
          </a:p>
          <a:p>
            <a:pPr algn="l" rtl="0"/>
            <a:endParaRPr lang="en-US" dirty="0"/>
          </a:p>
        </p:txBody>
      </p:sp>
    </p:spTree>
    <p:extLst>
      <p:ext uri="{BB962C8B-B14F-4D97-AF65-F5344CB8AC3E}">
        <p14:creationId xmlns:p14="http://schemas.microsoft.com/office/powerpoint/2010/main" val="1469529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Quick-Reliever Medications</a:t>
            </a:r>
            <a:endParaRPr lang="ar-JO" dirty="0"/>
          </a:p>
        </p:txBody>
      </p:sp>
      <p:sp>
        <p:nvSpPr>
          <p:cNvPr id="3" name="Content Placeholder 2"/>
          <p:cNvSpPr>
            <a:spLocks noGrp="1"/>
          </p:cNvSpPr>
          <p:nvPr>
            <p:ph idx="1"/>
          </p:nvPr>
        </p:nvSpPr>
        <p:spPr/>
        <p:txBody>
          <a:bodyPr>
            <a:normAutofit fontScale="62500" lnSpcReduction="20000"/>
          </a:bodyPr>
          <a:lstStyle/>
          <a:p>
            <a:pPr marL="0" indent="0" algn="l" rtl="0">
              <a:buNone/>
            </a:pPr>
            <a:r>
              <a:rPr lang="en-US" sz="2800" b="1" dirty="0"/>
              <a:t>Anticholinergic Agents</a:t>
            </a:r>
          </a:p>
          <a:p>
            <a:pPr algn="l" rtl="0"/>
            <a:endParaRPr lang="en-US" dirty="0"/>
          </a:p>
          <a:p>
            <a:pPr algn="l" rtl="0"/>
            <a:r>
              <a:rPr lang="en-US" dirty="0"/>
              <a:t>As bronchodilators, the anticholinergic agents </a:t>
            </a:r>
            <a:r>
              <a:rPr lang="en-US" dirty="0">
                <a:solidFill>
                  <a:schemeClr val="tx2"/>
                </a:solidFill>
              </a:rPr>
              <a:t>(</a:t>
            </a:r>
            <a:r>
              <a:rPr lang="en-US" b="1" dirty="0">
                <a:solidFill>
                  <a:schemeClr val="tx2"/>
                </a:solidFill>
              </a:rPr>
              <a:t>ipratropium bromide</a:t>
            </a:r>
            <a:r>
              <a:rPr lang="en-US" dirty="0">
                <a:solidFill>
                  <a:schemeClr val="tx2"/>
                </a:solidFill>
              </a:rPr>
              <a:t>) </a:t>
            </a:r>
            <a:r>
              <a:rPr lang="en-US" dirty="0"/>
              <a:t>are less potent than the β-agonists. </a:t>
            </a:r>
          </a:p>
          <a:p>
            <a:pPr algn="l" rtl="0"/>
            <a:endParaRPr lang="en-US" dirty="0"/>
          </a:p>
          <a:p>
            <a:pPr algn="l" rtl="0"/>
            <a:r>
              <a:rPr lang="en-US" dirty="0"/>
              <a:t>Inhaled ipratropium is used </a:t>
            </a:r>
            <a:r>
              <a:rPr lang="en-US" b="1" dirty="0">
                <a:solidFill>
                  <a:schemeClr val="tx2"/>
                </a:solidFill>
              </a:rPr>
              <a:t>primarily in the treatment of acute moderate to severe asthma</a:t>
            </a:r>
            <a:r>
              <a:rPr lang="en-US" dirty="0"/>
              <a:t>. </a:t>
            </a:r>
          </a:p>
          <a:p>
            <a:pPr algn="l" rtl="0"/>
            <a:endParaRPr lang="en-US" dirty="0"/>
          </a:p>
          <a:p>
            <a:pPr algn="l" rtl="0"/>
            <a:r>
              <a:rPr lang="en-US" dirty="0"/>
              <a:t>When used </a:t>
            </a:r>
            <a:r>
              <a:rPr lang="en-US" b="1" dirty="0"/>
              <a:t>in combination with albuterol</a:t>
            </a:r>
            <a:r>
              <a:rPr lang="en-US" dirty="0"/>
              <a:t>, ipratropium can improve lung function and reduce the rate of hospitalization in children who present to the emergency department with acute asthma. </a:t>
            </a:r>
          </a:p>
          <a:p>
            <a:pPr algn="l" rtl="0"/>
            <a:endParaRPr lang="en-US" dirty="0"/>
          </a:p>
          <a:p>
            <a:pPr algn="l" rtl="0"/>
            <a:r>
              <a:rPr lang="en-US" dirty="0"/>
              <a:t>Although </a:t>
            </a:r>
            <a:r>
              <a:rPr lang="en-US" dirty="0">
                <a:solidFill>
                  <a:schemeClr val="tx2"/>
                </a:solidFill>
              </a:rPr>
              <a:t>widely used in children with asthma exacerbations of all ages</a:t>
            </a:r>
            <a:r>
              <a:rPr lang="en-US" dirty="0"/>
              <a:t>, it is approved by the FDA for use in children &gt;12 </a:t>
            </a:r>
            <a:r>
              <a:rPr lang="en-US" dirty="0" err="1"/>
              <a:t>yr</a:t>
            </a:r>
            <a:r>
              <a:rPr lang="en-US" dirty="0"/>
              <a:t> of age. </a:t>
            </a:r>
            <a:endParaRPr lang="ar-JO" dirty="0"/>
          </a:p>
        </p:txBody>
      </p:sp>
    </p:spTree>
    <p:extLst>
      <p:ext uri="{BB962C8B-B14F-4D97-AF65-F5344CB8AC3E}">
        <p14:creationId xmlns:p14="http://schemas.microsoft.com/office/powerpoint/2010/main" val="554129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2971800"/>
          </a:xfrm>
        </p:spPr>
        <p:txBody>
          <a:bodyPr>
            <a:normAutofit/>
          </a:bodyPr>
          <a:lstStyle/>
          <a:p>
            <a:r>
              <a:rPr lang="en-US" b="1" dirty="0"/>
              <a:t>MANAGEMENT OF WORSENING ASTHMA AND EXACERBATIONS</a:t>
            </a:r>
            <a:endParaRPr lang="ar-JO" dirty="0"/>
          </a:p>
        </p:txBody>
      </p:sp>
    </p:spTree>
    <p:extLst>
      <p:ext uri="{BB962C8B-B14F-4D97-AF65-F5344CB8AC3E}">
        <p14:creationId xmlns:p14="http://schemas.microsoft.com/office/powerpoint/2010/main" val="1322934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DIAGNOSIS OF EXACERBATIONS </a:t>
            </a:r>
            <a:endParaRPr lang="ar-JO" sz="2400" dirty="0"/>
          </a:p>
        </p:txBody>
      </p:sp>
      <p:sp>
        <p:nvSpPr>
          <p:cNvPr id="3" name="Content Placeholder 2"/>
          <p:cNvSpPr>
            <a:spLocks noGrp="1"/>
          </p:cNvSpPr>
          <p:nvPr>
            <p:ph idx="1"/>
          </p:nvPr>
        </p:nvSpPr>
        <p:spPr>
          <a:xfrm>
            <a:off x="762000" y="2286000"/>
            <a:ext cx="8016204" cy="3803904"/>
          </a:xfrm>
        </p:spPr>
        <p:txBody>
          <a:bodyPr>
            <a:noAutofit/>
          </a:bodyPr>
          <a:lstStyle/>
          <a:p>
            <a:pPr algn="l" rtl="0"/>
            <a:r>
              <a:rPr lang="en-US" sz="1800" dirty="0"/>
              <a:t>A flare-up or exacerbation of asthma in children 5 years and younger is defined as an acute or sub-acute deterioration in symptom control that is sufficient to cause distress or risk to health, and necessitates a visit to a health care provider or requires treatment with systemic corticosteroids. </a:t>
            </a:r>
          </a:p>
          <a:p>
            <a:pPr algn="l" rtl="0"/>
            <a:r>
              <a:rPr lang="en-US" sz="1800" dirty="0"/>
              <a:t>Early symptoms of an exacerbation may include any of the following: </a:t>
            </a:r>
          </a:p>
          <a:p>
            <a:pPr marL="731520" lvl="1" indent="-457200" algn="l" rtl="0">
              <a:buFont typeface="+mj-lt"/>
              <a:buAutoNum type="arabicPeriod"/>
            </a:pPr>
            <a:r>
              <a:rPr lang="en-US" sz="1800" dirty="0"/>
              <a:t>An acute or sub-acute increase in wheeze and shortness of breath </a:t>
            </a:r>
          </a:p>
          <a:p>
            <a:pPr marL="731520" lvl="1" indent="-457200" algn="l" rtl="0">
              <a:buFont typeface="+mj-lt"/>
              <a:buAutoNum type="arabicPeriod"/>
            </a:pPr>
            <a:r>
              <a:rPr lang="en-US" sz="1800" dirty="0"/>
              <a:t>An increase in coughing, especially while the child is asleep </a:t>
            </a:r>
          </a:p>
          <a:p>
            <a:pPr marL="731520" lvl="1" indent="-457200" algn="l" rtl="0">
              <a:buFont typeface="+mj-lt"/>
              <a:buAutoNum type="arabicPeriod"/>
            </a:pPr>
            <a:r>
              <a:rPr lang="en-US" sz="1800" dirty="0"/>
              <a:t>Lethargy or reduced exercise tolerance </a:t>
            </a:r>
          </a:p>
          <a:p>
            <a:pPr marL="731520" lvl="1" indent="-457200" algn="l" rtl="0">
              <a:buFont typeface="+mj-lt"/>
              <a:buAutoNum type="arabicPeriod"/>
            </a:pPr>
            <a:r>
              <a:rPr lang="en-US" sz="1800" dirty="0"/>
              <a:t>Impairment of daily activities, including feeding </a:t>
            </a:r>
          </a:p>
          <a:p>
            <a:pPr marL="731520" lvl="1" indent="-457200" algn="l" rtl="0">
              <a:buFont typeface="+mj-lt"/>
              <a:buAutoNum type="arabicPeriod"/>
            </a:pPr>
            <a:r>
              <a:rPr lang="en-US" sz="1800" dirty="0"/>
              <a:t>A poor response to reliever medication. </a:t>
            </a:r>
            <a:endParaRPr lang="ar-JO" sz="1800" dirty="0"/>
          </a:p>
          <a:p>
            <a:pPr algn="l" rtl="0"/>
            <a:r>
              <a:rPr lang="en-US" sz="1800" b="1" dirty="0">
                <a:solidFill>
                  <a:schemeClr val="tx2"/>
                </a:solidFill>
              </a:rPr>
              <a:t>Upper respiratory symptoms </a:t>
            </a:r>
            <a:r>
              <a:rPr lang="en-US" sz="1800" dirty="0">
                <a:solidFill>
                  <a:schemeClr val="tx2"/>
                </a:solidFill>
              </a:rPr>
              <a:t>frequently precede the onset of an asthma exacerbation.</a:t>
            </a:r>
          </a:p>
        </p:txBody>
      </p:sp>
    </p:spTree>
    <p:extLst>
      <p:ext uri="{BB962C8B-B14F-4D97-AF65-F5344CB8AC3E}">
        <p14:creationId xmlns:p14="http://schemas.microsoft.com/office/powerpoint/2010/main" val="3945068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E0B5-8AC0-4E44-AFBA-9B3EC4AB5CFC}"/>
              </a:ext>
            </a:extLst>
          </p:cNvPr>
          <p:cNvSpPr>
            <a:spLocks noGrp="1"/>
          </p:cNvSpPr>
          <p:nvPr>
            <p:ph type="title"/>
          </p:nvPr>
        </p:nvSpPr>
        <p:spPr>
          <a:xfrm>
            <a:off x="990600" y="568345"/>
            <a:ext cx="7787604" cy="1560716"/>
          </a:xfrm>
        </p:spPr>
        <p:txBody>
          <a:bodyPr>
            <a:normAutofit/>
          </a:bodyPr>
          <a:lstStyle/>
          <a:p>
            <a:r>
              <a:rPr lang="en-US" sz="2800" b="1" dirty="0">
                <a:solidFill>
                  <a:srgbClr val="0077D0"/>
                </a:solidFill>
                <a:latin typeface="Arial" panose="020B0604020202020204" pitchFamily="34" charset="0"/>
                <a:ea typeface="Arial" panose="020B0604020202020204" pitchFamily="34" charset="0"/>
              </a:rPr>
              <a:t>MANAGEMENT OF ASTHMA EXACERBATIONS IN PRIMARY CARE</a:t>
            </a:r>
            <a:r>
              <a:rPr lang="en-US" sz="2800" b="1" dirty="0">
                <a:latin typeface="Arial" panose="020B0604020202020204" pitchFamily="34" charset="0"/>
                <a:ea typeface="Arial" panose="020B0604020202020204" pitchFamily="34" charset="0"/>
              </a:rPr>
              <a:t/>
            </a:r>
            <a:br>
              <a:rPr lang="en-US" sz="2800" b="1" dirty="0">
                <a:latin typeface="Arial" panose="020B0604020202020204" pitchFamily="34" charset="0"/>
                <a:ea typeface="Arial" panose="020B0604020202020204" pitchFamily="34" charset="0"/>
              </a:rPr>
            </a:br>
            <a:endParaRPr lang="ar-JO" sz="2800" dirty="0"/>
          </a:p>
        </p:txBody>
      </p:sp>
      <p:sp>
        <p:nvSpPr>
          <p:cNvPr id="3" name="Content Placeholder 2">
            <a:extLst>
              <a:ext uri="{FF2B5EF4-FFF2-40B4-BE49-F238E27FC236}">
                <a16:creationId xmlns:a16="http://schemas.microsoft.com/office/drawing/2014/main" id="{A6FABF37-9FFD-4CBB-B660-A2B53FABC8C4}"/>
              </a:ext>
            </a:extLst>
          </p:cNvPr>
          <p:cNvSpPr>
            <a:spLocks noGrp="1"/>
          </p:cNvSpPr>
          <p:nvPr>
            <p:ph idx="1"/>
          </p:nvPr>
        </p:nvSpPr>
        <p:spPr>
          <a:xfrm>
            <a:off x="533400" y="2209800"/>
            <a:ext cx="8244804" cy="3880104"/>
          </a:xfrm>
        </p:spPr>
        <p:txBody>
          <a:bodyPr>
            <a:normAutofit fontScale="62500" lnSpcReduction="20000"/>
          </a:bodyPr>
          <a:lstStyle/>
          <a:p>
            <a:pPr>
              <a:spcBef>
                <a:spcPts val="50"/>
              </a:spcBef>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67310"/>
            <a:r>
              <a:rPr lang="en-US" sz="1800" b="1" dirty="0">
                <a:solidFill>
                  <a:srgbClr val="0077D0"/>
                </a:solidFill>
                <a:effectLst/>
                <a:latin typeface="Arial" panose="020B0604020202020204" pitchFamily="34" charset="0"/>
                <a:ea typeface="Arial" panose="020B0604020202020204" pitchFamily="34" charset="0"/>
              </a:rPr>
              <a:t>Assessing exacerbation severity</a:t>
            </a:r>
            <a:endParaRPr lang="en-US" sz="1800" dirty="0">
              <a:effectLst/>
              <a:latin typeface="Arial" panose="020B0604020202020204" pitchFamily="34" charset="0"/>
              <a:ea typeface="Arial" panose="020B0604020202020204" pitchFamily="34" charset="0"/>
            </a:endParaRPr>
          </a:p>
          <a:p>
            <a:pPr marL="175260" marR="31686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A brief focused history and relevant physical examination should be conducted concurrently with the prompt initiation of therapy, and findings documented in the notes. </a:t>
            </a:r>
          </a:p>
          <a:p>
            <a:pPr marL="175260" marR="31686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If the patient shows signs of a severe or life-threatening exacerbation, treatment with SABA, controlled oxygen and systemic corticosteroids should be initiated while arranging for the patient’s urgent transfer to an acute care facility where monitoring and expertise are more readily available. </a:t>
            </a:r>
          </a:p>
          <a:p>
            <a:pPr marL="175260" marR="31686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Milder exacerbations can usually be treated in a primary care setting, depending on resources and expertise.</a:t>
            </a:r>
          </a:p>
          <a:p>
            <a:pPr marL="67310">
              <a:spcBef>
                <a:spcPts val="600"/>
              </a:spcBef>
            </a:pPr>
            <a:r>
              <a:rPr lang="en-US" sz="1800" b="1" i="1" dirty="0">
                <a:solidFill>
                  <a:srgbClr val="0077D0"/>
                </a:solidFill>
                <a:effectLst/>
                <a:latin typeface="Arial" panose="020B0604020202020204" pitchFamily="34" charset="0"/>
                <a:ea typeface="Arial" panose="020B0604020202020204" pitchFamily="34" charset="0"/>
              </a:rPr>
              <a:t>History</a:t>
            </a:r>
            <a:endParaRPr lang="en-US" sz="1800" b="1" i="1" dirty="0">
              <a:effectLst/>
              <a:latin typeface="Arial" panose="020B0604020202020204" pitchFamily="34" charset="0"/>
              <a:ea typeface="Arial" panose="020B0604020202020204" pitchFamily="34" charset="0"/>
            </a:endParaRPr>
          </a:p>
          <a:p>
            <a:pPr marL="175260">
              <a:spcBef>
                <a:spcPts val="770"/>
              </a:spcBef>
              <a:spcAft>
                <a:spcPts val="0"/>
              </a:spcAft>
            </a:pPr>
            <a:r>
              <a:rPr lang="en-US" sz="1800" dirty="0">
                <a:effectLst/>
                <a:latin typeface="Arial" panose="020B0604020202020204" pitchFamily="34" charset="0"/>
                <a:ea typeface="Arial" panose="020B0604020202020204" pitchFamily="34" charset="0"/>
              </a:rPr>
              <a:t>The history should include:</a:t>
            </a:r>
          </a:p>
          <a:p>
            <a:pPr marL="342900" lvl="0" indent="-342900">
              <a:spcBef>
                <a:spcPts val="185"/>
              </a:spcBef>
              <a:spcAft>
                <a:spcPts val="0"/>
              </a:spcAft>
              <a:buFont typeface="Wingdings" panose="05000000000000000000" pitchFamily="2" charset="2"/>
              <a:buChar char=""/>
              <a:tabLst>
                <a:tab pos="520065" algn="l"/>
                <a:tab pos="520700" algn="l"/>
              </a:tabLst>
            </a:pPr>
            <a:r>
              <a:rPr lang="en-US" sz="1800" dirty="0">
                <a:effectLst/>
                <a:latin typeface="Arial" panose="020B0604020202020204" pitchFamily="34" charset="0"/>
                <a:ea typeface="Carlito"/>
                <a:cs typeface="Carlito"/>
              </a:rPr>
              <a:t>Timing of onset and cause (if known) of the present</a:t>
            </a:r>
            <a:r>
              <a:rPr lang="en-US" sz="1800" spc="-10" dirty="0">
                <a:effectLst/>
                <a:latin typeface="Arial" panose="020B0604020202020204" pitchFamily="34" charset="0"/>
                <a:ea typeface="Carlito"/>
                <a:cs typeface="Carlito"/>
              </a:rPr>
              <a:t> </a:t>
            </a:r>
            <a:r>
              <a:rPr lang="en-US" sz="1800" dirty="0">
                <a:effectLst/>
                <a:latin typeface="Arial" panose="020B0604020202020204" pitchFamily="34" charset="0"/>
                <a:ea typeface="Carlito"/>
                <a:cs typeface="Carlito"/>
              </a:rPr>
              <a:t>exacerbation</a:t>
            </a:r>
            <a:endParaRPr lang="en-US" sz="1800" dirty="0">
              <a:effectLst/>
              <a:latin typeface="Carlito"/>
              <a:ea typeface="Carlito"/>
              <a:cs typeface="Carlito"/>
            </a:endParaRPr>
          </a:p>
          <a:p>
            <a:pPr marL="342900" lvl="0" indent="-342900">
              <a:spcBef>
                <a:spcPts val="155"/>
              </a:spcBef>
              <a:spcAft>
                <a:spcPts val="0"/>
              </a:spcAft>
              <a:buFont typeface="Wingdings" panose="05000000000000000000" pitchFamily="2" charset="2"/>
              <a:buChar char=""/>
              <a:tabLst>
                <a:tab pos="520065" algn="l"/>
                <a:tab pos="520700" algn="l"/>
              </a:tabLst>
            </a:pPr>
            <a:r>
              <a:rPr lang="en-US" sz="1800" dirty="0">
                <a:effectLst/>
                <a:latin typeface="Arial" panose="020B0604020202020204" pitchFamily="34" charset="0"/>
                <a:ea typeface="Carlito"/>
                <a:cs typeface="Carlito"/>
              </a:rPr>
              <a:t>Severity of asthma symptoms, including any limiting exercise or disturbing</a:t>
            </a:r>
            <a:r>
              <a:rPr lang="en-US" sz="1800" spc="-15" dirty="0">
                <a:effectLst/>
                <a:latin typeface="Arial" panose="020B0604020202020204" pitchFamily="34" charset="0"/>
                <a:ea typeface="Carlito"/>
                <a:cs typeface="Carlito"/>
              </a:rPr>
              <a:t> </a:t>
            </a:r>
            <a:r>
              <a:rPr lang="en-US" sz="1800" dirty="0">
                <a:effectLst/>
                <a:latin typeface="Arial" panose="020B0604020202020204" pitchFamily="34" charset="0"/>
                <a:ea typeface="Carlito"/>
                <a:cs typeface="Carlito"/>
              </a:rPr>
              <a:t>sleep</a:t>
            </a:r>
            <a:endParaRPr lang="en-US" sz="1800" dirty="0">
              <a:effectLst/>
              <a:latin typeface="Carlito"/>
              <a:ea typeface="Carlito"/>
              <a:cs typeface="Carlito"/>
            </a:endParaRPr>
          </a:p>
          <a:p>
            <a:pPr marL="342900" lvl="0" indent="-342900">
              <a:spcBef>
                <a:spcPts val="170"/>
              </a:spcBef>
              <a:spcAft>
                <a:spcPts val="0"/>
              </a:spcAft>
              <a:buFont typeface="Wingdings" panose="05000000000000000000" pitchFamily="2" charset="2"/>
              <a:buChar char=""/>
              <a:tabLst>
                <a:tab pos="520065" algn="l"/>
                <a:tab pos="520700" algn="l"/>
              </a:tabLst>
            </a:pPr>
            <a:r>
              <a:rPr lang="en-US" sz="1800" dirty="0">
                <a:effectLst/>
                <a:latin typeface="Arial" panose="020B0604020202020204" pitchFamily="34" charset="0"/>
                <a:ea typeface="Carlito"/>
                <a:cs typeface="Carlito"/>
              </a:rPr>
              <a:t>Any symptoms of anaphylaxis</a:t>
            </a:r>
            <a:endParaRPr lang="en-US" sz="1800" dirty="0">
              <a:effectLst/>
              <a:latin typeface="Carlito"/>
              <a:ea typeface="Carlito"/>
              <a:cs typeface="Carlito"/>
            </a:endParaRPr>
          </a:p>
          <a:p>
            <a:pPr marL="342900" lvl="0" indent="-342900">
              <a:spcBef>
                <a:spcPts val="165"/>
              </a:spcBef>
              <a:spcAft>
                <a:spcPts val="0"/>
              </a:spcAft>
              <a:buFont typeface="Wingdings" panose="05000000000000000000" pitchFamily="2" charset="2"/>
              <a:buChar char=""/>
              <a:tabLst>
                <a:tab pos="520065" algn="l"/>
                <a:tab pos="520700" algn="l"/>
              </a:tabLst>
            </a:pPr>
            <a:r>
              <a:rPr lang="en-US" sz="1800" dirty="0">
                <a:effectLst/>
                <a:latin typeface="Arial" panose="020B0604020202020204" pitchFamily="34" charset="0"/>
                <a:ea typeface="Carlito"/>
                <a:cs typeface="Carlito"/>
              </a:rPr>
              <a:t>Any risk factors for asthma-related death .</a:t>
            </a:r>
          </a:p>
          <a:p>
            <a:pPr marL="342900" lvl="0" indent="-342900">
              <a:spcBef>
                <a:spcPts val="165"/>
              </a:spcBef>
              <a:spcAft>
                <a:spcPts val="0"/>
              </a:spcAft>
              <a:buFont typeface="Wingdings" panose="05000000000000000000" pitchFamily="2" charset="2"/>
              <a:buChar char=""/>
              <a:tabLst>
                <a:tab pos="520065" algn="l"/>
                <a:tab pos="520700" algn="l"/>
              </a:tabLst>
            </a:pPr>
            <a:r>
              <a:rPr lang="en-US" sz="1800" dirty="0">
                <a:effectLst/>
                <a:latin typeface="Arial" panose="020B0604020202020204" pitchFamily="34" charset="0"/>
                <a:ea typeface="Arial" panose="020B0604020202020204" pitchFamily="34" charset="0"/>
              </a:rPr>
              <a:t>All current reliever and controller medications, including doses and devices prescribed, adherence pattern, any recent dose changes, and response to current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therapy</a:t>
            </a:r>
            <a:endParaRPr lang="ar-JO" dirty="0"/>
          </a:p>
        </p:txBody>
      </p:sp>
    </p:spTree>
    <p:extLst>
      <p:ext uri="{BB962C8B-B14F-4D97-AF65-F5344CB8AC3E}">
        <p14:creationId xmlns:p14="http://schemas.microsoft.com/office/powerpoint/2010/main" val="2959782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A824-D12C-4F77-9789-C2F44ED19BE8}"/>
              </a:ext>
            </a:extLst>
          </p:cNvPr>
          <p:cNvSpPr>
            <a:spLocks noGrp="1"/>
          </p:cNvSpPr>
          <p:nvPr>
            <p:ph type="title"/>
          </p:nvPr>
        </p:nvSpPr>
        <p:spPr/>
        <p:txBody>
          <a:bodyPr/>
          <a:lstStyle/>
          <a:p>
            <a:endParaRPr lang="ar-JO"/>
          </a:p>
        </p:txBody>
      </p:sp>
      <p:graphicFrame>
        <p:nvGraphicFramePr>
          <p:cNvPr id="4" name="Content Placeholder 3">
            <a:extLst>
              <a:ext uri="{FF2B5EF4-FFF2-40B4-BE49-F238E27FC236}">
                <a16:creationId xmlns:a16="http://schemas.microsoft.com/office/drawing/2014/main" id="{C69746FE-2F52-46BD-93BE-D4B00199CA8B}"/>
              </a:ext>
            </a:extLst>
          </p:cNvPr>
          <p:cNvGraphicFramePr>
            <a:graphicFrameLocks noGrp="1"/>
          </p:cNvGraphicFramePr>
          <p:nvPr>
            <p:ph idx="1"/>
            <p:extLst>
              <p:ext uri="{D42A27DB-BD31-4B8C-83A1-F6EECF244321}">
                <p14:modId xmlns:p14="http://schemas.microsoft.com/office/powerpoint/2010/main" val="1169864378"/>
              </p:ext>
            </p:extLst>
          </p:nvPr>
        </p:nvGraphicFramePr>
        <p:xfrm>
          <a:off x="838200" y="1981200"/>
          <a:ext cx="7940675" cy="3962399"/>
        </p:xfrm>
        <a:graphic>
          <a:graphicData uri="http://schemas.openxmlformats.org/drawingml/2006/table">
            <a:tbl>
              <a:tblPr firstRow="1" firstCol="1" lastRow="1" lastCol="1" bandRow="1" bandCol="1">
                <a:tableStyleId>{5C22544A-7EE6-4342-B048-85BDC9FD1C3A}</a:tableStyleId>
              </a:tblPr>
              <a:tblGrid>
                <a:gridCol w="7940675">
                  <a:extLst>
                    <a:ext uri="{9D8B030D-6E8A-4147-A177-3AD203B41FA5}">
                      <a16:colId xmlns:a16="http://schemas.microsoft.com/office/drawing/2014/main" val="619022600"/>
                    </a:ext>
                  </a:extLst>
                </a:gridCol>
              </a:tblGrid>
              <a:tr h="429146">
                <a:tc>
                  <a:txBody>
                    <a:bodyPr/>
                    <a:lstStyle/>
                    <a:p>
                      <a:pPr marL="71120">
                        <a:lnSpc>
                          <a:spcPts val="1115"/>
                        </a:lnSpc>
                      </a:pPr>
                      <a:endParaRPr lang="en-US" sz="1400" dirty="0">
                        <a:solidFill>
                          <a:schemeClr val="tx1"/>
                        </a:solidFill>
                        <a:effectLst/>
                      </a:endParaRPr>
                    </a:p>
                    <a:p>
                      <a:pPr marL="71120">
                        <a:lnSpc>
                          <a:spcPts val="1115"/>
                        </a:lnSpc>
                      </a:pPr>
                      <a:r>
                        <a:rPr lang="en-US" sz="1400" dirty="0">
                          <a:solidFill>
                            <a:schemeClr val="tx1"/>
                          </a:solidFill>
                          <a:effectLst/>
                        </a:rPr>
                        <a:t>factors that increase the risk of asthma-related death</a:t>
                      </a:r>
                      <a:endParaRPr lang="en-US"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accent6">
                        <a:lumMod val="20000"/>
                        <a:lumOff val="80000"/>
                      </a:schemeClr>
                    </a:solidFill>
                  </a:tcPr>
                </a:tc>
                <a:extLst>
                  <a:ext uri="{0D108BD9-81ED-4DB2-BD59-A6C34878D82A}">
                    <a16:rowId xmlns:a16="http://schemas.microsoft.com/office/drawing/2014/main" val="2049755058"/>
                  </a:ext>
                </a:extLst>
              </a:tr>
              <a:tr h="3533253">
                <a:tc>
                  <a:txBody>
                    <a:bodyPr/>
                    <a:lstStyle/>
                    <a:p>
                      <a:pPr marL="342900" lvl="0" indent="-342900" rtl="0">
                        <a:spcBef>
                          <a:spcPts val="300"/>
                        </a:spcBef>
                        <a:buSzPts val="1000"/>
                        <a:buFont typeface="Symbol" panose="05050102010706020507" pitchFamily="18" charset="2"/>
                        <a:buChar char=""/>
                        <a:tabLst>
                          <a:tab pos="285115" algn="l"/>
                        </a:tabLst>
                      </a:pPr>
                      <a:r>
                        <a:rPr lang="en-US" sz="1400" dirty="0">
                          <a:solidFill>
                            <a:schemeClr val="tx1"/>
                          </a:solidFill>
                          <a:effectLst/>
                        </a:rPr>
                        <a:t>A history of near-fatal asthma requiring intubation and mechanical</a:t>
                      </a:r>
                      <a:r>
                        <a:rPr lang="en-US" sz="1400" spc="-45" dirty="0">
                          <a:solidFill>
                            <a:schemeClr val="tx1"/>
                          </a:solidFill>
                          <a:effectLst/>
                        </a:rPr>
                        <a:t> </a:t>
                      </a:r>
                      <a:r>
                        <a:rPr lang="en-US" sz="1400" dirty="0">
                          <a:solidFill>
                            <a:schemeClr val="tx1"/>
                          </a:solidFill>
                          <a:effectLst/>
                        </a:rPr>
                        <a:t>ventilation</a:t>
                      </a:r>
                    </a:p>
                    <a:p>
                      <a:pPr marL="342900" lvl="0" indent="-342900">
                        <a:spcBef>
                          <a:spcPts val="465"/>
                        </a:spcBef>
                        <a:buSzPts val="1000"/>
                        <a:buFont typeface="Symbol" panose="05050102010706020507" pitchFamily="18" charset="2"/>
                        <a:buChar char=""/>
                        <a:tabLst>
                          <a:tab pos="285115" algn="l"/>
                        </a:tabLst>
                      </a:pPr>
                      <a:r>
                        <a:rPr lang="en-US" sz="1400" dirty="0">
                          <a:solidFill>
                            <a:schemeClr val="tx1"/>
                          </a:solidFill>
                          <a:effectLst/>
                        </a:rPr>
                        <a:t>Hospitalization or emergency care visit for asthma in the past</a:t>
                      </a:r>
                      <a:r>
                        <a:rPr lang="en-US" sz="1400" spc="-105" dirty="0">
                          <a:solidFill>
                            <a:schemeClr val="tx1"/>
                          </a:solidFill>
                          <a:effectLst/>
                        </a:rPr>
                        <a:t> </a:t>
                      </a:r>
                      <a:r>
                        <a:rPr lang="en-US" sz="1400" dirty="0">
                          <a:solidFill>
                            <a:schemeClr val="tx1"/>
                          </a:solidFill>
                          <a:effectLst/>
                        </a:rPr>
                        <a:t>year</a:t>
                      </a:r>
                    </a:p>
                    <a:p>
                      <a:pPr marL="342900" lvl="0" indent="-342900">
                        <a:spcBef>
                          <a:spcPts val="470"/>
                        </a:spcBef>
                        <a:buSzPts val="1000"/>
                        <a:buFont typeface="Symbol" panose="05050102010706020507" pitchFamily="18" charset="2"/>
                        <a:buChar char=""/>
                        <a:tabLst>
                          <a:tab pos="285115" algn="l"/>
                        </a:tabLst>
                      </a:pPr>
                      <a:r>
                        <a:rPr lang="en-US" sz="1400" dirty="0">
                          <a:solidFill>
                            <a:schemeClr val="tx1"/>
                          </a:solidFill>
                          <a:effectLst/>
                        </a:rPr>
                        <a:t>Currently using or having recently stopped using oral corticosteroids (a marker of event</a:t>
                      </a:r>
                      <a:r>
                        <a:rPr lang="en-US" sz="1400" spc="-65" dirty="0">
                          <a:solidFill>
                            <a:schemeClr val="tx1"/>
                          </a:solidFill>
                          <a:effectLst/>
                        </a:rPr>
                        <a:t> </a:t>
                      </a:r>
                      <a:r>
                        <a:rPr lang="en-US" sz="1400" dirty="0">
                          <a:solidFill>
                            <a:schemeClr val="tx1"/>
                          </a:solidFill>
                          <a:effectLst/>
                        </a:rPr>
                        <a:t>severity)</a:t>
                      </a:r>
                    </a:p>
                    <a:p>
                      <a:pPr marL="342900" lvl="0" indent="-342900">
                        <a:spcBef>
                          <a:spcPts val="465"/>
                        </a:spcBef>
                        <a:buSzPts val="1000"/>
                        <a:buFont typeface="Symbol" panose="05050102010706020507" pitchFamily="18" charset="2"/>
                        <a:buChar char=""/>
                        <a:tabLst>
                          <a:tab pos="285115" algn="l"/>
                        </a:tabLst>
                      </a:pPr>
                      <a:r>
                        <a:rPr lang="en-US" sz="1400" dirty="0">
                          <a:solidFill>
                            <a:schemeClr val="tx1"/>
                          </a:solidFill>
                          <a:effectLst/>
                        </a:rPr>
                        <a:t>Not currently using inhaled</a:t>
                      </a:r>
                      <a:r>
                        <a:rPr lang="en-US" sz="1400" spc="-10" dirty="0">
                          <a:solidFill>
                            <a:schemeClr val="tx1"/>
                          </a:solidFill>
                          <a:effectLst/>
                        </a:rPr>
                        <a:t> </a:t>
                      </a:r>
                      <a:r>
                        <a:rPr lang="en-US" sz="1400" dirty="0">
                          <a:solidFill>
                            <a:schemeClr val="tx1"/>
                          </a:solidFill>
                          <a:effectLst/>
                        </a:rPr>
                        <a:t>corticosteroids</a:t>
                      </a:r>
                    </a:p>
                    <a:p>
                      <a:pPr marL="342900" lvl="0" indent="-342900">
                        <a:spcBef>
                          <a:spcPts val="455"/>
                        </a:spcBef>
                        <a:buSzPts val="1000"/>
                        <a:buFont typeface="Symbol" panose="05050102010706020507" pitchFamily="18" charset="2"/>
                        <a:buChar char=""/>
                        <a:tabLst>
                          <a:tab pos="285115" algn="l"/>
                        </a:tabLst>
                      </a:pPr>
                      <a:r>
                        <a:rPr lang="en-US" sz="1400" dirty="0">
                          <a:solidFill>
                            <a:schemeClr val="tx1"/>
                          </a:solidFill>
                          <a:effectLst/>
                        </a:rPr>
                        <a:t>Over-use of SABAs, especially use of more than one canister of salbutamol (or equivalent)</a:t>
                      </a:r>
                      <a:r>
                        <a:rPr lang="en-US" sz="1400" spc="-95" dirty="0">
                          <a:solidFill>
                            <a:schemeClr val="tx1"/>
                          </a:solidFill>
                          <a:effectLst/>
                        </a:rPr>
                        <a:t> </a:t>
                      </a:r>
                      <a:r>
                        <a:rPr lang="en-US" sz="1400" dirty="0">
                          <a:solidFill>
                            <a:schemeClr val="tx1"/>
                          </a:solidFill>
                          <a:effectLst/>
                        </a:rPr>
                        <a:t>monthly</a:t>
                      </a:r>
                    </a:p>
                    <a:p>
                      <a:pPr marL="342900" lvl="0" indent="-342900">
                        <a:spcBef>
                          <a:spcPts val="470"/>
                        </a:spcBef>
                        <a:buSzPts val="1000"/>
                        <a:buFont typeface="Symbol" panose="05050102010706020507" pitchFamily="18" charset="2"/>
                        <a:buChar char=""/>
                        <a:tabLst>
                          <a:tab pos="285115" algn="l"/>
                        </a:tabLst>
                      </a:pPr>
                      <a:r>
                        <a:rPr lang="en-US" sz="1400" dirty="0">
                          <a:solidFill>
                            <a:schemeClr val="tx1"/>
                          </a:solidFill>
                          <a:effectLst/>
                        </a:rPr>
                        <a:t>A history of psychiatric disease or psychosocial</a:t>
                      </a:r>
                      <a:r>
                        <a:rPr lang="en-US" sz="1400" spc="-135" dirty="0">
                          <a:solidFill>
                            <a:schemeClr val="tx1"/>
                          </a:solidFill>
                          <a:effectLst/>
                        </a:rPr>
                        <a:t> </a:t>
                      </a:r>
                      <a:r>
                        <a:rPr lang="en-US" sz="1400" dirty="0">
                          <a:solidFill>
                            <a:schemeClr val="tx1"/>
                          </a:solidFill>
                          <a:effectLst/>
                        </a:rPr>
                        <a:t>problems</a:t>
                      </a:r>
                    </a:p>
                    <a:p>
                      <a:pPr marL="342900" lvl="0" indent="-342900">
                        <a:spcBef>
                          <a:spcPts val="465"/>
                        </a:spcBef>
                        <a:buSzPts val="1000"/>
                        <a:buFont typeface="Symbol" panose="05050102010706020507" pitchFamily="18" charset="2"/>
                        <a:buChar char=""/>
                        <a:tabLst>
                          <a:tab pos="285115" algn="l"/>
                        </a:tabLst>
                      </a:pPr>
                      <a:r>
                        <a:rPr lang="en-US" sz="1400" dirty="0">
                          <a:solidFill>
                            <a:schemeClr val="tx1"/>
                          </a:solidFill>
                          <a:effectLst/>
                        </a:rPr>
                        <a:t>Poor adherence with asthma medications and/or poor adherence with (or lack of) a written asthma action</a:t>
                      </a:r>
                      <a:r>
                        <a:rPr lang="en-US" sz="1400" spc="-145" dirty="0">
                          <a:solidFill>
                            <a:schemeClr val="tx1"/>
                          </a:solidFill>
                          <a:effectLst/>
                        </a:rPr>
                        <a:t> </a:t>
                      </a:r>
                      <a:r>
                        <a:rPr lang="en-US" sz="1400" dirty="0">
                          <a:solidFill>
                            <a:schemeClr val="tx1"/>
                          </a:solidFill>
                          <a:effectLst/>
                        </a:rPr>
                        <a:t>plan</a:t>
                      </a:r>
                    </a:p>
                    <a:p>
                      <a:pPr marL="342900" lvl="0" indent="-342900">
                        <a:spcBef>
                          <a:spcPts val="465"/>
                        </a:spcBef>
                        <a:buSzPts val="1000"/>
                        <a:buFont typeface="Symbol" panose="05050102010706020507" pitchFamily="18" charset="2"/>
                        <a:buChar char=""/>
                        <a:tabLst>
                          <a:tab pos="285115" algn="l"/>
                        </a:tabLst>
                      </a:pPr>
                      <a:r>
                        <a:rPr lang="en-US" sz="1400" dirty="0">
                          <a:solidFill>
                            <a:schemeClr val="tx1"/>
                          </a:solidFill>
                          <a:effectLst/>
                        </a:rPr>
                        <a:t>Food allergy in a patient with</a:t>
                      </a:r>
                      <a:r>
                        <a:rPr lang="en-US" sz="1400" spc="-20" dirty="0">
                          <a:solidFill>
                            <a:schemeClr val="tx1"/>
                          </a:solidFill>
                          <a:effectLst/>
                        </a:rPr>
                        <a:t> </a:t>
                      </a:r>
                      <a:r>
                        <a:rPr lang="en-US" sz="1400" dirty="0">
                          <a:solidFill>
                            <a:schemeClr val="tx1"/>
                          </a:solidFill>
                          <a:effectLst/>
                        </a:rPr>
                        <a:t>asthma</a:t>
                      </a:r>
                      <a:endParaRPr lang="en-US" sz="14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0" marR="0" marT="0" marB="0">
                    <a:solidFill>
                      <a:schemeClr val="accent6">
                        <a:lumMod val="20000"/>
                        <a:lumOff val="80000"/>
                      </a:schemeClr>
                    </a:solidFill>
                  </a:tcPr>
                </a:tc>
                <a:extLst>
                  <a:ext uri="{0D108BD9-81ED-4DB2-BD59-A6C34878D82A}">
                    <a16:rowId xmlns:a16="http://schemas.microsoft.com/office/drawing/2014/main" val="192866398"/>
                  </a:ext>
                </a:extLst>
              </a:tr>
            </a:tbl>
          </a:graphicData>
        </a:graphic>
      </p:graphicFrame>
    </p:spTree>
    <p:extLst>
      <p:ext uri="{BB962C8B-B14F-4D97-AF65-F5344CB8AC3E}">
        <p14:creationId xmlns:p14="http://schemas.microsoft.com/office/powerpoint/2010/main" val="310639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1CCD-964D-4FDA-ADA3-F263F29D58D7}"/>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9AC0A514-E6EA-44DA-AFD4-1BA9E3F4124E}"/>
              </a:ext>
            </a:extLst>
          </p:cNvPr>
          <p:cNvSpPr>
            <a:spLocks noGrp="1"/>
          </p:cNvSpPr>
          <p:nvPr>
            <p:ph idx="1"/>
          </p:nvPr>
        </p:nvSpPr>
        <p:spPr>
          <a:xfrm>
            <a:off x="304800" y="2438400"/>
            <a:ext cx="8473404" cy="3651504"/>
          </a:xfrm>
        </p:spPr>
        <p:txBody>
          <a:bodyPr>
            <a:normAutofit/>
          </a:bodyPr>
          <a:lstStyle/>
          <a:p>
            <a:pPr marL="67310">
              <a:spcBef>
                <a:spcPts val="625"/>
              </a:spcBef>
            </a:pPr>
            <a:r>
              <a:rPr lang="en-US" sz="1800" b="1" i="1" dirty="0">
                <a:solidFill>
                  <a:srgbClr val="0077D0"/>
                </a:solidFill>
                <a:effectLst/>
                <a:latin typeface="Arial" panose="020B0604020202020204" pitchFamily="34" charset="0"/>
                <a:ea typeface="Arial" panose="020B0604020202020204" pitchFamily="34" charset="0"/>
              </a:rPr>
              <a:t>Physical examination</a:t>
            </a:r>
            <a:endParaRPr lang="en-US" sz="1800" b="1" i="1" dirty="0">
              <a:effectLst/>
              <a:latin typeface="Arial" panose="020B0604020202020204" pitchFamily="34" charset="0"/>
              <a:ea typeface="Arial" panose="020B0604020202020204" pitchFamily="34" charset="0"/>
            </a:endParaRPr>
          </a:p>
          <a:p>
            <a:pPr marL="67310">
              <a:spcBef>
                <a:spcPts val="770"/>
              </a:spcBef>
              <a:spcAft>
                <a:spcPts val="0"/>
              </a:spcAft>
            </a:pPr>
            <a:r>
              <a:rPr lang="en-US" sz="1800" dirty="0">
                <a:effectLst/>
                <a:latin typeface="Arial" panose="020B0604020202020204" pitchFamily="34" charset="0"/>
                <a:ea typeface="Arial" panose="020B0604020202020204" pitchFamily="34" charset="0"/>
              </a:rPr>
              <a:t>The physical examination should assess:</a:t>
            </a:r>
          </a:p>
          <a:p>
            <a:pPr marL="342900" marR="501015" lvl="0" indent="-342900">
              <a:lnSpc>
                <a:spcPct val="112000"/>
              </a:lnSpc>
              <a:spcBef>
                <a:spcPts val="475"/>
              </a:spcBef>
              <a:spcAft>
                <a:spcPts val="0"/>
              </a:spcAft>
              <a:buFont typeface="+mj-lt"/>
              <a:buAutoNum type="arabicPeriod"/>
              <a:tabLst>
                <a:tab pos="520065" algn="l"/>
                <a:tab pos="520700" algn="l"/>
              </a:tabLst>
            </a:pPr>
            <a:r>
              <a:rPr lang="en-US" sz="1800" dirty="0">
                <a:effectLst/>
                <a:latin typeface="Arial" panose="020B0604020202020204" pitchFamily="34" charset="0"/>
                <a:ea typeface="Carlito"/>
                <a:cs typeface="Carlito"/>
              </a:rPr>
              <a:t>Signs of exacerbation severity and vital signs (e.g. level of consciousness, temperature, pulse rate, respiratory rate, blood pressure, ability to complete sentences, use of accessory muscles,</a:t>
            </a:r>
            <a:r>
              <a:rPr lang="en-US" sz="1800" spc="-150" dirty="0">
                <a:effectLst/>
                <a:latin typeface="Arial" panose="020B0604020202020204" pitchFamily="34" charset="0"/>
                <a:ea typeface="Carlito"/>
                <a:cs typeface="Carlito"/>
              </a:rPr>
              <a:t> </a:t>
            </a:r>
            <a:r>
              <a:rPr lang="en-US" sz="1800" dirty="0">
                <a:effectLst/>
                <a:latin typeface="Arial" panose="020B0604020202020204" pitchFamily="34" charset="0"/>
                <a:ea typeface="Carlito"/>
                <a:cs typeface="Carlito"/>
              </a:rPr>
              <a:t>wheeze).</a:t>
            </a:r>
            <a:endParaRPr lang="en-US" sz="1800" dirty="0">
              <a:effectLst/>
              <a:latin typeface="Carlito"/>
              <a:ea typeface="Carlito"/>
              <a:cs typeface="Carlito"/>
            </a:endParaRPr>
          </a:p>
          <a:p>
            <a:pPr marL="342900" indent="-342900">
              <a:buFont typeface="+mj-lt"/>
              <a:buAutoNum type="arabicPeriod"/>
            </a:pPr>
            <a:r>
              <a:rPr lang="en-US" sz="1800" dirty="0">
                <a:effectLst/>
                <a:latin typeface="Arial" panose="020B0604020202020204" pitchFamily="34" charset="0"/>
                <a:ea typeface="Arial" panose="020B0604020202020204" pitchFamily="34" charset="0"/>
              </a:rPr>
              <a:t>Complicating factors (e.g. anaphylaxis, pneumonia,</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pneumothorax) .</a:t>
            </a:r>
          </a:p>
          <a:p>
            <a:pPr marL="342900" indent="-342900">
              <a:buFont typeface="+mj-lt"/>
              <a:buAutoNum type="arabicPeriod"/>
            </a:pPr>
            <a:r>
              <a:rPr lang="en-US" sz="1800" dirty="0">
                <a:effectLst/>
                <a:latin typeface="Arial" panose="020B0604020202020204" pitchFamily="34" charset="0"/>
                <a:ea typeface="Arial" panose="020B0604020202020204" pitchFamily="34" charset="0"/>
              </a:rPr>
              <a:t>Signs of alternative conditions that could explain acute breathlessness (e.g. cardiac failure, inducible laryngeal obstruction, inhaled foreign body or pulmonary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embolism</a:t>
            </a:r>
            <a:endParaRPr lang="ar-JO" dirty="0"/>
          </a:p>
        </p:txBody>
      </p:sp>
    </p:spTree>
    <p:extLst>
      <p:ext uri="{BB962C8B-B14F-4D97-AF65-F5344CB8AC3E}">
        <p14:creationId xmlns:p14="http://schemas.microsoft.com/office/powerpoint/2010/main" val="140465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lstStyle/>
          <a:p>
            <a:endParaRPr lang="ar-JO"/>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172200" cy="653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64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9B76-5DF5-4042-A648-D0B76F904FD0}"/>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9031AB4F-C904-4B01-A3B7-96DFFE563632}"/>
              </a:ext>
            </a:extLst>
          </p:cNvPr>
          <p:cNvSpPr>
            <a:spLocks noGrp="1"/>
          </p:cNvSpPr>
          <p:nvPr>
            <p:ph idx="1"/>
          </p:nvPr>
        </p:nvSpPr>
        <p:spPr>
          <a:xfrm>
            <a:off x="533400" y="2438400"/>
            <a:ext cx="8244804" cy="3651504"/>
          </a:xfrm>
        </p:spPr>
        <p:txBody>
          <a:bodyPr>
            <a:normAutofit/>
          </a:bodyPr>
          <a:lstStyle/>
          <a:p>
            <a:pPr marL="67310">
              <a:spcBef>
                <a:spcPts val="625"/>
              </a:spcBef>
            </a:pPr>
            <a:r>
              <a:rPr lang="en-US" sz="1800" b="1" i="1" dirty="0">
                <a:solidFill>
                  <a:srgbClr val="0077D0"/>
                </a:solidFill>
                <a:effectLst/>
                <a:latin typeface="Arial" panose="020B0604020202020204" pitchFamily="34" charset="0"/>
                <a:ea typeface="Arial" panose="020B0604020202020204" pitchFamily="34" charset="0"/>
              </a:rPr>
              <a:t>Objective measurements</a:t>
            </a:r>
            <a:endParaRPr lang="en-US" sz="1800" b="1" i="1" dirty="0">
              <a:effectLst/>
              <a:latin typeface="Arial" panose="020B0604020202020204" pitchFamily="34" charset="0"/>
              <a:ea typeface="Arial" panose="020B0604020202020204" pitchFamily="34" charset="0"/>
            </a:endParaRPr>
          </a:p>
          <a:p>
            <a:pPr marL="342900" lvl="0" indent="-342900">
              <a:spcBef>
                <a:spcPts val="475"/>
              </a:spcBef>
              <a:spcAft>
                <a:spcPts val="0"/>
              </a:spcAft>
              <a:buFont typeface="+mj-lt"/>
              <a:buAutoNum type="arabicPeriod"/>
              <a:tabLst>
                <a:tab pos="520065" algn="l"/>
                <a:tab pos="520700" algn="l"/>
              </a:tabLst>
            </a:pPr>
            <a:r>
              <a:rPr lang="en-US" sz="1800" dirty="0">
                <a:effectLst/>
                <a:latin typeface="Arial" panose="020B0604020202020204" pitchFamily="34" charset="0"/>
                <a:ea typeface="Carlito"/>
                <a:cs typeface="Carlito"/>
              </a:rPr>
              <a:t>Pulse oximetry. Saturation levels &lt;90% in children or adults signal the need for aggressive</a:t>
            </a:r>
            <a:r>
              <a:rPr lang="en-US" sz="1800" spc="-80" dirty="0">
                <a:effectLst/>
                <a:latin typeface="Arial" panose="020B0604020202020204" pitchFamily="34" charset="0"/>
                <a:ea typeface="Carlito"/>
                <a:cs typeface="Carlito"/>
              </a:rPr>
              <a:t> </a:t>
            </a:r>
            <a:r>
              <a:rPr lang="en-US" sz="1800" dirty="0">
                <a:effectLst/>
                <a:latin typeface="Arial" panose="020B0604020202020204" pitchFamily="34" charset="0"/>
                <a:ea typeface="Carlito"/>
                <a:cs typeface="Carlito"/>
              </a:rPr>
              <a:t>therapy.</a:t>
            </a:r>
            <a:endParaRPr lang="en-US" sz="1800" dirty="0">
              <a:effectLst/>
              <a:latin typeface="Carlito"/>
              <a:ea typeface="Carlito"/>
              <a:cs typeface="Carlito"/>
            </a:endParaRPr>
          </a:p>
          <a:p>
            <a:pPr marL="342900" lvl="0" indent="-342900">
              <a:spcBef>
                <a:spcPts val="165"/>
              </a:spcBef>
              <a:spcAft>
                <a:spcPts val="0"/>
              </a:spcAft>
              <a:buFont typeface="+mj-lt"/>
              <a:buAutoNum type="arabicPeriod"/>
              <a:tabLst>
                <a:tab pos="520065" algn="l"/>
                <a:tab pos="520700" algn="l"/>
              </a:tabLst>
            </a:pPr>
            <a:r>
              <a:rPr lang="en-US" sz="1800" dirty="0">
                <a:effectLst/>
                <a:latin typeface="Arial" panose="020B0604020202020204" pitchFamily="34" charset="0"/>
                <a:ea typeface="Carlito"/>
                <a:cs typeface="Carlito"/>
              </a:rPr>
              <a:t>PEF in patients older than 5 years </a:t>
            </a:r>
            <a:endParaRPr lang="en-US" sz="1800" dirty="0">
              <a:effectLst/>
              <a:latin typeface="Carlito"/>
              <a:ea typeface="Carlito"/>
              <a:cs typeface="Carlito"/>
            </a:endParaRPr>
          </a:p>
          <a:p>
            <a:pPr marL="0" indent="0">
              <a:spcBef>
                <a:spcPts val="35"/>
              </a:spcBef>
              <a:buNone/>
            </a:pP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64636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1D2B-9442-491C-92F5-2A656F63F176}"/>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394F90E5-F87B-44E7-9D37-6F5A698AC54F}"/>
              </a:ext>
            </a:extLst>
          </p:cNvPr>
          <p:cNvSpPr>
            <a:spLocks noGrp="1"/>
          </p:cNvSpPr>
          <p:nvPr>
            <p:ph idx="1"/>
          </p:nvPr>
        </p:nvSpPr>
        <p:spPr>
          <a:xfrm>
            <a:off x="685800" y="2438400"/>
            <a:ext cx="8092404" cy="3651504"/>
          </a:xfrm>
        </p:spPr>
        <p:txBody>
          <a:bodyPr/>
          <a:lstStyle/>
          <a:p>
            <a:pPr marL="67310">
              <a:spcBef>
                <a:spcPts val="465"/>
              </a:spcBef>
            </a:pPr>
            <a:r>
              <a:rPr lang="en-US" sz="2000" b="1" dirty="0">
                <a:solidFill>
                  <a:srgbClr val="0077D0"/>
                </a:solidFill>
                <a:effectLst/>
                <a:latin typeface="Arial" panose="020B0604020202020204" pitchFamily="34" charset="0"/>
                <a:ea typeface="Arial" panose="020B0604020202020204" pitchFamily="34" charset="0"/>
              </a:rPr>
              <a:t>Treating exacerbations in primary care</a:t>
            </a:r>
            <a:endParaRPr lang="en-US" sz="2000" b="1" dirty="0">
              <a:effectLst/>
              <a:latin typeface="Arial" panose="020B0604020202020204" pitchFamily="34" charset="0"/>
              <a:ea typeface="Arial" panose="020B0604020202020204" pitchFamily="34" charset="0"/>
            </a:endParaRPr>
          </a:p>
          <a:p>
            <a:r>
              <a:rPr lang="en-US" sz="2000" dirty="0">
                <a:effectLst/>
                <a:latin typeface="Arial" panose="020B0604020202020204" pitchFamily="34" charset="0"/>
                <a:ea typeface="Arial" panose="020B0604020202020204" pitchFamily="34" charset="0"/>
              </a:rPr>
              <a:t>The main initial therapies include repetitive administration of short-acting inhaled bronchodilators, early introduction of systemic corticosteroids, and controlled flow oxygen supplementation.</a:t>
            </a:r>
            <a:endParaRPr lang="en-US" sz="2000" dirty="0">
              <a:solidFill>
                <a:srgbClr val="0000FF"/>
              </a:solidFill>
              <a:effectLst/>
              <a:latin typeface="Arial" panose="020B0604020202020204" pitchFamily="34" charset="0"/>
              <a:ea typeface="Arial" panose="020B0604020202020204" pitchFamily="34" charset="0"/>
            </a:endParaRPr>
          </a:p>
          <a:p>
            <a:r>
              <a:rPr lang="en-US" sz="2000" dirty="0">
                <a:effectLst/>
                <a:latin typeface="Arial" panose="020B0604020202020204" pitchFamily="34" charset="0"/>
                <a:ea typeface="Arial" panose="020B0604020202020204" pitchFamily="34" charset="0"/>
              </a:rPr>
              <a:t> The aim is to rapidly relieve airflow obstruction and hypoxemia, address the underlying inflammatory pathophysiology, and prevent relapse.</a:t>
            </a:r>
            <a:endParaRPr lang="ar-JO" dirty="0"/>
          </a:p>
          <a:p>
            <a:endParaRPr lang="ar-JO" dirty="0"/>
          </a:p>
        </p:txBody>
      </p:sp>
    </p:spTree>
    <p:extLst>
      <p:ext uri="{BB962C8B-B14F-4D97-AF65-F5344CB8AC3E}">
        <p14:creationId xmlns:p14="http://schemas.microsoft.com/office/powerpoint/2010/main" val="672213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CFA7-640F-4357-8B85-8EDE068ADB88}"/>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ABCC9114-E542-40ED-A316-6F55468AFD08}"/>
              </a:ext>
            </a:extLst>
          </p:cNvPr>
          <p:cNvSpPr>
            <a:spLocks noGrp="1"/>
          </p:cNvSpPr>
          <p:nvPr>
            <p:ph idx="1"/>
          </p:nvPr>
        </p:nvSpPr>
        <p:spPr/>
        <p:txBody>
          <a:bodyPr/>
          <a:lstStyle/>
          <a:p>
            <a:endParaRPr lang="ar-JO"/>
          </a:p>
        </p:txBody>
      </p:sp>
      <p:pic>
        <p:nvPicPr>
          <p:cNvPr id="4" name="image32.jpeg" descr="A screenshot of a cell phone  Description automatically generated">
            <a:extLst>
              <a:ext uri="{FF2B5EF4-FFF2-40B4-BE49-F238E27FC236}">
                <a16:creationId xmlns:a16="http://schemas.microsoft.com/office/drawing/2014/main" id="{E8CA8B01-98E9-44D1-A78E-254E74450D2C}"/>
              </a:ext>
            </a:extLst>
          </p:cNvPr>
          <p:cNvPicPr/>
          <p:nvPr/>
        </p:nvPicPr>
        <p:blipFill>
          <a:blip r:embed="rId2" cstate="print"/>
          <a:stretch>
            <a:fillRect/>
          </a:stretch>
        </p:blipFill>
        <p:spPr>
          <a:xfrm>
            <a:off x="1371600" y="7620"/>
            <a:ext cx="6400800" cy="6553201"/>
          </a:xfrm>
          <a:prstGeom prst="rect">
            <a:avLst/>
          </a:prstGeom>
        </p:spPr>
      </p:pic>
    </p:spTree>
    <p:extLst>
      <p:ext uri="{BB962C8B-B14F-4D97-AF65-F5344CB8AC3E}">
        <p14:creationId xmlns:p14="http://schemas.microsoft.com/office/powerpoint/2010/main" val="3195571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AEC4-3623-41E4-A435-7AFA898C3905}"/>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83CD91A1-4819-4029-9C55-B00DACAA3A33}"/>
              </a:ext>
            </a:extLst>
          </p:cNvPr>
          <p:cNvSpPr>
            <a:spLocks noGrp="1"/>
          </p:cNvSpPr>
          <p:nvPr>
            <p:ph idx="1"/>
          </p:nvPr>
        </p:nvSpPr>
        <p:spPr>
          <a:xfrm>
            <a:off x="609600" y="2438400"/>
            <a:ext cx="8168604" cy="3651504"/>
          </a:xfrm>
        </p:spPr>
        <p:txBody>
          <a:bodyPr>
            <a:normAutofit fontScale="92500" lnSpcReduction="10000"/>
          </a:bodyPr>
          <a:lstStyle/>
          <a:p>
            <a:pPr marL="67310">
              <a:spcBef>
                <a:spcPts val="605"/>
              </a:spcBef>
            </a:pPr>
            <a:r>
              <a:rPr lang="en-US" sz="1800" b="1" i="1" dirty="0">
                <a:solidFill>
                  <a:srgbClr val="0077D0"/>
                </a:solidFill>
                <a:effectLst/>
                <a:latin typeface="Arial" panose="020B0604020202020204" pitchFamily="34" charset="0"/>
                <a:ea typeface="Arial" panose="020B0604020202020204" pitchFamily="34" charset="0"/>
              </a:rPr>
              <a:t>Inhaled short-acting beta2 -agonists</a:t>
            </a:r>
            <a:endParaRPr lang="en-US" sz="1800" b="1" i="1" dirty="0">
              <a:effectLst/>
              <a:latin typeface="Arial" panose="020B0604020202020204" pitchFamily="34" charset="0"/>
              <a:ea typeface="Arial" panose="020B0604020202020204" pitchFamily="34" charset="0"/>
            </a:endParaRPr>
          </a:p>
          <a:p>
            <a:pPr marL="175260" marR="30289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For mild to moderate exacerbations, repeated administration of inhaled SABA (up to 4–10 puffs every 20 minutes for the first hour) is an effective and efficient way to achieve rapid reversal of airflow limitation.</a:t>
            </a:r>
          </a:p>
          <a:p>
            <a:pPr marL="175260" marR="30289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After the first hour, the dose of SABA required varies from 4–10 puffs every 3–4 hours up to 6–10 puffs every 1–2 hours, or more often. </a:t>
            </a:r>
          </a:p>
          <a:p>
            <a:pPr marL="175260" marR="30289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No additional SABA is needed if there is a good response to initial treatment (e.g. PEF &gt;60–80% of predicted or personal best for 3–4 hours).</a:t>
            </a:r>
          </a:p>
          <a:p>
            <a:r>
              <a:rPr lang="en-US" sz="1800" dirty="0">
                <a:effectLst/>
                <a:latin typeface="Arial" panose="020B0604020202020204" pitchFamily="34" charset="0"/>
                <a:ea typeface="Arial" panose="020B0604020202020204" pitchFamily="34" charset="0"/>
              </a:rPr>
              <a:t>Delivery of SABA via a </a:t>
            </a:r>
            <a:r>
              <a:rPr lang="en-US" sz="1800" dirty="0" err="1">
                <a:effectLst/>
                <a:latin typeface="Arial" panose="020B0604020202020204" pitchFamily="34" charset="0"/>
                <a:ea typeface="Arial" panose="020B0604020202020204" pitchFamily="34" charset="0"/>
              </a:rPr>
              <a:t>pMDI</a:t>
            </a:r>
            <a:r>
              <a:rPr lang="en-US" sz="1800" dirty="0">
                <a:effectLst/>
                <a:latin typeface="Arial" panose="020B0604020202020204" pitchFamily="34" charset="0"/>
                <a:ea typeface="Arial" panose="020B0604020202020204" pitchFamily="34" charset="0"/>
              </a:rPr>
              <a:t> and spacer or a DPI leads to a similar improvement in lung function as delivery via nebulizer</a:t>
            </a:r>
            <a:r>
              <a:rPr lang="en-US" sz="1800" dirty="0">
                <a:solidFill>
                  <a:srgbClr val="0000FF"/>
                </a:solidFill>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 however, patients with acute severe asthma were not included in these studies. </a:t>
            </a:r>
          </a:p>
        </p:txBody>
      </p:sp>
    </p:spTree>
    <p:extLst>
      <p:ext uri="{BB962C8B-B14F-4D97-AF65-F5344CB8AC3E}">
        <p14:creationId xmlns:p14="http://schemas.microsoft.com/office/powerpoint/2010/main" val="918687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5ADD-858F-4239-A68D-90AE2ACFD450}"/>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FAFF5BCB-E629-4B25-98C0-48472CA53DDA}"/>
              </a:ext>
            </a:extLst>
          </p:cNvPr>
          <p:cNvSpPr>
            <a:spLocks noGrp="1"/>
          </p:cNvSpPr>
          <p:nvPr>
            <p:ph idx="1"/>
          </p:nvPr>
        </p:nvSpPr>
        <p:spPr>
          <a:xfrm>
            <a:off x="685800" y="2209800"/>
            <a:ext cx="8092404" cy="3880104"/>
          </a:xfrm>
        </p:spPr>
        <p:txBody>
          <a:bodyPr>
            <a:normAutofit fontScale="70000" lnSpcReduction="20000"/>
          </a:bodyPr>
          <a:lstStyle/>
          <a:p>
            <a:pPr marL="67310">
              <a:spcBef>
                <a:spcPts val="375"/>
              </a:spcBef>
            </a:pPr>
            <a:r>
              <a:rPr lang="en-US" sz="1800" b="1" i="1" dirty="0">
                <a:solidFill>
                  <a:srgbClr val="0077D0"/>
                </a:solidFill>
                <a:effectLst/>
                <a:latin typeface="Arial" panose="020B0604020202020204" pitchFamily="34" charset="0"/>
                <a:ea typeface="Arial" panose="020B0604020202020204" pitchFamily="34" charset="0"/>
              </a:rPr>
              <a:t>Controlled oxygen therapy (if available)</a:t>
            </a:r>
            <a:endParaRPr lang="en-US" sz="1800" b="1" i="1" dirty="0">
              <a:effectLst/>
              <a:latin typeface="Arial" panose="020B0604020202020204" pitchFamily="34" charset="0"/>
              <a:ea typeface="Arial" panose="020B0604020202020204" pitchFamily="34" charset="0"/>
            </a:endParaRPr>
          </a:p>
          <a:p>
            <a:pPr marL="175260" marR="31877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Oxygen therapy should be titrated against pulse oximetry (if available) to maintain oxygen saturation at 93–95% (94– 98% for children 6–11 years).</a:t>
            </a:r>
          </a:p>
          <a:p>
            <a:pPr marL="175260" marR="31877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In hospitalized asthma patients, controlled or titrated oxygen therapy is associated with lower mortality and better outcomes than high concentration (100%) oxygen therapy. </a:t>
            </a:r>
          </a:p>
          <a:p>
            <a:pPr marL="175260" marR="31877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Oxygen should not be withheld if oximetry is not available, but the patient should be monitored for deterioration, somnolence or fatigue because of the risk of hypercapnia and respiratory failure</a:t>
            </a:r>
            <a:r>
              <a:rPr lang="en-US" sz="1800" dirty="0">
                <a:solidFill>
                  <a:srgbClr val="0000FF"/>
                </a:solidFill>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67310">
              <a:spcBef>
                <a:spcPts val="600"/>
              </a:spcBef>
            </a:pPr>
            <a:r>
              <a:rPr lang="en-US" sz="1800" b="1" i="1" dirty="0">
                <a:solidFill>
                  <a:srgbClr val="0077D0"/>
                </a:solidFill>
                <a:effectLst/>
                <a:latin typeface="Arial" panose="020B0604020202020204" pitchFamily="34" charset="0"/>
                <a:ea typeface="Arial" panose="020B0604020202020204" pitchFamily="34" charset="0"/>
              </a:rPr>
              <a:t>Systemic corticosteroids</a:t>
            </a:r>
            <a:endParaRPr lang="en-US" sz="1800" b="1" i="1" dirty="0">
              <a:effectLst/>
              <a:latin typeface="Arial" panose="020B0604020202020204" pitchFamily="34" charset="0"/>
              <a:ea typeface="Arial" panose="020B0604020202020204" pitchFamily="34" charset="0"/>
            </a:endParaRPr>
          </a:p>
          <a:p>
            <a:pPr marL="175260" marR="29464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OCS should be given promptly, especially if the patient is deteriorating, or had already increased their reliever and controller medications before presenting .</a:t>
            </a:r>
          </a:p>
          <a:p>
            <a:pPr marL="175260" marR="29464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The recommended dose for adults is 1 mg prednisolone/kg/day or equivalent up to a maximum of 50 mg/day, and 1–2 mg/kg/day for children 6–11 years up to a maximum of 40 mg/day).</a:t>
            </a:r>
          </a:p>
          <a:p>
            <a:pPr marL="175260" marR="29464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OCS should usually be continued for 5–7 days in adults</a:t>
            </a:r>
            <a:r>
              <a:rPr lang="en-US" sz="1800" dirty="0">
                <a:solidFill>
                  <a:srgbClr val="0000FF"/>
                </a:solidFill>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 3-5 days in children.</a:t>
            </a:r>
          </a:p>
          <a:p>
            <a:pPr marL="175260" marR="29464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Patients should be advised about common side-effects, including sleep disturbance, increased appetite, reflux and mood changes</a:t>
            </a:r>
            <a:r>
              <a:rPr lang="en-US" sz="1800" dirty="0">
                <a:solidFill>
                  <a:srgbClr val="0000FF"/>
                </a:solidFill>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endParaRPr lang="ar-JO" dirty="0"/>
          </a:p>
        </p:txBody>
      </p:sp>
    </p:spTree>
    <p:extLst>
      <p:ext uri="{BB962C8B-B14F-4D97-AF65-F5344CB8AC3E}">
        <p14:creationId xmlns:p14="http://schemas.microsoft.com/office/powerpoint/2010/main" val="1856272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5C49-54D5-469C-B5E7-BEDD231E06DA}"/>
              </a:ext>
            </a:extLst>
          </p:cNvPr>
          <p:cNvSpPr>
            <a:spLocks noGrp="1"/>
          </p:cNvSpPr>
          <p:nvPr>
            <p:ph type="title"/>
          </p:nvPr>
        </p:nvSpPr>
        <p:spPr>
          <a:xfrm>
            <a:off x="228600" y="568345"/>
            <a:ext cx="8549604" cy="1560716"/>
          </a:xfrm>
        </p:spPr>
        <p:txBody>
          <a:bodyPr>
            <a:normAutofit fontScale="90000"/>
          </a:bodyPr>
          <a:lstStyle/>
          <a:p>
            <a:r>
              <a:rPr lang="en-US" sz="4000" b="1" dirty="0">
                <a:solidFill>
                  <a:srgbClr val="0077D0"/>
                </a:solidFill>
                <a:latin typeface="Arial" panose="020B0604020202020204" pitchFamily="34" charset="0"/>
                <a:ea typeface="Arial" panose="020B0604020202020204" pitchFamily="34" charset="0"/>
              </a:rPr>
              <a:t>Treatment in acute care settings such as the emergency department</a:t>
            </a:r>
            <a:r>
              <a:rPr lang="en-US" sz="4000" b="1" dirty="0">
                <a:latin typeface="Arial" panose="020B0604020202020204" pitchFamily="34" charset="0"/>
                <a:ea typeface="Arial" panose="020B0604020202020204" pitchFamily="34" charset="0"/>
              </a:rPr>
              <a:t/>
            </a:r>
            <a:br>
              <a:rPr lang="en-US" sz="4000" b="1" dirty="0">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28A0E21D-4AAC-4249-9C31-AAA16FD00C02}"/>
              </a:ext>
            </a:extLst>
          </p:cNvPr>
          <p:cNvSpPr>
            <a:spLocks noGrp="1"/>
          </p:cNvSpPr>
          <p:nvPr>
            <p:ph idx="1"/>
          </p:nvPr>
        </p:nvSpPr>
        <p:spPr>
          <a:xfrm>
            <a:off x="152400" y="2438400"/>
            <a:ext cx="8625804" cy="3651504"/>
          </a:xfrm>
        </p:spPr>
        <p:txBody>
          <a:bodyPr>
            <a:normAutofit/>
          </a:bodyPr>
          <a:lstStyle/>
          <a:p>
            <a:pPr marL="175260">
              <a:spcBef>
                <a:spcPts val="770"/>
              </a:spcBef>
              <a:spcAft>
                <a:spcPts val="0"/>
              </a:spcAft>
            </a:pPr>
            <a:r>
              <a:rPr lang="en-US" sz="1800" dirty="0">
                <a:effectLst/>
                <a:latin typeface="Arial" panose="020B0604020202020204" pitchFamily="34" charset="0"/>
                <a:ea typeface="Arial" panose="020B0604020202020204" pitchFamily="34" charset="0"/>
              </a:rPr>
              <a:t>The following treatments are usually administered concurrently to achieve rapid improvement.</a:t>
            </a:r>
          </a:p>
          <a:p>
            <a:pPr marL="67310">
              <a:spcBef>
                <a:spcPts val="770"/>
              </a:spcBef>
            </a:pPr>
            <a:r>
              <a:rPr lang="en-US" sz="1800" b="1" i="1" dirty="0">
                <a:solidFill>
                  <a:srgbClr val="0077D0"/>
                </a:solidFill>
                <a:effectLst/>
                <a:latin typeface="Arial" panose="020B0604020202020204" pitchFamily="34" charset="0"/>
                <a:ea typeface="Arial" panose="020B0604020202020204" pitchFamily="34" charset="0"/>
              </a:rPr>
              <a:t>Oxygen</a:t>
            </a:r>
            <a:endParaRPr lang="en-US" sz="1800" b="1" i="1" dirty="0">
              <a:effectLst/>
              <a:latin typeface="Arial" panose="020B0604020202020204" pitchFamily="34" charset="0"/>
              <a:ea typeface="Arial" panose="020B0604020202020204" pitchFamily="34" charset="0"/>
            </a:endParaRPr>
          </a:p>
          <a:p>
            <a:pPr marL="67310">
              <a:spcBef>
                <a:spcPts val="610"/>
              </a:spcBef>
            </a:pPr>
            <a:r>
              <a:rPr lang="en-US" sz="1800" b="1" i="1" dirty="0">
                <a:solidFill>
                  <a:srgbClr val="0077D0"/>
                </a:solidFill>
                <a:effectLst/>
                <a:latin typeface="Arial" panose="020B0604020202020204" pitchFamily="34" charset="0"/>
                <a:ea typeface="Arial" panose="020B0604020202020204" pitchFamily="34" charset="0"/>
              </a:rPr>
              <a:t>Inhaled short-acting beta2 –agonists</a:t>
            </a:r>
          </a:p>
          <a:p>
            <a:pPr marL="67310">
              <a:spcBef>
                <a:spcPts val="595"/>
              </a:spcBef>
            </a:pPr>
            <a:r>
              <a:rPr lang="en-US" sz="1800" b="1" i="1" dirty="0">
                <a:solidFill>
                  <a:srgbClr val="0077D0"/>
                </a:solidFill>
                <a:effectLst/>
                <a:latin typeface="Arial" panose="020B0604020202020204" pitchFamily="34" charset="0"/>
                <a:ea typeface="Arial" panose="020B0604020202020204" pitchFamily="34" charset="0"/>
              </a:rPr>
              <a:t>Epinephrine (for anaphylaxis)</a:t>
            </a:r>
            <a:endParaRPr lang="en-US" sz="1800" b="1" i="1"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Intramuscular epinephrine (adrenaline) is indicated in addition to standard therapy for acute asthma associated with anaphylaxis and angioedema.</a:t>
            </a:r>
          </a:p>
          <a:p>
            <a:r>
              <a:rPr lang="en-US" sz="1800" dirty="0">
                <a:effectLst/>
                <a:latin typeface="Arial" panose="020B0604020202020204" pitchFamily="34" charset="0"/>
                <a:ea typeface="Arial" panose="020B0604020202020204" pitchFamily="34" charset="0"/>
              </a:rPr>
              <a:t> It is not routinely indicated for other asthma exacerbations</a:t>
            </a:r>
            <a:endParaRPr lang="ar-JO" sz="1800" dirty="0"/>
          </a:p>
          <a:p>
            <a:pPr marL="67310">
              <a:spcBef>
                <a:spcPts val="610"/>
              </a:spcBef>
            </a:pPr>
            <a:endParaRPr lang="en-US" sz="1800" b="1" i="1" dirty="0">
              <a:effectLst/>
              <a:latin typeface="Arial" panose="020B0604020202020204" pitchFamily="34" charset="0"/>
              <a:ea typeface="Arial" panose="020B0604020202020204" pitchFamily="34" charset="0"/>
            </a:endParaRPr>
          </a:p>
          <a:p>
            <a:endParaRPr lang="ar-JO" dirty="0"/>
          </a:p>
        </p:txBody>
      </p:sp>
    </p:spTree>
    <p:extLst>
      <p:ext uri="{BB962C8B-B14F-4D97-AF65-F5344CB8AC3E}">
        <p14:creationId xmlns:p14="http://schemas.microsoft.com/office/powerpoint/2010/main" val="1969249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7CDC-AA2F-475B-8D78-A7D2ACF50622}"/>
              </a:ext>
            </a:extLst>
          </p:cNvPr>
          <p:cNvSpPr>
            <a:spLocks noGrp="1"/>
          </p:cNvSpPr>
          <p:nvPr>
            <p:ph type="title"/>
          </p:nvPr>
        </p:nvSpPr>
        <p:spPr/>
        <p:txBody>
          <a:bodyPr/>
          <a:lstStyle/>
          <a:p>
            <a:r>
              <a:rPr lang="en-US" sz="4000" b="1" dirty="0">
                <a:solidFill>
                  <a:srgbClr val="00B0F0"/>
                </a:solidFill>
                <a:effectLst/>
                <a:latin typeface="Arial" panose="020B0604020202020204" pitchFamily="34" charset="0"/>
                <a:ea typeface="Arial" panose="020B0604020202020204" pitchFamily="34" charset="0"/>
              </a:rPr>
              <a:t>Systemic corticosteroids</a:t>
            </a:r>
            <a:endParaRPr lang="ar-JO" b="1" dirty="0">
              <a:solidFill>
                <a:srgbClr val="00B0F0"/>
              </a:solidFill>
            </a:endParaRPr>
          </a:p>
        </p:txBody>
      </p:sp>
      <p:sp>
        <p:nvSpPr>
          <p:cNvPr id="3" name="Content Placeholder 2">
            <a:extLst>
              <a:ext uri="{FF2B5EF4-FFF2-40B4-BE49-F238E27FC236}">
                <a16:creationId xmlns:a16="http://schemas.microsoft.com/office/drawing/2014/main" id="{EFD55E00-70C0-405A-AE02-531AB95CCA01}"/>
              </a:ext>
            </a:extLst>
          </p:cNvPr>
          <p:cNvSpPr>
            <a:spLocks noGrp="1"/>
          </p:cNvSpPr>
          <p:nvPr>
            <p:ph idx="1"/>
          </p:nvPr>
        </p:nvSpPr>
        <p:spPr>
          <a:xfrm>
            <a:off x="152400" y="2438400"/>
            <a:ext cx="8625804" cy="3651504"/>
          </a:xfrm>
        </p:spPr>
        <p:txBody>
          <a:bodyPr>
            <a:normAutofit fontScale="85000" lnSpcReduction="10000"/>
          </a:bodyPr>
          <a:lstStyle/>
          <a:p>
            <a:pPr marL="175260" marR="40449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speed resolution of exacerbations and prevent relapse, </a:t>
            </a:r>
          </a:p>
          <a:p>
            <a:pPr marL="175260" marR="40449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should be administered to the patient within 1 hour of presentation.</a:t>
            </a:r>
            <a:endParaRPr lang="en-US" sz="1800" dirty="0">
              <a:solidFill>
                <a:srgbClr val="0000FF"/>
              </a:solidFill>
              <a:effectLst/>
              <a:latin typeface="Arial" panose="020B0604020202020204" pitchFamily="34" charset="0"/>
              <a:ea typeface="Arial" panose="020B0604020202020204" pitchFamily="34" charset="0"/>
            </a:endParaRPr>
          </a:p>
          <a:p>
            <a:pPr marL="175260" marR="40449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Use of systemic corticosteroids is particularly important in the emergency department if:</a:t>
            </a:r>
          </a:p>
          <a:p>
            <a:pPr marL="342900" lvl="0" indent="-342900">
              <a:spcBef>
                <a:spcPts val="310"/>
              </a:spcBef>
              <a:spcAft>
                <a:spcPts val="0"/>
              </a:spcAft>
              <a:buFont typeface="+mj-lt"/>
              <a:buAutoNum type="arabicPeriod"/>
              <a:tabLst>
                <a:tab pos="520065" algn="l"/>
                <a:tab pos="520700" algn="l"/>
              </a:tabLst>
            </a:pPr>
            <a:r>
              <a:rPr lang="en-US" sz="1800" dirty="0">
                <a:effectLst/>
                <a:latin typeface="Arial" panose="020B0604020202020204" pitchFamily="34" charset="0"/>
                <a:ea typeface="Carlito"/>
                <a:cs typeface="Carlito"/>
              </a:rPr>
              <a:t>Initial SABA treatment fails to achieve lasting improvement in</a:t>
            </a:r>
            <a:r>
              <a:rPr lang="en-US" sz="1800" spc="-15" dirty="0">
                <a:effectLst/>
                <a:latin typeface="Arial" panose="020B0604020202020204" pitchFamily="34" charset="0"/>
                <a:ea typeface="Carlito"/>
                <a:cs typeface="Carlito"/>
              </a:rPr>
              <a:t> </a:t>
            </a:r>
            <a:r>
              <a:rPr lang="en-US" sz="1800" dirty="0">
                <a:effectLst/>
                <a:latin typeface="Arial" panose="020B0604020202020204" pitchFamily="34" charset="0"/>
                <a:ea typeface="Carlito"/>
                <a:cs typeface="Carlito"/>
              </a:rPr>
              <a:t>symptoms</a:t>
            </a:r>
            <a:endParaRPr lang="en-US" sz="1800" dirty="0">
              <a:effectLst/>
              <a:latin typeface="Carlito"/>
              <a:ea typeface="Carlito"/>
              <a:cs typeface="Carlito"/>
            </a:endParaRPr>
          </a:p>
          <a:p>
            <a:pPr marL="342900" lvl="0" indent="-342900">
              <a:spcBef>
                <a:spcPts val="165"/>
              </a:spcBef>
              <a:spcAft>
                <a:spcPts val="0"/>
              </a:spcAft>
              <a:buFont typeface="+mj-lt"/>
              <a:buAutoNum type="arabicPeriod"/>
              <a:tabLst>
                <a:tab pos="520065" algn="l"/>
                <a:tab pos="520700" algn="l"/>
              </a:tabLst>
            </a:pPr>
            <a:r>
              <a:rPr lang="en-US" sz="1800" dirty="0">
                <a:effectLst/>
                <a:latin typeface="Arial" panose="020B0604020202020204" pitchFamily="34" charset="0"/>
                <a:ea typeface="Carlito"/>
                <a:cs typeface="Carlito"/>
              </a:rPr>
              <a:t>The exacerbation developed while the patient was taking</a:t>
            </a:r>
            <a:r>
              <a:rPr lang="en-US" sz="1800" spc="-25" dirty="0">
                <a:effectLst/>
                <a:latin typeface="Arial" panose="020B0604020202020204" pitchFamily="34" charset="0"/>
                <a:ea typeface="Carlito"/>
                <a:cs typeface="Carlito"/>
              </a:rPr>
              <a:t> </a:t>
            </a:r>
            <a:r>
              <a:rPr lang="en-US" sz="1800" dirty="0">
                <a:effectLst/>
                <a:latin typeface="Arial" panose="020B0604020202020204" pitchFamily="34" charset="0"/>
                <a:ea typeface="Carlito"/>
                <a:cs typeface="Carlito"/>
              </a:rPr>
              <a:t>OCS</a:t>
            </a:r>
            <a:endParaRPr lang="en-US" sz="1800" dirty="0">
              <a:effectLst/>
              <a:latin typeface="Carlito"/>
              <a:ea typeface="Carlito"/>
              <a:cs typeface="Carlito"/>
            </a:endParaRPr>
          </a:p>
          <a:p>
            <a:pPr marL="342900" lvl="0" indent="-342900">
              <a:spcBef>
                <a:spcPts val="155"/>
              </a:spcBef>
              <a:spcAft>
                <a:spcPts val="0"/>
              </a:spcAft>
              <a:buFont typeface="+mj-lt"/>
              <a:buAutoNum type="arabicPeriod"/>
              <a:tabLst>
                <a:tab pos="520065" algn="l"/>
                <a:tab pos="520700" algn="l"/>
              </a:tabLst>
            </a:pPr>
            <a:r>
              <a:rPr lang="en-US" sz="1800" dirty="0">
                <a:effectLst/>
                <a:latin typeface="Arial" panose="020B0604020202020204" pitchFamily="34" charset="0"/>
                <a:ea typeface="Carlito"/>
                <a:cs typeface="Carlito"/>
              </a:rPr>
              <a:t>The patient has a history of previous exacerbations requiring</a:t>
            </a:r>
            <a:r>
              <a:rPr lang="en-US" sz="1800" spc="-10" dirty="0">
                <a:effectLst/>
                <a:latin typeface="Arial" panose="020B0604020202020204" pitchFamily="34" charset="0"/>
                <a:ea typeface="Carlito"/>
                <a:cs typeface="Carlito"/>
              </a:rPr>
              <a:t> </a:t>
            </a:r>
            <a:r>
              <a:rPr lang="en-US" sz="1800" dirty="0">
                <a:effectLst/>
                <a:latin typeface="Arial" panose="020B0604020202020204" pitchFamily="34" charset="0"/>
                <a:ea typeface="Carlito"/>
                <a:cs typeface="Carlito"/>
              </a:rPr>
              <a:t>OCS</a:t>
            </a:r>
          </a:p>
          <a:p>
            <a:pPr marL="0" indent="0">
              <a:spcBef>
                <a:spcPts val="155"/>
              </a:spcBef>
              <a:buNone/>
              <a:tabLst>
                <a:tab pos="520065" algn="l"/>
                <a:tab pos="520700" algn="l"/>
              </a:tabLst>
            </a:pPr>
            <a:r>
              <a:rPr lang="en-US" sz="1800" b="1" i="1" dirty="0">
                <a:effectLst/>
                <a:latin typeface="Arial" panose="020B0604020202020204" pitchFamily="34" charset="0"/>
                <a:ea typeface="Arial" panose="020B0604020202020204" pitchFamily="34" charset="0"/>
              </a:rPr>
              <a:t>Route of delivery</a:t>
            </a:r>
            <a:r>
              <a:rPr lang="en-US" sz="1800" b="1" dirty="0">
                <a:effectLst/>
                <a:latin typeface="Arial" panose="020B0604020202020204" pitchFamily="34" charset="0"/>
                <a:ea typeface="Arial" panose="020B0604020202020204" pitchFamily="34" charset="0"/>
              </a:rPr>
              <a:t>:</a:t>
            </a:r>
          </a:p>
          <a:p>
            <a:pPr>
              <a:spcBef>
                <a:spcPts val="155"/>
              </a:spcBef>
              <a:tabLst>
                <a:tab pos="520065" algn="l"/>
                <a:tab pos="520700" algn="l"/>
              </a:tabLst>
            </a:pPr>
            <a:r>
              <a:rPr lang="en-US" sz="1800" dirty="0">
                <a:effectLst/>
                <a:latin typeface="Arial" panose="020B0604020202020204" pitchFamily="34" charset="0"/>
                <a:ea typeface="Arial" panose="020B0604020202020204" pitchFamily="34" charset="0"/>
              </a:rPr>
              <a:t> oral administration is as effective as intravenous. </a:t>
            </a:r>
          </a:p>
          <a:p>
            <a:pPr>
              <a:spcBef>
                <a:spcPts val="155"/>
              </a:spcBef>
              <a:tabLst>
                <a:tab pos="520065" algn="l"/>
                <a:tab pos="520700" algn="l"/>
              </a:tabLst>
            </a:pPr>
            <a:r>
              <a:rPr lang="en-US" sz="1800" dirty="0">
                <a:effectLst/>
                <a:latin typeface="Arial" panose="020B0604020202020204" pitchFamily="34" charset="0"/>
                <a:ea typeface="Arial" panose="020B0604020202020204" pitchFamily="34" charset="0"/>
              </a:rPr>
              <a:t>The oral route is preferred because it is quicker, less invasive and less expensive.</a:t>
            </a:r>
          </a:p>
          <a:p>
            <a:pPr>
              <a:spcBef>
                <a:spcPts val="155"/>
              </a:spcBef>
              <a:tabLst>
                <a:tab pos="520065" algn="l"/>
                <a:tab pos="520700" algn="l"/>
              </a:tabLst>
            </a:pPr>
            <a:r>
              <a:rPr lang="en-US" sz="1800" dirty="0">
                <a:effectLst/>
                <a:latin typeface="Arial" panose="020B0604020202020204" pitchFamily="34" charset="0"/>
                <a:ea typeface="Arial" panose="020B0604020202020204" pitchFamily="34" charset="0"/>
              </a:rPr>
              <a:t>OCS require at least 4 hours to produce a clinical improvement.</a:t>
            </a:r>
          </a:p>
          <a:p>
            <a:pPr>
              <a:spcBef>
                <a:spcPts val="155"/>
              </a:spcBef>
              <a:tabLst>
                <a:tab pos="520065" algn="l"/>
                <a:tab pos="520700" algn="l"/>
              </a:tabLst>
            </a:pPr>
            <a:r>
              <a:rPr lang="en-US" sz="1800" dirty="0">
                <a:effectLst/>
                <a:latin typeface="Arial" panose="020B0604020202020204" pitchFamily="34" charset="0"/>
                <a:ea typeface="Arial" panose="020B0604020202020204" pitchFamily="34" charset="0"/>
              </a:rPr>
              <a:t> Intravenous corticosteroids can be administered when patients are too dyspneic to swallow; if the patient is vomiting; or when patients require non-invasive ventilation or intubation. </a:t>
            </a:r>
          </a:p>
          <a:p>
            <a:pPr>
              <a:spcBef>
                <a:spcPts val="155"/>
              </a:spcBef>
              <a:tabLst>
                <a:tab pos="520065" algn="l"/>
                <a:tab pos="520700" algn="l"/>
              </a:tabLst>
            </a:pPr>
            <a:endParaRPr lang="en-US" sz="1800" dirty="0">
              <a:effectLst/>
              <a:latin typeface="Carlito"/>
              <a:ea typeface="Carlito"/>
              <a:cs typeface="Carlito"/>
            </a:endParaRPr>
          </a:p>
          <a:p>
            <a:endParaRPr lang="ar-JO" dirty="0"/>
          </a:p>
        </p:txBody>
      </p:sp>
    </p:spTree>
    <p:extLst>
      <p:ext uri="{BB962C8B-B14F-4D97-AF65-F5344CB8AC3E}">
        <p14:creationId xmlns:p14="http://schemas.microsoft.com/office/powerpoint/2010/main" val="387678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816C-513E-4C65-9EE5-9CA27AA762E5}"/>
              </a:ext>
            </a:extLst>
          </p:cNvPr>
          <p:cNvSpPr>
            <a:spLocks noGrp="1"/>
          </p:cNvSpPr>
          <p:nvPr>
            <p:ph type="title"/>
          </p:nvPr>
        </p:nvSpPr>
        <p:spPr/>
        <p:txBody>
          <a:bodyPr/>
          <a:lstStyle/>
          <a:p>
            <a:r>
              <a:rPr lang="en-US" sz="4000" b="1" i="1" dirty="0">
                <a:solidFill>
                  <a:srgbClr val="0077D0"/>
                </a:solidFill>
                <a:latin typeface="Arial" panose="020B0604020202020204" pitchFamily="34" charset="0"/>
                <a:ea typeface="Arial" panose="020B0604020202020204" pitchFamily="34" charset="0"/>
              </a:rPr>
              <a:t>Inhaled corticosteroids</a:t>
            </a:r>
            <a:r>
              <a:rPr lang="en-US" sz="4000" b="1" i="1" dirty="0">
                <a:latin typeface="Arial" panose="020B0604020202020204" pitchFamily="34" charset="0"/>
                <a:ea typeface="Arial" panose="020B0604020202020204" pitchFamily="34" charset="0"/>
              </a:rPr>
              <a:t/>
            </a:r>
            <a:br>
              <a:rPr lang="en-US" sz="4000" b="1" i="1" dirty="0">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D93BADAE-2DD0-49CF-BC82-90CA60FE5C94}"/>
              </a:ext>
            </a:extLst>
          </p:cNvPr>
          <p:cNvSpPr>
            <a:spLocks noGrp="1"/>
          </p:cNvSpPr>
          <p:nvPr>
            <p:ph idx="1"/>
          </p:nvPr>
        </p:nvSpPr>
        <p:spPr>
          <a:xfrm>
            <a:off x="685800" y="2438400"/>
            <a:ext cx="8092404" cy="3651504"/>
          </a:xfrm>
        </p:spPr>
        <p:txBody>
          <a:bodyPr>
            <a:normAutofit/>
          </a:bodyPr>
          <a:lstStyle/>
          <a:p>
            <a:pPr marL="0" marR="404495" indent="0">
              <a:lnSpc>
                <a:spcPct val="115000"/>
              </a:lnSpc>
              <a:spcBef>
                <a:spcPts val="780"/>
              </a:spcBef>
              <a:spcAft>
                <a:spcPts val="0"/>
              </a:spcAft>
              <a:buNone/>
            </a:pPr>
            <a:r>
              <a:rPr lang="en-US" sz="1800" i="1" dirty="0">
                <a:effectLst/>
                <a:latin typeface="Arial" panose="020B0604020202020204" pitchFamily="34" charset="0"/>
                <a:ea typeface="Arial" panose="020B0604020202020204" pitchFamily="34" charset="0"/>
              </a:rPr>
              <a:t>Within the emergency department</a:t>
            </a:r>
            <a:r>
              <a:rPr lang="en-US" sz="1800" dirty="0">
                <a:effectLst/>
                <a:latin typeface="Arial" panose="020B0604020202020204" pitchFamily="34" charset="0"/>
                <a:ea typeface="Arial" panose="020B0604020202020204" pitchFamily="34" charset="0"/>
              </a:rPr>
              <a:t>: </a:t>
            </a:r>
          </a:p>
          <a:p>
            <a:pPr marL="175260" marR="404495">
              <a:lnSpc>
                <a:spcPct val="115000"/>
              </a:lnSpc>
              <a:spcBef>
                <a:spcPts val="780"/>
              </a:spcBef>
              <a:spcAft>
                <a:spcPts val="0"/>
              </a:spcAft>
            </a:pPr>
            <a:r>
              <a:rPr lang="en-US" sz="1800" dirty="0">
                <a:effectLst/>
                <a:latin typeface="Arial" panose="020B0604020202020204" pitchFamily="34" charset="0"/>
                <a:ea typeface="Arial" panose="020B0604020202020204" pitchFamily="34" charset="0"/>
              </a:rPr>
              <a:t>high dose ICS given within the first hour after presentation reduces the need for hospitalization in patients not receiving systemic corticosteroids.</a:t>
            </a:r>
          </a:p>
          <a:p>
            <a:pPr marL="175260" marR="404495">
              <a:lnSpc>
                <a:spcPct val="115000"/>
              </a:lnSpc>
              <a:spcBef>
                <a:spcPts val="780"/>
              </a:spcBef>
              <a:spcAft>
                <a:spcPts val="0"/>
              </a:spcAft>
            </a:pPr>
            <a:r>
              <a:rPr lang="en-US" sz="1800" dirty="0">
                <a:effectLst/>
                <a:latin typeface="Arial" panose="020B0604020202020204" pitchFamily="34" charset="0"/>
                <a:ea typeface="Arial" panose="020B0604020202020204" pitchFamily="34" charset="0"/>
              </a:rPr>
              <a:t> When given in addition to systemic corticosteroids, evidence is conflicting. Overall, ICS are well tolerated; however, cost is a significant factor, and the agent, dose and duration of treatment with ICS in the management of asthma in the emergency department remain unclear.</a:t>
            </a:r>
          </a:p>
        </p:txBody>
      </p:sp>
    </p:spTree>
    <p:extLst>
      <p:ext uri="{BB962C8B-B14F-4D97-AF65-F5344CB8AC3E}">
        <p14:creationId xmlns:p14="http://schemas.microsoft.com/office/powerpoint/2010/main" val="2074506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5B93-FB93-4870-A958-A9C92855FE4E}"/>
              </a:ext>
            </a:extLst>
          </p:cNvPr>
          <p:cNvSpPr>
            <a:spLocks noGrp="1"/>
          </p:cNvSpPr>
          <p:nvPr>
            <p:ph type="title"/>
          </p:nvPr>
        </p:nvSpPr>
        <p:spPr/>
        <p:txBody>
          <a:bodyPr/>
          <a:lstStyle/>
          <a:p>
            <a:r>
              <a:rPr lang="en-US" sz="2000" b="1" dirty="0">
                <a:solidFill>
                  <a:srgbClr val="00B0F0"/>
                </a:solidFill>
                <a:effectLst/>
                <a:latin typeface="Arial" panose="020B0604020202020204" pitchFamily="34" charset="0"/>
                <a:ea typeface="Arial" panose="020B0604020202020204" pitchFamily="34" charset="0"/>
              </a:rPr>
              <a:t>Ipratropium bromide</a:t>
            </a:r>
            <a:r>
              <a:rPr lang="en-US" sz="1800" dirty="0">
                <a:effectLst/>
                <a:latin typeface="Arial" panose="020B0604020202020204" pitchFamily="34" charset="0"/>
                <a:ea typeface="Arial" panose="020B0604020202020204" pitchFamily="34" charset="0"/>
              </a:rPr>
              <a:t/>
            </a:r>
            <a:br>
              <a:rPr lang="en-US" sz="1800" dirty="0">
                <a:effectLst/>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D27670BE-98E6-4DFD-BF94-9A7EED3F039E}"/>
              </a:ext>
            </a:extLst>
          </p:cNvPr>
          <p:cNvSpPr>
            <a:spLocks noGrp="1"/>
          </p:cNvSpPr>
          <p:nvPr>
            <p:ph idx="1"/>
          </p:nvPr>
        </p:nvSpPr>
        <p:spPr>
          <a:xfrm>
            <a:off x="838200" y="2438400"/>
            <a:ext cx="7940004" cy="3651504"/>
          </a:xfrm>
        </p:spPr>
        <p:txBody>
          <a:bodyPr/>
          <a:lstStyle/>
          <a:p>
            <a:r>
              <a:rPr lang="en-US" sz="1800" dirty="0">
                <a:effectLst/>
                <a:latin typeface="Arial" panose="020B0604020202020204" pitchFamily="34" charset="0"/>
                <a:ea typeface="Arial" panose="020B0604020202020204" pitchFamily="34" charset="0"/>
              </a:rPr>
              <a:t>For adults and children with moderate-severe exacerbations, treatment in the emergency department with both SABA and ipratropium, a short-acting anticholinergic, was associated with fewer hospitalizations and greater improvement in PEF and FEV1 compared with SABA alone.</a:t>
            </a:r>
          </a:p>
          <a:p>
            <a:r>
              <a:rPr lang="en-US" sz="1800" dirty="0">
                <a:effectLst/>
                <a:latin typeface="Arial" panose="020B0604020202020204" pitchFamily="34" charset="0"/>
                <a:ea typeface="Arial" panose="020B0604020202020204" pitchFamily="34" charset="0"/>
              </a:rPr>
              <a:t>For children hospitalized for acute asthma, no benefits were seen from adding ipratropium to SABA, including no reduction in length of stay .</a:t>
            </a:r>
            <a:endParaRPr lang="ar-JO" dirty="0"/>
          </a:p>
        </p:txBody>
      </p:sp>
    </p:spTree>
    <p:extLst>
      <p:ext uri="{BB962C8B-B14F-4D97-AF65-F5344CB8AC3E}">
        <p14:creationId xmlns:p14="http://schemas.microsoft.com/office/powerpoint/2010/main" val="2808610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E809-2F89-48AF-A04C-6E5F1219E0AD}"/>
              </a:ext>
            </a:extLst>
          </p:cNvPr>
          <p:cNvSpPr>
            <a:spLocks noGrp="1"/>
          </p:cNvSpPr>
          <p:nvPr>
            <p:ph type="title"/>
          </p:nvPr>
        </p:nvSpPr>
        <p:spPr/>
        <p:txBody>
          <a:bodyPr>
            <a:normAutofit fontScale="90000"/>
          </a:bodyPr>
          <a:lstStyle/>
          <a:p>
            <a:r>
              <a:rPr lang="en-US" sz="4000" dirty="0">
                <a:solidFill>
                  <a:srgbClr val="00B0F0"/>
                </a:solidFill>
                <a:latin typeface="Arial" panose="020B0604020202020204" pitchFamily="34" charset="0"/>
                <a:ea typeface="Arial" panose="020B0604020202020204" pitchFamily="34" charset="0"/>
              </a:rPr>
              <a:t>Aminophylline and theophylline</a:t>
            </a:r>
            <a:br>
              <a:rPr lang="en-US" sz="4000" dirty="0">
                <a:solidFill>
                  <a:srgbClr val="00B0F0"/>
                </a:solidFill>
                <a:latin typeface="Arial" panose="020B0604020202020204" pitchFamily="34" charset="0"/>
                <a:ea typeface="Arial" panose="020B0604020202020204" pitchFamily="34" charset="0"/>
              </a:rPr>
            </a:br>
            <a:endParaRPr lang="ar-JO" dirty="0">
              <a:solidFill>
                <a:srgbClr val="00B0F0"/>
              </a:solidFill>
            </a:endParaRPr>
          </a:p>
        </p:txBody>
      </p:sp>
      <p:sp>
        <p:nvSpPr>
          <p:cNvPr id="3" name="Content Placeholder 2">
            <a:extLst>
              <a:ext uri="{FF2B5EF4-FFF2-40B4-BE49-F238E27FC236}">
                <a16:creationId xmlns:a16="http://schemas.microsoft.com/office/drawing/2014/main" id="{7643D475-0576-4C4C-8D59-B3B548D3C03B}"/>
              </a:ext>
            </a:extLst>
          </p:cNvPr>
          <p:cNvSpPr>
            <a:spLocks noGrp="1"/>
          </p:cNvSpPr>
          <p:nvPr>
            <p:ph idx="1"/>
          </p:nvPr>
        </p:nvSpPr>
        <p:spPr>
          <a:xfrm>
            <a:off x="762000" y="2438400"/>
            <a:ext cx="8016204" cy="3651504"/>
          </a:xfrm>
        </p:spPr>
        <p:txBody>
          <a:bodyPr/>
          <a:lstStyle/>
          <a:p>
            <a:r>
              <a:rPr lang="en-US" sz="1800" dirty="0">
                <a:effectLst/>
                <a:latin typeface="Arial" panose="020B0604020202020204" pitchFamily="34" charset="0"/>
                <a:ea typeface="Arial" panose="020B0604020202020204" pitchFamily="34" charset="0"/>
              </a:rPr>
              <a:t>Intravenous aminophylline and theophylline should not be used in the management of asthma exacerbations, in view of their poor efficacy and safety profile, and the greater effectiveness and relative safety of SABA.</a:t>
            </a:r>
            <a:endParaRPr lang="en-US" sz="1800" dirty="0">
              <a:solidFill>
                <a:srgbClr val="0000FF"/>
              </a:solidFill>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 The use of intravenous aminophylline is associated with severe and potentially fatal side-effects, particularly in patients already treated with sustained-release theophylline. </a:t>
            </a:r>
            <a:endParaRPr lang="ar-JO" dirty="0"/>
          </a:p>
        </p:txBody>
      </p:sp>
    </p:spTree>
    <p:extLst>
      <p:ext uri="{BB962C8B-B14F-4D97-AF65-F5344CB8AC3E}">
        <p14:creationId xmlns:p14="http://schemas.microsoft.com/office/powerpoint/2010/main" val="279699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Pathophysiology</a:t>
            </a:r>
            <a:endParaRPr lang="ar-JO" dirty="0"/>
          </a:p>
        </p:txBody>
      </p:sp>
      <p:sp>
        <p:nvSpPr>
          <p:cNvPr id="6" name="Content Placeholder 5"/>
          <p:cNvSpPr>
            <a:spLocks noGrp="1"/>
          </p:cNvSpPr>
          <p:nvPr>
            <p:ph idx="1"/>
          </p:nvPr>
        </p:nvSpPr>
        <p:spPr>
          <a:xfrm>
            <a:off x="1219200" y="2438400"/>
            <a:ext cx="7559004" cy="3651504"/>
          </a:xfrm>
        </p:spPr>
        <p:txBody>
          <a:bodyPr/>
          <a:lstStyle/>
          <a:p>
            <a:pPr algn="l" rtl="0">
              <a:lnSpc>
                <a:spcPct val="90000"/>
              </a:lnSpc>
              <a:defRPr/>
            </a:pPr>
            <a:r>
              <a:rPr lang="en-US" b="1" dirty="0">
                <a:solidFill>
                  <a:schemeClr val="tx2"/>
                </a:solidFill>
              </a:rPr>
              <a:t>Airway obstruction </a:t>
            </a:r>
            <a:r>
              <a:rPr lang="en-US" dirty="0"/>
              <a:t>causes </a:t>
            </a:r>
            <a:r>
              <a:rPr lang="en-US" b="1" dirty="0">
                <a:solidFill>
                  <a:schemeClr val="tx2"/>
                </a:solidFill>
              </a:rPr>
              <a:t>increased resistance to airflow and decreased expiratory flow rates</a:t>
            </a:r>
            <a:r>
              <a:rPr lang="en-US" dirty="0"/>
              <a:t>. These changes lead to a decreased ability to expel air and may result in </a:t>
            </a:r>
            <a:r>
              <a:rPr lang="en-US" b="1" dirty="0">
                <a:solidFill>
                  <a:schemeClr val="tx2"/>
                </a:solidFill>
              </a:rPr>
              <a:t>hyperinflation</a:t>
            </a:r>
            <a:r>
              <a:rPr lang="en-US" dirty="0"/>
              <a:t>. </a:t>
            </a:r>
          </a:p>
          <a:p>
            <a:pPr algn="l" rtl="0">
              <a:lnSpc>
                <a:spcPct val="90000"/>
              </a:lnSpc>
              <a:defRPr/>
            </a:pPr>
            <a:endParaRPr lang="en-US" dirty="0"/>
          </a:p>
          <a:p>
            <a:pPr algn="l" rtl="0">
              <a:lnSpc>
                <a:spcPct val="90000"/>
              </a:lnSpc>
              <a:defRPr/>
            </a:pPr>
            <a:r>
              <a:rPr lang="en-US" dirty="0"/>
              <a:t>The resulting </a:t>
            </a:r>
            <a:r>
              <a:rPr lang="en-US" dirty="0" err="1"/>
              <a:t>overdistention</a:t>
            </a:r>
            <a:r>
              <a:rPr lang="en-US" dirty="0"/>
              <a:t> helps maintain airway patency, improving expiratory flow; but </a:t>
            </a:r>
            <a:r>
              <a:rPr lang="en-US" b="1" dirty="0">
                <a:solidFill>
                  <a:schemeClr val="tx2"/>
                </a:solidFill>
              </a:rPr>
              <a:t>also alters pulmonary mechanics and increases  work of breathing</a:t>
            </a:r>
            <a:r>
              <a:rPr lang="en-US" dirty="0"/>
              <a:t>. </a:t>
            </a:r>
          </a:p>
          <a:p>
            <a:pPr algn="l" rtl="0">
              <a:lnSpc>
                <a:spcPct val="90000"/>
              </a:lnSpc>
              <a:defRPr/>
            </a:pPr>
            <a:endParaRPr lang="en-US" dirty="0"/>
          </a:p>
          <a:p>
            <a:pPr algn="l" rtl="0">
              <a:lnSpc>
                <a:spcPct val="90000"/>
              </a:lnSpc>
              <a:defRPr/>
            </a:pPr>
            <a:r>
              <a:rPr lang="en-US" b="1" dirty="0"/>
              <a:t>Hyperinflation</a:t>
            </a:r>
            <a:r>
              <a:rPr lang="en-US" dirty="0"/>
              <a:t> compensates for the airflow obstruction, but this later on causes </a:t>
            </a:r>
            <a:r>
              <a:rPr lang="en-US" b="1" dirty="0">
                <a:solidFill>
                  <a:schemeClr val="tx2"/>
                </a:solidFill>
              </a:rPr>
              <a:t>alveolar hypoventilation</a:t>
            </a:r>
            <a:r>
              <a:rPr lang="en-US" dirty="0"/>
              <a:t>. </a:t>
            </a:r>
          </a:p>
          <a:p>
            <a:pPr algn="l" rtl="0">
              <a:lnSpc>
                <a:spcPct val="90000"/>
              </a:lnSpc>
              <a:defRPr/>
            </a:pPr>
            <a:endParaRPr lang="en-US" dirty="0"/>
          </a:p>
          <a:p>
            <a:endParaRPr lang="ar-JO" dirty="0"/>
          </a:p>
        </p:txBody>
      </p:sp>
    </p:spTree>
    <p:extLst>
      <p:ext uri="{BB962C8B-B14F-4D97-AF65-F5344CB8AC3E}">
        <p14:creationId xmlns:p14="http://schemas.microsoft.com/office/powerpoint/2010/main" val="29454660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ED8F-0DC9-4980-A89D-55CE77A1ED40}"/>
              </a:ext>
            </a:extLst>
          </p:cNvPr>
          <p:cNvSpPr>
            <a:spLocks noGrp="1"/>
          </p:cNvSpPr>
          <p:nvPr>
            <p:ph type="title"/>
          </p:nvPr>
        </p:nvSpPr>
        <p:spPr/>
        <p:txBody>
          <a:bodyPr/>
          <a:lstStyle/>
          <a:p>
            <a:r>
              <a:rPr lang="en-US" sz="4000" i="1" dirty="0">
                <a:latin typeface="Arial" panose="020B0604020202020204" pitchFamily="34" charset="0"/>
                <a:ea typeface="Arial" panose="020B0604020202020204" pitchFamily="34" charset="0"/>
              </a:rPr>
              <a:t>Magnesium</a:t>
            </a:r>
            <a:r>
              <a:rPr lang="en-US" sz="4000" dirty="0">
                <a:latin typeface="Arial" panose="020B0604020202020204" pitchFamily="34" charset="0"/>
                <a:ea typeface="Arial" panose="020B0604020202020204" pitchFamily="34" charset="0"/>
              </a:rPr>
              <a:t/>
            </a:r>
            <a:br>
              <a:rPr lang="en-US" sz="4000" dirty="0">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0E97634B-1C34-4585-9662-C8853EC27D63}"/>
              </a:ext>
            </a:extLst>
          </p:cNvPr>
          <p:cNvSpPr>
            <a:spLocks noGrp="1"/>
          </p:cNvSpPr>
          <p:nvPr>
            <p:ph idx="1"/>
          </p:nvPr>
        </p:nvSpPr>
        <p:spPr>
          <a:xfrm>
            <a:off x="762000" y="2438400"/>
            <a:ext cx="8016204" cy="3651504"/>
          </a:xfrm>
        </p:spPr>
        <p:txBody>
          <a:bodyPr>
            <a:normAutofit/>
          </a:bodyPr>
          <a:lstStyle/>
          <a:p>
            <a:pPr marL="175260" marR="380365">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Intravenous magnesium sulfate is not recommended for routine use in asthma exacerbations; however, when administered as a single 2 g infusion over 20 minutes, it reduces hospital admissions in some patients, including adults with FEV1 &lt;25–30% predicted at presentation; adults and children who fail to respond to initial treatment and have persistent hypoxemia; and children whose FEV1 fails to reach 60% predicted after 1 hour of care</a:t>
            </a:r>
            <a:r>
              <a:rPr lang="en-US" sz="1800" u="none" strike="noStrike" dirty="0">
                <a:solidFill>
                  <a:srgbClr val="0000FF"/>
                </a:solidFill>
                <a:effectLst/>
                <a:latin typeface="Arial" panose="020B0604020202020204" pitchFamily="34" charset="0"/>
                <a:ea typeface="Arial" panose="020B0604020202020204" pitchFamily="34" charset="0"/>
                <a:hlinkClick r:id="rId2" action="ppaction://hlinkfile"/>
              </a:rPr>
              <a:t> </a:t>
            </a:r>
            <a:r>
              <a:rPr lang="en-US" sz="1800" dirty="0">
                <a:solidFill>
                  <a:srgbClr val="0000FF"/>
                </a:solidFill>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673402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43F0-2471-431B-A0FA-F2AA55A21F7A}"/>
              </a:ext>
            </a:extLst>
          </p:cNvPr>
          <p:cNvSpPr>
            <a:spLocks noGrp="1"/>
          </p:cNvSpPr>
          <p:nvPr>
            <p:ph type="title"/>
          </p:nvPr>
        </p:nvSpPr>
        <p:spPr/>
        <p:txBody>
          <a:bodyPr/>
          <a:lstStyle/>
          <a:p>
            <a:r>
              <a:rPr lang="en-US" sz="4000" i="1" dirty="0">
                <a:latin typeface="Arial" panose="020B0604020202020204" pitchFamily="34" charset="0"/>
                <a:ea typeface="Arial" panose="020B0604020202020204" pitchFamily="34" charset="0"/>
              </a:rPr>
              <a:t>Helium oxygen therapy</a:t>
            </a:r>
            <a:r>
              <a:rPr lang="en-US" sz="4000" dirty="0">
                <a:latin typeface="Arial" panose="020B0604020202020204" pitchFamily="34" charset="0"/>
                <a:ea typeface="Arial" panose="020B0604020202020204" pitchFamily="34" charset="0"/>
              </a:rPr>
              <a:t/>
            </a:r>
            <a:br>
              <a:rPr lang="en-US" sz="4000" dirty="0">
                <a:latin typeface="Arial" panose="020B0604020202020204" pitchFamily="34" charset="0"/>
                <a:ea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EEFEBBFB-69BB-4CD7-A30F-7CF354BE79B6}"/>
              </a:ext>
            </a:extLst>
          </p:cNvPr>
          <p:cNvSpPr>
            <a:spLocks noGrp="1"/>
          </p:cNvSpPr>
          <p:nvPr>
            <p:ph idx="1"/>
          </p:nvPr>
        </p:nvSpPr>
        <p:spPr>
          <a:xfrm>
            <a:off x="685800" y="2438400"/>
            <a:ext cx="8092404" cy="3651504"/>
          </a:xfrm>
        </p:spPr>
        <p:txBody>
          <a:bodyPr/>
          <a:lstStyle/>
          <a:p>
            <a:r>
              <a:rPr lang="en-US" sz="1800" dirty="0">
                <a:effectLst/>
                <a:latin typeface="Arial" panose="020B0604020202020204" pitchFamily="34" charset="0"/>
                <a:ea typeface="Arial" panose="020B0604020202020204" pitchFamily="34" charset="0"/>
              </a:rPr>
              <a:t>A systematic review of studies comparing helium-oxygen with air–oxygen suggests there is no role for this intervention in routine care , but it may be considered for patients who do not respond to standard therapy; however, availability, cost and technical issues should be considered</a:t>
            </a:r>
            <a:endParaRPr lang="ar-JO" dirty="0"/>
          </a:p>
        </p:txBody>
      </p:sp>
    </p:spTree>
    <p:extLst>
      <p:ext uri="{BB962C8B-B14F-4D97-AF65-F5344CB8AC3E}">
        <p14:creationId xmlns:p14="http://schemas.microsoft.com/office/powerpoint/2010/main" val="38887161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39D2-F193-4A07-A8C4-6D29B50E7408}"/>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FD3B54BC-596A-481E-B701-19B54943CC62}"/>
              </a:ext>
            </a:extLst>
          </p:cNvPr>
          <p:cNvSpPr>
            <a:spLocks noGrp="1"/>
          </p:cNvSpPr>
          <p:nvPr>
            <p:ph idx="1"/>
          </p:nvPr>
        </p:nvSpPr>
        <p:spPr>
          <a:xfrm>
            <a:off x="685800" y="2286000"/>
            <a:ext cx="8092404" cy="3803904"/>
          </a:xfrm>
        </p:spPr>
        <p:txBody>
          <a:bodyPr>
            <a:normAutofit fontScale="77500" lnSpcReduction="20000"/>
          </a:bodyPr>
          <a:lstStyle/>
          <a:p>
            <a:pPr marL="248920">
              <a:spcBef>
                <a:spcPts val="375"/>
              </a:spcBef>
              <a:spcAft>
                <a:spcPts val="0"/>
              </a:spcAft>
            </a:pPr>
            <a:r>
              <a:rPr lang="en-US" sz="1800" i="1" dirty="0">
                <a:solidFill>
                  <a:srgbClr val="00B0F0"/>
                </a:solidFill>
                <a:effectLst/>
                <a:latin typeface="Arial" panose="020B0604020202020204" pitchFamily="34" charset="0"/>
                <a:ea typeface="Arial" panose="020B0604020202020204" pitchFamily="34" charset="0"/>
              </a:rPr>
              <a:t>Leukotriene receptor antagonists</a:t>
            </a:r>
            <a:endParaRPr lang="en-US" sz="1800" dirty="0">
              <a:solidFill>
                <a:srgbClr val="00B0F0"/>
              </a:solidFill>
              <a:effectLst/>
              <a:latin typeface="Arial" panose="020B0604020202020204" pitchFamily="34" charset="0"/>
              <a:ea typeface="Arial" panose="020B0604020202020204" pitchFamily="34" charset="0"/>
            </a:endParaRPr>
          </a:p>
          <a:p>
            <a:pPr marL="35687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There is limited evidence to support a role for oral or intravenous LTRAs in acute asthma. </a:t>
            </a:r>
          </a:p>
          <a:p>
            <a:pPr marL="248285">
              <a:spcBef>
                <a:spcPts val="595"/>
              </a:spcBef>
              <a:spcAft>
                <a:spcPts val="0"/>
              </a:spcAft>
            </a:pPr>
            <a:r>
              <a:rPr lang="en-US" sz="1800" i="1" dirty="0">
                <a:solidFill>
                  <a:srgbClr val="00B0F0"/>
                </a:solidFill>
                <a:effectLst/>
                <a:latin typeface="Arial" panose="020B0604020202020204" pitchFamily="34" charset="0"/>
                <a:ea typeface="Arial" panose="020B0604020202020204" pitchFamily="34" charset="0"/>
              </a:rPr>
              <a:t>ICS-LABA combinations</a:t>
            </a:r>
            <a:endParaRPr lang="en-US" sz="1800" dirty="0">
              <a:solidFill>
                <a:srgbClr val="00B0F0"/>
              </a:solidFill>
              <a:effectLst/>
              <a:latin typeface="Arial" panose="020B0604020202020204" pitchFamily="34" charset="0"/>
              <a:ea typeface="Arial" panose="020B0604020202020204" pitchFamily="34" charset="0"/>
            </a:endParaRPr>
          </a:p>
          <a:p>
            <a:pPr marL="356870" marR="159385">
              <a:lnSpc>
                <a:spcPct val="115000"/>
              </a:lnSpc>
              <a:spcBef>
                <a:spcPts val="785"/>
              </a:spcBef>
              <a:spcAft>
                <a:spcPts val="0"/>
              </a:spcAft>
            </a:pPr>
            <a:r>
              <a:rPr lang="en-US" sz="1800" dirty="0">
                <a:effectLst/>
                <a:latin typeface="Arial" panose="020B0604020202020204" pitchFamily="34" charset="0"/>
                <a:ea typeface="Arial" panose="020B0604020202020204" pitchFamily="34" charset="0"/>
              </a:rPr>
              <a:t>The role of these medications in the emergency department or hospital is unclear.</a:t>
            </a:r>
          </a:p>
          <a:p>
            <a:pPr marL="356870" marR="159385">
              <a:lnSpc>
                <a:spcPct val="115000"/>
              </a:lnSpc>
              <a:spcBef>
                <a:spcPts val="785"/>
              </a:spcBef>
              <a:spcAft>
                <a:spcPts val="0"/>
              </a:spcAft>
            </a:pPr>
            <a:r>
              <a:rPr lang="en-US" sz="1800" dirty="0">
                <a:solidFill>
                  <a:srgbClr val="00B0F0"/>
                </a:solidFill>
                <a:effectLst/>
                <a:latin typeface="Arial" panose="020B0604020202020204" pitchFamily="34" charset="0"/>
                <a:ea typeface="Arial" panose="020B0604020202020204" pitchFamily="34" charset="0"/>
              </a:rPr>
              <a:t> </a:t>
            </a:r>
            <a:r>
              <a:rPr lang="en-US" sz="1800" i="1" dirty="0">
                <a:solidFill>
                  <a:srgbClr val="00B0F0"/>
                </a:solidFill>
                <a:effectLst/>
                <a:latin typeface="Arial" panose="020B0604020202020204" pitchFamily="34" charset="0"/>
                <a:ea typeface="Arial" panose="020B0604020202020204" pitchFamily="34" charset="0"/>
              </a:rPr>
              <a:t>Antibiotics (not recommended)</a:t>
            </a:r>
            <a:endParaRPr lang="en-US" sz="1800" dirty="0">
              <a:solidFill>
                <a:srgbClr val="00B0F0"/>
              </a:solidFill>
              <a:effectLst/>
              <a:latin typeface="Arial" panose="020B0604020202020204" pitchFamily="34" charset="0"/>
              <a:ea typeface="Arial" panose="020B0604020202020204" pitchFamily="34" charset="0"/>
            </a:endParaRPr>
          </a:p>
          <a:p>
            <a:pPr marL="356870" marR="205740">
              <a:lnSpc>
                <a:spcPct val="115000"/>
              </a:lnSpc>
              <a:spcBef>
                <a:spcPts val="780"/>
              </a:spcBef>
              <a:spcAft>
                <a:spcPts val="0"/>
              </a:spcAft>
            </a:pPr>
            <a:r>
              <a:rPr lang="en-US" sz="1800" dirty="0">
                <a:effectLst/>
                <a:latin typeface="Arial" panose="020B0604020202020204" pitchFamily="34" charset="0"/>
                <a:ea typeface="Arial" panose="020B0604020202020204" pitchFamily="34" charset="0"/>
              </a:rPr>
              <a:t>Evidence does not support the routine use of antibiotics in the treatment of acute asthma exacerbations unless there is strong evidence of lung infection (e.g. fever or purulent sputum or radiographic evidence of pneumonia).</a:t>
            </a:r>
          </a:p>
          <a:p>
            <a:pPr marL="248920">
              <a:spcBef>
                <a:spcPts val="595"/>
              </a:spcBef>
              <a:spcAft>
                <a:spcPts val="0"/>
              </a:spcAft>
            </a:pPr>
            <a:r>
              <a:rPr lang="en-US" sz="1800" i="1" dirty="0">
                <a:solidFill>
                  <a:srgbClr val="00B0F0"/>
                </a:solidFill>
                <a:effectLst/>
                <a:latin typeface="Arial" panose="020B0604020202020204" pitchFamily="34" charset="0"/>
                <a:ea typeface="Arial" panose="020B0604020202020204" pitchFamily="34" charset="0"/>
              </a:rPr>
              <a:t>Sedatives</a:t>
            </a:r>
            <a:endParaRPr lang="en-US" sz="1800" dirty="0">
              <a:solidFill>
                <a:srgbClr val="00B0F0"/>
              </a:solidFill>
              <a:effectLst/>
              <a:latin typeface="Arial" panose="020B0604020202020204" pitchFamily="34" charset="0"/>
              <a:ea typeface="Arial" panose="020B0604020202020204" pitchFamily="34" charset="0"/>
            </a:endParaRPr>
          </a:p>
          <a:p>
            <a:pPr marL="356870" marR="27559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Sedation should be strictly avoided during exacerbations of asthma because of the respiratory depressant effect of anxiolytic and hypnotic drugs. </a:t>
            </a:r>
          </a:p>
          <a:p>
            <a:pPr marL="356870" marR="275590">
              <a:lnSpc>
                <a:spcPct val="115000"/>
              </a:lnSpc>
              <a:spcBef>
                <a:spcPts val="770"/>
              </a:spcBef>
            </a:pPr>
            <a:r>
              <a:rPr lang="en-US" sz="2000" b="1" dirty="0">
                <a:solidFill>
                  <a:srgbClr val="00B0F0"/>
                </a:solidFill>
                <a:effectLst/>
                <a:latin typeface="Arial" panose="020B0604020202020204" pitchFamily="34" charset="0"/>
                <a:ea typeface="Arial" panose="020B0604020202020204" pitchFamily="34" charset="0"/>
              </a:rPr>
              <a:t>Non-invasive ventilation (NIV)</a:t>
            </a:r>
          </a:p>
          <a:p>
            <a:pPr marL="356870" marR="275590">
              <a:lnSpc>
                <a:spcPct val="115000"/>
              </a:lnSpc>
              <a:spcBef>
                <a:spcPts val="770"/>
              </a:spcBef>
            </a:pPr>
            <a:r>
              <a:rPr lang="en-US" sz="2000" dirty="0">
                <a:effectLst/>
                <a:latin typeface="Arial" panose="020B0604020202020204" pitchFamily="34" charset="0"/>
                <a:ea typeface="Arial" panose="020B0604020202020204" pitchFamily="34" charset="0"/>
              </a:rPr>
              <a:t>the evidence regarding the role of NIV in asthma is weak</a:t>
            </a:r>
            <a:endParaRPr lang="ar-JO" b="1" dirty="0">
              <a:solidFill>
                <a:srgbClr val="00B0F0"/>
              </a:solidFill>
            </a:endParaRPr>
          </a:p>
          <a:p>
            <a:pPr marL="356870" marR="275590">
              <a:lnSpc>
                <a:spcPct val="115000"/>
              </a:lnSpc>
              <a:spcBef>
                <a:spcPts val="770"/>
              </a:spcBef>
              <a:spcAft>
                <a:spcPts val="0"/>
              </a:spcAft>
            </a:pPr>
            <a:endParaRPr lang="ar-JO" dirty="0"/>
          </a:p>
        </p:txBody>
      </p:sp>
    </p:spTree>
    <p:extLst>
      <p:ext uri="{BB962C8B-B14F-4D97-AF65-F5344CB8AC3E}">
        <p14:creationId xmlns:p14="http://schemas.microsoft.com/office/powerpoint/2010/main" val="28225685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8F3A-2FC3-437F-A1CB-D652F41BE42A}"/>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1F102114-D12B-498E-AED3-BF7040CDFFF1}"/>
              </a:ext>
            </a:extLst>
          </p:cNvPr>
          <p:cNvSpPr>
            <a:spLocks noGrp="1"/>
          </p:cNvSpPr>
          <p:nvPr>
            <p:ph idx="1"/>
          </p:nvPr>
        </p:nvSpPr>
        <p:spPr/>
        <p:txBody>
          <a:bodyPr/>
          <a:lstStyle/>
          <a:p>
            <a:pPr marL="248285">
              <a:spcBef>
                <a:spcPts val="5"/>
              </a:spcBef>
              <a:spcAft>
                <a:spcPts val="0"/>
              </a:spcAft>
            </a:pPr>
            <a:r>
              <a:rPr lang="en-US" sz="1800" b="1" dirty="0">
                <a:solidFill>
                  <a:srgbClr val="0077D0"/>
                </a:solidFill>
                <a:effectLst/>
                <a:latin typeface="Arial" panose="020B0604020202020204" pitchFamily="34" charset="0"/>
                <a:ea typeface="Arial" panose="020B0604020202020204" pitchFamily="34" charset="0"/>
              </a:rPr>
              <a:t>Reviewing response</a:t>
            </a:r>
            <a:endParaRPr lang="en-US" sz="1800" b="1" dirty="0">
              <a:effectLst/>
              <a:latin typeface="Arial" panose="020B0604020202020204" pitchFamily="34" charset="0"/>
              <a:ea typeface="Arial" panose="020B0604020202020204" pitchFamily="34" charset="0"/>
            </a:endParaRPr>
          </a:p>
          <a:p>
            <a:pPr marL="356870" marR="25527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Clinical status and oxygen saturation should be re-assessed frequently, with further treatment titrated according to the patient’s response .</a:t>
            </a:r>
          </a:p>
          <a:p>
            <a:pPr marL="356870" marR="255270">
              <a:lnSpc>
                <a:spcPct val="115000"/>
              </a:lnSpc>
              <a:spcBef>
                <a:spcPts val="770"/>
              </a:spcBef>
              <a:spcAft>
                <a:spcPts val="0"/>
              </a:spcAft>
            </a:pPr>
            <a:r>
              <a:rPr lang="en-US" sz="1800" dirty="0">
                <a:effectLst/>
                <a:latin typeface="Arial" panose="020B0604020202020204" pitchFamily="34" charset="0"/>
                <a:ea typeface="Arial" panose="020B0604020202020204" pitchFamily="34" charset="0"/>
              </a:rPr>
              <a:t> Lung function should be measured after one hour, i.e. after the first three bronchodilator treatments, and patients who deteriorate despite intensive bronchodilator and corticosteroid treatment should be re-evaluated for transfer to the intensive care unit.</a:t>
            </a:r>
          </a:p>
          <a:p>
            <a:endParaRPr lang="ar-JO" dirty="0"/>
          </a:p>
        </p:txBody>
      </p:sp>
    </p:spTree>
    <p:extLst>
      <p:ext uri="{BB962C8B-B14F-4D97-AF65-F5344CB8AC3E}">
        <p14:creationId xmlns:p14="http://schemas.microsoft.com/office/powerpoint/2010/main" val="27246747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87C3-0665-4F4D-818A-F7584A08E46A}"/>
              </a:ext>
            </a:extLst>
          </p:cNvPr>
          <p:cNvSpPr>
            <a:spLocks noGrp="1"/>
          </p:cNvSpPr>
          <p:nvPr>
            <p:ph type="title"/>
          </p:nvPr>
        </p:nvSpPr>
        <p:spPr>
          <a:xfrm>
            <a:off x="685800" y="568345"/>
            <a:ext cx="8092404" cy="1560716"/>
          </a:xfrm>
        </p:spPr>
        <p:txBody>
          <a:bodyPr>
            <a:normAutofit/>
          </a:bodyPr>
          <a:lstStyle/>
          <a:p>
            <a:r>
              <a:rPr lang="en-US" sz="1600" dirty="0">
                <a:solidFill>
                  <a:srgbClr val="001F5F"/>
                </a:solidFill>
                <a:effectLst/>
                <a:latin typeface="Arial" panose="020B0604020202020204" pitchFamily="34" charset="0"/>
                <a:ea typeface="Arial" panose="020B0604020202020204" pitchFamily="34" charset="0"/>
              </a:rPr>
              <a:t>Management of asthma exacerbations in acute care facility, e.g. emergency department</a:t>
            </a:r>
            <a:endParaRPr lang="ar-JO" sz="1600" dirty="0"/>
          </a:p>
        </p:txBody>
      </p:sp>
      <p:pic>
        <p:nvPicPr>
          <p:cNvPr id="4" name="image33.jpeg" descr="A screenshot of a social media post  Description automatically generated">
            <a:extLst>
              <a:ext uri="{FF2B5EF4-FFF2-40B4-BE49-F238E27FC236}">
                <a16:creationId xmlns:a16="http://schemas.microsoft.com/office/drawing/2014/main" id="{CF7F517C-F413-46BB-8C98-56080C91FEFA}"/>
              </a:ext>
            </a:extLst>
          </p:cNvPr>
          <p:cNvPicPr>
            <a:picLocks noGrp="1"/>
          </p:cNvPicPr>
          <p:nvPr>
            <p:ph idx="1"/>
          </p:nvPr>
        </p:nvPicPr>
        <p:blipFill>
          <a:blip r:embed="rId2" cstate="print"/>
          <a:stretch>
            <a:fillRect/>
          </a:stretch>
        </p:blipFill>
        <p:spPr>
          <a:xfrm>
            <a:off x="838200" y="914400"/>
            <a:ext cx="7620000" cy="5943600"/>
          </a:xfrm>
          <a:prstGeom prst="rect">
            <a:avLst/>
          </a:prstGeom>
        </p:spPr>
      </p:pic>
    </p:spTree>
    <p:extLst>
      <p:ext uri="{BB962C8B-B14F-4D97-AF65-F5344CB8AC3E}">
        <p14:creationId xmlns:p14="http://schemas.microsoft.com/office/powerpoint/2010/main" val="2229344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lstStyle/>
          <a:p>
            <a:endParaRPr lang="ar-JO"/>
          </a:p>
        </p:txBody>
      </p:sp>
      <p:sp>
        <p:nvSpPr>
          <p:cNvPr id="4" name="Rectangle 3"/>
          <p:cNvSpPr/>
          <p:nvPr/>
        </p:nvSpPr>
        <p:spPr>
          <a:xfrm>
            <a:off x="831139" y="2667000"/>
            <a:ext cx="7481728" cy="1569660"/>
          </a:xfrm>
          <a:prstGeom prst="rect">
            <a:avLst/>
          </a:prstGeom>
          <a:noFill/>
        </p:spPr>
        <p:txBody>
          <a:bodyPr wrap="none" lIns="91440" tIns="45720" rIns="91440" bIns="45720">
            <a:spAutoFit/>
          </a:bodyPr>
          <a:lstStyle/>
          <a:p>
            <a:pPr algn="ctr"/>
            <a:r>
              <a:rPr lang="en-US" sz="9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a:t>
            </a:r>
          </a:p>
        </p:txBody>
      </p:sp>
    </p:spTree>
    <p:extLst>
      <p:ext uri="{BB962C8B-B14F-4D97-AF65-F5344CB8AC3E}">
        <p14:creationId xmlns:p14="http://schemas.microsoft.com/office/powerpoint/2010/main" val="14585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lgn="l">
              <a:defRPr/>
            </a:pPr>
            <a:r>
              <a:rPr lang="en-US" b="1" dirty="0"/>
              <a:t>Pathophysiology</a:t>
            </a:r>
          </a:p>
        </p:txBody>
      </p:sp>
      <p:sp>
        <p:nvSpPr>
          <p:cNvPr id="15363" name="Rectangle 3"/>
          <p:cNvSpPr>
            <a:spLocks noGrp="1" noRot="1" noChangeArrowheads="1"/>
          </p:cNvSpPr>
          <p:nvPr>
            <p:ph idx="1"/>
          </p:nvPr>
        </p:nvSpPr>
        <p:spPr>
          <a:xfrm>
            <a:off x="762000" y="2438400"/>
            <a:ext cx="8016204" cy="4038600"/>
          </a:xfrm>
          <a:ln>
            <a:noFill/>
          </a:ln>
        </p:spPr>
        <p:txBody>
          <a:bodyPr>
            <a:normAutofit fontScale="92500"/>
          </a:bodyPr>
          <a:lstStyle/>
          <a:p>
            <a:pPr algn="l" rtl="0" eaLnBrk="1" hangingPunct="1">
              <a:lnSpc>
                <a:spcPct val="80000"/>
              </a:lnSpc>
              <a:defRPr/>
            </a:pPr>
            <a:r>
              <a:rPr lang="en-US" sz="2200" b="1" dirty="0"/>
              <a:t>Uneven changes in airflow resistance</a:t>
            </a:r>
            <a:r>
              <a:rPr lang="en-US" sz="2200" dirty="0"/>
              <a:t>, the resulting </a:t>
            </a:r>
            <a:r>
              <a:rPr lang="en-US" sz="2200" b="1" dirty="0"/>
              <a:t>uneven distribution of air</a:t>
            </a:r>
            <a:r>
              <a:rPr lang="en-US" sz="2200" dirty="0"/>
              <a:t>, and </a:t>
            </a:r>
            <a:r>
              <a:rPr lang="en-US" sz="2200" b="1" dirty="0"/>
              <a:t>alterations in circulation </a:t>
            </a:r>
            <a:r>
              <a:rPr lang="en-US" sz="2200" dirty="0"/>
              <a:t>from increased </a:t>
            </a:r>
            <a:r>
              <a:rPr lang="en-US" sz="2200" dirty="0" err="1"/>
              <a:t>intraalveolar</a:t>
            </a:r>
            <a:r>
              <a:rPr lang="en-US" sz="2200" dirty="0"/>
              <a:t> pressure due to hyperinflation all lead to </a:t>
            </a:r>
            <a:r>
              <a:rPr lang="en-US" sz="2200" b="1" dirty="0">
                <a:solidFill>
                  <a:schemeClr val="tx2"/>
                </a:solidFill>
              </a:rPr>
              <a:t>ventilation-perfusion mismatch</a:t>
            </a:r>
            <a:r>
              <a:rPr lang="en-US" sz="2200" dirty="0"/>
              <a:t>. </a:t>
            </a:r>
          </a:p>
          <a:p>
            <a:pPr algn="l" rtl="0" eaLnBrk="1" hangingPunct="1">
              <a:lnSpc>
                <a:spcPct val="80000"/>
              </a:lnSpc>
              <a:defRPr/>
            </a:pPr>
            <a:endParaRPr lang="en-US" sz="2200" dirty="0"/>
          </a:p>
          <a:p>
            <a:pPr algn="l" rtl="0" eaLnBrk="1" hangingPunct="1">
              <a:lnSpc>
                <a:spcPct val="80000"/>
              </a:lnSpc>
              <a:defRPr/>
            </a:pPr>
            <a:r>
              <a:rPr lang="en-US" sz="2200" dirty="0"/>
              <a:t>In the early stages, when ventilation-perfusion mismatch results in </a:t>
            </a:r>
            <a:r>
              <a:rPr lang="en-US" sz="2200" b="1" dirty="0">
                <a:solidFill>
                  <a:schemeClr val="tx2"/>
                </a:solidFill>
              </a:rPr>
              <a:t>hypoxia, </a:t>
            </a:r>
            <a:r>
              <a:rPr lang="en-US" sz="2200" b="1" dirty="0" err="1">
                <a:solidFill>
                  <a:schemeClr val="tx2"/>
                </a:solidFill>
              </a:rPr>
              <a:t>hypercarbia</a:t>
            </a:r>
            <a:r>
              <a:rPr lang="en-US" sz="2200" b="1" dirty="0">
                <a:solidFill>
                  <a:schemeClr val="tx2"/>
                </a:solidFill>
              </a:rPr>
              <a:t> </a:t>
            </a:r>
            <a:r>
              <a:rPr lang="en-US" sz="2200" dirty="0"/>
              <a:t>is prevented by the ready diffusion of carbon dioxide across alveolar capillary membranes. </a:t>
            </a:r>
          </a:p>
          <a:p>
            <a:pPr algn="l" rtl="0" eaLnBrk="1" hangingPunct="1">
              <a:lnSpc>
                <a:spcPct val="80000"/>
              </a:lnSpc>
              <a:defRPr/>
            </a:pPr>
            <a:endParaRPr lang="en-US" sz="2200" dirty="0"/>
          </a:p>
          <a:p>
            <a:pPr algn="l" rtl="0" eaLnBrk="1" hangingPunct="1">
              <a:lnSpc>
                <a:spcPct val="80000"/>
              </a:lnSpc>
              <a:defRPr/>
            </a:pPr>
            <a:r>
              <a:rPr lang="en-US" sz="2200" dirty="0"/>
              <a:t>Hyperventilation triggered by the hypoxic drive also causes a decrease in PaCO2. </a:t>
            </a:r>
          </a:p>
          <a:p>
            <a:pPr algn="l" rtl="0" eaLnBrk="1" hangingPunct="1">
              <a:lnSpc>
                <a:spcPct val="80000"/>
              </a:lnSpc>
              <a:defRPr/>
            </a:pPr>
            <a:endParaRPr lang="en-US" sz="2200" dirty="0"/>
          </a:p>
          <a:p>
            <a:pPr algn="l" rtl="0" eaLnBrk="1" hangingPunct="1">
              <a:lnSpc>
                <a:spcPct val="80000"/>
              </a:lnSpc>
              <a:defRPr/>
            </a:pPr>
            <a:r>
              <a:rPr lang="en-US" sz="2200" dirty="0"/>
              <a:t>Thus, asthmatic patients who are </a:t>
            </a:r>
            <a:r>
              <a:rPr lang="en-US" sz="2200" b="1" dirty="0">
                <a:solidFill>
                  <a:schemeClr val="tx2"/>
                </a:solidFill>
              </a:rPr>
              <a:t>in the early stages of an acute episode have hypoxemia in the absence of carbon dioxide retention</a:t>
            </a:r>
            <a:r>
              <a:rPr lang="en-US" sz="2200" dirty="0"/>
              <a:t>. </a:t>
            </a:r>
          </a:p>
          <a:p>
            <a:pPr algn="l" rtl="0" eaLnBrk="1" hangingPunct="1">
              <a:lnSpc>
                <a:spcPct val="80000"/>
              </a:lnSpc>
              <a:defRPr/>
            </a:pPr>
            <a:endParaRPr lang="en-US" sz="2200" dirty="0"/>
          </a:p>
        </p:txBody>
      </p:sp>
    </p:spTree>
    <p:extLst>
      <p:ext uri="{BB962C8B-B14F-4D97-AF65-F5344CB8AC3E}">
        <p14:creationId xmlns:p14="http://schemas.microsoft.com/office/powerpoint/2010/main" val="154966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defRPr/>
            </a:pPr>
            <a:r>
              <a:rPr lang="en-US" b="1" dirty="0"/>
              <a:t>Pathophysiology</a:t>
            </a:r>
            <a:endParaRPr lang="en-US" dirty="0"/>
          </a:p>
        </p:txBody>
      </p:sp>
      <p:sp>
        <p:nvSpPr>
          <p:cNvPr id="16387" name="Rectangle 3"/>
          <p:cNvSpPr>
            <a:spLocks noGrp="1" noRot="1" noChangeArrowheads="1"/>
          </p:cNvSpPr>
          <p:nvPr>
            <p:ph idx="1"/>
          </p:nvPr>
        </p:nvSpPr>
        <p:spPr>
          <a:xfrm>
            <a:off x="250825" y="2362200"/>
            <a:ext cx="8594725" cy="4114800"/>
          </a:xfrm>
        </p:spPr>
        <p:txBody>
          <a:bodyPr>
            <a:normAutofit lnSpcReduction="10000"/>
          </a:bodyPr>
          <a:lstStyle/>
          <a:p>
            <a:pPr algn="l" rtl="0" eaLnBrk="1" hangingPunct="1">
              <a:lnSpc>
                <a:spcPct val="80000"/>
              </a:lnSpc>
              <a:defRPr/>
            </a:pPr>
            <a:r>
              <a:rPr lang="en-US" sz="2000" dirty="0"/>
              <a:t>With worsening obstruction and increasing ventilation-perfusion mismatch, carbon dioxide retention occurs. </a:t>
            </a:r>
          </a:p>
          <a:p>
            <a:pPr algn="l" rtl="0" eaLnBrk="1" hangingPunct="1">
              <a:lnSpc>
                <a:spcPct val="80000"/>
              </a:lnSpc>
              <a:defRPr/>
            </a:pPr>
            <a:endParaRPr lang="en-US" sz="2000" dirty="0"/>
          </a:p>
          <a:p>
            <a:pPr algn="l" rtl="0" eaLnBrk="1" hangingPunct="1">
              <a:lnSpc>
                <a:spcPct val="80000"/>
              </a:lnSpc>
              <a:defRPr/>
            </a:pPr>
            <a:r>
              <a:rPr lang="en-US" sz="2000" dirty="0"/>
              <a:t>In the </a:t>
            </a:r>
            <a:r>
              <a:rPr lang="en-US" sz="2000" dirty="0">
                <a:solidFill>
                  <a:schemeClr val="tx2"/>
                </a:solidFill>
              </a:rPr>
              <a:t>early stages of an acute episode, </a:t>
            </a:r>
            <a:r>
              <a:rPr lang="en-US" sz="2000" b="1" dirty="0">
                <a:solidFill>
                  <a:schemeClr val="tx2"/>
                </a:solidFill>
              </a:rPr>
              <a:t>respiratory alkalosis </a:t>
            </a:r>
            <a:r>
              <a:rPr lang="en-US" sz="2000" dirty="0"/>
              <a:t>results from hyperventilation. </a:t>
            </a:r>
          </a:p>
          <a:p>
            <a:pPr algn="l" rtl="0" eaLnBrk="1" hangingPunct="1">
              <a:lnSpc>
                <a:spcPct val="80000"/>
              </a:lnSpc>
              <a:defRPr/>
            </a:pPr>
            <a:endParaRPr lang="en-US" sz="2000" dirty="0"/>
          </a:p>
          <a:p>
            <a:pPr algn="l" rtl="0" eaLnBrk="1" hangingPunct="1">
              <a:lnSpc>
                <a:spcPct val="80000"/>
              </a:lnSpc>
              <a:defRPr/>
            </a:pPr>
            <a:r>
              <a:rPr lang="en-US" sz="2000" dirty="0"/>
              <a:t>Later, the increased work of breathing, increased oxygen consumption, and increased cardiac output result in </a:t>
            </a:r>
            <a:r>
              <a:rPr lang="en-US" sz="2000" b="1" dirty="0">
                <a:solidFill>
                  <a:schemeClr val="tx2"/>
                </a:solidFill>
              </a:rPr>
              <a:t>metabolic acidosis</a:t>
            </a:r>
            <a:r>
              <a:rPr lang="en-US" sz="2000" dirty="0"/>
              <a:t>. Respiratory failure leads to </a:t>
            </a:r>
            <a:r>
              <a:rPr lang="en-US" sz="2000" b="1" dirty="0">
                <a:solidFill>
                  <a:schemeClr val="tx2"/>
                </a:solidFill>
              </a:rPr>
              <a:t>respiratory acidosis</a:t>
            </a:r>
            <a:r>
              <a:rPr lang="en-US" sz="2000" b="1" dirty="0"/>
              <a:t>. </a:t>
            </a:r>
          </a:p>
          <a:p>
            <a:pPr algn="l" rtl="0" eaLnBrk="1" hangingPunct="1">
              <a:lnSpc>
                <a:spcPct val="80000"/>
              </a:lnSpc>
              <a:defRPr/>
            </a:pPr>
            <a:endParaRPr lang="en-US" sz="2000" dirty="0"/>
          </a:p>
          <a:p>
            <a:pPr algn="l" rtl="0" eaLnBrk="1" hangingPunct="1">
              <a:lnSpc>
                <a:spcPct val="80000"/>
              </a:lnSpc>
              <a:defRPr/>
            </a:pPr>
            <a:r>
              <a:rPr lang="en-US" sz="2000" dirty="0"/>
              <a:t>In some patients with </a:t>
            </a:r>
            <a:r>
              <a:rPr lang="en-US" sz="2000" b="1" dirty="0">
                <a:solidFill>
                  <a:schemeClr val="tx2"/>
                </a:solidFill>
              </a:rPr>
              <a:t>chronic asthma</a:t>
            </a:r>
            <a:r>
              <a:rPr lang="en-US" sz="2000" dirty="0"/>
              <a:t>, airflow limitation may be only </a:t>
            </a:r>
            <a:r>
              <a:rPr lang="en-US" sz="2000" b="1" dirty="0">
                <a:solidFill>
                  <a:schemeClr val="tx2"/>
                </a:solidFill>
              </a:rPr>
              <a:t>partially reversible </a:t>
            </a:r>
            <a:r>
              <a:rPr lang="en-US" sz="2000" dirty="0"/>
              <a:t>because of airway remodeling </a:t>
            </a:r>
            <a:r>
              <a:rPr lang="en-US" sz="2000" dirty="0">
                <a:solidFill>
                  <a:schemeClr val="tx2"/>
                </a:solidFill>
              </a:rPr>
              <a:t>(</a:t>
            </a:r>
            <a:r>
              <a:rPr lang="en-US" sz="2000" b="1" dirty="0">
                <a:solidFill>
                  <a:schemeClr val="tx2"/>
                </a:solidFill>
              </a:rPr>
              <a:t>hypertrophy and hyperplasia of smooth muscle, </a:t>
            </a:r>
            <a:r>
              <a:rPr lang="en-US" sz="2000" b="1" dirty="0" err="1">
                <a:solidFill>
                  <a:schemeClr val="tx2"/>
                </a:solidFill>
              </a:rPr>
              <a:t>subepithelial</a:t>
            </a:r>
            <a:r>
              <a:rPr lang="en-US" sz="2000" b="1" dirty="0">
                <a:solidFill>
                  <a:schemeClr val="tx2"/>
                </a:solidFill>
              </a:rPr>
              <a:t> fibrosis</a:t>
            </a:r>
            <a:r>
              <a:rPr lang="en-US" sz="2000" dirty="0">
                <a:solidFill>
                  <a:schemeClr val="tx2"/>
                </a:solidFill>
              </a:rPr>
              <a:t>) </a:t>
            </a:r>
            <a:r>
              <a:rPr lang="en-US" sz="2000" dirty="0"/>
              <a:t>that occurs with chronic untreated disease. </a:t>
            </a:r>
          </a:p>
          <a:p>
            <a:pPr algn="l" rtl="0" eaLnBrk="1" hangingPunct="1">
              <a:lnSpc>
                <a:spcPct val="80000"/>
              </a:lnSpc>
              <a:defRPr/>
            </a:pPr>
            <a:endParaRPr lang="en-US" sz="2000" dirty="0"/>
          </a:p>
        </p:txBody>
      </p:sp>
    </p:spTree>
    <p:extLst>
      <p:ext uri="{BB962C8B-B14F-4D97-AF65-F5344CB8AC3E}">
        <p14:creationId xmlns:p14="http://schemas.microsoft.com/office/powerpoint/2010/main" val="4085033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19726</TotalTime>
  <Words>6010</Words>
  <Application>Microsoft Office PowerPoint</Application>
  <PresentationFormat>On-screen Show (4:3)</PresentationFormat>
  <Paragraphs>443</Paragraphs>
  <Slides>75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Calibri</vt:lpstr>
      <vt:lpstr>Carlito</vt:lpstr>
      <vt:lpstr>Century Schoolbook</vt:lpstr>
      <vt:lpstr>Corbel</vt:lpstr>
      <vt:lpstr>Symbol</vt:lpstr>
      <vt:lpstr>Times New Roman</vt:lpstr>
      <vt:lpstr>Wingdings</vt:lpstr>
      <vt:lpstr>Feathered</vt:lpstr>
      <vt:lpstr> Asthma</vt:lpstr>
      <vt:lpstr>ASTHMA</vt:lpstr>
      <vt:lpstr> </vt:lpstr>
      <vt:lpstr>Asthma phenotypes </vt:lpstr>
      <vt:lpstr>Pathophysiology</vt:lpstr>
      <vt:lpstr>PowerPoint Presentation</vt:lpstr>
      <vt:lpstr>Pathophysiology</vt:lpstr>
      <vt:lpstr>Pathophysiology</vt:lpstr>
      <vt:lpstr>Pathophysiology</vt:lpstr>
      <vt:lpstr>RISK FACTORS </vt:lpstr>
      <vt:lpstr>CLINICAL DIAGNOSIS OF ASTHMA </vt:lpstr>
      <vt:lpstr>MAKING THE INITIAL DIAGNOSIS </vt:lpstr>
      <vt:lpstr>PowerPoint Presentation</vt:lpstr>
      <vt:lpstr>Patterns of respiratory symptoms that are characteristic of asthma </vt:lpstr>
      <vt:lpstr>PowerPoint Presentation</vt:lpstr>
      <vt:lpstr>CLINICAL DIAGNOSIS OF ASTHMA </vt:lpstr>
      <vt:lpstr>Symptoms suggestive of asthma in children 5 years and younger </vt:lpstr>
      <vt:lpstr>Lung function testing to document variable expiratory airflow limitation</vt:lpstr>
      <vt:lpstr>PowerPoint Presentation</vt:lpstr>
      <vt:lpstr>How much variation in expiratory airflow is consistent with asthma? </vt:lpstr>
      <vt:lpstr>PowerPoint Presentation</vt:lpstr>
      <vt:lpstr>PowerPoint Presentation</vt:lpstr>
      <vt:lpstr>TESTS TO ASSIST IN DIAGNOSIS </vt:lpstr>
      <vt:lpstr>PowerPoint Presentation</vt:lpstr>
      <vt:lpstr>PowerPoint Presentation</vt:lpstr>
      <vt:lpstr>PowerPoint Presentation</vt:lpstr>
      <vt:lpstr>PowerPoint Presentation</vt:lpstr>
      <vt:lpstr>PowerPoint Presentation</vt:lpstr>
      <vt:lpstr>Key indications for referral of a child 5 years or younger for further diagnostic investigations: </vt:lpstr>
      <vt:lpstr>GOALS OF ASTHMA MANAGEMENT </vt:lpstr>
      <vt:lpstr>Assessment of asthma </vt:lpstr>
      <vt:lpstr>PowerPoint Presentation</vt:lpstr>
      <vt:lpstr>PowerPoint Presentation</vt:lpstr>
      <vt:lpstr>assessing ASTHMA SYMPTOM CONTROL </vt:lpstr>
      <vt:lpstr>PowerPoint Presentation</vt:lpstr>
      <vt:lpstr>ASTHMA MEDICATIONS </vt:lpstr>
      <vt:lpstr>Initial controller treatment </vt:lpstr>
      <vt:lpstr>PowerPoint Presentation</vt:lpstr>
      <vt:lpstr>PowerPoint Presentation</vt:lpstr>
      <vt:lpstr>PowerPoint Presentation</vt:lpstr>
      <vt:lpstr>PowerPoint Presentation</vt:lpstr>
      <vt:lpstr>PowerPoint Presentation</vt:lpstr>
      <vt:lpstr>INHALER DEVICES</vt:lpstr>
      <vt:lpstr>Long-Term Controller Medications</vt:lpstr>
      <vt:lpstr>Inhaled Corticosteroids</vt:lpstr>
      <vt:lpstr>Long-Term Controller Medications</vt:lpstr>
      <vt:lpstr>Long-Term Controller Medications</vt:lpstr>
      <vt:lpstr>Long-Term Controller Medications</vt:lpstr>
      <vt:lpstr>Long-Term Controller Medications</vt:lpstr>
      <vt:lpstr>Long-Term Controller Medications</vt:lpstr>
      <vt:lpstr>Long-Term Controller Medications</vt:lpstr>
      <vt:lpstr>Long-Term Controller Medications</vt:lpstr>
      <vt:lpstr>Quick-Reliever Medications</vt:lpstr>
      <vt:lpstr>Quick-Reliever Medications</vt:lpstr>
      <vt:lpstr>MANAGEMENT OF WORSENING ASTHMA AND EXACERBATIONS</vt:lpstr>
      <vt:lpstr>DIAGNOSIS OF EXACERBATIONS </vt:lpstr>
      <vt:lpstr>MANAGEMENT OF ASTHMA EXACERBATIONS IN PRIMARY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in acute care settings such as the emergency department </vt:lpstr>
      <vt:lpstr>Systemic corticosteroids</vt:lpstr>
      <vt:lpstr>Inhaled corticosteroids </vt:lpstr>
      <vt:lpstr>Ipratropium bromide </vt:lpstr>
      <vt:lpstr>Aminophylline and theophylline </vt:lpstr>
      <vt:lpstr>Magnesium </vt:lpstr>
      <vt:lpstr>Helium oxygen therapy </vt:lpstr>
      <vt:lpstr>PowerPoint Presentation</vt:lpstr>
      <vt:lpstr>PowerPoint Presentation</vt:lpstr>
      <vt:lpstr>Management of asthma exacerbations in acute care facility, e.g. emergency department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people</dc:creator>
  <cp:lastModifiedBy>Admin</cp:lastModifiedBy>
  <cp:revision>280</cp:revision>
  <dcterms:created xsi:type="dcterms:W3CDTF">2006-08-16T00:00:00Z</dcterms:created>
  <dcterms:modified xsi:type="dcterms:W3CDTF">2022-08-17T06:25:08Z</dcterms:modified>
</cp:coreProperties>
</file>