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8" r:id="rId3"/>
  </p:sldMasterIdLst>
  <p:notesMasterIdLst>
    <p:notesMasterId r:id="rId35"/>
  </p:notesMasterIdLst>
  <p:sldIdLst>
    <p:sldId id="256" r:id="rId4"/>
    <p:sldId id="278" r:id="rId5"/>
    <p:sldId id="279" r:id="rId6"/>
    <p:sldId id="258" r:id="rId7"/>
    <p:sldId id="261" r:id="rId8"/>
    <p:sldId id="282" r:id="rId9"/>
    <p:sldId id="263" r:id="rId10"/>
    <p:sldId id="260" r:id="rId11"/>
    <p:sldId id="264" r:id="rId12"/>
    <p:sldId id="265" r:id="rId13"/>
    <p:sldId id="266" r:id="rId14"/>
    <p:sldId id="289" r:id="rId15"/>
    <p:sldId id="292" r:id="rId16"/>
    <p:sldId id="290" r:id="rId17"/>
    <p:sldId id="287" r:id="rId18"/>
    <p:sldId id="267" r:id="rId19"/>
    <p:sldId id="283" r:id="rId20"/>
    <p:sldId id="268" r:id="rId21"/>
    <p:sldId id="269" r:id="rId22"/>
    <p:sldId id="280" r:id="rId23"/>
    <p:sldId id="270" r:id="rId24"/>
    <p:sldId id="288" r:id="rId25"/>
    <p:sldId id="271" r:id="rId26"/>
    <p:sldId id="272" r:id="rId27"/>
    <p:sldId id="273" r:id="rId28"/>
    <p:sldId id="274" r:id="rId29"/>
    <p:sldId id="275" r:id="rId30"/>
    <p:sldId id="285" r:id="rId31"/>
    <p:sldId id="276" r:id="rId32"/>
    <p:sldId id="277" r:id="rId33"/>
    <p:sldId id="286" r:id="rId34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86650" autoAdjust="0"/>
    <p:restoredTop sz="94660"/>
  </p:normalViewPr>
  <p:slideViewPr>
    <p:cSldViewPr>
      <p:cViewPr varScale="1">
        <p:scale>
          <a:sx n="85" d="100"/>
          <a:sy n="85" d="100"/>
        </p:scale>
        <p:origin x="13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slide" Target="slides/slide10.xml" /><Relationship Id="rId18" Type="http://schemas.openxmlformats.org/officeDocument/2006/relationships/slide" Target="slides/slide15.xml" /><Relationship Id="rId26" Type="http://schemas.openxmlformats.org/officeDocument/2006/relationships/slide" Target="slides/slide23.xml" /><Relationship Id="rId39" Type="http://schemas.openxmlformats.org/officeDocument/2006/relationships/tableStyles" Target="tableStyles.xml" /><Relationship Id="rId3" Type="http://schemas.openxmlformats.org/officeDocument/2006/relationships/slideMaster" Target="slideMasters/slideMaster1.xml" /><Relationship Id="rId21" Type="http://schemas.openxmlformats.org/officeDocument/2006/relationships/slide" Target="slides/slide18.xml" /><Relationship Id="rId34" Type="http://schemas.openxmlformats.org/officeDocument/2006/relationships/slide" Target="slides/slide31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25" Type="http://schemas.openxmlformats.org/officeDocument/2006/relationships/slide" Target="slides/slide22.xml" /><Relationship Id="rId33" Type="http://schemas.openxmlformats.org/officeDocument/2006/relationships/slide" Target="slides/slide30.xml" /><Relationship Id="rId38" Type="http://schemas.openxmlformats.org/officeDocument/2006/relationships/theme" Target="theme/theme1.xml" /><Relationship Id="rId2" Type="http://schemas.openxmlformats.org/officeDocument/2006/relationships/customXml" Target="../customXml/item2.xml" /><Relationship Id="rId16" Type="http://schemas.openxmlformats.org/officeDocument/2006/relationships/slide" Target="slides/slide13.xml" /><Relationship Id="rId20" Type="http://schemas.openxmlformats.org/officeDocument/2006/relationships/slide" Target="slides/slide17.xml" /><Relationship Id="rId29" Type="http://schemas.openxmlformats.org/officeDocument/2006/relationships/slide" Target="slides/slide26.xml" /><Relationship Id="rId1" Type="http://schemas.openxmlformats.org/officeDocument/2006/relationships/customXml" Target="../customXml/item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24" Type="http://schemas.openxmlformats.org/officeDocument/2006/relationships/slide" Target="slides/slide21.xml" /><Relationship Id="rId32" Type="http://schemas.openxmlformats.org/officeDocument/2006/relationships/slide" Target="slides/slide29.xml" /><Relationship Id="rId37" Type="http://schemas.openxmlformats.org/officeDocument/2006/relationships/viewProps" Target="viewProps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23" Type="http://schemas.openxmlformats.org/officeDocument/2006/relationships/slide" Target="slides/slide20.xml" /><Relationship Id="rId28" Type="http://schemas.openxmlformats.org/officeDocument/2006/relationships/slide" Target="slides/slide25.xml" /><Relationship Id="rId36" Type="http://schemas.openxmlformats.org/officeDocument/2006/relationships/presProps" Target="presProps.xml" /><Relationship Id="rId10" Type="http://schemas.openxmlformats.org/officeDocument/2006/relationships/slide" Target="slides/slide7.xml" /><Relationship Id="rId19" Type="http://schemas.openxmlformats.org/officeDocument/2006/relationships/slide" Target="slides/slide16.xml" /><Relationship Id="rId31" Type="http://schemas.openxmlformats.org/officeDocument/2006/relationships/slide" Target="slides/slide28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schemas.openxmlformats.org/officeDocument/2006/relationships/slide" Target="slides/slide19.xml" /><Relationship Id="rId27" Type="http://schemas.openxmlformats.org/officeDocument/2006/relationships/slide" Target="slides/slide24.xml" /><Relationship Id="rId30" Type="http://schemas.openxmlformats.org/officeDocument/2006/relationships/slide" Target="slides/slide27.xml" /><Relationship Id="rId35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153DAEF0-8C6C-4043-BCDA-2514CC67FA7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DE4EC19D-086F-4EC1-83FB-78158059FCF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568EC12-03B6-4CD5-9ABE-796D4C3C5BA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F4FCAEEB-4B87-446A-A8EE-E032F62591A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AF338C2F-4288-47FA-A27C-50DAB3EDE32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E3ABB72C-0629-49C9-A7D9-E6A5EA1626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0CE4817-51D3-4613-96BA-3E04EE1B1D9E}" type="slidenum">
              <a:rPr lang="ar-SA" altLang="ar-JO"/>
              <a:pPr>
                <a:defRPr/>
              </a:pPr>
              <a:t>‹#›</a:t>
            </a:fld>
            <a:endParaRPr lang="en-US" alt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3C4553B1-3B8F-405E-9715-E71CBCC3D28E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667DD1-60EA-4890-927D-CCE7E567F31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8FB572-F39F-47CB-BC80-81C15E5426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74D03-3A4E-4FF8-AAF5-8F918693D636}" type="slidenum">
              <a:rPr lang="ar-SA" altLang="ar-JO"/>
              <a:pPr>
                <a:defRPr/>
              </a:pPr>
              <a:t>‹#›</a:t>
            </a:fld>
            <a:endParaRPr lang="en-US" altLang="ar-JO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39B5F21-7F72-4D00-9780-DF91A8DDB7BE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7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88D927-1A25-4338-BED4-529A46A7DD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75B542-D6C1-44C5-9EF3-13F099980C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66BAD4-4EF6-424A-9B15-92209D6140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2A1E9-434E-4FF5-92EC-8C5E34809F37}" type="slidenum">
              <a:rPr lang="ar-SA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145330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5F1F8F-C299-4ACD-8B96-DD7A456FD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E2EDEF-1F8B-4CBF-AA55-A28AEB622F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CF0789-07C4-4E21-B101-612CBDAE3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BE2AF-AB1E-4D3A-BF33-45D85FFECDD2}" type="slidenum">
              <a:rPr lang="ar-SA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39295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BC5C3C-9332-4BD7-B722-742FFD8842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EDB8D6-321C-49CA-A932-57B27F3BED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FED067-580E-4A23-9F7D-F11F36BE51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8E751-AFA8-4086-B502-1B362ABBDE89}" type="slidenum">
              <a:rPr lang="ar-SA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1685858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16AF91-C65B-44CF-9D7C-F1C16963F1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978400-EE74-4C0A-B2C8-CA60267771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A37F4C-C5A0-43DD-8E5B-A2F47037BB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A1ECD-3C71-419C-99BE-0FD9D9BAADD5}" type="slidenum">
              <a:rPr lang="ar-SA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3989009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1F26D8-9F3C-4CF4-A25A-8EAED85332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86CDE7-2BB2-4F18-829C-226698535E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143A20-F5C3-4725-BEA9-6FC6D70A2D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49BB9-F810-464F-A08A-6A4CFBF49E56}" type="slidenum">
              <a:rPr lang="ar-SA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169348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D35F797-B6F5-4815-A7A0-50E7208258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7746E97-C95C-4864-91E7-3E55E1B205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DAC4BFA-8EC5-4494-9C14-589BCF749D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27402-D762-408D-BE69-45A8B86AE082}" type="slidenum">
              <a:rPr lang="ar-SA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5915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CF6EB1-6DDD-4444-A0FA-CB8D86D672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476F4E5-77AB-4694-84A2-51F94B2E43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96A5815-A674-42A1-83A1-FD73D02307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EB429-7EC3-4C39-9A4C-8B3DC5F7BC2B}" type="slidenum">
              <a:rPr lang="ar-SA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3211232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E348C1A-C234-4622-BDE4-5CD0DE70DE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46A53C2-0C07-4524-A168-CB4DEBA2CA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081DD93-E536-4CFD-B636-A662EF97F9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51844-6773-40C9-9700-9AA2F19D0B0D}" type="slidenum">
              <a:rPr lang="ar-SA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2519686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FE4B04-9FCD-4E15-B158-AE8343A4BF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097AF0-AFB5-41F1-A2E4-4C626F0E73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183E8A-7956-44BB-A32D-798F355BF9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26B19-CE02-4F86-974B-AE574352641E}" type="slidenum">
              <a:rPr lang="ar-SA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1543680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D46EAF-782D-474D-AAFF-AF87333709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DC8760-DE86-4C77-808C-8418AA898B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A6E81F-D5CC-40A8-968C-2F61E2EB45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A4F86-28B1-4C5E-82F9-CB073F7C2ADF}" type="slidenum">
              <a:rPr lang="ar-SA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744799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2DAB064-A2FC-484D-9545-242F047563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0C8FF52-A3ED-4B5B-BD3C-59DE3E99BB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09E6D053-22D7-4953-971A-71928C36B21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FBCE24DA-9927-4E86-8438-BD79972FB3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7F4B600A-B2D1-4C0B-87D8-95E8AC54EF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EC61A72-754A-4341-AE7E-426B446325E2}" type="slidenum">
              <a:rPr lang="ar-SA" altLang="ar-JO"/>
              <a:pPr>
                <a:defRPr/>
              </a:pPr>
              <a:t>‹#›</a:t>
            </a:fld>
            <a:endParaRPr lang="en-US" altLang="ar-JO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1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DF6ACF0E-9365-4A01-8105-56ECAC7B6FF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  <a:defRPr/>
            </a:pPr>
            <a:fld id="{5F5B3924-8C16-4D2F-99DC-147F28EE36AF}" type="slidenum">
              <a:rPr lang="ar-SA" altLang="ar-JO" sz="14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</a:t>
            </a:fld>
            <a:endParaRPr lang="en-US" altLang="ar-JO" sz="1400">
              <a:latin typeface="Arial" panose="020B0604020202020204" pitchFamily="34" charset="0"/>
            </a:endParaRP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081713A7-D634-4135-A01F-88BB90FE60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1201738"/>
            <a:ext cx="8291512" cy="2881312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FFC000"/>
                </a:solidFill>
              </a:rPr>
              <a:t>Drug Therapy of </a:t>
            </a:r>
            <a:r>
              <a:rPr lang="en-US" sz="4800" b="1" dirty="0" err="1">
                <a:solidFill>
                  <a:srgbClr val="FFC000"/>
                </a:solidFill>
              </a:rPr>
              <a:t>Hyperlipidemia</a:t>
            </a:r>
            <a:r>
              <a:rPr lang="en-US" sz="4800" b="1" dirty="0">
                <a:solidFill>
                  <a:srgbClr val="FFC000"/>
                </a:solidFill>
              </a:rPr>
              <a:t> 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53BE64F-D34B-4081-801B-3E0BE00F98F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7088" y="4216400"/>
            <a:ext cx="7345362" cy="2063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Dr. Mohammed Al-</a:t>
            </a:r>
            <a:r>
              <a:rPr lang="en-US" sz="2400" b="1" dirty="0" err="1"/>
              <a:t>Sbou</a:t>
            </a:r>
            <a:endParaRPr lang="en-US" sz="24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Professor of Clinical Pharmacology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Faculty of Medicine , </a:t>
            </a:r>
            <a:r>
              <a:rPr lang="en-US" sz="2400" b="1" dirty="0" err="1"/>
              <a:t>Mutah</a:t>
            </a:r>
            <a:r>
              <a:rPr lang="en-US" sz="2400" b="1" dirty="0"/>
              <a:t> University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763A5F0-B5DF-4DF8-8EF9-F2E36D817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  <a:defRPr/>
            </a:pPr>
            <a:fld id="{775AF2E2-70D6-4D36-8C82-B31240063AEA}" type="slidenum">
              <a:rPr lang="ar-SA" altLang="ar-JO" sz="14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10</a:t>
            </a:fld>
            <a:endParaRPr lang="en-US" altLang="ar-JO" sz="1400">
              <a:latin typeface="Arial" panose="020B0604020202020204" pitchFamily="34" charset="0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E3620D76-F603-41B7-A01C-6323E9156C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/>
              <a:t>Treatment of </a:t>
            </a:r>
            <a:r>
              <a:rPr lang="en-US" sz="4000" b="1" u="sng" dirty="0" err="1"/>
              <a:t>hyperlipidaemia</a:t>
            </a:r>
            <a:endParaRPr lang="en-US" sz="4000" b="1" u="sng" dirty="0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F652C172-445F-4432-BBF1-D412D11520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80400" cy="5183187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u="sng" dirty="0">
                <a:solidFill>
                  <a:srgbClr val="FFC000"/>
                </a:solidFill>
              </a:rPr>
              <a:t>General Measures:</a:t>
            </a:r>
            <a:r>
              <a:rPr lang="en-US" dirty="0">
                <a:solidFill>
                  <a:srgbClr val="FFC000"/>
                </a:solidFill>
              </a:rPr>
              <a:t> </a:t>
            </a:r>
            <a:endParaRPr lang="en-US" b="1" dirty="0">
              <a:solidFill>
                <a:srgbClr val="FFC000"/>
              </a:solidFill>
            </a:endParaRPr>
          </a:p>
          <a:p>
            <a:pPr lvl="1" algn="l" rtl="0" eaLnBrk="1" hangingPunct="1">
              <a:defRPr/>
            </a:pPr>
            <a:r>
              <a:rPr lang="en-US" b="1" dirty="0">
                <a:solidFill>
                  <a:srgbClr val="FFFF00"/>
                </a:solidFill>
              </a:rPr>
              <a:t>Diet: </a:t>
            </a:r>
          </a:p>
          <a:p>
            <a:pPr lvl="1" algn="l" rtl="0" eaLnBrk="1" hangingPunct="1">
              <a:defRPr/>
            </a:pPr>
            <a:r>
              <a:rPr lang="en-US" sz="2400" b="1" dirty="0"/>
              <a:t>Avoiding animal fat (saturated oils)</a:t>
            </a:r>
          </a:p>
          <a:p>
            <a:pPr lvl="1" algn="l" rtl="0" eaLnBrk="1" hangingPunct="1">
              <a:defRPr/>
            </a:pPr>
            <a:r>
              <a:rPr lang="en-US" sz="2400" b="1" dirty="0"/>
              <a:t>Increasing polyunsaturated or monounsaturated oils or fats</a:t>
            </a:r>
          </a:p>
          <a:p>
            <a:pPr lvl="1" algn="l" rtl="0" eaLnBrk="1" hangingPunct="1">
              <a:defRPr/>
            </a:pPr>
            <a:r>
              <a:rPr lang="en-US" sz="2400" b="1" dirty="0"/>
              <a:t>Use of anti-oxidants vitamins as vitamin C &amp; E supplemented with fresh fruits &amp; vegetables </a:t>
            </a:r>
          </a:p>
          <a:p>
            <a:pPr lvl="1" algn="l" rtl="0" eaLnBrk="1" hangingPunct="1">
              <a:defRPr/>
            </a:pPr>
            <a:r>
              <a:rPr lang="en-US" sz="2400" b="1" dirty="0"/>
              <a:t>Weight reduction </a:t>
            </a:r>
          </a:p>
          <a:p>
            <a:pPr lvl="1" algn="l" rtl="0" eaLnBrk="1" hangingPunct="1">
              <a:defRPr/>
            </a:pPr>
            <a:r>
              <a:rPr lang="en-US" sz="2400" b="1" dirty="0">
                <a:solidFill>
                  <a:srgbClr val="FFFF00"/>
                </a:solidFill>
              </a:rPr>
              <a:t>Exercise</a:t>
            </a:r>
          </a:p>
          <a:p>
            <a:pPr algn="l" rtl="0" eaLnBrk="1" hangingPunct="1">
              <a:defRPr/>
            </a:pPr>
            <a:r>
              <a:rPr lang="en-US" sz="2800" b="1" dirty="0">
                <a:solidFill>
                  <a:srgbClr val="FFFF00"/>
                </a:solidFill>
              </a:rPr>
              <a:t>Risk factors correction </a:t>
            </a:r>
            <a:r>
              <a:rPr lang="en-US" sz="2800" dirty="0"/>
              <a:t>as DM, drugs  </a:t>
            </a:r>
            <a:endParaRPr lang="en-US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2DDE5DE-79B8-4A54-9678-3D50ACE7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  <a:defRPr/>
            </a:pPr>
            <a:fld id="{E0DBC303-08B9-46FB-8B85-CE7685B1805B}" type="slidenum">
              <a:rPr lang="ar-SA" altLang="ar-JO" sz="14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11</a:t>
            </a:fld>
            <a:endParaRPr lang="en-US" altLang="ar-JO" sz="1400">
              <a:latin typeface="Arial" panose="020B0604020202020204" pitchFamily="34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5262F715-1EDF-47B9-BEBA-2F4C8D53F6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A90181E-2668-4BBB-A93E-EC63606C2F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686800" cy="475297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u="sng" dirty="0">
                <a:solidFill>
                  <a:srgbClr val="FFC000"/>
                </a:solidFill>
              </a:rPr>
              <a:t>Drugs</a:t>
            </a:r>
            <a:r>
              <a:rPr lang="en-US" u="sng" dirty="0">
                <a:solidFill>
                  <a:srgbClr val="FFC000"/>
                </a:solidFill>
              </a:rPr>
              <a:t>: </a:t>
            </a:r>
          </a:p>
          <a:p>
            <a:pPr algn="l" rtl="0" eaLnBrk="1" hangingPunct="1">
              <a:defRPr/>
            </a:pPr>
            <a:r>
              <a:rPr lang="en-US" dirty="0"/>
              <a:t>These</a:t>
            </a:r>
            <a:r>
              <a:rPr lang="en-US" b="1" dirty="0"/>
              <a:t> </a:t>
            </a:r>
            <a:r>
              <a:rPr lang="en-US" dirty="0"/>
              <a:t>decrease lipoproteins by: </a:t>
            </a:r>
          </a:p>
          <a:p>
            <a:pPr lvl="1" algn="l" rtl="0" eaLnBrk="1" hangingPunct="1">
              <a:defRPr/>
            </a:pPr>
            <a:r>
              <a:rPr lang="en-US" dirty="0"/>
              <a:t>Increasing removal or </a:t>
            </a:r>
          </a:p>
          <a:p>
            <a:pPr lvl="1" algn="l" rtl="0" eaLnBrk="1" hangingPunct="1">
              <a:defRPr/>
            </a:pPr>
            <a:r>
              <a:rPr lang="en-US" dirty="0"/>
              <a:t>Decreasing production &amp; include:</a:t>
            </a:r>
          </a:p>
          <a:p>
            <a:pPr lvl="2" algn="l" rtl="0" eaLnBrk="1" hangingPunct="1">
              <a:defRPr/>
            </a:pPr>
            <a:r>
              <a:rPr lang="en-US" b="1" dirty="0" err="1"/>
              <a:t>Statins</a:t>
            </a:r>
            <a:endParaRPr lang="en-US" b="1" dirty="0"/>
          </a:p>
          <a:p>
            <a:pPr lvl="2" algn="l" rtl="0" eaLnBrk="1" hangingPunct="1">
              <a:defRPr/>
            </a:pPr>
            <a:r>
              <a:rPr lang="en-US" b="1" dirty="0"/>
              <a:t>Niacin</a:t>
            </a:r>
          </a:p>
          <a:p>
            <a:pPr lvl="2" algn="l" rtl="0" eaLnBrk="1" hangingPunct="1">
              <a:defRPr/>
            </a:pPr>
            <a:r>
              <a:rPr lang="en-US" b="1" dirty="0" err="1"/>
              <a:t>Fibric</a:t>
            </a:r>
            <a:r>
              <a:rPr lang="en-US" b="1" dirty="0"/>
              <a:t> acid derivatives</a:t>
            </a:r>
          </a:p>
          <a:p>
            <a:pPr lvl="2" algn="l" rtl="0" eaLnBrk="1" hangingPunct="1">
              <a:defRPr/>
            </a:pPr>
            <a:r>
              <a:rPr lang="en-US" b="1" dirty="0"/>
              <a:t>Bile acid binding resins</a:t>
            </a:r>
          </a:p>
          <a:p>
            <a:pPr algn="l" rtl="0" eaLnBrk="1" hangingPunct="1">
              <a:defRPr/>
            </a:pPr>
            <a:r>
              <a:rPr lang="en-US" dirty="0"/>
              <a:t>Inhibitors of intestinal cholesterol absorption</a:t>
            </a:r>
          </a:p>
          <a:p>
            <a:pPr algn="l" rtl="0"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5A09B32-3A4B-4C26-9B13-060CBDE93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  <a:defRPr/>
            </a:pPr>
            <a:fld id="{AB094C9F-8A9A-49D5-A09F-97F9F0C23D07}" type="slidenum">
              <a:rPr lang="ar-SA" altLang="ar-JO" sz="14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12</a:t>
            </a:fld>
            <a:endParaRPr lang="en-US" altLang="ar-JO" sz="1400">
              <a:latin typeface="Arial" panose="020B0604020202020204" pitchFamily="34" charset="0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CE076663-1C35-47A1-8279-DA92942353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6868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u="sng" dirty="0"/>
              <a:t>Treatment options for hypercholesterolemia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3DF35ECC-1633-4E78-A23E-24C0F6C30D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916113"/>
            <a:ext cx="8686800" cy="447675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800" dirty="0"/>
              <a:t>In patient with </a:t>
            </a:r>
            <a:r>
              <a:rPr lang="en-US" sz="2800" b="1" u="sng" dirty="0">
                <a:solidFill>
                  <a:srgbClr val="FFC000"/>
                </a:solidFill>
              </a:rPr>
              <a:t>moderate hyperlipidemia:</a:t>
            </a:r>
            <a:r>
              <a:rPr lang="en-US" sz="2800" dirty="0"/>
              <a:t> </a:t>
            </a:r>
            <a:r>
              <a:rPr lang="en-US" sz="2800" b="1" u="sng" dirty="0">
                <a:solidFill>
                  <a:srgbClr val="FFC000"/>
                </a:solidFill>
              </a:rPr>
              <a:t>life style changes</a:t>
            </a:r>
            <a:r>
              <a:rPr lang="en-US" sz="2800" dirty="0"/>
              <a:t> such as diet, exercise &amp; weight reduction</a:t>
            </a:r>
          </a:p>
          <a:p>
            <a:pPr algn="l" rtl="0" eaLnBrk="1" hangingPunct="1">
              <a:defRPr/>
            </a:pPr>
            <a:r>
              <a:rPr lang="en-US" sz="2800" dirty="0"/>
              <a:t>In patients with </a:t>
            </a:r>
            <a:r>
              <a:rPr lang="en-US" sz="2800" b="1" u="sng" dirty="0">
                <a:solidFill>
                  <a:srgbClr val="FFC000"/>
                </a:solidFill>
              </a:rPr>
              <a:t>LDL &gt;160 mg/dL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/>
              <a:t>and </a:t>
            </a:r>
            <a:r>
              <a:rPr lang="en-US" sz="2800" b="1" u="sng" dirty="0">
                <a:solidFill>
                  <a:srgbClr val="FFC000"/>
                </a:solidFill>
              </a:rPr>
              <a:t>one major risk factor</a:t>
            </a:r>
            <a:r>
              <a:rPr lang="en-US" sz="2800" dirty="0"/>
              <a:t> (HTN, DM, smoking, family history of early CHD) </a:t>
            </a:r>
            <a:r>
              <a:rPr lang="en-US" sz="2800" b="1" u="sng" dirty="0"/>
              <a:t>are candidate for therapy</a:t>
            </a:r>
          </a:p>
          <a:p>
            <a:pPr algn="l" rtl="0" eaLnBrk="1" hangingPunct="1">
              <a:defRPr/>
            </a:pPr>
            <a:r>
              <a:rPr lang="en-US" sz="2800" dirty="0"/>
              <a:t>In patients with </a:t>
            </a:r>
            <a:r>
              <a:rPr lang="en-US" sz="2800" b="1" u="sng" dirty="0">
                <a:solidFill>
                  <a:srgbClr val="FFC000"/>
                </a:solidFill>
              </a:rPr>
              <a:t>two or more risk factors</a:t>
            </a:r>
            <a:r>
              <a:rPr lang="en-US" sz="2800" dirty="0"/>
              <a:t>, should be treated aggressively (</a:t>
            </a:r>
            <a:r>
              <a:rPr lang="en-US" sz="2800" b="1" u="sng" dirty="0"/>
              <a:t>aim LDL &lt; 100 mg/</a:t>
            </a:r>
            <a:r>
              <a:rPr lang="en-US" sz="2800" b="1" u="sng" dirty="0" err="1"/>
              <a:t>dL</a:t>
            </a:r>
            <a:r>
              <a:rPr lang="en-US" sz="2800" dirty="0"/>
              <a:t>)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00DA7-ED77-4E06-ADE4-DEE4D0B2C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D0373-6B79-4121-8E55-54614D398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435975" cy="4114800"/>
          </a:xfrm>
        </p:spPr>
        <p:txBody>
          <a:bodyPr/>
          <a:lstStyle/>
          <a:p>
            <a:pPr algn="l" rtl="0">
              <a:defRPr/>
            </a:pPr>
            <a:r>
              <a:rPr lang="en-US" b="1" dirty="0"/>
              <a:t>Combination of lifestyle-changes with drug therapy </a:t>
            </a:r>
            <a:r>
              <a:rPr lang="en-US" b="1" dirty="0">
                <a:solidFill>
                  <a:srgbClr val="FFC000"/>
                </a:solidFill>
              </a:rPr>
              <a:t>reduces mortality due to CHD by 30-40%</a:t>
            </a:r>
            <a:endParaRPr lang="ar-JO" b="1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37816-7B19-493A-8C09-9915BFBC9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  <a:defRPr/>
            </a:pPr>
            <a:fld id="{AB76EA6B-C4D1-4DA8-BF0A-3A4667B3B71E}" type="slidenum">
              <a:rPr lang="ar-SA" altLang="ar-JO" sz="14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13</a:t>
            </a:fld>
            <a:endParaRPr lang="en-US" altLang="ar-JO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6873DD4-C587-4595-9ABD-794A44C19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  <a:defRPr/>
            </a:pPr>
            <a:fld id="{447AF99D-0FB2-42E6-BFF1-5A50992A57C3}" type="slidenum">
              <a:rPr lang="ar-SA" altLang="ar-JO" sz="14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14</a:t>
            </a:fld>
            <a:endParaRPr lang="en-US" altLang="ar-JO" sz="1400">
              <a:latin typeface="Arial" panose="020B0604020202020204" pitchFamily="34" charset="0"/>
            </a:endParaRPr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0723A09C-A62E-4ADF-AA8E-F64824FFF4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C000"/>
                </a:solidFill>
              </a:rPr>
              <a:t>Treatment options for </a:t>
            </a:r>
            <a:r>
              <a:rPr lang="en-US" sz="4000" b="1" dirty="0" err="1">
                <a:solidFill>
                  <a:srgbClr val="FFC000"/>
                </a:solidFill>
              </a:rPr>
              <a:t>Hypetriglyceridemia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CDE424AC-DFCA-4F39-BC5D-E48DBC693F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b="1" dirty="0"/>
              <a:t>Diet &amp; exercise</a:t>
            </a:r>
          </a:p>
          <a:p>
            <a:pPr algn="l" rtl="0" eaLnBrk="1" hangingPunct="1">
              <a:defRPr/>
            </a:pPr>
            <a:r>
              <a:rPr lang="en-US" dirty="0"/>
              <a:t>If treatment is indicated: </a:t>
            </a:r>
            <a:r>
              <a:rPr lang="en-US" b="1" dirty="0">
                <a:solidFill>
                  <a:srgbClr val="FFFF00"/>
                </a:solidFill>
              </a:rPr>
              <a:t>niacin, fibrates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680935E6-1F74-406D-BF11-091B507B4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  <a:defRPr/>
            </a:pPr>
            <a:fld id="{A6A261B8-462D-4561-A531-7D13F8C37BFA}" type="slidenum">
              <a:rPr lang="ar-SA" altLang="ar-JO" sz="14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15</a:t>
            </a:fld>
            <a:endParaRPr lang="en-US" altLang="ar-JO" sz="1400">
              <a:latin typeface="Arial" panose="020B0604020202020204" pitchFamily="34" charset="0"/>
            </a:endParaRPr>
          </a:p>
        </p:txBody>
      </p:sp>
      <p:pic>
        <p:nvPicPr>
          <p:cNvPr id="18435" name="Picture 2" descr="anti hyperlipedimic">
            <a:extLst>
              <a:ext uri="{FF2B5EF4-FFF2-40B4-BE49-F238E27FC236}">
                <a16:creationId xmlns:a16="http://schemas.microsoft.com/office/drawing/2014/main" id="{8875232E-419A-47EE-A8E0-BC172EBAB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47650"/>
            <a:ext cx="3673475" cy="659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0BC1613-74A1-42C9-90E6-DFDB0AD5C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  <a:defRPr/>
            </a:pPr>
            <a:fld id="{13428456-A30F-433B-A441-998CE3930C54}" type="slidenum">
              <a:rPr lang="ar-SA" altLang="ar-JO" sz="14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16</a:t>
            </a:fld>
            <a:endParaRPr lang="en-US" altLang="ar-JO" sz="1400">
              <a:latin typeface="Arial" panose="020B0604020202020204" pitchFamily="34" charset="0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41693DBA-F8FB-400C-B9E7-14763ADD9C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u="sng" dirty="0" err="1"/>
              <a:t>Statins</a:t>
            </a:r>
            <a:endParaRPr lang="en-US" b="1" u="sng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C333848-3765-4D83-A7F4-12A11DD7E2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97887" cy="5329237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Rosuvastatin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Atorvastatin (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atorvastat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aditor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Lipitor), Simvastatin (Zocor), Pravastatin, Lovastatin,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Fluvastatin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 rtl="0" eaLnBrk="1" hangingPunct="1">
              <a:buFont typeface="Arial" pitchFamily="34" charset="0"/>
              <a:buChar char="•"/>
              <a:defRPr/>
            </a:pPr>
            <a:r>
              <a:rPr lang="en-US" sz="2400" dirty="0"/>
              <a:t>They inhibit first step of cholesterol synthesis</a:t>
            </a:r>
          </a:p>
          <a:p>
            <a:pPr lvl="1" algn="l" rtl="0" eaLnBrk="1" hangingPunct="1">
              <a:buFont typeface="Arial" pitchFamily="34" charset="0"/>
              <a:buChar char="•"/>
              <a:defRPr/>
            </a:pPr>
            <a:r>
              <a:rPr lang="en-US" sz="2400" dirty="0"/>
              <a:t>They act by </a:t>
            </a:r>
            <a:r>
              <a:rPr lang="en-US" sz="2400" b="1" dirty="0">
                <a:solidFill>
                  <a:srgbClr val="FFC000"/>
                </a:solidFill>
              </a:rPr>
              <a:t>inhibiting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b="1" dirty="0">
                <a:solidFill>
                  <a:srgbClr val="FFC000"/>
                </a:solidFill>
              </a:rPr>
              <a:t>HMG </a:t>
            </a:r>
            <a:r>
              <a:rPr lang="en-US" sz="2400" b="1" dirty="0" err="1">
                <a:solidFill>
                  <a:srgbClr val="FFC000"/>
                </a:solidFill>
              </a:rPr>
              <a:t>CoA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reductase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</a:p>
          <a:p>
            <a:pPr lvl="1" algn="l" rtl="0" eaLnBrk="1" hangingPunct="1">
              <a:buFont typeface="Arial" pitchFamily="34" charset="0"/>
              <a:buChar char="•"/>
              <a:defRPr/>
            </a:pPr>
            <a:r>
              <a:rPr lang="en-US" sz="2400" dirty="0"/>
              <a:t>Decrease concentration of cholesterol within cell </a:t>
            </a:r>
          </a:p>
          <a:p>
            <a:pPr lvl="1" algn="l" rtl="0" eaLnBrk="1" hangingPunct="1">
              <a:buFont typeface="Arial" pitchFamily="34" charset="0"/>
              <a:buChar char="•"/>
              <a:defRPr/>
            </a:pPr>
            <a:r>
              <a:rPr lang="en-US" sz="2400" dirty="0"/>
              <a:t>Increase number of LDL receptors</a:t>
            </a:r>
          </a:p>
          <a:p>
            <a:pPr lvl="1" algn="l" rtl="0" eaLnBrk="1" hangingPunct="1">
              <a:buFont typeface="Arial" pitchFamily="34" charset="0"/>
              <a:buChar char="•"/>
              <a:defRPr/>
            </a:pPr>
            <a:r>
              <a:rPr lang="en-US" sz="2400" dirty="0"/>
              <a:t>Promote uptake of LDL from blood</a:t>
            </a:r>
          </a:p>
          <a:p>
            <a:pPr lvl="1" algn="l" rtl="0" eaLnBrk="1" hangingPunct="1">
              <a:buFont typeface="Arial" pitchFamily="34" charset="0"/>
              <a:buChar char="•"/>
              <a:defRPr/>
            </a:pPr>
            <a:r>
              <a:rPr lang="en-US" sz="2400" b="1" u="sng" dirty="0">
                <a:solidFill>
                  <a:srgbClr val="FFFF00"/>
                </a:solidFill>
              </a:rPr>
              <a:t>Decreasing plasma LDL </a:t>
            </a:r>
            <a:r>
              <a:rPr lang="en-US" sz="2400" b="1" dirty="0">
                <a:solidFill>
                  <a:srgbClr val="FFFF00"/>
                </a:solidFill>
              </a:rPr>
              <a:t>(30 % reduction </a:t>
            </a:r>
            <a:r>
              <a:rPr lang="en-US" sz="2400" dirty="0">
                <a:solidFill>
                  <a:srgbClr val="FFFF00"/>
                </a:solidFill>
              </a:rPr>
              <a:t>in</a:t>
            </a:r>
            <a:r>
              <a:rPr lang="en-US" sz="2400" b="1" dirty="0">
                <a:solidFill>
                  <a:srgbClr val="FFFF00"/>
                </a:solidFill>
              </a:rPr>
              <a:t> LDL)</a:t>
            </a:r>
          </a:p>
          <a:p>
            <a:pPr lvl="1" algn="l" rtl="0" eaLnBrk="1" hangingPunct="1">
              <a:buFont typeface="Arial" pitchFamily="34" charset="0"/>
              <a:buChar char="•"/>
              <a:defRPr/>
            </a:pPr>
            <a:r>
              <a:rPr lang="en-US" sz="2400" dirty="0"/>
              <a:t>First-line &amp; more effective treatment for lowering LDL</a:t>
            </a:r>
          </a:p>
          <a:p>
            <a:pPr lvl="1" algn="l" rtl="0" eaLnBrk="1" hangingPunct="1">
              <a:buFont typeface="Arial" pitchFamily="34" charset="0"/>
              <a:buChar char="•"/>
              <a:defRPr/>
            </a:pPr>
            <a:r>
              <a:rPr lang="en-US" sz="2400" dirty="0"/>
              <a:t>They are given as </a:t>
            </a:r>
            <a:r>
              <a:rPr lang="en-US" sz="2400" b="1" dirty="0"/>
              <a:t>single oral dose usually in the evening </a:t>
            </a:r>
          </a:p>
          <a:p>
            <a:pPr lvl="2" algn="l" rtl="0" eaLnBrk="1" hangingPunct="1">
              <a:defRPr/>
            </a:pPr>
            <a:endParaRPr lang="en-US" sz="2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F46C62A-A4B4-4E70-8CB3-116C00169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  <a:defRPr/>
            </a:pPr>
            <a:fld id="{FD4EECE8-6C60-42FD-BB69-46E02411172D}" type="slidenum">
              <a:rPr lang="ar-SA" altLang="ar-JO" sz="14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17</a:t>
            </a:fld>
            <a:endParaRPr lang="en-US" altLang="ar-JO" sz="1400">
              <a:latin typeface="Arial" panose="020B0604020202020204" pitchFamily="34" charset="0"/>
            </a:endParaRPr>
          </a:p>
        </p:txBody>
      </p:sp>
      <p:pic>
        <p:nvPicPr>
          <p:cNvPr id="20483" name="Picture 4">
            <a:extLst>
              <a:ext uri="{FF2B5EF4-FFF2-40B4-BE49-F238E27FC236}">
                <a16:creationId xmlns:a16="http://schemas.microsoft.com/office/drawing/2014/main" id="{2AEFECE7-E565-4B86-842D-A4A61D567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90638"/>
            <a:ext cx="78486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3325828-826E-4C36-8BB7-569A6366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  <a:defRPr/>
            </a:pPr>
            <a:fld id="{05DDB48E-E28F-42D1-9B2A-4D88D2E8BFD0}" type="slidenum">
              <a:rPr lang="ar-SA" altLang="ar-JO" sz="14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18</a:t>
            </a:fld>
            <a:endParaRPr lang="en-US" altLang="ar-JO" sz="1400">
              <a:latin typeface="Arial" panose="020B0604020202020204" pitchFamily="34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8A8BEEF4-0FCD-49BD-9871-E0DD2016DC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u="sng" dirty="0" err="1"/>
              <a:t>Statins</a:t>
            </a:r>
            <a:endParaRPr lang="en-US" b="1" u="sng" dirty="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F000B27-65ED-4E4D-886C-BA48A56FF4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144000" cy="460692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800" b="1" dirty="0"/>
              <a:t>The </a:t>
            </a:r>
            <a:r>
              <a:rPr lang="en-US" sz="2800" b="1" dirty="0" err="1"/>
              <a:t>Statins</a:t>
            </a:r>
            <a:r>
              <a:rPr lang="en-US" sz="2800" dirty="0"/>
              <a:t> or </a:t>
            </a:r>
            <a:r>
              <a:rPr lang="en-US" sz="2800" b="1" dirty="0" err="1"/>
              <a:t>reductase</a:t>
            </a:r>
            <a:r>
              <a:rPr lang="en-US" sz="2800" b="1" dirty="0"/>
              <a:t> inhibitors </a:t>
            </a:r>
            <a:r>
              <a:rPr lang="en-US" sz="2800" dirty="0"/>
              <a:t>are </a:t>
            </a:r>
            <a:r>
              <a:rPr lang="en-US" sz="2800" b="1" dirty="0"/>
              <a:t>useful</a:t>
            </a:r>
            <a:r>
              <a:rPr lang="en-US" sz="2800" dirty="0"/>
              <a:t> in:</a:t>
            </a:r>
            <a:endParaRPr lang="en-US" sz="2800" b="1" dirty="0"/>
          </a:p>
          <a:p>
            <a:pPr algn="l" rtl="0" eaLnBrk="1" hangingPunct="1">
              <a:buFontTx/>
              <a:buNone/>
              <a:defRPr/>
            </a:pPr>
            <a:r>
              <a:rPr lang="en-US" sz="2800" b="1" dirty="0"/>
              <a:t>    </a:t>
            </a:r>
            <a:r>
              <a:rPr lang="en-US" sz="2800" b="1" dirty="0">
                <a:solidFill>
                  <a:srgbClr val="FFC000"/>
                </a:solidFill>
              </a:rPr>
              <a:t>1. </a:t>
            </a:r>
            <a:r>
              <a:rPr lang="en-US" sz="2800" b="1" u="sng" dirty="0">
                <a:solidFill>
                  <a:srgbClr val="FFC000"/>
                </a:solidFill>
              </a:rPr>
              <a:t>Hypercholesterolemia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dirty="0"/>
              <a:t>to reduce high LDL  alone or with others  </a:t>
            </a:r>
            <a:endParaRPr lang="en-US" sz="2800" b="1" dirty="0"/>
          </a:p>
          <a:p>
            <a:pPr algn="l" rtl="0" eaLnBrk="1" hangingPunct="1">
              <a:buFontTx/>
              <a:buNone/>
              <a:defRPr/>
            </a:pPr>
            <a:r>
              <a:rPr lang="en-US" sz="2800" b="1" dirty="0"/>
              <a:t>    </a:t>
            </a:r>
            <a:r>
              <a:rPr lang="en-US" sz="2800" b="1" dirty="0">
                <a:solidFill>
                  <a:srgbClr val="FFC000"/>
                </a:solidFill>
              </a:rPr>
              <a:t>2. </a:t>
            </a:r>
            <a:r>
              <a:rPr lang="en-US" sz="2800" b="1" u="sng" dirty="0">
                <a:solidFill>
                  <a:srgbClr val="FFC000"/>
                </a:solidFill>
              </a:rPr>
              <a:t>After AMI:</a:t>
            </a:r>
            <a:endParaRPr lang="en-US" sz="2800" u="sng" dirty="0">
              <a:solidFill>
                <a:srgbClr val="FFC000"/>
              </a:solidFill>
            </a:endParaRPr>
          </a:p>
          <a:p>
            <a:pPr lvl="1" algn="l" rtl="0" eaLnBrk="1" hangingPunct="1">
              <a:defRPr/>
            </a:pPr>
            <a:r>
              <a:rPr lang="en-US" sz="2400" dirty="0"/>
              <a:t>Statins are administered immediately after AMI irrespective of blood lipid levels because they cause </a:t>
            </a:r>
            <a:r>
              <a:rPr lang="en-US" sz="2400" dirty="0">
                <a:solidFill>
                  <a:srgbClr val="FFFF00"/>
                </a:solidFill>
              </a:rPr>
              <a:t>plaque stabilization, improve coronary endothelial function, inhibit platelet thrombus formation, anti-inflammatory activity</a:t>
            </a:r>
          </a:p>
          <a:p>
            <a:pPr marL="457200" lvl="1" indent="0" algn="l" rtl="0" eaLnBrk="1" hangingPunct="1">
              <a:buFont typeface="Tahoma" panose="020B0604030504040204" pitchFamily="34" charset="0"/>
              <a:buNone/>
              <a:defRPr/>
            </a:pPr>
            <a:r>
              <a:rPr lang="en-US" dirty="0">
                <a:solidFill>
                  <a:srgbClr val="FFC000"/>
                </a:solidFill>
              </a:rPr>
              <a:t>3. </a:t>
            </a:r>
            <a:r>
              <a:rPr lang="en-US" b="1" u="sng" dirty="0">
                <a:solidFill>
                  <a:srgbClr val="FFC000"/>
                </a:solidFill>
              </a:rPr>
              <a:t>Patients at high risk of coronary heart disease </a:t>
            </a:r>
            <a:r>
              <a:rPr lang="en-US" dirty="0">
                <a:solidFill>
                  <a:schemeClr val="tx2"/>
                </a:solidFill>
              </a:rPr>
              <a:t>with or without hypercholesterolemia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5606CAB-6E68-47D5-A584-C962E0D6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  <a:defRPr/>
            </a:pPr>
            <a:fld id="{28D68B68-1EF8-4414-8D68-8163F5677E0F}" type="slidenum">
              <a:rPr lang="ar-SA" altLang="ar-JO" sz="14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19</a:t>
            </a:fld>
            <a:endParaRPr lang="en-US" altLang="ar-JO" sz="1400">
              <a:latin typeface="Arial" panose="020B0604020202020204" pitchFamily="34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72FF5593-209D-4DB7-858C-7E4B44A7DD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u="sng" dirty="0"/>
              <a:t>Adverse Effects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91BFE0F-E1CE-4676-84D9-27A0CBAE29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424863" cy="446405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/>
              <a:t>   </a:t>
            </a:r>
            <a:endParaRPr lang="en-US" u="sng" dirty="0"/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C000"/>
                </a:solidFill>
              </a:rPr>
              <a:t>Liver: </a:t>
            </a:r>
            <a:r>
              <a:rPr lang="en-US" b="1" dirty="0">
                <a:solidFill>
                  <a:schemeClr val="tx2"/>
                </a:solidFill>
              </a:rPr>
              <a:t>Liver function disorders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(elevated levels of </a:t>
            </a:r>
            <a:r>
              <a:rPr lang="en-US" dirty="0" err="1"/>
              <a:t>transaminase</a:t>
            </a:r>
            <a:r>
              <a:rPr lang="en-US" dirty="0"/>
              <a:t>)</a:t>
            </a:r>
            <a:endParaRPr lang="en-US" b="1" dirty="0"/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C000"/>
                </a:solidFill>
              </a:rPr>
              <a:t>Muscle: </a:t>
            </a:r>
            <a:r>
              <a:rPr lang="en-US" b="1" dirty="0">
                <a:solidFill>
                  <a:srgbClr val="FFFF00"/>
                </a:solidFill>
              </a:rPr>
              <a:t>skeletal muscle weakness &amp; pain </a:t>
            </a:r>
            <a:r>
              <a:rPr lang="en-US" dirty="0"/>
              <a:t>(common). </a:t>
            </a:r>
            <a:r>
              <a:rPr lang="en-US" b="1" dirty="0">
                <a:solidFill>
                  <a:schemeClr val="tx2"/>
                </a:solidFill>
              </a:rPr>
              <a:t>Myopathy </a:t>
            </a:r>
            <a:r>
              <a:rPr lang="en-US" dirty="0">
                <a:solidFill>
                  <a:schemeClr val="tx2"/>
                </a:solidFill>
              </a:rPr>
              <a:t>&amp; </a:t>
            </a:r>
            <a:r>
              <a:rPr lang="en-US" b="1" dirty="0">
                <a:solidFill>
                  <a:schemeClr val="tx2"/>
                </a:solidFill>
              </a:rPr>
              <a:t>even rhabdomyolysis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occur </a:t>
            </a:r>
            <a:r>
              <a:rPr lang="en-US" b="1" dirty="0"/>
              <a:t>rarely</a:t>
            </a:r>
            <a:r>
              <a:rPr lang="en-US" dirty="0"/>
              <a:t>. Measure plasma </a:t>
            </a:r>
            <a:r>
              <a:rPr lang="en-US" dirty="0" err="1"/>
              <a:t>creatine</a:t>
            </a:r>
            <a:r>
              <a:rPr lang="en-US" dirty="0"/>
              <a:t> phosphokinase (CPK) levels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C000"/>
                </a:solidFill>
              </a:rPr>
              <a:t>Drug interaction</a:t>
            </a:r>
            <a:r>
              <a:rPr lang="en-US" dirty="0">
                <a:solidFill>
                  <a:srgbClr val="FFC000"/>
                </a:solidFill>
              </a:rPr>
              <a:t>: </a:t>
            </a:r>
            <a:r>
              <a:rPr lang="en-US" dirty="0"/>
              <a:t>increase warfarin levels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6588FA-E897-4145-9139-F885B6FC7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  <a:defRPr/>
            </a:pPr>
            <a:fld id="{621B7200-240C-43CE-A01E-84ABD8EA9C12}" type="slidenum">
              <a:rPr lang="ar-SA" altLang="ar-JO" sz="14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</a:t>
            </a:fld>
            <a:endParaRPr lang="en-US" altLang="ar-JO" sz="1400">
              <a:latin typeface="Arial" panose="020B0604020202020204" pitchFamily="34" charset="0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F5976CAB-5948-4FAD-AC4B-5B883F6AEE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u="sng" dirty="0">
                <a:solidFill>
                  <a:srgbClr val="FFC000"/>
                </a:solidFill>
              </a:rPr>
              <a:t>Coronary heart disease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AC9D0772-47E9-4794-B05D-6E35A660C4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8686800" cy="4608513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800" b="1" dirty="0"/>
              <a:t>Coronary heart disease (CHD)</a:t>
            </a:r>
            <a:r>
              <a:rPr lang="en-US" sz="2800" dirty="0"/>
              <a:t> is cause of half of all deaths in US</a:t>
            </a:r>
          </a:p>
          <a:p>
            <a:pPr algn="l" rtl="0" eaLnBrk="1" hangingPunct="1">
              <a:defRPr/>
            </a:pPr>
            <a:r>
              <a:rPr lang="en-US" sz="2800" b="1" u="sng" dirty="0">
                <a:solidFill>
                  <a:srgbClr val="FFC000"/>
                </a:solidFill>
              </a:rPr>
              <a:t>Incidence of CHD is correlated with:</a:t>
            </a:r>
          </a:p>
          <a:p>
            <a:pPr algn="l" rtl="0" eaLnBrk="1" hangingPunct="1">
              <a:buFontTx/>
              <a:buNone/>
              <a:defRPr/>
            </a:pPr>
            <a:r>
              <a:rPr lang="en-US" sz="2800" dirty="0"/>
              <a:t> - </a:t>
            </a:r>
            <a:r>
              <a:rPr lang="en-US" sz="2800" b="1" dirty="0"/>
              <a:t>Elevated levels </a:t>
            </a:r>
            <a:r>
              <a:rPr lang="en-US" sz="2800" dirty="0"/>
              <a:t>of </a:t>
            </a:r>
            <a:r>
              <a:rPr lang="en-US" sz="2800" b="1" dirty="0"/>
              <a:t>Low density lipoprotein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C000"/>
                </a:solidFill>
              </a:rPr>
              <a:t>(</a:t>
            </a:r>
            <a:r>
              <a:rPr lang="en-US" sz="2800" b="1" dirty="0">
                <a:solidFill>
                  <a:srgbClr val="FFC000"/>
                </a:solidFill>
              </a:rPr>
              <a:t>LDL) cholesterol </a:t>
            </a:r>
            <a:r>
              <a:rPr lang="en-US" sz="2800" b="1" dirty="0"/>
              <a:t>&amp; triglycerides </a:t>
            </a:r>
          </a:p>
          <a:p>
            <a:pPr algn="l" rtl="0" eaLnBrk="1" hangingPunct="1">
              <a:buFontTx/>
              <a:buNone/>
              <a:defRPr/>
            </a:pPr>
            <a:r>
              <a:rPr lang="en-US" sz="2800" b="1" dirty="0"/>
              <a:t> - Low levels of High density lipoprotein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C000"/>
                </a:solidFill>
              </a:rPr>
              <a:t>(</a:t>
            </a:r>
            <a:r>
              <a:rPr lang="en-US" sz="2800" b="1" dirty="0">
                <a:solidFill>
                  <a:srgbClr val="FFC000"/>
                </a:solidFill>
              </a:rPr>
              <a:t>HDL) cholesterol</a:t>
            </a:r>
          </a:p>
          <a:p>
            <a:pPr algn="l" rtl="0" eaLnBrk="1" hangingPunct="1">
              <a:defRPr/>
            </a:pPr>
            <a:r>
              <a:rPr lang="en-US" sz="2800" b="1" dirty="0">
                <a:solidFill>
                  <a:srgbClr val="FFFF00"/>
                </a:solidFill>
              </a:rPr>
              <a:t>Risk factors for CHD</a:t>
            </a:r>
            <a:r>
              <a:rPr lang="en-US" sz="2800" dirty="0"/>
              <a:t> include </a:t>
            </a:r>
            <a:r>
              <a:rPr lang="en-US" sz="2800" b="1" dirty="0"/>
              <a:t>cigarette smoking, HTN, obesity, diabetes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0F54118-A9FB-4AB4-BB26-57FF81844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  <a:defRPr/>
            </a:pPr>
            <a:fld id="{83190A3A-A8FB-4897-99B4-808A179C5469}" type="slidenum">
              <a:rPr lang="ar-SA" altLang="ar-JO" sz="14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20</a:t>
            </a:fld>
            <a:endParaRPr lang="en-US" altLang="ar-JO" sz="1400">
              <a:latin typeface="Arial" panose="020B0604020202020204" pitchFamily="34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0646B84E-22D4-406E-A165-85E26A433B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u="sng"/>
              <a:t>Contraindications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BBE211BD-F104-4FB8-9DAB-FA93EBBFDB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246062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dirty="0">
                <a:solidFill>
                  <a:srgbClr val="FFC000"/>
                </a:solidFill>
              </a:rPr>
              <a:t>Pregnancy</a:t>
            </a:r>
          </a:p>
          <a:p>
            <a:pPr algn="l" rtl="0" eaLnBrk="1" hangingPunct="1">
              <a:defRPr/>
            </a:pPr>
            <a:r>
              <a:rPr lang="en-US" b="1" dirty="0">
                <a:solidFill>
                  <a:srgbClr val="FFC000"/>
                </a:solidFill>
              </a:rPr>
              <a:t>Lactating women</a:t>
            </a:r>
          </a:p>
          <a:p>
            <a:pPr algn="l" rtl="0" eaLnBrk="1" hangingPunct="1">
              <a:defRPr/>
            </a:pPr>
            <a:r>
              <a:rPr lang="en-US" b="1" dirty="0">
                <a:solidFill>
                  <a:srgbClr val="FFC000"/>
                </a:solidFill>
              </a:rPr>
              <a:t>Children and teenagers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75BA0E5-5522-4DF0-96B1-02EA1A7C8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  <a:defRPr/>
            </a:pPr>
            <a:fld id="{B9375BA2-38BB-4582-91EB-85CB5A8B6663}" type="slidenum">
              <a:rPr lang="ar-SA" altLang="ar-JO" sz="14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21</a:t>
            </a:fld>
            <a:endParaRPr lang="en-US" altLang="ar-JO" sz="1400">
              <a:latin typeface="Arial" panose="020B0604020202020204" pitchFamily="34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3AE77AA4-94B2-49B0-A2F4-0905A40486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u="sng" dirty="0"/>
              <a:t>Nicotinic acid (Niacin)</a:t>
            </a:r>
            <a:r>
              <a:rPr lang="en-US" dirty="0"/>
              <a:t> 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87AF5272-1475-4312-83B5-C1D57A7F45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18488" cy="496887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dirty="0">
                <a:solidFill>
                  <a:srgbClr val="FFC000"/>
                </a:solidFill>
              </a:rPr>
              <a:t>Decreases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b="1" dirty="0">
                <a:solidFill>
                  <a:srgbClr val="FFC000"/>
                </a:solidFill>
              </a:rPr>
              <a:t>VLDL &amp; LDL </a:t>
            </a:r>
            <a:r>
              <a:rPr lang="en-US" dirty="0"/>
              <a:t>(both triglyceride &amp; cholesterol) &amp; </a:t>
            </a:r>
            <a:r>
              <a:rPr lang="en-US" b="1" dirty="0">
                <a:solidFill>
                  <a:srgbClr val="FFFF00"/>
                </a:solidFill>
              </a:rPr>
              <a:t>most potent agent to increases HDL</a:t>
            </a:r>
          </a:p>
          <a:p>
            <a:pPr lvl="1" algn="l" rtl="0" eaLnBrk="1" hangingPunct="1">
              <a:defRPr/>
            </a:pPr>
            <a:r>
              <a:rPr lang="en-US" b="1" dirty="0"/>
              <a:t>Reduces </a:t>
            </a:r>
            <a:r>
              <a:rPr lang="en-US" b="1" dirty="0" err="1"/>
              <a:t>lipolysis</a:t>
            </a:r>
            <a:r>
              <a:rPr lang="en-US" dirty="0"/>
              <a:t> in adipose tissues </a:t>
            </a:r>
          </a:p>
          <a:p>
            <a:pPr lvl="1" algn="l" rtl="0" eaLnBrk="1" hangingPunct="1">
              <a:defRPr/>
            </a:pPr>
            <a:r>
              <a:rPr lang="en-US" dirty="0"/>
              <a:t>Decrease lipid supply to liver</a:t>
            </a:r>
          </a:p>
          <a:p>
            <a:pPr lvl="1" algn="l" rtl="0" eaLnBrk="1" hangingPunct="1">
              <a:defRPr/>
            </a:pPr>
            <a:r>
              <a:rPr lang="en-US" dirty="0"/>
              <a:t>Decrease hepatic lipid synthesis</a:t>
            </a:r>
            <a:endParaRPr lang="en-US" b="1" dirty="0"/>
          </a:p>
          <a:p>
            <a:pPr lvl="1" algn="l" rtl="0" eaLnBrk="1" hangingPunct="1">
              <a:defRPr/>
            </a:pPr>
            <a:r>
              <a:rPr lang="en-US" b="1" dirty="0"/>
              <a:t>Decreasing VLDL &amp; LDL</a:t>
            </a:r>
          </a:p>
          <a:p>
            <a:pPr lvl="1" algn="l" rtl="0" eaLnBrk="1" hangingPunct="1">
              <a:defRPr/>
            </a:pPr>
            <a:r>
              <a:rPr lang="en-US" b="1" dirty="0"/>
              <a:t>Niacin can be used in combination with </a:t>
            </a:r>
            <a:r>
              <a:rPr lang="en-US" b="1" dirty="0" err="1"/>
              <a:t>statins</a:t>
            </a:r>
            <a:endParaRPr lang="en-US" b="1" dirty="0"/>
          </a:p>
          <a:p>
            <a:pPr lvl="1" algn="l" rtl="0" eaLnBrk="1" hangingPunct="1">
              <a:defRPr/>
            </a:pPr>
            <a:r>
              <a:rPr lang="en-US" b="1" dirty="0">
                <a:solidFill>
                  <a:srgbClr val="FFFF00"/>
                </a:solidFill>
              </a:rPr>
              <a:t>Is useful in familial </a:t>
            </a:r>
            <a:r>
              <a:rPr lang="en-US" b="1" dirty="0" err="1">
                <a:solidFill>
                  <a:srgbClr val="FFFF00"/>
                </a:solidFill>
              </a:rPr>
              <a:t>hyperlipidemias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7A39ED-D988-41B9-BE19-727E58E6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  <a:defRPr/>
            </a:pPr>
            <a:fld id="{02CC2A2F-9CEE-477C-BD90-6149FC199226}" type="slidenum">
              <a:rPr lang="ar-SA" altLang="ar-JO" sz="14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22</a:t>
            </a:fld>
            <a:endParaRPr lang="en-US" altLang="ar-JO" sz="1400">
              <a:latin typeface="Arial" panose="020B0604020202020204" pitchFamily="34" charset="0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1A5589C0-A1CA-470E-9875-866726060C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8A5FB8BB-BD41-4FC2-B92A-807E3CA89C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4402137" cy="4114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dirty="0">
                <a:solidFill>
                  <a:srgbClr val="FFC000"/>
                </a:solidFill>
              </a:rPr>
              <a:t>Niacin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b="1" u="sng" dirty="0">
                <a:solidFill>
                  <a:srgbClr val="FFC000"/>
                </a:solidFill>
              </a:rPr>
              <a:t>inhibits lipolysis in adipose tissue</a:t>
            </a:r>
            <a:r>
              <a:rPr lang="en-US" dirty="0"/>
              <a:t> resulting in </a:t>
            </a:r>
            <a:r>
              <a:rPr lang="en-US" b="1" u="sng" dirty="0"/>
              <a:t>decreased hepatic VLDL synthesis</a:t>
            </a:r>
            <a:r>
              <a:rPr lang="en-US" dirty="0"/>
              <a:t> &amp; </a:t>
            </a:r>
            <a:r>
              <a:rPr lang="en-US" b="1" u="sng" dirty="0"/>
              <a:t>production of LDL in plasma </a:t>
            </a:r>
          </a:p>
        </p:txBody>
      </p:sp>
      <p:pic>
        <p:nvPicPr>
          <p:cNvPr id="25605" name="Picture 5" descr="NIACIN">
            <a:extLst>
              <a:ext uri="{FF2B5EF4-FFF2-40B4-BE49-F238E27FC236}">
                <a16:creationId xmlns:a16="http://schemas.microsoft.com/office/drawing/2014/main" id="{11B9C868-969C-49E2-BE6C-AEE75370D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836613"/>
            <a:ext cx="3175000" cy="564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A299AE9-58D0-4A5F-8257-6BB0A9FE1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  <a:defRPr/>
            </a:pPr>
            <a:fld id="{0DA01EA5-4946-4FA0-BEA0-D4AE530534BA}" type="slidenum">
              <a:rPr lang="ar-SA" altLang="ar-JO" sz="14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23</a:t>
            </a:fld>
            <a:endParaRPr lang="en-US" altLang="ar-JO" sz="1400">
              <a:latin typeface="Arial" panose="020B0604020202020204" pitchFamily="34" charset="0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F147D2C4-626A-42C6-A721-5B81C48CD5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u="sng"/>
              <a:t>Adverse effects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EB96AF0-BAF5-4CFF-98BF-40E658F7B6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147050" cy="467995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/>
              <a:t>  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C000"/>
                </a:solidFill>
              </a:rPr>
              <a:t>Flushing,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pruritis</a:t>
            </a:r>
            <a:r>
              <a:rPr lang="en-US" b="1" dirty="0">
                <a:solidFill>
                  <a:srgbClr val="FFC000"/>
                </a:solidFill>
              </a:rPr>
              <a:t> (most common)</a:t>
            </a:r>
            <a:r>
              <a:rPr lang="en-US" dirty="0"/>
              <a:t>; these prostaglandin-mediated reactions can be prevented by taking </a:t>
            </a:r>
            <a:r>
              <a:rPr lang="en-US" b="1" u="sng" dirty="0"/>
              <a:t>aspirin</a:t>
            </a:r>
            <a:r>
              <a:rPr lang="en-US" dirty="0"/>
              <a:t> prior to niacin therapy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C000"/>
                </a:solidFill>
              </a:rPr>
              <a:t>Liver dysfunction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b="1" dirty="0" err="1">
                <a:solidFill>
                  <a:srgbClr val="FFC000"/>
                </a:solidFill>
              </a:rPr>
              <a:t>Hyperglycaemia</a:t>
            </a:r>
            <a:r>
              <a:rPr lang="en-US" b="1" dirty="0">
                <a:solidFill>
                  <a:srgbClr val="FFC000"/>
                </a:solidFill>
              </a:rPr>
              <a:t>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b="1" dirty="0" err="1">
                <a:solidFill>
                  <a:srgbClr val="FFC000"/>
                </a:solidFill>
              </a:rPr>
              <a:t>Hyperuricaemia</a:t>
            </a:r>
            <a:endParaRPr lang="en-US" b="1" dirty="0">
              <a:solidFill>
                <a:srgbClr val="FFC000"/>
              </a:solidFill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C000"/>
                </a:solidFill>
              </a:rPr>
              <a:t>Nausea &amp; vomiting</a:t>
            </a:r>
            <a:r>
              <a:rPr lang="en-US" dirty="0">
                <a:solidFill>
                  <a:srgbClr val="FFC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44AAE54-C378-4959-8EB6-059328D80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  <a:defRPr/>
            </a:pPr>
            <a:fld id="{C870F4D5-72CA-465E-819F-0F9A6A392D31}" type="slidenum">
              <a:rPr lang="ar-SA" altLang="ar-JO" sz="14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24</a:t>
            </a:fld>
            <a:endParaRPr lang="en-US" altLang="ar-JO" sz="1400">
              <a:latin typeface="Arial" panose="020B0604020202020204" pitchFamily="34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72AA7C50-04FC-4BC6-BDE9-DEC9A95ED7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447088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u="sng" dirty="0" err="1"/>
              <a:t>Fibric</a:t>
            </a:r>
            <a:r>
              <a:rPr lang="en-US" sz="4000" b="1" u="sng" dirty="0"/>
              <a:t> acid derivatives</a:t>
            </a:r>
            <a:r>
              <a:rPr lang="en-US" sz="4000" dirty="0"/>
              <a:t> </a:t>
            </a:r>
            <a:r>
              <a:rPr lang="en-US" sz="4000" b="1" dirty="0"/>
              <a:t>(</a:t>
            </a:r>
            <a:r>
              <a:rPr lang="en-US" sz="4000" b="1" dirty="0" err="1"/>
              <a:t>Fibrates</a:t>
            </a:r>
            <a:r>
              <a:rPr lang="en-US" sz="4000" b="1" dirty="0"/>
              <a:t>)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74C0DA8C-A992-49F5-881A-BFE98FC0B6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686800" cy="496887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dirty="0" err="1">
                <a:solidFill>
                  <a:srgbClr val="FFFF00"/>
                </a:solidFill>
              </a:rPr>
              <a:t>Fenofibrate</a:t>
            </a:r>
            <a:r>
              <a:rPr lang="en-US" b="1" dirty="0">
                <a:solidFill>
                  <a:srgbClr val="FFFF00"/>
                </a:solidFill>
              </a:rPr>
              <a:t>, Gemfibrozil (Low-lip), </a:t>
            </a:r>
            <a:r>
              <a:rPr lang="en-US" b="1" dirty="0" err="1">
                <a:solidFill>
                  <a:srgbClr val="FFFF00"/>
                </a:solidFill>
              </a:rPr>
              <a:t>Clofibrate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  <a:p>
            <a:pPr algn="l" rtl="0" eaLnBrk="1" hangingPunct="1">
              <a:defRPr/>
            </a:pPr>
            <a:r>
              <a:rPr lang="en-US" dirty="0"/>
              <a:t>They inhibit hepatic lipid synthesis</a:t>
            </a:r>
            <a:endParaRPr lang="en-US" b="1" dirty="0"/>
          </a:p>
          <a:p>
            <a:pPr algn="l" rtl="0" eaLnBrk="1" hangingPunct="1">
              <a:defRPr/>
            </a:pPr>
            <a:r>
              <a:rPr lang="en-US" b="1" u="sng" dirty="0">
                <a:solidFill>
                  <a:srgbClr val="FFC000"/>
                </a:solidFill>
              </a:rPr>
              <a:t>Decreases triglyceride (30 %)</a:t>
            </a:r>
          </a:p>
          <a:p>
            <a:pPr algn="l" rtl="0" eaLnBrk="1" hangingPunct="1">
              <a:defRPr/>
            </a:pPr>
            <a:r>
              <a:rPr lang="en-US" b="1" dirty="0"/>
              <a:t>Decreases cholesterol (15 %)</a:t>
            </a:r>
            <a:endParaRPr lang="en-US" dirty="0"/>
          </a:p>
          <a:p>
            <a:pPr algn="l" rtl="0" eaLnBrk="1" hangingPunct="1">
              <a:defRPr/>
            </a:pPr>
            <a:r>
              <a:rPr lang="en-US" b="1" dirty="0"/>
              <a:t>Increases HDL</a:t>
            </a:r>
          </a:p>
          <a:p>
            <a:pPr algn="l" rtl="0" eaLnBrk="1" hangingPunct="1">
              <a:defRPr/>
            </a:pPr>
            <a:r>
              <a:rPr lang="en-US" dirty="0"/>
              <a:t>Given orally having high protein binding </a:t>
            </a:r>
          </a:p>
          <a:p>
            <a:pPr algn="l" rtl="0" eaLnBrk="1" hangingPunct="1">
              <a:defRPr/>
            </a:pPr>
            <a:r>
              <a:rPr lang="en-US" dirty="0"/>
              <a:t>They are useful in </a:t>
            </a:r>
            <a:r>
              <a:rPr lang="en-US" b="1" dirty="0">
                <a:solidFill>
                  <a:srgbClr val="FFFF00"/>
                </a:solidFill>
              </a:rPr>
              <a:t>hypertriglyceridemia, mixed hyperlipidemia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0423BF4-8A68-4BF2-BEF6-11DF1647F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  <a:defRPr/>
            </a:pPr>
            <a:fld id="{BD5411A4-BEE3-461F-987E-41BB697FE3AF}" type="slidenum">
              <a:rPr lang="ar-SA" altLang="ar-JO" sz="14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25</a:t>
            </a:fld>
            <a:endParaRPr lang="en-US" altLang="ar-JO" sz="1400">
              <a:latin typeface="Arial" panose="020B0604020202020204" pitchFamily="34" charset="0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5FFE3651-4CBA-4909-8A90-F3BC6FE8EA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u="sng" dirty="0"/>
              <a:t>Adverse effects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8E8927F1-A140-4650-88EA-6A904DDC31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4963" y="1384300"/>
            <a:ext cx="8496300" cy="5256213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dirty="0">
                <a:solidFill>
                  <a:srgbClr val="FFC000"/>
                </a:solidFill>
              </a:rPr>
              <a:t>Mild GI disturbances: </a:t>
            </a:r>
            <a:r>
              <a:rPr lang="en-US" b="1" dirty="0"/>
              <a:t>dyspepsia, </a:t>
            </a:r>
            <a:r>
              <a:rPr lang="en-US" b="1" dirty="0" err="1"/>
              <a:t>abd</a:t>
            </a:r>
            <a:r>
              <a:rPr lang="en-US" b="1" dirty="0"/>
              <a:t> pain</a:t>
            </a:r>
          </a:p>
          <a:p>
            <a:pPr algn="l" rtl="0" eaLnBrk="1" hangingPunct="1">
              <a:defRPr/>
            </a:pPr>
            <a:r>
              <a:rPr lang="en-US" b="1" dirty="0" err="1">
                <a:solidFill>
                  <a:srgbClr val="FFC000"/>
                </a:solidFill>
              </a:rPr>
              <a:t>Myositis</a:t>
            </a:r>
            <a:r>
              <a:rPr lang="en-US" dirty="0"/>
              <a:t>, muscle weakness or tenderness, </a:t>
            </a:r>
            <a:r>
              <a:rPr lang="en-US" dirty="0" err="1"/>
              <a:t>myopathy</a:t>
            </a:r>
            <a:r>
              <a:rPr lang="en-US" dirty="0"/>
              <a:t>, </a:t>
            </a:r>
            <a:r>
              <a:rPr lang="en-US" dirty="0" err="1"/>
              <a:t>rhabdomyolysis</a:t>
            </a:r>
            <a:r>
              <a:rPr lang="en-US" dirty="0"/>
              <a:t> </a:t>
            </a:r>
          </a:p>
          <a:p>
            <a:pPr algn="l" rtl="0" eaLnBrk="1" hangingPunct="1">
              <a:defRPr/>
            </a:pPr>
            <a:r>
              <a:rPr lang="en-US" b="1" dirty="0">
                <a:solidFill>
                  <a:srgbClr val="FFC000"/>
                </a:solidFill>
              </a:rPr>
              <a:t>Gallstones: </a:t>
            </a:r>
            <a:r>
              <a:rPr lang="en-US" dirty="0"/>
              <a:t>increase biliary cholesterol excretion </a:t>
            </a:r>
          </a:p>
          <a:p>
            <a:pPr algn="l" rtl="0" eaLnBrk="1" hangingPunct="1">
              <a:defRPr/>
            </a:pPr>
            <a:r>
              <a:rPr lang="en-US" b="1" dirty="0"/>
              <a:t>Contraindicated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</a:rPr>
              <a:t>during</a:t>
            </a:r>
            <a:r>
              <a:rPr lang="en-US" dirty="0">
                <a:solidFill>
                  <a:srgbClr val="FFFF00"/>
                </a:solidFill>
              </a:rPr>
              <a:t> pregnancy, lactating, patients with severe hepatic &amp; renal dysfunction &amp; gallbladder disease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B5E68C1-D1FA-476E-950D-CEFA746EE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  <a:defRPr/>
            </a:pPr>
            <a:fld id="{E24557C5-1F7D-46CE-A3D6-3021822980E1}" type="slidenum">
              <a:rPr lang="ar-SA" altLang="ar-JO" sz="14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26</a:t>
            </a:fld>
            <a:endParaRPr lang="en-US" altLang="ar-JO" sz="1400">
              <a:latin typeface="Arial" panose="020B0604020202020204" pitchFamily="34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D29B078C-8CC0-4606-A683-ACDF0F4439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3843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b="1" dirty="0"/>
              <a:t> </a:t>
            </a:r>
            <a:r>
              <a:rPr lang="en-US" sz="4000" b="1" dirty="0"/>
              <a:t>Bile Acid Sequestrants (resins)</a:t>
            </a:r>
            <a:br>
              <a:rPr lang="en-US" b="1" dirty="0"/>
            </a:br>
            <a:endParaRPr lang="en-US" b="1" u="sng" dirty="0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398A3A8-4005-4761-887F-D1505D4EA3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435975" cy="4246562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dirty="0" err="1">
                <a:solidFill>
                  <a:srgbClr val="FFFF00"/>
                </a:solidFill>
              </a:rPr>
              <a:t>Cholestyramine</a:t>
            </a:r>
            <a:r>
              <a:rPr lang="en-US" b="1" dirty="0">
                <a:solidFill>
                  <a:srgbClr val="FFFF00"/>
                </a:solidFill>
              </a:rPr>
              <a:t> (</a:t>
            </a:r>
            <a:r>
              <a:rPr lang="en-US" b="1" dirty="0" err="1">
                <a:solidFill>
                  <a:srgbClr val="FFFF00"/>
                </a:solidFill>
              </a:rPr>
              <a:t>Questran</a:t>
            </a:r>
            <a:r>
              <a:rPr lang="en-US" b="1" dirty="0">
                <a:solidFill>
                  <a:srgbClr val="FFFF00"/>
                </a:solidFill>
              </a:rPr>
              <a:t>)</a:t>
            </a:r>
            <a:endParaRPr lang="en-US" dirty="0">
              <a:solidFill>
                <a:srgbClr val="FFFF00"/>
              </a:solidFill>
            </a:endParaRPr>
          </a:p>
          <a:p>
            <a:pPr algn="l" rtl="0" eaLnBrk="1" hangingPunct="1">
              <a:defRPr/>
            </a:pPr>
            <a:r>
              <a:rPr lang="en-US" b="1" dirty="0"/>
              <a:t>Oral, safe</a:t>
            </a:r>
          </a:p>
          <a:p>
            <a:pPr algn="l" rtl="0" eaLnBrk="1" hangingPunct="1">
              <a:defRPr/>
            </a:pPr>
            <a:r>
              <a:rPr lang="en-US" b="1" dirty="0"/>
              <a:t>Reduces LDL (25%)</a:t>
            </a:r>
          </a:p>
          <a:p>
            <a:pPr algn="l" rtl="0" eaLnBrk="1" hangingPunct="1">
              <a:defRPr/>
            </a:pPr>
            <a:r>
              <a:rPr lang="en-US" b="1" dirty="0" err="1">
                <a:solidFill>
                  <a:srgbClr val="FFFF00"/>
                </a:solidFill>
              </a:rPr>
              <a:t>Cholestyramine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dirty="0"/>
              <a:t>is useful</a:t>
            </a:r>
            <a:r>
              <a:rPr lang="en-US" b="1" dirty="0"/>
              <a:t> </a:t>
            </a:r>
            <a:r>
              <a:rPr lang="en-US" dirty="0"/>
              <a:t>in</a:t>
            </a:r>
            <a:r>
              <a:rPr lang="en-US" b="1" dirty="0"/>
              <a:t> hypercholesterolemia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6EEE3C-3F51-4897-A229-C78D1B13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  <a:defRPr/>
            </a:pPr>
            <a:fld id="{041B0433-E8E4-4523-A391-D8C9D64ADF11}" type="slidenum">
              <a:rPr lang="ar-SA" altLang="ar-JO" sz="14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27</a:t>
            </a:fld>
            <a:endParaRPr lang="en-US" altLang="ar-JO" sz="1400">
              <a:latin typeface="Arial" panose="020B0604020202020204" pitchFamily="34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50295CC2-1DC9-4701-916F-459EC3D971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u="sng" dirty="0"/>
              <a:t>Mechanism of action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680B0F1-74B0-4494-93B4-52D320D1EA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424862" cy="5040312"/>
          </a:xfrm>
        </p:spPr>
        <p:txBody>
          <a:bodyPr/>
          <a:lstStyle/>
          <a:p>
            <a:pPr algn="l" rtl="0" eaLnBrk="1" hangingPunct="1">
              <a:defRPr/>
            </a:pPr>
            <a:endParaRPr lang="en-US" sz="2800" dirty="0"/>
          </a:p>
          <a:p>
            <a:pPr algn="l" rtl="0" eaLnBrk="1" hangingPunct="1">
              <a:defRPr/>
            </a:pPr>
            <a:r>
              <a:rPr lang="en-US" sz="2800" dirty="0"/>
              <a:t>Binds to </a:t>
            </a:r>
            <a:r>
              <a:rPr lang="en-US" sz="2800" b="1" dirty="0"/>
              <a:t>bile acids</a:t>
            </a:r>
            <a:endParaRPr lang="en-US" sz="2800" dirty="0"/>
          </a:p>
          <a:p>
            <a:pPr algn="l" rtl="0" eaLnBrk="1" hangingPunct="1">
              <a:defRPr/>
            </a:pPr>
            <a:r>
              <a:rPr lang="en-US" sz="2800" dirty="0"/>
              <a:t>Preventing reabsorption, increase </a:t>
            </a:r>
            <a:r>
              <a:rPr lang="en-US" sz="2800" dirty="0" err="1"/>
              <a:t>faecal</a:t>
            </a:r>
            <a:r>
              <a:rPr lang="en-US" sz="2800" dirty="0"/>
              <a:t> loss of bile acids</a:t>
            </a:r>
          </a:p>
          <a:p>
            <a:pPr algn="l" rtl="0" eaLnBrk="1" hangingPunct="1">
              <a:defRPr/>
            </a:pPr>
            <a:r>
              <a:rPr lang="en-US" sz="2800" dirty="0">
                <a:solidFill>
                  <a:srgbClr val="FFC000"/>
                </a:solidFill>
              </a:rPr>
              <a:t>Increase synthesis of bile acids from cholesterol</a:t>
            </a:r>
          </a:p>
          <a:p>
            <a:pPr algn="l" rtl="0" eaLnBrk="1" hangingPunct="1">
              <a:defRPr/>
            </a:pPr>
            <a:r>
              <a:rPr lang="en-US" sz="2800" dirty="0"/>
              <a:t>Decreases intracellular cholesterol in liver cells </a:t>
            </a:r>
          </a:p>
          <a:p>
            <a:pPr algn="l" rtl="0" eaLnBrk="1" hangingPunct="1">
              <a:defRPr/>
            </a:pPr>
            <a:r>
              <a:rPr lang="en-US" sz="2800" dirty="0"/>
              <a:t>Increases LDL receptors </a:t>
            </a:r>
          </a:p>
          <a:p>
            <a:pPr algn="l" rtl="0" eaLnBrk="1" hangingPunct="1">
              <a:defRPr/>
            </a:pPr>
            <a:r>
              <a:rPr lang="en-US" sz="2800" dirty="0"/>
              <a:t>Increasing uptake of LDL by </a:t>
            </a:r>
            <a:r>
              <a:rPr lang="en-US" sz="2800" dirty="0" err="1"/>
              <a:t>hepatocytes</a:t>
            </a:r>
            <a:r>
              <a:rPr lang="en-US" sz="2800" dirty="0"/>
              <a:t> </a:t>
            </a:r>
          </a:p>
          <a:p>
            <a:pPr algn="l" rtl="0" eaLnBrk="1" hangingPunct="1">
              <a:defRPr/>
            </a:pPr>
            <a:r>
              <a:rPr lang="en-US" sz="2800" b="1" dirty="0"/>
              <a:t>Decreasing plasma LDL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F443DCC-475B-4F1E-83F9-F44A1E84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  <a:defRPr/>
            </a:pPr>
            <a:fld id="{2616CF72-10EB-422B-A8D3-073C33D5BDB4}" type="slidenum">
              <a:rPr lang="ar-SA" altLang="ar-JO" sz="14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28</a:t>
            </a:fld>
            <a:endParaRPr lang="en-US" altLang="ar-JO" sz="1400">
              <a:latin typeface="Arial" panose="020B0604020202020204" pitchFamily="34" charset="0"/>
            </a:endParaRPr>
          </a:p>
        </p:txBody>
      </p:sp>
      <p:pic>
        <p:nvPicPr>
          <p:cNvPr id="31747" name="Picture 4" descr="BILE ACID BINDING">
            <a:extLst>
              <a:ext uri="{FF2B5EF4-FFF2-40B4-BE49-F238E27FC236}">
                <a16:creationId xmlns:a16="http://schemas.microsoft.com/office/drawing/2014/main" id="{5BD44EEB-4960-4493-9531-927FDF3CA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0"/>
            <a:ext cx="34940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96337D1-6E20-438F-8901-0F10A73B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  <a:defRPr/>
            </a:pPr>
            <a:fld id="{616F019F-DF05-4FAD-A6A3-7DC999E99A81}" type="slidenum">
              <a:rPr lang="ar-SA" altLang="ar-JO" sz="14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29</a:t>
            </a:fld>
            <a:endParaRPr lang="en-US" altLang="ar-JO" sz="1400">
              <a:latin typeface="Arial" panose="020B0604020202020204" pitchFamily="34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5F5E8462-F3AE-4EA7-950E-ADAF1EAD6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u="sng"/>
              <a:t>Adverse effects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9F870C59-3614-4A75-9608-C1961FFF67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546225"/>
            <a:ext cx="8229600" cy="4114800"/>
          </a:xfrm>
        </p:spPr>
        <p:txBody>
          <a:bodyPr/>
          <a:lstStyle/>
          <a:p>
            <a:pPr algn="l" rtl="0" eaLnBrk="1" hangingPunct="1">
              <a:buFontTx/>
              <a:buNone/>
              <a:defRPr/>
            </a:pPr>
            <a:r>
              <a:rPr lang="en-US" b="1" dirty="0"/>
              <a:t>   </a:t>
            </a:r>
            <a:endParaRPr lang="en-US" u="sng" dirty="0"/>
          </a:p>
          <a:p>
            <a:pPr algn="l" rtl="0"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Unpleasant taste &amp; GI disturbances </a:t>
            </a:r>
            <a:r>
              <a:rPr lang="en-US" dirty="0"/>
              <a:t>(constipation, diarrhea, flatulence, steatorrhea)</a:t>
            </a:r>
            <a:endParaRPr lang="en-US" b="1" dirty="0"/>
          </a:p>
          <a:p>
            <a:pPr algn="l" rtl="0" eaLnBrk="1" hangingPunct="1">
              <a:defRPr/>
            </a:pPr>
            <a:r>
              <a:rPr lang="en-US" b="1" dirty="0"/>
              <a:t>Interference</a:t>
            </a:r>
            <a:r>
              <a:rPr lang="en-US" dirty="0"/>
              <a:t> with </a:t>
            </a:r>
            <a:r>
              <a:rPr lang="en-US" b="1" dirty="0"/>
              <a:t>drug absorption </a:t>
            </a:r>
            <a:r>
              <a:rPr lang="en-US" dirty="0"/>
              <a:t>as </a:t>
            </a:r>
            <a:r>
              <a:rPr lang="en-US" dirty="0" err="1"/>
              <a:t>digoxin</a:t>
            </a:r>
            <a:r>
              <a:rPr lang="en-US" dirty="0"/>
              <a:t>, </a:t>
            </a:r>
            <a:r>
              <a:rPr lang="en-US" dirty="0" err="1"/>
              <a:t>thiazides</a:t>
            </a:r>
            <a:r>
              <a:rPr lang="en-US" dirty="0"/>
              <a:t>, </a:t>
            </a:r>
            <a:r>
              <a:rPr lang="en-US" dirty="0" err="1"/>
              <a:t>warfarin</a:t>
            </a:r>
            <a:r>
              <a:rPr lang="en-US" dirty="0"/>
              <a:t>, aspirin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800AFC3-FDF4-4BCD-88F2-83559ED64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  <a:defRPr/>
            </a:pPr>
            <a:fld id="{97CBDAAC-EEAE-433A-B6D5-C3EF7215D8B4}" type="slidenum">
              <a:rPr lang="ar-SA" altLang="ar-JO" sz="14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</a:t>
            </a:fld>
            <a:endParaRPr lang="en-US" altLang="ar-JO" sz="1400">
              <a:latin typeface="Arial" panose="020B0604020202020204" pitchFamily="34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365B210A-45F1-4F00-920F-348E7C84AC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/>
              <a:t>Causes of </a:t>
            </a:r>
            <a:r>
              <a:rPr lang="en-US" b="1" u="sng" dirty="0" err="1"/>
              <a:t>hyperlipidemias</a:t>
            </a:r>
            <a:endParaRPr lang="en-US" b="1" u="sng" dirty="0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A8E2E1B2-CBED-40A9-8896-B5A2647A3A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319587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dirty="0">
                <a:solidFill>
                  <a:srgbClr val="FFC000"/>
                </a:solidFill>
              </a:rPr>
              <a:t>Genetic factors: </a:t>
            </a:r>
            <a:r>
              <a:rPr lang="en-US" dirty="0"/>
              <a:t>Single gene defect in lipoprotein metabolism; familial </a:t>
            </a:r>
            <a:r>
              <a:rPr lang="en-US" dirty="0" err="1"/>
              <a:t>hypertriglyceridaemia</a:t>
            </a:r>
            <a:r>
              <a:rPr lang="en-US" dirty="0"/>
              <a:t>, familial </a:t>
            </a:r>
            <a:r>
              <a:rPr lang="en-US" dirty="0" err="1"/>
              <a:t>hypercholesterolaemia</a:t>
            </a:r>
            <a:endParaRPr lang="en-US" dirty="0"/>
          </a:p>
          <a:p>
            <a:pPr algn="l" rtl="0" eaLnBrk="1" hangingPunct="1">
              <a:defRPr/>
            </a:pPr>
            <a:r>
              <a:rPr lang="en-US" b="1" dirty="0">
                <a:solidFill>
                  <a:srgbClr val="FFC000"/>
                </a:solidFill>
              </a:rPr>
              <a:t>Individual</a:t>
            </a:r>
            <a:r>
              <a:rPr lang="en-US" b="1" dirty="0">
                <a:solidFill>
                  <a:srgbClr val="FFC000"/>
                </a:solidFill>
                <a:latin typeface="Arial"/>
              </a:rPr>
              <a:t>’</a:t>
            </a:r>
            <a:r>
              <a:rPr lang="en-US" b="1" dirty="0">
                <a:solidFill>
                  <a:srgbClr val="FFC000"/>
                </a:solidFill>
              </a:rPr>
              <a:t>s Lifestyle: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(</a:t>
            </a:r>
            <a:r>
              <a:rPr lang="en-US" b="1" u="sng" dirty="0"/>
              <a:t>lack exercise</a:t>
            </a:r>
            <a:r>
              <a:rPr lang="en-US" dirty="0"/>
              <a:t>, consumption of diet containing excess </a:t>
            </a:r>
            <a:r>
              <a:rPr lang="en-US" b="1" u="sng" dirty="0"/>
              <a:t>saturated fatty acids</a:t>
            </a:r>
            <a:r>
              <a:rPr lang="en-US" dirty="0"/>
              <a:t>)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A60417-0D8D-4015-9DC2-72CEC41CE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  <a:defRPr/>
            </a:pPr>
            <a:fld id="{363A8CEC-1758-4792-8852-BB8C2BF7B181}" type="slidenum">
              <a:rPr lang="ar-SA" altLang="ar-JO" sz="14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30</a:t>
            </a:fld>
            <a:endParaRPr lang="en-US" altLang="ar-JO" sz="1400">
              <a:latin typeface="Arial" panose="020B0604020202020204" pitchFamily="34" charset="0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606B2BCA-CC98-478E-B040-918DAAE678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b="1" dirty="0"/>
              <a:t>Cholesterol Absorption Inhibitors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4E48E38-5A7C-436D-9955-E735CCE4F5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435975" cy="4471987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dirty="0" err="1">
                <a:solidFill>
                  <a:srgbClr val="FFFF00"/>
                </a:solidFill>
              </a:rPr>
              <a:t>Ezetimibe</a:t>
            </a:r>
            <a:endParaRPr lang="en-US" dirty="0">
              <a:solidFill>
                <a:srgbClr val="FFFF00"/>
              </a:solidFill>
            </a:endParaRPr>
          </a:p>
          <a:p>
            <a:pPr algn="l" rtl="0" eaLnBrk="1" hangingPunct="1">
              <a:defRPr/>
            </a:pPr>
            <a:r>
              <a:rPr lang="en-US" dirty="0"/>
              <a:t>This agent </a:t>
            </a:r>
            <a:r>
              <a:rPr lang="en-US" b="1" dirty="0"/>
              <a:t>inhibits intestinal absorption of cholesterol, leading to </a:t>
            </a:r>
            <a:r>
              <a:rPr lang="en-US" b="1" dirty="0">
                <a:solidFill>
                  <a:srgbClr val="FFC000"/>
                </a:solidFill>
              </a:rPr>
              <a:t>decrease delivery of cholesterol to the liver</a:t>
            </a:r>
          </a:p>
          <a:p>
            <a:pPr algn="l" rtl="0" eaLnBrk="1" hangingPunct="1">
              <a:defRPr/>
            </a:pPr>
            <a:r>
              <a:rPr lang="en-US" dirty="0"/>
              <a:t>Its main indication </a:t>
            </a:r>
            <a:r>
              <a:rPr lang="en-US" b="1" dirty="0"/>
              <a:t>is to reduce high LDL</a:t>
            </a:r>
          </a:p>
          <a:p>
            <a:pPr algn="l" rtl="0" eaLnBrk="1" hangingPunct="1">
              <a:defRPr/>
            </a:pPr>
            <a:r>
              <a:rPr lang="en-US" b="1" dirty="0"/>
              <a:t>Half-life 22 </a:t>
            </a:r>
            <a:r>
              <a:rPr lang="en-US" b="1" dirty="0" err="1"/>
              <a:t>hrs</a:t>
            </a:r>
            <a:endParaRPr lang="en-US" b="1" dirty="0"/>
          </a:p>
          <a:p>
            <a:pPr algn="l" rtl="0" eaLnBrk="1" hangingPunct="1">
              <a:defRPr/>
            </a:pPr>
            <a:r>
              <a:rPr lang="en-US" b="1" dirty="0">
                <a:solidFill>
                  <a:srgbClr val="FFC000"/>
                </a:solidFill>
              </a:rPr>
              <a:t>Useful in hypercholesterolemia when a </a:t>
            </a:r>
            <a:r>
              <a:rPr lang="en-US" b="1" dirty="0" err="1">
                <a:solidFill>
                  <a:srgbClr val="FFC000"/>
                </a:solidFill>
              </a:rPr>
              <a:t>statin</a:t>
            </a:r>
            <a:r>
              <a:rPr lang="en-US" b="1" dirty="0">
                <a:solidFill>
                  <a:srgbClr val="FFC000"/>
                </a:solidFill>
              </a:rPr>
              <a:t> alone is inadequate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0ABC49C-3EC1-4837-91B0-0935C0CCB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  <a:defRPr/>
            </a:pPr>
            <a:fld id="{684B6167-DBA8-4979-8216-682544443273}" type="slidenum">
              <a:rPr lang="ar-SA" altLang="ar-JO" sz="14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31</a:t>
            </a:fld>
            <a:endParaRPr lang="en-US" altLang="ar-JO" sz="1400">
              <a:latin typeface="Arial" panose="020B0604020202020204" pitchFamily="34" charset="0"/>
            </a:endParaRPr>
          </a:p>
        </p:txBody>
      </p:sp>
      <p:pic>
        <p:nvPicPr>
          <p:cNvPr id="34819" name="Picture 4" descr="hyperlipedimic drugs">
            <a:extLst>
              <a:ext uri="{FF2B5EF4-FFF2-40B4-BE49-F238E27FC236}">
                <a16:creationId xmlns:a16="http://schemas.microsoft.com/office/drawing/2014/main" id="{F37E0DB6-2A5A-48EC-8FFC-40FB19226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864235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D2B100-C007-49C8-AEF6-73653AF68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  <a:defRPr/>
            </a:pPr>
            <a:fld id="{B932A849-6355-482A-A7F8-B0FE89021BC5}" type="slidenum">
              <a:rPr lang="ar-SA" altLang="ar-JO" sz="14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</a:t>
            </a:fld>
            <a:endParaRPr lang="en-US" altLang="ar-JO" sz="1400">
              <a:latin typeface="Arial" panose="020B060402020202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7E3FC38F-C562-4CF1-90B1-8506BF05E3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u="sng" dirty="0"/>
              <a:t>Lipoprotein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70E5F78-BAD0-42AE-93F6-332E3FB74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686800" cy="439102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u="sng" dirty="0">
                <a:solidFill>
                  <a:srgbClr val="FFC000"/>
                </a:solidFill>
              </a:rPr>
              <a:t>Lipids</a:t>
            </a:r>
            <a:r>
              <a:rPr lang="en-US" dirty="0"/>
              <a:t> are </a:t>
            </a:r>
            <a:r>
              <a:rPr lang="en-US" b="1" u="sng" dirty="0"/>
              <a:t>transported in blood</a:t>
            </a:r>
            <a:r>
              <a:rPr lang="en-US" dirty="0"/>
              <a:t> as macromolecular complexes called </a:t>
            </a:r>
            <a:r>
              <a:rPr lang="en-US" b="1" dirty="0">
                <a:solidFill>
                  <a:srgbClr val="FFC000"/>
                </a:solidFill>
              </a:rPr>
              <a:t>lipoproteins</a:t>
            </a:r>
          </a:p>
          <a:p>
            <a:pPr algn="l" rtl="0" eaLnBrk="1" hangingPunct="1">
              <a:defRPr/>
            </a:pPr>
            <a:r>
              <a:rPr lang="en-US" b="1" dirty="0">
                <a:solidFill>
                  <a:schemeClr val="tx2"/>
                </a:solidFill>
              </a:rPr>
              <a:t>Normal function of lipoproteins are to distribute &amp; recycle cholesterol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36FB3E-86C3-49C8-AC01-23201C166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  <a:defRPr/>
            </a:pPr>
            <a:fld id="{D292BA67-608B-4A1B-8804-FC6125140199}" type="slidenum">
              <a:rPr lang="ar-SA" altLang="ar-JO" sz="14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5</a:t>
            </a:fld>
            <a:endParaRPr lang="en-US" altLang="ar-JO" sz="1400">
              <a:latin typeface="Arial" panose="020B0604020202020204" pitchFamily="34" charset="0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CB5D8298-72B8-4736-9F75-6A9DC9862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0" eaLnBrk="1" hangingPunct="1">
              <a:defRPr/>
            </a:pPr>
            <a:r>
              <a:rPr lang="en-US" sz="5200" b="1" u="sng" dirty="0">
                <a:latin typeface="Times New Roman" pitchFamily="18" charset="0"/>
                <a:cs typeface="Times New Roman" pitchFamily="18" charset="0"/>
              </a:rPr>
              <a:t>Blood Lipid &amp; CHD</a:t>
            </a:r>
            <a:r>
              <a:rPr lang="en-US" sz="52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6F8EAFC-D942-4725-B03D-BE385593CD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41148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Increase LDL-C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		Risk factor of CHD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Increase triglyceride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	Risk factor in  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                              pancreatitis &amp; in CHD 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Low levels of HDL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							                             risk factor for CHD </a:t>
            </a:r>
          </a:p>
        </p:txBody>
      </p:sp>
      <p:sp>
        <p:nvSpPr>
          <p:cNvPr id="8197" name="Line 4">
            <a:extLst>
              <a:ext uri="{FF2B5EF4-FFF2-40B4-BE49-F238E27FC236}">
                <a16:creationId xmlns:a16="http://schemas.microsoft.com/office/drawing/2014/main" id="{3D4FE172-ADF8-47BC-877C-EC512E9E538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8038" y="2133600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5">
            <a:extLst>
              <a:ext uri="{FF2B5EF4-FFF2-40B4-BE49-F238E27FC236}">
                <a16:creationId xmlns:a16="http://schemas.microsoft.com/office/drawing/2014/main" id="{262EF9C8-9B68-4A8F-A063-288DAC30592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7175" y="3284538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6">
            <a:extLst>
              <a:ext uri="{FF2B5EF4-FFF2-40B4-BE49-F238E27FC236}">
                <a16:creationId xmlns:a16="http://schemas.microsoft.com/office/drawing/2014/main" id="{82C21D72-6329-4F30-A2E0-C4B2106856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1275" y="5013325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A6D6993-DB6F-4F91-9A67-85FAEE1F7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  <a:defRPr/>
            </a:pPr>
            <a:fld id="{9393E463-9677-42BC-B457-5E0C31565260}" type="slidenum">
              <a:rPr lang="ar-SA" altLang="ar-JO" sz="14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6</a:t>
            </a:fld>
            <a:endParaRPr lang="en-US" altLang="ar-JO" sz="1400">
              <a:latin typeface="Arial" panose="020B0604020202020204" pitchFamily="34" charset="0"/>
            </a:endParaRPr>
          </a:p>
        </p:txBody>
      </p:sp>
      <p:pic>
        <p:nvPicPr>
          <p:cNvPr id="9219" name="Picture 4" descr="CHOLESTEROL">
            <a:extLst>
              <a:ext uri="{FF2B5EF4-FFF2-40B4-BE49-F238E27FC236}">
                <a16:creationId xmlns:a16="http://schemas.microsoft.com/office/drawing/2014/main" id="{628CA17B-D352-4632-8718-3F9487DAA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83534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B631771-4EC3-480A-B9BD-EC5F35973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  <a:defRPr/>
            </a:pPr>
            <a:fld id="{8BDDEFE6-4869-4E01-B6AF-17051F30F4AF}" type="slidenum">
              <a:rPr lang="ar-SA" altLang="ar-JO" sz="14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7</a:t>
            </a:fld>
            <a:endParaRPr lang="en-US" altLang="ar-JO" sz="1400">
              <a:latin typeface="Arial" panose="020B0604020202020204" pitchFamily="34" charset="0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23CAA2D7-6F17-441F-ADCC-BAF9A7FD2D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6868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u="sng"/>
              <a:t>Classification of Hyperlipoproteinemia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FAE2399-4AA0-48BF-9672-87A328F72B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91513" cy="4476750"/>
          </a:xfrm>
        </p:spPr>
        <p:txBody>
          <a:bodyPr/>
          <a:lstStyle/>
          <a:p>
            <a:pPr marL="609600" indent="-609600" algn="l" rtl="0" eaLnBrk="1" hangingPunct="1">
              <a:buFontTx/>
              <a:buNone/>
              <a:defRPr/>
            </a:pPr>
            <a:r>
              <a:rPr lang="en-US" sz="4000" b="1" u="sng" dirty="0">
                <a:solidFill>
                  <a:srgbClr val="FFC000"/>
                </a:solidFill>
              </a:rPr>
              <a:t>1. Primary:</a:t>
            </a:r>
            <a:r>
              <a:rPr lang="en-US" sz="4400" b="1" dirty="0">
                <a:solidFill>
                  <a:srgbClr val="FFC000"/>
                </a:solidFill>
              </a:rPr>
              <a:t> </a:t>
            </a:r>
            <a:r>
              <a:rPr lang="en-US" sz="4400" b="1" dirty="0"/>
              <a:t>	</a:t>
            </a:r>
          </a:p>
          <a:p>
            <a:pPr marL="609600" indent="-609600" algn="l" rtl="0" eaLnBrk="1" hangingPunct="1">
              <a:defRPr/>
            </a:pPr>
            <a:r>
              <a:rPr lang="en-US" b="1" u="sng" dirty="0">
                <a:solidFill>
                  <a:srgbClr val="FFC000"/>
                </a:solidFill>
              </a:rPr>
              <a:t>Group I:</a:t>
            </a:r>
            <a:r>
              <a:rPr lang="en-US" b="1" dirty="0"/>
              <a:t> </a:t>
            </a:r>
            <a:r>
              <a:rPr lang="en-US" b="1" u="sng" dirty="0"/>
              <a:t>Hypercholesterolemia</a:t>
            </a:r>
            <a:endParaRPr lang="en-US" u="sng" dirty="0"/>
          </a:p>
          <a:p>
            <a:pPr marL="990600" lvl="1" indent="-533400" algn="l" rtl="0" eaLnBrk="1" hangingPunct="1">
              <a:defRPr/>
            </a:pPr>
            <a:r>
              <a:rPr lang="en-US" dirty="0"/>
              <a:t>Increase LDL</a:t>
            </a:r>
          </a:p>
          <a:p>
            <a:pPr marL="990600" lvl="1" indent="-533400" algn="l" rtl="0" eaLnBrk="1" hangingPunct="1">
              <a:defRPr/>
            </a:pPr>
            <a:r>
              <a:rPr lang="en-US" dirty="0"/>
              <a:t>Increased risk of CHD</a:t>
            </a:r>
          </a:p>
          <a:p>
            <a:pPr marL="609600" indent="-609600" algn="l" rtl="0" eaLnBrk="1" hangingPunct="1">
              <a:defRPr/>
            </a:pPr>
            <a:r>
              <a:rPr lang="en-US" dirty="0"/>
              <a:t>Treatment: </a:t>
            </a:r>
            <a:r>
              <a:rPr lang="en-US" dirty="0" err="1"/>
              <a:t>Statin</a:t>
            </a:r>
            <a:r>
              <a:rPr lang="en-US" dirty="0"/>
              <a:t>, </a:t>
            </a:r>
            <a:r>
              <a:rPr lang="en-US" dirty="0" err="1"/>
              <a:t>Cholestyramine</a:t>
            </a:r>
            <a:endParaRPr lang="en-US" b="1" dirty="0"/>
          </a:p>
          <a:p>
            <a:pPr marL="609600" indent="-609600" algn="l" rtl="0" eaLnBrk="1" hangingPunct="1">
              <a:defRPr/>
            </a:pPr>
            <a:endParaRPr lang="en-US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5246049-7B16-4BE5-8A07-109F7A69E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  <a:defRPr/>
            </a:pPr>
            <a:fld id="{A62FE6F1-4B1E-4A20-9A9C-99EB5FEEBBF7}" type="slidenum">
              <a:rPr lang="ar-SA" altLang="ar-JO" sz="14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8</a:t>
            </a:fld>
            <a:endParaRPr lang="en-US" altLang="ar-JO" sz="1400">
              <a:latin typeface="Arial" panose="020B0604020202020204" pitchFamily="34" charset="0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D473A857-CEA1-49B7-BD90-735E3A00ED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456375B-1053-458C-89CD-165B53D60E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114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u="sng" dirty="0">
                <a:solidFill>
                  <a:srgbClr val="FFC000"/>
                </a:solidFill>
              </a:rPr>
              <a:t>Group II: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u="sng" dirty="0" err="1"/>
              <a:t>Hypertriglyceridemia</a:t>
            </a:r>
            <a:endParaRPr lang="en-US" u="sng" dirty="0"/>
          </a:p>
          <a:p>
            <a:pPr lvl="1" algn="l" rtl="0" eaLnBrk="1" hangingPunct="1">
              <a:defRPr/>
            </a:pPr>
            <a:r>
              <a:rPr lang="en-US" dirty="0"/>
              <a:t>Increase VLDL</a:t>
            </a:r>
          </a:p>
          <a:p>
            <a:pPr lvl="1" algn="l" rtl="0" eaLnBrk="1" hangingPunct="1">
              <a:defRPr/>
            </a:pPr>
            <a:r>
              <a:rPr lang="en-US" dirty="0"/>
              <a:t>Increase risk of pancreatitis &amp; CHD</a:t>
            </a:r>
          </a:p>
          <a:p>
            <a:pPr algn="l" rtl="0" eaLnBrk="1" hangingPunct="1">
              <a:defRPr/>
            </a:pPr>
            <a:r>
              <a:rPr lang="en-US" dirty="0"/>
              <a:t>Treatment: fibrate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4CA9A35-016A-482F-8F37-27058A529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  <a:defRPr/>
            </a:pPr>
            <a:fld id="{A16B455B-3F04-4C75-9AD5-F172FEAA8117}" type="slidenum">
              <a:rPr lang="ar-SA" altLang="ar-JO" sz="14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9</a:t>
            </a:fld>
            <a:endParaRPr lang="en-US" altLang="ar-JO" sz="1400">
              <a:latin typeface="Arial" panose="020B0604020202020204" pitchFamily="34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EF18B187-71C8-4708-845F-114ABE2773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F1E9395-C0E7-46CC-A021-940E99CC82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619250"/>
            <a:ext cx="8748712" cy="4114800"/>
          </a:xfrm>
        </p:spPr>
        <p:txBody>
          <a:bodyPr/>
          <a:lstStyle/>
          <a:p>
            <a:pPr marL="609600" indent="-609600" algn="l" rtl="0" eaLnBrk="1" hangingPunct="1">
              <a:buFontTx/>
              <a:buNone/>
              <a:defRPr/>
            </a:pPr>
            <a:r>
              <a:rPr lang="en-US" b="1" dirty="0">
                <a:solidFill>
                  <a:srgbClr val="FFC000"/>
                </a:solidFill>
              </a:rPr>
              <a:t>2. </a:t>
            </a:r>
            <a:r>
              <a:rPr lang="en-US" b="1" u="sng" dirty="0">
                <a:solidFill>
                  <a:srgbClr val="FFC000"/>
                </a:solidFill>
              </a:rPr>
              <a:t>Secondary associated with: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 </a:t>
            </a:r>
          </a:p>
          <a:p>
            <a:pPr marL="609600" indent="-609600" algn="l" rtl="0" eaLnBrk="1" hangingPunct="1">
              <a:defRPr/>
            </a:pPr>
            <a:r>
              <a:rPr lang="en-US" b="1" dirty="0">
                <a:solidFill>
                  <a:srgbClr val="FFFF00"/>
                </a:solidFill>
              </a:rPr>
              <a:t>Concurrent conditions: </a:t>
            </a:r>
            <a:r>
              <a:rPr lang="en-US" dirty="0"/>
              <a:t>diabetes mellitus, </a:t>
            </a:r>
            <a:r>
              <a:rPr lang="en-US" dirty="0" err="1"/>
              <a:t>nephrotic</a:t>
            </a:r>
            <a:r>
              <a:rPr lang="en-US" dirty="0"/>
              <a:t> syndrome, hypothyroidism, obesity</a:t>
            </a:r>
          </a:p>
          <a:p>
            <a:pPr marL="609600" indent="-609600" algn="l" rtl="0" eaLnBrk="1" hangingPunct="1">
              <a:defRPr/>
            </a:pPr>
            <a:r>
              <a:rPr lang="en-US" dirty="0"/>
              <a:t>Alcoholism, Dietary, Drugs (oral contraceptive pills, </a:t>
            </a:r>
            <a:r>
              <a:rPr lang="en-US" dirty="0" err="1"/>
              <a:t>thiazide</a:t>
            </a:r>
            <a:r>
              <a:rPr lang="en-US" dirty="0"/>
              <a:t>, </a:t>
            </a:r>
            <a:r>
              <a:rPr lang="en-US" dirty="0" err="1"/>
              <a:t>glucocorticoids</a:t>
            </a:r>
            <a:r>
              <a:rPr lang="en-US" dirty="0"/>
              <a:t>, B-</a:t>
            </a:r>
            <a:r>
              <a:rPr lang="en-US" dirty="0" err="1"/>
              <a:t>adrenoreceptor</a:t>
            </a:r>
            <a:r>
              <a:rPr lang="en-US" dirty="0"/>
              <a:t> antagonists)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7FDE7D708FE845A62A02956B3FD4F6" ma:contentTypeVersion="7" ma:contentTypeDescription="Create a new document." ma:contentTypeScope="" ma:versionID="57f8917420caa576ed3efd9115bcb4ba">
  <xsd:schema xmlns:xsd="http://www.w3.org/2001/XMLSchema" xmlns:xs="http://www.w3.org/2001/XMLSchema" xmlns:p="http://schemas.microsoft.com/office/2006/metadata/properties" xmlns:ns2="95982555-10ae-48fc-bacb-d01f372ff3df" targetNamespace="http://schemas.microsoft.com/office/2006/metadata/properties" ma:root="true" ma:fieldsID="ffe6455017f6d2b21732d9aeeafff712" ns2:_="">
    <xsd:import namespace="95982555-10ae-48fc-bacb-d01f372ff3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982555-10ae-48fc-bacb-d01f372ff3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E14831-7901-4D88-B1AE-73F7A64B5BF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5982555-10ae-48fc-bacb-d01f372ff3df"/>
  </ds:schemaRefs>
</ds:datastoreItem>
</file>

<file path=customXml/itemProps2.xml><?xml version="1.0" encoding="utf-8"?>
<ds:datastoreItem xmlns:ds="http://schemas.openxmlformats.org/officeDocument/2006/customXml" ds:itemID="{5991CB72-9C8A-4C18-BBCE-E0DCE46295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1802</TotalTime>
  <Words>988</Words>
  <Application>Microsoft Office PowerPoint</Application>
  <PresentationFormat>عرض على الشاشة (4:3)</PresentationFormat>
  <Paragraphs>171</Paragraphs>
  <Slides>31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2" baseType="lpstr">
      <vt:lpstr>Ocean</vt:lpstr>
      <vt:lpstr>Drug Therapy of Hyperlipidemia  </vt:lpstr>
      <vt:lpstr>Coronary heart disease</vt:lpstr>
      <vt:lpstr>Causes of hyperlipidemias</vt:lpstr>
      <vt:lpstr>Lipoprotein</vt:lpstr>
      <vt:lpstr>Blood Lipid &amp; CHD  </vt:lpstr>
      <vt:lpstr>عرض تقديمي في PowerPoint</vt:lpstr>
      <vt:lpstr>Classification of Hyperlipoproteinemia</vt:lpstr>
      <vt:lpstr>عرض تقديمي في PowerPoint</vt:lpstr>
      <vt:lpstr>عرض تقديمي في PowerPoint</vt:lpstr>
      <vt:lpstr>Treatment of hyperlipidaemia</vt:lpstr>
      <vt:lpstr>عرض تقديمي في PowerPoint</vt:lpstr>
      <vt:lpstr>Treatment options for hypercholesterolemia</vt:lpstr>
      <vt:lpstr>عرض تقديمي في PowerPoint</vt:lpstr>
      <vt:lpstr>Treatment options for Hypetriglyceridemia</vt:lpstr>
      <vt:lpstr>عرض تقديمي في PowerPoint</vt:lpstr>
      <vt:lpstr>Statins</vt:lpstr>
      <vt:lpstr>عرض تقديمي في PowerPoint</vt:lpstr>
      <vt:lpstr>Statins</vt:lpstr>
      <vt:lpstr>Adverse Effects</vt:lpstr>
      <vt:lpstr>Contraindications</vt:lpstr>
      <vt:lpstr>Nicotinic acid (Niacin) </vt:lpstr>
      <vt:lpstr>عرض تقديمي في PowerPoint</vt:lpstr>
      <vt:lpstr>Adverse effects</vt:lpstr>
      <vt:lpstr>Fibric acid derivatives (Fibrates)</vt:lpstr>
      <vt:lpstr>Adverse effects</vt:lpstr>
      <vt:lpstr> Bile Acid Sequestrants (resins) </vt:lpstr>
      <vt:lpstr>Mechanism of action</vt:lpstr>
      <vt:lpstr>عرض تقديمي في PowerPoint</vt:lpstr>
      <vt:lpstr>Adverse effects</vt:lpstr>
      <vt:lpstr>Cholesterol Absorption Inhibitors</vt:lpstr>
      <vt:lpstr>عرض تقديمي في PowerPoint</vt:lpstr>
    </vt:vector>
  </TitlesOfParts>
  <Company>mutah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 Therapy of Hyperlipidaemia  </dc:title>
  <dc:creator>moham</dc:creator>
  <cp:lastModifiedBy>othman ali</cp:lastModifiedBy>
  <cp:revision>263</cp:revision>
  <dcterms:created xsi:type="dcterms:W3CDTF">2009-11-12T11:33:32Z</dcterms:created>
  <dcterms:modified xsi:type="dcterms:W3CDTF">2020-11-24T09:14:00Z</dcterms:modified>
</cp:coreProperties>
</file>