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93" r:id="rId5"/>
    <p:sldId id="260" r:id="rId6"/>
    <p:sldId id="261" r:id="rId7"/>
    <p:sldId id="262" r:id="rId8"/>
    <p:sldId id="289" r:id="rId9"/>
    <p:sldId id="290" r:id="rId10"/>
    <p:sldId id="263" r:id="rId11"/>
    <p:sldId id="264" r:id="rId12"/>
    <p:sldId id="267" r:id="rId13"/>
    <p:sldId id="268" r:id="rId14"/>
    <p:sldId id="291" r:id="rId15"/>
    <p:sldId id="292" r:id="rId16"/>
    <p:sldId id="269" r:id="rId17"/>
    <p:sldId id="270" r:id="rId18"/>
    <p:sldId id="272" r:id="rId19"/>
    <p:sldId id="295" r:id="rId20"/>
    <p:sldId id="273" r:id="rId21"/>
    <p:sldId id="276" r:id="rId22"/>
    <p:sldId id="277" r:id="rId23"/>
    <p:sldId id="278" r:id="rId24"/>
    <p:sldId id="294" r:id="rId25"/>
    <p:sldId id="279" r:id="rId26"/>
    <p:sldId id="280" r:id="rId27"/>
    <p:sldId id="281" r:id="rId28"/>
    <p:sldId id="287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5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5FA191-3388-46ED-9107-2A2B35D84794}" type="datetimeFigureOut">
              <a:rPr lang="en-GB"/>
              <a:pPr>
                <a:defRPr/>
              </a:pPr>
              <a:t>12/02/2021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0505A1-1EA1-4185-8813-948B0C4DD6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056F71-AFEB-45DB-831D-FBD97790877A}" type="slidenum">
              <a:rPr lang="ar-SA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4099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86D710-C6EC-458E-9015-202EEE9191F5}" type="slidenum">
              <a:rPr lang="ar-SA" altLang="en-US" smtClean="0"/>
              <a:pPr>
                <a:spcBef>
                  <a:spcPct val="0"/>
                </a:spcBef>
              </a:pPr>
              <a:t>15</a:t>
            </a:fld>
            <a:endParaRPr lang="en-AU" alt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7474B7-35D8-4D1E-8E00-1970BD1C3915}" type="slidenum">
              <a:rPr lang="ar-SA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F359F3-F9AF-48BE-ABAA-26FB35603B61}" type="slidenum">
              <a:rPr lang="ar-SA" altLang="en-US">
                <a:latin typeface="Verdana" panose="020B060403050404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latin typeface="Verdan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55A9BB-B690-4EEC-A90C-8D34A007B0AC}" type="slidenum">
              <a:rPr lang="ar-SA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800" smtClean="0">
              <a:latin typeface="Bell MT" panose="02020503060305020303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615AFE-39D5-4A36-A8A9-AD8355B7C924}" type="slidenum">
              <a:rPr lang="ar-SA" altLang="en-US">
                <a:latin typeface="Verdana" panose="020B060403050404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Verdan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2B64B3-9B83-4C14-8F9F-C1F6AB8BCCA8}" type="slidenum">
              <a:rPr lang="ar-SA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0E6863-44BC-4BB0-AE47-4959A9DB8DC9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7E0E-4DEB-4F74-8948-D02361F3FF23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5C7E2-8977-4552-90A2-5857F80A0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1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3E1A5-4F14-46D1-92EB-71F584D69905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691B-5AAD-4100-AE69-0ADF23824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05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683B2-92A2-4E61-90B5-2F31BD77F7E1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23F9-E11B-4672-B2EF-D92C5E62D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26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96C9A-ACED-48D3-9A45-E34729A13539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DEBC8-E5B7-4822-A305-FAB57C5D7B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88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7603-1CB5-455B-BF58-12541B82CC87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2294-D443-4BF0-9870-C2CF4F609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3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6CA3-EB7A-417A-93EB-4BE14F07308C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96647-47DB-485E-A49F-9036E865F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72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3186-1E8B-4CFA-A7EA-9889F055E673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DA37-83C6-412F-BE26-1732726CD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08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F7BD3-E71B-437A-9CC1-B8286068AB7C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6221-AF0D-4A49-BCF4-171BD0AF9A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38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B26E1-53CF-4262-9D80-DC83402C88F3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D5CD-953A-4196-A29A-788729DD2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95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3759-0100-4232-BE28-BAA4F6EB2F29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E0CD-1D97-4A8B-AEE2-0D3EAE1E56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86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7E53-4EDC-430C-AA22-337A20D1FA70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B681-18CD-48D8-8B29-03E4A0E15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42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2775D6-0E62-40CA-AFE9-C9CE7760194C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03372B3-21B7-452B-955C-95ED9485A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audio" Target="../media/audio5.wav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26.png"/><Relationship Id="rId5" Type="http://schemas.openxmlformats.org/officeDocument/2006/relationships/audio" Target="../media/audio6.wav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audio" Target="../media/audio3.wav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rcn.com/jkimball.ma.ultranet/BiologyPages/N/Nucleotides.html#purines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ley.com/college/pratt/0471393878/student/animations/dna_replication/index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2007-2008</a:t>
            </a:r>
          </a:p>
        </p:txBody>
      </p:sp>
      <p:grpSp>
        <p:nvGrpSpPr>
          <p:cNvPr id="3075" name="Group 6"/>
          <p:cNvGrpSpPr>
            <a:grpSpLocks/>
          </p:cNvGrpSpPr>
          <p:nvPr/>
        </p:nvGrpSpPr>
        <p:grpSpPr bwMode="auto">
          <a:xfrm>
            <a:off x="76200" y="3914775"/>
            <a:ext cx="4038600" cy="2867025"/>
            <a:chOff x="48" y="2466"/>
            <a:chExt cx="2544" cy="1806"/>
          </a:xfrm>
        </p:grpSpPr>
        <p:pic>
          <p:nvPicPr>
            <p:cNvPr id="307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50"/>
            <a:stretch>
              <a:fillRect/>
            </a:stretch>
          </p:blipFill>
          <p:spPr bwMode="auto">
            <a:xfrm>
              <a:off x="48" y="2466"/>
              <a:ext cx="2544" cy="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Rectangle 8"/>
            <p:cNvSpPr>
              <a:spLocks noChangeArrowheads="1"/>
            </p:cNvSpPr>
            <p:nvPr/>
          </p:nvSpPr>
          <p:spPr bwMode="auto">
            <a:xfrm>
              <a:off x="672" y="2640"/>
              <a:ext cx="1200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0" name="Rectangle 9"/>
            <p:cNvSpPr>
              <a:spLocks noChangeArrowheads="1"/>
            </p:cNvSpPr>
            <p:nvPr/>
          </p:nvSpPr>
          <p:spPr bwMode="auto">
            <a:xfrm>
              <a:off x="1200" y="2832"/>
              <a:ext cx="1152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1" name="Rectangle 10"/>
            <p:cNvSpPr>
              <a:spLocks noChangeArrowheads="1"/>
            </p:cNvSpPr>
            <p:nvPr/>
          </p:nvSpPr>
          <p:spPr bwMode="auto">
            <a:xfrm>
              <a:off x="2112" y="3072"/>
              <a:ext cx="432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2100263" y="1820863"/>
            <a:ext cx="49101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lgerian" panose="04020705040A02060702" pitchFamily="82" charset="0"/>
              </a:rPr>
              <a:t>DNA Replication</a:t>
            </a:r>
          </a:p>
        </p:txBody>
      </p:sp>
      <p:pic>
        <p:nvPicPr>
          <p:cNvPr id="3077" name="Picture 5" descr="14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251" r="25874"/>
          <a:stretch>
            <a:fillRect/>
          </a:stretch>
        </p:blipFill>
        <p:spPr bwMode="auto">
          <a:xfrm>
            <a:off x="6786563" y="3617913"/>
            <a:ext cx="228123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ro35125_1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9" r="5405" b="48253"/>
          <a:stretch>
            <a:fillRect/>
          </a:stretch>
        </p:blipFill>
        <p:spPr bwMode="auto">
          <a:xfrm>
            <a:off x="2438400" y="2492375"/>
            <a:ext cx="6705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6324600" y="2413000"/>
            <a:ext cx="2590800" cy="711200"/>
          </a:xfrm>
          <a:prstGeom prst="wedgeRectCallout">
            <a:avLst>
              <a:gd name="adj1" fmla="val -124116"/>
              <a:gd name="adj2" fmla="val -395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5943600" y="2466975"/>
            <a:ext cx="2971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Uses energy from ATP to unwind the duplex DNA</a:t>
            </a:r>
          </a:p>
        </p:txBody>
      </p:sp>
      <p:pic>
        <p:nvPicPr>
          <p:cNvPr id="18437" name="Picture 7" descr="bro35125_1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7" r="5405" b="40977"/>
          <a:stretch>
            <a:fillRect/>
          </a:stretch>
        </p:blipFill>
        <p:spPr bwMode="auto">
          <a:xfrm>
            <a:off x="1665288" y="4419600"/>
            <a:ext cx="7467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bro35125_1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3" r="5405" b="26089"/>
          <a:stretch>
            <a:fillRect/>
          </a:stretch>
        </p:blipFill>
        <p:spPr bwMode="auto">
          <a:xfrm>
            <a:off x="1828800" y="5410200"/>
            <a:ext cx="716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038600" y="5226050"/>
            <a:ext cx="1600200" cy="1479550"/>
            <a:chOff x="1728" y="2346"/>
            <a:chExt cx="1232" cy="1150"/>
          </a:xfrm>
        </p:grpSpPr>
        <p:sp>
          <p:nvSpPr>
            <p:cNvPr id="18445" name="Oval 10"/>
            <p:cNvSpPr>
              <a:spLocks noChangeArrowheads="1"/>
            </p:cNvSpPr>
            <p:nvPr/>
          </p:nvSpPr>
          <p:spPr bwMode="auto">
            <a:xfrm>
              <a:off x="2496" y="2346"/>
              <a:ext cx="464" cy="440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SSB</a:t>
              </a:r>
            </a:p>
          </p:txBody>
        </p:sp>
        <p:sp>
          <p:nvSpPr>
            <p:cNvPr id="18446" name="Oval 11"/>
            <p:cNvSpPr>
              <a:spLocks noChangeArrowheads="1"/>
            </p:cNvSpPr>
            <p:nvPr/>
          </p:nvSpPr>
          <p:spPr bwMode="auto">
            <a:xfrm>
              <a:off x="1872" y="3056"/>
              <a:ext cx="464" cy="440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SSB</a:t>
              </a:r>
            </a:p>
          </p:txBody>
        </p:sp>
        <p:sp>
          <p:nvSpPr>
            <p:cNvPr id="18447" name="Oval 12"/>
            <p:cNvSpPr>
              <a:spLocks noChangeArrowheads="1"/>
            </p:cNvSpPr>
            <p:nvPr/>
          </p:nvSpPr>
          <p:spPr bwMode="auto">
            <a:xfrm>
              <a:off x="2488" y="3008"/>
              <a:ext cx="464" cy="440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SSB</a:t>
              </a:r>
            </a:p>
          </p:txBody>
        </p:sp>
        <p:sp>
          <p:nvSpPr>
            <p:cNvPr id="18448" name="Oval 13"/>
            <p:cNvSpPr>
              <a:spLocks noChangeArrowheads="1"/>
            </p:cNvSpPr>
            <p:nvPr/>
          </p:nvSpPr>
          <p:spPr bwMode="auto">
            <a:xfrm>
              <a:off x="1728" y="2405"/>
              <a:ext cx="464" cy="440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SSB</a:t>
              </a:r>
            </a:p>
          </p:txBody>
        </p:sp>
      </p:grp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76200" y="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</a:rPr>
              <a:t>DNA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Helicase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441" name="Rectangle 17"/>
          <p:cNvSpPr>
            <a:spLocks noChangeArrowheads="1"/>
          </p:cNvSpPr>
          <p:nvPr/>
        </p:nvSpPr>
        <p:spPr bwMode="auto">
          <a:xfrm>
            <a:off x="76200" y="2667000"/>
            <a:ext cx="28194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two strands separate as the hydrogen bonds between base pairs are broken.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Two replication forks form and the DNA is unwound in opposite directions.</a:t>
            </a:r>
          </a:p>
        </p:txBody>
      </p:sp>
      <p:sp>
        <p:nvSpPr>
          <p:cNvPr id="18442" name="Rectangle 18"/>
          <p:cNvSpPr>
            <a:spLocks noChangeArrowheads="1"/>
          </p:cNvSpPr>
          <p:nvPr/>
        </p:nvSpPr>
        <p:spPr bwMode="auto">
          <a:xfrm>
            <a:off x="6465888" y="6172200"/>
            <a:ext cx="2449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SSB: Single Strand DNA-binding Proteins</a:t>
            </a:r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auto">
          <a:xfrm>
            <a:off x="76200" y="523875"/>
            <a:ext cx="838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motor proteins that move directionally along a nucleic acid phosphodiester backbone, separating two annealed nucleic acid strands using energy derived from ATP  hydrolysis</a:t>
            </a:r>
          </a:p>
        </p:txBody>
      </p:sp>
      <p:sp>
        <p:nvSpPr>
          <p:cNvPr id="18444" name="Rectangle 15"/>
          <p:cNvSpPr>
            <a:spLocks noChangeArrowheads="1"/>
          </p:cNvSpPr>
          <p:nvPr/>
        </p:nvSpPr>
        <p:spPr bwMode="auto">
          <a:xfrm>
            <a:off x="152400" y="16002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Helicase unwinds the double helix starting at a replication bubble. </a:t>
            </a:r>
            <a:endParaRPr lang="en-GB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5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4407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39700" y="0"/>
            <a:ext cx="245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SSB Proteins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52400" y="660400"/>
            <a:ext cx="845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SSB: Single Stranded DNA-binding Proteins, </a:t>
            </a:r>
            <a:r>
              <a:rPr lang="en-GB" altLang="en-US" sz="2000" b="1"/>
              <a:t>bind to single-stranded regions of DNA </a:t>
            </a:r>
            <a:r>
              <a:rPr lang="en-GB" altLang="en-US" sz="2000" b="1">
                <a:solidFill>
                  <a:srgbClr val="FF0000"/>
                </a:solidFill>
              </a:rPr>
              <a:t>to prevent premature annealing</a:t>
            </a:r>
            <a:r>
              <a:rPr lang="en-GB" altLang="en-US" sz="2000" b="1"/>
              <a:t>, and </a:t>
            </a:r>
            <a:r>
              <a:rPr lang="en-GB" altLang="en-US" sz="2000" b="1">
                <a:solidFill>
                  <a:srgbClr val="FF0000"/>
                </a:solidFill>
              </a:rPr>
              <a:t>to protect the single-stranded DNA from being digested by nucleases.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ChangeArrowheads="1"/>
          </p:cNvSpPr>
          <p:nvPr/>
        </p:nvSpPr>
        <p:spPr bwMode="auto">
          <a:xfrm>
            <a:off x="76200" y="1162050"/>
            <a:ext cx="853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Before new DNA strands can form, there must be RNA primers present to start the addition of new nucleotides</a:t>
            </a:r>
          </a:p>
        </p:txBody>
      </p:sp>
      <p:sp>
        <p:nvSpPr>
          <p:cNvPr id="22531" name="Rectangle 13"/>
          <p:cNvSpPr>
            <a:spLocks noChangeArrowheads="1"/>
          </p:cNvSpPr>
          <p:nvPr/>
        </p:nvSpPr>
        <p:spPr bwMode="auto">
          <a:xfrm>
            <a:off x="76200" y="-61913"/>
            <a:ext cx="653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Starting DNA synthesis: RNA primers</a:t>
            </a:r>
          </a:p>
        </p:txBody>
      </p:sp>
      <p:pic>
        <p:nvPicPr>
          <p:cNvPr id="22532" name="Picture 2" descr="0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404495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15"/>
          <p:cNvSpPr>
            <a:spLocks noChangeArrowheads="1"/>
          </p:cNvSpPr>
          <p:nvPr/>
        </p:nvSpPr>
        <p:spPr bwMode="auto">
          <a:xfrm>
            <a:off x="76200" y="2325688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DNA polymerase III can only build onto 3</a:t>
            </a:r>
            <a:r>
              <a:rPr lang="en-US" altLang="en-US" sz="2000" b="1">
                <a:sym typeface="Symbol" panose="05050102010706020507" pitchFamily="18" charset="2"/>
              </a:rPr>
              <a:t></a:t>
            </a:r>
            <a:r>
              <a:rPr lang="en-US" altLang="en-US" sz="2000" b="1"/>
              <a:t> end of an existing DNA strand</a:t>
            </a:r>
          </a:p>
        </p:txBody>
      </p:sp>
      <p:sp>
        <p:nvSpPr>
          <p:cNvPr id="22534" name="Rectangle 16"/>
          <p:cNvSpPr>
            <a:spLocks noChangeArrowheads="1"/>
          </p:cNvSpPr>
          <p:nvPr/>
        </p:nvSpPr>
        <p:spPr bwMode="auto">
          <a:xfrm>
            <a:off x="76200" y="609600"/>
            <a:ext cx="853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RNA primer built by </a:t>
            </a:r>
            <a:r>
              <a:rPr lang="en-US" altLang="en-US" sz="2000" b="1" u="sng">
                <a:solidFill>
                  <a:srgbClr val="FF0000"/>
                </a:solidFill>
              </a:rPr>
              <a:t>DNA primase </a:t>
            </a:r>
            <a:r>
              <a:rPr lang="en-US" altLang="en-US" sz="2000" b="1"/>
              <a:t>serves as starter sequence for DNA polymerase III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52400" y="3541713"/>
            <a:ext cx="44196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In bacteria, </a:t>
            </a:r>
            <a:r>
              <a:rPr lang="en-GB" altLang="en-US" sz="2000" b="1"/>
              <a:t>DNA</a:t>
            </a:r>
            <a:r>
              <a:rPr lang="en-GB" altLang="en-US" sz="2000" b="1">
                <a:solidFill>
                  <a:srgbClr val="FF0000"/>
                </a:solidFill>
              </a:rPr>
              <a:t> </a:t>
            </a:r>
            <a:r>
              <a:rPr lang="en-GB" altLang="en-US" sz="2000" b="1"/>
              <a:t>primase binds to the DNA helicase forming a complex called the </a:t>
            </a:r>
            <a:r>
              <a:rPr lang="en-GB" altLang="en-US" sz="2000" b="1" u="sng">
                <a:solidFill>
                  <a:srgbClr val="FF0000"/>
                </a:solidFill>
              </a:rPr>
              <a:t>primosome</a:t>
            </a:r>
            <a:r>
              <a:rPr lang="en-GB" altLang="en-US" sz="2000" b="1"/>
              <a:t>. DNA Primase is activated by DNA helicase where it then synthesizes a short RNA primer approximately </a:t>
            </a:r>
            <a:r>
              <a:rPr lang="en-GB" altLang="en-US" sz="2000" b="1" u="sng">
                <a:solidFill>
                  <a:srgbClr val="FF0000"/>
                </a:solidFill>
              </a:rPr>
              <a:t>11 ± 1 nucleotides long</a:t>
            </a:r>
            <a:r>
              <a:rPr lang="en-GB" altLang="en-US" sz="2000" b="1"/>
              <a:t>, to which new nucleotides can be added by DNA polymerase.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504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6875"/>
            <a:ext cx="45720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8275" y="9525"/>
            <a:ext cx="623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DNA Synthesis by DNA polymerase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28600" y="608013"/>
            <a:ext cx="845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DNA polymerase III catalyzes the formation of polynucleotide chains through the addition of successive nucleotides derived from </a:t>
            </a:r>
            <a:r>
              <a:rPr lang="en-GB" altLang="en-US" sz="2000" b="1" u="sng">
                <a:solidFill>
                  <a:srgbClr val="FF0000"/>
                </a:solidFill>
              </a:rPr>
              <a:t>deoxyribonucleoside triphosphates.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228600" y="1828800"/>
            <a:ext cx="4343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DNA polymerases III add nucleotides to the 3′ end of a polynucleotide chain.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The polymerase catalyzes the nucleophilic attack of the 3′-hydroxyl group terminus of the polynucleotide chain on the α-phosphate group of the nucleoside triphosphate to be added. 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228600" y="4495800"/>
            <a:ext cx="4343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To initiate this reaction, DNA polymerases require a </a:t>
            </a:r>
            <a:r>
              <a:rPr lang="en-GB" altLang="en-US" sz="2000" b="1" i="1"/>
              <a:t>primer</a:t>
            </a:r>
            <a:r>
              <a:rPr lang="en-GB" altLang="en-US" sz="2000" b="1"/>
              <a:t> with a free 3′-hydroxyl group already base-paired to  </a:t>
            </a:r>
            <a:endParaRPr lang="en-GB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"/>
            <a:ext cx="8763000" cy="24384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AU" altLang="en-US" sz="2800" b="1" u="sng" smtClean="0">
                <a:solidFill>
                  <a:srgbClr val="FF0000"/>
                </a:solidFill>
              </a:rPr>
              <a:t>Eukaryotic DNA polymerases </a:t>
            </a:r>
            <a:endParaRPr lang="en-AU" altLang="en-US" sz="2800" b="1" smtClean="0">
              <a:solidFill>
                <a:srgbClr val="FF0000"/>
              </a:solidFill>
            </a:endParaRPr>
          </a:p>
          <a:p>
            <a:pPr marL="0" indent="0" algn="just">
              <a:buFontTx/>
              <a:buNone/>
            </a:pPr>
            <a:r>
              <a:rPr lang="en-AU" altLang="en-US" sz="2000" b="1" smtClean="0"/>
              <a:t>A significant difference in the processes of bacterial and eukaryotic replication is in the number and functions of DNA polymerases. Eukaryotic cells contain a number of different DNA polymerases that function in replication, recombination, and DNA repair.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519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93950"/>
            <a:ext cx="462756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71450" y="0"/>
            <a:ext cx="2495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Sliding clamp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152400" y="533400"/>
            <a:ext cx="8534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A DNA clamp, also known as a sliding clamp, is a protein fold that serves as a processivity-promoting factor in DNA replication.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As a critical component of the DNA polymerase III , the clamp protein binds DNA polymerase and prevents this enzyme from dissociating from the template DNA  strand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193675" y="2743200"/>
            <a:ext cx="3921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the presence of the sliding clamp dramatically increases the number of nucleotides that can be added by DNA  polymerase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228600" y="4772025"/>
            <a:ext cx="3886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The clamp-polymerase protein–protein interactions are stronger and more specific than the direct interactions between the polymerase and the template DNA strand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8"/>
          <p:cNvGrpSpPr>
            <a:grpSpLocks/>
          </p:cNvGrpSpPr>
          <p:nvPr/>
        </p:nvGrpSpPr>
        <p:grpSpPr bwMode="auto">
          <a:xfrm>
            <a:off x="442913" y="990600"/>
            <a:ext cx="8283575" cy="1371600"/>
            <a:chOff x="279" y="2679"/>
            <a:chExt cx="5218" cy="1273"/>
          </a:xfrm>
        </p:grpSpPr>
        <p:sp>
          <p:nvSpPr>
            <p:cNvPr id="30781" name="Line 4"/>
            <p:cNvSpPr>
              <a:spLocks noChangeShapeType="1"/>
            </p:cNvSpPr>
            <p:nvPr/>
          </p:nvSpPr>
          <p:spPr bwMode="auto">
            <a:xfrm flipH="1">
              <a:off x="512" y="2832"/>
              <a:ext cx="46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82" name="Line 5"/>
            <p:cNvSpPr>
              <a:spLocks noChangeShapeType="1"/>
            </p:cNvSpPr>
            <p:nvPr/>
          </p:nvSpPr>
          <p:spPr bwMode="auto">
            <a:xfrm flipV="1">
              <a:off x="624" y="2816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83" name="Line 6"/>
            <p:cNvSpPr>
              <a:spLocks noChangeShapeType="1"/>
            </p:cNvSpPr>
            <p:nvPr/>
          </p:nvSpPr>
          <p:spPr bwMode="auto">
            <a:xfrm flipV="1">
              <a:off x="960" y="2816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84" name="Line 7"/>
            <p:cNvSpPr>
              <a:spLocks noChangeShapeType="1"/>
            </p:cNvSpPr>
            <p:nvPr/>
          </p:nvSpPr>
          <p:spPr bwMode="auto">
            <a:xfrm flipV="1">
              <a:off x="1296" y="2816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85" name="Line 8"/>
            <p:cNvSpPr>
              <a:spLocks noChangeShapeType="1"/>
            </p:cNvSpPr>
            <p:nvPr/>
          </p:nvSpPr>
          <p:spPr bwMode="auto">
            <a:xfrm flipV="1">
              <a:off x="1632" y="2816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86" name="Line 9"/>
            <p:cNvSpPr>
              <a:spLocks noChangeShapeType="1"/>
            </p:cNvSpPr>
            <p:nvPr/>
          </p:nvSpPr>
          <p:spPr bwMode="auto">
            <a:xfrm flipV="1">
              <a:off x="1968" y="2816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87" name="Line 10"/>
            <p:cNvSpPr>
              <a:spLocks noChangeShapeType="1"/>
            </p:cNvSpPr>
            <p:nvPr/>
          </p:nvSpPr>
          <p:spPr bwMode="auto">
            <a:xfrm flipV="1">
              <a:off x="2304" y="2816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88" name="Line 11"/>
            <p:cNvSpPr>
              <a:spLocks noChangeShapeType="1"/>
            </p:cNvSpPr>
            <p:nvPr/>
          </p:nvSpPr>
          <p:spPr bwMode="auto">
            <a:xfrm flipV="1">
              <a:off x="2640" y="2816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89" name="Line 12"/>
            <p:cNvSpPr>
              <a:spLocks noChangeShapeType="1"/>
            </p:cNvSpPr>
            <p:nvPr/>
          </p:nvSpPr>
          <p:spPr bwMode="auto">
            <a:xfrm flipV="1">
              <a:off x="3024" y="2816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90" name="Line 13"/>
            <p:cNvSpPr>
              <a:spLocks noChangeShapeType="1"/>
            </p:cNvSpPr>
            <p:nvPr/>
          </p:nvSpPr>
          <p:spPr bwMode="auto">
            <a:xfrm flipV="1">
              <a:off x="3360" y="2816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91" name="Line 14"/>
            <p:cNvSpPr>
              <a:spLocks noChangeShapeType="1"/>
            </p:cNvSpPr>
            <p:nvPr/>
          </p:nvSpPr>
          <p:spPr bwMode="auto">
            <a:xfrm flipV="1">
              <a:off x="3696" y="2816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92" name="Line 15"/>
            <p:cNvSpPr>
              <a:spLocks noChangeShapeType="1"/>
            </p:cNvSpPr>
            <p:nvPr/>
          </p:nvSpPr>
          <p:spPr bwMode="auto">
            <a:xfrm flipV="1">
              <a:off x="4944" y="2816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93" name="Line 16"/>
            <p:cNvSpPr>
              <a:spLocks noChangeShapeType="1"/>
            </p:cNvSpPr>
            <p:nvPr/>
          </p:nvSpPr>
          <p:spPr bwMode="auto">
            <a:xfrm flipV="1">
              <a:off x="4656" y="2816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94" name="Line 17"/>
            <p:cNvSpPr>
              <a:spLocks noChangeShapeType="1"/>
            </p:cNvSpPr>
            <p:nvPr/>
          </p:nvSpPr>
          <p:spPr bwMode="auto">
            <a:xfrm flipV="1">
              <a:off x="4320" y="2816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95" name="Line 18"/>
            <p:cNvSpPr>
              <a:spLocks noChangeShapeType="1"/>
            </p:cNvSpPr>
            <p:nvPr/>
          </p:nvSpPr>
          <p:spPr bwMode="auto">
            <a:xfrm flipV="1">
              <a:off x="3984" y="2816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96" name="Line 19"/>
            <p:cNvSpPr>
              <a:spLocks noChangeShapeType="1"/>
            </p:cNvSpPr>
            <p:nvPr/>
          </p:nvSpPr>
          <p:spPr bwMode="auto">
            <a:xfrm>
              <a:off x="4000" y="3264"/>
              <a:ext cx="1216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97" name="Line 20"/>
            <p:cNvSpPr>
              <a:spLocks noChangeShapeType="1"/>
            </p:cNvSpPr>
            <p:nvPr/>
          </p:nvSpPr>
          <p:spPr bwMode="auto">
            <a:xfrm flipV="1">
              <a:off x="4944" y="3056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98" name="Line 21"/>
            <p:cNvSpPr>
              <a:spLocks noChangeShapeType="1"/>
            </p:cNvSpPr>
            <p:nvPr/>
          </p:nvSpPr>
          <p:spPr bwMode="auto">
            <a:xfrm flipV="1">
              <a:off x="3360" y="3056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99" name="Line 22"/>
            <p:cNvSpPr>
              <a:spLocks noChangeShapeType="1"/>
            </p:cNvSpPr>
            <p:nvPr/>
          </p:nvSpPr>
          <p:spPr bwMode="auto">
            <a:xfrm flipV="1">
              <a:off x="3984" y="3056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800" name="Line 23"/>
            <p:cNvSpPr>
              <a:spLocks noChangeShapeType="1"/>
            </p:cNvSpPr>
            <p:nvPr/>
          </p:nvSpPr>
          <p:spPr bwMode="auto">
            <a:xfrm flipV="1">
              <a:off x="4320" y="3056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801" name="Line 24"/>
            <p:cNvSpPr>
              <a:spLocks noChangeShapeType="1"/>
            </p:cNvSpPr>
            <p:nvPr/>
          </p:nvSpPr>
          <p:spPr bwMode="auto">
            <a:xfrm flipV="1">
              <a:off x="4656" y="3056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4551" y="3285"/>
              <a:ext cx="620" cy="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Arial" pitchFamily="34" charset="0"/>
                </a:rPr>
                <a:t>RNA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Arial" pitchFamily="34" charset="0"/>
                </a:rPr>
                <a:t>Primer</a:t>
              </a:r>
            </a:p>
          </p:txBody>
        </p:sp>
        <p:sp>
          <p:nvSpPr>
            <p:cNvPr id="30803" name="Line 26"/>
            <p:cNvSpPr>
              <a:spLocks noChangeShapeType="1"/>
            </p:cNvSpPr>
            <p:nvPr/>
          </p:nvSpPr>
          <p:spPr bwMode="auto">
            <a:xfrm>
              <a:off x="3232" y="3264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804" name="Line 27"/>
            <p:cNvSpPr>
              <a:spLocks noChangeShapeType="1"/>
            </p:cNvSpPr>
            <p:nvPr/>
          </p:nvSpPr>
          <p:spPr bwMode="auto">
            <a:xfrm flipV="1">
              <a:off x="3696" y="3056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805" name="Line 28"/>
            <p:cNvSpPr>
              <a:spLocks noChangeShapeType="1"/>
            </p:cNvSpPr>
            <p:nvPr/>
          </p:nvSpPr>
          <p:spPr bwMode="auto">
            <a:xfrm>
              <a:off x="3568" y="3264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806" name="Line 29"/>
            <p:cNvSpPr>
              <a:spLocks noChangeShapeType="1"/>
            </p:cNvSpPr>
            <p:nvPr/>
          </p:nvSpPr>
          <p:spPr bwMode="auto">
            <a:xfrm flipV="1">
              <a:off x="3024" y="3056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807" name="Line 30"/>
            <p:cNvSpPr>
              <a:spLocks noChangeShapeType="1"/>
            </p:cNvSpPr>
            <p:nvPr/>
          </p:nvSpPr>
          <p:spPr bwMode="auto">
            <a:xfrm>
              <a:off x="2896" y="3264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808" name="Line 31"/>
            <p:cNvSpPr>
              <a:spLocks noChangeShapeType="1"/>
            </p:cNvSpPr>
            <p:nvPr/>
          </p:nvSpPr>
          <p:spPr bwMode="auto">
            <a:xfrm flipV="1">
              <a:off x="1920" y="3312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809" name="Line 32"/>
            <p:cNvSpPr>
              <a:spLocks noChangeShapeType="1"/>
            </p:cNvSpPr>
            <p:nvPr/>
          </p:nvSpPr>
          <p:spPr bwMode="auto">
            <a:xfrm>
              <a:off x="1744" y="3552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810" name="Line 33"/>
            <p:cNvSpPr>
              <a:spLocks noChangeShapeType="1"/>
            </p:cNvSpPr>
            <p:nvPr/>
          </p:nvSpPr>
          <p:spPr bwMode="auto">
            <a:xfrm flipH="1">
              <a:off x="3872" y="3264"/>
              <a:ext cx="128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6658" name="Rectangle 34"/>
            <p:cNvSpPr>
              <a:spLocks noChangeArrowheads="1"/>
            </p:cNvSpPr>
            <p:nvPr/>
          </p:nvSpPr>
          <p:spPr bwMode="auto">
            <a:xfrm>
              <a:off x="2391" y="3427"/>
              <a:ext cx="1404" cy="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DNA</a:t>
              </a:r>
              <a:r>
                <a:rPr lang="en-US" sz="2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</a:t>
              </a:r>
              <a:r>
                <a:rPr 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Polymerase</a:t>
              </a:r>
            </a:p>
          </p:txBody>
        </p:sp>
        <p:sp>
          <p:nvSpPr>
            <p:cNvPr id="30812" name="Rectangle 35"/>
            <p:cNvSpPr>
              <a:spLocks noChangeArrowheads="1"/>
            </p:cNvSpPr>
            <p:nvPr/>
          </p:nvSpPr>
          <p:spPr bwMode="auto">
            <a:xfrm>
              <a:off x="2416" y="3040"/>
              <a:ext cx="448" cy="35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13" name="Freeform 36"/>
            <p:cNvSpPr>
              <a:spLocks/>
            </p:cNvSpPr>
            <p:nvPr/>
          </p:nvSpPr>
          <p:spPr bwMode="auto">
            <a:xfrm>
              <a:off x="2016" y="3276"/>
              <a:ext cx="337" cy="181"/>
            </a:xfrm>
            <a:custGeom>
              <a:avLst/>
              <a:gdLst>
                <a:gd name="T0" fmla="*/ 0 w 337"/>
                <a:gd name="T1" fmla="*/ 180 h 181"/>
                <a:gd name="T2" fmla="*/ 48 w 337"/>
                <a:gd name="T3" fmla="*/ 168 h 181"/>
                <a:gd name="T4" fmla="*/ 84 w 337"/>
                <a:gd name="T5" fmla="*/ 144 h 181"/>
                <a:gd name="T6" fmla="*/ 120 w 337"/>
                <a:gd name="T7" fmla="*/ 120 h 181"/>
                <a:gd name="T8" fmla="*/ 156 w 337"/>
                <a:gd name="T9" fmla="*/ 96 h 181"/>
                <a:gd name="T10" fmla="*/ 192 w 337"/>
                <a:gd name="T11" fmla="*/ 84 h 181"/>
                <a:gd name="T12" fmla="*/ 228 w 337"/>
                <a:gd name="T13" fmla="*/ 72 h 181"/>
                <a:gd name="T14" fmla="*/ 264 w 337"/>
                <a:gd name="T15" fmla="*/ 48 h 181"/>
                <a:gd name="T16" fmla="*/ 300 w 337"/>
                <a:gd name="T17" fmla="*/ 24 h 181"/>
                <a:gd name="T18" fmla="*/ 336 w 337"/>
                <a:gd name="T19" fmla="*/ 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7"/>
                <a:gd name="T31" fmla="*/ 0 h 181"/>
                <a:gd name="T32" fmla="*/ 337 w 337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7" h="181">
                  <a:moveTo>
                    <a:pt x="0" y="180"/>
                  </a:moveTo>
                  <a:lnTo>
                    <a:pt x="48" y="168"/>
                  </a:lnTo>
                  <a:lnTo>
                    <a:pt x="84" y="144"/>
                  </a:lnTo>
                  <a:lnTo>
                    <a:pt x="120" y="120"/>
                  </a:lnTo>
                  <a:lnTo>
                    <a:pt x="156" y="96"/>
                  </a:lnTo>
                  <a:lnTo>
                    <a:pt x="192" y="84"/>
                  </a:lnTo>
                  <a:lnTo>
                    <a:pt x="228" y="72"/>
                  </a:lnTo>
                  <a:lnTo>
                    <a:pt x="264" y="48"/>
                  </a:lnTo>
                  <a:lnTo>
                    <a:pt x="300" y="24"/>
                  </a:lnTo>
                  <a:lnTo>
                    <a:pt x="336" y="0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JO"/>
            </a:p>
          </p:txBody>
        </p:sp>
        <p:sp>
          <p:nvSpPr>
            <p:cNvPr id="26661" name="Rectangle 37"/>
            <p:cNvSpPr>
              <a:spLocks noChangeArrowheads="1"/>
            </p:cNvSpPr>
            <p:nvPr/>
          </p:nvSpPr>
          <p:spPr bwMode="auto">
            <a:xfrm>
              <a:off x="615" y="3442"/>
              <a:ext cx="930" cy="2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  <a:cs typeface="Arial" pitchFamily="34" charset="0"/>
                </a:rPr>
                <a:t>Nucleotides</a:t>
              </a:r>
            </a:p>
          </p:txBody>
        </p:sp>
        <p:sp>
          <p:nvSpPr>
            <p:cNvPr id="30815" name="Line 38"/>
            <p:cNvSpPr>
              <a:spLocks noChangeShapeType="1"/>
            </p:cNvSpPr>
            <p:nvPr/>
          </p:nvSpPr>
          <p:spPr bwMode="auto">
            <a:xfrm flipH="1">
              <a:off x="1136" y="2688"/>
              <a:ext cx="30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816" name="Line 39"/>
            <p:cNvSpPr>
              <a:spLocks noChangeShapeType="1"/>
            </p:cNvSpPr>
            <p:nvPr/>
          </p:nvSpPr>
          <p:spPr bwMode="auto">
            <a:xfrm flipV="1">
              <a:off x="1488" y="3728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817" name="Line 40"/>
            <p:cNvSpPr>
              <a:spLocks noChangeShapeType="1"/>
            </p:cNvSpPr>
            <p:nvPr/>
          </p:nvSpPr>
          <p:spPr bwMode="auto">
            <a:xfrm>
              <a:off x="1360" y="393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818" name="Line 41"/>
            <p:cNvSpPr>
              <a:spLocks noChangeShapeType="1"/>
            </p:cNvSpPr>
            <p:nvPr/>
          </p:nvSpPr>
          <p:spPr bwMode="auto">
            <a:xfrm flipV="1">
              <a:off x="912" y="3728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819" name="Line 42"/>
            <p:cNvSpPr>
              <a:spLocks noChangeShapeType="1"/>
            </p:cNvSpPr>
            <p:nvPr/>
          </p:nvSpPr>
          <p:spPr bwMode="auto">
            <a:xfrm>
              <a:off x="784" y="393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820" name="Line 43"/>
            <p:cNvSpPr>
              <a:spLocks noChangeShapeType="1"/>
            </p:cNvSpPr>
            <p:nvPr/>
          </p:nvSpPr>
          <p:spPr bwMode="auto">
            <a:xfrm flipV="1">
              <a:off x="2640" y="3072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821" name="Line 44"/>
            <p:cNvSpPr>
              <a:spLocks noChangeShapeType="1"/>
            </p:cNvSpPr>
            <p:nvPr/>
          </p:nvSpPr>
          <p:spPr bwMode="auto">
            <a:xfrm>
              <a:off x="2512" y="3312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822" name="Rectangle 45"/>
            <p:cNvSpPr>
              <a:spLocks noChangeArrowheads="1"/>
            </p:cNvSpPr>
            <p:nvPr/>
          </p:nvSpPr>
          <p:spPr bwMode="auto">
            <a:xfrm>
              <a:off x="5175" y="2679"/>
              <a:ext cx="27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3’</a:t>
              </a:r>
            </a:p>
          </p:txBody>
        </p:sp>
        <p:sp>
          <p:nvSpPr>
            <p:cNvPr id="30823" name="Rectangle 46"/>
            <p:cNvSpPr>
              <a:spLocks noChangeArrowheads="1"/>
            </p:cNvSpPr>
            <p:nvPr/>
          </p:nvSpPr>
          <p:spPr bwMode="auto">
            <a:xfrm>
              <a:off x="279" y="2679"/>
              <a:ext cx="27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5’</a:t>
              </a:r>
            </a:p>
          </p:txBody>
        </p:sp>
        <p:sp>
          <p:nvSpPr>
            <p:cNvPr id="30824" name="Rectangle 47"/>
            <p:cNvSpPr>
              <a:spLocks noChangeArrowheads="1"/>
            </p:cNvSpPr>
            <p:nvPr/>
          </p:nvSpPr>
          <p:spPr bwMode="auto">
            <a:xfrm>
              <a:off x="5223" y="3063"/>
              <a:ext cx="27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5’</a:t>
              </a:r>
            </a:p>
          </p:txBody>
        </p:sp>
      </p:grpSp>
      <p:sp>
        <p:nvSpPr>
          <p:cNvPr id="30723" name="TextBox 49"/>
          <p:cNvSpPr txBox="1">
            <a:spLocks noChangeArrowheads="1"/>
          </p:cNvSpPr>
          <p:nvPr/>
        </p:nvSpPr>
        <p:spPr bwMode="auto">
          <a:xfrm>
            <a:off x="0" y="76200"/>
            <a:ext cx="7945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 </a:t>
            </a:r>
            <a:r>
              <a:rPr lang="en-GB" altLang="en-US" sz="2000" b="1">
                <a:solidFill>
                  <a:srgbClr val="FF0000"/>
                </a:solidFill>
              </a:rPr>
              <a:t>Leading strand </a:t>
            </a:r>
            <a:r>
              <a:rPr lang="en-GB" altLang="en-US" sz="2000" b="1"/>
              <a:t>is synthesized as  a single polymer in the 5’ to 3’ direction</a:t>
            </a:r>
          </a:p>
        </p:txBody>
      </p:sp>
      <p:sp>
        <p:nvSpPr>
          <p:cNvPr id="30724" name="TextBox 51"/>
          <p:cNvSpPr txBox="1">
            <a:spLocks noChangeArrowheads="1"/>
          </p:cNvSpPr>
          <p:nvPr/>
        </p:nvSpPr>
        <p:spPr bwMode="auto">
          <a:xfrm>
            <a:off x="90488" y="3132138"/>
            <a:ext cx="8672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Lagging strand </a:t>
            </a:r>
            <a:r>
              <a:rPr lang="en-GB" altLang="en-US" sz="2000" b="1"/>
              <a:t>is also synthesized in the 5’ to 3’ direction but discontinuously against the overall direction of replication</a:t>
            </a:r>
          </a:p>
        </p:txBody>
      </p:sp>
      <p:grpSp>
        <p:nvGrpSpPr>
          <p:cNvPr id="30725" name="Group 56"/>
          <p:cNvGrpSpPr>
            <a:grpSpLocks/>
          </p:cNvGrpSpPr>
          <p:nvPr/>
        </p:nvGrpSpPr>
        <p:grpSpPr bwMode="auto">
          <a:xfrm>
            <a:off x="214313" y="4343400"/>
            <a:ext cx="8435975" cy="2497138"/>
            <a:chOff x="135" y="2386"/>
            <a:chExt cx="5314" cy="1573"/>
          </a:xfrm>
        </p:grpSpPr>
        <p:sp>
          <p:nvSpPr>
            <p:cNvPr id="30731" name="Line 4"/>
            <p:cNvSpPr>
              <a:spLocks noChangeShapeType="1"/>
            </p:cNvSpPr>
            <p:nvPr/>
          </p:nvSpPr>
          <p:spPr bwMode="auto">
            <a:xfrm flipV="1">
              <a:off x="576" y="344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32" name="Line 5"/>
            <p:cNvSpPr>
              <a:spLocks noChangeShapeType="1"/>
            </p:cNvSpPr>
            <p:nvPr/>
          </p:nvSpPr>
          <p:spPr bwMode="auto">
            <a:xfrm flipV="1">
              <a:off x="912" y="344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33" name="Line 6"/>
            <p:cNvSpPr>
              <a:spLocks noChangeShapeType="1"/>
            </p:cNvSpPr>
            <p:nvPr/>
          </p:nvSpPr>
          <p:spPr bwMode="auto">
            <a:xfrm flipV="1">
              <a:off x="1248" y="344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34" name="Line 7"/>
            <p:cNvSpPr>
              <a:spLocks noChangeShapeType="1"/>
            </p:cNvSpPr>
            <p:nvPr/>
          </p:nvSpPr>
          <p:spPr bwMode="auto">
            <a:xfrm flipV="1">
              <a:off x="1584" y="344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35" name="Line 8"/>
            <p:cNvSpPr>
              <a:spLocks noChangeShapeType="1"/>
            </p:cNvSpPr>
            <p:nvPr/>
          </p:nvSpPr>
          <p:spPr bwMode="auto">
            <a:xfrm flipV="1">
              <a:off x="1920" y="344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36" name="Line 9"/>
            <p:cNvSpPr>
              <a:spLocks noChangeShapeType="1"/>
            </p:cNvSpPr>
            <p:nvPr/>
          </p:nvSpPr>
          <p:spPr bwMode="auto">
            <a:xfrm flipV="1">
              <a:off x="2256" y="344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37" name="Line 10"/>
            <p:cNvSpPr>
              <a:spLocks noChangeShapeType="1"/>
            </p:cNvSpPr>
            <p:nvPr/>
          </p:nvSpPr>
          <p:spPr bwMode="auto">
            <a:xfrm flipV="1">
              <a:off x="2592" y="344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38" name="Line 11"/>
            <p:cNvSpPr>
              <a:spLocks noChangeShapeType="1"/>
            </p:cNvSpPr>
            <p:nvPr/>
          </p:nvSpPr>
          <p:spPr bwMode="auto">
            <a:xfrm flipV="1">
              <a:off x="2928" y="344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39" name="Line 12"/>
            <p:cNvSpPr>
              <a:spLocks noChangeShapeType="1"/>
            </p:cNvSpPr>
            <p:nvPr/>
          </p:nvSpPr>
          <p:spPr bwMode="auto">
            <a:xfrm flipV="1">
              <a:off x="3264" y="344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40" name="Line 13"/>
            <p:cNvSpPr>
              <a:spLocks noChangeShapeType="1"/>
            </p:cNvSpPr>
            <p:nvPr/>
          </p:nvSpPr>
          <p:spPr bwMode="auto">
            <a:xfrm flipV="1">
              <a:off x="3600" y="344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41" name="Line 14"/>
            <p:cNvSpPr>
              <a:spLocks noChangeShapeType="1"/>
            </p:cNvSpPr>
            <p:nvPr/>
          </p:nvSpPr>
          <p:spPr bwMode="auto">
            <a:xfrm flipV="1">
              <a:off x="4944" y="344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42" name="Line 15"/>
            <p:cNvSpPr>
              <a:spLocks noChangeShapeType="1"/>
            </p:cNvSpPr>
            <p:nvPr/>
          </p:nvSpPr>
          <p:spPr bwMode="auto">
            <a:xfrm flipV="1">
              <a:off x="4608" y="344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43" name="Line 16"/>
            <p:cNvSpPr>
              <a:spLocks noChangeShapeType="1"/>
            </p:cNvSpPr>
            <p:nvPr/>
          </p:nvSpPr>
          <p:spPr bwMode="auto">
            <a:xfrm flipV="1">
              <a:off x="4272" y="344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44" name="Line 17"/>
            <p:cNvSpPr>
              <a:spLocks noChangeShapeType="1"/>
            </p:cNvSpPr>
            <p:nvPr/>
          </p:nvSpPr>
          <p:spPr bwMode="auto">
            <a:xfrm flipV="1">
              <a:off x="3936" y="344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45" name="Line 18"/>
            <p:cNvSpPr>
              <a:spLocks noChangeShapeType="1"/>
            </p:cNvSpPr>
            <p:nvPr/>
          </p:nvSpPr>
          <p:spPr bwMode="auto">
            <a:xfrm flipH="1">
              <a:off x="464" y="3648"/>
              <a:ext cx="46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46" name="Rectangle 19"/>
            <p:cNvSpPr>
              <a:spLocks noChangeArrowheads="1"/>
            </p:cNvSpPr>
            <p:nvPr/>
          </p:nvSpPr>
          <p:spPr bwMode="auto">
            <a:xfrm>
              <a:off x="663" y="3730"/>
              <a:ext cx="117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9688"/>
                  </a:solidFill>
                </a:rPr>
                <a:t>Lagging Strand</a:t>
              </a:r>
            </a:p>
          </p:txBody>
        </p:sp>
        <p:sp>
          <p:nvSpPr>
            <p:cNvPr id="30747" name="Line 20"/>
            <p:cNvSpPr>
              <a:spLocks noChangeShapeType="1"/>
            </p:cNvSpPr>
            <p:nvPr/>
          </p:nvSpPr>
          <p:spPr bwMode="auto">
            <a:xfrm flipH="1">
              <a:off x="1904" y="3840"/>
              <a:ext cx="30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48" name="Line 21"/>
            <p:cNvSpPr>
              <a:spLocks noChangeShapeType="1"/>
            </p:cNvSpPr>
            <p:nvPr/>
          </p:nvSpPr>
          <p:spPr bwMode="auto">
            <a:xfrm flipV="1">
              <a:off x="576" y="3200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49" name="Line 22"/>
            <p:cNvSpPr>
              <a:spLocks noChangeShapeType="1"/>
            </p:cNvSpPr>
            <p:nvPr/>
          </p:nvSpPr>
          <p:spPr bwMode="auto">
            <a:xfrm>
              <a:off x="448" y="3216"/>
              <a:ext cx="304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75" name="Rectangle 23"/>
            <p:cNvSpPr>
              <a:spLocks noChangeArrowheads="1"/>
            </p:cNvSpPr>
            <p:nvPr/>
          </p:nvSpPr>
          <p:spPr bwMode="auto">
            <a:xfrm>
              <a:off x="2679" y="2818"/>
              <a:ext cx="570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Arial" pitchFamily="34" charset="0"/>
                </a:rPr>
                <a:t>RNA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Arial" pitchFamily="34" charset="0"/>
                </a:rPr>
                <a:t>Primer</a:t>
              </a:r>
            </a:p>
          </p:txBody>
        </p:sp>
        <p:sp>
          <p:nvSpPr>
            <p:cNvPr id="30751" name="Line 24"/>
            <p:cNvSpPr>
              <a:spLocks noChangeShapeType="1"/>
            </p:cNvSpPr>
            <p:nvPr/>
          </p:nvSpPr>
          <p:spPr bwMode="auto">
            <a:xfrm flipV="1">
              <a:off x="912" y="3200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52" name="Line 25"/>
            <p:cNvSpPr>
              <a:spLocks noChangeShapeType="1"/>
            </p:cNvSpPr>
            <p:nvPr/>
          </p:nvSpPr>
          <p:spPr bwMode="auto">
            <a:xfrm>
              <a:off x="784" y="3216"/>
              <a:ext cx="304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53" name="Line 26"/>
            <p:cNvSpPr>
              <a:spLocks noChangeShapeType="1"/>
            </p:cNvSpPr>
            <p:nvPr/>
          </p:nvSpPr>
          <p:spPr bwMode="auto">
            <a:xfrm flipV="1">
              <a:off x="1920" y="320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54" name="Line 27"/>
            <p:cNvSpPr>
              <a:spLocks noChangeShapeType="1"/>
            </p:cNvSpPr>
            <p:nvPr/>
          </p:nvSpPr>
          <p:spPr bwMode="auto">
            <a:xfrm>
              <a:off x="1792" y="321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55" name="Line 28"/>
            <p:cNvSpPr>
              <a:spLocks noChangeShapeType="1"/>
            </p:cNvSpPr>
            <p:nvPr/>
          </p:nvSpPr>
          <p:spPr bwMode="auto">
            <a:xfrm flipV="1">
              <a:off x="1584" y="320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56" name="Line 29"/>
            <p:cNvSpPr>
              <a:spLocks noChangeShapeType="1"/>
            </p:cNvSpPr>
            <p:nvPr/>
          </p:nvSpPr>
          <p:spPr bwMode="auto">
            <a:xfrm>
              <a:off x="1456" y="321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57" name="Line 30"/>
            <p:cNvSpPr>
              <a:spLocks noChangeShapeType="1"/>
            </p:cNvSpPr>
            <p:nvPr/>
          </p:nvSpPr>
          <p:spPr bwMode="auto">
            <a:xfrm flipV="1">
              <a:off x="1248" y="3200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58" name="Line 31"/>
            <p:cNvSpPr>
              <a:spLocks noChangeShapeType="1"/>
            </p:cNvSpPr>
            <p:nvPr/>
          </p:nvSpPr>
          <p:spPr bwMode="auto">
            <a:xfrm>
              <a:off x="1120" y="3216"/>
              <a:ext cx="304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59" name="Line 32"/>
            <p:cNvSpPr>
              <a:spLocks noChangeShapeType="1"/>
            </p:cNvSpPr>
            <p:nvPr/>
          </p:nvSpPr>
          <p:spPr bwMode="auto">
            <a:xfrm flipV="1">
              <a:off x="2928" y="3200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60" name="Line 33"/>
            <p:cNvSpPr>
              <a:spLocks noChangeShapeType="1"/>
            </p:cNvSpPr>
            <p:nvPr/>
          </p:nvSpPr>
          <p:spPr bwMode="auto">
            <a:xfrm>
              <a:off x="2800" y="3216"/>
              <a:ext cx="304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61" name="Line 34"/>
            <p:cNvSpPr>
              <a:spLocks noChangeShapeType="1"/>
            </p:cNvSpPr>
            <p:nvPr/>
          </p:nvSpPr>
          <p:spPr bwMode="auto">
            <a:xfrm flipV="1">
              <a:off x="3264" y="3200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62" name="Line 35"/>
            <p:cNvSpPr>
              <a:spLocks noChangeShapeType="1"/>
            </p:cNvSpPr>
            <p:nvPr/>
          </p:nvSpPr>
          <p:spPr bwMode="auto">
            <a:xfrm>
              <a:off x="3136" y="3216"/>
              <a:ext cx="304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63" name="Line 36"/>
            <p:cNvSpPr>
              <a:spLocks noChangeShapeType="1"/>
            </p:cNvSpPr>
            <p:nvPr/>
          </p:nvSpPr>
          <p:spPr bwMode="auto">
            <a:xfrm flipV="1">
              <a:off x="4272" y="320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64" name="Line 37"/>
            <p:cNvSpPr>
              <a:spLocks noChangeShapeType="1"/>
            </p:cNvSpPr>
            <p:nvPr/>
          </p:nvSpPr>
          <p:spPr bwMode="auto">
            <a:xfrm>
              <a:off x="4144" y="321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65" name="Line 38"/>
            <p:cNvSpPr>
              <a:spLocks noChangeShapeType="1"/>
            </p:cNvSpPr>
            <p:nvPr/>
          </p:nvSpPr>
          <p:spPr bwMode="auto">
            <a:xfrm flipV="1">
              <a:off x="3936" y="320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66" name="Line 39"/>
            <p:cNvSpPr>
              <a:spLocks noChangeShapeType="1"/>
            </p:cNvSpPr>
            <p:nvPr/>
          </p:nvSpPr>
          <p:spPr bwMode="auto">
            <a:xfrm>
              <a:off x="3808" y="321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67" name="Line 40"/>
            <p:cNvSpPr>
              <a:spLocks noChangeShapeType="1"/>
            </p:cNvSpPr>
            <p:nvPr/>
          </p:nvSpPr>
          <p:spPr bwMode="auto">
            <a:xfrm flipV="1">
              <a:off x="3600" y="3200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68" name="Line 41"/>
            <p:cNvSpPr>
              <a:spLocks noChangeShapeType="1"/>
            </p:cNvSpPr>
            <p:nvPr/>
          </p:nvSpPr>
          <p:spPr bwMode="auto">
            <a:xfrm>
              <a:off x="3472" y="3216"/>
              <a:ext cx="304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69" name="Rectangle 42"/>
            <p:cNvSpPr>
              <a:spLocks noChangeArrowheads="1"/>
            </p:cNvSpPr>
            <p:nvPr/>
          </p:nvSpPr>
          <p:spPr bwMode="auto">
            <a:xfrm>
              <a:off x="2032" y="3088"/>
              <a:ext cx="448" cy="35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770" name="Line 43"/>
            <p:cNvSpPr>
              <a:spLocks noChangeShapeType="1"/>
            </p:cNvSpPr>
            <p:nvPr/>
          </p:nvSpPr>
          <p:spPr bwMode="auto">
            <a:xfrm flipV="1">
              <a:off x="2256" y="3168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71" name="Line 44"/>
            <p:cNvSpPr>
              <a:spLocks noChangeShapeType="1"/>
            </p:cNvSpPr>
            <p:nvPr/>
          </p:nvSpPr>
          <p:spPr bwMode="auto">
            <a:xfrm>
              <a:off x="2128" y="3168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72" name="Rectangle 45"/>
            <p:cNvSpPr>
              <a:spLocks noChangeArrowheads="1"/>
            </p:cNvSpPr>
            <p:nvPr/>
          </p:nvSpPr>
          <p:spPr bwMode="auto">
            <a:xfrm>
              <a:off x="4432" y="3088"/>
              <a:ext cx="448" cy="35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773" name="Line 46"/>
            <p:cNvSpPr>
              <a:spLocks noChangeShapeType="1"/>
            </p:cNvSpPr>
            <p:nvPr/>
          </p:nvSpPr>
          <p:spPr bwMode="auto">
            <a:xfrm flipV="1">
              <a:off x="4656" y="3168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74" name="Line 47"/>
            <p:cNvSpPr>
              <a:spLocks noChangeShapeType="1"/>
            </p:cNvSpPr>
            <p:nvPr/>
          </p:nvSpPr>
          <p:spPr bwMode="auto">
            <a:xfrm>
              <a:off x="4528" y="3168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00" name="Rectangle 48"/>
            <p:cNvSpPr>
              <a:spLocks noChangeArrowheads="1"/>
            </p:cNvSpPr>
            <p:nvPr/>
          </p:nvSpPr>
          <p:spPr bwMode="auto">
            <a:xfrm>
              <a:off x="4119" y="2386"/>
              <a:ext cx="931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Arial" pitchFamily="34" charset="0"/>
                </a:rPr>
                <a:t>DNA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Arial" pitchFamily="34" charset="0"/>
                </a:rPr>
                <a:t>Polymerase</a:t>
              </a:r>
            </a:p>
          </p:txBody>
        </p:sp>
        <p:sp>
          <p:nvSpPr>
            <p:cNvPr id="30776" name="Line 49"/>
            <p:cNvSpPr>
              <a:spLocks noChangeShapeType="1"/>
            </p:cNvSpPr>
            <p:nvPr/>
          </p:nvSpPr>
          <p:spPr bwMode="auto">
            <a:xfrm>
              <a:off x="4568" y="2792"/>
              <a:ext cx="32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0777" name="Rectangle 52"/>
            <p:cNvSpPr>
              <a:spLocks noChangeArrowheads="1"/>
            </p:cNvSpPr>
            <p:nvPr/>
          </p:nvSpPr>
          <p:spPr bwMode="auto">
            <a:xfrm>
              <a:off x="5175" y="3063"/>
              <a:ext cx="27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3’</a:t>
              </a:r>
            </a:p>
          </p:txBody>
        </p:sp>
        <p:sp>
          <p:nvSpPr>
            <p:cNvPr id="30778" name="Rectangle 53"/>
            <p:cNvSpPr>
              <a:spLocks noChangeArrowheads="1"/>
            </p:cNvSpPr>
            <p:nvPr/>
          </p:nvSpPr>
          <p:spPr bwMode="auto">
            <a:xfrm>
              <a:off x="135" y="3591"/>
              <a:ext cx="27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3’</a:t>
              </a:r>
            </a:p>
          </p:txBody>
        </p:sp>
        <p:sp>
          <p:nvSpPr>
            <p:cNvPr id="30779" name="Rectangle 54"/>
            <p:cNvSpPr>
              <a:spLocks noChangeArrowheads="1"/>
            </p:cNvSpPr>
            <p:nvPr/>
          </p:nvSpPr>
          <p:spPr bwMode="auto">
            <a:xfrm>
              <a:off x="135" y="3063"/>
              <a:ext cx="27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5’</a:t>
              </a:r>
            </a:p>
          </p:txBody>
        </p:sp>
        <p:sp>
          <p:nvSpPr>
            <p:cNvPr id="30780" name="Rectangle 55"/>
            <p:cNvSpPr>
              <a:spLocks noChangeArrowheads="1"/>
            </p:cNvSpPr>
            <p:nvPr/>
          </p:nvSpPr>
          <p:spPr bwMode="auto">
            <a:xfrm>
              <a:off x="5175" y="3543"/>
              <a:ext cx="27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5’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85800" y="4625975"/>
            <a:ext cx="3352800" cy="936625"/>
            <a:chOff x="432" y="2496"/>
            <a:chExt cx="2112" cy="590"/>
          </a:xfrm>
        </p:grpSpPr>
        <p:sp>
          <p:nvSpPr>
            <p:cNvPr id="207" name="Rectangle 50"/>
            <p:cNvSpPr>
              <a:spLocks noChangeArrowheads="1"/>
            </p:cNvSpPr>
            <p:nvPr/>
          </p:nvSpPr>
          <p:spPr bwMode="auto">
            <a:xfrm>
              <a:off x="912" y="2496"/>
              <a:ext cx="135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rgbClr val="00968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Arial" pitchFamily="34" charset="0"/>
                </a:rPr>
                <a:t>Okazaki Fragment</a:t>
              </a:r>
            </a:p>
          </p:txBody>
        </p:sp>
        <p:sp>
          <p:nvSpPr>
            <p:cNvPr id="30730" name="AutoShape 57"/>
            <p:cNvSpPr>
              <a:spLocks/>
            </p:cNvSpPr>
            <p:nvPr/>
          </p:nvSpPr>
          <p:spPr bwMode="auto">
            <a:xfrm rot="5389958">
              <a:off x="1337" y="1879"/>
              <a:ext cx="302" cy="2112"/>
            </a:xfrm>
            <a:prstGeom prst="leftBrace">
              <a:avLst>
                <a:gd name="adj1" fmla="val 58278"/>
                <a:gd name="adj2" fmla="val 50000"/>
              </a:avLst>
            </a:prstGeom>
            <a:noFill/>
            <a:ln w="57150">
              <a:solidFill>
                <a:srgbClr val="00968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727" name="TextBox 210"/>
          <p:cNvSpPr txBox="1">
            <a:spLocks noChangeArrowheads="1"/>
          </p:cNvSpPr>
          <p:nvPr/>
        </p:nvSpPr>
        <p:spPr bwMode="auto">
          <a:xfrm>
            <a:off x="1143000" y="4078288"/>
            <a:ext cx="2936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Series of short segments on the lagging strand</a:t>
            </a:r>
          </a:p>
        </p:txBody>
      </p:sp>
      <p:sp>
        <p:nvSpPr>
          <p:cNvPr id="30728" name="Rectangle 35"/>
          <p:cNvSpPr>
            <a:spLocks noChangeArrowheads="1"/>
          </p:cNvSpPr>
          <p:nvPr/>
        </p:nvSpPr>
        <p:spPr bwMode="auto">
          <a:xfrm>
            <a:off x="6748463" y="762000"/>
            <a:ext cx="1862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9688"/>
                </a:solidFill>
              </a:rPr>
              <a:t>Leading Strand</a:t>
            </a:r>
            <a:endParaRPr lang="en-US" altLang="en-US" sz="1400" b="1">
              <a:solidFill>
                <a:srgbClr val="00968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71775" y="2162175"/>
            <a:ext cx="2717800" cy="925513"/>
            <a:chOff x="1746" y="1362"/>
            <a:chExt cx="1712" cy="583"/>
          </a:xfrm>
        </p:grpSpPr>
        <p:sp>
          <p:nvSpPr>
            <p:cNvPr id="32998" name="AutoShape 3"/>
            <p:cNvSpPr>
              <a:spLocks noChangeArrowheads="1"/>
            </p:cNvSpPr>
            <p:nvPr/>
          </p:nvSpPr>
          <p:spPr bwMode="auto">
            <a:xfrm>
              <a:off x="3147" y="1425"/>
              <a:ext cx="311" cy="5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95 w 21600"/>
                <a:gd name="T25" fmla="*/ 3157 h 21600"/>
                <a:gd name="T26" fmla="*/ 18405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333399"/>
            </a:solidFill>
            <a:ln w="25400">
              <a:solidFill>
                <a:srgbClr val="000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2999" name="AutoShape 4"/>
            <p:cNvSpPr>
              <a:spLocks noChangeArrowheads="1"/>
            </p:cNvSpPr>
            <p:nvPr/>
          </p:nvSpPr>
          <p:spPr bwMode="auto">
            <a:xfrm>
              <a:off x="1746" y="1362"/>
              <a:ext cx="1390" cy="193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0" rIns="4572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F116A"/>
                  </a:solidFill>
                </a:rPr>
                <a:t>DNA polymerase III</a:t>
              </a:r>
            </a:p>
          </p:txBody>
        </p:sp>
      </p:grpSp>
      <p:sp>
        <p:nvSpPr>
          <p:cNvPr id="413701" name="AutoShape 5"/>
          <p:cNvSpPr>
            <a:spLocks noChangeArrowheads="1"/>
          </p:cNvSpPr>
          <p:nvPr/>
        </p:nvSpPr>
        <p:spPr bwMode="auto">
          <a:xfrm>
            <a:off x="2598738" y="4330700"/>
            <a:ext cx="493712" cy="9477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413702" name="AutoShape 6"/>
          <p:cNvSpPr>
            <a:spLocks noChangeArrowheads="1"/>
          </p:cNvSpPr>
          <p:nvPr/>
        </p:nvSpPr>
        <p:spPr bwMode="auto">
          <a:xfrm>
            <a:off x="3597275" y="5738813"/>
            <a:ext cx="493713" cy="9477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413703" name="AutoShape 7"/>
          <p:cNvSpPr>
            <a:spLocks noChangeArrowheads="1"/>
          </p:cNvSpPr>
          <p:nvPr/>
        </p:nvSpPr>
        <p:spPr bwMode="auto">
          <a:xfrm>
            <a:off x="6402388" y="4230688"/>
            <a:ext cx="493712" cy="8255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413704" name="AutoShape 8"/>
          <p:cNvSpPr>
            <a:spLocks noChangeArrowheads="1"/>
          </p:cNvSpPr>
          <p:nvPr/>
        </p:nvSpPr>
        <p:spPr bwMode="auto">
          <a:xfrm>
            <a:off x="6604000" y="5632450"/>
            <a:ext cx="493713" cy="9477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413705" name="AutoShape 9"/>
          <p:cNvSpPr>
            <a:spLocks noChangeArrowheads="1"/>
          </p:cNvSpPr>
          <p:nvPr/>
        </p:nvSpPr>
        <p:spPr bwMode="auto">
          <a:xfrm>
            <a:off x="5284788" y="3144838"/>
            <a:ext cx="493712" cy="8255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32776" name="Rectangle 10"/>
          <p:cNvSpPr>
            <a:spLocks noGrp="1" noChangeArrowheads="1"/>
          </p:cNvSpPr>
          <p:nvPr>
            <p:ph type="title"/>
          </p:nvPr>
        </p:nvSpPr>
        <p:spPr>
          <a:xfrm>
            <a:off x="-533400" y="-76200"/>
            <a:ext cx="7543800" cy="762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</a:rPr>
              <a:t>Replication fork / Replication bubble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82638" y="1474788"/>
            <a:ext cx="7956550" cy="573087"/>
            <a:chOff x="493" y="999"/>
            <a:chExt cx="5012" cy="361"/>
          </a:xfrm>
        </p:grpSpPr>
        <p:sp>
          <p:nvSpPr>
            <p:cNvPr id="32956" name="AutoShape 12"/>
            <p:cNvSpPr>
              <a:spLocks noChangeArrowheads="1"/>
            </p:cNvSpPr>
            <p:nvPr/>
          </p:nvSpPr>
          <p:spPr bwMode="auto">
            <a:xfrm>
              <a:off x="531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57" name="AutoShape 13"/>
            <p:cNvSpPr>
              <a:spLocks noChangeArrowheads="1"/>
            </p:cNvSpPr>
            <p:nvPr/>
          </p:nvSpPr>
          <p:spPr bwMode="auto">
            <a:xfrm>
              <a:off x="659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58" name="AutoShape 14"/>
            <p:cNvSpPr>
              <a:spLocks noChangeArrowheads="1"/>
            </p:cNvSpPr>
            <p:nvPr/>
          </p:nvSpPr>
          <p:spPr bwMode="auto">
            <a:xfrm>
              <a:off x="787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59" name="AutoShape 15"/>
            <p:cNvSpPr>
              <a:spLocks noChangeArrowheads="1"/>
            </p:cNvSpPr>
            <p:nvPr/>
          </p:nvSpPr>
          <p:spPr bwMode="auto">
            <a:xfrm>
              <a:off x="915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60" name="AutoShape 16"/>
            <p:cNvSpPr>
              <a:spLocks noChangeArrowheads="1"/>
            </p:cNvSpPr>
            <p:nvPr/>
          </p:nvSpPr>
          <p:spPr bwMode="auto">
            <a:xfrm>
              <a:off x="1043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61" name="AutoShape 17"/>
            <p:cNvSpPr>
              <a:spLocks noChangeArrowheads="1"/>
            </p:cNvSpPr>
            <p:nvPr/>
          </p:nvSpPr>
          <p:spPr bwMode="auto">
            <a:xfrm>
              <a:off x="1171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62" name="AutoShape 18"/>
            <p:cNvSpPr>
              <a:spLocks noChangeArrowheads="1"/>
            </p:cNvSpPr>
            <p:nvPr/>
          </p:nvSpPr>
          <p:spPr bwMode="auto">
            <a:xfrm>
              <a:off x="1299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63" name="AutoShape 19"/>
            <p:cNvSpPr>
              <a:spLocks noChangeArrowheads="1"/>
            </p:cNvSpPr>
            <p:nvPr/>
          </p:nvSpPr>
          <p:spPr bwMode="auto">
            <a:xfrm>
              <a:off x="1427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64" name="AutoShape 20"/>
            <p:cNvSpPr>
              <a:spLocks noChangeArrowheads="1"/>
            </p:cNvSpPr>
            <p:nvPr/>
          </p:nvSpPr>
          <p:spPr bwMode="auto">
            <a:xfrm>
              <a:off x="1556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65" name="AutoShape 21"/>
            <p:cNvSpPr>
              <a:spLocks noChangeArrowheads="1"/>
            </p:cNvSpPr>
            <p:nvPr/>
          </p:nvSpPr>
          <p:spPr bwMode="auto">
            <a:xfrm>
              <a:off x="1684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66" name="AutoShape 22"/>
            <p:cNvSpPr>
              <a:spLocks noChangeArrowheads="1"/>
            </p:cNvSpPr>
            <p:nvPr/>
          </p:nvSpPr>
          <p:spPr bwMode="auto">
            <a:xfrm>
              <a:off x="1812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67" name="AutoShape 23"/>
            <p:cNvSpPr>
              <a:spLocks noChangeArrowheads="1"/>
            </p:cNvSpPr>
            <p:nvPr/>
          </p:nvSpPr>
          <p:spPr bwMode="auto">
            <a:xfrm>
              <a:off x="1940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68" name="AutoShape 24"/>
            <p:cNvSpPr>
              <a:spLocks noChangeArrowheads="1"/>
            </p:cNvSpPr>
            <p:nvPr/>
          </p:nvSpPr>
          <p:spPr bwMode="auto">
            <a:xfrm>
              <a:off x="2068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69" name="AutoShape 25"/>
            <p:cNvSpPr>
              <a:spLocks noChangeArrowheads="1"/>
            </p:cNvSpPr>
            <p:nvPr/>
          </p:nvSpPr>
          <p:spPr bwMode="auto">
            <a:xfrm>
              <a:off x="2196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70" name="AutoShape 26"/>
            <p:cNvSpPr>
              <a:spLocks noChangeArrowheads="1"/>
            </p:cNvSpPr>
            <p:nvPr/>
          </p:nvSpPr>
          <p:spPr bwMode="auto">
            <a:xfrm>
              <a:off x="2324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71" name="AutoShape 27"/>
            <p:cNvSpPr>
              <a:spLocks noChangeArrowheads="1"/>
            </p:cNvSpPr>
            <p:nvPr/>
          </p:nvSpPr>
          <p:spPr bwMode="auto">
            <a:xfrm>
              <a:off x="2452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72" name="AutoShape 28"/>
            <p:cNvSpPr>
              <a:spLocks noChangeArrowheads="1"/>
            </p:cNvSpPr>
            <p:nvPr/>
          </p:nvSpPr>
          <p:spPr bwMode="auto">
            <a:xfrm>
              <a:off x="2581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73" name="AutoShape 29"/>
            <p:cNvSpPr>
              <a:spLocks noChangeArrowheads="1"/>
            </p:cNvSpPr>
            <p:nvPr/>
          </p:nvSpPr>
          <p:spPr bwMode="auto">
            <a:xfrm>
              <a:off x="2709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74" name="AutoShape 30"/>
            <p:cNvSpPr>
              <a:spLocks noChangeArrowheads="1"/>
            </p:cNvSpPr>
            <p:nvPr/>
          </p:nvSpPr>
          <p:spPr bwMode="auto">
            <a:xfrm>
              <a:off x="2837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75" name="AutoShape 31"/>
            <p:cNvSpPr>
              <a:spLocks noChangeArrowheads="1"/>
            </p:cNvSpPr>
            <p:nvPr/>
          </p:nvSpPr>
          <p:spPr bwMode="auto">
            <a:xfrm>
              <a:off x="2965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76" name="AutoShape 32"/>
            <p:cNvSpPr>
              <a:spLocks noChangeArrowheads="1"/>
            </p:cNvSpPr>
            <p:nvPr/>
          </p:nvSpPr>
          <p:spPr bwMode="auto">
            <a:xfrm>
              <a:off x="3093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77" name="AutoShape 33"/>
            <p:cNvSpPr>
              <a:spLocks noChangeArrowheads="1"/>
            </p:cNvSpPr>
            <p:nvPr/>
          </p:nvSpPr>
          <p:spPr bwMode="auto">
            <a:xfrm>
              <a:off x="3221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78" name="AutoShape 34"/>
            <p:cNvSpPr>
              <a:spLocks noChangeArrowheads="1"/>
            </p:cNvSpPr>
            <p:nvPr/>
          </p:nvSpPr>
          <p:spPr bwMode="auto">
            <a:xfrm>
              <a:off x="3349" y="1014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79" name="AutoShape 35"/>
            <p:cNvSpPr>
              <a:spLocks noChangeArrowheads="1"/>
            </p:cNvSpPr>
            <p:nvPr/>
          </p:nvSpPr>
          <p:spPr bwMode="auto">
            <a:xfrm>
              <a:off x="3478" y="101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80" name="AutoShape 36"/>
            <p:cNvSpPr>
              <a:spLocks noChangeArrowheads="1"/>
            </p:cNvSpPr>
            <p:nvPr/>
          </p:nvSpPr>
          <p:spPr bwMode="auto">
            <a:xfrm>
              <a:off x="3606" y="1024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81" name="AutoShape 37"/>
            <p:cNvSpPr>
              <a:spLocks noChangeArrowheads="1"/>
            </p:cNvSpPr>
            <p:nvPr/>
          </p:nvSpPr>
          <p:spPr bwMode="auto">
            <a:xfrm>
              <a:off x="3734" y="103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82" name="AutoShape 38"/>
            <p:cNvSpPr>
              <a:spLocks noChangeArrowheads="1"/>
            </p:cNvSpPr>
            <p:nvPr/>
          </p:nvSpPr>
          <p:spPr bwMode="auto">
            <a:xfrm>
              <a:off x="3862" y="103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83" name="AutoShape 39"/>
            <p:cNvSpPr>
              <a:spLocks noChangeArrowheads="1"/>
            </p:cNvSpPr>
            <p:nvPr/>
          </p:nvSpPr>
          <p:spPr bwMode="auto">
            <a:xfrm>
              <a:off x="3990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84" name="AutoShape 40"/>
            <p:cNvSpPr>
              <a:spLocks noChangeArrowheads="1"/>
            </p:cNvSpPr>
            <p:nvPr/>
          </p:nvSpPr>
          <p:spPr bwMode="auto">
            <a:xfrm>
              <a:off x="4118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85" name="AutoShape 41"/>
            <p:cNvSpPr>
              <a:spLocks noChangeArrowheads="1"/>
            </p:cNvSpPr>
            <p:nvPr/>
          </p:nvSpPr>
          <p:spPr bwMode="auto">
            <a:xfrm>
              <a:off x="4246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86" name="AutoShape 42"/>
            <p:cNvSpPr>
              <a:spLocks noChangeArrowheads="1"/>
            </p:cNvSpPr>
            <p:nvPr/>
          </p:nvSpPr>
          <p:spPr bwMode="auto">
            <a:xfrm>
              <a:off x="4374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87" name="AutoShape 43"/>
            <p:cNvSpPr>
              <a:spLocks noChangeArrowheads="1"/>
            </p:cNvSpPr>
            <p:nvPr/>
          </p:nvSpPr>
          <p:spPr bwMode="auto">
            <a:xfrm>
              <a:off x="4503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88" name="AutoShape 44"/>
            <p:cNvSpPr>
              <a:spLocks noChangeArrowheads="1"/>
            </p:cNvSpPr>
            <p:nvPr/>
          </p:nvSpPr>
          <p:spPr bwMode="auto">
            <a:xfrm>
              <a:off x="4631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89" name="AutoShape 45"/>
            <p:cNvSpPr>
              <a:spLocks noChangeArrowheads="1"/>
            </p:cNvSpPr>
            <p:nvPr/>
          </p:nvSpPr>
          <p:spPr bwMode="auto">
            <a:xfrm>
              <a:off x="4759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90" name="AutoShape 46"/>
            <p:cNvSpPr>
              <a:spLocks noChangeArrowheads="1"/>
            </p:cNvSpPr>
            <p:nvPr/>
          </p:nvSpPr>
          <p:spPr bwMode="auto">
            <a:xfrm>
              <a:off x="4887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91" name="AutoShape 47"/>
            <p:cNvSpPr>
              <a:spLocks noChangeArrowheads="1"/>
            </p:cNvSpPr>
            <p:nvPr/>
          </p:nvSpPr>
          <p:spPr bwMode="auto">
            <a:xfrm>
              <a:off x="5015" y="1034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92" name="AutoShape 48"/>
            <p:cNvSpPr>
              <a:spLocks noChangeArrowheads="1"/>
            </p:cNvSpPr>
            <p:nvPr/>
          </p:nvSpPr>
          <p:spPr bwMode="auto">
            <a:xfrm>
              <a:off x="5143" y="1034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93" name="AutoShape 49"/>
            <p:cNvSpPr>
              <a:spLocks noChangeArrowheads="1"/>
            </p:cNvSpPr>
            <p:nvPr/>
          </p:nvSpPr>
          <p:spPr bwMode="auto">
            <a:xfrm>
              <a:off x="5271" y="1020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94" name="AutoShape 50"/>
            <p:cNvSpPr>
              <a:spLocks noChangeArrowheads="1"/>
            </p:cNvSpPr>
            <p:nvPr/>
          </p:nvSpPr>
          <p:spPr bwMode="auto">
            <a:xfrm>
              <a:off x="5400" y="1016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95" name="Freeform 51"/>
            <p:cNvSpPr>
              <a:spLocks/>
            </p:cNvSpPr>
            <p:nvPr/>
          </p:nvSpPr>
          <p:spPr bwMode="auto">
            <a:xfrm>
              <a:off x="493" y="1002"/>
              <a:ext cx="5007" cy="101"/>
            </a:xfrm>
            <a:custGeom>
              <a:avLst/>
              <a:gdLst>
                <a:gd name="T0" fmla="*/ 0 w 5007"/>
                <a:gd name="T1" fmla="*/ 47 h 101"/>
                <a:gd name="T2" fmla="*/ 2142 w 5007"/>
                <a:gd name="T3" fmla="*/ 9 h 101"/>
                <a:gd name="T4" fmla="*/ 3727 w 5007"/>
                <a:gd name="T5" fmla="*/ 100 h 101"/>
                <a:gd name="T6" fmla="*/ 5007 w 5007"/>
                <a:gd name="T7" fmla="*/ 18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07"/>
                <a:gd name="T13" fmla="*/ 0 h 101"/>
                <a:gd name="T14" fmla="*/ 5007 w 5007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07" h="101">
                  <a:moveTo>
                    <a:pt x="0" y="47"/>
                  </a:moveTo>
                  <a:cubicBezTo>
                    <a:pt x="760" y="23"/>
                    <a:pt x="1521" y="0"/>
                    <a:pt x="2142" y="9"/>
                  </a:cubicBezTo>
                  <a:cubicBezTo>
                    <a:pt x="2763" y="18"/>
                    <a:pt x="3250" y="99"/>
                    <a:pt x="3727" y="100"/>
                  </a:cubicBezTo>
                  <a:cubicBezTo>
                    <a:pt x="4204" y="101"/>
                    <a:pt x="4605" y="59"/>
                    <a:pt x="5007" y="18"/>
                  </a:cubicBezTo>
                </a:path>
              </a:pathLst>
            </a:custGeom>
            <a:noFill/>
            <a:ln w="1778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2996" name="Freeform 52"/>
            <p:cNvSpPr>
              <a:spLocks/>
            </p:cNvSpPr>
            <p:nvPr/>
          </p:nvSpPr>
          <p:spPr bwMode="auto">
            <a:xfrm>
              <a:off x="493" y="1251"/>
              <a:ext cx="5007" cy="101"/>
            </a:xfrm>
            <a:custGeom>
              <a:avLst/>
              <a:gdLst>
                <a:gd name="T0" fmla="*/ 0 w 5007"/>
                <a:gd name="T1" fmla="*/ 47 h 101"/>
                <a:gd name="T2" fmla="*/ 2142 w 5007"/>
                <a:gd name="T3" fmla="*/ 9 h 101"/>
                <a:gd name="T4" fmla="*/ 3727 w 5007"/>
                <a:gd name="T5" fmla="*/ 100 h 101"/>
                <a:gd name="T6" fmla="*/ 5007 w 5007"/>
                <a:gd name="T7" fmla="*/ 18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07"/>
                <a:gd name="T13" fmla="*/ 0 h 101"/>
                <a:gd name="T14" fmla="*/ 5007 w 5007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07" h="101">
                  <a:moveTo>
                    <a:pt x="0" y="47"/>
                  </a:moveTo>
                  <a:cubicBezTo>
                    <a:pt x="760" y="23"/>
                    <a:pt x="1521" y="0"/>
                    <a:pt x="2142" y="9"/>
                  </a:cubicBezTo>
                  <a:cubicBezTo>
                    <a:pt x="2763" y="18"/>
                    <a:pt x="3250" y="99"/>
                    <a:pt x="3727" y="100"/>
                  </a:cubicBezTo>
                  <a:cubicBezTo>
                    <a:pt x="4204" y="101"/>
                    <a:pt x="4605" y="59"/>
                    <a:pt x="5007" y="18"/>
                  </a:cubicBezTo>
                </a:path>
              </a:pathLst>
            </a:custGeom>
            <a:noFill/>
            <a:ln w="1778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2997" name="Freeform 53"/>
            <p:cNvSpPr>
              <a:spLocks/>
            </p:cNvSpPr>
            <p:nvPr/>
          </p:nvSpPr>
          <p:spPr bwMode="auto">
            <a:xfrm>
              <a:off x="498" y="1127"/>
              <a:ext cx="5007" cy="101"/>
            </a:xfrm>
            <a:custGeom>
              <a:avLst/>
              <a:gdLst>
                <a:gd name="T0" fmla="*/ 0 w 5007"/>
                <a:gd name="T1" fmla="*/ 47 h 101"/>
                <a:gd name="T2" fmla="*/ 2142 w 5007"/>
                <a:gd name="T3" fmla="*/ 9 h 101"/>
                <a:gd name="T4" fmla="*/ 3727 w 5007"/>
                <a:gd name="T5" fmla="*/ 100 h 101"/>
                <a:gd name="T6" fmla="*/ 5007 w 5007"/>
                <a:gd name="T7" fmla="*/ 18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07"/>
                <a:gd name="T13" fmla="*/ 0 h 101"/>
                <a:gd name="T14" fmla="*/ 5007 w 5007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07" h="101">
                  <a:moveTo>
                    <a:pt x="0" y="47"/>
                  </a:moveTo>
                  <a:cubicBezTo>
                    <a:pt x="760" y="23"/>
                    <a:pt x="1521" y="0"/>
                    <a:pt x="2142" y="9"/>
                  </a:cubicBezTo>
                  <a:cubicBezTo>
                    <a:pt x="2763" y="18"/>
                    <a:pt x="3250" y="99"/>
                    <a:pt x="3727" y="100"/>
                  </a:cubicBezTo>
                  <a:cubicBezTo>
                    <a:pt x="4204" y="101"/>
                    <a:pt x="4605" y="59"/>
                    <a:pt x="5007" y="18"/>
                  </a:cubicBez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34975" y="2613025"/>
            <a:ext cx="8728075" cy="971550"/>
            <a:chOff x="274" y="1646"/>
            <a:chExt cx="5498" cy="612"/>
          </a:xfrm>
        </p:grpSpPr>
        <p:grpSp>
          <p:nvGrpSpPr>
            <p:cNvPr id="32905" name="Group 55"/>
            <p:cNvGrpSpPr>
              <a:grpSpLocks/>
            </p:cNvGrpSpPr>
            <p:nvPr/>
          </p:nvGrpSpPr>
          <p:grpSpPr bwMode="auto">
            <a:xfrm>
              <a:off x="485" y="1646"/>
              <a:ext cx="5050" cy="612"/>
              <a:chOff x="541" y="1646"/>
              <a:chExt cx="5050" cy="612"/>
            </a:xfrm>
          </p:grpSpPr>
          <p:sp>
            <p:nvSpPr>
              <p:cNvPr id="32918" name="Freeform 56"/>
              <p:cNvSpPr>
                <a:spLocks/>
              </p:cNvSpPr>
              <p:nvPr/>
            </p:nvSpPr>
            <p:spPr bwMode="auto">
              <a:xfrm>
                <a:off x="541" y="1646"/>
                <a:ext cx="5026" cy="332"/>
              </a:xfrm>
              <a:custGeom>
                <a:avLst/>
                <a:gdLst>
                  <a:gd name="T0" fmla="*/ 0 w 5026"/>
                  <a:gd name="T1" fmla="*/ 208 h 332"/>
                  <a:gd name="T2" fmla="*/ 1136 w 5026"/>
                  <a:gd name="T3" fmla="*/ 141 h 332"/>
                  <a:gd name="T4" fmla="*/ 1773 w 5026"/>
                  <a:gd name="T5" fmla="*/ 146 h 332"/>
                  <a:gd name="T6" fmla="*/ 2424 w 5026"/>
                  <a:gd name="T7" fmla="*/ 55 h 332"/>
                  <a:gd name="T8" fmla="*/ 2851 w 5026"/>
                  <a:gd name="T9" fmla="*/ 21 h 332"/>
                  <a:gd name="T10" fmla="*/ 3296 w 5026"/>
                  <a:gd name="T11" fmla="*/ 179 h 332"/>
                  <a:gd name="T12" fmla="*/ 3737 w 5026"/>
                  <a:gd name="T13" fmla="*/ 309 h 332"/>
                  <a:gd name="T14" fmla="*/ 4542 w 5026"/>
                  <a:gd name="T15" fmla="*/ 318 h 332"/>
                  <a:gd name="T16" fmla="*/ 5026 w 5026"/>
                  <a:gd name="T17" fmla="*/ 275 h 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26"/>
                  <a:gd name="T28" fmla="*/ 0 h 332"/>
                  <a:gd name="T29" fmla="*/ 5026 w 5026"/>
                  <a:gd name="T30" fmla="*/ 332 h 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26" h="332">
                    <a:moveTo>
                      <a:pt x="0" y="208"/>
                    </a:moveTo>
                    <a:cubicBezTo>
                      <a:pt x="420" y="179"/>
                      <a:pt x="841" y="151"/>
                      <a:pt x="1136" y="141"/>
                    </a:cubicBezTo>
                    <a:cubicBezTo>
                      <a:pt x="1431" y="131"/>
                      <a:pt x="1558" y="160"/>
                      <a:pt x="1773" y="146"/>
                    </a:cubicBezTo>
                    <a:cubicBezTo>
                      <a:pt x="1988" y="132"/>
                      <a:pt x="2244" y="76"/>
                      <a:pt x="2424" y="55"/>
                    </a:cubicBezTo>
                    <a:cubicBezTo>
                      <a:pt x="2604" y="34"/>
                      <a:pt x="2706" y="0"/>
                      <a:pt x="2851" y="21"/>
                    </a:cubicBezTo>
                    <a:cubicBezTo>
                      <a:pt x="2996" y="42"/>
                      <a:pt x="3149" y="131"/>
                      <a:pt x="3296" y="179"/>
                    </a:cubicBezTo>
                    <a:cubicBezTo>
                      <a:pt x="3443" y="227"/>
                      <a:pt x="3529" y="286"/>
                      <a:pt x="3737" y="309"/>
                    </a:cubicBezTo>
                    <a:cubicBezTo>
                      <a:pt x="3945" y="332"/>
                      <a:pt x="4327" y="324"/>
                      <a:pt x="4542" y="318"/>
                    </a:cubicBezTo>
                    <a:cubicBezTo>
                      <a:pt x="4757" y="312"/>
                      <a:pt x="4891" y="293"/>
                      <a:pt x="5026" y="275"/>
                    </a:cubicBezTo>
                  </a:path>
                </a:pathLst>
              </a:custGeom>
              <a:noFill/>
              <a:ln w="1778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ar-JO"/>
              </a:p>
            </p:txBody>
          </p:sp>
          <p:sp>
            <p:nvSpPr>
              <p:cNvPr id="32919" name="Freeform 57"/>
              <p:cNvSpPr>
                <a:spLocks/>
              </p:cNvSpPr>
              <p:nvPr/>
            </p:nvSpPr>
            <p:spPr bwMode="auto">
              <a:xfrm>
                <a:off x="560" y="2017"/>
                <a:ext cx="5031" cy="241"/>
              </a:xfrm>
              <a:custGeom>
                <a:avLst/>
                <a:gdLst>
                  <a:gd name="T0" fmla="*/ 0 w 5031"/>
                  <a:gd name="T1" fmla="*/ 62 h 241"/>
                  <a:gd name="T2" fmla="*/ 604 w 5031"/>
                  <a:gd name="T3" fmla="*/ 24 h 241"/>
                  <a:gd name="T4" fmla="*/ 1198 w 5031"/>
                  <a:gd name="T5" fmla="*/ 5 h 241"/>
                  <a:gd name="T6" fmla="*/ 1648 w 5031"/>
                  <a:gd name="T7" fmla="*/ 24 h 241"/>
                  <a:gd name="T8" fmla="*/ 2113 w 5031"/>
                  <a:gd name="T9" fmla="*/ 33 h 241"/>
                  <a:gd name="T10" fmla="*/ 2621 w 5031"/>
                  <a:gd name="T11" fmla="*/ 220 h 241"/>
                  <a:gd name="T12" fmla="*/ 3133 w 5031"/>
                  <a:gd name="T13" fmla="*/ 158 h 241"/>
                  <a:gd name="T14" fmla="*/ 3411 w 5031"/>
                  <a:gd name="T15" fmla="*/ 100 h 241"/>
                  <a:gd name="T16" fmla="*/ 3804 w 5031"/>
                  <a:gd name="T17" fmla="*/ 172 h 241"/>
                  <a:gd name="T18" fmla="*/ 4350 w 5031"/>
                  <a:gd name="T19" fmla="*/ 177 h 241"/>
                  <a:gd name="T20" fmla="*/ 5031 w 5031"/>
                  <a:gd name="T21" fmla="*/ 105 h 2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31"/>
                  <a:gd name="T34" fmla="*/ 0 h 241"/>
                  <a:gd name="T35" fmla="*/ 5031 w 5031"/>
                  <a:gd name="T36" fmla="*/ 241 h 2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31" h="241">
                    <a:moveTo>
                      <a:pt x="0" y="62"/>
                    </a:moveTo>
                    <a:cubicBezTo>
                      <a:pt x="202" y="47"/>
                      <a:pt x="404" y="33"/>
                      <a:pt x="604" y="24"/>
                    </a:cubicBezTo>
                    <a:cubicBezTo>
                      <a:pt x="804" y="15"/>
                      <a:pt x="1024" y="5"/>
                      <a:pt x="1198" y="5"/>
                    </a:cubicBezTo>
                    <a:cubicBezTo>
                      <a:pt x="1372" y="5"/>
                      <a:pt x="1496" y="19"/>
                      <a:pt x="1648" y="24"/>
                    </a:cubicBezTo>
                    <a:cubicBezTo>
                      <a:pt x="1800" y="29"/>
                      <a:pt x="1951" y="0"/>
                      <a:pt x="2113" y="33"/>
                    </a:cubicBezTo>
                    <a:cubicBezTo>
                      <a:pt x="2275" y="66"/>
                      <a:pt x="2451" y="199"/>
                      <a:pt x="2621" y="220"/>
                    </a:cubicBezTo>
                    <a:cubicBezTo>
                      <a:pt x="2791" y="241"/>
                      <a:pt x="3001" y="178"/>
                      <a:pt x="3133" y="158"/>
                    </a:cubicBezTo>
                    <a:cubicBezTo>
                      <a:pt x="3265" y="138"/>
                      <a:pt x="3299" y="98"/>
                      <a:pt x="3411" y="100"/>
                    </a:cubicBezTo>
                    <a:cubicBezTo>
                      <a:pt x="3523" y="102"/>
                      <a:pt x="3648" y="159"/>
                      <a:pt x="3804" y="172"/>
                    </a:cubicBezTo>
                    <a:cubicBezTo>
                      <a:pt x="3960" y="185"/>
                      <a:pt x="4146" y="188"/>
                      <a:pt x="4350" y="177"/>
                    </a:cubicBezTo>
                    <a:cubicBezTo>
                      <a:pt x="4554" y="166"/>
                      <a:pt x="4792" y="135"/>
                      <a:pt x="5031" y="105"/>
                    </a:cubicBezTo>
                  </a:path>
                </a:pathLst>
              </a:custGeom>
              <a:noFill/>
              <a:ln w="1778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ar-JO"/>
              </a:p>
            </p:txBody>
          </p:sp>
          <p:sp>
            <p:nvSpPr>
              <p:cNvPr id="32920" name="AutoShape 58"/>
              <p:cNvSpPr>
                <a:spLocks noChangeArrowheads="1"/>
              </p:cNvSpPr>
              <p:nvPr/>
            </p:nvSpPr>
            <p:spPr bwMode="auto">
              <a:xfrm>
                <a:off x="574" y="1804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21" name="AutoShape 59"/>
              <p:cNvSpPr>
                <a:spLocks noChangeArrowheads="1"/>
              </p:cNvSpPr>
              <p:nvPr/>
            </p:nvSpPr>
            <p:spPr bwMode="auto">
              <a:xfrm>
                <a:off x="702" y="1804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22" name="AutoShape 60"/>
              <p:cNvSpPr>
                <a:spLocks noChangeArrowheads="1"/>
              </p:cNvSpPr>
              <p:nvPr/>
            </p:nvSpPr>
            <p:spPr bwMode="auto">
              <a:xfrm>
                <a:off x="830" y="1804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23" name="AutoShape 61"/>
              <p:cNvSpPr>
                <a:spLocks noChangeArrowheads="1"/>
              </p:cNvSpPr>
              <p:nvPr/>
            </p:nvSpPr>
            <p:spPr bwMode="auto">
              <a:xfrm>
                <a:off x="958" y="1804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24" name="AutoShape 62"/>
              <p:cNvSpPr>
                <a:spLocks noChangeArrowheads="1"/>
              </p:cNvSpPr>
              <p:nvPr/>
            </p:nvSpPr>
            <p:spPr bwMode="auto">
              <a:xfrm>
                <a:off x="1081" y="177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25" name="AutoShape 63"/>
              <p:cNvSpPr>
                <a:spLocks noChangeArrowheads="1"/>
              </p:cNvSpPr>
              <p:nvPr/>
            </p:nvSpPr>
            <p:spPr bwMode="auto">
              <a:xfrm>
                <a:off x="1214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26" name="AutoShape 64"/>
              <p:cNvSpPr>
                <a:spLocks noChangeArrowheads="1"/>
              </p:cNvSpPr>
              <p:nvPr/>
            </p:nvSpPr>
            <p:spPr bwMode="auto">
              <a:xfrm>
                <a:off x="1342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27" name="AutoShape 65"/>
              <p:cNvSpPr>
                <a:spLocks noChangeArrowheads="1"/>
              </p:cNvSpPr>
              <p:nvPr/>
            </p:nvSpPr>
            <p:spPr bwMode="auto">
              <a:xfrm>
                <a:off x="1470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28" name="AutoShape 66"/>
              <p:cNvSpPr>
                <a:spLocks noChangeArrowheads="1"/>
              </p:cNvSpPr>
              <p:nvPr/>
            </p:nvSpPr>
            <p:spPr bwMode="auto">
              <a:xfrm>
                <a:off x="1599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29" name="AutoShape 67"/>
              <p:cNvSpPr>
                <a:spLocks noChangeArrowheads="1"/>
              </p:cNvSpPr>
              <p:nvPr/>
            </p:nvSpPr>
            <p:spPr bwMode="auto">
              <a:xfrm>
                <a:off x="1727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30" name="AutoShape 68"/>
              <p:cNvSpPr>
                <a:spLocks noChangeArrowheads="1"/>
              </p:cNvSpPr>
              <p:nvPr/>
            </p:nvSpPr>
            <p:spPr bwMode="auto">
              <a:xfrm>
                <a:off x="1855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31" name="AutoShape 69"/>
              <p:cNvSpPr>
                <a:spLocks noChangeArrowheads="1"/>
              </p:cNvSpPr>
              <p:nvPr/>
            </p:nvSpPr>
            <p:spPr bwMode="auto">
              <a:xfrm>
                <a:off x="1983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32" name="AutoShape 70"/>
              <p:cNvSpPr>
                <a:spLocks noChangeArrowheads="1"/>
              </p:cNvSpPr>
              <p:nvPr/>
            </p:nvSpPr>
            <p:spPr bwMode="auto">
              <a:xfrm>
                <a:off x="2111" y="176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33" name="AutoShape 71"/>
              <p:cNvSpPr>
                <a:spLocks noChangeArrowheads="1"/>
              </p:cNvSpPr>
              <p:nvPr/>
            </p:nvSpPr>
            <p:spPr bwMode="auto">
              <a:xfrm>
                <a:off x="2239" y="177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34" name="Freeform 72"/>
              <p:cNvSpPr>
                <a:spLocks/>
              </p:cNvSpPr>
              <p:nvPr/>
            </p:nvSpPr>
            <p:spPr bwMode="auto">
              <a:xfrm>
                <a:off x="556" y="1896"/>
                <a:ext cx="1849" cy="68"/>
              </a:xfrm>
              <a:custGeom>
                <a:avLst/>
                <a:gdLst>
                  <a:gd name="T0" fmla="*/ 0 w 1849"/>
                  <a:gd name="T1" fmla="*/ 68 h 68"/>
                  <a:gd name="T2" fmla="*/ 364 w 1849"/>
                  <a:gd name="T3" fmla="*/ 49 h 68"/>
                  <a:gd name="T4" fmla="*/ 733 w 1849"/>
                  <a:gd name="T5" fmla="*/ 25 h 68"/>
                  <a:gd name="T6" fmla="*/ 1058 w 1849"/>
                  <a:gd name="T7" fmla="*/ 11 h 68"/>
                  <a:gd name="T8" fmla="*/ 1298 w 1849"/>
                  <a:gd name="T9" fmla="*/ 1 h 68"/>
                  <a:gd name="T10" fmla="*/ 1547 w 1849"/>
                  <a:gd name="T11" fmla="*/ 20 h 68"/>
                  <a:gd name="T12" fmla="*/ 1849 w 1849"/>
                  <a:gd name="T13" fmla="*/ 25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9"/>
                  <a:gd name="T22" fmla="*/ 0 h 68"/>
                  <a:gd name="T23" fmla="*/ 1849 w 1849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9" h="68">
                    <a:moveTo>
                      <a:pt x="0" y="68"/>
                    </a:moveTo>
                    <a:cubicBezTo>
                      <a:pt x="121" y="62"/>
                      <a:pt x="242" y="56"/>
                      <a:pt x="364" y="49"/>
                    </a:cubicBezTo>
                    <a:cubicBezTo>
                      <a:pt x="486" y="42"/>
                      <a:pt x="617" y="31"/>
                      <a:pt x="733" y="25"/>
                    </a:cubicBezTo>
                    <a:cubicBezTo>
                      <a:pt x="849" y="19"/>
                      <a:pt x="964" y="15"/>
                      <a:pt x="1058" y="11"/>
                    </a:cubicBezTo>
                    <a:cubicBezTo>
                      <a:pt x="1152" y="7"/>
                      <a:pt x="1217" y="0"/>
                      <a:pt x="1298" y="1"/>
                    </a:cubicBezTo>
                    <a:cubicBezTo>
                      <a:pt x="1379" y="2"/>
                      <a:pt x="1455" y="16"/>
                      <a:pt x="1547" y="20"/>
                    </a:cubicBezTo>
                    <a:cubicBezTo>
                      <a:pt x="1639" y="24"/>
                      <a:pt x="1744" y="24"/>
                      <a:pt x="1849" y="25"/>
                    </a:cubicBezTo>
                  </a:path>
                </a:pathLst>
              </a:custGeom>
              <a:noFill/>
              <a:ln w="127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ar-JO"/>
              </a:p>
            </p:txBody>
          </p:sp>
          <p:sp>
            <p:nvSpPr>
              <p:cNvPr id="32935" name="AutoShape 73"/>
              <p:cNvSpPr>
                <a:spLocks noChangeArrowheads="1"/>
              </p:cNvSpPr>
              <p:nvPr/>
            </p:nvSpPr>
            <p:spPr bwMode="auto">
              <a:xfrm>
                <a:off x="2359" y="1775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36" name="AutoShape 74"/>
              <p:cNvSpPr>
                <a:spLocks noChangeArrowheads="1"/>
              </p:cNvSpPr>
              <p:nvPr/>
            </p:nvSpPr>
            <p:spPr bwMode="auto">
              <a:xfrm>
                <a:off x="2359" y="1948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37" name="AutoShape 75"/>
              <p:cNvSpPr>
                <a:spLocks noChangeArrowheads="1"/>
              </p:cNvSpPr>
              <p:nvPr/>
            </p:nvSpPr>
            <p:spPr bwMode="auto">
              <a:xfrm>
                <a:off x="4066" y="1926"/>
                <a:ext cx="78" cy="24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38" name="AutoShape 76"/>
              <p:cNvSpPr>
                <a:spLocks noChangeArrowheads="1"/>
              </p:cNvSpPr>
              <p:nvPr/>
            </p:nvSpPr>
            <p:spPr bwMode="auto">
              <a:xfrm>
                <a:off x="4203" y="1926"/>
                <a:ext cx="69" cy="25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39" name="AutoShape 77"/>
              <p:cNvSpPr>
                <a:spLocks noChangeArrowheads="1"/>
              </p:cNvSpPr>
              <p:nvPr/>
            </p:nvSpPr>
            <p:spPr bwMode="auto">
              <a:xfrm>
                <a:off x="4327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40" name="AutoShape 78"/>
              <p:cNvSpPr>
                <a:spLocks noChangeArrowheads="1"/>
              </p:cNvSpPr>
              <p:nvPr/>
            </p:nvSpPr>
            <p:spPr bwMode="auto">
              <a:xfrm>
                <a:off x="4455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41" name="AutoShape 79"/>
              <p:cNvSpPr>
                <a:spLocks noChangeArrowheads="1"/>
              </p:cNvSpPr>
              <p:nvPr/>
            </p:nvSpPr>
            <p:spPr bwMode="auto">
              <a:xfrm>
                <a:off x="4584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42" name="AutoShape 80"/>
              <p:cNvSpPr>
                <a:spLocks noChangeArrowheads="1"/>
              </p:cNvSpPr>
              <p:nvPr/>
            </p:nvSpPr>
            <p:spPr bwMode="auto">
              <a:xfrm>
                <a:off x="4712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43" name="AutoShape 81"/>
              <p:cNvSpPr>
                <a:spLocks noChangeArrowheads="1"/>
              </p:cNvSpPr>
              <p:nvPr/>
            </p:nvSpPr>
            <p:spPr bwMode="auto">
              <a:xfrm>
                <a:off x="4840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44" name="AutoShape 82"/>
              <p:cNvSpPr>
                <a:spLocks noChangeArrowheads="1"/>
              </p:cNvSpPr>
              <p:nvPr/>
            </p:nvSpPr>
            <p:spPr bwMode="auto">
              <a:xfrm>
                <a:off x="4968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45" name="AutoShape 83"/>
              <p:cNvSpPr>
                <a:spLocks noChangeArrowheads="1"/>
              </p:cNvSpPr>
              <p:nvPr/>
            </p:nvSpPr>
            <p:spPr bwMode="auto">
              <a:xfrm>
                <a:off x="5096" y="191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46" name="AutoShape 84"/>
              <p:cNvSpPr>
                <a:spLocks noChangeArrowheads="1"/>
              </p:cNvSpPr>
              <p:nvPr/>
            </p:nvSpPr>
            <p:spPr bwMode="auto">
              <a:xfrm>
                <a:off x="5224" y="1916"/>
                <a:ext cx="77" cy="277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47" name="AutoShape 85"/>
              <p:cNvSpPr>
                <a:spLocks noChangeArrowheads="1"/>
              </p:cNvSpPr>
              <p:nvPr/>
            </p:nvSpPr>
            <p:spPr bwMode="auto">
              <a:xfrm>
                <a:off x="5352" y="1897"/>
                <a:ext cx="73" cy="277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48" name="AutoShape 86"/>
              <p:cNvSpPr>
                <a:spLocks noChangeArrowheads="1"/>
              </p:cNvSpPr>
              <p:nvPr/>
            </p:nvSpPr>
            <p:spPr bwMode="auto">
              <a:xfrm>
                <a:off x="5481" y="1883"/>
                <a:ext cx="73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49" name="Freeform 87"/>
              <p:cNvSpPr>
                <a:spLocks/>
              </p:cNvSpPr>
              <p:nvPr/>
            </p:nvSpPr>
            <p:spPr bwMode="auto">
              <a:xfrm>
                <a:off x="4006" y="2007"/>
                <a:ext cx="1585" cy="98"/>
              </a:xfrm>
              <a:custGeom>
                <a:avLst/>
                <a:gdLst>
                  <a:gd name="T0" fmla="*/ 4 w 1585"/>
                  <a:gd name="T1" fmla="*/ 0 h 98"/>
                  <a:gd name="T2" fmla="*/ 61 w 1585"/>
                  <a:gd name="T3" fmla="*/ 15 h 98"/>
                  <a:gd name="T4" fmla="*/ 368 w 1585"/>
                  <a:gd name="T5" fmla="*/ 87 h 98"/>
                  <a:gd name="T6" fmla="*/ 713 w 1585"/>
                  <a:gd name="T7" fmla="*/ 82 h 98"/>
                  <a:gd name="T8" fmla="*/ 1053 w 1585"/>
                  <a:gd name="T9" fmla="*/ 72 h 98"/>
                  <a:gd name="T10" fmla="*/ 1340 w 1585"/>
                  <a:gd name="T11" fmla="*/ 43 h 98"/>
                  <a:gd name="T12" fmla="*/ 1585 w 1585"/>
                  <a:gd name="T13" fmla="*/ 19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5"/>
                  <a:gd name="T22" fmla="*/ 0 h 98"/>
                  <a:gd name="T23" fmla="*/ 1585 w 1585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5" h="98">
                    <a:moveTo>
                      <a:pt x="4" y="0"/>
                    </a:moveTo>
                    <a:cubicBezTo>
                      <a:pt x="2" y="0"/>
                      <a:pt x="0" y="1"/>
                      <a:pt x="61" y="15"/>
                    </a:cubicBezTo>
                    <a:cubicBezTo>
                      <a:pt x="122" y="29"/>
                      <a:pt x="259" y="76"/>
                      <a:pt x="368" y="87"/>
                    </a:cubicBezTo>
                    <a:cubicBezTo>
                      <a:pt x="477" y="98"/>
                      <a:pt x="599" y="84"/>
                      <a:pt x="713" y="82"/>
                    </a:cubicBezTo>
                    <a:cubicBezTo>
                      <a:pt x="827" y="80"/>
                      <a:pt x="949" y="78"/>
                      <a:pt x="1053" y="72"/>
                    </a:cubicBezTo>
                    <a:cubicBezTo>
                      <a:pt x="1157" y="66"/>
                      <a:pt x="1251" y="52"/>
                      <a:pt x="1340" y="43"/>
                    </a:cubicBezTo>
                    <a:cubicBezTo>
                      <a:pt x="1429" y="34"/>
                      <a:pt x="1507" y="26"/>
                      <a:pt x="1585" y="19"/>
                    </a:cubicBezTo>
                  </a:path>
                </a:pathLst>
              </a:custGeom>
              <a:noFill/>
              <a:ln w="127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ar-JO"/>
              </a:p>
            </p:txBody>
          </p:sp>
          <p:sp>
            <p:nvSpPr>
              <p:cNvPr id="32950" name="AutoShape 88"/>
              <p:cNvSpPr>
                <a:spLocks noChangeArrowheads="1"/>
              </p:cNvSpPr>
              <p:nvPr/>
            </p:nvSpPr>
            <p:spPr bwMode="auto">
              <a:xfrm>
                <a:off x="3930" y="1852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51" name="AutoShape 89"/>
              <p:cNvSpPr>
                <a:spLocks noChangeArrowheads="1"/>
              </p:cNvSpPr>
              <p:nvPr/>
            </p:nvSpPr>
            <p:spPr bwMode="auto">
              <a:xfrm>
                <a:off x="3926" y="2024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52" name="AutoShape 90"/>
              <p:cNvSpPr>
                <a:spLocks noChangeArrowheads="1"/>
              </p:cNvSpPr>
              <p:nvPr/>
            </p:nvSpPr>
            <p:spPr bwMode="auto">
              <a:xfrm>
                <a:off x="3815" y="2039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53" name="AutoShape 91"/>
              <p:cNvSpPr>
                <a:spLocks noChangeArrowheads="1"/>
              </p:cNvSpPr>
              <p:nvPr/>
            </p:nvSpPr>
            <p:spPr bwMode="auto">
              <a:xfrm>
                <a:off x="3815" y="1824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54" name="AutoShape 92"/>
              <p:cNvSpPr>
                <a:spLocks noChangeArrowheads="1"/>
              </p:cNvSpPr>
              <p:nvPr/>
            </p:nvSpPr>
            <p:spPr bwMode="auto">
              <a:xfrm>
                <a:off x="2465" y="1755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55" name="AutoShape 93"/>
              <p:cNvSpPr>
                <a:spLocks noChangeArrowheads="1"/>
              </p:cNvSpPr>
              <p:nvPr/>
            </p:nvSpPr>
            <p:spPr bwMode="auto">
              <a:xfrm>
                <a:off x="2465" y="1947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32906" name="Group 94"/>
            <p:cNvGrpSpPr>
              <a:grpSpLocks/>
            </p:cNvGrpSpPr>
            <p:nvPr/>
          </p:nvGrpSpPr>
          <p:grpSpPr bwMode="auto">
            <a:xfrm>
              <a:off x="274" y="2027"/>
              <a:ext cx="206" cy="192"/>
              <a:chOff x="1768" y="3755"/>
              <a:chExt cx="206" cy="192"/>
            </a:xfrm>
          </p:grpSpPr>
          <p:sp>
            <p:nvSpPr>
              <p:cNvPr id="32916" name="Oval 9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17" name="Rectangle 9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32907" name="Group 97"/>
            <p:cNvGrpSpPr>
              <a:grpSpLocks/>
            </p:cNvGrpSpPr>
            <p:nvPr/>
          </p:nvGrpSpPr>
          <p:grpSpPr bwMode="auto">
            <a:xfrm>
              <a:off x="274" y="1765"/>
              <a:ext cx="206" cy="192"/>
              <a:chOff x="2621" y="2303"/>
              <a:chExt cx="206" cy="192"/>
            </a:xfrm>
          </p:grpSpPr>
          <p:sp>
            <p:nvSpPr>
              <p:cNvPr id="32914" name="Oval 98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15" name="Rectangle 99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32908" name="Group 100"/>
            <p:cNvGrpSpPr>
              <a:grpSpLocks/>
            </p:cNvGrpSpPr>
            <p:nvPr/>
          </p:nvGrpSpPr>
          <p:grpSpPr bwMode="auto">
            <a:xfrm>
              <a:off x="5566" y="1825"/>
              <a:ext cx="206" cy="192"/>
              <a:chOff x="1768" y="3755"/>
              <a:chExt cx="206" cy="192"/>
            </a:xfrm>
          </p:grpSpPr>
          <p:sp>
            <p:nvSpPr>
              <p:cNvPr id="32912" name="Oval 101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13" name="Rectangle 102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32909" name="Group 103"/>
            <p:cNvGrpSpPr>
              <a:grpSpLocks/>
            </p:cNvGrpSpPr>
            <p:nvPr/>
          </p:nvGrpSpPr>
          <p:grpSpPr bwMode="auto">
            <a:xfrm>
              <a:off x="5566" y="2061"/>
              <a:ext cx="206" cy="192"/>
              <a:chOff x="2621" y="2303"/>
              <a:chExt cx="206" cy="192"/>
            </a:xfrm>
          </p:grpSpPr>
          <p:sp>
            <p:nvSpPr>
              <p:cNvPr id="32910" name="Oval 104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11" name="Rectangle 105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sp>
        <p:nvSpPr>
          <p:cNvPr id="413802" name="Freeform 106"/>
          <p:cNvSpPr>
            <a:spLocks/>
          </p:cNvSpPr>
          <p:nvPr/>
        </p:nvSpPr>
        <p:spPr bwMode="auto">
          <a:xfrm>
            <a:off x="2946400" y="5589588"/>
            <a:ext cx="2682875" cy="542925"/>
          </a:xfrm>
          <a:custGeom>
            <a:avLst/>
            <a:gdLst>
              <a:gd name="T0" fmla="*/ 2147483646 w 1705"/>
              <a:gd name="T1" fmla="*/ 2147483646 h 418"/>
              <a:gd name="T2" fmla="*/ 2147483646 w 1705"/>
              <a:gd name="T3" fmla="*/ 2147483646 h 418"/>
              <a:gd name="T4" fmla="*/ 2147483646 w 1705"/>
              <a:gd name="T5" fmla="*/ 2147483646 h 418"/>
              <a:gd name="T6" fmla="*/ 2147483646 w 1705"/>
              <a:gd name="T7" fmla="*/ 2147483646 h 418"/>
              <a:gd name="T8" fmla="*/ 2147483646 w 1705"/>
              <a:gd name="T9" fmla="*/ 2147483646 h 418"/>
              <a:gd name="T10" fmla="*/ 2147483646 w 1705"/>
              <a:gd name="T11" fmla="*/ 2147483646 h 418"/>
              <a:gd name="T12" fmla="*/ 0 w 1705"/>
              <a:gd name="T13" fmla="*/ 0 h 4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05"/>
              <a:gd name="T22" fmla="*/ 0 h 418"/>
              <a:gd name="T23" fmla="*/ 1705 w 1705"/>
              <a:gd name="T24" fmla="*/ 418 h 4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05" h="418">
                <a:moveTo>
                  <a:pt x="1705" y="412"/>
                </a:moveTo>
                <a:cubicBezTo>
                  <a:pt x="1567" y="415"/>
                  <a:pt x="1430" y="418"/>
                  <a:pt x="1313" y="412"/>
                </a:cubicBezTo>
                <a:cubicBezTo>
                  <a:pt x="1196" y="406"/>
                  <a:pt x="1121" y="387"/>
                  <a:pt x="1001" y="374"/>
                </a:cubicBezTo>
                <a:cubicBezTo>
                  <a:pt x="881" y="361"/>
                  <a:pt x="707" y="350"/>
                  <a:pt x="594" y="331"/>
                </a:cubicBezTo>
                <a:cubicBezTo>
                  <a:pt x="481" y="312"/>
                  <a:pt x="402" y="294"/>
                  <a:pt x="321" y="259"/>
                </a:cubicBezTo>
                <a:cubicBezTo>
                  <a:pt x="240" y="224"/>
                  <a:pt x="158" y="163"/>
                  <a:pt x="105" y="120"/>
                </a:cubicBezTo>
                <a:cubicBezTo>
                  <a:pt x="52" y="77"/>
                  <a:pt x="26" y="38"/>
                  <a:pt x="0" y="0"/>
                </a:cubicBezTo>
              </a:path>
            </a:pathLst>
          </a:custGeom>
          <a:noFill/>
          <a:ln w="177800" cap="flat" cmpd="sng">
            <a:solidFill>
              <a:schemeClr val="hlink"/>
            </a:solidFill>
            <a:prstDash val="solid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413803" name="Line 107"/>
          <p:cNvSpPr>
            <a:spLocks noChangeShapeType="1"/>
          </p:cNvSpPr>
          <p:nvPr/>
        </p:nvSpPr>
        <p:spPr bwMode="auto">
          <a:xfrm flipH="1">
            <a:off x="3227388" y="3046413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413804" name="AutoShape 108"/>
          <p:cNvSpPr>
            <a:spLocks noChangeArrowheads="1"/>
          </p:cNvSpPr>
          <p:nvPr/>
        </p:nvSpPr>
        <p:spPr bwMode="auto">
          <a:xfrm>
            <a:off x="5775325" y="2420938"/>
            <a:ext cx="1328738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F116A"/>
                </a:solidFill>
              </a:rPr>
              <a:t>leading strand</a:t>
            </a:r>
          </a:p>
        </p:txBody>
      </p:sp>
      <p:sp>
        <p:nvSpPr>
          <p:cNvPr id="413805" name="AutoShape 109"/>
          <p:cNvSpPr>
            <a:spLocks noChangeArrowheads="1"/>
          </p:cNvSpPr>
          <p:nvPr/>
        </p:nvSpPr>
        <p:spPr bwMode="auto">
          <a:xfrm>
            <a:off x="5891213" y="3594100"/>
            <a:ext cx="1339850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F116A"/>
                </a:solidFill>
              </a:rPr>
              <a:t>lagging strand</a:t>
            </a:r>
          </a:p>
        </p:txBody>
      </p:sp>
      <p:sp>
        <p:nvSpPr>
          <p:cNvPr id="413806" name="AutoShape 110"/>
          <p:cNvSpPr>
            <a:spLocks noChangeArrowheads="1"/>
          </p:cNvSpPr>
          <p:nvPr/>
        </p:nvSpPr>
        <p:spPr bwMode="auto">
          <a:xfrm>
            <a:off x="4960938" y="4702175"/>
            <a:ext cx="1328737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F116A"/>
                </a:solidFill>
              </a:rPr>
              <a:t>leading strand</a:t>
            </a:r>
          </a:p>
        </p:txBody>
      </p:sp>
      <p:sp>
        <p:nvSpPr>
          <p:cNvPr id="413807" name="AutoShape 111"/>
          <p:cNvSpPr>
            <a:spLocks noChangeArrowheads="1"/>
          </p:cNvSpPr>
          <p:nvPr/>
        </p:nvSpPr>
        <p:spPr bwMode="auto">
          <a:xfrm>
            <a:off x="5381625" y="5541963"/>
            <a:ext cx="1339850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F116A"/>
                </a:solidFill>
              </a:rPr>
              <a:t>lagging strand</a:t>
            </a:r>
          </a:p>
        </p:txBody>
      </p:sp>
      <p:sp>
        <p:nvSpPr>
          <p:cNvPr id="413808" name="AutoShape 112"/>
          <p:cNvSpPr>
            <a:spLocks noChangeArrowheads="1"/>
          </p:cNvSpPr>
          <p:nvPr/>
        </p:nvSpPr>
        <p:spPr bwMode="auto">
          <a:xfrm>
            <a:off x="3432175" y="5494338"/>
            <a:ext cx="1328738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F116A"/>
                </a:solidFill>
              </a:rPr>
              <a:t>leading strand</a:t>
            </a:r>
          </a:p>
        </p:txBody>
      </p:sp>
      <p:grpSp>
        <p:nvGrpSpPr>
          <p:cNvPr id="10" name="Group 113"/>
          <p:cNvGrpSpPr>
            <a:grpSpLocks/>
          </p:cNvGrpSpPr>
          <p:nvPr/>
        </p:nvGrpSpPr>
        <p:grpSpPr bwMode="auto">
          <a:xfrm>
            <a:off x="4938713" y="4310063"/>
            <a:ext cx="2362200" cy="963612"/>
            <a:chOff x="3111" y="2715"/>
            <a:chExt cx="1488" cy="607"/>
          </a:xfrm>
        </p:grpSpPr>
        <p:sp>
          <p:nvSpPr>
            <p:cNvPr id="32898" name="Freeform 114"/>
            <p:cNvSpPr>
              <a:spLocks/>
            </p:cNvSpPr>
            <p:nvPr/>
          </p:nvSpPr>
          <p:spPr bwMode="auto">
            <a:xfrm>
              <a:off x="3133" y="2800"/>
              <a:ext cx="1466" cy="510"/>
            </a:xfrm>
            <a:custGeom>
              <a:avLst/>
              <a:gdLst>
                <a:gd name="T0" fmla="*/ 0 w 1466"/>
                <a:gd name="T1" fmla="*/ 3 h 510"/>
                <a:gd name="T2" fmla="*/ 326 w 1466"/>
                <a:gd name="T3" fmla="*/ 7 h 510"/>
                <a:gd name="T4" fmla="*/ 618 w 1466"/>
                <a:gd name="T5" fmla="*/ 46 h 510"/>
                <a:gd name="T6" fmla="*/ 901 w 1466"/>
                <a:gd name="T7" fmla="*/ 141 h 510"/>
                <a:gd name="T8" fmla="*/ 1145 w 1466"/>
                <a:gd name="T9" fmla="*/ 324 h 510"/>
                <a:gd name="T10" fmla="*/ 1327 w 1466"/>
                <a:gd name="T11" fmla="*/ 434 h 510"/>
                <a:gd name="T12" fmla="*/ 1466 w 1466"/>
                <a:gd name="T13" fmla="*/ 51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6"/>
                <a:gd name="T22" fmla="*/ 0 h 510"/>
                <a:gd name="T23" fmla="*/ 1466 w 1466"/>
                <a:gd name="T24" fmla="*/ 510 h 5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6" h="510">
                  <a:moveTo>
                    <a:pt x="0" y="3"/>
                  </a:moveTo>
                  <a:cubicBezTo>
                    <a:pt x="111" y="1"/>
                    <a:pt x="223" y="0"/>
                    <a:pt x="326" y="7"/>
                  </a:cubicBezTo>
                  <a:cubicBezTo>
                    <a:pt x="429" y="14"/>
                    <a:pt x="522" y="24"/>
                    <a:pt x="618" y="46"/>
                  </a:cubicBezTo>
                  <a:cubicBezTo>
                    <a:pt x="714" y="68"/>
                    <a:pt x="813" y="95"/>
                    <a:pt x="901" y="141"/>
                  </a:cubicBezTo>
                  <a:cubicBezTo>
                    <a:pt x="989" y="187"/>
                    <a:pt x="1074" y="275"/>
                    <a:pt x="1145" y="324"/>
                  </a:cubicBezTo>
                  <a:cubicBezTo>
                    <a:pt x="1216" y="373"/>
                    <a:pt x="1273" y="403"/>
                    <a:pt x="1327" y="434"/>
                  </a:cubicBezTo>
                  <a:cubicBezTo>
                    <a:pt x="1381" y="465"/>
                    <a:pt x="1423" y="487"/>
                    <a:pt x="1466" y="510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grpSp>
          <p:nvGrpSpPr>
            <p:cNvPr id="32899" name="Group 115"/>
            <p:cNvGrpSpPr>
              <a:grpSpLocks/>
            </p:cNvGrpSpPr>
            <p:nvPr/>
          </p:nvGrpSpPr>
          <p:grpSpPr bwMode="auto">
            <a:xfrm>
              <a:off x="3111" y="2715"/>
              <a:ext cx="206" cy="192"/>
              <a:chOff x="1768" y="3755"/>
              <a:chExt cx="206" cy="192"/>
            </a:xfrm>
          </p:grpSpPr>
          <p:sp>
            <p:nvSpPr>
              <p:cNvPr id="32903" name="Oval 116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04" name="Rectangle 117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32900" name="Group 118"/>
            <p:cNvGrpSpPr>
              <a:grpSpLocks/>
            </p:cNvGrpSpPr>
            <p:nvPr/>
          </p:nvGrpSpPr>
          <p:grpSpPr bwMode="auto">
            <a:xfrm>
              <a:off x="4329" y="3130"/>
              <a:ext cx="206" cy="192"/>
              <a:chOff x="2621" y="2303"/>
              <a:chExt cx="206" cy="192"/>
            </a:xfrm>
          </p:grpSpPr>
          <p:sp>
            <p:nvSpPr>
              <p:cNvPr id="32901" name="Oval 119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02" name="Rectangle 120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13" name="Group 121"/>
          <p:cNvGrpSpPr>
            <a:grpSpLocks/>
          </p:cNvGrpSpPr>
          <p:nvPr/>
        </p:nvGrpSpPr>
        <p:grpSpPr bwMode="auto">
          <a:xfrm>
            <a:off x="2994025" y="5629275"/>
            <a:ext cx="327025" cy="304800"/>
            <a:chOff x="2621" y="2303"/>
            <a:chExt cx="206" cy="192"/>
          </a:xfrm>
        </p:grpSpPr>
        <p:sp>
          <p:nvSpPr>
            <p:cNvPr id="32896" name="Oval 122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897" name="Rectangle 123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4" name="Group 124"/>
          <p:cNvGrpSpPr>
            <a:grpSpLocks/>
          </p:cNvGrpSpPr>
          <p:nvPr/>
        </p:nvGrpSpPr>
        <p:grpSpPr bwMode="auto">
          <a:xfrm>
            <a:off x="5356225" y="5975350"/>
            <a:ext cx="327025" cy="304800"/>
            <a:chOff x="1768" y="3755"/>
            <a:chExt cx="206" cy="192"/>
          </a:xfrm>
        </p:grpSpPr>
        <p:sp>
          <p:nvSpPr>
            <p:cNvPr id="32894" name="Oval 1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895" name="Rectangle 1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5" name="Group 127"/>
          <p:cNvGrpSpPr>
            <a:grpSpLocks/>
          </p:cNvGrpSpPr>
          <p:nvPr/>
        </p:nvGrpSpPr>
        <p:grpSpPr bwMode="auto">
          <a:xfrm>
            <a:off x="147638" y="4089400"/>
            <a:ext cx="9015412" cy="2427288"/>
            <a:chOff x="93" y="2576"/>
            <a:chExt cx="5679" cy="1529"/>
          </a:xfrm>
        </p:grpSpPr>
        <p:sp>
          <p:nvSpPr>
            <p:cNvPr id="32863" name="Freeform 128"/>
            <p:cNvSpPr>
              <a:spLocks/>
            </p:cNvSpPr>
            <p:nvPr/>
          </p:nvSpPr>
          <p:spPr bwMode="auto">
            <a:xfrm>
              <a:off x="292" y="2576"/>
              <a:ext cx="5260" cy="687"/>
            </a:xfrm>
            <a:custGeom>
              <a:avLst/>
              <a:gdLst>
                <a:gd name="T0" fmla="*/ 0 w 5260"/>
                <a:gd name="T1" fmla="*/ 526 h 687"/>
                <a:gd name="T2" fmla="*/ 891 w 5260"/>
                <a:gd name="T3" fmla="*/ 541 h 687"/>
                <a:gd name="T4" fmla="*/ 1265 w 5260"/>
                <a:gd name="T5" fmla="*/ 431 h 687"/>
                <a:gd name="T6" fmla="*/ 2171 w 5260"/>
                <a:gd name="T7" fmla="*/ 100 h 687"/>
                <a:gd name="T8" fmla="*/ 3565 w 5260"/>
                <a:gd name="T9" fmla="*/ 81 h 687"/>
                <a:gd name="T10" fmla="*/ 4456 w 5260"/>
                <a:gd name="T11" fmla="*/ 589 h 687"/>
                <a:gd name="T12" fmla="*/ 5030 w 5260"/>
                <a:gd name="T13" fmla="*/ 670 h 687"/>
                <a:gd name="T14" fmla="*/ 5260 w 5260"/>
                <a:gd name="T15" fmla="*/ 67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60"/>
                <a:gd name="T25" fmla="*/ 0 h 687"/>
                <a:gd name="T26" fmla="*/ 5260 w 5260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60" h="687">
                  <a:moveTo>
                    <a:pt x="0" y="526"/>
                  </a:moveTo>
                  <a:cubicBezTo>
                    <a:pt x="340" y="541"/>
                    <a:pt x="680" y="557"/>
                    <a:pt x="891" y="541"/>
                  </a:cubicBezTo>
                  <a:cubicBezTo>
                    <a:pt x="1102" y="525"/>
                    <a:pt x="1052" y="504"/>
                    <a:pt x="1265" y="431"/>
                  </a:cubicBezTo>
                  <a:cubicBezTo>
                    <a:pt x="1478" y="358"/>
                    <a:pt x="1788" y="158"/>
                    <a:pt x="2171" y="100"/>
                  </a:cubicBezTo>
                  <a:cubicBezTo>
                    <a:pt x="2554" y="42"/>
                    <a:pt x="3184" y="0"/>
                    <a:pt x="3565" y="81"/>
                  </a:cubicBezTo>
                  <a:cubicBezTo>
                    <a:pt x="3946" y="162"/>
                    <a:pt x="4212" y="491"/>
                    <a:pt x="4456" y="589"/>
                  </a:cubicBezTo>
                  <a:cubicBezTo>
                    <a:pt x="4700" y="687"/>
                    <a:pt x="4896" y="656"/>
                    <a:pt x="5030" y="670"/>
                  </a:cubicBezTo>
                  <a:cubicBezTo>
                    <a:pt x="5164" y="684"/>
                    <a:pt x="5212" y="677"/>
                    <a:pt x="5260" y="670"/>
                  </a:cubicBezTo>
                </a:path>
              </a:pathLst>
            </a:custGeom>
            <a:noFill/>
            <a:ln w="1778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2864" name="Freeform 129"/>
            <p:cNvSpPr>
              <a:spLocks/>
            </p:cNvSpPr>
            <p:nvPr/>
          </p:nvSpPr>
          <p:spPr bwMode="auto">
            <a:xfrm>
              <a:off x="282" y="3313"/>
              <a:ext cx="5265" cy="792"/>
            </a:xfrm>
            <a:custGeom>
              <a:avLst/>
              <a:gdLst>
                <a:gd name="T0" fmla="*/ 0 w 5265"/>
                <a:gd name="T1" fmla="*/ 0 h 792"/>
                <a:gd name="T2" fmla="*/ 810 w 5265"/>
                <a:gd name="T3" fmla="*/ 38 h 792"/>
                <a:gd name="T4" fmla="*/ 1035 w 5265"/>
                <a:gd name="T5" fmla="*/ 58 h 792"/>
                <a:gd name="T6" fmla="*/ 1284 w 5265"/>
                <a:gd name="T7" fmla="*/ 192 h 792"/>
                <a:gd name="T8" fmla="*/ 1787 w 5265"/>
                <a:gd name="T9" fmla="*/ 632 h 792"/>
                <a:gd name="T10" fmla="*/ 3612 w 5265"/>
                <a:gd name="T11" fmla="*/ 743 h 792"/>
                <a:gd name="T12" fmla="*/ 4422 w 5265"/>
                <a:gd name="T13" fmla="*/ 340 h 792"/>
                <a:gd name="T14" fmla="*/ 4723 w 5265"/>
                <a:gd name="T15" fmla="*/ 153 h 792"/>
                <a:gd name="T16" fmla="*/ 5265 w 5265"/>
                <a:gd name="T17" fmla="*/ 134 h 7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65"/>
                <a:gd name="T28" fmla="*/ 0 h 792"/>
                <a:gd name="T29" fmla="*/ 5265 w 5265"/>
                <a:gd name="T30" fmla="*/ 792 h 7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65" h="792">
                  <a:moveTo>
                    <a:pt x="0" y="0"/>
                  </a:moveTo>
                  <a:cubicBezTo>
                    <a:pt x="319" y="14"/>
                    <a:pt x="638" y="28"/>
                    <a:pt x="810" y="38"/>
                  </a:cubicBezTo>
                  <a:cubicBezTo>
                    <a:pt x="982" y="48"/>
                    <a:pt x="956" y="32"/>
                    <a:pt x="1035" y="58"/>
                  </a:cubicBezTo>
                  <a:cubicBezTo>
                    <a:pt x="1114" y="84"/>
                    <a:pt x="1159" y="96"/>
                    <a:pt x="1284" y="192"/>
                  </a:cubicBezTo>
                  <a:cubicBezTo>
                    <a:pt x="1409" y="288"/>
                    <a:pt x="1399" y="540"/>
                    <a:pt x="1787" y="632"/>
                  </a:cubicBezTo>
                  <a:cubicBezTo>
                    <a:pt x="2175" y="724"/>
                    <a:pt x="3173" y="792"/>
                    <a:pt x="3612" y="743"/>
                  </a:cubicBezTo>
                  <a:cubicBezTo>
                    <a:pt x="4051" y="694"/>
                    <a:pt x="4237" y="438"/>
                    <a:pt x="4422" y="340"/>
                  </a:cubicBezTo>
                  <a:cubicBezTo>
                    <a:pt x="4607" y="242"/>
                    <a:pt x="4583" y="187"/>
                    <a:pt x="4723" y="153"/>
                  </a:cubicBezTo>
                  <a:cubicBezTo>
                    <a:pt x="4863" y="119"/>
                    <a:pt x="5064" y="126"/>
                    <a:pt x="5265" y="134"/>
                  </a:cubicBezTo>
                </a:path>
              </a:pathLst>
            </a:custGeom>
            <a:noFill/>
            <a:ln w="1778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grpSp>
          <p:nvGrpSpPr>
            <p:cNvPr id="32865" name="Group 130"/>
            <p:cNvGrpSpPr>
              <a:grpSpLocks/>
            </p:cNvGrpSpPr>
            <p:nvPr/>
          </p:nvGrpSpPr>
          <p:grpSpPr bwMode="auto">
            <a:xfrm>
              <a:off x="93" y="3242"/>
              <a:ext cx="206" cy="192"/>
              <a:chOff x="1768" y="3755"/>
              <a:chExt cx="206" cy="192"/>
            </a:xfrm>
          </p:grpSpPr>
          <p:sp>
            <p:nvSpPr>
              <p:cNvPr id="32892" name="Oval 131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93" name="Rectangle 132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32866" name="Group 133"/>
            <p:cNvGrpSpPr>
              <a:grpSpLocks/>
            </p:cNvGrpSpPr>
            <p:nvPr/>
          </p:nvGrpSpPr>
          <p:grpSpPr bwMode="auto">
            <a:xfrm>
              <a:off x="93" y="2980"/>
              <a:ext cx="206" cy="192"/>
              <a:chOff x="2621" y="2303"/>
              <a:chExt cx="206" cy="192"/>
            </a:xfrm>
          </p:grpSpPr>
          <p:sp>
            <p:nvSpPr>
              <p:cNvPr id="32890" name="Oval 134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91" name="Rectangle 135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32867" name="Group 136"/>
            <p:cNvGrpSpPr>
              <a:grpSpLocks/>
            </p:cNvGrpSpPr>
            <p:nvPr/>
          </p:nvGrpSpPr>
          <p:grpSpPr bwMode="auto">
            <a:xfrm>
              <a:off x="310" y="3065"/>
              <a:ext cx="1098" cy="321"/>
              <a:chOff x="310" y="3065"/>
              <a:chExt cx="1098" cy="321"/>
            </a:xfrm>
          </p:grpSpPr>
          <p:sp>
            <p:nvSpPr>
              <p:cNvPr id="32881" name="AutoShape 137"/>
              <p:cNvSpPr>
                <a:spLocks noChangeArrowheads="1"/>
              </p:cNvSpPr>
              <p:nvPr/>
            </p:nvSpPr>
            <p:spPr bwMode="auto">
              <a:xfrm>
                <a:off x="310" y="3110"/>
                <a:ext cx="73" cy="239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82" name="AutoShape 138"/>
              <p:cNvSpPr>
                <a:spLocks noChangeArrowheads="1"/>
              </p:cNvSpPr>
              <p:nvPr/>
            </p:nvSpPr>
            <p:spPr bwMode="auto">
              <a:xfrm>
                <a:off x="438" y="3110"/>
                <a:ext cx="73" cy="239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83" name="AutoShape 139"/>
              <p:cNvSpPr>
                <a:spLocks noChangeArrowheads="1"/>
              </p:cNvSpPr>
              <p:nvPr/>
            </p:nvSpPr>
            <p:spPr bwMode="auto">
              <a:xfrm>
                <a:off x="566" y="3110"/>
                <a:ext cx="73" cy="239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84" name="AutoShape 140"/>
              <p:cNvSpPr>
                <a:spLocks noChangeArrowheads="1"/>
              </p:cNvSpPr>
              <p:nvPr/>
            </p:nvSpPr>
            <p:spPr bwMode="auto">
              <a:xfrm>
                <a:off x="694" y="3110"/>
                <a:ext cx="78" cy="25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85" name="AutoShape 141"/>
              <p:cNvSpPr>
                <a:spLocks noChangeArrowheads="1"/>
              </p:cNvSpPr>
              <p:nvPr/>
            </p:nvSpPr>
            <p:spPr bwMode="auto">
              <a:xfrm>
                <a:off x="817" y="3085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86" name="AutoShape 142"/>
              <p:cNvSpPr>
                <a:spLocks noChangeArrowheads="1"/>
              </p:cNvSpPr>
              <p:nvPr/>
            </p:nvSpPr>
            <p:spPr bwMode="auto">
              <a:xfrm>
                <a:off x="950" y="3118"/>
                <a:ext cx="77" cy="24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87" name="AutoShape 143"/>
              <p:cNvSpPr>
                <a:spLocks noChangeArrowheads="1"/>
              </p:cNvSpPr>
              <p:nvPr/>
            </p:nvSpPr>
            <p:spPr bwMode="auto">
              <a:xfrm>
                <a:off x="1078" y="3118"/>
                <a:ext cx="77" cy="24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88" name="AutoShape 144"/>
              <p:cNvSpPr>
                <a:spLocks noChangeArrowheads="1"/>
              </p:cNvSpPr>
              <p:nvPr/>
            </p:nvSpPr>
            <p:spPr bwMode="auto">
              <a:xfrm>
                <a:off x="1206" y="3118"/>
                <a:ext cx="77" cy="24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89" name="AutoShape 145"/>
              <p:cNvSpPr>
                <a:spLocks noChangeArrowheads="1"/>
              </p:cNvSpPr>
              <p:nvPr/>
            </p:nvSpPr>
            <p:spPr bwMode="auto">
              <a:xfrm>
                <a:off x="1335" y="3065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2868" name="AutoShape 146"/>
            <p:cNvSpPr>
              <a:spLocks noChangeArrowheads="1"/>
            </p:cNvSpPr>
            <p:nvPr/>
          </p:nvSpPr>
          <p:spPr bwMode="auto">
            <a:xfrm>
              <a:off x="4916" y="3229"/>
              <a:ext cx="73" cy="258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869" name="AutoShape 147"/>
            <p:cNvSpPr>
              <a:spLocks noChangeArrowheads="1"/>
            </p:cNvSpPr>
            <p:nvPr/>
          </p:nvSpPr>
          <p:spPr bwMode="auto">
            <a:xfrm>
              <a:off x="5049" y="3262"/>
              <a:ext cx="77" cy="21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870" name="AutoShape 148"/>
            <p:cNvSpPr>
              <a:spLocks noChangeArrowheads="1"/>
            </p:cNvSpPr>
            <p:nvPr/>
          </p:nvSpPr>
          <p:spPr bwMode="auto">
            <a:xfrm>
              <a:off x="5177" y="3262"/>
              <a:ext cx="77" cy="21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871" name="AutoShape 149"/>
            <p:cNvSpPr>
              <a:spLocks noChangeArrowheads="1"/>
            </p:cNvSpPr>
            <p:nvPr/>
          </p:nvSpPr>
          <p:spPr bwMode="auto">
            <a:xfrm>
              <a:off x="5305" y="3262"/>
              <a:ext cx="77" cy="21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872" name="AutoShape 150"/>
            <p:cNvSpPr>
              <a:spLocks noChangeArrowheads="1"/>
            </p:cNvSpPr>
            <p:nvPr/>
          </p:nvSpPr>
          <p:spPr bwMode="auto">
            <a:xfrm>
              <a:off x="5434" y="3209"/>
              <a:ext cx="73" cy="258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873" name="Freeform 151"/>
            <p:cNvSpPr>
              <a:spLocks/>
            </p:cNvSpPr>
            <p:nvPr/>
          </p:nvSpPr>
          <p:spPr bwMode="auto">
            <a:xfrm>
              <a:off x="287" y="3208"/>
              <a:ext cx="1188" cy="38"/>
            </a:xfrm>
            <a:custGeom>
              <a:avLst/>
              <a:gdLst>
                <a:gd name="T0" fmla="*/ 0 w 1188"/>
                <a:gd name="T1" fmla="*/ 0 h 38"/>
                <a:gd name="T2" fmla="*/ 460 w 1188"/>
                <a:gd name="T3" fmla="*/ 24 h 38"/>
                <a:gd name="T4" fmla="*/ 776 w 1188"/>
                <a:gd name="T5" fmla="*/ 38 h 38"/>
                <a:gd name="T6" fmla="*/ 1188 w 1188"/>
                <a:gd name="T7" fmla="*/ 24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8"/>
                <a:gd name="T13" fmla="*/ 0 h 38"/>
                <a:gd name="T14" fmla="*/ 1188 w 118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8" h="38">
                  <a:moveTo>
                    <a:pt x="0" y="0"/>
                  </a:moveTo>
                  <a:cubicBezTo>
                    <a:pt x="165" y="9"/>
                    <a:pt x="331" y="18"/>
                    <a:pt x="460" y="24"/>
                  </a:cubicBezTo>
                  <a:cubicBezTo>
                    <a:pt x="589" y="30"/>
                    <a:pt x="655" y="38"/>
                    <a:pt x="776" y="38"/>
                  </a:cubicBezTo>
                  <a:cubicBezTo>
                    <a:pt x="897" y="38"/>
                    <a:pt x="1042" y="31"/>
                    <a:pt x="1188" y="24"/>
                  </a:cubicBez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32874" name="Freeform 152"/>
            <p:cNvSpPr>
              <a:spLocks/>
            </p:cNvSpPr>
            <p:nvPr/>
          </p:nvSpPr>
          <p:spPr bwMode="auto">
            <a:xfrm>
              <a:off x="4877" y="3339"/>
              <a:ext cx="728" cy="27"/>
            </a:xfrm>
            <a:custGeom>
              <a:avLst/>
              <a:gdLst>
                <a:gd name="T0" fmla="*/ 0 w 728"/>
                <a:gd name="T1" fmla="*/ 22 h 27"/>
                <a:gd name="T2" fmla="*/ 230 w 728"/>
                <a:gd name="T3" fmla="*/ 12 h 27"/>
                <a:gd name="T4" fmla="*/ 417 w 728"/>
                <a:gd name="T5" fmla="*/ 8 h 27"/>
                <a:gd name="T6" fmla="*/ 551 w 728"/>
                <a:gd name="T7" fmla="*/ 3 h 27"/>
                <a:gd name="T8" fmla="*/ 728 w 728"/>
                <a:gd name="T9" fmla="*/ 2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8"/>
                <a:gd name="T16" fmla="*/ 0 h 27"/>
                <a:gd name="T17" fmla="*/ 728 w 72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8" h="27">
                  <a:moveTo>
                    <a:pt x="0" y="22"/>
                  </a:moveTo>
                  <a:cubicBezTo>
                    <a:pt x="80" y="18"/>
                    <a:pt x="161" y="14"/>
                    <a:pt x="230" y="12"/>
                  </a:cubicBezTo>
                  <a:cubicBezTo>
                    <a:pt x="299" y="10"/>
                    <a:pt x="364" y="9"/>
                    <a:pt x="417" y="8"/>
                  </a:cubicBezTo>
                  <a:cubicBezTo>
                    <a:pt x="470" y="7"/>
                    <a:pt x="499" y="0"/>
                    <a:pt x="551" y="3"/>
                  </a:cubicBezTo>
                  <a:cubicBezTo>
                    <a:pt x="603" y="6"/>
                    <a:pt x="665" y="16"/>
                    <a:pt x="728" y="27"/>
                  </a:cubicBez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grpSp>
          <p:nvGrpSpPr>
            <p:cNvPr id="32875" name="Group 153"/>
            <p:cNvGrpSpPr>
              <a:grpSpLocks/>
            </p:cNvGrpSpPr>
            <p:nvPr/>
          </p:nvGrpSpPr>
          <p:grpSpPr bwMode="auto">
            <a:xfrm>
              <a:off x="5566" y="3161"/>
              <a:ext cx="206" cy="192"/>
              <a:chOff x="1768" y="3755"/>
              <a:chExt cx="206" cy="192"/>
            </a:xfrm>
          </p:grpSpPr>
          <p:sp>
            <p:nvSpPr>
              <p:cNvPr id="32879" name="Oval 154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80" name="Rectangle 155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  <p:grpSp>
          <p:nvGrpSpPr>
            <p:cNvPr id="32876" name="Group 156"/>
            <p:cNvGrpSpPr>
              <a:grpSpLocks/>
            </p:cNvGrpSpPr>
            <p:nvPr/>
          </p:nvGrpSpPr>
          <p:grpSpPr bwMode="auto">
            <a:xfrm>
              <a:off x="5566" y="3397"/>
              <a:ext cx="206" cy="192"/>
              <a:chOff x="2621" y="2303"/>
              <a:chExt cx="206" cy="192"/>
            </a:xfrm>
          </p:grpSpPr>
          <p:sp>
            <p:nvSpPr>
              <p:cNvPr id="32877" name="Oval 157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78" name="Rectangle 158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21" name="Group 159"/>
          <p:cNvGrpSpPr>
            <a:grpSpLocks/>
          </p:cNvGrpSpPr>
          <p:nvPr/>
        </p:nvGrpSpPr>
        <p:grpSpPr bwMode="auto">
          <a:xfrm>
            <a:off x="434975" y="1808163"/>
            <a:ext cx="327025" cy="304800"/>
            <a:chOff x="1768" y="3755"/>
            <a:chExt cx="206" cy="192"/>
          </a:xfrm>
        </p:grpSpPr>
        <p:sp>
          <p:nvSpPr>
            <p:cNvPr id="32861" name="Oval 160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862" name="Rectangle 161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22" name="Group 162"/>
          <p:cNvGrpSpPr>
            <a:grpSpLocks/>
          </p:cNvGrpSpPr>
          <p:nvPr/>
        </p:nvGrpSpPr>
        <p:grpSpPr bwMode="auto">
          <a:xfrm>
            <a:off x="434975" y="1420813"/>
            <a:ext cx="327025" cy="304800"/>
            <a:chOff x="2621" y="2303"/>
            <a:chExt cx="206" cy="192"/>
          </a:xfrm>
        </p:grpSpPr>
        <p:sp>
          <p:nvSpPr>
            <p:cNvPr id="32859" name="Oval 16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860" name="Rectangle 16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23" name="Group 165"/>
          <p:cNvGrpSpPr>
            <a:grpSpLocks/>
          </p:cNvGrpSpPr>
          <p:nvPr/>
        </p:nvGrpSpPr>
        <p:grpSpPr bwMode="auto">
          <a:xfrm>
            <a:off x="8836025" y="1362075"/>
            <a:ext cx="327025" cy="304800"/>
            <a:chOff x="1768" y="3755"/>
            <a:chExt cx="206" cy="192"/>
          </a:xfrm>
        </p:grpSpPr>
        <p:sp>
          <p:nvSpPr>
            <p:cNvPr id="32857" name="Oval 166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858" name="Rectangle 167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24" name="Group 168"/>
          <p:cNvGrpSpPr>
            <a:grpSpLocks/>
          </p:cNvGrpSpPr>
          <p:nvPr/>
        </p:nvGrpSpPr>
        <p:grpSpPr bwMode="auto">
          <a:xfrm>
            <a:off x="8836025" y="1738313"/>
            <a:ext cx="327025" cy="304800"/>
            <a:chOff x="2621" y="2303"/>
            <a:chExt cx="206" cy="192"/>
          </a:xfrm>
        </p:grpSpPr>
        <p:sp>
          <p:nvSpPr>
            <p:cNvPr id="32855" name="Oval 169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856" name="Rectangle 170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25" name="Group 171"/>
          <p:cNvGrpSpPr>
            <a:grpSpLocks/>
          </p:cNvGrpSpPr>
          <p:nvPr/>
        </p:nvGrpSpPr>
        <p:grpSpPr bwMode="auto">
          <a:xfrm>
            <a:off x="7521575" y="4805363"/>
            <a:ext cx="1328738" cy="479425"/>
            <a:chOff x="4738" y="3027"/>
            <a:chExt cx="837" cy="302"/>
          </a:xfrm>
        </p:grpSpPr>
        <p:sp>
          <p:nvSpPr>
            <p:cNvPr id="32853" name="AutoShape 172"/>
            <p:cNvSpPr>
              <a:spLocks noChangeArrowheads="1"/>
            </p:cNvSpPr>
            <p:nvPr/>
          </p:nvSpPr>
          <p:spPr bwMode="auto">
            <a:xfrm>
              <a:off x="4738" y="3027"/>
              <a:ext cx="837" cy="27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CC0000"/>
                  </a:solidFill>
                </a:rPr>
                <a:t>growing 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CC0000"/>
                  </a:solidFill>
                </a:rPr>
                <a:t>replication fork</a:t>
              </a:r>
              <a:endParaRPr lang="en-US" altLang="en-US" sz="1800" b="1">
                <a:solidFill>
                  <a:srgbClr val="CC0000"/>
                </a:solidFill>
              </a:endParaRPr>
            </a:p>
          </p:txBody>
        </p:sp>
        <p:sp>
          <p:nvSpPr>
            <p:cNvPr id="32854" name="Line 173"/>
            <p:cNvSpPr>
              <a:spLocks noChangeShapeType="1"/>
            </p:cNvSpPr>
            <p:nvPr/>
          </p:nvSpPr>
          <p:spPr bwMode="auto">
            <a:xfrm>
              <a:off x="4749" y="3329"/>
              <a:ext cx="665" cy="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</p:grpSp>
      <p:grpSp>
        <p:nvGrpSpPr>
          <p:cNvPr id="26" name="Group 174"/>
          <p:cNvGrpSpPr>
            <a:grpSpLocks/>
          </p:cNvGrpSpPr>
          <p:nvPr/>
        </p:nvGrpSpPr>
        <p:grpSpPr bwMode="auto">
          <a:xfrm>
            <a:off x="1622425" y="5130800"/>
            <a:ext cx="1393825" cy="447675"/>
            <a:chOff x="1022" y="3232"/>
            <a:chExt cx="878" cy="282"/>
          </a:xfrm>
        </p:grpSpPr>
        <p:sp>
          <p:nvSpPr>
            <p:cNvPr id="32851" name="AutoShape 175"/>
            <p:cNvSpPr>
              <a:spLocks noChangeArrowheads="1"/>
            </p:cNvSpPr>
            <p:nvPr/>
          </p:nvSpPr>
          <p:spPr bwMode="auto">
            <a:xfrm>
              <a:off x="1063" y="3244"/>
              <a:ext cx="837" cy="27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CC0000"/>
                  </a:solidFill>
                </a:rPr>
                <a:t>growing 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CC0000"/>
                  </a:solidFill>
                </a:rPr>
                <a:t>replication fork</a:t>
              </a:r>
              <a:endParaRPr lang="en-US" altLang="en-US" sz="1800" b="1">
                <a:solidFill>
                  <a:srgbClr val="CC0000"/>
                </a:solidFill>
              </a:endParaRPr>
            </a:p>
          </p:txBody>
        </p:sp>
        <p:sp>
          <p:nvSpPr>
            <p:cNvPr id="32852" name="Line 176"/>
            <p:cNvSpPr>
              <a:spLocks noChangeShapeType="1"/>
            </p:cNvSpPr>
            <p:nvPr/>
          </p:nvSpPr>
          <p:spPr bwMode="auto">
            <a:xfrm flipH="1">
              <a:off x="1022" y="3232"/>
              <a:ext cx="665" cy="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</p:grpSp>
      <p:sp>
        <p:nvSpPr>
          <p:cNvPr id="413873" name="Freeform 177"/>
          <p:cNvSpPr>
            <a:spLocks/>
          </p:cNvSpPr>
          <p:nvPr/>
        </p:nvSpPr>
        <p:spPr bwMode="auto">
          <a:xfrm>
            <a:off x="5226050" y="2820988"/>
            <a:ext cx="760413" cy="266700"/>
          </a:xfrm>
          <a:custGeom>
            <a:avLst/>
            <a:gdLst>
              <a:gd name="T0" fmla="*/ 0 w 479"/>
              <a:gd name="T1" fmla="*/ 0 h 168"/>
              <a:gd name="T2" fmla="*/ 2147483646 w 479"/>
              <a:gd name="T3" fmla="*/ 2147483646 h 168"/>
              <a:gd name="T4" fmla="*/ 2147483646 w 479"/>
              <a:gd name="T5" fmla="*/ 2147483646 h 168"/>
              <a:gd name="T6" fmla="*/ 2147483646 w 479"/>
              <a:gd name="T7" fmla="*/ 2147483646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79"/>
              <a:gd name="T13" fmla="*/ 0 h 168"/>
              <a:gd name="T14" fmla="*/ 479 w 479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9" h="168">
                <a:moveTo>
                  <a:pt x="0" y="0"/>
                </a:moveTo>
                <a:cubicBezTo>
                  <a:pt x="37" y="8"/>
                  <a:pt x="75" y="16"/>
                  <a:pt x="124" y="34"/>
                </a:cubicBezTo>
                <a:cubicBezTo>
                  <a:pt x="173" y="52"/>
                  <a:pt x="233" y="88"/>
                  <a:pt x="292" y="110"/>
                </a:cubicBezTo>
                <a:cubicBezTo>
                  <a:pt x="351" y="132"/>
                  <a:pt x="415" y="150"/>
                  <a:pt x="479" y="168"/>
                </a:cubicBezTo>
              </a:path>
            </a:pathLst>
          </a:custGeom>
          <a:noFill/>
          <a:ln w="177800" cap="flat" cmpd="sng">
            <a:solidFill>
              <a:schemeClr val="hlink"/>
            </a:solidFill>
            <a:prstDash val="solid"/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grpSp>
        <p:nvGrpSpPr>
          <p:cNvPr id="27" name="Group 178"/>
          <p:cNvGrpSpPr>
            <a:grpSpLocks/>
          </p:cNvGrpSpPr>
          <p:nvPr/>
        </p:nvGrpSpPr>
        <p:grpSpPr bwMode="auto">
          <a:xfrm>
            <a:off x="5151438" y="2695575"/>
            <a:ext cx="327025" cy="304800"/>
            <a:chOff x="1768" y="3755"/>
            <a:chExt cx="206" cy="192"/>
          </a:xfrm>
        </p:grpSpPr>
        <p:sp>
          <p:nvSpPr>
            <p:cNvPr id="32849" name="Oval 179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850" name="Rectangle 180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sp>
        <p:nvSpPr>
          <p:cNvPr id="413877" name="Line 181"/>
          <p:cNvSpPr>
            <a:spLocks noChangeShapeType="1"/>
          </p:cNvSpPr>
          <p:nvPr/>
        </p:nvSpPr>
        <p:spPr bwMode="auto">
          <a:xfrm>
            <a:off x="5911850" y="3114675"/>
            <a:ext cx="989013" cy="212725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grpSp>
        <p:nvGrpSpPr>
          <p:cNvPr id="28" name="Group 182"/>
          <p:cNvGrpSpPr>
            <a:grpSpLocks/>
          </p:cNvGrpSpPr>
          <p:nvPr/>
        </p:nvGrpSpPr>
        <p:grpSpPr bwMode="auto">
          <a:xfrm>
            <a:off x="5635625" y="3079750"/>
            <a:ext cx="595313" cy="304800"/>
            <a:chOff x="3550" y="1940"/>
            <a:chExt cx="375" cy="192"/>
          </a:xfrm>
        </p:grpSpPr>
        <p:sp>
          <p:nvSpPr>
            <p:cNvPr id="32845" name="Freeform 183"/>
            <p:cNvSpPr>
              <a:spLocks/>
            </p:cNvSpPr>
            <p:nvPr/>
          </p:nvSpPr>
          <p:spPr bwMode="auto">
            <a:xfrm>
              <a:off x="3550" y="2026"/>
              <a:ext cx="254" cy="53"/>
            </a:xfrm>
            <a:custGeom>
              <a:avLst/>
              <a:gdLst>
                <a:gd name="T0" fmla="*/ 254 w 254"/>
                <a:gd name="T1" fmla="*/ 0 h 53"/>
                <a:gd name="T2" fmla="*/ 0 w 254"/>
                <a:gd name="T3" fmla="*/ 53 h 53"/>
                <a:gd name="T4" fmla="*/ 0 60000 65536"/>
                <a:gd name="T5" fmla="*/ 0 60000 65536"/>
                <a:gd name="T6" fmla="*/ 0 w 254"/>
                <a:gd name="T7" fmla="*/ 0 h 53"/>
                <a:gd name="T8" fmla="*/ 254 w 254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4" h="53">
                  <a:moveTo>
                    <a:pt x="254" y="0"/>
                  </a:moveTo>
                  <a:cubicBezTo>
                    <a:pt x="254" y="0"/>
                    <a:pt x="127" y="26"/>
                    <a:pt x="0" y="53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grpSp>
          <p:nvGrpSpPr>
            <p:cNvPr id="32846" name="Group 184"/>
            <p:cNvGrpSpPr>
              <a:grpSpLocks/>
            </p:cNvGrpSpPr>
            <p:nvPr/>
          </p:nvGrpSpPr>
          <p:grpSpPr bwMode="auto">
            <a:xfrm>
              <a:off x="3719" y="1940"/>
              <a:ext cx="206" cy="192"/>
              <a:chOff x="1768" y="3755"/>
              <a:chExt cx="206" cy="192"/>
            </a:xfrm>
          </p:grpSpPr>
          <p:sp>
            <p:nvSpPr>
              <p:cNvPr id="32847" name="Oval 18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48" name="Rectangle 18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30" name="Group 187"/>
          <p:cNvGrpSpPr>
            <a:grpSpLocks/>
          </p:cNvGrpSpPr>
          <p:nvPr/>
        </p:nvGrpSpPr>
        <p:grpSpPr bwMode="auto">
          <a:xfrm>
            <a:off x="5832475" y="5854700"/>
            <a:ext cx="869950" cy="304800"/>
            <a:chOff x="3674" y="3688"/>
            <a:chExt cx="548" cy="192"/>
          </a:xfrm>
        </p:grpSpPr>
        <p:sp>
          <p:nvSpPr>
            <p:cNvPr id="32841" name="Freeform 188"/>
            <p:cNvSpPr>
              <a:spLocks/>
            </p:cNvSpPr>
            <p:nvPr/>
          </p:nvSpPr>
          <p:spPr bwMode="auto">
            <a:xfrm>
              <a:off x="3674" y="3761"/>
              <a:ext cx="513" cy="96"/>
            </a:xfrm>
            <a:custGeom>
              <a:avLst/>
              <a:gdLst>
                <a:gd name="T0" fmla="*/ 513 w 513"/>
                <a:gd name="T1" fmla="*/ 0 h 96"/>
                <a:gd name="T2" fmla="*/ 221 w 513"/>
                <a:gd name="T3" fmla="*/ 72 h 96"/>
                <a:gd name="T4" fmla="*/ 0 w 513"/>
                <a:gd name="T5" fmla="*/ 96 h 96"/>
                <a:gd name="T6" fmla="*/ 0 60000 65536"/>
                <a:gd name="T7" fmla="*/ 0 60000 65536"/>
                <a:gd name="T8" fmla="*/ 0 60000 65536"/>
                <a:gd name="T9" fmla="*/ 0 w 513"/>
                <a:gd name="T10" fmla="*/ 0 h 96"/>
                <a:gd name="T11" fmla="*/ 513 w 513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3" h="96">
                  <a:moveTo>
                    <a:pt x="513" y="0"/>
                  </a:moveTo>
                  <a:cubicBezTo>
                    <a:pt x="409" y="28"/>
                    <a:pt x="306" y="56"/>
                    <a:pt x="221" y="72"/>
                  </a:cubicBezTo>
                  <a:cubicBezTo>
                    <a:pt x="136" y="88"/>
                    <a:pt x="68" y="92"/>
                    <a:pt x="0" y="96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grpSp>
          <p:nvGrpSpPr>
            <p:cNvPr id="32842" name="Group 189"/>
            <p:cNvGrpSpPr>
              <a:grpSpLocks/>
            </p:cNvGrpSpPr>
            <p:nvPr/>
          </p:nvGrpSpPr>
          <p:grpSpPr bwMode="auto">
            <a:xfrm>
              <a:off x="4016" y="3688"/>
              <a:ext cx="206" cy="192"/>
              <a:chOff x="1768" y="3755"/>
              <a:chExt cx="206" cy="192"/>
            </a:xfrm>
          </p:grpSpPr>
          <p:sp>
            <p:nvSpPr>
              <p:cNvPr id="32843" name="Oval 190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44" name="Rectangle 191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18432" name="Group 192"/>
          <p:cNvGrpSpPr>
            <a:grpSpLocks/>
          </p:cNvGrpSpPr>
          <p:nvPr/>
        </p:nvGrpSpPr>
        <p:grpSpPr bwMode="auto">
          <a:xfrm>
            <a:off x="6653213" y="5378450"/>
            <a:ext cx="882650" cy="357188"/>
            <a:chOff x="4191" y="3388"/>
            <a:chExt cx="556" cy="225"/>
          </a:xfrm>
        </p:grpSpPr>
        <p:sp>
          <p:nvSpPr>
            <p:cNvPr id="32837" name="Freeform 193"/>
            <p:cNvSpPr>
              <a:spLocks/>
            </p:cNvSpPr>
            <p:nvPr/>
          </p:nvSpPr>
          <p:spPr bwMode="auto">
            <a:xfrm rot="-891758">
              <a:off x="4191" y="3517"/>
              <a:ext cx="513" cy="96"/>
            </a:xfrm>
            <a:custGeom>
              <a:avLst/>
              <a:gdLst>
                <a:gd name="T0" fmla="*/ 513 w 513"/>
                <a:gd name="T1" fmla="*/ 0 h 96"/>
                <a:gd name="T2" fmla="*/ 221 w 513"/>
                <a:gd name="T3" fmla="*/ 72 h 96"/>
                <a:gd name="T4" fmla="*/ 0 w 513"/>
                <a:gd name="T5" fmla="*/ 96 h 96"/>
                <a:gd name="T6" fmla="*/ 0 60000 65536"/>
                <a:gd name="T7" fmla="*/ 0 60000 65536"/>
                <a:gd name="T8" fmla="*/ 0 60000 65536"/>
                <a:gd name="T9" fmla="*/ 0 w 513"/>
                <a:gd name="T10" fmla="*/ 0 h 96"/>
                <a:gd name="T11" fmla="*/ 513 w 513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3" h="96">
                  <a:moveTo>
                    <a:pt x="513" y="0"/>
                  </a:moveTo>
                  <a:cubicBezTo>
                    <a:pt x="409" y="28"/>
                    <a:pt x="306" y="56"/>
                    <a:pt x="221" y="72"/>
                  </a:cubicBezTo>
                  <a:cubicBezTo>
                    <a:pt x="136" y="88"/>
                    <a:pt x="68" y="92"/>
                    <a:pt x="0" y="96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grpSp>
          <p:nvGrpSpPr>
            <p:cNvPr id="32838" name="Group 194"/>
            <p:cNvGrpSpPr>
              <a:grpSpLocks/>
            </p:cNvGrpSpPr>
            <p:nvPr/>
          </p:nvGrpSpPr>
          <p:grpSpPr bwMode="auto">
            <a:xfrm>
              <a:off x="4541" y="3388"/>
              <a:ext cx="206" cy="192"/>
              <a:chOff x="1768" y="3755"/>
              <a:chExt cx="206" cy="192"/>
            </a:xfrm>
          </p:grpSpPr>
          <p:sp>
            <p:nvSpPr>
              <p:cNvPr id="32839" name="Oval 19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40" name="Rectangle 19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18434" name="Group 197"/>
          <p:cNvGrpSpPr>
            <a:grpSpLocks/>
          </p:cNvGrpSpPr>
          <p:nvPr/>
        </p:nvGrpSpPr>
        <p:grpSpPr bwMode="auto">
          <a:xfrm>
            <a:off x="5151438" y="3151188"/>
            <a:ext cx="617537" cy="304800"/>
            <a:chOff x="3245" y="1985"/>
            <a:chExt cx="389" cy="192"/>
          </a:xfrm>
        </p:grpSpPr>
        <p:sp>
          <p:nvSpPr>
            <p:cNvPr id="32833" name="Freeform 198"/>
            <p:cNvSpPr>
              <a:spLocks/>
            </p:cNvSpPr>
            <p:nvPr/>
          </p:nvSpPr>
          <p:spPr bwMode="auto">
            <a:xfrm>
              <a:off x="3245" y="2074"/>
              <a:ext cx="254" cy="53"/>
            </a:xfrm>
            <a:custGeom>
              <a:avLst/>
              <a:gdLst>
                <a:gd name="T0" fmla="*/ 254 w 254"/>
                <a:gd name="T1" fmla="*/ 0 h 53"/>
                <a:gd name="T2" fmla="*/ 0 w 254"/>
                <a:gd name="T3" fmla="*/ 53 h 53"/>
                <a:gd name="T4" fmla="*/ 0 60000 65536"/>
                <a:gd name="T5" fmla="*/ 0 60000 65536"/>
                <a:gd name="T6" fmla="*/ 0 w 254"/>
                <a:gd name="T7" fmla="*/ 0 h 53"/>
                <a:gd name="T8" fmla="*/ 254 w 254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4" h="53">
                  <a:moveTo>
                    <a:pt x="254" y="0"/>
                  </a:moveTo>
                  <a:cubicBezTo>
                    <a:pt x="254" y="0"/>
                    <a:pt x="127" y="26"/>
                    <a:pt x="0" y="53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grpSp>
          <p:nvGrpSpPr>
            <p:cNvPr id="32834" name="Group 199"/>
            <p:cNvGrpSpPr>
              <a:grpSpLocks/>
            </p:cNvGrpSpPr>
            <p:nvPr/>
          </p:nvGrpSpPr>
          <p:grpSpPr bwMode="auto">
            <a:xfrm>
              <a:off x="3428" y="1985"/>
              <a:ext cx="206" cy="192"/>
              <a:chOff x="1768" y="3755"/>
              <a:chExt cx="206" cy="192"/>
            </a:xfrm>
          </p:grpSpPr>
          <p:sp>
            <p:nvSpPr>
              <p:cNvPr id="32835" name="Oval 200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36" name="Rectangle 201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18436" name="Group 202"/>
          <p:cNvGrpSpPr>
            <a:grpSpLocks/>
          </p:cNvGrpSpPr>
          <p:nvPr/>
        </p:nvGrpSpPr>
        <p:grpSpPr bwMode="auto">
          <a:xfrm>
            <a:off x="5646738" y="2890838"/>
            <a:ext cx="327025" cy="304800"/>
            <a:chOff x="2621" y="2303"/>
            <a:chExt cx="206" cy="192"/>
          </a:xfrm>
        </p:grpSpPr>
        <p:sp>
          <p:nvSpPr>
            <p:cNvPr id="32831" name="Oval 20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832" name="Rectangle 20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8437" name="Group 205"/>
          <p:cNvGrpSpPr>
            <a:grpSpLocks/>
          </p:cNvGrpSpPr>
          <p:nvPr/>
        </p:nvGrpSpPr>
        <p:grpSpPr bwMode="auto">
          <a:xfrm>
            <a:off x="4886325" y="3221038"/>
            <a:ext cx="327025" cy="304800"/>
            <a:chOff x="2621" y="2303"/>
            <a:chExt cx="206" cy="192"/>
          </a:xfrm>
        </p:grpSpPr>
        <p:sp>
          <p:nvSpPr>
            <p:cNvPr id="32829" name="Oval 206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830" name="Rectangle 207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18438" name="Group 208"/>
          <p:cNvGrpSpPr>
            <a:grpSpLocks/>
          </p:cNvGrpSpPr>
          <p:nvPr/>
        </p:nvGrpSpPr>
        <p:grpSpPr bwMode="auto">
          <a:xfrm>
            <a:off x="4835525" y="5986463"/>
            <a:ext cx="1035050" cy="304800"/>
            <a:chOff x="2980" y="3771"/>
            <a:chExt cx="652" cy="192"/>
          </a:xfrm>
        </p:grpSpPr>
        <p:sp>
          <p:nvSpPr>
            <p:cNvPr id="32825" name="Freeform 209"/>
            <p:cNvSpPr>
              <a:spLocks/>
            </p:cNvSpPr>
            <p:nvPr/>
          </p:nvSpPr>
          <p:spPr bwMode="auto">
            <a:xfrm>
              <a:off x="2980" y="3835"/>
              <a:ext cx="614" cy="30"/>
            </a:xfrm>
            <a:custGeom>
              <a:avLst/>
              <a:gdLst>
                <a:gd name="T0" fmla="*/ 614 w 614"/>
                <a:gd name="T1" fmla="*/ 28 h 30"/>
                <a:gd name="T2" fmla="*/ 361 w 614"/>
                <a:gd name="T3" fmla="*/ 28 h 30"/>
                <a:gd name="T4" fmla="*/ 198 w 614"/>
                <a:gd name="T5" fmla="*/ 17 h 30"/>
                <a:gd name="T6" fmla="*/ 0 w 614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4"/>
                <a:gd name="T13" fmla="*/ 0 h 30"/>
                <a:gd name="T14" fmla="*/ 614 w 614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4" h="30">
                  <a:moveTo>
                    <a:pt x="614" y="28"/>
                  </a:moveTo>
                  <a:cubicBezTo>
                    <a:pt x="522" y="29"/>
                    <a:pt x="430" y="30"/>
                    <a:pt x="361" y="28"/>
                  </a:cubicBezTo>
                  <a:cubicBezTo>
                    <a:pt x="292" y="26"/>
                    <a:pt x="258" y="22"/>
                    <a:pt x="198" y="17"/>
                  </a:cubicBezTo>
                  <a:cubicBezTo>
                    <a:pt x="138" y="12"/>
                    <a:pt x="33" y="3"/>
                    <a:pt x="0" y="0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grpSp>
          <p:nvGrpSpPr>
            <p:cNvPr id="32826" name="Group 210"/>
            <p:cNvGrpSpPr>
              <a:grpSpLocks/>
            </p:cNvGrpSpPr>
            <p:nvPr/>
          </p:nvGrpSpPr>
          <p:grpSpPr bwMode="auto">
            <a:xfrm>
              <a:off x="3426" y="3771"/>
              <a:ext cx="206" cy="192"/>
              <a:chOff x="1768" y="3755"/>
              <a:chExt cx="206" cy="192"/>
            </a:xfrm>
          </p:grpSpPr>
          <p:sp>
            <p:nvSpPr>
              <p:cNvPr id="32827" name="Oval 211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28" name="Rectangle 212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grpSp>
        <p:nvGrpSpPr>
          <p:cNvPr id="18441" name="Group 213"/>
          <p:cNvGrpSpPr>
            <a:grpSpLocks/>
          </p:cNvGrpSpPr>
          <p:nvPr/>
        </p:nvGrpSpPr>
        <p:grpSpPr bwMode="auto">
          <a:xfrm>
            <a:off x="2684463" y="4646613"/>
            <a:ext cx="1003300" cy="473075"/>
            <a:chOff x="1691" y="2927"/>
            <a:chExt cx="632" cy="298"/>
          </a:xfrm>
        </p:grpSpPr>
        <p:sp>
          <p:nvSpPr>
            <p:cNvPr id="32821" name="Freeform 214"/>
            <p:cNvSpPr>
              <a:spLocks/>
            </p:cNvSpPr>
            <p:nvPr/>
          </p:nvSpPr>
          <p:spPr bwMode="auto">
            <a:xfrm>
              <a:off x="1739" y="2927"/>
              <a:ext cx="584" cy="206"/>
            </a:xfrm>
            <a:custGeom>
              <a:avLst/>
              <a:gdLst>
                <a:gd name="T0" fmla="*/ 0 w 584"/>
                <a:gd name="T1" fmla="*/ 206 h 206"/>
                <a:gd name="T2" fmla="*/ 311 w 584"/>
                <a:gd name="T3" fmla="*/ 82 h 206"/>
                <a:gd name="T4" fmla="*/ 584 w 584"/>
                <a:gd name="T5" fmla="*/ 0 h 206"/>
                <a:gd name="T6" fmla="*/ 0 60000 65536"/>
                <a:gd name="T7" fmla="*/ 0 60000 65536"/>
                <a:gd name="T8" fmla="*/ 0 60000 65536"/>
                <a:gd name="T9" fmla="*/ 0 w 584"/>
                <a:gd name="T10" fmla="*/ 0 h 206"/>
                <a:gd name="T11" fmla="*/ 584 w 584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4" h="206">
                  <a:moveTo>
                    <a:pt x="0" y="206"/>
                  </a:moveTo>
                  <a:cubicBezTo>
                    <a:pt x="107" y="161"/>
                    <a:pt x="214" y="116"/>
                    <a:pt x="311" y="82"/>
                  </a:cubicBezTo>
                  <a:cubicBezTo>
                    <a:pt x="408" y="48"/>
                    <a:pt x="496" y="24"/>
                    <a:pt x="584" y="0"/>
                  </a:cubicBezTo>
                </a:path>
              </a:pathLst>
            </a:custGeom>
            <a:noFill/>
            <a:ln w="177800" cap="flat" cmpd="sng">
              <a:solidFill>
                <a:schemeClr val="hlink"/>
              </a:solidFill>
              <a:prstDash val="solid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grpSp>
          <p:nvGrpSpPr>
            <p:cNvPr id="32822" name="Group 215"/>
            <p:cNvGrpSpPr>
              <a:grpSpLocks/>
            </p:cNvGrpSpPr>
            <p:nvPr/>
          </p:nvGrpSpPr>
          <p:grpSpPr bwMode="auto">
            <a:xfrm>
              <a:off x="1691" y="3033"/>
              <a:ext cx="206" cy="192"/>
              <a:chOff x="1768" y="3755"/>
              <a:chExt cx="206" cy="192"/>
            </a:xfrm>
          </p:grpSpPr>
          <p:sp>
            <p:nvSpPr>
              <p:cNvPr id="32823" name="Oval 216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24" name="Rectangle 217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sp>
        <p:nvSpPr>
          <p:cNvPr id="413914" name="AutoShape 218"/>
          <p:cNvSpPr>
            <a:spLocks noChangeArrowheads="1"/>
          </p:cNvSpPr>
          <p:nvPr/>
        </p:nvSpPr>
        <p:spPr bwMode="auto">
          <a:xfrm>
            <a:off x="3451225" y="4719638"/>
            <a:ext cx="1339850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F116A"/>
                </a:solidFill>
              </a:rPr>
              <a:t>lagging strand</a:t>
            </a:r>
          </a:p>
        </p:txBody>
      </p:sp>
      <p:grpSp>
        <p:nvGrpSpPr>
          <p:cNvPr id="18443" name="Group 219"/>
          <p:cNvGrpSpPr>
            <a:grpSpLocks/>
          </p:cNvGrpSpPr>
          <p:nvPr/>
        </p:nvGrpSpPr>
        <p:grpSpPr bwMode="auto">
          <a:xfrm>
            <a:off x="3757613" y="4395788"/>
            <a:ext cx="1163637" cy="384175"/>
            <a:chOff x="2367" y="2769"/>
            <a:chExt cx="733" cy="242"/>
          </a:xfrm>
        </p:grpSpPr>
        <p:grpSp>
          <p:nvGrpSpPr>
            <p:cNvPr id="32811" name="Group 220"/>
            <p:cNvGrpSpPr>
              <a:grpSpLocks/>
            </p:cNvGrpSpPr>
            <p:nvPr/>
          </p:nvGrpSpPr>
          <p:grpSpPr bwMode="auto">
            <a:xfrm>
              <a:off x="2367" y="2819"/>
              <a:ext cx="733" cy="192"/>
              <a:chOff x="2367" y="2819"/>
              <a:chExt cx="733" cy="192"/>
            </a:xfrm>
          </p:grpSpPr>
          <p:grpSp>
            <p:nvGrpSpPr>
              <p:cNvPr id="32815" name="Group 221"/>
              <p:cNvGrpSpPr>
                <a:grpSpLocks/>
              </p:cNvGrpSpPr>
              <p:nvPr/>
            </p:nvGrpSpPr>
            <p:grpSpPr bwMode="auto">
              <a:xfrm>
                <a:off x="2410" y="2825"/>
                <a:ext cx="690" cy="107"/>
                <a:chOff x="2410" y="2825"/>
                <a:chExt cx="690" cy="107"/>
              </a:xfrm>
            </p:grpSpPr>
            <p:sp>
              <p:nvSpPr>
                <p:cNvPr id="32819" name="Freeform 222"/>
                <p:cNvSpPr>
                  <a:spLocks/>
                </p:cNvSpPr>
                <p:nvPr/>
              </p:nvSpPr>
              <p:spPr bwMode="auto">
                <a:xfrm>
                  <a:off x="2410" y="2851"/>
                  <a:ext cx="690" cy="81"/>
                </a:xfrm>
                <a:custGeom>
                  <a:avLst/>
                  <a:gdLst>
                    <a:gd name="T0" fmla="*/ 0 w 690"/>
                    <a:gd name="T1" fmla="*/ 81 h 81"/>
                    <a:gd name="T2" fmla="*/ 297 w 690"/>
                    <a:gd name="T3" fmla="*/ 19 h 81"/>
                    <a:gd name="T4" fmla="*/ 690 w 690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690"/>
                    <a:gd name="T10" fmla="*/ 0 h 81"/>
                    <a:gd name="T11" fmla="*/ 690 w 690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90" h="81">
                      <a:moveTo>
                        <a:pt x="0" y="81"/>
                      </a:moveTo>
                      <a:cubicBezTo>
                        <a:pt x="91" y="56"/>
                        <a:pt x="182" y="32"/>
                        <a:pt x="297" y="19"/>
                      </a:cubicBezTo>
                      <a:cubicBezTo>
                        <a:pt x="412" y="6"/>
                        <a:pt x="551" y="3"/>
                        <a:pt x="690" y="0"/>
                      </a:cubicBezTo>
                    </a:path>
                  </a:pathLst>
                </a:custGeom>
                <a:noFill/>
                <a:ln w="177800" cap="flat" cmpd="sng">
                  <a:solidFill>
                    <a:schemeClr val="hlink"/>
                  </a:solidFill>
                  <a:prstDash val="solid"/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ar-JO"/>
                </a:p>
              </p:txBody>
            </p:sp>
            <p:sp>
              <p:nvSpPr>
                <p:cNvPr id="32820" name="Rectangle 223"/>
                <p:cNvSpPr>
                  <a:spLocks noChangeArrowheads="1"/>
                </p:cNvSpPr>
                <p:nvPr/>
              </p:nvSpPr>
              <p:spPr bwMode="auto">
                <a:xfrm>
                  <a:off x="2858" y="2825"/>
                  <a:ext cx="83" cy="67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32816" name="Group 224"/>
              <p:cNvGrpSpPr>
                <a:grpSpLocks/>
              </p:cNvGrpSpPr>
              <p:nvPr/>
            </p:nvGrpSpPr>
            <p:grpSpPr bwMode="auto">
              <a:xfrm>
                <a:off x="2367" y="2819"/>
                <a:ext cx="206" cy="192"/>
                <a:chOff x="1768" y="3755"/>
                <a:chExt cx="206" cy="192"/>
              </a:xfrm>
            </p:grpSpPr>
            <p:sp>
              <p:nvSpPr>
                <p:cNvPr id="32817" name="Oval 225"/>
                <p:cNvSpPr>
                  <a:spLocks noChangeArrowheads="1"/>
                </p:cNvSpPr>
                <p:nvPr/>
              </p:nvSpPr>
              <p:spPr bwMode="auto">
                <a:xfrm>
                  <a:off x="1792" y="3775"/>
                  <a:ext cx="134" cy="134"/>
                </a:xfrm>
                <a:prstGeom prst="ellipse">
                  <a:avLst/>
                </a:prstGeom>
                <a:solidFill>
                  <a:srgbClr val="00804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2818" name="Rectangle 226"/>
                <p:cNvSpPr>
                  <a:spLocks noChangeArrowheads="1"/>
                </p:cNvSpPr>
                <p:nvPr/>
              </p:nvSpPr>
              <p:spPr bwMode="auto">
                <a:xfrm>
                  <a:off x="1768" y="3755"/>
                  <a:ext cx="20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chemeClr val="bg1"/>
                      </a:solidFill>
                    </a:rPr>
                    <a:t>5</a:t>
                  </a:r>
                  <a:r>
                    <a:rPr lang="en-US" altLang="en-US" sz="1400" b="1">
                      <a:solidFill>
                        <a:schemeClr val="bg1"/>
                      </a:solidFill>
                      <a:sym typeface="Symbol" panose="05050102010706020507" pitchFamily="18" charset="2"/>
                    </a:rPr>
                    <a:t></a:t>
                  </a:r>
                </a:p>
              </p:txBody>
            </p:sp>
          </p:grpSp>
        </p:grpSp>
        <p:grpSp>
          <p:nvGrpSpPr>
            <p:cNvPr id="32812" name="Group 227"/>
            <p:cNvGrpSpPr>
              <a:grpSpLocks/>
            </p:cNvGrpSpPr>
            <p:nvPr/>
          </p:nvGrpSpPr>
          <p:grpSpPr bwMode="auto">
            <a:xfrm>
              <a:off x="2824" y="2769"/>
              <a:ext cx="206" cy="192"/>
              <a:chOff x="2621" y="2303"/>
              <a:chExt cx="206" cy="192"/>
            </a:xfrm>
          </p:grpSpPr>
          <p:sp>
            <p:nvSpPr>
              <p:cNvPr id="32813" name="Oval 228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814" name="Rectangle 229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altLang="en-US" sz="14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</a:t>
                </a:r>
              </a:p>
            </p:txBody>
          </p:sp>
        </p:grpSp>
      </p:grpSp>
      <p:sp>
        <p:nvSpPr>
          <p:cNvPr id="413926" name="AutoShape 230"/>
          <p:cNvSpPr>
            <a:spLocks noChangeArrowheads="1"/>
          </p:cNvSpPr>
          <p:nvPr/>
        </p:nvSpPr>
        <p:spPr bwMode="auto">
          <a:xfrm rot="5400000">
            <a:off x="405606" y="2142332"/>
            <a:ext cx="484187" cy="5461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772 h 21600"/>
              <a:gd name="T14" fmla="*/ 16145 w 21600"/>
              <a:gd name="T15" fmla="*/ 168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826" y="0"/>
                </a:moveTo>
                <a:lnTo>
                  <a:pt x="11826" y="4772"/>
                </a:lnTo>
                <a:lnTo>
                  <a:pt x="3375" y="4772"/>
                </a:lnTo>
                <a:lnTo>
                  <a:pt x="3375" y="16828"/>
                </a:lnTo>
                <a:lnTo>
                  <a:pt x="11826" y="16828"/>
                </a:lnTo>
                <a:lnTo>
                  <a:pt x="11826" y="21600"/>
                </a:lnTo>
                <a:lnTo>
                  <a:pt x="21600" y="10800"/>
                </a:lnTo>
                <a:lnTo>
                  <a:pt x="11826" y="0"/>
                </a:lnTo>
                <a:close/>
              </a:path>
              <a:path w="21600" h="21600">
                <a:moveTo>
                  <a:pt x="1350" y="4772"/>
                </a:moveTo>
                <a:lnTo>
                  <a:pt x="1350" y="16828"/>
                </a:lnTo>
                <a:lnTo>
                  <a:pt x="2700" y="16828"/>
                </a:lnTo>
                <a:lnTo>
                  <a:pt x="2700" y="4772"/>
                </a:lnTo>
                <a:lnTo>
                  <a:pt x="1350" y="4772"/>
                </a:lnTo>
                <a:close/>
              </a:path>
              <a:path w="21600" h="21600">
                <a:moveTo>
                  <a:pt x="0" y="4772"/>
                </a:moveTo>
                <a:lnTo>
                  <a:pt x="0" y="16828"/>
                </a:lnTo>
                <a:lnTo>
                  <a:pt x="675" y="16828"/>
                </a:lnTo>
                <a:lnTo>
                  <a:pt x="675" y="4772"/>
                </a:lnTo>
                <a:lnTo>
                  <a:pt x="0" y="47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413927" name="AutoShape 231"/>
          <p:cNvSpPr>
            <a:spLocks noChangeArrowheads="1"/>
          </p:cNvSpPr>
          <p:nvPr/>
        </p:nvSpPr>
        <p:spPr bwMode="auto">
          <a:xfrm rot="5400000">
            <a:off x="240506" y="3818732"/>
            <a:ext cx="814387" cy="5461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772 h 21600"/>
              <a:gd name="T14" fmla="*/ 16145 w 21600"/>
              <a:gd name="T15" fmla="*/ 168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826" y="0"/>
                </a:moveTo>
                <a:lnTo>
                  <a:pt x="11826" y="4772"/>
                </a:lnTo>
                <a:lnTo>
                  <a:pt x="3375" y="4772"/>
                </a:lnTo>
                <a:lnTo>
                  <a:pt x="3375" y="16828"/>
                </a:lnTo>
                <a:lnTo>
                  <a:pt x="11826" y="16828"/>
                </a:lnTo>
                <a:lnTo>
                  <a:pt x="11826" y="21600"/>
                </a:lnTo>
                <a:lnTo>
                  <a:pt x="21600" y="10800"/>
                </a:lnTo>
                <a:lnTo>
                  <a:pt x="11826" y="0"/>
                </a:lnTo>
                <a:close/>
              </a:path>
              <a:path w="21600" h="21600">
                <a:moveTo>
                  <a:pt x="1350" y="4772"/>
                </a:moveTo>
                <a:lnTo>
                  <a:pt x="1350" y="16828"/>
                </a:lnTo>
                <a:lnTo>
                  <a:pt x="2700" y="16828"/>
                </a:lnTo>
                <a:lnTo>
                  <a:pt x="2700" y="4772"/>
                </a:lnTo>
                <a:lnTo>
                  <a:pt x="1350" y="4772"/>
                </a:lnTo>
                <a:close/>
              </a:path>
              <a:path w="21600" h="21600">
                <a:moveTo>
                  <a:pt x="0" y="4772"/>
                </a:moveTo>
                <a:lnTo>
                  <a:pt x="0" y="16828"/>
                </a:lnTo>
                <a:lnTo>
                  <a:pt x="675" y="16828"/>
                </a:lnTo>
                <a:lnTo>
                  <a:pt x="675" y="4772"/>
                </a:lnTo>
                <a:lnTo>
                  <a:pt x="0" y="47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3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3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3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3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13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1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13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1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8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13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41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13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413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804" grpId="0" animBg="1" autoUpdateAnimBg="0"/>
      <p:bldP spid="413805" grpId="0" animBg="1" autoUpdateAnimBg="0"/>
      <p:bldP spid="413806" grpId="0" animBg="1" autoUpdateAnimBg="0"/>
      <p:bldP spid="413807" grpId="0" animBg="1" autoUpdateAnimBg="0"/>
      <p:bldP spid="413808" grpId="0" animBg="1"/>
      <p:bldP spid="41391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AutoShape 2"/>
          <p:cNvSpPr>
            <a:spLocks noChangeArrowheads="1"/>
          </p:cNvSpPr>
          <p:nvPr/>
        </p:nvSpPr>
        <p:spPr bwMode="auto">
          <a:xfrm>
            <a:off x="5240338" y="3195638"/>
            <a:ext cx="501650" cy="560387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energy</a:t>
            </a:r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2381250" y="5927725"/>
            <a:ext cx="946150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CC0000"/>
                </a:solidFill>
              </a:rPr>
              <a:t>ATP</a:t>
            </a: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2379663" y="5821363"/>
            <a:ext cx="968375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CC0000"/>
                </a:solidFill>
              </a:rPr>
              <a:t>GTP</a:t>
            </a:r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2379663" y="5821363"/>
            <a:ext cx="904875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CC0000"/>
                </a:solidFill>
              </a:rPr>
              <a:t>TTP</a:t>
            </a:r>
          </a:p>
        </p:txBody>
      </p:sp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2381250" y="5821363"/>
            <a:ext cx="946150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CC0000"/>
                </a:solidFill>
              </a:rPr>
              <a:t>CTP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-122238"/>
            <a:ext cx="4495800" cy="731838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</a:rPr>
              <a:t>Energy of Replication</a:t>
            </a:r>
          </a:p>
        </p:txBody>
      </p:sp>
      <p:pic>
        <p:nvPicPr>
          <p:cNvPr id="405513" name="Picture 9" descr="baseAT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3814763"/>
            <a:ext cx="132556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14" name="Picture 10" descr="baseAD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3814763"/>
            <a:ext cx="13239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15" name="Picture 11" descr="baseA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4298950"/>
            <a:ext cx="13239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16" name="AutoShape 12"/>
          <p:cNvSpPr>
            <a:spLocks noChangeArrowheads="1"/>
          </p:cNvSpPr>
          <p:nvPr/>
        </p:nvSpPr>
        <p:spPr bwMode="auto">
          <a:xfrm>
            <a:off x="4149725" y="4076700"/>
            <a:ext cx="738188" cy="3270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405517" name="Rectangle 13"/>
          <p:cNvSpPr>
            <a:spLocks noChangeArrowheads="1"/>
          </p:cNvSpPr>
          <p:nvPr/>
        </p:nvSpPr>
        <p:spPr bwMode="auto">
          <a:xfrm>
            <a:off x="5653088" y="5821363"/>
            <a:ext cx="987425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1F497D"/>
                </a:solidFill>
              </a:rPr>
              <a:t>ADP</a:t>
            </a:r>
            <a:endParaRPr lang="en-US" altLang="en-US" sz="3000" b="1">
              <a:solidFill>
                <a:srgbClr val="CC0000"/>
              </a:solidFill>
            </a:endParaRPr>
          </a:p>
        </p:txBody>
      </p:sp>
      <p:pic>
        <p:nvPicPr>
          <p:cNvPr id="405518" name="Picture 14" descr="P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573338"/>
            <a:ext cx="32861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19" name="Rectangle 15"/>
          <p:cNvSpPr>
            <a:spLocks noChangeArrowheads="1"/>
          </p:cNvSpPr>
          <p:nvPr/>
        </p:nvSpPr>
        <p:spPr bwMode="auto">
          <a:xfrm>
            <a:off x="5686425" y="5821363"/>
            <a:ext cx="1030288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F116A"/>
                </a:solidFill>
              </a:rPr>
              <a:t>AMP</a:t>
            </a:r>
            <a:endParaRPr lang="en-US" altLang="en-US" sz="3000" b="1">
              <a:solidFill>
                <a:srgbClr val="CC0000"/>
              </a:solidFill>
            </a:endParaRPr>
          </a:p>
        </p:txBody>
      </p:sp>
      <p:pic>
        <p:nvPicPr>
          <p:cNvPr id="405520" name="Picture 16" descr="PP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2876550"/>
            <a:ext cx="4508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21" name="Picture 17" descr="baseGT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3814763"/>
            <a:ext cx="131921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22" name="Rectangle 18"/>
          <p:cNvSpPr>
            <a:spLocks noChangeArrowheads="1"/>
          </p:cNvSpPr>
          <p:nvPr/>
        </p:nvSpPr>
        <p:spPr bwMode="auto">
          <a:xfrm>
            <a:off x="5664200" y="5821363"/>
            <a:ext cx="1052513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F116A"/>
                </a:solidFill>
              </a:rPr>
              <a:t>GMP</a:t>
            </a:r>
            <a:endParaRPr lang="en-US" altLang="en-US" sz="3000" b="1">
              <a:solidFill>
                <a:srgbClr val="CC0000"/>
              </a:solidFill>
            </a:endParaRPr>
          </a:p>
        </p:txBody>
      </p:sp>
      <p:sp>
        <p:nvSpPr>
          <p:cNvPr id="405523" name="Rectangle 19"/>
          <p:cNvSpPr>
            <a:spLocks noChangeArrowheads="1"/>
          </p:cNvSpPr>
          <p:nvPr/>
        </p:nvSpPr>
        <p:spPr bwMode="auto">
          <a:xfrm>
            <a:off x="5638800" y="5821363"/>
            <a:ext cx="989013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F116A"/>
                </a:solidFill>
              </a:rPr>
              <a:t>TMP</a:t>
            </a:r>
            <a:endParaRPr lang="en-US" altLang="en-US" sz="3000" b="1">
              <a:solidFill>
                <a:srgbClr val="CC0000"/>
              </a:solidFill>
            </a:endParaRPr>
          </a:p>
        </p:txBody>
      </p:sp>
      <p:sp>
        <p:nvSpPr>
          <p:cNvPr id="405524" name="Rectangle 20"/>
          <p:cNvSpPr>
            <a:spLocks noChangeArrowheads="1"/>
          </p:cNvSpPr>
          <p:nvPr/>
        </p:nvSpPr>
        <p:spPr bwMode="auto">
          <a:xfrm>
            <a:off x="5534025" y="5821363"/>
            <a:ext cx="1030288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F116A"/>
                </a:solidFill>
              </a:rPr>
              <a:t>CMP</a:t>
            </a:r>
            <a:endParaRPr lang="en-US" altLang="en-US" sz="3000" b="1">
              <a:solidFill>
                <a:srgbClr val="CC0000"/>
              </a:solidFill>
            </a:endParaRPr>
          </a:p>
        </p:txBody>
      </p:sp>
      <p:pic>
        <p:nvPicPr>
          <p:cNvPr id="405525" name="Picture 21" descr="baseTT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3814763"/>
            <a:ext cx="13144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26" name="Picture 22" descr="baseCT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3814763"/>
            <a:ext cx="13081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27" name="Picture 23" descr="baseGM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4298950"/>
            <a:ext cx="13176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28" name="Picture 24" descr="baseTM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298950"/>
            <a:ext cx="13128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29" name="Picture 25" descr="baseCMP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298950"/>
            <a:ext cx="13065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30" name="Oval 26"/>
          <p:cNvSpPr>
            <a:spLocks noChangeArrowheads="1"/>
          </p:cNvSpPr>
          <p:nvPr/>
        </p:nvSpPr>
        <p:spPr bwMode="auto">
          <a:xfrm>
            <a:off x="2586038" y="3429000"/>
            <a:ext cx="685800" cy="1447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05531" name="Rectangle 27"/>
          <p:cNvSpPr>
            <a:spLocks noChangeArrowheads="1"/>
          </p:cNvSpPr>
          <p:nvPr/>
        </p:nvSpPr>
        <p:spPr bwMode="auto">
          <a:xfrm>
            <a:off x="1447800" y="6308725"/>
            <a:ext cx="2830513" cy="427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CC0000"/>
                </a:solidFill>
              </a:rPr>
              <a:t>modified nucleotide</a:t>
            </a:r>
          </a:p>
        </p:txBody>
      </p:sp>
      <p:sp>
        <p:nvSpPr>
          <p:cNvPr id="405532" name="Oval 28"/>
          <p:cNvSpPr>
            <a:spLocks noChangeArrowheads="1"/>
          </p:cNvSpPr>
          <p:nvPr/>
        </p:nvSpPr>
        <p:spPr bwMode="auto">
          <a:xfrm>
            <a:off x="5657850" y="4271963"/>
            <a:ext cx="1077913" cy="1168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05533" name="AutoShape 29"/>
          <p:cNvSpPr>
            <a:spLocks noChangeArrowheads="1"/>
          </p:cNvSpPr>
          <p:nvPr/>
        </p:nvSpPr>
        <p:spPr bwMode="auto">
          <a:xfrm>
            <a:off x="5591175" y="2822575"/>
            <a:ext cx="501650" cy="56038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energy</a:t>
            </a:r>
          </a:p>
        </p:txBody>
      </p:sp>
      <p:sp>
        <p:nvSpPr>
          <p:cNvPr id="33821" name="Rectangle 30"/>
          <p:cNvSpPr>
            <a:spLocks noChangeArrowheads="1"/>
          </p:cNvSpPr>
          <p:nvPr/>
        </p:nvSpPr>
        <p:spPr bwMode="auto">
          <a:xfrm>
            <a:off x="152400" y="762000"/>
            <a:ext cx="8534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The nucleotides arrive as nucleosides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DNA bases with P–P–P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P-P-P = energy for bonding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DNA bases arrive with their own energy source for bonding</a:t>
            </a:r>
          </a:p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bonded by enzyme: DNA polymerase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5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5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05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05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05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5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5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05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05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05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05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405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7" dur="500"/>
                                        <p:tgtEl>
                                          <p:spTgt spid="405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0" dur="500"/>
                                        <p:tgtEl>
                                          <p:spTgt spid="405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05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05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405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405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405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05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405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405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405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405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49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6" grpId="0" animBg="1"/>
      <p:bldP spid="405506" grpId="1" animBg="1"/>
      <p:bldP spid="405506" grpId="2" animBg="1"/>
      <p:bldP spid="405506" grpId="3" animBg="1"/>
      <p:bldP spid="405506" grpId="4" animBg="1"/>
      <p:bldP spid="405506" grpId="5" animBg="1"/>
      <p:bldP spid="405506" grpId="6" animBg="1"/>
      <p:bldP spid="405507" grpId="0" animBg="1"/>
      <p:bldP spid="405507" grpId="1" animBg="1"/>
      <p:bldP spid="405508" grpId="0" animBg="1"/>
      <p:bldP spid="405508" grpId="1" animBg="1"/>
      <p:bldP spid="405509" grpId="0" animBg="1"/>
      <p:bldP spid="405509" grpId="1" animBg="1"/>
      <p:bldP spid="405510" grpId="0" animBg="1"/>
      <p:bldP spid="405517" grpId="0" animBg="1"/>
      <p:bldP spid="405517" grpId="1" animBg="1"/>
      <p:bldP spid="405519" grpId="0" animBg="1"/>
      <p:bldP spid="405519" grpId="1" animBg="1"/>
      <p:bldP spid="405522" grpId="0" animBg="1"/>
      <p:bldP spid="405522" grpId="1" animBg="1"/>
      <p:bldP spid="405523" grpId="0" animBg="1"/>
      <p:bldP spid="405523" grpId="1" animBg="1"/>
      <p:bldP spid="405524" grpId="0" animBg="1"/>
      <p:bldP spid="405530" grpId="0" animBg="1"/>
      <p:bldP spid="405530" grpId="1" animBg="1"/>
      <p:bldP spid="405531" grpId="0" animBg="1"/>
      <p:bldP spid="405532" grpId="0" animBg="1"/>
      <p:bldP spid="405532" grpId="1" animBg="1"/>
      <p:bldP spid="405533" grpId="0" animBg="1"/>
      <p:bldP spid="4055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2959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28600" y="762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DNA replication</a:t>
            </a: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304800" y="4244975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DNA replication occurring at S Phase (DNA synthesis phase)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685800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GB" sz="2000" b="1" dirty="0">
                <a:latin typeface="+mn-lt"/>
              </a:rPr>
              <a:t>DNA replication is a biological process that occurs in all living organisms and copies their DNA; it is the basis for biological inheritance.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5308600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GB" sz="2000" b="1" dirty="0">
                <a:latin typeface="+mn-lt"/>
              </a:rPr>
              <a:t>The process starts when one double-stranded DNA molecule produces two identical copies of the molecule.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2333625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GB" sz="2000" b="1" dirty="0">
                <a:latin typeface="+mn-lt"/>
              </a:rPr>
              <a:t>The double helix is unwound and each strand acts as a template for the next strand. Bases are matched to synthesize the new partner strands.</a:t>
            </a:r>
          </a:p>
        </p:txBody>
      </p:sp>
      <p:pic>
        <p:nvPicPr>
          <p:cNvPr id="5128" name="Picture 9" descr="http://drugline.org/img/term/cell-cycle-2725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3171825"/>
            <a:ext cx="33813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AutoShape 2"/>
          <p:cNvSpPr>
            <a:spLocks noChangeArrowheads="1"/>
          </p:cNvSpPr>
          <p:nvPr/>
        </p:nvSpPr>
        <p:spPr bwMode="auto">
          <a:xfrm>
            <a:off x="4022725" y="2654300"/>
            <a:ext cx="660400" cy="12668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>
          <a:xfrm>
            <a:off x="-990600" y="-152400"/>
            <a:ext cx="7162800" cy="762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</a:rPr>
              <a:t>Replacing RNA primers with DNA</a:t>
            </a:r>
          </a:p>
        </p:txBody>
      </p:sp>
      <p:sp>
        <p:nvSpPr>
          <p:cNvPr id="35844" name="Freeform 5"/>
          <p:cNvSpPr>
            <a:spLocks/>
          </p:cNvSpPr>
          <p:nvPr/>
        </p:nvSpPr>
        <p:spPr bwMode="auto">
          <a:xfrm>
            <a:off x="585788" y="2808288"/>
            <a:ext cx="7750175" cy="1311275"/>
          </a:xfrm>
          <a:custGeom>
            <a:avLst/>
            <a:gdLst>
              <a:gd name="T0" fmla="*/ 0 w 4882"/>
              <a:gd name="T1" fmla="*/ 2147483646 h 792"/>
              <a:gd name="T2" fmla="*/ 2147483646 w 4882"/>
              <a:gd name="T3" fmla="*/ 2147483646 h 792"/>
              <a:gd name="T4" fmla="*/ 2147483646 w 4882"/>
              <a:gd name="T5" fmla="*/ 2147483646 h 792"/>
              <a:gd name="T6" fmla="*/ 2147483646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5845" name="Freeform 6"/>
          <p:cNvSpPr>
            <a:spLocks/>
          </p:cNvSpPr>
          <p:nvPr/>
        </p:nvSpPr>
        <p:spPr bwMode="auto">
          <a:xfrm flipV="1">
            <a:off x="563563" y="4519613"/>
            <a:ext cx="7750175" cy="1257300"/>
          </a:xfrm>
          <a:custGeom>
            <a:avLst/>
            <a:gdLst>
              <a:gd name="T0" fmla="*/ 0 w 4882"/>
              <a:gd name="T1" fmla="*/ 2147483646 h 792"/>
              <a:gd name="T2" fmla="*/ 2147483646 w 4882"/>
              <a:gd name="T3" fmla="*/ 2147483646 h 792"/>
              <a:gd name="T4" fmla="*/ 2147483646 w 4882"/>
              <a:gd name="T5" fmla="*/ 2147483646 h 792"/>
              <a:gd name="T6" fmla="*/ 2147483646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5846" name="Freeform 7"/>
          <p:cNvSpPr>
            <a:spLocks/>
          </p:cNvSpPr>
          <p:nvPr/>
        </p:nvSpPr>
        <p:spPr bwMode="auto">
          <a:xfrm>
            <a:off x="3300413" y="4535488"/>
            <a:ext cx="5003800" cy="639762"/>
          </a:xfrm>
          <a:custGeom>
            <a:avLst/>
            <a:gdLst>
              <a:gd name="T0" fmla="*/ 0 w 3152"/>
              <a:gd name="T1" fmla="*/ 0 h 403"/>
              <a:gd name="T2" fmla="*/ 2147483646 w 3152"/>
              <a:gd name="T3" fmla="*/ 2147483646 h 403"/>
              <a:gd name="T4" fmla="*/ 2147483646 w 3152"/>
              <a:gd name="T5" fmla="*/ 2147483646 h 403"/>
              <a:gd name="T6" fmla="*/ 2147483646 w 3152"/>
              <a:gd name="T7" fmla="*/ 2147483646 h 403"/>
              <a:gd name="T8" fmla="*/ 0 60000 65536"/>
              <a:gd name="T9" fmla="*/ 0 60000 65536"/>
              <a:gd name="T10" fmla="*/ 0 60000 65536"/>
              <a:gd name="T11" fmla="*/ 0 60000 65536"/>
              <a:gd name="T12" fmla="*/ 0 w 3152"/>
              <a:gd name="T13" fmla="*/ 0 h 403"/>
              <a:gd name="T14" fmla="*/ 3152 w 3152"/>
              <a:gd name="T15" fmla="*/ 403 h 4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52" h="403">
                <a:moveTo>
                  <a:pt x="0" y="0"/>
                </a:moveTo>
                <a:cubicBezTo>
                  <a:pt x="138" y="95"/>
                  <a:pt x="276" y="191"/>
                  <a:pt x="580" y="254"/>
                </a:cubicBezTo>
                <a:cubicBezTo>
                  <a:pt x="884" y="317"/>
                  <a:pt x="1396" y="353"/>
                  <a:pt x="1825" y="378"/>
                </a:cubicBezTo>
                <a:cubicBezTo>
                  <a:pt x="2254" y="403"/>
                  <a:pt x="2703" y="402"/>
                  <a:pt x="3152" y="402"/>
                </a:cubicBezTo>
              </a:path>
            </a:pathLst>
          </a:custGeom>
          <a:noFill/>
          <a:ln w="177800" cap="flat" cmpd="sng">
            <a:solidFill>
              <a:schemeClr val="hlink"/>
            </a:solidFill>
            <a:prstDash val="solid"/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5847" name="AutoShape 8"/>
          <p:cNvSpPr>
            <a:spLocks noChangeArrowheads="1"/>
          </p:cNvSpPr>
          <p:nvPr/>
        </p:nvSpPr>
        <p:spPr bwMode="auto">
          <a:xfrm>
            <a:off x="730250" y="4035425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8" name="AutoShape 9"/>
          <p:cNvSpPr>
            <a:spLocks noChangeArrowheads="1"/>
          </p:cNvSpPr>
          <p:nvPr/>
        </p:nvSpPr>
        <p:spPr bwMode="auto">
          <a:xfrm>
            <a:off x="935038" y="43195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9" name="AutoShape 10"/>
          <p:cNvSpPr>
            <a:spLocks noChangeArrowheads="1"/>
          </p:cNvSpPr>
          <p:nvPr/>
        </p:nvSpPr>
        <p:spPr bwMode="auto">
          <a:xfrm>
            <a:off x="1155700" y="433546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0" name="AutoShape 11"/>
          <p:cNvSpPr>
            <a:spLocks noChangeArrowheads="1"/>
          </p:cNvSpPr>
          <p:nvPr/>
        </p:nvSpPr>
        <p:spPr bwMode="auto">
          <a:xfrm>
            <a:off x="1374775" y="4327525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1" name="AutoShape 12"/>
          <p:cNvSpPr>
            <a:spLocks noChangeArrowheads="1"/>
          </p:cNvSpPr>
          <p:nvPr/>
        </p:nvSpPr>
        <p:spPr bwMode="auto">
          <a:xfrm>
            <a:off x="1639888" y="4359275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2" name="AutoShape 13"/>
          <p:cNvSpPr>
            <a:spLocks noChangeArrowheads="1"/>
          </p:cNvSpPr>
          <p:nvPr/>
        </p:nvSpPr>
        <p:spPr bwMode="auto">
          <a:xfrm>
            <a:off x="1890713" y="44148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3" name="AutoShape 14"/>
          <p:cNvSpPr>
            <a:spLocks noChangeArrowheads="1"/>
          </p:cNvSpPr>
          <p:nvPr/>
        </p:nvSpPr>
        <p:spPr bwMode="auto">
          <a:xfrm>
            <a:off x="2111375" y="44307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4" name="AutoShape 15"/>
          <p:cNvSpPr>
            <a:spLocks noChangeArrowheads="1"/>
          </p:cNvSpPr>
          <p:nvPr/>
        </p:nvSpPr>
        <p:spPr bwMode="auto">
          <a:xfrm>
            <a:off x="935038" y="40973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5" name="AutoShape 16"/>
          <p:cNvSpPr>
            <a:spLocks noChangeArrowheads="1"/>
          </p:cNvSpPr>
          <p:nvPr/>
        </p:nvSpPr>
        <p:spPr bwMode="auto">
          <a:xfrm>
            <a:off x="1155700" y="41132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6" name="AutoShape 17"/>
          <p:cNvSpPr>
            <a:spLocks noChangeArrowheads="1"/>
          </p:cNvSpPr>
          <p:nvPr/>
        </p:nvSpPr>
        <p:spPr bwMode="auto">
          <a:xfrm>
            <a:off x="1374775" y="408146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7" name="AutoShape 18"/>
          <p:cNvSpPr>
            <a:spLocks noChangeArrowheads="1"/>
          </p:cNvSpPr>
          <p:nvPr/>
        </p:nvSpPr>
        <p:spPr bwMode="auto">
          <a:xfrm>
            <a:off x="1639888" y="4073525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8" name="AutoShape 19"/>
          <p:cNvSpPr>
            <a:spLocks noChangeArrowheads="1"/>
          </p:cNvSpPr>
          <p:nvPr/>
        </p:nvSpPr>
        <p:spPr bwMode="auto">
          <a:xfrm>
            <a:off x="1897063" y="40497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9" name="AutoShape 20"/>
          <p:cNvSpPr>
            <a:spLocks noChangeArrowheads="1"/>
          </p:cNvSpPr>
          <p:nvPr/>
        </p:nvSpPr>
        <p:spPr bwMode="auto">
          <a:xfrm>
            <a:off x="2103438" y="3956050"/>
            <a:ext cx="130175" cy="3032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5860" name="Group 21"/>
          <p:cNvGrpSpPr>
            <a:grpSpLocks/>
          </p:cNvGrpSpPr>
          <p:nvPr/>
        </p:nvGrpSpPr>
        <p:grpSpPr bwMode="auto">
          <a:xfrm>
            <a:off x="304800" y="4575175"/>
            <a:ext cx="327025" cy="304800"/>
            <a:chOff x="1768" y="3755"/>
            <a:chExt cx="206" cy="192"/>
          </a:xfrm>
        </p:grpSpPr>
        <p:sp>
          <p:nvSpPr>
            <p:cNvPr id="35899" name="Oval 22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00" name="Rectangle 23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5861" name="Group 24"/>
          <p:cNvGrpSpPr>
            <a:grpSpLocks/>
          </p:cNvGrpSpPr>
          <p:nvPr/>
        </p:nvGrpSpPr>
        <p:grpSpPr bwMode="auto">
          <a:xfrm>
            <a:off x="8364538" y="5030788"/>
            <a:ext cx="327025" cy="304800"/>
            <a:chOff x="1768" y="3755"/>
            <a:chExt cx="206" cy="192"/>
          </a:xfrm>
        </p:grpSpPr>
        <p:sp>
          <p:nvSpPr>
            <p:cNvPr id="35897" name="Oval 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98" name="Rectangle 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5862" name="Group 27"/>
          <p:cNvGrpSpPr>
            <a:grpSpLocks/>
          </p:cNvGrpSpPr>
          <p:nvPr/>
        </p:nvGrpSpPr>
        <p:grpSpPr bwMode="auto">
          <a:xfrm>
            <a:off x="8364538" y="2657475"/>
            <a:ext cx="327025" cy="304800"/>
            <a:chOff x="1768" y="3755"/>
            <a:chExt cx="206" cy="192"/>
          </a:xfrm>
        </p:grpSpPr>
        <p:sp>
          <p:nvSpPr>
            <p:cNvPr id="35895" name="Oval 2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96" name="Rectangle 2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5863" name="Group 30"/>
          <p:cNvGrpSpPr>
            <a:grpSpLocks/>
          </p:cNvGrpSpPr>
          <p:nvPr/>
        </p:nvGrpSpPr>
        <p:grpSpPr bwMode="auto">
          <a:xfrm>
            <a:off x="3025775" y="3944938"/>
            <a:ext cx="327025" cy="304800"/>
            <a:chOff x="1768" y="3755"/>
            <a:chExt cx="206" cy="192"/>
          </a:xfrm>
        </p:grpSpPr>
        <p:sp>
          <p:nvSpPr>
            <p:cNvPr id="35893" name="Oval 31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94" name="Rectangle 32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5864" name="Group 33"/>
          <p:cNvGrpSpPr>
            <a:grpSpLocks/>
          </p:cNvGrpSpPr>
          <p:nvPr/>
        </p:nvGrpSpPr>
        <p:grpSpPr bwMode="auto">
          <a:xfrm>
            <a:off x="3025775" y="4370388"/>
            <a:ext cx="327025" cy="304800"/>
            <a:chOff x="2621" y="2303"/>
            <a:chExt cx="206" cy="192"/>
          </a:xfrm>
        </p:grpSpPr>
        <p:sp>
          <p:nvSpPr>
            <p:cNvPr id="35891" name="Oval 34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92" name="Rectangle 35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5865" name="Group 36"/>
          <p:cNvGrpSpPr>
            <a:grpSpLocks/>
          </p:cNvGrpSpPr>
          <p:nvPr/>
        </p:nvGrpSpPr>
        <p:grpSpPr bwMode="auto">
          <a:xfrm>
            <a:off x="304800" y="3778250"/>
            <a:ext cx="327025" cy="304800"/>
            <a:chOff x="2621" y="2303"/>
            <a:chExt cx="206" cy="192"/>
          </a:xfrm>
        </p:grpSpPr>
        <p:sp>
          <p:nvSpPr>
            <p:cNvPr id="35889" name="Oval 37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90" name="Rectangle 38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5866" name="Group 39"/>
          <p:cNvGrpSpPr>
            <a:grpSpLocks/>
          </p:cNvGrpSpPr>
          <p:nvPr/>
        </p:nvGrpSpPr>
        <p:grpSpPr bwMode="auto">
          <a:xfrm>
            <a:off x="8364538" y="5640388"/>
            <a:ext cx="327025" cy="304800"/>
            <a:chOff x="2621" y="2303"/>
            <a:chExt cx="206" cy="192"/>
          </a:xfrm>
        </p:grpSpPr>
        <p:sp>
          <p:nvSpPr>
            <p:cNvPr id="35887" name="Oval 40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88" name="Rectangle 41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5867" name="Group 42"/>
          <p:cNvGrpSpPr>
            <a:grpSpLocks/>
          </p:cNvGrpSpPr>
          <p:nvPr/>
        </p:nvGrpSpPr>
        <p:grpSpPr bwMode="auto">
          <a:xfrm>
            <a:off x="8364538" y="3144838"/>
            <a:ext cx="327025" cy="304800"/>
            <a:chOff x="2621" y="2303"/>
            <a:chExt cx="206" cy="192"/>
          </a:xfrm>
        </p:grpSpPr>
        <p:sp>
          <p:nvSpPr>
            <p:cNvPr id="35885" name="Oval 4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86" name="Rectangle 4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sp>
        <p:nvSpPr>
          <p:cNvPr id="35868" name="AutoShape 45"/>
          <p:cNvSpPr>
            <a:spLocks noChangeArrowheads="1"/>
          </p:cNvSpPr>
          <p:nvPr/>
        </p:nvSpPr>
        <p:spPr bwMode="auto">
          <a:xfrm>
            <a:off x="730250" y="4324350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69" name="AutoShape 46"/>
          <p:cNvSpPr>
            <a:spLocks noChangeArrowheads="1"/>
          </p:cNvSpPr>
          <p:nvPr/>
        </p:nvSpPr>
        <p:spPr bwMode="auto">
          <a:xfrm>
            <a:off x="1695450" y="4340225"/>
            <a:ext cx="1320800" cy="42545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CC0000"/>
                </a:solidFill>
              </a:rPr>
              <a:t>growing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CC0000"/>
                </a:solidFill>
              </a:rPr>
              <a:t>replication fork</a:t>
            </a:r>
            <a:endParaRPr lang="en-US" altLang="en-US" sz="1800" b="1">
              <a:solidFill>
                <a:srgbClr val="CC0000"/>
              </a:solidFill>
            </a:endParaRPr>
          </a:p>
        </p:txBody>
      </p:sp>
      <p:sp>
        <p:nvSpPr>
          <p:cNvPr id="35870" name="Line 47"/>
          <p:cNvSpPr>
            <a:spLocks noChangeShapeType="1"/>
          </p:cNvSpPr>
          <p:nvPr/>
        </p:nvSpPr>
        <p:spPr bwMode="auto">
          <a:xfrm flipH="1">
            <a:off x="1622425" y="4319588"/>
            <a:ext cx="1055688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5871" name="Freeform 48"/>
          <p:cNvSpPr>
            <a:spLocks/>
          </p:cNvSpPr>
          <p:nvPr/>
        </p:nvSpPr>
        <p:spPr bwMode="auto">
          <a:xfrm>
            <a:off x="7816850" y="5173663"/>
            <a:ext cx="493713" cy="1587"/>
          </a:xfrm>
          <a:custGeom>
            <a:avLst/>
            <a:gdLst>
              <a:gd name="T0" fmla="*/ 2147483646 w 311"/>
              <a:gd name="T1" fmla="*/ 0 h 1"/>
              <a:gd name="T2" fmla="*/ 0 w 311"/>
              <a:gd name="T3" fmla="*/ 0 h 1"/>
              <a:gd name="T4" fmla="*/ 0 60000 65536"/>
              <a:gd name="T5" fmla="*/ 0 60000 65536"/>
              <a:gd name="T6" fmla="*/ 0 w 311"/>
              <a:gd name="T7" fmla="*/ 0 h 1"/>
              <a:gd name="T8" fmla="*/ 311 w 31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solidFill>
            <a:schemeClr val="bg1"/>
          </a:solidFill>
          <a:ln w="177800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415793" name="AutoShape 49"/>
          <p:cNvSpPr>
            <a:spLocks noChangeArrowheads="1"/>
          </p:cNvSpPr>
          <p:nvPr/>
        </p:nvSpPr>
        <p:spPr bwMode="auto">
          <a:xfrm>
            <a:off x="2286000" y="2590800"/>
            <a:ext cx="2079625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F116A"/>
                </a:solidFill>
              </a:rPr>
              <a:t>DNA polymerase I</a:t>
            </a:r>
          </a:p>
        </p:txBody>
      </p:sp>
      <p:sp>
        <p:nvSpPr>
          <p:cNvPr id="35873" name="Freeform 50"/>
          <p:cNvSpPr>
            <a:spLocks/>
          </p:cNvSpPr>
          <p:nvPr/>
        </p:nvSpPr>
        <p:spPr bwMode="auto">
          <a:xfrm>
            <a:off x="3397250" y="3355975"/>
            <a:ext cx="4964113" cy="804863"/>
          </a:xfrm>
          <a:custGeom>
            <a:avLst/>
            <a:gdLst>
              <a:gd name="T0" fmla="*/ 0 w 3127"/>
              <a:gd name="T1" fmla="*/ 2147483646 h 507"/>
              <a:gd name="T2" fmla="*/ 2147483646 w 3127"/>
              <a:gd name="T3" fmla="*/ 2147483646 h 507"/>
              <a:gd name="T4" fmla="*/ 2147483646 w 3127"/>
              <a:gd name="T5" fmla="*/ 2147483646 h 507"/>
              <a:gd name="T6" fmla="*/ 2147483646 w 3127"/>
              <a:gd name="T7" fmla="*/ 0 h 507"/>
              <a:gd name="T8" fmla="*/ 0 60000 65536"/>
              <a:gd name="T9" fmla="*/ 0 60000 65536"/>
              <a:gd name="T10" fmla="*/ 0 60000 65536"/>
              <a:gd name="T11" fmla="*/ 0 60000 65536"/>
              <a:gd name="T12" fmla="*/ 0 w 3127"/>
              <a:gd name="T13" fmla="*/ 0 h 507"/>
              <a:gd name="T14" fmla="*/ 3127 w 3127"/>
              <a:gd name="T15" fmla="*/ 507 h 5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" h="507">
                <a:moveTo>
                  <a:pt x="0" y="507"/>
                </a:moveTo>
                <a:cubicBezTo>
                  <a:pt x="117" y="404"/>
                  <a:pt x="234" y="302"/>
                  <a:pt x="513" y="225"/>
                </a:cubicBezTo>
                <a:cubicBezTo>
                  <a:pt x="792" y="148"/>
                  <a:pt x="1237" y="82"/>
                  <a:pt x="1673" y="45"/>
                </a:cubicBezTo>
                <a:cubicBezTo>
                  <a:pt x="2109" y="8"/>
                  <a:pt x="2618" y="4"/>
                  <a:pt x="3127" y="0"/>
                </a:cubicBezTo>
              </a:path>
            </a:pathLst>
          </a:custGeom>
          <a:noFill/>
          <a:ln w="177800" cap="flat" cmpd="sng">
            <a:solidFill>
              <a:schemeClr val="hlink"/>
            </a:solidFill>
            <a:prstDash val="solid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415795" name="Freeform 51"/>
          <p:cNvSpPr>
            <a:spLocks/>
          </p:cNvSpPr>
          <p:nvPr/>
        </p:nvSpPr>
        <p:spPr bwMode="auto">
          <a:xfrm>
            <a:off x="6643688" y="3381375"/>
            <a:ext cx="250825" cy="9525"/>
          </a:xfrm>
          <a:custGeom>
            <a:avLst/>
            <a:gdLst>
              <a:gd name="T0" fmla="*/ 0 w 158"/>
              <a:gd name="T1" fmla="*/ 2147483646 h 6"/>
              <a:gd name="T2" fmla="*/ 2147483646 w 158"/>
              <a:gd name="T3" fmla="*/ 0 h 6"/>
              <a:gd name="T4" fmla="*/ 0 60000 65536"/>
              <a:gd name="T5" fmla="*/ 0 60000 65536"/>
              <a:gd name="T6" fmla="*/ 0 w 158"/>
              <a:gd name="T7" fmla="*/ 0 h 6"/>
              <a:gd name="T8" fmla="*/ 158 w 158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8" h="6">
                <a:moveTo>
                  <a:pt x="0" y="6"/>
                </a:moveTo>
                <a:cubicBezTo>
                  <a:pt x="0" y="6"/>
                  <a:pt x="79" y="3"/>
                  <a:pt x="158" y="0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415796" name="Freeform 52"/>
          <p:cNvSpPr>
            <a:spLocks/>
          </p:cNvSpPr>
          <p:nvPr/>
        </p:nvSpPr>
        <p:spPr bwMode="auto">
          <a:xfrm>
            <a:off x="5356225" y="3462338"/>
            <a:ext cx="241300" cy="46037"/>
          </a:xfrm>
          <a:custGeom>
            <a:avLst/>
            <a:gdLst>
              <a:gd name="T0" fmla="*/ 0 w 152"/>
              <a:gd name="T1" fmla="*/ 2147483646 h 29"/>
              <a:gd name="T2" fmla="*/ 2147483646 w 152"/>
              <a:gd name="T3" fmla="*/ 0 h 29"/>
              <a:gd name="T4" fmla="*/ 0 60000 65536"/>
              <a:gd name="T5" fmla="*/ 0 60000 65536"/>
              <a:gd name="T6" fmla="*/ 0 w 152"/>
              <a:gd name="T7" fmla="*/ 0 h 29"/>
              <a:gd name="T8" fmla="*/ 152 w 152"/>
              <a:gd name="T9" fmla="*/ 29 h 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29">
                <a:moveTo>
                  <a:pt x="0" y="29"/>
                </a:moveTo>
                <a:cubicBezTo>
                  <a:pt x="0" y="29"/>
                  <a:pt x="76" y="14"/>
                  <a:pt x="152" y="0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415797" name="Freeform 53"/>
          <p:cNvSpPr>
            <a:spLocks/>
          </p:cNvSpPr>
          <p:nvPr/>
        </p:nvSpPr>
        <p:spPr bwMode="auto">
          <a:xfrm>
            <a:off x="4148138" y="3659188"/>
            <a:ext cx="250825" cy="80962"/>
          </a:xfrm>
          <a:custGeom>
            <a:avLst/>
            <a:gdLst>
              <a:gd name="T0" fmla="*/ 0 w 158"/>
              <a:gd name="T1" fmla="*/ 2147483646 h 51"/>
              <a:gd name="T2" fmla="*/ 2147483646 w 158"/>
              <a:gd name="T3" fmla="*/ 0 h 51"/>
              <a:gd name="T4" fmla="*/ 0 60000 65536"/>
              <a:gd name="T5" fmla="*/ 0 60000 65536"/>
              <a:gd name="T6" fmla="*/ 0 w 158"/>
              <a:gd name="T7" fmla="*/ 0 h 51"/>
              <a:gd name="T8" fmla="*/ 158 w 158"/>
              <a:gd name="T9" fmla="*/ 51 h 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8" h="51">
                <a:moveTo>
                  <a:pt x="0" y="51"/>
                </a:moveTo>
                <a:cubicBezTo>
                  <a:pt x="0" y="51"/>
                  <a:pt x="79" y="25"/>
                  <a:pt x="158" y="0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415798" name="Freeform 54"/>
          <p:cNvSpPr>
            <a:spLocks/>
          </p:cNvSpPr>
          <p:nvPr/>
        </p:nvSpPr>
        <p:spPr bwMode="auto">
          <a:xfrm>
            <a:off x="7816850" y="5173663"/>
            <a:ext cx="493713" cy="1587"/>
          </a:xfrm>
          <a:custGeom>
            <a:avLst/>
            <a:gdLst>
              <a:gd name="T0" fmla="*/ 2147483646 w 311"/>
              <a:gd name="T1" fmla="*/ 0 h 1"/>
              <a:gd name="T2" fmla="*/ 0 w 311"/>
              <a:gd name="T3" fmla="*/ 0 h 1"/>
              <a:gd name="T4" fmla="*/ 0 60000 65536"/>
              <a:gd name="T5" fmla="*/ 0 60000 65536"/>
              <a:gd name="T6" fmla="*/ 0 w 311"/>
              <a:gd name="T7" fmla="*/ 0 h 1"/>
              <a:gd name="T8" fmla="*/ 311 w 31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415799" name="Rectangle 55"/>
          <p:cNvSpPr>
            <a:spLocks noChangeArrowheads="1"/>
          </p:cNvSpPr>
          <p:nvPr/>
        </p:nvSpPr>
        <p:spPr bwMode="auto">
          <a:xfrm>
            <a:off x="7785100" y="5026025"/>
            <a:ext cx="569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6FCF"/>
                </a:solidFill>
              </a:rPr>
              <a:t>RNA</a:t>
            </a:r>
          </a:p>
        </p:txBody>
      </p: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5164138" y="3614738"/>
            <a:ext cx="1141412" cy="646112"/>
            <a:chOff x="3205" y="1959"/>
            <a:chExt cx="719" cy="407"/>
          </a:xfrm>
        </p:grpSpPr>
        <p:sp>
          <p:nvSpPr>
            <p:cNvPr id="35881" name="AutoShape 57"/>
            <p:cNvSpPr>
              <a:spLocks noChangeArrowheads="1"/>
            </p:cNvSpPr>
            <p:nvPr/>
          </p:nvSpPr>
          <p:spPr bwMode="auto">
            <a:xfrm>
              <a:off x="3392" y="2141"/>
              <a:ext cx="532" cy="214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CC0000"/>
                  </a:solidFill>
                </a:rPr>
                <a:t>ligase</a:t>
              </a:r>
            </a:p>
          </p:txBody>
        </p:sp>
        <p:grpSp>
          <p:nvGrpSpPr>
            <p:cNvPr id="35882" name="Group 58"/>
            <p:cNvGrpSpPr>
              <a:grpSpLocks/>
            </p:cNvGrpSpPr>
            <p:nvPr/>
          </p:nvGrpSpPr>
          <p:grpSpPr bwMode="auto">
            <a:xfrm>
              <a:off x="3205" y="1959"/>
              <a:ext cx="249" cy="407"/>
              <a:chOff x="3205" y="1759"/>
              <a:chExt cx="249" cy="407"/>
            </a:xfrm>
          </p:grpSpPr>
          <p:sp>
            <p:nvSpPr>
              <p:cNvPr id="35883" name="Oval 59"/>
              <p:cNvSpPr>
                <a:spLocks noChangeArrowheads="1"/>
              </p:cNvSpPr>
              <p:nvPr/>
            </p:nvSpPr>
            <p:spPr bwMode="auto">
              <a:xfrm>
                <a:off x="3205" y="1917"/>
                <a:ext cx="249" cy="249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5884" name="AutoShape 60"/>
              <p:cNvSpPr>
                <a:spLocks noChangeArrowheads="1"/>
              </p:cNvSpPr>
              <p:nvPr/>
            </p:nvSpPr>
            <p:spPr bwMode="auto">
              <a:xfrm>
                <a:off x="3207" y="1759"/>
                <a:ext cx="244" cy="26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35880" name="Rectangle 61"/>
          <p:cNvSpPr>
            <a:spLocks noChangeArrowheads="1"/>
          </p:cNvSpPr>
          <p:nvPr/>
        </p:nvSpPr>
        <p:spPr bwMode="auto">
          <a:xfrm>
            <a:off x="228600" y="736600"/>
            <a:ext cx="838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In the replication process, </a:t>
            </a:r>
            <a:r>
              <a:rPr lang="en-GB" altLang="en-US" sz="2000" b="1" u="sng">
                <a:solidFill>
                  <a:srgbClr val="FF0000"/>
                </a:solidFill>
              </a:rPr>
              <a:t>DNA Polymerase I and Rnase H </a:t>
            </a:r>
            <a:r>
              <a:rPr lang="en-GB" altLang="en-US" sz="2000" b="1"/>
              <a:t>removes the RNA primer  from the lagging strand and fills in the necessary nucleotides between the Okazaki fragments  in 5' - 3' direction.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3000"/>
                                        <p:tgtEl>
                                          <p:spTgt spid="415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3000"/>
                                        <p:tgtEl>
                                          <p:spTgt spid="415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2000"/>
                                        <p:tgtEl>
                                          <p:spTgt spid="415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415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41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93" grpId="0" animBg="1" autoUpdateAnimBg="0"/>
      <p:bldP spid="41579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28600" y="1270000"/>
            <a:ext cx="838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ea typeface="ＭＳ Ｐゴシック" panose="020B0600070205080204" pitchFamily="34" charset="-128"/>
              </a:rPr>
              <a:t>DNA polymerase/ligase cannot fill gap at end of chromosome after RNA primer is removed. If this gap is not filled, chromosomes would become shorter each round of replication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8600" y="5838825"/>
            <a:ext cx="792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Solution: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special telomere sequence: tandem repeats of TTAGGG (human)telomerase, a specific enzyme with integrated RNA template.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228600" y="511175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Bacteria DNAs are circular, not a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There is a problem for eukaryote DNAs: ???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1005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What about the ends (or telomeres) of linear chromosomes?</a:t>
            </a:r>
          </a:p>
        </p:txBody>
      </p:sp>
      <p:sp>
        <p:nvSpPr>
          <p:cNvPr id="36870" name="AutoShape 3"/>
          <p:cNvSpPr>
            <a:spLocks noChangeArrowheads="1"/>
          </p:cNvSpPr>
          <p:nvPr/>
        </p:nvSpPr>
        <p:spPr bwMode="auto">
          <a:xfrm>
            <a:off x="4140200" y="4583113"/>
            <a:ext cx="660400" cy="12668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36871" name="AutoShape 4"/>
          <p:cNvSpPr>
            <a:spLocks noChangeArrowheads="1"/>
          </p:cNvSpPr>
          <p:nvPr/>
        </p:nvSpPr>
        <p:spPr bwMode="auto">
          <a:xfrm>
            <a:off x="4562475" y="4510088"/>
            <a:ext cx="2206625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F116A"/>
                </a:solidFill>
              </a:rPr>
              <a:t>DNA polymerase III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124325" y="2652713"/>
            <a:ext cx="660400" cy="12668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36873" name="Freeform 8"/>
          <p:cNvSpPr>
            <a:spLocks/>
          </p:cNvSpPr>
          <p:nvPr/>
        </p:nvSpPr>
        <p:spPr bwMode="auto">
          <a:xfrm>
            <a:off x="561975" y="2806700"/>
            <a:ext cx="7750175" cy="1311275"/>
          </a:xfrm>
          <a:custGeom>
            <a:avLst/>
            <a:gdLst>
              <a:gd name="T0" fmla="*/ 0 w 4882"/>
              <a:gd name="T1" fmla="*/ 2147483646 h 792"/>
              <a:gd name="T2" fmla="*/ 2147483646 w 4882"/>
              <a:gd name="T3" fmla="*/ 2147483646 h 792"/>
              <a:gd name="T4" fmla="*/ 2147483646 w 4882"/>
              <a:gd name="T5" fmla="*/ 2147483646 h 792"/>
              <a:gd name="T6" fmla="*/ 2147483646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6874" name="Freeform 9"/>
          <p:cNvSpPr>
            <a:spLocks/>
          </p:cNvSpPr>
          <p:nvPr/>
        </p:nvSpPr>
        <p:spPr bwMode="auto">
          <a:xfrm flipV="1">
            <a:off x="539750" y="4518025"/>
            <a:ext cx="7750175" cy="1257300"/>
          </a:xfrm>
          <a:custGeom>
            <a:avLst/>
            <a:gdLst>
              <a:gd name="T0" fmla="*/ 0 w 4882"/>
              <a:gd name="T1" fmla="*/ 2147483646 h 792"/>
              <a:gd name="T2" fmla="*/ 2147483646 w 4882"/>
              <a:gd name="T3" fmla="*/ 2147483646 h 792"/>
              <a:gd name="T4" fmla="*/ 2147483646 w 4882"/>
              <a:gd name="T5" fmla="*/ 2147483646 h 792"/>
              <a:gd name="T6" fmla="*/ 2147483646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6875" name="Freeform 10"/>
          <p:cNvSpPr>
            <a:spLocks/>
          </p:cNvSpPr>
          <p:nvPr/>
        </p:nvSpPr>
        <p:spPr bwMode="auto">
          <a:xfrm>
            <a:off x="3276600" y="4533900"/>
            <a:ext cx="5003800" cy="639763"/>
          </a:xfrm>
          <a:custGeom>
            <a:avLst/>
            <a:gdLst>
              <a:gd name="T0" fmla="*/ 0 w 3152"/>
              <a:gd name="T1" fmla="*/ 0 h 403"/>
              <a:gd name="T2" fmla="*/ 2147483646 w 3152"/>
              <a:gd name="T3" fmla="*/ 2147483646 h 403"/>
              <a:gd name="T4" fmla="*/ 2147483646 w 3152"/>
              <a:gd name="T5" fmla="*/ 2147483646 h 403"/>
              <a:gd name="T6" fmla="*/ 2147483646 w 3152"/>
              <a:gd name="T7" fmla="*/ 2147483646 h 403"/>
              <a:gd name="T8" fmla="*/ 0 60000 65536"/>
              <a:gd name="T9" fmla="*/ 0 60000 65536"/>
              <a:gd name="T10" fmla="*/ 0 60000 65536"/>
              <a:gd name="T11" fmla="*/ 0 60000 65536"/>
              <a:gd name="T12" fmla="*/ 0 w 3152"/>
              <a:gd name="T13" fmla="*/ 0 h 403"/>
              <a:gd name="T14" fmla="*/ 3152 w 3152"/>
              <a:gd name="T15" fmla="*/ 403 h 4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52" h="403">
                <a:moveTo>
                  <a:pt x="0" y="0"/>
                </a:moveTo>
                <a:cubicBezTo>
                  <a:pt x="138" y="95"/>
                  <a:pt x="276" y="191"/>
                  <a:pt x="580" y="254"/>
                </a:cubicBezTo>
                <a:cubicBezTo>
                  <a:pt x="884" y="317"/>
                  <a:pt x="1396" y="353"/>
                  <a:pt x="1825" y="378"/>
                </a:cubicBezTo>
                <a:cubicBezTo>
                  <a:pt x="2254" y="403"/>
                  <a:pt x="2703" y="402"/>
                  <a:pt x="3152" y="402"/>
                </a:cubicBezTo>
              </a:path>
            </a:pathLst>
          </a:custGeom>
          <a:noFill/>
          <a:ln w="177800" cap="flat" cmpd="sng">
            <a:solidFill>
              <a:schemeClr val="hlink"/>
            </a:solidFill>
            <a:prstDash val="solid"/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6876" name="AutoShape 11"/>
          <p:cNvSpPr>
            <a:spLocks noChangeArrowheads="1"/>
          </p:cNvSpPr>
          <p:nvPr/>
        </p:nvSpPr>
        <p:spPr bwMode="auto">
          <a:xfrm>
            <a:off x="706438" y="4033838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7" name="AutoShape 12"/>
          <p:cNvSpPr>
            <a:spLocks noChangeArrowheads="1"/>
          </p:cNvSpPr>
          <p:nvPr/>
        </p:nvSpPr>
        <p:spPr bwMode="auto">
          <a:xfrm>
            <a:off x="911225" y="43180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8" name="AutoShape 13"/>
          <p:cNvSpPr>
            <a:spLocks noChangeArrowheads="1"/>
          </p:cNvSpPr>
          <p:nvPr/>
        </p:nvSpPr>
        <p:spPr bwMode="auto">
          <a:xfrm>
            <a:off x="1131888" y="4333875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9" name="AutoShape 14"/>
          <p:cNvSpPr>
            <a:spLocks noChangeArrowheads="1"/>
          </p:cNvSpPr>
          <p:nvPr/>
        </p:nvSpPr>
        <p:spPr bwMode="auto">
          <a:xfrm>
            <a:off x="1350963" y="43259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80" name="AutoShape 15"/>
          <p:cNvSpPr>
            <a:spLocks noChangeArrowheads="1"/>
          </p:cNvSpPr>
          <p:nvPr/>
        </p:nvSpPr>
        <p:spPr bwMode="auto">
          <a:xfrm>
            <a:off x="1616075" y="43576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81" name="AutoShape 16"/>
          <p:cNvSpPr>
            <a:spLocks noChangeArrowheads="1"/>
          </p:cNvSpPr>
          <p:nvPr/>
        </p:nvSpPr>
        <p:spPr bwMode="auto">
          <a:xfrm>
            <a:off x="1866900" y="441325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82" name="AutoShape 17"/>
          <p:cNvSpPr>
            <a:spLocks noChangeArrowheads="1"/>
          </p:cNvSpPr>
          <p:nvPr/>
        </p:nvSpPr>
        <p:spPr bwMode="auto">
          <a:xfrm>
            <a:off x="2087563" y="4429125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83" name="AutoShape 18"/>
          <p:cNvSpPr>
            <a:spLocks noChangeArrowheads="1"/>
          </p:cNvSpPr>
          <p:nvPr/>
        </p:nvSpPr>
        <p:spPr bwMode="auto">
          <a:xfrm>
            <a:off x="911225" y="409575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84" name="AutoShape 19"/>
          <p:cNvSpPr>
            <a:spLocks noChangeArrowheads="1"/>
          </p:cNvSpPr>
          <p:nvPr/>
        </p:nvSpPr>
        <p:spPr bwMode="auto">
          <a:xfrm>
            <a:off x="1131888" y="4111625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85" name="AutoShape 20"/>
          <p:cNvSpPr>
            <a:spLocks noChangeArrowheads="1"/>
          </p:cNvSpPr>
          <p:nvPr/>
        </p:nvSpPr>
        <p:spPr bwMode="auto">
          <a:xfrm>
            <a:off x="1350963" y="4079875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86" name="AutoShape 21"/>
          <p:cNvSpPr>
            <a:spLocks noChangeArrowheads="1"/>
          </p:cNvSpPr>
          <p:nvPr/>
        </p:nvSpPr>
        <p:spPr bwMode="auto">
          <a:xfrm>
            <a:off x="1616075" y="40719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87" name="AutoShape 22"/>
          <p:cNvSpPr>
            <a:spLocks noChangeArrowheads="1"/>
          </p:cNvSpPr>
          <p:nvPr/>
        </p:nvSpPr>
        <p:spPr bwMode="auto">
          <a:xfrm>
            <a:off x="1873250" y="4048125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88" name="AutoShape 23"/>
          <p:cNvSpPr>
            <a:spLocks noChangeArrowheads="1"/>
          </p:cNvSpPr>
          <p:nvPr/>
        </p:nvSpPr>
        <p:spPr bwMode="auto">
          <a:xfrm>
            <a:off x="2079625" y="3954463"/>
            <a:ext cx="130175" cy="3032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6889" name="Group 24"/>
          <p:cNvGrpSpPr>
            <a:grpSpLocks/>
          </p:cNvGrpSpPr>
          <p:nvPr/>
        </p:nvGrpSpPr>
        <p:grpSpPr bwMode="auto">
          <a:xfrm>
            <a:off x="280988" y="4573588"/>
            <a:ext cx="327025" cy="304800"/>
            <a:chOff x="1768" y="3755"/>
            <a:chExt cx="206" cy="192"/>
          </a:xfrm>
        </p:grpSpPr>
        <p:sp>
          <p:nvSpPr>
            <p:cNvPr id="36922" name="Oval 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6923" name="Rectangle 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6890" name="Group 27"/>
          <p:cNvGrpSpPr>
            <a:grpSpLocks/>
          </p:cNvGrpSpPr>
          <p:nvPr/>
        </p:nvGrpSpPr>
        <p:grpSpPr bwMode="auto">
          <a:xfrm>
            <a:off x="8340725" y="5029200"/>
            <a:ext cx="327025" cy="304800"/>
            <a:chOff x="1768" y="3755"/>
            <a:chExt cx="206" cy="192"/>
          </a:xfrm>
        </p:grpSpPr>
        <p:sp>
          <p:nvSpPr>
            <p:cNvPr id="36920" name="Oval 2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6921" name="Rectangle 2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6891" name="Group 30"/>
          <p:cNvGrpSpPr>
            <a:grpSpLocks/>
          </p:cNvGrpSpPr>
          <p:nvPr/>
        </p:nvGrpSpPr>
        <p:grpSpPr bwMode="auto">
          <a:xfrm>
            <a:off x="8340725" y="2655888"/>
            <a:ext cx="327025" cy="304800"/>
            <a:chOff x="1768" y="3755"/>
            <a:chExt cx="206" cy="192"/>
          </a:xfrm>
        </p:grpSpPr>
        <p:sp>
          <p:nvSpPr>
            <p:cNvPr id="36918" name="Oval 31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6919" name="Rectangle 32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6892" name="Group 33"/>
          <p:cNvGrpSpPr>
            <a:grpSpLocks/>
          </p:cNvGrpSpPr>
          <p:nvPr/>
        </p:nvGrpSpPr>
        <p:grpSpPr bwMode="auto">
          <a:xfrm>
            <a:off x="3001963" y="3943350"/>
            <a:ext cx="327025" cy="304800"/>
            <a:chOff x="1768" y="3755"/>
            <a:chExt cx="206" cy="192"/>
          </a:xfrm>
        </p:grpSpPr>
        <p:sp>
          <p:nvSpPr>
            <p:cNvPr id="36916" name="Oval 34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6917" name="Rectangle 35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6893" name="Group 36"/>
          <p:cNvGrpSpPr>
            <a:grpSpLocks/>
          </p:cNvGrpSpPr>
          <p:nvPr/>
        </p:nvGrpSpPr>
        <p:grpSpPr bwMode="auto">
          <a:xfrm>
            <a:off x="3001963" y="4368800"/>
            <a:ext cx="327025" cy="304800"/>
            <a:chOff x="2621" y="2303"/>
            <a:chExt cx="206" cy="192"/>
          </a:xfrm>
        </p:grpSpPr>
        <p:sp>
          <p:nvSpPr>
            <p:cNvPr id="36914" name="Oval 37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6915" name="Rectangle 38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6894" name="Group 39"/>
          <p:cNvGrpSpPr>
            <a:grpSpLocks/>
          </p:cNvGrpSpPr>
          <p:nvPr/>
        </p:nvGrpSpPr>
        <p:grpSpPr bwMode="auto">
          <a:xfrm>
            <a:off x="280988" y="3776663"/>
            <a:ext cx="327025" cy="304800"/>
            <a:chOff x="2621" y="2303"/>
            <a:chExt cx="206" cy="192"/>
          </a:xfrm>
        </p:grpSpPr>
        <p:sp>
          <p:nvSpPr>
            <p:cNvPr id="36912" name="Oval 40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6913" name="Rectangle 41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6895" name="Group 42"/>
          <p:cNvGrpSpPr>
            <a:grpSpLocks/>
          </p:cNvGrpSpPr>
          <p:nvPr/>
        </p:nvGrpSpPr>
        <p:grpSpPr bwMode="auto">
          <a:xfrm>
            <a:off x="8340725" y="5638800"/>
            <a:ext cx="327025" cy="304800"/>
            <a:chOff x="2621" y="2303"/>
            <a:chExt cx="206" cy="192"/>
          </a:xfrm>
        </p:grpSpPr>
        <p:sp>
          <p:nvSpPr>
            <p:cNvPr id="36910" name="Oval 4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6911" name="Rectangle 4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6896" name="Group 45"/>
          <p:cNvGrpSpPr>
            <a:grpSpLocks/>
          </p:cNvGrpSpPr>
          <p:nvPr/>
        </p:nvGrpSpPr>
        <p:grpSpPr bwMode="auto">
          <a:xfrm>
            <a:off x="8340725" y="3143250"/>
            <a:ext cx="327025" cy="304800"/>
            <a:chOff x="2621" y="2303"/>
            <a:chExt cx="206" cy="192"/>
          </a:xfrm>
        </p:grpSpPr>
        <p:sp>
          <p:nvSpPr>
            <p:cNvPr id="36908" name="Oval 46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6909" name="Rectangle 47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sp>
        <p:nvSpPr>
          <p:cNvPr id="36897" name="AutoShape 48"/>
          <p:cNvSpPr>
            <a:spLocks noChangeArrowheads="1"/>
          </p:cNvSpPr>
          <p:nvPr/>
        </p:nvSpPr>
        <p:spPr bwMode="auto">
          <a:xfrm>
            <a:off x="706438" y="4322763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98" name="AutoShape 49"/>
          <p:cNvSpPr>
            <a:spLocks noChangeArrowheads="1"/>
          </p:cNvSpPr>
          <p:nvPr/>
        </p:nvSpPr>
        <p:spPr bwMode="auto">
          <a:xfrm>
            <a:off x="1663700" y="4337050"/>
            <a:ext cx="1328738" cy="428625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CC0000"/>
                </a:solidFill>
              </a:rPr>
              <a:t>growing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CC0000"/>
                </a:solidFill>
              </a:rPr>
              <a:t>replication fork</a:t>
            </a:r>
            <a:endParaRPr lang="en-US" altLang="en-US" sz="1800" b="1">
              <a:solidFill>
                <a:srgbClr val="CC0000"/>
              </a:solidFill>
            </a:endParaRPr>
          </a:p>
        </p:txBody>
      </p:sp>
      <p:sp>
        <p:nvSpPr>
          <p:cNvPr id="36899" name="Line 50"/>
          <p:cNvSpPr>
            <a:spLocks noChangeShapeType="1"/>
          </p:cNvSpPr>
          <p:nvPr/>
        </p:nvSpPr>
        <p:spPr bwMode="auto">
          <a:xfrm flipH="1">
            <a:off x="1598613" y="4318000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6900" name="Freeform 51"/>
          <p:cNvSpPr>
            <a:spLocks/>
          </p:cNvSpPr>
          <p:nvPr/>
        </p:nvSpPr>
        <p:spPr bwMode="auto">
          <a:xfrm>
            <a:off x="7793038" y="5172075"/>
            <a:ext cx="493712" cy="1588"/>
          </a:xfrm>
          <a:custGeom>
            <a:avLst/>
            <a:gdLst>
              <a:gd name="T0" fmla="*/ 2147483646 w 311"/>
              <a:gd name="T1" fmla="*/ 0 h 1"/>
              <a:gd name="T2" fmla="*/ 0 w 311"/>
              <a:gd name="T3" fmla="*/ 0 h 1"/>
              <a:gd name="T4" fmla="*/ 0 60000 65536"/>
              <a:gd name="T5" fmla="*/ 0 60000 65536"/>
              <a:gd name="T6" fmla="*/ 0 w 311"/>
              <a:gd name="T7" fmla="*/ 0 h 1"/>
              <a:gd name="T8" fmla="*/ 311 w 31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solidFill>
            <a:schemeClr val="bg1"/>
          </a:solidFill>
          <a:ln w="177800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54" name="AutoShape 52"/>
          <p:cNvSpPr>
            <a:spLocks noChangeArrowheads="1"/>
          </p:cNvSpPr>
          <p:nvPr/>
        </p:nvSpPr>
        <p:spPr bwMode="auto">
          <a:xfrm>
            <a:off x="4546600" y="2419350"/>
            <a:ext cx="2079625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F116A"/>
                </a:solidFill>
              </a:rPr>
              <a:t>DNA polymerase I</a:t>
            </a:r>
          </a:p>
        </p:txBody>
      </p:sp>
      <p:sp>
        <p:nvSpPr>
          <p:cNvPr id="36902" name="Freeform 53"/>
          <p:cNvSpPr>
            <a:spLocks/>
          </p:cNvSpPr>
          <p:nvPr/>
        </p:nvSpPr>
        <p:spPr bwMode="auto">
          <a:xfrm>
            <a:off x="3373438" y="3354388"/>
            <a:ext cx="4964112" cy="804862"/>
          </a:xfrm>
          <a:custGeom>
            <a:avLst/>
            <a:gdLst>
              <a:gd name="T0" fmla="*/ 0 w 3127"/>
              <a:gd name="T1" fmla="*/ 2147483646 h 507"/>
              <a:gd name="T2" fmla="*/ 2147483646 w 3127"/>
              <a:gd name="T3" fmla="*/ 2147483646 h 507"/>
              <a:gd name="T4" fmla="*/ 2147483646 w 3127"/>
              <a:gd name="T5" fmla="*/ 2147483646 h 507"/>
              <a:gd name="T6" fmla="*/ 2147483646 w 3127"/>
              <a:gd name="T7" fmla="*/ 0 h 507"/>
              <a:gd name="T8" fmla="*/ 0 60000 65536"/>
              <a:gd name="T9" fmla="*/ 0 60000 65536"/>
              <a:gd name="T10" fmla="*/ 0 60000 65536"/>
              <a:gd name="T11" fmla="*/ 0 60000 65536"/>
              <a:gd name="T12" fmla="*/ 0 w 3127"/>
              <a:gd name="T13" fmla="*/ 0 h 507"/>
              <a:gd name="T14" fmla="*/ 3127 w 3127"/>
              <a:gd name="T15" fmla="*/ 507 h 5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" h="507">
                <a:moveTo>
                  <a:pt x="0" y="507"/>
                </a:moveTo>
                <a:cubicBezTo>
                  <a:pt x="117" y="404"/>
                  <a:pt x="234" y="302"/>
                  <a:pt x="513" y="225"/>
                </a:cubicBezTo>
                <a:cubicBezTo>
                  <a:pt x="792" y="148"/>
                  <a:pt x="1237" y="82"/>
                  <a:pt x="1673" y="45"/>
                </a:cubicBezTo>
                <a:cubicBezTo>
                  <a:pt x="2109" y="8"/>
                  <a:pt x="2618" y="4"/>
                  <a:pt x="3127" y="0"/>
                </a:cubicBezTo>
              </a:path>
            </a:pathLst>
          </a:custGeom>
          <a:noFill/>
          <a:ln w="177800" cap="flat" cmpd="sng">
            <a:solidFill>
              <a:schemeClr val="hlink"/>
            </a:solidFill>
            <a:prstDash val="solid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7793038" y="5172075"/>
            <a:ext cx="493712" cy="1588"/>
          </a:xfrm>
          <a:custGeom>
            <a:avLst/>
            <a:gdLst>
              <a:gd name="T0" fmla="*/ 2147483646 w 311"/>
              <a:gd name="T1" fmla="*/ 0 h 1"/>
              <a:gd name="T2" fmla="*/ 0 w 311"/>
              <a:gd name="T3" fmla="*/ 0 h 1"/>
              <a:gd name="T4" fmla="*/ 0 60000 65536"/>
              <a:gd name="T5" fmla="*/ 0 60000 65536"/>
              <a:gd name="T6" fmla="*/ 0 w 311"/>
              <a:gd name="T7" fmla="*/ 0 h 1"/>
              <a:gd name="T8" fmla="*/ 311 w 31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noFill/>
          <a:ln w="1778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7761288" y="5024438"/>
            <a:ext cx="569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6FCF"/>
                </a:solidFill>
              </a:rPr>
              <a:t>RNA</a:t>
            </a:r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7566025" y="4670425"/>
            <a:ext cx="1087438" cy="9509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9" name="Oval 59"/>
          <p:cNvSpPr>
            <a:spLocks noChangeArrowheads="1"/>
          </p:cNvSpPr>
          <p:nvPr/>
        </p:nvSpPr>
        <p:spPr bwMode="auto">
          <a:xfrm>
            <a:off x="152400" y="3498850"/>
            <a:ext cx="1087438" cy="9509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907" name="Rectangle 60"/>
          <p:cNvSpPr>
            <a:spLocks noChangeArrowheads="1"/>
          </p:cNvSpPr>
          <p:nvPr/>
        </p:nvSpPr>
        <p:spPr bwMode="auto">
          <a:xfrm>
            <a:off x="7899400" y="3317875"/>
            <a:ext cx="169863" cy="8096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 autoUpdateAnimBg="0"/>
      <p:bldP spid="57" grpId="0" build="p" autoUpdateAnimBg="0"/>
      <p:bldP spid="58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1319213"/>
            <a:ext cx="7543800" cy="13239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03225" indent="-2889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F116A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en-US" sz="2600" b="1">
                <a:solidFill>
                  <a:srgbClr val="000068"/>
                </a:solidFill>
              </a:rPr>
              <a:t>Repeating, non-coding sequences at the end of chromosomes = protective cap</a:t>
            </a:r>
            <a:endParaRPr lang="en-US" altLang="en-US" sz="2600" b="1">
              <a:solidFill>
                <a:srgbClr val="0F116A"/>
              </a:solidFill>
            </a:endParaRPr>
          </a:p>
          <a:p>
            <a:pPr lvl="1" eaLnBrk="1" hangingPunct="1"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en-US" sz="1800" b="1"/>
              <a:t>limit to ~50 cell divisions</a:t>
            </a:r>
          </a:p>
        </p:txBody>
      </p:sp>
      <p:sp>
        <p:nvSpPr>
          <p:cNvPr id="417795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5353050"/>
            <a:ext cx="7543800" cy="14890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03225" indent="-2889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F116A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en-US" sz="2600" b="1">
                <a:solidFill>
                  <a:srgbClr val="000068"/>
                </a:solidFill>
              </a:rPr>
              <a:t>Telomerase</a:t>
            </a:r>
            <a:endParaRPr lang="en-US" altLang="en-US" sz="2600" b="1">
              <a:solidFill>
                <a:srgbClr val="0F116A"/>
              </a:solidFill>
            </a:endParaRPr>
          </a:p>
          <a:p>
            <a:pPr lvl="1" eaLnBrk="1" hangingPunct="1"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en-US" sz="1800" b="1"/>
              <a:t>enzyme extends telomeres </a:t>
            </a:r>
          </a:p>
          <a:p>
            <a:pPr lvl="1" eaLnBrk="1" hangingPunct="1"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en-US" sz="1800" b="1"/>
              <a:t>can add DNA bases at 5</a:t>
            </a:r>
            <a:r>
              <a:rPr lang="en-US" altLang="en-US" sz="1800" b="1">
                <a:sym typeface="Symbol" panose="05050102010706020507" pitchFamily="18" charset="2"/>
              </a:rPr>
              <a:t></a:t>
            </a:r>
            <a:r>
              <a:rPr lang="en-US" altLang="en-US" sz="1800" b="1"/>
              <a:t> end</a:t>
            </a:r>
          </a:p>
          <a:p>
            <a:pPr lvl="1" eaLnBrk="1" hangingPunct="1"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altLang="en-US" sz="1800" b="1"/>
              <a:t>different level of activity in different cells</a:t>
            </a:r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3444875" y="4068763"/>
            <a:ext cx="5003800" cy="639762"/>
          </a:xfrm>
          <a:custGeom>
            <a:avLst/>
            <a:gdLst>
              <a:gd name="T0" fmla="*/ 0 w 3152"/>
              <a:gd name="T1" fmla="*/ 0 h 403"/>
              <a:gd name="T2" fmla="*/ 2147483646 w 3152"/>
              <a:gd name="T3" fmla="*/ 2147483646 h 403"/>
              <a:gd name="T4" fmla="*/ 2147483646 w 3152"/>
              <a:gd name="T5" fmla="*/ 2147483646 h 403"/>
              <a:gd name="T6" fmla="*/ 2147483646 w 3152"/>
              <a:gd name="T7" fmla="*/ 2147483646 h 403"/>
              <a:gd name="T8" fmla="*/ 0 60000 65536"/>
              <a:gd name="T9" fmla="*/ 0 60000 65536"/>
              <a:gd name="T10" fmla="*/ 0 60000 65536"/>
              <a:gd name="T11" fmla="*/ 0 60000 65536"/>
              <a:gd name="T12" fmla="*/ 0 w 3152"/>
              <a:gd name="T13" fmla="*/ 0 h 403"/>
              <a:gd name="T14" fmla="*/ 3152 w 3152"/>
              <a:gd name="T15" fmla="*/ 403 h 4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52" h="403">
                <a:moveTo>
                  <a:pt x="0" y="0"/>
                </a:moveTo>
                <a:cubicBezTo>
                  <a:pt x="138" y="95"/>
                  <a:pt x="276" y="191"/>
                  <a:pt x="580" y="254"/>
                </a:cubicBezTo>
                <a:cubicBezTo>
                  <a:pt x="884" y="317"/>
                  <a:pt x="1396" y="353"/>
                  <a:pt x="1825" y="378"/>
                </a:cubicBezTo>
                <a:cubicBezTo>
                  <a:pt x="2254" y="403"/>
                  <a:pt x="2703" y="402"/>
                  <a:pt x="3152" y="402"/>
                </a:cubicBezTo>
              </a:path>
            </a:pathLst>
          </a:custGeom>
          <a:noFill/>
          <a:ln w="177800" cap="flat" cmpd="sng">
            <a:solidFill>
              <a:schemeClr val="hlink"/>
            </a:solidFill>
            <a:prstDash val="solid"/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7961313" y="4706938"/>
            <a:ext cx="493712" cy="1587"/>
          </a:xfrm>
          <a:custGeom>
            <a:avLst/>
            <a:gdLst>
              <a:gd name="T0" fmla="*/ 2147483646 w 311"/>
              <a:gd name="T1" fmla="*/ 0 h 1"/>
              <a:gd name="T2" fmla="*/ 0 w 311"/>
              <a:gd name="T3" fmla="*/ 0 h 1"/>
              <a:gd name="T4" fmla="*/ 0 60000 65536"/>
              <a:gd name="T5" fmla="*/ 0 60000 65536"/>
              <a:gd name="T6" fmla="*/ 0 w 311"/>
              <a:gd name="T7" fmla="*/ 0 h 1"/>
              <a:gd name="T8" fmla="*/ 311 w 31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solidFill>
            <a:schemeClr val="bg1"/>
          </a:solidFill>
          <a:ln w="177800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417798" name="AutoShape 6"/>
          <p:cNvSpPr>
            <a:spLocks noChangeArrowheads="1"/>
          </p:cNvSpPr>
          <p:nvPr/>
        </p:nvSpPr>
        <p:spPr bwMode="auto">
          <a:xfrm>
            <a:off x="7821613" y="4206875"/>
            <a:ext cx="660400" cy="12668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FCF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417799" name="AutoShape 7"/>
          <p:cNvSpPr>
            <a:spLocks noChangeArrowheads="1"/>
          </p:cNvSpPr>
          <p:nvPr/>
        </p:nvSpPr>
        <p:spPr bwMode="auto">
          <a:xfrm>
            <a:off x="7813675" y="3886200"/>
            <a:ext cx="13271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F116A"/>
                </a:solidFill>
              </a:rPr>
              <a:t>telomerase</a:t>
            </a: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2743200" cy="762000"/>
          </a:xfrm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FF0000"/>
                </a:solidFill>
              </a:rPr>
              <a:t>Telomeres</a:t>
            </a:r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>
            <a:off x="730250" y="2341563"/>
            <a:ext cx="7750175" cy="1311275"/>
          </a:xfrm>
          <a:custGeom>
            <a:avLst/>
            <a:gdLst>
              <a:gd name="T0" fmla="*/ 0 w 4882"/>
              <a:gd name="T1" fmla="*/ 2147483646 h 792"/>
              <a:gd name="T2" fmla="*/ 2147483646 w 4882"/>
              <a:gd name="T3" fmla="*/ 2147483646 h 792"/>
              <a:gd name="T4" fmla="*/ 2147483646 w 4882"/>
              <a:gd name="T5" fmla="*/ 2147483646 h 792"/>
              <a:gd name="T6" fmla="*/ 2147483646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8922" name="Freeform 10"/>
          <p:cNvSpPr>
            <a:spLocks/>
          </p:cNvSpPr>
          <p:nvPr/>
        </p:nvSpPr>
        <p:spPr bwMode="auto">
          <a:xfrm flipV="1">
            <a:off x="708025" y="4052888"/>
            <a:ext cx="7750175" cy="1257300"/>
          </a:xfrm>
          <a:custGeom>
            <a:avLst/>
            <a:gdLst>
              <a:gd name="T0" fmla="*/ 0 w 4882"/>
              <a:gd name="T1" fmla="*/ 2147483646 h 792"/>
              <a:gd name="T2" fmla="*/ 2147483646 w 4882"/>
              <a:gd name="T3" fmla="*/ 2147483646 h 792"/>
              <a:gd name="T4" fmla="*/ 2147483646 w 4882"/>
              <a:gd name="T5" fmla="*/ 2147483646 h 792"/>
              <a:gd name="T6" fmla="*/ 2147483646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874713" y="3568700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1079500" y="385286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1300163" y="3868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1519238" y="3860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1784350" y="389255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2035175" y="39481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29" name="AutoShape 17"/>
          <p:cNvSpPr>
            <a:spLocks noChangeArrowheads="1"/>
          </p:cNvSpPr>
          <p:nvPr/>
        </p:nvSpPr>
        <p:spPr bwMode="auto">
          <a:xfrm>
            <a:off x="2255838" y="3963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30" name="AutoShape 18"/>
          <p:cNvSpPr>
            <a:spLocks noChangeArrowheads="1"/>
          </p:cNvSpPr>
          <p:nvPr/>
        </p:nvSpPr>
        <p:spPr bwMode="auto">
          <a:xfrm>
            <a:off x="1079500" y="36306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31" name="AutoShape 19"/>
          <p:cNvSpPr>
            <a:spLocks noChangeArrowheads="1"/>
          </p:cNvSpPr>
          <p:nvPr/>
        </p:nvSpPr>
        <p:spPr bwMode="auto">
          <a:xfrm>
            <a:off x="1300163" y="36464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32" name="AutoShape 20"/>
          <p:cNvSpPr>
            <a:spLocks noChangeArrowheads="1"/>
          </p:cNvSpPr>
          <p:nvPr/>
        </p:nvSpPr>
        <p:spPr bwMode="auto">
          <a:xfrm>
            <a:off x="1519238" y="3614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33" name="AutoShape 21"/>
          <p:cNvSpPr>
            <a:spLocks noChangeArrowheads="1"/>
          </p:cNvSpPr>
          <p:nvPr/>
        </p:nvSpPr>
        <p:spPr bwMode="auto">
          <a:xfrm>
            <a:off x="1784350" y="3606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34" name="AutoShape 22"/>
          <p:cNvSpPr>
            <a:spLocks noChangeArrowheads="1"/>
          </p:cNvSpPr>
          <p:nvPr/>
        </p:nvSpPr>
        <p:spPr bwMode="auto">
          <a:xfrm>
            <a:off x="2041525" y="3582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35" name="AutoShape 23"/>
          <p:cNvSpPr>
            <a:spLocks noChangeArrowheads="1"/>
          </p:cNvSpPr>
          <p:nvPr/>
        </p:nvSpPr>
        <p:spPr bwMode="auto">
          <a:xfrm>
            <a:off x="2247900" y="3489325"/>
            <a:ext cx="130175" cy="3032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8936" name="Group 24"/>
          <p:cNvGrpSpPr>
            <a:grpSpLocks/>
          </p:cNvGrpSpPr>
          <p:nvPr/>
        </p:nvGrpSpPr>
        <p:grpSpPr bwMode="auto">
          <a:xfrm>
            <a:off x="449263" y="4108450"/>
            <a:ext cx="327025" cy="304800"/>
            <a:chOff x="1768" y="3755"/>
            <a:chExt cx="206" cy="192"/>
          </a:xfrm>
        </p:grpSpPr>
        <p:sp>
          <p:nvSpPr>
            <p:cNvPr id="38968" name="Oval 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969" name="Rectangle 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8937" name="Group 27"/>
          <p:cNvGrpSpPr>
            <a:grpSpLocks/>
          </p:cNvGrpSpPr>
          <p:nvPr/>
        </p:nvGrpSpPr>
        <p:grpSpPr bwMode="auto">
          <a:xfrm>
            <a:off x="8509000" y="4564063"/>
            <a:ext cx="327025" cy="304800"/>
            <a:chOff x="1768" y="3755"/>
            <a:chExt cx="206" cy="192"/>
          </a:xfrm>
        </p:grpSpPr>
        <p:sp>
          <p:nvSpPr>
            <p:cNvPr id="38966" name="Oval 2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967" name="Rectangle 2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8938" name="Group 30"/>
          <p:cNvGrpSpPr>
            <a:grpSpLocks/>
          </p:cNvGrpSpPr>
          <p:nvPr/>
        </p:nvGrpSpPr>
        <p:grpSpPr bwMode="auto">
          <a:xfrm>
            <a:off x="8509000" y="2190750"/>
            <a:ext cx="327025" cy="304800"/>
            <a:chOff x="1768" y="3755"/>
            <a:chExt cx="206" cy="192"/>
          </a:xfrm>
        </p:grpSpPr>
        <p:sp>
          <p:nvSpPr>
            <p:cNvPr id="38964" name="Oval 31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965" name="Rectangle 32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8939" name="Group 33"/>
          <p:cNvGrpSpPr>
            <a:grpSpLocks/>
          </p:cNvGrpSpPr>
          <p:nvPr/>
        </p:nvGrpSpPr>
        <p:grpSpPr bwMode="auto">
          <a:xfrm>
            <a:off x="3170238" y="3478213"/>
            <a:ext cx="327025" cy="304800"/>
            <a:chOff x="1768" y="3755"/>
            <a:chExt cx="206" cy="192"/>
          </a:xfrm>
        </p:grpSpPr>
        <p:sp>
          <p:nvSpPr>
            <p:cNvPr id="38962" name="Oval 34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963" name="Rectangle 35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5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8940" name="Group 36"/>
          <p:cNvGrpSpPr>
            <a:grpSpLocks/>
          </p:cNvGrpSpPr>
          <p:nvPr/>
        </p:nvGrpSpPr>
        <p:grpSpPr bwMode="auto">
          <a:xfrm>
            <a:off x="3170238" y="3903663"/>
            <a:ext cx="327025" cy="304800"/>
            <a:chOff x="2621" y="2303"/>
            <a:chExt cx="206" cy="192"/>
          </a:xfrm>
        </p:grpSpPr>
        <p:sp>
          <p:nvSpPr>
            <p:cNvPr id="38960" name="Oval 37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961" name="Rectangle 38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8941" name="Group 39"/>
          <p:cNvGrpSpPr>
            <a:grpSpLocks/>
          </p:cNvGrpSpPr>
          <p:nvPr/>
        </p:nvGrpSpPr>
        <p:grpSpPr bwMode="auto">
          <a:xfrm>
            <a:off x="449263" y="3311525"/>
            <a:ext cx="327025" cy="304800"/>
            <a:chOff x="2621" y="2303"/>
            <a:chExt cx="206" cy="192"/>
          </a:xfrm>
        </p:grpSpPr>
        <p:sp>
          <p:nvSpPr>
            <p:cNvPr id="38958" name="Oval 40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959" name="Rectangle 41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8942" name="Group 42"/>
          <p:cNvGrpSpPr>
            <a:grpSpLocks/>
          </p:cNvGrpSpPr>
          <p:nvPr/>
        </p:nvGrpSpPr>
        <p:grpSpPr bwMode="auto">
          <a:xfrm>
            <a:off x="8509000" y="5173663"/>
            <a:ext cx="327025" cy="304800"/>
            <a:chOff x="2621" y="2303"/>
            <a:chExt cx="206" cy="192"/>
          </a:xfrm>
        </p:grpSpPr>
        <p:sp>
          <p:nvSpPr>
            <p:cNvPr id="38956" name="Oval 4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957" name="Rectangle 4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grpSp>
        <p:nvGrpSpPr>
          <p:cNvPr id="38943" name="Group 45"/>
          <p:cNvGrpSpPr>
            <a:grpSpLocks/>
          </p:cNvGrpSpPr>
          <p:nvPr/>
        </p:nvGrpSpPr>
        <p:grpSpPr bwMode="auto">
          <a:xfrm>
            <a:off x="8509000" y="2678113"/>
            <a:ext cx="327025" cy="304800"/>
            <a:chOff x="2621" y="2303"/>
            <a:chExt cx="206" cy="192"/>
          </a:xfrm>
        </p:grpSpPr>
        <p:sp>
          <p:nvSpPr>
            <p:cNvPr id="38954" name="Oval 46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955" name="Rectangle 47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3</a:t>
              </a:r>
              <a:r>
                <a:rPr lang="en-US" altLang="en-US" sz="1400" b="1">
                  <a:solidFill>
                    <a:schemeClr val="bg1"/>
                  </a:solidFill>
                  <a:sym typeface="Symbol" panose="05050102010706020507" pitchFamily="18" charset="2"/>
                </a:rPr>
                <a:t></a:t>
              </a:r>
            </a:p>
          </p:txBody>
        </p:sp>
      </p:grpSp>
      <p:sp>
        <p:nvSpPr>
          <p:cNvPr id="38944" name="AutoShape 48"/>
          <p:cNvSpPr>
            <a:spLocks noChangeArrowheads="1"/>
          </p:cNvSpPr>
          <p:nvPr/>
        </p:nvSpPr>
        <p:spPr bwMode="auto">
          <a:xfrm>
            <a:off x="874713" y="3857625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45" name="AutoShape 49"/>
          <p:cNvSpPr>
            <a:spLocks noChangeArrowheads="1"/>
          </p:cNvSpPr>
          <p:nvPr/>
        </p:nvSpPr>
        <p:spPr bwMode="auto">
          <a:xfrm>
            <a:off x="1831975" y="3871913"/>
            <a:ext cx="1328738" cy="428625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CC0000"/>
                </a:solidFill>
              </a:rPr>
              <a:t>growing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CC0000"/>
                </a:solidFill>
              </a:rPr>
              <a:t>replication fork</a:t>
            </a:r>
            <a:endParaRPr lang="en-US" altLang="en-US" sz="1800" b="1">
              <a:solidFill>
                <a:srgbClr val="CC0000"/>
              </a:solidFill>
            </a:endParaRPr>
          </a:p>
        </p:txBody>
      </p:sp>
      <p:sp>
        <p:nvSpPr>
          <p:cNvPr id="38946" name="Line 50"/>
          <p:cNvSpPr>
            <a:spLocks noChangeShapeType="1"/>
          </p:cNvSpPr>
          <p:nvPr/>
        </p:nvSpPr>
        <p:spPr bwMode="auto">
          <a:xfrm flipH="1">
            <a:off x="1766888" y="3852863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8947" name="Freeform 51"/>
          <p:cNvSpPr>
            <a:spLocks/>
          </p:cNvSpPr>
          <p:nvPr/>
        </p:nvSpPr>
        <p:spPr bwMode="auto">
          <a:xfrm>
            <a:off x="3541713" y="2889250"/>
            <a:ext cx="4964112" cy="804863"/>
          </a:xfrm>
          <a:custGeom>
            <a:avLst/>
            <a:gdLst>
              <a:gd name="T0" fmla="*/ 0 w 3127"/>
              <a:gd name="T1" fmla="*/ 2147483646 h 507"/>
              <a:gd name="T2" fmla="*/ 2147483646 w 3127"/>
              <a:gd name="T3" fmla="*/ 2147483646 h 507"/>
              <a:gd name="T4" fmla="*/ 2147483646 w 3127"/>
              <a:gd name="T5" fmla="*/ 2147483646 h 507"/>
              <a:gd name="T6" fmla="*/ 2147483646 w 3127"/>
              <a:gd name="T7" fmla="*/ 0 h 507"/>
              <a:gd name="T8" fmla="*/ 0 60000 65536"/>
              <a:gd name="T9" fmla="*/ 0 60000 65536"/>
              <a:gd name="T10" fmla="*/ 0 60000 65536"/>
              <a:gd name="T11" fmla="*/ 0 60000 65536"/>
              <a:gd name="T12" fmla="*/ 0 w 3127"/>
              <a:gd name="T13" fmla="*/ 0 h 507"/>
              <a:gd name="T14" fmla="*/ 3127 w 3127"/>
              <a:gd name="T15" fmla="*/ 507 h 5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" h="507">
                <a:moveTo>
                  <a:pt x="0" y="507"/>
                </a:moveTo>
                <a:cubicBezTo>
                  <a:pt x="117" y="404"/>
                  <a:pt x="234" y="302"/>
                  <a:pt x="513" y="225"/>
                </a:cubicBezTo>
                <a:cubicBezTo>
                  <a:pt x="792" y="148"/>
                  <a:pt x="1237" y="82"/>
                  <a:pt x="1673" y="45"/>
                </a:cubicBezTo>
                <a:cubicBezTo>
                  <a:pt x="2109" y="8"/>
                  <a:pt x="2618" y="4"/>
                  <a:pt x="3127" y="0"/>
                </a:cubicBezTo>
              </a:path>
            </a:pathLst>
          </a:custGeom>
          <a:noFill/>
          <a:ln w="177800" cap="flat" cmpd="sng">
            <a:solidFill>
              <a:schemeClr val="hlink"/>
            </a:solidFill>
            <a:prstDash val="solid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8948" name="Rectangle 52"/>
          <p:cNvSpPr>
            <a:spLocks noChangeArrowheads="1"/>
          </p:cNvSpPr>
          <p:nvPr/>
        </p:nvSpPr>
        <p:spPr bwMode="auto">
          <a:xfrm>
            <a:off x="8067675" y="2852738"/>
            <a:ext cx="169863" cy="8096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49" name="Freeform 53"/>
          <p:cNvSpPr>
            <a:spLocks/>
          </p:cNvSpPr>
          <p:nvPr/>
        </p:nvSpPr>
        <p:spPr bwMode="auto">
          <a:xfrm>
            <a:off x="5049838" y="5178425"/>
            <a:ext cx="3398837" cy="136525"/>
          </a:xfrm>
          <a:custGeom>
            <a:avLst/>
            <a:gdLst>
              <a:gd name="T0" fmla="*/ 2147483646 w 2141"/>
              <a:gd name="T1" fmla="*/ 2147483646 h 86"/>
              <a:gd name="T2" fmla="*/ 2147483646 w 2141"/>
              <a:gd name="T3" fmla="*/ 2147483646 h 86"/>
              <a:gd name="T4" fmla="*/ 2147483646 w 2141"/>
              <a:gd name="T5" fmla="*/ 2147483646 h 86"/>
              <a:gd name="T6" fmla="*/ 2147483646 w 2141"/>
              <a:gd name="T7" fmla="*/ 2147483646 h 86"/>
              <a:gd name="T8" fmla="*/ 0 w 2141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1"/>
              <a:gd name="T16" fmla="*/ 0 h 86"/>
              <a:gd name="T17" fmla="*/ 2141 w 2141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1" h="86">
                <a:moveTo>
                  <a:pt x="2141" y="86"/>
                </a:moveTo>
                <a:cubicBezTo>
                  <a:pt x="1831" y="83"/>
                  <a:pt x="1521" y="81"/>
                  <a:pt x="1298" y="77"/>
                </a:cubicBezTo>
                <a:cubicBezTo>
                  <a:pt x="1075" y="73"/>
                  <a:pt x="983" y="73"/>
                  <a:pt x="800" y="63"/>
                </a:cubicBezTo>
                <a:cubicBezTo>
                  <a:pt x="617" y="53"/>
                  <a:pt x="334" y="29"/>
                  <a:pt x="201" y="19"/>
                </a:cubicBezTo>
                <a:cubicBezTo>
                  <a:pt x="68" y="9"/>
                  <a:pt x="33" y="3"/>
                  <a:pt x="0" y="0"/>
                </a:cubicBezTo>
              </a:path>
            </a:pathLst>
          </a:custGeom>
          <a:noFill/>
          <a:ln w="177800" cap="flat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417846" name="Rectangle 54"/>
          <p:cNvSpPr>
            <a:spLocks noChangeArrowheads="1"/>
          </p:cNvSpPr>
          <p:nvPr/>
        </p:nvSpPr>
        <p:spPr bwMode="auto">
          <a:xfrm>
            <a:off x="7507288" y="5160963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6FCF"/>
                </a:solidFill>
              </a:rPr>
              <a:t>TTAAGGG</a:t>
            </a:r>
          </a:p>
        </p:txBody>
      </p:sp>
      <p:sp>
        <p:nvSpPr>
          <p:cNvPr id="417847" name="Rectangle 55"/>
          <p:cNvSpPr>
            <a:spLocks noChangeArrowheads="1"/>
          </p:cNvSpPr>
          <p:nvPr/>
        </p:nvSpPr>
        <p:spPr bwMode="auto">
          <a:xfrm>
            <a:off x="6618288" y="5160963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6FCF"/>
                </a:solidFill>
              </a:rPr>
              <a:t>TTAAGGG</a:t>
            </a:r>
          </a:p>
        </p:txBody>
      </p:sp>
      <p:sp>
        <p:nvSpPr>
          <p:cNvPr id="417848" name="Rectangle 56"/>
          <p:cNvSpPr>
            <a:spLocks noChangeArrowheads="1"/>
          </p:cNvSpPr>
          <p:nvPr/>
        </p:nvSpPr>
        <p:spPr bwMode="auto">
          <a:xfrm rot="61581">
            <a:off x="5726113" y="5124450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6FCF"/>
                </a:solidFill>
              </a:rPr>
              <a:t>TTAAGGG</a:t>
            </a:r>
          </a:p>
        </p:txBody>
      </p:sp>
      <p:sp>
        <p:nvSpPr>
          <p:cNvPr id="38953" name="Freeform 57"/>
          <p:cNvSpPr>
            <a:spLocks/>
          </p:cNvSpPr>
          <p:nvPr/>
        </p:nvSpPr>
        <p:spPr bwMode="auto">
          <a:xfrm flipV="1">
            <a:off x="5073650" y="2333625"/>
            <a:ext cx="3398838" cy="136525"/>
          </a:xfrm>
          <a:custGeom>
            <a:avLst/>
            <a:gdLst>
              <a:gd name="T0" fmla="*/ 2147483646 w 2141"/>
              <a:gd name="T1" fmla="*/ 2147483646 h 86"/>
              <a:gd name="T2" fmla="*/ 2147483646 w 2141"/>
              <a:gd name="T3" fmla="*/ 2147483646 h 86"/>
              <a:gd name="T4" fmla="*/ 2147483646 w 2141"/>
              <a:gd name="T5" fmla="*/ 2147483646 h 86"/>
              <a:gd name="T6" fmla="*/ 2147483646 w 2141"/>
              <a:gd name="T7" fmla="*/ 2147483646 h 86"/>
              <a:gd name="T8" fmla="*/ 0 w 2141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1"/>
              <a:gd name="T16" fmla="*/ 0 h 86"/>
              <a:gd name="T17" fmla="*/ 2141 w 2141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1" h="86">
                <a:moveTo>
                  <a:pt x="2141" y="86"/>
                </a:moveTo>
                <a:cubicBezTo>
                  <a:pt x="1831" y="83"/>
                  <a:pt x="1521" y="81"/>
                  <a:pt x="1298" y="77"/>
                </a:cubicBezTo>
                <a:cubicBezTo>
                  <a:pt x="1075" y="73"/>
                  <a:pt x="983" y="73"/>
                  <a:pt x="800" y="63"/>
                </a:cubicBezTo>
                <a:cubicBezTo>
                  <a:pt x="617" y="53"/>
                  <a:pt x="334" y="29"/>
                  <a:pt x="201" y="19"/>
                </a:cubicBezTo>
                <a:cubicBezTo>
                  <a:pt x="68" y="9"/>
                  <a:pt x="33" y="3"/>
                  <a:pt x="0" y="0"/>
                </a:cubicBezTo>
              </a:path>
            </a:pathLst>
          </a:custGeom>
          <a:noFill/>
          <a:ln w="177800" cap="flat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7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77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77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 autoUpdateAnimBg="0"/>
      <p:bldP spid="417795" grpId="0" build="p" bldLvl="2" animBg="1" autoUpdateAnimBg="0"/>
      <p:bldP spid="417799" grpId="0" animBg="1" autoUpdateAnimBg="0"/>
      <p:bldP spid="417846" grpId="0" build="p" autoUpdateAnimBg="0"/>
      <p:bldP spid="417847" grpId="0" build="p" autoUpdateAnimBg="0"/>
      <p:bldP spid="41784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5" name="Picture 3" descr="bro35125_1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8"/>
          <a:stretch>
            <a:fillRect/>
          </a:stretch>
        </p:blipFill>
        <p:spPr bwMode="auto">
          <a:xfrm>
            <a:off x="1981200" y="228600"/>
            <a:ext cx="49672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117" name="AutoShape 5"/>
          <p:cNvSpPr>
            <a:spLocks noChangeArrowheads="1"/>
          </p:cNvSpPr>
          <p:nvPr/>
        </p:nvSpPr>
        <p:spPr bwMode="auto">
          <a:xfrm>
            <a:off x="7162800" y="1752600"/>
            <a:ext cx="1524000" cy="304800"/>
          </a:xfrm>
          <a:prstGeom prst="wedgeRectCallout">
            <a:avLst>
              <a:gd name="adj1" fmla="val -31875"/>
              <a:gd name="adj2" fmla="val 46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tx2"/>
                </a:solidFill>
              </a:rPr>
              <a:t>Step 1 = Binding</a:t>
            </a:r>
          </a:p>
        </p:txBody>
      </p:sp>
      <p:sp>
        <p:nvSpPr>
          <p:cNvPr id="346118" name="AutoShape 6"/>
          <p:cNvSpPr>
            <a:spLocks noChangeArrowheads="1"/>
          </p:cNvSpPr>
          <p:nvPr/>
        </p:nvSpPr>
        <p:spPr bwMode="auto">
          <a:xfrm>
            <a:off x="7010400" y="4191000"/>
            <a:ext cx="1905000" cy="304800"/>
          </a:xfrm>
          <a:prstGeom prst="wedgeRectCallout">
            <a:avLst>
              <a:gd name="adj1" fmla="val -14333"/>
              <a:gd name="adj2" fmla="val 3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tx2"/>
                </a:solidFill>
              </a:rPr>
              <a:t>Step 3 = Translocation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81200" y="1524000"/>
            <a:ext cx="4967288" cy="1295400"/>
            <a:chOff x="1248" y="960"/>
            <a:chExt cx="3129" cy="816"/>
          </a:xfrm>
        </p:grpSpPr>
        <p:pic>
          <p:nvPicPr>
            <p:cNvPr id="39964" name="Picture 8" descr="bro35125_11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64" t="16142" b="67715"/>
            <a:stretch>
              <a:fillRect/>
            </a:stretch>
          </p:blipFill>
          <p:spPr bwMode="auto">
            <a:xfrm>
              <a:off x="3312" y="960"/>
              <a:ext cx="1065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5" name="Picture 9" descr="bro35125_11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42" r="34036" b="74362"/>
            <a:stretch>
              <a:fillRect/>
            </a:stretch>
          </p:blipFill>
          <p:spPr bwMode="auto">
            <a:xfrm>
              <a:off x="1248" y="960"/>
              <a:ext cx="206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6122" name="Picture 10" descr="bro35125_1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8" r="32503" b="64867"/>
          <a:stretch>
            <a:fillRect/>
          </a:stretch>
        </p:blipFill>
        <p:spPr bwMode="auto">
          <a:xfrm>
            <a:off x="1981200" y="2286000"/>
            <a:ext cx="335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81200" y="2743200"/>
            <a:ext cx="4967288" cy="1524000"/>
            <a:chOff x="1248" y="1728"/>
            <a:chExt cx="3129" cy="960"/>
          </a:xfrm>
        </p:grpSpPr>
        <p:pic>
          <p:nvPicPr>
            <p:cNvPr id="39960" name="Picture 12" descr="bro35125_11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35" b="56320"/>
            <a:stretch>
              <a:fillRect/>
            </a:stretch>
          </p:blipFill>
          <p:spPr bwMode="auto">
            <a:xfrm>
              <a:off x="1248" y="1728"/>
              <a:ext cx="3129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1" name="Picture 13" descr="bro35125_11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30" t="42729" b="49675"/>
            <a:stretch>
              <a:fillRect/>
            </a:stretch>
          </p:blipFill>
          <p:spPr bwMode="auto">
            <a:xfrm>
              <a:off x="3264" y="2304"/>
              <a:ext cx="111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2" name="Rectangle 14"/>
            <p:cNvSpPr>
              <a:spLocks noChangeArrowheads="1"/>
            </p:cNvSpPr>
            <p:nvPr/>
          </p:nvSpPr>
          <p:spPr bwMode="auto">
            <a:xfrm>
              <a:off x="3168" y="2496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39963" name="Rectangle 15"/>
            <p:cNvSpPr>
              <a:spLocks noChangeArrowheads="1"/>
            </p:cNvSpPr>
            <p:nvPr/>
          </p:nvSpPr>
          <p:spPr bwMode="auto">
            <a:xfrm>
              <a:off x="3264" y="2592"/>
              <a:ext cx="288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981200" y="3733800"/>
            <a:ext cx="4967288" cy="838200"/>
            <a:chOff x="1248" y="2352"/>
            <a:chExt cx="3129" cy="528"/>
          </a:xfrm>
        </p:grpSpPr>
        <p:pic>
          <p:nvPicPr>
            <p:cNvPr id="39957" name="Picture 17" descr="bro35125_11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80" b="47775"/>
            <a:stretch>
              <a:fillRect/>
            </a:stretch>
          </p:blipFill>
          <p:spPr bwMode="auto">
            <a:xfrm>
              <a:off x="1248" y="2352"/>
              <a:ext cx="312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8" name="Rectangle 18"/>
            <p:cNvSpPr>
              <a:spLocks noChangeArrowheads="1"/>
            </p:cNvSpPr>
            <p:nvPr/>
          </p:nvSpPr>
          <p:spPr bwMode="auto">
            <a:xfrm rot="2424988" flipV="1">
              <a:off x="3088" y="2481"/>
              <a:ext cx="599" cy="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39959" name="Rectangle 19"/>
            <p:cNvSpPr>
              <a:spLocks noChangeArrowheads="1"/>
            </p:cNvSpPr>
            <p:nvPr/>
          </p:nvSpPr>
          <p:spPr bwMode="auto">
            <a:xfrm rot="-258242">
              <a:off x="3648" y="2659"/>
              <a:ext cx="295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</p:grpSp>
      <p:sp>
        <p:nvSpPr>
          <p:cNvPr id="346132" name="AutoShape 20"/>
          <p:cNvSpPr>
            <a:spLocks noChangeArrowheads="1"/>
          </p:cNvSpPr>
          <p:nvPr/>
        </p:nvSpPr>
        <p:spPr bwMode="auto">
          <a:xfrm>
            <a:off x="381000" y="2819400"/>
            <a:ext cx="1905000" cy="1828800"/>
          </a:xfrm>
          <a:prstGeom prst="wedgeRectCallout">
            <a:avLst>
              <a:gd name="adj1" fmla="val 46083"/>
              <a:gd name="adj2" fmla="val 150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tx2"/>
                </a:solidFill>
              </a:rPr>
              <a:t>The binding-polymerization-translocation cycle can occurs many times</a:t>
            </a:r>
          </a:p>
        </p:txBody>
      </p:sp>
      <p:sp>
        <p:nvSpPr>
          <p:cNvPr id="346133" name="Rectangle 21"/>
          <p:cNvSpPr>
            <a:spLocks noChangeArrowheads="1"/>
          </p:cNvSpPr>
          <p:nvPr/>
        </p:nvSpPr>
        <p:spPr bwMode="auto">
          <a:xfrm>
            <a:off x="457200" y="3886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tx2"/>
                </a:solidFill>
              </a:rPr>
              <a:t>This greatly lengthens one of the strands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362200" y="4267200"/>
            <a:ext cx="4586288" cy="1524000"/>
            <a:chOff x="1488" y="2688"/>
            <a:chExt cx="2889" cy="960"/>
          </a:xfrm>
        </p:grpSpPr>
        <p:pic>
          <p:nvPicPr>
            <p:cNvPr id="39954" name="Picture 23" descr="bro35125_11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1" t="50327" b="38278"/>
            <a:stretch>
              <a:fillRect/>
            </a:stretch>
          </p:blipFill>
          <p:spPr bwMode="auto">
            <a:xfrm>
              <a:off x="1488" y="2688"/>
              <a:ext cx="288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5" name="Picture 24" descr="bro35125_11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30" t="61720" b="30682"/>
            <a:stretch>
              <a:fillRect/>
            </a:stretch>
          </p:blipFill>
          <p:spPr bwMode="auto">
            <a:xfrm>
              <a:off x="3264" y="3264"/>
              <a:ext cx="111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6" name="Rectangle 25"/>
            <p:cNvSpPr>
              <a:spLocks noChangeArrowheads="1"/>
            </p:cNvSpPr>
            <p:nvPr/>
          </p:nvSpPr>
          <p:spPr bwMode="auto">
            <a:xfrm rot="2504371">
              <a:off x="3053" y="3340"/>
              <a:ext cx="432" cy="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905000" y="5181600"/>
            <a:ext cx="1981200" cy="762000"/>
            <a:chOff x="1200" y="3264"/>
            <a:chExt cx="1248" cy="480"/>
          </a:xfrm>
        </p:grpSpPr>
        <p:sp>
          <p:nvSpPr>
            <p:cNvPr id="39952" name="Rectangle 27"/>
            <p:cNvSpPr>
              <a:spLocks noChangeArrowheads="1"/>
            </p:cNvSpPr>
            <p:nvPr/>
          </p:nvSpPr>
          <p:spPr bwMode="auto">
            <a:xfrm>
              <a:off x="1200" y="3264"/>
              <a:ext cx="124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The complementary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strand is made by primase, DNA polymerase and ligase</a:t>
              </a:r>
            </a:p>
          </p:txBody>
        </p:sp>
        <p:pic>
          <p:nvPicPr>
            <p:cNvPr id="39953" name="Picture 28" descr="bro35125_11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83" t="61720" r="61649" b="28783"/>
            <a:stretch>
              <a:fillRect/>
            </a:stretch>
          </p:blipFill>
          <p:spPr bwMode="auto">
            <a:xfrm>
              <a:off x="2352" y="3264"/>
              <a:ext cx="9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6141" name="Picture 29" descr="bro35125_1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7" b="20238"/>
          <a:stretch>
            <a:fillRect/>
          </a:stretch>
        </p:blipFill>
        <p:spPr bwMode="auto">
          <a:xfrm>
            <a:off x="1981200" y="5867400"/>
            <a:ext cx="49672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142" name="AutoShape 30"/>
          <p:cNvSpPr>
            <a:spLocks noChangeArrowheads="1"/>
          </p:cNvSpPr>
          <p:nvPr/>
        </p:nvSpPr>
        <p:spPr bwMode="auto">
          <a:xfrm>
            <a:off x="6553200" y="6248400"/>
            <a:ext cx="1371600" cy="304800"/>
          </a:xfrm>
          <a:prstGeom prst="wedgeRectCallout">
            <a:avLst>
              <a:gd name="adj1" fmla="val -82176"/>
              <a:gd name="adj2" fmla="val -2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tx2"/>
                </a:solidFill>
              </a:rPr>
              <a:t>RNA primer</a:t>
            </a:r>
          </a:p>
        </p:txBody>
      </p:sp>
      <p:sp>
        <p:nvSpPr>
          <p:cNvPr id="346143" name="AutoShape 31"/>
          <p:cNvSpPr>
            <a:spLocks noChangeArrowheads="1"/>
          </p:cNvSpPr>
          <p:nvPr/>
        </p:nvSpPr>
        <p:spPr bwMode="auto">
          <a:xfrm>
            <a:off x="6934200" y="2971800"/>
            <a:ext cx="1981200" cy="304800"/>
          </a:xfrm>
          <a:prstGeom prst="wedgeRectCallout">
            <a:avLst>
              <a:gd name="adj1" fmla="val -18671"/>
              <a:gd name="adj2" fmla="val 286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tx2"/>
                </a:solidFill>
              </a:rPr>
              <a:t>Step 2 = Polymerization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7" grpId="0" animBg="1"/>
      <p:bldP spid="346118" grpId="0" animBg="1"/>
      <p:bldP spid="346132" grpId="0" animBg="1"/>
      <p:bldP spid="346133" grpId="0"/>
      <p:bldP spid="346142" grpId="0" animBg="1"/>
      <p:bldP spid="3461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04800"/>
            <a:ext cx="3657600" cy="1143000"/>
          </a:xfrm>
        </p:spPr>
        <p:txBody>
          <a:bodyPr lIns="90488" tIns="44450" rIns="90488" bIns="44450"/>
          <a:lstStyle/>
          <a:p>
            <a:pPr algn="l" eaLnBrk="1" hangingPunct="1"/>
            <a:r>
              <a:rPr lang="en-US" altLang="en-US" sz="2800" b="1" smtClean="0">
                <a:solidFill>
                  <a:srgbClr val="FF0000"/>
                </a:solidFill>
              </a:rPr>
              <a:t>DNA Ligase</a:t>
            </a:r>
          </a:p>
        </p:txBody>
      </p:sp>
      <p:sp>
        <p:nvSpPr>
          <p:cNvPr id="40963" name="Rectangle 60"/>
          <p:cNvSpPr>
            <a:spLocks noChangeArrowheads="1"/>
          </p:cNvSpPr>
          <p:nvPr/>
        </p:nvSpPr>
        <p:spPr bwMode="auto">
          <a:xfrm>
            <a:off x="0" y="590550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Finally the gaps in the sugar phosphate backbone are sealed by DNA ligase.</a:t>
            </a:r>
          </a:p>
        </p:txBody>
      </p:sp>
      <p:pic>
        <p:nvPicPr>
          <p:cNvPr id="40964" name="Picture 2" descr="05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90888"/>
            <a:ext cx="41910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60"/>
          <p:cNvSpPr>
            <a:spLocks noChangeArrowheads="1"/>
          </p:cNvSpPr>
          <p:nvPr/>
        </p:nvSpPr>
        <p:spPr bwMode="auto">
          <a:xfrm>
            <a:off x="76200" y="1143000"/>
            <a:ext cx="853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0000"/>
                </a:solidFill>
              </a:rPr>
              <a:t>DNA ligase is a specific type of enzyme, a ligase, that repairs single-stranded discontinuities in double stranded DNA molecules.</a:t>
            </a:r>
          </a:p>
        </p:txBody>
      </p:sp>
      <p:sp>
        <p:nvSpPr>
          <p:cNvPr id="40966" name="Rectangle 61"/>
          <p:cNvSpPr>
            <a:spLocks noChangeArrowheads="1"/>
          </p:cNvSpPr>
          <p:nvPr/>
        </p:nvSpPr>
        <p:spPr bwMode="auto">
          <a:xfrm>
            <a:off x="152400" y="19050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0000"/>
                </a:solidFill>
              </a:rPr>
              <a:t>The mechanism of DNA ligase is to form two covalent phosphodiester bonds between 3' hydroxyl ends of one nucleotide, ("acceptor") with the 5' phosphate end of another ("donor").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151188"/>
            <a:ext cx="45720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GB" sz="2000" b="1" dirty="0">
                <a:solidFill>
                  <a:srgbClr val="FF0000"/>
                </a:solidFill>
                <a:latin typeface="Calibri" pitchFamily="34" charset="0"/>
              </a:rPr>
              <a:t>ATP is required for the </a:t>
            </a:r>
            <a:r>
              <a:rPr lang="en-GB" sz="2000" b="1" dirty="0" err="1">
                <a:solidFill>
                  <a:srgbClr val="FF0000"/>
                </a:solidFill>
                <a:latin typeface="Calibri" pitchFamily="34" charset="0"/>
              </a:rPr>
              <a:t>ligase</a:t>
            </a:r>
            <a:r>
              <a:rPr lang="en-GB" sz="2000" b="1" dirty="0">
                <a:solidFill>
                  <a:srgbClr val="FF0000"/>
                </a:solidFill>
                <a:latin typeface="Calibri" pitchFamily="34" charset="0"/>
              </a:rPr>
              <a:t> reaction, which proceeds in three steps: </a:t>
            </a:r>
          </a:p>
          <a:p>
            <a:pPr marL="457200" indent="-457200" algn="just" eaLnBrk="1" hangingPunct="1">
              <a:buFontTx/>
              <a:buAutoNum type="arabicParenBoth"/>
              <a:defRPr/>
            </a:pPr>
            <a:r>
              <a:rPr lang="en-GB" sz="2000" b="1" dirty="0" err="1">
                <a:solidFill>
                  <a:prstClr val="black"/>
                </a:solidFill>
                <a:latin typeface="Calibri" pitchFamily="34" charset="0"/>
              </a:rPr>
              <a:t>adenylation</a:t>
            </a:r>
            <a:r>
              <a:rPr lang="en-GB" sz="2000" b="1" dirty="0">
                <a:solidFill>
                  <a:prstClr val="black"/>
                </a:solidFill>
                <a:latin typeface="Calibri" pitchFamily="34" charset="0"/>
              </a:rPr>
              <a:t> (addition of AMP) of a residue in the active </a:t>
            </a:r>
            <a:r>
              <a:rPr lang="en-GB" sz="2000" b="1" dirty="0" err="1">
                <a:solidFill>
                  <a:prstClr val="black"/>
                </a:solidFill>
                <a:latin typeface="Calibri" pitchFamily="34" charset="0"/>
              </a:rPr>
              <a:t>center</a:t>
            </a:r>
            <a:r>
              <a:rPr lang="en-GB" sz="2000" b="1" dirty="0">
                <a:solidFill>
                  <a:prstClr val="black"/>
                </a:solidFill>
                <a:latin typeface="Calibri" pitchFamily="34" charset="0"/>
              </a:rPr>
              <a:t> of the enzyme, pyrophosphate is released;</a:t>
            </a:r>
          </a:p>
          <a:p>
            <a:pPr marL="457200" indent="-457200" algn="just" eaLnBrk="1" hangingPunct="1">
              <a:defRPr/>
            </a:pPr>
            <a:r>
              <a:rPr lang="en-GB" sz="2000" b="1" dirty="0">
                <a:solidFill>
                  <a:prstClr val="black"/>
                </a:solidFill>
                <a:latin typeface="Calibri" pitchFamily="34" charset="0"/>
              </a:rPr>
              <a:t>(2) transfer of the AMP to the 5' phosphate of the so-called donor, formation of a pyrophosphate bond; 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52400" y="5768975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0000"/>
                </a:solidFill>
              </a:rPr>
              <a:t>(3) formation of a phosphodiester bond between the 5' phosphate of the donor and the 3' hydroxyl of the acceptor</a:t>
            </a: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152400" y="-23813"/>
            <a:ext cx="82296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Initiation of replication, major elements: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topoisomerase relaxes the supercoiled DNA.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Initiator proteins and DNA helicase binds to the DNA at the replication fork and untwist the DNA using energy derived from ATP (adenosine triphosphate).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DNA primase next binds to helicase producing a complex called a primosome (primase is required for synthesis),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Primase synthesizes a short RNA primer of 10-12 nucleotides, to which DNA polymerase III adds nucleotides.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Polymerase III adds nucleotides 5’ to 3’ on both strands beginning at the RNA primer.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 RNA primer is removed and replaced with DNA by polymerase I, and the gap is sealed with DNA ligase.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Single-stranded DNA-binding (SSB) proteins (&gt;200) stabilize the single-stranded template DNA during the process. 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3048000" cy="838200"/>
          </a:xfrm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FF0000"/>
                </a:solidFill>
              </a:rPr>
              <a:t>Proofreading DNA</a:t>
            </a:r>
          </a:p>
        </p:txBody>
      </p:sp>
      <p:pic>
        <p:nvPicPr>
          <p:cNvPr id="45059" name="Picture 4" descr="16-17-DNARepair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 bwMode="auto">
          <a:xfrm>
            <a:off x="4876800" y="1676400"/>
            <a:ext cx="40386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609600"/>
            <a:ext cx="81534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GB" sz="2000" b="1" dirty="0">
                <a:latin typeface="+mn-lt"/>
              </a:rPr>
              <a:t>In bacteria, all three DNA polymerases (I, II, and III) have the ability to </a:t>
            </a:r>
            <a:r>
              <a:rPr lang="en-GB" sz="2000" b="1" dirty="0">
                <a:latin typeface="+mn-lt"/>
              </a:rPr>
              <a:t>proofread</a:t>
            </a:r>
            <a:endParaRPr lang="en-GB" sz="2000" b="1" dirty="0">
              <a:latin typeface="+mn-lt"/>
            </a:endParaRPr>
          </a:p>
          <a:p>
            <a:pPr algn="just" eaLnBrk="1" hangingPunct="1">
              <a:defRPr/>
            </a:pPr>
            <a:endParaRPr lang="en-GB" sz="20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394200"/>
            <a:ext cx="42672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GB" sz="2000" b="1" dirty="0">
                <a:latin typeface="+mn-lt"/>
              </a:rPr>
              <a:t>Following base excision, the polymerase can re-insert the correct base and replication can continue.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362200"/>
            <a:ext cx="42672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GB" sz="2000" b="1" dirty="0">
                <a:latin typeface="+mn-lt"/>
              </a:rPr>
              <a:t>When an incorrect base pair is recognized, DNA polymerase reverses its direction by one base pair of DNA and excises the mismatched base.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152400" y="0"/>
            <a:ext cx="81534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Types of DNA Damage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1- All four of the bases in DNA (A, T, C, G) can be covalently modified at various positions.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One of the most frequent is the loss of an amino group ("deamination") — resulting, for example, in a C being converted to a U.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2- Mismatches of the normal bases because of a failure of proofreading during DNA replication.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Common example: incorporation of the </a:t>
            </a:r>
            <a:r>
              <a:rPr lang="en-GB" altLang="en-US" sz="2000" b="1">
                <a:hlinkClick r:id="rId2"/>
              </a:rPr>
              <a:t>pyrimidine</a:t>
            </a:r>
            <a:r>
              <a:rPr lang="en-GB" altLang="en-US" sz="2000" b="1"/>
              <a:t> U (normally found only in RNA) instead of T.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3- Breaks in the backbone. Can be limited to one of the two strands (a single-stranded break) or on both strands (a double-stranded break 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4- Crosslinks Covalent linkages can be formed between bases on the same DNA strand ("intrastrand") or on the opposite strand ("interstrand").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382000" cy="2738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GB" sz="2400" b="1" dirty="0">
                <a:solidFill>
                  <a:srgbClr val="FF0000"/>
                </a:solidFill>
                <a:latin typeface="+mn-lt"/>
              </a:rPr>
              <a:t>Once cells lose their ability to effectively repair damaged DNA, there are three possible responses :</a:t>
            </a:r>
          </a:p>
          <a:p>
            <a:pPr algn="just" eaLnBrk="1" hangingPunct="1">
              <a:defRPr/>
            </a:pPr>
            <a:endParaRPr lang="en-GB" sz="2400" b="1" dirty="0">
              <a:solidFill>
                <a:srgbClr val="FF0000"/>
              </a:solidFill>
              <a:latin typeface="+mn-lt"/>
            </a:endParaRPr>
          </a:p>
          <a:p>
            <a:pPr algn="just" eaLnBrk="1" hangingPunct="1">
              <a:defRPr/>
            </a:pPr>
            <a:r>
              <a:rPr lang="en-GB" sz="2000" b="1" dirty="0">
                <a:latin typeface="+mn-lt"/>
              </a:rPr>
              <a:t>1-The cell may become senescent, i.e., irreversibly dormant. </a:t>
            </a:r>
          </a:p>
          <a:p>
            <a:pPr algn="just" eaLnBrk="1" hangingPunct="1">
              <a:defRPr/>
            </a:pPr>
            <a:r>
              <a:rPr lang="en-GB" sz="2000" b="1" dirty="0">
                <a:latin typeface="+mn-lt"/>
              </a:rPr>
              <a:t>2-The cell may become apoptotic. Sufficient DNA damage may trigger an apoptotic </a:t>
            </a:r>
            <a:r>
              <a:rPr lang="en-GB" sz="2000" b="1" dirty="0" err="1">
                <a:latin typeface="+mn-lt"/>
              </a:rPr>
              <a:t>signaling</a:t>
            </a:r>
            <a:r>
              <a:rPr lang="en-GB" sz="2000" b="1" dirty="0">
                <a:latin typeface="+mn-lt"/>
              </a:rPr>
              <a:t> cascade, forcing the cell into programmed cell death.</a:t>
            </a:r>
          </a:p>
          <a:p>
            <a:pPr algn="just" eaLnBrk="1" hangingPunct="1">
              <a:defRPr/>
            </a:pPr>
            <a:r>
              <a:rPr lang="en-GB" sz="2000" b="1" dirty="0">
                <a:latin typeface="+mn-lt"/>
              </a:rPr>
              <a:t>3-The cell may become malignant, i.e., develop immortal characteristics and begin uncontrolled division.</a:t>
            </a:r>
          </a:p>
        </p:txBody>
      </p:sp>
      <p:pic>
        <p:nvPicPr>
          <p:cNvPr id="48131" name="Picture 2" descr="http://www.sigmaaldrich.com/content/dam/sigma-aldrich/articles/biofiles/biofiles-volume-2/figure1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100388"/>
            <a:ext cx="749617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52400" y="228600"/>
            <a:ext cx="45720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4025" indent="-454025" eaLnBrk="1" hangingPunct="1">
              <a:defRPr/>
            </a:pPr>
            <a:r>
              <a:rPr lang="en-US" sz="2800" b="1" u="sng" dirty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  <a:t>Final Step - Assembly into </a:t>
            </a:r>
            <a:r>
              <a:rPr lang="en-US" sz="2800" b="1" u="sng" dirty="0" err="1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  <a:t>Nucleosomes</a:t>
            </a:r>
            <a:r>
              <a:rPr lang="en-US" sz="2800" b="1" u="sng" dirty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  <a:t>:</a:t>
            </a:r>
          </a:p>
          <a:p>
            <a:pPr marL="454025" indent="-454025" eaLnBrk="1" hangingPunct="1">
              <a:defRPr/>
            </a:pPr>
            <a:endParaRPr lang="en-US" b="1" u="sng" dirty="0">
              <a:latin typeface="+mn-lt"/>
              <a:ea typeface="ＭＳ Ｐゴシック"/>
              <a:cs typeface="ＭＳ Ｐゴシック"/>
            </a:endParaRPr>
          </a:p>
          <a:p>
            <a:pPr marL="454025" indent="-454025" eaLnBrk="1" hangingPunct="1">
              <a:defRPr/>
            </a:pPr>
            <a:r>
              <a:rPr lang="en-US" sz="2000" b="1" dirty="0">
                <a:latin typeface="+mn-lt"/>
                <a:ea typeface="ＭＳ Ｐゴシック"/>
                <a:cs typeface="ＭＳ Ｐゴシック"/>
              </a:rPr>
              <a:t>As DNA unwinds, </a:t>
            </a:r>
            <a:r>
              <a:rPr lang="en-US" sz="2000" b="1" dirty="0" err="1">
                <a:latin typeface="+mn-lt"/>
                <a:ea typeface="ＭＳ Ｐゴシック"/>
                <a:cs typeface="ＭＳ Ｐゴシック"/>
              </a:rPr>
              <a:t>nucleosomes</a:t>
            </a:r>
            <a:r>
              <a:rPr lang="en-US" sz="2000" b="1" dirty="0">
                <a:latin typeface="+mn-lt"/>
                <a:ea typeface="ＭＳ Ｐゴシック"/>
                <a:cs typeface="ＭＳ Ｐゴシック"/>
              </a:rPr>
              <a:t> must disassemble.</a:t>
            </a:r>
          </a:p>
          <a:p>
            <a:pPr marL="454025" indent="-454025" eaLnBrk="1" hangingPunct="1">
              <a:buFontTx/>
              <a:buChar char="•"/>
              <a:defRPr/>
            </a:pPr>
            <a:endParaRPr lang="en-US" sz="2000" b="1" dirty="0">
              <a:latin typeface="+mn-lt"/>
              <a:ea typeface="ＭＳ Ｐゴシック"/>
              <a:cs typeface="ＭＳ Ｐゴシック"/>
            </a:endParaRPr>
          </a:p>
          <a:p>
            <a:pPr marL="454025" indent="-454025" eaLnBrk="1" hangingPunct="1">
              <a:defRPr/>
            </a:pPr>
            <a:r>
              <a:rPr lang="en-US" sz="2000" b="1" dirty="0" err="1">
                <a:latin typeface="+mn-lt"/>
                <a:ea typeface="ＭＳ Ｐゴシック"/>
                <a:cs typeface="ＭＳ Ｐゴシック"/>
              </a:rPr>
              <a:t>Histones</a:t>
            </a:r>
            <a:r>
              <a:rPr lang="en-US" sz="2000" b="1" dirty="0">
                <a:latin typeface="+mn-lt"/>
                <a:ea typeface="ＭＳ Ｐゴシック"/>
                <a:cs typeface="ＭＳ Ｐゴシック"/>
              </a:rPr>
              <a:t> and the associated chromatin proteins must be duplicated by new protein synthesis.</a:t>
            </a:r>
          </a:p>
          <a:p>
            <a:pPr marL="454025" indent="-454025" eaLnBrk="1" hangingPunct="1">
              <a:buFontTx/>
              <a:buChar char="•"/>
              <a:defRPr/>
            </a:pPr>
            <a:endParaRPr lang="en-US" sz="2000" b="1" dirty="0">
              <a:latin typeface="+mn-lt"/>
              <a:ea typeface="ＭＳ Ｐゴシック"/>
              <a:cs typeface="ＭＳ Ｐゴシック"/>
            </a:endParaRPr>
          </a:p>
          <a:p>
            <a:pPr marL="454025" indent="-454025" eaLnBrk="1" hangingPunct="1">
              <a:defRPr/>
            </a:pPr>
            <a:r>
              <a:rPr lang="en-US" sz="2000" b="1" dirty="0">
                <a:latin typeface="+mn-lt"/>
                <a:ea typeface="ＭＳ Ｐゴシック"/>
                <a:cs typeface="ＭＳ Ｐゴシック"/>
              </a:rPr>
              <a:t>Newly replicated DNA is assembled into </a:t>
            </a:r>
            <a:r>
              <a:rPr lang="en-US" sz="2000" b="1" dirty="0" err="1">
                <a:latin typeface="+mn-lt"/>
                <a:ea typeface="ＭＳ Ｐゴシック"/>
                <a:cs typeface="ＭＳ Ｐゴシック"/>
              </a:rPr>
              <a:t>nucleosomes</a:t>
            </a:r>
            <a:r>
              <a:rPr lang="en-US" sz="2000" b="1" dirty="0">
                <a:latin typeface="+mn-lt"/>
                <a:ea typeface="ＭＳ Ｐゴシック"/>
                <a:cs typeface="ＭＳ Ｐゴシック"/>
              </a:rPr>
              <a:t> almost immediately.</a:t>
            </a:r>
          </a:p>
          <a:p>
            <a:pPr marL="454025" indent="-454025" eaLnBrk="1" hangingPunct="1">
              <a:buFontTx/>
              <a:buChar char="•"/>
              <a:defRPr/>
            </a:pPr>
            <a:endParaRPr lang="en-US" sz="2000" b="1" dirty="0">
              <a:latin typeface="+mn-lt"/>
              <a:ea typeface="ＭＳ Ｐゴシック"/>
              <a:cs typeface="ＭＳ Ｐゴシック"/>
            </a:endParaRPr>
          </a:p>
          <a:p>
            <a:pPr marL="454025" indent="-454025" eaLnBrk="1" hangingPunct="1">
              <a:buFontTx/>
              <a:buChar char="•"/>
              <a:defRPr/>
            </a:pPr>
            <a:endParaRPr lang="en-US" b="1" dirty="0">
              <a:latin typeface="+mn-lt"/>
              <a:ea typeface="ＭＳ Ｐゴシック"/>
              <a:cs typeface="ＭＳ Ｐゴシック"/>
            </a:endParaRPr>
          </a:p>
          <a:p>
            <a:pPr marL="454025" indent="-454025" eaLnBrk="1" hangingPunct="1">
              <a:buFontTx/>
              <a:buChar char="•"/>
              <a:defRPr/>
            </a:pPr>
            <a:endParaRPr lang="en-US" b="1" u="sng" dirty="0">
              <a:latin typeface="+mn-lt"/>
              <a:ea typeface="ＭＳ Ｐゴシック"/>
              <a:cs typeface="ＭＳ Ｐゴシック"/>
            </a:endParaRPr>
          </a:p>
        </p:txBody>
      </p:sp>
      <p:pic>
        <p:nvPicPr>
          <p:cNvPr id="49155" name="Picture 2" descr="054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28600"/>
            <a:ext cx="4546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0" y="5153025"/>
            <a:ext cx="464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Addition of new histones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Chromatin assembly factors (CAFs) help to add and assemble new nucleosomes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533400"/>
            <a:ext cx="27432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1" name="Title 1"/>
          <p:cNvSpPr>
            <a:spLocks noGrp="1"/>
          </p:cNvSpPr>
          <p:nvPr>
            <p:ph type="title" idx="4294967295"/>
          </p:nvPr>
        </p:nvSpPr>
        <p:spPr>
          <a:xfrm>
            <a:off x="-6096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</a:rPr>
              <a:t>The Three Possible DNA Replication Models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3"/>
          <a:stretch>
            <a:fillRect/>
          </a:stretch>
        </p:blipFill>
        <p:spPr bwMode="auto">
          <a:xfrm>
            <a:off x="609600" y="609600"/>
            <a:ext cx="845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228600" y="4454525"/>
            <a:ext cx="86106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Conservative</a:t>
            </a:r>
            <a:r>
              <a:rPr lang="en-US" altLang="en-US" sz="2000" b="1"/>
              <a:t>- would leave the original strand intact and copy it.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 u="sng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Dispersive</a:t>
            </a:r>
            <a:r>
              <a:rPr lang="en-US" altLang="en-US" sz="2000" b="1"/>
              <a:t>-would produce two DNA molecule with sections of both old and new along each strand.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 u="sng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Semiconservative</a:t>
            </a:r>
            <a:r>
              <a:rPr lang="en-US" altLang="en-US" sz="2000" b="1"/>
              <a:t> –would produce DNA molecule with both one old strand and one new strand.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en-US" altLang="en-US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5867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A model for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nucleosome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replication</a:t>
            </a: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5720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3"/>
          <a:stretch>
            <a:fillRect/>
          </a:stretch>
        </p:blipFill>
        <p:spPr bwMode="auto">
          <a:xfrm>
            <a:off x="0" y="1371600"/>
            <a:ext cx="469265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DNA Replication ANIMATION</a:t>
            </a:r>
          </a:p>
        </p:txBody>
      </p:sp>
      <p:sp>
        <p:nvSpPr>
          <p:cNvPr id="53251" name="Content Placeholder 2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hlinkClick r:id="rId2"/>
              </a:rPr>
              <a:t>http://www.wiley.com/college/pratt/0471393878/student/animations/dna_replication/index.html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52400" y="304800"/>
            <a:ext cx="8229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+mn-lt"/>
              </a:rPr>
              <a:t>Semiconservative</a:t>
            </a:r>
            <a:r>
              <a:rPr lang="en-US" sz="2800" b="1" u="sng" dirty="0">
                <a:solidFill>
                  <a:srgbClr val="FF0000"/>
                </a:solidFill>
                <a:latin typeface="+mn-lt"/>
              </a:rPr>
              <a:t> model: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The idea was presented by </a:t>
            </a:r>
            <a:r>
              <a:rPr lang="en-US" sz="2000" b="1" dirty="0">
                <a:latin typeface="+mn-lt"/>
              </a:rPr>
              <a:t>Watson &amp; Crick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The</a:t>
            </a:r>
            <a:r>
              <a:rPr lang="en-US" sz="2000" b="1" dirty="0">
                <a:latin typeface="+mn-lt"/>
              </a:rPr>
              <a:t> two strands of the parental molecule separate, and each acts as a template for a new complementary strand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New DNA consists of 1 PARENTAL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(original) </a:t>
            </a:r>
            <a:r>
              <a:rPr lang="en-US" sz="2000" b="1" dirty="0">
                <a:latin typeface="+mn-lt"/>
              </a:rPr>
              <a:t>and 1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NEW </a:t>
            </a:r>
            <a:r>
              <a:rPr lang="en-US" sz="2000" b="1" dirty="0">
                <a:latin typeface="+mn-lt"/>
              </a:rPr>
              <a:t>strand of DNA</a:t>
            </a:r>
          </a:p>
        </p:txBody>
      </p:sp>
      <p:pic>
        <p:nvPicPr>
          <p:cNvPr id="8195" name="Picture 2" descr="0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105775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-838200" y="-228600"/>
            <a:ext cx="5791200" cy="750888"/>
          </a:xfrm>
        </p:spPr>
        <p:txBody>
          <a:bodyPr anchor="b"/>
          <a:lstStyle/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</a:rPr>
              <a:t>BACTERIAL REPLICATION 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52400" y="579438"/>
            <a:ext cx="899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DNA synthesis begins at a site termed the </a:t>
            </a:r>
            <a:r>
              <a:rPr lang="en-US" altLang="en-US" sz="2000" b="1" u="sng">
                <a:solidFill>
                  <a:srgbClr val="FF0000"/>
                </a:solidFill>
              </a:rPr>
              <a:t>origin of replication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Synthesis of DNA proceeds </a:t>
            </a:r>
            <a:r>
              <a:rPr lang="en-US" altLang="en-US" sz="2000" b="1" u="sng">
                <a:solidFill>
                  <a:srgbClr val="FF0000"/>
                </a:solidFill>
              </a:rPr>
              <a:t>bidirectionally</a:t>
            </a:r>
            <a:r>
              <a:rPr lang="en-US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/>
              <a:t>around the bacterial chromosome eventually meeting at the opposite side of the bacterial chromosome where replication ends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76200" y="2057400"/>
            <a:ext cx="4495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The origin of replication in </a:t>
            </a:r>
            <a:r>
              <a:rPr lang="en-US" sz="2000" b="1" i="1" dirty="0">
                <a:latin typeface="+mn-lt"/>
              </a:rPr>
              <a:t>E. coli</a:t>
            </a:r>
            <a:r>
              <a:rPr lang="en-US" sz="2000" b="1" dirty="0">
                <a:latin typeface="+mn-lt"/>
              </a:rPr>
              <a:t> is termed </a:t>
            </a:r>
            <a:r>
              <a:rPr lang="en-US" sz="2000" b="1" i="1" u="sng" dirty="0" err="1">
                <a:solidFill>
                  <a:srgbClr val="FF0000"/>
                </a:solidFill>
                <a:latin typeface="+mn-lt"/>
              </a:rPr>
              <a:t>oriC</a:t>
            </a:r>
            <a:endParaRPr lang="en-US" sz="2000" b="1" i="1" u="sng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latin typeface="+mn-lt"/>
              </a:rPr>
              <a:t>ori</a:t>
            </a:r>
            <a:r>
              <a:rPr lang="en-US" sz="2000" b="1" dirty="0">
                <a:latin typeface="+mn-lt"/>
              </a:rPr>
              <a:t>gin of </a:t>
            </a:r>
            <a:r>
              <a:rPr lang="en-US" sz="2000" b="1" u="sng" dirty="0">
                <a:latin typeface="+mn-lt"/>
              </a:rPr>
              <a:t>C</a:t>
            </a:r>
            <a:r>
              <a:rPr lang="en-US" sz="2000" b="1" dirty="0">
                <a:latin typeface="+mn-lt"/>
              </a:rPr>
              <a:t>hromosomal replication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latin typeface="+mn-lt"/>
              </a:rPr>
              <a:t>Important DNA sequences in </a:t>
            </a:r>
            <a:r>
              <a:rPr lang="en-US" sz="2000" b="1" i="1" u="sng" dirty="0" err="1">
                <a:latin typeface="+mn-lt"/>
              </a:rPr>
              <a:t>oriC</a:t>
            </a:r>
            <a:r>
              <a:rPr lang="en-US" sz="2000" b="1" u="sng" dirty="0">
                <a:latin typeface="+mn-lt"/>
              </a:rPr>
              <a:t> 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AT-rich region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DnaA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boxes</a:t>
            </a:r>
          </a:p>
        </p:txBody>
      </p:sp>
      <p:pic>
        <p:nvPicPr>
          <p:cNvPr id="9221" name="Picture 4" descr="bro35125_1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b="27666"/>
          <a:stretch>
            <a:fillRect/>
          </a:stretch>
        </p:blipFill>
        <p:spPr bwMode="auto">
          <a:xfrm>
            <a:off x="4876800" y="1524000"/>
            <a:ext cx="42481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bro35125_1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7" b="75714"/>
          <a:stretch>
            <a:fillRect/>
          </a:stretch>
        </p:blipFill>
        <p:spPr bwMode="auto">
          <a:xfrm>
            <a:off x="3962400" y="1676400"/>
            <a:ext cx="1012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>
            <a:fillRect/>
          </a:stretch>
        </p:blipFill>
        <p:spPr bwMode="auto">
          <a:xfrm>
            <a:off x="134938" y="3989388"/>
            <a:ext cx="4513262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4724400" y="762000"/>
            <a:ext cx="42941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81000" y="3849688"/>
            <a:ext cx="4191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endParaRPr lang="en-US" altLang="en-US" sz="2000" b="1" dirty="0" smtClean="0">
              <a:latin typeface="Calibri" panose="020F05020202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000" b="1" dirty="0" smtClean="0">
                <a:latin typeface="Calibri" panose="020F0502020204030204" pitchFamily="34" charset="0"/>
              </a:rPr>
              <a:t>Two replication forks result in a theta like (</a:t>
            </a:r>
            <a:r>
              <a:rPr lang="en-US" altLang="en-US" sz="2000" b="1" dirty="0" smtClean="0">
                <a:latin typeface="Calibri" panose="020F0502020204030204" pitchFamily="34" charset="0"/>
                <a:sym typeface="Symbol" panose="05050102010706020507" pitchFamily="18" charset="2"/>
              </a:rPr>
              <a:t>) structure.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endParaRPr lang="en-US" altLang="en-US" sz="2000" b="1" dirty="0" smtClean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marL="0" indent="0" algn="just" eaLnBrk="1" hangingPunct="1">
              <a:defRPr/>
            </a:pPr>
            <a:endParaRPr lang="en-US" altLang="en-US" sz="2000" b="1" dirty="0" smtClean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000" b="1" dirty="0" smtClean="0">
                <a:latin typeface="Calibri" panose="020F0502020204030204" pitchFamily="34" charset="0"/>
                <a:sym typeface="Symbol" panose="05050102010706020507" pitchFamily="18" charset="2"/>
              </a:rPr>
              <a:t>Topoisomerases relieve tensions, allowing the DNA to continue to separate.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52400" y="9525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Replication of circular DNA in </a:t>
            </a:r>
            <a:r>
              <a:rPr lang="en-US" altLang="en-US" sz="2800" b="1" i="1">
                <a:solidFill>
                  <a:srgbClr val="FF0000"/>
                </a:solidFill>
              </a:rPr>
              <a:t>E. coli </a:t>
            </a:r>
            <a:r>
              <a:rPr lang="en-US" altLang="en-US" sz="2800" b="1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457200" y="533400"/>
            <a:ext cx="4648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b="1"/>
              <a:t>  Replication begins with double-helix denaturing into single-strands thus exposing the bases.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b="1"/>
              <a:t>  Exposes a replication bubble from which replication proceeds in both directions.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4"/>
          <p:cNvSpPr>
            <a:spLocks noChangeArrowheads="1"/>
          </p:cNvSpPr>
          <p:nvPr/>
        </p:nvSpPr>
        <p:spPr bwMode="auto">
          <a:xfrm>
            <a:off x="152400" y="1219200"/>
            <a:ext cx="815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000" b="1"/>
              <a:t>As the two DNA strands open at the origin, Replication Bubbles form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2000" b="1"/>
              <a:t>Prokaryotes (bacteria) have a single bubble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2000" b="1"/>
              <a:t>Eukaryotic chromosomes have </a:t>
            </a:r>
            <a:r>
              <a:rPr lang="en-US" altLang="en-US" sz="2000" b="1" u="sng"/>
              <a:t>MANY</a:t>
            </a:r>
            <a:r>
              <a:rPr lang="en-US" altLang="en-US" sz="2000" b="1"/>
              <a:t> bubbles</a:t>
            </a:r>
          </a:p>
        </p:txBody>
      </p:sp>
      <p:grpSp>
        <p:nvGrpSpPr>
          <p:cNvPr id="12291" name="Group 43"/>
          <p:cNvGrpSpPr>
            <a:grpSpLocks/>
          </p:cNvGrpSpPr>
          <p:nvPr/>
        </p:nvGrpSpPr>
        <p:grpSpPr bwMode="auto">
          <a:xfrm>
            <a:off x="3657600" y="1992313"/>
            <a:ext cx="5343525" cy="1284287"/>
            <a:chOff x="90" y="2343"/>
            <a:chExt cx="5813" cy="2091"/>
          </a:xfrm>
        </p:grpSpPr>
        <p:sp>
          <p:nvSpPr>
            <p:cNvPr id="12305" name="Line 4"/>
            <p:cNvSpPr>
              <a:spLocks noChangeShapeType="1"/>
            </p:cNvSpPr>
            <p:nvPr/>
          </p:nvSpPr>
          <p:spPr bwMode="auto">
            <a:xfrm>
              <a:off x="400" y="3360"/>
              <a:ext cx="236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06" name="Line 5"/>
            <p:cNvSpPr>
              <a:spLocks noChangeShapeType="1"/>
            </p:cNvSpPr>
            <p:nvPr/>
          </p:nvSpPr>
          <p:spPr bwMode="auto">
            <a:xfrm>
              <a:off x="400" y="3696"/>
              <a:ext cx="236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07" name="Line 6"/>
            <p:cNvSpPr>
              <a:spLocks noChangeShapeType="1"/>
            </p:cNvSpPr>
            <p:nvPr/>
          </p:nvSpPr>
          <p:spPr bwMode="auto">
            <a:xfrm>
              <a:off x="52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08" name="Line 7"/>
            <p:cNvSpPr>
              <a:spLocks noChangeShapeType="1"/>
            </p:cNvSpPr>
            <p:nvPr/>
          </p:nvSpPr>
          <p:spPr bwMode="auto">
            <a:xfrm>
              <a:off x="124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09" name="Line 8"/>
            <p:cNvSpPr>
              <a:spLocks noChangeShapeType="1"/>
            </p:cNvSpPr>
            <p:nvPr/>
          </p:nvSpPr>
          <p:spPr bwMode="auto">
            <a:xfrm>
              <a:off x="76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10" name="Line 9"/>
            <p:cNvSpPr>
              <a:spLocks noChangeShapeType="1"/>
            </p:cNvSpPr>
            <p:nvPr/>
          </p:nvSpPr>
          <p:spPr bwMode="auto">
            <a:xfrm>
              <a:off x="100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11" name="Line 10"/>
            <p:cNvSpPr>
              <a:spLocks noChangeShapeType="1"/>
            </p:cNvSpPr>
            <p:nvPr/>
          </p:nvSpPr>
          <p:spPr bwMode="auto">
            <a:xfrm>
              <a:off x="196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12" name="Line 11"/>
            <p:cNvSpPr>
              <a:spLocks noChangeShapeType="1"/>
            </p:cNvSpPr>
            <p:nvPr/>
          </p:nvSpPr>
          <p:spPr bwMode="auto">
            <a:xfrm>
              <a:off x="148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13" name="Line 12"/>
            <p:cNvSpPr>
              <a:spLocks noChangeShapeType="1"/>
            </p:cNvSpPr>
            <p:nvPr/>
          </p:nvSpPr>
          <p:spPr bwMode="auto">
            <a:xfrm>
              <a:off x="244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14" name="Line 13"/>
            <p:cNvSpPr>
              <a:spLocks noChangeShapeType="1"/>
            </p:cNvSpPr>
            <p:nvPr/>
          </p:nvSpPr>
          <p:spPr bwMode="auto">
            <a:xfrm>
              <a:off x="268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15" name="Line 14"/>
            <p:cNvSpPr>
              <a:spLocks noChangeShapeType="1"/>
            </p:cNvSpPr>
            <p:nvPr/>
          </p:nvSpPr>
          <p:spPr bwMode="auto">
            <a:xfrm>
              <a:off x="220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16" name="Line 15"/>
            <p:cNvSpPr>
              <a:spLocks noChangeShapeType="1"/>
            </p:cNvSpPr>
            <p:nvPr/>
          </p:nvSpPr>
          <p:spPr bwMode="auto">
            <a:xfrm>
              <a:off x="172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17" name="Line 16"/>
            <p:cNvSpPr>
              <a:spLocks noChangeShapeType="1"/>
            </p:cNvSpPr>
            <p:nvPr/>
          </p:nvSpPr>
          <p:spPr bwMode="auto">
            <a:xfrm flipV="1">
              <a:off x="2784" y="2624"/>
              <a:ext cx="2528" cy="7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18" name="Line 17"/>
            <p:cNvSpPr>
              <a:spLocks noChangeShapeType="1"/>
            </p:cNvSpPr>
            <p:nvPr/>
          </p:nvSpPr>
          <p:spPr bwMode="auto">
            <a:xfrm>
              <a:off x="2771" y="3694"/>
              <a:ext cx="2570" cy="4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19" name="Line 18"/>
            <p:cNvSpPr>
              <a:spLocks noChangeShapeType="1"/>
            </p:cNvSpPr>
            <p:nvPr/>
          </p:nvSpPr>
          <p:spPr bwMode="auto">
            <a:xfrm>
              <a:off x="2944" y="3328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20" name="Line 19"/>
            <p:cNvSpPr>
              <a:spLocks noChangeShapeType="1"/>
            </p:cNvSpPr>
            <p:nvPr/>
          </p:nvSpPr>
          <p:spPr bwMode="auto">
            <a:xfrm>
              <a:off x="3168" y="3264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21" name="Line 20"/>
            <p:cNvSpPr>
              <a:spLocks noChangeShapeType="1"/>
            </p:cNvSpPr>
            <p:nvPr/>
          </p:nvSpPr>
          <p:spPr bwMode="auto">
            <a:xfrm>
              <a:off x="3744" y="3072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22" name="Line 21"/>
            <p:cNvSpPr>
              <a:spLocks noChangeShapeType="1"/>
            </p:cNvSpPr>
            <p:nvPr/>
          </p:nvSpPr>
          <p:spPr bwMode="auto">
            <a:xfrm>
              <a:off x="3456" y="3168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23" name="Line 22"/>
            <p:cNvSpPr>
              <a:spLocks noChangeShapeType="1"/>
            </p:cNvSpPr>
            <p:nvPr/>
          </p:nvSpPr>
          <p:spPr bwMode="auto">
            <a:xfrm>
              <a:off x="4032" y="2976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24" name="Line 23"/>
            <p:cNvSpPr>
              <a:spLocks noChangeShapeType="1"/>
            </p:cNvSpPr>
            <p:nvPr/>
          </p:nvSpPr>
          <p:spPr bwMode="auto">
            <a:xfrm>
              <a:off x="4320" y="2928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25" name="Line 24"/>
            <p:cNvSpPr>
              <a:spLocks noChangeShapeType="1"/>
            </p:cNvSpPr>
            <p:nvPr/>
          </p:nvSpPr>
          <p:spPr bwMode="auto">
            <a:xfrm>
              <a:off x="4608" y="2832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26" name="Line 25"/>
            <p:cNvSpPr>
              <a:spLocks noChangeShapeType="1"/>
            </p:cNvSpPr>
            <p:nvPr/>
          </p:nvSpPr>
          <p:spPr bwMode="auto">
            <a:xfrm>
              <a:off x="4896" y="2736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27" name="Line 26"/>
            <p:cNvSpPr>
              <a:spLocks noChangeShapeType="1"/>
            </p:cNvSpPr>
            <p:nvPr/>
          </p:nvSpPr>
          <p:spPr bwMode="auto">
            <a:xfrm>
              <a:off x="5136" y="2688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28" name="Line 27"/>
            <p:cNvSpPr>
              <a:spLocks noChangeShapeType="1"/>
            </p:cNvSpPr>
            <p:nvPr/>
          </p:nvSpPr>
          <p:spPr bwMode="auto">
            <a:xfrm flipV="1">
              <a:off x="2944" y="3536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29" name="Line 28"/>
            <p:cNvSpPr>
              <a:spLocks noChangeShapeType="1"/>
            </p:cNvSpPr>
            <p:nvPr/>
          </p:nvSpPr>
          <p:spPr bwMode="auto">
            <a:xfrm flipV="1">
              <a:off x="3184" y="3584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30" name="Line 29"/>
            <p:cNvSpPr>
              <a:spLocks noChangeShapeType="1"/>
            </p:cNvSpPr>
            <p:nvPr/>
          </p:nvSpPr>
          <p:spPr bwMode="auto">
            <a:xfrm flipV="1">
              <a:off x="3472" y="3632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31" name="Line 30"/>
            <p:cNvSpPr>
              <a:spLocks noChangeShapeType="1"/>
            </p:cNvSpPr>
            <p:nvPr/>
          </p:nvSpPr>
          <p:spPr bwMode="auto">
            <a:xfrm flipV="1">
              <a:off x="3760" y="3680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32" name="Line 31"/>
            <p:cNvSpPr>
              <a:spLocks noChangeShapeType="1"/>
            </p:cNvSpPr>
            <p:nvPr/>
          </p:nvSpPr>
          <p:spPr bwMode="auto">
            <a:xfrm flipV="1">
              <a:off x="4000" y="3728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33" name="Line 32"/>
            <p:cNvSpPr>
              <a:spLocks noChangeShapeType="1"/>
            </p:cNvSpPr>
            <p:nvPr/>
          </p:nvSpPr>
          <p:spPr bwMode="auto">
            <a:xfrm flipV="1">
              <a:off x="5152" y="3920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34" name="Line 33"/>
            <p:cNvSpPr>
              <a:spLocks noChangeShapeType="1"/>
            </p:cNvSpPr>
            <p:nvPr/>
          </p:nvSpPr>
          <p:spPr bwMode="auto">
            <a:xfrm flipV="1">
              <a:off x="4864" y="3872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35" name="Line 34"/>
            <p:cNvSpPr>
              <a:spLocks noChangeShapeType="1"/>
            </p:cNvSpPr>
            <p:nvPr/>
          </p:nvSpPr>
          <p:spPr bwMode="auto">
            <a:xfrm flipV="1">
              <a:off x="4576" y="3824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36" name="Line 35"/>
            <p:cNvSpPr>
              <a:spLocks noChangeShapeType="1"/>
            </p:cNvSpPr>
            <p:nvPr/>
          </p:nvSpPr>
          <p:spPr bwMode="auto">
            <a:xfrm flipV="1">
              <a:off x="4288" y="3776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12337" name="Rectangle 36"/>
            <p:cNvSpPr>
              <a:spLocks noChangeArrowheads="1"/>
            </p:cNvSpPr>
            <p:nvPr/>
          </p:nvSpPr>
          <p:spPr bwMode="auto">
            <a:xfrm>
              <a:off x="4543" y="2945"/>
              <a:ext cx="1360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279F"/>
                  </a:solidFill>
                </a:rPr>
                <a:t>Replication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279F"/>
                  </a:solidFill>
                </a:rPr>
                <a:t>Fork</a:t>
              </a:r>
            </a:p>
          </p:txBody>
        </p:sp>
        <p:sp>
          <p:nvSpPr>
            <p:cNvPr id="12338" name="Rectangle 37"/>
            <p:cNvSpPr>
              <a:spLocks noChangeArrowheads="1"/>
            </p:cNvSpPr>
            <p:nvPr/>
          </p:nvSpPr>
          <p:spPr bwMode="auto">
            <a:xfrm>
              <a:off x="377" y="2840"/>
              <a:ext cx="2324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B50069"/>
                  </a:solidFill>
                </a:rPr>
                <a:t>Parental DNA Molecule</a:t>
              </a:r>
            </a:p>
          </p:txBody>
        </p:sp>
        <p:sp>
          <p:nvSpPr>
            <p:cNvPr id="12339" name="AutoShape 38"/>
            <p:cNvSpPr>
              <a:spLocks noChangeArrowheads="1"/>
            </p:cNvSpPr>
            <p:nvPr/>
          </p:nvSpPr>
          <p:spPr bwMode="auto">
            <a:xfrm flipH="1">
              <a:off x="3944" y="3320"/>
              <a:ext cx="416" cy="320"/>
            </a:xfrm>
            <a:prstGeom prst="rightArrow">
              <a:avLst>
                <a:gd name="adj1" fmla="val 75000"/>
                <a:gd name="adj2" fmla="val 65006"/>
              </a:avLst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0" name="Rectangle 39"/>
            <p:cNvSpPr>
              <a:spLocks noChangeArrowheads="1"/>
            </p:cNvSpPr>
            <p:nvPr/>
          </p:nvSpPr>
          <p:spPr bwMode="auto">
            <a:xfrm>
              <a:off x="5368" y="2343"/>
              <a:ext cx="40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3’</a:t>
              </a:r>
            </a:p>
          </p:txBody>
        </p:sp>
        <p:sp>
          <p:nvSpPr>
            <p:cNvPr id="12341" name="Rectangle 40"/>
            <p:cNvSpPr>
              <a:spLocks noChangeArrowheads="1"/>
            </p:cNvSpPr>
            <p:nvPr/>
          </p:nvSpPr>
          <p:spPr bwMode="auto">
            <a:xfrm>
              <a:off x="90" y="3137"/>
              <a:ext cx="40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5’</a:t>
              </a:r>
            </a:p>
          </p:txBody>
        </p:sp>
        <p:sp>
          <p:nvSpPr>
            <p:cNvPr id="12342" name="Rectangle 41"/>
            <p:cNvSpPr>
              <a:spLocks noChangeArrowheads="1"/>
            </p:cNvSpPr>
            <p:nvPr/>
          </p:nvSpPr>
          <p:spPr bwMode="auto">
            <a:xfrm>
              <a:off x="135" y="3593"/>
              <a:ext cx="40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3’</a:t>
              </a:r>
            </a:p>
          </p:txBody>
        </p:sp>
        <p:sp>
          <p:nvSpPr>
            <p:cNvPr id="12343" name="Rectangle 42"/>
            <p:cNvSpPr>
              <a:spLocks noChangeArrowheads="1"/>
            </p:cNvSpPr>
            <p:nvPr/>
          </p:nvSpPr>
          <p:spPr bwMode="auto">
            <a:xfrm>
              <a:off x="5416" y="4024"/>
              <a:ext cx="40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5’</a:t>
              </a:r>
            </a:p>
          </p:txBody>
        </p:sp>
      </p:grpSp>
      <p:sp>
        <p:nvSpPr>
          <p:cNvPr id="12292" name="Rectangle 62"/>
          <p:cNvSpPr>
            <a:spLocks noChangeArrowheads="1"/>
          </p:cNvSpPr>
          <p:nvPr/>
        </p:nvSpPr>
        <p:spPr bwMode="auto">
          <a:xfrm>
            <a:off x="0" y="762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How can entire chromosomes be replicated during S phase?</a:t>
            </a:r>
          </a:p>
        </p:txBody>
      </p:sp>
      <p:sp>
        <p:nvSpPr>
          <p:cNvPr id="12293" name="Rectangle 16"/>
          <p:cNvSpPr>
            <a:spLocks noChangeArrowheads="1"/>
          </p:cNvSpPr>
          <p:nvPr/>
        </p:nvSpPr>
        <p:spPr bwMode="auto">
          <a:xfrm>
            <a:off x="63500" y="685800"/>
            <a:ext cx="602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b="1"/>
              <a:t>DNA replication begins at many specific sites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7696200" y="8869363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Figure 10.5A</a:t>
            </a:r>
          </a:p>
        </p:txBody>
      </p:sp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0" b="3246"/>
          <a:stretch>
            <a:fillRect/>
          </a:stretch>
        </p:blipFill>
        <p:spPr bwMode="auto">
          <a:xfrm>
            <a:off x="76200" y="3762375"/>
            <a:ext cx="57943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3660775" y="3276600"/>
            <a:ext cx="14874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/>
              <a:t>Parental strand</a:t>
            </a:r>
          </a:p>
        </p:txBody>
      </p:sp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134938" y="3352800"/>
            <a:ext cx="18843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/>
              <a:t>Origin of replication</a:t>
            </a:r>
          </a:p>
        </p:txBody>
      </p:sp>
      <p:sp>
        <p:nvSpPr>
          <p:cNvPr id="12298" name="Text Box 8"/>
          <p:cNvSpPr txBox="1">
            <a:spLocks noChangeArrowheads="1"/>
          </p:cNvSpPr>
          <p:nvPr/>
        </p:nvSpPr>
        <p:spPr bwMode="auto">
          <a:xfrm>
            <a:off x="812800" y="4800600"/>
            <a:ext cx="790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/>
              <a:t>Bubble</a:t>
            </a:r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auto">
          <a:xfrm>
            <a:off x="4718050" y="8534400"/>
            <a:ext cx="23431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Two daughter DNA molecules</a:t>
            </a:r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3813175" y="3505200"/>
            <a:ext cx="15668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/>
              <a:t>Daughter strand</a:t>
            </a:r>
          </a:p>
        </p:txBody>
      </p:sp>
      <p:sp>
        <p:nvSpPr>
          <p:cNvPr id="12301" name="Line 11"/>
          <p:cNvSpPr>
            <a:spLocks noChangeShapeType="1"/>
          </p:cNvSpPr>
          <p:nvPr/>
        </p:nvSpPr>
        <p:spPr bwMode="auto">
          <a:xfrm flipV="1">
            <a:off x="3127375" y="3429000"/>
            <a:ext cx="5334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12302" name="Line 12"/>
          <p:cNvSpPr>
            <a:spLocks noChangeShapeType="1"/>
          </p:cNvSpPr>
          <p:nvPr/>
        </p:nvSpPr>
        <p:spPr bwMode="auto">
          <a:xfrm flipV="1">
            <a:off x="3203575" y="3657600"/>
            <a:ext cx="6096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12303" name="Line 13"/>
          <p:cNvSpPr>
            <a:spLocks noChangeShapeType="1"/>
          </p:cNvSpPr>
          <p:nvPr/>
        </p:nvSpPr>
        <p:spPr bwMode="auto">
          <a:xfrm flipV="1">
            <a:off x="1222375" y="358140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12304" name="AutoShape 14"/>
          <p:cNvSpPr>
            <a:spLocks/>
          </p:cNvSpPr>
          <p:nvPr/>
        </p:nvSpPr>
        <p:spPr bwMode="auto">
          <a:xfrm rot="-5400000">
            <a:off x="1184275" y="4381500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98438"/>
            <a:ext cx="3581400" cy="884238"/>
          </a:xfrm>
        </p:spPr>
        <p:txBody>
          <a:bodyPr lIns="90488" tIns="44450" rIns="90488" bIns="44450"/>
          <a:lstStyle/>
          <a:p>
            <a:pPr algn="l" eaLnBrk="1" hangingPunct="1"/>
            <a:r>
              <a:rPr lang="en-US" altLang="en-US" sz="2800" b="1" smtClean="0">
                <a:solidFill>
                  <a:srgbClr val="FF0000"/>
                </a:solidFill>
              </a:rPr>
              <a:t>Topoisomerases</a:t>
            </a:r>
          </a:p>
        </p:txBody>
      </p:sp>
      <p:sp>
        <p:nvSpPr>
          <p:cNvPr id="14339" name="Rectangle 23"/>
          <p:cNvSpPr>
            <a:spLocks noChangeArrowheads="1"/>
          </p:cNvSpPr>
          <p:nvPr/>
        </p:nvSpPr>
        <p:spPr bwMode="auto">
          <a:xfrm>
            <a:off x="76200" y="228600"/>
            <a:ext cx="876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They relieve stress on the DNA molecule by allowing  free rotation around a single strand.</a:t>
            </a:r>
          </a:p>
        </p:txBody>
      </p:sp>
      <p:pic>
        <p:nvPicPr>
          <p:cNvPr id="14340" name="Picture 2" descr="0525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572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0525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37401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26"/>
          <p:cNvSpPr>
            <a:spLocks noChangeArrowheads="1"/>
          </p:cNvSpPr>
          <p:nvPr/>
        </p:nvSpPr>
        <p:spPr bwMode="auto">
          <a:xfrm>
            <a:off x="50800" y="2057400"/>
            <a:ext cx="8636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</a:rPr>
              <a:t>DNA topoisomerase I : </a:t>
            </a:r>
            <a:r>
              <a:rPr lang="en-GB" altLang="en-US" sz="2000" b="1"/>
              <a:t>cut one strand of double-stranded DNA, relax the strand, and reanneal the strands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</p:txBody>
      </p:sp>
      <p:sp>
        <p:nvSpPr>
          <p:cNvPr id="27" name="Rectangle 26"/>
          <p:cNvSpPr/>
          <p:nvPr/>
        </p:nvSpPr>
        <p:spPr>
          <a:xfrm>
            <a:off x="76200" y="1295400"/>
            <a:ext cx="86106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GB" sz="2000" b="1" dirty="0" err="1">
                <a:latin typeface="+mn-lt"/>
              </a:rPr>
              <a:t>Topoisomerases</a:t>
            </a:r>
            <a:r>
              <a:rPr lang="en-GB" sz="2000" b="1" dirty="0">
                <a:latin typeface="+mn-lt"/>
              </a:rPr>
              <a:t> bind to either single-stranded or double-stranded DNA and cut the phosphate backbone of the DNA.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527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6172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0527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54"/>
          <a:stretch>
            <a:fillRect/>
          </a:stretch>
        </p:blipFill>
        <p:spPr bwMode="auto">
          <a:xfrm>
            <a:off x="5437188" y="1744663"/>
            <a:ext cx="3022600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-14288" y="0"/>
            <a:ext cx="304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 DNA topoisomerase II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200" y="420688"/>
            <a:ext cx="853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cut both strands of the DNA helix simultaneously in order to manage DNA tangles and supercoils. They use the hydrolysis of ATP, unlike type I topoisomerase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1468</Words>
  <Application>Microsoft Office PowerPoint</Application>
  <PresentationFormat>On-screen Show (4:3)</PresentationFormat>
  <Paragraphs>302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Algerian</vt:lpstr>
      <vt:lpstr>ＭＳ Ｐゴシック</vt:lpstr>
      <vt:lpstr>Symbol</vt:lpstr>
      <vt:lpstr>Wingdings</vt:lpstr>
      <vt:lpstr>Times New Roman</vt:lpstr>
      <vt:lpstr>Verdana</vt:lpstr>
      <vt:lpstr>Bell MT</vt:lpstr>
      <vt:lpstr>Office Theme</vt:lpstr>
      <vt:lpstr>PowerPoint Presentation</vt:lpstr>
      <vt:lpstr>PowerPoint Presentation</vt:lpstr>
      <vt:lpstr>The Three Possible DNA Replication Models</vt:lpstr>
      <vt:lpstr>PowerPoint Presentation</vt:lpstr>
      <vt:lpstr>BACTERIAL REPLICATION </vt:lpstr>
      <vt:lpstr>PowerPoint Presentation</vt:lpstr>
      <vt:lpstr>PowerPoint Presentation</vt:lpstr>
      <vt:lpstr>Topoisomerases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Replication fork / Replication bubble</vt:lpstr>
      <vt:lpstr>Energy of Replication</vt:lpstr>
      <vt:lpstr>Replacing RNA primers with DNA</vt:lpstr>
      <vt:lpstr>PowerPoint Presentation</vt:lpstr>
      <vt:lpstr>Telomeres</vt:lpstr>
      <vt:lpstr>PowerPoint Presentation</vt:lpstr>
      <vt:lpstr>DNA Ligase</vt:lpstr>
      <vt:lpstr>PowerPoint Presentation</vt:lpstr>
      <vt:lpstr>Proofreading DNA</vt:lpstr>
      <vt:lpstr>PowerPoint Presentation</vt:lpstr>
      <vt:lpstr>PowerPoint Presentation</vt:lpstr>
      <vt:lpstr>PowerPoint Presentation</vt:lpstr>
      <vt:lpstr>A model for nucleosome replication</vt:lpstr>
      <vt:lpstr>DNA Replication ANIMATION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Sameeh Al-Sarayreh</dc:creator>
  <cp:lastModifiedBy>Windows User</cp:lastModifiedBy>
  <cp:revision>82</cp:revision>
  <dcterms:created xsi:type="dcterms:W3CDTF">2006-08-16T00:00:00Z</dcterms:created>
  <dcterms:modified xsi:type="dcterms:W3CDTF">2021-02-12T11:08:49Z</dcterms:modified>
</cp:coreProperties>
</file>