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3" r:id="rId6"/>
    <p:sldId id="284" r:id="rId7"/>
    <p:sldId id="263" r:id="rId8"/>
    <p:sldId id="264" r:id="rId9"/>
    <p:sldId id="287" r:id="rId10"/>
    <p:sldId id="288" r:id="rId11"/>
    <p:sldId id="272" r:id="rId12"/>
    <p:sldId id="289" r:id="rId13"/>
    <p:sldId id="291" r:id="rId14"/>
    <p:sldId id="297" r:id="rId15"/>
    <p:sldId id="277" r:id="rId16"/>
    <p:sldId id="285" r:id="rId17"/>
    <p:sldId id="286" r:id="rId18"/>
    <p:sldId id="292" r:id="rId19"/>
    <p:sldId id="293" r:id="rId20"/>
    <p:sldId id="300" r:id="rId21"/>
    <p:sldId id="301" r:id="rId22"/>
    <p:sldId id="299" r:id="rId23"/>
    <p:sldId id="302" r:id="rId24"/>
    <p:sldId id="298" r:id="rId25"/>
    <p:sldId id="303"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presProps" Target="presProp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D2EC-A716-4E68-AD9F-DB7493FEE5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69B09E-54C2-4284-AE15-F96FDE7E6C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27EF28-5631-4B05-B7C8-5E6C0E43BE11}"/>
              </a:ext>
            </a:extLst>
          </p:cNvPr>
          <p:cNvSpPr>
            <a:spLocks noGrp="1"/>
          </p:cNvSpPr>
          <p:nvPr>
            <p:ph type="dt" sz="half" idx="10"/>
          </p:nvPr>
        </p:nvSpPr>
        <p:spPr/>
        <p:txBody>
          <a:bodyPr/>
          <a:lstStyle/>
          <a:p>
            <a:fld id="{96C252C0-9C56-455C-B389-049CDB544448}" type="datetimeFigureOut">
              <a:rPr lang="en-GB" smtClean="0"/>
              <a:t>16/11/2021</a:t>
            </a:fld>
            <a:endParaRPr lang="en-GB"/>
          </a:p>
        </p:txBody>
      </p:sp>
      <p:sp>
        <p:nvSpPr>
          <p:cNvPr id="5" name="Footer Placeholder 4">
            <a:extLst>
              <a:ext uri="{FF2B5EF4-FFF2-40B4-BE49-F238E27FC236}">
                <a16:creationId xmlns:a16="http://schemas.microsoft.com/office/drawing/2014/main" id="{88CF5D85-BCFB-4621-9175-131E486A0B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A2F9F-ED20-40D9-9FF3-9EA858052E6E}"/>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03693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75CC-3033-45EF-A2D2-2F695B03FB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285E5F-B382-437F-909C-7B08E4307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BBA97-7F19-4A71-B3DB-CBF60F139880}"/>
              </a:ext>
            </a:extLst>
          </p:cNvPr>
          <p:cNvSpPr>
            <a:spLocks noGrp="1"/>
          </p:cNvSpPr>
          <p:nvPr>
            <p:ph type="dt" sz="half" idx="10"/>
          </p:nvPr>
        </p:nvSpPr>
        <p:spPr/>
        <p:txBody>
          <a:bodyPr/>
          <a:lstStyle/>
          <a:p>
            <a:fld id="{96C252C0-9C56-455C-B389-049CDB544448}" type="datetimeFigureOut">
              <a:rPr lang="en-GB" smtClean="0"/>
              <a:t>16/11/2021</a:t>
            </a:fld>
            <a:endParaRPr lang="en-GB"/>
          </a:p>
        </p:txBody>
      </p:sp>
      <p:sp>
        <p:nvSpPr>
          <p:cNvPr id="5" name="Footer Placeholder 4">
            <a:extLst>
              <a:ext uri="{FF2B5EF4-FFF2-40B4-BE49-F238E27FC236}">
                <a16:creationId xmlns:a16="http://schemas.microsoft.com/office/drawing/2014/main" id="{D76405EF-B7F0-4F23-8D58-0A966F1DA9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A1341A-2296-4F62-8201-BB23917C2029}"/>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192948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58A95A-C3CF-407C-9E8E-65C8613813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81A399-5AF6-4053-B37E-7039149502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814DC0-A2E1-42EC-BD3D-A33A9B591577}"/>
              </a:ext>
            </a:extLst>
          </p:cNvPr>
          <p:cNvSpPr>
            <a:spLocks noGrp="1"/>
          </p:cNvSpPr>
          <p:nvPr>
            <p:ph type="dt" sz="half" idx="10"/>
          </p:nvPr>
        </p:nvSpPr>
        <p:spPr/>
        <p:txBody>
          <a:bodyPr/>
          <a:lstStyle/>
          <a:p>
            <a:fld id="{96C252C0-9C56-455C-B389-049CDB544448}" type="datetimeFigureOut">
              <a:rPr lang="en-GB" smtClean="0"/>
              <a:t>16/11/2021</a:t>
            </a:fld>
            <a:endParaRPr lang="en-GB"/>
          </a:p>
        </p:txBody>
      </p:sp>
      <p:sp>
        <p:nvSpPr>
          <p:cNvPr id="5" name="Footer Placeholder 4">
            <a:extLst>
              <a:ext uri="{FF2B5EF4-FFF2-40B4-BE49-F238E27FC236}">
                <a16:creationId xmlns:a16="http://schemas.microsoft.com/office/drawing/2014/main" id="{CF85204D-CCBE-45B5-B118-D0791018F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13FDE-085F-4DE7-89F0-8C293F5098D3}"/>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316009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6C90B-EA11-44CA-9852-1BDD50D183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11910A-702F-4EE1-854A-A6CEF7E4EE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3A81B9-DBAE-411D-8E47-F99BF4AEB510}"/>
              </a:ext>
            </a:extLst>
          </p:cNvPr>
          <p:cNvSpPr>
            <a:spLocks noGrp="1"/>
          </p:cNvSpPr>
          <p:nvPr>
            <p:ph type="dt" sz="half" idx="10"/>
          </p:nvPr>
        </p:nvSpPr>
        <p:spPr/>
        <p:txBody>
          <a:bodyPr/>
          <a:lstStyle/>
          <a:p>
            <a:fld id="{96C252C0-9C56-455C-B389-049CDB544448}" type="datetimeFigureOut">
              <a:rPr lang="en-GB" smtClean="0"/>
              <a:t>16/11/2021</a:t>
            </a:fld>
            <a:endParaRPr lang="en-GB"/>
          </a:p>
        </p:txBody>
      </p:sp>
      <p:sp>
        <p:nvSpPr>
          <p:cNvPr id="5" name="Footer Placeholder 4">
            <a:extLst>
              <a:ext uri="{FF2B5EF4-FFF2-40B4-BE49-F238E27FC236}">
                <a16:creationId xmlns:a16="http://schemas.microsoft.com/office/drawing/2014/main" id="{9B3E9BD4-1405-431A-B566-25B67A2ECB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EA1BB8-630C-4CD1-B788-87BB994DBD98}"/>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147522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E80D-9761-49AB-BFC1-CF779C6634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DCB611-979C-49F5-9761-80E21DB98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6D299C-F2AD-4564-BD31-433FA28254A5}"/>
              </a:ext>
            </a:extLst>
          </p:cNvPr>
          <p:cNvSpPr>
            <a:spLocks noGrp="1"/>
          </p:cNvSpPr>
          <p:nvPr>
            <p:ph type="dt" sz="half" idx="10"/>
          </p:nvPr>
        </p:nvSpPr>
        <p:spPr/>
        <p:txBody>
          <a:bodyPr/>
          <a:lstStyle/>
          <a:p>
            <a:fld id="{96C252C0-9C56-455C-B389-049CDB544448}" type="datetimeFigureOut">
              <a:rPr lang="en-GB" smtClean="0"/>
              <a:t>16/11/2021</a:t>
            </a:fld>
            <a:endParaRPr lang="en-GB"/>
          </a:p>
        </p:txBody>
      </p:sp>
      <p:sp>
        <p:nvSpPr>
          <p:cNvPr id="5" name="Footer Placeholder 4">
            <a:extLst>
              <a:ext uri="{FF2B5EF4-FFF2-40B4-BE49-F238E27FC236}">
                <a16:creationId xmlns:a16="http://schemas.microsoft.com/office/drawing/2014/main" id="{20071B5E-C4FC-4328-B9C4-6132A824D6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66E06-248E-4CE8-A33A-3DB5AF121EA5}"/>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13108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5801-2B3F-4B5D-8208-DACF3E6CEA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64C138-20B6-4FF8-A7D7-AD29BFBAE6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57E528-2DDD-43B5-BC14-04D465385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B35178-E131-4C8E-A77A-2B9C2EC59A7F}"/>
              </a:ext>
            </a:extLst>
          </p:cNvPr>
          <p:cNvSpPr>
            <a:spLocks noGrp="1"/>
          </p:cNvSpPr>
          <p:nvPr>
            <p:ph type="dt" sz="half" idx="10"/>
          </p:nvPr>
        </p:nvSpPr>
        <p:spPr/>
        <p:txBody>
          <a:bodyPr/>
          <a:lstStyle/>
          <a:p>
            <a:fld id="{96C252C0-9C56-455C-B389-049CDB544448}" type="datetimeFigureOut">
              <a:rPr lang="en-GB" smtClean="0"/>
              <a:t>16/11/2021</a:t>
            </a:fld>
            <a:endParaRPr lang="en-GB"/>
          </a:p>
        </p:txBody>
      </p:sp>
      <p:sp>
        <p:nvSpPr>
          <p:cNvPr id="6" name="Footer Placeholder 5">
            <a:extLst>
              <a:ext uri="{FF2B5EF4-FFF2-40B4-BE49-F238E27FC236}">
                <a16:creationId xmlns:a16="http://schemas.microsoft.com/office/drawing/2014/main" id="{B6E4A046-A914-4A56-9A11-C156AF7126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D4760E-F1A8-49B8-8F55-E9501099F9EC}"/>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409098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D334-CC7D-4BB7-BD83-AB6EFC9337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3C7640-4C9E-488B-8E41-5340448A7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AE85C-F09F-473E-9226-9E1E0D0817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709C64-80E3-4CE7-A8EC-A183C4646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D68ADC-BE43-4DBD-8291-19C79D5AF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413143-029F-45ED-9E4D-806416946852}"/>
              </a:ext>
            </a:extLst>
          </p:cNvPr>
          <p:cNvSpPr>
            <a:spLocks noGrp="1"/>
          </p:cNvSpPr>
          <p:nvPr>
            <p:ph type="dt" sz="half" idx="10"/>
          </p:nvPr>
        </p:nvSpPr>
        <p:spPr/>
        <p:txBody>
          <a:bodyPr/>
          <a:lstStyle/>
          <a:p>
            <a:fld id="{96C252C0-9C56-455C-B389-049CDB544448}" type="datetimeFigureOut">
              <a:rPr lang="en-GB" smtClean="0"/>
              <a:t>16/11/2021</a:t>
            </a:fld>
            <a:endParaRPr lang="en-GB"/>
          </a:p>
        </p:txBody>
      </p:sp>
      <p:sp>
        <p:nvSpPr>
          <p:cNvPr id="8" name="Footer Placeholder 7">
            <a:extLst>
              <a:ext uri="{FF2B5EF4-FFF2-40B4-BE49-F238E27FC236}">
                <a16:creationId xmlns:a16="http://schemas.microsoft.com/office/drawing/2014/main" id="{100A3055-4B59-4E4E-8637-7F2711534C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D64755-A9A2-4A49-A598-0D3D9FD01AAD}"/>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138973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9433-64A4-474A-8615-F01C6E0800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F80595-DCF6-400F-A511-086CD50E771B}"/>
              </a:ext>
            </a:extLst>
          </p:cNvPr>
          <p:cNvSpPr>
            <a:spLocks noGrp="1"/>
          </p:cNvSpPr>
          <p:nvPr>
            <p:ph type="dt" sz="half" idx="10"/>
          </p:nvPr>
        </p:nvSpPr>
        <p:spPr/>
        <p:txBody>
          <a:bodyPr/>
          <a:lstStyle/>
          <a:p>
            <a:fld id="{96C252C0-9C56-455C-B389-049CDB544448}" type="datetimeFigureOut">
              <a:rPr lang="en-GB" smtClean="0"/>
              <a:t>16/11/2021</a:t>
            </a:fld>
            <a:endParaRPr lang="en-GB"/>
          </a:p>
        </p:txBody>
      </p:sp>
      <p:sp>
        <p:nvSpPr>
          <p:cNvPr id="4" name="Footer Placeholder 3">
            <a:extLst>
              <a:ext uri="{FF2B5EF4-FFF2-40B4-BE49-F238E27FC236}">
                <a16:creationId xmlns:a16="http://schemas.microsoft.com/office/drawing/2014/main" id="{37B4FA83-7390-4D5F-AF6E-9E32378ABC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57573F-31EF-46EC-9BCA-2E70DE70319C}"/>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55413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7FBF98-3790-413B-BD8D-F781078CF9FB}"/>
              </a:ext>
            </a:extLst>
          </p:cNvPr>
          <p:cNvSpPr>
            <a:spLocks noGrp="1"/>
          </p:cNvSpPr>
          <p:nvPr>
            <p:ph type="dt" sz="half" idx="10"/>
          </p:nvPr>
        </p:nvSpPr>
        <p:spPr/>
        <p:txBody>
          <a:bodyPr/>
          <a:lstStyle/>
          <a:p>
            <a:fld id="{96C252C0-9C56-455C-B389-049CDB544448}" type="datetimeFigureOut">
              <a:rPr lang="en-GB" smtClean="0"/>
              <a:t>16/11/2021</a:t>
            </a:fld>
            <a:endParaRPr lang="en-GB"/>
          </a:p>
        </p:txBody>
      </p:sp>
      <p:sp>
        <p:nvSpPr>
          <p:cNvPr id="3" name="Footer Placeholder 2">
            <a:extLst>
              <a:ext uri="{FF2B5EF4-FFF2-40B4-BE49-F238E27FC236}">
                <a16:creationId xmlns:a16="http://schemas.microsoft.com/office/drawing/2014/main" id="{4E16A6A4-F74E-434A-B63C-95D6A73EE0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E149C6-FE2F-481D-A4FF-E2D8871879CF}"/>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50793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B844-DC44-4632-983F-E58FEB4FE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11C694-5BE2-41EF-B70F-5408A8B2E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498EE6-EA64-4D1C-88C7-F25ADAB31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B5BD5-EB52-4D62-9F56-DB11DA610695}"/>
              </a:ext>
            </a:extLst>
          </p:cNvPr>
          <p:cNvSpPr>
            <a:spLocks noGrp="1"/>
          </p:cNvSpPr>
          <p:nvPr>
            <p:ph type="dt" sz="half" idx="10"/>
          </p:nvPr>
        </p:nvSpPr>
        <p:spPr/>
        <p:txBody>
          <a:bodyPr/>
          <a:lstStyle/>
          <a:p>
            <a:fld id="{96C252C0-9C56-455C-B389-049CDB544448}" type="datetimeFigureOut">
              <a:rPr lang="en-GB" smtClean="0"/>
              <a:t>16/11/2021</a:t>
            </a:fld>
            <a:endParaRPr lang="en-GB"/>
          </a:p>
        </p:txBody>
      </p:sp>
      <p:sp>
        <p:nvSpPr>
          <p:cNvPr id="6" name="Footer Placeholder 5">
            <a:extLst>
              <a:ext uri="{FF2B5EF4-FFF2-40B4-BE49-F238E27FC236}">
                <a16:creationId xmlns:a16="http://schemas.microsoft.com/office/drawing/2014/main" id="{B8386B68-528A-408F-9DA2-AB7445BD0A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BC1A89-3585-4C62-9EC5-18A0E58DAF3F}"/>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03772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2261-DDE1-467A-AC49-0F1C924C6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498EBA-1E4A-43A2-9C54-6A6F23AE44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612D7C-312A-4A6F-B074-7CD905DA4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8B6E4-C2EC-4552-B6BD-421C631737F6}"/>
              </a:ext>
            </a:extLst>
          </p:cNvPr>
          <p:cNvSpPr>
            <a:spLocks noGrp="1"/>
          </p:cNvSpPr>
          <p:nvPr>
            <p:ph type="dt" sz="half" idx="10"/>
          </p:nvPr>
        </p:nvSpPr>
        <p:spPr/>
        <p:txBody>
          <a:bodyPr/>
          <a:lstStyle/>
          <a:p>
            <a:fld id="{96C252C0-9C56-455C-B389-049CDB544448}" type="datetimeFigureOut">
              <a:rPr lang="en-GB" smtClean="0"/>
              <a:t>16/11/2021</a:t>
            </a:fld>
            <a:endParaRPr lang="en-GB"/>
          </a:p>
        </p:txBody>
      </p:sp>
      <p:sp>
        <p:nvSpPr>
          <p:cNvPr id="6" name="Footer Placeholder 5">
            <a:extLst>
              <a:ext uri="{FF2B5EF4-FFF2-40B4-BE49-F238E27FC236}">
                <a16:creationId xmlns:a16="http://schemas.microsoft.com/office/drawing/2014/main" id="{AA7D7C88-1497-40DA-BF37-BEE516F536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664CA9-D233-4AF2-BFB7-3A319B326BAD}"/>
              </a:ext>
            </a:extLst>
          </p:cNvPr>
          <p:cNvSpPr>
            <a:spLocks noGrp="1"/>
          </p:cNvSpPr>
          <p:nvPr>
            <p:ph type="sldNum" sz="quarter" idx="12"/>
          </p:nvPr>
        </p:nvSpPr>
        <p:spPr/>
        <p:txBody>
          <a:bodyPr/>
          <a:lstStyle/>
          <a:p>
            <a:fld id="{047CFCD8-5154-4434-9EB6-4943D12A51C8}" type="slidenum">
              <a:rPr lang="en-GB" smtClean="0"/>
              <a:t>‹#›</a:t>
            </a:fld>
            <a:endParaRPr lang="en-GB"/>
          </a:p>
        </p:txBody>
      </p:sp>
    </p:spTree>
    <p:extLst>
      <p:ext uri="{BB962C8B-B14F-4D97-AF65-F5344CB8AC3E}">
        <p14:creationId xmlns:p14="http://schemas.microsoft.com/office/powerpoint/2010/main" val="228105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E6DBE-2092-4906-92B2-02664DD7A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A054A3-7FB7-4F44-891D-5DB0B9181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604F2-0CED-4B73-9F3F-9EBD062DA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252C0-9C56-455C-B389-049CDB544448}" type="datetimeFigureOut">
              <a:rPr lang="en-GB" smtClean="0"/>
              <a:t>16/11/2021</a:t>
            </a:fld>
            <a:endParaRPr lang="en-GB"/>
          </a:p>
        </p:txBody>
      </p:sp>
      <p:sp>
        <p:nvSpPr>
          <p:cNvPr id="5" name="Footer Placeholder 4">
            <a:extLst>
              <a:ext uri="{FF2B5EF4-FFF2-40B4-BE49-F238E27FC236}">
                <a16:creationId xmlns:a16="http://schemas.microsoft.com/office/drawing/2014/main" id="{C075704A-66A5-442D-8CB4-2CFA2C3D6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7E6DAB-0430-4D1D-A84B-84E7B6DEB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CFCD8-5154-4434-9EB6-4943D12A51C8}" type="slidenum">
              <a:rPr lang="en-GB" smtClean="0"/>
              <a:t>‹#›</a:t>
            </a:fld>
            <a:endParaRPr lang="en-GB"/>
          </a:p>
        </p:txBody>
      </p:sp>
    </p:spTree>
    <p:extLst>
      <p:ext uri="{BB962C8B-B14F-4D97-AF65-F5344CB8AC3E}">
        <p14:creationId xmlns:p14="http://schemas.microsoft.com/office/powerpoint/2010/main" val="95185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2.xml" /><Relationship Id="rId5" Type="http://schemas.openxmlformats.org/officeDocument/2006/relationships/image" Target="../media/image28.png" /><Relationship Id="rId4" Type="http://schemas.openxmlformats.org/officeDocument/2006/relationships/image" Target="../media/image27.png" /></Relationships>
</file>

<file path=ppt/slides/_rels/slide2.xml.rels><?xml version="1.0" encoding="UTF-8" standalone="yes"?>
<Relationships xmlns="http://schemas.openxmlformats.org/package/2006/relationships"><Relationship Id="rId3" Type="http://schemas.openxmlformats.org/officeDocument/2006/relationships/image" Target="../media/image3.svg" /><Relationship Id="rId2" Type="http://schemas.openxmlformats.org/officeDocument/2006/relationships/image" Target="../media/image2.png" /><Relationship Id="rId1" Type="http://schemas.openxmlformats.org/officeDocument/2006/relationships/slideLayout" Target="../slideLayouts/slideLayout2.xml" /><Relationship Id="rId5" Type="http://schemas.openxmlformats.org/officeDocument/2006/relationships/image" Target="../media/image5.jpeg" /><Relationship Id="rId4" Type="http://schemas.openxmlformats.org/officeDocument/2006/relationships/image" Target="../media/image4.png" /></Relationships>
</file>

<file path=ppt/slides/_rels/slide20.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image" Target="../media/image30.png" /><Relationship Id="rId1" Type="http://schemas.openxmlformats.org/officeDocument/2006/relationships/slideLayout" Target="../slideLayouts/slideLayout2.xml" /><Relationship Id="rId4" Type="http://schemas.openxmlformats.org/officeDocument/2006/relationships/image" Target="../media/image32.png" /></Relationships>
</file>

<file path=ppt/slides/_rels/slide22.xml.rels><?xml version="1.0" encoding="UTF-8" standalone="yes"?>
<Relationships xmlns="http://schemas.openxmlformats.org/package/2006/relationships"><Relationship Id="rId3" Type="http://schemas.openxmlformats.org/officeDocument/2006/relationships/hyperlink" Target="http://jordantimes.com/news/local/tobacco-has-so-far-claimed-lives-9027-jordanians-2021-%E2%80%94-health-ministry" TargetMode="External" /><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image" Target="../media/image34.png" /><Relationship Id="rId1" Type="http://schemas.openxmlformats.org/officeDocument/2006/relationships/slideLayout" Target="../slideLayouts/slideLayout2.xml" /><Relationship Id="rId5" Type="http://schemas.openxmlformats.org/officeDocument/2006/relationships/image" Target="../media/image37.png" /><Relationship Id="rId4" Type="http://schemas.openxmlformats.org/officeDocument/2006/relationships/image" Target="../media/image36.png" /></Relationships>
</file>

<file path=ppt/slides/_rels/slide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png"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xml" /><Relationship Id="rId4" Type="http://schemas.openxmlformats.org/officeDocument/2006/relationships/image" Target="../media/image17.pn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F120-23C2-4085-812E-290D98423A2C}"/>
              </a:ext>
            </a:extLst>
          </p:cNvPr>
          <p:cNvSpPr>
            <a:spLocks noGrp="1"/>
          </p:cNvSpPr>
          <p:nvPr>
            <p:ph type="ctrTitle"/>
          </p:nvPr>
        </p:nvSpPr>
        <p:spPr>
          <a:xfrm>
            <a:off x="0" y="0"/>
            <a:ext cx="12192000" cy="2382592"/>
          </a:xfrm>
        </p:spPr>
        <p:txBody>
          <a:bodyPr>
            <a:normAutofit/>
          </a:bodyPr>
          <a:lstStyle/>
          <a:p>
            <a:r>
              <a:rPr lang="en-GB" b="1" dirty="0">
                <a:solidFill>
                  <a:srgbClr val="00B0F0"/>
                </a:solidFill>
                <a:effectLst>
                  <a:outerShdw blurRad="38100" dist="38100" dir="2700000" algn="tl">
                    <a:srgbClr val="000000">
                      <a:alpha val="43137"/>
                    </a:srgbClr>
                  </a:outerShdw>
                </a:effectLst>
                <a:latin typeface="Arial Black" panose="020B0A04020102020204" pitchFamily="34" charset="0"/>
              </a:rPr>
              <a:t>Tobacco and Cardiovascular Disease</a:t>
            </a:r>
          </a:p>
        </p:txBody>
      </p:sp>
      <p:sp>
        <p:nvSpPr>
          <p:cNvPr id="4" name="Subtitle 2">
            <a:extLst>
              <a:ext uri="{FF2B5EF4-FFF2-40B4-BE49-F238E27FC236}">
                <a16:creationId xmlns:a16="http://schemas.microsoft.com/office/drawing/2014/main" id="{46C2D6B4-2345-4A6D-80AE-241CDBAED883}"/>
              </a:ext>
            </a:extLst>
          </p:cNvPr>
          <p:cNvSpPr txBox="1">
            <a:spLocks/>
          </p:cNvSpPr>
          <p:nvPr/>
        </p:nvSpPr>
        <p:spPr>
          <a:xfrm>
            <a:off x="7593496" y="5493129"/>
            <a:ext cx="4487594" cy="1484142"/>
          </a:xfrm>
          <a:prstGeom prst="rect">
            <a:avLst/>
          </a:prstGeom>
          <a:noFill/>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400" b="1" dirty="0">
                <a:effectLst>
                  <a:outerShdw blurRad="38100" dist="38100" dir="2700000" algn="tl">
                    <a:srgbClr val="000000">
                      <a:alpha val="43137"/>
                    </a:srgbClr>
                  </a:outerShdw>
                </a:effectLst>
              </a:rPr>
              <a:t>Dr. </a:t>
            </a:r>
            <a:r>
              <a:rPr lang="en-US" sz="6400" b="1" dirty="0" err="1">
                <a:effectLst>
                  <a:outerShdw blurRad="38100" dist="38100" dir="2700000" algn="tl">
                    <a:srgbClr val="000000">
                      <a:alpha val="43137"/>
                    </a:srgbClr>
                  </a:outerShdw>
                </a:effectLst>
              </a:rPr>
              <a:t>Israa</a:t>
            </a:r>
            <a:r>
              <a:rPr lang="en-US" sz="6400" b="1" dirty="0">
                <a:effectLst>
                  <a:outerShdw blurRad="38100" dist="38100" dir="2700000" algn="tl">
                    <a:srgbClr val="000000">
                      <a:alpha val="43137"/>
                    </a:srgbClr>
                  </a:outerShdw>
                </a:effectLst>
              </a:rPr>
              <a:t> Al-</a:t>
            </a:r>
            <a:r>
              <a:rPr lang="en-US" sz="6400" b="1" dirty="0" err="1">
                <a:effectLst>
                  <a:outerShdw blurRad="38100" dist="38100" dir="2700000" algn="tl">
                    <a:srgbClr val="000000">
                      <a:alpha val="43137"/>
                    </a:srgbClr>
                  </a:outerShdw>
                </a:effectLst>
              </a:rPr>
              <a:t>Rawashdeh</a:t>
            </a:r>
            <a:r>
              <a:rPr lang="en-US" sz="6400" b="1" dirty="0">
                <a:effectLst>
                  <a:outerShdw blurRad="38100" dist="38100" dir="2700000" algn="tl">
                    <a:srgbClr val="000000">
                      <a:alpha val="43137"/>
                    </a:srgbClr>
                  </a:outerShdw>
                </a:effectLst>
              </a:rPr>
              <a:t> MD, MPH ,PhD</a:t>
            </a:r>
          </a:p>
          <a:p>
            <a:r>
              <a:rPr lang="en-US" sz="6400" b="1" dirty="0">
                <a:effectLst>
                  <a:outerShdw blurRad="38100" dist="38100" dir="2700000" algn="tl">
                    <a:srgbClr val="000000">
                      <a:alpha val="43137"/>
                    </a:srgbClr>
                  </a:outerShdw>
                </a:effectLst>
              </a:rPr>
              <a:t>Faculty of Medicine</a:t>
            </a:r>
          </a:p>
          <a:p>
            <a:r>
              <a:rPr lang="en-US" sz="6400" b="1" dirty="0" err="1">
                <a:effectLst>
                  <a:outerShdw blurRad="38100" dist="38100" dir="2700000" algn="tl">
                    <a:srgbClr val="000000">
                      <a:alpha val="43137"/>
                    </a:srgbClr>
                  </a:outerShdw>
                </a:effectLst>
              </a:rPr>
              <a:t>Mutah</a:t>
            </a:r>
            <a:r>
              <a:rPr lang="en-US" sz="6400" b="1" dirty="0">
                <a:effectLst>
                  <a:outerShdw blurRad="38100" dist="38100" dir="2700000" algn="tl">
                    <a:srgbClr val="000000">
                      <a:alpha val="43137"/>
                    </a:srgbClr>
                  </a:outerShdw>
                </a:effectLst>
              </a:rPr>
              <a:t> University</a:t>
            </a:r>
          </a:p>
          <a:p>
            <a:r>
              <a:rPr lang="en-US" sz="6400" b="1" dirty="0">
                <a:effectLst>
                  <a:outerShdw blurRad="38100" dist="38100" dir="2700000" algn="tl">
                    <a:srgbClr val="000000">
                      <a:alpha val="43137"/>
                    </a:srgbClr>
                  </a:outerShdw>
                </a:effectLst>
              </a:rPr>
              <a:t>2021</a:t>
            </a:r>
            <a:endParaRPr lang="en-US" dirty="0"/>
          </a:p>
        </p:txBody>
      </p:sp>
    </p:spTree>
    <p:extLst>
      <p:ext uri="{BB962C8B-B14F-4D97-AF65-F5344CB8AC3E}">
        <p14:creationId xmlns:p14="http://schemas.microsoft.com/office/powerpoint/2010/main" val="280336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F0FC-078D-4D23-89D8-58AEE0FD97F6}"/>
              </a:ext>
            </a:extLst>
          </p:cNvPr>
          <p:cNvSpPr>
            <a:spLocks noGrp="1"/>
          </p:cNvSpPr>
          <p:nvPr>
            <p:ph type="title"/>
          </p:nvPr>
        </p:nvSpPr>
        <p:spPr>
          <a:xfrm>
            <a:off x="134814" y="140042"/>
            <a:ext cx="10619045" cy="1325563"/>
          </a:xfrm>
        </p:spPr>
        <p:txBody>
          <a:bodyPr/>
          <a:lstStyle/>
          <a:p>
            <a:r>
              <a:rPr lang="en-GB" dirty="0"/>
              <a:t>ELECTRONIC NICOTINE</a:t>
            </a:r>
            <a:br>
              <a:rPr lang="en-GB" dirty="0"/>
            </a:br>
            <a:r>
              <a:rPr lang="en-GB" dirty="0"/>
              <a:t>DELIVERY SYSTEMS (ENDS)</a:t>
            </a:r>
          </a:p>
        </p:txBody>
      </p:sp>
      <p:sp>
        <p:nvSpPr>
          <p:cNvPr id="3" name="Content Placeholder 2">
            <a:extLst>
              <a:ext uri="{FF2B5EF4-FFF2-40B4-BE49-F238E27FC236}">
                <a16:creationId xmlns:a16="http://schemas.microsoft.com/office/drawing/2014/main" id="{F239A5A2-F481-45F5-AA6C-EEA84940DF60}"/>
              </a:ext>
            </a:extLst>
          </p:cNvPr>
          <p:cNvSpPr>
            <a:spLocks noGrp="1"/>
          </p:cNvSpPr>
          <p:nvPr>
            <p:ph idx="1"/>
          </p:nvPr>
        </p:nvSpPr>
        <p:spPr>
          <a:xfrm>
            <a:off x="251792" y="1465605"/>
            <a:ext cx="7091544" cy="5027270"/>
          </a:xfrm>
        </p:spPr>
        <p:txBody>
          <a:bodyPr>
            <a:normAutofit/>
          </a:bodyPr>
          <a:lstStyle/>
          <a:p>
            <a:r>
              <a:rPr lang="en-GB" dirty="0"/>
              <a:t>Introduced in 2007.</a:t>
            </a:r>
          </a:p>
          <a:p>
            <a:r>
              <a:rPr lang="en-GB" dirty="0"/>
              <a:t>known as e-cigarettes-</a:t>
            </a:r>
            <a:r>
              <a:rPr lang="en-GB" dirty="0">
                <a:sym typeface="Wingdings" panose="05000000000000000000" pitchFamily="2" charset="2"/>
              </a:rPr>
              <a:t> </a:t>
            </a:r>
            <a:r>
              <a:rPr lang="en-GB" dirty="0"/>
              <a:t>battery-operated devices that heat a solution, or e-liquid, to generate an aerosolized mixture containing flavoured liquids and nicotine inhaled by the user </a:t>
            </a:r>
          </a:p>
          <a:p>
            <a:r>
              <a:rPr lang="en-GB" dirty="0"/>
              <a:t>The CVS is very sensitive to nicotine and these other chemicals, and the body experiences direct effects from ENDS use (e.g. narrowing of the arteries, increased heart rate and blood pressure). </a:t>
            </a:r>
          </a:p>
        </p:txBody>
      </p:sp>
      <p:pic>
        <p:nvPicPr>
          <p:cNvPr id="4" name="Picture 3">
            <a:extLst>
              <a:ext uri="{FF2B5EF4-FFF2-40B4-BE49-F238E27FC236}">
                <a16:creationId xmlns:a16="http://schemas.microsoft.com/office/drawing/2014/main" id="{AEEFF1D4-B80C-4438-9BDA-FD519FBEC203}"/>
              </a:ext>
            </a:extLst>
          </p:cNvPr>
          <p:cNvPicPr>
            <a:picLocks noChangeAspect="1"/>
          </p:cNvPicPr>
          <p:nvPr/>
        </p:nvPicPr>
        <p:blipFill>
          <a:blip r:embed="rId2"/>
          <a:stretch>
            <a:fillRect/>
          </a:stretch>
        </p:blipFill>
        <p:spPr>
          <a:xfrm>
            <a:off x="7526215" y="1957974"/>
            <a:ext cx="4295726" cy="3450321"/>
          </a:xfrm>
          <a:prstGeom prst="rect">
            <a:avLst/>
          </a:prstGeom>
        </p:spPr>
      </p:pic>
    </p:spTree>
    <p:extLst>
      <p:ext uri="{BB962C8B-B14F-4D97-AF65-F5344CB8AC3E}">
        <p14:creationId xmlns:p14="http://schemas.microsoft.com/office/powerpoint/2010/main" val="297555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CBECF2-18F5-4C76-8023-EA4F3E7BA23B}"/>
              </a:ext>
            </a:extLst>
          </p:cNvPr>
          <p:cNvSpPr>
            <a:spLocks noGrp="1"/>
          </p:cNvSpPr>
          <p:nvPr>
            <p:ph type="title"/>
          </p:nvPr>
        </p:nvSpPr>
        <p:spPr>
          <a:xfrm>
            <a:off x="960100" y="978102"/>
            <a:ext cx="10588434" cy="1062644"/>
          </a:xfrm>
        </p:spPr>
        <p:txBody>
          <a:bodyPr anchor="b">
            <a:normAutofit/>
          </a:bodyPr>
          <a:lstStyle/>
          <a:p>
            <a:r>
              <a:rPr lang="en-GB" sz="3400"/>
              <a:t>ELECTRONIC NICOTINE</a:t>
            </a:r>
            <a:br>
              <a:rPr lang="en-GB" sz="3400"/>
            </a:br>
            <a:r>
              <a:rPr lang="en-GB" sz="3400"/>
              <a:t>DELIVERY SYSTEMS</a:t>
            </a:r>
          </a:p>
        </p:txBody>
      </p:sp>
      <p:cxnSp>
        <p:nvCxnSpPr>
          <p:cNvPr id="12"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905745A-8ABE-48A2-9DFA-38C5ED303808}"/>
              </a:ext>
            </a:extLst>
          </p:cNvPr>
          <p:cNvPicPr>
            <a:picLocks noChangeAspect="1"/>
          </p:cNvPicPr>
          <p:nvPr/>
        </p:nvPicPr>
        <p:blipFill>
          <a:blip r:embed="rId2"/>
          <a:stretch>
            <a:fillRect/>
          </a:stretch>
        </p:blipFill>
        <p:spPr>
          <a:xfrm>
            <a:off x="1114023" y="2811104"/>
            <a:ext cx="3366480" cy="2524860"/>
          </a:xfrm>
          <a:prstGeom prst="rect">
            <a:avLst/>
          </a:prstGeom>
        </p:spPr>
      </p:pic>
      <p:sp>
        <p:nvSpPr>
          <p:cNvPr id="3" name="Content Placeholder 2">
            <a:extLst>
              <a:ext uri="{FF2B5EF4-FFF2-40B4-BE49-F238E27FC236}">
                <a16:creationId xmlns:a16="http://schemas.microsoft.com/office/drawing/2014/main" id="{F821F019-5668-4CE3-86A5-96052A790BAD}"/>
              </a:ext>
            </a:extLst>
          </p:cNvPr>
          <p:cNvSpPr>
            <a:spLocks noGrp="1"/>
          </p:cNvSpPr>
          <p:nvPr>
            <p:ph idx="1"/>
          </p:nvPr>
        </p:nvSpPr>
        <p:spPr>
          <a:xfrm>
            <a:off x="4955354" y="2489329"/>
            <a:ext cx="6720831" cy="4009942"/>
          </a:xfrm>
        </p:spPr>
        <p:txBody>
          <a:bodyPr>
            <a:normAutofit/>
          </a:bodyPr>
          <a:lstStyle/>
          <a:p>
            <a:r>
              <a:rPr lang="en-GB" dirty="0"/>
              <a:t>Non-users, including children and young people, are at risk of CVD through second-hand vaping. </a:t>
            </a:r>
          </a:p>
          <a:p>
            <a:r>
              <a:rPr lang="en-GB" dirty="0"/>
              <a:t>Still, long-term health effects of use of ENDS are unknown.</a:t>
            </a:r>
          </a:p>
          <a:p>
            <a:pPr marL="0" indent="0">
              <a:buNone/>
            </a:pPr>
            <a:endParaRPr lang="en-GB" sz="2000" dirty="0"/>
          </a:p>
        </p:txBody>
      </p:sp>
    </p:spTree>
    <p:extLst>
      <p:ext uri="{BB962C8B-B14F-4D97-AF65-F5344CB8AC3E}">
        <p14:creationId xmlns:p14="http://schemas.microsoft.com/office/powerpoint/2010/main" val="291590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4E0B-9FE2-4792-AE7E-566B8D5FB41A}"/>
              </a:ext>
            </a:extLst>
          </p:cNvPr>
          <p:cNvSpPr>
            <a:spLocks noGrp="1"/>
          </p:cNvSpPr>
          <p:nvPr>
            <p:ph type="title"/>
          </p:nvPr>
        </p:nvSpPr>
        <p:spPr>
          <a:xfrm>
            <a:off x="386366" y="281791"/>
            <a:ext cx="10967434" cy="1009651"/>
          </a:xfrm>
        </p:spPr>
        <p:txBody>
          <a:bodyPr>
            <a:normAutofit fontScale="90000"/>
          </a:bodyPr>
          <a:lstStyle/>
          <a:p>
            <a:br>
              <a:rPr lang="en-GB" dirty="0"/>
            </a:br>
            <a:r>
              <a:rPr lang="en-GB" dirty="0"/>
              <a:t>SOCIOECONOMIC DIMENSIONS OF</a:t>
            </a:r>
            <a:br>
              <a:rPr lang="en-GB" dirty="0"/>
            </a:br>
            <a:r>
              <a:rPr lang="en-GB" dirty="0"/>
              <a:t>TOBACCO-USE-RELATED CVS DISEASES</a:t>
            </a:r>
            <a:br>
              <a:rPr lang="en-GB" dirty="0"/>
            </a:br>
            <a:endParaRPr lang="en-GB" dirty="0"/>
          </a:p>
        </p:txBody>
      </p:sp>
      <p:sp>
        <p:nvSpPr>
          <p:cNvPr id="3" name="Content Placeholder 2">
            <a:extLst>
              <a:ext uri="{FF2B5EF4-FFF2-40B4-BE49-F238E27FC236}">
                <a16:creationId xmlns:a16="http://schemas.microsoft.com/office/drawing/2014/main" id="{CD65B536-527B-4D26-B96C-CDD84CB4192F}"/>
              </a:ext>
            </a:extLst>
          </p:cNvPr>
          <p:cNvSpPr>
            <a:spLocks noGrp="1"/>
          </p:cNvSpPr>
          <p:nvPr>
            <p:ph idx="1"/>
          </p:nvPr>
        </p:nvSpPr>
        <p:spPr>
          <a:xfrm>
            <a:off x="386366" y="1571223"/>
            <a:ext cx="11475076" cy="4605740"/>
          </a:xfrm>
        </p:spPr>
        <p:txBody>
          <a:bodyPr>
            <a:normAutofit/>
          </a:bodyPr>
          <a:lstStyle/>
          <a:p>
            <a:r>
              <a:rPr lang="en-GB" dirty="0"/>
              <a:t>Many socioeconomic factors modify the relationship between tobacco use and CVD.</a:t>
            </a:r>
          </a:p>
          <a:p>
            <a:r>
              <a:rPr lang="en-GB" dirty="0"/>
              <a:t>Examples:</a:t>
            </a:r>
          </a:p>
          <a:p>
            <a:pPr>
              <a:buFont typeface="Wingdings" panose="05000000000000000000" pitchFamily="2" charset="2"/>
              <a:buChar char="Ø"/>
            </a:pPr>
            <a:r>
              <a:rPr lang="en-GB" dirty="0"/>
              <a:t>Age (young male smokers are at higher risk of sudden death)</a:t>
            </a:r>
          </a:p>
          <a:p>
            <a:pPr>
              <a:buFont typeface="Wingdings" panose="05000000000000000000" pitchFamily="2" charset="2"/>
              <a:buChar char="Ø"/>
            </a:pPr>
            <a:r>
              <a:rPr lang="en-GB" dirty="0"/>
              <a:t>Gender (smoking women have more risk for coronary heart disease)</a:t>
            </a:r>
          </a:p>
          <a:p>
            <a:pPr>
              <a:buFont typeface="Wingdings" panose="05000000000000000000" pitchFamily="2" charset="2"/>
              <a:buChar char="Ø"/>
            </a:pPr>
            <a:r>
              <a:rPr lang="en-GB" dirty="0"/>
              <a:t>Ethnicity (South Asians</a:t>
            </a:r>
            <a:r>
              <a:rPr lang="en-GB" dirty="0">
                <a:sym typeface="Wingdings" panose="05000000000000000000" pitchFamily="2" charset="2"/>
              </a:rPr>
              <a:t> </a:t>
            </a:r>
            <a:r>
              <a:rPr lang="en-GB" dirty="0"/>
              <a:t>greater risks)</a:t>
            </a:r>
          </a:p>
          <a:p>
            <a:pPr marL="0" indent="0">
              <a:buNone/>
            </a:pPr>
            <a:endParaRPr lang="en-GB" dirty="0"/>
          </a:p>
          <a:p>
            <a:pPr algn="ctr"/>
            <a:r>
              <a:rPr lang="en-GB" dirty="0">
                <a:solidFill>
                  <a:srgbClr val="00B050"/>
                </a:solidFill>
              </a:rPr>
              <a:t>In most societies, smoking is more prevalent among the poor and disadvantaged groups</a:t>
            </a:r>
          </a:p>
        </p:txBody>
      </p:sp>
    </p:spTree>
    <p:extLst>
      <p:ext uri="{BB962C8B-B14F-4D97-AF65-F5344CB8AC3E}">
        <p14:creationId xmlns:p14="http://schemas.microsoft.com/office/powerpoint/2010/main" val="212158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FFC0-2E5B-4C12-90EA-8CDBEB25FC5C}"/>
              </a:ext>
            </a:extLst>
          </p:cNvPr>
          <p:cNvSpPr>
            <a:spLocks noGrp="1"/>
          </p:cNvSpPr>
          <p:nvPr>
            <p:ph type="title"/>
          </p:nvPr>
        </p:nvSpPr>
        <p:spPr>
          <a:xfrm>
            <a:off x="553792" y="262094"/>
            <a:ext cx="10800008" cy="1325563"/>
          </a:xfrm>
          <a:solidFill>
            <a:schemeClr val="accent6">
              <a:lumMod val="60000"/>
              <a:lumOff val="40000"/>
            </a:schemeClr>
          </a:solidFill>
        </p:spPr>
        <p:txBody>
          <a:bodyPr>
            <a:normAutofit fontScale="90000"/>
          </a:bodyPr>
          <a:lstStyle/>
          <a:p>
            <a:br>
              <a:rPr lang="en-GB" dirty="0"/>
            </a:br>
            <a:r>
              <a:rPr lang="en-GB" dirty="0"/>
              <a:t>CARDIOVASCULAR BENEFITS OF TOBACCO</a:t>
            </a:r>
            <a:br>
              <a:rPr lang="en-GB" dirty="0"/>
            </a:br>
            <a:r>
              <a:rPr lang="en-GB" dirty="0"/>
              <a:t>USE CESSATION</a:t>
            </a:r>
            <a:br>
              <a:rPr lang="en-GB" dirty="0"/>
            </a:br>
            <a:endParaRPr lang="en-GB" dirty="0"/>
          </a:p>
        </p:txBody>
      </p:sp>
      <p:sp>
        <p:nvSpPr>
          <p:cNvPr id="3" name="Content Placeholder 2">
            <a:extLst>
              <a:ext uri="{FF2B5EF4-FFF2-40B4-BE49-F238E27FC236}">
                <a16:creationId xmlns:a16="http://schemas.microsoft.com/office/drawing/2014/main" id="{EECCE52B-2141-4785-A95A-98FA2B085598}"/>
              </a:ext>
            </a:extLst>
          </p:cNvPr>
          <p:cNvSpPr>
            <a:spLocks noGrp="1"/>
          </p:cNvSpPr>
          <p:nvPr>
            <p:ph idx="1"/>
          </p:nvPr>
        </p:nvSpPr>
        <p:spPr>
          <a:xfrm>
            <a:off x="553792" y="1825625"/>
            <a:ext cx="10800008" cy="4351338"/>
          </a:xfrm>
        </p:spPr>
        <p:txBody>
          <a:bodyPr/>
          <a:lstStyle/>
          <a:p>
            <a:r>
              <a:rPr lang="en-GB" dirty="0"/>
              <a:t>There is evidence for the cardiovascular benefits of tobacco cessation, particularly cigarette smoking.</a:t>
            </a:r>
          </a:p>
          <a:p>
            <a:r>
              <a:rPr lang="en-GB" dirty="0"/>
              <a:t>Smoking cessation benefits all users, </a:t>
            </a:r>
            <a:r>
              <a:rPr lang="en-GB" u="sng" dirty="0"/>
              <a:t>irrespective of form, duration, and age. </a:t>
            </a:r>
          </a:p>
          <a:p>
            <a:r>
              <a:rPr lang="en-GB" dirty="0"/>
              <a:t>Cardiovascular benefits are consistent and achieved early after tobacco </a:t>
            </a:r>
            <a:r>
              <a:rPr lang="de-DE" dirty="0"/>
              <a:t>cessation.</a:t>
            </a:r>
          </a:p>
          <a:p>
            <a:r>
              <a:rPr lang="en-GB" dirty="0"/>
              <a:t>In general, smoking cessation has clearly been shown to prolong life, especially when it occurs early in life.</a:t>
            </a:r>
          </a:p>
        </p:txBody>
      </p:sp>
    </p:spTree>
    <p:extLst>
      <p:ext uri="{BB962C8B-B14F-4D97-AF65-F5344CB8AC3E}">
        <p14:creationId xmlns:p14="http://schemas.microsoft.com/office/powerpoint/2010/main" val="300486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EE8E-6A3E-463C-81EA-46C56CC0AA7A}"/>
              </a:ext>
            </a:extLst>
          </p:cNvPr>
          <p:cNvSpPr>
            <a:spLocks noGrp="1"/>
          </p:cNvSpPr>
          <p:nvPr>
            <p:ph type="title"/>
          </p:nvPr>
        </p:nvSpPr>
        <p:spPr>
          <a:xfrm>
            <a:off x="296214" y="1547515"/>
            <a:ext cx="7154569" cy="2289202"/>
          </a:xfrm>
        </p:spPr>
        <p:txBody>
          <a:bodyPr>
            <a:noAutofit/>
          </a:bodyPr>
          <a:lstStyle/>
          <a:p>
            <a:r>
              <a:rPr lang="en-GB" sz="2400" b="1" i="1" dirty="0">
                <a:solidFill>
                  <a:srgbClr val="FF0000"/>
                </a:solidFill>
                <a:effectLst>
                  <a:outerShdw blurRad="38100" dist="38100" dir="2700000" algn="tl">
                    <a:srgbClr val="000000">
                      <a:alpha val="43137"/>
                    </a:srgbClr>
                  </a:outerShdw>
                </a:effectLst>
                <a:latin typeface="+mn-lt"/>
              </a:rPr>
              <a:t>Within 20 minutes: </a:t>
            </a:r>
            <a:r>
              <a:rPr lang="en-GB" sz="2400" dirty="0">
                <a:latin typeface="+mn-lt"/>
              </a:rPr>
              <a:t>Blood pressure decreases</a:t>
            </a:r>
            <a:br>
              <a:rPr lang="en-GB" sz="2400" dirty="0">
                <a:latin typeface="+mn-lt"/>
              </a:rPr>
            </a:br>
            <a:r>
              <a:rPr lang="en-GB" sz="2400" dirty="0">
                <a:latin typeface="+mn-lt"/>
              </a:rPr>
              <a:t>and body temperature and heart rate return</a:t>
            </a:r>
            <a:br>
              <a:rPr lang="en-GB" sz="2400" dirty="0">
                <a:latin typeface="+mn-lt"/>
              </a:rPr>
            </a:br>
            <a:r>
              <a:rPr lang="en-GB" sz="2400" dirty="0">
                <a:latin typeface="+mn-lt"/>
              </a:rPr>
              <a:t>to normal.</a:t>
            </a:r>
            <a:br>
              <a:rPr lang="en-GB" sz="2400" dirty="0">
                <a:latin typeface="+mn-lt"/>
              </a:rPr>
            </a:br>
            <a:r>
              <a:rPr lang="en-GB" sz="2400" b="1" i="1" dirty="0">
                <a:solidFill>
                  <a:srgbClr val="FF0000"/>
                </a:solidFill>
                <a:effectLst>
                  <a:outerShdw blurRad="38100" dist="38100" dir="2700000" algn="tl">
                    <a:srgbClr val="000000">
                      <a:alpha val="43137"/>
                    </a:srgbClr>
                  </a:outerShdw>
                </a:effectLst>
                <a:latin typeface="+mn-lt"/>
              </a:rPr>
              <a:t>Within 12 hours</a:t>
            </a:r>
            <a:r>
              <a:rPr lang="en-GB" sz="2400" dirty="0">
                <a:latin typeface="+mn-lt"/>
              </a:rPr>
              <a:t>, the carbon monoxide level in blood drops to normal.</a:t>
            </a:r>
            <a:br>
              <a:rPr lang="en-GB" sz="2400" dirty="0">
                <a:latin typeface="+mn-lt"/>
              </a:rPr>
            </a:br>
            <a:r>
              <a:rPr lang="en-GB" sz="2400" b="1" i="1" dirty="0">
                <a:solidFill>
                  <a:srgbClr val="FF0000"/>
                </a:solidFill>
                <a:effectLst>
                  <a:outerShdw blurRad="38100" dist="38100" dir="2700000" algn="tl">
                    <a:srgbClr val="000000">
                      <a:alpha val="43137"/>
                    </a:srgbClr>
                  </a:outerShdw>
                </a:effectLst>
                <a:latin typeface="+mn-lt"/>
              </a:rPr>
              <a:t>Within 24 hours. </a:t>
            </a:r>
            <a:r>
              <a:rPr lang="en-GB" sz="2400" dirty="0">
                <a:latin typeface="+mn-lt"/>
              </a:rPr>
              <a:t>Risk of myocardial infarction</a:t>
            </a:r>
            <a:br>
              <a:rPr lang="en-GB" sz="2400" dirty="0">
                <a:latin typeface="+mn-lt"/>
              </a:rPr>
            </a:br>
            <a:r>
              <a:rPr lang="en-GB" sz="2400" dirty="0">
                <a:latin typeface="+mn-lt"/>
              </a:rPr>
              <a:t>decreases.</a:t>
            </a:r>
            <a:br>
              <a:rPr lang="en-GB" sz="2400" dirty="0">
                <a:latin typeface="+mn-lt"/>
              </a:rPr>
            </a:br>
            <a:endParaRPr lang="en-GB" sz="2400" dirty="0">
              <a:latin typeface="+mn-lt"/>
            </a:endParaRPr>
          </a:p>
        </p:txBody>
      </p:sp>
      <p:sp>
        <p:nvSpPr>
          <p:cNvPr id="3" name="Content Placeholder 2">
            <a:extLst>
              <a:ext uri="{FF2B5EF4-FFF2-40B4-BE49-F238E27FC236}">
                <a16:creationId xmlns:a16="http://schemas.microsoft.com/office/drawing/2014/main" id="{29EBB0B9-CA27-4EA2-BDC4-113617362A90}"/>
              </a:ext>
            </a:extLst>
          </p:cNvPr>
          <p:cNvSpPr>
            <a:spLocks noGrp="1"/>
          </p:cNvSpPr>
          <p:nvPr>
            <p:ph idx="1"/>
          </p:nvPr>
        </p:nvSpPr>
        <p:spPr>
          <a:xfrm>
            <a:off x="296214" y="3834540"/>
            <a:ext cx="6676474" cy="2583428"/>
          </a:xfrm>
        </p:spPr>
        <p:txBody>
          <a:bodyPr>
            <a:normAutofit fontScale="92500"/>
          </a:bodyPr>
          <a:lstStyle/>
          <a:p>
            <a:pPr marL="0" indent="0">
              <a:buNone/>
            </a:pPr>
            <a:r>
              <a:rPr lang="en-GB" sz="2400" b="1" i="1" dirty="0">
                <a:solidFill>
                  <a:srgbClr val="00B050"/>
                </a:solidFill>
                <a:effectLst>
                  <a:outerShdw blurRad="38100" dist="38100" dir="2700000" algn="tl">
                    <a:srgbClr val="000000">
                      <a:alpha val="43137"/>
                    </a:srgbClr>
                  </a:outerShdw>
                </a:effectLst>
                <a:ea typeface="+mj-ea"/>
                <a:cs typeface="+mj-cs"/>
              </a:rPr>
              <a:t>Within 1 year.</a:t>
            </a:r>
            <a:r>
              <a:rPr lang="en-GB" sz="2400" b="1" i="1" dirty="0">
                <a:solidFill>
                  <a:srgbClr val="FF0000"/>
                </a:solidFill>
                <a:effectLst>
                  <a:outerShdw blurRad="38100" dist="38100" dir="2700000" algn="tl">
                    <a:srgbClr val="000000">
                      <a:alpha val="43137"/>
                    </a:srgbClr>
                  </a:outerShdw>
                </a:effectLst>
              </a:rPr>
              <a:t> </a:t>
            </a:r>
            <a:r>
              <a:rPr lang="en-GB" sz="2400" dirty="0"/>
              <a:t>risk of coronary heart</a:t>
            </a:r>
            <a:br>
              <a:rPr lang="en-GB" sz="2400" dirty="0"/>
            </a:br>
            <a:r>
              <a:rPr lang="en-GB" sz="2400" dirty="0"/>
              <a:t>disease is half that of a person who smokes</a:t>
            </a:r>
            <a:endParaRPr lang="en-GB" sz="2400" b="1" i="1" dirty="0">
              <a:solidFill>
                <a:srgbClr val="00B050"/>
              </a:solidFill>
              <a:effectLst>
                <a:outerShdw blurRad="38100" dist="38100" dir="2700000" algn="tl">
                  <a:srgbClr val="000000">
                    <a:alpha val="43137"/>
                  </a:srgbClr>
                </a:outerShdw>
              </a:effectLst>
              <a:ea typeface="+mj-ea"/>
              <a:cs typeface="+mj-cs"/>
            </a:endParaRPr>
          </a:p>
          <a:p>
            <a:pPr marL="0" indent="0">
              <a:buNone/>
            </a:pPr>
            <a:r>
              <a:rPr lang="en-GB" sz="2400" b="1" i="1" dirty="0">
                <a:solidFill>
                  <a:srgbClr val="00B050"/>
                </a:solidFill>
                <a:effectLst>
                  <a:outerShdw blurRad="38100" dist="38100" dir="2700000" algn="tl">
                    <a:srgbClr val="000000">
                      <a:alpha val="43137"/>
                    </a:srgbClr>
                  </a:outerShdw>
                </a:effectLst>
                <a:ea typeface="+mj-ea"/>
                <a:cs typeface="+mj-cs"/>
              </a:rPr>
              <a:t>At 5 years. </a:t>
            </a:r>
            <a:r>
              <a:rPr lang="en-GB" dirty="0"/>
              <a:t>Stroke risk is reduced to that of someone who has never smoked.</a:t>
            </a:r>
          </a:p>
          <a:p>
            <a:pPr marL="0" indent="0">
              <a:buNone/>
            </a:pPr>
            <a:r>
              <a:rPr lang="en-GB" sz="2400" b="1" i="1" dirty="0">
                <a:solidFill>
                  <a:srgbClr val="00B050"/>
                </a:solidFill>
                <a:effectLst>
                  <a:outerShdw blurRad="38100" dist="38100" dir="2700000" algn="tl">
                    <a:srgbClr val="000000">
                      <a:alpha val="43137"/>
                    </a:srgbClr>
                  </a:outerShdw>
                </a:effectLst>
                <a:ea typeface="+mj-ea"/>
                <a:cs typeface="+mj-cs"/>
              </a:rPr>
              <a:t>Within 15 years. </a:t>
            </a:r>
            <a:r>
              <a:rPr lang="en-GB" dirty="0"/>
              <a:t>Coronary heart disease risk is the same as a person who has never smoked.</a:t>
            </a:r>
          </a:p>
          <a:p>
            <a:endParaRPr lang="en-GB" dirty="0"/>
          </a:p>
        </p:txBody>
      </p:sp>
      <p:pic>
        <p:nvPicPr>
          <p:cNvPr id="4" name="Picture 3">
            <a:extLst>
              <a:ext uri="{FF2B5EF4-FFF2-40B4-BE49-F238E27FC236}">
                <a16:creationId xmlns:a16="http://schemas.microsoft.com/office/drawing/2014/main" id="{33B5C31F-299F-43F3-831D-22982F392008}"/>
              </a:ext>
            </a:extLst>
          </p:cNvPr>
          <p:cNvPicPr>
            <a:picLocks noChangeAspect="1"/>
          </p:cNvPicPr>
          <p:nvPr/>
        </p:nvPicPr>
        <p:blipFill rotWithShape="1">
          <a:blip r:embed="rId2"/>
          <a:srcRect l="10434" t="19502" r="60326" b="20372"/>
          <a:stretch/>
        </p:blipFill>
        <p:spPr>
          <a:xfrm>
            <a:off x="7244863" y="1237957"/>
            <a:ext cx="4218064" cy="4705577"/>
          </a:xfrm>
          <a:prstGeom prst="rect">
            <a:avLst/>
          </a:prstGeom>
        </p:spPr>
      </p:pic>
      <p:cxnSp>
        <p:nvCxnSpPr>
          <p:cNvPr id="7" name="Straight Connector 6">
            <a:extLst>
              <a:ext uri="{FF2B5EF4-FFF2-40B4-BE49-F238E27FC236}">
                <a16:creationId xmlns:a16="http://schemas.microsoft.com/office/drawing/2014/main" id="{8DE92147-D4DD-4AB7-BD30-287D52F040BD}"/>
              </a:ext>
            </a:extLst>
          </p:cNvPr>
          <p:cNvCxnSpPr>
            <a:cxnSpLocks/>
          </p:cNvCxnSpPr>
          <p:nvPr/>
        </p:nvCxnSpPr>
        <p:spPr>
          <a:xfrm flipH="1" flipV="1">
            <a:off x="7450783" y="1548968"/>
            <a:ext cx="102956" cy="4869000"/>
          </a:xfrm>
          <a:prstGeom prst="line">
            <a:avLst/>
          </a:prstGeom>
          <a:ln>
            <a:solidFill>
              <a:srgbClr val="FF0000"/>
            </a:solidFill>
          </a:ln>
          <a:effectLst>
            <a:glow rad="101600">
              <a:srgbClr val="FF0000">
                <a:alpha val="60000"/>
              </a:srgbClr>
            </a:glow>
          </a:effectLst>
        </p:spPr>
        <p:style>
          <a:lnRef idx="3">
            <a:schemeClr val="accent1"/>
          </a:lnRef>
          <a:fillRef idx="0">
            <a:schemeClr val="accent1"/>
          </a:fillRef>
          <a:effectRef idx="2">
            <a:schemeClr val="accent1"/>
          </a:effectRef>
          <a:fontRef idx="minor">
            <a:schemeClr val="tx1"/>
          </a:fontRef>
        </p:style>
      </p:cxnSp>
      <p:sp>
        <p:nvSpPr>
          <p:cNvPr id="10" name="Title 1">
            <a:extLst>
              <a:ext uri="{FF2B5EF4-FFF2-40B4-BE49-F238E27FC236}">
                <a16:creationId xmlns:a16="http://schemas.microsoft.com/office/drawing/2014/main" id="{B9E054E1-AF3B-4349-A7E4-4BE6383EFD95}"/>
              </a:ext>
            </a:extLst>
          </p:cNvPr>
          <p:cNvSpPr txBox="1">
            <a:spLocks/>
          </p:cNvSpPr>
          <p:nvPr/>
        </p:nvSpPr>
        <p:spPr>
          <a:xfrm>
            <a:off x="504498" y="93356"/>
            <a:ext cx="6740365" cy="13103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dirty="0">
              <a:latin typeface="+mn-lt"/>
            </a:endParaRPr>
          </a:p>
        </p:txBody>
      </p:sp>
      <p:sp>
        <p:nvSpPr>
          <p:cNvPr id="11" name="Rectangle 10">
            <a:extLst>
              <a:ext uri="{FF2B5EF4-FFF2-40B4-BE49-F238E27FC236}">
                <a16:creationId xmlns:a16="http://schemas.microsoft.com/office/drawing/2014/main" id="{13A7B21B-EC57-45C3-9BC2-7452566B4711}"/>
              </a:ext>
            </a:extLst>
          </p:cNvPr>
          <p:cNvSpPr/>
          <p:nvPr/>
        </p:nvSpPr>
        <p:spPr>
          <a:xfrm>
            <a:off x="504497" y="237201"/>
            <a:ext cx="10203259" cy="1077218"/>
          </a:xfrm>
          <a:prstGeom prst="rect">
            <a:avLst/>
          </a:prstGeom>
        </p:spPr>
        <p:txBody>
          <a:bodyPr wrap="square">
            <a:spAutoFit/>
          </a:bodyPr>
          <a:lstStyle/>
          <a:p>
            <a:r>
              <a:rPr lang="en-GB" sz="3200" b="1" dirty="0"/>
              <a:t>Time to Cardiovascular Benefit of Smoking Cessation after Last Cigarette</a:t>
            </a:r>
          </a:p>
        </p:txBody>
      </p:sp>
    </p:spTree>
    <p:extLst>
      <p:ext uri="{BB962C8B-B14F-4D97-AF65-F5344CB8AC3E}">
        <p14:creationId xmlns:p14="http://schemas.microsoft.com/office/powerpoint/2010/main" val="128788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520C-7271-4431-A904-5E7456F1D0D1}"/>
              </a:ext>
            </a:extLst>
          </p:cNvPr>
          <p:cNvSpPr>
            <a:spLocks noGrp="1"/>
          </p:cNvSpPr>
          <p:nvPr>
            <p:ph type="title"/>
          </p:nvPr>
        </p:nvSpPr>
        <p:spPr>
          <a:xfrm>
            <a:off x="92765" y="365125"/>
            <a:ext cx="11261035" cy="1325563"/>
          </a:xfrm>
        </p:spPr>
        <p:txBody>
          <a:bodyPr>
            <a:normAutofit/>
          </a:bodyPr>
          <a:lstStyle/>
          <a:p>
            <a:r>
              <a:rPr lang="en-GB" sz="2400" b="1" dirty="0"/>
              <a:t>PEOPLE OF ALL AGES WHO HAVE ALREADY DEVELOPED HEALTH PROBLEMS RELATED TO TOBACCO USE CAN STILL BENEFIT FROM QUITTING.</a:t>
            </a:r>
            <a:br>
              <a:rPr lang="en-GB" sz="2400" b="1" dirty="0"/>
            </a:br>
            <a:endParaRPr lang="en-GB" sz="2400" dirty="0"/>
          </a:p>
        </p:txBody>
      </p:sp>
      <p:sp>
        <p:nvSpPr>
          <p:cNvPr id="3" name="Content Placeholder 2">
            <a:extLst>
              <a:ext uri="{FF2B5EF4-FFF2-40B4-BE49-F238E27FC236}">
                <a16:creationId xmlns:a16="http://schemas.microsoft.com/office/drawing/2014/main" id="{D0A8D77F-5FF6-47C4-B212-11A1313E0B85}"/>
              </a:ext>
            </a:extLst>
          </p:cNvPr>
          <p:cNvSpPr>
            <a:spLocks noGrp="1"/>
          </p:cNvSpPr>
          <p:nvPr>
            <p:ph idx="1"/>
          </p:nvPr>
        </p:nvSpPr>
        <p:spPr>
          <a:xfrm>
            <a:off x="386366" y="1545465"/>
            <a:ext cx="6619741" cy="5074276"/>
          </a:xfrm>
        </p:spPr>
        <p:txBody>
          <a:bodyPr>
            <a:normAutofit fontScale="92500" lnSpcReduction="20000"/>
          </a:bodyPr>
          <a:lstStyle/>
          <a:p>
            <a:r>
              <a:rPr lang="en-GB" b="1" dirty="0"/>
              <a:t>Benefits in comparison with those who continue to use tobacco </a:t>
            </a:r>
          </a:p>
          <a:p>
            <a:r>
              <a:rPr lang="en-GB" b="1" dirty="0">
                <a:solidFill>
                  <a:srgbClr val="FF0066"/>
                </a:solidFill>
                <a:effectLst>
                  <a:outerShdw blurRad="38100" dist="38100" dir="2700000" algn="tl">
                    <a:srgbClr val="000000">
                      <a:alpha val="43137"/>
                    </a:srgbClr>
                  </a:outerShdw>
                </a:effectLst>
              </a:rPr>
              <a:t>Aged about 30: </a:t>
            </a:r>
            <a:r>
              <a:rPr lang="en-GB" dirty="0"/>
              <a:t>gain almost 10 years of life expectancy</a:t>
            </a:r>
          </a:p>
          <a:p>
            <a:r>
              <a:rPr lang="en-GB" b="1" dirty="0">
                <a:solidFill>
                  <a:srgbClr val="FF0066"/>
                </a:solidFill>
                <a:effectLst>
                  <a:outerShdw blurRad="38100" dist="38100" dir="2700000" algn="tl">
                    <a:srgbClr val="000000">
                      <a:alpha val="43137"/>
                    </a:srgbClr>
                  </a:outerShdw>
                </a:effectLst>
              </a:rPr>
              <a:t>Aged about 40: </a:t>
            </a:r>
            <a:r>
              <a:rPr lang="en-GB" dirty="0"/>
              <a:t>gain nine years of life expectancy</a:t>
            </a:r>
          </a:p>
          <a:p>
            <a:r>
              <a:rPr lang="en-GB" b="1" dirty="0">
                <a:solidFill>
                  <a:srgbClr val="FF0066"/>
                </a:solidFill>
                <a:effectLst>
                  <a:outerShdw blurRad="38100" dist="38100" dir="2700000" algn="tl">
                    <a:srgbClr val="000000">
                      <a:alpha val="43137"/>
                    </a:srgbClr>
                  </a:outerShdw>
                </a:effectLst>
              </a:rPr>
              <a:t>Aged about 50: </a:t>
            </a:r>
            <a:r>
              <a:rPr lang="en-GB" dirty="0"/>
              <a:t>gain six years of life expectancy</a:t>
            </a:r>
          </a:p>
          <a:p>
            <a:r>
              <a:rPr lang="en-GB" b="1" dirty="0">
                <a:solidFill>
                  <a:srgbClr val="FF0066"/>
                </a:solidFill>
                <a:effectLst>
                  <a:outerShdw blurRad="38100" dist="38100" dir="2700000" algn="tl">
                    <a:srgbClr val="000000">
                      <a:alpha val="43137"/>
                    </a:srgbClr>
                  </a:outerShdw>
                </a:effectLst>
              </a:rPr>
              <a:t>Aged about 60: </a:t>
            </a:r>
            <a:r>
              <a:rPr lang="en-GB" dirty="0"/>
              <a:t>gain three years of life expectancy</a:t>
            </a:r>
          </a:p>
          <a:p>
            <a:r>
              <a:rPr lang="en-GB" dirty="0"/>
              <a:t>After the onset of life-threatening disease: rapid benefit – people who quit tobacco after a myocardial infarction reduce their chances of death by between 36% and 46%.</a:t>
            </a:r>
          </a:p>
        </p:txBody>
      </p:sp>
      <p:pic>
        <p:nvPicPr>
          <p:cNvPr id="5" name="Picture 4"/>
          <p:cNvPicPr>
            <a:picLocks noChangeAspect="1"/>
          </p:cNvPicPr>
          <p:nvPr/>
        </p:nvPicPr>
        <p:blipFill>
          <a:blip r:embed="rId2"/>
          <a:stretch>
            <a:fillRect/>
          </a:stretch>
        </p:blipFill>
        <p:spPr>
          <a:xfrm>
            <a:off x="7269319" y="1825625"/>
            <a:ext cx="4762500" cy="4010025"/>
          </a:xfrm>
          <a:prstGeom prst="rect">
            <a:avLst/>
          </a:prstGeom>
        </p:spPr>
      </p:pic>
    </p:spTree>
    <p:extLst>
      <p:ext uri="{BB962C8B-B14F-4D97-AF65-F5344CB8AC3E}">
        <p14:creationId xmlns:p14="http://schemas.microsoft.com/office/powerpoint/2010/main" val="247597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F3BC5-2F39-4943-97FB-D2D6EEBEC4A8}"/>
              </a:ext>
            </a:extLst>
          </p:cNvPr>
          <p:cNvSpPr>
            <a:spLocks noGrp="1"/>
          </p:cNvSpPr>
          <p:nvPr>
            <p:ph type="title"/>
          </p:nvPr>
        </p:nvSpPr>
        <p:spPr>
          <a:xfrm>
            <a:off x="821516" y="640263"/>
            <a:ext cx="6204984" cy="1344975"/>
          </a:xfrm>
        </p:spPr>
        <p:txBody>
          <a:bodyPr>
            <a:normAutofit/>
          </a:bodyPr>
          <a:lstStyle/>
          <a:p>
            <a:r>
              <a:rPr lang="en-GB" sz="2800" dirty="0"/>
              <a:t>Solutions: WHO FRAMEWORK CONVENTION</a:t>
            </a:r>
            <a:br>
              <a:rPr lang="en-GB" sz="2800" dirty="0"/>
            </a:br>
            <a:r>
              <a:rPr lang="en-GB" sz="2800" dirty="0"/>
              <a:t>ON TOBACCO CONTROL</a:t>
            </a:r>
          </a:p>
        </p:txBody>
      </p:sp>
      <p:sp>
        <p:nvSpPr>
          <p:cNvPr id="3" name="Content Placeholder 2">
            <a:extLst>
              <a:ext uri="{FF2B5EF4-FFF2-40B4-BE49-F238E27FC236}">
                <a16:creationId xmlns:a16="http://schemas.microsoft.com/office/drawing/2014/main" id="{91D9EC19-19F4-4BD8-888D-F3CEEBF6C2EA}"/>
              </a:ext>
            </a:extLst>
          </p:cNvPr>
          <p:cNvSpPr>
            <a:spLocks noGrp="1"/>
          </p:cNvSpPr>
          <p:nvPr>
            <p:ph idx="1"/>
          </p:nvPr>
        </p:nvSpPr>
        <p:spPr>
          <a:xfrm>
            <a:off x="821515" y="2121762"/>
            <a:ext cx="6204984" cy="3626917"/>
          </a:xfrm>
        </p:spPr>
        <p:txBody>
          <a:bodyPr>
            <a:normAutofit/>
          </a:bodyPr>
          <a:lstStyle/>
          <a:p>
            <a:r>
              <a:rPr lang="en-GB" altLang="en-US" sz="2400" b="1" i="1" dirty="0">
                <a:solidFill>
                  <a:srgbClr val="FF0000"/>
                </a:solidFill>
                <a:latin typeface="Bookman Old Style" panose="02050604050505020204" pitchFamily="18" charset="0"/>
              </a:rPr>
              <a:t>The First</a:t>
            </a:r>
            <a:r>
              <a:rPr lang="en-GB" altLang="en-US" sz="2400" b="1" dirty="0">
                <a:latin typeface="Bookman Old Style" panose="02050604050505020204" pitchFamily="18" charset="0"/>
              </a:rPr>
              <a:t> Public Health </a:t>
            </a:r>
            <a:r>
              <a:rPr lang="en-GB" altLang="en-US" sz="2400" b="1" i="1" dirty="0">
                <a:solidFill>
                  <a:srgbClr val="FF0000"/>
                </a:solidFill>
                <a:latin typeface="Bookman Old Style" panose="02050604050505020204" pitchFamily="18" charset="0"/>
              </a:rPr>
              <a:t>agreement</a:t>
            </a:r>
            <a:r>
              <a:rPr lang="en-GB" altLang="en-US" sz="2400" b="1" dirty="0">
                <a:latin typeface="Bookman Old Style" panose="02050604050505020204" pitchFamily="18" charset="0"/>
              </a:rPr>
              <a:t> under WHO</a:t>
            </a:r>
          </a:p>
          <a:p>
            <a:r>
              <a:rPr lang="en-GB" altLang="en-US" sz="2400" b="1" dirty="0">
                <a:latin typeface="Bookman Old Style" panose="02050604050505020204" pitchFamily="18" charset="0"/>
              </a:rPr>
              <a:t>Aim </a:t>
            </a:r>
            <a:r>
              <a:rPr lang="en-GB" altLang="en-US" sz="2400" b="1" dirty="0">
                <a:latin typeface="Bookman Old Style" panose="02050604050505020204" pitchFamily="18" charset="0"/>
                <a:sym typeface="Wingdings" panose="05000000000000000000" pitchFamily="2" charset="2"/>
              </a:rPr>
              <a:t></a:t>
            </a:r>
            <a:r>
              <a:rPr lang="en-GB" altLang="en-US" sz="2400" b="1" dirty="0">
                <a:latin typeface="Bookman Old Style" panose="02050604050505020204" pitchFamily="18" charset="0"/>
              </a:rPr>
              <a:t> </a:t>
            </a:r>
            <a:r>
              <a:rPr lang="en-GB" altLang="en-US" sz="2400" b="1" dirty="0">
                <a:solidFill>
                  <a:srgbClr val="FF0000"/>
                </a:solidFill>
                <a:latin typeface="Bookman Old Style" panose="02050604050505020204" pitchFamily="18" charset="0"/>
              </a:rPr>
              <a:t>protect</a:t>
            </a:r>
            <a:r>
              <a:rPr lang="en-GB" altLang="en-US" sz="2400" b="1" dirty="0">
                <a:latin typeface="Bookman Old Style" panose="02050604050505020204" pitchFamily="18" charset="0"/>
              </a:rPr>
              <a:t> present and future generations from the consequences of </a:t>
            </a:r>
            <a:r>
              <a:rPr lang="en-GB" altLang="en-US" sz="2400" b="1" dirty="0">
                <a:solidFill>
                  <a:srgbClr val="FF0000"/>
                </a:solidFill>
                <a:latin typeface="Bookman Old Style" panose="02050604050505020204" pitchFamily="18" charset="0"/>
              </a:rPr>
              <a:t>tobacco</a:t>
            </a:r>
            <a:r>
              <a:rPr lang="en-GB" altLang="en-US" sz="2400" b="1" dirty="0">
                <a:latin typeface="Bookman Old Style" panose="02050604050505020204" pitchFamily="18" charset="0"/>
              </a:rPr>
              <a:t> </a:t>
            </a:r>
          </a:p>
          <a:p>
            <a:r>
              <a:rPr lang="en-GB" altLang="en-US" sz="2400" b="1" dirty="0">
                <a:solidFill>
                  <a:srgbClr val="FF0000"/>
                </a:solidFill>
                <a:latin typeface="Bookman Old Style" panose="02050604050505020204" pitchFamily="18" charset="0"/>
              </a:rPr>
              <a:t>Unique</a:t>
            </a:r>
            <a:r>
              <a:rPr lang="en-GB" altLang="en-US" sz="2400" b="1" dirty="0">
                <a:latin typeface="Bookman Old Style" panose="02050604050505020204" pitchFamily="18" charset="0"/>
              </a:rPr>
              <a:t> </a:t>
            </a:r>
            <a:r>
              <a:rPr lang="en-GB" altLang="en-US" sz="2400" b="1" dirty="0">
                <a:latin typeface="Bookman Old Style" panose="02050604050505020204" pitchFamily="18" charset="0"/>
                <a:sym typeface="Wingdings" panose="05000000000000000000" pitchFamily="2" charset="2"/>
              </a:rPr>
              <a:t></a:t>
            </a:r>
            <a:r>
              <a:rPr lang="en-GB" altLang="en-US" sz="2400" b="1" dirty="0">
                <a:latin typeface="Bookman Old Style" panose="02050604050505020204" pitchFamily="18" charset="0"/>
              </a:rPr>
              <a:t> introduced </a:t>
            </a:r>
            <a:r>
              <a:rPr lang="en-GB" altLang="en-US" sz="2400" b="1" dirty="0">
                <a:solidFill>
                  <a:srgbClr val="FF0000"/>
                </a:solidFill>
                <a:latin typeface="Bookman Old Style" panose="02050604050505020204" pitchFamily="18" charset="0"/>
              </a:rPr>
              <a:t>urgency</a:t>
            </a:r>
            <a:r>
              <a:rPr lang="en-GB" altLang="en-US" sz="2400" b="1" dirty="0">
                <a:latin typeface="Bookman Old Style" panose="02050604050505020204" pitchFamily="18" charset="0"/>
              </a:rPr>
              <a:t> into tobacco control; </a:t>
            </a:r>
            <a:r>
              <a:rPr lang="en-GB" altLang="en-US" sz="2400" b="1" dirty="0">
                <a:solidFill>
                  <a:srgbClr val="FF0000"/>
                </a:solidFill>
                <a:latin typeface="Bookman Old Style" panose="02050604050505020204" pitchFamily="18" charset="0"/>
              </a:rPr>
              <a:t>negotiated</a:t>
            </a:r>
            <a:r>
              <a:rPr lang="en-GB" altLang="en-US" sz="2400" b="1" dirty="0">
                <a:latin typeface="Bookman Old Style" panose="02050604050505020204" pitchFamily="18" charset="0"/>
              </a:rPr>
              <a:t>; binding international </a:t>
            </a:r>
            <a:r>
              <a:rPr lang="en-GB" altLang="en-US" sz="2400" b="1" dirty="0">
                <a:solidFill>
                  <a:srgbClr val="FF0000"/>
                </a:solidFill>
                <a:latin typeface="Bookman Old Style" panose="02050604050505020204" pitchFamily="18" charset="0"/>
              </a:rPr>
              <a:t>law</a:t>
            </a:r>
            <a:r>
              <a:rPr lang="en-GB" altLang="en-US" sz="2400" b="1" dirty="0">
                <a:latin typeface="Bookman Old Style" panose="02050604050505020204" pitchFamily="18" charset="0"/>
              </a:rPr>
              <a:t>; </a:t>
            </a:r>
            <a:r>
              <a:rPr lang="en-GB" altLang="en-US" sz="2400" b="1" dirty="0">
                <a:solidFill>
                  <a:srgbClr val="FF0000"/>
                </a:solidFill>
                <a:latin typeface="Bookman Old Style" panose="02050604050505020204" pitchFamily="18" charset="0"/>
              </a:rPr>
              <a:t>comprehensive</a:t>
            </a:r>
            <a:r>
              <a:rPr lang="en-GB" altLang="en-US" sz="2400" b="1" dirty="0">
                <a:latin typeface="Bookman Old Style" panose="02050604050505020204" pitchFamily="18" charset="0"/>
              </a:rPr>
              <a:t> approach.</a:t>
            </a:r>
            <a:endParaRPr lang="en-US" altLang="en-US" sz="2400" b="1" dirty="0">
              <a:latin typeface="Bookman Old Style" panose="02050604050505020204" pitchFamily="18" charset="0"/>
            </a:endParaRPr>
          </a:p>
          <a:p>
            <a:endParaRPr lang="en-GB" sz="2400" dirty="0"/>
          </a:p>
        </p:txBody>
      </p:sp>
      <p:pic>
        <p:nvPicPr>
          <p:cNvPr id="5" name="Picture 4">
            <a:extLst>
              <a:ext uri="{FF2B5EF4-FFF2-40B4-BE49-F238E27FC236}">
                <a16:creationId xmlns:a16="http://schemas.microsoft.com/office/drawing/2014/main" id="{36C5ADF0-A89C-4856-A1CD-3B3F1A554271}"/>
              </a:ext>
            </a:extLst>
          </p:cNvPr>
          <p:cNvPicPr>
            <a:picLocks noChangeAspect="1"/>
          </p:cNvPicPr>
          <p:nvPr/>
        </p:nvPicPr>
        <p:blipFill>
          <a:blip r:embed="rId2"/>
          <a:stretch>
            <a:fillRect/>
          </a:stretch>
        </p:blipFill>
        <p:spPr>
          <a:xfrm>
            <a:off x="7829551" y="691357"/>
            <a:ext cx="4042409" cy="1517103"/>
          </a:xfrm>
          <a:prstGeom prst="rect">
            <a:avLst/>
          </a:prstGeom>
        </p:spPr>
      </p:pic>
      <p:pic>
        <p:nvPicPr>
          <p:cNvPr id="4" name="Picture 3">
            <a:extLst>
              <a:ext uri="{FF2B5EF4-FFF2-40B4-BE49-F238E27FC236}">
                <a16:creationId xmlns:a16="http://schemas.microsoft.com/office/drawing/2014/main" id="{659FAC6E-ADA2-4A3D-A7DF-DD18C21F6DEB}"/>
              </a:ext>
            </a:extLst>
          </p:cNvPr>
          <p:cNvPicPr>
            <a:picLocks noChangeAspect="1"/>
          </p:cNvPicPr>
          <p:nvPr/>
        </p:nvPicPr>
        <p:blipFill>
          <a:blip r:embed="rId3"/>
          <a:stretch>
            <a:fillRect/>
          </a:stretch>
        </p:blipFill>
        <p:spPr>
          <a:xfrm>
            <a:off x="8927166" y="2121762"/>
            <a:ext cx="2927951" cy="4180036"/>
          </a:xfrm>
          <a:prstGeom prst="rect">
            <a:avLst/>
          </a:prstGeom>
        </p:spPr>
      </p:pic>
    </p:spTree>
    <p:extLst>
      <p:ext uri="{BB962C8B-B14F-4D97-AF65-F5344CB8AC3E}">
        <p14:creationId xmlns:p14="http://schemas.microsoft.com/office/powerpoint/2010/main" val="367129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recommends a </a:t>
            </a:r>
            <a:r>
              <a:rPr lang="en-GB" u="sng" dirty="0"/>
              <a:t>four-steps</a:t>
            </a:r>
            <a:r>
              <a:rPr lang="en-GB" dirty="0"/>
              <a:t> strategy:</a:t>
            </a:r>
          </a:p>
        </p:txBody>
      </p:sp>
      <p:sp>
        <p:nvSpPr>
          <p:cNvPr id="3" name="Content Placeholder 2"/>
          <p:cNvSpPr>
            <a:spLocks noGrp="1"/>
          </p:cNvSpPr>
          <p:nvPr>
            <p:ph idx="1"/>
          </p:nvPr>
        </p:nvSpPr>
        <p:spPr>
          <a:xfrm>
            <a:off x="838200" y="1403797"/>
            <a:ext cx="10515600" cy="4773166"/>
          </a:xfrm>
        </p:spPr>
        <p:txBody>
          <a:bodyPr>
            <a:normAutofit fontScale="92500"/>
          </a:bodyPr>
          <a:lstStyle/>
          <a:p>
            <a:pPr marL="0" indent="0">
              <a:buNone/>
            </a:pPr>
            <a:r>
              <a:rPr lang="en-GB" u="sng" dirty="0">
                <a:solidFill>
                  <a:srgbClr val="FF0000"/>
                </a:solidFill>
              </a:rPr>
              <a:t>1 Ban advertising and expand public health information:</a:t>
            </a:r>
          </a:p>
          <a:p>
            <a:pPr marL="0" indent="0">
              <a:buNone/>
            </a:pPr>
            <a:r>
              <a:rPr lang="en-GB" dirty="0"/>
              <a:t>■ Forbid all forms of advertising and promotional distribution of tobacco products and sponsorship of sporting events, etc.</a:t>
            </a:r>
          </a:p>
          <a:p>
            <a:pPr marL="0" indent="0">
              <a:buNone/>
            </a:pPr>
            <a:r>
              <a:rPr lang="en-GB" dirty="0"/>
              <a:t>■ Disseminate public health information – with special attention to youths, provide credible information about the health and other ill effects of smoking.</a:t>
            </a:r>
            <a:r>
              <a:rPr lang="en-GB" b="1" i="1" dirty="0">
                <a:solidFill>
                  <a:srgbClr val="FF0000"/>
                </a:solidFill>
              </a:rPr>
              <a:t> Health warnings on all tobacco products .</a:t>
            </a:r>
            <a:r>
              <a:rPr lang="en-GB" b="1" dirty="0">
                <a:solidFill>
                  <a:srgbClr val="FF0000"/>
                </a:solidFill>
              </a:rPr>
              <a:t> media campaigns </a:t>
            </a:r>
            <a:endParaRPr lang="en-GB" dirty="0"/>
          </a:p>
          <a:p>
            <a:pPr marL="0" indent="0">
              <a:buNone/>
            </a:pPr>
            <a:r>
              <a:rPr lang="en-GB" u="sng" dirty="0">
                <a:solidFill>
                  <a:srgbClr val="FF0000"/>
                </a:solidFill>
              </a:rPr>
              <a:t>2 Use taxes and regulations to reduce consumption:</a:t>
            </a:r>
          </a:p>
          <a:p>
            <a:pPr marL="0" indent="0">
              <a:buNone/>
            </a:pPr>
            <a:r>
              <a:rPr lang="en-GB" dirty="0"/>
              <a:t>■ Increased taxation – this usually reduces demand for tobacco products.</a:t>
            </a:r>
          </a:p>
          <a:p>
            <a:pPr marL="0" indent="0">
              <a:buNone/>
            </a:pPr>
            <a:r>
              <a:rPr lang="en-GB" dirty="0"/>
              <a:t>■ Regulation to reduce public and workplace smoking –message that smoking is an undesirable activity.</a:t>
            </a:r>
          </a:p>
          <a:p>
            <a:pPr marL="0" indent="0">
              <a:buNone/>
            </a:pPr>
            <a:endParaRPr lang="en-GB" dirty="0"/>
          </a:p>
        </p:txBody>
      </p:sp>
    </p:spTree>
    <p:extLst>
      <p:ext uri="{BB962C8B-B14F-4D97-AF65-F5344CB8AC3E}">
        <p14:creationId xmlns:p14="http://schemas.microsoft.com/office/powerpoint/2010/main" val="70023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1506828"/>
            <a:ext cx="6993228" cy="4670135"/>
          </a:xfrm>
        </p:spPr>
        <p:txBody>
          <a:bodyPr>
            <a:normAutofit fontScale="92500" lnSpcReduction="20000"/>
          </a:bodyPr>
          <a:lstStyle/>
          <a:p>
            <a:pPr marL="0" indent="0">
              <a:buNone/>
            </a:pPr>
            <a:r>
              <a:rPr lang="en-GB" u="sng" dirty="0">
                <a:solidFill>
                  <a:srgbClr val="FF0000"/>
                </a:solidFill>
              </a:rPr>
              <a:t>3 Encourage cessation of tobacco use:</a:t>
            </a:r>
          </a:p>
          <a:p>
            <a:pPr marL="0" indent="0">
              <a:buNone/>
            </a:pPr>
            <a:r>
              <a:rPr lang="en-GB" dirty="0"/>
              <a:t>■ Promote the production and sale of less harmful and less expensive ways of delivering nicotine through patches, tablets, inhalers or other means. </a:t>
            </a:r>
          </a:p>
          <a:p>
            <a:pPr marL="0" indent="0">
              <a:buNone/>
            </a:pPr>
            <a:r>
              <a:rPr lang="en-GB" dirty="0"/>
              <a:t>■ Expand free smoking cessation services and products.</a:t>
            </a:r>
          </a:p>
          <a:p>
            <a:pPr marL="0" indent="0">
              <a:buNone/>
            </a:pPr>
            <a:r>
              <a:rPr lang="en-GB" u="sng" dirty="0">
                <a:solidFill>
                  <a:srgbClr val="FF0000"/>
                </a:solidFill>
              </a:rPr>
              <a:t>4 Build anti-tobacco partnerships:</a:t>
            </a:r>
          </a:p>
          <a:p>
            <a:pPr marL="0" indent="0">
              <a:buNone/>
            </a:pPr>
            <a:r>
              <a:rPr lang="en-GB" dirty="0"/>
              <a:t>■ Fund transition to other employment for tobacco farmers and others who would lose  income as a result of tobacco control.</a:t>
            </a:r>
          </a:p>
          <a:p>
            <a:pPr marL="0" indent="0">
              <a:buNone/>
            </a:pPr>
            <a:r>
              <a:rPr lang="en-GB" dirty="0"/>
              <a:t>■ Mobilize civil society and other groups to promote the message: ‘Tobacco or Health’. </a:t>
            </a:r>
            <a:r>
              <a:rPr lang="en-GB" b="1" dirty="0">
                <a:solidFill>
                  <a:srgbClr val="FF0000"/>
                </a:solidFill>
              </a:rPr>
              <a:t>prevent tobacco industry lobbying</a:t>
            </a:r>
          </a:p>
          <a:p>
            <a:pPr marL="0" indent="0">
              <a:buNone/>
            </a:pPr>
            <a:endParaRPr lang="en-GB" dirty="0"/>
          </a:p>
          <a:p>
            <a:pPr marL="0" indent="0">
              <a:buNone/>
            </a:pPr>
            <a:endParaRPr lang="en-GB" dirty="0"/>
          </a:p>
        </p:txBody>
      </p:sp>
      <p:sp>
        <p:nvSpPr>
          <p:cNvPr id="4" name="Title 1"/>
          <p:cNvSpPr txBox="1">
            <a:spLocks/>
          </p:cNvSpPr>
          <p:nvPr/>
        </p:nvSpPr>
        <p:spPr>
          <a:xfrm>
            <a:off x="296214" y="347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WHO recommends a four-steps strategy:</a:t>
            </a:r>
          </a:p>
        </p:txBody>
      </p:sp>
      <p:pic>
        <p:nvPicPr>
          <p:cNvPr id="5" name="Picture 4"/>
          <p:cNvPicPr>
            <a:picLocks noChangeAspect="1"/>
          </p:cNvPicPr>
          <p:nvPr/>
        </p:nvPicPr>
        <p:blipFill rotWithShape="1">
          <a:blip r:embed="rId2"/>
          <a:srcRect l="54620" t="20554" r="8460" b="10431"/>
          <a:stretch/>
        </p:blipFill>
        <p:spPr>
          <a:xfrm>
            <a:off x="7289442" y="1275008"/>
            <a:ext cx="4803820" cy="5048519"/>
          </a:xfrm>
          <a:prstGeom prst="rect">
            <a:avLst/>
          </a:prstGeom>
        </p:spPr>
      </p:pic>
    </p:spTree>
    <p:extLst>
      <p:ext uri="{BB962C8B-B14F-4D97-AF65-F5344CB8AC3E}">
        <p14:creationId xmlns:p14="http://schemas.microsoft.com/office/powerpoint/2010/main" val="225361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EE4F58-47D0-445D-8942-42B04F49C033}"/>
              </a:ext>
            </a:extLst>
          </p:cNvPr>
          <p:cNvPicPr>
            <a:picLocks noChangeAspect="1"/>
          </p:cNvPicPr>
          <p:nvPr/>
        </p:nvPicPr>
        <p:blipFill rotWithShape="1">
          <a:blip r:embed="rId2">
            <a:alphaModFix/>
          </a:blip>
          <a:srcRect l="26126" r="13873" b="-3"/>
          <a:stretch/>
        </p:blipFill>
        <p:spPr>
          <a:xfrm>
            <a:off x="5962723" y="0"/>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Picture 4">
            <a:extLst>
              <a:ext uri="{FF2B5EF4-FFF2-40B4-BE49-F238E27FC236}">
                <a16:creationId xmlns:a16="http://schemas.microsoft.com/office/drawing/2014/main" id="{54EDA17F-1D94-4230-A379-FB4FEB5997A0}"/>
              </a:ext>
            </a:extLst>
          </p:cNvPr>
          <p:cNvPicPr>
            <a:picLocks noChangeAspect="1"/>
          </p:cNvPicPr>
          <p:nvPr/>
        </p:nvPicPr>
        <p:blipFill rotWithShape="1">
          <a:blip r:embed="rId3">
            <a:alphaModFix/>
          </a:blip>
          <a:srcRect l="7807" r="20694" b="2"/>
          <a:stretch/>
        </p:blipFill>
        <p:spPr>
          <a:xfrm>
            <a:off x="6394973" y="2464996"/>
            <a:ext cx="2838526" cy="283852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Picture 6">
            <a:extLst>
              <a:ext uri="{FF2B5EF4-FFF2-40B4-BE49-F238E27FC236}">
                <a16:creationId xmlns:a16="http://schemas.microsoft.com/office/drawing/2014/main" id="{95A4B47E-8A48-4A31-A885-D9E36B2FC247}"/>
              </a:ext>
            </a:extLst>
          </p:cNvPr>
          <p:cNvPicPr>
            <a:picLocks noChangeAspect="1"/>
          </p:cNvPicPr>
          <p:nvPr/>
        </p:nvPicPr>
        <p:blipFill rotWithShape="1">
          <a:blip r:embed="rId4">
            <a:alphaModFix/>
          </a:blip>
          <a:srcRect l="11218" r="11215" b="-3"/>
          <a:stretch/>
        </p:blipFill>
        <p:spPr>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effectLst>
            <a:softEdge rad="0"/>
          </a:effectLst>
        </p:spPr>
      </p:pic>
      <p:pic>
        <p:nvPicPr>
          <p:cNvPr id="6" name="Picture 5">
            <a:extLst>
              <a:ext uri="{FF2B5EF4-FFF2-40B4-BE49-F238E27FC236}">
                <a16:creationId xmlns:a16="http://schemas.microsoft.com/office/drawing/2014/main" id="{A711F392-EFE8-4971-B939-B664389D7844}"/>
              </a:ext>
            </a:extLst>
          </p:cNvPr>
          <p:cNvPicPr>
            <a:picLocks noChangeAspect="1"/>
          </p:cNvPicPr>
          <p:nvPr/>
        </p:nvPicPr>
        <p:blipFill rotWithShape="1">
          <a:blip r:embed="rId5">
            <a:alphaModFix/>
          </a:blip>
          <a:srcRect l="19397" r="14757"/>
          <a:stretch/>
        </p:blipFill>
        <p:spPr>
          <a:xfrm>
            <a:off x="8738478" y="3621266"/>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effectLst>
            <a:softEdge rad="0"/>
          </a:effectLst>
        </p:spPr>
      </p:pic>
      <p:sp>
        <p:nvSpPr>
          <p:cNvPr id="2" name="Title 1">
            <a:extLst>
              <a:ext uri="{FF2B5EF4-FFF2-40B4-BE49-F238E27FC236}">
                <a16:creationId xmlns:a16="http://schemas.microsoft.com/office/drawing/2014/main" id="{6F446507-433D-4B39-A50E-67FD7E2A0A6B}"/>
              </a:ext>
            </a:extLst>
          </p:cNvPr>
          <p:cNvSpPr>
            <a:spLocks noGrp="1"/>
          </p:cNvSpPr>
          <p:nvPr>
            <p:ph type="title"/>
          </p:nvPr>
        </p:nvSpPr>
        <p:spPr>
          <a:xfrm>
            <a:off x="177676" y="111980"/>
            <a:ext cx="5232073" cy="1270024"/>
          </a:xfrm>
        </p:spPr>
        <p:txBody>
          <a:bodyPr>
            <a:normAutofit fontScale="90000"/>
          </a:bodyPr>
          <a:lstStyle/>
          <a:p>
            <a:r>
              <a:rPr lang="en-GB" sz="4800" b="1" dirty="0">
                <a:solidFill>
                  <a:srgbClr val="000000"/>
                </a:solidFill>
                <a:effectLst>
                  <a:outerShdw blurRad="38100" dist="38100" dir="2700000" algn="tl">
                    <a:srgbClr val="000000">
                      <a:alpha val="43137"/>
                    </a:srgbClr>
                  </a:outerShdw>
                </a:effectLst>
                <a:latin typeface="Arial Black" panose="020B0A04020102020204" pitchFamily="34" charset="0"/>
              </a:rPr>
              <a:t>Smoking in Jordan</a:t>
            </a:r>
          </a:p>
        </p:txBody>
      </p:sp>
      <p:sp>
        <p:nvSpPr>
          <p:cNvPr id="3" name="Content Placeholder 2">
            <a:extLst>
              <a:ext uri="{FF2B5EF4-FFF2-40B4-BE49-F238E27FC236}">
                <a16:creationId xmlns:a16="http://schemas.microsoft.com/office/drawing/2014/main" id="{AEEA3EEF-0031-4354-8401-47979850A93B}"/>
              </a:ext>
            </a:extLst>
          </p:cNvPr>
          <p:cNvSpPr>
            <a:spLocks noGrp="1"/>
          </p:cNvSpPr>
          <p:nvPr>
            <p:ph idx="1"/>
          </p:nvPr>
        </p:nvSpPr>
        <p:spPr>
          <a:xfrm>
            <a:off x="177676" y="1272208"/>
            <a:ext cx="6217297" cy="5476321"/>
          </a:xfrm>
        </p:spPr>
        <p:txBody>
          <a:bodyPr anchor="ctr">
            <a:normAutofit/>
          </a:bodyPr>
          <a:lstStyle/>
          <a:p>
            <a:r>
              <a:rPr lang="en-GB" sz="1800" dirty="0"/>
              <a:t>Jordan is mentioned among the countries with </a:t>
            </a:r>
            <a:r>
              <a:rPr lang="en-GB" sz="1800" dirty="0">
                <a:solidFill>
                  <a:srgbClr val="FF0000"/>
                </a:solidFill>
                <a:effectLst>
                  <a:outerShdw blurRad="38100" dist="38100" dir="2700000" algn="tl">
                    <a:srgbClr val="000000">
                      <a:alpha val="43137"/>
                    </a:srgbClr>
                  </a:outerShdw>
                </a:effectLst>
              </a:rPr>
              <a:t>high smoking prevalence </a:t>
            </a:r>
            <a:r>
              <a:rPr lang="en-GB" sz="1800" dirty="0"/>
              <a:t>and medium consumption </a:t>
            </a:r>
            <a:r>
              <a:rPr lang="en-GB" sz="1800" dirty="0">
                <a:solidFill>
                  <a:srgbClr val="FF0000"/>
                </a:solidFill>
              </a:rPr>
              <a:t>(10-20 cigarettes per day per smoker.</a:t>
            </a:r>
          </a:p>
          <a:p>
            <a:r>
              <a:rPr lang="en-GB" sz="1800" b="1" dirty="0">
                <a:solidFill>
                  <a:srgbClr val="FF0000"/>
                </a:solidFill>
              </a:rPr>
              <a:t>42.2% of people </a:t>
            </a:r>
            <a:r>
              <a:rPr lang="en-GB" sz="1800" b="1" dirty="0"/>
              <a:t>(55.9% of men and 23.7% of women)</a:t>
            </a:r>
            <a:r>
              <a:rPr lang="en-GB" sz="1800" b="1" dirty="0">
                <a:solidFill>
                  <a:srgbClr val="FF0000"/>
                </a:solidFill>
              </a:rPr>
              <a:t> aged 15 and above in Jordan smoke tobacco</a:t>
            </a:r>
            <a:r>
              <a:rPr lang="en-GB" sz="1800" dirty="0">
                <a:solidFill>
                  <a:srgbClr val="000000"/>
                </a:solidFill>
              </a:rPr>
              <a:t>. </a:t>
            </a:r>
          </a:p>
          <a:p>
            <a:r>
              <a:rPr lang="en-GB" sz="1800" dirty="0">
                <a:solidFill>
                  <a:srgbClr val="000000"/>
                </a:solidFill>
              </a:rPr>
              <a:t>Among those who smoked tobacco, 35.2% smoked cigarettes, and 15.2% smoked water-pipe. </a:t>
            </a:r>
          </a:p>
          <a:p>
            <a:r>
              <a:rPr lang="en-GB" sz="1800" dirty="0">
                <a:solidFill>
                  <a:srgbClr val="000000"/>
                </a:solidFill>
              </a:rPr>
              <a:t>Smoking cost the </a:t>
            </a:r>
            <a:r>
              <a:rPr lang="en-GB" sz="1800" dirty="0">
                <a:solidFill>
                  <a:srgbClr val="FF0000"/>
                </a:solidFill>
                <a:effectLst>
                  <a:outerShdw blurRad="38100" dist="38100" dir="2700000" algn="tl">
                    <a:srgbClr val="000000">
                      <a:alpha val="43137"/>
                    </a:srgbClr>
                  </a:outerShdw>
                </a:effectLst>
              </a:rPr>
              <a:t>country 1 billion Jordanian dinars (JD) in 2012</a:t>
            </a:r>
            <a:r>
              <a:rPr lang="en-GB" sz="1800" dirty="0">
                <a:solidFill>
                  <a:srgbClr val="000000"/>
                </a:solidFill>
              </a:rPr>
              <a:t>, including </a:t>
            </a:r>
            <a:r>
              <a:rPr lang="en-GB" sz="1800" dirty="0"/>
              <a:t>money spent on tobacco and smoking-related diseases, which amounted to approximately </a:t>
            </a:r>
            <a:r>
              <a:rPr lang="en-GB" sz="1800" dirty="0">
                <a:effectLst>
                  <a:outerShdw blurRad="38100" dist="38100" dir="2700000" algn="tl">
                    <a:srgbClr val="000000">
                      <a:alpha val="43137"/>
                    </a:srgbClr>
                  </a:outerShdw>
                </a:effectLst>
              </a:rPr>
              <a:t>5% of the gross domestic product.</a:t>
            </a:r>
          </a:p>
          <a:p>
            <a:r>
              <a:rPr lang="en-GB" sz="1800" dirty="0">
                <a:solidFill>
                  <a:srgbClr val="000000"/>
                </a:solidFill>
              </a:rPr>
              <a:t> Jordan adopted the National tobacco control strategy for 2017-2019</a:t>
            </a:r>
            <a:r>
              <a:rPr lang="en-GB" sz="1800" dirty="0">
                <a:solidFill>
                  <a:srgbClr val="000000"/>
                </a:solidFill>
                <a:sym typeface="Wingdings" panose="05000000000000000000" pitchFamily="2" charset="2"/>
              </a:rPr>
              <a:t></a:t>
            </a:r>
            <a:r>
              <a:rPr lang="en-GB" sz="1800" dirty="0">
                <a:solidFill>
                  <a:srgbClr val="000000"/>
                </a:solidFill>
              </a:rPr>
              <a:t>based on WHO’s strategy, a comprehensive set of tobacco control measures. </a:t>
            </a:r>
            <a:r>
              <a:rPr lang="en-GB" sz="1800" dirty="0">
                <a:solidFill>
                  <a:srgbClr val="FF0000"/>
                </a:solidFill>
                <a:effectLst>
                  <a:outerShdw blurRad="38100" dist="38100" dir="2700000" algn="tl">
                    <a:srgbClr val="000000">
                      <a:alpha val="43137"/>
                    </a:srgbClr>
                  </a:outerShdw>
                </a:effectLst>
              </a:rPr>
              <a:t>The strategy seeks to decrease tobacco use by 30% by 2025</a:t>
            </a:r>
          </a:p>
          <a:p>
            <a:endParaRPr lang="en-GB" sz="1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957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452C-CD71-4F85-90D8-641B3064F9AE}"/>
              </a:ext>
            </a:extLst>
          </p:cNvPr>
          <p:cNvSpPr>
            <a:spLocks noGrp="1"/>
          </p:cNvSpPr>
          <p:nvPr>
            <p:ph type="title"/>
          </p:nvPr>
        </p:nvSpPr>
        <p:spPr>
          <a:xfrm>
            <a:off x="61020" y="0"/>
            <a:ext cx="7474172" cy="682580"/>
          </a:xfrm>
        </p:spPr>
        <p:txBody>
          <a:bodyPr>
            <a:normAutofit fontScale="90000"/>
          </a:bodyPr>
          <a:lstStyle/>
          <a:p>
            <a:br>
              <a:rPr lang="en-GB" b="1" dirty="0">
                <a:latin typeface="Algerian" panose="04020705040A02060702" pitchFamily="82" charset="0"/>
              </a:rPr>
            </a:br>
            <a:r>
              <a:rPr lang="en-GB" b="1" dirty="0">
                <a:latin typeface="Algerian" panose="04020705040A02060702" pitchFamily="82" charset="0"/>
              </a:rPr>
              <a:t>Background</a:t>
            </a:r>
            <a:br>
              <a:rPr lang="en-GB" dirty="0"/>
            </a:br>
            <a:endParaRPr lang="en-GB" dirty="0"/>
          </a:p>
        </p:txBody>
      </p:sp>
      <p:sp>
        <p:nvSpPr>
          <p:cNvPr id="3" name="Content Placeholder 2">
            <a:extLst>
              <a:ext uri="{FF2B5EF4-FFF2-40B4-BE49-F238E27FC236}">
                <a16:creationId xmlns:a16="http://schemas.microsoft.com/office/drawing/2014/main" id="{3C3FA8BF-A81F-49BD-8DBF-7E1B1BCDAA8D}"/>
              </a:ext>
            </a:extLst>
          </p:cNvPr>
          <p:cNvSpPr>
            <a:spLocks noGrp="1"/>
          </p:cNvSpPr>
          <p:nvPr>
            <p:ph idx="1"/>
          </p:nvPr>
        </p:nvSpPr>
        <p:spPr>
          <a:xfrm>
            <a:off x="267285" y="785611"/>
            <a:ext cx="8797201" cy="5868407"/>
          </a:xfrm>
        </p:spPr>
        <p:txBody>
          <a:bodyPr anchor="ctr">
            <a:normAutofit/>
          </a:bodyPr>
          <a:lstStyle/>
          <a:p>
            <a:r>
              <a:rPr lang="en-GB" dirty="0"/>
              <a:t>Prolonged smoking is an important cause of </a:t>
            </a:r>
            <a:r>
              <a:rPr lang="en-GB" i="1" dirty="0"/>
              <a:t>premature mortality</a:t>
            </a:r>
            <a:r>
              <a:rPr lang="en-GB" dirty="0"/>
              <a:t> and </a:t>
            </a:r>
            <a:r>
              <a:rPr lang="en-GB" i="1" dirty="0"/>
              <a:t>disability</a:t>
            </a:r>
            <a:r>
              <a:rPr lang="en-GB" dirty="0"/>
              <a:t> worldwide.</a:t>
            </a:r>
          </a:p>
          <a:p>
            <a:r>
              <a:rPr lang="en-GB" b="1" dirty="0"/>
              <a:t>22% </a:t>
            </a:r>
            <a:r>
              <a:rPr lang="en-GB" dirty="0"/>
              <a:t>of the world's population aged 15+ are smokers. </a:t>
            </a:r>
            <a:endParaRPr lang="en-GB" b="1" dirty="0"/>
          </a:p>
          <a:p>
            <a:r>
              <a:rPr lang="en-GB" b="1" dirty="0"/>
              <a:t>Tobacco kills more than 8 million people each year:</a:t>
            </a:r>
          </a:p>
          <a:p>
            <a:pPr marL="0" indent="0">
              <a:buNone/>
            </a:pPr>
            <a:r>
              <a:rPr lang="en-GB" b="1" dirty="0"/>
              <a:t>7 million of those deaths </a:t>
            </a:r>
            <a:r>
              <a:rPr lang="en-GB" b="1" dirty="0">
                <a:sym typeface="Wingdings" panose="05000000000000000000" pitchFamily="2" charset="2"/>
              </a:rPr>
              <a:t> </a:t>
            </a:r>
            <a:r>
              <a:rPr lang="en-GB" b="1" dirty="0"/>
              <a:t>result of direct tobacco use, ≈1.2 million </a:t>
            </a:r>
            <a:r>
              <a:rPr lang="en-GB" b="1" dirty="0">
                <a:sym typeface="Wingdings" panose="05000000000000000000" pitchFamily="2" charset="2"/>
              </a:rPr>
              <a:t></a:t>
            </a:r>
            <a:r>
              <a:rPr lang="en-GB" b="1" dirty="0"/>
              <a:t>result of second-hand smoke.</a:t>
            </a:r>
          </a:p>
          <a:p>
            <a:pPr marL="0" indent="0">
              <a:buNone/>
            </a:pPr>
            <a:endParaRPr lang="en-GB" b="1" dirty="0"/>
          </a:p>
          <a:p>
            <a:r>
              <a:rPr lang="en-GB" b="1" dirty="0"/>
              <a:t>Around 80% of smokers live in </a:t>
            </a:r>
            <a:r>
              <a:rPr lang="en-GB" b="1" dirty="0">
                <a:solidFill>
                  <a:srgbClr val="FF0000"/>
                </a:solidFill>
              </a:rPr>
              <a:t>low- and middle-income countries (</a:t>
            </a:r>
            <a:r>
              <a:rPr lang="en-GB" dirty="0"/>
              <a:t>populations that are targets of intensive tobacco industry marketing</a:t>
            </a:r>
            <a:r>
              <a:rPr lang="en-GB" b="1" dirty="0">
                <a:solidFill>
                  <a:srgbClr val="FF0000"/>
                </a:solidFill>
              </a:rPr>
              <a:t>)</a:t>
            </a:r>
            <a:r>
              <a:rPr lang="en-GB" dirty="0"/>
              <a:t>.</a:t>
            </a:r>
          </a:p>
          <a:p>
            <a:endParaRPr lang="en-GB" b="1" dirty="0"/>
          </a:p>
          <a:p>
            <a:endParaRPr lang="en-GB" dirty="0"/>
          </a:p>
        </p:txBody>
      </p:sp>
      <p:sp>
        <p:nvSpPr>
          <p:cNvPr id="20"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lth">
            <a:extLst>
              <a:ext uri="{FF2B5EF4-FFF2-40B4-BE49-F238E27FC236}">
                <a16:creationId xmlns:a16="http://schemas.microsoft.com/office/drawing/2014/main" id="{9AC9D35F-B23F-426A-8792-B449645C48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4" name="Picture 3">
            <a:extLst>
              <a:ext uri="{FF2B5EF4-FFF2-40B4-BE49-F238E27FC236}">
                <a16:creationId xmlns:a16="http://schemas.microsoft.com/office/drawing/2014/main" id="{A121B707-9A7E-4506-9129-4DE8F2BE1E76}"/>
              </a:ext>
            </a:extLst>
          </p:cNvPr>
          <p:cNvPicPr>
            <a:picLocks noChangeAspect="1"/>
          </p:cNvPicPr>
          <p:nvPr/>
        </p:nvPicPr>
        <p:blipFill>
          <a:blip r:embed="rId4"/>
          <a:stretch>
            <a:fillRect/>
          </a:stretch>
        </p:blipFill>
        <p:spPr>
          <a:xfrm>
            <a:off x="9128235" y="110729"/>
            <a:ext cx="2857500" cy="2857500"/>
          </a:xfrm>
          <a:prstGeom prst="rect">
            <a:avLst/>
          </a:prstGeom>
        </p:spPr>
      </p:pic>
      <p:pic>
        <p:nvPicPr>
          <p:cNvPr id="8" name="Picture 2" descr="Tobacco or Smoking Leads to Cardiovascular Disease - InlifeHealthC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1831" y="3868220"/>
            <a:ext cx="2208135" cy="302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76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0074" t="15449" r="32216" b="9673"/>
          <a:stretch/>
        </p:blipFill>
        <p:spPr>
          <a:xfrm>
            <a:off x="2573337" y="699512"/>
            <a:ext cx="6207617" cy="5477451"/>
          </a:xfrm>
          <a:prstGeom prst="rect">
            <a:avLst/>
          </a:prstGeom>
        </p:spPr>
      </p:pic>
    </p:spTree>
    <p:extLst>
      <p:ext uri="{BB962C8B-B14F-4D97-AF65-F5344CB8AC3E}">
        <p14:creationId xmlns:p14="http://schemas.microsoft.com/office/powerpoint/2010/main" val="1201803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744AB-D20D-4FC7-9124-21CBB5F2CA1B}"/>
              </a:ext>
            </a:extLst>
          </p:cNvPr>
          <p:cNvSpPr>
            <a:spLocks noGrp="1"/>
          </p:cNvSpPr>
          <p:nvPr>
            <p:ph idx="1"/>
          </p:nvPr>
        </p:nvSpPr>
        <p:spPr>
          <a:xfrm>
            <a:off x="463640" y="506437"/>
            <a:ext cx="6724952" cy="6087546"/>
          </a:xfrm>
        </p:spPr>
        <p:txBody>
          <a:bodyPr>
            <a:normAutofit fontScale="92500"/>
          </a:bodyPr>
          <a:lstStyle/>
          <a:p>
            <a:r>
              <a:rPr lang="en-GB" dirty="0"/>
              <a:t>35.0% of University students in Jordan are smokers (56.9% for males and 11.4% for females). About 80% use cigarettes.</a:t>
            </a:r>
          </a:p>
          <a:p>
            <a:r>
              <a:rPr lang="en-GB" dirty="0"/>
              <a:t> The majority (86.3%) of smokers smoked daily.</a:t>
            </a:r>
          </a:p>
          <a:p>
            <a:r>
              <a:rPr lang="en-GB" i="1" dirty="0">
                <a:solidFill>
                  <a:srgbClr val="FF0000"/>
                </a:solidFill>
              </a:rPr>
              <a:t>Male sex</a:t>
            </a:r>
            <a:r>
              <a:rPr lang="en-GB" dirty="0"/>
              <a:t>, </a:t>
            </a:r>
            <a:r>
              <a:rPr lang="en-GB" i="1" dirty="0">
                <a:solidFill>
                  <a:srgbClr val="FF0000"/>
                </a:solidFill>
              </a:rPr>
              <a:t>higher income</a:t>
            </a:r>
            <a:r>
              <a:rPr lang="en-GB" dirty="0"/>
              <a:t>, </a:t>
            </a:r>
            <a:r>
              <a:rPr lang="en-GB" i="1" dirty="0">
                <a:solidFill>
                  <a:srgbClr val="FF0000"/>
                </a:solidFill>
              </a:rPr>
              <a:t>lower academic attainment </a:t>
            </a:r>
            <a:r>
              <a:rPr lang="en-GB" dirty="0"/>
              <a:t>and </a:t>
            </a:r>
            <a:r>
              <a:rPr lang="en-GB" i="1" dirty="0">
                <a:solidFill>
                  <a:srgbClr val="FF0000"/>
                </a:solidFill>
              </a:rPr>
              <a:t>higher number of friends or family members who smoke</a:t>
            </a:r>
            <a:r>
              <a:rPr lang="en-GB" dirty="0"/>
              <a:t> were associated with increased prevalence of smoking.</a:t>
            </a:r>
          </a:p>
          <a:p>
            <a:r>
              <a:rPr lang="en-GB" dirty="0"/>
              <a:t>After CHD occurrence only 29.7% of the patients quit smoking, while 60.7% continued smoking, and 9.6% relapsed. </a:t>
            </a:r>
          </a:p>
          <a:p>
            <a:r>
              <a:rPr lang="en-GB" dirty="0"/>
              <a:t>The most frequent reasons given by smokers for not quitting smoking were </a:t>
            </a:r>
            <a:r>
              <a:rPr lang="en-GB" b="1" i="1" dirty="0">
                <a:solidFill>
                  <a:srgbClr val="FF0000"/>
                </a:solidFill>
              </a:rPr>
              <a:t>"do not incline to stop smoking" </a:t>
            </a:r>
            <a:r>
              <a:rPr lang="en-GB" dirty="0"/>
              <a:t>(25.6%) and </a:t>
            </a:r>
            <a:r>
              <a:rPr lang="en-GB" i="1" dirty="0">
                <a:solidFill>
                  <a:srgbClr val="FF0000"/>
                </a:solidFill>
              </a:rPr>
              <a:t>“craving for a cigarette” </a:t>
            </a:r>
            <a:r>
              <a:rPr lang="en-GB" dirty="0"/>
              <a:t>(25%). </a:t>
            </a:r>
          </a:p>
        </p:txBody>
      </p:sp>
      <p:pic>
        <p:nvPicPr>
          <p:cNvPr id="4" name="Picture 3">
            <a:extLst>
              <a:ext uri="{FF2B5EF4-FFF2-40B4-BE49-F238E27FC236}">
                <a16:creationId xmlns:a16="http://schemas.microsoft.com/office/drawing/2014/main" id="{9190B818-EFE8-41CC-B886-8F024CFC80AE}"/>
              </a:ext>
            </a:extLst>
          </p:cNvPr>
          <p:cNvPicPr>
            <a:picLocks noChangeAspect="1"/>
          </p:cNvPicPr>
          <p:nvPr/>
        </p:nvPicPr>
        <p:blipFill rotWithShape="1">
          <a:blip r:embed="rId2"/>
          <a:srcRect l="17538" t="16189" r="32039" b="5302"/>
          <a:stretch/>
        </p:blipFill>
        <p:spPr>
          <a:xfrm>
            <a:off x="7431200" y="24618"/>
            <a:ext cx="4760800" cy="4167553"/>
          </a:xfrm>
          <a:prstGeom prst="rect">
            <a:avLst/>
          </a:prstGeom>
        </p:spPr>
      </p:pic>
      <p:pic>
        <p:nvPicPr>
          <p:cNvPr id="5" name="Picture 4">
            <a:extLst>
              <a:ext uri="{FF2B5EF4-FFF2-40B4-BE49-F238E27FC236}">
                <a16:creationId xmlns:a16="http://schemas.microsoft.com/office/drawing/2014/main" id="{36428BD1-5066-4BCB-ABCE-9798D2409307}"/>
              </a:ext>
            </a:extLst>
          </p:cNvPr>
          <p:cNvPicPr>
            <a:picLocks noChangeAspect="1"/>
          </p:cNvPicPr>
          <p:nvPr/>
        </p:nvPicPr>
        <p:blipFill rotWithShape="1">
          <a:blip r:embed="rId3"/>
          <a:srcRect l="6875" t="18856" r="24308" b="7672"/>
          <a:stretch/>
        </p:blipFill>
        <p:spPr>
          <a:xfrm>
            <a:off x="7913256" y="3333333"/>
            <a:ext cx="3796687" cy="2278967"/>
          </a:xfrm>
          <a:prstGeom prst="rect">
            <a:avLst/>
          </a:prstGeom>
          <a:ln>
            <a:solidFill>
              <a:schemeClr val="tx1"/>
            </a:solidFill>
          </a:ln>
        </p:spPr>
      </p:pic>
      <p:pic>
        <p:nvPicPr>
          <p:cNvPr id="6" name="Picture 5">
            <a:extLst>
              <a:ext uri="{FF2B5EF4-FFF2-40B4-BE49-F238E27FC236}">
                <a16:creationId xmlns:a16="http://schemas.microsoft.com/office/drawing/2014/main" id="{4AB9DD5F-714B-4782-8B6C-92D393A637B4}"/>
              </a:ext>
            </a:extLst>
          </p:cNvPr>
          <p:cNvPicPr>
            <a:picLocks noChangeAspect="1"/>
          </p:cNvPicPr>
          <p:nvPr/>
        </p:nvPicPr>
        <p:blipFill rotWithShape="1">
          <a:blip r:embed="rId4"/>
          <a:srcRect l="27461" t="9935" r="22962" b="13212"/>
          <a:stretch/>
        </p:blipFill>
        <p:spPr>
          <a:xfrm>
            <a:off x="7766356" y="4532678"/>
            <a:ext cx="2477519" cy="2159245"/>
          </a:xfrm>
          <a:prstGeom prst="rect">
            <a:avLst/>
          </a:prstGeom>
          <a:ln>
            <a:solidFill>
              <a:schemeClr val="accent4">
                <a:lumMod val="75000"/>
              </a:schemeClr>
            </a:solidFill>
          </a:ln>
        </p:spPr>
      </p:pic>
    </p:spTree>
    <p:extLst>
      <p:ext uri="{BB962C8B-B14F-4D97-AF65-F5344CB8AC3E}">
        <p14:creationId xmlns:p14="http://schemas.microsoft.com/office/powerpoint/2010/main" val="428568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8889" t="13864" r="31820" b="4973"/>
          <a:stretch/>
        </p:blipFill>
        <p:spPr>
          <a:xfrm>
            <a:off x="1648495" y="0"/>
            <a:ext cx="8343363" cy="6421187"/>
          </a:xfrm>
          <a:prstGeom prst="rect">
            <a:avLst/>
          </a:prstGeom>
        </p:spPr>
      </p:pic>
      <p:sp>
        <p:nvSpPr>
          <p:cNvPr id="5" name="TextBox 4"/>
          <p:cNvSpPr txBox="1"/>
          <p:nvPr/>
        </p:nvSpPr>
        <p:spPr>
          <a:xfrm>
            <a:off x="331985" y="6360773"/>
            <a:ext cx="11528028" cy="646331"/>
          </a:xfrm>
          <a:prstGeom prst="rect">
            <a:avLst/>
          </a:prstGeom>
          <a:noFill/>
        </p:spPr>
        <p:txBody>
          <a:bodyPr wrap="none" rtlCol="0">
            <a:spAutoFit/>
          </a:bodyPr>
          <a:lstStyle/>
          <a:p>
            <a:r>
              <a:rPr lang="en-GB" dirty="0">
                <a:hlinkClick r:id="rId3"/>
              </a:rPr>
              <a:t>http://jordantimes.com/news/local/tobacco-has-so-far-claimed-lives-9027-jordanians-2021-%E2%80%94-health-ministry</a:t>
            </a:r>
            <a:endParaRPr lang="en-GB" dirty="0"/>
          </a:p>
          <a:p>
            <a:endParaRPr lang="en-GB" dirty="0"/>
          </a:p>
        </p:txBody>
      </p:sp>
    </p:spTree>
    <p:extLst>
      <p:ext uri="{BB962C8B-B14F-4D97-AF65-F5344CB8AC3E}">
        <p14:creationId xmlns:p14="http://schemas.microsoft.com/office/powerpoint/2010/main" val="2039611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3548-A69A-415E-85B8-5C995C8F158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E84D06-2A70-4C03-97CB-F3FBBCB79FE6}"/>
              </a:ext>
            </a:extLst>
          </p:cNvPr>
          <p:cNvSpPr>
            <a:spLocks noGrp="1"/>
          </p:cNvSpPr>
          <p:nvPr>
            <p:ph idx="1"/>
          </p:nvPr>
        </p:nvSpPr>
        <p:spPr/>
        <p:txBody>
          <a:bodyPr>
            <a:normAutofit/>
          </a:bodyPr>
          <a:lstStyle/>
          <a:p>
            <a:pPr marL="0" indent="0" algn="ctr">
              <a:buNone/>
            </a:pPr>
            <a:r>
              <a:rPr lang="en-GB" sz="6600" dirty="0">
                <a:effectLst>
                  <a:outerShdw blurRad="38100" dist="38100" dir="2700000" algn="tl">
                    <a:srgbClr val="000000">
                      <a:alpha val="43137"/>
                    </a:srgbClr>
                  </a:outerShdw>
                </a:effectLst>
              </a:rPr>
              <a:t>Thank you</a:t>
            </a:r>
          </a:p>
        </p:txBody>
      </p:sp>
      <p:pic>
        <p:nvPicPr>
          <p:cNvPr id="4" name="Picture 3">
            <a:extLst>
              <a:ext uri="{FF2B5EF4-FFF2-40B4-BE49-F238E27FC236}">
                <a16:creationId xmlns:a16="http://schemas.microsoft.com/office/drawing/2014/main" id="{CAABCCF6-0B69-4A83-B5FF-F1E29EA2D8FC}"/>
              </a:ext>
            </a:extLst>
          </p:cNvPr>
          <p:cNvPicPr>
            <a:picLocks noChangeAspect="1"/>
          </p:cNvPicPr>
          <p:nvPr/>
        </p:nvPicPr>
        <p:blipFill>
          <a:blip r:embed="rId2"/>
          <a:stretch>
            <a:fillRect/>
          </a:stretch>
        </p:blipFill>
        <p:spPr>
          <a:xfrm>
            <a:off x="543426" y="3798492"/>
            <a:ext cx="4762500" cy="2686050"/>
          </a:xfrm>
          <a:prstGeom prst="rect">
            <a:avLst/>
          </a:prstGeom>
        </p:spPr>
      </p:pic>
      <p:pic>
        <p:nvPicPr>
          <p:cNvPr id="6" name="Picture 5">
            <a:extLst>
              <a:ext uri="{FF2B5EF4-FFF2-40B4-BE49-F238E27FC236}">
                <a16:creationId xmlns:a16="http://schemas.microsoft.com/office/drawing/2014/main" id="{15B6C3CD-7DD6-40E5-AE4A-143FDA4A1108}"/>
              </a:ext>
            </a:extLst>
          </p:cNvPr>
          <p:cNvPicPr>
            <a:picLocks noChangeAspect="1"/>
          </p:cNvPicPr>
          <p:nvPr/>
        </p:nvPicPr>
        <p:blipFill>
          <a:blip r:embed="rId3"/>
          <a:stretch>
            <a:fillRect/>
          </a:stretch>
        </p:blipFill>
        <p:spPr>
          <a:xfrm>
            <a:off x="5886257" y="3798492"/>
            <a:ext cx="5123000" cy="2686050"/>
          </a:xfrm>
          <a:prstGeom prst="rect">
            <a:avLst/>
          </a:prstGeom>
        </p:spPr>
      </p:pic>
      <p:pic>
        <p:nvPicPr>
          <p:cNvPr id="5" name="Picture 4"/>
          <p:cNvPicPr>
            <a:picLocks noChangeAspect="1"/>
          </p:cNvPicPr>
          <p:nvPr/>
        </p:nvPicPr>
        <p:blipFill>
          <a:blip r:embed="rId4"/>
          <a:stretch>
            <a:fillRect/>
          </a:stretch>
        </p:blipFill>
        <p:spPr>
          <a:xfrm>
            <a:off x="478202" y="154987"/>
            <a:ext cx="3398340" cy="3393994"/>
          </a:xfrm>
          <a:prstGeom prst="rect">
            <a:avLst/>
          </a:prstGeom>
        </p:spPr>
      </p:pic>
      <p:pic>
        <p:nvPicPr>
          <p:cNvPr id="7" name="Picture 6"/>
          <p:cNvPicPr>
            <a:picLocks noChangeAspect="1"/>
          </p:cNvPicPr>
          <p:nvPr/>
        </p:nvPicPr>
        <p:blipFill>
          <a:blip r:embed="rId5"/>
          <a:stretch>
            <a:fillRect/>
          </a:stretch>
        </p:blipFill>
        <p:spPr>
          <a:xfrm>
            <a:off x="8141611" y="96253"/>
            <a:ext cx="3696275" cy="3511461"/>
          </a:xfrm>
          <a:prstGeom prst="rect">
            <a:avLst/>
          </a:prstGeom>
        </p:spPr>
      </p:pic>
    </p:spTree>
    <p:extLst>
      <p:ext uri="{BB962C8B-B14F-4D97-AF65-F5344CB8AC3E}">
        <p14:creationId xmlns:p14="http://schemas.microsoft.com/office/powerpoint/2010/main" val="329415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914400" y="365125"/>
            <a:ext cx="10515600" cy="1325563"/>
          </a:xfrm>
        </p:spPr>
        <p:txBody>
          <a:bodyPr>
            <a:normAutofit/>
          </a:bodyPr>
          <a:lstStyle/>
          <a:p>
            <a:r>
              <a:rPr lang="en-GB" sz="3200" b="1" dirty="0"/>
              <a:t>TOBACCO – A MAJOR CAUSE OF AVOIDABLE BURDEN OF DISEASE</a:t>
            </a:r>
            <a:endParaRPr lang="en-GB" sz="3200" dirty="0"/>
          </a:p>
        </p:txBody>
      </p:sp>
      <p:sp>
        <p:nvSpPr>
          <p:cNvPr id="8" name="Text Placeholder 7"/>
          <p:cNvSpPr>
            <a:spLocks noGrp="1"/>
          </p:cNvSpPr>
          <p:nvPr>
            <p:ph type="body" idx="1"/>
          </p:nvPr>
        </p:nvSpPr>
        <p:spPr/>
        <p:txBody>
          <a:bodyPr/>
          <a:lstStyle/>
          <a:p>
            <a:endParaRPr lang="en-GB"/>
          </a:p>
        </p:txBody>
      </p:sp>
      <p:sp>
        <p:nvSpPr>
          <p:cNvPr id="3" name="Content Placeholder 2">
            <a:extLst>
              <a:ext uri="{FF2B5EF4-FFF2-40B4-BE49-F238E27FC236}">
                <a16:creationId xmlns:a16="http://schemas.microsoft.com/office/drawing/2014/main" id="{E9EAA3EB-2236-40D7-8938-646125140FD6}"/>
              </a:ext>
            </a:extLst>
          </p:cNvPr>
          <p:cNvSpPr>
            <a:spLocks noGrp="1"/>
          </p:cNvSpPr>
          <p:nvPr>
            <p:ph sz="half" idx="2"/>
          </p:nvPr>
        </p:nvSpPr>
        <p:spPr>
          <a:xfrm>
            <a:off x="839788" y="1690688"/>
            <a:ext cx="6194882" cy="4498975"/>
          </a:xfrm>
          <a:solidFill>
            <a:schemeClr val="bg1">
              <a:lumMod val="85000"/>
            </a:schemeClr>
          </a:solidFill>
        </p:spPr>
        <p:txBody>
          <a:bodyPr>
            <a:normAutofit fontScale="85000" lnSpcReduction="20000"/>
          </a:bodyPr>
          <a:lstStyle/>
          <a:p>
            <a:r>
              <a:rPr lang="en-GB" sz="3600" b="1" dirty="0"/>
              <a:t>Cardiovascular disease (CVD) is the world’s leading cause of death.</a:t>
            </a:r>
          </a:p>
          <a:p>
            <a:r>
              <a:rPr lang="en-GB" sz="3600" b="1" dirty="0"/>
              <a:t>Tobacco is the </a:t>
            </a:r>
            <a:r>
              <a:rPr lang="en-GB" sz="3600" b="1" u="sng" dirty="0">
                <a:solidFill>
                  <a:srgbClr val="FF0000"/>
                </a:solidFill>
              </a:rPr>
              <a:t>single most </a:t>
            </a:r>
            <a:r>
              <a:rPr lang="en-GB" sz="3600" b="1" dirty="0"/>
              <a:t>preventable cause of CVDs</a:t>
            </a:r>
          </a:p>
          <a:p>
            <a:r>
              <a:rPr lang="en-GB" sz="3300" dirty="0"/>
              <a:t>Tobacco is the leading cause of premature death from CVD</a:t>
            </a:r>
            <a:r>
              <a:rPr lang="en-GB" sz="3300" dirty="0">
                <a:sym typeface="Wingdings" panose="05000000000000000000" pitchFamily="2" charset="2"/>
              </a:rPr>
              <a:t></a:t>
            </a:r>
            <a:r>
              <a:rPr lang="en-GB" sz="3300" dirty="0"/>
              <a:t>25% of deaths at ages 35–69 years.</a:t>
            </a:r>
          </a:p>
          <a:p>
            <a:endParaRPr lang="en-GB" sz="3600" b="1" dirty="0">
              <a:solidFill>
                <a:srgbClr val="FF0000"/>
              </a:solidFill>
            </a:endParaRPr>
          </a:p>
          <a:p>
            <a:r>
              <a:rPr lang="en-GB" sz="3300" dirty="0"/>
              <a:t>Tobacco related deaths are projected to increase to 10 million annually by 2030 if current trends continue.</a:t>
            </a:r>
          </a:p>
          <a:p>
            <a:endParaRPr lang="en-GB" sz="3600" b="1" dirty="0">
              <a:solidFill>
                <a:srgbClr val="FF0000"/>
              </a:solidFill>
            </a:endParaRPr>
          </a:p>
        </p:txBody>
      </p:sp>
      <p:pic>
        <p:nvPicPr>
          <p:cNvPr id="7" name="Picture 6"/>
          <p:cNvPicPr>
            <a:picLocks noChangeAspect="1"/>
          </p:cNvPicPr>
          <p:nvPr/>
        </p:nvPicPr>
        <p:blipFill>
          <a:blip r:embed="rId2"/>
          <a:stretch>
            <a:fillRect/>
          </a:stretch>
        </p:blipFill>
        <p:spPr>
          <a:xfrm>
            <a:off x="7835608" y="1027906"/>
            <a:ext cx="4118887" cy="3303690"/>
          </a:xfrm>
          <a:prstGeom prst="rect">
            <a:avLst/>
          </a:prstGeom>
        </p:spPr>
      </p:pic>
      <p:pic>
        <p:nvPicPr>
          <p:cNvPr id="2050" name="Picture 2" descr="After first cigarette - 9G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472" y="3631841"/>
            <a:ext cx="3205052" cy="320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9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695D-C009-4711-94BB-749313EBEDEF}"/>
              </a:ext>
            </a:extLst>
          </p:cNvPr>
          <p:cNvSpPr>
            <a:spLocks noGrp="1"/>
          </p:cNvSpPr>
          <p:nvPr>
            <p:ph type="title"/>
          </p:nvPr>
        </p:nvSpPr>
        <p:spPr>
          <a:xfrm>
            <a:off x="154546" y="274974"/>
            <a:ext cx="8912181" cy="884126"/>
          </a:xfrm>
          <a:solidFill>
            <a:schemeClr val="accent6">
              <a:lumMod val="40000"/>
              <a:lumOff val="60000"/>
            </a:schemeClr>
          </a:solidFill>
        </p:spPr>
        <p:txBody>
          <a:bodyPr>
            <a:normAutofit fontScale="90000"/>
          </a:bodyPr>
          <a:lstStyle/>
          <a:p>
            <a:br>
              <a:rPr lang="en-GB" sz="3200" b="1" dirty="0">
                <a:latin typeface="Arial Black" panose="020B0A04020102020204" pitchFamily="34" charset="0"/>
              </a:rPr>
            </a:br>
            <a:r>
              <a:rPr lang="en-GB" sz="3200" b="1" dirty="0">
                <a:latin typeface="Arial Black" panose="020B0A04020102020204" pitchFamily="34" charset="0"/>
              </a:rPr>
              <a:t>PATHOPHYSIOLOGY AND MECHANISMS</a:t>
            </a:r>
            <a:br>
              <a:rPr lang="en-GB" sz="3200" b="1" dirty="0">
                <a:latin typeface="Arial Black" panose="020B0A04020102020204" pitchFamily="34" charset="0"/>
              </a:rPr>
            </a:br>
            <a:endParaRPr lang="en-GB" sz="32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6B2C4734-4CE9-4E1D-8404-701ED913BE8A}"/>
              </a:ext>
            </a:extLst>
          </p:cNvPr>
          <p:cNvSpPr>
            <a:spLocks noGrp="1"/>
          </p:cNvSpPr>
          <p:nvPr>
            <p:ph idx="1"/>
          </p:nvPr>
        </p:nvSpPr>
        <p:spPr>
          <a:xfrm>
            <a:off x="463640" y="1378039"/>
            <a:ext cx="4468968" cy="5190186"/>
          </a:xfrm>
          <a:ln>
            <a:solidFill>
              <a:schemeClr val="tx1"/>
            </a:solidFill>
          </a:ln>
        </p:spPr>
        <p:txBody>
          <a:bodyPr>
            <a:normAutofit/>
          </a:bodyPr>
          <a:lstStyle/>
          <a:p>
            <a:r>
              <a:rPr lang="en-GB" dirty="0"/>
              <a:t>Burning tobacco products </a:t>
            </a:r>
            <a:r>
              <a:rPr lang="en-GB" i="1" dirty="0">
                <a:solidFill>
                  <a:srgbClr val="FF0000"/>
                </a:solidFill>
              </a:rPr>
              <a:t>produce two forms of smoke</a:t>
            </a:r>
            <a:r>
              <a:rPr lang="en-GB" dirty="0"/>
              <a:t>: </a:t>
            </a:r>
          </a:p>
          <a:p>
            <a:pPr marL="514350" indent="-514350">
              <a:buAutoNum type="arabicPeriod"/>
            </a:pPr>
            <a:r>
              <a:rPr lang="en-GB" b="1" dirty="0">
                <a:solidFill>
                  <a:srgbClr val="FF0000"/>
                </a:solidFill>
              </a:rPr>
              <a:t>Mainstream smoke</a:t>
            </a:r>
            <a:r>
              <a:rPr lang="en-GB" dirty="0"/>
              <a:t>: is inhaled and exhaled by the smoker.</a:t>
            </a:r>
          </a:p>
          <a:p>
            <a:pPr marL="514350" indent="-514350">
              <a:buAutoNum type="arabicPeriod"/>
            </a:pPr>
            <a:r>
              <a:rPr lang="en-GB" b="1" dirty="0" err="1">
                <a:solidFill>
                  <a:srgbClr val="FF0000"/>
                </a:solidFill>
              </a:rPr>
              <a:t>Sidestream</a:t>
            </a:r>
            <a:r>
              <a:rPr lang="en-GB" b="1" dirty="0">
                <a:solidFill>
                  <a:srgbClr val="FF0000"/>
                </a:solidFill>
              </a:rPr>
              <a:t> smoke</a:t>
            </a:r>
            <a:r>
              <a:rPr lang="en-GB" dirty="0"/>
              <a:t>: comes from the burning end of the cigarette (more toxic than mainstream smoke)</a:t>
            </a:r>
          </a:p>
          <a:p>
            <a:pPr marL="514350" indent="-514350">
              <a:buAutoNum type="arabicPeriod"/>
            </a:pPr>
            <a:endParaRPr lang="en-GB" sz="2000" dirty="0"/>
          </a:p>
        </p:txBody>
      </p:sp>
      <p:pic>
        <p:nvPicPr>
          <p:cNvPr id="4" name="Picture 3">
            <a:extLst>
              <a:ext uri="{FF2B5EF4-FFF2-40B4-BE49-F238E27FC236}">
                <a16:creationId xmlns:a16="http://schemas.microsoft.com/office/drawing/2014/main" id="{73D2A68E-198B-402C-AB2B-E5562AC2E4A5}"/>
              </a:ext>
            </a:extLst>
          </p:cNvPr>
          <p:cNvPicPr>
            <a:picLocks noChangeAspect="1"/>
          </p:cNvPicPr>
          <p:nvPr/>
        </p:nvPicPr>
        <p:blipFill rotWithShape="1">
          <a:blip r:embed="rId2"/>
          <a:srcRect l="4446"/>
          <a:stretch/>
        </p:blipFill>
        <p:spPr>
          <a:xfrm>
            <a:off x="5120639" y="1493949"/>
            <a:ext cx="6831769" cy="4683013"/>
          </a:xfrm>
          <a:prstGeom prst="rect">
            <a:avLst/>
          </a:prstGeom>
        </p:spPr>
      </p:pic>
    </p:spTree>
    <p:extLst>
      <p:ext uri="{BB962C8B-B14F-4D97-AF65-F5344CB8AC3E}">
        <p14:creationId xmlns:p14="http://schemas.microsoft.com/office/powerpoint/2010/main" val="348263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F424-9AB4-4535-A26B-77508ABF76F4}"/>
              </a:ext>
            </a:extLst>
          </p:cNvPr>
          <p:cNvSpPr>
            <a:spLocks noGrp="1"/>
          </p:cNvSpPr>
          <p:nvPr>
            <p:ph type="title"/>
          </p:nvPr>
        </p:nvSpPr>
        <p:spPr>
          <a:xfrm>
            <a:off x="193184" y="223458"/>
            <a:ext cx="6565426" cy="1064429"/>
          </a:xfrm>
        </p:spPr>
        <p:txBody>
          <a:bodyPr>
            <a:normAutofit/>
          </a:bodyPr>
          <a:lstStyle/>
          <a:p>
            <a:r>
              <a:rPr lang="en-GB" sz="3200" b="1" dirty="0">
                <a:solidFill>
                  <a:srgbClr val="00B0F0"/>
                </a:solidFill>
              </a:rPr>
              <a:t>PATHOPHYSIOLOGY AND MECHANISMS</a:t>
            </a:r>
          </a:p>
        </p:txBody>
      </p:sp>
      <p:pic>
        <p:nvPicPr>
          <p:cNvPr id="7" name="Picture 6">
            <a:extLst>
              <a:ext uri="{FF2B5EF4-FFF2-40B4-BE49-F238E27FC236}">
                <a16:creationId xmlns:a16="http://schemas.microsoft.com/office/drawing/2014/main" id="{E0A91769-B865-4B10-A067-CBAF4C5C3AD2}"/>
              </a:ext>
            </a:extLst>
          </p:cNvPr>
          <p:cNvPicPr>
            <a:picLocks noChangeAspect="1"/>
          </p:cNvPicPr>
          <p:nvPr/>
        </p:nvPicPr>
        <p:blipFill rotWithShape="1">
          <a:blip r:embed="rId2"/>
          <a:srcRect l="12469" r="1" b="1"/>
          <a:stretch/>
        </p:blipFill>
        <p:spPr>
          <a:xfrm>
            <a:off x="907108" y="3837885"/>
            <a:ext cx="4405866" cy="3020115"/>
          </a:xfrm>
          <a:prstGeom prst="rect">
            <a:avLst/>
          </a:prstGeom>
        </p:spPr>
      </p:pic>
      <p:sp>
        <p:nvSpPr>
          <p:cNvPr id="3" name="Content Placeholder 2">
            <a:extLst>
              <a:ext uri="{FF2B5EF4-FFF2-40B4-BE49-F238E27FC236}">
                <a16:creationId xmlns:a16="http://schemas.microsoft.com/office/drawing/2014/main" id="{D9A73144-97D1-467C-B283-042CCDC34450}"/>
              </a:ext>
            </a:extLst>
          </p:cNvPr>
          <p:cNvSpPr>
            <a:spLocks noGrp="1"/>
          </p:cNvSpPr>
          <p:nvPr>
            <p:ph idx="1"/>
          </p:nvPr>
        </p:nvSpPr>
        <p:spPr>
          <a:xfrm>
            <a:off x="6924743" y="365125"/>
            <a:ext cx="4934322" cy="5811838"/>
          </a:xfrm>
          <a:ln w="38100">
            <a:solidFill>
              <a:schemeClr val="accent1">
                <a:lumMod val="75000"/>
              </a:schemeClr>
            </a:solidFill>
          </a:ln>
        </p:spPr>
        <p:txBody>
          <a:bodyPr>
            <a:normAutofit/>
          </a:bodyPr>
          <a:lstStyle/>
          <a:p>
            <a:r>
              <a:rPr lang="en-GB" sz="3600" dirty="0"/>
              <a:t>More than 7,000 chemicals in cigarette </a:t>
            </a:r>
            <a:r>
              <a:rPr lang="en-GB" sz="3600" dirty="0" err="1"/>
              <a:t>smoke</a:t>
            </a:r>
            <a:r>
              <a:rPr lang="en-GB" sz="3600" dirty="0" err="1">
                <a:sym typeface="Wingdings" panose="05000000000000000000" pitchFamily="2" charset="2"/>
              </a:rPr>
              <a:t></a:t>
            </a:r>
            <a:r>
              <a:rPr lang="en-GB" sz="3600" dirty="0" err="1"/>
              <a:t>mediate</a:t>
            </a:r>
            <a:r>
              <a:rPr lang="en-GB" sz="3600" dirty="0"/>
              <a:t> the pathophysiology of CVD.</a:t>
            </a:r>
          </a:p>
          <a:p>
            <a:r>
              <a:rPr lang="en-GB" sz="3600" dirty="0"/>
              <a:t>Cigarette smoking is divided into two phases: </a:t>
            </a:r>
          </a:p>
          <a:p>
            <a:pPr marL="514350" indent="-514350">
              <a:buFont typeface="+mj-lt"/>
              <a:buAutoNum type="arabicPeriod"/>
            </a:pPr>
            <a:r>
              <a:rPr lang="en-GB" sz="3600" dirty="0"/>
              <a:t>a particulate phase.</a:t>
            </a:r>
          </a:p>
          <a:p>
            <a:pPr marL="514350" indent="-514350">
              <a:buFont typeface="+mj-lt"/>
              <a:buAutoNum type="arabicPeriod"/>
            </a:pPr>
            <a:r>
              <a:rPr lang="en-GB" sz="3600" dirty="0"/>
              <a:t>a gas phase. </a:t>
            </a:r>
          </a:p>
        </p:txBody>
      </p:sp>
      <p:pic>
        <p:nvPicPr>
          <p:cNvPr id="5" name="Picture 4">
            <a:extLst>
              <a:ext uri="{FF2B5EF4-FFF2-40B4-BE49-F238E27FC236}">
                <a16:creationId xmlns:a16="http://schemas.microsoft.com/office/drawing/2014/main" id="{D28DAD11-B925-46FC-8E5C-57C21BCC77BC}"/>
              </a:ext>
            </a:extLst>
          </p:cNvPr>
          <p:cNvPicPr>
            <a:picLocks noChangeAspect="1"/>
          </p:cNvPicPr>
          <p:nvPr/>
        </p:nvPicPr>
        <p:blipFill rotWithShape="1">
          <a:blip r:embed="rId3"/>
          <a:srcRect r="55444"/>
          <a:stretch/>
        </p:blipFill>
        <p:spPr>
          <a:xfrm>
            <a:off x="373487" y="1065772"/>
            <a:ext cx="5795493" cy="2671025"/>
          </a:xfrm>
          <a:prstGeom prst="rect">
            <a:avLst/>
          </a:prstGeom>
          <a:ln>
            <a:solidFill>
              <a:srgbClr val="FF0000"/>
            </a:solidFill>
          </a:ln>
        </p:spPr>
      </p:pic>
    </p:spTree>
    <p:extLst>
      <p:ext uri="{BB962C8B-B14F-4D97-AF65-F5344CB8AC3E}">
        <p14:creationId xmlns:p14="http://schemas.microsoft.com/office/powerpoint/2010/main" val="177962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1500-5F18-4646-8B84-AB089B5640FC}"/>
              </a:ext>
            </a:extLst>
          </p:cNvPr>
          <p:cNvSpPr>
            <a:spLocks noGrp="1"/>
          </p:cNvSpPr>
          <p:nvPr>
            <p:ph type="title"/>
          </p:nvPr>
        </p:nvSpPr>
        <p:spPr>
          <a:xfrm>
            <a:off x="645016" y="159064"/>
            <a:ext cx="10515600" cy="974278"/>
          </a:xfrm>
        </p:spPr>
        <p:txBody>
          <a:bodyPr>
            <a:normAutofit/>
          </a:bodyPr>
          <a:lstStyle/>
          <a:p>
            <a:r>
              <a:rPr lang="en-GB" dirty="0"/>
              <a:t>PATHOPHYSIOLOGY AND MECHANISMS</a:t>
            </a:r>
          </a:p>
        </p:txBody>
      </p:sp>
      <p:sp>
        <p:nvSpPr>
          <p:cNvPr id="3" name="Content Placeholder 2">
            <a:extLst>
              <a:ext uri="{FF2B5EF4-FFF2-40B4-BE49-F238E27FC236}">
                <a16:creationId xmlns:a16="http://schemas.microsoft.com/office/drawing/2014/main" id="{0D31C6DF-8E2F-49A2-B5B0-F7245EC6A1B3}"/>
              </a:ext>
            </a:extLst>
          </p:cNvPr>
          <p:cNvSpPr>
            <a:spLocks noGrp="1"/>
          </p:cNvSpPr>
          <p:nvPr>
            <p:ph idx="1"/>
          </p:nvPr>
        </p:nvSpPr>
        <p:spPr>
          <a:xfrm>
            <a:off x="244700" y="1133342"/>
            <a:ext cx="7147774" cy="5409125"/>
          </a:xfrm>
        </p:spPr>
        <p:txBody>
          <a:bodyPr>
            <a:normAutofit lnSpcReduction="10000"/>
          </a:bodyPr>
          <a:lstStyle/>
          <a:p>
            <a:pPr marL="514350" indent="-514350">
              <a:buFont typeface="+mj-lt"/>
              <a:buAutoNum type="arabicPeriod"/>
            </a:pPr>
            <a:r>
              <a:rPr lang="en-GB" dirty="0">
                <a:solidFill>
                  <a:srgbClr val="FF0000"/>
                </a:solidFill>
              </a:rPr>
              <a:t>The particulate phase </a:t>
            </a:r>
            <a:r>
              <a:rPr lang="en-GB" dirty="0"/>
              <a:t>: contains nicotine and the total aerosol residue (tar)</a:t>
            </a:r>
            <a:r>
              <a:rPr lang="en-GB" dirty="0">
                <a:sym typeface="Wingdings" panose="05000000000000000000" pitchFamily="2" charset="2"/>
              </a:rPr>
              <a:t></a:t>
            </a:r>
            <a:r>
              <a:rPr lang="en-GB" dirty="0"/>
              <a:t>together contribute to heart disease through the following pathway:</a:t>
            </a:r>
          </a:p>
          <a:p>
            <a:pPr>
              <a:buFont typeface="Wingdings" panose="05000000000000000000" pitchFamily="2" charset="2"/>
              <a:buChar char="Ø"/>
            </a:pPr>
            <a:r>
              <a:rPr lang="en-GB" dirty="0"/>
              <a:t> Inflammation, impairment of the endothelium ↑enhanced formation of clots and reduced level of high-density lipoprotein (HDL) cholesterol . </a:t>
            </a:r>
          </a:p>
          <a:p>
            <a:pPr marL="514350" indent="-514350">
              <a:buAutoNum type="arabicPeriod" startAt="2"/>
            </a:pPr>
            <a:r>
              <a:rPr lang="en-GB" dirty="0">
                <a:solidFill>
                  <a:srgbClr val="FF0000"/>
                </a:solidFill>
              </a:rPr>
              <a:t>The gas phase </a:t>
            </a:r>
            <a:r>
              <a:rPr lang="en-GB" dirty="0"/>
              <a:t>contains the poisonous gas carbon monoxide (CO), along with other gases. </a:t>
            </a:r>
          </a:p>
          <a:p>
            <a:pPr>
              <a:buFont typeface="Wingdings" panose="05000000000000000000" pitchFamily="2" charset="2"/>
              <a:buChar char="Ø"/>
            </a:pPr>
            <a:r>
              <a:rPr lang="en-GB" dirty="0"/>
              <a:t>CO replaces oxygen in the blood</a:t>
            </a:r>
            <a:r>
              <a:rPr lang="en-GB" dirty="0">
                <a:sym typeface="Wingdings" panose="05000000000000000000" pitchFamily="2" charset="2"/>
              </a:rPr>
              <a:t> </a:t>
            </a:r>
            <a:r>
              <a:rPr lang="en-GB" dirty="0"/>
              <a:t>reducing the availability of oxygen for the heart muscle and other body tissues.</a:t>
            </a:r>
          </a:p>
          <a:p>
            <a:endParaRPr lang="en-GB" dirty="0"/>
          </a:p>
        </p:txBody>
      </p:sp>
      <p:sp>
        <p:nvSpPr>
          <p:cNvPr id="7" name="TextBox 6"/>
          <p:cNvSpPr txBox="1"/>
          <p:nvPr/>
        </p:nvSpPr>
        <p:spPr>
          <a:xfrm>
            <a:off x="5640946" y="2975019"/>
            <a:ext cx="65" cy="276999"/>
          </a:xfrm>
          <a:prstGeom prst="rect">
            <a:avLst/>
          </a:prstGeom>
          <a:noFill/>
        </p:spPr>
        <p:txBody>
          <a:bodyPr wrap="none" lIns="0" tIns="0" rIns="0" bIns="0" rtlCol="0">
            <a:spAutoFit/>
          </a:bodyPr>
          <a:lstStyle/>
          <a:p>
            <a:endParaRPr lang="en-GB" dirty="0"/>
          </a:p>
        </p:txBody>
      </p:sp>
      <p:pic>
        <p:nvPicPr>
          <p:cNvPr id="1026" name="Picture 2" descr="Cigarette smoke can be divided into 2 phases Gaseous phase and a particulate  phase. ◦ The gaseous phase contains CO and other dangerous gases. ◦ The.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474" y="1867438"/>
            <a:ext cx="4648245" cy="348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35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0E7F-2224-40E2-A808-D12C4ABF0AE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A59643-EC66-4CF5-AC4E-D2B2D4AE555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E2DBEDB-FD77-40A9-87A6-957968D85642}"/>
              </a:ext>
            </a:extLst>
          </p:cNvPr>
          <p:cNvPicPr>
            <a:picLocks noChangeAspect="1"/>
          </p:cNvPicPr>
          <p:nvPr/>
        </p:nvPicPr>
        <p:blipFill>
          <a:blip r:embed="rId2"/>
          <a:stretch>
            <a:fillRect/>
          </a:stretch>
        </p:blipFill>
        <p:spPr>
          <a:xfrm>
            <a:off x="1653348" y="650003"/>
            <a:ext cx="8544093" cy="5526960"/>
          </a:xfrm>
          <a:prstGeom prst="rect">
            <a:avLst/>
          </a:prstGeom>
        </p:spPr>
      </p:pic>
    </p:spTree>
    <p:extLst>
      <p:ext uri="{BB962C8B-B14F-4D97-AF65-F5344CB8AC3E}">
        <p14:creationId xmlns:p14="http://schemas.microsoft.com/office/powerpoint/2010/main" val="336352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A94E-1500-4245-A106-6E79884EE813}"/>
              </a:ext>
            </a:extLst>
          </p:cNvPr>
          <p:cNvSpPr>
            <a:spLocks noGrp="1"/>
          </p:cNvSpPr>
          <p:nvPr>
            <p:ph type="title"/>
          </p:nvPr>
        </p:nvSpPr>
        <p:spPr>
          <a:xfrm>
            <a:off x="135987" y="215095"/>
            <a:ext cx="10200067" cy="839971"/>
          </a:xfrm>
        </p:spPr>
        <p:txBody>
          <a:bodyPr>
            <a:normAutofit fontScale="90000"/>
          </a:bodyPr>
          <a:lstStyle/>
          <a:p>
            <a:br>
              <a:rPr lang="en-GB" dirty="0"/>
            </a:br>
            <a:r>
              <a:rPr lang="en-GB" dirty="0"/>
              <a:t>FORMS OF TOBACCO USE</a:t>
            </a:r>
            <a:br>
              <a:rPr lang="en-GB" dirty="0"/>
            </a:br>
            <a:endParaRPr lang="en-GB" dirty="0"/>
          </a:p>
        </p:txBody>
      </p:sp>
      <p:sp>
        <p:nvSpPr>
          <p:cNvPr id="3" name="Content Placeholder 2">
            <a:extLst>
              <a:ext uri="{FF2B5EF4-FFF2-40B4-BE49-F238E27FC236}">
                <a16:creationId xmlns:a16="http://schemas.microsoft.com/office/drawing/2014/main" id="{00C861B3-06E3-40A1-9147-B6657F3D9F31}"/>
              </a:ext>
            </a:extLst>
          </p:cNvPr>
          <p:cNvSpPr>
            <a:spLocks noGrp="1"/>
          </p:cNvSpPr>
          <p:nvPr>
            <p:ph idx="1"/>
          </p:nvPr>
        </p:nvSpPr>
        <p:spPr>
          <a:xfrm>
            <a:off x="135987" y="824248"/>
            <a:ext cx="7099699" cy="5841595"/>
          </a:xfrm>
        </p:spPr>
        <p:txBody>
          <a:bodyPr>
            <a:normAutofit fontScale="92500" lnSpcReduction="20000"/>
          </a:bodyPr>
          <a:lstStyle/>
          <a:p>
            <a:pPr marL="0" indent="0">
              <a:buNone/>
            </a:pPr>
            <a:r>
              <a:rPr lang="en-GB" dirty="0"/>
              <a:t>Tobacco is consumed worldwide in many forms other than cigarettes, both smoked and smokeless.</a:t>
            </a:r>
          </a:p>
          <a:p>
            <a:r>
              <a:rPr lang="en-GB" b="1" dirty="0" err="1">
                <a:solidFill>
                  <a:srgbClr val="FF0000"/>
                </a:solidFill>
              </a:rPr>
              <a:t>Firsthand</a:t>
            </a:r>
            <a:r>
              <a:rPr lang="en-GB" b="1" dirty="0">
                <a:solidFill>
                  <a:srgbClr val="FF0000"/>
                </a:solidFill>
              </a:rPr>
              <a:t> smoke: </a:t>
            </a:r>
            <a:r>
              <a:rPr lang="en-GB" dirty="0"/>
              <a:t>inhaled  directly by a smoker </a:t>
            </a:r>
          </a:p>
          <a:p>
            <a:r>
              <a:rPr lang="en-GB" b="1" dirty="0" err="1">
                <a:solidFill>
                  <a:srgbClr val="FF0000"/>
                </a:solidFill>
              </a:rPr>
              <a:t>Secondhand</a:t>
            </a:r>
            <a:r>
              <a:rPr lang="en-GB" b="1" dirty="0">
                <a:solidFill>
                  <a:srgbClr val="FF0000"/>
                </a:solidFill>
              </a:rPr>
              <a:t> Smoke:</a:t>
            </a:r>
          </a:p>
          <a:p>
            <a:pPr marL="0" indent="0">
              <a:buNone/>
            </a:pPr>
            <a:r>
              <a:rPr lang="en-GB" dirty="0"/>
              <a:t>AKA environmental tobacco smoke/Passive smoking.</a:t>
            </a:r>
          </a:p>
          <a:p>
            <a:pPr marL="0" indent="0">
              <a:buNone/>
            </a:pPr>
            <a:r>
              <a:rPr lang="en-GB" dirty="0" err="1"/>
              <a:t>Secondhand</a:t>
            </a:r>
            <a:r>
              <a:rPr lang="en-GB" dirty="0"/>
              <a:t> smoke has physiological effects similar to those of active smoke.</a:t>
            </a:r>
          </a:p>
          <a:p>
            <a:pPr marL="0" indent="0">
              <a:buNone/>
            </a:pPr>
            <a:r>
              <a:rPr lang="en-GB" dirty="0"/>
              <a:t>Exposure to second-hand smoke can cause coronary heart disease, increasing the risk of disease by approximately 25–30%</a:t>
            </a:r>
          </a:p>
          <a:p>
            <a:r>
              <a:rPr lang="en-GB" b="1" dirty="0" err="1">
                <a:solidFill>
                  <a:srgbClr val="FF0000"/>
                </a:solidFill>
              </a:rPr>
              <a:t>Thirdhand</a:t>
            </a:r>
            <a:r>
              <a:rPr lang="en-GB" b="1" dirty="0">
                <a:solidFill>
                  <a:srgbClr val="FF0000"/>
                </a:solidFill>
              </a:rPr>
              <a:t> Smoke:</a:t>
            </a:r>
          </a:p>
          <a:p>
            <a:r>
              <a:rPr lang="en-GB" dirty="0"/>
              <a:t>The lasting or residual nicotine and other chemicals left on indoor surfaces after tobacco smoke is finished.</a:t>
            </a:r>
          </a:p>
          <a:p>
            <a:r>
              <a:rPr lang="en-GB" dirty="0"/>
              <a:t>Third-hand smoke can get trapped in hair, skin, fabric, carpet, furniture, and toys. </a:t>
            </a:r>
          </a:p>
          <a:p>
            <a:pPr marL="0" indent="0">
              <a:buNone/>
            </a:pPr>
            <a:endParaRPr lang="en-GB" dirty="0"/>
          </a:p>
        </p:txBody>
      </p:sp>
      <p:pic>
        <p:nvPicPr>
          <p:cNvPr id="6" name="Picture 5" descr="A picture containing object, clock&#10;&#10;Description automatically generated">
            <a:extLst>
              <a:ext uri="{FF2B5EF4-FFF2-40B4-BE49-F238E27FC236}">
                <a16:creationId xmlns:a16="http://schemas.microsoft.com/office/drawing/2014/main" id="{FA4BFD62-2828-4E59-9B66-B3207C6B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851" y="236336"/>
            <a:ext cx="4754181" cy="3215202"/>
          </a:xfrm>
          <a:prstGeom prst="rect">
            <a:avLst/>
          </a:prstGeom>
        </p:spPr>
      </p:pic>
      <p:pic>
        <p:nvPicPr>
          <p:cNvPr id="1028" name="Picture 4" descr="Image result for thirdhand smoke">
            <a:extLst>
              <a:ext uri="{FF2B5EF4-FFF2-40B4-BE49-F238E27FC236}">
                <a16:creationId xmlns:a16="http://schemas.microsoft.com/office/drawing/2014/main" id="{C253714A-49AC-42F8-B67A-6F27652C02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414" y="3593207"/>
            <a:ext cx="4880600" cy="326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9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BFD6-FB0F-485E-BFDE-8DAFD583AA2C}"/>
              </a:ext>
            </a:extLst>
          </p:cNvPr>
          <p:cNvSpPr>
            <a:spLocks noGrp="1"/>
          </p:cNvSpPr>
          <p:nvPr>
            <p:ph type="title"/>
          </p:nvPr>
        </p:nvSpPr>
        <p:spPr>
          <a:xfrm>
            <a:off x="157038" y="71623"/>
            <a:ext cx="5754365" cy="778384"/>
          </a:xfrm>
        </p:spPr>
        <p:txBody>
          <a:bodyPr>
            <a:normAutofit/>
          </a:bodyPr>
          <a:lstStyle/>
          <a:p>
            <a:r>
              <a:rPr lang="en-GB" sz="4000" dirty="0"/>
              <a:t>SMOKELESS TOBACCO</a:t>
            </a:r>
          </a:p>
        </p:txBody>
      </p:sp>
      <p:sp>
        <p:nvSpPr>
          <p:cNvPr id="3" name="Content Placeholder 2">
            <a:extLst>
              <a:ext uri="{FF2B5EF4-FFF2-40B4-BE49-F238E27FC236}">
                <a16:creationId xmlns:a16="http://schemas.microsoft.com/office/drawing/2014/main" id="{E08DAB2F-CDA6-4195-BAF7-7345ED1B64CC}"/>
              </a:ext>
            </a:extLst>
          </p:cNvPr>
          <p:cNvSpPr>
            <a:spLocks noGrp="1"/>
          </p:cNvSpPr>
          <p:nvPr>
            <p:ph idx="1"/>
          </p:nvPr>
        </p:nvSpPr>
        <p:spPr>
          <a:xfrm>
            <a:off x="157038" y="850006"/>
            <a:ext cx="6060936" cy="5847008"/>
          </a:xfrm>
        </p:spPr>
        <p:txBody>
          <a:bodyPr>
            <a:noAutofit/>
          </a:bodyPr>
          <a:lstStyle/>
          <a:p>
            <a:r>
              <a:rPr lang="en-GB" sz="2400" dirty="0"/>
              <a:t>Smokeless tobacco is a tobacco product that is used by means other than smoking </a:t>
            </a:r>
            <a:r>
              <a:rPr lang="en-GB" sz="2400" dirty="0">
                <a:sym typeface="Wingdings" panose="05000000000000000000" pitchFamily="2" charset="2"/>
              </a:rPr>
              <a:t> </a:t>
            </a:r>
            <a:r>
              <a:rPr lang="en-GB" sz="2400" dirty="0"/>
              <a:t>chewing, sniffing, or placing the product between gum and the cheek or lip. </a:t>
            </a:r>
          </a:p>
          <a:p>
            <a:r>
              <a:rPr lang="en-GB" sz="2400" dirty="0"/>
              <a:t>Includes heavy metals (cadmium ) and additives (liquorice or punk ash) affect the CVS adversely.</a:t>
            </a:r>
          </a:p>
          <a:p>
            <a:r>
              <a:rPr lang="en-GB" sz="2400" dirty="0"/>
              <a:t> Smokeless tobacco also cause heart disease by </a:t>
            </a:r>
            <a:r>
              <a:rPr lang="en-GB" sz="2400" u="sng" dirty="0"/>
              <a:t>acutely elevating blood pressure and contributing to chronic hypertension</a:t>
            </a:r>
            <a:r>
              <a:rPr lang="en-GB" sz="2400" dirty="0"/>
              <a:t>.</a:t>
            </a:r>
          </a:p>
          <a:p>
            <a:r>
              <a:rPr lang="en-GB" sz="2400" dirty="0"/>
              <a:t>Smokeless tobacco use is increasing in many parts of the world, and in some countries (e.g. Bangladesh, India) it is more commonly used than smoked tobacco.</a:t>
            </a:r>
          </a:p>
        </p:txBody>
      </p:sp>
      <p:pic>
        <p:nvPicPr>
          <p:cNvPr id="6" name="Picture 5">
            <a:extLst>
              <a:ext uri="{FF2B5EF4-FFF2-40B4-BE49-F238E27FC236}">
                <a16:creationId xmlns:a16="http://schemas.microsoft.com/office/drawing/2014/main" id="{7F69FDF9-251E-449E-BA03-5004E8749019}"/>
              </a:ext>
            </a:extLst>
          </p:cNvPr>
          <p:cNvPicPr>
            <a:picLocks noChangeAspect="1"/>
          </p:cNvPicPr>
          <p:nvPr/>
        </p:nvPicPr>
        <p:blipFill>
          <a:blip r:embed="rId2"/>
          <a:stretch>
            <a:fillRect/>
          </a:stretch>
        </p:blipFill>
        <p:spPr>
          <a:xfrm>
            <a:off x="6977575" y="2883877"/>
            <a:ext cx="4877541" cy="3397785"/>
          </a:xfrm>
          <a:prstGeom prst="rect">
            <a:avLst/>
          </a:prstGeom>
        </p:spPr>
      </p:pic>
      <p:pic>
        <p:nvPicPr>
          <p:cNvPr id="5" name="Picture 4">
            <a:extLst>
              <a:ext uri="{FF2B5EF4-FFF2-40B4-BE49-F238E27FC236}">
                <a16:creationId xmlns:a16="http://schemas.microsoft.com/office/drawing/2014/main" id="{86539BC6-2184-49D1-96D9-679325BEC02D}"/>
              </a:ext>
            </a:extLst>
          </p:cNvPr>
          <p:cNvPicPr>
            <a:picLocks noChangeAspect="1"/>
          </p:cNvPicPr>
          <p:nvPr/>
        </p:nvPicPr>
        <p:blipFill rotWithShape="1">
          <a:blip r:embed="rId3"/>
          <a:srcRect l="6961" r="-1" b="-1"/>
          <a:stretch/>
        </p:blipFill>
        <p:spPr>
          <a:xfrm>
            <a:off x="9316212" y="345283"/>
            <a:ext cx="2555747" cy="2142629"/>
          </a:xfrm>
          <a:prstGeom prst="rect">
            <a:avLst/>
          </a:prstGeom>
        </p:spPr>
      </p:pic>
      <p:pic>
        <p:nvPicPr>
          <p:cNvPr id="4" name="Picture 3" descr="A close up of a person wearing glasses and smiling at the camera&#10;&#10;Description automatically generated">
            <a:extLst>
              <a:ext uri="{FF2B5EF4-FFF2-40B4-BE49-F238E27FC236}">
                <a16:creationId xmlns:a16="http://schemas.microsoft.com/office/drawing/2014/main" id="{5C8B85E0-0DDC-4574-AFDA-9D1A70B825FA}"/>
              </a:ext>
            </a:extLst>
          </p:cNvPr>
          <p:cNvPicPr>
            <a:picLocks noChangeAspect="1"/>
          </p:cNvPicPr>
          <p:nvPr/>
        </p:nvPicPr>
        <p:blipFill rotWithShape="1">
          <a:blip r:embed="rId4"/>
          <a:srcRect t="5704" b="18895"/>
          <a:stretch/>
        </p:blipFill>
        <p:spPr>
          <a:xfrm>
            <a:off x="6217974" y="576338"/>
            <a:ext cx="2985918" cy="1688559"/>
          </a:xfrm>
          <a:prstGeom prst="rect">
            <a:avLst/>
          </a:prstGeom>
        </p:spPr>
      </p:pic>
    </p:spTree>
    <p:extLst>
      <p:ext uri="{BB962C8B-B14F-4D97-AF65-F5344CB8AC3E}">
        <p14:creationId xmlns:p14="http://schemas.microsoft.com/office/powerpoint/2010/main" val="783571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8B54F045A074CA01257B5EBC94D5C" ma:contentTypeVersion="3" ma:contentTypeDescription="Create a new document." ma:contentTypeScope="" ma:versionID="72d56ccc5ad90799510a7800b76fe540">
  <xsd:schema xmlns:xsd="http://www.w3.org/2001/XMLSchema" xmlns:xs="http://www.w3.org/2001/XMLSchema" xmlns:p="http://schemas.microsoft.com/office/2006/metadata/properties" xmlns:ns2="c06123a4-c520-4464-9d0d-f3777228c10d" targetNamespace="http://schemas.microsoft.com/office/2006/metadata/properties" ma:root="true" ma:fieldsID="24d350e80799e131cec90cba7ca53ab7" ns2:_="">
    <xsd:import namespace="c06123a4-c520-4464-9d0d-f3777228c10d"/>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123a4-c520-4464-9d0d-f3777228c1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E68249-FF6F-4C5D-9354-458FE047A71C}">
  <ds:schemaRefs>
    <ds:schemaRef ds:uri="http://schemas.microsoft.com/office/2006/metadata/contentType"/>
    <ds:schemaRef ds:uri="http://schemas.microsoft.com/office/2006/metadata/properties/metaAttributes"/>
    <ds:schemaRef ds:uri="http://www.w3.org/2000/xmlns/"/>
    <ds:schemaRef ds:uri="http://www.w3.org/2001/XMLSchema"/>
    <ds:schemaRef ds:uri="c06123a4-c520-4464-9d0d-f3777228c10d"/>
  </ds:schemaRefs>
</ds:datastoreItem>
</file>

<file path=customXml/itemProps2.xml><?xml version="1.0" encoding="utf-8"?>
<ds:datastoreItem xmlns:ds="http://schemas.openxmlformats.org/officeDocument/2006/customXml" ds:itemID="{97A1646F-35D0-43BB-8C7A-6C746BC5BFB6}">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6D54DE57-F44E-470D-AEA6-C685E4B475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2264</TotalTime>
  <Words>1257</Words>
  <Application>Microsoft Office PowerPoint</Application>
  <PresentationFormat>Widescreen</PresentationFormat>
  <Paragraphs>110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Tobacco and Cardiovascular Disease</vt:lpstr>
      <vt:lpstr> Background </vt:lpstr>
      <vt:lpstr>TOBACCO – A MAJOR CAUSE OF AVOIDABLE BURDEN OF DISEASE</vt:lpstr>
      <vt:lpstr> PATHOPHYSIOLOGY AND MECHANISMS </vt:lpstr>
      <vt:lpstr>PATHOPHYSIOLOGY AND MECHANISMS</vt:lpstr>
      <vt:lpstr>PATHOPHYSIOLOGY AND MECHANISMS</vt:lpstr>
      <vt:lpstr>PowerPoint Presentation</vt:lpstr>
      <vt:lpstr> FORMS OF TOBACCO USE </vt:lpstr>
      <vt:lpstr>SMOKELESS TOBACCO</vt:lpstr>
      <vt:lpstr>ELECTRONIC NICOTINE DELIVERY SYSTEMS (ENDS)</vt:lpstr>
      <vt:lpstr>ELECTRONIC NICOTINE DELIVERY SYSTEMS</vt:lpstr>
      <vt:lpstr> SOCIOECONOMIC DIMENSIONS OF TOBACCO-USE-RELATED CVS DISEASES </vt:lpstr>
      <vt:lpstr> CARDIOVASCULAR BENEFITS OF TOBACCO USE CESSATION </vt:lpstr>
      <vt:lpstr>Within 20 minutes: Blood pressure decreases and body temperature and heart rate return to normal. Within 12 hours, the carbon monoxide level in blood drops to normal. Within 24 hours. Risk of myocardial infarction decreases. </vt:lpstr>
      <vt:lpstr>PEOPLE OF ALL AGES WHO HAVE ALREADY DEVELOPED HEALTH PROBLEMS RELATED TO TOBACCO USE CAN STILL BENEFIT FROM QUITTING. </vt:lpstr>
      <vt:lpstr>Solutions: WHO FRAMEWORK CONVENTION ON TOBACCO CONTROL</vt:lpstr>
      <vt:lpstr>WHO recommends a four-steps strategy:</vt:lpstr>
      <vt:lpstr>PowerPoint Presentation</vt:lpstr>
      <vt:lpstr>Smoking in Jordan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and Cardiovascular Disease</dc:title>
  <dc:creator>Judah, Hassan</dc:creator>
  <cp:lastModifiedBy>Sanabil Hassanat</cp:lastModifiedBy>
  <cp:revision>80</cp:revision>
  <dcterms:created xsi:type="dcterms:W3CDTF">2019-11-11T06:17:22Z</dcterms:created>
  <dcterms:modified xsi:type="dcterms:W3CDTF">2021-11-16T05:25:53Z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0x0101009DA8B54F045A074CA01257B5EBC94D5C</vt:lpwstr>
  </property>
</Properties>
</file>