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21"/>
  </p:notesMasterIdLst>
  <p:sldIdLst>
    <p:sldId id="644" r:id="rId4"/>
    <p:sldId id="630" r:id="rId5"/>
    <p:sldId id="633" r:id="rId6"/>
    <p:sldId id="635" r:id="rId7"/>
    <p:sldId id="634" r:id="rId8"/>
    <p:sldId id="631" r:id="rId9"/>
    <p:sldId id="636" r:id="rId10"/>
    <p:sldId id="639" r:id="rId11"/>
    <p:sldId id="640" r:id="rId12"/>
    <p:sldId id="278" r:id="rId13"/>
    <p:sldId id="279" r:id="rId14"/>
    <p:sldId id="280" r:id="rId15"/>
    <p:sldId id="642" r:id="rId16"/>
    <p:sldId id="580" r:id="rId17"/>
    <p:sldId id="285" r:id="rId18"/>
    <p:sldId id="282" r:id="rId19"/>
    <p:sldId id="5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 Youssef Hussei. Ali" initials="DYHA" lastIdx="1" clrIdx="0">
    <p:extLst>
      <p:ext uri="{19B8F6BF-5375-455C-9EA6-DF929625EA0E}">
        <p15:presenceInfo xmlns:p15="http://schemas.microsoft.com/office/powerpoint/2012/main" userId="S::dr_youssefhussein@MUTAH.EDU.JO::ca896919-717b-4d19-92d1-8f91b79f45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 snapToGrid="0">
      <p:cViewPr varScale="1">
        <p:scale>
          <a:sx n="64" d="100"/>
          <a:sy n="64" d="100"/>
        </p:scale>
        <p:origin x="8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423D8-951D-4E38-88EB-8F34055D11B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F22EE-E284-459C-8B0A-2BCBF12D0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23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868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tabLst>
                <a:tab pos="68580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F22EE-E284-459C-8B0A-2BCBF12D0E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7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455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F22EE-E284-459C-8B0A-2BCBF12D0E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20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12/04/1443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4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12/04/1443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5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12/04/1443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89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F94A0-4014-4151-90D2-85C6317DF53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176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5525E7-60F5-4F6D-83ED-6C828137357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6454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E547B8-7005-4CD2-A1A8-13A9BFEE60C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981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F3E332-4C78-48F4-91CF-D6EA3A3F7AD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0699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7980A9-D5E7-48A9-B278-2BC907CD94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3275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56CB2D-D55E-4A49-9BBC-F0B6BEC9A56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8470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300367-9279-472F-A6CB-186A5795E4C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034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7B9723-9185-4327-80E6-9548C4F3C2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586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12/04/1443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02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75EECF-CDE9-4E64-A0FA-DB584F5193C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9230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868795-7899-4924-9E13-0CBBFFE5AF9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7175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33DCF7-9112-4BEB-98C5-525AA582CE5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4614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34584" y="617539"/>
            <a:ext cx="10405533" cy="5514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E5CA3E-1C7A-4E37-80A7-F53E730FC10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50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89B58-616A-4F99-9156-2AAB06913B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A7DB08-9182-4202-8EA5-0AF5A6BBF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850D52-9E37-4050-B88F-168ED86CC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19C4A-04B1-4C5F-859C-3105AFA9A5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307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7D50DA-3D1C-4A72-B05F-B7CDD1F6CF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5B82AB-0156-4A31-A857-0633FC230D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020074-3670-4299-B221-CB82A5029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EA57C-C668-450C-A782-64815E9636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772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CCD923-5EB9-4B79-815D-98C9C86F5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7768FD-A25F-4F89-80B9-9AD4F8ECE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F87D9C-BFE4-4CD8-BE5C-C51472B0A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4DDF5-7621-41A7-A220-A5AAB8746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677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E712FB-AE92-46EF-9E80-47DEEC3EB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237884-2C41-4CDC-8A83-70297248D3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F5049D-C04C-4794-9E3A-5B2A41ED7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9F5F7-4ED3-4B20-BE1F-E550B6DA23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832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129373-7974-4A3D-B03E-D17FB9AC7A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1933E5-B4DA-4A0E-A161-1ACE1471E0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00D5066-C185-4F09-9431-C17B46673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A42E5-13B9-4374-BE53-A07FB3EEA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881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A26D26-D977-45DE-8469-6AB30C8CBA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8C62BD-7722-4E50-A766-9A8FB87F9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D42D56-9725-488C-938E-8BAF25A6C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5DB6F-5354-4DD8-BA73-02CF048B9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1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12/04/1443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550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81B01F-4AFF-4F95-92BB-67E156C919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B1AA12D-C8A6-40A5-BCD9-EB70D1208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C17137-6F50-481A-ABBF-C06298821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2132E-A974-4F97-AB9F-E1BB1BDEB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298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49B43-BA30-405F-A219-0BF9D96E4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DBE569-8E72-4B05-8E5C-2BD6489DE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A92E20-3676-4DFD-95A1-978A56ABD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C8803-4EB0-4A12-B040-C9A92D038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195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97F78-2763-46B3-A630-29E09A081E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85588A-2698-4F89-B051-BED052287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352C60-AAEE-4A9A-A370-167190A100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9C582-44BF-419C-8FC7-67D1CF9B50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590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6593FD-7233-4F13-8FB8-4B827BCB7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089191-D261-4A41-89AF-E50BA972E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A07273-0144-49E6-A3FB-86B6009D4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8085F-C2B9-4177-A0BC-3FC53D346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376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750A1E-D7BC-471C-A957-71F10177C0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BAFCFA-49AF-493D-B085-F80017B2A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56AAC8-FDB1-43AB-BA2C-9BC2621F47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E4091-4F6E-4D2F-8269-86286C2E9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3975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1B135-0E14-4FF9-9821-E52F836FDF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CDA40-15F2-4D5A-A5D8-913E06E28D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447402-FBB8-4CD3-9218-FD1C74667E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F0B95-679B-48F3-B81E-FB01FDB30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41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12/04/1443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4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12/04/1443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12/04/1443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9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12/04/1443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9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12/04/1443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47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12/04/1443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5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D4C0D55-1A0D-4D3D-BD18-AFD4F01B36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12/04/1443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D6F271A6-0FD8-46FB-84F9-BFBA54DCBCA1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4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1DEB32-E82B-4631-996E-561A5F5B1AC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4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35A81A-D1F8-4DF9-B47C-52516E887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5FECF4-E68B-447A-BF94-C96A3636D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BAA173-8A5E-493B-9BF1-BCFF37DCF6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FC40D4-AC09-4B80-967E-12E47CDE03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C9F4987-4E7F-449A-AF33-71077704BB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07EC088-F30F-4887-A980-82E919C4F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43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96EFCA9-F4F4-4C2D-AC9E-661070780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966" y="1"/>
            <a:ext cx="6947316" cy="278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C54A2781-CA28-4E38-84E8-6521EEBBC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4051" y="203390"/>
            <a:ext cx="166155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FA60F4-6206-4953-8525-F7FDA7D9C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353" y="203391"/>
            <a:ext cx="18369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43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435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435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435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3CEA73-5E9A-43DD-B926-126890C0FC9F}"/>
              </a:ext>
            </a:extLst>
          </p:cNvPr>
          <p:cNvSpPr txBox="1"/>
          <p:nvPr/>
        </p:nvSpPr>
        <p:spPr>
          <a:xfrm>
            <a:off x="0" y="2990626"/>
            <a:ext cx="12013809" cy="3264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يوسف حسين</a:t>
            </a:r>
          </a:p>
          <a:p>
            <a:pPr marL="0" marR="0" lvl="0" indent="0" algn="ctr" defTabSz="51435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أستاذ التشريح وعلم الأجنة - كلية الطب –  </a:t>
            </a:r>
            <a:r>
              <a:rPr kumimoji="0" lang="ar-EG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الزقازيق – مصر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51435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رئيس قسم التشريح و الأنسجة و الأجنة - كلية الطب - جامعة مؤتة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- الأردن</a:t>
            </a:r>
            <a:endParaRPr kumimoji="0" lang="ar-EG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51435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دكتوراة من جامعة كولونيا المانيا</a:t>
            </a:r>
          </a:p>
          <a:p>
            <a:pPr marL="0" marR="0" lvl="0" indent="0" algn="ctr" defTabSz="51435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اليوتيوب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Prof. Dr. Youssef Hussein Anatomy</a:t>
            </a:r>
            <a:endParaRPr kumimoji="0" lang="ar-EG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51435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جروب الفيس د. يوسف حسين (استاذ التشريح)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48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جامعة مؤتة\Integrated Modules\3- C V S\Images\4- Development\2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3330" t="14951" r="5452" b="15045"/>
          <a:stretch/>
        </p:blipFill>
        <p:spPr bwMode="auto">
          <a:xfrm>
            <a:off x="6534462" y="723190"/>
            <a:ext cx="5657538" cy="5789109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CB2FDB-A88C-4E9A-951E-E0D203C31515}"/>
              </a:ext>
            </a:extLst>
          </p:cNvPr>
          <p:cNvSpPr txBox="1"/>
          <p:nvPr/>
        </p:nvSpPr>
        <p:spPr>
          <a:xfrm>
            <a:off x="145774" y="0"/>
            <a:ext cx="6241774" cy="4839286"/>
          </a:xfrm>
          <a:prstGeom prst="rect">
            <a:avLst/>
          </a:prstGeom>
          <a:solidFill>
            <a:schemeClr val="bg1"/>
          </a:solidFill>
          <a:ln w="57150">
            <a:solidFill>
              <a:srgbClr val="0000CC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547370" indent="-457200" algn="justLow">
              <a:lnSpc>
                <a:spcPct val="12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Double arch of the aorta: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215" indent="10160" algn="justLow">
              <a:lnSpc>
                <a:spcPct val="125000"/>
              </a:lnSpc>
              <a:spcAft>
                <a:spcPts val="100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is caused by persistence of the right dorsal aorta.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07415" indent="-457200" algn="justLow">
              <a:lnSpc>
                <a:spcPct val="125000"/>
              </a:lnSpc>
              <a:spcAft>
                <a:spcPts val="1000"/>
              </a:spcAft>
              <a:buFontTx/>
              <a:buChar char="-"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form a ring around</a:t>
            </a:r>
          </a:p>
          <a:p>
            <a:pPr marL="964565" indent="-514350" algn="justLow">
              <a:lnSpc>
                <a:spcPct val="125000"/>
              </a:lnSpc>
              <a:spcAft>
                <a:spcPts val="1000"/>
              </a:spcAft>
              <a:buAutoNum type="arabicPeriod"/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Trachea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leading to difficult in breathing (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dyspnea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964565" indent="-514350" algn="justLow">
              <a:lnSpc>
                <a:spcPct val="125000"/>
              </a:lnSpc>
              <a:spcAft>
                <a:spcPts val="1000"/>
              </a:spcAft>
              <a:buAutoNum type="arabicPeriod"/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Esophagus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leading to difficult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swallowing (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dysphagia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F127C9-6CD8-4C69-A747-0D8A1C935868}"/>
              </a:ext>
            </a:extLst>
          </p:cNvPr>
          <p:cNvSpPr/>
          <p:nvPr/>
        </p:nvSpPr>
        <p:spPr>
          <a:xfrm>
            <a:off x="145774" y="5233854"/>
            <a:ext cx="6069496" cy="142090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90170" algn="justLow">
              <a:lnSpc>
                <a:spcPct val="12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Right side arch of aorta: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due to persistence of right dorsal aorta and degeneration of the left dorsal aorta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92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جامعة مؤتة\Integrated Modules\3- C V S\Images\4- Development\22aa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9907" t="3181" r="9907" b="9314"/>
          <a:stretch/>
        </p:blipFill>
        <p:spPr bwMode="auto">
          <a:xfrm>
            <a:off x="4791090" y="265042"/>
            <a:ext cx="7400910" cy="484583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BA2B29-5FFF-4EDB-BBCF-7FC188DA5345}"/>
              </a:ext>
            </a:extLst>
          </p:cNvPr>
          <p:cNvSpPr txBox="1"/>
          <p:nvPr/>
        </p:nvSpPr>
        <p:spPr>
          <a:xfrm>
            <a:off x="112542" y="126211"/>
            <a:ext cx="4863548" cy="5647059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433070" indent="-342900" algn="justLow">
              <a:lnSpc>
                <a:spcPct val="12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Coarctation of the aorta: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0510" algn="justLow">
              <a:lnSpc>
                <a:spcPct val="125000"/>
              </a:lnSpc>
              <a:spcAft>
                <a:spcPts val="100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means narrowing of the aorta distal to the origin of the left subclavian artery.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0510" algn="justLow">
              <a:lnSpc>
                <a:spcPct val="125000"/>
              </a:lnSpc>
              <a:spcAft>
                <a:spcPts val="1000"/>
              </a:spcAft>
            </a:pPr>
            <a:r>
              <a:rPr lang="en-US" sz="24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Causes,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Contraction and shortening of ductus arteriosus.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30555" algn="justLow">
              <a:lnSpc>
                <a:spcPct val="125000"/>
              </a:lnSpc>
              <a:spcAft>
                <a:spcPts val="1000"/>
              </a:spcAf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Types: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25000"/>
              </a:lnSpc>
              <a:buClr>
                <a:srgbClr val="002060"/>
              </a:buClr>
              <a:buFont typeface="+mj-lt"/>
              <a:buAutoNum type="alphaLcPeriod"/>
              <a:tabLst>
                <a:tab pos="68580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Preductal: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proximal to the opening of ductus arteriosus.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25000"/>
              </a:lnSpc>
              <a:buClr>
                <a:srgbClr val="002060"/>
              </a:buClr>
              <a:buFont typeface="+mj-lt"/>
              <a:buAutoNum type="alphaLcPeriod"/>
              <a:tabLst>
                <a:tab pos="685800" algn="l"/>
              </a:tabLst>
            </a:pP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Postductal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distal to the opening of ductus arteriosus.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203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جامعة مؤتة\Integrated Modules\3- C V S\Images\4- Development\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5504" y="164298"/>
            <a:ext cx="7066496" cy="6385388"/>
          </a:xfrm>
          <a:prstGeom prst="rect">
            <a:avLst/>
          </a:prstGeom>
          <a:noFill/>
        </p:spPr>
      </p:pic>
      <p:sp>
        <p:nvSpPr>
          <p:cNvPr id="3" name="5-Point Star 2"/>
          <p:cNvSpPr/>
          <p:nvPr/>
        </p:nvSpPr>
        <p:spPr>
          <a:xfrm>
            <a:off x="8511868" y="3803104"/>
            <a:ext cx="293768" cy="199053"/>
          </a:xfrm>
          <a:prstGeom prst="star5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3827D9-191C-4BF8-B051-1841BA418573}"/>
              </a:ext>
            </a:extLst>
          </p:cNvPr>
          <p:cNvSpPr txBox="1"/>
          <p:nvPr/>
        </p:nvSpPr>
        <p:spPr>
          <a:xfrm>
            <a:off x="112541" y="998806"/>
            <a:ext cx="5125504" cy="39007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00CC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Patent ductus arteriosus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failure of obliteration of the ductus arteriosus leading to communication between the aorta and left pulmonary artery.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6024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CF9A39-4065-4377-92E3-7EF20C267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50" y="12000"/>
            <a:ext cx="5621156" cy="6846000"/>
          </a:xfrm>
          <a:prstGeom prst="rect">
            <a:avLst/>
          </a:prstGeom>
        </p:spPr>
      </p:pic>
      <p:pic>
        <p:nvPicPr>
          <p:cNvPr id="2" name="Picture 3" descr="D:\hanan\hanan ppt\download\scanning\2010-01 (يناير)\scan0009.jpg">
            <a:extLst>
              <a:ext uri="{FF2B5EF4-FFF2-40B4-BE49-F238E27FC236}">
                <a16:creationId xmlns:a16="http://schemas.microsoft.com/office/drawing/2014/main" id="{97CD0156-B6A8-4A90-B956-A16DBAFFE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8" y="0"/>
            <a:ext cx="4393992" cy="667860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03799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216F66-BE7F-4EEA-A09A-918F47D5F2AA}"/>
              </a:ext>
            </a:extLst>
          </p:cNvPr>
          <p:cNvSpPr txBox="1"/>
          <p:nvPr/>
        </p:nvSpPr>
        <p:spPr>
          <a:xfrm>
            <a:off x="0" y="0"/>
            <a:ext cx="12192000" cy="695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algn="ctr">
              <a:lnSpc>
                <a:spcPct val="12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Foetal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circulation</a:t>
            </a:r>
          </a:p>
          <a:p>
            <a:pPr marL="114300" algn="ctr">
              <a:lnSpc>
                <a:spcPct val="125000"/>
              </a:lnSpc>
              <a:spcAft>
                <a:spcPts val="1000"/>
              </a:spcAft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Circulation of the oxygenated blood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algn="justLow">
              <a:lnSpc>
                <a:spcPct val="125000"/>
              </a:lnSpc>
              <a:spcAft>
                <a:spcPts val="1000"/>
              </a:spcAf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Placenta --------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oxygenated blood along the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left umbilical vein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----------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liver -------ductus venosus or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portal circulation ----------IVC (the oxygenated blood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mixes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with the small amount of the venous blood coming from the lower half of the body) --------  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right atrium -------foramen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ovale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-------left atrium-----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((This is directed by 1) The opening of the inferior vena cava lies opposite the foramen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ovale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2) valve of inferior vena cava directs the blood toward the foramen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ovale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)) -------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left ventricle -------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ascending aorta -------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supply mainly the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heart and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upper half of the body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 are rapidly growth.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algn="ctr">
              <a:lnSpc>
                <a:spcPct val="125000"/>
              </a:lnSpc>
              <a:spcAft>
                <a:spcPts val="1000"/>
              </a:spcAft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Circulation of the non-oxygenated blood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algn="justLow">
              <a:lnSpc>
                <a:spcPct val="125000"/>
              </a:lnSpc>
              <a:spcAft>
                <a:spcPts val="1000"/>
              </a:spcAf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Venous blood from the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upper half of the body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------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superior vena cava --------right atrium (nonoxygenated blood mixed with small amount of oxygenated fall from IVC valve)  -----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right ventricle -------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pulmonary trunk ---------ductus arteriosus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(because the lungs are not functioning during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foetal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life) -------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descending aorta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-------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lower half of the body --------two umbilical arteries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-----------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placenta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5473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92696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Postnatal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2" y="692696"/>
            <a:ext cx="11873132" cy="5750307"/>
          </a:xfrm>
        </p:spPr>
        <p:txBody>
          <a:bodyPr>
            <a:normAutofit fontScale="92500" lnSpcReduction="10000"/>
          </a:bodyPr>
          <a:lstStyle/>
          <a:p>
            <a:pPr marL="114300" algn="justLow" rtl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L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eft umbilical vein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obliterated to form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ligamentum teres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liver.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algn="justLow" rtl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Ductus venosus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obliterated to form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ligamentum venosum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liver</a:t>
            </a:r>
            <a:endParaRPr lang="en-US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algn="justLow" rtl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Closure of the foramen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ovale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form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fossa ovalis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algn="justLow" rtl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Ductus arteriosus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obliterated to form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ligamentum arteriosum.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algn="justLow" rtl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Two umbilical arteries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obliterated to form two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medial umbilical ligaments.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algn="justLow" rtl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77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جامعة مؤتة\Integrated Modules\3- C V S\Images\4- Development\ivc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" t="17502" r="401" b="2949"/>
          <a:stretch/>
        </p:blipFill>
        <p:spPr bwMode="auto">
          <a:xfrm>
            <a:off x="4421913" y="188640"/>
            <a:ext cx="7647250" cy="64807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24052" y="1196752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80036" y="2636912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80036" y="378904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8EF5EC-61C4-4DFD-9827-1F78D094ABB1}"/>
              </a:ext>
            </a:extLst>
          </p:cNvPr>
          <p:cNvSpPr txBox="1"/>
          <p:nvPr/>
        </p:nvSpPr>
        <p:spPr>
          <a:xfrm>
            <a:off x="8245538" y="46365"/>
            <a:ext cx="405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</a:rPr>
              <a:t>Development of IVC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6ED0F7-1A6F-4419-BB01-D0434257988B}"/>
              </a:ext>
            </a:extLst>
          </p:cNvPr>
          <p:cNvSpPr txBox="1"/>
          <p:nvPr/>
        </p:nvSpPr>
        <p:spPr>
          <a:xfrm>
            <a:off x="5193104" y="2801977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C94EF-6B3C-42B1-8C39-BD43D0722264}"/>
              </a:ext>
            </a:extLst>
          </p:cNvPr>
          <p:cNvSpPr txBox="1"/>
          <p:nvPr/>
        </p:nvSpPr>
        <p:spPr>
          <a:xfrm>
            <a:off x="4977080" y="378904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85AAAC-AB62-444D-BA01-93CEC709DC34}"/>
              </a:ext>
            </a:extLst>
          </p:cNvPr>
          <p:cNvSpPr txBox="1"/>
          <p:nvPr/>
        </p:nvSpPr>
        <p:spPr>
          <a:xfrm>
            <a:off x="4833999" y="522617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/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717DB7-0AE6-4405-8469-7741E204FB2A}"/>
              </a:ext>
            </a:extLst>
          </p:cNvPr>
          <p:cNvSpPr txBox="1"/>
          <p:nvPr/>
        </p:nvSpPr>
        <p:spPr>
          <a:xfrm>
            <a:off x="-12695" y="178116"/>
            <a:ext cx="4364744" cy="6473888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upra-hepatic part: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proximal part of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right vitelline vein.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Hepatic part: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anastomosis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between right vitelline vein and right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subcardinal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vein.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Prerenal part: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right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subcardinal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vein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Renal part: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anastomosis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between right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subcardinal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right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supracardinal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veins.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 Postrenal part: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right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supracardinal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vein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6- Caudal part: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anastomosis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between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supracardinal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posterior cardinal veins.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24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2450" y="9207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36866" name="Object 2">
                        <a:extLst>
                          <a:ext uri="{FF2B5EF4-FFF2-40B4-BE49-F238E27FC236}">
                            <a16:creationId xmlns:a16="http://schemas.microsoft.com/office/drawing/2014/main" id="{5BEAF321-CE8B-4EFD-9974-5224A4C8C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9207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10731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36867" name="Object 3">
                        <a:extLst>
                          <a:ext uri="{FF2B5EF4-FFF2-40B4-BE49-F238E27FC236}">
                            <a16:creationId xmlns:a16="http://schemas.microsoft.com/office/drawing/2014/main" id="{D3B55F9F-14CC-4C1F-9099-44FA0F7FA8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10731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0" y="12255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7E469F78-8BBE-4AF3-975C-D1349B7061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12255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BB1B67DB-B310-4519-BECC-22BCB0953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286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36870" name="Object 6">
                        <a:extLst>
                          <a:ext uri="{FF2B5EF4-FFF2-40B4-BE49-F238E27FC236}">
                            <a16:creationId xmlns:a16="http://schemas.microsoft.com/office/drawing/2014/main" id="{67334DEF-34EF-4363-9A6F-2F92348B8A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86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36871" name="Object 7">
                        <a:extLst>
                          <a:ext uri="{FF2B5EF4-FFF2-40B4-BE49-F238E27FC236}">
                            <a16:creationId xmlns:a16="http://schemas.microsoft.com/office/drawing/2014/main" id="{8736F3C8-B101-422E-95D6-8E009B9B0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8">
            <a:extLst>
              <a:ext uri="{FF2B5EF4-FFF2-40B4-BE49-F238E27FC236}">
                <a16:creationId xmlns:a16="http://schemas.microsoft.com/office/drawing/2014/main" id="{41807D45-1B01-4BFB-BA03-084B5B5A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6643688"/>
            <a:ext cx="1066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5084763" y="2833689"/>
            <a:ext cx="518160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125913" y="4357688"/>
            <a:ext cx="51816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1412876"/>
            <a:ext cx="7777163" cy="4176713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9" y="2481530"/>
            <a:ext cx="655272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Development of blood vessels</a:t>
            </a:r>
          </a:p>
        </p:txBody>
      </p:sp>
    </p:spTree>
    <p:extLst>
      <p:ext uri="{BB962C8B-B14F-4D97-AF65-F5344CB8AC3E}">
        <p14:creationId xmlns:p14="http://schemas.microsoft.com/office/powerpoint/2010/main" val="2668396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3679BE-4817-4AC7-BBCB-F75FC0E2B5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0" b="48027"/>
          <a:stretch/>
        </p:blipFill>
        <p:spPr>
          <a:xfrm>
            <a:off x="209459" y="291548"/>
            <a:ext cx="7092489" cy="52346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159777-6EED-4E88-8CDD-1FB7CEA6D4EC}"/>
              </a:ext>
            </a:extLst>
          </p:cNvPr>
          <p:cNvSpPr txBox="1"/>
          <p:nvPr/>
        </p:nvSpPr>
        <p:spPr>
          <a:xfrm>
            <a:off x="7394714" y="139147"/>
            <a:ext cx="4797286" cy="574965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14300" algn="ctr">
              <a:lnSpc>
                <a:spcPct val="125000"/>
              </a:lnSpc>
              <a:spcAft>
                <a:spcPts val="1000"/>
              </a:spcAft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Primitive aorta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algn="justLow">
              <a:lnSpc>
                <a:spcPct val="12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1- 2 dorsal aortae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After lateral folding of the embryo, the 2 dorsal aortae caudal to the 4th thoracic somite fused and form one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single dorsal aorta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algn="justLow">
              <a:lnSpc>
                <a:spcPct val="12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2- 2 ventral aortae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fused together to form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aortic sac.</a:t>
            </a:r>
            <a:endParaRPr lang="en-US" sz="2400" dirty="0">
              <a:solidFill>
                <a:srgbClr val="0000CC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algn="justLow">
              <a:lnSpc>
                <a:spcPct val="12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3- 6 pairs of pharyngeal arch arteries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connect the 2 dorsal aortae with aortic sac.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3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6BFCBB-5F14-493D-A8FC-A4EBA9FCC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7" y="420066"/>
            <a:ext cx="10254361" cy="64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3692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3FA7FA-D1FF-4CEC-BC63-7CC4A59C2BC6}"/>
              </a:ext>
            </a:extLst>
          </p:cNvPr>
          <p:cNvSpPr/>
          <p:nvPr/>
        </p:nvSpPr>
        <p:spPr>
          <a:xfrm>
            <a:off x="0" y="0"/>
            <a:ext cx="12192000" cy="6775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Derivatives of the pharyngeal arch arteries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+mj-lt"/>
              <a:buAutoNum type="arabicPeriod"/>
              <a:tabLst>
                <a:tab pos="247650" algn="l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kumimoji="0" lang="en-US" sz="2300" b="1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arch artery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(M):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forms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maxillary artery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+mj-lt"/>
              <a:buAutoNum type="arabicPeriod"/>
              <a:tabLst>
                <a:tab pos="247650" algn="l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en-US" sz="2300" b="1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arch artery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(S):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forms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stapedial (caroticotympanic) artery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+mj-lt"/>
              <a:buAutoNum type="arabicPeriod"/>
              <a:tabLst>
                <a:tab pos="247650" algn="l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3rd arch artery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(C)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carotid arteries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 common, internal and external carotid arteries.</a:t>
            </a:r>
          </a:p>
          <a:p>
            <a:pPr marL="3429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+mj-lt"/>
              <a:buAutoNum type="arabicPeriod"/>
              <a:tabLst>
                <a:tab pos="247650" algn="l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4th aortic arch artery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differs on the 2 sides:</a:t>
            </a:r>
          </a:p>
          <a:p>
            <a:pPr marL="4572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On the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left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side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forms part of the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arch of aorta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On the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right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side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forms right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innominate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brachiocephalic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artery and </a:t>
            </a:r>
            <a:r>
              <a:rPr lang="en-US" sz="2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proximal part of the </a:t>
            </a:r>
            <a:r>
              <a:rPr lang="en-US" sz="2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right </a:t>
            </a:r>
            <a:r>
              <a:rPr lang="en-US" sz="23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subclavian</a:t>
            </a:r>
            <a:r>
              <a:rPr lang="en-US" sz="2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artery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>
                <a:tab pos="247650" algn="l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5th aortic arch artery: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disappears on both sides.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>
                <a:tab pos="247650" algn="l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6th aortic arch artery: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marR="0" lvl="1" indent="-28575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>
                <a:tab pos="450215" algn="l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Proximal part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Pulmonary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arteries on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both sides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742950" marR="228600" lvl="1" indent="-285750" algn="justLow">
              <a:lnSpc>
                <a:spcPct val="125000"/>
              </a:lnSpc>
              <a:spcAft>
                <a:spcPts val="10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Distal part: 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R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ight side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degenerated</a:t>
            </a:r>
          </a:p>
          <a:p>
            <a:pPr marR="228600" lvl="4" algn="justLow">
              <a:lnSpc>
                <a:spcPct val="12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Left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side: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Ductus arteriosus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between left pulmonary artery and arch of aorta. After birth; it is obliterated and forms ligamentum arteriosum.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205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1C7944-A4F7-43BB-A68B-0DAE5A0CF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27" y="238540"/>
            <a:ext cx="7787512" cy="51948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D51AC1-DD2E-45D3-929A-A4D593A8D015}"/>
              </a:ext>
            </a:extLst>
          </p:cNvPr>
          <p:cNvSpPr txBox="1"/>
          <p:nvPr/>
        </p:nvSpPr>
        <p:spPr>
          <a:xfrm>
            <a:off x="0" y="1545954"/>
            <a:ext cx="4310427" cy="4158254"/>
          </a:xfrm>
          <a:prstGeom prst="rect">
            <a:avLst/>
          </a:prstGeom>
          <a:noFill/>
          <a:ln w="38100">
            <a:solidFill>
              <a:srgbClr val="0000CC"/>
            </a:solidFill>
            <a:prstDash val="sysDash"/>
          </a:ln>
        </p:spPr>
        <p:txBody>
          <a:bodyPr wrap="square">
            <a:spAutoFit/>
          </a:bodyPr>
          <a:lstStyle/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N. B. During the development of the arteries: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The right recurrent laryngeal nerve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turn around the right subclavian in the neck because degeneration of the distal part of the right 6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arch artery. </a:t>
            </a:r>
          </a:p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The left nerve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turn around the ligamentum arteriosum in the thorax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8757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8C27FC-184A-461B-9A3D-D30EB9445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862" y="0"/>
            <a:ext cx="6721818" cy="350139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FE7387-9EB5-4F6A-9FFF-4B73D908FD77}"/>
              </a:ext>
            </a:extLst>
          </p:cNvPr>
          <p:cNvSpPr txBox="1">
            <a:spLocks/>
          </p:cNvSpPr>
          <p:nvPr/>
        </p:nvSpPr>
        <p:spPr>
          <a:xfrm>
            <a:off x="76750" y="3429000"/>
            <a:ext cx="12115250" cy="329535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</a:ln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0">
              <a:lnSpc>
                <a:spcPct val="125000"/>
              </a:lnSpc>
              <a:spcBef>
                <a:spcPts val="0"/>
              </a:spcBef>
              <a:buClr>
                <a:srgbClr val="C00000"/>
              </a:buClr>
              <a:tabLst>
                <a:tab pos="24765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 of the Arch of aorta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Low" rtl="0">
              <a:lnSpc>
                <a:spcPct val="125000"/>
              </a:lnSpc>
              <a:spcBef>
                <a:spcPts val="0"/>
              </a:spcBef>
              <a:buClr>
                <a:srgbClr val="C00000"/>
              </a:buClr>
              <a:tabLst>
                <a:tab pos="24765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400" b="1" baseline="30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from the aortic sac.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rtl="0">
              <a:lnSpc>
                <a:spcPct val="125000"/>
              </a:lnSpc>
              <a:spcBef>
                <a:spcPts val="0"/>
              </a:spcBef>
              <a:buClr>
                <a:srgbClr val="C00000"/>
              </a:buClr>
              <a:tabLst>
                <a:tab pos="24765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baseline="30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Left horn of the aortic sac (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right horn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forms the brachiocephalic artery)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rtl="0">
              <a:lnSpc>
                <a:spcPct val="125000"/>
              </a:lnSpc>
              <a:spcBef>
                <a:spcPts val="0"/>
              </a:spcBef>
              <a:buClr>
                <a:srgbClr val="C00000"/>
              </a:buClr>
              <a:tabLst>
                <a:tab pos="24765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400" b="1" baseline="30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rd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Left 4</a:t>
            </a:r>
            <a:r>
              <a:rPr lang="en-US" sz="2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pharyngeal arch artery.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rtl="0">
              <a:lnSpc>
                <a:spcPct val="125000"/>
              </a:lnSpc>
              <a:spcBef>
                <a:spcPts val="0"/>
              </a:spcBef>
              <a:buClr>
                <a:srgbClr val="C00000"/>
              </a:buClr>
              <a:tabLst>
                <a:tab pos="24765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2400" b="1" baseline="30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the left dorsal aorta from the left 4</a:t>
            </a:r>
            <a:r>
              <a:rPr lang="en-US" sz="2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pharyngeal artery to the common dorsal aorta at 4</a:t>
            </a:r>
            <a:r>
              <a:rPr lang="en-US" sz="2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thoracic somite (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Right dorsal aorta degenerated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algn="justLow" rtl="0">
              <a:lnSpc>
                <a:spcPct val="125000"/>
              </a:lnSpc>
              <a:spcBef>
                <a:spcPts val="0"/>
              </a:spcBef>
              <a:buClr>
                <a:srgbClr val="C00000"/>
              </a:buClr>
              <a:tabLst>
                <a:tab pos="24765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Ascending aorta and pulmonary trunk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truncus arteriosus of the bulbus cordis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5266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D174B4-0E78-4D31-B4AE-2FBA2518E98E}"/>
              </a:ext>
            </a:extLst>
          </p:cNvPr>
          <p:cNvSpPr txBox="1"/>
          <p:nvPr/>
        </p:nvSpPr>
        <p:spPr>
          <a:xfrm>
            <a:off x="154745" y="-2"/>
            <a:ext cx="11859064" cy="7281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Intersegmental arteries</a:t>
            </a:r>
          </a:p>
          <a:p>
            <a:pPr marR="0" lvl="0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</a:tabLst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Branches of the dorsal aorta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1- Occipital intersegmental arteries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disappear.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2- Cervical intersegmental arteries: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a- The upper 6 arteries disappear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lvl="0" algn="justLow">
              <a:lnSpc>
                <a:spcPct val="125000"/>
              </a:lnSpc>
              <a:tabLst>
                <a:tab pos="0" algn="l"/>
              </a:tabLst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b- The 7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cervical intersegmental artery: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gives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subclavian artery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3- Thoracic intersegmental arteries: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form posterior intercostal and the subcostal arteries.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lvl="0" algn="justLow">
              <a:lnSpc>
                <a:spcPct val="125000"/>
              </a:lnSpc>
              <a:tabLst>
                <a:tab pos="0" algn="l"/>
              </a:tabLst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4- Lumbar intersegmental arteries gives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lumbar arteries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R="0" lvl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>
                <a:tab pos="0" algn="l"/>
                <a:tab pos="247650" algn="l"/>
              </a:tabLst>
              <a:defRPr/>
            </a:pP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Sacral intersegmental arteries: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form lateral sacral arteries.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24765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082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129" y="576775"/>
            <a:ext cx="10269416" cy="5486399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9477" y="1788708"/>
            <a:ext cx="7510901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b="1" dirty="0">
                <a:solidFill>
                  <a:srgbClr val="FFFF00"/>
                </a:solidFill>
              </a:rPr>
              <a:t>Congenital anomalies of arch of aorta</a:t>
            </a:r>
            <a:endParaRPr kumimoji="0" lang="en-US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49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9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30.9|6.6|4.2|5.6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90B7EE4A072340A8AF29CDF2D63DB9" ma:contentTypeVersion="5" ma:contentTypeDescription="Create a new document." ma:contentTypeScope="" ma:versionID="f2cf0935b7279932464c039ede7cd297">
  <xsd:schema xmlns:xsd="http://www.w3.org/2001/XMLSchema" xmlns:xs="http://www.w3.org/2001/XMLSchema" xmlns:p="http://schemas.microsoft.com/office/2006/metadata/properties" xmlns:ns2="95f9922e-945e-4224-a2c5-ede192cd6fb5" targetNamespace="http://schemas.microsoft.com/office/2006/metadata/properties" ma:root="true" ma:fieldsID="e957e7d9984408b7ee35d17cf615e445" ns2:_="">
    <xsd:import namespace="95f9922e-945e-4224-a2c5-ede192cd6f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9922e-945e-4224-a2c5-ede192cd6f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4E5D7A-D47F-4CA6-9E23-7AFB62EC441C}"/>
</file>

<file path=customXml/itemProps2.xml><?xml version="1.0" encoding="utf-8"?>
<ds:datastoreItem xmlns:ds="http://schemas.openxmlformats.org/officeDocument/2006/customXml" ds:itemID="{C1C40227-2A5F-4A13-9C16-823B38871C8D}"/>
</file>

<file path=customXml/itemProps3.xml><?xml version="1.0" encoding="utf-8"?>
<ds:datastoreItem xmlns:ds="http://schemas.openxmlformats.org/officeDocument/2006/customXml" ds:itemID="{7444C7CE-BC43-43EE-86C1-6CC6D493B880}"/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967</Words>
  <Application>Microsoft Office PowerPoint</Application>
  <PresentationFormat>Widescreen</PresentationFormat>
  <Paragraphs>92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Calibri</vt:lpstr>
      <vt:lpstr>Monotype Corsiva</vt:lpstr>
      <vt:lpstr>Symbol</vt:lpstr>
      <vt:lpstr>Times New Roman</vt:lpstr>
      <vt:lpstr>سمة Office</vt:lpstr>
      <vt:lpstr>Default Design</vt:lpstr>
      <vt:lpstr>1_Default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Postnatal changes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the CVS</dc:title>
  <dc:creator>HOME</dc:creator>
  <cp:lastModifiedBy>Youssef Hussein</cp:lastModifiedBy>
  <cp:revision>74</cp:revision>
  <dcterms:created xsi:type="dcterms:W3CDTF">2018-09-07T06:13:56Z</dcterms:created>
  <dcterms:modified xsi:type="dcterms:W3CDTF">2021-11-17T11:24:29Z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0x0101005A90B7EE4A072340A8AF29CDF2D63DB9</vt:lpwstr>
  </property>
</Properties>
</file>