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257" r:id="rId3"/>
    <p:sldId id="258" r:id="rId4"/>
    <p:sldId id="260" r:id="rId5"/>
    <p:sldId id="259" r:id="rId6"/>
    <p:sldId id="261" r:id="rId7"/>
    <p:sldId id="264" r:id="rId8"/>
    <p:sldId id="265" r:id="rId9"/>
    <p:sldId id="262" r:id="rId10"/>
    <p:sldId id="266" r:id="rId11"/>
    <p:sldId id="263"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300" r:id="rId25"/>
    <p:sldId id="279" r:id="rId26"/>
    <p:sldId id="280" r:id="rId27"/>
    <p:sldId id="294" r:id="rId28"/>
    <p:sldId id="295" r:id="rId29"/>
    <p:sldId id="296" r:id="rId30"/>
    <p:sldId id="281" r:id="rId31"/>
    <p:sldId id="282" r:id="rId32"/>
    <p:sldId id="283" r:id="rId33"/>
    <p:sldId id="284" r:id="rId34"/>
    <p:sldId id="285" r:id="rId35"/>
    <p:sldId id="286" r:id="rId36"/>
    <p:sldId id="287" r:id="rId37"/>
    <p:sldId id="288" r:id="rId38"/>
    <p:sldId id="290" r:id="rId39"/>
    <p:sldId id="289" r:id="rId40"/>
    <p:sldId id="291" r:id="rId41"/>
    <p:sldId id="292" r:id="rId42"/>
    <p:sldId id="293" r:id="rId43"/>
    <p:sldId id="297" r:id="rId44"/>
    <p:sldId id="298" r:id="rId45"/>
    <p:sldId id="29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110" d="100"/>
          <a:sy n="110" d="100"/>
        </p:scale>
        <p:origin x="5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10E5B-D40C-4FE1-B715-B825FF95708E}"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CF5F1-D149-4CE3-B7F0-1E14708734F8}" type="slidenum">
              <a:rPr lang="en-US" smtClean="0"/>
              <a:t>‹#›</a:t>
            </a:fld>
            <a:endParaRPr lang="en-US"/>
          </a:p>
        </p:txBody>
      </p:sp>
    </p:spTree>
    <p:extLst>
      <p:ext uri="{BB962C8B-B14F-4D97-AF65-F5344CB8AC3E}">
        <p14:creationId xmlns:p14="http://schemas.microsoft.com/office/powerpoint/2010/main" val="100343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 shape </a:t>
            </a:r>
            <a:r>
              <a:rPr lang="en-US" baseline="0" dirty="0" smtClean="0"/>
              <a:t> clavicle connects the sternum(sternoclavicular Joint) with the shoulder girdle( acromioclavicular Joint)..</a:t>
            </a:r>
          </a:p>
          <a:p>
            <a:r>
              <a:rPr lang="en-US" baseline="0" dirty="0" smtClean="0"/>
              <a:t>The </a:t>
            </a:r>
            <a:r>
              <a:rPr lang="en-US" baseline="0" dirty="0" err="1" smtClean="0"/>
              <a:t>usuall</a:t>
            </a:r>
            <a:r>
              <a:rPr lang="en-US" baseline="0" dirty="0" smtClean="0"/>
              <a:t> mechanism of clavicle fracture is falling on outstretched hand, direct falling down to the adducted shoulder.</a:t>
            </a:r>
          </a:p>
          <a:p>
            <a:r>
              <a:rPr lang="en-US" baseline="0" dirty="0" smtClean="0"/>
              <a:t>Usually the pt. </a:t>
            </a:r>
          </a:p>
        </p:txBody>
      </p:sp>
      <p:sp>
        <p:nvSpPr>
          <p:cNvPr id="4" name="Slide Number Placeholder 3"/>
          <p:cNvSpPr>
            <a:spLocks noGrp="1"/>
          </p:cNvSpPr>
          <p:nvPr>
            <p:ph type="sldNum" sz="quarter" idx="10"/>
          </p:nvPr>
        </p:nvSpPr>
        <p:spPr/>
        <p:txBody>
          <a:bodyPr/>
          <a:lstStyle/>
          <a:p>
            <a:fld id="{4FACF5F1-D149-4CE3-B7F0-1E14708734F8}" type="slidenum">
              <a:rPr lang="en-US" smtClean="0"/>
              <a:t>3</a:t>
            </a:fld>
            <a:endParaRPr lang="en-US"/>
          </a:p>
        </p:txBody>
      </p:sp>
    </p:spTree>
    <p:extLst>
      <p:ext uri="{BB962C8B-B14F-4D97-AF65-F5344CB8AC3E}">
        <p14:creationId xmlns:p14="http://schemas.microsoft.com/office/powerpoint/2010/main" val="220966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ACF5F1-D149-4CE3-B7F0-1E14708734F8}" type="slidenum">
              <a:rPr lang="en-US" smtClean="0"/>
              <a:t>5</a:t>
            </a:fld>
            <a:endParaRPr lang="en-US"/>
          </a:p>
        </p:txBody>
      </p:sp>
    </p:spTree>
    <p:extLst>
      <p:ext uri="{BB962C8B-B14F-4D97-AF65-F5344CB8AC3E}">
        <p14:creationId xmlns:p14="http://schemas.microsoft.com/office/powerpoint/2010/main" val="2422368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3/24/2020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3/24/2020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6205" y="2372264"/>
            <a:ext cx="6784497" cy="1099272"/>
          </a:xfrm>
        </p:spPr>
        <p:txBody>
          <a:bodyPr>
            <a:normAutofit fontScale="90000"/>
          </a:bodyPr>
          <a:lstStyle/>
          <a:p>
            <a:pPr algn="ctr"/>
            <a:r>
              <a:rPr lang="en-US" sz="6000" dirty="0" smtClean="0">
                <a:solidFill>
                  <a:srgbClr val="C00000"/>
                </a:solidFill>
                <a:latin typeface="Castellar" panose="020A0402060406010301" pitchFamily="18" charset="0"/>
              </a:rPr>
              <a:t>Upper limb factures</a:t>
            </a:r>
            <a:endParaRPr lang="en-US" sz="6000" dirty="0">
              <a:solidFill>
                <a:srgbClr val="C00000"/>
              </a:solidFill>
              <a:latin typeface="Castellar" panose="020A0402060406010301" pitchFamily="18" charset="0"/>
            </a:endParaRPr>
          </a:p>
        </p:txBody>
      </p:sp>
      <p:sp>
        <p:nvSpPr>
          <p:cNvPr id="3" name="Subtitle 2"/>
          <p:cNvSpPr>
            <a:spLocks noGrp="1"/>
          </p:cNvSpPr>
          <p:nvPr>
            <p:ph type="subTitle" idx="1"/>
          </p:nvPr>
        </p:nvSpPr>
        <p:spPr>
          <a:xfrm>
            <a:off x="5841725" y="4038071"/>
            <a:ext cx="5262253" cy="2094160"/>
          </a:xfrm>
        </p:spPr>
        <p:txBody>
          <a:bodyPr>
            <a:normAutofit fontScale="62500" lnSpcReduction="20000"/>
          </a:bodyPr>
          <a:lstStyle/>
          <a:p>
            <a:pPr algn="r"/>
            <a:r>
              <a:rPr lang="en-US" sz="5800" b="1" dirty="0" err="1" smtClean="0">
                <a:solidFill>
                  <a:schemeClr val="bg1">
                    <a:lumMod val="85000"/>
                    <a:lumOff val="15000"/>
                  </a:schemeClr>
                </a:solidFill>
                <a:latin typeface="Algerian" panose="04020705040A02060702" pitchFamily="82" charset="0"/>
              </a:rPr>
              <a:t>Moh’d</a:t>
            </a:r>
            <a:r>
              <a:rPr lang="en-US" sz="5800" b="1" dirty="0" smtClean="0">
                <a:solidFill>
                  <a:schemeClr val="bg1">
                    <a:lumMod val="85000"/>
                    <a:lumOff val="15000"/>
                  </a:schemeClr>
                </a:solidFill>
                <a:latin typeface="Algerian" panose="04020705040A02060702" pitchFamily="82" charset="0"/>
              </a:rPr>
              <a:t> Said </a:t>
            </a:r>
            <a:r>
              <a:rPr lang="en-US" sz="5800" b="1" dirty="0" err="1" smtClean="0">
                <a:solidFill>
                  <a:schemeClr val="bg1">
                    <a:lumMod val="85000"/>
                    <a:lumOff val="15000"/>
                  </a:schemeClr>
                </a:solidFill>
                <a:latin typeface="Algerian" panose="04020705040A02060702" pitchFamily="82" charset="0"/>
              </a:rPr>
              <a:t>dawod</a:t>
            </a:r>
            <a:r>
              <a:rPr lang="en-US" sz="5800" b="1" dirty="0" smtClean="0">
                <a:solidFill>
                  <a:schemeClr val="bg1">
                    <a:lumMod val="85000"/>
                    <a:lumOff val="15000"/>
                  </a:schemeClr>
                </a:solidFill>
                <a:latin typeface="Algerian" panose="04020705040A02060702" pitchFamily="82" charset="0"/>
              </a:rPr>
              <a:t> m.d.</a:t>
            </a:r>
          </a:p>
          <a:p>
            <a:pPr algn="r"/>
            <a:r>
              <a:rPr lang="en-US" dirty="0" smtClean="0">
                <a:solidFill>
                  <a:schemeClr val="bg1">
                    <a:lumMod val="85000"/>
                    <a:lumOff val="15000"/>
                  </a:schemeClr>
                </a:solidFill>
                <a:latin typeface="Algerian" panose="04020705040A02060702" pitchFamily="82" charset="0"/>
              </a:rPr>
              <a:t>Orthopedics and reconstructive surgery consultant</a:t>
            </a:r>
          </a:p>
          <a:p>
            <a:pPr algn="r"/>
            <a:r>
              <a:rPr lang="en-US" dirty="0" smtClean="0">
                <a:solidFill>
                  <a:schemeClr val="bg1">
                    <a:lumMod val="85000"/>
                    <a:lumOff val="15000"/>
                  </a:schemeClr>
                </a:solidFill>
                <a:latin typeface="Algerian" panose="04020705040A02060702" pitchFamily="82" charset="0"/>
              </a:rPr>
              <a:t>Faculty of Medicine , </a:t>
            </a:r>
            <a:r>
              <a:rPr lang="en-US" dirty="0" err="1" smtClean="0">
                <a:solidFill>
                  <a:schemeClr val="bg1">
                    <a:lumMod val="85000"/>
                    <a:lumOff val="15000"/>
                  </a:schemeClr>
                </a:solidFill>
                <a:latin typeface="Algerian" panose="04020705040A02060702" pitchFamily="82" charset="0"/>
              </a:rPr>
              <a:t>mutah</a:t>
            </a:r>
            <a:r>
              <a:rPr lang="en-US" dirty="0" smtClean="0">
                <a:solidFill>
                  <a:schemeClr val="bg1">
                    <a:lumMod val="85000"/>
                    <a:lumOff val="15000"/>
                  </a:schemeClr>
                </a:solidFill>
                <a:latin typeface="Algerian" panose="04020705040A02060702" pitchFamily="82" charset="0"/>
              </a:rPr>
              <a:t> University</a:t>
            </a:r>
          </a:p>
          <a:p>
            <a:pPr algn="r"/>
            <a:r>
              <a:rPr lang="en-US" dirty="0" smtClean="0">
                <a:solidFill>
                  <a:schemeClr val="bg1">
                    <a:lumMod val="85000"/>
                    <a:lumOff val="15000"/>
                  </a:schemeClr>
                </a:solidFill>
                <a:latin typeface="Algerian" panose="04020705040A02060702" pitchFamily="82" charset="0"/>
              </a:rPr>
              <a:t>Mar. 2020.</a:t>
            </a:r>
            <a:endParaRPr lang="en-US" dirty="0">
              <a:solidFill>
                <a:schemeClr val="bg1">
                  <a:lumMod val="85000"/>
                  <a:lumOff val="15000"/>
                </a:schemeClr>
              </a:solidFill>
              <a:latin typeface="Algerian" panose="04020705040A02060702" pitchFamily="82" charset="0"/>
            </a:endParaRPr>
          </a:p>
        </p:txBody>
      </p:sp>
      <p:pic>
        <p:nvPicPr>
          <p:cNvPr id="1026" name="Picture 2" descr="Image result for upper limb fracture orif"/>
          <p:cNvPicPr>
            <a:picLocks noChangeAspect="1" noChangeArrowheads="1"/>
          </p:cNvPicPr>
          <p:nvPr/>
        </p:nvPicPr>
        <p:blipFill rotWithShape="1">
          <a:blip r:embed="rId2">
            <a:extLst>
              <a:ext uri="{28A0092B-C50C-407E-A947-70E740481C1C}">
                <a14:useLocalDpi xmlns:a14="http://schemas.microsoft.com/office/drawing/2010/main" val="0"/>
              </a:ext>
            </a:extLst>
          </a:blip>
          <a:srcRect r="30798"/>
          <a:stretch/>
        </p:blipFill>
        <p:spPr bwMode="auto">
          <a:xfrm>
            <a:off x="114473" y="347701"/>
            <a:ext cx="3008290" cy="2916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72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Scapula fracture</a:t>
            </a:r>
            <a:endParaRPr lang="en-US" dirty="0">
              <a:solidFill>
                <a:schemeClr val="bg1"/>
              </a:solidFill>
            </a:endParaRPr>
          </a:p>
        </p:txBody>
      </p:sp>
      <p:pic>
        <p:nvPicPr>
          <p:cNvPr id="3074" name="Picture 2" descr="Image result for scapula fra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8218" y="2097088"/>
            <a:ext cx="4665952" cy="46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426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scapula </a:t>
            </a:r>
            <a:r>
              <a:rPr lang="en-US" dirty="0"/>
              <a:t>fracture</a:t>
            </a:r>
          </a:p>
        </p:txBody>
      </p:sp>
      <p:pic>
        <p:nvPicPr>
          <p:cNvPr id="6146" name="Picture 2" descr="Image result for scapula glenoid fra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8864" y="1897003"/>
            <a:ext cx="5150543" cy="481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079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Humerus</a:t>
            </a:r>
            <a:r>
              <a:rPr lang="en-US" dirty="0" smtClean="0"/>
              <a:t> fracture</a:t>
            </a:r>
            <a:endParaRPr lang="en-US" dirty="0"/>
          </a:p>
        </p:txBody>
      </p:sp>
      <p:pic>
        <p:nvPicPr>
          <p:cNvPr id="4" name="صورة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1907" y="2249488"/>
            <a:ext cx="2865012" cy="3541712"/>
          </a:xfrm>
          <a:prstGeom prst="rect">
            <a:avLst/>
          </a:prstGeom>
        </p:spPr>
      </p:pic>
    </p:spTree>
    <p:extLst>
      <p:ext uri="{BB962C8B-B14F-4D97-AF65-F5344CB8AC3E}">
        <p14:creationId xmlns:p14="http://schemas.microsoft.com/office/powerpoint/2010/main" val="791128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Proximal </a:t>
            </a:r>
            <a:r>
              <a:rPr lang="en-US" dirty="0" err="1" smtClean="0"/>
              <a:t>humerus</a:t>
            </a:r>
            <a:r>
              <a:rPr lang="en-US" dirty="0" smtClean="0"/>
              <a:t> fracture</a:t>
            </a:r>
            <a:endParaRPr lang="en-US" dirty="0"/>
          </a:p>
        </p:txBody>
      </p:sp>
      <p:pic>
        <p:nvPicPr>
          <p:cNvPr id="4098" name="Picture 2" descr="Image result for neers classification of proximal humerus fra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4800" y="1663548"/>
            <a:ext cx="5615709" cy="480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282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Proximal </a:t>
            </a:r>
            <a:r>
              <a:rPr lang="en-US" dirty="0" err="1" smtClean="0"/>
              <a:t>humerus</a:t>
            </a:r>
            <a:r>
              <a:rPr lang="en-US" dirty="0" smtClean="0"/>
              <a:t> fracture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67" y="2440880"/>
            <a:ext cx="5470378" cy="3905009"/>
          </a:xfrm>
          <a:prstGeom prst="rect">
            <a:avLst/>
          </a:prstGeom>
        </p:spPr>
      </p:pic>
      <p:sp>
        <p:nvSpPr>
          <p:cNvPr id="3" name="Content Placeholder 2"/>
          <p:cNvSpPr>
            <a:spLocks noGrp="1"/>
          </p:cNvSpPr>
          <p:nvPr>
            <p:ph idx="1"/>
          </p:nvPr>
        </p:nvSpPr>
        <p:spPr/>
        <p:txBody>
          <a:bodyPr/>
          <a:lstStyle/>
          <a:p>
            <a:endParaRPr lang="en-US" dirty="0"/>
          </a:p>
        </p:txBody>
      </p:sp>
      <p:pic>
        <p:nvPicPr>
          <p:cNvPr id="7" name="Picture 2" descr="https://www.fifamedicalnetwork.com/wp-content/uploads/2020/03/Figur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771" y="2440880"/>
            <a:ext cx="5206678" cy="390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555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Proximal </a:t>
            </a:r>
            <a:r>
              <a:rPr lang="en-US" dirty="0" err="1"/>
              <a:t>humerus</a:t>
            </a:r>
            <a:r>
              <a:rPr lang="en-US" dirty="0"/>
              <a:t> fracture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054509" y="1820174"/>
            <a:ext cx="5765649" cy="4600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proximal humerus fra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3" y="1662533"/>
            <a:ext cx="4275976" cy="475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295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Proximal </a:t>
            </a:r>
            <a:r>
              <a:rPr lang="en-US" dirty="0" err="1" smtClean="0"/>
              <a:t>humerus</a:t>
            </a:r>
            <a:r>
              <a:rPr lang="en-US" dirty="0" smtClean="0"/>
              <a:t> fracture</a:t>
            </a:r>
            <a:endParaRPr lang="en-US" dirty="0"/>
          </a:p>
        </p:txBody>
      </p:sp>
      <p:pic>
        <p:nvPicPr>
          <p:cNvPr id="7170" name="Picture 2" descr="Image result for proximal humerus fra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8019" y="2244436"/>
            <a:ext cx="8772786" cy="405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470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Proximal </a:t>
            </a:r>
            <a:r>
              <a:rPr lang="en-GB" dirty="0" err="1" smtClean="0"/>
              <a:t>humerus</a:t>
            </a:r>
            <a:r>
              <a:rPr lang="en-GB" dirty="0" smtClean="0"/>
              <a:t> fracture</a:t>
            </a:r>
            <a:endParaRPr lang="en-US" dirty="0"/>
          </a:p>
        </p:txBody>
      </p:sp>
      <p:sp>
        <p:nvSpPr>
          <p:cNvPr id="3" name="Content Placeholder 2"/>
          <p:cNvSpPr>
            <a:spLocks noGrp="1"/>
          </p:cNvSpPr>
          <p:nvPr>
            <p:ph idx="1"/>
          </p:nvPr>
        </p:nvSpPr>
        <p:spPr/>
        <p:txBody>
          <a:bodyPr/>
          <a:lstStyle/>
          <a:p>
            <a:r>
              <a:rPr lang="en-GB" sz="2800" dirty="0" smtClean="0">
                <a:solidFill>
                  <a:schemeClr val="bg1"/>
                </a:solidFill>
              </a:rPr>
              <a:t>Complications:</a:t>
            </a:r>
          </a:p>
          <a:p>
            <a:pPr>
              <a:buFontTx/>
              <a:buChar char="-"/>
            </a:pPr>
            <a:r>
              <a:rPr lang="en-GB" dirty="0" smtClean="0"/>
              <a:t>Nerve injury </a:t>
            </a:r>
          </a:p>
          <a:p>
            <a:pPr>
              <a:buFontTx/>
              <a:buChar char="-"/>
            </a:pPr>
            <a:r>
              <a:rPr lang="en-GB" dirty="0" err="1" smtClean="0"/>
              <a:t>Malunion</a:t>
            </a:r>
            <a:endParaRPr lang="en-GB" dirty="0" smtClean="0"/>
          </a:p>
          <a:p>
            <a:pPr>
              <a:buFontTx/>
              <a:buChar char="-"/>
            </a:pPr>
            <a:r>
              <a:rPr lang="en-GB" dirty="0" smtClean="0"/>
              <a:t>AVN</a:t>
            </a:r>
          </a:p>
          <a:p>
            <a:pPr>
              <a:buFontTx/>
              <a:buChar char="-"/>
            </a:pPr>
            <a:r>
              <a:rPr lang="en-GB" dirty="0" smtClean="0"/>
              <a:t>Stiffness</a:t>
            </a:r>
            <a:endParaRPr lang="en-US" dirty="0"/>
          </a:p>
        </p:txBody>
      </p:sp>
    </p:spTree>
    <p:extLst>
      <p:ext uri="{BB962C8B-B14F-4D97-AF65-F5344CB8AC3E}">
        <p14:creationId xmlns:p14="http://schemas.microsoft.com/office/powerpoint/2010/main" val="2484815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Humerus</a:t>
            </a:r>
            <a:r>
              <a:rPr lang="en-US" dirty="0" smtClean="0"/>
              <a:t> shaft fracture</a:t>
            </a:r>
            <a:endParaRPr lang="en-US" dirty="0"/>
          </a:p>
        </p:txBody>
      </p:sp>
      <p:pic>
        <p:nvPicPr>
          <p:cNvPr id="4" name="عنصر نائب للمحتوى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2288" y="1764985"/>
            <a:ext cx="4274367" cy="4929113"/>
          </a:xfrm>
        </p:spPr>
      </p:pic>
      <p:pic>
        <p:nvPicPr>
          <p:cNvPr id="5" name="عنصر نائب للمحتوى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322" y="1642271"/>
            <a:ext cx="3138907" cy="5051827"/>
          </a:xfrm>
          <a:prstGeom prst="rect">
            <a:avLst/>
          </a:prstGeom>
        </p:spPr>
      </p:pic>
    </p:spTree>
    <p:extLst>
      <p:ext uri="{BB962C8B-B14F-4D97-AF65-F5344CB8AC3E}">
        <p14:creationId xmlns:p14="http://schemas.microsoft.com/office/powerpoint/2010/main" val="3296732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Humerus</a:t>
            </a:r>
            <a:r>
              <a:rPr lang="en-US" dirty="0"/>
              <a:t> shaft fracture</a:t>
            </a:r>
          </a:p>
        </p:txBody>
      </p:sp>
      <p:pic>
        <p:nvPicPr>
          <p:cNvPr id="1026" name="Picture 2" descr="Image result for distal humerus shaft fracture holstein lewi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072" t="48508" r="23325" b="7270"/>
          <a:stretch/>
        </p:blipFill>
        <p:spPr bwMode="auto">
          <a:xfrm>
            <a:off x="2743201" y="1949574"/>
            <a:ext cx="5978106" cy="434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09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Osteology</a:t>
            </a:r>
            <a:endParaRPr lang="en-US" dirty="0"/>
          </a:p>
        </p:txBody>
      </p:sp>
      <p:pic>
        <p:nvPicPr>
          <p:cNvPr id="1026" name="Picture 2" descr="Pi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7373" y="1576830"/>
            <a:ext cx="4343400" cy="487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25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Humerus</a:t>
            </a:r>
            <a:r>
              <a:rPr lang="en-US" dirty="0"/>
              <a:t> shaft fracture</a:t>
            </a:r>
          </a:p>
        </p:txBody>
      </p:sp>
      <p:pic>
        <p:nvPicPr>
          <p:cNvPr id="2050" name="Picture 2" descr="Image result for hanging cast humerus fra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429" y="2413390"/>
            <a:ext cx="5007521" cy="35417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umerus fracture orif"/>
          <p:cNvPicPr>
            <a:picLocks noChangeAspect="1" noChangeArrowheads="1"/>
          </p:cNvPicPr>
          <p:nvPr/>
        </p:nvPicPr>
        <p:blipFill rotWithShape="1">
          <a:blip r:embed="rId3">
            <a:extLst>
              <a:ext uri="{28A0092B-C50C-407E-A947-70E740481C1C}">
                <a14:useLocalDpi xmlns:a14="http://schemas.microsoft.com/office/drawing/2010/main" val="0"/>
              </a:ext>
            </a:extLst>
          </a:blip>
          <a:srcRect l="37568" t="-1164" r="-146" b="14308"/>
          <a:stretch/>
        </p:blipFill>
        <p:spPr bwMode="auto">
          <a:xfrm>
            <a:off x="6176513" y="2097088"/>
            <a:ext cx="5047289" cy="410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76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Humerus</a:t>
            </a:r>
            <a:r>
              <a:rPr lang="en-US" dirty="0"/>
              <a:t> shaft fracture</a:t>
            </a:r>
          </a:p>
        </p:txBody>
      </p:sp>
      <p:sp>
        <p:nvSpPr>
          <p:cNvPr id="3" name="Content Placeholder 2"/>
          <p:cNvSpPr>
            <a:spLocks noGrp="1"/>
          </p:cNvSpPr>
          <p:nvPr>
            <p:ph idx="1"/>
          </p:nvPr>
        </p:nvSpPr>
        <p:spPr/>
        <p:txBody>
          <a:bodyPr>
            <a:normAutofit fontScale="85000" lnSpcReduction="20000"/>
          </a:bodyPr>
          <a:lstStyle/>
          <a:p>
            <a:r>
              <a:rPr lang="en-US" dirty="0"/>
              <a:t>severe multiple injuries </a:t>
            </a:r>
          </a:p>
          <a:p>
            <a:r>
              <a:rPr lang="en-US" dirty="0"/>
              <a:t>open fracture</a:t>
            </a:r>
          </a:p>
          <a:p>
            <a:r>
              <a:rPr lang="en-US" dirty="0"/>
              <a:t>segmental fractures </a:t>
            </a:r>
            <a:endParaRPr lang="en-US" dirty="0">
              <a:sym typeface="Wingdings" panose="05000000000000000000" pitchFamily="2" charset="2"/>
            </a:endParaRPr>
          </a:p>
          <a:p>
            <a:r>
              <a:rPr lang="en-US" dirty="0"/>
              <a:t>displaced intra-articular extension of the fracture</a:t>
            </a:r>
          </a:p>
          <a:p>
            <a:r>
              <a:rPr lang="en-US" dirty="0"/>
              <a:t>a pathological fracture </a:t>
            </a:r>
          </a:p>
          <a:p>
            <a:r>
              <a:rPr lang="en-US" dirty="0"/>
              <a:t>a ‘ﬂoating elbow </a:t>
            </a:r>
          </a:p>
          <a:p>
            <a:r>
              <a:rPr lang="en-US" dirty="0"/>
              <a:t>radial nerve palsy after manipulation</a:t>
            </a:r>
          </a:p>
          <a:p>
            <a:r>
              <a:rPr lang="en-US" dirty="0"/>
              <a:t>non-union </a:t>
            </a:r>
          </a:p>
          <a:p>
            <a:endParaRPr lang="en-US" dirty="0"/>
          </a:p>
        </p:txBody>
      </p:sp>
    </p:spTree>
    <p:extLst>
      <p:ext uri="{BB962C8B-B14F-4D97-AF65-F5344CB8AC3E}">
        <p14:creationId xmlns:p14="http://schemas.microsoft.com/office/powerpoint/2010/main" val="2387086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Distal </a:t>
            </a:r>
            <a:r>
              <a:rPr lang="en-US" dirty="0" err="1" smtClean="0"/>
              <a:t>humerus</a:t>
            </a:r>
            <a:r>
              <a:rPr lang="en-US" dirty="0" smtClean="0"/>
              <a:t> fracture</a:t>
            </a:r>
            <a:endParaRPr lang="en-US" dirty="0"/>
          </a:p>
        </p:txBody>
      </p:sp>
      <p:pic>
        <p:nvPicPr>
          <p:cNvPr id="3074" name="Picture 2" descr="Image result for distal humerus fra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129" y="2484408"/>
            <a:ext cx="5592985" cy="31515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istal humerus fracture or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030" y="2362848"/>
            <a:ext cx="4954438" cy="360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137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Distal </a:t>
            </a:r>
            <a:r>
              <a:rPr lang="en-US" dirty="0" err="1"/>
              <a:t>humerus</a:t>
            </a:r>
            <a:r>
              <a:rPr lang="en-US" dirty="0"/>
              <a:t> fracture</a:t>
            </a:r>
          </a:p>
        </p:txBody>
      </p:sp>
      <p:sp>
        <p:nvSpPr>
          <p:cNvPr id="3" name="Content Placeholder 2"/>
          <p:cNvSpPr>
            <a:spLocks noGrp="1"/>
          </p:cNvSpPr>
          <p:nvPr>
            <p:ph idx="1"/>
          </p:nvPr>
        </p:nvSpPr>
        <p:spPr/>
        <p:txBody>
          <a:bodyPr/>
          <a:lstStyle/>
          <a:p>
            <a:r>
              <a:rPr lang="en-US" sz="2800" b="1" dirty="0" smtClean="0">
                <a:solidFill>
                  <a:schemeClr val="bg1"/>
                </a:solidFill>
              </a:rPr>
              <a:t>Complications :</a:t>
            </a:r>
          </a:p>
          <a:p>
            <a:r>
              <a:rPr lang="en-US" sz="2000" b="1" dirty="0">
                <a:effectLst>
                  <a:outerShdw blurRad="38100" dist="38100" dir="2700000" algn="tl">
                    <a:srgbClr val="000000">
                      <a:alpha val="43137"/>
                    </a:srgbClr>
                  </a:outerShdw>
                </a:effectLst>
                <a:latin typeface="Comic Sans MS" panose="030F0702030302020204" pitchFamily="66" charset="0"/>
              </a:rPr>
              <a:t>vascular injury </a:t>
            </a:r>
          </a:p>
          <a:p>
            <a:r>
              <a:rPr lang="en-US" sz="2000" b="1" dirty="0">
                <a:effectLst>
                  <a:outerShdw blurRad="38100" dist="38100" dir="2700000" algn="tl">
                    <a:srgbClr val="000000">
                      <a:alpha val="43137"/>
                    </a:srgbClr>
                  </a:outerShdw>
                </a:effectLst>
                <a:latin typeface="Comic Sans MS" panose="030F0702030302020204" pitchFamily="66" charset="0"/>
              </a:rPr>
              <a:t>nerve injury</a:t>
            </a:r>
            <a:r>
              <a:rPr lang="en-US" sz="2000" dirty="0">
                <a:latin typeface="Comic Sans MS" panose="030F0702030302020204" pitchFamily="66" charset="0"/>
              </a:rPr>
              <a:t> </a:t>
            </a:r>
          </a:p>
          <a:p>
            <a:r>
              <a:rPr lang="en-US" sz="2000" b="1" dirty="0" smtClean="0">
                <a:effectLst>
                  <a:outerShdw blurRad="38100" dist="38100" dir="2700000" algn="tl">
                    <a:srgbClr val="000000">
                      <a:alpha val="43137"/>
                    </a:srgbClr>
                  </a:outerShdw>
                </a:effectLst>
                <a:latin typeface="Comic Sans MS" panose="030F0702030302020204" pitchFamily="66" charset="0"/>
              </a:rPr>
              <a:t>Stiffness (M.C.)</a:t>
            </a:r>
            <a:endParaRPr lang="en-US" sz="2000" b="1" dirty="0">
              <a:effectLst>
                <a:outerShdw blurRad="38100" dist="38100" dir="2700000" algn="tl">
                  <a:srgbClr val="000000">
                    <a:alpha val="43137"/>
                  </a:srgbClr>
                </a:outerShdw>
              </a:effectLst>
              <a:latin typeface="Comic Sans MS" panose="030F0702030302020204" pitchFamily="66" charset="0"/>
            </a:endParaRPr>
          </a:p>
          <a:p>
            <a:r>
              <a:rPr lang="en-US" sz="2000" b="1" dirty="0">
                <a:effectLst>
                  <a:outerShdw blurRad="38100" dist="38100" dir="2700000" algn="tl">
                    <a:srgbClr val="000000">
                      <a:alpha val="43137"/>
                    </a:srgbClr>
                  </a:outerShdw>
                </a:effectLst>
                <a:latin typeface="Comic Sans MS" panose="030F0702030302020204" pitchFamily="66" charset="0"/>
              </a:rPr>
              <a:t>heterotopic ossification</a:t>
            </a:r>
          </a:p>
          <a:p>
            <a:endParaRPr lang="en-US" dirty="0"/>
          </a:p>
        </p:txBody>
      </p:sp>
    </p:spTree>
    <p:extLst>
      <p:ext uri="{BB962C8B-B14F-4D97-AF65-F5344CB8AC3E}">
        <p14:creationId xmlns:p14="http://schemas.microsoft.com/office/powerpoint/2010/main" val="517863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blob:https://web.whatsapp.com/6ad2f6ac-8a71-4182-89c0-3c30a49962d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blob:https://web.whatsapp.com/6ad2f6ac-8a71-4182-89c0-3c30a49962d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2"/>
          <a:srcRect l="35659" t="17180" r="35749" b="15333"/>
          <a:stretch/>
        </p:blipFill>
        <p:spPr>
          <a:xfrm>
            <a:off x="6461185" y="160337"/>
            <a:ext cx="5075167" cy="6488586"/>
          </a:xfrm>
          <a:prstGeom prst="rect">
            <a:avLst/>
          </a:prstGeom>
        </p:spPr>
      </p:pic>
      <p:sp>
        <p:nvSpPr>
          <p:cNvPr id="9" name="AutoShape 10" descr="blob:https://web.whatsapp.com/c52f9b86-3123-48e7-8b5b-3129f69e285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3"/>
          <a:srcRect l="26012" t="14588" r="26321" b="10574"/>
          <a:stretch/>
        </p:blipFill>
        <p:spPr>
          <a:xfrm>
            <a:off x="460375" y="1017918"/>
            <a:ext cx="5761697" cy="4899804"/>
          </a:xfrm>
          <a:prstGeom prst="rect">
            <a:avLst/>
          </a:prstGeom>
        </p:spPr>
      </p:pic>
    </p:spTree>
    <p:extLst>
      <p:ext uri="{BB962C8B-B14F-4D97-AF65-F5344CB8AC3E}">
        <p14:creationId xmlns:p14="http://schemas.microsoft.com/office/powerpoint/2010/main" val="1248797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Forearm fractures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Radial head and neck fractures.</a:t>
            </a:r>
          </a:p>
          <a:p>
            <a:r>
              <a:rPr lang="en-US" dirty="0" smtClean="0">
                <a:solidFill>
                  <a:schemeClr val="bg1"/>
                </a:solidFill>
              </a:rPr>
              <a:t>Olecranon fractures</a:t>
            </a:r>
            <a:r>
              <a:rPr lang="en-US" dirty="0">
                <a:solidFill>
                  <a:schemeClr val="bg1"/>
                </a:solidFill>
              </a:rPr>
              <a:t>. </a:t>
            </a:r>
            <a:endParaRPr lang="en-US" dirty="0" smtClean="0">
              <a:solidFill>
                <a:schemeClr val="bg1"/>
              </a:solidFill>
            </a:endParaRPr>
          </a:p>
          <a:p>
            <a:r>
              <a:rPr lang="en-US" dirty="0" err="1" smtClean="0">
                <a:solidFill>
                  <a:schemeClr val="bg1"/>
                </a:solidFill>
              </a:rPr>
              <a:t>Monteggia</a:t>
            </a:r>
            <a:r>
              <a:rPr lang="en-US" dirty="0" smtClean="0">
                <a:solidFill>
                  <a:schemeClr val="bg1"/>
                </a:solidFill>
              </a:rPr>
              <a:t> </a:t>
            </a:r>
            <a:r>
              <a:rPr lang="en-US" dirty="0">
                <a:solidFill>
                  <a:schemeClr val="bg1"/>
                </a:solidFill>
              </a:rPr>
              <a:t>fracture </a:t>
            </a:r>
            <a:r>
              <a:rPr lang="en-US" dirty="0" smtClean="0">
                <a:solidFill>
                  <a:schemeClr val="bg1"/>
                </a:solidFill>
              </a:rPr>
              <a:t>dislocation</a:t>
            </a:r>
          </a:p>
          <a:p>
            <a:r>
              <a:rPr lang="en-US" dirty="0" err="1" smtClean="0">
                <a:solidFill>
                  <a:schemeClr val="bg1"/>
                </a:solidFill>
              </a:rPr>
              <a:t>Galeazzi</a:t>
            </a:r>
            <a:r>
              <a:rPr lang="en-US" dirty="0" smtClean="0">
                <a:solidFill>
                  <a:schemeClr val="bg1"/>
                </a:solidFill>
              </a:rPr>
              <a:t> fracture dislocation .</a:t>
            </a:r>
          </a:p>
          <a:p>
            <a:r>
              <a:rPr lang="en-US" dirty="0" smtClean="0">
                <a:solidFill>
                  <a:schemeClr val="bg1"/>
                </a:solidFill>
              </a:rPr>
              <a:t>Both bones radius and ulna shaft</a:t>
            </a:r>
          </a:p>
          <a:p>
            <a:r>
              <a:rPr lang="en-US" dirty="0" smtClean="0">
                <a:solidFill>
                  <a:schemeClr val="bg1"/>
                </a:solidFill>
              </a:rPr>
              <a:t>Distal radius fracture</a:t>
            </a:r>
          </a:p>
        </p:txBody>
      </p:sp>
    </p:spTree>
    <p:extLst>
      <p:ext uri="{BB962C8B-B14F-4D97-AF65-F5344CB8AC3E}">
        <p14:creationId xmlns:p14="http://schemas.microsoft.com/office/powerpoint/2010/main" val="2731528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Radial head fracture</a:t>
            </a:r>
            <a:endParaRPr lang="en-US" dirty="0">
              <a:solidFill>
                <a:schemeClr val="bg1"/>
              </a:solidFill>
            </a:endParaRPr>
          </a:p>
        </p:txBody>
      </p:sp>
      <p:pic>
        <p:nvPicPr>
          <p:cNvPr id="5122" name="Picture 2" descr="Image result for radial head fracture mason classifi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2018" y="2496312"/>
            <a:ext cx="5903034" cy="308384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radial head fracture or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686" y="2663746"/>
            <a:ext cx="5228314" cy="291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78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Radial neck fracture</a:t>
            </a:r>
            <a:endParaRPr lang="en-US" dirty="0">
              <a:solidFill>
                <a:schemeClr val="bg1"/>
              </a:solidFill>
            </a:endParaRPr>
          </a:p>
        </p:txBody>
      </p:sp>
      <p:pic>
        <p:nvPicPr>
          <p:cNvPr id="4098" name="Picture 2" descr="Image result for radial neck fra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01" y="2240280"/>
            <a:ext cx="6160029" cy="33421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radial neck fracture 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853" y="2315786"/>
            <a:ext cx="3795246" cy="344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412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Olecranon fracture</a:t>
            </a:r>
            <a:endParaRPr lang="en-US" dirty="0"/>
          </a:p>
        </p:txBody>
      </p:sp>
      <p:pic>
        <p:nvPicPr>
          <p:cNvPr id="1026" name="Picture 2" descr="Image result for transverse olecranon fra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598" y="2512380"/>
            <a:ext cx="3520439" cy="32867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ansverse olecranon fra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627" y="2177487"/>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ransverse olecranon fra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542" y="2396971"/>
            <a:ext cx="3604727" cy="352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18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Olecranon fracture</a:t>
            </a:r>
            <a:endParaRPr lang="en-US" dirty="0"/>
          </a:p>
        </p:txBody>
      </p:sp>
      <p:pic>
        <p:nvPicPr>
          <p:cNvPr id="2050" name="Picture 2" descr="(A) Radiographs show olecranon fracture of type IIB with proximal ulna comminution. (B) Three-dimensional reconstructed computed tomography scan shows olecranon fracture of type IIA with proximal ulna comminution. (C) Radiographs show internal fixation of olecranon fracture with locking compression plate (LCP) postoperatively. (D) Radiographs of postoperative 12 months show LCP with good congruity of the elbow."/>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658" t="416" r="53936" b="54710"/>
          <a:stretch/>
        </p:blipFill>
        <p:spPr bwMode="auto">
          <a:xfrm>
            <a:off x="566056" y="1893060"/>
            <a:ext cx="3810001" cy="44859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Radiographs show olecranon fracture of type IIB with proximal ulna comminution. (B) Three-dimensional reconstructed computed tomography scan shows olecranon fracture of type IIA with proximal ulna comminution. (C) Radiographs show internal fixation of olecranon fracture with locking compression plate (LCP) postoperatively. (D) Radiographs of postoperative 12 months show LCP with good congruity of the elbow."/>
          <p:cNvPicPr>
            <a:picLocks noChangeAspect="1" noChangeArrowheads="1"/>
          </p:cNvPicPr>
          <p:nvPr/>
        </p:nvPicPr>
        <p:blipFill rotWithShape="1">
          <a:blip r:embed="rId2">
            <a:extLst>
              <a:ext uri="{28A0092B-C50C-407E-A947-70E740481C1C}">
                <a14:useLocalDpi xmlns:a14="http://schemas.microsoft.com/office/drawing/2010/main" val="0"/>
              </a:ext>
            </a:extLst>
          </a:blip>
          <a:srcRect l="68667" t="1751" r="5" b="57080"/>
          <a:stretch/>
        </p:blipFill>
        <p:spPr bwMode="auto">
          <a:xfrm>
            <a:off x="6781801" y="2150191"/>
            <a:ext cx="5050972" cy="407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07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Clavicle fracture</a:t>
            </a:r>
            <a:endParaRPr lang="en-US" dirty="0"/>
          </a:p>
        </p:txBody>
      </p:sp>
      <p:pic>
        <p:nvPicPr>
          <p:cNvPr id="2050" name="Picture 2" descr="Image result for upper limb osteolog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0565" y="1996713"/>
            <a:ext cx="4508644" cy="347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95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solidFill>
                  <a:schemeClr val="bg1"/>
                </a:solidFill>
              </a:rPr>
              <a:t>Monteggia</a:t>
            </a:r>
            <a:r>
              <a:rPr lang="en-US" dirty="0">
                <a:solidFill>
                  <a:schemeClr val="bg1"/>
                </a:solidFill>
              </a:rPr>
              <a:t> fracture dislocation</a:t>
            </a:r>
            <a:br>
              <a:rPr lang="en-US" dirty="0">
                <a:solidFill>
                  <a:schemeClr val="bg1"/>
                </a:solidFill>
              </a:rPr>
            </a:br>
            <a:endParaRPr lang="en-US" dirty="0"/>
          </a:p>
        </p:txBody>
      </p:sp>
      <p:pic>
        <p:nvPicPr>
          <p:cNvPr id="3076" name="Picture 4" descr="Image result for monteggia fra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197" y="2736129"/>
            <a:ext cx="6096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onteggia fra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457" y="2672067"/>
            <a:ext cx="4232954" cy="359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380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Monteggia</a:t>
            </a:r>
            <a:r>
              <a:rPr lang="en-US" dirty="0">
                <a:solidFill>
                  <a:schemeClr val="bg1"/>
                </a:solidFill>
              </a:rPr>
              <a:t> fracture dislocation</a:t>
            </a:r>
            <a:endParaRPr lang="en-US" dirty="0"/>
          </a:p>
        </p:txBody>
      </p:sp>
      <p:pic>
        <p:nvPicPr>
          <p:cNvPr id="4" name="Picture 2" descr="Image result for monteggia fra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3163" y="2805906"/>
            <a:ext cx="47625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527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Galeazzi</a:t>
            </a:r>
            <a:r>
              <a:rPr lang="en-US" dirty="0">
                <a:solidFill>
                  <a:schemeClr val="bg1"/>
                </a:solidFill>
              </a:rPr>
              <a:t> fracture dislocation</a:t>
            </a:r>
            <a:endParaRPr lang="en-US" dirty="0"/>
          </a:p>
        </p:txBody>
      </p:sp>
      <p:pic>
        <p:nvPicPr>
          <p:cNvPr id="5122" name="Picture 2" descr="Image result for Galeazzi fracture dislo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470" y="1797028"/>
            <a:ext cx="3876901" cy="48613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aleazzi fracture dislo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575" y="1766528"/>
            <a:ext cx="4489139" cy="489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301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Both bones radius and ulna shaft</a:t>
            </a:r>
            <a:br>
              <a:rPr lang="en-US" dirty="0">
                <a:solidFill>
                  <a:schemeClr val="bg1"/>
                </a:solidFill>
              </a:rPr>
            </a:br>
            <a:endParaRPr lang="en-US" dirty="0"/>
          </a:p>
        </p:txBody>
      </p:sp>
      <p:pic>
        <p:nvPicPr>
          <p:cNvPr id="6146" name="Picture 2" descr="Image result for Both bones radius and ulna sh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39322"/>
            <a:ext cx="5225143" cy="48118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oth bones radius and ulna sh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685" y="3021019"/>
            <a:ext cx="6019637" cy="268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213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Distal radius fracture</a:t>
            </a:r>
            <a:br>
              <a:rPr lang="en-US" dirty="0">
                <a:solidFill>
                  <a:schemeClr val="bg1"/>
                </a:solidFill>
              </a:rPr>
            </a:br>
            <a:endParaRPr lang="en-US" dirty="0"/>
          </a:p>
        </p:txBody>
      </p:sp>
      <p:pic>
        <p:nvPicPr>
          <p:cNvPr id="7170" name="Picture 2" descr="Image result for Distal radius fra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439" y="2097088"/>
            <a:ext cx="5628973" cy="422173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volar angulation distal radius fra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683" y="2097088"/>
            <a:ext cx="4759702" cy="434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264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Distal radius fracture</a:t>
            </a:r>
            <a:br>
              <a:rPr lang="en-US" dirty="0">
                <a:solidFill>
                  <a:schemeClr val="bg1"/>
                </a:solidFill>
              </a:rPr>
            </a:br>
            <a:endParaRPr lang="en-US" dirty="0"/>
          </a:p>
        </p:txBody>
      </p:sp>
      <p:pic>
        <p:nvPicPr>
          <p:cNvPr id="8194" name="Picture 2" descr="Image result for cheiufer fra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413" y="2434545"/>
            <a:ext cx="3541712" cy="3541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71395" y="6129048"/>
            <a:ext cx="1844351" cy="369332"/>
          </a:xfrm>
          <a:prstGeom prst="rect">
            <a:avLst/>
          </a:prstGeom>
        </p:spPr>
        <p:txBody>
          <a:bodyPr wrap="none">
            <a:spAutoFit/>
          </a:bodyPr>
          <a:lstStyle/>
          <a:p>
            <a:r>
              <a:rPr lang="en-US" dirty="0">
                <a:solidFill>
                  <a:srgbClr val="FF0000"/>
                </a:solidFill>
              </a:rPr>
              <a:t>chauffeur fracture</a:t>
            </a:r>
          </a:p>
        </p:txBody>
      </p:sp>
      <p:pic>
        <p:nvPicPr>
          <p:cNvPr id="8196" name="Picture 4" descr="Image result for distal radius intraartic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628" y="2032059"/>
            <a:ext cx="4131581" cy="418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581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Carpal bones fracture</a:t>
            </a:r>
            <a:endParaRPr lang="en-US" dirty="0"/>
          </a:p>
        </p:txBody>
      </p:sp>
      <p:pic>
        <p:nvPicPr>
          <p:cNvPr id="10242" name="Picture 2" descr="Image result for carpal bones fra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1256" y="1602970"/>
            <a:ext cx="3995057" cy="477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258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Scaphoid fracture</a:t>
            </a:r>
            <a:endParaRPr lang="en-US" dirty="0"/>
          </a:p>
        </p:txBody>
      </p:sp>
      <p:pic>
        <p:nvPicPr>
          <p:cNvPr id="9218" name="Picture 2" descr="https://upload.orthobullets.com/topic/6034/images/Blood%20supply%20TTC_mov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5675" y="2783455"/>
            <a:ext cx="52482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upload.orthobullets.com/topic/6034/images/snuff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747" y="2924969"/>
            <a:ext cx="30670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76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Scaphoid fracture</a:t>
            </a:r>
          </a:p>
        </p:txBody>
      </p:sp>
      <p:pic>
        <p:nvPicPr>
          <p:cNvPr id="12290" name="Picture 2" descr="Image result for scaphoid fracture nondisplac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04" y="2264421"/>
            <a:ext cx="4438196" cy="368711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scaphoid fracture cast or spl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326" y="2438723"/>
            <a:ext cx="5935133" cy="333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03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Scaphoid fracture</a:t>
            </a:r>
          </a:p>
        </p:txBody>
      </p:sp>
      <p:pic>
        <p:nvPicPr>
          <p:cNvPr id="11266" name="Picture 2" descr="Image result for scaphoid fracture screw fix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789" y="2699657"/>
            <a:ext cx="5120622" cy="345167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scaphoid fracture"/>
          <p:cNvPicPr>
            <a:picLocks noChangeAspect="1" noChangeArrowheads="1"/>
          </p:cNvPicPr>
          <p:nvPr/>
        </p:nvPicPr>
        <p:blipFill rotWithShape="1">
          <a:blip r:embed="rId3">
            <a:extLst>
              <a:ext uri="{28A0092B-C50C-407E-A947-70E740481C1C}">
                <a14:useLocalDpi xmlns:a14="http://schemas.microsoft.com/office/drawing/2010/main" val="0"/>
              </a:ext>
            </a:extLst>
          </a:blip>
          <a:srcRect r="49102"/>
          <a:stretch/>
        </p:blipFill>
        <p:spPr bwMode="auto">
          <a:xfrm>
            <a:off x="972003" y="1664379"/>
            <a:ext cx="4078967" cy="467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7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Clavicle fracture</a:t>
            </a:r>
          </a:p>
        </p:txBody>
      </p:sp>
      <p:pic>
        <p:nvPicPr>
          <p:cNvPr id="4" name="صورة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4536" y="1600775"/>
            <a:ext cx="5657519" cy="4488298"/>
          </a:xfrm>
          <a:prstGeom prst="rect">
            <a:avLst/>
          </a:prstGeom>
        </p:spPr>
      </p:pic>
    </p:spTree>
    <p:extLst>
      <p:ext uri="{BB962C8B-B14F-4D97-AF65-F5344CB8AC3E}">
        <p14:creationId xmlns:p14="http://schemas.microsoft.com/office/powerpoint/2010/main" val="670301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Scaphoid fracture</a:t>
            </a:r>
          </a:p>
        </p:txBody>
      </p:sp>
      <p:sp>
        <p:nvSpPr>
          <p:cNvPr id="3" name="Content Placeholder 2"/>
          <p:cNvSpPr>
            <a:spLocks noGrp="1"/>
          </p:cNvSpPr>
          <p:nvPr>
            <p:ph idx="1"/>
          </p:nvPr>
        </p:nvSpPr>
        <p:spPr/>
        <p:txBody>
          <a:bodyPr/>
          <a:lstStyle/>
          <a:p>
            <a:r>
              <a:rPr lang="en-US" dirty="0" smtClean="0"/>
              <a:t>Complications:</a:t>
            </a:r>
          </a:p>
          <a:p>
            <a:pPr>
              <a:buFontTx/>
              <a:buChar char="-"/>
            </a:pPr>
            <a:r>
              <a:rPr lang="en-US" dirty="0" smtClean="0"/>
              <a:t>AVN (M.C.)</a:t>
            </a:r>
          </a:p>
          <a:p>
            <a:pPr>
              <a:buFontTx/>
              <a:buChar char="-"/>
            </a:pPr>
            <a:r>
              <a:rPr lang="en-US" dirty="0" smtClean="0"/>
              <a:t>Nonunion</a:t>
            </a:r>
          </a:p>
          <a:p>
            <a:pPr>
              <a:buFontTx/>
              <a:buChar char="-"/>
            </a:pPr>
            <a:r>
              <a:rPr lang="en-US" dirty="0" err="1" smtClean="0"/>
              <a:t>Malunion</a:t>
            </a:r>
            <a:r>
              <a:rPr lang="en-US" dirty="0" smtClean="0"/>
              <a:t>.</a:t>
            </a:r>
          </a:p>
          <a:p>
            <a:pPr>
              <a:buFontTx/>
              <a:buChar char="-"/>
            </a:pPr>
            <a:r>
              <a:rPr lang="en-US" dirty="0" smtClean="0"/>
              <a:t>osteoarthritis</a:t>
            </a:r>
            <a:endParaRPr lang="en-US" dirty="0"/>
          </a:p>
        </p:txBody>
      </p:sp>
    </p:spTree>
    <p:extLst>
      <p:ext uri="{BB962C8B-B14F-4D97-AF65-F5344CB8AC3E}">
        <p14:creationId xmlns:p14="http://schemas.microsoft.com/office/powerpoint/2010/main" val="1378437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Metacarpal bones fracture</a:t>
            </a:r>
            <a:endParaRPr lang="en-US" dirty="0"/>
          </a:p>
        </p:txBody>
      </p:sp>
      <p:sp>
        <p:nvSpPr>
          <p:cNvPr id="3" name="Content Placeholder 2"/>
          <p:cNvSpPr>
            <a:spLocks noGrp="1"/>
          </p:cNvSpPr>
          <p:nvPr>
            <p:ph idx="1"/>
          </p:nvPr>
        </p:nvSpPr>
        <p:spPr>
          <a:xfrm>
            <a:off x="1653042" y="2097088"/>
            <a:ext cx="3887788" cy="3541714"/>
          </a:xfrm>
        </p:spPr>
        <p:txBody>
          <a:bodyPr/>
          <a:lstStyle/>
          <a:p>
            <a:pPr>
              <a:lnSpc>
                <a:spcPct val="80000"/>
              </a:lnSpc>
              <a:buClr>
                <a:schemeClr val="folHlink"/>
              </a:buClr>
              <a:buFont typeface="Wingdings" panose="05000000000000000000" pitchFamily="2" charset="2"/>
              <a:buChar char="ü"/>
            </a:pPr>
            <a:r>
              <a:rPr lang="en-US" dirty="0">
                <a:solidFill>
                  <a:schemeClr val="bg1"/>
                </a:solidFill>
                <a:cs typeface="Times New Roman" panose="02020603050405020304" pitchFamily="18" charset="0"/>
              </a:rPr>
              <a:t>The bones may fracture at their base, shaft or through the neck.</a:t>
            </a:r>
          </a:p>
          <a:p>
            <a:pPr>
              <a:lnSpc>
                <a:spcPct val="80000"/>
              </a:lnSpc>
              <a:buClr>
                <a:schemeClr val="folHlink"/>
              </a:buClr>
              <a:buNone/>
            </a:pPr>
            <a:endParaRPr lang="en-US" dirty="0">
              <a:solidFill>
                <a:schemeClr val="bg1"/>
              </a:solidFill>
              <a:cs typeface="Times New Roman" panose="02020603050405020304" pitchFamily="18" charset="0"/>
            </a:endParaRPr>
          </a:p>
          <a:p>
            <a:pPr>
              <a:lnSpc>
                <a:spcPct val="80000"/>
              </a:lnSpc>
              <a:buClr>
                <a:schemeClr val="folHlink"/>
              </a:buClr>
              <a:buFont typeface="Wingdings" panose="05000000000000000000" pitchFamily="2" charset="2"/>
              <a:buChar char="ü"/>
            </a:pPr>
            <a:r>
              <a:rPr lang="en-US" sz="2800" b="1" dirty="0">
                <a:solidFill>
                  <a:srgbClr val="C00000"/>
                </a:solidFill>
                <a:cs typeface="Times New Roman" panose="02020603050405020304" pitchFamily="18" charset="0"/>
              </a:rPr>
              <a:t>Rotational deformity </a:t>
            </a:r>
            <a:r>
              <a:rPr lang="en-US" dirty="0">
                <a:solidFill>
                  <a:schemeClr val="bg1"/>
                </a:solidFill>
                <a:cs typeface="Times New Roman" panose="02020603050405020304" pitchFamily="18" charset="0"/>
              </a:rPr>
              <a:t>of the shaft is serious, angular deformity is not</a:t>
            </a:r>
            <a:r>
              <a:rPr lang="en-US" dirty="0">
                <a:cs typeface="Times New Roman" panose="02020603050405020304" pitchFamily="18" charset="0"/>
              </a:rPr>
              <a:t>.</a:t>
            </a:r>
          </a:p>
          <a:p>
            <a:endParaRPr lang="en-US" dirty="0"/>
          </a:p>
        </p:txBody>
      </p:sp>
      <p:pic>
        <p:nvPicPr>
          <p:cNvPr id="13314" name="Picture 2" descr="Image result for rotational deformity metacarpal fra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147" y="1854251"/>
            <a:ext cx="5126264" cy="362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526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Fifth metacarpal neck fracture</a:t>
            </a:r>
            <a:br>
              <a:rPr lang="en-US" dirty="0" smtClean="0"/>
            </a:br>
            <a:r>
              <a:rPr lang="en-US" dirty="0" smtClean="0"/>
              <a:t>(boxer’s fracture)</a:t>
            </a:r>
            <a:endParaRPr lang="en-US" dirty="0"/>
          </a:p>
        </p:txBody>
      </p:sp>
      <p:pic>
        <p:nvPicPr>
          <p:cNvPr id="14338" name="Picture 2" descr="Image result for metacarpal fracture x r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5023" y="1844202"/>
            <a:ext cx="2692689" cy="441508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boxer's fra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754" y="1844202"/>
            <a:ext cx="6379605" cy="441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577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Mallet finger</a:t>
            </a:r>
            <a:endParaRPr lang="en-US" dirty="0"/>
          </a:p>
        </p:txBody>
      </p:sp>
      <p:pic>
        <p:nvPicPr>
          <p:cNvPr id="15362" name="Picture 2" descr="Image result for mallet fing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3956" y="3907970"/>
            <a:ext cx="4943439" cy="27758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4543" y="2710542"/>
            <a:ext cx="6096000" cy="923330"/>
          </a:xfrm>
          <a:prstGeom prst="rect">
            <a:avLst/>
          </a:prstGeom>
        </p:spPr>
        <p:txBody>
          <a:bodyPr>
            <a:spAutoFit/>
          </a:bodyPr>
          <a:lstStyle/>
          <a:p>
            <a:pPr fontAlgn="base">
              <a:buFont typeface="Arial" panose="020B0604020202020204" pitchFamily="34" charset="0"/>
              <a:buChar char="•"/>
            </a:pPr>
            <a:r>
              <a:rPr lang="en-GB" dirty="0">
                <a:solidFill>
                  <a:schemeClr val="bg1"/>
                </a:solidFill>
                <a:latin typeface="Arial" panose="020B0604020202020204" pitchFamily="34" charset="0"/>
              </a:rPr>
              <a:t>A finger deformity caused by disruption of the terminal extensor tendon distal to DIP </a:t>
            </a:r>
            <a:r>
              <a:rPr lang="en-GB" dirty="0" smtClean="0">
                <a:solidFill>
                  <a:schemeClr val="bg1"/>
                </a:solidFill>
                <a:latin typeface="Arial" panose="020B0604020202020204" pitchFamily="34" charset="0"/>
              </a:rPr>
              <a:t>joint</a:t>
            </a:r>
          </a:p>
          <a:p>
            <a:pPr fontAlgn="base">
              <a:buFont typeface="Arial" panose="020B0604020202020204" pitchFamily="34" charset="0"/>
              <a:buChar char="•"/>
            </a:pPr>
            <a:r>
              <a:rPr lang="en-GB" dirty="0">
                <a:solidFill>
                  <a:schemeClr val="bg1"/>
                </a:solidFill>
                <a:latin typeface="Arial" panose="020B0604020202020204" pitchFamily="34" charset="0"/>
              </a:rPr>
              <a:t>T</a:t>
            </a:r>
            <a:r>
              <a:rPr lang="en-GB" dirty="0" smtClean="0">
                <a:solidFill>
                  <a:schemeClr val="bg1"/>
                </a:solidFill>
                <a:latin typeface="Arial" panose="020B0604020202020204" pitchFamily="34" charset="0"/>
              </a:rPr>
              <a:t>he </a:t>
            </a:r>
            <a:r>
              <a:rPr lang="en-GB" dirty="0">
                <a:solidFill>
                  <a:schemeClr val="bg1"/>
                </a:solidFill>
                <a:latin typeface="Arial" panose="020B0604020202020204" pitchFamily="34" charset="0"/>
              </a:rPr>
              <a:t>disruption may be </a:t>
            </a:r>
            <a:r>
              <a:rPr lang="en-GB" b="1" dirty="0">
                <a:solidFill>
                  <a:srgbClr val="C00000"/>
                </a:solidFill>
                <a:latin typeface="Arial" panose="020B0604020202020204" pitchFamily="34" charset="0"/>
              </a:rPr>
              <a:t>bony</a:t>
            </a:r>
            <a:r>
              <a:rPr lang="en-GB" dirty="0">
                <a:solidFill>
                  <a:schemeClr val="bg1"/>
                </a:solidFill>
                <a:latin typeface="Arial" panose="020B0604020202020204" pitchFamily="34" charset="0"/>
              </a:rPr>
              <a:t> or </a:t>
            </a:r>
            <a:r>
              <a:rPr lang="en-GB" b="1" dirty="0" err="1">
                <a:solidFill>
                  <a:srgbClr val="C00000"/>
                </a:solidFill>
                <a:latin typeface="Arial" panose="020B0604020202020204" pitchFamily="34" charset="0"/>
              </a:rPr>
              <a:t>tendinous</a:t>
            </a:r>
            <a:endParaRPr lang="en-GB" b="1" i="0" dirty="0">
              <a:solidFill>
                <a:srgbClr val="C00000"/>
              </a:solidFill>
              <a:effectLst/>
              <a:latin typeface="Arial" panose="020B0604020202020204" pitchFamily="34" charset="0"/>
            </a:endParaRPr>
          </a:p>
        </p:txBody>
      </p:sp>
      <p:pic>
        <p:nvPicPr>
          <p:cNvPr id="15364" name="Picture 4" descr="https://upload.orthobullets.com/topic/6014/images/Xray%20-%20lateral_mov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639" y="3907970"/>
            <a:ext cx="4317643" cy="261733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mallet fin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0673" y="323255"/>
            <a:ext cx="1786738" cy="336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29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jersey finger</a:t>
            </a:r>
          </a:p>
        </p:txBody>
      </p:sp>
      <p:pic>
        <p:nvPicPr>
          <p:cNvPr id="16386" name="Picture 2" descr="Image result for mallet f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0" y="3450771"/>
            <a:ext cx="5184776" cy="29164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1413" y="2539778"/>
            <a:ext cx="6096000" cy="646331"/>
          </a:xfrm>
          <a:prstGeom prst="rect">
            <a:avLst/>
          </a:prstGeom>
        </p:spPr>
        <p:txBody>
          <a:bodyPr>
            <a:spAutoFit/>
          </a:bodyPr>
          <a:lstStyle/>
          <a:p>
            <a:r>
              <a:rPr lang="en-GB" dirty="0">
                <a:solidFill>
                  <a:srgbClr val="000000"/>
                </a:solidFill>
                <a:latin typeface="Arial" panose="020B0604020202020204" pitchFamily="34" charset="0"/>
              </a:rPr>
              <a:t>Refers to an </a:t>
            </a:r>
            <a:r>
              <a:rPr lang="en-GB" b="1" dirty="0">
                <a:solidFill>
                  <a:srgbClr val="C00000"/>
                </a:solidFill>
                <a:latin typeface="Arial" panose="020B0604020202020204" pitchFamily="34" charset="0"/>
              </a:rPr>
              <a:t>avulsion injury of FDP</a:t>
            </a:r>
            <a:r>
              <a:rPr lang="en-GB" dirty="0">
                <a:solidFill>
                  <a:srgbClr val="000000"/>
                </a:solidFill>
                <a:latin typeface="Arial" panose="020B0604020202020204" pitchFamily="34" charset="0"/>
              </a:rPr>
              <a:t> from insertion at base of distal phalanx</a:t>
            </a:r>
            <a:endParaRPr lang="en-US" dirty="0"/>
          </a:p>
        </p:txBody>
      </p:sp>
      <p:pic>
        <p:nvPicPr>
          <p:cNvPr id="16388" name="Picture 4" descr="Image result for jersey fi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746" y="3875314"/>
            <a:ext cx="5948014" cy="249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024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53982">
              <a:schemeClr val="tx2">
                <a:lumMod val="75000"/>
              </a:schemeClr>
            </a:gs>
            <a:gs pos="39840">
              <a:srgbClr val="E4F1D0"/>
            </a:gs>
            <a:gs pos="29230">
              <a:srgbClr val="EAF4DA"/>
            </a:gs>
            <a:gs pos="0">
              <a:schemeClr val="bg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0082" y="1645909"/>
            <a:ext cx="5365631" cy="2770815"/>
          </a:xfrm>
        </p:spPr>
        <p:txBody>
          <a:bodyPr>
            <a:noAutofit/>
          </a:bodyPr>
          <a:lstStyle/>
          <a:p>
            <a:r>
              <a:rPr lang="en-US" sz="11500" dirty="0" smtClean="0">
                <a:solidFill>
                  <a:srgbClr val="C00000"/>
                </a:solidFill>
                <a:latin typeface="Algerian" panose="04020705040A02060702" pitchFamily="82" charset="0"/>
              </a:rPr>
              <a:t>Thank you</a:t>
            </a:r>
            <a:endParaRPr lang="en-US" sz="11500" dirty="0">
              <a:solidFill>
                <a:schemeClr val="bg1"/>
              </a:solidFill>
              <a:latin typeface="Algerian" panose="04020705040A02060702" pitchFamily="82" charset="0"/>
            </a:endParaRPr>
          </a:p>
        </p:txBody>
      </p:sp>
      <p:sp>
        <p:nvSpPr>
          <p:cNvPr id="4" name="Rectangle 3"/>
          <p:cNvSpPr/>
          <p:nvPr/>
        </p:nvSpPr>
        <p:spPr>
          <a:xfrm>
            <a:off x="3707716" y="5494990"/>
            <a:ext cx="6096000" cy="1077218"/>
          </a:xfrm>
          <a:prstGeom prst="rect">
            <a:avLst/>
          </a:prstGeom>
        </p:spPr>
        <p:txBody>
          <a:bodyPr>
            <a:spAutoFit/>
          </a:bodyPr>
          <a:lstStyle/>
          <a:p>
            <a:pPr algn="ctr"/>
            <a:r>
              <a:rPr lang="en-US" sz="3200" dirty="0">
                <a:solidFill>
                  <a:schemeClr val="bg1"/>
                </a:solidFill>
                <a:latin typeface="Algerian" panose="04020705040A02060702" pitchFamily="82" charset="0"/>
              </a:rPr>
              <a:t>be safe</a:t>
            </a:r>
            <a:br>
              <a:rPr lang="en-US" sz="3200" dirty="0">
                <a:solidFill>
                  <a:schemeClr val="bg1"/>
                </a:solidFill>
                <a:latin typeface="Algerian" panose="04020705040A02060702" pitchFamily="82" charset="0"/>
              </a:rPr>
            </a:br>
            <a:r>
              <a:rPr lang="en-US" sz="3200" dirty="0">
                <a:solidFill>
                  <a:schemeClr val="bg1"/>
                </a:solidFill>
                <a:latin typeface="Algerian" panose="04020705040A02060702" pitchFamily="82" charset="0"/>
              </a:rPr>
              <a:t># </a:t>
            </a:r>
            <a:r>
              <a:rPr lang="en-US" sz="3200" dirty="0" err="1" smtClean="0">
                <a:solidFill>
                  <a:schemeClr val="bg1"/>
                </a:solidFill>
                <a:latin typeface="Algerian" panose="04020705040A02060702" pitchFamily="82" charset="0"/>
              </a:rPr>
              <a:t>stay_home</a:t>
            </a:r>
            <a:endParaRPr lang="en-US" sz="3200" dirty="0"/>
          </a:p>
        </p:txBody>
      </p:sp>
      <p:sp>
        <p:nvSpPr>
          <p:cNvPr id="5" name="AutoShape 2" descr="Image result for face mask cartoon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face mask cartoon images"/>
          <p:cNvSpPr>
            <a:spLocks noChangeAspect="1" noChangeArrowheads="1"/>
          </p:cNvSpPr>
          <p:nvPr/>
        </p:nvSpPr>
        <p:spPr bwMode="auto">
          <a:xfrm>
            <a:off x="307974" y="7937"/>
            <a:ext cx="2446111" cy="24461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face mask cartoon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12c04308-bf8e-4567-989e-50c3c602d408"/>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2"/>
          <a:srcRect l="35278" t="16779" r="35452" b="10130"/>
          <a:stretch/>
        </p:blipFill>
        <p:spPr>
          <a:xfrm>
            <a:off x="307974" y="312737"/>
            <a:ext cx="4627788" cy="6259470"/>
          </a:xfrm>
          <a:prstGeom prst="rect">
            <a:avLst/>
          </a:prstGeom>
        </p:spPr>
      </p:pic>
    </p:spTree>
    <p:extLst>
      <p:ext uri="{BB962C8B-B14F-4D97-AF65-F5344CB8AC3E}">
        <p14:creationId xmlns:p14="http://schemas.microsoft.com/office/powerpoint/2010/main" val="402244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Clavicle fracture</a:t>
            </a:r>
          </a:p>
        </p:txBody>
      </p:sp>
      <p:pic>
        <p:nvPicPr>
          <p:cNvPr id="5" name="عنصر نائب للمحتوى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5" y="2254827"/>
            <a:ext cx="5669335" cy="3477859"/>
          </a:xfrm>
          <a:prstGeom prst="rect">
            <a:avLst/>
          </a:prstGeom>
        </p:spPr>
      </p:pic>
      <p:pic>
        <p:nvPicPr>
          <p:cNvPr id="6" name="عنصر نائب للمحتوى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411" y="2249487"/>
            <a:ext cx="5976510" cy="3135746"/>
          </a:xfrm>
          <a:prstGeom prst="rect">
            <a:avLst/>
          </a:prstGeom>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78429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Clavicle fracture</a:t>
            </a:r>
          </a:p>
        </p:txBody>
      </p:sp>
      <p:pic>
        <p:nvPicPr>
          <p:cNvPr id="4098" name="Picture 2" descr="https://upload.orthobullets.com/topic/12770/images/2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6134" y="2097088"/>
            <a:ext cx="5273311" cy="33472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orthobullets.com/topic/12770/images/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44" y="2032397"/>
            <a:ext cx="5356589"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6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Clavicle fracture</a:t>
            </a:r>
            <a:endParaRPr lang="en-US" dirty="0"/>
          </a:p>
        </p:txBody>
      </p:sp>
      <p:sp>
        <p:nvSpPr>
          <p:cNvPr id="6" name="AutoShape 6" descr="Image result for arm sl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7"/>
          <p:cNvSpPr>
            <a:spLocks noGrp="1"/>
          </p:cNvSpPr>
          <p:nvPr>
            <p:ph idx="1"/>
          </p:nvPr>
        </p:nvSpPr>
        <p:spPr/>
        <p:txBody>
          <a:bodyPr/>
          <a:lstStyle/>
          <a:p>
            <a:endParaRPr lang="en-US"/>
          </a:p>
        </p:txBody>
      </p:sp>
      <p:pic>
        <p:nvPicPr>
          <p:cNvPr id="1036" name="Picture 12" descr="Image result for figure of 8 arm s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473" y="1938843"/>
            <a:ext cx="8301901" cy="465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550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Clavicle fracture</a:t>
            </a:r>
            <a:endParaRPr lang="en-US" dirty="0"/>
          </a:p>
        </p:txBody>
      </p:sp>
      <p:pic>
        <p:nvPicPr>
          <p:cNvPr id="2050" name="Picture 2" descr="Image result for clavicle fracture or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3709" y="1939637"/>
            <a:ext cx="5220409" cy="392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413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Scapula fracture </a:t>
            </a:r>
            <a:endParaRPr lang="en-US" dirty="0">
              <a:solidFill>
                <a:schemeClr val="bg1"/>
              </a:solidFill>
            </a:endParaRPr>
          </a:p>
        </p:txBody>
      </p:sp>
      <p:pic>
        <p:nvPicPr>
          <p:cNvPr id="5122" name="Picture 2" descr="Image result for scapula osteolog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7823" y="1693718"/>
            <a:ext cx="7988602" cy="45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866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1471</TotalTime>
  <Words>296</Words>
  <Application>Microsoft Office PowerPoint</Application>
  <PresentationFormat>Widescreen</PresentationFormat>
  <Paragraphs>90</Paragraphs>
  <Slides>45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Algerian</vt:lpstr>
      <vt:lpstr>Arial</vt:lpstr>
      <vt:lpstr>Calibri</vt:lpstr>
      <vt:lpstr>Castellar</vt:lpstr>
      <vt:lpstr>Comic Sans MS</vt:lpstr>
      <vt:lpstr>Times New Roman</vt:lpstr>
      <vt:lpstr>Trebuchet MS</vt:lpstr>
      <vt:lpstr>Tw Cen MT</vt:lpstr>
      <vt:lpstr>Wingdings</vt:lpstr>
      <vt:lpstr>Circuit</vt:lpstr>
      <vt:lpstr>Upper limb factures</vt:lpstr>
      <vt:lpstr>Osteology</vt:lpstr>
      <vt:lpstr>Clavicle fracture</vt:lpstr>
      <vt:lpstr>Clavicle fracture</vt:lpstr>
      <vt:lpstr>Clavicle fracture</vt:lpstr>
      <vt:lpstr>Clavicle fracture</vt:lpstr>
      <vt:lpstr>Clavicle fracture</vt:lpstr>
      <vt:lpstr>Clavicle fracture</vt:lpstr>
      <vt:lpstr>Scapula fracture </vt:lpstr>
      <vt:lpstr>Scapula fracture</vt:lpstr>
      <vt:lpstr>scapula fracture</vt:lpstr>
      <vt:lpstr>Humerus fracture</vt:lpstr>
      <vt:lpstr>Proximal humerus fracture</vt:lpstr>
      <vt:lpstr>Proximal humerus fracture</vt:lpstr>
      <vt:lpstr>Proximal humerus fracture</vt:lpstr>
      <vt:lpstr>Proximal humerus fracture</vt:lpstr>
      <vt:lpstr>Proximal humerus fracture</vt:lpstr>
      <vt:lpstr>Humerus shaft fracture</vt:lpstr>
      <vt:lpstr>Humerus shaft fracture</vt:lpstr>
      <vt:lpstr>Humerus shaft fracture</vt:lpstr>
      <vt:lpstr>Humerus shaft fracture</vt:lpstr>
      <vt:lpstr>Distal humerus fracture</vt:lpstr>
      <vt:lpstr>Distal humerus fracture</vt:lpstr>
      <vt:lpstr>PowerPoint Presentation</vt:lpstr>
      <vt:lpstr>Forearm fractures</vt:lpstr>
      <vt:lpstr>Radial head fracture</vt:lpstr>
      <vt:lpstr>Radial neck fracture</vt:lpstr>
      <vt:lpstr>Olecranon fracture</vt:lpstr>
      <vt:lpstr>Olecranon fracture</vt:lpstr>
      <vt:lpstr>Monteggia fracture dislocation </vt:lpstr>
      <vt:lpstr>Monteggia fracture dislocation</vt:lpstr>
      <vt:lpstr>Galeazzi fracture dislocation</vt:lpstr>
      <vt:lpstr>Both bones radius and ulna shaft </vt:lpstr>
      <vt:lpstr>Distal radius fracture </vt:lpstr>
      <vt:lpstr>Distal radius fracture </vt:lpstr>
      <vt:lpstr>Carpal bones fracture</vt:lpstr>
      <vt:lpstr>Scaphoid fracture</vt:lpstr>
      <vt:lpstr>Scaphoid fracture</vt:lpstr>
      <vt:lpstr>Scaphoid fracture</vt:lpstr>
      <vt:lpstr>Scaphoid fracture</vt:lpstr>
      <vt:lpstr>Metacarpal bones fracture</vt:lpstr>
      <vt:lpstr>Fifth metacarpal neck fracture (boxer’s fracture)</vt:lpstr>
      <vt:lpstr>Mallet finger</vt:lpstr>
      <vt:lpstr>jersey finger</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limb factures</dc:title>
  <dc:creator>USER</dc:creator>
  <cp:lastModifiedBy>HP</cp:lastModifiedBy>
  <cp:revision>43</cp:revision>
  <dcterms:created xsi:type="dcterms:W3CDTF">2020-03-22T08:21:10Z</dcterms:created>
  <dcterms:modified xsi:type="dcterms:W3CDTF">2020-03-24T10:07:00Z</dcterms:modified>
</cp:coreProperties>
</file>