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47"/>
  </p:notesMasterIdLst>
  <p:sldIdLst>
    <p:sldId id="256" r:id="rId5"/>
    <p:sldId id="257" r:id="rId6"/>
    <p:sldId id="258" r:id="rId7"/>
    <p:sldId id="260" r:id="rId8"/>
    <p:sldId id="261" r:id="rId9"/>
    <p:sldId id="263" r:id="rId10"/>
    <p:sldId id="264" r:id="rId11"/>
    <p:sldId id="265" r:id="rId12"/>
    <p:sldId id="259" r:id="rId13"/>
    <p:sldId id="266" r:id="rId14"/>
    <p:sldId id="267" r:id="rId15"/>
    <p:sldId id="268" r:id="rId16"/>
    <p:sldId id="269" r:id="rId17"/>
    <p:sldId id="270" r:id="rId18"/>
    <p:sldId id="286" r:id="rId19"/>
    <p:sldId id="271" r:id="rId20"/>
    <p:sldId id="272" r:id="rId21"/>
    <p:sldId id="262" r:id="rId22"/>
    <p:sldId id="273" r:id="rId23"/>
    <p:sldId id="274" r:id="rId24"/>
    <p:sldId id="275" r:id="rId25"/>
    <p:sldId id="276" r:id="rId26"/>
    <p:sldId id="277" r:id="rId27"/>
    <p:sldId id="279" r:id="rId28"/>
    <p:sldId id="278" r:id="rId29"/>
    <p:sldId id="280" r:id="rId30"/>
    <p:sldId id="281" r:id="rId31"/>
    <p:sldId id="282" r:id="rId32"/>
    <p:sldId id="283" r:id="rId33"/>
    <p:sldId id="284" r:id="rId34"/>
    <p:sldId id="285" r:id="rId35"/>
    <p:sldId id="287" r:id="rId36"/>
    <p:sldId id="288" r:id="rId37"/>
    <p:sldId id="289" r:id="rId38"/>
    <p:sldId id="290" r:id="rId39"/>
    <p:sldId id="291" r:id="rId40"/>
    <p:sldId id="292" r:id="rId41"/>
    <p:sldId id="297" r:id="rId42"/>
    <p:sldId id="296" r:id="rId43"/>
    <p:sldId id="293" r:id="rId44"/>
    <p:sldId id="295" r:id="rId45"/>
    <p:sldId id="294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75" d="100"/>
          <a:sy n="75" d="100"/>
        </p:scale>
        <p:origin x="54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slide" Target="slides/slide35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slide" Target="slides/slide38.xml" /><Relationship Id="rId47" Type="http://schemas.openxmlformats.org/officeDocument/2006/relationships/notesMaster" Target="notesMasters/notesMaster1.xml" /><Relationship Id="rId50" Type="http://schemas.openxmlformats.org/officeDocument/2006/relationships/theme" Target="theme/theme1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slide" Target="slides/slide34.xml" /><Relationship Id="rId46" Type="http://schemas.openxmlformats.org/officeDocument/2006/relationships/slide" Target="slides/slide42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41" Type="http://schemas.openxmlformats.org/officeDocument/2006/relationships/slide" Target="slides/slide37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slide" Target="slides/slide36.xml" /><Relationship Id="rId45" Type="http://schemas.openxmlformats.org/officeDocument/2006/relationships/slide" Target="slides/slide4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49" Type="http://schemas.openxmlformats.org/officeDocument/2006/relationships/viewProps" Target="viewProp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4" Type="http://schemas.openxmlformats.org/officeDocument/2006/relationships/slide" Target="slides/slide40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Relationship Id="rId43" Type="http://schemas.openxmlformats.org/officeDocument/2006/relationships/slide" Target="slides/slide39.xml" /><Relationship Id="rId48" Type="http://schemas.openxmlformats.org/officeDocument/2006/relationships/presProps" Target="presProps.xml" /><Relationship Id="rId8" Type="http://schemas.openxmlformats.org/officeDocument/2006/relationships/slide" Target="slides/slide4.xml" /><Relationship Id="rId51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94968-28AD-498D-975E-B6679FCCE2ED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5F60-C0D8-4881-98BD-D739C0B3C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97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4479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8069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637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0630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-100" y="0"/>
            <a:ext cx="892800" cy="6858000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7" name="Google Shape;27;p5"/>
          <p:cNvSpPr/>
          <p:nvPr/>
        </p:nvSpPr>
        <p:spPr>
          <a:xfrm flipH="1">
            <a:off x="-100" y="0"/>
            <a:ext cx="892800" cy="1520000"/>
          </a:xfrm>
          <a:prstGeom prst="rect">
            <a:avLst/>
          </a:prstGeom>
          <a:solidFill>
            <a:srgbClr val="0DB7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1125900" y="7464"/>
            <a:ext cx="47368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1125900" y="2050767"/>
            <a:ext cx="6892000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▹"/>
              <a:defRPr sz="32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▸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⬞"/>
              <a:defRPr sz="3200"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86291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theme" Target="../theme/theme1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5.jpeg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5.png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 /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7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8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6.jpeg" /><Relationship Id="rId4" Type="http://schemas.openxmlformats.org/officeDocument/2006/relationships/image" Target="../media/image2.jpeg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8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8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8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0" dirty="0">
                <a:effectLst/>
              </a:rPr>
              <a:t>urogenital system-I.</a:t>
            </a:r>
            <a:br>
              <a:rPr lang="en-US" dirty="0"/>
            </a:br>
            <a:r>
              <a:rPr lang="en-US" dirty="0"/>
              <a:t>Breast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43602"/>
            <a:ext cx="9001462" cy="1655762"/>
          </a:xfrm>
        </p:spPr>
        <p:txBody>
          <a:bodyPr/>
          <a:lstStyle/>
          <a:p>
            <a:pPr algn="r"/>
            <a:r>
              <a:rPr lang="en-US" dirty="0" err="1"/>
              <a:t>Dr.Eman</a:t>
            </a:r>
            <a:r>
              <a:rPr lang="en-US" dirty="0"/>
              <a:t> </a:t>
            </a:r>
            <a:r>
              <a:rPr lang="en-US" dirty="0" err="1"/>
              <a:t>Kreishan</a:t>
            </a:r>
            <a:r>
              <a:rPr lang="en-US" dirty="0"/>
              <a:t>, M.D.</a:t>
            </a:r>
          </a:p>
          <a:p>
            <a:pPr algn="r"/>
            <a:r>
              <a:rPr lang="en-US" dirty="0"/>
              <a:t>28/4/2022.</a:t>
            </a:r>
          </a:p>
        </p:txBody>
      </p:sp>
    </p:spTree>
    <p:extLst>
      <p:ext uri="{BB962C8B-B14F-4D97-AF65-F5344CB8AC3E}">
        <p14:creationId xmlns:p14="http://schemas.microsoft.com/office/powerpoint/2010/main" val="1745139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I.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Stromal neoplasms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two types of stroma in the breast, </a:t>
            </a:r>
            <a:r>
              <a:rPr lang="en-US" dirty="0" err="1"/>
              <a:t>intralobular</a:t>
            </a:r>
            <a:r>
              <a:rPr lang="en-US" dirty="0"/>
              <a:t> &amp; interlobular, give rise to different types of neoplasms.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u="sng" dirty="0" err="1"/>
              <a:t>Intralobular</a:t>
            </a:r>
            <a:r>
              <a:rPr lang="en-US" dirty="0"/>
              <a:t> (specialized )stroma: </a:t>
            </a:r>
          </a:p>
          <a:p>
            <a:r>
              <a:rPr lang="en-US" dirty="0"/>
              <a:t>(1) benign fibroadenomas</a:t>
            </a:r>
            <a:br>
              <a:rPr lang="en-US" dirty="0"/>
            </a:br>
            <a:r>
              <a:rPr lang="en-US" dirty="0"/>
              <a:t>(2) </a:t>
            </a:r>
            <a:r>
              <a:rPr lang="en-US" dirty="0" err="1"/>
              <a:t>phyllodes</a:t>
            </a:r>
            <a:r>
              <a:rPr lang="en-US" dirty="0"/>
              <a:t> tumors </a:t>
            </a:r>
          </a:p>
          <a:p>
            <a:endParaRPr lang="en-US" u="sng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u="sng" dirty="0"/>
              <a:t>Interlobular</a:t>
            </a:r>
            <a:r>
              <a:rPr lang="en-US" dirty="0"/>
              <a:t> stroma: </a:t>
            </a:r>
          </a:p>
          <a:p>
            <a:r>
              <a:rPr lang="en-US" dirty="0"/>
              <a:t>Same connective tissue tumors in other body sites (hemangiomas &amp; </a:t>
            </a:r>
            <a:r>
              <a:rPr lang="en-US" dirty="0" err="1"/>
              <a:t>angiosarcomas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997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53748" y="0"/>
            <a:ext cx="10353761" cy="1326321"/>
          </a:xfrm>
        </p:spPr>
        <p:txBody>
          <a:bodyPr/>
          <a:lstStyle/>
          <a:p>
            <a:r>
              <a:rPr lang="en-US" dirty="0"/>
              <a:t>a. </a:t>
            </a:r>
            <a:r>
              <a:rPr lang="en-US" sz="3600" dirty="0"/>
              <a:t>fibroadenomas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726" y="910312"/>
            <a:ext cx="10353762" cy="3695136"/>
          </a:xfrm>
        </p:spPr>
        <p:txBody>
          <a:bodyPr/>
          <a:lstStyle/>
          <a:p>
            <a:r>
              <a:rPr lang="en-US" dirty="0"/>
              <a:t>The most common benign tumor of the breast.</a:t>
            </a:r>
          </a:p>
          <a:p>
            <a:r>
              <a:rPr lang="en-US" dirty="0"/>
              <a:t>Affecting reproductive age.</a:t>
            </a:r>
          </a:p>
          <a:p>
            <a:r>
              <a:rPr lang="en-US" dirty="0"/>
              <a:t>Estrogen sensitive.</a:t>
            </a:r>
          </a:p>
          <a:p>
            <a:r>
              <a:rPr lang="en-US" b="1" dirty="0"/>
              <a:t>Gross</a:t>
            </a:r>
            <a:r>
              <a:rPr lang="en-US" dirty="0"/>
              <a:t>: well-circumscribed &amp; freely mobile (breast mouse).</a:t>
            </a:r>
          </a:p>
          <a:p>
            <a:r>
              <a:rPr lang="en-US" b="1" dirty="0"/>
              <a:t>Microscopic</a:t>
            </a:r>
            <a:r>
              <a:rPr lang="en-US" dirty="0"/>
              <a:t>: Low cellularity, </a:t>
            </a:r>
            <a:r>
              <a:rPr lang="en-US" dirty="0" err="1"/>
              <a:t>intralobular</a:t>
            </a:r>
            <a:r>
              <a:rPr lang="en-US" dirty="0"/>
              <a:t> fibroblasts proliferate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push &amp; distort epithelial cells (elongated </a:t>
            </a:r>
            <a:r>
              <a:rPr lang="en-US" dirty="0" err="1"/>
              <a:t>slitlike</a:t>
            </a:r>
            <a:r>
              <a:rPr lang="en-US" dirty="0"/>
              <a:t> structures instead of round acini) &amp; rare mitoses.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93" y="3918857"/>
            <a:ext cx="2925332" cy="267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ibroadenoma of the Breast - Mayo Clinic Proceed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45" y="3780963"/>
            <a:ext cx="2988739" cy="280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73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</a:t>
            </a:r>
            <a:r>
              <a:rPr lang="en-US" sz="3600" dirty="0" err="1"/>
              <a:t>Phyllodes</a:t>
            </a:r>
            <a:r>
              <a:rPr lang="en-US" sz="3600" dirty="0"/>
              <a:t> tumors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Less common, older age group.</a:t>
            </a:r>
          </a:p>
          <a:p>
            <a:r>
              <a:rPr lang="en-US" dirty="0"/>
              <a:t>Microscopic: Highly cellular -stromal cells outgrow epithelial cells- resulting in bulbous nodules stromal cells covered by epithelium ( </a:t>
            </a:r>
            <a:r>
              <a:rPr lang="en-US" dirty="0" err="1"/>
              <a:t>leaflike</a:t>
            </a:r>
            <a:r>
              <a:rPr lang="en-US" dirty="0"/>
              <a:t> morphology (Greek: </a:t>
            </a:r>
            <a:r>
              <a:rPr lang="en-US" dirty="0" err="1"/>
              <a:t>phyllodes</a:t>
            </a:r>
            <a:r>
              <a:rPr lang="en-US" dirty="0"/>
              <a:t>)</a:t>
            </a:r>
          </a:p>
          <a:p>
            <a:r>
              <a:rPr lang="en-US" dirty="0"/>
              <a:t>Mitoses can be seen, &amp; Infiltrative borders , Tends to recur locally.</a:t>
            </a:r>
          </a:p>
          <a:p>
            <a:r>
              <a:rPr lang="en-US" dirty="0"/>
              <a:t>High grade forms : sarcoma like &amp; ass with metastasis 2%. </a:t>
            </a:r>
          </a:p>
        </p:txBody>
      </p:sp>
    </p:spTree>
    <p:extLst>
      <p:ext uri="{BB962C8B-B14F-4D97-AF65-F5344CB8AC3E}">
        <p14:creationId xmlns:p14="http://schemas.microsoft.com/office/powerpoint/2010/main" val="107464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DF] An approach to malignant mammary phyllodes tumors detection. |  Semantic Schol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1"/>
          <a:stretch/>
        </p:blipFill>
        <p:spPr bwMode="auto">
          <a:xfrm>
            <a:off x="749205" y="2024882"/>
            <a:ext cx="5638532" cy="424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thology Outlines - Phyllodes tum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194" y="2024882"/>
            <a:ext cx="4537166" cy="453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932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Benign epithelial lesions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Divided into three groups each associated with a different degree of breast cancer risk </a:t>
            </a:r>
            <a:r>
              <a:rPr lang="en-US" sz="2400" dirty="0">
                <a:sym typeface="Wingdings" pitchFamily="2" charset="2"/>
              </a:rPr>
              <a:t>:</a:t>
            </a:r>
            <a:endParaRPr lang="en-US" sz="2400" dirty="0"/>
          </a:p>
          <a:p>
            <a:pPr marL="533400" indent="-457200">
              <a:buAutoNum type="arabicPeriod"/>
            </a:pPr>
            <a:r>
              <a:rPr lang="en-US" sz="2400" b="1" dirty="0" err="1"/>
              <a:t>Nonproliferative</a:t>
            </a:r>
            <a:r>
              <a:rPr lang="en-US" sz="2400" b="1" dirty="0"/>
              <a:t> disease</a:t>
            </a:r>
            <a:r>
              <a:rPr lang="en-US" sz="2400" dirty="0"/>
              <a:t>: no ↑ in breast cancer risk.</a:t>
            </a:r>
          </a:p>
          <a:p>
            <a:pPr marL="533400" indent="-457200">
              <a:buAutoNum type="arabicPeriod"/>
            </a:pPr>
            <a:r>
              <a:rPr lang="en-US" sz="2400" b="1" dirty="0"/>
              <a:t>Proliferative disease without atypia</a:t>
            </a:r>
            <a:r>
              <a:rPr lang="en-US" sz="2400" dirty="0"/>
              <a:t>: polyclonal hyperplasia with minimal ↑ risk of breast cancer.</a:t>
            </a:r>
          </a:p>
          <a:p>
            <a:pPr marL="533400" indent="-457200">
              <a:buAutoNum type="arabicPeriod"/>
            </a:pPr>
            <a:r>
              <a:rPr lang="en-US" sz="2400" b="1" dirty="0"/>
              <a:t>Proliferative disease with atypia</a:t>
            </a:r>
            <a:r>
              <a:rPr lang="en-US" sz="2400" dirty="0"/>
              <a:t>: monoclonal </a:t>
            </a:r>
            <a:r>
              <a:rPr lang="en-US" sz="2400" dirty="0" err="1"/>
              <a:t>precancers</a:t>
            </a:r>
            <a:r>
              <a:rPr lang="en-US" sz="2400" dirty="0"/>
              <a:t>, a modest ↑ in breast cancer risk in both breasts.</a:t>
            </a:r>
          </a:p>
        </p:txBody>
      </p:sp>
    </p:spTree>
    <p:extLst>
      <p:ext uri="{BB962C8B-B14F-4D97-AF65-F5344CB8AC3E}">
        <p14:creationId xmlns:p14="http://schemas.microsoft.com/office/powerpoint/2010/main" val="2813913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reast Pathology Review - Benign Epithelial Lesions (I - Prasad) Flashcards  | Quizl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55"/>
          <a:stretch/>
        </p:blipFill>
        <p:spPr bwMode="auto">
          <a:xfrm>
            <a:off x="2030505" y="1094211"/>
            <a:ext cx="8145369" cy="358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938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gh Risk Breast Lesion - MAMMOGUIDE - Learn Breast Imag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46" y="882263"/>
            <a:ext cx="8734606" cy="44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734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847" y="256902"/>
            <a:ext cx="10353761" cy="1326321"/>
          </a:xfrm>
        </p:spPr>
        <p:txBody>
          <a:bodyPr/>
          <a:lstStyle/>
          <a:p>
            <a:r>
              <a:rPr lang="en-US" dirty="0"/>
              <a:t>A. </a:t>
            </a:r>
            <a:r>
              <a:rPr lang="en-US" sz="3600" dirty="0" err="1"/>
              <a:t>Nonproliferative</a:t>
            </a:r>
            <a:r>
              <a:rPr lang="en-US" sz="3600" dirty="0"/>
              <a:t> disease - fibrocystic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697" y="1698171"/>
            <a:ext cx="10914860" cy="5068389"/>
          </a:xfrm>
        </p:spPr>
        <p:txBody>
          <a:bodyPr>
            <a:normAutofit/>
          </a:bodyPr>
          <a:lstStyle/>
          <a:p>
            <a:r>
              <a:rPr lang="en-US" dirty="0" err="1">
                <a:latin typeface="+mj-lt"/>
              </a:rPr>
              <a:t>Nonproliferative</a:t>
            </a:r>
            <a:r>
              <a:rPr lang="en-US" dirty="0">
                <a:latin typeface="+mj-lt"/>
              </a:rPr>
              <a:t> </a:t>
            </a:r>
            <a:r>
              <a:rPr lang="en-US" dirty="0">
                <a:latin typeface="+mj-lt"/>
                <a:sym typeface="Wingdings" pitchFamily="2" charset="2"/>
              </a:rPr>
              <a:t></a:t>
            </a:r>
            <a:r>
              <a:rPr lang="en-US" dirty="0">
                <a:latin typeface="+mj-lt"/>
              </a:rPr>
              <a:t>contain single layers of epithelial cells.</a:t>
            </a:r>
          </a:p>
          <a:p>
            <a:r>
              <a:rPr lang="en-US" dirty="0">
                <a:latin typeface="+mj-lt"/>
              </a:rPr>
              <a:t>Presentation: breast lumpiness (palpable nodularity.)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effectLst/>
                <a:latin typeface="+mj-lt"/>
              </a:rPr>
              <a:t>characterized by 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>
                <a:effectLst/>
                <a:latin typeface="+mj-lt"/>
              </a:rPr>
              <a:t>Adenosis</a:t>
            </a:r>
            <a:r>
              <a:rPr lang="en-US" dirty="0">
                <a:effectLst/>
                <a:latin typeface="+mj-lt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effectLst/>
                <a:latin typeface="+mj-lt"/>
              </a:rPr>
              <a:t>fibrosis 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effectLst/>
                <a:latin typeface="+mj-lt"/>
              </a:rPr>
              <a:t>cyst formation.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effectLst/>
                <a:latin typeface="+mj-lt"/>
              </a:rPr>
              <a:t>Apocrine </a:t>
            </a:r>
            <a:r>
              <a:rPr lang="en-US" dirty="0" err="1">
                <a:effectLst/>
                <a:latin typeface="+mj-lt"/>
              </a:rPr>
              <a:t>mataplasia</a:t>
            </a:r>
            <a:r>
              <a:rPr lang="en-US" dirty="0">
                <a:effectLst/>
                <a:latin typeface="+mj-lt"/>
              </a:rPr>
              <a:t>.</a:t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4" name="Picture 2" descr="Fibrocystic change (breast) - MyPathologyReport.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663" y="2870527"/>
            <a:ext cx="4280300" cy="272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File:Apocrine metaplasia -- very high mag.jp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48" y="2870527"/>
            <a:ext cx="3993051" cy="266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947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2.pathorama.ch/storage/samples/0028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24" y="388235"/>
            <a:ext cx="4873625" cy="33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27" t="15268" r="24767" b="15089"/>
          <a:stretch/>
        </p:blipFill>
        <p:spPr>
          <a:xfrm>
            <a:off x="6945320" y="3095898"/>
            <a:ext cx="4641433" cy="348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4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B. Proliferative disease without atypia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3400" indent="-457200">
              <a:buAutoNum type="arabicPeriod"/>
            </a:pPr>
            <a:r>
              <a:rPr lang="en-US" dirty="0">
                <a:latin typeface="+mj-lt"/>
              </a:rPr>
              <a:t>Epithelial hyperplasia.</a:t>
            </a:r>
          </a:p>
          <a:p>
            <a:pPr marL="533400" indent="-457200">
              <a:buAutoNum type="arabicPeriod"/>
            </a:pPr>
            <a:r>
              <a:rPr lang="en-US" dirty="0">
                <a:latin typeface="+mj-lt"/>
              </a:rPr>
              <a:t>Sclerosing </a:t>
            </a:r>
            <a:r>
              <a:rPr lang="en-US" dirty="0" err="1">
                <a:latin typeface="+mj-lt"/>
              </a:rPr>
              <a:t>adenosis</a:t>
            </a:r>
            <a:r>
              <a:rPr lang="en-US" dirty="0">
                <a:latin typeface="+mj-lt"/>
              </a:rPr>
              <a:t> </a:t>
            </a:r>
          </a:p>
          <a:p>
            <a:pPr marL="533400" indent="-457200">
              <a:buAutoNum type="arabicPeriod"/>
            </a:pPr>
            <a:r>
              <a:rPr lang="en-US" dirty="0">
                <a:latin typeface="+mj-lt"/>
              </a:rPr>
              <a:t>Papilloma.</a:t>
            </a:r>
          </a:p>
        </p:txBody>
      </p:sp>
    </p:spTree>
    <p:extLst>
      <p:ext uri="{BB962C8B-B14F-4D97-AF65-F5344CB8AC3E}">
        <p14:creationId xmlns:p14="http://schemas.microsoft.com/office/powerpoint/2010/main" val="3040681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Overview( anatomy, histology).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Clinical Presentations of Breast Disease.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Stromal Neoplasms.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Benign Epithelial Lesions.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Carcinoma.</a:t>
            </a:r>
          </a:p>
        </p:txBody>
      </p:sp>
    </p:spTree>
    <p:extLst>
      <p:ext uri="{BB962C8B-B14F-4D97-AF65-F5344CB8AC3E}">
        <p14:creationId xmlns:p14="http://schemas.microsoft.com/office/powerpoint/2010/main" val="2458267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lorid epithelial hyperplasia - Libre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56" y="1711234"/>
            <a:ext cx="3918857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ebpathology.com: A Collection of Surgical Pathology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95" y="1743627"/>
            <a:ext cx="3436711" cy="258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Webpathology.com: A Collection of Surgical Pathology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488" y="1663683"/>
            <a:ext cx="3606528" cy="270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63696" y="605637"/>
            <a:ext cx="72020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B. Proliferative disease without atypia</a:t>
            </a:r>
          </a:p>
        </p:txBody>
      </p:sp>
    </p:spTree>
    <p:extLst>
      <p:ext uri="{BB962C8B-B14F-4D97-AF65-F5344CB8AC3E}">
        <p14:creationId xmlns:p14="http://schemas.microsoft.com/office/powerpoint/2010/main" val="2265677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C. Proliferative disease with atypia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3400" indent="-457200">
              <a:buAutoNum type="arabicPeriod"/>
            </a:pPr>
            <a:r>
              <a:rPr lang="en-US" dirty="0">
                <a:latin typeface="+mj-lt"/>
              </a:rPr>
              <a:t>Atypical lobular hyperplasia (ALH) resembles lobular carcinoma in situ (LCIS).</a:t>
            </a:r>
          </a:p>
          <a:p>
            <a:pPr marL="533400" indent="-457200">
              <a:buAutoNum type="arabicPeriod"/>
            </a:pPr>
            <a:r>
              <a:rPr lang="en-US" dirty="0">
                <a:latin typeface="+mj-lt"/>
              </a:rPr>
              <a:t>Atypical ductal hyperplasia (ADH) resembles ductal carcinoma in situ (DCIS)</a:t>
            </a:r>
          </a:p>
          <a:p>
            <a:r>
              <a:rPr lang="en-US" dirty="0">
                <a:latin typeface="+mj-lt"/>
              </a:rPr>
              <a:t>Clonal proliferations having some, but not all, histologic features that are required for the diagnosis of carcinoma in situ (LCIS or DCIS) </a:t>
            </a:r>
          </a:p>
        </p:txBody>
      </p:sp>
    </p:spTree>
    <p:extLst>
      <p:ext uri="{BB962C8B-B14F-4D97-AF65-F5344CB8AC3E}">
        <p14:creationId xmlns:p14="http://schemas.microsoft.com/office/powerpoint/2010/main" val="312401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radiologykey.com/wp-content/uploads/2021/01/gr1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0" y="658164"/>
            <a:ext cx="4586242" cy="343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16498" y="4561004"/>
            <a:ext cx="1749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ADH</a:t>
            </a:r>
          </a:p>
        </p:txBody>
      </p:sp>
      <p:pic>
        <p:nvPicPr>
          <p:cNvPr id="6148" name="Picture 4" descr="http://radiologykey.com/wp-content/uploads/2021/01/gr5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59" y="651012"/>
            <a:ext cx="4589825" cy="344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68614" y="4561004"/>
            <a:ext cx="1641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ALH</a:t>
            </a:r>
          </a:p>
        </p:txBody>
      </p:sp>
    </p:spTree>
    <p:extLst>
      <p:ext uri="{BB962C8B-B14F-4D97-AF65-F5344CB8AC3E}">
        <p14:creationId xmlns:p14="http://schemas.microsoft.com/office/powerpoint/2010/main" val="1797698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Breast carcinoma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1000" indent="-342900"/>
            <a:r>
              <a:rPr lang="en-US" dirty="0">
                <a:latin typeface="+mj-lt"/>
              </a:rPr>
              <a:t>The most common malignancy of women globally. </a:t>
            </a:r>
            <a:r>
              <a:rPr lang="en-US" sz="1600" dirty="0">
                <a:latin typeface="+mj-lt"/>
              </a:rPr>
              <a:t>(excluding </a:t>
            </a:r>
            <a:r>
              <a:rPr lang="en-US" sz="1600" dirty="0" err="1">
                <a:latin typeface="+mj-lt"/>
              </a:rPr>
              <a:t>nonmelanoma</a:t>
            </a:r>
            <a:r>
              <a:rPr lang="en-US" sz="1600" dirty="0">
                <a:latin typeface="+mj-lt"/>
              </a:rPr>
              <a:t> skin cancer)</a:t>
            </a:r>
          </a:p>
          <a:p>
            <a:pPr marL="381000" indent="-342900"/>
            <a:r>
              <a:rPr lang="en-US" dirty="0">
                <a:latin typeface="+mj-lt"/>
              </a:rPr>
              <a:t>2</a:t>
            </a:r>
            <a:r>
              <a:rPr lang="en-US" baseline="30000" dirty="0">
                <a:latin typeface="+mj-lt"/>
              </a:rPr>
              <a:t>nd</a:t>
            </a:r>
            <a:r>
              <a:rPr lang="en-US" dirty="0">
                <a:latin typeface="+mj-lt"/>
              </a:rPr>
              <a:t> most common cause of cancer deaths in women.  </a:t>
            </a:r>
            <a:r>
              <a:rPr lang="en-US" sz="1600" dirty="0">
                <a:latin typeface="+mj-lt"/>
              </a:rPr>
              <a:t>(2nd to lung cancer)</a:t>
            </a:r>
          </a:p>
          <a:p>
            <a:r>
              <a:rPr lang="en-US" dirty="0">
                <a:latin typeface="+mj-lt"/>
              </a:rPr>
              <a:t>Worldwide incidence and mortality is increasing at an alarming rate. 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3306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ietary and Lifestyle Factors and Breast Cancer Risk | Bentham Sc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23" y="951618"/>
            <a:ext cx="6498953" cy="561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0380" y="2562387"/>
            <a:ext cx="4246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Risk factors</a:t>
            </a:r>
          </a:p>
        </p:txBody>
      </p:sp>
    </p:spTree>
    <p:extLst>
      <p:ext uri="{BB962C8B-B14F-4D97-AF65-F5344CB8AC3E}">
        <p14:creationId xmlns:p14="http://schemas.microsoft.com/office/powerpoint/2010/main" val="853682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World Health Organization (WHO) - 4️⃣ women are diagnosed with breast cancer  every minute. Be aware of breast cancer symptoms. Early diagnosis of cancer  increases the chances for successful treatment. | فيسبو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902" t="25556" r="38993" b="32320"/>
          <a:stretch/>
        </p:blipFill>
        <p:spPr>
          <a:xfrm>
            <a:off x="6768439" y="645308"/>
            <a:ext cx="4468703" cy="4580422"/>
          </a:xfrm>
          <a:prstGeom prst="rect">
            <a:avLst/>
          </a:prstGeom>
        </p:spPr>
      </p:pic>
      <p:pic>
        <p:nvPicPr>
          <p:cNvPr id="7172" name="Picture 4" descr="Artemis Hospitals on Twitter: &quot;Early detection of breast cancer has a  higher possibility of successful treatment. Consult the experts at Artemis  Hospitals if you notice these signs for the best treatment a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0" b="11552"/>
          <a:stretch/>
        </p:blipFill>
        <p:spPr bwMode="auto">
          <a:xfrm>
            <a:off x="833492" y="764088"/>
            <a:ext cx="5204701" cy="44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57835" y="5535723"/>
            <a:ext cx="10278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The most common location of tumors in breast is upper outer quadrant (50%), followed by the central portion (20%).</a:t>
            </a:r>
          </a:p>
        </p:txBody>
      </p:sp>
    </p:spTree>
    <p:extLst>
      <p:ext uri="{BB962C8B-B14F-4D97-AF65-F5344CB8AC3E}">
        <p14:creationId xmlns:p14="http://schemas.microsoft.com/office/powerpoint/2010/main" val="797894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Pathogenesis/genetics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Some Familial cases are ass with mutations of :</a:t>
            </a:r>
          </a:p>
          <a:p>
            <a:r>
              <a:rPr lang="en-US" dirty="0">
                <a:latin typeface="+mj-lt"/>
              </a:rPr>
              <a:t>BRCA1 &amp; BRCA2 tumor suppressor genes (</a:t>
            </a:r>
            <a:r>
              <a:rPr lang="en-US" dirty="0">
                <a:latin typeface="+mj-lt"/>
                <a:sym typeface="Wingdings" pitchFamily="2" charset="2"/>
              </a:rPr>
              <a:t> </a:t>
            </a:r>
            <a:r>
              <a:rPr lang="en-US" dirty="0">
                <a:latin typeface="+mj-lt"/>
              </a:rPr>
              <a:t>susceptibility to breast Ca. &amp; ovarian serous Ca).</a:t>
            </a:r>
          </a:p>
          <a:p>
            <a:r>
              <a:rPr lang="en-US" dirty="0">
                <a:latin typeface="+mj-lt"/>
              </a:rPr>
              <a:t>familial </a:t>
            </a:r>
            <a:r>
              <a:rPr lang="en-US" dirty="0" err="1">
                <a:latin typeface="+mj-lt"/>
              </a:rPr>
              <a:t>germiline</a:t>
            </a:r>
            <a:r>
              <a:rPr lang="en-US" dirty="0">
                <a:latin typeface="+mj-lt"/>
              </a:rPr>
              <a:t> mutations; TP53 &amp; PTEN.</a:t>
            </a:r>
          </a:p>
          <a:p>
            <a:r>
              <a:rPr lang="en-US" dirty="0">
                <a:latin typeface="+mj-lt"/>
              </a:rPr>
              <a:t>The </a:t>
            </a:r>
            <a:r>
              <a:rPr lang="en-US" u="sng" dirty="0">
                <a:latin typeface="+mj-lt"/>
              </a:rPr>
              <a:t>pathways in which familial breast cancer genes function also are often disturbed in sporadic breast cancers.</a:t>
            </a:r>
          </a:p>
        </p:txBody>
      </p:sp>
    </p:spTree>
    <p:extLst>
      <p:ext uri="{BB962C8B-B14F-4D97-AF65-F5344CB8AC3E}">
        <p14:creationId xmlns:p14="http://schemas.microsoft.com/office/powerpoint/2010/main" val="623099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24971" y="609599"/>
            <a:ext cx="10353761" cy="1326321"/>
          </a:xfrm>
        </p:spPr>
        <p:txBody>
          <a:bodyPr/>
          <a:lstStyle/>
          <a:p>
            <a:r>
              <a:rPr lang="en-US" sz="3600" dirty="0"/>
              <a:t>Pathogenesis/HER2 gene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A common clinically important driver mutation in breast Ca is the amplification of the HER2 gene. </a:t>
            </a:r>
          </a:p>
          <a:p>
            <a:r>
              <a:rPr lang="en-US" dirty="0">
                <a:latin typeface="+mj-lt"/>
              </a:rPr>
              <a:t>HER2 is a receptor tyrosine kinase that promotes cell proliferation &amp; opposes apoptosis. </a:t>
            </a:r>
          </a:p>
          <a:p>
            <a:r>
              <a:rPr lang="en-US" dirty="0">
                <a:latin typeface="+mj-lt"/>
              </a:rPr>
              <a:t>Cancers overexpress HER2 are distinct &amp; highly proliferative.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Used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dirty="0">
                <a:latin typeface="+mj-lt"/>
              </a:rPr>
              <a:t>to have poor prognosis </a:t>
            </a:r>
            <a:r>
              <a:rPr lang="en-US" dirty="0">
                <a:latin typeface="+mj-lt"/>
                <a:sym typeface="Wingdings" pitchFamily="2" charset="2"/>
              </a:rPr>
              <a:t></a:t>
            </a:r>
            <a:r>
              <a:rPr lang="en-US" dirty="0">
                <a:latin typeface="+mj-lt"/>
              </a:rPr>
              <a:t> the availability of HER2 targeting therapeutic agents </a:t>
            </a:r>
            <a:r>
              <a:rPr lang="en-US" dirty="0">
                <a:latin typeface="+mj-lt"/>
                <a:sym typeface="Wingdings" pitchFamily="2" charset="2"/>
              </a:rPr>
              <a:t> </a:t>
            </a:r>
            <a:r>
              <a:rPr lang="en-US" dirty="0">
                <a:latin typeface="+mj-lt"/>
              </a:rPr>
              <a:t>markedly improved prognosis in patients w HER2-amplified tumor</a:t>
            </a:r>
          </a:p>
        </p:txBody>
      </p:sp>
      <p:pic>
        <p:nvPicPr>
          <p:cNvPr id="9218" name="Picture 2" descr="HER2 signaling pathway. HER2 as well as the other members of the EGFR... |  Download Scientific Diagr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41"/>
          <a:stretch/>
        </p:blipFill>
        <p:spPr bwMode="auto">
          <a:xfrm>
            <a:off x="8339845" y="87137"/>
            <a:ext cx="3852155" cy="150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751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748" y="609600"/>
            <a:ext cx="10353761" cy="1326321"/>
          </a:xfrm>
        </p:spPr>
        <p:txBody>
          <a:bodyPr/>
          <a:lstStyle/>
          <a:p>
            <a:pPr algn="l"/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148" y="2686326"/>
            <a:ext cx="10353762" cy="3695136"/>
          </a:xfrm>
        </p:spPr>
        <p:txBody>
          <a:bodyPr>
            <a:normAutofit/>
          </a:bodyPr>
          <a:lstStyle/>
          <a:p>
            <a:r>
              <a:rPr lang="en-US" dirty="0">
                <a:latin typeface="Source Sans Pro"/>
                <a:ea typeface="Source Sans Pro"/>
                <a:cs typeface="Source Sans Pro"/>
              </a:rPr>
              <a:t>the main forms of breast carcinoma are as follows:(depend on B.M status):</a:t>
            </a:r>
          </a:p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Noninvasive</a:t>
            </a:r>
          </a:p>
          <a:p>
            <a:pPr>
              <a:buFont typeface="+mj-lt"/>
              <a:buAutoNum type="arabicPeriod"/>
            </a:pPr>
            <a:r>
              <a:rPr lang="it-IT" dirty="0"/>
              <a:t>Ductal carcinoma in situ (DCIS)</a:t>
            </a:r>
          </a:p>
          <a:p>
            <a:pPr>
              <a:buFont typeface="+mj-lt"/>
              <a:buAutoNum type="arabicPeriod"/>
            </a:pPr>
            <a:r>
              <a:rPr lang="it-IT" dirty="0"/>
              <a:t>Lobular carcinoma in situ (LCIS)</a:t>
            </a:r>
          </a:p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Invasive</a:t>
            </a:r>
          </a:p>
          <a:p>
            <a:pPr>
              <a:buAutoNum type="arabicPeriod"/>
            </a:pPr>
            <a:r>
              <a:rPr lang="en-US" dirty="0"/>
              <a:t>Invasive mammary carcinoma , NOS( 70-80%).</a:t>
            </a:r>
          </a:p>
          <a:p>
            <a:pPr>
              <a:buAutoNum type="arabicPeriod"/>
            </a:pPr>
            <a:r>
              <a:rPr lang="en-US" dirty="0"/>
              <a:t>Invasive carcinoma of special type (lobular,  medullary, secretory, mucinous)</a:t>
            </a:r>
          </a:p>
          <a:p>
            <a:endParaRPr lang="en-US" dirty="0">
              <a:latin typeface="Source Sans Pro"/>
              <a:ea typeface="Source Sans Pro"/>
              <a:cs typeface="Source Sans Pro"/>
            </a:endParaRPr>
          </a:p>
        </p:txBody>
      </p:sp>
      <p:pic>
        <p:nvPicPr>
          <p:cNvPr id="10242" name="Picture 2" descr="nvasive versus Non-invasive Breast Cancer Cells | Download Scientific 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821" y="276054"/>
            <a:ext cx="4550896" cy="224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046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Noninvasive (in Situ) Carcinoma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Malignant clonal proliferation of epithelial cells within the lobules &amp;  ducts.</a:t>
            </a:r>
          </a:p>
          <a:p>
            <a:r>
              <a:rPr lang="en-US" dirty="0">
                <a:latin typeface="+mj-lt"/>
              </a:rPr>
              <a:t>Both types of CIS arise from cells in the terminal duct</a:t>
            </a:r>
          </a:p>
          <a:p>
            <a:r>
              <a:rPr lang="en-US" dirty="0">
                <a:latin typeface="+mj-lt"/>
              </a:rPr>
              <a:t>Both “respect” the basement membrane &amp; do not invade into stroma or </a:t>
            </a:r>
            <a:r>
              <a:rPr lang="en-US" dirty="0" err="1">
                <a:latin typeface="+mj-lt"/>
              </a:rPr>
              <a:t>lymphovascular</a:t>
            </a:r>
            <a:r>
              <a:rPr lang="en-US" dirty="0">
                <a:latin typeface="+mj-lt"/>
              </a:rPr>
              <a:t> channels.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0846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…anatomy.</a:t>
            </a:r>
          </a:p>
        </p:txBody>
      </p:sp>
      <p:pic>
        <p:nvPicPr>
          <p:cNvPr id="1026" name="Picture 2" descr="Female Breast Anatomy Royalty Free Cliparts, Vectors, And Stock  Illustration. Image 127327905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1"/>
          <a:stretch/>
        </p:blipFill>
        <p:spPr bwMode="auto">
          <a:xfrm>
            <a:off x="1285143" y="2483427"/>
            <a:ext cx="4145550" cy="284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east, Lactating - Gross Anatomy Flashcards | Draw it to Know i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7"/>
          <a:stretch/>
        </p:blipFill>
        <p:spPr bwMode="auto">
          <a:xfrm>
            <a:off x="6899563" y="1935921"/>
            <a:ext cx="5100359" cy="458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269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3045" y="675533"/>
            <a:ext cx="10614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Ductal carcinoma in situ (DCIS) is a neoplastic proliferation of mammary ductal epithelial cells confined to the ductal-lobular system without evidence of invasion through the basement membrane into the surrounding stroma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612" t="15625" r="24299" b="13787"/>
          <a:stretch/>
        </p:blipFill>
        <p:spPr>
          <a:xfrm>
            <a:off x="1452283" y="3135078"/>
            <a:ext cx="2662518" cy="20285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508" t="15809" r="24610" b="13787"/>
          <a:stretch/>
        </p:blipFill>
        <p:spPr>
          <a:xfrm>
            <a:off x="4988859" y="3194002"/>
            <a:ext cx="2702859" cy="20621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6449" y="5235856"/>
            <a:ext cx="30844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CRIBRIFORM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5545" y="5205077"/>
            <a:ext cx="28437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PAPILLARY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508" t="16360" r="24610" b="14155"/>
          <a:stretch/>
        </p:blipFill>
        <p:spPr>
          <a:xfrm>
            <a:off x="8565775" y="3173713"/>
            <a:ext cx="2792505" cy="21027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50372" y="5163663"/>
            <a:ext cx="20233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SOLID</a:t>
            </a:r>
          </a:p>
        </p:txBody>
      </p:sp>
    </p:spTree>
    <p:extLst>
      <p:ext uri="{BB962C8B-B14F-4D97-AF65-F5344CB8AC3E}">
        <p14:creationId xmlns:p14="http://schemas.microsoft.com/office/powerpoint/2010/main" val="2576822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967753"/>
            <a:ext cx="9417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</a:rPr>
              <a:t>Lobulocentric</a:t>
            </a:r>
            <a:r>
              <a:rPr lang="en-US" sz="2000" dirty="0">
                <a:latin typeface="Arial" panose="020B0604020202020204" pitchFamily="34" charset="0"/>
              </a:rPr>
              <a:t> proliferation of small uniform cells which fill and distend most of the acini in the involved lobule</a:t>
            </a:r>
            <a:endParaRPr lang="en-US" sz="20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824" t="15257" r="18926" b="13052"/>
          <a:stretch/>
        </p:blipFill>
        <p:spPr>
          <a:xfrm>
            <a:off x="2635624" y="2060564"/>
            <a:ext cx="6051177" cy="38561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53634" y="5839966"/>
            <a:ext cx="1834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LCIS</a:t>
            </a:r>
          </a:p>
        </p:txBody>
      </p:sp>
    </p:spTree>
    <p:extLst>
      <p:ext uri="{BB962C8B-B14F-4D97-AF65-F5344CB8AC3E}">
        <p14:creationId xmlns:p14="http://schemas.microsoft.com/office/powerpoint/2010/main" val="872770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Invasive ductal carcinoma (IDC)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All carcinomas that cannot be </a:t>
            </a:r>
            <a:r>
              <a:rPr lang="en-US" dirty="0" err="1">
                <a:latin typeface="+mj-lt"/>
              </a:rPr>
              <a:t>subclassified</a:t>
            </a:r>
            <a:r>
              <a:rPr lang="en-US" dirty="0">
                <a:latin typeface="+mj-lt"/>
              </a:rPr>
              <a:t> into one of the specialized types, 70-80%.</a:t>
            </a:r>
          </a:p>
          <a:p>
            <a:r>
              <a:rPr lang="en-US" dirty="0">
                <a:latin typeface="+mj-lt"/>
              </a:rPr>
              <a:t>Associated with DCIS (precursor).</a:t>
            </a:r>
          </a:p>
          <a:p>
            <a:r>
              <a:rPr lang="en-US" b="1" dirty="0">
                <a:latin typeface="+mj-lt"/>
              </a:rPr>
              <a:t>Gross</a:t>
            </a:r>
            <a:r>
              <a:rPr lang="en-US" dirty="0">
                <a:latin typeface="+mj-lt"/>
              </a:rPr>
              <a:t>: Mostly produce a desmoplastic response that replaces normal breast fat (&amp; a mammographic density) &amp; appear as a hard, palpable infiltrative mass.</a:t>
            </a:r>
          </a:p>
          <a:p>
            <a:r>
              <a:rPr lang="en-US" b="1" dirty="0">
                <a:latin typeface="+mj-lt"/>
              </a:rPr>
              <a:t>Microscopic</a:t>
            </a:r>
            <a:r>
              <a:rPr lang="en-US" dirty="0">
                <a:latin typeface="+mj-lt"/>
              </a:rPr>
              <a:t>: ranging from well-developed tubules &amp; low-grade nuclei to tumors consisting of sheets of anaplastic cells. </a:t>
            </a:r>
          </a:p>
        </p:txBody>
      </p:sp>
    </p:spTree>
    <p:extLst>
      <p:ext uri="{BB962C8B-B14F-4D97-AF65-F5344CB8AC3E}">
        <p14:creationId xmlns:p14="http://schemas.microsoft.com/office/powerpoint/2010/main" val="2975622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849" t="15993" r="28744" b="13970"/>
          <a:stretch/>
        </p:blipFill>
        <p:spPr>
          <a:xfrm>
            <a:off x="860613" y="598009"/>
            <a:ext cx="4585446" cy="4159655"/>
          </a:xfrm>
          <a:prstGeom prst="rect">
            <a:avLst/>
          </a:prstGeom>
        </p:spPr>
      </p:pic>
      <p:pic>
        <p:nvPicPr>
          <p:cNvPr id="12290" name="Picture 2" descr="Pathology Outlines - NST (ductal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551" y="706161"/>
            <a:ext cx="4714875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350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Invasive lobular carcinoma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Infiltrating cells similar to tumor cells in LCIS, ~10-15%.</a:t>
            </a:r>
          </a:p>
          <a:p>
            <a:r>
              <a:rPr lang="en-US" dirty="0">
                <a:latin typeface="+mj-lt"/>
              </a:rPr>
              <a:t>Associated with LCIS (precursor), </a:t>
            </a:r>
          </a:p>
          <a:p>
            <a:r>
              <a:rPr lang="en-US" dirty="0">
                <a:latin typeface="+mj-lt"/>
              </a:rPr>
              <a:t>Cells invade stroma individually.</a:t>
            </a:r>
          </a:p>
          <a:p>
            <a:r>
              <a:rPr lang="en-US" dirty="0">
                <a:latin typeface="+mj-lt"/>
              </a:rPr>
              <a:t>Most manifest as palpable masses or mammographic densities (as IDC).</a:t>
            </a:r>
          </a:p>
          <a:p>
            <a:r>
              <a:rPr lang="en-US" dirty="0">
                <a:latin typeface="+mj-lt"/>
              </a:rPr>
              <a:t>Commonly </a:t>
            </a:r>
            <a:r>
              <a:rPr lang="en-US" dirty="0" err="1">
                <a:latin typeface="+mj-lt"/>
              </a:rPr>
              <a:t>multicentric</a:t>
            </a:r>
            <a:r>
              <a:rPr lang="en-US" dirty="0">
                <a:latin typeface="+mj-lt"/>
              </a:rPr>
              <a:t> or bilateral.</a:t>
            </a:r>
          </a:p>
          <a:p>
            <a:r>
              <a:rPr lang="en-US" dirty="0">
                <a:latin typeface="+mj-lt"/>
              </a:rPr>
              <a:t>Almost all lobular carcinomas express hormone receptors, HER2 overexpression is rare. </a:t>
            </a:r>
          </a:p>
        </p:txBody>
      </p:sp>
    </p:spTree>
    <p:extLst>
      <p:ext uri="{BB962C8B-B14F-4D97-AF65-F5344CB8AC3E}">
        <p14:creationId xmlns:p14="http://schemas.microsoft.com/office/powerpoint/2010/main" val="2957940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ypes of Breast Cancer - Breast Pathology | Johns Hopkins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469" y="1156448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982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Inflammatory carcinoma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Defined by its clinical presentation.</a:t>
            </a:r>
          </a:p>
          <a:p>
            <a:r>
              <a:rPr lang="en-US" b="1" dirty="0">
                <a:latin typeface="+mj-lt"/>
              </a:rPr>
              <a:t>Presentation</a:t>
            </a:r>
            <a:r>
              <a:rPr lang="en-US" dirty="0">
                <a:latin typeface="+mj-lt"/>
              </a:rPr>
              <a:t>: breast swollen &amp; erythematous, skin thickening </a:t>
            </a:r>
            <a:r>
              <a:rPr lang="en-US" dirty="0">
                <a:latin typeface="+mj-lt"/>
                <a:sym typeface="Wingdings" pitchFamily="2" charset="2"/>
              </a:rPr>
              <a:t> </a:t>
            </a:r>
            <a:r>
              <a:rPr lang="en-US" b="1" dirty="0" err="1">
                <a:latin typeface="+mj-lt"/>
              </a:rPr>
              <a:t>Peau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d'orange</a:t>
            </a:r>
            <a:endParaRPr lang="en-US" b="1" dirty="0">
              <a:latin typeface="+mj-lt"/>
            </a:endParaRPr>
          </a:p>
          <a:p>
            <a:r>
              <a:rPr lang="en-US" b="1" dirty="0">
                <a:latin typeface="+mj-lt"/>
              </a:rPr>
              <a:t>Microscopic</a:t>
            </a:r>
            <a:r>
              <a:rPr lang="en-US" dirty="0">
                <a:latin typeface="+mj-lt"/>
              </a:rPr>
              <a:t>: Invasive carcinoma, generally poorly differentiated &amp; diffusely infiltrates </a:t>
            </a:r>
            <a:r>
              <a:rPr lang="en-US" b="1" dirty="0">
                <a:latin typeface="+mj-lt"/>
              </a:rPr>
              <a:t>and obstructs dermal lymphatic spaces, </a:t>
            </a:r>
            <a:r>
              <a:rPr lang="en-US" dirty="0">
                <a:latin typeface="+mj-lt"/>
              </a:rPr>
              <a:t>causing the “inflamed” appearance; true inflammation is absent.</a:t>
            </a:r>
          </a:p>
          <a:p>
            <a:r>
              <a:rPr lang="en-US" dirty="0">
                <a:latin typeface="+mj-lt"/>
              </a:rPr>
              <a:t>Most of these have distant metastases &amp; the prognosis is extremely poor.</a:t>
            </a:r>
          </a:p>
        </p:txBody>
      </p:sp>
    </p:spTree>
    <p:extLst>
      <p:ext uri="{BB962C8B-B14F-4D97-AF65-F5344CB8AC3E}">
        <p14:creationId xmlns:p14="http://schemas.microsoft.com/office/powerpoint/2010/main" val="2652853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Webpathology.com: A Collection of Surgical Pathology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63" y="523603"/>
            <a:ext cx="5252413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Qiao's Pathology: Inflammatory Carcinoma of the Breast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306" y="523604"/>
            <a:ext cx="5257800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020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851137" y="2438400"/>
            <a:ext cx="11119191" cy="353659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101597" indent="0">
              <a:buNone/>
            </a:pPr>
            <a:r>
              <a:rPr lang="en-US" sz="2000" dirty="0">
                <a:latin typeface="+mj-lt"/>
              </a:rPr>
              <a:t>The most clinically useful classification of breast cancers </a:t>
            </a:r>
            <a:r>
              <a:rPr lang="en-US" sz="2000" dirty="0">
                <a:latin typeface="+mj-lt"/>
                <a:sym typeface="Wingdings" pitchFamily="2" charset="2"/>
              </a:rPr>
              <a:t> </a:t>
            </a:r>
            <a:r>
              <a:rPr lang="en-US" sz="2000" dirty="0">
                <a:latin typeface="+mj-lt"/>
              </a:rPr>
              <a:t>based on expression of hormone receptors {estrogen (ER) &amp; progesterone (PR) receptors &amp; the expression of the human epidermal growth factor receptor 2 (HER2, ERBB2):</a:t>
            </a:r>
          </a:p>
          <a:p>
            <a:pPr marL="711182" indent="-609585">
              <a:buAutoNum type="arabicPeriod"/>
            </a:pPr>
            <a:r>
              <a:rPr lang="en-US" sz="2000" dirty="0">
                <a:latin typeface="+mj-lt"/>
              </a:rPr>
              <a:t>ER positive (HER2 –</a:t>
            </a:r>
            <a:r>
              <a:rPr lang="en-US" sz="2000" dirty="0" err="1">
                <a:latin typeface="+mj-lt"/>
              </a:rPr>
              <a:t>ve</a:t>
            </a:r>
            <a:r>
              <a:rPr lang="en-US" sz="2000" dirty="0">
                <a:latin typeface="+mj-lt"/>
              </a:rPr>
              <a:t> ; 50%–65% of cancers).</a:t>
            </a:r>
          </a:p>
          <a:p>
            <a:pPr marL="711182" indent="-609585">
              <a:buAutoNum type="arabicPeriod"/>
            </a:pPr>
            <a:r>
              <a:rPr lang="en-US" sz="2000" dirty="0">
                <a:latin typeface="+mj-lt"/>
              </a:rPr>
              <a:t>HER2 positive (ER +</a:t>
            </a:r>
            <a:r>
              <a:rPr lang="en-US" sz="2000" dirty="0" err="1">
                <a:latin typeface="+mj-lt"/>
              </a:rPr>
              <a:t>ve</a:t>
            </a:r>
            <a:r>
              <a:rPr lang="en-US" sz="2000" dirty="0">
                <a:latin typeface="+mj-lt"/>
              </a:rPr>
              <a:t> or –</a:t>
            </a:r>
            <a:r>
              <a:rPr lang="en-US" sz="2000" dirty="0" err="1">
                <a:latin typeface="+mj-lt"/>
              </a:rPr>
              <a:t>ve</a:t>
            </a:r>
            <a:r>
              <a:rPr lang="en-US" sz="2000" dirty="0">
                <a:latin typeface="+mj-lt"/>
              </a:rPr>
              <a:t> ; 10-20% of cancers).</a:t>
            </a:r>
          </a:p>
          <a:p>
            <a:pPr marL="711182" indent="-609585">
              <a:buAutoNum type="arabicPeriod"/>
            </a:pPr>
            <a:r>
              <a:rPr lang="en-US" sz="2000" dirty="0">
                <a:latin typeface="+mj-lt"/>
              </a:rPr>
              <a:t>Triple negative (ER, PR, &amp; HER2 –</a:t>
            </a:r>
            <a:r>
              <a:rPr lang="en-US" sz="2000" dirty="0" err="1">
                <a:latin typeface="+mj-lt"/>
              </a:rPr>
              <a:t>ve</a:t>
            </a:r>
            <a:r>
              <a:rPr lang="en-US" sz="2000" dirty="0">
                <a:latin typeface="+mj-lt"/>
              </a:rPr>
              <a:t> ; 10-20%of cancers).</a:t>
            </a:r>
          </a:p>
        </p:txBody>
      </p:sp>
      <p:pic>
        <p:nvPicPr>
          <p:cNvPr id="6146" name="Picture 2" descr="three chemicals that fuel cancer growt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t="41745" r="3691" b="14036"/>
          <a:stretch/>
        </p:blipFill>
        <p:spPr bwMode="auto">
          <a:xfrm>
            <a:off x="1648690" y="346361"/>
            <a:ext cx="9060873" cy="220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381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-143432"/>
            <a:ext cx="10353761" cy="1326321"/>
          </a:xfrm>
        </p:spPr>
        <p:txBody>
          <a:bodyPr/>
          <a:lstStyle/>
          <a:p>
            <a:r>
              <a:rPr lang="en-US" dirty="0"/>
              <a:t>Hormonal therapy</a:t>
            </a:r>
          </a:p>
        </p:txBody>
      </p:sp>
      <p:pic>
        <p:nvPicPr>
          <p:cNvPr id="15362" name="Picture 2" descr="Demystifying Breast Cancer and its Treatment | Aeon Car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82889"/>
            <a:ext cx="5829934" cy="413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7313" y="5678467"/>
            <a:ext cx="12286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Hormone receptor positive breast carcinomas may be treated with </a:t>
            </a:r>
            <a:r>
              <a:rPr lang="en-US" dirty="0" err="1">
                <a:latin typeface="Arial" panose="020B0604020202020204" pitchFamily="34" charset="0"/>
              </a:rPr>
              <a:t>neoadjuvant</a:t>
            </a:r>
            <a:r>
              <a:rPr lang="en-US" dirty="0">
                <a:latin typeface="Arial" panose="020B0604020202020204" pitchFamily="34" charset="0"/>
              </a:rPr>
              <a:t> endocrine therapy with lower toxicity and cost than the alternative of </a:t>
            </a:r>
            <a:r>
              <a:rPr lang="en-US" dirty="0" err="1">
                <a:latin typeface="Arial" panose="020B0604020202020204" pitchFamily="34" charset="0"/>
              </a:rPr>
              <a:t>neoadjuvant</a:t>
            </a:r>
            <a:r>
              <a:rPr lang="en-US" dirty="0">
                <a:latin typeface="Arial" panose="020B0604020202020204" pitchFamily="34" charset="0"/>
              </a:rPr>
              <a:t> chemotherapy</a:t>
            </a:r>
          </a:p>
        </p:txBody>
      </p:sp>
    </p:spTree>
    <p:extLst>
      <p:ext uri="{BB962C8B-B14F-4D97-AF65-F5344CB8AC3E}">
        <p14:creationId xmlns:p14="http://schemas.microsoft.com/office/powerpoint/2010/main" val="1062781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43705" y="160338"/>
            <a:ext cx="10353761" cy="1326321"/>
          </a:xfrm>
        </p:spPr>
        <p:txBody>
          <a:bodyPr/>
          <a:lstStyle/>
          <a:p>
            <a:r>
              <a:rPr lang="en-US" dirty="0"/>
              <a:t>Overview …histology</a:t>
            </a:r>
          </a:p>
        </p:txBody>
      </p:sp>
      <p:sp>
        <p:nvSpPr>
          <p:cNvPr id="3" name="AutoShape 2" descr="Untitled Docu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1097" t="22804" r="3376" b="37288"/>
          <a:stretch/>
        </p:blipFill>
        <p:spPr>
          <a:xfrm>
            <a:off x="6964931" y="1295222"/>
            <a:ext cx="4374573" cy="2691246"/>
          </a:xfrm>
          <a:prstGeom prst="rect">
            <a:avLst/>
          </a:prstGeom>
        </p:spPr>
      </p:pic>
      <p:pic>
        <p:nvPicPr>
          <p:cNvPr id="3076" name="Picture 4" descr="Breast Cancer | Histology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457" y="4204400"/>
            <a:ext cx="2451138" cy="249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emale Breast Anatomy Royalty Free Cliparts, Vectors, And Stock  Illustration. Image 127327905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1"/>
          <a:stretch/>
        </p:blipFill>
        <p:spPr bwMode="auto">
          <a:xfrm>
            <a:off x="764147" y="1486660"/>
            <a:ext cx="3712160" cy="254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648112" y="2195623"/>
            <a:ext cx="914400" cy="7549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lbow Connector 7"/>
          <p:cNvCxnSpPr/>
          <p:nvPr/>
        </p:nvCxnSpPr>
        <p:spPr>
          <a:xfrm>
            <a:off x="3562512" y="2484040"/>
            <a:ext cx="3402419" cy="552893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9686260" y="3168502"/>
            <a:ext cx="637954" cy="435935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https://image.slideserve.com/7477/ihc-staining-of-actin-demonstrates-the-presence-of-myoepithelial-cells-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t="33730" r="22114" b="33195"/>
          <a:stretch/>
        </p:blipFill>
        <p:spPr bwMode="auto">
          <a:xfrm>
            <a:off x="946902" y="4673833"/>
            <a:ext cx="3806456" cy="170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eft Arrow 10"/>
          <p:cNvSpPr/>
          <p:nvPr/>
        </p:nvSpPr>
        <p:spPr>
          <a:xfrm>
            <a:off x="4859079" y="5383469"/>
            <a:ext cx="1562986" cy="140969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-Up Arrow 11"/>
          <p:cNvSpPr/>
          <p:nvPr/>
        </p:nvSpPr>
        <p:spPr>
          <a:xfrm>
            <a:off x="9535595" y="4204400"/>
            <a:ext cx="788619" cy="1249553"/>
          </a:xfrm>
          <a:prstGeom prst="lef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438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1084336" y="332509"/>
            <a:ext cx="10553483" cy="111182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3733" dirty="0"/>
              <a:t>clinical outcome</a:t>
            </a: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864991" y="1527067"/>
            <a:ext cx="10828245" cy="451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>
                <a:latin typeface="+mj-lt"/>
              </a:rPr>
              <a:t>Patients with distant metastases have  very poor survival.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+mj-lt"/>
              </a:rPr>
              <a:t>Favored metastasis are the bone, lungs, skeleton, liver.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+mj-lt"/>
              </a:rPr>
              <a:t>Axillary lymph node status is the most important prognostic factor for invasive carcinoma in the absence of distant </a:t>
            </a:r>
            <a:r>
              <a:rPr lang="en-US" sz="2400" u="sng" dirty="0">
                <a:latin typeface="+mj-lt"/>
              </a:rPr>
              <a:t>(</a:t>
            </a:r>
            <a:r>
              <a:rPr lang="en-US" sz="2400" dirty="0">
                <a:latin typeface="+mj-lt"/>
              </a:rPr>
              <a:t> risk ↑with ↑ size of the primary tumor).</a:t>
            </a:r>
          </a:p>
        </p:txBody>
      </p:sp>
    </p:spTree>
    <p:extLst>
      <p:ext uri="{BB962C8B-B14F-4D97-AF65-F5344CB8AC3E}">
        <p14:creationId xmlns:p14="http://schemas.microsoft.com/office/powerpoint/2010/main" val="1974794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1084336" y="332509"/>
            <a:ext cx="10553483" cy="111182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3733" dirty="0"/>
              <a:t>clinical outcome</a:t>
            </a: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864991" y="1527067"/>
            <a:ext cx="10828245" cy="451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2400" dirty="0">
                <a:latin typeface="+mj-lt"/>
              </a:rPr>
              <a:t>predicted based on:</a:t>
            </a:r>
          </a:p>
          <a:p>
            <a:pPr marL="711182" indent="-609585">
              <a:buAutoNum type="arabicPeriod"/>
            </a:pPr>
            <a:r>
              <a:rPr lang="en-US" sz="2400" b="1" dirty="0">
                <a:latin typeface="+mj-lt"/>
              </a:rPr>
              <a:t>Biologic type</a:t>
            </a:r>
            <a:r>
              <a:rPr lang="en-US" sz="2400" dirty="0">
                <a:latin typeface="+mj-lt"/>
              </a:rPr>
              <a:t>: evaluated by a combination of histologic appearance, grade, expression of hormone receptors, &amp; expression of HER2. </a:t>
            </a:r>
          </a:p>
          <a:p>
            <a:pPr marL="711182" indent="-609585">
              <a:buAutoNum type="arabicPeriod"/>
            </a:pPr>
            <a:r>
              <a:rPr lang="en-US" sz="2400" b="1" dirty="0">
                <a:latin typeface="+mj-lt"/>
              </a:rPr>
              <a:t>Tumor stage: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a measure of the extent of tumor at time of diagnosis. (primary tumor (T), involvement of regional lymph nodes (N),&amp;  presence of distant metastases (M))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+ The majority of cancers first metastasize to regional (axillary) nodes</a:t>
            </a:r>
            <a:endParaRPr lang="en-US" sz="2400" u="sng" dirty="0">
              <a:latin typeface="+mj-lt"/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892800" cy="152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23376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1084336" y="332509"/>
            <a:ext cx="10553483" cy="111182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-US" sz="3733" dirty="0"/>
              <a:t>clinical outcome</a:t>
            </a: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864991" y="1527067"/>
            <a:ext cx="10828245" cy="451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711182" indent="-609585">
              <a:buFont typeface="+mj-lt"/>
              <a:buAutoNum type="arabicPeriod" startAt="3"/>
            </a:pPr>
            <a:r>
              <a:rPr lang="en-US" sz="2400" b="1" dirty="0">
                <a:latin typeface="+mj-lt"/>
              </a:rPr>
              <a:t>The availability of treatment modalities</a:t>
            </a:r>
            <a:r>
              <a:rPr lang="en-US" sz="2400" dirty="0">
                <a:latin typeface="+mj-lt"/>
              </a:rPr>
              <a:t>: 80% of women with breast cancer who receive </a:t>
            </a:r>
            <a:r>
              <a:rPr lang="en-US" sz="2400" b="1" u="sng" dirty="0">
                <a:latin typeface="+mj-lt"/>
              </a:rPr>
              <a:t>optimal</a:t>
            </a:r>
            <a:r>
              <a:rPr lang="en-US" sz="2400" dirty="0">
                <a:latin typeface="+mj-lt"/>
              </a:rPr>
              <a:t> therapy will survive.</a:t>
            </a:r>
          </a:p>
        </p:txBody>
      </p:sp>
    </p:spTree>
    <p:extLst>
      <p:ext uri="{BB962C8B-B14F-4D97-AF65-F5344CB8AC3E}">
        <p14:creationId xmlns:p14="http://schemas.microsoft.com/office/powerpoint/2010/main" val="60369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.slideserve.com/7477/higher-magnification-of-a-lobule-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082" y="519545"/>
            <a:ext cx="7317413" cy="548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033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029" t="16970" r="24716" b="21240"/>
          <a:stretch/>
        </p:blipFill>
        <p:spPr>
          <a:xfrm>
            <a:off x="2272225" y="1582684"/>
            <a:ext cx="6986075" cy="4831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62257" y="276386"/>
            <a:ext cx="6117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Nipple..histology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3072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reast Alicia M. Terando, MD Assistant Professor of Surgery - ppt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3920" t="29545" r="4035" b="35910"/>
          <a:stretch/>
        </p:blipFill>
        <p:spPr>
          <a:xfrm>
            <a:off x="460375" y="2191870"/>
            <a:ext cx="4884947" cy="29621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37109" y="415521"/>
            <a:ext cx="71988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Common clinical presentation </a:t>
            </a:r>
          </a:p>
          <a:p>
            <a:pPr algn="ctr"/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of breast disease</a:t>
            </a:r>
          </a:p>
        </p:txBody>
      </p:sp>
      <p:pic>
        <p:nvPicPr>
          <p:cNvPr id="16386" name="Picture 2" descr="Breast Cancer Dimpling: Tips for Identific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4" y="2206703"/>
            <a:ext cx="5253318" cy="294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662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Abnormal mammogram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Aimed to detect early, </a:t>
            </a:r>
            <a:r>
              <a:rPr lang="en-US" b="1" dirty="0" err="1"/>
              <a:t>nonpalpable</a:t>
            </a:r>
            <a:r>
              <a:rPr lang="en-US" b="1" dirty="0"/>
              <a:t> asymptomatic breast </a:t>
            </a:r>
            <a:r>
              <a:rPr lang="en-US" dirty="0"/>
              <a:t>carcinomas before metastatic spread has occurred. </a:t>
            </a:r>
          </a:p>
          <a:p>
            <a:r>
              <a:rPr lang="en-US" dirty="0"/>
              <a:t>average size of invasive carcinomas detected by mammography is about 1 cm.</a:t>
            </a:r>
          </a:p>
        </p:txBody>
      </p:sp>
      <p:pic>
        <p:nvPicPr>
          <p:cNvPr id="8194" name="Picture 2" descr="Mammography Infographics Woman Get Mammograms Breast Stock Vector (Royalty  Free) 118312322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1" b="19720"/>
          <a:stretch/>
        </p:blipFill>
        <p:spPr bwMode="auto">
          <a:xfrm>
            <a:off x="7034644" y="3857392"/>
            <a:ext cx="4925999" cy="281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347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BBS Medicine (Humanity First): Breast anatomy 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191" y="1865575"/>
            <a:ext cx="5495925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69312" y="436785"/>
            <a:ext cx="786944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Breast lesion can be classified 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according to the anatomical location</a:t>
            </a:r>
          </a:p>
        </p:txBody>
      </p:sp>
    </p:spTree>
    <p:extLst>
      <p:ext uri="{BB962C8B-B14F-4D97-AF65-F5344CB8AC3E}">
        <p14:creationId xmlns:p14="http://schemas.microsoft.com/office/powerpoint/2010/main" val="17004381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8346F"/>
      </a:dk2>
      <a:lt2>
        <a:srgbClr val="D9A8D2"/>
      </a:lt2>
      <a:accent1>
        <a:srgbClr val="CE57AB"/>
      </a:accent1>
      <a:accent2>
        <a:srgbClr val="8E8EFD"/>
      </a:accent2>
      <a:accent3>
        <a:srgbClr val="7CBCE0"/>
      </a:accent3>
      <a:accent4>
        <a:srgbClr val="70BF9F"/>
      </a:accent4>
      <a:accent5>
        <a:srgbClr val="A5B960"/>
      </a:accent5>
      <a:accent6>
        <a:srgbClr val="D47A57"/>
      </a:accent6>
      <a:hlink>
        <a:srgbClr val="D164DE"/>
      </a:hlink>
      <a:folHlink>
        <a:srgbClr val="BE87C4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D4FE1632-F131-47D3-A814-99E9CD025E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715E3F2C51640B4ECF0431D023F17" ma:contentTypeVersion="2" ma:contentTypeDescription="Create a new document." ma:contentTypeScope="" ma:versionID="8ff71a0f68f358fa63dc061683fe4d4f">
  <xsd:schema xmlns:xsd="http://www.w3.org/2001/XMLSchema" xmlns:xs="http://www.w3.org/2001/XMLSchema" xmlns:p="http://schemas.microsoft.com/office/2006/metadata/properties" xmlns:ns2="e0ad8373-bfde-47d8-b794-2f09d6972787" targetNamespace="http://schemas.microsoft.com/office/2006/metadata/properties" ma:root="true" ma:fieldsID="f0c5688218bff0f10fb04626d3881636" ns2:_="">
    <xsd:import namespace="e0ad8373-bfde-47d8-b794-2f09d69727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ad8373-bfde-47d8-b794-2f09d69727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7DA391-A4C0-49C0-95B1-ED5ACE9017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96E76F-CA63-4A9D-B68A-567823940913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0ad8373-bfde-47d8-b794-2f09d6972787"/>
  </ds:schemaRefs>
</ds:datastoreItem>
</file>

<file path=customXml/itemProps3.xml><?xml version="1.0" encoding="utf-8"?>
<ds:datastoreItem xmlns:ds="http://schemas.openxmlformats.org/officeDocument/2006/customXml" ds:itemID="{DABCBFFA-B371-49A8-8AC0-081F1BCEA75F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160</TotalTime>
  <Words>1202</Words>
  <Application>Microsoft Office PowerPoint</Application>
  <PresentationFormat>Widescreen</PresentationFormat>
  <Paragraphs>128</Paragraphs>
  <Slides>42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Damask</vt:lpstr>
      <vt:lpstr>   urogenital system-I. Breast </vt:lpstr>
      <vt:lpstr>PowerPoint Presentation</vt:lpstr>
      <vt:lpstr>Overview …anatomy.</vt:lpstr>
      <vt:lpstr>Overview …histology</vt:lpstr>
      <vt:lpstr>PowerPoint Presentation</vt:lpstr>
      <vt:lpstr>PowerPoint Presentation</vt:lpstr>
      <vt:lpstr>PowerPoint Presentation</vt:lpstr>
      <vt:lpstr>Abnormal mammogram</vt:lpstr>
      <vt:lpstr>PowerPoint Presentation</vt:lpstr>
      <vt:lpstr>I. Stromal neoplasms </vt:lpstr>
      <vt:lpstr>a. fibroadenomas</vt:lpstr>
      <vt:lpstr>b. Phyllodes tumors</vt:lpstr>
      <vt:lpstr>PowerPoint Presentation</vt:lpstr>
      <vt:lpstr>II. Benign epithelial lesions</vt:lpstr>
      <vt:lpstr>PowerPoint Presentation</vt:lpstr>
      <vt:lpstr>PowerPoint Presentation</vt:lpstr>
      <vt:lpstr>A. Nonproliferative disease - fibrocystic changes</vt:lpstr>
      <vt:lpstr>PowerPoint Presentation</vt:lpstr>
      <vt:lpstr>B. Proliferative disease without atypia</vt:lpstr>
      <vt:lpstr>PowerPoint Presentation</vt:lpstr>
      <vt:lpstr>C. Proliferative disease with atypia</vt:lpstr>
      <vt:lpstr>PowerPoint Presentation</vt:lpstr>
      <vt:lpstr>Breast carcinoma</vt:lpstr>
      <vt:lpstr>PowerPoint Presentation</vt:lpstr>
      <vt:lpstr>PowerPoint Presentation</vt:lpstr>
      <vt:lpstr>Pathogenesis/genetics</vt:lpstr>
      <vt:lpstr>Pathogenesis/HER2 gene</vt:lpstr>
      <vt:lpstr>morphology</vt:lpstr>
      <vt:lpstr>Noninvasive (in Situ) Carcinoma</vt:lpstr>
      <vt:lpstr>PowerPoint Presentation</vt:lpstr>
      <vt:lpstr>PowerPoint Presentation</vt:lpstr>
      <vt:lpstr>Invasive ductal carcinoma (IDC)</vt:lpstr>
      <vt:lpstr>PowerPoint Presentation</vt:lpstr>
      <vt:lpstr>Invasive lobular carcinoma</vt:lpstr>
      <vt:lpstr>PowerPoint Presentation</vt:lpstr>
      <vt:lpstr>Inflammatory carcinoma </vt:lpstr>
      <vt:lpstr>PowerPoint Presentation</vt:lpstr>
      <vt:lpstr>PowerPoint Presentation</vt:lpstr>
      <vt:lpstr>Hormonal therapy</vt:lpstr>
      <vt:lpstr>clinical outcome</vt:lpstr>
      <vt:lpstr>clinical outcome</vt:lpstr>
      <vt:lpstr>clinical outcome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urogenital system-I. Breast</dc:title>
  <dc:creator>Windows User</dc:creator>
  <cp:lastModifiedBy>Sanabil Hassanat</cp:lastModifiedBy>
  <cp:revision>18</cp:revision>
  <dcterms:created xsi:type="dcterms:W3CDTF">2022-04-27T09:00:08Z</dcterms:created>
  <dcterms:modified xsi:type="dcterms:W3CDTF">2022-04-28T09:42:00Z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0x010100703715E3F2C51640B4ECF0431D023F17</vt:lpwstr>
  </property>
</Properties>
</file>