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8" r:id="rId2"/>
    <p:sldId id="256" r:id="rId3"/>
    <p:sldId id="305" r:id="rId4"/>
    <p:sldId id="302" r:id="rId5"/>
    <p:sldId id="286" r:id="rId6"/>
    <p:sldId id="306" r:id="rId7"/>
    <p:sldId id="289" r:id="rId8"/>
    <p:sldId id="290" r:id="rId9"/>
    <p:sldId id="287" r:id="rId10"/>
    <p:sldId id="260" r:id="rId11"/>
    <p:sldId id="303" r:id="rId12"/>
    <p:sldId id="304" r:id="rId13"/>
    <p:sldId id="261" r:id="rId14"/>
    <p:sldId id="267" r:id="rId15"/>
    <p:sldId id="275" r:id="rId16"/>
    <p:sldId id="291" r:id="rId17"/>
    <p:sldId id="269" r:id="rId18"/>
    <p:sldId id="276" r:id="rId19"/>
    <p:sldId id="292" r:id="rId20"/>
    <p:sldId id="293" r:id="rId21"/>
    <p:sldId id="294" r:id="rId22"/>
    <p:sldId id="270" r:id="rId23"/>
    <p:sldId id="273" r:id="rId24"/>
    <p:sldId id="295" r:id="rId25"/>
    <p:sldId id="296" r:id="rId26"/>
    <p:sldId id="297" r:id="rId27"/>
    <p:sldId id="271" r:id="rId28"/>
    <p:sldId id="307" r:id="rId29"/>
    <p:sldId id="274" r:id="rId30"/>
    <p:sldId id="298" r:id="rId31"/>
    <p:sldId id="277" r:id="rId32"/>
    <p:sldId id="308" r:id="rId33"/>
    <p:sldId id="262" r:id="rId34"/>
    <p:sldId id="265" r:id="rId35"/>
    <p:sldId id="309" r:id="rId36"/>
    <p:sldId id="282" r:id="rId37"/>
    <p:sldId id="299" r:id="rId38"/>
    <p:sldId id="283" r:id="rId39"/>
    <p:sldId id="300" r:id="rId40"/>
    <p:sldId id="284" r:id="rId41"/>
    <p:sldId id="310" r:id="rId42"/>
    <p:sldId id="263" r:id="rId43"/>
    <p:sldId id="264" r:id="rId44"/>
    <p:sldId id="285" r:id="rId4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5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8697AF4-F72D-4F4B-9E79-B783D32BE157}" type="datetimeFigureOut">
              <a:rPr lang="en-US"/>
              <a:pPr>
                <a:defRPr/>
              </a:pPr>
              <a:t>6/17/2019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A8E00F1B-0F3E-4623-8356-7C4CA24EEA5F}" type="slidenum">
              <a:rPr lang="en-US" altLang="en-US"/>
              <a:pPr/>
              <a:t>‹#›</a:t>
            </a:fld>
            <a:endParaRPr lang="en-US" altLang="en-US"/>
          </a:p>
        </p:txBody>
      </p:sp>
    </p:spTree>
    <p:extLst>
      <p:ext uri="{BB962C8B-B14F-4D97-AF65-F5344CB8AC3E}">
        <p14:creationId xmlns:p14="http://schemas.microsoft.com/office/powerpoint/2010/main" val="4599808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506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3CF5762-844A-44C7-9B98-F19801EDA77A}"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extLst>
      <p:ext uri="{BB962C8B-B14F-4D97-AF65-F5344CB8AC3E}">
        <p14:creationId xmlns:p14="http://schemas.microsoft.com/office/powerpoint/2010/main" val="328385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FFC13F3-81B7-4126-B84B-D8F81FDF9675}" type="datetimeFigureOut">
              <a:rPr lang="en-US"/>
              <a:pPr>
                <a:defRPr/>
              </a:pPr>
              <a:t>6/17/2019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BD8204A-9DE3-4424-89B9-69307A5C7CEE}" type="slidenum">
              <a:rPr lang="en-US" altLang="en-US"/>
              <a:pPr/>
              <a:t>‹#›</a:t>
            </a:fld>
            <a:endParaRPr lang="en-US" altLang="en-US"/>
          </a:p>
        </p:txBody>
      </p:sp>
    </p:spTree>
    <p:extLst>
      <p:ext uri="{BB962C8B-B14F-4D97-AF65-F5344CB8AC3E}">
        <p14:creationId xmlns:p14="http://schemas.microsoft.com/office/powerpoint/2010/main" val="129060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0D8043E-A715-400D-8591-769FE82E3E2D}" type="datetimeFigureOut">
              <a:rPr lang="en-US"/>
              <a:pPr>
                <a:defRPr/>
              </a:pPr>
              <a:t>6/17/2019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38579D-6AB7-4EC8-8088-DF263C55222E}" type="slidenum">
              <a:rPr lang="en-US" altLang="en-US"/>
              <a:pPr/>
              <a:t>‹#›</a:t>
            </a:fld>
            <a:endParaRPr lang="en-US" altLang="en-US"/>
          </a:p>
        </p:txBody>
      </p:sp>
    </p:spTree>
    <p:extLst>
      <p:ext uri="{BB962C8B-B14F-4D97-AF65-F5344CB8AC3E}">
        <p14:creationId xmlns:p14="http://schemas.microsoft.com/office/powerpoint/2010/main" val="3633719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57778B7-7367-463A-BFF2-5D541F4EF68C}" type="datetimeFigureOut">
              <a:rPr lang="en-US"/>
              <a:pPr>
                <a:defRPr/>
              </a:pPr>
              <a:t>6/17/2019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E334E13-00BA-42EA-8302-B9A1FA816305}" type="slidenum">
              <a:rPr lang="en-US" altLang="en-US"/>
              <a:pPr/>
              <a:t>‹#›</a:t>
            </a:fld>
            <a:endParaRPr lang="en-US" altLang="en-US"/>
          </a:p>
        </p:txBody>
      </p:sp>
    </p:spTree>
    <p:extLst>
      <p:ext uri="{BB962C8B-B14F-4D97-AF65-F5344CB8AC3E}">
        <p14:creationId xmlns:p14="http://schemas.microsoft.com/office/powerpoint/2010/main" val="5602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157993-445F-425F-847C-67B1758F841A}" type="datetimeFigureOut">
              <a:rPr lang="en-US"/>
              <a:pPr>
                <a:defRPr/>
              </a:pPr>
              <a:t>6/17/2019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6B01910-62CA-4697-9EC7-9FC6DFC83625}" type="slidenum">
              <a:rPr lang="en-US" altLang="en-US"/>
              <a:pPr/>
              <a:t>‹#›</a:t>
            </a:fld>
            <a:endParaRPr lang="en-US" altLang="en-US"/>
          </a:p>
        </p:txBody>
      </p:sp>
    </p:spTree>
    <p:extLst>
      <p:ext uri="{BB962C8B-B14F-4D97-AF65-F5344CB8AC3E}">
        <p14:creationId xmlns:p14="http://schemas.microsoft.com/office/powerpoint/2010/main" val="79362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3330388-5127-4210-97F7-54520CD6EAF2}" type="datetimeFigureOut">
              <a:rPr lang="en-US"/>
              <a:pPr>
                <a:defRPr/>
              </a:pPr>
              <a:t>6/17/2019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59F570C-5F0F-4C5F-A006-4BC007A6A5FE}" type="slidenum">
              <a:rPr lang="en-US" altLang="en-US"/>
              <a:pPr/>
              <a:t>‹#›</a:t>
            </a:fld>
            <a:endParaRPr lang="en-US" altLang="en-US"/>
          </a:p>
        </p:txBody>
      </p:sp>
    </p:spTree>
    <p:extLst>
      <p:ext uri="{BB962C8B-B14F-4D97-AF65-F5344CB8AC3E}">
        <p14:creationId xmlns:p14="http://schemas.microsoft.com/office/powerpoint/2010/main" val="675191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FCB35A3-C38B-4C7E-8443-614E1688EC0C}" type="datetimeFigureOut">
              <a:rPr lang="en-US"/>
              <a:pPr>
                <a:defRPr/>
              </a:pPr>
              <a:t>6/17/2019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E2024B1-38ED-4568-95E3-C04AE0872F51}" type="slidenum">
              <a:rPr lang="en-US" altLang="en-US"/>
              <a:pPr/>
              <a:t>‹#›</a:t>
            </a:fld>
            <a:endParaRPr lang="en-US" altLang="en-US"/>
          </a:p>
        </p:txBody>
      </p:sp>
    </p:spTree>
    <p:extLst>
      <p:ext uri="{BB962C8B-B14F-4D97-AF65-F5344CB8AC3E}">
        <p14:creationId xmlns:p14="http://schemas.microsoft.com/office/powerpoint/2010/main" val="2413384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41FD023-30E9-43D5-9522-0733B702813D}" type="datetimeFigureOut">
              <a:rPr lang="en-US"/>
              <a:pPr>
                <a:defRPr/>
              </a:pPr>
              <a:t>6/17/2019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79CA095-F91A-4603-B611-7D229588862B}" type="slidenum">
              <a:rPr lang="en-US" altLang="en-US"/>
              <a:pPr/>
              <a:t>‹#›</a:t>
            </a:fld>
            <a:endParaRPr lang="en-US" altLang="en-US"/>
          </a:p>
        </p:txBody>
      </p:sp>
    </p:spTree>
    <p:extLst>
      <p:ext uri="{BB962C8B-B14F-4D97-AF65-F5344CB8AC3E}">
        <p14:creationId xmlns:p14="http://schemas.microsoft.com/office/powerpoint/2010/main" val="987647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5DF6779-4A41-4889-B210-ACACFF6A4FA3}" type="datetimeFigureOut">
              <a:rPr lang="en-US"/>
              <a:pPr>
                <a:defRPr/>
              </a:pPr>
              <a:t>6/17/2019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F1A5EF6-9C99-4E37-A9DA-453848D27179}" type="slidenum">
              <a:rPr lang="en-US" altLang="en-US"/>
              <a:pPr/>
              <a:t>‹#›</a:t>
            </a:fld>
            <a:endParaRPr lang="en-US" altLang="en-US"/>
          </a:p>
        </p:txBody>
      </p:sp>
    </p:spTree>
    <p:extLst>
      <p:ext uri="{BB962C8B-B14F-4D97-AF65-F5344CB8AC3E}">
        <p14:creationId xmlns:p14="http://schemas.microsoft.com/office/powerpoint/2010/main" val="217998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76DEAA5-6B2C-43F4-BBF2-449D3A47543A}" type="datetimeFigureOut">
              <a:rPr lang="en-US"/>
              <a:pPr>
                <a:defRPr/>
              </a:pPr>
              <a:t>6/17/2019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95C23C3B-DFDB-464F-A231-4F4C3D5E7E84}" type="slidenum">
              <a:rPr lang="en-US" altLang="en-US"/>
              <a:pPr/>
              <a:t>‹#›</a:t>
            </a:fld>
            <a:endParaRPr lang="en-US" altLang="en-US"/>
          </a:p>
        </p:txBody>
      </p:sp>
    </p:spTree>
    <p:extLst>
      <p:ext uri="{BB962C8B-B14F-4D97-AF65-F5344CB8AC3E}">
        <p14:creationId xmlns:p14="http://schemas.microsoft.com/office/powerpoint/2010/main" val="1726654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5C20307-EE64-465C-BA94-2EEDF6073E45}" type="datetimeFigureOut">
              <a:rPr lang="en-US"/>
              <a:pPr>
                <a:defRPr/>
              </a:pPr>
              <a:t>6/17/2019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F666D59-9732-4403-9838-C30F6D37043E}" type="slidenum">
              <a:rPr lang="en-US" altLang="en-US"/>
              <a:pPr/>
              <a:t>‹#›</a:t>
            </a:fld>
            <a:endParaRPr lang="en-US" altLang="en-US"/>
          </a:p>
        </p:txBody>
      </p:sp>
    </p:spTree>
    <p:extLst>
      <p:ext uri="{BB962C8B-B14F-4D97-AF65-F5344CB8AC3E}">
        <p14:creationId xmlns:p14="http://schemas.microsoft.com/office/powerpoint/2010/main" val="76096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BF03B8D-2257-4734-B501-7AB72C011EA0}" type="datetimeFigureOut">
              <a:rPr lang="en-US"/>
              <a:pPr>
                <a:defRPr/>
              </a:pPr>
              <a:t>6/17/2019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32F70A8-B870-474B-992B-8385865E940E}" type="slidenum">
              <a:rPr lang="en-US" altLang="en-US"/>
              <a:pPr/>
              <a:t>‹#›</a:t>
            </a:fld>
            <a:endParaRPr lang="en-US" altLang="en-US"/>
          </a:p>
        </p:txBody>
      </p:sp>
    </p:spTree>
    <p:extLst>
      <p:ext uri="{BB962C8B-B14F-4D97-AF65-F5344CB8AC3E}">
        <p14:creationId xmlns:p14="http://schemas.microsoft.com/office/powerpoint/2010/main" val="1130782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2D20EC4-DFD1-4BEC-92A8-1A3B93A7EC9E}" type="datetimeFigureOut">
              <a:rPr lang="en-US"/>
              <a:pPr>
                <a:defRPr/>
              </a:pPr>
              <a:t>6/17/2019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AD5A969E-4A0A-4062-84DA-26DCFEBC8C6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Statistical_population" TargetMode="External"/><Relationship Id="rId2" Type="http://schemas.openxmlformats.org/officeDocument/2006/relationships/hyperlink" Target="https://en.wikipedia.org/wiki/Sampling_(statistic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n.wikipedia.org/wiki/Sampling_(statistic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4"/>
          <p:cNvSpPr>
            <a:spLocks noGrp="1"/>
          </p:cNvSpPr>
          <p:nvPr>
            <p:ph type="ctrTitle"/>
          </p:nvPr>
        </p:nvSpPr>
        <p:spPr>
          <a:xfrm>
            <a:off x="677862" y="293370"/>
            <a:ext cx="7772400" cy="925831"/>
          </a:xfrm>
        </p:spPr>
        <p:txBody>
          <a:bodyPr/>
          <a:lstStyle/>
          <a:p>
            <a:pPr eaLnBrk="1" hangingPunct="1"/>
            <a:r>
              <a:rPr lang="en-US" altLang="en-US" sz="6600" dirty="0" smtClean="0"/>
              <a:t>Sampling</a:t>
            </a:r>
            <a:endParaRPr lang="en-US" altLang="en-US" sz="6600" dirty="0" smtClean="0"/>
          </a:p>
        </p:txBody>
      </p:sp>
      <p:sp>
        <p:nvSpPr>
          <p:cNvPr id="2051" name="Subtitle 5"/>
          <p:cNvSpPr>
            <a:spLocks noGrp="1"/>
          </p:cNvSpPr>
          <p:nvPr>
            <p:ph type="subTitle" idx="1"/>
          </p:nvPr>
        </p:nvSpPr>
        <p:spPr>
          <a:xfrm>
            <a:off x="1555576" y="5084763"/>
            <a:ext cx="6400800" cy="1752600"/>
          </a:xfrm>
        </p:spPr>
        <p:txBody>
          <a:bodyPr/>
          <a:lstStyle/>
          <a:p>
            <a:pPr eaLnBrk="1" hangingPunct="1"/>
            <a:r>
              <a:rPr lang="en-US" altLang="en-US" sz="2400" dirty="0" smtClean="0">
                <a:solidFill>
                  <a:schemeClr val="tx1"/>
                </a:solidFill>
              </a:rPr>
              <a:t>Dr. Israa Al-Rawashdeh </a:t>
            </a:r>
            <a:r>
              <a:rPr lang="en-US" altLang="en-US" sz="2400" dirty="0" err="1" smtClean="0">
                <a:solidFill>
                  <a:schemeClr val="tx1"/>
                </a:solidFill>
              </a:rPr>
              <a:t>MD,MPH,PhD</a:t>
            </a:r>
            <a:endParaRPr lang="en-US" altLang="en-US" sz="2400" dirty="0" smtClean="0">
              <a:solidFill>
                <a:schemeClr val="tx1"/>
              </a:solidFill>
            </a:endParaRPr>
          </a:p>
          <a:p>
            <a:pPr eaLnBrk="1" hangingPunct="1"/>
            <a:r>
              <a:rPr lang="en-US" altLang="en-US" sz="2400" dirty="0" smtClean="0">
                <a:solidFill>
                  <a:schemeClr val="tx1"/>
                </a:solidFill>
              </a:rPr>
              <a:t>Faculty of Medicine</a:t>
            </a:r>
          </a:p>
          <a:p>
            <a:pPr eaLnBrk="1" hangingPunct="1"/>
            <a:r>
              <a:rPr lang="en-US" altLang="en-US" sz="2400" dirty="0" err="1" smtClean="0">
                <a:solidFill>
                  <a:schemeClr val="tx1"/>
                </a:solidFill>
              </a:rPr>
              <a:t>Mutah</a:t>
            </a:r>
            <a:r>
              <a:rPr lang="en-US" altLang="en-US" sz="2400" dirty="0" smtClean="0">
                <a:solidFill>
                  <a:schemeClr val="tx1"/>
                </a:solidFill>
              </a:rPr>
              <a:t> </a:t>
            </a:r>
            <a:r>
              <a:rPr lang="en-US" altLang="en-US" sz="2400" dirty="0" smtClean="0">
                <a:solidFill>
                  <a:schemeClr val="tx1"/>
                </a:solidFill>
              </a:rPr>
              <a:t>University</a:t>
            </a:r>
          </a:p>
          <a:p>
            <a:pPr eaLnBrk="1" hangingPunct="1"/>
            <a:r>
              <a:rPr lang="en-US" altLang="en-US" sz="2400" dirty="0" smtClean="0">
                <a:solidFill>
                  <a:schemeClr val="tx1"/>
                </a:solidFill>
              </a:rPr>
              <a:t>Summer 2019</a:t>
            </a:r>
            <a:endParaRPr lang="en-US" altLang="en-US" sz="2400" dirty="0" smtClean="0">
              <a:solidFill>
                <a:schemeClr val="tx1"/>
              </a:solidFill>
            </a:endParaRPr>
          </a:p>
        </p:txBody>
      </p:sp>
      <p:sp>
        <p:nvSpPr>
          <p:cNvPr id="2052" name="Picture 2" descr="Image result for sampling"/>
          <p:cNvSpPr>
            <a:spLocks noChangeAspect="1" noChangeArrowheads="1"/>
          </p:cNvSpPr>
          <p:nvPr/>
        </p:nvSpPr>
        <p:spPr bwMode="auto">
          <a:xfrm>
            <a:off x="1619250" y="1773238"/>
            <a:ext cx="5889625"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1474762"/>
            <a:ext cx="6768752" cy="361000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Sampling methods: Two </a:t>
            </a:r>
            <a:r>
              <a:rPr lang="en-US" dirty="0" smtClean="0"/>
              <a:t>groups:</a:t>
            </a:r>
            <a:br>
              <a:rPr lang="en-US" dirty="0" smtClean="0"/>
            </a:br>
            <a:endParaRPr lang="en-US" dirty="0"/>
          </a:p>
        </p:txBody>
      </p:sp>
      <p:sp>
        <p:nvSpPr>
          <p:cNvPr id="11267" name="Content Placeholder 2"/>
          <p:cNvSpPr>
            <a:spLocks noGrp="1"/>
          </p:cNvSpPr>
          <p:nvPr>
            <p:ph idx="1"/>
          </p:nvPr>
        </p:nvSpPr>
        <p:spPr/>
        <p:txBody>
          <a:bodyPr/>
          <a:lstStyle/>
          <a:p>
            <a:pPr eaLnBrk="1" hangingPunct="1"/>
            <a:r>
              <a:rPr lang="en-US" altLang="en-US" sz="4400" dirty="0" smtClean="0"/>
              <a:t>Probability, </a:t>
            </a:r>
            <a:endParaRPr lang="en-US" altLang="en-US" sz="4400" dirty="0" smtClean="0"/>
          </a:p>
          <a:p>
            <a:pPr eaLnBrk="1" hangingPunct="1"/>
            <a:r>
              <a:rPr lang="en-US" altLang="en-US" sz="4400" dirty="0"/>
              <a:t>N</a:t>
            </a:r>
            <a:r>
              <a:rPr lang="en-US" altLang="en-US" sz="4400" dirty="0" smtClean="0"/>
              <a:t>on-probability</a:t>
            </a:r>
            <a:endParaRPr lang="en-US" altLang="en-US" sz="4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b="1" smtClean="0"/>
              <a:t>probability sampling</a:t>
            </a:r>
            <a:endParaRPr lang="en-US" altLang="en-US" smtClean="0"/>
          </a:p>
        </p:txBody>
      </p:sp>
      <p:sp>
        <p:nvSpPr>
          <p:cNvPr id="12291" name="Content Placeholder 2"/>
          <p:cNvSpPr>
            <a:spLocks noGrp="1"/>
          </p:cNvSpPr>
          <p:nvPr>
            <p:ph idx="1"/>
          </p:nvPr>
        </p:nvSpPr>
        <p:spPr/>
        <p:txBody>
          <a:bodyPr/>
          <a:lstStyle/>
          <a:p>
            <a:pPr eaLnBrk="1" hangingPunct="1"/>
            <a:r>
              <a:rPr lang="en-US" altLang="en-US" dirty="0" smtClean="0"/>
              <a:t>A </a:t>
            </a:r>
            <a:r>
              <a:rPr lang="en-US" altLang="en-US" b="1" dirty="0" smtClean="0"/>
              <a:t>probability sample</a:t>
            </a:r>
            <a:r>
              <a:rPr lang="en-US" altLang="en-US" dirty="0" smtClean="0"/>
              <a:t> is a sample in which every unit in the population has a chance (greater than zero) of being selected in the sample, and this probability can be accurately determined. </a:t>
            </a:r>
            <a:r>
              <a:rPr lang="en-US" altLang="en-US" dirty="0" smtClean="0"/>
              <a:t>(randomly selected)</a:t>
            </a:r>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mtClean="0"/>
              <a:t>Non-Probability</a:t>
            </a:r>
          </a:p>
        </p:txBody>
      </p:sp>
      <p:sp>
        <p:nvSpPr>
          <p:cNvPr id="13315" name="Content Placeholder 2"/>
          <p:cNvSpPr>
            <a:spLocks noGrp="1"/>
          </p:cNvSpPr>
          <p:nvPr>
            <p:ph idx="1"/>
          </p:nvPr>
        </p:nvSpPr>
        <p:spPr/>
        <p:txBody>
          <a:bodyPr/>
          <a:lstStyle/>
          <a:p>
            <a:pPr eaLnBrk="1" hangingPunct="1"/>
            <a:r>
              <a:rPr lang="en-US" altLang="en-US" b="1" smtClean="0"/>
              <a:t>Nonprobability sampling</a:t>
            </a:r>
            <a:r>
              <a:rPr lang="en-US" altLang="en-US" smtClean="0"/>
              <a:t> is any sampling method where some elements of the population have </a:t>
            </a:r>
            <a:r>
              <a:rPr lang="en-US" altLang="en-US" i="1" smtClean="0"/>
              <a:t>no</a:t>
            </a:r>
            <a:r>
              <a:rPr lang="en-US" altLang="en-US" smtClean="0"/>
              <a:t> chance of selection (these are sometimes referred to as 'out of coverage'/'undercovered'), or where the probability of selection can't be accurately determined. (non-random)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mtClean="0"/>
              <a:t>Probability sampling</a:t>
            </a:r>
          </a:p>
        </p:txBody>
      </p:sp>
      <p:sp>
        <p:nvSpPr>
          <p:cNvPr id="3" name="Content Placeholder 2"/>
          <p:cNvSpPr>
            <a:spLocks noGrp="1"/>
          </p:cNvSpPr>
          <p:nvPr>
            <p:ph idx="1"/>
          </p:nvPr>
        </p:nvSpPr>
        <p:spPr/>
        <p:txBody>
          <a:bodyPr/>
          <a:lstStyle/>
          <a:p>
            <a:pPr eaLnBrk="1" hangingPunct="1"/>
            <a:r>
              <a:rPr lang="en-US" altLang="en-US" dirty="0" smtClean="0"/>
              <a:t>Allow use of inferential statistics.</a:t>
            </a:r>
          </a:p>
          <a:p>
            <a:pPr eaLnBrk="1" hangingPunct="1">
              <a:buFont typeface="Wingdings" panose="05000000000000000000" pitchFamily="2" charset="2"/>
              <a:buChar char="Ø"/>
            </a:pPr>
            <a:r>
              <a:rPr lang="en-US" altLang="en-US" dirty="0" smtClean="0"/>
              <a:t>Simple random</a:t>
            </a:r>
          </a:p>
          <a:p>
            <a:pPr eaLnBrk="1" hangingPunct="1">
              <a:buFont typeface="Wingdings" panose="05000000000000000000" pitchFamily="2" charset="2"/>
              <a:buChar char="Ø"/>
            </a:pPr>
            <a:r>
              <a:rPr lang="en-US" altLang="en-US" dirty="0" smtClean="0"/>
              <a:t>Systematic</a:t>
            </a:r>
          </a:p>
          <a:p>
            <a:pPr eaLnBrk="1" hangingPunct="1">
              <a:buFont typeface="Wingdings" panose="05000000000000000000" pitchFamily="2" charset="2"/>
              <a:buChar char="Ø"/>
            </a:pPr>
            <a:r>
              <a:rPr lang="en-US" altLang="en-US" dirty="0" smtClean="0"/>
              <a:t>Stratified</a:t>
            </a:r>
          </a:p>
          <a:p>
            <a:pPr eaLnBrk="1" hangingPunct="1">
              <a:buFont typeface="Wingdings" panose="05000000000000000000" pitchFamily="2" charset="2"/>
              <a:buChar char="Ø"/>
            </a:pPr>
            <a:r>
              <a:rPr lang="en-US" altLang="en-US" dirty="0" smtClean="0"/>
              <a:t>Cluster</a:t>
            </a:r>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iterate type="lt">
                                    <p:tmPct val="0"/>
                                  </p:iterate>
                                  <p:childTnLst>
                                    <p:animClr clrSpc="rgb" dir="cw">
                                      <p:cBhvr override="childStyle">
                                        <p:cTn id="6" dur="1000" fill="hold"/>
                                        <p:tgtEl>
                                          <p:spTgt spid="3">
                                            <p:txEl>
                                              <p:pRg st="1" end="1"/>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b="1" dirty="0" smtClean="0">
                <a:solidFill>
                  <a:srgbClr val="00B0F0"/>
                </a:solidFill>
              </a:rPr>
              <a:t>Simple random</a:t>
            </a:r>
          </a:p>
        </p:txBody>
      </p:sp>
      <p:sp>
        <p:nvSpPr>
          <p:cNvPr id="16387" name="Content Placeholder 2"/>
          <p:cNvSpPr>
            <a:spLocks noGrp="1"/>
          </p:cNvSpPr>
          <p:nvPr>
            <p:ph idx="1"/>
          </p:nvPr>
        </p:nvSpPr>
        <p:spPr>
          <a:ln>
            <a:solidFill>
              <a:schemeClr val="tx1"/>
            </a:solidFill>
            <a:miter lim="800000"/>
            <a:headEnd/>
            <a:tailEnd/>
          </a:ln>
        </p:spPr>
        <p:txBody>
          <a:bodyPr/>
          <a:lstStyle/>
          <a:p>
            <a:pPr algn="ctr" eaLnBrk="1" hangingPunct="1"/>
            <a:r>
              <a:rPr lang="en-US" altLang="en-US" smtClean="0"/>
              <a:t>Population</a:t>
            </a:r>
          </a:p>
        </p:txBody>
      </p:sp>
      <p:sp>
        <p:nvSpPr>
          <p:cNvPr id="4" name="Oval 3"/>
          <p:cNvSpPr/>
          <p:nvPr/>
        </p:nvSpPr>
        <p:spPr>
          <a:xfrm>
            <a:off x="4211638" y="2997200"/>
            <a:ext cx="1296987" cy="1417638"/>
          </a:xfrm>
          <a:prstGeom prst="ellipse">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rgbClr val="7030A0"/>
                </a:solidFill>
              </a:rPr>
              <a:t>Sample</a:t>
            </a:r>
          </a:p>
        </p:txBody>
      </p:sp>
      <p:sp>
        <p:nvSpPr>
          <p:cNvPr id="5" name="Smiley Face 4"/>
          <p:cNvSpPr/>
          <p:nvPr/>
        </p:nvSpPr>
        <p:spPr>
          <a:xfrm>
            <a:off x="2195513" y="2349500"/>
            <a:ext cx="504825" cy="409575"/>
          </a:xfrm>
          <a:prstGeom prst="smileyFace">
            <a:avLst/>
          </a:prstGeom>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13" name="Smiley Face 12"/>
          <p:cNvSpPr/>
          <p:nvPr/>
        </p:nvSpPr>
        <p:spPr>
          <a:xfrm>
            <a:off x="2771775" y="3068638"/>
            <a:ext cx="504825" cy="411162"/>
          </a:xfrm>
          <a:prstGeom prst="smileyFace">
            <a:avLst/>
          </a:prstGeom>
          <a:ln>
            <a:solidFill>
              <a:srgbClr val="0070C0"/>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solidFill>
                <a:srgbClr val="7030A0"/>
              </a:solidFill>
            </a:endParaRPr>
          </a:p>
        </p:txBody>
      </p:sp>
      <p:sp>
        <p:nvSpPr>
          <p:cNvPr id="14" name="Smiley Face 13"/>
          <p:cNvSpPr/>
          <p:nvPr/>
        </p:nvSpPr>
        <p:spPr>
          <a:xfrm>
            <a:off x="971550" y="4652963"/>
            <a:ext cx="504825" cy="4111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15" name="Smiley Face 14"/>
          <p:cNvSpPr/>
          <p:nvPr/>
        </p:nvSpPr>
        <p:spPr>
          <a:xfrm>
            <a:off x="2411413" y="4005263"/>
            <a:ext cx="504825" cy="409575"/>
          </a:xfrm>
          <a:prstGeom prst="smileyFace">
            <a:avLst/>
          </a:prstGeom>
          <a:ln>
            <a:solidFill>
              <a:srgbClr val="00B0F0"/>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16" name="Smiley Face 15"/>
          <p:cNvSpPr/>
          <p:nvPr/>
        </p:nvSpPr>
        <p:spPr>
          <a:xfrm>
            <a:off x="3924300" y="5157788"/>
            <a:ext cx="503238" cy="409575"/>
          </a:xfrm>
          <a:prstGeom prst="smileyFace">
            <a:avLst/>
          </a:prstGeom>
          <a:ln>
            <a:solidFill>
              <a:srgbClr val="FFFF00"/>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17" name="Smiley Face 16"/>
          <p:cNvSpPr/>
          <p:nvPr/>
        </p:nvSpPr>
        <p:spPr>
          <a:xfrm>
            <a:off x="5795963" y="4941888"/>
            <a:ext cx="504825" cy="409575"/>
          </a:xfrm>
          <a:prstGeom prst="smileyFace">
            <a:avLst/>
          </a:prstGeom>
          <a:ln>
            <a:solidFill>
              <a:srgbClr val="00B050"/>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18" name="Smiley Face 17"/>
          <p:cNvSpPr/>
          <p:nvPr/>
        </p:nvSpPr>
        <p:spPr>
          <a:xfrm>
            <a:off x="6300788" y="2781300"/>
            <a:ext cx="503237" cy="409575"/>
          </a:xfrm>
          <a:prstGeom prst="smileyFace">
            <a:avLst/>
          </a:prstGeom>
          <a:ln>
            <a:solidFill>
              <a:srgbClr val="C00000"/>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p>
        </p:txBody>
      </p:sp>
      <p:cxnSp>
        <p:nvCxnSpPr>
          <p:cNvPr id="20" name="Straight Arrow Connector 19"/>
          <p:cNvCxnSpPr>
            <a:stCxn id="13" idx="6"/>
          </p:cNvCxnSpPr>
          <p:nvPr/>
        </p:nvCxnSpPr>
        <p:spPr>
          <a:xfrm>
            <a:off x="3276600" y="3273425"/>
            <a:ext cx="1150938" cy="515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8" idx="3"/>
          </p:cNvCxnSpPr>
          <p:nvPr/>
        </p:nvCxnSpPr>
        <p:spPr>
          <a:xfrm flipH="1">
            <a:off x="5292725" y="3130550"/>
            <a:ext cx="1081088" cy="369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4140200" y="4149725"/>
            <a:ext cx="576263" cy="1223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4" idx="7"/>
          </p:cNvCxnSpPr>
          <p:nvPr/>
        </p:nvCxnSpPr>
        <p:spPr>
          <a:xfrm flipV="1">
            <a:off x="1401763" y="4076700"/>
            <a:ext cx="3098800" cy="636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5" idx="5"/>
          </p:cNvCxnSpPr>
          <p:nvPr/>
        </p:nvCxnSpPr>
        <p:spPr>
          <a:xfrm>
            <a:off x="2625725" y="2698750"/>
            <a:ext cx="2090738" cy="514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323850" y="5732463"/>
            <a:ext cx="5040313" cy="1125537"/>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solidFill>
                  <a:srgbClr val="FF0000"/>
                </a:solidFill>
              </a:rPr>
              <a:t>Each member of the population has an equal chance of being selected</a:t>
            </a:r>
          </a:p>
        </p:txBody>
      </p:sp>
      <p:sp>
        <p:nvSpPr>
          <p:cNvPr id="34" name="Rectangle 33"/>
          <p:cNvSpPr/>
          <p:nvPr/>
        </p:nvSpPr>
        <p:spPr>
          <a:xfrm>
            <a:off x="5651500" y="3789363"/>
            <a:ext cx="2736850" cy="625475"/>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solidFill>
                  <a:srgbClr val="FF0000"/>
                </a:solidFill>
              </a:rPr>
              <a:t>Pure Chance</a:t>
            </a:r>
          </a:p>
        </p:txBody>
      </p:sp>
      <p:sp>
        <p:nvSpPr>
          <p:cNvPr id="35" name="Rectangle 34"/>
          <p:cNvSpPr/>
          <p:nvPr/>
        </p:nvSpPr>
        <p:spPr>
          <a:xfrm>
            <a:off x="5724525" y="5373688"/>
            <a:ext cx="2735263" cy="554037"/>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solidFill>
                  <a:srgbClr val="FF0000"/>
                </a:solidFill>
              </a:rPr>
              <a:t>Laborious!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b="1" dirty="0" smtClean="0">
                <a:solidFill>
                  <a:srgbClr val="00B0F0"/>
                </a:solidFill>
              </a:rPr>
              <a:t>Simple random</a:t>
            </a:r>
          </a:p>
        </p:txBody>
      </p:sp>
      <p:sp>
        <p:nvSpPr>
          <p:cNvPr id="15363" name="Content Placeholder 2"/>
          <p:cNvSpPr>
            <a:spLocks noGrp="1"/>
          </p:cNvSpPr>
          <p:nvPr>
            <p:ph idx="1"/>
          </p:nvPr>
        </p:nvSpPr>
        <p:spPr/>
        <p:txBody>
          <a:bodyPr/>
          <a:lstStyle/>
          <a:p>
            <a:pPr eaLnBrk="1" hangingPunct="1"/>
            <a:r>
              <a:rPr lang="en-US" altLang="en-US" dirty="0" smtClean="0">
                <a:solidFill>
                  <a:srgbClr val="FF0000"/>
                </a:solidFill>
              </a:rPr>
              <a:t>EXAMPLE: </a:t>
            </a:r>
            <a:r>
              <a:rPr lang="en-US" altLang="en-US" dirty="0" smtClean="0"/>
              <a:t>A list of all currently enrolled medical students at </a:t>
            </a:r>
            <a:r>
              <a:rPr lang="en-US" altLang="en-US" dirty="0" err="1" smtClean="0"/>
              <a:t>Mutah</a:t>
            </a:r>
            <a:r>
              <a:rPr lang="en-US" altLang="en-US" dirty="0" smtClean="0"/>
              <a:t> University is obtained and a table of random numbers is used to select a sample of students.</a:t>
            </a:r>
          </a:p>
          <a:p>
            <a:pPr eaLnBrk="1" hangingPunct="1"/>
            <a:r>
              <a:rPr lang="en-US" altLang="en-US" dirty="0" smtClean="0"/>
              <a:t> </a:t>
            </a:r>
            <a:r>
              <a:rPr lang="en-US" altLang="en-US" dirty="0" smtClean="0">
                <a:solidFill>
                  <a:srgbClr val="FF0000"/>
                </a:solidFill>
              </a:rPr>
              <a:t>EXAMPLE: </a:t>
            </a:r>
            <a:r>
              <a:rPr lang="en-US" altLang="en-US" dirty="0" smtClean="0"/>
              <a:t>A researcher obtains a list of all residential addresses in the city and uses a computer to generated a random list of homes to be included in a survey.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smtClean="0"/>
              <a:t>Random Sampling</a:t>
            </a:r>
          </a:p>
        </p:txBody>
      </p:sp>
      <p:sp>
        <p:nvSpPr>
          <p:cNvPr id="17411" name="Rectangle 3"/>
          <p:cNvSpPr>
            <a:spLocks noGrp="1" noChangeArrowheads="1"/>
          </p:cNvSpPr>
          <p:nvPr>
            <p:ph type="body" idx="1"/>
          </p:nvPr>
        </p:nvSpPr>
        <p:spPr/>
        <p:txBody>
          <a:bodyPr/>
          <a:lstStyle/>
          <a:p>
            <a:pPr algn="just" eaLnBrk="1" hangingPunct="1">
              <a:lnSpc>
                <a:spcPct val="80000"/>
              </a:lnSpc>
              <a:buFont typeface="Wingdings" panose="05000000000000000000" pitchFamily="2" charset="2"/>
              <a:buNone/>
            </a:pPr>
            <a:r>
              <a:rPr lang="en-US" altLang="en-US" sz="2500" b="1" dirty="0" smtClean="0"/>
              <a:t>Random sampling</a:t>
            </a:r>
            <a:r>
              <a:rPr lang="en-US" altLang="en-US" sz="2500" dirty="0" smtClean="0"/>
              <a:t> is the purest form of probability sampling.</a:t>
            </a:r>
            <a:r>
              <a:rPr lang="en-US" altLang="en-US" sz="2100" dirty="0" smtClean="0"/>
              <a:t>  </a:t>
            </a:r>
          </a:p>
          <a:p>
            <a:pPr algn="just" eaLnBrk="1" hangingPunct="1">
              <a:lnSpc>
                <a:spcPct val="80000"/>
              </a:lnSpc>
              <a:buFont typeface="Wingdings" panose="05000000000000000000" pitchFamily="2" charset="2"/>
              <a:buNone/>
            </a:pPr>
            <a:endParaRPr lang="en-US" altLang="en-US" sz="1200" dirty="0" smtClean="0"/>
          </a:p>
          <a:p>
            <a:pPr algn="just" eaLnBrk="1" hangingPunct="1">
              <a:lnSpc>
                <a:spcPct val="80000"/>
              </a:lnSpc>
            </a:pPr>
            <a:r>
              <a:rPr lang="en-US" altLang="en-US" sz="2800" dirty="0" smtClean="0"/>
              <a:t>Each member of the population has an equal and known chance of being selected. </a:t>
            </a:r>
          </a:p>
          <a:p>
            <a:pPr algn="just" eaLnBrk="1" hangingPunct="1">
              <a:lnSpc>
                <a:spcPct val="80000"/>
              </a:lnSpc>
            </a:pPr>
            <a:r>
              <a:rPr lang="en-US" altLang="en-US" sz="2800" dirty="0" smtClean="0"/>
              <a:t>When there are very large populations, it is often ‘difficult’ to identify every member of the population, so the pool of available subjects becomes biased (not inclusive enough and needs additional sampling techniques).</a:t>
            </a:r>
          </a:p>
          <a:p>
            <a:pPr algn="just" eaLnBrk="1" hangingPunct="1">
              <a:lnSpc>
                <a:spcPct val="80000"/>
              </a:lnSpc>
            </a:pPr>
            <a:r>
              <a:rPr lang="en-US" altLang="en-US" sz="2800" dirty="0" smtClean="0"/>
              <a:t>You can use software, such as </a:t>
            </a:r>
            <a:r>
              <a:rPr lang="en-US" altLang="en-US" sz="2800" dirty="0" err="1" smtClean="0"/>
              <a:t>minitab</a:t>
            </a:r>
            <a:r>
              <a:rPr lang="en-US" altLang="en-US" sz="2800" dirty="0" smtClean="0"/>
              <a:t> to generate random numbers or to draw directly from the columns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mtClean="0"/>
              <a:t>Probability sampling</a:t>
            </a:r>
          </a:p>
        </p:txBody>
      </p:sp>
      <p:sp>
        <p:nvSpPr>
          <p:cNvPr id="3" name="Content Placeholder 2"/>
          <p:cNvSpPr>
            <a:spLocks noGrp="1"/>
          </p:cNvSpPr>
          <p:nvPr>
            <p:ph idx="1"/>
          </p:nvPr>
        </p:nvSpPr>
        <p:spPr/>
        <p:txBody>
          <a:bodyPr/>
          <a:lstStyle/>
          <a:p>
            <a:pPr eaLnBrk="1" hangingPunct="1"/>
            <a:r>
              <a:rPr lang="en-US" altLang="en-US" dirty="0" smtClean="0"/>
              <a:t>Allow use of inferential statistics.</a:t>
            </a:r>
          </a:p>
          <a:p>
            <a:pPr eaLnBrk="1" hangingPunct="1">
              <a:buFont typeface="Wingdings" panose="05000000000000000000" pitchFamily="2" charset="2"/>
              <a:buChar char="Ø"/>
            </a:pPr>
            <a:r>
              <a:rPr lang="en-US" altLang="en-US" dirty="0" smtClean="0"/>
              <a:t>Simple random</a:t>
            </a:r>
          </a:p>
          <a:p>
            <a:pPr eaLnBrk="1" hangingPunct="1">
              <a:buFont typeface="Wingdings" panose="05000000000000000000" pitchFamily="2" charset="2"/>
              <a:buChar char="Ø"/>
            </a:pPr>
            <a:r>
              <a:rPr lang="en-US" altLang="en-US" dirty="0" smtClean="0"/>
              <a:t>Systematic</a:t>
            </a:r>
          </a:p>
          <a:p>
            <a:pPr eaLnBrk="1" hangingPunct="1">
              <a:buFont typeface="Wingdings" panose="05000000000000000000" pitchFamily="2" charset="2"/>
              <a:buChar char="Ø"/>
            </a:pPr>
            <a:r>
              <a:rPr lang="en-US" altLang="en-US" dirty="0" smtClean="0"/>
              <a:t>Stratified</a:t>
            </a:r>
          </a:p>
          <a:p>
            <a:pPr eaLnBrk="1" hangingPunct="1">
              <a:buFont typeface="Wingdings" panose="05000000000000000000" pitchFamily="2" charset="2"/>
              <a:buChar char="Ø"/>
            </a:pPr>
            <a:r>
              <a:rPr lang="en-US" altLang="en-US" dirty="0" smtClean="0"/>
              <a:t>Cluster</a:t>
            </a:r>
          </a:p>
          <a:p>
            <a:pPr marL="0" indent="0" eaLnBrk="1" hangingPunct="1">
              <a:buNone/>
            </a:pPr>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3">
                                            <p:txEl>
                                              <p:pRg st="2" end="2"/>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68313" y="0"/>
            <a:ext cx="8229600" cy="1143000"/>
          </a:xfrm>
        </p:spPr>
        <p:txBody>
          <a:bodyPr/>
          <a:lstStyle/>
          <a:p>
            <a:pPr eaLnBrk="1" hangingPunct="1"/>
            <a:r>
              <a:rPr lang="en-US" altLang="en-US" smtClean="0">
                <a:solidFill>
                  <a:srgbClr val="FF0000"/>
                </a:solidFill>
              </a:rPr>
              <a:t>Systematic Random</a:t>
            </a:r>
          </a:p>
        </p:txBody>
      </p:sp>
      <p:sp>
        <p:nvSpPr>
          <p:cNvPr id="19459" name="Content Placeholder 2"/>
          <p:cNvSpPr>
            <a:spLocks noGrp="1"/>
          </p:cNvSpPr>
          <p:nvPr>
            <p:ph idx="1"/>
          </p:nvPr>
        </p:nvSpPr>
        <p:spPr>
          <a:xfrm>
            <a:off x="468313" y="1196975"/>
            <a:ext cx="8229600" cy="4784725"/>
          </a:xfrm>
          <a:ln>
            <a:solidFill>
              <a:schemeClr val="tx1"/>
            </a:solidFill>
            <a:miter lim="800000"/>
            <a:headEnd/>
            <a:tailEnd/>
          </a:ln>
        </p:spPr>
        <p:txBody>
          <a:bodyPr/>
          <a:lstStyle/>
          <a:p>
            <a:pPr eaLnBrk="1" hangingPunct="1">
              <a:buFont typeface="Arial" panose="020B0604020202020204" pitchFamily="34" charset="0"/>
              <a:buNone/>
            </a:pPr>
            <a:r>
              <a:rPr lang="en-US" altLang="en-US" smtClean="0">
                <a:solidFill>
                  <a:srgbClr val="7030A0"/>
                </a:solidFill>
              </a:rPr>
              <a:t>Population</a:t>
            </a:r>
          </a:p>
        </p:txBody>
      </p:sp>
      <p:sp>
        <p:nvSpPr>
          <p:cNvPr id="4" name="Smiley Face 3"/>
          <p:cNvSpPr/>
          <p:nvPr/>
        </p:nvSpPr>
        <p:spPr>
          <a:xfrm>
            <a:off x="1187450" y="1916113"/>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5" name="Smiley Face 4"/>
          <p:cNvSpPr/>
          <p:nvPr/>
        </p:nvSpPr>
        <p:spPr>
          <a:xfrm>
            <a:off x="1979613" y="1916113"/>
            <a:ext cx="647700" cy="627062"/>
          </a:xfrm>
          <a:prstGeom prst="smileyFace">
            <a:avLst/>
          </a:prstGeom>
          <a:solidFill>
            <a:srgbClr val="00B050"/>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solidFill>
                <a:srgbClr val="00B050"/>
              </a:solidFill>
            </a:endParaRPr>
          </a:p>
        </p:txBody>
      </p:sp>
      <p:sp>
        <p:nvSpPr>
          <p:cNvPr id="6" name="Smiley Face 5"/>
          <p:cNvSpPr/>
          <p:nvPr/>
        </p:nvSpPr>
        <p:spPr>
          <a:xfrm>
            <a:off x="2771775" y="1916113"/>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7" name="Smiley Face 6"/>
          <p:cNvSpPr/>
          <p:nvPr/>
        </p:nvSpPr>
        <p:spPr>
          <a:xfrm>
            <a:off x="3635375" y="1916113"/>
            <a:ext cx="649288"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8" name="Smiley Face 7"/>
          <p:cNvSpPr/>
          <p:nvPr/>
        </p:nvSpPr>
        <p:spPr>
          <a:xfrm>
            <a:off x="4427538" y="1916113"/>
            <a:ext cx="649287" cy="627062"/>
          </a:xfrm>
          <a:prstGeom prst="smileyFace">
            <a:avLst/>
          </a:prstGeom>
          <a:solidFill>
            <a:srgbClr val="00B050"/>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solidFill>
                <a:srgbClr val="00B050"/>
              </a:solidFill>
            </a:endParaRPr>
          </a:p>
        </p:txBody>
      </p:sp>
      <p:sp>
        <p:nvSpPr>
          <p:cNvPr id="9" name="Smiley Face 8"/>
          <p:cNvSpPr/>
          <p:nvPr/>
        </p:nvSpPr>
        <p:spPr>
          <a:xfrm>
            <a:off x="5219700" y="1916113"/>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0" name="Smiley Face 9"/>
          <p:cNvSpPr/>
          <p:nvPr/>
        </p:nvSpPr>
        <p:spPr>
          <a:xfrm>
            <a:off x="6011863" y="1916113"/>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2" name="Smiley Face 11"/>
          <p:cNvSpPr/>
          <p:nvPr/>
        </p:nvSpPr>
        <p:spPr>
          <a:xfrm>
            <a:off x="7596188" y="1916113"/>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3" name="Smiley Face 12"/>
          <p:cNvSpPr/>
          <p:nvPr/>
        </p:nvSpPr>
        <p:spPr>
          <a:xfrm>
            <a:off x="468313" y="1916113"/>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cxnSp>
        <p:nvCxnSpPr>
          <p:cNvPr id="15" name="Straight Arrow Connector 14"/>
          <p:cNvCxnSpPr/>
          <p:nvPr/>
        </p:nvCxnSpPr>
        <p:spPr>
          <a:xfrm>
            <a:off x="2268538" y="2708275"/>
            <a:ext cx="0" cy="201612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6" name="Straight Arrow Connector 15"/>
          <p:cNvCxnSpPr/>
          <p:nvPr/>
        </p:nvCxnSpPr>
        <p:spPr>
          <a:xfrm>
            <a:off x="4716463" y="2708275"/>
            <a:ext cx="0" cy="201612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7" name="Straight Arrow Connector 16"/>
          <p:cNvCxnSpPr/>
          <p:nvPr/>
        </p:nvCxnSpPr>
        <p:spPr>
          <a:xfrm>
            <a:off x="7092950" y="2708275"/>
            <a:ext cx="0" cy="201612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2" name="Rectangle 21"/>
          <p:cNvSpPr/>
          <p:nvPr/>
        </p:nvSpPr>
        <p:spPr>
          <a:xfrm>
            <a:off x="611188" y="5229225"/>
            <a:ext cx="1152525" cy="431800"/>
          </a:xfrm>
          <a:prstGeom prst="rect">
            <a:avLst/>
          </a:prstGeom>
          <a:ln>
            <a:solidFill>
              <a:schemeClr val="bg1"/>
            </a:solidFill>
          </a:ln>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r>
              <a:rPr lang="en-US" sz="2400" b="1" dirty="0">
                <a:solidFill>
                  <a:srgbClr val="7030A0"/>
                </a:solidFill>
              </a:rPr>
              <a:t>Sample</a:t>
            </a:r>
          </a:p>
        </p:txBody>
      </p:sp>
      <p:graphicFrame>
        <p:nvGraphicFramePr>
          <p:cNvPr id="23" name="Table 22"/>
          <p:cNvGraphicFramePr>
            <a:graphicFrameLocks noGrp="1"/>
          </p:cNvGraphicFramePr>
          <p:nvPr/>
        </p:nvGraphicFramePr>
        <p:xfrm>
          <a:off x="611188" y="5732463"/>
          <a:ext cx="7488237" cy="1125537"/>
        </p:xfrm>
        <a:graphic>
          <a:graphicData uri="http://schemas.openxmlformats.org/drawingml/2006/table">
            <a:tbl>
              <a:tblPr/>
              <a:tblGrid>
                <a:gridCol w="7488237"/>
              </a:tblGrid>
              <a:tr h="1125537">
                <a:tc>
                  <a:txBody>
                    <a:bodyPr/>
                    <a:lstStyle/>
                    <a:p>
                      <a:r>
                        <a:rPr lang="en-US" sz="2400" b="0" i="0" dirty="0" smtClean="0">
                          <a:solidFill>
                            <a:srgbClr val="000000"/>
                          </a:solidFill>
                          <a:latin typeface="Cambria"/>
                        </a:rPr>
                        <a:t>Each member</a:t>
                      </a:r>
                      <a:r>
                        <a:rPr lang="en-US" sz="2400" b="0" i="0" baseline="0" dirty="0" smtClean="0">
                          <a:solidFill>
                            <a:srgbClr val="000000"/>
                          </a:solidFill>
                          <a:latin typeface="Cambria"/>
                        </a:rPr>
                        <a:t> is either assembled or listed, a random start followed by selection at </a:t>
                      </a:r>
                      <a:r>
                        <a:rPr lang="en-US" sz="2400" b="1" i="0" baseline="0" dirty="0" smtClean="0">
                          <a:solidFill>
                            <a:srgbClr val="000000"/>
                          </a:solidFill>
                          <a:latin typeface="Cambria"/>
                        </a:rPr>
                        <a:t>equal intervals</a:t>
                      </a:r>
                      <a:endParaRPr lang="en-US" sz="2400" b="1" dirty="0"/>
                    </a:p>
                  </a:txBody>
                  <a:tcPr marL="91433" marR="91433" marT="45752" marB="4575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
        <p:nvSpPr>
          <p:cNvPr id="19479" name="Rectangle 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
            </a:r>
            <a:br>
              <a:rPr lang="en-US" altLang="en-US"/>
            </a:br>
            <a:endParaRPr lang="en-US" altLang="en-US"/>
          </a:p>
        </p:txBody>
      </p:sp>
      <p:sp>
        <p:nvSpPr>
          <p:cNvPr id="25" name="Rectangle 24"/>
          <p:cNvSpPr/>
          <p:nvPr/>
        </p:nvSpPr>
        <p:spPr>
          <a:xfrm>
            <a:off x="5508625" y="1125538"/>
            <a:ext cx="2951163" cy="547687"/>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a:solidFill>
                  <a:srgbClr val="FF0000"/>
                </a:solidFill>
              </a:rPr>
              <a:t>Bias! Careful!</a:t>
            </a:r>
          </a:p>
        </p:txBody>
      </p:sp>
      <p:sp>
        <p:nvSpPr>
          <p:cNvPr id="24" name="Smiley Face 23"/>
          <p:cNvSpPr/>
          <p:nvPr/>
        </p:nvSpPr>
        <p:spPr>
          <a:xfrm>
            <a:off x="6804025" y="1916113"/>
            <a:ext cx="647700" cy="627062"/>
          </a:xfrm>
          <a:prstGeom prst="smileyFace">
            <a:avLst/>
          </a:prstGeom>
          <a:solidFill>
            <a:srgbClr val="00B050"/>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solidFill>
                <a:srgbClr val="00B050"/>
              </a:solidFill>
            </a:endParaRPr>
          </a:p>
        </p:txBody>
      </p:sp>
      <p:sp>
        <p:nvSpPr>
          <p:cNvPr id="26" name="Smiley Face 25"/>
          <p:cNvSpPr/>
          <p:nvPr/>
        </p:nvSpPr>
        <p:spPr>
          <a:xfrm>
            <a:off x="6804025" y="5013325"/>
            <a:ext cx="647700" cy="625475"/>
          </a:xfrm>
          <a:prstGeom prst="smileyFace">
            <a:avLst/>
          </a:prstGeom>
          <a:solidFill>
            <a:srgbClr val="00B050"/>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solidFill>
                <a:srgbClr val="00B050"/>
              </a:solidFill>
            </a:endParaRPr>
          </a:p>
        </p:txBody>
      </p:sp>
      <p:sp>
        <p:nvSpPr>
          <p:cNvPr id="27" name="Smiley Face 26"/>
          <p:cNvSpPr/>
          <p:nvPr/>
        </p:nvSpPr>
        <p:spPr>
          <a:xfrm>
            <a:off x="4427538" y="5013325"/>
            <a:ext cx="649287" cy="625475"/>
          </a:xfrm>
          <a:prstGeom prst="smileyFace">
            <a:avLst/>
          </a:prstGeom>
          <a:solidFill>
            <a:srgbClr val="00B050"/>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solidFill>
                <a:srgbClr val="00B050"/>
              </a:solidFill>
            </a:endParaRPr>
          </a:p>
        </p:txBody>
      </p:sp>
      <p:sp>
        <p:nvSpPr>
          <p:cNvPr id="28" name="Smiley Face 27"/>
          <p:cNvSpPr/>
          <p:nvPr/>
        </p:nvSpPr>
        <p:spPr>
          <a:xfrm>
            <a:off x="1979613" y="5013325"/>
            <a:ext cx="647700" cy="625475"/>
          </a:xfrm>
          <a:prstGeom prst="smileyFace">
            <a:avLst/>
          </a:prstGeom>
          <a:solidFill>
            <a:srgbClr val="00B050"/>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solidFill>
                <a:srgbClr val="00B05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Systematic Sampling</a:t>
            </a:r>
          </a:p>
        </p:txBody>
      </p:sp>
      <p:sp>
        <p:nvSpPr>
          <p:cNvPr id="20483" name="Rectangle 3"/>
          <p:cNvSpPr>
            <a:spLocks noGrp="1" noChangeArrowheads="1"/>
          </p:cNvSpPr>
          <p:nvPr>
            <p:ph type="body" idx="1"/>
          </p:nvPr>
        </p:nvSpPr>
        <p:spPr>
          <a:xfrm>
            <a:off x="468313" y="1752600"/>
            <a:ext cx="8216900" cy="4700588"/>
          </a:xfrm>
        </p:spPr>
        <p:txBody>
          <a:bodyPr/>
          <a:lstStyle/>
          <a:p>
            <a:pPr algn="just" eaLnBrk="1" hangingPunct="1">
              <a:lnSpc>
                <a:spcPct val="80000"/>
              </a:lnSpc>
            </a:pPr>
            <a:r>
              <a:rPr lang="en-US" altLang="en-US" sz="2400" b="1" smtClean="0"/>
              <a:t>Systematic sampling</a:t>
            </a:r>
            <a:r>
              <a:rPr lang="en-US" altLang="en-US" sz="2400" smtClean="0"/>
              <a:t> is often used instead of random sampling.  It is also called an </a:t>
            </a:r>
            <a:r>
              <a:rPr lang="en-US" altLang="en-US" sz="2400" b="1" smtClean="0">
                <a:solidFill>
                  <a:srgbClr val="FF0000"/>
                </a:solidFill>
              </a:rPr>
              <a:t>Nth</a:t>
            </a:r>
            <a:r>
              <a:rPr lang="en-US" altLang="en-US" sz="2400" smtClean="0"/>
              <a:t> name selection technique. </a:t>
            </a:r>
          </a:p>
          <a:p>
            <a:pPr algn="just" eaLnBrk="1" hangingPunct="1">
              <a:lnSpc>
                <a:spcPct val="80000"/>
              </a:lnSpc>
            </a:pPr>
            <a:endParaRPr lang="en-US" altLang="en-US" sz="1500" smtClean="0"/>
          </a:p>
          <a:p>
            <a:pPr algn="just" eaLnBrk="1" hangingPunct="1">
              <a:lnSpc>
                <a:spcPct val="80000"/>
              </a:lnSpc>
            </a:pPr>
            <a:r>
              <a:rPr lang="en-US" altLang="en-US" sz="2400" smtClean="0"/>
              <a:t>After the required sample size has been calculated, every Nth record is selected from a list of population members. </a:t>
            </a:r>
          </a:p>
          <a:p>
            <a:pPr algn="just" eaLnBrk="1" hangingPunct="1">
              <a:lnSpc>
                <a:spcPct val="80000"/>
              </a:lnSpc>
            </a:pPr>
            <a:endParaRPr lang="en-US" altLang="en-US" sz="1500" smtClean="0"/>
          </a:p>
          <a:p>
            <a:pPr algn="just" eaLnBrk="1" hangingPunct="1">
              <a:lnSpc>
                <a:spcPct val="80000"/>
              </a:lnSpc>
            </a:pPr>
            <a:r>
              <a:rPr lang="en-US" altLang="en-US" sz="2400" smtClean="0"/>
              <a:t>As long as the list does not contain any </a:t>
            </a:r>
            <a:r>
              <a:rPr lang="en-US" altLang="en-US" sz="2400" i="1" smtClean="0">
                <a:solidFill>
                  <a:srgbClr val="FF0000"/>
                </a:solidFill>
              </a:rPr>
              <a:t>hidden order</a:t>
            </a:r>
            <a:r>
              <a:rPr lang="en-US" altLang="en-US" sz="2400" smtClean="0"/>
              <a:t>, this sampling method is as good as the random sampling method. </a:t>
            </a:r>
          </a:p>
          <a:p>
            <a:pPr algn="just" eaLnBrk="1" hangingPunct="1">
              <a:lnSpc>
                <a:spcPct val="80000"/>
              </a:lnSpc>
            </a:pPr>
            <a:endParaRPr lang="en-US" altLang="en-US" sz="1500" smtClean="0"/>
          </a:p>
          <a:p>
            <a:pPr algn="just" eaLnBrk="1" hangingPunct="1">
              <a:lnSpc>
                <a:spcPct val="80000"/>
              </a:lnSpc>
            </a:pPr>
            <a:r>
              <a:rPr lang="en-US" altLang="en-US" sz="2400" smtClean="0"/>
              <a:t>Its advantage over the random sampling technique is simplicity (and possibly cost effectiveness).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fontScale="90000"/>
          </a:bodyPr>
          <a:lstStyle/>
          <a:p>
            <a:pPr algn="l" eaLnBrk="1" fontAlgn="auto" hangingPunct="1">
              <a:spcAft>
                <a:spcPts val="0"/>
              </a:spcAft>
              <a:defRPr/>
            </a:pPr>
            <a:r>
              <a:rPr lang="en-US" dirty="0" smtClean="0"/>
              <a:t/>
            </a:r>
            <a:br>
              <a:rPr lang="en-US" dirty="0" smtClean="0"/>
            </a:br>
            <a:r>
              <a:rPr lang="en-US" dirty="0" smtClean="0"/>
              <a:t>Objectives:</a:t>
            </a:r>
            <a:endParaRPr lang="en-US" dirty="0"/>
          </a:p>
        </p:txBody>
      </p:sp>
      <p:sp>
        <p:nvSpPr>
          <p:cNvPr id="3075" name="Content Placeholder 4"/>
          <p:cNvSpPr>
            <a:spLocks noGrp="1"/>
          </p:cNvSpPr>
          <p:nvPr>
            <p:ph idx="1"/>
          </p:nvPr>
        </p:nvSpPr>
        <p:spPr/>
        <p:txBody>
          <a:bodyPr/>
          <a:lstStyle/>
          <a:p>
            <a:pPr eaLnBrk="1" hangingPunct="1"/>
            <a:r>
              <a:rPr lang="en-US" altLang="en-US" smtClean="0"/>
              <a:t>Understand sampling concepts and its purposes</a:t>
            </a:r>
          </a:p>
          <a:p>
            <a:pPr eaLnBrk="1" hangingPunct="1"/>
            <a:r>
              <a:rPr lang="en-US" altLang="en-US" smtClean="0"/>
              <a:t>Distinguish between random and non-random sampling</a:t>
            </a:r>
          </a:p>
          <a:p>
            <a:pPr eaLnBrk="1" hangingPunct="1"/>
            <a:r>
              <a:rPr lang="en-US" altLang="en-US" smtClean="0"/>
              <a:t>Learn different methods of sample selection</a:t>
            </a:r>
          </a:p>
          <a:p>
            <a:pPr eaLnBrk="1" hangingPunct="1"/>
            <a:r>
              <a:rPr lang="en-US" altLang="en-US" smtClean="0"/>
              <a:t>Matching of different methods of sample selection to research design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mtClean="0"/>
              <a:t>Example</a:t>
            </a:r>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defRPr/>
            </a:pPr>
            <a:r>
              <a:rPr lang="en-US" dirty="0" smtClean="0"/>
              <a:t>We want to carry out a survey of patients with Asthma attending clinic in </a:t>
            </a:r>
            <a:r>
              <a:rPr lang="en-US" dirty="0" err="1" smtClean="0"/>
              <a:t>Alkarak</a:t>
            </a:r>
            <a:r>
              <a:rPr lang="en-US" dirty="0" smtClean="0"/>
              <a:t> city. There may be too many to interview everyone, so we select a representative sample!</a:t>
            </a:r>
          </a:p>
          <a:p>
            <a:pPr eaLnBrk="1" fontAlgn="auto" hangingPunct="1">
              <a:spcAft>
                <a:spcPts val="0"/>
              </a:spcAft>
              <a:defRPr/>
            </a:pPr>
            <a:r>
              <a:rPr lang="en-US" dirty="0" smtClean="0"/>
              <a:t>If 3000 patients attend the clinic in total, and we only require a sample of 200, we need to:</a:t>
            </a:r>
          </a:p>
          <a:p>
            <a:pPr marL="514350" indent="-514350" eaLnBrk="1" fontAlgn="auto" hangingPunct="1">
              <a:spcAft>
                <a:spcPts val="0"/>
              </a:spcAft>
              <a:buFont typeface="Arial" panose="020B0604020202020204" pitchFamily="34" charset="0"/>
              <a:buAutoNum type="arabicPeriod"/>
              <a:defRPr/>
            </a:pPr>
            <a:r>
              <a:rPr lang="en-US" dirty="0" smtClean="0"/>
              <a:t>Calculate the interval (3000/200), sampling fraction of 15.</a:t>
            </a:r>
          </a:p>
          <a:p>
            <a:pPr marL="514350" indent="-514350" eaLnBrk="1" fontAlgn="auto" hangingPunct="1">
              <a:spcAft>
                <a:spcPts val="0"/>
              </a:spcAft>
              <a:buFont typeface="Arial" panose="020B0604020202020204" pitchFamily="34" charset="0"/>
              <a:buAutoNum type="arabicPeriod"/>
              <a:defRPr/>
            </a:pPr>
            <a:r>
              <a:rPr lang="en-US" dirty="0" smtClean="0"/>
              <a:t>Select a random number between 1-15 using random tables.</a:t>
            </a:r>
          </a:p>
          <a:p>
            <a:pPr marL="514350" indent="-514350" eaLnBrk="1" fontAlgn="auto" hangingPunct="1">
              <a:spcAft>
                <a:spcPts val="0"/>
              </a:spcAft>
              <a:buFont typeface="Arial" panose="020B0604020202020204" pitchFamily="34" charset="0"/>
              <a:buAutoNum type="arabicPeriod"/>
              <a:defRPr/>
            </a:pPr>
            <a:r>
              <a:rPr lang="en-US" dirty="0" smtClean="0"/>
              <a:t>Suppose that number is 13 for example, we select the patient number 13 and then go on select every 15</a:t>
            </a:r>
            <a:r>
              <a:rPr lang="en-US" baseline="30000" dirty="0" smtClean="0"/>
              <a:t>th</a:t>
            </a:r>
            <a:r>
              <a:rPr lang="en-US" dirty="0" smtClean="0"/>
              <a:t> person.</a:t>
            </a:r>
          </a:p>
          <a:p>
            <a:pPr marL="514350" indent="-514350" eaLnBrk="1" fontAlgn="auto" hangingPunct="1">
              <a:spcAft>
                <a:spcPts val="0"/>
              </a:spcAft>
              <a:buFont typeface="Arial" panose="020B0604020202020204" pitchFamily="34" charset="0"/>
              <a:buAutoNum type="arabicPeriod"/>
              <a:defRPr/>
            </a:pPr>
            <a:r>
              <a:rPr lang="en-US" dirty="0" smtClean="0"/>
              <a:t>This should give us a total of 200 patients.</a:t>
            </a:r>
            <a:br>
              <a:rPr lang="en-US" dirty="0" smtClean="0"/>
            </a:b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altLang="en-US" smtClean="0"/>
          </a:p>
        </p:txBody>
      </p:sp>
      <p:sp>
        <p:nvSpPr>
          <p:cNvPr id="22531" name="Content Placeholder 2"/>
          <p:cNvSpPr>
            <a:spLocks noGrp="1"/>
          </p:cNvSpPr>
          <p:nvPr>
            <p:ph idx="1"/>
          </p:nvPr>
        </p:nvSpPr>
        <p:spPr/>
        <p:txBody>
          <a:bodyPr/>
          <a:lstStyle/>
          <a:p>
            <a:pPr eaLnBrk="1" hangingPunct="1"/>
            <a:r>
              <a:rPr lang="en-US" altLang="en-US" smtClean="0"/>
              <a:t>A researcher selects a starting integer to base the system on. This number needs to be smaller than the population as a whole, e.g., he doesn't pick every 500th patient to sample for a 100 patients.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mtClean="0"/>
              <a:t>Probability sampling</a:t>
            </a:r>
          </a:p>
        </p:txBody>
      </p:sp>
      <p:sp>
        <p:nvSpPr>
          <p:cNvPr id="3" name="Content Placeholder 2"/>
          <p:cNvSpPr>
            <a:spLocks noGrp="1"/>
          </p:cNvSpPr>
          <p:nvPr>
            <p:ph idx="1"/>
          </p:nvPr>
        </p:nvSpPr>
        <p:spPr/>
        <p:txBody>
          <a:bodyPr/>
          <a:lstStyle/>
          <a:p>
            <a:pPr eaLnBrk="1" hangingPunct="1"/>
            <a:r>
              <a:rPr lang="en-US" altLang="en-US" dirty="0" smtClean="0"/>
              <a:t>Allow use of inferential statistics.</a:t>
            </a:r>
          </a:p>
          <a:p>
            <a:pPr eaLnBrk="1" hangingPunct="1">
              <a:buFont typeface="Wingdings" panose="05000000000000000000" pitchFamily="2" charset="2"/>
              <a:buChar char="Ø"/>
            </a:pPr>
            <a:r>
              <a:rPr lang="en-US" altLang="en-US" dirty="0" smtClean="0"/>
              <a:t>Simple random</a:t>
            </a:r>
          </a:p>
          <a:p>
            <a:pPr eaLnBrk="1" hangingPunct="1">
              <a:buFont typeface="Wingdings" panose="05000000000000000000" pitchFamily="2" charset="2"/>
              <a:buChar char="Ø"/>
            </a:pPr>
            <a:r>
              <a:rPr lang="en-US" altLang="en-US" dirty="0" smtClean="0"/>
              <a:t>Systematic</a:t>
            </a:r>
          </a:p>
          <a:p>
            <a:pPr eaLnBrk="1" hangingPunct="1">
              <a:buFont typeface="Wingdings" panose="05000000000000000000" pitchFamily="2" charset="2"/>
              <a:buChar char="Ø"/>
            </a:pPr>
            <a:r>
              <a:rPr lang="en-US" altLang="en-US" dirty="0" smtClean="0"/>
              <a:t>Stratified</a:t>
            </a:r>
          </a:p>
          <a:p>
            <a:pPr eaLnBrk="1" hangingPunct="1">
              <a:buFont typeface="Wingdings" panose="05000000000000000000" pitchFamily="2" charset="2"/>
              <a:buChar char="Ø"/>
            </a:pPr>
            <a:r>
              <a:rPr lang="en-US" altLang="en-US" dirty="0" smtClean="0"/>
              <a:t>Cluster</a:t>
            </a:r>
          </a:p>
          <a:p>
            <a:pPr marL="0" indent="0" eaLnBrk="1" hangingPunct="1">
              <a:buNone/>
            </a:pPr>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3">
                                            <p:txEl>
                                              <p:pRg st="3" end="3"/>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endParaRPr lang="en-US" altLang="en-US" smtClean="0"/>
          </a:p>
        </p:txBody>
      </p:sp>
      <p:sp>
        <p:nvSpPr>
          <p:cNvPr id="24579" name="Content Placeholder 2"/>
          <p:cNvSpPr>
            <a:spLocks noGrp="1"/>
          </p:cNvSpPr>
          <p:nvPr>
            <p:ph idx="1"/>
          </p:nvPr>
        </p:nvSpPr>
        <p:spPr/>
        <p:txBody>
          <a:bodyPr/>
          <a:lstStyle/>
          <a:p>
            <a:pPr eaLnBrk="1" hangingPunct="1"/>
            <a:endParaRPr lang="en-US" altLang="en-US" smtClean="0"/>
          </a:p>
        </p:txBody>
      </p:sp>
      <p:pic>
        <p:nvPicPr>
          <p:cNvPr id="24580" name="Picture 2" descr="Image result for Matching of different methods of sample selection to research desig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0"/>
            <a:ext cx="7439025"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971550" y="5445125"/>
            <a:ext cx="7272338" cy="10795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400" b="1" dirty="0">
                <a:solidFill>
                  <a:srgbClr val="7030A0"/>
                </a:solidFill>
              </a:rPr>
              <a:t>Each member is assigned to a group or a stratum, then simple random sample is selected from each stratum.</a:t>
            </a:r>
          </a:p>
        </p:txBody>
      </p:sp>
      <p:sp>
        <p:nvSpPr>
          <p:cNvPr id="6" name="Rectangle 5"/>
          <p:cNvSpPr/>
          <p:nvPr/>
        </p:nvSpPr>
        <p:spPr>
          <a:xfrm>
            <a:off x="0" y="2492375"/>
            <a:ext cx="3276600"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400" b="1" dirty="0">
                <a:solidFill>
                  <a:srgbClr val="FF0000"/>
                </a:solidFill>
              </a:rPr>
              <a:t>Representative of the population frame!</a:t>
            </a:r>
          </a:p>
        </p:txBody>
      </p:sp>
      <p:sp>
        <p:nvSpPr>
          <p:cNvPr id="7" name="Rectangle 6"/>
          <p:cNvSpPr/>
          <p:nvPr/>
        </p:nvSpPr>
        <p:spPr>
          <a:xfrm>
            <a:off x="5940425" y="2781300"/>
            <a:ext cx="2303463" cy="404813"/>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400" b="1" dirty="0">
                <a:solidFill>
                  <a:srgbClr val="FF0000"/>
                </a:solidFill>
              </a:rPr>
              <a:t>What about statistical power??!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endParaRPr lang="en-US" altLang="en-US" smtClean="0"/>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defRPr/>
            </a:pPr>
            <a:r>
              <a:rPr lang="en-US" dirty="0" smtClean="0"/>
              <a:t>Stratified random sampling divides the population into smaller groups, or strata, based on shared characteristics. A random sample is taken from each stratum in direct proportion to the size of the stratum compared to the population. </a:t>
            </a:r>
          </a:p>
          <a:p>
            <a:pPr eaLnBrk="1" fontAlgn="auto" hangingPunct="1">
              <a:spcAft>
                <a:spcPts val="0"/>
              </a:spcAft>
              <a:defRPr/>
            </a:pPr>
            <a:r>
              <a:rPr lang="en-US" dirty="0" smtClean="0"/>
              <a:t>Proportionate and disproportionate stratified sampling.</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Example:</a:t>
            </a:r>
            <a:r>
              <a:rPr lang="en-US" dirty="0" smtClean="0"/>
              <a:t/>
            </a:r>
            <a:br>
              <a:rPr lang="en-US" dirty="0" smtClean="0"/>
            </a:br>
            <a:endParaRPr lang="en-US" dirty="0"/>
          </a:p>
        </p:txBody>
      </p:sp>
      <p:sp>
        <p:nvSpPr>
          <p:cNvPr id="3" name="Content Placeholder 2"/>
          <p:cNvSpPr>
            <a:spLocks noGrp="1"/>
          </p:cNvSpPr>
          <p:nvPr>
            <p:ph idx="1"/>
          </p:nvPr>
        </p:nvSpPr>
        <p:spPr>
          <a:xfrm>
            <a:off x="323850" y="908050"/>
            <a:ext cx="8362950" cy="5616575"/>
          </a:xfrm>
        </p:spPr>
        <p:txBody>
          <a:bodyPr rtlCol="0">
            <a:normAutofit fontScale="92500"/>
          </a:bodyPr>
          <a:lstStyle/>
          <a:p>
            <a:pPr eaLnBrk="1" fontAlgn="auto" hangingPunct="1">
              <a:spcAft>
                <a:spcPts val="0"/>
              </a:spcAft>
              <a:defRPr/>
            </a:pPr>
            <a:r>
              <a:rPr lang="en-US" sz="3800" dirty="0" smtClean="0"/>
              <a:t>A study designed to evaluate the  learning process views of  medical students at a major university. The researchers want to  ensure the random sample best approximates the student population including gender, undergraduate and graduate. The total population in the study is 1,000 students and from there, subgroups are created as shown below.</a:t>
            </a:r>
          </a:p>
          <a:p>
            <a:pPr eaLnBrk="1" fontAlgn="auto" hangingPunct="1">
              <a:spcAft>
                <a:spcPts val="0"/>
              </a:spcAft>
              <a:defRPr/>
            </a:pPr>
            <a:r>
              <a:rPr lang="en-US" sz="3800" b="1" dirty="0" smtClean="0"/>
              <a:t>Total population</a:t>
            </a:r>
            <a:r>
              <a:rPr lang="en-US" sz="3800" dirty="0" smtClean="0"/>
              <a:t> = 1,000</a:t>
            </a:r>
          </a:p>
          <a:p>
            <a:pPr eaLnBrk="1" fontAlgn="auto" hangingPunct="1">
              <a:spcAft>
                <a:spcPts val="0"/>
              </a:spcAft>
              <a:buFont typeface="Arial" panose="020B0604020202020204" pitchFamily="34" charset="0"/>
              <a:buNone/>
              <a:defRPr/>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smtClean="0"/>
              <a:t>Example cont.</a:t>
            </a:r>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defRPr/>
            </a:pPr>
            <a:r>
              <a:rPr lang="en-US" b="1" dirty="0" smtClean="0"/>
              <a:t>Subgroups:</a:t>
            </a:r>
            <a:endParaRPr lang="en-US" dirty="0" smtClean="0"/>
          </a:p>
          <a:p>
            <a:pPr eaLnBrk="1" fontAlgn="auto" hangingPunct="1">
              <a:spcAft>
                <a:spcPts val="0"/>
              </a:spcAft>
              <a:defRPr/>
            </a:pPr>
            <a:r>
              <a:rPr lang="en-US" dirty="0" smtClean="0"/>
              <a:t>Male undergraduates = 450 students (out of 1000) </a:t>
            </a:r>
            <a:r>
              <a:rPr lang="en-US" i="1" dirty="0" smtClean="0"/>
              <a:t>or 45% of the population</a:t>
            </a:r>
            <a:endParaRPr lang="en-US" dirty="0" smtClean="0"/>
          </a:p>
          <a:p>
            <a:pPr eaLnBrk="1" fontAlgn="auto" hangingPunct="1">
              <a:spcAft>
                <a:spcPts val="0"/>
              </a:spcAft>
              <a:defRPr/>
            </a:pPr>
            <a:r>
              <a:rPr lang="en-US" dirty="0" smtClean="0"/>
              <a:t>Female undergraduates = 200 students or 20%</a:t>
            </a:r>
          </a:p>
          <a:p>
            <a:pPr eaLnBrk="1" fontAlgn="auto" hangingPunct="1">
              <a:spcAft>
                <a:spcPts val="0"/>
              </a:spcAft>
              <a:defRPr/>
            </a:pPr>
            <a:r>
              <a:rPr lang="en-US" dirty="0" smtClean="0"/>
              <a:t>Male graduates = 200 students or 20%</a:t>
            </a:r>
          </a:p>
          <a:p>
            <a:pPr eaLnBrk="1" fontAlgn="auto" hangingPunct="1">
              <a:spcAft>
                <a:spcPts val="0"/>
              </a:spcAft>
              <a:defRPr/>
            </a:pPr>
            <a:r>
              <a:rPr lang="en-US" dirty="0" smtClean="0"/>
              <a:t>Female graduates = 150 students or 15%</a:t>
            </a:r>
          </a:p>
          <a:p>
            <a:pPr eaLnBrk="1" fontAlgn="auto" hangingPunct="1">
              <a:spcAft>
                <a:spcPts val="0"/>
              </a:spcAft>
              <a:buFont typeface="Arial" panose="020B0604020202020204" pitchFamily="34" charset="0"/>
              <a:buNone/>
              <a:defRPr/>
            </a:pPr>
            <a:endParaRPr lang="en-US" dirty="0" smtClean="0"/>
          </a:p>
          <a:p>
            <a:pPr eaLnBrk="1" fontAlgn="auto" hangingPunct="1">
              <a:spcAft>
                <a:spcPts val="0"/>
              </a:spcAft>
              <a:defRPr/>
            </a:pPr>
            <a:r>
              <a:rPr lang="en-US" dirty="0" smtClean="0"/>
              <a:t>Random sampling is done for each subpopulation based on its representation within the population as a whole. Since male undergraduates are 45% of the population, 45 male undergraduates are randomly chosen out of that subgroup. Because male graduates make up only 20% of the population, 20 are selected for the sample and so on</a:t>
            </a:r>
          </a:p>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mtClean="0"/>
              <a:t>Probability sampling</a:t>
            </a:r>
          </a:p>
        </p:txBody>
      </p:sp>
      <p:sp>
        <p:nvSpPr>
          <p:cNvPr id="3" name="Content Placeholder 2"/>
          <p:cNvSpPr>
            <a:spLocks noGrp="1"/>
          </p:cNvSpPr>
          <p:nvPr>
            <p:ph idx="1"/>
          </p:nvPr>
        </p:nvSpPr>
        <p:spPr/>
        <p:txBody>
          <a:bodyPr/>
          <a:lstStyle/>
          <a:p>
            <a:pPr eaLnBrk="1" hangingPunct="1"/>
            <a:r>
              <a:rPr lang="en-US" altLang="en-US" dirty="0" smtClean="0"/>
              <a:t>Allow use of inferential statistics.</a:t>
            </a:r>
          </a:p>
          <a:p>
            <a:pPr eaLnBrk="1" hangingPunct="1">
              <a:buFont typeface="Wingdings" panose="05000000000000000000" pitchFamily="2" charset="2"/>
              <a:buChar char="Ø"/>
            </a:pPr>
            <a:r>
              <a:rPr lang="en-US" altLang="en-US" dirty="0" smtClean="0"/>
              <a:t>Simple random</a:t>
            </a:r>
          </a:p>
          <a:p>
            <a:pPr eaLnBrk="1" hangingPunct="1">
              <a:buFont typeface="Wingdings" panose="05000000000000000000" pitchFamily="2" charset="2"/>
              <a:buChar char="Ø"/>
            </a:pPr>
            <a:r>
              <a:rPr lang="en-US" altLang="en-US" dirty="0" smtClean="0"/>
              <a:t>Systematic</a:t>
            </a:r>
          </a:p>
          <a:p>
            <a:pPr eaLnBrk="1" hangingPunct="1">
              <a:buFont typeface="Wingdings" panose="05000000000000000000" pitchFamily="2" charset="2"/>
              <a:buChar char="Ø"/>
            </a:pPr>
            <a:r>
              <a:rPr lang="en-US" altLang="en-US" dirty="0" smtClean="0"/>
              <a:t>Stratified</a:t>
            </a:r>
          </a:p>
          <a:p>
            <a:pPr eaLnBrk="1" hangingPunct="1">
              <a:buFont typeface="Wingdings" panose="05000000000000000000" pitchFamily="2" charset="2"/>
              <a:buChar char="Ø"/>
            </a:pPr>
            <a:r>
              <a:rPr lang="en-US" altLang="en-US" dirty="0" smtClean="0"/>
              <a:t>Cluster</a:t>
            </a:r>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3">
                                            <p:txEl>
                                              <p:pRg st="4" end="4"/>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Cluster sampling</a:t>
            </a:r>
            <a:endParaRPr lang="en-GB" dirty="0"/>
          </a:p>
        </p:txBody>
      </p:sp>
      <p:sp>
        <p:nvSpPr>
          <p:cNvPr id="3" name="Content Placeholder 2"/>
          <p:cNvSpPr>
            <a:spLocks noGrp="1"/>
          </p:cNvSpPr>
          <p:nvPr>
            <p:ph idx="1"/>
          </p:nvPr>
        </p:nvSpPr>
        <p:spPr/>
        <p:txBody>
          <a:bodyPr/>
          <a:lstStyle/>
          <a:p>
            <a:r>
              <a:rPr lang="en-GB" dirty="0" smtClean="0"/>
              <a:t>The entire </a:t>
            </a:r>
            <a:r>
              <a:rPr lang="en-GB" dirty="0"/>
              <a:t>population is divided into clusters or sections and then the clusters are randomly selected. All the elements of the cluster are used for sampling. Clusters are identified using details such as age, sex, location etc.</a:t>
            </a:r>
          </a:p>
          <a:p>
            <a:r>
              <a:rPr lang="en-GB" dirty="0"/>
              <a:t>Cluster sampling can be done in following ways</a:t>
            </a:r>
            <a:r>
              <a:rPr lang="en-GB" dirty="0" smtClean="0"/>
              <a:t>:</a:t>
            </a:r>
          </a:p>
          <a:p>
            <a:pPr>
              <a:buFontTx/>
              <a:buChar char="-"/>
            </a:pPr>
            <a:r>
              <a:rPr lang="en-GB" b="1" dirty="0" smtClean="0"/>
              <a:t>Single </a:t>
            </a:r>
            <a:r>
              <a:rPr lang="en-GB" b="1" dirty="0"/>
              <a:t>Stage Cluster </a:t>
            </a:r>
            <a:r>
              <a:rPr lang="en-GB" b="1" dirty="0" smtClean="0"/>
              <a:t>Sampling</a:t>
            </a:r>
          </a:p>
          <a:p>
            <a:pPr>
              <a:buFontTx/>
              <a:buChar char="-"/>
            </a:pPr>
            <a:r>
              <a:rPr lang="en-GB" b="1" dirty="0" smtClean="0"/>
              <a:t>Multi </a:t>
            </a:r>
            <a:r>
              <a:rPr lang="en-GB" b="1" dirty="0"/>
              <a:t>Stage Cluster Sampling</a:t>
            </a:r>
            <a:endParaRPr lang="en-GB" dirty="0"/>
          </a:p>
        </p:txBody>
      </p:sp>
    </p:spTree>
    <p:extLst>
      <p:ext uri="{BB962C8B-B14F-4D97-AF65-F5344CB8AC3E}">
        <p14:creationId xmlns:p14="http://schemas.microsoft.com/office/powerpoint/2010/main" val="28355360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74638"/>
            <a:ext cx="8229600" cy="239712"/>
          </a:xfrm>
        </p:spPr>
        <p:txBody>
          <a:bodyPr/>
          <a:lstStyle/>
          <a:p>
            <a:pPr eaLnBrk="1" hangingPunct="1"/>
            <a:r>
              <a:rPr lang="en-US" altLang="en-US" dirty="0" smtClean="0"/>
              <a:t>Single stage</a:t>
            </a:r>
            <a:endParaRPr lang="en-US" altLang="en-US" dirty="0" smtClean="0"/>
          </a:p>
        </p:txBody>
      </p:sp>
      <p:sp>
        <p:nvSpPr>
          <p:cNvPr id="29699" name="Content Placeholder 2"/>
          <p:cNvSpPr>
            <a:spLocks noGrp="1"/>
          </p:cNvSpPr>
          <p:nvPr>
            <p:ph idx="1"/>
          </p:nvPr>
        </p:nvSpPr>
        <p:spPr/>
        <p:txBody>
          <a:bodyPr/>
          <a:lstStyle/>
          <a:p>
            <a:pPr eaLnBrk="1" hangingPunct="1"/>
            <a:endParaRPr lang="en-US" altLang="en-US" smtClean="0"/>
          </a:p>
        </p:txBody>
      </p:sp>
      <p:pic>
        <p:nvPicPr>
          <p:cNvPr id="29700"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692696"/>
            <a:ext cx="7439025" cy="4796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971550" y="5445125"/>
            <a:ext cx="7272338" cy="10795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400" b="1" dirty="0">
                <a:solidFill>
                  <a:srgbClr val="7030A0"/>
                </a:solidFill>
              </a:rPr>
              <a:t>Each member is assigned to a group or a cluster, then clusters are selected randomly where everyone in the cluster is included.</a:t>
            </a:r>
          </a:p>
        </p:txBody>
      </p:sp>
      <p:sp>
        <p:nvSpPr>
          <p:cNvPr id="6" name="Rectangle 5"/>
          <p:cNvSpPr/>
          <p:nvPr/>
        </p:nvSpPr>
        <p:spPr>
          <a:xfrm>
            <a:off x="0" y="2924175"/>
            <a:ext cx="2771775" cy="792163"/>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400" b="1" dirty="0">
                <a:solidFill>
                  <a:srgbClr val="FF0000"/>
                </a:solidFill>
              </a:rPr>
              <a:t>National surveys!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Terminology</a:t>
            </a:r>
            <a:endParaRPr lang="en-GB" dirty="0"/>
          </a:p>
        </p:txBody>
      </p:sp>
      <p:sp>
        <p:nvSpPr>
          <p:cNvPr id="3" name="Content Placeholder 2"/>
          <p:cNvSpPr>
            <a:spLocks noGrp="1"/>
          </p:cNvSpPr>
          <p:nvPr>
            <p:ph idx="1"/>
          </p:nvPr>
        </p:nvSpPr>
        <p:spPr/>
        <p:txBody>
          <a:bodyPr/>
          <a:lstStyle/>
          <a:p>
            <a:r>
              <a:rPr lang="en-US" altLang="en-US" dirty="0" smtClean="0"/>
              <a:t>An</a:t>
            </a:r>
            <a:r>
              <a:rPr lang="en-US" altLang="en-US" b="1" dirty="0" smtClean="0"/>
              <a:t> </a:t>
            </a:r>
            <a:r>
              <a:rPr lang="en-US" altLang="en-US" b="1" u="sng" dirty="0" smtClean="0"/>
              <a:t>element</a:t>
            </a:r>
            <a:r>
              <a:rPr lang="en-US" altLang="en-US" b="1" dirty="0" smtClean="0"/>
              <a:t> </a:t>
            </a:r>
            <a:r>
              <a:rPr lang="en-US" altLang="en-US" dirty="0" smtClean="0"/>
              <a:t>is an object on which a measurement is taken.</a:t>
            </a:r>
            <a:endParaRPr lang="en-GB" b="1" dirty="0" smtClean="0"/>
          </a:p>
          <a:p>
            <a:r>
              <a:rPr lang="en-GB" b="1" u="sng" dirty="0" smtClean="0"/>
              <a:t>Target population</a:t>
            </a:r>
            <a:r>
              <a:rPr lang="en-GB" dirty="0" smtClean="0"/>
              <a:t> </a:t>
            </a:r>
            <a:r>
              <a:rPr lang="en-GB" dirty="0"/>
              <a:t>is the collection of the elements which has some or the other characteristic in </a:t>
            </a:r>
            <a:r>
              <a:rPr lang="en-GB" dirty="0" smtClean="0"/>
              <a:t>common (The complete group of interest). </a:t>
            </a:r>
            <a:r>
              <a:rPr lang="en-GB" dirty="0"/>
              <a:t>Number of elements in the population is the size of the population.</a:t>
            </a:r>
          </a:p>
          <a:p>
            <a:endParaRPr lang="en-GB" dirty="0"/>
          </a:p>
        </p:txBody>
      </p:sp>
    </p:spTree>
    <p:extLst>
      <p:ext uri="{BB962C8B-B14F-4D97-AF65-F5344CB8AC3E}">
        <p14:creationId xmlns:p14="http://schemas.microsoft.com/office/powerpoint/2010/main" val="14492824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tLang="en-US" smtClean="0"/>
              <a:t>Example:</a:t>
            </a:r>
          </a:p>
        </p:txBody>
      </p:sp>
      <p:sp>
        <p:nvSpPr>
          <p:cNvPr id="30723" name="Content Placeholder 2"/>
          <p:cNvSpPr>
            <a:spLocks noGrp="1"/>
          </p:cNvSpPr>
          <p:nvPr>
            <p:ph idx="1"/>
          </p:nvPr>
        </p:nvSpPr>
        <p:spPr/>
        <p:txBody>
          <a:bodyPr/>
          <a:lstStyle/>
          <a:p>
            <a:pPr eaLnBrk="1" hangingPunct="1"/>
            <a:r>
              <a:rPr lang="en-US" altLang="en-US" smtClean="0"/>
              <a:t>Geographical clusters are the most common.</a:t>
            </a:r>
          </a:p>
          <a:p>
            <a:pPr eaLnBrk="1" hangingPunct="1"/>
            <a:r>
              <a:rPr lang="en-US" altLang="en-US" smtClean="0"/>
              <a:t>In a city, the list of all the individual persons undergoing certain surgery in Jordan may be difficult to obtain or even may be not available but a list of all the hospitals doing that surgery in Jordan be available. So every hospital of these will be a cluster.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altLang="en-US" smtClean="0">
                <a:solidFill>
                  <a:srgbClr val="FF0000"/>
                </a:solidFill>
              </a:rPr>
              <a:t>Multistage sampling</a:t>
            </a:r>
          </a:p>
        </p:txBody>
      </p:sp>
      <p:sp>
        <p:nvSpPr>
          <p:cNvPr id="32771" name="Content Placeholder 2"/>
          <p:cNvSpPr>
            <a:spLocks noGrp="1"/>
          </p:cNvSpPr>
          <p:nvPr>
            <p:ph idx="1"/>
          </p:nvPr>
        </p:nvSpPr>
        <p:spPr/>
        <p:txBody>
          <a:bodyPr/>
          <a:lstStyle/>
          <a:p>
            <a:pPr eaLnBrk="1" hangingPunct="1"/>
            <a:endParaRPr lang="en-US" altLang="en-US" smtClean="0"/>
          </a:p>
        </p:txBody>
      </p:sp>
      <p:pic>
        <p:nvPicPr>
          <p:cNvPr id="32772"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t="48872" r="24060" b="3020"/>
          <a:stretch>
            <a:fillRect/>
          </a:stretch>
        </p:blipFill>
        <p:spPr bwMode="auto">
          <a:xfrm>
            <a:off x="468313" y="1557338"/>
            <a:ext cx="8135937" cy="453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900113" y="2636838"/>
            <a:ext cx="1439862" cy="1512887"/>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solidFill>
              </a:rPr>
              <a:t>Randomly selected units in cluster sampled</a:t>
            </a:r>
          </a:p>
        </p:txBody>
      </p:sp>
      <p:sp>
        <p:nvSpPr>
          <p:cNvPr id="7" name="Rectangle 6"/>
          <p:cNvSpPr/>
          <p:nvPr/>
        </p:nvSpPr>
        <p:spPr>
          <a:xfrm>
            <a:off x="6084888" y="4797425"/>
            <a:ext cx="1655762" cy="1295400"/>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tx1"/>
                </a:solidFill>
              </a:rPr>
              <a:t>Randomly selected units in cluster sampled</a:t>
            </a:r>
          </a:p>
          <a:p>
            <a:pPr algn="ctr" fontAlgn="auto">
              <a:spcBef>
                <a:spcPts val="0"/>
              </a:spcBef>
              <a:spcAft>
                <a:spcPts val="0"/>
              </a:spcAft>
              <a:defRPr/>
            </a:pPr>
            <a:endParaRPr lang="en-US" dirty="0"/>
          </a:p>
        </p:txBody>
      </p:sp>
      <p:sp>
        <p:nvSpPr>
          <p:cNvPr id="8" name="Rectangle 7"/>
          <p:cNvSpPr/>
          <p:nvPr/>
        </p:nvSpPr>
        <p:spPr>
          <a:xfrm>
            <a:off x="7308850" y="3284538"/>
            <a:ext cx="1835150" cy="14398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250825" y="5373688"/>
            <a:ext cx="5689600" cy="10795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400" b="1" dirty="0">
                <a:solidFill>
                  <a:srgbClr val="7030A0"/>
                </a:solidFill>
              </a:rPr>
              <a:t>Clusters are selected randomly, then sample is selected from the cluster randomly.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Non-Probability sampling</a:t>
            </a:r>
            <a:endParaRPr lang="en-GB" dirty="0"/>
          </a:p>
        </p:txBody>
      </p:sp>
      <p:sp>
        <p:nvSpPr>
          <p:cNvPr id="3" name="Content Placeholder 2"/>
          <p:cNvSpPr>
            <a:spLocks noGrp="1"/>
          </p:cNvSpPr>
          <p:nvPr>
            <p:ph idx="1"/>
          </p:nvPr>
        </p:nvSpPr>
        <p:spPr/>
        <p:txBody>
          <a:bodyPr/>
          <a:lstStyle/>
          <a:p>
            <a:r>
              <a:rPr lang="en-GB" dirty="0"/>
              <a:t>It does not rely on randomization. This technique is more reliant on the researcher’s ability to select elements for a sample. </a:t>
            </a:r>
            <a:endParaRPr lang="en-GB" dirty="0" smtClean="0"/>
          </a:p>
          <a:p>
            <a:r>
              <a:rPr lang="en-GB" dirty="0" smtClean="0"/>
              <a:t>Outcome </a:t>
            </a:r>
            <a:r>
              <a:rPr lang="en-GB" dirty="0"/>
              <a:t>of sampling might be biased and makes difficult for all the elements of population to be part of the sample </a:t>
            </a:r>
            <a:r>
              <a:rPr lang="en-GB" dirty="0" smtClean="0"/>
              <a:t>equally.</a:t>
            </a:r>
          </a:p>
          <a:p>
            <a:r>
              <a:rPr lang="en-GB" dirty="0" smtClean="0"/>
              <a:t>This </a:t>
            </a:r>
            <a:r>
              <a:rPr lang="en-GB" dirty="0"/>
              <a:t>type of sampling is also known as non-random sampling.</a:t>
            </a:r>
            <a:endParaRPr lang="en-GB" dirty="0"/>
          </a:p>
        </p:txBody>
      </p:sp>
    </p:spTree>
    <p:extLst>
      <p:ext uri="{BB962C8B-B14F-4D97-AF65-F5344CB8AC3E}">
        <p14:creationId xmlns:p14="http://schemas.microsoft.com/office/powerpoint/2010/main" val="16620941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altLang="en-US" dirty="0" smtClean="0"/>
              <a:t>Non-Probability sampling</a:t>
            </a:r>
          </a:p>
        </p:txBody>
      </p:sp>
      <p:sp>
        <p:nvSpPr>
          <p:cNvPr id="33795" name="Content Placeholder 2"/>
          <p:cNvSpPr>
            <a:spLocks noGrp="1"/>
          </p:cNvSpPr>
          <p:nvPr>
            <p:ph idx="1"/>
          </p:nvPr>
        </p:nvSpPr>
        <p:spPr/>
        <p:txBody>
          <a:bodyPr/>
          <a:lstStyle/>
          <a:p>
            <a:pPr eaLnBrk="1" hangingPunct="1">
              <a:buFont typeface="Wingdings" panose="05000000000000000000" pitchFamily="2" charset="2"/>
              <a:buChar char="Ø"/>
            </a:pPr>
            <a:r>
              <a:rPr lang="en-US" altLang="en-US" smtClean="0"/>
              <a:t>Quota sampling</a:t>
            </a:r>
          </a:p>
          <a:p>
            <a:pPr eaLnBrk="1" hangingPunct="1">
              <a:buFont typeface="Wingdings" panose="05000000000000000000" pitchFamily="2" charset="2"/>
              <a:buChar char="Ø"/>
            </a:pPr>
            <a:r>
              <a:rPr lang="en-US" altLang="en-US" smtClean="0"/>
              <a:t>Convenience or opportunistic sampling</a:t>
            </a:r>
          </a:p>
          <a:p>
            <a:pPr eaLnBrk="1" hangingPunct="1">
              <a:buFont typeface="Wingdings" panose="05000000000000000000" pitchFamily="2" charset="2"/>
              <a:buChar char="Ø"/>
            </a:pPr>
            <a:r>
              <a:rPr lang="en-US" altLang="en-US" smtClean="0"/>
              <a:t>Snowball or networking sampling</a:t>
            </a:r>
          </a:p>
          <a:p>
            <a:pPr eaLnBrk="1" hangingPunct="1">
              <a:buFont typeface="Wingdings" panose="05000000000000000000" pitchFamily="2" charset="2"/>
              <a:buChar char="Ø"/>
            </a:pPr>
            <a:r>
              <a:rPr lang="en-US" altLang="en-US" smtClean="0"/>
              <a:t>Theoretical sampling</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lgn="l" eaLnBrk="1" hangingPunct="1"/>
            <a:r>
              <a:rPr lang="en-US" altLang="en-US" smtClean="0"/>
              <a:t>1. Quota Sampling</a:t>
            </a:r>
          </a:p>
        </p:txBody>
      </p:sp>
      <p:sp>
        <p:nvSpPr>
          <p:cNvPr id="34819" name="Content Placeholder 2"/>
          <p:cNvSpPr>
            <a:spLocks noGrp="1"/>
          </p:cNvSpPr>
          <p:nvPr>
            <p:ph idx="1"/>
          </p:nvPr>
        </p:nvSpPr>
        <p:spPr/>
        <p:txBody>
          <a:bodyPr/>
          <a:lstStyle/>
          <a:p>
            <a:pPr eaLnBrk="1" hangingPunct="1"/>
            <a:endParaRPr lang="en-US" altLang="en-US" dirty="0" smtClean="0"/>
          </a:p>
        </p:txBody>
      </p:sp>
      <p:pic>
        <p:nvPicPr>
          <p:cNvPr id="34820"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l="40102" t="6670" b="8836"/>
          <a:stretch>
            <a:fillRect/>
          </a:stretch>
        </p:blipFill>
        <p:spPr bwMode="auto">
          <a:xfrm>
            <a:off x="4787900" y="188913"/>
            <a:ext cx="4105275" cy="386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4" descr="Image result for female ic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2205038"/>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2" name="Picture 4" descr="Image result for female ic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375" y="2205038"/>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3" name="Picture 4" descr="Image result for female ic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4075" y="2205038"/>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4" name="Picture 4" descr="Image result for female ic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775" y="2205038"/>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5" name="Picture 4" descr="Image result for female ic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2205038"/>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Arrow Connector 10"/>
          <p:cNvCxnSpPr/>
          <p:nvPr/>
        </p:nvCxnSpPr>
        <p:spPr>
          <a:xfrm>
            <a:off x="2268538" y="3357563"/>
            <a:ext cx="0" cy="12954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pic>
        <p:nvPicPr>
          <p:cNvPr id="34827" name="Picture 4" descr="Image result for female ic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4868863"/>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8" name="Picture 4" descr="Image result for female ic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4075" y="4868863"/>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p:nvSpPr>
        <p:spPr>
          <a:xfrm>
            <a:off x="3995738" y="4221163"/>
            <a:ext cx="4464050"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3200" b="1" dirty="0">
                <a:solidFill>
                  <a:srgbClr val="FF0000"/>
                </a:solidFill>
              </a:rPr>
              <a:t>Selected criteria in advance!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Quota Sampling</a:t>
            </a:r>
            <a:endParaRPr lang="en-GB" dirty="0"/>
          </a:p>
        </p:txBody>
      </p:sp>
      <p:sp>
        <p:nvSpPr>
          <p:cNvPr id="3" name="Content Placeholder 2"/>
          <p:cNvSpPr>
            <a:spLocks noGrp="1"/>
          </p:cNvSpPr>
          <p:nvPr>
            <p:ph idx="1"/>
          </p:nvPr>
        </p:nvSpPr>
        <p:spPr/>
        <p:txBody>
          <a:bodyPr/>
          <a:lstStyle/>
          <a:p>
            <a:r>
              <a:rPr lang="en-GB" dirty="0"/>
              <a:t>This type of sampling depends of some pre-set standard. It selects the representative sample from the population</a:t>
            </a:r>
            <a:r>
              <a:rPr lang="en-GB" dirty="0" smtClean="0"/>
              <a:t>.</a:t>
            </a:r>
          </a:p>
          <a:p>
            <a:r>
              <a:rPr lang="en-GB" dirty="0" smtClean="0"/>
              <a:t> </a:t>
            </a:r>
            <a:r>
              <a:rPr lang="en-GB" dirty="0"/>
              <a:t>Proportion of characteristics/ trait in sample should be same as population. </a:t>
            </a:r>
            <a:endParaRPr lang="en-GB" dirty="0" smtClean="0"/>
          </a:p>
          <a:p>
            <a:r>
              <a:rPr lang="en-GB" dirty="0" smtClean="0"/>
              <a:t>Elements </a:t>
            </a:r>
            <a:r>
              <a:rPr lang="en-GB" dirty="0"/>
              <a:t>are selected until exact proportions of certain types of data is obtained or sufficient data in different categories is collected.</a:t>
            </a:r>
            <a:endParaRPr lang="en-GB" dirty="0"/>
          </a:p>
        </p:txBody>
      </p:sp>
    </p:spTree>
    <p:extLst>
      <p:ext uri="{BB962C8B-B14F-4D97-AF65-F5344CB8AC3E}">
        <p14:creationId xmlns:p14="http://schemas.microsoft.com/office/powerpoint/2010/main" val="28359407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altLang="en-US" smtClean="0">
                <a:solidFill>
                  <a:srgbClr val="FF0000"/>
                </a:solidFill>
              </a:rPr>
              <a:t>2. Convenience Sampling</a:t>
            </a:r>
          </a:p>
        </p:txBody>
      </p:sp>
      <p:sp>
        <p:nvSpPr>
          <p:cNvPr id="35843" name="Content Placeholder 2"/>
          <p:cNvSpPr>
            <a:spLocks noGrp="1"/>
          </p:cNvSpPr>
          <p:nvPr>
            <p:ph idx="1"/>
          </p:nvPr>
        </p:nvSpPr>
        <p:spPr/>
        <p:txBody>
          <a:bodyPr/>
          <a:lstStyle/>
          <a:p>
            <a:pPr eaLnBrk="1" hangingPunct="1"/>
            <a:endParaRPr lang="en-US" altLang="en-US" smtClean="0"/>
          </a:p>
        </p:txBody>
      </p:sp>
      <p:sp>
        <p:nvSpPr>
          <p:cNvPr id="4" name="Smiley Face 3"/>
          <p:cNvSpPr/>
          <p:nvPr/>
        </p:nvSpPr>
        <p:spPr>
          <a:xfrm>
            <a:off x="1116013" y="2420938"/>
            <a:ext cx="503237" cy="482600"/>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5" name="Smiley Face 4"/>
          <p:cNvSpPr/>
          <p:nvPr/>
        </p:nvSpPr>
        <p:spPr>
          <a:xfrm>
            <a:off x="1835150" y="2420938"/>
            <a:ext cx="504825" cy="482600"/>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6" name="Smiley Face 5"/>
          <p:cNvSpPr/>
          <p:nvPr/>
        </p:nvSpPr>
        <p:spPr>
          <a:xfrm>
            <a:off x="2555875" y="2420938"/>
            <a:ext cx="503238" cy="482600"/>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7" name="Smiley Face 6"/>
          <p:cNvSpPr/>
          <p:nvPr/>
        </p:nvSpPr>
        <p:spPr>
          <a:xfrm>
            <a:off x="3276600" y="2420938"/>
            <a:ext cx="503238" cy="482600"/>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dirty="0"/>
          </a:p>
        </p:txBody>
      </p:sp>
      <p:sp>
        <p:nvSpPr>
          <p:cNvPr id="8" name="Smiley Face 7"/>
          <p:cNvSpPr/>
          <p:nvPr/>
        </p:nvSpPr>
        <p:spPr>
          <a:xfrm>
            <a:off x="1042988" y="3213100"/>
            <a:ext cx="504825" cy="482600"/>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9" name="Smiley Face 8"/>
          <p:cNvSpPr/>
          <p:nvPr/>
        </p:nvSpPr>
        <p:spPr>
          <a:xfrm>
            <a:off x="1835150" y="3213100"/>
            <a:ext cx="504825" cy="482600"/>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0" name="Smiley Face 9"/>
          <p:cNvSpPr/>
          <p:nvPr/>
        </p:nvSpPr>
        <p:spPr>
          <a:xfrm>
            <a:off x="2555875" y="3213100"/>
            <a:ext cx="503238" cy="482600"/>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1" name="Smiley Face 10"/>
          <p:cNvSpPr/>
          <p:nvPr/>
        </p:nvSpPr>
        <p:spPr>
          <a:xfrm>
            <a:off x="3276600" y="3213100"/>
            <a:ext cx="503238" cy="482600"/>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2" name="Smiley Face 11"/>
          <p:cNvSpPr/>
          <p:nvPr/>
        </p:nvSpPr>
        <p:spPr>
          <a:xfrm>
            <a:off x="1116013" y="4076700"/>
            <a:ext cx="503237" cy="482600"/>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dirty="0"/>
              <a:t>v</a:t>
            </a:r>
          </a:p>
        </p:txBody>
      </p:sp>
      <p:sp>
        <p:nvSpPr>
          <p:cNvPr id="13" name="Smiley Face 12"/>
          <p:cNvSpPr/>
          <p:nvPr/>
        </p:nvSpPr>
        <p:spPr>
          <a:xfrm>
            <a:off x="1835150" y="4076700"/>
            <a:ext cx="504825" cy="482600"/>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dirty="0"/>
              <a:t>v</a:t>
            </a:r>
          </a:p>
        </p:txBody>
      </p:sp>
      <p:sp>
        <p:nvSpPr>
          <p:cNvPr id="14" name="Smiley Face 13"/>
          <p:cNvSpPr/>
          <p:nvPr/>
        </p:nvSpPr>
        <p:spPr>
          <a:xfrm>
            <a:off x="2555875" y="4076700"/>
            <a:ext cx="503238" cy="482600"/>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dirty="0"/>
              <a:t>v</a:t>
            </a:r>
          </a:p>
        </p:txBody>
      </p:sp>
      <p:sp>
        <p:nvSpPr>
          <p:cNvPr id="15" name="Smiley Face 14"/>
          <p:cNvSpPr/>
          <p:nvPr/>
        </p:nvSpPr>
        <p:spPr>
          <a:xfrm>
            <a:off x="3276600" y="4076700"/>
            <a:ext cx="503238" cy="482600"/>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dirty="0"/>
              <a:t>v</a:t>
            </a:r>
          </a:p>
        </p:txBody>
      </p:sp>
      <p:sp>
        <p:nvSpPr>
          <p:cNvPr id="16" name="Rectangle 15"/>
          <p:cNvSpPr/>
          <p:nvPr/>
        </p:nvSpPr>
        <p:spPr>
          <a:xfrm>
            <a:off x="900113" y="4005263"/>
            <a:ext cx="3024187" cy="863600"/>
          </a:xfrm>
          <a:prstGeom prst="rect">
            <a:avLst/>
          </a:prstGeom>
          <a:no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7" name="Rectangle 16"/>
          <p:cNvSpPr/>
          <p:nvPr/>
        </p:nvSpPr>
        <p:spPr>
          <a:xfrm>
            <a:off x="4679950" y="2133600"/>
            <a:ext cx="4464050"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4000" b="1" dirty="0">
                <a:solidFill>
                  <a:srgbClr val="FF0000"/>
                </a:solidFill>
              </a:rPr>
              <a:t>Easily accessible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endParaRPr lang="en-US" altLang="en-US" smtClean="0"/>
          </a:p>
        </p:txBody>
      </p:sp>
      <p:sp>
        <p:nvSpPr>
          <p:cNvPr id="36867" name="Content Placeholder 2"/>
          <p:cNvSpPr>
            <a:spLocks noGrp="1"/>
          </p:cNvSpPr>
          <p:nvPr>
            <p:ph idx="1"/>
          </p:nvPr>
        </p:nvSpPr>
        <p:spPr/>
        <p:txBody>
          <a:bodyPr/>
          <a:lstStyle/>
          <a:p>
            <a:pPr eaLnBrk="1" hangingPunct="1"/>
            <a:r>
              <a:rPr lang="en-US" altLang="en-US" b="1" dirty="0" smtClean="0"/>
              <a:t>Convenience sampling is a non-probability sampling technique where subjects are selected because of their convenient accessibility and proximity to the researcher.</a:t>
            </a:r>
          </a:p>
          <a:p>
            <a:pPr eaLnBrk="1" hangingPunct="1"/>
            <a:r>
              <a:rPr lang="en-US" altLang="en-US" dirty="0" smtClean="0"/>
              <a:t>convenience sample is either a collection of subjects that are accessible or a self selection of individuals willing to </a:t>
            </a:r>
            <a:r>
              <a:rPr lang="en-US" altLang="en-US" dirty="0" smtClean="0"/>
              <a:t>participate.</a:t>
            </a:r>
          </a:p>
          <a:p>
            <a:pPr eaLnBrk="1" hangingPunct="1"/>
            <a:r>
              <a:rPr lang="en-GB" dirty="0" smtClean="0"/>
              <a:t>This </a:t>
            </a:r>
            <a:r>
              <a:rPr lang="en-GB" dirty="0"/>
              <a:t>method is used when the availability of sample is rare and also costly. So based on the convenience samples are selected.</a:t>
            </a:r>
            <a:endParaRPr lang="en-US" alt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smtClean="0">
                <a:solidFill>
                  <a:srgbClr val="FF0000"/>
                </a:solidFill>
              </a:rPr>
              <a:t>3. Snowball sampling</a:t>
            </a:r>
          </a:p>
        </p:txBody>
      </p:sp>
      <p:sp>
        <p:nvSpPr>
          <p:cNvPr id="37891" name="Content Placeholder 2"/>
          <p:cNvSpPr>
            <a:spLocks noGrp="1"/>
          </p:cNvSpPr>
          <p:nvPr>
            <p:ph idx="1"/>
          </p:nvPr>
        </p:nvSpPr>
        <p:spPr/>
        <p:txBody>
          <a:bodyPr/>
          <a:lstStyle/>
          <a:p>
            <a:pPr eaLnBrk="1" hangingPunct="1"/>
            <a:endParaRPr lang="en-US" altLang="en-US" smtClean="0"/>
          </a:p>
        </p:txBody>
      </p:sp>
      <p:pic>
        <p:nvPicPr>
          <p:cNvPr id="37892" name="Picture 2" descr="Image result for snowball sampling illust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8538" y="1730375"/>
            <a:ext cx="4464050" cy="394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211638" y="5589588"/>
            <a:ext cx="4464050"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sz="2800" b="1" dirty="0" smtClean="0">
                <a:solidFill>
                  <a:srgbClr val="FF0000"/>
                </a:solidFill>
              </a:rPr>
              <a:t>Unknown, rare </a:t>
            </a:r>
            <a:r>
              <a:rPr lang="en-US" sz="2800" b="1" dirty="0">
                <a:solidFill>
                  <a:srgbClr val="FF0000"/>
                </a:solidFill>
              </a:rPr>
              <a:t>or have socially undesirable characteristics!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smtClean="0"/>
              <a:t>Snowball Sampling</a:t>
            </a:r>
          </a:p>
        </p:txBody>
      </p:sp>
      <p:sp>
        <p:nvSpPr>
          <p:cNvPr id="38915" name="Rectangle 3"/>
          <p:cNvSpPr>
            <a:spLocks noGrp="1" noChangeArrowheads="1"/>
          </p:cNvSpPr>
          <p:nvPr>
            <p:ph type="body" idx="1"/>
          </p:nvPr>
        </p:nvSpPr>
        <p:spPr>
          <a:xfrm>
            <a:off x="838200" y="1676400"/>
            <a:ext cx="7924800" cy="4265613"/>
          </a:xfrm>
        </p:spPr>
        <p:txBody>
          <a:bodyPr/>
          <a:lstStyle/>
          <a:p>
            <a:pPr algn="just" eaLnBrk="1" hangingPunct="1">
              <a:lnSpc>
                <a:spcPct val="80000"/>
              </a:lnSpc>
            </a:pPr>
            <a:r>
              <a:rPr lang="en-US" altLang="en-US" sz="2400" b="1" smtClean="0"/>
              <a:t>Snowball sampling</a:t>
            </a:r>
            <a:r>
              <a:rPr lang="en-US" altLang="en-US" sz="2400" smtClean="0"/>
              <a:t> is a special nonprobability method used when the desired sample characteristic is rare.</a:t>
            </a:r>
          </a:p>
          <a:p>
            <a:pPr algn="just" eaLnBrk="1" hangingPunct="1">
              <a:lnSpc>
                <a:spcPct val="80000"/>
              </a:lnSpc>
            </a:pPr>
            <a:endParaRPr lang="en-US" altLang="en-US" sz="1500" smtClean="0"/>
          </a:p>
          <a:p>
            <a:pPr algn="just" eaLnBrk="1" hangingPunct="1">
              <a:lnSpc>
                <a:spcPct val="80000"/>
              </a:lnSpc>
            </a:pPr>
            <a:r>
              <a:rPr lang="en-US" altLang="en-US" sz="2400" smtClean="0"/>
              <a:t>It may be extremely difficult or cost prohibitive to locate respondents in these situations. </a:t>
            </a:r>
          </a:p>
          <a:p>
            <a:pPr algn="just" eaLnBrk="1" hangingPunct="1">
              <a:lnSpc>
                <a:spcPct val="80000"/>
              </a:lnSpc>
            </a:pPr>
            <a:endParaRPr lang="en-US" altLang="en-US" sz="1500" smtClean="0"/>
          </a:p>
          <a:p>
            <a:pPr algn="just" eaLnBrk="1" hangingPunct="1">
              <a:lnSpc>
                <a:spcPct val="80000"/>
              </a:lnSpc>
            </a:pPr>
            <a:r>
              <a:rPr lang="en-US" altLang="en-US" sz="2400" smtClean="0"/>
              <a:t>This technique relies on referrals from initial subjects to generate additional subjects. </a:t>
            </a:r>
          </a:p>
          <a:p>
            <a:pPr algn="just" eaLnBrk="1" hangingPunct="1">
              <a:lnSpc>
                <a:spcPct val="80000"/>
              </a:lnSpc>
            </a:pPr>
            <a:endParaRPr lang="en-US" altLang="en-US" sz="1500" smtClean="0"/>
          </a:p>
          <a:p>
            <a:pPr algn="just" eaLnBrk="1" hangingPunct="1">
              <a:lnSpc>
                <a:spcPct val="80000"/>
              </a:lnSpc>
            </a:pPr>
            <a:r>
              <a:rPr lang="en-US" altLang="en-US" sz="2400" smtClean="0"/>
              <a:t>It lowers search costs; however, it introduces bias because the technique itself reduces the likelihood that the sample will represent a good cross section from the population.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b="1" smtClean="0"/>
              <a:t>sampling frame</a:t>
            </a:r>
            <a:endParaRPr lang="en-US" altLang="en-US" smtClean="0"/>
          </a:p>
        </p:txBody>
      </p:sp>
      <p:sp>
        <p:nvSpPr>
          <p:cNvPr id="10243" name="Content Placeholder 2"/>
          <p:cNvSpPr>
            <a:spLocks noGrp="1"/>
          </p:cNvSpPr>
          <p:nvPr>
            <p:ph idx="1"/>
          </p:nvPr>
        </p:nvSpPr>
        <p:spPr/>
        <p:txBody>
          <a:bodyPr/>
          <a:lstStyle/>
          <a:p>
            <a:pPr eaLnBrk="1" hangingPunct="1"/>
            <a:r>
              <a:rPr lang="en-US" altLang="en-US" dirty="0" smtClean="0"/>
              <a:t>A </a:t>
            </a:r>
            <a:r>
              <a:rPr lang="en-US" altLang="en-US" b="1" dirty="0" smtClean="0"/>
              <a:t>sampling frame</a:t>
            </a:r>
            <a:r>
              <a:rPr lang="en-US" altLang="en-US" dirty="0" smtClean="0"/>
              <a:t> </a:t>
            </a:r>
            <a:r>
              <a:rPr lang="en-US" altLang="en-US" dirty="0" smtClean="0"/>
              <a:t>is </a:t>
            </a:r>
            <a:r>
              <a:rPr lang="en-GB" dirty="0" smtClean="0"/>
              <a:t>the group of individuals or objects</a:t>
            </a:r>
            <a:r>
              <a:rPr lang="en-US" altLang="en-US" dirty="0" smtClean="0"/>
              <a:t> </a:t>
            </a:r>
            <a:r>
              <a:rPr lang="en-US" altLang="en-US" dirty="0" smtClean="0"/>
              <a:t>from which a </a:t>
            </a:r>
            <a:r>
              <a:rPr lang="en-US" altLang="en-US" dirty="0" smtClean="0">
                <a:hlinkClick r:id="rId2" tooltip="Sampling (statistics)"/>
              </a:rPr>
              <a:t>sample</a:t>
            </a:r>
            <a:r>
              <a:rPr lang="en-US" altLang="en-US" dirty="0" smtClean="0"/>
              <a:t> is drawn.</a:t>
            </a:r>
            <a:r>
              <a:rPr lang="en-US" altLang="en-US" baseline="30000" dirty="0" smtClean="0"/>
              <a:t> </a:t>
            </a:r>
            <a:r>
              <a:rPr lang="en-US" altLang="en-US" dirty="0" smtClean="0"/>
              <a:t> It is a list of all </a:t>
            </a:r>
            <a:r>
              <a:rPr lang="en-US" altLang="en-US" u="sng" dirty="0" smtClean="0">
                <a:solidFill>
                  <a:srgbClr val="0070C0"/>
                </a:solidFill>
              </a:rPr>
              <a:t>units</a:t>
            </a:r>
            <a:r>
              <a:rPr lang="en-US" altLang="en-US" dirty="0" smtClean="0"/>
              <a:t> within a </a:t>
            </a:r>
            <a:r>
              <a:rPr lang="en-US" altLang="en-US" dirty="0" smtClean="0">
                <a:hlinkClick r:id="rId3" tooltip="Statistical population"/>
              </a:rPr>
              <a:t>population</a:t>
            </a:r>
            <a:r>
              <a:rPr lang="en-US" altLang="en-US" dirty="0" smtClean="0"/>
              <a:t> who </a:t>
            </a:r>
            <a:r>
              <a:rPr lang="en-US" altLang="en-US" b="1" i="1" dirty="0" smtClean="0">
                <a:solidFill>
                  <a:srgbClr val="FF0000"/>
                </a:solidFill>
              </a:rPr>
              <a:t>can be </a:t>
            </a:r>
            <a:r>
              <a:rPr lang="en-US" altLang="en-US" dirty="0" smtClean="0"/>
              <a:t>sampled, and may include individuals, households or </a:t>
            </a:r>
            <a:r>
              <a:rPr lang="en-US" altLang="en-US" dirty="0" smtClean="0"/>
              <a:t>institutions</a:t>
            </a:r>
          </a:p>
          <a:p>
            <a:pPr eaLnBrk="1" hangingPunct="1"/>
            <a:r>
              <a:rPr lang="en-GB" b="1" u="sng" dirty="0" smtClean="0"/>
              <a:t>Sample</a:t>
            </a:r>
            <a:r>
              <a:rPr lang="en-GB" u="sng" dirty="0" smtClean="0"/>
              <a:t> </a:t>
            </a:r>
            <a:r>
              <a:rPr lang="en-GB" dirty="0" smtClean="0"/>
              <a:t>is the subset of the population. Number of elements in the sample is the sample size.</a:t>
            </a:r>
          </a:p>
          <a:p>
            <a:pPr eaLnBrk="1" hangingPunct="1"/>
            <a:endParaRPr lang="en-US" altLang="en-US" dirty="0" smtClean="0"/>
          </a:p>
          <a:p>
            <a:pPr marL="0" indent="0" eaLnBrk="1" hangingPunct="1">
              <a:buNone/>
            </a:pPr>
            <a:endParaRPr lang="en-US" alt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solidFill>
                  <a:srgbClr val="FF0000"/>
                </a:solidFill>
              </a:rPr>
              <a:t>4. </a:t>
            </a:r>
            <a:r>
              <a:rPr lang="en-US" dirty="0" smtClean="0">
                <a:solidFill>
                  <a:srgbClr val="FF0000"/>
                </a:solidFill>
              </a:rPr>
              <a:t>Theoretical/Purposive </a:t>
            </a:r>
            <a:r>
              <a:rPr lang="en-US" dirty="0" smtClean="0">
                <a:solidFill>
                  <a:srgbClr val="FF0000"/>
                </a:solidFill>
              </a:rPr>
              <a:t>sampling</a:t>
            </a:r>
            <a:br>
              <a:rPr lang="en-US" dirty="0" smtClean="0">
                <a:solidFill>
                  <a:srgbClr val="FF0000"/>
                </a:solidFill>
              </a:rPr>
            </a:br>
            <a:endParaRPr lang="en-US" dirty="0"/>
          </a:p>
        </p:txBody>
      </p:sp>
      <p:sp>
        <p:nvSpPr>
          <p:cNvPr id="39939" name="Content Placeholder 2"/>
          <p:cNvSpPr>
            <a:spLocks noGrp="1"/>
          </p:cNvSpPr>
          <p:nvPr>
            <p:ph idx="1"/>
          </p:nvPr>
        </p:nvSpPr>
        <p:spPr>
          <a:ln w="28575">
            <a:solidFill>
              <a:schemeClr val="tx1"/>
            </a:solidFill>
            <a:miter lim="800000"/>
            <a:headEnd/>
            <a:tailEnd/>
          </a:ln>
        </p:spPr>
        <p:txBody>
          <a:bodyPr/>
          <a:lstStyle/>
          <a:p>
            <a:pPr eaLnBrk="1" hangingPunct="1"/>
            <a:endParaRPr lang="en-US" altLang="en-US" smtClean="0"/>
          </a:p>
        </p:txBody>
      </p:sp>
      <p:sp>
        <p:nvSpPr>
          <p:cNvPr id="4" name="Smiley Face 3"/>
          <p:cNvSpPr/>
          <p:nvPr/>
        </p:nvSpPr>
        <p:spPr>
          <a:xfrm>
            <a:off x="1187450" y="2636838"/>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5" name="Smiley Face 4"/>
          <p:cNvSpPr/>
          <p:nvPr/>
        </p:nvSpPr>
        <p:spPr>
          <a:xfrm>
            <a:off x="755650" y="3644900"/>
            <a:ext cx="647700" cy="627063"/>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6" name="Smiley Face 5"/>
          <p:cNvSpPr/>
          <p:nvPr/>
        </p:nvSpPr>
        <p:spPr>
          <a:xfrm>
            <a:off x="1908175" y="2276475"/>
            <a:ext cx="647700" cy="627063"/>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7" name="Smiley Face 6"/>
          <p:cNvSpPr/>
          <p:nvPr/>
        </p:nvSpPr>
        <p:spPr>
          <a:xfrm>
            <a:off x="2195513" y="3068638"/>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8" name="Smiley Face 7"/>
          <p:cNvSpPr/>
          <p:nvPr/>
        </p:nvSpPr>
        <p:spPr>
          <a:xfrm>
            <a:off x="1692275" y="3716338"/>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cxnSp>
        <p:nvCxnSpPr>
          <p:cNvPr id="10" name="Straight Connector 9"/>
          <p:cNvCxnSpPr>
            <a:stCxn id="39939" idx="0"/>
            <a:endCxn id="39939" idx="2"/>
          </p:cNvCxnSpPr>
          <p:nvPr/>
        </p:nvCxnSpPr>
        <p:spPr>
          <a:xfrm>
            <a:off x="4572000" y="1600200"/>
            <a:ext cx="0" cy="4525963"/>
          </a:xfrm>
          <a:prstGeom prst="line">
            <a:avLst/>
          </a:prstGeom>
        </p:spPr>
        <p:style>
          <a:lnRef idx="3">
            <a:schemeClr val="dk1"/>
          </a:lnRef>
          <a:fillRef idx="0">
            <a:schemeClr val="dk1"/>
          </a:fillRef>
          <a:effectRef idx="2">
            <a:schemeClr val="dk1"/>
          </a:effectRef>
          <a:fontRef idx="minor">
            <a:schemeClr val="tx1"/>
          </a:fontRef>
        </p:style>
      </p:cxnSp>
      <p:sp>
        <p:nvSpPr>
          <p:cNvPr id="11" name="Smiley Face 10"/>
          <p:cNvSpPr/>
          <p:nvPr/>
        </p:nvSpPr>
        <p:spPr>
          <a:xfrm>
            <a:off x="6227763" y="3357563"/>
            <a:ext cx="647700" cy="625475"/>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2" name="Smiley Face 11"/>
          <p:cNvSpPr/>
          <p:nvPr/>
        </p:nvSpPr>
        <p:spPr>
          <a:xfrm>
            <a:off x="5364163" y="4076700"/>
            <a:ext cx="647700" cy="627063"/>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3" name="Smiley Face 12"/>
          <p:cNvSpPr/>
          <p:nvPr/>
        </p:nvSpPr>
        <p:spPr>
          <a:xfrm>
            <a:off x="6732588" y="2636838"/>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4" name="Smiley Face 13"/>
          <p:cNvSpPr/>
          <p:nvPr/>
        </p:nvSpPr>
        <p:spPr>
          <a:xfrm>
            <a:off x="5580063" y="2349500"/>
            <a:ext cx="647700" cy="625475"/>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15" name="Smiley Face 14"/>
          <p:cNvSpPr/>
          <p:nvPr/>
        </p:nvSpPr>
        <p:spPr>
          <a:xfrm>
            <a:off x="3779838" y="2708275"/>
            <a:ext cx="1584325" cy="1563688"/>
          </a:xfrm>
          <a:prstGeom prst="smileyFac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1600" b="1" dirty="0">
                <a:solidFill>
                  <a:srgbClr val="FF0000"/>
                </a:solidFill>
              </a:rPr>
              <a:t>Researcher</a:t>
            </a:r>
          </a:p>
        </p:txBody>
      </p:sp>
      <p:sp>
        <p:nvSpPr>
          <p:cNvPr id="16" name="Rectangle 15"/>
          <p:cNvSpPr/>
          <p:nvPr/>
        </p:nvSpPr>
        <p:spPr>
          <a:xfrm>
            <a:off x="539750" y="5516563"/>
            <a:ext cx="1728788"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b="1" dirty="0">
                <a:solidFill>
                  <a:srgbClr val="7030A0"/>
                </a:solidFill>
              </a:rPr>
              <a:t>Beginning of the study</a:t>
            </a:r>
          </a:p>
        </p:txBody>
      </p:sp>
      <p:sp>
        <p:nvSpPr>
          <p:cNvPr id="17" name="Rectangle 16"/>
          <p:cNvSpPr/>
          <p:nvPr/>
        </p:nvSpPr>
        <p:spPr>
          <a:xfrm>
            <a:off x="4859338" y="5516563"/>
            <a:ext cx="2089150"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b="1" dirty="0">
                <a:solidFill>
                  <a:srgbClr val="7030A0"/>
                </a:solidFill>
              </a:rPr>
              <a:t>Further sampling</a:t>
            </a:r>
          </a:p>
        </p:txBody>
      </p:sp>
      <p:sp>
        <p:nvSpPr>
          <p:cNvPr id="19" name="Smiley Face 18"/>
          <p:cNvSpPr/>
          <p:nvPr/>
        </p:nvSpPr>
        <p:spPr>
          <a:xfrm>
            <a:off x="6156325" y="4292600"/>
            <a:ext cx="647700" cy="627063"/>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20" name="Smiley Face 19"/>
          <p:cNvSpPr/>
          <p:nvPr/>
        </p:nvSpPr>
        <p:spPr>
          <a:xfrm>
            <a:off x="7235825" y="4221163"/>
            <a:ext cx="649288"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21" name="Smiley Face 20"/>
          <p:cNvSpPr/>
          <p:nvPr/>
        </p:nvSpPr>
        <p:spPr>
          <a:xfrm>
            <a:off x="7596188" y="3284538"/>
            <a:ext cx="647700" cy="627062"/>
          </a:xfrm>
          <a:prstGeom prst="smileyFace">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23" name="Rectangle 22"/>
          <p:cNvSpPr/>
          <p:nvPr/>
        </p:nvSpPr>
        <p:spPr>
          <a:xfrm>
            <a:off x="2555875" y="5516563"/>
            <a:ext cx="1655763"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b="1" dirty="0">
                <a:solidFill>
                  <a:srgbClr val="7030A0"/>
                </a:solidFill>
              </a:rPr>
              <a:t>Initial theory</a:t>
            </a:r>
          </a:p>
        </p:txBody>
      </p:sp>
      <p:sp>
        <p:nvSpPr>
          <p:cNvPr id="24" name="Rectangle 23"/>
          <p:cNvSpPr/>
          <p:nvPr/>
        </p:nvSpPr>
        <p:spPr>
          <a:xfrm>
            <a:off x="7164388" y="5516563"/>
            <a:ext cx="1800225"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b="1" dirty="0">
                <a:solidFill>
                  <a:srgbClr val="7030A0"/>
                </a:solidFill>
              </a:rPr>
              <a:t>Theory development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lstStyle/>
          <a:p>
            <a:r>
              <a:rPr lang="en-GB" b="1" dirty="0" smtClean="0"/>
              <a:t>Bias in sampling</a:t>
            </a:r>
            <a:endParaRPr lang="en-GB" dirty="0"/>
          </a:p>
        </p:txBody>
      </p:sp>
      <p:sp>
        <p:nvSpPr>
          <p:cNvPr id="3" name="Content Placeholder 2"/>
          <p:cNvSpPr>
            <a:spLocks noGrp="1"/>
          </p:cNvSpPr>
          <p:nvPr>
            <p:ph idx="1"/>
          </p:nvPr>
        </p:nvSpPr>
        <p:spPr>
          <a:xfrm>
            <a:off x="457200" y="836712"/>
            <a:ext cx="8579296" cy="5289451"/>
          </a:xfrm>
        </p:spPr>
        <p:txBody>
          <a:bodyPr/>
          <a:lstStyle/>
          <a:p>
            <a:r>
              <a:rPr lang="en-GB" sz="2800" dirty="0" smtClean="0"/>
              <a:t>There </a:t>
            </a:r>
            <a:r>
              <a:rPr lang="en-GB" sz="2800" dirty="0"/>
              <a:t>are five important potential sources of bias that should be considered when selecting a sample, irrespective of the method used. Sampling bias may be introduced when</a:t>
            </a:r>
            <a:r>
              <a:rPr lang="en-GB" sz="2800" dirty="0" smtClean="0"/>
              <a:t>:</a:t>
            </a:r>
            <a:endParaRPr lang="en-GB" sz="2800" dirty="0"/>
          </a:p>
          <a:p>
            <a:pPr marL="514350" indent="-514350">
              <a:buFont typeface="+mj-lt"/>
              <a:buAutoNum type="arabicPeriod"/>
            </a:pPr>
            <a:r>
              <a:rPr lang="en-GB" sz="2400" dirty="0"/>
              <a:t>Any pre-agreed sampling rules are deviated from</a:t>
            </a:r>
          </a:p>
          <a:p>
            <a:pPr marL="514350" indent="-514350">
              <a:buFont typeface="+mj-lt"/>
              <a:buAutoNum type="arabicPeriod"/>
            </a:pPr>
            <a:r>
              <a:rPr lang="en-GB" sz="2400" dirty="0"/>
              <a:t>People in hard-to-reach groups are omitted</a:t>
            </a:r>
          </a:p>
          <a:p>
            <a:pPr marL="514350" indent="-514350">
              <a:buFont typeface="+mj-lt"/>
              <a:buAutoNum type="arabicPeriod"/>
            </a:pPr>
            <a:r>
              <a:rPr lang="en-GB" sz="2400" dirty="0"/>
              <a:t>Selected individuals are replaced with others, for example if they are difficult to contact</a:t>
            </a:r>
          </a:p>
          <a:p>
            <a:pPr marL="514350" indent="-514350">
              <a:buFont typeface="+mj-lt"/>
              <a:buAutoNum type="arabicPeriod"/>
            </a:pPr>
            <a:r>
              <a:rPr lang="en-GB" sz="2400" dirty="0"/>
              <a:t>There are low response rates</a:t>
            </a:r>
          </a:p>
          <a:p>
            <a:pPr marL="514350" indent="-514350">
              <a:buFont typeface="+mj-lt"/>
              <a:buAutoNum type="arabicPeriod"/>
            </a:pPr>
            <a:r>
              <a:rPr lang="en-GB" sz="2400" dirty="0"/>
              <a:t>An out-of-date list is used as the sample frame (for example, if it excludes people who have recently moved to an area</a:t>
            </a:r>
          </a:p>
          <a:p>
            <a:endParaRPr lang="en-GB" dirty="0"/>
          </a:p>
        </p:txBody>
      </p:sp>
    </p:spTree>
    <p:extLst>
      <p:ext uri="{BB962C8B-B14F-4D97-AF65-F5344CB8AC3E}">
        <p14:creationId xmlns:p14="http://schemas.microsoft.com/office/powerpoint/2010/main" val="331000187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700"/>
          </a:xfrm>
        </p:spPr>
        <p:txBody>
          <a:bodyPr rtlCol="0">
            <a:normAutofit fontScale="90000"/>
          </a:bodyPr>
          <a:lstStyle/>
          <a:p>
            <a:pPr eaLnBrk="1" fontAlgn="auto" hangingPunct="1">
              <a:spcAft>
                <a:spcPts val="0"/>
              </a:spcAft>
              <a:defRPr/>
            </a:pPr>
            <a:r>
              <a:rPr lang="en-US" dirty="0" smtClean="0"/>
              <a:t>Key points to remember when deciding on sample selection are:</a:t>
            </a:r>
            <a:br>
              <a:rPr lang="en-US" dirty="0" smtClean="0"/>
            </a:br>
            <a:endParaRPr lang="en-US" dirty="0"/>
          </a:p>
        </p:txBody>
      </p:sp>
      <p:sp>
        <p:nvSpPr>
          <p:cNvPr id="40963" name="Content Placeholder 2"/>
          <p:cNvSpPr>
            <a:spLocks noGrp="1"/>
          </p:cNvSpPr>
          <p:nvPr>
            <p:ph idx="1"/>
          </p:nvPr>
        </p:nvSpPr>
        <p:spPr/>
        <p:txBody>
          <a:bodyPr/>
          <a:lstStyle/>
          <a:p>
            <a:pPr eaLnBrk="1" hangingPunct="1"/>
            <a:r>
              <a:rPr lang="en-US" altLang="en-US" smtClean="0"/>
              <a:t>Always try to use a random method where possible and remember that random doesn’t mean haphazard!</a:t>
            </a:r>
          </a:p>
          <a:p>
            <a:pPr eaLnBrk="1" hangingPunct="1"/>
            <a:r>
              <a:rPr lang="en-US" altLang="en-US" smtClean="0"/>
              <a:t>Random selection mean that everyone in your sampling frame has an equal opportunity of being included in your study!</a:t>
            </a:r>
          </a:p>
          <a:p>
            <a:pPr eaLnBrk="1" hangingPunct="1"/>
            <a:endParaRPr lang="en-US" altLang="en-US"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endParaRPr lang="en-US" altLang="en-US" smtClean="0"/>
          </a:p>
        </p:txBody>
      </p:sp>
      <p:sp>
        <p:nvSpPr>
          <p:cNvPr id="41987" name="Content Placeholder 2"/>
          <p:cNvSpPr>
            <a:spLocks noGrp="1"/>
          </p:cNvSpPr>
          <p:nvPr>
            <p:ph idx="1"/>
          </p:nvPr>
        </p:nvSpPr>
        <p:spPr/>
        <p:txBody>
          <a:bodyPr/>
          <a:lstStyle/>
          <a:p>
            <a:pPr eaLnBrk="1" hangingPunct="1"/>
            <a:r>
              <a:rPr lang="en-US" altLang="en-US" smtClean="0"/>
              <a:t>If you need to be able to generalise about small or minority groups and to compare those to large groups, consider using disproportionate stratified sampling , but remember to re-weight the results afterwards!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endParaRPr lang="en-US" altLang="en-US" smtClean="0"/>
          </a:p>
        </p:txBody>
      </p:sp>
      <p:sp>
        <p:nvSpPr>
          <p:cNvPr id="43011" name="Content Placeholder 2"/>
          <p:cNvSpPr>
            <a:spLocks noGrp="1"/>
          </p:cNvSpPr>
          <p:nvPr>
            <p:ph idx="1"/>
          </p:nvPr>
        </p:nvSpPr>
        <p:spPr/>
        <p:txBody>
          <a:bodyPr/>
          <a:lstStyle/>
          <a:p>
            <a:pPr algn="ctr" eaLnBrk="1" hangingPunct="1">
              <a:buFont typeface="Arial" panose="020B0604020202020204" pitchFamily="34" charset="0"/>
              <a:buNone/>
            </a:pPr>
            <a:r>
              <a:rPr lang="en-US" altLang="en-US" sz="7200" b="1" smtClean="0"/>
              <a:t>Thank you</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mtClean="0"/>
              <a:t>What is sampling?</a:t>
            </a:r>
          </a:p>
        </p:txBody>
      </p:sp>
      <p:sp>
        <p:nvSpPr>
          <p:cNvPr id="3" name="Content Placeholder 2"/>
          <p:cNvSpPr>
            <a:spLocks noGrp="1"/>
          </p:cNvSpPr>
          <p:nvPr>
            <p:ph idx="1"/>
          </p:nvPr>
        </p:nvSpPr>
        <p:spPr>
          <a:xfrm>
            <a:off x="323850" y="1268413"/>
            <a:ext cx="8362950" cy="5329237"/>
          </a:xfrm>
        </p:spPr>
        <p:txBody>
          <a:bodyPr rtlCol="0">
            <a:normAutofit fontScale="70000" lnSpcReduction="20000"/>
          </a:bodyPr>
          <a:lstStyle/>
          <a:p>
            <a:pPr eaLnBrk="1" fontAlgn="auto" hangingPunct="1">
              <a:spcAft>
                <a:spcPts val="0"/>
              </a:spcAft>
              <a:buFont typeface="Arial" panose="020B0604020202020204" pitchFamily="34" charset="0"/>
              <a:buNone/>
              <a:defRPr/>
            </a:pPr>
            <a:r>
              <a:rPr lang="en-US" sz="6300" b="1" dirty="0" smtClean="0">
                <a:solidFill>
                  <a:srgbClr val="FF0000"/>
                </a:solidFill>
              </a:rPr>
              <a:t>Sampling</a:t>
            </a:r>
            <a:r>
              <a:rPr lang="en-US" sz="6300" dirty="0" smtClean="0"/>
              <a:t> is the process of selecting observations (a sample) to provide an adequate description and inferences of the population.</a:t>
            </a:r>
          </a:p>
          <a:p>
            <a:pPr eaLnBrk="1" fontAlgn="auto" hangingPunct="1">
              <a:spcAft>
                <a:spcPts val="0"/>
              </a:spcAft>
              <a:buFont typeface="Arial" panose="020B0604020202020204" pitchFamily="34" charset="0"/>
              <a:buNone/>
              <a:defRPr/>
            </a:pPr>
            <a:endParaRPr lang="en-US" sz="4400" dirty="0" smtClean="0"/>
          </a:p>
          <a:p>
            <a:pPr eaLnBrk="1" fontAlgn="auto" hangingPunct="1">
              <a:spcAft>
                <a:spcPts val="0"/>
              </a:spcAft>
              <a:buFont typeface="Arial" panose="020B0604020202020204" pitchFamily="34" charset="0"/>
              <a:buNone/>
              <a:defRPr/>
            </a:pPr>
            <a:endParaRPr lang="en-US" sz="4400" dirty="0" smtClean="0"/>
          </a:p>
          <a:p>
            <a:pPr eaLnBrk="1" fontAlgn="auto" hangingPunct="1">
              <a:spcAft>
                <a:spcPts val="0"/>
              </a:spcAft>
              <a:buFont typeface="Arial" panose="020B0604020202020204" pitchFamily="34" charset="0"/>
              <a:buNone/>
              <a:defRPr/>
            </a:pPr>
            <a:endParaRPr lang="en-US" sz="4400" dirty="0" smtClean="0"/>
          </a:p>
          <a:p>
            <a:pPr algn="ctr" eaLnBrk="1" fontAlgn="auto" hangingPunct="1">
              <a:spcAft>
                <a:spcPts val="0"/>
              </a:spcAft>
              <a:buFont typeface="Arial" panose="020B0604020202020204" pitchFamily="34" charset="0"/>
              <a:buNone/>
              <a:defRPr/>
            </a:pPr>
            <a:r>
              <a:rPr lang="en-US" sz="4400" dirty="0" smtClean="0"/>
              <a:t>Sampling is a crucial issue in health research.</a:t>
            </a:r>
          </a:p>
          <a:p>
            <a:pPr eaLnBrk="1" fontAlgn="auto" hangingPunct="1">
              <a:spcAft>
                <a:spcPts val="0"/>
              </a:spcAft>
              <a:buFont typeface="Arial" panose="020B0604020202020204" pitchFamily="34" charset="0"/>
              <a:buNone/>
              <a:defRPr/>
            </a:pPr>
            <a:endParaRPr lang="en-US" sz="4400" dirty="0" smtClean="0"/>
          </a:p>
          <a:p>
            <a:pPr eaLnBrk="1" fontAlgn="auto" hangingPunct="1">
              <a:spcAft>
                <a:spcPts val="0"/>
              </a:spcAft>
              <a:buFont typeface="Arial" panose="020B0604020202020204" pitchFamily="34" charset="0"/>
              <a:buNone/>
              <a:defRPr/>
            </a:pPr>
            <a:endParaRPr lang="en-US" dirty="0" smtClean="0"/>
          </a:p>
          <a:p>
            <a:pPr eaLnBrk="1" fontAlgn="auto" hangingPunct="1">
              <a:spcAft>
                <a:spcPts val="0"/>
              </a:spcAft>
              <a:buFont typeface="Arial" panose="020B0604020202020204" pitchFamily="34" charset="0"/>
              <a:buNone/>
              <a:defRPr/>
            </a:pPr>
            <a:r>
              <a:rPr lang="en-US" b="1" dirty="0" smtClean="0">
                <a:solidFill>
                  <a:srgbClr val="FF0000"/>
                </a:solidFill>
              </a:rPr>
              <a:t> </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sp>
        <p:nvSpPr>
          <p:cNvPr id="4" name="Rectangle 3"/>
          <p:cNvSpPr/>
          <p:nvPr/>
        </p:nvSpPr>
        <p:spPr>
          <a:xfrm>
            <a:off x="755576" y="2204864"/>
            <a:ext cx="6480720" cy="3096344"/>
          </a:xfrm>
          <a:prstGeom prst="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smtClean="0">
                <a:solidFill>
                  <a:schemeClr val="tx1"/>
                </a:solidFill>
              </a:rPr>
              <a:t>Target population</a:t>
            </a:r>
            <a:endParaRPr lang="en-GB" b="1" dirty="0">
              <a:solidFill>
                <a:schemeClr val="tx1"/>
              </a:solidFill>
            </a:endParaRPr>
          </a:p>
        </p:txBody>
      </p:sp>
      <p:sp>
        <p:nvSpPr>
          <p:cNvPr id="5" name="Rounded Rectangle 4"/>
          <p:cNvSpPr/>
          <p:nvPr/>
        </p:nvSpPr>
        <p:spPr>
          <a:xfrm>
            <a:off x="2627784" y="2492896"/>
            <a:ext cx="4248472" cy="2592288"/>
          </a:xfrm>
          <a:prstGeom prst="roundRect">
            <a:avLst/>
          </a:prstGeom>
          <a:solidFill>
            <a:schemeClr val="accent2">
              <a:lumMod val="20000"/>
              <a:lumOff val="8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smtClean="0">
                <a:solidFill>
                  <a:schemeClr val="tx1"/>
                </a:solidFill>
              </a:rPr>
              <a:t>Sampling frame</a:t>
            </a:r>
            <a:endParaRPr lang="en-GB" b="1" dirty="0">
              <a:solidFill>
                <a:schemeClr val="tx1"/>
              </a:solidFill>
            </a:endParaRPr>
          </a:p>
        </p:txBody>
      </p:sp>
      <p:sp>
        <p:nvSpPr>
          <p:cNvPr id="6" name="Oval 5"/>
          <p:cNvSpPr/>
          <p:nvPr/>
        </p:nvSpPr>
        <p:spPr>
          <a:xfrm>
            <a:off x="4427984" y="3356992"/>
            <a:ext cx="2160240" cy="1368152"/>
          </a:xfrm>
          <a:prstGeom prst="ellipse">
            <a:avLst/>
          </a:prstGeom>
          <a:solidFill>
            <a:schemeClr val="accent3"/>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Sample</a:t>
            </a:r>
            <a:endParaRPr lang="en-GB" b="1" dirty="0">
              <a:solidFill>
                <a:schemeClr val="tx1"/>
              </a:solidFill>
            </a:endParaRPr>
          </a:p>
        </p:txBody>
      </p:sp>
    </p:spTree>
    <p:extLst>
      <p:ext uri="{BB962C8B-B14F-4D97-AF65-F5344CB8AC3E}">
        <p14:creationId xmlns:p14="http://schemas.microsoft.com/office/powerpoint/2010/main" val="153925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endParaRPr lang="en-US" altLang="en-US" smtClean="0"/>
          </a:p>
        </p:txBody>
      </p:sp>
      <p:sp>
        <p:nvSpPr>
          <p:cNvPr id="3" name="Content Placeholder 2"/>
          <p:cNvSpPr>
            <a:spLocks noGrp="1"/>
          </p:cNvSpPr>
          <p:nvPr>
            <p:ph idx="1"/>
          </p:nvPr>
        </p:nvSpPr>
        <p:spPr>
          <a:xfrm>
            <a:off x="457200" y="4508500"/>
            <a:ext cx="8147050" cy="1617663"/>
          </a:xfrm>
        </p:spPr>
        <p:txBody>
          <a:bodyPr rtlCol="0">
            <a:normAutofit fontScale="77500" lnSpcReduction="20000"/>
          </a:bodyPr>
          <a:lstStyle/>
          <a:p>
            <a:pPr eaLnBrk="1" fontAlgn="auto" hangingPunct="1">
              <a:spcAft>
                <a:spcPts val="0"/>
              </a:spcAft>
              <a:buFont typeface="Arial" panose="020B0604020202020204" pitchFamily="34" charset="0"/>
              <a:buNone/>
              <a:defRPr/>
            </a:pPr>
            <a:r>
              <a:rPr lang="en-US" b="1" dirty="0" smtClean="0">
                <a:solidFill>
                  <a:srgbClr val="FF0000"/>
                </a:solidFill>
              </a:rPr>
              <a:t>Sample </a:t>
            </a:r>
            <a:r>
              <a:rPr lang="en-US" dirty="0" smtClean="0"/>
              <a:t>:</a:t>
            </a:r>
          </a:p>
          <a:p>
            <a:pPr eaLnBrk="1" fontAlgn="auto" hangingPunct="1">
              <a:spcAft>
                <a:spcPts val="0"/>
              </a:spcAft>
              <a:buFontTx/>
              <a:buChar char="-"/>
              <a:defRPr/>
            </a:pPr>
            <a:r>
              <a:rPr lang="en-US" dirty="0" smtClean="0"/>
              <a:t>It is a unit that is selected from population </a:t>
            </a:r>
          </a:p>
          <a:p>
            <a:pPr eaLnBrk="1" fontAlgn="auto" hangingPunct="1">
              <a:spcAft>
                <a:spcPts val="0"/>
              </a:spcAft>
              <a:buFontTx/>
              <a:buChar char="-"/>
              <a:defRPr/>
            </a:pPr>
            <a:r>
              <a:rPr lang="en-US" dirty="0" smtClean="0"/>
              <a:t>Represents the whole </a:t>
            </a:r>
            <a:r>
              <a:rPr lang="en-US" dirty="0" smtClean="0"/>
              <a:t>population (ideally)</a:t>
            </a:r>
            <a:endParaRPr lang="en-US" dirty="0" smtClean="0"/>
          </a:p>
          <a:p>
            <a:pPr eaLnBrk="1" fontAlgn="auto" hangingPunct="1">
              <a:spcAft>
                <a:spcPts val="0"/>
              </a:spcAft>
              <a:buFontTx/>
              <a:buChar char="-"/>
              <a:defRPr/>
            </a:pPr>
            <a:r>
              <a:rPr lang="en-US" dirty="0" smtClean="0"/>
              <a:t>Purpose to draw the inference</a:t>
            </a:r>
          </a:p>
          <a:p>
            <a:pPr eaLnBrk="1" fontAlgn="auto" hangingPunct="1">
              <a:spcAft>
                <a:spcPts val="0"/>
              </a:spcAft>
              <a:defRPr/>
            </a:pPr>
            <a:endParaRPr lang="en-US" dirty="0"/>
          </a:p>
        </p:txBody>
      </p:sp>
      <p:pic>
        <p:nvPicPr>
          <p:cNvPr id="5124" name="Picture 2" descr="Image result for sampling population infere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883" y="0"/>
            <a:ext cx="8351838" cy="455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187624" y="908720"/>
            <a:ext cx="3240360" cy="1512168"/>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395288" y="0"/>
            <a:ext cx="8229600" cy="1143000"/>
          </a:xfrm>
        </p:spPr>
        <p:txBody>
          <a:bodyPr rtlCol="0">
            <a:normAutofit fontScale="90000"/>
          </a:bodyPr>
          <a:lstStyle/>
          <a:p>
            <a:pPr eaLnBrk="1" fontAlgn="auto" hangingPunct="1">
              <a:spcAft>
                <a:spcPts val="0"/>
              </a:spcAft>
              <a:defRPr/>
            </a:pPr>
            <a:r>
              <a:rPr lang="en-US" b="1" dirty="0" smtClean="0">
                <a:solidFill>
                  <a:schemeClr val="tx2">
                    <a:lumMod val="60000"/>
                    <a:lumOff val="40000"/>
                  </a:schemeClr>
                </a:solidFill>
              </a:rPr>
              <a:t>Why do we need to select a sample??</a:t>
            </a:r>
            <a:endParaRPr lang="en-US" dirty="0">
              <a:solidFill>
                <a:srgbClr val="FF0000"/>
              </a:solidFill>
            </a:endParaRPr>
          </a:p>
        </p:txBody>
      </p:sp>
      <p:sp>
        <p:nvSpPr>
          <p:cNvPr id="89091" name="Rectangle 3"/>
          <p:cNvSpPr>
            <a:spLocks noGrp="1" noChangeArrowheads="1"/>
          </p:cNvSpPr>
          <p:nvPr>
            <p:ph type="body" idx="1"/>
          </p:nvPr>
        </p:nvSpPr>
        <p:spPr>
          <a:xfrm>
            <a:off x="395288" y="981075"/>
            <a:ext cx="8353425" cy="3816350"/>
          </a:xfrm>
        </p:spPr>
        <p:txBody>
          <a:bodyPr rtlCol="0">
            <a:normAutofit fontScale="92500" lnSpcReduction="10000"/>
          </a:bodyPr>
          <a:lstStyle/>
          <a:p>
            <a:pPr algn="just" eaLnBrk="1" fontAlgn="auto" hangingPunct="1">
              <a:lnSpc>
                <a:spcPct val="90000"/>
              </a:lnSpc>
              <a:spcAft>
                <a:spcPts val="0"/>
              </a:spcAft>
              <a:defRPr/>
            </a:pPr>
            <a:r>
              <a:rPr lang="en-US" dirty="0">
                <a:latin typeface="Arial Rounded MT Bold" pitchFamily="34" charset="0"/>
              </a:rPr>
              <a:t>The population of interest is usually </a:t>
            </a:r>
            <a:r>
              <a:rPr lang="en-US" dirty="0">
                <a:solidFill>
                  <a:srgbClr val="7030A0"/>
                </a:solidFill>
                <a:effectLst>
                  <a:outerShdw blurRad="38100" dist="38100" dir="2700000" algn="tl">
                    <a:srgbClr val="000000">
                      <a:alpha val="43137"/>
                    </a:srgbClr>
                  </a:outerShdw>
                </a:effectLst>
                <a:latin typeface="Arial Rounded MT Bold" pitchFamily="34" charset="0"/>
              </a:rPr>
              <a:t>too large</a:t>
            </a:r>
            <a:r>
              <a:rPr lang="en-US" dirty="0">
                <a:solidFill>
                  <a:srgbClr val="00B050"/>
                </a:solidFill>
                <a:effectLst>
                  <a:outerShdw blurRad="38100" dist="38100" dir="2700000" algn="tl">
                    <a:srgbClr val="000000">
                      <a:alpha val="43137"/>
                    </a:srgbClr>
                  </a:outerShdw>
                </a:effectLst>
                <a:latin typeface="Arial Rounded MT Bold" pitchFamily="34" charset="0"/>
              </a:rPr>
              <a:t> </a:t>
            </a:r>
            <a:r>
              <a:rPr lang="en-US" dirty="0">
                <a:latin typeface="Arial Rounded MT Bold" pitchFamily="34" charset="0"/>
              </a:rPr>
              <a:t>to attempt to survey all of its members. </a:t>
            </a:r>
            <a:endParaRPr lang="en-US" dirty="0" smtClean="0">
              <a:latin typeface="Arial Rounded MT Bold" pitchFamily="34" charset="0"/>
            </a:endParaRPr>
          </a:p>
          <a:p>
            <a:pPr algn="just" eaLnBrk="1" fontAlgn="auto" hangingPunct="1">
              <a:lnSpc>
                <a:spcPct val="90000"/>
              </a:lnSpc>
              <a:spcAft>
                <a:spcPts val="0"/>
              </a:spcAft>
              <a:defRPr/>
            </a:pPr>
            <a:r>
              <a:rPr lang="en-US" dirty="0" smtClean="0">
                <a:latin typeface="Arial Rounded MT Bold" pitchFamily="34" charset="0"/>
              </a:rPr>
              <a:t>A carefully chosen sample can be used to represent the population (Generalize findings).</a:t>
            </a:r>
          </a:p>
          <a:p>
            <a:pPr algn="just" eaLnBrk="1" fontAlgn="auto" hangingPunct="1">
              <a:lnSpc>
                <a:spcPct val="90000"/>
              </a:lnSpc>
              <a:spcAft>
                <a:spcPts val="0"/>
              </a:spcAft>
              <a:defRPr/>
            </a:pPr>
            <a:r>
              <a:rPr lang="en-US" dirty="0" smtClean="0">
                <a:latin typeface="Arial Rounded MT Bold" pitchFamily="34" charset="0"/>
                <a:cs typeface="Arial" pitchFamily="34" charset="0"/>
              </a:rPr>
              <a:t>Resources (time, money) and workload</a:t>
            </a:r>
          </a:p>
          <a:p>
            <a:pPr algn="just" eaLnBrk="1" fontAlgn="auto" hangingPunct="1">
              <a:lnSpc>
                <a:spcPct val="90000"/>
              </a:lnSpc>
              <a:spcAft>
                <a:spcPts val="0"/>
              </a:spcAft>
              <a:defRPr/>
            </a:pPr>
            <a:r>
              <a:rPr lang="en-US" dirty="0" smtClean="0">
                <a:latin typeface="Arial Rounded MT Bold" pitchFamily="34" charset="0"/>
                <a:cs typeface="Arial" pitchFamily="34" charset="0"/>
              </a:rPr>
              <a:t>Gives results with known accuracy that can be calculated mathematically</a:t>
            </a:r>
          </a:p>
          <a:p>
            <a:pPr algn="just" eaLnBrk="1" fontAlgn="auto" hangingPunct="1">
              <a:lnSpc>
                <a:spcPct val="90000"/>
              </a:lnSpc>
              <a:spcAft>
                <a:spcPts val="0"/>
              </a:spcAft>
              <a:defRPr/>
            </a:pPr>
            <a:endParaRPr lang="en-US" dirty="0"/>
          </a:p>
          <a:p>
            <a:pPr algn="just" eaLnBrk="1" fontAlgn="auto" hangingPunct="1">
              <a:lnSpc>
                <a:spcPct val="90000"/>
              </a:lnSpc>
              <a:spcAft>
                <a:spcPts val="0"/>
              </a:spcAft>
              <a:defRPr/>
            </a:pPr>
            <a:endParaRPr lang="en-US" sz="1700" dirty="0"/>
          </a:p>
          <a:p>
            <a:pPr algn="just" eaLnBrk="1" fontAlgn="auto" hangingPunct="1">
              <a:lnSpc>
                <a:spcPct val="90000"/>
              </a:lnSpc>
              <a:spcAft>
                <a:spcPts val="0"/>
              </a:spcAft>
              <a:defRPr/>
            </a:pPr>
            <a:endParaRPr lang="en-US" sz="1200" dirty="0"/>
          </a:p>
        </p:txBody>
      </p:sp>
      <p:pic>
        <p:nvPicPr>
          <p:cNvPr id="6148" name="Picture 4" descr="Image result for you cannot include everybod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8038" y="4611688"/>
            <a:ext cx="2597150"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88" y="274638"/>
            <a:ext cx="8507412" cy="1354137"/>
          </a:xfrm>
        </p:spPr>
        <p:txBody>
          <a:bodyPr rtlCol="0">
            <a:normAutofit fontScale="90000"/>
          </a:bodyPr>
          <a:lstStyle/>
          <a:p>
            <a:pPr eaLnBrk="1" fontAlgn="auto" hangingPunct="1">
              <a:spcAft>
                <a:spcPts val="0"/>
              </a:spcAft>
              <a:defRPr/>
            </a:pPr>
            <a:r>
              <a:rPr lang="en-US" dirty="0" smtClean="0"/>
              <a:t>The sampling process comprises several stages:</a:t>
            </a:r>
            <a:br>
              <a:rPr lang="en-US" dirty="0" smtClean="0"/>
            </a:br>
            <a:endParaRPr lang="en-US" dirty="0"/>
          </a:p>
        </p:txBody>
      </p:sp>
      <p:sp>
        <p:nvSpPr>
          <p:cNvPr id="3" name="Content Placeholder 2"/>
          <p:cNvSpPr>
            <a:spLocks noGrp="1"/>
          </p:cNvSpPr>
          <p:nvPr>
            <p:ph idx="1"/>
          </p:nvPr>
        </p:nvSpPr>
        <p:spPr/>
        <p:txBody>
          <a:bodyPr rtlCol="0">
            <a:normAutofit/>
          </a:bodyPr>
          <a:lstStyle/>
          <a:p>
            <a:pPr marL="514350" indent="-514350" eaLnBrk="1" fontAlgn="auto" hangingPunct="1">
              <a:spcAft>
                <a:spcPts val="0"/>
              </a:spcAft>
              <a:buFont typeface="+mj-lt"/>
              <a:buAutoNum type="arabicPeriod"/>
              <a:defRPr/>
            </a:pPr>
            <a:r>
              <a:rPr lang="en-US" dirty="0" smtClean="0"/>
              <a:t>Defining the </a:t>
            </a:r>
            <a:r>
              <a:rPr lang="en-US" b="1" dirty="0" smtClean="0">
                <a:solidFill>
                  <a:srgbClr val="FF0000"/>
                </a:solidFill>
              </a:rPr>
              <a:t>population</a:t>
            </a:r>
            <a:r>
              <a:rPr lang="en-US" dirty="0" smtClean="0"/>
              <a:t> of </a:t>
            </a:r>
            <a:r>
              <a:rPr lang="en-US" dirty="0" smtClean="0"/>
              <a:t>concern (target population).</a:t>
            </a:r>
            <a:endParaRPr lang="en-US" dirty="0" smtClean="0"/>
          </a:p>
          <a:p>
            <a:pPr marL="514350" indent="-514350" eaLnBrk="1" fontAlgn="auto" hangingPunct="1">
              <a:spcAft>
                <a:spcPts val="0"/>
              </a:spcAft>
              <a:buFont typeface="+mj-lt"/>
              <a:buAutoNum type="arabicPeriod"/>
              <a:defRPr/>
            </a:pPr>
            <a:r>
              <a:rPr lang="en-US" dirty="0" smtClean="0"/>
              <a:t>Specifying a </a:t>
            </a:r>
            <a:r>
              <a:rPr lang="en-US" dirty="0" smtClean="0">
                <a:hlinkClick r:id="rId2"/>
              </a:rPr>
              <a:t>sampling frame</a:t>
            </a:r>
            <a:r>
              <a:rPr lang="en-US" dirty="0" smtClean="0"/>
              <a:t>.</a:t>
            </a:r>
          </a:p>
          <a:p>
            <a:pPr marL="514350" indent="-514350" eaLnBrk="1" fontAlgn="auto" hangingPunct="1">
              <a:spcAft>
                <a:spcPts val="0"/>
              </a:spcAft>
              <a:buFont typeface="+mj-lt"/>
              <a:buAutoNum type="arabicPeriod"/>
              <a:defRPr/>
            </a:pPr>
            <a:r>
              <a:rPr lang="en-US" dirty="0" smtClean="0"/>
              <a:t>Specifying a </a:t>
            </a:r>
            <a:r>
              <a:rPr lang="en-US" dirty="0" smtClean="0">
                <a:hlinkClick r:id="rId2"/>
              </a:rPr>
              <a:t>sampling method</a:t>
            </a:r>
            <a:r>
              <a:rPr lang="en-US" dirty="0" smtClean="0"/>
              <a:t> for selecting items or events from the frame</a:t>
            </a:r>
          </a:p>
          <a:p>
            <a:pPr marL="514350" indent="-514350" eaLnBrk="1" fontAlgn="auto" hangingPunct="1">
              <a:spcAft>
                <a:spcPts val="0"/>
              </a:spcAft>
              <a:buFont typeface="+mj-lt"/>
              <a:buAutoNum type="arabicPeriod"/>
              <a:defRPr/>
            </a:pPr>
            <a:r>
              <a:rPr lang="en-US" dirty="0" smtClean="0"/>
              <a:t>Determining the </a:t>
            </a:r>
            <a:r>
              <a:rPr lang="en-US" b="1" dirty="0" smtClean="0">
                <a:solidFill>
                  <a:srgbClr val="FF0000"/>
                </a:solidFill>
              </a:rPr>
              <a:t>sample size</a:t>
            </a:r>
          </a:p>
          <a:p>
            <a:pPr marL="514350" indent="-514350" eaLnBrk="1" fontAlgn="auto" hangingPunct="1">
              <a:spcAft>
                <a:spcPts val="0"/>
              </a:spcAft>
              <a:buFont typeface="+mj-lt"/>
              <a:buAutoNum type="arabicPeriod"/>
              <a:defRPr/>
            </a:pPr>
            <a:r>
              <a:rPr lang="en-US" dirty="0" smtClean="0"/>
              <a:t>Implementing the </a:t>
            </a:r>
            <a:r>
              <a:rPr lang="en-US" b="1" dirty="0" smtClean="0">
                <a:solidFill>
                  <a:srgbClr val="FF0000"/>
                </a:solidFill>
              </a:rPr>
              <a:t>sampling plan</a:t>
            </a:r>
          </a:p>
          <a:p>
            <a:pPr marL="514350" indent="-514350" eaLnBrk="1" fontAlgn="auto" hangingPunct="1">
              <a:spcAft>
                <a:spcPts val="0"/>
              </a:spcAft>
              <a:buFont typeface="+mj-lt"/>
              <a:buAutoNum type="arabicPeriod"/>
              <a:defRPr/>
            </a:pPr>
            <a:r>
              <a:rPr lang="en-US" dirty="0" smtClean="0"/>
              <a:t>Sampling and </a:t>
            </a:r>
            <a:r>
              <a:rPr lang="en-US" b="1" dirty="0" smtClean="0">
                <a:solidFill>
                  <a:srgbClr val="FF0000"/>
                </a:solidFill>
              </a:rPr>
              <a:t>data collection</a:t>
            </a:r>
          </a:p>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3959</TotalTime>
  <Words>1477</Words>
  <Application>Microsoft Office PowerPoint</Application>
  <PresentationFormat>On-screen Show (4:3)</PresentationFormat>
  <Paragraphs>197</Paragraphs>
  <Slides>44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Arial Rounded MT Bold</vt:lpstr>
      <vt:lpstr>Wingdings</vt:lpstr>
      <vt:lpstr>Cambria</vt:lpstr>
      <vt:lpstr>Office Theme</vt:lpstr>
      <vt:lpstr>Sampling</vt:lpstr>
      <vt:lpstr> Objectives:</vt:lpstr>
      <vt:lpstr>Terminology</vt:lpstr>
      <vt:lpstr>sampling frame</vt:lpstr>
      <vt:lpstr>What is sampling?</vt:lpstr>
      <vt:lpstr>PowerPoint Presentation</vt:lpstr>
      <vt:lpstr>PowerPoint Presentation</vt:lpstr>
      <vt:lpstr>Why do we need to select a sample??</vt:lpstr>
      <vt:lpstr>The sampling process comprises several stages: </vt:lpstr>
      <vt:lpstr>Sampling methods: Two groups: </vt:lpstr>
      <vt:lpstr>probability sampling</vt:lpstr>
      <vt:lpstr>Non-Probability</vt:lpstr>
      <vt:lpstr>Probability sampling</vt:lpstr>
      <vt:lpstr>Simple random</vt:lpstr>
      <vt:lpstr>Simple random</vt:lpstr>
      <vt:lpstr>Random Sampling</vt:lpstr>
      <vt:lpstr>Probability sampling</vt:lpstr>
      <vt:lpstr>Systematic Random</vt:lpstr>
      <vt:lpstr>Systematic Sampling</vt:lpstr>
      <vt:lpstr>Example</vt:lpstr>
      <vt:lpstr>PowerPoint Presentation</vt:lpstr>
      <vt:lpstr>Probability sampling</vt:lpstr>
      <vt:lpstr>PowerPoint Presentation</vt:lpstr>
      <vt:lpstr>PowerPoint Presentation</vt:lpstr>
      <vt:lpstr>Example: </vt:lpstr>
      <vt:lpstr>Example cont.</vt:lpstr>
      <vt:lpstr>Probability sampling</vt:lpstr>
      <vt:lpstr>Cluster sampling</vt:lpstr>
      <vt:lpstr>Single stage</vt:lpstr>
      <vt:lpstr>Example:</vt:lpstr>
      <vt:lpstr>Multistage sampling</vt:lpstr>
      <vt:lpstr>Non-Probability sampling</vt:lpstr>
      <vt:lpstr>Non-Probability sampling</vt:lpstr>
      <vt:lpstr>1. Quota Sampling</vt:lpstr>
      <vt:lpstr>Quota Sampling</vt:lpstr>
      <vt:lpstr>2. Convenience Sampling</vt:lpstr>
      <vt:lpstr>PowerPoint Presentation</vt:lpstr>
      <vt:lpstr>3. Snowball sampling</vt:lpstr>
      <vt:lpstr>Snowball Sampling</vt:lpstr>
      <vt:lpstr>4. Theoretical/Purposive sampling </vt:lpstr>
      <vt:lpstr>Bias in sampling</vt:lpstr>
      <vt:lpstr>Key points to remember when deciding on sample selection are: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Sampling Techniques</dc:title>
  <dc:creator>Hassan Judah</dc:creator>
  <cp:lastModifiedBy>israa rawashdeh</cp:lastModifiedBy>
  <cp:revision>140</cp:revision>
  <dcterms:created xsi:type="dcterms:W3CDTF">2018-03-12T19:01:16Z</dcterms:created>
  <dcterms:modified xsi:type="dcterms:W3CDTF">2019-06-17T23:21:44Z</dcterms:modified>
</cp:coreProperties>
</file>