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R78/qDuEZ8V2aZCRGfIZvapRf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customschemas.google.com/relationships/presentationmetadata" Target="meta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1"/>
        <p:cNvGrpSpPr/>
        <p:nvPr/>
      </p:nvGrpSpPr>
      <p:grpSpPr>
        <a:xfrm>
          <a:off x="0" y="0"/>
          <a:ext cx="0" cy="0"/>
          <a:chOff x="0" y="0"/>
          <a:chExt cx="0" cy="0"/>
        </a:xfrm>
      </p:grpSpPr>
      <p:sp>
        <p:nvSpPr>
          <p:cNvPr id="12" name="Google Shape;12;p21"/>
          <p:cNvSpPr txBox="1">
            <a:spLocks noGrp="1"/>
          </p:cNvSpPr>
          <p:nvPr>
            <p:ph type="title"/>
          </p:nvPr>
        </p:nvSpPr>
        <p:spPr>
          <a:xfrm>
            <a:off x="815746" y="191846"/>
            <a:ext cx="7512507" cy="1244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1"/>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22"/>
          <p:cNvSpPr txBox="1">
            <a:spLocks noGrp="1"/>
          </p:cNvSpPr>
          <p:nvPr>
            <p:ph type="title"/>
          </p:nvPr>
        </p:nvSpPr>
        <p:spPr>
          <a:xfrm>
            <a:off x="815746" y="191846"/>
            <a:ext cx="7512507" cy="1244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535940" y="1852421"/>
            <a:ext cx="8072119" cy="386651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23"/>
          <p:cNvSpPr txBox="1">
            <a:spLocks noGrp="1"/>
          </p:cNvSpPr>
          <p:nvPr>
            <p:ph type="ctrTitle"/>
          </p:nvPr>
        </p:nvSpPr>
        <p:spPr>
          <a:xfrm>
            <a:off x="685800" y="2125980"/>
            <a:ext cx="77724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815746" y="191846"/>
            <a:ext cx="7512507" cy="1244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4"/>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2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15746" y="191846"/>
            <a:ext cx="7512507" cy="12446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535940" y="1852421"/>
            <a:ext cx="8072119" cy="386651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0"/>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20"/>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20"/>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defRPr>
            </a:lvl1pPr>
            <a:lvl2pPr marL="0" marR="0" lvl="1" indent="0" algn="r" rtl="0">
              <a:spcBef>
                <a:spcPts val="0"/>
              </a:spcBef>
              <a:buNone/>
              <a:defRPr sz="1800" b="0" i="0" u="none" strike="noStrike" cap="none">
                <a:solidFill>
                  <a:srgbClr val="888888"/>
                </a:solidFill>
              </a:defRPr>
            </a:lvl2pPr>
            <a:lvl3pPr marL="0" marR="0" lvl="2" indent="0" algn="r" rtl="0">
              <a:spcBef>
                <a:spcPts val="0"/>
              </a:spcBef>
              <a:buNone/>
              <a:defRPr sz="1800" b="0" i="0" u="none" strike="noStrike" cap="none">
                <a:solidFill>
                  <a:srgbClr val="888888"/>
                </a:solidFill>
              </a:defRPr>
            </a:lvl3pPr>
            <a:lvl4pPr marL="0" marR="0" lvl="3" indent="0" algn="r" rtl="0">
              <a:spcBef>
                <a:spcPts val="0"/>
              </a:spcBef>
              <a:buNone/>
              <a:defRPr sz="1800" b="0" i="0" u="none" strike="noStrike" cap="none">
                <a:solidFill>
                  <a:srgbClr val="888888"/>
                </a:solidFill>
              </a:defRPr>
            </a:lvl4pPr>
            <a:lvl5pPr marL="0" marR="0" lvl="4" indent="0" algn="r" rtl="0">
              <a:spcBef>
                <a:spcPts val="0"/>
              </a:spcBef>
              <a:buNone/>
              <a:defRPr sz="1800" b="0" i="0" u="none" strike="noStrike" cap="none">
                <a:solidFill>
                  <a:srgbClr val="888888"/>
                </a:solidFill>
              </a:defRPr>
            </a:lvl5pPr>
            <a:lvl6pPr marL="0" marR="0" lvl="5" indent="0" algn="r" rtl="0">
              <a:spcBef>
                <a:spcPts val="0"/>
              </a:spcBef>
              <a:buNone/>
              <a:defRPr sz="1800" b="0" i="0" u="none" strike="noStrike" cap="none">
                <a:solidFill>
                  <a:srgbClr val="888888"/>
                </a:solidFill>
              </a:defRPr>
            </a:lvl6pPr>
            <a:lvl7pPr marL="0" marR="0" lvl="6" indent="0" algn="r" rtl="0">
              <a:spcBef>
                <a:spcPts val="0"/>
              </a:spcBef>
              <a:buNone/>
              <a:defRPr sz="1800" b="0" i="0" u="none" strike="noStrike" cap="none">
                <a:solidFill>
                  <a:srgbClr val="888888"/>
                </a:solidFill>
              </a:defRPr>
            </a:lvl7pPr>
            <a:lvl8pPr marL="0" marR="0" lvl="7" indent="0" algn="r" rtl="0">
              <a:spcBef>
                <a:spcPts val="0"/>
              </a:spcBef>
              <a:buNone/>
              <a:defRPr sz="1800" b="0" i="0" u="none" strike="noStrike" cap="none">
                <a:solidFill>
                  <a:srgbClr val="888888"/>
                </a:solidFill>
              </a:defRPr>
            </a:lvl8pPr>
            <a:lvl9pPr marL="0" marR="0" lvl="8" indent="0" algn="r" rtl="0">
              <a:spcBef>
                <a:spcPts val="0"/>
              </a:spcBef>
              <a:buNone/>
              <a:defRPr sz="1800" b="0" i="0" u="none" strike="noStrike" cap="none">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image" Target="../media/image13.jpg" /><Relationship Id="rId5" Type="http://schemas.openxmlformats.org/officeDocument/2006/relationships/image" Target="../media/image12.jpg" /><Relationship Id="rId4" Type="http://schemas.openxmlformats.org/officeDocument/2006/relationships/image" Target="../media/image11.jpg" /></Relationships>
</file>

<file path=ppt/slides/_rels/slide11.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notesSlide" Target="../notesSlides/notesSlide15.xml" /><Relationship Id="rId1" Type="http://schemas.openxmlformats.org/officeDocument/2006/relationships/slideLayout" Target="../slideLayouts/slideLayout2.xml" /><Relationship Id="rId4" Type="http://schemas.openxmlformats.org/officeDocument/2006/relationships/image" Target="../media/image17.jpg" /></Relationships>
</file>

<file path=ppt/slides/_rels/slide16.xml.rels><?xml version="1.0" encoding="UTF-8" standalone="yes"?>
<Relationships xmlns="http://schemas.openxmlformats.org/package/2006/relationships"><Relationship Id="rId3" Type="http://schemas.openxmlformats.org/officeDocument/2006/relationships/image" Target="../media/image18.jpg" /><Relationship Id="rId2" Type="http://schemas.openxmlformats.org/officeDocument/2006/relationships/notesSlide" Target="../notesSlides/notesSlide16.xml" /><Relationship Id="rId1" Type="http://schemas.openxmlformats.org/officeDocument/2006/relationships/slideLayout" Target="../slideLayouts/slideLayout2.xml" /><Relationship Id="rId4" Type="http://schemas.openxmlformats.org/officeDocument/2006/relationships/image" Target="../media/image19.jpg" /></Relationships>
</file>

<file path=ppt/slides/_rels/slide17.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notesSlide" Target="../notesSlides/notesSlide18.xml" /><Relationship Id="rId1" Type="http://schemas.openxmlformats.org/officeDocument/2006/relationships/slideLayout" Target="../slideLayouts/slideLayout2.xml" /><Relationship Id="rId4" Type="http://schemas.openxmlformats.org/officeDocument/2006/relationships/image" Target="../media/image22.jpg"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4.jpg" /></Relationships>
</file>

<file path=ppt/slides/_rels/slide5.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7.jpg" /></Relationships>
</file>

<file path=ppt/slides/_rels/slide7.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sp>
        <p:nvSpPr>
          <p:cNvPr id="43" name="Google Shape;43;p1"/>
          <p:cNvSpPr txBox="1">
            <a:spLocks noGrp="1"/>
          </p:cNvSpPr>
          <p:nvPr>
            <p:ph type="title"/>
          </p:nvPr>
        </p:nvSpPr>
        <p:spPr>
          <a:xfrm>
            <a:off x="858945" y="172998"/>
            <a:ext cx="7218600" cy="2225400"/>
          </a:xfrm>
          <a:prstGeom prst="rect">
            <a:avLst/>
          </a:prstGeom>
          <a:noFill/>
          <a:ln>
            <a:noFill/>
          </a:ln>
        </p:spPr>
        <p:txBody>
          <a:bodyPr spcFirstLastPara="1" wrap="square" lIns="0" tIns="12700" rIns="0" bIns="0" anchor="t" anchorCtr="0">
            <a:spAutoFit/>
          </a:bodyPr>
          <a:lstStyle/>
          <a:p>
            <a:pPr marL="2023110" marR="5080" lvl="0" indent="-2011045" algn="l" rtl="0">
              <a:lnSpc>
                <a:spcPct val="100000"/>
              </a:lnSpc>
              <a:spcBef>
                <a:spcPts val="0"/>
              </a:spcBef>
              <a:spcAft>
                <a:spcPts val="0"/>
              </a:spcAft>
              <a:buNone/>
            </a:pPr>
            <a:r>
              <a:rPr lang="en-US" sz="7200">
                <a:latin typeface="Arial"/>
                <a:ea typeface="Arial"/>
                <a:cs typeface="Arial"/>
                <a:sym typeface="Arial"/>
              </a:rPr>
              <a:t>Benign Breast Diseases  </a:t>
            </a:r>
            <a:endParaRPr sz="7200">
              <a:latin typeface="Arial"/>
              <a:ea typeface="Arial"/>
              <a:cs typeface="Arial"/>
              <a:sym typeface="Arial"/>
            </a:endParaRPr>
          </a:p>
        </p:txBody>
      </p:sp>
      <p:pic>
        <p:nvPicPr>
          <p:cNvPr id="44" name="Google Shape;44;p1"/>
          <p:cNvPicPr preferRelativeResize="0"/>
          <p:nvPr/>
        </p:nvPicPr>
        <p:blipFill rotWithShape="1">
          <a:blip r:embed="rId3">
            <a:alphaModFix/>
          </a:blip>
          <a:srcRect/>
          <a:stretch/>
        </p:blipFill>
        <p:spPr>
          <a:xfrm>
            <a:off x="3429000" y="2622499"/>
            <a:ext cx="5492426" cy="2728875"/>
          </a:xfrm>
          <a:prstGeom prst="rect">
            <a:avLst/>
          </a:prstGeom>
          <a:noFill/>
          <a:ln>
            <a:noFill/>
          </a:ln>
        </p:spPr>
      </p:pic>
      <p:sp>
        <p:nvSpPr>
          <p:cNvPr id="45" name="Google Shape;45;p1"/>
          <p:cNvSpPr txBox="1"/>
          <p:nvPr/>
        </p:nvSpPr>
        <p:spPr>
          <a:xfrm>
            <a:off x="154882" y="5351375"/>
            <a:ext cx="3210000" cy="124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Presented by :</a:t>
            </a:r>
            <a:endParaRPr/>
          </a:p>
          <a:p>
            <a:pPr marL="0" lvl="0" indent="0" algn="l" rtl="0">
              <a:spcBef>
                <a:spcPts val="0"/>
              </a:spcBef>
              <a:spcAft>
                <a:spcPts val="0"/>
              </a:spcAft>
              <a:buNone/>
            </a:pPr>
            <a:r>
              <a:rPr lang="en-US"/>
              <a:t> wala’a Nawaiseh </a:t>
            </a:r>
            <a:endParaRPr/>
          </a:p>
          <a:p>
            <a:pPr marL="0" lvl="0" indent="0" algn="l" rtl="0">
              <a:spcBef>
                <a:spcPts val="0"/>
              </a:spcBef>
              <a:spcAft>
                <a:spcPts val="0"/>
              </a:spcAft>
              <a:buNone/>
            </a:pPr>
            <a:r>
              <a:rPr lang="en-US"/>
              <a:t>Tasneem Abuolaim </a:t>
            </a:r>
            <a:endParaRPr/>
          </a:p>
          <a:p>
            <a:pPr marL="0" lvl="0" indent="0" algn="l" rtl="0">
              <a:spcBef>
                <a:spcPts val="0"/>
              </a:spcBef>
              <a:spcAft>
                <a:spcPts val="0"/>
              </a:spcAft>
              <a:buNone/>
            </a:pPr>
            <a:r>
              <a:rPr lang="en-US"/>
              <a:t>Tasneem Hasan </a:t>
            </a:r>
            <a:endParaRPr/>
          </a:p>
          <a:p>
            <a:pPr marL="0" lvl="0" indent="0" algn="l" rtl="0">
              <a:spcBef>
                <a:spcPts val="0"/>
              </a:spcBef>
              <a:spcAft>
                <a:spcPts val="0"/>
              </a:spcAft>
              <a:buNone/>
            </a:pPr>
            <a:r>
              <a:rPr lang="en-US"/>
              <a:t>Mohammed Ghawanmeh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10"/>
          <p:cNvSpPr txBox="1">
            <a:spLocks noGrp="1"/>
          </p:cNvSpPr>
          <p:nvPr>
            <p:ph type="title"/>
          </p:nvPr>
        </p:nvSpPr>
        <p:spPr>
          <a:xfrm>
            <a:off x="902614" y="461594"/>
            <a:ext cx="7341870" cy="6972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Duct ectasia /periductal mastitis</a:t>
            </a:r>
            <a:endParaRPr sz="4400"/>
          </a:p>
        </p:txBody>
      </p:sp>
      <p:sp>
        <p:nvSpPr>
          <p:cNvPr id="107" name="Google Shape;107;p10"/>
          <p:cNvSpPr txBox="1"/>
          <p:nvPr/>
        </p:nvSpPr>
        <p:spPr>
          <a:xfrm>
            <a:off x="535940" y="1828037"/>
            <a:ext cx="2550795" cy="3454400"/>
          </a:xfrm>
          <a:prstGeom prst="rect">
            <a:avLst/>
          </a:prstGeom>
          <a:noFill/>
          <a:ln>
            <a:noFill/>
          </a:ln>
        </p:spPr>
        <p:txBody>
          <a:bodyPr spcFirstLastPara="1" wrap="square" lIns="0" tIns="88250" rIns="0" bIns="0" anchor="t" anchorCtr="0">
            <a:spAutoFit/>
          </a:bodyPr>
          <a:lstStyle/>
          <a:p>
            <a:pPr marL="355600" marR="5080" lvl="0" indent="-342900" algn="l" rtl="0">
              <a:lnSpc>
                <a:spcPct val="80000"/>
              </a:lnSpc>
              <a:spcBef>
                <a:spcPts val="0"/>
              </a:spcBef>
              <a:spcAft>
                <a:spcPts val="0"/>
              </a:spcAft>
              <a:buSzPts val="2500"/>
              <a:buFont typeface="Arial"/>
              <a:buChar char="•"/>
            </a:pPr>
            <a:r>
              <a:rPr lang="en-US" sz="2500" b="0" i="0" u="none" strike="noStrike" cap="none">
                <a:latin typeface="Calibri"/>
                <a:ea typeface="Calibri"/>
                <a:cs typeface="Calibri"/>
                <a:sym typeface="Calibri"/>
              </a:rPr>
              <a:t>clinical features  Nipple discharge  (of any colour), a  subareolar mass,  abscess,  mammary duct  fistula and/or  nipple retraction  are the most  common  symptoms</a:t>
            </a:r>
            <a:endParaRPr sz="2500" b="0" i="0" u="none" strike="noStrike" cap="none">
              <a:latin typeface="Calibri"/>
              <a:ea typeface="Calibri"/>
              <a:cs typeface="Calibri"/>
              <a:sym typeface="Calibri"/>
            </a:endParaRPr>
          </a:p>
        </p:txBody>
      </p:sp>
      <p:grpSp>
        <p:nvGrpSpPr>
          <p:cNvPr id="108" name="Google Shape;108;p10"/>
          <p:cNvGrpSpPr/>
          <p:nvPr/>
        </p:nvGrpSpPr>
        <p:grpSpPr>
          <a:xfrm>
            <a:off x="4038600" y="1372488"/>
            <a:ext cx="5105398" cy="5485509"/>
            <a:chOff x="4038600" y="1372488"/>
            <a:chExt cx="5105398" cy="5485509"/>
          </a:xfrm>
        </p:grpSpPr>
        <p:pic>
          <p:nvPicPr>
            <p:cNvPr id="109" name="Google Shape;109;p10"/>
            <p:cNvPicPr preferRelativeResize="0"/>
            <p:nvPr/>
          </p:nvPicPr>
          <p:blipFill rotWithShape="1">
            <a:blip r:embed="rId3">
              <a:alphaModFix/>
            </a:blip>
            <a:srcRect/>
            <a:stretch/>
          </p:blipFill>
          <p:spPr>
            <a:xfrm>
              <a:off x="7091629" y="1372488"/>
              <a:ext cx="1906117" cy="3001391"/>
            </a:xfrm>
            <a:prstGeom prst="rect">
              <a:avLst/>
            </a:prstGeom>
            <a:noFill/>
            <a:ln>
              <a:noFill/>
            </a:ln>
          </p:spPr>
        </p:pic>
        <p:pic>
          <p:nvPicPr>
            <p:cNvPr id="110" name="Google Shape;110;p10"/>
            <p:cNvPicPr preferRelativeResize="0"/>
            <p:nvPr/>
          </p:nvPicPr>
          <p:blipFill rotWithShape="1">
            <a:blip r:embed="rId4">
              <a:alphaModFix/>
            </a:blip>
            <a:srcRect/>
            <a:stretch/>
          </p:blipFill>
          <p:spPr>
            <a:xfrm>
              <a:off x="6840854" y="4408152"/>
              <a:ext cx="2303144" cy="2374519"/>
            </a:xfrm>
            <a:prstGeom prst="rect">
              <a:avLst/>
            </a:prstGeom>
            <a:noFill/>
            <a:ln>
              <a:noFill/>
            </a:ln>
          </p:spPr>
        </p:pic>
        <p:pic>
          <p:nvPicPr>
            <p:cNvPr id="111" name="Google Shape;111;p10"/>
            <p:cNvPicPr preferRelativeResize="0"/>
            <p:nvPr/>
          </p:nvPicPr>
          <p:blipFill rotWithShape="1">
            <a:blip r:embed="rId5">
              <a:alphaModFix/>
            </a:blip>
            <a:srcRect/>
            <a:stretch/>
          </p:blipFill>
          <p:spPr>
            <a:xfrm>
              <a:off x="4140181" y="1372488"/>
              <a:ext cx="2588583" cy="2998203"/>
            </a:xfrm>
            <a:prstGeom prst="rect">
              <a:avLst/>
            </a:prstGeom>
            <a:noFill/>
            <a:ln>
              <a:noFill/>
            </a:ln>
          </p:spPr>
        </p:pic>
        <p:pic>
          <p:nvPicPr>
            <p:cNvPr id="112" name="Google Shape;112;p10"/>
            <p:cNvPicPr preferRelativeResize="0"/>
            <p:nvPr/>
          </p:nvPicPr>
          <p:blipFill rotWithShape="1">
            <a:blip r:embed="rId6">
              <a:alphaModFix/>
            </a:blip>
            <a:srcRect/>
            <a:stretch/>
          </p:blipFill>
          <p:spPr>
            <a:xfrm>
              <a:off x="4038600" y="4373861"/>
              <a:ext cx="2819400" cy="248413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sp>
        <p:nvSpPr>
          <p:cNvPr id="117" name="Google Shape;117;p11"/>
          <p:cNvSpPr txBox="1">
            <a:spLocks noGrp="1"/>
          </p:cNvSpPr>
          <p:nvPr>
            <p:ph type="title"/>
          </p:nvPr>
        </p:nvSpPr>
        <p:spPr>
          <a:xfrm>
            <a:off x="902614" y="461594"/>
            <a:ext cx="7341870" cy="6972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Duct ectasia /periductal mastitis</a:t>
            </a:r>
            <a:endParaRPr sz="4400"/>
          </a:p>
        </p:txBody>
      </p:sp>
      <p:sp>
        <p:nvSpPr>
          <p:cNvPr id="118" name="Google Shape;118;p11"/>
          <p:cNvSpPr txBox="1"/>
          <p:nvPr/>
        </p:nvSpPr>
        <p:spPr>
          <a:xfrm>
            <a:off x="535940" y="1828037"/>
            <a:ext cx="4464685" cy="3911600"/>
          </a:xfrm>
          <a:prstGeom prst="rect">
            <a:avLst/>
          </a:prstGeom>
          <a:noFill/>
          <a:ln>
            <a:noFill/>
          </a:ln>
        </p:spPr>
        <p:txBody>
          <a:bodyPr spcFirstLastPara="1" wrap="square" lIns="0" tIns="85725" rIns="0" bIns="0" anchor="t" anchorCtr="0">
            <a:spAutoFit/>
          </a:bodyPr>
          <a:lstStyle/>
          <a:p>
            <a:pPr marL="355600" marR="5080" lvl="0" indent="-342900" algn="l" rtl="0">
              <a:lnSpc>
                <a:spcPct val="96000"/>
              </a:lnSpc>
              <a:spcBef>
                <a:spcPts val="0"/>
              </a:spcBef>
              <a:spcAft>
                <a:spcPts val="0"/>
              </a:spcAft>
              <a:buSzPts val="2500"/>
              <a:buFont typeface="Arial"/>
              <a:buChar char="•"/>
            </a:pPr>
            <a:r>
              <a:rPr lang="en-US" sz="2500" b="0" i="0" u="none" strike="noStrike" cap="none">
                <a:latin typeface="Calibri"/>
                <a:ea typeface="Calibri"/>
                <a:cs typeface="Calibri"/>
                <a:sym typeface="Calibri"/>
              </a:rPr>
              <a:t>Antibiotic therapy may be tried,  the most appropriate agents  being co-amoxiclav or  flucloxacillin and  metronidazole.</a:t>
            </a:r>
            <a:endParaRPr sz="2500" b="0" i="0" u="none" strike="noStrike" cap="none">
              <a:latin typeface="Calibri"/>
              <a:ea typeface="Calibri"/>
              <a:cs typeface="Calibri"/>
              <a:sym typeface="Calibri"/>
            </a:endParaRPr>
          </a:p>
          <a:p>
            <a:pPr marL="355600" marR="0" lvl="0" indent="-342900" algn="l" rtl="0">
              <a:lnSpc>
                <a:spcPct val="100000"/>
              </a:lnSpc>
              <a:spcBef>
                <a:spcPts val="20"/>
              </a:spcBef>
              <a:spcAft>
                <a:spcPts val="0"/>
              </a:spcAft>
              <a:buSzPts val="2500"/>
              <a:buFont typeface="Arial"/>
              <a:buChar char="•"/>
            </a:pPr>
            <a:r>
              <a:rPr lang="en-US" sz="2500" b="0" i="0" u="none" strike="noStrike" cap="none">
                <a:latin typeface="Calibri"/>
                <a:ea typeface="Calibri"/>
                <a:cs typeface="Calibri"/>
                <a:sym typeface="Calibri"/>
              </a:rPr>
              <a:t>Incision&amp;drainage of abscess</a:t>
            </a:r>
            <a:endParaRPr sz="2500" b="0" i="0" u="none" strike="noStrike" cap="none">
              <a:latin typeface="Calibri"/>
              <a:ea typeface="Calibri"/>
              <a:cs typeface="Calibri"/>
              <a:sym typeface="Calibri"/>
            </a:endParaRPr>
          </a:p>
          <a:p>
            <a:pPr marL="355600" marR="71755" lvl="0" indent="-342900" algn="l" rtl="0">
              <a:lnSpc>
                <a:spcPct val="80000"/>
              </a:lnSpc>
              <a:spcBef>
                <a:spcPts val="600"/>
              </a:spcBef>
              <a:spcAft>
                <a:spcPts val="0"/>
              </a:spcAft>
              <a:buSzPts val="1800"/>
              <a:buFont typeface="Arial"/>
              <a:buChar char="•"/>
            </a:pPr>
            <a:r>
              <a:rPr lang="en-US" sz="1800" b="0" i="0" u="none" strike="noStrike" cap="none"/>
              <a:t>	</a:t>
            </a:r>
            <a:r>
              <a:rPr lang="en-US" sz="2500" b="0" i="0" u="none" strike="noStrike" cap="none">
                <a:latin typeface="Calibri"/>
                <a:ea typeface="Calibri"/>
                <a:cs typeface="Calibri"/>
                <a:sym typeface="Calibri"/>
              </a:rPr>
              <a:t>surgery is often the only  option likely to bring about  cure of this notoriously difficult  condition; this consists of  excision of all of the major  ducts (Hadfield’s operation).</a:t>
            </a:r>
            <a:endParaRPr sz="2500" b="0" i="0" u="none" strike="noStrike" cap="none">
              <a:latin typeface="Calibri"/>
              <a:ea typeface="Calibri"/>
              <a:cs typeface="Calibri"/>
              <a:sym typeface="Calibri"/>
            </a:endParaRPr>
          </a:p>
        </p:txBody>
      </p:sp>
      <p:pic>
        <p:nvPicPr>
          <p:cNvPr id="119" name="Google Shape;119;p11"/>
          <p:cNvPicPr preferRelativeResize="0"/>
          <p:nvPr/>
        </p:nvPicPr>
        <p:blipFill rotWithShape="1">
          <a:blip r:embed="rId3">
            <a:alphaModFix/>
          </a:blip>
          <a:srcRect/>
          <a:stretch/>
        </p:blipFill>
        <p:spPr>
          <a:xfrm>
            <a:off x="5705475" y="1382843"/>
            <a:ext cx="3438524" cy="54526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sp>
        <p:nvSpPr>
          <p:cNvPr id="124" name="Google Shape;124;p12"/>
          <p:cNvSpPr txBox="1">
            <a:spLocks noGrp="1"/>
          </p:cNvSpPr>
          <p:nvPr>
            <p:ph type="title"/>
          </p:nvPr>
        </p:nvSpPr>
        <p:spPr>
          <a:xfrm>
            <a:off x="894994" y="0"/>
            <a:ext cx="7352030" cy="878840"/>
          </a:xfrm>
          <a:prstGeom prst="rect">
            <a:avLst/>
          </a:prstGeom>
          <a:noFill/>
          <a:ln>
            <a:noFill/>
          </a:ln>
        </p:spPr>
        <p:txBody>
          <a:bodyPr spcFirstLastPara="1" wrap="square" lIns="0" tIns="12050" rIns="0" bIns="0" anchor="t" anchorCtr="0">
            <a:spAutoFit/>
          </a:bodyPr>
          <a:lstStyle/>
          <a:p>
            <a:pPr marL="3197860" marR="5080" lvl="0" indent="-3185795" algn="l" rtl="0">
              <a:lnSpc>
                <a:spcPct val="100000"/>
              </a:lnSpc>
              <a:spcBef>
                <a:spcPts val="0"/>
              </a:spcBef>
              <a:spcAft>
                <a:spcPts val="0"/>
              </a:spcAft>
              <a:buNone/>
            </a:pPr>
            <a:r>
              <a:rPr lang="en-US" sz="2800"/>
              <a:t>Aberrations of normal development and involution  (ANDI)</a:t>
            </a:r>
            <a:endParaRPr sz="2800"/>
          </a:p>
        </p:txBody>
      </p:sp>
      <p:sp>
        <p:nvSpPr>
          <p:cNvPr id="125" name="Google Shape;125;p12"/>
          <p:cNvSpPr txBox="1"/>
          <p:nvPr/>
        </p:nvSpPr>
        <p:spPr>
          <a:xfrm>
            <a:off x="231140" y="1011681"/>
            <a:ext cx="4558665" cy="4750435"/>
          </a:xfrm>
          <a:prstGeom prst="rect">
            <a:avLst/>
          </a:prstGeom>
          <a:noFill/>
          <a:ln>
            <a:noFill/>
          </a:ln>
        </p:spPr>
        <p:txBody>
          <a:bodyPr spcFirstLastPara="1" wrap="square" lIns="0" tIns="12050" rIns="0" bIns="0" anchor="t" anchorCtr="0">
            <a:spAutoFit/>
          </a:bodyPr>
          <a:lstStyle/>
          <a:p>
            <a:pPr marL="355600" marR="0" lvl="0" indent="-342900" algn="l" rtl="0">
              <a:lnSpc>
                <a:spcPct val="100000"/>
              </a:lnSpc>
              <a:spcBef>
                <a:spcPts val="0"/>
              </a:spcBef>
              <a:spcAft>
                <a:spcPts val="0"/>
              </a:spcAft>
              <a:buSzPts val="2500"/>
              <a:buFont typeface="Arial"/>
              <a:buChar char="•"/>
            </a:pPr>
            <a:r>
              <a:rPr lang="en-US" sz="2500" b="0" i="0" u="none" strike="noStrike" cap="none">
                <a:latin typeface="Calibri"/>
                <a:ea typeface="Calibri"/>
                <a:cs typeface="Calibri"/>
                <a:sym typeface="Calibri"/>
              </a:rPr>
              <a:t>Aetiology</a:t>
            </a:r>
            <a:endParaRPr sz="2500" b="0" i="0" u="none" strike="noStrike" cap="none">
              <a:latin typeface="Calibri"/>
              <a:ea typeface="Calibri"/>
              <a:cs typeface="Calibri"/>
              <a:sym typeface="Calibri"/>
            </a:endParaRPr>
          </a:p>
          <a:p>
            <a:pPr marL="76200" marR="141605" lvl="0" indent="71120" algn="l" rtl="0">
              <a:lnSpc>
                <a:spcPct val="96000"/>
              </a:lnSpc>
              <a:spcBef>
                <a:spcPts val="580"/>
              </a:spcBef>
              <a:spcAft>
                <a:spcPts val="0"/>
              </a:spcAft>
              <a:buNone/>
            </a:pPr>
            <a:r>
              <a:rPr lang="en-US" sz="2500" b="0" i="0" u="none" strike="noStrike" cap="none">
                <a:latin typeface="Calibri"/>
                <a:ea typeface="Calibri"/>
                <a:cs typeface="Calibri"/>
                <a:sym typeface="Calibri"/>
              </a:rPr>
              <a:t>The breast is a dynamic structure  that undergoes changes</a:t>
            </a:r>
            <a:endParaRPr sz="2500" b="0" i="0" u="none" strike="noStrike" cap="none">
              <a:latin typeface="Calibri"/>
              <a:ea typeface="Calibri"/>
              <a:cs typeface="Calibri"/>
              <a:sym typeface="Calibri"/>
            </a:endParaRPr>
          </a:p>
          <a:p>
            <a:pPr marL="76200" marR="5080" lvl="0" indent="0" algn="l" rtl="0">
              <a:lnSpc>
                <a:spcPct val="80000"/>
              </a:lnSpc>
              <a:spcBef>
                <a:spcPts val="20"/>
              </a:spcBef>
              <a:spcAft>
                <a:spcPts val="0"/>
              </a:spcAft>
              <a:buNone/>
            </a:pPr>
            <a:r>
              <a:rPr lang="en-US" sz="2500" b="0" i="0" u="none" strike="noStrike" cap="none">
                <a:latin typeface="Calibri"/>
                <a:ea typeface="Calibri"/>
                <a:cs typeface="Calibri"/>
                <a:sym typeface="Calibri"/>
              </a:rPr>
              <a:t>throughout a woman’s  reproductive life and,  superimposed upon this, cyclical  changes throughout the menstrual  cycle.	The pathogenesis of ANDI  involves disturbances in the breast  physiology extending from a  perturbation of normality to well-  defined disease processes. There  is often little correlation between  the histological appearance of the  breast tissue and the symptoms.</a:t>
            </a:r>
            <a:endParaRPr sz="2500" b="0" i="0" u="none" strike="noStrike" cap="none">
              <a:latin typeface="Calibri"/>
              <a:ea typeface="Calibri"/>
              <a:cs typeface="Calibri"/>
              <a:sym typeface="Calibri"/>
            </a:endParaRPr>
          </a:p>
        </p:txBody>
      </p:sp>
      <p:pic>
        <p:nvPicPr>
          <p:cNvPr id="126" name="Google Shape;126;p12"/>
          <p:cNvPicPr preferRelativeResize="0"/>
          <p:nvPr/>
        </p:nvPicPr>
        <p:blipFill rotWithShape="1">
          <a:blip r:embed="rId3">
            <a:alphaModFix/>
          </a:blip>
          <a:srcRect/>
          <a:stretch/>
        </p:blipFill>
        <p:spPr>
          <a:xfrm>
            <a:off x="5255673" y="1285875"/>
            <a:ext cx="3493858" cy="4962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815746" y="191846"/>
            <a:ext cx="7512507" cy="1244600"/>
          </a:xfrm>
          <a:prstGeom prst="rect">
            <a:avLst/>
          </a:prstGeom>
          <a:noFill/>
          <a:ln>
            <a:noFill/>
          </a:ln>
        </p:spPr>
        <p:txBody>
          <a:bodyPr spcFirstLastPara="1" wrap="square" lIns="0" tIns="12050" rIns="0" bIns="0" anchor="t" anchorCtr="0">
            <a:spAutoFit/>
          </a:bodyPr>
          <a:lstStyle/>
          <a:p>
            <a:pPr marL="1532890" marR="5080" lvl="0" indent="-1475740" algn="l" rtl="0">
              <a:lnSpc>
                <a:spcPct val="100000"/>
              </a:lnSpc>
              <a:spcBef>
                <a:spcPts val="0"/>
              </a:spcBef>
              <a:spcAft>
                <a:spcPts val="0"/>
              </a:spcAft>
              <a:buNone/>
            </a:pPr>
            <a:r>
              <a:rPr lang="en-US" sz="4000"/>
              <a:t>Aberrations of normal development  and involution (ANDI)</a:t>
            </a:r>
            <a:endParaRPr sz="4000"/>
          </a:p>
        </p:txBody>
      </p:sp>
      <p:sp>
        <p:nvSpPr>
          <p:cNvPr id="132" name="Google Shape;132;p13"/>
          <p:cNvSpPr txBox="1"/>
          <p:nvPr/>
        </p:nvSpPr>
        <p:spPr>
          <a:xfrm>
            <a:off x="535940" y="1545081"/>
            <a:ext cx="8032115" cy="4750435"/>
          </a:xfrm>
          <a:prstGeom prst="rect">
            <a:avLst/>
          </a:prstGeom>
          <a:noFill/>
          <a:ln>
            <a:noFill/>
          </a:ln>
        </p:spPr>
        <p:txBody>
          <a:bodyPr spcFirstLastPara="1" wrap="square" lIns="0" tIns="12050" rIns="0" bIns="0" anchor="t" anchorCtr="0">
            <a:spAutoFit/>
          </a:bodyPr>
          <a:lstStyle/>
          <a:p>
            <a:pPr marL="355600" marR="0" lvl="0" indent="-342900" algn="l" rtl="0">
              <a:lnSpc>
                <a:spcPct val="100000"/>
              </a:lnSpc>
              <a:spcBef>
                <a:spcPts val="0"/>
              </a:spcBef>
              <a:spcAft>
                <a:spcPts val="0"/>
              </a:spcAft>
              <a:buSzPts val="2500"/>
              <a:buFont typeface="Arial"/>
              <a:buChar char="•"/>
            </a:pPr>
            <a:r>
              <a:rPr lang="en-US" sz="2500" b="0" i="0" u="none" strike="noStrike" cap="none">
                <a:latin typeface="Calibri"/>
                <a:ea typeface="Calibri"/>
                <a:cs typeface="Calibri"/>
                <a:sym typeface="Calibri"/>
              </a:rPr>
              <a:t>Pathology</a:t>
            </a:r>
            <a:endParaRPr sz="2500" b="0" i="0" u="none" strike="noStrike" cap="none">
              <a:latin typeface="Calibri"/>
              <a:ea typeface="Calibri"/>
              <a:cs typeface="Calibri"/>
              <a:sym typeface="Calibri"/>
            </a:endParaRPr>
          </a:p>
          <a:p>
            <a:pPr marL="355600" marR="369570" lvl="0" indent="-342900" algn="l" rtl="0">
              <a:lnSpc>
                <a:spcPct val="96000"/>
              </a:lnSpc>
              <a:spcBef>
                <a:spcPts val="580"/>
              </a:spcBef>
              <a:spcAft>
                <a:spcPts val="0"/>
              </a:spcAft>
              <a:buSzPts val="2500"/>
              <a:buFont typeface="Arial"/>
              <a:buChar char="•"/>
            </a:pPr>
            <a:r>
              <a:rPr lang="en-US" sz="2500" b="0" i="0" u="none" strike="noStrike" cap="none">
                <a:latin typeface="Calibri"/>
                <a:ea typeface="Calibri"/>
                <a:cs typeface="Calibri"/>
                <a:sym typeface="Calibri"/>
              </a:rPr>
              <a:t>The disease consists essentially of four features that may  vary in extent and degree in any one breast:</a:t>
            </a:r>
            <a:endParaRPr sz="2500" b="0" i="0" u="none" strike="noStrike" cap="none">
              <a:latin typeface="Calibri"/>
              <a:ea typeface="Calibri"/>
              <a:cs typeface="Calibri"/>
              <a:sym typeface="Calibri"/>
            </a:endParaRPr>
          </a:p>
          <a:p>
            <a:pPr marL="355600" marR="608965" lvl="0" indent="-342900" algn="l" rtl="0">
              <a:lnSpc>
                <a:spcPct val="96000"/>
              </a:lnSpc>
              <a:spcBef>
                <a:spcPts val="600"/>
              </a:spcBef>
              <a:spcAft>
                <a:spcPts val="0"/>
              </a:spcAft>
              <a:buSzPts val="1800"/>
              <a:buFont typeface="Arial"/>
              <a:buChar char="•"/>
            </a:pPr>
            <a:r>
              <a:rPr lang="en-US" sz="1800" b="0" i="0" u="none" strike="noStrike" cap="none"/>
              <a:t>	</a:t>
            </a:r>
            <a:r>
              <a:rPr lang="en-US" sz="2500" b="0" i="0" u="none" strike="noStrike" cap="none">
                <a:latin typeface="Calibri"/>
                <a:ea typeface="Calibri"/>
                <a:cs typeface="Calibri"/>
                <a:sym typeface="Calibri"/>
              </a:rPr>
              <a:t>1 -Cyst formation. Cysts are almost inevitable and very  variable in size.</a:t>
            </a:r>
            <a:endParaRPr sz="2500" b="0" i="0" u="none" strike="noStrike" cap="none">
              <a:latin typeface="Calibri"/>
              <a:ea typeface="Calibri"/>
              <a:cs typeface="Calibri"/>
              <a:sym typeface="Calibri"/>
            </a:endParaRPr>
          </a:p>
          <a:p>
            <a:pPr marL="355600" marR="448944" lvl="0" indent="-342900" algn="l" rtl="0">
              <a:lnSpc>
                <a:spcPct val="80000"/>
              </a:lnSpc>
              <a:spcBef>
                <a:spcPts val="620"/>
              </a:spcBef>
              <a:spcAft>
                <a:spcPts val="0"/>
              </a:spcAft>
              <a:buSzPts val="2500"/>
              <a:buFont typeface="Arial"/>
              <a:buChar char="•"/>
            </a:pPr>
            <a:r>
              <a:rPr lang="en-US" sz="2500" b="0" i="0" u="none" strike="noStrike" cap="none">
                <a:latin typeface="Calibri"/>
                <a:ea typeface="Calibri"/>
                <a:cs typeface="Calibri"/>
                <a:sym typeface="Calibri"/>
              </a:rPr>
              <a:t>2- Fibrosis. Fat and elastic tissues disappear and are  replaced with dense white fibrous trabeculae. The  interstitial tissue is infiltrated with chronic inflammatory  cells.</a:t>
            </a:r>
            <a:endParaRPr sz="2500" b="0" i="0" u="none" strike="noStrike" cap="none">
              <a:latin typeface="Calibri"/>
              <a:ea typeface="Calibri"/>
              <a:cs typeface="Calibri"/>
              <a:sym typeface="Calibri"/>
            </a:endParaRPr>
          </a:p>
          <a:p>
            <a:pPr marL="355600" marR="267335" lvl="0" indent="-342900" algn="l" rtl="0">
              <a:lnSpc>
                <a:spcPct val="96000"/>
              </a:lnSpc>
              <a:spcBef>
                <a:spcPts val="580"/>
              </a:spcBef>
              <a:spcAft>
                <a:spcPts val="0"/>
              </a:spcAft>
              <a:buSzPts val="2500"/>
              <a:buFont typeface="Arial"/>
              <a:buChar char="•"/>
            </a:pPr>
            <a:r>
              <a:rPr lang="en-US" sz="2500" b="0" i="0" u="none" strike="noStrike" cap="none">
                <a:latin typeface="Calibri"/>
                <a:ea typeface="Calibri"/>
                <a:cs typeface="Calibri"/>
                <a:sym typeface="Calibri"/>
              </a:rPr>
              <a:t>3- Hyperplasia of epithelium in the lining of the ducts and  acini may occur, with or without atypia.</a:t>
            </a:r>
            <a:endParaRPr sz="2500" b="0" i="0" u="none" strike="noStrike" cap="none">
              <a:latin typeface="Calibri"/>
              <a:ea typeface="Calibri"/>
              <a:cs typeface="Calibri"/>
              <a:sym typeface="Calibri"/>
            </a:endParaRPr>
          </a:p>
          <a:p>
            <a:pPr marL="355600" marR="5080" lvl="0" indent="-342900" algn="l" rtl="0">
              <a:lnSpc>
                <a:spcPct val="96000"/>
              </a:lnSpc>
              <a:spcBef>
                <a:spcPts val="605"/>
              </a:spcBef>
              <a:spcAft>
                <a:spcPts val="0"/>
              </a:spcAft>
              <a:buSzPts val="1800"/>
              <a:buFont typeface="Arial"/>
              <a:buChar char="•"/>
            </a:pPr>
            <a:r>
              <a:rPr lang="en-US" sz="1800" b="0" i="0" u="none" strike="noStrike" cap="none"/>
              <a:t>	</a:t>
            </a:r>
            <a:r>
              <a:rPr lang="en-US" sz="2500" b="0" i="0" u="none" strike="noStrike" cap="none">
                <a:latin typeface="Calibri"/>
                <a:ea typeface="Calibri"/>
                <a:cs typeface="Calibri"/>
                <a:sym typeface="Calibri"/>
              </a:rPr>
              <a:t>4- Papillomatosis. The epithelial hyperplasia may be so  extensive that it results in papillomatous overgrowth within  the ducts.</a:t>
            </a:r>
            <a:endParaRPr sz="2500" b="0" i="0" u="none" strike="noStrike" cap="none">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sp>
        <p:nvSpPr>
          <p:cNvPr id="137" name="Google Shape;137;p14"/>
          <p:cNvSpPr txBox="1">
            <a:spLocks noGrp="1"/>
          </p:cNvSpPr>
          <p:nvPr>
            <p:ph type="title"/>
          </p:nvPr>
        </p:nvSpPr>
        <p:spPr>
          <a:xfrm>
            <a:off x="815746" y="191846"/>
            <a:ext cx="7512507" cy="1244600"/>
          </a:xfrm>
          <a:prstGeom prst="rect">
            <a:avLst/>
          </a:prstGeom>
          <a:noFill/>
          <a:ln>
            <a:noFill/>
          </a:ln>
        </p:spPr>
        <p:txBody>
          <a:bodyPr spcFirstLastPara="1" wrap="square" lIns="0" tIns="12050" rIns="0" bIns="0" anchor="t" anchorCtr="0">
            <a:spAutoFit/>
          </a:bodyPr>
          <a:lstStyle/>
          <a:p>
            <a:pPr marL="1532890" marR="5080" lvl="0" indent="-1475740" algn="l" rtl="0">
              <a:lnSpc>
                <a:spcPct val="100000"/>
              </a:lnSpc>
              <a:spcBef>
                <a:spcPts val="0"/>
              </a:spcBef>
              <a:spcAft>
                <a:spcPts val="0"/>
              </a:spcAft>
              <a:buNone/>
            </a:pPr>
            <a:r>
              <a:rPr lang="en-US" sz="4000"/>
              <a:t>Aberrations of normal development  and involution (ANDI)</a:t>
            </a:r>
            <a:endParaRPr sz="4000"/>
          </a:p>
        </p:txBody>
      </p:sp>
      <p:sp>
        <p:nvSpPr>
          <p:cNvPr id="138" name="Google Shape;138;p14"/>
          <p:cNvSpPr txBox="1"/>
          <p:nvPr/>
        </p:nvSpPr>
        <p:spPr>
          <a:xfrm>
            <a:off x="535940" y="1510599"/>
            <a:ext cx="7868920" cy="4903470"/>
          </a:xfrm>
          <a:prstGeom prst="rect">
            <a:avLst/>
          </a:prstGeom>
          <a:noFill/>
          <a:ln>
            <a:noFill/>
          </a:ln>
        </p:spPr>
        <p:txBody>
          <a:bodyPr spcFirstLastPara="1" wrap="square" lIns="0" tIns="60950" rIns="0" bIns="0" anchor="t" anchorCtr="0">
            <a:spAutoFit/>
          </a:bodyPr>
          <a:lstStyle/>
          <a:p>
            <a:pPr marL="76200" marR="0" lvl="0" indent="0" algn="l" rtl="0">
              <a:lnSpc>
                <a:spcPct val="100000"/>
              </a:lnSpc>
              <a:spcBef>
                <a:spcPts val="0"/>
              </a:spcBef>
              <a:spcAft>
                <a:spcPts val="0"/>
              </a:spcAft>
              <a:buNone/>
            </a:pPr>
            <a:r>
              <a:rPr lang="en-US" sz="3200" b="0" i="0" u="none" strike="noStrike" cap="none">
                <a:solidFill>
                  <a:srgbClr val="4F81BC"/>
                </a:solidFill>
                <a:latin typeface="Calibri"/>
                <a:ea typeface="Calibri"/>
                <a:cs typeface="Calibri"/>
                <a:sym typeface="Calibri"/>
              </a:rPr>
              <a:t>Fibrocystic changes (FCCSs)</a:t>
            </a:r>
            <a:endParaRPr sz="3200" b="0" i="0" u="none" strike="noStrike" cap="none">
              <a:latin typeface="Calibri"/>
              <a:ea typeface="Calibri"/>
              <a:cs typeface="Calibri"/>
              <a:sym typeface="Calibri"/>
            </a:endParaRPr>
          </a:p>
          <a:p>
            <a:pPr marL="355600" marR="5080" lvl="0" indent="-342900" algn="l" rtl="0">
              <a:lnSpc>
                <a:spcPct val="108124"/>
              </a:lnSpc>
              <a:spcBef>
                <a:spcPts val="819"/>
              </a:spcBef>
              <a:spcAft>
                <a:spcPts val="0"/>
              </a:spcAft>
              <a:buSzPts val="3200"/>
              <a:buFont typeface="Arial"/>
              <a:buChar char="•"/>
            </a:pPr>
            <a:r>
              <a:rPr lang="en-US" sz="3200" b="0" i="0" u="none" strike="noStrike" cap="none">
                <a:latin typeface="Calibri"/>
                <a:ea typeface="Calibri"/>
                <a:cs typeface="Calibri"/>
                <a:sym typeface="Calibri"/>
              </a:rPr>
              <a:t>Constitute the most frequent benign disorder  of the breast</a:t>
            </a:r>
            <a:endParaRPr sz="3200" b="0" i="0" u="none" strike="noStrike" cap="none">
              <a:latin typeface="Calibri"/>
              <a:ea typeface="Calibri"/>
              <a:cs typeface="Calibri"/>
              <a:sym typeface="Calibri"/>
            </a:endParaRPr>
          </a:p>
          <a:p>
            <a:pPr marL="355600" marR="468630" lvl="0" indent="-342900" algn="l" rtl="0">
              <a:lnSpc>
                <a:spcPct val="108124"/>
              </a:lnSpc>
              <a:spcBef>
                <a:spcPts val="760"/>
              </a:spcBef>
              <a:spcAft>
                <a:spcPts val="0"/>
              </a:spcAft>
              <a:buSzPts val="3200"/>
              <a:buFont typeface="Arial"/>
              <a:buChar char="•"/>
            </a:pPr>
            <a:r>
              <a:rPr lang="en-US" sz="3200" b="0" i="0" u="none" strike="noStrike" cap="none">
                <a:latin typeface="Calibri"/>
                <a:ea typeface="Calibri"/>
                <a:cs typeface="Calibri"/>
                <a:sym typeface="Calibri"/>
              </a:rPr>
              <a:t>Affect premenopausal women between 20  and 50 years of age</a:t>
            </a:r>
            <a:endParaRPr sz="3200" b="0" i="0" u="none" strike="noStrike" cap="none">
              <a:latin typeface="Calibri"/>
              <a:ea typeface="Calibri"/>
              <a:cs typeface="Calibri"/>
              <a:sym typeface="Calibri"/>
            </a:endParaRPr>
          </a:p>
          <a:p>
            <a:pPr marL="355600" marR="1650364" lvl="0" indent="-342900" algn="l" rtl="0">
              <a:lnSpc>
                <a:spcPct val="108124"/>
              </a:lnSpc>
              <a:spcBef>
                <a:spcPts val="765"/>
              </a:spcBef>
              <a:spcAft>
                <a:spcPts val="0"/>
              </a:spcAft>
              <a:buSzPts val="3200"/>
              <a:buFont typeface="Arial"/>
              <a:buChar char="•"/>
            </a:pPr>
            <a:r>
              <a:rPr lang="en-US" sz="3200" b="0" i="0" u="none" strike="noStrike" cap="none">
                <a:latin typeface="Calibri"/>
                <a:ea typeface="Calibri"/>
                <a:cs typeface="Calibri"/>
                <a:sym typeface="Calibri"/>
              </a:rPr>
              <a:t>Observed clinically in up to 50%and  histologically in 90%of women</a:t>
            </a:r>
            <a:endParaRPr sz="3200" b="0" i="0" u="none" strike="noStrike" cap="none">
              <a:latin typeface="Calibri"/>
              <a:ea typeface="Calibri"/>
              <a:cs typeface="Calibri"/>
              <a:sym typeface="Calibri"/>
            </a:endParaRPr>
          </a:p>
          <a:p>
            <a:pPr marL="355600" marR="20955" lvl="0" indent="-342900" algn="just" rtl="0">
              <a:lnSpc>
                <a:spcPct val="108124"/>
              </a:lnSpc>
              <a:spcBef>
                <a:spcPts val="760"/>
              </a:spcBef>
              <a:spcAft>
                <a:spcPts val="0"/>
              </a:spcAft>
              <a:buSzPts val="3200"/>
              <a:buFont typeface="Arial"/>
              <a:buChar char="•"/>
            </a:pPr>
            <a:r>
              <a:rPr lang="en-US" sz="3200" b="0" i="0" u="none" strike="noStrike" cap="none">
                <a:latin typeface="Calibri"/>
                <a:ea typeface="Calibri"/>
                <a:cs typeface="Calibri"/>
                <a:sym typeface="Calibri"/>
              </a:rPr>
              <a:t>The most common presenting symptoms are  cyclical breast pain and tender nodularities in  breasts</a:t>
            </a:r>
            <a:endParaRPr sz="3200" b="0" i="0" u="none" strike="noStrike" cap="none">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815746" y="191846"/>
            <a:ext cx="7512507" cy="1244600"/>
          </a:xfrm>
          <a:prstGeom prst="rect">
            <a:avLst/>
          </a:prstGeom>
          <a:noFill/>
          <a:ln>
            <a:noFill/>
          </a:ln>
        </p:spPr>
        <p:txBody>
          <a:bodyPr spcFirstLastPara="1" wrap="square" lIns="0" tIns="12700" rIns="0" bIns="0" anchor="t" anchorCtr="0">
            <a:spAutoFit/>
          </a:bodyPr>
          <a:lstStyle/>
          <a:p>
            <a:pPr marL="2406650" marR="5080" lvl="0" indent="-1894839" algn="l" rtl="0">
              <a:lnSpc>
                <a:spcPct val="100000"/>
              </a:lnSpc>
              <a:spcBef>
                <a:spcPts val="0"/>
              </a:spcBef>
              <a:spcAft>
                <a:spcPts val="0"/>
              </a:spcAft>
              <a:buNone/>
            </a:pPr>
            <a:r>
              <a:rPr lang="en-US" sz="3200"/>
              <a:t>Aberrations of normal development and  involution (ANDI)</a:t>
            </a:r>
            <a:endParaRPr sz="3200"/>
          </a:p>
        </p:txBody>
      </p:sp>
      <p:sp>
        <p:nvSpPr>
          <p:cNvPr id="144" name="Google Shape;144;p15"/>
          <p:cNvSpPr txBox="1"/>
          <p:nvPr/>
        </p:nvSpPr>
        <p:spPr>
          <a:xfrm>
            <a:off x="535940" y="1615185"/>
            <a:ext cx="4225290" cy="3921760"/>
          </a:xfrm>
          <a:prstGeom prst="rect">
            <a:avLst/>
          </a:prstGeom>
          <a:noFill/>
          <a:ln>
            <a:noFill/>
          </a:ln>
        </p:spPr>
        <p:txBody>
          <a:bodyPr spcFirstLastPara="1" wrap="square" lIns="0" tIns="67300" rIns="0" bIns="0" anchor="t" anchorCtr="0">
            <a:spAutoFit/>
          </a:bodyPr>
          <a:lstStyle/>
          <a:p>
            <a:pPr marL="355600" marR="30480" lvl="0" indent="-342900" algn="l" rtl="0">
              <a:lnSpc>
                <a:spcPct val="80000"/>
              </a:lnSpc>
              <a:spcBef>
                <a:spcPts val="0"/>
              </a:spcBef>
              <a:spcAft>
                <a:spcPts val="0"/>
              </a:spcAft>
              <a:buClr>
                <a:srgbClr val="4F81BC"/>
              </a:buClr>
              <a:buSzPts val="1800"/>
              <a:buFont typeface="Arial"/>
              <a:buChar char="•"/>
            </a:pPr>
            <a:r>
              <a:rPr lang="en-US" sz="1800" b="1" i="0" u="none" strike="noStrike" cap="none">
                <a:solidFill>
                  <a:srgbClr val="4F81BC"/>
                </a:solidFill>
                <a:latin typeface="Calibri"/>
                <a:ea typeface="Calibri"/>
                <a:cs typeface="Calibri"/>
                <a:sym typeface="Calibri"/>
              </a:rPr>
              <a:t>Breast cysts </a:t>
            </a:r>
            <a:r>
              <a:rPr lang="en-US" sz="1800" b="0" i="0" u="none" strike="noStrike" cap="none">
                <a:latin typeface="Calibri"/>
                <a:ea typeface="Calibri"/>
                <a:cs typeface="Calibri"/>
                <a:sym typeface="Calibri"/>
              </a:rPr>
              <a:t>These occur most commonly  in the last decade of reproductive life(30-  40) as a result of a non-integrated  involution of stroma and epithelium.  They are often multiple, may be bilateral  and can mimic malignancy.</a:t>
            </a:r>
            <a:endParaRPr sz="1800" b="0" i="0" u="none" strike="noStrike" cap="none">
              <a:latin typeface="Calibri"/>
              <a:ea typeface="Calibri"/>
              <a:cs typeface="Calibri"/>
              <a:sym typeface="Calibri"/>
            </a:endParaRPr>
          </a:p>
          <a:p>
            <a:pPr marL="355600" marR="33655" lvl="0" indent="-342900" algn="l" rtl="0">
              <a:lnSpc>
                <a:spcPct val="80000"/>
              </a:lnSpc>
              <a:spcBef>
                <a:spcPts val="434"/>
              </a:spcBef>
              <a:spcAft>
                <a:spcPts val="0"/>
              </a:spcAft>
              <a:buSzPts val="1800"/>
              <a:buFont typeface="Arial"/>
              <a:buChar char="•"/>
            </a:pPr>
            <a:r>
              <a:rPr lang="en-US" sz="1800" b="0" i="0" u="none" strike="noStrike" cap="none">
                <a:latin typeface="Calibri"/>
                <a:ea typeface="Calibri"/>
                <a:cs typeface="Calibri"/>
                <a:sym typeface="Calibri"/>
              </a:rPr>
              <a:t>Diagnosis can be confirmed by aspiration  and/or ultrasound. They typically present  suddenly and cause great alarm; prompt  diagnosis and drainage provides  immediate relief.</a:t>
            </a:r>
            <a:endParaRPr sz="1800" b="0" i="0" u="none" strike="noStrike" cap="none">
              <a:latin typeface="Calibri"/>
              <a:ea typeface="Calibri"/>
              <a:cs typeface="Calibri"/>
              <a:sym typeface="Calibri"/>
            </a:endParaRPr>
          </a:p>
          <a:p>
            <a:pPr marL="355600" marR="5080" lvl="0" indent="-342900" algn="l" rtl="0">
              <a:lnSpc>
                <a:spcPct val="80000"/>
              </a:lnSpc>
              <a:spcBef>
                <a:spcPts val="430"/>
              </a:spcBef>
              <a:spcAft>
                <a:spcPts val="0"/>
              </a:spcAft>
              <a:buSzPts val="1800"/>
              <a:buFont typeface="Arial"/>
              <a:buChar char="•"/>
            </a:pPr>
            <a:r>
              <a:rPr lang="en-US" sz="1800" b="0" i="0" u="none" strike="noStrike" cap="none"/>
              <a:t>	</a:t>
            </a:r>
            <a:r>
              <a:rPr lang="en-US" sz="1800" b="0" i="0" u="none" strike="noStrike" cap="none">
                <a:latin typeface="Calibri"/>
                <a:ea typeface="Calibri"/>
                <a:cs typeface="Calibri"/>
                <a:sym typeface="Calibri"/>
              </a:rPr>
              <a:t>Treatment A solitary cyst or small  collection of cysts can be aspirated. If  they resolve completely, and if the fluid is  not blood-stained, no further treatment  is required. However, 30 per cent will  recur and require reaspiration.</a:t>
            </a:r>
            <a:endParaRPr sz="1800" b="0" i="0" u="none" strike="noStrike" cap="none">
              <a:latin typeface="Calibri"/>
              <a:ea typeface="Calibri"/>
              <a:cs typeface="Calibri"/>
              <a:sym typeface="Calibri"/>
            </a:endParaRPr>
          </a:p>
        </p:txBody>
      </p:sp>
      <p:pic>
        <p:nvPicPr>
          <p:cNvPr id="145" name="Google Shape;145;p15"/>
          <p:cNvPicPr preferRelativeResize="0"/>
          <p:nvPr/>
        </p:nvPicPr>
        <p:blipFill rotWithShape="1">
          <a:blip r:embed="rId3">
            <a:alphaModFix/>
          </a:blip>
          <a:srcRect/>
          <a:stretch/>
        </p:blipFill>
        <p:spPr>
          <a:xfrm>
            <a:off x="5648325" y="1219200"/>
            <a:ext cx="3495674" cy="2514600"/>
          </a:xfrm>
          <a:prstGeom prst="rect">
            <a:avLst/>
          </a:prstGeom>
          <a:noFill/>
          <a:ln>
            <a:noFill/>
          </a:ln>
        </p:spPr>
      </p:pic>
      <p:pic>
        <p:nvPicPr>
          <p:cNvPr id="146" name="Google Shape;146;p15"/>
          <p:cNvPicPr preferRelativeResize="0"/>
          <p:nvPr/>
        </p:nvPicPr>
        <p:blipFill rotWithShape="1">
          <a:blip r:embed="rId4">
            <a:alphaModFix/>
          </a:blip>
          <a:srcRect/>
          <a:stretch/>
        </p:blipFill>
        <p:spPr>
          <a:xfrm>
            <a:off x="5563489" y="3963300"/>
            <a:ext cx="3580510" cy="28580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815746" y="191846"/>
            <a:ext cx="7512507" cy="1244600"/>
          </a:xfrm>
          <a:prstGeom prst="rect">
            <a:avLst/>
          </a:prstGeom>
          <a:noFill/>
          <a:ln>
            <a:noFill/>
          </a:ln>
        </p:spPr>
        <p:txBody>
          <a:bodyPr spcFirstLastPara="1" wrap="square" lIns="0" tIns="12050" rIns="0" bIns="0" anchor="t" anchorCtr="0">
            <a:spAutoFit/>
          </a:bodyPr>
          <a:lstStyle/>
          <a:p>
            <a:pPr marL="1532890" marR="5080" lvl="0" indent="-1475740" algn="l" rtl="0">
              <a:lnSpc>
                <a:spcPct val="100000"/>
              </a:lnSpc>
              <a:spcBef>
                <a:spcPts val="0"/>
              </a:spcBef>
              <a:spcAft>
                <a:spcPts val="0"/>
              </a:spcAft>
              <a:buNone/>
            </a:pPr>
            <a:r>
              <a:rPr lang="en-US" sz="4000"/>
              <a:t>Aberrations of normal development  and involution (ANDI)</a:t>
            </a:r>
            <a:endParaRPr sz="4000"/>
          </a:p>
        </p:txBody>
      </p:sp>
      <p:sp>
        <p:nvSpPr>
          <p:cNvPr id="152" name="Google Shape;152;p16"/>
          <p:cNvSpPr txBox="1"/>
          <p:nvPr/>
        </p:nvSpPr>
        <p:spPr>
          <a:xfrm>
            <a:off x="535940" y="1852421"/>
            <a:ext cx="5497830" cy="3866515"/>
          </a:xfrm>
          <a:prstGeom prst="rect">
            <a:avLst/>
          </a:prstGeom>
          <a:noFill/>
          <a:ln>
            <a:noFill/>
          </a:ln>
        </p:spPr>
        <p:txBody>
          <a:bodyPr spcFirstLastPara="1" wrap="square" lIns="0" tIns="12700" rIns="0" bIns="0" anchor="t" anchorCtr="0">
            <a:spAutoFit/>
          </a:bodyPr>
          <a:lstStyle/>
          <a:p>
            <a:pPr marL="76200" marR="0" lvl="0" indent="0" algn="l" rtl="0">
              <a:lnSpc>
                <a:spcPct val="100000"/>
              </a:lnSpc>
              <a:spcBef>
                <a:spcPts val="0"/>
              </a:spcBef>
              <a:spcAft>
                <a:spcPts val="0"/>
              </a:spcAft>
              <a:buNone/>
            </a:pPr>
            <a:r>
              <a:rPr lang="en-US" sz="1800" b="1" i="0" u="none" strike="noStrike" cap="none">
                <a:solidFill>
                  <a:srgbClr val="4F81BC"/>
                </a:solidFill>
                <a:latin typeface="Calibri"/>
                <a:ea typeface="Calibri"/>
                <a:cs typeface="Calibri"/>
                <a:sym typeface="Calibri"/>
              </a:rPr>
              <a:t>Fibroadenoma</a:t>
            </a:r>
            <a:endParaRPr sz="1800" b="0" i="0" u="none" strike="noStrike" cap="none">
              <a:latin typeface="Calibri"/>
              <a:ea typeface="Calibri"/>
              <a:cs typeface="Calibri"/>
              <a:sym typeface="Calibri"/>
            </a:endParaRPr>
          </a:p>
          <a:p>
            <a:pPr marL="355600" marR="5080" lvl="0" indent="-342900" algn="l" rtl="0">
              <a:lnSpc>
                <a:spcPct val="80000"/>
              </a:lnSpc>
              <a:spcBef>
                <a:spcPts val="430"/>
              </a:spcBef>
              <a:spcAft>
                <a:spcPts val="0"/>
              </a:spcAft>
              <a:buSzPts val="1800"/>
              <a:buFont typeface="Arial"/>
              <a:buChar char="•"/>
            </a:pPr>
            <a:r>
              <a:rPr lang="en-US" sz="1800" b="0" i="0" u="none" strike="noStrike" cap="none">
                <a:latin typeface="Calibri"/>
                <a:ea typeface="Calibri"/>
                <a:cs typeface="Calibri"/>
                <a:sym typeface="Calibri"/>
              </a:rPr>
              <a:t>These usually arise in the fully developed breast  between the ages of 15 and 25 years, although  occasionally they occur in much older women. They  arise from hyperplasia of a single lobule and usually  grow up to 2–3 cm in size. They are surrounded by a  well-marked capsule and can thus be enucleated  through a cosmetically appropriate incision. A  fibroadenoma does not require excision unless  associated with suspicious cytology, it becomes very  large or the patient expressly desires the lump to be  removed. Giant fibroadenomas occasionally occur  during puberty. They are over 5 cm in diameter and are  often rapidly growing but, in other respects, are similar  to smaller fibroadenomas and can be enucleated  through a submammary incision. They are more  common in the Afro-Caribbean population.</a:t>
            </a:r>
            <a:endParaRPr sz="1800" b="0" i="0" u="none" strike="noStrike" cap="none">
              <a:latin typeface="Calibri"/>
              <a:ea typeface="Calibri"/>
              <a:cs typeface="Calibri"/>
              <a:sym typeface="Calibri"/>
            </a:endParaRPr>
          </a:p>
        </p:txBody>
      </p:sp>
      <p:pic>
        <p:nvPicPr>
          <p:cNvPr id="153" name="Google Shape;153;p16"/>
          <p:cNvPicPr preferRelativeResize="0"/>
          <p:nvPr/>
        </p:nvPicPr>
        <p:blipFill rotWithShape="1">
          <a:blip r:embed="rId3">
            <a:alphaModFix/>
          </a:blip>
          <a:srcRect/>
          <a:stretch/>
        </p:blipFill>
        <p:spPr>
          <a:xfrm>
            <a:off x="6315075" y="4419600"/>
            <a:ext cx="2828924" cy="2438397"/>
          </a:xfrm>
          <a:prstGeom prst="rect">
            <a:avLst/>
          </a:prstGeom>
          <a:noFill/>
          <a:ln>
            <a:noFill/>
          </a:ln>
        </p:spPr>
      </p:pic>
      <p:pic>
        <p:nvPicPr>
          <p:cNvPr id="154" name="Google Shape;154;p16"/>
          <p:cNvPicPr preferRelativeResize="0"/>
          <p:nvPr/>
        </p:nvPicPr>
        <p:blipFill rotWithShape="1">
          <a:blip r:embed="rId4">
            <a:alphaModFix/>
          </a:blip>
          <a:srcRect/>
          <a:stretch/>
        </p:blipFill>
        <p:spPr>
          <a:xfrm>
            <a:off x="6305550" y="1600200"/>
            <a:ext cx="2838449" cy="274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815746" y="191846"/>
            <a:ext cx="7512507" cy="1244600"/>
          </a:xfrm>
          <a:prstGeom prst="rect">
            <a:avLst/>
          </a:prstGeom>
          <a:noFill/>
          <a:ln>
            <a:noFill/>
          </a:ln>
        </p:spPr>
        <p:txBody>
          <a:bodyPr spcFirstLastPara="1" wrap="square" lIns="0" tIns="76700" rIns="0" bIns="0" anchor="t" anchorCtr="0">
            <a:spAutoFit/>
          </a:bodyPr>
          <a:lstStyle/>
          <a:p>
            <a:pPr marL="2154555" marR="5080" lvl="0" indent="-2127884" algn="l" rtl="0">
              <a:lnSpc>
                <a:spcPct val="100000"/>
              </a:lnSpc>
              <a:spcBef>
                <a:spcPts val="0"/>
              </a:spcBef>
              <a:spcAft>
                <a:spcPts val="0"/>
              </a:spcAft>
              <a:buNone/>
            </a:pPr>
            <a:r>
              <a:rPr lang="en-US"/>
              <a:t>Aberrations of normal development and  involution (ANDI)</a:t>
            </a:r>
            <a:endParaRPr/>
          </a:p>
        </p:txBody>
      </p:sp>
      <p:sp>
        <p:nvSpPr>
          <p:cNvPr id="160" name="Google Shape;160;p17"/>
          <p:cNvSpPr txBox="1"/>
          <p:nvPr/>
        </p:nvSpPr>
        <p:spPr>
          <a:xfrm>
            <a:off x="535940" y="1793595"/>
            <a:ext cx="5511165" cy="4415155"/>
          </a:xfrm>
          <a:prstGeom prst="rect">
            <a:avLst/>
          </a:prstGeom>
          <a:noFill/>
          <a:ln>
            <a:noFill/>
          </a:ln>
        </p:spPr>
        <p:txBody>
          <a:bodyPr spcFirstLastPara="1" wrap="square" lIns="0" tIns="109850" rIns="0" bIns="0" anchor="t" anchorCtr="0">
            <a:spAutoFit/>
          </a:bodyPr>
          <a:lstStyle/>
          <a:p>
            <a:pPr marL="76200" marR="0" lvl="0" indent="0" algn="l" rtl="0">
              <a:lnSpc>
                <a:spcPct val="100000"/>
              </a:lnSpc>
              <a:spcBef>
                <a:spcPts val="0"/>
              </a:spcBef>
              <a:spcAft>
                <a:spcPts val="0"/>
              </a:spcAft>
              <a:buNone/>
            </a:pPr>
            <a:r>
              <a:rPr lang="en-US" sz="3200" b="0" i="0" u="none" strike="noStrike" cap="none">
                <a:solidFill>
                  <a:srgbClr val="4F81BC"/>
                </a:solidFill>
                <a:latin typeface="Calibri"/>
                <a:ea typeface="Calibri"/>
                <a:cs typeface="Calibri"/>
                <a:sym typeface="Calibri"/>
              </a:rPr>
              <a:t>Juvinile fibroadenoma</a:t>
            </a:r>
            <a:endParaRPr sz="3200" b="0" i="0" u="none" strike="noStrike" cap="none">
              <a:latin typeface="Calibri"/>
              <a:ea typeface="Calibri"/>
              <a:cs typeface="Calibri"/>
              <a:sym typeface="Calibri"/>
            </a:endParaRPr>
          </a:p>
          <a:p>
            <a:pPr marL="355600" marR="713105" lvl="0" indent="-342900" algn="l" rtl="0">
              <a:lnSpc>
                <a:spcPct val="100000"/>
              </a:lnSpc>
              <a:spcBef>
                <a:spcPts val="770"/>
              </a:spcBef>
              <a:spcAft>
                <a:spcPts val="0"/>
              </a:spcAft>
              <a:buSzPts val="3200"/>
              <a:buFont typeface="Arial"/>
              <a:buChar char="•"/>
            </a:pPr>
            <a:r>
              <a:rPr lang="en-US" sz="3200" b="0" i="0" u="none" strike="noStrike" cap="none">
                <a:latin typeface="Calibri"/>
                <a:ea typeface="Calibri"/>
                <a:cs typeface="Calibri"/>
                <a:sym typeface="Calibri"/>
              </a:rPr>
              <a:t>Present between 10and 18  years of age</a:t>
            </a:r>
            <a:endParaRPr sz="3200" b="0" i="0" u="none" strike="noStrike" cap="none">
              <a:latin typeface="Calibri"/>
              <a:ea typeface="Calibri"/>
              <a:cs typeface="Calibri"/>
              <a:sym typeface="Calibri"/>
            </a:endParaRPr>
          </a:p>
          <a:p>
            <a:pPr marL="355600" marR="0" lvl="0" indent="-342900" algn="l" rtl="0">
              <a:lnSpc>
                <a:spcPct val="100000"/>
              </a:lnSpc>
              <a:spcBef>
                <a:spcPts val="770"/>
              </a:spcBef>
              <a:spcAft>
                <a:spcPts val="0"/>
              </a:spcAft>
              <a:buSzPts val="3200"/>
              <a:buFont typeface="Arial"/>
              <a:buChar char="•"/>
            </a:pPr>
            <a:r>
              <a:rPr lang="en-US" sz="3200" b="0" i="0" u="none" strike="noStrike" cap="none">
                <a:latin typeface="Calibri"/>
                <a:ea typeface="Calibri"/>
                <a:cs typeface="Calibri"/>
                <a:sym typeface="Calibri"/>
              </a:rPr>
              <a:t>Painless solarity mass &gt;5cm</a:t>
            </a:r>
            <a:endParaRPr sz="3200" b="0" i="0" u="none" strike="noStrike" cap="none">
              <a:latin typeface="Calibri"/>
              <a:ea typeface="Calibri"/>
              <a:cs typeface="Calibri"/>
              <a:sym typeface="Calibri"/>
            </a:endParaRPr>
          </a:p>
          <a:p>
            <a:pPr marL="355600" marR="5080" lvl="0" indent="-342900" algn="l" rtl="0">
              <a:lnSpc>
                <a:spcPct val="100000"/>
              </a:lnSpc>
              <a:spcBef>
                <a:spcPts val="765"/>
              </a:spcBef>
              <a:spcAft>
                <a:spcPts val="0"/>
              </a:spcAft>
              <a:buSzPts val="3200"/>
              <a:buFont typeface="Arial"/>
              <a:buChar char="•"/>
            </a:pPr>
            <a:r>
              <a:rPr lang="en-US" sz="3200" b="0" i="0" u="none" strike="noStrike" cap="none">
                <a:latin typeface="Calibri"/>
                <a:ea typeface="Calibri"/>
                <a:cs typeface="Calibri"/>
                <a:sym typeface="Calibri"/>
              </a:rPr>
              <a:t>It can reach up to 15or 20cm in  dimension</a:t>
            </a:r>
            <a:endParaRPr sz="3200" b="0" i="0" u="none" strike="noStrike" cap="none">
              <a:latin typeface="Calibri"/>
              <a:ea typeface="Calibri"/>
              <a:cs typeface="Calibri"/>
              <a:sym typeface="Calibri"/>
            </a:endParaRPr>
          </a:p>
          <a:p>
            <a:pPr marL="355600" marR="671195" lvl="0" indent="-342900" algn="l" rtl="0">
              <a:lnSpc>
                <a:spcPct val="100000"/>
              </a:lnSpc>
              <a:spcBef>
                <a:spcPts val="770"/>
              </a:spcBef>
              <a:spcAft>
                <a:spcPts val="0"/>
              </a:spcAft>
              <a:buSzPts val="3200"/>
              <a:buFont typeface="Arial"/>
              <a:buChar char="•"/>
            </a:pPr>
            <a:r>
              <a:rPr lang="en-US" sz="3200" b="0" i="0" u="none" strike="noStrike" cap="none">
                <a:latin typeface="Calibri"/>
                <a:ea typeface="Calibri"/>
                <a:cs typeface="Calibri"/>
                <a:sym typeface="Calibri"/>
              </a:rPr>
              <a:t>Treatment:surgical excision  without reconstruction</a:t>
            </a:r>
            <a:endParaRPr sz="3200" b="0" i="0" u="none" strike="noStrike" cap="none">
              <a:latin typeface="Calibri"/>
              <a:ea typeface="Calibri"/>
              <a:cs typeface="Calibri"/>
              <a:sym typeface="Calibri"/>
            </a:endParaRPr>
          </a:p>
        </p:txBody>
      </p:sp>
      <p:pic>
        <p:nvPicPr>
          <p:cNvPr id="161" name="Google Shape;161;p17"/>
          <p:cNvPicPr preferRelativeResize="0"/>
          <p:nvPr/>
        </p:nvPicPr>
        <p:blipFill rotWithShape="1">
          <a:blip r:embed="rId3">
            <a:alphaModFix/>
          </a:blip>
          <a:srcRect/>
          <a:stretch/>
        </p:blipFill>
        <p:spPr>
          <a:xfrm>
            <a:off x="6685153" y="1905038"/>
            <a:ext cx="2458846" cy="4313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815746" y="191846"/>
            <a:ext cx="7512507" cy="1244600"/>
          </a:xfrm>
          <a:prstGeom prst="rect">
            <a:avLst/>
          </a:prstGeom>
          <a:noFill/>
          <a:ln>
            <a:noFill/>
          </a:ln>
        </p:spPr>
        <p:txBody>
          <a:bodyPr spcFirstLastPara="1" wrap="square" lIns="0" tIns="76700" rIns="0" bIns="0" anchor="t" anchorCtr="0">
            <a:spAutoFit/>
          </a:bodyPr>
          <a:lstStyle/>
          <a:p>
            <a:pPr marL="2154555" marR="5080" lvl="0" indent="-2127884" algn="l" rtl="0">
              <a:lnSpc>
                <a:spcPct val="100000"/>
              </a:lnSpc>
              <a:spcBef>
                <a:spcPts val="0"/>
              </a:spcBef>
              <a:spcAft>
                <a:spcPts val="0"/>
              </a:spcAft>
              <a:buNone/>
            </a:pPr>
            <a:r>
              <a:rPr lang="en-US"/>
              <a:t>Aberrations of normal development and  involution (ANDI)</a:t>
            </a:r>
            <a:endParaRPr/>
          </a:p>
        </p:txBody>
      </p:sp>
      <p:sp>
        <p:nvSpPr>
          <p:cNvPr id="167" name="Google Shape;167;p18"/>
          <p:cNvSpPr txBox="1"/>
          <p:nvPr/>
        </p:nvSpPr>
        <p:spPr>
          <a:xfrm>
            <a:off x="535940" y="1852421"/>
            <a:ext cx="5250180" cy="3866515"/>
          </a:xfrm>
          <a:prstGeom prst="rect">
            <a:avLst/>
          </a:prstGeom>
          <a:noFill/>
          <a:ln>
            <a:noFill/>
          </a:ln>
        </p:spPr>
        <p:txBody>
          <a:bodyPr spcFirstLastPara="1" wrap="square" lIns="0" tIns="12700" rIns="0" bIns="0" anchor="t" anchorCtr="0">
            <a:spAutoFit/>
          </a:bodyPr>
          <a:lstStyle/>
          <a:p>
            <a:pPr marL="355600" marR="0" lvl="0" indent="-342900" algn="l" rtl="0">
              <a:lnSpc>
                <a:spcPct val="100000"/>
              </a:lnSpc>
              <a:spcBef>
                <a:spcPts val="0"/>
              </a:spcBef>
              <a:spcAft>
                <a:spcPts val="0"/>
              </a:spcAft>
              <a:buClr>
                <a:srgbClr val="4F81BC"/>
              </a:buClr>
              <a:buSzPts val="1800"/>
              <a:buFont typeface="Arial"/>
              <a:buChar char="•"/>
            </a:pPr>
            <a:r>
              <a:rPr lang="en-US" sz="1800" b="1" i="0" u="none" strike="noStrike" cap="none">
                <a:solidFill>
                  <a:srgbClr val="4F81BC"/>
                </a:solidFill>
                <a:latin typeface="Calibri"/>
                <a:ea typeface="Calibri"/>
                <a:cs typeface="Calibri"/>
                <a:sym typeface="Calibri"/>
              </a:rPr>
              <a:t>Phyllodes tumour</a:t>
            </a:r>
            <a:endParaRPr sz="1800" b="0" i="0" u="none" strike="noStrike" cap="none">
              <a:latin typeface="Calibri"/>
              <a:ea typeface="Calibri"/>
              <a:cs typeface="Calibri"/>
              <a:sym typeface="Calibri"/>
            </a:endParaRPr>
          </a:p>
          <a:p>
            <a:pPr marL="76200" marR="5080" lvl="0" indent="51435" algn="l" rtl="0">
              <a:lnSpc>
                <a:spcPct val="80000"/>
              </a:lnSpc>
              <a:spcBef>
                <a:spcPts val="430"/>
              </a:spcBef>
              <a:spcAft>
                <a:spcPts val="0"/>
              </a:spcAft>
              <a:buNone/>
            </a:pPr>
            <a:r>
              <a:rPr lang="en-US" sz="1800" b="0" i="0" u="none" strike="noStrike" cap="none">
                <a:latin typeface="Calibri"/>
                <a:ea typeface="Calibri"/>
                <a:cs typeface="Calibri"/>
                <a:sym typeface="Calibri"/>
              </a:rPr>
              <a:t>These benign tumours, previously sometimes known  as serocystic disease of Brodie or cystosarcoma  phyllodes, usually occur in women over the age of 40  years but can appear in younger women. They present  as a large, sometimes massive, tumour with an  unevenly bosselated surface. Occasionally, ulceration of  overlying skin occurs because of pressure necrosis.</a:t>
            </a:r>
            <a:endParaRPr sz="1800" b="0" i="0" u="none" strike="noStrike" cap="none">
              <a:latin typeface="Calibri"/>
              <a:ea typeface="Calibri"/>
              <a:cs typeface="Calibri"/>
              <a:sym typeface="Calibri"/>
            </a:endParaRPr>
          </a:p>
          <a:p>
            <a:pPr marL="76200" marR="18415" lvl="0" indent="0" algn="l" rtl="0">
              <a:lnSpc>
                <a:spcPct val="80000"/>
              </a:lnSpc>
              <a:spcBef>
                <a:spcPts val="0"/>
              </a:spcBef>
              <a:spcAft>
                <a:spcPts val="0"/>
              </a:spcAft>
              <a:buNone/>
            </a:pPr>
            <a:r>
              <a:rPr lang="en-US" sz="1800" b="0" i="0" u="none" strike="noStrike" cap="none">
                <a:latin typeface="Calibri"/>
                <a:ea typeface="Calibri"/>
                <a:cs typeface="Calibri"/>
                <a:sym typeface="Calibri"/>
              </a:rPr>
              <a:t>Despite their size they remain mobile on the chest wall.  Histologically, there is a wide variation in their  appearance, with some of low malignant potential  resembling a fibroadenoma and others having a higher  mitotic index, which are histologically worrying. The  latter may recur locally but, despite the name of  cystosarcoma phyllodes, they are rarely cystic and only  very rarely develop features of a sarcomatous tumour.  These may metastasise via the bloodstream.</a:t>
            </a:r>
            <a:endParaRPr sz="1800" b="0" i="0" u="none" strike="noStrike" cap="none">
              <a:latin typeface="Calibri"/>
              <a:ea typeface="Calibri"/>
              <a:cs typeface="Calibri"/>
              <a:sym typeface="Calibri"/>
            </a:endParaRPr>
          </a:p>
        </p:txBody>
      </p:sp>
      <p:pic>
        <p:nvPicPr>
          <p:cNvPr id="168" name="Google Shape;168;p18"/>
          <p:cNvPicPr preferRelativeResize="0"/>
          <p:nvPr/>
        </p:nvPicPr>
        <p:blipFill rotWithShape="1">
          <a:blip r:embed="rId3">
            <a:alphaModFix/>
          </a:blip>
          <a:srcRect/>
          <a:stretch/>
        </p:blipFill>
        <p:spPr>
          <a:xfrm>
            <a:off x="6248527" y="4191889"/>
            <a:ext cx="2743200" cy="2402967"/>
          </a:xfrm>
          <a:prstGeom prst="rect">
            <a:avLst/>
          </a:prstGeom>
          <a:noFill/>
          <a:ln>
            <a:noFill/>
          </a:ln>
        </p:spPr>
      </p:pic>
      <p:pic>
        <p:nvPicPr>
          <p:cNvPr id="169" name="Google Shape;169;p18"/>
          <p:cNvPicPr preferRelativeResize="0"/>
          <p:nvPr/>
        </p:nvPicPr>
        <p:blipFill rotWithShape="1">
          <a:blip r:embed="rId4">
            <a:alphaModFix/>
          </a:blip>
          <a:srcRect/>
          <a:stretch/>
        </p:blipFill>
        <p:spPr>
          <a:xfrm>
            <a:off x="6172200" y="1371600"/>
            <a:ext cx="2787650" cy="2362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3429000" y="2891800"/>
            <a:ext cx="3530700" cy="6870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Thank you </a:t>
            </a: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9"/>
        <p:cNvGrpSpPr/>
        <p:nvPr/>
      </p:nvGrpSpPr>
      <p:grpSpPr>
        <a:xfrm>
          <a:off x="0" y="0"/>
          <a:ext cx="0" cy="0"/>
          <a:chOff x="0" y="0"/>
          <a:chExt cx="0" cy="0"/>
        </a:xfrm>
      </p:grpSpPr>
      <p:sp>
        <p:nvSpPr>
          <p:cNvPr id="50" name="Google Shape;50;p2"/>
          <p:cNvSpPr txBox="1">
            <a:spLocks noGrp="1"/>
          </p:cNvSpPr>
          <p:nvPr>
            <p:ph type="title"/>
          </p:nvPr>
        </p:nvSpPr>
        <p:spPr>
          <a:xfrm>
            <a:off x="1511525" y="469225"/>
            <a:ext cx="6436200" cy="6870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latin typeface="Arial"/>
                <a:ea typeface="Arial"/>
                <a:cs typeface="Arial"/>
                <a:sym typeface="Arial"/>
              </a:rPr>
              <a:t>BenignBreast Diseases</a:t>
            </a:r>
            <a:endParaRPr sz="4400">
              <a:latin typeface="Arial"/>
              <a:ea typeface="Arial"/>
              <a:cs typeface="Arial"/>
              <a:sym typeface="Arial"/>
            </a:endParaRPr>
          </a:p>
        </p:txBody>
      </p:sp>
      <p:sp>
        <p:nvSpPr>
          <p:cNvPr id="51" name="Google Shape;51;p2"/>
          <p:cNvSpPr txBox="1"/>
          <p:nvPr/>
        </p:nvSpPr>
        <p:spPr>
          <a:xfrm>
            <a:off x="535940" y="1558797"/>
            <a:ext cx="8022590" cy="4221480"/>
          </a:xfrm>
          <a:prstGeom prst="rect">
            <a:avLst/>
          </a:prstGeom>
          <a:noFill/>
          <a:ln>
            <a:noFill/>
          </a:ln>
        </p:spPr>
        <p:txBody>
          <a:bodyPr spcFirstLastPara="1" wrap="square" lIns="0" tIns="60950" rIns="0" bIns="0" anchor="t" anchorCtr="0">
            <a:spAutoFit/>
          </a:bodyPr>
          <a:lstStyle/>
          <a:p>
            <a:pPr marL="355600" marR="122554" lvl="0" indent="-342900" algn="l" rtl="0">
              <a:lnSpc>
                <a:spcPct val="90200"/>
              </a:lnSpc>
              <a:spcBef>
                <a:spcPts val="0"/>
              </a:spcBef>
              <a:spcAft>
                <a:spcPts val="0"/>
              </a:spcAft>
              <a:buSzPts val="3200"/>
              <a:buFont typeface="Arial"/>
              <a:buChar char="•"/>
            </a:pPr>
            <a:r>
              <a:rPr lang="en-US" sz="3200" b="0" i="0" u="none" strike="noStrike" cap="none">
                <a:latin typeface="Calibri"/>
                <a:ea typeface="Calibri"/>
                <a:cs typeface="Calibri"/>
                <a:sym typeface="Calibri"/>
              </a:rPr>
              <a:t>This is the most common cause of breast  problems; up to 30 per cent of women will  suffer from a benign breast disorder requiring  treatment at some time in their lives.</a:t>
            </a:r>
            <a:endParaRPr sz="3200" b="0" i="0" u="none" strike="noStrike" cap="none">
              <a:latin typeface="Calibri"/>
              <a:ea typeface="Calibri"/>
              <a:cs typeface="Calibri"/>
              <a:sym typeface="Calibri"/>
            </a:endParaRPr>
          </a:p>
          <a:p>
            <a:pPr marL="355600" marR="1238885" lvl="0" indent="-342900" algn="l" rtl="0">
              <a:lnSpc>
                <a:spcPct val="108718"/>
              </a:lnSpc>
              <a:spcBef>
                <a:spcPts val="775"/>
              </a:spcBef>
              <a:spcAft>
                <a:spcPts val="0"/>
              </a:spcAft>
              <a:buSzPts val="3200"/>
              <a:buFont typeface="Arial"/>
              <a:buChar char="•"/>
            </a:pPr>
            <a:r>
              <a:rPr lang="en-US" sz="3200" b="0" i="0" u="none" strike="noStrike" cap="none">
                <a:latin typeface="Calibri"/>
                <a:ea typeface="Calibri"/>
                <a:cs typeface="Calibri"/>
                <a:sym typeface="Calibri"/>
              </a:rPr>
              <a:t>The most common symptoms are pain,  lumpiness or a lump.</a:t>
            </a:r>
            <a:endParaRPr sz="3200" b="0" i="0" u="none" strike="noStrike" cap="none">
              <a:latin typeface="Calibri"/>
              <a:ea typeface="Calibri"/>
              <a:cs typeface="Calibri"/>
              <a:sym typeface="Calibri"/>
            </a:endParaRPr>
          </a:p>
          <a:p>
            <a:pPr marL="355600" marR="5080" lvl="0" indent="-342900" algn="l" rtl="0">
              <a:lnSpc>
                <a:spcPct val="90000"/>
              </a:lnSpc>
              <a:spcBef>
                <a:spcPts val="690"/>
              </a:spcBef>
              <a:spcAft>
                <a:spcPts val="0"/>
              </a:spcAft>
              <a:buSzPts val="3200"/>
              <a:buFont typeface="Arial"/>
              <a:buChar char="•"/>
            </a:pPr>
            <a:r>
              <a:rPr lang="en-US" sz="3200" b="0" i="0" u="none" strike="noStrike" cap="none">
                <a:latin typeface="Calibri"/>
                <a:ea typeface="Calibri"/>
                <a:cs typeface="Calibri"/>
                <a:sym typeface="Calibri"/>
              </a:rPr>
              <a:t>The aim of treatment is to exclude cancer and,  once this has been done, to treat any  remaining symptoms.</a:t>
            </a:r>
            <a:endParaRPr sz="3200" b="0" i="0" u="none" strike="noStrike" cap="none">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0" y="432625"/>
            <a:ext cx="10303200" cy="6870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latin typeface="Arial"/>
                <a:ea typeface="Arial"/>
                <a:cs typeface="Arial"/>
                <a:sym typeface="Arial"/>
              </a:rPr>
              <a:t>Benign Breast  disease classification </a:t>
            </a:r>
            <a:endParaRPr sz="4400">
              <a:latin typeface="Arial"/>
              <a:ea typeface="Arial"/>
              <a:cs typeface="Arial"/>
              <a:sym typeface="Arial"/>
            </a:endParaRPr>
          </a:p>
        </p:txBody>
      </p:sp>
      <p:pic>
        <p:nvPicPr>
          <p:cNvPr id="57" name="Google Shape;57;p3"/>
          <p:cNvPicPr preferRelativeResize="0"/>
          <p:nvPr/>
        </p:nvPicPr>
        <p:blipFill rotWithShape="1">
          <a:blip r:embed="rId3">
            <a:alphaModFix/>
          </a:blip>
          <a:srcRect/>
          <a:stretch/>
        </p:blipFill>
        <p:spPr>
          <a:xfrm>
            <a:off x="6012430" y="2033788"/>
            <a:ext cx="3131569" cy="4800600"/>
          </a:xfrm>
          <a:prstGeom prst="rect">
            <a:avLst/>
          </a:prstGeom>
          <a:noFill/>
          <a:ln>
            <a:noFill/>
          </a:ln>
        </p:spPr>
      </p:pic>
      <p:sp>
        <p:nvSpPr>
          <p:cNvPr id="58" name="Google Shape;58;p3"/>
          <p:cNvSpPr txBox="1"/>
          <p:nvPr/>
        </p:nvSpPr>
        <p:spPr>
          <a:xfrm>
            <a:off x="535940" y="1358235"/>
            <a:ext cx="4937100" cy="4716600"/>
          </a:xfrm>
          <a:prstGeom prst="rect">
            <a:avLst/>
          </a:prstGeom>
          <a:noFill/>
          <a:ln>
            <a:noFill/>
          </a:ln>
        </p:spPr>
        <p:txBody>
          <a:bodyPr spcFirstLastPara="1" wrap="square" lIns="0" tIns="12050" rIns="0" bIns="0" anchor="t" anchorCtr="0">
            <a:spAutoFit/>
          </a:bodyPr>
          <a:lstStyle/>
          <a:p>
            <a:pPr marL="355600" marR="454025" lvl="0" indent="-355600" algn="just" rtl="0">
              <a:lnSpc>
                <a:spcPct val="120100"/>
              </a:lnSpc>
              <a:spcBef>
                <a:spcPts val="0"/>
              </a:spcBef>
              <a:spcAft>
                <a:spcPts val="0"/>
              </a:spcAft>
              <a:buClr>
                <a:srgbClr val="4F81BC"/>
              </a:buClr>
              <a:buSzPts val="3200"/>
              <a:buFont typeface="Arial"/>
              <a:buChar char="•"/>
            </a:pPr>
            <a:r>
              <a:rPr lang="en-US" sz="3200" b="0" i="0" u="none" strike="noStrike" cap="none">
                <a:solidFill>
                  <a:srgbClr val="4F81BC"/>
                </a:solidFill>
                <a:latin typeface="Calibri"/>
                <a:ea typeface="Calibri"/>
                <a:cs typeface="Calibri"/>
                <a:sym typeface="Calibri"/>
              </a:rPr>
              <a:t>Conginital abnormalities </a:t>
            </a:r>
            <a:endParaRPr sz="3200" b="0" i="0" u="none" strike="noStrike" cap="none">
              <a:solidFill>
                <a:srgbClr val="4F81BC"/>
              </a:solidFill>
              <a:latin typeface="Calibri"/>
              <a:ea typeface="Calibri"/>
              <a:cs typeface="Calibri"/>
              <a:sym typeface="Calibri"/>
            </a:endParaRPr>
          </a:p>
          <a:p>
            <a:pPr marL="355600" marR="454025" lvl="0" indent="-355600" algn="just" rtl="0">
              <a:lnSpc>
                <a:spcPct val="120100"/>
              </a:lnSpc>
              <a:spcBef>
                <a:spcPts val="0"/>
              </a:spcBef>
              <a:spcAft>
                <a:spcPts val="0"/>
              </a:spcAft>
              <a:buClr>
                <a:srgbClr val="4F81BC"/>
              </a:buClr>
              <a:buSzPts val="3200"/>
              <a:buFont typeface="Arial"/>
              <a:buChar char="•"/>
            </a:pPr>
            <a:r>
              <a:rPr lang="en-US" sz="3200" b="0" i="0" u="none" strike="noStrike" cap="none">
                <a:solidFill>
                  <a:srgbClr val="4F81BC"/>
                </a:solidFill>
                <a:latin typeface="Calibri"/>
                <a:ea typeface="Calibri"/>
                <a:cs typeface="Calibri"/>
                <a:sym typeface="Calibri"/>
              </a:rPr>
              <a:t> 1-amazia </a:t>
            </a:r>
            <a:r>
              <a:rPr lang="en-US" sz="3200" b="0" i="0" u="none" strike="noStrike" cap="none">
                <a:latin typeface="Calibri"/>
                <a:ea typeface="Calibri"/>
                <a:cs typeface="Calibri"/>
                <a:sym typeface="Calibri"/>
              </a:rPr>
              <a:t>:Congenital</a:t>
            </a:r>
            <a:endParaRPr sz="3200" b="0" i="0" u="none" strike="noStrike" cap="none">
              <a:latin typeface="Calibri"/>
              <a:ea typeface="Calibri"/>
              <a:cs typeface="Calibri"/>
              <a:sym typeface="Calibri"/>
            </a:endParaRPr>
          </a:p>
          <a:p>
            <a:pPr marL="76200" marR="263525" lvl="0" indent="0" algn="just" rtl="0">
              <a:lnSpc>
                <a:spcPct val="100000"/>
              </a:lnSpc>
              <a:spcBef>
                <a:spcPts val="0"/>
              </a:spcBef>
              <a:spcAft>
                <a:spcPts val="0"/>
              </a:spcAft>
              <a:buNone/>
            </a:pPr>
            <a:r>
              <a:rPr lang="en-US" sz="3200" b="0" i="0" u="none" strike="noStrike" cap="none">
                <a:latin typeface="Calibri"/>
                <a:ea typeface="Calibri"/>
                <a:cs typeface="Calibri"/>
                <a:sym typeface="Calibri"/>
              </a:rPr>
              <a:t>absence of the breast may  occur on one or both sides.</a:t>
            </a:r>
            <a:endParaRPr sz="3200" b="0" i="0" u="none" strike="noStrike" cap="none">
              <a:latin typeface="Calibri"/>
              <a:ea typeface="Calibri"/>
              <a:cs typeface="Calibri"/>
              <a:sym typeface="Calibri"/>
            </a:endParaRPr>
          </a:p>
          <a:p>
            <a:pPr marL="76200" marR="370840" lvl="0" indent="91440" algn="just" rtl="0">
              <a:lnSpc>
                <a:spcPct val="100000"/>
              </a:lnSpc>
              <a:spcBef>
                <a:spcPts val="770"/>
              </a:spcBef>
              <a:spcAft>
                <a:spcPts val="0"/>
              </a:spcAft>
              <a:buNone/>
            </a:pPr>
            <a:r>
              <a:rPr lang="en-US" sz="3200" b="0" i="0" u="none" strike="noStrike" cap="none">
                <a:latin typeface="Calibri"/>
                <a:ea typeface="Calibri"/>
                <a:cs typeface="Calibri"/>
                <a:sym typeface="Calibri"/>
              </a:rPr>
              <a:t>It is sometimes associated  with absence of the sternal  portion of the pectoralis</a:t>
            </a:r>
            <a:endParaRPr sz="3200" b="0" i="0" u="none" strike="noStrike" cap="none">
              <a:latin typeface="Calibri"/>
              <a:ea typeface="Calibri"/>
              <a:cs typeface="Calibri"/>
              <a:sym typeface="Calibri"/>
            </a:endParaRPr>
          </a:p>
          <a:p>
            <a:pPr marL="76200" marR="5080" lvl="0" indent="0" algn="just" rtl="0">
              <a:lnSpc>
                <a:spcPct val="100000"/>
              </a:lnSpc>
              <a:spcBef>
                <a:spcPts val="0"/>
              </a:spcBef>
              <a:spcAft>
                <a:spcPts val="0"/>
              </a:spcAft>
              <a:buNone/>
            </a:pPr>
            <a:r>
              <a:rPr lang="en-US" sz="3200" b="0" i="0" u="none" strike="noStrike" cap="none">
                <a:latin typeface="Calibri"/>
                <a:ea typeface="Calibri"/>
                <a:cs typeface="Calibri"/>
                <a:sym typeface="Calibri"/>
              </a:rPr>
              <a:t>major (Poland’s syndrome). It  is more common in males</a:t>
            </a:r>
            <a:endParaRPr sz="3200" b="0" i="0" u="none" strike="noStrike" cap="none">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1717929" y="461594"/>
            <a:ext cx="5709285" cy="6972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Congenital abnormalities</a:t>
            </a:r>
            <a:endParaRPr sz="4400"/>
          </a:p>
        </p:txBody>
      </p:sp>
      <p:sp>
        <p:nvSpPr>
          <p:cNvPr id="64" name="Google Shape;64;p4"/>
          <p:cNvSpPr txBox="1"/>
          <p:nvPr/>
        </p:nvSpPr>
        <p:spPr>
          <a:xfrm>
            <a:off x="599948" y="1838705"/>
            <a:ext cx="3956685" cy="3982085"/>
          </a:xfrm>
          <a:prstGeom prst="rect">
            <a:avLst/>
          </a:prstGeom>
          <a:noFill/>
          <a:ln>
            <a:noFill/>
          </a:ln>
        </p:spPr>
        <p:txBody>
          <a:bodyPr spcFirstLastPara="1" wrap="square" lIns="0" tIns="76825" rIns="0" bIns="0" anchor="t" anchorCtr="0">
            <a:spAutoFit/>
          </a:bodyPr>
          <a:lstStyle/>
          <a:p>
            <a:pPr marL="12700" marR="323215" lvl="0" indent="-133349" algn="l" rtl="0">
              <a:lnSpc>
                <a:spcPct val="95909"/>
              </a:lnSpc>
              <a:spcBef>
                <a:spcPts val="0"/>
              </a:spcBef>
              <a:spcAft>
                <a:spcPts val="0"/>
              </a:spcAft>
              <a:buClr>
                <a:srgbClr val="4F81BC"/>
              </a:buClr>
              <a:buSzPts val="2100"/>
              <a:buFont typeface="Calibri"/>
              <a:buAutoNum type="arabicPlain" startAt="2"/>
            </a:pPr>
            <a:r>
              <a:rPr lang="en-US" sz="2200" b="0" i="0" u="none" strike="noStrike" cap="none">
                <a:solidFill>
                  <a:srgbClr val="4F81BC"/>
                </a:solidFill>
                <a:latin typeface="Calibri"/>
                <a:ea typeface="Calibri"/>
                <a:cs typeface="Calibri"/>
                <a:sym typeface="Calibri"/>
              </a:rPr>
              <a:t>Polymazia</a:t>
            </a:r>
            <a:r>
              <a:rPr lang="en-US" sz="2200" b="0" i="0" u="none" strike="noStrike" cap="none">
                <a:latin typeface="Calibri"/>
                <a:ea typeface="Calibri"/>
                <a:cs typeface="Calibri"/>
                <a:sym typeface="Calibri"/>
              </a:rPr>
              <a:t>: Accessory breasts  have been recorded in the axilla  (the most frequent site), groin,  buttock and thigh.</a:t>
            </a:r>
            <a:endParaRPr sz="2200" b="0" i="0" u="none" strike="noStrike" cap="none">
              <a:latin typeface="Calibri"/>
              <a:ea typeface="Calibri"/>
              <a:cs typeface="Calibri"/>
              <a:sym typeface="Calibri"/>
            </a:endParaRPr>
          </a:p>
          <a:p>
            <a:pPr marL="0" marR="0" lvl="0" indent="0" algn="l" rtl="0">
              <a:lnSpc>
                <a:spcPct val="100000"/>
              </a:lnSpc>
              <a:spcBef>
                <a:spcPts val="20"/>
              </a:spcBef>
              <a:spcAft>
                <a:spcPts val="0"/>
              </a:spcAft>
              <a:buClr>
                <a:srgbClr val="4F81BC"/>
              </a:buClr>
              <a:buSzPts val="2600"/>
              <a:buFont typeface="Calibri"/>
              <a:buNone/>
            </a:pPr>
            <a:endParaRPr sz="2600" b="0" i="0" u="none" strike="noStrike" cap="none">
              <a:latin typeface="Calibri"/>
              <a:ea typeface="Calibri"/>
              <a:cs typeface="Calibri"/>
              <a:sym typeface="Calibri"/>
            </a:endParaRPr>
          </a:p>
          <a:p>
            <a:pPr marL="12700" marR="5080" lvl="0" indent="-133349" algn="l" rtl="0">
              <a:lnSpc>
                <a:spcPct val="80000"/>
              </a:lnSpc>
              <a:spcBef>
                <a:spcPts val="0"/>
              </a:spcBef>
              <a:spcAft>
                <a:spcPts val="0"/>
              </a:spcAft>
              <a:buClr>
                <a:srgbClr val="4F81BC"/>
              </a:buClr>
              <a:buSzPts val="2100"/>
              <a:buFont typeface="Calibri"/>
              <a:buAutoNum type="arabicPlain" startAt="2"/>
            </a:pPr>
            <a:r>
              <a:rPr lang="en-US" sz="2200" b="0" i="0" u="none" strike="noStrike" cap="none">
                <a:solidFill>
                  <a:srgbClr val="4F81BC"/>
                </a:solidFill>
                <a:latin typeface="Calibri"/>
                <a:ea typeface="Calibri"/>
                <a:cs typeface="Calibri"/>
                <a:sym typeface="Calibri"/>
              </a:rPr>
              <a:t>Mastitis of infants</a:t>
            </a:r>
            <a:r>
              <a:rPr lang="en-US" sz="2200" b="0" i="0" u="none" strike="noStrike" cap="none">
                <a:latin typeface="Calibri"/>
                <a:ea typeface="Calibri"/>
                <a:cs typeface="Calibri"/>
                <a:sym typeface="Calibri"/>
              </a:rPr>
              <a:t>: is at least as  common in boys as in girls. On the  third or fourth day of life, if the  breast of an infant is pressed  lightly, a drop of colourless fluid  can be expressed; a few days later,  there is often a slight milky  secretion, which disappears during  the third week.</a:t>
            </a:r>
            <a:endParaRPr sz="2200" b="0" i="0" u="none" strike="noStrike" cap="none">
              <a:latin typeface="Calibri"/>
              <a:ea typeface="Calibri"/>
              <a:cs typeface="Calibri"/>
              <a:sym typeface="Calibri"/>
            </a:endParaRPr>
          </a:p>
        </p:txBody>
      </p:sp>
      <p:pic>
        <p:nvPicPr>
          <p:cNvPr id="65" name="Google Shape;65;p4"/>
          <p:cNvPicPr preferRelativeResize="0"/>
          <p:nvPr/>
        </p:nvPicPr>
        <p:blipFill rotWithShape="1">
          <a:blip r:embed="rId3">
            <a:alphaModFix/>
          </a:blip>
          <a:srcRect/>
          <a:stretch/>
        </p:blipFill>
        <p:spPr>
          <a:xfrm>
            <a:off x="5638800" y="1752600"/>
            <a:ext cx="2976562" cy="1981200"/>
          </a:xfrm>
          <a:prstGeom prst="rect">
            <a:avLst/>
          </a:prstGeom>
          <a:noFill/>
          <a:ln>
            <a:noFill/>
          </a:ln>
        </p:spPr>
      </p:pic>
      <p:pic>
        <p:nvPicPr>
          <p:cNvPr id="66" name="Google Shape;66;p4"/>
          <p:cNvPicPr preferRelativeResize="0"/>
          <p:nvPr/>
        </p:nvPicPr>
        <p:blipFill rotWithShape="1">
          <a:blip r:embed="rId4">
            <a:alphaModFix/>
          </a:blip>
          <a:srcRect/>
          <a:stretch/>
        </p:blipFill>
        <p:spPr>
          <a:xfrm>
            <a:off x="5867780" y="4267146"/>
            <a:ext cx="3104388" cy="25779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1717929" y="461594"/>
            <a:ext cx="5709285" cy="6972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Congenital abnormalities</a:t>
            </a:r>
            <a:endParaRPr sz="4400"/>
          </a:p>
        </p:txBody>
      </p:sp>
      <p:sp>
        <p:nvSpPr>
          <p:cNvPr id="72" name="Google Shape;72;p5"/>
          <p:cNvSpPr txBox="1"/>
          <p:nvPr/>
        </p:nvSpPr>
        <p:spPr>
          <a:xfrm>
            <a:off x="535940" y="1809750"/>
            <a:ext cx="4130675" cy="4506595"/>
          </a:xfrm>
          <a:prstGeom prst="rect">
            <a:avLst/>
          </a:prstGeom>
          <a:noFill/>
          <a:ln>
            <a:noFill/>
          </a:ln>
        </p:spPr>
        <p:txBody>
          <a:bodyPr spcFirstLastPara="1" wrap="square" lIns="0" tIns="104125" rIns="0" bIns="0" anchor="t" anchorCtr="0">
            <a:spAutoFit/>
          </a:bodyPr>
          <a:lstStyle/>
          <a:p>
            <a:pPr marL="355600" marR="5080" lvl="0" indent="-342900" algn="l" rtl="0">
              <a:lnSpc>
                <a:spcPct val="80000"/>
              </a:lnSpc>
              <a:spcBef>
                <a:spcPts val="0"/>
              </a:spcBef>
              <a:spcAft>
                <a:spcPts val="0"/>
              </a:spcAft>
              <a:buSzPts val="3000"/>
              <a:buFont typeface="Arial"/>
              <a:buChar char="•"/>
            </a:pPr>
            <a:r>
              <a:rPr lang="en-US" sz="3000" b="0" i="0" u="none" strike="noStrike" cap="none">
                <a:latin typeface="Calibri"/>
                <a:ea typeface="Calibri"/>
                <a:cs typeface="Calibri"/>
                <a:sym typeface="Calibri"/>
              </a:rPr>
              <a:t>4-Diffuse hypertrophy :  the breasts occurs  sporadically in other  wise healthy girls at  puberty (benign virginal  hypertrophy) and, much  less often, during the  first pregnancy. The  breasts attain enormous  dimensions and may  reach the knees when  the patient is sitting.</a:t>
            </a:r>
            <a:endParaRPr sz="3000" b="0" i="0" u="none" strike="noStrike" cap="none">
              <a:latin typeface="Calibri"/>
              <a:ea typeface="Calibri"/>
              <a:cs typeface="Calibri"/>
              <a:sym typeface="Calibri"/>
            </a:endParaRPr>
          </a:p>
        </p:txBody>
      </p:sp>
      <p:pic>
        <p:nvPicPr>
          <p:cNvPr id="73" name="Google Shape;73;p5"/>
          <p:cNvPicPr preferRelativeResize="0"/>
          <p:nvPr/>
        </p:nvPicPr>
        <p:blipFill rotWithShape="1">
          <a:blip r:embed="rId3">
            <a:alphaModFix/>
          </a:blip>
          <a:srcRect/>
          <a:stretch/>
        </p:blipFill>
        <p:spPr>
          <a:xfrm>
            <a:off x="5410200" y="1828800"/>
            <a:ext cx="3505200" cy="464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2201036" y="461594"/>
            <a:ext cx="4745355" cy="6972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Injuries of the breast</a:t>
            </a:r>
            <a:endParaRPr sz="4400"/>
          </a:p>
        </p:txBody>
      </p:sp>
      <p:sp>
        <p:nvSpPr>
          <p:cNvPr id="79" name="Google Shape;79;p6"/>
          <p:cNvSpPr txBox="1"/>
          <p:nvPr/>
        </p:nvSpPr>
        <p:spPr>
          <a:xfrm>
            <a:off x="535940" y="1841754"/>
            <a:ext cx="4523105" cy="4123690"/>
          </a:xfrm>
          <a:prstGeom prst="rect">
            <a:avLst/>
          </a:prstGeom>
          <a:noFill/>
          <a:ln>
            <a:noFill/>
          </a:ln>
        </p:spPr>
        <p:txBody>
          <a:bodyPr spcFirstLastPara="1" wrap="square" lIns="0" tIns="61575" rIns="0" bIns="0" anchor="t" anchorCtr="0">
            <a:spAutoFit/>
          </a:bodyPr>
          <a:lstStyle/>
          <a:p>
            <a:pPr marL="355600" marR="5080" lvl="0" indent="-342900" algn="l" rtl="0">
              <a:lnSpc>
                <a:spcPct val="90000"/>
              </a:lnSpc>
              <a:spcBef>
                <a:spcPts val="0"/>
              </a:spcBef>
              <a:spcAft>
                <a:spcPts val="0"/>
              </a:spcAft>
              <a:buClr>
                <a:srgbClr val="4F81BC"/>
              </a:buClr>
              <a:buSzPts val="3200"/>
              <a:buFont typeface="Arial"/>
              <a:buChar char="•"/>
            </a:pPr>
            <a:r>
              <a:rPr lang="en-US" sz="3200" b="0" i="0" u="none" strike="noStrike" cap="none">
                <a:solidFill>
                  <a:srgbClr val="4F81BC"/>
                </a:solidFill>
                <a:latin typeface="Calibri"/>
                <a:ea typeface="Calibri"/>
                <a:cs typeface="Calibri"/>
                <a:sym typeface="Calibri"/>
              </a:rPr>
              <a:t>1- Haematoma </a:t>
            </a:r>
            <a:r>
              <a:rPr lang="en-US" sz="3200" b="0" i="0" u="none" strike="noStrike" cap="none">
                <a:latin typeface="Calibri"/>
                <a:ea typeface="Calibri"/>
                <a:cs typeface="Calibri"/>
                <a:sym typeface="Calibri"/>
              </a:rPr>
              <a:t>:  particularly a resolving  haematoma, gives rise to  a lump, which, in the  absence of overlying  bruising, is difficult to  diagnose correctly unless  it is biopsied.</a:t>
            </a:r>
            <a:endParaRPr sz="3200" b="0" i="0" u="none" strike="noStrike" cap="none">
              <a:latin typeface="Calibri"/>
              <a:ea typeface="Calibri"/>
              <a:cs typeface="Calibri"/>
              <a:sym typeface="Calibri"/>
            </a:endParaRPr>
          </a:p>
          <a:p>
            <a:pPr marL="355600" marR="0" lvl="0" indent="-342900" algn="l" rtl="0">
              <a:lnSpc>
                <a:spcPct val="100000"/>
              </a:lnSpc>
              <a:spcBef>
                <a:spcPts val="385"/>
              </a:spcBef>
              <a:spcAft>
                <a:spcPts val="0"/>
              </a:spcAft>
              <a:buClr>
                <a:srgbClr val="4F81BC"/>
              </a:buClr>
              <a:buSzPts val="3200"/>
              <a:buFont typeface="Arial"/>
              <a:buChar char="•"/>
            </a:pPr>
            <a:r>
              <a:rPr lang="en-US" sz="3200" b="0" i="0" u="none" strike="noStrike" cap="none">
                <a:solidFill>
                  <a:srgbClr val="4F81BC"/>
                </a:solidFill>
                <a:latin typeface="Calibri"/>
                <a:ea typeface="Calibri"/>
                <a:cs typeface="Calibri"/>
                <a:sym typeface="Calibri"/>
              </a:rPr>
              <a:t>2-Traumatic fat necrosis</a:t>
            </a:r>
            <a:endParaRPr sz="3200" b="0" i="0" u="none" strike="noStrike" cap="none">
              <a:latin typeface="Calibri"/>
              <a:ea typeface="Calibri"/>
              <a:cs typeface="Calibri"/>
              <a:sym typeface="Calibri"/>
            </a:endParaRPr>
          </a:p>
        </p:txBody>
      </p:sp>
      <p:pic>
        <p:nvPicPr>
          <p:cNvPr id="80" name="Google Shape;80;p6"/>
          <p:cNvPicPr preferRelativeResize="0"/>
          <p:nvPr/>
        </p:nvPicPr>
        <p:blipFill rotWithShape="1">
          <a:blip r:embed="rId3">
            <a:alphaModFix/>
          </a:blip>
          <a:srcRect/>
          <a:stretch/>
        </p:blipFill>
        <p:spPr>
          <a:xfrm>
            <a:off x="5540121" y="1371600"/>
            <a:ext cx="3276600" cy="2514600"/>
          </a:xfrm>
          <a:prstGeom prst="rect">
            <a:avLst/>
          </a:prstGeom>
          <a:noFill/>
          <a:ln>
            <a:noFill/>
          </a:ln>
        </p:spPr>
      </p:pic>
      <p:pic>
        <p:nvPicPr>
          <p:cNvPr id="81" name="Google Shape;81;p6"/>
          <p:cNvPicPr preferRelativeResize="0"/>
          <p:nvPr/>
        </p:nvPicPr>
        <p:blipFill rotWithShape="1">
          <a:blip r:embed="rId4">
            <a:alphaModFix/>
          </a:blip>
          <a:srcRect/>
          <a:stretch/>
        </p:blipFill>
        <p:spPr>
          <a:xfrm>
            <a:off x="5540121" y="4268076"/>
            <a:ext cx="3276600" cy="2371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815746" y="191846"/>
            <a:ext cx="7512507" cy="1244600"/>
          </a:xfrm>
          <a:prstGeom prst="rect">
            <a:avLst/>
          </a:prstGeom>
          <a:noFill/>
          <a:ln>
            <a:noFill/>
          </a:ln>
        </p:spPr>
        <p:txBody>
          <a:bodyPr spcFirstLastPara="1" wrap="square" lIns="0" tIns="12050" rIns="0" bIns="0" anchor="t" anchorCtr="0">
            <a:spAutoFit/>
          </a:bodyPr>
          <a:lstStyle/>
          <a:p>
            <a:pPr marL="2705735" marR="5080" lvl="0" indent="-2693670" algn="l" rtl="0">
              <a:lnSpc>
                <a:spcPct val="100000"/>
              </a:lnSpc>
              <a:spcBef>
                <a:spcPts val="0"/>
              </a:spcBef>
              <a:spcAft>
                <a:spcPts val="0"/>
              </a:spcAft>
              <a:buNone/>
            </a:pPr>
            <a:r>
              <a:rPr lang="en-US" sz="4000"/>
              <a:t>Acute and subacute inflammation of  the breast</a:t>
            </a:r>
            <a:endParaRPr sz="4000"/>
          </a:p>
        </p:txBody>
      </p:sp>
      <p:sp>
        <p:nvSpPr>
          <p:cNvPr id="87" name="Google Shape;87;p7"/>
          <p:cNvSpPr txBox="1"/>
          <p:nvPr/>
        </p:nvSpPr>
        <p:spPr>
          <a:xfrm>
            <a:off x="535940" y="1844801"/>
            <a:ext cx="4708525" cy="3928110"/>
          </a:xfrm>
          <a:prstGeom prst="rect">
            <a:avLst/>
          </a:prstGeom>
          <a:noFill/>
          <a:ln>
            <a:noFill/>
          </a:ln>
        </p:spPr>
        <p:txBody>
          <a:bodyPr spcFirstLastPara="1" wrap="square" lIns="0" tIns="74275" rIns="0" bIns="0" anchor="t" anchorCtr="0">
            <a:spAutoFit/>
          </a:bodyPr>
          <a:lstStyle/>
          <a:p>
            <a:pPr marL="355600" marR="19050" lvl="0" indent="-342900" algn="l" rtl="0">
              <a:lnSpc>
                <a:spcPct val="80000"/>
              </a:lnSpc>
              <a:spcBef>
                <a:spcPts val="0"/>
              </a:spcBef>
              <a:spcAft>
                <a:spcPts val="0"/>
              </a:spcAft>
              <a:buClr>
                <a:srgbClr val="4F81BC"/>
              </a:buClr>
              <a:buSzPts val="2000"/>
              <a:buFont typeface="Arial"/>
              <a:buChar char="•"/>
            </a:pPr>
            <a:r>
              <a:rPr lang="en-US" sz="2000" b="0" i="0" u="none" strike="noStrike" cap="none">
                <a:solidFill>
                  <a:srgbClr val="4F81BC"/>
                </a:solidFill>
                <a:latin typeface="Calibri"/>
                <a:ea typeface="Calibri"/>
                <a:cs typeface="Calibri"/>
                <a:sym typeface="Calibri"/>
              </a:rPr>
              <a:t>Bacterial mastitis </a:t>
            </a:r>
            <a:r>
              <a:rPr lang="en-US" sz="2000" b="0" i="0" u="none" strike="noStrike" cap="none">
                <a:latin typeface="Calibri"/>
                <a:ea typeface="Calibri"/>
                <a:cs typeface="Calibri"/>
                <a:sym typeface="Calibri"/>
              </a:rPr>
              <a:t>:is the most common  variety of mastitis and is associated with  lactation in the majority of cases.  Aetiology Lactational mastitis is seen far  less frequently than in former years. Most  cases are caused by S. aureus and, if  hospital acquired, are likely to be  penicillin resistant.</a:t>
            </a:r>
            <a:endParaRPr sz="2000" b="0" i="0" u="none" strike="noStrike" cap="none">
              <a:latin typeface="Calibri"/>
              <a:ea typeface="Calibri"/>
              <a:cs typeface="Calibri"/>
              <a:sym typeface="Calibri"/>
            </a:endParaRPr>
          </a:p>
          <a:p>
            <a:pPr marL="0" marR="0" lvl="0" indent="0" algn="l" rtl="0">
              <a:lnSpc>
                <a:spcPct val="100000"/>
              </a:lnSpc>
              <a:spcBef>
                <a:spcPts val="0"/>
              </a:spcBef>
              <a:spcAft>
                <a:spcPts val="0"/>
              </a:spcAft>
              <a:buSzPts val="2000"/>
              <a:buFont typeface="Arial"/>
              <a:buNone/>
            </a:pPr>
            <a:endParaRPr sz="2000" b="0" i="0" u="none" strike="noStrike" cap="none">
              <a:latin typeface="Calibri"/>
              <a:ea typeface="Calibri"/>
              <a:cs typeface="Calibri"/>
              <a:sym typeface="Calibri"/>
            </a:endParaRPr>
          </a:p>
          <a:p>
            <a:pPr marL="0" marR="0" lvl="0" indent="0" algn="l" rtl="0">
              <a:lnSpc>
                <a:spcPct val="100000"/>
              </a:lnSpc>
              <a:spcBef>
                <a:spcPts val="30"/>
              </a:spcBef>
              <a:spcAft>
                <a:spcPts val="0"/>
              </a:spcAft>
              <a:buSzPts val="2300"/>
              <a:buFont typeface="Arial"/>
              <a:buNone/>
            </a:pPr>
            <a:endParaRPr sz="2300" b="0" i="0" u="none" strike="noStrike" cap="none">
              <a:latin typeface="Calibri"/>
              <a:ea typeface="Calibri"/>
              <a:cs typeface="Calibri"/>
              <a:sym typeface="Calibri"/>
            </a:endParaRPr>
          </a:p>
          <a:p>
            <a:pPr marL="355600" marR="5080" lvl="0" indent="-342900" algn="l" rtl="0">
              <a:lnSpc>
                <a:spcPct val="80000"/>
              </a:lnSpc>
              <a:spcBef>
                <a:spcPts val="0"/>
              </a:spcBef>
              <a:spcAft>
                <a:spcPts val="0"/>
              </a:spcAft>
              <a:buSzPts val="1800"/>
              <a:buFont typeface="Arial"/>
              <a:buChar char="•"/>
            </a:pPr>
            <a:r>
              <a:rPr lang="en-US" sz="1800" b="0" i="0" u="none" strike="noStrike" cap="none"/>
              <a:t>	</a:t>
            </a:r>
            <a:r>
              <a:rPr lang="en-US" sz="2000" b="0" i="0" u="none" strike="noStrike" cap="none">
                <a:latin typeface="Calibri"/>
                <a:ea typeface="Calibri"/>
                <a:cs typeface="Calibri"/>
                <a:sym typeface="Calibri"/>
              </a:rPr>
              <a:t>Clinical features The affected breast, or  more usually a segment of it, presents the  classical signs of acute inflammation.  Early on this is a generalised cellulitis but  later an abscess will form.</a:t>
            </a:r>
            <a:endParaRPr sz="2000" b="0" i="0" u="none" strike="noStrike" cap="none">
              <a:latin typeface="Calibri"/>
              <a:ea typeface="Calibri"/>
              <a:cs typeface="Calibri"/>
              <a:sym typeface="Calibri"/>
            </a:endParaRPr>
          </a:p>
        </p:txBody>
      </p:sp>
      <p:pic>
        <p:nvPicPr>
          <p:cNvPr id="88" name="Google Shape;88;p7"/>
          <p:cNvPicPr preferRelativeResize="0"/>
          <p:nvPr/>
        </p:nvPicPr>
        <p:blipFill rotWithShape="1">
          <a:blip r:embed="rId3">
            <a:alphaModFix/>
          </a:blip>
          <a:srcRect/>
          <a:stretch/>
        </p:blipFill>
        <p:spPr>
          <a:xfrm>
            <a:off x="5595239" y="2057450"/>
            <a:ext cx="3512692" cy="39537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92"/>
        <p:cNvGrpSpPr/>
        <p:nvPr/>
      </p:nvGrpSpPr>
      <p:grpSpPr>
        <a:xfrm>
          <a:off x="0" y="0"/>
          <a:ext cx="0" cy="0"/>
          <a:chOff x="0" y="0"/>
          <a:chExt cx="0" cy="0"/>
        </a:xfrm>
      </p:grpSpPr>
      <p:sp>
        <p:nvSpPr>
          <p:cNvPr id="93" name="Google Shape;93;p8"/>
          <p:cNvSpPr txBox="1">
            <a:spLocks noGrp="1"/>
          </p:cNvSpPr>
          <p:nvPr>
            <p:ph type="title"/>
          </p:nvPr>
        </p:nvSpPr>
        <p:spPr>
          <a:xfrm>
            <a:off x="3693414" y="461594"/>
            <a:ext cx="1757045" cy="6972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Chronic</a:t>
            </a:r>
            <a:endParaRPr sz="4400"/>
          </a:p>
        </p:txBody>
      </p:sp>
      <p:sp>
        <p:nvSpPr>
          <p:cNvPr id="94" name="Google Shape;94;p8"/>
          <p:cNvSpPr txBox="1"/>
          <p:nvPr/>
        </p:nvSpPr>
        <p:spPr>
          <a:xfrm>
            <a:off x="535940" y="1820417"/>
            <a:ext cx="4542155" cy="4387850"/>
          </a:xfrm>
          <a:prstGeom prst="rect">
            <a:avLst/>
          </a:prstGeom>
          <a:noFill/>
          <a:ln>
            <a:noFill/>
          </a:ln>
        </p:spPr>
        <p:txBody>
          <a:bodyPr spcFirstLastPara="1" wrap="square" lIns="0" tIns="94600" rIns="0" bIns="0" anchor="t" anchorCtr="0">
            <a:spAutoFit/>
          </a:bodyPr>
          <a:lstStyle/>
          <a:p>
            <a:pPr marL="355600" marR="5080" lvl="0" indent="-342900" algn="l" rtl="0">
              <a:lnSpc>
                <a:spcPct val="80000"/>
              </a:lnSpc>
              <a:spcBef>
                <a:spcPts val="0"/>
              </a:spcBef>
              <a:spcAft>
                <a:spcPts val="0"/>
              </a:spcAft>
              <a:buClr>
                <a:srgbClr val="4F81BC"/>
              </a:buClr>
              <a:buSzPts val="2700"/>
              <a:buFont typeface="Arial"/>
              <a:buChar char="•"/>
            </a:pPr>
            <a:r>
              <a:rPr lang="en-US" sz="2700" b="0" i="0" u="none" strike="noStrike" cap="none">
                <a:solidFill>
                  <a:srgbClr val="4F81BC"/>
                </a:solidFill>
                <a:latin typeface="Calibri"/>
                <a:ea typeface="Calibri"/>
                <a:cs typeface="Calibri"/>
                <a:sym typeface="Calibri"/>
              </a:rPr>
              <a:t>Tuberculosis of the breast </a:t>
            </a:r>
            <a:r>
              <a:rPr lang="en-US" sz="2700" b="0" i="0" u="none" strike="noStrike" cap="none">
                <a:latin typeface="Calibri"/>
                <a:ea typeface="Calibri"/>
                <a:cs typeface="Calibri"/>
                <a:sym typeface="Calibri"/>
              </a:rPr>
              <a:t>:  which is comparatively rare, is  usually associated with active  pulmonary tuberculosis or  tuberculous cervical adenitis.  Tuberculosis of the breast  occurs more often in parous  women and usually presents  with multiple chronic  abscesses and sinuses and a  typical bluish, attenuated  appearance of the surrouding  skin</a:t>
            </a:r>
            <a:endParaRPr sz="2700" b="0" i="0" u="none" strike="noStrike" cap="none">
              <a:latin typeface="Calibri"/>
              <a:ea typeface="Calibri"/>
              <a:cs typeface="Calibri"/>
              <a:sym typeface="Calibri"/>
            </a:endParaRPr>
          </a:p>
        </p:txBody>
      </p:sp>
      <p:pic>
        <p:nvPicPr>
          <p:cNvPr id="95" name="Google Shape;95;p8"/>
          <p:cNvPicPr preferRelativeResize="0"/>
          <p:nvPr/>
        </p:nvPicPr>
        <p:blipFill rotWithShape="1">
          <a:blip r:embed="rId3">
            <a:alphaModFix/>
          </a:blip>
          <a:srcRect/>
          <a:stretch/>
        </p:blipFill>
        <p:spPr>
          <a:xfrm>
            <a:off x="5576061" y="2209800"/>
            <a:ext cx="3567938" cy="41057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902614" y="461594"/>
            <a:ext cx="7341870" cy="69723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Duct ectasia /periductal mastitis</a:t>
            </a:r>
            <a:endParaRPr sz="4400"/>
          </a:p>
        </p:txBody>
      </p:sp>
      <p:sp>
        <p:nvSpPr>
          <p:cNvPr id="101" name="Google Shape;101;p9"/>
          <p:cNvSpPr txBox="1"/>
          <p:nvPr/>
        </p:nvSpPr>
        <p:spPr>
          <a:xfrm>
            <a:off x="535940" y="1555749"/>
            <a:ext cx="8031480" cy="4317365"/>
          </a:xfrm>
          <a:prstGeom prst="rect">
            <a:avLst/>
          </a:prstGeom>
          <a:noFill/>
          <a:ln>
            <a:noFill/>
          </a:ln>
        </p:spPr>
        <p:txBody>
          <a:bodyPr spcFirstLastPara="1" wrap="square" lIns="0" tIns="78725" rIns="0" bIns="0" anchor="t" anchorCtr="0">
            <a:spAutoFit/>
          </a:bodyPr>
          <a:lstStyle/>
          <a:p>
            <a:pPr marL="355600" marR="5080" lvl="0" indent="-342900" algn="l" rtl="0">
              <a:lnSpc>
                <a:spcPct val="80000"/>
              </a:lnSpc>
              <a:spcBef>
                <a:spcPts val="0"/>
              </a:spcBef>
              <a:spcAft>
                <a:spcPts val="0"/>
              </a:spcAft>
              <a:buSzPts val="2200"/>
              <a:buFont typeface="Arial"/>
              <a:buChar char="•"/>
            </a:pPr>
            <a:r>
              <a:rPr lang="en-US" sz="2200" b="0" i="0" u="none" strike="noStrike" cap="none">
                <a:latin typeface="Calibri"/>
                <a:ea typeface="Calibri"/>
                <a:cs typeface="Calibri"/>
                <a:sym typeface="Calibri"/>
              </a:rPr>
              <a:t>pathology This is a dilatation of the breast ducts, which is often  associated with periductal inflammation. The pathogenesis is  obscure and almost certainly not uniform in all cases, although the  disease is much more common in smokers. The classical description  of the pathogenesis of duct ectasia asserts that the first stage in the  disorder is a dilatation in one or more of the larger lactiferous  ducts, which fill with a stagnant brown or green secretion. This may  discharge.</a:t>
            </a:r>
            <a:endParaRPr sz="2200" b="0" i="0" u="none" strike="noStrike" cap="none">
              <a:latin typeface="Calibri"/>
              <a:ea typeface="Calibri"/>
              <a:cs typeface="Calibri"/>
              <a:sym typeface="Calibri"/>
            </a:endParaRPr>
          </a:p>
          <a:p>
            <a:pPr marL="355600" marR="901700" lvl="0" indent="-342900" algn="l" rtl="0">
              <a:lnSpc>
                <a:spcPct val="80000"/>
              </a:lnSpc>
              <a:spcBef>
                <a:spcPts val="530"/>
              </a:spcBef>
              <a:spcAft>
                <a:spcPts val="0"/>
              </a:spcAft>
              <a:buSzPts val="2200"/>
              <a:buFont typeface="Arial"/>
              <a:buChar char="•"/>
            </a:pPr>
            <a:r>
              <a:rPr lang="en-US" sz="2200" b="0" i="0" u="none" strike="noStrike" cap="none">
                <a:latin typeface="Calibri"/>
                <a:ea typeface="Calibri"/>
                <a:cs typeface="Calibri"/>
                <a:sym typeface="Calibri"/>
              </a:rPr>
              <a:t>Fibrosis eventually develops which may cause slit like nipple  retraction</a:t>
            </a:r>
            <a:endParaRPr sz="2200" b="0" i="0" u="none" strike="noStrike" cap="none">
              <a:latin typeface="Calibri"/>
              <a:ea typeface="Calibri"/>
              <a:cs typeface="Calibri"/>
              <a:sym typeface="Calibri"/>
            </a:endParaRPr>
          </a:p>
          <a:p>
            <a:pPr marL="355600" marR="229870" lvl="0" indent="-342900" algn="l" rtl="0">
              <a:lnSpc>
                <a:spcPct val="80100"/>
              </a:lnSpc>
              <a:spcBef>
                <a:spcPts val="525"/>
              </a:spcBef>
              <a:spcAft>
                <a:spcPts val="0"/>
              </a:spcAft>
              <a:buSzPts val="2200"/>
              <a:buFont typeface="Arial"/>
              <a:buChar char="•"/>
            </a:pPr>
            <a:r>
              <a:rPr lang="en-US" sz="2200" b="0" i="0" u="none" strike="noStrike" cap="none">
                <a:latin typeface="Calibri"/>
                <a:ea typeface="Calibri"/>
                <a:cs typeface="Calibri"/>
                <a:sym typeface="Calibri"/>
              </a:rPr>
              <a:t>An alternative theory suggests that periductal inflammation is the  primary condition and, indeed, anaerobic bacterial infection is  found in some cases.</a:t>
            </a:r>
            <a:endParaRPr sz="2200" b="0" i="0" u="none" strike="noStrike" cap="none">
              <a:latin typeface="Calibri"/>
              <a:ea typeface="Calibri"/>
              <a:cs typeface="Calibri"/>
              <a:sym typeface="Calibri"/>
            </a:endParaRPr>
          </a:p>
          <a:p>
            <a:pPr marL="355600" marR="73660" lvl="0" indent="-342900" algn="l" rtl="0">
              <a:lnSpc>
                <a:spcPct val="80000"/>
              </a:lnSpc>
              <a:spcBef>
                <a:spcPts val="530"/>
              </a:spcBef>
              <a:spcAft>
                <a:spcPts val="0"/>
              </a:spcAft>
              <a:buSzPts val="2200"/>
              <a:buFont typeface="Arial"/>
              <a:buChar char="•"/>
            </a:pPr>
            <a:r>
              <a:rPr lang="en-US" sz="2200" b="0" i="0" u="none" strike="noStrike" cap="none">
                <a:latin typeface="Calibri"/>
                <a:ea typeface="Calibri"/>
                <a:cs typeface="Calibri"/>
                <a:sym typeface="Calibri"/>
              </a:rPr>
              <a:t>It is certainly clear that cessation of smoking increases th chance of  long term cure</a:t>
            </a:r>
            <a:endParaRPr sz="2200" b="0" i="0" u="none" strike="noStrike" cap="none">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Benign Breast Diseases  </vt:lpstr>
      <vt:lpstr>BenignBreast Diseases</vt:lpstr>
      <vt:lpstr>Benign Breast  disease classification </vt:lpstr>
      <vt:lpstr>Congenital abnormalities</vt:lpstr>
      <vt:lpstr>Congenital abnormalities</vt:lpstr>
      <vt:lpstr>Injuries of the breast</vt:lpstr>
      <vt:lpstr>Acute and subacute inflammation of  the breast</vt:lpstr>
      <vt:lpstr>Chronic</vt:lpstr>
      <vt:lpstr>Duct ectasia /periductal mastitis</vt:lpstr>
      <vt:lpstr>Duct ectasia /periductal mastitis</vt:lpstr>
      <vt:lpstr>Duct ectasia /periductal mastitis</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Aberrations of normal development and  involution (ANDI)</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Benign Breast Diseases  </dc:title>
  <dc:creator>Rahma</dc:creator>
  <cp:lastModifiedBy>Sanabil Hassanat</cp:lastModifiedBy>
  <cp:revision>2</cp:revision>
  <dcterms:created xsi:type="dcterms:W3CDTF">2023-03-22T15:23:07Z</dcterms:created>
  <dcterms:modified xsi:type="dcterms:W3CDTF">2023-03-26T11:59:24Z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2023-01-31T00:00:00Z</vt:filetime>
  </property>
  <property fmtid="{D5CDD505-2E9C-101B-9397-08002B2CF9AE}" pid="3" name="Creator">
    <vt:lpwstr>Microsoft® PowerPoint® 2010</vt:lpwstr>
  </property>
  <property fmtid="{D5CDD505-2E9C-101B-9397-08002B2CF9AE}" pid="4" name="LastSaved">
    <vt:filetime>2023-03-22T00:00:00Z</vt:filetime>
  </property>
</Properties>
</file>