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Blood_serum" TargetMode="External"/><Relationship Id="rId3" Type="http://schemas.openxmlformats.org/officeDocument/2006/relationships/hyperlink" Target="https://en.wikipedia.org/wiki/Albumin" TargetMode="External"/><Relationship Id="rId4" Type="http://schemas.openxmlformats.org/officeDocument/2006/relationships/hyperlink" Target="https://en.wikipedia.org/wiki/Protein" TargetMode="External"/><Relationship Id="rId5" Type="http://schemas.openxmlformats.org/officeDocument/2006/relationships/hyperlink" Target="https://en.wikipedia.org/wiki/Specific_gravity"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rgbClr val="202122"/>
              </a:buClr>
              <a:buSzPts val="1200"/>
              <a:buFont typeface="Arial"/>
              <a:buChar char="•"/>
            </a:pPr>
            <a:r>
              <a:rPr b="0" i="0" lang="en-US">
                <a:solidFill>
                  <a:srgbClr val="202122"/>
                </a:solidFill>
                <a:latin typeface="Arial"/>
                <a:ea typeface="Arial"/>
                <a:cs typeface="Arial"/>
                <a:sym typeface="Arial"/>
              </a:rPr>
              <a:t>SAAG = (</a:t>
            </a:r>
            <a:r>
              <a:rPr b="0" i="0" lang="en-US" u="sng" strike="noStrike">
                <a:solidFill>
                  <a:schemeClr val="hlink"/>
                </a:solidFill>
                <a:latin typeface="Arial"/>
                <a:ea typeface="Arial"/>
                <a:cs typeface="Arial"/>
                <a:sym typeface="Arial"/>
                <a:hlinkClick r:id="rId2"/>
              </a:rPr>
              <a:t>serum</a:t>
            </a:r>
            <a:r>
              <a:rPr b="0" i="0" lang="en-US">
                <a:solidFill>
                  <a:srgbClr val="202122"/>
                </a:solidFill>
                <a:latin typeface="Arial"/>
                <a:ea typeface="Arial"/>
                <a:cs typeface="Arial"/>
                <a:sym typeface="Arial"/>
              </a:rPr>
              <a:t> </a:t>
            </a:r>
            <a:r>
              <a:rPr b="0" i="0" lang="en-US" u="sng" strike="noStrike">
                <a:solidFill>
                  <a:schemeClr val="hlink"/>
                </a:solidFill>
                <a:latin typeface="Arial"/>
                <a:ea typeface="Arial"/>
                <a:cs typeface="Arial"/>
                <a:sym typeface="Arial"/>
                <a:hlinkClick r:id="rId3"/>
              </a:rPr>
              <a:t>albumin</a:t>
            </a:r>
            <a:r>
              <a:rPr b="0" i="0" lang="en-US">
                <a:solidFill>
                  <a:srgbClr val="202122"/>
                </a:solidFill>
                <a:latin typeface="Arial"/>
                <a:ea typeface="Arial"/>
                <a:cs typeface="Arial"/>
                <a:sym typeface="Arial"/>
              </a:rPr>
              <a:t>) − (albumin level of ascitic fluid).</a:t>
            </a:r>
            <a:endParaRPr/>
          </a:p>
          <a:p>
            <a:pPr indent="-171450" lvl="0" marL="171450" rtl="0" algn="l">
              <a:spcBef>
                <a:spcPts val="0"/>
              </a:spcBef>
              <a:spcAft>
                <a:spcPts val="0"/>
              </a:spcAft>
              <a:buClr>
                <a:srgbClr val="202122"/>
              </a:buClr>
              <a:buSzPts val="1200"/>
              <a:buFont typeface="Arial"/>
              <a:buChar char="•"/>
            </a:pPr>
            <a:r>
              <a:rPr b="1" i="0" lang="en-US">
                <a:solidFill>
                  <a:srgbClr val="202122"/>
                </a:solidFill>
                <a:latin typeface="Arial"/>
                <a:ea typeface="Arial"/>
                <a:cs typeface="Arial"/>
                <a:sym typeface="Arial"/>
              </a:rPr>
              <a:t>Transudate</a:t>
            </a:r>
            <a:r>
              <a:rPr b="0" i="0" lang="en-US">
                <a:solidFill>
                  <a:srgbClr val="202122"/>
                </a:solidFill>
                <a:latin typeface="Arial"/>
                <a:ea typeface="Arial"/>
                <a:cs typeface="Arial"/>
                <a:sym typeface="Arial"/>
              </a:rPr>
              <a:t> is extravascular fluid with low </a:t>
            </a:r>
            <a:r>
              <a:rPr b="0" i="0" lang="en-US" u="sng" strike="noStrike">
                <a:solidFill>
                  <a:schemeClr val="hlink"/>
                </a:solidFill>
                <a:latin typeface="Arial"/>
                <a:ea typeface="Arial"/>
                <a:cs typeface="Arial"/>
                <a:sym typeface="Arial"/>
                <a:hlinkClick r:id="rId4"/>
              </a:rPr>
              <a:t>protein</a:t>
            </a:r>
            <a:r>
              <a:rPr b="0" i="0" lang="en-US">
                <a:solidFill>
                  <a:srgbClr val="202122"/>
                </a:solidFill>
                <a:latin typeface="Arial"/>
                <a:ea typeface="Arial"/>
                <a:cs typeface="Arial"/>
                <a:sym typeface="Arial"/>
              </a:rPr>
              <a:t> content and a low </a:t>
            </a:r>
            <a:r>
              <a:rPr b="0" i="0" lang="en-US" u="sng" strike="noStrike">
                <a:solidFill>
                  <a:schemeClr val="hlink"/>
                </a:solidFill>
                <a:latin typeface="Arial"/>
                <a:ea typeface="Arial"/>
                <a:cs typeface="Arial"/>
                <a:sym typeface="Arial"/>
                <a:hlinkClick r:id="rId5"/>
              </a:rPr>
              <a:t>specific gravity</a:t>
            </a:r>
            <a:r>
              <a:rPr b="0" i="0" lang="en-US">
                <a:solidFill>
                  <a:srgbClr val="202122"/>
                </a:solidFill>
                <a:latin typeface="Arial"/>
                <a:ea typeface="Arial"/>
                <a:cs typeface="Arial"/>
                <a:sym typeface="Arial"/>
              </a:rPr>
              <a:t>. It results from increased fluid pressures or diminished colloid oncotic forces in the plasma.</a:t>
            </a:r>
            <a:endParaRPr/>
          </a:p>
          <a:p>
            <a:pPr indent="-171450" lvl="0" marL="171450" rtl="0" algn="l">
              <a:spcBef>
                <a:spcPts val="0"/>
              </a:spcBef>
              <a:spcAft>
                <a:spcPts val="0"/>
              </a:spcAft>
              <a:buClr>
                <a:srgbClr val="202122"/>
              </a:buClr>
              <a:buSzPts val="1200"/>
              <a:buFont typeface="Arial"/>
              <a:buChar char="•"/>
            </a:pPr>
            <a:r>
              <a:rPr b="0" i="0" lang="en-US">
                <a:solidFill>
                  <a:srgbClr val="202122"/>
                </a:solidFill>
                <a:latin typeface="Arial"/>
                <a:ea typeface="Arial"/>
                <a:cs typeface="Arial"/>
                <a:sym typeface="Arial"/>
              </a:rPr>
              <a:t>Exudative :fluid with high protein content and high specific gravity .it results from increase vessel permeability for  protein </a:t>
            </a:r>
            <a:endParaRPr/>
          </a:p>
        </p:txBody>
      </p:sp>
      <p:sp>
        <p:nvSpPr>
          <p:cNvPr id="204" name="Google Shape;204;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يحة عنوان" type="title">
  <p:cSld name="TITLE">
    <p:spTree>
      <p:nvGrpSpPr>
        <p:cNvPr id="20" name="Shape 20"/>
        <p:cNvGrpSpPr/>
        <p:nvPr/>
      </p:nvGrpSpPr>
      <p:grpSpPr>
        <a:xfrm>
          <a:off x="0" y="0"/>
          <a:ext cx="0" cy="0"/>
          <a:chOff x="0" y="0"/>
          <a:chExt cx="0" cy="0"/>
        </a:xfrm>
      </p:grpSpPr>
      <p:sp>
        <p:nvSpPr>
          <p:cNvPr id="21" name="Google Shape;21;p2"/>
          <p:cNvSpPr txBox="1"/>
          <p:nvPr>
            <p:ph type="ctrTitle"/>
          </p:nvPr>
        </p:nvSpPr>
        <p:spPr>
          <a:xfrm>
            <a:off x="1910080" y="359898"/>
            <a:ext cx="9875400" cy="14721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rgbClr val="562214"/>
              </a:buClr>
              <a:buSzPts val="4300"/>
              <a:buFont typeface="Gill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 name="Google Shape;22;p2"/>
          <p:cNvSpPr txBox="1"/>
          <p:nvPr>
            <p:ph idx="1" type="subTitle"/>
          </p:nvPr>
        </p:nvSpPr>
        <p:spPr>
          <a:xfrm>
            <a:off x="1910080" y="1850064"/>
            <a:ext cx="9875400" cy="1752600"/>
          </a:xfrm>
          <a:prstGeom prst="rect">
            <a:avLst/>
          </a:prstGeom>
          <a:noFill/>
          <a:ln>
            <a:noFill/>
          </a:ln>
        </p:spPr>
        <p:txBody>
          <a:bodyPr anchorCtr="0" anchor="t" bIns="45700" lIns="91425" spcFirstLastPara="1" rIns="91425" wrap="square" tIns="0">
            <a:normAutofit/>
          </a:bodyPr>
          <a:lstStyle>
            <a:lvl1pPr lvl="0" rtl="0" algn="l">
              <a:lnSpc>
                <a:spcPct val="100000"/>
              </a:lnSpc>
              <a:spcBef>
                <a:spcPts val="600"/>
              </a:spcBef>
              <a:spcAft>
                <a:spcPts val="0"/>
              </a:spcAft>
              <a:buSzPts val="2080"/>
              <a:buNone/>
              <a:defRPr sz="2600">
                <a:solidFill>
                  <a:srgbClr val="341108"/>
                </a:solidFill>
              </a:defRPr>
            </a:lvl1pPr>
            <a:lvl2pPr lvl="1" rtl="0" algn="ctr">
              <a:lnSpc>
                <a:spcPct val="100000"/>
              </a:lnSpc>
              <a:spcBef>
                <a:spcPts val="550"/>
              </a:spcBef>
              <a:spcAft>
                <a:spcPts val="0"/>
              </a:spcAft>
              <a:buSzPts val="1800"/>
              <a:buNone/>
              <a:defRPr/>
            </a:lvl2pPr>
            <a:lvl3pPr lvl="2" rtl="0" algn="ctr">
              <a:lnSpc>
                <a:spcPct val="100000"/>
              </a:lnSpc>
              <a:spcBef>
                <a:spcPts val="360"/>
              </a:spcBef>
              <a:spcAft>
                <a:spcPts val="0"/>
              </a:spcAft>
              <a:buSzPts val="1800"/>
              <a:buNone/>
              <a:defRPr/>
            </a:lvl3pPr>
            <a:lvl4pPr lvl="3" rtl="0" algn="ctr">
              <a:lnSpc>
                <a:spcPct val="100000"/>
              </a:lnSpc>
              <a:spcBef>
                <a:spcPts val="360"/>
              </a:spcBef>
              <a:spcAft>
                <a:spcPts val="0"/>
              </a:spcAft>
              <a:buSzPts val="1800"/>
              <a:buNone/>
              <a:defRPr/>
            </a:lvl4pPr>
            <a:lvl5pPr lvl="4" rtl="0" algn="ctr">
              <a:lnSpc>
                <a:spcPct val="100000"/>
              </a:lnSpc>
              <a:spcBef>
                <a:spcPts val="360"/>
              </a:spcBef>
              <a:spcAft>
                <a:spcPts val="0"/>
              </a:spcAft>
              <a:buSzPts val="1800"/>
              <a:buNone/>
              <a:defRPr/>
            </a:lvl5pPr>
            <a:lvl6pPr lvl="5" rtl="0" algn="ctr">
              <a:lnSpc>
                <a:spcPct val="100000"/>
              </a:lnSpc>
              <a:spcBef>
                <a:spcPts val="360"/>
              </a:spcBef>
              <a:spcAft>
                <a:spcPts val="0"/>
              </a:spcAft>
              <a:buSzPts val="1800"/>
              <a:buNone/>
              <a:defRPr/>
            </a:lvl6pPr>
            <a:lvl7pPr lvl="6" rtl="0" algn="ctr">
              <a:lnSpc>
                <a:spcPct val="100000"/>
              </a:lnSpc>
              <a:spcBef>
                <a:spcPts val="360"/>
              </a:spcBef>
              <a:spcAft>
                <a:spcPts val="0"/>
              </a:spcAft>
              <a:buSzPts val="1800"/>
              <a:buNone/>
              <a:defRPr/>
            </a:lvl7pPr>
            <a:lvl8pPr lvl="7" rtl="0" algn="ctr">
              <a:lnSpc>
                <a:spcPct val="100000"/>
              </a:lnSpc>
              <a:spcBef>
                <a:spcPts val="360"/>
              </a:spcBef>
              <a:spcAft>
                <a:spcPts val="0"/>
              </a:spcAft>
              <a:buSzPts val="1800"/>
              <a:buNone/>
              <a:defRPr/>
            </a:lvl8pPr>
            <a:lvl9pPr lvl="8" rtl="0" algn="ctr">
              <a:lnSpc>
                <a:spcPct val="100000"/>
              </a:lnSpc>
              <a:spcBef>
                <a:spcPts val="360"/>
              </a:spcBef>
              <a:spcAft>
                <a:spcPts val="0"/>
              </a:spcAft>
              <a:buSzPts val="1800"/>
              <a:buNone/>
              <a:defRPr/>
            </a:lvl9pPr>
          </a:lstStyle>
          <a:p/>
        </p:txBody>
      </p:sp>
      <p:sp>
        <p:nvSpPr>
          <p:cNvPr id="23" name="Google Shape;23;p2"/>
          <p:cNvSpPr txBox="1"/>
          <p:nvPr>
            <p:ph idx="10" type="dt"/>
          </p:nvPr>
        </p:nvSpPr>
        <p:spPr>
          <a:xfrm>
            <a:off x="4775200" y="6305550"/>
            <a:ext cx="2844900" cy="4764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 name="Google Shape;24;p2"/>
          <p:cNvSpPr txBox="1"/>
          <p:nvPr>
            <p:ph idx="11" type="ftr"/>
          </p:nvPr>
        </p:nvSpPr>
        <p:spPr>
          <a:xfrm>
            <a:off x="7620000" y="6305550"/>
            <a:ext cx="3860700" cy="4764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 name="Google Shape;25;p2"/>
          <p:cNvSpPr txBox="1"/>
          <p:nvPr>
            <p:ph idx="12" type="sldNum"/>
          </p:nvPr>
        </p:nvSpPr>
        <p:spPr>
          <a:xfrm>
            <a:off x="11484864" y="6305550"/>
            <a:ext cx="609600" cy="476400"/>
          </a:xfrm>
          <a:prstGeom prst="rect">
            <a:avLst/>
          </a:prstGeom>
          <a:noFill/>
          <a:ln>
            <a:noFill/>
          </a:ln>
        </p:spPr>
        <p:txBody>
          <a:bodyPr anchorCtr="0" anchor="b"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6" name="Google Shape;26;p2"/>
          <p:cNvSpPr/>
          <p:nvPr/>
        </p:nvSpPr>
        <p:spPr>
          <a:xfrm>
            <a:off x="1228577" y="1413802"/>
            <a:ext cx="280500" cy="210300"/>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b="100%" r="100%"/>
            </a:path>
            <a:tileRect l="-100%" t="-100%"/>
          </a:gradFill>
          <a:ln cap="rnd" cmpd="sng" w="9525">
            <a:solidFill>
              <a:srgbClr val="2F8DA4">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p:txBody>
      </p:sp>
      <p:sp>
        <p:nvSpPr>
          <p:cNvPr id="27" name="Google Shape;27;p2"/>
          <p:cNvSpPr/>
          <p:nvPr/>
        </p:nvSpPr>
        <p:spPr>
          <a:xfrm>
            <a:off x="1542901" y="1345016"/>
            <a:ext cx="85200" cy="63900"/>
          </a:xfrm>
          <a:prstGeom prst="ellipse">
            <a:avLst/>
          </a:prstGeom>
          <a:noFill/>
          <a:ln cap="rnd" cmpd="sng" w="12700">
            <a:solidFill>
              <a:srgbClr val="317F92">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نص عمودي" type="vertTx">
  <p:cSld name="VERTICAL_TEXT">
    <p:spTree>
      <p:nvGrpSpPr>
        <p:cNvPr id="88" name="Shape 88"/>
        <p:cNvGrpSpPr/>
        <p:nvPr/>
      </p:nvGrpSpPr>
      <p:grpSpPr>
        <a:xfrm>
          <a:off x="0" y="0"/>
          <a:ext cx="0" cy="0"/>
          <a:chOff x="0" y="0"/>
          <a:chExt cx="0" cy="0"/>
        </a:xfrm>
      </p:grpSpPr>
      <p:sp>
        <p:nvSpPr>
          <p:cNvPr id="89" name="Google Shape;89;p11"/>
          <p:cNvSpPr txBox="1"/>
          <p:nvPr>
            <p:ph type="title"/>
          </p:nvPr>
        </p:nvSpPr>
        <p:spPr>
          <a:xfrm>
            <a:off x="1914144" y="274638"/>
            <a:ext cx="9997500" cy="1143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rgbClr val="56221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0" name="Google Shape;90;p11"/>
          <p:cNvSpPr txBox="1"/>
          <p:nvPr>
            <p:ph idx="1" type="body"/>
          </p:nvPr>
        </p:nvSpPr>
        <p:spPr>
          <a:xfrm rot="5400000">
            <a:off x="4512534" y="-1150650"/>
            <a:ext cx="4800600" cy="9997500"/>
          </a:xfrm>
          <a:prstGeom prst="rect">
            <a:avLst/>
          </a:prstGeom>
          <a:noFill/>
          <a:ln>
            <a:noFill/>
          </a:ln>
        </p:spPr>
        <p:txBody>
          <a:bodyPr anchorCtr="0" anchor="t" bIns="45700" lIns="91425" spcFirstLastPara="1" rIns="91425" wrap="square" tIns="45700">
            <a:normAutofit/>
          </a:bodyPr>
          <a:lstStyle>
            <a:lvl1pPr indent="-320040" lvl="0" marL="457200" rtl="0" algn="l">
              <a:lnSpc>
                <a:spcPct val="100000"/>
              </a:lnSpc>
              <a:spcBef>
                <a:spcPts val="600"/>
              </a:spcBef>
              <a:spcAft>
                <a:spcPts val="0"/>
              </a:spcAft>
              <a:buSzPts val="1440"/>
              <a:buChar char="⚫"/>
              <a:defRPr/>
            </a:lvl1pPr>
            <a:lvl2pPr indent="-342900" lvl="1" marL="914400" rtl="0" algn="l">
              <a:lnSpc>
                <a:spcPct val="100000"/>
              </a:lnSpc>
              <a:spcBef>
                <a:spcPts val="550"/>
              </a:spcBef>
              <a:spcAft>
                <a:spcPts val="0"/>
              </a:spcAft>
              <a:buSzPts val="1800"/>
              <a:buChar char="◦"/>
              <a:defRPr/>
            </a:lvl2pPr>
            <a:lvl3pPr indent="-342900" lvl="2" marL="1371600" rtl="0" algn="l">
              <a:lnSpc>
                <a:spcPct val="100000"/>
              </a:lnSpc>
              <a:spcBef>
                <a:spcPts val="360"/>
              </a:spcBef>
              <a:spcAft>
                <a:spcPts val="0"/>
              </a:spcAft>
              <a:buSzPts val="1800"/>
              <a:buChar char="●"/>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91" name="Google Shape;91;p11"/>
          <p:cNvSpPr txBox="1"/>
          <p:nvPr>
            <p:ph idx="10" type="dt"/>
          </p:nvPr>
        </p:nvSpPr>
        <p:spPr>
          <a:xfrm>
            <a:off x="4775200" y="6305550"/>
            <a:ext cx="2844900" cy="4764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2" name="Google Shape;92;p11"/>
          <p:cNvSpPr txBox="1"/>
          <p:nvPr>
            <p:ph idx="11" type="ftr"/>
          </p:nvPr>
        </p:nvSpPr>
        <p:spPr>
          <a:xfrm>
            <a:off x="7620000" y="6305550"/>
            <a:ext cx="3860700" cy="4764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3" name="Google Shape;93;p11"/>
          <p:cNvSpPr txBox="1"/>
          <p:nvPr>
            <p:ph idx="12" type="sldNum"/>
          </p:nvPr>
        </p:nvSpPr>
        <p:spPr>
          <a:xfrm>
            <a:off x="11484864" y="6305550"/>
            <a:ext cx="609600" cy="476400"/>
          </a:xfrm>
          <a:prstGeom prst="rect">
            <a:avLst/>
          </a:prstGeom>
          <a:noFill/>
          <a:ln>
            <a:noFill/>
          </a:ln>
        </p:spPr>
        <p:txBody>
          <a:bodyPr anchorCtr="0" anchor="b"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نص عموديان" type="vertTitleAndTx">
  <p:cSld name="VERTICAL_TITLE_AND_VERTICAL_TEXT">
    <p:spTree>
      <p:nvGrpSpPr>
        <p:cNvPr id="94" name="Shape 94"/>
        <p:cNvGrpSpPr/>
        <p:nvPr/>
      </p:nvGrpSpPr>
      <p:grpSpPr>
        <a:xfrm>
          <a:off x="0" y="0"/>
          <a:ext cx="0" cy="0"/>
          <a:chOff x="0" y="0"/>
          <a:chExt cx="0" cy="0"/>
        </a:xfrm>
      </p:grpSpPr>
      <p:sp>
        <p:nvSpPr>
          <p:cNvPr id="95" name="Google Shape;95;p12"/>
          <p:cNvSpPr txBox="1"/>
          <p:nvPr>
            <p:ph type="title"/>
          </p:nvPr>
        </p:nvSpPr>
        <p:spPr>
          <a:xfrm rot="5400000">
            <a:off x="7437450" y="1981190"/>
            <a:ext cx="5851500" cy="2438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rgbClr val="56221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6" name="Google Shape;96;p12"/>
          <p:cNvSpPr txBox="1"/>
          <p:nvPr>
            <p:ph idx="1" type="body"/>
          </p:nvPr>
        </p:nvSpPr>
        <p:spPr>
          <a:xfrm rot="5400000">
            <a:off x="2306600" y="-508059"/>
            <a:ext cx="5851500" cy="7416900"/>
          </a:xfrm>
          <a:prstGeom prst="rect">
            <a:avLst/>
          </a:prstGeom>
          <a:noFill/>
          <a:ln>
            <a:noFill/>
          </a:ln>
        </p:spPr>
        <p:txBody>
          <a:bodyPr anchorCtr="0" anchor="t" bIns="45700" lIns="91425" spcFirstLastPara="1" rIns="91425" wrap="square" tIns="45700">
            <a:normAutofit/>
          </a:bodyPr>
          <a:lstStyle>
            <a:lvl1pPr indent="-320040" lvl="0" marL="457200" rtl="0" algn="l">
              <a:lnSpc>
                <a:spcPct val="100000"/>
              </a:lnSpc>
              <a:spcBef>
                <a:spcPts val="600"/>
              </a:spcBef>
              <a:spcAft>
                <a:spcPts val="0"/>
              </a:spcAft>
              <a:buSzPts val="1440"/>
              <a:buChar char="⚫"/>
              <a:defRPr/>
            </a:lvl1pPr>
            <a:lvl2pPr indent="-342900" lvl="1" marL="914400" rtl="0" algn="l">
              <a:lnSpc>
                <a:spcPct val="100000"/>
              </a:lnSpc>
              <a:spcBef>
                <a:spcPts val="550"/>
              </a:spcBef>
              <a:spcAft>
                <a:spcPts val="0"/>
              </a:spcAft>
              <a:buSzPts val="1800"/>
              <a:buChar char="◦"/>
              <a:defRPr/>
            </a:lvl2pPr>
            <a:lvl3pPr indent="-342900" lvl="2" marL="1371600" rtl="0" algn="l">
              <a:lnSpc>
                <a:spcPct val="100000"/>
              </a:lnSpc>
              <a:spcBef>
                <a:spcPts val="360"/>
              </a:spcBef>
              <a:spcAft>
                <a:spcPts val="0"/>
              </a:spcAft>
              <a:buSzPts val="1800"/>
              <a:buChar char="●"/>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97" name="Google Shape;97;p12"/>
          <p:cNvSpPr txBox="1"/>
          <p:nvPr>
            <p:ph idx="10" type="dt"/>
          </p:nvPr>
        </p:nvSpPr>
        <p:spPr>
          <a:xfrm>
            <a:off x="4775200" y="6305550"/>
            <a:ext cx="2844900" cy="4764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8" name="Google Shape;98;p12"/>
          <p:cNvSpPr txBox="1"/>
          <p:nvPr>
            <p:ph idx="11" type="ftr"/>
          </p:nvPr>
        </p:nvSpPr>
        <p:spPr>
          <a:xfrm>
            <a:off x="7620000" y="6305550"/>
            <a:ext cx="3860700" cy="4764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p12"/>
          <p:cNvSpPr txBox="1"/>
          <p:nvPr>
            <p:ph idx="12" type="sldNum"/>
          </p:nvPr>
        </p:nvSpPr>
        <p:spPr>
          <a:xfrm>
            <a:off x="11484864" y="6305550"/>
            <a:ext cx="609600" cy="476400"/>
          </a:xfrm>
          <a:prstGeom prst="rect">
            <a:avLst/>
          </a:prstGeom>
          <a:noFill/>
          <a:ln>
            <a:noFill/>
          </a:ln>
        </p:spPr>
        <p:txBody>
          <a:bodyPr anchorCtr="0" anchor="b"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6" name="Shape 106"/>
        <p:cNvGrpSpPr/>
        <p:nvPr/>
      </p:nvGrpSpPr>
      <p:grpSpPr>
        <a:xfrm>
          <a:off x="0" y="0"/>
          <a:ext cx="0" cy="0"/>
          <a:chOff x="0" y="0"/>
          <a:chExt cx="0" cy="0"/>
        </a:xfrm>
      </p:grpSpPr>
      <p:sp>
        <p:nvSpPr>
          <p:cNvPr id="107" name="Google Shape;107;p14"/>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8" name="Google Shape;108;p14"/>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09" name="Google Shape;109;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0" name="Google Shape;110;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1" name="Google Shape;111;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2" name="Shape 112"/>
        <p:cNvGrpSpPr/>
        <p:nvPr/>
      </p:nvGrpSpPr>
      <p:grpSpPr>
        <a:xfrm>
          <a:off x="0" y="0"/>
          <a:ext cx="0" cy="0"/>
          <a:chOff x="0" y="0"/>
          <a:chExt cx="0" cy="0"/>
        </a:xfrm>
      </p:grpSpPr>
      <p:sp>
        <p:nvSpPr>
          <p:cNvPr id="113" name="Google Shape;113;p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4" name="Google Shape;114;p1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5" name="Google Shape;115;p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6" name="Google Shape;116;p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7" name="Google Shape;117;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8" name="Shape 118"/>
        <p:cNvGrpSpPr/>
        <p:nvPr/>
      </p:nvGrpSpPr>
      <p:grpSpPr>
        <a:xfrm>
          <a:off x="0" y="0"/>
          <a:ext cx="0" cy="0"/>
          <a:chOff x="0" y="0"/>
          <a:chExt cx="0" cy="0"/>
        </a:xfrm>
      </p:grpSpPr>
      <p:sp>
        <p:nvSpPr>
          <p:cNvPr id="119" name="Google Shape;119;p16"/>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0" name="Google Shape;120;p16"/>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21" name="Google Shape;121;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 name="Google Shape;122;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4" name="Shape 124"/>
        <p:cNvGrpSpPr/>
        <p:nvPr/>
      </p:nvGrpSpPr>
      <p:grpSpPr>
        <a:xfrm>
          <a:off x="0" y="0"/>
          <a:ext cx="0" cy="0"/>
          <a:chOff x="0" y="0"/>
          <a:chExt cx="0" cy="0"/>
        </a:xfrm>
      </p:grpSpPr>
      <p:sp>
        <p:nvSpPr>
          <p:cNvPr id="125" name="Google Shape;125;p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p17"/>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7" name="Google Shape;127;p17"/>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8" name="Google Shape;128;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9" name="Google Shape;129;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 name="Google Shape;130;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1" name="Shape 131"/>
        <p:cNvGrpSpPr/>
        <p:nvPr/>
      </p:nvGrpSpPr>
      <p:grpSpPr>
        <a:xfrm>
          <a:off x="0" y="0"/>
          <a:ext cx="0" cy="0"/>
          <a:chOff x="0" y="0"/>
          <a:chExt cx="0" cy="0"/>
        </a:xfrm>
      </p:grpSpPr>
      <p:sp>
        <p:nvSpPr>
          <p:cNvPr id="132" name="Google Shape;132;p18"/>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3" name="Google Shape;133;p18"/>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34" name="Google Shape;134;p18"/>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5" name="Google Shape;135;p18"/>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36" name="Google Shape;136;p18"/>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7" name="Google Shape;137;p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8" name="Google Shape;138;p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9" name="Google Shape;139;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0" name="Shape 140"/>
        <p:cNvGrpSpPr/>
        <p:nvPr/>
      </p:nvGrpSpPr>
      <p:grpSpPr>
        <a:xfrm>
          <a:off x="0" y="0"/>
          <a:ext cx="0" cy="0"/>
          <a:chOff x="0" y="0"/>
          <a:chExt cx="0" cy="0"/>
        </a:xfrm>
      </p:grpSpPr>
      <p:sp>
        <p:nvSpPr>
          <p:cNvPr id="141" name="Google Shape;141;p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2" name="Google Shape;142;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3" name="Google Shape;143;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4" name="Google Shape;144;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5" name="Shape 145"/>
        <p:cNvGrpSpPr/>
        <p:nvPr/>
      </p:nvGrpSpPr>
      <p:grpSpPr>
        <a:xfrm>
          <a:off x="0" y="0"/>
          <a:ext cx="0" cy="0"/>
          <a:chOff x="0" y="0"/>
          <a:chExt cx="0" cy="0"/>
        </a:xfrm>
      </p:grpSpPr>
      <p:sp>
        <p:nvSpPr>
          <p:cNvPr id="146" name="Google Shape;146;p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p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9" name="Shape 149"/>
        <p:cNvGrpSpPr/>
        <p:nvPr/>
      </p:nvGrpSpPr>
      <p:grpSpPr>
        <a:xfrm>
          <a:off x="0" y="0"/>
          <a:ext cx="0" cy="0"/>
          <a:chOff x="0" y="0"/>
          <a:chExt cx="0" cy="0"/>
        </a:xfrm>
      </p:grpSpPr>
      <p:sp>
        <p:nvSpPr>
          <p:cNvPr id="150" name="Google Shape;150;p21"/>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p21"/>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52" name="Google Shape;152;p21"/>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53" name="Google Shape;153;p2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4" name="Google Shape;154;p2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5" name="Google Shape;155;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محتوى" type="obj">
  <p:cSld name="OBJECT">
    <p:spTree>
      <p:nvGrpSpPr>
        <p:cNvPr id="28" name="Shape 28"/>
        <p:cNvGrpSpPr/>
        <p:nvPr/>
      </p:nvGrpSpPr>
      <p:grpSpPr>
        <a:xfrm>
          <a:off x="0" y="0"/>
          <a:ext cx="0" cy="0"/>
          <a:chOff x="0" y="0"/>
          <a:chExt cx="0" cy="0"/>
        </a:xfrm>
      </p:grpSpPr>
      <p:sp>
        <p:nvSpPr>
          <p:cNvPr id="29" name="Google Shape;29;p3"/>
          <p:cNvSpPr txBox="1"/>
          <p:nvPr>
            <p:ph type="title"/>
          </p:nvPr>
        </p:nvSpPr>
        <p:spPr>
          <a:xfrm>
            <a:off x="1914144" y="274638"/>
            <a:ext cx="9997500" cy="1143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rgbClr val="56221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 name="Google Shape;30;p3"/>
          <p:cNvSpPr txBox="1"/>
          <p:nvPr>
            <p:ph idx="1" type="body"/>
          </p:nvPr>
        </p:nvSpPr>
        <p:spPr>
          <a:xfrm>
            <a:off x="1914144" y="1447800"/>
            <a:ext cx="9997500" cy="4800600"/>
          </a:xfrm>
          <a:prstGeom prst="rect">
            <a:avLst/>
          </a:prstGeom>
          <a:noFill/>
          <a:ln>
            <a:noFill/>
          </a:ln>
        </p:spPr>
        <p:txBody>
          <a:bodyPr anchorCtr="0" anchor="t" bIns="45700" lIns="91425" spcFirstLastPara="1" rIns="91425" wrap="square" tIns="45700">
            <a:normAutofit/>
          </a:bodyPr>
          <a:lstStyle>
            <a:lvl1pPr indent="-320040" lvl="0" marL="457200" rtl="0" algn="l">
              <a:lnSpc>
                <a:spcPct val="100000"/>
              </a:lnSpc>
              <a:spcBef>
                <a:spcPts val="600"/>
              </a:spcBef>
              <a:spcAft>
                <a:spcPts val="0"/>
              </a:spcAft>
              <a:buSzPts val="1440"/>
              <a:buChar char="⚫"/>
              <a:defRPr/>
            </a:lvl1pPr>
            <a:lvl2pPr indent="-342900" lvl="1" marL="914400" rtl="0" algn="l">
              <a:lnSpc>
                <a:spcPct val="100000"/>
              </a:lnSpc>
              <a:spcBef>
                <a:spcPts val="550"/>
              </a:spcBef>
              <a:spcAft>
                <a:spcPts val="0"/>
              </a:spcAft>
              <a:buSzPts val="1800"/>
              <a:buChar char="◦"/>
              <a:defRPr/>
            </a:lvl2pPr>
            <a:lvl3pPr indent="-342900" lvl="2" marL="1371600" rtl="0" algn="l">
              <a:lnSpc>
                <a:spcPct val="100000"/>
              </a:lnSpc>
              <a:spcBef>
                <a:spcPts val="360"/>
              </a:spcBef>
              <a:spcAft>
                <a:spcPts val="0"/>
              </a:spcAft>
              <a:buSzPts val="1800"/>
              <a:buChar char="●"/>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31" name="Google Shape;31;p3"/>
          <p:cNvSpPr txBox="1"/>
          <p:nvPr>
            <p:ph idx="10" type="dt"/>
          </p:nvPr>
        </p:nvSpPr>
        <p:spPr>
          <a:xfrm>
            <a:off x="4775200" y="6305550"/>
            <a:ext cx="2844900" cy="4764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 name="Google Shape;32;p3"/>
          <p:cNvSpPr txBox="1"/>
          <p:nvPr>
            <p:ph idx="11" type="ftr"/>
          </p:nvPr>
        </p:nvSpPr>
        <p:spPr>
          <a:xfrm>
            <a:off x="7620000" y="6305550"/>
            <a:ext cx="3860700" cy="4764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 name="Google Shape;33;p3"/>
          <p:cNvSpPr txBox="1"/>
          <p:nvPr>
            <p:ph idx="12" type="sldNum"/>
          </p:nvPr>
        </p:nvSpPr>
        <p:spPr>
          <a:xfrm>
            <a:off x="11484864" y="6305550"/>
            <a:ext cx="609600" cy="476400"/>
          </a:xfrm>
          <a:prstGeom prst="rect">
            <a:avLst/>
          </a:prstGeom>
          <a:noFill/>
          <a:ln>
            <a:noFill/>
          </a:ln>
        </p:spPr>
        <p:txBody>
          <a:bodyPr anchorCtr="0" anchor="b"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6" name="Shape 156"/>
        <p:cNvGrpSpPr/>
        <p:nvPr/>
      </p:nvGrpSpPr>
      <p:grpSpPr>
        <a:xfrm>
          <a:off x="0" y="0"/>
          <a:ext cx="0" cy="0"/>
          <a:chOff x="0" y="0"/>
          <a:chExt cx="0" cy="0"/>
        </a:xfrm>
      </p:grpSpPr>
      <p:sp>
        <p:nvSpPr>
          <p:cNvPr id="157" name="Google Shape;157;p22"/>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8" name="Google Shape;158;p22"/>
          <p:cNvSpPr/>
          <p:nvPr>
            <p:ph idx="2" type="pic"/>
          </p:nvPr>
        </p:nvSpPr>
        <p:spPr>
          <a:xfrm>
            <a:off x="5183188" y="987425"/>
            <a:ext cx="6172200" cy="4873500"/>
          </a:xfrm>
          <a:prstGeom prst="rect">
            <a:avLst/>
          </a:prstGeom>
          <a:noFill/>
          <a:ln>
            <a:noFill/>
          </a:ln>
        </p:spPr>
      </p:sp>
      <p:sp>
        <p:nvSpPr>
          <p:cNvPr id="159" name="Google Shape;159;p22"/>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60" name="Google Shape;160;p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1" name="Google Shape;161;p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2" name="Google Shape;162;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3" name="Shape 163"/>
        <p:cNvGrpSpPr/>
        <p:nvPr/>
      </p:nvGrpSpPr>
      <p:grpSpPr>
        <a:xfrm>
          <a:off x="0" y="0"/>
          <a:ext cx="0" cy="0"/>
          <a:chOff x="0" y="0"/>
          <a:chExt cx="0" cy="0"/>
        </a:xfrm>
      </p:grpSpPr>
      <p:sp>
        <p:nvSpPr>
          <p:cNvPr id="164" name="Google Shape;164;p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5" name="Google Shape;165;p23"/>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66" name="Google Shape;166;p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7" name="Google Shape;167;p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8" name="Google Shape;168;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9" name="Shape 169"/>
        <p:cNvGrpSpPr/>
        <p:nvPr/>
      </p:nvGrpSpPr>
      <p:grpSpPr>
        <a:xfrm>
          <a:off x="0" y="0"/>
          <a:ext cx="0" cy="0"/>
          <a:chOff x="0" y="0"/>
          <a:chExt cx="0" cy="0"/>
        </a:xfrm>
      </p:grpSpPr>
      <p:sp>
        <p:nvSpPr>
          <p:cNvPr id="170" name="Google Shape;170;p24"/>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1" name="Google Shape;171;p24"/>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2" name="Google Shape;172;p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3" name="Google Shape;173;p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4" name="Google Shape;174;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حتويين" type="twoObj">
  <p:cSld name="TWO_OBJECTS">
    <p:spTree>
      <p:nvGrpSpPr>
        <p:cNvPr id="34" name="Shape 34"/>
        <p:cNvGrpSpPr/>
        <p:nvPr/>
      </p:nvGrpSpPr>
      <p:grpSpPr>
        <a:xfrm>
          <a:off x="0" y="0"/>
          <a:ext cx="0" cy="0"/>
          <a:chOff x="0" y="0"/>
          <a:chExt cx="0" cy="0"/>
        </a:xfrm>
      </p:grpSpPr>
      <p:sp>
        <p:nvSpPr>
          <p:cNvPr id="35" name="Google Shape;35;p4"/>
          <p:cNvSpPr txBox="1"/>
          <p:nvPr>
            <p:ph type="title"/>
          </p:nvPr>
        </p:nvSpPr>
        <p:spPr>
          <a:xfrm>
            <a:off x="1914144" y="274320"/>
            <a:ext cx="9997500" cy="1143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rgbClr val="56221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 name="Google Shape;36;p4"/>
          <p:cNvSpPr txBox="1"/>
          <p:nvPr>
            <p:ph idx="1" type="body"/>
          </p:nvPr>
        </p:nvSpPr>
        <p:spPr>
          <a:xfrm>
            <a:off x="1914144" y="1524000"/>
            <a:ext cx="4876800" cy="4663500"/>
          </a:xfrm>
          <a:prstGeom prst="rect">
            <a:avLst/>
          </a:prstGeom>
          <a:noFill/>
          <a:ln>
            <a:noFill/>
          </a:ln>
        </p:spPr>
        <p:txBody>
          <a:bodyPr anchorCtr="0" anchor="t" bIns="45700" lIns="91425" spcFirstLastPara="1" rIns="91425" wrap="square" tIns="45700">
            <a:normAutofit/>
          </a:bodyPr>
          <a:lstStyle>
            <a:lvl1pPr indent="-370840" lvl="0" marL="457200" rtl="0" algn="l">
              <a:lnSpc>
                <a:spcPct val="100000"/>
              </a:lnSpc>
              <a:spcBef>
                <a:spcPts val="600"/>
              </a:spcBef>
              <a:spcAft>
                <a:spcPts val="0"/>
              </a:spcAft>
              <a:buSzPts val="2240"/>
              <a:buChar char="⚫"/>
              <a:defRPr sz="2800"/>
            </a:lvl1pPr>
            <a:lvl2pPr indent="-381000" lvl="1" marL="914400" rtl="0" algn="l">
              <a:lnSpc>
                <a:spcPct val="100000"/>
              </a:lnSpc>
              <a:spcBef>
                <a:spcPts val="550"/>
              </a:spcBef>
              <a:spcAft>
                <a:spcPts val="0"/>
              </a:spcAft>
              <a:buSzPts val="2400"/>
              <a:buChar char="◦"/>
              <a:defRPr sz="2400"/>
            </a:lvl2pPr>
            <a:lvl3pPr indent="-355600" lvl="2" marL="1371600" rtl="0" algn="l">
              <a:lnSpc>
                <a:spcPct val="100000"/>
              </a:lnSpc>
              <a:spcBef>
                <a:spcPts val="400"/>
              </a:spcBef>
              <a:spcAft>
                <a:spcPts val="0"/>
              </a:spcAft>
              <a:buSzPts val="2000"/>
              <a:buChar char="●"/>
              <a:defRPr sz="2000"/>
            </a:lvl3pPr>
            <a:lvl4pPr indent="-342900" lvl="3" marL="1828800" rtl="0" algn="l">
              <a:lnSpc>
                <a:spcPct val="100000"/>
              </a:lnSpc>
              <a:spcBef>
                <a:spcPts val="360"/>
              </a:spcBef>
              <a:spcAft>
                <a:spcPts val="0"/>
              </a:spcAft>
              <a:buSzPts val="1800"/>
              <a:buChar char="●"/>
              <a:defRPr sz="1800"/>
            </a:lvl4pPr>
            <a:lvl5pPr indent="-342900" lvl="4" marL="2286000" rtl="0" algn="l">
              <a:lnSpc>
                <a:spcPct val="100000"/>
              </a:lnSpc>
              <a:spcBef>
                <a:spcPts val="360"/>
              </a:spcBef>
              <a:spcAft>
                <a:spcPts val="0"/>
              </a:spcAft>
              <a:buSzPts val="1800"/>
              <a:buChar char="●"/>
              <a:defRPr sz="1800"/>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37" name="Google Shape;37;p4"/>
          <p:cNvSpPr txBox="1"/>
          <p:nvPr>
            <p:ph idx="2" type="body"/>
          </p:nvPr>
        </p:nvSpPr>
        <p:spPr>
          <a:xfrm>
            <a:off x="7034784" y="1524000"/>
            <a:ext cx="4876800" cy="4663500"/>
          </a:xfrm>
          <a:prstGeom prst="rect">
            <a:avLst/>
          </a:prstGeom>
          <a:noFill/>
          <a:ln>
            <a:noFill/>
          </a:ln>
        </p:spPr>
        <p:txBody>
          <a:bodyPr anchorCtr="0" anchor="t" bIns="45700" lIns="91425" spcFirstLastPara="1" rIns="91425" wrap="square" tIns="45700">
            <a:normAutofit/>
          </a:bodyPr>
          <a:lstStyle>
            <a:lvl1pPr indent="-370840" lvl="0" marL="457200" rtl="0" algn="l">
              <a:lnSpc>
                <a:spcPct val="100000"/>
              </a:lnSpc>
              <a:spcBef>
                <a:spcPts val="600"/>
              </a:spcBef>
              <a:spcAft>
                <a:spcPts val="0"/>
              </a:spcAft>
              <a:buSzPts val="2240"/>
              <a:buChar char="⚫"/>
              <a:defRPr sz="2800"/>
            </a:lvl1pPr>
            <a:lvl2pPr indent="-381000" lvl="1" marL="914400" rtl="0" algn="l">
              <a:lnSpc>
                <a:spcPct val="100000"/>
              </a:lnSpc>
              <a:spcBef>
                <a:spcPts val="550"/>
              </a:spcBef>
              <a:spcAft>
                <a:spcPts val="0"/>
              </a:spcAft>
              <a:buSzPts val="2400"/>
              <a:buChar char="◦"/>
              <a:defRPr sz="2400"/>
            </a:lvl2pPr>
            <a:lvl3pPr indent="-355600" lvl="2" marL="1371600" rtl="0" algn="l">
              <a:lnSpc>
                <a:spcPct val="100000"/>
              </a:lnSpc>
              <a:spcBef>
                <a:spcPts val="400"/>
              </a:spcBef>
              <a:spcAft>
                <a:spcPts val="0"/>
              </a:spcAft>
              <a:buSzPts val="2000"/>
              <a:buChar char="●"/>
              <a:defRPr sz="2000"/>
            </a:lvl3pPr>
            <a:lvl4pPr indent="-342900" lvl="3" marL="1828800" rtl="0" algn="l">
              <a:lnSpc>
                <a:spcPct val="100000"/>
              </a:lnSpc>
              <a:spcBef>
                <a:spcPts val="360"/>
              </a:spcBef>
              <a:spcAft>
                <a:spcPts val="0"/>
              </a:spcAft>
              <a:buSzPts val="1800"/>
              <a:buChar char="●"/>
              <a:defRPr sz="1800"/>
            </a:lvl4pPr>
            <a:lvl5pPr indent="-342900" lvl="4" marL="2286000" rtl="0" algn="l">
              <a:lnSpc>
                <a:spcPct val="100000"/>
              </a:lnSpc>
              <a:spcBef>
                <a:spcPts val="360"/>
              </a:spcBef>
              <a:spcAft>
                <a:spcPts val="0"/>
              </a:spcAft>
              <a:buSzPts val="1800"/>
              <a:buChar char="●"/>
              <a:defRPr sz="1800"/>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38" name="Google Shape;38;p4"/>
          <p:cNvSpPr txBox="1"/>
          <p:nvPr>
            <p:ph idx="10" type="dt"/>
          </p:nvPr>
        </p:nvSpPr>
        <p:spPr>
          <a:xfrm>
            <a:off x="4775200" y="6305550"/>
            <a:ext cx="2844900" cy="4764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 name="Google Shape;39;p4"/>
          <p:cNvSpPr txBox="1"/>
          <p:nvPr>
            <p:ph idx="11" type="ftr"/>
          </p:nvPr>
        </p:nvSpPr>
        <p:spPr>
          <a:xfrm>
            <a:off x="7620000" y="6305550"/>
            <a:ext cx="3860700" cy="4764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 name="Google Shape;40;p4"/>
          <p:cNvSpPr txBox="1"/>
          <p:nvPr>
            <p:ph idx="12" type="sldNum"/>
          </p:nvPr>
        </p:nvSpPr>
        <p:spPr>
          <a:xfrm>
            <a:off x="11484864" y="6305550"/>
            <a:ext cx="609600" cy="476400"/>
          </a:xfrm>
          <a:prstGeom prst="rect">
            <a:avLst/>
          </a:prstGeom>
          <a:noFill/>
          <a:ln>
            <a:noFill/>
          </a:ln>
        </p:spPr>
        <p:txBody>
          <a:bodyPr anchorCtr="0" anchor="b"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المقطع" showMasterSp="0" type="secHead">
  <p:cSld name="SECTION_HEADER">
    <p:spTree>
      <p:nvGrpSpPr>
        <p:cNvPr id="41" name="Shape 41"/>
        <p:cNvGrpSpPr/>
        <p:nvPr/>
      </p:nvGrpSpPr>
      <p:grpSpPr>
        <a:xfrm>
          <a:off x="0" y="0"/>
          <a:ext cx="0" cy="0"/>
          <a:chOff x="0" y="0"/>
          <a:chExt cx="0" cy="0"/>
        </a:xfrm>
      </p:grpSpPr>
      <p:sp>
        <p:nvSpPr>
          <p:cNvPr id="42" name="Google Shape;42;p5"/>
          <p:cNvSpPr/>
          <p:nvPr/>
        </p:nvSpPr>
        <p:spPr>
          <a:xfrm>
            <a:off x="3043853" y="-54"/>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3" name="Google Shape;43;p5"/>
          <p:cNvSpPr txBox="1"/>
          <p:nvPr>
            <p:ph type="title"/>
          </p:nvPr>
        </p:nvSpPr>
        <p:spPr>
          <a:xfrm>
            <a:off x="3437856" y="2600325"/>
            <a:ext cx="8534400" cy="2286000"/>
          </a:xfrm>
          <a:prstGeom prst="rect">
            <a:avLst/>
          </a:prstGeom>
          <a:noFill/>
          <a:ln>
            <a:noFill/>
          </a:ln>
        </p:spPr>
        <p:txBody>
          <a:bodyPr anchorCtr="0" anchor="t" bIns="45700" lIns="91425" spcFirstLastPara="1" rIns="91425" wrap="square" tIns="45700">
            <a:normAutofit/>
          </a:bodyPr>
          <a:lstStyle>
            <a:lvl1pPr lvl="0" rtl="0" algn="l">
              <a:lnSpc>
                <a:spcPct val="112500"/>
              </a:lnSpc>
              <a:spcBef>
                <a:spcPts val="0"/>
              </a:spcBef>
              <a:spcAft>
                <a:spcPts val="0"/>
              </a:spcAft>
              <a:buClr>
                <a:srgbClr val="562214"/>
              </a:buClr>
              <a:buSzPts val="4000"/>
              <a:buFont typeface="Gill Sans"/>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 name="Google Shape;44;p5"/>
          <p:cNvSpPr txBox="1"/>
          <p:nvPr>
            <p:ph idx="1" type="body"/>
          </p:nvPr>
        </p:nvSpPr>
        <p:spPr>
          <a:xfrm>
            <a:off x="3437856" y="1066800"/>
            <a:ext cx="8534400" cy="1509600"/>
          </a:xfrm>
          <a:prstGeom prst="rect">
            <a:avLst/>
          </a:prstGeom>
          <a:noFill/>
          <a:ln>
            <a:noFill/>
          </a:ln>
        </p:spPr>
        <p:txBody>
          <a:bodyPr anchorCtr="0" anchor="b" bIns="45700" lIns="91425" spcFirstLastPara="1" rIns="91425" wrap="square" tIns="45700">
            <a:normAutofit/>
          </a:bodyPr>
          <a:lstStyle>
            <a:lvl1pPr indent="-228600" lvl="0" marL="457200" rtl="0" algn="l">
              <a:lnSpc>
                <a:spcPct val="115000"/>
              </a:lnSpc>
              <a:spcBef>
                <a:spcPts val="0"/>
              </a:spcBef>
              <a:spcAft>
                <a:spcPts val="0"/>
              </a:spcAft>
              <a:buSzPts val="1600"/>
              <a:buNone/>
              <a:defRPr sz="2000">
                <a:solidFill>
                  <a:srgbClr val="341108"/>
                </a:solidFill>
              </a:defRPr>
            </a:lvl1pPr>
            <a:lvl2pPr indent="-228600" lvl="1" marL="914400" rtl="0" algn="l">
              <a:lnSpc>
                <a:spcPct val="100000"/>
              </a:lnSpc>
              <a:spcBef>
                <a:spcPts val="550"/>
              </a:spcBef>
              <a:spcAft>
                <a:spcPts val="0"/>
              </a:spcAft>
              <a:buSzPts val="1800"/>
              <a:buNone/>
              <a:defRPr sz="1800">
                <a:solidFill>
                  <a:srgbClr val="888888"/>
                </a:solidFill>
              </a:defRPr>
            </a:lvl2pPr>
            <a:lvl3pPr indent="-228600" lvl="2" marL="1371600" rtl="0" algn="l">
              <a:lnSpc>
                <a:spcPct val="100000"/>
              </a:lnSpc>
              <a:spcBef>
                <a:spcPts val="320"/>
              </a:spcBef>
              <a:spcAft>
                <a:spcPts val="0"/>
              </a:spcAft>
              <a:buSzPts val="1600"/>
              <a:buNone/>
              <a:defRPr sz="1600">
                <a:solidFill>
                  <a:srgbClr val="888888"/>
                </a:solidFill>
              </a:defRPr>
            </a:lvl3pPr>
            <a:lvl4pPr indent="-228600" lvl="3" marL="1828800" rtl="0" algn="l">
              <a:lnSpc>
                <a:spcPct val="100000"/>
              </a:lnSpc>
              <a:spcBef>
                <a:spcPts val="280"/>
              </a:spcBef>
              <a:spcAft>
                <a:spcPts val="0"/>
              </a:spcAft>
              <a:buSzPts val="1400"/>
              <a:buNone/>
              <a:defRPr sz="1400">
                <a:solidFill>
                  <a:srgbClr val="888888"/>
                </a:solidFill>
              </a:defRPr>
            </a:lvl4pPr>
            <a:lvl5pPr indent="-228600" lvl="4" marL="2286000" rtl="0" algn="l">
              <a:lnSpc>
                <a:spcPct val="100000"/>
              </a:lnSpc>
              <a:spcBef>
                <a:spcPts val="280"/>
              </a:spcBef>
              <a:spcAft>
                <a:spcPts val="0"/>
              </a:spcAft>
              <a:buSzPts val="1400"/>
              <a:buNone/>
              <a:defRPr sz="1400">
                <a:solidFill>
                  <a:srgbClr val="888888"/>
                </a:solidFill>
              </a:defRPr>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45" name="Google Shape;45;p5"/>
          <p:cNvSpPr txBox="1"/>
          <p:nvPr>
            <p:ph idx="10" type="dt"/>
          </p:nvPr>
        </p:nvSpPr>
        <p:spPr>
          <a:xfrm>
            <a:off x="4775200" y="6305550"/>
            <a:ext cx="2844900" cy="4764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6" name="Google Shape;46;p5"/>
          <p:cNvSpPr txBox="1"/>
          <p:nvPr>
            <p:ph idx="11" type="ftr"/>
          </p:nvPr>
        </p:nvSpPr>
        <p:spPr>
          <a:xfrm>
            <a:off x="7620000" y="6305550"/>
            <a:ext cx="3860700" cy="4764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 name="Google Shape;47;p5"/>
          <p:cNvSpPr txBox="1"/>
          <p:nvPr>
            <p:ph idx="12" type="sldNum"/>
          </p:nvPr>
        </p:nvSpPr>
        <p:spPr>
          <a:xfrm>
            <a:off x="11484864" y="6305550"/>
            <a:ext cx="609600" cy="476400"/>
          </a:xfrm>
          <a:prstGeom prst="rect">
            <a:avLst/>
          </a:prstGeom>
          <a:noFill/>
          <a:ln>
            <a:noFill/>
          </a:ln>
        </p:spPr>
        <p:txBody>
          <a:bodyPr anchorCtr="0" anchor="b"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48" name="Google Shape;48;p5"/>
          <p:cNvSpPr/>
          <p:nvPr/>
        </p:nvSpPr>
        <p:spPr>
          <a:xfrm>
            <a:off x="3048000" y="0"/>
            <a:ext cx="101700" cy="6858000"/>
          </a:xfrm>
          <a:prstGeom prst="rect">
            <a:avLst/>
          </a:prstGeom>
          <a:solidFill>
            <a:schemeClr val="lt1"/>
          </a:solidFill>
          <a:ln>
            <a:noFill/>
          </a:ln>
          <a:effectLst>
            <a:outerShdw blurRad="38550" rotWithShape="0" algn="tl" dir="10800000" dist="38000">
              <a:srgbClr val="6F6A5F">
                <a:alpha val="2471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9" name="Google Shape;49;p5"/>
          <p:cNvSpPr/>
          <p:nvPr/>
        </p:nvSpPr>
        <p:spPr>
          <a:xfrm>
            <a:off x="2896428" y="2814656"/>
            <a:ext cx="280500" cy="210300"/>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b="100%" r="100%"/>
            </a:path>
            <a:tileRect l="-100%" t="-100%"/>
          </a:gradFill>
          <a:ln cap="rnd" cmpd="sng" w="9525">
            <a:solidFill>
              <a:srgbClr val="2F8DA4">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50" name="Google Shape;50;p5"/>
          <p:cNvSpPr/>
          <p:nvPr/>
        </p:nvSpPr>
        <p:spPr>
          <a:xfrm>
            <a:off x="3210752" y="2745870"/>
            <a:ext cx="85200" cy="63900"/>
          </a:xfrm>
          <a:prstGeom prst="ellipse">
            <a:avLst/>
          </a:prstGeom>
          <a:noFill/>
          <a:ln cap="rnd" cmpd="sng" w="12700">
            <a:solidFill>
              <a:srgbClr val="317F92">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قارنة" showMasterSp="0" type="twoTxTwoObj">
  <p:cSld name="TWO_OBJECTS_WITH_TEXT">
    <p:spTree>
      <p:nvGrpSpPr>
        <p:cNvPr id="51" name="Shape 51"/>
        <p:cNvGrpSpPr/>
        <p:nvPr/>
      </p:nvGrpSpPr>
      <p:grpSpPr>
        <a:xfrm>
          <a:off x="0" y="0"/>
          <a:ext cx="0" cy="0"/>
          <a:chOff x="0" y="0"/>
          <a:chExt cx="0" cy="0"/>
        </a:xfrm>
      </p:grpSpPr>
      <p:sp>
        <p:nvSpPr>
          <p:cNvPr id="52" name="Google Shape;52;p6"/>
          <p:cNvSpPr txBox="1"/>
          <p:nvPr>
            <p:ph type="title"/>
          </p:nvPr>
        </p:nvSpPr>
        <p:spPr>
          <a:xfrm>
            <a:off x="609600" y="5160336"/>
            <a:ext cx="109728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rgbClr val="562214"/>
              </a:buClr>
              <a:buSzPts val="4500"/>
              <a:buFont typeface="Gill Sans"/>
              <a:buNone/>
              <a:defRPr b="1" sz="45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 name="Google Shape;53;p6"/>
          <p:cNvSpPr txBox="1"/>
          <p:nvPr>
            <p:ph idx="1" type="body"/>
          </p:nvPr>
        </p:nvSpPr>
        <p:spPr>
          <a:xfrm>
            <a:off x="609600" y="328278"/>
            <a:ext cx="5364600" cy="640200"/>
          </a:xfrm>
          <a:prstGeom prst="rect">
            <a:avLst/>
          </a:prstGeom>
          <a:solidFill>
            <a:schemeClr val="lt1"/>
          </a:solidFill>
          <a:ln cap="flat" cmpd="sng" w="10775">
            <a:solidFill>
              <a:schemeClr val="lt1"/>
            </a:solidFill>
            <a:prstDash val="solid"/>
            <a:miter lim="800000"/>
            <a:headEnd len="sm" w="sm" type="none"/>
            <a:tailEnd len="sm" w="sm" type="none"/>
          </a:ln>
        </p:spPr>
        <p:txBody>
          <a:bodyPr anchorCtr="0" anchor="ctr" bIns="45700" lIns="91425" spcFirstLastPara="1" rIns="91425" wrap="square" tIns="45700">
            <a:normAutofit/>
          </a:bodyPr>
          <a:lstStyle>
            <a:lvl1pPr indent="-228600" lvl="0" marL="457200" rtl="0" algn="l">
              <a:lnSpc>
                <a:spcPct val="100000"/>
              </a:lnSpc>
              <a:spcBef>
                <a:spcPts val="100"/>
              </a:spcBef>
              <a:spcAft>
                <a:spcPts val="0"/>
              </a:spcAft>
              <a:buSzPts val="1520"/>
              <a:buNone/>
              <a:defRPr b="0" sz="1900">
                <a:solidFill>
                  <a:schemeClr val="dk1"/>
                </a:solidFill>
              </a:defRPr>
            </a:lvl1pPr>
            <a:lvl2pPr indent="-228600" lvl="1" marL="914400" rtl="0" algn="l">
              <a:lnSpc>
                <a:spcPct val="100000"/>
              </a:lnSpc>
              <a:spcBef>
                <a:spcPts val="550"/>
              </a:spcBef>
              <a:spcAft>
                <a:spcPts val="0"/>
              </a:spcAft>
              <a:buSzPts val="2000"/>
              <a:buNone/>
              <a:defRPr b="1" sz="2000"/>
            </a:lvl2pPr>
            <a:lvl3pPr indent="-228600" lvl="2" marL="1371600" rtl="0" algn="l">
              <a:lnSpc>
                <a:spcPct val="100000"/>
              </a:lnSpc>
              <a:spcBef>
                <a:spcPts val="360"/>
              </a:spcBef>
              <a:spcAft>
                <a:spcPts val="0"/>
              </a:spcAft>
              <a:buSzPts val="1800"/>
              <a:buNone/>
              <a:defRPr b="1" sz="1800"/>
            </a:lvl3pPr>
            <a:lvl4pPr indent="-228600" lvl="3" marL="1828800" rtl="0" algn="l">
              <a:lnSpc>
                <a:spcPct val="100000"/>
              </a:lnSpc>
              <a:spcBef>
                <a:spcPts val="320"/>
              </a:spcBef>
              <a:spcAft>
                <a:spcPts val="0"/>
              </a:spcAft>
              <a:buSzPts val="1600"/>
              <a:buNone/>
              <a:defRPr b="1" sz="1600"/>
            </a:lvl4pPr>
            <a:lvl5pPr indent="-228600" lvl="4" marL="2286000" rtl="0" algn="l">
              <a:lnSpc>
                <a:spcPct val="100000"/>
              </a:lnSpc>
              <a:spcBef>
                <a:spcPts val="320"/>
              </a:spcBef>
              <a:spcAft>
                <a:spcPts val="0"/>
              </a:spcAft>
              <a:buSzPts val="1600"/>
              <a:buNone/>
              <a:defRPr b="1" sz="1600"/>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54" name="Google Shape;54;p6"/>
          <p:cNvSpPr txBox="1"/>
          <p:nvPr>
            <p:ph idx="2" type="body"/>
          </p:nvPr>
        </p:nvSpPr>
        <p:spPr>
          <a:xfrm>
            <a:off x="6217920" y="328278"/>
            <a:ext cx="5364600" cy="640200"/>
          </a:xfrm>
          <a:prstGeom prst="rect">
            <a:avLst/>
          </a:prstGeom>
          <a:solidFill>
            <a:schemeClr val="lt1"/>
          </a:solidFill>
          <a:ln cap="flat" cmpd="sng" w="10775">
            <a:solidFill>
              <a:schemeClr val="lt1"/>
            </a:solidFill>
            <a:prstDash val="solid"/>
            <a:miter lim="800000"/>
            <a:headEnd len="sm" w="sm" type="none"/>
            <a:tailEnd len="sm" w="sm" type="none"/>
          </a:ln>
        </p:spPr>
        <p:txBody>
          <a:bodyPr anchorCtr="0" anchor="ctr" bIns="45700" lIns="91425" spcFirstLastPara="1" rIns="91425" wrap="square" tIns="45700">
            <a:normAutofit/>
          </a:bodyPr>
          <a:lstStyle>
            <a:lvl1pPr indent="-228600" lvl="0" marL="457200" rtl="0" algn="l">
              <a:lnSpc>
                <a:spcPct val="100000"/>
              </a:lnSpc>
              <a:spcBef>
                <a:spcPts val="100"/>
              </a:spcBef>
              <a:spcAft>
                <a:spcPts val="0"/>
              </a:spcAft>
              <a:buSzPts val="1520"/>
              <a:buNone/>
              <a:defRPr b="0" sz="1900">
                <a:solidFill>
                  <a:schemeClr val="dk1"/>
                </a:solidFill>
              </a:defRPr>
            </a:lvl1pPr>
            <a:lvl2pPr indent="-228600" lvl="1" marL="914400" rtl="0" algn="l">
              <a:lnSpc>
                <a:spcPct val="100000"/>
              </a:lnSpc>
              <a:spcBef>
                <a:spcPts val="550"/>
              </a:spcBef>
              <a:spcAft>
                <a:spcPts val="0"/>
              </a:spcAft>
              <a:buSzPts val="2000"/>
              <a:buNone/>
              <a:defRPr b="1" sz="2000"/>
            </a:lvl2pPr>
            <a:lvl3pPr indent="-228600" lvl="2" marL="1371600" rtl="0" algn="l">
              <a:lnSpc>
                <a:spcPct val="100000"/>
              </a:lnSpc>
              <a:spcBef>
                <a:spcPts val="360"/>
              </a:spcBef>
              <a:spcAft>
                <a:spcPts val="0"/>
              </a:spcAft>
              <a:buSzPts val="1800"/>
              <a:buNone/>
              <a:defRPr b="1" sz="1800"/>
            </a:lvl3pPr>
            <a:lvl4pPr indent="-228600" lvl="3" marL="1828800" rtl="0" algn="l">
              <a:lnSpc>
                <a:spcPct val="100000"/>
              </a:lnSpc>
              <a:spcBef>
                <a:spcPts val="320"/>
              </a:spcBef>
              <a:spcAft>
                <a:spcPts val="0"/>
              </a:spcAft>
              <a:buSzPts val="1600"/>
              <a:buNone/>
              <a:defRPr b="1" sz="1600"/>
            </a:lvl4pPr>
            <a:lvl5pPr indent="-228600" lvl="4" marL="2286000" rtl="0" algn="l">
              <a:lnSpc>
                <a:spcPct val="100000"/>
              </a:lnSpc>
              <a:spcBef>
                <a:spcPts val="320"/>
              </a:spcBef>
              <a:spcAft>
                <a:spcPts val="0"/>
              </a:spcAft>
              <a:buSzPts val="1600"/>
              <a:buNone/>
              <a:defRPr b="1" sz="1600"/>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55" name="Google Shape;55;p6"/>
          <p:cNvSpPr txBox="1"/>
          <p:nvPr>
            <p:ph idx="3" type="body"/>
          </p:nvPr>
        </p:nvSpPr>
        <p:spPr>
          <a:xfrm>
            <a:off x="609600" y="969336"/>
            <a:ext cx="5364600" cy="4114800"/>
          </a:xfrm>
          <a:prstGeom prst="rect">
            <a:avLst/>
          </a:prstGeom>
          <a:noFill/>
          <a:ln cap="flat" cmpd="sng" w="10775">
            <a:solidFill>
              <a:schemeClr val="lt1"/>
            </a:solidFill>
            <a:prstDash val="dash"/>
            <a:miter lim="800000"/>
            <a:headEnd len="sm" w="sm" type="none"/>
            <a:tailEnd len="sm" w="sm" type="none"/>
          </a:ln>
        </p:spPr>
        <p:txBody>
          <a:bodyPr anchorCtr="0" anchor="t" bIns="45700" lIns="91425" spcFirstLastPara="1" rIns="91425" wrap="square" tIns="45700">
            <a:normAutofit/>
          </a:bodyPr>
          <a:lstStyle>
            <a:lvl1pPr indent="-350520" lvl="0" marL="457200" rtl="0" algn="l">
              <a:lnSpc>
                <a:spcPct val="100000"/>
              </a:lnSpc>
              <a:spcBef>
                <a:spcPts val="700"/>
              </a:spcBef>
              <a:spcAft>
                <a:spcPts val="0"/>
              </a:spcAft>
              <a:buSzPts val="1920"/>
              <a:buChar char="⚫"/>
              <a:defRPr sz="2400"/>
            </a:lvl1pPr>
            <a:lvl2pPr indent="-355600" lvl="1" marL="914400" rtl="0" algn="l">
              <a:lnSpc>
                <a:spcPct val="100000"/>
              </a:lnSpc>
              <a:spcBef>
                <a:spcPts val="700"/>
              </a:spcBef>
              <a:spcAft>
                <a:spcPts val="0"/>
              </a:spcAft>
              <a:buSzPts val="2000"/>
              <a:buChar char="◦"/>
              <a:defRPr sz="2000"/>
            </a:lvl2pPr>
            <a:lvl3pPr indent="-342900" lvl="2" marL="1371600" rtl="0" algn="l">
              <a:lnSpc>
                <a:spcPct val="100000"/>
              </a:lnSpc>
              <a:spcBef>
                <a:spcPts val="700"/>
              </a:spcBef>
              <a:spcAft>
                <a:spcPts val="0"/>
              </a:spcAft>
              <a:buSzPts val="1800"/>
              <a:buChar char="●"/>
              <a:defRPr sz="1800"/>
            </a:lvl3pPr>
            <a:lvl4pPr indent="-330200" lvl="3" marL="1828800" rtl="0" algn="l">
              <a:lnSpc>
                <a:spcPct val="100000"/>
              </a:lnSpc>
              <a:spcBef>
                <a:spcPts val="700"/>
              </a:spcBef>
              <a:spcAft>
                <a:spcPts val="0"/>
              </a:spcAft>
              <a:buSzPts val="1600"/>
              <a:buChar char="●"/>
              <a:defRPr sz="1600"/>
            </a:lvl4pPr>
            <a:lvl5pPr indent="-330200" lvl="4" marL="2286000" rtl="0" algn="l">
              <a:lnSpc>
                <a:spcPct val="100000"/>
              </a:lnSpc>
              <a:spcBef>
                <a:spcPts val="700"/>
              </a:spcBef>
              <a:spcAft>
                <a:spcPts val="0"/>
              </a:spcAft>
              <a:buSzPts val="1600"/>
              <a:buChar char="●"/>
              <a:defRPr sz="1600"/>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56" name="Google Shape;56;p6"/>
          <p:cNvSpPr txBox="1"/>
          <p:nvPr>
            <p:ph idx="4" type="body"/>
          </p:nvPr>
        </p:nvSpPr>
        <p:spPr>
          <a:xfrm>
            <a:off x="6217920" y="969336"/>
            <a:ext cx="5364600" cy="4114800"/>
          </a:xfrm>
          <a:prstGeom prst="rect">
            <a:avLst/>
          </a:prstGeom>
          <a:noFill/>
          <a:ln cap="flat" cmpd="sng" w="10775">
            <a:solidFill>
              <a:schemeClr val="lt1"/>
            </a:solidFill>
            <a:prstDash val="dash"/>
            <a:miter lim="800000"/>
            <a:headEnd len="sm" w="sm" type="none"/>
            <a:tailEnd len="sm" w="sm" type="none"/>
          </a:ln>
        </p:spPr>
        <p:txBody>
          <a:bodyPr anchorCtr="0" anchor="t" bIns="45700" lIns="91425" spcFirstLastPara="1" rIns="91425" wrap="square" tIns="45700">
            <a:normAutofit/>
          </a:bodyPr>
          <a:lstStyle>
            <a:lvl1pPr indent="-350520" lvl="0" marL="457200" rtl="0" algn="l">
              <a:lnSpc>
                <a:spcPct val="100000"/>
              </a:lnSpc>
              <a:spcBef>
                <a:spcPts val="700"/>
              </a:spcBef>
              <a:spcAft>
                <a:spcPts val="0"/>
              </a:spcAft>
              <a:buSzPts val="1920"/>
              <a:buChar char="⚫"/>
              <a:defRPr sz="2400"/>
            </a:lvl1pPr>
            <a:lvl2pPr indent="-355600" lvl="1" marL="914400" rtl="0" algn="l">
              <a:lnSpc>
                <a:spcPct val="100000"/>
              </a:lnSpc>
              <a:spcBef>
                <a:spcPts val="700"/>
              </a:spcBef>
              <a:spcAft>
                <a:spcPts val="0"/>
              </a:spcAft>
              <a:buSzPts val="2000"/>
              <a:buChar char="◦"/>
              <a:defRPr sz="2000"/>
            </a:lvl2pPr>
            <a:lvl3pPr indent="-342900" lvl="2" marL="1371600" rtl="0" algn="l">
              <a:lnSpc>
                <a:spcPct val="100000"/>
              </a:lnSpc>
              <a:spcBef>
                <a:spcPts val="700"/>
              </a:spcBef>
              <a:spcAft>
                <a:spcPts val="0"/>
              </a:spcAft>
              <a:buSzPts val="1800"/>
              <a:buChar char="●"/>
              <a:defRPr sz="1800"/>
            </a:lvl3pPr>
            <a:lvl4pPr indent="-330200" lvl="3" marL="1828800" rtl="0" algn="l">
              <a:lnSpc>
                <a:spcPct val="100000"/>
              </a:lnSpc>
              <a:spcBef>
                <a:spcPts val="700"/>
              </a:spcBef>
              <a:spcAft>
                <a:spcPts val="0"/>
              </a:spcAft>
              <a:buSzPts val="1600"/>
              <a:buChar char="●"/>
              <a:defRPr sz="1600"/>
            </a:lvl4pPr>
            <a:lvl5pPr indent="-330200" lvl="4" marL="2286000" rtl="0" algn="l">
              <a:lnSpc>
                <a:spcPct val="100000"/>
              </a:lnSpc>
              <a:spcBef>
                <a:spcPts val="700"/>
              </a:spcBef>
              <a:spcAft>
                <a:spcPts val="0"/>
              </a:spcAft>
              <a:buSzPts val="1600"/>
              <a:buChar char="●"/>
              <a:defRPr sz="1600"/>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57" name="Google Shape;57;p6"/>
          <p:cNvSpPr txBox="1"/>
          <p:nvPr>
            <p:ph idx="10" type="dt"/>
          </p:nvPr>
        </p:nvSpPr>
        <p:spPr>
          <a:xfrm>
            <a:off x="4775200" y="6305550"/>
            <a:ext cx="2844900" cy="4764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 name="Google Shape;58;p6"/>
          <p:cNvSpPr txBox="1"/>
          <p:nvPr>
            <p:ph idx="11" type="ftr"/>
          </p:nvPr>
        </p:nvSpPr>
        <p:spPr>
          <a:xfrm>
            <a:off x="7620000" y="6305550"/>
            <a:ext cx="3860700" cy="4764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6"/>
          <p:cNvSpPr txBox="1"/>
          <p:nvPr>
            <p:ph idx="12" type="sldNum"/>
          </p:nvPr>
        </p:nvSpPr>
        <p:spPr>
          <a:xfrm>
            <a:off x="11484864" y="6305550"/>
            <a:ext cx="609600" cy="476400"/>
          </a:xfrm>
          <a:prstGeom prst="rect">
            <a:avLst/>
          </a:prstGeom>
          <a:noFill/>
          <a:ln>
            <a:noFill/>
          </a:ln>
        </p:spPr>
        <p:txBody>
          <a:bodyPr anchorCtr="0" anchor="b"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فقط" type="titleOnly">
  <p:cSld name="TITLE_ONLY">
    <p:spTree>
      <p:nvGrpSpPr>
        <p:cNvPr id="60" name="Shape 60"/>
        <p:cNvGrpSpPr/>
        <p:nvPr/>
      </p:nvGrpSpPr>
      <p:grpSpPr>
        <a:xfrm>
          <a:off x="0" y="0"/>
          <a:ext cx="0" cy="0"/>
          <a:chOff x="0" y="0"/>
          <a:chExt cx="0" cy="0"/>
        </a:xfrm>
      </p:grpSpPr>
      <p:sp>
        <p:nvSpPr>
          <p:cNvPr id="61" name="Google Shape;61;p7"/>
          <p:cNvSpPr txBox="1"/>
          <p:nvPr>
            <p:ph type="title"/>
          </p:nvPr>
        </p:nvSpPr>
        <p:spPr>
          <a:xfrm>
            <a:off x="1914144" y="274320"/>
            <a:ext cx="9997500" cy="1143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rgbClr val="56221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 name="Google Shape;62;p7"/>
          <p:cNvSpPr txBox="1"/>
          <p:nvPr>
            <p:ph idx="10" type="dt"/>
          </p:nvPr>
        </p:nvSpPr>
        <p:spPr>
          <a:xfrm>
            <a:off x="4775200" y="6305550"/>
            <a:ext cx="2844900" cy="4764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p7"/>
          <p:cNvSpPr txBox="1"/>
          <p:nvPr>
            <p:ph idx="11" type="ftr"/>
          </p:nvPr>
        </p:nvSpPr>
        <p:spPr>
          <a:xfrm>
            <a:off x="7620000" y="6305550"/>
            <a:ext cx="3860700" cy="4764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p7"/>
          <p:cNvSpPr txBox="1"/>
          <p:nvPr>
            <p:ph idx="12" type="sldNum"/>
          </p:nvPr>
        </p:nvSpPr>
        <p:spPr>
          <a:xfrm>
            <a:off x="11484864" y="6305550"/>
            <a:ext cx="609600" cy="476400"/>
          </a:xfrm>
          <a:prstGeom prst="rect">
            <a:avLst/>
          </a:prstGeom>
          <a:noFill/>
          <a:ln>
            <a:noFill/>
          </a:ln>
        </p:spPr>
        <p:txBody>
          <a:bodyPr anchorCtr="0" anchor="b"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فارغ" showMasterSp="0" type="blank">
  <p:cSld name="BLANK">
    <p:spTree>
      <p:nvGrpSpPr>
        <p:cNvPr id="65" name="Shape 65"/>
        <p:cNvGrpSpPr/>
        <p:nvPr/>
      </p:nvGrpSpPr>
      <p:grpSpPr>
        <a:xfrm>
          <a:off x="0" y="0"/>
          <a:ext cx="0" cy="0"/>
          <a:chOff x="0" y="0"/>
          <a:chExt cx="0" cy="0"/>
        </a:xfrm>
      </p:grpSpPr>
      <p:sp>
        <p:nvSpPr>
          <p:cNvPr id="66" name="Google Shape;66;p8"/>
          <p:cNvSpPr/>
          <p:nvPr/>
        </p:nvSpPr>
        <p:spPr>
          <a:xfrm>
            <a:off x="1353312" y="0"/>
            <a:ext cx="108387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67" name="Google Shape;67;p8"/>
          <p:cNvSpPr txBox="1"/>
          <p:nvPr>
            <p:ph idx="10" type="dt"/>
          </p:nvPr>
        </p:nvSpPr>
        <p:spPr>
          <a:xfrm>
            <a:off x="4775200" y="6305550"/>
            <a:ext cx="2844900" cy="4764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8" name="Google Shape;68;p8"/>
          <p:cNvSpPr txBox="1"/>
          <p:nvPr>
            <p:ph idx="11" type="ftr"/>
          </p:nvPr>
        </p:nvSpPr>
        <p:spPr>
          <a:xfrm>
            <a:off x="7620000" y="6305550"/>
            <a:ext cx="3860700" cy="4764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9" name="Google Shape;69;p8"/>
          <p:cNvSpPr txBox="1"/>
          <p:nvPr>
            <p:ph idx="12" type="sldNum"/>
          </p:nvPr>
        </p:nvSpPr>
        <p:spPr>
          <a:xfrm>
            <a:off x="11484864" y="6305550"/>
            <a:ext cx="609600" cy="476400"/>
          </a:xfrm>
          <a:prstGeom prst="rect">
            <a:avLst/>
          </a:prstGeom>
          <a:noFill/>
          <a:ln>
            <a:noFill/>
          </a:ln>
        </p:spPr>
        <p:txBody>
          <a:bodyPr anchorCtr="0" anchor="b"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70" name="Google Shape;70;p8"/>
          <p:cNvSpPr/>
          <p:nvPr/>
        </p:nvSpPr>
        <p:spPr>
          <a:xfrm>
            <a:off x="1353312" y="-54"/>
            <a:ext cx="97500" cy="6858000"/>
          </a:xfrm>
          <a:prstGeom prst="rect">
            <a:avLst/>
          </a:prstGeom>
          <a:solidFill>
            <a:schemeClr val="lt1"/>
          </a:solidFill>
          <a:ln>
            <a:noFill/>
          </a:ln>
          <a:effectLst>
            <a:outerShdw blurRad="38550" rotWithShape="0" algn="tl" dir="10800000" dist="38000">
              <a:srgbClr val="6F6A5F">
                <a:alpha val="2471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حتوى ذو تسمية توضيحية" showMasterSp="0" type="objTx">
  <p:cSld name="OBJECT_WITH_CAPTION_TEXT">
    <p:spTree>
      <p:nvGrpSpPr>
        <p:cNvPr id="71" name="Shape 71"/>
        <p:cNvGrpSpPr/>
        <p:nvPr/>
      </p:nvGrpSpPr>
      <p:grpSpPr>
        <a:xfrm>
          <a:off x="0" y="0"/>
          <a:ext cx="0" cy="0"/>
          <a:chOff x="0" y="0"/>
          <a:chExt cx="0" cy="0"/>
        </a:xfrm>
      </p:grpSpPr>
      <p:sp>
        <p:nvSpPr>
          <p:cNvPr id="72" name="Google Shape;72;p9"/>
          <p:cNvSpPr txBox="1"/>
          <p:nvPr>
            <p:ph type="title"/>
          </p:nvPr>
        </p:nvSpPr>
        <p:spPr>
          <a:xfrm>
            <a:off x="609600" y="216778"/>
            <a:ext cx="5079900" cy="1162200"/>
          </a:xfrm>
          <a:prstGeom prst="rect">
            <a:avLst/>
          </a:prstGeom>
          <a:noFill/>
          <a:ln>
            <a:noFill/>
          </a:ln>
        </p:spPr>
        <p:txBody>
          <a:bodyPr anchorCtr="0" anchor="b" bIns="45700" lIns="91425" spcFirstLastPara="1" rIns="91425" wrap="square" tIns="45700">
            <a:normAutofit/>
          </a:bodyPr>
          <a:lstStyle>
            <a:lvl1pPr lvl="0" rtl="0" algn="l">
              <a:lnSpc>
                <a:spcPct val="90909"/>
              </a:lnSpc>
              <a:spcBef>
                <a:spcPts val="0"/>
              </a:spcBef>
              <a:spcAft>
                <a:spcPts val="0"/>
              </a:spcAft>
              <a:buClr>
                <a:srgbClr val="562214"/>
              </a:buClr>
              <a:buSzPts val="2200"/>
              <a:buFont typeface="Gill Sans"/>
              <a:buNone/>
              <a:defRPr b="1" sz="22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3" name="Google Shape;73;p9"/>
          <p:cNvSpPr txBox="1"/>
          <p:nvPr>
            <p:ph idx="1" type="body"/>
          </p:nvPr>
        </p:nvSpPr>
        <p:spPr>
          <a:xfrm>
            <a:off x="609600" y="1406964"/>
            <a:ext cx="5079900" cy="6984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0"/>
              </a:spcBef>
              <a:spcAft>
                <a:spcPts val="0"/>
              </a:spcAft>
              <a:buSzPts val="1120"/>
              <a:buNone/>
              <a:defRPr sz="1400"/>
            </a:lvl1pPr>
            <a:lvl2pPr indent="-228600" lvl="1" marL="914400" rtl="0" algn="l">
              <a:lnSpc>
                <a:spcPct val="100000"/>
              </a:lnSpc>
              <a:spcBef>
                <a:spcPts val="550"/>
              </a:spcBef>
              <a:spcAft>
                <a:spcPts val="0"/>
              </a:spcAft>
              <a:buSzPts val="1200"/>
              <a:buNone/>
              <a:defRPr sz="1200"/>
            </a:lvl2pPr>
            <a:lvl3pPr indent="-228600" lvl="2" marL="1371600" rtl="0" algn="l">
              <a:lnSpc>
                <a:spcPct val="100000"/>
              </a:lnSpc>
              <a:spcBef>
                <a:spcPts val="200"/>
              </a:spcBef>
              <a:spcAft>
                <a:spcPts val="0"/>
              </a:spcAft>
              <a:buSzPts val="1000"/>
              <a:buNone/>
              <a:defRPr sz="1000"/>
            </a:lvl3pPr>
            <a:lvl4pPr indent="-228600" lvl="3" marL="1828800" rtl="0" algn="l">
              <a:lnSpc>
                <a:spcPct val="100000"/>
              </a:lnSpc>
              <a:spcBef>
                <a:spcPts val="180"/>
              </a:spcBef>
              <a:spcAft>
                <a:spcPts val="0"/>
              </a:spcAft>
              <a:buSzPts val="900"/>
              <a:buNone/>
              <a:defRPr sz="900"/>
            </a:lvl4pPr>
            <a:lvl5pPr indent="-228600" lvl="4" marL="2286000" rtl="0" algn="l">
              <a:lnSpc>
                <a:spcPct val="100000"/>
              </a:lnSpc>
              <a:spcBef>
                <a:spcPts val="180"/>
              </a:spcBef>
              <a:spcAft>
                <a:spcPts val="0"/>
              </a:spcAft>
              <a:buSzPts val="900"/>
              <a:buNone/>
              <a:defRPr sz="900"/>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74" name="Google Shape;74;p9"/>
          <p:cNvSpPr txBox="1"/>
          <p:nvPr>
            <p:ph idx="2" type="body"/>
          </p:nvPr>
        </p:nvSpPr>
        <p:spPr>
          <a:xfrm>
            <a:off x="609600" y="2133601"/>
            <a:ext cx="10871100" cy="3992700"/>
          </a:xfrm>
          <a:prstGeom prst="rect">
            <a:avLst/>
          </a:prstGeom>
          <a:noFill/>
          <a:ln>
            <a:noFill/>
          </a:ln>
        </p:spPr>
        <p:txBody>
          <a:bodyPr anchorCtr="0" anchor="t" bIns="45700" lIns="91425" spcFirstLastPara="1" rIns="91425" wrap="square" tIns="45700">
            <a:normAutofit/>
          </a:bodyPr>
          <a:lstStyle>
            <a:lvl1pPr indent="-391160" lvl="0" marL="457200" rtl="0" algn="l">
              <a:lnSpc>
                <a:spcPct val="100000"/>
              </a:lnSpc>
              <a:spcBef>
                <a:spcPts val="600"/>
              </a:spcBef>
              <a:spcAft>
                <a:spcPts val="0"/>
              </a:spcAft>
              <a:buSzPts val="2560"/>
              <a:buChar char="⚫"/>
              <a:defRPr sz="3200"/>
            </a:lvl1pPr>
            <a:lvl2pPr indent="-406400" lvl="1" marL="914400" rtl="0" algn="l">
              <a:lnSpc>
                <a:spcPct val="100000"/>
              </a:lnSpc>
              <a:spcBef>
                <a:spcPts val="550"/>
              </a:spcBef>
              <a:spcAft>
                <a:spcPts val="0"/>
              </a:spcAft>
              <a:buSzPts val="2800"/>
              <a:buChar char="◦"/>
              <a:defRPr sz="2800"/>
            </a:lvl2pPr>
            <a:lvl3pPr indent="-381000" lvl="2" marL="1371600" rtl="0" algn="l">
              <a:lnSpc>
                <a:spcPct val="100000"/>
              </a:lnSpc>
              <a:spcBef>
                <a:spcPts val="480"/>
              </a:spcBef>
              <a:spcAft>
                <a:spcPts val="0"/>
              </a:spcAft>
              <a:buSzPts val="2400"/>
              <a:buChar char="●"/>
              <a:defRPr sz="2400"/>
            </a:lvl3pPr>
            <a:lvl4pPr indent="-355600" lvl="3" marL="1828800" rtl="0" algn="l">
              <a:lnSpc>
                <a:spcPct val="100000"/>
              </a:lnSpc>
              <a:spcBef>
                <a:spcPts val="400"/>
              </a:spcBef>
              <a:spcAft>
                <a:spcPts val="0"/>
              </a:spcAft>
              <a:buSzPts val="2000"/>
              <a:buChar char="●"/>
              <a:defRPr sz="2000"/>
            </a:lvl4pPr>
            <a:lvl5pPr indent="-355600" lvl="4" marL="2286000" rtl="0" algn="l">
              <a:lnSpc>
                <a:spcPct val="100000"/>
              </a:lnSpc>
              <a:spcBef>
                <a:spcPts val="400"/>
              </a:spcBef>
              <a:spcAft>
                <a:spcPts val="0"/>
              </a:spcAft>
              <a:buSzPts val="2000"/>
              <a:buChar char="●"/>
              <a:defRPr sz="2000"/>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75" name="Google Shape;75;p9"/>
          <p:cNvSpPr txBox="1"/>
          <p:nvPr>
            <p:ph idx="10" type="dt"/>
          </p:nvPr>
        </p:nvSpPr>
        <p:spPr>
          <a:xfrm>
            <a:off x="4775200" y="6305550"/>
            <a:ext cx="2844900" cy="4764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6" name="Google Shape;76;p9"/>
          <p:cNvSpPr txBox="1"/>
          <p:nvPr>
            <p:ph idx="11" type="ftr"/>
          </p:nvPr>
        </p:nvSpPr>
        <p:spPr>
          <a:xfrm>
            <a:off x="7620000" y="6305550"/>
            <a:ext cx="3860700" cy="4764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 name="Google Shape;77;p9"/>
          <p:cNvSpPr txBox="1"/>
          <p:nvPr>
            <p:ph idx="12" type="sldNum"/>
          </p:nvPr>
        </p:nvSpPr>
        <p:spPr>
          <a:xfrm>
            <a:off x="11484864" y="6305550"/>
            <a:ext cx="609600" cy="476400"/>
          </a:xfrm>
          <a:prstGeom prst="rect">
            <a:avLst/>
          </a:prstGeom>
          <a:noFill/>
          <a:ln>
            <a:noFill/>
          </a:ln>
        </p:spPr>
        <p:txBody>
          <a:bodyPr anchorCtr="0" anchor="b"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صورة ذو تسمية توضيحية" showMasterSp="0" type="picTx">
  <p:cSld name="PICTURE_WITH_CAPTION_TEXT">
    <p:spTree>
      <p:nvGrpSpPr>
        <p:cNvPr id="78" name="Shape 78"/>
        <p:cNvGrpSpPr/>
        <p:nvPr/>
      </p:nvGrpSpPr>
      <p:grpSpPr>
        <a:xfrm>
          <a:off x="0" y="0"/>
          <a:ext cx="0" cy="0"/>
          <a:chOff x="0" y="0"/>
          <a:chExt cx="0" cy="0"/>
        </a:xfrm>
      </p:grpSpPr>
      <p:sp>
        <p:nvSpPr>
          <p:cNvPr id="79" name="Google Shape;79;p10"/>
          <p:cNvSpPr txBox="1"/>
          <p:nvPr>
            <p:ph type="title"/>
          </p:nvPr>
        </p:nvSpPr>
        <p:spPr>
          <a:xfrm>
            <a:off x="7849195" y="1066800"/>
            <a:ext cx="3657600" cy="19812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rgbClr val="562214"/>
              </a:buClr>
              <a:buSzPts val="2100"/>
              <a:buFont typeface="Gill Sans"/>
              <a:buNone/>
              <a:defRPr b="1" sz="21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 name="Google Shape;80;p10"/>
          <p:cNvSpPr txBox="1"/>
          <p:nvPr>
            <p:ph idx="10" type="dt"/>
          </p:nvPr>
        </p:nvSpPr>
        <p:spPr>
          <a:xfrm>
            <a:off x="4775200" y="6305550"/>
            <a:ext cx="2844900" cy="4764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 name="Google Shape;81;p10"/>
          <p:cNvSpPr txBox="1"/>
          <p:nvPr>
            <p:ph idx="11" type="ftr"/>
          </p:nvPr>
        </p:nvSpPr>
        <p:spPr>
          <a:xfrm>
            <a:off x="7620000" y="6305550"/>
            <a:ext cx="3860700" cy="4764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2" name="Google Shape;82;p10"/>
          <p:cNvSpPr txBox="1"/>
          <p:nvPr>
            <p:ph idx="12" type="sldNum"/>
          </p:nvPr>
        </p:nvSpPr>
        <p:spPr>
          <a:xfrm>
            <a:off x="11484864" y="6305550"/>
            <a:ext cx="609600" cy="476400"/>
          </a:xfrm>
          <a:prstGeom prst="rect">
            <a:avLst/>
          </a:prstGeom>
          <a:noFill/>
          <a:ln>
            <a:noFill/>
          </a:ln>
        </p:spPr>
        <p:txBody>
          <a:bodyPr anchorCtr="0" anchor="b"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3" name="Google Shape;83;p10"/>
          <p:cNvSpPr/>
          <p:nvPr/>
        </p:nvSpPr>
        <p:spPr>
          <a:xfrm>
            <a:off x="1016000" y="1066800"/>
            <a:ext cx="6096000" cy="4572000"/>
          </a:xfrm>
          <a:prstGeom prst="rect">
            <a:avLst/>
          </a:prstGeom>
          <a:solidFill>
            <a:srgbClr val="FFFFFF"/>
          </a:solidFill>
          <a:ln cap="sq" cmpd="sng" w="88900">
            <a:solidFill>
              <a:srgbClr val="FFFFFF"/>
            </a:solidFill>
            <a:prstDash val="solid"/>
            <a:miter lim="800000"/>
            <a:headEnd len="sm" w="sm" type="none"/>
            <a:tailEnd len="sm" w="sm" type="none"/>
          </a:ln>
          <a:effectLst>
            <a:outerShdw blurRad="55500" rotWithShape="0" algn="tl" dir="5400000" dist="18500">
              <a:srgbClr val="000000">
                <a:alpha val="34900"/>
              </a:srgbClr>
            </a:outerShdw>
          </a:effectLst>
        </p:spPr>
        <p:txBody>
          <a:bodyPr anchorCtr="0" anchor="t" bIns="45700" lIns="91425" spcFirstLastPara="1" rIns="91425" wrap="square" tIns="274300">
            <a:noAutofit/>
          </a:bodyPr>
          <a:lstStyle/>
          <a:p>
            <a:pPr indent="0" lvl="0" marL="0" marR="0" rtl="0" algn="l">
              <a:lnSpc>
                <a:spcPct val="93750"/>
              </a:lnSpc>
              <a:spcBef>
                <a:spcPts val="0"/>
              </a:spcBef>
              <a:spcAft>
                <a:spcPts val="0"/>
              </a:spcAft>
              <a:buClr>
                <a:schemeClr val="accent1"/>
              </a:buClr>
              <a:buSzPts val="2560"/>
              <a:buFont typeface="Noto Sans Symbols"/>
              <a:buNone/>
            </a:pPr>
            <a:r>
              <a:t/>
            </a:r>
            <a:endParaRPr sz="3200">
              <a:solidFill>
                <a:schemeClr val="dk1"/>
              </a:solidFill>
              <a:latin typeface="Gill Sans"/>
              <a:ea typeface="Gill Sans"/>
              <a:cs typeface="Gill Sans"/>
              <a:sym typeface="Gill Sans"/>
            </a:endParaRPr>
          </a:p>
        </p:txBody>
      </p:sp>
      <p:sp>
        <p:nvSpPr>
          <p:cNvPr id="84" name="Google Shape;84;p10"/>
          <p:cNvSpPr/>
          <p:nvPr>
            <p:ph idx="2" type="pic"/>
          </p:nvPr>
        </p:nvSpPr>
        <p:spPr>
          <a:xfrm>
            <a:off x="1117600" y="1143004"/>
            <a:ext cx="5892900" cy="3514500"/>
          </a:xfrm>
          <a:prstGeom prst="roundRect">
            <a:avLst>
              <a:gd fmla="val 783" name="adj"/>
            </a:avLst>
          </a:prstGeom>
          <a:solidFill>
            <a:schemeClr val="lt2"/>
          </a:solidFill>
          <a:ln>
            <a:noFill/>
          </a:ln>
        </p:spPr>
      </p:sp>
      <p:sp>
        <p:nvSpPr>
          <p:cNvPr id="85" name="Google Shape;85;p10"/>
          <p:cNvSpPr/>
          <p:nvPr/>
        </p:nvSpPr>
        <p:spPr>
          <a:xfrm rot="-2131329">
            <a:off x="528967" y="954341"/>
            <a:ext cx="914400" cy="204310"/>
          </a:xfrm>
          <a:prstGeom prst="flowChartProcess">
            <a:avLst/>
          </a:prstGeom>
          <a:solidFill>
            <a:srgbClr val="FBFBFB">
              <a:alpha val="44710"/>
            </a:srgbClr>
          </a:solidFill>
          <a:ln cap="rnd" cmpd="sng" w="9525">
            <a:solidFill>
              <a:srgbClr val="FFFFFF"/>
            </a:solidFill>
            <a:prstDash val="solid"/>
            <a:round/>
            <a:headEnd len="sm" w="sm" type="none"/>
            <a:tailEnd len="sm" w="sm" type="none"/>
          </a:ln>
          <a:effectLst>
            <a:outerShdw blurRad="25400" sx="96000" rotWithShape="0" algn="tl" dir="3300000" dist="25400" sy="96000">
              <a:srgbClr val="EAD8B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86" name="Google Shape;86;p10"/>
          <p:cNvSpPr/>
          <p:nvPr/>
        </p:nvSpPr>
        <p:spPr>
          <a:xfrm flipH="1" rot="2103354">
            <a:off x="6671556" y="936786"/>
            <a:ext cx="865632" cy="204310"/>
          </a:xfrm>
          <a:prstGeom prst="flowChartProcess">
            <a:avLst/>
          </a:prstGeom>
          <a:solidFill>
            <a:srgbClr val="FBFBFB">
              <a:alpha val="44710"/>
            </a:srgbClr>
          </a:solidFill>
          <a:ln cap="rnd" cmpd="sng" w="9525">
            <a:solidFill>
              <a:srgbClr val="FFFFFF"/>
            </a:solidFill>
            <a:prstDash val="solid"/>
            <a:round/>
            <a:headEnd len="sm" w="sm" type="none"/>
            <a:tailEnd len="sm" w="sm" type="none"/>
          </a:ln>
          <a:effectLst>
            <a:outerShdw blurRad="25400" sx="96000" rotWithShape="0" algn="tl" dir="3300000" dist="25400" sy="96000">
              <a:schemeClr val="lt2">
                <a:alpha val="20000"/>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87" name="Google Shape;87;p10"/>
          <p:cNvSpPr txBox="1"/>
          <p:nvPr>
            <p:ph idx="1" type="body"/>
          </p:nvPr>
        </p:nvSpPr>
        <p:spPr>
          <a:xfrm>
            <a:off x="1117600" y="4800600"/>
            <a:ext cx="5892900" cy="7620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14285"/>
              </a:lnSpc>
              <a:spcBef>
                <a:spcPts val="0"/>
              </a:spcBef>
              <a:spcAft>
                <a:spcPts val="0"/>
              </a:spcAft>
              <a:buSzPts val="1120"/>
              <a:buNone/>
              <a:defRPr sz="1400">
                <a:solidFill>
                  <a:srgbClr val="777777"/>
                </a:solidFill>
              </a:defRPr>
            </a:lvl1pPr>
            <a:lvl2pPr indent="-304800" lvl="1" marL="914400" rtl="0" algn="l">
              <a:lnSpc>
                <a:spcPct val="100000"/>
              </a:lnSpc>
              <a:spcBef>
                <a:spcPts val="550"/>
              </a:spcBef>
              <a:spcAft>
                <a:spcPts val="0"/>
              </a:spcAft>
              <a:buSzPts val="1200"/>
              <a:buChar char="◦"/>
              <a:defRPr sz="1200"/>
            </a:lvl2pPr>
            <a:lvl3pPr indent="-292100" lvl="2" marL="1371600" rtl="0" algn="l">
              <a:lnSpc>
                <a:spcPct val="100000"/>
              </a:lnSpc>
              <a:spcBef>
                <a:spcPts val="200"/>
              </a:spcBef>
              <a:spcAft>
                <a:spcPts val="0"/>
              </a:spcAft>
              <a:buSzPts val="1000"/>
              <a:buChar char="●"/>
              <a:defRPr sz="1000"/>
            </a:lvl3pPr>
            <a:lvl4pPr indent="-285750" lvl="3" marL="1828800" rtl="0" algn="l">
              <a:lnSpc>
                <a:spcPct val="100000"/>
              </a:lnSpc>
              <a:spcBef>
                <a:spcPts val="180"/>
              </a:spcBef>
              <a:spcAft>
                <a:spcPts val="0"/>
              </a:spcAft>
              <a:buSzPts val="900"/>
              <a:buChar char="●"/>
              <a:defRPr sz="900"/>
            </a:lvl4pPr>
            <a:lvl5pPr indent="-285750" lvl="4" marL="2286000" rtl="0" algn="l">
              <a:lnSpc>
                <a:spcPct val="100000"/>
              </a:lnSpc>
              <a:spcBef>
                <a:spcPts val="180"/>
              </a:spcBef>
              <a:spcAft>
                <a:spcPts val="0"/>
              </a:spcAft>
              <a:buSzPts val="900"/>
              <a:buChar char="●"/>
              <a:defRPr sz="900"/>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xy" tx="0" sx="90000" ty="0" sy="90000"/>
        </a:blipFill>
      </p:bgPr>
    </p:bg>
    <p:spTree>
      <p:nvGrpSpPr>
        <p:cNvPr id="9" name="Shape 9"/>
        <p:cNvGrpSpPr/>
        <p:nvPr/>
      </p:nvGrpSpPr>
      <p:grpSpPr>
        <a:xfrm>
          <a:off x="0" y="0"/>
          <a:ext cx="0" cy="0"/>
          <a:chOff x="0" y="0"/>
          <a:chExt cx="0" cy="0"/>
        </a:xfrm>
      </p:grpSpPr>
      <p:sp>
        <p:nvSpPr>
          <p:cNvPr id="10" name="Google Shape;10;p1"/>
          <p:cNvSpPr/>
          <p:nvPr/>
        </p:nvSpPr>
        <p:spPr>
          <a:xfrm>
            <a:off x="-1087902" y="-815922"/>
            <a:ext cx="2185200" cy="1638900"/>
          </a:xfrm>
          <a:prstGeom prst="pie">
            <a:avLst>
              <a:gd fmla="val 0" name="adj1"/>
              <a:gd fmla="val 5402120" name="adj2"/>
            </a:avLst>
          </a:prstGeom>
          <a:solidFill>
            <a:srgbClr val="FEF9F3">
              <a:alpha val="32940"/>
            </a:srgbClr>
          </a:solidFill>
          <a:ln cap="rnd" cmpd="sng" w="9525">
            <a:solidFill>
              <a:srgbClr val="D1C19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1" name="Google Shape;11;p1"/>
          <p:cNvSpPr/>
          <p:nvPr/>
        </p:nvSpPr>
        <p:spPr>
          <a:xfrm>
            <a:off x="225089" y="21103"/>
            <a:ext cx="2269500" cy="1702200"/>
          </a:xfrm>
          <a:prstGeom prst="ellipse">
            <a:avLst/>
          </a:prstGeom>
          <a:noFill/>
          <a:ln cap="rnd" cmpd="sng" w="27300">
            <a:solidFill>
              <a:srgbClr val="FFF5DB"/>
            </a:solidFill>
            <a:prstDash val="solid"/>
            <a:round/>
            <a:headEnd len="sm" w="sm" type="none"/>
            <a:tailEnd len="sm" w="sm" type="none"/>
          </a:ln>
          <a:effectLst>
            <a:outerShdw blurRad="25400" rotWithShape="0" algn="tl" dir="5400000" dist="25400">
              <a:srgbClr val="ADA48C">
                <a:alpha val="8471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2" name="Google Shape;12;p1"/>
          <p:cNvSpPr/>
          <p:nvPr/>
        </p:nvSpPr>
        <p:spPr>
          <a:xfrm rot="2315832">
            <a:off x="243792" y="1055063"/>
            <a:ext cx="1500862" cy="1102759"/>
          </a:xfrm>
          <a:prstGeom prst="donut">
            <a:avLst>
              <a:gd fmla="val 11833" name="adj"/>
            </a:avLst>
          </a:prstGeom>
          <a:gradFill>
            <a:gsLst>
              <a:gs pos="0">
                <a:srgbClr val="FEFBF4">
                  <a:alpha val="69803"/>
                </a:srgbClr>
              </a:gs>
              <a:gs pos="70000">
                <a:srgbClr val="FFFDF8">
                  <a:alpha val="54901"/>
                </a:srgbClr>
              </a:gs>
              <a:gs pos="100000">
                <a:srgbClr val="EDCF8C">
                  <a:alpha val="60000"/>
                </a:srgbClr>
              </a:gs>
            </a:gsLst>
            <a:path path="circle">
              <a:fillToRect b="100%" r="100%"/>
            </a:path>
            <a:tileRect l="-100%" t="-100%"/>
          </a:gradFill>
          <a:ln cap="rnd" cmpd="sng" w="9525">
            <a:solidFill>
              <a:srgbClr val="C5B390"/>
            </a:solidFill>
            <a:prstDash val="solid"/>
            <a:round/>
            <a:headEnd len="sm" w="sm" type="none"/>
            <a:tailEnd len="sm" w="sm" type="none"/>
          </a:ln>
          <a:effectLst>
            <a:outerShdw blurRad="12700" rotWithShape="0" algn="tl" dir="4500000" dist="15000">
              <a:srgbClr val="564E4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3" name="Google Shape;13;p1"/>
          <p:cNvSpPr/>
          <p:nvPr/>
        </p:nvSpPr>
        <p:spPr>
          <a:xfrm>
            <a:off x="1350498" y="-54"/>
            <a:ext cx="108414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4" name="Google Shape;14;p1"/>
          <p:cNvSpPr txBox="1"/>
          <p:nvPr>
            <p:ph type="title"/>
          </p:nvPr>
        </p:nvSpPr>
        <p:spPr>
          <a:xfrm>
            <a:off x="1914144" y="274638"/>
            <a:ext cx="99975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562214"/>
              </a:buClr>
              <a:buSzPts val="4300"/>
              <a:buFont typeface="Gill Sans"/>
              <a:buNone/>
              <a:defRPr b="0" i="0" sz="4300" u="none" cap="none" strike="noStrike">
                <a:solidFill>
                  <a:srgbClr val="562214"/>
                </a:solidFill>
                <a:effectLst>
                  <a:outerShdw blurRad="50000" rotWithShape="0" algn="tl" dir="5400000" dist="30000">
                    <a:srgbClr val="000000">
                      <a:alpha val="30000"/>
                    </a:srgbClr>
                  </a:outerShdw>
                </a:effectLst>
                <a:latin typeface="Gill Sans"/>
                <a:ea typeface="Gill Sans"/>
                <a:cs typeface="Gill Sans"/>
                <a:sym typeface="Gill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5" name="Google Shape;15;p1"/>
          <p:cNvSpPr txBox="1"/>
          <p:nvPr>
            <p:ph idx="1" type="body"/>
          </p:nvPr>
        </p:nvSpPr>
        <p:spPr>
          <a:xfrm>
            <a:off x="1914144" y="1447800"/>
            <a:ext cx="9997500" cy="4800600"/>
          </a:xfrm>
          <a:prstGeom prst="rect">
            <a:avLst/>
          </a:prstGeom>
          <a:noFill/>
          <a:ln>
            <a:noFill/>
          </a:ln>
        </p:spPr>
        <p:txBody>
          <a:bodyPr anchorCtr="0" anchor="t" bIns="45700" lIns="91425" spcFirstLastPara="1" rIns="91425" wrap="square" tIns="45700">
            <a:normAutofit/>
          </a:bodyPr>
          <a:lstStyle>
            <a:lvl1pPr indent="-391160" lvl="0" marL="457200" marR="0" rtl="0" algn="l">
              <a:lnSpc>
                <a:spcPct val="100000"/>
              </a:lnSpc>
              <a:spcBef>
                <a:spcPts val="600"/>
              </a:spcBef>
              <a:spcAft>
                <a:spcPts val="0"/>
              </a:spcAft>
              <a:buClr>
                <a:schemeClr val="accent1"/>
              </a:buClr>
              <a:buSzPts val="2560"/>
              <a:buFont typeface="Noto Sans Symbols"/>
              <a:buChar char="⚫"/>
              <a:defRPr b="0" i="0" sz="3200" u="none" cap="none" strike="noStrike">
                <a:solidFill>
                  <a:schemeClr val="dk1"/>
                </a:solidFill>
                <a:latin typeface="Gill Sans"/>
                <a:ea typeface="Gill Sans"/>
                <a:cs typeface="Gill Sans"/>
                <a:sym typeface="Gill Sans"/>
              </a:defRPr>
            </a:lvl1pPr>
            <a:lvl2pPr indent="-406400" lvl="1" marL="914400" marR="0" rtl="0" algn="l">
              <a:lnSpc>
                <a:spcPct val="100000"/>
              </a:lnSpc>
              <a:spcBef>
                <a:spcPts val="550"/>
              </a:spcBef>
              <a:spcAft>
                <a:spcPts val="0"/>
              </a:spcAft>
              <a:buClr>
                <a:schemeClr val="accent1"/>
              </a:buClr>
              <a:buSzPts val="2800"/>
              <a:buFont typeface="Verdana"/>
              <a:buChar char="◦"/>
              <a:defRPr b="0" i="0" sz="2800" u="none" cap="none" strike="noStrike">
                <a:solidFill>
                  <a:schemeClr val="dk1"/>
                </a:solidFill>
                <a:latin typeface="Gill Sans"/>
                <a:ea typeface="Gill Sans"/>
                <a:cs typeface="Gill Sans"/>
                <a:sym typeface="Gill Sans"/>
              </a:defRPr>
            </a:lvl2pPr>
            <a:lvl3pPr indent="-381000" lvl="2" marL="1371600" marR="0" rtl="0" algn="l">
              <a:lnSpc>
                <a:spcPct val="100000"/>
              </a:lnSpc>
              <a:spcBef>
                <a:spcPts val="480"/>
              </a:spcBef>
              <a:spcAft>
                <a:spcPts val="0"/>
              </a:spcAft>
              <a:buClr>
                <a:schemeClr val="accent2"/>
              </a:buClr>
              <a:buSzPts val="2400"/>
              <a:buFont typeface="Noto Sans Symbols"/>
              <a:buChar char="●"/>
              <a:defRPr b="0" i="0" sz="2400" u="none" cap="none" strike="noStrike">
                <a:solidFill>
                  <a:schemeClr val="dk1"/>
                </a:solidFill>
                <a:latin typeface="Gill Sans"/>
                <a:ea typeface="Gill Sans"/>
                <a:cs typeface="Gill Sans"/>
                <a:sym typeface="Gill Sans"/>
              </a:defRPr>
            </a:lvl3pPr>
            <a:lvl4pPr indent="-355600" lvl="3" marL="1828800" marR="0" rtl="0" algn="l">
              <a:lnSpc>
                <a:spcPct val="100000"/>
              </a:lnSpc>
              <a:spcBef>
                <a:spcPts val="400"/>
              </a:spcBef>
              <a:spcAft>
                <a:spcPts val="0"/>
              </a:spcAft>
              <a:buClr>
                <a:schemeClr val="accent3"/>
              </a:buClr>
              <a:buSzPts val="2000"/>
              <a:buFont typeface="Noto Sans Symbols"/>
              <a:buChar char="●"/>
              <a:defRPr b="0" i="0" sz="2000" u="none" cap="none" strike="noStrike">
                <a:solidFill>
                  <a:schemeClr val="dk1"/>
                </a:solidFill>
                <a:latin typeface="Gill Sans"/>
                <a:ea typeface="Gill Sans"/>
                <a:cs typeface="Gill Sans"/>
                <a:sym typeface="Gill Sans"/>
              </a:defRPr>
            </a:lvl4pPr>
            <a:lvl5pPr indent="-355600" lvl="4" marL="2286000" marR="0" rtl="0" algn="l">
              <a:lnSpc>
                <a:spcPct val="100000"/>
              </a:lnSpc>
              <a:spcBef>
                <a:spcPts val="400"/>
              </a:spcBef>
              <a:spcAft>
                <a:spcPts val="0"/>
              </a:spcAft>
              <a:buClr>
                <a:schemeClr val="accent4"/>
              </a:buClr>
              <a:buSzPts val="2000"/>
              <a:buFont typeface="Noto Sans Symbols"/>
              <a:buChar char="●"/>
              <a:defRPr b="0" i="0" sz="2000" u="none" cap="none" strike="noStrike">
                <a:solidFill>
                  <a:schemeClr val="dk1"/>
                </a:solidFill>
                <a:latin typeface="Gill Sans"/>
                <a:ea typeface="Gill Sans"/>
                <a:cs typeface="Gill Sans"/>
                <a:sym typeface="Gill Sans"/>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9pPr>
          </a:lstStyle>
          <a:p/>
        </p:txBody>
      </p:sp>
      <p:sp>
        <p:nvSpPr>
          <p:cNvPr id="16" name="Google Shape;16;p1"/>
          <p:cNvSpPr txBox="1"/>
          <p:nvPr>
            <p:ph idx="10" type="dt"/>
          </p:nvPr>
        </p:nvSpPr>
        <p:spPr>
          <a:xfrm>
            <a:off x="4775200" y="6305550"/>
            <a:ext cx="2844900" cy="476400"/>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1200" u="none" cap="none" strike="noStrike">
                <a:solidFill>
                  <a:srgbClr val="B3A787"/>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7" name="Google Shape;17;p1"/>
          <p:cNvSpPr txBox="1"/>
          <p:nvPr>
            <p:ph idx="11" type="ftr"/>
          </p:nvPr>
        </p:nvSpPr>
        <p:spPr>
          <a:xfrm>
            <a:off x="7620000" y="6305550"/>
            <a:ext cx="3860700" cy="4764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B3A787"/>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8" name="Google Shape;18;p1"/>
          <p:cNvSpPr txBox="1"/>
          <p:nvPr>
            <p:ph idx="12" type="sldNum"/>
          </p:nvPr>
        </p:nvSpPr>
        <p:spPr>
          <a:xfrm>
            <a:off x="11484864" y="6305550"/>
            <a:ext cx="609600" cy="47640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1200" u="none" cap="none" strike="noStrike">
                <a:solidFill>
                  <a:srgbClr val="B3A787"/>
                </a:solidFill>
                <a:latin typeface="Gill Sans"/>
                <a:ea typeface="Gill Sans"/>
                <a:cs typeface="Gill Sans"/>
                <a:sym typeface="Gill Sans"/>
              </a:defRPr>
            </a:lvl1pPr>
            <a:lvl2pPr indent="0" lvl="1" marL="0" marR="0" rtl="0" algn="ctr">
              <a:spcBef>
                <a:spcPts val="0"/>
              </a:spcBef>
              <a:buNone/>
              <a:defRPr b="0" i="0" sz="1200" u="none" cap="none" strike="noStrike">
                <a:solidFill>
                  <a:srgbClr val="B3A787"/>
                </a:solidFill>
                <a:latin typeface="Gill Sans"/>
                <a:ea typeface="Gill Sans"/>
                <a:cs typeface="Gill Sans"/>
                <a:sym typeface="Gill Sans"/>
              </a:defRPr>
            </a:lvl2pPr>
            <a:lvl3pPr indent="0" lvl="2" marL="0" marR="0" rtl="0" algn="ctr">
              <a:spcBef>
                <a:spcPts val="0"/>
              </a:spcBef>
              <a:buNone/>
              <a:defRPr b="0" i="0" sz="1200" u="none" cap="none" strike="noStrike">
                <a:solidFill>
                  <a:srgbClr val="B3A787"/>
                </a:solidFill>
                <a:latin typeface="Gill Sans"/>
                <a:ea typeface="Gill Sans"/>
                <a:cs typeface="Gill Sans"/>
                <a:sym typeface="Gill Sans"/>
              </a:defRPr>
            </a:lvl3pPr>
            <a:lvl4pPr indent="0" lvl="3" marL="0" marR="0" rtl="0" algn="ctr">
              <a:spcBef>
                <a:spcPts val="0"/>
              </a:spcBef>
              <a:buNone/>
              <a:defRPr b="0" i="0" sz="1200" u="none" cap="none" strike="noStrike">
                <a:solidFill>
                  <a:srgbClr val="B3A787"/>
                </a:solidFill>
                <a:latin typeface="Gill Sans"/>
                <a:ea typeface="Gill Sans"/>
                <a:cs typeface="Gill Sans"/>
                <a:sym typeface="Gill Sans"/>
              </a:defRPr>
            </a:lvl4pPr>
            <a:lvl5pPr indent="0" lvl="4" marL="0" marR="0" rtl="0" algn="ctr">
              <a:spcBef>
                <a:spcPts val="0"/>
              </a:spcBef>
              <a:buNone/>
              <a:defRPr b="0" i="0" sz="1200" u="none" cap="none" strike="noStrike">
                <a:solidFill>
                  <a:srgbClr val="B3A787"/>
                </a:solidFill>
                <a:latin typeface="Gill Sans"/>
                <a:ea typeface="Gill Sans"/>
                <a:cs typeface="Gill Sans"/>
                <a:sym typeface="Gill Sans"/>
              </a:defRPr>
            </a:lvl5pPr>
            <a:lvl6pPr indent="0" lvl="5" marL="0" marR="0" rtl="0" algn="ctr">
              <a:spcBef>
                <a:spcPts val="0"/>
              </a:spcBef>
              <a:buNone/>
              <a:defRPr b="0" i="0" sz="1200" u="none" cap="none" strike="noStrike">
                <a:solidFill>
                  <a:srgbClr val="B3A787"/>
                </a:solidFill>
                <a:latin typeface="Gill Sans"/>
                <a:ea typeface="Gill Sans"/>
                <a:cs typeface="Gill Sans"/>
                <a:sym typeface="Gill Sans"/>
              </a:defRPr>
            </a:lvl6pPr>
            <a:lvl7pPr indent="0" lvl="6" marL="0" marR="0" rtl="0" algn="ctr">
              <a:spcBef>
                <a:spcPts val="0"/>
              </a:spcBef>
              <a:buNone/>
              <a:defRPr b="0" i="0" sz="1200" u="none" cap="none" strike="noStrike">
                <a:solidFill>
                  <a:srgbClr val="B3A787"/>
                </a:solidFill>
                <a:latin typeface="Gill Sans"/>
                <a:ea typeface="Gill Sans"/>
                <a:cs typeface="Gill Sans"/>
                <a:sym typeface="Gill Sans"/>
              </a:defRPr>
            </a:lvl7pPr>
            <a:lvl8pPr indent="0" lvl="7" marL="0" marR="0" rtl="0" algn="ctr">
              <a:spcBef>
                <a:spcPts val="0"/>
              </a:spcBef>
              <a:buNone/>
              <a:defRPr b="0" i="0" sz="1200" u="none" cap="none" strike="noStrike">
                <a:solidFill>
                  <a:srgbClr val="B3A787"/>
                </a:solidFill>
                <a:latin typeface="Gill Sans"/>
                <a:ea typeface="Gill Sans"/>
                <a:cs typeface="Gill Sans"/>
                <a:sym typeface="Gill Sans"/>
              </a:defRPr>
            </a:lvl8pPr>
            <a:lvl9pPr indent="0" lvl="8" marL="0" marR="0" rtl="0" algn="ctr">
              <a:spcBef>
                <a:spcPts val="0"/>
              </a:spcBef>
              <a:buNone/>
              <a:defRPr b="0" i="0" sz="1200" u="none" cap="none" strike="noStrike">
                <a:solidFill>
                  <a:srgbClr val="B3A787"/>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
        <p:nvSpPr>
          <p:cNvPr id="19" name="Google Shape;19;p1"/>
          <p:cNvSpPr/>
          <p:nvPr/>
        </p:nvSpPr>
        <p:spPr>
          <a:xfrm>
            <a:off x="1353312" y="-54"/>
            <a:ext cx="97500" cy="6858000"/>
          </a:xfrm>
          <a:prstGeom prst="rect">
            <a:avLst/>
          </a:prstGeom>
          <a:solidFill>
            <a:schemeClr val="lt1"/>
          </a:solidFill>
          <a:ln>
            <a:noFill/>
          </a:ln>
          <a:effectLst>
            <a:outerShdw blurRad="38550" rotWithShape="0" algn="tl" dir="10800000" dist="38000">
              <a:srgbClr val="6F6A5F">
                <a:alpha val="2471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2" name="Google Shape;102;p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en.wikipedia.org/wiki/Polysaccharide" TargetMode="External"/><Relationship Id="rId4" Type="http://schemas.openxmlformats.org/officeDocument/2006/relationships/hyperlink" Target="https://en.wikipedia.org/wiki/Brown_algae" TargetMode="External"/><Relationship Id="rId5"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https://www.drugs.com/monograph/phenytoin.html" TargetMode="External"/><Relationship Id="rId4" Type="http://schemas.openxmlformats.org/officeDocument/2006/relationships/hyperlink" Target="https://www.drugs.com/drug-class/anticonvulsants.html" TargetMode="External"/><Relationship Id="rId5" Type="http://schemas.openxmlformats.org/officeDocument/2006/relationships/hyperlink" Target="https://en.wikipedia.org/wiki/Voltage_gated_sodium_channel" TargetMode="External"/><Relationship Id="rId6" Type="http://schemas.openxmlformats.org/officeDocument/2006/relationships/hyperlink" Target="https://en.wikipedia.org/wiki/Heart_arrhythmia" TargetMode="External"/><Relationship Id="rId7" Type="http://schemas.openxmlformats.org/officeDocument/2006/relationships/hyperlink" Target="https://en.wikipedia.org/wiki/Neuropathic_pain" TargetMode="External"/><Relationship Id="rId8"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hyperlink" Target="https://www.healthline.com/health/peritoniti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5"/>
          <p:cNvSpPr txBox="1"/>
          <p:nvPr>
            <p:ph type="ctrTitle"/>
          </p:nvPr>
        </p:nvSpPr>
        <p:spPr>
          <a:xfrm>
            <a:off x="1915128" y="3429000"/>
            <a:ext cx="6336000" cy="4578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562214"/>
              </a:buClr>
              <a:buSzPct val="100000"/>
              <a:buFont typeface="Gill Sans"/>
              <a:buNone/>
            </a:pPr>
            <a:r>
              <a:rPr lang="en-US"/>
              <a:t>Ascites </a:t>
            </a:r>
            <a:endParaRPr/>
          </a:p>
        </p:txBody>
      </p:sp>
      <p:sp>
        <p:nvSpPr>
          <p:cNvPr id="180" name="Google Shape;180;p25"/>
          <p:cNvSpPr txBox="1"/>
          <p:nvPr>
            <p:ph idx="1" type="subTitle"/>
          </p:nvPr>
        </p:nvSpPr>
        <p:spPr>
          <a:xfrm>
            <a:off x="1524000" y="3886679"/>
            <a:ext cx="9144000" cy="2733300"/>
          </a:xfrm>
          <a:prstGeom prst="rect">
            <a:avLst/>
          </a:prstGeom>
          <a:noFill/>
          <a:ln>
            <a:noFill/>
          </a:ln>
        </p:spPr>
        <p:txBody>
          <a:bodyPr anchorCtr="0" anchor="t" bIns="45700" lIns="91425" spcFirstLastPara="1" rIns="91425" wrap="square" tIns="0">
            <a:normAutofit lnSpcReduction="10000"/>
          </a:bodyPr>
          <a:lstStyle/>
          <a:p>
            <a:pPr indent="0" lvl="0" marL="27432" rtl="0" algn="l">
              <a:lnSpc>
                <a:spcPct val="100000"/>
              </a:lnSpc>
              <a:spcBef>
                <a:spcPts val="0"/>
              </a:spcBef>
              <a:spcAft>
                <a:spcPts val="0"/>
              </a:spcAft>
              <a:buSzPts val="2080"/>
              <a:buNone/>
            </a:pPr>
            <a:r>
              <a:t/>
            </a:r>
            <a:endParaRPr/>
          </a:p>
          <a:p>
            <a:pPr indent="0" lvl="0" marL="27432" rtl="0" algn="l">
              <a:lnSpc>
                <a:spcPct val="100000"/>
              </a:lnSpc>
              <a:spcBef>
                <a:spcPts val="600"/>
              </a:spcBef>
              <a:spcAft>
                <a:spcPts val="0"/>
              </a:spcAft>
              <a:buSzPts val="2080"/>
              <a:buNone/>
            </a:pPr>
            <a:r>
              <a:rPr b="1" lang="en-US"/>
              <a:t>Supervised by:-Meeran albataineh</a:t>
            </a:r>
            <a:endParaRPr b="1"/>
          </a:p>
          <a:p>
            <a:pPr indent="0" lvl="0" marL="27432" rtl="0" algn="l">
              <a:lnSpc>
                <a:spcPct val="100000"/>
              </a:lnSpc>
              <a:spcBef>
                <a:spcPts val="600"/>
              </a:spcBef>
              <a:spcAft>
                <a:spcPts val="0"/>
              </a:spcAft>
              <a:buSzPts val="2080"/>
              <a:buNone/>
            </a:pPr>
            <a:r>
              <a:t/>
            </a:r>
            <a:endParaRPr/>
          </a:p>
          <a:p>
            <a:pPr indent="0" lvl="0" marL="27432" rtl="0" algn="l">
              <a:lnSpc>
                <a:spcPct val="100000"/>
              </a:lnSpc>
              <a:spcBef>
                <a:spcPts val="600"/>
              </a:spcBef>
              <a:spcAft>
                <a:spcPts val="0"/>
              </a:spcAft>
              <a:buSzPts val="2080"/>
              <a:buNone/>
            </a:pPr>
            <a:r>
              <a:rPr b="1" lang="en-US"/>
              <a:t>Presented</a:t>
            </a:r>
            <a:r>
              <a:rPr lang="en-US"/>
              <a:t> </a:t>
            </a:r>
            <a:r>
              <a:rPr b="1" lang="en-US"/>
              <a:t>by:-</a:t>
            </a:r>
            <a:r>
              <a:rPr lang="en-US"/>
              <a:t> </a:t>
            </a:r>
            <a:r>
              <a:rPr b="1" lang="en-US"/>
              <a:t>Jaser Younes</a:t>
            </a:r>
            <a:endParaRPr/>
          </a:p>
          <a:p>
            <a:pPr indent="0" lvl="0" marL="27432" rtl="0" algn="l">
              <a:lnSpc>
                <a:spcPct val="100000"/>
              </a:lnSpc>
              <a:spcBef>
                <a:spcPts val="600"/>
              </a:spcBef>
              <a:spcAft>
                <a:spcPts val="0"/>
              </a:spcAft>
              <a:buSzPts val="2080"/>
              <a:buNone/>
            </a:pPr>
            <a:r>
              <a:rPr lang="en-US"/>
              <a:t>                    </a:t>
            </a:r>
            <a:r>
              <a:rPr b="1" lang="en-US"/>
              <a:t>      Ammar Alsarhan</a:t>
            </a:r>
            <a:endParaRPr b="1"/>
          </a:p>
          <a:p>
            <a:pPr indent="0" lvl="0" marL="27432" rtl="0" algn="l">
              <a:lnSpc>
                <a:spcPct val="100000"/>
              </a:lnSpc>
              <a:spcBef>
                <a:spcPts val="600"/>
              </a:spcBef>
              <a:spcAft>
                <a:spcPts val="0"/>
              </a:spcAft>
              <a:buSzPts val="2080"/>
              <a:buNone/>
            </a:pPr>
            <a:r>
              <a:rPr b="1" lang="en-US"/>
              <a:t>                           Rama Shamayleh</a:t>
            </a:r>
            <a:endParaRPr/>
          </a:p>
        </p:txBody>
      </p:sp>
      <p:pic>
        <p:nvPicPr>
          <p:cNvPr id="181" name="Google Shape;181;p25"/>
          <p:cNvPicPr preferRelativeResize="0"/>
          <p:nvPr/>
        </p:nvPicPr>
        <p:blipFill rotWithShape="1">
          <a:blip r:embed="rId3">
            <a:alphaModFix/>
          </a:blip>
          <a:srcRect b="0" l="0" r="0" t="0"/>
          <a:stretch/>
        </p:blipFill>
        <p:spPr>
          <a:xfrm>
            <a:off x="8420963" y="3323804"/>
            <a:ext cx="2416970" cy="23516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4"/>
          <p:cNvSpPr txBox="1"/>
          <p:nvPr>
            <p:ph type="title"/>
          </p:nvPr>
        </p:nvSpPr>
        <p:spPr>
          <a:xfrm>
            <a:off x="943849" y="236915"/>
            <a:ext cx="105156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Fluid analysis  </a:t>
            </a:r>
            <a:endParaRPr b="1"/>
          </a:p>
        </p:txBody>
      </p:sp>
      <p:pic>
        <p:nvPicPr>
          <p:cNvPr id="249" name="Google Shape;249;p34"/>
          <p:cNvPicPr preferRelativeResize="0"/>
          <p:nvPr>
            <p:ph idx="1" type="body"/>
          </p:nvPr>
        </p:nvPicPr>
        <p:blipFill rotWithShape="1">
          <a:blip r:embed="rId3">
            <a:alphaModFix/>
          </a:blip>
          <a:srcRect b="0" l="0" r="0" t="0"/>
          <a:stretch/>
        </p:blipFill>
        <p:spPr>
          <a:xfrm>
            <a:off x="7252138" y="1015730"/>
            <a:ext cx="4939800" cy="4801800"/>
          </a:xfrm>
          <a:prstGeom prst="rect">
            <a:avLst/>
          </a:prstGeom>
          <a:noFill/>
          <a:ln>
            <a:noFill/>
          </a:ln>
        </p:spPr>
      </p:pic>
      <p:sp>
        <p:nvSpPr>
          <p:cNvPr id="250" name="Google Shape;250;p34"/>
          <p:cNvSpPr txBox="1"/>
          <p:nvPr/>
        </p:nvSpPr>
        <p:spPr>
          <a:xfrm>
            <a:off x="1153571" y="2163884"/>
            <a:ext cx="6093900" cy="16311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Gill Sans"/>
                <a:ea typeface="Gill Sans"/>
                <a:cs typeface="Gill Sans"/>
                <a:sym typeface="Gill Sans"/>
              </a:rPr>
              <a:t>Transudative: protein concentration &lt; 25 g/L (2.5 g/dL)) and relatively few cells so SAAG &gt; 11 g/L (1.1 g/dL)  which caused by Venous outflow obstruction due to cardiac failure or hepatic venous outflow obstruction</a:t>
            </a:r>
            <a:endParaRPr/>
          </a:p>
        </p:txBody>
      </p:sp>
      <p:sp>
        <p:nvSpPr>
          <p:cNvPr id="251" name="Google Shape;251;p34"/>
          <p:cNvSpPr txBox="1"/>
          <p:nvPr/>
        </p:nvSpPr>
        <p:spPr>
          <a:xfrm>
            <a:off x="1051971" y="1329192"/>
            <a:ext cx="6093900" cy="7080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Gill Sans"/>
                <a:ea typeface="Gill Sans"/>
                <a:cs typeface="Gill Sans"/>
                <a:sym typeface="Gill Sans"/>
              </a:rPr>
              <a:t>(SAAG) can be a useful tool to distinguish ascites of different etiologies</a:t>
            </a:r>
            <a:endParaRPr/>
          </a:p>
        </p:txBody>
      </p:sp>
      <p:sp>
        <p:nvSpPr>
          <p:cNvPr id="252" name="Google Shape;252;p34"/>
          <p:cNvSpPr txBox="1"/>
          <p:nvPr/>
        </p:nvSpPr>
        <p:spPr>
          <a:xfrm>
            <a:off x="1160093" y="3685845"/>
            <a:ext cx="6093900" cy="16311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Gill Sans"/>
                <a:ea typeface="Gill Sans"/>
                <a:cs typeface="Gill Sans"/>
                <a:sym typeface="Gill Sans"/>
              </a:rPr>
              <a:t>exudative :protein concentration &gt; 25 g/L (2.5 g/dL) or a SAAG of &lt; 11 g/L (1.1 g/dL) raises the possibility of infection (especially tuberculosis), malignancy, pancreatic ascites or, rarely, hypothyroidism</a:t>
            </a:r>
            <a:endParaRPr/>
          </a:p>
        </p:txBody>
      </p:sp>
      <p:sp>
        <p:nvSpPr>
          <p:cNvPr id="253" name="Google Shape;253;p34"/>
          <p:cNvSpPr txBox="1"/>
          <p:nvPr/>
        </p:nvSpPr>
        <p:spPr>
          <a:xfrm>
            <a:off x="1420200" y="5345374"/>
            <a:ext cx="6093900" cy="1323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Gill Sans"/>
                <a:ea typeface="Gill Sans"/>
                <a:cs typeface="Gill Sans"/>
                <a:sym typeface="Gill Sans"/>
              </a:rPr>
              <a:t>triglyceride at a level &gt; 1.1 g/L (110 mg/dL suggests anatomical or functional abnormality of lymphatic drainage from the abdomen. The ascites in this context has a characteristic milky-white appearance.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5"/>
          <p:cNvSpPr txBox="1"/>
          <p:nvPr>
            <p:ph type="title"/>
          </p:nvPr>
        </p:nvSpPr>
        <p:spPr>
          <a:xfrm>
            <a:off x="838200" y="219244"/>
            <a:ext cx="105156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Management</a:t>
            </a:r>
            <a:endParaRPr/>
          </a:p>
        </p:txBody>
      </p:sp>
      <p:sp>
        <p:nvSpPr>
          <p:cNvPr id="259" name="Google Shape;259;p35"/>
          <p:cNvSpPr txBox="1"/>
          <p:nvPr/>
        </p:nvSpPr>
        <p:spPr>
          <a:xfrm>
            <a:off x="722102" y="1536387"/>
            <a:ext cx="10927200" cy="427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u="sng">
                <a:solidFill>
                  <a:schemeClr val="dk1"/>
                </a:solidFill>
                <a:latin typeface="Gill Sans"/>
                <a:ea typeface="Gill Sans"/>
                <a:cs typeface="Gill Sans"/>
                <a:sym typeface="Gill Sans"/>
              </a:rPr>
              <a:t>Treatment of transudative ascites :</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Gill Sans"/>
                <a:ea typeface="Gill Sans"/>
                <a:cs typeface="Gill Sans"/>
                <a:sym typeface="Gill Sans"/>
              </a:rPr>
              <a:t>on restricting sodium and water intake</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Gill Sans"/>
                <a:ea typeface="Gill Sans"/>
                <a:cs typeface="Gill Sans"/>
                <a:sym typeface="Gill Sans"/>
              </a:rPr>
              <a:t> promoting urine output with diuretics </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Gill Sans"/>
                <a:ea typeface="Gill Sans"/>
                <a:cs typeface="Gill Sans"/>
                <a:sym typeface="Gill Sans"/>
              </a:rPr>
              <a:t>if necessary, removing ascites directly by paracentesis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Gill Sans"/>
                <a:ea typeface="Gill Sans"/>
                <a:cs typeface="Gill Sans"/>
                <a:sym typeface="Gill Sans"/>
              </a:rPr>
              <a:t>During management of ascites, the patient should be weighed regularly. Diuretics should be titrated to remove no more than 1 L of fluid daily, so body weight should not fall by more than 1 kg daily to avoid excessive fluid depletion.</a:t>
            </a:r>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Gill Sans"/>
              <a:ea typeface="Gill Sans"/>
              <a:cs typeface="Gill Sans"/>
              <a:sym typeface="Gill Sans"/>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Gill Sans"/>
              <a:ea typeface="Gill Sans"/>
              <a:cs typeface="Gill Sans"/>
              <a:sym typeface="Gill Sans"/>
            </a:endParaRPr>
          </a:p>
          <a:p>
            <a:pPr indent="0" lvl="0" marL="0" marR="0" rtl="0" algn="l">
              <a:spcBef>
                <a:spcPts val="0"/>
              </a:spcBef>
              <a:spcAft>
                <a:spcPts val="0"/>
              </a:spcAft>
              <a:buNone/>
            </a:pPr>
            <a:r>
              <a:rPr b="1" i="1" lang="en-US" sz="2800" u="sng">
                <a:solidFill>
                  <a:schemeClr val="dk1"/>
                </a:solidFill>
                <a:latin typeface="Gill Sans"/>
                <a:ea typeface="Gill Sans"/>
                <a:cs typeface="Gill Sans"/>
                <a:sym typeface="Gill Sans"/>
              </a:rPr>
              <a:t>Treatment of exudative ascites :</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Gill Sans"/>
                <a:ea typeface="Gill Sans"/>
                <a:cs typeface="Gill Sans"/>
                <a:sym typeface="Gill Sans"/>
              </a:rPr>
              <a:t> is treated with paracentesis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6"/>
          <p:cNvSpPr txBox="1"/>
          <p:nvPr>
            <p:ph type="title"/>
          </p:nvPr>
        </p:nvSpPr>
        <p:spPr>
          <a:xfrm>
            <a:off x="930165" y="354725"/>
            <a:ext cx="9601200" cy="14859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Sodium and water restriction</a:t>
            </a:r>
            <a:endParaRPr/>
          </a:p>
        </p:txBody>
      </p:sp>
      <p:sp>
        <p:nvSpPr>
          <p:cNvPr id="265" name="Google Shape;265;p36"/>
          <p:cNvSpPr txBox="1"/>
          <p:nvPr>
            <p:ph idx="1" type="body"/>
          </p:nvPr>
        </p:nvSpPr>
        <p:spPr>
          <a:xfrm>
            <a:off x="754285" y="1820862"/>
            <a:ext cx="11437800" cy="4351200"/>
          </a:xfrm>
          <a:prstGeom prst="rect">
            <a:avLst/>
          </a:prstGeom>
          <a:noFill/>
          <a:ln>
            <a:noFill/>
          </a:ln>
        </p:spPr>
        <p:txBody>
          <a:bodyPr anchorCtr="0" anchor="t" bIns="45700" lIns="91425" spcFirstLastPara="1" rIns="91425" wrap="square" tIns="45700">
            <a:normAutofit/>
          </a:bodyPr>
          <a:lstStyle/>
          <a:p>
            <a:pPr indent="-283464" lvl="0" marL="365760" rtl="0" algn="l">
              <a:lnSpc>
                <a:spcPct val="100000"/>
              </a:lnSpc>
              <a:spcBef>
                <a:spcPts val="0"/>
              </a:spcBef>
              <a:spcAft>
                <a:spcPts val="0"/>
              </a:spcAft>
              <a:buSzPts val="1920"/>
              <a:buChar char="⚫"/>
            </a:pPr>
            <a:r>
              <a:rPr lang="en-US" sz="2400"/>
              <a:t>Restriction of dietary sodium intake is essential to achieve negative sodium balance and a few patients can be managed satisfactorily by this alone</a:t>
            </a:r>
            <a:endParaRPr/>
          </a:p>
          <a:p>
            <a:pPr indent="-283464" lvl="0" marL="365760" rtl="0" algn="l">
              <a:lnSpc>
                <a:spcPct val="100000"/>
              </a:lnSpc>
              <a:spcBef>
                <a:spcPts val="600"/>
              </a:spcBef>
              <a:spcAft>
                <a:spcPts val="0"/>
              </a:spcAft>
              <a:buSzPts val="1920"/>
              <a:buChar char="⚫"/>
            </a:pPr>
            <a:r>
              <a:rPr lang="en-US" sz="2400"/>
              <a:t>. Restriction of sodium intake to 100 mmol/24 hrs (‘no added salt diet’) is usually adequate.</a:t>
            </a:r>
            <a:endParaRPr/>
          </a:p>
          <a:p>
            <a:pPr indent="-283464" lvl="0" marL="365760" rtl="0" algn="l">
              <a:lnSpc>
                <a:spcPct val="100000"/>
              </a:lnSpc>
              <a:spcBef>
                <a:spcPts val="600"/>
              </a:spcBef>
              <a:spcAft>
                <a:spcPts val="0"/>
              </a:spcAft>
              <a:buSzPts val="1920"/>
              <a:buChar char="⚫"/>
            </a:pPr>
            <a:r>
              <a:rPr lang="en-US" sz="2400"/>
              <a:t> Drugs containing relatively large amounts of sodium, and those promoting sodium retention, such as non-steroidal anti-inflammatory drugs (NSAIDs), must be avoided </a:t>
            </a:r>
            <a:endParaRPr/>
          </a:p>
          <a:p>
            <a:pPr indent="-283464" lvl="0" marL="365760" rtl="0" algn="l">
              <a:lnSpc>
                <a:spcPct val="100000"/>
              </a:lnSpc>
              <a:spcBef>
                <a:spcPts val="600"/>
              </a:spcBef>
              <a:spcAft>
                <a:spcPts val="0"/>
              </a:spcAft>
              <a:buSzPts val="1920"/>
              <a:buChar char="⚫"/>
            </a:pPr>
            <a:r>
              <a:rPr lang="en-US" sz="2400"/>
              <a:t>Restriction of water intake to 1.0–1.5 L/24 hrs is necessary only if the plasma sodium falls below 125 mmol/L</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7"/>
          <p:cNvSpPr txBox="1"/>
          <p:nvPr>
            <p:ph idx="1" type="subTitle"/>
          </p:nvPr>
        </p:nvSpPr>
        <p:spPr>
          <a:xfrm>
            <a:off x="102268" y="162425"/>
            <a:ext cx="11965500" cy="6617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0000"/>
              </a:buClr>
              <a:buSzPts val="2800"/>
              <a:buNone/>
            </a:pPr>
            <a:r>
              <a:rPr b="1" lang="en-US" sz="2800" u="sng">
                <a:solidFill>
                  <a:srgbClr val="FF0000"/>
                </a:solidFill>
              </a:rPr>
              <a:t>Drugs containing relatively large amount of sodium :</a:t>
            </a:r>
            <a:endParaRPr/>
          </a:p>
          <a:p>
            <a:pPr indent="0" lvl="0" marL="0" rtl="0" algn="ctr">
              <a:lnSpc>
                <a:spcPct val="90000"/>
              </a:lnSpc>
              <a:spcBef>
                <a:spcPts val="1000"/>
              </a:spcBef>
              <a:spcAft>
                <a:spcPts val="0"/>
              </a:spcAft>
              <a:buClr>
                <a:schemeClr val="dk1"/>
              </a:buClr>
              <a:buSzPts val="2800"/>
              <a:buNone/>
            </a:pPr>
            <a:r>
              <a:t/>
            </a:r>
            <a:endParaRPr b="1" sz="2800" u="sng">
              <a:solidFill>
                <a:srgbClr val="FF0000"/>
              </a:solidFill>
            </a:endParaRPr>
          </a:p>
          <a:p>
            <a:pPr indent="0" lvl="0" marL="0" rtl="0" algn="l">
              <a:lnSpc>
                <a:spcPct val="90000"/>
              </a:lnSpc>
              <a:spcBef>
                <a:spcPts val="1000"/>
              </a:spcBef>
              <a:spcAft>
                <a:spcPts val="0"/>
              </a:spcAft>
              <a:buClr>
                <a:schemeClr val="accent6"/>
              </a:buClr>
              <a:buSzPts val="2400"/>
              <a:buNone/>
            </a:pPr>
            <a:r>
              <a:rPr b="1" i="0" lang="en-US">
                <a:solidFill>
                  <a:schemeClr val="accent6"/>
                </a:solidFill>
                <a:latin typeface="Arial"/>
                <a:ea typeface="Arial"/>
                <a:cs typeface="Arial"/>
                <a:sym typeface="Arial"/>
              </a:rPr>
              <a:t>1) Alginates </a:t>
            </a:r>
            <a:r>
              <a:rPr b="1" i="0" lang="en-US">
                <a:solidFill>
                  <a:srgbClr val="202122"/>
                </a:solidFill>
                <a:latin typeface="Arial"/>
                <a:ea typeface="Arial"/>
                <a:cs typeface="Arial"/>
                <a:sym typeface="Arial"/>
              </a:rPr>
              <a:t>: </a:t>
            </a:r>
            <a:r>
              <a:rPr i="0" lang="en-US" u="sng">
                <a:solidFill>
                  <a:srgbClr val="202122"/>
                </a:solidFill>
                <a:latin typeface="Arial"/>
                <a:ea typeface="Arial"/>
                <a:cs typeface="Arial"/>
                <a:sym typeface="Arial"/>
              </a:rPr>
              <a:t>salt of Alginic acid</a:t>
            </a:r>
            <a:endParaRPr/>
          </a:p>
          <a:p>
            <a:pPr indent="0" lvl="0" marL="0" rtl="0" algn="l">
              <a:lnSpc>
                <a:spcPct val="90000"/>
              </a:lnSpc>
              <a:spcBef>
                <a:spcPts val="1000"/>
              </a:spcBef>
              <a:spcAft>
                <a:spcPts val="0"/>
              </a:spcAft>
              <a:buClr>
                <a:srgbClr val="202122"/>
              </a:buClr>
              <a:buSzPts val="2000"/>
              <a:buNone/>
            </a:pPr>
            <a:r>
              <a:rPr b="1" i="0" lang="en-US" sz="2000">
                <a:solidFill>
                  <a:srgbClr val="202122"/>
                </a:solidFill>
                <a:latin typeface="Arial"/>
                <a:ea typeface="Arial"/>
                <a:cs typeface="Arial"/>
                <a:sym typeface="Arial"/>
              </a:rPr>
              <a:t>Alginic acid</a:t>
            </a:r>
            <a:r>
              <a:rPr b="0" i="0" lang="en-US" sz="2000">
                <a:solidFill>
                  <a:srgbClr val="202122"/>
                </a:solidFill>
                <a:latin typeface="Arial"/>
                <a:ea typeface="Arial"/>
                <a:cs typeface="Arial"/>
                <a:sym typeface="Arial"/>
              </a:rPr>
              <a:t>, is a naturally occurring, edible </a:t>
            </a:r>
            <a:r>
              <a:rPr b="0" i="0" lang="en-US" sz="2000" u="sng" strike="noStrike">
                <a:solidFill>
                  <a:schemeClr val="hlink"/>
                </a:solidFill>
                <a:latin typeface="Arial"/>
                <a:ea typeface="Arial"/>
                <a:cs typeface="Arial"/>
                <a:sym typeface="Arial"/>
                <a:hlinkClick r:id="rId3"/>
              </a:rPr>
              <a:t>polysaccharide</a:t>
            </a:r>
            <a:r>
              <a:rPr b="0" i="0" lang="en-US" sz="2000">
                <a:solidFill>
                  <a:srgbClr val="202122"/>
                </a:solidFill>
                <a:latin typeface="Arial"/>
                <a:ea typeface="Arial"/>
                <a:cs typeface="Arial"/>
                <a:sym typeface="Arial"/>
              </a:rPr>
              <a:t> found in </a:t>
            </a:r>
            <a:r>
              <a:rPr b="0" i="0" lang="en-US" sz="2000" u="sng" strike="noStrike">
                <a:solidFill>
                  <a:schemeClr val="hlink"/>
                </a:solidFill>
                <a:latin typeface="Arial"/>
                <a:ea typeface="Arial"/>
                <a:cs typeface="Arial"/>
                <a:sym typeface="Arial"/>
                <a:hlinkClick r:id="rId4"/>
              </a:rPr>
              <a:t>brown algae</a:t>
            </a:r>
            <a:r>
              <a:rPr b="0" i="0" lang="en-US" sz="2000">
                <a:solidFill>
                  <a:srgbClr val="202122"/>
                </a:solidFill>
                <a:latin typeface="Arial"/>
                <a:ea typeface="Arial"/>
                <a:cs typeface="Arial"/>
                <a:sym typeface="Arial"/>
              </a:rPr>
              <a:t>. With metals such as sodium and calcium, its salts are known as </a:t>
            </a:r>
            <a:r>
              <a:rPr b="1" i="0" lang="en-US" sz="2000">
                <a:solidFill>
                  <a:srgbClr val="202122"/>
                </a:solidFill>
                <a:latin typeface="Arial"/>
                <a:ea typeface="Arial"/>
                <a:cs typeface="Arial"/>
                <a:sym typeface="Arial"/>
              </a:rPr>
              <a:t>alginates.</a:t>
            </a:r>
            <a:endParaRPr/>
          </a:p>
          <a:p>
            <a:pPr indent="0" lvl="0" marL="0" rtl="0" algn="l">
              <a:lnSpc>
                <a:spcPct val="90000"/>
              </a:lnSpc>
              <a:spcBef>
                <a:spcPts val="1000"/>
              </a:spcBef>
              <a:spcAft>
                <a:spcPts val="0"/>
              </a:spcAft>
              <a:buClr>
                <a:schemeClr val="dk1"/>
              </a:buClr>
              <a:buSzPts val="2000"/>
              <a:buNone/>
            </a:pPr>
            <a:r>
              <a:t/>
            </a:r>
            <a:endParaRPr b="1" sz="2000" u="sng">
              <a:solidFill>
                <a:srgbClr val="202122"/>
              </a:solidFill>
              <a:latin typeface="Arial"/>
              <a:ea typeface="Arial"/>
              <a:cs typeface="Arial"/>
              <a:sym typeface="Arial"/>
            </a:endParaRPr>
          </a:p>
          <a:p>
            <a:pPr indent="0" lvl="0" marL="0" rtl="0" algn="l">
              <a:lnSpc>
                <a:spcPct val="90000"/>
              </a:lnSpc>
              <a:spcBef>
                <a:spcPts val="1000"/>
              </a:spcBef>
              <a:spcAft>
                <a:spcPts val="0"/>
              </a:spcAft>
              <a:buClr>
                <a:schemeClr val="accent6"/>
              </a:buClr>
              <a:buSzPts val="2400"/>
              <a:buNone/>
            </a:pPr>
            <a:r>
              <a:rPr b="1" i="0" lang="en-US">
                <a:solidFill>
                  <a:schemeClr val="accent6"/>
                </a:solidFill>
                <a:latin typeface="Arial"/>
                <a:ea typeface="Arial"/>
                <a:cs typeface="Arial"/>
                <a:sym typeface="Arial"/>
              </a:rPr>
              <a:t>2) Antacids </a:t>
            </a:r>
            <a:r>
              <a:rPr b="1" i="0" lang="en-US">
                <a:solidFill>
                  <a:srgbClr val="202122"/>
                </a:solidFill>
                <a:latin typeface="Arial"/>
                <a:ea typeface="Arial"/>
                <a:cs typeface="Arial"/>
                <a:sym typeface="Arial"/>
              </a:rPr>
              <a:t>: </a:t>
            </a:r>
            <a:r>
              <a:rPr i="0" lang="en-US" u="sng">
                <a:solidFill>
                  <a:srgbClr val="202122"/>
                </a:solidFill>
                <a:latin typeface="Arial"/>
                <a:ea typeface="Arial"/>
                <a:cs typeface="Arial"/>
                <a:sym typeface="Arial"/>
              </a:rPr>
              <a:t>systemic antacids MAINLY</a:t>
            </a:r>
            <a:endParaRPr/>
          </a:p>
          <a:p>
            <a:pPr indent="0" lvl="0" marL="0" rtl="0" algn="l">
              <a:lnSpc>
                <a:spcPct val="90000"/>
              </a:lnSpc>
              <a:spcBef>
                <a:spcPts val="1000"/>
              </a:spcBef>
              <a:spcAft>
                <a:spcPts val="0"/>
              </a:spcAft>
              <a:buClr>
                <a:schemeClr val="dk1"/>
              </a:buClr>
              <a:buSzPts val="2800"/>
              <a:buNone/>
            </a:pPr>
            <a:r>
              <a:t/>
            </a:r>
            <a:endParaRPr b="1" sz="2800" u="sng">
              <a:solidFill>
                <a:srgbClr val="FF0000"/>
              </a:solidFill>
            </a:endParaRPr>
          </a:p>
        </p:txBody>
      </p:sp>
      <p:pic>
        <p:nvPicPr>
          <p:cNvPr descr="Diagram&#10;&#10;Description automatically generated" id="271" name="Google Shape;271;p37"/>
          <p:cNvPicPr preferRelativeResize="0"/>
          <p:nvPr/>
        </p:nvPicPr>
        <p:blipFill rotWithShape="1">
          <a:blip r:embed="rId5">
            <a:alphaModFix/>
          </a:blip>
          <a:srcRect b="5956" l="3790" r="0" t="16283"/>
          <a:stretch/>
        </p:blipFill>
        <p:spPr>
          <a:xfrm>
            <a:off x="102268" y="3199600"/>
            <a:ext cx="5767138" cy="34959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8"/>
          <p:cNvSpPr txBox="1"/>
          <p:nvPr>
            <p:ph idx="1" type="subTitle"/>
          </p:nvPr>
        </p:nvSpPr>
        <p:spPr>
          <a:xfrm>
            <a:off x="102268" y="162425"/>
            <a:ext cx="11965500" cy="6617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0000"/>
              </a:buClr>
              <a:buSzPts val="2800"/>
              <a:buNone/>
            </a:pPr>
            <a:r>
              <a:rPr b="1" lang="en-US" sz="2800" u="sng">
                <a:solidFill>
                  <a:srgbClr val="FF0000"/>
                </a:solidFill>
              </a:rPr>
              <a:t>Drugs containing relatively large amount of sodium :</a:t>
            </a:r>
            <a:endParaRPr/>
          </a:p>
          <a:p>
            <a:pPr indent="0" lvl="0" marL="0" rtl="0" algn="ctr">
              <a:lnSpc>
                <a:spcPct val="90000"/>
              </a:lnSpc>
              <a:spcBef>
                <a:spcPts val="1000"/>
              </a:spcBef>
              <a:spcAft>
                <a:spcPts val="0"/>
              </a:spcAft>
              <a:buClr>
                <a:schemeClr val="dk1"/>
              </a:buClr>
              <a:buSzPts val="2800"/>
              <a:buNone/>
            </a:pPr>
            <a:r>
              <a:t/>
            </a:r>
            <a:endParaRPr b="1" sz="2800" u="sng">
              <a:solidFill>
                <a:srgbClr val="FF0000"/>
              </a:solidFill>
            </a:endParaRPr>
          </a:p>
          <a:p>
            <a:pPr indent="0" lvl="0" marL="0" rtl="0" algn="l">
              <a:lnSpc>
                <a:spcPct val="90000"/>
              </a:lnSpc>
              <a:spcBef>
                <a:spcPts val="1000"/>
              </a:spcBef>
              <a:spcAft>
                <a:spcPts val="0"/>
              </a:spcAft>
              <a:buClr>
                <a:schemeClr val="accent6"/>
              </a:buClr>
              <a:buSzPts val="2400"/>
              <a:buNone/>
            </a:pPr>
            <a:r>
              <a:rPr b="1" i="0" lang="en-US">
                <a:solidFill>
                  <a:schemeClr val="accent6"/>
                </a:solidFill>
                <a:latin typeface="Arial"/>
                <a:ea typeface="Arial"/>
                <a:cs typeface="Arial"/>
                <a:sym typeface="Arial"/>
              </a:rPr>
              <a:t>3) Antibiotics </a:t>
            </a:r>
            <a:r>
              <a:rPr b="1" i="0" lang="en-US">
                <a:solidFill>
                  <a:srgbClr val="202122"/>
                </a:solidFill>
                <a:latin typeface="Arial"/>
                <a:ea typeface="Arial"/>
                <a:cs typeface="Arial"/>
                <a:sym typeface="Arial"/>
              </a:rPr>
              <a:t>:</a:t>
            </a:r>
            <a:endParaRPr i="0" u="sng">
              <a:solidFill>
                <a:srgbClr val="202122"/>
              </a:solidFill>
              <a:latin typeface="Arial"/>
              <a:ea typeface="Arial"/>
              <a:cs typeface="Arial"/>
              <a:sym typeface="Arial"/>
            </a:endParaRPr>
          </a:p>
          <a:p>
            <a:pPr indent="0" lvl="0" marL="0" rtl="0" algn="l">
              <a:lnSpc>
                <a:spcPct val="90000"/>
              </a:lnSpc>
              <a:spcBef>
                <a:spcPts val="1000"/>
              </a:spcBef>
              <a:spcAft>
                <a:spcPts val="0"/>
              </a:spcAft>
              <a:buClr>
                <a:srgbClr val="202122"/>
              </a:buClr>
              <a:buSzPts val="2000"/>
              <a:buNone/>
            </a:pPr>
            <a:r>
              <a:rPr i="0" lang="en-US" sz="2000">
                <a:solidFill>
                  <a:srgbClr val="202122"/>
                </a:solidFill>
                <a:latin typeface="Arial"/>
                <a:ea typeface="Arial"/>
                <a:cs typeface="Arial"/>
                <a:sym typeface="Arial"/>
              </a:rPr>
              <a:t>antibiotics are often prepared in diluents</a:t>
            </a:r>
            <a:endParaRPr/>
          </a:p>
          <a:p>
            <a:pPr indent="0" lvl="0" marL="0" rtl="0" algn="l">
              <a:lnSpc>
                <a:spcPct val="90000"/>
              </a:lnSpc>
              <a:spcBef>
                <a:spcPts val="1000"/>
              </a:spcBef>
              <a:spcAft>
                <a:spcPts val="0"/>
              </a:spcAft>
              <a:buClr>
                <a:srgbClr val="202122"/>
              </a:buClr>
              <a:buSzPts val="2000"/>
              <a:buNone/>
            </a:pPr>
            <a:r>
              <a:rPr i="0" lang="en-US" sz="2000">
                <a:solidFill>
                  <a:srgbClr val="202122"/>
                </a:solidFill>
                <a:latin typeface="Arial"/>
                <a:ea typeface="Arial"/>
                <a:cs typeface="Arial"/>
                <a:sym typeface="Arial"/>
              </a:rPr>
              <a:t>that differ in sodium content and volume.</a:t>
            </a:r>
            <a:endParaRPr/>
          </a:p>
          <a:p>
            <a:pPr indent="0" lvl="0" marL="0" rtl="0" algn="l">
              <a:lnSpc>
                <a:spcPct val="90000"/>
              </a:lnSpc>
              <a:spcBef>
                <a:spcPts val="1000"/>
              </a:spcBef>
              <a:spcAft>
                <a:spcPts val="0"/>
              </a:spcAft>
              <a:buClr>
                <a:schemeClr val="dk1"/>
              </a:buClr>
              <a:buSzPts val="2000"/>
              <a:buNone/>
            </a:pPr>
            <a:r>
              <a:t/>
            </a:r>
            <a:endParaRPr sz="2000" u="sng">
              <a:solidFill>
                <a:srgbClr val="202122"/>
              </a:solidFill>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b="1" i="0">
              <a:solidFill>
                <a:schemeClr val="accent6"/>
              </a:solidFill>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b="1">
              <a:solidFill>
                <a:schemeClr val="accent6"/>
              </a:solidFill>
              <a:latin typeface="Arial"/>
              <a:ea typeface="Arial"/>
              <a:cs typeface="Arial"/>
              <a:sym typeface="Arial"/>
            </a:endParaRPr>
          </a:p>
          <a:p>
            <a:pPr indent="0" lvl="0" marL="0" rtl="0" algn="l">
              <a:lnSpc>
                <a:spcPct val="90000"/>
              </a:lnSpc>
              <a:spcBef>
                <a:spcPts val="1000"/>
              </a:spcBef>
              <a:spcAft>
                <a:spcPts val="0"/>
              </a:spcAft>
              <a:buClr>
                <a:schemeClr val="accent6"/>
              </a:buClr>
              <a:buSzPts val="2400"/>
              <a:buNone/>
            </a:pPr>
            <a:r>
              <a:rPr b="1" i="0" lang="en-US">
                <a:solidFill>
                  <a:schemeClr val="accent6"/>
                </a:solidFill>
                <a:latin typeface="Arial"/>
                <a:ea typeface="Arial"/>
                <a:cs typeface="Arial"/>
                <a:sym typeface="Arial"/>
              </a:rPr>
              <a:t>4) Phenytoin </a:t>
            </a:r>
            <a:r>
              <a:rPr b="1" i="0" lang="en-US">
                <a:solidFill>
                  <a:srgbClr val="202122"/>
                </a:solidFill>
                <a:latin typeface="Arial"/>
                <a:ea typeface="Arial"/>
                <a:cs typeface="Arial"/>
                <a:sym typeface="Arial"/>
              </a:rPr>
              <a:t>:</a:t>
            </a:r>
            <a:endParaRPr/>
          </a:p>
          <a:p>
            <a:pPr indent="0" lvl="0" marL="0" rtl="0" algn="l">
              <a:lnSpc>
                <a:spcPct val="90000"/>
              </a:lnSpc>
              <a:spcBef>
                <a:spcPts val="1000"/>
              </a:spcBef>
              <a:spcAft>
                <a:spcPts val="0"/>
              </a:spcAft>
              <a:buClr>
                <a:srgbClr val="105EDA"/>
              </a:buClr>
              <a:buSzPts val="2000"/>
              <a:buNone/>
            </a:pPr>
            <a:r>
              <a:rPr b="0" i="0" lang="en-US" sz="2000" u="sng" strike="noStrike">
                <a:solidFill>
                  <a:schemeClr val="hlink"/>
                </a:solidFill>
                <a:latin typeface="Arial"/>
                <a:ea typeface="Arial"/>
                <a:cs typeface="Arial"/>
                <a:sym typeface="Arial"/>
                <a:hlinkClick r:id="rId3"/>
              </a:rPr>
              <a:t>Phenytoin</a:t>
            </a:r>
            <a:r>
              <a:rPr b="0" i="0" lang="en-US" sz="2000">
                <a:solidFill>
                  <a:srgbClr val="202227"/>
                </a:solidFill>
                <a:latin typeface="Arial"/>
                <a:ea typeface="Arial"/>
                <a:cs typeface="Arial"/>
                <a:sym typeface="Arial"/>
              </a:rPr>
              <a:t> is an </a:t>
            </a:r>
            <a:r>
              <a:rPr b="0" i="0" lang="en-US" sz="2000" u="sng">
                <a:solidFill>
                  <a:srgbClr val="2E75B5"/>
                </a:solidFill>
                <a:latin typeface="Arial"/>
                <a:ea typeface="Arial"/>
                <a:cs typeface="Arial"/>
                <a:sym typeface="Arial"/>
              </a:rPr>
              <a:t>anti-epileptic</a:t>
            </a:r>
            <a:r>
              <a:rPr b="0" i="0" lang="en-US" sz="2000">
                <a:solidFill>
                  <a:srgbClr val="202227"/>
                </a:solidFill>
                <a:latin typeface="Arial"/>
                <a:ea typeface="Arial"/>
                <a:cs typeface="Arial"/>
                <a:sym typeface="Arial"/>
              </a:rPr>
              <a:t> drug,</a:t>
            </a:r>
            <a:endParaRPr/>
          </a:p>
          <a:p>
            <a:pPr indent="0" lvl="0" marL="0" rtl="0" algn="l">
              <a:lnSpc>
                <a:spcPct val="90000"/>
              </a:lnSpc>
              <a:spcBef>
                <a:spcPts val="1000"/>
              </a:spcBef>
              <a:spcAft>
                <a:spcPts val="0"/>
              </a:spcAft>
              <a:buClr>
                <a:srgbClr val="202227"/>
              </a:buClr>
              <a:buSzPts val="2000"/>
              <a:buNone/>
            </a:pPr>
            <a:r>
              <a:rPr b="0" i="0" lang="en-US" sz="2000">
                <a:solidFill>
                  <a:srgbClr val="202227"/>
                </a:solidFill>
                <a:latin typeface="Arial"/>
                <a:ea typeface="Arial"/>
                <a:cs typeface="Arial"/>
                <a:sym typeface="Arial"/>
              </a:rPr>
              <a:t> also called an </a:t>
            </a:r>
            <a:r>
              <a:rPr b="0" i="0" lang="en-US" sz="2000" u="sng" strike="noStrike">
                <a:solidFill>
                  <a:schemeClr val="hlink"/>
                </a:solidFill>
                <a:latin typeface="Arial"/>
                <a:ea typeface="Arial"/>
                <a:cs typeface="Arial"/>
                <a:sym typeface="Arial"/>
                <a:hlinkClick r:id="rId4"/>
              </a:rPr>
              <a:t>anticonvulsant</a:t>
            </a:r>
            <a:r>
              <a:rPr b="0" i="0" lang="en-US" sz="2000">
                <a:solidFill>
                  <a:srgbClr val="202227"/>
                </a:solidFill>
                <a:latin typeface="Arial"/>
                <a:ea typeface="Arial"/>
                <a:cs typeface="Arial"/>
                <a:sym typeface="Arial"/>
              </a:rPr>
              <a:t>.</a:t>
            </a:r>
            <a:endParaRPr/>
          </a:p>
          <a:p>
            <a:pPr indent="0" lvl="0" marL="0" rtl="0" algn="l">
              <a:lnSpc>
                <a:spcPct val="90000"/>
              </a:lnSpc>
              <a:spcBef>
                <a:spcPts val="1000"/>
              </a:spcBef>
              <a:spcAft>
                <a:spcPts val="0"/>
              </a:spcAft>
              <a:buClr>
                <a:srgbClr val="202227"/>
              </a:buClr>
              <a:buSzPts val="2000"/>
              <a:buNone/>
            </a:pPr>
            <a:r>
              <a:rPr b="0" i="0" lang="en-US" sz="2000">
                <a:solidFill>
                  <a:srgbClr val="202227"/>
                </a:solidFill>
                <a:latin typeface="Arial"/>
                <a:ea typeface="Arial"/>
                <a:cs typeface="Arial"/>
                <a:sym typeface="Arial"/>
              </a:rPr>
              <a:t>Phenytoin works by slowing down impulses in the brain that cause seizures </a:t>
            </a:r>
            <a:endParaRPr/>
          </a:p>
          <a:p>
            <a:pPr indent="0" lvl="0" marL="0" rtl="0" algn="l">
              <a:lnSpc>
                <a:spcPct val="90000"/>
              </a:lnSpc>
              <a:spcBef>
                <a:spcPts val="1000"/>
              </a:spcBef>
              <a:spcAft>
                <a:spcPts val="0"/>
              </a:spcAft>
              <a:buClr>
                <a:srgbClr val="202227"/>
              </a:buClr>
              <a:buSzPts val="2000"/>
              <a:buNone/>
            </a:pPr>
            <a:r>
              <a:rPr b="0" i="0" lang="en-US" sz="2000">
                <a:solidFill>
                  <a:srgbClr val="202227"/>
                </a:solidFill>
                <a:latin typeface="Arial"/>
                <a:ea typeface="Arial"/>
                <a:cs typeface="Arial"/>
                <a:sym typeface="Arial"/>
              </a:rPr>
              <a:t>by </a:t>
            </a:r>
            <a:r>
              <a:rPr b="0" i="0" lang="en-US" sz="1800">
                <a:solidFill>
                  <a:srgbClr val="202122"/>
                </a:solidFill>
                <a:latin typeface="Arial"/>
                <a:ea typeface="Arial"/>
                <a:cs typeface="Arial"/>
                <a:sym typeface="Arial"/>
              </a:rPr>
              <a:t>causing voltage-dependent block of </a:t>
            </a:r>
            <a:r>
              <a:rPr b="0" i="0" lang="en-US" sz="1800" u="sng" strike="noStrike">
                <a:solidFill>
                  <a:schemeClr val="hlink"/>
                </a:solidFill>
                <a:latin typeface="Arial"/>
                <a:ea typeface="Arial"/>
                <a:cs typeface="Arial"/>
                <a:sym typeface="Arial"/>
                <a:hlinkClick r:id="rId5"/>
              </a:rPr>
              <a:t>voltage gated sodium channels</a:t>
            </a:r>
            <a:endParaRPr b="0" i="0" sz="2000">
              <a:solidFill>
                <a:srgbClr val="202227"/>
              </a:solidFill>
              <a:latin typeface="Arial"/>
              <a:ea typeface="Arial"/>
              <a:cs typeface="Arial"/>
              <a:sym typeface="Arial"/>
            </a:endParaRPr>
          </a:p>
          <a:p>
            <a:pPr indent="0" lvl="0" marL="0" rtl="0" algn="l">
              <a:lnSpc>
                <a:spcPct val="90000"/>
              </a:lnSpc>
              <a:spcBef>
                <a:spcPts val="1000"/>
              </a:spcBef>
              <a:spcAft>
                <a:spcPts val="0"/>
              </a:spcAft>
              <a:buClr>
                <a:srgbClr val="202122"/>
              </a:buClr>
              <a:buSzPts val="2000"/>
              <a:buNone/>
            </a:pPr>
            <a:r>
              <a:rPr b="0" i="0" lang="en-US" sz="2000">
                <a:solidFill>
                  <a:srgbClr val="202122"/>
                </a:solidFill>
                <a:latin typeface="Arial"/>
                <a:ea typeface="Arial"/>
                <a:cs typeface="Arial"/>
                <a:sym typeface="Arial"/>
              </a:rPr>
              <a:t>It may also be used for certain </a:t>
            </a:r>
            <a:r>
              <a:rPr b="0" i="0" lang="en-US" sz="2000" u="sng" strike="noStrike">
                <a:solidFill>
                  <a:schemeClr val="hlink"/>
                </a:solidFill>
                <a:latin typeface="Arial"/>
                <a:ea typeface="Arial"/>
                <a:cs typeface="Arial"/>
                <a:sym typeface="Arial"/>
                <a:hlinkClick r:id="rId6"/>
              </a:rPr>
              <a:t>heart arrhythmias</a:t>
            </a:r>
            <a:r>
              <a:rPr b="0" i="0" lang="en-US" sz="2000">
                <a:solidFill>
                  <a:srgbClr val="202122"/>
                </a:solidFill>
                <a:latin typeface="Arial"/>
                <a:ea typeface="Arial"/>
                <a:cs typeface="Arial"/>
                <a:sym typeface="Arial"/>
              </a:rPr>
              <a:t> or </a:t>
            </a:r>
            <a:r>
              <a:rPr b="0" i="0" lang="en-US" sz="2000" u="sng" strike="noStrike">
                <a:solidFill>
                  <a:schemeClr val="hlink"/>
                </a:solidFill>
                <a:latin typeface="Arial"/>
                <a:ea typeface="Arial"/>
                <a:cs typeface="Arial"/>
                <a:sym typeface="Arial"/>
                <a:hlinkClick r:id="rId7"/>
              </a:rPr>
              <a:t>neuropathic pain</a:t>
            </a:r>
            <a:endParaRPr b="1" sz="2800" u="sng">
              <a:solidFill>
                <a:srgbClr val="FF0000"/>
              </a:solidFill>
            </a:endParaRPr>
          </a:p>
        </p:txBody>
      </p:sp>
      <p:pic>
        <p:nvPicPr>
          <p:cNvPr descr="Table&#10;&#10;Description automatically generated" id="277" name="Google Shape;277;p38"/>
          <p:cNvPicPr preferRelativeResize="0"/>
          <p:nvPr/>
        </p:nvPicPr>
        <p:blipFill rotWithShape="1">
          <a:blip r:embed="rId8">
            <a:alphaModFix/>
          </a:blip>
          <a:srcRect b="0" l="0" r="0" t="0"/>
          <a:stretch/>
        </p:blipFill>
        <p:spPr>
          <a:xfrm>
            <a:off x="5203659" y="762168"/>
            <a:ext cx="6504248" cy="40086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9"/>
          <p:cNvSpPr txBox="1"/>
          <p:nvPr>
            <p:ph idx="1" type="subTitle"/>
          </p:nvPr>
        </p:nvSpPr>
        <p:spPr>
          <a:xfrm>
            <a:off x="102268" y="162425"/>
            <a:ext cx="11965500" cy="6617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0000"/>
              </a:buClr>
              <a:buSzPts val="2800"/>
              <a:buNone/>
            </a:pPr>
            <a:r>
              <a:rPr b="1" lang="en-US" sz="2800" u="sng">
                <a:solidFill>
                  <a:srgbClr val="FF0000"/>
                </a:solidFill>
              </a:rPr>
              <a:t>Drugs containing relatively large amount of sodium :</a:t>
            </a:r>
            <a:endParaRPr/>
          </a:p>
          <a:p>
            <a:pPr indent="0" lvl="0" marL="0" rtl="0" algn="ctr">
              <a:lnSpc>
                <a:spcPct val="90000"/>
              </a:lnSpc>
              <a:spcBef>
                <a:spcPts val="1000"/>
              </a:spcBef>
              <a:spcAft>
                <a:spcPts val="0"/>
              </a:spcAft>
              <a:buClr>
                <a:schemeClr val="dk1"/>
              </a:buClr>
              <a:buSzPts val="2800"/>
              <a:buNone/>
            </a:pPr>
            <a:r>
              <a:t/>
            </a:r>
            <a:endParaRPr b="1" sz="2800" u="sng">
              <a:solidFill>
                <a:srgbClr val="FF0000"/>
              </a:solidFill>
            </a:endParaRPr>
          </a:p>
          <a:p>
            <a:pPr indent="0" lvl="0" marL="0" rtl="0" algn="l">
              <a:lnSpc>
                <a:spcPct val="90000"/>
              </a:lnSpc>
              <a:spcBef>
                <a:spcPts val="1000"/>
              </a:spcBef>
              <a:spcAft>
                <a:spcPts val="0"/>
              </a:spcAft>
              <a:buClr>
                <a:schemeClr val="accent6"/>
              </a:buClr>
              <a:buSzPts val="2400"/>
              <a:buNone/>
            </a:pPr>
            <a:r>
              <a:rPr b="1" i="0" lang="en-US">
                <a:solidFill>
                  <a:schemeClr val="accent6"/>
                </a:solidFill>
                <a:latin typeface="Arial"/>
                <a:ea typeface="Arial"/>
                <a:cs typeface="Arial"/>
                <a:sym typeface="Arial"/>
              </a:rPr>
              <a:t>5) Effervescent preparations </a:t>
            </a:r>
            <a:r>
              <a:rPr b="1" i="0" lang="en-US">
                <a:solidFill>
                  <a:srgbClr val="202122"/>
                </a:solidFill>
                <a:latin typeface="Arial"/>
                <a:ea typeface="Arial"/>
                <a:cs typeface="Arial"/>
                <a:sym typeface="Arial"/>
              </a:rPr>
              <a:t>:</a:t>
            </a:r>
            <a:endParaRPr i="0" u="sng">
              <a:solidFill>
                <a:srgbClr val="202122"/>
              </a:solidFill>
              <a:latin typeface="Arial"/>
              <a:ea typeface="Arial"/>
              <a:cs typeface="Arial"/>
              <a:sym typeface="Arial"/>
            </a:endParaRPr>
          </a:p>
          <a:p>
            <a:pPr indent="0" lvl="0" marL="0" rtl="0" algn="l">
              <a:lnSpc>
                <a:spcPct val="90000"/>
              </a:lnSpc>
              <a:spcBef>
                <a:spcPts val="1000"/>
              </a:spcBef>
              <a:spcAft>
                <a:spcPts val="0"/>
              </a:spcAft>
              <a:buClr>
                <a:srgbClr val="202122"/>
              </a:buClr>
              <a:buSzPts val="2000"/>
              <a:buNone/>
            </a:pPr>
            <a:r>
              <a:rPr i="0" lang="en-US" sz="2000">
                <a:solidFill>
                  <a:srgbClr val="202122"/>
                </a:solidFill>
                <a:latin typeface="Arial"/>
                <a:ea typeface="Arial"/>
                <a:cs typeface="Arial"/>
                <a:sym typeface="Arial"/>
              </a:rPr>
              <a:t>Usually, these tablets are prepared by compressing the </a:t>
            </a:r>
            <a:r>
              <a:rPr b="1" i="0" lang="en-US" sz="2000" u="sng">
                <a:solidFill>
                  <a:srgbClr val="2E75B5"/>
                </a:solidFill>
                <a:latin typeface="Arial"/>
                <a:ea typeface="Arial"/>
                <a:cs typeface="Arial"/>
                <a:sym typeface="Arial"/>
              </a:rPr>
              <a:t>active ingredients </a:t>
            </a:r>
            <a:r>
              <a:rPr i="0" lang="en-US" sz="2000">
                <a:solidFill>
                  <a:srgbClr val="202122"/>
                </a:solidFill>
                <a:latin typeface="Arial"/>
                <a:ea typeface="Arial"/>
                <a:cs typeface="Arial"/>
                <a:sym typeface="Arial"/>
              </a:rPr>
              <a:t>with mixture of </a:t>
            </a:r>
            <a:r>
              <a:rPr b="1" i="0" lang="en-US" sz="2000" u="sng">
                <a:solidFill>
                  <a:srgbClr val="2E75B5"/>
                </a:solidFill>
                <a:latin typeface="Arial"/>
                <a:ea typeface="Arial"/>
                <a:cs typeface="Arial"/>
                <a:sym typeface="Arial"/>
              </a:rPr>
              <a:t>sodium bicarbonate</a:t>
            </a:r>
            <a:r>
              <a:rPr i="0" lang="en-US" sz="2000">
                <a:solidFill>
                  <a:srgbClr val="202122"/>
                </a:solidFill>
                <a:latin typeface="Arial"/>
                <a:ea typeface="Arial"/>
                <a:cs typeface="Arial"/>
                <a:sym typeface="Arial"/>
              </a:rPr>
              <a:t> and </a:t>
            </a:r>
            <a:r>
              <a:rPr b="1" i="0" lang="en-US" sz="2000" u="sng">
                <a:solidFill>
                  <a:srgbClr val="2E75B5"/>
                </a:solidFill>
                <a:latin typeface="Arial"/>
                <a:ea typeface="Arial"/>
                <a:cs typeface="Arial"/>
                <a:sym typeface="Arial"/>
              </a:rPr>
              <a:t>organic acids </a:t>
            </a:r>
            <a:r>
              <a:rPr i="0" lang="en-US" sz="2000">
                <a:solidFill>
                  <a:srgbClr val="202122"/>
                </a:solidFill>
                <a:latin typeface="Arial"/>
                <a:ea typeface="Arial"/>
                <a:cs typeface="Arial"/>
                <a:sym typeface="Arial"/>
              </a:rPr>
              <a:t>such as citric and tartaric acid.</a:t>
            </a:r>
            <a:endParaRPr/>
          </a:p>
          <a:p>
            <a:pPr indent="0" lvl="0" marL="0" rtl="0" algn="l">
              <a:lnSpc>
                <a:spcPct val="90000"/>
              </a:lnSpc>
              <a:spcBef>
                <a:spcPts val="1000"/>
              </a:spcBef>
              <a:spcAft>
                <a:spcPts val="0"/>
              </a:spcAft>
              <a:buClr>
                <a:srgbClr val="202122"/>
              </a:buClr>
              <a:buSzPts val="2000"/>
              <a:buNone/>
            </a:pPr>
            <a:r>
              <a:rPr b="1" i="0" lang="en-US" sz="2000">
                <a:solidFill>
                  <a:srgbClr val="202122"/>
                </a:solidFill>
                <a:latin typeface="Arial"/>
                <a:ea typeface="Arial"/>
                <a:cs typeface="Arial"/>
                <a:sym typeface="Arial"/>
              </a:rPr>
              <a:t>( e.g., </a:t>
            </a:r>
            <a:r>
              <a:rPr i="0" lang="en-US" sz="2000">
                <a:solidFill>
                  <a:srgbClr val="202122"/>
                </a:solidFill>
                <a:latin typeface="Arial"/>
                <a:ea typeface="Arial"/>
                <a:cs typeface="Arial"/>
                <a:sym typeface="Arial"/>
              </a:rPr>
              <a:t>Aspirin </a:t>
            </a:r>
            <a:r>
              <a:rPr lang="en-US" sz="2000">
                <a:solidFill>
                  <a:srgbClr val="202122"/>
                </a:solidFill>
                <a:latin typeface="Arial"/>
                <a:ea typeface="Arial"/>
                <a:cs typeface="Arial"/>
                <a:sym typeface="Arial"/>
              </a:rPr>
              <a:t>– calcium – paracetamol )</a:t>
            </a:r>
            <a:endParaRPr/>
          </a:p>
          <a:p>
            <a:pPr indent="0" lvl="0" marL="0" rtl="0" algn="l">
              <a:lnSpc>
                <a:spcPct val="90000"/>
              </a:lnSpc>
              <a:spcBef>
                <a:spcPts val="1000"/>
              </a:spcBef>
              <a:spcAft>
                <a:spcPts val="0"/>
              </a:spcAft>
              <a:buClr>
                <a:srgbClr val="202124"/>
              </a:buClr>
              <a:buSzPts val="2400"/>
              <a:buNone/>
            </a:pPr>
            <a:r>
              <a:rPr b="1" i="0" lang="en-US">
                <a:solidFill>
                  <a:srgbClr val="202124"/>
                </a:solidFill>
                <a:latin typeface="Helvetica Neue"/>
                <a:ea typeface="Helvetica Neue"/>
                <a:cs typeface="Helvetica Neue"/>
                <a:sym typeface="Helvetica Neue"/>
              </a:rPr>
              <a:t>**</a:t>
            </a:r>
            <a:r>
              <a:rPr b="0" i="0" lang="en-US" sz="2000">
                <a:solidFill>
                  <a:srgbClr val="202124"/>
                </a:solidFill>
                <a:latin typeface="Helvetica Neue"/>
                <a:ea typeface="Helvetica Neue"/>
                <a:cs typeface="Helvetica Neue"/>
                <a:sym typeface="Helvetica Neue"/>
              </a:rPr>
              <a:t> Effervescent tablets are </a:t>
            </a:r>
            <a:r>
              <a:rPr b="1" i="0" lang="en-US" sz="2000">
                <a:solidFill>
                  <a:srgbClr val="202124"/>
                </a:solidFill>
                <a:latin typeface="Helvetica Neue"/>
                <a:ea typeface="Helvetica Neue"/>
                <a:cs typeface="Helvetica Neue"/>
                <a:sym typeface="Helvetica Neue"/>
              </a:rPr>
              <a:t>designed to release carbon dioxide upon contact with water, </a:t>
            </a:r>
            <a:endParaRPr/>
          </a:p>
          <a:p>
            <a:pPr indent="0" lvl="0" marL="0" rtl="0" algn="l">
              <a:lnSpc>
                <a:spcPct val="90000"/>
              </a:lnSpc>
              <a:spcBef>
                <a:spcPts val="1000"/>
              </a:spcBef>
              <a:spcAft>
                <a:spcPts val="0"/>
              </a:spcAft>
              <a:buClr>
                <a:srgbClr val="202124"/>
              </a:buClr>
              <a:buSzPts val="2000"/>
              <a:buNone/>
            </a:pPr>
            <a:r>
              <a:rPr b="1" i="0" lang="en-US" sz="2000">
                <a:solidFill>
                  <a:srgbClr val="202124"/>
                </a:solidFill>
                <a:latin typeface="Helvetica Neue"/>
                <a:ea typeface="Helvetica Neue"/>
                <a:cs typeface="Helvetica Neue"/>
                <a:sym typeface="Helvetica Neue"/>
              </a:rPr>
              <a:t>promoting their dis-integration</a:t>
            </a:r>
            <a:endParaRPr b="1">
              <a:solidFill>
                <a:schemeClr val="accent6"/>
              </a:solidFill>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b="1">
              <a:solidFill>
                <a:schemeClr val="accent6"/>
              </a:solidFill>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b="1">
              <a:solidFill>
                <a:schemeClr val="accent6"/>
              </a:solidFill>
              <a:latin typeface="Arial"/>
              <a:ea typeface="Arial"/>
              <a:cs typeface="Arial"/>
              <a:sym typeface="Arial"/>
            </a:endParaRPr>
          </a:p>
          <a:p>
            <a:pPr indent="0" lvl="0" marL="0" rtl="0" algn="l">
              <a:lnSpc>
                <a:spcPct val="90000"/>
              </a:lnSpc>
              <a:spcBef>
                <a:spcPts val="1000"/>
              </a:spcBef>
              <a:spcAft>
                <a:spcPts val="0"/>
              </a:spcAft>
              <a:buClr>
                <a:schemeClr val="accent6"/>
              </a:buClr>
              <a:buSzPts val="2400"/>
              <a:buNone/>
            </a:pPr>
            <a:r>
              <a:rPr b="1" i="0" lang="en-US">
                <a:solidFill>
                  <a:schemeClr val="accent6"/>
                </a:solidFill>
                <a:latin typeface="Arial"/>
                <a:ea typeface="Arial"/>
                <a:cs typeface="Arial"/>
                <a:sym typeface="Arial"/>
              </a:rPr>
              <a:t>6) Sodium valproate </a:t>
            </a:r>
            <a:r>
              <a:rPr b="1" i="0" lang="en-US">
                <a:solidFill>
                  <a:srgbClr val="202122"/>
                </a:solidFill>
                <a:latin typeface="Arial"/>
                <a:ea typeface="Arial"/>
                <a:cs typeface="Arial"/>
                <a:sym typeface="Arial"/>
              </a:rPr>
              <a:t>:</a:t>
            </a:r>
            <a:endParaRPr/>
          </a:p>
          <a:p>
            <a:pPr indent="0" lvl="0" marL="0" rtl="0" algn="l">
              <a:lnSpc>
                <a:spcPct val="90000"/>
              </a:lnSpc>
              <a:spcBef>
                <a:spcPts val="1000"/>
              </a:spcBef>
              <a:spcAft>
                <a:spcPts val="0"/>
              </a:spcAft>
              <a:buClr>
                <a:srgbClr val="4D5156"/>
              </a:buClr>
              <a:buSzPts val="2000"/>
              <a:buNone/>
            </a:pPr>
            <a:r>
              <a:rPr b="0" i="0" lang="en-US" sz="2000">
                <a:solidFill>
                  <a:srgbClr val="4D5156"/>
                </a:solidFill>
                <a:latin typeface="Helvetica Neue"/>
                <a:ea typeface="Helvetica Neue"/>
                <a:cs typeface="Helvetica Neue"/>
                <a:sym typeface="Helvetica Neue"/>
              </a:rPr>
              <a:t> </a:t>
            </a:r>
            <a:r>
              <a:rPr lang="en-US" sz="2000">
                <a:solidFill>
                  <a:srgbClr val="4D5156"/>
                </a:solidFill>
                <a:latin typeface="Helvetica Neue"/>
                <a:ea typeface="Helvetica Neue"/>
                <a:cs typeface="Helvetica Neue"/>
                <a:sym typeface="Helvetica Neue"/>
              </a:rPr>
              <a:t>It </a:t>
            </a:r>
            <a:r>
              <a:rPr b="0" i="0" lang="en-US" sz="2000">
                <a:solidFill>
                  <a:srgbClr val="4D5156"/>
                </a:solidFill>
                <a:latin typeface="Helvetica Neue"/>
                <a:ea typeface="Helvetica Neue"/>
                <a:cs typeface="Helvetica Neue"/>
                <a:sym typeface="Helvetica Neue"/>
              </a:rPr>
              <a:t>is used to treat epilepsy and bipolar disorder,</a:t>
            </a:r>
            <a:endParaRPr/>
          </a:p>
          <a:p>
            <a:pPr indent="0" lvl="0" marL="0" rtl="0" algn="l">
              <a:lnSpc>
                <a:spcPct val="90000"/>
              </a:lnSpc>
              <a:spcBef>
                <a:spcPts val="1000"/>
              </a:spcBef>
              <a:spcAft>
                <a:spcPts val="0"/>
              </a:spcAft>
              <a:buClr>
                <a:srgbClr val="4D5156"/>
              </a:buClr>
              <a:buSzPts val="2000"/>
              <a:buNone/>
            </a:pPr>
            <a:r>
              <a:rPr b="0" i="0" lang="en-US" sz="2000">
                <a:solidFill>
                  <a:srgbClr val="4D5156"/>
                </a:solidFill>
                <a:latin typeface="Helvetica Neue"/>
                <a:ea typeface="Helvetica Neue"/>
                <a:cs typeface="Helvetica Neue"/>
                <a:sym typeface="Helvetica Neue"/>
              </a:rPr>
              <a:t> and occasionally used to prevent migraine headaches</a:t>
            </a:r>
            <a:endParaRPr b="1" sz="3600" u="sng">
              <a:solidFill>
                <a:srgbClr val="FF0000"/>
              </a:solidFill>
            </a:endParaRPr>
          </a:p>
        </p:txBody>
      </p:sp>
      <p:pic>
        <p:nvPicPr>
          <p:cNvPr descr="Sodium Valproate 1069-66-5 | TCI EUROPE N.V." id="283" name="Google Shape;283;p39"/>
          <p:cNvPicPr preferRelativeResize="0"/>
          <p:nvPr/>
        </p:nvPicPr>
        <p:blipFill rotWithShape="1">
          <a:blip r:embed="rId3">
            <a:alphaModFix/>
          </a:blip>
          <a:srcRect b="0" l="0" r="0" t="0"/>
          <a:stretch/>
        </p:blipFill>
        <p:spPr>
          <a:xfrm>
            <a:off x="8168091" y="3471109"/>
            <a:ext cx="2895099" cy="28950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0"/>
          <p:cNvSpPr txBox="1"/>
          <p:nvPr>
            <p:ph idx="1" type="subTitle"/>
          </p:nvPr>
        </p:nvSpPr>
        <p:spPr>
          <a:xfrm>
            <a:off x="102268" y="162425"/>
            <a:ext cx="11965500" cy="6617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0000"/>
              </a:buClr>
              <a:buSzPts val="2800"/>
              <a:buNone/>
            </a:pPr>
            <a:r>
              <a:rPr b="1" lang="en-US" sz="2800" u="sng">
                <a:solidFill>
                  <a:srgbClr val="FF0000"/>
                </a:solidFill>
              </a:rPr>
              <a:t>Drugs causing sodium retention :</a:t>
            </a:r>
            <a:endParaRPr/>
          </a:p>
          <a:p>
            <a:pPr indent="0" lvl="0" marL="0" rtl="0" algn="ctr">
              <a:lnSpc>
                <a:spcPct val="90000"/>
              </a:lnSpc>
              <a:spcBef>
                <a:spcPts val="1000"/>
              </a:spcBef>
              <a:spcAft>
                <a:spcPts val="0"/>
              </a:spcAft>
              <a:buClr>
                <a:schemeClr val="dk1"/>
              </a:buClr>
              <a:buSzPts val="2800"/>
              <a:buNone/>
            </a:pPr>
            <a:r>
              <a:t/>
            </a:r>
            <a:endParaRPr b="1" sz="2800" u="sng">
              <a:solidFill>
                <a:srgbClr val="FF0000"/>
              </a:solidFill>
            </a:endParaRPr>
          </a:p>
          <a:p>
            <a:pPr indent="0" lvl="0" marL="0" rtl="0" algn="l">
              <a:lnSpc>
                <a:spcPct val="90000"/>
              </a:lnSpc>
              <a:spcBef>
                <a:spcPts val="1000"/>
              </a:spcBef>
              <a:spcAft>
                <a:spcPts val="0"/>
              </a:spcAft>
              <a:buClr>
                <a:srgbClr val="7030A0"/>
              </a:buClr>
              <a:buSzPts val="2400"/>
              <a:buNone/>
            </a:pPr>
            <a:r>
              <a:rPr b="1" i="0" lang="en-US">
                <a:solidFill>
                  <a:srgbClr val="7030A0"/>
                </a:solidFill>
                <a:latin typeface="Arial"/>
                <a:ea typeface="Arial"/>
                <a:cs typeface="Arial"/>
                <a:sym typeface="Arial"/>
              </a:rPr>
              <a:t>1) Carbenoxolone </a:t>
            </a:r>
            <a:r>
              <a:rPr b="0" i="0" lang="en-US">
                <a:solidFill>
                  <a:srgbClr val="202124"/>
                </a:solidFill>
                <a:latin typeface="Helvetica Neue"/>
                <a:ea typeface="Helvetica Neue"/>
                <a:cs typeface="Helvetica Neue"/>
                <a:sym typeface="Helvetica Neue"/>
              </a:rPr>
              <a:t>(CBX) </a:t>
            </a:r>
            <a:r>
              <a:rPr b="1" i="0" lang="en-US">
                <a:solidFill>
                  <a:srgbClr val="7030A0"/>
                </a:solidFill>
                <a:latin typeface="Arial"/>
                <a:ea typeface="Arial"/>
                <a:cs typeface="Arial"/>
                <a:sym typeface="Arial"/>
              </a:rPr>
              <a:t>:</a:t>
            </a:r>
            <a:endParaRPr i="0" u="sng">
              <a:solidFill>
                <a:srgbClr val="7030A0"/>
              </a:solidFill>
              <a:latin typeface="Arial"/>
              <a:ea typeface="Arial"/>
              <a:cs typeface="Arial"/>
              <a:sym typeface="Arial"/>
            </a:endParaRPr>
          </a:p>
          <a:p>
            <a:pPr indent="0" lvl="0" marL="0" rtl="0" algn="l">
              <a:lnSpc>
                <a:spcPct val="90000"/>
              </a:lnSpc>
              <a:spcBef>
                <a:spcPts val="1000"/>
              </a:spcBef>
              <a:spcAft>
                <a:spcPts val="0"/>
              </a:spcAft>
              <a:buClr>
                <a:srgbClr val="202122"/>
              </a:buClr>
              <a:buSzPts val="2000"/>
              <a:buNone/>
            </a:pPr>
            <a:r>
              <a:rPr i="0" lang="en-US" sz="2000">
                <a:solidFill>
                  <a:srgbClr val="202122"/>
                </a:solidFill>
                <a:latin typeface="Arial"/>
                <a:ea typeface="Arial"/>
                <a:cs typeface="Arial"/>
                <a:sym typeface="Arial"/>
              </a:rPr>
              <a:t>It has a steroid-like structure, </a:t>
            </a:r>
            <a:endParaRPr/>
          </a:p>
          <a:p>
            <a:pPr indent="0" lvl="0" marL="0" rtl="0" algn="l">
              <a:lnSpc>
                <a:spcPct val="90000"/>
              </a:lnSpc>
              <a:spcBef>
                <a:spcPts val="1000"/>
              </a:spcBef>
              <a:spcAft>
                <a:spcPts val="0"/>
              </a:spcAft>
              <a:buClr>
                <a:srgbClr val="202122"/>
              </a:buClr>
              <a:buSzPts val="2000"/>
              <a:buNone/>
            </a:pPr>
            <a:r>
              <a:rPr i="0" lang="en-US" sz="2000">
                <a:solidFill>
                  <a:srgbClr val="202122"/>
                </a:solidFill>
                <a:latin typeface="Arial"/>
                <a:ea typeface="Arial"/>
                <a:cs typeface="Arial"/>
                <a:sym typeface="Arial"/>
              </a:rPr>
              <a:t>similar to substances found in the root of the licorice plant. (عرق السوس )</a:t>
            </a:r>
            <a:endParaRPr i="0" sz="2000">
              <a:solidFill>
                <a:srgbClr val="202122"/>
              </a:solidFill>
              <a:latin typeface="Arial"/>
              <a:ea typeface="Arial"/>
              <a:cs typeface="Arial"/>
              <a:sym typeface="Arial"/>
            </a:endParaRPr>
          </a:p>
          <a:p>
            <a:pPr indent="0" lvl="0" marL="0" rtl="0" algn="l">
              <a:lnSpc>
                <a:spcPct val="90000"/>
              </a:lnSpc>
              <a:spcBef>
                <a:spcPts val="1000"/>
              </a:spcBef>
              <a:spcAft>
                <a:spcPts val="0"/>
              </a:spcAft>
              <a:buClr>
                <a:srgbClr val="202122"/>
              </a:buClr>
              <a:buSzPts val="2000"/>
              <a:buNone/>
            </a:pPr>
            <a:r>
              <a:rPr lang="en-US" sz="2000">
                <a:solidFill>
                  <a:srgbClr val="202122"/>
                </a:solidFill>
                <a:latin typeface="Arial"/>
                <a:ea typeface="Arial"/>
                <a:cs typeface="Arial"/>
                <a:sym typeface="Arial"/>
              </a:rPr>
              <a:t>It’s </a:t>
            </a:r>
            <a:r>
              <a:rPr i="0" lang="en-US" sz="2000">
                <a:solidFill>
                  <a:srgbClr val="202122"/>
                </a:solidFill>
                <a:latin typeface="Arial"/>
                <a:ea typeface="Arial"/>
                <a:cs typeface="Arial"/>
                <a:sym typeface="Arial"/>
              </a:rPr>
              <a:t>used for the treatment of peptic, esophageal and oral ulceration.</a:t>
            </a:r>
            <a:endParaRPr b="1">
              <a:solidFill>
                <a:schemeClr val="accent6"/>
              </a:solidFill>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b="1">
              <a:solidFill>
                <a:schemeClr val="accent6"/>
              </a:solidFill>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b="1">
              <a:solidFill>
                <a:schemeClr val="accent6"/>
              </a:solidFill>
              <a:latin typeface="Arial"/>
              <a:ea typeface="Arial"/>
              <a:cs typeface="Arial"/>
              <a:sym typeface="Arial"/>
            </a:endParaRPr>
          </a:p>
          <a:p>
            <a:pPr indent="0" lvl="0" marL="0" rtl="0" algn="l">
              <a:lnSpc>
                <a:spcPct val="90000"/>
              </a:lnSpc>
              <a:spcBef>
                <a:spcPts val="1000"/>
              </a:spcBef>
              <a:spcAft>
                <a:spcPts val="0"/>
              </a:spcAft>
              <a:buClr>
                <a:srgbClr val="7030A0"/>
              </a:buClr>
              <a:buSzPts val="2400"/>
              <a:buNone/>
            </a:pPr>
            <a:r>
              <a:rPr b="1" i="0" lang="en-US">
                <a:solidFill>
                  <a:srgbClr val="7030A0"/>
                </a:solidFill>
                <a:latin typeface="Arial"/>
                <a:ea typeface="Arial"/>
                <a:cs typeface="Arial"/>
                <a:sym typeface="Arial"/>
              </a:rPr>
              <a:t>2) Glucocorticoids :</a:t>
            </a:r>
            <a:endParaRPr/>
          </a:p>
          <a:p>
            <a:pPr indent="0" lvl="0" marL="0" rtl="0" algn="l">
              <a:lnSpc>
                <a:spcPct val="90000"/>
              </a:lnSpc>
              <a:spcBef>
                <a:spcPts val="1000"/>
              </a:spcBef>
              <a:spcAft>
                <a:spcPts val="0"/>
              </a:spcAft>
              <a:buClr>
                <a:srgbClr val="202124"/>
              </a:buClr>
              <a:buSzPts val="2000"/>
              <a:buNone/>
            </a:pPr>
            <a:r>
              <a:rPr b="0" i="0" lang="en-US" sz="2000">
                <a:solidFill>
                  <a:srgbClr val="202124"/>
                </a:solidFill>
                <a:latin typeface="Helvetica Neue"/>
                <a:ea typeface="Helvetica Neue"/>
                <a:cs typeface="Helvetica Neue"/>
                <a:sym typeface="Helvetica Neue"/>
              </a:rPr>
              <a:t>Glucocorticoids stimulate renal sodium transport by</a:t>
            </a:r>
            <a:endParaRPr/>
          </a:p>
          <a:p>
            <a:pPr indent="0" lvl="0" marL="0" rtl="0" algn="l">
              <a:lnSpc>
                <a:spcPct val="90000"/>
              </a:lnSpc>
              <a:spcBef>
                <a:spcPts val="1000"/>
              </a:spcBef>
              <a:spcAft>
                <a:spcPts val="0"/>
              </a:spcAft>
              <a:buClr>
                <a:srgbClr val="202124"/>
              </a:buClr>
              <a:buSzPts val="2000"/>
              <a:buNone/>
            </a:pPr>
            <a:r>
              <a:rPr b="1" i="0" lang="en-US" sz="2000">
                <a:solidFill>
                  <a:srgbClr val="202124"/>
                </a:solidFill>
                <a:latin typeface="Helvetica Neue"/>
                <a:ea typeface="Helvetica Neue"/>
                <a:cs typeface="Helvetica Neue"/>
                <a:sym typeface="Helvetica Neue"/>
              </a:rPr>
              <a:t>increasing the activity of the basolateral membrane Na,K-ATPase</a:t>
            </a:r>
            <a:endParaRPr b="1" sz="4400" u="sng">
              <a:solidFill>
                <a:srgbClr val="FF0000"/>
              </a:solidFill>
            </a:endParaRPr>
          </a:p>
        </p:txBody>
      </p:sp>
      <p:pic>
        <p:nvPicPr>
          <p:cNvPr descr="Liquorice plant (Glycyrrhiza glabra): flowering stem with pod and seed.  Coloured engraving, c. 1792, after F. J. Schultz. | Wellcome Collection" id="289" name="Google Shape;289;p40"/>
          <p:cNvPicPr preferRelativeResize="0"/>
          <p:nvPr/>
        </p:nvPicPr>
        <p:blipFill rotWithShape="1">
          <a:blip r:embed="rId3">
            <a:alphaModFix/>
          </a:blip>
          <a:srcRect b="0" l="0" r="0" t="0"/>
          <a:stretch/>
        </p:blipFill>
        <p:spPr>
          <a:xfrm>
            <a:off x="8962516" y="906181"/>
            <a:ext cx="2825954" cy="377842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1"/>
          <p:cNvSpPr txBox="1"/>
          <p:nvPr>
            <p:ph idx="1" type="subTitle"/>
          </p:nvPr>
        </p:nvSpPr>
        <p:spPr>
          <a:xfrm>
            <a:off x="102268" y="162425"/>
            <a:ext cx="11965500" cy="6617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0000"/>
              </a:buClr>
              <a:buSzPts val="2800"/>
              <a:buNone/>
            </a:pPr>
            <a:r>
              <a:rPr b="1" lang="en-US" sz="2800" u="sng">
                <a:solidFill>
                  <a:srgbClr val="FF0000"/>
                </a:solidFill>
              </a:rPr>
              <a:t>Drugs causing sodium retention :</a:t>
            </a:r>
            <a:endParaRPr/>
          </a:p>
          <a:p>
            <a:pPr indent="0" lvl="0" marL="0" rtl="0" algn="ctr">
              <a:lnSpc>
                <a:spcPct val="90000"/>
              </a:lnSpc>
              <a:spcBef>
                <a:spcPts val="1000"/>
              </a:spcBef>
              <a:spcAft>
                <a:spcPts val="0"/>
              </a:spcAft>
              <a:buClr>
                <a:schemeClr val="dk1"/>
              </a:buClr>
              <a:buSzPts val="2800"/>
              <a:buNone/>
            </a:pPr>
            <a:r>
              <a:t/>
            </a:r>
            <a:endParaRPr b="1" sz="2800" u="sng">
              <a:solidFill>
                <a:srgbClr val="FF0000"/>
              </a:solidFill>
            </a:endParaRPr>
          </a:p>
          <a:p>
            <a:pPr indent="0" lvl="0" marL="0" rtl="0" algn="l">
              <a:lnSpc>
                <a:spcPct val="90000"/>
              </a:lnSpc>
              <a:spcBef>
                <a:spcPts val="1000"/>
              </a:spcBef>
              <a:spcAft>
                <a:spcPts val="0"/>
              </a:spcAft>
              <a:buClr>
                <a:srgbClr val="7030A0"/>
              </a:buClr>
              <a:buSzPts val="2400"/>
              <a:buNone/>
            </a:pPr>
            <a:r>
              <a:rPr b="1" i="0" lang="en-US">
                <a:solidFill>
                  <a:srgbClr val="7030A0"/>
                </a:solidFill>
                <a:latin typeface="Arial"/>
                <a:ea typeface="Arial"/>
                <a:cs typeface="Arial"/>
                <a:sym typeface="Arial"/>
              </a:rPr>
              <a:t>3) Metoclopramide :</a:t>
            </a:r>
            <a:endParaRPr i="0" u="sng">
              <a:solidFill>
                <a:srgbClr val="7030A0"/>
              </a:solidFill>
              <a:latin typeface="Arial"/>
              <a:ea typeface="Arial"/>
              <a:cs typeface="Arial"/>
              <a:sym typeface="Arial"/>
            </a:endParaRPr>
          </a:p>
          <a:p>
            <a:pPr indent="0" lvl="0" marL="0" rtl="0" algn="l">
              <a:lnSpc>
                <a:spcPct val="90000"/>
              </a:lnSpc>
              <a:spcBef>
                <a:spcPts val="1000"/>
              </a:spcBef>
              <a:spcAft>
                <a:spcPts val="0"/>
              </a:spcAft>
              <a:buClr>
                <a:schemeClr val="dk1"/>
              </a:buClr>
              <a:buSzPts val="1800"/>
              <a:buNone/>
            </a:pPr>
            <a:r>
              <a:rPr lang="en-US" sz="1800">
                <a:latin typeface="Helvetica Neue"/>
                <a:ea typeface="Helvetica Neue"/>
                <a:cs typeface="Helvetica Neue"/>
                <a:sym typeface="Helvetica Neue"/>
              </a:rPr>
              <a:t>It</a:t>
            </a:r>
            <a:r>
              <a:rPr b="0" i="0" lang="en-US" sz="1800">
                <a:latin typeface="Helvetica Neue"/>
                <a:ea typeface="Helvetica Neue"/>
                <a:cs typeface="Helvetica Neue"/>
                <a:sym typeface="Helvetica Neue"/>
              </a:rPr>
              <a:t> produces a </a:t>
            </a:r>
            <a:r>
              <a:rPr b="1" i="0" lang="en-US" sz="1800" u="sng">
                <a:solidFill>
                  <a:srgbClr val="0070C0"/>
                </a:solidFill>
                <a:latin typeface="Helvetica Neue"/>
                <a:ea typeface="Helvetica Neue"/>
                <a:cs typeface="Helvetica Neue"/>
                <a:sym typeface="Helvetica Neue"/>
              </a:rPr>
              <a:t>transient increase </a:t>
            </a:r>
            <a:r>
              <a:rPr i="0" lang="en-US" sz="1800">
                <a:latin typeface="Helvetica Neue"/>
                <a:ea typeface="Helvetica Neue"/>
                <a:cs typeface="Helvetica Neue"/>
                <a:sym typeface="Helvetica Neue"/>
              </a:rPr>
              <a:t>in </a:t>
            </a:r>
            <a:r>
              <a:rPr b="1" i="0" lang="en-US" sz="1800" u="sng">
                <a:latin typeface="Helvetica Neue"/>
                <a:ea typeface="Helvetica Neue"/>
                <a:cs typeface="Helvetica Neue"/>
                <a:sym typeface="Helvetica Neue"/>
              </a:rPr>
              <a:t>plasma aldosterone </a:t>
            </a:r>
            <a:endParaRPr/>
          </a:p>
          <a:p>
            <a:pPr indent="0" lvl="0" marL="0" rtl="0" algn="l">
              <a:lnSpc>
                <a:spcPct val="90000"/>
              </a:lnSpc>
              <a:spcBef>
                <a:spcPts val="1000"/>
              </a:spcBef>
              <a:spcAft>
                <a:spcPts val="0"/>
              </a:spcAft>
              <a:buClr>
                <a:schemeClr val="dk1"/>
              </a:buClr>
              <a:buSzPts val="1800"/>
              <a:buNone/>
            </a:pPr>
            <a:r>
              <a:rPr b="0" i="0" lang="en-US" sz="1800">
                <a:latin typeface="Helvetica Neue"/>
                <a:ea typeface="Helvetica Neue"/>
                <a:cs typeface="Helvetica Neue"/>
                <a:sym typeface="Helvetica Neue"/>
              </a:rPr>
              <a:t>and may cause fluid retention and volume overload in susceptible patients</a:t>
            </a:r>
            <a:endParaRPr/>
          </a:p>
          <a:p>
            <a:pPr indent="0" lvl="0" marL="0" rtl="0" algn="l">
              <a:lnSpc>
                <a:spcPct val="90000"/>
              </a:lnSpc>
              <a:spcBef>
                <a:spcPts val="1000"/>
              </a:spcBef>
              <a:spcAft>
                <a:spcPts val="0"/>
              </a:spcAft>
              <a:buClr>
                <a:schemeClr val="dk1"/>
              </a:buClr>
              <a:buSzPts val="2400"/>
              <a:buNone/>
            </a:pPr>
            <a:r>
              <a:t/>
            </a:r>
            <a:endParaRPr b="1">
              <a:solidFill>
                <a:schemeClr val="accent6"/>
              </a:solidFill>
              <a:latin typeface="Arial"/>
              <a:ea typeface="Arial"/>
              <a:cs typeface="Arial"/>
              <a:sym typeface="Arial"/>
            </a:endParaRPr>
          </a:p>
          <a:p>
            <a:pPr indent="0" lvl="0" marL="0" rtl="0" algn="l">
              <a:lnSpc>
                <a:spcPct val="90000"/>
              </a:lnSpc>
              <a:spcBef>
                <a:spcPts val="1000"/>
              </a:spcBef>
              <a:spcAft>
                <a:spcPts val="0"/>
              </a:spcAft>
              <a:buClr>
                <a:srgbClr val="7030A0"/>
              </a:buClr>
              <a:buSzPts val="2400"/>
              <a:buNone/>
            </a:pPr>
            <a:r>
              <a:rPr b="1" i="0" lang="en-US">
                <a:solidFill>
                  <a:srgbClr val="7030A0"/>
                </a:solidFill>
                <a:latin typeface="Arial"/>
                <a:ea typeface="Arial"/>
                <a:cs typeface="Arial"/>
                <a:sym typeface="Arial"/>
              </a:rPr>
              <a:t>4) NSAIDs : </a:t>
            </a:r>
            <a:r>
              <a:rPr i="0" lang="en-US" sz="2000" u="sng">
                <a:latin typeface="Arial"/>
                <a:ea typeface="Arial"/>
                <a:cs typeface="Arial"/>
                <a:sym typeface="Arial"/>
              </a:rPr>
              <a:t>لا يوجد نظرية موحدة و مؤكدة</a:t>
            </a:r>
            <a:endParaRPr i="0" sz="2000" u="sng">
              <a:latin typeface="Arial"/>
              <a:ea typeface="Arial"/>
              <a:cs typeface="Arial"/>
              <a:sym typeface="Arial"/>
            </a:endParaRPr>
          </a:p>
          <a:p>
            <a:pPr indent="0" lvl="0" marL="0" rtl="0" algn="l">
              <a:lnSpc>
                <a:spcPct val="90000"/>
              </a:lnSpc>
              <a:spcBef>
                <a:spcPts val="1000"/>
              </a:spcBef>
              <a:spcAft>
                <a:spcPts val="0"/>
              </a:spcAft>
              <a:buClr>
                <a:srgbClr val="111111"/>
              </a:buClr>
              <a:buSzPts val="1800"/>
              <a:buNone/>
            </a:pPr>
            <a:r>
              <a:rPr b="0" i="0" lang="en-US" sz="1800">
                <a:solidFill>
                  <a:srgbClr val="111111"/>
                </a:solidFill>
                <a:latin typeface="Roboto"/>
                <a:ea typeface="Roboto"/>
                <a:cs typeface="Roboto"/>
                <a:sym typeface="Roboto"/>
              </a:rPr>
              <a:t>NSAIDs are inhibitors of </a:t>
            </a:r>
            <a:r>
              <a:rPr b="1" i="0" lang="en-US" sz="1800" u="sng">
                <a:solidFill>
                  <a:srgbClr val="111111"/>
                </a:solidFill>
                <a:latin typeface="Roboto"/>
                <a:ea typeface="Roboto"/>
                <a:cs typeface="Roboto"/>
                <a:sym typeface="Roboto"/>
              </a:rPr>
              <a:t>COX-1</a:t>
            </a:r>
            <a:r>
              <a:rPr b="0" i="0" lang="en-US" sz="1800">
                <a:solidFill>
                  <a:srgbClr val="111111"/>
                </a:solidFill>
                <a:latin typeface="Roboto"/>
                <a:ea typeface="Roboto"/>
                <a:cs typeface="Roboto"/>
                <a:sym typeface="Roboto"/>
              </a:rPr>
              <a:t> and </a:t>
            </a:r>
            <a:r>
              <a:rPr b="1" i="0" lang="en-US" sz="1800" u="sng">
                <a:solidFill>
                  <a:srgbClr val="111111"/>
                </a:solidFill>
                <a:latin typeface="Roboto"/>
                <a:ea typeface="Roboto"/>
                <a:cs typeface="Roboto"/>
                <a:sym typeface="Roboto"/>
              </a:rPr>
              <a:t>COX-2, </a:t>
            </a:r>
            <a:endParaRPr/>
          </a:p>
          <a:p>
            <a:pPr indent="0" lvl="0" marL="0" rtl="0" algn="l">
              <a:lnSpc>
                <a:spcPct val="90000"/>
              </a:lnSpc>
              <a:spcBef>
                <a:spcPts val="1000"/>
              </a:spcBef>
              <a:spcAft>
                <a:spcPts val="0"/>
              </a:spcAft>
              <a:buClr>
                <a:srgbClr val="111111"/>
              </a:buClr>
              <a:buSzPts val="1800"/>
              <a:buNone/>
            </a:pPr>
            <a:r>
              <a:rPr b="0" i="0" lang="en-US" sz="1800">
                <a:solidFill>
                  <a:srgbClr val="111111"/>
                </a:solidFill>
                <a:latin typeface="Roboto"/>
                <a:ea typeface="Roboto"/>
                <a:cs typeface="Roboto"/>
                <a:sym typeface="Roboto"/>
              </a:rPr>
              <a:t>and by doing so they </a:t>
            </a:r>
            <a:r>
              <a:rPr b="1" i="0" lang="en-US" sz="1800">
                <a:solidFill>
                  <a:srgbClr val="111111"/>
                </a:solidFill>
                <a:latin typeface="Roboto"/>
                <a:ea typeface="Roboto"/>
                <a:cs typeface="Roboto"/>
                <a:sym typeface="Roboto"/>
              </a:rPr>
              <a:t>decrease prostaglandin formation</a:t>
            </a:r>
            <a:r>
              <a:rPr b="0" i="0" lang="en-US" sz="1800">
                <a:solidFill>
                  <a:srgbClr val="111111"/>
                </a:solidFill>
                <a:latin typeface="Roboto"/>
                <a:ea typeface="Roboto"/>
                <a:cs typeface="Roboto"/>
                <a:sym typeface="Roboto"/>
              </a:rPr>
              <a:t>. </a:t>
            </a:r>
            <a:endParaRPr/>
          </a:p>
          <a:p>
            <a:pPr indent="0" lvl="0" marL="0" rtl="0" algn="l">
              <a:lnSpc>
                <a:spcPct val="90000"/>
              </a:lnSpc>
              <a:spcBef>
                <a:spcPts val="1000"/>
              </a:spcBef>
              <a:spcAft>
                <a:spcPts val="0"/>
              </a:spcAft>
              <a:buClr>
                <a:srgbClr val="111111"/>
              </a:buClr>
              <a:buSzPts val="1800"/>
              <a:buNone/>
            </a:pPr>
            <a:r>
              <a:rPr b="0" i="0" lang="en-US" sz="1800">
                <a:solidFill>
                  <a:srgbClr val="111111"/>
                </a:solidFill>
                <a:latin typeface="Roboto"/>
                <a:ea typeface="Roboto"/>
                <a:cs typeface="Roboto"/>
                <a:sym typeface="Roboto"/>
              </a:rPr>
              <a:t>In the </a:t>
            </a:r>
            <a:r>
              <a:rPr b="0" i="0" lang="en-US" sz="1800">
                <a:solidFill>
                  <a:srgbClr val="0070C0"/>
                </a:solidFill>
                <a:latin typeface="Roboto"/>
                <a:ea typeface="Roboto"/>
                <a:cs typeface="Roboto"/>
                <a:sym typeface="Roboto"/>
              </a:rPr>
              <a:t>kidney</a:t>
            </a:r>
            <a:r>
              <a:rPr b="0" i="0" lang="en-US" sz="1800">
                <a:solidFill>
                  <a:srgbClr val="111111"/>
                </a:solidFill>
                <a:latin typeface="Roboto"/>
                <a:ea typeface="Roboto"/>
                <a:cs typeface="Roboto"/>
                <a:sym typeface="Roboto"/>
              </a:rPr>
              <a:t>, where </a:t>
            </a:r>
            <a:r>
              <a:rPr b="0" i="0" lang="en-US" sz="1800" u="sng">
                <a:solidFill>
                  <a:srgbClr val="0070C0"/>
                </a:solidFill>
                <a:latin typeface="Roboto"/>
                <a:ea typeface="Roboto"/>
                <a:cs typeface="Roboto"/>
                <a:sym typeface="Roboto"/>
              </a:rPr>
              <a:t>the major form is PGE2</a:t>
            </a:r>
            <a:r>
              <a:rPr b="0" i="0" lang="en-US" sz="1800">
                <a:solidFill>
                  <a:srgbClr val="111111"/>
                </a:solidFill>
                <a:latin typeface="Roboto"/>
                <a:ea typeface="Roboto"/>
                <a:cs typeface="Roboto"/>
                <a:sym typeface="Roboto"/>
              </a:rPr>
              <a:t>, </a:t>
            </a:r>
            <a:endParaRPr/>
          </a:p>
          <a:p>
            <a:pPr indent="0" lvl="0" marL="0" rtl="0" algn="l">
              <a:lnSpc>
                <a:spcPct val="90000"/>
              </a:lnSpc>
              <a:spcBef>
                <a:spcPts val="1000"/>
              </a:spcBef>
              <a:spcAft>
                <a:spcPts val="0"/>
              </a:spcAft>
              <a:buClr>
                <a:srgbClr val="111111"/>
              </a:buClr>
              <a:buSzPts val="1800"/>
              <a:buNone/>
            </a:pPr>
            <a:r>
              <a:rPr b="0" i="0" lang="en-US" sz="1800">
                <a:solidFill>
                  <a:srgbClr val="111111"/>
                </a:solidFill>
                <a:latin typeface="Roboto"/>
                <a:ea typeface="Roboto"/>
                <a:cs typeface="Roboto"/>
                <a:sym typeface="Roboto"/>
              </a:rPr>
              <a:t>this decrease will potentially cause sodium retention, </a:t>
            </a:r>
            <a:endParaRPr/>
          </a:p>
          <a:p>
            <a:pPr indent="0" lvl="0" marL="0" rtl="0" algn="l">
              <a:lnSpc>
                <a:spcPct val="90000"/>
              </a:lnSpc>
              <a:spcBef>
                <a:spcPts val="1000"/>
              </a:spcBef>
              <a:spcAft>
                <a:spcPts val="0"/>
              </a:spcAft>
              <a:buClr>
                <a:srgbClr val="111111"/>
              </a:buClr>
              <a:buSzPts val="1800"/>
              <a:buNone/>
            </a:pPr>
            <a:r>
              <a:rPr b="0" i="0" lang="en-US" sz="1800">
                <a:solidFill>
                  <a:srgbClr val="111111"/>
                </a:solidFill>
                <a:latin typeface="Roboto"/>
                <a:ea typeface="Roboto"/>
                <a:cs typeface="Roboto"/>
                <a:sym typeface="Roboto"/>
              </a:rPr>
              <a:t>as well as water retention and increased renal vascular resistance. </a:t>
            </a:r>
            <a:endParaRPr b="0" i="0" sz="1800">
              <a:solidFill>
                <a:srgbClr val="111111"/>
              </a:solidFill>
              <a:latin typeface="Roboto"/>
              <a:ea typeface="Roboto"/>
              <a:cs typeface="Roboto"/>
              <a:sym typeface="Roboto"/>
            </a:endParaRPr>
          </a:p>
          <a:p>
            <a:pPr indent="0" lvl="0" marL="0" rtl="0" algn="l">
              <a:lnSpc>
                <a:spcPct val="90000"/>
              </a:lnSpc>
              <a:spcBef>
                <a:spcPts val="1000"/>
              </a:spcBef>
              <a:spcAft>
                <a:spcPts val="0"/>
              </a:spcAft>
              <a:buClr>
                <a:schemeClr val="dk1"/>
              </a:buClr>
              <a:buSzPts val="1600"/>
              <a:buNone/>
            </a:pPr>
            <a:r>
              <a:t/>
            </a:r>
            <a:endParaRPr sz="1600" u="sng">
              <a:solidFill>
                <a:srgbClr val="111111"/>
              </a:solidFill>
              <a:latin typeface="Roboto"/>
              <a:ea typeface="Roboto"/>
              <a:cs typeface="Roboto"/>
              <a:sym typeface="Roboto"/>
            </a:endParaRPr>
          </a:p>
          <a:p>
            <a:pPr indent="0" lvl="0" marL="0" rtl="0" algn="l">
              <a:lnSpc>
                <a:spcPct val="90000"/>
              </a:lnSpc>
              <a:spcBef>
                <a:spcPts val="1000"/>
              </a:spcBef>
              <a:spcAft>
                <a:spcPts val="0"/>
              </a:spcAft>
              <a:buClr>
                <a:srgbClr val="7030A0"/>
              </a:buClr>
              <a:buSzPts val="2400"/>
              <a:buNone/>
            </a:pPr>
            <a:r>
              <a:rPr b="1" i="0" lang="en-US">
                <a:solidFill>
                  <a:srgbClr val="7030A0"/>
                </a:solidFill>
                <a:latin typeface="Arial"/>
                <a:ea typeface="Arial"/>
                <a:cs typeface="Arial"/>
                <a:sym typeface="Arial"/>
              </a:rPr>
              <a:t>5) </a:t>
            </a:r>
            <a:r>
              <a:rPr b="1" lang="en-US">
                <a:solidFill>
                  <a:srgbClr val="7030A0"/>
                </a:solidFill>
                <a:latin typeface="Arial"/>
                <a:ea typeface="Arial"/>
                <a:cs typeface="Arial"/>
                <a:sym typeface="Arial"/>
              </a:rPr>
              <a:t>oestrogens</a:t>
            </a:r>
            <a:r>
              <a:rPr b="1" i="0" lang="en-US">
                <a:solidFill>
                  <a:srgbClr val="7030A0"/>
                </a:solidFill>
                <a:latin typeface="Arial"/>
                <a:ea typeface="Arial"/>
                <a:cs typeface="Arial"/>
                <a:sym typeface="Arial"/>
              </a:rPr>
              <a:t> :</a:t>
            </a:r>
            <a:endParaRPr i="0" u="sng">
              <a:solidFill>
                <a:srgbClr val="7030A0"/>
              </a:solidFill>
              <a:latin typeface="Arial"/>
              <a:ea typeface="Arial"/>
              <a:cs typeface="Arial"/>
              <a:sym typeface="Arial"/>
            </a:endParaRPr>
          </a:p>
          <a:p>
            <a:pPr indent="0" lvl="0" marL="0" rtl="0" algn="l">
              <a:lnSpc>
                <a:spcPct val="90000"/>
              </a:lnSpc>
              <a:spcBef>
                <a:spcPts val="1000"/>
              </a:spcBef>
              <a:spcAft>
                <a:spcPts val="0"/>
              </a:spcAft>
              <a:buClr>
                <a:srgbClr val="202124"/>
              </a:buClr>
              <a:buSzPts val="1800"/>
              <a:buNone/>
            </a:pPr>
            <a:r>
              <a:rPr b="0" i="0" lang="en-US" sz="1800">
                <a:solidFill>
                  <a:srgbClr val="202124"/>
                </a:solidFill>
                <a:latin typeface="Helvetica Neue"/>
                <a:ea typeface="Helvetica Neue"/>
                <a:cs typeface="Helvetica Neue"/>
                <a:sym typeface="Helvetica Neue"/>
              </a:rPr>
              <a:t>There is evidence that estrogen-related sodium retention is </a:t>
            </a:r>
            <a:r>
              <a:rPr b="1" i="0" lang="en-US" sz="1800">
                <a:solidFill>
                  <a:srgbClr val="202124"/>
                </a:solidFill>
                <a:latin typeface="Helvetica Neue"/>
                <a:ea typeface="Helvetica Neue"/>
                <a:cs typeface="Helvetica Neue"/>
                <a:sym typeface="Helvetica Neue"/>
              </a:rPr>
              <a:t>mediated through </a:t>
            </a:r>
            <a:r>
              <a:rPr b="0" i="0" lang="en-US" sz="1800">
                <a:solidFill>
                  <a:srgbClr val="202124"/>
                </a:solidFill>
                <a:latin typeface="Helvetica Neue"/>
                <a:ea typeface="Helvetica Neue"/>
                <a:cs typeface="Helvetica Neue"/>
                <a:sym typeface="Helvetica Neue"/>
              </a:rPr>
              <a:t>a consequence of changes in </a:t>
            </a:r>
            <a:r>
              <a:rPr b="1" i="0" lang="en-US" sz="1800" u="sng">
                <a:solidFill>
                  <a:srgbClr val="0070C0"/>
                </a:solidFill>
                <a:latin typeface="Helvetica Neue"/>
                <a:ea typeface="Helvetica Neue"/>
                <a:cs typeface="Helvetica Neue"/>
                <a:sym typeface="Helvetica Neue"/>
              </a:rPr>
              <a:t>aldosterone</a:t>
            </a:r>
            <a:r>
              <a:rPr b="0" i="0" lang="en-US" sz="1800">
                <a:solidFill>
                  <a:srgbClr val="202124"/>
                </a:solidFill>
                <a:latin typeface="Helvetica Neue"/>
                <a:ea typeface="Helvetica Neue"/>
                <a:cs typeface="Helvetica Neue"/>
                <a:sym typeface="Helvetica Neue"/>
              </a:rPr>
              <a:t> distal tubule binding sites</a:t>
            </a:r>
            <a:r>
              <a:rPr i="0" lang="en-US" sz="2000">
                <a:solidFill>
                  <a:srgbClr val="202124"/>
                </a:solidFill>
                <a:latin typeface="Helvetica Neue"/>
                <a:ea typeface="Helvetica Neue"/>
                <a:cs typeface="Helvetica Neue"/>
                <a:sym typeface="Helvetica Neue"/>
              </a:rPr>
              <a:t>.</a:t>
            </a:r>
            <a:endParaRPr sz="3200" u="sng">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2"/>
          <p:cNvSpPr txBox="1"/>
          <p:nvPr>
            <p:ph type="title"/>
          </p:nvPr>
        </p:nvSpPr>
        <p:spPr>
          <a:xfrm>
            <a:off x="270711" y="108285"/>
            <a:ext cx="11730900" cy="78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US">
                <a:solidFill>
                  <a:srgbClr val="FF0000"/>
                </a:solidFill>
              </a:rPr>
              <a:t>Diuretics</a:t>
            </a:r>
            <a:endParaRPr/>
          </a:p>
        </p:txBody>
      </p:sp>
      <p:sp>
        <p:nvSpPr>
          <p:cNvPr id="301" name="Google Shape;301;p42"/>
          <p:cNvSpPr txBox="1"/>
          <p:nvPr>
            <p:ph idx="1" type="body"/>
          </p:nvPr>
        </p:nvSpPr>
        <p:spPr>
          <a:xfrm>
            <a:off x="270712" y="1052763"/>
            <a:ext cx="10888500" cy="54804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Most patients require </a:t>
            </a:r>
            <a:r>
              <a:rPr b="1" lang="en-US" sz="2400" u="sng">
                <a:solidFill>
                  <a:srgbClr val="00B0F0"/>
                </a:solidFill>
              </a:rPr>
              <a:t>diuretics</a:t>
            </a:r>
            <a:r>
              <a:rPr lang="en-US" sz="2400"/>
              <a:t> in addition to </a:t>
            </a:r>
            <a:r>
              <a:rPr b="1" lang="en-US" sz="2400" u="sng">
                <a:solidFill>
                  <a:srgbClr val="00B0F0"/>
                </a:solidFill>
              </a:rPr>
              <a:t>sodium restriction</a:t>
            </a:r>
            <a:endParaRPr/>
          </a:p>
          <a:p>
            <a:pPr indent="-76200" lvl="0" marL="228600" rtl="0" algn="l">
              <a:lnSpc>
                <a:spcPct val="90000"/>
              </a:lnSpc>
              <a:spcBef>
                <a:spcPts val="1000"/>
              </a:spcBef>
              <a:spcAft>
                <a:spcPts val="0"/>
              </a:spcAft>
              <a:buClr>
                <a:schemeClr val="dk1"/>
              </a:buClr>
              <a:buSzPts val="2400"/>
              <a:buNone/>
            </a:pPr>
            <a:r>
              <a:t/>
            </a:r>
            <a:endParaRPr b="1" sz="2400" u="sng">
              <a:solidFill>
                <a:srgbClr val="00B0F0"/>
              </a:solidFill>
            </a:endParaRPr>
          </a:p>
          <a:p>
            <a:pPr indent="-228600" lvl="0" marL="228600" rtl="0" algn="l">
              <a:lnSpc>
                <a:spcPct val="90000"/>
              </a:lnSpc>
              <a:spcBef>
                <a:spcPts val="1000"/>
              </a:spcBef>
              <a:spcAft>
                <a:spcPts val="0"/>
              </a:spcAft>
              <a:buClr>
                <a:schemeClr val="dk1"/>
              </a:buClr>
              <a:buSzPts val="2400"/>
              <a:buChar char="•"/>
            </a:pPr>
            <a:r>
              <a:rPr lang="en-US" sz="2400"/>
              <a:t>Diuresis </a:t>
            </a:r>
            <a:r>
              <a:rPr b="1" lang="en-US" sz="2400">
                <a:solidFill>
                  <a:srgbClr val="00B050"/>
                </a:solidFill>
              </a:rPr>
              <a:t>may be improved</a:t>
            </a:r>
            <a:r>
              <a:rPr lang="en-US" sz="2400">
                <a:solidFill>
                  <a:srgbClr val="00B050"/>
                </a:solidFill>
              </a:rPr>
              <a:t> </a:t>
            </a:r>
            <a:r>
              <a:rPr lang="en-US" sz="2400"/>
              <a:t>if patients are </a:t>
            </a:r>
            <a:r>
              <a:rPr b="1" lang="en-US" sz="2400" u="sng">
                <a:solidFill>
                  <a:srgbClr val="00B0F0"/>
                </a:solidFill>
              </a:rPr>
              <a:t>rested in bed</a:t>
            </a:r>
            <a:r>
              <a:rPr lang="en-US" sz="2400"/>
              <a:t>, </a:t>
            </a:r>
            <a:endParaRPr/>
          </a:p>
          <a:p>
            <a:pPr indent="0" lvl="0" marL="0" rtl="0" algn="l">
              <a:lnSpc>
                <a:spcPct val="90000"/>
              </a:lnSpc>
              <a:spcBef>
                <a:spcPts val="1000"/>
              </a:spcBef>
              <a:spcAft>
                <a:spcPts val="0"/>
              </a:spcAft>
              <a:buClr>
                <a:schemeClr val="dk1"/>
              </a:buClr>
              <a:buSzPts val="2400"/>
              <a:buNone/>
            </a:pPr>
            <a:r>
              <a:rPr lang="en-US" sz="2400"/>
              <a:t>     </a:t>
            </a:r>
            <a:r>
              <a:rPr lang="en-US" sz="2400" u="sng"/>
              <a:t>perhaps because renal blood flow increases in the horizontal position</a:t>
            </a:r>
            <a:endParaRPr/>
          </a:p>
          <a:p>
            <a:pPr indent="0" lvl="0" marL="0" rtl="0" algn="l">
              <a:lnSpc>
                <a:spcPct val="90000"/>
              </a:lnSpc>
              <a:spcBef>
                <a:spcPts val="1000"/>
              </a:spcBef>
              <a:spcAft>
                <a:spcPts val="0"/>
              </a:spcAft>
              <a:buClr>
                <a:schemeClr val="dk1"/>
              </a:buClr>
              <a:buSzPts val="2400"/>
              <a:buNone/>
            </a:pPr>
            <a:r>
              <a:t/>
            </a:r>
            <a:endParaRPr sz="2400" u="sng"/>
          </a:p>
          <a:p>
            <a:pPr indent="-457200" lvl="0" marL="457200" rtl="0" algn="l">
              <a:lnSpc>
                <a:spcPct val="90000"/>
              </a:lnSpc>
              <a:spcBef>
                <a:spcPts val="1000"/>
              </a:spcBef>
              <a:spcAft>
                <a:spcPts val="0"/>
              </a:spcAft>
              <a:buClr>
                <a:srgbClr val="7030A0"/>
              </a:buClr>
              <a:buSzPts val="2400"/>
              <a:buAutoNum type="arabicParenR"/>
            </a:pPr>
            <a:r>
              <a:rPr b="1" lang="en-US" sz="2400" u="sng">
                <a:solidFill>
                  <a:srgbClr val="7030A0"/>
                </a:solidFill>
              </a:rPr>
              <a:t>Spironolactone (100–400 mg/day):</a:t>
            </a:r>
            <a:r>
              <a:rPr b="1" lang="en-US" sz="2400">
                <a:solidFill>
                  <a:srgbClr val="7030A0"/>
                </a:solidFill>
              </a:rPr>
              <a:t>    </a:t>
            </a:r>
            <a:r>
              <a:rPr b="1" lang="en-US" sz="3200"/>
              <a:t>(</a:t>
            </a:r>
            <a:r>
              <a:rPr b="1" i="0" lang="en-US" sz="2400">
                <a:solidFill>
                  <a:srgbClr val="7030A0"/>
                </a:solidFill>
                <a:latin typeface="Helvetica Neue"/>
                <a:ea typeface="Helvetica Neue"/>
                <a:cs typeface="Helvetica Neue"/>
                <a:sym typeface="Helvetica Neue"/>
              </a:rPr>
              <a:t>potassium-sparing diuretics</a:t>
            </a:r>
            <a:r>
              <a:rPr b="1" i="0" lang="en-US" sz="3200">
                <a:solidFill>
                  <a:srgbClr val="202124"/>
                </a:solidFill>
                <a:latin typeface="Helvetica Neue"/>
                <a:ea typeface="Helvetica Neue"/>
                <a:cs typeface="Helvetica Neue"/>
                <a:sym typeface="Helvetica Neue"/>
              </a:rPr>
              <a:t>)</a:t>
            </a:r>
            <a:endParaRPr b="1" sz="2400">
              <a:solidFill>
                <a:srgbClr val="7030A0"/>
              </a:solidFill>
            </a:endParaRPr>
          </a:p>
          <a:p>
            <a:pPr indent="0" lvl="0" marL="0" rtl="0" algn="l">
              <a:lnSpc>
                <a:spcPct val="90000"/>
              </a:lnSpc>
              <a:spcBef>
                <a:spcPts val="1000"/>
              </a:spcBef>
              <a:spcAft>
                <a:spcPts val="0"/>
              </a:spcAft>
              <a:buClr>
                <a:schemeClr val="dk1"/>
              </a:buClr>
              <a:buSzPts val="2400"/>
              <a:buNone/>
            </a:pPr>
            <a:r>
              <a:rPr lang="en-US" sz="2400"/>
              <a:t>is the </a:t>
            </a:r>
            <a:r>
              <a:rPr b="1" lang="en-US" sz="2400">
                <a:solidFill>
                  <a:srgbClr val="00B0F0"/>
                </a:solidFill>
              </a:rPr>
              <a:t>first-line drug </a:t>
            </a:r>
            <a:r>
              <a:rPr lang="en-US" sz="2400"/>
              <a:t>because it is a </a:t>
            </a:r>
            <a:r>
              <a:rPr b="1" lang="en-US" sz="2400" u="sng"/>
              <a:t>powerful aldosterone antagonist </a:t>
            </a:r>
            <a:endParaRPr/>
          </a:p>
          <a:p>
            <a:pPr indent="0" lvl="0" marL="0" rtl="0" algn="l">
              <a:lnSpc>
                <a:spcPct val="90000"/>
              </a:lnSpc>
              <a:spcBef>
                <a:spcPts val="1000"/>
              </a:spcBef>
              <a:spcAft>
                <a:spcPts val="0"/>
              </a:spcAft>
              <a:buClr>
                <a:schemeClr val="dk1"/>
              </a:buClr>
              <a:buSzPts val="2400"/>
              <a:buNone/>
            </a:pPr>
            <a:r>
              <a:rPr lang="en-US" sz="2400"/>
              <a:t>    </a:t>
            </a:r>
            <a:r>
              <a:rPr b="1" lang="en-US" sz="2400">
                <a:solidFill>
                  <a:srgbClr val="C00000"/>
                </a:solidFill>
              </a:rPr>
              <a:t>SIDE EFFECT</a:t>
            </a:r>
            <a:r>
              <a:rPr lang="en-US" sz="2400"/>
              <a:t>: </a:t>
            </a:r>
            <a:r>
              <a:rPr lang="en-US" sz="2400" u="sng"/>
              <a:t>painful gynecomastia</a:t>
            </a:r>
            <a:r>
              <a:rPr lang="en-US" sz="2400"/>
              <a:t> and </a:t>
            </a:r>
            <a:r>
              <a:rPr lang="en-US" sz="2400" u="sng"/>
              <a:t>hyperkalemia</a:t>
            </a:r>
            <a:endParaRPr/>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rgbClr val="7030A0"/>
              </a:buClr>
              <a:buSzPts val="2400"/>
              <a:buNone/>
            </a:pPr>
            <a:r>
              <a:rPr b="1" lang="en-US" sz="2400">
                <a:solidFill>
                  <a:srgbClr val="7030A0"/>
                </a:solidFill>
              </a:rPr>
              <a:t>2) </a:t>
            </a:r>
            <a:r>
              <a:rPr b="1" lang="en-US" sz="2400" u="sng">
                <a:solidFill>
                  <a:srgbClr val="7030A0"/>
                </a:solidFill>
              </a:rPr>
              <a:t>amiloride (5–10 mg/day)</a:t>
            </a:r>
            <a:r>
              <a:rPr lang="en-US" sz="2400">
                <a:solidFill>
                  <a:srgbClr val="7030A0"/>
                </a:solidFill>
              </a:rPr>
              <a:t>    </a:t>
            </a:r>
            <a:r>
              <a:rPr b="1" lang="en-US" sz="3200"/>
              <a:t>(</a:t>
            </a:r>
            <a:r>
              <a:rPr b="1" i="0" lang="en-US" sz="2400">
                <a:solidFill>
                  <a:srgbClr val="7030A0"/>
                </a:solidFill>
                <a:latin typeface="Helvetica Neue"/>
                <a:ea typeface="Helvetica Neue"/>
                <a:cs typeface="Helvetica Neue"/>
                <a:sym typeface="Helvetica Neue"/>
              </a:rPr>
              <a:t>potassium-sparing diuretics</a:t>
            </a:r>
            <a:r>
              <a:rPr b="1" i="0" lang="en-US" sz="3200">
                <a:solidFill>
                  <a:srgbClr val="202124"/>
                </a:solidFill>
                <a:latin typeface="Helvetica Neue"/>
                <a:ea typeface="Helvetica Neue"/>
                <a:cs typeface="Helvetica Neue"/>
                <a:sym typeface="Helvetica Neue"/>
              </a:rPr>
              <a:t>)</a:t>
            </a:r>
            <a:endParaRPr sz="2400">
              <a:solidFill>
                <a:srgbClr val="7030A0"/>
              </a:solidFill>
            </a:endParaRPr>
          </a:p>
          <a:p>
            <a:pPr indent="0" lvl="0" marL="0" rtl="0" algn="l">
              <a:lnSpc>
                <a:spcPct val="90000"/>
              </a:lnSpc>
              <a:spcBef>
                <a:spcPts val="1000"/>
              </a:spcBef>
              <a:spcAft>
                <a:spcPts val="0"/>
              </a:spcAft>
              <a:buClr>
                <a:schemeClr val="dk1"/>
              </a:buClr>
              <a:buSzPts val="2400"/>
              <a:buNone/>
            </a:pPr>
            <a:r>
              <a:rPr lang="en-US" sz="2400"/>
              <a:t>can be </a:t>
            </a:r>
            <a:r>
              <a:rPr b="1" lang="en-US" sz="2400" u="sng"/>
              <a:t>substitution for spironolactone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3"/>
          <p:cNvSpPr txBox="1"/>
          <p:nvPr>
            <p:ph type="title"/>
          </p:nvPr>
        </p:nvSpPr>
        <p:spPr>
          <a:xfrm>
            <a:off x="246646" y="108285"/>
            <a:ext cx="11754900" cy="78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US">
                <a:solidFill>
                  <a:srgbClr val="FF0000"/>
                </a:solidFill>
              </a:rPr>
              <a:t>Diuretics</a:t>
            </a:r>
            <a:endParaRPr/>
          </a:p>
        </p:txBody>
      </p:sp>
      <p:sp>
        <p:nvSpPr>
          <p:cNvPr id="307" name="Google Shape;307;p43"/>
          <p:cNvSpPr txBox="1"/>
          <p:nvPr>
            <p:ph idx="1" type="body"/>
          </p:nvPr>
        </p:nvSpPr>
        <p:spPr>
          <a:xfrm>
            <a:off x="78205" y="1052763"/>
            <a:ext cx="11857200" cy="5480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b="1" sz="2400" u="sng"/>
          </a:p>
          <a:p>
            <a:pPr indent="0" lvl="0" marL="0" rtl="0" algn="l">
              <a:lnSpc>
                <a:spcPct val="90000"/>
              </a:lnSpc>
              <a:spcBef>
                <a:spcPts val="1000"/>
              </a:spcBef>
              <a:spcAft>
                <a:spcPts val="0"/>
              </a:spcAft>
              <a:buClr>
                <a:srgbClr val="7030A0"/>
              </a:buClr>
              <a:buSzPts val="2400"/>
              <a:buNone/>
            </a:pPr>
            <a:r>
              <a:rPr b="1" lang="en-US" sz="2400">
                <a:solidFill>
                  <a:srgbClr val="7030A0"/>
                </a:solidFill>
              </a:rPr>
              <a:t>3) </a:t>
            </a:r>
            <a:r>
              <a:rPr b="1" lang="en-US" sz="2400" u="sng">
                <a:solidFill>
                  <a:srgbClr val="7030A0"/>
                </a:solidFill>
              </a:rPr>
              <a:t>Furosemide </a:t>
            </a:r>
            <a:r>
              <a:rPr b="1" lang="en-US" sz="2400" u="sng"/>
              <a:t>(</a:t>
            </a:r>
            <a:r>
              <a:rPr b="1" lang="en-US" sz="2400" u="sng">
                <a:solidFill>
                  <a:srgbClr val="7030A0"/>
                </a:solidFill>
              </a:rPr>
              <a:t>loop diuretics</a:t>
            </a:r>
            <a:r>
              <a:rPr b="1" lang="en-US" sz="2400" u="sng"/>
              <a:t>)</a:t>
            </a:r>
            <a:r>
              <a:rPr b="1" i="1" lang="en-US" sz="2400" u="sng">
                <a:solidFill>
                  <a:srgbClr val="7030A0"/>
                </a:solidFill>
              </a:rPr>
              <a:t>:</a:t>
            </a:r>
            <a:r>
              <a:rPr lang="en-US" sz="2400">
                <a:solidFill>
                  <a:srgbClr val="7030A0"/>
                </a:solidFill>
              </a:rPr>
              <a:t> </a:t>
            </a:r>
            <a:endParaRPr/>
          </a:p>
          <a:p>
            <a:pPr indent="0" lvl="0" marL="0" rtl="0" algn="l">
              <a:lnSpc>
                <a:spcPct val="90000"/>
              </a:lnSpc>
              <a:spcBef>
                <a:spcPts val="1000"/>
              </a:spcBef>
              <a:spcAft>
                <a:spcPts val="0"/>
              </a:spcAft>
              <a:buClr>
                <a:schemeClr val="dk1"/>
              </a:buClr>
              <a:buSzPts val="2800"/>
              <a:buNone/>
            </a:pPr>
            <a:r>
              <a:rPr b="1" lang="en-US" u="sng"/>
              <a:t>but</a:t>
            </a:r>
            <a:r>
              <a:rPr lang="en-US" sz="2400"/>
              <a:t> these can lead to </a:t>
            </a:r>
            <a:r>
              <a:rPr lang="en-US" sz="2400" u="sng">
                <a:solidFill>
                  <a:srgbClr val="C00000"/>
                </a:solidFill>
              </a:rPr>
              <a:t>fluid and electrolyte imbalance </a:t>
            </a:r>
            <a:r>
              <a:rPr lang="en-US" sz="2400"/>
              <a:t>and </a:t>
            </a:r>
            <a:r>
              <a:rPr lang="en-US" sz="2400" u="sng">
                <a:solidFill>
                  <a:srgbClr val="C00000"/>
                </a:solidFill>
              </a:rPr>
              <a:t>renal dysfunction</a:t>
            </a:r>
            <a:endParaRPr/>
          </a:p>
          <a:p>
            <a:pPr indent="0" lvl="0" marL="0" rtl="0" algn="l">
              <a:lnSpc>
                <a:spcPct val="90000"/>
              </a:lnSpc>
              <a:spcBef>
                <a:spcPts val="1000"/>
              </a:spcBef>
              <a:spcAft>
                <a:spcPts val="0"/>
              </a:spcAft>
              <a:buClr>
                <a:schemeClr val="dk1"/>
              </a:buClr>
              <a:buSzPts val="2400"/>
              <a:buNone/>
            </a:pPr>
            <a:r>
              <a:rPr b="1" lang="en-US" sz="2400"/>
              <a:t>-------------------------------------------------------------------------------------------------------------------------</a:t>
            </a:r>
            <a:endParaRPr sz="2400" u="sng">
              <a:solidFill>
                <a:srgbClr val="C00000"/>
              </a:solidFill>
            </a:endParaRPr>
          </a:p>
          <a:p>
            <a:pPr indent="-228600" lvl="0" marL="228600" rtl="0" algn="l">
              <a:lnSpc>
                <a:spcPct val="90000"/>
              </a:lnSpc>
              <a:spcBef>
                <a:spcPts val="1000"/>
              </a:spcBef>
              <a:spcAft>
                <a:spcPts val="0"/>
              </a:spcAft>
              <a:buClr>
                <a:schemeClr val="dk1"/>
              </a:buClr>
              <a:buSzPts val="2400"/>
              <a:buChar char="•"/>
            </a:pPr>
            <a:r>
              <a:rPr lang="en-US" sz="2400"/>
              <a:t>Patients who </a:t>
            </a:r>
            <a:r>
              <a:rPr lang="en-US" sz="2400" u="sng">
                <a:solidFill>
                  <a:srgbClr val="C00000"/>
                </a:solidFill>
              </a:rPr>
              <a:t>do not respond </a:t>
            </a:r>
            <a:r>
              <a:rPr lang="en-US" sz="2400"/>
              <a:t>to doses of</a:t>
            </a:r>
            <a:endParaRPr/>
          </a:p>
          <a:p>
            <a:pPr indent="0" lvl="0" marL="0" rtl="0" algn="l">
              <a:lnSpc>
                <a:spcPct val="90000"/>
              </a:lnSpc>
              <a:spcBef>
                <a:spcPts val="1000"/>
              </a:spcBef>
              <a:spcAft>
                <a:spcPts val="0"/>
              </a:spcAft>
              <a:buClr>
                <a:schemeClr val="dk1"/>
              </a:buClr>
              <a:buSzPts val="2400"/>
              <a:buNone/>
            </a:pPr>
            <a:r>
              <a:rPr b="1" lang="en-US" sz="2400"/>
              <a:t>-</a:t>
            </a:r>
            <a:r>
              <a:rPr b="1" lang="en-US" sz="2400">
                <a:solidFill>
                  <a:srgbClr val="00B0F0"/>
                </a:solidFill>
              </a:rPr>
              <a:t> 400 mg spironolactone </a:t>
            </a:r>
            <a:endParaRPr/>
          </a:p>
          <a:p>
            <a:pPr indent="0" lvl="0" marL="0" rtl="0" algn="l">
              <a:lnSpc>
                <a:spcPct val="90000"/>
              </a:lnSpc>
              <a:spcBef>
                <a:spcPts val="1000"/>
              </a:spcBef>
              <a:spcAft>
                <a:spcPts val="0"/>
              </a:spcAft>
              <a:buClr>
                <a:schemeClr val="dk1"/>
              </a:buClr>
              <a:buSzPts val="2400"/>
              <a:buNone/>
            </a:pPr>
            <a:r>
              <a:rPr b="1" lang="en-US" sz="2400"/>
              <a:t>-</a:t>
            </a:r>
            <a:r>
              <a:rPr lang="en-US" sz="2400"/>
              <a:t> </a:t>
            </a:r>
            <a:r>
              <a:rPr b="1" lang="en-US" sz="2400">
                <a:solidFill>
                  <a:srgbClr val="00B0F0"/>
                </a:solidFill>
              </a:rPr>
              <a:t>160 mg furosemide</a:t>
            </a:r>
            <a:endParaRPr sz="2400"/>
          </a:p>
          <a:p>
            <a:pPr indent="0" lvl="0" marL="0" rtl="0" algn="l">
              <a:lnSpc>
                <a:spcPct val="90000"/>
              </a:lnSpc>
              <a:spcBef>
                <a:spcPts val="1000"/>
              </a:spcBef>
              <a:spcAft>
                <a:spcPts val="0"/>
              </a:spcAft>
              <a:buClr>
                <a:schemeClr val="dk1"/>
              </a:buClr>
              <a:buSzPts val="2400"/>
              <a:buNone/>
            </a:pPr>
            <a:r>
              <a:rPr lang="en-US" sz="2400"/>
              <a:t> or who are </a:t>
            </a:r>
            <a:r>
              <a:rPr lang="en-US" sz="2400" u="sng">
                <a:solidFill>
                  <a:srgbClr val="C00000"/>
                </a:solidFill>
              </a:rPr>
              <a:t>unable to tolerate </a:t>
            </a:r>
            <a:r>
              <a:rPr lang="en-US" sz="2400"/>
              <a:t>these doses </a:t>
            </a:r>
            <a:endParaRPr/>
          </a:p>
          <a:p>
            <a:pPr indent="0" lvl="0" marL="0" rtl="0" algn="l">
              <a:lnSpc>
                <a:spcPct val="90000"/>
              </a:lnSpc>
              <a:spcBef>
                <a:spcPts val="1000"/>
              </a:spcBef>
              <a:spcAft>
                <a:spcPts val="0"/>
              </a:spcAft>
              <a:buClr>
                <a:schemeClr val="dk1"/>
              </a:buClr>
              <a:buSzPts val="2400"/>
              <a:buNone/>
            </a:pPr>
            <a:r>
              <a:rPr b="1" lang="en-US" sz="2400"/>
              <a:t>due to :  </a:t>
            </a:r>
            <a:r>
              <a:rPr lang="en-US" sz="2400" u="sng"/>
              <a:t>hyponatremia</a:t>
            </a:r>
            <a:r>
              <a:rPr lang="en-US" sz="2400"/>
              <a:t> or </a:t>
            </a:r>
            <a:r>
              <a:rPr lang="en-US" sz="2400" u="sng"/>
              <a:t>renal impairment</a:t>
            </a:r>
            <a:r>
              <a:rPr lang="en-US" sz="2400"/>
              <a:t>,</a:t>
            </a:r>
            <a:endParaRPr/>
          </a:p>
          <a:p>
            <a:pPr indent="0" lvl="0" marL="0" rtl="0" algn="l">
              <a:lnSpc>
                <a:spcPct val="90000"/>
              </a:lnSpc>
              <a:spcBef>
                <a:spcPts val="1000"/>
              </a:spcBef>
              <a:spcAft>
                <a:spcPts val="0"/>
              </a:spcAft>
              <a:buClr>
                <a:schemeClr val="dk1"/>
              </a:buClr>
              <a:buSzPts val="2400"/>
              <a:buNone/>
            </a:pPr>
            <a:r>
              <a:rPr lang="en-US" sz="2400"/>
              <a:t>are considered to have </a:t>
            </a:r>
            <a:r>
              <a:rPr b="1" lang="en-US" sz="2400">
                <a:solidFill>
                  <a:srgbClr val="00B0F0"/>
                </a:solidFill>
              </a:rPr>
              <a:t>refractory or diuretic-resistant ascites </a:t>
            </a:r>
            <a:r>
              <a:rPr lang="en-US" sz="2400"/>
              <a:t>and should be </a:t>
            </a:r>
            <a:endParaRPr/>
          </a:p>
          <a:p>
            <a:pPr indent="0" lvl="0" marL="0" rtl="0" algn="l">
              <a:lnSpc>
                <a:spcPct val="90000"/>
              </a:lnSpc>
              <a:spcBef>
                <a:spcPts val="1000"/>
              </a:spcBef>
              <a:spcAft>
                <a:spcPts val="0"/>
              </a:spcAft>
              <a:buClr>
                <a:srgbClr val="00B050"/>
              </a:buClr>
              <a:buSzPts val="2400"/>
              <a:buNone/>
            </a:pPr>
            <a:r>
              <a:rPr lang="en-US" sz="2400" u="sng">
                <a:solidFill>
                  <a:srgbClr val="00B050"/>
                </a:solidFill>
              </a:rPr>
              <a:t>treated by other measures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1914144" y="274638"/>
            <a:ext cx="99975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lang="en-US"/>
              <a:t>Ascites</a:t>
            </a:r>
            <a:endParaRPr/>
          </a:p>
        </p:txBody>
      </p:sp>
      <p:sp>
        <p:nvSpPr>
          <p:cNvPr id="187" name="Google Shape;187;p26"/>
          <p:cNvSpPr txBox="1"/>
          <p:nvPr>
            <p:ph idx="1" type="body"/>
          </p:nvPr>
        </p:nvSpPr>
        <p:spPr>
          <a:xfrm>
            <a:off x="1391600" y="1417650"/>
            <a:ext cx="10800600" cy="4579800"/>
          </a:xfrm>
          <a:prstGeom prst="rect">
            <a:avLst/>
          </a:prstGeom>
          <a:noFill/>
          <a:ln>
            <a:noFill/>
          </a:ln>
        </p:spPr>
        <p:txBody>
          <a:bodyPr anchorCtr="0" anchor="t" bIns="45700" lIns="91425" spcFirstLastPara="1" rIns="91425" wrap="square" tIns="45700">
            <a:normAutofit fontScale="85000" lnSpcReduction="20000"/>
          </a:bodyPr>
          <a:lstStyle/>
          <a:p>
            <a:pPr indent="-271272" lvl="0" marL="365760" rtl="0" algn="l">
              <a:lnSpc>
                <a:spcPct val="100000"/>
              </a:lnSpc>
              <a:spcBef>
                <a:spcPts val="0"/>
              </a:spcBef>
              <a:spcAft>
                <a:spcPts val="0"/>
              </a:spcAft>
              <a:buSzPct val="80000"/>
              <a:buChar char="⚫"/>
            </a:pPr>
            <a:r>
              <a:rPr lang="en-US"/>
              <a:t>Ascites is defined as the pathologic accumulation of fluid in the peritoneal cavity. It is the most common complication of cirrhosis</a:t>
            </a:r>
            <a:endParaRPr/>
          </a:p>
          <a:p>
            <a:pPr indent="0" lvl="0" marL="365760" rtl="0" algn="l">
              <a:lnSpc>
                <a:spcPct val="100000"/>
              </a:lnSpc>
              <a:spcBef>
                <a:spcPts val="0"/>
              </a:spcBef>
              <a:spcAft>
                <a:spcPts val="0"/>
              </a:spcAft>
              <a:buSzPct val="80000"/>
              <a:buNone/>
            </a:pPr>
            <a:r>
              <a:t/>
            </a:r>
            <a:endParaRPr/>
          </a:p>
          <a:p>
            <a:pPr indent="-271272" lvl="0" marL="365760" rtl="0" algn="l">
              <a:lnSpc>
                <a:spcPct val="100000"/>
              </a:lnSpc>
              <a:spcBef>
                <a:spcPts val="600"/>
              </a:spcBef>
              <a:spcAft>
                <a:spcPts val="0"/>
              </a:spcAft>
              <a:buSzPct val="80000"/>
              <a:buChar char="⚫"/>
            </a:pPr>
            <a:r>
              <a:rPr lang="en-US"/>
              <a:t>Small amounts of ascites are asymptomatic, but with larger accumulations of fluid more than 1 L there is :  </a:t>
            </a:r>
            <a:endParaRPr/>
          </a:p>
          <a:p>
            <a:pPr indent="0" lvl="0" marL="0" rtl="0" algn="l">
              <a:lnSpc>
                <a:spcPct val="100000"/>
              </a:lnSpc>
              <a:spcBef>
                <a:spcPts val="600"/>
              </a:spcBef>
              <a:spcAft>
                <a:spcPts val="0"/>
              </a:spcAft>
              <a:buSzPct val="80000"/>
              <a:buNone/>
            </a:pPr>
            <a:r>
              <a:rPr lang="en-US"/>
              <a:t>                                                          * abdominal distension </a:t>
            </a:r>
            <a:endParaRPr/>
          </a:p>
          <a:p>
            <a:pPr indent="0" lvl="0" marL="0" rtl="0" algn="l">
              <a:lnSpc>
                <a:spcPct val="100000"/>
              </a:lnSpc>
              <a:spcBef>
                <a:spcPts val="600"/>
              </a:spcBef>
              <a:spcAft>
                <a:spcPts val="0"/>
              </a:spcAft>
              <a:buSzPct val="80000"/>
              <a:buNone/>
            </a:pPr>
            <a:r>
              <a:rPr lang="en-US"/>
              <a:t>                                                           *fullness in the flanks </a:t>
            </a:r>
            <a:endParaRPr/>
          </a:p>
          <a:p>
            <a:pPr indent="0" lvl="0" marL="0" rtl="0" algn="l">
              <a:lnSpc>
                <a:spcPct val="100000"/>
              </a:lnSpc>
              <a:spcBef>
                <a:spcPts val="600"/>
              </a:spcBef>
              <a:spcAft>
                <a:spcPts val="0"/>
              </a:spcAft>
              <a:buSzPct val="80000"/>
              <a:buNone/>
            </a:pPr>
            <a:r>
              <a:rPr lang="en-US"/>
              <a:t>                                                           * shifting dullness on percussion </a:t>
            </a:r>
            <a:endParaRPr/>
          </a:p>
          <a:p>
            <a:pPr indent="0" lvl="0" marL="0" rtl="0" algn="ctr">
              <a:lnSpc>
                <a:spcPct val="100000"/>
              </a:lnSpc>
              <a:spcBef>
                <a:spcPts val="600"/>
              </a:spcBef>
              <a:spcAft>
                <a:spcPts val="0"/>
              </a:spcAft>
              <a:buSzPct val="80000"/>
              <a:buNone/>
            </a:pPr>
            <a:r>
              <a:rPr lang="en-US"/>
              <a:t>                                                 * fluid thrill/ fluid wave when                      .                                 Ascites marked    </a:t>
            </a:r>
            <a:endParaRPr/>
          </a:p>
          <a:p>
            <a:pPr indent="0" lvl="0" marL="0" rtl="0" algn="l">
              <a:lnSpc>
                <a:spcPct val="100000"/>
              </a:lnSpc>
              <a:spcBef>
                <a:spcPts val="600"/>
              </a:spcBef>
              <a:spcAft>
                <a:spcPts val="0"/>
              </a:spcAft>
              <a:buSzPct val="80000"/>
              <a:buNone/>
            </a:pPr>
            <a:r>
              <a:rPr lang="en-US"/>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4"/>
          <p:cNvSpPr txBox="1"/>
          <p:nvPr>
            <p:ph type="title"/>
          </p:nvPr>
        </p:nvSpPr>
        <p:spPr>
          <a:xfrm>
            <a:off x="246646" y="385012"/>
            <a:ext cx="11754900" cy="78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US">
                <a:solidFill>
                  <a:srgbClr val="FF0000"/>
                </a:solidFill>
              </a:rPr>
              <a:t>Paracentesis</a:t>
            </a:r>
            <a:endParaRPr/>
          </a:p>
        </p:txBody>
      </p:sp>
      <p:sp>
        <p:nvSpPr>
          <p:cNvPr id="313" name="Google Shape;313;p44"/>
          <p:cNvSpPr txBox="1"/>
          <p:nvPr>
            <p:ph idx="1" type="body"/>
          </p:nvPr>
        </p:nvSpPr>
        <p:spPr>
          <a:xfrm>
            <a:off x="78205" y="1756610"/>
            <a:ext cx="11857200" cy="43734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First-line treatment of </a:t>
            </a:r>
            <a:r>
              <a:rPr lang="en-US">
                <a:solidFill>
                  <a:srgbClr val="00B0F0"/>
                </a:solidFill>
              </a:rPr>
              <a:t>refractory ascites </a:t>
            </a:r>
            <a:r>
              <a:rPr lang="en-US"/>
              <a:t>is </a:t>
            </a:r>
            <a:r>
              <a:rPr lang="en-US" u="sng"/>
              <a:t>large-volume paracentesis</a:t>
            </a:r>
            <a:r>
              <a:rPr lang="en-US"/>
              <a:t>.</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 Paracentesis to dryness is</a:t>
            </a:r>
            <a:r>
              <a:rPr b="1" lang="en-US">
                <a:solidFill>
                  <a:srgbClr val="00B050"/>
                </a:solidFill>
              </a:rPr>
              <a:t> safe</a:t>
            </a:r>
            <a:r>
              <a:rPr lang="en-US"/>
              <a:t>, provided the circulation is supported with an IV colloid such as human albumin (</a:t>
            </a:r>
            <a:r>
              <a:rPr b="1" lang="en-US" u="sng">
                <a:solidFill>
                  <a:srgbClr val="00B0F0"/>
                </a:solidFill>
              </a:rPr>
              <a:t>6–8 g albumin </a:t>
            </a:r>
            <a:r>
              <a:rPr lang="en-US" u="sng"/>
              <a:t>for each one liter </a:t>
            </a:r>
            <a:r>
              <a:rPr lang="en-US"/>
              <a:t>of aspirated fluid </a:t>
            </a:r>
            <a:r>
              <a:rPr lang="en-US" u="sng">
                <a:solidFill>
                  <a:srgbClr val="C00000"/>
                </a:solidFill>
              </a:rPr>
              <a:t>if 5 L removed at once </a:t>
            </a:r>
            <a:r>
              <a:rPr lang="en-US"/>
              <a:t>)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 Paracentesis can be used as an </a:t>
            </a:r>
            <a:r>
              <a:rPr b="1" lang="en-US"/>
              <a:t>initial therapy</a:t>
            </a:r>
            <a:r>
              <a:rPr lang="en-US"/>
              <a:t> </a:t>
            </a:r>
            <a:endParaRPr/>
          </a:p>
          <a:p>
            <a:pPr indent="0" lvl="0" marL="0" rtl="0" algn="l">
              <a:lnSpc>
                <a:spcPct val="90000"/>
              </a:lnSpc>
              <a:spcBef>
                <a:spcPts val="1000"/>
              </a:spcBef>
              <a:spcAft>
                <a:spcPts val="0"/>
              </a:spcAft>
              <a:buClr>
                <a:schemeClr val="dk1"/>
              </a:buClr>
              <a:buSzPts val="2800"/>
              <a:buNone/>
            </a:pPr>
            <a:r>
              <a:rPr lang="en-US"/>
              <a:t>or </a:t>
            </a:r>
            <a:r>
              <a:rPr b="1" lang="en-US"/>
              <a:t>when other treatments fail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5"/>
          <p:cNvSpPr txBox="1"/>
          <p:nvPr>
            <p:ph type="title"/>
          </p:nvPr>
        </p:nvSpPr>
        <p:spPr>
          <a:xfrm>
            <a:off x="222582" y="150397"/>
            <a:ext cx="11754900" cy="78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US">
                <a:solidFill>
                  <a:srgbClr val="FF0000"/>
                </a:solidFill>
              </a:rPr>
              <a:t>Complications of Ascites :</a:t>
            </a:r>
            <a:endParaRPr/>
          </a:p>
        </p:txBody>
      </p:sp>
      <p:sp>
        <p:nvSpPr>
          <p:cNvPr id="319" name="Google Shape;319;p45"/>
          <p:cNvSpPr txBox="1"/>
          <p:nvPr>
            <p:ph idx="1" type="body"/>
          </p:nvPr>
        </p:nvSpPr>
        <p:spPr>
          <a:xfrm>
            <a:off x="78205" y="1052763"/>
            <a:ext cx="11899200" cy="54804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00B050"/>
              </a:buClr>
              <a:buSzPct val="100000"/>
              <a:buNone/>
            </a:pPr>
            <a:r>
              <a:rPr b="1" i="0" lang="en-US" sz="2600">
                <a:solidFill>
                  <a:srgbClr val="00B050"/>
                </a:solidFill>
                <a:latin typeface="Proxima Nova"/>
                <a:ea typeface="Proxima Nova"/>
                <a:cs typeface="Proxima Nova"/>
                <a:sym typeface="Proxima Nova"/>
              </a:rPr>
              <a:t>Bacterial infections</a:t>
            </a:r>
            <a:r>
              <a:rPr b="0" i="0" lang="en-US" sz="2600">
                <a:solidFill>
                  <a:srgbClr val="231F20"/>
                </a:solidFill>
                <a:latin typeface="Proxima Nova"/>
                <a:ea typeface="Proxima Nova"/>
                <a:cs typeface="Proxima Nova"/>
                <a:sym typeface="Proxima Nova"/>
              </a:rPr>
              <a:t>, such as </a:t>
            </a:r>
            <a:r>
              <a:rPr b="1" i="0" lang="en-US" sz="3000" u="sng" strike="noStrike">
                <a:solidFill>
                  <a:schemeClr val="hlink"/>
                </a:solidFill>
                <a:latin typeface="Proxima Nova"/>
                <a:ea typeface="Proxima Nova"/>
                <a:cs typeface="Proxima Nova"/>
                <a:sym typeface="Proxima Nova"/>
                <a:hlinkClick r:id="rId3"/>
              </a:rPr>
              <a:t>spontaneous bacterial peritonitis (SBP)</a:t>
            </a:r>
            <a:endParaRPr b="1" i="0" sz="3000" strike="noStrike">
              <a:solidFill>
                <a:srgbClr val="7030A0"/>
              </a:solidFill>
              <a:latin typeface="Proxima Nova"/>
              <a:ea typeface="Proxima Nova"/>
              <a:cs typeface="Proxima Nova"/>
              <a:sym typeface="Proxima Nova"/>
            </a:endParaRPr>
          </a:p>
          <a:p>
            <a:pPr indent="0" lvl="0" marL="0" rtl="0" algn="l">
              <a:lnSpc>
                <a:spcPct val="90000"/>
              </a:lnSpc>
              <a:spcBef>
                <a:spcPts val="1000"/>
              </a:spcBef>
              <a:spcAft>
                <a:spcPts val="0"/>
              </a:spcAft>
              <a:buClr>
                <a:schemeClr val="dk1"/>
              </a:buClr>
              <a:buSzPct val="100000"/>
              <a:buNone/>
            </a:pPr>
            <a:r>
              <a:rPr lang="en-US" sz="1800"/>
              <a:t>It is infection of ascites fluid </a:t>
            </a:r>
            <a:r>
              <a:rPr b="1" lang="en-US" sz="1800" u="sng">
                <a:solidFill>
                  <a:srgbClr val="C00000"/>
                </a:solidFill>
              </a:rPr>
              <a:t>without</a:t>
            </a:r>
            <a:r>
              <a:rPr lang="en-US" sz="1800"/>
              <a:t> detectable </a:t>
            </a:r>
            <a:r>
              <a:rPr b="1" lang="en-US" sz="1800" u="sng"/>
              <a:t>intra abdominal infection </a:t>
            </a:r>
            <a:r>
              <a:rPr lang="en-US" sz="1800"/>
              <a:t>and  caused </a:t>
            </a:r>
            <a:r>
              <a:rPr b="1" lang="en-US" sz="1800">
                <a:solidFill>
                  <a:srgbClr val="00B050"/>
                </a:solidFill>
              </a:rPr>
              <a:t>usually by E.coli</a:t>
            </a:r>
            <a:endParaRPr/>
          </a:p>
          <a:p>
            <a:pPr indent="0" lvl="0" marL="0" rtl="0" algn="l">
              <a:lnSpc>
                <a:spcPct val="90000"/>
              </a:lnSpc>
              <a:spcBef>
                <a:spcPts val="1000"/>
              </a:spcBef>
              <a:spcAft>
                <a:spcPts val="0"/>
              </a:spcAft>
              <a:buClr>
                <a:schemeClr val="dk1"/>
              </a:buClr>
              <a:buSzPct val="100000"/>
              <a:buNone/>
            </a:pPr>
            <a:r>
              <a:t/>
            </a:r>
            <a:endParaRPr b="1" sz="2400" u="sng"/>
          </a:p>
          <a:p>
            <a:pPr indent="0" lvl="0" marL="0" rtl="0" algn="l">
              <a:lnSpc>
                <a:spcPct val="90000"/>
              </a:lnSpc>
              <a:spcBef>
                <a:spcPts val="1000"/>
              </a:spcBef>
              <a:spcAft>
                <a:spcPts val="0"/>
              </a:spcAft>
              <a:buClr>
                <a:schemeClr val="dk1"/>
              </a:buClr>
              <a:buSzPct val="100000"/>
              <a:buNone/>
            </a:pPr>
            <a:r>
              <a:rPr b="1" lang="en-US" sz="2400" u="sng"/>
              <a:t># Mechanism of SBP :</a:t>
            </a:r>
            <a:endParaRPr/>
          </a:p>
          <a:p>
            <a:pPr indent="0" lvl="0" marL="0" rtl="0" algn="l">
              <a:lnSpc>
                <a:spcPct val="90000"/>
              </a:lnSpc>
              <a:spcBef>
                <a:spcPts val="1000"/>
              </a:spcBef>
              <a:spcAft>
                <a:spcPts val="0"/>
              </a:spcAft>
              <a:buClr>
                <a:srgbClr val="00B0F0"/>
              </a:buClr>
              <a:buSzPct val="100000"/>
              <a:buNone/>
            </a:pPr>
            <a:r>
              <a:rPr b="1" lang="en-US" sz="2000" u="sng">
                <a:solidFill>
                  <a:srgbClr val="00B0F0"/>
                </a:solidFill>
              </a:rPr>
              <a:t>Translocation of gut bacteria</a:t>
            </a:r>
            <a:r>
              <a:rPr lang="en-US" sz="2000">
                <a:solidFill>
                  <a:srgbClr val="00B0F0"/>
                </a:solidFill>
              </a:rPr>
              <a:t> through :</a:t>
            </a:r>
            <a:endParaRPr/>
          </a:p>
          <a:p>
            <a:pPr indent="0" lvl="0" marL="0" rtl="0" algn="l">
              <a:lnSpc>
                <a:spcPct val="90000"/>
              </a:lnSpc>
              <a:spcBef>
                <a:spcPts val="1000"/>
              </a:spcBef>
              <a:spcAft>
                <a:spcPts val="0"/>
              </a:spcAft>
              <a:buClr>
                <a:srgbClr val="0070C0"/>
              </a:buClr>
              <a:buSzPct val="100000"/>
              <a:buNone/>
            </a:pPr>
            <a:r>
              <a:rPr lang="en-US" sz="1800">
                <a:solidFill>
                  <a:srgbClr val="0070C0"/>
                </a:solidFill>
              </a:rPr>
              <a:t>intestinal wall </a:t>
            </a:r>
            <a:r>
              <a:rPr lang="en-US" sz="1800"/>
              <a:t>🡪 </a:t>
            </a:r>
            <a:r>
              <a:rPr lang="en-US" sz="1800">
                <a:solidFill>
                  <a:srgbClr val="0070C0"/>
                </a:solidFill>
              </a:rPr>
              <a:t>colonize mesenteric LN </a:t>
            </a:r>
            <a:r>
              <a:rPr lang="en-US" sz="1800"/>
              <a:t>🡪 </a:t>
            </a:r>
            <a:r>
              <a:rPr b="0" i="0" lang="en-US" sz="1800">
                <a:solidFill>
                  <a:srgbClr val="0070C0"/>
                </a:solidFill>
                <a:latin typeface="Arial"/>
                <a:ea typeface="Arial"/>
                <a:cs typeface="Arial"/>
                <a:sym typeface="Arial"/>
              </a:rPr>
              <a:t>blood circulation </a:t>
            </a:r>
            <a:r>
              <a:rPr b="0" i="0" lang="en-US" sz="1800">
                <a:solidFill>
                  <a:srgbClr val="212121"/>
                </a:solidFill>
                <a:latin typeface="Arial"/>
                <a:ea typeface="Arial"/>
                <a:cs typeface="Arial"/>
                <a:sym typeface="Arial"/>
              </a:rPr>
              <a:t>🡪 </a:t>
            </a:r>
            <a:r>
              <a:rPr b="0" i="0" lang="en-US" sz="1800">
                <a:solidFill>
                  <a:srgbClr val="0070C0"/>
                </a:solidFill>
                <a:latin typeface="Arial"/>
                <a:ea typeface="Arial"/>
                <a:cs typeface="Arial"/>
                <a:sym typeface="Arial"/>
              </a:rPr>
              <a:t>ascitic fluid</a:t>
            </a:r>
            <a:endParaRPr/>
          </a:p>
          <a:p>
            <a:pPr indent="0" lvl="0" marL="0" rtl="0" algn="l">
              <a:lnSpc>
                <a:spcPct val="90000"/>
              </a:lnSpc>
              <a:spcBef>
                <a:spcPts val="1000"/>
              </a:spcBef>
              <a:spcAft>
                <a:spcPts val="0"/>
              </a:spcAft>
              <a:buClr>
                <a:schemeClr val="dk1"/>
              </a:buClr>
              <a:buSzPct val="100000"/>
              <a:buNone/>
            </a:pPr>
            <a:r>
              <a:t/>
            </a:r>
            <a:endParaRPr b="0" i="0" sz="1800">
              <a:solidFill>
                <a:srgbClr val="0070C0"/>
              </a:solidFill>
              <a:latin typeface="Arial"/>
              <a:ea typeface="Arial"/>
              <a:cs typeface="Arial"/>
              <a:sym typeface="Arial"/>
            </a:endParaRPr>
          </a:p>
          <a:p>
            <a:pPr indent="0" lvl="0" marL="0" rtl="0" algn="l">
              <a:lnSpc>
                <a:spcPct val="90000"/>
              </a:lnSpc>
              <a:spcBef>
                <a:spcPts val="1000"/>
              </a:spcBef>
              <a:spcAft>
                <a:spcPts val="0"/>
              </a:spcAft>
              <a:buClr>
                <a:srgbClr val="212121"/>
              </a:buClr>
              <a:buSzPct val="100000"/>
              <a:buNone/>
            </a:pPr>
            <a:r>
              <a:rPr b="1" lang="en-US" sz="2400" u="sng">
                <a:solidFill>
                  <a:srgbClr val="212121"/>
                </a:solidFill>
                <a:latin typeface="Arial"/>
                <a:ea typeface="Arial"/>
                <a:cs typeface="Arial"/>
                <a:sym typeface="Arial"/>
              </a:rPr>
              <a:t># Hematogenous </a:t>
            </a:r>
            <a:r>
              <a:rPr b="1" lang="en-US" sz="2400" u="sng"/>
              <a:t>Signs &amp; Symptoms : </a:t>
            </a:r>
            <a:endParaRPr/>
          </a:p>
          <a:p>
            <a:pPr indent="0" lvl="0" marL="0" rtl="0" algn="l">
              <a:lnSpc>
                <a:spcPct val="90000"/>
              </a:lnSpc>
              <a:spcBef>
                <a:spcPts val="1000"/>
              </a:spcBef>
              <a:spcAft>
                <a:spcPts val="0"/>
              </a:spcAft>
              <a:buClr>
                <a:schemeClr val="dk1"/>
              </a:buClr>
              <a:buSzPct val="100000"/>
              <a:buNone/>
            </a:pPr>
            <a:r>
              <a:rPr b="1" lang="en-US" sz="1800"/>
              <a:t>fever</a:t>
            </a:r>
            <a:r>
              <a:rPr lang="en-US" sz="1800"/>
              <a:t> / </a:t>
            </a:r>
            <a:r>
              <a:rPr b="1" lang="en-US" sz="1800"/>
              <a:t>abdominal pain and tenderness </a:t>
            </a:r>
            <a:r>
              <a:rPr lang="en-US" sz="1800"/>
              <a:t>/ </a:t>
            </a:r>
            <a:r>
              <a:rPr b="1" lang="en-US" sz="1800"/>
              <a:t>rebound tenderness </a:t>
            </a:r>
            <a:r>
              <a:rPr lang="en-US" sz="1800"/>
              <a:t>/ </a:t>
            </a:r>
            <a:r>
              <a:rPr b="1" lang="en-US" sz="1800"/>
              <a:t>no bowel sounds </a:t>
            </a:r>
            <a:r>
              <a:rPr lang="en-US" sz="1800"/>
              <a:t>/ </a:t>
            </a:r>
            <a:r>
              <a:rPr b="1" lang="en-US" sz="1800"/>
              <a:t>altered mental status</a:t>
            </a:r>
            <a:endParaRPr/>
          </a:p>
          <a:p>
            <a:pPr indent="0" lvl="0" marL="0" rtl="0" algn="l">
              <a:lnSpc>
                <a:spcPct val="90000"/>
              </a:lnSpc>
              <a:spcBef>
                <a:spcPts val="1000"/>
              </a:spcBef>
              <a:spcAft>
                <a:spcPts val="0"/>
              </a:spcAft>
              <a:buClr>
                <a:schemeClr val="dk1"/>
              </a:buClr>
              <a:buSzPct val="100000"/>
              <a:buNone/>
            </a:pPr>
            <a:r>
              <a:t/>
            </a:r>
            <a:endParaRPr b="1" sz="1800"/>
          </a:p>
          <a:p>
            <a:pPr indent="0" lvl="0" marL="0" rtl="0" algn="l">
              <a:lnSpc>
                <a:spcPct val="90000"/>
              </a:lnSpc>
              <a:spcBef>
                <a:spcPts val="1000"/>
              </a:spcBef>
              <a:spcAft>
                <a:spcPts val="0"/>
              </a:spcAft>
              <a:buClr>
                <a:schemeClr val="dk1"/>
              </a:buClr>
              <a:buSzPct val="100000"/>
              <a:buNone/>
            </a:pPr>
            <a:r>
              <a:rPr b="1" lang="en-US" sz="2400" u="sng"/>
              <a:t># Diagnosis is based on :</a:t>
            </a:r>
            <a:endParaRPr/>
          </a:p>
          <a:p>
            <a:pPr indent="0" lvl="0" marL="0" rtl="0" algn="l">
              <a:lnSpc>
                <a:spcPct val="90000"/>
              </a:lnSpc>
              <a:spcBef>
                <a:spcPts val="1000"/>
              </a:spcBef>
              <a:spcAft>
                <a:spcPts val="0"/>
              </a:spcAft>
              <a:buClr>
                <a:schemeClr val="dk1"/>
              </a:buClr>
              <a:buSzPct val="100000"/>
              <a:buNone/>
            </a:pPr>
            <a:r>
              <a:rPr lang="en-US" sz="1800"/>
              <a:t>1.</a:t>
            </a:r>
            <a:r>
              <a:rPr lang="en-US" sz="1800" u="sng"/>
              <a:t>Positive ascitic bacterial culture </a:t>
            </a:r>
            <a:r>
              <a:rPr lang="en-US" sz="1800"/>
              <a:t>(</a:t>
            </a:r>
            <a:r>
              <a:rPr b="1" lang="en-US" sz="1800"/>
              <a:t>monomicrobial</a:t>
            </a:r>
            <a:r>
              <a:rPr lang="en-US" sz="1800"/>
              <a:t>)</a:t>
            </a:r>
            <a:endParaRPr/>
          </a:p>
          <a:p>
            <a:pPr indent="0" lvl="0" marL="0" rtl="0" algn="l">
              <a:lnSpc>
                <a:spcPct val="90000"/>
              </a:lnSpc>
              <a:spcBef>
                <a:spcPts val="1000"/>
              </a:spcBef>
              <a:spcAft>
                <a:spcPts val="0"/>
              </a:spcAft>
              <a:buClr>
                <a:schemeClr val="dk1"/>
              </a:buClr>
              <a:buSzPct val="100000"/>
              <a:buNone/>
            </a:pPr>
            <a:r>
              <a:rPr lang="en-US" sz="1800"/>
              <a:t>2.</a:t>
            </a:r>
            <a:r>
              <a:rPr lang="en-US" sz="1800" u="sng"/>
              <a:t>Elevated absolute PMN count </a:t>
            </a:r>
            <a:r>
              <a:rPr lang="en-US" sz="1800"/>
              <a:t>in ascitic fluid (</a:t>
            </a:r>
            <a:r>
              <a:rPr b="1" lang="en-US" sz="1800"/>
              <a:t>more than 250cells /mm3</a:t>
            </a:r>
            <a:r>
              <a:rPr lang="en-US" sz="1800"/>
              <a:t>)</a:t>
            </a:r>
            <a:endParaRPr/>
          </a:p>
          <a:p>
            <a:pPr indent="0" lvl="0" marL="0" rtl="0" algn="l">
              <a:lnSpc>
                <a:spcPct val="90000"/>
              </a:lnSpc>
              <a:spcBef>
                <a:spcPts val="1000"/>
              </a:spcBef>
              <a:spcAft>
                <a:spcPts val="0"/>
              </a:spcAft>
              <a:buClr>
                <a:schemeClr val="dk1"/>
              </a:buClr>
              <a:buSzPct val="100000"/>
              <a:buNone/>
            </a:pPr>
            <a:r>
              <a:t/>
            </a:r>
            <a:endParaRPr sz="1800"/>
          </a:p>
          <a:p>
            <a:pPr indent="0" lvl="0" marL="0" rtl="0" algn="l">
              <a:lnSpc>
                <a:spcPct val="90000"/>
              </a:lnSpc>
              <a:spcBef>
                <a:spcPts val="1000"/>
              </a:spcBef>
              <a:spcAft>
                <a:spcPts val="0"/>
              </a:spcAft>
              <a:buClr>
                <a:schemeClr val="dk1"/>
              </a:buClr>
              <a:buSzPct val="100000"/>
              <a:buNone/>
            </a:pPr>
            <a:r>
              <a:rPr b="1" lang="en-US" sz="2400" u="sng"/>
              <a:t># Treatment </a:t>
            </a:r>
            <a:r>
              <a:rPr b="1" lang="en-US" sz="2400"/>
              <a:t>:</a:t>
            </a:r>
            <a:r>
              <a:rPr lang="en-US" sz="1800"/>
              <a:t> </a:t>
            </a:r>
            <a:r>
              <a:rPr b="1" lang="en-US" sz="2000">
                <a:solidFill>
                  <a:srgbClr val="C00000"/>
                </a:solidFill>
              </a:rPr>
              <a:t>broad-spectrum</a:t>
            </a:r>
            <a:r>
              <a:rPr lang="en-US" sz="1800"/>
              <a:t> antibiotics, such as </a:t>
            </a:r>
            <a:r>
              <a:rPr b="1" lang="en-US" sz="2000" u="sng">
                <a:solidFill>
                  <a:srgbClr val="0070C0"/>
                </a:solidFill>
              </a:rPr>
              <a:t>cefotaxime</a:t>
            </a:r>
            <a:r>
              <a:rPr lang="en-US" sz="1800"/>
              <a:t> (5-10 days)</a:t>
            </a:r>
            <a:endParaRPr b="1" i="1" sz="1800" u="sng"/>
          </a:p>
          <a:p>
            <a:pPr indent="0" lvl="0" marL="0" rtl="0" algn="l">
              <a:lnSpc>
                <a:spcPct val="90000"/>
              </a:lnSpc>
              <a:spcBef>
                <a:spcPts val="1000"/>
              </a:spcBef>
              <a:spcAft>
                <a:spcPts val="0"/>
              </a:spcAft>
              <a:buClr>
                <a:schemeClr val="dk1"/>
              </a:buClr>
              <a:buSzPct val="100000"/>
              <a:buNone/>
            </a:pPr>
            <a:r>
              <a:t/>
            </a:r>
            <a:endParaRPr b="0" i="0" sz="2000" strike="noStrike">
              <a:solidFill>
                <a:srgbClr val="7030A0"/>
              </a:solidFill>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6"/>
          <p:cNvSpPr txBox="1"/>
          <p:nvPr>
            <p:ph type="title"/>
          </p:nvPr>
        </p:nvSpPr>
        <p:spPr>
          <a:xfrm>
            <a:off x="222582" y="150397"/>
            <a:ext cx="11754900" cy="78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US">
                <a:solidFill>
                  <a:srgbClr val="FF0000"/>
                </a:solidFill>
              </a:rPr>
              <a:t>Complications of Ascites :</a:t>
            </a:r>
            <a:endParaRPr/>
          </a:p>
        </p:txBody>
      </p:sp>
      <p:sp>
        <p:nvSpPr>
          <p:cNvPr id="325" name="Google Shape;325;p46"/>
          <p:cNvSpPr txBox="1"/>
          <p:nvPr>
            <p:ph idx="1" type="body"/>
          </p:nvPr>
        </p:nvSpPr>
        <p:spPr>
          <a:xfrm>
            <a:off x="78205" y="1052763"/>
            <a:ext cx="11857200" cy="54804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00B050"/>
              </a:buClr>
              <a:buSzPct val="100000"/>
              <a:buNone/>
            </a:pPr>
            <a:r>
              <a:rPr b="1" i="0" lang="en-US" sz="2600" strike="noStrike">
                <a:solidFill>
                  <a:srgbClr val="00B050"/>
                </a:solidFill>
                <a:latin typeface="Proxima Nova"/>
                <a:ea typeface="Proxima Nova"/>
                <a:cs typeface="Proxima Nova"/>
                <a:sym typeface="Proxima Nova"/>
              </a:rPr>
              <a:t>Hepatorenal Syndrome</a:t>
            </a:r>
            <a:r>
              <a:rPr b="0" i="0" lang="en-US" sz="2600">
                <a:solidFill>
                  <a:srgbClr val="231F20"/>
                </a:solidFill>
                <a:latin typeface="Proxima Nova"/>
                <a:ea typeface="Proxima Nova"/>
                <a:cs typeface="Proxima Nova"/>
                <a:sym typeface="Proxima Nova"/>
              </a:rPr>
              <a:t>, a </a:t>
            </a:r>
            <a:r>
              <a:rPr b="0" i="0" lang="en-US" sz="2600" u="sng">
                <a:solidFill>
                  <a:srgbClr val="7030A0"/>
                </a:solidFill>
                <a:latin typeface="Proxima Nova"/>
                <a:ea typeface="Proxima Nova"/>
                <a:cs typeface="Proxima Nova"/>
                <a:sym typeface="Proxima Nova"/>
              </a:rPr>
              <a:t>rare type of progressive Renal failure</a:t>
            </a:r>
            <a:endParaRPr/>
          </a:p>
          <a:p>
            <a:pPr indent="0" lvl="0" marL="0" rtl="0" algn="l">
              <a:lnSpc>
                <a:spcPct val="90000"/>
              </a:lnSpc>
              <a:spcBef>
                <a:spcPts val="1000"/>
              </a:spcBef>
              <a:spcAft>
                <a:spcPts val="0"/>
              </a:spcAft>
              <a:buClr>
                <a:schemeClr val="dk1"/>
              </a:buClr>
              <a:buSzPct val="100000"/>
              <a:buNone/>
            </a:pPr>
            <a:r>
              <a:t/>
            </a:r>
            <a:endParaRPr b="0" i="0" sz="2000" u="sng">
              <a:solidFill>
                <a:srgbClr val="7030A0"/>
              </a:solidFill>
              <a:latin typeface="Proxima Nova"/>
              <a:ea typeface="Proxima Nova"/>
              <a:cs typeface="Proxima Nova"/>
              <a:sym typeface="Proxima Nova"/>
            </a:endParaRPr>
          </a:p>
          <a:p>
            <a:pPr indent="0" lvl="0" marL="0" rtl="0" algn="l">
              <a:lnSpc>
                <a:spcPct val="90000"/>
              </a:lnSpc>
              <a:spcBef>
                <a:spcPts val="1000"/>
              </a:spcBef>
              <a:spcAft>
                <a:spcPts val="0"/>
              </a:spcAft>
              <a:buClr>
                <a:schemeClr val="dk1"/>
              </a:buClr>
              <a:buSzPct val="100000"/>
              <a:buNone/>
            </a:pPr>
            <a:r>
              <a:rPr lang="en-US" sz="2000"/>
              <a:t># It is an </a:t>
            </a:r>
            <a:r>
              <a:rPr b="1" lang="en-US" sz="2000" u="sng"/>
              <a:t>acute reversible</a:t>
            </a:r>
            <a:r>
              <a:rPr lang="en-US" sz="2000"/>
              <a:t> form of </a:t>
            </a:r>
            <a:r>
              <a:rPr b="1" lang="en-US" sz="2000" u="sng">
                <a:solidFill>
                  <a:srgbClr val="C00000"/>
                </a:solidFill>
              </a:rPr>
              <a:t>RF</a:t>
            </a:r>
            <a:r>
              <a:rPr lang="en-US" sz="2000"/>
              <a:t> in patient with </a:t>
            </a:r>
            <a:r>
              <a:rPr b="1" lang="en-US" sz="2000" u="sng">
                <a:solidFill>
                  <a:srgbClr val="00B050"/>
                </a:solidFill>
              </a:rPr>
              <a:t>cirrhosis</a:t>
            </a:r>
            <a:r>
              <a:rPr lang="en-US" sz="2000"/>
              <a:t> </a:t>
            </a:r>
            <a:endParaRPr/>
          </a:p>
          <a:p>
            <a:pPr indent="0" lvl="0" marL="0" rtl="0" algn="l">
              <a:lnSpc>
                <a:spcPct val="90000"/>
              </a:lnSpc>
              <a:spcBef>
                <a:spcPts val="1000"/>
              </a:spcBef>
              <a:spcAft>
                <a:spcPts val="0"/>
              </a:spcAft>
              <a:buClr>
                <a:schemeClr val="dk1"/>
              </a:buClr>
              <a:buSzPct val="100000"/>
              <a:buNone/>
            </a:pPr>
            <a:r>
              <a:t/>
            </a:r>
            <a:endParaRPr sz="2000"/>
          </a:p>
          <a:p>
            <a:pPr indent="0" lvl="0" marL="0" rtl="0" algn="l">
              <a:lnSpc>
                <a:spcPct val="90000"/>
              </a:lnSpc>
              <a:spcBef>
                <a:spcPts val="1000"/>
              </a:spcBef>
              <a:spcAft>
                <a:spcPts val="0"/>
              </a:spcAft>
              <a:buClr>
                <a:schemeClr val="dk1"/>
              </a:buClr>
              <a:buSzPct val="100000"/>
              <a:buNone/>
            </a:pPr>
            <a:r>
              <a:rPr lang="en-US" sz="2000"/>
              <a:t># Cause: </a:t>
            </a:r>
            <a:r>
              <a:rPr b="1" lang="en-US" sz="2000" u="sng"/>
              <a:t>unknown</a:t>
            </a:r>
            <a:r>
              <a:rPr lang="en-US" sz="2000"/>
              <a:t> </a:t>
            </a:r>
            <a:endParaRPr/>
          </a:p>
          <a:p>
            <a:pPr indent="0" lvl="0" marL="0" rtl="0" algn="l">
              <a:lnSpc>
                <a:spcPct val="90000"/>
              </a:lnSpc>
              <a:spcBef>
                <a:spcPts val="1000"/>
              </a:spcBef>
              <a:spcAft>
                <a:spcPts val="0"/>
              </a:spcAft>
              <a:buClr>
                <a:schemeClr val="dk1"/>
              </a:buClr>
              <a:buSzPct val="100000"/>
              <a:buNone/>
            </a:pPr>
            <a:r>
              <a:t/>
            </a:r>
            <a:endParaRPr sz="2000"/>
          </a:p>
          <a:p>
            <a:pPr indent="0" lvl="0" marL="0" rtl="0" algn="l">
              <a:lnSpc>
                <a:spcPct val="90000"/>
              </a:lnSpc>
              <a:spcBef>
                <a:spcPts val="1000"/>
              </a:spcBef>
              <a:spcAft>
                <a:spcPts val="0"/>
              </a:spcAft>
              <a:buClr>
                <a:schemeClr val="dk1"/>
              </a:buClr>
              <a:buSzPct val="100000"/>
              <a:buNone/>
            </a:pPr>
            <a:r>
              <a:rPr lang="en-US" sz="2000"/>
              <a:t># Triggers: </a:t>
            </a:r>
            <a:endParaRPr/>
          </a:p>
          <a:p>
            <a:pPr indent="0" lvl="0" marL="0" rtl="0" algn="l">
              <a:lnSpc>
                <a:spcPct val="90000"/>
              </a:lnSpc>
              <a:spcBef>
                <a:spcPts val="1000"/>
              </a:spcBef>
              <a:spcAft>
                <a:spcPts val="0"/>
              </a:spcAft>
              <a:buClr>
                <a:schemeClr val="dk1"/>
              </a:buClr>
              <a:buSzPct val="100000"/>
              <a:buNone/>
            </a:pPr>
            <a:r>
              <a:rPr b="1" lang="en-US" sz="2000" u="sng"/>
              <a:t>- Refractory ascites</a:t>
            </a:r>
            <a:endParaRPr/>
          </a:p>
          <a:p>
            <a:pPr indent="0" lvl="0" marL="0" rtl="0" algn="l">
              <a:lnSpc>
                <a:spcPct val="90000"/>
              </a:lnSpc>
              <a:spcBef>
                <a:spcPts val="1000"/>
              </a:spcBef>
              <a:spcAft>
                <a:spcPts val="0"/>
              </a:spcAft>
              <a:buClr>
                <a:schemeClr val="dk1"/>
              </a:buClr>
              <a:buSzPct val="100000"/>
              <a:buNone/>
            </a:pPr>
            <a:r>
              <a:rPr b="1" lang="en-US" sz="2000" u="sng"/>
              <a:t>- Large volume paracentesis without albumin replacement</a:t>
            </a:r>
            <a:r>
              <a:rPr b="1" lang="en-US" sz="2000"/>
              <a:t> </a:t>
            </a:r>
            <a:endParaRPr/>
          </a:p>
          <a:p>
            <a:pPr indent="0" lvl="0" marL="0" rtl="0" algn="l">
              <a:lnSpc>
                <a:spcPct val="90000"/>
              </a:lnSpc>
              <a:spcBef>
                <a:spcPts val="1000"/>
              </a:spcBef>
              <a:spcAft>
                <a:spcPts val="0"/>
              </a:spcAft>
              <a:buClr>
                <a:schemeClr val="dk1"/>
              </a:buClr>
              <a:buSzPct val="100000"/>
              <a:buNone/>
            </a:pPr>
            <a:r>
              <a:rPr b="1" i="0" lang="en-US" sz="2000" u="sng"/>
              <a:t>- Spontaneous bacterial peritonitis ( SBP )</a:t>
            </a:r>
            <a:endParaRPr/>
          </a:p>
          <a:p>
            <a:pPr indent="0" lvl="0" marL="0" rtl="0" algn="l">
              <a:lnSpc>
                <a:spcPct val="90000"/>
              </a:lnSpc>
              <a:spcBef>
                <a:spcPts val="1000"/>
              </a:spcBef>
              <a:spcAft>
                <a:spcPts val="0"/>
              </a:spcAft>
              <a:buClr>
                <a:schemeClr val="dk1"/>
              </a:buClr>
              <a:buSzPct val="100000"/>
              <a:buNone/>
            </a:pPr>
            <a:r>
              <a:t/>
            </a:r>
            <a:endParaRPr b="1" sz="2000" u="sng"/>
          </a:p>
          <a:p>
            <a:pPr indent="0" lvl="0" marL="0" rtl="0" algn="l">
              <a:lnSpc>
                <a:spcPct val="90000"/>
              </a:lnSpc>
              <a:spcBef>
                <a:spcPts val="1000"/>
              </a:spcBef>
              <a:spcAft>
                <a:spcPts val="0"/>
              </a:spcAft>
              <a:buClr>
                <a:schemeClr val="dk1"/>
              </a:buClr>
              <a:buSzPct val="100000"/>
              <a:buNone/>
            </a:pPr>
            <a:r>
              <a:rPr lang="en-US" sz="2000"/>
              <a:t># Caused by </a:t>
            </a:r>
            <a:r>
              <a:rPr b="1" lang="en-US" sz="2000" u="sng"/>
              <a:t>combination</a:t>
            </a:r>
            <a:r>
              <a:rPr lang="en-US" sz="2000"/>
              <a:t> of </a:t>
            </a:r>
            <a:r>
              <a:rPr b="1" lang="en-US" sz="2000">
                <a:solidFill>
                  <a:srgbClr val="C00000"/>
                </a:solidFill>
              </a:rPr>
              <a:t>VD in splanchnic </a:t>
            </a:r>
            <a:r>
              <a:rPr lang="en-US" sz="2000"/>
              <a:t>and </a:t>
            </a:r>
            <a:r>
              <a:rPr b="1" lang="en-US" sz="2000">
                <a:solidFill>
                  <a:srgbClr val="C00000"/>
                </a:solidFill>
              </a:rPr>
              <a:t>VC in renal circulation</a:t>
            </a:r>
            <a:endParaRPr/>
          </a:p>
          <a:p>
            <a:pPr indent="0" lvl="0" marL="0" rtl="0" algn="l">
              <a:lnSpc>
                <a:spcPct val="90000"/>
              </a:lnSpc>
              <a:spcBef>
                <a:spcPts val="1000"/>
              </a:spcBef>
              <a:spcAft>
                <a:spcPts val="0"/>
              </a:spcAft>
              <a:buClr>
                <a:schemeClr val="dk1"/>
              </a:buClr>
              <a:buSzPct val="100000"/>
              <a:buNone/>
            </a:pPr>
            <a:r>
              <a:t/>
            </a:r>
            <a:endParaRPr sz="2000"/>
          </a:p>
          <a:p>
            <a:pPr indent="0" lvl="0" marL="0" rtl="0" algn="l">
              <a:lnSpc>
                <a:spcPct val="90000"/>
              </a:lnSpc>
              <a:spcBef>
                <a:spcPts val="1000"/>
              </a:spcBef>
              <a:spcAft>
                <a:spcPts val="0"/>
              </a:spcAft>
              <a:buClr>
                <a:schemeClr val="dk1"/>
              </a:buClr>
              <a:buSzPct val="100000"/>
              <a:buNone/>
            </a:pPr>
            <a:r>
              <a:rPr lang="en-US" sz="2000"/>
              <a:t># The first line of </a:t>
            </a:r>
            <a:r>
              <a:rPr b="1" lang="en-US" sz="2000" u="sng"/>
              <a:t>treatment</a:t>
            </a:r>
            <a:r>
              <a:rPr lang="en-US" sz="2000"/>
              <a:t> : vasopressin (</a:t>
            </a:r>
            <a:r>
              <a:rPr b="1" i="0" lang="en-US" sz="1900" u="sng">
                <a:solidFill>
                  <a:srgbClr val="C00000"/>
                </a:solidFill>
                <a:latin typeface="Helvetica Neue Light"/>
                <a:ea typeface="Helvetica Neue Light"/>
                <a:cs typeface="Helvetica Neue Light"/>
                <a:sym typeface="Helvetica Neue Light"/>
              </a:rPr>
              <a:t>Terlipressin</a:t>
            </a:r>
            <a:r>
              <a:rPr lang="en-US" sz="2000"/>
              <a:t>) and </a:t>
            </a:r>
            <a:r>
              <a:rPr b="1" lang="en-US" sz="2200" u="sng">
                <a:solidFill>
                  <a:srgbClr val="C00000"/>
                </a:solidFill>
              </a:rPr>
              <a:t>albumin</a:t>
            </a:r>
            <a:r>
              <a:rPr lang="en-US" sz="2000"/>
              <a:t> </a:t>
            </a:r>
            <a:endParaRPr/>
          </a:p>
          <a:p>
            <a:pPr indent="0" lvl="0" marL="0" rtl="0" algn="l">
              <a:lnSpc>
                <a:spcPct val="90000"/>
              </a:lnSpc>
              <a:spcBef>
                <a:spcPts val="1000"/>
              </a:spcBef>
              <a:spcAft>
                <a:spcPts val="0"/>
              </a:spcAft>
              <a:buClr>
                <a:schemeClr val="dk1"/>
              </a:buClr>
              <a:buSzPct val="100000"/>
              <a:buNone/>
            </a:pPr>
            <a:r>
              <a:t/>
            </a:r>
            <a:endParaRPr sz="2000"/>
          </a:p>
          <a:p>
            <a:pPr indent="0" lvl="0" marL="0" rtl="0" algn="l">
              <a:lnSpc>
                <a:spcPct val="90000"/>
              </a:lnSpc>
              <a:spcBef>
                <a:spcPts val="1000"/>
              </a:spcBef>
              <a:spcAft>
                <a:spcPts val="0"/>
              </a:spcAft>
              <a:buClr>
                <a:schemeClr val="dk1"/>
              </a:buClr>
              <a:buSzPct val="100000"/>
              <a:buNone/>
            </a:pPr>
            <a:r>
              <a:rPr lang="en-US" sz="2000"/>
              <a:t># </a:t>
            </a:r>
            <a:r>
              <a:rPr b="1" lang="en-US" sz="2000" u="sng">
                <a:solidFill>
                  <a:srgbClr val="C00000"/>
                </a:solidFill>
              </a:rPr>
              <a:t>Liver transplantation </a:t>
            </a:r>
            <a:r>
              <a:rPr b="1" lang="en-US" sz="2000" u="sng"/>
              <a:t>is the best option</a:t>
            </a:r>
            <a:r>
              <a:rPr lang="en-US" sz="2000"/>
              <a:t> esp. for type 1</a:t>
            </a:r>
            <a:endParaRPr/>
          </a:p>
          <a:p>
            <a:pPr indent="0" lvl="0" marL="0" rtl="0" algn="l">
              <a:lnSpc>
                <a:spcPct val="90000"/>
              </a:lnSpc>
              <a:spcBef>
                <a:spcPts val="1000"/>
              </a:spcBef>
              <a:spcAft>
                <a:spcPts val="0"/>
              </a:spcAft>
              <a:buClr>
                <a:schemeClr val="dk1"/>
              </a:buClr>
              <a:buSzPct val="100000"/>
              <a:buNone/>
            </a:pPr>
            <a:r>
              <a:t/>
            </a:r>
            <a:endParaRPr b="0" i="0" sz="2000" u="sng">
              <a:solidFill>
                <a:srgbClr val="7030A0"/>
              </a:solidFill>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47"/>
          <p:cNvPicPr preferRelativeResize="0"/>
          <p:nvPr/>
        </p:nvPicPr>
        <p:blipFill rotWithShape="1">
          <a:blip r:embed="rId3">
            <a:alphaModFix/>
          </a:blip>
          <a:srcRect b="0" l="0" r="0" t="0"/>
          <a:stretch/>
        </p:blipFill>
        <p:spPr>
          <a:xfrm>
            <a:off x="7432318" y="3134225"/>
            <a:ext cx="4594819" cy="3519235"/>
          </a:xfrm>
          <a:prstGeom prst="rect">
            <a:avLst/>
          </a:prstGeom>
          <a:noFill/>
          <a:ln>
            <a:noFill/>
          </a:ln>
        </p:spPr>
      </p:pic>
      <p:sp>
        <p:nvSpPr>
          <p:cNvPr id="331" name="Google Shape;331;p47"/>
          <p:cNvSpPr txBox="1"/>
          <p:nvPr>
            <p:ph type="title"/>
          </p:nvPr>
        </p:nvSpPr>
        <p:spPr>
          <a:xfrm>
            <a:off x="222582" y="150397"/>
            <a:ext cx="11754900" cy="78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US">
                <a:solidFill>
                  <a:srgbClr val="FF0000"/>
                </a:solidFill>
              </a:rPr>
              <a:t>Complications</a:t>
            </a:r>
            <a:endParaRPr/>
          </a:p>
        </p:txBody>
      </p:sp>
      <p:sp>
        <p:nvSpPr>
          <p:cNvPr id="332" name="Google Shape;332;p47"/>
          <p:cNvSpPr txBox="1"/>
          <p:nvPr>
            <p:ph idx="1" type="body"/>
          </p:nvPr>
        </p:nvSpPr>
        <p:spPr>
          <a:xfrm>
            <a:off x="78205" y="1052763"/>
            <a:ext cx="11857200" cy="54804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7030A0"/>
              </a:buClr>
              <a:buSzPts val="2800"/>
              <a:buChar char="•"/>
            </a:pPr>
            <a:r>
              <a:rPr b="1" lang="en-US" u="sng">
                <a:solidFill>
                  <a:srgbClr val="7030A0"/>
                </a:solidFill>
              </a:rPr>
              <a:t>Renal failure (RF)</a:t>
            </a:r>
            <a:endParaRPr/>
          </a:p>
          <a:p>
            <a:pPr indent="-50800" lvl="0" marL="228600" rtl="0" algn="l">
              <a:lnSpc>
                <a:spcPct val="90000"/>
              </a:lnSpc>
              <a:spcBef>
                <a:spcPts val="1000"/>
              </a:spcBef>
              <a:spcAft>
                <a:spcPts val="0"/>
              </a:spcAft>
              <a:buClr>
                <a:schemeClr val="dk1"/>
              </a:buClr>
              <a:buSzPts val="2800"/>
              <a:buNone/>
            </a:pPr>
            <a:r>
              <a:t/>
            </a:r>
            <a:endParaRPr b="1" u="sng">
              <a:solidFill>
                <a:srgbClr val="7030A0"/>
              </a:solidFill>
            </a:endParaRPr>
          </a:p>
          <a:p>
            <a:pPr indent="0" lvl="0" marL="0" rtl="0" algn="l">
              <a:lnSpc>
                <a:spcPct val="90000"/>
              </a:lnSpc>
              <a:spcBef>
                <a:spcPts val="1000"/>
              </a:spcBef>
              <a:spcAft>
                <a:spcPts val="0"/>
              </a:spcAft>
              <a:buClr>
                <a:schemeClr val="dk1"/>
              </a:buClr>
              <a:buSzPts val="2000"/>
              <a:buNone/>
            </a:pPr>
            <a:r>
              <a:rPr lang="en-US" sz="2000"/>
              <a:t>It can be </a:t>
            </a:r>
            <a:r>
              <a:rPr b="1" lang="en-US" sz="2000" u="sng"/>
              <a:t>due to vasodilatation from sepsis </a:t>
            </a:r>
            <a:r>
              <a:rPr lang="en-US" sz="2000"/>
              <a:t>and/or </a:t>
            </a:r>
            <a:r>
              <a:rPr b="1" lang="en-US" sz="2000" u="sng"/>
              <a:t>pre-renal</a:t>
            </a:r>
            <a:r>
              <a:rPr lang="en-US" sz="2000"/>
              <a:t> due to </a:t>
            </a:r>
            <a:r>
              <a:rPr b="1" lang="en-US" sz="2000" u="sng"/>
              <a:t>hepatorenal syndrome ,</a:t>
            </a:r>
            <a:endParaRPr sz="2000"/>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rPr lang="en-US" sz="2000"/>
              <a:t>which occurs in </a:t>
            </a:r>
            <a:r>
              <a:rPr lang="en-US" sz="2000">
                <a:solidFill>
                  <a:srgbClr val="0070C0"/>
                </a:solidFill>
              </a:rPr>
              <a:t>10% of patients with advanced cirrhosis </a:t>
            </a:r>
            <a:r>
              <a:rPr lang="en-US" sz="2000"/>
              <a:t>complicated by ascites.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8"/>
          <p:cNvSpPr txBox="1"/>
          <p:nvPr>
            <p:ph type="title"/>
          </p:nvPr>
        </p:nvSpPr>
        <p:spPr>
          <a:xfrm>
            <a:off x="838200" y="1971343"/>
            <a:ext cx="10515600" cy="2949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562214"/>
              </a:buClr>
              <a:buSzPts val="11500"/>
              <a:buFont typeface="Gill Sans"/>
              <a:buNone/>
            </a:pPr>
            <a:r>
              <a:rPr lang="en-US" sz="11500"/>
              <a:t>Thank  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1914144" y="274638"/>
            <a:ext cx="99975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lang="en-US"/>
              <a:t>Feature of ascites </a:t>
            </a:r>
            <a:endParaRPr/>
          </a:p>
        </p:txBody>
      </p:sp>
      <p:sp>
        <p:nvSpPr>
          <p:cNvPr id="193" name="Google Shape;193;p27"/>
          <p:cNvSpPr txBox="1"/>
          <p:nvPr>
            <p:ph idx="1" type="body"/>
          </p:nvPr>
        </p:nvSpPr>
        <p:spPr>
          <a:xfrm>
            <a:off x="1363500" y="1447800"/>
            <a:ext cx="9465000" cy="3010200"/>
          </a:xfrm>
          <a:prstGeom prst="rect">
            <a:avLst/>
          </a:prstGeom>
          <a:noFill/>
          <a:ln>
            <a:noFill/>
          </a:ln>
        </p:spPr>
        <p:txBody>
          <a:bodyPr anchorCtr="0" anchor="t" bIns="45700" lIns="91425" spcFirstLastPara="1" rIns="91425" wrap="square" tIns="45700">
            <a:normAutofit fontScale="62500" lnSpcReduction="20000"/>
          </a:bodyPr>
          <a:lstStyle/>
          <a:p>
            <a:pPr indent="-234696" lvl="0" marL="365760" rtl="0" algn="l">
              <a:lnSpc>
                <a:spcPct val="100000"/>
              </a:lnSpc>
              <a:spcBef>
                <a:spcPts val="0"/>
              </a:spcBef>
              <a:spcAft>
                <a:spcPts val="0"/>
              </a:spcAft>
              <a:buSzPct val="80000"/>
              <a:buChar char="⚫"/>
            </a:pPr>
            <a:r>
              <a:rPr lang="en-US"/>
              <a:t>Eversion of umbilicus . </a:t>
            </a:r>
            <a:endParaRPr/>
          </a:p>
          <a:p>
            <a:pPr indent="-133096" lvl="0" marL="365760" rtl="0" algn="l">
              <a:lnSpc>
                <a:spcPct val="100000"/>
              </a:lnSpc>
              <a:spcBef>
                <a:spcPts val="600"/>
              </a:spcBef>
              <a:spcAft>
                <a:spcPts val="0"/>
              </a:spcAft>
              <a:buSzPct val="80000"/>
              <a:buNone/>
            </a:pPr>
            <a:r>
              <a:t/>
            </a:r>
            <a:endParaRPr/>
          </a:p>
          <a:p>
            <a:pPr indent="-234696" lvl="0" marL="365760" rtl="0" algn="l">
              <a:lnSpc>
                <a:spcPct val="100000"/>
              </a:lnSpc>
              <a:spcBef>
                <a:spcPts val="600"/>
              </a:spcBef>
              <a:spcAft>
                <a:spcPts val="0"/>
              </a:spcAft>
              <a:buSzPct val="80000"/>
              <a:buChar char="⚫"/>
            </a:pPr>
            <a:r>
              <a:rPr lang="en-US"/>
              <a:t>Herniae.</a:t>
            </a:r>
            <a:endParaRPr/>
          </a:p>
          <a:p>
            <a:pPr indent="-133096" lvl="0" marL="365760" rtl="0" algn="l">
              <a:lnSpc>
                <a:spcPct val="100000"/>
              </a:lnSpc>
              <a:spcBef>
                <a:spcPts val="600"/>
              </a:spcBef>
              <a:spcAft>
                <a:spcPts val="0"/>
              </a:spcAft>
              <a:buSzPct val="80000"/>
              <a:buNone/>
            </a:pPr>
            <a:r>
              <a:t/>
            </a:r>
            <a:endParaRPr/>
          </a:p>
          <a:p>
            <a:pPr indent="-234696" lvl="0" marL="365760" rtl="0" algn="l">
              <a:lnSpc>
                <a:spcPct val="100000"/>
              </a:lnSpc>
              <a:spcBef>
                <a:spcPts val="600"/>
              </a:spcBef>
              <a:spcAft>
                <a:spcPts val="0"/>
              </a:spcAft>
              <a:buSzPct val="80000"/>
              <a:buChar char="⚫"/>
            </a:pPr>
            <a:r>
              <a:rPr lang="en-US"/>
              <a:t>Abdominal striae.</a:t>
            </a:r>
            <a:endParaRPr/>
          </a:p>
          <a:p>
            <a:pPr indent="-133096" lvl="0" marL="365760" rtl="0" algn="l">
              <a:lnSpc>
                <a:spcPct val="100000"/>
              </a:lnSpc>
              <a:spcBef>
                <a:spcPts val="600"/>
              </a:spcBef>
              <a:spcAft>
                <a:spcPts val="0"/>
              </a:spcAft>
              <a:buSzPct val="80000"/>
              <a:buNone/>
            </a:pPr>
            <a:r>
              <a:t/>
            </a:r>
            <a:endParaRPr/>
          </a:p>
          <a:p>
            <a:pPr indent="-234696" lvl="0" marL="365760" rtl="0" algn="l">
              <a:lnSpc>
                <a:spcPct val="100000"/>
              </a:lnSpc>
              <a:spcBef>
                <a:spcPts val="600"/>
              </a:spcBef>
              <a:spcAft>
                <a:spcPts val="0"/>
              </a:spcAft>
              <a:buSzPct val="80000"/>
              <a:buChar char="⚫"/>
            </a:pPr>
            <a:r>
              <a:rPr lang="en-US"/>
              <a:t>Divarication of recti and scrotal edema.</a:t>
            </a:r>
            <a:endParaRPr/>
          </a:p>
          <a:p>
            <a:pPr indent="-133096" lvl="0" marL="365760" rtl="0" algn="l">
              <a:lnSpc>
                <a:spcPct val="100000"/>
              </a:lnSpc>
              <a:spcBef>
                <a:spcPts val="600"/>
              </a:spcBef>
              <a:spcAft>
                <a:spcPts val="0"/>
              </a:spcAft>
              <a:buSzPct val="80000"/>
              <a:buNone/>
            </a:pPr>
            <a:r>
              <a:t/>
            </a:r>
            <a:endParaRPr/>
          </a:p>
          <a:p>
            <a:pPr indent="-234696" lvl="0" marL="365760" rtl="0" algn="l">
              <a:lnSpc>
                <a:spcPct val="100000"/>
              </a:lnSpc>
              <a:spcBef>
                <a:spcPts val="600"/>
              </a:spcBef>
              <a:spcAft>
                <a:spcPts val="0"/>
              </a:spcAft>
              <a:buSzPct val="80000"/>
              <a:buChar char="⚫"/>
            </a:pPr>
            <a:r>
              <a:rPr lang="en-US"/>
              <a:t>Dilated superficial abdominal veins due to portal hypertension.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28"/>
          <p:cNvPicPr preferRelativeResize="0"/>
          <p:nvPr/>
        </p:nvPicPr>
        <p:blipFill rotWithShape="1">
          <a:blip r:embed="rId3">
            <a:alphaModFix/>
          </a:blip>
          <a:srcRect b="0" l="0" r="0" t="0"/>
          <a:stretch/>
        </p:blipFill>
        <p:spPr>
          <a:xfrm>
            <a:off x="3147604" y="147658"/>
            <a:ext cx="6453188" cy="3674473"/>
          </a:xfrm>
          <a:prstGeom prst="rect">
            <a:avLst/>
          </a:prstGeom>
          <a:noFill/>
          <a:ln>
            <a:noFill/>
          </a:ln>
        </p:spPr>
      </p:pic>
      <p:pic>
        <p:nvPicPr>
          <p:cNvPr id="199" name="Google Shape;199;p28"/>
          <p:cNvPicPr preferRelativeResize="0"/>
          <p:nvPr/>
        </p:nvPicPr>
        <p:blipFill rotWithShape="1">
          <a:blip r:embed="rId4">
            <a:alphaModFix/>
          </a:blip>
          <a:srcRect b="0" l="0" r="0" t="0"/>
          <a:stretch/>
        </p:blipFill>
        <p:spPr>
          <a:xfrm>
            <a:off x="785644" y="3822131"/>
            <a:ext cx="4592993" cy="3013195"/>
          </a:xfrm>
          <a:prstGeom prst="rect">
            <a:avLst/>
          </a:prstGeom>
          <a:noFill/>
          <a:ln>
            <a:noFill/>
          </a:ln>
        </p:spPr>
      </p:pic>
      <p:pic>
        <p:nvPicPr>
          <p:cNvPr id="200" name="Google Shape;200;p28"/>
          <p:cNvPicPr preferRelativeResize="0"/>
          <p:nvPr/>
        </p:nvPicPr>
        <p:blipFill rotWithShape="1">
          <a:blip r:embed="rId5">
            <a:alphaModFix/>
          </a:blip>
          <a:srcRect b="0" l="0" r="0" t="0"/>
          <a:stretch/>
        </p:blipFill>
        <p:spPr>
          <a:xfrm>
            <a:off x="8042651" y="3883852"/>
            <a:ext cx="3849771" cy="28897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9"/>
          <p:cNvSpPr txBox="1"/>
          <p:nvPr>
            <p:ph type="title"/>
          </p:nvPr>
        </p:nvSpPr>
        <p:spPr>
          <a:xfrm>
            <a:off x="938350" y="194694"/>
            <a:ext cx="10515600" cy="2125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lang="en-US"/>
              <a:t>Causes: </a:t>
            </a:r>
            <a:endParaRPr sz="700"/>
          </a:p>
          <a:p>
            <a:pPr indent="0" lvl="0" marL="0" rtl="0" algn="l">
              <a:spcBef>
                <a:spcPts val="0"/>
              </a:spcBef>
              <a:spcAft>
                <a:spcPts val="0"/>
              </a:spcAft>
              <a:buClr>
                <a:srgbClr val="562214"/>
              </a:buClr>
              <a:buSzPts val="4300"/>
              <a:buFont typeface="Gill Sans"/>
              <a:buNone/>
            </a:pPr>
            <a:r>
              <a:t/>
            </a:r>
            <a:endParaRPr sz="700"/>
          </a:p>
          <a:p>
            <a:pPr indent="0" lvl="0" marL="0" rtl="0" algn="l">
              <a:spcBef>
                <a:spcPts val="0"/>
              </a:spcBef>
              <a:spcAft>
                <a:spcPts val="0"/>
              </a:spcAft>
              <a:buClr>
                <a:srgbClr val="562214"/>
              </a:buClr>
              <a:buSzPts val="4300"/>
              <a:buFont typeface="Gill Sans"/>
              <a:buNone/>
            </a:pPr>
            <a:r>
              <a:t/>
            </a:r>
            <a:endParaRPr sz="700"/>
          </a:p>
          <a:p>
            <a:pPr indent="0" lvl="0" marL="0" rtl="0" algn="l">
              <a:spcBef>
                <a:spcPts val="0"/>
              </a:spcBef>
              <a:spcAft>
                <a:spcPts val="0"/>
              </a:spcAft>
              <a:buClr>
                <a:srgbClr val="562214"/>
              </a:buClr>
              <a:buSzPts val="4300"/>
              <a:buFont typeface="Gill Sans"/>
              <a:buNone/>
            </a:pPr>
            <a:r>
              <a:rPr lang="en-US" sz="3400">
                <a:solidFill>
                  <a:srgbClr val="000000"/>
                </a:solidFill>
              </a:rPr>
              <a:t>SAAG=</a:t>
            </a:r>
            <a:r>
              <a:rPr lang="en-US" sz="2600">
                <a:solidFill>
                  <a:srgbClr val="000000"/>
                </a:solidFill>
              </a:rPr>
              <a:t>serum albumin consentration - ascites albumin consentration </a:t>
            </a:r>
            <a:endParaRPr sz="2600">
              <a:solidFill>
                <a:srgbClr val="000000"/>
              </a:solidFill>
            </a:endParaRPr>
          </a:p>
        </p:txBody>
      </p:sp>
      <p:sp>
        <p:nvSpPr>
          <p:cNvPr id="207" name="Google Shape;207;p29"/>
          <p:cNvSpPr txBox="1"/>
          <p:nvPr>
            <p:ph idx="1" type="body"/>
          </p:nvPr>
        </p:nvSpPr>
        <p:spPr>
          <a:xfrm>
            <a:off x="938353" y="2320500"/>
            <a:ext cx="11331000" cy="3044100"/>
          </a:xfrm>
          <a:prstGeom prst="rect">
            <a:avLst/>
          </a:prstGeom>
          <a:noFill/>
          <a:ln>
            <a:noFill/>
          </a:ln>
        </p:spPr>
        <p:txBody>
          <a:bodyPr anchorCtr="0" anchor="t" bIns="45700" lIns="91425" spcFirstLastPara="1" rIns="91425" wrap="square" tIns="45700">
            <a:normAutofit/>
          </a:bodyPr>
          <a:lstStyle/>
          <a:p>
            <a:pPr indent="-283464" lvl="0" marL="365760" rtl="0" algn="l">
              <a:lnSpc>
                <a:spcPct val="100000"/>
              </a:lnSpc>
              <a:spcBef>
                <a:spcPts val="0"/>
              </a:spcBef>
              <a:spcAft>
                <a:spcPts val="0"/>
              </a:spcAft>
              <a:buSzPts val="1920"/>
              <a:buChar char="⚫"/>
            </a:pPr>
            <a:r>
              <a:rPr b="1" lang="en-US" sz="2400" u="sng"/>
              <a:t>Causes of high serum ascites albumin gradient(SAAG) are:</a:t>
            </a:r>
            <a:endParaRPr/>
          </a:p>
          <a:p>
            <a:pPr indent="-283464" lvl="0" marL="365760" rtl="0" algn="l">
              <a:lnSpc>
                <a:spcPct val="100000"/>
              </a:lnSpc>
              <a:spcBef>
                <a:spcPts val="600"/>
              </a:spcBef>
              <a:spcAft>
                <a:spcPts val="0"/>
              </a:spcAft>
              <a:buSzPts val="1920"/>
              <a:buFont typeface="Gill Sans"/>
              <a:buChar char="-"/>
            </a:pPr>
            <a:r>
              <a:rPr lang="en-US" sz="2400"/>
              <a:t>Heart failure </a:t>
            </a:r>
            <a:r>
              <a:rPr lang="en-US"/>
              <a:t>- </a:t>
            </a:r>
            <a:r>
              <a:rPr lang="en-US" sz="2400"/>
              <a:t>Hepatic cirrhosis.       (hydrostatic pressure imbalance) </a:t>
            </a:r>
            <a:endParaRPr sz="2400"/>
          </a:p>
        </p:txBody>
      </p:sp>
      <p:sp>
        <p:nvSpPr>
          <p:cNvPr id="208" name="Google Shape;208;p29"/>
          <p:cNvSpPr txBox="1"/>
          <p:nvPr>
            <p:ph idx="2" type="body"/>
          </p:nvPr>
        </p:nvSpPr>
        <p:spPr>
          <a:xfrm>
            <a:off x="838200" y="3428989"/>
            <a:ext cx="10515600" cy="2532000"/>
          </a:xfrm>
          <a:prstGeom prst="rect">
            <a:avLst/>
          </a:prstGeom>
          <a:noFill/>
          <a:ln>
            <a:noFill/>
          </a:ln>
        </p:spPr>
        <p:txBody>
          <a:bodyPr anchorCtr="0" anchor="t" bIns="45700" lIns="91425" spcFirstLastPara="1" rIns="91425" wrap="square" tIns="45700">
            <a:normAutofit/>
          </a:bodyPr>
          <a:lstStyle/>
          <a:p>
            <a:pPr indent="-283464" lvl="0" marL="365760" rtl="0" algn="l">
              <a:lnSpc>
                <a:spcPct val="100000"/>
              </a:lnSpc>
              <a:spcBef>
                <a:spcPts val="0"/>
              </a:spcBef>
              <a:spcAft>
                <a:spcPts val="0"/>
              </a:spcAft>
              <a:buSzPts val="1920"/>
              <a:buChar char="⚫"/>
            </a:pPr>
            <a:r>
              <a:rPr b="1" i="1" lang="en-US" sz="2400" u="sng"/>
              <a:t>Cause of low Serum ascites albumin gradient (SAAG) are:</a:t>
            </a:r>
            <a:endParaRPr/>
          </a:p>
          <a:p>
            <a:pPr indent="-283464" lvl="0" marL="365760" rtl="0" algn="l">
              <a:lnSpc>
                <a:spcPct val="100000"/>
              </a:lnSpc>
              <a:spcBef>
                <a:spcPts val="600"/>
              </a:spcBef>
              <a:spcAft>
                <a:spcPts val="0"/>
              </a:spcAft>
              <a:buSzPts val="1920"/>
              <a:buFont typeface="Gill Sans"/>
              <a:buChar char="-"/>
            </a:pPr>
            <a:r>
              <a:rPr lang="en-US" sz="2400"/>
              <a:t>Malignant      * hepatic </a:t>
            </a:r>
            <a:endParaRPr/>
          </a:p>
          <a:p>
            <a:pPr indent="0" lvl="0" marL="0" rtl="0" algn="l">
              <a:lnSpc>
                <a:spcPct val="100000"/>
              </a:lnSpc>
              <a:spcBef>
                <a:spcPts val="600"/>
              </a:spcBef>
              <a:spcAft>
                <a:spcPts val="0"/>
              </a:spcAft>
              <a:buSzPts val="1920"/>
              <a:buNone/>
            </a:pPr>
            <a:r>
              <a:rPr lang="en-US" sz="2400"/>
              <a:t>                            * peritoneal                (oncotic pressure imbalance) </a:t>
            </a:r>
            <a:endParaRPr/>
          </a:p>
        </p:txBody>
      </p:sp>
      <p:sp>
        <p:nvSpPr>
          <p:cNvPr id="209" name="Google Shape;209;p29"/>
          <p:cNvSpPr txBox="1"/>
          <p:nvPr/>
        </p:nvSpPr>
        <p:spPr>
          <a:xfrm>
            <a:off x="1571353" y="4874376"/>
            <a:ext cx="7653300" cy="15546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Noto Sans Symbols"/>
              <a:buChar char="▪"/>
            </a:pPr>
            <a:r>
              <a:rPr b="1" i="1" lang="en-US" sz="2400" u="sng" cap="none" strike="noStrike">
                <a:solidFill>
                  <a:schemeClr val="dk1"/>
                </a:solidFill>
                <a:latin typeface="Gill Sans"/>
                <a:ea typeface="Gill Sans"/>
                <a:cs typeface="Gill Sans"/>
                <a:sym typeface="Gill Sans"/>
              </a:rPr>
              <a:t>Other causes :</a:t>
            </a:r>
            <a:endParaRPr b="0" i="0" sz="1800" u="none" cap="none" strike="noStrike">
              <a:solidFill>
                <a:schemeClr val="dk1"/>
              </a:solidFill>
              <a:latin typeface="Gill Sans"/>
              <a:ea typeface="Gill Sans"/>
              <a:cs typeface="Gill Sans"/>
              <a:sym typeface="Gill Sans"/>
            </a:endParaRPr>
          </a:p>
          <a:p>
            <a:pPr indent="0" lvl="0" marL="0" marR="0" rtl="0" algn="l">
              <a:spcBef>
                <a:spcPts val="0"/>
              </a:spcBef>
              <a:spcAft>
                <a:spcPts val="0"/>
              </a:spcAft>
              <a:buClr>
                <a:schemeClr val="dk1"/>
              </a:buClr>
              <a:buSzPts val="2400"/>
              <a:buFont typeface="Gill Sans"/>
              <a:buNone/>
            </a:pPr>
            <a:r>
              <a:rPr b="0" i="0" lang="en-US" sz="2400" u="none" cap="none" strike="noStrike">
                <a:solidFill>
                  <a:schemeClr val="dk1"/>
                </a:solidFill>
                <a:latin typeface="Gill Sans"/>
                <a:ea typeface="Gill Sans"/>
                <a:cs typeface="Gill Sans"/>
                <a:sym typeface="Gill Sans"/>
              </a:rPr>
              <a:t>Acute pancreatitis</a:t>
            </a:r>
            <a:endParaRPr b="0" i="0" sz="1800" u="none" cap="none" strike="noStrike">
              <a:solidFill>
                <a:schemeClr val="dk1"/>
              </a:solidFill>
              <a:latin typeface="Gill Sans"/>
              <a:ea typeface="Gill Sans"/>
              <a:cs typeface="Gill Sans"/>
              <a:sym typeface="Gill Sans"/>
            </a:endParaRPr>
          </a:p>
          <a:p>
            <a:pPr indent="0" lvl="0" marL="0" marR="0" rtl="0" algn="l">
              <a:spcBef>
                <a:spcPts val="0"/>
              </a:spcBef>
              <a:spcAft>
                <a:spcPts val="0"/>
              </a:spcAft>
              <a:buClr>
                <a:schemeClr val="dk1"/>
              </a:buClr>
              <a:buSzPts val="2400"/>
              <a:buFont typeface="Gill Sans"/>
              <a:buNone/>
            </a:pPr>
            <a:r>
              <a:rPr b="0" i="0" lang="en-US" sz="2400" u="none" cap="none" strike="noStrike">
                <a:solidFill>
                  <a:schemeClr val="dk1"/>
                </a:solidFill>
                <a:latin typeface="Gill Sans"/>
                <a:ea typeface="Gill Sans"/>
                <a:cs typeface="Gill Sans"/>
                <a:sym typeface="Gill Sans"/>
              </a:rPr>
              <a:t>Lymphatic obstruction </a:t>
            </a:r>
            <a:endParaRPr b="0" i="0" sz="1800" u="none" cap="none" strike="noStrike">
              <a:solidFill>
                <a:schemeClr val="dk1"/>
              </a:solidFill>
              <a:latin typeface="Gill Sans"/>
              <a:ea typeface="Gill Sans"/>
              <a:cs typeface="Gill Sans"/>
              <a:sym typeface="Gill Sans"/>
            </a:endParaRPr>
          </a:p>
          <a:p>
            <a:pPr indent="0" lvl="0" marL="0" marR="0" rtl="0" algn="l">
              <a:spcBef>
                <a:spcPts val="0"/>
              </a:spcBef>
              <a:spcAft>
                <a:spcPts val="0"/>
              </a:spcAft>
              <a:buClr>
                <a:schemeClr val="dk1"/>
              </a:buClr>
              <a:buSzPts val="2400"/>
              <a:buFont typeface="Gill Sans"/>
              <a:buNone/>
            </a:pPr>
            <a:r>
              <a:rPr b="0" i="0" lang="en-US" sz="2400" u="none" cap="none" strike="noStrike">
                <a:solidFill>
                  <a:schemeClr val="dk1"/>
                </a:solidFill>
                <a:latin typeface="Gill Sans"/>
                <a:ea typeface="Gill Sans"/>
                <a:cs typeface="Gill Sans"/>
                <a:sym typeface="Gill Sans"/>
              </a:rPr>
              <a:t>Hepatic venous occlusion as( budd-chiari syndrome )</a:t>
            </a:r>
            <a:endParaRPr b="0" i="0" sz="1800" u="none" cap="none" strike="noStrike">
              <a:solidFill>
                <a:schemeClr val="dk1"/>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30"/>
          <p:cNvPicPr preferRelativeResize="0"/>
          <p:nvPr/>
        </p:nvPicPr>
        <p:blipFill rotWithShape="1">
          <a:blip r:embed="rId3">
            <a:alphaModFix/>
          </a:blip>
          <a:srcRect b="0" l="0" r="0" t="0"/>
          <a:stretch/>
        </p:blipFill>
        <p:spPr>
          <a:xfrm>
            <a:off x="1334025" y="250850"/>
            <a:ext cx="10763573" cy="6054499"/>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31"/>
          <p:cNvPicPr preferRelativeResize="0"/>
          <p:nvPr>
            <p:ph idx="1" type="body"/>
          </p:nvPr>
        </p:nvPicPr>
        <p:blipFill rotWithShape="1">
          <a:blip r:embed="rId3">
            <a:alphaModFix/>
          </a:blip>
          <a:srcRect b="0" l="0" r="0" t="0"/>
          <a:stretch/>
        </p:blipFill>
        <p:spPr>
          <a:xfrm>
            <a:off x="6584157" y="607217"/>
            <a:ext cx="5488800" cy="6250800"/>
          </a:xfrm>
          <a:prstGeom prst="rect">
            <a:avLst/>
          </a:prstGeom>
          <a:noFill/>
          <a:ln>
            <a:noFill/>
          </a:ln>
        </p:spPr>
      </p:pic>
      <p:sp>
        <p:nvSpPr>
          <p:cNvPr id="220" name="Google Shape;220;p31"/>
          <p:cNvSpPr txBox="1"/>
          <p:nvPr/>
        </p:nvSpPr>
        <p:spPr>
          <a:xfrm>
            <a:off x="5181600" y="2514600"/>
            <a:ext cx="1828800" cy="182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p:txBody>
      </p:sp>
      <p:sp>
        <p:nvSpPr>
          <p:cNvPr id="221" name="Google Shape;221;p31"/>
          <p:cNvSpPr txBox="1"/>
          <p:nvPr/>
        </p:nvSpPr>
        <p:spPr>
          <a:xfrm>
            <a:off x="1321594" y="2716945"/>
            <a:ext cx="4131600" cy="2031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Gill Sans"/>
                <a:ea typeface="Gill Sans"/>
                <a:cs typeface="Gill Sans"/>
                <a:sym typeface="Gill Sans"/>
              </a:rPr>
              <a:t>These systems tend to normalise arterial pressure but produce salt and water retention. In this setting the combination of splanchnic arterial vasodilation and portal hypertension alters intestinal capillary permeability promoting accumulation fluid within perineum. </a:t>
            </a:r>
            <a:endParaRPr b="0" i="0" sz="1800" u="none" cap="none" strike="noStrike">
              <a:solidFill>
                <a:schemeClr val="dk1"/>
              </a:solidFill>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2"/>
          <p:cNvSpPr txBox="1"/>
          <p:nvPr>
            <p:ph type="title"/>
          </p:nvPr>
        </p:nvSpPr>
        <p:spPr>
          <a:xfrm>
            <a:off x="1914144" y="274320"/>
            <a:ext cx="99975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Physical examination </a:t>
            </a:r>
            <a:endParaRPr b="1"/>
          </a:p>
        </p:txBody>
      </p:sp>
      <p:sp>
        <p:nvSpPr>
          <p:cNvPr id="227" name="Google Shape;227;p32"/>
          <p:cNvSpPr txBox="1"/>
          <p:nvPr>
            <p:ph idx="1" type="body"/>
          </p:nvPr>
        </p:nvSpPr>
        <p:spPr>
          <a:xfrm>
            <a:off x="1087821" y="1639614"/>
            <a:ext cx="4997700" cy="4227900"/>
          </a:xfrm>
          <a:prstGeom prst="rect">
            <a:avLst/>
          </a:prstGeom>
          <a:noFill/>
          <a:ln>
            <a:noFill/>
          </a:ln>
        </p:spPr>
        <p:txBody>
          <a:bodyPr anchorCtr="0" anchor="t" bIns="45700" lIns="91425" spcFirstLastPara="1" rIns="91425" wrap="square" tIns="45700">
            <a:normAutofit/>
          </a:bodyPr>
          <a:lstStyle/>
          <a:p>
            <a:pPr indent="-283464" lvl="0" marL="365760" rtl="0" algn="l">
              <a:lnSpc>
                <a:spcPct val="100000"/>
              </a:lnSpc>
              <a:spcBef>
                <a:spcPts val="0"/>
              </a:spcBef>
              <a:spcAft>
                <a:spcPts val="0"/>
              </a:spcAft>
              <a:buSzPts val="1920"/>
              <a:buChar char="⚫"/>
            </a:pPr>
            <a:r>
              <a:rPr lang="en-US" sz="2400"/>
              <a:t>Shifting dullness </a:t>
            </a:r>
            <a:endParaRPr sz="2400"/>
          </a:p>
        </p:txBody>
      </p:sp>
      <p:sp>
        <p:nvSpPr>
          <p:cNvPr id="228" name="Google Shape;228;p32"/>
          <p:cNvSpPr txBox="1"/>
          <p:nvPr/>
        </p:nvSpPr>
        <p:spPr>
          <a:xfrm rot="-1085420">
            <a:off x="2809987" y="4994362"/>
            <a:ext cx="678226" cy="22564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p:txBody>
      </p:sp>
      <p:sp>
        <p:nvSpPr>
          <p:cNvPr id="229" name="Google Shape;229;p32"/>
          <p:cNvSpPr txBox="1"/>
          <p:nvPr/>
        </p:nvSpPr>
        <p:spPr>
          <a:xfrm>
            <a:off x="5181600" y="2740819"/>
            <a:ext cx="1828800" cy="182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p:txBody>
      </p:sp>
      <p:sp>
        <p:nvSpPr>
          <p:cNvPr id="230" name="Google Shape;230;p32"/>
          <p:cNvSpPr txBox="1"/>
          <p:nvPr/>
        </p:nvSpPr>
        <p:spPr>
          <a:xfrm>
            <a:off x="5181600" y="2740819"/>
            <a:ext cx="1828800" cy="182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p:txBody>
      </p:sp>
      <p:sp>
        <p:nvSpPr>
          <p:cNvPr id="231" name="Google Shape;231;p32"/>
          <p:cNvSpPr txBox="1"/>
          <p:nvPr/>
        </p:nvSpPr>
        <p:spPr>
          <a:xfrm flipH="1">
            <a:off x="1237443" y="4779725"/>
            <a:ext cx="42102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dk1"/>
                </a:solidFill>
                <a:latin typeface="Gill Sans"/>
                <a:ea typeface="Gill Sans"/>
                <a:cs typeface="Gill Sans"/>
                <a:sym typeface="Gill Sans"/>
              </a:rPr>
              <a:t>In ascites the dullness shifting in More dependant side , while tympany Shift to top </a:t>
            </a:r>
            <a:endParaRPr b="0" i="0" sz="2000" u="none" cap="none" strike="noStrike">
              <a:solidFill>
                <a:schemeClr val="dk1"/>
              </a:solidFill>
              <a:latin typeface="Gill Sans"/>
              <a:ea typeface="Gill Sans"/>
              <a:cs typeface="Gill Sans"/>
              <a:sym typeface="Gill Sans"/>
            </a:endParaRPr>
          </a:p>
        </p:txBody>
      </p:sp>
      <p:sp>
        <p:nvSpPr>
          <p:cNvPr id="232" name="Google Shape;232;p32"/>
          <p:cNvSpPr txBox="1"/>
          <p:nvPr/>
        </p:nvSpPr>
        <p:spPr>
          <a:xfrm>
            <a:off x="5181600" y="2740819"/>
            <a:ext cx="1828800" cy="182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p:txBody>
      </p:sp>
      <p:sp>
        <p:nvSpPr>
          <p:cNvPr id="233" name="Google Shape;233;p32"/>
          <p:cNvSpPr txBox="1"/>
          <p:nvPr/>
        </p:nvSpPr>
        <p:spPr>
          <a:xfrm flipH="1">
            <a:off x="5039560" y="1348367"/>
            <a:ext cx="5962800" cy="406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a:p>
            <a:pPr indent="0" lvl="0" marL="0" marR="0" rtl="0" algn="l">
              <a:spcBef>
                <a:spcPts val="0"/>
              </a:spcBef>
              <a:spcAft>
                <a:spcPts val="0"/>
              </a:spcAft>
              <a:buNone/>
            </a:pPr>
            <a:r>
              <a:rPr b="0" i="0" lang="en-US" sz="2400" u="none" cap="none" strike="noStrike">
                <a:solidFill>
                  <a:schemeClr val="dk1"/>
                </a:solidFill>
                <a:latin typeface="Gill Sans"/>
                <a:ea typeface="Gill Sans"/>
                <a:cs typeface="Gill Sans"/>
                <a:sym typeface="Gill Sans"/>
              </a:rPr>
              <a:t>                         Transmitted thrill/fluid  wave</a:t>
            </a:r>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 </a:t>
            </a:r>
            <a:endParaRPr/>
          </a:p>
        </p:txBody>
      </p:sp>
      <p:pic>
        <p:nvPicPr>
          <p:cNvPr descr="1914876_1063935133668505_5065351213503739734_n.png" id="234" name="Google Shape;234;p32"/>
          <p:cNvPicPr preferRelativeResize="0"/>
          <p:nvPr/>
        </p:nvPicPr>
        <p:blipFill rotWithShape="1">
          <a:blip r:embed="rId3">
            <a:alphaModFix/>
          </a:blip>
          <a:srcRect b="0" l="0" r="0" t="0"/>
          <a:stretch/>
        </p:blipFill>
        <p:spPr>
          <a:xfrm>
            <a:off x="1300459" y="2278479"/>
            <a:ext cx="4532783" cy="2135866"/>
          </a:xfrm>
          <a:prstGeom prst="rect">
            <a:avLst/>
          </a:prstGeom>
          <a:noFill/>
          <a:ln>
            <a:noFill/>
          </a:ln>
          <a:effectLst>
            <a:outerShdw blurRad="292100" rotWithShape="0" algn="tl" dir="2700000" dist="139700">
              <a:srgbClr val="333333">
                <a:alpha val="64709"/>
              </a:srgbClr>
            </a:outerShdw>
          </a:effectLst>
        </p:spPr>
      </p:pic>
      <p:pic>
        <p:nvPicPr>
          <p:cNvPr descr="abdomen7-1440317059B37AA6289-600x450.jpg" id="235" name="Google Shape;235;p32"/>
          <p:cNvPicPr preferRelativeResize="0"/>
          <p:nvPr/>
        </p:nvPicPr>
        <p:blipFill rotWithShape="1">
          <a:blip r:embed="rId4">
            <a:alphaModFix/>
          </a:blip>
          <a:srcRect b="0" l="0" r="0" t="0"/>
          <a:stretch/>
        </p:blipFill>
        <p:spPr>
          <a:xfrm>
            <a:off x="6496924" y="2096814"/>
            <a:ext cx="4980374" cy="3368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3"/>
          <p:cNvSpPr txBox="1"/>
          <p:nvPr>
            <p:ph type="title"/>
          </p:nvPr>
        </p:nvSpPr>
        <p:spPr>
          <a:xfrm>
            <a:off x="1377041" y="2821897"/>
            <a:ext cx="4903200" cy="14859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562214"/>
              </a:buClr>
              <a:buSzPct val="100000"/>
              <a:buFont typeface="Gill Sans"/>
              <a:buNone/>
            </a:pPr>
            <a:r>
              <a:rPr b="1" lang="en-US"/>
              <a:t>Investigation</a:t>
            </a:r>
            <a:br>
              <a:rPr b="1" lang="en-US"/>
            </a:br>
            <a:br>
              <a:rPr b="1" lang="en-US"/>
            </a:br>
            <a:r>
              <a:rPr lang="en-US" sz="2000"/>
              <a:t> </a:t>
            </a:r>
            <a:r>
              <a:rPr b="1" i="1" lang="en-US" sz="2000" u="sng"/>
              <a:t>ultrasonography</a:t>
            </a:r>
            <a:r>
              <a:rPr lang="en-US" sz="2000"/>
              <a:t>  : </a:t>
            </a:r>
            <a:r>
              <a:rPr lang="en-US" sz="2200"/>
              <a:t>is the best mean of detecting ascites particularly in the obese patient and those with small volumes of fluid .</a:t>
            </a:r>
            <a:br>
              <a:rPr lang="en-US" sz="2200"/>
            </a:br>
            <a:br>
              <a:rPr lang="en-US" sz="2200"/>
            </a:br>
            <a:r>
              <a:rPr b="1" i="1" lang="en-US" sz="2200" u="sng"/>
              <a:t>Paracentesis</a:t>
            </a:r>
            <a:r>
              <a:rPr lang="en-US" sz="2200"/>
              <a:t> :can be used to obtain ascites fluid for analysis  (Peritoneal cavity is punctured by needle to sample peritoneal fluid) .</a:t>
            </a:r>
            <a:br>
              <a:rPr lang="en-US" sz="2200"/>
            </a:br>
            <a:r>
              <a:rPr lang="en-US" sz="2200"/>
              <a:t>Pleural effusion  are found in 10% of patient usually in right side ( hepatic hydrothorax) most small and identified only on chest x ray but occasionally a massive hydro thorax occurred. Pleural effusion in left side should not be assumed to be due to the ascites .</a:t>
            </a:r>
            <a:br>
              <a:rPr lang="en-US" sz="2200"/>
            </a:br>
            <a:br>
              <a:rPr lang="en-US" sz="2200"/>
            </a:br>
            <a:r>
              <a:rPr b="1" i="1" lang="en-US" sz="2200" u="sng"/>
              <a:t>CT</a:t>
            </a:r>
            <a:r>
              <a:rPr lang="en-US" sz="2200"/>
              <a:t>: The most sensitive technique </a:t>
            </a:r>
            <a:br>
              <a:rPr lang="en-US"/>
            </a:br>
            <a:r>
              <a:rPr b="1" lang="en-US"/>
              <a:t> </a:t>
            </a:r>
            <a:endParaRPr b="1"/>
          </a:p>
        </p:txBody>
      </p:sp>
      <p:pic>
        <p:nvPicPr>
          <p:cNvPr id="242" name="Google Shape;242;p33"/>
          <p:cNvPicPr preferRelativeResize="0"/>
          <p:nvPr/>
        </p:nvPicPr>
        <p:blipFill rotWithShape="1">
          <a:blip r:embed="rId3">
            <a:alphaModFix/>
          </a:blip>
          <a:srcRect b="0" l="0" r="0" t="0"/>
          <a:stretch/>
        </p:blipFill>
        <p:spPr>
          <a:xfrm>
            <a:off x="7252139" y="0"/>
            <a:ext cx="4939861" cy="4139381"/>
          </a:xfrm>
          <a:prstGeom prst="rect">
            <a:avLst/>
          </a:prstGeom>
          <a:noFill/>
          <a:ln>
            <a:noFill/>
          </a:ln>
        </p:spPr>
      </p:pic>
      <p:pic>
        <p:nvPicPr>
          <p:cNvPr id="243" name="Google Shape;243;p33"/>
          <p:cNvPicPr preferRelativeResize="0"/>
          <p:nvPr/>
        </p:nvPicPr>
        <p:blipFill rotWithShape="1">
          <a:blip r:embed="rId4">
            <a:alphaModFix/>
          </a:blip>
          <a:srcRect b="0" l="0" r="0" t="0"/>
          <a:stretch/>
        </p:blipFill>
        <p:spPr>
          <a:xfrm>
            <a:off x="7252138" y="4139382"/>
            <a:ext cx="4950455" cy="271861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انقلاب">
  <a:themeElements>
    <a:clrScheme name="انقلاب">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