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7.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34.xml" ContentType="application/vnd.openxmlformats-officedocument.presentationml.slide+xml"/>
  <Override PartName="/ppt/slides/slide16.xml" ContentType="application/vnd.openxmlformats-officedocument.presentationml.slide+xml"/>
  <Override PartName="/ppt/slides/slide20.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9.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diagrams/drawing2.xml" ContentType="application/vnd.ms-office.drawingml.diagramDrawing+xml"/>
  <Override PartName="/ppt/diagrams/colors2.xml" ContentType="application/vnd.openxmlformats-officedocument.drawingml.diagramCol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sldIdLst>
    <p:sldId id="256" r:id="rId3"/>
    <p:sldId id="260" r:id="rId4"/>
    <p:sldId id="261" r:id="rId5"/>
    <p:sldId id="265" r:id="rId6"/>
    <p:sldId id="291" r:id="rId7"/>
    <p:sldId id="264" r:id="rId8"/>
    <p:sldId id="262" r:id="rId9"/>
    <p:sldId id="272" r:id="rId10"/>
    <p:sldId id="266" r:id="rId11"/>
    <p:sldId id="268" r:id="rId12"/>
    <p:sldId id="271" r:id="rId13"/>
    <p:sldId id="270" r:id="rId14"/>
    <p:sldId id="293" r:id="rId15"/>
    <p:sldId id="292" r:id="rId16"/>
    <p:sldId id="294" r:id="rId17"/>
    <p:sldId id="269" r:id="rId18"/>
    <p:sldId id="259" r:id="rId19"/>
    <p:sldId id="288" r:id="rId20"/>
    <p:sldId id="273" r:id="rId21"/>
    <p:sldId id="274" r:id="rId22"/>
    <p:sldId id="285" r:id="rId23"/>
    <p:sldId id="275" r:id="rId24"/>
    <p:sldId id="276" r:id="rId25"/>
    <p:sldId id="286" r:id="rId26"/>
    <p:sldId id="287" r:id="rId27"/>
    <p:sldId id="277" r:id="rId28"/>
    <p:sldId id="278" r:id="rId29"/>
    <p:sldId id="279" r:id="rId30"/>
    <p:sldId id="295" r:id="rId31"/>
    <p:sldId id="280" r:id="rId32"/>
    <p:sldId id="281" r:id="rId33"/>
    <p:sldId id="282" r:id="rId34"/>
    <p:sldId id="283" r:id="rId35"/>
    <p:sldId id="25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90" y="21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C0CBCC-93E3-4DB2-BE3E-2E3DC7E854E3}"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GB"/>
        </a:p>
      </dgm:t>
    </dgm:pt>
    <dgm:pt modelId="{10147C84-10A6-4E5B-A7B9-765F3A7BAC65}">
      <dgm:prSet phldrT="[Text]"/>
      <dgm:spPr/>
      <dgm:t>
        <a:bodyPr/>
        <a:lstStyle/>
        <a:p>
          <a:r>
            <a:rPr lang="en-US" b="1" dirty="0" smtClean="0"/>
            <a:t>A. Preventive and promotive care.</a:t>
          </a:r>
          <a:endParaRPr lang="en-GB" dirty="0"/>
        </a:p>
      </dgm:t>
    </dgm:pt>
    <dgm:pt modelId="{03BF379D-2B7C-4B2B-8723-00C4BB559B75}" type="parTrans" cxnId="{3F06E7C9-2A66-465A-A79B-5B2931A995AF}">
      <dgm:prSet/>
      <dgm:spPr/>
      <dgm:t>
        <a:bodyPr/>
        <a:lstStyle/>
        <a:p>
          <a:endParaRPr lang="en-GB"/>
        </a:p>
      </dgm:t>
    </dgm:pt>
    <dgm:pt modelId="{B5E902D0-1767-4F6E-B2C3-F50822DF81A9}" type="sibTrans" cxnId="{3F06E7C9-2A66-465A-A79B-5B2931A995AF}">
      <dgm:prSet/>
      <dgm:spPr/>
      <dgm:t>
        <a:bodyPr/>
        <a:lstStyle/>
        <a:p>
          <a:endParaRPr lang="en-GB"/>
        </a:p>
      </dgm:t>
    </dgm:pt>
    <dgm:pt modelId="{2C0DD746-F1A3-49A3-951F-190B89AAE314}">
      <dgm:prSet phldrT="[Text]"/>
      <dgm:spPr/>
      <dgm:t>
        <a:bodyPr/>
        <a:lstStyle/>
        <a:p>
          <a:r>
            <a:rPr lang="en-US" b="1" dirty="0" smtClean="0"/>
            <a:t>B. Care in illness</a:t>
          </a:r>
          <a:endParaRPr lang="en-GB" dirty="0"/>
        </a:p>
      </dgm:t>
    </dgm:pt>
    <dgm:pt modelId="{695D7D9A-5265-40F9-AB76-E28F234F4528}" type="parTrans" cxnId="{DD3B8385-DC74-439C-A9EB-6D64A3F03D59}">
      <dgm:prSet/>
      <dgm:spPr/>
      <dgm:t>
        <a:bodyPr/>
        <a:lstStyle/>
        <a:p>
          <a:endParaRPr lang="en-GB"/>
        </a:p>
      </dgm:t>
    </dgm:pt>
    <dgm:pt modelId="{C58C909A-B407-4822-B6D1-6673EBB15F20}" type="sibTrans" cxnId="{DD3B8385-DC74-439C-A9EB-6D64A3F03D59}">
      <dgm:prSet/>
      <dgm:spPr/>
      <dgm:t>
        <a:bodyPr/>
        <a:lstStyle/>
        <a:p>
          <a:endParaRPr lang="en-GB"/>
        </a:p>
      </dgm:t>
    </dgm:pt>
    <dgm:pt modelId="{13C2FBD7-4C2E-4D5E-A0B6-C5041C841117}">
      <dgm:prSet phldrT="[Text]"/>
      <dgm:spPr/>
      <dgm:t>
        <a:bodyPr/>
        <a:lstStyle/>
        <a:p>
          <a:r>
            <a:rPr lang="en-US" b="1" dirty="0" smtClean="0"/>
            <a:t>C. Monitoring of growth and development</a:t>
          </a:r>
          <a:endParaRPr lang="en-GB" dirty="0"/>
        </a:p>
      </dgm:t>
    </dgm:pt>
    <dgm:pt modelId="{CF2C7A64-1EAE-4149-8D96-E88BC08760BC}" type="parTrans" cxnId="{05B83324-2DC7-4C5C-853C-2C527FF9C906}">
      <dgm:prSet/>
      <dgm:spPr/>
      <dgm:t>
        <a:bodyPr/>
        <a:lstStyle/>
        <a:p>
          <a:endParaRPr lang="en-GB"/>
        </a:p>
      </dgm:t>
    </dgm:pt>
    <dgm:pt modelId="{A98E4318-CD8B-429C-ABDB-CF0802B6747B}" type="sibTrans" cxnId="{05B83324-2DC7-4C5C-853C-2C527FF9C906}">
      <dgm:prSet/>
      <dgm:spPr/>
      <dgm:t>
        <a:bodyPr/>
        <a:lstStyle/>
        <a:p>
          <a:endParaRPr lang="en-GB"/>
        </a:p>
      </dgm:t>
    </dgm:pt>
    <dgm:pt modelId="{2844285C-D9D8-4E11-9672-FDB42FD78023}" type="pres">
      <dgm:prSet presAssocID="{33C0CBCC-93E3-4DB2-BE3E-2E3DC7E854E3}" presName="linear" presStyleCnt="0">
        <dgm:presLayoutVars>
          <dgm:dir/>
          <dgm:animLvl val="lvl"/>
          <dgm:resizeHandles val="exact"/>
        </dgm:presLayoutVars>
      </dgm:prSet>
      <dgm:spPr/>
      <dgm:t>
        <a:bodyPr/>
        <a:lstStyle/>
        <a:p>
          <a:pPr rtl="1"/>
          <a:endParaRPr lang="ar-JO"/>
        </a:p>
      </dgm:t>
    </dgm:pt>
    <dgm:pt modelId="{2D994EEF-ED05-48C0-AFC2-E66AB68D54FD}" type="pres">
      <dgm:prSet presAssocID="{10147C84-10A6-4E5B-A7B9-765F3A7BAC65}" presName="parentLin" presStyleCnt="0"/>
      <dgm:spPr/>
    </dgm:pt>
    <dgm:pt modelId="{00F34FC5-8E01-4A5E-8941-EE499AB5382D}" type="pres">
      <dgm:prSet presAssocID="{10147C84-10A6-4E5B-A7B9-765F3A7BAC65}" presName="parentLeftMargin" presStyleLbl="node1" presStyleIdx="0" presStyleCnt="3"/>
      <dgm:spPr/>
      <dgm:t>
        <a:bodyPr/>
        <a:lstStyle/>
        <a:p>
          <a:pPr rtl="1"/>
          <a:endParaRPr lang="ar-JO"/>
        </a:p>
      </dgm:t>
    </dgm:pt>
    <dgm:pt modelId="{AB63971F-3D85-41FA-BEF9-1829526EF970}" type="pres">
      <dgm:prSet presAssocID="{10147C84-10A6-4E5B-A7B9-765F3A7BAC65}" presName="parentText" presStyleLbl="node1" presStyleIdx="0" presStyleCnt="3">
        <dgm:presLayoutVars>
          <dgm:chMax val="0"/>
          <dgm:bulletEnabled val="1"/>
        </dgm:presLayoutVars>
      </dgm:prSet>
      <dgm:spPr/>
      <dgm:t>
        <a:bodyPr/>
        <a:lstStyle/>
        <a:p>
          <a:endParaRPr lang="en-GB"/>
        </a:p>
      </dgm:t>
    </dgm:pt>
    <dgm:pt modelId="{A154E1F8-8343-43C9-B184-F1AA62E96EEB}" type="pres">
      <dgm:prSet presAssocID="{10147C84-10A6-4E5B-A7B9-765F3A7BAC65}" presName="negativeSpace" presStyleCnt="0"/>
      <dgm:spPr/>
    </dgm:pt>
    <dgm:pt modelId="{6B24F68B-08DA-4A4E-9305-B04CFD98BFDD}" type="pres">
      <dgm:prSet presAssocID="{10147C84-10A6-4E5B-A7B9-765F3A7BAC65}" presName="childText" presStyleLbl="conFgAcc1" presStyleIdx="0" presStyleCnt="3">
        <dgm:presLayoutVars>
          <dgm:bulletEnabled val="1"/>
        </dgm:presLayoutVars>
      </dgm:prSet>
      <dgm:spPr/>
    </dgm:pt>
    <dgm:pt modelId="{389952EB-FBED-429E-812E-E83C1966C4FF}" type="pres">
      <dgm:prSet presAssocID="{B5E902D0-1767-4F6E-B2C3-F50822DF81A9}" presName="spaceBetweenRectangles" presStyleCnt="0"/>
      <dgm:spPr/>
    </dgm:pt>
    <dgm:pt modelId="{BA37BC8B-5573-46DA-8770-C9984A008E56}" type="pres">
      <dgm:prSet presAssocID="{2C0DD746-F1A3-49A3-951F-190B89AAE314}" presName="parentLin" presStyleCnt="0"/>
      <dgm:spPr/>
    </dgm:pt>
    <dgm:pt modelId="{1C50C885-889D-4513-9720-1B1744751C1B}" type="pres">
      <dgm:prSet presAssocID="{2C0DD746-F1A3-49A3-951F-190B89AAE314}" presName="parentLeftMargin" presStyleLbl="node1" presStyleIdx="0" presStyleCnt="3"/>
      <dgm:spPr/>
      <dgm:t>
        <a:bodyPr/>
        <a:lstStyle/>
        <a:p>
          <a:pPr rtl="1"/>
          <a:endParaRPr lang="ar-JO"/>
        </a:p>
      </dgm:t>
    </dgm:pt>
    <dgm:pt modelId="{FD665DE4-7314-49DC-924C-E5191B9E83E6}" type="pres">
      <dgm:prSet presAssocID="{2C0DD746-F1A3-49A3-951F-190B89AAE314}" presName="parentText" presStyleLbl="node1" presStyleIdx="1" presStyleCnt="3">
        <dgm:presLayoutVars>
          <dgm:chMax val="0"/>
          <dgm:bulletEnabled val="1"/>
        </dgm:presLayoutVars>
      </dgm:prSet>
      <dgm:spPr/>
      <dgm:t>
        <a:bodyPr/>
        <a:lstStyle/>
        <a:p>
          <a:endParaRPr lang="en-GB"/>
        </a:p>
      </dgm:t>
    </dgm:pt>
    <dgm:pt modelId="{4ED8D0AA-1257-4C10-BEFC-1330C337FBBB}" type="pres">
      <dgm:prSet presAssocID="{2C0DD746-F1A3-49A3-951F-190B89AAE314}" presName="negativeSpace" presStyleCnt="0"/>
      <dgm:spPr/>
    </dgm:pt>
    <dgm:pt modelId="{2872492A-ED44-471D-AF81-28D27DE1CBFE}" type="pres">
      <dgm:prSet presAssocID="{2C0DD746-F1A3-49A3-951F-190B89AAE314}" presName="childText" presStyleLbl="conFgAcc1" presStyleIdx="1" presStyleCnt="3">
        <dgm:presLayoutVars>
          <dgm:bulletEnabled val="1"/>
        </dgm:presLayoutVars>
      </dgm:prSet>
      <dgm:spPr/>
    </dgm:pt>
    <dgm:pt modelId="{5EB87FCB-FA43-44CA-A6F7-2C13AADEBF57}" type="pres">
      <dgm:prSet presAssocID="{C58C909A-B407-4822-B6D1-6673EBB15F20}" presName="spaceBetweenRectangles" presStyleCnt="0"/>
      <dgm:spPr/>
    </dgm:pt>
    <dgm:pt modelId="{57D69B83-C708-4170-B781-67B7760D40EB}" type="pres">
      <dgm:prSet presAssocID="{13C2FBD7-4C2E-4D5E-A0B6-C5041C841117}" presName="parentLin" presStyleCnt="0"/>
      <dgm:spPr/>
    </dgm:pt>
    <dgm:pt modelId="{9F5E6372-570A-4331-BE81-366931F1AC20}" type="pres">
      <dgm:prSet presAssocID="{13C2FBD7-4C2E-4D5E-A0B6-C5041C841117}" presName="parentLeftMargin" presStyleLbl="node1" presStyleIdx="1" presStyleCnt="3"/>
      <dgm:spPr/>
      <dgm:t>
        <a:bodyPr/>
        <a:lstStyle/>
        <a:p>
          <a:pPr rtl="1"/>
          <a:endParaRPr lang="ar-JO"/>
        </a:p>
      </dgm:t>
    </dgm:pt>
    <dgm:pt modelId="{457C7BDD-209F-44EF-BC14-AFF40A1A9D50}" type="pres">
      <dgm:prSet presAssocID="{13C2FBD7-4C2E-4D5E-A0B6-C5041C841117}" presName="parentText" presStyleLbl="node1" presStyleIdx="2" presStyleCnt="3">
        <dgm:presLayoutVars>
          <dgm:chMax val="0"/>
          <dgm:bulletEnabled val="1"/>
        </dgm:presLayoutVars>
      </dgm:prSet>
      <dgm:spPr/>
      <dgm:t>
        <a:bodyPr/>
        <a:lstStyle/>
        <a:p>
          <a:endParaRPr lang="en-GB"/>
        </a:p>
      </dgm:t>
    </dgm:pt>
    <dgm:pt modelId="{29D99A7E-FED3-4229-88BE-A04A0E781458}" type="pres">
      <dgm:prSet presAssocID="{13C2FBD7-4C2E-4D5E-A0B6-C5041C841117}" presName="negativeSpace" presStyleCnt="0"/>
      <dgm:spPr/>
    </dgm:pt>
    <dgm:pt modelId="{1499D8F3-1FDD-4AF5-9F68-021E6AE329B7}" type="pres">
      <dgm:prSet presAssocID="{13C2FBD7-4C2E-4D5E-A0B6-C5041C841117}" presName="childText" presStyleLbl="conFgAcc1" presStyleIdx="2" presStyleCnt="3">
        <dgm:presLayoutVars>
          <dgm:bulletEnabled val="1"/>
        </dgm:presLayoutVars>
      </dgm:prSet>
      <dgm:spPr/>
    </dgm:pt>
  </dgm:ptLst>
  <dgm:cxnLst>
    <dgm:cxn modelId="{4D418596-C61A-44D4-A866-09636FCE8A38}" type="presOf" srcId="{10147C84-10A6-4E5B-A7B9-765F3A7BAC65}" destId="{AB63971F-3D85-41FA-BEF9-1829526EF970}" srcOrd="1" destOrd="0" presId="urn:microsoft.com/office/officeart/2005/8/layout/list1"/>
    <dgm:cxn modelId="{12981DF4-5D19-40D2-BD36-5A4CF735ADF9}" type="presOf" srcId="{13C2FBD7-4C2E-4D5E-A0B6-C5041C841117}" destId="{457C7BDD-209F-44EF-BC14-AFF40A1A9D50}" srcOrd="1" destOrd="0" presId="urn:microsoft.com/office/officeart/2005/8/layout/list1"/>
    <dgm:cxn modelId="{00BE0D84-A1CD-4621-8431-8411D2DD986B}" type="presOf" srcId="{13C2FBD7-4C2E-4D5E-A0B6-C5041C841117}" destId="{9F5E6372-570A-4331-BE81-366931F1AC20}" srcOrd="0" destOrd="0" presId="urn:microsoft.com/office/officeart/2005/8/layout/list1"/>
    <dgm:cxn modelId="{FBBE25AF-6A05-40BD-B2A0-50E079E3F8EC}" type="presOf" srcId="{2C0DD746-F1A3-49A3-951F-190B89AAE314}" destId="{FD665DE4-7314-49DC-924C-E5191B9E83E6}" srcOrd="1" destOrd="0" presId="urn:microsoft.com/office/officeart/2005/8/layout/list1"/>
    <dgm:cxn modelId="{DD3B8385-DC74-439C-A9EB-6D64A3F03D59}" srcId="{33C0CBCC-93E3-4DB2-BE3E-2E3DC7E854E3}" destId="{2C0DD746-F1A3-49A3-951F-190B89AAE314}" srcOrd="1" destOrd="0" parTransId="{695D7D9A-5265-40F9-AB76-E28F234F4528}" sibTransId="{C58C909A-B407-4822-B6D1-6673EBB15F20}"/>
    <dgm:cxn modelId="{CD474769-7B7C-4C2C-9B39-708687A856DB}" type="presOf" srcId="{33C0CBCC-93E3-4DB2-BE3E-2E3DC7E854E3}" destId="{2844285C-D9D8-4E11-9672-FDB42FD78023}" srcOrd="0" destOrd="0" presId="urn:microsoft.com/office/officeart/2005/8/layout/list1"/>
    <dgm:cxn modelId="{05B83324-2DC7-4C5C-853C-2C527FF9C906}" srcId="{33C0CBCC-93E3-4DB2-BE3E-2E3DC7E854E3}" destId="{13C2FBD7-4C2E-4D5E-A0B6-C5041C841117}" srcOrd="2" destOrd="0" parTransId="{CF2C7A64-1EAE-4149-8D96-E88BC08760BC}" sibTransId="{A98E4318-CD8B-429C-ABDB-CF0802B6747B}"/>
    <dgm:cxn modelId="{3D6BC969-1AFF-441C-84F5-AB075DB2653E}" type="presOf" srcId="{10147C84-10A6-4E5B-A7B9-765F3A7BAC65}" destId="{00F34FC5-8E01-4A5E-8941-EE499AB5382D}" srcOrd="0" destOrd="0" presId="urn:microsoft.com/office/officeart/2005/8/layout/list1"/>
    <dgm:cxn modelId="{3F06E7C9-2A66-465A-A79B-5B2931A995AF}" srcId="{33C0CBCC-93E3-4DB2-BE3E-2E3DC7E854E3}" destId="{10147C84-10A6-4E5B-A7B9-765F3A7BAC65}" srcOrd="0" destOrd="0" parTransId="{03BF379D-2B7C-4B2B-8723-00C4BB559B75}" sibTransId="{B5E902D0-1767-4F6E-B2C3-F50822DF81A9}"/>
    <dgm:cxn modelId="{DFA63FAA-65F1-4CE8-8E72-6D1518207AF9}" type="presOf" srcId="{2C0DD746-F1A3-49A3-951F-190B89AAE314}" destId="{1C50C885-889D-4513-9720-1B1744751C1B}" srcOrd="0" destOrd="0" presId="urn:microsoft.com/office/officeart/2005/8/layout/list1"/>
    <dgm:cxn modelId="{8B6BA073-D34B-49A1-A7F5-A2E2C20CB50D}" type="presParOf" srcId="{2844285C-D9D8-4E11-9672-FDB42FD78023}" destId="{2D994EEF-ED05-48C0-AFC2-E66AB68D54FD}" srcOrd="0" destOrd="0" presId="urn:microsoft.com/office/officeart/2005/8/layout/list1"/>
    <dgm:cxn modelId="{1EDCF0F6-75A6-4B03-A866-6AD537201A1E}" type="presParOf" srcId="{2D994EEF-ED05-48C0-AFC2-E66AB68D54FD}" destId="{00F34FC5-8E01-4A5E-8941-EE499AB5382D}" srcOrd="0" destOrd="0" presId="urn:microsoft.com/office/officeart/2005/8/layout/list1"/>
    <dgm:cxn modelId="{2CB0DB11-21B1-46F7-ACD3-0CD89717B5D4}" type="presParOf" srcId="{2D994EEF-ED05-48C0-AFC2-E66AB68D54FD}" destId="{AB63971F-3D85-41FA-BEF9-1829526EF970}" srcOrd="1" destOrd="0" presId="urn:microsoft.com/office/officeart/2005/8/layout/list1"/>
    <dgm:cxn modelId="{98062639-EE7F-4A28-A978-23BD743FCD9D}" type="presParOf" srcId="{2844285C-D9D8-4E11-9672-FDB42FD78023}" destId="{A154E1F8-8343-43C9-B184-F1AA62E96EEB}" srcOrd="1" destOrd="0" presId="urn:microsoft.com/office/officeart/2005/8/layout/list1"/>
    <dgm:cxn modelId="{44B8A0B9-665B-46EE-8FD1-4BC314EA7AA7}" type="presParOf" srcId="{2844285C-D9D8-4E11-9672-FDB42FD78023}" destId="{6B24F68B-08DA-4A4E-9305-B04CFD98BFDD}" srcOrd="2" destOrd="0" presId="urn:microsoft.com/office/officeart/2005/8/layout/list1"/>
    <dgm:cxn modelId="{287D464F-8DF0-4A45-AB39-D94D9E7B9B80}" type="presParOf" srcId="{2844285C-D9D8-4E11-9672-FDB42FD78023}" destId="{389952EB-FBED-429E-812E-E83C1966C4FF}" srcOrd="3" destOrd="0" presId="urn:microsoft.com/office/officeart/2005/8/layout/list1"/>
    <dgm:cxn modelId="{284C4152-8D12-4DAC-979A-CB09C83D1814}" type="presParOf" srcId="{2844285C-D9D8-4E11-9672-FDB42FD78023}" destId="{BA37BC8B-5573-46DA-8770-C9984A008E56}" srcOrd="4" destOrd="0" presId="urn:microsoft.com/office/officeart/2005/8/layout/list1"/>
    <dgm:cxn modelId="{E9E55675-F241-46DF-8212-4D677BC313C4}" type="presParOf" srcId="{BA37BC8B-5573-46DA-8770-C9984A008E56}" destId="{1C50C885-889D-4513-9720-1B1744751C1B}" srcOrd="0" destOrd="0" presId="urn:microsoft.com/office/officeart/2005/8/layout/list1"/>
    <dgm:cxn modelId="{37C20A74-6AF0-4BD9-9885-C620B642918E}" type="presParOf" srcId="{BA37BC8B-5573-46DA-8770-C9984A008E56}" destId="{FD665DE4-7314-49DC-924C-E5191B9E83E6}" srcOrd="1" destOrd="0" presId="urn:microsoft.com/office/officeart/2005/8/layout/list1"/>
    <dgm:cxn modelId="{46A6F1FC-831E-4409-A25D-F9C46DBD638C}" type="presParOf" srcId="{2844285C-D9D8-4E11-9672-FDB42FD78023}" destId="{4ED8D0AA-1257-4C10-BEFC-1330C337FBBB}" srcOrd="5" destOrd="0" presId="urn:microsoft.com/office/officeart/2005/8/layout/list1"/>
    <dgm:cxn modelId="{E5D1D560-CDF8-41EA-8EDE-A9309CAD0125}" type="presParOf" srcId="{2844285C-D9D8-4E11-9672-FDB42FD78023}" destId="{2872492A-ED44-471D-AF81-28D27DE1CBFE}" srcOrd="6" destOrd="0" presId="urn:microsoft.com/office/officeart/2005/8/layout/list1"/>
    <dgm:cxn modelId="{C8F060E5-7856-468B-84B9-193C7416B72D}" type="presParOf" srcId="{2844285C-D9D8-4E11-9672-FDB42FD78023}" destId="{5EB87FCB-FA43-44CA-A6F7-2C13AADEBF57}" srcOrd="7" destOrd="0" presId="urn:microsoft.com/office/officeart/2005/8/layout/list1"/>
    <dgm:cxn modelId="{DF1B6DE0-9ECE-403A-81FE-C96AB82F2B9B}" type="presParOf" srcId="{2844285C-D9D8-4E11-9672-FDB42FD78023}" destId="{57D69B83-C708-4170-B781-67B7760D40EB}" srcOrd="8" destOrd="0" presId="urn:microsoft.com/office/officeart/2005/8/layout/list1"/>
    <dgm:cxn modelId="{13894F05-15C8-4025-98F2-E70DEA74ED1B}" type="presParOf" srcId="{57D69B83-C708-4170-B781-67B7760D40EB}" destId="{9F5E6372-570A-4331-BE81-366931F1AC20}" srcOrd="0" destOrd="0" presId="urn:microsoft.com/office/officeart/2005/8/layout/list1"/>
    <dgm:cxn modelId="{742CC9F2-BA91-4736-B087-75ECEA941A83}" type="presParOf" srcId="{57D69B83-C708-4170-B781-67B7760D40EB}" destId="{457C7BDD-209F-44EF-BC14-AFF40A1A9D50}" srcOrd="1" destOrd="0" presId="urn:microsoft.com/office/officeart/2005/8/layout/list1"/>
    <dgm:cxn modelId="{69F08B80-F3C4-475C-81FE-AE596C867355}" type="presParOf" srcId="{2844285C-D9D8-4E11-9672-FDB42FD78023}" destId="{29D99A7E-FED3-4229-88BE-A04A0E781458}" srcOrd="9" destOrd="0" presId="urn:microsoft.com/office/officeart/2005/8/layout/list1"/>
    <dgm:cxn modelId="{A094C376-1C31-4615-80C8-7932332C0EAF}" type="presParOf" srcId="{2844285C-D9D8-4E11-9672-FDB42FD78023}" destId="{1499D8F3-1FDD-4AF5-9F68-021E6AE329B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811357-DA32-4AC6-AB05-31CA54DD679A}"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471FD192-D04F-46F1-80A5-1D90F0F8C583}">
      <dgm:prSet phldrT="[Text]"/>
      <dgm:spPr/>
      <dgm:t>
        <a:bodyPr/>
        <a:lstStyle/>
        <a:p>
          <a:r>
            <a:rPr lang="en-US" b="1" i="1" u="sng" dirty="0" smtClean="0">
              <a:effectLst>
                <a:outerShdw blurRad="38100" dist="38100" dir="2700000" algn="tl">
                  <a:srgbClr val="000000">
                    <a:alpha val="43137"/>
                  </a:srgbClr>
                </a:outerShdw>
              </a:effectLst>
            </a:rPr>
            <a:t>Immunization </a:t>
          </a:r>
          <a:endParaRPr lang="en-GB" dirty="0"/>
        </a:p>
      </dgm:t>
    </dgm:pt>
    <dgm:pt modelId="{DC65A1A0-D31A-42F2-83CE-7D1E7C9DD81C}" type="parTrans" cxnId="{35681D63-B732-4E97-BBCB-74C7335D70A8}">
      <dgm:prSet/>
      <dgm:spPr/>
      <dgm:t>
        <a:bodyPr/>
        <a:lstStyle/>
        <a:p>
          <a:endParaRPr lang="en-GB"/>
        </a:p>
      </dgm:t>
    </dgm:pt>
    <dgm:pt modelId="{28D06A07-D5C0-49FB-82EA-DE0F8219EE33}" type="sibTrans" cxnId="{35681D63-B732-4E97-BBCB-74C7335D70A8}">
      <dgm:prSet/>
      <dgm:spPr/>
      <dgm:t>
        <a:bodyPr/>
        <a:lstStyle/>
        <a:p>
          <a:endParaRPr lang="en-GB"/>
        </a:p>
      </dgm:t>
    </dgm:pt>
    <dgm:pt modelId="{51775920-CE68-49D1-82DF-37FA895ACEB2}">
      <dgm:prSet phldrT="[Text]"/>
      <dgm:spPr/>
      <dgm:t>
        <a:bodyPr/>
        <a:lstStyle/>
        <a:p>
          <a:r>
            <a:rPr lang="en-US" b="1" i="1" u="sng" dirty="0" smtClean="0">
              <a:effectLst>
                <a:outerShdw blurRad="38100" dist="38100" dir="2700000" algn="tl">
                  <a:srgbClr val="000000">
                    <a:alpha val="43137"/>
                  </a:srgbClr>
                </a:outerShdw>
              </a:effectLst>
            </a:rPr>
            <a:t>Health check up</a:t>
          </a:r>
          <a:endParaRPr lang="en-GB" dirty="0"/>
        </a:p>
      </dgm:t>
    </dgm:pt>
    <dgm:pt modelId="{233B302D-CCDD-4BCC-98B7-B7D3052483A4}" type="parTrans" cxnId="{13933094-7A95-42D3-B70C-BAA60A1C772B}">
      <dgm:prSet/>
      <dgm:spPr/>
      <dgm:t>
        <a:bodyPr/>
        <a:lstStyle/>
        <a:p>
          <a:endParaRPr lang="en-GB"/>
        </a:p>
      </dgm:t>
    </dgm:pt>
    <dgm:pt modelId="{749EFBB7-4744-4D04-9FEC-B3A3FB80DBE8}" type="sibTrans" cxnId="{13933094-7A95-42D3-B70C-BAA60A1C772B}">
      <dgm:prSet/>
      <dgm:spPr/>
      <dgm:t>
        <a:bodyPr/>
        <a:lstStyle/>
        <a:p>
          <a:endParaRPr lang="en-GB"/>
        </a:p>
      </dgm:t>
    </dgm:pt>
    <dgm:pt modelId="{B8A6FC7A-3D86-423B-B29F-279C0756C65F}">
      <dgm:prSet/>
      <dgm:spPr/>
      <dgm:t>
        <a:bodyPr/>
        <a:lstStyle/>
        <a:p>
          <a:r>
            <a:rPr lang="en-US" b="1" i="1" u="sng" smtClean="0">
              <a:effectLst>
                <a:outerShdw blurRad="38100" dist="38100" dir="2700000" algn="tl">
                  <a:srgbClr val="000000">
                    <a:alpha val="43137"/>
                  </a:srgbClr>
                </a:outerShdw>
              </a:effectLst>
            </a:rPr>
            <a:t>Health education</a:t>
          </a:r>
          <a:endParaRPr lang="en-GB" dirty="0"/>
        </a:p>
      </dgm:t>
    </dgm:pt>
    <dgm:pt modelId="{97EF63F6-03DB-4ABF-ACFB-A76DE623C1BA}" type="parTrans" cxnId="{3F35BA83-9AB0-47D0-9260-7B5035D28DFF}">
      <dgm:prSet/>
      <dgm:spPr/>
      <dgm:t>
        <a:bodyPr/>
        <a:lstStyle/>
        <a:p>
          <a:endParaRPr lang="en-GB"/>
        </a:p>
      </dgm:t>
    </dgm:pt>
    <dgm:pt modelId="{89ACCC97-6005-46F5-BC0A-556B3C004B01}" type="sibTrans" cxnId="{3F35BA83-9AB0-47D0-9260-7B5035D28DFF}">
      <dgm:prSet/>
      <dgm:spPr/>
      <dgm:t>
        <a:bodyPr/>
        <a:lstStyle/>
        <a:p>
          <a:endParaRPr lang="en-GB"/>
        </a:p>
      </dgm:t>
    </dgm:pt>
    <dgm:pt modelId="{A6B16BB8-66C5-4518-8995-4806340B029D}">
      <dgm:prSet/>
      <dgm:spPr/>
      <dgm:t>
        <a:bodyPr/>
        <a:lstStyle/>
        <a:p>
          <a:r>
            <a:rPr lang="en-US" b="1" i="1" u="sng" smtClean="0">
              <a:effectLst>
                <a:outerShdw blurRad="38100" dist="38100" dir="2700000" algn="tl">
                  <a:srgbClr val="000000">
                    <a:alpha val="43137"/>
                  </a:srgbClr>
                </a:outerShdw>
              </a:effectLst>
            </a:rPr>
            <a:t>Nutritional education </a:t>
          </a:r>
          <a:endParaRPr lang="en-GB" dirty="0"/>
        </a:p>
      </dgm:t>
    </dgm:pt>
    <dgm:pt modelId="{248E8893-BCD8-46F6-AC2C-567D3CFF7700}" type="parTrans" cxnId="{41961261-C944-43E7-B329-7E458DDD0246}">
      <dgm:prSet/>
      <dgm:spPr/>
      <dgm:t>
        <a:bodyPr/>
        <a:lstStyle/>
        <a:p>
          <a:endParaRPr lang="en-GB"/>
        </a:p>
      </dgm:t>
    </dgm:pt>
    <dgm:pt modelId="{4A6108D0-E2DA-42EC-A141-CAF9358D5FF4}" type="sibTrans" cxnId="{41961261-C944-43E7-B329-7E458DDD0246}">
      <dgm:prSet/>
      <dgm:spPr/>
      <dgm:t>
        <a:bodyPr/>
        <a:lstStyle/>
        <a:p>
          <a:endParaRPr lang="en-GB"/>
        </a:p>
      </dgm:t>
    </dgm:pt>
    <dgm:pt modelId="{4330E9A7-2B6B-428D-9B45-173BEE84187A}" type="pres">
      <dgm:prSet presAssocID="{15811357-DA32-4AC6-AB05-31CA54DD679A}" presName="linear" presStyleCnt="0">
        <dgm:presLayoutVars>
          <dgm:animLvl val="lvl"/>
          <dgm:resizeHandles val="exact"/>
        </dgm:presLayoutVars>
      </dgm:prSet>
      <dgm:spPr/>
      <dgm:t>
        <a:bodyPr/>
        <a:lstStyle/>
        <a:p>
          <a:pPr rtl="1"/>
          <a:endParaRPr lang="ar-JO"/>
        </a:p>
      </dgm:t>
    </dgm:pt>
    <dgm:pt modelId="{3CA63B7F-E9F8-4886-BEEE-BDE1F64EB05A}" type="pres">
      <dgm:prSet presAssocID="{471FD192-D04F-46F1-80A5-1D90F0F8C583}" presName="parentText" presStyleLbl="node1" presStyleIdx="0" presStyleCnt="4" custLinFactNeighborX="1324" custLinFactNeighborY="-15274">
        <dgm:presLayoutVars>
          <dgm:chMax val="0"/>
          <dgm:bulletEnabled val="1"/>
        </dgm:presLayoutVars>
      </dgm:prSet>
      <dgm:spPr/>
      <dgm:t>
        <a:bodyPr/>
        <a:lstStyle/>
        <a:p>
          <a:endParaRPr lang="en-GB"/>
        </a:p>
      </dgm:t>
    </dgm:pt>
    <dgm:pt modelId="{5E4FB595-7477-4362-977C-AAE8D96C4AEE}" type="pres">
      <dgm:prSet presAssocID="{28D06A07-D5C0-49FB-82EA-DE0F8219EE33}" presName="spacer" presStyleCnt="0"/>
      <dgm:spPr/>
    </dgm:pt>
    <dgm:pt modelId="{AB12A273-D7AD-4BD5-BB1B-8557DE37F2F8}" type="pres">
      <dgm:prSet presAssocID="{51775920-CE68-49D1-82DF-37FA895ACEB2}" presName="parentText" presStyleLbl="node1" presStyleIdx="1" presStyleCnt="4">
        <dgm:presLayoutVars>
          <dgm:chMax val="0"/>
          <dgm:bulletEnabled val="1"/>
        </dgm:presLayoutVars>
      </dgm:prSet>
      <dgm:spPr/>
      <dgm:t>
        <a:bodyPr/>
        <a:lstStyle/>
        <a:p>
          <a:endParaRPr lang="en-GB"/>
        </a:p>
      </dgm:t>
    </dgm:pt>
    <dgm:pt modelId="{F177CA4E-A160-4AED-9230-CE1B50714428}" type="pres">
      <dgm:prSet presAssocID="{749EFBB7-4744-4D04-9FEC-B3A3FB80DBE8}" presName="spacer" presStyleCnt="0"/>
      <dgm:spPr/>
    </dgm:pt>
    <dgm:pt modelId="{B4247DBF-3DB1-4CF2-AFB8-D535F69E0297}" type="pres">
      <dgm:prSet presAssocID="{B8A6FC7A-3D86-423B-B29F-279C0756C65F}" presName="parentText" presStyleLbl="node1" presStyleIdx="2" presStyleCnt="4">
        <dgm:presLayoutVars>
          <dgm:chMax val="0"/>
          <dgm:bulletEnabled val="1"/>
        </dgm:presLayoutVars>
      </dgm:prSet>
      <dgm:spPr/>
      <dgm:t>
        <a:bodyPr/>
        <a:lstStyle/>
        <a:p>
          <a:endParaRPr lang="en-GB"/>
        </a:p>
      </dgm:t>
    </dgm:pt>
    <dgm:pt modelId="{06B70CCC-E9F5-4B71-9008-EA06C10B468B}" type="pres">
      <dgm:prSet presAssocID="{89ACCC97-6005-46F5-BC0A-556B3C004B01}" presName="spacer" presStyleCnt="0"/>
      <dgm:spPr/>
    </dgm:pt>
    <dgm:pt modelId="{F402934C-4814-4905-8F09-DE4CBE0848C0}" type="pres">
      <dgm:prSet presAssocID="{A6B16BB8-66C5-4518-8995-4806340B029D}" presName="parentText" presStyleLbl="node1" presStyleIdx="3" presStyleCnt="4">
        <dgm:presLayoutVars>
          <dgm:chMax val="0"/>
          <dgm:bulletEnabled val="1"/>
        </dgm:presLayoutVars>
      </dgm:prSet>
      <dgm:spPr/>
      <dgm:t>
        <a:bodyPr/>
        <a:lstStyle/>
        <a:p>
          <a:endParaRPr lang="en-GB"/>
        </a:p>
      </dgm:t>
    </dgm:pt>
  </dgm:ptLst>
  <dgm:cxnLst>
    <dgm:cxn modelId="{AB885943-0E48-4E54-9B0A-A271BEBDF3AC}" type="presOf" srcId="{51775920-CE68-49D1-82DF-37FA895ACEB2}" destId="{AB12A273-D7AD-4BD5-BB1B-8557DE37F2F8}" srcOrd="0" destOrd="0" presId="urn:microsoft.com/office/officeart/2005/8/layout/vList2"/>
    <dgm:cxn modelId="{2BCAE280-3DA4-4FA4-9D8B-85EE20BA6C9A}" type="presOf" srcId="{471FD192-D04F-46F1-80A5-1D90F0F8C583}" destId="{3CA63B7F-E9F8-4886-BEEE-BDE1F64EB05A}" srcOrd="0" destOrd="0" presId="urn:microsoft.com/office/officeart/2005/8/layout/vList2"/>
    <dgm:cxn modelId="{41961261-C944-43E7-B329-7E458DDD0246}" srcId="{15811357-DA32-4AC6-AB05-31CA54DD679A}" destId="{A6B16BB8-66C5-4518-8995-4806340B029D}" srcOrd="3" destOrd="0" parTransId="{248E8893-BCD8-46F6-AC2C-567D3CFF7700}" sibTransId="{4A6108D0-E2DA-42EC-A141-CAF9358D5FF4}"/>
    <dgm:cxn modelId="{3F35BA83-9AB0-47D0-9260-7B5035D28DFF}" srcId="{15811357-DA32-4AC6-AB05-31CA54DD679A}" destId="{B8A6FC7A-3D86-423B-B29F-279C0756C65F}" srcOrd="2" destOrd="0" parTransId="{97EF63F6-03DB-4ABF-ACFB-A76DE623C1BA}" sibTransId="{89ACCC97-6005-46F5-BC0A-556B3C004B01}"/>
    <dgm:cxn modelId="{35681D63-B732-4E97-BBCB-74C7335D70A8}" srcId="{15811357-DA32-4AC6-AB05-31CA54DD679A}" destId="{471FD192-D04F-46F1-80A5-1D90F0F8C583}" srcOrd="0" destOrd="0" parTransId="{DC65A1A0-D31A-42F2-83CE-7D1E7C9DD81C}" sibTransId="{28D06A07-D5C0-49FB-82EA-DE0F8219EE33}"/>
    <dgm:cxn modelId="{13933094-7A95-42D3-B70C-BAA60A1C772B}" srcId="{15811357-DA32-4AC6-AB05-31CA54DD679A}" destId="{51775920-CE68-49D1-82DF-37FA895ACEB2}" srcOrd="1" destOrd="0" parTransId="{233B302D-CCDD-4BCC-98B7-B7D3052483A4}" sibTransId="{749EFBB7-4744-4D04-9FEC-B3A3FB80DBE8}"/>
    <dgm:cxn modelId="{8D7D23C4-813F-4308-958B-93156A4F5E3D}" type="presOf" srcId="{B8A6FC7A-3D86-423B-B29F-279C0756C65F}" destId="{B4247DBF-3DB1-4CF2-AFB8-D535F69E0297}" srcOrd="0" destOrd="0" presId="urn:microsoft.com/office/officeart/2005/8/layout/vList2"/>
    <dgm:cxn modelId="{C9893403-9791-4F6D-853B-11D47A77C1E9}" type="presOf" srcId="{15811357-DA32-4AC6-AB05-31CA54DD679A}" destId="{4330E9A7-2B6B-428D-9B45-173BEE84187A}" srcOrd="0" destOrd="0" presId="urn:microsoft.com/office/officeart/2005/8/layout/vList2"/>
    <dgm:cxn modelId="{1B78B51E-B634-4733-85B3-A22850CDB10F}" type="presOf" srcId="{A6B16BB8-66C5-4518-8995-4806340B029D}" destId="{F402934C-4814-4905-8F09-DE4CBE0848C0}" srcOrd="0" destOrd="0" presId="urn:microsoft.com/office/officeart/2005/8/layout/vList2"/>
    <dgm:cxn modelId="{B329E124-392F-43AA-B39C-28941DBAFEB4}" type="presParOf" srcId="{4330E9A7-2B6B-428D-9B45-173BEE84187A}" destId="{3CA63B7F-E9F8-4886-BEEE-BDE1F64EB05A}" srcOrd="0" destOrd="0" presId="urn:microsoft.com/office/officeart/2005/8/layout/vList2"/>
    <dgm:cxn modelId="{375BCD1D-12FF-4530-B53D-A7DD2A022F79}" type="presParOf" srcId="{4330E9A7-2B6B-428D-9B45-173BEE84187A}" destId="{5E4FB595-7477-4362-977C-AAE8D96C4AEE}" srcOrd="1" destOrd="0" presId="urn:microsoft.com/office/officeart/2005/8/layout/vList2"/>
    <dgm:cxn modelId="{21DE0C14-49B7-4B7E-9B3F-55C25A62037F}" type="presParOf" srcId="{4330E9A7-2B6B-428D-9B45-173BEE84187A}" destId="{AB12A273-D7AD-4BD5-BB1B-8557DE37F2F8}" srcOrd="2" destOrd="0" presId="urn:microsoft.com/office/officeart/2005/8/layout/vList2"/>
    <dgm:cxn modelId="{F0F0F9A8-EEC2-470B-8B49-DB4D2A68606E}" type="presParOf" srcId="{4330E9A7-2B6B-428D-9B45-173BEE84187A}" destId="{F177CA4E-A160-4AED-9230-CE1B50714428}" srcOrd="3" destOrd="0" presId="urn:microsoft.com/office/officeart/2005/8/layout/vList2"/>
    <dgm:cxn modelId="{E901FEEB-66B2-46C2-AB30-C2C6E03B3B0B}" type="presParOf" srcId="{4330E9A7-2B6B-428D-9B45-173BEE84187A}" destId="{B4247DBF-3DB1-4CF2-AFB8-D535F69E0297}" srcOrd="4" destOrd="0" presId="urn:microsoft.com/office/officeart/2005/8/layout/vList2"/>
    <dgm:cxn modelId="{7E4E6F5D-BFDD-40C9-AEC9-615C3AB7E9E4}" type="presParOf" srcId="{4330E9A7-2B6B-428D-9B45-173BEE84187A}" destId="{06B70CCC-E9F5-4B71-9008-EA06C10B468B}" srcOrd="5" destOrd="0" presId="urn:microsoft.com/office/officeart/2005/8/layout/vList2"/>
    <dgm:cxn modelId="{2DE43C16-0A32-45CE-AC23-B3AB0156722D}" type="presParOf" srcId="{4330E9A7-2B6B-428D-9B45-173BEE84187A}" destId="{F402934C-4814-4905-8F09-DE4CBE0848C0}"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4F68B-08DA-4A4E-9305-B04CFD98BFDD}">
      <dsp:nvSpPr>
        <dsp:cNvPr id="0" name=""/>
        <dsp:cNvSpPr/>
      </dsp:nvSpPr>
      <dsp:spPr>
        <a:xfrm>
          <a:off x="0" y="1685824"/>
          <a:ext cx="9124576" cy="655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63971F-3D85-41FA-BEF9-1829526EF970}">
      <dsp:nvSpPr>
        <dsp:cNvPr id="0" name=""/>
        <dsp:cNvSpPr/>
      </dsp:nvSpPr>
      <dsp:spPr>
        <a:xfrm>
          <a:off x="456228" y="1302064"/>
          <a:ext cx="6387203" cy="7675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421" tIns="0" rIns="241421" bIns="0" numCol="1" spcCol="1270" anchor="ctr" anchorCtr="0">
          <a:noAutofit/>
        </a:bodyPr>
        <a:lstStyle/>
        <a:p>
          <a:pPr lvl="0" algn="l" defTabSz="1155700">
            <a:lnSpc>
              <a:spcPct val="90000"/>
            </a:lnSpc>
            <a:spcBef>
              <a:spcPct val="0"/>
            </a:spcBef>
            <a:spcAft>
              <a:spcPct val="35000"/>
            </a:spcAft>
          </a:pPr>
          <a:r>
            <a:rPr lang="en-US" sz="2600" b="1" kern="1200" dirty="0" smtClean="0"/>
            <a:t>A. Preventive and promotive care.</a:t>
          </a:r>
          <a:endParaRPr lang="en-GB" sz="2600" kern="1200" dirty="0"/>
        </a:p>
      </dsp:txBody>
      <dsp:txXfrm>
        <a:off x="493695" y="1339531"/>
        <a:ext cx="6312269" cy="692586"/>
      </dsp:txXfrm>
    </dsp:sp>
    <dsp:sp modelId="{2872492A-ED44-471D-AF81-28D27DE1CBFE}">
      <dsp:nvSpPr>
        <dsp:cNvPr id="0" name=""/>
        <dsp:cNvSpPr/>
      </dsp:nvSpPr>
      <dsp:spPr>
        <a:xfrm>
          <a:off x="0" y="2865184"/>
          <a:ext cx="9124576" cy="655200"/>
        </a:xfrm>
        <a:prstGeom prst="rect">
          <a:avLst/>
        </a:prstGeom>
        <a:solidFill>
          <a:schemeClr val="lt1">
            <a:alpha val="90000"/>
            <a:hueOff val="0"/>
            <a:satOff val="0"/>
            <a:lumOff val="0"/>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665DE4-7314-49DC-924C-E5191B9E83E6}">
      <dsp:nvSpPr>
        <dsp:cNvPr id="0" name=""/>
        <dsp:cNvSpPr/>
      </dsp:nvSpPr>
      <dsp:spPr>
        <a:xfrm>
          <a:off x="456228" y="2481424"/>
          <a:ext cx="6387203" cy="767520"/>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421" tIns="0" rIns="241421" bIns="0" numCol="1" spcCol="1270" anchor="ctr" anchorCtr="0">
          <a:noAutofit/>
        </a:bodyPr>
        <a:lstStyle/>
        <a:p>
          <a:pPr lvl="0" algn="l" defTabSz="1155700">
            <a:lnSpc>
              <a:spcPct val="90000"/>
            </a:lnSpc>
            <a:spcBef>
              <a:spcPct val="0"/>
            </a:spcBef>
            <a:spcAft>
              <a:spcPct val="35000"/>
            </a:spcAft>
          </a:pPr>
          <a:r>
            <a:rPr lang="en-US" sz="2600" b="1" kern="1200" dirty="0" smtClean="0"/>
            <a:t>B. Care in illness</a:t>
          </a:r>
          <a:endParaRPr lang="en-GB" sz="2600" kern="1200" dirty="0"/>
        </a:p>
      </dsp:txBody>
      <dsp:txXfrm>
        <a:off x="493695" y="2518891"/>
        <a:ext cx="6312269" cy="692586"/>
      </dsp:txXfrm>
    </dsp:sp>
    <dsp:sp modelId="{1499D8F3-1FDD-4AF5-9F68-021E6AE329B7}">
      <dsp:nvSpPr>
        <dsp:cNvPr id="0" name=""/>
        <dsp:cNvSpPr/>
      </dsp:nvSpPr>
      <dsp:spPr>
        <a:xfrm>
          <a:off x="0" y="4044544"/>
          <a:ext cx="9124576" cy="655200"/>
        </a:xfrm>
        <a:prstGeom prst="rect">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7C7BDD-209F-44EF-BC14-AFF40A1A9D50}">
      <dsp:nvSpPr>
        <dsp:cNvPr id="0" name=""/>
        <dsp:cNvSpPr/>
      </dsp:nvSpPr>
      <dsp:spPr>
        <a:xfrm>
          <a:off x="456228" y="3660784"/>
          <a:ext cx="6387203" cy="767520"/>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421" tIns="0" rIns="241421" bIns="0" numCol="1" spcCol="1270" anchor="ctr" anchorCtr="0">
          <a:noAutofit/>
        </a:bodyPr>
        <a:lstStyle/>
        <a:p>
          <a:pPr lvl="0" algn="l" defTabSz="1155700">
            <a:lnSpc>
              <a:spcPct val="90000"/>
            </a:lnSpc>
            <a:spcBef>
              <a:spcPct val="0"/>
            </a:spcBef>
            <a:spcAft>
              <a:spcPct val="35000"/>
            </a:spcAft>
          </a:pPr>
          <a:r>
            <a:rPr lang="en-US" sz="2600" b="1" kern="1200" dirty="0" smtClean="0"/>
            <a:t>C. Monitoring of growth and development</a:t>
          </a:r>
          <a:endParaRPr lang="en-GB" sz="2600" kern="1200" dirty="0"/>
        </a:p>
      </dsp:txBody>
      <dsp:txXfrm>
        <a:off x="493695" y="3698251"/>
        <a:ext cx="6312269" cy="6925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A63B7F-E9F8-4886-BEEE-BDE1F64EB05A}">
      <dsp:nvSpPr>
        <dsp:cNvPr id="0" name=""/>
        <dsp:cNvSpPr/>
      </dsp:nvSpPr>
      <dsp:spPr>
        <a:xfrm>
          <a:off x="0" y="20109"/>
          <a:ext cx="8128000" cy="1223235"/>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b="1" i="1" u="sng" kern="1200" dirty="0" smtClean="0">
              <a:effectLst>
                <a:outerShdw blurRad="38100" dist="38100" dir="2700000" algn="tl">
                  <a:srgbClr val="000000">
                    <a:alpha val="43137"/>
                  </a:srgbClr>
                </a:outerShdw>
              </a:effectLst>
            </a:rPr>
            <a:t>Immunization </a:t>
          </a:r>
          <a:endParaRPr lang="en-GB" sz="5100" kern="1200" dirty="0"/>
        </a:p>
      </dsp:txBody>
      <dsp:txXfrm>
        <a:off x="59713" y="79822"/>
        <a:ext cx="8008574" cy="1103809"/>
      </dsp:txXfrm>
    </dsp:sp>
    <dsp:sp modelId="{AB12A273-D7AD-4BD5-BB1B-8557DE37F2F8}">
      <dsp:nvSpPr>
        <dsp:cNvPr id="0" name=""/>
        <dsp:cNvSpPr/>
      </dsp:nvSpPr>
      <dsp:spPr>
        <a:xfrm>
          <a:off x="0" y="1412658"/>
          <a:ext cx="8128000" cy="1223235"/>
        </a:xfrm>
        <a:prstGeom prst="roundRect">
          <a:avLst/>
        </a:prstGeom>
        <a:solidFill>
          <a:schemeClr val="accent1">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b="1" i="1" u="sng" kern="1200" dirty="0" smtClean="0">
              <a:effectLst>
                <a:outerShdw blurRad="38100" dist="38100" dir="2700000" algn="tl">
                  <a:srgbClr val="000000">
                    <a:alpha val="43137"/>
                  </a:srgbClr>
                </a:outerShdw>
              </a:effectLst>
            </a:rPr>
            <a:t>Health check up</a:t>
          </a:r>
          <a:endParaRPr lang="en-GB" sz="5100" kern="1200" dirty="0"/>
        </a:p>
      </dsp:txBody>
      <dsp:txXfrm>
        <a:off x="59713" y="1472371"/>
        <a:ext cx="8008574" cy="1103809"/>
      </dsp:txXfrm>
    </dsp:sp>
    <dsp:sp modelId="{B4247DBF-3DB1-4CF2-AFB8-D535F69E0297}">
      <dsp:nvSpPr>
        <dsp:cNvPr id="0" name=""/>
        <dsp:cNvSpPr/>
      </dsp:nvSpPr>
      <dsp:spPr>
        <a:xfrm>
          <a:off x="0" y="2782773"/>
          <a:ext cx="8128000" cy="1223235"/>
        </a:xfrm>
        <a:prstGeom prst="roundRect">
          <a:avLst/>
        </a:prstGeom>
        <a:solidFill>
          <a:schemeClr val="accent1">
            <a:shade val="50000"/>
            <a:hueOff val="334258"/>
            <a:satOff val="8955"/>
            <a:lumOff val="394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b="1" i="1" u="sng" kern="1200" smtClean="0">
              <a:effectLst>
                <a:outerShdw blurRad="38100" dist="38100" dir="2700000" algn="tl">
                  <a:srgbClr val="000000">
                    <a:alpha val="43137"/>
                  </a:srgbClr>
                </a:outerShdw>
              </a:effectLst>
            </a:rPr>
            <a:t>Health education</a:t>
          </a:r>
          <a:endParaRPr lang="en-GB" sz="5100" kern="1200" dirty="0"/>
        </a:p>
      </dsp:txBody>
      <dsp:txXfrm>
        <a:off x="59713" y="2842486"/>
        <a:ext cx="8008574" cy="1103809"/>
      </dsp:txXfrm>
    </dsp:sp>
    <dsp:sp modelId="{F402934C-4814-4905-8F09-DE4CBE0848C0}">
      <dsp:nvSpPr>
        <dsp:cNvPr id="0" name=""/>
        <dsp:cNvSpPr/>
      </dsp:nvSpPr>
      <dsp:spPr>
        <a:xfrm>
          <a:off x="0" y="4152888"/>
          <a:ext cx="8128000" cy="1223235"/>
        </a:xfrm>
        <a:prstGeom prst="roundRect">
          <a:avLst/>
        </a:prstGeom>
        <a:solidFill>
          <a:schemeClr val="accent1">
            <a:shade val="50000"/>
            <a:hueOff val="167129"/>
            <a:satOff val="4478"/>
            <a:lumOff val="19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b="1" i="1" u="sng" kern="1200" smtClean="0">
              <a:effectLst>
                <a:outerShdw blurRad="38100" dist="38100" dir="2700000" algn="tl">
                  <a:srgbClr val="000000">
                    <a:alpha val="43137"/>
                  </a:srgbClr>
                </a:outerShdw>
              </a:effectLst>
            </a:rPr>
            <a:t>Nutritional education </a:t>
          </a:r>
          <a:endParaRPr lang="en-GB" sz="5100" kern="1200" dirty="0"/>
        </a:p>
      </dsp:txBody>
      <dsp:txXfrm>
        <a:off x="59713" y="4212601"/>
        <a:ext cx="8008574" cy="11038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232061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36531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30776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34B9CBAB-6AD1-4648-B80F-86F98DC9415E}"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8001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1643848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1914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C2E8E6-2FDE-4CD1-BD36-E6F1877A47F9}" type="datetimeFigureOut">
              <a:rPr lang="en-GB" smtClean="0"/>
              <a:t>22/11/2020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991752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C2E8E6-2FDE-4CD1-BD36-E6F1877A47F9}" type="datetimeFigureOut">
              <a:rPr lang="en-GB" smtClean="0"/>
              <a:t>22/11/2020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B9CBAB-6AD1-4648-B80F-86F98DC9415E}"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088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C2E8E6-2FDE-4CD1-BD36-E6F1877A47F9}" type="datetimeFigureOut">
              <a:rPr lang="en-GB" smtClean="0"/>
              <a:t>22/11/2020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B9CBAB-6AD1-4648-B80F-86F98DC9415E}"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286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2E8E6-2FDE-4CD1-BD36-E6F1877A47F9}" type="datetimeFigureOut">
              <a:rPr lang="en-GB" smtClean="0"/>
              <a:t>22/11/2020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839896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22/11/2020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481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80720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22/11/2020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096046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22/11/2020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553504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56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29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507442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725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450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1559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511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2E8E6-2FDE-4CD1-BD36-E6F1877A47F9}" type="datetimeFigureOut">
              <a:rPr lang="en-GB" smtClean="0"/>
              <a:t>22/11/2020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4270284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FC2E8E6-2FDE-4CD1-BD36-E6F1877A47F9}" type="datetimeFigureOut">
              <a:rPr lang="en-GB" smtClean="0"/>
              <a:t>22/11/2020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86598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FC2E8E6-2FDE-4CD1-BD36-E6F1877A47F9}" type="datetimeFigureOut">
              <a:rPr lang="en-GB" smtClean="0"/>
              <a:t>22/11/2020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91648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FC2E8E6-2FDE-4CD1-BD36-E6F1877A47F9}" type="datetimeFigureOut">
              <a:rPr lang="en-GB" smtClean="0"/>
              <a:t>22/11/2020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286767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2E8E6-2FDE-4CD1-BD36-E6F1877A47F9}" type="datetimeFigureOut">
              <a:rPr lang="en-GB" smtClean="0"/>
              <a:t>22/11/2020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365937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22/11/2020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153675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2E8E6-2FDE-4CD1-BD36-E6F1877A47F9}" type="datetimeFigureOut">
              <a:rPr lang="en-GB" smtClean="0"/>
              <a:t>22/11/2020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B9CBAB-6AD1-4648-B80F-86F98DC9415E}" type="slidenum">
              <a:rPr lang="en-GB" smtClean="0"/>
              <a:t>‹#›</a:t>
            </a:fld>
            <a:endParaRPr lang="en-GB"/>
          </a:p>
        </p:txBody>
      </p:sp>
    </p:spTree>
    <p:extLst>
      <p:ext uri="{BB962C8B-B14F-4D97-AF65-F5344CB8AC3E}">
        <p14:creationId xmlns:p14="http://schemas.microsoft.com/office/powerpoint/2010/main" val="2223147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2E8E6-2FDE-4CD1-BD36-E6F1877A47F9}" type="datetimeFigureOut">
              <a:rPr lang="en-GB" smtClean="0"/>
              <a:t>22/11/2020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B9CBAB-6AD1-4648-B80F-86F98DC9415E}" type="slidenum">
              <a:rPr lang="en-GB" smtClean="0"/>
              <a:t>‹#›</a:t>
            </a:fld>
            <a:endParaRPr lang="en-GB"/>
          </a:p>
        </p:txBody>
      </p:sp>
    </p:spTree>
    <p:extLst>
      <p:ext uri="{BB962C8B-B14F-4D97-AF65-F5344CB8AC3E}">
        <p14:creationId xmlns:p14="http://schemas.microsoft.com/office/powerpoint/2010/main" val="2219568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FC2E8E6-2FDE-4CD1-BD36-E6F1877A47F9}" type="datetimeFigureOut">
              <a:rPr lang="en-GB" smtClean="0"/>
              <a:t>22/11/2020</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4B9CBAB-6AD1-4648-B80F-86F98DC9415E}" type="slidenum">
              <a:rPr lang="en-GB" smtClean="0"/>
              <a:t>‹#›</a:t>
            </a:fld>
            <a:endParaRPr lang="en-GB"/>
          </a:p>
        </p:txBody>
      </p:sp>
    </p:spTree>
    <p:extLst>
      <p:ext uri="{BB962C8B-B14F-4D97-AF65-F5344CB8AC3E}">
        <p14:creationId xmlns:p14="http://schemas.microsoft.com/office/powerpoint/2010/main" val="21671716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image.slidesharecdn.com/childhealth-161106162808/95/child-health-18-638.jpg?cb=1478449720"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9407" y="2887165"/>
            <a:ext cx="9144000" cy="1062787"/>
          </a:xfrm>
        </p:spPr>
        <p:txBody>
          <a:bodyPr>
            <a:noAutofit/>
          </a:bodyPr>
          <a:lstStyle/>
          <a:p>
            <a:r>
              <a:rPr lang="en-GB" sz="8800" b="1" dirty="0" smtClean="0">
                <a:solidFill>
                  <a:srgbClr val="002060"/>
                </a:solidFill>
                <a:effectLst>
                  <a:outerShdw blurRad="38100" dist="38100" dir="2700000" algn="tl">
                    <a:srgbClr val="000000">
                      <a:alpha val="43137"/>
                    </a:srgbClr>
                  </a:outerShdw>
                </a:effectLst>
              </a:rPr>
              <a:t>Child’s Healthcare</a:t>
            </a:r>
            <a:endParaRPr lang="en-GB" sz="8800" b="1" dirty="0">
              <a:solidFill>
                <a:srgbClr val="002060"/>
              </a:solidFill>
              <a:effectLst>
                <a:outerShdw blurRad="38100" dist="38100" dir="2700000" algn="tl">
                  <a:srgbClr val="000000">
                    <a:alpha val="43137"/>
                  </a:srgbClr>
                </a:outerShdw>
              </a:effectLst>
            </a:endParaRPr>
          </a:p>
        </p:txBody>
      </p:sp>
      <p:sp>
        <p:nvSpPr>
          <p:cNvPr id="5" name="Subtitle 2"/>
          <p:cNvSpPr>
            <a:spLocks noGrp="1"/>
          </p:cNvSpPr>
          <p:nvPr>
            <p:ph type="subTitle" idx="1"/>
          </p:nvPr>
        </p:nvSpPr>
        <p:spPr>
          <a:xfrm>
            <a:off x="1842867" y="3770143"/>
            <a:ext cx="4487594" cy="1484142"/>
          </a:xfrm>
          <a:noFill/>
        </p:spPr>
        <p:txBody>
          <a:bodyPr>
            <a:normAutofit fontScale="32500" lnSpcReduction="20000"/>
          </a:bodyPr>
          <a:lstStyle/>
          <a:p>
            <a:r>
              <a:rPr lang="en-US" sz="6400" b="1" dirty="0" smtClean="0">
                <a:effectLst>
                  <a:outerShdw blurRad="38100" dist="38100" dir="2700000" algn="tl">
                    <a:srgbClr val="000000">
                      <a:alpha val="43137"/>
                    </a:srgbClr>
                  </a:outerShdw>
                </a:effectLst>
              </a:rPr>
              <a:t>Dr. </a:t>
            </a:r>
            <a:r>
              <a:rPr lang="en-US" sz="6400" b="1" dirty="0" err="1" smtClean="0">
                <a:effectLst>
                  <a:outerShdw blurRad="38100" dist="38100" dir="2700000" algn="tl">
                    <a:srgbClr val="000000">
                      <a:alpha val="43137"/>
                    </a:srgbClr>
                  </a:outerShdw>
                </a:effectLst>
              </a:rPr>
              <a:t>Israa</a:t>
            </a:r>
            <a:r>
              <a:rPr lang="en-US" sz="6400" b="1" dirty="0" smtClean="0">
                <a:effectLst>
                  <a:outerShdw blurRad="38100" dist="38100" dir="2700000" algn="tl">
                    <a:srgbClr val="000000">
                      <a:alpha val="43137"/>
                    </a:srgbClr>
                  </a:outerShdw>
                </a:effectLst>
              </a:rPr>
              <a:t> Al-</a:t>
            </a:r>
            <a:r>
              <a:rPr lang="en-US" sz="6400" b="1" dirty="0" err="1" smtClean="0">
                <a:effectLst>
                  <a:outerShdw blurRad="38100" dist="38100" dir="2700000" algn="tl">
                    <a:srgbClr val="000000">
                      <a:alpha val="43137"/>
                    </a:srgbClr>
                  </a:outerShdw>
                </a:effectLst>
              </a:rPr>
              <a:t>Rawashdeh</a:t>
            </a:r>
            <a:r>
              <a:rPr lang="en-US" sz="6400" b="1" dirty="0" smtClean="0">
                <a:effectLst>
                  <a:outerShdw blurRad="38100" dist="38100" dir="2700000" algn="tl">
                    <a:srgbClr val="000000">
                      <a:alpha val="43137"/>
                    </a:srgbClr>
                  </a:outerShdw>
                </a:effectLst>
              </a:rPr>
              <a:t> MD, MPH ,PhD</a:t>
            </a:r>
          </a:p>
          <a:p>
            <a:r>
              <a:rPr lang="en-US" sz="6400" b="1" dirty="0" smtClean="0">
                <a:effectLst>
                  <a:outerShdw blurRad="38100" dist="38100" dir="2700000" algn="tl">
                    <a:srgbClr val="000000">
                      <a:alpha val="43137"/>
                    </a:srgbClr>
                  </a:outerShdw>
                </a:effectLst>
              </a:rPr>
              <a:t>Faculty of Medicine</a:t>
            </a:r>
          </a:p>
          <a:p>
            <a:r>
              <a:rPr lang="en-US" sz="6400" b="1" dirty="0" err="1" smtClean="0">
                <a:effectLst>
                  <a:outerShdw blurRad="38100" dist="38100" dir="2700000" algn="tl">
                    <a:srgbClr val="000000">
                      <a:alpha val="43137"/>
                    </a:srgbClr>
                  </a:outerShdw>
                </a:effectLst>
              </a:rPr>
              <a:t>Mutah</a:t>
            </a:r>
            <a:r>
              <a:rPr lang="en-US" sz="6400" b="1" dirty="0" smtClean="0">
                <a:effectLst>
                  <a:outerShdw blurRad="38100" dist="38100" dir="2700000" algn="tl">
                    <a:srgbClr val="000000">
                      <a:alpha val="43137"/>
                    </a:srgbClr>
                  </a:outerShdw>
                </a:effectLst>
              </a:rPr>
              <a:t> University</a:t>
            </a:r>
          </a:p>
          <a:p>
            <a:r>
              <a:rPr lang="en-US" sz="6400" b="1" dirty="0" smtClean="0">
                <a:effectLst>
                  <a:outerShdw blurRad="38100" dist="38100" dir="2700000" algn="tl">
                    <a:srgbClr val="000000">
                      <a:alpha val="43137"/>
                    </a:srgbClr>
                  </a:outerShdw>
                </a:effectLst>
              </a:rPr>
              <a:t>2020</a:t>
            </a:r>
            <a:endParaRPr lang="en-US" sz="6400" b="1" dirty="0" smtClean="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186313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031" y="365125"/>
            <a:ext cx="11619914" cy="1013509"/>
          </a:xfrm>
        </p:spPr>
        <p:txBody>
          <a:bodyPr/>
          <a:lstStyle/>
          <a:p>
            <a:r>
              <a:rPr lang="en-GB" dirty="0" smtClean="0"/>
              <a:t>Leading causes of death in children under-5 years</a:t>
            </a:r>
            <a:endParaRPr lang="en-GB" dirty="0" smtClean="0"/>
          </a:p>
        </p:txBody>
      </p:sp>
      <p:sp>
        <p:nvSpPr>
          <p:cNvPr id="3" name="Content Placeholder 2"/>
          <p:cNvSpPr>
            <a:spLocks noGrp="1"/>
          </p:cNvSpPr>
          <p:nvPr>
            <p:ph idx="1"/>
          </p:nvPr>
        </p:nvSpPr>
        <p:spPr>
          <a:xfrm>
            <a:off x="838200" y="1378634"/>
            <a:ext cx="10515600" cy="5176911"/>
          </a:xfrm>
        </p:spPr>
        <p:txBody>
          <a:bodyPr>
            <a:normAutofit/>
          </a:bodyPr>
          <a:lstStyle/>
          <a:p>
            <a:pPr marL="514350" indent="-514350">
              <a:buFont typeface="Arial" panose="020B0604020202020204" pitchFamily="34" charset="0"/>
              <a:buAutoNum type="arabicPeriod"/>
            </a:pPr>
            <a:r>
              <a:rPr lang="en-GB" dirty="0" smtClean="0"/>
              <a:t>Preterm </a:t>
            </a:r>
            <a:r>
              <a:rPr lang="en-GB" dirty="0"/>
              <a:t>birth </a:t>
            </a:r>
            <a:r>
              <a:rPr lang="en-GB" dirty="0" smtClean="0"/>
              <a:t>complications</a:t>
            </a:r>
            <a:r>
              <a:rPr lang="en-GB" dirty="0"/>
              <a:t> </a:t>
            </a:r>
            <a:r>
              <a:rPr lang="en-GB" dirty="0" smtClean="0"/>
              <a:t>(being born before the 37th week of gestation).  risk of: birth asphyxia, birth injuries, underdeveloped organ failures, and infectious diseases.</a:t>
            </a:r>
          </a:p>
          <a:p>
            <a:pPr marL="514350" indent="-514350">
              <a:buAutoNum type="arabicPeriod"/>
            </a:pPr>
            <a:r>
              <a:rPr lang="en-GB" dirty="0" smtClean="0"/>
              <a:t>A</a:t>
            </a:r>
            <a:r>
              <a:rPr lang="en-GB" dirty="0" smtClean="0"/>
              <a:t>cute respiratory infections (Pneumonia),</a:t>
            </a:r>
            <a:r>
              <a:rPr lang="en-GB" dirty="0" smtClean="0"/>
              <a:t> </a:t>
            </a:r>
          </a:p>
          <a:p>
            <a:pPr marL="514350" indent="-514350">
              <a:buFont typeface="Arial" panose="020B0604020202020204" pitchFamily="34" charset="0"/>
              <a:buAutoNum type="arabicPeriod"/>
            </a:pPr>
            <a:r>
              <a:rPr lang="en-GB" dirty="0" smtClean="0"/>
              <a:t>Congenital anomalies: physical or genetic abnormalities present at birth and include neural tube defects, heart defects, Down syndrome, microcephaly and others.</a:t>
            </a:r>
            <a:endParaRPr lang="en-GB" dirty="0" smtClean="0"/>
          </a:p>
          <a:p>
            <a:pPr marL="514350" indent="-514350">
              <a:buAutoNum type="arabicPeriod"/>
            </a:pPr>
            <a:r>
              <a:rPr lang="en-GB" dirty="0" smtClean="0"/>
              <a:t>D</a:t>
            </a:r>
            <a:r>
              <a:rPr lang="en-GB" dirty="0" smtClean="0"/>
              <a:t>iarrhoea </a:t>
            </a:r>
          </a:p>
          <a:p>
            <a:pPr marL="514350" indent="-514350">
              <a:buAutoNum type="arabicPeriod"/>
            </a:pPr>
            <a:r>
              <a:rPr lang="en-GB" dirty="0" smtClean="0"/>
              <a:t>Infectious diseases: measles, malaria</a:t>
            </a:r>
            <a:r>
              <a:rPr lang="en-GB" dirty="0"/>
              <a:t>. </a:t>
            </a:r>
            <a:endParaRPr lang="en-GB" dirty="0" smtClean="0"/>
          </a:p>
          <a:p>
            <a:pPr marL="0" indent="0">
              <a:buNone/>
            </a:pPr>
            <a:r>
              <a:rPr lang="en-GB" dirty="0" smtClean="0"/>
              <a:t>*</a:t>
            </a:r>
            <a:r>
              <a:rPr lang="en-GB" dirty="0"/>
              <a:t>I</a:t>
            </a:r>
            <a:r>
              <a:rPr lang="en-GB" dirty="0" smtClean="0"/>
              <a:t>njuries </a:t>
            </a:r>
            <a:r>
              <a:rPr lang="en-GB" dirty="0"/>
              <a:t>play a more prominent role in the deaths of older </a:t>
            </a:r>
            <a:r>
              <a:rPr lang="en-GB" dirty="0" smtClean="0"/>
              <a:t>children.</a:t>
            </a:r>
          </a:p>
          <a:p>
            <a:pPr marL="0" indent="0">
              <a:buNone/>
            </a:pPr>
            <a:r>
              <a:rPr lang="en-GB" dirty="0" smtClean="0"/>
              <a:t>                                                                                (WHO, 2018)</a:t>
            </a:r>
            <a:endParaRPr lang="en-GB" dirty="0"/>
          </a:p>
        </p:txBody>
      </p:sp>
      <p:sp>
        <p:nvSpPr>
          <p:cNvPr id="5" name="Slide Number Placeholder 4"/>
          <p:cNvSpPr>
            <a:spLocks noGrp="1"/>
          </p:cNvSpPr>
          <p:nvPr>
            <p:ph type="sldNum" sz="quarter" idx="12"/>
          </p:nvPr>
        </p:nvSpPr>
        <p:spPr/>
        <p:txBody>
          <a:bodyPr/>
          <a:lstStyle/>
          <a:p>
            <a:fld id="{E4CAA0D3-79D6-4FFB-AEBB-55B4DFD59A53}" type="slidenum">
              <a:rPr lang="en-GB" smtClean="0"/>
              <a:pPr/>
              <a:t>10</a:t>
            </a:fld>
            <a:endParaRPr lang="en-GB"/>
          </a:p>
        </p:txBody>
      </p:sp>
      <p:pic>
        <p:nvPicPr>
          <p:cNvPr id="6" name="Picture 5"/>
          <p:cNvPicPr>
            <a:picLocks noChangeAspect="1"/>
          </p:cNvPicPr>
          <p:nvPr/>
        </p:nvPicPr>
        <p:blipFill>
          <a:blip r:embed="rId2"/>
          <a:stretch>
            <a:fillRect/>
          </a:stretch>
        </p:blipFill>
        <p:spPr>
          <a:xfrm>
            <a:off x="8823191" y="3599845"/>
            <a:ext cx="2874682" cy="1499834"/>
          </a:xfrm>
          <a:prstGeom prst="rect">
            <a:avLst/>
          </a:prstGeom>
        </p:spPr>
      </p:pic>
      <p:sp>
        <p:nvSpPr>
          <p:cNvPr id="4" name="Up Arrow 3"/>
          <p:cNvSpPr/>
          <p:nvPr/>
        </p:nvSpPr>
        <p:spPr>
          <a:xfrm>
            <a:off x="2968284" y="1727159"/>
            <a:ext cx="140676" cy="345361"/>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20707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734840" y="3585938"/>
            <a:ext cx="8480271" cy="2591025"/>
          </a:xfrm>
          <a:prstGeom prst="rect">
            <a:avLst/>
          </a:prstGeom>
        </p:spPr>
      </p:pic>
      <p:pic>
        <p:nvPicPr>
          <p:cNvPr id="5" name="Picture 4"/>
          <p:cNvPicPr>
            <a:picLocks noChangeAspect="1"/>
          </p:cNvPicPr>
          <p:nvPr/>
        </p:nvPicPr>
        <p:blipFill>
          <a:blip r:embed="rId3"/>
          <a:stretch>
            <a:fillRect/>
          </a:stretch>
        </p:blipFill>
        <p:spPr>
          <a:xfrm>
            <a:off x="829505" y="1780960"/>
            <a:ext cx="10290940" cy="1158340"/>
          </a:xfrm>
          <a:prstGeom prst="rect">
            <a:avLst/>
          </a:prstGeom>
        </p:spPr>
      </p:pic>
    </p:spTree>
    <p:extLst>
      <p:ext uri="{BB962C8B-B14F-4D97-AF65-F5344CB8AC3E}">
        <p14:creationId xmlns:p14="http://schemas.microsoft.com/office/powerpoint/2010/main" val="290164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63"/>
            <a:ext cx="11165541" cy="1325563"/>
          </a:xfrm>
        </p:spPr>
        <p:txBody>
          <a:bodyPr>
            <a:normAutofit/>
          </a:bodyPr>
          <a:lstStyle/>
          <a:p>
            <a:r>
              <a:rPr lang="en-GB" dirty="0"/>
              <a:t>Factors </a:t>
            </a:r>
            <a:r>
              <a:rPr lang="en-GB" dirty="0" smtClean="0"/>
              <a:t>that </a:t>
            </a:r>
            <a:r>
              <a:rPr lang="en-GB" dirty="0"/>
              <a:t>Affect the Health of Children</a:t>
            </a:r>
            <a:br>
              <a:rPr lang="en-GB" dirty="0"/>
            </a:br>
            <a:endParaRPr lang="en-GB" dirty="0"/>
          </a:p>
        </p:txBody>
      </p:sp>
      <p:sp>
        <p:nvSpPr>
          <p:cNvPr id="3" name="Content Placeholder 2"/>
          <p:cNvSpPr>
            <a:spLocks noGrp="1"/>
          </p:cNvSpPr>
          <p:nvPr>
            <p:ph idx="1"/>
          </p:nvPr>
        </p:nvSpPr>
        <p:spPr>
          <a:xfrm>
            <a:off x="838200" y="1156447"/>
            <a:ext cx="10515600" cy="5020516"/>
          </a:xfrm>
        </p:spPr>
        <p:txBody>
          <a:bodyPr>
            <a:normAutofit/>
          </a:bodyPr>
          <a:lstStyle/>
          <a:p>
            <a:endParaRPr lang="en-GB" dirty="0" smtClean="0"/>
          </a:p>
          <a:p>
            <a:r>
              <a:rPr lang="en-GB" sz="5400" dirty="0" smtClean="0"/>
              <a:t>1</a:t>
            </a:r>
            <a:r>
              <a:rPr lang="en-GB" sz="5400" dirty="0"/>
              <a:t>. Biological </a:t>
            </a:r>
            <a:endParaRPr lang="en-GB" sz="5400" dirty="0" smtClean="0"/>
          </a:p>
          <a:p>
            <a:r>
              <a:rPr lang="en-GB" sz="5400" dirty="0" smtClean="0"/>
              <a:t>2</a:t>
            </a:r>
            <a:r>
              <a:rPr lang="en-GB" sz="5400" dirty="0"/>
              <a:t>. Socio-economic </a:t>
            </a:r>
            <a:endParaRPr lang="en-GB" sz="5400" dirty="0" smtClean="0"/>
          </a:p>
          <a:p>
            <a:r>
              <a:rPr lang="en-GB" sz="5400" dirty="0" smtClean="0"/>
              <a:t>3</a:t>
            </a:r>
            <a:r>
              <a:rPr lang="en-GB" sz="5400" dirty="0"/>
              <a:t>. Cultural</a:t>
            </a:r>
          </a:p>
          <a:p>
            <a:pPr marL="0" indent="0">
              <a:buNone/>
            </a:pPr>
            <a:endParaRPr lang="en-GB" dirty="0"/>
          </a:p>
        </p:txBody>
      </p:sp>
    </p:spTree>
    <p:extLst>
      <p:ext uri="{BB962C8B-B14F-4D97-AF65-F5344CB8AC3E}">
        <p14:creationId xmlns:p14="http://schemas.microsoft.com/office/powerpoint/2010/main" val="7982000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365125"/>
            <a:ext cx="10515600" cy="5811838"/>
          </a:xfrm>
        </p:spPr>
        <p:txBody>
          <a:bodyPr>
            <a:normAutofit/>
          </a:bodyPr>
          <a:lstStyle/>
          <a:p>
            <a:pPr marL="514350" indent="-514350">
              <a:buFont typeface="+mj-lt"/>
              <a:buAutoNum type="arabicPeriod"/>
            </a:pPr>
            <a:r>
              <a:rPr lang="en-GB" dirty="0" smtClean="0">
                <a:hlinkClick r:id="rId2" tooltip="Biological&#10;Birth Weight: low birth weight (&lt; 2.5 kg) &amp; hig..."/>
              </a:rPr>
              <a:t> </a:t>
            </a:r>
            <a:r>
              <a:rPr lang="en-GB" b="1" u="sng" dirty="0" smtClean="0"/>
              <a:t>Biological: </a:t>
            </a:r>
          </a:p>
          <a:p>
            <a:pPr>
              <a:buFont typeface="Wingdings" panose="05000000000000000000" pitchFamily="2" charset="2"/>
              <a:buChar char="ü"/>
            </a:pPr>
            <a:r>
              <a:rPr lang="en-GB" dirty="0" smtClean="0"/>
              <a:t>Birth Weight: low birth weight (&lt; 2.5 kg) &amp; high birth weight (&gt; 4 kg)</a:t>
            </a:r>
          </a:p>
          <a:p>
            <a:pPr>
              <a:buFont typeface="Wingdings" panose="05000000000000000000" pitchFamily="2" charset="2"/>
              <a:buChar char="ü"/>
            </a:pPr>
            <a:r>
              <a:rPr lang="en-GB" dirty="0" smtClean="0"/>
              <a:t>Age of The Mother : &lt;19 years) or &gt;over 40 years </a:t>
            </a:r>
          </a:p>
          <a:p>
            <a:pPr>
              <a:buFont typeface="Wingdings" panose="05000000000000000000" pitchFamily="2" charset="2"/>
              <a:buChar char="ü"/>
            </a:pPr>
            <a:r>
              <a:rPr lang="en-GB" dirty="0" smtClean="0"/>
              <a:t>High Fertility </a:t>
            </a:r>
          </a:p>
          <a:p>
            <a:pPr>
              <a:buFont typeface="Wingdings" panose="05000000000000000000" pitchFamily="2" charset="2"/>
              <a:buChar char="ü"/>
            </a:pPr>
            <a:r>
              <a:rPr lang="en-GB" dirty="0" smtClean="0"/>
              <a:t>Birth Order: Mortality risk increased after the third birth.</a:t>
            </a:r>
          </a:p>
          <a:p>
            <a:pPr>
              <a:buFont typeface="Wingdings" panose="05000000000000000000" pitchFamily="2" charset="2"/>
              <a:buChar char="ü"/>
            </a:pPr>
            <a:r>
              <a:rPr lang="en-GB" dirty="0" smtClean="0"/>
              <a:t>Repeated pregnancies </a:t>
            </a:r>
          </a:p>
          <a:p>
            <a:pPr>
              <a:buFont typeface="Wingdings" panose="05000000000000000000" pitchFamily="2" charset="2"/>
              <a:buChar char="ü"/>
            </a:pPr>
            <a:r>
              <a:rPr lang="en-GB" dirty="0" smtClean="0"/>
              <a:t>Birth Spacing: &lt; 1 year = 2-4 times risk </a:t>
            </a:r>
          </a:p>
          <a:p>
            <a:pPr>
              <a:buFont typeface="Wingdings" panose="05000000000000000000" pitchFamily="2" charset="2"/>
              <a:buChar char="ü"/>
            </a:pPr>
            <a:r>
              <a:rPr lang="en-GB" dirty="0" err="1" smtClean="0"/>
              <a:t>Mutiple</a:t>
            </a:r>
            <a:r>
              <a:rPr lang="en-GB" dirty="0" smtClean="0"/>
              <a:t> Births: more risk due to low birth weight </a:t>
            </a:r>
          </a:p>
          <a:p>
            <a:pPr>
              <a:buFont typeface="Wingdings" panose="05000000000000000000" pitchFamily="2" charset="2"/>
              <a:buChar char="ü"/>
            </a:pPr>
            <a:r>
              <a:rPr lang="en-GB" dirty="0" smtClean="0"/>
              <a:t>Family Size: 3 or more children, more frequent/prolonged illness </a:t>
            </a:r>
          </a:p>
          <a:p>
            <a:endParaRPr lang="en-GB" dirty="0"/>
          </a:p>
        </p:txBody>
      </p:sp>
    </p:spTree>
    <p:extLst>
      <p:ext uri="{BB962C8B-B14F-4D97-AF65-F5344CB8AC3E}">
        <p14:creationId xmlns:p14="http://schemas.microsoft.com/office/powerpoint/2010/main" val="1569291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365125"/>
            <a:ext cx="10515600" cy="5811838"/>
          </a:xfrm>
        </p:spPr>
        <p:txBody>
          <a:bodyPr>
            <a:normAutofit/>
          </a:bodyPr>
          <a:lstStyle/>
          <a:p>
            <a:pPr marL="0" indent="0">
              <a:buNone/>
            </a:pPr>
            <a:r>
              <a:rPr lang="en-GB" b="1" u="sng" dirty="0" smtClean="0"/>
              <a:t>2. Socio-economic </a:t>
            </a:r>
            <a:r>
              <a:rPr lang="en-GB" b="1" u="sng" dirty="0"/>
              <a:t>Factors </a:t>
            </a:r>
          </a:p>
          <a:p>
            <a:pPr>
              <a:buFont typeface="Wingdings" panose="05000000000000000000" pitchFamily="2" charset="2"/>
              <a:buChar char="ü"/>
            </a:pPr>
            <a:r>
              <a:rPr lang="en-GB" dirty="0"/>
              <a:t>Low income countries </a:t>
            </a:r>
            <a:r>
              <a:rPr lang="en-GB" dirty="0" smtClean="0"/>
              <a:t>(poverty)</a:t>
            </a:r>
            <a:endParaRPr lang="en-GB" dirty="0"/>
          </a:p>
          <a:p>
            <a:pPr>
              <a:buFont typeface="Wingdings" panose="05000000000000000000" pitchFamily="2" charset="2"/>
              <a:buChar char="ü"/>
            </a:pPr>
            <a:r>
              <a:rPr lang="en-GB" dirty="0"/>
              <a:t>Rural areas </a:t>
            </a:r>
          </a:p>
          <a:p>
            <a:pPr>
              <a:buFont typeface="Wingdings" panose="05000000000000000000" pitchFamily="2" charset="2"/>
              <a:buChar char="ü"/>
            </a:pPr>
            <a:r>
              <a:rPr lang="en-GB" dirty="0"/>
              <a:t>Low education </a:t>
            </a:r>
            <a:r>
              <a:rPr lang="en-GB" dirty="0" smtClean="0"/>
              <a:t>(</a:t>
            </a:r>
            <a:r>
              <a:rPr lang="en-GB" dirty="0" smtClean="0"/>
              <a:t>maternal) </a:t>
            </a:r>
            <a:endParaRPr lang="en-GB" dirty="0"/>
          </a:p>
          <a:p>
            <a:pPr>
              <a:buFont typeface="Wingdings" panose="05000000000000000000" pitchFamily="2" charset="2"/>
              <a:buChar char="ü"/>
            </a:pPr>
            <a:r>
              <a:rPr lang="en-GB" dirty="0" smtClean="0"/>
              <a:t>Poor and inadequate nutrition </a:t>
            </a:r>
          </a:p>
          <a:p>
            <a:pPr>
              <a:buFont typeface="Wingdings" panose="05000000000000000000" pitchFamily="2" charset="2"/>
              <a:buChar char="ü"/>
            </a:pPr>
            <a:r>
              <a:rPr lang="en-GB" dirty="0" smtClean="0"/>
              <a:t>Breast vs </a:t>
            </a:r>
            <a:r>
              <a:rPr lang="en-GB" dirty="0"/>
              <a:t>formula milk use </a:t>
            </a:r>
          </a:p>
          <a:p>
            <a:pPr>
              <a:buFont typeface="Wingdings" panose="05000000000000000000" pitchFamily="2" charset="2"/>
              <a:buChar char="ü"/>
            </a:pPr>
            <a:r>
              <a:rPr lang="en-GB" dirty="0"/>
              <a:t>Health care quality </a:t>
            </a:r>
          </a:p>
          <a:p>
            <a:pPr>
              <a:buFont typeface="Wingdings" panose="05000000000000000000" pitchFamily="2" charset="2"/>
              <a:buChar char="ü"/>
            </a:pPr>
            <a:r>
              <a:rPr lang="en-GB" dirty="0"/>
              <a:t>Environmental conditions </a:t>
            </a:r>
            <a:r>
              <a:rPr lang="en-GB" dirty="0" smtClean="0"/>
              <a:t>(</a:t>
            </a:r>
            <a:r>
              <a:rPr lang="en-GB" dirty="0" smtClean="0"/>
              <a:t>Conflict/War/Disaster)</a:t>
            </a:r>
            <a:endParaRPr lang="en-GB" dirty="0"/>
          </a:p>
          <a:p>
            <a:pPr>
              <a:buFont typeface="Wingdings" panose="05000000000000000000" pitchFamily="2" charset="2"/>
              <a:buChar char="ü"/>
            </a:pPr>
            <a:r>
              <a:rPr lang="en-GB" dirty="0"/>
              <a:t>Violence (wife beating, infanticide)</a:t>
            </a:r>
          </a:p>
          <a:p>
            <a:pPr>
              <a:buFont typeface="Wingdings" panose="05000000000000000000" pitchFamily="2" charset="2"/>
              <a:buChar char="ü"/>
            </a:pPr>
            <a:endParaRPr lang="en-GB" dirty="0"/>
          </a:p>
        </p:txBody>
      </p:sp>
    </p:spTree>
    <p:extLst>
      <p:ext uri="{BB962C8B-B14F-4D97-AF65-F5344CB8AC3E}">
        <p14:creationId xmlns:p14="http://schemas.microsoft.com/office/powerpoint/2010/main" val="433983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838200" y="365125"/>
            <a:ext cx="10515600" cy="5811838"/>
          </a:xfrm>
        </p:spPr>
        <p:txBody>
          <a:bodyPr>
            <a:normAutofit/>
          </a:bodyPr>
          <a:lstStyle/>
          <a:p>
            <a:pPr marL="0" indent="0">
              <a:buNone/>
            </a:pPr>
            <a:r>
              <a:rPr lang="en-GB" b="1" u="sng" dirty="0" smtClean="0"/>
              <a:t>3. Cultural </a:t>
            </a:r>
            <a:r>
              <a:rPr lang="en-GB" b="1" u="sng" dirty="0"/>
              <a:t>Factors </a:t>
            </a:r>
            <a:endParaRPr lang="en-GB" b="1" u="sng" dirty="0" smtClean="0"/>
          </a:p>
          <a:p>
            <a:r>
              <a:rPr lang="en-GB" dirty="0" smtClean="0"/>
              <a:t>Religion </a:t>
            </a:r>
            <a:endParaRPr lang="en-GB" dirty="0"/>
          </a:p>
          <a:p>
            <a:r>
              <a:rPr lang="en-GB" dirty="0" smtClean="0"/>
              <a:t>Customs and traditions</a:t>
            </a:r>
            <a:endParaRPr lang="en-GB" dirty="0"/>
          </a:p>
          <a:p>
            <a:r>
              <a:rPr lang="en-GB" dirty="0" smtClean="0"/>
              <a:t>Early marriages </a:t>
            </a:r>
          </a:p>
          <a:p>
            <a:r>
              <a:rPr lang="en-GB" dirty="0" smtClean="0"/>
              <a:t>Sex of child </a:t>
            </a:r>
          </a:p>
          <a:p>
            <a:r>
              <a:rPr lang="en-GB" dirty="0" smtClean="0"/>
              <a:t>Motherhood traditions (cleanliness, eating, clothing, child care)</a:t>
            </a:r>
          </a:p>
          <a:p>
            <a:endParaRPr lang="en-GB" dirty="0"/>
          </a:p>
        </p:txBody>
      </p:sp>
    </p:spTree>
    <p:extLst>
      <p:ext uri="{BB962C8B-B14F-4D97-AF65-F5344CB8AC3E}">
        <p14:creationId xmlns:p14="http://schemas.microsoft.com/office/powerpoint/2010/main" val="34743945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4" y="56309"/>
            <a:ext cx="10515600" cy="1325563"/>
          </a:xfrm>
        </p:spPr>
        <p:txBody>
          <a:bodyPr/>
          <a:lstStyle/>
          <a:p>
            <a:r>
              <a:rPr lang="en-GB" dirty="0" smtClean="0"/>
              <a:t>Morbidity</a:t>
            </a:r>
            <a:endParaRPr lang="en-GB" dirty="0"/>
          </a:p>
        </p:txBody>
      </p:sp>
      <p:sp>
        <p:nvSpPr>
          <p:cNvPr id="3" name="Content Placeholder 2"/>
          <p:cNvSpPr>
            <a:spLocks noGrp="1"/>
          </p:cNvSpPr>
          <p:nvPr>
            <p:ph idx="1"/>
          </p:nvPr>
        </p:nvSpPr>
        <p:spPr>
          <a:xfrm>
            <a:off x="605118" y="1381872"/>
            <a:ext cx="10748682" cy="5139952"/>
          </a:xfrm>
        </p:spPr>
        <p:txBody>
          <a:bodyPr>
            <a:normAutofit/>
          </a:bodyPr>
          <a:lstStyle/>
          <a:p>
            <a:r>
              <a:rPr lang="en-GB" dirty="0" smtClean="0">
                <a:solidFill>
                  <a:srgbClr val="FF0000"/>
                </a:solidFill>
                <a:effectLst>
                  <a:outerShdw blurRad="38100" dist="38100" dir="2700000" algn="tl">
                    <a:srgbClr val="000000">
                      <a:alpha val="43137"/>
                    </a:srgbClr>
                  </a:outerShdw>
                </a:effectLst>
              </a:rPr>
              <a:t>Common diseases with low fatality but cause significant disability.</a:t>
            </a:r>
          </a:p>
          <a:p>
            <a:r>
              <a:rPr lang="en-GB" dirty="0" smtClean="0"/>
              <a:t>Not evident if we only consider U5MR, IMR,NMR!</a:t>
            </a:r>
          </a:p>
          <a:p>
            <a:pPr marL="0" indent="0">
              <a:buNone/>
            </a:pPr>
            <a:r>
              <a:rPr lang="en-GB" dirty="0" smtClean="0"/>
              <a:t>Examples:</a:t>
            </a:r>
          </a:p>
          <a:p>
            <a:pPr marL="0" indent="0">
              <a:buNone/>
            </a:pPr>
            <a:r>
              <a:rPr lang="en-GB" dirty="0" smtClean="0"/>
              <a:t>- </a:t>
            </a:r>
            <a:r>
              <a:rPr lang="en-GB" dirty="0" err="1" smtClean="0"/>
              <a:t>Vit</a:t>
            </a:r>
            <a:r>
              <a:rPr lang="en-GB" dirty="0" smtClean="0"/>
              <a:t>. A deficiency: leading cause of preventable blindness worldwide.</a:t>
            </a:r>
          </a:p>
          <a:p>
            <a:pPr>
              <a:buFontTx/>
              <a:buChar char="-"/>
            </a:pPr>
            <a:r>
              <a:rPr lang="en-GB" dirty="0" smtClean="0"/>
              <a:t>Iodine deficiency: preventable cause of developmental delay.</a:t>
            </a:r>
          </a:p>
          <a:p>
            <a:pPr>
              <a:buFontTx/>
              <a:buChar char="-"/>
            </a:pPr>
            <a:r>
              <a:rPr lang="en-GB" dirty="0" smtClean="0"/>
              <a:t>Iron deficiency: affects &gt;50% of children—</a:t>
            </a:r>
            <a:r>
              <a:rPr lang="en-GB" dirty="0" err="1" smtClean="0"/>
              <a:t>anemia</a:t>
            </a:r>
            <a:r>
              <a:rPr lang="en-GB" dirty="0" smtClean="0"/>
              <a:t>, decreased performance at school</a:t>
            </a:r>
          </a:p>
          <a:p>
            <a:pPr>
              <a:buFontTx/>
              <a:buChar char="-"/>
            </a:pPr>
            <a:r>
              <a:rPr lang="en-GB" dirty="0" smtClean="0"/>
              <a:t>Helminthic infections: </a:t>
            </a:r>
            <a:r>
              <a:rPr lang="en-GB" dirty="0" err="1" smtClean="0"/>
              <a:t>anemia</a:t>
            </a:r>
            <a:r>
              <a:rPr lang="en-GB" dirty="0" smtClean="0"/>
              <a:t>, poor growth, decreased learning.</a:t>
            </a:r>
          </a:p>
          <a:p>
            <a:endParaRPr lang="en-GB" dirty="0" smtClean="0"/>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16</a:t>
            </a:fld>
            <a:endParaRPr lang="en-GB"/>
          </a:p>
        </p:txBody>
      </p:sp>
    </p:spTree>
    <p:extLst>
      <p:ext uri="{BB962C8B-B14F-4D97-AF65-F5344CB8AC3E}">
        <p14:creationId xmlns:p14="http://schemas.microsoft.com/office/powerpoint/2010/main" val="3501655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0" y="1027906"/>
            <a:ext cx="6836898" cy="3038621"/>
          </a:xfrm>
          <a:prstGeom prst="rect">
            <a:avLst/>
          </a:prstGeom>
        </p:spPr>
      </p:pic>
      <p:pic>
        <p:nvPicPr>
          <p:cNvPr id="5" name="Picture 4"/>
          <p:cNvPicPr>
            <a:picLocks noChangeAspect="1"/>
          </p:cNvPicPr>
          <p:nvPr/>
        </p:nvPicPr>
        <p:blipFill rotWithShape="1">
          <a:blip r:embed="rId3"/>
          <a:srcRect l="4878" t="21202" r="62686" b="63991"/>
          <a:stretch/>
        </p:blipFill>
        <p:spPr>
          <a:xfrm>
            <a:off x="0" y="0"/>
            <a:ext cx="4220308" cy="1083213"/>
          </a:xfrm>
          <a:prstGeom prst="rect">
            <a:avLst/>
          </a:prstGeom>
        </p:spPr>
      </p:pic>
      <p:pic>
        <p:nvPicPr>
          <p:cNvPr id="6" name="Picture 5"/>
          <p:cNvPicPr>
            <a:picLocks noChangeAspect="1"/>
          </p:cNvPicPr>
          <p:nvPr/>
        </p:nvPicPr>
        <p:blipFill>
          <a:blip r:embed="rId4"/>
          <a:stretch>
            <a:fillRect/>
          </a:stretch>
        </p:blipFill>
        <p:spPr>
          <a:xfrm>
            <a:off x="6836898" y="4001294"/>
            <a:ext cx="4165002" cy="2780139"/>
          </a:xfrm>
          <a:prstGeom prst="rect">
            <a:avLst/>
          </a:prstGeom>
        </p:spPr>
      </p:pic>
      <p:pic>
        <p:nvPicPr>
          <p:cNvPr id="7" name="Picture 6"/>
          <p:cNvPicPr>
            <a:picLocks noChangeAspect="1"/>
          </p:cNvPicPr>
          <p:nvPr/>
        </p:nvPicPr>
        <p:blipFill>
          <a:blip r:embed="rId5"/>
          <a:stretch>
            <a:fillRect/>
          </a:stretch>
        </p:blipFill>
        <p:spPr>
          <a:xfrm>
            <a:off x="381000" y="4066527"/>
            <a:ext cx="4685346" cy="2901010"/>
          </a:xfrm>
          <a:prstGeom prst="rect">
            <a:avLst/>
          </a:prstGeom>
        </p:spPr>
      </p:pic>
    </p:spTree>
    <p:extLst>
      <p:ext uri="{BB962C8B-B14F-4D97-AF65-F5344CB8AC3E}">
        <p14:creationId xmlns:p14="http://schemas.microsoft.com/office/powerpoint/2010/main" val="27614333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90843" y="323558"/>
            <a:ext cx="10775149" cy="6284506"/>
          </a:xfrm>
        </p:spPr>
        <p:txBody>
          <a:bodyPr>
            <a:noAutofit/>
          </a:bodyPr>
          <a:lstStyle/>
          <a:p>
            <a:pPr marL="0" indent="0">
              <a:buNone/>
            </a:pPr>
            <a:r>
              <a:rPr lang="en-CA" b="1" dirty="0"/>
              <a:t>I</a:t>
            </a:r>
            <a:r>
              <a:rPr lang="en-CA" b="1" dirty="0" smtClean="0"/>
              <a:t>n Jordan ,</a:t>
            </a:r>
          </a:p>
          <a:p>
            <a:pPr marL="0" indent="0">
              <a:buNone/>
            </a:pPr>
            <a:r>
              <a:rPr lang="en-CA" sz="2400" b="1" dirty="0" smtClean="0"/>
              <a:t>.</a:t>
            </a:r>
            <a:r>
              <a:rPr lang="en-CA" sz="2400" dirty="0" smtClean="0"/>
              <a:t> </a:t>
            </a:r>
            <a:r>
              <a:rPr lang="en-CA" sz="2400" dirty="0"/>
              <a:t>Under five mortality and infant mortality decreased between 1997 and 2012, but  </a:t>
            </a:r>
            <a:r>
              <a:rPr lang="en-CA" sz="2400" dirty="0" smtClean="0"/>
              <a:t>not </a:t>
            </a:r>
            <a:r>
              <a:rPr lang="en-CA" sz="2400" dirty="0"/>
              <a:t>enough to meet the targets of the MDGs.</a:t>
            </a:r>
            <a:endParaRPr lang="en-US" sz="2400" dirty="0"/>
          </a:p>
          <a:p>
            <a:r>
              <a:rPr lang="en-CA" sz="2400" dirty="0" smtClean="0">
                <a:solidFill>
                  <a:srgbClr val="FF0000"/>
                </a:solidFill>
              </a:rPr>
              <a:t>Infant </a:t>
            </a:r>
            <a:r>
              <a:rPr lang="en-CA" sz="2400" dirty="0">
                <a:solidFill>
                  <a:srgbClr val="FF0000"/>
                </a:solidFill>
              </a:rPr>
              <a:t>mortality rate: </a:t>
            </a:r>
            <a:r>
              <a:rPr lang="en-CA" sz="2400" dirty="0" smtClean="0">
                <a:solidFill>
                  <a:srgbClr val="FF0000"/>
                </a:solidFill>
              </a:rPr>
              <a:t>  17/1000 </a:t>
            </a:r>
            <a:r>
              <a:rPr lang="en-CA" sz="2400" dirty="0">
                <a:solidFill>
                  <a:srgbClr val="FF0000"/>
                </a:solidFill>
              </a:rPr>
              <a:t>live </a:t>
            </a:r>
            <a:r>
              <a:rPr lang="en-CA" sz="2400" dirty="0" smtClean="0">
                <a:solidFill>
                  <a:srgbClr val="FF0000"/>
                </a:solidFill>
              </a:rPr>
              <a:t>births.</a:t>
            </a:r>
            <a:endParaRPr lang="en-US" sz="2400" dirty="0" smtClean="0">
              <a:solidFill>
                <a:srgbClr val="FF0000"/>
              </a:solidFill>
            </a:endParaRPr>
          </a:p>
          <a:p>
            <a:r>
              <a:rPr lang="en-CA" sz="2400" dirty="0" smtClean="0">
                <a:solidFill>
                  <a:srgbClr val="FF0000"/>
                </a:solidFill>
              </a:rPr>
              <a:t>Under-5 </a:t>
            </a:r>
            <a:r>
              <a:rPr lang="en-CA" sz="2400" dirty="0">
                <a:solidFill>
                  <a:srgbClr val="FF0000"/>
                </a:solidFill>
              </a:rPr>
              <a:t>child mortality rate: </a:t>
            </a:r>
            <a:r>
              <a:rPr lang="en-CA" sz="2400" dirty="0" smtClean="0">
                <a:solidFill>
                  <a:srgbClr val="FF0000"/>
                </a:solidFill>
              </a:rPr>
              <a:t>  21 </a:t>
            </a:r>
            <a:r>
              <a:rPr lang="en-CA" sz="2400" dirty="0">
                <a:solidFill>
                  <a:srgbClr val="FF0000"/>
                </a:solidFill>
              </a:rPr>
              <a:t>per 1,000 live </a:t>
            </a:r>
            <a:r>
              <a:rPr lang="en-CA" sz="2400" dirty="0" smtClean="0">
                <a:solidFill>
                  <a:srgbClr val="FF0000"/>
                </a:solidFill>
              </a:rPr>
              <a:t>births.</a:t>
            </a:r>
            <a:endParaRPr lang="en-US" sz="2400" dirty="0" smtClean="0">
              <a:solidFill>
                <a:srgbClr val="FF0000"/>
              </a:solidFill>
            </a:endParaRPr>
          </a:p>
          <a:p>
            <a:r>
              <a:rPr lang="en-CA" sz="2400" dirty="0" smtClean="0"/>
              <a:t>Neonatal </a:t>
            </a:r>
            <a:r>
              <a:rPr lang="en-CA" sz="2400" dirty="0"/>
              <a:t>deaths are underreported in </a:t>
            </a:r>
            <a:r>
              <a:rPr lang="en-CA" sz="2400" dirty="0" smtClean="0"/>
              <a:t>Jordan</a:t>
            </a:r>
            <a:r>
              <a:rPr lang="en-CA" sz="2400" dirty="0"/>
              <a:t> </a:t>
            </a:r>
            <a:r>
              <a:rPr lang="en-CA" sz="2400" dirty="0" smtClean="0"/>
              <a:t>(</a:t>
            </a:r>
            <a:r>
              <a:rPr lang="en-CA" sz="2400" dirty="0" smtClean="0"/>
              <a:t>families </a:t>
            </a:r>
            <a:r>
              <a:rPr lang="en-CA" sz="2400" dirty="0"/>
              <a:t>are responsible for  </a:t>
            </a:r>
            <a:r>
              <a:rPr lang="en-CA" sz="2400" dirty="0" smtClean="0"/>
              <a:t>registering </a:t>
            </a:r>
            <a:r>
              <a:rPr lang="en-CA" sz="2400" dirty="0"/>
              <a:t>births and deaths rather than health facilities and </a:t>
            </a:r>
            <a:r>
              <a:rPr lang="en-CA" sz="2400" dirty="0" smtClean="0"/>
              <a:t>institutions).</a:t>
            </a:r>
            <a:endParaRPr lang="en-US" sz="2400" dirty="0"/>
          </a:p>
          <a:p>
            <a:r>
              <a:rPr lang="en-CA" sz="2400" dirty="0" smtClean="0"/>
              <a:t>Mortality </a:t>
            </a:r>
            <a:r>
              <a:rPr lang="en-CA" sz="2400" dirty="0"/>
              <a:t>of children under 5 is nearly three times higher among children in the poorest households (29 deaths per 1,000 live births) than the wealthiest </a:t>
            </a:r>
            <a:r>
              <a:rPr lang="en-CA" sz="2400" dirty="0" smtClean="0"/>
              <a:t> households </a:t>
            </a:r>
            <a:r>
              <a:rPr lang="en-CA" sz="2400" dirty="0"/>
              <a:t>(11 deaths per 1,000 live births).</a:t>
            </a:r>
            <a:endParaRPr lang="en-US" sz="2400" dirty="0"/>
          </a:p>
          <a:p>
            <a:r>
              <a:rPr lang="en-CA" sz="2400" dirty="0"/>
              <a:t>By governorate, </a:t>
            </a:r>
            <a:r>
              <a:rPr lang="en-CA" sz="2400" dirty="0" smtClean="0"/>
              <a:t>NMR range </a:t>
            </a:r>
            <a:r>
              <a:rPr lang="en-CA" sz="2400" dirty="0"/>
              <a:t>from 26 deaths per 1,000 </a:t>
            </a:r>
            <a:r>
              <a:rPr lang="en-CA" sz="2400" dirty="0" smtClean="0"/>
              <a:t>live </a:t>
            </a:r>
            <a:r>
              <a:rPr lang="en-CA" sz="2400" dirty="0" smtClean="0"/>
              <a:t>births (</a:t>
            </a:r>
            <a:r>
              <a:rPr lang="en-CA" sz="2400" dirty="0" err="1" smtClean="0"/>
              <a:t>Ajloun</a:t>
            </a:r>
            <a:r>
              <a:rPr lang="en-CA" sz="2400" dirty="0" smtClean="0"/>
              <a:t> ) and  7.4 </a:t>
            </a:r>
            <a:r>
              <a:rPr lang="en-CA" sz="2400" dirty="0"/>
              <a:t>per 1,000 </a:t>
            </a:r>
            <a:r>
              <a:rPr lang="en-CA" sz="2400" dirty="0" smtClean="0"/>
              <a:t>( </a:t>
            </a:r>
            <a:r>
              <a:rPr lang="en-CA" sz="2400" dirty="0" err="1" smtClean="0"/>
              <a:t>Ma'an</a:t>
            </a:r>
            <a:r>
              <a:rPr lang="en-CA" sz="2400" dirty="0" smtClean="0"/>
              <a:t>) </a:t>
            </a:r>
            <a:r>
              <a:rPr lang="en-CA" sz="2400" dirty="0"/>
              <a:t>(UNICEF and John Snow Inc., 2013</a:t>
            </a:r>
            <a:r>
              <a:rPr lang="en-CA" sz="2400" dirty="0" smtClean="0"/>
              <a:t>).</a:t>
            </a:r>
            <a:endParaRPr lang="en-US" sz="2400" dirty="0"/>
          </a:p>
        </p:txBody>
      </p:sp>
    </p:spTree>
    <p:extLst>
      <p:ext uri="{BB962C8B-B14F-4D97-AF65-F5344CB8AC3E}">
        <p14:creationId xmlns:p14="http://schemas.microsoft.com/office/powerpoint/2010/main" val="2271849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a:bodyPr>
          <a:lstStyle/>
          <a:p>
            <a:pPr>
              <a:defRPr/>
            </a:pPr>
            <a:r>
              <a:rPr lang="en-US" b="1" dirty="0" smtClean="0"/>
              <a:t> </a:t>
            </a:r>
            <a:r>
              <a:rPr lang="en-US" b="1" dirty="0"/>
              <a:t>Health Services</a:t>
            </a:r>
            <a:br>
              <a:rPr lang="en-US" b="1" dirty="0"/>
            </a:br>
            <a:endParaRPr lang="ar-EG" b="1" dirty="0"/>
          </a:p>
        </p:txBody>
      </p:sp>
      <p:sp>
        <p:nvSpPr>
          <p:cNvPr id="2" name="Content Placeholder 1"/>
          <p:cNvSpPr>
            <a:spLocks noGrp="1"/>
          </p:cNvSpPr>
          <p:nvPr>
            <p:ph idx="1"/>
          </p:nvPr>
        </p:nvSpPr>
        <p:spPr/>
        <p:txBody>
          <a:bodyPr rtlCol="0">
            <a:normAutofit/>
          </a:bodyPr>
          <a:lstStyle/>
          <a:p>
            <a:pPr marL="0" indent="0">
              <a:buNone/>
              <a:defRPr/>
            </a:pPr>
            <a:endParaRPr lang="en-US" b="1" dirty="0"/>
          </a:p>
          <a:p>
            <a:pPr marL="0" indent="0">
              <a:buNone/>
              <a:defRPr/>
            </a:pPr>
            <a:endParaRPr lang="ar-EG"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19</a:t>
            </a:fld>
            <a:endParaRPr lang="en-GB"/>
          </a:p>
        </p:txBody>
      </p:sp>
      <p:graphicFrame>
        <p:nvGraphicFramePr>
          <p:cNvPr id="5" name="Diagram 4"/>
          <p:cNvGraphicFramePr/>
          <p:nvPr>
            <p:extLst>
              <p:ext uri="{D42A27DB-BD31-4B8C-83A1-F6EECF244321}">
                <p14:modId xmlns:p14="http://schemas.microsoft.com/office/powerpoint/2010/main" val="2337443132"/>
              </p:ext>
            </p:extLst>
          </p:nvPr>
        </p:nvGraphicFramePr>
        <p:xfrm>
          <a:off x="1035424" y="719666"/>
          <a:ext cx="9124576" cy="6001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p:cNvSpPr txBox="1"/>
          <p:nvPr/>
        </p:nvSpPr>
        <p:spPr>
          <a:xfrm>
            <a:off x="685800" y="1044357"/>
            <a:ext cx="8579224" cy="738664"/>
          </a:xfrm>
          <a:prstGeom prst="rect">
            <a:avLst/>
          </a:prstGeom>
          <a:noFill/>
        </p:spPr>
        <p:txBody>
          <a:bodyPr wrap="square" rtlCol="0">
            <a:spAutoFit/>
          </a:bodyPr>
          <a:lstStyle/>
          <a:p>
            <a:r>
              <a:rPr lang="en-US" sz="2400" b="1" dirty="0">
                <a:solidFill>
                  <a:schemeClr val="accent1">
                    <a:lumMod val="75000"/>
                  </a:schemeClr>
                </a:solidFill>
                <a:effectLst>
                  <a:outerShdw blurRad="38100" dist="38100" dir="2700000" algn="tl">
                    <a:srgbClr val="000000">
                      <a:alpha val="43137"/>
                    </a:srgbClr>
                  </a:outerShdw>
                </a:effectLst>
              </a:rPr>
              <a:t>The main functions can be summarized as follows:</a:t>
            </a:r>
          </a:p>
          <a:p>
            <a:endParaRPr lang="en-GB" dirty="0"/>
          </a:p>
        </p:txBody>
      </p:sp>
    </p:spTree>
    <p:extLst>
      <p:ext uri="{BB962C8B-B14F-4D97-AF65-F5344CB8AC3E}">
        <p14:creationId xmlns:p14="http://schemas.microsoft.com/office/powerpoint/2010/main" val="1844835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Definitions:</a:t>
            </a:r>
            <a:endParaRPr lang="en-GB" dirty="0"/>
          </a:p>
        </p:txBody>
      </p:sp>
      <p:sp>
        <p:nvSpPr>
          <p:cNvPr id="3" name="Content Placeholder 2"/>
          <p:cNvSpPr>
            <a:spLocks noGrp="1"/>
          </p:cNvSpPr>
          <p:nvPr>
            <p:ph idx="1"/>
          </p:nvPr>
        </p:nvSpPr>
        <p:spPr/>
        <p:txBody>
          <a:bodyPr/>
          <a:lstStyle/>
          <a:p>
            <a:pPr fontAlgn="base"/>
            <a:r>
              <a:rPr lang="en-GB" dirty="0" smtClean="0"/>
              <a:t>A </a:t>
            </a:r>
            <a:r>
              <a:rPr lang="en-GB" dirty="0"/>
              <a:t>child is a person </a:t>
            </a:r>
            <a:r>
              <a:rPr lang="en-GB" dirty="0" smtClean="0"/>
              <a:t>18 </a:t>
            </a:r>
            <a:r>
              <a:rPr lang="en-GB" dirty="0"/>
              <a:t>years or younger unless national law defines a person to be an adult at an earlier </a:t>
            </a:r>
            <a:r>
              <a:rPr lang="en-GB" dirty="0" smtClean="0"/>
              <a:t>age.</a:t>
            </a:r>
          </a:p>
          <a:p>
            <a:pPr fontAlgn="base"/>
            <a:r>
              <a:rPr lang="en-GB" dirty="0" smtClean="0"/>
              <a:t>An </a:t>
            </a:r>
            <a:r>
              <a:rPr lang="en-GB" dirty="0"/>
              <a:t>infant is a child younger than one year of </a:t>
            </a:r>
            <a:r>
              <a:rPr lang="en-GB" dirty="0" smtClean="0"/>
              <a:t>age</a:t>
            </a:r>
          </a:p>
          <a:p>
            <a:pPr fontAlgn="base"/>
            <a:r>
              <a:rPr lang="en-GB" dirty="0" smtClean="0"/>
              <a:t>An adolescent is a person aged 10 to 18 years inclusive.</a:t>
            </a:r>
          </a:p>
          <a:p>
            <a:pPr marL="0" indent="0" fontAlgn="base">
              <a:buNone/>
            </a:pPr>
            <a:endParaRPr lang="en-GB" dirty="0"/>
          </a:p>
          <a:p>
            <a:endParaRPr lang="en-GB" dirty="0"/>
          </a:p>
        </p:txBody>
      </p:sp>
      <p:pic>
        <p:nvPicPr>
          <p:cNvPr id="4" name="Picture 3"/>
          <p:cNvPicPr>
            <a:picLocks noChangeAspect="1"/>
          </p:cNvPicPr>
          <p:nvPr/>
        </p:nvPicPr>
        <p:blipFill>
          <a:blip r:embed="rId2"/>
          <a:stretch>
            <a:fillRect/>
          </a:stretch>
        </p:blipFill>
        <p:spPr>
          <a:xfrm>
            <a:off x="2025617" y="3857414"/>
            <a:ext cx="8201725" cy="2384474"/>
          </a:xfrm>
          <a:prstGeom prst="rect">
            <a:avLst/>
          </a:prstGeom>
        </p:spPr>
      </p:pic>
    </p:spTree>
    <p:extLst>
      <p:ext uri="{BB962C8B-B14F-4D97-AF65-F5344CB8AC3E}">
        <p14:creationId xmlns:p14="http://schemas.microsoft.com/office/powerpoint/2010/main" val="3064275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6323" y="922337"/>
            <a:ext cx="8642350" cy="5616575"/>
          </a:xfrm>
        </p:spPr>
        <p:txBody>
          <a:bodyPr rtlCol="0">
            <a:normAutofit/>
          </a:bodyPr>
          <a:lstStyle/>
          <a:p>
            <a:pPr marL="0" indent="0">
              <a:buNone/>
              <a:defRPr/>
            </a:pPr>
            <a:r>
              <a:rPr lang="en-US" sz="2600" b="1" u="sng" dirty="0">
                <a:solidFill>
                  <a:schemeClr val="tx1">
                    <a:lumMod val="85000"/>
                    <a:lumOff val="15000"/>
                  </a:schemeClr>
                </a:solidFill>
                <a:effectLst>
                  <a:outerShdw blurRad="38100" dist="38100" dir="2700000" algn="tl">
                    <a:srgbClr val="000000">
                      <a:alpha val="43137"/>
                    </a:srgbClr>
                  </a:outerShdw>
                </a:effectLst>
              </a:rPr>
              <a:t>It includes</a:t>
            </a:r>
            <a:r>
              <a:rPr lang="en-US" sz="2600" b="1" u="sng" dirty="0" smtClean="0">
                <a:solidFill>
                  <a:schemeClr val="tx1">
                    <a:lumMod val="85000"/>
                    <a:lumOff val="15000"/>
                  </a:schemeClr>
                </a:solidFill>
                <a:effectLst>
                  <a:outerShdw blurRad="38100" dist="38100" dir="2700000" algn="tl">
                    <a:srgbClr val="000000">
                      <a:alpha val="43137"/>
                    </a:srgbClr>
                  </a:outerShdw>
                </a:effectLst>
              </a:rPr>
              <a:t>:</a:t>
            </a:r>
            <a:endParaRPr lang="en-US" sz="2600" b="1" u="sng" dirty="0">
              <a:solidFill>
                <a:schemeClr val="tx1">
                  <a:lumMod val="85000"/>
                  <a:lumOff val="15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20</a:t>
            </a:fld>
            <a:endParaRPr lang="en-GB"/>
          </a:p>
        </p:txBody>
      </p:sp>
      <p:grpSp>
        <p:nvGrpSpPr>
          <p:cNvPr id="6" name="Group 5"/>
          <p:cNvGrpSpPr/>
          <p:nvPr/>
        </p:nvGrpSpPr>
        <p:grpSpPr>
          <a:xfrm>
            <a:off x="118856" y="100334"/>
            <a:ext cx="6387203" cy="767520"/>
            <a:chOff x="456228" y="1302064"/>
            <a:chExt cx="6387203" cy="767520"/>
          </a:xfrm>
        </p:grpSpPr>
        <p:sp>
          <p:nvSpPr>
            <p:cNvPr id="7" name="Rounded Rectangle 6"/>
            <p:cNvSpPr/>
            <p:nvPr/>
          </p:nvSpPr>
          <p:spPr>
            <a:xfrm>
              <a:off x="456228" y="1302064"/>
              <a:ext cx="6387203" cy="767520"/>
            </a:xfrm>
            <a:prstGeom prst="round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Rounded Rectangle 4"/>
            <p:cNvSpPr/>
            <p:nvPr/>
          </p:nvSpPr>
          <p:spPr>
            <a:xfrm>
              <a:off x="493695" y="1339531"/>
              <a:ext cx="6312269" cy="6925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1421" tIns="0" rIns="241421" bIns="0" numCol="1" spcCol="1270" anchor="ctr" anchorCtr="0">
              <a:noAutofit/>
            </a:bodyPr>
            <a:lstStyle/>
            <a:p>
              <a:pPr lvl="0" algn="l" defTabSz="1155700">
                <a:lnSpc>
                  <a:spcPct val="90000"/>
                </a:lnSpc>
                <a:spcBef>
                  <a:spcPct val="0"/>
                </a:spcBef>
                <a:spcAft>
                  <a:spcPct val="35000"/>
                </a:spcAft>
              </a:pPr>
              <a:r>
                <a:rPr lang="en-US" sz="2600" b="1" kern="1200" dirty="0" smtClean="0"/>
                <a:t>A. Preventive and promotive care.</a:t>
              </a:r>
              <a:endParaRPr lang="en-GB" sz="2600" kern="1200" dirty="0"/>
            </a:p>
          </p:txBody>
        </p:sp>
      </p:grpSp>
      <p:graphicFrame>
        <p:nvGraphicFramePr>
          <p:cNvPr id="5" name="Diagram 4"/>
          <p:cNvGraphicFramePr/>
          <p:nvPr>
            <p:extLst>
              <p:ext uri="{D42A27DB-BD31-4B8C-83A1-F6EECF244321}">
                <p14:modId xmlns:p14="http://schemas.microsoft.com/office/powerpoint/2010/main" val="953705894"/>
              </p:ext>
            </p:extLst>
          </p:nvPr>
        </p:nvGraphicFramePr>
        <p:xfrm>
          <a:off x="1854200" y="122870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50126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pPr marL="0" indent="0">
              <a:buNone/>
              <a:defRPr/>
            </a:pPr>
            <a:r>
              <a:rPr lang="en-US" dirty="0" smtClean="0">
                <a:effectLst>
                  <a:outerShdw blurRad="38100" dist="38100" dir="2700000" algn="tl">
                    <a:srgbClr val="000000">
                      <a:alpha val="43137"/>
                    </a:srgbClr>
                  </a:outerShdw>
                </a:effectLst>
              </a:rPr>
              <a:t>Seven preventable </a:t>
            </a:r>
            <a:r>
              <a:rPr lang="en-US" dirty="0">
                <a:effectLst>
                  <a:outerShdw blurRad="38100" dist="38100" dir="2700000" algn="tl">
                    <a:srgbClr val="000000">
                      <a:alpha val="43137"/>
                    </a:srgbClr>
                  </a:outerShdw>
                </a:effectLst>
              </a:rPr>
              <a:t>diseases are responsible for most childhood morbidity and mortality. </a:t>
            </a:r>
            <a:endParaRPr lang="en-US" dirty="0" smtClean="0">
              <a:effectLst>
                <a:outerShdw blurRad="38100" dist="38100" dir="2700000" algn="tl">
                  <a:srgbClr val="000000">
                    <a:alpha val="43137"/>
                  </a:srgbClr>
                </a:outerShdw>
              </a:effectLst>
            </a:endParaRPr>
          </a:p>
          <a:p>
            <a:pPr marL="0" indent="0">
              <a:buNone/>
              <a:defRPr/>
            </a:pPr>
            <a:r>
              <a:rPr lang="en-US" dirty="0" smtClean="0">
                <a:effectLst>
                  <a:outerShdw blurRad="38100" dist="38100" dir="2700000" algn="tl">
                    <a:srgbClr val="000000">
                      <a:alpha val="43137"/>
                    </a:srgbClr>
                  </a:outerShdw>
                </a:effectLst>
              </a:rPr>
              <a:t>These </a:t>
            </a:r>
            <a:r>
              <a:rPr lang="en-US" dirty="0">
                <a:effectLst>
                  <a:outerShdw blurRad="38100" dist="38100" dir="2700000" algn="tl">
                    <a:srgbClr val="000000">
                      <a:alpha val="43137"/>
                    </a:srgbClr>
                  </a:outerShdw>
                </a:effectLst>
              </a:rPr>
              <a:t>are TB, diphtheria, pertussis, neonatal tetanus, poliomyelitis, measles and viral hepatitis B. </a:t>
            </a:r>
            <a:endParaRPr lang="en-US" dirty="0" smtClean="0">
              <a:effectLst>
                <a:outerShdw blurRad="38100" dist="38100" dir="2700000" algn="tl">
                  <a:srgbClr val="000000">
                    <a:alpha val="43137"/>
                  </a:srgbClr>
                </a:outerShdw>
              </a:effectLst>
            </a:endParaRPr>
          </a:p>
          <a:p>
            <a:pPr marL="0" indent="0">
              <a:buNone/>
              <a:defRPr/>
            </a:pPr>
            <a:r>
              <a:rPr lang="en-US" dirty="0" smtClean="0">
                <a:effectLst>
                  <a:outerShdw blurRad="38100" dist="38100" dir="2700000" algn="tl">
                    <a:srgbClr val="000000">
                      <a:alpha val="43137"/>
                    </a:srgbClr>
                  </a:outerShdw>
                </a:effectLst>
              </a:rPr>
              <a:t>Children </a:t>
            </a:r>
            <a:r>
              <a:rPr lang="en-US" dirty="0">
                <a:effectLst>
                  <a:outerShdw blurRad="38100" dist="38100" dir="2700000" algn="tl">
                    <a:srgbClr val="000000">
                      <a:alpha val="43137"/>
                    </a:srgbClr>
                  </a:outerShdw>
                </a:effectLst>
              </a:rPr>
              <a:t>can be protected by a fairly cheap and simple program on immunization before they are one year old.</a:t>
            </a:r>
          </a:p>
          <a:p>
            <a:endParaRPr lang="en-GB" dirty="0"/>
          </a:p>
        </p:txBody>
      </p:sp>
      <p:pic>
        <p:nvPicPr>
          <p:cNvPr id="4" name="Picture 3"/>
          <p:cNvPicPr>
            <a:picLocks noChangeAspect="1"/>
          </p:cNvPicPr>
          <p:nvPr/>
        </p:nvPicPr>
        <p:blipFill>
          <a:blip r:embed="rId2"/>
          <a:stretch>
            <a:fillRect/>
          </a:stretch>
        </p:blipFill>
        <p:spPr>
          <a:xfrm>
            <a:off x="173921" y="415205"/>
            <a:ext cx="8132769" cy="1225402"/>
          </a:xfrm>
          <a:prstGeom prst="rect">
            <a:avLst/>
          </a:prstGeom>
        </p:spPr>
      </p:pic>
    </p:spTree>
    <p:extLst>
      <p:ext uri="{BB962C8B-B14F-4D97-AF65-F5344CB8AC3E}">
        <p14:creationId xmlns:p14="http://schemas.microsoft.com/office/powerpoint/2010/main" val="15845794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i="1" u="sng" dirty="0" smtClean="0">
                <a:solidFill>
                  <a:srgbClr val="C00000"/>
                </a:solidFill>
                <a:effectLst>
                  <a:outerShdw blurRad="38100" dist="38100" dir="2700000" algn="tl">
                    <a:srgbClr val="000000">
                      <a:alpha val="43137"/>
                    </a:srgbClr>
                  </a:outerShdw>
                </a:effectLst>
              </a:rPr>
              <a:t/>
            </a:r>
            <a:br>
              <a:rPr lang="en-US" b="1" i="1" u="sng" dirty="0" smtClean="0">
                <a:solidFill>
                  <a:srgbClr val="C00000"/>
                </a:solidFill>
                <a:effectLst>
                  <a:outerShdw blurRad="38100" dist="38100" dir="2700000" algn="tl">
                    <a:srgbClr val="000000">
                      <a:alpha val="43137"/>
                    </a:srgbClr>
                  </a:outerShdw>
                </a:effectLst>
              </a:rPr>
            </a:br>
            <a:endParaRPr lang="en-GB" dirty="0"/>
          </a:p>
        </p:txBody>
      </p:sp>
      <p:sp>
        <p:nvSpPr>
          <p:cNvPr id="2" name="Content Placeholder 1"/>
          <p:cNvSpPr>
            <a:spLocks noGrp="1"/>
          </p:cNvSpPr>
          <p:nvPr>
            <p:ph idx="1"/>
          </p:nvPr>
        </p:nvSpPr>
        <p:spPr/>
        <p:txBody>
          <a:bodyPr rtlCol="0">
            <a:normAutofit/>
          </a:bodyPr>
          <a:lstStyle/>
          <a:p>
            <a:pPr marL="274320" indent="-274320">
              <a:buClr>
                <a:srgbClr val="C00000"/>
              </a:buClr>
              <a:buFont typeface="Wingdings" pitchFamily="2" charset="2"/>
              <a:buChar char="Ø"/>
              <a:defRPr/>
            </a:pPr>
            <a:r>
              <a:rPr lang="en-US" sz="2600" dirty="0">
                <a:solidFill>
                  <a:srgbClr val="002060"/>
                </a:solidFill>
                <a:effectLst>
                  <a:outerShdw blurRad="38100" dist="38100" dir="2700000" algn="tl">
                    <a:srgbClr val="000000">
                      <a:alpha val="43137"/>
                    </a:srgbClr>
                  </a:outerShdw>
                </a:effectLst>
              </a:rPr>
              <a:t>A newborn has to be examined at least twice; once within the first 24 hours after birth and just before discharge. </a:t>
            </a:r>
            <a:endParaRPr lang="en-US" sz="2600" dirty="0" smtClean="0">
              <a:solidFill>
                <a:srgbClr val="002060"/>
              </a:solidFill>
              <a:effectLst>
                <a:outerShdw blurRad="38100" dist="38100" dir="2700000" algn="tl">
                  <a:srgbClr val="000000">
                    <a:alpha val="43137"/>
                  </a:srgbClr>
                </a:outerShdw>
              </a:effectLst>
            </a:endParaRPr>
          </a:p>
          <a:p>
            <a:pPr marL="274320" indent="-274320">
              <a:buClr>
                <a:srgbClr val="C00000"/>
              </a:buClr>
              <a:buFont typeface="Wingdings" pitchFamily="2" charset="2"/>
              <a:buChar char="Ø"/>
              <a:defRPr/>
            </a:pPr>
            <a:r>
              <a:rPr lang="en-US" sz="2600" dirty="0" smtClean="0">
                <a:solidFill>
                  <a:srgbClr val="002060"/>
                </a:solidFill>
                <a:effectLst>
                  <a:outerShdw blurRad="38100" dist="38100" dir="2700000" algn="tl">
                    <a:srgbClr val="000000">
                      <a:alpha val="43137"/>
                    </a:srgbClr>
                  </a:outerShdw>
                </a:effectLst>
              </a:rPr>
              <a:t>Monthly </a:t>
            </a:r>
            <a:r>
              <a:rPr lang="en-US" sz="2600" dirty="0">
                <a:solidFill>
                  <a:srgbClr val="002060"/>
                </a:solidFill>
                <a:effectLst>
                  <a:outerShdw blurRad="38100" dist="38100" dir="2700000" algn="tl">
                    <a:srgbClr val="000000">
                      <a:alpha val="43137"/>
                    </a:srgbClr>
                  </a:outerShdw>
                </a:effectLst>
              </a:rPr>
              <a:t>health check-ups should be done during infancy as well as in all visits to the clinic including routine immunization sessions.</a:t>
            </a:r>
          </a:p>
          <a:p>
            <a:pPr marL="274320" indent="-274320">
              <a:buClr>
                <a:srgbClr val="FF0000"/>
              </a:buClr>
              <a:buFont typeface="Wingdings" pitchFamily="2" charset="2"/>
              <a:buChar char="Ø"/>
              <a:defRPr/>
            </a:pPr>
            <a:r>
              <a:rPr lang="en-US" sz="2600" dirty="0">
                <a:solidFill>
                  <a:srgbClr val="002060"/>
                </a:solidFill>
                <a:effectLst>
                  <a:outerShdw blurRad="38100" dist="38100" dir="2700000" algn="tl">
                    <a:srgbClr val="000000">
                      <a:alpha val="43137"/>
                    </a:srgbClr>
                  </a:outerShdw>
                </a:effectLst>
              </a:rPr>
              <a:t>The health check- up </a:t>
            </a:r>
            <a:r>
              <a:rPr lang="en-US" sz="2600" dirty="0" smtClean="0">
                <a:solidFill>
                  <a:srgbClr val="002060"/>
                </a:solidFill>
                <a:effectLst>
                  <a:outerShdw blurRad="38100" dist="38100" dir="2700000" algn="tl">
                    <a:srgbClr val="000000">
                      <a:alpha val="43137"/>
                    </a:srgbClr>
                  </a:outerShdw>
                </a:effectLst>
                <a:sym typeface="Wingdings" panose="05000000000000000000" pitchFamily="2" charset="2"/>
              </a:rPr>
              <a:t> </a:t>
            </a:r>
            <a:r>
              <a:rPr lang="en-US" sz="2600" dirty="0" smtClean="0">
                <a:solidFill>
                  <a:srgbClr val="002060"/>
                </a:solidFill>
                <a:effectLst>
                  <a:outerShdw blurRad="38100" dist="38100" dir="2700000" algn="tl">
                    <a:srgbClr val="000000">
                      <a:alpha val="43137"/>
                    </a:srgbClr>
                  </a:outerShdw>
                </a:effectLst>
              </a:rPr>
              <a:t>helpful </a:t>
            </a:r>
            <a:r>
              <a:rPr lang="en-US" sz="2600" dirty="0">
                <a:solidFill>
                  <a:srgbClr val="002060"/>
                </a:solidFill>
                <a:effectLst>
                  <a:outerShdw blurRad="38100" dist="38100" dir="2700000" algn="tl">
                    <a:srgbClr val="000000">
                      <a:alpha val="43137"/>
                    </a:srgbClr>
                  </a:outerShdw>
                </a:effectLst>
              </a:rPr>
              <a:t>in identifying at risk children, who can be followed more closely by appropriate screening or diagnostic tests and / or paid home visits if needed.</a:t>
            </a:r>
          </a:p>
          <a:p>
            <a:pPr marL="0" indent="0">
              <a:buNone/>
              <a:defRPr/>
            </a:pPr>
            <a:endParaRPr lang="en-US" sz="1900" b="1" i="1" u="sng" dirty="0">
              <a:solidFill>
                <a:schemeClr val="accent3">
                  <a:lumMod val="50000"/>
                </a:schemeClr>
              </a:solidFill>
              <a:effectLst>
                <a:outerShdw blurRad="38100" dist="38100" dir="2700000" algn="tl">
                  <a:srgbClr val="000000">
                    <a:alpha val="43137"/>
                  </a:srgbClr>
                </a:outerShdw>
              </a:effectLst>
            </a:endParaRPr>
          </a:p>
          <a:p>
            <a:pPr marL="0" indent="0">
              <a:buNone/>
              <a:defRPr/>
            </a:pPr>
            <a:r>
              <a:rPr lang="en-US" dirty="0">
                <a:solidFill>
                  <a:srgbClr val="7030A0"/>
                </a:solidFill>
                <a:effectLst>
                  <a:outerShdw blurRad="38100" dist="38100" dir="2700000" algn="tl">
                    <a:srgbClr val="000000">
                      <a:alpha val="43137"/>
                    </a:srgbClr>
                  </a:outerShdw>
                </a:effectLst>
              </a:rPr>
              <a:t>	</a:t>
            </a:r>
          </a:p>
          <a:p>
            <a:pPr marL="0" indent="0">
              <a:buNone/>
              <a:defRPr/>
            </a:pPr>
            <a:endParaRPr lang="ar-EG" dirty="0">
              <a:solidFill>
                <a:srgbClr val="7030A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22</a:t>
            </a:fld>
            <a:endParaRPr lang="en-GB"/>
          </a:p>
        </p:txBody>
      </p:sp>
      <p:grpSp>
        <p:nvGrpSpPr>
          <p:cNvPr id="5" name="Group 4"/>
          <p:cNvGrpSpPr/>
          <p:nvPr/>
        </p:nvGrpSpPr>
        <p:grpSpPr>
          <a:xfrm>
            <a:off x="216647" y="230188"/>
            <a:ext cx="8128000" cy="1223235"/>
            <a:chOff x="0" y="1412658"/>
            <a:chExt cx="8128000" cy="1223235"/>
          </a:xfrm>
        </p:grpSpPr>
        <p:sp>
          <p:nvSpPr>
            <p:cNvPr id="6" name="Rounded Rectangle 5"/>
            <p:cNvSpPr/>
            <p:nvPr/>
          </p:nvSpPr>
          <p:spPr>
            <a:xfrm>
              <a:off x="0" y="1412658"/>
              <a:ext cx="8128000" cy="1223235"/>
            </a:xfrm>
            <a:prstGeom prst="roundRect">
              <a:avLst/>
            </a:prstGeom>
          </p:spPr>
          <p:style>
            <a:lnRef idx="2">
              <a:schemeClr val="lt1">
                <a:hueOff val="0"/>
                <a:satOff val="0"/>
                <a:lumOff val="0"/>
                <a:alphaOff val="0"/>
              </a:schemeClr>
            </a:lnRef>
            <a:fillRef idx="1">
              <a:schemeClr val="accent1">
                <a:shade val="50000"/>
                <a:hueOff val="167129"/>
                <a:satOff val="4478"/>
                <a:lumOff val="19726"/>
                <a:alphaOff val="0"/>
              </a:schemeClr>
            </a:fillRef>
            <a:effectRef idx="0">
              <a:schemeClr val="accent1">
                <a:shade val="50000"/>
                <a:hueOff val="167129"/>
                <a:satOff val="4478"/>
                <a:lumOff val="19726"/>
                <a:alphaOff val="0"/>
              </a:schemeClr>
            </a:effectRef>
            <a:fontRef idx="minor">
              <a:schemeClr val="lt1"/>
            </a:fontRef>
          </p:style>
        </p:sp>
        <p:sp>
          <p:nvSpPr>
            <p:cNvPr id="7" name="Rounded Rectangle 4"/>
            <p:cNvSpPr/>
            <p:nvPr/>
          </p:nvSpPr>
          <p:spPr>
            <a:xfrm>
              <a:off x="59713" y="1472371"/>
              <a:ext cx="8008574" cy="11038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4310" tIns="194310" rIns="194310" bIns="194310" numCol="1" spcCol="1270" anchor="ctr" anchorCtr="0">
              <a:noAutofit/>
            </a:bodyPr>
            <a:lstStyle/>
            <a:p>
              <a:pPr lvl="0" algn="l" defTabSz="2266950">
                <a:lnSpc>
                  <a:spcPct val="90000"/>
                </a:lnSpc>
                <a:spcBef>
                  <a:spcPct val="0"/>
                </a:spcBef>
                <a:spcAft>
                  <a:spcPct val="35000"/>
                </a:spcAft>
              </a:pPr>
              <a:r>
                <a:rPr lang="en-US" sz="5100" b="1" i="1" u="sng" kern="1200" dirty="0" smtClean="0">
                  <a:effectLst>
                    <a:outerShdw blurRad="38100" dist="38100" dir="2700000" algn="tl">
                      <a:srgbClr val="000000">
                        <a:alpha val="43137"/>
                      </a:srgbClr>
                    </a:outerShdw>
                  </a:effectLst>
                </a:rPr>
                <a:t>Health check up</a:t>
              </a:r>
              <a:endParaRPr lang="en-GB" sz="5100" kern="1200" dirty="0"/>
            </a:p>
          </p:txBody>
        </p:sp>
      </p:grpSp>
    </p:spTree>
    <p:extLst>
      <p:ext uri="{BB962C8B-B14F-4D97-AF65-F5344CB8AC3E}">
        <p14:creationId xmlns:p14="http://schemas.microsoft.com/office/powerpoint/2010/main" val="460594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buNone/>
              <a:defRPr/>
            </a:pPr>
            <a:r>
              <a:rPr lang="en-US" b="1" i="1" u="sng" dirty="0">
                <a:solidFill>
                  <a:schemeClr val="accent3">
                    <a:lumMod val="50000"/>
                  </a:schemeClr>
                </a:solidFill>
                <a:effectLst>
                  <a:outerShdw blurRad="38100" dist="38100" dir="2700000" algn="tl">
                    <a:srgbClr val="000000">
                      <a:alpha val="43137"/>
                    </a:srgbClr>
                  </a:outerShdw>
                </a:effectLst>
              </a:rPr>
              <a:t>At risk children include:</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Birth </a:t>
            </a:r>
            <a:r>
              <a:rPr lang="en-US" dirty="0">
                <a:solidFill>
                  <a:srgbClr val="7030A0"/>
                </a:solidFill>
                <a:effectLst>
                  <a:outerShdw blurRad="38100" dist="38100" dir="2700000" algn="tl">
                    <a:srgbClr val="000000">
                      <a:alpha val="43137"/>
                    </a:srgbClr>
                  </a:outerShdw>
                </a:effectLst>
              </a:rPr>
              <a:t>weight &lt; 2500 grams.   </a:t>
            </a:r>
            <a:endParaRPr lang="en-US" dirty="0" smtClean="0">
              <a:solidFill>
                <a:srgbClr val="7030A0"/>
              </a:solidFill>
              <a:effectLst>
                <a:outerShdw blurRad="38100" dist="38100" dir="2700000" algn="tl">
                  <a:srgbClr val="000000">
                    <a:alpha val="43137"/>
                  </a:srgbClr>
                </a:outerShdw>
              </a:effectLst>
            </a:endParaRP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Twins</a:t>
            </a:r>
            <a:r>
              <a:rPr lang="en-US" dirty="0" smtClean="0">
                <a:solidFill>
                  <a:srgbClr val="7030A0"/>
                </a:solidFill>
                <a:effectLst>
                  <a:outerShdw blurRad="38100" dist="38100" dir="2700000" algn="tl">
                    <a:srgbClr val="000000">
                      <a:alpha val="43137"/>
                    </a:srgbClr>
                  </a:outerShdw>
                </a:effectLst>
              </a:rPr>
              <a:t>.   </a:t>
            </a:r>
            <a:endParaRPr lang="en-US" dirty="0">
              <a:solidFill>
                <a:srgbClr val="7030A0"/>
              </a:solidFill>
              <a:effectLst>
                <a:outerShdw blurRad="38100" dist="38100" dir="2700000" algn="tl">
                  <a:srgbClr val="000000">
                    <a:alpha val="43137"/>
                  </a:srgbClr>
                </a:outerShdw>
              </a:effectLst>
            </a:endParaRP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 Artificial </a:t>
            </a:r>
            <a:r>
              <a:rPr lang="en-US" dirty="0">
                <a:solidFill>
                  <a:srgbClr val="7030A0"/>
                </a:solidFill>
                <a:effectLst>
                  <a:outerShdw blurRad="38100" dist="38100" dir="2700000" algn="tl">
                    <a:srgbClr val="000000">
                      <a:alpha val="43137"/>
                    </a:srgbClr>
                  </a:outerShdw>
                </a:effectLst>
              </a:rPr>
              <a:t>feeding.      </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Weight </a:t>
            </a:r>
            <a:r>
              <a:rPr lang="en-US" dirty="0">
                <a:solidFill>
                  <a:srgbClr val="7030A0"/>
                </a:solidFill>
                <a:effectLst>
                  <a:outerShdw blurRad="38100" dist="38100" dir="2700000" algn="tl">
                    <a:srgbClr val="000000">
                      <a:alpha val="43137"/>
                    </a:srgbClr>
                  </a:outerShdw>
                </a:effectLst>
              </a:rPr>
              <a:t>below 60% of the expected weight for age.</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Failure </a:t>
            </a:r>
            <a:r>
              <a:rPr lang="en-US" dirty="0">
                <a:solidFill>
                  <a:srgbClr val="7030A0"/>
                </a:solidFill>
                <a:effectLst>
                  <a:outerShdw blurRad="38100" dist="38100" dir="2700000" algn="tl">
                    <a:srgbClr val="000000">
                      <a:alpha val="43137"/>
                    </a:srgbClr>
                  </a:outerShdw>
                </a:effectLst>
              </a:rPr>
              <a:t>to gain weight for three successive months.</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Children </a:t>
            </a:r>
            <a:r>
              <a:rPr lang="en-US" dirty="0">
                <a:solidFill>
                  <a:srgbClr val="7030A0"/>
                </a:solidFill>
                <a:effectLst>
                  <a:outerShdw blurRad="38100" dist="38100" dir="2700000" algn="tl">
                    <a:srgbClr val="000000">
                      <a:alpha val="43137"/>
                    </a:srgbClr>
                  </a:outerShdw>
                </a:effectLst>
              </a:rPr>
              <a:t>having protein energy malnutrition (PEM).</a:t>
            </a:r>
          </a:p>
          <a:p>
            <a:pPr marL="0" indent="0">
              <a:defRPr/>
            </a:pPr>
            <a:r>
              <a:rPr lang="en-US" dirty="0">
                <a:solidFill>
                  <a:srgbClr val="7030A0"/>
                </a:solidFill>
                <a:effectLst>
                  <a:outerShdw blurRad="38100" dist="38100" dir="2700000" algn="tl">
                    <a:srgbClr val="000000">
                      <a:alpha val="43137"/>
                    </a:srgbClr>
                  </a:outerShdw>
                </a:effectLst>
              </a:rPr>
              <a:t>  </a:t>
            </a:r>
            <a:r>
              <a:rPr lang="en-US" dirty="0" smtClean="0">
                <a:solidFill>
                  <a:srgbClr val="7030A0"/>
                </a:solidFill>
                <a:effectLst>
                  <a:outerShdw blurRad="38100" dist="38100" dir="2700000" algn="tl">
                    <a:srgbClr val="000000">
                      <a:alpha val="43137"/>
                    </a:srgbClr>
                  </a:outerShdw>
                </a:effectLst>
              </a:rPr>
              <a:t>Children </a:t>
            </a:r>
            <a:r>
              <a:rPr lang="en-US" dirty="0">
                <a:solidFill>
                  <a:srgbClr val="7030A0"/>
                </a:solidFill>
                <a:effectLst>
                  <a:outerShdw blurRad="38100" dist="38100" dir="2700000" algn="tl">
                    <a:srgbClr val="000000">
                      <a:alpha val="43137"/>
                    </a:srgbClr>
                  </a:outerShdw>
                </a:effectLst>
              </a:rPr>
              <a:t>having diarrhea or ARI.</a:t>
            </a:r>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23</a:t>
            </a:fld>
            <a:endParaRPr lang="en-GB"/>
          </a:p>
        </p:txBody>
      </p:sp>
    </p:spTree>
    <p:extLst>
      <p:ext uri="{BB962C8B-B14F-4D97-AF65-F5344CB8AC3E}">
        <p14:creationId xmlns:p14="http://schemas.microsoft.com/office/powerpoint/2010/main" val="1859916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6" y="-7751"/>
            <a:ext cx="10515600" cy="1325563"/>
          </a:xfrm>
        </p:spPr>
        <p:txBody>
          <a:bodyPr/>
          <a:lstStyle/>
          <a:p>
            <a:r>
              <a:rPr lang="en-GB" dirty="0"/>
              <a:t>Newborn Screening </a:t>
            </a:r>
            <a:r>
              <a:rPr lang="en-GB" dirty="0" smtClean="0"/>
              <a:t>Program in Jordan</a:t>
            </a:r>
            <a:endParaRPr lang="en-GB" dirty="0"/>
          </a:p>
        </p:txBody>
      </p:sp>
      <p:sp>
        <p:nvSpPr>
          <p:cNvPr id="3" name="Content Placeholder 2"/>
          <p:cNvSpPr>
            <a:spLocks noGrp="1"/>
          </p:cNvSpPr>
          <p:nvPr>
            <p:ph idx="1"/>
          </p:nvPr>
        </p:nvSpPr>
        <p:spPr>
          <a:xfrm>
            <a:off x="363071" y="1317812"/>
            <a:ext cx="6266329" cy="5177117"/>
          </a:xfrm>
        </p:spPr>
        <p:txBody>
          <a:bodyPr>
            <a:normAutofit fontScale="77500" lnSpcReduction="20000"/>
          </a:bodyPr>
          <a:lstStyle/>
          <a:p>
            <a:r>
              <a:rPr lang="en-GB" sz="3800" dirty="0"/>
              <a:t>The purpose </a:t>
            </a:r>
            <a:r>
              <a:rPr lang="en-GB" sz="3800" dirty="0" smtClean="0"/>
              <a:t>is </a:t>
            </a:r>
            <a:r>
              <a:rPr lang="en-GB" sz="3800" dirty="0"/>
              <a:t>to screen for congenital and heritable disorders</a:t>
            </a:r>
            <a:r>
              <a:rPr lang="en-GB" sz="3800" dirty="0" smtClean="0"/>
              <a:t>.</a:t>
            </a:r>
          </a:p>
          <a:p>
            <a:r>
              <a:rPr lang="en-GB" dirty="0" smtClean="0"/>
              <a:t>Identification </a:t>
            </a:r>
            <a:r>
              <a:rPr lang="en-GB" dirty="0"/>
              <a:t>is a multi-step process</a:t>
            </a:r>
            <a:r>
              <a:rPr lang="en-GB" dirty="0" smtClean="0"/>
              <a:t>:</a:t>
            </a:r>
          </a:p>
          <a:p>
            <a:pPr marL="0" indent="0">
              <a:buNone/>
            </a:pPr>
            <a:r>
              <a:rPr lang="en-GB" dirty="0" smtClean="0"/>
              <a:t>(</a:t>
            </a:r>
            <a:r>
              <a:rPr lang="en-GB" dirty="0"/>
              <a:t>1) Blood specimens from infants are </a:t>
            </a:r>
            <a:r>
              <a:rPr lang="en-GB" dirty="0" err="1"/>
              <a:t>analyzed</a:t>
            </a:r>
            <a:r>
              <a:rPr lang="en-GB" dirty="0"/>
              <a:t> by the laboratory </a:t>
            </a:r>
            <a:endParaRPr lang="en-GB" dirty="0" smtClean="0"/>
          </a:p>
          <a:p>
            <a:pPr marL="0" indent="0">
              <a:buNone/>
            </a:pPr>
            <a:r>
              <a:rPr lang="en-GB" dirty="0" smtClean="0"/>
              <a:t>(</a:t>
            </a:r>
            <a:r>
              <a:rPr lang="en-GB" dirty="0"/>
              <a:t>2) If a result is abnormal, laboratory staff notifies case management / Clinic </a:t>
            </a:r>
            <a:endParaRPr lang="en-GB" dirty="0" smtClean="0"/>
          </a:p>
          <a:p>
            <a:pPr marL="0" indent="0">
              <a:buNone/>
            </a:pPr>
            <a:r>
              <a:rPr lang="en-GB" dirty="0" smtClean="0"/>
              <a:t>(</a:t>
            </a:r>
            <a:r>
              <a:rPr lang="en-GB" dirty="0"/>
              <a:t>3) The clinic provides follow-up to assist linking families with appropriate providers to confirm the test results. </a:t>
            </a:r>
            <a:endParaRPr lang="en-GB" dirty="0" smtClean="0"/>
          </a:p>
          <a:p>
            <a:pPr marL="0" indent="0">
              <a:buNone/>
            </a:pPr>
            <a:r>
              <a:rPr lang="en-GB" dirty="0" smtClean="0"/>
              <a:t>The </a:t>
            </a:r>
            <a:r>
              <a:rPr lang="en-GB" dirty="0"/>
              <a:t>National Newborn Screening Project covers nearly 29 conditions. These include twenty inborn errors of </a:t>
            </a:r>
            <a:r>
              <a:rPr lang="en-GB" dirty="0" smtClean="0"/>
              <a:t>metabolism, </a:t>
            </a:r>
            <a:r>
              <a:rPr lang="en-GB" dirty="0"/>
              <a:t>three </a:t>
            </a:r>
            <a:r>
              <a:rPr lang="en-GB" dirty="0" err="1"/>
              <a:t>hemoglobinopathies</a:t>
            </a:r>
            <a:r>
              <a:rPr lang="en-GB" dirty="0"/>
              <a:t> (including Sickle Cell disease), two endocrine </a:t>
            </a:r>
            <a:r>
              <a:rPr lang="en-GB" dirty="0" smtClean="0"/>
              <a:t>disorders (HT), </a:t>
            </a:r>
            <a:r>
              <a:rPr lang="en-GB" dirty="0"/>
              <a:t>one hearing loss disease and three other metabolic disorders. </a:t>
            </a:r>
          </a:p>
        </p:txBody>
      </p:sp>
      <p:pic>
        <p:nvPicPr>
          <p:cNvPr id="4" name="Picture 3"/>
          <p:cNvPicPr>
            <a:picLocks noChangeAspect="1"/>
          </p:cNvPicPr>
          <p:nvPr/>
        </p:nvPicPr>
        <p:blipFill>
          <a:blip r:embed="rId2"/>
          <a:stretch>
            <a:fillRect/>
          </a:stretch>
        </p:blipFill>
        <p:spPr>
          <a:xfrm>
            <a:off x="6866965" y="1518116"/>
            <a:ext cx="4991100" cy="3095625"/>
          </a:xfrm>
          <a:prstGeom prst="rect">
            <a:avLst/>
          </a:prstGeom>
        </p:spPr>
      </p:pic>
      <p:sp>
        <p:nvSpPr>
          <p:cNvPr id="5" name="TextBox 4"/>
          <p:cNvSpPr txBox="1"/>
          <p:nvPr/>
        </p:nvSpPr>
        <p:spPr>
          <a:xfrm>
            <a:off x="6745663" y="4613741"/>
            <a:ext cx="5233703" cy="1477328"/>
          </a:xfrm>
          <a:prstGeom prst="rect">
            <a:avLst/>
          </a:prstGeom>
          <a:solidFill>
            <a:schemeClr val="accent4">
              <a:lumMod val="40000"/>
              <a:lumOff val="60000"/>
            </a:schemeClr>
          </a:solidFill>
        </p:spPr>
        <p:txBody>
          <a:bodyPr wrap="square" rtlCol="0">
            <a:spAutoFit/>
          </a:bodyPr>
          <a:lstStyle/>
          <a:p>
            <a:r>
              <a:rPr lang="en-GB" dirty="0">
                <a:solidFill>
                  <a:srgbClr val="FF0000"/>
                </a:solidFill>
              </a:rPr>
              <a:t>These disorders may cause severe mental retardation, illness, or death if not treated in the early stages. If treated, infants may live relatively normal resulting in savings in medical costs over time</a:t>
            </a:r>
            <a:r>
              <a:rPr lang="en-GB" dirty="0"/>
              <a:t>. </a:t>
            </a:r>
          </a:p>
          <a:p>
            <a:endParaRPr lang="en-GB" dirty="0"/>
          </a:p>
        </p:txBody>
      </p:sp>
    </p:spTree>
    <p:extLst>
      <p:ext uri="{BB962C8B-B14F-4D97-AF65-F5344CB8AC3E}">
        <p14:creationId xmlns:p14="http://schemas.microsoft.com/office/powerpoint/2010/main" val="1323001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10175" t="25551" r="47967" b="19118"/>
          <a:stretch/>
        </p:blipFill>
        <p:spPr>
          <a:xfrm>
            <a:off x="134471" y="0"/>
            <a:ext cx="5446060" cy="4047566"/>
          </a:xfrm>
          <a:prstGeom prst="rect">
            <a:avLst/>
          </a:prstGeom>
        </p:spPr>
      </p:pic>
      <p:pic>
        <p:nvPicPr>
          <p:cNvPr id="5" name="Picture 4"/>
          <p:cNvPicPr>
            <a:picLocks noChangeAspect="1"/>
          </p:cNvPicPr>
          <p:nvPr/>
        </p:nvPicPr>
        <p:blipFill rotWithShape="1">
          <a:blip r:embed="rId3"/>
          <a:srcRect l="9866" t="24632" r="47761" b="19853"/>
          <a:stretch/>
        </p:blipFill>
        <p:spPr>
          <a:xfrm>
            <a:off x="5580531" y="2662518"/>
            <a:ext cx="5513294" cy="4061012"/>
          </a:xfrm>
          <a:prstGeom prst="rect">
            <a:avLst/>
          </a:prstGeom>
        </p:spPr>
      </p:pic>
    </p:spTree>
    <p:extLst>
      <p:ext uri="{BB962C8B-B14F-4D97-AF65-F5344CB8AC3E}">
        <p14:creationId xmlns:p14="http://schemas.microsoft.com/office/powerpoint/2010/main" val="21282960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i="1" u="sng" dirty="0" smtClean="0">
                <a:solidFill>
                  <a:srgbClr val="C00000"/>
                </a:solidFill>
                <a:effectLst>
                  <a:outerShdw blurRad="38100" dist="38100" dir="2700000" algn="tl">
                    <a:srgbClr val="000000">
                      <a:alpha val="43137"/>
                    </a:srgbClr>
                  </a:outerShdw>
                </a:effectLst>
              </a:rPr>
              <a:t/>
            </a:r>
            <a:br>
              <a:rPr lang="en-US" b="1" i="1" u="sng" dirty="0" smtClean="0">
                <a:solidFill>
                  <a:srgbClr val="C00000"/>
                </a:solidFill>
                <a:effectLst>
                  <a:outerShdw blurRad="38100" dist="38100" dir="2700000" algn="tl">
                    <a:srgbClr val="000000">
                      <a:alpha val="43137"/>
                    </a:srgbClr>
                  </a:outerShdw>
                </a:effectLst>
              </a:rPr>
            </a:br>
            <a:endParaRPr lang="en-GB" dirty="0"/>
          </a:p>
        </p:txBody>
      </p:sp>
      <p:sp>
        <p:nvSpPr>
          <p:cNvPr id="2" name="Content Placeholder 1"/>
          <p:cNvSpPr>
            <a:spLocks noGrp="1"/>
          </p:cNvSpPr>
          <p:nvPr>
            <p:ph idx="1"/>
          </p:nvPr>
        </p:nvSpPr>
        <p:spPr>
          <a:xfrm>
            <a:off x="838200" y="1590527"/>
            <a:ext cx="10515600" cy="4458581"/>
          </a:xfrm>
        </p:spPr>
        <p:txBody>
          <a:bodyPr rtlCol="0">
            <a:normAutofit/>
          </a:bodyPr>
          <a:lstStyle/>
          <a:p>
            <a:pPr marL="0" indent="0">
              <a:buNone/>
              <a:defRPr/>
            </a:pPr>
            <a:endParaRPr lang="en-US" sz="3000" b="1" i="1" u="sng" dirty="0">
              <a:solidFill>
                <a:srgbClr val="C00000"/>
              </a:solidFill>
              <a:effectLst>
                <a:outerShdw blurRad="38100" dist="38100" dir="2700000" algn="tl">
                  <a:srgbClr val="000000">
                    <a:alpha val="43137"/>
                  </a:srgbClr>
                </a:outerShdw>
              </a:effectLst>
            </a:endParaRPr>
          </a:p>
          <a:p>
            <a:pPr marL="274320" indent="-274320">
              <a:buClr>
                <a:srgbClr val="C00000"/>
              </a:buClr>
              <a:buFont typeface="Wingdings" pitchFamily="2" charset="2"/>
              <a:buChar char="v"/>
              <a:defRPr/>
            </a:pPr>
            <a:r>
              <a:rPr lang="en-US" sz="2600" u="sng" dirty="0">
                <a:effectLst>
                  <a:outerShdw blurRad="38100" dist="38100" dir="2700000" algn="tl">
                    <a:srgbClr val="000000">
                      <a:alpha val="43137"/>
                    </a:srgbClr>
                  </a:outerShdw>
                </a:effectLst>
              </a:rPr>
              <a:t>Child rearing</a:t>
            </a:r>
            <a:r>
              <a:rPr lang="en-US" sz="2600" dirty="0">
                <a:effectLst>
                  <a:outerShdw blurRad="38100" dist="38100" dir="2700000" algn="tl">
                    <a:srgbClr val="000000">
                      <a:alpha val="43137"/>
                    </a:srgbClr>
                  </a:outerShdw>
                </a:effectLst>
              </a:rPr>
              <a:t>: cleaning, bathing, as well as the importance of exposure to the ultraviolet rays of the sun.</a:t>
            </a:r>
          </a:p>
          <a:p>
            <a:pPr marL="274320" indent="-274320">
              <a:buClr>
                <a:srgbClr val="FF0000"/>
              </a:buClr>
              <a:buFont typeface="Wingdings" pitchFamily="2" charset="2"/>
              <a:buChar char="v"/>
              <a:defRPr/>
            </a:pPr>
            <a:r>
              <a:rPr lang="en-US" sz="2600" u="sng" dirty="0">
                <a:effectLst>
                  <a:outerShdw blurRad="38100" dist="38100" dir="2700000" algn="tl">
                    <a:srgbClr val="000000">
                      <a:alpha val="43137"/>
                    </a:srgbClr>
                  </a:outerShdw>
                </a:effectLst>
              </a:rPr>
              <a:t>Immunization:</a:t>
            </a:r>
            <a:r>
              <a:rPr lang="en-US" sz="2600" dirty="0">
                <a:effectLst>
                  <a:outerShdw blurRad="38100" dist="38100" dir="2700000" algn="tl">
                    <a:srgbClr val="000000">
                      <a:alpha val="43137"/>
                    </a:srgbClr>
                  </a:outerShdw>
                </a:effectLst>
              </a:rPr>
              <a:t> benefits, timing and possible side effects.</a:t>
            </a:r>
          </a:p>
          <a:p>
            <a:pPr marL="274320" indent="-274320">
              <a:buClr>
                <a:srgbClr val="FF0000"/>
              </a:buClr>
              <a:buFont typeface="Wingdings" pitchFamily="2" charset="2"/>
              <a:buChar char="v"/>
              <a:defRPr/>
            </a:pPr>
            <a:r>
              <a:rPr lang="en-US" sz="2600" u="sng" dirty="0">
                <a:effectLst>
                  <a:outerShdw blurRad="38100" dist="38100" dir="2700000" algn="tl">
                    <a:srgbClr val="000000">
                      <a:alpha val="43137"/>
                    </a:srgbClr>
                  </a:outerShdw>
                </a:effectLst>
              </a:rPr>
              <a:t>Family planning: </a:t>
            </a:r>
            <a:r>
              <a:rPr lang="en-US" sz="2600" dirty="0">
                <a:effectLst>
                  <a:outerShdw blurRad="38100" dist="38100" dir="2700000" algn="tl">
                    <a:srgbClr val="000000">
                      <a:alpha val="43137"/>
                    </a:srgbClr>
                  </a:outerShdw>
                </a:effectLst>
              </a:rPr>
              <a:t>it is indirectly related to child’s health</a:t>
            </a:r>
          </a:p>
          <a:p>
            <a:pPr marL="0" indent="0">
              <a:buNone/>
              <a:defRPr/>
            </a:pPr>
            <a:endParaRPr lang="en-US" sz="2600" dirty="0">
              <a:effectLst>
                <a:outerShdw blurRad="38100" dist="38100" dir="2700000" algn="tl">
                  <a:srgbClr val="000000">
                    <a:alpha val="43137"/>
                  </a:srgbClr>
                </a:outerShdw>
              </a:effectLst>
            </a:endParaRPr>
          </a:p>
          <a:p>
            <a:pPr marL="0" indent="0">
              <a:buNone/>
              <a:defRPr/>
            </a:pPr>
            <a:endParaRPr lang="ar-EG" sz="26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26</a:t>
            </a:fld>
            <a:endParaRPr lang="en-GB"/>
          </a:p>
        </p:txBody>
      </p:sp>
      <p:pic>
        <p:nvPicPr>
          <p:cNvPr id="5" name="Picture 4"/>
          <p:cNvPicPr>
            <a:picLocks noChangeAspect="1"/>
          </p:cNvPicPr>
          <p:nvPr/>
        </p:nvPicPr>
        <p:blipFill>
          <a:blip r:embed="rId2"/>
          <a:stretch>
            <a:fillRect/>
          </a:stretch>
        </p:blipFill>
        <p:spPr>
          <a:xfrm>
            <a:off x="0" y="365125"/>
            <a:ext cx="8132769" cy="1225402"/>
          </a:xfrm>
          <a:prstGeom prst="rect">
            <a:avLst/>
          </a:prstGeom>
        </p:spPr>
      </p:pic>
    </p:spTree>
    <p:extLst>
      <p:ext uri="{BB962C8B-B14F-4D97-AF65-F5344CB8AC3E}">
        <p14:creationId xmlns:p14="http://schemas.microsoft.com/office/powerpoint/2010/main" val="235552351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a:xfrm>
            <a:off x="838200" y="1590527"/>
            <a:ext cx="10515600" cy="5130948"/>
          </a:xfrm>
        </p:spPr>
        <p:txBody>
          <a:bodyPr>
            <a:normAutofit fontScale="62500" lnSpcReduction="20000"/>
          </a:bodyPr>
          <a:lstStyle/>
          <a:p>
            <a:pPr marL="0" indent="0">
              <a:buNone/>
              <a:defRPr/>
            </a:pPr>
            <a:r>
              <a:rPr lang="en-US" sz="3400" b="1" dirty="0" smtClean="0"/>
              <a:t>(</a:t>
            </a:r>
            <a:r>
              <a:rPr lang="en-US" sz="3400" b="1" dirty="0"/>
              <a:t>Breast-feeding)</a:t>
            </a:r>
          </a:p>
          <a:p>
            <a:pPr marL="274320" indent="-274320">
              <a:buFont typeface="Wingdings" pitchFamily="2" charset="2"/>
              <a:buChar char="§"/>
              <a:defRPr/>
            </a:pPr>
            <a:r>
              <a:rPr lang="en-US" sz="3400" b="1" dirty="0"/>
              <a:t>Breast </a:t>
            </a:r>
            <a:r>
              <a:rPr lang="en-US" sz="3400" b="1" dirty="0" smtClean="0"/>
              <a:t>milk </a:t>
            </a:r>
            <a:r>
              <a:rPr lang="en-GB" sz="3400" dirty="0" smtClean="0"/>
              <a:t>fully </a:t>
            </a:r>
            <a:r>
              <a:rPr lang="en-GB" sz="3400" dirty="0"/>
              <a:t>meets the nutritional requirements of the infant in the first few months of </a:t>
            </a:r>
            <a:r>
              <a:rPr lang="en-GB" sz="3400" dirty="0" smtClean="0"/>
              <a:t>life.</a:t>
            </a:r>
            <a:endParaRPr lang="en-US" sz="3400" b="1" dirty="0" smtClean="0"/>
          </a:p>
          <a:p>
            <a:pPr marL="274320" indent="-274320">
              <a:buFont typeface="Wingdings" pitchFamily="2" charset="2"/>
              <a:buChar char="§"/>
              <a:defRPr/>
            </a:pPr>
            <a:r>
              <a:rPr lang="en-GB" sz="3400" dirty="0" smtClean="0"/>
              <a:t>Average mother </a:t>
            </a:r>
            <a:r>
              <a:rPr lang="en-GB" sz="3400" dirty="0"/>
              <a:t>secrete 450- 600ml of milk daily – 1.1gm protein/100ml – 70 kcals/100ml</a:t>
            </a:r>
            <a:endParaRPr lang="en-US" sz="3400" b="1" dirty="0" smtClean="0"/>
          </a:p>
          <a:p>
            <a:r>
              <a:rPr lang="en-GB" sz="3400" dirty="0"/>
              <a:t>PROMOTES bonding between mother and </a:t>
            </a:r>
            <a:r>
              <a:rPr lang="en-GB" sz="3400" dirty="0" smtClean="0"/>
              <a:t>infant, prevents </a:t>
            </a:r>
            <a:r>
              <a:rPr lang="en-GB" sz="3400" dirty="0"/>
              <a:t>malnutrition and reduces infant </a:t>
            </a:r>
            <a:r>
              <a:rPr lang="en-GB" sz="3400" dirty="0" smtClean="0"/>
              <a:t>mortality, </a:t>
            </a:r>
            <a:r>
              <a:rPr lang="en-US" sz="3400" b="1" dirty="0" smtClean="0"/>
              <a:t>naturally </a:t>
            </a:r>
            <a:r>
              <a:rPr lang="en-US" sz="3400" b="1" dirty="0"/>
              <a:t>encourages birth spacing. Also, could prevent deaths of at least one million children a </a:t>
            </a:r>
            <a:r>
              <a:rPr lang="en-US" sz="3400" b="1" dirty="0" smtClean="0"/>
              <a:t>year.</a:t>
            </a:r>
          </a:p>
          <a:p>
            <a:r>
              <a:rPr lang="en-GB" sz="3400" dirty="0" smtClean="0"/>
              <a:t>SUCKING helps in the development of jaws and teeth, PROTECTS babies from the tendency to obesity.</a:t>
            </a:r>
            <a:endParaRPr lang="en-US" sz="3400" b="1" dirty="0"/>
          </a:p>
          <a:p>
            <a:pPr marL="274320" indent="-274320">
              <a:buFont typeface="Wingdings" pitchFamily="2" charset="2"/>
              <a:buChar char="§"/>
              <a:defRPr/>
            </a:pPr>
            <a:r>
              <a:rPr lang="en-US" sz="3400" b="1" dirty="0"/>
              <a:t>Yet breast feeding practice </a:t>
            </a:r>
            <a:r>
              <a:rPr lang="en-US" sz="3400" b="1" dirty="0" smtClean="0"/>
              <a:t>is </a:t>
            </a:r>
            <a:r>
              <a:rPr lang="en-US" sz="3400" b="1" dirty="0"/>
              <a:t>not uniformly common in many developing countries for several reasons:</a:t>
            </a:r>
          </a:p>
          <a:p>
            <a:pPr marL="0" indent="0">
              <a:buNone/>
              <a:defRPr/>
            </a:pPr>
            <a:r>
              <a:rPr lang="en-US" sz="3400" dirty="0">
                <a:effectLst>
                  <a:outerShdw blurRad="38100" dist="38100" dir="2700000" algn="tl">
                    <a:srgbClr val="000000">
                      <a:alpha val="43137"/>
                    </a:srgbClr>
                  </a:outerShdw>
                </a:effectLst>
              </a:rPr>
              <a:t>      o Hospitals and maternity clinics promote bottle-feeding, because of the aggressive marketing by infant formula manufacturers, who provide free or low-cost supplies.</a:t>
            </a:r>
          </a:p>
          <a:p>
            <a:pPr marL="0" indent="0">
              <a:buNone/>
              <a:defRPr/>
            </a:pPr>
            <a:r>
              <a:rPr lang="en-US" sz="3400" dirty="0">
                <a:effectLst>
                  <a:outerShdw blurRad="38100" dist="38100" dir="2700000" algn="tl">
                    <a:srgbClr val="000000">
                      <a:alpha val="43137"/>
                    </a:srgbClr>
                  </a:outerShdw>
                </a:effectLst>
              </a:rPr>
              <a:t>      o Other practices, such as separating babies from mothers at birth, which inhibit breast feeding</a:t>
            </a:r>
            <a:r>
              <a:rPr lang="en-US" dirty="0">
                <a:effectLst>
                  <a:outerShdw blurRad="38100" dist="38100" dir="2700000" algn="tl">
                    <a:srgbClr val="000000">
                      <a:alpha val="43137"/>
                    </a:srgbClr>
                  </a:outerShdw>
                </a:effectLst>
              </a:rPr>
              <a:t>.</a:t>
            </a:r>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27</a:t>
            </a:fld>
            <a:endParaRPr lang="en-GB"/>
          </a:p>
        </p:txBody>
      </p:sp>
      <p:pic>
        <p:nvPicPr>
          <p:cNvPr id="5" name="Picture 4"/>
          <p:cNvPicPr>
            <a:picLocks noChangeAspect="1"/>
          </p:cNvPicPr>
          <p:nvPr/>
        </p:nvPicPr>
        <p:blipFill>
          <a:blip r:embed="rId2"/>
          <a:stretch>
            <a:fillRect/>
          </a:stretch>
        </p:blipFill>
        <p:spPr>
          <a:xfrm>
            <a:off x="0" y="365125"/>
            <a:ext cx="8132769" cy="1225402"/>
          </a:xfrm>
          <a:prstGeom prst="rect">
            <a:avLst/>
          </a:prstGeom>
        </p:spPr>
      </p:pic>
    </p:spTree>
    <p:extLst>
      <p:ext uri="{BB962C8B-B14F-4D97-AF65-F5344CB8AC3E}">
        <p14:creationId xmlns:p14="http://schemas.microsoft.com/office/powerpoint/2010/main" val="2666942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
          <p:cNvSpPr>
            <a:spLocks noGrp="1"/>
          </p:cNvSpPr>
          <p:nvPr>
            <p:ph type="title"/>
          </p:nvPr>
        </p:nvSpPr>
        <p:spPr>
          <a:xfrm>
            <a:off x="1774825" y="260351"/>
            <a:ext cx="8642350" cy="576263"/>
          </a:xfrm>
        </p:spPr>
        <p:txBody>
          <a:bodyPr>
            <a:normAutofit/>
          </a:bodyPr>
          <a:lstStyle/>
          <a:p>
            <a:pPr rtl="0" eaLnBrk="1" hangingPunct="1">
              <a:defRPr/>
            </a:pPr>
            <a:r>
              <a:rPr lang="en-US" sz="3200" b="1" dirty="0">
                <a:solidFill>
                  <a:srgbClr val="C00000"/>
                </a:solidFill>
                <a:effectLst>
                  <a:outerShdw blurRad="38100" dist="38100" dir="2700000" algn="tl">
                    <a:srgbClr val="000000">
                      <a:alpha val="43137"/>
                    </a:srgbClr>
                  </a:outerShdw>
                </a:effectLst>
                <a:cs typeface="Arial" pitchFamily="34" charset="0"/>
              </a:rPr>
              <a:t>Initiation and Maintenance of Breast feeding</a:t>
            </a:r>
            <a:endParaRPr lang="ar-EG" sz="3200" b="1"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28</a:t>
            </a:fld>
            <a:endParaRPr lang="en-GB"/>
          </a:p>
        </p:txBody>
      </p:sp>
      <p:sp>
        <p:nvSpPr>
          <p:cNvPr id="6" name="Content Placeholder 1"/>
          <p:cNvSpPr txBox="1">
            <a:spLocks/>
          </p:cNvSpPr>
          <p:nvPr/>
        </p:nvSpPr>
        <p:spPr>
          <a:xfrm>
            <a:off x="685800" y="984717"/>
            <a:ext cx="10439400" cy="5554195"/>
          </a:xfrm>
          <a:prstGeom prst="rect">
            <a:avLst/>
          </a:prstGeom>
        </p:spPr>
        <p:txBody>
          <a:bodyPr>
            <a:normAutofit fontScale="92500" lnSpcReduction="20000"/>
          </a:bodyPr>
          <a:lstStyle>
            <a:lvl1pPr marL="274320" indent="-274320" algn="r" defTabSz="914400" rtl="1"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r" defTabSz="914400" rtl="1"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r" defTabSz="914400" rtl="1"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r" defTabSz="914400" rtl="1"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r" defTabSz="914400" rtl="1"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r" defTabSz="914400" rtl="1"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l" rtl="0">
              <a:buClr>
                <a:srgbClr val="FF0000"/>
              </a:buClr>
              <a:buFont typeface="Wingdings" pitchFamily="2" charset="2"/>
              <a:buChar char="q"/>
              <a:defRPr/>
            </a:pPr>
            <a:r>
              <a:rPr lang="en-US" sz="2600" dirty="0">
                <a:solidFill>
                  <a:srgbClr val="7030A0"/>
                </a:solidFill>
                <a:effectLst>
                  <a:outerShdw blurRad="38100" dist="38100" dir="2700000" algn="tl">
                    <a:srgbClr val="000000">
                      <a:alpha val="43137"/>
                    </a:srgbClr>
                  </a:outerShdw>
                </a:effectLst>
              </a:rPr>
              <a:t>The decision of breast- feeding should be made during antenatal period by the help of the obstetrician and pediatrician. </a:t>
            </a:r>
          </a:p>
          <a:p>
            <a:pPr marL="0" indent="0" algn="l" rtl="0">
              <a:buNone/>
              <a:defRPr/>
            </a:pPr>
            <a:r>
              <a:rPr lang="en-US" sz="3000" b="1" u="sng" dirty="0">
                <a:solidFill>
                  <a:schemeClr val="tx1"/>
                </a:solidFill>
                <a:effectLst>
                  <a:outerShdw blurRad="38100" dist="38100" dir="2700000" algn="tl">
                    <a:srgbClr val="000000">
                      <a:alpha val="43137"/>
                    </a:srgbClr>
                  </a:outerShdw>
                </a:effectLst>
              </a:rPr>
              <a:t>Breast Feeding Guidelines:</a:t>
            </a:r>
          </a:p>
          <a:p>
            <a:pPr marL="0" indent="0" algn="l" rtl="0">
              <a:buNone/>
              <a:defRPr/>
            </a:pPr>
            <a:r>
              <a:rPr lang="en-US" sz="2600" dirty="0">
                <a:solidFill>
                  <a:schemeClr val="tx1"/>
                </a:solidFill>
                <a:effectLst>
                  <a:outerShdw blurRad="38100" dist="38100" dir="2700000" algn="tl">
                    <a:srgbClr val="000000">
                      <a:alpha val="43137"/>
                    </a:srgbClr>
                  </a:outerShdw>
                </a:effectLst>
              </a:rPr>
              <a:t>1. Begin breast feeding as soon as possible, preferably within the first half-hour after delivery.</a:t>
            </a:r>
          </a:p>
          <a:p>
            <a:pPr marL="0" indent="0" algn="l" rtl="0">
              <a:buNone/>
              <a:defRPr/>
            </a:pPr>
            <a:r>
              <a:rPr lang="en-US" sz="2600" dirty="0">
                <a:solidFill>
                  <a:schemeClr val="tx1"/>
                </a:solidFill>
                <a:effectLst>
                  <a:outerShdw blurRad="38100" dist="38100" dir="2700000" algn="tl">
                    <a:srgbClr val="000000">
                      <a:alpha val="43137"/>
                    </a:srgbClr>
                  </a:outerShdw>
                </a:effectLst>
              </a:rPr>
              <a:t>2. Breast feeding should be on demand, whenever the infant is hungry, both day and night.</a:t>
            </a:r>
          </a:p>
          <a:p>
            <a:pPr marL="0" indent="0" algn="l" rtl="0">
              <a:buNone/>
              <a:defRPr/>
            </a:pPr>
            <a:r>
              <a:rPr lang="en-US" sz="2600" dirty="0">
                <a:solidFill>
                  <a:schemeClr val="tx1"/>
                </a:solidFill>
                <a:effectLst>
                  <a:outerShdw blurRad="38100" dist="38100" dir="2700000" algn="tl">
                    <a:srgbClr val="000000">
                      <a:alpha val="43137"/>
                    </a:srgbClr>
                  </a:outerShdw>
                </a:effectLst>
              </a:rPr>
              <a:t>3. Exclusive breast feeding through the first 6 months of life.</a:t>
            </a:r>
          </a:p>
          <a:p>
            <a:pPr marL="0" indent="0" algn="l" rtl="0">
              <a:buNone/>
              <a:defRPr/>
            </a:pPr>
            <a:r>
              <a:rPr lang="en-US" sz="2600" dirty="0">
                <a:solidFill>
                  <a:schemeClr val="tx1"/>
                </a:solidFill>
                <a:effectLst>
                  <a:outerShdw blurRad="38100" dist="38100" dir="2700000" algn="tl">
                    <a:srgbClr val="000000">
                      <a:alpha val="43137"/>
                    </a:srgbClr>
                  </a:outerShdw>
                </a:effectLst>
              </a:rPr>
              <a:t>4. Appropriate complementary semi-solid food should be started after 6 months of age, but the breast milk should be offered first.</a:t>
            </a:r>
          </a:p>
          <a:p>
            <a:pPr marL="0" indent="0" algn="l" rtl="0">
              <a:buNone/>
              <a:defRPr/>
            </a:pPr>
            <a:r>
              <a:rPr lang="en-US" sz="2600" dirty="0">
                <a:solidFill>
                  <a:schemeClr val="tx1"/>
                </a:solidFill>
                <a:effectLst>
                  <a:outerShdw blurRad="38100" dist="38100" dir="2700000" algn="tl">
                    <a:srgbClr val="000000">
                      <a:alpha val="43137"/>
                    </a:srgbClr>
                  </a:outerShdw>
                </a:effectLst>
              </a:rPr>
              <a:t>5. Breast-feeding should be continued throughout the second year of life.</a:t>
            </a:r>
          </a:p>
          <a:p>
            <a:pPr marL="0" indent="0" algn="l" rtl="0">
              <a:buNone/>
              <a:defRPr/>
            </a:pPr>
            <a:r>
              <a:rPr lang="en-US" sz="2600" dirty="0">
                <a:solidFill>
                  <a:schemeClr val="tx1"/>
                </a:solidFill>
                <a:effectLst>
                  <a:outerShdw blurRad="38100" dist="38100" dir="2700000" algn="tl">
                    <a:srgbClr val="000000">
                      <a:alpha val="43137"/>
                    </a:srgbClr>
                  </a:outerShdw>
                </a:effectLst>
              </a:rPr>
              <a:t>6. Position the infant so that its mouth covers both the nipple and areola, and latches on properly.</a:t>
            </a:r>
          </a:p>
          <a:p>
            <a:pPr marL="0" indent="0" algn="l" rtl="0">
              <a:buNone/>
              <a:defRPr/>
            </a:pPr>
            <a:r>
              <a:rPr lang="en-US" sz="2600" dirty="0">
                <a:solidFill>
                  <a:schemeClr val="tx1"/>
                </a:solidFill>
                <a:effectLst>
                  <a:outerShdw blurRad="38100" dist="38100" dir="2700000" algn="tl">
                    <a:srgbClr val="000000">
                      <a:alpha val="43137"/>
                    </a:srgbClr>
                  </a:outerShdw>
                </a:effectLst>
              </a:rPr>
              <a:t>7. Avoid the use of bottles or pacifiers.</a:t>
            </a:r>
          </a:p>
          <a:p>
            <a:pPr marL="0" indent="0" algn="l" rtl="0">
              <a:buNone/>
              <a:defRPr/>
            </a:pPr>
            <a:r>
              <a:rPr lang="en-US" sz="2600" dirty="0">
                <a:solidFill>
                  <a:schemeClr val="tx1"/>
                </a:solidFill>
                <a:effectLst>
                  <a:outerShdw blurRad="38100" dist="38100" dir="2700000" algn="tl">
                    <a:srgbClr val="000000">
                      <a:alpha val="43137"/>
                    </a:srgbClr>
                  </a:outerShdw>
                </a:effectLst>
              </a:rPr>
              <a:t>8. The mother’s food and fluids should meet her needs during lactation.</a:t>
            </a:r>
          </a:p>
          <a:p>
            <a:pPr marL="0" indent="0" algn="l" rtl="0">
              <a:buNone/>
              <a:defRPr/>
            </a:pPr>
            <a:endParaRPr lang="ar-E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01910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2739146" y="365125"/>
            <a:ext cx="5926553" cy="5926553"/>
          </a:xfrm>
          <a:prstGeom prst="rect">
            <a:avLst/>
          </a:prstGeom>
        </p:spPr>
      </p:pic>
    </p:spTree>
    <p:extLst>
      <p:ext uri="{BB962C8B-B14F-4D97-AF65-F5344CB8AC3E}">
        <p14:creationId xmlns:p14="http://schemas.microsoft.com/office/powerpoint/2010/main" val="632300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44" y="197857"/>
            <a:ext cx="7230794" cy="980910"/>
          </a:xfrm>
          <a:solidFill>
            <a:schemeClr val="tx2">
              <a:lumMod val="20000"/>
              <a:lumOff val="80000"/>
            </a:schemeClr>
          </a:solidFill>
        </p:spPr>
        <p:txBody>
          <a:bodyPr/>
          <a:lstStyle/>
          <a:p>
            <a:r>
              <a:rPr lang="en-GB" dirty="0" smtClean="0"/>
              <a:t>Why focus on child’s health?</a:t>
            </a:r>
            <a:endParaRPr lang="en-GB" dirty="0"/>
          </a:p>
        </p:txBody>
      </p:sp>
      <p:sp>
        <p:nvSpPr>
          <p:cNvPr id="3" name="Content Placeholder 2"/>
          <p:cNvSpPr>
            <a:spLocks noGrp="1"/>
          </p:cNvSpPr>
          <p:nvPr>
            <p:ph sz="half" idx="1"/>
          </p:nvPr>
        </p:nvSpPr>
        <p:spPr>
          <a:xfrm>
            <a:off x="336177" y="1358154"/>
            <a:ext cx="6445623" cy="5121014"/>
          </a:xfrm>
        </p:spPr>
        <p:txBody>
          <a:bodyPr>
            <a:normAutofit fontScale="92500" lnSpcReduction="20000"/>
          </a:bodyPr>
          <a:lstStyle/>
          <a:p>
            <a:pPr marL="514350" indent="-514350">
              <a:buAutoNum type="arabicPeriod"/>
            </a:pPr>
            <a:r>
              <a:rPr lang="en-GB" dirty="0" smtClean="0"/>
              <a:t>Major proportion of the populations,</a:t>
            </a:r>
            <a:r>
              <a:rPr lang="en-GB" dirty="0"/>
              <a:t> </a:t>
            </a:r>
            <a:r>
              <a:rPr lang="en-GB" dirty="0" smtClean="0"/>
              <a:t>(Jordan: 34% &lt;14 years)</a:t>
            </a:r>
            <a:endParaRPr lang="en-GB" dirty="0" smtClean="0"/>
          </a:p>
          <a:p>
            <a:pPr marL="514350" indent="-514350">
              <a:buAutoNum type="arabicPeriod"/>
            </a:pPr>
            <a:r>
              <a:rPr lang="en-GB" dirty="0" smtClean="0"/>
              <a:t>One </a:t>
            </a:r>
            <a:r>
              <a:rPr lang="en-GB" dirty="0" smtClean="0"/>
              <a:t>of the most vulnerable segments of the population.</a:t>
            </a:r>
          </a:p>
          <a:p>
            <a:pPr marL="514350" indent="-514350">
              <a:buFont typeface="Arial" panose="020B0604020202020204" pitchFamily="34" charset="0"/>
              <a:buAutoNum type="arabicPeriod"/>
            </a:pPr>
            <a:r>
              <a:rPr lang="en-GB" dirty="0" smtClean="0"/>
              <a:t>A child is dependant on adults for </a:t>
            </a:r>
            <a:r>
              <a:rPr lang="en-GB" dirty="0" smtClean="0"/>
              <a:t>optimal </a:t>
            </a:r>
            <a:r>
              <a:rPr lang="en-GB" dirty="0" smtClean="0"/>
              <a:t>development and survival. </a:t>
            </a:r>
          </a:p>
          <a:p>
            <a:pPr marL="514350" indent="-514350">
              <a:buAutoNum type="arabicPeriod"/>
            </a:pPr>
            <a:r>
              <a:rPr lang="en-GB" dirty="0" smtClean="0"/>
              <a:t>Critical years of life:  biologic immaturity (immunity)—increased risk of infectious diseases and rapid </a:t>
            </a:r>
            <a:r>
              <a:rPr lang="en-GB" dirty="0"/>
              <a:t>growth and development (e.g. </a:t>
            </a:r>
            <a:r>
              <a:rPr lang="en-GB" dirty="0" smtClean="0"/>
              <a:t>brain).</a:t>
            </a:r>
          </a:p>
          <a:p>
            <a:pPr marL="514350" indent="-514350">
              <a:buAutoNum type="arabicPeriod"/>
            </a:pPr>
            <a:r>
              <a:rPr lang="en-GB" dirty="0" smtClean="0"/>
              <a:t>Childhood illness contribute substantially to the global burden of disease.</a:t>
            </a:r>
          </a:p>
          <a:p>
            <a:pPr marL="514350" indent="-514350">
              <a:buFont typeface="Arial" panose="020B0604020202020204" pitchFamily="34" charset="0"/>
              <a:buAutoNum type="arabicPeriod"/>
            </a:pPr>
            <a:r>
              <a:rPr lang="en-GB" dirty="0"/>
              <a:t>Majority of child deaths are preventable and treatable</a:t>
            </a:r>
            <a:r>
              <a:rPr lang="en-GB" dirty="0" smtClean="0"/>
              <a:t>.</a:t>
            </a:r>
            <a:endParaRPr lang="en-GB" dirty="0" smtClean="0"/>
          </a:p>
          <a:p>
            <a:pPr marL="514350" indent="-514350">
              <a:buFont typeface="Arial" panose="020B0604020202020204" pitchFamily="34" charset="0"/>
              <a:buAutoNum type="arabicPeriod"/>
            </a:pPr>
            <a:r>
              <a:rPr lang="en-GB" dirty="0" smtClean="0"/>
              <a:t>A </a:t>
            </a:r>
            <a:r>
              <a:rPr lang="en-GB" dirty="0" smtClean="0"/>
              <a:t>good measure of societal </a:t>
            </a:r>
            <a:r>
              <a:rPr lang="en-GB" dirty="0" smtClean="0"/>
              <a:t>development.</a:t>
            </a:r>
            <a:endParaRPr lang="en-GB" dirty="0" smtClean="0"/>
          </a:p>
          <a:p>
            <a:pPr marL="514350" indent="-514350">
              <a:buFont typeface="Arial" panose="020B0604020202020204" pitchFamily="34" charset="0"/>
              <a:buAutoNum type="arabicPeriod"/>
            </a:pPr>
            <a:endParaRPr lang="en-GB" dirty="0" smtClean="0"/>
          </a:p>
          <a:p>
            <a:pPr marL="514350" indent="-514350">
              <a:buAutoNum type="arabicPeriod"/>
            </a:pPr>
            <a:endParaRPr lang="en-GB" dirty="0" smtClean="0"/>
          </a:p>
          <a:p>
            <a:endParaRPr lang="en-GB" dirty="0"/>
          </a:p>
        </p:txBody>
      </p:sp>
      <p:sp>
        <p:nvSpPr>
          <p:cNvPr id="7" name="Slide Number Placeholder 6"/>
          <p:cNvSpPr>
            <a:spLocks noGrp="1"/>
          </p:cNvSpPr>
          <p:nvPr>
            <p:ph type="sldNum" sz="quarter" idx="12"/>
          </p:nvPr>
        </p:nvSpPr>
        <p:spPr/>
        <p:txBody>
          <a:bodyPr/>
          <a:lstStyle/>
          <a:p>
            <a:fld id="{E4CAA0D3-79D6-4FFB-AEBB-55B4DFD59A53}" type="slidenum">
              <a:rPr lang="en-GB" smtClean="0"/>
              <a:pPr/>
              <a:t>3</a:t>
            </a:fld>
            <a:endParaRPr lang="en-GB"/>
          </a:p>
        </p:txBody>
      </p:sp>
      <p:pic>
        <p:nvPicPr>
          <p:cNvPr id="8" name="Picture 7"/>
          <p:cNvPicPr>
            <a:picLocks noChangeAspect="1"/>
          </p:cNvPicPr>
          <p:nvPr/>
        </p:nvPicPr>
        <p:blipFill>
          <a:blip r:embed="rId2"/>
          <a:stretch>
            <a:fillRect/>
          </a:stretch>
        </p:blipFill>
        <p:spPr>
          <a:xfrm>
            <a:off x="6944820" y="2919517"/>
            <a:ext cx="5192426" cy="3861856"/>
          </a:xfrm>
          <a:prstGeom prst="rect">
            <a:avLst/>
          </a:prstGeom>
        </p:spPr>
      </p:pic>
      <p:pic>
        <p:nvPicPr>
          <p:cNvPr id="1028" name="Picture 4" descr="Health | UNICEF Jord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5246" y="81732"/>
            <a:ext cx="4180277" cy="278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8869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188914"/>
            <a:ext cx="8229600" cy="936625"/>
          </a:xfrm>
        </p:spPr>
        <p:txBody>
          <a:bodyPr rtlCol="0">
            <a:normAutofit fontScale="90000"/>
          </a:bodyPr>
          <a:lstStyle/>
          <a:p>
            <a:pPr>
              <a:defRPr/>
            </a:pPr>
            <a:r>
              <a:rPr lang="en-US" dirty="0" smtClean="0"/>
              <a:t/>
            </a:r>
            <a:br>
              <a:rPr lang="en-US" dirty="0" smtClean="0"/>
            </a:br>
            <a:r>
              <a:rPr lang="en-US" dirty="0" smtClean="0"/>
              <a:t>Supplementary </a:t>
            </a:r>
            <a:r>
              <a:rPr lang="en-US" dirty="0"/>
              <a:t>foods</a:t>
            </a:r>
            <a:br>
              <a:rPr lang="en-US" dirty="0"/>
            </a:br>
            <a:endParaRPr lang="ar-EG" dirty="0"/>
          </a:p>
        </p:txBody>
      </p:sp>
      <p:sp>
        <p:nvSpPr>
          <p:cNvPr id="2" name="Content Placeholder 1"/>
          <p:cNvSpPr>
            <a:spLocks noGrp="1"/>
          </p:cNvSpPr>
          <p:nvPr>
            <p:ph idx="1"/>
          </p:nvPr>
        </p:nvSpPr>
        <p:spPr>
          <a:xfrm>
            <a:off x="1774826" y="1052514"/>
            <a:ext cx="8569325" cy="5616575"/>
          </a:xfrm>
        </p:spPr>
        <p:txBody>
          <a:bodyPr rtlCol="0">
            <a:normAutofit/>
          </a:bodyPr>
          <a:lstStyle/>
          <a:p>
            <a:pPr marL="274320" indent="-274320">
              <a:buFont typeface="Wingdings" pitchFamily="2" charset="2"/>
              <a:buChar char="Ø"/>
              <a:defRPr/>
            </a:pPr>
            <a:r>
              <a:rPr lang="en-US" dirty="0">
                <a:effectLst>
                  <a:outerShdw blurRad="38100" dist="38100" dir="2700000" algn="tl">
                    <a:srgbClr val="000000">
                      <a:alpha val="43137"/>
                    </a:srgbClr>
                  </a:outerShdw>
                </a:effectLst>
              </a:rPr>
              <a:t> Babies can grow on breast milk alone for the first 6 months of life.</a:t>
            </a:r>
          </a:p>
          <a:p>
            <a:pPr marL="274320" indent="-274320">
              <a:buFont typeface="Wingdings" pitchFamily="2" charset="2"/>
              <a:buChar char="Ø"/>
              <a:defRPr/>
            </a:pPr>
            <a:r>
              <a:rPr lang="en-US" dirty="0">
                <a:effectLst>
                  <a:outerShdw blurRad="38100" dist="38100" dir="2700000" algn="tl">
                    <a:srgbClr val="000000">
                      <a:alpha val="43137"/>
                    </a:srgbClr>
                  </a:outerShdw>
                </a:effectLst>
              </a:rPr>
              <a:t> After that age, breast milk alone may not be enough; other foods need to be added with continuation of breast feeding for as long as possible, preferably 24 months. </a:t>
            </a:r>
          </a:p>
          <a:p>
            <a:pPr marL="274320" indent="-274320">
              <a:buFont typeface="Wingdings" pitchFamily="2" charset="2"/>
              <a:buChar char="Ø"/>
              <a:defRPr/>
            </a:pPr>
            <a:r>
              <a:rPr lang="en-US" dirty="0">
                <a:effectLst>
                  <a:outerShdw blurRad="38100" dist="38100" dir="2700000" algn="tl">
                    <a:srgbClr val="000000">
                      <a:alpha val="43137"/>
                    </a:srgbClr>
                  </a:outerShdw>
                </a:effectLst>
              </a:rPr>
              <a:t> Gradual foods introduction other than breast milk “weaning” is recommended. </a:t>
            </a:r>
          </a:p>
          <a:p>
            <a:pPr marL="274320" indent="-274320">
              <a:buFont typeface="Wingdings" pitchFamily="2" charset="2"/>
              <a:buChar char="Ø"/>
              <a:defRPr/>
            </a:pPr>
            <a:r>
              <a:rPr lang="en-US" dirty="0">
                <a:effectLst>
                  <a:outerShdw blurRad="38100" dist="38100" dir="2700000" algn="tl">
                    <a:srgbClr val="000000">
                      <a:alpha val="43137"/>
                    </a:srgbClr>
                  </a:outerShdw>
                </a:effectLst>
              </a:rPr>
              <a:t> In most communities, supplementary feeding starts by semisolid prepared from (the local staple food)</a:t>
            </a:r>
          </a:p>
          <a:p>
            <a:pPr marL="0" indent="0">
              <a:buNone/>
              <a:defRPr/>
            </a:pPr>
            <a:endParaRPr lang="en-US" dirty="0">
              <a:effectLst>
                <a:outerShdw blurRad="38100" dist="38100" dir="2700000" algn="tl">
                  <a:srgbClr val="000000">
                    <a:alpha val="43137"/>
                  </a:srgbClr>
                </a:outerShdw>
              </a:effectLst>
            </a:endParaRPr>
          </a:p>
          <a:p>
            <a:pPr marL="0" indent="0">
              <a:buNone/>
              <a:defRPr/>
            </a:pPr>
            <a:endParaRPr lang="en-US" dirty="0">
              <a:effectLst>
                <a:outerShdw blurRad="38100" dist="38100" dir="2700000" algn="tl">
                  <a:srgbClr val="000000">
                    <a:alpha val="43137"/>
                  </a:srgbClr>
                </a:outerShdw>
              </a:effectLst>
            </a:endParaRPr>
          </a:p>
          <a:p>
            <a:pPr marL="0" indent="0">
              <a:buNone/>
              <a:defRPr/>
            </a:pPr>
            <a:endParaRPr lang="ar-EG"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E4CAA0D3-79D6-4FFB-AEBB-55B4DFD59A53}" type="slidenum">
              <a:rPr lang="en-GB" smtClean="0"/>
              <a:pPr/>
              <a:t>30</a:t>
            </a:fld>
            <a:endParaRPr lang="en-GB"/>
          </a:p>
        </p:txBody>
      </p:sp>
    </p:spTree>
    <p:extLst>
      <p:ext uri="{BB962C8B-B14F-4D97-AF65-F5344CB8AC3E}">
        <p14:creationId xmlns:p14="http://schemas.microsoft.com/office/powerpoint/2010/main" val="295367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solidFill>
                  <a:srgbClr val="FF0000"/>
                </a:solidFill>
                <a:effectLst>
                  <a:outerShdw blurRad="38100" dist="38100" dir="2700000" algn="tl">
                    <a:srgbClr val="000000">
                      <a:alpha val="43137"/>
                    </a:srgbClr>
                  </a:outerShdw>
                </a:effectLst>
              </a:rPr>
              <a:t>The weaning period poses two risks:</a:t>
            </a:r>
            <a:endParaRPr lang="en-GB" dirty="0"/>
          </a:p>
        </p:txBody>
      </p:sp>
      <p:sp>
        <p:nvSpPr>
          <p:cNvPr id="2" name="Content Placeholder 1"/>
          <p:cNvSpPr>
            <a:spLocks noGrp="1"/>
          </p:cNvSpPr>
          <p:nvPr>
            <p:ph idx="1"/>
          </p:nvPr>
        </p:nvSpPr>
        <p:spPr>
          <a:xfrm>
            <a:off x="838200" y="1463040"/>
            <a:ext cx="10515600" cy="4713923"/>
          </a:xfrm>
        </p:spPr>
        <p:txBody>
          <a:bodyPr rtlCol="0">
            <a:normAutofit lnSpcReduction="10000"/>
          </a:bodyPr>
          <a:lstStyle/>
          <a:p>
            <a:pPr marL="0" indent="0">
              <a:buNone/>
              <a:defRPr/>
            </a:pPr>
            <a:r>
              <a:rPr lang="en-US" b="1" dirty="0">
                <a:solidFill>
                  <a:srgbClr val="FF0000"/>
                </a:solidFill>
                <a:effectLst>
                  <a:outerShdw blurRad="38100" dist="38100" dir="2700000" algn="tl">
                    <a:srgbClr val="000000">
                      <a:alpha val="43137"/>
                    </a:srgbClr>
                  </a:outerShdw>
                </a:effectLst>
              </a:rPr>
              <a:t>          </a:t>
            </a:r>
          </a:p>
          <a:p>
            <a:pPr marL="0" indent="0">
              <a:buNone/>
              <a:defRPr/>
            </a:pPr>
            <a:r>
              <a:rPr lang="en-US" sz="3600" dirty="0" smtClean="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o </a:t>
            </a:r>
            <a:r>
              <a:rPr lang="en-US" sz="3600" b="1" dirty="0" smtClean="0">
                <a:effectLst>
                  <a:outerShdw blurRad="38100" dist="38100" dir="2700000" algn="tl">
                    <a:srgbClr val="000000">
                      <a:alpha val="43137"/>
                    </a:srgbClr>
                  </a:outerShdw>
                </a:effectLst>
              </a:rPr>
              <a:t>Malnutrition: </a:t>
            </a:r>
            <a:r>
              <a:rPr lang="en-US" sz="3600" dirty="0" smtClean="0">
                <a:effectLst>
                  <a:outerShdw blurRad="38100" dist="38100" dir="2700000" algn="tl">
                    <a:srgbClr val="000000">
                      <a:alpha val="43137"/>
                    </a:srgbClr>
                  </a:outerShdw>
                </a:effectLst>
              </a:rPr>
              <a:t>a </a:t>
            </a:r>
            <a:r>
              <a:rPr lang="en-US" sz="3600" dirty="0">
                <a:effectLst>
                  <a:outerShdw blurRad="38100" dist="38100" dir="2700000" algn="tl">
                    <a:srgbClr val="000000">
                      <a:alpha val="43137"/>
                    </a:srgbClr>
                  </a:outerShdw>
                </a:effectLst>
              </a:rPr>
              <a:t>common problem during the weaning period as the weaning foods are usually watery, less nutritive and less energy supplying than breast milk.</a:t>
            </a:r>
          </a:p>
          <a:p>
            <a:pPr marL="0" indent="0">
              <a:buNone/>
              <a:defRPr/>
            </a:pPr>
            <a:r>
              <a:rPr lang="en-US" sz="3600" b="1" dirty="0" smtClean="0">
                <a:effectLst>
                  <a:outerShdw blurRad="38100" dist="38100" dir="2700000" algn="tl">
                    <a:srgbClr val="000000">
                      <a:alpha val="43137"/>
                    </a:srgbClr>
                  </a:outerShdw>
                </a:effectLst>
              </a:rPr>
              <a:t>   o Contamination</a:t>
            </a:r>
            <a:r>
              <a:rPr lang="en-US" sz="3600" b="1" dirty="0">
                <a:effectLst>
                  <a:outerShdw blurRad="38100" dist="38100" dir="2700000" algn="tl">
                    <a:srgbClr val="000000">
                      <a:alpha val="43137"/>
                    </a:srgbClr>
                  </a:outerShdw>
                </a:effectLst>
              </a:rPr>
              <a:t>: </a:t>
            </a:r>
            <a:r>
              <a:rPr lang="en-US" sz="3600" b="1" dirty="0" smtClean="0">
                <a:effectLst>
                  <a:outerShdw blurRad="38100" dist="38100" dir="2700000" algn="tl">
                    <a:srgbClr val="000000">
                      <a:alpha val="43137"/>
                    </a:srgbClr>
                  </a:outerShdw>
                </a:effectLst>
              </a:rPr>
              <a:t> </a:t>
            </a:r>
            <a:r>
              <a:rPr lang="en-US" sz="3600" dirty="0" smtClean="0">
                <a:effectLst>
                  <a:outerShdw blurRad="38100" dist="38100" dir="2700000" algn="tl">
                    <a:srgbClr val="000000">
                      <a:alpha val="43137"/>
                    </a:srgbClr>
                  </a:outerShdw>
                </a:effectLst>
              </a:rPr>
              <a:t>the </a:t>
            </a:r>
            <a:r>
              <a:rPr lang="en-US" sz="3600" dirty="0">
                <a:effectLst>
                  <a:outerShdw blurRad="38100" dist="38100" dir="2700000" algn="tl">
                    <a:srgbClr val="000000">
                      <a:alpha val="43137"/>
                    </a:srgbClr>
                  </a:outerShdw>
                </a:effectLst>
              </a:rPr>
              <a:t>risk of contamination of the weaning food is high, so diarrhea is common during this period. With </a:t>
            </a:r>
            <a:r>
              <a:rPr lang="en-US" sz="3600" dirty="0" smtClean="0">
                <a:effectLst>
                  <a:outerShdw blurRad="38100" dist="38100" dir="2700000" algn="tl">
                    <a:srgbClr val="000000">
                      <a:alpha val="43137"/>
                    </a:srgbClr>
                  </a:outerShdw>
                </a:effectLst>
              </a:rPr>
              <a:t>diarrhea, some </a:t>
            </a:r>
            <a:r>
              <a:rPr lang="en-US" sz="3600" dirty="0">
                <a:effectLst>
                  <a:outerShdw blurRad="38100" dist="38100" dir="2700000" algn="tl">
                    <a:srgbClr val="000000">
                      <a:alpha val="43137"/>
                    </a:srgbClr>
                  </a:outerShdw>
                </a:effectLst>
              </a:rPr>
              <a:t>parents usually starve the infant, which aggravates malnutrition. </a:t>
            </a:r>
            <a:endParaRPr lang="en-US" sz="3600" dirty="0" smtClean="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a:p>
            <a:pPr marL="0" indent="0">
              <a:buNone/>
              <a:defRPr/>
            </a:pPr>
            <a:endParaRPr lang="en-US" dirty="0"/>
          </a:p>
          <a:p>
            <a:pPr marL="0" indent="0">
              <a:buNone/>
              <a:defRPr/>
            </a:pPr>
            <a:endParaRPr lang="en-US" dirty="0"/>
          </a:p>
          <a:p>
            <a:pPr marL="0" indent="0">
              <a:buNone/>
              <a:defRPr/>
            </a:pPr>
            <a:endParaRPr lang="en-US" dirty="0"/>
          </a:p>
          <a:p>
            <a:pPr marL="0" indent="0">
              <a:buNone/>
              <a:defRPr/>
            </a:pPr>
            <a:endParaRPr lang="ar-EG"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31</a:t>
            </a:fld>
            <a:endParaRPr lang="en-GB"/>
          </a:p>
        </p:txBody>
      </p:sp>
    </p:spTree>
    <p:extLst>
      <p:ext uri="{BB962C8B-B14F-4D97-AF65-F5344CB8AC3E}">
        <p14:creationId xmlns:p14="http://schemas.microsoft.com/office/powerpoint/2010/main" val="211978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normAutofit/>
          </a:bodyPr>
          <a:lstStyle/>
          <a:p>
            <a:pPr marL="0" indent="0">
              <a:buNone/>
              <a:defRPr/>
            </a:pPr>
            <a:r>
              <a:rPr lang="en-US" dirty="0">
                <a:effectLst>
                  <a:outerShdw blurRad="38100" dist="38100" dir="2700000" algn="tl">
                    <a:srgbClr val="000000">
                      <a:alpha val="43137"/>
                    </a:srgbClr>
                  </a:outerShdw>
                </a:effectLst>
              </a:rPr>
              <a:t>-To avoid </a:t>
            </a:r>
            <a:r>
              <a:rPr lang="en-US" dirty="0" smtClean="0">
                <a:effectLst>
                  <a:outerShdw blurRad="38100" dist="38100" dir="2700000" algn="tl">
                    <a:srgbClr val="000000">
                      <a:alpha val="43137"/>
                    </a:srgbClr>
                  </a:outerShdw>
                </a:effectLst>
              </a:rPr>
              <a:t>these risks; </a:t>
            </a:r>
            <a:r>
              <a:rPr lang="en-US" b="1" dirty="0">
                <a:effectLst>
                  <a:outerShdw blurRad="38100" dist="38100" dir="2700000" algn="tl">
                    <a:srgbClr val="000000">
                      <a:alpha val="43137"/>
                    </a:srgbClr>
                  </a:outerShdw>
                </a:effectLst>
              </a:rPr>
              <a:t>the </a:t>
            </a:r>
            <a:r>
              <a:rPr lang="en-US" b="1" dirty="0">
                <a:solidFill>
                  <a:srgbClr val="C00000"/>
                </a:solidFill>
                <a:effectLst>
                  <a:outerShdw blurRad="38100" dist="38100" dir="2700000" algn="tl">
                    <a:srgbClr val="000000">
                      <a:alpha val="43137"/>
                    </a:srgbClr>
                  </a:outerShdw>
                </a:effectLst>
              </a:rPr>
              <a:t>UNICEF </a:t>
            </a:r>
            <a:r>
              <a:rPr lang="en-US" b="1" dirty="0">
                <a:effectLst>
                  <a:outerShdw blurRad="38100" dist="38100" dir="2700000" algn="tl">
                    <a:srgbClr val="000000">
                      <a:alpha val="43137"/>
                    </a:srgbClr>
                  </a:outerShdw>
                </a:effectLst>
              </a:rPr>
              <a:t>developed the following guidelines' for safe supplementary feeding.</a:t>
            </a:r>
          </a:p>
          <a:p>
            <a:pPr marL="0" indent="0">
              <a:buNone/>
              <a:defRPr/>
            </a:pPr>
            <a:r>
              <a:rPr lang="en-US" dirty="0">
                <a:effectLst>
                  <a:outerShdw blurRad="38100" dist="38100" dir="2700000" algn="tl">
                    <a:srgbClr val="000000">
                      <a:alpha val="43137"/>
                    </a:srgbClr>
                  </a:outerShdw>
                </a:effectLst>
              </a:rPr>
              <a:t>1. It should be started at the age of 6 months. By that age, the iron stores in the liver are depleted so the infant needs a diet rich in iron.</a:t>
            </a:r>
          </a:p>
          <a:p>
            <a:pPr marL="0" indent="0">
              <a:buNone/>
              <a:defRPr/>
            </a:pPr>
            <a:r>
              <a:rPr lang="en-US" dirty="0">
                <a:effectLst>
                  <a:outerShdw blurRad="38100" dist="38100" dir="2700000" algn="tl">
                    <a:srgbClr val="000000">
                      <a:alpha val="43137"/>
                    </a:srgbClr>
                  </a:outerShdw>
                </a:effectLst>
              </a:rPr>
              <a:t>2. Abrupt weaning should be avoided</a:t>
            </a:r>
            <a:r>
              <a:rPr lang="en-US" dirty="0" smtClean="0">
                <a:effectLst>
                  <a:outerShdw blurRad="38100" dist="38100" dir="2700000" algn="tl">
                    <a:srgbClr val="000000">
                      <a:alpha val="43137"/>
                    </a:srgbClr>
                  </a:outerShdw>
                </a:effectLst>
              </a:rPr>
              <a:t>.</a:t>
            </a:r>
            <a:r>
              <a:rPr lang="en-US" b="1" dirty="0">
                <a:effectLst>
                  <a:outerShdw blurRad="38100" dist="38100" dir="2700000" algn="tl">
                    <a:srgbClr val="000000">
                      <a:alpha val="43137"/>
                    </a:srgbClr>
                  </a:outerShdw>
                </a:effectLst>
              </a:rPr>
              <a:t> Only one new food is introduced at a time</a:t>
            </a:r>
            <a:r>
              <a:rPr lang="en-US" b="1"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pPr marL="0" indent="0">
              <a:buNone/>
              <a:defRPr/>
            </a:pPr>
            <a:r>
              <a:rPr lang="en-US" dirty="0">
                <a:effectLst>
                  <a:outerShdw blurRad="38100" dist="38100" dir="2700000" algn="tl">
                    <a:srgbClr val="000000">
                      <a:alpha val="43137"/>
                    </a:srgbClr>
                  </a:outerShdw>
                </a:effectLst>
              </a:rPr>
              <a:t>3.The nutritional value of the traditional weaning foods should be improved.</a:t>
            </a:r>
          </a:p>
          <a:p>
            <a:pPr marL="0" indent="0">
              <a:buNone/>
              <a:defRPr/>
            </a:pPr>
            <a:r>
              <a:rPr lang="en-US" dirty="0">
                <a:effectLst>
                  <a:outerShdw blurRad="38100" dist="38100" dir="2700000" algn="tl">
                    <a:srgbClr val="000000">
                      <a:alpha val="43137"/>
                    </a:srgbClr>
                  </a:outerShdw>
                </a:effectLst>
              </a:rPr>
              <a:t>4. All foods offered to the infant should be freshly prepared.</a:t>
            </a:r>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32</a:t>
            </a:fld>
            <a:endParaRPr lang="en-GB"/>
          </a:p>
        </p:txBody>
      </p:sp>
    </p:spTree>
    <p:extLst>
      <p:ext uri="{BB962C8B-B14F-4D97-AF65-F5344CB8AC3E}">
        <p14:creationId xmlns:p14="http://schemas.microsoft.com/office/powerpoint/2010/main" val="6090911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7541" y="0"/>
            <a:ext cx="11483788" cy="6858000"/>
          </a:xfrm>
        </p:spPr>
        <p:txBody>
          <a:bodyPr rtlCol="0">
            <a:normAutofit/>
          </a:bodyPr>
          <a:lstStyle/>
          <a:p>
            <a:pPr marL="0" indent="0">
              <a:buNone/>
              <a:defRPr/>
            </a:pPr>
            <a:r>
              <a:rPr lang="en-US" b="1" u="sng" dirty="0">
                <a:solidFill>
                  <a:srgbClr val="FF0000"/>
                </a:solidFill>
                <a:effectLst>
                  <a:outerShdw blurRad="38100" dist="38100" dir="2700000" algn="tl">
                    <a:srgbClr val="000000">
                      <a:alpha val="43137"/>
                    </a:srgbClr>
                  </a:outerShdw>
                </a:effectLst>
              </a:rPr>
              <a:t>Continued guidelines for safe supplementary feeding:</a:t>
            </a:r>
          </a:p>
          <a:p>
            <a:pPr marL="514350" indent="-514350">
              <a:buFont typeface="+mj-lt"/>
              <a:buAutoNum type="arabicPeriod" startAt="5"/>
              <a:defRPr/>
            </a:pPr>
            <a:r>
              <a:rPr lang="en-US" b="1" dirty="0">
                <a:effectLst>
                  <a:outerShdw blurRad="38100" dist="38100" dir="2700000" algn="tl">
                    <a:srgbClr val="000000">
                      <a:alpha val="43137"/>
                    </a:srgbClr>
                  </a:outerShdw>
                </a:effectLst>
              </a:rPr>
              <a:t>Breast- feeding should be continued until the end of the second year of life, together with supplements, as breast milk may be the only available clean source of animal protein.</a:t>
            </a:r>
          </a:p>
          <a:p>
            <a:pPr marL="514350" indent="-514350">
              <a:buFont typeface="+mj-lt"/>
              <a:buAutoNum type="arabicPeriod" startAt="5"/>
              <a:defRPr/>
            </a:pPr>
            <a:r>
              <a:rPr lang="en-US" b="1" dirty="0">
                <a:effectLst>
                  <a:outerShdw blurRad="38100" dist="38100" dir="2700000" algn="tl">
                    <a:srgbClr val="000000">
                      <a:alpha val="43137"/>
                    </a:srgbClr>
                  </a:outerShdw>
                </a:effectLst>
              </a:rPr>
              <a:t> Cleanliness &amp; hygiene should be ensured during food preparation</a:t>
            </a:r>
          </a:p>
          <a:p>
            <a:pPr marL="514350" indent="-514350">
              <a:buFont typeface="+mj-lt"/>
              <a:buAutoNum type="arabicPeriod" startAt="5"/>
              <a:defRPr/>
            </a:pPr>
            <a:r>
              <a:rPr lang="en-US" b="1" dirty="0" smtClean="0">
                <a:effectLst>
                  <a:outerShdw blurRad="38100" dist="38100" dir="2700000" algn="tl">
                    <a:srgbClr val="000000">
                      <a:alpha val="43137"/>
                    </a:srgbClr>
                  </a:outerShdw>
                </a:effectLst>
              </a:rPr>
              <a:t>Small </a:t>
            </a:r>
            <a:r>
              <a:rPr lang="en-US" b="1" dirty="0">
                <a:effectLst>
                  <a:outerShdw blurRad="38100" dist="38100" dir="2700000" algn="tl">
                    <a:srgbClr val="000000">
                      <a:alpha val="43137"/>
                    </a:srgbClr>
                  </a:outerShdw>
                </a:effectLst>
              </a:rPr>
              <a:t>quantities of the new food is introduced first and gradually increased. </a:t>
            </a:r>
            <a:r>
              <a:rPr lang="en-US" b="1" dirty="0" smtClean="0">
                <a:effectLst>
                  <a:outerShdw blurRad="38100" dist="38100" dir="2700000" algn="tl">
                    <a:srgbClr val="000000">
                      <a:alpha val="43137"/>
                    </a:srgbClr>
                  </a:outerShdw>
                </a:effectLst>
              </a:rPr>
              <a:t>Infant </a:t>
            </a:r>
            <a:r>
              <a:rPr lang="en-US" b="1" dirty="0">
                <a:effectLst>
                  <a:outerShdw blurRad="38100" dist="38100" dir="2700000" algn="tl">
                    <a:srgbClr val="000000">
                      <a:alpha val="43137"/>
                    </a:srgbClr>
                  </a:outerShdw>
                </a:effectLst>
              </a:rPr>
              <a:t>starvation during diarrhea should be avoided.</a:t>
            </a:r>
          </a:p>
          <a:p>
            <a:pPr marL="514350" indent="-514350">
              <a:buFont typeface="+mj-lt"/>
              <a:buAutoNum type="arabicPeriod" startAt="5"/>
              <a:defRPr/>
            </a:pPr>
            <a:r>
              <a:rPr lang="en-US" b="1" dirty="0">
                <a:effectLst>
                  <a:outerShdw blurRad="38100" dist="38100" dir="2700000" algn="tl">
                    <a:srgbClr val="000000">
                      <a:alpha val="43137"/>
                    </a:srgbClr>
                  </a:outerShdw>
                </a:effectLst>
              </a:rPr>
              <a:t> With the beginning of weaning, the chances of another pregnancy are greatly increased, so an action for child spacing should be motivated.</a:t>
            </a:r>
            <a:endParaRPr lang="ar-EG" b="1" dirty="0">
              <a:effectLst>
                <a:outerShdw blurRad="38100" dist="38100" dir="2700000" algn="tl">
                  <a:srgbClr val="000000">
                    <a:alpha val="43137"/>
                  </a:srgbClr>
                </a:outerShdw>
              </a:effectLst>
            </a:endParaRPr>
          </a:p>
        </p:txBody>
      </p:sp>
      <p:sp>
        <p:nvSpPr>
          <p:cNvPr id="3" name="Slide Number Placeholder 2"/>
          <p:cNvSpPr>
            <a:spLocks noGrp="1"/>
          </p:cNvSpPr>
          <p:nvPr>
            <p:ph type="sldNum" sz="quarter" idx="12"/>
          </p:nvPr>
        </p:nvSpPr>
        <p:spPr/>
        <p:txBody>
          <a:bodyPr/>
          <a:lstStyle/>
          <a:p>
            <a:fld id="{E4CAA0D3-79D6-4FFB-AEBB-55B4DFD59A53}" type="slidenum">
              <a:rPr lang="en-GB" smtClean="0"/>
              <a:pPr/>
              <a:t>33</a:t>
            </a:fld>
            <a:endParaRPr lang="en-GB"/>
          </a:p>
        </p:txBody>
      </p:sp>
    </p:spTree>
    <p:extLst>
      <p:ext uri="{BB962C8B-B14F-4D97-AF65-F5344CB8AC3E}">
        <p14:creationId xmlns:p14="http://schemas.microsoft.com/office/powerpoint/2010/main" val="845091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FYI</a:t>
            </a:r>
            <a:endParaRPr lang="en-GB" dirty="0"/>
          </a:p>
        </p:txBody>
      </p:sp>
      <p:sp>
        <p:nvSpPr>
          <p:cNvPr id="3" name="Content Placeholder 2"/>
          <p:cNvSpPr>
            <a:spLocks noGrp="1"/>
          </p:cNvSpPr>
          <p:nvPr>
            <p:ph idx="1"/>
          </p:nvPr>
        </p:nvSpPr>
        <p:spPr/>
        <p:txBody>
          <a:bodyPr/>
          <a:lstStyle/>
          <a:p>
            <a:r>
              <a:rPr lang="en-GB" dirty="0" smtClean="0"/>
              <a:t>The brain develops more rapidly when the child first enters school than at any other age!</a:t>
            </a:r>
          </a:p>
          <a:p>
            <a:pPr marL="0" indent="0">
              <a:buNone/>
            </a:pPr>
            <a:r>
              <a:rPr lang="en-GB" sz="4800" dirty="0" smtClean="0">
                <a:solidFill>
                  <a:srgbClr val="FF0000"/>
                </a:solidFill>
              </a:rPr>
              <a:t>False </a:t>
            </a:r>
          </a:p>
          <a:p>
            <a:r>
              <a:rPr lang="en-GB" dirty="0" smtClean="0"/>
              <a:t>The brain develops most rapidly before birth and in the first two years of life. The efforts to help the child learn at this age will benefit the child for their whole life.</a:t>
            </a:r>
            <a:endParaRPr lang="en-GB" dirty="0"/>
          </a:p>
        </p:txBody>
      </p:sp>
    </p:spTree>
    <p:extLst>
      <p:ext uri="{BB962C8B-B14F-4D97-AF65-F5344CB8AC3E}">
        <p14:creationId xmlns:p14="http://schemas.microsoft.com/office/powerpoint/2010/main" val="262766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58546"/>
          </a:xfrm>
        </p:spPr>
        <p:txBody>
          <a:bodyPr/>
          <a:lstStyle/>
          <a:p>
            <a:pPr algn="ctr"/>
            <a:r>
              <a:rPr lang="en-GB" dirty="0" smtClean="0"/>
              <a:t>Child Mortality indicators</a:t>
            </a:r>
            <a:endParaRPr lang="en-GB" dirty="0"/>
          </a:p>
        </p:txBody>
      </p:sp>
      <p:sp>
        <p:nvSpPr>
          <p:cNvPr id="3" name="Content Placeholder 2"/>
          <p:cNvSpPr>
            <a:spLocks noGrp="1"/>
          </p:cNvSpPr>
          <p:nvPr>
            <p:ph idx="1"/>
          </p:nvPr>
        </p:nvSpPr>
        <p:spPr>
          <a:xfrm>
            <a:off x="613117" y="1594174"/>
            <a:ext cx="5253111" cy="4891032"/>
          </a:xfrm>
        </p:spPr>
        <p:txBody>
          <a:bodyPr>
            <a:normAutofit fontScale="85000" lnSpcReduction="20000"/>
          </a:bodyPr>
          <a:lstStyle/>
          <a:p>
            <a:r>
              <a:rPr lang="en-GB" b="1" dirty="0"/>
              <a:t>Under-five mortality </a:t>
            </a:r>
            <a:r>
              <a:rPr lang="en-GB" b="1" dirty="0" smtClean="0"/>
              <a:t>rate U5MR</a:t>
            </a:r>
            <a:r>
              <a:rPr lang="en-GB" dirty="0"/>
              <a:t> - Probability of dying between birth and exactly five years of age expressed per 1,000 live births.</a:t>
            </a:r>
          </a:p>
          <a:p>
            <a:r>
              <a:rPr lang="en-GB" b="1" dirty="0"/>
              <a:t>Infant mortality </a:t>
            </a:r>
            <a:r>
              <a:rPr lang="en-GB" b="1" dirty="0" smtClean="0"/>
              <a:t>rate IMR</a:t>
            </a:r>
            <a:r>
              <a:rPr lang="en-GB" dirty="0"/>
              <a:t> - Probability of dying between birth and exactly one year of age expressed per 1,000 live births</a:t>
            </a:r>
          </a:p>
          <a:p>
            <a:r>
              <a:rPr lang="en-GB" b="1" dirty="0"/>
              <a:t>Neonatal mortality </a:t>
            </a:r>
            <a:r>
              <a:rPr lang="en-GB" b="1" dirty="0" smtClean="0"/>
              <a:t>rate NMR</a:t>
            </a:r>
            <a:r>
              <a:rPr lang="en-GB" dirty="0" smtClean="0"/>
              <a:t>: </a:t>
            </a:r>
            <a:r>
              <a:rPr lang="en-GB" dirty="0"/>
              <a:t>Probability of dying during the first 28 days of life, expressed per 1,000 live births</a:t>
            </a:r>
            <a:r>
              <a:rPr lang="en-GB" dirty="0" smtClean="0"/>
              <a:t>. (early and late)</a:t>
            </a:r>
          </a:p>
          <a:p>
            <a:r>
              <a:rPr lang="en-GB" b="1" dirty="0" smtClean="0"/>
              <a:t>Post Neonatal mortality rate PNMR: </a:t>
            </a:r>
            <a:r>
              <a:rPr lang="en-GB" dirty="0" smtClean="0"/>
              <a:t>Probability of dying between 28 days and exactly one year of age expressed per 1,000 live births</a:t>
            </a:r>
          </a:p>
          <a:p>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solidFill>
                  <a:srgbClr val="002060"/>
                </a:solidFill>
              </a:rPr>
              <a:pPr/>
              <a:t>4</a:t>
            </a:fld>
            <a:endParaRPr lang="en-GB">
              <a:solidFill>
                <a:srgbClr val="002060"/>
              </a:solidFill>
            </a:endParaRPr>
          </a:p>
        </p:txBody>
      </p:sp>
      <p:pic>
        <p:nvPicPr>
          <p:cNvPr id="5" name="Picture 4"/>
          <p:cNvPicPr>
            <a:picLocks noChangeAspect="1"/>
          </p:cNvPicPr>
          <p:nvPr/>
        </p:nvPicPr>
        <p:blipFill rotWithShape="1">
          <a:blip r:embed="rId2"/>
          <a:srcRect l="27907" t="45240" r="24736" b="12836"/>
          <a:stretch/>
        </p:blipFill>
        <p:spPr>
          <a:xfrm>
            <a:off x="5866228" y="1690688"/>
            <a:ext cx="6161650" cy="4298645"/>
          </a:xfrm>
          <a:prstGeom prst="rect">
            <a:avLst/>
          </a:prstGeom>
        </p:spPr>
      </p:pic>
    </p:spTree>
    <p:extLst>
      <p:ext uri="{BB962C8B-B14F-4D97-AF65-F5344CB8AC3E}">
        <p14:creationId xmlns:p14="http://schemas.microsoft.com/office/powerpoint/2010/main" val="1109392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8877" t="19279" r="10897" b="20145"/>
          <a:stretch/>
        </p:blipFill>
        <p:spPr>
          <a:xfrm>
            <a:off x="549252" y="576775"/>
            <a:ext cx="11093494" cy="5666106"/>
          </a:xfrm>
          <a:prstGeom prst="rect">
            <a:avLst/>
          </a:prstGeom>
        </p:spPr>
      </p:pic>
    </p:spTree>
    <p:extLst>
      <p:ext uri="{BB962C8B-B14F-4D97-AF65-F5344CB8AC3E}">
        <p14:creationId xmlns:p14="http://schemas.microsoft.com/office/powerpoint/2010/main" val="159132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E4CAA0D3-79D6-4FFB-AEBB-55B4DFD59A53}" type="slidenum">
              <a:rPr lang="en-GB" smtClean="0"/>
              <a:pPr/>
              <a:t>6</a:t>
            </a:fld>
            <a:endParaRPr lang="en-GB"/>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61513" y="351969"/>
            <a:ext cx="8707901" cy="6146755"/>
          </a:xfrm>
        </p:spPr>
      </p:pic>
    </p:spTree>
    <p:extLst>
      <p:ext uri="{BB962C8B-B14F-4D97-AF65-F5344CB8AC3E}">
        <p14:creationId xmlns:p14="http://schemas.microsoft.com/office/powerpoint/2010/main" val="35658770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55" y="355930"/>
            <a:ext cx="10515600" cy="916965"/>
          </a:xfrm>
          <a:solidFill>
            <a:schemeClr val="accent6">
              <a:lumMod val="60000"/>
              <a:lumOff val="40000"/>
            </a:schemeClr>
          </a:solidFill>
        </p:spPr>
        <p:txBody>
          <a:bodyPr/>
          <a:lstStyle/>
          <a:p>
            <a:pPr algn="ctr"/>
            <a:r>
              <a:rPr lang="en-GB" b="1" dirty="0" smtClean="0">
                <a:solidFill>
                  <a:srgbClr val="FF0000"/>
                </a:solidFill>
                <a:latin typeface="+mn-lt"/>
              </a:rPr>
              <a:t>Scope of the Problem</a:t>
            </a:r>
            <a:endParaRPr lang="en-GB" b="1" dirty="0">
              <a:solidFill>
                <a:srgbClr val="FF0000"/>
              </a:solidFill>
              <a:latin typeface="+mn-lt"/>
            </a:endParaRPr>
          </a:p>
        </p:txBody>
      </p:sp>
      <p:sp>
        <p:nvSpPr>
          <p:cNvPr id="3" name="Content Placeholder 2"/>
          <p:cNvSpPr>
            <a:spLocks noGrp="1"/>
          </p:cNvSpPr>
          <p:nvPr>
            <p:ph idx="1"/>
          </p:nvPr>
        </p:nvSpPr>
        <p:spPr>
          <a:xfrm>
            <a:off x="5401994" y="1452282"/>
            <a:ext cx="6597748" cy="5159533"/>
          </a:xfrm>
        </p:spPr>
        <p:txBody>
          <a:bodyPr>
            <a:normAutofit fontScale="85000" lnSpcReduction="20000"/>
          </a:bodyPr>
          <a:lstStyle/>
          <a:p>
            <a:pPr algn="r">
              <a:buNone/>
            </a:pPr>
            <a:endParaRPr lang="en-GB" dirty="0"/>
          </a:p>
          <a:p>
            <a:r>
              <a:rPr lang="en-GB" sz="3100" dirty="0" smtClean="0"/>
              <a:t>The </a:t>
            </a:r>
            <a:r>
              <a:rPr lang="en-GB" sz="3100" dirty="0"/>
              <a:t>world made remarkable progress in child survival in the past </a:t>
            </a:r>
            <a:r>
              <a:rPr lang="en-GB" sz="3100" dirty="0" smtClean="0"/>
              <a:t>30 years (1 </a:t>
            </a:r>
            <a:r>
              <a:rPr lang="en-GB" sz="3100" dirty="0"/>
              <a:t>in 27 children died before reaching age five in 2019, compared to 1 in 11 in </a:t>
            </a:r>
            <a:r>
              <a:rPr lang="en-GB" sz="3100" dirty="0" smtClean="0"/>
              <a:t>1990). </a:t>
            </a:r>
          </a:p>
          <a:p>
            <a:r>
              <a:rPr lang="en-GB" sz="3100" dirty="0" smtClean="0"/>
              <a:t>5.2 </a:t>
            </a:r>
            <a:r>
              <a:rPr lang="en-GB" sz="3100" dirty="0"/>
              <a:t>million children under age five died in </a:t>
            </a:r>
            <a:r>
              <a:rPr lang="en-GB" sz="3100" dirty="0" smtClean="0"/>
              <a:t>2019—</a:t>
            </a:r>
            <a:r>
              <a:rPr lang="en-GB" sz="3100" dirty="0" smtClean="0">
                <a:solidFill>
                  <a:srgbClr val="FF0000"/>
                </a:solidFill>
              </a:rPr>
              <a:t>50% of </a:t>
            </a:r>
            <a:r>
              <a:rPr lang="en-GB" sz="3100" dirty="0">
                <a:solidFill>
                  <a:srgbClr val="FF0000"/>
                </a:solidFill>
              </a:rPr>
              <a:t>those deaths occurred in sub-Saharan Africa.</a:t>
            </a:r>
          </a:p>
          <a:p>
            <a:r>
              <a:rPr lang="en-GB" sz="3100" dirty="0" smtClean="0"/>
              <a:t>The </a:t>
            </a:r>
            <a:r>
              <a:rPr lang="en-GB" sz="3100" dirty="0"/>
              <a:t>global under-five mortality </a:t>
            </a:r>
            <a:r>
              <a:rPr lang="en-GB" sz="3100" dirty="0" smtClean="0"/>
              <a:t>rate     from (93 </a:t>
            </a:r>
            <a:r>
              <a:rPr lang="en-GB" sz="3100" dirty="0"/>
              <a:t>deaths per 1,000 live births in 1990 to 38 in </a:t>
            </a:r>
            <a:r>
              <a:rPr lang="en-GB" sz="3100" dirty="0" smtClean="0"/>
              <a:t>2019). </a:t>
            </a:r>
          </a:p>
          <a:p>
            <a:r>
              <a:rPr lang="en-GB" sz="3100" dirty="0" smtClean="0"/>
              <a:t>In </a:t>
            </a:r>
            <a:r>
              <a:rPr lang="en-GB" sz="3100" dirty="0"/>
              <a:t>2019 </a:t>
            </a:r>
            <a:r>
              <a:rPr lang="en-GB" sz="3100" dirty="0" smtClean="0"/>
              <a:t>alone14,000 </a:t>
            </a:r>
            <a:r>
              <a:rPr lang="en-GB" sz="3100" dirty="0"/>
              <a:t>under-five deaths occurred every </a:t>
            </a:r>
            <a:r>
              <a:rPr lang="en-GB" sz="3100" dirty="0" smtClean="0"/>
              <a:t>day </a:t>
            </a:r>
            <a:r>
              <a:rPr lang="en-GB" sz="3100" dirty="0" smtClean="0">
                <a:sym typeface="Wingdings" panose="05000000000000000000" pitchFamily="2" charset="2"/>
              </a:rPr>
              <a:t> </a:t>
            </a:r>
            <a:r>
              <a:rPr lang="en-GB" sz="3100" dirty="0" smtClean="0"/>
              <a:t>preventable causes.</a:t>
            </a:r>
            <a:br>
              <a:rPr lang="en-GB" sz="3100" dirty="0" smtClean="0"/>
            </a:br>
            <a:endParaRPr lang="en-GB" sz="3100" dirty="0" smtClean="0"/>
          </a:p>
          <a:p>
            <a:pPr marL="0" indent="0" fontAlgn="base">
              <a:buNone/>
            </a:pPr>
            <a:r>
              <a:rPr lang="en-GB" sz="3100" dirty="0" smtClean="0"/>
              <a:t>     </a:t>
            </a:r>
            <a:r>
              <a:rPr lang="en-GB" sz="3100" dirty="0" smtClean="0"/>
              <a:t> UN report       </a:t>
            </a:r>
          </a:p>
          <a:p>
            <a:pPr marL="0" indent="0" fontAlgn="base">
              <a:buNone/>
            </a:pPr>
            <a:endParaRPr lang="en-GB" sz="3100" dirty="0"/>
          </a:p>
          <a:p>
            <a:pPr marL="0" indent="0" fontAlgn="base">
              <a:buNone/>
            </a:pPr>
            <a:endParaRPr lang="en-GB" sz="3100" dirty="0" smtClean="0"/>
          </a:p>
          <a:p>
            <a:pPr marL="0" indent="0" fontAlgn="base">
              <a:buNone/>
            </a:pPr>
            <a:endParaRPr lang="en-GB" sz="3100" dirty="0"/>
          </a:p>
          <a:p>
            <a:pPr marL="0" indent="0" fontAlgn="base">
              <a:buNone/>
            </a:pPr>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7</a:t>
            </a:fld>
            <a:endParaRPr lang="en-GB"/>
          </a:p>
        </p:txBody>
      </p:sp>
      <p:sp>
        <p:nvSpPr>
          <p:cNvPr id="5" name="Down Arrow 4"/>
          <p:cNvSpPr/>
          <p:nvPr/>
        </p:nvSpPr>
        <p:spPr>
          <a:xfrm>
            <a:off x="10657448" y="3953085"/>
            <a:ext cx="70339" cy="303157"/>
          </a:xfrm>
          <a:prstGeom prst="downArrow">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Child health"/>
          <p:cNvPicPr>
            <a:picLocks noChangeAspect="1" noChangeArrowheads="1"/>
          </p:cNvPicPr>
          <p:nvPr/>
        </p:nvPicPr>
        <p:blipFill rotWithShape="1">
          <a:blip r:embed="rId2">
            <a:extLst>
              <a:ext uri="{28A0092B-C50C-407E-A947-70E740481C1C}">
                <a14:useLocalDpi xmlns:a14="http://schemas.microsoft.com/office/drawing/2010/main" val="0"/>
              </a:ext>
            </a:extLst>
          </a:blip>
          <a:srcRect l="16260" r="16696"/>
          <a:stretch/>
        </p:blipFill>
        <p:spPr bwMode="auto">
          <a:xfrm>
            <a:off x="370450" y="1590081"/>
            <a:ext cx="5031544" cy="4222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422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871" y="761953"/>
            <a:ext cx="10515600" cy="1325563"/>
          </a:xfrm>
        </p:spPr>
        <p:txBody>
          <a:bodyPr/>
          <a:lstStyle/>
          <a:p>
            <a:r>
              <a:rPr lang="en-GB" dirty="0" smtClean="0"/>
              <a:t>Hope---SDGs</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21751" t="35109" r="25023" b="31435"/>
          <a:stretch/>
        </p:blipFill>
        <p:spPr>
          <a:xfrm>
            <a:off x="487053" y="1690688"/>
            <a:ext cx="11224964" cy="3966881"/>
          </a:xfrm>
          <a:prstGeom prst="rect">
            <a:avLst/>
          </a:prstGeom>
        </p:spPr>
      </p:pic>
      <p:cxnSp>
        <p:nvCxnSpPr>
          <p:cNvPr id="6" name="Straight Connector 5"/>
          <p:cNvCxnSpPr/>
          <p:nvPr/>
        </p:nvCxnSpPr>
        <p:spPr>
          <a:xfrm flipV="1">
            <a:off x="1156446" y="5190566"/>
            <a:ext cx="2191871" cy="1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416422" y="5457454"/>
            <a:ext cx="2191871" cy="1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660340" y="5464177"/>
            <a:ext cx="2191871" cy="134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6411288" y="0"/>
            <a:ext cx="5293659" cy="2779171"/>
          </a:xfrm>
          <a:prstGeom prst="rect">
            <a:avLst/>
          </a:prstGeom>
        </p:spPr>
      </p:pic>
      <p:sp>
        <p:nvSpPr>
          <p:cNvPr id="10" name="Rectangle 9"/>
          <p:cNvSpPr/>
          <p:nvPr/>
        </p:nvSpPr>
        <p:spPr>
          <a:xfrm>
            <a:off x="521476" y="-10362"/>
            <a:ext cx="5889812" cy="117129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MDG 4: </a:t>
            </a:r>
            <a:r>
              <a:rPr lang="en-GB" dirty="0">
                <a:solidFill>
                  <a:srgbClr val="FF0000"/>
                </a:solidFill>
              </a:rPr>
              <a:t>The child mortality rate has reduced by more than half over the past 25 years – falling from 90 to 43 deaths per 1,000 live births – but it has failed to meet the MDG target of a drop of two-thirds.</a:t>
            </a:r>
          </a:p>
        </p:txBody>
      </p:sp>
      <p:sp>
        <p:nvSpPr>
          <p:cNvPr id="11" name="Oval 10"/>
          <p:cNvSpPr/>
          <p:nvPr/>
        </p:nvSpPr>
        <p:spPr>
          <a:xfrm>
            <a:off x="10257146" y="-102688"/>
            <a:ext cx="1559859" cy="16906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227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Causes of death</a:t>
            </a:r>
          </a:p>
        </p:txBody>
      </p:sp>
      <p:sp>
        <p:nvSpPr>
          <p:cNvPr id="3" name="Content Placeholder 2"/>
          <p:cNvSpPr>
            <a:spLocks noGrp="1"/>
          </p:cNvSpPr>
          <p:nvPr>
            <p:ph idx="1"/>
          </p:nvPr>
        </p:nvSpPr>
        <p:spPr>
          <a:xfrm>
            <a:off x="838200" y="1519311"/>
            <a:ext cx="10515600" cy="4657652"/>
          </a:xfrm>
        </p:spPr>
        <p:txBody>
          <a:bodyPr>
            <a:normAutofit/>
          </a:bodyPr>
          <a:lstStyle/>
          <a:p>
            <a:r>
              <a:rPr lang="en-GB" dirty="0" smtClean="0"/>
              <a:t>Differ </a:t>
            </a:r>
            <a:r>
              <a:rPr lang="en-GB" dirty="0"/>
              <a:t>by age group </a:t>
            </a:r>
            <a:endParaRPr lang="en-GB" dirty="0" smtClean="0"/>
          </a:p>
          <a:p>
            <a:r>
              <a:rPr lang="en-GB" dirty="0" smtClean="0"/>
              <a:t>Common </a:t>
            </a:r>
            <a:r>
              <a:rPr lang="en-GB" dirty="0"/>
              <a:t>problems that occur beyond the neonatal period tend to be more easily addressed by public health strategies while neonatal problems may require more clinical based </a:t>
            </a:r>
            <a:r>
              <a:rPr lang="en-GB" dirty="0" smtClean="0"/>
              <a:t>interventions.</a:t>
            </a:r>
          </a:p>
          <a:p>
            <a:r>
              <a:rPr lang="en-GB" dirty="0"/>
              <a:t>Most interventions </a:t>
            </a:r>
            <a:r>
              <a:rPr lang="en-GB" dirty="0" smtClean="0"/>
              <a:t>aimed at </a:t>
            </a:r>
            <a:r>
              <a:rPr lang="en-GB" dirty="0"/>
              <a:t>decreasing neonatal mortality are linked to </a:t>
            </a:r>
            <a:r>
              <a:rPr lang="en-GB" i="1" dirty="0"/>
              <a:t>prenatal and maternal care interventions</a:t>
            </a:r>
            <a:r>
              <a:rPr lang="en-GB" i="1" dirty="0" smtClean="0"/>
              <a:t>.</a:t>
            </a:r>
          </a:p>
          <a:p>
            <a:pPr marL="0" indent="0">
              <a:buNone/>
            </a:pPr>
            <a:endParaRPr lang="en-GB" dirty="0"/>
          </a:p>
        </p:txBody>
      </p:sp>
      <p:sp>
        <p:nvSpPr>
          <p:cNvPr id="4" name="Slide Number Placeholder 3"/>
          <p:cNvSpPr>
            <a:spLocks noGrp="1"/>
          </p:cNvSpPr>
          <p:nvPr>
            <p:ph type="sldNum" sz="quarter" idx="12"/>
          </p:nvPr>
        </p:nvSpPr>
        <p:spPr/>
        <p:txBody>
          <a:bodyPr/>
          <a:lstStyle/>
          <a:p>
            <a:fld id="{E4CAA0D3-79D6-4FFB-AEBB-55B4DFD59A53}" type="slidenum">
              <a:rPr lang="en-GB" smtClean="0"/>
              <a:pPr/>
              <a:t>9</a:t>
            </a:fld>
            <a:endParaRPr lang="en-GB"/>
          </a:p>
        </p:txBody>
      </p:sp>
    </p:spTree>
    <p:extLst>
      <p:ext uri="{BB962C8B-B14F-4D97-AF65-F5344CB8AC3E}">
        <p14:creationId xmlns:p14="http://schemas.microsoft.com/office/powerpoint/2010/main" val="4264136660"/>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CE2C4C7B96C94992FCDCD516328081" ma:contentTypeVersion="6" ma:contentTypeDescription="Create a new document." ma:contentTypeScope="" ma:versionID="f48d1b8c8c867eee902265cf36546137">
  <xsd:schema xmlns:xsd="http://www.w3.org/2001/XMLSchema" xmlns:xs="http://www.w3.org/2001/XMLSchema" xmlns:p="http://schemas.microsoft.com/office/2006/metadata/properties" xmlns:ns2="e0585ad6-e60d-4dbf-9f0f-7ca5398387e1" targetNamespace="http://schemas.microsoft.com/office/2006/metadata/properties" ma:root="true" ma:fieldsID="865a30e56b997494d9cb9dc52bd11eee" ns2:_="">
    <xsd:import namespace="e0585ad6-e60d-4dbf-9f0f-7ca5398387e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85ad6-e60d-4dbf-9f0f-7ca539838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CD3EC34-BD7D-4EAD-84B8-6AF975C13C74}"/>
</file>

<file path=customXml/itemProps2.xml><?xml version="1.0" encoding="utf-8"?>
<ds:datastoreItem xmlns:ds="http://schemas.openxmlformats.org/officeDocument/2006/customXml" ds:itemID="{1174298E-22A4-4230-A2BB-BE14D377DA28}"/>
</file>

<file path=customXml/itemProps3.xml><?xml version="1.0" encoding="utf-8"?>
<ds:datastoreItem xmlns:ds="http://schemas.openxmlformats.org/officeDocument/2006/customXml" ds:itemID="{A0D842D0-DFBD-4058-ACC7-BF65DBFB3C7B}"/>
</file>

<file path=docProps/app.xml><?xml version="1.0" encoding="utf-8"?>
<Properties xmlns="http://schemas.openxmlformats.org/officeDocument/2006/extended-properties" xmlns:vt="http://schemas.openxmlformats.org/officeDocument/2006/docPropsVTypes">
  <Template/>
  <TotalTime>2211</TotalTime>
  <Words>1859</Words>
  <Application>Microsoft Office PowerPoint</Application>
  <PresentationFormat>Widescreen</PresentationFormat>
  <Paragraphs>196</Paragraphs>
  <Slides>34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Arial</vt:lpstr>
      <vt:lpstr>Calibri</vt:lpstr>
      <vt:lpstr>Calibri Light</vt:lpstr>
      <vt:lpstr>Garamond</vt:lpstr>
      <vt:lpstr>Symbol</vt:lpstr>
      <vt:lpstr>Times New Roman</vt:lpstr>
      <vt:lpstr>Wingdings</vt:lpstr>
      <vt:lpstr>Office Theme</vt:lpstr>
      <vt:lpstr>Organic</vt:lpstr>
      <vt:lpstr>Child’s Healthcare</vt:lpstr>
      <vt:lpstr>Definitions:</vt:lpstr>
      <vt:lpstr>Why focus on child’s health?</vt:lpstr>
      <vt:lpstr>Child Mortality indicators</vt:lpstr>
      <vt:lpstr>PowerPoint Presentation</vt:lpstr>
      <vt:lpstr>PowerPoint Presentation</vt:lpstr>
      <vt:lpstr>Scope of the Problem</vt:lpstr>
      <vt:lpstr>Hope---SDGs</vt:lpstr>
      <vt:lpstr>Causes of death</vt:lpstr>
      <vt:lpstr>Leading causes of death in children under-5 years</vt:lpstr>
      <vt:lpstr>PowerPoint Presentation</vt:lpstr>
      <vt:lpstr>Factors that Affect the Health of Children </vt:lpstr>
      <vt:lpstr>PowerPoint Presentation</vt:lpstr>
      <vt:lpstr>PowerPoint Presentation</vt:lpstr>
      <vt:lpstr>PowerPoint Presentation</vt:lpstr>
      <vt:lpstr>Morbidity</vt:lpstr>
      <vt:lpstr>PowerPoint Presentation</vt:lpstr>
      <vt:lpstr>PowerPoint Presentation</vt:lpstr>
      <vt:lpstr> Health Services </vt:lpstr>
      <vt:lpstr>PowerPoint Presentation</vt:lpstr>
      <vt:lpstr>PowerPoint Presentation</vt:lpstr>
      <vt:lpstr> </vt:lpstr>
      <vt:lpstr>PowerPoint Presentation</vt:lpstr>
      <vt:lpstr>Newborn Screening Program in Jordan</vt:lpstr>
      <vt:lpstr>PowerPoint Presentation</vt:lpstr>
      <vt:lpstr> </vt:lpstr>
      <vt:lpstr>PowerPoint Presentation</vt:lpstr>
      <vt:lpstr>Initiation and Maintenance of Breast feeding</vt:lpstr>
      <vt:lpstr>PowerPoint Presentation</vt:lpstr>
      <vt:lpstr> Supplementary foods </vt:lpstr>
      <vt:lpstr>The weaning period poses two risks:</vt:lpstr>
      <vt:lpstr>PowerPoint Presentation</vt:lpstr>
      <vt:lpstr>PowerPoint Presentation</vt:lpstr>
      <vt:lpstr>FYI</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Child’s Health</dc:title>
  <dc:creator>israa rawashdeh</dc:creator>
  <cp:lastModifiedBy>israa rawashdeh</cp:lastModifiedBy>
  <cp:revision>97</cp:revision>
  <dcterms:created xsi:type="dcterms:W3CDTF">2019-10-28T10:51:09Z</dcterms:created>
  <dcterms:modified xsi:type="dcterms:W3CDTF">2020-11-23T20:09:00Z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0x010100A4CE2C4C7B96C94992FCDCD516328081</vt:lpwstr>
  </property>
</Properties>
</file>