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8" r:id="rId3"/>
    <p:sldId id="260" r:id="rId4"/>
    <p:sldId id="259" r:id="rId5"/>
    <p:sldId id="294" r:id="rId6"/>
    <p:sldId id="267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162" autoAdjust="0"/>
  </p:normalViewPr>
  <p:slideViewPr>
    <p:cSldViewPr>
      <p:cViewPr varScale="1">
        <p:scale>
          <a:sx n="51" d="100"/>
          <a:sy n="51" d="100"/>
        </p:scale>
        <p:origin x="5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0CA5D-1CF2-4F3D-9A00-1202D3C1440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BBE2-10DF-415E-8927-BBF21F818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EBBE2-10DF-415E-8927-BBF21F818A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609131"/>
            <a:ext cx="7772977" cy="1143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512" y="1981705"/>
            <a:ext cx="7772977" cy="41144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512" y="6248871"/>
            <a:ext cx="1905000" cy="45644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89" y="6248871"/>
            <a:ext cx="2895023" cy="45644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89" y="6248871"/>
            <a:ext cx="1905000" cy="456441"/>
          </a:xfrm>
        </p:spPr>
        <p:txBody>
          <a:bodyPr/>
          <a:lstStyle>
            <a:lvl1pPr>
              <a:defRPr/>
            </a:lvl1pPr>
          </a:lstStyle>
          <a:p>
            <a:fld id="{A39D732E-442B-42B1-90A3-6C82FFA11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E1F51AB-F6E0-4A36-9EBF-BA46E76DD6B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1B10EF-1A74-4525-8E28-A19CF3BA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152191-over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 smtClean="0"/>
              <a:t>Cardiogenic</a:t>
            </a:r>
            <a:r>
              <a:rPr lang="en-US" dirty="0" smtClean="0"/>
              <a:t> Shock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33350"/>
            <a:ext cx="7886700" cy="6724650"/>
          </a:xfrm>
        </p:spPr>
        <p:txBody>
          <a:bodyPr rtlCol="0"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4. pain relief: </a:t>
            </a:r>
            <a:r>
              <a:rPr lang="en-US" sz="2000" dirty="0">
                <a:solidFill>
                  <a:srgbClr val="FF0000"/>
                </a:solidFill>
              </a:rPr>
              <a:t>Morphine</a:t>
            </a:r>
            <a:r>
              <a:rPr lang="en-US" sz="2000" dirty="0"/>
              <a:t> (1 to 2 mg every 5 minutes)</a:t>
            </a:r>
          </a:p>
          <a:p>
            <a:pPr marL="411480" lvl="1" indent="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/>
              <a:t> -</a:t>
            </a:r>
            <a:r>
              <a:rPr lang="en-US" dirty="0"/>
              <a:t>Relieves pain and anxiety </a:t>
            </a:r>
          </a:p>
          <a:p>
            <a:pPr marL="411480" lvl="1" indent="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-</a:t>
            </a:r>
            <a:r>
              <a:rPr lang="en-US" dirty="0"/>
              <a:t>Reduces excessive sympathetic activity</a:t>
            </a:r>
          </a:p>
          <a:p>
            <a:pPr marL="411480" lvl="1" indent="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-</a:t>
            </a:r>
            <a:r>
              <a:rPr lang="en-US" dirty="0"/>
              <a:t>Decreases oxygen demand</a:t>
            </a:r>
          </a:p>
          <a:p>
            <a:pPr marL="411480" lvl="1" indent="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- Decrease preload and afterload. </a:t>
            </a:r>
            <a:endParaRPr lang="en-US" sz="2000" dirty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5. arrhythmia correct 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2628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Atrial </a:t>
            </a:r>
            <a:r>
              <a:rPr lang="en-US" sz="2000" dirty="0" err="1"/>
              <a:t>bradyarrhythmias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dirty="0" err="1" smtClean="0"/>
              <a:t>tachyarrhythmias</a:t>
            </a:r>
            <a:r>
              <a:rPr lang="en-US" sz="2000" dirty="0" smtClean="0"/>
              <a:t> </a:t>
            </a:r>
            <a:r>
              <a:rPr lang="en-US" sz="2000" dirty="0"/>
              <a:t>or ventricular </a:t>
            </a:r>
            <a:r>
              <a:rPr lang="en-US" sz="2000" dirty="0" err="1"/>
              <a:t>tachyarrhythmias</a:t>
            </a:r>
            <a:r>
              <a:rPr lang="en-US" sz="2000" dirty="0"/>
              <a:t> can reduce </a:t>
            </a:r>
            <a:r>
              <a:rPr lang="en-US" sz="2000" dirty="0" err="1"/>
              <a:t>cadiac</a:t>
            </a:r>
            <a:r>
              <a:rPr lang="en-US" sz="2000" dirty="0"/>
              <a:t> output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so it should be corrected.</a:t>
            </a:r>
          </a:p>
          <a:p>
            <a:pPr marL="452628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-</a:t>
            </a:r>
            <a:r>
              <a:rPr lang="en-US" sz="2000" b="1" dirty="0"/>
              <a:t>antiarrhythmic drugs IV : </a:t>
            </a:r>
            <a:r>
              <a:rPr lang="en-US" sz="2000" dirty="0" err="1"/>
              <a:t>Amiodarone</a:t>
            </a:r>
            <a:r>
              <a:rPr lang="en-US" sz="2000" dirty="0"/>
              <a:t>, Procainamide, Lidocaine</a:t>
            </a:r>
          </a:p>
          <a:p>
            <a:pPr marL="452628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- </a:t>
            </a:r>
            <a:r>
              <a:rPr lang="en-US" sz="2000" b="1" dirty="0"/>
              <a:t>electrical cardioversion </a:t>
            </a:r>
          </a:p>
          <a:p>
            <a:pPr marL="452628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-pacing</a:t>
            </a:r>
            <a:endParaRPr lang="en-US" sz="2000" b="1" dirty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6. Thrombolytic Therapy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If the cause is likely an acute MI </a:t>
            </a:r>
          </a:p>
          <a:p>
            <a:pPr marL="411480" lvl="1" indent="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ym typeface="Wingdings" pitchFamily="2" charset="2"/>
              </a:rPr>
              <a:t>A</a:t>
            </a:r>
            <a:r>
              <a:rPr lang="en-US" sz="2000" dirty="0" smtClean="0"/>
              <a:t>spirin </a:t>
            </a:r>
            <a:r>
              <a:rPr lang="en-US" sz="2000" dirty="0"/>
              <a:t>and heparin should be given immediately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7. Hemodynamic Support: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411480" lvl="1" indent="0" eaLnBrk="1" fontAlgn="auto" hangingPunct="1">
              <a:spcBef>
                <a:spcPts val="324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Maintenance of adequate blood pressure is essential to break the vicious circle of progressive hypotension and further myocardial ischemia. </a:t>
            </a:r>
          </a:p>
          <a:p>
            <a:pPr marL="452628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9613"/>
            <a:ext cx="7886700" cy="887412"/>
          </a:xfrm>
        </p:spPr>
        <p:txBody>
          <a:bodyPr rtlCol="0">
            <a:normAutofit fontScale="9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Vasopressors</a:t>
            </a:r>
            <a:r>
              <a:rPr lang="en-US" sz="4000" b="1" dirty="0" smtClean="0"/>
              <a:t> for hypotension which is unresponsive to fluids 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025"/>
            <a:ext cx="7886700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Norepinephrine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dopamine</a:t>
            </a:r>
            <a:r>
              <a:rPr lang="en-US" dirty="0" smtClean="0"/>
              <a:t> are considered first-line drugs for hypotension in this situation 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Dopamine</a:t>
            </a:r>
            <a:r>
              <a:rPr lang="en-US" dirty="0"/>
              <a:t> acts as both an inotrope (particularly at 3 to 10 </a:t>
            </a:r>
            <a:r>
              <a:rPr lang="en-US" dirty="0" err="1"/>
              <a:t>μg</a:t>
            </a:r>
            <a:r>
              <a:rPr lang="en-US" dirty="0"/>
              <a:t>/kg/minute) and a vasopressor (10 to 20 </a:t>
            </a:r>
            <a:r>
              <a:rPr lang="en-US" dirty="0" err="1"/>
              <a:t>μg</a:t>
            </a:r>
            <a:r>
              <a:rPr lang="en-US" dirty="0"/>
              <a:t>/kg/minute).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solidFill>
                  <a:srgbClr val="00B0F0"/>
                </a:solidFill>
              </a:rPr>
              <a:t>Norepinephrine</a:t>
            </a:r>
            <a:r>
              <a:rPr lang="en-US" dirty="0"/>
              <a:t> (0.02 to 1.0 </a:t>
            </a:r>
            <a:r>
              <a:rPr lang="en-US" dirty="0" err="1"/>
              <a:t>μg</a:t>
            </a:r>
            <a:r>
              <a:rPr lang="en-US" dirty="0"/>
              <a:t>/kg/minute) acts primarily as a vasoconstrictor, has a mild inotropic effect, and increases coronary flow</a:t>
            </a:r>
          </a:p>
        </p:txBody>
      </p:sp>
    </p:spTree>
    <p:extLst>
      <p:ext uri="{BB962C8B-B14F-4D97-AF65-F5344CB8AC3E}">
        <p14:creationId xmlns:p14="http://schemas.microsoft.com/office/powerpoint/2010/main" val="22816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3200" b="1" smtClean="0"/>
              <a:t>If tissue perfusion remains </a:t>
            </a:r>
            <a:r>
              <a:rPr lang="en-US" sz="3200" b="1" smtClean="0">
                <a:solidFill>
                  <a:srgbClr val="FF0000"/>
                </a:solidFill>
              </a:rPr>
              <a:t>inadequate</a:t>
            </a:r>
            <a:r>
              <a:rPr lang="en-US" sz="3200" b="1" smtClean="0"/>
              <a:t> despit norepinephrine and dopamine, </a:t>
            </a:r>
            <a:r>
              <a:rPr lang="en-US" sz="3200" b="1" u="sng" smtClean="0"/>
              <a:t>inotropic therapy </a:t>
            </a:r>
            <a:r>
              <a:rPr lang="en-US" sz="3200" b="1" smtClean="0"/>
              <a:t>should be initiated:  </a:t>
            </a:r>
            <a:br>
              <a:rPr lang="en-US" sz="3200" b="1" smtClean="0"/>
            </a:b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b="1" dirty="0"/>
              <a:t>1.Dobutamine </a:t>
            </a:r>
            <a:r>
              <a:rPr lang="en-US" dirty="0"/>
              <a:t>:(2.5 to 20 mg/kg/minute),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 selective a1-adrenergic receptor agonist,: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 improve </a:t>
            </a:r>
            <a:r>
              <a:rPr lang="en-US" dirty="0">
                <a:solidFill>
                  <a:srgbClr val="FF0000"/>
                </a:solidFill>
              </a:rPr>
              <a:t>myocardial contractility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increase </a:t>
            </a:r>
            <a:r>
              <a:rPr lang="en-US" dirty="0">
                <a:solidFill>
                  <a:srgbClr val="FF0000"/>
                </a:solidFill>
              </a:rPr>
              <a:t>cardiac output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it is the initial agent of choice in patients with a </a:t>
            </a:r>
            <a:r>
              <a:rPr lang="en-US" dirty="0">
                <a:solidFill>
                  <a:srgbClr val="FF0000"/>
                </a:solidFill>
              </a:rPr>
              <a:t>low-output syndrome </a:t>
            </a:r>
            <a:r>
              <a:rPr lang="en-US" dirty="0"/>
              <a:t>and systolic blood pressures greater than 90 mm Hg.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/>
              <a:t>Side effect </a:t>
            </a:r>
            <a:r>
              <a:rPr lang="en-US" dirty="0"/>
              <a:t>:may exacerbate hypotension in some patients owing to its </a:t>
            </a:r>
            <a:r>
              <a:rPr lang="en-US" dirty="0" err="1"/>
              <a:t>vasodilatory</a:t>
            </a:r>
            <a:r>
              <a:rPr lang="en-US" dirty="0"/>
              <a:t> effects, and it can precipitate </a:t>
            </a:r>
            <a:r>
              <a:rPr lang="en-US" dirty="0" err="1"/>
              <a:t>tachyarrhythmias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cs typeface="Arial" charset="0"/>
              </a:rPr>
              <a:t>2.</a:t>
            </a:r>
            <a:r>
              <a:rPr lang="en-US" smtClean="0">
                <a:cs typeface="Arial" charset="0"/>
              </a:rPr>
              <a:t> </a:t>
            </a:r>
            <a:r>
              <a:rPr lang="en-US" b="1" smtClean="0">
                <a:cs typeface="Arial" charset="0"/>
              </a:rPr>
              <a:t>Milrinone : </a:t>
            </a:r>
            <a:r>
              <a:rPr lang="en-US" sz="3200" smtClean="0">
                <a:cs typeface="Arial" charset="0"/>
              </a:rPr>
              <a:t>(0.125 to 0.75 </a:t>
            </a:r>
            <a:r>
              <a:rPr lang="el-GR" sz="3200" smtClean="0">
                <a:cs typeface="Arial" charset="0"/>
              </a:rPr>
              <a:t>μ</a:t>
            </a:r>
            <a:r>
              <a:rPr lang="en-US" sz="3200" smtClean="0">
                <a:cs typeface="Arial" charset="0"/>
              </a:rPr>
              <a:t>g/kg/minute)</a:t>
            </a:r>
          </a:p>
          <a:p>
            <a:pPr eaLnBrk="1" hangingPunct="1"/>
            <a:r>
              <a:rPr lang="en-US" smtClean="0">
                <a:cs typeface="Arial" charset="0"/>
              </a:rPr>
              <a:t>phosphodiesterase inhibitor,</a:t>
            </a:r>
          </a:p>
          <a:p>
            <a:pPr eaLnBrk="1" hangingPunct="1"/>
            <a:r>
              <a:rPr lang="en-US" smtClean="0">
                <a:cs typeface="Arial" charset="0"/>
              </a:rPr>
              <a:t> 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has fewer chronotropic and arrhythmogenic effects </a:t>
            </a:r>
            <a:r>
              <a:rPr lang="en-US" smtClean="0">
                <a:cs typeface="Arial" charset="0"/>
              </a:rPr>
              <a:t>than catecholamines</a:t>
            </a:r>
          </a:p>
          <a:p>
            <a:pPr eaLnBrk="1" hangingPunct="1"/>
            <a:r>
              <a:rPr lang="en-US" smtClean="0">
                <a:cs typeface="Arial" charset="0"/>
              </a:rPr>
              <a:t>Has a 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long half-life </a:t>
            </a:r>
            <a:r>
              <a:rPr lang="en-US" smtClean="0">
                <a:cs typeface="Arial" charset="0"/>
              </a:rPr>
              <a:t>and can cause hypotension; in patients whose clinical status is tenuous .</a:t>
            </a:r>
          </a:p>
          <a:p>
            <a:pPr eaLnBrk="1" hangingPunct="1"/>
            <a:r>
              <a:rPr lang="en-US" smtClean="0">
                <a:cs typeface="Arial" charset="0"/>
              </a:rPr>
              <a:t> it is usually reserved for situations in which other agents have proved ineffective.</a:t>
            </a:r>
            <a:endParaRPr lang="ar-JO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4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cs typeface="Arial" charset="0"/>
              </a:rPr>
              <a:t>3.Levosimendan :</a:t>
            </a:r>
            <a:r>
              <a:rPr lang="en-US" smtClean="0">
                <a:cs typeface="Arial" charset="0"/>
              </a:rPr>
              <a:t> (0.05 to 0.2 μg/kg/minute) </a:t>
            </a:r>
          </a:p>
          <a:p>
            <a:pPr eaLnBrk="1" hangingPunct="1"/>
            <a:r>
              <a:rPr lang="en-US" smtClean="0">
                <a:cs typeface="Arial" charset="0"/>
              </a:rPr>
              <a:t> calcium sensitizer that has 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BOTH  inotropic and vasodilatory</a:t>
            </a:r>
            <a:r>
              <a:rPr lang="en-US" smtClean="0">
                <a:cs typeface="Arial" charset="0"/>
              </a:rPr>
              <a:t> properties and does </a:t>
            </a:r>
            <a:r>
              <a:rPr lang="en-US" u="sng" smtClean="0">
                <a:cs typeface="Arial" charset="0"/>
              </a:rPr>
              <a:t>not</a:t>
            </a:r>
            <a:r>
              <a:rPr lang="en-US" smtClean="0">
                <a:cs typeface="Arial" charset="0"/>
              </a:rPr>
              <a:t> increase myocardial oxygen consumption. </a:t>
            </a:r>
          </a:p>
          <a:p>
            <a:pPr eaLnBrk="1" hangingPunct="1"/>
            <a:r>
              <a:rPr lang="en-US" smtClean="0">
                <a:cs typeface="Arial" charset="0"/>
              </a:rPr>
              <a:t>More effective than dobutamine in treating low-output heart failure.</a:t>
            </a:r>
            <a:endParaRPr lang="ar-JO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77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Char char="q"/>
            </a:pPr>
            <a:r>
              <a:rPr lang="en-US" b="1" smtClean="0">
                <a:solidFill>
                  <a:srgbClr val="FF0000"/>
                </a:solidFill>
              </a:rPr>
              <a:t>Intra-aortic Balloon Pump 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device that gives mechanical support to the failing heart .</a:t>
            </a:r>
          </a:p>
          <a:p>
            <a:pPr eaLnBrk="1" hangingPunct="1"/>
            <a:r>
              <a:rPr lang="en-US" smtClean="0"/>
              <a:t>Often used for hemodynamic support (not definitive therpy)</a:t>
            </a:r>
          </a:p>
          <a:p>
            <a:pPr eaLnBrk="1" hangingPunct="1"/>
            <a:r>
              <a:rPr lang="en-US" smtClean="0"/>
              <a:t>Effects include :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mtClean="0"/>
              <a:t>Decreased afterload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mtClean="0"/>
              <a:t>Increased cardiac output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mtClean="0"/>
              <a:t>Decreased myocardial oxygen demand</a:t>
            </a:r>
          </a:p>
        </p:txBody>
      </p:sp>
    </p:spTree>
    <p:extLst>
      <p:ext uri="{BB962C8B-B14F-4D97-AF65-F5344CB8AC3E}">
        <p14:creationId xmlns:p14="http://schemas.microsoft.com/office/powerpoint/2010/main" val="1517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oor\Desktop\2791-0550x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41" y="82551"/>
            <a:ext cx="3370659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" y="1255714"/>
            <a:ext cx="5936456" cy="371157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A balloon catheter is positioned in the descending thoracic aorta just distal to the subclavian artery .</a:t>
            </a:r>
          </a:p>
          <a:p>
            <a:pPr eaLnBrk="1" hangingPunct="1"/>
            <a:r>
              <a:rPr lang="en-US" smtClean="0"/>
              <a:t>It facilitates ventricular emptying by deflating just before the onset of systole (reducing afterload) and increases coronary perfusion by inflating at the onset of diastole (increasing diastolic pressure).</a:t>
            </a:r>
          </a:p>
          <a:p>
            <a:pPr eaLnBrk="1" hangingPunct="1"/>
            <a:r>
              <a:rPr lang="en-US" smtClean="0"/>
              <a:t>The net effect is enhanced myocardial oxygenation and increased cardiac output. </a:t>
            </a:r>
          </a:p>
        </p:txBody>
      </p:sp>
    </p:spTree>
    <p:extLst>
      <p:ext uri="{BB962C8B-B14F-4D97-AF65-F5344CB8AC3E}">
        <p14:creationId xmlns:p14="http://schemas.microsoft.com/office/powerpoint/2010/main" val="15200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Char char="q"/>
            </a:pPr>
            <a:r>
              <a:rPr lang="en-US" b="1" smtClean="0">
                <a:solidFill>
                  <a:srgbClr val="FF0000"/>
                </a:solidFill>
              </a:rPr>
              <a:t>Reperfusion:</a:t>
            </a:r>
            <a:r>
              <a:rPr lang="en-US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1. PCI </a:t>
            </a:r>
            <a:r>
              <a:rPr lang="en-US" dirty="0" smtClean="0">
                <a:cs typeface="Arial" panose="020B0604020202020204" pitchFamily="34" charset="0"/>
              </a:rPr>
              <a:t>“coronary angioplasty”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Benefit highest when performed early (within 90 minutes of hospital arrival)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2.CABG:</a:t>
            </a:r>
            <a:r>
              <a:rPr lang="en-US" dirty="0" smtClean="0"/>
              <a:t> coronary artery bypass graft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more likely to provide </a:t>
            </a:r>
            <a:r>
              <a:rPr lang="en-US" sz="2400" dirty="0" smtClean="0">
                <a:solidFill>
                  <a:srgbClr val="FF0000"/>
                </a:solidFill>
              </a:rPr>
              <a:t>complete revascularization </a:t>
            </a:r>
            <a:r>
              <a:rPr lang="en-US" sz="2400" dirty="0" smtClean="0"/>
              <a:t>and achieves long-term survival rates comparable to PCI,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Char char="q"/>
            </a:pPr>
            <a:r>
              <a:rPr lang="en-US" b="1" smtClean="0">
                <a:solidFill>
                  <a:srgbClr val="FF0000"/>
                </a:solidFill>
              </a:rPr>
              <a:t>Surgery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1.surgical valve repair or replacement: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For acute mitral regurgitation owing to papillary muscle rupture following MI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within 48 hours of the rupture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2.Ventricular septal or free wall rupture</a:t>
            </a:r>
            <a:r>
              <a:rPr lang="en-US" dirty="0" smtClean="0"/>
              <a:t>, Placement of a septal occluding device may be helpful.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Cardiac </a:t>
            </a:r>
            <a:r>
              <a:rPr lang="en-US" b="1" dirty="0" err="1" smtClean="0"/>
              <a:t>tamponade</a:t>
            </a:r>
            <a:r>
              <a:rPr lang="en-US" b="1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Pericardiocentesis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123" y="136525"/>
            <a:ext cx="8331994" cy="6496050"/>
          </a:xfrm>
          <a:noFill/>
        </p:spPr>
      </p:pic>
    </p:spTree>
    <p:extLst>
      <p:ext uri="{BB962C8B-B14F-4D97-AF65-F5344CB8AC3E}">
        <p14:creationId xmlns:p14="http://schemas.microsoft.com/office/powerpoint/2010/main" val="28339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</a:t>
            </a:r>
            <a:r>
              <a:rPr lang="en-US" dirty="0" err="1" smtClean="0"/>
              <a:t>Cardiogenic</a:t>
            </a:r>
            <a:r>
              <a:rPr lang="en-US" dirty="0" smtClean="0"/>
              <a:t>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25450" indent="-381000">
              <a:buSzPct val="125000"/>
              <a:buFont typeface="Gill Sans MT" pitchFamily="-111" charset="-18"/>
              <a:buChar char="•"/>
            </a:pPr>
            <a:r>
              <a:rPr lang="en-US" sz="2800" dirty="0" smtClean="0">
                <a:latin typeface="Gill Sans MT" pitchFamily="-111" charset="-18"/>
                <a:sym typeface="Gill Sans MT" pitchFamily="-111" charset="-18"/>
              </a:rPr>
              <a:t>Inadequate tissue perfusion resulting from cardiac dysfunction</a:t>
            </a:r>
          </a:p>
          <a:p>
            <a:pPr marL="425450" indent="-381000">
              <a:spcBef>
                <a:spcPts val="800"/>
              </a:spcBef>
              <a:buSzPct val="125000"/>
              <a:buFont typeface="Gill Sans MT" pitchFamily="-111" charset="-18"/>
              <a:buChar char="•"/>
            </a:pPr>
            <a:r>
              <a:rPr lang="en-US" sz="2800" dirty="0" smtClean="0">
                <a:latin typeface="Gill Sans MT" pitchFamily="-111" charset="-18"/>
                <a:sym typeface="Gill Sans MT" pitchFamily="-111" charset="-18"/>
              </a:rPr>
              <a:t>Clinical definition: decreased CO and tissue hypoxia in the presence of adequate intravascular volume</a:t>
            </a:r>
          </a:p>
          <a:p>
            <a:pPr marL="425450" indent="-381000">
              <a:spcBef>
                <a:spcPts val="800"/>
              </a:spcBef>
              <a:buSzPct val="125000"/>
              <a:buFont typeface="Gill Sans MT" pitchFamily="-111" charset="-18"/>
              <a:buChar char="•"/>
            </a:pPr>
            <a:r>
              <a:rPr lang="en-US" sz="2800" dirty="0" smtClean="0">
                <a:latin typeface="Gill Sans MT" pitchFamily="-111" charset="-18"/>
                <a:sym typeface="Gill Sans MT" pitchFamily="-111" charset="-18"/>
              </a:rPr>
              <a:t>Hemodynamic definition: Sustained SBP&lt;90 mm Hg, CI &lt;2.2 L/min/m</a:t>
            </a:r>
            <a:r>
              <a:rPr lang="en-US" sz="2800" baseline="30000" dirty="0" smtClean="0">
                <a:latin typeface="Gill Sans MT" pitchFamily="-111" charset="-18"/>
                <a:sym typeface="Gill Sans MT" pitchFamily="-111" charset="-18"/>
              </a:rPr>
              <a:t>2</a:t>
            </a:r>
            <a:r>
              <a:rPr lang="en-US" sz="2800" dirty="0" smtClean="0">
                <a:latin typeface="Gill Sans MT" pitchFamily="-111" charset="-18"/>
                <a:sym typeface="Gill Sans MT" pitchFamily="-111" charset="-18"/>
              </a:rPr>
              <a:t>, PCWP &gt; 15 mm Hg</a:t>
            </a:r>
          </a:p>
          <a:p>
            <a:pPr marL="44450" indent="0">
              <a:spcBef>
                <a:spcPts val="800"/>
              </a:spcBef>
              <a:buSzPct val="125000"/>
              <a:buNone/>
            </a:pPr>
            <a:endParaRPr lang="en-US" sz="2800" dirty="0" smtClean="0">
              <a:latin typeface="Gill Sans MT" pitchFamily="-111" charset="-18"/>
              <a:sym typeface="Gill Sans MT" pitchFamily="-111" charset="-18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75" t="32692" r="8128"/>
          <a:stretch/>
        </p:blipFill>
        <p:spPr>
          <a:xfrm>
            <a:off x="372666" y="1690689"/>
            <a:ext cx="8398669" cy="4586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8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Char char="q"/>
            </a:pPr>
            <a:r>
              <a:rPr lang="en-US" b="1" smtClean="0">
                <a:solidFill>
                  <a:srgbClr val="FF0000"/>
                </a:solidFill>
              </a:rPr>
              <a:t>References 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cs typeface="Arial" charset="0"/>
              </a:rPr>
              <a:t>*Step up to Medicine – Fourth edition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cs typeface="Arial" charset="0"/>
              </a:rPr>
              <a:t>*Davidson’s Principles &amp; Practice of Medicine 21 st edition</a:t>
            </a:r>
          </a:p>
          <a:p>
            <a:pPr eaLnBrk="1" hangingPunct="1">
              <a:buFont typeface="Arial" charset="0"/>
              <a:buNone/>
            </a:pPr>
            <a:endParaRPr lang="ar-JO" u="sng" smtClean="0">
              <a:hlinkClick r:id="rId2"/>
            </a:endParaRPr>
          </a:p>
          <a:p>
            <a:pPr eaLnBrk="1" hangingPunct="1">
              <a:buFont typeface="Arial" charset="0"/>
              <a:buNone/>
            </a:pPr>
            <a:r>
              <a:rPr lang="en-US" u="sng" smtClean="0">
                <a:cs typeface="Arial" charset="0"/>
                <a:hlinkClick r:id="rId2"/>
              </a:rPr>
              <a:t>*http://emedicine.medscape.com/article/152191-overview#a0104</a:t>
            </a:r>
            <a:endParaRPr lang="ar-JO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10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identify </a:t>
            </a:r>
            <a:r>
              <a:rPr lang="en-US" dirty="0" err="1" smtClean="0"/>
              <a:t>Cardiogenic</a:t>
            </a:r>
            <a:r>
              <a:rPr lang="en-US" dirty="0" smtClean="0"/>
              <a:t>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Physical Exam</a:t>
            </a:r>
          </a:p>
          <a:p>
            <a:r>
              <a:rPr lang="en-US" dirty="0" smtClean="0"/>
              <a:t>EKG</a:t>
            </a:r>
          </a:p>
          <a:p>
            <a:r>
              <a:rPr lang="en-US" dirty="0" smtClean="0"/>
              <a:t>Chest </a:t>
            </a:r>
            <a:r>
              <a:rPr lang="en-US" dirty="0" err="1" smtClean="0"/>
              <a:t>xray</a:t>
            </a:r>
            <a:endParaRPr lang="en-US" dirty="0" smtClean="0"/>
          </a:p>
          <a:p>
            <a:r>
              <a:rPr lang="en-US" dirty="0" smtClean="0"/>
              <a:t>Echocardiogram</a:t>
            </a:r>
          </a:p>
          <a:p>
            <a:r>
              <a:rPr lang="en-US" dirty="0" smtClean="0"/>
              <a:t>Swan-</a:t>
            </a:r>
            <a:r>
              <a:rPr lang="en-US" dirty="0" err="1" smtClean="0"/>
              <a:t>Ganz</a:t>
            </a:r>
            <a:r>
              <a:rPr lang="en-US" dirty="0" smtClean="0"/>
              <a:t> Catheter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Who gets </a:t>
            </a:r>
            <a:r>
              <a:rPr lang="en-US" dirty="0" err="1" smtClean="0"/>
              <a:t>Cardiogenic</a:t>
            </a:r>
            <a:r>
              <a:rPr lang="en-US" dirty="0" smtClean="0"/>
              <a:t> Shock?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382905" indent="-342900">
              <a:lnSpc>
                <a:spcPct val="90000"/>
              </a:lnSpc>
              <a:buFont typeface="Gill Sans MT" pitchFamily="-111" charset="-18"/>
              <a:buChar char="•"/>
            </a:pPr>
            <a:r>
              <a:rPr lang="en-US" dirty="0" smtClean="0">
                <a:latin typeface="Gill Sans MT" pitchFamily="-111" charset="-18"/>
                <a:sym typeface="Gill Sans MT" pitchFamily="-111" charset="-18"/>
              </a:rPr>
              <a:t>Acute MI</a:t>
            </a:r>
          </a:p>
          <a:p>
            <a:pPr marL="382905" indent="-342900">
              <a:lnSpc>
                <a:spcPct val="90000"/>
              </a:lnSpc>
              <a:buFont typeface="Gill Sans MT" pitchFamily="-111" charset="-18"/>
              <a:buChar char="•"/>
            </a:pPr>
            <a:r>
              <a:rPr lang="en-US" dirty="0" smtClean="0">
                <a:latin typeface="Gill Sans MT" pitchFamily="-111" charset="-18"/>
                <a:sym typeface="Gill Sans MT" pitchFamily="-111" charset="-18"/>
              </a:rPr>
              <a:t>End-stage cardiomyopathy</a:t>
            </a:r>
          </a:p>
          <a:p>
            <a:pPr marL="382905" indent="-342900">
              <a:lnSpc>
                <a:spcPct val="90000"/>
              </a:lnSpc>
              <a:buFont typeface="Gill Sans MT" pitchFamily="-111" charset="-18"/>
              <a:buChar char="•"/>
            </a:pPr>
            <a:r>
              <a:rPr lang="en-US" dirty="0" smtClean="0">
                <a:latin typeface="Gill Sans MT" pitchFamily="-111" charset="-18"/>
                <a:sym typeface="Gill Sans MT" pitchFamily="-111" charset="-18"/>
              </a:rPr>
              <a:t>Myocarditis</a:t>
            </a:r>
            <a:endParaRPr lang="en-US" dirty="0">
              <a:latin typeface="Gill Sans MT" pitchFamily="-111" charset="-18"/>
              <a:sym typeface="Gill Sans MT" pitchFamily="-111" charset="-18"/>
            </a:endParaRPr>
          </a:p>
          <a:p>
            <a:pPr marL="382905" indent="-342900">
              <a:lnSpc>
                <a:spcPct val="90000"/>
              </a:lnSpc>
              <a:buFont typeface="Gill Sans MT" pitchFamily="-111" charset="-18"/>
              <a:buChar char="•"/>
            </a:pPr>
            <a:r>
              <a:rPr lang="en-US" dirty="0" smtClean="0">
                <a:latin typeface="Gill Sans MT" pitchFamily="-111" charset="-18"/>
                <a:sym typeface="Gill Sans MT" pitchFamily="-111" charset="-18"/>
              </a:rPr>
              <a:t>Prolonged cardiopulmonary bypass</a:t>
            </a:r>
          </a:p>
          <a:p>
            <a:pPr marL="382905" indent="-342900">
              <a:lnSpc>
                <a:spcPct val="90000"/>
              </a:lnSpc>
              <a:buFont typeface="Gill Sans MT" pitchFamily="-111" charset="-18"/>
              <a:buChar char="•"/>
            </a:pPr>
            <a:r>
              <a:rPr lang="en-US" dirty="0" smtClean="0">
                <a:latin typeface="Gill Sans MT" pitchFamily="-111" charset="-18"/>
                <a:sym typeface="Gill Sans MT" pitchFamily="-111" charset="-18"/>
              </a:rPr>
              <a:t>Septic shock with myocardial depression</a:t>
            </a:r>
          </a:p>
          <a:p>
            <a:pPr marL="382905" indent="-342900">
              <a:lnSpc>
                <a:spcPct val="90000"/>
              </a:lnSpc>
              <a:buFont typeface="Gill Sans MT" pitchFamily="-111" charset="-18"/>
              <a:buChar char="•"/>
            </a:pPr>
            <a:r>
              <a:rPr lang="en-US" dirty="0" err="1" smtClean="0">
                <a:latin typeface="Gill Sans MT" pitchFamily="-111" charset="-18"/>
                <a:sym typeface="Gill Sans MT" pitchFamily="-111" charset="-18"/>
              </a:rPr>
              <a:t>Valvular</a:t>
            </a:r>
            <a:r>
              <a:rPr lang="en-US" dirty="0" smtClean="0">
                <a:latin typeface="Gill Sans MT" pitchFamily="-111" charset="-18"/>
                <a:sym typeface="Gill Sans MT" pitchFamily="-111" charset="-18"/>
              </a:rPr>
              <a:t> disease: AS, AR, MS, MR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Rapid shallow respiration </a:t>
            </a:r>
          </a:p>
          <a:p>
            <a:r>
              <a:rPr lang="en-US" dirty="0"/>
              <a:t>Severe shortness of breath</a:t>
            </a:r>
          </a:p>
          <a:p>
            <a:r>
              <a:rPr lang="en-US" dirty="0"/>
              <a:t>Loss of consciousness or fainting</a:t>
            </a:r>
          </a:p>
          <a:p>
            <a:r>
              <a:rPr lang="en-US" dirty="0"/>
              <a:t>Sweating</a:t>
            </a:r>
          </a:p>
          <a:p>
            <a:r>
              <a:rPr lang="en-US" dirty="0"/>
              <a:t>Pale skin</a:t>
            </a:r>
          </a:p>
          <a:p>
            <a:r>
              <a:rPr lang="en-US" dirty="0"/>
              <a:t>Cold extremities </a:t>
            </a:r>
          </a:p>
          <a:p>
            <a:r>
              <a:rPr lang="en-US" dirty="0"/>
              <a:t>Oliguria</a:t>
            </a:r>
          </a:p>
          <a:p>
            <a:r>
              <a:rPr lang="en-US" dirty="0"/>
              <a:t>Nausea, vomiting</a:t>
            </a:r>
          </a:p>
          <a:p>
            <a:r>
              <a:rPr lang="en-US" dirty="0"/>
              <a:t>Drowsiness, confusion, irritability (usually occurs late)</a:t>
            </a:r>
          </a:p>
          <a:p>
            <a:r>
              <a:rPr lang="en-US" dirty="0"/>
              <a:t>    Diaphoresis, </a:t>
            </a:r>
            <a:r>
              <a:rPr lang="en-US" dirty="0" err="1"/>
              <a:t>exertional</a:t>
            </a:r>
            <a:r>
              <a:rPr lang="en-US" dirty="0"/>
              <a:t> dyspnea, or dyspnea at rest.</a:t>
            </a:r>
          </a:p>
          <a:p>
            <a:r>
              <a:rPr lang="en-US" dirty="0"/>
              <a:t>    Syncope, palpitations, generalized anxiety, and depression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4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PPHYSICAL EXAMINATIO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828800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2" indent="-4572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cyanosis , cold skin and mottled extremities.</a:t>
            </a:r>
          </a:p>
          <a:p>
            <a:pPr marL="576262" indent="-4572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Weak pulse and Hypotension (systolic BP &lt; 100 mmHg).</a:t>
            </a:r>
          </a:p>
          <a:p>
            <a:pPr marL="576262" indent="-4572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Tachycardia (&gt; 100/min)</a:t>
            </a:r>
          </a:p>
          <a:p>
            <a:pPr marL="576262" indent="-4572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Jugular venous distention and crackles in the lungs are usually present; peripheral edema also may be present.</a:t>
            </a:r>
            <a:r>
              <a:rPr lang="en-US" dirty="0"/>
              <a:t> </a:t>
            </a:r>
          </a:p>
          <a:p>
            <a:pPr marL="576262" indent="-4572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/>
              <a:t>Heart sounds are usually distant, and third and fourth heart sounds may be present. </a:t>
            </a:r>
          </a:p>
          <a:p>
            <a:pPr marL="576262" indent="-4572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/>
              <a:t>A systolic murmur (acute mitral regurgitation or ventricular </a:t>
            </a:r>
            <a:r>
              <a:rPr lang="en-US" dirty="0" err="1"/>
              <a:t>septal</a:t>
            </a:r>
            <a:r>
              <a:rPr lang="en-US" dirty="0"/>
              <a:t> rupture).</a:t>
            </a:r>
          </a:p>
          <a:p>
            <a:pPr marL="576262" indent="-4572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ECG : ST segment elevation suggesting acute MI / arrhythmias / LBBB/Q waves</a:t>
            </a:r>
          </a:p>
          <a:p>
            <a:r>
              <a:rPr lang="en-US" dirty="0"/>
              <a:t>Echocardiogram: can diagnose a variety of mechanical complications of MI, valve disease, estimate EF, pericardial </a:t>
            </a:r>
            <a:r>
              <a:rPr lang="en-US" dirty="0" err="1"/>
              <a:t>perfusion,etc</a:t>
            </a:r>
            <a:endParaRPr lang="en-US" dirty="0"/>
          </a:p>
          <a:p>
            <a:r>
              <a:rPr lang="en-US" dirty="0"/>
              <a:t>Hemodynamic monitoring with a Swan-</a:t>
            </a:r>
            <a:r>
              <a:rPr lang="en-US" dirty="0" err="1"/>
              <a:t>Ganz</a:t>
            </a:r>
            <a:r>
              <a:rPr lang="en-US" dirty="0"/>
              <a:t> catheter may be indicated:    PCWP, pulmonary artery pressure, cardiac output, cardiac index, SVR </a:t>
            </a:r>
          </a:p>
          <a:p>
            <a:r>
              <a:rPr lang="en-US" dirty="0"/>
              <a:t>CBC, LFT, KFT, Cardiac enzymes, ABGs, </a:t>
            </a:r>
            <a:r>
              <a:rPr lang="en-US" dirty="0" err="1"/>
              <a:t>Cx</a:t>
            </a:r>
            <a:r>
              <a:rPr lang="en-US" dirty="0"/>
              <a:t>-ray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Diagnosis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Char char="q"/>
            </a:pPr>
            <a:r>
              <a:rPr lang="en-US" b="1" smtClean="0"/>
              <a:t>Management :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Cardiogenic shock is an emergency requiring immediate resuscitative therapy .</a:t>
            </a:r>
          </a:p>
          <a:p>
            <a:pPr eaLnBrk="1" hangingPunct="1"/>
            <a:r>
              <a:rPr lang="en-US" smtClean="0"/>
              <a:t>All patients require admission to intensive care unit (ICU).</a:t>
            </a:r>
          </a:p>
          <a:p>
            <a:pPr eaLnBrk="1" hangingPunct="1"/>
            <a:r>
              <a:rPr lang="en-US" smtClean="0"/>
              <a:t>Percutaneous Coronary Intervention or coronary artery bypass are the treatment of choice for cardiogenic shock due to MI.</a:t>
            </a:r>
          </a:p>
          <a:p>
            <a:pPr eaLnBrk="1" hangingPunct="1"/>
            <a:r>
              <a:rPr lang="en-US" smtClean="0"/>
              <a:t>Thrombolytics is the second best.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08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0031" y="282576"/>
            <a:ext cx="7886700" cy="1325563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3200" b="1" smtClean="0"/>
              <a:t>Initial stabilization of the patient with suspected cardiogenic shock consists of : </a:t>
            </a:r>
            <a:br>
              <a:rPr lang="en-US" sz="3200" b="1" smtClean="0"/>
            </a:br>
            <a:endParaRPr lang="en-US" sz="32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81" y="1252538"/>
            <a:ext cx="7886700" cy="4902200"/>
          </a:xfrm>
        </p:spPr>
        <p:txBody>
          <a:bodyPr rtlCol="0">
            <a:normAutofit fontScale="775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sz="3800" dirty="0">
                <a:solidFill>
                  <a:srgbClr val="FF0000"/>
                </a:solidFill>
              </a:rPr>
              <a:t>1.</a:t>
            </a:r>
            <a:r>
              <a:rPr lang="en-US" sz="3800" b="1" dirty="0">
                <a:solidFill>
                  <a:srgbClr val="FF0000"/>
                </a:solidFill>
              </a:rPr>
              <a:t>venous access</a:t>
            </a:r>
            <a:r>
              <a:rPr lang="en-US" sz="3300" b="1" dirty="0" smtClean="0">
                <a:solidFill>
                  <a:srgbClr val="FF0000"/>
                </a:solidFill>
              </a:rPr>
              <a:t>: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includes </a:t>
            </a:r>
            <a:r>
              <a:rPr lang="en-US" dirty="0"/>
              <a:t>fluid resuscitation to correct hypovolemia and hypotension, unless pulmonary edema is present.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Central </a:t>
            </a:r>
            <a:r>
              <a:rPr lang="en-US" dirty="0"/>
              <a:t>venous and arterial lines are often required. 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Swan-</a:t>
            </a:r>
            <a:r>
              <a:rPr lang="en-US" dirty="0" err="1" smtClean="0"/>
              <a:t>Ganz</a:t>
            </a:r>
            <a:r>
              <a:rPr lang="en-US" dirty="0" smtClean="0"/>
              <a:t> </a:t>
            </a:r>
            <a:r>
              <a:rPr lang="en-US" dirty="0"/>
              <a:t>catheterization and continuous percutaneous oximetry are routine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Electrolyte </a:t>
            </a:r>
            <a:r>
              <a:rPr lang="en-US" dirty="0"/>
              <a:t>abnormalities should be corrected .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sz="3300" dirty="0">
                <a:solidFill>
                  <a:srgbClr val="FF0000"/>
                </a:solidFill>
              </a:rPr>
              <a:t>2.</a:t>
            </a:r>
            <a:r>
              <a:rPr lang="en-US" sz="3300" b="1" dirty="0">
                <a:solidFill>
                  <a:srgbClr val="FF0000"/>
                </a:solidFill>
              </a:rPr>
              <a:t>supplemental </a:t>
            </a:r>
            <a:r>
              <a:rPr lang="en-US" sz="3300" b="1" dirty="0" smtClean="0">
                <a:solidFill>
                  <a:srgbClr val="FF0000"/>
                </a:solidFill>
              </a:rPr>
              <a:t>oxygen: 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Many </a:t>
            </a:r>
            <a:r>
              <a:rPr lang="en-US" dirty="0"/>
              <a:t>patients require endotracheal intubation and mechanical ventilation, if only to </a:t>
            </a:r>
            <a:r>
              <a:rPr lang="en-US" b="1" dirty="0">
                <a:solidFill>
                  <a:srgbClr val="FF0000"/>
                </a:solidFill>
              </a:rPr>
              <a:t>reduce the work of breathing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facilitate sedation and stabilization before cardiac catheterization. 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en-US" sz="3300" dirty="0">
                <a:solidFill>
                  <a:srgbClr val="FF0000"/>
                </a:solidFill>
              </a:rPr>
              <a:t>3.</a:t>
            </a:r>
            <a:r>
              <a:rPr lang="en-US" sz="3300" b="1" dirty="0">
                <a:solidFill>
                  <a:srgbClr val="FF0000"/>
                </a:solidFill>
              </a:rPr>
              <a:t>continuous ECG monitoring:</a:t>
            </a:r>
            <a:endParaRPr lang="ar-JO" sz="33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4171</TotalTime>
  <Words>994</Words>
  <Application>Microsoft Office PowerPoint</Application>
  <PresentationFormat>On-screen Show (4:3)</PresentationFormat>
  <Paragraphs>124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Georgia</vt:lpstr>
      <vt:lpstr>Gill Sans MT</vt:lpstr>
      <vt:lpstr>Times New Roman</vt:lpstr>
      <vt:lpstr>Wingdings</vt:lpstr>
      <vt:lpstr>Wingdings 2</vt:lpstr>
      <vt:lpstr>Civic</vt:lpstr>
      <vt:lpstr>Cardiogenic Shock</vt:lpstr>
      <vt:lpstr>Definition of Cardiogenic Shock</vt:lpstr>
      <vt:lpstr>How to identify Cardiogenic Shock</vt:lpstr>
      <vt:lpstr>History: Who gets Cardiogenic Shock?</vt:lpstr>
      <vt:lpstr>Symptoms </vt:lpstr>
      <vt:lpstr>PPHYSICAL EXAMINATIO</vt:lpstr>
      <vt:lpstr>Diagnosis </vt:lpstr>
      <vt:lpstr>Management :</vt:lpstr>
      <vt:lpstr>Initial stabilization of the patient with suspected cardiogenic shock consists of :  </vt:lpstr>
      <vt:lpstr>PowerPoint Presentation</vt:lpstr>
      <vt:lpstr>Vasopressors for hypotension which is unresponsive to fluids : </vt:lpstr>
      <vt:lpstr>If tissue perfusion remains inadequate despit norepinephrine and dopamine, inotropic therapy should be initiated:   </vt:lpstr>
      <vt:lpstr>PowerPoint Presentation</vt:lpstr>
      <vt:lpstr>PowerPoint Presentation</vt:lpstr>
      <vt:lpstr>Intra-aortic Balloon Pump :</vt:lpstr>
      <vt:lpstr>PowerPoint Presentation</vt:lpstr>
      <vt:lpstr>Reperfusion: </vt:lpstr>
      <vt:lpstr>Surgery :</vt:lpstr>
      <vt:lpstr>PowerPoint Presentation</vt:lpstr>
      <vt:lpstr>PowerPoint Presentation</vt:lpstr>
      <vt:lpstr>References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Cardiogenic Shock</dc:title>
  <dc:creator>Nitasha</dc:creator>
  <cp:lastModifiedBy>Shahad</cp:lastModifiedBy>
  <cp:revision>96</cp:revision>
  <dcterms:created xsi:type="dcterms:W3CDTF">2009-08-15T16:41:06Z</dcterms:created>
  <dcterms:modified xsi:type="dcterms:W3CDTF">2018-02-28T20:12:34Z</dcterms:modified>
</cp:coreProperties>
</file>