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9" r:id="rId1"/>
  </p:sldMasterIdLst>
  <p:notesMasterIdLst>
    <p:notesMasterId r:id="rId25"/>
  </p:notesMasterIdLst>
  <p:sldIdLst>
    <p:sldId id="574" r:id="rId2"/>
    <p:sldId id="447" r:id="rId3"/>
    <p:sldId id="569" r:id="rId4"/>
    <p:sldId id="576" r:id="rId5"/>
    <p:sldId id="544" r:id="rId6"/>
    <p:sldId id="571" r:id="rId7"/>
    <p:sldId id="416" r:id="rId8"/>
    <p:sldId id="546" r:id="rId9"/>
    <p:sldId id="487" r:id="rId10"/>
    <p:sldId id="549" r:id="rId11"/>
    <p:sldId id="578" r:id="rId12"/>
    <p:sldId id="492" r:id="rId13"/>
    <p:sldId id="573" r:id="rId14"/>
    <p:sldId id="500" r:id="rId15"/>
    <p:sldId id="304" r:id="rId16"/>
    <p:sldId id="498" r:id="rId17"/>
    <p:sldId id="580" r:id="rId18"/>
    <p:sldId id="503" r:id="rId19"/>
    <p:sldId id="565" r:id="rId20"/>
    <p:sldId id="582" r:id="rId21"/>
    <p:sldId id="309" r:id="rId22"/>
    <p:sldId id="521" r:id="rId23"/>
    <p:sldId id="505" r:id="rId2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FF00"/>
    <a:srgbClr val="FF0066"/>
    <a:srgbClr val="990000"/>
    <a:srgbClr val="0000A4"/>
    <a:srgbClr val="FFCCFF"/>
    <a:srgbClr val="0099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4" autoAdjust="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07963E-6923-4CC0-B471-979637E105D8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13C4B3-16C3-4A96-8173-0A2ACB3F82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001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3C4B3-16C3-4A96-8173-0A2ACB3F8286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7ED4BA-080F-482A-9C7D-C322E54C479B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31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5B41-6ED3-4D67-A46D-3D69913250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7D746-C43D-4B19-8CD4-68D711D502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33732-5DD8-440F-8E09-CA14E8EC19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50202-9269-4B6A-9CB6-BAE95FEBD15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7BAA-254C-497B-9F07-54EB07C115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527DB-B031-4088-BC24-E6206CB95E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D6FE3-AE84-41E2-9C3C-B02DCA32D2A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B92C-A08D-4AD3-A083-A3A6DD206D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10C5-C11A-45B4-8296-51D54DB0BC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3C94F-033E-4FDC-BF18-B94B438BD2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8DDFA-547A-4F1F-AA2F-31264F76F4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DA27A3-A122-4934-B43D-A2FBEBC502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20000" cy="2657475"/>
          </a:xfrm>
        </p:spPr>
        <p:txBody>
          <a:bodyPr/>
          <a:lstStyle/>
          <a:p>
            <a:pPr algn="ctr" rtl="0">
              <a:lnSpc>
                <a:spcPct val="150000"/>
              </a:lnSpc>
            </a:pPr>
            <a:r>
              <a:rPr lang="en-US" dirty="0" smtClean="0">
                <a:solidFill>
                  <a:srgbClr val="CC0000"/>
                </a:solidFill>
              </a:rPr>
              <a:t>Vitamins</a:t>
            </a:r>
            <a:br>
              <a:rPr lang="en-US" dirty="0" smtClean="0">
                <a:solidFill>
                  <a:srgbClr val="CC0000"/>
                </a:solidFill>
              </a:rPr>
            </a:br>
            <a:r>
              <a:rPr lang="en-US" cap="none" dirty="0" smtClean="0">
                <a:solidFill>
                  <a:srgbClr val="0070C0"/>
                </a:solidFill>
              </a:rPr>
              <a:t>Water-soluble vitamins</a:t>
            </a:r>
            <a:r>
              <a:rPr lang="en-US" dirty="0" smtClean="0">
                <a:solidFill>
                  <a:srgbClr val="CC0000"/>
                </a:solidFill>
              </a:rPr>
              <a:t/>
            </a:r>
            <a:br>
              <a:rPr lang="en-US" dirty="0" smtClean="0">
                <a:solidFill>
                  <a:srgbClr val="CC0000"/>
                </a:solidFill>
              </a:rPr>
            </a:br>
            <a:r>
              <a:rPr lang="en-US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3 (23 slides)</a:t>
            </a:r>
            <a:r>
              <a:rPr lang="ar-JO" cap="none" dirty="0" smtClean="0"/>
              <a:t/>
            </a:r>
            <a:br>
              <a:rPr lang="ar-JO" cap="none" dirty="0" smtClean="0"/>
            </a:br>
            <a:r>
              <a:rPr lang="en-US" dirty="0" smtClean="0">
                <a:solidFill>
                  <a:srgbClr val="CC0000"/>
                </a:solidFill>
              </a:rPr>
              <a:t/>
            </a:r>
            <a:br>
              <a:rPr lang="en-US" dirty="0" smtClean="0">
                <a:solidFill>
                  <a:srgbClr val="CC0000"/>
                </a:solidFill>
              </a:rPr>
            </a:br>
            <a:r>
              <a:rPr lang="en-US" dirty="0" smtClean="0">
                <a:solidFill>
                  <a:srgbClr val="CC0000"/>
                </a:solidFill>
              </a:rPr>
              <a:t/>
            </a:r>
            <a:br>
              <a:rPr lang="en-US" dirty="0" smtClean="0">
                <a:solidFill>
                  <a:srgbClr val="CC0000"/>
                </a:solidFill>
              </a:rPr>
            </a:b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81000" y="4267200"/>
            <a:ext cx="86106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gerian" pitchFamily="82" charset="0"/>
                <a:cs typeface="+mn-cs"/>
              </a:rPr>
              <a:t>Dr.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gerian" pitchFamily="82" charset="0"/>
                <a:cs typeface="+mn-cs"/>
              </a:rPr>
              <a:t>Eman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gerian" pitchFamily="82" charset="0"/>
                <a:cs typeface="+mn-cs"/>
              </a:rPr>
              <a:t>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gerian" pitchFamily="82" charset="0"/>
                <a:cs typeface="+mn-cs"/>
              </a:rPr>
              <a:t>Shaat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lgerian" pitchFamily="82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cs typeface="+mn-cs"/>
              </a:rPr>
              <a:t>Professor of Biochemistry &amp; Molecular Biology</a:t>
            </a:r>
            <a:endParaRPr kumimoji="0" lang="ar-JO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797BAA-254C-497B-9F07-54EB07C11538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3886200"/>
          </a:xfrm>
        </p:spPr>
        <p:txBody>
          <a:bodyPr/>
          <a:lstStyle/>
          <a:p>
            <a:pPr marL="514350" indent="-514350" algn="l" rtl="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Mild deficiency: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leads to </a:t>
            </a:r>
          </a:p>
          <a:p>
            <a:pPr marL="514350" indent="-51435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Gastrointestinal complaints</a:t>
            </a:r>
          </a:p>
          <a:p>
            <a:pPr marL="514350" indent="-51435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Weakness.</a:t>
            </a: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Moderate deficiency:</a:t>
            </a: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Wernike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korsacoff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syndrome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Peripheral neuropathy.</a:t>
            </a: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Mental abnormalities.</a:t>
            </a:r>
            <a:r>
              <a:rPr lang="en-US" sz="2000" b="1" i="1" dirty="0" smtClean="0"/>
              <a:t> </a:t>
            </a:r>
            <a:endParaRPr lang="en-US" sz="2000" dirty="0" smtClean="0"/>
          </a:p>
          <a:p>
            <a:pPr marL="381000" indent="-381000" algn="l" rtl="0">
              <a:lnSpc>
                <a:spcPct val="80000"/>
              </a:lnSpc>
              <a:buNone/>
              <a:defRPr/>
            </a:pPr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Severe thiamin deficiency: </a:t>
            </a:r>
          </a:p>
          <a:p>
            <a:pPr marL="514350" indent="-514350"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Beriberi</a:t>
            </a:r>
            <a:endPara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Dry beriberi </a:t>
            </a:r>
            <a:r>
              <a:rPr lang="en-US" sz="2000" dirty="0" smtClean="0"/>
              <a:t>is characterized by advanced neuromuscular symptoms:</a:t>
            </a:r>
          </a:p>
          <a:p>
            <a:pPr algn="l" rtl="0">
              <a:buNone/>
              <a:defRPr/>
            </a:pPr>
            <a:r>
              <a:rPr lang="en-US" sz="2000" dirty="0" smtClean="0"/>
              <a:t>     - Atrophy </a:t>
            </a:r>
            <a:r>
              <a:rPr lang="en-US" sz="2000" dirty="0" smtClean="0"/>
              <a:t>and weakness of the </a:t>
            </a:r>
            <a:r>
              <a:rPr lang="en-US" sz="2000" dirty="0" smtClean="0"/>
              <a:t>muscles.  - Peripheral neuropathy.      - Memory </a:t>
            </a:r>
            <a:r>
              <a:rPr lang="en-US" sz="2000" dirty="0" smtClean="0"/>
              <a:t>loss.</a:t>
            </a:r>
          </a:p>
          <a:p>
            <a:pPr algn="l" rtl="0"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Wet beriberi: </a:t>
            </a:r>
            <a:r>
              <a:rPr lang="en-US" sz="2000" dirty="0" smtClean="0"/>
              <a:t>the previous symptoms (dry beriberi) are coupled </a:t>
            </a:r>
          </a:p>
          <a:p>
            <a:pPr marL="0" indent="0" algn="l" rtl="0">
              <a:buNone/>
              <a:defRPr/>
            </a:pPr>
            <a:r>
              <a:rPr lang="en-US" sz="2000" dirty="0" smtClean="0"/>
              <a:t>with </a:t>
            </a:r>
            <a:r>
              <a:rPr lang="en-US" sz="2000" dirty="0" err="1" smtClean="0"/>
              <a:t>oedema</a:t>
            </a:r>
            <a:r>
              <a:rPr lang="en-US" sz="2000" dirty="0" smtClean="0"/>
              <a:t>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Wernike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korsacoff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  <a:noFill/>
        </p:spPr>
        <p:txBody>
          <a:bodyPr/>
          <a:lstStyle/>
          <a:p>
            <a:pPr rtl="0"/>
            <a:r>
              <a:rPr lang="en-US" sz="2800" b="1" dirty="0" smtClean="0"/>
              <a:t>Manifestation of  thiamine deficiency</a:t>
            </a:r>
            <a:endParaRPr lang="en-US" sz="2800" dirty="0" smtClean="0"/>
          </a:p>
        </p:txBody>
      </p:sp>
      <p:pic>
        <p:nvPicPr>
          <p:cNvPr id="14340" name="Picture 5" descr="p07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144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2971800"/>
          </a:xfrm>
        </p:spPr>
        <p:txBody>
          <a:bodyPr/>
          <a:lstStyle/>
          <a:p>
            <a:pPr algn="ctr" rtl="0">
              <a:lnSpc>
                <a:spcPct val="200000"/>
              </a:lnSpc>
            </a:pPr>
            <a:r>
              <a:rPr lang="en-US" cap="none" dirty="0" smtClean="0">
                <a:solidFill>
                  <a:srgbClr val="0070C0"/>
                </a:solidFill>
              </a:rPr>
              <a:t>Water-soluble vitamins</a:t>
            </a:r>
            <a:r>
              <a:rPr lang="en-US" dirty="0" smtClean="0">
                <a:solidFill>
                  <a:srgbClr val="CC0000"/>
                </a:solidFill>
              </a:rPr>
              <a:t/>
            </a:r>
            <a:br>
              <a:rPr lang="en-US" dirty="0" smtClean="0">
                <a:solidFill>
                  <a:srgbClr val="CC0000"/>
                </a:solidFill>
              </a:rPr>
            </a:br>
            <a:r>
              <a:rPr lang="en-US" cap="none" dirty="0" smtClean="0">
                <a:solidFill>
                  <a:srgbClr val="CC0000"/>
                </a:solidFill>
              </a:rPr>
              <a:t>Vitamin</a:t>
            </a:r>
            <a:r>
              <a:rPr lang="en-US" dirty="0" smtClean="0">
                <a:solidFill>
                  <a:srgbClr val="CC0000"/>
                </a:solidFill>
              </a:rPr>
              <a:t> B2 (</a:t>
            </a:r>
            <a:r>
              <a:rPr lang="en-US" cap="none" dirty="0" smtClean="0">
                <a:solidFill>
                  <a:srgbClr val="CC0000"/>
                </a:solidFill>
              </a:rPr>
              <a:t>Riboflavin</a:t>
            </a:r>
            <a:r>
              <a:rPr lang="en-US" dirty="0" smtClean="0">
                <a:solidFill>
                  <a:srgbClr val="CC0000"/>
                </a:solidFill>
              </a:rPr>
              <a:t>)</a:t>
            </a:r>
            <a:r>
              <a:rPr lang="ar-JO" cap="none" dirty="0" smtClean="0"/>
              <a:t/>
            </a:r>
            <a:br>
              <a:rPr lang="ar-JO" cap="none" dirty="0" smtClean="0"/>
            </a:br>
            <a:r>
              <a:rPr lang="en-US" dirty="0" smtClean="0">
                <a:solidFill>
                  <a:srgbClr val="CC0000"/>
                </a:solidFill>
              </a:rPr>
              <a:t/>
            </a:r>
            <a:br>
              <a:rPr lang="en-US" dirty="0" smtClean="0">
                <a:solidFill>
                  <a:srgbClr val="CC0000"/>
                </a:solidFill>
              </a:rPr>
            </a:br>
            <a:r>
              <a:rPr lang="en-US" dirty="0" smtClean="0">
                <a:solidFill>
                  <a:srgbClr val="CC0000"/>
                </a:solidFill>
              </a:rPr>
              <a:t/>
            </a:r>
            <a:br>
              <a:rPr lang="en-US" dirty="0" smtClean="0">
                <a:solidFill>
                  <a:srgbClr val="CC0000"/>
                </a:solidFill>
              </a:rPr>
            </a:b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797BAA-254C-497B-9F07-54EB07C11538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Vitamin B2 (Riboflavin)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019800" cy="48768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rgbClr val="C00000"/>
                </a:solidFill>
              </a:rPr>
              <a:t>Chemistry:</a:t>
            </a:r>
            <a:r>
              <a:rPr lang="en-US" sz="2000" dirty="0" err="1" smtClean="0"/>
              <a:t>It</a:t>
            </a:r>
            <a:r>
              <a:rPr lang="en-US" sz="2000" dirty="0" smtClean="0"/>
              <a:t> consists of a </a:t>
            </a:r>
            <a:r>
              <a:rPr lang="en-US" sz="2000" b="1" i="1" dirty="0" err="1" smtClean="0"/>
              <a:t>flavin</a:t>
            </a:r>
            <a:r>
              <a:rPr lang="en-US" sz="2000" b="1" i="1" dirty="0" smtClean="0"/>
              <a:t> ring</a:t>
            </a:r>
            <a:r>
              <a:rPr lang="en-US" sz="2000" dirty="0" smtClean="0"/>
              <a:t> attached to the sugar alcohol </a:t>
            </a:r>
            <a:r>
              <a:rPr lang="en-US" sz="2000" b="1" i="1" dirty="0" smtClean="0"/>
              <a:t>D-</a:t>
            </a:r>
            <a:r>
              <a:rPr lang="en-US" sz="2000" b="1" i="1" dirty="0" err="1" smtClean="0"/>
              <a:t>ribitol</a:t>
            </a:r>
            <a:r>
              <a:rPr lang="en-US" sz="2000" b="1" i="1" dirty="0" smtClean="0"/>
              <a:t>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Co enzyme forms</a:t>
            </a:r>
          </a:p>
          <a:p>
            <a:pPr algn="l" rtl="0">
              <a:defRPr/>
            </a:pPr>
            <a:r>
              <a:rPr lang="en-US" sz="2000" dirty="0" err="1" smtClean="0"/>
              <a:t>Flavin</a:t>
            </a:r>
            <a:r>
              <a:rPr lang="en-US" sz="2000" dirty="0" smtClean="0"/>
              <a:t> mononucleotide (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FMN</a:t>
            </a:r>
            <a:r>
              <a:rPr lang="en-US" sz="2000" dirty="0" smtClean="0"/>
              <a:t>) is formed by ATP-dependent </a:t>
            </a:r>
            <a:r>
              <a:rPr lang="en-US" sz="2000" dirty="0" err="1" smtClean="0"/>
              <a:t>phosphorylation</a:t>
            </a:r>
            <a:r>
              <a:rPr lang="en-US" sz="2000" dirty="0" smtClean="0"/>
              <a:t> of riboflavin.</a:t>
            </a:r>
          </a:p>
          <a:p>
            <a:pPr algn="l" rtl="0">
              <a:defRPr/>
            </a:pPr>
            <a:r>
              <a:rPr lang="en-US" sz="2000" dirty="0" smtClean="0"/>
              <a:t>Flavin adenine dinucleotide (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sz="2000" dirty="0" smtClean="0"/>
              <a:t>) is synthesized by a further reaction with ATP in which the AMP moiety of ATP is transferred to FMN.  Biosynthesis of FMN and FAD occurs in most tissues.</a:t>
            </a:r>
          </a:p>
          <a:p>
            <a:pPr algn="l" rtl="0">
              <a:defRPr/>
            </a:pPr>
            <a:endParaRPr lang="en-US" sz="2000" dirty="0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682" y="563696"/>
            <a:ext cx="2286000" cy="19050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6" descr="6"/>
          <p:cNvPicPr>
            <a:picLocks noChangeAspect="1" noChangeArrowheads="1"/>
          </p:cNvPicPr>
          <p:nvPr/>
        </p:nvPicPr>
        <p:blipFill>
          <a:blip r:embed="rId3"/>
          <a:srcRect r="30000" b="43475"/>
          <a:stretch>
            <a:fillRect/>
          </a:stretch>
        </p:blipFill>
        <p:spPr bwMode="gray">
          <a:xfrm>
            <a:off x="6705600" y="2557749"/>
            <a:ext cx="2352675" cy="18288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381000" y="4495800"/>
            <a:ext cx="8305800" cy="2209800"/>
            <a:chOff x="381000" y="1981200"/>
            <a:chExt cx="8305800" cy="324802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1981200"/>
              <a:ext cx="8305800" cy="3248025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7924800" y="3885215"/>
              <a:ext cx="762000" cy="914674"/>
            </a:xfrm>
            <a:prstGeom prst="ellipse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Absorption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3886200"/>
          </a:xfrm>
        </p:spPr>
        <p:txBody>
          <a:bodyPr/>
          <a:lstStyle/>
          <a:p>
            <a:pPr algn="l" rtl="0"/>
            <a:r>
              <a:rPr lang="en-US" sz="2000" dirty="0" smtClean="0"/>
              <a:t>In diet, riboflavin (RF) exists in the free and FMN and FAD forms. They are </a:t>
            </a:r>
            <a:r>
              <a:rPr lang="en-US" sz="2000" b="1" dirty="0" smtClean="0">
                <a:solidFill>
                  <a:srgbClr val="C00000"/>
                </a:solidFill>
              </a:rPr>
              <a:t>hydrolyzed to free </a:t>
            </a:r>
            <a:r>
              <a:rPr lang="en-US" sz="2000" b="1" dirty="0" err="1" smtClean="0">
                <a:solidFill>
                  <a:srgbClr val="C00000"/>
                </a:solidFill>
              </a:rPr>
              <a:t>Rf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by intestinal phosphatases.</a:t>
            </a:r>
          </a:p>
          <a:p>
            <a:pPr algn="l" rtl="0"/>
            <a:r>
              <a:rPr lang="en-US" sz="2000" dirty="0" smtClean="0"/>
              <a:t>RF absorption in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intestines</a:t>
            </a:r>
            <a:r>
              <a:rPr lang="en-US" sz="2000" dirty="0" smtClean="0"/>
              <a:t> involve a </a:t>
            </a:r>
            <a:r>
              <a:rPr lang="en-US" sz="2000" b="1" dirty="0" err="1" smtClean="0">
                <a:solidFill>
                  <a:srgbClr val="C00000"/>
                </a:solidFill>
              </a:rPr>
              <a:t>speciﬁc</a:t>
            </a:r>
            <a:r>
              <a:rPr lang="en-US" sz="2000" b="1" dirty="0" smtClean="0">
                <a:solidFill>
                  <a:srgbClr val="C00000"/>
                </a:solidFill>
              </a:rPr>
              <a:t> carrier-mediated mechanism for </a:t>
            </a:r>
            <a:r>
              <a:rPr lang="en-US" sz="2000" b="1" dirty="0" err="1" smtClean="0">
                <a:solidFill>
                  <a:srgbClr val="C00000"/>
                </a:solidFill>
              </a:rPr>
              <a:t>Rf</a:t>
            </a:r>
            <a:r>
              <a:rPr lang="en-US" sz="2000" b="1" dirty="0" smtClean="0">
                <a:solidFill>
                  <a:srgbClr val="C00000"/>
                </a:solidFill>
              </a:rPr>
              <a:t> uptake </a:t>
            </a:r>
            <a:r>
              <a:rPr lang="en-US" sz="2000" dirty="0" smtClean="0"/>
              <a:t>located at the apical membrane &amp; across the BLM.</a:t>
            </a:r>
          </a:p>
          <a:p>
            <a:pPr algn="l" rtl="0"/>
            <a:r>
              <a:rPr lang="en-US" sz="2000" dirty="0" smtClean="0"/>
              <a:t>Both </a:t>
            </a:r>
            <a:r>
              <a:rPr lang="en-US" sz="2000" b="1" dirty="0" smtClean="0">
                <a:solidFill>
                  <a:srgbClr val="C00000"/>
                </a:solidFill>
              </a:rPr>
              <a:t>RFT-1</a:t>
            </a:r>
            <a:r>
              <a:rPr lang="en-US" sz="2000" dirty="0" smtClean="0"/>
              <a:t> (RF transporter1) and </a:t>
            </a:r>
            <a:r>
              <a:rPr lang="en-US" sz="2000" b="1" dirty="0" smtClean="0">
                <a:solidFill>
                  <a:srgbClr val="C00000"/>
                </a:solidFill>
              </a:rPr>
              <a:t>RFT-2</a:t>
            </a:r>
            <a:r>
              <a:rPr lang="en-US" sz="2000" dirty="0" smtClean="0"/>
              <a:t> are expressed 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intestine.</a:t>
            </a:r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RFT-3</a:t>
            </a:r>
            <a:r>
              <a:rPr lang="en-US" sz="2000" dirty="0" smtClean="0"/>
              <a:t>  is more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  <a:r>
              <a:rPr lang="en-US" sz="2000" dirty="0" smtClean="0"/>
              <a:t>-</a:t>
            </a:r>
            <a:r>
              <a:rPr lang="en-US" sz="2000" dirty="0" err="1" smtClean="0"/>
              <a:t>speciﬁc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 smtClean="0"/>
              <a:t>Riboflavin in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r>
              <a:rPr lang="en-US" sz="2000" dirty="0" smtClean="0"/>
              <a:t> associates with </a:t>
            </a:r>
            <a:r>
              <a:rPr lang="en-US" sz="2000" b="1" dirty="0" smtClean="0">
                <a:solidFill>
                  <a:srgbClr val="C00000"/>
                </a:solidFill>
              </a:rPr>
              <a:t>albumin or globulins.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57600"/>
            <a:ext cx="830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795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rtl="0" eaLnBrk="1" hangingPunct="1"/>
            <a:r>
              <a:rPr lang="en-US" sz="3200" dirty="0" smtClean="0"/>
              <a:t>Riboflavin: </a:t>
            </a:r>
            <a:r>
              <a:rPr lang="cs-CZ" sz="2800" b="1" dirty="0" smtClean="0">
                <a:solidFill>
                  <a:srgbClr val="C00000"/>
                </a:solidFill>
              </a:rPr>
              <a:t>Sources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43000"/>
            <a:ext cx="8370887" cy="51816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</a:rPr>
              <a:t>A</a:t>
            </a:r>
            <a:r>
              <a:rPr lang="cs-CZ" sz="2200" b="1" dirty="0" smtClean="0">
                <a:solidFill>
                  <a:srgbClr val="0070C0"/>
                </a:solidFill>
              </a:rPr>
              <a:t>nimal origin</a:t>
            </a:r>
            <a:r>
              <a:rPr lang="en-US" sz="2200" b="1" dirty="0" smtClean="0">
                <a:solidFill>
                  <a:srgbClr val="0070C0"/>
                </a:solidFill>
              </a:rPr>
              <a:t>: </a:t>
            </a:r>
            <a:r>
              <a:rPr lang="cs-CZ" sz="2200" dirty="0" smtClean="0"/>
              <a:t>liver and beef, milk, dairy products, fish</a:t>
            </a:r>
            <a:r>
              <a:rPr lang="en-US" sz="2200" dirty="0" smtClean="0"/>
              <a:t>,</a:t>
            </a:r>
            <a:r>
              <a:rPr lang="cs-CZ" sz="2200" dirty="0" smtClean="0"/>
              <a:t> eggs</a:t>
            </a:r>
            <a:r>
              <a:rPr lang="en-US" sz="2200" dirty="0" smtClean="0"/>
              <a:t>.</a:t>
            </a:r>
            <a:endParaRPr lang="cs-CZ" sz="22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</a:rPr>
              <a:t>Y</a:t>
            </a:r>
            <a:r>
              <a:rPr lang="cs-CZ" sz="2200" b="1" dirty="0" smtClean="0">
                <a:solidFill>
                  <a:srgbClr val="0070C0"/>
                </a:solidFill>
              </a:rPr>
              <a:t>east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</a:rPr>
              <a:t>Plant origin: </a:t>
            </a:r>
            <a:r>
              <a:rPr lang="en-US" sz="2200" dirty="0" smtClean="0"/>
              <a:t>Green leafy vegetables, nuts</a:t>
            </a:r>
            <a:r>
              <a:rPr lang="en-US" sz="2200" dirty="0" smtClean="0"/>
              <a:t>,..</a:t>
            </a:r>
            <a:endParaRPr lang="en-US" sz="2200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Function: </a:t>
            </a:r>
          </a:p>
          <a:p>
            <a:pPr algn="l" rtl="0">
              <a:lnSpc>
                <a:spcPct val="90000"/>
              </a:lnSpc>
            </a:pPr>
            <a:r>
              <a:rPr lang="en-US" sz="2200" b="1" i="1" dirty="0" smtClean="0">
                <a:solidFill>
                  <a:srgbClr val="0070C0"/>
                </a:solidFill>
              </a:rPr>
              <a:t>Involved in energy metabolism (ATP production): </a:t>
            </a:r>
            <a:r>
              <a:rPr lang="en-US" sz="2200" dirty="0" smtClean="0"/>
              <a:t>Participate in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Oxidative </a:t>
            </a:r>
            <a:r>
              <a:rPr lang="en-US" sz="2200" dirty="0" err="1" smtClean="0"/>
              <a:t>decarboxylation</a:t>
            </a:r>
            <a:endParaRPr lang="en-US" sz="2200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Citric acid cycle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i="1" dirty="0" smtClean="0"/>
              <a:t> </a:t>
            </a:r>
            <a:r>
              <a:rPr lang="en-US" sz="2200" dirty="0" smtClean="0"/>
              <a:t>Beta-oxidation of fatty acids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Electron transport</a:t>
            </a:r>
          </a:p>
          <a:p>
            <a:pPr algn="l" rtl="0">
              <a:lnSpc>
                <a:spcPct val="90000"/>
              </a:lnSpc>
            </a:pPr>
            <a:r>
              <a:rPr lang="en-US" sz="2200" b="1" i="1" dirty="0">
                <a:solidFill>
                  <a:srgbClr val="0070C0"/>
                </a:solidFill>
              </a:rPr>
              <a:t>Associated with antioxidant glutathione reductase </a:t>
            </a:r>
            <a:r>
              <a:rPr lang="en-US" sz="2200" dirty="0"/>
              <a:t>(utilizes an </a:t>
            </a:r>
            <a:r>
              <a:rPr lang="en-US" sz="2200" b="1" dirty="0">
                <a:solidFill>
                  <a:srgbClr val="C00000"/>
                </a:solidFill>
              </a:rPr>
              <a:t>FAD</a:t>
            </a:r>
            <a:r>
              <a:rPr lang="en-US" sz="2200" dirty="0"/>
              <a:t> prosthetic group and </a:t>
            </a:r>
            <a:r>
              <a:rPr lang="en-US" sz="2200" b="1" dirty="0">
                <a:solidFill>
                  <a:srgbClr val="C00000"/>
                </a:solidFill>
              </a:rPr>
              <a:t>NADPH</a:t>
            </a:r>
            <a:r>
              <a:rPr lang="en-US" sz="2200" dirty="0"/>
              <a:t> to reduce GSSG to two GSH</a:t>
            </a:r>
            <a:r>
              <a:rPr lang="en-US" sz="2200" dirty="0" smtClean="0"/>
              <a:t>.)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C00000"/>
                </a:solidFill>
              </a:rPr>
              <a:t>GS–SG + NADPH + H</a:t>
            </a:r>
            <a:r>
              <a:rPr lang="en-US" sz="2400" b="1" baseline="30000" dirty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 → 2 GSH + NADP</a:t>
            </a:r>
            <a:r>
              <a:rPr lang="en-US" sz="2400" b="1" baseline="30000" dirty="0">
                <a:solidFill>
                  <a:srgbClr val="C00000"/>
                </a:solidFill>
              </a:rPr>
              <a:t>+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 algn="l" rtl="0">
              <a:lnSpc>
                <a:spcPct val="90000"/>
              </a:lnSpc>
              <a:buNone/>
            </a:pPr>
            <a:endParaRPr lang="en-US" sz="2200" b="1" dirty="0">
              <a:solidFill>
                <a:srgbClr val="0070C0"/>
              </a:solidFill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endParaRPr lang="cs-CZ" sz="22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2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225" y="3200400"/>
            <a:ext cx="3228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3733800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608918" y="5833646"/>
            <a:ext cx="582082" cy="33855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smtClean="0"/>
              <a:t>FAD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3200" smtClean="0">
                <a:solidFill>
                  <a:schemeClr val="bg2"/>
                </a:solidFill>
              </a:rPr>
              <a:t>Vitamin B 2 (riboflavin)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334000"/>
          </a:xfrm>
        </p:spPr>
        <p:txBody>
          <a:bodyPr/>
          <a:lstStyle/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1. Chemical </a:t>
            </a:r>
            <a:r>
              <a:rPr lang="en-US" sz="2000" b="1" i="1" u="sng" dirty="0" smtClean="0"/>
              <a:t>structure</a:t>
            </a:r>
            <a:r>
              <a:rPr lang="en-US" sz="2000" dirty="0" smtClean="0"/>
              <a:t> of vitamin B2 is</a:t>
            </a:r>
            <a:r>
              <a:rPr lang="en-US" sz="1800" dirty="0" smtClean="0"/>
              <a:t> ……..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            </a:t>
            </a:r>
            <a:r>
              <a:rPr lang="en-US" sz="1800" b="1" dirty="0" smtClean="0">
                <a:solidFill>
                  <a:srgbClr val="CC0000"/>
                </a:solidFill>
              </a:rPr>
              <a:t>[</a:t>
            </a:r>
            <a:r>
              <a:rPr lang="en-US" sz="1800" b="1" dirty="0" err="1" smtClean="0">
                <a:solidFill>
                  <a:srgbClr val="CC0000"/>
                </a:solidFill>
              </a:rPr>
              <a:t>flavin</a:t>
            </a:r>
            <a:r>
              <a:rPr lang="en-US" sz="1800" b="1" dirty="0" smtClean="0">
                <a:solidFill>
                  <a:srgbClr val="CC0000"/>
                </a:solidFill>
              </a:rPr>
              <a:t> + </a:t>
            </a:r>
            <a:r>
              <a:rPr lang="en-US" sz="1800" b="1" dirty="0" err="1" smtClean="0">
                <a:solidFill>
                  <a:srgbClr val="CC0000"/>
                </a:solidFill>
              </a:rPr>
              <a:t>ribitol</a:t>
            </a:r>
            <a:r>
              <a:rPr lang="en-US" sz="1800" b="1" dirty="0" smtClean="0">
                <a:solidFill>
                  <a:srgbClr val="CC0000"/>
                </a:solidFill>
              </a:rPr>
              <a:t> ], </a:t>
            </a:r>
            <a:r>
              <a:rPr lang="en-US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fluorescent, light sensitive, heat stable.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US" sz="18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indent="-457200"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dirty="0" smtClean="0"/>
              <a:t>2. Active form </a:t>
            </a:r>
            <a:r>
              <a:rPr lang="en-US" sz="2000" b="1" i="1" u="sng" dirty="0" smtClean="0"/>
              <a:t>(Co-enzyme)</a:t>
            </a:r>
            <a:r>
              <a:rPr lang="en-US" sz="2000" dirty="0" smtClean="0"/>
              <a:t> of vitamin B2 is  ……..</a:t>
            </a:r>
          </a:p>
          <a:p>
            <a:pPr marL="457200" indent="-457200" algn="l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                        </a:t>
            </a:r>
            <a:r>
              <a:rPr lang="en-US" sz="1800" b="1" dirty="0" smtClean="0">
                <a:solidFill>
                  <a:srgbClr val="CC0000"/>
                </a:solidFill>
              </a:rPr>
              <a:t>[FMN &amp;  FAD]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3. Its </a:t>
            </a:r>
            <a:r>
              <a:rPr lang="en-US" sz="2000" b="1" i="1" u="sng" dirty="0" smtClean="0"/>
              <a:t>function</a:t>
            </a:r>
            <a:r>
              <a:rPr lang="en-US" sz="2000" dirty="0" smtClean="0"/>
              <a:t> is to act as ………</a:t>
            </a:r>
            <a:r>
              <a:rPr lang="en-US" sz="1800" dirty="0" smtClean="0"/>
              <a:t> 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           </a:t>
            </a:r>
            <a:r>
              <a:rPr lang="en-US" sz="1800" b="1" dirty="0" smtClean="0">
                <a:solidFill>
                  <a:srgbClr val="CC0000"/>
                </a:solidFill>
              </a:rPr>
              <a:t>[prosthetic groups of </a:t>
            </a:r>
            <a:r>
              <a:rPr lang="en-US" sz="1800" b="1" dirty="0" err="1" smtClean="0">
                <a:solidFill>
                  <a:srgbClr val="CC0000"/>
                </a:solidFill>
              </a:rPr>
              <a:t>oxidoreductases</a:t>
            </a:r>
            <a:r>
              <a:rPr lang="en-US" sz="1800" b="1" dirty="0" smtClean="0">
                <a:solidFill>
                  <a:srgbClr val="CC0000"/>
                </a:solidFill>
              </a:rPr>
              <a:t>]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4. </a:t>
            </a:r>
            <a:r>
              <a:rPr lang="en-US" sz="2000" b="1" i="1" u="sng" dirty="0" smtClean="0"/>
              <a:t>Reactions</a:t>
            </a:r>
            <a:r>
              <a:rPr lang="en-US" sz="2000" dirty="0" smtClean="0"/>
              <a:t> requiring </a:t>
            </a:r>
            <a:r>
              <a:rPr lang="en-US" sz="2000" b="1" u="sng" dirty="0" smtClean="0"/>
              <a:t>FAD</a:t>
            </a:r>
            <a:r>
              <a:rPr lang="en-US" sz="2000" dirty="0" smtClean="0"/>
              <a:t> are: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    a-   </a:t>
            </a:r>
            <a:r>
              <a:rPr lang="en-US" sz="1800" b="1" dirty="0" smtClean="0">
                <a:solidFill>
                  <a:srgbClr val="CC0000"/>
                </a:solidFill>
              </a:rPr>
              <a:t>[</a:t>
            </a:r>
            <a:r>
              <a:rPr lang="en-US" sz="1800" b="1" u="sng" dirty="0" smtClean="0">
                <a:solidFill>
                  <a:srgbClr val="CC0000"/>
                </a:solidFill>
              </a:rPr>
              <a:t>oxidative </a:t>
            </a:r>
            <a:r>
              <a:rPr lang="en-US" sz="1800" b="1" u="sng" dirty="0" err="1" smtClean="0">
                <a:solidFill>
                  <a:srgbClr val="CC0000"/>
                </a:solidFill>
              </a:rPr>
              <a:t>decarboxylation</a:t>
            </a:r>
            <a:r>
              <a:rPr lang="en-US" sz="1800" b="1" dirty="0" smtClean="0">
                <a:solidFill>
                  <a:srgbClr val="CC0000"/>
                </a:solidFill>
              </a:rPr>
              <a:t> of a </a:t>
            </a:r>
            <a:r>
              <a:rPr lang="en-US" sz="1800" b="1" dirty="0" err="1" smtClean="0">
                <a:solidFill>
                  <a:srgbClr val="CC0000"/>
                </a:solidFill>
              </a:rPr>
              <a:t>keto</a:t>
            </a:r>
            <a:r>
              <a:rPr lang="en-US" sz="1800" b="1" dirty="0" smtClean="0">
                <a:solidFill>
                  <a:srgbClr val="CC0000"/>
                </a:solidFill>
              </a:rPr>
              <a:t> acids as 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b="1" dirty="0" smtClean="0">
                <a:solidFill>
                  <a:schemeClr val="bg2"/>
                </a:solidFill>
              </a:rPr>
              <a:t>PDH        </a:t>
            </a:r>
            <a:r>
              <a:rPr lang="en-US" sz="1800" b="1" dirty="0" smtClean="0">
                <a:solidFill>
                  <a:srgbClr val="CC0000"/>
                </a:solidFill>
              </a:rPr>
              <a:t>Energy (ATP)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    b-   </a:t>
            </a:r>
            <a:r>
              <a:rPr lang="en-US" sz="1800" b="1" dirty="0" smtClean="0">
                <a:solidFill>
                  <a:srgbClr val="CC0000"/>
                </a:solidFill>
              </a:rPr>
              <a:t>[C.A.C.]                      Energy (ATP)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    c-   </a:t>
            </a:r>
            <a:r>
              <a:rPr lang="en-US" sz="1800" b="1" dirty="0" smtClean="0">
                <a:solidFill>
                  <a:srgbClr val="CC0000"/>
                </a:solidFill>
              </a:rPr>
              <a:t>[ </a:t>
            </a:r>
            <a:r>
              <a:rPr lang="en-US" sz="1800" b="1" dirty="0" smtClean="0">
                <a:solidFill>
                  <a:srgbClr val="CC0000"/>
                </a:solidFill>
                <a:latin typeface="Symbol" pitchFamily="18" charset="2"/>
              </a:rPr>
              <a:t>b</a:t>
            </a:r>
            <a:r>
              <a:rPr lang="en-US" sz="1800" b="1" dirty="0" smtClean="0">
                <a:solidFill>
                  <a:srgbClr val="CC0000"/>
                </a:solidFill>
              </a:rPr>
              <a:t> -oxidation of F.A.]</a:t>
            </a:r>
            <a:r>
              <a:rPr lang="en-US" sz="1800" dirty="0" smtClean="0"/>
              <a:t>               </a:t>
            </a:r>
            <a:r>
              <a:rPr lang="en-US" sz="1800" b="1" dirty="0" smtClean="0">
                <a:solidFill>
                  <a:srgbClr val="CC0000"/>
                </a:solidFill>
              </a:rPr>
              <a:t>Energy (ATP)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CC0000"/>
                </a:solidFill>
              </a:rPr>
              <a:t>    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2209800" y="3505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3733800" y="3810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>
            <a:off x="6781800" y="3276600"/>
            <a:ext cx="3810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8440" name="Group 11"/>
          <p:cNvGrpSpPr>
            <a:grpSpLocks/>
          </p:cNvGrpSpPr>
          <p:nvPr/>
        </p:nvGrpSpPr>
        <p:grpSpPr bwMode="auto">
          <a:xfrm>
            <a:off x="261938" y="4038600"/>
            <a:ext cx="8729662" cy="2537762"/>
            <a:chOff x="82550" y="2133600"/>
            <a:chExt cx="8729663" cy="4091224"/>
          </a:xfrm>
        </p:grpSpPr>
        <p:pic>
          <p:nvPicPr>
            <p:cNvPr id="18441" name="Picture 2"/>
            <p:cNvPicPr>
              <a:picLocks noChangeAspect="1" noChangeArrowheads="1"/>
            </p:cNvPicPr>
            <p:nvPr/>
          </p:nvPicPr>
          <p:blipFill>
            <a:blip r:embed="rId2"/>
            <a:srcRect b="24402"/>
            <a:stretch>
              <a:fillRect/>
            </a:stretch>
          </p:blipFill>
          <p:spPr bwMode="auto">
            <a:xfrm>
              <a:off x="82550" y="2133600"/>
              <a:ext cx="872966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762000" y="4835525"/>
              <a:ext cx="7696200" cy="1389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 dirty="0"/>
                <a:t>     </a:t>
              </a:r>
              <a:r>
                <a:rPr lang="en-US" sz="2000" b="1" dirty="0">
                  <a:solidFill>
                    <a:schemeClr val="bg2"/>
                  </a:solidFill>
                </a:rPr>
                <a:t>FMN                                                                          </a:t>
              </a:r>
              <a:r>
                <a:rPr lang="en-US" sz="2000" b="1" dirty="0" smtClean="0">
                  <a:solidFill>
                    <a:schemeClr val="bg2"/>
                  </a:solidFill>
                </a:rPr>
                <a:t>FMNH2</a:t>
              </a:r>
              <a:endParaRPr lang="en-US" sz="2000" b="1" dirty="0">
                <a:solidFill>
                  <a:schemeClr val="bg2"/>
                </a:solidFill>
              </a:endParaRPr>
            </a:p>
            <a:p>
              <a:pPr algn="l">
                <a:spcBef>
                  <a:spcPct val="50000"/>
                </a:spcBef>
              </a:pPr>
              <a:r>
                <a:rPr lang="en-US" sz="2000" b="1" dirty="0">
                  <a:solidFill>
                    <a:schemeClr val="bg2"/>
                  </a:solidFill>
                </a:rPr>
                <a:t>     FAD                                                                           </a:t>
              </a:r>
              <a:r>
                <a:rPr lang="en-US" sz="2000" b="1" dirty="0" smtClean="0">
                  <a:solidFill>
                    <a:schemeClr val="bg2"/>
                  </a:solidFill>
                </a:rPr>
                <a:t>FADH2  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4114800" y="4342251"/>
              <a:ext cx="1219200" cy="0"/>
            </a:xfrm>
            <a:prstGeom prst="straightConnector1">
              <a:avLst/>
            </a:prstGeom>
            <a:ln w="3810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rot="10800000">
              <a:off x="4495801" y="4037697"/>
              <a:ext cx="457200" cy="304554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5" name="TextBox 17"/>
            <p:cNvSpPr txBox="1">
              <a:spLocks noChangeArrowheads="1"/>
            </p:cNvSpPr>
            <p:nvPr/>
          </p:nvSpPr>
          <p:spPr bwMode="auto">
            <a:xfrm>
              <a:off x="3962400" y="3645409"/>
              <a:ext cx="479425" cy="369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2H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2819400" y="4267200"/>
            <a:ext cx="533400" cy="3810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7400" y="4876800"/>
            <a:ext cx="533400" cy="3810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01000" y="4114800"/>
            <a:ext cx="457200" cy="5334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4953000"/>
            <a:ext cx="457200" cy="5334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z="2800" b="1" smtClean="0"/>
              <a:t>Riboflavin: </a:t>
            </a:r>
            <a:r>
              <a:rPr lang="cs-CZ" sz="2800" smtClean="0"/>
              <a:t>symptoms of deficiency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6400800" cy="46482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9900"/>
                </a:solidFill>
              </a:rPr>
              <a:t>Related to Energy production (skin &amp; mucous membrane inflammation).</a:t>
            </a:r>
            <a:endParaRPr lang="en-US" sz="2400" b="1" dirty="0" smtClean="0">
              <a:solidFill>
                <a:srgbClr val="CC0000"/>
              </a:solidFill>
            </a:endParaRPr>
          </a:p>
          <a:p>
            <a:pPr algn="l" rtl="0" eaLnBrk="1" hangingPunct="1">
              <a:defRPr/>
            </a:pPr>
            <a:r>
              <a:rPr lang="en-US" sz="2000" b="1" dirty="0" err="1" smtClean="0">
                <a:solidFill>
                  <a:srgbClr val="CC0000"/>
                </a:solidFill>
              </a:rPr>
              <a:t>Glossitis</a:t>
            </a:r>
            <a:r>
              <a:rPr lang="en-US" sz="2000" b="1" dirty="0" smtClean="0">
                <a:solidFill>
                  <a:srgbClr val="CC0000"/>
                </a:solidFill>
              </a:rPr>
              <a:t> &amp; angular </a:t>
            </a:r>
            <a:r>
              <a:rPr lang="en-US" sz="2000" b="1" dirty="0" err="1" smtClean="0">
                <a:solidFill>
                  <a:srgbClr val="CC0000"/>
                </a:solidFill>
              </a:rPr>
              <a:t>stomatitis</a:t>
            </a:r>
            <a:r>
              <a:rPr lang="en-US" sz="2000" b="1" dirty="0" smtClean="0">
                <a:solidFill>
                  <a:srgbClr val="CC0000"/>
                </a:solidFill>
              </a:rPr>
              <a:t> (</a:t>
            </a:r>
            <a:r>
              <a:rPr lang="en-US" sz="2000" dirty="0" smtClean="0"/>
              <a:t>Inflammation of the lining of mouth and tongue).</a:t>
            </a:r>
          </a:p>
          <a:p>
            <a:pPr algn="l" rtl="0" eaLnBrk="1" hangingPunct="1">
              <a:defRPr/>
            </a:pPr>
            <a:r>
              <a:rPr lang="en-US" sz="2000" dirty="0" err="1" smtClean="0"/>
              <a:t>Keratitis</a:t>
            </a:r>
            <a:r>
              <a:rPr lang="en-US" sz="2000" dirty="0" smtClean="0"/>
              <a:t> , dermatitis (Dry and scaling skin).</a:t>
            </a:r>
          </a:p>
          <a:p>
            <a:pPr algn="l" rtl="0" eaLnBrk="1" hangingPunct="1">
              <a:defRPr/>
            </a:pPr>
            <a:r>
              <a:rPr lang="en-US" sz="2000" b="1" dirty="0" err="1" smtClean="0">
                <a:solidFill>
                  <a:srgbClr val="CC0000"/>
                </a:solidFill>
              </a:rPr>
              <a:t>Cheilosis</a:t>
            </a:r>
            <a:r>
              <a:rPr lang="en-US" sz="2000" b="1" dirty="0" smtClean="0">
                <a:solidFill>
                  <a:srgbClr val="CC0000"/>
                </a:solidFill>
              </a:rPr>
              <a:t> </a:t>
            </a:r>
            <a:r>
              <a:rPr lang="en-US" sz="2000" dirty="0" smtClean="0"/>
              <a:t>(cracked and red lips). </a:t>
            </a:r>
          </a:p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CC0000"/>
                </a:solidFill>
              </a:rPr>
              <a:t>Ocular manifestations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bg2"/>
                </a:solidFill>
              </a:rPr>
              <a:t>vascularization of cornea)</a:t>
            </a:r>
            <a:r>
              <a:rPr lang="en-US" sz="2000" b="1" dirty="0" smtClean="0">
                <a:solidFill>
                  <a:srgbClr val="CC0000"/>
                </a:solidFill>
              </a:rPr>
              <a:t> </a:t>
            </a:r>
          </a:p>
          <a:p>
            <a:pPr algn="l" rtl="0" eaLnBrk="1" hangingPunct="1">
              <a:buNone/>
              <a:defRPr/>
            </a:pPr>
            <a:endParaRPr lang="en-US" sz="1400" dirty="0" smtClean="0"/>
          </a:p>
          <a:p>
            <a:pPr algn="l" rtl="0">
              <a:buFont typeface="Wingdings" pitchFamily="2" charset="2"/>
              <a:buNone/>
              <a:defRPr/>
            </a:pPr>
            <a:r>
              <a:rPr lang="en-US" sz="2800" b="1" dirty="0" smtClean="0"/>
              <a:t>N.B. </a:t>
            </a:r>
            <a:r>
              <a:rPr lang="en-US" sz="2400" dirty="0" smtClean="0"/>
              <a:t>:</a:t>
            </a:r>
          </a:p>
          <a:p>
            <a:pPr algn="l" rtl="0">
              <a:defRPr/>
            </a:pPr>
            <a:r>
              <a:rPr lang="en-US" sz="2400" dirty="0" smtClean="0"/>
              <a:t>Deficiency occurs in </a:t>
            </a:r>
            <a:r>
              <a:rPr lang="en-US" sz="2400" b="1" dirty="0" smtClean="0">
                <a:solidFill>
                  <a:srgbClr val="0070C0"/>
                </a:solidFill>
              </a:rPr>
              <a:t>newborn infants with </a:t>
            </a:r>
            <a:r>
              <a:rPr lang="en-US" sz="2400" b="1" dirty="0" err="1" smtClean="0">
                <a:solidFill>
                  <a:srgbClr val="0070C0"/>
                </a:solidFill>
              </a:rPr>
              <a:t>hyperbilirubinemia</a:t>
            </a:r>
            <a:r>
              <a:rPr lang="en-US" sz="2400" dirty="0" smtClean="0"/>
              <a:t> who are treated by </a:t>
            </a:r>
            <a:r>
              <a:rPr lang="en-US" sz="2400" dirty="0" smtClean="0">
                <a:solidFill>
                  <a:srgbClr val="C00000"/>
                </a:solidFill>
              </a:rPr>
              <a:t>phototherapy.</a:t>
            </a:r>
            <a:r>
              <a:rPr lang="en-US" sz="2400" dirty="0" smtClean="0"/>
              <a:t>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CC0000"/>
                </a:solidFill>
              </a:rPr>
              <a:t> </a:t>
            </a:r>
            <a:endParaRPr lang="cs-CZ" sz="2400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9906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2971800"/>
          </a:xfrm>
        </p:spPr>
        <p:txBody>
          <a:bodyPr/>
          <a:lstStyle/>
          <a:p>
            <a:pPr algn="ctr" rtl="0"/>
            <a:r>
              <a:rPr lang="en-US" cap="none" dirty="0" smtClean="0">
                <a:solidFill>
                  <a:srgbClr val="0070C0"/>
                </a:solidFill>
              </a:rPr>
              <a:t>Water-soluble vitamins</a:t>
            </a:r>
            <a:br>
              <a:rPr lang="en-US" cap="none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cap="none" dirty="0" smtClean="0">
                <a:solidFill>
                  <a:srgbClr val="C00000"/>
                </a:solidFill>
              </a:rPr>
              <a:t>Vitamin</a:t>
            </a:r>
            <a:r>
              <a:rPr lang="en-US" dirty="0" smtClean="0">
                <a:solidFill>
                  <a:srgbClr val="C00000"/>
                </a:solidFill>
              </a:rPr>
              <a:t> B3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cap="none" dirty="0" smtClean="0">
                <a:solidFill>
                  <a:srgbClr val="C00000"/>
                </a:solidFill>
              </a:rPr>
              <a:t>Niacin</a:t>
            </a:r>
            <a:r>
              <a:rPr lang="en-US" dirty="0" smtClean="0">
                <a:solidFill>
                  <a:srgbClr val="C00000"/>
                </a:solidFill>
              </a:rPr>
              <a:t> ; </a:t>
            </a:r>
            <a:r>
              <a:rPr lang="en-US" cap="none" dirty="0" smtClean="0">
                <a:solidFill>
                  <a:srgbClr val="C00000"/>
                </a:solidFill>
              </a:rPr>
              <a:t>Nicotinic acid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ar-JO" cap="none" dirty="0" smtClean="0">
                <a:solidFill>
                  <a:srgbClr val="C00000"/>
                </a:solidFill>
              </a:rPr>
              <a:t/>
            </a:r>
            <a:br>
              <a:rPr lang="ar-JO" cap="none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797BAA-254C-497B-9F07-54EB07C11538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smtClean="0"/>
              <a:t>Niacin  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Chemistry:</a:t>
            </a:r>
          </a:p>
          <a:p>
            <a:pPr algn="l" rtl="0">
              <a:defRPr/>
            </a:pPr>
            <a:r>
              <a:rPr lang="en-US" sz="1800" dirty="0" smtClean="0"/>
              <a:t>Nicotinic acid is a carboxylic acid derivative of pyridine.	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Synthesis:        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PLP (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vit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. B6)</a:t>
            </a:r>
          </a:p>
          <a:p>
            <a:pPr algn="l" rtl="0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Tryptophan</a:t>
            </a:r>
            <a:r>
              <a:rPr lang="en-US" sz="1800" dirty="0" smtClean="0"/>
              <a:t> →→ → →→→→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Niacin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(vit.B3)   </a:t>
            </a:r>
            <a:r>
              <a:rPr lang="en-US" sz="1800" dirty="0" smtClean="0"/>
              <a:t>(insufficient)</a:t>
            </a:r>
          </a:p>
          <a:p>
            <a:pPr algn="l" rtl="0">
              <a:defRPr/>
            </a:pPr>
            <a:r>
              <a:rPr lang="en-US" sz="1800" dirty="0" smtClean="0"/>
              <a:t>most people require dietary sources of both tryptophan and niacin.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srgbClr val="C00000"/>
                </a:solidFill>
              </a:rPr>
              <a:t>Sources</a:t>
            </a:r>
            <a:r>
              <a:rPr lang="en-US" sz="1800" b="1" dirty="0" smtClean="0">
                <a:solidFill>
                  <a:srgbClr val="C00000"/>
                </a:solidFill>
              </a:rPr>
              <a:t>:</a:t>
            </a:r>
            <a:endParaRPr lang="en-US" sz="1800" b="1" dirty="0" smtClean="0"/>
          </a:p>
          <a:p>
            <a:pPr algn="l" rtl="0">
              <a:defRPr/>
            </a:pPr>
            <a:r>
              <a:rPr lang="en-US" sz="1800" dirty="0" smtClean="0"/>
              <a:t>Food stuffs containing nicotinic acid: as B</a:t>
            </a:r>
            <a:r>
              <a:rPr lang="en-US" sz="1800" baseline="-25000" dirty="0" smtClean="0"/>
              <a:t>1</a:t>
            </a:r>
            <a:endParaRPr lang="en-US" sz="1800" dirty="0" smtClean="0"/>
          </a:p>
          <a:p>
            <a:pPr algn="l" rtl="0">
              <a:defRPr/>
            </a:pPr>
            <a:r>
              <a:rPr lang="en-US" sz="1800" dirty="0" smtClean="0"/>
              <a:t>Tryptophan containing proteins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Functions: </a:t>
            </a:r>
            <a:r>
              <a:rPr lang="en-US" sz="1800" dirty="0" smtClean="0"/>
              <a:t>niacin required for the synthesis of NAD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(nicotinamide adenine dinucleotide) and NADP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(nicotinamide adenine di-nucleotide phosphate)</a:t>
            </a:r>
          </a:p>
          <a:p>
            <a:pPr algn="l" rtl="0">
              <a:defRPr/>
            </a:pPr>
            <a:r>
              <a:rPr lang="en-US" sz="1800" dirty="0" smtClean="0"/>
              <a:t>NAD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and NADP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are coenzymes of many </a:t>
            </a:r>
            <a:r>
              <a:rPr lang="en-US" sz="1800" dirty="0" err="1" smtClean="0"/>
              <a:t>oxidoreductase</a:t>
            </a:r>
            <a:r>
              <a:rPr lang="en-US" sz="1800" dirty="0" smtClean="0"/>
              <a:t> enzymes.</a:t>
            </a:r>
          </a:p>
          <a:p>
            <a:pPr algn="l" rtl="0">
              <a:defRPr/>
            </a:pPr>
            <a:r>
              <a:rPr lang="en-US" sz="1800" dirty="0" smtClean="0"/>
              <a:t>Generally, NAD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-linked </a:t>
            </a:r>
            <a:r>
              <a:rPr lang="en-US" sz="1800" dirty="0" err="1" smtClean="0"/>
              <a:t>dehydrogenases</a:t>
            </a:r>
            <a:r>
              <a:rPr lang="en-US" sz="1800" dirty="0" smtClean="0"/>
              <a:t> catalyze </a:t>
            </a:r>
            <a:r>
              <a:rPr lang="en-US" sz="1800" dirty="0" err="1" smtClean="0"/>
              <a:t>oxidoreduction</a:t>
            </a:r>
            <a:r>
              <a:rPr lang="en-US" sz="1800" dirty="0" smtClean="0"/>
              <a:t> reactions in </a:t>
            </a:r>
            <a:r>
              <a:rPr lang="en-US" sz="1800" b="1" i="1" u="sng" dirty="0"/>
              <a:t>oxidative pathways</a:t>
            </a:r>
            <a:r>
              <a:rPr lang="en-US" sz="1800" dirty="0" smtClean="0"/>
              <a:t>, e.g.  the citric acid cycle.</a:t>
            </a:r>
          </a:p>
          <a:p>
            <a:pPr algn="l" rtl="0">
              <a:defRPr/>
            </a:pPr>
            <a:r>
              <a:rPr lang="en-US" sz="1800" dirty="0" smtClean="0"/>
              <a:t>Whereas NADP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-linked </a:t>
            </a:r>
            <a:r>
              <a:rPr lang="en-US" sz="1800" dirty="0" err="1" smtClean="0"/>
              <a:t>dehydrogenases</a:t>
            </a:r>
            <a:r>
              <a:rPr lang="en-US" sz="1800" dirty="0" smtClean="0"/>
              <a:t>  are often found in pathways concerned with </a:t>
            </a:r>
            <a:r>
              <a:rPr lang="en-US" sz="1800" b="1" i="1" u="sng" dirty="0" smtClean="0"/>
              <a:t>reductive synthesis </a:t>
            </a:r>
            <a:r>
              <a:rPr lang="en-US" sz="1800" dirty="0" smtClean="0"/>
              <a:t>e.g.  the pentose phosphate pathway.</a:t>
            </a:r>
          </a:p>
          <a:p>
            <a:pPr algn="l" rtl="0">
              <a:defRPr/>
            </a:pPr>
            <a:r>
              <a:rPr lang="en-US" sz="2400" dirty="0" smtClean="0"/>
              <a:t>NAD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+ 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/>
              <a:t>  </a:t>
            </a:r>
            <a:r>
              <a:rPr lang="en-US" sz="2400" dirty="0" smtClean="0">
                <a:sym typeface="Symbol" pitchFamily="18" charset="2"/>
              </a:rPr>
              <a:t></a:t>
            </a:r>
            <a:r>
              <a:rPr lang="en-US" sz="2400" dirty="0" smtClean="0"/>
              <a:t>	 NAD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dirty="0" smtClean="0"/>
              <a:t> +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400" dirty="0" smtClean="0"/>
              <a:t> + A</a:t>
            </a:r>
          </a:p>
          <a:p>
            <a:pPr algn="l" rtl="0" eaLnBrk="1" hangingPunct="1">
              <a:defRPr/>
            </a:pPr>
            <a:endParaRPr lang="en-US" sz="1800" dirty="0" smtClean="0"/>
          </a:p>
          <a:p>
            <a:pPr algn="l" rtl="0">
              <a:defRPr/>
            </a:pPr>
            <a:endParaRPr lang="en-US" sz="1800" dirty="0" smtClean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 b="68161"/>
          <a:stretch>
            <a:fillRect/>
          </a:stretch>
        </p:blipFill>
        <p:spPr bwMode="auto">
          <a:xfrm>
            <a:off x="4953000" y="152400"/>
            <a:ext cx="1779588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/>
          <a:srcRect t="48387" b="15959"/>
          <a:stretch>
            <a:fillRect/>
          </a:stretch>
        </p:blipFill>
        <p:spPr bwMode="auto">
          <a:xfrm>
            <a:off x="7086600" y="76200"/>
            <a:ext cx="1482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4495800" y="922337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1600" dirty="0">
                <a:latin typeface="Calibri" pitchFamily="34" charset="0"/>
              </a:rPr>
              <a:t>Niacin (nicotinic acid)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7162800" y="609600"/>
            <a:ext cx="1657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rtl="0"/>
            <a:r>
              <a:rPr lang="en-US" sz="1600">
                <a:cs typeface="Times New Roman" pitchFamily="18" charset="0"/>
              </a:rPr>
              <a:t>        Niacinamid (nicotinamide)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Structure of NAD+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9600"/>
          </a:xfrm>
          <a:ln>
            <a:solidFill>
              <a:srgbClr val="CC0000"/>
            </a:solidFill>
          </a:ln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b="1" dirty="0" smtClean="0"/>
              <a:t>NAD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b="1" dirty="0" smtClean="0"/>
              <a:t>                                        NADH+H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                         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algn="l">
              <a:buFont typeface="Wingdings" pitchFamily="2" charset="2"/>
              <a:buNone/>
            </a:pPr>
            <a:endParaRPr lang="en-US" dirty="0" smtClean="0"/>
          </a:p>
          <a:p>
            <a:pPr algn="l">
              <a:buFont typeface="Wingdings" pitchFamily="2" charset="2"/>
              <a:buNone/>
            </a:pPr>
            <a:endParaRPr lang="en-US" dirty="0" smtClean="0"/>
          </a:p>
          <a:p>
            <a:pPr algn="l">
              <a:buFont typeface="Wingdings" pitchFamily="2" charset="2"/>
              <a:buNone/>
            </a:pPr>
            <a:r>
              <a:rPr lang="en-US" b="1" dirty="0" smtClean="0"/>
              <a:t>NADP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b="1" dirty="0" smtClean="0"/>
              <a:t>                                    NADPH+H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                                                        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V="1">
            <a:off x="2057400" y="18288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7" name="Rectangle 9"/>
          <p:cNvSpPr>
            <a:spLocks noChangeArrowheads="1"/>
          </p:cNvSpPr>
          <p:nvPr/>
        </p:nvSpPr>
        <p:spPr bwMode="auto">
          <a:xfrm>
            <a:off x="609600" y="2057400"/>
            <a:ext cx="4648200" cy="1219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l"/>
            <a:r>
              <a:rPr lang="en-US" sz="2000" b="1" i="1" dirty="0" err="1">
                <a:solidFill>
                  <a:srgbClr val="990000"/>
                </a:solidFill>
              </a:rPr>
              <a:t>Nicotinamide</a:t>
            </a:r>
            <a:r>
              <a:rPr lang="en-US" sz="2000" b="1" i="1" dirty="0"/>
              <a:t>                   </a:t>
            </a:r>
            <a:r>
              <a:rPr lang="en-US" sz="2000" b="1" i="1" dirty="0">
                <a:solidFill>
                  <a:srgbClr val="CC0000"/>
                </a:solidFill>
              </a:rPr>
              <a:t>Adenine</a:t>
            </a:r>
          </a:p>
          <a:p>
            <a:pPr algn="l"/>
            <a:endParaRPr lang="en-US" sz="2000" b="1" i="1" dirty="0">
              <a:solidFill>
                <a:srgbClr val="CC0000"/>
              </a:solidFill>
            </a:endParaRPr>
          </a:p>
          <a:p>
            <a:pPr algn="l"/>
            <a:r>
              <a:rPr lang="en-US" sz="2000" b="1" i="1" dirty="0">
                <a:solidFill>
                  <a:srgbClr val="990000"/>
                </a:solidFill>
              </a:rPr>
              <a:t>Ribose—P-----</a:t>
            </a:r>
            <a:r>
              <a:rPr lang="en-US" sz="2000" b="1" i="1" dirty="0"/>
              <a:t>--—---</a:t>
            </a:r>
            <a:r>
              <a:rPr lang="en-US" sz="2000" b="1" i="1" dirty="0">
                <a:solidFill>
                  <a:srgbClr val="CC0000"/>
                </a:solidFill>
              </a:rPr>
              <a:t>P----Ribose</a:t>
            </a:r>
          </a:p>
        </p:txBody>
      </p:sp>
      <p:sp>
        <p:nvSpPr>
          <p:cNvPr id="74758" name="Line 10"/>
          <p:cNvSpPr>
            <a:spLocks noChangeShapeType="1"/>
          </p:cNvSpPr>
          <p:nvPr/>
        </p:nvSpPr>
        <p:spPr bwMode="auto">
          <a:xfrm>
            <a:off x="1295400" y="25146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9" name="Line 11"/>
          <p:cNvSpPr>
            <a:spLocks noChangeShapeType="1"/>
          </p:cNvSpPr>
          <p:nvPr/>
        </p:nvSpPr>
        <p:spPr bwMode="auto">
          <a:xfrm>
            <a:off x="4114800" y="25146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Line 12"/>
          <p:cNvSpPr>
            <a:spLocks noChangeShapeType="1"/>
          </p:cNvSpPr>
          <p:nvPr/>
        </p:nvSpPr>
        <p:spPr bwMode="auto">
          <a:xfrm>
            <a:off x="2286000" y="41148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1" name="Rectangle 13"/>
          <p:cNvSpPr>
            <a:spLocks noChangeArrowheads="1"/>
          </p:cNvSpPr>
          <p:nvPr/>
        </p:nvSpPr>
        <p:spPr bwMode="auto">
          <a:xfrm>
            <a:off x="762000" y="4495800"/>
            <a:ext cx="4648200" cy="1219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l"/>
            <a:r>
              <a:rPr lang="en-US" sz="2000" b="1" i="1">
                <a:solidFill>
                  <a:srgbClr val="990000"/>
                </a:solidFill>
              </a:rPr>
              <a:t>Nicotinamide</a:t>
            </a:r>
            <a:r>
              <a:rPr lang="en-US" sz="2000" b="1" i="1"/>
              <a:t>                   </a:t>
            </a:r>
            <a:r>
              <a:rPr lang="en-US" sz="2000" b="1" i="1">
                <a:solidFill>
                  <a:srgbClr val="CC0000"/>
                </a:solidFill>
              </a:rPr>
              <a:t>Adenine</a:t>
            </a:r>
          </a:p>
          <a:p>
            <a:pPr algn="l"/>
            <a:endParaRPr lang="en-US" sz="2000" b="1" i="1">
              <a:solidFill>
                <a:srgbClr val="CC0000"/>
              </a:solidFill>
            </a:endParaRPr>
          </a:p>
          <a:p>
            <a:pPr algn="l"/>
            <a:r>
              <a:rPr lang="en-US" sz="2000" b="1" i="1">
                <a:solidFill>
                  <a:srgbClr val="990000"/>
                </a:solidFill>
              </a:rPr>
              <a:t>Ribose—P-----</a:t>
            </a:r>
            <a:r>
              <a:rPr lang="en-US" sz="2000" b="1" i="1"/>
              <a:t>--—---</a:t>
            </a:r>
            <a:r>
              <a:rPr lang="en-US" sz="2000" b="1" i="1">
                <a:solidFill>
                  <a:srgbClr val="CC0000"/>
                </a:solidFill>
              </a:rPr>
              <a:t>P----Ribose-</a:t>
            </a:r>
            <a:r>
              <a:rPr lang="en-US" sz="2000" b="1" i="1">
                <a:solidFill>
                  <a:schemeClr val="bg2"/>
                </a:solidFill>
              </a:rPr>
              <a:t>P</a:t>
            </a:r>
          </a:p>
        </p:txBody>
      </p:sp>
      <p:sp>
        <p:nvSpPr>
          <p:cNvPr id="74762" name="Line 14"/>
          <p:cNvSpPr>
            <a:spLocks noChangeShapeType="1"/>
          </p:cNvSpPr>
          <p:nvPr/>
        </p:nvSpPr>
        <p:spPr bwMode="auto">
          <a:xfrm>
            <a:off x="1447800" y="49530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3" name="Line 15"/>
          <p:cNvSpPr>
            <a:spLocks noChangeShapeType="1"/>
          </p:cNvSpPr>
          <p:nvPr/>
        </p:nvSpPr>
        <p:spPr bwMode="auto">
          <a:xfrm>
            <a:off x="4191000" y="49530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1981200"/>
            <a:ext cx="1905000" cy="1447800"/>
          </a:xfrm>
          <a:prstGeom prst="ellips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8000" y="4419600"/>
            <a:ext cx="2057400" cy="1447800"/>
          </a:xfrm>
          <a:prstGeom prst="ellips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66" name="TextBox 13"/>
          <p:cNvSpPr txBox="1">
            <a:spLocks noChangeArrowheads="1"/>
          </p:cNvSpPr>
          <p:nvPr/>
        </p:nvSpPr>
        <p:spPr bwMode="auto">
          <a:xfrm>
            <a:off x="5187950" y="2438400"/>
            <a:ext cx="755650" cy="4000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AMP</a:t>
            </a:r>
          </a:p>
        </p:txBody>
      </p:sp>
      <p:sp>
        <p:nvSpPr>
          <p:cNvPr id="74767" name="TextBox 14"/>
          <p:cNvSpPr txBox="1">
            <a:spLocks noChangeArrowheads="1"/>
          </p:cNvSpPr>
          <p:nvPr/>
        </p:nvSpPr>
        <p:spPr bwMode="auto">
          <a:xfrm>
            <a:off x="5340817" y="5029200"/>
            <a:ext cx="1212383" cy="40011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AMP + P</a:t>
            </a:r>
            <a:endParaRPr lang="en-US" sz="2000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8610600" cy="874712"/>
          </a:xfrm>
        </p:spPr>
        <p:txBody>
          <a:bodyPr/>
          <a:lstStyle/>
          <a:p>
            <a:r>
              <a:rPr lang="en-US" sz="3200" smtClean="0"/>
              <a:t>Vitamins: classification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77200" cy="5791200"/>
          </a:xfrm>
        </p:spPr>
        <p:txBody>
          <a:bodyPr/>
          <a:lstStyle/>
          <a:p>
            <a:pPr algn="l" rtl="0">
              <a:lnSpc>
                <a:spcPct val="80000"/>
              </a:lnSpc>
              <a:defRPr/>
            </a:pPr>
            <a:r>
              <a:rPr lang="en-US" sz="2400" dirty="0" smtClean="0"/>
              <a:t>Vitamins grouped into two major categories: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Fat-soluble</a:t>
            </a:r>
            <a:r>
              <a:rPr lang="en-US" sz="2400" dirty="0" smtClean="0"/>
              <a:t> (4 fat soluble) Vitamin A, D, E, K.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algn="l" rtl="0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Water-soluble</a:t>
            </a:r>
            <a:r>
              <a:rPr lang="en-US" sz="2400" dirty="0" smtClean="0"/>
              <a:t> (9 water soluble)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b="1" dirty="0" smtClean="0"/>
              <a:t>Vitamin B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(</a:t>
            </a:r>
            <a:r>
              <a:rPr lang="cs-CZ" sz="2000" b="1" dirty="0" smtClean="0">
                <a:solidFill>
                  <a:schemeClr val="hlink"/>
                </a:solidFill>
              </a:rPr>
              <a:t>thiamine</a:t>
            </a:r>
            <a:r>
              <a:rPr lang="en-US" sz="2000" b="1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b="1" dirty="0" smtClean="0"/>
              <a:t>Vitamin B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(</a:t>
            </a:r>
            <a:r>
              <a:rPr lang="cs-CZ" sz="2000" b="1" dirty="0" smtClean="0">
                <a:solidFill>
                  <a:schemeClr val="hlink"/>
                </a:solidFill>
              </a:rPr>
              <a:t>riboflavin</a:t>
            </a:r>
            <a:r>
              <a:rPr lang="en-US" sz="2000" b="1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b="1" dirty="0" smtClean="0"/>
              <a:t>Vitamin B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or Vitamin P or Vitamin PP (</a:t>
            </a:r>
            <a:r>
              <a:rPr lang="cs-CZ" sz="2000" b="1" dirty="0" smtClean="0">
                <a:solidFill>
                  <a:schemeClr val="hlink"/>
                </a:solidFill>
              </a:rPr>
              <a:t>niacin</a:t>
            </a:r>
            <a:r>
              <a:rPr lang="en-US" sz="2000" b="1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b="1" dirty="0" smtClean="0"/>
              <a:t>Vitamin B</a:t>
            </a:r>
            <a:r>
              <a:rPr lang="en-US" sz="2000" b="1" baseline="-25000" dirty="0" smtClean="0"/>
              <a:t>5</a:t>
            </a:r>
            <a:r>
              <a:rPr lang="en-US" sz="2000" b="1" dirty="0" smtClean="0"/>
              <a:t> (</a:t>
            </a:r>
            <a:r>
              <a:rPr lang="cs-CZ" sz="2000" b="1" dirty="0" smtClean="0">
                <a:solidFill>
                  <a:schemeClr val="hlink"/>
                </a:solidFill>
              </a:rPr>
              <a:t>panthotenic acid</a:t>
            </a:r>
            <a:r>
              <a:rPr lang="en-US" sz="2000" b="1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cs-CZ" sz="2000" dirty="0" smtClean="0"/>
              <a:t>Vitamin B</a:t>
            </a:r>
            <a:r>
              <a:rPr lang="cs-CZ" sz="2000" baseline="-25000" dirty="0" smtClean="0"/>
              <a:t>6</a:t>
            </a:r>
            <a:r>
              <a:rPr lang="en-US" sz="2000" dirty="0" smtClean="0"/>
              <a:t> (</a:t>
            </a:r>
            <a:r>
              <a:rPr lang="cs-CZ" sz="2000" dirty="0" smtClean="0">
                <a:solidFill>
                  <a:schemeClr val="hlink"/>
                </a:solidFill>
              </a:rPr>
              <a:t>pyridoxine</a:t>
            </a:r>
            <a:r>
              <a:rPr lang="en-US" sz="2000" dirty="0" smtClean="0"/>
              <a:t> and </a:t>
            </a:r>
            <a:r>
              <a:rPr lang="cs-CZ" sz="2000" dirty="0" smtClean="0">
                <a:solidFill>
                  <a:schemeClr val="hlink"/>
                </a:solidFill>
              </a:rPr>
              <a:t>pyridoxamine</a:t>
            </a:r>
            <a:r>
              <a:rPr lang="en-US" sz="2000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dirty="0" smtClean="0"/>
              <a:t>Vitamin B</a:t>
            </a:r>
            <a:r>
              <a:rPr lang="en-US" sz="2000" baseline="-25000" dirty="0" smtClean="0"/>
              <a:t>7</a:t>
            </a:r>
            <a:r>
              <a:rPr lang="en-US" sz="2000" dirty="0" smtClean="0"/>
              <a:t> or Vitamin H (</a:t>
            </a:r>
            <a:r>
              <a:rPr lang="cs-CZ" sz="2000" dirty="0" smtClean="0">
                <a:solidFill>
                  <a:schemeClr val="hlink"/>
                </a:solidFill>
              </a:rPr>
              <a:t>biotin</a:t>
            </a:r>
            <a:r>
              <a:rPr lang="en-US" sz="2000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dirty="0" smtClean="0"/>
              <a:t>Vitamin B</a:t>
            </a:r>
            <a:r>
              <a:rPr lang="en-US" sz="2000" baseline="-25000" dirty="0" smtClean="0"/>
              <a:t>9</a:t>
            </a:r>
            <a:r>
              <a:rPr lang="en-US" sz="2000" dirty="0" smtClean="0"/>
              <a:t> or Vitamin M (</a:t>
            </a:r>
            <a:r>
              <a:rPr lang="cs-CZ" sz="2000" dirty="0" smtClean="0">
                <a:solidFill>
                  <a:schemeClr val="hlink"/>
                </a:solidFill>
              </a:rPr>
              <a:t>folic acid</a:t>
            </a:r>
            <a:r>
              <a:rPr lang="en-US" sz="2000" dirty="0" smtClean="0"/>
              <a:t>)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dirty="0" smtClean="0"/>
              <a:t>Vitamin B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smtClean="0">
                <a:solidFill>
                  <a:schemeClr val="hlink"/>
                </a:solidFill>
              </a:rPr>
              <a:t>cobalamin</a:t>
            </a:r>
            <a:r>
              <a:rPr lang="en-US" sz="2000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990000"/>
                </a:solidFill>
              </a:rPr>
              <a:t>Vitamin C</a:t>
            </a:r>
          </a:p>
          <a:p>
            <a:pPr lvl="1" algn="l" rtl="0">
              <a:lnSpc>
                <a:spcPct val="80000"/>
              </a:lnSpc>
              <a:defRPr/>
            </a:pP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C00000"/>
                </a:solidFill>
              </a:rPr>
              <a:t>Reduction of NAD+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553200" y="5334000"/>
            <a:ext cx="20574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indent="457200" algn="l" rtl="0"/>
            <a:r>
              <a:rPr lang="en-US" sz="2400" b="1" dirty="0">
                <a:cs typeface="Times New Roman" pitchFamily="18" charset="0"/>
              </a:rPr>
              <a:t>          NADH + </a:t>
            </a:r>
            <a:r>
              <a:rPr lang="en-US" sz="2400" b="1" dirty="0">
                <a:solidFill>
                  <a:srgbClr val="7030A0"/>
                </a:solidFill>
                <a:cs typeface="Times New Roman" pitchFamily="18" charset="0"/>
              </a:rPr>
              <a:t>H+</a:t>
            </a:r>
            <a:endParaRPr lang="en-US" sz="24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2"/>
          <a:srcRect t="48387" b="15959"/>
          <a:stretch>
            <a:fillRect/>
          </a:stretch>
        </p:blipFill>
        <p:spPr bwMode="auto">
          <a:xfrm>
            <a:off x="533400" y="1828800"/>
            <a:ext cx="34512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457200" y="3435350"/>
            <a:ext cx="1143000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indent="457200" algn="ctr" rtl="0"/>
            <a:r>
              <a:rPr lang="en-US" sz="2400" b="1">
                <a:cs typeface="Times New Roman" pitchFamily="18" charset="0"/>
              </a:rPr>
              <a:t>          NAD+</a:t>
            </a:r>
          </a:p>
          <a:p>
            <a:pPr indent="457200" algn="ctr" rtl="0"/>
            <a:endParaRPr lang="en-US" sz="2400" b="1">
              <a:cs typeface="Times New Roman" pitchFamily="18" charset="0"/>
            </a:endParaRPr>
          </a:p>
        </p:txBody>
      </p:sp>
      <p:sp>
        <p:nvSpPr>
          <p:cNvPr id="76806" name="Text Box 9"/>
          <p:cNvSpPr txBox="1">
            <a:spLocks noChangeArrowheads="1"/>
          </p:cNvSpPr>
          <p:nvPr/>
        </p:nvSpPr>
        <p:spPr bwMode="auto">
          <a:xfrm>
            <a:off x="1219200" y="4038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6807" name="Text Box 11"/>
          <p:cNvSpPr txBox="1">
            <a:spLocks noChangeArrowheads="1"/>
          </p:cNvSpPr>
          <p:nvPr/>
        </p:nvSpPr>
        <p:spPr bwMode="auto">
          <a:xfrm>
            <a:off x="1905000" y="3962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</a:rPr>
              <a:t>R</a:t>
            </a:r>
          </a:p>
        </p:txBody>
      </p:sp>
      <p:sp>
        <p:nvSpPr>
          <p:cNvPr id="76808" name="Line 13"/>
          <p:cNvSpPr>
            <a:spLocks noChangeShapeType="1"/>
          </p:cNvSpPr>
          <p:nvPr/>
        </p:nvSpPr>
        <p:spPr bwMode="auto">
          <a:xfrm>
            <a:off x="2133600" y="3810000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Text Box 15"/>
          <p:cNvSpPr txBox="1">
            <a:spLocks noChangeArrowheads="1"/>
          </p:cNvSpPr>
          <p:nvPr/>
        </p:nvSpPr>
        <p:spPr bwMode="auto">
          <a:xfrm>
            <a:off x="4191000" y="4800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6810" name="Line 16"/>
          <p:cNvSpPr>
            <a:spLocks noChangeShapeType="1"/>
          </p:cNvSpPr>
          <p:nvPr/>
        </p:nvSpPr>
        <p:spPr bwMode="auto">
          <a:xfrm>
            <a:off x="5105400" y="48006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1" name="Line 17"/>
          <p:cNvSpPr>
            <a:spLocks noChangeShapeType="1"/>
          </p:cNvSpPr>
          <p:nvPr/>
        </p:nvSpPr>
        <p:spPr bwMode="auto">
          <a:xfrm>
            <a:off x="5638800" y="5029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Line 18"/>
          <p:cNvSpPr>
            <a:spLocks noChangeShapeType="1"/>
          </p:cNvSpPr>
          <p:nvPr/>
        </p:nvSpPr>
        <p:spPr bwMode="auto">
          <a:xfrm flipH="1">
            <a:off x="4648200" y="48006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Line 19"/>
          <p:cNvSpPr>
            <a:spLocks noChangeShapeType="1"/>
          </p:cNvSpPr>
          <p:nvPr/>
        </p:nvSpPr>
        <p:spPr bwMode="auto">
          <a:xfrm>
            <a:off x="4648200" y="5105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Line 20"/>
          <p:cNvSpPr>
            <a:spLocks noChangeShapeType="1"/>
          </p:cNvSpPr>
          <p:nvPr/>
        </p:nvSpPr>
        <p:spPr bwMode="auto">
          <a:xfrm flipH="1">
            <a:off x="5334000" y="5638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Line 21"/>
          <p:cNvSpPr>
            <a:spLocks noChangeShapeType="1"/>
          </p:cNvSpPr>
          <p:nvPr/>
        </p:nvSpPr>
        <p:spPr bwMode="auto">
          <a:xfrm flipH="1" flipV="1">
            <a:off x="4648200" y="57150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6" name="Line 22"/>
          <p:cNvSpPr>
            <a:spLocks noChangeShapeType="1"/>
          </p:cNvSpPr>
          <p:nvPr/>
        </p:nvSpPr>
        <p:spPr bwMode="auto">
          <a:xfrm>
            <a:off x="5486400" y="5181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7" name="Line 23"/>
          <p:cNvSpPr>
            <a:spLocks noChangeShapeType="1"/>
          </p:cNvSpPr>
          <p:nvPr/>
        </p:nvSpPr>
        <p:spPr bwMode="auto">
          <a:xfrm>
            <a:off x="4800600" y="5181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8" name="Text Box 24"/>
          <p:cNvSpPr txBox="1">
            <a:spLocks noChangeArrowheads="1"/>
          </p:cNvSpPr>
          <p:nvPr/>
        </p:nvSpPr>
        <p:spPr bwMode="auto">
          <a:xfrm>
            <a:off x="5029200" y="5791200"/>
            <a:ext cx="428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76819" name="Line 25"/>
          <p:cNvSpPr>
            <a:spLocks noChangeShapeType="1"/>
          </p:cNvSpPr>
          <p:nvPr/>
        </p:nvSpPr>
        <p:spPr bwMode="auto">
          <a:xfrm>
            <a:off x="5257800" y="6096000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0" name="Text Box 26"/>
          <p:cNvSpPr txBox="1">
            <a:spLocks noChangeArrowheads="1"/>
          </p:cNvSpPr>
          <p:nvPr/>
        </p:nvSpPr>
        <p:spPr bwMode="auto">
          <a:xfrm>
            <a:off x="5029200" y="6248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</a:rPr>
              <a:t>R</a:t>
            </a:r>
          </a:p>
        </p:txBody>
      </p:sp>
      <p:sp>
        <p:nvSpPr>
          <p:cNvPr id="76821" name="Line 27"/>
          <p:cNvSpPr>
            <a:spLocks noChangeShapeType="1"/>
          </p:cNvSpPr>
          <p:nvPr/>
        </p:nvSpPr>
        <p:spPr bwMode="auto">
          <a:xfrm>
            <a:off x="2895600" y="3429000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22" name="Text Box 28"/>
          <p:cNvSpPr txBox="1">
            <a:spLocks noChangeArrowheads="1"/>
          </p:cNvSpPr>
          <p:nvPr/>
        </p:nvSpPr>
        <p:spPr bwMode="auto">
          <a:xfrm>
            <a:off x="3124200" y="3276600"/>
            <a:ext cx="3962400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b="1" dirty="0" smtClean="0">
                <a:solidFill>
                  <a:srgbClr val="CC0000"/>
                </a:solidFill>
              </a:rPr>
              <a:t>2H </a:t>
            </a:r>
            <a:r>
              <a:rPr lang="en-US" sz="2800" b="1" dirty="0">
                <a:solidFill>
                  <a:srgbClr val="CC0000"/>
                </a:solidFill>
              </a:rPr>
              <a:t>= H </a:t>
            </a:r>
            <a:r>
              <a:rPr lang="en-US" sz="2800" b="1" dirty="0"/>
              <a:t>+</a:t>
            </a:r>
            <a:r>
              <a:rPr lang="en-US" sz="2800" b="1" dirty="0">
                <a:solidFill>
                  <a:srgbClr val="CC000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[e </a:t>
            </a:r>
            <a:r>
              <a:rPr lang="en-US" sz="2800" b="1" dirty="0">
                <a:solidFill>
                  <a:srgbClr val="7030A0"/>
                </a:solidFill>
              </a:rPr>
              <a:t>+ H</a:t>
            </a:r>
            <a:r>
              <a:rPr lang="en-US" sz="2800" b="1" dirty="0" smtClean="0">
                <a:solidFill>
                  <a:srgbClr val="7030A0"/>
                </a:solidFill>
              </a:rPr>
              <a:t>+]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6823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2"/>
                </a:solidFill>
              </a:rPr>
              <a:t>+</a:t>
            </a:r>
          </a:p>
        </p:txBody>
      </p:sp>
      <p:sp>
        <p:nvSpPr>
          <p:cNvPr id="76824" name="Text Box 30"/>
          <p:cNvSpPr txBox="1">
            <a:spLocks noChangeArrowheads="1"/>
          </p:cNvSpPr>
          <p:nvPr/>
        </p:nvSpPr>
        <p:spPr bwMode="auto">
          <a:xfrm>
            <a:off x="4724400" y="4343400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76825" name="Text Box 31"/>
          <p:cNvSpPr txBox="1">
            <a:spLocks noChangeArrowheads="1"/>
          </p:cNvSpPr>
          <p:nvPr/>
        </p:nvSpPr>
        <p:spPr bwMode="auto">
          <a:xfrm>
            <a:off x="4953000" y="5420380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</a:rPr>
              <a:t>e</a:t>
            </a:r>
          </a:p>
        </p:txBody>
      </p:sp>
      <p:sp>
        <p:nvSpPr>
          <p:cNvPr id="76826" name="Text Box 32"/>
          <p:cNvSpPr txBox="1">
            <a:spLocks noChangeArrowheads="1"/>
          </p:cNvSpPr>
          <p:nvPr/>
        </p:nvSpPr>
        <p:spPr bwMode="auto">
          <a:xfrm>
            <a:off x="5638800" y="4800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 </a:t>
            </a:r>
            <a:r>
              <a:rPr lang="en-US" sz="2000" b="1"/>
              <a:t>CONH2</a:t>
            </a:r>
          </a:p>
        </p:txBody>
      </p:sp>
      <p:sp>
        <p:nvSpPr>
          <p:cNvPr id="76827" name="Line 33"/>
          <p:cNvSpPr>
            <a:spLocks noChangeShapeType="1"/>
          </p:cNvSpPr>
          <p:nvPr/>
        </p:nvSpPr>
        <p:spPr bwMode="auto">
          <a:xfrm flipV="1">
            <a:off x="5638800" y="49530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10200" y="3124200"/>
            <a:ext cx="609600" cy="8382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772400" y="5486400"/>
            <a:ext cx="533400" cy="7620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dirty="0" smtClean="0"/>
              <a:t>Niacin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724400"/>
          </a:xfrm>
        </p:spPr>
        <p:txBody>
          <a:bodyPr/>
          <a:lstStyle/>
          <a:p>
            <a:pPr algn="l" rtl="0">
              <a:lnSpc>
                <a:spcPct val="120000"/>
              </a:lnSpc>
              <a:defRPr/>
            </a:pPr>
            <a:r>
              <a:rPr lang="en-US" sz="2400" dirty="0" smtClean="0"/>
              <a:t> </a:t>
            </a:r>
            <a:r>
              <a:rPr lang="en-US" sz="2400" b="1" i="1" u="sng" dirty="0" smtClean="0"/>
              <a:t>Reactions</a:t>
            </a:r>
            <a:r>
              <a:rPr lang="en-US" sz="2400" dirty="0" smtClean="0"/>
              <a:t> requiring </a:t>
            </a:r>
            <a:r>
              <a:rPr lang="en-US" sz="2400" b="1" dirty="0" smtClean="0"/>
              <a:t>NAD+</a:t>
            </a:r>
            <a:r>
              <a:rPr lang="en-US" sz="2400" dirty="0" smtClean="0"/>
              <a:t> are: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   a-   </a:t>
            </a:r>
            <a:r>
              <a:rPr lang="en-US" sz="2400" dirty="0" smtClean="0">
                <a:solidFill>
                  <a:srgbClr val="CC0000"/>
                </a:solidFill>
              </a:rPr>
              <a:t>[</a:t>
            </a:r>
            <a:r>
              <a:rPr lang="en-US" sz="2400" u="sng" dirty="0" smtClean="0">
                <a:solidFill>
                  <a:srgbClr val="CC0000"/>
                </a:solidFill>
              </a:rPr>
              <a:t>oxidative </a:t>
            </a:r>
            <a:r>
              <a:rPr lang="en-US" sz="2400" u="sng" dirty="0" err="1" smtClean="0">
                <a:solidFill>
                  <a:srgbClr val="CC0000"/>
                </a:solidFill>
              </a:rPr>
              <a:t>decarboxylation</a:t>
            </a:r>
            <a:r>
              <a:rPr lang="en-US" sz="2400" dirty="0" smtClean="0">
                <a:solidFill>
                  <a:srgbClr val="CC0000"/>
                </a:solidFill>
              </a:rPr>
              <a:t> of a </a:t>
            </a:r>
            <a:r>
              <a:rPr lang="en-US" sz="2400" dirty="0" err="1" smtClean="0">
                <a:solidFill>
                  <a:srgbClr val="CC0000"/>
                </a:solidFill>
              </a:rPr>
              <a:t>keto</a:t>
            </a:r>
            <a:r>
              <a:rPr lang="en-US" sz="2400" dirty="0" smtClean="0">
                <a:solidFill>
                  <a:srgbClr val="CC0000"/>
                </a:solidFill>
              </a:rPr>
              <a:t> acids as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      </a:t>
            </a:r>
            <a:r>
              <a:rPr lang="en-US" sz="2400" dirty="0" smtClean="0">
                <a:solidFill>
                  <a:schemeClr val="bg2"/>
                </a:solidFill>
              </a:rPr>
              <a:t>PDH</a:t>
            </a:r>
            <a:r>
              <a:rPr lang="en-US" sz="2400" dirty="0" smtClean="0">
                <a:solidFill>
                  <a:srgbClr val="CC0000"/>
                </a:solidFill>
              </a:rPr>
              <a:t>]                                        Energy (ATP)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   b-   </a:t>
            </a:r>
            <a:r>
              <a:rPr lang="en-US" sz="2400" dirty="0" smtClean="0">
                <a:solidFill>
                  <a:srgbClr val="CC0000"/>
                </a:solidFill>
              </a:rPr>
              <a:t>[C.A.C.]                                 Energy (ATP)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   c-   </a:t>
            </a:r>
            <a:r>
              <a:rPr lang="en-US" sz="2400" dirty="0" smtClean="0">
                <a:solidFill>
                  <a:srgbClr val="CC0000"/>
                </a:solidFill>
              </a:rPr>
              <a:t>[beta oxidation of F.A.]</a:t>
            </a:r>
            <a:r>
              <a:rPr lang="en-US" sz="2400" dirty="0" smtClean="0"/>
              <a:t>           </a:t>
            </a:r>
            <a:r>
              <a:rPr lang="en-US" sz="2400" dirty="0" smtClean="0">
                <a:solidFill>
                  <a:srgbClr val="CC0000"/>
                </a:solidFill>
              </a:rPr>
              <a:t>Energy (ATP)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CC0000"/>
                </a:solidFill>
              </a:rPr>
              <a:t>   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400" b="1" dirty="0" smtClean="0"/>
              <a:t>Reactions</a:t>
            </a:r>
            <a:r>
              <a:rPr lang="en-US" sz="2400" dirty="0" smtClean="0"/>
              <a:t> requiring co-enzyme  </a:t>
            </a:r>
            <a:r>
              <a:rPr lang="en-US" sz="2400" b="1" dirty="0" smtClean="0"/>
              <a:t>NADP+/NADP+</a:t>
            </a:r>
            <a:r>
              <a:rPr lang="en-US" sz="2400" dirty="0" smtClean="0"/>
              <a:t> as: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Glutathione </a:t>
            </a:r>
            <a:r>
              <a:rPr lang="en-US" sz="2400" dirty="0" err="1" smtClean="0"/>
              <a:t>reductase</a:t>
            </a:r>
            <a:r>
              <a:rPr lang="en-US" sz="2400" dirty="0" smtClean="0"/>
              <a:t> (</a:t>
            </a:r>
            <a:r>
              <a:rPr lang="en-US" sz="2400" dirty="0" smtClean="0"/>
              <a:t>NADPH + H</a:t>
            </a:r>
            <a:r>
              <a:rPr lang="en-US" sz="2400" dirty="0" smtClean="0"/>
              <a:t>+)</a:t>
            </a:r>
            <a:endParaRPr lang="en-US" sz="2400" dirty="0"/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Folate reductase (</a:t>
            </a:r>
            <a:r>
              <a:rPr lang="en-US" sz="2400" dirty="0" smtClean="0"/>
              <a:t>NADPH + H</a:t>
            </a:r>
            <a:r>
              <a:rPr lang="en-US" sz="2400" dirty="0" smtClean="0"/>
              <a:t>+)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Retinal → retinol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 rtl="0">
              <a:lnSpc>
                <a:spcPct val="120000"/>
              </a:lnSpc>
              <a:defRPr/>
            </a:pPr>
            <a:endParaRPr lang="en-US" sz="2400" b="1" dirty="0" smtClean="0"/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l" rtl="0">
              <a:lnSpc>
                <a:spcPct val="80000"/>
              </a:lnSpc>
              <a:defRPr/>
            </a:pPr>
            <a:endParaRPr lang="en-US" sz="2400" dirty="0" smtClean="0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286000" y="22098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3048000" y="2621280"/>
            <a:ext cx="1981200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724400" y="3124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5715000"/>
            <a:ext cx="7955096" cy="6340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sz="2200" dirty="0"/>
              <a:t>intestinal niacin absorption process: intracellular </a:t>
            </a:r>
            <a:r>
              <a:rPr lang="en-US" sz="2200" b="1" dirty="0">
                <a:solidFill>
                  <a:srgbClr val="C00000"/>
                </a:solidFill>
              </a:rPr>
              <a:t>protein-tyrosine-kinase-mediated pathway</a:t>
            </a:r>
            <a:r>
              <a:rPr lang="en-US" sz="2200" dirty="0"/>
              <a:t> regulates vitamin uptake.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Niacin: deficiency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105400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i="1" u="sng" dirty="0" smtClean="0"/>
              <a:t>Causes </a:t>
            </a:r>
            <a:r>
              <a:rPr lang="en-US" sz="2400" b="1" dirty="0" smtClean="0"/>
              <a:t>of deficiency:</a:t>
            </a:r>
            <a:r>
              <a:rPr lang="en-US" sz="2400" b="1" dirty="0" smtClean="0">
                <a:solidFill>
                  <a:srgbClr val="CC0000"/>
                </a:solidFill>
              </a:rPr>
              <a:t> </a:t>
            </a:r>
          </a:p>
          <a:p>
            <a:pPr marL="342900" lvl="2" indent="-342900" algn="l" rtl="0">
              <a:buSzPct val="75000"/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dirty="0" err="1" smtClean="0">
                <a:latin typeface="Wingdings 3" pitchFamily="18" charset="2"/>
              </a:rPr>
              <a:t>hhh</a:t>
            </a:r>
            <a:r>
              <a:rPr lang="en-US" dirty="0" smtClean="0"/>
              <a:t> needs.           -  in elderly on very restricted diet.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- Malabsorption.   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- in maize-dependant population. 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- in </a:t>
            </a:r>
            <a:r>
              <a:rPr lang="en-US" sz="2400" dirty="0" err="1" smtClean="0"/>
              <a:t>vit</a:t>
            </a:r>
            <a:r>
              <a:rPr lang="en-US" sz="2400" dirty="0" smtClean="0"/>
              <a:t>. B6 def.       </a:t>
            </a:r>
            <a:r>
              <a:rPr lang="en-US" sz="2400" b="1" dirty="0" smtClean="0">
                <a:solidFill>
                  <a:srgbClr val="CC0000"/>
                </a:solidFill>
              </a:rPr>
              <a:t>       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CC0000"/>
                </a:solidFill>
              </a:rPr>
              <a:t>  - </a:t>
            </a:r>
            <a:r>
              <a:rPr lang="en-US" sz="2400" dirty="0" err="1" smtClean="0"/>
              <a:t>Hartnup</a:t>
            </a:r>
            <a:r>
              <a:rPr lang="en-US" sz="2400" dirty="0" smtClean="0"/>
              <a:t> disease (decreased tryptophan absorption)</a:t>
            </a:r>
          </a:p>
          <a:p>
            <a:pPr algn="l" rtl="0">
              <a:buNone/>
              <a:defRPr/>
            </a:pPr>
            <a:r>
              <a:rPr lang="en-US" sz="2400" dirty="0" smtClean="0"/>
              <a:t>   - INH (anti-TB) (decreased B6)</a:t>
            </a:r>
          </a:p>
          <a:p>
            <a:pPr algn="l" rtl="0">
              <a:buNone/>
              <a:defRPr/>
            </a:pPr>
            <a:r>
              <a:rPr lang="en-US" sz="2400" dirty="0" smtClean="0"/>
              <a:t>   - Malignant </a:t>
            </a:r>
            <a:r>
              <a:rPr lang="en-US" sz="2400" dirty="0" err="1" smtClean="0"/>
              <a:t>carcinoid</a:t>
            </a:r>
            <a:r>
              <a:rPr lang="en-US" sz="2400" dirty="0" smtClean="0"/>
              <a:t> syndrome (increased tryptophan metabolism to serotonin)</a:t>
            </a:r>
          </a:p>
          <a:p>
            <a:pPr marL="448056" lvl="1" indent="0" algn="l" rtl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lvl="1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use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hyperlipidemia</a:t>
            </a:r>
          </a:p>
          <a:p>
            <a:pPr marL="448056" lvl="1" indent="0" algn="l" rtl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5840" lvl="2" indent="-256032" algn="l" rtl="0" eaLnBrk="1" fontAlgn="auto" hangingPunct="1">
              <a:spcAft>
                <a:spcPts val="0"/>
              </a:spcAft>
              <a:buFont typeface="Arial"/>
              <a:buChar char="○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3200" dirty="0" smtClean="0"/>
              <a:t>Niacin 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629400" cy="5029200"/>
          </a:xfrm>
        </p:spPr>
        <p:txBody>
          <a:bodyPr/>
          <a:lstStyle/>
          <a:p>
            <a:pPr algn="l" rtl="0">
              <a:defRPr/>
            </a:pPr>
            <a:r>
              <a:rPr lang="en-US" sz="2000" dirty="0" smtClean="0"/>
              <a:t>Deficiencies found in southeast if subsisting on diet of corn ; niacin is bound by protein. </a:t>
            </a:r>
            <a:r>
              <a:rPr lang="cs-CZ" sz="2000" dirty="0" smtClean="0"/>
              <a:t>Pelagra is </a:t>
            </a:r>
            <a:r>
              <a:rPr lang="en-US" sz="2000" dirty="0" smtClean="0"/>
              <a:t>very rare now</a:t>
            </a:r>
          </a:p>
          <a:p>
            <a:pPr algn="l" rtl="0">
              <a:defRPr/>
            </a:pPr>
            <a:r>
              <a:rPr lang="en-US" sz="2000" b="1" dirty="0" smtClean="0"/>
              <a:t>Deficiency:</a:t>
            </a:r>
          </a:p>
          <a:p>
            <a:pPr algn="l" rtl="0"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Milder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deficiencies of niacin </a:t>
            </a:r>
            <a:r>
              <a:rPr lang="en-US" sz="2000" dirty="0" smtClean="0">
                <a:solidFill>
                  <a:srgbClr val="0070C0"/>
                </a:solidFill>
              </a:rPr>
              <a:t>cause: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/>
              <a:t> Poor appetite, fatigue.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/>
              <a:t>Dermatitis, Diarrhea.</a:t>
            </a:r>
            <a:endParaRPr lang="en-US" sz="2000" b="1" dirty="0" smtClean="0"/>
          </a:p>
          <a:p>
            <a:pPr algn="l" rtl="0"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Severe deficiencies </a:t>
            </a:r>
            <a:r>
              <a:rPr lang="en-US" sz="2000" dirty="0" smtClean="0"/>
              <a:t>lead to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pellagra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which is characterized by “</a:t>
            </a:r>
            <a:r>
              <a:rPr lang="en-US" sz="2000" i="1" dirty="0" smtClean="0"/>
              <a:t>the four D</a:t>
            </a:r>
            <a:r>
              <a:rPr lang="en-US" sz="2000" i="1" baseline="-25000" dirty="0" smtClean="0"/>
              <a:t>S</a:t>
            </a:r>
            <a:r>
              <a:rPr lang="en-US" sz="2000" dirty="0" smtClean="0"/>
              <a:t>”: dermatitis, diarrhea and dementia (</a:t>
            </a:r>
            <a:r>
              <a:rPr lang="en-US" sz="2000" i="1" dirty="0" smtClean="0"/>
              <a:t>lack of concentration</a:t>
            </a:r>
            <a:r>
              <a:rPr lang="en-US" sz="2000" dirty="0" smtClean="0"/>
              <a:t>) &amp; death.</a:t>
            </a:r>
          </a:p>
          <a:p>
            <a:pPr algn="l" rtl="0">
              <a:defRPr/>
            </a:pPr>
            <a:r>
              <a:rPr lang="en-US" sz="2000" dirty="0" smtClean="0"/>
              <a:t>Dermatitis is usually seen in skin areas exposed to sun light and is symmetric.  </a:t>
            </a:r>
          </a:p>
          <a:p>
            <a:pPr algn="l" rtl="0">
              <a:defRPr/>
            </a:pPr>
            <a:r>
              <a:rPr lang="en-US" sz="2000" dirty="0" smtClean="0"/>
              <a:t>The neurologic symptoms start by nervous disorders and mental disturbances. </a:t>
            </a:r>
          </a:p>
        </p:txBody>
      </p:sp>
      <p:pic>
        <p:nvPicPr>
          <p:cNvPr id="25605" name="Picture 5" descr="p0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676400"/>
            <a:ext cx="20716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6120825"/>
            <a:ext cx="6075125" cy="58477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Thank you &amp; Best wishes: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Dr.Eman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Shaat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55563" y="107950"/>
            <a:ext cx="9088437" cy="958850"/>
          </a:xfrm>
        </p:spPr>
        <p:txBody>
          <a:bodyPr/>
          <a:lstStyle/>
          <a:p>
            <a:r>
              <a:rPr lang="en-US" sz="3200" smtClean="0">
                <a:solidFill>
                  <a:srgbClr val="C00000"/>
                </a:solidFill>
              </a:rPr>
              <a:t>Digesting and absorbing water-soluble vitamins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 t="1735" b="1761"/>
          <a:stretch>
            <a:fillRect/>
          </a:stretch>
        </p:blipFill>
        <p:spPr bwMode="auto">
          <a:xfrm>
            <a:off x="1781175" y="930275"/>
            <a:ext cx="5578475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2971800"/>
          </a:xfrm>
        </p:spPr>
        <p:txBody>
          <a:bodyPr/>
          <a:lstStyle/>
          <a:p>
            <a:pPr algn="ctr" rtl="0">
              <a:lnSpc>
                <a:spcPct val="200000"/>
              </a:lnSpc>
            </a:pPr>
            <a:r>
              <a:rPr lang="en-US" cap="none" dirty="0" smtClean="0">
                <a:solidFill>
                  <a:srgbClr val="0070C0"/>
                </a:solidFill>
              </a:rPr>
              <a:t>Water-soluble vitamins</a:t>
            </a:r>
            <a:r>
              <a:rPr lang="en-US" dirty="0" smtClean="0">
                <a:solidFill>
                  <a:srgbClr val="CC0000"/>
                </a:solidFill>
              </a:rPr>
              <a:t/>
            </a:r>
            <a:br>
              <a:rPr lang="en-US" dirty="0" smtClean="0">
                <a:solidFill>
                  <a:srgbClr val="CC0000"/>
                </a:solidFill>
              </a:rPr>
            </a:br>
            <a:r>
              <a:rPr lang="en-US" cap="none" dirty="0" smtClean="0">
                <a:solidFill>
                  <a:srgbClr val="CC0000"/>
                </a:solidFill>
              </a:rPr>
              <a:t>Vitamin</a:t>
            </a:r>
            <a:r>
              <a:rPr lang="en-US" dirty="0" smtClean="0">
                <a:solidFill>
                  <a:srgbClr val="CC0000"/>
                </a:solidFill>
              </a:rPr>
              <a:t> B1 (</a:t>
            </a:r>
            <a:r>
              <a:rPr lang="en-US" cap="none" dirty="0" smtClean="0">
                <a:solidFill>
                  <a:srgbClr val="CC0000"/>
                </a:solidFill>
              </a:rPr>
              <a:t>Thiamin</a:t>
            </a:r>
            <a:r>
              <a:rPr lang="en-US" dirty="0" smtClean="0">
                <a:solidFill>
                  <a:srgbClr val="CC0000"/>
                </a:solidFill>
              </a:rPr>
              <a:t>)</a:t>
            </a:r>
            <a:r>
              <a:rPr lang="ar-JO" cap="none" dirty="0" smtClean="0"/>
              <a:t/>
            </a:r>
            <a:br>
              <a:rPr lang="ar-JO" cap="none" dirty="0" smtClean="0"/>
            </a:br>
            <a:r>
              <a:rPr lang="en-US" dirty="0" smtClean="0">
                <a:solidFill>
                  <a:srgbClr val="CC0000"/>
                </a:solidFill>
              </a:rPr>
              <a:t/>
            </a:r>
            <a:br>
              <a:rPr lang="en-US" dirty="0" smtClean="0">
                <a:solidFill>
                  <a:srgbClr val="CC0000"/>
                </a:solidFill>
              </a:rPr>
            </a:br>
            <a:r>
              <a:rPr lang="en-US" dirty="0" smtClean="0">
                <a:solidFill>
                  <a:srgbClr val="CC0000"/>
                </a:solidFill>
              </a:rPr>
              <a:t/>
            </a:r>
            <a:br>
              <a:rPr lang="en-US" dirty="0" smtClean="0">
                <a:solidFill>
                  <a:srgbClr val="CC0000"/>
                </a:solidFill>
              </a:rPr>
            </a:b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797BAA-254C-497B-9F07-54EB07C11538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b="1" dirty="0" smtClean="0"/>
              <a:t>Thiamin (B1)</a:t>
            </a:r>
            <a:r>
              <a:rPr lang="en-US" sz="3200" dirty="0" smtClean="0"/>
              <a:t>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181600" cy="23622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z="2000" b="1" smtClean="0">
                <a:solidFill>
                  <a:srgbClr val="0070C0"/>
                </a:solidFill>
              </a:rPr>
              <a:t>Chemistry:</a:t>
            </a:r>
          </a:p>
          <a:p>
            <a:pPr algn="l" rtl="0"/>
            <a:r>
              <a:rPr lang="en-US" sz="2000" smtClean="0"/>
              <a:t>a substituted </a:t>
            </a:r>
            <a:r>
              <a:rPr lang="en-US" sz="2000" b="1" smtClean="0">
                <a:solidFill>
                  <a:srgbClr val="00B050"/>
                </a:solidFill>
              </a:rPr>
              <a:t>pyrimidine</a:t>
            </a:r>
            <a:r>
              <a:rPr lang="en-US" sz="2000" smtClean="0"/>
              <a:t> joined by a methylene bridge to a substituted </a:t>
            </a:r>
            <a:r>
              <a:rPr lang="en-US" sz="2000" b="1" smtClean="0">
                <a:solidFill>
                  <a:srgbClr val="00B050"/>
                </a:solidFill>
              </a:rPr>
              <a:t>thiazole.</a:t>
            </a:r>
            <a:endParaRPr lang="en-US" sz="2000" smtClean="0"/>
          </a:p>
          <a:p>
            <a:pPr algn="l" rtl="0">
              <a:buFont typeface="Wingdings" pitchFamily="2" charset="2"/>
              <a:buNone/>
            </a:pPr>
            <a:r>
              <a:rPr lang="en-US" sz="2000" b="1" smtClean="0">
                <a:solidFill>
                  <a:srgbClr val="0070C0"/>
                </a:solidFill>
              </a:rPr>
              <a:t>Requirements:</a:t>
            </a:r>
            <a:r>
              <a:rPr lang="en-US" sz="2000" smtClean="0"/>
              <a:t> </a:t>
            </a:r>
            <a:r>
              <a:rPr lang="en-US" sz="2000" b="1" smtClean="0">
                <a:solidFill>
                  <a:srgbClr val="00B050"/>
                </a:solidFill>
              </a:rPr>
              <a:t>1-1.5 mg/day </a:t>
            </a:r>
            <a:r>
              <a:rPr lang="en-US" sz="2000" smtClean="0"/>
              <a:t>for adults</a:t>
            </a:r>
            <a:r>
              <a:rPr lang="en-US" sz="2000" b="1" smtClean="0"/>
              <a:t>.</a:t>
            </a:r>
            <a:r>
              <a:rPr lang="en-US" sz="2000" smtClean="0"/>
              <a:t> (Higher needs in pregnancy, high CHO diet)</a:t>
            </a:r>
          </a:p>
          <a:p>
            <a:pPr algn="l" rtl="0"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10244" name="Picture 4" descr="thiami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85800"/>
            <a:ext cx="3657600" cy="19050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3505200"/>
            <a:ext cx="807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+mn-lt"/>
                <a:cs typeface="+mn-cs"/>
              </a:rPr>
              <a:t>Sources: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b="1" kern="0" dirty="0">
                <a:solidFill>
                  <a:srgbClr val="00B050"/>
                </a:solidFill>
                <a:latin typeface="+mn-lt"/>
                <a:cs typeface="+mn-cs"/>
              </a:rPr>
              <a:t>Plant sources: </a:t>
            </a:r>
            <a:r>
              <a:rPr lang="en-US" sz="2000" kern="0" dirty="0">
                <a:latin typeface="+mn-lt"/>
                <a:cs typeface="+mn-cs"/>
              </a:rPr>
              <a:t>whole grains (unrefined cereal grains), beans, peas, nuts and bran.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b="1" kern="0" dirty="0">
                <a:solidFill>
                  <a:srgbClr val="00B050"/>
                </a:solidFill>
                <a:latin typeface="+mn-lt"/>
                <a:cs typeface="+mn-cs"/>
              </a:rPr>
              <a:t>Animal sources: </a:t>
            </a:r>
            <a:r>
              <a:rPr lang="en-US" sz="2000" kern="0" dirty="0">
                <a:latin typeface="+mn-lt"/>
                <a:cs typeface="+mn-cs"/>
              </a:rPr>
              <a:t>liver, heart, kidney and milk.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b="1" kern="0" dirty="0">
                <a:solidFill>
                  <a:srgbClr val="00B050"/>
                </a:solidFill>
                <a:latin typeface="+mn-lt"/>
                <a:cs typeface="+mn-cs"/>
              </a:rPr>
              <a:t>Yeast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+mn-lt"/>
                <a:cs typeface="+mn-cs"/>
              </a:rPr>
              <a:t>Activation (Co-enzyme):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Conversion of thiamin to its active form </a:t>
            </a:r>
            <a:r>
              <a:rPr lang="en-US" sz="2000" b="1" kern="0" dirty="0">
                <a:solidFill>
                  <a:srgbClr val="00B050"/>
                </a:solidFill>
                <a:latin typeface="+mn-lt"/>
                <a:cs typeface="+mn-cs"/>
              </a:rPr>
              <a:t>thiamin </a:t>
            </a:r>
            <a:r>
              <a:rPr lang="en-US" sz="2000" b="1" kern="0" dirty="0" err="1" smtClean="0">
                <a:solidFill>
                  <a:srgbClr val="00B050"/>
                </a:solidFill>
                <a:latin typeface="+mn-lt"/>
                <a:cs typeface="+mn-cs"/>
              </a:rPr>
              <a:t>pyro-pphosphate</a:t>
            </a:r>
            <a:endParaRPr lang="en-US" sz="2000" b="1" kern="0" dirty="0">
              <a:solidFill>
                <a:srgbClr val="00B050"/>
              </a:solidFill>
              <a:latin typeface="+mn-lt"/>
              <a:cs typeface="+mn-cs"/>
            </a:endParaRPr>
          </a:p>
          <a:p>
            <a:pPr marL="342900" indent="-342900" algn="ctr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>
                <a:solidFill>
                  <a:srgbClr val="00B050"/>
                </a:solidFill>
                <a:latin typeface="+mn-lt"/>
                <a:cs typeface="+mn-cs"/>
              </a:rPr>
              <a:t>TPP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3200" b="1" dirty="0" smtClean="0"/>
              <a:t>Absorption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791200"/>
          </a:xfrm>
        </p:spPr>
        <p:txBody>
          <a:bodyPr>
            <a:noAutofit/>
          </a:bodyPr>
          <a:lstStyle/>
          <a:p>
            <a:pPr marL="0" indent="0" algn="l" rtl="0"/>
            <a:r>
              <a:rPr lang="en-US" sz="2000" dirty="0" smtClean="0"/>
              <a:t>Thiamine </a:t>
            </a:r>
            <a:r>
              <a:rPr lang="en-US" sz="2000" dirty="0"/>
              <a:t>is released by the </a:t>
            </a:r>
            <a:r>
              <a:rPr lang="en-US" sz="2000" dirty="0" smtClean="0"/>
              <a:t>action of</a:t>
            </a:r>
            <a:r>
              <a:rPr lang="en-US" sz="2000" dirty="0"/>
              <a:t> </a:t>
            </a:r>
            <a:r>
              <a:rPr lang="en-US" sz="2000" dirty="0" err="1"/>
              <a:t>pyrophosphatase</a:t>
            </a:r>
            <a:r>
              <a:rPr lang="en-US" sz="2000" dirty="0"/>
              <a:t> </a:t>
            </a:r>
            <a:endParaRPr lang="en-US" sz="2000" dirty="0" smtClean="0"/>
          </a:p>
          <a:p>
            <a:pPr marL="0" indent="0" algn="l" rtl="0"/>
            <a:r>
              <a:rPr lang="en-US" sz="2000" dirty="0" smtClean="0"/>
              <a:t>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low concentrations</a:t>
            </a:r>
            <a:r>
              <a:rPr lang="en-US" sz="2000" dirty="0"/>
              <a:t>, the process is </a:t>
            </a:r>
            <a:r>
              <a:rPr lang="en-US" sz="2000" b="1" dirty="0" smtClean="0">
                <a:solidFill>
                  <a:srgbClr val="C00000"/>
                </a:solidFill>
              </a:rPr>
              <a:t>carrier-mediated.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concentrations</a:t>
            </a:r>
            <a:r>
              <a:rPr lang="en-US" sz="2000" dirty="0"/>
              <a:t>, absorption also occurs via </a:t>
            </a:r>
            <a:r>
              <a:rPr lang="en-US" sz="2000" b="1" dirty="0">
                <a:solidFill>
                  <a:srgbClr val="C00000"/>
                </a:solidFill>
              </a:rPr>
              <a:t>passive diffusion.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0" indent="0" algn="l" rtl="0"/>
            <a:r>
              <a:rPr lang="en-US" sz="2000" dirty="0" smtClean="0"/>
              <a:t> It can </a:t>
            </a:r>
            <a:r>
              <a:rPr lang="en-US" sz="2000" dirty="0"/>
              <a:t>be inhibited by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alcohol 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consumption</a:t>
            </a:r>
            <a:r>
              <a:rPr lang="en-US" sz="2000" baseline="30000" dirty="0" smtClean="0"/>
              <a:t>.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 algn="l" rtl="0"/>
            <a:r>
              <a:rPr lang="en-US" sz="2000" dirty="0" smtClean="0"/>
              <a:t>On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serosal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of the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</a:t>
            </a:r>
            <a:r>
              <a:rPr lang="en-US" sz="2000" dirty="0" smtClean="0"/>
              <a:t>, its transport is dependent </a:t>
            </a:r>
            <a:r>
              <a:rPr lang="en-US" sz="2000" dirty="0"/>
              <a:t>on </a:t>
            </a:r>
            <a:r>
              <a:rPr lang="en-US" sz="2000" b="1" dirty="0">
                <a:solidFill>
                  <a:srgbClr val="C00000"/>
                </a:solidFill>
              </a:rPr>
              <a:t>Na</a:t>
            </a:r>
            <a:r>
              <a:rPr lang="en-US" sz="2000" b="1" baseline="30000" dirty="0">
                <a:solidFill>
                  <a:srgbClr val="C00000"/>
                </a:solidFill>
              </a:rPr>
              <a:t>+</a:t>
            </a:r>
            <a:r>
              <a:rPr lang="en-US" sz="2000" b="1" dirty="0">
                <a:solidFill>
                  <a:srgbClr val="C00000"/>
                </a:solidFill>
              </a:rPr>
              <a:t>-dependent ATPase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 smtClean="0"/>
              <a:t>The </a:t>
            </a:r>
            <a:r>
              <a:rPr lang="en-US" sz="2000" dirty="0"/>
              <a:t>majority of thiamine in </a:t>
            </a:r>
            <a:r>
              <a:rPr lang="en-US" sz="2000" b="1" u="sng" dirty="0">
                <a:solidFill>
                  <a:srgbClr val="0070C0"/>
                </a:solidFill>
              </a:rPr>
              <a:t>serum</a:t>
            </a:r>
            <a:r>
              <a:rPr lang="en-US" sz="2000" dirty="0"/>
              <a:t> is bound to proteins, mainly </a:t>
            </a:r>
            <a:r>
              <a:rPr lang="en-US" sz="2000" b="1" dirty="0">
                <a:solidFill>
                  <a:srgbClr val="C00000"/>
                </a:solidFill>
              </a:rPr>
              <a:t>albumin</a:t>
            </a:r>
            <a:r>
              <a:rPr lang="en-US" sz="2000" dirty="0"/>
              <a:t>.</a:t>
            </a:r>
          </a:p>
          <a:p>
            <a:pPr algn="l" rtl="0"/>
            <a:r>
              <a:rPr lang="en-US" sz="2000" dirty="0"/>
              <a:t> Approximately 90% of total thiamine in blood is in </a:t>
            </a:r>
            <a:r>
              <a:rPr lang="en-US" sz="2000" b="1" dirty="0">
                <a:solidFill>
                  <a:srgbClr val="C00000"/>
                </a:solidFill>
              </a:rPr>
              <a:t>RBC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</a:p>
          <a:p>
            <a:pPr algn="l" rtl="0">
              <a:buNone/>
            </a:pPr>
            <a:r>
              <a:rPr lang="en-US" sz="2000" b="1" u="sng" dirty="0">
                <a:solidFill>
                  <a:srgbClr val="0070C0"/>
                </a:solidFill>
              </a:rPr>
              <a:t>Cellular uptake</a:t>
            </a:r>
          </a:p>
          <a:p>
            <a:pPr algn="l" rtl="0"/>
            <a:r>
              <a:rPr lang="en-US" sz="2000" dirty="0"/>
              <a:t>Thiamine uptake and secretion by cells of the blood and other tissues </a:t>
            </a:r>
            <a:r>
              <a:rPr lang="en-US" sz="2000" dirty="0" smtClean="0"/>
              <a:t>are mediated </a:t>
            </a:r>
            <a:r>
              <a:rPr lang="en-US" sz="2000" dirty="0"/>
              <a:t>by a soluble thiamine transporters that is </a:t>
            </a:r>
            <a:r>
              <a:rPr lang="en-US" sz="2000" b="1" dirty="0">
                <a:solidFill>
                  <a:srgbClr val="C00000"/>
                </a:solidFill>
              </a:rPr>
              <a:t>dependent on Na</a:t>
            </a:r>
            <a:r>
              <a:rPr lang="en-US" sz="2000" b="1" baseline="30000" dirty="0">
                <a:solidFill>
                  <a:srgbClr val="C00000"/>
                </a:solidFill>
              </a:rPr>
              <a:t>+</a:t>
            </a:r>
            <a:r>
              <a:rPr lang="en-US" sz="2000" b="1" dirty="0">
                <a:solidFill>
                  <a:srgbClr val="C00000"/>
                </a:solidFill>
              </a:rPr>
              <a:t>. </a:t>
            </a:r>
            <a:r>
              <a:rPr lang="en-US" sz="2000" b="1" dirty="0" smtClean="0">
                <a:solidFill>
                  <a:srgbClr val="C00000"/>
                </a:solidFill>
              </a:rPr>
              <a:t>[Thiamin </a:t>
            </a:r>
            <a:r>
              <a:rPr lang="en-US" sz="2000" b="1" dirty="0">
                <a:solidFill>
                  <a:srgbClr val="C00000"/>
                </a:solidFill>
              </a:rPr>
              <a:t>transporter-1 &amp; 2 (</a:t>
            </a:r>
            <a:r>
              <a:rPr lang="en-US" sz="2000" dirty="0"/>
              <a:t>human THTR-1 &amp; 2</a:t>
            </a:r>
            <a:r>
              <a:rPr lang="en-US" sz="2000" dirty="0" smtClean="0"/>
              <a:t>)].</a:t>
            </a:r>
            <a:endParaRPr lang="en-US" sz="2000" dirty="0"/>
          </a:p>
          <a:p>
            <a:pPr marL="0" indent="0" algn="l" rtl="0">
              <a:buNone/>
            </a:pPr>
            <a:r>
              <a:rPr lang="en-US" sz="2000" b="1" u="sng" dirty="0">
                <a:solidFill>
                  <a:srgbClr val="0070C0"/>
                </a:solidFill>
              </a:rPr>
              <a:t>Storage</a:t>
            </a:r>
            <a:r>
              <a:rPr lang="en-US" sz="2000" b="1" dirty="0">
                <a:solidFill>
                  <a:srgbClr val="0070C0"/>
                </a:solidFill>
              </a:rPr>
              <a:t>:  </a:t>
            </a:r>
            <a:r>
              <a:rPr lang="en-US" sz="2000" dirty="0"/>
              <a:t>of thiamine occurs in </a:t>
            </a:r>
            <a:r>
              <a:rPr lang="en-US" sz="2000" dirty="0" smtClean="0"/>
              <a:t>muscle</a:t>
            </a:r>
            <a:r>
              <a:rPr lang="en-US" sz="2000" dirty="0"/>
              <a:t>, heart, brain, liver, and kidneys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 algn="l" rtl="0">
              <a:buNone/>
            </a:pPr>
            <a:r>
              <a:rPr lang="en-US" sz="2000" b="1" u="sng" dirty="0">
                <a:solidFill>
                  <a:srgbClr val="0070C0"/>
                </a:solidFill>
              </a:rPr>
              <a:t>Excretion:</a:t>
            </a:r>
            <a:r>
              <a:rPr lang="en-US" sz="2000" b="1" dirty="0"/>
              <a:t> </a:t>
            </a:r>
            <a:r>
              <a:rPr lang="en-US" sz="2000" dirty="0"/>
              <a:t>Thiamine and its </a:t>
            </a:r>
            <a:r>
              <a:rPr lang="en-US" sz="2000" dirty="0" smtClean="0"/>
              <a:t>metabolites </a:t>
            </a:r>
            <a:r>
              <a:rPr lang="en-US" sz="2000" dirty="0"/>
              <a:t>are </a:t>
            </a:r>
            <a:r>
              <a:rPr lang="en-US" sz="2000" dirty="0" smtClean="0"/>
              <a:t>excreted </a:t>
            </a:r>
            <a:r>
              <a:rPr lang="en-US" sz="2000" dirty="0"/>
              <a:t>in </a:t>
            </a:r>
            <a:r>
              <a:rPr lang="en-US" sz="2000" b="1" dirty="0" smtClean="0">
                <a:solidFill>
                  <a:srgbClr val="C00000"/>
                </a:solidFill>
              </a:rPr>
              <a:t>urine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</a:p>
          <a:p>
            <a:pPr algn="l" rtl="0"/>
            <a:endParaRPr lang="en-US" sz="2000" b="1" dirty="0">
              <a:solidFill>
                <a:srgbClr val="C00000"/>
              </a:solidFill>
            </a:endParaRPr>
          </a:p>
          <a:p>
            <a:pPr marL="0" indent="0" algn="l" rtl="0"/>
            <a:endParaRPr lang="en-US" sz="2000" dirty="0"/>
          </a:p>
          <a:p>
            <a:pPr algn="l" rtl="0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70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r>
              <a:rPr lang="en-US" sz="3200" b="1" smtClean="0"/>
              <a:t>Thiamin: activation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38862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Thiamin                            TPP</a:t>
            </a:r>
          </a:p>
        </p:txBody>
      </p:sp>
      <p:grpSp>
        <p:nvGrpSpPr>
          <p:cNvPr id="11268" name="Group 10"/>
          <p:cNvGrpSpPr>
            <a:grpSpLocks/>
          </p:cNvGrpSpPr>
          <p:nvPr/>
        </p:nvGrpSpPr>
        <p:grpSpPr bwMode="auto">
          <a:xfrm>
            <a:off x="2209800" y="1066800"/>
            <a:ext cx="6705600" cy="1524000"/>
            <a:chOff x="2590800" y="2133600"/>
            <a:chExt cx="6705600" cy="1524000"/>
          </a:xfrm>
        </p:grpSpPr>
        <p:sp>
          <p:nvSpPr>
            <p:cNvPr id="4" name="Right Arrow 3"/>
            <p:cNvSpPr/>
            <p:nvPr/>
          </p:nvSpPr>
          <p:spPr>
            <a:xfrm>
              <a:off x="2590800" y="2819400"/>
              <a:ext cx="25146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1285" name="TextBox 4"/>
            <p:cNvSpPr txBox="1">
              <a:spLocks noChangeArrowheads="1"/>
            </p:cNvSpPr>
            <p:nvPr/>
          </p:nvSpPr>
          <p:spPr bwMode="auto">
            <a:xfrm>
              <a:off x="2590800" y="2133600"/>
              <a:ext cx="2655406" cy="6463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ATP-dependent thiamin </a:t>
              </a:r>
            </a:p>
            <a:p>
              <a:r>
                <a:rPr lang="en-US"/>
                <a:t>diphosphotransferase</a:t>
              </a:r>
            </a:p>
          </p:txBody>
        </p:sp>
        <p:sp>
          <p:nvSpPr>
            <p:cNvPr id="11286" name="TextBox 5"/>
            <p:cNvSpPr txBox="1">
              <a:spLocks noChangeArrowheads="1"/>
            </p:cNvSpPr>
            <p:nvPr/>
          </p:nvSpPr>
          <p:spPr bwMode="auto">
            <a:xfrm>
              <a:off x="3276600" y="2971800"/>
              <a:ext cx="1397000" cy="4000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Brain, liver</a:t>
              </a:r>
            </a:p>
          </p:txBody>
        </p:sp>
        <p:grpSp>
          <p:nvGrpSpPr>
            <p:cNvPr id="11287" name="Group 6"/>
            <p:cNvGrpSpPr>
              <a:grpSpLocks/>
            </p:cNvGrpSpPr>
            <p:nvPr/>
          </p:nvGrpSpPr>
          <p:grpSpPr bwMode="auto">
            <a:xfrm>
              <a:off x="6388100" y="2133600"/>
              <a:ext cx="2908300" cy="1524000"/>
              <a:chOff x="1394703" y="7620"/>
              <a:chExt cx="8699500" cy="2590800"/>
            </a:xfrm>
          </p:grpSpPr>
          <p:pic>
            <p:nvPicPr>
              <p:cNvPr id="1128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b="30104"/>
              <a:stretch>
                <a:fillRect/>
              </a:stretch>
            </p:blipFill>
            <p:spPr bwMode="auto">
              <a:xfrm>
                <a:off x="1394703" y="7620"/>
                <a:ext cx="8699500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Oval 8"/>
              <p:cNvSpPr/>
              <p:nvPr/>
            </p:nvSpPr>
            <p:spPr>
              <a:xfrm>
                <a:off x="7586924" y="784860"/>
                <a:ext cx="992466" cy="1600360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726596" y="784860"/>
                <a:ext cx="1220401" cy="1600360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1076325" y="3108325"/>
            <a:ext cx="7153275" cy="3216275"/>
            <a:chOff x="323850" y="1003425"/>
            <a:chExt cx="8287409" cy="5235454"/>
          </a:xfrm>
        </p:grpSpPr>
        <p:grpSp>
          <p:nvGrpSpPr>
            <p:cNvPr id="11272" name="Group 3"/>
            <p:cNvGrpSpPr>
              <a:grpSpLocks/>
            </p:cNvGrpSpPr>
            <p:nvPr/>
          </p:nvGrpSpPr>
          <p:grpSpPr bwMode="auto">
            <a:xfrm>
              <a:off x="323850" y="2854327"/>
              <a:ext cx="8287409" cy="2160589"/>
              <a:chOff x="612" y="2551"/>
              <a:chExt cx="4414" cy="1361"/>
            </a:xfrm>
          </p:grpSpPr>
          <p:sp>
            <p:nvSpPr>
              <p:cNvPr id="11277" name="Text Box 4"/>
              <p:cNvSpPr txBox="1">
                <a:spLocks noChangeArrowheads="1"/>
              </p:cNvSpPr>
              <p:nvPr/>
            </p:nvSpPr>
            <p:spPr bwMode="auto">
              <a:xfrm>
                <a:off x="612" y="2976"/>
                <a:ext cx="1089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altLang="zh-CN">
                    <a:ea typeface="楷体_GB2312"/>
                    <a:cs typeface="楷体_GB2312"/>
                  </a:rPr>
                  <a:t>pyruvate</a:t>
                </a:r>
              </a:p>
            </p:txBody>
          </p:sp>
          <p:sp>
            <p:nvSpPr>
              <p:cNvPr id="11278" name="Text Box 5"/>
              <p:cNvSpPr txBox="1">
                <a:spLocks noChangeArrowheads="1"/>
              </p:cNvSpPr>
              <p:nvPr/>
            </p:nvSpPr>
            <p:spPr bwMode="auto">
              <a:xfrm>
                <a:off x="4059" y="3069"/>
                <a:ext cx="834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/>
                <a:r>
                  <a:rPr kumimoji="1" lang="en-US" altLang="zh-CN">
                    <a:ea typeface="楷体_GB2312"/>
                    <a:cs typeface="楷体_GB2312"/>
                  </a:rPr>
                  <a:t>acetyl CoA </a:t>
                </a:r>
              </a:p>
            </p:txBody>
          </p:sp>
          <p:sp>
            <p:nvSpPr>
              <p:cNvPr id="11279" name="Line 6"/>
              <p:cNvSpPr>
                <a:spLocks noChangeShapeType="1"/>
              </p:cNvSpPr>
              <p:nvPr/>
            </p:nvSpPr>
            <p:spPr bwMode="auto">
              <a:xfrm>
                <a:off x="1510" y="3193"/>
                <a:ext cx="248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1433" y="2551"/>
                <a:ext cx="3593" cy="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kumimoji="1" lang="en-US" altLang="zh-CN" sz="2800" dirty="0">
                    <a:ea typeface="宋体" charset="-122"/>
                  </a:rPr>
                  <a:t>NAD</a:t>
                </a:r>
                <a:r>
                  <a:rPr kumimoji="1" lang="en-US" altLang="zh-CN" sz="2800" baseline="30000" dirty="0">
                    <a:ea typeface="宋体" charset="-122"/>
                  </a:rPr>
                  <a:t>+ </a:t>
                </a:r>
                <a:r>
                  <a:rPr kumimoji="1" lang="en-US" altLang="zh-CN" sz="2800" dirty="0">
                    <a:ea typeface="宋体" charset="-122"/>
                  </a:rPr>
                  <a:t>                 </a:t>
                </a:r>
                <a:r>
                  <a:rPr kumimoji="1" lang="en-US" altLang="zh-CN" sz="2800" dirty="0" smtClean="0">
                    <a:ea typeface="宋体" charset="-122"/>
                  </a:rPr>
                  <a:t>           </a:t>
                </a:r>
                <a:r>
                  <a:rPr kumimoji="1" lang="en-US" altLang="zh-CN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Antique Olive"/>
                    <a:ea typeface="宋体" charset="-122"/>
                  </a:rPr>
                  <a:t>NADH + H</a:t>
                </a:r>
                <a:r>
                  <a:rPr kumimoji="1" lang="en-US" altLang="zh-CN" sz="2800" baseline="30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Antique Olive"/>
                    <a:ea typeface="宋体" charset="-122"/>
                  </a:rPr>
                  <a:t>+ </a:t>
                </a:r>
              </a:p>
            </p:txBody>
          </p:sp>
          <p:sp>
            <p:nvSpPr>
              <p:cNvPr id="11281" name="Line 8"/>
              <p:cNvSpPr>
                <a:spLocks noChangeShapeType="1"/>
              </p:cNvSpPr>
              <p:nvPr/>
            </p:nvSpPr>
            <p:spPr bwMode="auto">
              <a:xfrm flipH="1" flipV="1">
                <a:off x="1872" y="2905"/>
                <a:ext cx="41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Line 9"/>
              <p:cNvSpPr>
                <a:spLocks noChangeShapeType="1"/>
              </p:cNvSpPr>
              <p:nvPr/>
            </p:nvSpPr>
            <p:spPr bwMode="auto">
              <a:xfrm flipV="1">
                <a:off x="3113" y="2905"/>
                <a:ext cx="620" cy="2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Rectangle 10"/>
              <p:cNvSpPr>
                <a:spLocks noChangeArrowheads="1"/>
              </p:cNvSpPr>
              <p:nvPr/>
            </p:nvSpPr>
            <p:spPr bwMode="auto">
              <a:xfrm>
                <a:off x="1746" y="3249"/>
                <a:ext cx="2161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/>
                <a:r>
                  <a:rPr kumimoji="1" lang="en-US" altLang="zh-CN" b="1" dirty="0" err="1">
                    <a:solidFill>
                      <a:srgbClr val="C00000"/>
                    </a:solidFill>
                    <a:latin typeface="Times New Roman" pitchFamily="18" charset="0"/>
                    <a:ea typeface="楷体_GB2312"/>
                    <a:cs typeface="楷体_GB2312"/>
                  </a:rPr>
                  <a:t>Pyruvate</a:t>
                </a:r>
                <a:r>
                  <a:rPr kumimoji="1" lang="en-US" altLang="zh-CN" b="1" dirty="0">
                    <a:solidFill>
                      <a:srgbClr val="C00000"/>
                    </a:solidFill>
                    <a:latin typeface="Times New Roman" pitchFamily="18" charset="0"/>
                    <a:ea typeface="楷体_GB2312"/>
                    <a:cs typeface="楷体_GB2312"/>
                  </a:rPr>
                  <a:t> </a:t>
                </a:r>
                <a:r>
                  <a:rPr kumimoji="1" lang="en-US" altLang="zh-CN" b="1" dirty="0" err="1">
                    <a:solidFill>
                      <a:srgbClr val="C00000"/>
                    </a:solidFill>
                    <a:latin typeface="Times New Roman" pitchFamily="18" charset="0"/>
                    <a:ea typeface="楷体_GB2312"/>
                    <a:cs typeface="楷体_GB2312"/>
                  </a:rPr>
                  <a:t>Dehydrogenase</a:t>
                </a:r>
                <a:r>
                  <a:rPr kumimoji="1" lang="en-US" altLang="zh-CN" b="1" dirty="0">
                    <a:solidFill>
                      <a:srgbClr val="C00000"/>
                    </a:solidFill>
                    <a:latin typeface="Times New Roman" pitchFamily="18" charset="0"/>
                    <a:ea typeface="楷体_GB2312"/>
                    <a:cs typeface="楷体_GB2312"/>
                  </a:rPr>
                  <a:t> complex</a:t>
                </a:r>
              </a:p>
              <a:p>
                <a:pPr algn="ctr" rtl="0"/>
                <a:r>
                  <a:rPr kumimoji="1" lang="en-US" altLang="zh-CN" b="1" dirty="0" smtClean="0">
                    <a:solidFill>
                      <a:srgbClr val="C00000"/>
                    </a:solidFill>
                    <a:latin typeface="Times New Roman" pitchFamily="18" charset="0"/>
                    <a:ea typeface="楷体_GB2312"/>
                    <a:cs typeface="楷体_GB2312"/>
                  </a:rPr>
                  <a:t>(PDH)</a:t>
                </a:r>
                <a:endParaRPr kumimoji="1" lang="en-US" altLang="zh-CN" b="1" dirty="0">
                  <a:solidFill>
                    <a:srgbClr val="C00000"/>
                  </a:solidFill>
                  <a:latin typeface="Times New Roman" pitchFamily="18" charset="0"/>
                  <a:ea typeface="楷体_GB2312"/>
                  <a:cs typeface="楷体_GB2312"/>
                </a:endParaRPr>
              </a:p>
            </p:txBody>
          </p:sp>
        </p:grpSp>
        <p:sp>
          <p:nvSpPr>
            <p:cNvPr id="14" name="Up Arrow 13"/>
            <p:cNvSpPr/>
            <p:nvPr/>
          </p:nvSpPr>
          <p:spPr>
            <a:xfrm>
              <a:off x="7161974" y="1905288"/>
              <a:ext cx="485547" cy="976802"/>
            </a:xfrm>
            <a:prstGeom prst="upArrow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1274" name="TextBox 11"/>
            <p:cNvSpPr txBox="1">
              <a:spLocks noChangeArrowheads="1"/>
            </p:cNvSpPr>
            <p:nvPr/>
          </p:nvSpPr>
          <p:spPr bwMode="auto">
            <a:xfrm>
              <a:off x="6748203" y="1003425"/>
              <a:ext cx="1252798" cy="95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B050"/>
                  </a:solidFill>
                </a:rPr>
                <a:t>ATP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84989" y="2220553"/>
              <a:ext cx="926954" cy="7493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ETC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377" y="4887378"/>
              <a:ext cx="7533339" cy="13515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C00000"/>
                  </a:solidFill>
                </a:rPr>
                <a:t>Vit</a:t>
              </a:r>
              <a:r>
                <a:rPr lang="en-US" sz="2400" b="1" dirty="0">
                  <a:solidFill>
                    <a:srgbClr val="C00000"/>
                  </a:solidFill>
                </a:rPr>
                <a:t>. 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(thiamin, </a:t>
              </a:r>
              <a:r>
                <a:rPr lang="en-US" sz="2000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lipoic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, riboflavin, Niacin, </a:t>
              </a:r>
              <a:r>
                <a:rPr lang="en-US" sz="2000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pantothenic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)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C00000"/>
                  </a:solidFill>
                </a:rPr>
                <a:t>Co-enzymes 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(TPP, </a:t>
              </a:r>
              <a:r>
                <a:rPr lang="en-US" sz="2000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Lipoamide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, FAD, NAD+, </a:t>
              </a:r>
              <a:r>
                <a:rPr lang="en-US" sz="2000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CoASH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)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33400" y="3505200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400" b="1" kern="0" dirty="0">
                <a:latin typeface="+mn-lt"/>
                <a:ea typeface="宋体" charset="-122"/>
                <a:cs typeface="+mn-cs"/>
              </a:rPr>
              <a:t>Oxidative </a:t>
            </a:r>
            <a:r>
              <a:rPr lang="en-US" altLang="zh-CN" sz="2400" b="1" kern="0" dirty="0" err="1">
                <a:latin typeface="+mn-lt"/>
                <a:ea typeface="宋体" charset="-122"/>
                <a:cs typeface="+mn-cs"/>
              </a:rPr>
              <a:t>decarboxylation</a:t>
            </a:r>
            <a:r>
              <a:rPr lang="en-US" altLang="zh-CN" sz="2400" b="1" kern="0" dirty="0">
                <a:latin typeface="+mn-lt"/>
                <a:ea typeface="宋体" charset="-122"/>
                <a:cs typeface="+mn-cs"/>
              </a:rPr>
              <a:t> of </a:t>
            </a:r>
            <a:r>
              <a:rPr lang="en-US" altLang="zh-CN" sz="2400" b="1" kern="0" dirty="0" err="1">
                <a:latin typeface="+mn-lt"/>
                <a:ea typeface="宋体" charset="-122"/>
                <a:cs typeface="+mn-cs"/>
              </a:rPr>
              <a:t>pyruvate</a:t>
            </a:r>
            <a:endParaRPr lang="en-US" altLang="zh-CN" sz="2400" b="1" kern="0" dirty="0">
              <a:latin typeface="+mn-lt"/>
              <a:ea typeface="宋体" charset="-122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4495800" y="464820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191000" y="409569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kumimoji="1" lang="en-US" altLang="zh-CN" sz="2000" dirty="0" smtClean="0">
                <a:ea typeface="宋体" charset="-122"/>
              </a:rPr>
              <a:t>CO2</a:t>
            </a:r>
            <a:endParaRPr kumimoji="1" lang="en-US" altLang="zh-CN" sz="2000" baseline="30000" dirty="0">
              <a:solidFill>
                <a:schemeClr val="bg2">
                  <a:lumMod val="60000"/>
                  <a:lumOff val="40000"/>
                </a:schemeClr>
              </a:solidFill>
              <a:latin typeface="Antique Olive"/>
              <a:ea typeface="宋体" charset="-122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641880" y="2625280"/>
            <a:ext cx="4953000" cy="4485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Thiamine + ATP → TPP + AMP  (EC 2.7.6.2).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Thiamin:</a:t>
            </a:r>
            <a:r>
              <a:rPr lang="en-US" sz="3200" dirty="0" smtClean="0">
                <a:solidFill>
                  <a:srgbClr val="C00000"/>
                </a:solidFill>
              </a:rPr>
              <a:t> Function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algn="l" rtl="0">
              <a:defRPr/>
            </a:pPr>
            <a:r>
              <a:rPr lang="en-US" sz="2000" dirty="0"/>
              <a:t>TPP serves as a coenzyme transferring an </a:t>
            </a:r>
            <a:r>
              <a:rPr lang="en-US" sz="2000" b="1" dirty="0">
                <a:solidFill>
                  <a:srgbClr val="C00000"/>
                </a:solidFill>
              </a:rPr>
              <a:t>activated aldehyde unit </a:t>
            </a:r>
            <a:r>
              <a:rPr lang="en-US" sz="1400" dirty="0"/>
              <a:t>(transfer of two-carbon units</a:t>
            </a:r>
            <a:r>
              <a:rPr lang="en-US" sz="1400" dirty="0" smtClean="0"/>
              <a:t>)</a:t>
            </a:r>
            <a:r>
              <a:rPr lang="en-US" sz="2400" dirty="0" smtClean="0"/>
              <a:t>:</a:t>
            </a:r>
            <a:endParaRPr lang="en-US" sz="2000" dirty="0" smtClean="0"/>
          </a:p>
          <a:p>
            <a:pPr marL="457200" indent="-457200" algn="l" rtl="0"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Oxidative decarboxylation</a:t>
            </a:r>
            <a:r>
              <a:rPr lang="en-US" sz="2000" dirty="0" smtClean="0"/>
              <a:t> of α-</a:t>
            </a:r>
            <a:r>
              <a:rPr lang="en-US" sz="2000" dirty="0" err="1" smtClean="0"/>
              <a:t>keto</a:t>
            </a:r>
            <a:r>
              <a:rPr lang="en-US" sz="2000" dirty="0" smtClean="0"/>
              <a:t> acids as PDH.</a:t>
            </a:r>
          </a:p>
          <a:p>
            <a:pPr marL="457200" indent="-457200" algn="l" rtl="0"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solidFill>
                  <a:srgbClr val="0070C0"/>
                </a:solidFill>
              </a:rPr>
              <a:t>Transketolase</a:t>
            </a:r>
            <a:r>
              <a:rPr lang="en-US" sz="2000" b="1" dirty="0" smtClean="0">
                <a:solidFill>
                  <a:srgbClr val="0070C0"/>
                </a:solidFill>
              </a:rPr>
              <a:t> reaction </a:t>
            </a:r>
            <a:r>
              <a:rPr lang="en-US" sz="2000" dirty="0" smtClean="0"/>
              <a:t>(pentose phosphate pathway; PPP).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/>
              <a:t>It is used for </a:t>
            </a:r>
            <a:r>
              <a:rPr lang="en-US" sz="2000" dirty="0"/>
              <a:t>the biosynthesis of </a:t>
            </a:r>
            <a:r>
              <a:rPr lang="en-US" sz="2000" dirty="0" smtClean="0"/>
              <a:t>pentose</a:t>
            </a:r>
            <a:r>
              <a:rPr lang="en-US" sz="2000" dirty="0"/>
              <a:t> sugars deoxyribose and ribose</a:t>
            </a:r>
            <a:r>
              <a:rPr lang="en-US" sz="2000" dirty="0" smtClean="0"/>
              <a:t>.</a:t>
            </a:r>
          </a:p>
          <a:p>
            <a:pPr marL="457200" indent="-457200" algn="l" rtl="0">
              <a:buFont typeface="Wingdings" pitchFamily="2" charset="2"/>
              <a:buAutoNum type="arabicPeriod" startAt="3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Acetylcholine synthesis </a:t>
            </a:r>
            <a:r>
              <a:rPr lang="en-US" sz="2000" dirty="0" smtClean="0"/>
              <a:t>which is one of neurotransmitters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for myelin synthesis.</a:t>
            </a:r>
            <a:endParaRPr lang="en-US" sz="2000" dirty="0" smtClean="0"/>
          </a:p>
          <a:p>
            <a:pPr algn="l" rtl="0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in:</a:t>
            </a:r>
          </a:p>
          <a:p>
            <a:pPr lvl="1" algn="l" rtl="0">
              <a:defRPr/>
            </a:pPr>
            <a:r>
              <a:rPr lang="en-US" sz="2000" dirty="0" smtClean="0"/>
              <a:t> Producing </a:t>
            </a:r>
            <a:r>
              <a:rPr lang="en-US" sz="2000" b="1" dirty="0" smtClean="0">
                <a:solidFill>
                  <a:srgbClr val="0070C0"/>
                </a:solidFill>
              </a:rPr>
              <a:t>energy from carbohydrates</a:t>
            </a:r>
          </a:p>
          <a:p>
            <a:pPr lvl="1" algn="l" rtl="0"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 Nerve function</a:t>
            </a:r>
          </a:p>
          <a:p>
            <a:pPr lvl="1" algn="l" rtl="0"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 Muscle function</a:t>
            </a:r>
          </a:p>
          <a:p>
            <a:pPr lvl="1" algn="l" rtl="0"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 Appetite</a:t>
            </a:r>
          </a:p>
          <a:p>
            <a:pPr lvl="1" algn="l" rtl="0"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 Growth </a:t>
            </a:r>
          </a:p>
          <a:p>
            <a:pPr algn="l" rtl="0"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Therapy: </a:t>
            </a:r>
            <a:r>
              <a:rPr lang="en-US" sz="1800" dirty="0" smtClean="0"/>
              <a:t>It can be used for treatment of Heart failure &amp; Alzheimer disease.</a:t>
            </a:r>
            <a:endParaRPr lang="en-US" sz="2000" dirty="0" smtClean="0"/>
          </a:p>
          <a:p>
            <a:pPr marL="457200" indent="-457200" algn="l" rtl="0">
              <a:buFont typeface="Wingdings" pitchFamily="2" charset="2"/>
              <a:buAutoNum type="arabicPeriod" startAt="3"/>
              <a:defRPr/>
            </a:pPr>
            <a:endParaRPr lang="en-US" sz="2000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b="1" dirty="0" smtClean="0"/>
              <a:t>Deficiency</a:t>
            </a:r>
            <a:endParaRPr lang="en-US" sz="3200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100" b="1" u="sng" dirty="0" smtClean="0"/>
              <a:t>Causes:</a:t>
            </a:r>
            <a:endParaRPr lang="en-US" sz="2100" dirty="0" smtClean="0"/>
          </a:p>
          <a:p>
            <a:pPr algn="l" rtl="0">
              <a:defRPr/>
            </a:pPr>
            <a:r>
              <a:rPr lang="en-US" sz="2100" b="1" dirty="0" smtClean="0">
                <a:solidFill>
                  <a:srgbClr val="0070C0"/>
                </a:solidFill>
              </a:rPr>
              <a:t>Low intake, </a:t>
            </a:r>
            <a:r>
              <a:rPr lang="en-US" sz="2100" b="1" dirty="0" err="1" smtClean="0">
                <a:solidFill>
                  <a:srgbClr val="0070C0"/>
                </a:solidFill>
              </a:rPr>
              <a:t>malabsorption</a:t>
            </a:r>
            <a:r>
              <a:rPr lang="en-US" sz="2100" b="1" dirty="0" smtClean="0">
                <a:solidFill>
                  <a:srgbClr val="0070C0"/>
                </a:solidFill>
              </a:rPr>
              <a:t> , and/ or defective </a:t>
            </a:r>
            <a:r>
              <a:rPr lang="en-US" sz="2100" b="1" dirty="0" err="1" smtClean="0">
                <a:solidFill>
                  <a:srgbClr val="0070C0"/>
                </a:solidFill>
              </a:rPr>
              <a:t>phosphorylation</a:t>
            </a:r>
            <a:r>
              <a:rPr lang="en-US" sz="2100" b="1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to TPP.</a:t>
            </a:r>
            <a:endParaRPr lang="en-US" sz="2100" b="1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2100" b="1" dirty="0" err="1" smtClean="0">
                <a:solidFill>
                  <a:srgbClr val="0070C0"/>
                </a:solidFill>
              </a:rPr>
              <a:t>Antithiamine</a:t>
            </a:r>
            <a:r>
              <a:rPr lang="en-US" sz="2100" b="1" dirty="0" smtClean="0">
                <a:solidFill>
                  <a:srgbClr val="0070C0"/>
                </a:solidFill>
              </a:rPr>
              <a:t> factors : </a:t>
            </a:r>
            <a:r>
              <a:rPr lang="en-US" sz="2100" dirty="0" smtClean="0"/>
              <a:t>These are enzymes present in the viscera of shell fish and many microorganisms </a:t>
            </a:r>
            <a:r>
              <a:rPr lang="en-US" sz="2100" dirty="0" smtClean="0"/>
              <a:t>.They </a:t>
            </a:r>
            <a:r>
              <a:rPr lang="en-US" sz="2100" dirty="0" smtClean="0"/>
              <a:t>cause cleavage of thiamin producing </a:t>
            </a:r>
            <a:r>
              <a:rPr lang="en-US" sz="2100" dirty="0" err="1" smtClean="0"/>
              <a:t>pyrimidine</a:t>
            </a:r>
            <a:r>
              <a:rPr lang="en-US" sz="2100" dirty="0" smtClean="0"/>
              <a:t> and </a:t>
            </a:r>
            <a:r>
              <a:rPr lang="en-US" sz="2100" dirty="0" err="1" smtClean="0"/>
              <a:t>thiazole</a:t>
            </a:r>
            <a:r>
              <a:rPr lang="en-US" sz="2100" dirty="0" smtClean="0"/>
              <a:t> rings so they are called </a:t>
            </a:r>
            <a:r>
              <a:rPr lang="en-US" sz="2100" b="1" i="1" dirty="0" err="1" smtClean="0"/>
              <a:t>thiaminases</a:t>
            </a:r>
            <a:r>
              <a:rPr lang="en-US" sz="2100" b="1" i="1" dirty="0" smtClean="0"/>
              <a:t>.</a:t>
            </a:r>
            <a:r>
              <a:rPr lang="en-US" sz="2100" dirty="0" smtClean="0"/>
              <a:t> These </a:t>
            </a:r>
            <a:r>
              <a:rPr lang="en-US" sz="2100" dirty="0" err="1" smtClean="0"/>
              <a:t>antithiamine</a:t>
            </a:r>
            <a:r>
              <a:rPr lang="en-US" sz="2100" dirty="0" smtClean="0"/>
              <a:t> factors cause an isolated thiamine deficiency</a:t>
            </a:r>
            <a:r>
              <a:rPr lang="en-US" sz="2100" dirty="0"/>
              <a:t>.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</a:t>
            </a:r>
            <a:r>
              <a:rPr lang="en-US" sz="2100" dirty="0"/>
              <a:t>thiamine antagonists are </a:t>
            </a:r>
            <a:r>
              <a:rPr lang="en-US" sz="2100" dirty="0" smtClean="0"/>
              <a:t>heat-stable; for examples</a:t>
            </a:r>
            <a:r>
              <a:rPr lang="en-US" sz="2100" dirty="0"/>
              <a:t> </a:t>
            </a:r>
            <a:r>
              <a:rPr lang="en-US" sz="2100" b="1" i="1" dirty="0" err="1" smtClean="0">
                <a:solidFill>
                  <a:srgbClr val="C00000"/>
                </a:solidFill>
              </a:rPr>
              <a:t>caffeic</a:t>
            </a:r>
            <a:r>
              <a:rPr lang="en-US" sz="2100" b="1" i="1" dirty="0" smtClean="0">
                <a:solidFill>
                  <a:srgbClr val="C00000"/>
                </a:solidFill>
              </a:rPr>
              <a:t> </a:t>
            </a:r>
            <a:r>
              <a:rPr lang="en-US" sz="2100" b="1" i="1" dirty="0">
                <a:solidFill>
                  <a:srgbClr val="C00000"/>
                </a:solidFill>
              </a:rPr>
              <a:t>acid</a:t>
            </a:r>
            <a:r>
              <a:rPr lang="en-US" sz="2100" dirty="0"/>
              <a:t>, and </a:t>
            </a:r>
            <a:r>
              <a:rPr lang="en-US" sz="2100" b="1" i="1" dirty="0">
                <a:solidFill>
                  <a:srgbClr val="C00000"/>
                </a:solidFill>
              </a:rPr>
              <a:t>tannic acid</a:t>
            </a:r>
            <a:r>
              <a:rPr lang="en-US" sz="2100" dirty="0"/>
              <a:t>. These compounds interact with the thiamine to oxidize the </a:t>
            </a:r>
            <a:r>
              <a:rPr lang="en-US" sz="2100" dirty="0" err="1"/>
              <a:t>thiazole</a:t>
            </a:r>
            <a:r>
              <a:rPr lang="en-US" sz="2100" dirty="0"/>
              <a:t> ring, thus rendering it unable to be absorbed. </a:t>
            </a:r>
            <a:endParaRPr lang="en-US" sz="21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lvl="2" indent="-342900" algn="l" rtl="0">
              <a:buSzPct val="75000"/>
              <a:defRPr/>
            </a:pPr>
            <a:r>
              <a:rPr lang="en-US" sz="2100" b="1" dirty="0" smtClean="0">
                <a:solidFill>
                  <a:srgbClr val="0070C0"/>
                </a:solidFill>
              </a:rPr>
              <a:t>Alcoholism :</a:t>
            </a:r>
            <a:r>
              <a:rPr lang="en-US" sz="2100" dirty="0" smtClean="0"/>
              <a:t> Chronic alcoholism  gives the manifestation of moderate thiamine deficiency.  This is called </a:t>
            </a:r>
            <a:r>
              <a:rPr lang="en-US" sz="2100" b="1" i="1" dirty="0" err="1" smtClean="0"/>
              <a:t>Wernike</a:t>
            </a:r>
            <a:r>
              <a:rPr lang="en-US" sz="2100" b="1" i="1" dirty="0" smtClean="0"/>
              <a:t> </a:t>
            </a:r>
            <a:r>
              <a:rPr lang="en-US" sz="2100" b="1" i="1" dirty="0" err="1" smtClean="0"/>
              <a:t>korsacoff</a:t>
            </a:r>
            <a:r>
              <a:rPr lang="en-US" sz="2100" b="1" i="1" dirty="0" smtClean="0"/>
              <a:t> </a:t>
            </a:r>
            <a:r>
              <a:rPr lang="en-US" sz="2100" b="1" i="1" baseline="30000" dirty="0" smtClean="0"/>
              <a:t>,</a:t>
            </a:r>
            <a:r>
              <a:rPr lang="en-US" sz="2100" b="1" i="1" dirty="0" smtClean="0"/>
              <a:t> syndrome.</a:t>
            </a:r>
            <a:r>
              <a:rPr lang="en-US" sz="2100" dirty="0" smtClean="0"/>
              <a:t> Alcohol interferes with absorption.</a:t>
            </a:r>
          </a:p>
          <a:p>
            <a:pPr algn="l" rtl="0">
              <a:defRPr/>
            </a:pPr>
            <a:r>
              <a:rPr lang="en-US" sz="2100" b="1" dirty="0" smtClean="0">
                <a:solidFill>
                  <a:srgbClr val="0070C0"/>
                </a:solidFill>
              </a:rPr>
              <a:t>Excessive loss </a:t>
            </a:r>
            <a:r>
              <a:rPr lang="en-US" sz="2100" dirty="0" smtClean="0"/>
              <a:t>(diuretics).</a:t>
            </a:r>
          </a:p>
          <a:p>
            <a:pPr algn="l" rtl="0">
              <a:defRPr/>
            </a:pPr>
            <a:endParaRPr lang="en-US" sz="2100" dirty="0" smtClean="0"/>
          </a:p>
          <a:p>
            <a:pPr algn="l" rtl="0">
              <a:defRPr/>
            </a:pPr>
            <a:endParaRPr lang="en-US" sz="21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F50202-9269-4B6A-9CB6-BAE95FEBD153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3" ma:contentTypeDescription="Create a new document." ma:contentTypeScope="" ma:versionID="c01e398f8a868412e26a98135db085f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69218052bc2637835f6b00bee49e84ff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A47BE6-3FEE-4BAB-A4FA-2FBEB2C70337}"/>
</file>

<file path=customXml/itemProps2.xml><?xml version="1.0" encoding="utf-8"?>
<ds:datastoreItem xmlns:ds="http://schemas.openxmlformats.org/officeDocument/2006/customXml" ds:itemID="{894660E6-C43F-40FC-8F8F-ADCCE3EF3EC0}"/>
</file>

<file path=customXml/itemProps3.xml><?xml version="1.0" encoding="utf-8"?>
<ds:datastoreItem xmlns:ds="http://schemas.openxmlformats.org/officeDocument/2006/customXml" ds:itemID="{A9C67E2D-C190-4691-99EC-41EAA95CA33D}"/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4037</TotalTime>
  <Words>1257</Words>
  <Application>Microsoft Office PowerPoint</Application>
  <PresentationFormat>On-screen Show (4:3)</PresentationFormat>
  <Paragraphs>251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Pixel</vt:lpstr>
      <vt:lpstr>Vitamins Water-soluble vitamins Lecture 3 (23 slides)   </vt:lpstr>
      <vt:lpstr>Vitamins: classification</vt:lpstr>
      <vt:lpstr>Digesting and absorbing water-soluble vitamins</vt:lpstr>
      <vt:lpstr>Water-soluble vitamins Vitamin B1 (Thiamin)   </vt:lpstr>
      <vt:lpstr>Thiamin (B1) </vt:lpstr>
      <vt:lpstr>Absorption</vt:lpstr>
      <vt:lpstr>Thiamin: activation </vt:lpstr>
      <vt:lpstr>Thiamin: Function </vt:lpstr>
      <vt:lpstr>Deficiency</vt:lpstr>
      <vt:lpstr>Manifestation of  thiamine deficiency</vt:lpstr>
      <vt:lpstr>Water-soluble vitamins Vitamin B2 (Riboflavin)   </vt:lpstr>
      <vt:lpstr>Vitamin B2 (Riboflavin)</vt:lpstr>
      <vt:lpstr>Absorption </vt:lpstr>
      <vt:lpstr>Riboflavin: Sources</vt:lpstr>
      <vt:lpstr>Vitamin B 2 (riboflavin)</vt:lpstr>
      <vt:lpstr>Riboflavin: symptoms of deficiency</vt:lpstr>
      <vt:lpstr>Water-soluble vitamins  Vitamin B3  (Niacin ; Nicotinic acid)   </vt:lpstr>
      <vt:lpstr>Niacin  </vt:lpstr>
      <vt:lpstr>Structure of NAD+</vt:lpstr>
      <vt:lpstr>Reduction of NAD+</vt:lpstr>
      <vt:lpstr>Niacin </vt:lpstr>
      <vt:lpstr>Niacin: deficiency  </vt:lpstr>
      <vt:lpstr>Niacin </vt:lpstr>
    </vt:vector>
  </TitlesOfParts>
  <Company>Wesmosis@Yahoo.Dk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WW</dc:creator>
  <cp:lastModifiedBy>emans</cp:lastModifiedBy>
  <cp:revision>711</cp:revision>
  <dcterms:created xsi:type="dcterms:W3CDTF">2008-12-25T08:52:50Z</dcterms:created>
  <dcterms:modified xsi:type="dcterms:W3CDTF">2020-12-15T11:49:29Z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