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Override PartName="/ppt/slides/slide79.xml" ContentType="application/vnd.openxmlformats-officedocument.presentationml.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5" r:id="rId1"/>
  </p:sldMasterIdLst>
  <p:notesMasterIdLst>
    <p:notesMasterId r:id="rId88"/>
  </p:notesMasterIdLst>
  <p:sldIdLst>
    <p:sldId id="256" r:id="rId2"/>
    <p:sldId id="258" r:id="rId3"/>
    <p:sldId id="343" r:id="rId4"/>
    <p:sldId id="336" r:id="rId5"/>
    <p:sldId id="314" r:id="rId6"/>
    <p:sldId id="345" r:id="rId7"/>
    <p:sldId id="346" r:id="rId8"/>
    <p:sldId id="359" r:id="rId9"/>
    <p:sldId id="257" r:id="rId10"/>
    <p:sldId id="261" r:id="rId11"/>
    <p:sldId id="260" r:id="rId12"/>
    <p:sldId id="262" r:id="rId13"/>
    <p:sldId id="263" r:id="rId14"/>
    <p:sldId id="264" r:id="rId15"/>
    <p:sldId id="265" r:id="rId16"/>
    <p:sldId id="266" r:id="rId17"/>
    <p:sldId id="267" r:id="rId18"/>
    <p:sldId id="268" r:id="rId19"/>
    <p:sldId id="273" r:id="rId20"/>
    <p:sldId id="272" r:id="rId21"/>
    <p:sldId id="269" r:id="rId22"/>
    <p:sldId id="270" r:id="rId23"/>
    <p:sldId id="360" r:id="rId24"/>
    <p:sldId id="274" r:id="rId25"/>
    <p:sldId id="361" r:id="rId26"/>
    <p:sldId id="276" r:id="rId27"/>
    <p:sldId id="277" r:id="rId28"/>
    <p:sldId id="362" r:id="rId29"/>
    <p:sldId id="363" r:id="rId30"/>
    <p:sldId id="364" r:id="rId31"/>
    <p:sldId id="367" r:id="rId32"/>
    <p:sldId id="259" r:id="rId33"/>
    <p:sldId id="322" r:id="rId34"/>
    <p:sldId id="366" r:id="rId35"/>
    <p:sldId id="365" r:id="rId36"/>
    <p:sldId id="323" r:id="rId37"/>
    <p:sldId id="370" r:id="rId38"/>
    <p:sldId id="324" r:id="rId39"/>
    <p:sldId id="371" r:id="rId40"/>
    <p:sldId id="325" r:id="rId41"/>
    <p:sldId id="372" r:id="rId42"/>
    <p:sldId id="373" r:id="rId43"/>
    <p:sldId id="355" r:id="rId44"/>
    <p:sldId id="356" r:id="rId45"/>
    <p:sldId id="369" r:id="rId46"/>
    <p:sldId id="329" r:id="rId47"/>
    <p:sldId id="330" r:id="rId48"/>
    <p:sldId id="357" r:id="rId49"/>
    <p:sldId id="358" r:id="rId50"/>
    <p:sldId id="313" r:id="rId51"/>
    <p:sldId id="332" r:id="rId52"/>
    <p:sldId id="315" r:id="rId53"/>
    <p:sldId id="316" r:id="rId54"/>
    <p:sldId id="317" r:id="rId55"/>
    <p:sldId id="333" r:id="rId56"/>
    <p:sldId id="288" r:id="rId57"/>
    <p:sldId id="334" r:id="rId58"/>
    <p:sldId id="335" r:id="rId59"/>
    <p:sldId id="282" r:id="rId60"/>
    <p:sldId id="283" r:id="rId61"/>
    <p:sldId id="337" r:id="rId62"/>
    <p:sldId id="338" r:id="rId63"/>
    <p:sldId id="348" r:id="rId64"/>
    <p:sldId id="339" r:id="rId65"/>
    <p:sldId id="347" r:id="rId66"/>
    <p:sldId id="279" r:id="rId67"/>
    <p:sldId id="352" r:id="rId68"/>
    <p:sldId id="349" r:id="rId69"/>
    <p:sldId id="340" r:id="rId70"/>
    <p:sldId id="353" r:id="rId71"/>
    <p:sldId id="341" r:id="rId72"/>
    <p:sldId id="354" r:id="rId73"/>
    <p:sldId id="318" r:id="rId74"/>
    <p:sldId id="296" r:id="rId75"/>
    <p:sldId id="308" r:id="rId76"/>
    <p:sldId id="295" r:id="rId77"/>
    <p:sldId id="297" r:id="rId78"/>
    <p:sldId id="309" r:id="rId79"/>
    <p:sldId id="298" r:id="rId80"/>
    <p:sldId id="299" r:id="rId81"/>
    <p:sldId id="301" r:id="rId82"/>
    <p:sldId id="303" r:id="rId83"/>
    <p:sldId id="304" r:id="rId84"/>
    <p:sldId id="305" r:id="rId85"/>
    <p:sldId id="351" r:id="rId86"/>
    <p:sldId id="284" r:id="rId8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903163"/>
    <a:srgbClr val="F4F4F4"/>
    <a:srgbClr val="4D1434"/>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6353" autoAdjust="0"/>
    <p:restoredTop sz="93716" autoAdjust="0"/>
  </p:normalViewPr>
  <p:slideViewPr>
    <p:cSldViewPr snapToGrid="0">
      <p:cViewPr>
        <p:scale>
          <a:sx n="77" d="100"/>
          <a:sy n="77" d="100"/>
        </p:scale>
        <p:origin x="-408" y="-1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C8D32B-4A13-4292-A290-986516B8913E}" type="datetimeFigureOut">
              <a:rPr lang="en-GB" smtClean="0"/>
              <a:pPr/>
              <a:t>10/02/2021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9EE0FB-37DE-49A5-9580-ED64E1EFCC53}" type="slidenum">
              <a:rPr lang="en-GB" smtClean="0"/>
              <a:pPr/>
              <a:t>‹#›</a:t>
            </a:fld>
            <a:endParaRPr lang="en-GB"/>
          </a:p>
        </p:txBody>
      </p:sp>
    </p:spTree>
    <p:extLst>
      <p:ext uri="{BB962C8B-B14F-4D97-AF65-F5344CB8AC3E}">
        <p14:creationId xmlns="" xmlns:p14="http://schemas.microsoft.com/office/powerpoint/2010/main" val="1149850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oapublishinglondon.com/article/1365" TargetMode="External"/><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1200" dirty="0"/>
              <a:t>LAGB involves placement of an inflatable silicone band around the proximal stomach.</a:t>
            </a:r>
          </a:p>
          <a:p>
            <a:r>
              <a:rPr lang="en-GB" sz="1200" dirty="0"/>
              <a:t>The band placed just below the </a:t>
            </a:r>
            <a:r>
              <a:rPr lang="en-GB" sz="1200" dirty="0" err="1"/>
              <a:t>oesophagogastric</a:t>
            </a:r>
            <a:r>
              <a:rPr lang="en-GB" sz="1200" dirty="0"/>
              <a:t> junction, making a small ‘virtual’ gastric pouch. The band is sutured into place anteriorly with </a:t>
            </a:r>
            <a:r>
              <a:rPr lang="en-GB" sz="1200" dirty="0" err="1"/>
              <a:t>gastrogastric</a:t>
            </a:r>
            <a:r>
              <a:rPr lang="en-GB" sz="1200" dirty="0"/>
              <a:t> </a:t>
            </a:r>
            <a:r>
              <a:rPr lang="en-GB" sz="1200" dirty="0" err="1"/>
              <a:t>tunneling</a:t>
            </a:r>
            <a:r>
              <a:rPr lang="en-GB" sz="1200" dirty="0"/>
              <a:t> sutures to reduce slippage.  </a:t>
            </a:r>
          </a:p>
          <a:p>
            <a:r>
              <a:rPr lang="en-GB" sz="1200" dirty="0"/>
              <a:t>The band is attached to a reservoir  system that allows adjustment of the tightness of the band. </a:t>
            </a:r>
          </a:p>
          <a:p>
            <a:r>
              <a:rPr lang="en-GB" sz="1200" dirty="0"/>
              <a:t>This reservoir system is accessed through a subcutaneously placed port.</a:t>
            </a:r>
          </a:p>
          <a:p>
            <a:r>
              <a:rPr lang="en-GB" sz="1200" dirty="0"/>
              <a:t>The operation appears to work by reducing hunger, probably </a:t>
            </a:r>
            <a:r>
              <a:rPr lang="en-GB" sz="1200" dirty="0" err="1"/>
              <a:t>vagally</a:t>
            </a:r>
            <a:r>
              <a:rPr lang="en-GB" sz="1200" dirty="0"/>
              <a:t> mediated.</a:t>
            </a:r>
          </a:p>
          <a:p>
            <a:endParaRPr lang="en-GB" dirty="0"/>
          </a:p>
        </p:txBody>
      </p:sp>
      <p:sp>
        <p:nvSpPr>
          <p:cNvPr id="4" name="Slide Number Placeholder 3"/>
          <p:cNvSpPr>
            <a:spLocks noGrp="1"/>
          </p:cNvSpPr>
          <p:nvPr>
            <p:ph type="sldNum" sz="quarter" idx="10"/>
          </p:nvPr>
        </p:nvSpPr>
        <p:spPr/>
        <p:txBody>
          <a:bodyPr/>
          <a:lstStyle/>
          <a:p>
            <a:fld id="{209EE0FB-37DE-49A5-9580-ED64E1EFCC53}" type="slidenum">
              <a:rPr lang="en-GB" smtClean="0"/>
              <a:pPr/>
              <a:t>9</a:t>
            </a:fld>
            <a:endParaRPr lang="en-GB"/>
          </a:p>
        </p:txBody>
      </p:sp>
    </p:spTree>
    <p:extLst>
      <p:ext uri="{BB962C8B-B14F-4D97-AF65-F5344CB8AC3E}">
        <p14:creationId xmlns="" xmlns:p14="http://schemas.microsoft.com/office/powerpoint/2010/main" val="131726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09EE0FB-37DE-49A5-9580-ED64E1EFCC53}" type="slidenum">
              <a:rPr lang="en-GB" smtClean="0"/>
              <a:pPr/>
              <a:t>24</a:t>
            </a:fld>
            <a:endParaRPr lang="en-GB"/>
          </a:p>
        </p:txBody>
      </p:sp>
    </p:spTree>
    <p:extLst>
      <p:ext uri="{BB962C8B-B14F-4D97-AF65-F5344CB8AC3E}">
        <p14:creationId xmlns="" xmlns:p14="http://schemas.microsoft.com/office/powerpoint/2010/main" val="2740891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09EE0FB-37DE-49A5-9580-ED64E1EFCC53}" type="slidenum">
              <a:rPr lang="en-GB" smtClean="0"/>
              <a:pPr/>
              <a:t>25</a:t>
            </a:fld>
            <a:endParaRPr lang="en-GB"/>
          </a:p>
        </p:txBody>
      </p:sp>
    </p:spTree>
    <p:extLst>
      <p:ext uri="{BB962C8B-B14F-4D97-AF65-F5344CB8AC3E}">
        <p14:creationId xmlns="" xmlns:p14="http://schemas.microsoft.com/office/powerpoint/2010/main" val="4081587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09EE0FB-37DE-49A5-9580-ED64E1EFCC53}" type="slidenum">
              <a:rPr lang="en-GB" smtClean="0"/>
              <a:pPr/>
              <a:t>26</a:t>
            </a:fld>
            <a:endParaRPr lang="en-GB"/>
          </a:p>
        </p:txBody>
      </p:sp>
    </p:spTree>
    <p:extLst>
      <p:ext uri="{BB962C8B-B14F-4D97-AF65-F5344CB8AC3E}">
        <p14:creationId xmlns="" xmlns:p14="http://schemas.microsoft.com/office/powerpoint/2010/main" val="1675466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09EE0FB-37DE-49A5-9580-ED64E1EFCC53}" type="slidenum">
              <a:rPr lang="en-GB" smtClean="0"/>
              <a:pPr/>
              <a:t>27</a:t>
            </a:fld>
            <a:endParaRPr lang="en-GB"/>
          </a:p>
        </p:txBody>
      </p:sp>
    </p:spTree>
    <p:extLst>
      <p:ext uri="{BB962C8B-B14F-4D97-AF65-F5344CB8AC3E}">
        <p14:creationId xmlns="" xmlns:p14="http://schemas.microsoft.com/office/powerpoint/2010/main" val="4230573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09EE0FB-37DE-49A5-9580-ED64E1EFCC53}" type="slidenum">
              <a:rPr lang="en-GB" smtClean="0"/>
              <a:pPr/>
              <a:t>28</a:t>
            </a:fld>
            <a:endParaRPr lang="en-GB"/>
          </a:p>
        </p:txBody>
      </p:sp>
    </p:spTree>
    <p:extLst>
      <p:ext uri="{BB962C8B-B14F-4D97-AF65-F5344CB8AC3E}">
        <p14:creationId xmlns="" xmlns:p14="http://schemas.microsoft.com/office/powerpoint/2010/main" val="29904830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685800" y="1143000"/>
            <a:ext cx="5486400" cy="3086100"/>
          </a:xfrm>
        </p:spPr>
      </p:sp>
      <p:sp>
        <p:nvSpPr>
          <p:cNvPr id="3" name="عنصر نائب للملاحظات 2"/>
          <p:cNvSpPr>
            <a:spLocks noGrp="1"/>
          </p:cNvSpPr>
          <p:nvPr>
            <p:ph type="body" idx="1"/>
          </p:nvPr>
        </p:nvSpPr>
        <p:spPr/>
        <p:txBody>
          <a:bodyPr>
            <a:normAutofit fontScale="77500" lnSpcReduction="20000"/>
          </a:bodyPr>
          <a:lstStyle/>
          <a:p>
            <a:r>
              <a:rPr lang="en-US" sz="1200" b="0" i="0" kern="1200" dirty="0">
                <a:solidFill>
                  <a:schemeClr val="tx1"/>
                </a:solidFill>
                <a:latin typeface="+mn-lt"/>
                <a:ea typeface="+mn-ea"/>
                <a:cs typeface="+mn-cs"/>
              </a:rPr>
              <a:t>called rapid gastric emptying, dumping syndrome occurs w</a:t>
            </a:r>
          </a:p>
          <a:p>
            <a:r>
              <a:rPr lang="en-US" sz="1200" b="0" i="0" kern="1200" dirty="0">
                <a:solidFill>
                  <a:schemeClr val="tx1"/>
                </a:solidFill>
                <a:latin typeface="+mn-lt"/>
                <a:ea typeface="+mn-ea"/>
                <a:cs typeface="+mn-cs"/>
              </a:rPr>
              <a:t>hen food, especially sugar, moves from your stomach into your small bowel too quickly.</a:t>
            </a:r>
          </a:p>
          <a:p>
            <a:r>
              <a:rPr lang="en-US" sz="1200" b="0" i="0" kern="1200" dirty="0">
                <a:solidFill>
                  <a:schemeClr val="tx1"/>
                </a:solidFill>
                <a:latin typeface="+mn-lt"/>
                <a:ea typeface="+mn-ea"/>
                <a:cs typeface="+mn-cs"/>
              </a:rPr>
              <a:t>Signs and symptoms of dumping syndrome generally occur right after eating, especially after a meal rich in table sugar (sucrose) or fruit sugar (fructose). Signs and symptoms might include:</a:t>
            </a:r>
          </a:p>
          <a:p>
            <a:r>
              <a:rPr lang="en-US" sz="1200" b="0" i="0" kern="1200" dirty="0">
                <a:solidFill>
                  <a:schemeClr val="tx1"/>
                </a:solidFill>
                <a:latin typeface="+mn-lt"/>
                <a:ea typeface="+mn-ea"/>
                <a:cs typeface="+mn-cs"/>
              </a:rPr>
              <a:t>Feeling bloated or too full after eating</a:t>
            </a:r>
          </a:p>
          <a:p>
            <a:r>
              <a:rPr lang="en-US" sz="1200" b="0" i="0" kern="1200" dirty="0">
                <a:solidFill>
                  <a:schemeClr val="tx1"/>
                </a:solidFill>
                <a:latin typeface="+mn-lt"/>
                <a:ea typeface="+mn-ea"/>
                <a:cs typeface="+mn-cs"/>
              </a:rPr>
              <a:t>Nausea</a:t>
            </a:r>
          </a:p>
          <a:p>
            <a:r>
              <a:rPr lang="en-US" sz="1200" b="0" i="0" kern="1200" dirty="0">
                <a:solidFill>
                  <a:schemeClr val="tx1"/>
                </a:solidFill>
                <a:latin typeface="+mn-lt"/>
                <a:ea typeface="+mn-ea"/>
                <a:cs typeface="+mn-cs"/>
              </a:rPr>
              <a:t>Vomiting</a:t>
            </a:r>
          </a:p>
          <a:p>
            <a:r>
              <a:rPr lang="en-US" sz="1200" b="0" i="0" kern="1200" dirty="0">
                <a:solidFill>
                  <a:schemeClr val="tx1"/>
                </a:solidFill>
                <a:latin typeface="+mn-lt"/>
                <a:ea typeface="+mn-ea"/>
                <a:cs typeface="+mn-cs"/>
              </a:rPr>
              <a:t>Abdominal cramps</a:t>
            </a:r>
          </a:p>
          <a:p>
            <a:r>
              <a:rPr lang="en-US" sz="1200" b="0" i="0" kern="1200" dirty="0">
                <a:solidFill>
                  <a:schemeClr val="tx1"/>
                </a:solidFill>
                <a:latin typeface="+mn-lt"/>
                <a:ea typeface="+mn-ea"/>
                <a:cs typeface="+mn-cs"/>
              </a:rPr>
              <a:t>Diarrhea</a:t>
            </a:r>
          </a:p>
          <a:p>
            <a:r>
              <a:rPr lang="en-US" sz="1200" b="0" i="0" kern="1200" dirty="0">
                <a:solidFill>
                  <a:schemeClr val="tx1"/>
                </a:solidFill>
                <a:latin typeface="+mn-lt"/>
                <a:ea typeface="+mn-ea"/>
                <a:cs typeface="+mn-cs"/>
              </a:rPr>
              <a:t>Flushing</a:t>
            </a:r>
          </a:p>
          <a:p>
            <a:r>
              <a:rPr lang="en-US" sz="1200" b="0" i="0" kern="1200" dirty="0">
                <a:solidFill>
                  <a:schemeClr val="tx1"/>
                </a:solidFill>
                <a:latin typeface="+mn-lt"/>
                <a:ea typeface="+mn-ea"/>
                <a:cs typeface="+mn-cs"/>
              </a:rPr>
              <a:t>Dizziness, lightheadedness</a:t>
            </a:r>
          </a:p>
          <a:p>
            <a:r>
              <a:rPr lang="en-US" sz="1200" b="0" i="0" kern="1200" dirty="0">
                <a:solidFill>
                  <a:schemeClr val="tx1"/>
                </a:solidFill>
                <a:latin typeface="+mn-lt"/>
                <a:ea typeface="+mn-ea"/>
                <a:cs typeface="+mn-cs"/>
              </a:rPr>
              <a:t>Rapid heart rat</a:t>
            </a:r>
          </a:p>
          <a:p>
            <a:r>
              <a:rPr lang="en-US" sz="1200" b="0" i="1" kern="1200" dirty="0">
                <a:solidFill>
                  <a:schemeClr val="tx1"/>
                </a:solidFill>
                <a:latin typeface="+mn-lt"/>
                <a:ea typeface="+mn-ea"/>
                <a:cs typeface="+mn-cs"/>
              </a:rPr>
              <a:t>Dumping syndrome</a:t>
            </a:r>
            <a:endParaRPr lang="en-US" sz="1200" b="0" i="0" kern="1200" dirty="0">
              <a:solidFill>
                <a:schemeClr val="tx1"/>
              </a:solidFill>
              <a:latin typeface="+mn-lt"/>
              <a:ea typeface="+mn-ea"/>
              <a:cs typeface="+mn-cs"/>
            </a:endParaRPr>
          </a:p>
          <a:p>
            <a:r>
              <a:rPr lang="en-US" sz="1200" b="0" i="0" kern="1200" dirty="0">
                <a:solidFill>
                  <a:schemeClr val="tx1"/>
                </a:solidFill>
                <a:latin typeface="+mn-lt"/>
                <a:ea typeface="+mn-ea"/>
                <a:cs typeface="+mn-cs"/>
              </a:rPr>
              <a:t>Dumping syndrome is a common complication following RYGB reported in up to 70% of patients</a:t>
            </a:r>
            <a:r>
              <a:rPr lang="en-US" sz="1200" b="0" i="0" kern="1200" baseline="30000" dirty="0">
                <a:solidFill>
                  <a:schemeClr val="tx1"/>
                </a:solidFill>
                <a:latin typeface="+mn-lt"/>
                <a:ea typeface="+mn-ea"/>
                <a:cs typeface="+mn-cs"/>
              </a:rPr>
              <a:t>[</a:t>
            </a:r>
            <a:r>
              <a:rPr lang="en-US" sz="1200" b="0" i="0" u="none" strike="noStrike" kern="1200" baseline="30000" dirty="0">
                <a:solidFill>
                  <a:schemeClr val="tx1"/>
                </a:solidFill>
                <a:latin typeface="+mn-lt"/>
                <a:ea typeface="+mn-ea"/>
                <a:cs typeface="+mn-cs"/>
                <a:hlinkClick r:id="rId3"/>
              </a:rPr>
              <a:t>68</a:t>
            </a:r>
            <a:r>
              <a:rPr lang="en-US" sz="1200" b="0" i="0" kern="1200" baseline="30000" dirty="0">
                <a:solidFill>
                  <a:schemeClr val="tx1"/>
                </a:solidFill>
                <a:latin typeface="+mn-lt"/>
                <a:ea typeface="+mn-ea"/>
                <a:cs typeface="+mn-cs"/>
              </a:rPr>
              <a:t>]</a:t>
            </a:r>
            <a:r>
              <a:rPr lang="en-US" sz="1200" b="0" i="0" kern="1200" dirty="0">
                <a:solidFill>
                  <a:schemeClr val="tx1"/>
                </a:solidFill>
                <a:latin typeface="+mn-lt"/>
                <a:ea typeface="+mn-ea"/>
                <a:cs typeface="+mn-cs"/>
              </a:rPr>
              <a:t>. It occurs as a consequence of ingesting large amounts of concentrated sugars, which results in the stomach rapidly, and without regulation, emptying its contents into the small intestine</a:t>
            </a:r>
            <a:r>
              <a:rPr lang="en-US" sz="1200" b="0" i="0" kern="1200" baseline="30000" dirty="0">
                <a:solidFill>
                  <a:schemeClr val="tx1"/>
                </a:solidFill>
                <a:latin typeface="+mn-lt"/>
                <a:ea typeface="+mn-ea"/>
                <a:cs typeface="+mn-cs"/>
              </a:rPr>
              <a:t>[</a:t>
            </a:r>
            <a:r>
              <a:rPr lang="en-US" sz="1200" b="0" i="0" u="none" strike="noStrike" kern="1200" baseline="30000" dirty="0">
                <a:solidFill>
                  <a:schemeClr val="tx1"/>
                </a:solidFill>
                <a:latin typeface="+mn-lt"/>
                <a:ea typeface="+mn-ea"/>
                <a:cs typeface="+mn-cs"/>
                <a:hlinkClick r:id="rId3"/>
              </a:rPr>
              <a:t>69</a:t>
            </a:r>
            <a:r>
              <a:rPr lang="en-US" sz="1200" b="0" i="0" kern="1200" baseline="30000" dirty="0">
                <a:solidFill>
                  <a:schemeClr val="tx1"/>
                </a:solidFill>
                <a:latin typeface="+mn-lt"/>
                <a:ea typeface="+mn-ea"/>
                <a:cs typeface="+mn-cs"/>
              </a:rPr>
              <a:t>]</a:t>
            </a:r>
            <a:r>
              <a:rPr lang="en-US" sz="1200" b="0" i="0" kern="1200" dirty="0">
                <a:solidFill>
                  <a:schemeClr val="tx1"/>
                </a:solidFill>
                <a:latin typeface="+mn-lt"/>
                <a:ea typeface="+mn-ea"/>
                <a:cs typeface="+mn-cs"/>
              </a:rPr>
              <a:t>. Patients who undergo laparoscopic RYGB and patients who have preexisting </a:t>
            </a:r>
            <a:r>
              <a:rPr lang="en-US" sz="1200" b="0" i="0" kern="1200" dirty="0" err="1">
                <a:solidFill>
                  <a:schemeClr val="tx1"/>
                </a:solidFill>
                <a:latin typeface="+mn-lt"/>
                <a:ea typeface="+mn-ea"/>
                <a:cs typeface="+mn-cs"/>
              </a:rPr>
              <a:t>hyperlipidaemia</a:t>
            </a:r>
            <a:r>
              <a:rPr lang="en-US" sz="1200" b="0" i="0" kern="1200" dirty="0">
                <a:solidFill>
                  <a:schemeClr val="tx1"/>
                </a:solidFill>
                <a:latin typeface="+mn-lt"/>
                <a:ea typeface="+mn-ea"/>
                <a:cs typeface="+mn-cs"/>
              </a:rPr>
              <a:t> or </a:t>
            </a:r>
            <a:r>
              <a:rPr lang="en-US" sz="1200" b="0" i="0" kern="1200" dirty="0" err="1">
                <a:solidFill>
                  <a:schemeClr val="tx1"/>
                </a:solidFill>
                <a:latin typeface="+mn-lt"/>
                <a:ea typeface="+mn-ea"/>
                <a:cs typeface="+mn-cs"/>
              </a:rPr>
              <a:t>gastroesophageal</a:t>
            </a:r>
            <a:r>
              <a:rPr lang="en-US" sz="1200" b="0" i="0" kern="1200" dirty="0">
                <a:solidFill>
                  <a:schemeClr val="tx1"/>
                </a:solidFill>
                <a:latin typeface="+mn-lt"/>
                <a:ea typeface="+mn-ea"/>
                <a:cs typeface="+mn-cs"/>
              </a:rPr>
              <a:t> reflux disease appear to be at especially high risk for dumping syndrome</a:t>
            </a:r>
            <a:r>
              <a:rPr lang="en-US" sz="1200" b="0" i="0" kern="1200" baseline="30000" dirty="0">
                <a:solidFill>
                  <a:schemeClr val="tx1"/>
                </a:solidFill>
                <a:latin typeface="+mn-lt"/>
                <a:ea typeface="+mn-ea"/>
                <a:cs typeface="+mn-cs"/>
              </a:rPr>
              <a:t>[</a:t>
            </a:r>
            <a:r>
              <a:rPr lang="en-US" sz="1200" b="0" i="0" u="none" strike="noStrike" kern="1200" baseline="30000" dirty="0">
                <a:solidFill>
                  <a:schemeClr val="tx1"/>
                </a:solidFill>
                <a:latin typeface="+mn-lt"/>
                <a:ea typeface="+mn-ea"/>
                <a:cs typeface="+mn-cs"/>
                <a:hlinkClick r:id="rId3"/>
              </a:rPr>
              <a:t>6</a:t>
            </a:r>
            <a:r>
              <a:rPr lang="en-US" sz="1200" b="0" i="0" kern="1200" baseline="30000" dirty="0">
                <a:solidFill>
                  <a:schemeClr val="tx1"/>
                </a:solidFill>
                <a:latin typeface="+mn-lt"/>
                <a:ea typeface="+mn-ea"/>
                <a:cs typeface="+mn-cs"/>
              </a:rPr>
              <a:t>]</a:t>
            </a:r>
            <a:r>
              <a:rPr lang="en-US" sz="1200" b="0" i="0" kern="1200" dirty="0">
                <a:solidFill>
                  <a:schemeClr val="tx1"/>
                </a:solidFill>
                <a:latin typeface="+mn-lt"/>
                <a:ea typeface="+mn-ea"/>
                <a:cs typeface="+mn-cs"/>
              </a:rPr>
              <a:t>.</a:t>
            </a:r>
          </a:p>
          <a:p>
            <a:r>
              <a:rPr lang="en-US" sz="1200" b="0" i="0" kern="1200" dirty="0">
                <a:solidFill>
                  <a:schemeClr val="tx1"/>
                </a:solidFill>
                <a:latin typeface="+mn-lt"/>
                <a:ea typeface="+mn-ea"/>
                <a:cs typeface="+mn-cs"/>
              </a:rPr>
              <a:t>Diagnosis and presenting symptoms: Dumping syndrome can be subdivided into early and late types. Early dumping syndrome develops rapidly within 15 minutes of eating food. As the food enters the alimentary limb, the </a:t>
            </a:r>
            <a:r>
              <a:rPr lang="en-US" sz="1200" b="0" i="0" kern="1200" dirty="0" err="1">
                <a:solidFill>
                  <a:schemeClr val="tx1"/>
                </a:solidFill>
                <a:latin typeface="+mn-lt"/>
                <a:ea typeface="+mn-ea"/>
                <a:cs typeface="+mn-cs"/>
              </a:rPr>
              <a:t>hyperosmolality</a:t>
            </a:r>
            <a:r>
              <a:rPr lang="en-US" sz="1200" b="0" i="0" kern="1200" dirty="0">
                <a:solidFill>
                  <a:schemeClr val="tx1"/>
                </a:solidFill>
                <a:latin typeface="+mn-lt"/>
                <a:ea typeface="+mn-ea"/>
                <a:cs typeface="+mn-cs"/>
              </a:rPr>
              <a:t> of the food triggers a rapid fluid shift from the plasma into the bowel. Symptoms include abdominal pain, </a:t>
            </a:r>
            <a:r>
              <a:rPr lang="en-US" sz="1200" b="0" i="0" kern="1200" dirty="0" err="1">
                <a:solidFill>
                  <a:schemeClr val="tx1"/>
                </a:solidFill>
                <a:latin typeface="+mn-lt"/>
                <a:ea typeface="+mn-ea"/>
                <a:cs typeface="+mn-cs"/>
              </a:rPr>
              <a:t>diarrhoea</a:t>
            </a:r>
            <a:r>
              <a:rPr lang="en-US" sz="1200" b="0" i="0" kern="1200" dirty="0">
                <a:solidFill>
                  <a:schemeClr val="tx1"/>
                </a:solidFill>
                <a:latin typeface="+mn-lt"/>
                <a:ea typeface="+mn-ea"/>
                <a:cs typeface="+mn-cs"/>
              </a:rPr>
              <a:t>, nausea, and tachycardia</a:t>
            </a:r>
            <a:r>
              <a:rPr lang="en-US" sz="1200" b="0" i="0" kern="1200" baseline="30000" dirty="0">
                <a:solidFill>
                  <a:schemeClr val="tx1"/>
                </a:solidFill>
                <a:latin typeface="+mn-lt"/>
                <a:ea typeface="+mn-ea"/>
                <a:cs typeface="+mn-cs"/>
              </a:rPr>
              <a:t>[</a:t>
            </a:r>
            <a:r>
              <a:rPr lang="en-US" sz="1200" b="0" i="0" u="none" strike="noStrike" kern="1200" baseline="30000" dirty="0">
                <a:solidFill>
                  <a:schemeClr val="tx1"/>
                </a:solidFill>
                <a:latin typeface="+mn-lt"/>
                <a:ea typeface="+mn-ea"/>
                <a:cs typeface="+mn-cs"/>
                <a:hlinkClick r:id="rId3"/>
              </a:rPr>
              <a:t>69</a:t>
            </a:r>
            <a:r>
              <a:rPr lang="en-US" sz="1200" b="0" i="0" kern="1200" baseline="30000" dirty="0">
                <a:solidFill>
                  <a:schemeClr val="tx1"/>
                </a:solidFill>
                <a:latin typeface="+mn-lt"/>
                <a:ea typeface="+mn-ea"/>
                <a:cs typeface="+mn-cs"/>
              </a:rPr>
              <a:t>]</a:t>
            </a:r>
            <a:r>
              <a:rPr lang="en-US" sz="1200" b="0" i="0" kern="1200" dirty="0">
                <a:solidFill>
                  <a:schemeClr val="tx1"/>
                </a:solidFill>
                <a:latin typeface="+mn-lt"/>
                <a:ea typeface="+mn-ea"/>
                <a:cs typeface="+mn-cs"/>
              </a:rPr>
              <a:t>. Late dumping syndrome develops 2-3 hours after eating. This results from the insulin released after a large bolus of food and eventually </a:t>
            </a:r>
            <a:r>
              <a:rPr lang="en-US" sz="1200" b="0" i="0" kern="1200" dirty="0" err="1">
                <a:solidFill>
                  <a:schemeClr val="tx1"/>
                </a:solidFill>
                <a:latin typeface="+mn-lt"/>
                <a:ea typeface="+mn-ea"/>
                <a:cs typeface="+mn-cs"/>
              </a:rPr>
              <a:t>hypoglycaemia</a:t>
            </a:r>
            <a:r>
              <a:rPr lang="en-US" sz="1200" b="0" i="0" kern="1200" dirty="0">
                <a:solidFill>
                  <a:schemeClr val="tx1"/>
                </a:solidFill>
                <a:latin typeface="+mn-lt"/>
                <a:ea typeface="+mn-ea"/>
                <a:cs typeface="+mn-cs"/>
              </a:rPr>
              <a:t> develops. Symptoms include classic </a:t>
            </a:r>
            <a:r>
              <a:rPr lang="en-US" sz="1200" b="0" i="0" kern="1200" dirty="0" err="1">
                <a:solidFill>
                  <a:schemeClr val="tx1"/>
                </a:solidFill>
                <a:latin typeface="+mn-lt"/>
                <a:ea typeface="+mn-ea"/>
                <a:cs typeface="+mn-cs"/>
              </a:rPr>
              <a:t>hypoglycaemic</a:t>
            </a:r>
            <a:r>
              <a:rPr lang="en-US" sz="1200" b="0" i="0" kern="1200" dirty="0">
                <a:solidFill>
                  <a:schemeClr val="tx1"/>
                </a:solidFill>
                <a:latin typeface="+mn-lt"/>
                <a:ea typeface="+mn-ea"/>
                <a:cs typeface="+mn-cs"/>
              </a:rPr>
              <a:t> symptoms including weakness, fatigue, diaphoresis, and in severe cases could include syncope</a:t>
            </a:r>
            <a:r>
              <a:rPr lang="en-US" sz="1200" b="0" i="0" kern="1200" baseline="30000" dirty="0">
                <a:solidFill>
                  <a:schemeClr val="tx1"/>
                </a:solidFill>
                <a:latin typeface="+mn-lt"/>
                <a:ea typeface="+mn-ea"/>
                <a:cs typeface="+mn-cs"/>
              </a:rPr>
              <a:t>[</a:t>
            </a:r>
            <a:r>
              <a:rPr lang="en-US" sz="1200" b="0" i="0" u="none" strike="noStrike" kern="1200" baseline="30000" dirty="0">
                <a:solidFill>
                  <a:schemeClr val="tx1"/>
                </a:solidFill>
                <a:latin typeface="+mn-lt"/>
                <a:ea typeface="+mn-ea"/>
                <a:cs typeface="+mn-cs"/>
                <a:hlinkClick r:id="rId3"/>
              </a:rPr>
              <a:t>70</a:t>
            </a:r>
            <a:r>
              <a:rPr lang="en-US" sz="1200" b="0" i="0" kern="1200" baseline="30000" dirty="0">
                <a:solidFill>
                  <a:schemeClr val="tx1"/>
                </a:solidFill>
                <a:latin typeface="+mn-lt"/>
                <a:ea typeface="+mn-ea"/>
                <a:cs typeface="+mn-cs"/>
              </a:rPr>
              <a:t>,</a:t>
            </a:r>
            <a:r>
              <a:rPr lang="en-US" sz="1200" b="0" i="0" u="none" strike="noStrike" kern="1200" baseline="30000" dirty="0">
                <a:solidFill>
                  <a:schemeClr val="tx1"/>
                </a:solidFill>
                <a:latin typeface="+mn-lt"/>
                <a:ea typeface="+mn-ea"/>
                <a:cs typeface="+mn-cs"/>
                <a:hlinkClick r:id="rId3"/>
              </a:rPr>
              <a:t>71</a:t>
            </a:r>
            <a:r>
              <a:rPr lang="en-US" sz="1200" b="0" i="0" kern="1200" baseline="30000" dirty="0">
                <a:solidFill>
                  <a:schemeClr val="tx1"/>
                </a:solidFill>
                <a:latin typeface="+mn-lt"/>
                <a:ea typeface="+mn-ea"/>
                <a:cs typeface="+mn-cs"/>
              </a:rPr>
              <a:t>,</a:t>
            </a:r>
            <a:r>
              <a:rPr lang="en-US" sz="1200" b="0" i="0" u="none" strike="noStrike" kern="1200" baseline="30000" dirty="0">
                <a:solidFill>
                  <a:schemeClr val="tx1"/>
                </a:solidFill>
                <a:latin typeface="+mn-lt"/>
                <a:ea typeface="+mn-ea"/>
                <a:cs typeface="+mn-cs"/>
                <a:hlinkClick r:id="rId3"/>
              </a:rPr>
              <a:t>72</a:t>
            </a:r>
            <a:r>
              <a:rPr lang="en-US" sz="1200" b="0" i="0" kern="1200" baseline="30000" dirty="0">
                <a:solidFill>
                  <a:schemeClr val="tx1"/>
                </a:solidFill>
                <a:latin typeface="+mn-lt"/>
                <a:ea typeface="+mn-ea"/>
                <a:cs typeface="+mn-cs"/>
              </a:rPr>
              <a:t>]</a:t>
            </a:r>
            <a:r>
              <a:rPr lang="en-US" sz="1200" b="0" i="0" kern="1200" dirty="0">
                <a:solidFill>
                  <a:schemeClr val="tx1"/>
                </a:solidFill>
                <a:latin typeface="+mn-lt"/>
                <a:ea typeface="+mn-ea"/>
                <a:cs typeface="+mn-cs"/>
              </a:rPr>
              <a:t>.</a:t>
            </a:r>
          </a:p>
          <a:p>
            <a:r>
              <a:rPr lang="en-US" sz="1200" b="0" i="1" kern="1200" dirty="0">
                <a:solidFill>
                  <a:schemeClr val="tx1"/>
                </a:solidFill>
                <a:latin typeface="+mn-lt"/>
                <a:ea typeface="+mn-ea"/>
                <a:cs typeface="+mn-cs"/>
              </a:rPr>
              <a:t> </a:t>
            </a:r>
            <a:endParaRPr lang="en-US" sz="1200" b="0" i="0" kern="1200" dirty="0">
              <a:solidFill>
                <a:schemeClr val="tx1"/>
              </a:solidFill>
              <a:latin typeface="+mn-lt"/>
              <a:ea typeface="+mn-ea"/>
              <a:cs typeface="+mn-cs"/>
            </a:endParaRPr>
          </a:p>
          <a:p>
            <a:r>
              <a:rPr lang="en-US" sz="1200" b="0" i="0" kern="1200" dirty="0">
                <a:solidFill>
                  <a:schemeClr val="tx1"/>
                </a:solidFill>
                <a:latin typeface="+mn-lt"/>
                <a:ea typeface="+mn-ea"/>
                <a:cs typeface="+mn-cs"/>
              </a:rPr>
              <a:t>Treatment: Treatment is dietary avoidance. Foods that are high in concentrated sugar content should be avoided. Small frequent meals and separated solids and liquids from each other can mitigate symptoms. Usually symptoms will resolve with time</a:t>
            </a:r>
          </a:p>
          <a:p>
            <a:endParaRPr lang="en-US" dirty="0"/>
          </a:p>
        </p:txBody>
      </p:sp>
      <p:sp>
        <p:nvSpPr>
          <p:cNvPr id="4" name="عنصر نائب لرقم الشريحة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89A5C9B-D5C8-4B36-A716-EE5745B188E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685800" y="1143000"/>
            <a:ext cx="5486400" cy="3086100"/>
          </a:xfrm>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89A5C9B-D5C8-4B36-A716-EE5745B188E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685800" y="1143000"/>
            <a:ext cx="5486400" cy="3086100"/>
          </a:xfrm>
        </p:spPr>
      </p:sp>
      <p:sp>
        <p:nvSpPr>
          <p:cNvPr id="3" name="عنصر نائب للملاحظات 2"/>
          <p:cNvSpPr>
            <a:spLocks noGrp="1"/>
          </p:cNvSpPr>
          <p:nvPr>
            <p:ph type="body" idx="1"/>
          </p:nvPr>
        </p:nvSpPr>
        <p:spPr/>
        <p:txBody>
          <a:bodyPr>
            <a:normAutofit lnSpcReduction="10000"/>
          </a:bodyPr>
          <a:lstStyle/>
          <a:p>
            <a:r>
              <a:rPr lang="en-US" sz="1200" b="1" i="0" kern="1200" dirty="0">
                <a:solidFill>
                  <a:schemeClr val="tx1"/>
                </a:solidFill>
                <a:latin typeface="+mn-lt"/>
                <a:ea typeface="+mn-ea"/>
                <a:cs typeface="+mn-cs"/>
              </a:rPr>
              <a:t>Complications</a:t>
            </a:r>
          </a:p>
          <a:p>
            <a:r>
              <a:rPr lang="en-US" sz="1200" b="0" i="0" kern="1200" dirty="0">
                <a:solidFill>
                  <a:schemeClr val="tx1"/>
                </a:solidFill>
                <a:latin typeface="+mn-lt"/>
                <a:ea typeface="+mn-ea"/>
                <a:cs typeface="+mn-cs"/>
              </a:rPr>
              <a:t>A blind loop can cause escalating problems, including:</a:t>
            </a:r>
          </a:p>
          <a:p>
            <a:r>
              <a:rPr lang="en-US" sz="1200" b="1" i="0" kern="1200" dirty="0">
                <a:solidFill>
                  <a:schemeClr val="tx1"/>
                </a:solidFill>
                <a:latin typeface="+mn-lt"/>
                <a:ea typeface="+mn-ea"/>
                <a:cs typeface="+mn-cs"/>
              </a:rPr>
              <a:t>Poor absorption of fats.</a:t>
            </a:r>
            <a:r>
              <a:rPr lang="en-US" sz="1200" b="0" i="0" kern="1200" dirty="0">
                <a:solidFill>
                  <a:schemeClr val="tx1"/>
                </a:solidFill>
                <a:latin typeface="+mn-lt"/>
                <a:ea typeface="+mn-ea"/>
                <a:cs typeface="+mn-cs"/>
              </a:rPr>
              <a:t> Bacteria in your small intestine break down the bile salts needed to digest fats. As a result, your body can't fully absorb the fat-soluble vitamins A, D, E and K. Incomplete absorption of fats leads to diarrhea, weight loss and vitamin deficiency disorders.</a:t>
            </a:r>
          </a:p>
          <a:p>
            <a:r>
              <a:rPr lang="en-US" sz="1200" b="1" i="0" kern="1200" dirty="0">
                <a:solidFill>
                  <a:schemeClr val="tx1"/>
                </a:solidFill>
                <a:latin typeface="+mn-lt"/>
                <a:ea typeface="+mn-ea"/>
                <a:cs typeface="+mn-cs"/>
              </a:rPr>
              <a:t>Damage to the intestinal lining.</a:t>
            </a:r>
            <a:r>
              <a:rPr lang="en-US" sz="1200" b="0" i="0" kern="1200" dirty="0">
                <a:solidFill>
                  <a:schemeClr val="tx1"/>
                </a:solidFill>
                <a:latin typeface="+mn-lt"/>
                <a:ea typeface="+mn-ea"/>
                <a:cs typeface="+mn-cs"/>
              </a:rPr>
              <a:t> Toxins that are released when bacteria break down stagnant food harm the mucous lining (mucosa) of the small intestine. As a result, most nutrients, including carbohydrates and proteins, are poorly absorbed, leading to serious malnourishment.</a:t>
            </a:r>
          </a:p>
          <a:p>
            <a:r>
              <a:rPr lang="en-US" sz="1200" b="1" i="0" kern="1200" dirty="0">
                <a:solidFill>
                  <a:schemeClr val="tx1"/>
                </a:solidFill>
                <a:latin typeface="+mn-lt"/>
                <a:ea typeface="+mn-ea"/>
                <a:cs typeface="+mn-cs"/>
              </a:rPr>
              <a:t>Vitamin B-12 deficiency.</a:t>
            </a:r>
            <a:r>
              <a:rPr lang="en-US" sz="1200" b="0" i="0" kern="1200" dirty="0">
                <a:solidFill>
                  <a:schemeClr val="tx1"/>
                </a:solidFill>
                <a:latin typeface="+mn-lt"/>
                <a:ea typeface="+mn-ea"/>
                <a:cs typeface="+mn-cs"/>
              </a:rPr>
              <a:t> Bacteria in the small intestine absorb vitamin B-12, which is essential for the normal functioning of your nervous system and the production of blood cells and DNA. A severe B-12 deficiency can lead to weakness, fatigue, tingling and numbness in your hands and feet, and, in advanced cases, to mental confusion. Damage to your central nervous system resulting from a B-12 deficiency may be irreversible.</a:t>
            </a:r>
          </a:p>
          <a:p>
            <a:r>
              <a:rPr lang="en-US" sz="1200" b="1" i="0" kern="1200" dirty="0">
                <a:solidFill>
                  <a:schemeClr val="tx1"/>
                </a:solidFill>
                <a:latin typeface="+mn-lt"/>
                <a:ea typeface="+mn-ea"/>
                <a:cs typeface="+mn-cs"/>
              </a:rPr>
              <a:t>Brittle bones (osteoporosis).</a:t>
            </a:r>
            <a:r>
              <a:rPr lang="en-US" sz="1200" b="0" i="0" kern="1200" dirty="0">
                <a:solidFill>
                  <a:schemeClr val="tx1"/>
                </a:solidFill>
                <a:latin typeface="+mn-lt"/>
                <a:ea typeface="+mn-ea"/>
                <a:cs typeface="+mn-cs"/>
              </a:rPr>
              <a:t> Over time, damage to your intestine from abnormal bacterial growth causes poor calcium absorption, and eventually may lead to bone diseases, such as osteoporosis.</a:t>
            </a:r>
          </a:p>
          <a:p>
            <a:r>
              <a:rPr lang="en-US" sz="1200" b="1" i="0" kern="1200" dirty="0">
                <a:solidFill>
                  <a:schemeClr val="tx1"/>
                </a:solidFill>
                <a:latin typeface="+mn-lt"/>
                <a:ea typeface="+mn-ea"/>
                <a:cs typeface="+mn-cs"/>
              </a:rPr>
              <a:t>Kidney stones.</a:t>
            </a:r>
            <a:r>
              <a:rPr lang="en-US" sz="1200" b="0" i="0" kern="1200" dirty="0">
                <a:solidFill>
                  <a:schemeClr val="tx1"/>
                </a:solidFill>
                <a:latin typeface="+mn-lt"/>
                <a:ea typeface="+mn-ea"/>
                <a:cs typeface="+mn-cs"/>
              </a:rPr>
              <a:t> Poor calcium absorption may also eventually result in kidney stones.</a:t>
            </a:r>
          </a:p>
          <a:p>
            <a:endParaRPr lang="en-US" dirty="0"/>
          </a:p>
        </p:txBody>
      </p:sp>
      <p:sp>
        <p:nvSpPr>
          <p:cNvPr id="4" name="عنصر نائب لرقم الشريحة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89A5C9B-D5C8-4B36-A716-EE5745B188E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685800" y="1143000"/>
            <a:ext cx="5486400" cy="3086100"/>
          </a:xfrm>
        </p:spPr>
      </p:sp>
      <p:sp>
        <p:nvSpPr>
          <p:cNvPr id="3" name="عنصر نائب للملاحظات 2"/>
          <p:cNvSpPr>
            <a:spLocks noGrp="1"/>
          </p:cNvSpPr>
          <p:nvPr>
            <p:ph type="body" idx="1"/>
          </p:nvPr>
        </p:nvSpPr>
        <p:spPr/>
        <p:txBody>
          <a:bodyPr>
            <a:normAutofit/>
          </a:bodyPr>
          <a:lstStyle/>
          <a:p>
            <a:r>
              <a:rPr lang="en-US" dirty="0" err="1"/>
              <a:t>Aff</a:t>
            </a:r>
            <a:r>
              <a:rPr lang="en-US" dirty="0"/>
              <a:t> more common</a:t>
            </a:r>
            <a:r>
              <a:rPr lang="en-US" baseline="0" dirty="0"/>
              <a:t> than </a:t>
            </a:r>
            <a:r>
              <a:rPr lang="en-US" baseline="0" dirty="0" err="1"/>
              <a:t>eff</a:t>
            </a:r>
            <a:r>
              <a:rPr lang="en-US" baseline="0" dirty="0"/>
              <a:t> </a:t>
            </a:r>
            <a:endParaRPr lang="en-US" dirty="0"/>
          </a:p>
        </p:txBody>
      </p:sp>
      <p:sp>
        <p:nvSpPr>
          <p:cNvPr id="4" name="عنصر نائب لرقم الشريحة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89A5C9B-D5C8-4B36-A716-EE5745B188E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685800" y="1143000"/>
            <a:ext cx="5486400" cy="3086100"/>
          </a:xfrm>
        </p:spPr>
      </p:sp>
      <p:sp>
        <p:nvSpPr>
          <p:cNvPr id="3" name="عنصر نائب للملاحظات 2"/>
          <p:cNvSpPr>
            <a:spLocks noGrp="1"/>
          </p:cNvSpPr>
          <p:nvPr>
            <p:ph type="body" idx="1"/>
          </p:nvPr>
        </p:nvSpPr>
        <p:spPr/>
        <p:txBody>
          <a:bodyPr>
            <a:normAutofit/>
          </a:bodyPr>
          <a:lstStyle/>
          <a:p>
            <a:r>
              <a:rPr lang="en-US" dirty="0"/>
              <a:t>When we </a:t>
            </a:r>
            <a:r>
              <a:rPr lang="en-US" sz="1200" b="0" i="0" kern="1200" dirty="0">
                <a:solidFill>
                  <a:schemeClr val="tx1"/>
                </a:solidFill>
                <a:latin typeface="+mn-lt"/>
                <a:ea typeface="+mn-ea"/>
                <a:cs typeface="+mn-cs"/>
              </a:rPr>
              <a:t>create</a:t>
            </a:r>
            <a:r>
              <a:rPr lang="en-US" dirty="0"/>
              <a:t> </a:t>
            </a:r>
            <a:r>
              <a:rPr lang="en-US" dirty="0" err="1"/>
              <a:t>gastrojejunstomy</a:t>
            </a:r>
            <a:r>
              <a:rPr lang="en-US" dirty="0"/>
              <a:t> </a:t>
            </a:r>
            <a:r>
              <a:rPr lang="en-US" dirty="0" err="1"/>
              <a:t>anatomsis</a:t>
            </a:r>
            <a:r>
              <a:rPr lang="en-US" dirty="0"/>
              <a:t> we make cut on jejunum and Lift it up to site of anastomsis (gastric pouch) so we cut the </a:t>
            </a:r>
            <a:r>
              <a:rPr lang="en-US" dirty="0" err="1"/>
              <a:t>mesentry</a:t>
            </a:r>
            <a:r>
              <a:rPr lang="en-US" dirty="0"/>
              <a:t> of Bowel</a:t>
            </a:r>
            <a:r>
              <a:rPr lang="en-US" baseline="0" dirty="0"/>
              <a:t> to make it possible </a:t>
            </a:r>
            <a:r>
              <a:rPr lang="ar-JO" baseline="0" dirty="0"/>
              <a:t> </a:t>
            </a:r>
            <a:r>
              <a:rPr lang="en-US" baseline="0" dirty="0"/>
              <a:t>,Subsequently when we make this  a defect in mesentery (space ) happen   which make the intestines more susceptible to internal  </a:t>
            </a:r>
            <a:r>
              <a:rPr lang="en-US" baseline="0" dirty="0" err="1"/>
              <a:t>herniate</a:t>
            </a:r>
            <a:r>
              <a:rPr lang="en-US" baseline="0" dirty="0"/>
              <a:t> through this defect </a:t>
            </a:r>
          </a:p>
          <a:p>
            <a:r>
              <a:rPr lang="en-US" baseline="0" dirty="0"/>
              <a:t> new </a:t>
            </a:r>
            <a:r>
              <a:rPr lang="en-US" baseline="0" dirty="0" err="1"/>
              <a:t>gideline</a:t>
            </a:r>
            <a:r>
              <a:rPr lang="en-US" baseline="0" dirty="0"/>
              <a:t> to treatment is to make the anastomosis more high up( at level of esophagus )</a:t>
            </a:r>
            <a:r>
              <a:rPr lang="ar-JO" baseline="0" dirty="0"/>
              <a:t>بتكون </a:t>
            </a:r>
            <a:r>
              <a:rPr lang="ar-JO" baseline="0" dirty="0" err="1"/>
              <a:t>اكثر</a:t>
            </a:r>
            <a:r>
              <a:rPr lang="ar-JO" baseline="0" dirty="0"/>
              <a:t> عرضة لا </a:t>
            </a:r>
            <a:r>
              <a:rPr lang="en-US" baseline="0" dirty="0"/>
              <a:t>obstruction , </a:t>
            </a:r>
            <a:r>
              <a:rPr lang="en-US" baseline="0" dirty="0" err="1"/>
              <a:t>volvolus</a:t>
            </a:r>
            <a:r>
              <a:rPr lang="en-US" baseline="0" dirty="0"/>
              <a:t> </a:t>
            </a:r>
            <a:endParaRPr lang="en-US" dirty="0"/>
          </a:p>
        </p:txBody>
      </p:sp>
      <p:sp>
        <p:nvSpPr>
          <p:cNvPr id="4" name="عنصر نائب لرقم الشريحة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89A5C9B-D5C8-4B36-A716-EE5745B188E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Types of gastric band slippage. Herniation of the residual stomach through the gastric band causes an </a:t>
            </a:r>
            <a:r>
              <a:rPr lang="en-GB" sz="1200" b="0" i="0" kern="1200" dirty="0" err="1">
                <a:solidFill>
                  <a:schemeClr val="tx1"/>
                </a:solidFill>
                <a:effectLst/>
                <a:latin typeface="+mn-lt"/>
                <a:ea typeface="+mn-ea"/>
                <a:cs typeface="+mn-cs"/>
              </a:rPr>
              <a:t>excentric</a:t>
            </a:r>
            <a:r>
              <a:rPr lang="en-GB" sz="1200" b="0" i="0" kern="1200" dirty="0">
                <a:solidFill>
                  <a:schemeClr val="tx1"/>
                </a:solidFill>
                <a:effectLst/>
                <a:latin typeface="+mn-lt"/>
                <a:ea typeface="+mn-ea"/>
                <a:cs typeface="+mn-cs"/>
              </a:rPr>
              <a:t> enlargement of the pouch and an atypical position of the band. (a) Posterior slippage is encountered in patients with a </a:t>
            </a:r>
            <a:r>
              <a:rPr lang="en-GB" sz="1200" b="0" i="0" kern="1200" dirty="0" err="1">
                <a:solidFill>
                  <a:schemeClr val="tx1"/>
                </a:solidFill>
                <a:effectLst/>
                <a:latin typeface="+mn-lt"/>
                <a:ea typeface="+mn-ea"/>
                <a:cs typeface="+mn-cs"/>
              </a:rPr>
              <a:t>retrogastric</a:t>
            </a:r>
            <a:r>
              <a:rPr lang="en-GB" sz="1200" b="0" i="0" kern="1200" dirty="0">
                <a:solidFill>
                  <a:schemeClr val="tx1"/>
                </a:solidFill>
                <a:effectLst/>
                <a:latin typeface="+mn-lt"/>
                <a:ea typeface="+mn-ea"/>
                <a:cs typeface="+mn-cs"/>
              </a:rPr>
              <a:t> band placement (a now obsolete placement). It is characterized by herniation of the inferior and posterior parts of the stomach and a counter-clockwise rotation of the band (curved arrow). (b) Anterior slippage occurs in patients with an </a:t>
            </a:r>
            <a:r>
              <a:rPr lang="en-GB" sz="1200" b="0" i="0" kern="1200" dirty="0" err="1">
                <a:solidFill>
                  <a:schemeClr val="tx1"/>
                </a:solidFill>
                <a:effectLst/>
                <a:latin typeface="+mn-lt"/>
                <a:ea typeface="+mn-ea"/>
                <a:cs typeface="+mn-cs"/>
              </a:rPr>
              <a:t>oesophagogastric</a:t>
            </a:r>
            <a:r>
              <a:rPr lang="en-GB" sz="1200" b="0" i="0" kern="1200" dirty="0">
                <a:solidFill>
                  <a:schemeClr val="tx1"/>
                </a:solidFill>
                <a:effectLst/>
                <a:latin typeface="+mn-lt"/>
                <a:ea typeface="+mn-ea"/>
                <a:cs typeface="+mn-cs"/>
              </a:rPr>
              <a:t> band placement and instability of the </a:t>
            </a:r>
            <a:r>
              <a:rPr lang="en-GB" sz="1200" b="0" i="0" kern="1200" dirty="0" err="1">
                <a:solidFill>
                  <a:schemeClr val="tx1"/>
                </a:solidFill>
                <a:effectLst/>
                <a:latin typeface="+mn-lt"/>
                <a:ea typeface="+mn-ea"/>
                <a:cs typeface="+mn-cs"/>
              </a:rPr>
              <a:t>sero</a:t>
            </a:r>
            <a:r>
              <a:rPr lang="en-GB" sz="1200" b="0" i="0" kern="1200" dirty="0">
                <a:solidFill>
                  <a:schemeClr val="tx1"/>
                </a:solidFill>
                <a:effectLst/>
                <a:latin typeface="+mn-lt"/>
                <a:ea typeface="+mn-ea"/>
                <a:cs typeface="+mn-cs"/>
              </a:rPr>
              <a:t>-muscular stitches. Superior and anterior portions of the stomach are herniated, and the band rotates clockwise.  </a:t>
            </a:r>
          </a:p>
          <a:p>
            <a:r>
              <a:rPr lang="en-GB" sz="1200" b="0" i="0" kern="1200" dirty="0">
                <a:solidFill>
                  <a:schemeClr val="tx1"/>
                </a:solidFill>
                <a:effectLst/>
                <a:latin typeface="+mn-lt"/>
                <a:ea typeface="+mn-ea"/>
                <a:cs typeface="+mn-cs"/>
              </a:rPr>
              <a:t>Source publication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09EE0FB-37DE-49A5-9580-ED64E1EFCC53}" type="slidenum">
              <a:rPr lang="en-GB" smtClean="0"/>
              <a:pPr/>
              <a:t>14</a:t>
            </a:fld>
            <a:endParaRPr lang="en-GB"/>
          </a:p>
        </p:txBody>
      </p:sp>
    </p:spTree>
    <p:extLst>
      <p:ext uri="{BB962C8B-B14F-4D97-AF65-F5344CB8AC3E}">
        <p14:creationId xmlns="" xmlns:p14="http://schemas.microsoft.com/office/powerpoint/2010/main" val="1248082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The </a:t>
            </a:r>
            <a:r>
              <a:rPr lang="en-GB" sz="1200" b="1" i="0" kern="1200" dirty="0">
                <a:solidFill>
                  <a:schemeClr val="tx1"/>
                </a:solidFill>
                <a:effectLst/>
                <a:latin typeface="+mn-lt"/>
                <a:ea typeface="+mn-ea"/>
                <a:cs typeface="+mn-cs"/>
              </a:rPr>
              <a:t>pars </a:t>
            </a:r>
            <a:r>
              <a:rPr lang="en-GB" sz="1200" b="1" i="0" kern="1200" dirty="0" err="1">
                <a:solidFill>
                  <a:schemeClr val="tx1"/>
                </a:solidFill>
                <a:effectLst/>
                <a:latin typeface="+mn-lt"/>
                <a:ea typeface="+mn-ea"/>
                <a:cs typeface="+mn-cs"/>
              </a:rPr>
              <a:t>flaccida</a:t>
            </a:r>
            <a:r>
              <a:rPr lang="en-GB" sz="1200" b="1" i="0" kern="1200" dirty="0">
                <a:solidFill>
                  <a:schemeClr val="tx1"/>
                </a:solidFill>
                <a:effectLst/>
                <a:latin typeface="+mn-lt"/>
                <a:ea typeface="+mn-ea"/>
                <a:cs typeface="+mn-cs"/>
              </a:rPr>
              <a:t> technique</a:t>
            </a:r>
            <a:r>
              <a:rPr lang="en-GB" sz="1200" b="0" i="0" kern="1200" dirty="0">
                <a:solidFill>
                  <a:schemeClr val="tx1"/>
                </a:solidFill>
                <a:effectLst/>
                <a:latin typeface="+mn-lt"/>
                <a:ea typeface="+mn-ea"/>
                <a:cs typeface="+mn-cs"/>
              </a:rPr>
              <a:t>. A tunnel is made in the posterior gastric fatty tissue at the level of the </a:t>
            </a:r>
            <a:r>
              <a:rPr lang="en-GB" sz="1200" b="0" i="0" kern="1200" dirty="0" err="1">
                <a:solidFill>
                  <a:schemeClr val="tx1"/>
                </a:solidFill>
                <a:effectLst/>
                <a:latin typeface="+mn-lt"/>
                <a:ea typeface="+mn-ea"/>
                <a:cs typeface="+mn-cs"/>
              </a:rPr>
              <a:t>gastroesophageal</a:t>
            </a:r>
            <a:r>
              <a:rPr lang="en-GB" sz="1200" b="0" i="0" kern="1200" dirty="0">
                <a:solidFill>
                  <a:schemeClr val="tx1"/>
                </a:solidFill>
                <a:effectLst/>
                <a:latin typeface="+mn-lt"/>
                <a:ea typeface="+mn-ea"/>
                <a:cs typeface="+mn-cs"/>
              </a:rPr>
              <a:t> junction and just inferior to the </a:t>
            </a:r>
            <a:r>
              <a:rPr lang="en-GB" sz="1200" b="0" i="0" kern="1200" dirty="0" err="1">
                <a:solidFill>
                  <a:schemeClr val="tx1"/>
                </a:solidFill>
                <a:effectLst/>
                <a:latin typeface="+mn-lt"/>
                <a:ea typeface="+mn-ea"/>
                <a:cs typeface="+mn-cs"/>
              </a:rPr>
              <a:t>crural</a:t>
            </a:r>
            <a:r>
              <a:rPr lang="en-GB" sz="1200" b="0" i="0" kern="1200" dirty="0">
                <a:solidFill>
                  <a:schemeClr val="tx1"/>
                </a:solidFill>
                <a:effectLst/>
                <a:latin typeface="+mn-lt"/>
                <a:ea typeface="+mn-ea"/>
                <a:cs typeface="+mn-cs"/>
              </a:rPr>
              <a:t> confluence. This </a:t>
            </a:r>
            <a:r>
              <a:rPr lang="en-GB" sz="1200" b="1" i="0" kern="1200" dirty="0">
                <a:solidFill>
                  <a:schemeClr val="tx1"/>
                </a:solidFill>
                <a:effectLst/>
                <a:latin typeface="+mn-lt"/>
                <a:ea typeface="+mn-ea"/>
                <a:cs typeface="+mn-cs"/>
              </a:rPr>
              <a:t>technique</a:t>
            </a:r>
            <a:r>
              <a:rPr lang="en-GB" sz="1200" b="0" i="0" kern="1200" dirty="0">
                <a:solidFill>
                  <a:schemeClr val="tx1"/>
                </a:solidFill>
                <a:effectLst/>
                <a:latin typeface="+mn-lt"/>
                <a:ea typeface="+mn-ea"/>
                <a:cs typeface="+mn-cs"/>
              </a:rPr>
              <a:t> decreases the incidence of posterior gastric herniation</a:t>
            </a:r>
            <a:endParaRPr lang="en-GB" dirty="0"/>
          </a:p>
        </p:txBody>
      </p:sp>
      <p:sp>
        <p:nvSpPr>
          <p:cNvPr id="4" name="Slide Number Placeholder 3"/>
          <p:cNvSpPr>
            <a:spLocks noGrp="1"/>
          </p:cNvSpPr>
          <p:nvPr>
            <p:ph type="sldNum" sz="quarter" idx="10"/>
          </p:nvPr>
        </p:nvSpPr>
        <p:spPr/>
        <p:txBody>
          <a:bodyPr/>
          <a:lstStyle/>
          <a:p>
            <a:fld id="{209EE0FB-37DE-49A5-9580-ED64E1EFCC53}" type="slidenum">
              <a:rPr lang="en-GB" smtClean="0"/>
              <a:pPr/>
              <a:t>15</a:t>
            </a:fld>
            <a:endParaRPr lang="en-GB"/>
          </a:p>
        </p:txBody>
      </p:sp>
    </p:spTree>
    <p:extLst>
      <p:ext uri="{BB962C8B-B14F-4D97-AF65-F5344CB8AC3E}">
        <p14:creationId xmlns="" xmlns:p14="http://schemas.microsoft.com/office/powerpoint/2010/main" val="279233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09EE0FB-37DE-49A5-9580-ED64E1EFCC53}" type="slidenum">
              <a:rPr lang="en-GB" smtClean="0"/>
              <a:pPr/>
              <a:t>16</a:t>
            </a:fld>
            <a:endParaRPr lang="en-GB"/>
          </a:p>
        </p:txBody>
      </p:sp>
    </p:spTree>
    <p:extLst>
      <p:ext uri="{BB962C8B-B14F-4D97-AF65-F5344CB8AC3E}">
        <p14:creationId xmlns="" xmlns:p14="http://schemas.microsoft.com/office/powerpoint/2010/main" val="2656123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9EE0FB-37DE-49A5-9580-ED64E1EFCC53}" type="slidenum">
              <a:rPr lang="en-GB" smtClean="0"/>
              <a:pPr/>
              <a:t>17</a:t>
            </a:fld>
            <a:endParaRPr lang="en-GB"/>
          </a:p>
        </p:txBody>
      </p:sp>
    </p:spTree>
    <p:extLst>
      <p:ext uri="{BB962C8B-B14F-4D97-AF65-F5344CB8AC3E}">
        <p14:creationId xmlns="" xmlns:p14="http://schemas.microsoft.com/office/powerpoint/2010/main" val="2053248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09EE0FB-37DE-49A5-9580-ED64E1EFCC53}" type="slidenum">
              <a:rPr lang="en-GB" smtClean="0"/>
              <a:pPr/>
              <a:t>18</a:t>
            </a:fld>
            <a:endParaRPr lang="en-GB"/>
          </a:p>
        </p:txBody>
      </p:sp>
    </p:spTree>
    <p:extLst>
      <p:ext uri="{BB962C8B-B14F-4D97-AF65-F5344CB8AC3E}">
        <p14:creationId xmlns="" xmlns:p14="http://schemas.microsoft.com/office/powerpoint/2010/main" val="2497212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09EE0FB-37DE-49A5-9580-ED64E1EFCC53}" type="slidenum">
              <a:rPr lang="en-GB" smtClean="0"/>
              <a:pPr/>
              <a:t>20</a:t>
            </a:fld>
            <a:endParaRPr lang="en-GB"/>
          </a:p>
        </p:txBody>
      </p:sp>
    </p:spTree>
    <p:extLst>
      <p:ext uri="{BB962C8B-B14F-4D97-AF65-F5344CB8AC3E}">
        <p14:creationId xmlns="" xmlns:p14="http://schemas.microsoft.com/office/powerpoint/2010/main" val="3282061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It is a surgical weight-loss procedure in which the stomach is reduced to about 15% of its original size, by surgical removal of a large portion of the stomach, following the major curve The open edges are then attached together (often with surgical staples) to form a sleeve or tube with a banana shape. The procedure permanently reduces the size of the stomach. The procedure is performed </a:t>
            </a:r>
            <a:r>
              <a:rPr lang="en-US" sz="1200" kern="1200" dirty="0" err="1">
                <a:solidFill>
                  <a:schemeClr val="tx1"/>
                </a:solidFill>
                <a:latin typeface="+mn-lt"/>
                <a:ea typeface="+mn-ea"/>
                <a:cs typeface="+mn-cs"/>
              </a:rPr>
              <a:t>laparoscopically</a:t>
            </a:r>
            <a:r>
              <a:rPr lang="en-US" sz="1200" kern="1200" dirty="0">
                <a:solidFill>
                  <a:schemeClr val="tx1"/>
                </a:solidFill>
                <a:latin typeface="+mn-lt"/>
                <a:ea typeface="+mn-ea"/>
                <a:cs typeface="+mn-cs"/>
              </a:rPr>
              <a:t> and is not reversible.</a:t>
            </a:r>
          </a:p>
          <a:p>
            <a:endParaRPr lang="en-GB" dirty="0"/>
          </a:p>
        </p:txBody>
      </p:sp>
      <p:sp>
        <p:nvSpPr>
          <p:cNvPr id="4" name="Slide Number Placeholder 3"/>
          <p:cNvSpPr>
            <a:spLocks noGrp="1"/>
          </p:cNvSpPr>
          <p:nvPr>
            <p:ph type="sldNum" sz="quarter" idx="10"/>
          </p:nvPr>
        </p:nvSpPr>
        <p:spPr/>
        <p:txBody>
          <a:bodyPr/>
          <a:lstStyle/>
          <a:p>
            <a:fld id="{209EE0FB-37DE-49A5-9580-ED64E1EFCC53}" type="slidenum">
              <a:rPr lang="en-GB" smtClean="0"/>
              <a:pPr/>
              <a:t>21</a:t>
            </a:fld>
            <a:endParaRPr lang="en-GB"/>
          </a:p>
        </p:txBody>
      </p:sp>
    </p:spTree>
    <p:extLst>
      <p:ext uri="{BB962C8B-B14F-4D97-AF65-F5344CB8AC3E}">
        <p14:creationId xmlns="" xmlns:p14="http://schemas.microsoft.com/office/powerpoint/2010/main" val="1257065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09EE0FB-37DE-49A5-9580-ED64E1EFCC53}" type="slidenum">
              <a:rPr lang="en-GB" smtClean="0"/>
              <a:pPr/>
              <a:t>23</a:t>
            </a:fld>
            <a:endParaRPr lang="en-GB"/>
          </a:p>
        </p:txBody>
      </p:sp>
    </p:spTree>
    <p:extLst>
      <p:ext uri="{BB962C8B-B14F-4D97-AF65-F5344CB8AC3E}">
        <p14:creationId xmlns="" xmlns:p14="http://schemas.microsoft.com/office/powerpoint/2010/main" val="1303912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3">
        <a:schemeClr val="bg1"/>
      </p:bgRef>
    </p:bg>
    <p:spTree>
      <p:nvGrpSpPr>
        <p:cNvPr id="1" name=""/>
        <p:cNvGrpSpPr/>
        <p:nvPr/>
      </p:nvGrpSpPr>
      <p:grpSpPr>
        <a:xfrm>
          <a:off x="0" y="0"/>
          <a:ext cx="0" cy="0"/>
          <a:chOff x="0" y="0"/>
          <a:chExt cx="0" cy="0"/>
        </a:xfrm>
      </p:grpSpPr>
      <p:sp>
        <p:nvSpPr>
          <p:cNvPr id="12" name="مستطيل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مستطيل مستدير الزوايا 12"/>
          <p:cNvSpPr/>
          <p:nvPr/>
        </p:nvSpPr>
        <p:spPr>
          <a:xfrm>
            <a:off x="87084" y="69758"/>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عنوان فرعي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a:t>انقر لتحرير نمط العنوان الثانوي الرئيسي</a:t>
            </a:r>
            <a:endParaRPr kumimoji="0" lang="en-US"/>
          </a:p>
        </p:txBody>
      </p:sp>
      <p:sp>
        <p:nvSpPr>
          <p:cNvPr id="28" name="عنصر نائب للتاريخ 27"/>
          <p:cNvSpPr>
            <a:spLocks noGrp="1"/>
          </p:cNvSpPr>
          <p:nvPr>
            <p:ph type="dt" sz="half" idx="10"/>
          </p:nvPr>
        </p:nvSpPr>
        <p:spPr/>
        <p:txBody>
          <a:bodyPr/>
          <a:lstStyle/>
          <a:p>
            <a:fld id="{B61BEF0D-F0BB-DE4B-95CE-6DB70DBA9567}" type="datetimeFigureOut">
              <a:rPr lang="en-US" smtClean="0"/>
              <a:pPr/>
              <a:t>2/10/2021</a:t>
            </a:fld>
            <a:endParaRPr lang="en-US" dirty="0"/>
          </a:p>
        </p:txBody>
      </p:sp>
      <p:sp>
        <p:nvSpPr>
          <p:cNvPr id="17" name="عنصر نائب للتذييل 16"/>
          <p:cNvSpPr>
            <a:spLocks noGrp="1"/>
          </p:cNvSpPr>
          <p:nvPr>
            <p:ph type="ftr" sz="quarter" idx="11"/>
          </p:nvPr>
        </p:nvSpPr>
        <p:spPr/>
        <p:txBody>
          <a:bodyPr/>
          <a:lstStyle/>
          <a:p>
            <a:endParaRPr lang="en-US" dirty="0"/>
          </a:p>
        </p:txBody>
      </p:sp>
      <p:sp>
        <p:nvSpPr>
          <p:cNvPr id="29" name="عنصر نائب لرقم الشريحة 28"/>
          <p:cNvSpPr>
            <a:spLocks noGrp="1"/>
          </p:cNvSpPr>
          <p:nvPr>
            <p:ph type="sldNum" sz="quarter" idx="12"/>
          </p:nvPr>
        </p:nvSpPr>
        <p:spPr/>
        <p:txBody>
          <a:bodyPr lIns="0" tIns="0" rIns="0" bIns="0">
            <a:noAutofit/>
          </a:bodyPr>
          <a:lstStyle>
            <a:lvl1pPr>
              <a:defRPr sz="1400">
                <a:solidFill>
                  <a:srgbClr val="FFFFFF"/>
                </a:solidFill>
              </a:defRPr>
            </a:lvl1pPr>
          </a:lstStyle>
          <a:p>
            <a:fld id="{D57F1E4F-1CFF-5643-939E-217C01CDF565}" type="slidenum">
              <a:rPr lang="en-US" smtClean="0"/>
              <a:pPr/>
              <a:t>‹#›</a:t>
            </a:fld>
            <a:endParaRPr lang="en-US" dirty="0"/>
          </a:p>
        </p:txBody>
      </p:sp>
      <p:sp>
        <p:nvSpPr>
          <p:cNvPr id="7" name="مستطيل 6"/>
          <p:cNvSpPr/>
          <p:nvPr/>
        </p:nvSpPr>
        <p:spPr>
          <a:xfrm>
            <a:off x="83910" y="1449306"/>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a:xfrm>
            <a:off x="83910"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مستطيل 10"/>
          <p:cNvSpPr/>
          <p:nvPr/>
        </p:nvSpPr>
        <p:spPr>
          <a:xfrm>
            <a:off x="83910"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عنوان 7"/>
          <p:cNvSpPr>
            <a:spLocks noGrp="1"/>
          </p:cNvSpPr>
          <p:nvPr>
            <p:ph type="ctrTitle"/>
          </p:nvPr>
        </p:nvSpPr>
        <p:spPr>
          <a:xfrm>
            <a:off x="609600" y="1505933"/>
            <a:ext cx="10972800" cy="1470025"/>
          </a:xfrm>
        </p:spPr>
        <p:txBody>
          <a:bodyPr anchor="ctr"/>
          <a:lstStyle>
            <a:lvl1pPr algn="ctr">
              <a:defRPr lang="en-US" dirty="0">
                <a:solidFill>
                  <a:srgbClr val="FFFFFF"/>
                </a:solidFill>
              </a:defRPr>
            </a:lvl1pPr>
          </a:lstStyle>
          <a:p>
            <a:r>
              <a:rPr kumimoji="0" lang="ar-SA"/>
              <a:t>انقر لتحرير نمط العنوان الرئيسي</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B61BEF0D-F0BB-DE4B-95CE-6DB70DBA9567}" type="datetimeFigureOut">
              <a:rPr lang="en-US" smtClean="0"/>
              <a:pPr/>
              <a:t>2/10/2021</a:t>
            </a:fld>
            <a:endParaRPr lang="en-US" dirty="0"/>
          </a:p>
        </p:txBody>
      </p:sp>
      <p:sp>
        <p:nvSpPr>
          <p:cNvPr id="5" name="عنصر نائب للتذييل 4"/>
          <p:cNvSpPr>
            <a:spLocks noGrp="1"/>
          </p:cNvSpPr>
          <p:nvPr>
            <p:ph type="ftr" sz="quarter" idx="11"/>
          </p:nvPr>
        </p:nvSpPr>
        <p:spPr/>
        <p:txBody>
          <a:bodyPr/>
          <a:lstStyle/>
          <a:p>
            <a:endParaRPr lang="en-US" dirty="0"/>
          </a:p>
        </p:txBody>
      </p:sp>
      <p:sp>
        <p:nvSpPr>
          <p:cNvPr id="6" name="عنصر نائب لرقم الشريحة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839200" y="274644"/>
            <a:ext cx="2682240" cy="5851525"/>
          </a:xfrm>
        </p:spPr>
        <p:txBody>
          <a:bodyPr vert="eaVert"/>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1219200" y="274643"/>
            <a:ext cx="7416800" cy="5851525"/>
          </a:xfrm>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B61BEF0D-F0BB-DE4B-95CE-6DB70DBA9567}" type="datetimeFigureOut">
              <a:rPr lang="en-US" smtClean="0"/>
              <a:pPr/>
              <a:t>2/10/2021</a:t>
            </a:fld>
            <a:endParaRPr lang="en-US" dirty="0"/>
          </a:p>
        </p:txBody>
      </p:sp>
      <p:sp>
        <p:nvSpPr>
          <p:cNvPr id="5" name="عنصر نائب للتذييل 4"/>
          <p:cNvSpPr>
            <a:spLocks noGrp="1"/>
          </p:cNvSpPr>
          <p:nvPr>
            <p:ph type="ftr" sz="quarter" idx="11"/>
          </p:nvPr>
        </p:nvSpPr>
        <p:spPr/>
        <p:txBody>
          <a:bodyPr/>
          <a:lstStyle/>
          <a:p>
            <a:endParaRPr lang="en-US" dirty="0"/>
          </a:p>
        </p:txBody>
      </p:sp>
      <p:sp>
        <p:nvSpPr>
          <p:cNvPr id="6" name="عنصر نائب لرقم الشريحة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4" name="عنصر نائب للتاريخ 3"/>
          <p:cNvSpPr>
            <a:spLocks noGrp="1"/>
          </p:cNvSpPr>
          <p:nvPr>
            <p:ph type="dt" sz="half" idx="10"/>
          </p:nvPr>
        </p:nvSpPr>
        <p:spPr/>
        <p:txBody>
          <a:bodyPr/>
          <a:lstStyle/>
          <a:p>
            <a:fld id="{B61BEF0D-F0BB-DE4B-95CE-6DB70DBA9567}" type="datetimeFigureOut">
              <a:rPr lang="en-US" smtClean="0"/>
              <a:pPr/>
              <a:t>2/10/2021</a:t>
            </a:fld>
            <a:endParaRPr lang="en-US" dirty="0"/>
          </a:p>
        </p:txBody>
      </p:sp>
      <p:sp>
        <p:nvSpPr>
          <p:cNvPr id="5" name="عنصر نائب للتذييل 4"/>
          <p:cNvSpPr>
            <a:spLocks noGrp="1"/>
          </p:cNvSpPr>
          <p:nvPr>
            <p:ph type="ftr" sz="quarter" idx="11"/>
          </p:nvPr>
        </p:nvSpPr>
        <p:spPr/>
        <p:txBody>
          <a:bodyPr/>
          <a:lstStyle/>
          <a:p>
            <a:endParaRPr lang="en-US" dirty="0"/>
          </a:p>
        </p:txBody>
      </p:sp>
      <p:sp>
        <p:nvSpPr>
          <p:cNvPr id="6" name="عنصر نائب لرقم الشريحة 5"/>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عنصر نائب للمحتوى 7"/>
          <p:cNvSpPr>
            <a:spLocks noGrp="1"/>
          </p:cNvSpPr>
          <p:nvPr>
            <p:ph sz="quarter" idx="1"/>
          </p:nvPr>
        </p:nvSpPr>
        <p:spPr>
          <a:xfrm>
            <a:off x="1219200" y="1447800"/>
            <a:ext cx="10363200" cy="4572000"/>
          </a:xfrm>
        </p:spPr>
        <p:txBody>
          <a:bodyPr vert="horz"/>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3">
        <a:schemeClr val="bg1"/>
      </p:bgRef>
    </p:bg>
    <p:spTree>
      <p:nvGrpSpPr>
        <p:cNvPr id="1" name=""/>
        <p:cNvGrpSpPr/>
        <p:nvPr/>
      </p:nvGrpSpPr>
      <p:grpSpPr>
        <a:xfrm>
          <a:off x="0" y="0"/>
          <a:ext cx="0" cy="0"/>
          <a:chOff x="0" y="0"/>
          <a:chExt cx="0" cy="0"/>
        </a:xfrm>
      </p:grpSpPr>
      <p:sp>
        <p:nvSpPr>
          <p:cNvPr id="11" name="مستطيل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مستطيل مستدير الزوايا 9"/>
          <p:cNvSpPr/>
          <p:nvPr/>
        </p:nvSpPr>
        <p:spPr>
          <a:xfrm>
            <a:off x="87084" y="69758"/>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عنوان 1"/>
          <p:cNvSpPr>
            <a:spLocks noGrp="1"/>
          </p:cNvSpPr>
          <p:nvPr>
            <p:ph type="title"/>
          </p:nvPr>
        </p:nvSpPr>
        <p:spPr>
          <a:xfrm>
            <a:off x="963084" y="952503"/>
            <a:ext cx="10363200" cy="1362075"/>
          </a:xfrm>
        </p:spPr>
        <p:txBody>
          <a:bodyPr anchor="b" anchorCtr="0"/>
          <a:lstStyle>
            <a:lvl1pPr algn="l">
              <a:buNone/>
              <a:defRPr sz="4000" b="0" cap="none"/>
            </a:lvl1pPr>
          </a:lstStyle>
          <a:p>
            <a:r>
              <a:rPr kumimoji="0" lang="ar-SA"/>
              <a:t>انقر لتحرير نمط العنوان الرئيسي</a:t>
            </a:r>
            <a:endParaRPr kumimoji="0" lang="en-US"/>
          </a:p>
        </p:txBody>
      </p:sp>
      <p:sp>
        <p:nvSpPr>
          <p:cNvPr id="3" name="عنصر نائب للنص 2"/>
          <p:cNvSpPr>
            <a:spLocks noGrp="1"/>
          </p:cNvSpPr>
          <p:nvPr>
            <p:ph type="body" idx="1"/>
          </p:nvPr>
        </p:nvSpPr>
        <p:spPr>
          <a:xfrm>
            <a:off x="963084" y="2547938"/>
            <a:ext cx="103632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a:t>انقر لتحرير أنماط النص الرئيسي</a:t>
            </a:r>
          </a:p>
        </p:txBody>
      </p:sp>
      <p:sp>
        <p:nvSpPr>
          <p:cNvPr id="4" name="عنصر نائب للتاريخ 3"/>
          <p:cNvSpPr>
            <a:spLocks noGrp="1"/>
          </p:cNvSpPr>
          <p:nvPr>
            <p:ph type="dt" sz="half" idx="10"/>
          </p:nvPr>
        </p:nvSpPr>
        <p:spPr/>
        <p:txBody>
          <a:bodyPr/>
          <a:lstStyle/>
          <a:p>
            <a:fld id="{B61BEF0D-F0BB-DE4B-95CE-6DB70DBA9567}" type="datetimeFigureOut">
              <a:rPr lang="en-US" smtClean="0"/>
              <a:pPr/>
              <a:t>2/10/2021</a:t>
            </a:fld>
            <a:endParaRPr lang="en-US" dirty="0"/>
          </a:p>
        </p:txBody>
      </p:sp>
      <p:sp>
        <p:nvSpPr>
          <p:cNvPr id="5" name="عنصر نائب للتذييل 4"/>
          <p:cNvSpPr>
            <a:spLocks noGrp="1"/>
          </p:cNvSpPr>
          <p:nvPr>
            <p:ph type="ftr" sz="quarter" idx="11"/>
          </p:nvPr>
        </p:nvSpPr>
        <p:spPr>
          <a:xfrm>
            <a:off x="1066800" y="6172200"/>
            <a:ext cx="5334000" cy="457200"/>
          </a:xfrm>
        </p:spPr>
        <p:txBody>
          <a:bodyPr/>
          <a:lstStyle/>
          <a:p>
            <a:endParaRPr lang="en-US" dirty="0"/>
          </a:p>
        </p:txBody>
      </p:sp>
      <p:sp>
        <p:nvSpPr>
          <p:cNvPr id="7" name="مستطيل 6"/>
          <p:cNvSpPr/>
          <p:nvPr/>
        </p:nvSpPr>
        <p:spPr>
          <a:xfrm flipV="1">
            <a:off x="92551"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مستطيل 7"/>
          <p:cNvSpPr/>
          <p:nvPr/>
        </p:nvSpPr>
        <p:spPr>
          <a:xfrm>
            <a:off x="92197" y="2341478"/>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مستطيل 8"/>
          <p:cNvSpPr/>
          <p:nvPr/>
        </p:nvSpPr>
        <p:spPr>
          <a:xfrm>
            <a:off x="91077"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عنصر نائب لرقم الشريحة 5"/>
          <p:cNvSpPr>
            <a:spLocks noGrp="1"/>
          </p:cNvSpPr>
          <p:nvPr>
            <p:ph type="sldNum" sz="quarter" idx="12"/>
          </p:nvPr>
        </p:nvSpPr>
        <p:spPr>
          <a:xfrm>
            <a:off x="195072" y="6208776"/>
            <a:ext cx="609600" cy="457200"/>
          </a:xfrm>
        </p:spPr>
        <p:txBody>
          <a:bodyPr/>
          <a:lstStyle/>
          <a:p>
            <a:fld id="{D57F1E4F-1CFF-5643-939E-217C01CDF565}"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B61BEF0D-F0BB-DE4B-95CE-6DB70DBA9567}" type="datetimeFigureOut">
              <a:rPr lang="en-US" smtClean="0"/>
              <a:pPr/>
              <a:t>2/10/2021</a:t>
            </a:fld>
            <a:endParaRPr lang="en-US" dirty="0"/>
          </a:p>
        </p:txBody>
      </p:sp>
      <p:sp>
        <p:nvSpPr>
          <p:cNvPr id="6" name="عنصر نائب للتذييل 5"/>
          <p:cNvSpPr>
            <a:spLocks noGrp="1"/>
          </p:cNvSpPr>
          <p:nvPr>
            <p:ph type="ftr" sz="quarter" idx="11"/>
          </p:nvPr>
        </p:nvSpPr>
        <p:spPr/>
        <p:txBody>
          <a:bodyPr/>
          <a:lstStyle/>
          <a:p>
            <a:endParaRPr lang="en-US" dirty="0"/>
          </a:p>
        </p:txBody>
      </p:sp>
      <p:sp>
        <p:nvSpPr>
          <p:cNvPr id="7" name="عنصر نائب لرقم الشريحة 6"/>
          <p:cNvSpPr>
            <a:spLocks noGrp="1"/>
          </p:cNvSpPr>
          <p:nvPr>
            <p:ph type="sldNum" sz="quarter" idx="12"/>
          </p:nvPr>
        </p:nvSpPr>
        <p:spPr/>
        <p:txBody>
          <a:bodyPr/>
          <a:lstStyle/>
          <a:p>
            <a:fld id="{D57F1E4F-1CFF-5643-939E-217C01CDF565}" type="slidenum">
              <a:rPr lang="en-US" smtClean="0"/>
              <a:pPr/>
              <a:t>‹#›</a:t>
            </a:fld>
            <a:endParaRPr lang="en-US" dirty="0"/>
          </a:p>
        </p:txBody>
      </p:sp>
      <p:sp>
        <p:nvSpPr>
          <p:cNvPr id="9" name="عنصر نائب للمحتوى 8"/>
          <p:cNvSpPr>
            <a:spLocks noGrp="1"/>
          </p:cNvSpPr>
          <p:nvPr>
            <p:ph sz="quarter" idx="1"/>
          </p:nvPr>
        </p:nvSpPr>
        <p:spPr>
          <a:xfrm>
            <a:off x="1219200" y="1447800"/>
            <a:ext cx="4998720" cy="4572000"/>
          </a:xfrm>
        </p:spPr>
        <p:txBody>
          <a:bodyPr vert="horz"/>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11" name="عنصر نائب للمحتوى 10"/>
          <p:cNvSpPr>
            <a:spLocks noGrp="1"/>
          </p:cNvSpPr>
          <p:nvPr>
            <p:ph sz="quarter" idx="2"/>
          </p:nvPr>
        </p:nvSpPr>
        <p:spPr>
          <a:xfrm>
            <a:off x="6578600" y="1447800"/>
            <a:ext cx="4998720" cy="4572000"/>
          </a:xfrm>
        </p:spPr>
        <p:txBody>
          <a:bodyPr vert="horz"/>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1219200" y="273050"/>
            <a:ext cx="10363200" cy="1143000"/>
          </a:xfrm>
        </p:spPr>
        <p:txBody>
          <a:bodyPr anchor="b" anchorCtr="0"/>
          <a:lstStyle>
            <a:lvl1pPr>
              <a:defRPr/>
            </a:lvl1pPr>
          </a:lstStyle>
          <a:p>
            <a:r>
              <a:rPr kumimoji="0" lang="ar-SA"/>
              <a:t>انقر لتحرير نمط العنوان الرئيسي</a:t>
            </a:r>
            <a:endParaRPr kumimoji="0" lang="en-US"/>
          </a:p>
        </p:txBody>
      </p:sp>
      <p:sp>
        <p:nvSpPr>
          <p:cNvPr id="3" name="عنصر نائب للنص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ar-SA"/>
              <a:t>انقر لتحرير أنماط النص الرئيسي</a:t>
            </a:r>
          </a:p>
        </p:txBody>
      </p:sp>
      <p:sp>
        <p:nvSpPr>
          <p:cNvPr id="4" name="عنصر نائب للنص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ar-SA"/>
              <a:t>انقر لتحرير أنماط النص الرئيسي</a:t>
            </a:r>
          </a:p>
        </p:txBody>
      </p:sp>
      <p:sp>
        <p:nvSpPr>
          <p:cNvPr id="7" name="عنصر نائب للتاريخ 6"/>
          <p:cNvSpPr>
            <a:spLocks noGrp="1"/>
          </p:cNvSpPr>
          <p:nvPr>
            <p:ph type="dt" sz="half" idx="10"/>
          </p:nvPr>
        </p:nvSpPr>
        <p:spPr/>
        <p:txBody>
          <a:bodyPr/>
          <a:lstStyle/>
          <a:p>
            <a:fld id="{B61BEF0D-F0BB-DE4B-95CE-6DB70DBA9567}" type="datetimeFigureOut">
              <a:rPr lang="en-US" smtClean="0"/>
              <a:pPr/>
              <a:t>2/10/2021</a:t>
            </a:fld>
            <a:endParaRPr lang="en-US" dirty="0"/>
          </a:p>
        </p:txBody>
      </p:sp>
      <p:sp>
        <p:nvSpPr>
          <p:cNvPr id="8" name="عنصر نائب للتذييل 7"/>
          <p:cNvSpPr>
            <a:spLocks noGrp="1"/>
          </p:cNvSpPr>
          <p:nvPr>
            <p:ph type="ftr" sz="quarter" idx="11"/>
          </p:nvPr>
        </p:nvSpPr>
        <p:spPr/>
        <p:txBody>
          <a:bodyPr/>
          <a:lstStyle/>
          <a:p>
            <a:endParaRPr lang="en-US" dirty="0"/>
          </a:p>
        </p:txBody>
      </p:sp>
      <p:sp>
        <p:nvSpPr>
          <p:cNvPr id="9" name="عنصر نائب لرقم الشريحة 8"/>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عنصر نائب للمحتوى 10"/>
          <p:cNvSpPr>
            <a:spLocks noGrp="1"/>
          </p:cNvSpPr>
          <p:nvPr>
            <p:ph sz="half" idx="2"/>
          </p:nvPr>
        </p:nvSpPr>
        <p:spPr>
          <a:xfrm>
            <a:off x="1219200" y="2247900"/>
            <a:ext cx="4978400" cy="3886200"/>
          </a:xfrm>
        </p:spPr>
        <p:txBody>
          <a:bodyPr vert="horz"/>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13" name="عنصر نائب للمحتوى 12"/>
          <p:cNvSpPr>
            <a:spLocks noGrp="1"/>
          </p:cNvSpPr>
          <p:nvPr>
            <p:ph sz="half" idx="4"/>
          </p:nvPr>
        </p:nvSpPr>
        <p:spPr>
          <a:xfrm>
            <a:off x="6604000" y="2247900"/>
            <a:ext cx="4978400" cy="3886200"/>
          </a:xfrm>
        </p:spPr>
        <p:txBody>
          <a:bodyPr vert="horz"/>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B61BEF0D-F0BB-DE4B-95CE-6DB70DBA9567}" type="datetimeFigureOut">
              <a:rPr lang="en-US" smtClean="0"/>
              <a:pPr/>
              <a:t>2/10/2021</a:t>
            </a:fld>
            <a:endParaRPr lang="en-US" dirty="0"/>
          </a:p>
        </p:txBody>
      </p:sp>
      <p:sp>
        <p:nvSpPr>
          <p:cNvPr id="4" name="عنصر نائب للتذييل 3"/>
          <p:cNvSpPr>
            <a:spLocks noGrp="1"/>
          </p:cNvSpPr>
          <p:nvPr>
            <p:ph type="ftr" sz="quarter" idx="11"/>
          </p:nvPr>
        </p:nvSpPr>
        <p:spPr/>
        <p:txBody>
          <a:bodyPr/>
          <a:lstStyle/>
          <a:p>
            <a:endParaRPr lang="en-US" dirty="0"/>
          </a:p>
        </p:txBody>
      </p:sp>
      <p:sp>
        <p:nvSpPr>
          <p:cNvPr id="5" name="عنصر نائب لرقم الشريحة 4"/>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B61BEF0D-F0BB-DE4B-95CE-6DB70DBA9567}" type="datetimeFigureOut">
              <a:rPr lang="en-US" smtClean="0"/>
              <a:pPr/>
              <a:t>2/10/2021</a:t>
            </a:fld>
            <a:endParaRPr lang="en-US" dirty="0"/>
          </a:p>
        </p:txBody>
      </p:sp>
      <p:sp>
        <p:nvSpPr>
          <p:cNvPr id="3" name="عنصر نائب للتذييل 2"/>
          <p:cNvSpPr>
            <a:spLocks noGrp="1"/>
          </p:cNvSpPr>
          <p:nvPr>
            <p:ph type="ftr" sz="quarter" idx="11"/>
          </p:nvPr>
        </p:nvSpPr>
        <p:spPr/>
        <p:txBody>
          <a:bodyPr/>
          <a:lstStyle/>
          <a:p>
            <a:endParaRPr lang="en-US" dirty="0"/>
          </a:p>
        </p:txBody>
      </p:sp>
      <p:sp>
        <p:nvSpPr>
          <p:cNvPr id="4" name="عنصر نائب لرقم الشريحة 3"/>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8" name="مستطيل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مستطيل مستدير الزوايا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عنوان 1"/>
          <p:cNvSpPr>
            <a:spLocks noGrp="1"/>
          </p:cNvSpPr>
          <p:nvPr>
            <p:ph type="title"/>
          </p:nvPr>
        </p:nvSpPr>
        <p:spPr>
          <a:xfrm>
            <a:off x="1219200" y="273050"/>
            <a:ext cx="10363200" cy="1143000"/>
          </a:xfrm>
        </p:spPr>
        <p:txBody>
          <a:bodyPr anchor="b" anchorCtr="0"/>
          <a:lstStyle>
            <a:lvl1pPr algn="l">
              <a:buNone/>
              <a:defRPr sz="4000" b="0"/>
            </a:lvl1pPr>
          </a:lstStyle>
          <a:p>
            <a:r>
              <a:rPr kumimoji="0" lang="ar-SA"/>
              <a:t>انقر لتحرير نمط العنوان الرئيسي</a:t>
            </a:r>
            <a:endParaRPr kumimoji="0" lang="en-US"/>
          </a:p>
        </p:txBody>
      </p:sp>
      <p:sp>
        <p:nvSpPr>
          <p:cNvPr id="3" name="عنصر نائب للنص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ar-SA"/>
              <a:t>انقر لتحرير أنماط النص الرئيسي</a:t>
            </a:r>
          </a:p>
        </p:txBody>
      </p:sp>
      <p:sp>
        <p:nvSpPr>
          <p:cNvPr id="5" name="عنصر نائب للتاريخ 4"/>
          <p:cNvSpPr>
            <a:spLocks noGrp="1"/>
          </p:cNvSpPr>
          <p:nvPr>
            <p:ph type="dt" sz="half" idx="10"/>
          </p:nvPr>
        </p:nvSpPr>
        <p:spPr/>
        <p:txBody>
          <a:bodyPr/>
          <a:lstStyle/>
          <a:p>
            <a:fld id="{B61BEF0D-F0BB-DE4B-95CE-6DB70DBA9567}" type="datetimeFigureOut">
              <a:rPr lang="en-US" smtClean="0"/>
              <a:pPr/>
              <a:t>2/10/2021</a:t>
            </a:fld>
            <a:endParaRPr lang="en-US" dirty="0"/>
          </a:p>
        </p:txBody>
      </p:sp>
      <p:sp>
        <p:nvSpPr>
          <p:cNvPr id="6" name="عنصر نائب للتذييل 5"/>
          <p:cNvSpPr>
            <a:spLocks noGrp="1"/>
          </p:cNvSpPr>
          <p:nvPr>
            <p:ph type="ftr" sz="quarter" idx="11"/>
          </p:nvPr>
        </p:nvSpPr>
        <p:spPr/>
        <p:txBody>
          <a:bodyPr/>
          <a:lstStyle/>
          <a:p>
            <a:endParaRPr lang="en-US" dirty="0"/>
          </a:p>
        </p:txBody>
      </p:sp>
      <p:sp>
        <p:nvSpPr>
          <p:cNvPr id="7" name="عنصر نائب لرقم الشريحة 6"/>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عنصر نائب للمحتوى 10"/>
          <p:cNvSpPr>
            <a:spLocks noGrp="1"/>
          </p:cNvSpPr>
          <p:nvPr>
            <p:ph sz="quarter" idx="1"/>
          </p:nvPr>
        </p:nvSpPr>
        <p:spPr>
          <a:xfrm>
            <a:off x="3962400" y="1600200"/>
            <a:ext cx="7620000" cy="4495800"/>
          </a:xfrm>
        </p:spPr>
        <p:txBody>
          <a:bodyPr vert="horz"/>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ar-SA"/>
              <a:t>انقر لتحرير نمط العنوان الرئيسي</a:t>
            </a:r>
            <a:endParaRPr kumimoji="0" lang="en-US"/>
          </a:p>
        </p:txBody>
      </p:sp>
      <p:sp>
        <p:nvSpPr>
          <p:cNvPr id="4" name="عنصر نائب للنص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ar-SA"/>
              <a:t>انقر لتحرير أنماط النص الرئيسي</a:t>
            </a:r>
          </a:p>
        </p:txBody>
      </p:sp>
      <p:sp>
        <p:nvSpPr>
          <p:cNvPr id="5" name="عنصر نائب للتاريخ 4"/>
          <p:cNvSpPr>
            <a:spLocks noGrp="1"/>
          </p:cNvSpPr>
          <p:nvPr>
            <p:ph type="dt" sz="half" idx="10"/>
          </p:nvPr>
        </p:nvSpPr>
        <p:spPr/>
        <p:txBody>
          <a:bodyPr/>
          <a:lstStyle/>
          <a:p>
            <a:fld id="{B61BEF0D-F0BB-DE4B-95CE-6DB70DBA9567}" type="datetimeFigureOut">
              <a:rPr lang="en-US" smtClean="0"/>
              <a:pPr/>
              <a:t>2/10/2021</a:t>
            </a:fld>
            <a:endParaRPr lang="en-US" dirty="0"/>
          </a:p>
        </p:txBody>
      </p:sp>
      <p:sp>
        <p:nvSpPr>
          <p:cNvPr id="6" name="عنصر نائب للتذييل 5"/>
          <p:cNvSpPr>
            <a:spLocks noGrp="1"/>
          </p:cNvSpPr>
          <p:nvPr>
            <p:ph type="ftr" sz="quarter" idx="11"/>
          </p:nvPr>
        </p:nvSpPr>
        <p:spPr>
          <a:xfrm>
            <a:off x="1219200" y="6172200"/>
            <a:ext cx="5181600" cy="457200"/>
          </a:xfrm>
        </p:spPr>
        <p:txBody>
          <a:bodyPr/>
          <a:lstStyle/>
          <a:p>
            <a:endParaRPr lang="en-US" dirty="0"/>
          </a:p>
        </p:txBody>
      </p:sp>
      <p:sp>
        <p:nvSpPr>
          <p:cNvPr id="7" name="عنصر نائب لرقم الشريحة 6"/>
          <p:cNvSpPr>
            <a:spLocks noGrp="1"/>
          </p:cNvSpPr>
          <p:nvPr>
            <p:ph type="sldNum" sz="quarter" idx="12"/>
          </p:nvPr>
        </p:nvSpPr>
        <p:spPr>
          <a:xfrm>
            <a:off x="195072" y="6208776"/>
            <a:ext cx="609600" cy="457200"/>
          </a:xfrm>
        </p:spPr>
        <p:txBody>
          <a:bodyPr/>
          <a:lstStyle/>
          <a:p>
            <a:fld id="{D57F1E4F-1CFF-5643-939E-217C01CDF565}" type="slidenum">
              <a:rPr lang="en-US" smtClean="0"/>
              <a:pPr/>
              <a:t>‹#›</a:t>
            </a:fld>
            <a:endParaRPr lang="en-US" dirty="0"/>
          </a:p>
        </p:txBody>
      </p:sp>
      <p:sp>
        <p:nvSpPr>
          <p:cNvPr id="11" name="مستطيل 10"/>
          <p:cNvSpPr/>
          <p:nvPr/>
        </p:nvSpPr>
        <p:spPr>
          <a:xfrm flipV="1">
            <a:off x="91076" y="4683555"/>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a:xfrm>
            <a:off x="91346" y="4650477"/>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مستطيل 12"/>
          <p:cNvSpPr/>
          <p:nvPr/>
        </p:nvSpPr>
        <p:spPr>
          <a:xfrm>
            <a:off x="91349" y="4773227"/>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عنصر نائب للصورة 2"/>
          <p:cNvSpPr>
            <a:spLocks noGrp="1"/>
          </p:cNvSpPr>
          <p:nvPr>
            <p:ph type="pic" idx="1"/>
          </p:nvPr>
        </p:nvSpPr>
        <p:spPr>
          <a:xfrm>
            <a:off x="91080" y="66678"/>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ar-SA"/>
              <a:t>انقر فوق الأيقونة لإضافة صورة</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مستطيل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مستطيل مستدير الزوايا 7"/>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عنصر نائب للعنوان 21"/>
          <p:cNvSpPr>
            <a:spLocks noGrp="1"/>
          </p:cNvSpPr>
          <p:nvPr>
            <p:ph type="title"/>
          </p:nvPr>
        </p:nvSpPr>
        <p:spPr>
          <a:xfrm>
            <a:off x="1219200" y="274638"/>
            <a:ext cx="10363200" cy="1143000"/>
          </a:xfrm>
          <a:prstGeom prst="rect">
            <a:avLst/>
          </a:prstGeom>
        </p:spPr>
        <p:txBody>
          <a:bodyPr bIns="91440" anchor="b" anchorCtr="0">
            <a:normAutofit/>
          </a:bodyPr>
          <a:lstStyle/>
          <a:p>
            <a:r>
              <a:rPr kumimoji="0" lang="ar-SA"/>
              <a:t>انقر لتحرير نمط العنوان الرئيسي</a:t>
            </a:r>
            <a:endParaRPr kumimoji="0" lang="en-US"/>
          </a:p>
        </p:txBody>
      </p:sp>
      <p:sp>
        <p:nvSpPr>
          <p:cNvPr id="13" name="عنصر نائب للنص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ar-SA"/>
              <a:t>انقر لتحرير أنماط النص الرئيسي</a:t>
            </a:r>
          </a:p>
          <a:p>
            <a:pPr lvl="1" eaLnBrk="1" latinLnBrk="0" hangingPunct="1"/>
            <a:r>
              <a:rPr kumimoji="0" lang="ar-SA"/>
              <a:t>المستوى الثاني</a:t>
            </a:r>
          </a:p>
          <a:p>
            <a:pPr lvl="2" eaLnBrk="1" latinLnBrk="0" hangingPunct="1"/>
            <a:r>
              <a:rPr kumimoji="0" lang="ar-SA"/>
              <a:t>المستوى الثالث</a:t>
            </a:r>
          </a:p>
          <a:p>
            <a:pPr lvl="3" eaLnBrk="1" latinLnBrk="0" hangingPunct="1"/>
            <a:r>
              <a:rPr kumimoji="0" lang="ar-SA"/>
              <a:t>المستوى الرابع</a:t>
            </a:r>
          </a:p>
          <a:p>
            <a:pPr lvl="4" eaLnBrk="1" latinLnBrk="0" hangingPunct="1"/>
            <a:r>
              <a:rPr kumimoji="0" lang="ar-SA"/>
              <a:t>المستوى الخامس</a:t>
            </a:r>
            <a:endParaRPr kumimoji="0" lang="en-US"/>
          </a:p>
        </p:txBody>
      </p:sp>
      <p:sp>
        <p:nvSpPr>
          <p:cNvPr id="14" name="عنصر نائب للتاريخ 13"/>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defRPr>
            </a:lvl1pPr>
          </a:lstStyle>
          <a:p>
            <a:fld id="{B61BEF0D-F0BB-DE4B-95CE-6DB70DBA9567}" type="datetimeFigureOut">
              <a:rPr lang="en-US" smtClean="0"/>
              <a:pPr/>
              <a:t>2/10/2021</a:t>
            </a:fld>
            <a:endParaRPr lang="en-US" dirty="0"/>
          </a:p>
        </p:txBody>
      </p:sp>
      <p:sp>
        <p:nvSpPr>
          <p:cNvPr id="3" name="عنصر نائب للتذييل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defRPr>
            </a:lvl1pPr>
          </a:lstStyle>
          <a:p>
            <a:endParaRPr lang="en-US" dirty="0"/>
          </a:p>
        </p:txBody>
      </p:sp>
      <p:sp>
        <p:nvSpPr>
          <p:cNvPr id="23" name="عنصر نائب لرقم الشريحة 22"/>
          <p:cNvSpPr>
            <a:spLocks noGrp="1"/>
          </p:cNvSpPr>
          <p:nvPr>
            <p:ph type="sldNum" sz="quarter" idx="4"/>
          </p:nvPr>
        </p:nvSpPr>
        <p:spPr>
          <a:xfrm>
            <a:off x="195072" y="6210300"/>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D57F1E4F-1CFF-5643-939E-217C01CDF56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7.gi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www.ncbi.nlm.nih.gov/pmc/articles/PMC4739251/"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youtu.be/mXhNYj_oqEU"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hyperlink" Target="https://youtu.be/EX68RG6faUo"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917093"/>
            <a:ext cx="10844188" cy="3262185"/>
          </a:xfrm>
        </p:spPr>
        <p:txBody>
          <a:bodyPr>
            <a:noAutofit/>
          </a:bodyPr>
          <a:lstStyle/>
          <a:p>
            <a:pPr algn="l"/>
            <a:r>
              <a:rPr lang="en-US" sz="2800" dirty="0">
                <a:latin typeface="Cambria" pitchFamily="18" charset="0"/>
              </a:rPr>
              <a:t>Supervised by :  Dr. Mohammed </a:t>
            </a:r>
            <a:r>
              <a:rPr lang="en-US" sz="2800" dirty="0" err="1">
                <a:latin typeface="Cambria" pitchFamily="18" charset="0"/>
              </a:rPr>
              <a:t>Nofal</a:t>
            </a:r>
            <a:endParaRPr lang="en-US" sz="2800" dirty="0">
              <a:latin typeface="Cambria" pitchFamily="18" charset="0"/>
            </a:endParaRPr>
          </a:p>
          <a:p>
            <a:pPr algn="l"/>
            <a:r>
              <a:rPr lang="en-US" sz="2800" dirty="0">
                <a:latin typeface="Cambria" pitchFamily="18" charset="0"/>
              </a:rPr>
              <a:t>Presented </a:t>
            </a:r>
            <a:r>
              <a:rPr lang="en-US" sz="2800" dirty="0" smtClean="0">
                <a:latin typeface="Cambria" pitchFamily="18" charset="0"/>
              </a:rPr>
              <a:t>by; </a:t>
            </a:r>
            <a:r>
              <a:rPr lang="en-US" sz="2800" dirty="0" err="1" smtClean="0">
                <a:latin typeface="Cambria" pitchFamily="18" charset="0"/>
              </a:rPr>
              <a:t>qanetah</a:t>
            </a:r>
            <a:r>
              <a:rPr lang="en-US" sz="2800" dirty="0" smtClean="0">
                <a:latin typeface="Cambria" pitchFamily="18" charset="0"/>
              </a:rPr>
              <a:t> </a:t>
            </a:r>
            <a:r>
              <a:rPr lang="en-US" sz="2800" dirty="0" err="1" smtClean="0">
                <a:latin typeface="Cambria" pitchFamily="18" charset="0"/>
              </a:rPr>
              <a:t>shlouh</a:t>
            </a:r>
            <a:r>
              <a:rPr lang="en-US" sz="2800" dirty="0" smtClean="0">
                <a:latin typeface="Cambria" pitchFamily="18" charset="0"/>
              </a:rPr>
              <a:t> </a:t>
            </a:r>
          </a:p>
          <a:p>
            <a:pPr algn="l"/>
            <a:r>
              <a:rPr lang="en-US" sz="2800" dirty="0" smtClean="0">
                <a:latin typeface="Cambria" pitchFamily="18" charset="0"/>
              </a:rPr>
              <a:t>                             </a:t>
            </a:r>
            <a:r>
              <a:rPr lang="en-US" sz="2800" dirty="0" err="1" smtClean="0">
                <a:latin typeface="Cambria" pitchFamily="18" charset="0"/>
              </a:rPr>
              <a:t>saja</a:t>
            </a:r>
            <a:r>
              <a:rPr lang="en-US" sz="2800" dirty="0" smtClean="0">
                <a:latin typeface="Cambria" pitchFamily="18" charset="0"/>
              </a:rPr>
              <a:t> AL </a:t>
            </a:r>
            <a:r>
              <a:rPr lang="en-US" sz="2800" dirty="0" err="1" smtClean="0">
                <a:latin typeface="Cambria" pitchFamily="18" charset="0"/>
              </a:rPr>
              <a:t>faouri</a:t>
            </a:r>
            <a:r>
              <a:rPr lang="en-US" sz="2800" dirty="0" smtClean="0">
                <a:latin typeface="Cambria" pitchFamily="18" charset="0"/>
              </a:rPr>
              <a:t> </a:t>
            </a:r>
          </a:p>
          <a:p>
            <a:pPr algn="l"/>
            <a:r>
              <a:rPr lang="en-US" sz="2800" dirty="0" smtClean="0">
                <a:latin typeface="Cambria" pitchFamily="18" charset="0"/>
              </a:rPr>
              <a:t>                              </a:t>
            </a:r>
            <a:r>
              <a:rPr lang="en-US" sz="2800" dirty="0" err="1" smtClean="0">
                <a:latin typeface="Cambria" pitchFamily="18" charset="0"/>
              </a:rPr>
              <a:t>samar</a:t>
            </a:r>
            <a:r>
              <a:rPr lang="en-US" sz="2800" dirty="0" smtClean="0">
                <a:latin typeface="Cambria" pitchFamily="18" charset="0"/>
              </a:rPr>
              <a:t> </a:t>
            </a:r>
            <a:r>
              <a:rPr lang="en-US" sz="2800" dirty="0" err="1" smtClean="0">
                <a:latin typeface="Cambria" pitchFamily="18" charset="0"/>
              </a:rPr>
              <a:t>jaradat</a:t>
            </a:r>
            <a:r>
              <a:rPr lang="en-US" sz="2800" dirty="0" smtClean="0">
                <a:latin typeface="Cambria" pitchFamily="18" charset="0"/>
              </a:rPr>
              <a:t> </a:t>
            </a:r>
            <a:endParaRPr lang="en-GB" sz="3200" dirty="0">
              <a:latin typeface="Cambria" pitchFamily="18" charset="0"/>
            </a:endParaRPr>
          </a:p>
        </p:txBody>
      </p:sp>
      <p:sp>
        <p:nvSpPr>
          <p:cNvPr id="2" name="Title 1"/>
          <p:cNvSpPr>
            <a:spLocks noGrp="1"/>
          </p:cNvSpPr>
          <p:nvPr>
            <p:ph type="ctrTitle"/>
          </p:nvPr>
        </p:nvSpPr>
        <p:spPr>
          <a:xfrm>
            <a:off x="-1210959" y="1445742"/>
            <a:ext cx="14642756" cy="1618735"/>
          </a:xfrm>
        </p:spPr>
        <p:txBody>
          <a:bodyPr>
            <a:noAutofit/>
          </a:bodyPr>
          <a:lstStyle/>
          <a:p>
            <a:r>
              <a:rPr lang="en-US" sz="6000" b="1" dirty="0">
                <a:solidFill>
                  <a:schemeClr val="tx2"/>
                </a:solidFill>
                <a:highlight>
                  <a:srgbClr val="F4F4F4"/>
                </a:highlight>
                <a:latin typeface="+mn-lt"/>
              </a:rPr>
              <a:t>Complications Of Bariatric Surgery</a:t>
            </a:r>
            <a:endParaRPr lang="en-GB" sz="6000" b="1" dirty="0">
              <a:solidFill>
                <a:schemeClr val="tx2"/>
              </a:solidFill>
              <a:highlight>
                <a:srgbClr val="F4F4F4"/>
              </a:highlight>
              <a:latin typeface="+mn-lt"/>
            </a:endParaRPr>
          </a:p>
        </p:txBody>
      </p:sp>
    </p:spTree>
    <p:extLst>
      <p:ext uri="{BB962C8B-B14F-4D97-AF65-F5344CB8AC3E}">
        <p14:creationId xmlns="" xmlns:p14="http://schemas.microsoft.com/office/powerpoint/2010/main" val="13917744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7670" y="842322"/>
            <a:ext cx="4366965" cy="769441"/>
          </a:xfrm>
          <a:prstGeom prst="rect">
            <a:avLst/>
          </a:prstGeom>
          <a:noFill/>
        </p:spPr>
        <p:txBody>
          <a:bodyPr wrap="none" lIns="91440" tIns="45720" rIns="91440" bIns="45720">
            <a:spAutoFit/>
          </a:bodyPr>
          <a:lstStyle/>
          <a:p>
            <a:pPr algn="ctr"/>
            <a:r>
              <a:rPr lang="en-US" sz="4400" b="0" cap="none" spc="0" dirty="0">
                <a:ln w="0"/>
                <a:solidFill>
                  <a:schemeClr val="accent1"/>
                </a:solidFill>
                <a:effectLst>
                  <a:outerShdw blurRad="38100" dist="25400" dir="5400000" algn="ctr" rotWithShape="0">
                    <a:srgbClr val="6E747A">
                      <a:alpha val="43000"/>
                    </a:srgbClr>
                  </a:outerShdw>
                </a:effectLst>
              </a:rPr>
              <a:t>LAGB complications</a:t>
            </a:r>
          </a:p>
        </p:txBody>
      </p:sp>
      <p:pic>
        <p:nvPicPr>
          <p:cNvPr id="4" name="Picture 3"/>
          <p:cNvPicPr>
            <a:picLocks noChangeAspect="1"/>
          </p:cNvPicPr>
          <p:nvPr/>
        </p:nvPicPr>
        <p:blipFill rotWithShape="1">
          <a:blip r:embed="rId2"/>
          <a:srcRect l="11661" t="24427" r="29642" b="33672"/>
          <a:stretch/>
        </p:blipFill>
        <p:spPr>
          <a:xfrm>
            <a:off x="1738649" y="2086380"/>
            <a:ext cx="8435663" cy="3385643"/>
          </a:xfrm>
          <a:prstGeom prst="rect">
            <a:avLst/>
          </a:prstGeom>
        </p:spPr>
      </p:pic>
    </p:spTree>
    <p:extLst>
      <p:ext uri="{BB962C8B-B14F-4D97-AF65-F5344CB8AC3E}">
        <p14:creationId xmlns="" xmlns:p14="http://schemas.microsoft.com/office/powerpoint/2010/main" val="1719068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5368" y="808113"/>
            <a:ext cx="5995616" cy="769441"/>
          </a:xfrm>
          <a:prstGeom prst="rect">
            <a:avLst/>
          </a:prstGeom>
          <a:noFill/>
        </p:spPr>
        <p:txBody>
          <a:bodyPr wrap="none" lIns="91440" tIns="45720" rIns="91440" bIns="45720">
            <a:spAutoFit/>
          </a:bodyPr>
          <a:lstStyle/>
          <a:p>
            <a:pPr algn="ctr"/>
            <a:r>
              <a:rPr lang="en-US" sz="4400" b="0" cap="none" spc="0" dirty="0">
                <a:ln w="0"/>
                <a:solidFill>
                  <a:schemeClr val="accent1"/>
                </a:solidFill>
                <a:effectLst>
                  <a:outerShdw blurRad="38100" dist="25400" dir="5400000" algn="ctr" rotWithShape="0">
                    <a:srgbClr val="6E747A">
                      <a:alpha val="43000"/>
                    </a:srgbClr>
                  </a:outerShdw>
                </a:effectLst>
              </a:rPr>
              <a:t>LAGB specific complications</a:t>
            </a:r>
          </a:p>
        </p:txBody>
      </p:sp>
      <p:sp>
        <p:nvSpPr>
          <p:cNvPr id="3" name="Content Placeholder 2"/>
          <p:cNvSpPr txBox="1">
            <a:spLocks/>
          </p:cNvSpPr>
          <p:nvPr/>
        </p:nvSpPr>
        <p:spPr>
          <a:xfrm>
            <a:off x="1366705" y="2043926"/>
            <a:ext cx="11029615" cy="4452124"/>
          </a:xfrm>
          <a:prstGeom prst="rect">
            <a:avLst/>
          </a:prstGeom>
        </p:spPr>
        <p:txBody>
          <a:bodyPr anchor="t">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GB" sz="3200" dirty="0"/>
              <a:t>Prolapse</a:t>
            </a:r>
          </a:p>
          <a:p>
            <a:r>
              <a:rPr lang="en-US" sz="3200" dirty="0"/>
              <a:t>Slippage</a:t>
            </a:r>
          </a:p>
          <a:p>
            <a:r>
              <a:rPr lang="en-US" sz="3200" dirty="0"/>
              <a:t>Band erosion</a:t>
            </a:r>
          </a:p>
          <a:p>
            <a:r>
              <a:rPr lang="en-US" sz="3200" dirty="0"/>
              <a:t>Port and tubing problems</a:t>
            </a:r>
            <a:endParaRPr lang="en-GB" sz="3200" dirty="0"/>
          </a:p>
        </p:txBody>
      </p:sp>
    </p:spTree>
    <p:extLst>
      <p:ext uri="{BB962C8B-B14F-4D97-AF65-F5344CB8AC3E}">
        <p14:creationId xmlns="" xmlns:p14="http://schemas.microsoft.com/office/powerpoint/2010/main" val="3627119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6843" y="832519"/>
            <a:ext cx="2612383" cy="769441"/>
          </a:xfrm>
          <a:prstGeom prst="rect">
            <a:avLst/>
          </a:prstGeom>
          <a:noFill/>
        </p:spPr>
        <p:txBody>
          <a:bodyPr wrap="none" lIns="91440" tIns="45720" rIns="91440" bIns="45720">
            <a:spAutoFit/>
          </a:bodyPr>
          <a:lstStyle/>
          <a:p>
            <a:pPr algn="ctr"/>
            <a:r>
              <a:rPr lang="en-US" sz="4400" b="0" cap="none" spc="0" dirty="0">
                <a:ln w="0"/>
                <a:solidFill>
                  <a:schemeClr val="accent1"/>
                </a:solidFill>
                <a:effectLst>
                  <a:outerShdw blurRad="38100" dist="25400" dir="5400000" algn="ctr" rotWithShape="0">
                    <a:srgbClr val="6E747A">
                      <a:alpha val="43000"/>
                    </a:srgbClr>
                  </a:outerShdw>
                </a:effectLst>
              </a:rPr>
              <a:t>1. Prolapse:</a:t>
            </a:r>
          </a:p>
        </p:txBody>
      </p:sp>
      <p:pic>
        <p:nvPicPr>
          <p:cNvPr id="4" name="Picture 3"/>
          <p:cNvPicPr>
            <a:picLocks noChangeAspect="1"/>
          </p:cNvPicPr>
          <p:nvPr/>
        </p:nvPicPr>
        <p:blipFill rotWithShape="1">
          <a:blip r:embed="rId2">
            <a:extLst>
              <a:ext uri="{28A0092B-C50C-407E-A947-70E740481C1C}">
                <a14:useLocalDpi xmlns="" xmlns:a14="http://schemas.microsoft.com/office/drawing/2010/main" val="0"/>
              </a:ext>
            </a:extLst>
          </a:blip>
          <a:srcRect t="8493" b="11089"/>
          <a:stretch/>
        </p:blipFill>
        <p:spPr>
          <a:xfrm>
            <a:off x="825793" y="2111012"/>
            <a:ext cx="5388864" cy="4647371"/>
          </a:xfrm>
          <a:prstGeom prst="rect">
            <a:avLst/>
          </a:prstGeom>
        </p:spPr>
      </p:pic>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324773" y="2341318"/>
            <a:ext cx="5527255" cy="4186757"/>
          </a:xfrm>
          <a:prstGeom prst="rect">
            <a:avLst/>
          </a:prstGeom>
        </p:spPr>
      </p:pic>
      <p:sp>
        <p:nvSpPr>
          <p:cNvPr id="7" name="Content Placeholder 2"/>
          <p:cNvSpPr txBox="1">
            <a:spLocks/>
          </p:cNvSpPr>
          <p:nvPr/>
        </p:nvSpPr>
        <p:spPr>
          <a:xfrm>
            <a:off x="318954" y="1601960"/>
            <a:ext cx="11029615" cy="446153"/>
          </a:xfrm>
          <a:prstGeom prst="rect">
            <a:avLst/>
          </a:prstGeom>
        </p:spPr>
        <p:txBody>
          <a:bodyPr anchor="t">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GB" sz="2400" dirty="0"/>
              <a:t>The lower stomach is pushed upward and trapped within the lumen of the band.</a:t>
            </a:r>
          </a:p>
        </p:txBody>
      </p:sp>
    </p:spTree>
    <p:extLst>
      <p:ext uri="{BB962C8B-B14F-4D97-AF65-F5344CB8AC3E}">
        <p14:creationId xmlns="" xmlns:p14="http://schemas.microsoft.com/office/powerpoint/2010/main" val="3459194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373546" y="779459"/>
            <a:ext cx="11029615" cy="5170965"/>
          </a:xfrm>
          <a:prstGeom prst="rect">
            <a:avLst/>
          </a:prstGeom>
        </p:spPr>
        <p:txBody>
          <a:bodyPr anchor="t">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GB" sz="2200" dirty="0"/>
              <a:t>Prolapse is perhaps the </a:t>
            </a:r>
            <a:r>
              <a:rPr lang="en-GB" sz="2200" dirty="0">
                <a:solidFill>
                  <a:srgbClr val="903163"/>
                </a:solidFill>
              </a:rPr>
              <a:t>most common emergent </a:t>
            </a:r>
            <a:r>
              <a:rPr lang="en-GB" sz="2200" dirty="0"/>
              <a:t>complication that requires reoperation after LAGB.</a:t>
            </a:r>
          </a:p>
          <a:p>
            <a:r>
              <a:rPr lang="en-GB" sz="2200" dirty="0"/>
              <a:t> The incidence of reoperation is generally around 3%.</a:t>
            </a:r>
          </a:p>
          <a:p>
            <a:r>
              <a:rPr lang="en-GB" sz="2200" dirty="0"/>
              <a:t>Postoperative vomiting predisposes to this problem.</a:t>
            </a:r>
          </a:p>
          <a:p>
            <a:r>
              <a:rPr lang="en-GB" sz="2200" dirty="0"/>
              <a:t> Typical patient symptoms include </a:t>
            </a:r>
            <a:r>
              <a:rPr lang="en-GB" sz="2200" b="1" dirty="0">
                <a:solidFill>
                  <a:srgbClr val="903163"/>
                </a:solidFill>
              </a:rPr>
              <a:t>immediate dysphagia</a:t>
            </a:r>
            <a:r>
              <a:rPr lang="en-GB" sz="2200" dirty="0"/>
              <a:t>, </a:t>
            </a:r>
            <a:r>
              <a:rPr lang="en-GB" sz="2200" b="1" dirty="0">
                <a:solidFill>
                  <a:srgbClr val="903163"/>
                </a:solidFill>
              </a:rPr>
              <a:t>vomiting</a:t>
            </a:r>
            <a:r>
              <a:rPr lang="en-GB" sz="2200" dirty="0"/>
              <a:t>, and </a:t>
            </a:r>
            <a:r>
              <a:rPr lang="en-GB" sz="2200" b="1" dirty="0">
                <a:solidFill>
                  <a:srgbClr val="903163"/>
                </a:solidFill>
              </a:rPr>
              <a:t>inability to take oral food or liquid</a:t>
            </a:r>
            <a:r>
              <a:rPr lang="en-GB" sz="2200" dirty="0"/>
              <a:t>.</a:t>
            </a:r>
          </a:p>
          <a:p>
            <a:r>
              <a:rPr lang="en-GB" sz="2200" dirty="0"/>
              <a:t>The initial evaluation for prolapse involves obtaining a plain film radiograph. If the band is in a </a:t>
            </a:r>
            <a:r>
              <a:rPr lang="en-GB" sz="2200" dirty="0">
                <a:solidFill>
                  <a:srgbClr val="903163"/>
                </a:solidFill>
              </a:rPr>
              <a:t>horizontal position</a:t>
            </a:r>
            <a:r>
              <a:rPr lang="en-GB" sz="2200" dirty="0"/>
              <a:t>, prolapse must be strongly suspected.</a:t>
            </a:r>
          </a:p>
          <a:p>
            <a:r>
              <a:rPr lang="en-GB" sz="2200" dirty="0"/>
              <a:t>Initial treatment for a prolapse is to </a:t>
            </a:r>
            <a:r>
              <a:rPr lang="en-GB" sz="2200" dirty="0">
                <a:solidFill>
                  <a:srgbClr val="903163"/>
                </a:solidFill>
              </a:rPr>
              <a:t>remove all the fluid from the system</a:t>
            </a:r>
            <a:r>
              <a:rPr lang="en-GB" sz="2200" dirty="0"/>
              <a:t>. This often allows reduction of the prolapse and resolution of symptoms. </a:t>
            </a:r>
          </a:p>
          <a:p>
            <a:r>
              <a:rPr lang="en-GB" sz="2200" dirty="0"/>
              <a:t>If symptoms resolve, the necessity of performing an upper gastrointestinal series is lessened. </a:t>
            </a:r>
          </a:p>
          <a:p>
            <a:r>
              <a:rPr lang="en-GB" sz="2200" dirty="0"/>
              <a:t>If they do not, an </a:t>
            </a:r>
            <a:r>
              <a:rPr lang="en-GB" sz="2200" dirty="0">
                <a:solidFill>
                  <a:srgbClr val="903163"/>
                </a:solidFill>
              </a:rPr>
              <a:t>upper gastrointestinal series</a:t>
            </a:r>
            <a:r>
              <a:rPr lang="en-GB" sz="2200" dirty="0"/>
              <a:t> is indicated, and if prolapse persists, then </a:t>
            </a:r>
            <a:r>
              <a:rPr lang="en-GB" sz="2200" dirty="0">
                <a:solidFill>
                  <a:srgbClr val="903163"/>
                </a:solidFill>
              </a:rPr>
              <a:t>reoperation </a:t>
            </a:r>
            <a:r>
              <a:rPr lang="en-GB" sz="2200" dirty="0" err="1">
                <a:solidFill>
                  <a:srgbClr val="903163"/>
                </a:solidFill>
              </a:rPr>
              <a:t>laparoscopically</a:t>
            </a:r>
            <a:r>
              <a:rPr lang="en-GB" sz="2200" dirty="0"/>
              <a:t> to reduce the prolapse and </a:t>
            </a:r>
            <a:r>
              <a:rPr lang="en-GB" sz="2200" dirty="0" err="1"/>
              <a:t>resuture</a:t>
            </a:r>
            <a:r>
              <a:rPr lang="en-GB" sz="2200" dirty="0"/>
              <a:t> the band in place is indicated. </a:t>
            </a:r>
          </a:p>
        </p:txBody>
      </p:sp>
    </p:spTree>
    <p:extLst>
      <p:ext uri="{BB962C8B-B14F-4D97-AF65-F5344CB8AC3E}">
        <p14:creationId xmlns="" xmlns:p14="http://schemas.microsoft.com/office/powerpoint/2010/main" val="3412313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971" y="832519"/>
            <a:ext cx="2693238" cy="769441"/>
          </a:xfrm>
          <a:prstGeom prst="rect">
            <a:avLst/>
          </a:prstGeom>
          <a:noFill/>
        </p:spPr>
        <p:txBody>
          <a:bodyPr wrap="none" lIns="91440" tIns="45720" rIns="91440" bIns="45720">
            <a:spAutoFit/>
          </a:bodyPr>
          <a:lstStyle/>
          <a:p>
            <a:pPr algn="ctr"/>
            <a:r>
              <a:rPr lang="en-US" sz="4400" b="0" cap="none" spc="0" dirty="0">
                <a:ln w="0"/>
                <a:solidFill>
                  <a:schemeClr val="accent1"/>
                </a:solidFill>
                <a:effectLst>
                  <a:outerShdw blurRad="38100" dist="25400" dir="5400000" algn="ctr" rotWithShape="0">
                    <a:srgbClr val="6E747A">
                      <a:alpha val="43000"/>
                    </a:srgbClr>
                  </a:outerShdw>
                </a:effectLst>
              </a:rPr>
              <a:t>2.  Slippage:</a:t>
            </a:r>
          </a:p>
        </p:txBody>
      </p:sp>
      <p:pic>
        <p:nvPicPr>
          <p:cNvPr id="9" name="Picture 8"/>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362075" y="1769600"/>
            <a:ext cx="9107805" cy="4339601"/>
          </a:xfrm>
          <a:prstGeom prst="rect">
            <a:avLst/>
          </a:prstGeom>
        </p:spPr>
      </p:pic>
    </p:spTree>
    <p:extLst>
      <p:ext uri="{BB962C8B-B14F-4D97-AF65-F5344CB8AC3E}">
        <p14:creationId xmlns="" xmlns:p14="http://schemas.microsoft.com/office/powerpoint/2010/main" val="897083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373546" y="1366313"/>
            <a:ext cx="11029615" cy="5170965"/>
          </a:xfrm>
          <a:prstGeom prst="rect">
            <a:avLst/>
          </a:prstGeom>
        </p:spPr>
        <p:txBody>
          <a:bodyPr anchor="t">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GB" sz="2200" dirty="0"/>
              <a:t>May present with </a:t>
            </a:r>
            <a:r>
              <a:rPr lang="en-GB" sz="2200" b="1" dirty="0">
                <a:solidFill>
                  <a:srgbClr val="903163"/>
                </a:solidFill>
              </a:rPr>
              <a:t>vomiting</a:t>
            </a:r>
            <a:r>
              <a:rPr lang="en-GB" sz="2200" dirty="0"/>
              <a:t> due to pouch outlet distortion.</a:t>
            </a:r>
          </a:p>
          <a:p>
            <a:r>
              <a:rPr lang="en-GB" sz="2200" dirty="0"/>
              <a:t>Diagnosis confirmed using plain </a:t>
            </a:r>
            <a:r>
              <a:rPr lang="en-GB" sz="2200" dirty="0">
                <a:solidFill>
                  <a:srgbClr val="903163"/>
                </a:solidFill>
              </a:rPr>
              <a:t>abdominal films, upper GI series, or abdominal CT scan</a:t>
            </a:r>
            <a:r>
              <a:rPr lang="en-GB" sz="2200" dirty="0"/>
              <a:t>.</a:t>
            </a:r>
          </a:p>
          <a:p>
            <a:r>
              <a:rPr lang="en-GB" sz="2200" dirty="0"/>
              <a:t>Treatment initially involves </a:t>
            </a:r>
            <a:r>
              <a:rPr lang="en-GB" sz="2200" dirty="0">
                <a:solidFill>
                  <a:srgbClr val="903163"/>
                </a:solidFill>
              </a:rPr>
              <a:t>fluid removal  </a:t>
            </a:r>
            <a:r>
              <a:rPr lang="en-GB" sz="2200" dirty="0"/>
              <a:t>from the band to relieve symptoms,  followed by </a:t>
            </a:r>
            <a:r>
              <a:rPr lang="en-GB" sz="2200" dirty="0">
                <a:solidFill>
                  <a:srgbClr val="903163"/>
                </a:solidFill>
              </a:rPr>
              <a:t>surgical revision of the band</a:t>
            </a:r>
            <a:r>
              <a:rPr lang="en-GB" sz="2200" dirty="0"/>
              <a:t>. </a:t>
            </a:r>
          </a:p>
          <a:p>
            <a:r>
              <a:rPr lang="en-GB" sz="2200" dirty="0"/>
              <a:t>Slippage has been greatly reduced by the pars </a:t>
            </a:r>
            <a:r>
              <a:rPr lang="en-GB" sz="2200" dirty="0" err="1"/>
              <a:t>flaccida</a:t>
            </a:r>
            <a:r>
              <a:rPr lang="en-GB" sz="2200" dirty="0"/>
              <a:t> technique.</a:t>
            </a:r>
          </a:p>
          <a:p>
            <a:r>
              <a:rPr lang="en-GB" sz="2200" dirty="0"/>
              <a:t>Operative need for repair now occurs in about 3% of cases in most series of short-term follow-up.</a:t>
            </a:r>
          </a:p>
          <a:p>
            <a:r>
              <a:rPr lang="en-GB" sz="2200" dirty="0" err="1"/>
              <a:t>Longerterm</a:t>
            </a:r>
            <a:r>
              <a:rPr lang="en-GB" sz="2200" dirty="0"/>
              <a:t> follow-up rates may show higher rates of prolapse.</a:t>
            </a:r>
          </a:p>
          <a:p>
            <a:endParaRPr lang="en-GB" sz="2200" dirty="0"/>
          </a:p>
          <a:p>
            <a:endParaRPr lang="en-GB" sz="2200" dirty="0"/>
          </a:p>
        </p:txBody>
      </p:sp>
    </p:spTree>
    <p:extLst>
      <p:ext uri="{BB962C8B-B14F-4D97-AF65-F5344CB8AC3E}">
        <p14:creationId xmlns="" xmlns:p14="http://schemas.microsoft.com/office/powerpoint/2010/main" val="1194282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1263" y="750632"/>
            <a:ext cx="3511667" cy="769441"/>
          </a:xfrm>
          <a:prstGeom prst="rect">
            <a:avLst/>
          </a:prstGeom>
          <a:noFill/>
        </p:spPr>
        <p:txBody>
          <a:bodyPr wrap="none" lIns="91440" tIns="45720" rIns="91440" bIns="45720">
            <a:spAutoFit/>
          </a:bodyPr>
          <a:lstStyle/>
          <a:p>
            <a:pPr algn="ctr"/>
            <a:r>
              <a:rPr lang="en-US" sz="4400" b="0" cap="none" spc="0" dirty="0">
                <a:ln w="0"/>
                <a:solidFill>
                  <a:schemeClr val="accent1"/>
                </a:solidFill>
                <a:effectLst>
                  <a:outerShdw blurRad="38100" dist="25400" dir="5400000" algn="ctr" rotWithShape="0">
                    <a:srgbClr val="6E747A">
                      <a:alpha val="43000"/>
                    </a:srgbClr>
                  </a:outerShdw>
                </a:effectLst>
              </a:rPr>
              <a:t>3. Band erosion:</a:t>
            </a:r>
          </a:p>
        </p:txBody>
      </p:sp>
      <p:pic>
        <p:nvPicPr>
          <p:cNvPr id="3" name="Picture 2"/>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875732" y="2028398"/>
            <a:ext cx="4572000" cy="3429000"/>
          </a:xfrm>
          <a:prstGeom prst="rect">
            <a:avLst/>
          </a:prstGeom>
        </p:spPr>
      </p:pic>
      <p:pic>
        <p:nvPicPr>
          <p:cNvPr id="4" name="Picture 3"/>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6045958" y="1520071"/>
            <a:ext cx="4593609" cy="4859702"/>
          </a:xfrm>
          <a:prstGeom prst="rect">
            <a:avLst/>
          </a:prstGeom>
        </p:spPr>
      </p:pic>
    </p:spTree>
    <p:extLst>
      <p:ext uri="{BB962C8B-B14F-4D97-AF65-F5344CB8AC3E}">
        <p14:creationId xmlns="" xmlns:p14="http://schemas.microsoft.com/office/powerpoint/2010/main" val="425919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373546" y="1407255"/>
            <a:ext cx="11029615" cy="5170965"/>
          </a:xfrm>
          <a:prstGeom prst="rect">
            <a:avLst/>
          </a:prstGeom>
        </p:spPr>
        <p:txBody>
          <a:bodyPr anchor="t">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GB" sz="2200" dirty="0"/>
              <a:t>Band erosion is </a:t>
            </a:r>
            <a:r>
              <a:rPr lang="en-GB" sz="2200" dirty="0">
                <a:solidFill>
                  <a:srgbClr val="903163"/>
                </a:solidFill>
              </a:rPr>
              <a:t>uncommon</a:t>
            </a:r>
            <a:r>
              <a:rPr lang="en-GB" sz="2200" dirty="0"/>
              <a:t>, reported in 1% to 2% of most series. </a:t>
            </a:r>
          </a:p>
          <a:p>
            <a:r>
              <a:rPr lang="en-GB" sz="2200" dirty="0"/>
              <a:t> The patient usually becomes </a:t>
            </a:r>
            <a:r>
              <a:rPr lang="en-GB" sz="2200" dirty="0">
                <a:solidFill>
                  <a:srgbClr val="903163"/>
                </a:solidFill>
              </a:rPr>
              <a:t>ill</a:t>
            </a:r>
            <a:r>
              <a:rPr lang="en-GB" sz="2200" dirty="0"/>
              <a:t> but not floridly ill, developing either </a:t>
            </a:r>
            <a:r>
              <a:rPr lang="en-GB" sz="2200" dirty="0">
                <a:solidFill>
                  <a:srgbClr val="903163"/>
                </a:solidFill>
              </a:rPr>
              <a:t>a port site infection </a:t>
            </a:r>
            <a:r>
              <a:rPr lang="en-GB" sz="2200" dirty="0"/>
              <a:t>or </a:t>
            </a:r>
            <a:r>
              <a:rPr lang="en-GB" sz="2200" dirty="0">
                <a:solidFill>
                  <a:srgbClr val="903163"/>
                </a:solidFill>
              </a:rPr>
              <a:t>systemic fever </a:t>
            </a:r>
            <a:r>
              <a:rPr lang="en-GB" sz="2200" dirty="0"/>
              <a:t>and </a:t>
            </a:r>
            <a:r>
              <a:rPr lang="en-GB" sz="2200" dirty="0">
                <a:solidFill>
                  <a:srgbClr val="903163"/>
                </a:solidFill>
              </a:rPr>
              <a:t>a low-grade abdominal inflammatory sepsis</a:t>
            </a:r>
            <a:r>
              <a:rPr lang="en-GB" sz="2200" dirty="0"/>
              <a:t>. </a:t>
            </a:r>
          </a:p>
          <a:p>
            <a:r>
              <a:rPr lang="en-GB" sz="2200" dirty="0">
                <a:solidFill>
                  <a:srgbClr val="903163"/>
                </a:solidFill>
              </a:rPr>
              <a:t> Endoscopy </a:t>
            </a:r>
            <a:r>
              <a:rPr lang="en-GB" sz="2200" dirty="0"/>
              <a:t>can be diagnostic.</a:t>
            </a:r>
          </a:p>
          <a:p>
            <a:r>
              <a:rPr lang="en-GB" sz="2200" dirty="0"/>
              <a:t> The presence of otherwise unexplained free air on computed tomography (CT) scan should alert the surgeon to this diagnosis as well. </a:t>
            </a:r>
          </a:p>
          <a:p>
            <a:r>
              <a:rPr lang="en-GB" sz="2200" b="1" dirty="0">
                <a:solidFill>
                  <a:srgbClr val="903163"/>
                </a:solidFill>
              </a:rPr>
              <a:t>Laparoscopic removal</a:t>
            </a:r>
            <a:r>
              <a:rPr lang="en-GB" sz="2200" dirty="0"/>
              <a:t> of the band is indicated, with </a:t>
            </a:r>
            <a:r>
              <a:rPr lang="en-GB" sz="2200" b="1" dirty="0">
                <a:solidFill>
                  <a:srgbClr val="903163"/>
                </a:solidFill>
              </a:rPr>
              <a:t>repair of any gastric perforation</a:t>
            </a:r>
            <a:r>
              <a:rPr lang="en-GB" sz="2200" dirty="0"/>
              <a:t>. </a:t>
            </a:r>
          </a:p>
          <a:p>
            <a:r>
              <a:rPr lang="en-GB" sz="2200" dirty="0"/>
              <a:t>Often the perforation is already sealed by an inflammatory process, but if not, appropriate management of a gastric perforation must be followed.</a:t>
            </a:r>
          </a:p>
        </p:txBody>
      </p:sp>
    </p:spTree>
    <p:extLst>
      <p:ext uri="{BB962C8B-B14F-4D97-AF65-F5344CB8AC3E}">
        <p14:creationId xmlns="" xmlns:p14="http://schemas.microsoft.com/office/powerpoint/2010/main" val="3131307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3026" y="750632"/>
            <a:ext cx="6199839" cy="769441"/>
          </a:xfrm>
          <a:prstGeom prst="rect">
            <a:avLst/>
          </a:prstGeom>
          <a:noFill/>
        </p:spPr>
        <p:txBody>
          <a:bodyPr wrap="none" lIns="91440" tIns="45720" rIns="91440" bIns="45720">
            <a:spAutoFit/>
          </a:bodyPr>
          <a:lstStyle/>
          <a:p>
            <a:pPr algn="ctr"/>
            <a:r>
              <a:rPr lang="en-US" sz="4400" dirty="0">
                <a:ln w="0"/>
                <a:solidFill>
                  <a:schemeClr val="accent1"/>
                </a:solidFill>
                <a:effectLst>
                  <a:outerShdw blurRad="38100" dist="25400" dir="5400000" algn="ctr" rotWithShape="0">
                    <a:srgbClr val="6E747A">
                      <a:alpha val="43000"/>
                    </a:srgbClr>
                  </a:outerShdw>
                </a:effectLst>
              </a:rPr>
              <a:t>4. </a:t>
            </a:r>
            <a:r>
              <a:rPr lang="en-US" sz="4400" b="0" cap="none" spc="0" dirty="0">
                <a:ln w="0"/>
                <a:solidFill>
                  <a:schemeClr val="accent1"/>
                </a:solidFill>
                <a:effectLst>
                  <a:outerShdw blurRad="38100" dist="25400" dir="5400000" algn="ctr" rotWithShape="0">
                    <a:srgbClr val="6E747A">
                      <a:alpha val="43000"/>
                    </a:srgbClr>
                  </a:outerShdw>
                </a:effectLst>
              </a:rPr>
              <a:t>Port and tubing problems :</a:t>
            </a:r>
          </a:p>
        </p:txBody>
      </p:sp>
      <p:pic>
        <p:nvPicPr>
          <p:cNvPr id="9" name="Picture 8"/>
          <p:cNvPicPr>
            <a:picLocks noChangeAspect="1"/>
          </p:cNvPicPr>
          <p:nvPr/>
        </p:nvPicPr>
        <p:blipFill rotWithShape="1">
          <a:blip r:embed="rId3"/>
          <a:srcRect l="35455" t="26259" r="11679" b="7882"/>
          <a:stretch/>
        </p:blipFill>
        <p:spPr>
          <a:xfrm>
            <a:off x="5186148" y="1801504"/>
            <a:ext cx="6878472" cy="4817660"/>
          </a:xfrm>
          <a:prstGeom prst="rect">
            <a:avLst/>
          </a:prstGeom>
        </p:spPr>
      </p:pic>
      <p:pic>
        <p:nvPicPr>
          <p:cNvPr id="8" name="Picture 7"/>
          <p:cNvPicPr>
            <a:picLocks noChangeAspect="1"/>
          </p:cNvPicPr>
          <p:nvPr/>
        </p:nvPicPr>
        <p:blipFill rotWithShape="1">
          <a:blip r:embed="rId4"/>
          <a:srcRect l="35455" t="29431" r="11365" b="28591"/>
          <a:stretch/>
        </p:blipFill>
        <p:spPr>
          <a:xfrm>
            <a:off x="1" y="1801506"/>
            <a:ext cx="6673393" cy="2961565"/>
          </a:xfrm>
          <a:prstGeom prst="rect">
            <a:avLst/>
          </a:prstGeom>
        </p:spPr>
      </p:pic>
    </p:spTree>
    <p:extLst>
      <p:ext uri="{BB962C8B-B14F-4D97-AF65-F5344CB8AC3E}">
        <p14:creationId xmlns="" xmlns:p14="http://schemas.microsoft.com/office/powerpoint/2010/main" val="5195771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8357" t="21036" r="50175" b="8069"/>
          <a:stretch/>
        </p:blipFill>
        <p:spPr>
          <a:xfrm>
            <a:off x="3522561" y="641446"/>
            <a:ext cx="4802575" cy="6083261"/>
          </a:xfrm>
          <a:prstGeom prst="rect">
            <a:avLst/>
          </a:prstGeom>
        </p:spPr>
      </p:pic>
    </p:spTree>
    <p:extLst>
      <p:ext uri="{BB962C8B-B14F-4D97-AF65-F5344CB8AC3E}">
        <p14:creationId xmlns="" xmlns:p14="http://schemas.microsoft.com/office/powerpoint/2010/main" val="1476447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Bariatric Surgeries Classification</a:t>
            </a:r>
            <a:endParaRPr lang="en-GB" b="1" dirty="0"/>
          </a:p>
        </p:txBody>
      </p:sp>
      <p:graphicFrame>
        <p:nvGraphicFramePr>
          <p:cNvPr id="4" name="جدول 3"/>
          <p:cNvGraphicFramePr>
            <a:graphicFrameLocks noGrp="1"/>
          </p:cNvGraphicFramePr>
          <p:nvPr>
            <p:extLst>
              <p:ext uri="{D42A27DB-BD31-4B8C-83A1-F6EECF244321}">
                <p14:modId xmlns="" xmlns:p14="http://schemas.microsoft.com/office/powerpoint/2010/main" val="263439324"/>
              </p:ext>
            </p:extLst>
          </p:nvPr>
        </p:nvGraphicFramePr>
        <p:xfrm>
          <a:off x="1124464" y="2264261"/>
          <a:ext cx="9295028" cy="3838539"/>
        </p:xfrm>
        <a:graphic>
          <a:graphicData uri="http://schemas.openxmlformats.org/drawingml/2006/table">
            <a:tbl>
              <a:tblPr firstRow="1" bandRow="1">
                <a:tableStyleId>{5C22544A-7EE6-4342-B048-85BDC9FD1C3A}</a:tableStyleId>
              </a:tblPr>
              <a:tblGrid>
                <a:gridCol w="4647514">
                  <a:extLst>
                    <a:ext uri="{9D8B030D-6E8A-4147-A177-3AD203B41FA5}">
                      <a16:colId xmlns="" xmlns:a16="http://schemas.microsoft.com/office/drawing/2014/main" val="20000"/>
                    </a:ext>
                  </a:extLst>
                </a:gridCol>
                <a:gridCol w="4647514">
                  <a:extLst>
                    <a:ext uri="{9D8B030D-6E8A-4147-A177-3AD203B41FA5}">
                      <a16:colId xmlns="" xmlns:a16="http://schemas.microsoft.com/office/drawing/2014/main" val="20001"/>
                    </a:ext>
                  </a:extLst>
                </a:gridCol>
              </a:tblGrid>
              <a:tr h="10038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600" b="1" dirty="0">
                          <a:solidFill>
                            <a:srgbClr val="4D1434"/>
                          </a:solidFill>
                        </a:rPr>
                        <a:t>Restrictive </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600" b="1" dirty="0" err="1">
                          <a:solidFill>
                            <a:srgbClr val="4D1434"/>
                          </a:solidFill>
                        </a:rPr>
                        <a:t>Malabsorptive</a:t>
                      </a:r>
                      <a:r>
                        <a:rPr lang="en-US" sz="3600" b="1" dirty="0">
                          <a:solidFill>
                            <a:srgbClr val="4D1434"/>
                          </a:solidFill>
                        </a:rPr>
                        <a:t> </a:t>
                      </a:r>
                    </a:p>
                    <a:p>
                      <a:endParaRPr lang="en-US" dirty="0"/>
                    </a:p>
                  </a:txBody>
                  <a:tcPr/>
                </a:tc>
                <a:extLst>
                  <a:ext uri="{0D108BD9-81ED-4DB2-BD59-A6C34878D82A}">
                    <a16:rowId xmlns="" xmlns:a16="http://schemas.microsoft.com/office/drawing/2014/main" val="10000"/>
                  </a:ext>
                </a:extLst>
              </a:tr>
              <a:tr h="2724867">
                <a:tc>
                  <a:txBody>
                    <a:bodyPr/>
                    <a:lstStyle/>
                    <a:p>
                      <a:pPr>
                        <a:spcBef>
                          <a:spcPts val="0"/>
                        </a:spcBef>
                        <a:spcAft>
                          <a:spcPts val="0"/>
                        </a:spcAft>
                        <a:buFont typeface="Arial" pitchFamily="34" charset="0"/>
                        <a:buChar char="•"/>
                        <a:defRPr/>
                      </a:pPr>
                      <a:r>
                        <a:rPr lang="en-US" sz="1800" dirty="0"/>
                        <a:t> Horizontal </a:t>
                      </a:r>
                      <a:r>
                        <a:rPr lang="en-US" sz="1800" dirty="0" err="1"/>
                        <a:t>gastroplasty</a:t>
                      </a:r>
                      <a:endParaRPr lang="en-US" sz="1800" dirty="0"/>
                    </a:p>
                    <a:p>
                      <a:pPr>
                        <a:spcBef>
                          <a:spcPts val="0"/>
                        </a:spcBef>
                        <a:spcAft>
                          <a:spcPts val="0"/>
                        </a:spcAft>
                        <a:buFont typeface="Arial" pitchFamily="34" charset="0"/>
                        <a:buChar char="•"/>
                        <a:defRPr/>
                      </a:pPr>
                      <a:endParaRPr lang="en-US" sz="1800" dirty="0"/>
                    </a:p>
                    <a:p>
                      <a:pPr>
                        <a:spcBef>
                          <a:spcPts val="0"/>
                        </a:spcBef>
                        <a:spcAft>
                          <a:spcPts val="0"/>
                        </a:spcAft>
                        <a:buFont typeface="Arial" pitchFamily="34" charset="0"/>
                        <a:buChar char="•"/>
                        <a:defRPr/>
                      </a:pPr>
                      <a:r>
                        <a:rPr lang="en-US" sz="1800" dirty="0"/>
                        <a:t> Vertical banded </a:t>
                      </a:r>
                      <a:r>
                        <a:rPr lang="en-US" sz="1800" dirty="0" err="1"/>
                        <a:t>gastroplasty</a:t>
                      </a:r>
                      <a:r>
                        <a:rPr lang="en-US" sz="1800" dirty="0"/>
                        <a:t> (VBG)</a:t>
                      </a:r>
                    </a:p>
                    <a:p>
                      <a:pPr>
                        <a:spcBef>
                          <a:spcPts val="0"/>
                        </a:spcBef>
                        <a:spcAft>
                          <a:spcPts val="0"/>
                        </a:spcAft>
                        <a:buFont typeface="Arial" pitchFamily="34" charset="0"/>
                        <a:buChar char="•"/>
                        <a:defRPr/>
                      </a:pPr>
                      <a:endParaRPr lang="en-US" sz="1800" dirty="0"/>
                    </a:p>
                    <a:p>
                      <a:pPr>
                        <a:spcBef>
                          <a:spcPts val="0"/>
                        </a:spcBef>
                        <a:spcAft>
                          <a:spcPts val="0"/>
                        </a:spcAft>
                        <a:buFont typeface="Arial" pitchFamily="34" charset="0"/>
                        <a:buChar char="•"/>
                        <a:defRPr/>
                      </a:pPr>
                      <a:r>
                        <a:rPr lang="en-US" sz="1800" dirty="0"/>
                        <a:t> Adjustable gastric band</a:t>
                      </a:r>
                    </a:p>
                    <a:p>
                      <a:pPr>
                        <a:spcBef>
                          <a:spcPts val="0"/>
                        </a:spcBef>
                        <a:spcAft>
                          <a:spcPts val="0"/>
                        </a:spcAft>
                        <a:buFont typeface="Arial" pitchFamily="34" charset="0"/>
                        <a:buChar char="•"/>
                        <a:defRPr/>
                      </a:pPr>
                      <a:endParaRPr lang="en-US" sz="1800" dirty="0"/>
                    </a:p>
                    <a:p>
                      <a:pPr>
                        <a:spcBef>
                          <a:spcPts val="0"/>
                        </a:spcBef>
                        <a:spcAft>
                          <a:spcPts val="0"/>
                        </a:spcAft>
                        <a:buFont typeface="Arial" pitchFamily="34" charset="0"/>
                        <a:buChar char="•"/>
                        <a:defRPr/>
                      </a:pPr>
                      <a:r>
                        <a:rPr lang="en-US" sz="1800" dirty="0"/>
                        <a:t> Sleeve </a:t>
                      </a:r>
                      <a:r>
                        <a:rPr lang="en-US" sz="1800" dirty="0" err="1"/>
                        <a:t>gastrectomy</a:t>
                      </a:r>
                      <a:endParaRPr lang="en-US" sz="1800" dirty="0"/>
                    </a:p>
                    <a:p>
                      <a:pPr>
                        <a:spcBef>
                          <a:spcPts val="0"/>
                        </a:spcBef>
                        <a:spcAft>
                          <a:spcPts val="0"/>
                        </a:spcAft>
                        <a:buFont typeface="Arial" pitchFamily="34" charset="0"/>
                        <a:buChar char="•"/>
                        <a:defRPr/>
                      </a:pPr>
                      <a:endParaRPr lang="en-US" sz="1800" dirty="0"/>
                    </a:p>
                    <a:p>
                      <a:pPr>
                        <a:spcBef>
                          <a:spcPts val="0"/>
                        </a:spcBef>
                        <a:spcAft>
                          <a:spcPts val="0"/>
                        </a:spcAft>
                        <a:buFont typeface="Arial" pitchFamily="34" charset="0"/>
                        <a:buChar char="•"/>
                        <a:defRPr/>
                      </a:pPr>
                      <a:r>
                        <a:rPr lang="en-US" sz="1800" dirty="0"/>
                        <a:t> Roux-en-Y gastric bypass</a:t>
                      </a:r>
                    </a:p>
                    <a:p>
                      <a:endParaRPr lang="en-US" dirty="0"/>
                    </a:p>
                  </a:txBody>
                  <a:tcPr/>
                </a:tc>
                <a:tc>
                  <a:txBody>
                    <a:bodyPr/>
                    <a:lstStyle/>
                    <a:p>
                      <a:pPr>
                        <a:spcBef>
                          <a:spcPts val="0"/>
                        </a:spcBef>
                        <a:spcAft>
                          <a:spcPts val="0"/>
                        </a:spcAft>
                        <a:buFont typeface="Arial" pitchFamily="34" charset="0"/>
                        <a:buChar char="•"/>
                        <a:defRPr/>
                      </a:pPr>
                      <a:r>
                        <a:rPr lang="en-US" sz="1800" dirty="0"/>
                        <a:t> </a:t>
                      </a:r>
                      <a:r>
                        <a:rPr lang="en-US" sz="1800" dirty="0" err="1"/>
                        <a:t>Jejunoilial</a:t>
                      </a:r>
                      <a:r>
                        <a:rPr lang="en-US" sz="1800" dirty="0"/>
                        <a:t> bypass</a:t>
                      </a:r>
                    </a:p>
                    <a:p>
                      <a:pPr>
                        <a:spcBef>
                          <a:spcPts val="0"/>
                        </a:spcBef>
                        <a:spcAft>
                          <a:spcPts val="0"/>
                        </a:spcAft>
                        <a:buFont typeface="Arial" pitchFamily="34" charset="0"/>
                        <a:buChar char="•"/>
                        <a:defRPr/>
                      </a:pPr>
                      <a:endParaRPr lang="en-US" sz="1800" dirty="0"/>
                    </a:p>
                    <a:p>
                      <a:pPr>
                        <a:spcBef>
                          <a:spcPts val="0"/>
                        </a:spcBef>
                        <a:spcAft>
                          <a:spcPts val="0"/>
                        </a:spcAft>
                        <a:buFont typeface="Arial" pitchFamily="34" charset="0"/>
                        <a:buChar char="•"/>
                        <a:defRPr/>
                      </a:pPr>
                      <a:r>
                        <a:rPr lang="en-US" sz="1800" dirty="0"/>
                        <a:t> </a:t>
                      </a:r>
                      <a:r>
                        <a:rPr lang="en-US" sz="1800" dirty="0" err="1"/>
                        <a:t>Biliopancreatic</a:t>
                      </a:r>
                      <a:r>
                        <a:rPr lang="en-US" sz="1800" dirty="0"/>
                        <a:t> diversion (</a:t>
                      </a:r>
                      <a:r>
                        <a:rPr lang="en-US" sz="1800" dirty="0" err="1"/>
                        <a:t>Scopinaro</a:t>
                      </a:r>
                      <a:r>
                        <a:rPr lang="en-US" sz="1800" dirty="0"/>
                        <a:t>)</a:t>
                      </a:r>
                    </a:p>
                    <a:p>
                      <a:pPr>
                        <a:spcBef>
                          <a:spcPts val="0"/>
                        </a:spcBef>
                        <a:spcAft>
                          <a:spcPts val="0"/>
                        </a:spcAft>
                        <a:buFont typeface="Arial" pitchFamily="34" charset="0"/>
                        <a:buChar char="•"/>
                        <a:defRPr/>
                      </a:pPr>
                      <a:endParaRPr lang="en-US" sz="1800" dirty="0"/>
                    </a:p>
                    <a:p>
                      <a:pPr>
                        <a:spcBef>
                          <a:spcPts val="0"/>
                        </a:spcBef>
                        <a:spcAft>
                          <a:spcPts val="0"/>
                        </a:spcAft>
                        <a:buFont typeface="Arial" pitchFamily="34" charset="0"/>
                        <a:buChar char="•"/>
                        <a:defRPr/>
                      </a:pPr>
                      <a:r>
                        <a:rPr lang="en-US" sz="1800" dirty="0"/>
                        <a:t> </a:t>
                      </a:r>
                      <a:r>
                        <a:rPr lang="en-US" sz="1800" dirty="0" err="1"/>
                        <a:t>Biliopancreatic</a:t>
                      </a:r>
                      <a:r>
                        <a:rPr lang="en-US" sz="1800" dirty="0"/>
                        <a:t> diversion w/ duodenal switch</a:t>
                      </a:r>
                    </a:p>
                    <a:p>
                      <a:endParaRPr lang="en-GB" sz="1800" dirty="0"/>
                    </a:p>
                    <a:p>
                      <a:endParaRPr lang="en-US" dirty="0"/>
                    </a:p>
                  </a:txBody>
                  <a:tcPr/>
                </a:tc>
                <a:extLst>
                  <a:ext uri="{0D108BD9-81ED-4DB2-BD59-A6C34878D82A}">
                    <a16:rowId xmlns="" xmlns:a16="http://schemas.microsoft.com/office/drawing/2014/main" val="10001"/>
                  </a:ext>
                </a:extLst>
              </a:tr>
            </a:tbl>
          </a:graphicData>
        </a:graphic>
      </p:graphicFrame>
    </p:spTree>
    <p:extLst>
      <p:ext uri="{BB962C8B-B14F-4D97-AF65-F5344CB8AC3E}">
        <p14:creationId xmlns="" xmlns:p14="http://schemas.microsoft.com/office/powerpoint/2010/main" val="32011115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4296" y="750632"/>
            <a:ext cx="6057299" cy="769441"/>
          </a:xfrm>
          <a:prstGeom prst="rect">
            <a:avLst/>
          </a:prstGeom>
          <a:noFill/>
        </p:spPr>
        <p:txBody>
          <a:bodyPr wrap="none" lIns="91440" tIns="45720" rIns="91440" bIns="45720">
            <a:spAutoFit/>
          </a:bodyPr>
          <a:lstStyle/>
          <a:p>
            <a:pPr algn="ctr"/>
            <a:r>
              <a:rPr lang="en-US" sz="4400" dirty="0">
                <a:ln w="0"/>
                <a:solidFill>
                  <a:schemeClr val="accent1"/>
                </a:solidFill>
                <a:effectLst>
                  <a:outerShdw blurRad="38100" dist="25400" dir="5400000" algn="ctr" rotWithShape="0">
                    <a:srgbClr val="6E747A">
                      <a:alpha val="43000"/>
                    </a:srgbClr>
                  </a:outerShdw>
                </a:effectLst>
              </a:rPr>
              <a:t>* </a:t>
            </a:r>
            <a:r>
              <a:rPr lang="en-US" sz="4400" b="0" cap="none" spc="0" dirty="0">
                <a:ln w="0"/>
                <a:solidFill>
                  <a:schemeClr val="accent1"/>
                </a:solidFill>
                <a:effectLst>
                  <a:outerShdw blurRad="38100" dist="25400" dir="5400000" algn="ctr" rotWithShape="0">
                    <a:srgbClr val="6E747A">
                      <a:alpha val="43000"/>
                    </a:srgbClr>
                  </a:outerShdw>
                </a:effectLst>
              </a:rPr>
              <a:t>Port and tubing problems :</a:t>
            </a:r>
          </a:p>
        </p:txBody>
      </p:sp>
      <p:sp>
        <p:nvSpPr>
          <p:cNvPr id="5" name="Content Placeholder 2"/>
          <p:cNvSpPr txBox="1">
            <a:spLocks/>
          </p:cNvSpPr>
          <p:nvPr/>
        </p:nvSpPr>
        <p:spPr>
          <a:xfrm>
            <a:off x="446291" y="1915859"/>
            <a:ext cx="10144373" cy="2915451"/>
          </a:xfrm>
          <a:prstGeom prst="rect">
            <a:avLst/>
          </a:prstGeom>
        </p:spPr>
        <p:txBody>
          <a:bodyPr anchor="t">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GB" sz="2200" dirty="0"/>
              <a:t>Port and tubing problems occur in approximately 5% of patients undergoing LAGB. </a:t>
            </a:r>
          </a:p>
          <a:p>
            <a:r>
              <a:rPr lang="en-GB" sz="2200" dirty="0"/>
              <a:t>These require revision of the port/ tubing system due to </a:t>
            </a:r>
            <a:r>
              <a:rPr lang="en-GB" sz="2200" b="1" dirty="0">
                <a:solidFill>
                  <a:srgbClr val="903163"/>
                </a:solidFill>
              </a:rPr>
              <a:t>perforation, leaking, or kinking </a:t>
            </a:r>
            <a:r>
              <a:rPr lang="en-GB" sz="2200" dirty="0"/>
              <a:t>of the tubing or turning of the port such that access to the surface of the port for adding fluid is precluded. </a:t>
            </a:r>
          </a:p>
          <a:p>
            <a:r>
              <a:rPr lang="en-GB" sz="2200" dirty="0"/>
              <a:t>Usually a procedure under local </a:t>
            </a:r>
            <a:r>
              <a:rPr lang="en-GB" sz="2200" dirty="0" err="1"/>
              <a:t>anesthesia</a:t>
            </a:r>
            <a:r>
              <a:rPr lang="en-GB" sz="2200" dirty="0"/>
              <a:t> is all that is required to repair or realign the tubing or port. </a:t>
            </a:r>
          </a:p>
        </p:txBody>
      </p:sp>
    </p:spTree>
    <p:extLst>
      <p:ext uri="{BB962C8B-B14F-4D97-AF65-F5344CB8AC3E}">
        <p14:creationId xmlns="" xmlns:p14="http://schemas.microsoft.com/office/powerpoint/2010/main" val="23362252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2941" y="832519"/>
            <a:ext cx="4709046" cy="769441"/>
          </a:xfrm>
          <a:prstGeom prst="rect">
            <a:avLst/>
          </a:prstGeom>
          <a:noFill/>
        </p:spPr>
        <p:txBody>
          <a:bodyPr wrap="none" lIns="91440" tIns="45720" rIns="91440" bIns="45720">
            <a:spAutoFit/>
          </a:bodyPr>
          <a:lstStyle/>
          <a:p>
            <a:pPr algn="ctr"/>
            <a:r>
              <a:rPr lang="en-US" sz="4400" b="1" cap="none" spc="0" dirty="0">
                <a:ln w="0"/>
                <a:solidFill>
                  <a:schemeClr val="accent1"/>
                </a:solidFill>
                <a:effectLst>
                  <a:outerShdw blurRad="38100" dist="25400" dir="5400000" algn="ctr" rotWithShape="0">
                    <a:srgbClr val="6E747A">
                      <a:alpha val="43000"/>
                    </a:srgbClr>
                  </a:outerShdw>
                </a:effectLst>
              </a:rPr>
              <a:t>Sleeve gastrectomy</a:t>
            </a:r>
          </a:p>
        </p:txBody>
      </p:sp>
      <p:pic>
        <p:nvPicPr>
          <p:cNvPr id="4" name="Picture 3"/>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2689747" y="1601960"/>
            <a:ext cx="5638800" cy="4899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6743801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9390" y="839247"/>
            <a:ext cx="6982489" cy="769441"/>
          </a:xfrm>
          <a:prstGeom prst="rect">
            <a:avLst/>
          </a:prstGeom>
          <a:noFill/>
        </p:spPr>
        <p:txBody>
          <a:bodyPr wrap="none" lIns="91440" tIns="45720" rIns="91440" bIns="45720">
            <a:spAutoFit/>
          </a:bodyPr>
          <a:lstStyle/>
          <a:p>
            <a:pPr algn="ctr"/>
            <a:r>
              <a:rPr lang="en-US" sz="4400" b="0" cap="none" spc="0" dirty="0">
                <a:ln w="0"/>
                <a:solidFill>
                  <a:schemeClr val="accent1"/>
                </a:solidFill>
                <a:effectLst>
                  <a:outerShdw blurRad="38100" dist="25400" dir="5400000" algn="ctr" rotWithShape="0">
                    <a:srgbClr val="6E747A">
                      <a:alpha val="43000"/>
                    </a:srgbClr>
                  </a:outerShdw>
                </a:effectLst>
              </a:rPr>
              <a:t>Sleeve gastrectomy complications</a:t>
            </a:r>
          </a:p>
        </p:txBody>
      </p:sp>
      <p:sp>
        <p:nvSpPr>
          <p:cNvPr id="3" name="Content Placeholder 2"/>
          <p:cNvSpPr txBox="1">
            <a:spLocks/>
          </p:cNvSpPr>
          <p:nvPr/>
        </p:nvSpPr>
        <p:spPr>
          <a:xfrm>
            <a:off x="318954" y="2221632"/>
            <a:ext cx="11029615" cy="4452124"/>
          </a:xfrm>
          <a:prstGeom prst="rect">
            <a:avLst/>
          </a:prstGeom>
        </p:spPr>
        <p:txBody>
          <a:bodyPr anchor="t">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2400" b="1" dirty="0">
                <a:solidFill>
                  <a:srgbClr val="903163"/>
                </a:solidFill>
              </a:rPr>
              <a:t>Early complications:</a:t>
            </a:r>
            <a:endParaRPr lang="en-US" sz="2400" dirty="0"/>
          </a:p>
          <a:p>
            <a:pPr marL="0" indent="0">
              <a:buNone/>
            </a:pPr>
            <a:r>
              <a:rPr lang="en-US" sz="2400" dirty="0"/>
              <a:t>1. bleeding</a:t>
            </a:r>
          </a:p>
          <a:p>
            <a:pPr marL="0" indent="0">
              <a:buNone/>
            </a:pPr>
            <a:r>
              <a:rPr lang="en-US" sz="2400" dirty="0"/>
              <a:t>2. staple line leak.</a:t>
            </a:r>
          </a:p>
          <a:p>
            <a:r>
              <a:rPr lang="en-US" sz="2400" b="1" dirty="0">
                <a:solidFill>
                  <a:srgbClr val="903163"/>
                </a:solidFill>
              </a:rPr>
              <a:t>Late complications:</a:t>
            </a:r>
          </a:p>
          <a:p>
            <a:pPr marL="0" indent="0">
              <a:buNone/>
            </a:pPr>
            <a:r>
              <a:rPr lang="en-US" sz="2400" dirty="0"/>
              <a:t>1.Gastric sleeve stricture.</a:t>
            </a:r>
          </a:p>
          <a:p>
            <a:endParaRPr lang="en-GB" sz="2400" dirty="0"/>
          </a:p>
        </p:txBody>
      </p:sp>
    </p:spTree>
    <p:extLst>
      <p:ext uri="{BB962C8B-B14F-4D97-AF65-F5344CB8AC3E}">
        <p14:creationId xmlns="" xmlns:p14="http://schemas.microsoft.com/office/powerpoint/2010/main" val="602001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1045" y="736984"/>
            <a:ext cx="2640338" cy="769441"/>
          </a:xfrm>
          <a:prstGeom prst="rect">
            <a:avLst/>
          </a:prstGeom>
          <a:noFill/>
        </p:spPr>
        <p:txBody>
          <a:bodyPr wrap="none" lIns="91440" tIns="45720" rIns="91440" bIns="45720">
            <a:spAutoFit/>
          </a:bodyPr>
          <a:lstStyle/>
          <a:p>
            <a:pPr algn="ctr"/>
            <a:r>
              <a:rPr lang="en-US" sz="4400" b="0" cap="none" spc="0" dirty="0">
                <a:ln w="0"/>
                <a:solidFill>
                  <a:schemeClr val="accent1"/>
                </a:solidFill>
                <a:effectLst>
                  <a:outerShdw blurRad="38100" dist="25400" dir="5400000" algn="ctr" rotWithShape="0">
                    <a:srgbClr val="6E747A">
                      <a:alpha val="43000"/>
                    </a:srgbClr>
                  </a:outerShdw>
                </a:effectLst>
              </a:rPr>
              <a:t>1.Bleeding: </a:t>
            </a:r>
          </a:p>
        </p:txBody>
      </p:sp>
      <p:sp>
        <p:nvSpPr>
          <p:cNvPr id="5" name="Content Placeholder 2"/>
          <p:cNvSpPr txBox="1">
            <a:spLocks/>
          </p:cNvSpPr>
          <p:nvPr/>
        </p:nvSpPr>
        <p:spPr>
          <a:xfrm>
            <a:off x="446291" y="1779379"/>
            <a:ext cx="10144373" cy="3556896"/>
          </a:xfrm>
          <a:prstGeom prst="rect">
            <a:avLst/>
          </a:prstGeom>
          <a:ln w="28575">
            <a:noFill/>
          </a:ln>
        </p:spPr>
        <p:txBody>
          <a:bodyPr anchor="t">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GB" sz="2200" dirty="0" err="1"/>
              <a:t>Usuallu</a:t>
            </a:r>
            <a:r>
              <a:rPr lang="en-GB" sz="2200" dirty="0"/>
              <a:t> occurs within the first 24-48hrs.</a:t>
            </a:r>
          </a:p>
          <a:p>
            <a:r>
              <a:rPr lang="en-GB" sz="2200" dirty="0"/>
              <a:t>can be </a:t>
            </a:r>
            <a:r>
              <a:rPr lang="en-GB" sz="2200" dirty="0" err="1"/>
              <a:t>deﬁned</a:t>
            </a:r>
            <a:r>
              <a:rPr lang="en-GB" sz="2200" dirty="0"/>
              <a:t> by the presence of </a:t>
            </a:r>
            <a:r>
              <a:rPr lang="en-GB" sz="2200" dirty="0">
                <a:solidFill>
                  <a:srgbClr val="903163"/>
                </a:solidFill>
              </a:rPr>
              <a:t>hematemesis or melena</a:t>
            </a:r>
            <a:r>
              <a:rPr lang="en-GB" sz="2200" dirty="0"/>
              <a:t>, and persistent </a:t>
            </a:r>
            <a:r>
              <a:rPr lang="en-GB" sz="2200" dirty="0">
                <a:solidFill>
                  <a:srgbClr val="903163"/>
                </a:solidFill>
              </a:rPr>
              <a:t>large bloody output from a surgical drain</a:t>
            </a:r>
            <a:r>
              <a:rPr lang="en-GB" sz="2200" dirty="0"/>
              <a:t>, with or without the presence of </a:t>
            </a:r>
            <a:r>
              <a:rPr lang="en-GB" sz="2200" b="1" dirty="0">
                <a:solidFill>
                  <a:srgbClr val="903163"/>
                </a:solidFill>
              </a:rPr>
              <a:t>tachycardia, hypotension, oliguria</a:t>
            </a:r>
            <a:r>
              <a:rPr lang="en-GB" sz="2200" dirty="0"/>
              <a:t>, and a </a:t>
            </a:r>
            <a:r>
              <a:rPr lang="en-GB" sz="2200" dirty="0">
                <a:solidFill>
                  <a:srgbClr val="903163"/>
                </a:solidFill>
              </a:rPr>
              <a:t>decreasing </a:t>
            </a:r>
            <a:r>
              <a:rPr lang="en-GB" sz="2200" dirty="0" err="1">
                <a:solidFill>
                  <a:srgbClr val="903163"/>
                </a:solidFill>
              </a:rPr>
              <a:t>hemoglobin</a:t>
            </a:r>
            <a:r>
              <a:rPr lang="en-GB" sz="2200" dirty="0">
                <a:solidFill>
                  <a:srgbClr val="903163"/>
                </a:solidFill>
              </a:rPr>
              <a:t> and haematocrit</a:t>
            </a:r>
            <a:r>
              <a:rPr lang="en-GB" sz="2200" dirty="0"/>
              <a:t>.</a:t>
            </a:r>
          </a:p>
          <a:p>
            <a:r>
              <a:rPr lang="en-GB" sz="2200" dirty="0"/>
              <a:t>Postoperative bleeding can be classiﬁed based on bleeding site into intraluminal bleeding or intra-abdominal bleeding.</a:t>
            </a:r>
          </a:p>
          <a:p>
            <a:r>
              <a:rPr lang="en-GB" sz="2200" dirty="0"/>
              <a:t>In gastric sleeve patients, bleeding is mainly related to the long staple line closure where the stomach has been divided, short gastric vessel pedicles, or trocar sites.</a:t>
            </a:r>
          </a:p>
          <a:p>
            <a:r>
              <a:rPr lang="en-GB" sz="2200" dirty="0"/>
              <a:t>Incidence: less than 1%.</a:t>
            </a:r>
          </a:p>
        </p:txBody>
      </p:sp>
    </p:spTree>
    <p:extLst>
      <p:ext uri="{BB962C8B-B14F-4D97-AF65-F5344CB8AC3E}">
        <p14:creationId xmlns="" xmlns:p14="http://schemas.microsoft.com/office/powerpoint/2010/main" val="23729375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46291" y="1915859"/>
            <a:ext cx="10144373" cy="2915451"/>
          </a:xfrm>
          <a:prstGeom prst="rect">
            <a:avLst/>
          </a:prstGeom>
        </p:spPr>
        <p:txBody>
          <a:bodyPr anchor="t">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GB" sz="2200" b="1" dirty="0">
                <a:solidFill>
                  <a:srgbClr val="903163"/>
                </a:solidFill>
              </a:rPr>
              <a:t>Initial therapy: </a:t>
            </a:r>
            <a:r>
              <a:rPr lang="en-GB" sz="2200" dirty="0"/>
              <a:t>may include resuscitation with fluids and blood products and monitoring of urinary output.</a:t>
            </a:r>
          </a:p>
          <a:p>
            <a:r>
              <a:rPr lang="en-GB" sz="2200" b="1" dirty="0">
                <a:solidFill>
                  <a:srgbClr val="903163"/>
                </a:solidFill>
              </a:rPr>
              <a:t>Definitive treatment:</a:t>
            </a:r>
          </a:p>
          <a:p>
            <a:r>
              <a:rPr lang="en-GB" sz="2200" dirty="0"/>
              <a:t>1.Intraluminal bleeding: Controlled using endoscopic techniques; surgical exploration is reserved for failed endoscopic therapy.  </a:t>
            </a:r>
          </a:p>
          <a:p>
            <a:r>
              <a:rPr lang="en-GB" sz="2200" dirty="0"/>
              <a:t>2.Intraperitoneal bleeding: requires surgical exploration to control </a:t>
            </a:r>
            <a:r>
              <a:rPr lang="en-GB" sz="2200" dirty="0" err="1"/>
              <a:t>hemorrhage</a:t>
            </a:r>
            <a:r>
              <a:rPr lang="en-GB" sz="2200" dirty="0"/>
              <a:t> site. </a:t>
            </a:r>
          </a:p>
        </p:txBody>
      </p:sp>
      <p:sp>
        <p:nvSpPr>
          <p:cNvPr id="4" name="Rectangle 3"/>
          <p:cNvSpPr/>
          <p:nvPr/>
        </p:nvSpPr>
        <p:spPr>
          <a:xfrm>
            <a:off x="543593" y="818871"/>
            <a:ext cx="2469843" cy="769441"/>
          </a:xfrm>
          <a:prstGeom prst="rect">
            <a:avLst/>
          </a:prstGeom>
          <a:noFill/>
        </p:spPr>
        <p:txBody>
          <a:bodyPr wrap="none" lIns="91440" tIns="45720" rIns="91440" bIns="45720">
            <a:spAutoFit/>
          </a:bodyPr>
          <a:lstStyle/>
          <a:p>
            <a:pPr algn="ctr"/>
            <a:r>
              <a:rPr lang="en-US" sz="4400" b="0" cap="none" spc="0" dirty="0">
                <a:ln w="0"/>
                <a:solidFill>
                  <a:schemeClr val="accent1"/>
                </a:solidFill>
                <a:effectLst>
                  <a:outerShdw blurRad="38100" dist="25400" dir="5400000" algn="ctr" rotWithShape="0">
                    <a:srgbClr val="6E747A">
                      <a:alpha val="43000"/>
                    </a:srgbClr>
                  </a:outerShdw>
                </a:effectLst>
              </a:rPr>
              <a:t>Treatment:</a:t>
            </a:r>
          </a:p>
        </p:txBody>
      </p:sp>
    </p:spTree>
    <p:extLst>
      <p:ext uri="{BB962C8B-B14F-4D97-AF65-F5344CB8AC3E}">
        <p14:creationId xmlns="" xmlns:p14="http://schemas.microsoft.com/office/powerpoint/2010/main" val="14812162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4625" y="707243"/>
            <a:ext cx="3589764" cy="707886"/>
          </a:xfrm>
          <a:prstGeom prst="rect">
            <a:avLst/>
          </a:prstGeom>
          <a:noFill/>
        </p:spPr>
        <p:txBody>
          <a:bodyPr wrap="none" lIns="91440" tIns="45720" rIns="91440" bIns="45720">
            <a:spAutoFit/>
          </a:bodyPr>
          <a:lstStyle/>
          <a:p>
            <a:pPr algn="ctr"/>
            <a:r>
              <a:rPr lang="en-US" sz="4000" b="0" cap="none" spc="0" dirty="0">
                <a:ln w="0"/>
                <a:solidFill>
                  <a:schemeClr val="accent1"/>
                </a:solidFill>
                <a:effectLst>
                  <a:outerShdw blurRad="38100" dist="25400" dir="5400000" algn="ctr" rotWithShape="0">
                    <a:srgbClr val="6E747A">
                      <a:alpha val="43000"/>
                    </a:srgbClr>
                  </a:outerShdw>
                </a:effectLst>
              </a:rPr>
              <a:t>2.Staple line leak: </a:t>
            </a:r>
          </a:p>
        </p:txBody>
      </p:sp>
      <p:sp>
        <p:nvSpPr>
          <p:cNvPr id="5" name="Content Placeholder 2"/>
          <p:cNvSpPr txBox="1">
            <a:spLocks/>
          </p:cNvSpPr>
          <p:nvPr/>
        </p:nvSpPr>
        <p:spPr>
          <a:xfrm>
            <a:off x="446291" y="1506423"/>
            <a:ext cx="10717579" cy="2383192"/>
          </a:xfrm>
          <a:prstGeom prst="rect">
            <a:avLst/>
          </a:prstGeom>
          <a:ln w="28575">
            <a:noFill/>
          </a:ln>
        </p:spPr>
        <p:txBody>
          <a:bodyPr anchor="t">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GB" sz="2200" dirty="0"/>
              <a:t>One of the most feared complications, which is a life threatening one.</a:t>
            </a:r>
          </a:p>
          <a:p>
            <a:r>
              <a:rPr lang="en-GB" sz="2200" dirty="0"/>
              <a:t>It occurs when a hole or gap develops somewhere along the staple line closure allowing stomach juice to escape into the abdominal cavity,</a:t>
            </a:r>
          </a:p>
          <a:p>
            <a:r>
              <a:rPr lang="en-GB" sz="2200" dirty="0"/>
              <a:t>Leakage usually appears as an </a:t>
            </a:r>
            <a:r>
              <a:rPr lang="en-GB" sz="2200" dirty="0">
                <a:solidFill>
                  <a:srgbClr val="903163"/>
                </a:solidFill>
              </a:rPr>
              <a:t>acute</a:t>
            </a:r>
            <a:r>
              <a:rPr lang="en-GB" sz="2200" dirty="0"/>
              <a:t> complication (</a:t>
            </a:r>
            <a:r>
              <a:rPr lang="en-GB" sz="2200" dirty="0">
                <a:solidFill>
                  <a:srgbClr val="903163"/>
                </a:solidFill>
              </a:rPr>
              <a:t>within 7 days</a:t>
            </a:r>
            <a:r>
              <a:rPr lang="en-GB" sz="2200" dirty="0"/>
              <a:t>), causing </a:t>
            </a:r>
            <a:r>
              <a:rPr lang="en-GB" sz="2400" b="1" dirty="0">
                <a:solidFill>
                  <a:srgbClr val="903163"/>
                </a:solidFill>
              </a:rPr>
              <a:t>tachycardia, </a:t>
            </a:r>
            <a:r>
              <a:rPr lang="en-GB" sz="2400" b="1" dirty="0" err="1">
                <a:solidFill>
                  <a:srgbClr val="903163"/>
                </a:solidFill>
              </a:rPr>
              <a:t>tachypnea</a:t>
            </a:r>
            <a:r>
              <a:rPr lang="en-GB" sz="2400" b="1" dirty="0">
                <a:solidFill>
                  <a:srgbClr val="903163"/>
                </a:solidFill>
              </a:rPr>
              <a:t>, and fever </a:t>
            </a:r>
            <a:r>
              <a:rPr lang="en-GB" sz="2200" dirty="0"/>
              <a:t>very early on, indicating most often that the patient requires immediate intervention. </a:t>
            </a:r>
          </a:p>
        </p:txBody>
      </p:sp>
      <p:sp>
        <p:nvSpPr>
          <p:cNvPr id="6" name="Content Placeholder 2"/>
          <p:cNvSpPr txBox="1">
            <a:spLocks/>
          </p:cNvSpPr>
          <p:nvPr/>
        </p:nvSpPr>
        <p:spPr>
          <a:xfrm>
            <a:off x="421578" y="4455264"/>
            <a:ext cx="10144373" cy="1919445"/>
          </a:xfrm>
          <a:prstGeom prst="rect">
            <a:avLst/>
          </a:prstGeom>
          <a:ln w="28575">
            <a:noFill/>
          </a:ln>
        </p:spPr>
        <p:txBody>
          <a:bodyPr anchor="t">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2400" b="1" dirty="0">
                <a:solidFill>
                  <a:srgbClr val="4D1434"/>
                </a:solidFill>
              </a:rPr>
              <a:t>Diagnosis:</a:t>
            </a:r>
            <a:endParaRPr lang="en-GB" sz="2400" b="1" dirty="0">
              <a:solidFill>
                <a:srgbClr val="4D1434"/>
              </a:solidFill>
            </a:endParaRPr>
          </a:p>
          <a:p>
            <a:r>
              <a:rPr lang="en-GB" sz="2200" dirty="0">
                <a:solidFill>
                  <a:srgbClr val="903163"/>
                </a:solidFill>
              </a:rPr>
              <a:t>1. Physical examination (abdominal): </a:t>
            </a:r>
            <a:r>
              <a:rPr lang="en-GB" sz="2200" dirty="0"/>
              <a:t>Unreliable; peritonitis is a late finding.  </a:t>
            </a:r>
          </a:p>
          <a:p>
            <a:r>
              <a:rPr lang="en-GB" sz="2200" dirty="0">
                <a:solidFill>
                  <a:srgbClr val="903163"/>
                </a:solidFill>
              </a:rPr>
              <a:t>2.  Abdominal CT</a:t>
            </a:r>
            <a:r>
              <a:rPr lang="en-GB" sz="2200" dirty="0"/>
              <a:t>:  best diagnostic modality for stable patients.</a:t>
            </a:r>
          </a:p>
          <a:p>
            <a:r>
              <a:rPr lang="en-GB" sz="2200" dirty="0">
                <a:solidFill>
                  <a:srgbClr val="903163"/>
                </a:solidFill>
              </a:rPr>
              <a:t>3. Surgical exploration</a:t>
            </a:r>
            <a:r>
              <a:rPr lang="en-GB" sz="2200" dirty="0"/>
              <a:t>: definitive diagnostic tool and mandatory for diffuse peritonitis.</a:t>
            </a:r>
          </a:p>
        </p:txBody>
      </p:sp>
      <p:pic>
        <p:nvPicPr>
          <p:cNvPr id="7" name="Picture 4">
            <a:extLst>
              <a:ext uri="{FF2B5EF4-FFF2-40B4-BE49-F238E27FC236}">
                <a16:creationId xmlns="" xmlns:a16="http://schemas.microsoft.com/office/drawing/2014/main" id="{7FE1DF6B-4455-44A5-A813-4CC8DEFFFA38}"/>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8748583" y="3558746"/>
            <a:ext cx="3084194" cy="2389205"/>
          </a:xfrm>
          <a:prstGeom prst="rect">
            <a:avLst/>
          </a:prstGeom>
        </p:spPr>
      </p:pic>
    </p:spTree>
    <p:extLst>
      <p:ext uri="{BB962C8B-B14F-4D97-AF65-F5344CB8AC3E}">
        <p14:creationId xmlns="" xmlns:p14="http://schemas.microsoft.com/office/powerpoint/2010/main" val="37013952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1503" y="705447"/>
            <a:ext cx="2431370" cy="769441"/>
          </a:xfrm>
          <a:prstGeom prst="rect">
            <a:avLst/>
          </a:prstGeom>
          <a:noFill/>
        </p:spPr>
        <p:txBody>
          <a:bodyPr wrap="none" lIns="91440" tIns="45720" rIns="91440" bIns="45720">
            <a:spAutoFit/>
          </a:bodyPr>
          <a:lstStyle/>
          <a:p>
            <a:pPr algn="ctr"/>
            <a:r>
              <a:rPr lang="en-US" sz="4400" b="0" cap="none" spc="0" dirty="0">
                <a:ln w="0"/>
                <a:solidFill>
                  <a:schemeClr val="accent1"/>
                </a:solidFill>
                <a:effectLst>
                  <a:outerShdw blurRad="38100" dist="25400" dir="5400000" algn="ctr" rotWithShape="0">
                    <a:srgbClr val="6E747A">
                      <a:alpha val="43000"/>
                    </a:srgbClr>
                  </a:outerShdw>
                </a:effectLst>
              </a:rPr>
              <a:t>Treatment </a:t>
            </a:r>
          </a:p>
        </p:txBody>
      </p:sp>
      <p:sp>
        <p:nvSpPr>
          <p:cNvPr id="6" name="Content Placeholder 2"/>
          <p:cNvSpPr txBox="1">
            <a:spLocks/>
          </p:cNvSpPr>
          <p:nvPr/>
        </p:nvSpPr>
        <p:spPr>
          <a:xfrm>
            <a:off x="428132" y="1738435"/>
            <a:ext cx="10144373" cy="3556896"/>
          </a:xfrm>
          <a:prstGeom prst="rect">
            <a:avLst/>
          </a:prstGeom>
          <a:ln w="28575">
            <a:noFill/>
          </a:ln>
        </p:spPr>
        <p:txBody>
          <a:bodyPr anchor="t">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GB" sz="2200" dirty="0"/>
              <a:t>Fluid resuscitation, broad-spectrum antibiotics.</a:t>
            </a:r>
          </a:p>
          <a:p>
            <a:r>
              <a:rPr lang="en-GB" sz="2200" dirty="0"/>
              <a:t>1.Wide peritoneal drainage of the leak site: surgically or </a:t>
            </a:r>
            <a:r>
              <a:rPr lang="en-GB" sz="2200" dirty="0" err="1"/>
              <a:t>percutaneously</a:t>
            </a:r>
            <a:r>
              <a:rPr lang="en-GB" sz="2200" dirty="0"/>
              <a:t> with image guidance; </a:t>
            </a:r>
            <a:r>
              <a:rPr lang="en-GB" sz="2200" b="1" dirty="0">
                <a:solidFill>
                  <a:srgbClr val="903163"/>
                </a:solidFill>
              </a:rPr>
              <a:t>first-line treatment</a:t>
            </a:r>
            <a:r>
              <a:rPr lang="en-GB" sz="2200" dirty="0"/>
              <a:t>. </a:t>
            </a:r>
          </a:p>
          <a:p>
            <a:r>
              <a:rPr lang="en-GB" sz="2200" dirty="0"/>
              <a:t>2.Direct repair of the leak site: occasionally successful and used in conjunction with wide drainage.  </a:t>
            </a:r>
          </a:p>
          <a:p>
            <a:r>
              <a:rPr lang="en-GB" sz="2200" dirty="0"/>
              <a:t>3.Endoscopic techniques: used to seal leaks, typically in conjunction with drainage. </a:t>
            </a:r>
          </a:p>
        </p:txBody>
      </p:sp>
    </p:spTree>
    <p:extLst>
      <p:ext uri="{BB962C8B-B14F-4D97-AF65-F5344CB8AC3E}">
        <p14:creationId xmlns="" xmlns:p14="http://schemas.microsoft.com/office/powerpoint/2010/main" val="29214624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9041" y="705447"/>
            <a:ext cx="2506775" cy="769441"/>
          </a:xfrm>
          <a:prstGeom prst="rect">
            <a:avLst/>
          </a:prstGeom>
          <a:noFill/>
        </p:spPr>
        <p:txBody>
          <a:bodyPr wrap="none" lIns="91440" tIns="45720" rIns="91440" bIns="45720">
            <a:spAutoFit/>
          </a:bodyPr>
          <a:lstStyle/>
          <a:p>
            <a:pPr algn="ctr"/>
            <a:r>
              <a:rPr lang="en-US" sz="4400" b="0" cap="none" spc="0" dirty="0">
                <a:ln w="0"/>
                <a:solidFill>
                  <a:schemeClr val="accent1"/>
                </a:solidFill>
                <a:effectLst>
                  <a:outerShdw blurRad="38100" dist="25400" dir="5400000" algn="ctr" rotWithShape="0">
                    <a:srgbClr val="6E747A">
                      <a:alpha val="43000"/>
                    </a:srgbClr>
                  </a:outerShdw>
                </a:effectLst>
              </a:rPr>
              <a:t>3.stricture:</a:t>
            </a:r>
          </a:p>
        </p:txBody>
      </p:sp>
      <p:pic>
        <p:nvPicPr>
          <p:cNvPr id="2" name="Picture 1"/>
          <p:cNvPicPr>
            <a:picLocks noChangeAspect="1"/>
          </p:cNvPicPr>
          <p:nvPr/>
        </p:nvPicPr>
        <p:blipFill rotWithShape="1">
          <a:blip r:embed="rId3">
            <a:extLst>
              <a:ext uri="{28A0092B-C50C-407E-A947-70E740481C1C}">
                <a14:useLocalDpi xmlns="" xmlns:a14="http://schemas.microsoft.com/office/drawing/2010/main" val="0"/>
              </a:ext>
            </a:extLst>
          </a:blip>
          <a:srcRect r="561" b="11720"/>
          <a:stretch/>
        </p:blipFill>
        <p:spPr>
          <a:xfrm>
            <a:off x="5882188" y="1062693"/>
            <a:ext cx="4735771" cy="5381456"/>
          </a:xfrm>
          <a:prstGeom prst="rect">
            <a:avLst/>
          </a:prstGeom>
        </p:spPr>
      </p:pic>
      <p:pic>
        <p:nvPicPr>
          <p:cNvPr id="5" name="Picture 4"/>
          <p:cNvPicPr>
            <a:picLocks noChangeAspect="1"/>
          </p:cNvPicPr>
          <p:nvPr/>
        </p:nvPicPr>
        <p:blipFill rotWithShape="1">
          <a:blip r:embed="rId4">
            <a:extLst>
              <a:ext uri="{28A0092B-C50C-407E-A947-70E740481C1C}">
                <a14:useLocalDpi xmlns="" xmlns:a14="http://schemas.microsoft.com/office/drawing/2010/main" val="0"/>
              </a:ext>
            </a:extLst>
          </a:blip>
          <a:srcRect l="1854" t="2953" r="48459" b="3711"/>
          <a:stretch/>
        </p:blipFill>
        <p:spPr>
          <a:xfrm>
            <a:off x="1569493" y="1874474"/>
            <a:ext cx="3493827" cy="3757894"/>
          </a:xfrm>
          <a:prstGeom prst="rect">
            <a:avLst/>
          </a:prstGeom>
        </p:spPr>
      </p:pic>
    </p:spTree>
    <p:extLst>
      <p:ext uri="{BB962C8B-B14F-4D97-AF65-F5344CB8AC3E}">
        <p14:creationId xmlns="" xmlns:p14="http://schemas.microsoft.com/office/powerpoint/2010/main" val="28128755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82723" y="1096991"/>
            <a:ext cx="10144373" cy="4921673"/>
          </a:xfrm>
          <a:prstGeom prst="rect">
            <a:avLst/>
          </a:prstGeom>
          <a:ln w="28575">
            <a:noFill/>
          </a:ln>
        </p:spPr>
        <p:txBody>
          <a:bodyPr anchor="t">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42900" indent="-342900">
              <a:buFont typeface="Wingdings" panose="05000000000000000000" pitchFamily="2" charset="2"/>
              <a:buChar char="§"/>
            </a:pPr>
            <a:r>
              <a:rPr lang="en-GB" sz="2400" dirty="0"/>
              <a:t>From postoperative scarring or a technical error in sleeve construction.</a:t>
            </a:r>
          </a:p>
          <a:p>
            <a:pPr marL="342900" indent="-342900">
              <a:buFont typeface="Wingdings" panose="05000000000000000000" pitchFamily="2" charset="2"/>
              <a:buChar char="§"/>
            </a:pPr>
            <a:r>
              <a:rPr lang="en-GB" sz="2400" dirty="0"/>
              <a:t>Incidence: 0.5%.</a:t>
            </a:r>
            <a:endParaRPr lang="en-GB" sz="2400" b="1" dirty="0">
              <a:solidFill>
                <a:srgbClr val="4D1434"/>
              </a:solidFill>
            </a:endParaRPr>
          </a:p>
          <a:p>
            <a:r>
              <a:rPr lang="en-GB" sz="2400" b="1" dirty="0">
                <a:solidFill>
                  <a:srgbClr val="4D1434"/>
                </a:solidFill>
              </a:rPr>
              <a:t>Clinical presentation: </a:t>
            </a:r>
            <a:r>
              <a:rPr lang="en-GB" sz="2200" dirty="0"/>
              <a:t>Most common symptoms are </a:t>
            </a:r>
            <a:r>
              <a:rPr lang="en-GB" sz="2200" b="1" dirty="0">
                <a:solidFill>
                  <a:srgbClr val="903163"/>
                </a:solidFill>
              </a:rPr>
              <a:t>nausea and vomiting</a:t>
            </a:r>
            <a:r>
              <a:rPr lang="en-GB" sz="2200" dirty="0"/>
              <a:t>; </a:t>
            </a:r>
          </a:p>
          <a:p>
            <a:pPr>
              <a:buNone/>
            </a:pPr>
            <a:r>
              <a:rPr lang="en-GB" sz="2200" dirty="0"/>
              <a:t>The </a:t>
            </a:r>
            <a:r>
              <a:rPr lang="en-GB" sz="2200" dirty="0">
                <a:solidFill>
                  <a:srgbClr val="FF0000"/>
                </a:solidFill>
              </a:rPr>
              <a:t>classic story </a:t>
            </a:r>
            <a:r>
              <a:rPr lang="en-GB" sz="2200" dirty="0"/>
              <a:t>is that the patient was initially able to tolerated solid </a:t>
            </a:r>
            <a:r>
              <a:rPr lang="en-GB" sz="2200" dirty="0" err="1"/>
              <a:t>foods,but</a:t>
            </a:r>
            <a:r>
              <a:rPr lang="en-GB" sz="2200" dirty="0"/>
              <a:t> after </a:t>
            </a:r>
            <a:r>
              <a:rPr lang="en-GB" sz="2200" dirty="0" err="1"/>
              <a:t>afew</a:t>
            </a:r>
            <a:r>
              <a:rPr lang="en-GB" sz="2200" dirty="0"/>
              <a:t> weeks he start to vomit solids but could </a:t>
            </a:r>
            <a:r>
              <a:rPr lang="en-GB" sz="2200" dirty="0" err="1"/>
              <a:t>handel</a:t>
            </a:r>
            <a:r>
              <a:rPr lang="en-GB" sz="2200" dirty="0"/>
              <a:t> liquids. </a:t>
            </a:r>
          </a:p>
          <a:p>
            <a:r>
              <a:rPr lang="en-GB" sz="2400" b="1" dirty="0">
                <a:solidFill>
                  <a:srgbClr val="4D1434"/>
                </a:solidFill>
              </a:rPr>
              <a:t>Diagnosis:  </a:t>
            </a:r>
          </a:p>
          <a:p>
            <a:pPr>
              <a:buFont typeface="Arial" panose="020B0604020202020204" pitchFamily="34" charset="0"/>
              <a:buChar char="•"/>
            </a:pPr>
            <a:r>
              <a:rPr lang="en-GB" sz="2200" dirty="0"/>
              <a:t>1</a:t>
            </a:r>
            <a:r>
              <a:rPr lang="en-GB" sz="2200" dirty="0">
                <a:solidFill>
                  <a:srgbClr val="903163"/>
                </a:solidFill>
              </a:rPr>
              <a:t>. Physical examination</a:t>
            </a:r>
            <a:r>
              <a:rPr lang="en-GB" sz="2200" dirty="0"/>
              <a:t>: Usually unremarkable. Epigastric pain, if present, is mild.  </a:t>
            </a:r>
          </a:p>
          <a:p>
            <a:pPr>
              <a:buFont typeface="Arial" panose="020B0604020202020204" pitchFamily="34" charset="0"/>
              <a:buChar char="•"/>
            </a:pPr>
            <a:r>
              <a:rPr lang="en-GB" sz="2200" dirty="0"/>
              <a:t>2</a:t>
            </a:r>
            <a:r>
              <a:rPr lang="en-GB" sz="2200" dirty="0">
                <a:solidFill>
                  <a:srgbClr val="903163"/>
                </a:solidFill>
              </a:rPr>
              <a:t>. Radiologic evaluation</a:t>
            </a:r>
            <a:r>
              <a:rPr lang="en-GB" sz="2200" dirty="0"/>
              <a:t>: abdominal CT , upper GI series, and upper endoscopy.  </a:t>
            </a:r>
          </a:p>
          <a:p>
            <a:r>
              <a:rPr lang="en-GB" sz="2400" b="1" dirty="0">
                <a:solidFill>
                  <a:srgbClr val="4D1434"/>
                </a:solidFill>
              </a:rPr>
              <a:t>Treatment:</a:t>
            </a:r>
          </a:p>
          <a:p>
            <a:pPr>
              <a:buFont typeface="Arial" panose="020B0604020202020204" pitchFamily="34" charset="0"/>
              <a:buChar char="•"/>
            </a:pPr>
            <a:r>
              <a:rPr lang="en-GB" sz="2200" dirty="0"/>
              <a:t>Endoscopic stenting and surgical stricturoplasty: successful in some cases. </a:t>
            </a:r>
          </a:p>
          <a:p>
            <a:pPr>
              <a:buFont typeface="Arial" panose="020B0604020202020204" pitchFamily="34" charset="0"/>
              <a:buChar char="•"/>
            </a:pPr>
            <a:r>
              <a:rPr lang="en-GB" sz="2200" dirty="0"/>
              <a:t>Conversion to gastric bypass: usually the best option. </a:t>
            </a:r>
          </a:p>
        </p:txBody>
      </p:sp>
    </p:spTree>
    <p:extLst>
      <p:ext uri="{BB962C8B-B14F-4D97-AF65-F5344CB8AC3E}">
        <p14:creationId xmlns="" xmlns:p14="http://schemas.microsoft.com/office/powerpoint/2010/main" val="3043683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1792439" y="0"/>
            <a:ext cx="7668008" cy="2301240"/>
          </a:xfrm>
        </p:spPr>
        <p:txBody>
          <a:bodyPr>
            <a:normAutofit/>
          </a:bodyPr>
          <a:lstStyle/>
          <a:p>
            <a:pPr algn="ctr"/>
            <a:r>
              <a:rPr lang="en-US" b="1" dirty="0"/>
              <a:t> </a:t>
            </a:r>
            <a:r>
              <a:rPr lang="en-US" b="1" u="sng" dirty="0">
                <a:solidFill>
                  <a:schemeClr val="tx1"/>
                </a:solidFill>
              </a:rPr>
              <a:t>Roux-en-Y gastric bypass surgery complications</a:t>
            </a:r>
            <a:endParaRPr lang="ar-JO" u="sng" dirty="0">
              <a:solidFill>
                <a:schemeClr val="tx1"/>
              </a:solidFill>
            </a:endParaRPr>
          </a:p>
        </p:txBody>
      </p:sp>
      <p:pic>
        <p:nvPicPr>
          <p:cNvPr id="3" name="صورة 2" descr="RouxenY(0).jpg"/>
          <p:cNvPicPr>
            <a:picLocks noChangeAspect="1"/>
          </p:cNvPicPr>
          <p:nvPr/>
        </p:nvPicPr>
        <p:blipFill>
          <a:blip r:embed="rId2"/>
          <a:stretch>
            <a:fillRect/>
          </a:stretch>
        </p:blipFill>
        <p:spPr>
          <a:xfrm>
            <a:off x="2026509" y="2409569"/>
            <a:ext cx="7488195" cy="391709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EA84DB8-82A6-448B-BC10-0D234845AB3D}"/>
              </a:ext>
            </a:extLst>
          </p:cNvPr>
          <p:cNvSpPr>
            <a:spLocks noGrp="1"/>
          </p:cNvSpPr>
          <p:nvPr>
            <p:ph type="title"/>
          </p:nvPr>
        </p:nvSpPr>
        <p:spPr>
          <a:xfrm>
            <a:off x="659862" y="170493"/>
            <a:ext cx="10548747" cy="1499616"/>
          </a:xfrm>
        </p:spPr>
        <p:txBody>
          <a:bodyPr>
            <a:normAutofit/>
          </a:bodyPr>
          <a:lstStyle/>
          <a:p>
            <a:pPr marL="274320" indent="-274320" eaLnBrk="1" fontAlgn="auto" hangingPunct="1">
              <a:spcAft>
                <a:spcPts val="0"/>
              </a:spcAft>
              <a:buClr>
                <a:schemeClr val="accent3"/>
              </a:buClr>
              <a:buFont typeface="Arial" charset="0"/>
              <a:buNone/>
              <a:defRPr/>
            </a:pPr>
            <a:r>
              <a:rPr lang="en-US" sz="3200" b="1" dirty="0">
                <a:latin typeface="+mj-lt"/>
              </a:rPr>
              <a:t>Possible Complications May Lead to Short or Long-term </a:t>
            </a:r>
            <a:br>
              <a:rPr lang="en-US" sz="3200" b="1" dirty="0">
                <a:latin typeface="+mj-lt"/>
              </a:rPr>
            </a:br>
            <a:r>
              <a:rPr lang="en-US" sz="3200" b="1" dirty="0">
                <a:latin typeface="+mj-lt"/>
              </a:rPr>
              <a:t>Hospitalization and/or Re-operation :</a:t>
            </a:r>
          </a:p>
        </p:txBody>
      </p:sp>
      <p:sp>
        <p:nvSpPr>
          <p:cNvPr id="3" name="Content Placeholder 2">
            <a:extLst>
              <a:ext uri="{FF2B5EF4-FFF2-40B4-BE49-F238E27FC236}">
                <a16:creationId xmlns="" xmlns:a16="http://schemas.microsoft.com/office/drawing/2014/main" id="{5F94DDFE-C701-49D0-B34B-A08BF387F4E1}"/>
              </a:ext>
            </a:extLst>
          </p:cNvPr>
          <p:cNvSpPr>
            <a:spLocks noGrp="1"/>
          </p:cNvSpPr>
          <p:nvPr>
            <p:ph sz="quarter" idx="1"/>
          </p:nvPr>
        </p:nvSpPr>
        <p:spPr>
          <a:xfrm>
            <a:off x="1135952" y="2038865"/>
            <a:ext cx="9920096" cy="4638160"/>
          </a:xfrm>
        </p:spPr>
        <p:txBody>
          <a:bodyPr>
            <a:normAutofit fontScale="92500" lnSpcReduction="20000"/>
          </a:bodyPr>
          <a:lstStyle/>
          <a:p>
            <a:pPr marL="274320" indent="-274320">
              <a:spcBef>
                <a:spcPct val="45000"/>
              </a:spcBef>
              <a:spcAft>
                <a:spcPts val="0"/>
              </a:spcAft>
              <a:buClr>
                <a:schemeClr val="accent3"/>
              </a:buClr>
              <a:buFont typeface="Wingdings 2"/>
              <a:buChar char=""/>
              <a:defRPr/>
            </a:pPr>
            <a:r>
              <a:rPr lang="en-US" b="1" dirty="0">
                <a:solidFill>
                  <a:srgbClr val="FF0000"/>
                </a:solidFill>
                <a:latin typeface="+mj-lt"/>
              </a:rPr>
              <a:t>Cholelithiasis</a:t>
            </a:r>
          </a:p>
          <a:p>
            <a:pPr marL="274320" indent="-274320">
              <a:spcBef>
                <a:spcPct val="45000"/>
              </a:spcBef>
              <a:spcAft>
                <a:spcPts val="0"/>
              </a:spcAft>
              <a:buClr>
                <a:schemeClr val="accent3"/>
              </a:buClr>
              <a:buFont typeface="Wingdings 2"/>
              <a:buChar char=""/>
              <a:defRPr/>
            </a:pPr>
            <a:r>
              <a:rPr lang="en-US" b="1" dirty="0">
                <a:solidFill>
                  <a:srgbClr val="FF0000"/>
                </a:solidFill>
                <a:latin typeface="+mj-lt"/>
              </a:rPr>
              <a:t>VTE (DVT)</a:t>
            </a:r>
          </a:p>
          <a:p>
            <a:pPr marL="274320" indent="-274320" eaLnBrk="1" fontAlgn="auto" hangingPunct="1">
              <a:spcBef>
                <a:spcPct val="45000"/>
              </a:spcBef>
              <a:spcAft>
                <a:spcPts val="0"/>
              </a:spcAft>
              <a:buClr>
                <a:schemeClr val="accent3"/>
              </a:buClr>
              <a:buFont typeface="Wingdings 2"/>
              <a:buChar char=""/>
              <a:defRPr/>
            </a:pPr>
            <a:r>
              <a:rPr lang="en-US" dirty="0">
                <a:latin typeface="+mj-lt"/>
              </a:rPr>
              <a:t>Infection, bleeding or leaking at suture/staple lines</a:t>
            </a:r>
          </a:p>
          <a:p>
            <a:pPr marL="274320" indent="-274320" eaLnBrk="1" fontAlgn="auto" hangingPunct="1">
              <a:spcBef>
                <a:spcPct val="45000"/>
              </a:spcBef>
              <a:spcAft>
                <a:spcPts val="0"/>
              </a:spcAft>
              <a:buClr>
                <a:schemeClr val="accent3"/>
              </a:buClr>
              <a:buFont typeface="Wingdings 2"/>
              <a:buChar char=""/>
              <a:defRPr/>
            </a:pPr>
            <a:r>
              <a:rPr lang="en-US" dirty="0">
                <a:latin typeface="+mj-lt"/>
              </a:rPr>
              <a:t>Blockage of the intestines or pouch</a:t>
            </a:r>
          </a:p>
          <a:p>
            <a:pPr marL="274320" indent="-274320" eaLnBrk="1" fontAlgn="auto" hangingPunct="1">
              <a:spcBef>
                <a:spcPct val="45000"/>
              </a:spcBef>
              <a:spcAft>
                <a:spcPts val="0"/>
              </a:spcAft>
              <a:buClr>
                <a:schemeClr val="accent3"/>
              </a:buClr>
              <a:buFont typeface="Wingdings 2"/>
              <a:buChar char=""/>
              <a:defRPr/>
            </a:pPr>
            <a:r>
              <a:rPr lang="en-US" dirty="0">
                <a:latin typeface="+mj-lt"/>
              </a:rPr>
              <a:t>Dehydration</a:t>
            </a:r>
          </a:p>
          <a:p>
            <a:pPr marL="274320" indent="-274320" eaLnBrk="1" fontAlgn="auto" hangingPunct="1">
              <a:spcBef>
                <a:spcPct val="45000"/>
              </a:spcBef>
              <a:spcAft>
                <a:spcPts val="0"/>
              </a:spcAft>
              <a:buClr>
                <a:schemeClr val="accent3"/>
              </a:buClr>
              <a:buFont typeface="Wingdings 2"/>
              <a:buChar char=""/>
              <a:defRPr/>
            </a:pPr>
            <a:r>
              <a:rPr lang="en-US" dirty="0">
                <a:latin typeface="+mj-lt"/>
              </a:rPr>
              <a:t>Blood clots in legs or lungs</a:t>
            </a:r>
          </a:p>
          <a:p>
            <a:pPr marL="274320" indent="-274320" eaLnBrk="1" fontAlgn="auto" hangingPunct="1">
              <a:spcBef>
                <a:spcPct val="45000"/>
              </a:spcBef>
              <a:spcAft>
                <a:spcPts val="0"/>
              </a:spcAft>
              <a:buClr>
                <a:schemeClr val="accent3"/>
              </a:buClr>
              <a:buFont typeface="Wingdings 2"/>
              <a:buChar char=""/>
              <a:defRPr/>
            </a:pPr>
            <a:r>
              <a:rPr lang="en-US" dirty="0">
                <a:latin typeface="+mj-lt"/>
              </a:rPr>
              <a:t>Vitamin and mineral deficiency</a:t>
            </a:r>
          </a:p>
          <a:p>
            <a:pPr marL="274320" indent="-274320" eaLnBrk="1" fontAlgn="auto" hangingPunct="1">
              <a:spcBef>
                <a:spcPct val="45000"/>
              </a:spcBef>
              <a:spcAft>
                <a:spcPts val="0"/>
              </a:spcAft>
              <a:buClr>
                <a:schemeClr val="accent3"/>
              </a:buClr>
              <a:buFont typeface="Wingdings 2"/>
              <a:buChar char=""/>
              <a:defRPr/>
            </a:pPr>
            <a:r>
              <a:rPr lang="en-US" dirty="0">
                <a:latin typeface="+mj-lt"/>
              </a:rPr>
              <a:t>Protein malnutrition </a:t>
            </a:r>
          </a:p>
          <a:p>
            <a:pPr marL="274320" indent="-274320" eaLnBrk="1" fontAlgn="auto" hangingPunct="1">
              <a:spcBef>
                <a:spcPct val="45000"/>
              </a:spcBef>
              <a:spcAft>
                <a:spcPts val="0"/>
              </a:spcAft>
              <a:buClr>
                <a:schemeClr val="accent3"/>
              </a:buClr>
              <a:buFont typeface="Wingdings 2"/>
              <a:buChar char=""/>
              <a:defRPr/>
            </a:pPr>
            <a:r>
              <a:rPr lang="en-US" dirty="0">
                <a:latin typeface="+mj-lt"/>
              </a:rPr>
              <a:t>Incisional hernia</a:t>
            </a:r>
          </a:p>
          <a:p>
            <a:pPr marL="274320" indent="-274320" eaLnBrk="1" fontAlgn="auto" hangingPunct="1">
              <a:spcBef>
                <a:spcPct val="45000"/>
              </a:spcBef>
              <a:spcAft>
                <a:spcPts val="0"/>
              </a:spcAft>
              <a:buClr>
                <a:schemeClr val="accent3"/>
              </a:buClr>
              <a:buFont typeface="Wingdings 2"/>
              <a:buChar char=""/>
              <a:defRPr/>
            </a:pPr>
            <a:r>
              <a:rPr lang="en-US" dirty="0">
                <a:latin typeface="+mj-lt"/>
              </a:rPr>
              <a:t>Death</a:t>
            </a:r>
          </a:p>
          <a:p>
            <a:pPr algn="l">
              <a:buFont typeface="Arial" panose="020B0604020202020204" pitchFamily="34" charset="0"/>
              <a:buChar char="•"/>
            </a:pPr>
            <a:endParaRPr lang="en-GB" b="0" i="0" dirty="0">
              <a:solidFill>
                <a:srgbClr val="363533"/>
              </a:solidFill>
              <a:effectLst/>
              <a:latin typeface="Whitney SSm A"/>
            </a:endParaRPr>
          </a:p>
          <a:p>
            <a:endParaRPr lang="en-GB" dirty="0"/>
          </a:p>
        </p:txBody>
      </p:sp>
    </p:spTree>
    <p:extLst>
      <p:ext uri="{BB962C8B-B14F-4D97-AF65-F5344CB8AC3E}">
        <p14:creationId xmlns="" xmlns:p14="http://schemas.microsoft.com/office/powerpoint/2010/main" val="14707806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54174" y="830692"/>
            <a:ext cx="8856984" cy="1232886"/>
          </a:xfrm>
        </p:spPr>
        <p:txBody>
          <a:bodyPr>
            <a:normAutofit/>
          </a:bodyPr>
          <a:lstStyle/>
          <a:p>
            <a:pPr marL="685800" indent="-685800" algn="ctr">
              <a:buFont typeface="Arial" panose="020B0604020202020204" pitchFamily="34" charset="0"/>
              <a:buChar char="•"/>
            </a:pPr>
            <a:r>
              <a:rPr lang="en-US" sz="4000" u="sng" dirty="0">
                <a:solidFill>
                  <a:schemeClr val="tx1"/>
                </a:solidFill>
                <a:latin typeface="Algerian" panose="04020705040A02060702" pitchFamily="82" charset="0"/>
              </a:rPr>
              <a:t>Predictors of complications</a:t>
            </a:r>
            <a:endParaRPr lang="ar-JO" sz="4000" u="sng" dirty="0">
              <a:solidFill>
                <a:schemeClr val="tx1"/>
              </a:solidFill>
              <a:latin typeface="Algerian" panose="04020705040A02060702" pitchFamily="82" charset="0"/>
            </a:endParaRPr>
          </a:p>
        </p:txBody>
      </p:sp>
      <p:sp>
        <p:nvSpPr>
          <p:cNvPr id="3" name="عنصر نائب للمحتوى 2"/>
          <p:cNvSpPr>
            <a:spLocks noGrp="1"/>
          </p:cNvSpPr>
          <p:nvPr>
            <p:ph sz="quarter" idx="1"/>
          </p:nvPr>
        </p:nvSpPr>
        <p:spPr>
          <a:xfrm>
            <a:off x="1919536" y="2458995"/>
            <a:ext cx="8352928" cy="2986231"/>
          </a:xfrm>
        </p:spPr>
        <p:txBody>
          <a:bodyPr>
            <a:normAutofit fontScale="85000" lnSpcReduction="20000"/>
          </a:bodyPr>
          <a:lstStyle/>
          <a:p>
            <a:r>
              <a:rPr lang="en-US" sz="3600" dirty="0"/>
              <a:t>Age &gt; 65</a:t>
            </a:r>
          </a:p>
          <a:p>
            <a:r>
              <a:rPr lang="en-US" sz="3600" dirty="0"/>
              <a:t> BMI &gt; 50 </a:t>
            </a:r>
          </a:p>
          <a:p>
            <a:r>
              <a:rPr lang="en-US" sz="3600" dirty="0"/>
              <a:t>medical co-morbidities  ( obstructive sleep apnea, </a:t>
            </a:r>
            <a:r>
              <a:rPr lang="en-US" sz="3600" dirty="0" err="1"/>
              <a:t>gastroesophageal</a:t>
            </a:r>
            <a:r>
              <a:rPr lang="en-US" sz="3600" dirty="0"/>
              <a:t> reflux disease, history of a thrombotic event, diabetes, hyperlipidaemia, peripheral vascular disease hypertension, renal impairment, arthritis and asthma).</a:t>
            </a:r>
            <a:endParaRPr lang="ar-JO" sz="36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dirty="0" smtClean="0"/>
              <a:t>Classification :</a:t>
            </a:r>
            <a:endParaRPr lang="ar-SA" dirty="0"/>
          </a:p>
        </p:txBody>
      </p:sp>
      <p:sp>
        <p:nvSpPr>
          <p:cNvPr id="3" name="عنصر نائب للمحتوى 2"/>
          <p:cNvSpPr>
            <a:spLocks noGrp="1"/>
          </p:cNvSpPr>
          <p:nvPr>
            <p:ph sz="quarter" idx="1"/>
          </p:nvPr>
        </p:nvSpPr>
        <p:spPr/>
        <p:txBody>
          <a:bodyPr/>
          <a:lstStyle/>
          <a:p>
            <a:r>
              <a:rPr lang="en-GB" dirty="0" smtClean="0"/>
              <a:t>Major complication as small bowel obstruction ,major leak ,</a:t>
            </a:r>
            <a:r>
              <a:rPr lang="en-GB" dirty="0" err="1" smtClean="0"/>
              <a:t>abscess,anastomotic</a:t>
            </a:r>
            <a:r>
              <a:rPr lang="en-GB" dirty="0" smtClean="0"/>
              <a:t> stricture ,fistulae </a:t>
            </a:r>
          </a:p>
          <a:p>
            <a:r>
              <a:rPr lang="en-GB" dirty="0" smtClean="0"/>
              <a:t>Minor complication :marginal ulcer ,pancreatitis ,</a:t>
            </a:r>
            <a:r>
              <a:rPr lang="en-GB" dirty="0" err="1" smtClean="0"/>
              <a:t>esophagitis,splenic</a:t>
            </a:r>
            <a:r>
              <a:rPr lang="en-GB" dirty="0" smtClean="0"/>
              <a:t> abscess ,</a:t>
            </a:r>
            <a:r>
              <a:rPr lang="en-GB" dirty="0" err="1" smtClean="0"/>
              <a:t>cholithasis</a:t>
            </a:r>
            <a:r>
              <a:rPr lang="en-GB" dirty="0" smtClean="0"/>
              <a:t> </a:t>
            </a:r>
          </a:p>
          <a:p>
            <a:r>
              <a:rPr lang="en-GB" dirty="0" smtClean="0"/>
              <a:t>Early complication less than one month </a:t>
            </a:r>
          </a:p>
          <a:p>
            <a:r>
              <a:rPr lang="en-GB" dirty="0" smtClean="0"/>
              <a:t>Late complication more than one month </a:t>
            </a:r>
            <a:endParaRPr lang="ar-SA"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952596" y="476672"/>
            <a:ext cx="8229600" cy="2592288"/>
          </a:xfrm>
        </p:spPr>
        <p:txBody>
          <a:bodyPr>
            <a:normAutofit fontScale="90000"/>
          </a:bodyPr>
          <a:lstStyle/>
          <a:p>
            <a:pPr algn="ctr"/>
            <a:r>
              <a:rPr lang="en-US" sz="6000" b="1" u="sng" dirty="0">
                <a:solidFill>
                  <a:schemeClr val="tx1"/>
                </a:solidFill>
                <a:latin typeface="Algerian" panose="04020705040A02060702" pitchFamily="82" charset="0"/>
              </a:rPr>
              <a:t>Early complications</a:t>
            </a:r>
            <a:r>
              <a:rPr lang="en-US" dirty="0"/>
              <a:t/>
            </a:r>
            <a:br>
              <a:rPr lang="en-US" dirty="0"/>
            </a:br>
            <a:r>
              <a:rPr lang="en-US" dirty="0"/>
              <a:t/>
            </a:r>
            <a:br>
              <a:rPr lang="en-US" dirty="0"/>
            </a:br>
            <a:endParaRPr lang="ar-JO" dirty="0"/>
          </a:p>
        </p:txBody>
      </p:sp>
      <p:sp>
        <p:nvSpPr>
          <p:cNvPr id="3" name="عنصر نائب للمحتوى 2"/>
          <p:cNvSpPr>
            <a:spLocks noGrp="1"/>
          </p:cNvSpPr>
          <p:nvPr>
            <p:ph sz="quarter" idx="1"/>
          </p:nvPr>
        </p:nvSpPr>
        <p:spPr>
          <a:xfrm>
            <a:off x="1981201" y="1600203"/>
            <a:ext cx="8258204" cy="4525963"/>
          </a:xfrm>
        </p:spPr>
        <p:txBody>
          <a:bodyPr numCol="1">
            <a:normAutofit/>
          </a:bodyPr>
          <a:lstStyle/>
          <a:p>
            <a:pPr algn="l" rtl="0"/>
            <a:endParaRPr lang="en-US" dirty="0"/>
          </a:p>
          <a:p>
            <a:pPr algn="l" rtl="0"/>
            <a:r>
              <a:rPr lang="en-US" sz="4000" dirty="0">
                <a:solidFill>
                  <a:srgbClr val="FF0000"/>
                </a:solidFill>
                <a:latin typeface="+mj-lt"/>
              </a:rPr>
              <a:t>Anastomotic or staple line leaks</a:t>
            </a:r>
            <a:r>
              <a:rPr lang="en-US" dirty="0">
                <a:latin typeface="+mj-lt"/>
              </a:rPr>
              <a:t/>
            </a:r>
            <a:br>
              <a:rPr lang="en-US" dirty="0">
                <a:latin typeface="+mj-lt"/>
              </a:rPr>
            </a:br>
            <a:endParaRPr lang="en-US" dirty="0">
              <a:latin typeface="+mj-lt"/>
            </a:endParaRPr>
          </a:p>
          <a:p>
            <a:pPr algn="l" rtl="0"/>
            <a:r>
              <a:rPr lang="en-US" dirty="0">
                <a:latin typeface="+mj-lt"/>
              </a:rPr>
              <a:t> There are five potential sites where a leak may form: </a:t>
            </a:r>
            <a:r>
              <a:rPr lang="en-US" dirty="0">
                <a:solidFill>
                  <a:srgbClr val="FF0000"/>
                </a:solidFill>
                <a:latin typeface="+mj-lt"/>
              </a:rPr>
              <a:t>gastrojejunostomy</a:t>
            </a:r>
            <a:r>
              <a:rPr lang="en-US" dirty="0">
                <a:latin typeface="+mj-lt"/>
              </a:rPr>
              <a:t> (most common site), gastric pouch staple line, gastric remnant staple line, Roux limb staple line and jejunojejunal anastomosis</a:t>
            </a:r>
            <a:endParaRPr lang="ar-JO" dirty="0">
              <a:latin typeface="+mj-l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1690854" y="572310"/>
            <a:ext cx="8640960" cy="5505475"/>
          </a:xfrm>
        </p:spPr>
        <p:txBody>
          <a:bodyPr>
            <a:normAutofit/>
          </a:bodyPr>
          <a:lstStyle/>
          <a:p>
            <a:pPr algn="l"/>
            <a:r>
              <a:rPr lang="en-US" sz="3200" u="sng" dirty="0">
                <a:solidFill>
                  <a:schemeClr val="tx1"/>
                </a:solidFill>
                <a:latin typeface="Algerian" panose="04020705040A02060702" pitchFamily="82" charset="0"/>
              </a:rPr>
              <a:t>Diagnosis and presenting symptoms:</a:t>
            </a:r>
          </a:p>
          <a:p>
            <a:pPr marL="36576" indent="0">
              <a:buNone/>
            </a:pPr>
            <a:endParaRPr lang="en-US" sz="3200" dirty="0">
              <a:solidFill>
                <a:schemeClr val="accent1">
                  <a:lumMod val="75000"/>
                </a:schemeClr>
              </a:solidFill>
              <a:latin typeface="Algerian" panose="04020705040A02060702" pitchFamily="82" charset="0"/>
            </a:endParaRPr>
          </a:p>
          <a:p>
            <a:pPr algn="ctr"/>
            <a:r>
              <a:rPr lang="en-US" sz="2800" dirty="0">
                <a:solidFill>
                  <a:schemeClr val="accent1">
                    <a:lumMod val="75000"/>
                  </a:schemeClr>
                </a:solidFill>
                <a:latin typeface="Algerian" panose="04020705040A02060702" pitchFamily="82" charset="0"/>
              </a:rPr>
              <a:t> </a:t>
            </a:r>
            <a:r>
              <a:rPr lang="en-US" sz="2800" dirty="0">
                <a:latin typeface="+mj-lt"/>
              </a:rPr>
              <a:t>The diagnosis of ASL is based on a high clinical suspicion. Symptoms are nonspecific and variable including tachycardia, fever, abdominal pain, nausea, and vomiting and purulent drain output. In one study, </a:t>
            </a:r>
            <a:r>
              <a:rPr lang="en-US" sz="2800" i="1" u="sng" dirty="0">
                <a:solidFill>
                  <a:srgbClr val="FF0000"/>
                </a:solidFill>
                <a:latin typeface="+mj-lt"/>
              </a:rPr>
              <a:t>sustained tachycardia</a:t>
            </a:r>
            <a:r>
              <a:rPr lang="en-US" sz="2800" dirty="0">
                <a:latin typeface="+mj-lt"/>
              </a:rPr>
              <a:t> &gt; 120 beats per minute in the post-operative setting was highly specific for an ASL</a:t>
            </a:r>
            <a:endParaRPr lang="ar-JO" sz="2800" dirty="0">
              <a:latin typeface="+mj-l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descr="3.png"/>
          <p:cNvPicPr>
            <a:picLocks noGrp="1" noChangeAspect="1"/>
          </p:cNvPicPr>
          <p:nvPr>
            <p:ph sz="quarter" idx="1"/>
          </p:nvPr>
        </p:nvPicPr>
        <p:blipFill>
          <a:blip r:embed="rId2"/>
          <a:stretch>
            <a:fillRect/>
          </a:stretch>
        </p:blipFill>
        <p:spPr>
          <a:xfrm>
            <a:off x="444844" y="284206"/>
            <a:ext cx="10589740" cy="658615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6" name="عنصر نائب للمحتوى 5" descr="1.png"/>
          <p:cNvPicPr>
            <a:picLocks noGrp="1" noChangeAspect="1"/>
          </p:cNvPicPr>
          <p:nvPr>
            <p:ph sz="quarter" idx="1"/>
          </p:nvPr>
        </p:nvPicPr>
        <p:blipFill>
          <a:blip r:embed="rId2"/>
          <a:stretch>
            <a:fillRect/>
          </a:stretch>
        </p:blipFill>
        <p:spPr>
          <a:xfrm>
            <a:off x="1161535" y="464417"/>
            <a:ext cx="8093676" cy="5555383"/>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1703513" y="260648"/>
            <a:ext cx="8750207" cy="6597352"/>
          </a:xfrm>
        </p:spPr>
        <p:txBody>
          <a:bodyPr>
            <a:normAutofit/>
          </a:bodyPr>
          <a:lstStyle/>
          <a:p>
            <a:pPr algn="l"/>
            <a:r>
              <a:rPr lang="en-US" sz="2800" dirty="0">
                <a:latin typeface="+mj-lt"/>
              </a:rPr>
              <a:t>Radiographic studies are occasionally helpful and may show fluid collection adjacent to the pouch, diffuse abdominal fluid or rarely, </a:t>
            </a:r>
            <a:r>
              <a:rPr lang="en-US" sz="2800" dirty="0" err="1">
                <a:latin typeface="+mj-lt"/>
              </a:rPr>
              <a:t>intraperitoneal</a:t>
            </a:r>
            <a:r>
              <a:rPr lang="en-US" sz="2800" dirty="0">
                <a:latin typeface="+mj-lt"/>
              </a:rPr>
              <a:t> </a:t>
            </a:r>
            <a:r>
              <a:rPr lang="en-US" sz="2800" dirty="0" smtClean="0">
                <a:latin typeface="+mj-lt"/>
              </a:rPr>
              <a:t>air</a:t>
            </a:r>
          </a:p>
          <a:p>
            <a:pPr algn="l"/>
            <a:r>
              <a:rPr lang="en-GB" sz="2800" dirty="0" smtClean="0">
                <a:latin typeface="+mj-lt"/>
              </a:rPr>
              <a:t>Definitive investigation is made via ct-scan with contrast </a:t>
            </a:r>
            <a:endParaRPr lang="en-US" sz="2800" dirty="0">
              <a:latin typeface="+mj-lt"/>
            </a:endParaRPr>
          </a:p>
          <a:p>
            <a:pPr algn="l"/>
            <a:endParaRPr lang="en-US" b="1" u="sng" dirty="0">
              <a:solidFill>
                <a:schemeClr val="tx1"/>
              </a:solidFill>
            </a:endParaRPr>
          </a:p>
          <a:p>
            <a:pPr marL="36576" indent="0">
              <a:buNone/>
            </a:pPr>
            <a:r>
              <a:rPr lang="en-US" dirty="0"/>
              <a:t/>
            </a:r>
            <a:br>
              <a:rPr lang="en-US" dirty="0"/>
            </a:br>
            <a:endParaRPr lang="ar-JO"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19200" y="274638"/>
            <a:ext cx="10363200" cy="577978"/>
          </a:xfrm>
        </p:spPr>
        <p:txBody>
          <a:bodyPr>
            <a:normAutofit fontScale="90000"/>
          </a:bodyPr>
          <a:lstStyle/>
          <a:p>
            <a:r>
              <a:rPr lang="en-GB" dirty="0" smtClean="0"/>
              <a:t>Management </a:t>
            </a:r>
            <a:endParaRPr lang="ar-SA" dirty="0"/>
          </a:p>
        </p:txBody>
      </p:sp>
      <p:sp>
        <p:nvSpPr>
          <p:cNvPr id="3" name="عنصر نائب للمحتوى 2"/>
          <p:cNvSpPr>
            <a:spLocks noGrp="1"/>
          </p:cNvSpPr>
          <p:nvPr>
            <p:ph sz="quarter" idx="1"/>
          </p:nvPr>
        </p:nvSpPr>
        <p:spPr/>
        <p:txBody>
          <a:bodyPr>
            <a:normAutofit fontScale="77500" lnSpcReduction="20000"/>
          </a:bodyPr>
          <a:lstStyle/>
          <a:p>
            <a:r>
              <a:rPr lang="en-US" dirty="0" smtClean="0"/>
              <a:t>Conservative management can be effective in non-septic, </a:t>
            </a:r>
            <a:r>
              <a:rPr lang="en-US" dirty="0" err="1" smtClean="0"/>
              <a:t>hemodynamically</a:t>
            </a:r>
            <a:r>
              <a:rPr lang="en-US" dirty="0" smtClean="0"/>
              <a:t> stable patients with contained leaks. The mainstay of this treatment are intravenous antibiotics, monitoring of secretions through drains, </a:t>
            </a:r>
            <a:r>
              <a:rPr lang="en-US" dirty="0" err="1" smtClean="0"/>
              <a:t>nasoenteral</a:t>
            </a:r>
            <a:r>
              <a:rPr lang="en-US" dirty="0" smtClean="0"/>
              <a:t> nutrition or total </a:t>
            </a:r>
            <a:r>
              <a:rPr lang="en-US" dirty="0" err="1" smtClean="0"/>
              <a:t>parenteral</a:t>
            </a:r>
            <a:r>
              <a:rPr lang="en-US" dirty="0" smtClean="0"/>
              <a:t> nutrition (depending on the case and the location of the leak), and if the leak is contained and accessible, a </a:t>
            </a:r>
            <a:r>
              <a:rPr lang="en-US" dirty="0" err="1" smtClean="0"/>
              <a:t>percutaneous</a:t>
            </a:r>
            <a:r>
              <a:rPr lang="en-US" dirty="0" smtClean="0"/>
              <a:t> treatment can be performed. This approach has been shown to be successful and lacks the morbidity associated with a reoperation</a:t>
            </a:r>
            <a:r>
              <a:rPr lang="en-US" baseline="30000" dirty="0" smtClean="0"/>
              <a:t>.</a:t>
            </a:r>
            <a:endParaRPr lang="en-US" dirty="0" smtClean="0"/>
          </a:p>
          <a:p>
            <a:r>
              <a:rPr lang="en-US" dirty="0" smtClean="0"/>
              <a:t>But if the patient is </a:t>
            </a:r>
            <a:r>
              <a:rPr lang="en-US" dirty="0" err="1" smtClean="0"/>
              <a:t>hemodynamically</a:t>
            </a:r>
            <a:r>
              <a:rPr lang="en-US" dirty="0" smtClean="0"/>
              <a:t> unstable, has a complicated leak, or signs of sepsis, an operative treatment is mandatory. The operative goals are: to confirm and repair the leak, remove gastrointestinal contents from the abdominal cavity and place closed suction drains.</a:t>
            </a:r>
          </a:p>
          <a:p>
            <a:r>
              <a:rPr lang="en-US" dirty="0" smtClean="0"/>
              <a:t>The repair of the leak would be the ideal situation, but often suturing the place of the leak can be challenging, as the acutely inflamed tissues might not be amenable to suture placement. In such cases, the removal of gastrointestinal contents and placement of drainage tubes may be the safest option. Depending on the surgical team skills the approach could be laparoscopic or open.</a:t>
            </a:r>
          </a:p>
          <a:p>
            <a:r>
              <a:rPr lang="en-US" dirty="0" smtClean="0"/>
              <a:t>Maintain the nutrition is mandatory to allow healing the tissues in the place of the leak. In order to achieve this, the placement of a feeding </a:t>
            </a:r>
            <a:r>
              <a:rPr lang="en-US" dirty="0" err="1" smtClean="0"/>
              <a:t>gastrostomy</a:t>
            </a:r>
            <a:r>
              <a:rPr lang="en-US" dirty="0" smtClean="0"/>
              <a:t> into the gastric remnant or a feeding </a:t>
            </a:r>
            <a:r>
              <a:rPr lang="en-US" dirty="0" err="1" smtClean="0"/>
              <a:t>jejunostomy</a:t>
            </a:r>
            <a:r>
              <a:rPr lang="en-US" dirty="0" smtClean="0"/>
              <a:t> should be considered. This would allow for continued </a:t>
            </a:r>
            <a:r>
              <a:rPr lang="en-US" dirty="0" err="1" smtClean="0"/>
              <a:t>enteral</a:t>
            </a:r>
            <a:r>
              <a:rPr lang="en-US" dirty="0" smtClean="0"/>
              <a:t> nutrition while bowel rest is maintained at the site of the leak.</a:t>
            </a:r>
          </a:p>
          <a:p>
            <a:endParaRPr lang="ar-SA"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869990" y="-1"/>
            <a:ext cx="8296252" cy="1322173"/>
          </a:xfrm>
        </p:spPr>
        <p:txBody>
          <a:bodyPr>
            <a:normAutofit/>
          </a:bodyPr>
          <a:lstStyle/>
          <a:p>
            <a:pPr algn="ctr"/>
            <a:r>
              <a:rPr lang="en-US" b="1" dirty="0">
                <a:solidFill>
                  <a:srgbClr val="FF0000"/>
                </a:solidFill>
              </a:rPr>
              <a:t>Gastrointestinal bleeding</a:t>
            </a:r>
            <a:endParaRPr lang="ar-JO" dirty="0">
              <a:solidFill>
                <a:srgbClr val="FF0000"/>
              </a:solidFill>
            </a:endParaRPr>
          </a:p>
        </p:txBody>
      </p:sp>
      <p:sp>
        <p:nvSpPr>
          <p:cNvPr id="3" name="عنصر نائب للمحتوى 2"/>
          <p:cNvSpPr>
            <a:spLocks noGrp="1"/>
          </p:cNvSpPr>
          <p:nvPr>
            <p:ph sz="quarter" idx="1"/>
          </p:nvPr>
        </p:nvSpPr>
        <p:spPr>
          <a:xfrm>
            <a:off x="1206843" y="1818503"/>
            <a:ext cx="10363200" cy="4572000"/>
          </a:xfrm>
        </p:spPr>
        <p:txBody>
          <a:bodyPr>
            <a:normAutofit/>
          </a:bodyPr>
          <a:lstStyle/>
          <a:p>
            <a:pPr algn="l"/>
            <a:r>
              <a:rPr lang="en-US" dirty="0">
                <a:latin typeface="+mj-lt"/>
              </a:rPr>
              <a:t>gastrointestinal bleeding (GIB) after RYGB can be life threatening if not recognized and treated early.</a:t>
            </a:r>
          </a:p>
          <a:p>
            <a:pPr algn="l">
              <a:buNone/>
            </a:pPr>
            <a:endParaRPr lang="en-US" dirty="0"/>
          </a:p>
          <a:p>
            <a:r>
              <a:rPr lang="en-US" dirty="0">
                <a:latin typeface="+mj-lt"/>
              </a:rPr>
              <a:t>GIB after laparoscopic RYGB can be </a:t>
            </a:r>
            <a:r>
              <a:rPr lang="en-US" dirty="0" err="1">
                <a:latin typeface="+mj-lt"/>
              </a:rPr>
              <a:t>intraperitoneal</a:t>
            </a:r>
            <a:r>
              <a:rPr lang="en-US" dirty="0">
                <a:latin typeface="+mj-lt"/>
              </a:rPr>
              <a:t> (</a:t>
            </a:r>
            <a:r>
              <a:rPr lang="en-US" dirty="0"/>
              <a:t> bleeding into the abdominal cavity, possibly from staple lines ) </a:t>
            </a:r>
            <a:r>
              <a:rPr lang="en-US" dirty="0">
                <a:latin typeface="+mj-lt"/>
              </a:rPr>
              <a:t>or </a:t>
            </a:r>
            <a:r>
              <a:rPr lang="en-US" dirty="0" err="1">
                <a:latin typeface="+mj-lt"/>
              </a:rPr>
              <a:t>intraluminal</a:t>
            </a:r>
            <a:r>
              <a:rPr lang="en-US" dirty="0">
                <a:latin typeface="+mj-lt"/>
              </a:rPr>
              <a:t> (</a:t>
            </a:r>
            <a:r>
              <a:rPr lang="en-US" dirty="0"/>
              <a:t>occurs into the lumen of the digestive tract  ) </a:t>
            </a:r>
            <a:r>
              <a:rPr lang="en-US" dirty="0">
                <a:latin typeface="+mj-lt"/>
              </a:rPr>
              <a:t> and most commonly originates at one of the five potential staple </a:t>
            </a:r>
            <a:r>
              <a:rPr lang="en-US" b="1" dirty="0">
                <a:latin typeface="+mj-lt"/>
              </a:rPr>
              <a:t>lines </a:t>
            </a:r>
            <a:r>
              <a:rPr lang="en-US" dirty="0">
                <a:latin typeface="+mj-lt"/>
              </a:rPr>
              <a:t>: the gastric pouch, excluded stomach, Roux limb staple line, gastrojejunostomy, and </a:t>
            </a:r>
            <a:r>
              <a:rPr lang="en-US" dirty="0" err="1" smtClean="0">
                <a:latin typeface="+mj-lt"/>
              </a:rPr>
              <a:t>jejunojejunostom</a:t>
            </a:r>
            <a:endParaRPr lang="en-US" dirty="0" smtClean="0">
              <a:latin typeface="+mj-lt"/>
            </a:endParaRPr>
          </a:p>
          <a:p>
            <a:r>
              <a:rPr lang="en-US" dirty="0" smtClean="0"/>
              <a:t> the </a:t>
            </a:r>
            <a:r>
              <a:rPr lang="en-US" dirty="0" err="1" smtClean="0"/>
              <a:t>intraperitoneal</a:t>
            </a:r>
            <a:r>
              <a:rPr lang="en-US" dirty="0" smtClean="0"/>
              <a:t> bleeding occurs as an early bleeding.</a:t>
            </a:r>
            <a:endParaRPr lang="ar-JO" dirty="0">
              <a:latin typeface="+mj-l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descr="abcd-28-01-0074-g03.jpg"/>
          <p:cNvPicPr>
            <a:picLocks noGrp="1" noChangeAspect="1"/>
          </p:cNvPicPr>
          <p:nvPr>
            <p:ph sz="quarter" idx="1"/>
          </p:nvPr>
        </p:nvPicPr>
        <p:blipFill>
          <a:blip r:embed="rId2"/>
          <a:stretch>
            <a:fillRect/>
          </a:stretch>
        </p:blipFill>
        <p:spPr>
          <a:xfrm>
            <a:off x="3200400" y="1027831"/>
            <a:ext cx="4009644" cy="5224688"/>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981200" y="274638"/>
            <a:ext cx="8075240" cy="1143000"/>
          </a:xfrm>
        </p:spPr>
        <p:txBody>
          <a:bodyPr>
            <a:normAutofit/>
          </a:bodyPr>
          <a:lstStyle/>
          <a:p>
            <a:pPr algn="ctr"/>
            <a:r>
              <a:rPr lang="en-US" sz="5400" b="1" u="sng" dirty="0">
                <a:solidFill>
                  <a:schemeClr val="tx1"/>
                </a:solidFill>
              </a:rPr>
              <a:t>Cholelithiasis</a:t>
            </a:r>
            <a:endParaRPr lang="ar-JO" sz="5400" b="1" u="sng" dirty="0">
              <a:solidFill>
                <a:schemeClr val="tx1"/>
              </a:solidFill>
            </a:endParaRPr>
          </a:p>
        </p:txBody>
      </p:sp>
      <p:sp>
        <p:nvSpPr>
          <p:cNvPr id="3" name="عنصر نائب للمحتوى 2"/>
          <p:cNvSpPr>
            <a:spLocks noGrp="1"/>
          </p:cNvSpPr>
          <p:nvPr>
            <p:ph sz="quarter" idx="1"/>
          </p:nvPr>
        </p:nvSpPr>
        <p:spPr>
          <a:xfrm>
            <a:off x="1114426" y="1700811"/>
            <a:ext cx="9086031" cy="4381947"/>
          </a:xfrm>
        </p:spPr>
        <p:txBody>
          <a:bodyPr>
            <a:normAutofit/>
          </a:bodyPr>
          <a:lstStyle/>
          <a:p>
            <a:r>
              <a:rPr lang="en-US" sz="3200" b="1" dirty="0"/>
              <a:t>Cholelithiasis</a:t>
            </a:r>
            <a:r>
              <a:rPr lang="en-US" sz="3200" dirty="0"/>
              <a:t> occurs in about </a:t>
            </a:r>
            <a:r>
              <a:rPr lang="en-US" sz="3200" b="1" u="sng" dirty="0"/>
              <a:t>one-third</a:t>
            </a:r>
            <a:r>
              <a:rPr lang="en-US" sz="3200" dirty="0"/>
              <a:t> of patients who undergo bariatric surgery.</a:t>
            </a:r>
          </a:p>
          <a:p>
            <a:endParaRPr lang="en-US" sz="3200" dirty="0"/>
          </a:p>
          <a:p>
            <a:r>
              <a:rPr lang="en-US" sz="3200" dirty="0"/>
              <a:t>The rapid post-surgical weight loss is a significant contributor to the development of gallstones as is the pre-surgical obesity.</a:t>
            </a:r>
          </a:p>
          <a:p>
            <a:endParaRPr lang="en-US" sz="3200" dirty="0"/>
          </a:p>
          <a:p>
            <a:endParaRPr lang="ar-JO" sz="3200" dirty="0"/>
          </a:p>
        </p:txBody>
      </p:sp>
    </p:spTree>
    <p:extLst>
      <p:ext uri="{BB962C8B-B14F-4D97-AF65-F5344CB8AC3E}">
        <p14:creationId xmlns="" xmlns:p14="http://schemas.microsoft.com/office/powerpoint/2010/main" val="6807323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1631504" y="314960"/>
            <a:ext cx="8894256" cy="6354400"/>
          </a:xfrm>
        </p:spPr>
        <p:txBody>
          <a:bodyPr>
            <a:normAutofit/>
          </a:bodyPr>
          <a:lstStyle/>
          <a:p>
            <a:pPr algn="l"/>
            <a:r>
              <a:rPr lang="en-US" sz="4800" u="sng" dirty="0">
                <a:solidFill>
                  <a:schemeClr val="tx1"/>
                </a:solidFill>
                <a:latin typeface="Algerian" panose="04020705040A02060702" pitchFamily="82" charset="0"/>
              </a:rPr>
              <a:t>Diagnosis and presenting symptoms:</a:t>
            </a:r>
          </a:p>
          <a:p>
            <a:r>
              <a:rPr lang="en-US" sz="3200" dirty="0" smtClean="0"/>
              <a:t> The presence of pallor, dizziness, confusion, tachycardia, hypotension, </a:t>
            </a:r>
            <a:r>
              <a:rPr lang="en-US" sz="3200" dirty="0" err="1" smtClean="0"/>
              <a:t>hematemesis</a:t>
            </a:r>
            <a:r>
              <a:rPr lang="en-US" sz="3200" dirty="0" smtClean="0"/>
              <a:t>, bright red blood per rectum, drop in the hemoglobin level, large quantity of bloody fluid from the abdominal drains and low urine output should alert the surgeon to ongoing postoperative bleeding</a:t>
            </a:r>
            <a:r>
              <a:rPr lang="en-US" sz="3200" baseline="30000" dirty="0" smtClean="0"/>
              <a:t>.</a:t>
            </a:r>
          </a:p>
          <a:p>
            <a:endParaRPr lang="en-US" sz="3200" dirty="0">
              <a:solidFill>
                <a:schemeClr val="accent1">
                  <a:lumMod val="75000"/>
                </a:schemeClr>
              </a:solidFill>
              <a:latin typeface="Algerian" panose="04020705040A02060702" pitchFamily="82" charset="0"/>
            </a:endParaRPr>
          </a:p>
          <a:p>
            <a:pPr algn="ctr"/>
            <a:r>
              <a:rPr lang="en-US" dirty="0" smtClean="0">
                <a:latin typeface="+mj-lt"/>
              </a:rPr>
              <a:t>The </a:t>
            </a:r>
            <a:r>
              <a:rPr lang="en-US" dirty="0">
                <a:latin typeface="+mj-lt"/>
              </a:rPr>
              <a:t>diagnosis is confirmed endoscopically and/or surgically</a:t>
            </a:r>
            <a:endParaRPr lang="ar-JO" dirty="0">
              <a:latin typeface="+mj-lt"/>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dirty="0" smtClean="0"/>
              <a:t>Management </a:t>
            </a:r>
            <a:endParaRPr lang="ar-SA" dirty="0"/>
          </a:p>
        </p:txBody>
      </p:sp>
      <p:sp>
        <p:nvSpPr>
          <p:cNvPr id="3" name="عنصر نائب للمحتوى 2"/>
          <p:cNvSpPr>
            <a:spLocks noGrp="1"/>
          </p:cNvSpPr>
          <p:nvPr>
            <p:ph sz="quarter" idx="1"/>
          </p:nvPr>
        </p:nvSpPr>
        <p:spPr/>
        <p:txBody>
          <a:bodyPr>
            <a:normAutofit/>
          </a:bodyPr>
          <a:lstStyle/>
          <a:p>
            <a:r>
              <a:rPr lang="en-US" dirty="0" smtClean="0"/>
              <a:t>The treatment depends on the timing of onset and the clinical presentation. In cases of late presentation (&gt;48 hours) of gastrointestinal bleeding after surgery, it can be managed conservatively in most cases, especially when associated with no acute clinical symptoms, and </a:t>
            </a:r>
            <a:r>
              <a:rPr lang="en-US" dirty="0" err="1" smtClean="0"/>
              <a:t>melena</a:t>
            </a:r>
            <a:r>
              <a:rPr lang="en-US" dirty="0" smtClean="0"/>
              <a:t>, which might indicate the passage of old blood and inactive bleeding. In these cases discontinuation of DVT chemoprophylaxis and watchful waiting with supportive therapy can be successful.</a:t>
            </a:r>
          </a:p>
          <a:p>
            <a:r>
              <a:rPr lang="en-US" dirty="0" smtClean="0"/>
              <a:t>In the other hand, early postoperative bleeding, occurring within a few hours after the surgery, manifested by </a:t>
            </a:r>
            <a:r>
              <a:rPr lang="en-US" dirty="0" err="1" smtClean="0"/>
              <a:t>hematemesis</a:t>
            </a:r>
            <a:r>
              <a:rPr lang="en-US" dirty="0" smtClean="0"/>
              <a:t> or bright red blood per rectum in the presence of clinical signs of bleeding is a clear indication for urgent surgical intervention. Abdominal re-exploration using either a laparoscopic or open approach must be performed. </a:t>
            </a:r>
          </a:p>
          <a:p>
            <a:endParaRPr lang="ar-SA"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sz="quarter" idx="1"/>
          </p:nvPr>
        </p:nvSpPr>
        <p:spPr/>
        <p:txBody>
          <a:bodyPr>
            <a:normAutofit/>
          </a:bodyPr>
          <a:lstStyle/>
          <a:p>
            <a:r>
              <a:rPr lang="en-US" dirty="0" smtClean="0"/>
              <a:t>.</a:t>
            </a:r>
            <a:endParaRPr lang="en-US" dirty="0" smtClean="0"/>
          </a:p>
          <a:p>
            <a:r>
              <a:rPr lang="en-US" dirty="0" smtClean="0"/>
              <a:t>If is suspected that the bleeding source is proximal </a:t>
            </a:r>
            <a:r>
              <a:rPr lang="en-US" dirty="0" err="1" smtClean="0"/>
              <a:t>intraluminal</a:t>
            </a:r>
            <a:r>
              <a:rPr lang="en-US" dirty="0" smtClean="0"/>
              <a:t> the best treatment option is an endoscopic intervention, which is invaluable in controlling bleeding from the gastric pouch or </a:t>
            </a:r>
            <a:r>
              <a:rPr lang="en-US" dirty="0" err="1" smtClean="0"/>
              <a:t>gastrojejunostomy</a:t>
            </a:r>
            <a:r>
              <a:rPr lang="en-US" dirty="0" smtClean="0"/>
              <a:t>. Thermal coagulation, injection of vasoconstrictors, and clipping are all effective ways of controlling bleeding from these sites</a:t>
            </a:r>
            <a:r>
              <a:rPr lang="en-US" baseline="30000" dirty="0" smtClean="0">
                <a:hlinkClick r:id="rId2"/>
              </a:rPr>
              <a:t>4</a:t>
            </a:r>
            <a:r>
              <a:rPr lang="en-US" dirty="0" smtClean="0"/>
              <a:t>.</a:t>
            </a:r>
            <a:endParaRPr lang="en-US" dirty="0"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err="1">
                <a:solidFill>
                  <a:schemeClr val="tx1"/>
                </a:solidFill>
              </a:rPr>
              <a:t>Gastrojejunal</a:t>
            </a:r>
            <a:r>
              <a:rPr lang="en-US" sz="4400" dirty="0">
                <a:solidFill>
                  <a:schemeClr val="tx1"/>
                </a:solidFill>
              </a:rPr>
              <a:t> Stricture</a:t>
            </a:r>
            <a:endParaRPr lang="ar-JO" sz="4400" dirty="0">
              <a:solidFill>
                <a:schemeClr val="tx1"/>
              </a:solidFill>
            </a:endParaRPr>
          </a:p>
        </p:txBody>
      </p:sp>
      <p:sp>
        <p:nvSpPr>
          <p:cNvPr id="3" name="Content Placeholder 2"/>
          <p:cNvSpPr>
            <a:spLocks noGrp="1"/>
          </p:cNvSpPr>
          <p:nvPr>
            <p:ph sz="quarter" idx="1"/>
          </p:nvPr>
        </p:nvSpPr>
        <p:spPr>
          <a:xfrm>
            <a:off x="1322173" y="1447800"/>
            <a:ext cx="9156358" cy="3606114"/>
          </a:xfrm>
        </p:spPr>
        <p:txBody>
          <a:bodyPr>
            <a:noAutofit/>
          </a:bodyPr>
          <a:lstStyle/>
          <a:p>
            <a:r>
              <a:rPr lang="en-US" sz="3200" dirty="0"/>
              <a:t>Stricture of the proximal anastomosis, or </a:t>
            </a:r>
            <a:r>
              <a:rPr lang="en-US" sz="3200" dirty="0" err="1"/>
              <a:t>gastrojejunostomy</a:t>
            </a:r>
            <a:r>
              <a:rPr lang="en-US" sz="3200" dirty="0"/>
              <a:t>, is one of the most common Complications after gastric bypass .</a:t>
            </a:r>
          </a:p>
          <a:p>
            <a:pPr marL="0" indent="0">
              <a:buNone/>
            </a:pPr>
            <a:endParaRPr lang="en-US" sz="3200" dirty="0"/>
          </a:p>
          <a:p>
            <a:r>
              <a:rPr lang="en-US" sz="3200" dirty="0"/>
              <a:t>The typical stricture patient presents 4–6 weeks after surgery with solid food intolerance progressing to liquid intolerance as the stricture narrows.</a:t>
            </a:r>
            <a:endParaRPr lang="ar-JO" sz="3200" dirty="0"/>
          </a:p>
        </p:txBody>
      </p:sp>
    </p:spTree>
    <p:extLst>
      <p:ext uri="{BB962C8B-B14F-4D97-AF65-F5344CB8AC3E}">
        <p14:creationId xmlns="" xmlns:p14="http://schemas.microsoft.com/office/powerpoint/2010/main" val="14537552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9308757" cy="1143000"/>
          </a:xfrm>
        </p:spPr>
        <p:txBody>
          <a:bodyPr>
            <a:normAutofit/>
          </a:bodyPr>
          <a:lstStyle/>
          <a:p>
            <a:r>
              <a:rPr lang="en-US" sz="4400" b="1" dirty="0">
                <a:solidFill>
                  <a:schemeClr val="tx1"/>
                </a:solidFill>
              </a:rPr>
              <a:t>Diagnosis and presenting symptoms</a:t>
            </a:r>
            <a:endParaRPr lang="ar-JO" sz="4400" b="1" dirty="0">
              <a:solidFill>
                <a:schemeClr val="tx1"/>
              </a:solidFill>
            </a:endParaRPr>
          </a:p>
        </p:txBody>
      </p:sp>
      <p:sp>
        <p:nvSpPr>
          <p:cNvPr id="3" name="Content Placeholder 2"/>
          <p:cNvSpPr>
            <a:spLocks noGrp="1"/>
          </p:cNvSpPr>
          <p:nvPr>
            <p:ph sz="quarter" idx="1"/>
          </p:nvPr>
        </p:nvSpPr>
        <p:spPr>
          <a:xfrm>
            <a:off x="840259" y="1447799"/>
            <a:ext cx="10738021" cy="6435811"/>
          </a:xfrm>
        </p:spPr>
        <p:txBody>
          <a:bodyPr>
            <a:noAutofit/>
          </a:bodyPr>
          <a:lstStyle/>
          <a:p>
            <a:r>
              <a:rPr lang="en-US" sz="3200" dirty="0"/>
              <a:t>Symptoms of a </a:t>
            </a:r>
            <a:r>
              <a:rPr lang="en-US" sz="3200" dirty="0" err="1"/>
              <a:t>gastrojejunal</a:t>
            </a:r>
            <a:r>
              <a:rPr lang="en-US" sz="3200" dirty="0"/>
              <a:t> stenosis are usually acute onset nausea, </a:t>
            </a:r>
            <a:r>
              <a:rPr lang="en-US" sz="3200" dirty="0" smtClean="0"/>
              <a:t>vomiting , </a:t>
            </a:r>
            <a:r>
              <a:rPr lang="en-US" sz="3200" dirty="0" err="1" smtClean="0"/>
              <a:t>dysphagia</a:t>
            </a:r>
            <a:r>
              <a:rPr lang="en-US" sz="3200" dirty="0" smtClean="0"/>
              <a:t> to solid and liquid  </a:t>
            </a:r>
            <a:r>
              <a:rPr lang="en-US" sz="3200" dirty="0"/>
              <a:t>and abdominal pain, meanwhile in stenosis developing more distally, the symptoms may be more gradual in onset</a:t>
            </a:r>
            <a:r>
              <a:rPr lang="en-US" sz="3200" dirty="0" smtClean="0"/>
              <a:t>.</a:t>
            </a:r>
          </a:p>
          <a:p>
            <a:pPr>
              <a:buNone/>
            </a:pPr>
            <a:endParaRPr lang="en-US" sz="3200" dirty="0" smtClean="0"/>
          </a:p>
          <a:p>
            <a:r>
              <a:rPr lang="en-US" sz="3200" dirty="0" smtClean="0"/>
              <a:t>The </a:t>
            </a:r>
            <a:r>
              <a:rPr lang="en-US" sz="3200" dirty="0"/>
              <a:t>diagnosis of stricture can usually be made based on history alone and conﬁrmed with upper endoscopy</a:t>
            </a:r>
            <a:r>
              <a:rPr lang="en-US" sz="3200" dirty="0" smtClean="0"/>
              <a:t>.</a:t>
            </a:r>
            <a:endParaRPr lang="en-US" sz="3200" dirty="0"/>
          </a:p>
          <a:p>
            <a:r>
              <a:rPr lang="en-US" sz="3200" dirty="0"/>
              <a:t>Upper endoscopy is the primary diagnostic modality of choice, as it allows both rapid diagnosis and therapeutic intervention via balloon dilatation</a:t>
            </a:r>
          </a:p>
          <a:p>
            <a:endParaRPr lang="ar-JO" sz="3200" dirty="0"/>
          </a:p>
        </p:txBody>
      </p:sp>
    </p:spTree>
    <p:extLst>
      <p:ext uri="{BB962C8B-B14F-4D97-AF65-F5344CB8AC3E}">
        <p14:creationId xmlns="" xmlns:p14="http://schemas.microsoft.com/office/powerpoint/2010/main" val="14611692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descr="2.png"/>
          <p:cNvPicPr>
            <a:picLocks noGrp="1" noChangeAspect="1"/>
          </p:cNvPicPr>
          <p:nvPr>
            <p:ph sz="quarter" idx="1"/>
          </p:nvPr>
        </p:nvPicPr>
        <p:blipFill>
          <a:blip r:embed="rId2"/>
          <a:stretch>
            <a:fillRect/>
          </a:stretch>
        </p:blipFill>
        <p:spPr>
          <a:xfrm>
            <a:off x="2780271" y="790832"/>
            <a:ext cx="6215448" cy="5228968"/>
          </a:xfr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1738281" y="285728"/>
            <a:ext cx="8501123" cy="6143668"/>
          </a:xfrm>
        </p:spPr>
        <p:txBody>
          <a:bodyPr/>
          <a:lstStyle/>
          <a:p>
            <a:pPr algn="ctr"/>
            <a:r>
              <a:rPr lang="en-US" sz="6600" b="1" u="sng" dirty="0">
                <a:solidFill>
                  <a:schemeClr val="tx1">
                    <a:lumMod val="65000"/>
                    <a:lumOff val="35000"/>
                  </a:schemeClr>
                </a:solidFill>
                <a:latin typeface="Algerian" panose="04020705040A02060702" pitchFamily="82" charset="0"/>
              </a:rPr>
              <a:t>Treatment</a:t>
            </a:r>
            <a:r>
              <a:rPr lang="en-US" sz="4800" dirty="0">
                <a:solidFill>
                  <a:schemeClr val="accent1">
                    <a:lumMod val="75000"/>
                  </a:schemeClr>
                </a:solidFill>
                <a:latin typeface="Algerian" panose="04020705040A02060702" pitchFamily="82" charset="0"/>
              </a:rPr>
              <a:t> :</a:t>
            </a:r>
          </a:p>
          <a:p>
            <a:pPr algn="l"/>
            <a:endParaRPr lang="en-US" dirty="0"/>
          </a:p>
          <a:p>
            <a:pPr algn="ctr"/>
            <a:r>
              <a:rPr lang="en-US" sz="3200" dirty="0">
                <a:solidFill>
                  <a:schemeClr val="tx1">
                    <a:lumMod val="95000"/>
                    <a:lumOff val="5000"/>
                  </a:schemeClr>
                </a:solidFill>
                <a:latin typeface="+mj-lt"/>
              </a:rPr>
              <a:t>When the stenosis is at the gastrojejunal anastomosis, balloon dilation with an EGD can be used.</a:t>
            </a:r>
          </a:p>
          <a:p>
            <a:pPr algn="l"/>
            <a:endParaRPr lang="en-US" dirty="0">
              <a:solidFill>
                <a:schemeClr val="tx1">
                  <a:lumMod val="95000"/>
                  <a:lumOff val="5000"/>
                </a:schemeClr>
              </a:solidFill>
            </a:endParaRPr>
          </a:p>
          <a:p>
            <a:pPr algn="ctr"/>
            <a:r>
              <a:rPr lang="en-US" sz="3200" dirty="0">
                <a:solidFill>
                  <a:schemeClr val="tx1">
                    <a:lumMod val="95000"/>
                    <a:lumOff val="5000"/>
                  </a:schemeClr>
                </a:solidFill>
                <a:latin typeface="+mj-lt"/>
              </a:rPr>
              <a:t>In cases of a stenosis at the jejunojejunal anastomosis a single balloon enteroscope can </a:t>
            </a:r>
            <a:r>
              <a:rPr lang="en-US" sz="3200" dirty="0">
                <a:latin typeface="+mj-lt"/>
              </a:rPr>
              <a:t>be used to dilate the stenotic area.</a:t>
            </a:r>
            <a:endParaRPr lang="ar-JO" sz="3200" dirty="0">
              <a:latin typeface="+mj-lt"/>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en-US" sz="5400" dirty="0">
                <a:solidFill>
                  <a:schemeClr val="tx1"/>
                </a:solidFill>
                <a:latin typeface="Algerian" panose="04020705040A02060702" pitchFamily="82" charset="0"/>
              </a:rPr>
              <a:t>Late Complications</a:t>
            </a:r>
            <a:r>
              <a:rPr lang="en-US" dirty="0">
                <a:solidFill>
                  <a:schemeClr val="tx1"/>
                </a:solidFill>
              </a:rPr>
              <a:t>:</a:t>
            </a:r>
            <a:endParaRPr lang="ar-JO" dirty="0">
              <a:solidFill>
                <a:schemeClr val="tx1"/>
              </a:solidFill>
            </a:endParaRPr>
          </a:p>
        </p:txBody>
      </p:sp>
      <p:sp>
        <p:nvSpPr>
          <p:cNvPr id="3" name="عنصر نائب للمحتوى 2"/>
          <p:cNvSpPr>
            <a:spLocks noGrp="1"/>
          </p:cNvSpPr>
          <p:nvPr>
            <p:ph sz="quarter" idx="1"/>
          </p:nvPr>
        </p:nvSpPr>
        <p:spPr/>
        <p:txBody>
          <a:bodyPr>
            <a:normAutofit lnSpcReduction="10000"/>
          </a:bodyPr>
          <a:lstStyle/>
          <a:p>
            <a:pPr marL="0" indent="0" algn="l">
              <a:buNone/>
            </a:pPr>
            <a:endParaRPr lang="en-US" sz="4700" b="1" dirty="0"/>
          </a:p>
          <a:p>
            <a:r>
              <a:rPr lang="es-ES" sz="4700" b="1" dirty="0"/>
              <a:t>Hernia</a:t>
            </a:r>
          </a:p>
          <a:p>
            <a:r>
              <a:rPr lang="es-ES" sz="4700" b="1" dirty="0"/>
              <a:t>Fistula </a:t>
            </a:r>
          </a:p>
          <a:p>
            <a:r>
              <a:rPr lang="es-ES" sz="4700" b="1" dirty="0" err="1"/>
              <a:t>Intussusception</a:t>
            </a:r>
            <a:endParaRPr lang="es-ES" sz="4700" b="1" dirty="0"/>
          </a:p>
          <a:p>
            <a:r>
              <a:rPr lang="es-ES" sz="4700" b="1" dirty="0" err="1"/>
              <a:t>Nutritional</a:t>
            </a:r>
            <a:r>
              <a:rPr lang="es-ES" sz="4700" b="1" dirty="0"/>
              <a:t> </a:t>
            </a:r>
            <a:r>
              <a:rPr lang="es-ES" sz="4700" b="1" dirty="0" err="1"/>
              <a:t>deficiencies</a:t>
            </a:r>
            <a:endParaRPr lang="es-ES" sz="4700" b="1" dirty="0"/>
          </a:p>
          <a:p>
            <a:r>
              <a:rPr lang="es-ES" sz="4700" b="1" dirty="0"/>
              <a:t>Dumping </a:t>
            </a:r>
            <a:r>
              <a:rPr lang="es-ES" sz="4700" b="1" dirty="0" err="1"/>
              <a:t>syndrome</a:t>
            </a:r>
            <a:endParaRPr lang="es-ES" sz="4700" b="1"/>
          </a:p>
          <a:p>
            <a:endParaRPr lang="en-US" sz="4700" b="1" dirty="0">
              <a:solidFill>
                <a:schemeClr val="tx1"/>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a:solidFill>
                  <a:schemeClr val="tx1"/>
                </a:solidFill>
              </a:rPr>
              <a:t>Hernia</a:t>
            </a:r>
            <a:endParaRPr lang="ar-JO" sz="4400" b="1" dirty="0">
              <a:solidFill>
                <a:schemeClr val="tx1"/>
              </a:solidFill>
            </a:endParaRPr>
          </a:p>
        </p:txBody>
      </p:sp>
      <p:sp>
        <p:nvSpPr>
          <p:cNvPr id="3" name="Content Placeholder 2"/>
          <p:cNvSpPr>
            <a:spLocks noGrp="1"/>
          </p:cNvSpPr>
          <p:nvPr>
            <p:ph sz="quarter" idx="1"/>
          </p:nvPr>
        </p:nvSpPr>
        <p:spPr/>
        <p:txBody>
          <a:bodyPr>
            <a:normAutofit lnSpcReduction="10000"/>
          </a:bodyPr>
          <a:lstStyle/>
          <a:p>
            <a:r>
              <a:rPr lang="en-US" sz="3200" dirty="0"/>
              <a:t>Internal hernias are relatively common after gastric bypass and may result in bowel obstruction , intestinal ischemia, or both</a:t>
            </a:r>
            <a:r>
              <a:rPr lang="en-US" sz="3200" dirty="0" smtClean="0"/>
              <a:t>.</a:t>
            </a:r>
          </a:p>
          <a:p>
            <a:r>
              <a:rPr lang="en-US" sz="3200" dirty="0" smtClean="0"/>
              <a:t>  </a:t>
            </a:r>
            <a:endParaRPr lang="en-US" sz="3200" dirty="0"/>
          </a:p>
          <a:p>
            <a:pPr marL="0" indent="0">
              <a:buNone/>
            </a:pPr>
            <a:r>
              <a:rPr lang="en-US" sz="3200" dirty="0"/>
              <a:t>two different types of internal hernias may potentially occur:</a:t>
            </a:r>
          </a:p>
          <a:p>
            <a:r>
              <a:rPr lang="en-US" sz="3200" dirty="0"/>
              <a:t> Distal anastomosis mesenteric hernia—this space is bordered by the divided mesentery of the biliopancreatic limb and the mesentery of the Roux limb at the distal anastomosis.</a:t>
            </a:r>
          </a:p>
          <a:p>
            <a:r>
              <a:rPr lang="en-US" sz="3200" dirty="0"/>
              <a:t>Petersen hernia—the space between the mesentery of the Roux limb and the </a:t>
            </a:r>
            <a:r>
              <a:rPr lang="en-US" sz="3200" dirty="0" err="1"/>
              <a:t>mesocolon</a:t>
            </a:r>
            <a:r>
              <a:rPr lang="en-US" sz="3200" dirty="0"/>
              <a:t>/colon.</a:t>
            </a:r>
          </a:p>
        </p:txBody>
      </p:sp>
    </p:spTree>
    <p:extLst>
      <p:ext uri="{BB962C8B-B14F-4D97-AF65-F5344CB8AC3E}">
        <p14:creationId xmlns="" xmlns:p14="http://schemas.microsoft.com/office/powerpoint/2010/main" val="32438472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fontScale="92500" lnSpcReduction="10000"/>
          </a:bodyPr>
          <a:lstStyle/>
          <a:p>
            <a:r>
              <a:rPr lang="en-US" sz="3200" dirty="0"/>
              <a:t>Typically, patients complain of intense pain in the </a:t>
            </a:r>
            <a:r>
              <a:rPr lang="en-US" sz="3200" dirty="0" err="1"/>
              <a:t>midepigastrium</a:t>
            </a:r>
            <a:r>
              <a:rPr lang="en-US" sz="3200" dirty="0"/>
              <a:t>, often radiating to the back. The pain may occasionally be relieved by leaning forward or getting “down on all fours,” maneuvers that serve to reduce the compression on the entrapped bowel.  </a:t>
            </a:r>
          </a:p>
          <a:p>
            <a:endParaRPr lang="en-US" sz="3200" dirty="0"/>
          </a:p>
          <a:p>
            <a:r>
              <a:rPr lang="en-US" sz="3200" dirty="0"/>
              <a:t>Computed tomography (CT) scan may demonstrate ﬁndings such as the “</a:t>
            </a:r>
            <a:r>
              <a:rPr lang="en-US" sz="3200" dirty="0">
                <a:solidFill>
                  <a:srgbClr val="FF0000"/>
                </a:solidFill>
              </a:rPr>
              <a:t>swirl sign,</a:t>
            </a:r>
            <a:r>
              <a:rPr lang="en-US" sz="3200" dirty="0"/>
              <a:t>” a spiraling of the mesentery. </a:t>
            </a:r>
          </a:p>
          <a:p>
            <a:endParaRPr lang="en-US" sz="3200" dirty="0"/>
          </a:p>
          <a:p>
            <a:r>
              <a:rPr lang="en-US" sz="3200" dirty="0"/>
              <a:t>Deﬁnitive diagnosis of internal hernia can only be achieved .through surgical exploration, either laparoscopic or open</a:t>
            </a:r>
          </a:p>
          <a:p>
            <a:endParaRPr lang="ar-JO" sz="3200" dirty="0"/>
          </a:p>
        </p:txBody>
      </p:sp>
    </p:spTree>
    <p:extLst>
      <p:ext uri="{BB962C8B-B14F-4D97-AF65-F5344CB8AC3E}">
        <p14:creationId xmlns="" xmlns:p14="http://schemas.microsoft.com/office/powerpoint/2010/main" val="4023568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1703512" y="404664"/>
            <a:ext cx="8712968" cy="5832648"/>
          </a:xfrm>
        </p:spPr>
        <p:txBody>
          <a:bodyPr>
            <a:normAutofit/>
          </a:bodyPr>
          <a:lstStyle/>
          <a:p>
            <a:pPr marL="0" indent="0">
              <a:buNone/>
            </a:pPr>
            <a:r>
              <a:rPr lang="en-US" sz="4800" u="sng" dirty="0">
                <a:latin typeface="+mj-lt"/>
              </a:rPr>
              <a:t>D</a:t>
            </a:r>
            <a:r>
              <a:rPr lang="en-US" sz="4800" u="sng" dirty="0">
                <a:solidFill>
                  <a:schemeClr val="tx1"/>
                </a:solidFill>
                <a:latin typeface="+mj-lt"/>
              </a:rPr>
              <a:t>iagnosis and presenting symptoms :</a:t>
            </a:r>
          </a:p>
          <a:p>
            <a:endParaRPr lang="en-US" sz="4000" dirty="0">
              <a:solidFill>
                <a:schemeClr val="accent1"/>
              </a:solidFill>
              <a:latin typeface="Algerian" panose="04020705040A02060702" pitchFamily="82" charset="0"/>
            </a:endParaRPr>
          </a:p>
          <a:p>
            <a:r>
              <a:rPr lang="en-US" sz="2400" dirty="0"/>
              <a:t>Patient with cholelithiasis usually </a:t>
            </a:r>
            <a:r>
              <a:rPr lang="en-US" sz="2400" b="1" dirty="0"/>
              <a:t>do not </a:t>
            </a:r>
            <a:r>
              <a:rPr lang="en-US" sz="2400" dirty="0"/>
              <a:t>have any symptoms unless there is acute inflammation of the gallbladder or impaction of a stone within the biliary system.</a:t>
            </a:r>
          </a:p>
          <a:p>
            <a:endParaRPr lang="en-US" sz="2400" dirty="0"/>
          </a:p>
          <a:p>
            <a:r>
              <a:rPr lang="en-US" sz="2400" dirty="0"/>
              <a:t>Patients </a:t>
            </a:r>
            <a:r>
              <a:rPr lang="en-US" sz="2800" b="1" dirty="0"/>
              <a:t>present</a:t>
            </a:r>
            <a:r>
              <a:rPr lang="en-US" sz="2400" dirty="0"/>
              <a:t> with </a:t>
            </a:r>
            <a:r>
              <a:rPr lang="en-US" sz="2400" b="1" dirty="0"/>
              <a:t>nausea</a:t>
            </a:r>
            <a:r>
              <a:rPr lang="en-US" sz="2400" dirty="0"/>
              <a:t>, </a:t>
            </a:r>
            <a:r>
              <a:rPr lang="en-US" sz="2400" b="1" dirty="0"/>
              <a:t>vomiting</a:t>
            </a:r>
            <a:r>
              <a:rPr lang="en-US" sz="2400" dirty="0"/>
              <a:t>, and </a:t>
            </a:r>
            <a:r>
              <a:rPr lang="en-US" sz="2400" b="1" dirty="0"/>
              <a:t>biliary colic </a:t>
            </a:r>
            <a:r>
              <a:rPr lang="en-US" sz="2400" dirty="0"/>
              <a:t>localized to the </a:t>
            </a:r>
            <a:r>
              <a:rPr lang="en-US" sz="2400" b="1" dirty="0"/>
              <a:t>epigastrium</a:t>
            </a:r>
            <a:r>
              <a:rPr lang="en-US" sz="2400" dirty="0"/>
              <a:t> and right upper quadrant.</a:t>
            </a:r>
          </a:p>
          <a:p>
            <a:endParaRPr lang="en-US" sz="2400" dirty="0"/>
          </a:p>
          <a:p>
            <a:r>
              <a:rPr lang="en-US" sz="2800" b="1" dirty="0"/>
              <a:t>Diagnosis</a:t>
            </a:r>
            <a:r>
              <a:rPr lang="en-US" sz="2400" dirty="0"/>
              <a:t> is confirmed with ultrasound or CT imaging</a:t>
            </a:r>
            <a:endParaRPr lang="ar-JO" sz="2400" dirty="0"/>
          </a:p>
        </p:txBody>
      </p:sp>
    </p:spTree>
    <p:extLst>
      <p:ext uri="{BB962C8B-B14F-4D97-AF65-F5344CB8AC3E}">
        <p14:creationId xmlns="" xmlns:p14="http://schemas.microsoft.com/office/powerpoint/2010/main" val="849472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u="sng" dirty="0">
                <a:solidFill>
                  <a:schemeClr val="tx1"/>
                </a:solidFill>
                <a:latin typeface="Algerian" panose="04020705040A02060702" pitchFamily="82" charset="0"/>
              </a:rPr>
              <a:t>Mesenteric swirl sign</a:t>
            </a:r>
            <a:endParaRPr lang="ar-JO" u="sng" dirty="0">
              <a:solidFill>
                <a:schemeClr val="tx1"/>
              </a:solidFill>
              <a:latin typeface="Algerian" panose="04020705040A02060702" pitchFamily="82" charset="0"/>
            </a:endParaRPr>
          </a:p>
        </p:txBody>
      </p:sp>
      <p:pic>
        <p:nvPicPr>
          <p:cNvPr id="4" name="عنصر نائب للمحتوى 3" descr="download.jpg"/>
          <p:cNvPicPr>
            <a:picLocks noGrp="1" noChangeAspect="1"/>
          </p:cNvPicPr>
          <p:nvPr>
            <p:ph sz="quarter" idx="1"/>
          </p:nvPr>
        </p:nvPicPr>
        <p:blipFill>
          <a:blip r:embed="rId2"/>
          <a:stretch>
            <a:fillRect/>
          </a:stretch>
        </p:blipFill>
        <p:spPr>
          <a:xfrm>
            <a:off x="3583459" y="1927654"/>
            <a:ext cx="4036541" cy="2977978"/>
          </a:xfr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1809721" y="908720"/>
            <a:ext cx="8643999" cy="4877734"/>
          </a:xfrm>
        </p:spPr>
        <p:txBody>
          <a:bodyPr/>
          <a:lstStyle/>
          <a:p>
            <a:pPr algn="l"/>
            <a:r>
              <a:rPr lang="en-US" sz="4400" u="sng" dirty="0">
                <a:solidFill>
                  <a:schemeClr val="tx1"/>
                </a:solidFill>
                <a:latin typeface="Algerian" panose="04020705040A02060702" pitchFamily="82" charset="0"/>
              </a:rPr>
              <a:t>Treatment :</a:t>
            </a:r>
          </a:p>
          <a:p>
            <a:pPr algn="ctr"/>
            <a:r>
              <a:rPr lang="en-US" sz="4400" dirty="0">
                <a:solidFill>
                  <a:schemeClr val="accent1"/>
                </a:solidFill>
                <a:latin typeface="Algerian" panose="04020705040A02060702" pitchFamily="82" charset="0"/>
              </a:rPr>
              <a:t> </a:t>
            </a:r>
            <a:r>
              <a:rPr lang="en-US" sz="3200" dirty="0">
                <a:solidFill>
                  <a:schemeClr val="tx1">
                    <a:lumMod val="95000"/>
                    <a:lumOff val="5000"/>
                  </a:schemeClr>
                </a:solidFill>
                <a:latin typeface="+mj-lt"/>
              </a:rPr>
              <a:t>Cases of internal hernias and ventral hernias that are not incarcerated can be electively repaired,  any case of incarcerated bowel requires emergent surgery due to risk of strangulation, ischemia, and perforation.</a:t>
            </a:r>
            <a:endParaRPr lang="ar-JO" dirty="0">
              <a:solidFill>
                <a:schemeClr val="tx1">
                  <a:lumMod val="95000"/>
                  <a:lumOff val="5000"/>
                </a:schemeClr>
              </a:solidFill>
              <a:latin typeface="+mj-lt"/>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en-US" sz="4800" i="1" u="sng" dirty="0">
                <a:solidFill>
                  <a:schemeClr val="tx1"/>
                </a:solidFill>
                <a:latin typeface="Algerian" panose="04020705040A02060702" pitchFamily="82" charset="0"/>
              </a:rPr>
              <a:t>Intussusception</a:t>
            </a:r>
            <a:endParaRPr lang="ar-JO" sz="4800" u="sng" dirty="0">
              <a:solidFill>
                <a:schemeClr val="tx1"/>
              </a:solidFill>
              <a:latin typeface="Algerian" panose="04020705040A02060702" pitchFamily="82" charset="0"/>
            </a:endParaRPr>
          </a:p>
        </p:txBody>
      </p:sp>
      <p:sp>
        <p:nvSpPr>
          <p:cNvPr id="3" name="عنصر نائب للمحتوى 2"/>
          <p:cNvSpPr>
            <a:spLocks noGrp="1"/>
          </p:cNvSpPr>
          <p:nvPr>
            <p:ph sz="quarter" idx="1"/>
          </p:nvPr>
        </p:nvSpPr>
        <p:spPr>
          <a:xfrm>
            <a:off x="1087396" y="2100651"/>
            <a:ext cx="9996615" cy="4025515"/>
          </a:xfrm>
        </p:spPr>
        <p:txBody>
          <a:bodyPr>
            <a:normAutofit/>
          </a:bodyPr>
          <a:lstStyle/>
          <a:p>
            <a:pPr algn="ctr"/>
            <a:r>
              <a:rPr lang="en-US" sz="3200" dirty="0">
                <a:latin typeface="+mj-lt"/>
              </a:rPr>
              <a:t>Small bowel intussusceptions may be transient or fixed and may result in an SBO after gastric bypass surgery.</a:t>
            </a:r>
          </a:p>
          <a:p>
            <a:pPr algn="ctr"/>
            <a:endParaRPr lang="en-US" sz="3200" dirty="0">
              <a:latin typeface="+mj-lt"/>
            </a:endParaRPr>
          </a:p>
          <a:p>
            <a:r>
              <a:rPr lang="en-US" sz="3200" dirty="0">
                <a:latin typeface="+mj-lt"/>
              </a:rPr>
              <a:t> They typically occur at or near the jejunojejunal anastomosis, with the staple line at the anastomosis presumably acting as the lead point for the intussusception.</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1013253" y="116632"/>
            <a:ext cx="9369027" cy="6741368"/>
          </a:xfrm>
        </p:spPr>
        <p:txBody>
          <a:bodyPr>
            <a:normAutofit/>
          </a:bodyPr>
          <a:lstStyle/>
          <a:p>
            <a:pPr algn="ctr"/>
            <a:r>
              <a:rPr lang="en-US" sz="4000" u="sng" dirty="0">
                <a:solidFill>
                  <a:schemeClr val="tx1"/>
                </a:solidFill>
                <a:latin typeface="Algerian" panose="04020705040A02060702" pitchFamily="82" charset="0"/>
              </a:rPr>
              <a:t>Diagnosis and presenting symptoms:</a:t>
            </a:r>
          </a:p>
          <a:p>
            <a:r>
              <a:rPr lang="en-US" sz="4000" dirty="0">
                <a:solidFill>
                  <a:schemeClr val="accent1"/>
                </a:solidFill>
              </a:rPr>
              <a:t> </a:t>
            </a:r>
            <a:r>
              <a:rPr lang="en-US" dirty="0">
                <a:latin typeface="+mj-lt"/>
              </a:rPr>
              <a:t>Intussusception may occur months or years after gastric bypass and is associated with nausea, </a:t>
            </a:r>
            <a:r>
              <a:rPr lang="en-US" dirty="0" smtClean="0">
                <a:latin typeface="+mj-lt"/>
              </a:rPr>
              <a:t>persistent vomiting</a:t>
            </a:r>
            <a:r>
              <a:rPr lang="en-US" dirty="0">
                <a:latin typeface="+mj-lt"/>
              </a:rPr>
              <a:t>, abdominal pain, and bowel obstruction. </a:t>
            </a:r>
          </a:p>
          <a:p>
            <a:pPr algn="ctr"/>
            <a:endParaRPr lang="en-US" dirty="0">
              <a:latin typeface="+mj-lt"/>
            </a:endParaRPr>
          </a:p>
          <a:p>
            <a:pPr algn="ctr"/>
            <a:r>
              <a:rPr lang="en-US" dirty="0">
                <a:latin typeface="+mj-lt"/>
              </a:rPr>
              <a:t>CT scan may reveal a “target sign” or dilated excluded stomach, but these findings are relatively insensitive</a:t>
            </a:r>
          </a:p>
          <a:p>
            <a:pPr algn="l"/>
            <a:endParaRPr lang="en-US" dirty="0"/>
          </a:p>
          <a:p>
            <a:r>
              <a:rPr lang="en-US" b="1" dirty="0">
                <a:latin typeface="+mj-lt"/>
              </a:rPr>
              <a:t>Treatment</a:t>
            </a:r>
            <a:r>
              <a:rPr lang="en-US" dirty="0">
                <a:latin typeface="+mj-lt"/>
              </a:rPr>
              <a:t>: A high level of clinical suspicion is usually the impetus for surgical exploration. Strangulation mandates resection of the affected area. In the absence of strangulation, resection or reduction and plication are accepted approaches with most surgeons favouring the former</a:t>
            </a:r>
            <a:endParaRPr lang="ar-JO" dirty="0">
              <a:latin typeface="+mj-lt"/>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34779" y="123568"/>
            <a:ext cx="10509423" cy="6185792"/>
          </a:xfrm>
        </p:spPr>
        <p:txBody>
          <a:bodyPr/>
          <a:lstStyle/>
          <a:p>
            <a:r>
              <a:rPr lang="en-US" dirty="0"/>
              <a:t>Explorative laparoscopy demonstrating a retrograde intussusception</a:t>
            </a:r>
          </a:p>
          <a:p>
            <a:r>
              <a:rPr lang="en-US" dirty="0"/>
              <a:t/>
            </a:r>
            <a:br>
              <a:rPr lang="en-US" dirty="0"/>
            </a:br>
            <a:endParaRPr lang="ar-SA" dirty="0"/>
          </a:p>
        </p:txBody>
      </p:sp>
      <p:pic>
        <p:nvPicPr>
          <p:cNvPr id="1027"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24649" y="994462"/>
            <a:ext cx="8131481" cy="44548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981200" y="274638"/>
            <a:ext cx="7467600" cy="1570186"/>
          </a:xfrm>
        </p:spPr>
        <p:txBody>
          <a:bodyPr>
            <a:normAutofit/>
          </a:bodyPr>
          <a:lstStyle/>
          <a:p>
            <a:pPr algn="ctr"/>
            <a:r>
              <a:rPr lang="en-US" sz="6000" i="1" u="sng" dirty="0">
                <a:solidFill>
                  <a:schemeClr val="tx1"/>
                </a:solidFill>
                <a:latin typeface="Algerian" panose="04020705040A02060702" pitchFamily="82" charset="0"/>
              </a:rPr>
              <a:t>Fistulas</a:t>
            </a:r>
            <a:endParaRPr lang="ar-JO" sz="6000" u="sng" dirty="0">
              <a:solidFill>
                <a:schemeClr val="tx1"/>
              </a:solidFill>
              <a:latin typeface="Algerian" panose="04020705040A02060702" pitchFamily="82" charset="0"/>
            </a:endParaRPr>
          </a:p>
        </p:txBody>
      </p:sp>
      <p:sp>
        <p:nvSpPr>
          <p:cNvPr id="3" name="عنصر نائب للمحتوى 2"/>
          <p:cNvSpPr>
            <a:spLocks noGrp="1"/>
          </p:cNvSpPr>
          <p:nvPr>
            <p:ph sz="quarter" idx="1"/>
          </p:nvPr>
        </p:nvSpPr>
        <p:spPr>
          <a:xfrm>
            <a:off x="1767016" y="1844827"/>
            <a:ext cx="8124176" cy="4381947"/>
          </a:xfrm>
        </p:spPr>
        <p:txBody>
          <a:bodyPr>
            <a:normAutofit/>
          </a:bodyPr>
          <a:lstStyle/>
          <a:p>
            <a:r>
              <a:rPr lang="en-US" sz="3200" dirty="0">
                <a:latin typeface="+mj-lt"/>
              </a:rPr>
              <a:t>A gastrogastric fistula (GGF) is an abnormal communication between the gastric pouch and the excluded stomach.</a:t>
            </a:r>
          </a:p>
          <a:p>
            <a:r>
              <a:rPr lang="en-US" sz="3200" dirty="0">
                <a:latin typeface="+mj-lt"/>
              </a:rPr>
              <a:t> The most common cause is secondary to incomplete gastric transection at the original surgery.</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Content Placeholder 7">
            <a:extLst>
              <a:ext uri="{FF2B5EF4-FFF2-40B4-BE49-F238E27FC236}">
                <a16:creationId xmlns="" xmlns:a16="http://schemas.microsoft.com/office/drawing/2014/main" id="{1E5FCF80-E625-46FF-8CEA-33DA9FD53266}"/>
              </a:ext>
            </a:extLst>
          </p:cNvPr>
          <p:cNvPicPr>
            <a:picLocks noGrp="1" noChangeAspect="1"/>
          </p:cNvPicPr>
          <p:nvPr>
            <p:ph sz="quarter" idx="1"/>
          </p:nvPr>
        </p:nvPicPr>
        <p:blipFill>
          <a:blip r:embed="rId2">
            <a:extLst>
              <a:ext uri="{28A0092B-C50C-407E-A947-70E740481C1C}">
                <a14:useLocalDpi xmlns="" xmlns:a14="http://schemas.microsoft.com/office/drawing/2010/main" val="0"/>
              </a:ext>
            </a:extLst>
          </a:blip>
          <a:stretch>
            <a:fillRect/>
          </a:stretch>
        </p:blipFill>
        <p:spPr>
          <a:xfrm>
            <a:off x="1631949" y="1052736"/>
            <a:ext cx="4176019" cy="4608512"/>
          </a:xfrm>
        </p:spPr>
      </p:pic>
      <p:pic>
        <p:nvPicPr>
          <p:cNvPr id="6" name="Content Placeholder 5">
            <a:extLst>
              <a:ext uri="{FF2B5EF4-FFF2-40B4-BE49-F238E27FC236}">
                <a16:creationId xmlns="" xmlns:a16="http://schemas.microsoft.com/office/drawing/2014/main" id="{54384559-5F45-4449-9F25-370D8ED5C9FF}"/>
              </a:ext>
            </a:extLst>
          </p:cNvPr>
          <p:cNvPicPr>
            <a:picLocks noGrp="1" noChangeAspect="1"/>
          </p:cNvPicPr>
          <p:nvPr>
            <p:ph sz="quarter" idx="2"/>
          </p:nvPr>
        </p:nvPicPr>
        <p:blipFill>
          <a:blip r:embed="rId3">
            <a:extLst>
              <a:ext uri="{28A0092B-C50C-407E-A947-70E740481C1C}">
                <a14:useLocalDpi xmlns="" xmlns:a14="http://schemas.microsoft.com/office/drawing/2010/main" val="0"/>
              </a:ext>
            </a:extLst>
          </a:blip>
          <a:stretch>
            <a:fillRect/>
          </a:stretch>
        </p:blipFill>
        <p:spPr>
          <a:xfrm>
            <a:off x="6578600" y="2042078"/>
            <a:ext cx="4999038" cy="3383443"/>
          </a:xfrm>
        </p:spPr>
      </p:pic>
    </p:spTree>
    <p:extLst>
      <p:ext uri="{BB962C8B-B14F-4D97-AF65-F5344CB8AC3E}">
        <p14:creationId xmlns="" xmlns:p14="http://schemas.microsoft.com/office/powerpoint/2010/main" val="35470037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1703513" y="128990"/>
            <a:ext cx="8856985" cy="6384202"/>
          </a:xfrm>
        </p:spPr>
        <p:txBody>
          <a:bodyPr/>
          <a:lstStyle/>
          <a:p>
            <a:pPr algn="l"/>
            <a:r>
              <a:rPr lang="en-US" sz="4000" u="sng" dirty="0">
                <a:solidFill>
                  <a:schemeClr val="tx1"/>
                </a:solidFill>
                <a:latin typeface="Algerian" panose="04020705040A02060702" pitchFamily="82" charset="0"/>
              </a:rPr>
              <a:t>Diagnosis and presenting symptoms: </a:t>
            </a:r>
          </a:p>
          <a:p>
            <a:pPr algn="l"/>
            <a:endParaRPr lang="en-US" sz="3600" dirty="0">
              <a:solidFill>
                <a:schemeClr val="accent1"/>
              </a:solidFill>
              <a:latin typeface="Algerian" panose="04020705040A02060702" pitchFamily="82" charset="0"/>
            </a:endParaRPr>
          </a:p>
          <a:p>
            <a:r>
              <a:rPr lang="en-US" dirty="0">
                <a:latin typeface="+mj-lt"/>
              </a:rPr>
              <a:t>The most common symptom is inadequate weight loss or weight gain. Patients may also present with epigastric pain and/or worsening acid reflux secondary to the new connection with the remnant stomach.</a:t>
            </a:r>
          </a:p>
          <a:p>
            <a:endParaRPr lang="en-US" dirty="0">
              <a:latin typeface="+mj-lt"/>
            </a:endParaRPr>
          </a:p>
          <a:p>
            <a:r>
              <a:rPr lang="en-US" dirty="0">
                <a:latin typeface="+mj-lt"/>
              </a:rPr>
              <a:t> Diagnosis is made via endoscopic evaluation of the fistulous tract or via imaging with oral contrast flowing through the fistulous tract.</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1881157" y="500042"/>
            <a:ext cx="8501123" cy="6143668"/>
          </a:xfrm>
        </p:spPr>
        <p:txBody>
          <a:bodyPr/>
          <a:lstStyle/>
          <a:p>
            <a:pPr algn="ctr"/>
            <a:r>
              <a:rPr lang="en-US" sz="5400" u="sng" dirty="0">
                <a:solidFill>
                  <a:schemeClr val="tx1"/>
                </a:solidFill>
                <a:latin typeface="Algerian" panose="04020705040A02060702" pitchFamily="82" charset="0"/>
              </a:rPr>
              <a:t>Treatment:</a:t>
            </a:r>
          </a:p>
          <a:p>
            <a:pPr marL="36576" indent="0" algn="ctr">
              <a:buNone/>
            </a:pPr>
            <a:endParaRPr lang="en-US" sz="4000" dirty="0">
              <a:solidFill>
                <a:schemeClr val="accent1"/>
              </a:solidFill>
              <a:latin typeface="Algerian" panose="04020705040A02060702" pitchFamily="82" charset="0"/>
            </a:endParaRPr>
          </a:p>
          <a:p>
            <a:pPr algn="ctr"/>
            <a:r>
              <a:rPr lang="en-US" sz="3200" dirty="0"/>
              <a:t>Asymptomatic fistulous tracts are usually not a concern. However, symptomatic fistulous tracts can be closed endoscopically using specialized large endoclips to approximate the tissue surrounding the fistula.</a:t>
            </a:r>
            <a:endParaRPr lang="ar-JO" sz="32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656217" y="563672"/>
            <a:ext cx="8928992" cy="1450478"/>
          </a:xfrm>
        </p:spPr>
        <p:txBody>
          <a:bodyPr>
            <a:normAutofit fontScale="90000"/>
          </a:bodyPr>
          <a:lstStyle/>
          <a:p>
            <a:pPr algn="ctr"/>
            <a:r>
              <a:rPr lang="en-US" sz="4400" u="sng" dirty="0">
                <a:solidFill>
                  <a:schemeClr val="tx1"/>
                </a:solidFill>
                <a:latin typeface="Algerian" panose="04020705040A02060702" pitchFamily="82" charset="0"/>
              </a:rPr>
              <a:t>Nutritional deficiencies</a:t>
            </a:r>
            <a:r>
              <a:rPr lang="en-US" dirty="0"/>
              <a:t/>
            </a:r>
            <a:br>
              <a:rPr lang="en-US" dirty="0"/>
            </a:br>
            <a:r>
              <a:rPr lang="en-US" dirty="0"/>
              <a:t/>
            </a:r>
            <a:br>
              <a:rPr lang="en-US" dirty="0"/>
            </a:br>
            <a:endParaRPr lang="ar-JO" dirty="0"/>
          </a:p>
        </p:txBody>
      </p:sp>
      <p:sp>
        <p:nvSpPr>
          <p:cNvPr id="3" name="عنصر نائب للمحتوى 2"/>
          <p:cNvSpPr>
            <a:spLocks noGrp="1"/>
          </p:cNvSpPr>
          <p:nvPr>
            <p:ph sz="quarter" idx="1"/>
          </p:nvPr>
        </p:nvSpPr>
        <p:spPr>
          <a:xfrm>
            <a:off x="1322173" y="1600200"/>
            <a:ext cx="9166315" cy="5069160"/>
          </a:xfrm>
        </p:spPr>
        <p:txBody>
          <a:bodyPr>
            <a:normAutofit/>
          </a:bodyPr>
          <a:lstStyle/>
          <a:p>
            <a:r>
              <a:rPr lang="en-US" sz="3200" dirty="0">
                <a:latin typeface="+mj-lt"/>
              </a:rPr>
              <a:t>Alterations of gastrointestinal anatomy and physiology after gastric bypass elicit imbalances owing to reduced oral intake or excessive losses secondary to reconfiguration of GI motility, pH and enzymatic profile</a:t>
            </a:r>
          </a:p>
          <a:p>
            <a:pPr algn="ctr"/>
            <a:endParaRPr lang="en-US" sz="3200" dirty="0">
              <a:latin typeface="+mj-lt"/>
            </a:endParaRPr>
          </a:p>
          <a:p>
            <a:r>
              <a:rPr lang="en-US" sz="3600" dirty="0">
                <a:latin typeface="+mj-lt"/>
              </a:rPr>
              <a:t>Anaemia is the most common complication</a:t>
            </a:r>
            <a:r>
              <a:rPr lang="en-US" sz="3600" baseline="30000" dirty="0">
                <a:latin typeface="+mj-lt"/>
              </a:rPr>
              <a:t>.</a:t>
            </a:r>
            <a:endParaRPr lang="ar-JO" sz="3600" dirty="0">
              <a:latin typeface="+mj-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1559EEF-F327-4238-A15A-BC609CBC59B7}"/>
              </a:ext>
            </a:extLst>
          </p:cNvPr>
          <p:cNvSpPr>
            <a:spLocks noGrp="1"/>
          </p:cNvSpPr>
          <p:nvPr>
            <p:ph type="title"/>
          </p:nvPr>
        </p:nvSpPr>
        <p:spPr/>
        <p:txBody>
          <a:bodyPr/>
          <a:lstStyle/>
          <a:p>
            <a:r>
              <a:rPr lang="en-GB" b="0" i="0" dirty="0">
                <a:solidFill>
                  <a:srgbClr val="000000"/>
                </a:solidFill>
                <a:effectLst/>
              </a:rPr>
              <a:t>Venous thromboembolism (VTE)</a:t>
            </a:r>
            <a:endParaRPr lang="en-GB" dirty="0"/>
          </a:p>
        </p:txBody>
      </p:sp>
      <p:sp>
        <p:nvSpPr>
          <p:cNvPr id="3" name="Content Placeholder 2">
            <a:extLst>
              <a:ext uri="{FF2B5EF4-FFF2-40B4-BE49-F238E27FC236}">
                <a16:creationId xmlns="" xmlns:a16="http://schemas.microsoft.com/office/drawing/2014/main" id="{34002AF6-6BC6-4671-893A-59AF97505EB3}"/>
              </a:ext>
            </a:extLst>
          </p:cNvPr>
          <p:cNvSpPr>
            <a:spLocks noGrp="1"/>
          </p:cNvSpPr>
          <p:nvPr>
            <p:ph sz="quarter" idx="1"/>
          </p:nvPr>
        </p:nvSpPr>
        <p:spPr>
          <a:xfrm>
            <a:off x="1024129" y="2286000"/>
            <a:ext cx="9929623" cy="4023360"/>
          </a:xfrm>
        </p:spPr>
        <p:txBody>
          <a:bodyPr>
            <a:normAutofit/>
          </a:bodyPr>
          <a:lstStyle/>
          <a:p>
            <a:r>
              <a:rPr lang="en-GB" sz="2800" b="1" i="0" dirty="0">
                <a:solidFill>
                  <a:srgbClr val="000000"/>
                </a:solidFill>
                <a:effectLst/>
              </a:rPr>
              <a:t>Venous thromboembolism </a:t>
            </a:r>
            <a:r>
              <a:rPr lang="en-GB" sz="2800" b="0" i="0" dirty="0">
                <a:solidFill>
                  <a:srgbClr val="000000"/>
                </a:solidFill>
                <a:effectLst/>
              </a:rPr>
              <a:t>(VTE), which includes </a:t>
            </a:r>
            <a:r>
              <a:rPr lang="en-GB" sz="2800" b="1" i="0" dirty="0">
                <a:solidFill>
                  <a:srgbClr val="000000"/>
                </a:solidFill>
                <a:effectLst/>
              </a:rPr>
              <a:t>deep vein thrombosis </a:t>
            </a:r>
            <a:r>
              <a:rPr lang="en-GB" sz="2800" b="0" i="0" dirty="0">
                <a:solidFill>
                  <a:srgbClr val="000000"/>
                </a:solidFill>
                <a:effectLst/>
              </a:rPr>
              <a:t>(DVT) and its complication, </a:t>
            </a:r>
            <a:r>
              <a:rPr lang="en-GB" sz="2800" b="1" i="0" dirty="0">
                <a:solidFill>
                  <a:srgbClr val="000000"/>
                </a:solidFill>
                <a:effectLst/>
              </a:rPr>
              <a:t>pulmonary embolism </a:t>
            </a:r>
            <a:r>
              <a:rPr lang="en-GB" sz="2800" b="0" i="0" dirty="0">
                <a:solidFill>
                  <a:srgbClr val="000000"/>
                </a:solidFill>
                <a:effectLst/>
              </a:rPr>
              <a:t>(PE), is a common cause of morbidity and mortality after bariatric surgery.</a:t>
            </a:r>
          </a:p>
          <a:p>
            <a:endParaRPr lang="en-GB" sz="2800" b="0" i="0" dirty="0">
              <a:solidFill>
                <a:srgbClr val="000000"/>
              </a:solidFill>
              <a:effectLst/>
            </a:endParaRPr>
          </a:p>
          <a:p>
            <a:r>
              <a:rPr lang="en-GB" sz="2800" b="0" i="0" dirty="0">
                <a:solidFill>
                  <a:srgbClr val="000000"/>
                </a:solidFill>
                <a:effectLst/>
              </a:rPr>
              <a:t>The reported postoperative incidence of </a:t>
            </a:r>
            <a:r>
              <a:rPr lang="en-GB" sz="2800" b="1" i="0" dirty="0">
                <a:solidFill>
                  <a:srgbClr val="000000"/>
                </a:solidFill>
                <a:effectLst/>
              </a:rPr>
              <a:t>VTE</a:t>
            </a:r>
            <a:r>
              <a:rPr lang="en-GB" sz="2800" b="0" i="0" dirty="0">
                <a:solidFill>
                  <a:srgbClr val="000000"/>
                </a:solidFill>
                <a:effectLst/>
              </a:rPr>
              <a:t>, however, varies widely, from 0.2% to 1.3% at 30 days to 0.42% at 90 days .</a:t>
            </a:r>
            <a:endParaRPr lang="en-GB" sz="2800" dirty="0"/>
          </a:p>
        </p:txBody>
      </p:sp>
    </p:spTree>
    <p:extLst>
      <p:ext uri="{BB962C8B-B14F-4D97-AF65-F5344CB8AC3E}">
        <p14:creationId xmlns="" xmlns:p14="http://schemas.microsoft.com/office/powerpoint/2010/main" val="25401298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1099753" y="308920"/>
            <a:ext cx="9353967" cy="6763419"/>
          </a:xfrm>
        </p:spPr>
        <p:txBody>
          <a:bodyPr>
            <a:noAutofit/>
          </a:bodyPr>
          <a:lstStyle/>
          <a:p>
            <a:pPr algn="l"/>
            <a:r>
              <a:rPr lang="en-US" sz="3200" b="1" u="sng" dirty="0">
                <a:latin typeface="Algerian" panose="04020705040A02060702" pitchFamily="82" charset="0"/>
              </a:rPr>
              <a:t>Diagnosis and presenting symptoms</a:t>
            </a:r>
            <a:r>
              <a:rPr lang="en-US" sz="3200" b="1" dirty="0">
                <a:latin typeface="Algerian" panose="04020705040A02060702" pitchFamily="82" charset="0"/>
              </a:rPr>
              <a:t>:</a:t>
            </a:r>
          </a:p>
          <a:p>
            <a:r>
              <a:rPr lang="en-US" sz="2800" dirty="0"/>
              <a:t> </a:t>
            </a:r>
            <a:r>
              <a:rPr lang="en-US" sz="2400" dirty="0">
                <a:latin typeface="+mj-lt"/>
              </a:rPr>
              <a:t>Patients may be asymptomatic or present with symptoms manifesting a particular nutritional deficiency. Patients with </a:t>
            </a:r>
            <a:r>
              <a:rPr lang="en-US" sz="2400" b="1" u="sng" dirty="0">
                <a:solidFill>
                  <a:srgbClr val="FF0000"/>
                </a:solidFill>
                <a:latin typeface="+mj-lt"/>
              </a:rPr>
              <a:t>anaemia</a:t>
            </a:r>
            <a:r>
              <a:rPr lang="en-US" sz="2400" dirty="0">
                <a:latin typeface="+mj-lt"/>
              </a:rPr>
              <a:t> may present with dyspnoea, fatigue and inability to concentrate. </a:t>
            </a:r>
            <a:r>
              <a:rPr lang="en-US" sz="2400" b="1" u="sng" dirty="0">
                <a:solidFill>
                  <a:srgbClr val="FF0000"/>
                </a:solidFill>
                <a:latin typeface="+mj-lt"/>
              </a:rPr>
              <a:t>Zinc deficiency</a:t>
            </a:r>
            <a:r>
              <a:rPr lang="en-US" sz="2400" dirty="0">
                <a:latin typeface="+mj-lt"/>
              </a:rPr>
              <a:t> can result in hair loss and </a:t>
            </a:r>
            <a:r>
              <a:rPr lang="en-US" sz="2400" b="1" u="sng" dirty="0">
                <a:solidFill>
                  <a:srgbClr val="FF0000"/>
                </a:solidFill>
                <a:latin typeface="+mj-lt"/>
              </a:rPr>
              <a:t>low calcium levels </a:t>
            </a:r>
            <a:r>
              <a:rPr lang="en-US" sz="2400" dirty="0">
                <a:latin typeface="+mj-lt"/>
              </a:rPr>
              <a:t>can result in osteoporosis and fractures.</a:t>
            </a:r>
          </a:p>
          <a:p>
            <a:r>
              <a:rPr lang="en-US" sz="2400" dirty="0">
                <a:latin typeface="+mj-lt"/>
              </a:rPr>
              <a:t> Blood work is recommended to detect and monitor vitamin and mineral deficiencies</a:t>
            </a:r>
          </a:p>
          <a:p>
            <a:pPr algn="ctr"/>
            <a:endParaRPr lang="en-US" sz="2400" dirty="0">
              <a:latin typeface="+mj-lt"/>
            </a:endParaRPr>
          </a:p>
          <a:p>
            <a:pPr algn="ctr"/>
            <a:endParaRPr lang="en-US" sz="2800" dirty="0">
              <a:latin typeface="+mj-lt"/>
            </a:endParaRPr>
          </a:p>
          <a:p>
            <a:pPr algn="ctr"/>
            <a:r>
              <a:rPr lang="en-US" sz="3200" b="1" u="sng" dirty="0">
                <a:latin typeface="Algerian" panose="04020705040A02060702" pitchFamily="82" charset="0"/>
              </a:rPr>
              <a:t>Treatment</a:t>
            </a:r>
            <a:r>
              <a:rPr lang="en-US" sz="3200" u="sng" dirty="0">
                <a:latin typeface="Algerian" panose="04020705040A02060702" pitchFamily="82" charset="0"/>
              </a:rPr>
              <a:t>: </a:t>
            </a:r>
          </a:p>
          <a:p>
            <a:r>
              <a:rPr lang="en-US" sz="2800" dirty="0">
                <a:latin typeface="+mj-lt"/>
              </a:rPr>
              <a:t>Patients who undergo gastric bypass require a referral to a registered dietician for nutrition counselling, and lifelong vitamin and mineral supplementation is recommended.</a:t>
            </a:r>
          </a:p>
          <a:p>
            <a:pPr marL="36576" indent="0" algn="ctr">
              <a:buNone/>
            </a:pPr>
            <a:r>
              <a:rPr lang="en-US" sz="2800" dirty="0">
                <a:latin typeface="+mj-lt"/>
              </a:rPr>
              <a:t> </a:t>
            </a:r>
            <a:r>
              <a:rPr lang="en-US" sz="2800" dirty="0"/>
              <a:t/>
            </a:r>
            <a:br>
              <a:rPr lang="en-US" sz="2800" dirty="0"/>
            </a:br>
            <a:endParaRPr lang="ar-JO" sz="28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16774"/>
            <a:ext cx="8229600" cy="1066800"/>
          </a:xfrm>
        </p:spPr>
        <p:txBody>
          <a:bodyPr/>
          <a:lstStyle/>
          <a:p>
            <a:r>
              <a:rPr lang="en-US" b="1" u="sng" dirty="0">
                <a:solidFill>
                  <a:schemeClr val="tx1"/>
                </a:solidFill>
              </a:rPr>
              <a:t>-Dumping syndrome  : </a:t>
            </a:r>
          </a:p>
        </p:txBody>
      </p:sp>
      <p:sp>
        <p:nvSpPr>
          <p:cNvPr id="3" name="Content Placeholder 2"/>
          <p:cNvSpPr>
            <a:spLocks noGrp="1"/>
          </p:cNvSpPr>
          <p:nvPr>
            <p:ph sz="quarter" idx="1"/>
          </p:nvPr>
        </p:nvSpPr>
        <p:spPr>
          <a:xfrm>
            <a:off x="352620" y="1480456"/>
            <a:ext cx="9734479" cy="4877791"/>
          </a:xfrm>
        </p:spPr>
        <p:txBody>
          <a:bodyPr>
            <a:normAutofit/>
          </a:bodyPr>
          <a:lstStyle/>
          <a:p>
            <a:r>
              <a:rPr lang="en-US" dirty="0">
                <a:solidFill>
                  <a:schemeClr val="tx1"/>
                </a:solidFill>
              </a:rPr>
              <a:t>Effect of altered gastric reservoir function, abnormal postoperative gastric motor function, and pyloric emptying mechanism.</a:t>
            </a:r>
            <a:r>
              <a:rPr lang="en-US" baseline="30000" dirty="0">
                <a:solidFill>
                  <a:schemeClr val="tx1"/>
                </a:solidFill>
              </a:rPr>
              <a:t>  </a:t>
            </a:r>
          </a:p>
          <a:p>
            <a:r>
              <a:rPr lang="en-US" dirty="0">
                <a:solidFill>
                  <a:schemeClr val="tx1"/>
                </a:solidFill>
              </a:rPr>
              <a:t>Dumping occurs when the patient eats refined  high sugar concentration  following gastric bypass, this causes symptoms of rapid heart beat, N&amp;V, tremor and faint feeling, sometimes followed by diarrhea. </a:t>
            </a:r>
          </a:p>
          <a:p>
            <a:r>
              <a:rPr lang="en-US" dirty="0">
                <a:solidFill>
                  <a:schemeClr val="tx1"/>
                </a:solidFill>
              </a:rPr>
              <a:t> sweet lovers should avoid sweets after gastric bypass and this is a real help to them in their efforts to lose weight</a:t>
            </a:r>
            <a:r>
              <a:rPr lang="en-US" dirty="0"/>
              <a:t>.</a:t>
            </a:r>
            <a:endParaRPr lang="ar-SA" dirty="0"/>
          </a:p>
          <a:p>
            <a:endParaRPr lang="ar-SA" dirty="0">
              <a:hlinkClick r:id="rId3"/>
            </a:endParaRPr>
          </a:p>
          <a:p>
            <a:r>
              <a:rPr lang="en-GB" dirty="0">
                <a:hlinkClick r:id="rId3"/>
              </a:rPr>
              <a:t>https://youtu.be/mXhNYj_oqEU</a:t>
            </a:r>
            <a:endParaRPr lang="ar-SA" dirty="0"/>
          </a:p>
          <a:p>
            <a:pPr marL="0" indent="0">
              <a:buNone/>
            </a:pP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8229600" cy="1066800"/>
          </a:xfrm>
        </p:spPr>
        <p:txBody>
          <a:bodyPr/>
          <a:lstStyle/>
          <a:p>
            <a:r>
              <a:rPr lang="en-US" b="1" u="sng" dirty="0">
                <a:solidFill>
                  <a:schemeClr val="tx1"/>
                </a:solidFill>
              </a:rPr>
              <a:t>A-Early Dumping Syndrome</a:t>
            </a:r>
          </a:p>
        </p:txBody>
      </p:sp>
      <p:sp>
        <p:nvSpPr>
          <p:cNvPr id="3" name="Content Placeholder 2"/>
          <p:cNvSpPr>
            <a:spLocks noGrp="1"/>
          </p:cNvSpPr>
          <p:nvPr>
            <p:ph sz="quarter" idx="1"/>
          </p:nvPr>
        </p:nvSpPr>
        <p:spPr>
          <a:xfrm>
            <a:off x="1524000" y="1143000"/>
            <a:ext cx="8915400" cy="5431536"/>
          </a:xfrm>
        </p:spPr>
        <p:txBody>
          <a:bodyPr>
            <a:normAutofit lnSpcReduction="10000"/>
          </a:bodyPr>
          <a:lstStyle/>
          <a:p>
            <a:pPr marL="274320" indent="-274320">
              <a:buFont typeface="Wingdings 2"/>
              <a:buChar char=""/>
              <a:defRPr/>
            </a:pPr>
            <a:r>
              <a:rPr lang="en-US" dirty="0">
                <a:solidFill>
                  <a:schemeClr val="tx1"/>
                </a:solidFill>
              </a:rPr>
              <a:t>Symptoms occurs 15-30 minutes after meal.</a:t>
            </a:r>
          </a:p>
          <a:p>
            <a:pPr marL="274320" indent="-274320">
              <a:buFont typeface="Wingdings 2"/>
              <a:buChar char=""/>
              <a:defRPr/>
            </a:pPr>
            <a:r>
              <a:rPr lang="en-US" b="1" dirty="0" err="1">
                <a:solidFill>
                  <a:schemeClr val="tx1"/>
                </a:solidFill>
                <a:effectLst>
                  <a:outerShdw blurRad="38100" dist="38100" dir="2700000" algn="tl">
                    <a:srgbClr val="000000">
                      <a:alpha val="43137"/>
                    </a:srgbClr>
                  </a:outerShdw>
                </a:effectLst>
              </a:rPr>
              <a:t>Hypovolemia</a:t>
            </a:r>
            <a:r>
              <a:rPr lang="en-US" b="1" dirty="0">
                <a:solidFill>
                  <a:schemeClr val="tx1"/>
                </a:solidFill>
                <a:effectLst>
                  <a:outerShdw blurRad="38100" dist="38100" dir="2700000" algn="tl">
                    <a:srgbClr val="000000">
                      <a:alpha val="43137"/>
                    </a:srgbClr>
                  </a:outerShdw>
                </a:effectLst>
              </a:rPr>
              <a:t> </a:t>
            </a:r>
          </a:p>
          <a:p>
            <a:pPr marL="0" indent="0">
              <a:buNone/>
              <a:defRPr/>
            </a:pPr>
            <a:r>
              <a:rPr lang="en-US" b="1" i="1" u="sng" dirty="0">
                <a:solidFill>
                  <a:srgbClr val="FF0000"/>
                </a:solidFill>
              </a:rPr>
              <a:t>Pathophysiology: </a:t>
            </a:r>
          </a:p>
          <a:p>
            <a:pPr marL="274320" indent="-274320">
              <a:buNone/>
              <a:defRPr/>
            </a:pPr>
            <a:r>
              <a:rPr lang="en-US" b="1" dirty="0">
                <a:solidFill>
                  <a:schemeClr val="tx1"/>
                </a:solidFill>
              </a:rPr>
              <a:t>Loss of the reservoir function of the stomach .</a:t>
            </a:r>
          </a:p>
          <a:p>
            <a:pPr marL="274320" indent="-274320">
              <a:buFont typeface="Wingdings 2"/>
              <a:buChar char=""/>
              <a:defRPr/>
            </a:pPr>
            <a:r>
              <a:rPr lang="en-US" dirty="0">
                <a:solidFill>
                  <a:schemeClr val="tx1"/>
                </a:solidFill>
              </a:rPr>
              <a:t>it is an uncontrolled  rapid emptying of hypertonic </a:t>
            </a:r>
            <a:r>
              <a:rPr lang="en-US" dirty="0" err="1">
                <a:solidFill>
                  <a:schemeClr val="tx1"/>
                </a:solidFill>
              </a:rPr>
              <a:t>chyme</a:t>
            </a:r>
            <a:r>
              <a:rPr lang="en-US" dirty="0">
                <a:solidFill>
                  <a:schemeClr val="tx1"/>
                </a:solidFill>
              </a:rPr>
              <a:t> into small intestine.</a:t>
            </a:r>
          </a:p>
          <a:p>
            <a:pPr marL="274320" indent="-274320">
              <a:buFont typeface="Wingdings 2"/>
              <a:buChar char=""/>
              <a:defRPr/>
            </a:pPr>
            <a:r>
              <a:rPr lang="en-US" dirty="0">
                <a:solidFill>
                  <a:schemeClr val="tx1"/>
                </a:solidFill>
              </a:rPr>
              <a:t>Fluid moves rapidly from intravascular space into </a:t>
            </a:r>
            <a:r>
              <a:rPr lang="en-US" dirty="0" err="1">
                <a:solidFill>
                  <a:schemeClr val="tx1"/>
                </a:solidFill>
              </a:rPr>
              <a:t>intraluminal</a:t>
            </a:r>
            <a:r>
              <a:rPr lang="en-US" dirty="0">
                <a:solidFill>
                  <a:schemeClr val="tx1"/>
                </a:solidFill>
              </a:rPr>
              <a:t> space producing acute intravascular volume depletion.</a:t>
            </a:r>
          </a:p>
          <a:p>
            <a:pPr marL="274320" indent="-274320">
              <a:buNone/>
              <a:defRPr/>
            </a:pPr>
            <a:r>
              <a:rPr lang="en-US" dirty="0">
                <a:solidFill>
                  <a:schemeClr val="tx1"/>
                </a:solidFill>
              </a:rPr>
              <a:t>S/S:</a:t>
            </a:r>
          </a:p>
          <a:p>
            <a:pPr marL="274320" indent="-274320">
              <a:buFont typeface="Wingdings 2"/>
              <a:buChar char=""/>
              <a:defRPr/>
            </a:pPr>
            <a:r>
              <a:rPr lang="en-US" dirty="0">
                <a:solidFill>
                  <a:schemeClr val="tx1"/>
                </a:solidFill>
              </a:rPr>
              <a:t>Anxiety, extreme weakness, tachycardia, diaphoresis, palpitations, and desire to lie down.  Osmotic Diarrhea is common. </a:t>
            </a:r>
          </a:p>
          <a:p>
            <a:pPr marL="274320" indent="-274320">
              <a:defRPr/>
            </a:pPr>
            <a:r>
              <a:rPr lang="en-US" dirty="0">
                <a:solidFill>
                  <a:schemeClr val="tx1"/>
                </a:solidFill>
              </a:rPr>
              <a:t>As simple sugars are absorbed and dilution of hypertonic solution occurs the symptoms decreased and disappear gradually</a:t>
            </a:r>
            <a:r>
              <a:rPr lang="en-US" dirty="0"/>
              <a:t>.</a:t>
            </a:r>
          </a:p>
          <a:p>
            <a:endParaRPr lang="en-US" dirty="0"/>
          </a:p>
        </p:txBody>
      </p:sp>
      <p:cxnSp>
        <p:nvCxnSpPr>
          <p:cNvPr id="12" name="رابط كسهم مستقيم 11"/>
          <p:cNvCxnSpPr/>
          <p:nvPr/>
        </p:nvCxnSpPr>
        <p:spPr>
          <a:xfrm rot="16200000" flipH="1">
            <a:off x="4153695" y="1713707"/>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24129" y="450376"/>
            <a:ext cx="9720073" cy="5858984"/>
          </a:xfrm>
        </p:spPr>
        <p:txBody>
          <a:bodyPr>
            <a:normAutofit/>
          </a:bodyPr>
          <a:lstStyle/>
          <a:p>
            <a:r>
              <a:rPr lang="en-US" sz="3600" b="1" i="1" u="sng" dirty="0"/>
              <a:t>Treatment:</a:t>
            </a:r>
          </a:p>
          <a:p>
            <a:r>
              <a:rPr lang="en-US" sz="2400" b="1" dirty="0">
                <a:solidFill>
                  <a:srgbClr val="C00000"/>
                </a:solidFill>
              </a:rPr>
              <a:t>Dietary modification </a:t>
            </a:r>
            <a:r>
              <a:rPr lang="en-US" sz="2400" dirty="0"/>
              <a:t>should be the initial approach and is beneficial in most patients. </a:t>
            </a:r>
            <a:r>
              <a:rPr lang="en-US" sz="2000" dirty="0"/>
              <a:t>Patients should be counseled to reduce portions, chew slowly and</a:t>
            </a:r>
          </a:p>
          <a:p>
            <a:r>
              <a:rPr lang="en-US" sz="2000" dirty="0"/>
              <a:t>thoroughly, and not drink fluids before an interval of 30 min after a solid meal. They should also be instructed to reduce the content of simple carbohydrates and select protein-rich foods. </a:t>
            </a:r>
          </a:p>
          <a:p>
            <a:endParaRPr lang="en-US" sz="2000" dirty="0"/>
          </a:p>
          <a:p>
            <a:r>
              <a:rPr lang="en-US" sz="2400" b="1" dirty="0" err="1">
                <a:solidFill>
                  <a:srgbClr val="C00000"/>
                </a:solidFill>
              </a:rPr>
              <a:t>somatostatin</a:t>
            </a:r>
            <a:r>
              <a:rPr lang="en-US" sz="2400" b="1" dirty="0">
                <a:solidFill>
                  <a:srgbClr val="C00000"/>
                </a:solidFill>
              </a:rPr>
              <a:t> analogues </a:t>
            </a:r>
            <a:r>
              <a:rPr lang="en-US" sz="2400" dirty="0"/>
              <a:t>such as </a:t>
            </a:r>
            <a:r>
              <a:rPr lang="en-US" sz="2400" dirty="0" err="1"/>
              <a:t>octreotide</a:t>
            </a:r>
            <a:r>
              <a:rPr lang="en-US" sz="2400" dirty="0"/>
              <a:t> and </a:t>
            </a:r>
            <a:r>
              <a:rPr lang="en-US" sz="2400" dirty="0" err="1"/>
              <a:t>pasireotide</a:t>
            </a:r>
            <a:r>
              <a:rPr lang="en-US" sz="2400" dirty="0"/>
              <a:t> may be an effective option. </a:t>
            </a:r>
          </a:p>
          <a:p>
            <a:endParaRPr lang="en-US" sz="2400" dirty="0"/>
          </a:p>
          <a:p>
            <a:r>
              <a:rPr lang="en-US" sz="2400" b="1" dirty="0">
                <a:solidFill>
                  <a:srgbClr val="C00000"/>
                </a:solidFill>
              </a:rPr>
              <a:t>Surgical interventions</a:t>
            </a:r>
            <a:r>
              <a:rPr lang="en-US" sz="2000" dirty="0"/>
              <a:t>: </a:t>
            </a:r>
            <a:r>
              <a:rPr lang="en-US" sz="2400" dirty="0"/>
              <a:t>Surgical options include gastric tube placement in the excluded stomach (if present), gastric outlet restriction, and gastric bypass reversal.</a:t>
            </a:r>
            <a:endParaRPr lang="ar-SA" sz="2400" dirty="0"/>
          </a:p>
        </p:txBody>
      </p:sp>
    </p:spTree>
    <p:extLst>
      <p:ext uri="{BB962C8B-B14F-4D97-AF65-F5344CB8AC3E}">
        <p14:creationId xmlns="" xmlns:p14="http://schemas.microsoft.com/office/powerpoint/2010/main" val="37211351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73427" y="191529"/>
            <a:ext cx="8229600" cy="1066800"/>
          </a:xfrm>
        </p:spPr>
        <p:txBody>
          <a:bodyPr>
            <a:normAutofit/>
          </a:bodyPr>
          <a:lstStyle/>
          <a:p>
            <a:r>
              <a:rPr lang="en-US" b="1" u="sng" dirty="0">
                <a:solidFill>
                  <a:schemeClr val="tx1"/>
                </a:solidFill>
              </a:rPr>
              <a:t>B-Late dumping syndrome: </a:t>
            </a:r>
          </a:p>
        </p:txBody>
      </p:sp>
      <p:sp>
        <p:nvSpPr>
          <p:cNvPr id="3" name="Content Placeholder 2"/>
          <p:cNvSpPr>
            <a:spLocks noGrp="1"/>
          </p:cNvSpPr>
          <p:nvPr>
            <p:ph sz="quarter" idx="1"/>
          </p:nvPr>
        </p:nvSpPr>
        <p:spPr>
          <a:xfrm>
            <a:off x="1752600" y="1143000"/>
            <a:ext cx="8686800" cy="5715000"/>
          </a:xfrm>
        </p:spPr>
        <p:txBody>
          <a:bodyPr>
            <a:normAutofit fontScale="70000" lnSpcReduction="20000"/>
          </a:bodyPr>
          <a:lstStyle/>
          <a:p>
            <a:pPr>
              <a:lnSpc>
                <a:spcPct val="90000"/>
              </a:lnSpc>
            </a:pPr>
            <a:r>
              <a:rPr lang="en-US" sz="4400" dirty="0">
                <a:solidFill>
                  <a:schemeClr val="tx1"/>
                </a:solidFill>
              </a:rPr>
              <a:t>Symptoms begin 3 hours after meals.</a:t>
            </a:r>
          </a:p>
          <a:p>
            <a:pPr>
              <a:lnSpc>
                <a:spcPct val="90000"/>
              </a:lnSpc>
            </a:pPr>
            <a:r>
              <a:rPr lang="en-US" sz="4400" b="1" dirty="0">
                <a:solidFill>
                  <a:schemeClr val="tx1"/>
                </a:solidFill>
                <a:effectLst>
                  <a:outerShdw blurRad="38100" dist="38100" dir="2700000" algn="tl">
                    <a:srgbClr val="000000">
                      <a:alpha val="43137"/>
                    </a:srgbClr>
                  </a:outerShdw>
                </a:effectLst>
              </a:rPr>
              <a:t>Hypoglycemia </a:t>
            </a:r>
            <a:endParaRPr lang="en-US" sz="4400" dirty="0">
              <a:solidFill>
                <a:schemeClr val="tx1"/>
              </a:solidFill>
            </a:endParaRPr>
          </a:p>
          <a:p>
            <a:pPr>
              <a:lnSpc>
                <a:spcPct val="90000"/>
              </a:lnSpc>
              <a:buNone/>
            </a:pPr>
            <a:r>
              <a:rPr lang="en-US" sz="5500" b="1" i="1" u="sng" dirty="0">
                <a:solidFill>
                  <a:srgbClr val="FF0000"/>
                </a:solidFill>
              </a:rPr>
              <a:t>Pathophysiology:</a:t>
            </a:r>
            <a:r>
              <a:rPr lang="en-US" sz="4400" dirty="0">
                <a:solidFill>
                  <a:schemeClr val="tx1"/>
                </a:solidFill>
              </a:rPr>
              <a:t> </a:t>
            </a:r>
          </a:p>
          <a:p>
            <a:pPr>
              <a:lnSpc>
                <a:spcPct val="90000"/>
              </a:lnSpc>
            </a:pPr>
            <a:r>
              <a:rPr lang="en-US" sz="4400" b="1" dirty="0">
                <a:solidFill>
                  <a:schemeClr val="tx1"/>
                </a:solidFill>
              </a:rPr>
              <a:t>Rapid changes in serum glucose and insulin levels.</a:t>
            </a:r>
          </a:p>
          <a:p>
            <a:pPr>
              <a:lnSpc>
                <a:spcPct val="90000"/>
              </a:lnSpc>
            </a:pPr>
            <a:r>
              <a:rPr lang="en-US" sz="4400" dirty="0">
                <a:solidFill>
                  <a:schemeClr val="tx1"/>
                </a:solidFill>
              </a:rPr>
              <a:t>Large glucose-bolus containing </a:t>
            </a:r>
            <a:r>
              <a:rPr lang="en-US" sz="4400" dirty="0" err="1">
                <a:solidFill>
                  <a:schemeClr val="tx1"/>
                </a:solidFill>
              </a:rPr>
              <a:t>chyme</a:t>
            </a:r>
            <a:r>
              <a:rPr lang="en-US" sz="4400" dirty="0">
                <a:solidFill>
                  <a:schemeClr val="tx1"/>
                </a:solidFill>
              </a:rPr>
              <a:t> presented to small intestine has a lot of glucose in it,  glucose is absorbed  faster than when the intact pylorus controls emptying of stomach.</a:t>
            </a:r>
          </a:p>
          <a:p>
            <a:pPr>
              <a:lnSpc>
                <a:spcPct val="90000"/>
              </a:lnSpc>
            </a:pPr>
            <a:r>
              <a:rPr lang="en-US" sz="4400" dirty="0">
                <a:solidFill>
                  <a:schemeClr val="tx1"/>
                </a:solidFill>
              </a:rPr>
              <a:t>this causes high levels of serum glucose shortly after meal and causes a big released of insulin. </a:t>
            </a:r>
          </a:p>
          <a:p>
            <a:pPr>
              <a:lnSpc>
                <a:spcPct val="90000"/>
              </a:lnSpc>
            </a:pPr>
            <a:r>
              <a:rPr lang="en-US" sz="4400" dirty="0">
                <a:solidFill>
                  <a:schemeClr val="tx1"/>
                </a:solidFill>
              </a:rPr>
              <a:t>Insulin response exceeds what is necessary to clear glucose from blood and hypoglycemia symptoms happens.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77923" y="955345"/>
            <a:ext cx="9966279" cy="5354017"/>
          </a:xfrm>
        </p:spPr>
        <p:txBody>
          <a:bodyPr/>
          <a:lstStyle/>
          <a:p>
            <a:pPr>
              <a:buNone/>
            </a:pPr>
            <a:r>
              <a:rPr lang="en-US" sz="3200" dirty="0"/>
              <a:t>S/S:</a:t>
            </a:r>
          </a:p>
          <a:p>
            <a:r>
              <a:rPr lang="en-US" sz="3200" dirty="0"/>
              <a:t>Sudden anxiety, diaphoresis, tachycardia, palpitations, weakness, fatigue, and desire to lie down, No diarrhea.</a:t>
            </a:r>
          </a:p>
          <a:p>
            <a:endParaRPr lang="en-US" sz="3200" b="1" dirty="0"/>
          </a:p>
          <a:p>
            <a:r>
              <a:rPr lang="en-US" sz="2400" b="1" dirty="0"/>
              <a:t>Treatment </a:t>
            </a:r>
            <a:r>
              <a:rPr lang="en-US" sz="2400" dirty="0"/>
              <a:t>is dietary avoidance of Foods that are high in concentrated sugar </a:t>
            </a:r>
            <a:r>
              <a:rPr lang="en-US" sz="2400" dirty="0" err="1"/>
              <a:t>content,Small</a:t>
            </a:r>
            <a:r>
              <a:rPr lang="en-US" sz="2400" dirty="0"/>
              <a:t> frequent meals , Usually symptoms will resolve with time</a:t>
            </a:r>
          </a:p>
        </p:txBody>
      </p:sp>
    </p:spTree>
    <p:extLst>
      <p:ext uri="{BB962C8B-B14F-4D97-AF65-F5344CB8AC3E}">
        <p14:creationId xmlns="" xmlns:p14="http://schemas.microsoft.com/office/powerpoint/2010/main" val="34988591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57200"/>
            <a:ext cx="8229600" cy="1066800"/>
          </a:xfrm>
        </p:spPr>
        <p:txBody>
          <a:bodyPr>
            <a:normAutofit/>
          </a:bodyPr>
          <a:lstStyle/>
          <a:p>
            <a:r>
              <a:rPr lang="en-US" b="1" u="sng" dirty="0">
                <a:solidFill>
                  <a:schemeClr val="tx1"/>
                </a:solidFill>
              </a:rPr>
              <a:t>-Blind loop syndrome: </a:t>
            </a:r>
            <a:r>
              <a:rPr lang="en-US" sz="2000" b="1" u="sng" dirty="0">
                <a:solidFill>
                  <a:schemeClr val="tx1"/>
                </a:solidFill>
              </a:rPr>
              <a:t>(in afferent loop  ) </a:t>
            </a:r>
          </a:p>
        </p:txBody>
      </p:sp>
      <p:sp>
        <p:nvSpPr>
          <p:cNvPr id="3" name="Content Placeholder 2"/>
          <p:cNvSpPr>
            <a:spLocks noGrp="1"/>
          </p:cNvSpPr>
          <p:nvPr>
            <p:ph sz="quarter" idx="1"/>
          </p:nvPr>
        </p:nvSpPr>
        <p:spPr>
          <a:xfrm>
            <a:off x="982641" y="1371600"/>
            <a:ext cx="9304361" cy="5257800"/>
          </a:xfrm>
        </p:spPr>
        <p:txBody>
          <a:bodyPr>
            <a:normAutofit fontScale="92500"/>
          </a:bodyPr>
          <a:lstStyle/>
          <a:p>
            <a:r>
              <a:rPr lang="en-US" dirty="0">
                <a:solidFill>
                  <a:schemeClr val="tx1"/>
                </a:solidFill>
              </a:rPr>
              <a:t>Associated to bacteria overgrowth in the limb of the intestine excluded (not </a:t>
            </a:r>
            <a:r>
              <a:rPr lang="en-US" dirty="0" err="1">
                <a:solidFill>
                  <a:schemeClr val="tx1"/>
                </a:solidFill>
              </a:rPr>
              <a:t>functioing</a:t>
            </a:r>
            <a:r>
              <a:rPr lang="en-US" dirty="0">
                <a:solidFill>
                  <a:schemeClr val="tx1"/>
                </a:solidFill>
              </a:rPr>
              <a:t> )  from the flow of </a:t>
            </a:r>
            <a:r>
              <a:rPr lang="en-US" dirty="0" err="1">
                <a:solidFill>
                  <a:schemeClr val="tx1"/>
                </a:solidFill>
              </a:rPr>
              <a:t>chyme</a:t>
            </a:r>
            <a:r>
              <a:rPr lang="en-US" dirty="0">
                <a:solidFill>
                  <a:schemeClr val="tx1"/>
                </a:solidFill>
              </a:rPr>
              <a:t>. </a:t>
            </a:r>
          </a:p>
          <a:p>
            <a:r>
              <a:rPr lang="en-US" dirty="0">
                <a:solidFill>
                  <a:schemeClr val="tx1"/>
                </a:solidFill>
              </a:rPr>
              <a:t>This limb has bacteria that proliferate and interfere with </a:t>
            </a:r>
            <a:r>
              <a:rPr lang="en-US" dirty="0" err="1">
                <a:solidFill>
                  <a:schemeClr val="tx1"/>
                </a:solidFill>
              </a:rPr>
              <a:t>folate</a:t>
            </a:r>
            <a:r>
              <a:rPr lang="en-US" dirty="0">
                <a:solidFill>
                  <a:schemeClr val="tx1"/>
                </a:solidFill>
              </a:rPr>
              <a:t> and </a:t>
            </a:r>
            <a:r>
              <a:rPr lang="en-US" dirty="0" err="1">
                <a:solidFill>
                  <a:schemeClr val="tx1"/>
                </a:solidFill>
              </a:rPr>
              <a:t>Vit</a:t>
            </a:r>
            <a:r>
              <a:rPr lang="en-US" dirty="0">
                <a:solidFill>
                  <a:schemeClr val="tx1"/>
                </a:solidFill>
              </a:rPr>
              <a:t> B12 metabolism, </a:t>
            </a:r>
          </a:p>
          <a:p>
            <a:r>
              <a:rPr lang="en-US" dirty="0">
                <a:solidFill>
                  <a:schemeClr val="tx1"/>
                </a:solidFill>
              </a:rPr>
              <a:t>Also bacterial overgrowth cause </a:t>
            </a:r>
            <a:r>
              <a:rPr lang="en-US" dirty="0" err="1">
                <a:solidFill>
                  <a:schemeClr val="tx1"/>
                </a:solidFill>
              </a:rPr>
              <a:t>malabsorption</a:t>
            </a:r>
            <a:r>
              <a:rPr lang="en-US" dirty="0">
                <a:solidFill>
                  <a:schemeClr val="tx1"/>
                </a:solidFill>
              </a:rPr>
              <a:t> of bile salts ---</a:t>
            </a:r>
            <a:r>
              <a:rPr lang="en-US" dirty="0" err="1">
                <a:solidFill>
                  <a:schemeClr val="tx1"/>
                </a:solidFill>
              </a:rPr>
              <a:t>steatorrhea</a:t>
            </a:r>
            <a:r>
              <a:rPr lang="en-US" dirty="0">
                <a:solidFill>
                  <a:schemeClr val="tx1"/>
                </a:solidFill>
              </a:rPr>
              <a:t> ,also as a result, No </a:t>
            </a:r>
            <a:r>
              <a:rPr lang="en-US" dirty="0" err="1">
                <a:solidFill>
                  <a:schemeClr val="tx1"/>
                </a:solidFill>
              </a:rPr>
              <a:t>absorbtion</a:t>
            </a:r>
            <a:r>
              <a:rPr lang="en-US" dirty="0">
                <a:solidFill>
                  <a:schemeClr val="tx1"/>
                </a:solidFill>
              </a:rPr>
              <a:t> the fat-soluble vitamins A, D, E and K and Ca.</a:t>
            </a:r>
          </a:p>
          <a:p>
            <a:r>
              <a:rPr lang="en-US" dirty="0">
                <a:solidFill>
                  <a:schemeClr val="tx1"/>
                </a:solidFill>
              </a:rPr>
              <a:t>B12 deficiency leads to </a:t>
            </a:r>
            <a:r>
              <a:rPr lang="en-US" dirty="0" err="1">
                <a:solidFill>
                  <a:schemeClr val="tx1"/>
                </a:solidFill>
              </a:rPr>
              <a:t>megaloblastic</a:t>
            </a:r>
            <a:r>
              <a:rPr lang="en-US" dirty="0">
                <a:solidFill>
                  <a:schemeClr val="tx1"/>
                </a:solidFill>
              </a:rPr>
              <a:t> anemia</a:t>
            </a:r>
          </a:p>
          <a:p>
            <a:pPr>
              <a:buNone/>
            </a:pPr>
            <a:r>
              <a:rPr lang="en-US" dirty="0">
                <a:solidFill>
                  <a:schemeClr val="tx1"/>
                </a:solidFill>
              </a:rPr>
              <a:t>S/S:</a:t>
            </a:r>
          </a:p>
          <a:p>
            <a:r>
              <a:rPr lang="en-US" dirty="0">
                <a:solidFill>
                  <a:schemeClr val="tx1"/>
                </a:solidFill>
              </a:rPr>
              <a:t>Abdominal pain, distention . </a:t>
            </a:r>
          </a:p>
          <a:p>
            <a:r>
              <a:rPr lang="en-US" dirty="0">
                <a:solidFill>
                  <a:schemeClr val="tx1"/>
                </a:solidFill>
              </a:rPr>
              <a:t>Diarrhea</a:t>
            </a:r>
          </a:p>
          <a:p>
            <a:r>
              <a:rPr lang="en-US" dirty="0">
                <a:solidFill>
                  <a:schemeClr val="tx1"/>
                </a:solidFill>
              </a:rPr>
              <a:t>Weight loss</a:t>
            </a:r>
          </a:p>
          <a:p>
            <a:r>
              <a:rPr lang="en-US" dirty="0">
                <a:solidFill>
                  <a:schemeClr val="tx1"/>
                </a:solidFill>
              </a:rPr>
              <a:t>Weakness ,anemia .</a:t>
            </a:r>
          </a:p>
          <a:p>
            <a:endParaRPr lang="en-US" dirty="0"/>
          </a:p>
          <a:p>
            <a:pPr>
              <a:buNone/>
            </a:pPr>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737CA5B-EAEF-D146-923F-AE4C98F3EB94}"/>
              </a:ext>
            </a:extLst>
          </p:cNvPr>
          <p:cNvSpPr>
            <a:spLocks noGrp="1"/>
          </p:cNvSpPr>
          <p:nvPr>
            <p:ph type="title"/>
          </p:nvPr>
        </p:nvSpPr>
        <p:spPr/>
        <p:txBody>
          <a:bodyPr/>
          <a:lstStyle/>
          <a:p>
            <a:endParaRPr lang="en-US"/>
          </a:p>
        </p:txBody>
      </p:sp>
      <p:pic>
        <p:nvPicPr>
          <p:cNvPr id="4" name="Picture 4">
            <a:extLst>
              <a:ext uri="{FF2B5EF4-FFF2-40B4-BE49-F238E27FC236}">
                <a16:creationId xmlns="" xmlns:a16="http://schemas.microsoft.com/office/drawing/2014/main" id="{DE74E7E7-579B-F140-8A04-7C94DF29818B}"/>
              </a:ext>
            </a:extLst>
          </p:cNvPr>
          <p:cNvPicPr>
            <a:picLocks noGrp="1" noChangeAspect="1"/>
          </p:cNvPicPr>
          <p:nvPr>
            <p:ph sz="quarter" idx="1"/>
          </p:nvPr>
        </p:nvPicPr>
        <p:blipFill>
          <a:blip r:embed="rId2"/>
          <a:stretch>
            <a:fillRect/>
          </a:stretch>
        </p:blipFill>
        <p:spPr>
          <a:xfrm>
            <a:off x="7292934" y="-8050459"/>
            <a:ext cx="8187626" cy="6373075"/>
          </a:xfrm>
        </p:spPr>
      </p:pic>
      <p:pic>
        <p:nvPicPr>
          <p:cNvPr id="5" name="Picture 5">
            <a:extLst>
              <a:ext uri="{FF2B5EF4-FFF2-40B4-BE49-F238E27FC236}">
                <a16:creationId xmlns="" xmlns:a16="http://schemas.microsoft.com/office/drawing/2014/main" id="{77C7977E-3111-E846-9736-1E5D0BE460D6}"/>
              </a:ext>
            </a:extLst>
          </p:cNvPr>
          <p:cNvPicPr>
            <a:picLocks noChangeAspect="1"/>
          </p:cNvPicPr>
          <p:nvPr/>
        </p:nvPicPr>
        <p:blipFill>
          <a:blip r:embed="rId3"/>
          <a:stretch>
            <a:fillRect/>
          </a:stretch>
        </p:blipFill>
        <p:spPr>
          <a:xfrm>
            <a:off x="1001828" y="274638"/>
            <a:ext cx="10230250" cy="6120719"/>
          </a:xfrm>
          <a:prstGeom prst="rect">
            <a:avLst/>
          </a:prstGeom>
        </p:spPr>
      </p:pic>
    </p:spTree>
    <p:extLst>
      <p:ext uri="{BB962C8B-B14F-4D97-AF65-F5344CB8AC3E}">
        <p14:creationId xmlns="" xmlns:p14="http://schemas.microsoft.com/office/powerpoint/2010/main" val="11565976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41447" y="545910"/>
            <a:ext cx="10102756" cy="5763450"/>
          </a:xfrm>
        </p:spPr>
        <p:txBody>
          <a:bodyPr/>
          <a:lstStyle/>
          <a:p>
            <a:pPr algn="ctr"/>
            <a:r>
              <a:rPr lang="en-US" sz="4000" b="1" dirty="0"/>
              <a:t>Treatment</a:t>
            </a:r>
            <a:r>
              <a:rPr lang="en-US" dirty="0"/>
              <a:t>:</a:t>
            </a:r>
          </a:p>
          <a:p>
            <a:r>
              <a:rPr lang="en-US" b="1" dirty="0">
                <a:solidFill>
                  <a:srgbClr val="C00000"/>
                </a:solidFill>
              </a:rPr>
              <a:t>Empirical anti-biotic </a:t>
            </a:r>
          </a:p>
          <a:p>
            <a:endParaRPr lang="en-US" dirty="0"/>
          </a:p>
          <a:p>
            <a:r>
              <a:rPr lang="en-US" b="1" dirty="0">
                <a:solidFill>
                  <a:srgbClr val="C00000"/>
                </a:solidFill>
              </a:rPr>
              <a:t>Surgical </a:t>
            </a:r>
            <a:r>
              <a:rPr lang="en-US" b="1" dirty="0" err="1">
                <a:solidFill>
                  <a:srgbClr val="C00000"/>
                </a:solidFill>
              </a:rPr>
              <a:t>mangment</a:t>
            </a:r>
            <a:r>
              <a:rPr lang="en-US" dirty="0"/>
              <a:t>:</a:t>
            </a:r>
          </a:p>
          <a:p>
            <a:r>
              <a:rPr lang="en-US" dirty="0"/>
              <a:t>surgical management is reserved for fixing anatomical causes of bowel obstruction that interfere with normal function once they are amenable to such intervention. These conditions include:</a:t>
            </a:r>
          </a:p>
          <a:p>
            <a:r>
              <a:rPr lang="en-US" dirty="0"/>
              <a:t>Strictures</a:t>
            </a:r>
          </a:p>
          <a:p>
            <a:r>
              <a:rPr lang="en-US" dirty="0"/>
              <a:t>Fistulae</a:t>
            </a:r>
          </a:p>
          <a:p>
            <a:r>
              <a:rPr lang="en-US" dirty="0"/>
              <a:t>Diverticula</a:t>
            </a:r>
          </a:p>
          <a:p>
            <a:endParaRPr lang="ar-SA" dirty="0"/>
          </a:p>
        </p:txBody>
      </p:sp>
    </p:spTree>
    <p:extLst>
      <p:ext uri="{BB962C8B-B14F-4D97-AF65-F5344CB8AC3E}">
        <p14:creationId xmlns="" xmlns:p14="http://schemas.microsoft.com/office/powerpoint/2010/main" val="42876545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762000"/>
            <a:ext cx="8229600" cy="1066800"/>
          </a:xfrm>
        </p:spPr>
        <p:txBody>
          <a:bodyPr/>
          <a:lstStyle/>
          <a:p>
            <a:r>
              <a:rPr lang="en-US" b="1" u="sng" dirty="0">
                <a:solidFill>
                  <a:schemeClr val="tx1"/>
                </a:solidFill>
              </a:rPr>
              <a:t>-Afferent loop syndrome :</a:t>
            </a:r>
          </a:p>
        </p:txBody>
      </p:sp>
      <p:sp>
        <p:nvSpPr>
          <p:cNvPr id="3" name="Content Placeholder 2"/>
          <p:cNvSpPr>
            <a:spLocks noGrp="1"/>
          </p:cNvSpPr>
          <p:nvPr>
            <p:ph sz="quarter" idx="1"/>
          </p:nvPr>
        </p:nvSpPr>
        <p:spPr>
          <a:xfrm>
            <a:off x="2209800" y="1981200"/>
            <a:ext cx="8001000" cy="4593336"/>
          </a:xfrm>
        </p:spPr>
        <p:txBody>
          <a:bodyPr/>
          <a:lstStyle/>
          <a:p>
            <a:r>
              <a:rPr lang="en-US" dirty="0">
                <a:solidFill>
                  <a:schemeClr val="tx1"/>
                </a:solidFill>
              </a:rPr>
              <a:t>Blockage of the afferent limb of loop causing the bile and pancreatic secretions to collect in the afferent limb with increasing pressure these enter the stomach and become dilated  .</a:t>
            </a:r>
          </a:p>
          <a:p>
            <a:r>
              <a:rPr lang="en-US" dirty="0">
                <a:solidFill>
                  <a:schemeClr val="tx1"/>
                </a:solidFill>
              </a:rPr>
              <a:t>Causing projectile bilious vomiting not containing food and relieves symptoms .</a:t>
            </a:r>
          </a:p>
          <a:p>
            <a:r>
              <a:rPr lang="en-US" dirty="0">
                <a:solidFill>
                  <a:schemeClr val="tx1"/>
                </a:solidFill>
              </a:rPr>
              <a:t>Investigate with upper endoscopy and radio nucleotide scan .</a:t>
            </a:r>
          </a:p>
          <a:p>
            <a:endParaRPr lang="en-US" dirty="0"/>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7E4116D-A92B-42F3-A512-57CC34ECA6B7}"/>
              </a:ext>
            </a:extLst>
          </p:cNvPr>
          <p:cNvSpPr>
            <a:spLocks noGrp="1"/>
          </p:cNvSpPr>
          <p:nvPr>
            <p:ph type="title"/>
          </p:nvPr>
        </p:nvSpPr>
        <p:spPr>
          <a:xfrm>
            <a:off x="1157416" y="138713"/>
            <a:ext cx="10363200" cy="1143000"/>
          </a:xfrm>
        </p:spPr>
        <p:txBody>
          <a:bodyPr>
            <a:normAutofit/>
          </a:bodyPr>
          <a:lstStyle/>
          <a:p>
            <a:r>
              <a:rPr lang="en-US" sz="5400" dirty="0"/>
              <a:t>Treatment </a:t>
            </a:r>
            <a:endParaRPr lang="en-GB" sz="5400" dirty="0"/>
          </a:p>
        </p:txBody>
      </p:sp>
      <p:sp>
        <p:nvSpPr>
          <p:cNvPr id="3" name="Content Placeholder 2">
            <a:extLst>
              <a:ext uri="{FF2B5EF4-FFF2-40B4-BE49-F238E27FC236}">
                <a16:creationId xmlns="" xmlns:a16="http://schemas.microsoft.com/office/drawing/2014/main" id="{5A46A41B-EC02-471D-BCE8-6402B581A829}"/>
              </a:ext>
            </a:extLst>
          </p:cNvPr>
          <p:cNvSpPr>
            <a:spLocks noGrp="1"/>
          </p:cNvSpPr>
          <p:nvPr>
            <p:ph sz="quarter" idx="1"/>
          </p:nvPr>
        </p:nvSpPr>
        <p:spPr/>
        <p:txBody>
          <a:bodyPr>
            <a:normAutofit fontScale="92500" lnSpcReduction="10000"/>
          </a:bodyPr>
          <a:lstStyle/>
          <a:p>
            <a:r>
              <a:rPr lang="en-GB" sz="3200" b="0" i="0" dirty="0">
                <a:solidFill>
                  <a:srgbClr val="000000"/>
                </a:solidFill>
                <a:effectLst/>
                <a:latin typeface="Times New Roman" panose="02020603050405020304" pitchFamily="18" charset="0"/>
              </a:rPr>
              <a:t>The most commonly used pharmacological prophylaxis (91%) for VTE prevention after bariatric surgery was </a:t>
            </a:r>
            <a:r>
              <a:rPr lang="en-GB" sz="3200" b="1" i="0" dirty="0">
                <a:solidFill>
                  <a:srgbClr val="000000"/>
                </a:solidFill>
                <a:effectLst/>
                <a:latin typeface="Times New Roman" panose="02020603050405020304" pitchFamily="18" charset="0"/>
              </a:rPr>
              <a:t>enoxaparin</a:t>
            </a:r>
            <a:r>
              <a:rPr lang="en-GB" sz="3200" b="0" i="0" dirty="0">
                <a:solidFill>
                  <a:srgbClr val="000000"/>
                </a:solidFill>
                <a:effectLst/>
                <a:latin typeface="Times New Roman" panose="02020603050405020304" pitchFamily="18" charset="0"/>
              </a:rPr>
              <a:t> </a:t>
            </a:r>
            <a:r>
              <a:rPr lang="en-GB" sz="3200" b="1" i="0" dirty="0">
                <a:solidFill>
                  <a:srgbClr val="000000"/>
                </a:solidFill>
                <a:effectLst/>
                <a:latin typeface="Times New Roman" panose="02020603050405020304" pitchFamily="18" charset="0"/>
              </a:rPr>
              <a:t>40 mg </a:t>
            </a:r>
            <a:r>
              <a:rPr lang="en-GB" sz="3200" b="0" i="0" dirty="0">
                <a:solidFill>
                  <a:srgbClr val="000000"/>
                </a:solidFill>
                <a:effectLst/>
                <a:latin typeface="Times New Roman" panose="02020603050405020304" pitchFamily="18" charset="0"/>
              </a:rPr>
              <a:t>subcutaneously twice daily for 10–14 days after hospital discharge.</a:t>
            </a:r>
          </a:p>
          <a:p>
            <a:endParaRPr lang="en-GB" sz="3200" b="0" i="0" dirty="0">
              <a:solidFill>
                <a:srgbClr val="000000"/>
              </a:solidFill>
              <a:effectLst/>
              <a:latin typeface="Times New Roman" panose="02020603050405020304" pitchFamily="18" charset="0"/>
            </a:endParaRPr>
          </a:p>
          <a:p>
            <a:r>
              <a:rPr lang="en-GB" sz="3200" dirty="0">
                <a:solidFill>
                  <a:srgbClr val="000000"/>
                </a:solidFill>
                <a:latin typeface="Times New Roman" panose="02020603050405020304" pitchFamily="18" charset="0"/>
              </a:rPr>
              <a:t>Consider an IVC FILTER for any patient with prior history of DVT/PE .</a:t>
            </a:r>
            <a:endParaRPr lang="en-GB" sz="3200" b="0" i="0" dirty="0">
              <a:solidFill>
                <a:srgbClr val="000000"/>
              </a:solidFill>
              <a:effectLst/>
              <a:latin typeface="Times New Roman" panose="02020603050405020304" pitchFamily="18" charset="0"/>
            </a:endParaRPr>
          </a:p>
          <a:p>
            <a:endParaRPr lang="en-GB" sz="3200" dirty="0">
              <a:solidFill>
                <a:srgbClr val="000000"/>
              </a:solidFill>
              <a:latin typeface="Times New Roman" panose="02020603050405020304" pitchFamily="18" charset="0"/>
            </a:endParaRPr>
          </a:p>
          <a:p>
            <a:r>
              <a:rPr lang="en-GB" sz="3200" b="0" i="0" dirty="0">
                <a:solidFill>
                  <a:srgbClr val="000000"/>
                </a:solidFill>
                <a:effectLst/>
                <a:latin typeface="Times New Roman" panose="02020603050405020304" pitchFamily="18" charset="0"/>
              </a:rPr>
              <a:t>There were no reported cases of bleeding or VTE related mortality after 3 months.</a:t>
            </a:r>
          </a:p>
          <a:p>
            <a:pPr marL="0" indent="0">
              <a:buNone/>
            </a:pPr>
            <a:endParaRPr lang="en-GB" sz="3200" dirty="0"/>
          </a:p>
        </p:txBody>
      </p:sp>
    </p:spTree>
    <p:extLst>
      <p:ext uri="{BB962C8B-B14F-4D97-AF65-F5344CB8AC3E}">
        <p14:creationId xmlns="" xmlns:p14="http://schemas.microsoft.com/office/powerpoint/2010/main" val="42215558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0278E1-C260-0341-A71C-6D356D128B48}"/>
              </a:ext>
            </a:extLst>
          </p:cNvPr>
          <p:cNvSpPr>
            <a:spLocks noGrp="1"/>
          </p:cNvSpPr>
          <p:nvPr>
            <p:ph type="title"/>
          </p:nvPr>
        </p:nvSpPr>
        <p:spPr/>
        <p:txBody>
          <a:bodyPr/>
          <a:lstStyle/>
          <a:p>
            <a:endParaRPr lang="en-US"/>
          </a:p>
        </p:txBody>
      </p:sp>
      <p:pic>
        <p:nvPicPr>
          <p:cNvPr id="4" name="Picture 4">
            <a:extLst>
              <a:ext uri="{FF2B5EF4-FFF2-40B4-BE49-F238E27FC236}">
                <a16:creationId xmlns="" xmlns:a16="http://schemas.microsoft.com/office/drawing/2014/main" id="{AB66310B-44B0-C24D-8337-FF2705034E1F}"/>
              </a:ext>
            </a:extLst>
          </p:cNvPr>
          <p:cNvPicPr>
            <a:picLocks noGrp="1" noChangeAspect="1"/>
          </p:cNvPicPr>
          <p:nvPr>
            <p:ph sz="quarter" idx="1"/>
          </p:nvPr>
        </p:nvPicPr>
        <p:blipFill>
          <a:blip r:embed="rId2"/>
          <a:stretch>
            <a:fillRect/>
          </a:stretch>
        </p:blipFill>
        <p:spPr>
          <a:xfrm>
            <a:off x="360852" y="699835"/>
            <a:ext cx="10989595" cy="5653353"/>
          </a:xfrm>
        </p:spPr>
      </p:pic>
    </p:spTree>
    <p:extLst>
      <p:ext uri="{BB962C8B-B14F-4D97-AF65-F5344CB8AC3E}">
        <p14:creationId xmlns="" xmlns:p14="http://schemas.microsoft.com/office/powerpoint/2010/main" val="391163119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97302"/>
            <a:ext cx="8229600" cy="1066800"/>
          </a:xfrm>
        </p:spPr>
        <p:txBody>
          <a:bodyPr/>
          <a:lstStyle/>
          <a:p>
            <a:r>
              <a:rPr lang="en-US" b="1" u="sng" dirty="0">
                <a:solidFill>
                  <a:schemeClr val="tx1"/>
                </a:solidFill>
              </a:rPr>
              <a:t>-Efferent loop syndrome :</a:t>
            </a:r>
          </a:p>
        </p:txBody>
      </p:sp>
      <p:sp>
        <p:nvSpPr>
          <p:cNvPr id="3" name="Content Placeholder 2"/>
          <p:cNvSpPr>
            <a:spLocks noGrp="1"/>
          </p:cNvSpPr>
          <p:nvPr>
            <p:ph sz="quarter" idx="1"/>
          </p:nvPr>
        </p:nvSpPr>
        <p:spPr>
          <a:xfrm>
            <a:off x="1524000" y="914400"/>
            <a:ext cx="8229600" cy="5029200"/>
          </a:xfrm>
        </p:spPr>
        <p:txBody>
          <a:bodyPr>
            <a:noAutofit/>
          </a:bodyPr>
          <a:lstStyle/>
          <a:p>
            <a:pPr>
              <a:buFont typeface="Wingdings" pitchFamily="2" charset="2"/>
              <a:buChar char="Ø"/>
            </a:pPr>
            <a:r>
              <a:rPr lang="en-US" sz="2400" dirty="0">
                <a:solidFill>
                  <a:schemeClr val="tx1"/>
                </a:solidFill>
              </a:rPr>
              <a:t>Quite rare</a:t>
            </a:r>
          </a:p>
          <a:p>
            <a:pPr>
              <a:buFont typeface="Wingdings" pitchFamily="2" charset="2"/>
              <a:buChar char="Ø"/>
            </a:pPr>
            <a:r>
              <a:rPr lang="en-US" sz="2400" dirty="0">
                <a:solidFill>
                  <a:schemeClr val="tx1"/>
                </a:solidFill>
              </a:rPr>
              <a:t>Usually from  internal herniation of limb behind anastomosis ,When we create </a:t>
            </a:r>
            <a:r>
              <a:rPr lang="en-US" sz="2400" dirty="0" err="1">
                <a:solidFill>
                  <a:schemeClr val="tx1"/>
                </a:solidFill>
              </a:rPr>
              <a:t>gastrojejunstomy</a:t>
            </a:r>
            <a:r>
              <a:rPr lang="en-US" sz="2400" dirty="0">
                <a:solidFill>
                  <a:schemeClr val="tx1"/>
                </a:solidFill>
              </a:rPr>
              <a:t> </a:t>
            </a:r>
            <a:r>
              <a:rPr lang="en-US" sz="2400" dirty="0" err="1">
                <a:solidFill>
                  <a:schemeClr val="tx1"/>
                </a:solidFill>
              </a:rPr>
              <a:t>anatomsis</a:t>
            </a:r>
            <a:r>
              <a:rPr lang="en-US" sz="2400" dirty="0">
                <a:solidFill>
                  <a:schemeClr val="tx1"/>
                </a:solidFill>
              </a:rPr>
              <a:t> we make cut on jejunum and Lift it up to site of anastomsis (gastric pouch) so we need to  cut the mesentery of Small Bowel to make it possible </a:t>
            </a:r>
            <a:r>
              <a:rPr lang="ar-JO" sz="2400" dirty="0">
                <a:solidFill>
                  <a:schemeClr val="tx1"/>
                </a:solidFill>
              </a:rPr>
              <a:t> </a:t>
            </a:r>
            <a:r>
              <a:rPr lang="en-US" sz="2400" dirty="0">
                <a:solidFill>
                  <a:schemeClr val="tx1"/>
                </a:solidFill>
              </a:rPr>
              <a:t>,Subsequently when we make this defect in mesentery (space ) ,which make the intestines more susceptible to internal  </a:t>
            </a:r>
            <a:r>
              <a:rPr lang="en-US" sz="2400" dirty="0" err="1">
                <a:solidFill>
                  <a:schemeClr val="tx1"/>
                </a:solidFill>
              </a:rPr>
              <a:t>herniate</a:t>
            </a:r>
            <a:r>
              <a:rPr lang="en-US" sz="2400" dirty="0">
                <a:solidFill>
                  <a:schemeClr val="tx1"/>
                </a:solidFill>
              </a:rPr>
              <a:t> through this defect  .</a:t>
            </a:r>
          </a:p>
          <a:p>
            <a:pPr>
              <a:buFont typeface="Wingdings" pitchFamily="2" charset="2"/>
              <a:buChar char="Ø"/>
            </a:pPr>
            <a:r>
              <a:rPr lang="en-US" sz="2400" dirty="0">
                <a:solidFill>
                  <a:schemeClr val="tx1"/>
                </a:solidFill>
              </a:rPr>
              <a:t>Upper quadrant pain colicky in nature , bilious vomiting and abdominal distension .</a:t>
            </a:r>
          </a:p>
          <a:p>
            <a:pPr>
              <a:buFont typeface="Wingdings" pitchFamily="2" charset="2"/>
              <a:buChar char="Ø"/>
            </a:pPr>
            <a:r>
              <a:rPr lang="en-US" sz="2400" dirty="0">
                <a:solidFill>
                  <a:schemeClr val="tx1"/>
                </a:solidFill>
              </a:rPr>
              <a:t>Investigation – CT abdomen</a:t>
            </a:r>
          </a:p>
          <a:p>
            <a:pPr>
              <a:buFont typeface="Wingdings" pitchFamily="2" charset="2"/>
              <a:buChar char="Ø"/>
            </a:pPr>
            <a:r>
              <a:rPr lang="en-US" sz="2400" dirty="0">
                <a:solidFill>
                  <a:schemeClr val="tx1"/>
                </a:solidFill>
              </a:rPr>
              <a:t> new guideline to treatment is to make the anastomosis more high up( at level of esophagus ) .</a:t>
            </a:r>
          </a:p>
          <a:p>
            <a:pPr>
              <a:buFont typeface="Wingdings" pitchFamily="2" charset="2"/>
              <a:buChar char="Ø"/>
            </a:pPr>
            <a:endParaRPr lang="en-US" sz="1600"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9314C6B-C97D-A347-BCE3-222FCEA9795B}"/>
              </a:ext>
            </a:extLst>
          </p:cNvPr>
          <p:cNvSpPr>
            <a:spLocks noGrp="1"/>
          </p:cNvSpPr>
          <p:nvPr>
            <p:ph type="title"/>
          </p:nvPr>
        </p:nvSpPr>
        <p:spPr/>
        <p:txBody>
          <a:bodyPr/>
          <a:lstStyle/>
          <a:p>
            <a:endParaRPr lang="en-US"/>
          </a:p>
        </p:txBody>
      </p:sp>
      <p:pic>
        <p:nvPicPr>
          <p:cNvPr id="4" name="Picture 4">
            <a:extLst>
              <a:ext uri="{FF2B5EF4-FFF2-40B4-BE49-F238E27FC236}">
                <a16:creationId xmlns="" xmlns:a16="http://schemas.microsoft.com/office/drawing/2014/main" id="{5135E9D9-1838-2D4A-A826-19337B07BA90}"/>
              </a:ext>
            </a:extLst>
          </p:cNvPr>
          <p:cNvPicPr>
            <a:picLocks noGrp="1" noChangeAspect="1"/>
          </p:cNvPicPr>
          <p:nvPr>
            <p:ph sz="quarter" idx="1"/>
          </p:nvPr>
        </p:nvPicPr>
        <p:blipFill>
          <a:blip r:embed="rId2"/>
          <a:stretch>
            <a:fillRect/>
          </a:stretch>
        </p:blipFill>
        <p:spPr>
          <a:xfrm>
            <a:off x="1781299" y="274637"/>
            <a:ext cx="7694220" cy="6467083"/>
          </a:xfrm>
        </p:spPr>
      </p:pic>
    </p:spTree>
    <p:extLst>
      <p:ext uri="{BB962C8B-B14F-4D97-AF65-F5344CB8AC3E}">
        <p14:creationId xmlns="" xmlns:p14="http://schemas.microsoft.com/office/powerpoint/2010/main" val="34523496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4B191FE-4CF9-4CDB-AA32-DC7DE5FDD84C}"/>
              </a:ext>
            </a:extLst>
          </p:cNvPr>
          <p:cNvSpPr>
            <a:spLocks noGrp="1"/>
          </p:cNvSpPr>
          <p:nvPr>
            <p:ph type="title"/>
          </p:nvPr>
        </p:nvSpPr>
        <p:spPr>
          <a:xfrm>
            <a:off x="2922145" y="1828803"/>
            <a:ext cx="6347713" cy="1412631"/>
          </a:xfrm>
        </p:spPr>
        <p:txBody>
          <a:bodyPr>
            <a:normAutofit/>
          </a:bodyPr>
          <a:lstStyle/>
          <a:p>
            <a:r>
              <a:rPr lang="en-US" altLang="en-US" sz="4400" b="1" i="1" u="sng" dirty="0">
                <a:solidFill>
                  <a:schemeClr val="tx1"/>
                </a:solidFill>
                <a:latin typeface="Andalus" pitchFamily="18" charset="-78"/>
                <a:cs typeface="Andalus" pitchFamily="18" charset="-78"/>
              </a:rPr>
              <a:t>Biliopancreatic Diversion</a:t>
            </a:r>
            <a:endParaRPr lang="en-US" sz="4400" b="1" u="sng" dirty="0">
              <a:solidFill>
                <a:schemeClr val="tx1"/>
              </a:solidFill>
            </a:endParaRPr>
          </a:p>
        </p:txBody>
      </p:sp>
    </p:spTree>
    <p:extLst>
      <p:ext uri="{BB962C8B-B14F-4D97-AF65-F5344CB8AC3E}">
        <p14:creationId xmlns="" xmlns:p14="http://schemas.microsoft.com/office/powerpoint/2010/main" val="195073930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D04F5F9E-F374-4E43-A212-BABB1A45BC65}"/>
              </a:ext>
            </a:extLst>
          </p:cNvPr>
          <p:cNvPicPr>
            <a:picLocks noChangeAspect="1"/>
          </p:cNvPicPr>
          <p:nvPr/>
        </p:nvPicPr>
        <p:blipFill rotWithShape="1">
          <a:blip r:embed="rId2">
            <a:clrChange>
              <a:clrFrom>
                <a:srgbClr val="FFFFFF"/>
              </a:clrFrom>
              <a:clrTo>
                <a:srgbClr val="FFFFFF">
                  <a:alpha val="0"/>
                </a:srgbClr>
              </a:clrTo>
            </a:clrChange>
          </a:blip>
          <a:srcRect l="18334" t="33333" r="19999" b="8889"/>
          <a:stretch/>
        </p:blipFill>
        <p:spPr>
          <a:xfrm>
            <a:off x="2057401" y="457200"/>
            <a:ext cx="7590692" cy="5334000"/>
          </a:xfrm>
          <a:prstGeom prst="rect">
            <a:avLst/>
          </a:prstGeo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2438400" y="181233"/>
            <a:ext cx="6314008" cy="762001"/>
          </a:xfrm>
        </p:spPr>
        <p:txBody>
          <a:bodyPr>
            <a:normAutofit/>
          </a:bodyPr>
          <a:lstStyle/>
          <a:p>
            <a:pPr algn="l"/>
            <a:r>
              <a:rPr lang="en-US" altLang="en-US" sz="3800" b="1" i="1" u="sng" dirty="0">
                <a:solidFill>
                  <a:schemeClr val="tx1"/>
                </a:solidFill>
                <a:latin typeface="Andalus" pitchFamily="18" charset="-78"/>
                <a:cs typeface="Andalus" pitchFamily="18" charset="-78"/>
              </a:rPr>
              <a:t>Biliopancreatic Diversion</a:t>
            </a:r>
            <a:endParaRPr lang="en-US" sz="3800" b="1" i="1" u="sng" dirty="0">
              <a:solidFill>
                <a:schemeClr val="tx1"/>
              </a:solidFill>
              <a:latin typeface="Andalus" pitchFamily="18" charset="-78"/>
              <a:cs typeface="Andalus" pitchFamily="18" charset="-78"/>
            </a:endParaRPr>
          </a:p>
        </p:txBody>
      </p:sp>
      <p:sp>
        <p:nvSpPr>
          <p:cNvPr id="9223" name="Rectangle 7"/>
          <p:cNvSpPr>
            <a:spLocks noChangeArrowheads="1"/>
          </p:cNvSpPr>
          <p:nvPr/>
        </p:nvSpPr>
        <p:spPr bwMode="auto">
          <a:xfrm>
            <a:off x="2095500" y="1434644"/>
            <a:ext cx="6999808" cy="3539430"/>
          </a:xfrm>
          <a:prstGeom prst="rect">
            <a:avLst/>
          </a:prstGeom>
          <a:noFill/>
          <a:ln w="9525">
            <a:noFill/>
            <a:miter lim="800000"/>
            <a:headEnd/>
            <a:tailEnd/>
          </a:ln>
          <a:effectLst/>
        </p:spPr>
        <p:txBody>
          <a:bodyPr wrap="square" anchor="ctr">
            <a:spAutoFit/>
          </a:bodyPr>
          <a:lstStyle/>
          <a:p>
            <a:r>
              <a:rPr lang="en-US" sz="2800" dirty="0">
                <a:solidFill>
                  <a:prstClr val="black"/>
                </a:solidFill>
                <a:latin typeface="Andalus" pitchFamily="18" charset="-78"/>
                <a:cs typeface="Andalus" pitchFamily="18" charset="-78"/>
              </a:rPr>
              <a:t>	Involves resection of the distal half to two-thirds of the stomach and creation of an alimentary tract of the most distal 200 cm of ileum, which is anastomosed to the stomach. </a:t>
            </a:r>
          </a:p>
          <a:p>
            <a:endParaRPr lang="en-US" sz="2800" dirty="0">
              <a:solidFill>
                <a:prstClr val="black"/>
              </a:solidFill>
              <a:latin typeface="Andalus" pitchFamily="18" charset="-78"/>
              <a:cs typeface="Andalus" pitchFamily="18" charset="-78"/>
            </a:endParaRPr>
          </a:p>
          <a:p>
            <a:r>
              <a:rPr lang="en-US" sz="2800" dirty="0">
                <a:solidFill>
                  <a:prstClr val="black"/>
                </a:solidFill>
                <a:latin typeface="Andalus" pitchFamily="18" charset="-78"/>
                <a:cs typeface="Andalus" pitchFamily="18" charset="-78"/>
              </a:rPr>
              <a:t>	The biliopancreatic limb is anastomosed to the alimentary tract either 75 or 100 cm proximal to the ileocecal valve . </a:t>
            </a:r>
          </a:p>
        </p:txBody>
      </p:sp>
    </p:spTree>
    <p:extLst>
      <p:ext uri="{BB962C8B-B14F-4D97-AF65-F5344CB8AC3E}">
        <p14:creationId xmlns="" xmlns:p14="http://schemas.microsoft.com/office/powerpoint/2010/main" val="380579352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2438400" y="181233"/>
            <a:ext cx="6314008" cy="762001"/>
          </a:xfrm>
        </p:spPr>
        <p:txBody>
          <a:bodyPr>
            <a:normAutofit/>
          </a:bodyPr>
          <a:lstStyle/>
          <a:p>
            <a:pPr algn="l"/>
            <a:r>
              <a:rPr lang="en-US" altLang="en-US" sz="3800" b="1" i="1" u="sng" dirty="0">
                <a:solidFill>
                  <a:schemeClr val="tx1"/>
                </a:solidFill>
                <a:latin typeface="Andalus" pitchFamily="18" charset="-78"/>
                <a:cs typeface="Andalus" pitchFamily="18" charset="-78"/>
              </a:rPr>
              <a:t>Biliopancreatic Diversion</a:t>
            </a:r>
            <a:endParaRPr lang="en-US" sz="3800" b="1" i="1" u="sng" dirty="0">
              <a:solidFill>
                <a:schemeClr val="tx1"/>
              </a:solidFill>
              <a:latin typeface="Andalus" pitchFamily="18" charset="-78"/>
              <a:cs typeface="Andalus" pitchFamily="18" charset="-78"/>
            </a:endParaRPr>
          </a:p>
        </p:txBody>
      </p:sp>
      <p:sp>
        <p:nvSpPr>
          <p:cNvPr id="9223" name="Rectangle 7"/>
          <p:cNvSpPr>
            <a:spLocks noChangeArrowheads="1"/>
          </p:cNvSpPr>
          <p:nvPr/>
        </p:nvSpPr>
        <p:spPr bwMode="auto">
          <a:xfrm>
            <a:off x="2095500" y="1371600"/>
            <a:ext cx="6999808" cy="4832092"/>
          </a:xfrm>
          <a:prstGeom prst="rect">
            <a:avLst/>
          </a:prstGeom>
          <a:noFill/>
          <a:ln w="9525">
            <a:noFill/>
            <a:miter lim="800000"/>
            <a:headEnd/>
            <a:tailEnd/>
          </a:ln>
          <a:effectLst/>
        </p:spPr>
        <p:txBody>
          <a:bodyPr wrap="square" anchor="ctr">
            <a:spAutoFit/>
          </a:bodyPr>
          <a:lstStyle/>
          <a:p>
            <a:r>
              <a:rPr lang="en-US" sz="2800" dirty="0">
                <a:solidFill>
                  <a:prstClr val="black"/>
                </a:solidFill>
                <a:latin typeface="Andalus" pitchFamily="18" charset="-78"/>
                <a:cs typeface="Andalus" pitchFamily="18" charset="-78"/>
              </a:rPr>
              <a:t>	This procedure which produces the most malabsorptive of all operations, is the most effective with 75-85 % excess weight loss but at the expense of the highest mortality of 1-2% </a:t>
            </a:r>
          </a:p>
          <a:p>
            <a:endParaRPr lang="en-US" sz="2800" dirty="0">
              <a:solidFill>
                <a:prstClr val="black"/>
              </a:solidFill>
              <a:latin typeface="Andalus" pitchFamily="18" charset="-78"/>
              <a:cs typeface="Andalus" pitchFamily="18" charset="-78"/>
            </a:endParaRPr>
          </a:p>
          <a:p>
            <a:r>
              <a:rPr lang="en-US" sz="2800" dirty="0">
                <a:solidFill>
                  <a:prstClr val="black"/>
                </a:solidFill>
                <a:latin typeface="Andalus" pitchFamily="18" charset="-78"/>
                <a:cs typeface="Andalus" pitchFamily="18" charset="-78"/>
              </a:rPr>
              <a:t>	Additionally as time goes by, if the patient does not adhere to their vitamins and micronutrients supplementation regimen, they are at severe risk of many deficiency syndromes .</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70" name="Rectangle 6"/>
          <p:cNvSpPr>
            <a:spLocks noChangeArrowheads="1"/>
          </p:cNvSpPr>
          <p:nvPr/>
        </p:nvSpPr>
        <p:spPr bwMode="auto">
          <a:xfrm>
            <a:off x="2068854" y="1182231"/>
            <a:ext cx="8054292" cy="4493538"/>
          </a:xfrm>
          <a:prstGeom prst="rect">
            <a:avLst/>
          </a:prstGeom>
          <a:noFill/>
          <a:ln w="9525">
            <a:noFill/>
            <a:miter lim="800000"/>
            <a:headEnd/>
            <a:tailEnd/>
          </a:ln>
          <a:effectLst/>
        </p:spPr>
        <p:txBody>
          <a:bodyPr wrap="square" anchor="ctr">
            <a:spAutoFit/>
          </a:bodyPr>
          <a:lstStyle/>
          <a:p>
            <a:r>
              <a:rPr lang="en-US" sz="2200" dirty="0">
                <a:solidFill>
                  <a:prstClr val="black"/>
                </a:solidFill>
                <a:latin typeface="Andalus" pitchFamily="18" charset="-78"/>
                <a:cs typeface="Andalus" pitchFamily="18" charset="-78"/>
              </a:rPr>
              <a:t>	The Duodenal switch variation of the BPD was designed to reduce the need for taking Vit B12 and reduce the incidence of anastomotic stricture at the </a:t>
            </a:r>
            <a:r>
              <a:rPr lang="en-US" sz="2200" dirty="0" err="1">
                <a:solidFill>
                  <a:prstClr val="black"/>
                </a:solidFill>
                <a:latin typeface="Andalus" pitchFamily="18" charset="-78"/>
                <a:cs typeface="Andalus" pitchFamily="18" charset="-78"/>
              </a:rPr>
              <a:t>gastrojejunal</a:t>
            </a:r>
            <a:r>
              <a:rPr lang="en-US" sz="2200" dirty="0">
                <a:solidFill>
                  <a:prstClr val="black"/>
                </a:solidFill>
                <a:latin typeface="Andalus" pitchFamily="18" charset="-78"/>
                <a:cs typeface="Andalus" pitchFamily="18" charset="-78"/>
              </a:rPr>
              <a:t> anastomosis.</a:t>
            </a:r>
          </a:p>
          <a:p>
            <a:endParaRPr lang="en-US" sz="2200" dirty="0">
              <a:solidFill>
                <a:prstClr val="black"/>
              </a:solidFill>
              <a:latin typeface="Andalus" pitchFamily="18" charset="-78"/>
              <a:cs typeface="Andalus" pitchFamily="18" charset="-78"/>
            </a:endParaRPr>
          </a:p>
          <a:p>
            <a:r>
              <a:rPr lang="en-US" sz="2200" dirty="0">
                <a:solidFill>
                  <a:prstClr val="black"/>
                </a:solidFill>
                <a:latin typeface="Andalus" pitchFamily="18" charset="-78"/>
                <a:cs typeface="Andalus" pitchFamily="18" charset="-78"/>
              </a:rPr>
              <a:t>	In the standard BPD, approximately two-third of the distal stomach is removed while in the duodenal switch variation there is a vertical sleeve gastrectomy.</a:t>
            </a:r>
          </a:p>
          <a:p>
            <a:endParaRPr lang="en-US" sz="2200" dirty="0">
              <a:solidFill>
                <a:prstClr val="black"/>
              </a:solidFill>
              <a:latin typeface="Andalus" pitchFamily="18" charset="-78"/>
              <a:cs typeface="Andalus" pitchFamily="18" charset="-78"/>
            </a:endParaRPr>
          </a:p>
          <a:p>
            <a:r>
              <a:rPr lang="en-US" sz="2200" dirty="0">
                <a:solidFill>
                  <a:prstClr val="black"/>
                </a:solidFill>
                <a:latin typeface="Andalus" pitchFamily="18" charset="-78"/>
                <a:cs typeface="Andalus" pitchFamily="18" charset="-78"/>
              </a:rPr>
              <a:t>	In the duodenal switch variation, the anastomosis is made to the first part of the duodenum rather than the stomach as the standard BPD.</a:t>
            </a:r>
            <a:endParaRPr lang="ar-SA" sz="2200" dirty="0">
              <a:solidFill>
                <a:prstClr val="black"/>
              </a:solidFill>
              <a:latin typeface="Andalus" pitchFamily="18" charset="-78"/>
              <a:cs typeface="Andalus" pitchFamily="18" charset="-78"/>
            </a:endParaRPr>
          </a:p>
          <a:p>
            <a:r>
              <a:rPr lang="en-US" sz="2200" dirty="0">
                <a:solidFill>
                  <a:prstClr val="black"/>
                </a:solidFill>
                <a:latin typeface="Andalus" pitchFamily="18" charset="-78"/>
                <a:cs typeface="Andalus" pitchFamily="18" charset="-78"/>
                <a:hlinkClick r:id="rId2"/>
              </a:rPr>
              <a:t>https://youtu.be/EX68RG6faUo</a:t>
            </a:r>
            <a:endParaRPr lang="en-US" sz="2200" dirty="0">
              <a:solidFill>
                <a:prstClr val="black"/>
              </a:solidFill>
              <a:latin typeface="Andalus" pitchFamily="18" charset="-78"/>
              <a:cs typeface="Andalus" pitchFamily="18" charset="-78"/>
            </a:endParaRPr>
          </a:p>
          <a:p>
            <a:endParaRPr lang="ar-SA" sz="2200" b="1" dirty="0">
              <a:solidFill>
                <a:prstClr val="black">
                  <a:lumMod val="65000"/>
                  <a:lumOff val="35000"/>
                </a:prstClr>
              </a:solidFill>
              <a:latin typeface="Andalus" pitchFamily="18" charset="-78"/>
              <a:cs typeface="Andalus" pitchFamily="18" charset="-78"/>
            </a:endParaRPr>
          </a:p>
        </p:txBody>
      </p:sp>
      <p:sp>
        <p:nvSpPr>
          <p:cNvPr id="9" name="Rectangle 2">
            <a:extLst>
              <a:ext uri="{FF2B5EF4-FFF2-40B4-BE49-F238E27FC236}">
                <a16:creationId xmlns="" xmlns:a16="http://schemas.microsoft.com/office/drawing/2014/main" id="{115AF7A0-D845-4B90-8476-96C294FC4F8F}"/>
              </a:ext>
            </a:extLst>
          </p:cNvPr>
          <p:cNvSpPr txBox="1">
            <a:spLocks noChangeArrowheads="1"/>
          </p:cNvSpPr>
          <p:nvPr/>
        </p:nvSpPr>
        <p:spPr>
          <a:xfrm>
            <a:off x="3057954" y="273630"/>
            <a:ext cx="6314008" cy="76200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3800" b="1" i="1" u="sng" dirty="0">
                <a:solidFill>
                  <a:prstClr val="black"/>
                </a:solidFill>
                <a:latin typeface="Andalus" pitchFamily="18" charset="-78"/>
                <a:cs typeface="Andalus" pitchFamily="18" charset="-78"/>
              </a:rPr>
              <a:t>BPD </a:t>
            </a:r>
            <a:r>
              <a:rPr lang="en-US" u="sng" dirty="0">
                <a:solidFill>
                  <a:prstClr val="black"/>
                </a:solidFill>
                <a:latin typeface="Trebuchet MS" panose="020B0603020202020204"/>
              </a:rPr>
              <a:t>± Duodenal Switch</a:t>
            </a:r>
            <a:endParaRPr lang="en-US" sz="3800" b="1" i="1" u="sng" dirty="0">
              <a:solidFill>
                <a:prstClr val="black"/>
              </a:solidFill>
              <a:latin typeface="Andalus" pitchFamily="18" charset="-78"/>
              <a:cs typeface="Andalus" pitchFamily="18" charset="-78"/>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26" name="Picture 2" descr="Bilio Pancreatic">
            <a:extLst>
              <a:ext uri="{FF2B5EF4-FFF2-40B4-BE49-F238E27FC236}">
                <a16:creationId xmlns="" xmlns:a16="http://schemas.microsoft.com/office/drawing/2014/main" id="{80DCDFAE-A146-48E9-BE30-F8BA328E96D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1905000" y="838200"/>
            <a:ext cx="7086600" cy="560628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18107911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1" name="Rectangle 3"/>
          <p:cNvSpPr>
            <a:spLocks noGrp="1" noChangeArrowheads="1"/>
          </p:cNvSpPr>
          <p:nvPr>
            <p:ph sz="quarter" idx="1"/>
          </p:nvPr>
        </p:nvSpPr>
        <p:spPr>
          <a:xfrm>
            <a:off x="2119744" y="1488616"/>
            <a:ext cx="6347715" cy="3616787"/>
          </a:xfrm>
        </p:spPr>
        <p:txBody>
          <a:bodyPr>
            <a:normAutofit/>
          </a:bodyPr>
          <a:lstStyle/>
          <a:p>
            <a:pPr marL="609600" indent="-609600">
              <a:buFontTx/>
              <a:buAutoNum type="arabicPeriod"/>
            </a:pPr>
            <a:r>
              <a:rPr lang="en-US" sz="2400" dirty="0"/>
              <a:t>Average weight loss after BPD and DS was over 72%</a:t>
            </a:r>
          </a:p>
          <a:p>
            <a:pPr marL="609600" indent="-609600">
              <a:buFontTx/>
              <a:buAutoNum type="arabicPeriod"/>
            </a:pPr>
            <a:r>
              <a:rPr lang="en-US" sz="2400" dirty="0"/>
              <a:t>Resolution of type 2 diabetes 98%</a:t>
            </a:r>
          </a:p>
          <a:p>
            <a:pPr marL="609600" indent="-609600">
              <a:buFontTx/>
              <a:buAutoNum type="arabicPeriod"/>
            </a:pPr>
            <a:r>
              <a:rPr lang="en-US" sz="2400" dirty="0"/>
              <a:t>Resolution of HTN 8% </a:t>
            </a:r>
          </a:p>
          <a:p>
            <a:pPr marL="609600" indent="-609600">
              <a:buFontTx/>
              <a:buAutoNum type="arabicPeriod"/>
            </a:pPr>
            <a:r>
              <a:rPr lang="en-US" sz="2400" dirty="0"/>
              <a:t>Improvement in dyslipidemia 100%</a:t>
            </a:r>
          </a:p>
          <a:p>
            <a:pPr marL="609600" indent="-609600">
              <a:buFontTx/>
              <a:buAutoNum type="arabicPeriod"/>
            </a:pPr>
            <a:r>
              <a:rPr lang="en-US" sz="2400" dirty="0"/>
              <a:t>Mortality rate of 1.1%</a:t>
            </a:r>
          </a:p>
          <a:p>
            <a:pPr marL="609600" indent="-609600">
              <a:buFontTx/>
              <a:buAutoNum type="arabicPeriod"/>
            </a:pPr>
            <a:r>
              <a:rPr lang="en-US" sz="2400" dirty="0"/>
              <a:t>Complication rate of 27% to 33%</a:t>
            </a:r>
          </a:p>
          <a:p>
            <a:pPr marL="609600" indent="-609600">
              <a:buFontTx/>
              <a:buAutoNum type="arabicPeriod"/>
            </a:pPr>
            <a:r>
              <a:rPr lang="en-US" sz="2400" dirty="0"/>
              <a:t>Nutritional complication rate of 40% to 77% </a:t>
            </a:r>
          </a:p>
        </p:txBody>
      </p:sp>
      <p:sp>
        <p:nvSpPr>
          <p:cNvPr id="3" name="Rectangle 2">
            <a:extLst>
              <a:ext uri="{FF2B5EF4-FFF2-40B4-BE49-F238E27FC236}">
                <a16:creationId xmlns="" xmlns:a16="http://schemas.microsoft.com/office/drawing/2014/main" id="{0F1D9B94-5466-4459-856C-CE6D1D512F8D}"/>
              </a:ext>
            </a:extLst>
          </p:cNvPr>
          <p:cNvSpPr txBox="1">
            <a:spLocks noChangeArrowheads="1"/>
          </p:cNvSpPr>
          <p:nvPr/>
        </p:nvSpPr>
        <p:spPr>
          <a:xfrm>
            <a:off x="2167305" y="533403"/>
            <a:ext cx="6314008" cy="76200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3800" b="1" i="1" u="sng" dirty="0">
                <a:solidFill>
                  <a:prstClr val="black"/>
                </a:solidFill>
                <a:latin typeface="Andalus" pitchFamily="18" charset="-78"/>
                <a:cs typeface="Andalus" pitchFamily="18" charset="-78"/>
              </a:rPr>
              <a:t>Notes</a:t>
            </a:r>
            <a:endParaRPr lang="en-US" sz="3800" b="1" i="1" u="sng" dirty="0">
              <a:solidFill>
                <a:prstClr val="black"/>
              </a:solidFill>
              <a:latin typeface="Andalus" pitchFamily="18" charset="-78"/>
              <a:cs typeface="Andalus" pitchFamily="18" charset="-7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80767" y="848883"/>
            <a:ext cx="4722469" cy="5090984"/>
          </a:xfrm>
          <a:prstGeom prst="rect">
            <a:avLst/>
          </a:prstGeom>
        </p:spPr>
      </p:pic>
      <p:pic>
        <p:nvPicPr>
          <p:cNvPr id="5" name="صورة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289589" y="1223319"/>
            <a:ext cx="4903700" cy="4151870"/>
          </a:xfrm>
          <a:prstGeom prst="rect">
            <a:avLst/>
          </a:prstGeom>
        </p:spPr>
      </p:pic>
    </p:spTree>
    <p:extLst>
      <p:ext uri="{BB962C8B-B14F-4D97-AF65-F5344CB8AC3E}">
        <p14:creationId xmlns="" xmlns:p14="http://schemas.microsoft.com/office/powerpoint/2010/main" val="43693114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9" name="Rectangle 3"/>
          <p:cNvSpPr>
            <a:spLocks noGrp="1" noChangeArrowheads="1"/>
          </p:cNvSpPr>
          <p:nvPr>
            <p:ph sz="quarter" idx="1"/>
          </p:nvPr>
        </p:nvSpPr>
        <p:spPr>
          <a:xfrm>
            <a:off x="2133599" y="1295404"/>
            <a:ext cx="6347715" cy="1295399"/>
          </a:xfrm>
        </p:spPr>
        <p:txBody>
          <a:bodyPr>
            <a:normAutofit fontScale="92500" lnSpcReduction="10000"/>
          </a:bodyPr>
          <a:lstStyle/>
          <a:p>
            <a:pPr marL="609600" indent="-609600"/>
            <a:r>
              <a:rPr lang="en-US" b="1" i="1" u="sng" dirty="0">
                <a:solidFill>
                  <a:schemeClr val="tx1"/>
                </a:solidFill>
              </a:rPr>
              <a:t>Intraoperative:</a:t>
            </a:r>
          </a:p>
          <a:p>
            <a:pPr marL="609600" indent="-609600">
              <a:buFontTx/>
              <a:buAutoNum type="arabicPeriod"/>
            </a:pPr>
            <a:r>
              <a:rPr lang="en-US" b="1" dirty="0">
                <a:solidFill>
                  <a:schemeClr val="tx1"/>
                </a:solidFill>
              </a:rPr>
              <a:t>Bleeding</a:t>
            </a:r>
          </a:p>
          <a:p>
            <a:pPr marL="609600" indent="-609600">
              <a:buFontTx/>
              <a:buAutoNum type="arabicPeriod"/>
            </a:pPr>
            <a:r>
              <a:rPr lang="en-US" b="1" dirty="0">
                <a:solidFill>
                  <a:schemeClr val="tx1"/>
                </a:solidFill>
              </a:rPr>
              <a:t>Injury (bowel, liver, spleen, esophagus)</a:t>
            </a:r>
          </a:p>
        </p:txBody>
      </p:sp>
      <p:sp>
        <p:nvSpPr>
          <p:cNvPr id="4" name="Rectangle 2">
            <a:extLst>
              <a:ext uri="{FF2B5EF4-FFF2-40B4-BE49-F238E27FC236}">
                <a16:creationId xmlns="" xmlns:a16="http://schemas.microsoft.com/office/drawing/2014/main" id="{8B87CDDC-5A2F-4471-B407-C3EF6459B8AA}"/>
              </a:ext>
            </a:extLst>
          </p:cNvPr>
          <p:cNvSpPr txBox="1">
            <a:spLocks noChangeArrowheads="1"/>
          </p:cNvSpPr>
          <p:nvPr/>
        </p:nvSpPr>
        <p:spPr>
          <a:xfrm>
            <a:off x="2167305" y="533403"/>
            <a:ext cx="6314008" cy="76200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3800" b="1" i="1" u="sng" dirty="0">
                <a:solidFill>
                  <a:prstClr val="black"/>
                </a:solidFill>
                <a:latin typeface="Andalus" pitchFamily="18" charset="-78"/>
                <a:cs typeface="Andalus" pitchFamily="18" charset="-78"/>
              </a:rPr>
              <a:t>Complications</a:t>
            </a:r>
            <a:r>
              <a:rPr lang="en-US" altLang="en-US" sz="3800" b="1" i="1" dirty="0">
                <a:solidFill>
                  <a:srgbClr val="90C226"/>
                </a:solidFill>
                <a:latin typeface="Andalus" pitchFamily="18" charset="-78"/>
                <a:cs typeface="Andalus" pitchFamily="18" charset="-78"/>
              </a:rPr>
              <a:t> </a:t>
            </a:r>
            <a:endParaRPr lang="en-US" sz="3800" b="1" i="1" dirty="0">
              <a:solidFill>
                <a:srgbClr val="90C226"/>
              </a:solidFill>
              <a:latin typeface="Andalus" pitchFamily="18" charset="-78"/>
              <a:cs typeface="Andalus" pitchFamily="18" charset="-78"/>
            </a:endParaRPr>
          </a:p>
        </p:txBody>
      </p:sp>
      <p:sp>
        <p:nvSpPr>
          <p:cNvPr id="7" name="Rectangle 3">
            <a:extLst>
              <a:ext uri="{FF2B5EF4-FFF2-40B4-BE49-F238E27FC236}">
                <a16:creationId xmlns="" xmlns:a16="http://schemas.microsoft.com/office/drawing/2014/main" id="{A3B1C3CF-316F-4D6C-8A11-1FD238D82638}"/>
              </a:ext>
            </a:extLst>
          </p:cNvPr>
          <p:cNvSpPr txBox="1">
            <a:spLocks noChangeArrowheads="1"/>
          </p:cNvSpPr>
          <p:nvPr/>
        </p:nvSpPr>
        <p:spPr>
          <a:xfrm>
            <a:off x="2133599" y="2590800"/>
            <a:ext cx="6347715" cy="28956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609600" indent="-609600">
              <a:buClr>
                <a:srgbClr val="90C226"/>
              </a:buClr>
            </a:pPr>
            <a:r>
              <a:rPr lang="en-US" b="1" i="1" u="sng" dirty="0">
                <a:solidFill>
                  <a:prstClr val="black"/>
                </a:solidFill>
                <a:latin typeface="Trebuchet MS" panose="020B0603020202020204"/>
              </a:rPr>
              <a:t>Immediate post operative:</a:t>
            </a:r>
          </a:p>
          <a:p>
            <a:pPr marL="609600" indent="-609600">
              <a:buClr>
                <a:srgbClr val="90C226"/>
              </a:buClr>
              <a:buFontTx/>
              <a:buAutoNum type="arabicPeriod"/>
            </a:pPr>
            <a:r>
              <a:rPr lang="en-US" dirty="0">
                <a:solidFill>
                  <a:prstClr val="black"/>
                </a:solidFill>
                <a:latin typeface="Trebuchet MS" panose="020B0603020202020204"/>
              </a:rPr>
              <a:t>Bleeding</a:t>
            </a:r>
          </a:p>
          <a:p>
            <a:pPr marL="609600" indent="-609600">
              <a:buClr>
                <a:srgbClr val="90C226"/>
              </a:buClr>
              <a:buFontTx/>
              <a:buAutoNum type="arabicPeriod"/>
            </a:pPr>
            <a:r>
              <a:rPr lang="en-US" dirty="0">
                <a:solidFill>
                  <a:prstClr val="black"/>
                </a:solidFill>
                <a:latin typeface="Trebuchet MS" panose="020B0603020202020204"/>
              </a:rPr>
              <a:t>DVT with or without pulmonary embolism</a:t>
            </a:r>
          </a:p>
          <a:p>
            <a:pPr marL="609600" indent="-609600">
              <a:buClr>
                <a:srgbClr val="90C226"/>
              </a:buClr>
              <a:buFontTx/>
              <a:buAutoNum type="arabicPeriod"/>
            </a:pPr>
            <a:r>
              <a:rPr lang="en-US" dirty="0">
                <a:solidFill>
                  <a:prstClr val="black"/>
                </a:solidFill>
                <a:latin typeface="Trebuchet MS" panose="020B0603020202020204"/>
              </a:rPr>
              <a:t>Infection</a:t>
            </a:r>
          </a:p>
          <a:p>
            <a:pPr marL="609600" indent="-609600">
              <a:buClr>
                <a:srgbClr val="90C226"/>
              </a:buClr>
              <a:buFontTx/>
              <a:buAutoNum type="arabicPeriod"/>
            </a:pPr>
            <a:r>
              <a:rPr lang="en-US" dirty="0">
                <a:solidFill>
                  <a:prstClr val="black"/>
                </a:solidFill>
                <a:latin typeface="Trebuchet MS" panose="020B0603020202020204"/>
              </a:rPr>
              <a:t>Abscess formation</a:t>
            </a:r>
          </a:p>
          <a:p>
            <a:pPr marL="609600" indent="-609600">
              <a:buClr>
                <a:srgbClr val="90C226"/>
              </a:buClr>
              <a:buFontTx/>
              <a:buAutoNum type="arabicPeriod"/>
            </a:pPr>
            <a:r>
              <a:rPr lang="en-US" dirty="0">
                <a:solidFill>
                  <a:prstClr val="black"/>
                </a:solidFill>
                <a:latin typeface="Trebuchet MS" panose="020B0603020202020204"/>
              </a:rPr>
              <a:t>Bowel obstruction</a:t>
            </a:r>
          </a:p>
          <a:p>
            <a:pPr marL="609600" indent="-609600">
              <a:buClr>
                <a:srgbClr val="90C226"/>
              </a:buClr>
              <a:buFontTx/>
              <a:buAutoNum type="arabicPeriod"/>
            </a:pPr>
            <a:r>
              <a:rPr lang="en-US" dirty="0">
                <a:solidFill>
                  <a:prstClr val="black"/>
                </a:solidFill>
                <a:latin typeface="Trebuchet MS" panose="020B0603020202020204"/>
              </a:rPr>
              <a:t>Anastomotic leaks</a:t>
            </a:r>
          </a:p>
          <a:p>
            <a:pPr marL="609600" indent="-609600">
              <a:buClr>
                <a:srgbClr val="90C226"/>
              </a:buClr>
              <a:buNone/>
            </a:pPr>
            <a:endParaRPr lang="en-US" dirty="0">
              <a:solidFill>
                <a:prstClr val="black">
                  <a:lumMod val="75000"/>
                  <a:lumOff val="25000"/>
                </a:prstClr>
              </a:solidFill>
              <a:latin typeface="Trebuchet MS" panose="020B0603020202020204"/>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7" name="Rectangle 3"/>
          <p:cNvSpPr>
            <a:spLocks noGrp="1" noChangeArrowheads="1"/>
          </p:cNvSpPr>
          <p:nvPr>
            <p:ph sz="quarter" idx="1"/>
          </p:nvPr>
        </p:nvSpPr>
        <p:spPr>
          <a:xfrm>
            <a:off x="2133599" y="1295404"/>
            <a:ext cx="6347715" cy="2514599"/>
          </a:xfrm>
        </p:spPr>
        <p:txBody>
          <a:bodyPr>
            <a:normAutofit fontScale="92500" lnSpcReduction="10000"/>
          </a:bodyPr>
          <a:lstStyle/>
          <a:p>
            <a:pPr marL="609600" indent="-609600"/>
            <a:r>
              <a:rPr lang="en-US" b="1" i="1" u="sng" dirty="0">
                <a:solidFill>
                  <a:schemeClr val="tx1"/>
                </a:solidFill>
              </a:rPr>
              <a:t>Long term:</a:t>
            </a:r>
          </a:p>
          <a:p>
            <a:pPr marL="609600" indent="-609600">
              <a:buFontTx/>
              <a:buAutoNum type="arabicPeriod"/>
            </a:pPr>
            <a:r>
              <a:rPr lang="en-US" dirty="0"/>
              <a:t>Internal Herniation</a:t>
            </a:r>
          </a:p>
          <a:p>
            <a:pPr marL="609600" indent="-609600">
              <a:buFontTx/>
              <a:buAutoNum type="arabicPeriod"/>
            </a:pPr>
            <a:r>
              <a:rPr lang="en-US" dirty="0"/>
              <a:t>Bowel obstruction</a:t>
            </a:r>
          </a:p>
          <a:p>
            <a:pPr marL="609600" indent="-609600">
              <a:buFontTx/>
              <a:buAutoNum type="arabicPeriod"/>
            </a:pPr>
            <a:r>
              <a:rPr lang="en-US" dirty="0"/>
              <a:t>Osteopenia</a:t>
            </a:r>
          </a:p>
          <a:p>
            <a:pPr marL="609600" indent="-609600">
              <a:buFontTx/>
              <a:buAutoNum type="arabicPeriod"/>
            </a:pPr>
            <a:r>
              <a:rPr lang="en-US" dirty="0"/>
              <a:t>Diarrhea</a:t>
            </a:r>
          </a:p>
          <a:p>
            <a:pPr marL="609600" indent="-609600">
              <a:buFontTx/>
              <a:buAutoNum type="arabicPeriod"/>
            </a:pPr>
            <a:r>
              <a:rPr lang="en-US" dirty="0"/>
              <a:t>Malodorous bowel motions and flatus </a:t>
            </a:r>
          </a:p>
        </p:txBody>
      </p:sp>
      <p:sp>
        <p:nvSpPr>
          <p:cNvPr id="4" name="Rectangle 2">
            <a:extLst>
              <a:ext uri="{FF2B5EF4-FFF2-40B4-BE49-F238E27FC236}">
                <a16:creationId xmlns="" xmlns:a16="http://schemas.microsoft.com/office/drawing/2014/main" id="{848B1D83-33FA-4577-8AC7-377E3540E1F6}"/>
              </a:ext>
            </a:extLst>
          </p:cNvPr>
          <p:cNvSpPr txBox="1">
            <a:spLocks noChangeArrowheads="1"/>
          </p:cNvSpPr>
          <p:nvPr/>
        </p:nvSpPr>
        <p:spPr>
          <a:xfrm>
            <a:off x="2167305" y="533403"/>
            <a:ext cx="6314008" cy="76200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3800" b="1" i="1" u="sng" dirty="0">
                <a:solidFill>
                  <a:prstClr val="black"/>
                </a:solidFill>
                <a:latin typeface="Andalus" pitchFamily="18" charset="-78"/>
                <a:cs typeface="Andalus" pitchFamily="18" charset="-78"/>
              </a:rPr>
              <a:t>Complications </a:t>
            </a:r>
            <a:endParaRPr lang="en-US" sz="3800" b="1" i="1" u="sng" dirty="0">
              <a:solidFill>
                <a:prstClr val="black"/>
              </a:solidFill>
              <a:latin typeface="Andalus" pitchFamily="18" charset="-78"/>
              <a:cs typeface="Andalus" pitchFamily="18" charset="-78"/>
            </a:endParaRPr>
          </a:p>
        </p:txBody>
      </p:sp>
      <p:sp>
        <p:nvSpPr>
          <p:cNvPr id="5" name="Rectangle 3">
            <a:extLst>
              <a:ext uri="{FF2B5EF4-FFF2-40B4-BE49-F238E27FC236}">
                <a16:creationId xmlns="" xmlns:a16="http://schemas.microsoft.com/office/drawing/2014/main" id="{E93E2F4E-4A55-4AEA-BF7E-A8DC6DB346B5}"/>
              </a:ext>
            </a:extLst>
          </p:cNvPr>
          <p:cNvSpPr txBox="1">
            <a:spLocks noChangeArrowheads="1"/>
          </p:cNvSpPr>
          <p:nvPr/>
        </p:nvSpPr>
        <p:spPr>
          <a:xfrm>
            <a:off x="2133601" y="3585875"/>
            <a:ext cx="5257801" cy="201136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609600" indent="-609600">
              <a:buClr>
                <a:srgbClr val="90C226"/>
              </a:buClr>
              <a:buNone/>
            </a:pPr>
            <a:endParaRPr lang="en-US" sz="2000" b="1" dirty="0">
              <a:solidFill>
                <a:prstClr val="black">
                  <a:lumMod val="75000"/>
                  <a:lumOff val="25000"/>
                </a:prstClr>
              </a:solidFill>
              <a:latin typeface="Andalus" pitchFamily="18" charset="-78"/>
              <a:cs typeface="Andalus" pitchFamily="18" charset="-78"/>
            </a:endParaRPr>
          </a:p>
          <a:p>
            <a:pPr marL="609600" indent="-609600">
              <a:buClr>
                <a:srgbClr val="90C226"/>
              </a:buClr>
            </a:pPr>
            <a:r>
              <a:rPr lang="en-US" sz="2000" b="1" dirty="0">
                <a:solidFill>
                  <a:prstClr val="black">
                    <a:lumMod val="75000"/>
                    <a:lumOff val="25000"/>
                  </a:prstClr>
                </a:solidFill>
                <a:latin typeface="Andalus" pitchFamily="18" charset="-78"/>
                <a:cs typeface="Andalus" pitchFamily="18" charset="-78"/>
              </a:rPr>
              <a:t> Marginal ulcer in 2.8% of patients. </a:t>
            </a:r>
            <a:endParaRPr lang="ar-SA" sz="2000" b="1" dirty="0">
              <a:solidFill>
                <a:prstClr val="black">
                  <a:lumMod val="75000"/>
                  <a:lumOff val="25000"/>
                </a:prstClr>
              </a:solidFill>
              <a:latin typeface="Andalus" pitchFamily="18" charset="-78"/>
              <a:cs typeface="Andalus" pitchFamily="18" charset="-78"/>
            </a:endParaRPr>
          </a:p>
          <a:p>
            <a:pPr marL="609600" indent="-609600">
              <a:buClr>
                <a:srgbClr val="90C226"/>
              </a:buClr>
            </a:pPr>
            <a:r>
              <a:rPr lang="en-US" sz="2000" b="1" dirty="0">
                <a:solidFill>
                  <a:prstClr val="black">
                    <a:lumMod val="75000"/>
                    <a:lumOff val="25000"/>
                  </a:prstClr>
                </a:solidFill>
                <a:latin typeface="Andalus" pitchFamily="18" charset="-78"/>
                <a:cs typeface="Andalus" pitchFamily="18" charset="-78"/>
              </a:rPr>
              <a:t> Stomal ulcer </a:t>
            </a:r>
            <a:r>
              <a:rPr lang="ar-SA" sz="2000" b="1" dirty="0">
                <a:solidFill>
                  <a:prstClr val="black">
                    <a:lumMod val="75000"/>
                    <a:lumOff val="25000"/>
                  </a:prstClr>
                </a:solidFill>
                <a:latin typeface="Andalus" pitchFamily="18" charset="-78"/>
                <a:cs typeface="Andalus" pitchFamily="18" charset="-78"/>
              </a:rPr>
              <a:t>.</a:t>
            </a:r>
          </a:p>
          <a:p>
            <a:pPr marL="609600" indent="-609600">
              <a:buClr>
                <a:srgbClr val="90C226"/>
              </a:buClr>
            </a:pPr>
            <a:r>
              <a:rPr lang="en-US" sz="2000" b="1" dirty="0">
                <a:solidFill>
                  <a:prstClr val="black">
                    <a:lumMod val="75000"/>
                    <a:lumOff val="25000"/>
                  </a:prstClr>
                </a:solidFill>
                <a:latin typeface="Andalus" pitchFamily="18" charset="-78"/>
                <a:cs typeface="Andalus" pitchFamily="18" charset="-78"/>
              </a:rPr>
              <a:t> Gall stones .</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3" name="Rectangle 3"/>
          <p:cNvSpPr>
            <a:spLocks noGrp="1" noChangeArrowheads="1"/>
          </p:cNvSpPr>
          <p:nvPr>
            <p:ph sz="quarter" idx="1"/>
          </p:nvPr>
        </p:nvSpPr>
        <p:spPr>
          <a:xfrm>
            <a:off x="2167305" y="1371600"/>
            <a:ext cx="7772400" cy="4114800"/>
          </a:xfrm>
        </p:spPr>
        <p:txBody>
          <a:bodyPr/>
          <a:lstStyle/>
          <a:p>
            <a:pPr marL="609600" indent="-609600"/>
            <a:r>
              <a:rPr lang="en-US" b="1" i="1" dirty="0">
                <a:solidFill>
                  <a:schemeClr val="tx1"/>
                </a:solidFill>
                <a:latin typeface="Andalus" pitchFamily="18" charset="-78"/>
                <a:cs typeface="Andalus" pitchFamily="18" charset="-78"/>
              </a:rPr>
              <a:t>Nutritional</a:t>
            </a:r>
            <a:r>
              <a:rPr lang="en-US" b="1" dirty="0">
                <a:solidFill>
                  <a:schemeClr val="tx1"/>
                </a:solidFill>
                <a:latin typeface="Andalus" pitchFamily="18" charset="-78"/>
                <a:cs typeface="Andalus" pitchFamily="18" charset="-78"/>
              </a:rPr>
              <a:t> :</a:t>
            </a:r>
          </a:p>
          <a:p>
            <a:pPr marL="609600" indent="-609600"/>
            <a:r>
              <a:rPr lang="en-US" dirty="0">
                <a:solidFill>
                  <a:schemeClr val="tx1"/>
                </a:solidFill>
                <a:latin typeface="Andalus" pitchFamily="18" charset="-78"/>
                <a:cs typeface="Andalus" pitchFamily="18" charset="-78"/>
              </a:rPr>
              <a:t>Iron deficiency anemia rate of less than 5%. </a:t>
            </a:r>
          </a:p>
          <a:p>
            <a:pPr marL="609600" indent="-609600"/>
            <a:r>
              <a:rPr lang="en-US" dirty="0">
                <a:solidFill>
                  <a:schemeClr val="tx1"/>
                </a:solidFill>
                <a:latin typeface="Andalus" pitchFamily="18" charset="-78"/>
                <a:cs typeface="Andalus" pitchFamily="18" charset="-78"/>
              </a:rPr>
              <a:t>Alopecia from inadequate protein absorption</a:t>
            </a:r>
          </a:p>
          <a:p>
            <a:pPr marL="0" indent="0">
              <a:buNone/>
            </a:pPr>
            <a:r>
              <a:rPr lang="en-US" b="1" dirty="0">
                <a:solidFill>
                  <a:schemeClr val="tx1"/>
                </a:solidFill>
                <a:latin typeface="Andalus" pitchFamily="18" charset="-78"/>
                <a:cs typeface="Andalus" pitchFamily="18" charset="-78"/>
              </a:rPr>
              <a:t>- protein malnutrition</a:t>
            </a:r>
            <a:r>
              <a:rPr lang="en-US" dirty="0">
                <a:solidFill>
                  <a:schemeClr val="tx1"/>
                </a:solidFill>
                <a:latin typeface="Andalus" pitchFamily="18" charset="-78"/>
                <a:cs typeface="Andalus" pitchFamily="18" charset="-78"/>
              </a:rPr>
              <a:t> rate of 7%</a:t>
            </a:r>
          </a:p>
          <a:p>
            <a:pPr marL="609600" indent="-609600"/>
            <a:r>
              <a:rPr lang="en-US" dirty="0">
                <a:solidFill>
                  <a:schemeClr val="tx1"/>
                </a:solidFill>
                <a:latin typeface="Andalus" pitchFamily="18" charset="-78"/>
                <a:cs typeface="Andalus" pitchFamily="18" charset="-78"/>
              </a:rPr>
              <a:t>Night blindness from a lack of vitamin A</a:t>
            </a:r>
          </a:p>
        </p:txBody>
      </p:sp>
      <p:sp>
        <p:nvSpPr>
          <p:cNvPr id="6" name="Rectangle 2">
            <a:extLst>
              <a:ext uri="{FF2B5EF4-FFF2-40B4-BE49-F238E27FC236}">
                <a16:creationId xmlns="" xmlns:a16="http://schemas.microsoft.com/office/drawing/2014/main" id="{28636CF7-E88B-4E03-A23B-79DC4E9BB0B4}"/>
              </a:ext>
            </a:extLst>
          </p:cNvPr>
          <p:cNvSpPr txBox="1">
            <a:spLocks noChangeArrowheads="1"/>
          </p:cNvSpPr>
          <p:nvPr/>
        </p:nvSpPr>
        <p:spPr>
          <a:xfrm>
            <a:off x="2167305" y="533403"/>
            <a:ext cx="6314008" cy="76200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3800" b="1" i="1" u="sng" dirty="0">
                <a:solidFill>
                  <a:prstClr val="black"/>
                </a:solidFill>
                <a:latin typeface="Andalus" pitchFamily="18" charset="-78"/>
                <a:cs typeface="Andalus" pitchFamily="18" charset="-78"/>
              </a:rPr>
              <a:t>Complications </a:t>
            </a:r>
            <a:endParaRPr lang="en-US" sz="3800" b="1" i="1" u="sng" dirty="0">
              <a:solidFill>
                <a:prstClr val="black"/>
              </a:solidFill>
              <a:latin typeface="Andalus" pitchFamily="18" charset="-78"/>
              <a:cs typeface="Andalus" pitchFamily="18" charset="-78"/>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8" name="Rectangle 4"/>
          <p:cNvSpPr>
            <a:spLocks noChangeArrowheads="1"/>
          </p:cNvSpPr>
          <p:nvPr/>
        </p:nvSpPr>
        <p:spPr bwMode="auto">
          <a:xfrm>
            <a:off x="2133600" y="1828800"/>
            <a:ext cx="8153400" cy="3539430"/>
          </a:xfrm>
          <a:prstGeom prst="rect">
            <a:avLst/>
          </a:prstGeom>
          <a:noFill/>
          <a:ln w="9525">
            <a:noFill/>
            <a:miter lim="800000"/>
            <a:headEnd/>
            <a:tailEnd/>
          </a:ln>
          <a:effectLst/>
        </p:spPr>
        <p:txBody>
          <a:bodyPr wrap="square" anchor="ctr">
            <a:spAutoFit/>
          </a:bodyPr>
          <a:lstStyle/>
          <a:p>
            <a:r>
              <a:rPr lang="en-US" sz="2800" dirty="0">
                <a:solidFill>
                  <a:prstClr val="black"/>
                </a:solidFill>
                <a:latin typeface="Andalus" pitchFamily="18" charset="-78"/>
                <a:cs typeface="Andalus" pitchFamily="18" charset="-78"/>
              </a:rPr>
              <a:t>	The most severe and life-threatening. When it is diagnosed, the treatment is parenteral nutrition. </a:t>
            </a:r>
          </a:p>
          <a:p>
            <a:endParaRPr lang="en-US" sz="2800" dirty="0">
              <a:solidFill>
                <a:prstClr val="black"/>
              </a:solidFill>
              <a:latin typeface="Andalus" pitchFamily="18" charset="-78"/>
              <a:cs typeface="Andalus" pitchFamily="18" charset="-78"/>
            </a:endParaRPr>
          </a:p>
          <a:p>
            <a:r>
              <a:rPr lang="en-US" sz="2800" dirty="0">
                <a:solidFill>
                  <a:prstClr val="black"/>
                </a:solidFill>
                <a:latin typeface="Andalus" pitchFamily="18" charset="-78"/>
                <a:cs typeface="Andalus" pitchFamily="18" charset="-78"/>
              </a:rPr>
              <a:t>	Two episodes of required parenteral nutrition are usually considered adequate indication to lengthen the “common channel” of ileum—the ileum between the ileoileostomy of the biliopancreatic limb to the alimentary tract and the ileocecal valve .</a:t>
            </a:r>
          </a:p>
        </p:txBody>
      </p:sp>
      <p:sp>
        <p:nvSpPr>
          <p:cNvPr id="6" name="Rectangle 2">
            <a:extLst>
              <a:ext uri="{FF2B5EF4-FFF2-40B4-BE49-F238E27FC236}">
                <a16:creationId xmlns="" xmlns:a16="http://schemas.microsoft.com/office/drawing/2014/main" id="{A1B383AB-343E-4555-8B35-3051546CB280}"/>
              </a:ext>
            </a:extLst>
          </p:cNvPr>
          <p:cNvSpPr txBox="1">
            <a:spLocks noChangeArrowheads="1"/>
          </p:cNvSpPr>
          <p:nvPr/>
        </p:nvSpPr>
        <p:spPr>
          <a:xfrm>
            <a:off x="2167305" y="533403"/>
            <a:ext cx="6314008" cy="76200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3800" b="1" i="1" u="sng" dirty="0">
                <a:solidFill>
                  <a:prstClr val="black"/>
                </a:solidFill>
                <a:latin typeface="Andalus" pitchFamily="18" charset="-78"/>
                <a:cs typeface="Andalus" pitchFamily="18" charset="-78"/>
              </a:rPr>
              <a:t>Malnutrition</a:t>
            </a:r>
            <a:endParaRPr lang="en-US" sz="3800" b="1" i="1" u="sng" dirty="0">
              <a:solidFill>
                <a:prstClr val="black"/>
              </a:solidFill>
              <a:latin typeface="Andalus" pitchFamily="18" charset="-78"/>
              <a:cs typeface="Andalus" pitchFamily="18" charset="-78"/>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1" name="Rectangle 3"/>
          <p:cNvSpPr>
            <a:spLocks noGrp="1" noChangeArrowheads="1"/>
          </p:cNvSpPr>
          <p:nvPr>
            <p:ph sz="quarter" idx="1"/>
          </p:nvPr>
        </p:nvSpPr>
        <p:spPr>
          <a:xfrm>
            <a:off x="1981200" y="1524003"/>
            <a:ext cx="8229600" cy="4525963"/>
          </a:xfrm>
        </p:spPr>
        <p:txBody>
          <a:bodyPr>
            <a:normAutofit fontScale="92500"/>
          </a:bodyPr>
          <a:lstStyle/>
          <a:p>
            <a:pPr algn="l" rtl="0"/>
            <a:r>
              <a:rPr lang="en-US" sz="2800" dirty="0">
                <a:latin typeface="Andalus" pitchFamily="18" charset="-78"/>
                <a:cs typeface="Andalus" pitchFamily="18" charset="-78"/>
              </a:rPr>
              <a:t>Thorough preoperative and postoperative counseling by a nutritionist versed in the operation and potential nutritional deficiencies is essential.</a:t>
            </a:r>
          </a:p>
          <a:p>
            <a:pPr algn="l" rtl="0"/>
            <a:endParaRPr lang="en-US" sz="2800" dirty="0">
              <a:latin typeface="Andalus" pitchFamily="18" charset="-78"/>
              <a:cs typeface="Andalus" pitchFamily="18" charset="-78"/>
            </a:endParaRPr>
          </a:p>
          <a:p>
            <a:pPr algn="l" rtl="0"/>
            <a:r>
              <a:rPr lang="en-US" sz="2800" dirty="0">
                <a:latin typeface="Andalus" pitchFamily="18" charset="-78"/>
                <a:cs typeface="Andalus" pitchFamily="18" charset="-78"/>
              </a:rPr>
              <a:t> Vitamins and mineral supplements must be taken regularly on follow-up, including oral supplements for iron, calcium, and vitamin B12 and a multivitamin. </a:t>
            </a:r>
          </a:p>
          <a:p>
            <a:pPr algn="l" rtl="0"/>
            <a:endParaRPr lang="en-US" sz="2800" dirty="0">
              <a:latin typeface="Andalus" pitchFamily="18" charset="-78"/>
              <a:cs typeface="Andalus" pitchFamily="18" charset="-78"/>
            </a:endParaRPr>
          </a:p>
          <a:p>
            <a:pPr algn="l" rtl="0"/>
            <a:r>
              <a:rPr lang="en-US" sz="2800" dirty="0">
                <a:latin typeface="Andalus" pitchFamily="18" charset="-78"/>
                <a:cs typeface="Andalus" pitchFamily="18" charset="-78"/>
              </a:rPr>
              <a:t>Fat-soluble vitamins must be supplemented in parenteral form. Careful monitoring of protein intake .</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82723" y="1046146"/>
            <a:ext cx="11029615" cy="1497507"/>
          </a:xfrm>
        </p:spPr>
        <p:txBody>
          <a:bodyPr>
            <a:normAutofit fontScale="90000"/>
          </a:bodyPr>
          <a:lstStyle/>
          <a:p>
            <a:r>
              <a:rPr lang="en-US" b="1" dirty="0"/>
              <a:t>References</a:t>
            </a:r>
            <a:r>
              <a:rPr lang="en-US" sz="3200" b="1" dirty="0"/>
              <a:t> </a:t>
            </a:r>
            <a:r>
              <a:rPr lang="en-US" sz="3200" dirty="0"/>
              <a:t>:</a:t>
            </a:r>
            <a:br>
              <a:rPr lang="en-US" sz="3200" dirty="0"/>
            </a:br>
            <a:r>
              <a:rPr lang="en-US" sz="3200" dirty="0"/>
              <a:t/>
            </a:r>
            <a:br>
              <a:rPr lang="en-US" sz="3200" dirty="0"/>
            </a:br>
            <a:endParaRPr lang="en-GB" sz="3200" dirty="0"/>
          </a:p>
        </p:txBody>
      </p:sp>
      <p:sp>
        <p:nvSpPr>
          <p:cNvPr id="3" name="Content Placeholder 2"/>
          <p:cNvSpPr txBox="1">
            <a:spLocks/>
          </p:cNvSpPr>
          <p:nvPr/>
        </p:nvSpPr>
        <p:spPr>
          <a:xfrm>
            <a:off x="387187" y="2276813"/>
            <a:ext cx="10144373" cy="1700802"/>
          </a:xfrm>
          <a:prstGeom prst="rect">
            <a:avLst/>
          </a:prstGeom>
          <a:ln w="28575">
            <a:noFill/>
          </a:ln>
        </p:spPr>
        <p:txBody>
          <a:bodyPr anchor="t">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42900" indent="-342900">
              <a:buClr>
                <a:srgbClr val="9B2D1F"/>
              </a:buClr>
              <a:buFont typeface="Wingdings" panose="05000000000000000000" pitchFamily="2" charset="2"/>
              <a:buChar char="§"/>
            </a:pPr>
            <a:r>
              <a:rPr lang="en-GB" sz="2400" dirty="0">
                <a:solidFill>
                  <a:srgbClr val="696464"/>
                </a:solidFill>
              </a:rPr>
              <a:t>Schwartz principles of surgery 10</a:t>
            </a:r>
            <a:r>
              <a:rPr lang="en-GB" sz="2400" baseline="30000" dirty="0">
                <a:solidFill>
                  <a:srgbClr val="696464"/>
                </a:solidFill>
              </a:rPr>
              <a:t>th</a:t>
            </a:r>
            <a:r>
              <a:rPr lang="en-GB" sz="2400" dirty="0">
                <a:solidFill>
                  <a:srgbClr val="696464"/>
                </a:solidFill>
              </a:rPr>
              <a:t> edition.</a:t>
            </a:r>
          </a:p>
          <a:p>
            <a:pPr marL="342900" indent="-342900">
              <a:buClr>
                <a:srgbClr val="9B2D1F"/>
              </a:buClr>
              <a:buFont typeface="Wingdings" panose="05000000000000000000" pitchFamily="2" charset="2"/>
              <a:buChar char="§"/>
            </a:pPr>
            <a:r>
              <a:rPr lang="en-GB" sz="2400" dirty="0">
                <a:solidFill>
                  <a:srgbClr val="696464"/>
                </a:solidFill>
              </a:rPr>
              <a:t>The ASMBS Textbook of Bariatric Surgery</a:t>
            </a:r>
          </a:p>
          <a:p>
            <a:pPr marL="342900" indent="-342900">
              <a:buClr>
                <a:srgbClr val="9B2D1F"/>
              </a:buClr>
              <a:buFont typeface="Wingdings" panose="05000000000000000000" pitchFamily="2" charset="2"/>
              <a:buChar char="§"/>
            </a:pPr>
            <a:r>
              <a:rPr lang="en-US" sz="2400" dirty="0">
                <a:solidFill>
                  <a:srgbClr val="696464"/>
                </a:solidFill>
              </a:rPr>
              <a:t>NMS surgery 6</a:t>
            </a:r>
            <a:r>
              <a:rPr lang="en-US" sz="2400" baseline="30000" dirty="0">
                <a:solidFill>
                  <a:srgbClr val="696464"/>
                </a:solidFill>
              </a:rPr>
              <a:t>th</a:t>
            </a:r>
            <a:r>
              <a:rPr lang="en-US" sz="2400" dirty="0">
                <a:solidFill>
                  <a:srgbClr val="696464"/>
                </a:solidFill>
              </a:rPr>
              <a:t> edition.</a:t>
            </a:r>
          </a:p>
          <a:p>
            <a:pPr marL="342900" indent="-342900">
              <a:buClr>
                <a:srgbClr val="9B2D1F"/>
              </a:buClr>
              <a:buFont typeface="Wingdings" panose="05000000000000000000" pitchFamily="2" charset="2"/>
              <a:buChar char="§"/>
            </a:pPr>
            <a:r>
              <a:rPr lang="en-US" sz="2400" dirty="0">
                <a:solidFill>
                  <a:srgbClr val="696464"/>
                </a:solidFill>
              </a:rPr>
              <a:t>DR. </a:t>
            </a:r>
            <a:r>
              <a:rPr lang="en-US" sz="2400" dirty="0" err="1">
                <a:solidFill>
                  <a:srgbClr val="696464"/>
                </a:solidFill>
              </a:rPr>
              <a:t>mohammed</a:t>
            </a:r>
            <a:r>
              <a:rPr lang="en-US" sz="2400" dirty="0">
                <a:solidFill>
                  <a:srgbClr val="696464"/>
                </a:solidFill>
              </a:rPr>
              <a:t> </a:t>
            </a:r>
            <a:r>
              <a:rPr lang="en-US" sz="2400" dirty="0" err="1">
                <a:solidFill>
                  <a:srgbClr val="696464"/>
                </a:solidFill>
              </a:rPr>
              <a:t>nofal</a:t>
            </a:r>
            <a:r>
              <a:rPr lang="en-US" sz="2400" dirty="0">
                <a:solidFill>
                  <a:srgbClr val="696464"/>
                </a:solidFill>
              </a:rPr>
              <a:t> bariatric surgery lecture.</a:t>
            </a:r>
            <a:endParaRPr lang="en-GB" sz="2400" dirty="0">
              <a:solidFill>
                <a:srgbClr val="696464"/>
              </a:solidFill>
            </a:endParaRPr>
          </a:p>
          <a:p>
            <a:pPr marL="342900" indent="-342900">
              <a:buClr>
                <a:srgbClr val="9B2D1F"/>
              </a:buClr>
              <a:buFont typeface="Wingdings" panose="05000000000000000000" pitchFamily="2" charset="2"/>
              <a:buChar char="§"/>
            </a:pPr>
            <a:endParaRPr lang="en-GB" sz="2200" dirty="0">
              <a:solidFill>
                <a:srgbClr val="696464"/>
              </a:solidFill>
            </a:endParaRPr>
          </a:p>
        </p:txBody>
      </p:sp>
    </p:spTree>
    <p:extLst>
      <p:ext uri="{BB962C8B-B14F-4D97-AF65-F5344CB8AC3E}">
        <p14:creationId xmlns="" xmlns:p14="http://schemas.microsoft.com/office/powerpoint/2010/main" val="352146503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1703512" y="2420888"/>
            <a:ext cx="8784976" cy="1872208"/>
          </a:xfrm>
        </p:spPr>
        <p:txBody>
          <a:bodyPr>
            <a:normAutofit/>
          </a:bodyPr>
          <a:lstStyle/>
          <a:p>
            <a:pPr algn="ctr"/>
            <a:r>
              <a:rPr lang="en-US" sz="11500" dirty="0">
                <a:solidFill>
                  <a:schemeClr val="tx1"/>
                </a:solidFill>
                <a:latin typeface="Bell MT" panose="02020503060305020303" pitchFamily="18" charset="0"/>
                <a:cs typeface="Andalus" panose="02020603050405020304" pitchFamily="18" charset="-78"/>
              </a:rPr>
              <a:t>Thank you</a:t>
            </a:r>
            <a:endParaRPr lang="ar-JO" sz="11500" dirty="0">
              <a:solidFill>
                <a:schemeClr val="tx1"/>
              </a:solidFill>
              <a:latin typeface="Bell MT" panose="02020503060305020303" pitchFamily="18" charset="0"/>
              <a:cs typeface="Andalus" panose="02020603050405020304" pitchFamily="18" charset="-7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3A8EC506-B1DA-46A1-B44D-774E68468E1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2"/>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5">
            <a:extLst>
              <a:ext uri="{FF2B5EF4-FFF2-40B4-BE49-F238E27FC236}">
                <a16:creationId xmlns="" xmlns:a16="http://schemas.microsoft.com/office/drawing/2014/main" id="{BFF30785-305E-45D7-984F-5AA93D3CA56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2"/>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 xmlns:a16="http://schemas.microsoft.com/office/drawing/2014/main" id="{15E01FA5-D766-43CA-A83D-E7CF3F04E96F}"/>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 xmlns:a16="http://schemas.microsoft.com/office/drawing/2014/main" id="{C411DB08-1669-426B-BBEB-FAD285EF80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2"/>
            <a:ext cx="12188727"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029E4219-121F-4CD1-AA58-24746CD2923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634276" y="640082"/>
            <a:ext cx="4208656" cy="3034857"/>
          </a:xfrm>
          <a:prstGeom prst="rect">
            <a:avLst/>
          </a:prstGeom>
        </p:spPr>
        <p:txBody>
          <a:bodyPr vert="horz" lIns="91440" tIns="45720" rIns="91440" bIns="45720" rtlCol="0" anchor="b">
            <a:normAutofit/>
          </a:bodyPr>
          <a:lstStyle/>
          <a:p>
            <a:pPr algn="r" defTabSz="914400">
              <a:lnSpc>
                <a:spcPct val="80000"/>
              </a:lnSpc>
              <a:spcBef>
                <a:spcPct val="0"/>
              </a:spcBef>
              <a:spcAft>
                <a:spcPts val="600"/>
              </a:spcAft>
            </a:pPr>
            <a:r>
              <a:rPr lang="en-US" sz="4400" b="0" kern="1200" cap="all" spc="200" baseline="0">
                <a:ln w="0"/>
                <a:solidFill>
                  <a:srgbClr val="FFFFFF"/>
                </a:solidFill>
                <a:effectLst>
                  <a:outerShdw blurRad="38100" dist="25400" dir="5400000" algn="ctr" rotWithShape="0">
                    <a:srgbClr val="6E747A">
                      <a:alpha val="43000"/>
                    </a:srgbClr>
                  </a:outerShdw>
                </a:effectLst>
                <a:latin typeface="+mj-lt"/>
                <a:ea typeface="+mj-ea"/>
                <a:cs typeface="+mj-cs"/>
              </a:rPr>
              <a:t>Lap adjustable gastric band</a:t>
            </a:r>
          </a:p>
        </p:txBody>
      </p:sp>
      <p:cxnSp>
        <p:nvCxnSpPr>
          <p:cNvPr id="18" name="Straight Connector 17">
            <a:extLst>
              <a:ext uri="{FF2B5EF4-FFF2-40B4-BE49-F238E27FC236}">
                <a16:creationId xmlns="" xmlns:a16="http://schemas.microsoft.com/office/drawing/2014/main" id="{52F50912-06FD-4216-BAD3-21050F59564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786679" y="3765314"/>
            <a:ext cx="393192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197101" y="640080"/>
            <a:ext cx="5257271" cy="5578816"/>
          </a:xfrm>
          <a:prstGeom prst="rect">
            <a:avLst/>
          </a:prstGeom>
        </p:spPr>
      </p:pic>
    </p:spTree>
    <p:extLst>
      <p:ext uri="{BB962C8B-B14F-4D97-AF65-F5344CB8AC3E}">
        <p14:creationId xmlns="" xmlns:p14="http://schemas.microsoft.com/office/powerpoint/2010/main" val="25016552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موازنة">
  <a:themeElements>
    <a:clrScheme name="موازنة">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موازنة">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موازنة">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Equity</Template>
  <TotalTime>2011</TotalTime>
  <Words>4243</Words>
  <Application>Microsoft Office PowerPoint</Application>
  <PresentationFormat>مخصص</PresentationFormat>
  <Paragraphs>426</Paragraphs>
  <Slides>86</Slides>
  <Notes>19</Notes>
  <HiddenSlides>0</HiddenSlides>
  <MMClips>0</MMClips>
  <ScaleCrop>false</ScaleCrop>
  <HeadingPairs>
    <vt:vector size="4" baseType="variant">
      <vt:variant>
        <vt:lpstr>سمة</vt:lpstr>
      </vt:variant>
      <vt:variant>
        <vt:i4>1</vt:i4>
      </vt:variant>
      <vt:variant>
        <vt:lpstr>عناوين الشرائح</vt:lpstr>
      </vt:variant>
      <vt:variant>
        <vt:i4>86</vt:i4>
      </vt:variant>
    </vt:vector>
  </HeadingPairs>
  <TitlesOfParts>
    <vt:vector size="87" baseType="lpstr">
      <vt:lpstr>موازنة</vt:lpstr>
      <vt:lpstr>Complications Of Bariatric Surgery</vt:lpstr>
      <vt:lpstr>Bariatric Surgeries Classification</vt:lpstr>
      <vt:lpstr>Possible Complications May Lead to Short or Long-term  Hospitalization and/or Re-operation :</vt:lpstr>
      <vt:lpstr>Cholelithiasis</vt:lpstr>
      <vt:lpstr>الشريحة 5</vt:lpstr>
      <vt:lpstr>Venous thromboembolism (VTE)</vt:lpstr>
      <vt:lpstr>Treatment </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الشريحة 27</vt:lpstr>
      <vt:lpstr>الشريحة 28</vt:lpstr>
      <vt:lpstr> Roux-en-Y gastric bypass surgery complications</vt:lpstr>
      <vt:lpstr>Predictors of complications</vt:lpstr>
      <vt:lpstr>Classification :</vt:lpstr>
      <vt:lpstr>Early complications  </vt:lpstr>
      <vt:lpstr>الشريحة 33</vt:lpstr>
      <vt:lpstr>الشريحة 34</vt:lpstr>
      <vt:lpstr>الشريحة 35</vt:lpstr>
      <vt:lpstr>الشريحة 36</vt:lpstr>
      <vt:lpstr>Management </vt:lpstr>
      <vt:lpstr>Gastrointestinal bleeding</vt:lpstr>
      <vt:lpstr>الشريحة 39</vt:lpstr>
      <vt:lpstr>الشريحة 40</vt:lpstr>
      <vt:lpstr>Management </vt:lpstr>
      <vt:lpstr>الشريحة 42</vt:lpstr>
      <vt:lpstr>Gastrojejunal Stricture</vt:lpstr>
      <vt:lpstr>Diagnosis and presenting symptoms</vt:lpstr>
      <vt:lpstr>الشريحة 45</vt:lpstr>
      <vt:lpstr>الشريحة 46</vt:lpstr>
      <vt:lpstr>Late Complications:</vt:lpstr>
      <vt:lpstr>Hernia</vt:lpstr>
      <vt:lpstr>الشريحة 49</vt:lpstr>
      <vt:lpstr>Mesenteric swirl sign</vt:lpstr>
      <vt:lpstr>الشريحة 51</vt:lpstr>
      <vt:lpstr>Intussusception</vt:lpstr>
      <vt:lpstr>الشريحة 53</vt:lpstr>
      <vt:lpstr>الشريحة 54</vt:lpstr>
      <vt:lpstr>Fistulas</vt:lpstr>
      <vt:lpstr>الشريحة 56</vt:lpstr>
      <vt:lpstr>الشريحة 57</vt:lpstr>
      <vt:lpstr>الشريحة 58</vt:lpstr>
      <vt:lpstr>Nutritional deficiencies  </vt:lpstr>
      <vt:lpstr>الشريحة 60</vt:lpstr>
      <vt:lpstr>-Dumping syndrome  : </vt:lpstr>
      <vt:lpstr>A-Early Dumping Syndrome</vt:lpstr>
      <vt:lpstr>الشريحة 63</vt:lpstr>
      <vt:lpstr>B-Late dumping syndrome: </vt:lpstr>
      <vt:lpstr>الشريحة 65</vt:lpstr>
      <vt:lpstr>-Blind loop syndrome: (in afferent loop  ) </vt:lpstr>
      <vt:lpstr>الشريحة 67</vt:lpstr>
      <vt:lpstr>الشريحة 68</vt:lpstr>
      <vt:lpstr>-Afferent loop syndrome :</vt:lpstr>
      <vt:lpstr>الشريحة 70</vt:lpstr>
      <vt:lpstr>-Efferent loop syndrome :</vt:lpstr>
      <vt:lpstr>الشريحة 72</vt:lpstr>
      <vt:lpstr>Biliopancreatic Diversion</vt:lpstr>
      <vt:lpstr>الشريحة 74</vt:lpstr>
      <vt:lpstr>Biliopancreatic Diversion</vt:lpstr>
      <vt:lpstr>Biliopancreatic Diversion</vt:lpstr>
      <vt:lpstr>الشريحة 77</vt:lpstr>
      <vt:lpstr>الشريحة 78</vt:lpstr>
      <vt:lpstr>الشريحة 79</vt:lpstr>
      <vt:lpstr>الشريحة 80</vt:lpstr>
      <vt:lpstr>الشريحة 81</vt:lpstr>
      <vt:lpstr>الشريحة 82</vt:lpstr>
      <vt:lpstr>الشريحة 83</vt:lpstr>
      <vt:lpstr>الشريحة 84</vt:lpstr>
      <vt:lpstr>References :  </vt:lpstr>
      <vt:lpstr>الشريحة 86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Complications of  bariatric surgery</dc:title>
  <dc:creator>عبدالرحمن الشواقفه</dc:creator>
  <cp:lastModifiedBy>ALFAOURI</cp:lastModifiedBy>
  <cp:revision>61</cp:revision>
  <dcterms:created xsi:type="dcterms:W3CDTF">2020-09-09T15:57:39Z</dcterms:created>
  <dcterms:modified xsi:type="dcterms:W3CDTF">2021-02-10T19:05:33Z</dcterms:modified>
</cp:coreProperties>
</file>