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5143500" cx="9144000"/>
  <p:notesSz cx="6858000" cy="9144000"/>
  <p:embeddedFontLst>
    <p:embeddedFont>
      <p:font typeface="Nunito"/>
      <p:regular r:id="rId71"/>
      <p:bold r:id="rId72"/>
      <p:italic r:id="rId73"/>
      <p:boldItalic r:id="rId74"/>
    </p:embeddedFont>
    <p:embeddedFont>
      <p:font typeface="Tahoma"/>
      <p:regular r:id="rId75"/>
      <p:bold r:id="rId76"/>
    </p:embeddedFont>
    <p:embeddedFont>
      <p:font typeface="Arial Black"/>
      <p:regular r:id="rId77"/>
    </p:embeddedFont>
    <p:embeddedFont>
      <p:font typeface="Century Gothic"/>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82" roundtripDataSignature="AMtx7mgGtKGS9ORyoqDiK+1PVCiqACh+i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italic.fntdata"/><Relationship Id="rId82" Type="http://customschemas.google.com/relationships/presentationmetadata" Target="metadata"/><Relationship Id="rId81" Type="http://schemas.openxmlformats.org/officeDocument/2006/relationships/font" Target="fonts/CenturyGothic-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Nunito-italic.fntdata"/><Relationship Id="rId72" Type="http://schemas.openxmlformats.org/officeDocument/2006/relationships/font" Target="fonts/Nunito-bold.fntdata"/><Relationship Id="rId31" Type="http://schemas.openxmlformats.org/officeDocument/2006/relationships/slide" Target="slides/slide26.xml"/><Relationship Id="rId75" Type="http://schemas.openxmlformats.org/officeDocument/2006/relationships/font" Target="fonts/Tahoma-regular.fntdata"/><Relationship Id="rId30" Type="http://schemas.openxmlformats.org/officeDocument/2006/relationships/slide" Target="slides/slide25.xml"/><Relationship Id="rId74" Type="http://schemas.openxmlformats.org/officeDocument/2006/relationships/font" Target="fonts/Nunito-boldItalic.fntdata"/><Relationship Id="rId33" Type="http://schemas.openxmlformats.org/officeDocument/2006/relationships/slide" Target="slides/slide28.xml"/><Relationship Id="rId77" Type="http://schemas.openxmlformats.org/officeDocument/2006/relationships/font" Target="fonts/ArialBlack-regular.fntdata"/><Relationship Id="rId32" Type="http://schemas.openxmlformats.org/officeDocument/2006/relationships/slide" Target="slides/slide27.xml"/><Relationship Id="rId76" Type="http://schemas.openxmlformats.org/officeDocument/2006/relationships/font" Target="fonts/Tahoma-bold.fntdata"/><Relationship Id="rId35" Type="http://schemas.openxmlformats.org/officeDocument/2006/relationships/slide" Target="slides/slide30.xml"/><Relationship Id="rId79" Type="http://schemas.openxmlformats.org/officeDocument/2006/relationships/font" Target="fonts/CenturyGothic-bold.fntdata"/><Relationship Id="rId34" Type="http://schemas.openxmlformats.org/officeDocument/2006/relationships/slide" Target="slides/slide29.xml"/><Relationship Id="rId78" Type="http://schemas.openxmlformats.org/officeDocument/2006/relationships/font" Target="fonts/CenturyGothic-regular.fntdata"/><Relationship Id="rId71" Type="http://schemas.openxmlformats.org/officeDocument/2006/relationships/font" Target="fonts/Nunito-regular.fnt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53" name="Google Shape;353;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72" name="Google Shape;372;p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80" name="Google Shape;380;p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86" name="Google Shape;386;p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94" name="Google Shape;394;p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*According to A 10-year retrospective study on hydatid disease in Jordan with emphasis on the role of imaging in its diagnosis Al-Radaideh Ali M1*, Hijjawi Nawal S2 , Abdelfattah Ali M2 , Al-Khreisat Mutaz J2 and Bani-Hani Kamal E3 1 Department of Medical Imaging, Faculty of Allied Health Sciences, The Hashemite University, Zarqa, Jordan 2 Department of Medical Laboratory Sciences, Faculty of Allied Health Sciences, The Hashemite University, Zarqa, Jordan 3 Faculty of Medicine, The Hashemite University, Zarqa, Jordan </a:t>
            </a:r>
            <a:r>
              <a:rPr b="1" lang="en-US"/>
              <a:t>https://eis.hu.edu.jo/deanshipfiles/pub10872100942.pdf</a:t>
            </a:r>
            <a:endParaRPr b="1"/>
          </a:p>
        </p:txBody>
      </p:sp>
      <p:sp>
        <p:nvSpPr>
          <p:cNvPr id="156" name="Google Shape;15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01" name="Google Shape;401;p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08" name="Google Shape;408;p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16" name="Google Shape;416;p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28" name="Google Shape;428;p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37" name="Google Shape;437;p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45" name="Google Shape;44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93" name="Google Shape;493;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03" name="Google Shape;503;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11" name="Google Shape;51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20" name="Google Shape;520;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30" name="Google Shape;530;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39" name="Google Shape;539;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48" name="Google Shape;548;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56" name="Google Shape;556;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63" name="Google Shape;563;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71" name="Google Shape;57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79" name="Google Shape;579;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85" name="Google Shape;58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93" name="Google Shape;593;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9" name="Shape 9"/>
        <p:cNvGrpSpPr/>
        <p:nvPr/>
      </p:nvGrpSpPr>
      <p:grpSpPr>
        <a:xfrm>
          <a:off x="0" y="0"/>
          <a:ext cx="0" cy="0"/>
          <a:chOff x="0" y="0"/>
          <a:chExt cx="0" cy="0"/>
        </a:xfrm>
      </p:grpSpPr>
      <p:sp>
        <p:nvSpPr>
          <p:cNvPr id="10" name="Google Shape;10;p7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77"/>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7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77"/>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4" name="Google Shape;14;p77"/>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8" name="Shape 108"/>
        <p:cNvGrpSpPr/>
        <p:nvPr/>
      </p:nvGrpSpPr>
      <p:grpSpPr>
        <a:xfrm>
          <a:off x="0" y="0"/>
          <a:ext cx="0" cy="0"/>
          <a:chOff x="0" y="0"/>
          <a:chExt cx="0" cy="0"/>
        </a:xfrm>
      </p:grpSpPr>
      <p:sp>
        <p:nvSpPr>
          <p:cNvPr id="109" name="Google Shape;109;p86"/>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10" name="Shape 110"/>
        <p:cNvGrpSpPr/>
        <p:nvPr/>
      </p:nvGrpSpPr>
      <p:grpSpPr>
        <a:xfrm>
          <a:off x="0" y="0"/>
          <a:ext cx="0" cy="0"/>
          <a:chOff x="0" y="0"/>
          <a:chExt cx="0" cy="0"/>
        </a:xfrm>
      </p:grpSpPr>
      <p:sp>
        <p:nvSpPr>
          <p:cNvPr id="111" name="Google Shape;111;p87"/>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2" name="Google Shape;112;p87"/>
          <p:cNvGrpSpPr/>
          <p:nvPr/>
        </p:nvGrpSpPr>
        <p:grpSpPr>
          <a:xfrm>
            <a:off x="5594191" y="3961115"/>
            <a:ext cx="2910144" cy="1182340"/>
            <a:chOff x="6917201" y="0"/>
            <a:chExt cx="2227776" cy="863400"/>
          </a:xfrm>
        </p:grpSpPr>
        <p:sp>
          <p:nvSpPr>
            <p:cNvPr id="113" name="Google Shape;113;p87"/>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87"/>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87"/>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6" name="Google Shape;116;p87"/>
          <p:cNvGrpSpPr/>
          <p:nvPr/>
        </p:nvGrpSpPr>
        <p:grpSpPr>
          <a:xfrm>
            <a:off x="199149" y="2"/>
            <a:ext cx="2795413" cy="1083308"/>
            <a:chOff x="6917201" y="0"/>
            <a:chExt cx="2227776" cy="863400"/>
          </a:xfrm>
        </p:grpSpPr>
        <p:sp>
          <p:nvSpPr>
            <p:cNvPr id="117" name="Google Shape;117;p87"/>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87"/>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87"/>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0" name="Google Shape;120;p87"/>
          <p:cNvSpPr txBox="1"/>
          <p:nvPr>
            <p:ph type="title"/>
          </p:nvPr>
        </p:nvSpPr>
        <p:spPr>
          <a:xfrm>
            <a:off x="1888684" y="1746100"/>
            <a:ext cx="5377500" cy="16461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2"/>
              </a:buClr>
              <a:buSzPts val="3200"/>
              <a:buNone/>
              <a:defRPr sz="3200">
                <a:solidFill>
                  <a:schemeClr val="dk2"/>
                </a:solidFill>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p:txBody>
      </p:sp>
      <p:sp>
        <p:nvSpPr>
          <p:cNvPr id="121" name="Google Shape;121;p87"/>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122" name="Shape 122"/>
        <p:cNvGrpSpPr/>
        <p:nvPr/>
      </p:nvGrpSpPr>
      <p:grpSpPr>
        <a:xfrm>
          <a:off x="0" y="0"/>
          <a:ext cx="0" cy="0"/>
          <a:chOff x="0" y="0"/>
          <a:chExt cx="0" cy="0"/>
        </a:xfrm>
      </p:grpSpPr>
      <p:sp>
        <p:nvSpPr>
          <p:cNvPr id="123" name="Google Shape;123;p88"/>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88"/>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8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88"/>
          <p:cNvSpPr txBox="1"/>
          <p:nvPr>
            <p:ph type="title"/>
          </p:nvPr>
        </p:nvSpPr>
        <p:spPr>
          <a:xfrm>
            <a:off x="819150" y="845600"/>
            <a:ext cx="6424200" cy="7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27" name="Google Shape;127;p88"/>
          <p:cNvSpPr txBox="1"/>
          <p:nvPr>
            <p:ph idx="1" type="subTitle"/>
          </p:nvPr>
        </p:nvSpPr>
        <p:spPr>
          <a:xfrm>
            <a:off x="819150" y="1550700"/>
            <a:ext cx="5859900" cy="39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p:txBody>
      </p:sp>
      <p:sp>
        <p:nvSpPr>
          <p:cNvPr id="128" name="Google Shape;128;p88"/>
          <p:cNvSpPr txBox="1"/>
          <p:nvPr>
            <p:ph idx="2" type="body"/>
          </p:nvPr>
        </p:nvSpPr>
        <p:spPr>
          <a:xfrm>
            <a:off x="819150" y="2467050"/>
            <a:ext cx="5859900" cy="209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29" name="Google Shape;129;p8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15" name="Shape 15"/>
        <p:cNvGrpSpPr/>
        <p:nvPr/>
      </p:nvGrpSpPr>
      <p:grpSpPr>
        <a:xfrm>
          <a:off x="0" y="0"/>
          <a:ext cx="0" cy="0"/>
          <a:chOff x="0" y="0"/>
          <a:chExt cx="0" cy="0"/>
        </a:xfrm>
      </p:grpSpPr>
      <p:sp>
        <p:nvSpPr>
          <p:cNvPr id="16" name="Google Shape;16;p78"/>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78"/>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7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78"/>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0" name="Google Shape;20;p78"/>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1" name="Google Shape;21;p7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22" name="Shape 22"/>
        <p:cNvGrpSpPr/>
        <p:nvPr/>
      </p:nvGrpSpPr>
      <p:grpSpPr>
        <a:xfrm>
          <a:off x="0" y="0"/>
          <a:ext cx="0" cy="0"/>
          <a:chOff x="0" y="0"/>
          <a:chExt cx="0" cy="0"/>
        </a:xfrm>
      </p:grpSpPr>
      <p:sp>
        <p:nvSpPr>
          <p:cNvPr id="23" name="Google Shape;23;p79"/>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79"/>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79"/>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79"/>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 name="Google Shape;27;p79"/>
          <p:cNvGrpSpPr/>
          <p:nvPr/>
        </p:nvGrpSpPr>
        <p:grpSpPr>
          <a:xfrm>
            <a:off x="255200" y="592"/>
            <a:ext cx="2250363" cy="1044300"/>
            <a:chOff x="255200" y="592"/>
            <a:chExt cx="2250363" cy="1044300"/>
          </a:xfrm>
        </p:grpSpPr>
        <p:sp>
          <p:nvSpPr>
            <p:cNvPr id="28" name="Google Shape;28;p79"/>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79"/>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79"/>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 name="Google Shape;31;p79"/>
          <p:cNvGrpSpPr/>
          <p:nvPr/>
        </p:nvGrpSpPr>
        <p:grpSpPr>
          <a:xfrm>
            <a:off x="905395" y="592"/>
            <a:ext cx="2250363" cy="1044300"/>
            <a:chOff x="905395" y="592"/>
            <a:chExt cx="2250363" cy="1044300"/>
          </a:xfrm>
        </p:grpSpPr>
        <p:sp>
          <p:nvSpPr>
            <p:cNvPr id="32" name="Google Shape;32;p79"/>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79"/>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79"/>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 name="Google Shape;35;p79"/>
          <p:cNvGrpSpPr/>
          <p:nvPr/>
        </p:nvGrpSpPr>
        <p:grpSpPr>
          <a:xfrm>
            <a:off x="7057468" y="5088"/>
            <a:ext cx="1851281" cy="752108"/>
            <a:chOff x="6917201" y="0"/>
            <a:chExt cx="2227776" cy="863400"/>
          </a:xfrm>
        </p:grpSpPr>
        <p:sp>
          <p:nvSpPr>
            <p:cNvPr id="36" name="Google Shape;36;p79"/>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9"/>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79"/>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 name="Google Shape;39;p79"/>
          <p:cNvGrpSpPr/>
          <p:nvPr/>
        </p:nvGrpSpPr>
        <p:grpSpPr>
          <a:xfrm>
            <a:off x="6553032" y="4217852"/>
            <a:ext cx="2389067" cy="925737"/>
            <a:chOff x="6917201" y="0"/>
            <a:chExt cx="2227776" cy="863400"/>
          </a:xfrm>
        </p:grpSpPr>
        <p:sp>
          <p:nvSpPr>
            <p:cNvPr id="40" name="Google Shape;40;p79"/>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9"/>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9"/>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 name="Google Shape;43;p79"/>
          <p:cNvGrpSpPr/>
          <p:nvPr/>
        </p:nvGrpSpPr>
        <p:grpSpPr>
          <a:xfrm>
            <a:off x="199149" y="4055652"/>
            <a:ext cx="2795413" cy="1083308"/>
            <a:chOff x="6917201" y="0"/>
            <a:chExt cx="2227776" cy="863400"/>
          </a:xfrm>
        </p:grpSpPr>
        <p:sp>
          <p:nvSpPr>
            <p:cNvPr id="44" name="Google Shape;44;p79"/>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79"/>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79"/>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 name="Google Shape;47;p79"/>
          <p:cNvSpPr txBox="1"/>
          <p:nvPr>
            <p:ph type="ctrTitle"/>
          </p:nvPr>
        </p:nvSpPr>
        <p:spPr>
          <a:xfrm>
            <a:off x="1858703" y="1822833"/>
            <a:ext cx="5361300" cy="14481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48" name="Google Shape;48;p79"/>
          <p:cNvSpPr txBox="1"/>
          <p:nvPr>
            <p:ph idx="1" type="subTitle"/>
          </p:nvPr>
        </p:nvSpPr>
        <p:spPr>
          <a:xfrm>
            <a:off x="1858700" y="3413158"/>
            <a:ext cx="5361300" cy="52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49" name="Google Shape;49;p79"/>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0" name="Shape 50"/>
        <p:cNvGrpSpPr/>
        <p:nvPr/>
      </p:nvGrpSpPr>
      <p:grpSpPr>
        <a:xfrm>
          <a:off x="0" y="0"/>
          <a:ext cx="0" cy="0"/>
          <a:chOff x="0" y="0"/>
          <a:chExt cx="0" cy="0"/>
        </a:xfrm>
      </p:grpSpPr>
      <p:sp>
        <p:nvSpPr>
          <p:cNvPr id="51" name="Google Shape;51;p80"/>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80"/>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8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80"/>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55" name="Google Shape;55;p80"/>
          <p:cNvSpPr txBox="1"/>
          <p:nvPr>
            <p:ph idx="1" type="body"/>
          </p:nvPr>
        </p:nvSpPr>
        <p:spPr>
          <a:xfrm>
            <a:off x="819150" y="1990725"/>
            <a:ext cx="3686100" cy="244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56" name="Google Shape;56;p80"/>
          <p:cNvSpPr txBox="1"/>
          <p:nvPr>
            <p:ph idx="2" type="body"/>
          </p:nvPr>
        </p:nvSpPr>
        <p:spPr>
          <a:xfrm>
            <a:off x="4638675" y="1990725"/>
            <a:ext cx="3686100" cy="244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57" name="Google Shape;57;p80"/>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58" name="Shape 58"/>
        <p:cNvGrpSpPr/>
        <p:nvPr/>
      </p:nvGrpSpPr>
      <p:grpSpPr>
        <a:xfrm>
          <a:off x="0" y="0"/>
          <a:ext cx="0" cy="0"/>
          <a:chOff x="0" y="0"/>
          <a:chExt cx="0" cy="0"/>
        </a:xfrm>
      </p:grpSpPr>
      <p:sp>
        <p:nvSpPr>
          <p:cNvPr id="59" name="Google Shape;59;p8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 name="Google Shape;60;p81"/>
          <p:cNvGrpSpPr/>
          <p:nvPr/>
        </p:nvGrpSpPr>
        <p:grpSpPr>
          <a:xfrm>
            <a:off x="5959222" y="4119576"/>
            <a:ext cx="2520951" cy="1024165"/>
            <a:chOff x="6917201" y="0"/>
            <a:chExt cx="2227776" cy="863400"/>
          </a:xfrm>
        </p:grpSpPr>
        <p:sp>
          <p:nvSpPr>
            <p:cNvPr id="61" name="Google Shape;61;p8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8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8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4" name="Google Shape;64;p81"/>
          <p:cNvGrpSpPr/>
          <p:nvPr/>
        </p:nvGrpSpPr>
        <p:grpSpPr>
          <a:xfrm>
            <a:off x="199149" y="2"/>
            <a:ext cx="2795413" cy="1083308"/>
            <a:chOff x="6917201" y="0"/>
            <a:chExt cx="2227776" cy="863400"/>
          </a:xfrm>
        </p:grpSpPr>
        <p:sp>
          <p:nvSpPr>
            <p:cNvPr id="65" name="Google Shape;65;p8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8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8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 name="Google Shape;68;p81"/>
          <p:cNvSpPr txBox="1"/>
          <p:nvPr>
            <p:ph hasCustomPrompt="1" type="title"/>
          </p:nvPr>
        </p:nvSpPr>
        <p:spPr>
          <a:xfrm>
            <a:off x="1385850" y="1383850"/>
            <a:ext cx="6372300" cy="13797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2"/>
              </a:buClr>
              <a:buSzPts val="8600"/>
              <a:buNone/>
              <a:defRPr sz="8600">
                <a:solidFill>
                  <a:schemeClr val="dk2"/>
                </a:solidFill>
              </a:defRPr>
            </a:lvl1pPr>
            <a:lvl2pPr lvl="1" algn="ctr">
              <a:lnSpc>
                <a:spcPct val="100000"/>
              </a:lnSpc>
              <a:spcBef>
                <a:spcPts val="0"/>
              </a:spcBef>
              <a:spcAft>
                <a:spcPts val="0"/>
              </a:spcAft>
              <a:buClr>
                <a:schemeClr val="dk2"/>
              </a:buClr>
              <a:buSzPts val="8600"/>
              <a:buNone/>
              <a:defRPr sz="8600">
                <a:solidFill>
                  <a:schemeClr val="dk2"/>
                </a:solidFill>
              </a:defRPr>
            </a:lvl2pPr>
            <a:lvl3pPr lvl="2" algn="ctr">
              <a:lnSpc>
                <a:spcPct val="100000"/>
              </a:lnSpc>
              <a:spcBef>
                <a:spcPts val="0"/>
              </a:spcBef>
              <a:spcAft>
                <a:spcPts val="0"/>
              </a:spcAft>
              <a:buClr>
                <a:schemeClr val="dk2"/>
              </a:buClr>
              <a:buSzPts val="8600"/>
              <a:buNone/>
              <a:defRPr sz="8600">
                <a:solidFill>
                  <a:schemeClr val="dk2"/>
                </a:solidFill>
              </a:defRPr>
            </a:lvl3pPr>
            <a:lvl4pPr lvl="3" algn="ctr">
              <a:lnSpc>
                <a:spcPct val="100000"/>
              </a:lnSpc>
              <a:spcBef>
                <a:spcPts val="0"/>
              </a:spcBef>
              <a:spcAft>
                <a:spcPts val="0"/>
              </a:spcAft>
              <a:buClr>
                <a:schemeClr val="dk2"/>
              </a:buClr>
              <a:buSzPts val="8600"/>
              <a:buNone/>
              <a:defRPr sz="8600">
                <a:solidFill>
                  <a:schemeClr val="dk2"/>
                </a:solidFill>
              </a:defRPr>
            </a:lvl4pPr>
            <a:lvl5pPr lvl="4" algn="ctr">
              <a:lnSpc>
                <a:spcPct val="100000"/>
              </a:lnSpc>
              <a:spcBef>
                <a:spcPts val="0"/>
              </a:spcBef>
              <a:spcAft>
                <a:spcPts val="0"/>
              </a:spcAft>
              <a:buClr>
                <a:schemeClr val="dk2"/>
              </a:buClr>
              <a:buSzPts val="8600"/>
              <a:buNone/>
              <a:defRPr sz="8600">
                <a:solidFill>
                  <a:schemeClr val="dk2"/>
                </a:solidFill>
              </a:defRPr>
            </a:lvl5pPr>
            <a:lvl6pPr lvl="5" algn="ctr">
              <a:lnSpc>
                <a:spcPct val="100000"/>
              </a:lnSpc>
              <a:spcBef>
                <a:spcPts val="0"/>
              </a:spcBef>
              <a:spcAft>
                <a:spcPts val="0"/>
              </a:spcAft>
              <a:buClr>
                <a:schemeClr val="dk2"/>
              </a:buClr>
              <a:buSzPts val="8600"/>
              <a:buNone/>
              <a:defRPr sz="8600">
                <a:solidFill>
                  <a:schemeClr val="dk2"/>
                </a:solidFill>
              </a:defRPr>
            </a:lvl6pPr>
            <a:lvl7pPr lvl="6" algn="ctr">
              <a:lnSpc>
                <a:spcPct val="100000"/>
              </a:lnSpc>
              <a:spcBef>
                <a:spcPts val="0"/>
              </a:spcBef>
              <a:spcAft>
                <a:spcPts val="0"/>
              </a:spcAft>
              <a:buClr>
                <a:schemeClr val="dk2"/>
              </a:buClr>
              <a:buSzPts val="8600"/>
              <a:buNone/>
              <a:defRPr sz="8600">
                <a:solidFill>
                  <a:schemeClr val="dk2"/>
                </a:solidFill>
              </a:defRPr>
            </a:lvl7pPr>
            <a:lvl8pPr lvl="7" algn="ctr">
              <a:lnSpc>
                <a:spcPct val="100000"/>
              </a:lnSpc>
              <a:spcBef>
                <a:spcPts val="0"/>
              </a:spcBef>
              <a:spcAft>
                <a:spcPts val="0"/>
              </a:spcAft>
              <a:buClr>
                <a:schemeClr val="dk2"/>
              </a:buClr>
              <a:buSzPts val="8600"/>
              <a:buNone/>
              <a:defRPr sz="8600">
                <a:solidFill>
                  <a:schemeClr val="dk2"/>
                </a:solidFill>
              </a:defRPr>
            </a:lvl8pPr>
            <a:lvl9pPr lvl="8" algn="ctr">
              <a:lnSpc>
                <a:spcPct val="100000"/>
              </a:lnSpc>
              <a:spcBef>
                <a:spcPts val="0"/>
              </a:spcBef>
              <a:spcAft>
                <a:spcPts val="0"/>
              </a:spcAft>
              <a:buClr>
                <a:schemeClr val="dk2"/>
              </a:buClr>
              <a:buSzPts val="8600"/>
              <a:buNone/>
              <a:defRPr sz="8600">
                <a:solidFill>
                  <a:schemeClr val="dk2"/>
                </a:solidFill>
              </a:defRPr>
            </a:lvl9pPr>
          </a:lstStyle>
          <a:p>
            <a:r>
              <a:t>xx%</a:t>
            </a:r>
          </a:p>
        </p:txBody>
      </p:sp>
      <p:sp>
        <p:nvSpPr>
          <p:cNvPr id="69" name="Google Shape;69;p81"/>
          <p:cNvSpPr txBox="1"/>
          <p:nvPr>
            <p:ph idx="1" type="body"/>
          </p:nvPr>
        </p:nvSpPr>
        <p:spPr>
          <a:xfrm>
            <a:off x="1385850" y="2863850"/>
            <a:ext cx="6372300" cy="641100"/>
          </a:xfrm>
          <a:prstGeom prst="rect">
            <a:avLst/>
          </a:prstGeom>
          <a:noFill/>
          <a:ln>
            <a:noFill/>
          </a:ln>
        </p:spPr>
        <p:txBody>
          <a:bodyPr anchorCtr="0" anchor="t" bIns="91425" lIns="91425" spcFirstLastPara="1" rIns="91425" wrap="square" tIns="91425">
            <a:normAutofit/>
          </a:bodyPr>
          <a:lstStyle>
            <a:lvl1pPr indent="-311150" lvl="0" marL="457200" algn="ctr">
              <a:lnSpc>
                <a:spcPct val="115000"/>
              </a:lnSpc>
              <a:spcBef>
                <a:spcPts val="0"/>
              </a:spcBef>
              <a:spcAft>
                <a:spcPts val="0"/>
              </a:spcAft>
              <a:buSzPts val="1300"/>
              <a:buChar char="●"/>
              <a:defRPr/>
            </a:lvl1pPr>
            <a:lvl2pPr indent="-298450" lvl="1" marL="914400" algn="ctr">
              <a:lnSpc>
                <a:spcPct val="115000"/>
              </a:lnSpc>
              <a:spcBef>
                <a:spcPts val="0"/>
              </a:spcBef>
              <a:spcAft>
                <a:spcPts val="0"/>
              </a:spcAft>
              <a:buSzPts val="1100"/>
              <a:buChar char="○"/>
              <a:defRPr/>
            </a:lvl2pPr>
            <a:lvl3pPr indent="-298450" lvl="2" marL="1371600" algn="ctr">
              <a:lnSpc>
                <a:spcPct val="115000"/>
              </a:lnSpc>
              <a:spcBef>
                <a:spcPts val="0"/>
              </a:spcBef>
              <a:spcAft>
                <a:spcPts val="0"/>
              </a:spcAft>
              <a:buSzPts val="1100"/>
              <a:buChar char="■"/>
              <a:defRPr/>
            </a:lvl3pPr>
            <a:lvl4pPr indent="-298450" lvl="3" marL="1828800" algn="ctr">
              <a:lnSpc>
                <a:spcPct val="115000"/>
              </a:lnSpc>
              <a:spcBef>
                <a:spcPts val="0"/>
              </a:spcBef>
              <a:spcAft>
                <a:spcPts val="0"/>
              </a:spcAft>
              <a:buSzPts val="1100"/>
              <a:buChar char="●"/>
              <a:defRPr/>
            </a:lvl4pPr>
            <a:lvl5pPr indent="-298450" lvl="4" marL="2286000" algn="ctr">
              <a:lnSpc>
                <a:spcPct val="115000"/>
              </a:lnSpc>
              <a:spcBef>
                <a:spcPts val="0"/>
              </a:spcBef>
              <a:spcAft>
                <a:spcPts val="0"/>
              </a:spcAft>
              <a:buSzPts val="1100"/>
              <a:buChar char="○"/>
              <a:defRPr/>
            </a:lvl5pPr>
            <a:lvl6pPr indent="-298450" lvl="5" marL="2743200" algn="ctr">
              <a:lnSpc>
                <a:spcPct val="115000"/>
              </a:lnSpc>
              <a:spcBef>
                <a:spcPts val="0"/>
              </a:spcBef>
              <a:spcAft>
                <a:spcPts val="0"/>
              </a:spcAft>
              <a:buSzPts val="1100"/>
              <a:buChar char="■"/>
              <a:defRPr/>
            </a:lvl6pPr>
            <a:lvl7pPr indent="-298450" lvl="6" marL="3200400" algn="ctr">
              <a:lnSpc>
                <a:spcPct val="115000"/>
              </a:lnSpc>
              <a:spcBef>
                <a:spcPts val="0"/>
              </a:spcBef>
              <a:spcAft>
                <a:spcPts val="0"/>
              </a:spcAft>
              <a:buSzPts val="1100"/>
              <a:buChar char="●"/>
              <a:defRPr/>
            </a:lvl7pPr>
            <a:lvl8pPr indent="-298450" lvl="7" marL="3657600" algn="ctr">
              <a:lnSpc>
                <a:spcPct val="115000"/>
              </a:lnSpc>
              <a:spcBef>
                <a:spcPts val="0"/>
              </a:spcBef>
              <a:spcAft>
                <a:spcPts val="0"/>
              </a:spcAft>
              <a:buSzPts val="1100"/>
              <a:buChar char="○"/>
              <a:defRPr/>
            </a:lvl8pPr>
            <a:lvl9pPr indent="-298450" lvl="8" marL="4114800" algn="ctr">
              <a:lnSpc>
                <a:spcPct val="115000"/>
              </a:lnSpc>
              <a:spcBef>
                <a:spcPts val="0"/>
              </a:spcBef>
              <a:spcAft>
                <a:spcPts val="0"/>
              </a:spcAft>
              <a:buSzPts val="1100"/>
              <a:buChar char="■"/>
              <a:defRPr/>
            </a:lvl9pPr>
          </a:lstStyle>
          <a:p/>
        </p:txBody>
      </p:sp>
      <p:sp>
        <p:nvSpPr>
          <p:cNvPr id="70" name="Google Shape;70;p8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71" name="Shape 71"/>
        <p:cNvGrpSpPr/>
        <p:nvPr/>
      </p:nvGrpSpPr>
      <p:grpSpPr>
        <a:xfrm>
          <a:off x="0" y="0"/>
          <a:ext cx="0" cy="0"/>
          <a:chOff x="0" y="0"/>
          <a:chExt cx="0" cy="0"/>
        </a:xfrm>
      </p:grpSpPr>
      <p:sp>
        <p:nvSpPr>
          <p:cNvPr id="72" name="Google Shape;72;p82"/>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82"/>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8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82"/>
          <p:cNvSpPr txBox="1"/>
          <p:nvPr>
            <p:ph idx="1" type="body"/>
          </p:nvPr>
        </p:nvSpPr>
        <p:spPr>
          <a:xfrm>
            <a:off x="328025" y="4163500"/>
            <a:ext cx="7415100" cy="605100"/>
          </a:xfrm>
          <a:prstGeom prst="rect">
            <a:avLst/>
          </a:prstGeom>
          <a:noFill/>
          <a:ln>
            <a:noFill/>
          </a:ln>
        </p:spPr>
        <p:txBody>
          <a:bodyPr anchorCtr="0" anchor="b"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76" name="Google Shape;76;p82"/>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7" name="Shape 77"/>
        <p:cNvGrpSpPr/>
        <p:nvPr/>
      </p:nvGrpSpPr>
      <p:grpSpPr>
        <a:xfrm>
          <a:off x="0" y="0"/>
          <a:ext cx="0" cy="0"/>
          <a:chOff x="0" y="0"/>
          <a:chExt cx="0" cy="0"/>
        </a:xfrm>
      </p:grpSpPr>
      <p:sp>
        <p:nvSpPr>
          <p:cNvPr id="78" name="Google Shape;78;p83"/>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83"/>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83"/>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83"/>
          <p:cNvSpPr txBox="1"/>
          <p:nvPr>
            <p:ph type="title"/>
          </p:nvPr>
        </p:nvSpPr>
        <p:spPr>
          <a:xfrm>
            <a:off x="819150" y="845600"/>
            <a:ext cx="3709200" cy="1383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82" name="Google Shape;82;p83"/>
          <p:cNvSpPr txBox="1"/>
          <p:nvPr>
            <p:ph idx="1" type="body"/>
          </p:nvPr>
        </p:nvSpPr>
        <p:spPr>
          <a:xfrm>
            <a:off x="830700" y="2319050"/>
            <a:ext cx="3709200" cy="21198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83" name="Google Shape;83;p83"/>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84" name="Shape 84"/>
        <p:cNvGrpSpPr/>
        <p:nvPr/>
      </p:nvGrpSpPr>
      <p:grpSpPr>
        <a:xfrm>
          <a:off x="0" y="0"/>
          <a:ext cx="0" cy="0"/>
          <a:chOff x="0" y="0"/>
          <a:chExt cx="0" cy="0"/>
        </a:xfrm>
      </p:grpSpPr>
      <p:sp>
        <p:nvSpPr>
          <p:cNvPr id="85" name="Google Shape;85;p84"/>
          <p:cNvSpPr txBox="1"/>
          <p:nvPr>
            <p:ph type="title"/>
          </p:nvPr>
        </p:nvSpPr>
        <p:spPr>
          <a:xfrm>
            <a:off x="685332" y="463888"/>
            <a:ext cx="7773338" cy="1197133"/>
          </a:xfrm>
          <a:prstGeom prst="rect">
            <a:avLst/>
          </a:prstGeom>
          <a:noFill/>
          <a:ln>
            <a:noFill/>
          </a:ln>
        </p:spPr>
        <p:txBody>
          <a:bodyPr anchorCtr="0" anchor="ctr" bIns="34275" lIns="68550" spcFirstLastPara="1" rIns="68550" wrap="square" tIns="34275">
            <a:normAutofit/>
          </a:bodyPr>
          <a:lstStyle>
            <a:lvl1pPr lvl="0" rtl="1"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84"/>
          <p:cNvSpPr txBox="1"/>
          <p:nvPr>
            <p:ph idx="1" type="body"/>
          </p:nvPr>
        </p:nvSpPr>
        <p:spPr>
          <a:xfrm>
            <a:off x="685331" y="1775320"/>
            <a:ext cx="7773339" cy="2568080"/>
          </a:xfrm>
          <a:prstGeom prst="rect">
            <a:avLst/>
          </a:prstGeom>
          <a:noFill/>
          <a:ln>
            <a:noFill/>
          </a:ln>
        </p:spPr>
        <p:txBody>
          <a:bodyPr anchorCtr="0" anchor="ctr" bIns="34275" lIns="68550" spcFirstLastPara="1" rIns="68550" wrap="square" tIns="34275">
            <a:normAutofit/>
          </a:bodyPr>
          <a:lstStyle>
            <a:lvl1pPr indent="-342900" lvl="0" marL="457200" rtl="1" algn="r">
              <a:lnSpc>
                <a:spcPct val="120000"/>
              </a:lnSpc>
              <a:spcBef>
                <a:spcPts val="750"/>
              </a:spcBef>
              <a:spcAft>
                <a:spcPts val="0"/>
              </a:spcAft>
              <a:buSzPts val="1800"/>
              <a:buChar char="•"/>
              <a:defRPr/>
            </a:lvl1pPr>
            <a:lvl2pPr indent="-342900" lvl="1" marL="914400" rtl="1" algn="r">
              <a:lnSpc>
                <a:spcPct val="120000"/>
              </a:lnSpc>
              <a:spcBef>
                <a:spcPts val="375"/>
              </a:spcBef>
              <a:spcAft>
                <a:spcPts val="0"/>
              </a:spcAft>
              <a:buSzPts val="1800"/>
              <a:buChar char="•"/>
              <a:defRPr/>
            </a:lvl2pPr>
            <a:lvl3pPr indent="-342900" lvl="2" marL="1371600" rtl="1" algn="r">
              <a:lnSpc>
                <a:spcPct val="120000"/>
              </a:lnSpc>
              <a:spcBef>
                <a:spcPts val="375"/>
              </a:spcBef>
              <a:spcAft>
                <a:spcPts val="0"/>
              </a:spcAft>
              <a:buSzPts val="1800"/>
              <a:buChar char="•"/>
              <a:defRPr/>
            </a:lvl3pPr>
            <a:lvl4pPr indent="-342900" lvl="3" marL="1828800" rtl="1" algn="r">
              <a:lnSpc>
                <a:spcPct val="120000"/>
              </a:lnSpc>
              <a:spcBef>
                <a:spcPts val="375"/>
              </a:spcBef>
              <a:spcAft>
                <a:spcPts val="0"/>
              </a:spcAft>
              <a:buSzPts val="1800"/>
              <a:buChar char="•"/>
              <a:defRPr/>
            </a:lvl4pPr>
            <a:lvl5pPr indent="-342900" lvl="4" marL="2286000" rtl="1" algn="r">
              <a:lnSpc>
                <a:spcPct val="120000"/>
              </a:lnSpc>
              <a:spcBef>
                <a:spcPts val="375"/>
              </a:spcBef>
              <a:spcAft>
                <a:spcPts val="0"/>
              </a:spcAft>
              <a:buSzPts val="1800"/>
              <a:buChar char="•"/>
              <a:defRPr/>
            </a:lvl5pPr>
            <a:lvl6pPr indent="-342900" lvl="5" marL="2743200" rtl="1" algn="r">
              <a:lnSpc>
                <a:spcPct val="120000"/>
              </a:lnSpc>
              <a:spcBef>
                <a:spcPts val="375"/>
              </a:spcBef>
              <a:spcAft>
                <a:spcPts val="0"/>
              </a:spcAft>
              <a:buSzPts val="1800"/>
              <a:buChar char="•"/>
              <a:defRPr/>
            </a:lvl6pPr>
            <a:lvl7pPr indent="-342900" lvl="6" marL="3200400" rtl="1" algn="r">
              <a:lnSpc>
                <a:spcPct val="120000"/>
              </a:lnSpc>
              <a:spcBef>
                <a:spcPts val="375"/>
              </a:spcBef>
              <a:spcAft>
                <a:spcPts val="0"/>
              </a:spcAft>
              <a:buSzPts val="1800"/>
              <a:buChar char="•"/>
              <a:defRPr/>
            </a:lvl7pPr>
            <a:lvl8pPr indent="-342900" lvl="7" marL="3657600" rtl="1" algn="r">
              <a:lnSpc>
                <a:spcPct val="120000"/>
              </a:lnSpc>
              <a:spcBef>
                <a:spcPts val="375"/>
              </a:spcBef>
              <a:spcAft>
                <a:spcPts val="0"/>
              </a:spcAft>
              <a:buSzPts val="1800"/>
              <a:buChar char="•"/>
              <a:defRPr/>
            </a:lvl8pPr>
            <a:lvl9pPr indent="-342900" lvl="8" marL="4114800" rtl="1" algn="r">
              <a:lnSpc>
                <a:spcPct val="120000"/>
              </a:lnSpc>
              <a:spcBef>
                <a:spcPts val="375"/>
              </a:spcBef>
              <a:spcAft>
                <a:spcPts val="0"/>
              </a:spcAft>
              <a:buSzPts val="1800"/>
              <a:buChar char="•"/>
              <a:defRPr/>
            </a:lvl9pPr>
          </a:lstStyle>
          <a:p/>
        </p:txBody>
      </p:sp>
      <p:sp>
        <p:nvSpPr>
          <p:cNvPr id="87" name="Google Shape;87;p84"/>
          <p:cNvSpPr txBox="1"/>
          <p:nvPr>
            <p:ph idx="10" type="dt"/>
          </p:nvPr>
        </p:nvSpPr>
        <p:spPr>
          <a:xfrm>
            <a:off x="5759053" y="4412457"/>
            <a:ext cx="2057400" cy="273844"/>
          </a:xfrm>
          <a:prstGeom prst="rect">
            <a:avLst/>
          </a:prstGeom>
          <a:noFill/>
          <a:ln>
            <a:noFill/>
          </a:ln>
        </p:spPr>
        <p:txBody>
          <a:bodyPr anchorCtr="0" anchor="ctr" bIns="34275" lIns="68550" spcFirstLastPara="1" rIns="68550" wrap="square" tIns="34275">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8" name="Google Shape;88;p84"/>
          <p:cNvSpPr txBox="1"/>
          <p:nvPr>
            <p:ph idx="11" type="ftr"/>
          </p:nvPr>
        </p:nvSpPr>
        <p:spPr>
          <a:xfrm>
            <a:off x="685331" y="4412457"/>
            <a:ext cx="5004665" cy="273844"/>
          </a:xfrm>
          <a:prstGeom prst="rect">
            <a:avLst/>
          </a:prstGeom>
          <a:noFill/>
          <a:ln>
            <a:noFill/>
          </a:ln>
        </p:spPr>
        <p:txBody>
          <a:bodyPr anchorCtr="0" anchor="ctr" bIns="34275" lIns="68550" spcFirstLastPara="1" rIns="68550"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9" name="Google Shape;89;p84"/>
          <p:cNvSpPr txBox="1"/>
          <p:nvPr>
            <p:ph idx="12" type="sldNum"/>
          </p:nvPr>
        </p:nvSpPr>
        <p:spPr>
          <a:xfrm>
            <a:off x="7885509" y="4412457"/>
            <a:ext cx="573161" cy="273844"/>
          </a:xfrm>
          <a:prstGeom prst="rect">
            <a:avLst/>
          </a:prstGeom>
          <a:noFill/>
          <a:ln>
            <a:noFill/>
          </a:ln>
        </p:spPr>
        <p:txBody>
          <a:bodyPr anchorCtr="0" anchor="ctr" bIns="34275" lIns="68550" spcFirstLastPara="1" rIns="68550" wrap="square" tIns="3427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Nunito"/>
                <a:ea typeface="Nunito"/>
                <a:cs typeface="Nunito"/>
                <a:sym typeface="Nunito"/>
              </a:defRPr>
            </a:lvl1pPr>
            <a:lvl2pPr indent="0" lvl="1" marL="0" algn="r">
              <a:lnSpc>
                <a:spcPct val="100000"/>
              </a:lnSpc>
              <a:spcBef>
                <a:spcPts val="0"/>
              </a:spcBef>
              <a:spcAft>
                <a:spcPts val="0"/>
              </a:spcAft>
              <a:buSzPts val="1000"/>
              <a:buNone/>
              <a:defRPr b="0" i="0" sz="1000" u="none" cap="none" strike="noStrike">
                <a:solidFill>
                  <a:schemeClr val="dk2"/>
                </a:solidFill>
                <a:latin typeface="Nunito"/>
                <a:ea typeface="Nunito"/>
                <a:cs typeface="Nunito"/>
                <a:sym typeface="Nunito"/>
              </a:defRPr>
            </a:lvl2pPr>
            <a:lvl3pPr indent="0" lvl="2" marL="0" algn="r">
              <a:lnSpc>
                <a:spcPct val="100000"/>
              </a:lnSpc>
              <a:spcBef>
                <a:spcPts val="0"/>
              </a:spcBef>
              <a:spcAft>
                <a:spcPts val="0"/>
              </a:spcAft>
              <a:buSzPts val="1000"/>
              <a:buNone/>
              <a:defRPr b="0" i="0" sz="1000" u="none" cap="none" strike="noStrike">
                <a:solidFill>
                  <a:schemeClr val="dk2"/>
                </a:solidFill>
                <a:latin typeface="Nunito"/>
                <a:ea typeface="Nunito"/>
                <a:cs typeface="Nunito"/>
                <a:sym typeface="Nunito"/>
              </a:defRPr>
            </a:lvl3pPr>
            <a:lvl4pPr indent="0" lvl="3" marL="0" algn="r">
              <a:lnSpc>
                <a:spcPct val="100000"/>
              </a:lnSpc>
              <a:spcBef>
                <a:spcPts val="0"/>
              </a:spcBef>
              <a:spcAft>
                <a:spcPts val="0"/>
              </a:spcAft>
              <a:buSzPts val="1000"/>
              <a:buNone/>
              <a:defRPr b="0" i="0" sz="1000" u="none" cap="none" strike="noStrike">
                <a:solidFill>
                  <a:schemeClr val="dk2"/>
                </a:solidFill>
                <a:latin typeface="Nunito"/>
                <a:ea typeface="Nunito"/>
                <a:cs typeface="Nunito"/>
                <a:sym typeface="Nunito"/>
              </a:defRPr>
            </a:lvl4pPr>
            <a:lvl5pPr indent="0" lvl="4" marL="0" algn="r">
              <a:lnSpc>
                <a:spcPct val="100000"/>
              </a:lnSpc>
              <a:spcBef>
                <a:spcPts val="0"/>
              </a:spcBef>
              <a:spcAft>
                <a:spcPts val="0"/>
              </a:spcAft>
              <a:buSzPts val="1000"/>
              <a:buNone/>
              <a:defRPr b="0" i="0" sz="1000" u="none" cap="none" strike="noStrike">
                <a:solidFill>
                  <a:schemeClr val="dk2"/>
                </a:solidFill>
                <a:latin typeface="Nunito"/>
                <a:ea typeface="Nunito"/>
                <a:cs typeface="Nunito"/>
                <a:sym typeface="Nunito"/>
              </a:defRPr>
            </a:lvl5pPr>
            <a:lvl6pPr indent="0" lvl="5" marL="0" algn="r">
              <a:lnSpc>
                <a:spcPct val="100000"/>
              </a:lnSpc>
              <a:spcBef>
                <a:spcPts val="0"/>
              </a:spcBef>
              <a:spcAft>
                <a:spcPts val="0"/>
              </a:spcAft>
              <a:buSzPts val="1000"/>
              <a:buNone/>
              <a:defRPr b="0" i="0" sz="1000" u="none" cap="none" strike="noStrike">
                <a:solidFill>
                  <a:schemeClr val="dk2"/>
                </a:solidFill>
                <a:latin typeface="Nunito"/>
                <a:ea typeface="Nunito"/>
                <a:cs typeface="Nunito"/>
                <a:sym typeface="Nunito"/>
              </a:defRPr>
            </a:lvl6pPr>
            <a:lvl7pPr indent="0" lvl="6" marL="0" algn="r">
              <a:lnSpc>
                <a:spcPct val="100000"/>
              </a:lnSpc>
              <a:spcBef>
                <a:spcPts val="0"/>
              </a:spcBef>
              <a:spcAft>
                <a:spcPts val="0"/>
              </a:spcAft>
              <a:buSzPts val="1000"/>
              <a:buNone/>
              <a:defRPr b="0" i="0" sz="1000" u="none" cap="none" strike="noStrike">
                <a:solidFill>
                  <a:schemeClr val="dk2"/>
                </a:solidFill>
                <a:latin typeface="Nunito"/>
                <a:ea typeface="Nunito"/>
                <a:cs typeface="Nunito"/>
                <a:sym typeface="Nunito"/>
              </a:defRPr>
            </a:lvl7pPr>
            <a:lvl8pPr indent="0" lvl="7" marL="0" algn="r">
              <a:lnSpc>
                <a:spcPct val="100000"/>
              </a:lnSpc>
              <a:spcBef>
                <a:spcPts val="0"/>
              </a:spcBef>
              <a:spcAft>
                <a:spcPts val="0"/>
              </a:spcAft>
              <a:buSzPts val="1000"/>
              <a:buNone/>
              <a:defRPr b="0" i="0" sz="1000" u="none" cap="none" strike="noStrike">
                <a:solidFill>
                  <a:schemeClr val="dk2"/>
                </a:solidFill>
                <a:latin typeface="Nunito"/>
                <a:ea typeface="Nunito"/>
                <a:cs typeface="Nunito"/>
                <a:sym typeface="Nunito"/>
              </a:defRPr>
            </a:lvl8pPr>
            <a:lvl9pPr indent="0" lvl="8" marL="0" algn="r">
              <a:lnSpc>
                <a:spcPct val="100000"/>
              </a:lnSpc>
              <a:spcBef>
                <a:spcPts val="0"/>
              </a:spcBef>
              <a:spcAft>
                <a:spcPts val="0"/>
              </a:spcAft>
              <a:buSzPts val="1000"/>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90" name="Shape 90"/>
        <p:cNvGrpSpPr/>
        <p:nvPr/>
      </p:nvGrpSpPr>
      <p:grpSpPr>
        <a:xfrm>
          <a:off x="0" y="0"/>
          <a:ext cx="0" cy="0"/>
          <a:chOff x="0" y="0"/>
          <a:chExt cx="0" cy="0"/>
        </a:xfrm>
      </p:grpSpPr>
      <p:sp>
        <p:nvSpPr>
          <p:cNvPr id="91" name="Google Shape;91;p85"/>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85"/>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3" name="Google Shape;93;p85"/>
          <p:cNvGrpSpPr/>
          <p:nvPr/>
        </p:nvGrpSpPr>
        <p:grpSpPr>
          <a:xfrm>
            <a:off x="255991" y="-118"/>
            <a:ext cx="2251347" cy="1043408"/>
            <a:chOff x="3961956" y="4383950"/>
            <a:chExt cx="1160548" cy="548700"/>
          </a:xfrm>
        </p:grpSpPr>
        <p:sp>
          <p:nvSpPr>
            <p:cNvPr id="94" name="Google Shape;94;p85"/>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85"/>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85"/>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 name="Google Shape;97;p8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8" name="Google Shape;98;p85"/>
          <p:cNvGrpSpPr/>
          <p:nvPr/>
        </p:nvGrpSpPr>
        <p:grpSpPr>
          <a:xfrm>
            <a:off x="34934" y="4522125"/>
            <a:ext cx="1593305" cy="617072"/>
            <a:chOff x="6917201" y="0"/>
            <a:chExt cx="2227776" cy="863400"/>
          </a:xfrm>
        </p:grpSpPr>
        <p:sp>
          <p:nvSpPr>
            <p:cNvPr id="99" name="Google Shape;99;p85"/>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85"/>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85"/>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2" name="Google Shape;102;p85"/>
          <p:cNvGrpSpPr/>
          <p:nvPr/>
        </p:nvGrpSpPr>
        <p:grpSpPr>
          <a:xfrm>
            <a:off x="5886353" y="1243"/>
            <a:ext cx="3257454" cy="1261514"/>
            <a:chOff x="6917201" y="0"/>
            <a:chExt cx="2227776" cy="863400"/>
          </a:xfrm>
        </p:grpSpPr>
        <p:sp>
          <p:nvSpPr>
            <p:cNvPr id="103" name="Google Shape;103;p85"/>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85"/>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85"/>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6" name="Google Shape;106;p85"/>
          <p:cNvSpPr txBox="1"/>
          <p:nvPr>
            <p:ph type="title"/>
          </p:nvPr>
        </p:nvSpPr>
        <p:spPr>
          <a:xfrm>
            <a:off x="1393929" y="1301146"/>
            <a:ext cx="6366900" cy="25392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107" name="Google Shape;107;p85"/>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1pPr>
            <a:lvl2pPr lvl="1"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2pPr>
            <a:lvl3pPr lvl="2"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3pPr>
            <a:lvl4pPr lvl="3"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4pPr>
            <a:lvl5pPr lvl="4"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5pPr>
            <a:lvl6pPr lvl="5"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6pPr>
            <a:lvl7pPr lvl="6"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7pPr>
            <a:lvl8pPr lvl="7"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8pPr>
            <a:lvl9pPr lvl="8"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9pPr>
          </a:lstStyle>
          <a:p/>
        </p:txBody>
      </p:sp>
      <p:sp>
        <p:nvSpPr>
          <p:cNvPr id="7" name="Google Shape;7;p76"/>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Calibri"/>
              <a:buChar char="●"/>
              <a:defRPr b="0" i="0" sz="1300" u="none" cap="none" strike="noStrike">
                <a:solidFill>
                  <a:schemeClr val="dk2"/>
                </a:solidFill>
                <a:latin typeface="Calibri"/>
                <a:ea typeface="Calibri"/>
                <a:cs typeface="Calibri"/>
                <a:sym typeface="Calibri"/>
              </a:defRPr>
            </a:lvl1pPr>
            <a:lvl2pPr indent="-298450" lvl="1" marL="9144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2pPr>
            <a:lvl3pPr indent="-298450" lvl="2" marL="13716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3pPr>
            <a:lvl4pPr indent="-298450" lvl="3" marL="18288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4pPr>
            <a:lvl5pPr indent="-298450" lvl="4" marL="22860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5pPr>
            <a:lvl6pPr indent="-298450" lvl="5" marL="27432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6pPr>
            <a:lvl7pPr indent="-298450" lvl="6" marL="32004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7pPr>
            <a:lvl8pPr indent="-298450" lvl="7" marL="36576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8pPr>
            <a:lvl9pPr indent="-298450" lvl="8" marL="41148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9pPr>
          </a:lstStyle>
          <a:p/>
        </p:txBody>
      </p:sp>
      <p:sp>
        <p:nvSpPr>
          <p:cNvPr id="8" name="Google Shape;8;p76"/>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9.png"/><Relationship Id="rId5"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2.jp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8.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2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20.png"/><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32.pn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5.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3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
          <p:cNvSpPr txBox="1"/>
          <p:nvPr>
            <p:ph type="title"/>
          </p:nvPr>
        </p:nvSpPr>
        <p:spPr>
          <a:xfrm>
            <a:off x="819150" y="845600"/>
            <a:ext cx="7505700" cy="954600"/>
          </a:xfrm>
          <a:prstGeom prst="rect">
            <a:avLst/>
          </a:prstGeom>
          <a:solidFill>
            <a:srgbClr val="9FC5E8"/>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000"/>
              <a:buNone/>
            </a:pPr>
            <a:r>
              <a:rPr b="1" i="1" lang="en-US" u="sng">
                <a:highlight>
                  <a:srgbClr val="9FC5E8"/>
                </a:highlight>
              </a:rPr>
              <a:t>HYDATID DISEASE</a:t>
            </a:r>
            <a:endParaRPr b="1" i="1" u="sng">
              <a:highlight>
                <a:srgbClr val="9FC5E8"/>
              </a:highlight>
            </a:endParaRPr>
          </a:p>
        </p:txBody>
      </p:sp>
      <p:sp>
        <p:nvSpPr>
          <p:cNvPr id="135" name="Google Shape;135;p1"/>
          <p:cNvSpPr txBox="1"/>
          <p:nvPr/>
        </p:nvSpPr>
        <p:spPr>
          <a:xfrm>
            <a:off x="962280" y="2007892"/>
            <a:ext cx="3297900" cy="20319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Done BY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Monther bany sakher</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Afrah Alabadi</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Shahed Alzghoul</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Toqa Alqatatshe</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Dima Alhawawsheh</a:t>
            </a:r>
            <a:endParaRPr b="0" i="0" sz="2000" u="none" cap="none" strike="noStrike">
              <a:solidFill>
                <a:srgbClr val="000000"/>
              </a:solidFill>
              <a:latin typeface="Calibri"/>
              <a:ea typeface="Calibri"/>
              <a:cs typeface="Calibri"/>
              <a:sym typeface="Calibri"/>
            </a:endParaRPr>
          </a:p>
        </p:txBody>
      </p:sp>
      <p:sp>
        <p:nvSpPr>
          <p:cNvPr id="136" name="Google Shape;136;p1"/>
          <p:cNvSpPr txBox="1"/>
          <p:nvPr/>
        </p:nvSpPr>
        <p:spPr>
          <a:xfrm>
            <a:off x="2154151" y="4078260"/>
            <a:ext cx="3840300" cy="4926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Supervised by: Dr. Sa’ed Al-Azzawi</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1"/>
          <p:cNvSpPr txBox="1"/>
          <p:nvPr>
            <p:ph type="title"/>
          </p:nvPr>
        </p:nvSpPr>
        <p:spPr>
          <a:xfrm>
            <a:off x="333300" y="368125"/>
            <a:ext cx="2820900" cy="6138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83333"/>
              <a:buNone/>
            </a:pPr>
            <a:r>
              <a:rPr lang="en-US" sz="4000">
                <a:solidFill>
                  <a:srgbClr val="595959"/>
                </a:solidFill>
                <a:latin typeface="Arial"/>
                <a:ea typeface="Arial"/>
                <a:cs typeface="Arial"/>
                <a:sym typeface="Arial"/>
              </a:rPr>
              <a:t>LIFE CYCLE</a:t>
            </a:r>
            <a:endParaRPr/>
          </a:p>
        </p:txBody>
      </p:sp>
      <p:sp>
        <p:nvSpPr>
          <p:cNvPr id="200" name="Google Shape;200;p11"/>
          <p:cNvSpPr txBox="1"/>
          <p:nvPr>
            <p:ph idx="1" type="body"/>
          </p:nvPr>
        </p:nvSpPr>
        <p:spPr>
          <a:xfrm>
            <a:off x="333300" y="1216400"/>
            <a:ext cx="4982700" cy="32223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1300"/>
              <a:buNone/>
            </a:pPr>
            <a:r>
              <a:rPr b="1" lang="en-US" sz="1900">
                <a:solidFill>
                  <a:srgbClr val="000000"/>
                </a:solidFill>
                <a:latin typeface="Arial"/>
                <a:ea typeface="Arial"/>
                <a:cs typeface="Arial"/>
                <a:sym typeface="Arial"/>
              </a:rPr>
              <a:t>Humans are aberrant intermediate hosts, and become infected by ingesting eggs </a:t>
            </a:r>
            <a:r>
              <a:rPr b="1" lang="en-US" sz="2100">
                <a:solidFill>
                  <a:srgbClr val="2FA3EE"/>
                </a:solidFill>
                <a:latin typeface="Arial"/>
                <a:ea typeface="Arial"/>
                <a:cs typeface="Arial"/>
                <a:sym typeface="Arial"/>
              </a:rPr>
              <a:t>(2) </a:t>
            </a:r>
            <a:r>
              <a:rPr b="1" lang="en-US" sz="1900">
                <a:solidFill>
                  <a:srgbClr val="000000"/>
                </a:solidFill>
                <a:latin typeface="Arial"/>
                <a:ea typeface="Arial"/>
                <a:cs typeface="Arial"/>
                <a:sym typeface="Arial"/>
              </a:rPr>
              <a:t>. </a:t>
            </a:r>
            <a:r>
              <a:rPr b="1" lang="en-US" sz="1900" u="sng">
                <a:solidFill>
                  <a:srgbClr val="FF0000"/>
                </a:solidFill>
                <a:latin typeface="Arial"/>
                <a:ea typeface="Arial"/>
                <a:cs typeface="Arial"/>
                <a:sym typeface="Arial"/>
              </a:rPr>
              <a:t>Oncospheres</a:t>
            </a:r>
            <a:r>
              <a:rPr b="1" lang="en-US" sz="1900">
                <a:solidFill>
                  <a:srgbClr val="000000"/>
                </a:solidFill>
                <a:latin typeface="Arial"/>
                <a:ea typeface="Arial"/>
                <a:cs typeface="Arial"/>
                <a:sym typeface="Arial"/>
              </a:rPr>
              <a:t> are released in the intestine </a:t>
            </a:r>
            <a:r>
              <a:rPr b="1" lang="en-US" sz="2500">
                <a:solidFill>
                  <a:srgbClr val="2FA3EE"/>
                </a:solidFill>
                <a:latin typeface="Arial"/>
                <a:ea typeface="Arial"/>
                <a:cs typeface="Arial"/>
                <a:sym typeface="Arial"/>
              </a:rPr>
              <a:t>(3) </a:t>
            </a:r>
            <a:r>
              <a:rPr b="1" lang="en-US" sz="1900">
                <a:solidFill>
                  <a:srgbClr val="000000"/>
                </a:solidFill>
                <a:latin typeface="Arial"/>
                <a:ea typeface="Arial"/>
                <a:cs typeface="Arial"/>
                <a:sym typeface="Arial"/>
              </a:rPr>
              <a:t>, and hydatid cysts develop in a variety of organs</a:t>
            </a:r>
            <a:r>
              <a:rPr b="1" lang="en-US" sz="2500">
                <a:solidFill>
                  <a:srgbClr val="2FA3EE"/>
                </a:solidFill>
                <a:latin typeface="Arial"/>
                <a:ea typeface="Arial"/>
                <a:cs typeface="Arial"/>
                <a:sym typeface="Arial"/>
              </a:rPr>
              <a:t> (4) </a:t>
            </a:r>
            <a:r>
              <a:rPr b="1" lang="en-US" sz="1900">
                <a:solidFill>
                  <a:srgbClr val="000000"/>
                </a:solidFill>
                <a:latin typeface="Arial"/>
                <a:ea typeface="Arial"/>
                <a:cs typeface="Arial"/>
                <a:sym typeface="Arial"/>
              </a:rPr>
              <a:t>. If cysts rupture, the liberated protoscolices may create </a:t>
            </a:r>
            <a:r>
              <a:rPr b="1" lang="en-US" sz="1900" u="sng">
                <a:solidFill>
                  <a:srgbClr val="FF0000"/>
                </a:solidFill>
                <a:latin typeface="Arial"/>
                <a:ea typeface="Arial"/>
                <a:cs typeface="Arial"/>
                <a:sym typeface="Arial"/>
              </a:rPr>
              <a:t>secondary cysts </a:t>
            </a:r>
            <a:r>
              <a:rPr b="1" lang="en-US" sz="1900">
                <a:solidFill>
                  <a:srgbClr val="000000"/>
                </a:solidFill>
                <a:latin typeface="Arial"/>
                <a:ea typeface="Arial"/>
                <a:cs typeface="Arial"/>
                <a:sym typeface="Arial"/>
              </a:rPr>
              <a:t>in other sites within the body (secondary echinococcosis</a:t>
            </a:r>
            <a:r>
              <a:rPr lang="en-US" sz="1900">
                <a:solidFill>
                  <a:srgbClr val="000000"/>
                </a:solidFill>
                <a:latin typeface="Arial"/>
                <a:ea typeface="Arial"/>
                <a:cs typeface="Arial"/>
                <a:sym typeface="Arial"/>
              </a:rPr>
              <a:t>)</a:t>
            </a:r>
            <a:endParaRPr sz="1900">
              <a:solidFill>
                <a:srgbClr val="000000"/>
              </a:solidFill>
              <a:latin typeface="Arial"/>
              <a:ea typeface="Arial"/>
              <a:cs typeface="Arial"/>
              <a:sym typeface="Arial"/>
            </a:endParaRPr>
          </a:p>
          <a:p>
            <a:pPr indent="0" lvl="0" marL="0" rtl="0" algn="l">
              <a:lnSpc>
                <a:spcPct val="105000"/>
              </a:lnSpc>
              <a:spcBef>
                <a:spcPts val="0"/>
              </a:spcBef>
              <a:spcAft>
                <a:spcPts val="1200"/>
              </a:spcAft>
              <a:buSzPts val="1300"/>
              <a:buNone/>
            </a:pPr>
            <a:r>
              <a:t/>
            </a:r>
            <a:endParaRPr b="1" sz="1800">
              <a:solidFill>
                <a:srgbClr val="000000"/>
              </a:solidFill>
              <a:latin typeface="Arial"/>
              <a:ea typeface="Arial"/>
              <a:cs typeface="Arial"/>
              <a:sym typeface="Arial"/>
            </a:endParaRPr>
          </a:p>
        </p:txBody>
      </p:sp>
      <p:pic>
        <p:nvPicPr>
          <p:cNvPr id="201" name="Google Shape;201;p11"/>
          <p:cNvPicPr preferRelativeResize="0"/>
          <p:nvPr/>
        </p:nvPicPr>
        <p:blipFill rotWithShape="1">
          <a:blip r:embed="rId3">
            <a:alphaModFix/>
          </a:blip>
          <a:srcRect b="0" l="0" r="0" t="0"/>
          <a:stretch/>
        </p:blipFill>
        <p:spPr>
          <a:xfrm>
            <a:off x="5243125" y="740975"/>
            <a:ext cx="3541150" cy="32578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3"/>
          <p:cNvSpPr txBox="1"/>
          <p:nvPr>
            <p:ph type="title"/>
          </p:nvPr>
        </p:nvSpPr>
        <p:spPr>
          <a:xfrm>
            <a:off x="236825" y="271150"/>
            <a:ext cx="7505700" cy="88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US" sz="3200">
                <a:solidFill>
                  <a:srgbClr val="595959"/>
                </a:solidFill>
                <a:latin typeface="Arial"/>
                <a:ea typeface="Arial"/>
                <a:cs typeface="Arial"/>
                <a:sym typeface="Arial"/>
              </a:rPr>
              <a:t>WHAT IS THE Hydatid cyst structure?</a:t>
            </a:r>
            <a:endParaRPr sz="2300"/>
          </a:p>
        </p:txBody>
      </p:sp>
      <p:sp>
        <p:nvSpPr>
          <p:cNvPr id="207" name="Google Shape;207;p13"/>
          <p:cNvSpPr txBox="1"/>
          <p:nvPr>
            <p:ph idx="1" type="body"/>
          </p:nvPr>
        </p:nvSpPr>
        <p:spPr>
          <a:xfrm>
            <a:off x="362700" y="864575"/>
            <a:ext cx="5463900" cy="37695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l">
              <a:lnSpc>
                <a:spcPct val="115000"/>
              </a:lnSpc>
              <a:spcBef>
                <a:spcPts val="0"/>
              </a:spcBef>
              <a:spcAft>
                <a:spcPts val="0"/>
              </a:spcAft>
              <a:buSzPct val="106144"/>
              <a:buNone/>
            </a:pPr>
            <a:r>
              <a:rPr lang="en-US" sz="4899">
                <a:solidFill>
                  <a:srgbClr val="000000"/>
                </a:solidFill>
                <a:latin typeface="Arial"/>
                <a:ea typeface="Arial"/>
                <a:cs typeface="Arial"/>
                <a:sym typeface="Arial"/>
              </a:rPr>
              <a:t>•</a:t>
            </a:r>
            <a:r>
              <a:rPr lang="en-US" sz="6899">
                <a:solidFill>
                  <a:srgbClr val="283C55"/>
                </a:solidFill>
                <a:latin typeface="Arial"/>
                <a:ea typeface="Arial"/>
                <a:cs typeface="Arial"/>
                <a:sym typeface="Arial"/>
              </a:rPr>
              <a:t>A primary cyst in the liver is composed of:</a:t>
            </a:r>
            <a:endParaRPr sz="6899">
              <a:solidFill>
                <a:srgbClr val="283C55"/>
              </a:solidFill>
              <a:latin typeface="Arial"/>
              <a:ea typeface="Arial"/>
              <a:cs typeface="Arial"/>
              <a:sym typeface="Arial"/>
            </a:endParaRPr>
          </a:p>
          <a:p>
            <a:pPr indent="0" lvl="0" marL="12700" rtl="0" algn="l">
              <a:lnSpc>
                <a:spcPct val="115000"/>
              </a:lnSpc>
              <a:spcBef>
                <a:spcPts val="0"/>
              </a:spcBef>
              <a:spcAft>
                <a:spcPts val="0"/>
              </a:spcAft>
              <a:buSzPct val="71242"/>
              <a:buNone/>
            </a:pPr>
            <a:r>
              <a:rPr lang="en-US" sz="7299" u="sng">
                <a:solidFill>
                  <a:srgbClr val="FF0000"/>
                </a:solidFill>
                <a:latin typeface="Arial"/>
                <a:ea typeface="Arial"/>
                <a:cs typeface="Arial"/>
                <a:sym typeface="Arial"/>
              </a:rPr>
              <a:t>1.</a:t>
            </a:r>
            <a:r>
              <a:rPr b="1" lang="en-US" sz="7299" u="sng">
                <a:solidFill>
                  <a:srgbClr val="FF0000"/>
                </a:solidFill>
                <a:latin typeface="Arial"/>
                <a:ea typeface="Arial"/>
                <a:cs typeface="Arial"/>
                <a:sym typeface="Arial"/>
              </a:rPr>
              <a:t>A thick wall</a:t>
            </a:r>
            <a:r>
              <a:rPr b="1" lang="en-US" sz="7299">
                <a:solidFill>
                  <a:srgbClr val="FF0000"/>
                </a:solidFill>
                <a:latin typeface="Arial"/>
                <a:ea typeface="Arial"/>
                <a:cs typeface="Arial"/>
                <a:sym typeface="Arial"/>
              </a:rPr>
              <a:t> </a:t>
            </a:r>
            <a:r>
              <a:rPr lang="en-US" sz="6899">
                <a:solidFill>
                  <a:srgbClr val="283C55"/>
                </a:solidFill>
                <a:latin typeface="Arial"/>
                <a:ea typeface="Arial"/>
                <a:cs typeface="Arial"/>
                <a:sym typeface="Arial"/>
              </a:rPr>
              <a:t>that is consisted of three layers:</a:t>
            </a:r>
            <a:endParaRPr sz="6899">
              <a:solidFill>
                <a:srgbClr val="283C55"/>
              </a:solidFill>
              <a:latin typeface="Arial"/>
              <a:ea typeface="Arial"/>
              <a:cs typeface="Arial"/>
              <a:sym typeface="Arial"/>
            </a:endParaRPr>
          </a:p>
          <a:p>
            <a:pPr indent="0" lvl="0" marL="12700" rtl="0" algn="l">
              <a:lnSpc>
                <a:spcPct val="115000"/>
              </a:lnSpc>
              <a:spcBef>
                <a:spcPts val="0"/>
              </a:spcBef>
              <a:spcAft>
                <a:spcPts val="0"/>
              </a:spcAft>
              <a:buSzPct val="75373"/>
              <a:buNone/>
            </a:pPr>
            <a:r>
              <a:t/>
            </a:r>
            <a:endParaRPr sz="6899">
              <a:solidFill>
                <a:srgbClr val="283C55"/>
              </a:solidFill>
              <a:latin typeface="Arial"/>
              <a:ea typeface="Arial"/>
              <a:cs typeface="Arial"/>
              <a:sym typeface="Arial"/>
            </a:endParaRPr>
          </a:p>
          <a:p>
            <a:pPr indent="0" lvl="0" marL="0" rtl="0" algn="l">
              <a:lnSpc>
                <a:spcPct val="115000"/>
              </a:lnSpc>
              <a:spcBef>
                <a:spcPts val="0"/>
              </a:spcBef>
              <a:spcAft>
                <a:spcPts val="0"/>
              </a:spcAft>
              <a:buSzPct val="75373"/>
              <a:buNone/>
            </a:pPr>
            <a:r>
              <a:rPr lang="en-US" sz="6899">
                <a:solidFill>
                  <a:srgbClr val="000000"/>
                </a:solidFill>
                <a:latin typeface="Arial"/>
                <a:ea typeface="Arial"/>
                <a:cs typeface="Arial"/>
                <a:sym typeface="Arial"/>
              </a:rPr>
              <a:t>A.</a:t>
            </a:r>
            <a:r>
              <a:rPr b="1" lang="en-US" sz="6899">
                <a:solidFill>
                  <a:srgbClr val="FF0000"/>
                </a:solidFill>
                <a:latin typeface="Arial"/>
                <a:ea typeface="Arial"/>
                <a:cs typeface="Arial"/>
                <a:sym typeface="Arial"/>
              </a:rPr>
              <a:t>Adventitia (pericyst): </a:t>
            </a:r>
            <a:r>
              <a:rPr lang="en-US" sz="6899">
                <a:solidFill>
                  <a:srgbClr val="283C55"/>
                </a:solidFill>
                <a:latin typeface="Arial"/>
                <a:ea typeface="Arial"/>
                <a:cs typeface="Arial"/>
                <a:sym typeface="Arial"/>
              </a:rPr>
              <a:t>consisting of </a:t>
            </a:r>
            <a:r>
              <a:rPr b="1" lang="en-US" sz="6899">
                <a:solidFill>
                  <a:srgbClr val="283C55"/>
                </a:solidFill>
                <a:latin typeface="Arial"/>
                <a:ea typeface="Arial"/>
                <a:cs typeface="Arial"/>
                <a:sym typeface="Arial"/>
              </a:rPr>
              <a:t>compressed liver parenchyma</a:t>
            </a:r>
            <a:r>
              <a:rPr lang="en-US" sz="6899">
                <a:solidFill>
                  <a:srgbClr val="283C55"/>
                </a:solidFill>
                <a:latin typeface="Arial"/>
                <a:ea typeface="Arial"/>
                <a:cs typeface="Arial"/>
                <a:sym typeface="Arial"/>
              </a:rPr>
              <a:t>, </a:t>
            </a:r>
            <a:r>
              <a:rPr b="1" lang="en-US" sz="6899">
                <a:solidFill>
                  <a:srgbClr val="283C55"/>
                </a:solidFill>
                <a:latin typeface="Arial"/>
                <a:ea typeface="Arial"/>
                <a:cs typeface="Arial"/>
                <a:sym typeface="Arial"/>
              </a:rPr>
              <a:t>blood vessels </a:t>
            </a:r>
            <a:r>
              <a:rPr lang="en-US" sz="6899">
                <a:solidFill>
                  <a:srgbClr val="283C55"/>
                </a:solidFill>
                <a:latin typeface="Arial"/>
                <a:ea typeface="Arial"/>
                <a:cs typeface="Arial"/>
                <a:sym typeface="Arial"/>
              </a:rPr>
              <a:t>and </a:t>
            </a:r>
            <a:r>
              <a:rPr b="1" lang="en-US" sz="6899">
                <a:solidFill>
                  <a:srgbClr val="283C55"/>
                </a:solidFill>
                <a:latin typeface="Arial"/>
                <a:ea typeface="Arial"/>
                <a:cs typeface="Arial"/>
                <a:sym typeface="Arial"/>
              </a:rPr>
              <a:t>fibrous tissue </a:t>
            </a:r>
            <a:r>
              <a:rPr lang="en-US" sz="6899">
                <a:solidFill>
                  <a:srgbClr val="283C55"/>
                </a:solidFill>
                <a:latin typeface="Arial"/>
                <a:ea typeface="Arial"/>
                <a:cs typeface="Arial"/>
                <a:sym typeface="Arial"/>
              </a:rPr>
              <a:t>induced by the expanding parasitic cyst. </a:t>
            </a:r>
            <a:r>
              <a:rPr b="1" i="1" lang="en-US" sz="7299" u="sng">
                <a:solidFill>
                  <a:srgbClr val="107EC6"/>
                </a:solidFill>
                <a:latin typeface="Arial"/>
                <a:ea typeface="Arial"/>
                <a:cs typeface="Arial"/>
                <a:sym typeface="Arial"/>
              </a:rPr>
              <a:t>[Host origin]</a:t>
            </a:r>
            <a:endParaRPr b="1" i="1" sz="7299" u="sng">
              <a:solidFill>
                <a:srgbClr val="107EC6"/>
              </a:solidFill>
              <a:latin typeface="Arial"/>
              <a:ea typeface="Arial"/>
              <a:cs typeface="Arial"/>
              <a:sym typeface="Arial"/>
            </a:endParaRPr>
          </a:p>
          <a:p>
            <a:pPr indent="0" lvl="0" marL="12700" rtl="0" algn="l">
              <a:lnSpc>
                <a:spcPct val="115000"/>
              </a:lnSpc>
              <a:spcBef>
                <a:spcPts val="0"/>
              </a:spcBef>
              <a:spcAft>
                <a:spcPts val="0"/>
              </a:spcAft>
              <a:buSzPct val="75373"/>
              <a:buNone/>
            </a:pPr>
            <a:r>
              <a:rPr lang="en-US" sz="6899">
                <a:solidFill>
                  <a:srgbClr val="000000"/>
                </a:solidFill>
                <a:latin typeface="Arial"/>
                <a:ea typeface="Arial"/>
                <a:cs typeface="Arial"/>
                <a:sym typeface="Arial"/>
              </a:rPr>
              <a:t>B.</a:t>
            </a:r>
            <a:r>
              <a:rPr b="1" lang="en-US" sz="6899">
                <a:solidFill>
                  <a:srgbClr val="FF0000"/>
                </a:solidFill>
                <a:latin typeface="Arial"/>
                <a:ea typeface="Arial"/>
                <a:cs typeface="Arial"/>
                <a:sym typeface="Arial"/>
              </a:rPr>
              <a:t>Laminated membrane (ectocyst): </a:t>
            </a:r>
            <a:r>
              <a:rPr lang="en-US" sz="6899">
                <a:solidFill>
                  <a:srgbClr val="283C55"/>
                </a:solidFill>
                <a:latin typeface="Arial"/>
                <a:ea typeface="Arial"/>
                <a:cs typeface="Arial"/>
                <a:sym typeface="Arial"/>
              </a:rPr>
              <a:t>is </a:t>
            </a:r>
            <a:r>
              <a:rPr b="1" lang="en-US" sz="6899">
                <a:solidFill>
                  <a:srgbClr val="283C55"/>
                </a:solidFill>
                <a:latin typeface="Arial"/>
                <a:ea typeface="Arial"/>
                <a:cs typeface="Arial"/>
                <a:sym typeface="Arial"/>
              </a:rPr>
              <a:t>elastic fiberous </a:t>
            </a:r>
            <a:r>
              <a:rPr lang="en-US" sz="6899">
                <a:solidFill>
                  <a:srgbClr val="283C55"/>
                </a:solidFill>
                <a:latin typeface="Arial"/>
                <a:ea typeface="Arial"/>
                <a:cs typeface="Arial"/>
                <a:sym typeface="Arial"/>
              </a:rPr>
              <a:t>white covering, easily separable from the adventitia. </a:t>
            </a:r>
            <a:r>
              <a:rPr b="1" i="1" lang="en-US" sz="7299" u="sng">
                <a:solidFill>
                  <a:srgbClr val="107EC6"/>
                </a:solidFill>
                <a:latin typeface="Arial"/>
                <a:ea typeface="Arial"/>
                <a:cs typeface="Arial"/>
                <a:sym typeface="Arial"/>
              </a:rPr>
              <a:t>[parasite Origin]</a:t>
            </a:r>
            <a:endParaRPr b="1" i="1" sz="7299" u="sng">
              <a:solidFill>
                <a:srgbClr val="107EC6"/>
              </a:solidFill>
              <a:latin typeface="Arial"/>
              <a:ea typeface="Arial"/>
              <a:cs typeface="Arial"/>
              <a:sym typeface="Arial"/>
            </a:endParaRPr>
          </a:p>
          <a:p>
            <a:pPr indent="0" lvl="0" marL="12700" rtl="0" algn="l">
              <a:lnSpc>
                <a:spcPct val="115000"/>
              </a:lnSpc>
              <a:spcBef>
                <a:spcPts val="0"/>
              </a:spcBef>
              <a:spcAft>
                <a:spcPts val="0"/>
              </a:spcAft>
              <a:buSzPct val="75373"/>
              <a:buNone/>
            </a:pPr>
            <a:r>
              <a:rPr lang="en-US" sz="6899">
                <a:solidFill>
                  <a:srgbClr val="000000"/>
                </a:solidFill>
                <a:latin typeface="Arial"/>
                <a:ea typeface="Arial"/>
                <a:cs typeface="Arial"/>
                <a:sym typeface="Arial"/>
              </a:rPr>
              <a:t>C.</a:t>
            </a:r>
            <a:r>
              <a:rPr b="1" lang="en-US" sz="6899">
                <a:solidFill>
                  <a:srgbClr val="FF0000"/>
                </a:solidFill>
                <a:latin typeface="Arial"/>
                <a:ea typeface="Arial"/>
                <a:cs typeface="Arial"/>
                <a:sym typeface="Arial"/>
              </a:rPr>
              <a:t>Germinal epithelium (endocyst): </a:t>
            </a:r>
            <a:r>
              <a:rPr lang="en-US" sz="6899">
                <a:solidFill>
                  <a:srgbClr val="283C55"/>
                </a:solidFill>
                <a:latin typeface="Arial"/>
                <a:ea typeface="Arial"/>
                <a:cs typeface="Arial"/>
                <a:sym typeface="Arial"/>
              </a:rPr>
              <a:t>is a single layer of cells lining the inner aspects of the cyst and is the </a:t>
            </a:r>
            <a:r>
              <a:rPr b="1" lang="en-US" sz="6899">
                <a:solidFill>
                  <a:srgbClr val="FF0000"/>
                </a:solidFill>
                <a:latin typeface="Arial"/>
                <a:ea typeface="Arial"/>
                <a:cs typeface="Arial"/>
                <a:sym typeface="Arial"/>
              </a:rPr>
              <a:t>only living component</a:t>
            </a:r>
            <a:r>
              <a:rPr lang="en-US" sz="6899">
                <a:solidFill>
                  <a:srgbClr val="283C55"/>
                </a:solidFill>
                <a:latin typeface="Arial"/>
                <a:ea typeface="Arial"/>
                <a:cs typeface="Arial"/>
                <a:sym typeface="Arial"/>
              </a:rPr>
              <a:t>, being responsible for the formation of the other layers as well as the hydatid fluid and brood capsules within the cyst.</a:t>
            </a:r>
            <a:r>
              <a:rPr lang="en-US" sz="4000">
                <a:solidFill>
                  <a:srgbClr val="283C55"/>
                </a:solidFill>
                <a:latin typeface="Arial"/>
                <a:ea typeface="Arial"/>
                <a:cs typeface="Arial"/>
                <a:sym typeface="Arial"/>
              </a:rPr>
              <a:t> </a:t>
            </a:r>
            <a:endParaRPr sz="4000">
              <a:solidFill>
                <a:srgbClr val="283C55"/>
              </a:solidFill>
              <a:latin typeface="Arial"/>
              <a:ea typeface="Arial"/>
              <a:cs typeface="Arial"/>
              <a:sym typeface="Arial"/>
            </a:endParaRPr>
          </a:p>
          <a:p>
            <a:pPr indent="0" lvl="0" marL="0" rtl="0" algn="l">
              <a:lnSpc>
                <a:spcPct val="115000"/>
              </a:lnSpc>
              <a:spcBef>
                <a:spcPts val="0"/>
              </a:spcBef>
              <a:spcAft>
                <a:spcPts val="1200"/>
              </a:spcAft>
              <a:buSzPct val="305882"/>
              <a:buNone/>
            </a:pPr>
            <a:r>
              <a:t/>
            </a:r>
            <a:endParaRPr sz="1700"/>
          </a:p>
        </p:txBody>
      </p:sp>
      <p:pic>
        <p:nvPicPr>
          <p:cNvPr id="208" name="Google Shape;208;p13"/>
          <p:cNvPicPr preferRelativeResize="0"/>
          <p:nvPr/>
        </p:nvPicPr>
        <p:blipFill rotWithShape="1">
          <a:blip r:embed="rId3">
            <a:alphaModFix/>
          </a:blip>
          <a:srcRect b="0" l="0" r="0" t="0"/>
          <a:stretch/>
        </p:blipFill>
        <p:spPr>
          <a:xfrm>
            <a:off x="5910350" y="948575"/>
            <a:ext cx="2765049" cy="2889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4"/>
          <p:cNvSpPr txBox="1"/>
          <p:nvPr>
            <p:ph type="title"/>
          </p:nvPr>
        </p:nvSpPr>
        <p:spPr>
          <a:xfrm>
            <a:off x="354875" y="318375"/>
            <a:ext cx="7505700" cy="11310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83333"/>
              <a:buNone/>
            </a:pPr>
            <a:r>
              <a:rPr b="1" lang="en-US" sz="4000">
                <a:solidFill>
                  <a:srgbClr val="595959"/>
                </a:solidFill>
                <a:latin typeface="Arial"/>
                <a:ea typeface="Arial"/>
                <a:cs typeface="Arial"/>
                <a:sym typeface="Arial"/>
              </a:rPr>
              <a:t>WHAT IS THE Hydatid cyst structure?</a:t>
            </a:r>
            <a:endParaRPr/>
          </a:p>
          <a:p>
            <a:pPr indent="0" lvl="0" marL="0" rtl="0" algn="l">
              <a:lnSpc>
                <a:spcPct val="100000"/>
              </a:lnSpc>
              <a:spcBef>
                <a:spcPts val="0"/>
              </a:spcBef>
              <a:spcAft>
                <a:spcPts val="0"/>
              </a:spcAft>
              <a:buSzPct val="111111"/>
              <a:buNone/>
            </a:pPr>
            <a:r>
              <a:t/>
            </a:r>
            <a:endParaRPr/>
          </a:p>
        </p:txBody>
      </p:sp>
      <p:sp>
        <p:nvSpPr>
          <p:cNvPr id="214" name="Google Shape;214;p14"/>
          <p:cNvSpPr txBox="1"/>
          <p:nvPr>
            <p:ph idx="1" type="body"/>
          </p:nvPr>
        </p:nvSpPr>
        <p:spPr>
          <a:xfrm>
            <a:off x="449300" y="1661925"/>
            <a:ext cx="5938500" cy="2776800"/>
          </a:xfrm>
          <a:prstGeom prst="rect">
            <a:avLst/>
          </a:prstGeom>
          <a:noFill/>
          <a:ln>
            <a:noFill/>
          </a:ln>
        </p:spPr>
        <p:txBody>
          <a:bodyPr anchorCtr="0" anchor="t" bIns="91425" lIns="91425" spcFirstLastPara="1" rIns="91425" wrap="square" tIns="91425">
            <a:normAutofit/>
          </a:bodyPr>
          <a:lstStyle/>
          <a:p>
            <a:pPr indent="0" lvl="0" marL="12700" rtl="0" algn="l">
              <a:lnSpc>
                <a:spcPct val="115000"/>
              </a:lnSpc>
              <a:spcBef>
                <a:spcPts val="0"/>
              </a:spcBef>
              <a:spcAft>
                <a:spcPts val="0"/>
              </a:spcAft>
              <a:buSzPts val="1300"/>
              <a:buNone/>
            </a:pPr>
            <a:r>
              <a:rPr lang="en-US" sz="2000" u="sng">
                <a:solidFill>
                  <a:srgbClr val="000000"/>
                </a:solidFill>
                <a:latin typeface="Arial"/>
                <a:ea typeface="Arial"/>
                <a:cs typeface="Arial"/>
                <a:sym typeface="Arial"/>
              </a:rPr>
              <a:t>2.</a:t>
            </a:r>
            <a:r>
              <a:rPr b="1" lang="en-US" sz="2000" u="sng">
                <a:solidFill>
                  <a:srgbClr val="FF0000"/>
                </a:solidFill>
                <a:latin typeface="Arial"/>
                <a:ea typeface="Arial"/>
                <a:cs typeface="Arial"/>
                <a:sym typeface="Arial"/>
              </a:rPr>
              <a:t>Brood capsule</a:t>
            </a:r>
            <a:r>
              <a:rPr lang="en-US" sz="2000">
                <a:solidFill>
                  <a:srgbClr val="283C55"/>
                </a:solidFill>
                <a:latin typeface="Arial"/>
                <a:ea typeface="Arial"/>
                <a:cs typeface="Arial"/>
                <a:sym typeface="Arial"/>
              </a:rPr>
              <a:t>:</a:t>
            </a:r>
            <a:endParaRPr sz="2000">
              <a:solidFill>
                <a:srgbClr val="283C55"/>
              </a:solidFill>
              <a:latin typeface="Arial"/>
              <a:ea typeface="Arial"/>
              <a:cs typeface="Arial"/>
              <a:sym typeface="Arial"/>
            </a:endParaRPr>
          </a:p>
          <a:p>
            <a:pPr indent="0" lvl="0" marL="12700" rtl="0" algn="l">
              <a:lnSpc>
                <a:spcPct val="115000"/>
              </a:lnSpc>
              <a:spcBef>
                <a:spcPts val="0"/>
              </a:spcBef>
              <a:spcAft>
                <a:spcPts val="0"/>
              </a:spcAft>
              <a:buSzPts val="1300"/>
              <a:buNone/>
            </a:pPr>
            <a:r>
              <a:rPr lang="en-US" sz="2000">
                <a:solidFill>
                  <a:srgbClr val="283C55"/>
                </a:solidFill>
                <a:latin typeface="Arial"/>
                <a:ea typeface="Arial"/>
                <a:cs typeface="Arial"/>
                <a:sym typeface="Arial"/>
              </a:rPr>
              <a:t> when laminated membranes may eventually disintegrate and the germinal layer encyst to form brood capsules. some are freed and grow into </a:t>
            </a:r>
            <a:r>
              <a:rPr b="1" lang="en-US" sz="2000">
                <a:solidFill>
                  <a:srgbClr val="283C55"/>
                </a:solidFill>
                <a:latin typeface="Arial"/>
                <a:ea typeface="Arial"/>
                <a:cs typeface="Arial"/>
                <a:sym typeface="Arial"/>
              </a:rPr>
              <a:t>daughter cysts </a:t>
            </a:r>
            <a:r>
              <a:rPr lang="en-US" sz="2000">
                <a:solidFill>
                  <a:srgbClr val="283C55"/>
                </a:solidFill>
                <a:latin typeface="Arial"/>
                <a:ea typeface="Arial"/>
                <a:cs typeface="Arial"/>
                <a:sym typeface="Arial"/>
              </a:rPr>
              <a:t>containing multiple scoleces, which if lifted untreated may cause </a:t>
            </a:r>
            <a:r>
              <a:rPr b="1" lang="en-US" sz="2000">
                <a:solidFill>
                  <a:srgbClr val="FF0000"/>
                </a:solidFill>
                <a:latin typeface="Arial"/>
                <a:ea typeface="Arial"/>
                <a:cs typeface="Arial"/>
                <a:sym typeface="Arial"/>
              </a:rPr>
              <a:t>recurrence</a:t>
            </a:r>
            <a:r>
              <a:rPr lang="en-US" sz="2000">
                <a:solidFill>
                  <a:srgbClr val="283C55"/>
                </a:solidFill>
                <a:latin typeface="Arial"/>
                <a:ea typeface="Arial"/>
                <a:cs typeface="Arial"/>
                <a:sym typeface="Arial"/>
              </a:rPr>
              <a:t> by forming Secondary cysts when they rupture</a:t>
            </a:r>
            <a:r>
              <a:rPr lang="en-US" sz="1600">
                <a:solidFill>
                  <a:srgbClr val="283C55"/>
                </a:solidFill>
                <a:latin typeface="Arial"/>
                <a:ea typeface="Arial"/>
                <a:cs typeface="Arial"/>
                <a:sym typeface="Arial"/>
              </a:rPr>
              <a:t>.</a:t>
            </a:r>
            <a:endParaRPr sz="1600">
              <a:solidFill>
                <a:srgbClr val="283C55"/>
              </a:solidFill>
              <a:latin typeface="Arial"/>
              <a:ea typeface="Arial"/>
              <a:cs typeface="Arial"/>
              <a:sym typeface="Arial"/>
            </a:endParaRPr>
          </a:p>
          <a:p>
            <a:pPr indent="0" lvl="0" marL="0" rtl="0" algn="l">
              <a:lnSpc>
                <a:spcPct val="115000"/>
              </a:lnSpc>
              <a:spcBef>
                <a:spcPts val="0"/>
              </a:spcBef>
              <a:spcAft>
                <a:spcPts val="1200"/>
              </a:spcAft>
              <a:buSzPts val="1300"/>
              <a:buNone/>
            </a:pPr>
            <a:r>
              <a:t/>
            </a:r>
            <a:endParaRPr/>
          </a:p>
        </p:txBody>
      </p:sp>
      <p:pic>
        <p:nvPicPr>
          <p:cNvPr id="215" name="Google Shape;215;p14"/>
          <p:cNvPicPr preferRelativeResize="0"/>
          <p:nvPr/>
        </p:nvPicPr>
        <p:blipFill rotWithShape="1">
          <a:blip r:embed="rId3">
            <a:alphaModFix/>
          </a:blip>
          <a:srcRect b="0" l="0" r="0" t="0"/>
          <a:stretch/>
        </p:blipFill>
        <p:spPr>
          <a:xfrm>
            <a:off x="6111400" y="965350"/>
            <a:ext cx="2765049" cy="2889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15"/>
          <p:cNvPicPr preferRelativeResize="0"/>
          <p:nvPr/>
        </p:nvPicPr>
        <p:blipFill rotWithShape="1">
          <a:blip r:embed="rId3">
            <a:alphaModFix/>
          </a:blip>
          <a:srcRect b="0" l="0" r="0" t="0"/>
          <a:stretch/>
        </p:blipFill>
        <p:spPr>
          <a:xfrm>
            <a:off x="263950" y="412200"/>
            <a:ext cx="6090751" cy="4406326"/>
          </a:xfrm>
          <a:prstGeom prst="rect">
            <a:avLst/>
          </a:prstGeom>
          <a:noFill/>
          <a:ln>
            <a:noFill/>
          </a:ln>
        </p:spPr>
      </p:pic>
      <p:pic>
        <p:nvPicPr>
          <p:cNvPr id="221" name="Google Shape;221;p15"/>
          <p:cNvPicPr preferRelativeResize="0"/>
          <p:nvPr/>
        </p:nvPicPr>
        <p:blipFill rotWithShape="1">
          <a:blip r:embed="rId4">
            <a:alphaModFix/>
          </a:blip>
          <a:srcRect b="0" l="0" r="0" t="0"/>
          <a:stretch/>
        </p:blipFill>
        <p:spPr>
          <a:xfrm>
            <a:off x="6354701" y="286175"/>
            <a:ext cx="2484499" cy="2592978"/>
          </a:xfrm>
          <a:prstGeom prst="rect">
            <a:avLst/>
          </a:prstGeom>
          <a:noFill/>
          <a:ln>
            <a:noFill/>
          </a:ln>
        </p:spPr>
      </p:pic>
      <p:pic>
        <p:nvPicPr>
          <p:cNvPr id="222" name="Google Shape;222;p15"/>
          <p:cNvPicPr preferRelativeResize="0"/>
          <p:nvPr/>
        </p:nvPicPr>
        <p:blipFill rotWithShape="1">
          <a:blip r:embed="rId5">
            <a:alphaModFix/>
          </a:blip>
          <a:srcRect b="0" l="0" r="0" t="0"/>
          <a:stretch/>
        </p:blipFill>
        <p:spPr>
          <a:xfrm>
            <a:off x="5943325" y="2936725"/>
            <a:ext cx="2895876" cy="18311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7"/>
          <p:cNvSpPr txBox="1"/>
          <p:nvPr>
            <p:ph type="title"/>
          </p:nvPr>
        </p:nvSpPr>
        <p:spPr>
          <a:xfrm>
            <a:off x="443175" y="401825"/>
            <a:ext cx="5791800" cy="831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990"/>
              <a:buNone/>
            </a:pPr>
            <a:r>
              <a:rPr lang="en-US" sz="2100">
                <a:solidFill>
                  <a:srgbClr val="595959"/>
                </a:solidFill>
                <a:latin typeface="Arial"/>
                <a:ea typeface="Arial"/>
                <a:cs typeface="Arial"/>
                <a:sym typeface="Arial"/>
              </a:rPr>
              <a:t>HOW TO PREVENT AND CONTROL THE DISEASE?</a:t>
            </a:r>
            <a:endParaRPr sz="610"/>
          </a:p>
        </p:txBody>
      </p:sp>
      <p:sp>
        <p:nvSpPr>
          <p:cNvPr id="228" name="Google Shape;228;p17"/>
          <p:cNvSpPr txBox="1"/>
          <p:nvPr>
            <p:ph idx="1" type="body"/>
          </p:nvPr>
        </p:nvSpPr>
        <p:spPr>
          <a:xfrm>
            <a:off x="484300" y="1300175"/>
            <a:ext cx="7840500" cy="32085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770"/>
              <a:buNone/>
            </a:pPr>
            <a:r>
              <a:rPr lang="en-US" sz="1779">
                <a:solidFill>
                  <a:srgbClr val="000000"/>
                </a:solidFill>
                <a:latin typeface="Arial"/>
                <a:ea typeface="Arial"/>
                <a:cs typeface="Arial"/>
                <a:sym typeface="Arial"/>
              </a:rPr>
              <a:t>1.</a:t>
            </a:r>
            <a:r>
              <a:rPr b="1" lang="en-US" sz="1779">
                <a:solidFill>
                  <a:srgbClr val="283C55"/>
                </a:solidFill>
                <a:latin typeface="Arial"/>
                <a:ea typeface="Arial"/>
                <a:cs typeface="Arial"/>
                <a:sym typeface="Arial"/>
              </a:rPr>
              <a:t>Prevent dogs from feeding on the </a:t>
            </a:r>
            <a:r>
              <a:rPr b="1" lang="en-US" sz="1779">
                <a:solidFill>
                  <a:srgbClr val="FF0000"/>
                </a:solidFill>
                <a:latin typeface="Arial"/>
                <a:ea typeface="Arial"/>
                <a:cs typeface="Arial"/>
                <a:sym typeface="Arial"/>
              </a:rPr>
              <a:t>carcasses of infected sheep</a:t>
            </a:r>
            <a:endParaRPr b="1" sz="1779">
              <a:solidFill>
                <a:srgbClr val="FF0000"/>
              </a:solidFill>
              <a:latin typeface="Arial"/>
              <a:ea typeface="Arial"/>
              <a:cs typeface="Arial"/>
              <a:sym typeface="Arial"/>
            </a:endParaRPr>
          </a:p>
          <a:p>
            <a:pPr indent="0" lvl="0" marL="0" rtl="0" algn="l">
              <a:lnSpc>
                <a:spcPct val="105000"/>
              </a:lnSpc>
              <a:spcBef>
                <a:spcPts val="0"/>
              </a:spcBef>
              <a:spcAft>
                <a:spcPts val="0"/>
              </a:spcAft>
              <a:buSzPts val="770"/>
              <a:buNone/>
            </a:pPr>
            <a:r>
              <a:rPr lang="en-US" sz="1779">
                <a:solidFill>
                  <a:srgbClr val="000000"/>
                </a:solidFill>
                <a:latin typeface="Arial"/>
                <a:ea typeface="Arial"/>
                <a:cs typeface="Arial"/>
                <a:sym typeface="Arial"/>
              </a:rPr>
              <a:t>2.</a:t>
            </a:r>
            <a:r>
              <a:rPr b="1" lang="en-US" sz="1779">
                <a:solidFill>
                  <a:srgbClr val="FF0000"/>
                </a:solidFill>
                <a:latin typeface="Arial"/>
                <a:ea typeface="Arial"/>
                <a:cs typeface="Arial"/>
                <a:sym typeface="Arial"/>
              </a:rPr>
              <a:t>vaccination </a:t>
            </a:r>
            <a:r>
              <a:rPr b="1" lang="en-US" sz="1779">
                <a:solidFill>
                  <a:srgbClr val="283C55"/>
                </a:solidFill>
                <a:latin typeface="Arial"/>
                <a:ea typeface="Arial"/>
                <a:cs typeface="Arial"/>
                <a:sym typeface="Arial"/>
              </a:rPr>
              <a:t>of livestock may decrease transmission of the parasite.</a:t>
            </a:r>
            <a:endParaRPr b="1" sz="1779">
              <a:solidFill>
                <a:srgbClr val="283C55"/>
              </a:solidFill>
              <a:latin typeface="Arial"/>
              <a:ea typeface="Arial"/>
              <a:cs typeface="Arial"/>
              <a:sym typeface="Arial"/>
            </a:endParaRPr>
          </a:p>
          <a:p>
            <a:pPr indent="0" lvl="0" marL="12700" rtl="0" algn="l">
              <a:lnSpc>
                <a:spcPct val="105000"/>
              </a:lnSpc>
              <a:spcBef>
                <a:spcPts val="0"/>
              </a:spcBef>
              <a:spcAft>
                <a:spcPts val="0"/>
              </a:spcAft>
              <a:buSzPts val="770"/>
              <a:buNone/>
            </a:pPr>
            <a:r>
              <a:rPr lang="en-US" sz="1779">
                <a:solidFill>
                  <a:srgbClr val="000000"/>
                </a:solidFill>
                <a:latin typeface="Arial"/>
                <a:ea typeface="Arial"/>
                <a:cs typeface="Arial"/>
                <a:sym typeface="Arial"/>
              </a:rPr>
              <a:t>3.</a:t>
            </a:r>
            <a:r>
              <a:rPr b="1" lang="en-US" sz="1779">
                <a:solidFill>
                  <a:srgbClr val="283C55"/>
                </a:solidFill>
                <a:latin typeface="Arial"/>
                <a:ea typeface="Arial"/>
                <a:cs typeface="Arial"/>
                <a:sym typeface="Arial"/>
              </a:rPr>
              <a:t>Do not consume any food or water that may have been </a:t>
            </a:r>
            <a:r>
              <a:rPr b="1" lang="en-US" sz="1779">
                <a:solidFill>
                  <a:srgbClr val="FF0000"/>
                </a:solidFill>
                <a:latin typeface="Arial"/>
                <a:ea typeface="Arial"/>
                <a:cs typeface="Arial"/>
                <a:sym typeface="Arial"/>
              </a:rPr>
              <a:t>contaminated by fecal matter from dogs.</a:t>
            </a:r>
            <a:endParaRPr b="1" sz="1779">
              <a:solidFill>
                <a:srgbClr val="FF0000"/>
              </a:solidFill>
              <a:latin typeface="Arial"/>
              <a:ea typeface="Arial"/>
              <a:cs typeface="Arial"/>
              <a:sym typeface="Arial"/>
            </a:endParaRPr>
          </a:p>
          <a:p>
            <a:pPr indent="0" lvl="0" marL="0" rtl="0" algn="l">
              <a:lnSpc>
                <a:spcPct val="105000"/>
              </a:lnSpc>
              <a:spcBef>
                <a:spcPts val="0"/>
              </a:spcBef>
              <a:spcAft>
                <a:spcPts val="0"/>
              </a:spcAft>
              <a:buSzPts val="770"/>
              <a:buNone/>
            </a:pPr>
            <a:r>
              <a:rPr lang="en-US" sz="1779">
                <a:solidFill>
                  <a:srgbClr val="000000"/>
                </a:solidFill>
                <a:latin typeface="Arial"/>
                <a:ea typeface="Arial"/>
                <a:cs typeface="Arial"/>
                <a:sym typeface="Arial"/>
              </a:rPr>
              <a:t>4.</a:t>
            </a:r>
            <a:r>
              <a:rPr b="1" lang="en-US" sz="1779">
                <a:solidFill>
                  <a:srgbClr val="FF0000"/>
                </a:solidFill>
                <a:latin typeface="Arial"/>
                <a:ea typeface="Arial"/>
                <a:cs typeface="Arial"/>
                <a:sym typeface="Arial"/>
              </a:rPr>
              <a:t>Wash your hands </a:t>
            </a:r>
            <a:r>
              <a:rPr b="1" lang="en-US" sz="1779">
                <a:solidFill>
                  <a:srgbClr val="283C55"/>
                </a:solidFill>
                <a:latin typeface="Arial"/>
                <a:ea typeface="Arial"/>
                <a:cs typeface="Arial"/>
                <a:sym typeface="Arial"/>
              </a:rPr>
              <a:t>with soap and warm water after handling dogs, and before handling food.</a:t>
            </a:r>
            <a:endParaRPr b="1" sz="1779">
              <a:solidFill>
                <a:srgbClr val="283C55"/>
              </a:solidFill>
              <a:latin typeface="Arial"/>
              <a:ea typeface="Arial"/>
              <a:cs typeface="Arial"/>
              <a:sym typeface="Arial"/>
            </a:endParaRPr>
          </a:p>
          <a:p>
            <a:pPr indent="0" lvl="0" marL="0" rtl="0" algn="l">
              <a:lnSpc>
                <a:spcPct val="105000"/>
              </a:lnSpc>
              <a:spcBef>
                <a:spcPts val="0"/>
              </a:spcBef>
              <a:spcAft>
                <a:spcPts val="0"/>
              </a:spcAft>
              <a:buSzPts val="770"/>
              <a:buNone/>
            </a:pPr>
            <a:r>
              <a:rPr lang="en-US" sz="1779">
                <a:solidFill>
                  <a:srgbClr val="000000"/>
                </a:solidFill>
                <a:latin typeface="Arial"/>
                <a:ea typeface="Arial"/>
                <a:cs typeface="Arial"/>
                <a:sym typeface="Arial"/>
              </a:rPr>
              <a:t>5.</a:t>
            </a:r>
            <a:r>
              <a:rPr b="1" lang="en-US" sz="1779">
                <a:solidFill>
                  <a:srgbClr val="FF0000"/>
                </a:solidFill>
                <a:latin typeface="Arial"/>
                <a:ea typeface="Arial"/>
                <a:cs typeface="Arial"/>
                <a:sym typeface="Arial"/>
              </a:rPr>
              <a:t>Teach children </a:t>
            </a:r>
            <a:r>
              <a:rPr b="1" lang="en-US" sz="1779">
                <a:solidFill>
                  <a:srgbClr val="283C55"/>
                </a:solidFill>
                <a:latin typeface="Arial"/>
                <a:ea typeface="Arial"/>
                <a:cs typeface="Arial"/>
                <a:sym typeface="Arial"/>
              </a:rPr>
              <a:t>the importance of washing hands to prevent infection</a:t>
            </a:r>
            <a:endParaRPr b="1" sz="1779">
              <a:solidFill>
                <a:srgbClr val="283C55"/>
              </a:solidFill>
              <a:latin typeface="Arial"/>
              <a:ea typeface="Arial"/>
              <a:cs typeface="Arial"/>
              <a:sym typeface="Arial"/>
            </a:endParaRPr>
          </a:p>
          <a:p>
            <a:pPr indent="0" lvl="0" marL="0" rtl="0" algn="l">
              <a:lnSpc>
                <a:spcPct val="105000"/>
              </a:lnSpc>
              <a:spcBef>
                <a:spcPts val="0"/>
              </a:spcBef>
              <a:spcAft>
                <a:spcPts val="0"/>
              </a:spcAft>
              <a:buSzPts val="770"/>
              <a:buNone/>
            </a:pPr>
            <a:r>
              <a:rPr lang="en-US" sz="1779">
                <a:solidFill>
                  <a:srgbClr val="000000"/>
                </a:solidFill>
                <a:latin typeface="Arial"/>
                <a:ea typeface="Arial"/>
                <a:cs typeface="Arial"/>
                <a:sym typeface="Arial"/>
              </a:rPr>
              <a:t>6.</a:t>
            </a:r>
            <a:r>
              <a:rPr b="1" lang="en-US" sz="1779">
                <a:solidFill>
                  <a:srgbClr val="283C55"/>
                </a:solidFill>
                <a:latin typeface="Arial"/>
                <a:ea typeface="Arial"/>
                <a:cs typeface="Arial"/>
                <a:sym typeface="Arial"/>
              </a:rPr>
              <a:t>Avoid contact with </a:t>
            </a:r>
            <a:r>
              <a:rPr b="1" lang="en-US" sz="1779">
                <a:solidFill>
                  <a:srgbClr val="FF0000"/>
                </a:solidFill>
                <a:latin typeface="Arial"/>
                <a:ea typeface="Arial"/>
                <a:cs typeface="Arial"/>
                <a:sym typeface="Arial"/>
              </a:rPr>
              <a:t>wild animals </a:t>
            </a:r>
            <a:r>
              <a:rPr b="1" lang="en-US" sz="1779">
                <a:solidFill>
                  <a:srgbClr val="283C55"/>
                </a:solidFill>
                <a:latin typeface="Arial"/>
                <a:ea typeface="Arial"/>
                <a:cs typeface="Arial"/>
                <a:sym typeface="Arial"/>
              </a:rPr>
              <a:t>such as foxes, coyotes and stray dogs.</a:t>
            </a:r>
            <a:endParaRPr b="1" sz="1779">
              <a:solidFill>
                <a:srgbClr val="283C55"/>
              </a:solidFill>
              <a:latin typeface="Arial"/>
              <a:ea typeface="Arial"/>
              <a:cs typeface="Arial"/>
              <a:sym typeface="Arial"/>
            </a:endParaRPr>
          </a:p>
          <a:p>
            <a:pPr indent="0" lvl="0" marL="0" rtl="0" algn="l">
              <a:lnSpc>
                <a:spcPct val="105000"/>
              </a:lnSpc>
              <a:spcBef>
                <a:spcPts val="0"/>
              </a:spcBef>
              <a:spcAft>
                <a:spcPts val="0"/>
              </a:spcAft>
              <a:buSzPts val="770"/>
              <a:buNone/>
            </a:pPr>
            <a:r>
              <a:rPr lang="en-US" sz="1779">
                <a:solidFill>
                  <a:srgbClr val="000000"/>
                </a:solidFill>
                <a:latin typeface="Arial"/>
                <a:ea typeface="Arial"/>
                <a:cs typeface="Arial"/>
                <a:sym typeface="Arial"/>
              </a:rPr>
              <a:t>7.</a:t>
            </a:r>
            <a:r>
              <a:rPr b="1" lang="en-US" sz="1779">
                <a:solidFill>
                  <a:srgbClr val="283C55"/>
                </a:solidFill>
                <a:latin typeface="Arial"/>
                <a:ea typeface="Arial"/>
                <a:cs typeface="Arial"/>
                <a:sym typeface="Arial"/>
              </a:rPr>
              <a:t>Do not encourage wild </a:t>
            </a:r>
            <a:r>
              <a:rPr b="1" lang="en-US" sz="1779">
                <a:solidFill>
                  <a:srgbClr val="FF0000"/>
                </a:solidFill>
                <a:latin typeface="Arial"/>
                <a:ea typeface="Arial"/>
                <a:cs typeface="Arial"/>
                <a:sym typeface="Arial"/>
              </a:rPr>
              <a:t>animals to come close to your home or keep them as pets</a:t>
            </a:r>
            <a:r>
              <a:rPr lang="en-US" sz="1779">
                <a:solidFill>
                  <a:srgbClr val="000000"/>
                </a:solidFill>
                <a:latin typeface="Arial"/>
                <a:ea typeface="Arial"/>
                <a:cs typeface="Arial"/>
                <a:sym typeface="Arial"/>
              </a:rPr>
              <a:t>.</a:t>
            </a:r>
            <a:endParaRPr sz="1779">
              <a:solidFill>
                <a:srgbClr val="000000"/>
              </a:solidFill>
              <a:latin typeface="Arial"/>
              <a:ea typeface="Arial"/>
              <a:cs typeface="Arial"/>
              <a:sym typeface="Arial"/>
            </a:endParaRPr>
          </a:p>
          <a:p>
            <a:pPr indent="0" lvl="0" marL="0" rtl="0" algn="l">
              <a:lnSpc>
                <a:spcPct val="105000"/>
              </a:lnSpc>
              <a:spcBef>
                <a:spcPts val="0"/>
              </a:spcBef>
              <a:spcAft>
                <a:spcPts val="1200"/>
              </a:spcAft>
              <a:buSzPts val="770"/>
              <a:buNone/>
            </a:pPr>
            <a:r>
              <a:t/>
            </a:r>
            <a:endParaRPr sz="1010"/>
          </a:p>
        </p:txBody>
      </p:sp>
      <p:pic>
        <p:nvPicPr>
          <p:cNvPr id="229" name="Google Shape;229;p17"/>
          <p:cNvPicPr preferRelativeResize="0"/>
          <p:nvPr/>
        </p:nvPicPr>
        <p:blipFill rotWithShape="1">
          <a:blip r:embed="rId3">
            <a:alphaModFix/>
          </a:blip>
          <a:srcRect b="0" l="0" r="0" t="0"/>
          <a:stretch/>
        </p:blipFill>
        <p:spPr>
          <a:xfrm>
            <a:off x="6763650" y="250888"/>
            <a:ext cx="2116800" cy="1133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8"/>
          <p:cNvSpPr txBox="1"/>
          <p:nvPr>
            <p:ph type="title"/>
          </p:nvPr>
        </p:nvSpPr>
        <p:spPr>
          <a:xfrm>
            <a:off x="819150" y="845600"/>
            <a:ext cx="7505700" cy="954600"/>
          </a:xfrm>
          <a:prstGeom prst="rect">
            <a:avLst/>
          </a:prstGeom>
          <a:solidFill>
            <a:srgbClr val="FFE599"/>
          </a:solid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i="1" lang="en-US">
                <a:solidFill>
                  <a:srgbClr val="3D85C6"/>
                </a:solidFill>
              </a:rPr>
              <a:t>Clinical </a:t>
            </a:r>
            <a:endParaRPr b="1" i="1">
              <a:solidFill>
                <a:srgbClr val="3D85C6"/>
              </a:solidFill>
            </a:endParaRPr>
          </a:p>
          <a:p>
            <a:pPr indent="0" lvl="0" marL="0" rtl="0" algn="l">
              <a:lnSpc>
                <a:spcPct val="100000"/>
              </a:lnSpc>
              <a:spcBef>
                <a:spcPts val="0"/>
              </a:spcBef>
              <a:spcAft>
                <a:spcPts val="0"/>
              </a:spcAft>
              <a:buSzPct val="111111"/>
              <a:buNone/>
            </a:pPr>
            <a:r>
              <a:rPr b="1" i="1" lang="en-US">
                <a:solidFill>
                  <a:srgbClr val="3D85C6"/>
                </a:solidFill>
              </a:rPr>
              <a:t>picture of </a:t>
            </a:r>
            <a:endParaRPr b="1" i="1">
              <a:solidFill>
                <a:srgbClr val="3D85C6"/>
              </a:solidFill>
            </a:endParaRPr>
          </a:p>
          <a:p>
            <a:pPr indent="0" lvl="0" marL="0" rtl="0" algn="l">
              <a:lnSpc>
                <a:spcPct val="100000"/>
              </a:lnSpc>
              <a:spcBef>
                <a:spcPts val="0"/>
              </a:spcBef>
              <a:spcAft>
                <a:spcPts val="0"/>
              </a:spcAft>
              <a:buSzPct val="111111"/>
              <a:buNone/>
            </a:pPr>
            <a:r>
              <a:rPr b="1" i="1" lang="en-US">
                <a:solidFill>
                  <a:srgbClr val="3D85C6"/>
                </a:solidFill>
              </a:rPr>
              <a:t>hydatid disease</a:t>
            </a:r>
            <a:endParaRPr b="1" i="1">
              <a:solidFill>
                <a:srgbClr val="3D85C6"/>
              </a:solidFill>
            </a:endParaRPr>
          </a:p>
          <a:p>
            <a:pPr indent="0" lvl="0" marL="0" rtl="0" algn="l">
              <a:lnSpc>
                <a:spcPct val="100000"/>
              </a:lnSpc>
              <a:spcBef>
                <a:spcPts val="0"/>
              </a:spcBef>
              <a:spcAft>
                <a:spcPts val="0"/>
              </a:spcAft>
              <a:buSzPct val="111111"/>
              <a:buNone/>
            </a:pPr>
            <a:r>
              <a:rPr b="1" i="1" lang="en-US">
                <a:solidFill>
                  <a:srgbClr val="3D85C6"/>
                </a:solidFill>
              </a:rPr>
              <a:t> of the liver</a:t>
            </a:r>
            <a:endParaRPr b="1" i="1">
              <a:solidFill>
                <a:srgbClr val="3D85C6"/>
              </a:solidFill>
            </a:endParaRPr>
          </a:p>
        </p:txBody>
      </p:sp>
      <p:pic>
        <p:nvPicPr>
          <p:cNvPr id="235" name="Google Shape;235;p18"/>
          <p:cNvPicPr preferRelativeResize="0"/>
          <p:nvPr/>
        </p:nvPicPr>
        <p:blipFill rotWithShape="1">
          <a:blip r:embed="rId3">
            <a:alphaModFix/>
          </a:blip>
          <a:srcRect b="0" l="0" r="0" t="0"/>
          <a:stretch/>
        </p:blipFill>
        <p:spPr>
          <a:xfrm>
            <a:off x="4385654" y="2326334"/>
            <a:ext cx="3656449" cy="2284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9"/>
          <p:cNvSpPr txBox="1"/>
          <p:nvPr>
            <p:ph type="title"/>
          </p:nvPr>
        </p:nvSpPr>
        <p:spPr>
          <a:xfrm>
            <a:off x="1359982" y="382026"/>
            <a:ext cx="5861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Hydatid disease(echinococcosis)</a:t>
            </a:r>
            <a:endParaRPr/>
          </a:p>
        </p:txBody>
      </p:sp>
      <p:sp>
        <p:nvSpPr>
          <p:cNvPr id="241" name="Google Shape;241;p19"/>
          <p:cNvSpPr txBox="1"/>
          <p:nvPr>
            <p:ph idx="1" type="body"/>
          </p:nvPr>
        </p:nvSpPr>
        <p:spPr>
          <a:xfrm>
            <a:off x="605550" y="1281750"/>
            <a:ext cx="7505700" cy="35493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2000"/>
              <a:t>The growth of the cyst in the liver is slow, ranging from 1mm to 5mm in diameter per year, so humans are usually asymptomatic for a long time.</a:t>
            </a:r>
            <a:endParaRPr sz="2000"/>
          </a:p>
          <a:p>
            <a:pPr indent="-355600" lvl="0" marL="457200" rtl="0" algn="l">
              <a:lnSpc>
                <a:spcPct val="115000"/>
              </a:lnSpc>
              <a:spcBef>
                <a:spcPts val="0"/>
              </a:spcBef>
              <a:spcAft>
                <a:spcPts val="0"/>
              </a:spcAft>
              <a:buSzPts val="2000"/>
              <a:buChar char="●"/>
            </a:pPr>
            <a:r>
              <a:rPr lang="en-US" sz="2000"/>
              <a:t>The disease is incidentally discovered in about 75% of cases.</a:t>
            </a:r>
            <a:endParaRPr sz="2000"/>
          </a:p>
          <a:p>
            <a:pPr indent="-355600" lvl="0" marL="457200" rtl="0" algn="l">
              <a:lnSpc>
                <a:spcPct val="115000"/>
              </a:lnSpc>
              <a:spcBef>
                <a:spcPts val="0"/>
              </a:spcBef>
              <a:spcAft>
                <a:spcPts val="0"/>
              </a:spcAft>
              <a:buSzPts val="2000"/>
              <a:buChar char="●"/>
            </a:pPr>
            <a:r>
              <a:rPr lang="en-US" sz="2000"/>
              <a:t>Symptoms of the disease develop only when the cyst has grown large enough to cause pressure on adjacent organs (5cm in diameter or more) or when complication take place.</a:t>
            </a:r>
            <a:endParaRPr sz="2000"/>
          </a:p>
          <a:p>
            <a:pPr indent="-355600" lvl="0" marL="457200" rtl="0" algn="l">
              <a:lnSpc>
                <a:spcPct val="115000"/>
              </a:lnSpc>
              <a:spcBef>
                <a:spcPts val="0"/>
              </a:spcBef>
              <a:spcAft>
                <a:spcPts val="0"/>
              </a:spcAft>
              <a:buSzPts val="2000"/>
              <a:buChar char="●"/>
            </a:pPr>
            <a:r>
              <a:rPr lang="en-US" sz="2000"/>
              <a:t>Simple (uncomplicated) cyst is asymptomatic.</a:t>
            </a:r>
            <a:endParaRPr sz="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0"/>
          <p:cNvSpPr txBox="1"/>
          <p:nvPr>
            <p:ph idx="1" type="body"/>
          </p:nvPr>
        </p:nvSpPr>
        <p:spPr>
          <a:xfrm>
            <a:off x="578280" y="1083155"/>
            <a:ext cx="7505700" cy="29772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2000"/>
              <a:t>Most primary infections consist of a single cyst, but up to          20%—40% of infected people have multiple cysts.</a:t>
            </a:r>
            <a:endParaRPr sz="2000"/>
          </a:p>
          <a:p>
            <a:pPr indent="-355600" lvl="0" marL="457200" rtl="0" algn="l">
              <a:lnSpc>
                <a:spcPct val="115000"/>
              </a:lnSpc>
              <a:spcBef>
                <a:spcPts val="0"/>
              </a:spcBef>
              <a:spcAft>
                <a:spcPts val="0"/>
              </a:spcAft>
              <a:buSzPts val="2000"/>
              <a:buChar char="●"/>
            </a:pPr>
            <a:r>
              <a:rPr lang="en-US" sz="2000"/>
              <a:t>The symptoms depend not only on size and number of cysts but also on the mass effect within the organ and to the surrounding structures.</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1"/>
          <p:cNvSpPr txBox="1"/>
          <p:nvPr>
            <p:ph type="title"/>
          </p:nvPr>
        </p:nvSpPr>
        <p:spPr>
          <a:xfrm>
            <a:off x="341953" y="349934"/>
            <a:ext cx="3957300" cy="731700"/>
          </a:xfrm>
          <a:prstGeom prst="rect">
            <a:avLst/>
          </a:prstGeom>
          <a:solidFill>
            <a:srgbClr val="FFF2CC"/>
          </a:solid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b="1" lang="en-US"/>
              <a:t>Signs</a:t>
            </a:r>
            <a:r>
              <a:rPr lang="en-US"/>
              <a:t> </a:t>
            </a:r>
            <a:r>
              <a:rPr b="1" lang="en-US"/>
              <a:t>and</a:t>
            </a:r>
            <a:r>
              <a:rPr lang="en-US"/>
              <a:t> </a:t>
            </a:r>
            <a:r>
              <a:rPr b="1" lang="en-US"/>
              <a:t>symptoms</a:t>
            </a:r>
            <a:endParaRPr b="1"/>
          </a:p>
        </p:txBody>
      </p:sp>
      <p:sp>
        <p:nvSpPr>
          <p:cNvPr id="252" name="Google Shape;252;p21"/>
          <p:cNvSpPr txBox="1"/>
          <p:nvPr>
            <p:ph idx="1" type="body"/>
          </p:nvPr>
        </p:nvSpPr>
        <p:spPr>
          <a:xfrm>
            <a:off x="282308" y="1458826"/>
            <a:ext cx="85794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US" sz="2000" u="sng"/>
              <a:t>Non complicated (simple) cyst :</a:t>
            </a:r>
            <a:endParaRPr sz="2000" u="sng"/>
          </a:p>
          <a:p>
            <a:pPr indent="-355600" lvl="0" marL="457200" rtl="0" algn="l">
              <a:lnSpc>
                <a:spcPct val="115000"/>
              </a:lnSpc>
              <a:spcBef>
                <a:spcPts val="1200"/>
              </a:spcBef>
              <a:spcAft>
                <a:spcPts val="0"/>
              </a:spcAft>
              <a:buSzPts val="2000"/>
              <a:buChar char="●"/>
            </a:pPr>
            <a:r>
              <a:rPr lang="en-US" sz="2000"/>
              <a:t>Are frequently silent and only diagnosed incidentally during abdominal  investigation for other pathology or postmortem during autopsy.</a:t>
            </a:r>
            <a:endParaRPr sz="2000"/>
          </a:p>
          <a:p>
            <a:pPr indent="-355600" lvl="0" marL="457200" rtl="0" algn="l">
              <a:lnSpc>
                <a:spcPct val="115000"/>
              </a:lnSpc>
              <a:spcBef>
                <a:spcPts val="0"/>
              </a:spcBef>
              <a:spcAft>
                <a:spcPts val="0"/>
              </a:spcAft>
              <a:buSzPts val="2000"/>
              <a:buChar char="●"/>
            </a:pPr>
            <a:r>
              <a:rPr lang="en-US" sz="2000"/>
              <a:t>They may include non-specific symptoms and the pressure effects are initially vague.</a:t>
            </a:r>
            <a:endParaRPr sz="2000"/>
          </a:p>
          <a:p>
            <a:pPr indent="-355600" lvl="0" marL="457200" rtl="0" algn="l">
              <a:lnSpc>
                <a:spcPct val="115000"/>
              </a:lnSpc>
              <a:spcBef>
                <a:spcPts val="0"/>
              </a:spcBef>
              <a:spcAft>
                <a:spcPts val="0"/>
              </a:spcAft>
              <a:buSzPts val="2000"/>
              <a:buChar char="●"/>
            </a:pPr>
            <a:r>
              <a:rPr lang="en-US" sz="2000"/>
              <a:t>The clinical signs appear gradually with the increase volume of the cyst .</a:t>
            </a:r>
            <a:endParaRPr sz="2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2"/>
          <p:cNvSpPr txBox="1"/>
          <p:nvPr>
            <p:ph idx="1" type="body"/>
          </p:nvPr>
        </p:nvSpPr>
        <p:spPr>
          <a:xfrm>
            <a:off x="737350" y="872725"/>
            <a:ext cx="7505700" cy="3408300"/>
          </a:xfrm>
          <a:prstGeom prst="rect">
            <a:avLst/>
          </a:prstGeom>
          <a:noFill/>
          <a:ln>
            <a:noFill/>
          </a:ln>
        </p:spPr>
        <p:txBody>
          <a:bodyPr anchorCtr="0" anchor="t" bIns="91425" lIns="91425" spcFirstLastPara="1" rIns="91425" wrap="square" tIns="91425">
            <a:normAutofit lnSpcReduction="10000"/>
          </a:bodyPr>
          <a:lstStyle/>
          <a:p>
            <a:pPr indent="-361950" lvl="0" marL="457200" rtl="0" algn="l">
              <a:lnSpc>
                <a:spcPct val="115000"/>
              </a:lnSpc>
              <a:spcBef>
                <a:spcPts val="0"/>
              </a:spcBef>
              <a:spcAft>
                <a:spcPts val="0"/>
              </a:spcAft>
              <a:buSzPts val="2100"/>
              <a:buChar char="●"/>
            </a:pPr>
            <a:r>
              <a:rPr lang="en-US" sz="2100"/>
              <a:t>The most common signs and symptoms of the hydatid cyst when it occure:</a:t>
            </a:r>
            <a:endParaRPr sz="2100"/>
          </a:p>
          <a:p>
            <a:pPr indent="-361950" lvl="0" marL="457200" rtl="0" algn="l">
              <a:lnSpc>
                <a:spcPct val="115000"/>
              </a:lnSpc>
              <a:spcBef>
                <a:spcPts val="0"/>
              </a:spcBef>
              <a:spcAft>
                <a:spcPts val="0"/>
              </a:spcAft>
              <a:buSzPts val="2100"/>
              <a:buAutoNum type="arabicPeriod"/>
            </a:pPr>
            <a:r>
              <a:rPr lang="en-US" sz="2100"/>
              <a:t>Right upper quadrant pain &amp; tenderness.</a:t>
            </a:r>
            <a:endParaRPr sz="2100"/>
          </a:p>
          <a:p>
            <a:pPr indent="-361950" lvl="0" marL="457200" rtl="0" algn="l">
              <a:lnSpc>
                <a:spcPct val="115000"/>
              </a:lnSpc>
              <a:spcBef>
                <a:spcPts val="0"/>
              </a:spcBef>
              <a:spcAft>
                <a:spcPts val="0"/>
              </a:spcAft>
              <a:buSzPts val="2100"/>
              <a:buAutoNum type="arabicPeriod"/>
            </a:pPr>
            <a:r>
              <a:rPr lang="en-US" sz="2100"/>
              <a:t>Enlarged liver and a palpable mass with positive hydatid thrill.</a:t>
            </a:r>
            <a:endParaRPr sz="2100"/>
          </a:p>
          <a:p>
            <a:pPr indent="-361950" lvl="0" marL="457200" rtl="0" algn="l">
              <a:lnSpc>
                <a:spcPct val="115000"/>
              </a:lnSpc>
              <a:spcBef>
                <a:spcPts val="0"/>
              </a:spcBef>
              <a:spcAft>
                <a:spcPts val="0"/>
              </a:spcAft>
              <a:buSzPts val="2100"/>
              <a:buAutoNum type="arabicPeriod"/>
            </a:pPr>
            <a:r>
              <a:rPr lang="en-US" sz="2100"/>
              <a:t>Sensation of abdominal fullness.</a:t>
            </a:r>
            <a:endParaRPr sz="2100"/>
          </a:p>
          <a:p>
            <a:pPr indent="0" lvl="0" marL="0" rtl="0" algn="l">
              <a:lnSpc>
                <a:spcPct val="115000"/>
              </a:lnSpc>
              <a:spcBef>
                <a:spcPts val="1200"/>
              </a:spcBef>
              <a:spcAft>
                <a:spcPts val="0"/>
              </a:spcAft>
              <a:buSzPts val="1300"/>
              <a:buNone/>
            </a:pPr>
            <a:r>
              <a:t/>
            </a:r>
            <a:endParaRPr sz="2100"/>
          </a:p>
          <a:p>
            <a:pPr indent="-361950" lvl="0" marL="457200" rtl="0" algn="l">
              <a:lnSpc>
                <a:spcPct val="115000"/>
              </a:lnSpc>
              <a:spcBef>
                <a:spcPts val="1200"/>
              </a:spcBef>
              <a:spcAft>
                <a:spcPts val="0"/>
              </a:spcAft>
              <a:buSzPts val="2100"/>
              <a:buChar char="●"/>
            </a:pPr>
            <a:r>
              <a:rPr lang="en-US" sz="2100"/>
              <a:t>As the mass grows, the symptoms become more specific because the mass impinges on or obstructs specific organs.</a:t>
            </a:r>
            <a:endParaRPr sz="2100"/>
          </a:p>
          <a:p>
            <a:pPr indent="0" lvl="0" marL="0" rtl="0" algn="l">
              <a:lnSpc>
                <a:spcPct val="115000"/>
              </a:lnSpc>
              <a:spcBef>
                <a:spcPts val="1200"/>
              </a:spcBef>
              <a:spcAft>
                <a:spcPts val="1200"/>
              </a:spcAft>
              <a:buSzPts val="1300"/>
              <a:buNone/>
            </a:pPr>
            <a:r>
              <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
          <p:cNvSpPr txBox="1"/>
          <p:nvPr>
            <p:ph type="title"/>
          </p:nvPr>
        </p:nvSpPr>
        <p:spPr>
          <a:xfrm>
            <a:off x="224450" y="285650"/>
            <a:ext cx="5887800" cy="831900"/>
          </a:xfrm>
          <a:prstGeom prst="rect">
            <a:avLst/>
          </a:prstGeom>
          <a:solidFill>
            <a:srgbClr val="FFF2CC"/>
          </a:solid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WHAT IS HYDATID DISEASE?</a:t>
            </a:r>
            <a:endParaRPr/>
          </a:p>
        </p:txBody>
      </p:sp>
      <p:sp>
        <p:nvSpPr>
          <p:cNvPr id="142" name="Google Shape;142;p2"/>
          <p:cNvSpPr txBox="1"/>
          <p:nvPr>
            <p:ph idx="1" type="body"/>
          </p:nvPr>
        </p:nvSpPr>
        <p:spPr>
          <a:xfrm>
            <a:off x="281600" y="1222443"/>
            <a:ext cx="5773500" cy="20433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i="1" lang="en-US" sz="2000"/>
              <a:t>[Echinococcosis OR hydatidosis] </a:t>
            </a:r>
            <a:r>
              <a:rPr lang="en-US" sz="2000"/>
              <a:t>It is a zoonotic and parasitic infection of </a:t>
            </a:r>
            <a:r>
              <a:rPr b="1" lang="en-US" sz="2000">
                <a:solidFill>
                  <a:srgbClr val="FF0000"/>
                </a:solidFill>
              </a:rPr>
              <a:t>both humans and other mammals</a:t>
            </a:r>
            <a:r>
              <a:rPr lang="en-US" sz="2000"/>
              <a:t> such as sheep, cattle and pigs with hydatid cyst, </a:t>
            </a:r>
            <a:r>
              <a:rPr b="1" lang="en-US" sz="2000" u="sng">
                <a:solidFill>
                  <a:srgbClr val="FF0000"/>
                </a:solidFill>
              </a:rPr>
              <a:t>the larval stage</a:t>
            </a:r>
            <a:r>
              <a:rPr lang="en-US" sz="2000"/>
              <a:t> of different </a:t>
            </a:r>
            <a:r>
              <a:rPr lang="en-US" sz="2000">
                <a:solidFill>
                  <a:srgbClr val="FF0000"/>
                </a:solidFill>
              </a:rPr>
              <a:t>Echinococcus species.</a:t>
            </a:r>
            <a:endParaRPr sz="2000">
              <a:solidFill>
                <a:srgbClr val="FF0000"/>
              </a:solidFill>
            </a:endParaRPr>
          </a:p>
        </p:txBody>
      </p:sp>
      <p:pic>
        <p:nvPicPr>
          <p:cNvPr id="143" name="Google Shape;143;p2"/>
          <p:cNvPicPr preferRelativeResize="0"/>
          <p:nvPr/>
        </p:nvPicPr>
        <p:blipFill rotWithShape="1">
          <a:blip r:embed="rId3">
            <a:alphaModFix/>
          </a:blip>
          <a:srcRect b="0" l="0" r="0" t="0"/>
          <a:stretch/>
        </p:blipFill>
        <p:spPr>
          <a:xfrm>
            <a:off x="6112250" y="396892"/>
            <a:ext cx="2726953" cy="1765500"/>
          </a:xfrm>
          <a:prstGeom prst="rect">
            <a:avLst/>
          </a:prstGeom>
          <a:noFill/>
          <a:ln>
            <a:noFill/>
          </a:ln>
        </p:spPr>
      </p:pic>
      <p:sp>
        <p:nvSpPr>
          <p:cNvPr id="144" name="Google Shape;144;p2"/>
          <p:cNvSpPr txBox="1"/>
          <p:nvPr/>
        </p:nvSpPr>
        <p:spPr>
          <a:xfrm>
            <a:off x="383734" y="3146833"/>
            <a:ext cx="8147400" cy="17238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Calibri"/>
              <a:buChar char="●"/>
            </a:pPr>
            <a:r>
              <a:rPr b="1" i="0" lang="en-US" sz="2000" u="none" cap="none" strike="noStrike">
                <a:solidFill>
                  <a:srgbClr val="FF0000"/>
                </a:solidFill>
                <a:latin typeface="Calibri"/>
                <a:ea typeface="Calibri"/>
                <a:cs typeface="Calibri"/>
                <a:sym typeface="Calibri"/>
              </a:rPr>
              <a:t>The liver </a:t>
            </a:r>
            <a:r>
              <a:rPr b="0" i="0" lang="en-US" sz="2000" u="none" cap="none" strike="noStrike">
                <a:solidFill>
                  <a:srgbClr val="000000"/>
                </a:solidFill>
                <a:latin typeface="Calibri"/>
                <a:ea typeface="Calibri"/>
                <a:cs typeface="Calibri"/>
                <a:sym typeface="Calibri"/>
              </a:rPr>
              <a:t>is the most common organ infested followed by </a:t>
            </a:r>
            <a:r>
              <a:rPr b="1" i="0" lang="en-US" sz="2000" u="none" cap="none" strike="noStrike">
                <a:solidFill>
                  <a:srgbClr val="FF0000"/>
                </a:solidFill>
                <a:latin typeface="Calibri"/>
                <a:ea typeface="Calibri"/>
                <a:cs typeface="Calibri"/>
                <a:sym typeface="Calibri"/>
              </a:rPr>
              <a:t>lungs</a:t>
            </a:r>
            <a:r>
              <a:rPr b="0" i="0" lang="en-US" sz="2000" u="none" cap="none" strike="noStrike">
                <a:solidFill>
                  <a:srgbClr val="000000"/>
                </a:solidFill>
                <a:latin typeface="Calibri"/>
                <a:ea typeface="Calibri"/>
                <a:cs typeface="Calibri"/>
                <a:sym typeface="Calibri"/>
              </a:rPr>
              <a:t>; where both organs account for </a:t>
            </a:r>
            <a:r>
              <a:rPr b="0" i="0" lang="en-US" sz="2000" u="none" cap="none" strike="noStrike">
                <a:solidFill>
                  <a:srgbClr val="FF0000"/>
                </a:solidFill>
                <a:latin typeface="Calibri"/>
                <a:ea typeface="Calibri"/>
                <a:cs typeface="Calibri"/>
                <a:sym typeface="Calibri"/>
              </a:rPr>
              <a:t>70% </a:t>
            </a:r>
            <a:r>
              <a:rPr b="0" i="0" lang="en-US" sz="2000" u="none" cap="none" strike="noStrike">
                <a:solidFill>
                  <a:srgbClr val="000000"/>
                </a:solidFill>
                <a:latin typeface="Calibri"/>
                <a:ea typeface="Calibri"/>
                <a:cs typeface="Calibri"/>
                <a:sym typeface="Calibri"/>
              </a:rPr>
              <a:t>of the cases. Less commonly </a:t>
            </a:r>
            <a:r>
              <a:rPr b="1" i="0" lang="en-US" sz="2000" u="none" cap="none" strike="noStrike">
                <a:solidFill>
                  <a:srgbClr val="FF0000"/>
                </a:solidFill>
                <a:latin typeface="Calibri"/>
                <a:ea typeface="Calibri"/>
                <a:cs typeface="Calibri"/>
                <a:sym typeface="Calibri"/>
              </a:rPr>
              <a:t>the spleen, the kidney, the bones, and the brain.</a:t>
            </a:r>
            <a:endParaRPr b="1" i="0" sz="2000" u="none" cap="none" strike="noStrike">
              <a:solidFill>
                <a:srgbClr val="FF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b="0" i="0" lang="en-US" sz="2000" u="none" cap="none" strike="noStrike">
                <a:solidFill>
                  <a:srgbClr val="000000"/>
                </a:solidFill>
                <a:latin typeface="Calibri"/>
                <a:ea typeface="Calibri"/>
                <a:cs typeface="Calibri"/>
                <a:sym typeface="Calibri"/>
              </a:rPr>
              <a:t>The formation of hydatid cysts and its complication is the main pathological causative agent of the disease.</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3"/>
          <p:cNvSpPr/>
          <p:nvPr/>
        </p:nvSpPr>
        <p:spPr>
          <a:xfrm>
            <a:off x="3536860" y="2036050"/>
            <a:ext cx="2070300" cy="11997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Arial"/>
                <a:ea typeface="Arial"/>
                <a:cs typeface="Arial"/>
                <a:sym typeface="Arial"/>
              </a:rPr>
              <a:t>  Complications</a:t>
            </a:r>
            <a:r>
              <a:rPr b="0" i="0" lang="en-US" sz="2000" u="none" cap="none" strike="noStrike">
                <a:solidFill>
                  <a:srgbClr val="000000"/>
                </a:solidFill>
                <a:latin typeface="Arial"/>
                <a:ea typeface="Arial"/>
                <a:cs typeface="Arial"/>
                <a:sym typeface="Arial"/>
              </a:rPr>
              <a:t> </a:t>
            </a:r>
            <a:endParaRPr b="0" i="0" sz="2000" u="sng" cap="none" strike="noStrike">
              <a:solidFill>
                <a:srgbClr val="000000"/>
              </a:solidFill>
              <a:latin typeface="Arial"/>
              <a:ea typeface="Arial"/>
              <a:cs typeface="Arial"/>
              <a:sym typeface="Arial"/>
            </a:endParaRPr>
          </a:p>
        </p:txBody>
      </p:sp>
      <p:cxnSp>
        <p:nvCxnSpPr>
          <p:cNvPr id="263" name="Google Shape;263;p23"/>
          <p:cNvCxnSpPr/>
          <p:nvPr/>
        </p:nvCxnSpPr>
        <p:spPr>
          <a:xfrm>
            <a:off x="2613221" y="1440680"/>
            <a:ext cx="923700" cy="595500"/>
          </a:xfrm>
          <a:prstGeom prst="straightConnector1">
            <a:avLst/>
          </a:prstGeom>
          <a:noFill/>
          <a:ln cap="flat" cmpd="sng" w="9525">
            <a:solidFill>
              <a:schemeClr val="dk2"/>
            </a:solidFill>
            <a:prstDash val="solid"/>
            <a:round/>
            <a:headEnd len="sm" w="sm" type="none"/>
            <a:tailEnd len="sm" w="sm" type="none"/>
          </a:ln>
        </p:spPr>
      </p:cxnSp>
      <p:sp>
        <p:nvSpPr>
          <p:cNvPr id="264" name="Google Shape;264;p23"/>
          <p:cNvSpPr/>
          <p:nvPr/>
        </p:nvSpPr>
        <p:spPr>
          <a:xfrm>
            <a:off x="1073850" y="672784"/>
            <a:ext cx="1776900" cy="1199700"/>
          </a:xfrm>
          <a:prstGeom prst="ellipse">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Infection</a:t>
            </a:r>
            <a:r>
              <a:rPr b="0" i="0" lang="en-US"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cxnSp>
        <p:nvCxnSpPr>
          <p:cNvPr id="265" name="Google Shape;265;p23"/>
          <p:cNvCxnSpPr/>
          <p:nvPr/>
        </p:nvCxnSpPr>
        <p:spPr>
          <a:xfrm flipH="1" rot="10800000">
            <a:off x="2754107" y="3236017"/>
            <a:ext cx="782700" cy="717900"/>
          </a:xfrm>
          <a:prstGeom prst="straightConnector1">
            <a:avLst/>
          </a:prstGeom>
          <a:noFill/>
          <a:ln cap="flat" cmpd="sng" w="9525">
            <a:solidFill>
              <a:schemeClr val="dk2"/>
            </a:solidFill>
            <a:prstDash val="solid"/>
            <a:round/>
            <a:headEnd len="sm" w="sm" type="none"/>
            <a:tailEnd len="sm" w="sm" type="none"/>
          </a:ln>
        </p:spPr>
      </p:cxnSp>
      <p:sp>
        <p:nvSpPr>
          <p:cNvPr id="266" name="Google Shape;266;p23"/>
          <p:cNvSpPr/>
          <p:nvPr/>
        </p:nvSpPr>
        <p:spPr>
          <a:xfrm>
            <a:off x="1258901" y="3517625"/>
            <a:ext cx="1591800" cy="1199700"/>
          </a:xfrm>
          <a:prstGeom prst="ellipse">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Rupture</a:t>
            </a:r>
            <a:r>
              <a:rPr b="1" i="0" lang="en-US" sz="1400" u="none" cap="none" strike="noStrike">
                <a:solidFill>
                  <a:srgbClr val="000000"/>
                </a:solidFill>
                <a:latin typeface="Arial"/>
                <a:ea typeface="Arial"/>
                <a:cs typeface="Arial"/>
                <a:sym typeface="Arial"/>
              </a:rPr>
              <a:t> </a:t>
            </a:r>
            <a:endParaRPr b="1" i="0" sz="1600" u="none" cap="none" strike="noStrike">
              <a:solidFill>
                <a:srgbClr val="000000"/>
              </a:solidFill>
              <a:latin typeface="Arial"/>
              <a:ea typeface="Arial"/>
              <a:cs typeface="Arial"/>
              <a:sym typeface="Arial"/>
            </a:endParaRPr>
          </a:p>
        </p:txBody>
      </p:sp>
      <p:cxnSp>
        <p:nvCxnSpPr>
          <p:cNvPr id="267" name="Google Shape;267;p23"/>
          <p:cNvCxnSpPr/>
          <p:nvPr/>
        </p:nvCxnSpPr>
        <p:spPr>
          <a:xfrm flipH="1" rot="10800000">
            <a:off x="5607145" y="1313464"/>
            <a:ext cx="914400" cy="722700"/>
          </a:xfrm>
          <a:prstGeom prst="straightConnector1">
            <a:avLst/>
          </a:prstGeom>
          <a:noFill/>
          <a:ln cap="flat" cmpd="sng" w="9525">
            <a:solidFill>
              <a:schemeClr val="dk2"/>
            </a:solidFill>
            <a:prstDash val="solid"/>
            <a:round/>
            <a:headEnd len="sm" w="sm" type="none"/>
            <a:tailEnd len="sm" w="sm" type="none"/>
          </a:ln>
        </p:spPr>
      </p:cxnSp>
      <p:sp>
        <p:nvSpPr>
          <p:cNvPr id="268" name="Google Shape;268;p23"/>
          <p:cNvSpPr/>
          <p:nvPr/>
        </p:nvSpPr>
        <p:spPr>
          <a:xfrm>
            <a:off x="6167200" y="600000"/>
            <a:ext cx="1690800" cy="1199700"/>
          </a:xfrm>
          <a:prstGeom prst="ellipse">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Mass effect</a:t>
            </a:r>
            <a:endParaRPr b="1" i="0" sz="1800" u="none" cap="none" strike="noStrike">
              <a:solidFill>
                <a:srgbClr val="000000"/>
              </a:solidFill>
              <a:latin typeface="Arial"/>
              <a:ea typeface="Arial"/>
              <a:cs typeface="Arial"/>
              <a:sym typeface="Arial"/>
            </a:endParaRPr>
          </a:p>
        </p:txBody>
      </p:sp>
      <p:cxnSp>
        <p:nvCxnSpPr>
          <p:cNvPr id="269" name="Google Shape;269;p23"/>
          <p:cNvCxnSpPr/>
          <p:nvPr/>
        </p:nvCxnSpPr>
        <p:spPr>
          <a:xfrm>
            <a:off x="5607145" y="3235739"/>
            <a:ext cx="1078200" cy="759000"/>
          </a:xfrm>
          <a:prstGeom prst="straightConnector1">
            <a:avLst/>
          </a:prstGeom>
          <a:noFill/>
          <a:ln cap="flat" cmpd="sng" w="9525">
            <a:solidFill>
              <a:schemeClr val="dk2"/>
            </a:solidFill>
            <a:prstDash val="solid"/>
            <a:round/>
            <a:headEnd len="sm" w="sm" type="none"/>
            <a:tailEnd len="sm" w="sm" type="none"/>
          </a:ln>
        </p:spPr>
      </p:cxnSp>
      <p:sp>
        <p:nvSpPr>
          <p:cNvPr id="270" name="Google Shape;270;p23"/>
          <p:cNvSpPr/>
          <p:nvPr/>
        </p:nvSpPr>
        <p:spPr>
          <a:xfrm>
            <a:off x="6403389" y="3172399"/>
            <a:ext cx="1591800" cy="1199700"/>
          </a:xfrm>
          <a:prstGeom prst="ellipse">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Others</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4"/>
          <p:cNvSpPr txBox="1"/>
          <p:nvPr>
            <p:ph idx="1" type="body"/>
          </p:nvPr>
        </p:nvSpPr>
        <p:spPr>
          <a:xfrm>
            <a:off x="819150" y="858950"/>
            <a:ext cx="7505700" cy="35799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2000"/>
              <a:t>Echinococcal cysts of the liver can cause </a:t>
            </a:r>
            <a:r>
              <a:rPr lang="en-US" sz="2000" u="sng"/>
              <a:t>complications</a:t>
            </a:r>
            <a:r>
              <a:rPr lang="en-US" sz="2000"/>
              <a:t> in about               40% of cases</a:t>
            </a:r>
            <a:endParaRPr sz="2000"/>
          </a:p>
          <a:p>
            <a:pPr indent="-355600" lvl="0" marL="457200" rtl="0" algn="l">
              <a:lnSpc>
                <a:spcPct val="115000"/>
              </a:lnSpc>
              <a:spcBef>
                <a:spcPts val="0"/>
              </a:spcBef>
              <a:spcAft>
                <a:spcPts val="0"/>
              </a:spcAft>
              <a:buSzPts val="2000"/>
              <a:buChar char="●"/>
            </a:pPr>
            <a:r>
              <a:rPr lang="en-US" sz="2000"/>
              <a:t>The most common complications are </a:t>
            </a:r>
            <a:r>
              <a:rPr lang="en-US" sz="2000">
                <a:solidFill>
                  <a:srgbClr val="FF0000"/>
                </a:solidFill>
                <a:highlight>
                  <a:srgbClr val="FFFFFF"/>
                </a:highlight>
              </a:rPr>
              <a:t>infections</a:t>
            </a:r>
            <a:r>
              <a:rPr lang="en-US" sz="2000"/>
              <a:t>, </a:t>
            </a:r>
            <a:r>
              <a:rPr lang="en-US" sz="2000">
                <a:solidFill>
                  <a:srgbClr val="FF9900"/>
                </a:solidFill>
              </a:rPr>
              <a:t>rupture of the biliary tree, peritoneal cavity or /and pleural cavity</a:t>
            </a:r>
            <a:r>
              <a:rPr lang="en-US" sz="2000"/>
              <a:t>.</a:t>
            </a:r>
            <a:endParaRPr sz="2000"/>
          </a:p>
          <a:p>
            <a:pPr indent="-355600" lvl="0" marL="457200" rtl="0" algn="l">
              <a:lnSpc>
                <a:spcPct val="115000"/>
              </a:lnSpc>
              <a:spcBef>
                <a:spcPts val="0"/>
              </a:spcBef>
              <a:spcAft>
                <a:spcPts val="0"/>
              </a:spcAft>
              <a:buSzPts val="2000"/>
              <a:buChar char="●"/>
            </a:pPr>
            <a:r>
              <a:rPr lang="en-US" sz="2000">
                <a:solidFill>
                  <a:srgbClr val="FF9900"/>
                </a:solidFill>
              </a:rPr>
              <a:t>However rupture in the gastrointestinal tract, bladder and vessels are very rare</a:t>
            </a:r>
            <a:r>
              <a:rPr lang="en-US" sz="2000"/>
              <a:t>.</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5"/>
          <p:cNvSpPr txBox="1"/>
          <p:nvPr>
            <p:ph type="title"/>
          </p:nvPr>
        </p:nvSpPr>
        <p:spPr>
          <a:xfrm>
            <a:off x="713100" y="405475"/>
            <a:ext cx="3766500" cy="697500"/>
          </a:xfrm>
          <a:prstGeom prst="rect">
            <a:avLst/>
          </a:prstGeom>
          <a:solidFill>
            <a:srgbClr val="FFF2CC"/>
          </a:solid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b="1" lang="en-US"/>
              <a:t>Super infection </a:t>
            </a:r>
            <a:endParaRPr b="1"/>
          </a:p>
        </p:txBody>
      </p:sp>
      <p:sp>
        <p:nvSpPr>
          <p:cNvPr id="281" name="Google Shape;281;p25"/>
          <p:cNvSpPr txBox="1"/>
          <p:nvPr>
            <p:ph idx="1" type="body"/>
          </p:nvPr>
        </p:nvSpPr>
        <p:spPr>
          <a:xfrm>
            <a:off x="226120" y="1197400"/>
            <a:ext cx="8274600" cy="36849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2000"/>
              <a:t>It is the most common complication.</a:t>
            </a:r>
            <a:endParaRPr sz="2000"/>
          </a:p>
          <a:p>
            <a:pPr indent="-355600" lvl="0" marL="457200" rtl="0" algn="l">
              <a:lnSpc>
                <a:spcPct val="115000"/>
              </a:lnSpc>
              <a:spcBef>
                <a:spcPts val="0"/>
              </a:spcBef>
              <a:spcAft>
                <a:spcPts val="0"/>
              </a:spcAft>
              <a:buSzPts val="2000"/>
              <a:buChar char="●"/>
            </a:pPr>
            <a:r>
              <a:rPr lang="en-US" sz="2000"/>
              <a:t>Super infection is more commonly associated with intrabiliary rupture.</a:t>
            </a:r>
            <a:endParaRPr sz="2000"/>
          </a:p>
          <a:p>
            <a:pPr indent="-355600" lvl="0" marL="457200" rtl="0" algn="l">
              <a:lnSpc>
                <a:spcPct val="115000"/>
              </a:lnSpc>
              <a:spcBef>
                <a:spcPts val="0"/>
              </a:spcBef>
              <a:spcAft>
                <a:spcPts val="0"/>
              </a:spcAft>
              <a:buSzPts val="2000"/>
              <a:buChar char="●"/>
            </a:pPr>
            <a:r>
              <a:rPr lang="en-US" sz="2000"/>
              <a:t>The disruption of the laminated membrane predisposes to superinfection and may lead to liver abscess.</a:t>
            </a:r>
            <a:endParaRPr sz="2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6"/>
          <p:cNvSpPr txBox="1"/>
          <p:nvPr>
            <p:ph idx="1" type="body"/>
          </p:nvPr>
        </p:nvSpPr>
        <p:spPr>
          <a:xfrm>
            <a:off x="819150" y="708975"/>
            <a:ext cx="7505700" cy="37299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2000"/>
              <a:t>The patient typically will have:</a:t>
            </a:r>
            <a:endParaRPr sz="2000"/>
          </a:p>
          <a:p>
            <a:pPr indent="-355600" lvl="0" marL="457200" rtl="0" algn="l">
              <a:lnSpc>
                <a:spcPct val="115000"/>
              </a:lnSpc>
              <a:spcBef>
                <a:spcPts val="0"/>
              </a:spcBef>
              <a:spcAft>
                <a:spcPts val="0"/>
              </a:spcAft>
              <a:buSzPts val="2000"/>
              <a:buAutoNum type="arabicPeriod"/>
            </a:pPr>
            <a:r>
              <a:rPr lang="en-US" sz="2000"/>
              <a:t>Fever and chills.</a:t>
            </a:r>
            <a:endParaRPr sz="2000"/>
          </a:p>
          <a:p>
            <a:pPr indent="-355600" lvl="0" marL="457200" rtl="0" algn="l">
              <a:lnSpc>
                <a:spcPct val="115000"/>
              </a:lnSpc>
              <a:spcBef>
                <a:spcPts val="0"/>
              </a:spcBef>
              <a:spcAft>
                <a:spcPts val="0"/>
              </a:spcAft>
              <a:buSzPts val="2000"/>
              <a:buAutoNum type="arabicPeriod"/>
            </a:pPr>
            <a:r>
              <a:rPr lang="en-US" sz="2000"/>
              <a:t>Vomiting and anorexia.</a:t>
            </a:r>
            <a:endParaRPr sz="2000"/>
          </a:p>
          <a:p>
            <a:pPr indent="-355600" lvl="0" marL="457200" rtl="0" algn="l">
              <a:lnSpc>
                <a:spcPct val="115000"/>
              </a:lnSpc>
              <a:spcBef>
                <a:spcPts val="0"/>
              </a:spcBef>
              <a:spcAft>
                <a:spcPts val="0"/>
              </a:spcAft>
              <a:buSzPts val="2000"/>
              <a:buAutoNum type="arabicPeriod"/>
            </a:pPr>
            <a:r>
              <a:rPr lang="en-US" sz="2000"/>
              <a:t>Rt.upper quadrant pain.</a:t>
            </a:r>
            <a:endParaRPr sz="2000"/>
          </a:p>
          <a:p>
            <a:pPr indent="-355600" lvl="0" marL="457200" rtl="0" algn="l">
              <a:lnSpc>
                <a:spcPct val="115000"/>
              </a:lnSpc>
              <a:spcBef>
                <a:spcPts val="0"/>
              </a:spcBef>
              <a:spcAft>
                <a:spcPts val="0"/>
              </a:spcAft>
              <a:buSzPts val="2000"/>
              <a:buAutoNum type="arabicPeriod"/>
            </a:pPr>
            <a:r>
              <a:rPr lang="en-US" sz="2000"/>
              <a:t>Weight loss.</a:t>
            </a:r>
            <a:endParaRPr sz="2000"/>
          </a:p>
          <a:p>
            <a:pPr indent="-355600" lvl="0" marL="457200" rtl="0" algn="l">
              <a:lnSpc>
                <a:spcPct val="115000"/>
              </a:lnSpc>
              <a:spcBef>
                <a:spcPts val="0"/>
              </a:spcBef>
              <a:spcAft>
                <a:spcPts val="0"/>
              </a:spcAft>
              <a:buSzPts val="2000"/>
              <a:buAutoNum type="arabicPeriod"/>
            </a:pPr>
            <a:r>
              <a:rPr lang="en-US" sz="2000"/>
              <a:t>Respiratory symptoms.</a:t>
            </a:r>
            <a:endParaRPr sz="2000"/>
          </a:p>
          <a:p>
            <a:pPr indent="-355600" lvl="0" marL="457200" rtl="0" algn="l">
              <a:lnSpc>
                <a:spcPct val="115000"/>
              </a:lnSpc>
              <a:spcBef>
                <a:spcPts val="0"/>
              </a:spcBef>
              <a:spcAft>
                <a:spcPts val="0"/>
              </a:spcAft>
              <a:buSzPts val="2000"/>
              <a:buAutoNum type="arabicPeriod"/>
            </a:pPr>
            <a:r>
              <a:rPr lang="en-US" sz="2000"/>
              <a:t>Typical signs and symptoms of jaundice.</a:t>
            </a:r>
            <a:endParaRPr sz="2000"/>
          </a:p>
          <a:p>
            <a:pPr indent="-355600" lvl="0" marL="457200" rtl="0" algn="l">
              <a:lnSpc>
                <a:spcPct val="115000"/>
              </a:lnSpc>
              <a:spcBef>
                <a:spcPts val="0"/>
              </a:spcBef>
              <a:spcAft>
                <a:spcPts val="0"/>
              </a:spcAft>
              <a:buSzPts val="2000"/>
              <a:buAutoNum type="arabicPeriod"/>
            </a:pPr>
            <a:r>
              <a:rPr lang="en-US" sz="2000"/>
              <a:t>Confusion shock.</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9"/>
          <p:cNvSpPr txBox="1"/>
          <p:nvPr>
            <p:ph type="title"/>
          </p:nvPr>
        </p:nvSpPr>
        <p:spPr>
          <a:xfrm>
            <a:off x="410614" y="376985"/>
            <a:ext cx="6402300" cy="954600"/>
          </a:xfrm>
          <a:prstGeom prst="rect">
            <a:avLst/>
          </a:prstGeom>
          <a:solidFill>
            <a:srgbClr val="FFF2CC"/>
          </a:solid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b="1" lang="en-US"/>
              <a:t>Mass effect-related complications </a:t>
            </a:r>
            <a:endParaRPr b="1">
              <a:highlight>
                <a:srgbClr val="FFFFFF"/>
              </a:highlight>
            </a:endParaRPr>
          </a:p>
        </p:txBody>
      </p:sp>
      <p:sp>
        <p:nvSpPr>
          <p:cNvPr id="292" name="Google Shape;292;p29"/>
          <p:cNvSpPr txBox="1"/>
          <p:nvPr>
            <p:ph idx="1" type="body"/>
          </p:nvPr>
        </p:nvSpPr>
        <p:spPr>
          <a:xfrm>
            <a:off x="410625" y="1515831"/>
            <a:ext cx="5710200" cy="3005700"/>
          </a:xfrm>
          <a:prstGeom prst="rect">
            <a:avLst/>
          </a:prstGeom>
          <a:noFill/>
          <a:ln>
            <a:noFill/>
          </a:ln>
        </p:spPr>
        <p:txBody>
          <a:bodyPr anchorCtr="0" anchor="t" bIns="91425" lIns="91425" spcFirstLastPara="1" rIns="91425" wrap="square" tIns="91425">
            <a:normAutofit fontScale="92500"/>
          </a:bodyPr>
          <a:lstStyle/>
          <a:p>
            <a:pPr indent="-355600" lvl="0" marL="457200" rtl="0" algn="l">
              <a:lnSpc>
                <a:spcPct val="115000"/>
              </a:lnSpc>
              <a:spcBef>
                <a:spcPts val="0"/>
              </a:spcBef>
              <a:spcAft>
                <a:spcPts val="0"/>
              </a:spcAft>
              <a:buSzPct val="108108"/>
              <a:buChar char="●"/>
            </a:pPr>
            <a:r>
              <a:rPr lang="en-US" sz="2000"/>
              <a:t>Hepatic hydatid cysts growth may lead to significant effect on adjacent structures including portal vein, hepatic veins, biliary tree, right diaphragm etc.</a:t>
            </a:r>
            <a:endParaRPr sz="2000"/>
          </a:p>
          <a:p>
            <a:pPr indent="-355600" lvl="0" marL="457200" rtl="0" algn="l">
              <a:lnSpc>
                <a:spcPct val="115000"/>
              </a:lnSpc>
              <a:spcBef>
                <a:spcPts val="0"/>
              </a:spcBef>
              <a:spcAft>
                <a:spcPts val="0"/>
              </a:spcAft>
              <a:buSzPct val="108108"/>
              <a:buChar char="●"/>
            </a:pPr>
            <a:r>
              <a:rPr lang="en-US" sz="2000"/>
              <a:t>Portal vein obstruction due to hepatic hydatid cyst may result into decreased portal vein inflow, thrombosis, cavernous transformation of the portal vein, and hepatic morphological changes.</a:t>
            </a:r>
            <a:endParaRPr sz="2000"/>
          </a:p>
        </p:txBody>
      </p:sp>
      <p:pic>
        <p:nvPicPr>
          <p:cNvPr id="293" name="Google Shape;293;p29"/>
          <p:cNvPicPr preferRelativeResize="0"/>
          <p:nvPr/>
        </p:nvPicPr>
        <p:blipFill rotWithShape="1">
          <a:blip r:embed="rId3">
            <a:alphaModFix/>
          </a:blip>
          <a:srcRect b="0" l="0" r="0" t="0"/>
          <a:stretch/>
        </p:blipFill>
        <p:spPr>
          <a:xfrm>
            <a:off x="6120826" y="2457930"/>
            <a:ext cx="2718375" cy="206358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0"/>
          <p:cNvSpPr txBox="1"/>
          <p:nvPr>
            <p:ph idx="1" type="body"/>
          </p:nvPr>
        </p:nvSpPr>
        <p:spPr>
          <a:xfrm>
            <a:off x="350550" y="414550"/>
            <a:ext cx="7505700" cy="3157200"/>
          </a:xfrm>
          <a:prstGeom prst="rect">
            <a:avLst/>
          </a:prstGeom>
          <a:solidFill>
            <a:srgbClr val="FFFFFF"/>
          </a:solid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2000"/>
              <a:t>The patient may also have these signs and symptoms secondary to the complication of </a:t>
            </a:r>
            <a:r>
              <a:rPr lang="en-US" sz="2000">
                <a:solidFill>
                  <a:srgbClr val="FF0000"/>
                </a:solidFill>
                <a:highlight>
                  <a:srgbClr val="FFFFFF"/>
                </a:highlight>
              </a:rPr>
              <a:t>budd-chiari syndrome</a:t>
            </a:r>
            <a:r>
              <a:rPr lang="en-US" sz="2000"/>
              <a:t> due to compression over the hepatic veins :</a:t>
            </a:r>
            <a:endParaRPr sz="2000"/>
          </a:p>
          <a:p>
            <a:pPr indent="-355600" lvl="0" marL="457200" rtl="0" algn="l">
              <a:lnSpc>
                <a:spcPct val="115000"/>
              </a:lnSpc>
              <a:spcBef>
                <a:spcPts val="0"/>
              </a:spcBef>
              <a:spcAft>
                <a:spcPts val="0"/>
              </a:spcAft>
              <a:buSzPts val="2000"/>
              <a:buAutoNum type="arabicPeriod"/>
            </a:pPr>
            <a:r>
              <a:rPr lang="en-US" sz="2000"/>
              <a:t>varices and Caput medosa.</a:t>
            </a:r>
            <a:endParaRPr sz="2000"/>
          </a:p>
          <a:p>
            <a:pPr indent="-355600" lvl="0" marL="457200" rtl="0" algn="l">
              <a:lnSpc>
                <a:spcPct val="115000"/>
              </a:lnSpc>
              <a:spcBef>
                <a:spcPts val="0"/>
              </a:spcBef>
              <a:spcAft>
                <a:spcPts val="0"/>
              </a:spcAft>
              <a:buSzPts val="2000"/>
              <a:buAutoNum type="arabicPeriod"/>
            </a:pPr>
            <a:r>
              <a:rPr lang="en-US" sz="2000"/>
              <a:t>hemorrhoids.</a:t>
            </a:r>
            <a:endParaRPr sz="2000"/>
          </a:p>
          <a:p>
            <a:pPr indent="-355600" lvl="0" marL="457200" rtl="0" algn="l">
              <a:lnSpc>
                <a:spcPct val="115000"/>
              </a:lnSpc>
              <a:spcBef>
                <a:spcPts val="0"/>
              </a:spcBef>
              <a:spcAft>
                <a:spcPts val="0"/>
              </a:spcAft>
              <a:buSzPts val="2000"/>
              <a:buAutoNum type="arabicPeriod"/>
            </a:pPr>
            <a:r>
              <a:rPr lang="en-US" sz="2000"/>
              <a:t>Ascites.</a:t>
            </a:r>
            <a:endParaRPr sz="2000"/>
          </a:p>
          <a:p>
            <a:pPr indent="-355600" lvl="0" marL="457200" rtl="0" algn="l">
              <a:lnSpc>
                <a:spcPct val="115000"/>
              </a:lnSpc>
              <a:spcBef>
                <a:spcPts val="0"/>
              </a:spcBef>
              <a:spcAft>
                <a:spcPts val="0"/>
              </a:spcAft>
              <a:buSzPts val="2000"/>
              <a:buAutoNum type="arabicPeriod"/>
            </a:pPr>
            <a:r>
              <a:rPr lang="en-US" sz="2000"/>
              <a:t>Elevated BUN/CR level .</a:t>
            </a:r>
            <a:endParaRPr sz="2000"/>
          </a:p>
          <a:p>
            <a:pPr indent="-355600" lvl="0" marL="457200" rtl="0" algn="l">
              <a:lnSpc>
                <a:spcPct val="115000"/>
              </a:lnSpc>
              <a:spcBef>
                <a:spcPts val="0"/>
              </a:spcBef>
              <a:spcAft>
                <a:spcPts val="0"/>
              </a:spcAft>
              <a:buSzPts val="2000"/>
              <a:buAutoNum type="arabicPeriod"/>
            </a:pPr>
            <a:r>
              <a:rPr lang="en-US" sz="2000"/>
              <a:t>Splenomegaly. </a:t>
            </a:r>
            <a:endParaRPr sz="2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1"/>
          <p:cNvSpPr txBox="1"/>
          <p:nvPr>
            <p:ph type="title"/>
          </p:nvPr>
        </p:nvSpPr>
        <p:spPr>
          <a:xfrm flipH="1" rot="476">
            <a:off x="646350" y="386452"/>
            <a:ext cx="2166300" cy="661200"/>
          </a:xfrm>
          <a:prstGeom prst="rect">
            <a:avLst/>
          </a:prstGeom>
          <a:solidFill>
            <a:srgbClr val="FFF2CC"/>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98039"/>
              <a:buNone/>
            </a:pPr>
            <a:r>
              <a:rPr lang="en-US" sz="3400"/>
              <a:t>Rupture :</a:t>
            </a:r>
            <a:endParaRPr sz="3400"/>
          </a:p>
        </p:txBody>
      </p:sp>
      <p:sp>
        <p:nvSpPr>
          <p:cNvPr id="304" name="Google Shape;304;p31"/>
          <p:cNvSpPr txBox="1"/>
          <p:nvPr>
            <p:ph idx="1" type="body"/>
          </p:nvPr>
        </p:nvSpPr>
        <p:spPr>
          <a:xfrm>
            <a:off x="336404" y="1206858"/>
            <a:ext cx="7505700" cy="3121500"/>
          </a:xfrm>
          <a:prstGeom prst="rect">
            <a:avLst/>
          </a:prstGeom>
          <a:noFill/>
          <a:ln>
            <a:noFill/>
          </a:ln>
        </p:spPr>
        <p:txBody>
          <a:bodyPr anchorCtr="0" anchor="t" bIns="91425" lIns="91425" spcFirstLastPara="1" rIns="91425" wrap="square" tIns="91425">
            <a:normAutofit/>
          </a:bodyPr>
          <a:lstStyle/>
          <a:p>
            <a:pPr indent="-381000" lvl="0" marL="457200" rtl="0" algn="l">
              <a:lnSpc>
                <a:spcPct val="115000"/>
              </a:lnSpc>
              <a:spcBef>
                <a:spcPts val="0"/>
              </a:spcBef>
              <a:spcAft>
                <a:spcPts val="0"/>
              </a:spcAft>
              <a:buSzPts val="2400"/>
              <a:buChar char="●"/>
            </a:pPr>
            <a:r>
              <a:rPr lang="en-US" sz="2400"/>
              <a:t>Rupture of hepatic hydatid cysts occurs in about 35% of cases.</a:t>
            </a:r>
            <a:endParaRPr sz="2400"/>
          </a:p>
          <a:p>
            <a:pPr indent="-381000" lvl="0" marL="457200" rtl="0" algn="l">
              <a:lnSpc>
                <a:spcPct val="115000"/>
              </a:lnSpc>
              <a:spcBef>
                <a:spcPts val="0"/>
              </a:spcBef>
              <a:spcAft>
                <a:spcPts val="0"/>
              </a:spcAft>
              <a:buSzPts val="2400"/>
              <a:buChar char="●"/>
            </a:pPr>
            <a:r>
              <a:rPr lang="en-US" sz="2400"/>
              <a:t>The most common rupture type is </a:t>
            </a:r>
            <a:r>
              <a:rPr lang="en-US" sz="2400">
                <a:solidFill>
                  <a:srgbClr val="FF0000"/>
                </a:solidFill>
              </a:rPr>
              <a:t>communicating rupture, then contained rupture </a:t>
            </a:r>
            <a:r>
              <a:rPr lang="en-US" sz="2400">
                <a:solidFill>
                  <a:srgbClr val="000000"/>
                </a:solidFill>
              </a:rPr>
              <a:t>and the last one is </a:t>
            </a:r>
            <a:r>
              <a:rPr lang="en-US" sz="2400">
                <a:solidFill>
                  <a:srgbClr val="FF0000"/>
                </a:solidFill>
              </a:rPr>
              <a:t>direct rupture.</a:t>
            </a:r>
            <a:endParaRPr sz="240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2"/>
          <p:cNvSpPr txBox="1"/>
          <p:nvPr>
            <p:ph type="title"/>
          </p:nvPr>
        </p:nvSpPr>
        <p:spPr>
          <a:xfrm>
            <a:off x="819139" y="434146"/>
            <a:ext cx="7505700" cy="954600"/>
          </a:xfrm>
          <a:prstGeom prst="rect">
            <a:avLst/>
          </a:prstGeom>
          <a:solidFill>
            <a:srgbClr val="FFF2CC"/>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COMMUNICATING RUPTURE OF HEPATIC HYDATID CYSTS</a:t>
            </a:r>
            <a:endParaRPr/>
          </a:p>
        </p:txBody>
      </p:sp>
      <p:sp>
        <p:nvSpPr>
          <p:cNvPr id="310" name="Google Shape;310;p32"/>
          <p:cNvSpPr txBox="1"/>
          <p:nvPr>
            <p:ph idx="1" type="body"/>
          </p:nvPr>
        </p:nvSpPr>
        <p:spPr>
          <a:xfrm>
            <a:off x="717218" y="1507588"/>
            <a:ext cx="7505700" cy="33492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2000"/>
              <a:t>Communicating rupture refers to the passage of hydatid material from the hepatic hydatid cyst into the biliary tract, peritoneal cavity, or other adjacent organs.</a:t>
            </a:r>
            <a:endParaRPr sz="2000"/>
          </a:p>
          <a:p>
            <a:pPr indent="-355600" lvl="0" marL="457200" rtl="0" algn="l">
              <a:lnSpc>
                <a:spcPct val="115000"/>
              </a:lnSpc>
              <a:spcBef>
                <a:spcPts val="0"/>
              </a:spcBef>
              <a:spcAft>
                <a:spcPts val="0"/>
              </a:spcAft>
              <a:buSzPts val="2000"/>
              <a:buChar char="●"/>
            </a:pPr>
            <a:r>
              <a:rPr lang="en-US" sz="2000"/>
              <a:t>Types of the communicating rupture:</a:t>
            </a:r>
            <a:endParaRPr sz="2000"/>
          </a:p>
          <a:p>
            <a:pPr indent="-355600" lvl="0" marL="457200" rtl="0" algn="l">
              <a:lnSpc>
                <a:spcPct val="115000"/>
              </a:lnSpc>
              <a:spcBef>
                <a:spcPts val="0"/>
              </a:spcBef>
              <a:spcAft>
                <a:spcPts val="0"/>
              </a:spcAft>
              <a:buSzPts val="2000"/>
              <a:buAutoNum type="arabicPeriod"/>
            </a:pPr>
            <a:r>
              <a:rPr b="1" lang="en-US" sz="2000"/>
              <a:t>Intrabiliary rupture:</a:t>
            </a:r>
            <a:endParaRPr b="1" sz="2000"/>
          </a:p>
          <a:p>
            <a:pPr indent="-355600" lvl="0" marL="457200" rtl="0" algn="l">
              <a:lnSpc>
                <a:spcPct val="115000"/>
              </a:lnSpc>
              <a:spcBef>
                <a:spcPts val="0"/>
              </a:spcBef>
              <a:spcAft>
                <a:spcPts val="0"/>
              </a:spcAft>
              <a:buSzPts val="2000"/>
              <a:buChar char="●"/>
            </a:pPr>
            <a:r>
              <a:rPr lang="en-US" sz="2000"/>
              <a:t>is more common in large cysts, in the centrally localized cysts and in advanced stages of the disease .  </a:t>
            </a: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3"/>
          <p:cNvSpPr txBox="1"/>
          <p:nvPr>
            <p:ph idx="1" type="body"/>
          </p:nvPr>
        </p:nvSpPr>
        <p:spPr>
          <a:xfrm>
            <a:off x="560800" y="672875"/>
            <a:ext cx="8030400" cy="39471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2000"/>
              <a:t>rupture within the biliary tree may present as small fissures (occult rupture) , in which only the cystic fluid drains to the biliary tree, usually asymptomatic, or may perforation (i.e., frank communication) that may lead to other complications.</a:t>
            </a:r>
            <a:endParaRPr sz="2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4"/>
          <p:cNvSpPr txBox="1"/>
          <p:nvPr>
            <p:ph idx="1" type="body"/>
          </p:nvPr>
        </p:nvSpPr>
        <p:spPr>
          <a:xfrm>
            <a:off x="626908" y="1011457"/>
            <a:ext cx="7505700" cy="38190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2000"/>
              <a:t>However in both cases hydatid sand or daughter cysts may be cleared into the biliary tract and may be responsible for acute pancreatitis.</a:t>
            </a:r>
            <a:endParaRPr sz="2000"/>
          </a:p>
          <a:p>
            <a:pPr indent="-355600" lvl="0" marL="457200" rtl="0" algn="l">
              <a:lnSpc>
                <a:spcPct val="115000"/>
              </a:lnSpc>
              <a:spcBef>
                <a:spcPts val="0"/>
              </a:spcBef>
              <a:spcAft>
                <a:spcPts val="0"/>
              </a:spcAft>
              <a:buSzPts val="2000"/>
              <a:buChar char="●"/>
            </a:pPr>
            <a:r>
              <a:rPr lang="en-US" sz="2000"/>
              <a:t>The commonest manifestations are biliary obstruction and cholangitis.</a:t>
            </a:r>
            <a:endParaRPr sz="2000"/>
          </a:p>
          <a:p>
            <a:pPr indent="0" lvl="0" marL="0" rtl="0" algn="l">
              <a:lnSpc>
                <a:spcPct val="115000"/>
              </a:lnSpc>
              <a:spcBef>
                <a:spcPts val="1200"/>
              </a:spcBef>
              <a:spcAft>
                <a:spcPts val="1200"/>
              </a:spcAft>
              <a:buSzPts val="1300"/>
              <a:buNone/>
            </a:pPr>
            <a:r>
              <a:rPr lang="en-US" sz="2000"/>
              <a:t>                                              </a:t>
            </a:r>
            <a:endParaRPr sz="200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3"/>
          <p:cNvSpPr txBox="1"/>
          <p:nvPr>
            <p:ph type="title"/>
          </p:nvPr>
        </p:nvSpPr>
        <p:spPr>
          <a:xfrm>
            <a:off x="407500" y="384550"/>
            <a:ext cx="7061100" cy="540000"/>
          </a:xfrm>
          <a:prstGeom prst="rect">
            <a:avLst/>
          </a:prstGeom>
          <a:solidFill>
            <a:srgbClr val="FFF2CC"/>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WHAT PARASITE CAUSES THE DISEASE?</a:t>
            </a:r>
            <a:endParaRPr/>
          </a:p>
        </p:txBody>
      </p:sp>
      <p:sp>
        <p:nvSpPr>
          <p:cNvPr id="150" name="Google Shape;150;p3"/>
          <p:cNvSpPr txBox="1"/>
          <p:nvPr>
            <p:ph idx="1" type="body"/>
          </p:nvPr>
        </p:nvSpPr>
        <p:spPr>
          <a:xfrm>
            <a:off x="407500" y="1121900"/>
            <a:ext cx="5363400" cy="16998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2000"/>
              <a:t>The </a:t>
            </a:r>
            <a:r>
              <a:rPr b="1" i="1" lang="en-US" sz="2000" u="sng">
                <a:solidFill>
                  <a:srgbClr val="FF0000"/>
                </a:solidFill>
              </a:rPr>
              <a:t>larva</a:t>
            </a:r>
            <a:r>
              <a:rPr lang="en-US" sz="2000"/>
              <a:t> stages of </a:t>
            </a:r>
            <a:r>
              <a:rPr b="1" lang="en-US" sz="2000"/>
              <a:t>cestodes (tapeworms)</a:t>
            </a:r>
            <a:r>
              <a:rPr lang="en-US" sz="2000"/>
              <a:t> of the genus Echinococcus are the causal agents of the disease.</a:t>
            </a:r>
            <a:endParaRPr sz="2000"/>
          </a:p>
          <a:p>
            <a:pPr indent="-355600" lvl="0" marL="457200" rtl="0" algn="l">
              <a:lnSpc>
                <a:spcPct val="115000"/>
              </a:lnSpc>
              <a:spcBef>
                <a:spcPts val="0"/>
              </a:spcBef>
              <a:spcAft>
                <a:spcPts val="0"/>
              </a:spcAft>
              <a:buSzPts val="2000"/>
              <a:buChar char="●"/>
            </a:pPr>
            <a:r>
              <a:rPr lang="en-US" sz="2000"/>
              <a:t>Three specieses of the E. genus are exist:</a:t>
            </a:r>
            <a:endParaRPr sz="2000"/>
          </a:p>
        </p:txBody>
      </p:sp>
      <p:pic>
        <p:nvPicPr>
          <p:cNvPr id="151" name="Google Shape;151;p3"/>
          <p:cNvPicPr preferRelativeResize="0"/>
          <p:nvPr/>
        </p:nvPicPr>
        <p:blipFill rotWithShape="1">
          <a:blip r:embed="rId3">
            <a:alphaModFix/>
          </a:blip>
          <a:srcRect b="0" l="0" r="0" t="0"/>
          <a:stretch/>
        </p:blipFill>
        <p:spPr>
          <a:xfrm>
            <a:off x="5922345" y="1024078"/>
            <a:ext cx="2933750" cy="1438925"/>
          </a:xfrm>
          <a:prstGeom prst="rect">
            <a:avLst/>
          </a:prstGeom>
          <a:noFill/>
          <a:ln>
            <a:noFill/>
          </a:ln>
        </p:spPr>
      </p:pic>
      <p:sp>
        <p:nvSpPr>
          <p:cNvPr id="152" name="Google Shape;152;p3"/>
          <p:cNvSpPr txBox="1"/>
          <p:nvPr/>
        </p:nvSpPr>
        <p:spPr>
          <a:xfrm>
            <a:off x="756450" y="2821700"/>
            <a:ext cx="7631100" cy="20319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Calibri"/>
              <a:buAutoNum type="arabicPeriod"/>
            </a:pPr>
            <a:r>
              <a:rPr b="1" i="0" lang="en-US" sz="2000" u="none" cap="none" strike="noStrike">
                <a:solidFill>
                  <a:srgbClr val="FF0000"/>
                </a:solidFill>
                <a:latin typeface="Calibri"/>
                <a:ea typeface="Calibri"/>
                <a:cs typeface="Calibri"/>
                <a:sym typeface="Calibri"/>
              </a:rPr>
              <a:t>Cystic echinococcosis: </a:t>
            </a:r>
            <a:r>
              <a:rPr b="1" i="0" lang="en-US" sz="2000" u="sng" cap="none" strike="noStrike">
                <a:solidFill>
                  <a:srgbClr val="FF0000"/>
                </a:solidFill>
                <a:latin typeface="Calibri"/>
                <a:ea typeface="Calibri"/>
                <a:cs typeface="Calibri"/>
                <a:sym typeface="Calibri"/>
              </a:rPr>
              <a:t>Common</a:t>
            </a:r>
            <a:r>
              <a:rPr b="0" i="0" lang="en-US" sz="2000" u="none" cap="none" strike="noStrike">
                <a:solidFill>
                  <a:srgbClr val="000000"/>
                </a:solidFill>
                <a:latin typeface="Calibri"/>
                <a:ea typeface="Calibri"/>
                <a:cs typeface="Calibri"/>
                <a:sym typeface="Calibri"/>
              </a:rPr>
              <a:t> and caused by the larval stage of </a:t>
            </a:r>
            <a:r>
              <a:rPr b="1" i="0" lang="en-US" sz="2000" u="none" cap="none" strike="noStrike">
                <a:solidFill>
                  <a:srgbClr val="000000"/>
                </a:solidFill>
                <a:latin typeface="Calibri"/>
                <a:ea typeface="Calibri"/>
                <a:cs typeface="Calibri"/>
                <a:sym typeface="Calibri"/>
              </a:rPr>
              <a:t>E. granulosus</a:t>
            </a:r>
            <a:r>
              <a:rPr b="0" i="0" lang="en-US" sz="2000" u="none" cap="none" strike="noStrike">
                <a:solidFill>
                  <a:srgbClr val="000000"/>
                </a:solidFill>
                <a:latin typeface="Calibri"/>
                <a:ea typeface="Calibri"/>
                <a:cs typeface="Calibri"/>
                <a:sym typeface="Calibri"/>
              </a:rPr>
              <a:t>.</a:t>
            </a:r>
            <a:endParaRPr b="0"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AutoNum type="arabicPeriod"/>
            </a:pPr>
            <a:r>
              <a:rPr b="0" i="0" lang="en-US" sz="2000" u="none" cap="none" strike="noStrike">
                <a:solidFill>
                  <a:srgbClr val="000000"/>
                </a:solidFill>
                <a:latin typeface="Calibri"/>
                <a:ea typeface="Calibri"/>
                <a:cs typeface="Calibri"/>
                <a:sym typeface="Calibri"/>
              </a:rPr>
              <a:t> </a:t>
            </a:r>
            <a:r>
              <a:rPr b="1" i="0" lang="en-US" sz="2000" u="none" cap="none" strike="noStrike">
                <a:solidFill>
                  <a:srgbClr val="FF0000"/>
                </a:solidFill>
                <a:latin typeface="Calibri"/>
                <a:ea typeface="Calibri"/>
                <a:cs typeface="Calibri"/>
                <a:sym typeface="Calibri"/>
              </a:rPr>
              <a:t>Alveolar echinococcosis: </a:t>
            </a:r>
            <a:r>
              <a:rPr b="0" i="0" lang="en-US" sz="2000" u="none" cap="none" strike="noStrike">
                <a:solidFill>
                  <a:srgbClr val="000000"/>
                </a:solidFill>
                <a:latin typeface="Calibri"/>
                <a:ea typeface="Calibri"/>
                <a:cs typeface="Calibri"/>
                <a:sym typeface="Calibri"/>
              </a:rPr>
              <a:t>Rare and caused by the larval stage of </a:t>
            </a:r>
            <a:r>
              <a:rPr b="1" i="0" lang="en-US" sz="2000" u="none" cap="none" strike="noStrike">
                <a:solidFill>
                  <a:srgbClr val="000000"/>
                </a:solidFill>
                <a:latin typeface="Calibri"/>
                <a:ea typeface="Calibri"/>
                <a:cs typeface="Calibri"/>
                <a:sym typeface="Calibri"/>
              </a:rPr>
              <a:t>E. multilocularis.</a:t>
            </a:r>
            <a:endParaRPr b="1"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AutoNum type="arabicPeriod"/>
            </a:pPr>
            <a:r>
              <a:rPr b="1" i="0" lang="en-US" sz="2000" u="none" cap="none" strike="noStrike">
                <a:solidFill>
                  <a:srgbClr val="FF0000"/>
                </a:solidFill>
                <a:latin typeface="Calibri"/>
                <a:ea typeface="Calibri"/>
                <a:cs typeface="Calibri"/>
                <a:sym typeface="Calibri"/>
              </a:rPr>
              <a:t>Polycystic echinococcosis:</a:t>
            </a:r>
            <a:r>
              <a:rPr b="0" i="0" lang="en-US" sz="2000" u="none" cap="none" strike="noStrike">
                <a:solidFill>
                  <a:srgbClr val="000000"/>
                </a:solidFill>
                <a:latin typeface="Calibri"/>
                <a:ea typeface="Calibri"/>
                <a:cs typeface="Calibri"/>
                <a:sym typeface="Calibri"/>
              </a:rPr>
              <a:t> Rare and caused by the larval stage of  </a:t>
            </a:r>
            <a:r>
              <a:rPr b="1" i="0" lang="en-US" sz="2000" u="none" cap="none" strike="noStrike">
                <a:solidFill>
                  <a:srgbClr val="000000"/>
                </a:solidFill>
                <a:latin typeface="Calibri"/>
                <a:ea typeface="Calibri"/>
                <a:cs typeface="Calibri"/>
                <a:sym typeface="Calibri"/>
              </a:rPr>
              <a:t>E. vogeli.</a:t>
            </a:r>
            <a:endParaRPr b="1" i="0" sz="2000" u="none" cap="none" strike="noStrike">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5"/>
          <p:cNvSpPr txBox="1"/>
          <p:nvPr>
            <p:ph idx="1" type="body"/>
          </p:nvPr>
        </p:nvSpPr>
        <p:spPr>
          <a:xfrm>
            <a:off x="532832" y="581735"/>
            <a:ext cx="7505700" cy="3179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b="1" i="1" lang="en-US" sz="2000" u="sng"/>
              <a:t>Symptoms:</a:t>
            </a:r>
            <a:endParaRPr b="1" i="1" sz="2000" u="sng"/>
          </a:p>
          <a:p>
            <a:pPr indent="-355600" lvl="0" marL="457200" rtl="0" algn="l">
              <a:lnSpc>
                <a:spcPct val="115000"/>
              </a:lnSpc>
              <a:spcBef>
                <a:spcPts val="1200"/>
              </a:spcBef>
              <a:spcAft>
                <a:spcPts val="0"/>
              </a:spcAft>
              <a:buClr>
                <a:srgbClr val="FF0000"/>
              </a:buClr>
              <a:buSzPts val="2000"/>
              <a:buAutoNum type="arabicPeriod"/>
            </a:pPr>
            <a:r>
              <a:rPr lang="en-US" sz="2000">
                <a:solidFill>
                  <a:srgbClr val="FF0000"/>
                </a:solidFill>
              </a:rPr>
              <a:t>Jaundice </a:t>
            </a:r>
            <a:r>
              <a:rPr lang="en-US" sz="2000">
                <a:solidFill>
                  <a:srgbClr val="000000"/>
                </a:solidFill>
              </a:rPr>
              <a:t>( dark urine + bulky offensive clay colored stool)</a:t>
            </a:r>
            <a:endParaRPr sz="2000">
              <a:solidFill>
                <a:srgbClr val="000000"/>
              </a:solidFill>
            </a:endParaRPr>
          </a:p>
          <a:p>
            <a:pPr indent="-355600" lvl="0" marL="457200" rtl="0" algn="l">
              <a:lnSpc>
                <a:spcPct val="115000"/>
              </a:lnSpc>
              <a:spcBef>
                <a:spcPts val="0"/>
              </a:spcBef>
              <a:spcAft>
                <a:spcPts val="0"/>
              </a:spcAft>
              <a:buSzPts val="2000"/>
              <a:buAutoNum type="arabicPeriod"/>
            </a:pPr>
            <a:r>
              <a:rPr lang="en-US" sz="2000">
                <a:solidFill>
                  <a:srgbClr val="FF0000"/>
                </a:solidFill>
              </a:rPr>
              <a:t>Pain ( biliary colic): </a:t>
            </a:r>
            <a:r>
              <a:rPr lang="en-US" sz="2000">
                <a:solidFill>
                  <a:srgbClr val="000000"/>
                </a:solidFill>
              </a:rPr>
              <a:t>Site in the right upper quadrant, epigastrium… radiation: to the right shoulder.          Associated symptoms: nausea and vomiting.</a:t>
            </a:r>
            <a:endParaRPr sz="2000">
              <a:solidFill>
                <a:srgbClr val="000000"/>
              </a:solidFill>
            </a:endParaRPr>
          </a:p>
          <a:p>
            <a:pPr indent="-355600" lvl="0" marL="457200" rtl="0" algn="l">
              <a:lnSpc>
                <a:spcPct val="115000"/>
              </a:lnSpc>
              <a:spcBef>
                <a:spcPts val="0"/>
              </a:spcBef>
              <a:spcAft>
                <a:spcPts val="0"/>
              </a:spcAft>
              <a:buClr>
                <a:srgbClr val="FF0000"/>
              </a:buClr>
              <a:buSzPts val="2000"/>
              <a:buAutoNum type="arabicPeriod"/>
            </a:pPr>
            <a:r>
              <a:rPr lang="en-US" sz="2000">
                <a:solidFill>
                  <a:srgbClr val="FF0000"/>
                </a:solidFill>
              </a:rPr>
              <a:t>Itching.</a:t>
            </a:r>
            <a:endParaRPr sz="2000">
              <a:solidFill>
                <a:srgbClr val="FF0000"/>
              </a:solidFill>
            </a:endParaRPr>
          </a:p>
          <a:p>
            <a:pPr indent="-355600" lvl="0" marL="457200" rtl="0" algn="l">
              <a:lnSpc>
                <a:spcPct val="115000"/>
              </a:lnSpc>
              <a:spcBef>
                <a:spcPts val="0"/>
              </a:spcBef>
              <a:spcAft>
                <a:spcPts val="0"/>
              </a:spcAft>
              <a:buClr>
                <a:srgbClr val="FF0000"/>
              </a:buClr>
              <a:buSzPts val="2000"/>
              <a:buAutoNum type="arabicPeriod"/>
            </a:pPr>
            <a:r>
              <a:rPr lang="en-US" sz="2000">
                <a:solidFill>
                  <a:srgbClr val="FF0000"/>
                </a:solidFill>
              </a:rPr>
              <a:t>Bleeding tendency and easy bruising.</a:t>
            </a:r>
            <a:endParaRPr sz="2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6"/>
          <p:cNvSpPr txBox="1"/>
          <p:nvPr>
            <p:ph type="title"/>
          </p:nvPr>
        </p:nvSpPr>
        <p:spPr>
          <a:xfrm>
            <a:off x="3420564" y="797537"/>
            <a:ext cx="29538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solidFill>
                  <a:srgbClr val="000000"/>
                </a:solidFill>
              </a:rPr>
              <a:t>Signs:</a:t>
            </a:r>
            <a:endParaRPr>
              <a:solidFill>
                <a:srgbClr val="000000"/>
              </a:solidFill>
            </a:endParaRPr>
          </a:p>
        </p:txBody>
      </p:sp>
      <p:sp>
        <p:nvSpPr>
          <p:cNvPr id="331" name="Google Shape;331;p36"/>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b="1" lang="en-US" sz="2000" u="sng"/>
              <a:t>Vital signs:</a:t>
            </a:r>
            <a:endParaRPr b="1" sz="2000" u="sng"/>
          </a:p>
          <a:p>
            <a:pPr indent="-355600" lvl="0" marL="457200" rtl="0" algn="l">
              <a:lnSpc>
                <a:spcPct val="115000"/>
              </a:lnSpc>
              <a:spcBef>
                <a:spcPts val="1200"/>
              </a:spcBef>
              <a:spcAft>
                <a:spcPts val="0"/>
              </a:spcAft>
              <a:buSzPts val="2000"/>
              <a:buAutoNum type="arabicPeriod"/>
            </a:pPr>
            <a:r>
              <a:rPr lang="en-US" sz="2000"/>
              <a:t>High temperature </a:t>
            </a:r>
            <a:endParaRPr sz="2000"/>
          </a:p>
          <a:p>
            <a:pPr indent="-355600" lvl="0" marL="457200" rtl="0" algn="l">
              <a:lnSpc>
                <a:spcPct val="115000"/>
              </a:lnSpc>
              <a:spcBef>
                <a:spcPts val="0"/>
              </a:spcBef>
              <a:spcAft>
                <a:spcPts val="0"/>
              </a:spcAft>
              <a:buSzPts val="2000"/>
              <a:buAutoNum type="arabicPeriod"/>
            </a:pPr>
            <a:r>
              <a:rPr lang="en-US" sz="2000"/>
              <a:t>Bradycardia </a:t>
            </a:r>
            <a:endParaRPr sz="2000"/>
          </a:p>
          <a:p>
            <a:pPr indent="-355600" lvl="0" marL="457200" rtl="0" algn="l">
              <a:lnSpc>
                <a:spcPct val="115000"/>
              </a:lnSpc>
              <a:spcBef>
                <a:spcPts val="0"/>
              </a:spcBef>
              <a:spcAft>
                <a:spcPts val="0"/>
              </a:spcAft>
              <a:buSzPts val="2000"/>
              <a:buAutoNum type="arabicPeriod"/>
            </a:pPr>
            <a:r>
              <a:rPr lang="en-US" sz="2000"/>
              <a:t>Hypotension </a:t>
            </a:r>
            <a:endParaRPr sz="2000"/>
          </a:p>
          <a:p>
            <a:pPr indent="-355600" lvl="0" marL="457200" rtl="0" algn="l">
              <a:lnSpc>
                <a:spcPct val="115000"/>
              </a:lnSpc>
              <a:spcBef>
                <a:spcPts val="0"/>
              </a:spcBef>
              <a:spcAft>
                <a:spcPts val="0"/>
              </a:spcAft>
              <a:buSzPts val="2000"/>
              <a:buAutoNum type="arabicPeriod"/>
            </a:pPr>
            <a:r>
              <a:rPr lang="en-US" sz="2000"/>
              <a:t>Purpura and ecchymosis</a:t>
            </a:r>
            <a:endParaRPr sz="2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7"/>
          <p:cNvSpPr txBox="1"/>
          <p:nvPr>
            <p:ph type="title"/>
          </p:nvPr>
        </p:nvSpPr>
        <p:spPr>
          <a:xfrm>
            <a:off x="1618199" y="917700"/>
            <a:ext cx="16440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highlight>
                  <a:srgbClr val="FFF2CC"/>
                </a:highlight>
              </a:rPr>
              <a:t>Also:</a:t>
            </a:r>
            <a:endParaRPr>
              <a:highlight>
                <a:srgbClr val="FFF2CC"/>
              </a:highlight>
            </a:endParaRPr>
          </a:p>
        </p:txBody>
      </p:sp>
      <p:sp>
        <p:nvSpPr>
          <p:cNvPr id="337" name="Google Shape;337;p37"/>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US" sz="2000"/>
              <a:t>The rupture of the hydatid cyst in the biliary ducts and the migration of the hydatid material in the biliary tree lead to the apparition of other biliary complications like:</a:t>
            </a:r>
            <a:endParaRPr sz="2000"/>
          </a:p>
          <a:p>
            <a:pPr indent="0" lvl="0" marL="0" rtl="0" algn="l">
              <a:lnSpc>
                <a:spcPct val="115000"/>
              </a:lnSpc>
              <a:spcBef>
                <a:spcPts val="1200"/>
              </a:spcBef>
              <a:spcAft>
                <a:spcPts val="1200"/>
              </a:spcAft>
              <a:buSzPts val="1300"/>
              <a:buNone/>
            </a:pPr>
            <a:r>
              <a:rPr b="1" lang="en-US" sz="2000" u="sng">
                <a:solidFill>
                  <a:srgbClr val="FF0000"/>
                </a:solidFill>
              </a:rPr>
              <a:t>hydatid biliary lithiasis</a:t>
            </a:r>
            <a:endParaRPr b="1" sz="2000" u="sng">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8"/>
          <p:cNvSpPr txBox="1"/>
          <p:nvPr>
            <p:ph type="title"/>
          </p:nvPr>
        </p:nvSpPr>
        <p:spPr>
          <a:xfrm>
            <a:off x="446661" y="322914"/>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Diagnosis:</a:t>
            </a:r>
            <a:endParaRPr/>
          </a:p>
        </p:txBody>
      </p:sp>
      <p:sp>
        <p:nvSpPr>
          <p:cNvPr id="343" name="Google Shape;343;p38"/>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2000"/>
              <a:t>Diagnosis of this complication can usually  made by using ultrasound and abdominal CT scan.</a:t>
            </a:r>
            <a:endParaRPr sz="2000"/>
          </a:p>
          <a:p>
            <a:pPr indent="-355600" lvl="0" marL="457200" rtl="0" algn="l">
              <a:lnSpc>
                <a:spcPct val="115000"/>
              </a:lnSpc>
              <a:spcBef>
                <a:spcPts val="0"/>
              </a:spcBef>
              <a:spcAft>
                <a:spcPts val="0"/>
              </a:spcAft>
              <a:buSzPts val="2000"/>
              <a:buChar char="●"/>
            </a:pPr>
            <a:r>
              <a:rPr lang="en-US" sz="2000"/>
              <a:t>the presence of dilated common bile duct, jaundice, or both in addition to a cystic lesion of liver at CT-scan is strongly suggestive of a hydatid cyst with intrabiliary rupture.</a:t>
            </a:r>
            <a:endParaRPr sz="2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9"/>
          <p:cNvSpPr txBox="1"/>
          <p:nvPr>
            <p:ph type="title"/>
          </p:nvPr>
        </p:nvSpPr>
        <p:spPr>
          <a:xfrm>
            <a:off x="600635" y="361376"/>
            <a:ext cx="7505700" cy="849000"/>
          </a:xfrm>
          <a:prstGeom prst="rect">
            <a:avLst/>
          </a:prstGeom>
          <a:solidFill>
            <a:srgbClr val="FFF2CC"/>
          </a:solid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Contained rupture of hepatic hydatid cysts</a:t>
            </a:r>
            <a:endParaRPr/>
          </a:p>
        </p:txBody>
      </p:sp>
      <p:sp>
        <p:nvSpPr>
          <p:cNvPr id="349" name="Google Shape;349;p39"/>
          <p:cNvSpPr txBox="1"/>
          <p:nvPr>
            <p:ph idx="1" type="body"/>
          </p:nvPr>
        </p:nvSpPr>
        <p:spPr>
          <a:xfrm>
            <a:off x="470693" y="1339749"/>
            <a:ext cx="7505700" cy="30030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2000"/>
              <a:t>occurs when the endocyst ruptures within the cyst while the outer pericyst remains intact.</a:t>
            </a:r>
            <a:endParaRPr sz="2000"/>
          </a:p>
          <a:p>
            <a:pPr indent="-355600" lvl="0" marL="457200" rtl="0" algn="l">
              <a:lnSpc>
                <a:spcPct val="115000"/>
              </a:lnSpc>
              <a:spcBef>
                <a:spcPts val="0"/>
              </a:spcBef>
              <a:spcAft>
                <a:spcPts val="0"/>
              </a:spcAft>
              <a:buSzPts val="2000"/>
              <a:buChar char="●"/>
            </a:pPr>
            <a:r>
              <a:rPr lang="en-US" sz="2000"/>
              <a:t>The causative mechanism is an augmented intracystic pressure due to hydatid fluid collection in the space between the pericyst and the endocyst as a result of hepatic hydatid cyst degeneration or trauma.</a:t>
            </a:r>
            <a:endParaRPr sz="2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0"/>
          <p:cNvSpPr/>
          <p:nvPr/>
        </p:nvSpPr>
        <p:spPr>
          <a:xfrm>
            <a:off x="1999725" y="1777725"/>
            <a:ext cx="1403100" cy="599175"/>
          </a:xfrm>
          <a:prstGeom prst="ellipse">
            <a:avLst/>
          </a:prstGeom>
          <a:solidFill>
            <a:schemeClr val="accent3"/>
          </a:solidFill>
          <a:ln cap="flat" cmpd="sng" w="28575">
            <a:solidFill>
              <a:srgbClr val="595959"/>
            </a:solidFill>
            <a:prstDash val="solid"/>
            <a:round/>
            <a:headEnd len="sm" w="sm" type="none"/>
            <a:tailEnd len="sm" w="sm" type="none"/>
          </a:ln>
        </p:spPr>
        <p:txBody>
          <a:bodyPr anchorCtr="0" anchor="ctr" bIns="34275" lIns="68550" spcFirstLastPara="1" rIns="68550" wrap="square" tIns="34275">
            <a:noAutofit/>
          </a:bodyPr>
          <a:lstStyle/>
          <a:p>
            <a:pPr indent="0" lvl="0" marL="0" marR="0" rtl="1" algn="ctr">
              <a:lnSpc>
                <a:spcPct val="100000"/>
              </a:lnSpc>
              <a:spcBef>
                <a:spcPts val="0"/>
              </a:spcBef>
              <a:spcAft>
                <a:spcPts val="0"/>
              </a:spcAft>
              <a:buNone/>
            </a:pPr>
            <a:r>
              <a:rPr b="1" i="0" lang="en-US" sz="1700" u="sng" cap="none" strike="noStrike">
                <a:solidFill>
                  <a:srgbClr val="000000"/>
                </a:solidFill>
                <a:latin typeface="Twentieth Century"/>
                <a:ea typeface="Twentieth Century"/>
                <a:cs typeface="Twentieth Century"/>
                <a:sym typeface="Twentieth Century"/>
              </a:rPr>
              <a:t>Rupture</a:t>
            </a:r>
            <a:endParaRPr b="1" i="0" sz="1700" u="sng" cap="none" strike="noStrike">
              <a:solidFill>
                <a:srgbClr val="000000"/>
              </a:solidFill>
              <a:latin typeface="Twentieth Century"/>
              <a:ea typeface="Twentieth Century"/>
              <a:cs typeface="Twentieth Century"/>
              <a:sym typeface="Twentieth Century"/>
            </a:endParaRPr>
          </a:p>
        </p:txBody>
      </p:sp>
      <p:sp>
        <p:nvSpPr>
          <p:cNvPr id="356" name="Google Shape;356;p40"/>
          <p:cNvSpPr/>
          <p:nvPr/>
        </p:nvSpPr>
        <p:spPr>
          <a:xfrm>
            <a:off x="204506" y="1652306"/>
            <a:ext cx="1345275" cy="694575"/>
          </a:xfrm>
          <a:prstGeom prst="rect">
            <a:avLst/>
          </a:prstGeom>
          <a:solidFill>
            <a:schemeClr val="accent3"/>
          </a:solidFill>
          <a:ln cap="flat" cmpd="sng" w="28575">
            <a:solidFill>
              <a:srgbClr val="595959"/>
            </a:solidFill>
            <a:prstDash val="solid"/>
            <a:round/>
            <a:headEnd len="sm" w="sm" type="none"/>
            <a:tailEnd len="sm" w="sm" type="none"/>
          </a:ln>
        </p:spPr>
        <p:txBody>
          <a:bodyPr anchorCtr="0" anchor="ctr" bIns="34275" lIns="68550" spcFirstLastPara="1" rIns="68550" wrap="square" tIns="34275">
            <a:noAutofit/>
          </a:bodyPr>
          <a:lstStyle/>
          <a:p>
            <a:pPr indent="0" lvl="0" marL="0" marR="0" rtl="1" algn="ctr">
              <a:lnSpc>
                <a:spcPct val="100000"/>
              </a:lnSpc>
              <a:spcBef>
                <a:spcPts val="0"/>
              </a:spcBef>
              <a:spcAft>
                <a:spcPts val="0"/>
              </a:spcAft>
              <a:buNone/>
            </a:pPr>
            <a:r>
              <a:rPr b="1" i="0" lang="en-US" sz="1600" u="sng" cap="none" strike="noStrike">
                <a:solidFill>
                  <a:srgbClr val="000000"/>
                </a:solidFill>
                <a:latin typeface="Twentieth Century"/>
                <a:ea typeface="Twentieth Century"/>
                <a:cs typeface="Twentieth Century"/>
                <a:sym typeface="Twentieth Century"/>
              </a:rPr>
              <a:t>Complications</a:t>
            </a:r>
            <a:endParaRPr b="1" i="0" sz="1600" u="sng" cap="none" strike="noStrike">
              <a:solidFill>
                <a:srgbClr val="000000"/>
              </a:solidFill>
              <a:latin typeface="Twentieth Century"/>
              <a:ea typeface="Twentieth Century"/>
              <a:cs typeface="Twentieth Century"/>
              <a:sym typeface="Twentieth Century"/>
            </a:endParaRPr>
          </a:p>
          <a:p>
            <a:pPr indent="0" lvl="0" marL="0" marR="0" rtl="0" algn="ctr">
              <a:lnSpc>
                <a:spcPct val="100000"/>
              </a:lnSpc>
              <a:spcBef>
                <a:spcPts val="0"/>
              </a:spcBef>
              <a:spcAft>
                <a:spcPts val="0"/>
              </a:spcAft>
              <a:buNone/>
            </a:pPr>
            <a:r>
              <a:rPr b="1" i="0" lang="en-US" sz="1600" u="sng" cap="none" strike="noStrike">
                <a:solidFill>
                  <a:srgbClr val="000000"/>
                </a:solidFill>
                <a:latin typeface="Twentieth Century"/>
                <a:ea typeface="Twentieth Century"/>
                <a:cs typeface="Twentieth Century"/>
                <a:sym typeface="Twentieth Century"/>
              </a:rPr>
              <a:t>Of hydatid cyst</a:t>
            </a:r>
            <a:endParaRPr b="1" i="0" sz="1600" u="sng" cap="none" strike="noStrike">
              <a:solidFill>
                <a:srgbClr val="000000"/>
              </a:solidFill>
              <a:latin typeface="Twentieth Century"/>
              <a:ea typeface="Twentieth Century"/>
              <a:cs typeface="Twentieth Century"/>
              <a:sym typeface="Twentieth Century"/>
            </a:endParaRPr>
          </a:p>
        </p:txBody>
      </p:sp>
      <p:cxnSp>
        <p:nvCxnSpPr>
          <p:cNvPr id="357" name="Google Shape;357;p40"/>
          <p:cNvCxnSpPr>
            <a:stCxn id="356" idx="0"/>
            <a:endCxn id="358" idx="4"/>
          </p:cNvCxnSpPr>
          <p:nvPr/>
        </p:nvCxnSpPr>
        <p:spPr>
          <a:xfrm flipH="1" rot="10800000">
            <a:off x="877144" y="1522406"/>
            <a:ext cx="352200" cy="129900"/>
          </a:xfrm>
          <a:prstGeom prst="straightConnector1">
            <a:avLst/>
          </a:prstGeom>
          <a:noFill/>
          <a:ln cap="flat" cmpd="sng" w="12700">
            <a:solidFill>
              <a:srgbClr val="000000"/>
            </a:solidFill>
            <a:prstDash val="solid"/>
            <a:round/>
            <a:headEnd len="sm" w="sm" type="none"/>
            <a:tailEnd len="med" w="med" type="stealth"/>
          </a:ln>
        </p:spPr>
      </p:cxnSp>
      <p:sp>
        <p:nvSpPr>
          <p:cNvPr id="359" name="Google Shape;359;p40"/>
          <p:cNvSpPr/>
          <p:nvPr/>
        </p:nvSpPr>
        <p:spPr>
          <a:xfrm flipH="1">
            <a:off x="264319" y="2632275"/>
            <a:ext cx="935550" cy="694575"/>
          </a:xfrm>
          <a:prstGeom prst="ellipse">
            <a:avLst/>
          </a:prstGeom>
          <a:solidFill>
            <a:schemeClr val="accent3"/>
          </a:solidFill>
          <a:ln cap="flat" cmpd="sng" w="28575">
            <a:solidFill>
              <a:srgbClr val="595959"/>
            </a:solidFill>
            <a:prstDash val="solid"/>
            <a:round/>
            <a:headEnd len="sm" w="sm" type="none"/>
            <a:tailEnd len="sm" w="sm" type="none"/>
          </a:ln>
        </p:spPr>
        <p:txBody>
          <a:bodyPr anchorCtr="0" anchor="ctr" bIns="34275" lIns="68550" spcFirstLastPara="1" rIns="68550" wrap="square" tIns="34275">
            <a:noAutofit/>
          </a:bodyPr>
          <a:lstStyle/>
          <a:p>
            <a:pPr indent="0" lvl="0" marL="0" marR="0" rtl="1" algn="ctr">
              <a:lnSpc>
                <a:spcPct val="100000"/>
              </a:lnSpc>
              <a:spcBef>
                <a:spcPts val="0"/>
              </a:spcBef>
              <a:spcAft>
                <a:spcPts val="0"/>
              </a:spcAft>
              <a:buNone/>
            </a:pPr>
            <a:r>
              <a:rPr b="1" i="0" lang="en-US" sz="1600" u="sng" cap="none" strike="noStrike">
                <a:solidFill>
                  <a:srgbClr val="000000"/>
                </a:solidFill>
                <a:latin typeface="Twentieth Century"/>
                <a:ea typeface="Twentieth Century"/>
                <a:cs typeface="Twentieth Century"/>
                <a:sym typeface="Twentieth Century"/>
              </a:rPr>
              <a:t>Mass effect</a:t>
            </a:r>
            <a:endParaRPr b="1" i="0" sz="1600" u="sng" cap="none" strike="noStrike">
              <a:solidFill>
                <a:srgbClr val="000000"/>
              </a:solidFill>
              <a:latin typeface="Twentieth Century"/>
              <a:ea typeface="Twentieth Century"/>
              <a:cs typeface="Twentieth Century"/>
              <a:sym typeface="Twentieth Century"/>
            </a:endParaRPr>
          </a:p>
        </p:txBody>
      </p:sp>
      <p:sp>
        <p:nvSpPr>
          <p:cNvPr id="358" name="Google Shape;358;p40"/>
          <p:cNvSpPr/>
          <p:nvPr/>
        </p:nvSpPr>
        <p:spPr>
          <a:xfrm>
            <a:off x="459019" y="527175"/>
            <a:ext cx="1540800" cy="995175"/>
          </a:xfrm>
          <a:prstGeom prst="ellipse">
            <a:avLst/>
          </a:prstGeom>
          <a:solidFill>
            <a:schemeClr val="accent3"/>
          </a:solidFill>
          <a:ln cap="flat" cmpd="sng" w="28575">
            <a:solidFill>
              <a:srgbClr val="595959"/>
            </a:solidFill>
            <a:prstDash val="solid"/>
            <a:round/>
            <a:headEnd len="sm" w="sm" type="none"/>
            <a:tailEnd len="sm" w="sm" type="none"/>
          </a:ln>
        </p:spPr>
        <p:txBody>
          <a:bodyPr anchorCtr="0" anchor="ctr" bIns="34275" lIns="68550" spcFirstLastPara="1" rIns="68550" wrap="square" tIns="34275">
            <a:noAutofit/>
          </a:bodyPr>
          <a:lstStyle/>
          <a:p>
            <a:pPr indent="0" lvl="0" marL="0" marR="0" rtl="1" algn="r">
              <a:lnSpc>
                <a:spcPct val="100000"/>
              </a:lnSpc>
              <a:spcBef>
                <a:spcPts val="0"/>
              </a:spcBef>
              <a:spcAft>
                <a:spcPts val="0"/>
              </a:spcAft>
              <a:buNone/>
            </a:pPr>
            <a:r>
              <a:rPr b="1" i="0" lang="en-US" sz="1800" u="sng" cap="none" strike="noStrike">
                <a:solidFill>
                  <a:srgbClr val="000000"/>
                </a:solidFill>
                <a:latin typeface="Twentieth Century"/>
                <a:ea typeface="Twentieth Century"/>
                <a:cs typeface="Twentieth Century"/>
                <a:sym typeface="Twentieth Century"/>
              </a:rPr>
              <a:t>infection</a:t>
            </a:r>
            <a:endParaRPr b="1" i="0" sz="1700" u="sng" cap="none" strike="noStrike">
              <a:solidFill>
                <a:srgbClr val="000000"/>
              </a:solidFill>
              <a:latin typeface="Twentieth Century"/>
              <a:ea typeface="Twentieth Century"/>
              <a:cs typeface="Twentieth Century"/>
              <a:sym typeface="Twentieth Century"/>
            </a:endParaRPr>
          </a:p>
        </p:txBody>
      </p:sp>
      <p:cxnSp>
        <p:nvCxnSpPr>
          <p:cNvPr id="360" name="Google Shape;360;p40"/>
          <p:cNvCxnSpPr>
            <a:stCxn id="356" idx="2"/>
            <a:endCxn id="359" idx="0"/>
          </p:cNvCxnSpPr>
          <p:nvPr/>
        </p:nvCxnSpPr>
        <p:spPr>
          <a:xfrm flipH="1">
            <a:off x="732244" y="2346881"/>
            <a:ext cx="144900" cy="285300"/>
          </a:xfrm>
          <a:prstGeom prst="straightConnector1">
            <a:avLst/>
          </a:prstGeom>
          <a:noFill/>
          <a:ln cap="flat" cmpd="sng" w="12700">
            <a:solidFill>
              <a:srgbClr val="000000"/>
            </a:solidFill>
            <a:prstDash val="solid"/>
            <a:round/>
            <a:headEnd len="sm" w="sm" type="none"/>
            <a:tailEnd len="med" w="med" type="stealth"/>
          </a:ln>
        </p:spPr>
      </p:cxnSp>
      <p:sp>
        <p:nvSpPr>
          <p:cNvPr id="361" name="Google Shape;361;p40"/>
          <p:cNvSpPr/>
          <p:nvPr/>
        </p:nvSpPr>
        <p:spPr>
          <a:xfrm>
            <a:off x="1377619" y="2787769"/>
            <a:ext cx="935550" cy="406350"/>
          </a:xfrm>
          <a:prstGeom prst="ellipse">
            <a:avLst/>
          </a:prstGeom>
          <a:solidFill>
            <a:schemeClr val="accent3"/>
          </a:solidFill>
          <a:ln cap="flat" cmpd="sng" w="28575">
            <a:solidFill>
              <a:srgbClr val="595959"/>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None/>
            </a:pPr>
            <a:r>
              <a:rPr b="1" i="0" lang="en-US" sz="1300" u="sng" cap="none" strike="noStrike">
                <a:solidFill>
                  <a:srgbClr val="000000"/>
                </a:solidFill>
                <a:latin typeface="Twentieth Century"/>
                <a:ea typeface="Twentieth Century"/>
                <a:cs typeface="Twentieth Century"/>
                <a:sym typeface="Twentieth Century"/>
              </a:rPr>
              <a:t>Others</a:t>
            </a:r>
            <a:endParaRPr b="1" i="0" sz="1300" u="sng" cap="none" strike="noStrike">
              <a:solidFill>
                <a:srgbClr val="000000"/>
              </a:solidFill>
              <a:latin typeface="Twentieth Century"/>
              <a:ea typeface="Twentieth Century"/>
              <a:cs typeface="Twentieth Century"/>
              <a:sym typeface="Twentieth Century"/>
            </a:endParaRPr>
          </a:p>
        </p:txBody>
      </p:sp>
      <p:cxnSp>
        <p:nvCxnSpPr>
          <p:cNvPr id="362" name="Google Shape;362;p40"/>
          <p:cNvCxnSpPr>
            <a:endCxn id="361" idx="0"/>
          </p:cNvCxnSpPr>
          <p:nvPr/>
        </p:nvCxnSpPr>
        <p:spPr>
          <a:xfrm>
            <a:off x="1549594" y="2381269"/>
            <a:ext cx="295800" cy="406500"/>
          </a:xfrm>
          <a:prstGeom prst="straightConnector1">
            <a:avLst/>
          </a:prstGeom>
          <a:noFill/>
          <a:ln cap="flat" cmpd="sng" w="12700">
            <a:solidFill>
              <a:srgbClr val="777777"/>
            </a:solidFill>
            <a:prstDash val="solid"/>
            <a:round/>
            <a:headEnd len="sm" w="sm" type="none"/>
            <a:tailEnd len="med" w="med" type="stealth"/>
          </a:ln>
        </p:spPr>
      </p:cxnSp>
      <p:cxnSp>
        <p:nvCxnSpPr>
          <p:cNvPr id="363" name="Google Shape;363;p40"/>
          <p:cNvCxnSpPr>
            <a:stCxn id="356" idx="3"/>
            <a:endCxn id="355" idx="2"/>
          </p:cNvCxnSpPr>
          <p:nvPr/>
        </p:nvCxnSpPr>
        <p:spPr>
          <a:xfrm>
            <a:off x="1549781" y="1999594"/>
            <a:ext cx="450000" cy="77700"/>
          </a:xfrm>
          <a:prstGeom prst="straightConnector1">
            <a:avLst/>
          </a:prstGeom>
          <a:noFill/>
          <a:ln cap="flat" cmpd="sng" w="12700">
            <a:solidFill>
              <a:srgbClr val="777777"/>
            </a:solidFill>
            <a:prstDash val="solid"/>
            <a:round/>
            <a:headEnd len="sm" w="sm" type="none"/>
            <a:tailEnd len="med" w="med" type="stealth"/>
          </a:ln>
        </p:spPr>
      </p:cxnSp>
      <p:sp>
        <p:nvSpPr>
          <p:cNvPr id="364" name="Google Shape;364;p40"/>
          <p:cNvSpPr/>
          <p:nvPr/>
        </p:nvSpPr>
        <p:spPr>
          <a:xfrm>
            <a:off x="3494985" y="3194119"/>
            <a:ext cx="4827375" cy="864225"/>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15000"/>
              </a:lnSpc>
              <a:spcBef>
                <a:spcPts val="0"/>
              </a:spcBef>
              <a:spcAft>
                <a:spcPts val="0"/>
              </a:spcAft>
              <a:buNone/>
            </a:pPr>
            <a:r>
              <a:rPr b="0" i="0" lang="en-US" sz="1800" u="none" cap="none" strike="noStrike">
                <a:solidFill>
                  <a:schemeClr val="dk2"/>
                </a:solidFill>
                <a:latin typeface="Twentieth Century"/>
                <a:ea typeface="Twentieth Century"/>
                <a:cs typeface="Twentieth Century"/>
                <a:sym typeface="Twentieth Century"/>
              </a:rPr>
              <a:t>direct rupture (6%).</a:t>
            </a:r>
            <a:endParaRPr b="0" i="0" sz="1400" u="none" cap="none" strike="noStrike">
              <a:solidFill>
                <a:srgbClr val="000000"/>
              </a:solidFill>
              <a:latin typeface="Arial"/>
              <a:ea typeface="Arial"/>
              <a:cs typeface="Arial"/>
              <a:sym typeface="Arial"/>
            </a:endParaRPr>
          </a:p>
        </p:txBody>
      </p:sp>
      <p:sp>
        <p:nvSpPr>
          <p:cNvPr id="365" name="Google Shape;365;p40"/>
          <p:cNvSpPr/>
          <p:nvPr/>
        </p:nvSpPr>
        <p:spPr>
          <a:xfrm>
            <a:off x="3646613" y="322650"/>
            <a:ext cx="4982625" cy="995175"/>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15000"/>
              </a:lnSpc>
              <a:spcBef>
                <a:spcPts val="0"/>
              </a:spcBef>
              <a:spcAft>
                <a:spcPts val="0"/>
              </a:spcAft>
              <a:buNone/>
            </a:pPr>
            <a:r>
              <a:rPr b="0" i="0" lang="en-US" sz="1800" u="none" cap="none" strike="noStrike">
                <a:solidFill>
                  <a:schemeClr val="dk2"/>
                </a:solidFill>
                <a:latin typeface="Twentieth Century"/>
                <a:ea typeface="Twentieth Century"/>
                <a:cs typeface="Twentieth Century"/>
                <a:sym typeface="Twentieth Century"/>
              </a:rPr>
              <a:t>communicating rupture being the most common type (15%).</a:t>
            </a:r>
            <a:endParaRPr b="0" i="0" sz="1400" u="none" cap="none" strike="noStrike">
              <a:solidFill>
                <a:srgbClr val="000000"/>
              </a:solidFill>
              <a:latin typeface="Arial"/>
              <a:ea typeface="Arial"/>
              <a:cs typeface="Arial"/>
              <a:sym typeface="Arial"/>
            </a:endParaRPr>
          </a:p>
        </p:txBody>
      </p:sp>
      <p:sp>
        <p:nvSpPr>
          <p:cNvPr id="366" name="Google Shape;366;p40"/>
          <p:cNvSpPr/>
          <p:nvPr/>
        </p:nvSpPr>
        <p:spPr>
          <a:xfrm>
            <a:off x="3563156" y="1675144"/>
            <a:ext cx="4827375" cy="995175"/>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15000"/>
              </a:lnSpc>
              <a:spcBef>
                <a:spcPts val="0"/>
              </a:spcBef>
              <a:spcAft>
                <a:spcPts val="0"/>
              </a:spcAft>
              <a:buNone/>
            </a:pPr>
            <a:r>
              <a:rPr b="0" i="0" lang="en-US" sz="1800" u="none" cap="none" strike="noStrike">
                <a:solidFill>
                  <a:schemeClr val="dk2"/>
                </a:solidFill>
                <a:latin typeface="Twentieth Century"/>
                <a:ea typeface="Twentieth Century"/>
                <a:cs typeface="Twentieth Century"/>
                <a:sym typeface="Twentieth Century"/>
              </a:rPr>
              <a:t>contained rupture (12%).</a:t>
            </a:r>
            <a:endParaRPr b="0" i="0" sz="1400" u="none" cap="none" strike="noStrike">
              <a:solidFill>
                <a:srgbClr val="000000"/>
              </a:solidFill>
              <a:latin typeface="Arial"/>
              <a:ea typeface="Arial"/>
              <a:cs typeface="Arial"/>
              <a:sym typeface="Arial"/>
            </a:endParaRPr>
          </a:p>
        </p:txBody>
      </p:sp>
      <p:pic>
        <p:nvPicPr>
          <p:cNvPr id="367" name="Google Shape;367;p40"/>
          <p:cNvPicPr preferRelativeResize="0"/>
          <p:nvPr/>
        </p:nvPicPr>
        <p:blipFill rotWithShape="1">
          <a:blip r:embed="rId3">
            <a:alphaModFix/>
          </a:blip>
          <a:srcRect b="0" l="0" r="0" t="0"/>
          <a:stretch/>
        </p:blipFill>
        <p:spPr>
          <a:xfrm>
            <a:off x="4736383" y="799275"/>
            <a:ext cx="555675" cy="406350"/>
          </a:xfrm>
          <a:prstGeom prst="rect">
            <a:avLst/>
          </a:prstGeom>
          <a:noFill/>
          <a:ln>
            <a:noFill/>
          </a:ln>
        </p:spPr>
      </p:pic>
      <p:pic>
        <p:nvPicPr>
          <p:cNvPr id="368" name="Google Shape;368;p40"/>
          <p:cNvPicPr preferRelativeResize="0"/>
          <p:nvPr/>
        </p:nvPicPr>
        <p:blipFill rotWithShape="1">
          <a:blip r:embed="rId4">
            <a:alphaModFix/>
          </a:blip>
          <a:srcRect b="0" l="0" r="0" t="0"/>
          <a:stretch/>
        </p:blipFill>
        <p:spPr>
          <a:xfrm>
            <a:off x="1286152" y="3456269"/>
            <a:ext cx="1639913" cy="138386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1"/>
          <p:cNvSpPr txBox="1"/>
          <p:nvPr>
            <p:ph type="title"/>
          </p:nvPr>
        </p:nvSpPr>
        <p:spPr>
          <a:xfrm>
            <a:off x="218733" y="744932"/>
            <a:ext cx="3709125" cy="1383075"/>
          </a:xfrm>
          <a:prstGeom prst="rect">
            <a:avLst/>
          </a:prstGeom>
          <a:solidFill>
            <a:schemeClr val="lt2"/>
          </a:solid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solidFill>
                  <a:schemeClr val="dk2"/>
                </a:solidFill>
              </a:rPr>
              <a:t>Rupture of the cyst in the peritoneum</a:t>
            </a:r>
            <a:endParaRPr>
              <a:solidFill>
                <a:schemeClr val="dk2"/>
              </a:solidFill>
            </a:endParaRPr>
          </a:p>
        </p:txBody>
      </p:sp>
      <p:sp>
        <p:nvSpPr>
          <p:cNvPr id="375" name="Google Shape;375;p41"/>
          <p:cNvSpPr txBox="1"/>
          <p:nvPr>
            <p:ph idx="1" type="body"/>
          </p:nvPr>
        </p:nvSpPr>
        <p:spPr>
          <a:xfrm>
            <a:off x="168150" y="2217769"/>
            <a:ext cx="8543925" cy="2376900"/>
          </a:xfrm>
          <a:prstGeom prst="rect">
            <a:avLst/>
          </a:prstGeom>
          <a:noFill/>
          <a:ln>
            <a:noFill/>
          </a:ln>
        </p:spPr>
        <p:txBody>
          <a:bodyPr anchorCtr="0" anchor="t" bIns="91425" lIns="91425" spcFirstLastPara="1" rIns="91425" wrap="square" tIns="91425">
            <a:noAutofit/>
          </a:bodyPr>
          <a:lstStyle/>
          <a:p>
            <a:pPr indent="0" lvl="0" marL="342900" rtl="0" algn="l">
              <a:lnSpc>
                <a:spcPct val="115000"/>
              </a:lnSpc>
              <a:spcBef>
                <a:spcPts val="0"/>
              </a:spcBef>
              <a:spcAft>
                <a:spcPts val="0"/>
              </a:spcAft>
              <a:buSzPts val="1300"/>
              <a:buNone/>
            </a:pPr>
            <a:r>
              <a:rPr lang="en-US" sz="1700">
                <a:solidFill>
                  <a:schemeClr val="lt1"/>
                </a:solidFill>
                <a:latin typeface="Arial Black"/>
                <a:ea typeface="Arial Black"/>
                <a:cs typeface="Arial Black"/>
                <a:sym typeface="Arial Black"/>
              </a:rPr>
              <a:t> **Significant Risk factors that make the cyst more liable to rupture</a:t>
            </a:r>
            <a:r>
              <a:rPr lang="en-US" sz="1700">
                <a:latin typeface="Arial Black"/>
                <a:ea typeface="Arial Black"/>
                <a:cs typeface="Arial Black"/>
                <a:sym typeface="Arial Black"/>
              </a:rPr>
              <a:t>:</a:t>
            </a:r>
            <a:endParaRPr sz="1700">
              <a:latin typeface="Arial Black"/>
              <a:ea typeface="Arial Black"/>
              <a:cs typeface="Arial Black"/>
              <a:sym typeface="Arial Black"/>
            </a:endParaRPr>
          </a:p>
          <a:p>
            <a:pPr indent="0" lvl="0" marL="342900" rtl="0" algn="l">
              <a:lnSpc>
                <a:spcPct val="115000"/>
              </a:lnSpc>
              <a:spcBef>
                <a:spcPts val="1200"/>
              </a:spcBef>
              <a:spcAft>
                <a:spcPts val="0"/>
              </a:spcAft>
              <a:buSzPts val="1300"/>
              <a:buNone/>
            </a:pPr>
            <a:r>
              <a:rPr lang="en-US" sz="1700"/>
              <a:t>1-</a:t>
            </a:r>
            <a:r>
              <a:rPr lang="en-US" sz="1700">
                <a:latin typeface="Twentieth Century"/>
                <a:ea typeface="Twentieth Century"/>
                <a:cs typeface="Twentieth Century"/>
                <a:sym typeface="Twentieth Century"/>
              </a:rPr>
              <a:t>cyst diameter of &gt;10 cm.</a:t>
            </a:r>
            <a:endParaRPr sz="1700">
              <a:latin typeface="Twentieth Century"/>
              <a:ea typeface="Twentieth Century"/>
              <a:cs typeface="Twentieth Century"/>
              <a:sym typeface="Twentieth Century"/>
            </a:endParaRPr>
          </a:p>
          <a:p>
            <a:pPr indent="0" lvl="0" marL="342900" rtl="0" algn="l">
              <a:lnSpc>
                <a:spcPct val="115000"/>
              </a:lnSpc>
              <a:spcBef>
                <a:spcPts val="1200"/>
              </a:spcBef>
              <a:spcAft>
                <a:spcPts val="0"/>
              </a:spcAft>
              <a:buSzPts val="1300"/>
              <a:buNone/>
            </a:pPr>
            <a:r>
              <a:rPr lang="en-US" sz="1700">
                <a:latin typeface="Twentieth Century"/>
                <a:ea typeface="Twentieth Century"/>
                <a:cs typeface="Twentieth Century"/>
                <a:sym typeface="Twentieth Century"/>
              </a:rPr>
              <a:t>2-superficial cyst location.</a:t>
            </a:r>
            <a:endParaRPr sz="1700">
              <a:latin typeface="Twentieth Century"/>
              <a:ea typeface="Twentieth Century"/>
              <a:cs typeface="Twentieth Century"/>
              <a:sym typeface="Twentieth Century"/>
            </a:endParaRPr>
          </a:p>
          <a:p>
            <a:pPr indent="0" lvl="0" marL="342900" rtl="0" algn="l">
              <a:lnSpc>
                <a:spcPct val="115000"/>
              </a:lnSpc>
              <a:spcBef>
                <a:spcPts val="1200"/>
              </a:spcBef>
              <a:spcAft>
                <a:spcPts val="0"/>
              </a:spcAft>
              <a:buSzPts val="1300"/>
              <a:buNone/>
            </a:pPr>
            <a:r>
              <a:rPr lang="en-US" sz="1700">
                <a:latin typeface="Twentieth Century"/>
                <a:ea typeface="Twentieth Century"/>
                <a:cs typeface="Twentieth Century"/>
                <a:sym typeface="Twentieth Century"/>
              </a:rPr>
              <a:t>Although Rupture of the cyst in the peritoneal cavity is rare and if it occurs generally it  followed by anaphylactic reactions.</a:t>
            </a:r>
            <a:endParaRPr sz="1700">
              <a:latin typeface="Twentieth Century"/>
              <a:ea typeface="Twentieth Century"/>
              <a:cs typeface="Twentieth Century"/>
              <a:sym typeface="Twentieth Century"/>
            </a:endParaRPr>
          </a:p>
          <a:p>
            <a:pPr indent="0" lvl="0" marL="342900" rtl="0" algn="l">
              <a:lnSpc>
                <a:spcPct val="115000"/>
              </a:lnSpc>
              <a:spcBef>
                <a:spcPts val="1200"/>
              </a:spcBef>
              <a:spcAft>
                <a:spcPts val="0"/>
              </a:spcAft>
              <a:buSzPts val="1300"/>
              <a:buNone/>
            </a:pPr>
            <a:r>
              <a:t/>
            </a:r>
            <a:endParaRPr sz="1700">
              <a:latin typeface="Twentieth Century"/>
              <a:ea typeface="Twentieth Century"/>
              <a:cs typeface="Twentieth Century"/>
              <a:sym typeface="Twentieth Century"/>
            </a:endParaRPr>
          </a:p>
          <a:p>
            <a:pPr indent="0" lvl="0" marL="0" rtl="0" algn="l">
              <a:lnSpc>
                <a:spcPct val="115000"/>
              </a:lnSpc>
              <a:spcBef>
                <a:spcPts val="1200"/>
              </a:spcBef>
              <a:spcAft>
                <a:spcPts val="0"/>
              </a:spcAft>
              <a:buSzPts val="1300"/>
              <a:buNone/>
            </a:pPr>
            <a:r>
              <a:t/>
            </a:r>
            <a:endParaRPr sz="1700">
              <a:latin typeface="Twentieth Century"/>
              <a:ea typeface="Twentieth Century"/>
              <a:cs typeface="Twentieth Century"/>
              <a:sym typeface="Twentieth Century"/>
            </a:endParaRPr>
          </a:p>
          <a:p>
            <a:pPr indent="0" lvl="0" marL="0" rtl="0" algn="l">
              <a:lnSpc>
                <a:spcPct val="115000"/>
              </a:lnSpc>
              <a:spcBef>
                <a:spcPts val="1200"/>
              </a:spcBef>
              <a:spcAft>
                <a:spcPts val="1200"/>
              </a:spcAft>
              <a:buSzPts val="1300"/>
              <a:buNone/>
            </a:pPr>
            <a:r>
              <a:t/>
            </a:r>
            <a:endParaRPr sz="1700"/>
          </a:p>
        </p:txBody>
      </p:sp>
      <p:pic>
        <p:nvPicPr>
          <p:cNvPr id="376" name="Google Shape;376;p41"/>
          <p:cNvPicPr preferRelativeResize="0"/>
          <p:nvPr/>
        </p:nvPicPr>
        <p:blipFill rotWithShape="1">
          <a:blip r:embed="rId3">
            <a:alphaModFix/>
          </a:blip>
          <a:srcRect b="0" l="0" r="0" t="0"/>
          <a:stretch/>
        </p:blipFill>
        <p:spPr>
          <a:xfrm>
            <a:off x="7430644" y="3984282"/>
            <a:ext cx="795320" cy="51635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2"/>
          <p:cNvSpPr txBox="1"/>
          <p:nvPr>
            <p:ph type="title"/>
          </p:nvPr>
        </p:nvSpPr>
        <p:spPr>
          <a:xfrm>
            <a:off x="282056" y="261656"/>
            <a:ext cx="8147925" cy="4317075"/>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SzPct val="208333"/>
              <a:buNone/>
            </a:pPr>
            <a:r>
              <a:rPr lang="en-US" sz="1600">
                <a:solidFill>
                  <a:schemeClr val="dk2"/>
                </a:solidFill>
                <a:latin typeface="Twentieth Century"/>
                <a:ea typeface="Twentieth Century"/>
                <a:cs typeface="Twentieth Century"/>
                <a:sym typeface="Twentieth Century"/>
              </a:rPr>
              <a:t>Antigenic fluid released into the peritoneal cavity are absorbed into the circulation and the patients may present with </a:t>
            </a:r>
            <a:r>
              <a:rPr lang="en-US" sz="1600" u="sng">
                <a:latin typeface="Twentieth Century"/>
                <a:ea typeface="Twentieth Century"/>
                <a:cs typeface="Twentieth Century"/>
                <a:sym typeface="Twentieth Century"/>
              </a:rPr>
              <a:t>acute</a:t>
            </a:r>
            <a:r>
              <a:rPr lang="en-US" sz="1600">
                <a:solidFill>
                  <a:schemeClr val="dk2"/>
                </a:solidFill>
                <a:latin typeface="Twentieth Century"/>
                <a:ea typeface="Twentieth Century"/>
                <a:cs typeface="Twentieth Century"/>
                <a:sym typeface="Twentieth Century"/>
              </a:rPr>
              <a:t> </a:t>
            </a:r>
            <a:r>
              <a:rPr lang="en-US" sz="1600" u="sng">
                <a:latin typeface="Twentieth Century"/>
                <a:ea typeface="Twentieth Century"/>
                <a:cs typeface="Twentieth Century"/>
                <a:sym typeface="Twentieth Century"/>
              </a:rPr>
              <a:t>allergic manifestations</a:t>
            </a:r>
            <a:r>
              <a:rPr lang="en-US" sz="1600">
                <a:solidFill>
                  <a:schemeClr val="dk2"/>
                </a:solidFill>
                <a:latin typeface="Twentieth Century"/>
                <a:ea typeface="Twentieth Century"/>
                <a:cs typeface="Twentieth Century"/>
                <a:sym typeface="Twentieth Century"/>
              </a:rPr>
              <a:t> and in  some cases, if the </a:t>
            </a:r>
            <a:r>
              <a:rPr lang="en-US" sz="1600" u="sng">
                <a:latin typeface="Twentieth Century"/>
                <a:ea typeface="Twentieth Century"/>
                <a:cs typeface="Twentieth Century"/>
                <a:sym typeface="Twentieth Century"/>
              </a:rPr>
              <a:t>hydatid cyst contains bile</a:t>
            </a:r>
            <a:r>
              <a:rPr lang="en-US" sz="1600">
                <a:solidFill>
                  <a:schemeClr val="dk2"/>
                </a:solidFill>
                <a:latin typeface="Twentieth Century"/>
                <a:ea typeface="Twentieth Century"/>
                <a:cs typeface="Twentieth Century"/>
                <a:sym typeface="Twentieth Century"/>
              </a:rPr>
              <a:t> due to associated rupture in the biliary tree,the patient will present </a:t>
            </a:r>
            <a:r>
              <a:rPr lang="en-US" sz="1600" u="sng">
                <a:latin typeface="Twentieth Century"/>
                <a:ea typeface="Twentieth Century"/>
                <a:cs typeface="Twentieth Century"/>
                <a:sym typeface="Twentieth Century"/>
              </a:rPr>
              <a:t>peritonitis</a:t>
            </a:r>
            <a:r>
              <a:rPr lang="en-US" sz="1600">
                <a:solidFill>
                  <a:schemeClr val="dk2"/>
                </a:solidFill>
                <a:latin typeface="Twentieth Century"/>
                <a:ea typeface="Twentieth Century"/>
                <a:cs typeface="Twentieth Century"/>
                <a:sym typeface="Twentieth Century"/>
              </a:rPr>
              <a:t>. </a:t>
            </a:r>
            <a:endParaRPr sz="16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208333"/>
              <a:buNone/>
            </a:pPr>
            <a:r>
              <a:t/>
            </a:r>
            <a:endParaRPr sz="16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166666"/>
              <a:buNone/>
            </a:pPr>
            <a:r>
              <a:rPr b="1" i="1" lang="en-US" sz="2000" u="sng">
                <a:latin typeface="Twentieth Century"/>
                <a:ea typeface="Twentieth Century"/>
                <a:cs typeface="Twentieth Century"/>
                <a:sym typeface="Twentieth Century"/>
              </a:rPr>
              <a:t>Symptoms include</a:t>
            </a:r>
            <a:r>
              <a:rPr lang="en-US" sz="2000">
                <a:latin typeface="Twentieth Century"/>
                <a:ea typeface="Twentieth Century"/>
                <a:cs typeface="Twentieth Century"/>
                <a:sym typeface="Twentieth Century"/>
              </a:rPr>
              <a:t> :</a:t>
            </a:r>
            <a:endParaRPr sz="2000">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222222"/>
              <a:buNone/>
            </a:pPr>
            <a:r>
              <a:rPr b="1" lang="en-US" sz="1500">
                <a:solidFill>
                  <a:schemeClr val="dk2"/>
                </a:solidFill>
                <a:latin typeface="Twentieth Century"/>
                <a:ea typeface="Twentieth Century"/>
                <a:cs typeface="Twentieth Century"/>
                <a:sym typeface="Twentieth Century"/>
              </a:rPr>
              <a:t>1-continuous,sharp,localised abdominal pain exacerbated by any movement and coughing due to pressure effect of the cyst .</a:t>
            </a:r>
            <a:endParaRPr b="1" sz="15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222222"/>
              <a:buNone/>
            </a:pPr>
            <a:r>
              <a:t/>
            </a:r>
            <a:endParaRPr b="1" sz="15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222222"/>
              <a:buNone/>
            </a:pPr>
            <a:r>
              <a:rPr b="1" lang="en-US" sz="1500">
                <a:solidFill>
                  <a:schemeClr val="dk2"/>
                </a:solidFill>
                <a:latin typeface="Twentieth Century"/>
                <a:ea typeface="Twentieth Century"/>
                <a:cs typeface="Twentieth Century"/>
                <a:sym typeface="Twentieth Century"/>
              </a:rPr>
              <a:t>2-Nausea and vomiting.</a:t>
            </a:r>
            <a:endParaRPr b="1" sz="15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222222"/>
              <a:buNone/>
            </a:pPr>
            <a:r>
              <a:t/>
            </a:r>
            <a:endParaRPr b="1" sz="15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222222"/>
              <a:buNone/>
            </a:pPr>
            <a:r>
              <a:rPr b="1" lang="en-US" sz="1500">
                <a:solidFill>
                  <a:schemeClr val="dk2"/>
                </a:solidFill>
                <a:latin typeface="Twentieth Century"/>
                <a:ea typeface="Twentieth Century"/>
                <a:cs typeface="Twentieth Century"/>
                <a:sym typeface="Twentieth Century"/>
              </a:rPr>
              <a:t>3-Confusing and fainting.</a:t>
            </a:r>
            <a:endParaRPr b="1" sz="15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222222"/>
              <a:buNone/>
            </a:pPr>
            <a:r>
              <a:t/>
            </a:r>
            <a:endParaRPr b="1" sz="15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222222"/>
              <a:buNone/>
            </a:pPr>
            <a:r>
              <a:rPr b="1" lang="en-US" sz="1500">
                <a:solidFill>
                  <a:schemeClr val="dk2"/>
                </a:solidFill>
                <a:latin typeface="Twentieth Century"/>
                <a:ea typeface="Twentieth Century"/>
                <a:cs typeface="Twentieth Century"/>
                <a:sym typeface="Twentieth Century"/>
              </a:rPr>
              <a:t> 4- Allergic reactions.</a:t>
            </a:r>
            <a:endParaRPr b="1" sz="15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222222"/>
              <a:buNone/>
            </a:pPr>
            <a:r>
              <a:t/>
            </a:r>
            <a:endParaRPr b="1" sz="15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222222"/>
              <a:buNone/>
            </a:pPr>
            <a:r>
              <a:rPr b="1" lang="en-US" sz="1500">
                <a:solidFill>
                  <a:schemeClr val="dk2"/>
                </a:solidFill>
                <a:latin typeface="Twentieth Century"/>
                <a:ea typeface="Twentieth Century"/>
                <a:cs typeface="Twentieth Century"/>
                <a:sym typeface="Twentieth Century"/>
              </a:rPr>
              <a:t>5- fever and chills.</a:t>
            </a:r>
            <a:endParaRPr b="1" sz="15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222222"/>
              <a:buNone/>
            </a:pPr>
            <a:r>
              <a:t/>
            </a:r>
            <a:endParaRPr b="1" sz="15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222222"/>
              <a:buNone/>
            </a:pPr>
            <a:r>
              <a:rPr b="1" lang="en-US" sz="1500">
                <a:solidFill>
                  <a:schemeClr val="dk2"/>
                </a:solidFill>
                <a:latin typeface="Twentieth Century"/>
                <a:ea typeface="Twentieth Century"/>
                <a:cs typeface="Twentieth Century"/>
                <a:sym typeface="Twentieth Century"/>
              </a:rPr>
              <a:t>6- anaphylactic reaction.  </a:t>
            </a:r>
            <a:endParaRPr b="1" sz="15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175438"/>
              <a:buNone/>
            </a:pPr>
            <a:r>
              <a:t/>
            </a:r>
            <a:endParaRPr b="1" sz="1900">
              <a:solidFill>
                <a:schemeClr val="dk2"/>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Clr>
                <a:schemeClr val="dk1"/>
              </a:buClr>
              <a:buSzPct val="95238"/>
              <a:buNone/>
            </a:pPr>
            <a:r>
              <a:t/>
            </a:r>
            <a:endParaRPr sz="1600">
              <a:solidFill>
                <a:schemeClr val="dk2"/>
              </a:solidFill>
              <a:latin typeface="Twentieth Century"/>
              <a:ea typeface="Twentieth Century"/>
              <a:cs typeface="Twentieth Century"/>
              <a:sym typeface="Twentieth Century"/>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3"/>
          <p:cNvSpPr txBox="1"/>
          <p:nvPr>
            <p:ph type="title"/>
          </p:nvPr>
        </p:nvSpPr>
        <p:spPr>
          <a:xfrm>
            <a:off x="819150" y="845600"/>
            <a:ext cx="3709125" cy="1383075"/>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u="sng"/>
              <a:t>Signs:</a:t>
            </a:r>
            <a:endParaRPr u="sng"/>
          </a:p>
        </p:txBody>
      </p:sp>
      <p:sp>
        <p:nvSpPr>
          <p:cNvPr id="389" name="Google Shape;389;p43"/>
          <p:cNvSpPr txBox="1"/>
          <p:nvPr>
            <p:ph idx="1" type="body"/>
          </p:nvPr>
        </p:nvSpPr>
        <p:spPr>
          <a:xfrm>
            <a:off x="714621" y="1563387"/>
            <a:ext cx="6768000" cy="257085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b="1" lang="en-US" sz="1500"/>
              <a:t>1- Tenderness with  involuntary guarding.</a:t>
            </a:r>
            <a:endParaRPr b="1" sz="1500"/>
          </a:p>
          <a:p>
            <a:pPr indent="0" lvl="0" marL="0" rtl="0" algn="l">
              <a:lnSpc>
                <a:spcPct val="115000"/>
              </a:lnSpc>
              <a:spcBef>
                <a:spcPts val="1200"/>
              </a:spcBef>
              <a:spcAft>
                <a:spcPts val="0"/>
              </a:spcAft>
              <a:buSzPts val="1300"/>
              <a:buNone/>
            </a:pPr>
            <a:r>
              <a:rPr b="1" lang="en-US" sz="1500"/>
              <a:t>2- Rebound tenderness .</a:t>
            </a:r>
            <a:endParaRPr b="1" sz="1500"/>
          </a:p>
          <a:p>
            <a:pPr indent="0" lvl="0" marL="0" rtl="0" algn="l">
              <a:lnSpc>
                <a:spcPct val="115000"/>
              </a:lnSpc>
              <a:spcBef>
                <a:spcPts val="1200"/>
              </a:spcBef>
              <a:spcAft>
                <a:spcPts val="0"/>
              </a:spcAft>
              <a:buSzPts val="1300"/>
              <a:buNone/>
            </a:pPr>
            <a:r>
              <a:rPr b="1" lang="en-US" sz="1500"/>
              <a:t>3- Rigidity.</a:t>
            </a:r>
            <a:endParaRPr b="1" sz="1500"/>
          </a:p>
          <a:p>
            <a:pPr indent="0" lvl="0" marL="0" rtl="0" algn="l">
              <a:lnSpc>
                <a:spcPct val="115000"/>
              </a:lnSpc>
              <a:spcBef>
                <a:spcPts val="1200"/>
              </a:spcBef>
              <a:spcAft>
                <a:spcPts val="0"/>
              </a:spcAft>
              <a:buSzPts val="1300"/>
              <a:buNone/>
            </a:pPr>
            <a:r>
              <a:rPr b="1" lang="en-US" sz="1500"/>
              <a:t>4- Tachycardia , hypotension ,tachypnea and oliguria indicate( </a:t>
            </a:r>
            <a:r>
              <a:rPr b="1" lang="en-US" sz="1500" u="sng">
                <a:solidFill>
                  <a:schemeClr val="lt1"/>
                </a:solidFill>
              </a:rPr>
              <a:t>sepsis</a:t>
            </a:r>
            <a:r>
              <a:rPr b="1" lang="en-US" sz="1500"/>
              <a:t>) .</a:t>
            </a:r>
            <a:endParaRPr b="1" sz="1500"/>
          </a:p>
          <a:p>
            <a:pPr indent="0" lvl="0" marL="0" rtl="0" algn="l">
              <a:lnSpc>
                <a:spcPct val="115000"/>
              </a:lnSpc>
              <a:spcBef>
                <a:spcPts val="1200"/>
              </a:spcBef>
              <a:spcAft>
                <a:spcPts val="1200"/>
              </a:spcAft>
              <a:buSzPts val="1300"/>
              <a:buNone/>
            </a:pPr>
            <a:r>
              <a:rPr b="1" lang="en-US" sz="1500"/>
              <a:t>5-Reduction of bowel sounds and distension.</a:t>
            </a:r>
            <a:endParaRPr b="1" sz="1500"/>
          </a:p>
        </p:txBody>
      </p:sp>
      <p:pic>
        <p:nvPicPr>
          <p:cNvPr id="390" name="Google Shape;390;p43"/>
          <p:cNvPicPr preferRelativeResize="0"/>
          <p:nvPr/>
        </p:nvPicPr>
        <p:blipFill rotWithShape="1">
          <a:blip r:embed="rId3">
            <a:alphaModFix/>
          </a:blip>
          <a:srcRect b="0" l="0" r="0" t="0"/>
          <a:stretch/>
        </p:blipFill>
        <p:spPr>
          <a:xfrm>
            <a:off x="4642576" y="527531"/>
            <a:ext cx="3606110" cy="221295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7"/>
          <p:cNvSpPr txBox="1"/>
          <p:nvPr>
            <p:ph idx="1" type="body"/>
          </p:nvPr>
        </p:nvSpPr>
        <p:spPr>
          <a:xfrm>
            <a:off x="236325" y="1849737"/>
            <a:ext cx="8048700" cy="2363175"/>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15000"/>
              </a:lnSpc>
              <a:spcBef>
                <a:spcPts val="750"/>
              </a:spcBef>
              <a:spcAft>
                <a:spcPts val="0"/>
              </a:spcAft>
              <a:buSzPct val="93693"/>
              <a:buNone/>
            </a:pPr>
            <a:r>
              <a:rPr lang="en-US" sz="1500">
                <a:solidFill>
                  <a:srgbClr val="0B5394"/>
                </a:solidFill>
                <a:latin typeface="Twentieth Century"/>
                <a:ea typeface="Twentieth Century"/>
                <a:cs typeface="Twentieth Century"/>
                <a:sym typeface="Twentieth Century"/>
              </a:rPr>
              <a:t>Thoracic complications of hepatic hydatid cysts result from the proximity of hydatid cysts in the liver and the diaphragm .</a:t>
            </a:r>
            <a:endParaRPr sz="1500">
              <a:solidFill>
                <a:srgbClr val="0B5394"/>
              </a:solidFill>
              <a:latin typeface="Twentieth Century"/>
              <a:ea typeface="Twentieth Century"/>
              <a:cs typeface="Twentieth Century"/>
              <a:sym typeface="Twentieth Century"/>
            </a:endParaRPr>
          </a:p>
          <a:p>
            <a:pPr indent="0" lvl="0" marL="0" rtl="0" algn="l">
              <a:lnSpc>
                <a:spcPct val="115000"/>
              </a:lnSpc>
              <a:spcBef>
                <a:spcPts val="750"/>
              </a:spcBef>
              <a:spcAft>
                <a:spcPts val="0"/>
              </a:spcAft>
              <a:buSzPct val="93693"/>
              <a:buNone/>
            </a:pPr>
            <a:r>
              <a:rPr lang="en-US" sz="1500">
                <a:solidFill>
                  <a:srgbClr val="0B5394"/>
                </a:solidFill>
                <a:latin typeface="Twentieth Century"/>
                <a:ea typeface="Twentieth Century"/>
                <a:cs typeface="Twentieth Century"/>
                <a:sym typeface="Twentieth Century"/>
              </a:rPr>
              <a:t>Several factors,contribute in promoting Intrathoracic evolution of hydatid cysts of the hepatic dome such as ; pressure gradient between thoracic and abdominal cavities, mechanical compression and ischemia of the diaphragm,  or chemical erosion by bile.</a:t>
            </a:r>
            <a:endParaRPr sz="1500">
              <a:solidFill>
                <a:srgbClr val="0B5394"/>
              </a:solidFill>
              <a:latin typeface="Twentieth Century"/>
              <a:ea typeface="Twentieth Century"/>
              <a:cs typeface="Twentieth Century"/>
              <a:sym typeface="Twentieth Century"/>
            </a:endParaRPr>
          </a:p>
          <a:p>
            <a:pPr indent="0" lvl="0" marL="0" rtl="0" algn="l">
              <a:lnSpc>
                <a:spcPct val="115000"/>
              </a:lnSpc>
              <a:spcBef>
                <a:spcPts val="750"/>
              </a:spcBef>
              <a:spcAft>
                <a:spcPts val="0"/>
              </a:spcAft>
              <a:buSzPct val="108108"/>
              <a:buNone/>
            </a:pPr>
            <a:r>
              <a:t/>
            </a:r>
            <a:endParaRPr>
              <a:latin typeface="Twentieth Century"/>
              <a:ea typeface="Twentieth Century"/>
              <a:cs typeface="Twentieth Century"/>
              <a:sym typeface="Twentieth Century"/>
            </a:endParaRPr>
          </a:p>
          <a:p>
            <a:pPr indent="0" lvl="0" marL="0" rtl="0" algn="l">
              <a:lnSpc>
                <a:spcPct val="115000"/>
              </a:lnSpc>
              <a:spcBef>
                <a:spcPts val="750"/>
              </a:spcBef>
              <a:spcAft>
                <a:spcPts val="0"/>
              </a:spcAft>
              <a:buClr>
                <a:schemeClr val="dk1"/>
              </a:buClr>
              <a:buSzPct val="154440"/>
              <a:buNone/>
            </a:pPr>
            <a:r>
              <a:rPr lang="en-US" sz="1400" u="sng">
                <a:solidFill>
                  <a:schemeClr val="lt1"/>
                </a:solidFill>
                <a:latin typeface="Twentieth Century"/>
                <a:ea typeface="Twentieth Century"/>
                <a:cs typeface="Twentieth Century"/>
                <a:sym typeface="Twentieth Century"/>
              </a:rPr>
              <a:t>it is rare but it is a severe condition causing a spectrum of lesions to the pleura, lung parenchyma, and bronchi.</a:t>
            </a:r>
            <a:endParaRPr sz="1400" u="sng">
              <a:solidFill>
                <a:schemeClr val="lt1"/>
              </a:solidFill>
              <a:latin typeface="Twentieth Century"/>
              <a:ea typeface="Twentieth Century"/>
              <a:cs typeface="Twentieth Century"/>
              <a:sym typeface="Twentieth Century"/>
            </a:endParaRPr>
          </a:p>
        </p:txBody>
      </p:sp>
      <p:sp>
        <p:nvSpPr>
          <p:cNvPr id="397" name="Google Shape;397;p47"/>
          <p:cNvSpPr/>
          <p:nvPr/>
        </p:nvSpPr>
        <p:spPr>
          <a:xfrm>
            <a:off x="236325" y="463556"/>
            <a:ext cx="3413025" cy="1386225"/>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rPr b="0" i="0" lang="en-US" sz="3000" u="none" cap="none" strike="noStrike">
                <a:solidFill>
                  <a:srgbClr val="0B5394"/>
                </a:solidFill>
                <a:latin typeface="Arial"/>
                <a:ea typeface="Arial"/>
                <a:cs typeface="Arial"/>
                <a:sym typeface="Arial"/>
              </a:rPr>
              <a:t>Rupture of the cyst in thorax</a:t>
            </a:r>
            <a:endParaRPr b="0" i="0" sz="3000" u="none" cap="none" strike="noStrike">
              <a:solidFill>
                <a:srgbClr val="0B5394"/>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4"/>
          <p:cNvSpPr/>
          <p:nvPr/>
        </p:nvSpPr>
        <p:spPr>
          <a:xfrm>
            <a:off x="-1" y="81280"/>
            <a:ext cx="9144001" cy="4829387"/>
          </a:xfrm>
          <a:prstGeom prst="rect">
            <a:avLst/>
          </a:prstGeom>
          <a:solidFill>
            <a:schemeClr val="l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Twentieth Century"/>
              <a:ea typeface="Twentieth Century"/>
              <a:cs typeface="Twentieth Century"/>
              <a:sym typeface="Twentieth Century"/>
            </a:endParaRPr>
          </a:p>
        </p:txBody>
      </p:sp>
      <p:sp>
        <p:nvSpPr>
          <p:cNvPr id="159" name="Google Shape;159;p4"/>
          <p:cNvSpPr/>
          <p:nvPr/>
        </p:nvSpPr>
        <p:spPr>
          <a:xfrm>
            <a:off x="6099049" y="0"/>
            <a:ext cx="3044951" cy="5143500"/>
          </a:xfrm>
          <a:prstGeom prst="rect">
            <a:avLst/>
          </a:prstGeom>
          <a:gradFill>
            <a:gsLst>
              <a:gs pos="0">
                <a:schemeClr val="lt1"/>
              </a:gs>
              <a:gs pos="100000">
                <a:srgbClr val="B7B7B7"/>
              </a:gs>
            </a:gsLst>
            <a:lin ang="5400000" scaled="0"/>
          </a:gradFill>
          <a:ln>
            <a:noFill/>
          </a:ln>
          <a:effectLst>
            <a:outerShdw blurRad="50800" rotWithShape="0" algn="r" dir="10800000" dist="12700">
              <a:srgbClr val="000000">
                <a:alpha val="29411"/>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Twentieth Century"/>
              <a:ea typeface="Twentieth Century"/>
              <a:cs typeface="Twentieth Century"/>
              <a:sym typeface="Twentieth Century"/>
            </a:endParaRPr>
          </a:p>
        </p:txBody>
      </p:sp>
      <p:pic>
        <p:nvPicPr>
          <p:cNvPr id="160" name="Google Shape;160;p4"/>
          <p:cNvPicPr preferRelativeResize="0"/>
          <p:nvPr/>
        </p:nvPicPr>
        <p:blipFill rotWithShape="1">
          <a:blip r:embed="rId3">
            <a:alphaModFix/>
          </a:blip>
          <a:srcRect b="0" l="0" r="0" t="0"/>
          <a:stretch/>
        </p:blipFill>
        <p:spPr>
          <a:xfrm>
            <a:off x="6099047" y="0"/>
            <a:ext cx="3044953" cy="5143500"/>
          </a:xfrm>
          <a:prstGeom prst="rect">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pic>
      <p:sp>
        <p:nvSpPr>
          <p:cNvPr id="161" name="Google Shape;161;p4"/>
          <p:cNvSpPr txBox="1"/>
          <p:nvPr>
            <p:ph type="ctrTitle"/>
          </p:nvPr>
        </p:nvSpPr>
        <p:spPr>
          <a:xfrm>
            <a:off x="1858703" y="1822833"/>
            <a:ext cx="5361300" cy="1448100"/>
          </a:xfrm>
          <a:prstGeom prst="rect">
            <a:avLst/>
          </a:prstGeom>
          <a:noFill/>
          <a:ln>
            <a:noFill/>
          </a:ln>
        </p:spPr>
        <p:txBody>
          <a:bodyPr anchorCtr="0" anchor="ctr" bIns="34275" lIns="68550" spcFirstLastPara="1" rIns="68550" wrap="square" tIns="34275">
            <a:normAutofit fontScale="90000"/>
          </a:bodyPr>
          <a:lstStyle/>
          <a:p>
            <a:pPr indent="0" lvl="0" marL="0" rtl="0" algn="l">
              <a:lnSpc>
                <a:spcPct val="100000"/>
              </a:lnSpc>
              <a:spcBef>
                <a:spcPts val="0"/>
              </a:spcBef>
              <a:spcAft>
                <a:spcPts val="0"/>
              </a:spcAft>
              <a:buClr>
                <a:srgbClr val="595959"/>
              </a:buClr>
              <a:buSzPct val="105263"/>
              <a:buNone/>
            </a:pPr>
            <a:r>
              <a:rPr lang="en-US">
                <a:solidFill>
                  <a:srgbClr val="595959"/>
                </a:solidFill>
              </a:rPr>
              <a:t>HOW ABOUT ITS EPIDEMIOLOGICAL DISTRIBUTION? </a:t>
            </a:r>
            <a:endParaRPr>
              <a:solidFill>
                <a:srgbClr val="595959"/>
              </a:solidFill>
            </a:endParaRPr>
          </a:p>
        </p:txBody>
      </p:sp>
      <p:pic>
        <p:nvPicPr>
          <p:cNvPr descr="&lt;strong&gt;Epidemiology&lt;/strong&gt; &amp; Public Health - Anova Health Institute" id="162" name="Google Shape;162;p4"/>
          <p:cNvPicPr preferRelativeResize="0"/>
          <p:nvPr/>
        </p:nvPicPr>
        <p:blipFill rotWithShape="1">
          <a:blip r:embed="rId4">
            <a:alphaModFix/>
          </a:blip>
          <a:srcRect b="0" l="0" r="0" t="0"/>
          <a:stretch/>
        </p:blipFill>
        <p:spPr>
          <a:xfrm>
            <a:off x="6109195" y="2395645"/>
            <a:ext cx="3034805" cy="1274618"/>
          </a:xfrm>
          <a:prstGeom prst="rect">
            <a:avLst/>
          </a:prstGeom>
          <a:noFill/>
          <a:ln>
            <a:noFill/>
          </a:ln>
        </p:spPr>
      </p:pic>
      <p:sp>
        <p:nvSpPr>
          <p:cNvPr id="163" name="Google Shape;163;p4"/>
          <p:cNvSpPr txBox="1"/>
          <p:nvPr/>
        </p:nvSpPr>
        <p:spPr>
          <a:xfrm>
            <a:off x="0" y="0"/>
            <a:ext cx="6105821" cy="5055200"/>
          </a:xfrm>
          <a:prstGeom prst="rect">
            <a:avLst/>
          </a:prstGeom>
          <a:gradFill>
            <a:gsLst>
              <a:gs pos="0">
                <a:schemeClr val="dk1"/>
              </a:gs>
              <a:gs pos="35000">
                <a:schemeClr val="dk1"/>
              </a:gs>
              <a:gs pos="100000">
                <a:schemeClr val="dk1"/>
              </a:gs>
            </a:gsLst>
            <a:lin ang="16200000" scaled="0"/>
          </a:gradFill>
          <a:ln cap="flat" cmpd="sng" w="9525">
            <a:solidFill>
              <a:srgbClr val="F9F9F9"/>
            </a:solidFill>
            <a:prstDash val="solid"/>
            <a:round/>
            <a:headEnd len="sm" w="sm" type="none"/>
            <a:tailEnd len="sm" w="sm" type="none"/>
          </a:ln>
          <a:effectLst>
            <a:outerShdw blurRad="40000" rotWithShape="0" dir="5400000" dist="20000">
              <a:srgbClr val="000000">
                <a:alpha val="37647"/>
              </a:srgbClr>
            </a:outerShdw>
          </a:effectLst>
        </p:spPr>
        <p:txBody>
          <a:bodyPr anchorCtr="0" anchor="t" bIns="34275" lIns="68550" spcFirstLastPara="1" rIns="68550" wrap="square" tIns="34275">
            <a:spAutoFit/>
          </a:bodyPr>
          <a:lstStyle/>
          <a:p>
            <a:pPr indent="-214313" lvl="0" marL="214313" marR="0" rtl="0" algn="l">
              <a:lnSpc>
                <a:spcPct val="100000"/>
              </a:lnSpc>
              <a:spcBef>
                <a:spcPts val="0"/>
              </a:spcBef>
              <a:spcAft>
                <a:spcPts val="0"/>
              </a:spcAft>
              <a:buClr>
                <a:srgbClr val="283C55"/>
              </a:buClr>
              <a:buSzPts val="2400"/>
              <a:buFont typeface="Arial"/>
              <a:buChar char="•"/>
            </a:pPr>
            <a:r>
              <a:rPr b="0" i="0" lang="en-US" sz="1800" u="none" cap="none" strike="noStrike">
                <a:solidFill>
                  <a:srgbClr val="283C55"/>
                </a:solidFill>
                <a:latin typeface="Twentieth Century"/>
                <a:ea typeface="Twentieth Century"/>
                <a:cs typeface="Twentieth Century"/>
                <a:sym typeface="Twentieth Century"/>
              </a:rPr>
              <a:t>Hydatid disease a</a:t>
            </a:r>
            <a:r>
              <a:rPr b="1" i="0" lang="en-US" sz="1800" u="none" cap="none" strike="noStrike">
                <a:solidFill>
                  <a:srgbClr val="FF0000"/>
                </a:solidFill>
                <a:latin typeface="Twentieth Century"/>
                <a:ea typeface="Twentieth Century"/>
                <a:cs typeface="Twentieth Century"/>
                <a:sym typeface="Twentieth Century"/>
              </a:rPr>
              <a:t> cosmopolitan </a:t>
            </a:r>
            <a:r>
              <a:rPr b="0" i="0" lang="en-US" sz="1800" u="none" cap="none" strike="noStrike">
                <a:solidFill>
                  <a:srgbClr val="283C55"/>
                </a:solidFill>
                <a:latin typeface="Twentieth Century"/>
                <a:ea typeface="Twentieth Century"/>
                <a:cs typeface="Twentieth Century"/>
                <a:sym typeface="Twentieth Century"/>
              </a:rPr>
              <a:t>disease; considered </a:t>
            </a:r>
            <a:r>
              <a:rPr b="1" i="0" lang="en-US" sz="1800" u="none" cap="none" strike="noStrike">
                <a:solidFill>
                  <a:srgbClr val="FF0000"/>
                </a:solidFill>
                <a:latin typeface="Twentieth Century"/>
                <a:ea typeface="Twentieth Century"/>
                <a:cs typeface="Twentieth Century"/>
                <a:sym typeface="Twentieth Century"/>
              </a:rPr>
              <a:t>endemic</a:t>
            </a:r>
            <a:r>
              <a:rPr b="0" i="0" lang="en-US" sz="1800" u="none" cap="none" strike="noStrike">
                <a:solidFill>
                  <a:srgbClr val="283C55"/>
                </a:solidFill>
                <a:latin typeface="Twentieth Century"/>
                <a:ea typeface="Twentieth Century"/>
                <a:cs typeface="Twentieth Century"/>
                <a:sym typeface="Twentieth Century"/>
              </a:rPr>
              <a:t> in certain areas including the </a:t>
            </a:r>
            <a:r>
              <a:rPr b="0" i="0" lang="en-US" sz="1800" u="none" cap="none" strike="noStrike">
                <a:solidFill>
                  <a:srgbClr val="FF0000"/>
                </a:solidFill>
                <a:latin typeface="Twentieth Century"/>
                <a:ea typeface="Twentieth Century"/>
                <a:cs typeface="Twentieth Century"/>
                <a:sym typeface="Twentieth Century"/>
              </a:rPr>
              <a:t>Mediterranean countries</a:t>
            </a:r>
            <a:r>
              <a:rPr b="0" i="0" lang="en-US" sz="1800" u="none" cap="none" strike="noStrike">
                <a:solidFill>
                  <a:srgbClr val="283C55"/>
                </a:solidFill>
                <a:latin typeface="Twentieth Century"/>
                <a:ea typeface="Twentieth Century"/>
                <a:cs typeface="Twentieth Century"/>
                <a:sym typeface="Twentieth Century"/>
              </a:rPr>
              <a:t>, Asia, North Africa, South and Central America. </a:t>
            </a:r>
            <a:endParaRPr b="0" i="0" sz="1400" u="none" cap="none" strike="noStrike">
              <a:solidFill>
                <a:schemeClr val="dk1"/>
              </a:solidFill>
              <a:latin typeface="Arial"/>
              <a:ea typeface="Arial"/>
              <a:cs typeface="Arial"/>
              <a:sym typeface="Arial"/>
            </a:endParaRPr>
          </a:p>
          <a:p>
            <a:pPr indent="-100013" lvl="0" marL="214313" marR="0" rtl="0" algn="l">
              <a:lnSpc>
                <a:spcPct val="100000"/>
              </a:lnSpc>
              <a:spcBef>
                <a:spcPts val="0"/>
              </a:spcBef>
              <a:spcAft>
                <a:spcPts val="0"/>
              </a:spcAft>
              <a:buNone/>
            </a:pPr>
            <a:r>
              <a:t/>
            </a:r>
            <a:endParaRPr b="0" i="0" sz="1800" u="none" cap="none" strike="noStrike">
              <a:solidFill>
                <a:srgbClr val="283C55"/>
              </a:solidFill>
              <a:latin typeface="Twentieth Century"/>
              <a:ea typeface="Twentieth Century"/>
              <a:cs typeface="Twentieth Century"/>
              <a:sym typeface="Twentieth Century"/>
            </a:endParaRPr>
          </a:p>
          <a:p>
            <a:pPr indent="-100013" lvl="0" marL="214313" marR="0" rtl="0" algn="l">
              <a:lnSpc>
                <a:spcPct val="100000"/>
              </a:lnSpc>
              <a:spcBef>
                <a:spcPts val="0"/>
              </a:spcBef>
              <a:spcAft>
                <a:spcPts val="0"/>
              </a:spcAft>
              <a:buNone/>
            </a:pPr>
            <a:r>
              <a:t/>
            </a:r>
            <a:endParaRPr b="0" i="0" sz="1800" u="none" cap="none" strike="noStrike">
              <a:solidFill>
                <a:srgbClr val="283C55"/>
              </a:solidFill>
              <a:latin typeface="Twentieth Century"/>
              <a:ea typeface="Twentieth Century"/>
              <a:cs typeface="Twentieth Century"/>
              <a:sym typeface="Twentieth Century"/>
            </a:endParaRPr>
          </a:p>
          <a:p>
            <a:pPr indent="-257175" lvl="0" marL="257175" marR="0" rtl="0" algn="l">
              <a:lnSpc>
                <a:spcPct val="100000"/>
              </a:lnSpc>
              <a:spcBef>
                <a:spcPts val="0"/>
              </a:spcBef>
              <a:spcAft>
                <a:spcPts val="0"/>
              </a:spcAft>
              <a:buClr>
                <a:srgbClr val="283C55"/>
              </a:buClr>
              <a:buSzPts val="2400"/>
              <a:buFont typeface="Arial"/>
              <a:buChar char="•"/>
            </a:pPr>
            <a:r>
              <a:rPr b="0" i="0" lang="en-US" sz="1800" u="none" cap="none" strike="noStrike">
                <a:solidFill>
                  <a:srgbClr val="283C55"/>
                </a:solidFill>
                <a:latin typeface="Twentieth Century"/>
                <a:ea typeface="Twentieth Century"/>
                <a:cs typeface="Twentieth Century"/>
                <a:sym typeface="Twentieth Century"/>
              </a:rPr>
              <a:t>It’s is more prevalent in </a:t>
            </a:r>
            <a:r>
              <a:rPr b="1" i="0" lang="en-US" sz="1800" u="none" cap="none" strike="noStrike">
                <a:solidFill>
                  <a:srgbClr val="FF0000"/>
                </a:solidFill>
                <a:latin typeface="Twentieth Century"/>
                <a:ea typeface="Twentieth Century"/>
                <a:cs typeface="Twentieth Century"/>
                <a:sym typeface="Twentieth Century"/>
              </a:rPr>
              <a:t>rural areas </a:t>
            </a:r>
            <a:r>
              <a:rPr b="0" i="0" lang="en-US" sz="1800" u="none" cap="none" strike="noStrike">
                <a:solidFill>
                  <a:srgbClr val="283C55"/>
                </a:solidFill>
                <a:latin typeface="Twentieth Century"/>
                <a:ea typeface="Twentieth Century"/>
                <a:cs typeface="Twentieth Century"/>
                <a:sym typeface="Twentieth Century"/>
              </a:rPr>
              <a:t>where there is a closer contact between </a:t>
            </a:r>
            <a:r>
              <a:rPr b="0" i="0" lang="en-US" sz="1800" u="none" cap="none" strike="noStrike">
                <a:solidFill>
                  <a:srgbClr val="FF0000"/>
                </a:solidFill>
                <a:latin typeface="Twentieth Century"/>
                <a:ea typeface="Twentieth Century"/>
                <a:cs typeface="Twentieth Century"/>
                <a:sym typeface="Twentieth Century"/>
              </a:rPr>
              <a:t>people </a:t>
            </a:r>
            <a:r>
              <a:rPr b="0" i="0" lang="en-US" sz="1800" u="none" cap="none" strike="noStrike">
                <a:solidFill>
                  <a:srgbClr val="283C55"/>
                </a:solidFill>
                <a:latin typeface="Twentieth Century"/>
                <a:ea typeface="Twentieth Century"/>
                <a:cs typeface="Twentieth Century"/>
                <a:sym typeface="Twentieth Century"/>
              </a:rPr>
              <a:t>and </a:t>
            </a:r>
            <a:r>
              <a:rPr b="0" i="0" lang="en-US" sz="1800" u="none" cap="none" strike="noStrike">
                <a:solidFill>
                  <a:srgbClr val="FF0000"/>
                </a:solidFill>
                <a:latin typeface="Twentieth Century"/>
                <a:ea typeface="Twentieth Century"/>
                <a:cs typeface="Twentieth Century"/>
                <a:sym typeface="Twentieth Century"/>
              </a:rPr>
              <a:t>canines</a:t>
            </a:r>
            <a:r>
              <a:rPr b="0" i="0" lang="en-US" sz="1800" u="none" cap="none" strike="noStrike">
                <a:solidFill>
                  <a:srgbClr val="283C55"/>
                </a:solidFill>
                <a:latin typeface="Twentieth Century"/>
                <a:ea typeface="Twentieth Century"/>
                <a:cs typeface="Twentieth Century"/>
                <a:sym typeface="Twentieth Century"/>
              </a:rPr>
              <a:t> and </a:t>
            </a:r>
            <a:r>
              <a:rPr b="0" i="0" lang="en-US" sz="1800" u="none" cap="none" strike="noStrike">
                <a:solidFill>
                  <a:srgbClr val="FF0000"/>
                </a:solidFill>
                <a:latin typeface="Twentieth Century"/>
                <a:ea typeface="Twentieth Century"/>
                <a:cs typeface="Twentieth Century"/>
                <a:sym typeface="Twentieth Century"/>
              </a:rPr>
              <a:t>various domestic animals</a:t>
            </a:r>
            <a:r>
              <a:rPr b="0" i="0" lang="en-US" sz="1800" u="none" cap="none" strike="noStrike">
                <a:solidFill>
                  <a:srgbClr val="283C55"/>
                </a:solidFill>
                <a:latin typeface="Twentieth Century"/>
                <a:ea typeface="Twentieth Century"/>
                <a:cs typeface="Twentieth Century"/>
                <a:sym typeface="Twentieth Century"/>
              </a:rPr>
              <a:t> which act as </a:t>
            </a:r>
            <a:r>
              <a:rPr b="1" i="0" lang="en-US" sz="1800" u="none" cap="none" strike="noStrike">
                <a:solidFill>
                  <a:srgbClr val="FF0000"/>
                </a:solidFill>
                <a:latin typeface="Twentieth Century"/>
                <a:ea typeface="Twentieth Century"/>
                <a:cs typeface="Twentieth Century"/>
                <a:sym typeface="Twentieth Century"/>
              </a:rPr>
              <a:t>intermediate vectors.</a:t>
            </a:r>
            <a:endParaRPr b="0" i="0" sz="1400" u="none" cap="none" strike="noStrike">
              <a:solidFill>
                <a:schemeClr val="dk1"/>
              </a:solidFill>
              <a:latin typeface="Arial"/>
              <a:ea typeface="Arial"/>
              <a:cs typeface="Arial"/>
              <a:sym typeface="Arial"/>
            </a:endParaRPr>
          </a:p>
          <a:p>
            <a:pPr indent="-142875" lvl="0" marL="257175" marR="0" rtl="0" algn="l">
              <a:lnSpc>
                <a:spcPct val="100000"/>
              </a:lnSpc>
              <a:spcBef>
                <a:spcPts val="0"/>
              </a:spcBef>
              <a:spcAft>
                <a:spcPts val="0"/>
              </a:spcAft>
              <a:buNone/>
            </a:pPr>
            <a:r>
              <a:t/>
            </a:r>
            <a:endParaRPr b="1" i="0" sz="1800" u="none" cap="none" strike="noStrike">
              <a:solidFill>
                <a:srgbClr val="FF0000"/>
              </a:solidFill>
              <a:latin typeface="Twentieth Century"/>
              <a:ea typeface="Twentieth Century"/>
              <a:cs typeface="Twentieth Century"/>
              <a:sym typeface="Twentieth Century"/>
            </a:endParaRPr>
          </a:p>
          <a:p>
            <a:pPr indent="-257175" lvl="0" marL="257175" marR="0" rtl="0" algn="l">
              <a:lnSpc>
                <a:spcPct val="100000"/>
              </a:lnSpc>
              <a:spcBef>
                <a:spcPts val="0"/>
              </a:spcBef>
              <a:spcAft>
                <a:spcPts val="0"/>
              </a:spcAft>
              <a:buClr>
                <a:srgbClr val="FF0000"/>
              </a:buClr>
              <a:buSzPts val="2400"/>
              <a:buFont typeface="Arial"/>
              <a:buChar char="•"/>
            </a:pPr>
            <a:r>
              <a:rPr b="1" i="0" lang="en-US" sz="1800" u="none" cap="none" strike="noStrike">
                <a:solidFill>
                  <a:srgbClr val="FF0000"/>
                </a:solidFill>
                <a:latin typeface="Twentieth Century"/>
                <a:ea typeface="Twentieth Century"/>
                <a:cs typeface="Twentieth Century"/>
                <a:sym typeface="Twentieth Century"/>
              </a:rPr>
              <a:t>Locally :  ”The highest number of HD cases was recorded from the central provinces of Jordan; however, most cases were reported from Al-Mafraq governorate”</a:t>
            </a:r>
            <a:endParaRPr/>
          </a:p>
          <a:p>
            <a:pPr indent="-104775" lvl="0" marL="257175" marR="0" rtl="0" algn="l">
              <a:lnSpc>
                <a:spcPct val="100000"/>
              </a:lnSpc>
              <a:spcBef>
                <a:spcPts val="0"/>
              </a:spcBef>
              <a:spcAft>
                <a:spcPts val="0"/>
              </a:spcAft>
              <a:buClr>
                <a:srgbClr val="FF0000"/>
              </a:buClr>
              <a:buSzPts val="2400"/>
              <a:buFont typeface="Arial"/>
              <a:buNone/>
            </a:pPr>
            <a:r>
              <a:t/>
            </a:r>
            <a:endParaRPr b="1" i="0" sz="1800" u="none" cap="none" strike="noStrike">
              <a:solidFill>
                <a:srgbClr val="FF0000"/>
              </a:solidFill>
              <a:latin typeface="Twentieth Century"/>
              <a:ea typeface="Twentieth Century"/>
              <a:cs typeface="Twentieth Century"/>
              <a:sym typeface="Twentieth Century"/>
            </a:endParaRPr>
          </a:p>
          <a:p>
            <a:pPr indent="-257175" lvl="0" marL="257175" marR="0" rtl="0" algn="l">
              <a:lnSpc>
                <a:spcPct val="100000"/>
              </a:lnSpc>
              <a:spcBef>
                <a:spcPts val="0"/>
              </a:spcBef>
              <a:spcAft>
                <a:spcPts val="0"/>
              </a:spcAft>
              <a:buClr>
                <a:srgbClr val="FF0000"/>
              </a:buClr>
              <a:buSzPts val="2400"/>
              <a:buFont typeface="Arial"/>
              <a:buChar char="•"/>
            </a:pPr>
            <a:r>
              <a:rPr b="1" i="0" lang="en-US" sz="1800" u="none" cap="none" strike="noStrike">
                <a:solidFill>
                  <a:srgbClr val="FF0000"/>
                </a:solidFill>
                <a:latin typeface="Twentieth Century"/>
                <a:ea typeface="Twentieth Century"/>
                <a:cs typeface="Twentieth Century"/>
                <a:sym typeface="Twentieth Century"/>
              </a:rPr>
              <a:t>SEX: Females</a:t>
            </a:r>
            <a:r>
              <a:rPr b="0" i="0" lang="en-US" sz="1800" u="none" cap="none" strike="noStrike">
                <a:solidFill>
                  <a:srgbClr val="FF0000"/>
                </a:solidFill>
                <a:latin typeface="Twentieth Century"/>
                <a:ea typeface="Twentieth Century"/>
                <a:cs typeface="Twentieth Century"/>
                <a:sym typeface="Twentieth Century"/>
              </a:rPr>
              <a:t> are more susceptible </a:t>
            </a:r>
            <a:r>
              <a:rPr b="0" i="0" lang="en-US" sz="1800" u="none" cap="none" strike="noStrike">
                <a:solidFill>
                  <a:srgbClr val="283C55"/>
                </a:solidFill>
                <a:latin typeface="Twentieth Century"/>
                <a:ea typeface="Twentieth Century"/>
                <a:cs typeface="Twentieth Century"/>
                <a:sym typeface="Twentieth Century"/>
              </a:rPr>
              <a:t>compared with Males, because of more exposure to the parasite through vegetables </a:t>
            </a:r>
            <a:endParaRPr b="0" i="0" sz="1800" u="none" cap="none" strike="noStrike">
              <a:solidFill>
                <a:srgbClr val="283C55"/>
              </a:solidFill>
              <a:latin typeface="Twentieth Century"/>
              <a:ea typeface="Twentieth Century"/>
              <a:cs typeface="Twentieth Century"/>
              <a:sym typeface="Twentieth Century"/>
            </a:endParaRPr>
          </a:p>
        </p:txBody>
      </p:sp>
      <p:sp>
        <p:nvSpPr>
          <p:cNvPr id="164" name="Google Shape;164;p4"/>
          <p:cNvSpPr txBox="1"/>
          <p:nvPr/>
        </p:nvSpPr>
        <p:spPr>
          <a:xfrm>
            <a:off x="6597227" y="988907"/>
            <a:ext cx="2241973"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HOW ABOUT ITS</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EPIDEMIOLOGICAL DISTRIBUTION ?  </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8"/>
          <p:cNvSpPr txBox="1"/>
          <p:nvPr>
            <p:ph type="title"/>
          </p:nvPr>
        </p:nvSpPr>
        <p:spPr>
          <a:xfrm>
            <a:off x="254494" y="704438"/>
            <a:ext cx="3722175" cy="881775"/>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Clinical manifestations</a:t>
            </a:r>
            <a:endParaRPr/>
          </a:p>
        </p:txBody>
      </p:sp>
      <p:sp>
        <p:nvSpPr>
          <p:cNvPr id="404" name="Google Shape;404;p48"/>
          <p:cNvSpPr txBox="1"/>
          <p:nvPr>
            <p:ph idx="1" type="body"/>
          </p:nvPr>
        </p:nvSpPr>
        <p:spPr>
          <a:xfrm>
            <a:off x="254502" y="1499760"/>
            <a:ext cx="8344125" cy="2840400"/>
          </a:xfrm>
          <a:prstGeom prst="rect">
            <a:avLst/>
          </a:prstGeom>
          <a:noFill/>
          <a:ln>
            <a:noFill/>
          </a:ln>
        </p:spPr>
        <p:txBody>
          <a:bodyPr anchorCtr="0" anchor="t" bIns="91425" lIns="91425" spcFirstLastPara="1" rIns="91425" wrap="square" tIns="91425">
            <a:normAutofit fontScale="92500" lnSpcReduction="20000"/>
          </a:bodyPr>
          <a:lstStyle/>
          <a:p>
            <a:pPr indent="0" lvl="0" marL="0" rtl="1" algn="l">
              <a:lnSpc>
                <a:spcPct val="115000"/>
              </a:lnSpc>
              <a:spcBef>
                <a:spcPts val="0"/>
              </a:spcBef>
              <a:spcAft>
                <a:spcPts val="0"/>
              </a:spcAft>
              <a:buClr>
                <a:srgbClr val="FF0000"/>
              </a:buClr>
              <a:buSzPct val="141176"/>
              <a:buNone/>
            </a:pPr>
            <a:r>
              <a:t/>
            </a:r>
            <a:endParaRPr/>
          </a:p>
          <a:p>
            <a:pPr indent="0" lvl="0" marL="0" rtl="0" algn="l">
              <a:lnSpc>
                <a:spcPct val="115000"/>
              </a:lnSpc>
              <a:spcBef>
                <a:spcPts val="0"/>
              </a:spcBef>
              <a:spcAft>
                <a:spcPts val="0"/>
              </a:spcAft>
              <a:buSzPct val="78078"/>
              <a:buNone/>
            </a:pPr>
            <a:r>
              <a:rPr lang="en-US" sz="1800" u="sng">
                <a:solidFill>
                  <a:srgbClr val="1C4587"/>
                </a:solidFill>
                <a:latin typeface="Twentieth Century"/>
                <a:ea typeface="Twentieth Century"/>
                <a:cs typeface="Twentieth Century"/>
                <a:sym typeface="Twentieth Century"/>
              </a:rPr>
              <a:t>The clinical presentation is predominately pulmonary, with abdominal symptoms being less frequent.</a:t>
            </a:r>
            <a:endParaRPr sz="1800" u="sng">
              <a:solidFill>
                <a:srgbClr val="1C4587"/>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78078"/>
              <a:buNone/>
            </a:pPr>
            <a:r>
              <a:t/>
            </a:r>
            <a:endParaRPr sz="1800" u="sng">
              <a:solidFill>
                <a:srgbClr val="1C4587"/>
              </a:solidFill>
              <a:latin typeface="Twentieth Century"/>
              <a:ea typeface="Twentieth Century"/>
              <a:cs typeface="Twentieth Century"/>
              <a:sym typeface="Twentieth Century"/>
            </a:endParaRPr>
          </a:p>
          <a:p>
            <a:pPr indent="-277178" lvl="0" marL="342900" rtl="0" algn="l">
              <a:lnSpc>
                <a:spcPct val="115000"/>
              </a:lnSpc>
              <a:spcBef>
                <a:spcPts val="0"/>
              </a:spcBef>
              <a:spcAft>
                <a:spcPts val="0"/>
              </a:spcAft>
              <a:buClr>
                <a:schemeClr val="lt1"/>
              </a:buClr>
              <a:buSzPct val="100000"/>
              <a:buFont typeface="Twentieth Century"/>
              <a:buChar char="●"/>
            </a:pPr>
            <a:r>
              <a:rPr b="1" lang="en-US" sz="1800" u="sng">
                <a:solidFill>
                  <a:schemeClr val="lt1"/>
                </a:solidFill>
                <a:latin typeface="Twentieth Century"/>
                <a:ea typeface="Twentieth Century"/>
                <a:cs typeface="Twentieth Century"/>
                <a:sym typeface="Twentieth Century"/>
              </a:rPr>
              <a:t>Pulmonary symptoms include:</a:t>
            </a:r>
            <a:endParaRPr b="1" sz="1800" u="sng">
              <a:solidFill>
                <a:schemeClr val="lt1"/>
              </a:solidFill>
              <a:latin typeface="Twentieth Century"/>
              <a:ea typeface="Twentieth Century"/>
              <a:cs typeface="Twentieth Century"/>
              <a:sym typeface="Twentieth Century"/>
            </a:endParaRPr>
          </a:p>
          <a:p>
            <a:pPr indent="-277178" lvl="0" marL="342900" rtl="0" algn="l">
              <a:lnSpc>
                <a:spcPct val="115000"/>
              </a:lnSpc>
              <a:spcBef>
                <a:spcPts val="0"/>
              </a:spcBef>
              <a:spcAft>
                <a:spcPts val="0"/>
              </a:spcAft>
              <a:buClr>
                <a:srgbClr val="1C4587"/>
              </a:buClr>
              <a:buSzPct val="100000"/>
              <a:buFont typeface="Twentieth Century"/>
              <a:buChar char="●"/>
            </a:pPr>
            <a:r>
              <a:rPr b="1" lang="en-US" sz="1800">
                <a:solidFill>
                  <a:srgbClr val="1C4587"/>
                </a:solidFill>
                <a:latin typeface="Twentieth Century"/>
                <a:ea typeface="Twentieth Century"/>
                <a:cs typeface="Twentieth Century"/>
                <a:sym typeface="Twentieth Century"/>
              </a:rPr>
              <a:t>Chronic cough .</a:t>
            </a:r>
            <a:endParaRPr b="1" sz="1800">
              <a:solidFill>
                <a:srgbClr val="1C4587"/>
              </a:solidFill>
              <a:latin typeface="Twentieth Century"/>
              <a:ea typeface="Twentieth Century"/>
              <a:cs typeface="Twentieth Century"/>
              <a:sym typeface="Twentieth Century"/>
            </a:endParaRPr>
          </a:p>
          <a:p>
            <a:pPr indent="-277178" lvl="0" marL="342900" rtl="0" algn="l">
              <a:lnSpc>
                <a:spcPct val="115000"/>
              </a:lnSpc>
              <a:spcBef>
                <a:spcPts val="0"/>
              </a:spcBef>
              <a:spcAft>
                <a:spcPts val="0"/>
              </a:spcAft>
              <a:buClr>
                <a:srgbClr val="1C4587"/>
              </a:buClr>
              <a:buSzPct val="100000"/>
              <a:buFont typeface="Twentieth Century"/>
              <a:buChar char="●"/>
            </a:pPr>
            <a:r>
              <a:rPr b="1" lang="en-US" sz="1800">
                <a:solidFill>
                  <a:srgbClr val="1C4587"/>
                </a:solidFill>
                <a:latin typeface="Twentieth Century"/>
                <a:ea typeface="Twentieth Century"/>
                <a:cs typeface="Twentieth Century"/>
                <a:sym typeface="Twentieth Century"/>
              </a:rPr>
              <a:t>Dyspnea .</a:t>
            </a:r>
            <a:endParaRPr b="1" sz="1800">
              <a:solidFill>
                <a:srgbClr val="1C4587"/>
              </a:solidFill>
              <a:latin typeface="Twentieth Century"/>
              <a:ea typeface="Twentieth Century"/>
              <a:cs typeface="Twentieth Century"/>
              <a:sym typeface="Twentieth Century"/>
            </a:endParaRPr>
          </a:p>
          <a:p>
            <a:pPr indent="-277178" lvl="0" marL="342900" rtl="0" algn="l">
              <a:lnSpc>
                <a:spcPct val="115000"/>
              </a:lnSpc>
              <a:spcBef>
                <a:spcPts val="0"/>
              </a:spcBef>
              <a:spcAft>
                <a:spcPts val="0"/>
              </a:spcAft>
              <a:buClr>
                <a:srgbClr val="1C4587"/>
              </a:buClr>
              <a:buSzPct val="100000"/>
              <a:buFont typeface="Twentieth Century"/>
              <a:buChar char="●"/>
            </a:pPr>
            <a:r>
              <a:rPr b="1" lang="en-US" sz="1800">
                <a:solidFill>
                  <a:srgbClr val="1C4587"/>
                </a:solidFill>
                <a:latin typeface="Twentieth Century"/>
                <a:ea typeface="Twentieth Century"/>
                <a:cs typeface="Twentieth Century"/>
                <a:sym typeface="Twentieth Century"/>
              </a:rPr>
              <a:t>Pleuritic chest pain.</a:t>
            </a:r>
            <a:endParaRPr b="1" sz="1800">
              <a:solidFill>
                <a:srgbClr val="1C4587"/>
              </a:solidFill>
              <a:latin typeface="Twentieth Century"/>
              <a:ea typeface="Twentieth Century"/>
              <a:cs typeface="Twentieth Century"/>
              <a:sym typeface="Twentieth Century"/>
            </a:endParaRPr>
          </a:p>
          <a:p>
            <a:pPr indent="-277178" lvl="0" marL="342900" rtl="0" algn="l">
              <a:lnSpc>
                <a:spcPct val="115000"/>
              </a:lnSpc>
              <a:spcBef>
                <a:spcPts val="0"/>
              </a:spcBef>
              <a:spcAft>
                <a:spcPts val="0"/>
              </a:spcAft>
              <a:buClr>
                <a:srgbClr val="1C4587"/>
              </a:buClr>
              <a:buSzPct val="100000"/>
              <a:buFont typeface="Twentieth Century"/>
              <a:buChar char="●"/>
            </a:pPr>
            <a:r>
              <a:rPr b="1" lang="en-US" sz="1800">
                <a:solidFill>
                  <a:srgbClr val="1C4587"/>
                </a:solidFill>
                <a:latin typeface="Twentieth Century"/>
                <a:ea typeface="Twentieth Century"/>
                <a:cs typeface="Twentieth Century"/>
                <a:sym typeface="Twentieth Century"/>
              </a:rPr>
              <a:t>Hemoptysis.</a:t>
            </a:r>
            <a:endParaRPr b="1" sz="1800">
              <a:solidFill>
                <a:srgbClr val="1C4587"/>
              </a:solidFill>
              <a:latin typeface="Twentieth Century"/>
              <a:ea typeface="Twentieth Century"/>
              <a:cs typeface="Twentieth Century"/>
              <a:sym typeface="Twentieth Century"/>
            </a:endParaRPr>
          </a:p>
          <a:p>
            <a:pPr indent="-277178" lvl="0" marL="342900" rtl="0" algn="l">
              <a:lnSpc>
                <a:spcPct val="115000"/>
              </a:lnSpc>
              <a:spcBef>
                <a:spcPts val="0"/>
              </a:spcBef>
              <a:spcAft>
                <a:spcPts val="0"/>
              </a:spcAft>
              <a:buClr>
                <a:srgbClr val="1C4587"/>
              </a:buClr>
              <a:buSzPct val="100000"/>
              <a:buFont typeface="Twentieth Century"/>
              <a:buChar char="●"/>
            </a:pPr>
            <a:r>
              <a:rPr b="1" lang="en-US" sz="1800">
                <a:solidFill>
                  <a:srgbClr val="1C4587"/>
                </a:solidFill>
                <a:latin typeface="Twentieth Century"/>
                <a:ea typeface="Twentieth Century"/>
                <a:cs typeface="Twentieth Century"/>
                <a:sym typeface="Twentieth Century"/>
              </a:rPr>
              <a:t>Expectoration of cyst membranes and fluid is observed in intrabronchial rupture.</a:t>
            </a:r>
            <a:endParaRPr b="1" sz="1800">
              <a:solidFill>
                <a:srgbClr val="1C4587"/>
              </a:solidFill>
              <a:latin typeface="Twentieth Century"/>
              <a:ea typeface="Twentieth Century"/>
              <a:cs typeface="Twentieth Century"/>
              <a:sym typeface="Twentieth Century"/>
            </a:endParaRPr>
          </a:p>
          <a:p>
            <a:pPr indent="0" lvl="0" marL="0" rtl="0" algn="l">
              <a:lnSpc>
                <a:spcPct val="115000"/>
              </a:lnSpc>
              <a:spcBef>
                <a:spcPts val="0"/>
              </a:spcBef>
              <a:spcAft>
                <a:spcPts val="0"/>
              </a:spcAft>
              <a:buSzPct val="78078"/>
              <a:buNone/>
            </a:pPr>
            <a:r>
              <a:t/>
            </a:r>
            <a:endParaRPr b="1" sz="1800" u="sng">
              <a:solidFill>
                <a:srgbClr val="1C4587"/>
              </a:solidFill>
              <a:latin typeface="Twentieth Century"/>
              <a:ea typeface="Twentieth Century"/>
              <a:cs typeface="Twentieth Century"/>
              <a:sym typeface="Twentieth Century"/>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49"/>
          <p:cNvSpPr txBox="1"/>
          <p:nvPr>
            <p:ph type="title"/>
          </p:nvPr>
        </p:nvSpPr>
        <p:spPr>
          <a:xfrm rot="653">
            <a:off x="304520" y="436613"/>
            <a:ext cx="2367675" cy="64035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Diagnosis </a:t>
            </a:r>
            <a:endParaRPr/>
          </a:p>
        </p:txBody>
      </p:sp>
      <p:sp>
        <p:nvSpPr>
          <p:cNvPr id="411" name="Google Shape;411;p49"/>
          <p:cNvSpPr txBox="1"/>
          <p:nvPr>
            <p:ph idx="1" type="body"/>
          </p:nvPr>
        </p:nvSpPr>
        <p:spPr>
          <a:xfrm>
            <a:off x="495375" y="1381594"/>
            <a:ext cx="8466750" cy="2004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810"/>
              </a:spcBef>
              <a:spcAft>
                <a:spcPts val="0"/>
              </a:spcAft>
              <a:buSzPts val="1300"/>
              <a:buNone/>
            </a:pPr>
            <a:r>
              <a:rPr lang="en-US" sz="1800">
                <a:solidFill>
                  <a:srgbClr val="0B5394"/>
                </a:solidFill>
                <a:latin typeface="Twentieth Century"/>
                <a:ea typeface="Twentieth Century"/>
                <a:cs typeface="Twentieth Century"/>
                <a:sym typeface="Twentieth Century"/>
              </a:rPr>
              <a:t>Diagnosis of thoracic complications is performed with Thoraco-abdominal CT-scan,which shows the liver hydatid cyst,and the thoracic complication and sometimes could show the diaphragmatic fistula.</a:t>
            </a:r>
            <a:endParaRPr>
              <a:solidFill>
                <a:srgbClr val="0B5394"/>
              </a:solidFill>
            </a:endParaRPr>
          </a:p>
          <a:p>
            <a:pPr indent="0" lvl="0" marL="0" rtl="1" algn="l">
              <a:lnSpc>
                <a:spcPct val="115000"/>
              </a:lnSpc>
              <a:spcBef>
                <a:spcPts val="810"/>
              </a:spcBef>
              <a:spcAft>
                <a:spcPts val="0"/>
              </a:spcAft>
              <a:buSzPts val="1300"/>
              <a:buNone/>
            </a:pPr>
            <a:r>
              <a:t/>
            </a:r>
            <a:endParaRPr/>
          </a:p>
          <a:p>
            <a:pPr indent="0" lvl="0" marL="0" rtl="0" algn="l">
              <a:lnSpc>
                <a:spcPct val="115000"/>
              </a:lnSpc>
              <a:spcBef>
                <a:spcPts val="810"/>
              </a:spcBef>
              <a:spcAft>
                <a:spcPts val="0"/>
              </a:spcAft>
              <a:buClr>
                <a:schemeClr val="dk1"/>
              </a:buClr>
              <a:buSzPts val="2400"/>
              <a:buNone/>
            </a:pPr>
            <a:r>
              <a:t/>
            </a:r>
            <a:endParaRPr sz="1800">
              <a:latin typeface="Twentieth Century"/>
              <a:ea typeface="Twentieth Century"/>
              <a:cs typeface="Twentieth Century"/>
              <a:sym typeface="Twentieth Century"/>
            </a:endParaRPr>
          </a:p>
        </p:txBody>
      </p:sp>
      <p:pic>
        <p:nvPicPr>
          <p:cNvPr id="412" name="Google Shape;412;p49"/>
          <p:cNvPicPr preferRelativeResize="0"/>
          <p:nvPr>
            <p:ph idx="1" type="body"/>
          </p:nvPr>
        </p:nvPicPr>
        <p:blipFill rotWithShape="1">
          <a:blip r:embed="rId3">
            <a:alphaModFix/>
          </a:blip>
          <a:srcRect b="0" l="0" r="0" t="7715"/>
          <a:stretch/>
        </p:blipFill>
        <p:spPr>
          <a:xfrm>
            <a:off x="4305244" y="2263275"/>
            <a:ext cx="4570650" cy="2436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2"/>
          <p:cNvSpPr txBox="1"/>
          <p:nvPr>
            <p:ph idx="1" type="body"/>
          </p:nvPr>
        </p:nvSpPr>
        <p:spPr>
          <a:xfrm>
            <a:off x="568088" y="1727006"/>
            <a:ext cx="7121700" cy="2926800"/>
          </a:xfrm>
          <a:prstGeom prst="rect">
            <a:avLst/>
          </a:prstGeom>
          <a:noFill/>
          <a:ln>
            <a:noFill/>
          </a:ln>
        </p:spPr>
        <p:txBody>
          <a:bodyPr anchorCtr="0" anchor="t" bIns="91425" lIns="91425" spcFirstLastPara="1" rIns="91425" wrap="square" tIns="91425">
            <a:normAutofit/>
          </a:bodyPr>
          <a:lstStyle/>
          <a:p>
            <a:pPr indent="-271463" lvl="0" marL="342900" rtl="0" algn="l">
              <a:lnSpc>
                <a:spcPct val="115000"/>
              </a:lnSpc>
              <a:spcBef>
                <a:spcPts val="0"/>
              </a:spcBef>
              <a:spcAft>
                <a:spcPts val="0"/>
              </a:spcAft>
              <a:buSzPts val="2100"/>
              <a:buChar char="●"/>
            </a:pPr>
            <a:r>
              <a:rPr lang="en-US" sz="1600"/>
              <a:t> Spontaneous disappearance .</a:t>
            </a:r>
            <a:endParaRPr sz="1600"/>
          </a:p>
          <a:p>
            <a:pPr indent="-271463" lvl="0" marL="342900" rtl="0" algn="l">
              <a:lnSpc>
                <a:spcPct val="115000"/>
              </a:lnSpc>
              <a:spcBef>
                <a:spcPts val="0"/>
              </a:spcBef>
              <a:spcAft>
                <a:spcPts val="0"/>
              </a:spcAft>
              <a:buSzPts val="2100"/>
              <a:buChar char="●"/>
            </a:pPr>
            <a:r>
              <a:rPr lang="en-US" sz="1600"/>
              <a:t>Spontaneous evacuation.</a:t>
            </a:r>
            <a:endParaRPr sz="1600"/>
          </a:p>
          <a:p>
            <a:pPr indent="-271463" lvl="0" marL="342900" rtl="0" algn="l">
              <a:lnSpc>
                <a:spcPct val="115000"/>
              </a:lnSpc>
              <a:spcBef>
                <a:spcPts val="0"/>
              </a:spcBef>
              <a:spcAft>
                <a:spcPts val="0"/>
              </a:spcAft>
              <a:buSzPts val="2100"/>
              <a:buChar char="●"/>
            </a:pPr>
            <a:r>
              <a:rPr lang="en-US" sz="1600"/>
              <a:t>Hydatid my die off and fluid gradually absorbed. </a:t>
            </a:r>
            <a:endParaRPr sz="1600"/>
          </a:p>
          <a:p>
            <a:pPr indent="-271463" lvl="0" marL="342900" rtl="0" algn="l">
              <a:lnSpc>
                <a:spcPct val="115000"/>
              </a:lnSpc>
              <a:spcBef>
                <a:spcPts val="0"/>
              </a:spcBef>
              <a:spcAft>
                <a:spcPts val="0"/>
              </a:spcAft>
              <a:buSzPts val="2100"/>
              <a:buChar char="●"/>
            </a:pPr>
            <a:r>
              <a:rPr lang="en-US" sz="1600"/>
              <a:t>Calcification .</a:t>
            </a:r>
            <a:endParaRPr sz="1600"/>
          </a:p>
          <a:p>
            <a:pPr indent="-271463" lvl="0" marL="342900" rtl="0" algn="l">
              <a:lnSpc>
                <a:spcPct val="115000"/>
              </a:lnSpc>
              <a:spcBef>
                <a:spcPts val="0"/>
              </a:spcBef>
              <a:spcAft>
                <a:spcPts val="0"/>
              </a:spcAft>
              <a:buSzPts val="2100"/>
              <a:buChar char="●"/>
            </a:pPr>
            <a:r>
              <a:rPr lang="en-US" sz="1600"/>
              <a:t>Rupture to the pleural and peritoneal cavity giving rise to wide spread growth to hydatid cyst .</a:t>
            </a:r>
            <a:endParaRPr sz="1600"/>
          </a:p>
          <a:p>
            <a:pPr indent="-271463" lvl="0" marL="342900" rtl="0" algn="l">
              <a:lnSpc>
                <a:spcPct val="115000"/>
              </a:lnSpc>
              <a:spcBef>
                <a:spcPts val="0"/>
              </a:spcBef>
              <a:spcAft>
                <a:spcPts val="0"/>
              </a:spcAft>
              <a:buSzPts val="2100"/>
              <a:buChar char="●"/>
            </a:pPr>
            <a:r>
              <a:rPr lang="en-US" sz="1600"/>
              <a:t>In majority of cases ,the cyst gradually enlarge.</a:t>
            </a:r>
            <a:endParaRPr sz="1600"/>
          </a:p>
        </p:txBody>
      </p:sp>
      <p:sp>
        <p:nvSpPr>
          <p:cNvPr id="419" name="Google Shape;419;p52"/>
          <p:cNvSpPr txBox="1"/>
          <p:nvPr>
            <p:ph type="title"/>
          </p:nvPr>
        </p:nvSpPr>
        <p:spPr>
          <a:xfrm>
            <a:off x="819150" y="845600"/>
            <a:ext cx="3709125" cy="1383075"/>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Fate of the cyst </a:t>
            </a:r>
            <a:endParaRPr/>
          </a:p>
        </p:txBody>
      </p:sp>
      <p:pic>
        <p:nvPicPr>
          <p:cNvPr id="420" name="Google Shape;420;p52"/>
          <p:cNvPicPr preferRelativeResize="0"/>
          <p:nvPr/>
        </p:nvPicPr>
        <p:blipFill rotWithShape="1">
          <a:blip r:embed="rId3">
            <a:alphaModFix/>
          </a:blip>
          <a:srcRect b="0" l="0" r="0" t="0"/>
          <a:stretch/>
        </p:blipFill>
        <p:spPr>
          <a:xfrm>
            <a:off x="5810067" y="213113"/>
            <a:ext cx="3156694" cy="2015569"/>
          </a:xfrm>
          <a:prstGeom prst="rect">
            <a:avLst/>
          </a:prstGeom>
          <a:noFill/>
          <a:ln>
            <a:noFill/>
          </a:ln>
        </p:spPr>
      </p:pic>
      <p:pic>
        <p:nvPicPr>
          <p:cNvPr id="421" name="Google Shape;421;p52"/>
          <p:cNvPicPr preferRelativeResize="0"/>
          <p:nvPr/>
        </p:nvPicPr>
        <p:blipFill rotWithShape="1">
          <a:blip r:embed="rId4">
            <a:alphaModFix/>
          </a:blip>
          <a:srcRect b="0" l="0" r="0" t="0"/>
          <a:stretch/>
        </p:blipFill>
        <p:spPr>
          <a:xfrm>
            <a:off x="6576129" y="3169246"/>
            <a:ext cx="2333851" cy="1757249"/>
          </a:xfrm>
          <a:prstGeom prst="rect">
            <a:avLst/>
          </a:prstGeom>
          <a:noFill/>
          <a:ln>
            <a:noFill/>
          </a:ln>
        </p:spPr>
      </p:pic>
      <p:sp>
        <p:nvSpPr>
          <p:cNvPr id="422" name="Google Shape;422;p52"/>
          <p:cNvSpPr txBox="1"/>
          <p:nvPr/>
        </p:nvSpPr>
        <p:spPr>
          <a:xfrm>
            <a:off x="6372712" y="2286782"/>
            <a:ext cx="2212200" cy="369310"/>
          </a:xfrm>
          <a:prstGeom prst="rect">
            <a:avLst/>
          </a:prstGeom>
          <a:no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None/>
            </a:pPr>
            <a:r>
              <a:rPr b="1" i="0" lang="en-US" sz="1400" u="none" cap="none" strike="noStrike">
                <a:solidFill>
                  <a:srgbClr val="980000"/>
                </a:solidFill>
                <a:latin typeface="Calibri"/>
                <a:ea typeface="Calibri"/>
                <a:cs typeface="Calibri"/>
                <a:sym typeface="Calibri"/>
              </a:rPr>
              <a:t>(Partial calcification</a:t>
            </a:r>
            <a:r>
              <a:rPr b="0" i="0" lang="en-US" sz="1400" u="none" cap="none" strike="noStrike">
                <a:solidFill>
                  <a:srgbClr val="000000"/>
                </a:solidFill>
                <a:latin typeface="Calibri"/>
                <a:ea typeface="Calibri"/>
                <a:cs typeface="Calibri"/>
                <a:sym typeface="Calibri"/>
              </a:rPr>
              <a:t> </a:t>
            </a:r>
            <a:r>
              <a:rPr b="1" i="0" lang="en-US" sz="1500" u="none" cap="none" strike="noStrike">
                <a:solidFill>
                  <a:srgbClr val="A61C00"/>
                </a:solidFill>
                <a:latin typeface="Calibri"/>
                <a:ea typeface="Calibri"/>
                <a:cs typeface="Calibri"/>
                <a:sym typeface="Calibri"/>
              </a:rPr>
              <a:t>)</a:t>
            </a:r>
            <a:endParaRPr b="1" i="0" sz="1500" u="none" cap="none" strike="noStrike">
              <a:solidFill>
                <a:srgbClr val="A61C00"/>
              </a:solidFill>
              <a:latin typeface="Calibri"/>
              <a:ea typeface="Calibri"/>
              <a:cs typeface="Calibri"/>
              <a:sym typeface="Calibri"/>
            </a:endParaRPr>
          </a:p>
        </p:txBody>
      </p:sp>
      <p:sp>
        <p:nvSpPr>
          <p:cNvPr id="423" name="Google Shape;423;p52"/>
          <p:cNvSpPr txBox="1"/>
          <p:nvPr/>
        </p:nvSpPr>
        <p:spPr>
          <a:xfrm flipH="1" rot="10800000">
            <a:off x="2785910" y="3573806"/>
            <a:ext cx="2940525" cy="353921"/>
          </a:xfrm>
          <a:prstGeom prst="rect">
            <a:avLst/>
          </a:prstGeom>
          <a:no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p:txBody>
      </p:sp>
      <p:sp>
        <p:nvSpPr>
          <p:cNvPr id="424" name="Google Shape;424;p52"/>
          <p:cNvSpPr txBox="1"/>
          <p:nvPr/>
        </p:nvSpPr>
        <p:spPr>
          <a:xfrm>
            <a:off x="4940119" y="4356581"/>
            <a:ext cx="1531575" cy="569364"/>
          </a:xfrm>
          <a:prstGeom prst="rect">
            <a:avLst/>
          </a:prstGeom>
          <a:no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None/>
            </a:pPr>
            <a:r>
              <a:rPr b="1" i="0" lang="en-US" sz="1400" u="none" cap="none" strike="noStrike">
                <a:solidFill>
                  <a:srgbClr val="A61C00"/>
                </a:solidFill>
                <a:latin typeface="Calibri"/>
                <a:ea typeface="Calibri"/>
                <a:cs typeface="Calibri"/>
                <a:sym typeface="Calibri"/>
              </a:rPr>
              <a:t>(Complete calcification</a:t>
            </a:r>
            <a:r>
              <a:rPr b="0" i="0" lang="en-US" sz="1400" u="none" cap="none" strike="noStrike">
                <a:solidFill>
                  <a:srgbClr val="000000"/>
                </a:solidFill>
                <a:latin typeface="Calibri"/>
                <a:ea typeface="Calibri"/>
                <a:cs typeface="Calibri"/>
                <a:sym typeface="Calibri"/>
              </a:rPr>
              <a:t> </a:t>
            </a:r>
            <a:r>
              <a:rPr b="1" i="0" lang="en-US" sz="1400" u="none" cap="none" strike="noStrike">
                <a:solidFill>
                  <a:srgbClr val="A61C00"/>
                </a:solidFill>
                <a:latin typeface="Calibri"/>
                <a:ea typeface="Calibri"/>
                <a:cs typeface="Calibri"/>
                <a:sym typeface="Calibri"/>
              </a:rPr>
              <a:t>)</a:t>
            </a:r>
            <a:endParaRPr b="1" i="0" sz="1400" u="none" cap="none" strike="noStrike">
              <a:solidFill>
                <a:srgbClr val="A61C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3"/>
          <p:cNvSpPr txBox="1"/>
          <p:nvPr>
            <p:ph type="title"/>
          </p:nvPr>
        </p:nvSpPr>
        <p:spPr>
          <a:xfrm>
            <a:off x="819150" y="845600"/>
            <a:ext cx="7505775" cy="954675"/>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431" name="Google Shape;431;p53"/>
          <p:cNvSpPr txBox="1"/>
          <p:nvPr>
            <p:ph idx="1" type="body"/>
          </p:nvPr>
        </p:nvSpPr>
        <p:spPr>
          <a:xfrm>
            <a:off x="819150" y="1990725"/>
            <a:ext cx="735345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US"/>
              <a:t> </a:t>
            </a:r>
            <a:r>
              <a:rPr b="1" lang="en-US" sz="1600">
                <a:solidFill>
                  <a:srgbClr val="073763"/>
                </a:solidFill>
              </a:rPr>
              <a:t>Most patient with hydatid disease are</a:t>
            </a:r>
            <a:r>
              <a:rPr lang="en-US"/>
              <a:t> </a:t>
            </a:r>
            <a:r>
              <a:rPr b="1" lang="en-US" sz="1700">
                <a:latin typeface="Twentieth Century"/>
                <a:ea typeface="Twentieth Century"/>
                <a:cs typeface="Twentieth Century"/>
                <a:sym typeface="Twentieth Century"/>
              </a:rPr>
              <a:t>incidentally diagnosed as the majority of patient remain asymptomatic until the cyst enlarge enough and cause complicationassociated with an abdominal ultrasonography performed for other clinical reasons. </a:t>
            </a:r>
            <a:endParaRPr b="1" sz="1700"/>
          </a:p>
          <a:p>
            <a:pPr indent="0" lvl="0" marL="0" rtl="0" algn="l">
              <a:lnSpc>
                <a:spcPct val="115000"/>
              </a:lnSpc>
              <a:spcBef>
                <a:spcPts val="1200"/>
              </a:spcBef>
              <a:spcAft>
                <a:spcPts val="1200"/>
              </a:spcAft>
              <a:buSzPts val="1300"/>
              <a:buNone/>
            </a:pPr>
            <a:r>
              <a:rPr lang="en-US" sz="1800">
                <a:latin typeface="Twentieth Century"/>
                <a:ea typeface="Twentieth Century"/>
                <a:cs typeface="Twentieth Century"/>
                <a:sym typeface="Twentieth Century"/>
              </a:rPr>
              <a:t> </a:t>
            </a:r>
            <a:endParaRPr/>
          </a:p>
        </p:txBody>
      </p:sp>
      <p:sp>
        <p:nvSpPr>
          <p:cNvPr id="432" name="Google Shape;432;p53"/>
          <p:cNvSpPr txBox="1"/>
          <p:nvPr>
            <p:ph idx="2" type="body"/>
          </p:nvPr>
        </p:nvSpPr>
        <p:spPr>
          <a:xfrm>
            <a:off x="282938" y="3385369"/>
            <a:ext cx="8041950" cy="1472175"/>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lnSpc>
                <a:spcPct val="115000"/>
              </a:lnSpc>
              <a:spcBef>
                <a:spcPts val="810"/>
              </a:spcBef>
              <a:spcAft>
                <a:spcPts val="0"/>
              </a:spcAft>
              <a:buSzPct val="115555"/>
              <a:buNone/>
            </a:pPr>
            <a:r>
              <a:rPr b="1" lang="en-US" sz="1800">
                <a:solidFill>
                  <a:schemeClr val="accent1"/>
                </a:solidFill>
                <a:latin typeface="Twentieth Century"/>
                <a:ea typeface="Twentieth Century"/>
                <a:cs typeface="Twentieth Century"/>
                <a:sym typeface="Twentieth Century"/>
              </a:rPr>
              <a:t>The definitive diagnosis of liver echinococcosis requires ,combination of : 1-Casoni’s test .</a:t>
            </a:r>
            <a:endParaRPr b="1" sz="1800">
              <a:solidFill>
                <a:schemeClr val="accent1"/>
              </a:solidFill>
              <a:latin typeface="Twentieth Century"/>
              <a:ea typeface="Twentieth Century"/>
              <a:cs typeface="Twentieth Century"/>
              <a:sym typeface="Twentieth Century"/>
            </a:endParaRPr>
          </a:p>
          <a:p>
            <a:pPr indent="0" lvl="0" marL="0" rtl="0" algn="l">
              <a:lnSpc>
                <a:spcPct val="115000"/>
              </a:lnSpc>
              <a:spcBef>
                <a:spcPts val="810"/>
              </a:spcBef>
              <a:spcAft>
                <a:spcPts val="0"/>
              </a:spcAft>
              <a:buSzPct val="115555"/>
              <a:buNone/>
            </a:pPr>
            <a:r>
              <a:rPr b="1" lang="en-US" sz="1800">
                <a:solidFill>
                  <a:schemeClr val="accent1"/>
                </a:solidFill>
                <a:latin typeface="Twentieth Century"/>
                <a:ea typeface="Twentieth Century"/>
                <a:cs typeface="Twentieth Century"/>
                <a:sym typeface="Twentieth Century"/>
              </a:rPr>
              <a:t>2- serological test to detect the antigen such as ELISA,coagglutination  test and laten agglutination test .</a:t>
            </a:r>
            <a:endParaRPr b="1" sz="1800">
              <a:solidFill>
                <a:schemeClr val="accent1"/>
              </a:solidFill>
              <a:latin typeface="Twentieth Century"/>
              <a:ea typeface="Twentieth Century"/>
              <a:cs typeface="Twentieth Century"/>
              <a:sym typeface="Twentieth Century"/>
            </a:endParaRPr>
          </a:p>
          <a:p>
            <a:pPr indent="0" lvl="0" marL="0" rtl="0" algn="l">
              <a:lnSpc>
                <a:spcPct val="115000"/>
              </a:lnSpc>
              <a:spcBef>
                <a:spcPts val="810"/>
              </a:spcBef>
              <a:spcAft>
                <a:spcPts val="0"/>
              </a:spcAft>
              <a:buSzPct val="115555"/>
              <a:buNone/>
            </a:pPr>
            <a:r>
              <a:rPr b="1" lang="en-US" sz="1800">
                <a:solidFill>
                  <a:schemeClr val="accent1"/>
                </a:solidFill>
                <a:latin typeface="Twentieth Century"/>
                <a:ea typeface="Twentieth Century"/>
                <a:cs typeface="Twentieth Century"/>
                <a:sym typeface="Twentieth Century"/>
              </a:rPr>
              <a:t>3- CT scan most specific test </a:t>
            </a:r>
            <a:endParaRPr b="1" sz="1800">
              <a:solidFill>
                <a:schemeClr val="accent1"/>
              </a:solidFill>
              <a:latin typeface="Twentieth Century"/>
              <a:ea typeface="Twentieth Century"/>
              <a:cs typeface="Twentieth Century"/>
              <a:sym typeface="Twentieth Century"/>
            </a:endParaRPr>
          </a:p>
          <a:p>
            <a:pPr indent="0" lvl="0" marL="0" rtl="0" algn="l">
              <a:lnSpc>
                <a:spcPct val="115000"/>
              </a:lnSpc>
              <a:spcBef>
                <a:spcPts val="810"/>
              </a:spcBef>
              <a:spcAft>
                <a:spcPts val="0"/>
              </a:spcAft>
              <a:buSzPct val="115555"/>
              <a:buNone/>
            </a:pPr>
            <a:r>
              <a:rPr b="1" lang="en-US" sz="1800">
                <a:solidFill>
                  <a:schemeClr val="accent1"/>
                </a:solidFill>
                <a:latin typeface="Twentieth Century"/>
                <a:ea typeface="Twentieth Century"/>
                <a:cs typeface="Twentieth Century"/>
                <a:sym typeface="Twentieth Century"/>
              </a:rPr>
              <a:t>4- X-Ray and ultrasound clarifying the presence of the cyst </a:t>
            </a:r>
            <a:endParaRPr b="1" sz="1800">
              <a:solidFill>
                <a:schemeClr val="accent1"/>
              </a:solidFill>
              <a:latin typeface="Twentieth Century"/>
              <a:ea typeface="Twentieth Century"/>
              <a:cs typeface="Twentieth Century"/>
              <a:sym typeface="Twentieth Century"/>
            </a:endParaRPr>
          </a:p>
        </p:txBody>
      </p:sp>
      <p:sp>
        <p:nvSpPr>
          <p:cNvPr id="433" name="Google Shape;433;p53"/>
          <p:cNvSpPr/>
          <p:nvPr/>
        </p:nvSpPr>
        <p:spPr>
          <a:xfrm>
            <a:off x="819150" y="845606"/>
            <a:ext cx="7505775" cy="954675"/>
          </a:xfrm>
          <a:prstGeom prst="rect">
            <a:avLst/>
          </a:prstGeom>
          <a:gradFill>
            <a:gsLst>
              <a:gs pos="0">
                <a:srgbClr val="BFBFBF"/>
              </a:gs>
              <a:gs pos="100000">
                <a:srgbClr val="737373"/>
              </a:gs>
            </a:gsLst>
            <a:lin ang="5400012" scaled="0"/>
          </a:gra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rPr b="1" i="0" lang="en-US" sz="3300" u="sng" cap="none" strike="noStrike">
                <a:solidFill>
                  <a:schemeClr val="accent1"/>
                </a:solidFill>
                <a:latin typeface="Arial"/>
                <a:ea typeface="Arial"/>
                <a:cs typeface="Arial"/>
                <a:sym typeface="Arial"/>
              </a:rPr>
              <a:t>investigation</a:t>
            </a:r>
            <a:r>
              <a:rPr b="1" i="0" lang="en-US" sz="3300" u="sng" cap="none" strike="noStrike">
                <a:solidFill>
                  <a:srgbClr val="000000"/>
                </a:solidFill>
                <a:latin typeface="Arial"/>
                <a:ea typeface="Arial"/>
                <a:cs typeface="Arial"/>
                <a:sym typeface="Arial"/>
              </a:rPr>
              <a:t> </a:t>
            </a:r>
            <a:endParaRPr b="1" i="0" sz="3300" u="sng"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4"/>
          <p:cNvSpPr txBox="1"/>
          <p:nvPr>
            <p:ph type="title"/>
          </p:nvPr>
        </p:nvSpPr>
        <p:spPr>
          <a:xfrm>
            <a:off x="819150" y="309613"/>
            <a:ext cx="3709125" cy="1383075"/>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solidFill>
                  <a:srgbClr val="073763"/>
                </a:solidFill>
              </a:rPr>
              <a:t>Casoni’s test</a:t>
            </a:r>
            <a:r>
              <a:rPr lang="en-US"/>
              <a:t> </a:t>
            </a:r>
            <a:endParaRPr/>
          </a:p>
        </p:txBody>
      </p:sp>
      <p:sp>
        <p:nvSpPr>
          <p:cNvPr id="440" name="Google Shape;440;p54"/>
          <p:cNvSpPr txBox="1"/>
          <p:nvPr>
            <p:ph idx="1" type="body"/>
          </p:nvPr>
        </p:nvSpPr>
        <p:spPr>
          <a:xfrm>
            <a:off x="272287" y="1430925"/>
            <a:ext cx="5922675" cy="3356100"/>
          </a:xfrm>
          <a:prstGeom prst="rect">
            <a:avLst/>
          </a:prstGeom>
          <a:solidFill>
            <a:schemeClr val="dk1"/>
          </a:solidFill>
          <a:ln>
            <a:noFill/>
          </a:ln>
        </p:spPr>
        <p:txBody>
          <a:bodyPr anchorCtr="0" anchor="t" bIns="91425" lIns="91425" spcFirstLastPara="1" rIns="91425" wrap="square" tIns="91425">
            <a:normAutofit fontScale="77500" lnSpcReduction="20000"/>
          </a:bodyPr>
          <a:lstStyle/>
          <a:p>
            <a:pPr indent="0" lvl="0" marL="0" rtl="0" algn="l">
              <a:lnSpc>
                <a:spcPct val="115000"/>
              </a:lnSpc>
              <a:spcBef>
                <a:spcPts val="0"/>
              </a:spcBef>
              <a:spcAft>
                <a:spcPts val="0"/>
              </a:spcAft>
              <a:buSzPct val="98671"/>
              <a:buNone/>
            </a:pPr>
            <a:r>
              <a:rPr b="1" lang="en-US" sz="1700"/>
              <a:t>Principle of casoni’s skin test </a:t>
            </a:r>
            <a:endParaRPr b="1" sz="1700"/>
          </a:p>
          <a:p>
            <a:pPr indent="0" lvl="0" marL="0" rtl="0" algn="l">
              <a:lnSpc>
                <a:spcPct val="115000"/>
              </a:lnSpc>
              <a:spcBef>
                <a:spcPts val="1200"/>
              </a:spcBef>
              <a:spcAft>
                <a:spcPts val="0"/>
              </a:spcAft>
              <a:buSzPct val="119815"/>
              <a:buNone/>
            </a:pPr>
            <a:r>
              <a:rPr b="1" lang="en-US" sz="1400"/>
              <a:t>Casoni’s test is an immediate hypersensitivity skin test previously used in diagnosis of hydatid disease.</a:t>
            </a:r>
            <a:endParaRPr b="1" sz="1400"/>
          </a:p>
          <a:p>
            <a:pPr indent="0" lvl="0" marL="0" rtl="0" algn="l">
              <a:lnSpc>
                <a:spcPct val="115000"/>
              </a:lnSpc>
              <a:spcBef>
                <a:spcPts val="1200"/>
              </a:spcBef>
              <a:spcAft>
                <a:spcPts val="0"/>
              </a:spcAft>
              <a:buSzPct val="119815"/>
              <a:buNone/>
            </a:pPr>
            <a:r>
              <a:rPr b="1" lang="en-US" sz="1400"/>
              <a:t>Intradermal injection of ,2mlof hydatid fluid collected from animal or human cyst which sterilized by membrane filtration </a:t>
            </a:r>
            <a:endParaRPr b="1" sz="1400"/>
          </a:p>
          <a:p>
            <a:pPr indent="0" lvl="0" marL="0" rtl="0" algn="l">
              <a:lnSpc>
                <a:spcPct val="115000"/>
              </a:lnSpc>
              <a:spcBef>
                <a:spcPts val="1200"/>
              </a:spcBef>
              <a:spcAft>
                <a:spcPts val="0"/>
              </a:spcAft>
              <a:buSzPct val="119815"/>
              <a:buNone/>
            </a:pPr>
            <a:r>
              <a:rPr b="1" lang="en-US" sz="1400"/>
              <a:t>equal volume of saline (control) injected on other forearm and observation made for next 30min and after 1 to 2 days .</a:t>
            </a:r>
            <a:endParaRPr b="1" sz="1400"/>
          </a:p>
          <a:p>
            <a:pPr indent="0" lvl="0" marL="0" rtl="0" algn="l">
              <a:lnSpc>
                <a:spcPct val="115000"/>
              </a:lnSpc>
              <a:spcBef>
                <a:spcPts val="1200"/>
              </a:spcBef>
              <a:spcAft>
                <a:spcPts val="0"/>
              </a:spcAft>
              <a:buSzPct val="119815"/>
              <a:buNone/>
            </a:pPr>
            <a:r>
              <a:rPr b="1" lang="en-US" sz="1400"/>
              <a:t>As a precaution anaphylactic tray must be kept ready before carrying out the test . ( type 1 hypersensitivity reaction).</a:t>
            </a:r>
            <a:endParaRPr b="1" sz="1400"/>
          </a:p>
          <a:p>
            <a:pPr indent="0" lvl="0" marL="0" rtl="0" algn="l">
              <a:lnSpc>
                <a:spcPct val="115000"/>
              </a:lnSpc>
              <a:spcBef>
                <a:spcPts val="1200"/>
              </a:spcBef>
              <a:spcAft>
                <a:spcPts val="0"/>
              </a:spcAft>
              <a:buClr>
                <a:srgbClr val="FF0000"/>
              </a:buClr>
              <a:buSzPct val="100000"/>
              <a:buNone/>
            </a:pPr>
            <a:r>
              <a:rPr lang="en-US" sz="2100" u="sng">
                <a:solidFill>
                  <a:srgbClr val="990000"/>
                </a:solidFill>
                <a:latin typeface="Twentieth Century"/>
                <a:ea typeface="Twentieth Century"/>
                <a:cs typeface="Twentieth Century"/>
                <a:sym typeface="Twentieth Century"/>
              </a:rPr>
              <a:t>CASONI TEST </a:t>
            </a:r>
            <a:r>
              <a:rPr lang="en-US" sz="2100">
                <a:latin typeface="Twentieth Century"/>
                <a:ea typeface="Twentieth Century"/>
                <a:cs typeface="Twentieth Century"/>
                <a:sym typeface="Twentieth Century"/>
              </a:rPr>
              <a:t>has been used most frequently in the past but is at present considered only of historical importance and has largely been abandoned because of low sensitivity.</a:t>
            </a:r>
            <a:endParaRPr b="1" sz="1400"/>
          </a:p>
        </p:txBody>
      </p:sp>
      <p:pic>
        <p:nvPicPr>
          <p:cNvPr id="441" name="Google Shape;441;p54"/>
          <p:cNvPicPr preferRelativeResize="0"/>
          <p:nvPr/>
        </p:nvPicPr>
        <p:blipFill rotWithShape="1">
          <a:blip r:embed="rId3">
            <a:alphaModFix/>
          </a:blip>
          <a:srcRect b="0" l="0" r="0" t="0"/>
          <a:stretch/>
        </p:blipFill>
        <p:spPr>
          <a:xfrm>
            <a:off x="6084444" y="440040"/>
            <a:ext cx="2805656" cy="1836901"/>
          </a:xfrm>
          <a:prstGeom prst="rect">
            <a:avLst/>
          </a:prstGeom>
          <a:noFill/>
          <a:ln>
            <a:noFill/>
          </a:ln>
        </p:spPr>
      </p:pic>
      <p:sp>
        <p:nvSpPr>
          <p:cNvPr id="442" name="Google Shape;442;p54"/>
          <p:cNvSpPr txBox="1"/>
          <p:nvPr/>
        </p:nvSpPr>
        <p:spPr>
          <a:xfrm>
            <a:off x="6314241" y="2276944"/>
            <a:ext cx="2346075" cy="815586"/>
          </a:xfrm>
          <a:prstGeom prst="rect">
            <a:avLst/>
          </a:prstGeom>
          <a:gradFill>
            <a:gsLst>
              <a:gs pos="0">
                <a:srgbClr val="DDDDDD"/>
              </a:gs>
              <a:gs pos="100000">
                <a:srgbClr val="919191"/>
              </a:gs>
            </a:gsLst>
            <a:lin ang="5400012" scaled="0"/>
          </a:grad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None/>
            </a:pPr>
            <a:r>
              <a:rPr b="0" i="1" lang="en-US" sz="1100" u="none" cap="none" strike="noStrike">
                <a:solidFill>
                  <a:srgbClr val="000000"/>
                </a:solidFill>
                <a:latin typeface="Calibri"/>
                <a:ea typeface="Calibri"/>
                <a:cs typeface="Calibri"/>
                <a:sym typeface="Calibri"/>
              </a:rPr>
              <a:t>Man’s arm showing positive skin test for hydatid </a:t>
            </a:r>
            <a:endParaRPr b="0" i="1"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1" lang="en-US" sz="1100" u="none" cap="none" strike="noStrike">
                <a:solidFill>
                  <a:srgbClr val="000000"/>
                </a:solidFill>
                <a:latin typeface="Calibri"/>
                <a:ea typeface="Calibri"/>
                <a:cs typeface="Calibri"/>
                <a:sym typeface="Calibri"/>
              </a:rPr>
              <a:t>disease (large wheal more than five cm in diameter)</a:t>
            </a:r>
            <a:endParaRPr b="0" i="1" sz="11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5"/>
          <p:cNvSpPr txBox="1"/>
          <p:nvPr>
            <p:ph idx="1" type="body"/>
          </p:nvPr>
        </p:nvSpPr>
        <p:spPr>
          <a:xfrm>
            <a:off x="0" y="0"/>
            <a:ext cx="9074250" cy="5143500"/>
          </a:xfrm>
          <a:prstGeom prst="rect">
            <a:avLst/>
          </a:prstGeom>
          <a:solidFill>
            <a:schemeClr val="lt2"/>
          </a:solidFill>
          <a:ln>
            <a:noFill/>
          </a:ln>
        </p:spPr>
        <p:txBody>
          <a:bodyPr anchorCtr="0" anchor="t" bIns="34275" lIns="68550" spcFirstLastPara="1" rIns="68550" wrap="square" tIns="34275">
            <a:noAutofit/>
          </a:bodyPr>
          <a:lstStyle/>
          <a:p>
            <a:pPr indent="0" lvl="0" marL="0" rtl="0" algn="l">
              <a:lnSpc>
                <a:spcPct val="120000"/>
              </a:lnSpc>
              <a:spcBef>
                <a:spcPts val="0"/>
              </a:spcBef>
              <a:spcAft>
                <a:spcPts val="0"/>
              </a:spcAft>
              <a:buClr>
                <a:srgbClr val="FF0000"/>
              </a:buClr>
              <a:buSzPts val="2800"/>
              <a:buNone/>
            </a:pPr>
            <a:r>
              <a:rPr lang="en-US" sz="2100" u="sng">
                <a:solidFill>
                  <a:srgbClr val="990000"/>
                </a:solidFill>
                <a:latin typeface="Twentieth Century"/>
                <a:ea typeface="Twentieth Century"/>
                <a:cs typeface="Twentieth Century"/>
                <a:sym typeface="Twentieth Century"/>
              </a:rPr>
              <a:t>Serology and immunological tests:</a:t>
            </a:r>
            <a:endParaRPr>
              <a:solidFill>
                <a:srgbClr val="990000"/>
              </a:solidFill>
            </a:endParaRPr>
          </a:p>
          <a:p>
            <a:pPr indent="0" lvl="0" marL="0" rtl="0" algn="l">
              <a:lnSpc>
                <a:spcPct val="120000"/>
              </a:lnSpc>
              <a:spcBef>
                <a:spcPts val="630"/>
              </a:spcBef>
              <a:spcAft>
                <a:spcPts val="0"/>
              </a:spcAft>
              <a:buClr>
                <a:schemeClr val="dk1"/>
              </a:buClr>
              <a:buSzPts val="1200"/>
              <a:buNone/>
            </a:pPr>
            <a:r>
              <a:t/>
            </a:r>
            <a:endParaRPr sz="900" u="sng">
              <a:solidFill>
                <a:srgbClr val="FF0000"/>
              </a:solidFill>
              <a:latin typeface="Twentieth Century"/>
              <a:ea typeface="Twentieth Century"/>
              <a:cs typeface="Twentieth Century"/>
              <a:sym typeface="Twentieth Century"/>
            </a:endParaRPr>
          </a:p>
          <a:p>
            <a:pPr indent="0" lvl="0" marL="342900" rtl="0" algn="l">
              <a:lnSpc>
                <a:spcPct val="120000"/>
              </a:lnSpc>
              <a:spcBef>
                <a:spcPts val="810"/>
              </a:spcBef>
              <a:spcAft>
                <a:spcPts val="0"/>
              </a:spcAft>
              <a:buClr>
                <a:schemeClr val="dk1"/>
              </a:buClr>
              <a:buSzPts val="2400"/>
              <a:buNone/>
            </a:pPr>
            <a:r>
              <a:rPr b="1" lang="en-US" sz="1900">
                <a:latin typeface="Twentieth Century"/>
                <a:ea typeface="Twentieth Century"/>
                <a:cs typeface="Twentieth Century"/>
                <a:sym typeface="Twentieth Century"/>
              </a:rPr>
              <a:t>Serological tests detect specific antibodies to the parasite and are the most commonly employed tools to diagnose past and recent infection with E. granulosus. </a:t>
            </a:r>
            <a:endParaRPr b="1" sz="1900"/>
          </a:p>
          <a:p>
            <a:pPr indent="0" lvl="0" marL="342900" rtl="0" algn="l">
              <a:lnSpc>
                <a:spcPct val="120000"/>
              </a:lnSpc>
              <a:spcBef>
                <a:spcPts val="810"/>
              </a:spcBef>
              <a:spcAft>
                <a:spcPts val="0"/>
              </a:spcAft>
              <a:buClr>
                <a:schemeClr val="dk1"/>
              </a:buClr>
              <a:buSzPts val="2400"/>
              <a:buNone/>
            </a:pPr>
            <a:r>
              <a:rPr b="1" lang="en-US" sz="1900">
                <a:latin typeface="Twentieth Century"/>
                <a:ea typeface="Twentieth Century"/>
                <a:cs typeface="Twentieth Century"/>
                <a:sym typeface="Twentieth Century"/>
              </a:rPr>
              <a:t>Detection of </a:t>
            </a:r>
            <a:r>
              <a:rPr b="1" lang="en-US" sz="1900" u="sng">
                <a:solidFill>
                  <a:srgbClr val="B45F06"/>
                </a:solidFill>
                <a:latin typeface="Twentieth Century"/>
                <a:ea typeface="Twentieth Century"/>
                <a:cs typeface="Twentieth Century"/>
                <a:sym typeface="Twentieth Century"/>
              </a:rPr>
              <a:t>IgG antibodies</a:t>
            </a:r>
            <a:r>
              <a:rPr b="1" lang="en-US" sz="1900">
                <a:solidFill>
                  <a:srgbClr val="B45F06"/>
                </a:solidFill>
                <a:latin typeface="Twentieth Century"/>
                <a:ea typeface="Twentieth Century"/>
                <a:cs typeface="Twentieth Century"/>
                <a:sym typeface="Twentieth Century"/>
              </a:rPr>
              <a:t> </a:t>
            </a:r>
            <a:r>
              <a:rPr b="1" lang="en-US" sz="1900">
                <a:latin typeface="Twentieth Century"/>
                <a:ea typeface="Twentieth Century"/>
                <a:cs typeface="Twentieth Century"/>
                <a:sym typeface="Twentieth Century"/>
              </a:rPr>
              <a:t>implies exposure to the parasite, while in </a:t>
            </a:r>
            <a:r>
              <a:rPr b="1" lang="en-US" sz="1900" u="sng">
                <a:solidFill>
                  <a:srgbClr val="B45F06"/>
                </a:solidFill>
                <a:latin typeface="Twentieth Century"/>
                <a:ea typeface="Twentieth Century"/>
                <a:cs typeface="Twentieth Century"/>
                <a:sym typeface="Twentieth Century"/>
              </a:rPr>
              <a:t>active</a:t>
            </a:r>
            <a:r>
              <a:rPr b="1" lang="en-US" sz="1900">
                <a:latin typeface="Twentieth Century"/>
                <a:ea typeface="Twentieth Century"/>
                <a:cs typeface="Twentieth Century"/>
                <a:sym typeface="Twentieth Century"/>
              </a:rPr>
              <a:t> </a:t>
            </a:r>
            <a:r>
              <a:rPr b="1" lang="en-US" sz="1900" u="sng">
                <a:solidFill>
                  <a:srgbClr val="B45F06"/>
                </a:solidFill>
                <a:latin typeface="Twentieth Century"/>
                <a:ea typeface="Twentieth Century"/>
                <a:cs typeface="Twentieth Century"/>
                <a:sym typeface="Twentieth Century"/>
              </a:rPr>
              <a:t>infection high titers of specific IgM and IgA antibodies are observed </a:t>
            </a:r>
            <a:r>
              <a:rPr b="1" lang="en-US" sz="1900">
                <a:latin typeface="Twentieth Century"/>
                <a:ea typeface="Twentieth Century"/>
                <a:cs typeface="Twentieth Century"/>
                <a:sym typeface="Twentieth Century"/>
              </a:rPr>
              <a:t>&amp; detection of circulating hydatid antigen in the serum . ELISA is used most commonly, but alternate techniques are counter-immunoelectrophoresis and bacterial co-agglutination.</a:t>
            </a:r>
            <a:endParaRPr b="1" sz="1900">
              <a:latin typeface="Twentieth Century"/>
              <a:ea typeface="Twentieth Century"/>
              <a:cs typeface="Twentieth Century"/>
              <a:sym typeface="Twentieth Century"/>
            </a:endParaRPr>
          </a:p>
          <a:p>
            <a:pPr indent="0" lvl="0" marL="342900" rtl="0" algn="l">
              <a:lnSpc>
                <a:spcPct val="120000"/>
              </a:lnSpc>
              <a:spcBef>
                <a:spcPts val="810"/>
              </a:spcBef>
              <a:spcAft>
                <a:spcPts val="0"/>
              </a:spcAft>
              <a:buClr>
                <a:schemeClr val="dk1"/>
              </a:buClr>
              <a:buSzPts val="2400"/>
              <a:buNone/>
            </a:pPr>
            <a:r>
              <a:t/>
            </a:r>
            <a:endParaRPr b="1" sz="2000">
              <a:latin typeface="Twentieth Century"/>
              <a:ea typeface="Twentieth Century"/>
              <a:cs typeface="Twentieth Century"/>
              <a:sym typeface="Twentieth Century"/>
            </a:endParaRPr>
          </a:p>
          <a:p>
            <a:pPr indent="0" lvl="0" marL="0" rtl="0" algn="l">
              <a:lnSpc>
                <a:spcPct val="120000"/>
              </a:lnSpc>
              <a:spcBef>
                <a:spcPts val="0"/>
              </a:spcBef>
              <a:spcAft>
                <a:spcPts val="0"/>
              </a:spcAft>
              <a:buClr>
                <a:schemeClr val="dk1"/>
              </a:buClr>
              <a:buSzPts val="2800"/>
              <a:buNone/>
            </a:pPr>
            <a:r>
              <a:rPr b="1" lang="en-US" sz="1700" u="sng">
                <a:solidFill>
                  <a:srgbClr val="990000"/>
                </a:solidFill>
                <a:latin typeface="Twentieth Century"/>
                <a:ea typeface="Twentieth Century"/>
                <a:cs typeface="Twentieth Century"/>
                <a:sym typeface="Twentieth Century"/>
              </a:rPr>
              <a:t>Elisa techniques </a:t>
            </a:r>
            <a:r>
              <a:rPr b="1" lang="en-US" sz="1700">
                <a:latin typeface="Twentieth Century"/>
                <a:ea typeface="Twentieth Century"/>
                <a:cs typeface="Twentieth Century"/>
                <a:sym typeface="Twentieth Century"/>
              </a:rPr>
              <a:t>have a high sensitivity </a:t>
            </a:r>
            <a:r>
              <a:rPr b="1" lang="en-US" sz="1700">
                <a:solidFill>
                  <a:srgbClr val="990000"/>
                </a:solidFill>
                <a:latin typeface="Twentieth Century"/>
                <a:ea typeface="Twentieth Century"/>
                <a:cs typeface="Twentieth Century"/>
                <a:sym typeface="Twentieth Century"/>
              </a:rPr>
              <a:t>above 90%</a:t>
            </a:r>
            <a:r>
              <a:rPr b="1" lang="en-US" sz="1700">
                <a:solidFill>
                  <a:srgbClr val="FF0000"/>
                </a:solidFill>
                <a:latin typeface="Twentieth Century"/>
                <a:ea typeface="Twentieth Century"/>
                <a:cs typeface="Twentieth Century"/>
                <a:sym typeface="Twentieth Century"/>
              </a:rPr>
              <a:t> </a:t>
            </a:r>
            <a:r>
              <a:rPr b="1" lang="en-US" sz="1700">
                <a:latin typeface="Twentieth Century"/>
                <a:ea typeface="Twentieth Century"/>
                <a:cs typeface="Twentieth Century"/>
                <a:sym typeface="Twentieth Century"/>
              </a:rPr>
              <a:t>and are useful in mass scale screening.</a:t>
            </a:r>
            <a:endParaRPr b="1" sz="1700">
              <a:latin typeface="Twentieth Century"/>
              <a:ea typeface="Twentieth Century"/>
              <a:cs typeface="Twentieth Century"/>
              <a:sym typeface="Twentieth Century"/>
            </a:endParaRPr>
          </a:p>
          <a:p>
            <a:pPr indent="0" lvl="0" marL="0" rtl="0" algn="l">
              <a:lnSpc>
                <a:spcPct val="120000"/>
              </a:lnSpc>
              <a:spcBef>
                <a:spcPts val="870"/>
              </a:spcBef>
              <a:spcAft>
                <a:spcPts val="0"/>
              </a:spcAft>
              <a:buClr>
                <a:schemeClr val="dk1"/>
              </a:buClr>
              <a:buSzPts val="2800"/>
              <a:buNone/>
            </a:pPr>
            <a:r>
              <a:rPr b="1" lang="en-US" sz="1700">
                <a:latin typeface="Twentieth Century"/>
                <a:ea typeface="Twentieth Century"/>
                <a:cs typeface="Twentieth Century"/>
                <a:sym typeface="Twentieth Century"/>
              </a:rPr>
              <a:t>The counter-immuno-electrophoresis has the </a:t>
            </a:r>
            <a:r>
              <a:rPr b="1" lang="en-US" sz="1700">
                <a:solidFill>
                  <a:srgbClr val="990000"/>
                </a:solidFill>
                <a:latin typeface="Twentieth Century"/>
                <a:ea typeface="Twentieth Century"/>
                <a:cs typeface="Twentieth Century"/>
                <a:sym typeface="Twentieth Century"/>
              </a:rPr>
              <a:t>highest specificity (100%)</a:t>
            </a:r>
            <a:r>
              <a:rPr b="1" lang="en-US" sz="1700">
                <a:solidFill>
                  <a:srgbClr val="FF0000"/>
                </a:solidFill>
                <a:latin typeface="Twentieth Century"/>
                <a:ea typeface="Twentieth Century"/>
                <a:cs typeface="Twentieth Century"/>
                <a:sym typeface="Twentieth Century"/>
              </a:rPr>
              <a:t> </a:t>
            </a:r>
            <a:r>
              <a:rPr b="1" lang="en-US" sz="1700">
                <a:latin typeface="Twentieth Century"/>
                <a:ea typeface="Twentieth Century"/>
                <a:cs typeface="Twentieth Century"/>
                <a:sym typeface="Twentieth Century"/>
              </a:rPr>
              <a:t> </a:t>
            </a:r>
            <a:r>
              <a:rPr b="1" lang="en-US" sz="1700">
                <a:solidFill>
                  <a:srgbClr val="85200C"/>
                </a:solidFill>
                <a:latin typeface="Twentieth Century"/>
                <a:ea typeface="Twentieth Century"/>
                <a:cs typeface="Twentieth Century"/>
                <a:sym typeface="Twentieth Century"/>
              </a:rPr>
              <a:t>high sensitivity</a:t>
            </a:r>
            <a:endParaRPr b="1" sz="1700">
              <a:latin typeface="Twentieth Century"/>
              <a:ea typeface="Twentieth Century"/>
              <a:cs typeface="Twentieth Century"/>
              <a:sym typeface="Twentieth Century"/>
            </a:endParaRPr>
          </a:p>
          <a:p>
            <a:pPr indent="0" lvl="0" marL="0" rtl="0" algn="l">
              <a:lnSpc>
                <a:spcPct val="120000"/>
              </a:lnSpc>
              <a:spcBef>
                <a:spcPts val="810"/>
              </a:spcBef>
              <a:spcAft>
                <a:spcPts val="0"/>
              </a:spcAft>
              <a:buClr>
                <a:schemeClr val="dk1"/>
              </a:buClr>
              <a:buSzPts val="2400"/>
              <a:buNone/>
            </a:pPr>
            <a:r>
              <a:t/>
            </a:r>
            <a:endParaRPr sz="1800">
              <a:solidFill>
                <a:srgbClr val="B45F06"/>
              </a:solidFill>
              <a:latin typeface="Twentieth Century"/>
              <a:ea typeface="Twentieth Century"/>
              <a:cs typeface="Twentieth Century"/>
              <a:sym typeface="Twentieth Century"/>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6"/>
          <p:cNvSpPr txBox="1"/>
          <p:nvPr>
            <p:ph type="title"/>
          </p:nvPr>
        </p:nvSpPr>
        <p:spPr>
          <a:xfrm>
            <a:off x="312837" y="293259"/>
            <a:ext cx="4557900" cy="954600"/>
          </a:xfrm>
          <a:prstGeom prst="rect">
            <a:avLst/>
          </a:prstGeom>
          <a:solidFill>
            <a:srgbClr val="FFF2CC"/>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Direct diagnostic modalities</a:t>
            </a:r>
            <a:endParaRPr/>
          </a:p>
          <a:p>
            <a:pPr indent="0" lvl="0" marL="0" rtl="0" algn="l">
              <a:lnSpc>
                <a:spcPct val="100000"/>
              </a:lnSpc>
              <a:spcBef>
                <a:spcPts val="0"/>
              </a:spcBef>
              <a:spcAft>
                <a:spcPts val="0"/>
              </a:spcAft>
              <a:buSzPct val="111111"/>
              <a:buNone/>
            </a:pPr>
            <a:r>
              <a:rPr lang="en-US"/>
              <a:t>and Management</a:t>
            </a:r>
            <a:endParaRPr/>
          </a:p>
        </p:txBody>
      </p:sp>
      <p:sp>
        <p:nvSpPr>
          <p:cNvPr id="453" name="Google Shape;453;p56"/>
          <p:cNvSpPr txBox="1"/>
          <p:nvPr>
            <p:ph idx="1" type="body"/>
          </p:nvPr>
        </p:nvSpPr>
        <p:spPr>
          <a:xfrm>
            <a:off x="392600" y="1432000"/>
            <a:ext cx="5891700" cy="3158100"/>
          </a:xfrm>
          <a:prstGeom prst="rect">
            <a:avLst/>
          </a:prstGeom>
          <a:noFill/>
          <a:ln>
            <a:noFill/>
          </a:ln>
        </p:spPr>
        <p:txBody>
          <a:bodyPr anchorCtr="0" anchor="t" bIns="91425" lIns="91425" spcFirstLastPara="1" rIns="91425" wrap="square" tIns="91425">
            <a:normAutofit fontScale="85000" lnSpcReduction="20000"/>
          </a:bodyPr>
          <a:lstStyle/>
          <a:p>
            <a:pPr indent="-336550" lvl="0" marL="457200" rtl="0" algn="l">
              <a:lnSpc>
                <a:spcPct val="115000"/>
              </a:lnSpc>
              <a:spcBef>
                <a:spcPts val="0"/>
              </a:spcBef>
              <a:spcAft>
                <a:spcPts val="0"/>
              </a:spcAft>
              <a:buSzPct val="100000"/>
              <a:buChar char="●"/>
            </a:pPr>
            <a:r>
              <a:rPr lang="en-US" sz="2000"/>
              <a:t>Direct modalities for diagnosing liver hydatid cyst:</a:t>
            </a:r>
            <a:endParaRPr sz="2000"/>
          </a:p>
          <a:p>
            <a:pPr indent="-336550" lvl="0" marL="457200" rtl="0" algn="l">
              <a:lnSpc>
                <a:spcPct val="115000"/>
              </a:lnSpc>
              <a:spcBef>
                <a:spcPts val="0"/>
              </a:spcBef>
              <a:spcAft>
                <a:spcPts val="0"/>
              </a:spcAft>
              <a:buSzPct val="100000"/>
              <a:buAutoNum type="arabicPeriod"/>
            </a:pPr>
            <a:r>
              <a:rPr lang="en-US" sz="2000"/>
              <a:t>Plain X-RAY</a:t>
            </a:r>
            <a:endParaRPr sz="2000"/>
          </a:p>
          <a:p>
            <a:pPr indent="-336550" lvl="0" marL="457200" rtl="0" algn="l">
              <a:lnSpc>
                <a:spcPct val="115000"/>
              </a:lnSpc>
              <a:spcBef>
                <a:spcPts val="0"/>
              </a:spcBef>
              <a:spcAft>
                <a:spcPts val="0"/>
              </a:spcAft>
              <a:buSzPct val="100000"/>
              <a:buAutoNum type="arabicPeriod"/>
            </a:pPr>
            <a:r>
              <a:rPr lang="en-US" sz="2000"/>
              <a:t>Ultrasonography</a:t>
            </a:r>
            <a:endParaRPr sz="2000"/>
          </a:p>
          <a:p>
            <a:pPr indent="-336550" lvl="0" marL="457200" rtl="0" algn="l">
              <a:lnSpc>
                <a:spcPct val="115000"/>
              </a:lnSpc>
              <a:spcBef>
                <a:spcPts val="0"/>
              </a:spcBef>
              <a:spcAft>
                <a:spcPts val="0"/>
              </a:spcAft>
              <a:buSzPct val="100000"/>
              <a:buAutoNum type="arabicPeriod"/>
            </a:pPr>
            <a:r>
              <a:rPr lang="en-US" sz="2000"/>
              <a:t>CT scan</a:t>
            </a:r>
            <a:endParaRPr sz="2000"/>
          </a:p>
          <a:p>
            <a:pPr indent="-336550" lvl="0" marL="457200" rtl="0" algn="l">
              <a:lnSpc>
                <a:spcPct val="115000"/>
              </a:lnSpc>
              <a:spcBef>
                <a:spcPts val="0"/>
              </a:spcBef>
              <a:spcAft>
                <a:spcPts val="0"/>
              </a:spcAft>
              <a:buSzPct val="100000"/>
              <a:buAutoNum type="arabicPeriod"/>
            </a:pPr>
            <a:r>
              <a:rPr lang="en-US" sz="2000"/>
              <a:t>MRCP and ERCP</a:t>
            </a:r>
            <a:endParaRPr sz="2000"/>
          </a:p>
          <a:p>
            <a:pPr indent="0" lvl="0" marL="0" rtl="0" algn="l">
              <a:lnSpc>
                <a:spcPct val="115000"/>
              </a:lnSpc>
              <a:spcBef>
                <a:spcPts val="1200"/>
              </a:spcBef>
              <a:spcAft>
                <a:spcPts val="0"/>
              </a:spcAft>
              <a:buSzPct val="76470"/>
              <a:buNone/>
            </a:pPr>
            <a:r>
              <a:t/>
            </a:r>
            <a:endParaRPr sz="2000"/>
          </a:p>
          <a:p>
            <a:pPr indent="-336550" lvl="0" marL="457200" rtl="0" algn="l">
              <a:lnSpc>
                <a:spcPct val="115000"/>
              </a:lnSpc>
              <a:spcBef>
                <a:spcPts val="1200"/>
              </a:spcBef>
              <a:spcAft>
                <a:spcPts val="0"/>
              </a:spcAft>
              <a:buSzPct val="100000"/>
              <a:buChar char="●"/>
            </a:pPr>
            <a:r>
              <a:rPr b="1" lang="en-US" sz="2000"/>
              <a:t>Plain X-RAY Films</a:t>
            </a:r>
            <a:r>
              <a:rPr lang="en-US" sz="2000"/>
              <a:t>: Findings from plain films of the chest, abdomen, or any other involved site are nonspecific and mostly non revealing. A thin rim of calcification delineating a cyst is suggestive of an echinococcal cyst.</a:t>
            </a:r>
            <a:endParaRPr sz="2100"/>
          </a:p>
        </p:txBody>
      </p:sp>
      <p:pic>
        <p:nvPicPr>
          <p:cNvPr id="454" name="Google Shape;454;p56"/>
          <p:cNvPicPr preferRelativeResize="0"/>
          <p:nvPr/>
        </p:nvPicPr>
        <p:blipFill rotWithShape="1">
          <a:blip r:embed="rId3">
            <a:alphaModFix/>
          </a:blip>
          <a:srcRect b="0" l="0" r="0" t="0"/>
          <a:stretch/>
        </p:blipFill>
        <p:spPr>
          <a:xfrm>
            <a:off x="6172353" y="2639664"/>
            <a:ext cx="2554899" cy="208642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7"/>
          <p:cNvSpPr txBox="1"/>
          <p:nvPr>
            <p:ph type="title"/>
          </p:nvPr>
        </p:nvSpPr>
        <p:spPr>
          <a:xfrm>
            <a:off x="450049" y="391322"/>
            <a:ext cx="3446400" cy="954600"/>
          </a:xfrm>
          <a:prstGeom prst="rect">
            <a:avLst/>
          </a:prstGeom>
          <a:solidFill>
            <a:srgbClr val="FFF2CC"/>
          </a:solid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Ultrasonography</a:t>
            </a:r>
            <a:endParaRPr/>
          </a:p>
        </p:txBody>
      </p:sp>
      <p:sp>
        <p:nvSpPr>
          <p:cNvPr id="460" name="Google Shape;460;p57"/>
          <p:cNvSpPr txBox="1"/>
          <p:nvPr>
            <p:ph idx="1" type="body"/>
          </p:nvPr>
        </p:nvSpPr>
        <p:spPr>
          <a:xfrm>
            <a:off x="362000" y="1554475"/>
            <a:ext cx="8368500" cy="31941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2000"/>
              <a:t>Ultrasonography is a reliable method for the diagnosis of liver cysts</a:t>
            </a:r>
            <a:endParaRPr sz="2000"/>
          </a:p>
          <a:p>
            <a:pPr indent="-355600" lvl="0" marL="457200" rtl="0" algn="l">
              <a:lnSpc>
                <a:spcPct val="115000"/>
              </a:lnSpc>
              <a:spcBef>
                <a:spcPts val="0"/>
              </a:spcBef>
              <a:spcAft>
                <a:spcPts val="0"/>
              </a:spcAft>
              <a:buSzPts val="2000"/>
              <a:buChar char="●"/>
            </a:pPr>
            <a:r>
              <a:rPr lang="en-US" sz="2000"/>
              <a:t>High sensitivity (90-95%)</a:t>
            </a:r>
            <a:endParaRPr sz="2000"/>
          </a:p>
          <a:p>
            <a:pPr indent="-355600" lvl="0" marL="457200" rtl="0" algn="l">
              <a:lnSpc>
                <a:spcPct val="115000"/>
              </a:lnSpc>
              <a:spcBef>
                <a:spcPts val="0"/>
              </a:spcBef>
              <a:spcAft>
                <a:spcPts val="0"/>
              </a:spcAft>
              <a:buSzPts val="2000"/>
              <a:buChar char="●"/>
            </a:pPr>
            <a:r>
              <a:rPr lang="en-US" sz="2000"/>
              <a:t>US examination is the first-line imaging technique for hydatid liver cyst visualization, at both the individual and population levels. Staging is important for using a uniform nomenclature, to allow a rational comparison of different management strategies: In 1995, the WHO-IWGE described a US classification system that intended to follow the natural history of hydatid</a:t>
            </a:r>
            <a:endParaRPr sz="20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58"/>
          <p:cNvPicPr preferRelativeResize="0"/>
          <p:nvPr/>
        </p:nvPicPr>
        <p:blipFill rotWithShape="1">
          <a:blip r:embed="rId3">
            <a:alphaModFix/>
          </a:blip>
          <a:srcRect b="0" l="0" r="0" t="0"/>
          <a:stretch/>
        </p:blipFill>
        <p:spPr>
          <a:xfrm>
            <a:off x="299950" y="249950"/>
            <a:ext cx="8571377" cy="45538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59"/>
          <p:cNvPicPr preferRelativeResize="0"/>
          <p:nvPr/>
        </p:nvPicPr>
        <p:blipFill rotWithShape="1">
          <a:blip r:embed="rId3">
            <a:alphaModFix/>
          </a:blip>
          <a:srcRect b="0" l="0" r="0" t="0"/>
          <a:stretch/>
        </p:blipFill>
        <p:spPr>
          <a:xfrm>
            <a:off x="313575" y="263600"/>
            <a:ext cx="8535028" cy="4727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5"/>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US" sz="2000">
                <a:solidFill>
                  <a:schemeClr val="dk2"/>
                </a:solidFill>
              </a:rPr>
              <a:t>The risk of hydatid disease increases if you: </a:t>
            </a:r>
            <a:br>
              <a:rPr b="1" lang="en-US" sz="2000">
                <a:solidFill>
                  <a:schemeClr val="dk2"/>
                </a:solidFill>
              </a:rPr>
            </a:br>
            <a:br>
              <a:rPr b="1" lang="en-US" sz="2000">
                <a:solidFill>
                  <a:schemeClr val="dk2"/>
                </a:solidFill>
              </a:rPr>
            </a:br>
            <a:r>
              <a:rPr b="1" lang="en-US" sz="2000">
                <a:solidFill>
                  <a:schemeClr val="dk2"/>
                </a:solidFill>
              </a:rPr>
              <a:t>1- D</a:t>
            </a:r>
            <a:r>
              <a:rPr lang="en-US" sz="2000">
                <a:solidFill>
                  <a:schemeClr val="dk2"/>
                </a:solidFill>
              </a:rPr>
              <a:t>eworm or handle infected animal at home.</a:t>
            </a:r>
            <a:br>
              <a:rPr lang="en-US" sz="2000">
                <a:solidFill>
                  <a:schemeClr val="dk2"/>
                </a:solidFill>
              </a:rPr>
            </a:br>
            <a:br>
              <a:rPr lang="en-US" sz="2000">
                <a:solidFill>
                  <a:schemeClr val="dk2"/>
                </a:solidFill>
              </a:rPr>
            </a:br>
            <a:r>
              <a:rPr lang="en-US" sz="2000">
                <a:solidFill>
                  <a:schemeClr val="dk2"/>
                </a:solidFill>
              </a:rPr>
              <a:t>2-Drink or eat in a space shared with infected animals .</a:t>
            </a:r>
            <a:br>
              <a:rPr lang="en-US" sz="2000">
                <a:solidFill>
                  <a:schemeClr val="dk2"/>
                </a:solidFill>
              </a:rPr>
            </a:br>
            <a:r>
              <a:rPr lang="en-US" sz="2000">
                <a:solidFill>
                  <a:schemeClr val="dk2"/>
                </a:solidFill>
              </a:rPr>
              <a:t>3-Live in an unhygienic environment.</a:t>
            </a:r>
            <a:br>
              <a:rPr lang="en-US" sz="2000">
                <a:solidFill>
                  <a:schemeClr val="dk2"/>
                </a:solidFill>
              </a:rPr>
            </a:br>
            <a:br>
              <a:rPr lang="en-US" sz="2000">
                <a:solidFill>
                  <a:schemeClr val="dk2"/>
                </a:solidFill>
              </a:rPr>
            </a:br>
            <a:r>
              <a:rPr lang="en-US" sz="2000">
                <a:solidFill>
                  <a:schemeClr val="dk2"/>
                </a:solidFill>
              </a:rPr>
              <a:t>4-Slaughter  infected sheep or other livestock for food.</a:t>
            </a:r>
            <a:br>
              <a:rPr lang="en-US" sz="2000">
                <a:solidFill>
                  <a:schemeClr val="dk2"/>
                </a:solidFill>
              </a:rPr>
            </a:br>
            <a:endParaRPr sz="2000">
              <a:solidFill>
                <a:schemeClr val="dk2"/>
              </a:solidFill>
            </a:endParaRPr>
          </a:p>
        </p:txBody>
      </p:sp>
      <p:sp>
        <p:nvSpPr>
          <p:cNvPr id="170" name="Google Shape;170;p5"/>
          <p:cNvSpPr txBox="1"/>
          <p:nvPr>
            <p:ph idx="4294967295" type="subTitle"/>
          </p:nvPr>
        </p:nvSpPr>
        <p:spPr>
          <a:xfrm>
            <a:off x="3783013" y="3813175"/>
            <a:ext cx="5360987" cy="522288"/>
          </a:xfrm>
          <a:prstGeom prst="rect">
            <a:avLst/>
          </a:prstGeom>
          <a:noFill/>
          <a:ln>
            <a:noFill/>
          </a:ln>
        </p:spPr>
        <p:txBody>
          <a:bodyPr anchorCtr="0" anchor="t" bIns="91425" lIns="91425" spcFirstLastPara="1" rIns="91425" wrap="square" tIns="91425">
            <a:normAutofit/>
          </a:bodyPr>
          <a:lstStyle/>
          <a:p>
            <a:pPr indent="-311150" lvl="0" marL="457200" marR="0" rtl="0" algn="l">
              <a:lnSpc>
                <a:spcPct val="115000"/>
              </a:lnSpc>
              <a:spcBef>
                <a:spcPts val="0"/>
              </a:spcBef>
              <a:spcAft>
                <a:spcPts val="0"/>
              </a:spcAft>
              <a:buClr>
                <a:schemeClr val="dk2"/>
              </a:buClr>
              <a:buSzPts val="1300"/>
              <a:buFont typeface="Calibri"/>
              <a:buChar char="●"/>
            </a:pPr>
            <a:r>
              <a:rPr b="0" i="0" lang="en-US" sz="1300" u="none" cap="none" strike="noStrike">
                <a:solidFill>
                  <a:schemeClr val="dk2"/>
                </a:solidFill>
                <a:latin typeface="Calibri"/>
                <a:ea typeface="Calibri"/>
                <a:cs typeface="Calibri"/>
                <a:sym typeface="Calibri"/>
              </a:rPr>
              <a:t> </a:t>
            </a:r>
            <a:endParaRPr b="0" i="0" sz="1300" u="none" cap="none" strike="noStrike">
              <a:solidFill>
                <a:schemeClr val="dk2"/>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0"/>
          <p:cNvSpPr txBox="1"/>
          <p:nvPr>
            <p:ph idx="1" type="body"/>
          </p:nvPr>
        </p:nvSpPr>
        <p:spPr>
          <a:xfrm>
            <a:off x="328025" y="253325"/>
            <a:ext cx="8529000" cy="2856600"/>
          </a:xfrm>
          <a:prstGeom prst="rect">
            <a:avLst/>
          </a:prstGeom>
          <a:noFill/>
          <a:ln>
            <a:noFill/>
          </a:ln>
        </p:spPr>
        <p:txBody>
          <a:bodyPr anchorCtr="0" anchor="b" bIns="91425" lIns="91425" spcFirstLastPara="1" rIns="91425" wrap="square" tIns="91425">
            <a:normAutofit fontScale="85000" lnSpcReduction="20000"/>
          </a:bodyPr>
          <a:lstStyle/>
          <a:p>
            <a:pPr indent="0" lvl="0" marL="0" rtl="0" algn="l">
              <a:lnSpc>
                <a:spcPct val="115000"/>
              </a:lnSpc>
              <a:spcBef>
                <a:spcPts val="1000"/>
              </a:spcBef>
              <a:spcAft>
                <a:spcPts val="0"/>
              </a:spcAft>
              <a:buSzPct val="58823"/>
              <a:buNone/>
            </a:pPr>
            <a:r>
              <a:rPr b="1" lang="en-US" sz="2600">
                <a:solidFill>
                  <a:srgbClr val="595959"/>
                </a:solidFill>
                <a:latin typeface="Arial"/>
                <a:ea typeface="Arial"/>
                <a:cs typeface="Arial"/>
                <a:sym typeface="Arial"/>
              </a:rPr>
              <a:t>CT scan</a:t>
            </a:r>
            <a:r>
              <a:rPr lang="en-US" sz="1800">
                <a:solidFill>
                  <a:srgbClr val="595959"/>
                </a:solidFill>
                <a:latin typeface="Arial"/>
                <a:ea typeface="Arial"/>
                <a:cs typeface="Arial"/>
                <a:sym typeface="Arial"/>
              </a:rPr>
              <a:t> – modality of choice</a:t>
            </a:r>
            <a:endParaRPr sz="1800">
              <a:solidFill>
                <a:srgbClr val="595959"/>
              </a:solidFill>
              <a:latin typeface="Arial"/>
              <a:ea typeface="Arial"/>
              <a:cs typeface="Arial"/>
              <a:sym typeface="Arial"/>
            </a:endParaRPr>
          </a:p>
          <a:p>
            <a:pPr indent="0" lvl="0" marL="0" rtl="0" algn="l">
              <a:lnSpc>
                <a:spcPct val="115000"/>
              </a:lnSpc>
              <a:spcBef>
                <a:spcPts val="1000"/>
              </a:spcBef>
              <a:spcAft>
                <a:spcPts val="0"/>
              </a:spcAft>
              <a:buSzPct val="84967"/>
              <a:buNone/>
            </a:pPr>
            <a:r>
              <a:rPr lang="en-US" sz="1800">
                <a:solidFill>
                  <a:srgbClr val="C00000"/>
                </a:solidFill>
                <a:latin typeface="Arial"/>
                <a:ea typeface="Arial"/>
                <a:cs typeface="Arial"/>
                <a:sym typeface="Arial"/>
              </a:rPr>
              <a:t>Has the highest sensitivity of imaging of the cyst (98%).</a:t>
            </a:r>
            <a:endParaRPr sz="1800">
              <a:solidFill>
                <a:srgbClr val="C00000"/>
              </a:solidFill>
              <a:latin typeface="Arial"/>
              <a:ea typeface="Arial"/>
              <a:cs typeface="Arial"/>
              <a:sym typeface="Arial"/>
            </a:endParaRPr>
          </a:p>
          <a:p>
            <a:pPr indent="0" lvl="0" marL="0" rtl="0" algn="l">
              <a:lnSpc>
                <a:spcPct val="115000"/>
              </a:lnSpc>
              <a:spcBef>
                <a:spcPts val="1000"/>
              </a:spcBef>
              <a:spcAft>
                <a:spcPts val="0"/>
              </a:spcAft>
              <a:buSzPct val="84967"/>
              <a:buNone/>
            </a:pPr>
            <a:r>
              <a:rPr lang="en-US" sz="1800">
                <a:solidFill>
                  <a:srgbClr val="595959"/>
                </a:solidFill>
                <a:latin typeface="Arial"/>
                <a:ea typeface="Arial"/>
                <a:cs typeface="Arial"/>
                <a:sym typeface="Arial"/>
              </a:rPr>
              <a:t>CT gives more precise information than US regarding the morphology of the cyst, including size, location, number, and relationships to adjacent structures. CT shows exogenous daughter cysts and cysts in the peritoneal cavity and may also show evidence of complications, such as common bile duct dilation as a result of biliary obstruction in a jaundiced patient with cholangitis because of the hydatid content in the bile duct. it gives the surgeon an accurate roadmap of the sites of the cysts in the liver.</a:t>
            </a:r>
            <a:endParaRPr sz="1800">
              <a:solidFill>
                <a:srgbClr val="595959"/>
              </a:solidFill>
              <a:latin typeface="Arial"/>
              <a:ea typeface="Arial"/>
              <a:cs typeface="Arial"/>
              <a:sym typeface="Arial"/>
            </a:endParaRPr>
          </a:p>
          <a:p>
            <a:pPr indent="0" lvl="0" marL="0" rtl="0" algn="l">
              <a:lnSpc>
                <a:spcPct val="115000"/>
              </a:lnSpc>
              <a:spcBef>
                <a:spcPts val="1000"/>
              </a:spcBef>
              <a:spcAft>
                <a:spcPts val="0"/>
              </a:spcAft>
              <a:buSzPct val="84967"/>
              <a:buNone/>
            </a:pPr>
            <a:r>
              <a:rPr lang="en-US" sz="1800">
                <a:solidFill>
                  <a:srgbClr val="595959"/>
                </a:solidFill>
                <a:latin typeface="Arial"/>
                <a:ea typeface="Arial"/>
                <a:cs typeface="Arial"/>
                <a:sym typeface="Arial"/>
              </a:rPr>
              <a:t>Provide adequate anatomic information for planning surgical therapy</a:t>
            </a:r>
            <a:r>
              <a:rPr lang="en-US" sz="1800">
                <a:solidFill>
                  <a:srgbClr val="7F7F7F"/>
                </a:solidFill>
                <a:latin typeface="Arial"/>
                <a:ea typeface="Arial"/>
                <a:cs typeface="Arial"/>
                <a:sym typeface="Arial"/>
              </a:rPr>
              <a:t>, </a:t>
            </a:r>
            <a:r>
              <a:rPr b="1" lang="en-US" sz="1800">
                <a:solidFill>
                  <a:srgbClr val="7F7F7F"/>
                </a:solidFill>
                <a:latin typeface="Arial"/>
                <a:ea typeface="Arial"/>
                <a:cs typeface="Arial"/>
                <a:sym typeface="Arial"/>
              </a:rPr>
              <a:t>And also used for monitoring lesions during therapy and to detect recurrences.</a:t>
            </a:r>
            <a:endParaRPr b="1" sz="1800">
              <a:solidFill>
                <a:srgbClr val="7F7F7F"/>
              </a:solidFill>
              <a:latin typeface="Arial"/>
              <a:ea typeface="Arial"/>
              <a:cs typeface="Arial"/>
              <a:sym typeface="Arial"/>
            </a:endParaRPr>
          </a:p>
          <a:p>
            <a:pPr indent="0" lvl="0" marL="0" rtl="0" algn="l">
              <a:lnSpc>
                <a:spcPct val="100000"/>
              </a:lnSpc>
              <a:spcBef>
                <a:spcPts val="0"/>
              </a:spcBef>
              <a:spcAft>
                <a:spcPts val="0"/>
              </a:spcAft>
              <a:buSzPct val="117647"/>
              <a:buNone/>
            </a:pPr>
            <a:r>
              <a:t/>
            </a:r>
            <a:endParaRPr/>
          </a:p>
        </p:txBody>
      </p:sp>
      <p:pic>
        <p:nvPicPr>
          <p:cNvPr id="476" name="Google Shape;476;p60"/>
          <p:cNvPicPr preferRelativeResize="0"/>
          <p:nvPr/>
        </p:nvPicPr>
        <p:blipFill rotWithShape="1">
          <a:blip r:embed="rId3">
            <a:alphaModFix/>
          </a:blip>
          <a:srcRect b="0" l="0" r="0" t="0"/>
          <a:stretch/>
        </p:blipFill>
        <p:spPr>
          <a:xfrm>
            <a:off x="935050" y="2889525"/>
            <a:ext cx="3133325" cy="1975675"/>
          </a:xfrm>
          <a:prstGeom prst="rect">
            <a:avLst/>
          </a:prstGeom>
          <a:noFill/>
          <a:ln>
            <a:noFill/>
          </a:ln>
        </p:spPr>
      </p:pic>
      <p:pic>
        <p:nvPicPr>
          <p:cNvPr id="477" name="Google Shape;477;p60"/>
          <p:cNvPicPr preferRelativeResize="0"/>
          <p:nvPr/>
        </p:nvPicPr>
        <p:blipFill rotWithShape="1">
          <a:blip r:embed="rId4">
            <a:alphaModFix/>
          </a:blip>
          <a:srcRect b="0" l="0" r="0" t="0"/>
          <a:stretch/>
        </p:blipFill>
        <p:spPr>
          <a:xfrm>
            <a:off x="5137775" y="2842300"/>
            <a:ext cx="3719251" cy="20229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1"/>
          <p:cNvSpPr txBox="1"/>
          <p:nvPr>
            <p:ph idx="1" type="body"/>
          </p:nvPr>
        </p:nvSpPr>
        <p:spPr>
          <a:xfrm>
            <a:off x="745100" y="559400"/>
            <a:ext cx="7415100" cy="1031700"/>
          </a:xfrm>
          <a:prstGeom prst="rect">
            <a:avLst/>
          </a:prstGeom>
          <a:noFill/>
          <a:ln>
            <a:noFill/>
          </a:ln>
        </p:spPr>
        <p:txBody>
          <a:bodyPr anchorCtr="0" anchor="b" bIns="91425" lIns="91425" spcFirstLastPara="1" rIns="91425" wrap="square" tIns="91425">
            <a:normAutofit fontScale="77500" lnSpcReduction="20000"/>
          </a:bodyPr>
          <a:lstStyle/>
          <a:p>
            <a:pPr indent="0" lvl="0" marL="0" rtl="0" algn="l">
              <a:lnSpc>
                <a:spcPct val="115000"/>
              </a:lnSpc>
              <a:spcBef>
                <a:spcPts val="1000"/>
              </a:spcBef>
              <a:spcAft>
                <a:spcPts val="0"/>
              </a:spcAft>
              <a:buSzPct val="55913"/>
              <a:buNone/>
            </a:pPr>
            <a:r>
              <a:rPr lang="en-US" sz="3000">
                <a:solidFill>
                  <a:srgbClr val="595959"/>
                </a:solidFill>
                <a:latin typeface="Arial"/>
                <a:ea typeface="Arial"/>
                <a:cs typeface="Arial"/>
                <a:sym typeface="Arial"/>
              </a:rPr>
              <a:t>This CT was done for a 32 years old male farmer lives in Jordan Valley:</a:t>
            </a:r>
            <a:endParaRPr sz="3000">
              <a:solidFill>
                <a:srgbClr val="595959"/>
              </a:solidFill>
              <a:latin typeface="Arial"/>
              <a:ea typeface="Arial"/>
              <a:cs typeface="Arial"/>
              <a:sym typeface="Arial"/>
            </a:endParaRPr>
          </a:p>
          <a:p>
            <a:pPr indent="0" lvl="0" marL="0" rtl="0" algn="l">
              <a:lnSpc>
                <a:spcPct val="100000"/>
              </a:lnSpc>
              <a:spcBef>
                <a:spcPts val="0"/>
              </a:spcBef>
              <a:spcAft>
                <a:spcPts val="0"/>
              </a:spcAft>
              <a:buSzPct val="129032"/>
              <a:buNone/>
            </a:pPr>
            <a:r>
              <a:t/>
            </a:r>
            <a:endParaRPr/>
          </a:p>
        </p:txBody>
      </p:sp>
      <p:pic>
        <p:nvPicPr>
          <p:cNvPr id="483" name="Google Shape;483;p61"/>
          <p:cNvPicPr preferRelativeResize="0"/>
          <p:nvPr/>
        </p:nvPicPr>
        <p:blipFill rotWithShape="1">
          <a:blip r:embed="rId3">
            <a:alphaModFix/>
          </a:blip>
          <a:srcRect b="0" l="0" r="0" t="0"/>
          <a:stretch/>
        </p:blipFill>
        <p:spPr>
          <a:xfrm>
            <a:off x="1261950" y="1507425"/>
            <a:ext cx="6123625" cy="32476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2"/>
          <p:cNvSpPr txBox="1"/>
          <p:nvPr>
            <p:ph idx="1" type="body"/>
          </p:nvPr>
        </p:nvSpPr>
        <p:spPr>
          <a:xfrm>
            <a:off x="383100" y="237600"/>
            <a:ext cx="8206500" cy="2785800"/>
          </a:xfrm>
          <a:prstGeom prst="rect">
            <a:avLst/>
          </a:prstGeom>
          <a:noFill/>
          <a:ln>
            <a:noFill/>
          </a:ln>
        </p:spPr>
        <p:txBody>
          <a:bodyPr anchorCtr="0" anchor="b" bIns="91425" lIns="91425" spcFirstLastPara="1" rIns="91425" wrap="square" tIns="91425">
            <a:normAutofit fontScale="85000" lnSpcReduction="10000"/>
          </a:bodyPr>
          <a:lstStyle/>
          <a:p>
            <a:pPr indent="0" lvl="0" marL="0" rtl="0" algn="l">
              <a:lnSpc>
                <a:spcPct val="115000"/>
              </a:lnSpc>
              <a:spcBef>
                <a:spcPts val="1000"/>
              </a:spcBef>
              <a:spcAft>
                <a:spcPts val="0"/>
              </a:spcAft>
              <a:buSzPct val="84967"/>
              <a:buNone/>
            </a:pPr>
            <a:r>
              <a:rPr b="1" lang="en-US" sz="1800">
                <a:solidFill>
                  <a:srgbClr val="7F7F7F"/>
                </a:solidFill>
                <a:latin typeface="Arial"/>
                <a:ea typeface="Arial"/>
                <a:cs typeface="Arial"/>
                <a:sym typeface="Arial"/>
              </a:rPr>
              <a:t>We use </a:t>
            </a:r>
            <a:r>
              <a:rPr b="1" lang="en-US" sz="2500">
                <a:solidFill>
                  <a:srgbClr val="7F7F7F"/>
                </a:solidFill>
                <a:latin typeface="Arial"/>
                <a:ea typeface="Arial"/>
                <a:cs typeface="Arial"/>
                <a:sym typeface="Arial"/>
              </a:rPr>
              <a:t>MRCP and ERCP</a:t>
            </a:r>
            <a:r>
              <a:rPr b="1" lang="en-US" sz="1800">
                <a:solidFill>
                  <a:srgbClr val="7F7F7F"/>
                </a:solidFill>
                <a:latin typeface="Arial"/>
                <a:ea typeface="Arial"/>
                <a:cs typeface="Arial"/>
                <a:sym typeface="Arial"/>
              </a:rPr>
              <a:t> as diagnosis of patient with jaundice and sign of obstruction of biliary tree</a:t>
            </a:r>
            <a:endParaRPr b="1" sz="1800">
              <a:solidFill>
                <a:srgbClr val="7F7F7F"/>
              </a:solidFill>
              <a:latin typeface="Arial"/>
              <a:ea typeface="Arial"/>
              <a:cs typeface="Arial"/>
              <a:sym typeface="Arial"/>
            </a:endParaRPr>
          </a:p>
          <a:p>
            <a:pPr indent="0" lvl="0" marL="0" rtl="0" algn="l">
              <a:lnSpc>
                <a:spcPct val="115000"/>
              </a:lnSpc>
              <a:spcBef>
                <a:spcPts val="1000"/>
              </a:spcBef>
              <a:spcAft>
                <a:spcPts val="0"/>
              </a:spcAft>
              <a:buSzPct val="84967"/>
              <a:buNone/>
            </a:pPr>
            <a:r>
              <a:rPr lang="en-US" sz="1800">
                <a:solidFill>
                  <a:srgbClr val="595959"/>
                </a:solidFill>
                <a:latin typeface="Arial"/>
                <a:ea typeface="Arial"/>
                <a:cs typeface="Arial"/>
                <a:sym typeface="Arial"/>
              </a:rPr>
              <a:t>In cysts with </a:t>
            </a:r>
            <a:r>
              <a:rPr b="1" lang="en-US" sz="1800">
                <a:solidFill>
                  <a:srgbClr val="595959"/>
                </a:solidFill>
                <a:latin typeface="Arial"/>
                <a:ea typeface="Arial"/>
                <a:cs typeface="Arial"/>
                <a:sym typeface="Arial"/>
              </a:rPr>
              <a:t>biliary complications</a:t>
            </a:r>
            <a:r>
              <a:rPr lang="en-US" sz="1800">
                <a:solidFill>
                  <a:srgbClr val="595959"/>
                </a:solidFill>
                <a:latin typeface="Arial"/>
                <a:ea typeface="Arial"/>
                <a:cs typeface="Arial"/>
                <a:sym typeface="Arial"/>
              </a:rPr>
              <a:t>, MR cholangiography can provide good visualization of the intrahepatic and extrahepatic biliary tree and its relationship with the hydatid cyst and cystobiliary communications</a:t>
            </a:r>
            <a:endParaRPr sz="1800">
              <a:solidFill>
                <a:srgbClr val="595959"/>
              </a:solidFill>
              <a:latin typeface="Arial"/>
              <a:ea typeface="Arial"/>
              <a:cs typeface="Arial"/>
              <a:sym typeface="Arial"/>
            </a:endParaRPr>
          </a:p>
          <a:p>
            <a:pPr indent="0" lvl="0" marL="0" rtl="0" algn="l">
              <a:lnSpc>
                <a:spcPct val="115000"/>
              </a:lnSpc>
              <a:spcBef>
                <a:spcPts val="1000"/>
              </a:spcBef>
              <a:spcAft>
                <a:spcPts val="0"/>
              </a:spcAft>
              <a:buSzPct val="84967"/>
              <a:buNone/>
            </a:pPr>
            <a:r>
              <a:rPr lang="en-US" sz="1800">
                <a:solidFill>
                  <a:srgbClr val="C00000"/>
                </a:solidFill>
                <a:latin typeface="Arial"/>
                <a:ea typeface="Arial"/>
                <a:cs typeface="Arial"/>
                <a:sym typeface="Arial"/>
              </a:rPr>
              <a:t>MRCP</a:t>
            </a:r>
            <a:r>
              <a:rPr lang="en-US" sz="1800">
                <a:solidFill>
                  <a:srgbClr val="595959"/>
                </a:solidFill>
                <a:latin typeface="Arial"/>
                <a:ea typeface="Arial"/>
                <a:cs typeface="Arial"/>
                <a:sym typeface="Arial"/>
              </a:rPr>
              <a:t> offers the added benefit of possible preoperative diagnosis of cyst-biliary fistula</a:t>
            </a:r>
            <a:endParaRPr sz="1800">
              <a:solidFill>
                <a:srgbClr val="595959"/>
              </a:solidFill>
              <a:latin typeface="Arial"/>
              <a:ea typeface="Arial"/>
              <a:cs typeface="Arial"/>
              <a:sym typeface="Arial"/>
            </a:endParaRPr>
          </a:p>
          <a:p>
            <a:pPr indent="0" lvl="0" marL="0" rtl="0" algn="l">
              <a:lnSpc>
                <a:spcPct val="115000"/>
              </a:lnSpc>
              <a:spcBef>
                <a:spcPts val="1000"/>
              </a:spcBef>
              <a:spcAft>
                <a:spcPts val="0"/>
              </a:spcAft>
              <a:buSzPct val="84967"/>
              <a:buNone/>
            </a:pPr>
            <a:r>
              <a:rPr lang="en-US" sz="1800">
                <a:solidFill>
                  <a:srgbClr val="595959"/>
                </a:solidFill>
                <a:latin typeface="Arial"/>
                <a:ea typeface="Arial"/>
                <a:cs typeface="Arial"/>
                <a:sym typeface="Arial"/>
              </a:rPr>
              <a:t>• In one series, sensitivity and specificity were reported as 78% and 100%, respectively for diagnosis of cyst-biliary communication.</a:t>
            </a:r>
            <a:endParaRPr sz="1800">
              <a:solidFill>
                <a:srgbClr val="595959"/>
              </a:solidFill>
              <a:latin typeface="Arial"/>
              <a:ea typeface="Arial"/>
              <a:cs typeface="Arial"/>
              <a:sym typeface="Arial"/>
            </a:endParaRPr>
          </a:p>
          <a:p>
            <a:pPr indent="0" lvl="0" marL="0" rtl="0" algn="l">
              <a:lnSpc>
                <a:spcPct val="100000"/>
              </a:lnSpc>
              <a:spcBef>
                <a:spcPts val="0"/>
              </a:spcBef>
              <a:spcAft>
                <a:spcPts val="0"/>
              </a:spcAft>
              <a:buSzPct val="117647"/>
              <a:buNone/>
            </a:pPr>
            <a:r>
              <a:t/>
            </a:r>
            <a:endParaRPr/>
          </a:p>
        </p:txBody>
      </p:sp>
      <p:pic>
        <p:nvPicPr>
          <p:cNvPr id="489" name="Google Shape;489;p62"/>
          <p:cNvPicPr preferRelativeResize="0"/>
          <p:nvPr/>
        </p:nvPicPr>
        <p:blipFill rotWithShape="1">
          <a:blip r:embed="rId3">
            <a:alphaModFix/>
          </a:blip>
          <a:srcRect b="0" l="0" r="0" t="0"/>
          <a:stretch/>
        </p:blipFill>
        <p:spPr>
          <a:xfrm>
            <a:off x="514375" y="2897375"/>
            <a:ext cx="3699900" cy="1967800"/>
          </a:xfrm>
          <a:prstGeom prst="rect">
            <a:avLst/>
          </a:prstGeom>
          <a:noFill/>
          <a:ln>
            <a:noFill/>
          </a:ln>
        </p:spPr>
      </p:pic>
      <p:pic>
        <p:nvPicPr>
          <p:cNvPr id="490" name="Google Shape;490;p62"/>
          <p:cNvPicPr preferRelativeResize="0"/>
          <p:nvPr/>
        </p:nvPicPr>
        <p:blipFill rotWithShape="1">
          <a:blip r:embed="rId4">
            <a:alphaModFix/>
          </a:blip>
          <a:srcRect b="0" l="0" r="0" t="0"/>
          <a:stretch/>
        </p:blipFill>
        <p:spPr>
          <a:xfrm>
            <a:off x="4969725" y="2763600"/>
            <a:ext cx="3509676" cy="210157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3"/>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  </a:t>
            </a:r>
            <a:endParaRPr/>
          </a:p>
        </p:txBody>
      </p:sp>
      <p:sp>
        <p:nvSpPr>
          <p:cNvPr id="496" name="Google Shape;496;p63"/>
          <p:cNvSpPr txBox="1"/>
          <p:nvPr>
            <p:ph idx="4294967295" type="subTitle"/>
          </p:nvPr>
        </p:nvSpPr>
        <p:spPr>
          <a:xfrm>
            <a:off x="223520" y="204788"/>
            <a:ext cx="6463030" cy="1922462"/>
          </a:xfrm>
          <a:prstGeom prst="rect">
            <a:avLst/>
          </a:prstGeom>
          <a:noFill/>
          <a:ln>
            <a:noFill/>
          </a:ln>
        </p:spPr>
        <p:txBody>
          <a:bodyPr anchorCtr="0" anchor="t" bIns="34275" lIns="68550" spcFirstLastPara="1" rIns="68550" wrap="square" tIns="34275">
            <a:normAutofit fontScale="77500" lnSpcReduction="20000"/>
          </a:bodyPr>
          <a:lstStyle/>
          <a:p>
            <a:pPr indent="-117125" lvl="0" marL="0" marR="0" rtl="0" algn="l">
              <a:lnSpc>
                <a:spcPct val="115000"/>
              </a:lnSpc>
              <a:spcBef>
                <a:spcPts val="0"/>
              </a:spcBef>
              <a:spcAft>
                <a:spcPts val="0"/>
              </a:spcAft>
              <a:buClr>
                <a:srgbClr val="2DA2BF"/>
              </a:buClr>
              <a:buSzPct val="68000"/>
              <a:buFont typeface="Calibri"/>
              <a:buChar char="●"/>
            </a:pPr>
            <a:r>
              <a:rPr b="0" i="0" lang="en-US" sz="3500" u="none" cap="none" strike="noStrike">
                <a:solidFill>
                  <a:schemeClr val="dk2"/>
                </a:solidFill>
                <a:latin typeface="Calibri"/>
                <a:ea typeface="Calibri"/>
                <a:cs typeface="Calibri"/>
                <a:sym typeface="Calibri"/>
              </a:rPr>
              <a:t>Management Options:</a:t>
            </a:r>
            <a:endParaRPr b="0" i="0" sz="1300" u="none" cap="none" strike="noStrike">
              <a:solidFill>
                <a:schemeClr val="dk2"/>
              </a:solidFill>
              <a:latin typeface="Calibri"/>
              <a:ea typeface="Calibri"/>
              <a:cs typeface="Calibri"/>
              <a:sym typeface="Calibri"/>
            </a:endParaRPr>
          </a:p>
          <a:p>
            <a:pPr indent="0" lvl="0" marL="0" marR="0" rtl="0" algn="l">
              <a:lnSpc>
                <a:spcPct val="115000"/>
              </a:lnSpc>
              <a:spcBef>
                <a:spcPts val="300"/>
              </a:spcBef>
              <a:spcAft>
                <a:spcPts val="0"/>
              </a:spcAft>
              <a:buClr>
                <a:srgbClr val="2DA2BF"/>
              </a:buClr>
              <a:buSzPct val="68000"/>
              <a:buFont typeface="Calibri"/>
              <a:buNone/>
            </a:pPr>
            <a:r>
              <a:t/>
            </a:r>
            <a:endParaRPr b="0" i="0" sz="3500" u="none" cap="none" strike="noStrike">
              <a:solidFill>
                <a:schemeClr val="dk2"/>
              </a:solidFill>
              <a:latin typeface="Calibri"/>
              <a:ea typeface="Calibri"/>
              <a:cs typeface="Calibri"/>
              <a:sym typeface="Calibri"/>
            </a:endParaRPr>
          </a:p>
          <a:p>
            <a:pPr indent="-60236" lvl="0" marL="0" marR="0" rtl="0" algn="l">
              <a:lnSpc>
                <a:spcPct val="115000"/>
              </a:lnSpc>
              <a:spcBef>
                <a:spcPts val="300"/>
              </a:spcBef>
              <a:spcAft>
                <a:spcPts val="0"/>
              </a:spcAft>
              <a:buClr>
                <a:srgbClr val="2DA2BF"/>
              </a:buClr>
              <a:buSzPct val="68000"/>
              <a:buFont typeface="Calibri"/>
              <a:buChar char="●"/>
            </a:pPr>
            <a:r>
              <a:rPr b="0" i="0" lang="en-US" sz="1800" u="none" cap="none" strike="noStrike">
                <a:solidFill>
                  <a:schemeClr val="dk2"/>
                </a:solidFill>
                <a:latin typeface="Calibri"/>
                <a:ea typeface="Calibri"/>
                <a:cs typeface="Calibri"/>
                <a:sym typeface="Calibri"/>
              </a:rPr>
              <a:t>Three treatment options are currently available:</a:t>
            </a:r>
            <a:endParaRPr b="0" i="0" sz="1300" u="none" cap="none" strike="noStrike">
              <a:solidFill>
                <a:schemeClr val="dk2"/>
              </a:solidFill>
              <a:latin typeface="Calibri"/>
              <a:ea typeface="Calibri"/>
              <a:cs typeface="Calibri"/>
              <a:sym typeface="Calibri"/>
            </a:endParaRPr>
          </a:p>
          <a:p>
            <a:pPr indent="-60236" lvl="0" marL="0" marR="0" rtl="0" algn="l">
              <a:lnSpc>
                <a:spcPct val="115000"/>
              </a:lnSpc>
              <a:spcBef>
                <a:spcPts val="300"/>
              </a:spcBef>
              <a:spcAft>
                <a:spcPts val="0"/>
              </a:spcAft>
              <a:buClr>
                <a:srgbClr val="2DA2BF"/>
              </a:buClr>
              <a:buSzPct val="68000"/>
              <a:buFont typeface="Calibri"/>
              <a:buChar char="●"/>
            </a:pPr>
            <a:r>
              <a:rPr b="0" i="0" lang="en-US" sz="1800" u="none" cap="none" strike="noStrike">
                <a:solidFill>
                  <a:schemeClr val="dk2"/>
                </a:solidFill>
                <a:latin typeface="Calibri"/>
                <a:ea typeface="Calibri"/>
                <a:cs typeface="Calibri"/>
                <a:sym typeface="Calibri"/>
              </a:rPr>
              <a:t> 1-Surgery</a:t>
            </a:r>
            <a:endParaRPr b="0" i="0" sz="1300" u="none" cap="none" strike="noStrike">
              <a:solidFill>
                <a:schemeClr val="dk2"/>
              </a:solidFill>
              <a:latin typeface="Calibri"/>
              <a:ea typeface="Calibri"/>
              <a:cs typeface="Calibri"/>
              <a:sym typeface="Calibri"/>
            </a:endParaRPr>
          </a:p>
          <a:p>
            <a:pPr indent="-60236" lvl="0" marL="0" marR="0" rtl="0" algn="l">
              <a:lnSpc>
                <a:spcPct val="115000"/>
              </a:lnSpc>
              <a:spcBef>
                <a:spcPts val="300"/>
              </a:spcBef>
              <a:spcAft>
                <a:spcPts val="0"/>
              </a:spcAft>
              <a:buClr>
                <a:srgbClr val="2DA2BF"/>
              </a:buClr>
              <a:buSzPct val="68000"/>
              <a:buFont typeface="Calibri"/>
              <a:buChar char="●"/>
            </a:pPr>
            <a:r>
              <a:rPr b="0" i="0" lang="en-US" sz="1800" u="none" cap="none" strike="noStrike">
                <a:solidFill>
                  <a:schemeClr val="dk2"/>
                </a:solidFill>
                <a:latin typeface="Calibri"/>
                <a:ea typeface="Calibri"/>
                <a:cs typeface="Calibri"/>
                <a:sym typeface="Calibri"/>
              </a:rPr>
              <a:t> 2-PAIR (PEVAC)</a:t>
            </a:r>
            <a:endParaRPr b="0" i="0" sz="1300" u="none" cap="none" strike="noStrike">
              <a:solidFill>
                <a:schemeClr val="dk2"/>
              </a:solidFill>
              <a:latin typeface="Calibri"/>
              <a:ea typeface="Calibri"/>
              <a:cs typeface="Calibri"/>
              <a:sym typeface="Calibri"/>
            </a:endParaRPr>
          </a:p>
          <a:p>
            <a:pPr indent="-60236" lvl="0" marL="0" marR="0" rtl="0" algn="l">
              <a:lnSpc>
                <a:spcPct val="115000"/>
              </a:lnSpc>
              <a:spcBef>
                <a:spcPts val="300"/>
              </a:spcBef>
              <a:spcAft>
                <a:spcPts val="0"/>
              </a:spcAft>
              <a:buClr>
                <a:srgbClr val="2DA2BF"/>
              </a:buClr>
              <a:buSzPct val="68000"/>
              <a:buFont typeface="Calibri"/>
              <a:buChar char="●"/>
            </a:pPr>
            <a:r>
              <a:rPr b="0" i="0" lang="en-US" sz="1800" u="none" cap="none" strike="noStrike">
                <a:solidFill>
                  <a:schemeClr val="dk2"/>
                </a:solidFill>
                <a:latin typeface="Calibri"/>
                <a:ea typeface="Calibri"/>
                <a:cs typeface="Calibri"/>
                <a:sym typeface="Calibri"/>
              </a:rPr>
              <a:t> 3-antiparasitic medical treatment with benzimidazoles (BMZs).</a:t>
            </a:r>
            <a:endParaRPr b="0" i="0" sz="1800" u="none" cap="none" strike="noStrike">
              <a:solidFill>
                <a:srgbClr val="000000"/>
              </a:solidFill>
              <a:latin typeface="Lucida Sans"/>
              <a:ea typeface="Lucida Sans"/>
              <a:cs typeface="Lucida Sans"/>
              <a:sym typeface="Lucida Sans"/>
            </a:endParaRPr>
          </a:p>
          <a:p>
            <a:pPr indent="0" lvl="0" marL="0" marR="0" rtl="0" algn="l">
              <a:lnSpc>
                <a:spcPct val="115000"/>
              </a:lnSpc>
              <a:spcBef>
                <a:spcPts val="750"/>
              </a:spcBef>
              <a:spcAft>
                <a:spcPts val="0"/>
              </a:spcAft>
              <a:buClr>
                <a:schemeClr val="dk2"/>
              </a:buClr>
              <a:buSzPct val="100000"/>
              <a:buFont typeface="Calibri"/>
              <a:buNone/>
            </a:pPr>
            <a:r>
              <a:t/>
            </a:r>
            <a:endParaRPr b="0" i="0" sz="1800" u="none" cap="none" strike="noStrike">
              <a:solidFill>
                <a:schemeClr val="dk2"/>
              </a:solidFill>
              <a:latin typeface="Calibri"/>
              <a:ea typeface="Calibri"/>
              <a:cs typeface="Calibri"/>
              <a:sym typeface="Calibri"/>
            </a:endParaRPr>
          </a:p>
        </p:txBody>
      </p:sp>
      <p:sp>
        <p:nvSpPr>
          <p:cNvPr id="497" name="Google Shape;497;p63"/>
          <p:cNvSpPr/>
          <p:nvPr/>
        </p:nvSpPr>
        <p:spPr>
          <a:xfrm>
            <a:off x="400050" y="2257623"/>
            <a:ext cx="4584700" cy="930994"/>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The objectives of the ideal treatment are threefold: (1) removal of the entire parasite,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(2) removal of the residual cavity, 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(3) the identification and treatment of biliary fistula</a:t>
            </a:r>
            <a:endParaRPr b="0" i="0" sz="1400" u="none" cap="none" strike="noStrike">
              <a:solidFill>
                <a:srgbClr val="000000"/>
              </a:solidFill>
              <a:latin typeface="Century Gothic"/>
              <a:ea typeface="Century Gothic"/>
              <a:cs typeface="Century Gothic"/>
              <a:sym typeface="Century Gothic"/>
            </a:endParaRPr>
          </a:p>
        </p:txBody>
      </p:sp>
      <p:pic>
        <p:nvPicPr>
          <p:cNvPr id="498" name="Google Shape;498;p63"/>
          <p:cNvPicPr preferRelativeResize="0"/>
          <p:nvPr/>
        </p:nvPicPr>
        <p:blipFill rotWithShape="1">
          <a:blip r:embed="rId3">
            <a:alphaModFix/>
          </a:blip>
          <a:srcRect b="0" l="0" r="0" t="0"/>
          <a:stretch/>
        </p:blipFill>
        <p:spPr>
          <a:xfrm>
            <a:off x="5213191" y="2400299"/>
            <a:ext cx="3657917" cy="2749154"/>
          </a:xfrm>
          <a:prstGeom prst="rect">
            <a:avLst/>
          </a:prstGeom>
          <a:noFill/>
          <a:ln>
            <a:noFill/>
          </a:ln>
        </p:spPr>
      </p:pic>
      <p:sp>
        <p:nvSpPr>
          <p:cNvPr id="499" name="Google Shape;499;p63"/>
          <p:cNvSpPr/>
          <p:nvPr/>
        </p:nvSpPr>
        <p:spPr>
          <a:xfrm>
            <a:off x="1282701" y="3372553"/>
            <a:ext cx="3498850" cy="71555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Surgery, which is the only treatment that reaches the three objectives of the ideal treatment</a:t>
            </a:r>
            <a:endParaRPr b="0" i="0" sz="1400" u="none" cap="none" strike="noStrike">
              <a:solidFill>
                <a:srgbClr val="000000"/>
              </a:solidFill>
              <a:latin typeface="Arial"/>
              <a:ea typeface="Arial"/>
              <a:cs typeface="Arial"/>
              <a:sym typeface="Arial"/>
            </a:endParaRPr>
          </a:p>
        </p:txBody>
      </p:sp>
      <p:sp>
        <p:nvSpPr>
          <p:cNvPr id="500" name="Google Shape;500;p63"/>
          <p:cNvSpPr/>
          <p:nvPr/>
        </p:nvSpPr>
        <p:spPr>
          <a:xfrm>
            <a:off x="5508545" y="2127250"/>
            <a:ext cx="2870200" cy="546100"/>
          </a:xfrm>
          <a:prstGeom prst="roundRect">
            <a:avLst>
              <a:gd fmla="val 16667" name="adj"/>
            </a:avLst>
          </a:prstGeom>
          <a:solidFill>
            <a:srgbClr val="7F7F7F"/>
          </a:solidFill>
          <a:ln cap="rnd" cmpd="sng" w="15875">
            <a:solidFill>
              <a:schemeClr val="accent2"/>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None/>
            </a:pPr>
            <a:r>
              <a:rPr b="0" i="0" lang="en-US" sz="1400" u="none" cap="none" strike="noStrike">
                <a:solidFill>
                  <a:srgbClr val="FFFFFF"/>
                </a:solidFill>
                <a:latin typeface="Century Gothic"/>
                <a:ea typeface="Century Gothic"/>
                <a:cs typeface="Century Gothic"/>
                <a:sym typeface="Century Gothic"/>
              </a:rPr>
              <a:t>Shiny white appearance of the surface of a liver hydatid cyst.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64"/>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   </a:t>
            </a:r>
            <a:endParaRPr/>
          </a:p>
        </p:txBody>
      </p:sp>
      <p:sp>
        <p:nvSpPr>
          <p:cNvPr id="506" name="Google Shape;506;p64"/>
          <p:cNvSpPr txBox="1"/>
          <p:nvPr>
            <p:ph idx="4294967295" type="subTitle"/>
          </p:nvPr>
        </p:nvSpPr>
        <p:spPr>
          <a:xfrm>
            <a:off x="798513" y="1049338"/>
            <a:ext cx="8345487" cy="1128712"/>
          </a:xfrm>
          <a:prstGeom prst="rect">
            <a:avLst/>
          </a:prstGeom>
          <a:noFill/>
          <a:ln>
            <a:noFill/>
          </a:ln>
        </p:spPr>
        <p:txBody>
          <a:bodyPr anchorCtr="0" anchor="t" bIns="34275" lIns="68550" spcFirstLastPara="1" rIns="68550" wrap="square" tIns="34275">
            <a:normAutofit/>
          </a:bodyPr>
          <a:lstStyle/>
          <a:p>
            <a:pPr indent="-114300" lvl="0" marL="0" marR="0" rtl="0" algn="l">
              <a:lnSpc>
                <a:spcPct val="115000"/>
              </a:lnSpc>
              <a:spcBef>
                <a:spcPts val="0"/>
              </a:spcBef>
              <a:spcAft>
                <a:spcPts val="0"/>
              </a:spcAft>
              <a:buClr>
                <a:schemeClr val="dk2"/>
              </a:buClr>
              <a:buSzPts val="1800"/>
              <a:buFont typeface="Calibri"/>
              <a:buChar char="●"/>
            </a:pPr>
            <a:r>
              <a:rPr b="0" i="0" lang="en-US" sz="1300" u="none" cap="none" strike="noStrike">
                <a:solidFill>
                  <a:schemeClr val="dk2"/>
                </a:solidFill>
                <a:latin typeface="Calibri"/>
                <a:ea typeface="Calibri"/>
                <a:cs typeface="Calibri"/>
                <a:sym typeface="Calibri"/>
              </a:rPr>
              <a:t>The most efficient treatment but still should be carefully evaluated against other options before choosing this treatment, It is the first choice for complicated cysts.</a:t>
            </a:r>
            <a:endParaRPr b="0" i="0" sz="1300" u="none" cap="none" strike="noStrike">
              <a:solidFill>
                <a:schemeClr val="dk2"/>
              </a:solidFill>
              <a:latin typeface="Calibri"/>
              <a:ea typeface="Calibri"/>
              <a:cs typeface="Calibri"/>
              <a:sym typeface="Calibri"/>
            </a:endParaRPr>
          </a:p>
        </p:txBody>
      </p:sp>
      <p:sp>
        <p:nvSpPr>
          <p:cNvPr id="507" name="Google Shape;507;p64"/>
          <p:cNvSpPr/>
          <p:nvPr/>
        </p:nvSpPr>
        <p:spPr>
          <a:xfrm>
            <a:off x="428126" y="223449"/>
            <a:ext cx="5807574" cy="53091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Century Gothic"/>
                <a:ea typeface="Century Gothic"/>
                <a:cs typeface="Century Gothic"/>
                <a:sym typeface="Century Gothic"/>
              </a:rPr>
              <a:t>Conventional surgery</a:t>
            </a:r>
            <a:endParaRPr b="0" i="0" sz="3000" u="none" cap="none" strike="noStrike">
              <a:solidFill>
                <a:srgbClr val="000000"/>
              </a:solidFill>
              <a:latin typeface="Century Gothic"/>
              <a:ea typeface="Century Gothic"/>
              <a:cs typeface="Century Gothic"/>
              <a:sym typeface="Century Gothic"/>
            </a:endParaRPr>
          </a:p>
        </p:txBody>
      </p:sp>
      <p:sp>
        <p:nvSpPr>
          <p:cNvPr id="508" name="Google Shape;508;p64"/>
          <p:cNvSpPr/>
          <p:nvPr/>
        </p:nvSpPr>
        <p:spPr>
          <a:xfrm>
            <a:off x="1371599" y="1903307"/>
            <a:ext cx="7937501" cy="313198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Indications:</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0"/>
              </a:spcBef>
              <a:spcAft>
                <a:spcPts val="0"/>
              </a:spcAft>
              <a:buClr>
                <a:srgbClr val="000000"/>
              </a:buClr>
              <a:buSzPts val="1800"/>
              <a:buFont typeface="Century Gothic"/>
              <a:buAutoNum type="arabicParenBoth"/>
            </a:pPr>
            <a:r>
              <a:rPr b="0" i="0" lang="en-US" sz="1400" u="none" cap="none" strike="noStrike">
                <a:solidFill>
                  <a:srgbClr val="000000"/>
                </a:solidFill>
                <a:latin typeface="Century Gothic"/>
                <a:ea typeface="Century Gothic"/>
                <a:cs typeface="Century Gothic"/>
                <a:sym typeface="Century Gothic"/>
              </a:rPr>
              <a:t>removal of large CE2-CE3b cysts with multiple daughter vesicles;</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0"/>
              </a:spcBef>
              <a:spcAft>
                <a:spcPts val="0"/>
              </a:spcAft>
              <a:buClr>
                <a:srgbClr val="000000"/>
              </a:buClr>
              <a:buSzPts val="1800"/>
              <a:buFont typeface="Century Gothic"/>
              <a:buAutoNum type="arabicParenBoth"/>
            </a:pPr>
            <a:r>
              <a:rPr b="0" i="0" lang="en-US" sz="1400" u="none" cap="none" strike="noStrike">
                <a:solidFill>
                  <a:srgbClr val="000000"/>
                </a:solidFill>
                <a:latin typeface="Century Gothic"/>
                <a:ea typeface="Century Gothic"/>
                <a:cs typeface="Century Gothic"/>
                <a:sym typeface="Century Gothic"/>
              </a:rPr>
              <a:t>Liver cysts with communication to biliary tree.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(3) single liver cysts situated superficially, which may rupture spontaneously or as a result of trauma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(4) infected cysts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(5) ) cysts exerting pressure on adjacent vital organs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Contra-indications: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patients to whom general contraindications for surgery (Pregnancy, Medically unsuitable for surgery, extremes of 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Multiple cysts in multiple organs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Inaccessible cysts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Cysts that are inactive asymptomatic, calcified or very small</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5"/>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  </a:t>
            </a:r>
            <a:endParaRPr/>
          </a:p>
        </p:txBody>
      </p:sp>
      <p:sp>
        <p:nvSpPr>
          <p:cNvPr id="514" name="Google Shape;514;p65"/>
          <p:cNvSpPr txBox="1"/>
          <p:nvPr>
            <p:ph idx="4294967295" type="subTitle"/>
          </p:nvPr>
        </p:nvSpPr>
        <p:spPr>
          <a:xfrm>
            <a:off x="176106" y="331788"/>
            <a:ext cx="6510443" cy="844550"/>
          </a:xfrm>
          <a:prstGeom prst="rect">
            <a:avLst/>
          </a:prstGeom>
          <a:noFill/>
          <a:ln>
            <a:noFill/>
          </a:ln>
        </p:spPr>
        <p:txBody>
          <a:bodyPr anchorCtr="0" anchor="t" bIns="34275" lIns="68550" spcFirstLastPara="1" rIns="68550" wrap="square" tIns="34275">
            <a:normAutofit/>
          </a:bodyPr>
          <a:lstStyle/>
          <a:p>
            <a:pPr indent="-254000" lvl="0" marL="0" marR="0" rtl="0" algn="l">
              <a:lnSpc>
                <a:spcPct val="115000"/>
              </a:lnSpc>
              <a:spcBef>
                <a:spcPts val="0"/>
              </a:spcBef>
              <a:spcAft>
                <a:spcPts val="0"/>
              </a:spcAft>
              <a:buClr>
                <a:schemeClr val="dk2"/>
              </a:buClr>
              <a:buSzPts val="4000"/>
              <a:buFont typeface="Calibri"/>
              <a:buChar char="●"/>
            </a:pPr>
            <a:r>
              <a:rPr b="0" i="0" lang="en-US" sz="3000" u="none" cap="none" strike="noStrike">
                <a:solidFill>
                  <a:schemeClr val="dk2"/>
                </a:solidFill>
                <a:latin typeface="Arial"/>
                <a:ea typeface="Arial"/>
                <a:cs typeface="Arial"/>
                <a:sym typeface="Arial"/>
              </a:rPr>
              <a:t>Principles of hydatid surgery</a:t>
            </a:r>
            <a:endParaRPr b="0" i="0" sz="3000" u="none" cap="none" strike="noStrike">
              <a:solidFill>
                <a:schemeClr val="dk2"/>
              </a:solidFill>
              <a:latin typeface="Calibri"/>
              <a:ea typeface="Calibri"/>
              <a:cs typeface="Calibri"/>
              <a:sym typeface="Calibri"/>
            </a:endParaRPr>
          </a:p>
        </p:txBody>
      </p:sp>
      <p:sp>
        <p:nvSpPr>
          <p:cNvPr id="515" name="Google Shape;515;p65"/>
          <p:cNvSpPr/>
          <p:nvPr/>
        </p:nvSpPr>
        <p:spPr>
          <a:xfrm>
            <a:off x="793750" y="996951"/>
            <a:ext cx="7321550" cy="259298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500" u="none" cap="none" strike="noStrike">
                <a:solidFill>
                  <a:srgbClr val="000000"/>
                </a:solidFill>
                <a:latin typeface="Century Gothic"/>
                <a:ea typeface="Century Gothic"/>
                <a:cs typeface="Century Gothic"/>
                <a:sym typeface="Century Gothic"/>
              </a:rPr>
              <a:t>1)Total removal of all infective components of the cysts.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Century Gothic"/>
                <a:ea typeface="Century Gothic"/>
                <a:cs typeface="Century Gothic"/>
                <a:sym typeface="Century Gothic"/>
              </a:rPr>
              <a:t>2)The avoidance of spillage of cyst contents at time of surgery.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Century Gothic"/>
                <a:ea typeface="Century Gothic"/>
                <a:cs typeface="Century Gothic"/>
                <a:sym typeface="Century Gothic"/>
              </a:rPr>
              <a:t>3)Management of communication between cyst and adjacent structures.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Century Gothic"/>
                <a:ea typeface="Century Gothic"/>
                <a:cs typeface="Century Gothic"/>
                <a:sym typeface="Century Gothic"/>
              </a:rPr>
              <a:t>4)Management of the residual cavity.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Century Gothic"/>
                <a:ea typeface="Century Gothic"/>
                <a:cs typeface="Century Gothic"/>
                <a:sym typeface="Century Gothic"/>
              </a:rPr>
              <a:t>5)evacuate all viable elements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Century Gothic"/>
                <a:ea typeface="Century Gothic"/>
                <a:cs typeface="Century Gothic"/>
                <a:sym typeface="Century Gothic"/>
              </a:rPr>
              <a:t>6)Minimize risks of operation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entury Gothic"/>
              <a:ea typeface="Century Gothic"/>
              <a:cs typeface="Century Gothic"/>
              <a:sym typeface="Century Gothic"/>
            </a:endParaRPr>
          </a:p>
        </p:txBody>
      </p:sp>
      <p:pic>
        <p:nvPicPr>
          <p:cNvPr id="516" name="Google Shape;516;p65"/>
          <p:cNvPicPr preferRelativeResize="0"/>
          <p:nvPr/>
        </p:nvPicPr>
        <p:blipFill rotWithShape="1">
          <a:blip r:embed="rId3">
            <a:alphaModFix/>
          </a:blip>
          <a:srcRect b="0" l="0" r="0" t="0"/>
          <a:stretch/>
        </p:blipFill>
        <p:spPr>
          <a:xfrm>
            <a:off x="4153204" y="2129345"/>
            <a:ext cx="4520957" cy="2954911"/>
          </a:xfrm>
          <a:prstGeom prst="rect">
            <a:avLst/>
          </a:prstGeom>
          <a:noFill/>
          <a:ln>
            <a:noFill/>
          </a:ln>
        </p:spPr>
      </p:pic>
      <p:sp>
        <p:nvSpPr>
          <p:cNvPr id="517" name="Google Shape;517;p65"/>
          <p:cNvSpPr/>
          <p:nvPr/>
        </p:nvSpPr>
        <p:spPr>
          <a:xfrm>
            <a:off x="1358962" y="3039817"/>
            <a:ext cx="2533589" cy="930994"/>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All the surgical procedures can be divided into two large groups, radical group and conservative group.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66"/>
          <p:cNvSpPr/>
          <p:nvPr/>
        </p:nvSpPr>
        <p:spPr>
          <a:xfrm>
            <a:off x="254000" y="135635"/>
            <a:ext cx="8477250" cy="530884"/>
          </a:xfrm>
          <a:prstGeom prst="rect">
            <a:avLst/>
          </a:prstGeom>
          <a:noFill/>
          <a:ln>
            <a:noFill/>
          </a:ln>
        </p:spPr>
        <p:txBody>
          <a:bodyPr anchorCtr="0" anchor="t" bIns="34275" lIns="68550" spcFirstLastPara="1" rIns="68550" wrap="square" tIns="34275">
            <a:spAutoFit/>
          </a:bodyPr>
          <a:lstStyle/>
          <a:p>
            <a:pPr indent="-257175" lvl="0" marL="257175" marR="0" rtl="0" algn="just">
              <a:lnSpc>
                <a:spcPct val="150000"/>
              </a:lnSpc>
              <a:spcBef>
                <a:spcPts val="0"/>
              </a:spcBef>
              <a:spcAft>
                <a:spcPts val="0"/>
              </a:spcAft>
              <a:buClr>
                <a:srgbClr val="7F7F7F"/>
              </a:buClr>
              <a:buSzPts val="2600"/>
              <a:buFont typeface="Noto Sans Symbols"/>
              <a:buChar char="❖"/>
            </a:pPr>
            <a:r>
              <a:rPr b="0" i="0" lang="en-US" sz="2000" u="none" cap="none" strike="noStrike">
                <a:solidFill>
                  <a:srgbClr val="7F7F7F"/>
                </a:solidFill>
                <a:latin typeface="Century Gothic"/>
                <a:ea typeface="Century Gothic"/>
                <a:cs typeface="Century Gothic"/>
                <a:sym typeface="Century Gothic"/>
              </a:rPr>
              <a:t>Radical surgical procedures:</a:t>
            </a:r>
            <a:r>
              <a:rPr b="0" i="0" lang="en-US" sz="1400" u="none" cap="none" strike="noStrike">
                <a:solidFill>
                  <a:srgbClr val="000000"/>
                </a:solidFill>
                <a:latin typeface="Century Gothic"/>
                <a:ea typeface="Century Gothic"/>
                <a:cs typeface="Century Gothic"/>
                <a:sym typeface="Century Gothic"/>
              </a:rPr>
              <a:t> </a:t>
            </a:r>
            <a:r>
              <a:rPr b="0" i="0" lang="en-US" sz="1400" u="none" cap="none" strike="noStrike">
                <a:solidFill>
                  <a:srgbClr val="000000"/>
                </a:solidFill>
                <a:latin typeface="Arial"/>
                <a:ea typeface="Arial"/>
                <a:cs typeface="Arial"/>
                <a:sym typeface="Arial"/>
              </a:rPr>
              <a:t>Pericystectomy, Lobectomy or Hepatectomy if possible.</a:t>
            </a:r>
            <a:endParaRPr b="0" i="0" sz="1400" u="none" cap="none" strike="noStrike">
              <a:solidFill>
                <a:srgbClr val="000000"/>
              </a:solidFill>
              <a:latin typeface="Century Gothic"/>
              <a:ea typeface="Century Gothic"/>
              <a:cs typeface="Century Gothic"/>
              <a:sym typeface="Century Gothic"/>
            </a:endParaRPr>
          </a:p>
        </p:txBody>
      </p:sp>
      <p:sp>
        <p:nvSpPr>
          <p:cNvPr id="523" name="Google Shape;523;p66"/>
          <p:cNvSpPr/>
          <p:nvPr/>
        </p:nvSpPr>
        <p:spPr>
          <a:xfrm>
            <a:off x="549699" y="557502"/>
            <a:ext cx="3129703" cy="50010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include formal anatomic resection. </a:t>
            </a:r>
            <a:endParaRPr b="0" i="0" sz="1400" u="none" cap="none" strike="noStrike">
              <a:solidFill>
                <a:srgbClr val="000000"/>
              </a:solidFill>
              <a:latin typeface="Century Gothic"/>
              <a:ea typeface="Century Gothic"/>
              <a:cs typeface="Century Gothic"/>
              <a:sym typeface="Century Gothic"/>
            </a:endParaRPr>
          </a:p>
        </p:txBody>
      </p:sp>
      <p:sp>
        <p:nvSpPr>
          <p:cNvPr id="524" name="Google Shape;524;p66"/>
          <p:cNvSpPr/>
          <p:nvPr/>
        </p:nvSpPr>
        <p:spPr>
          <a:xfrm>
            <a:off x="492549" y="878020"/>
            <a:ext cx="7282543" cy="114643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By creating a surgical plane just outside the pericyst layer without opening the cyst, the parasite and the adventitial layer are excised one block.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-removal of the infected cyst, pericyst, and a margin of normal surrounding hepatic parenchyma .</a:t>
            </a:r>
            <a:endParaRPr b="0" i="0" sz="1400" u="none" cap="none" strike="noStrike">
              <a:solidFill>
                <a:srgbClr val="000000"/>
              </a:solidFill>
              <a:latin typeface="Century Gothic"/>
              <a:ea typeface="Century Gothic"/>
              <a:cs typeface="Century Gothic"/>
              <a:sym typeface="Century Gothic"/>
            </a:endParaRPr>
          </a:p>
        </p:txBody>
      </p:sp>
      <p:sp>
        <p:nvSpPr>
          <p:cNvPr id="525" name="Google Shape;525;p66"/>
          <p:cNvSpPr/>
          <p:nvPr/>
        </p:nvSpPr>
        <p:spPr>
          <a:xfrm>
            <a:off x="1297644" y="2512996"/>
            <a:ext cx="2758651" cy="243909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-Parasitic material should be removed as much as possible.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 However, the more radical the intervention, the higher the operative risk, </a:t>
            </a:r>
            <a:r>
              <a:rPr b="0" i="0" lang="en-US" sz="1400" u="none" cap="none" strike="noStrike">
                <a:solidFill>
                  <a:srgbClr val="000000"/>
                </a:solidFill>
                <a:latin typeface="Lucida Sans"/>
                <a:ea typeface="Lucida Sans"/>
                <a:cs typeface="Lucida Sans"/>
                <a:sym typeface="Lucida Sans"/>
              </a:rPr>
              <a:t>so</a:t>
            </a:r>
            <a:r>
              <a:rPr b="0" i="0" lang="en-US" sz="1400" u="none" cap="none" strike="noStrike">
                <a:solidFill>
                  <a:srgbClr val="000000"/>
                </a:solidFill>
                <a:latin typeface="Century Gothic"/>
                <a:ea typeface="Century Gothic"/>
                <a:cs typeface="Century Gothic"/>
                <a:sym typeface="Century Gothic"/>
              </a:rPr>
              <a:t> many authors consider them inappropriate, claiming that intraoperative risks are too high for a benign disease, but with the likelihood of fewer relapses, approximately 1%, </a:t>
            </a:r>
            <a:endParaRPr b="0" i="0" sz="1400" u="none" cap="none" strike="noStrike">
              <a:solidFill>
                <a:srgbClr val="000000"/>
              </a:solidFill>
              <a:latin typeface="Century Gothic"/>
              <a:ea typeface="Century Gothic"/>
              <a:cs typeface="Century Gothic"/>
              <a:sym typeface="Century Gothic"/>
            </a:endParaRPr>
          </a:p>
        </p:txBody>
      </p:sp>
      <p:pic>
        <p:nvPicPr>
          <p:cNvPr id="526" name="Google Shape;526;p66"/>
          <p:cNvPicPr preferRelativeResize="0"/>
          <p:nvPr/>
        </p:nvPicPr>
        <p:blipFill rotWithShape="1">
          <a:blip r:embed="rId3">
            <a:alphaModFix/>
          </a:blip>
          <a:srcRect b="7696" l="0" r="0" t="8782"/>
          <a:stretch/>
        </p:blipFill>
        <p:spPr>
          <a:xfrm>
            <a:off x="4842792" y="2209029"/>
            <a:ext cx="3955123" cy="2657021"/>
          </a:xfrm>
          <a:prstGeom prst="rect">
            <a:avLst/>
          </a:prstGeom>
          <a:noFill/>
          <a:ln>
            <a:noFill/>
          </a:ln>
        </p:spPr>
      </p:pic>
      <p:sp>
        <p:nvSpPr>
          <p:cNvPr id="527" name="Google Shape;527;p66"/>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7"/>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  </a:t>
            </a:r>
            <a:endParaRPr/>
          </a:p>
        </p:txBody>
      </p:sp>
      <p:sp>
        <p:nvSpPr>
          <p:cNvPr id="533" name="Google Shape;533;p67"/>
          <p:cNvSpPr txBox="1"/>
          <p:nvPr>
            <p:ph idx="4294967295" type="subTitle"/>
          </p:nvPr>
        </p:nvSpPr>
        <p:spPr>
          <a:xfrm>
            <a:off x="135466" y="122238"/>
            <a:ext cx="6551083" cy="844550"/>
          </a:xfrm>
          <a:prstGeom prst="rect">
            <a:avLst/>
          </a:prstGeom>
          <a:noFill/>
          <a:ln>
            <a:noFill/>
          </a:ln>
        </p:spPr>
        <p:txBody>
          <a:bodyPr anchorCtr="0" anchor="t" bIns="34275" lIns="68550" spcFirstLastPara="1" rIns="68550" wrap="square" tIns="34275">
            <a:noAutofit/>
          </a:bodyPr>
          <a:lstStyle/>
          <a:p>
            <a:pPr indent="-165100" lvl="0" marL="0" marR="0" rtl="0" algn="l">
              <a:lnSpc>
                <a:spcPct val="115000"/>
              </a:lnSpc>
              <a:spcBef>
                <a:spcPts val="0"/>
              </a:spcBef>
              <a:spcAft>
                <a:spcPts val="0"/>
              </a:spcAft>
              <a:buClr>
                <a:schemeClr val="dk2"/>
              </a:buClr>
              <a:buSzPts val="2600"/>
              <a:buFont typeface="Calibri"/>
              <a:buChar char="●"/>
            </a:pPr>
            <a:r>
              <a:rPr b="0" i="0" lang="en-US" sz="2000" u="none" cap="none" strike="noStrike">
                <a:solidFill>
                  <a:srgbClr val="000000"/>
                </a:solidFill>
                <a:latin typeface="Lucida Sans"/>
                <a:ea typeface="Lucida Sans"/>
                <a:cs typeface="Lucida Sans"/>
                <a:sym typeface="Lucida Sans"/>
              </a:rPr>
              <a:t>-Conservative surgery.</a:t>
            </a:r>
            <a:endParaRPr b="0" i="0" sz="2000" u="none" cap="none" strike="noStrike">
              <a:solidFill>
                <a:schemeClr val="dk2"/>
              </a:solidFill>
              <a:latin typeface="Calibri"/>
              <a:ea typeface="Calibri"/>
              <a:cs typeface="Calibri"/>
              <a:sym typeface="Calibri"/>
            </a:endParaRPr>
          </a:p>
        </p:txBody>
      </p:sp>
      <p:sp>
        <p:nvSpPr>
          <p:cNvPr id="534" name="Google Shape;534;p67"/>
          <p:cNvSpPr/>
          <p:nvPr/>
        </p:nvSpPr>
        <p:spPr>
          <a:xfrm>
            <a:off x="437556" y="480907"/>
            <a:ext cx="8706445" cy="243909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Cystectomy, also called open cystectomy and cyst unroofing, is more simple and safe than radical surgery.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C00000"/>
                </a:solidFill>
                <a:latin typeface="Tahoma"/>
                <a:ea typeface="Tahoma"/>
                <a:cs typeface="Tahoma"/>
                <a:sym typeface="Tahoma"/>
              </a:rPr>
              <a:t>-Evacuation of the cyst contents and leaving the pericyst</a:t>
            </a:r>
            <a:endParaRPr b="0" i="0" sz="1400" u="none" cap="none" strike="noStrike">
              <a:solidFill>
                <a:srgbClr val="C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This procedure is especially suited for endemic areas where the operations are performed by general surgeons. No special equipment is required, and liver tissue is neither entered nor resected. However, the risk of secondary echinococcosis from protoscolex dissemination is higher than with total pericystectomy, total cystectomy, and hepatic resection.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Cystectomy consists of (1) punction aspiration, (2) injection (if no contraindication), (3) hydatidectomy (removing its contents: daughter cysts, laminated and germinal layers), and (4) unroofing (removing the portion that protrudes the liver surface: adventitia layer and thinned-out liver). </a:t>
            </a:r>
            <a:endParaRPr b="0" i="0" sz="1400" u="none" cap="none" strike="noStrike">
              <a:solidFill>
                <a:srgbClr val="000000"/>
              </a:solidFill>
              <a:latin typeface="Century Gothic"/>
              <a:ea typeface="Century Gothic"/>
              <a:cs typeface="Century Gothic"/>
              <a:sym typeface="Century Gothic"/>
            </a:endParaRPr>
          </a:p>
        </p:txBody>
      </p:sp>
      <p:sp>
        <p:nvSpPr>
          <p:cNvPr id="535" name="Google Shape;535;p67"/>
          <p:cNvSpPr/>
          <p:nvPr/>
        </p:nvSpPr>
        <p:spPr>
          <a:xfrm>
            <a:off x="1369715" y="2832614"/>
            <a:ext cx="3380086" cy="200821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1)The area around the cyst is carefully isolated by gauze packs: The first layer is soaked with normal saline, and the second layer is soaked with a 20% hypertonic saline solution. chemical barrier </a:t>
            </a:r>
            <a:r>
              <a:rPr b="0" i="0" lang="en-US" sz="1400" u="none" cap="none" strike="noStrike">
                <a:solidFill>
                  <a:srgbClr val="000000"/>
                </a:solidFill>
                <a:latin typeface="Lucida Sans"/>
                <a:ea typeface="Lucida Sans"/>
                <a:cs typeface="Lucida Sans"/>
                <a:sym typeface="Lucida Sans"/>
              </a:rPr>
              <a:t>to prevent the spillage of parasites into the surrounding tissue and peritoneal cavity.</a:t>
            </a:r>
            <a:endParaRPr b="0" i="0" sz="1400" u="none" cap="none" strike="noStrike">
              <a:solidFill>
                <a:srgbClr val="000000"/>
              </a:solidFill>
              <a:latin typeface="Century Gothic"/>
              <a:ea typeface="Century Gothic"/>
              <a:cs typeface="Century Gothic"/>
              <a:sym typeface="Century Gothic"/>
            </a:endParaRPr>
          </a:p>
        </p:txBody>
      </p:sp>
      <p:pic>
        <p:nvPicPr>
          <p:cNvPr id="536" name="Google Shape;536;p67"/>
          <p:cNvPicPr preferRelativeResize="0"/>
          <p:nvPr/>
        </p:nvPicPr>
        <p:blipFill rotWithShape="1">
          <a:blip r:embed="rId3">
            <a:alphaModFix/>
          </a:blip>
          <a:srcRect b="1" l="1408" r="1085" t="10653"/>
          <a:stretch/>
        </p:blipFill>
        <p:spPr>
          <a:xfrm>
            <a:off x="5594973" y="2491487"/>
            <a:ext cx="3473450" cy="27051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8"/>
          <p:cNvSpPr/>
          <p:nvPr/>
        </p:nvSpPr>
        <p:spPr>
          <a:xfrm>
            <a:off x="713184" y="128693"/>
            <a:ext cx="7370366" cy="99254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500" u="none" cap="none" strike="noStrike">
                <a:solidFill>
                  <a:srgbClr val="000000"/>
                </a:solidFill>
                <a:latin typeface="Century Gothic"/>
                <a:ea typeface="Century Gothic"/>
                <a:cs typeface="Century Gothic"/>
                <a:sym typeface="Century Gothic"/>
              </a:rPr>
              <a:t>2-The cyst is punctured and aspirated. Before instilling the scolicidal agent, as much fluid as possible is aspirated to prevent dilution of the scolicidal agent. Then, the scolicidal agent is instilled into the cyst cavity and left for approximately 5–15 minutes.</a:t>
            </a:r>
            <a:endParaRPr b="0" i="0" sz="1500" u="none" cap="none" strike="noStrike">
              <a:solidFill>
                <a:srgbClr val="000000"/>
              </a:solidFill>
              <a:latin typeface="Century Gothic"/>
              <a:ea typeface="Century Gothic"/>
              <a:cs typeface="Century Gothic"/>
              <a:sym typeface="Century Gothic"/>
            </a:endParaRPr>
          </a:p>
        </p:txBody>
      </p:sp>
      <p:sp>
        <p:nvSpPr>
          <p:cNvPr id="542" name="Google Shape;542;p68"/>
          <p:cNvSpPr/>
          <p:nvPr/>
        </p:nvSpPr>
        <p:spPr>
          <a:xfrm>
            <a:off x="713183" y="1090675"/>
            <a:ext cx="3981450" cy="114643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3-Then, the scolicidal agent is aspirated, and the cyst is unroofed. The cyst contents, such as the germinative membrane and daughter cysts, are evacuated</a:t>
            </a:r>
            <a:br>
              <a:rPr b="0" i="0" lang="en-US" sz="1400" u="none" cap="none" strike="noStrike">
                <a:solidFill>
                  <a:srgbClr val="000000"/>
                </a:solidFill>
                <a:latin typeface="Century Gothic"/>
                <a:ea typeface="Century Gothic"/>
                <a:cs typeface="Century Gothic"/>
                <a:sym typeface="Century Gothic"/>
              </a:rPr>
            </a:br>
            <a:endParaRPr b="0" i="0" sz="1400" u="none" cap="none" strike="noStrike">
              <a:solidFill>
                <a:srgbClr val="000000"/>
              </a:solidFill>
              <a:latin typeface="Century Gothic"/>
              <a:ea typeface="Century Gothic"/>
              <a:cs typeface="Century Gothic"/>
              <a:sym typeface="Century Gothic"/>
            </a:endParaRPr>
          </a:p>
        </p:txBody>
      </p:sp>
      <p:pic>
        <p:nvPicPr>
          <p:cNvPr id="543" name="Google Shape;543;p68"/>
          <p:cNvPicPr preferRelativeResize="0"/>
          <p:nvPr/>
        </p:nvPicPr>
        <p:blipFill rotWithShape="1">
          <a:blip r:embed="rId3">
            <a:alphaModFix/>
          </a:blip>
          <a:srcRect b="0" l="0" r="0" t="0"/>
          <a:stretch/>
        </p:blipFill>
        <p:spPr>
          <a:xfrm>
            <a:off x="4694633" y="1090675"/>
            <a:ext cx="3461205" cy="3916982"/>
          </a:xfrm>
          <a:prstGeom prst="rect">
            <a:avLst/>
          </a:prstGeom>
          <a:noFill/>
          <a:ln>
            <a:noFill/>
          </a:ln>
        </p:spPr>
      </p:pic>
      <p:pic>
        <p:nvPicPr>
          <p:cNvPr id="544" name="Google Shape;544;p68"/>
          <p:cNvPicPr preferRelativeResize="0"/>
          <p:nvPr/>
        </p:nvPicPr>
        <p:blipFill rotWithShape="1">
          <a:blip r:embed="rId4">
            <a:alphaModFix/>
          </a:blip>
          <a:srcRect b="0" l="2487" r="3129" t="1695"/>
          <a:stretch/>
        </p:blipFill>
        <p:spPr>
          <a:xfrm>
            <a:off x="514351" y="2083254"/>
            <a:ext cx="3659583" cy="3016869"/>
          </a:xfrm>
          <a:prstGeom prst="rect">
            <a:avLst/>
          </a:prstGeom>
          <a:noFill/>
          <a:ln>
            <a:noFill/>
          </a:ln>
        </p:spPr>
      </p:pic>
      <p:sp>
        <p:nvSpPr>
          <p:cNvPr id="545" name="Google Shape;545;p68"/>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9"/>
          <p:cNvSpPr/>
          <p:nvPr/>
        </p:nvSpPr>
        <p:spPr>
          <a:xfrm>
            <a:off x="313191" y="287791"/>
            <a:ext cx="8318501" cy="2328812"/>
          </a:xfrm>
          <a:prstGeom prst="rect">
            <a:avLst/>
          </a:prstGeom>
          <a:noFill/>
          <a:ln>
            <a:noFill/>
          </a:ln>
        </p:spPr>
        <p:txBody>
          <a:bodyPr anchorCtr="0" anchor="t" bIns="34275" lIns="68550" spcFirstLastPara="1" rIns="68550" wrap="square" tIns="34275">
            <a:spAutoFit/>
          </a:bodyPr>
          <a:lstStyle/>
          <a:p>
            <a:pPr indent="0" lvl="0" marL="82296" marR="0" rtl="0" algn="l">
              <a:lnSpc>
                <a:spcPct val="100000"/>
              </a:lnSpc>
              <a:spcBef>
                <a:spcPts val="0"/>
              </a:spcBef>
              <a:spcAft>
                <a:spcPts val="0"/>
              </a:spcAft>
              <a:buNone/>
            </a:pPr>
            <a:r>
              <a:rPr b="0" i="0" lang="en-US" sz="1400" u="none" cap="none" strike="noStrike">
                <a:solidFill>
                  <a:srgbClr val="000000"/>
                </a:solidFill>
                <a:latin typeface="Lucida Sans"/>
                <a:ea typeface="Lucida Sans"/>
                <a:cs typeface="Lucida Sans"/>
                <a:sym typeface="Lucida Sans"/>
              </a:rPr>
              <a:t>4-The last step in conservative treatment is managing the residual cavity (pericyst). This can be done using various methods such as:</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1)external drainage</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2-marsupialization.</a:t>
            </a:r>
            <a:endParaRPr b="0" i="0" sz="1400" u="none" cap="none" strike="noStrike">
              <a:solidFill>
                <a:srgbClr val="000000"/>
              </a:solidFill>
              <a:latin typeface="Lucida Sans"/>
              <a:ea typeface="Lucida Sans"/>
              <a:cs typeface="Lucida Sans"/>
              <a:sym typeface="Lucida Sans"/>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3-internal drainage</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4-Suture closed after filling the cavity with normal saline  </a:t>
            </a:r>
            <a:endParaRPr b="0" i="0" sz="1400" u="none" cap="none" strike="noStrike">
              <a:solidFill>
                <a:srgbClr val="000000"/>
              </a:solidFill>
              <a:latin typeface="Lucida Sans"/>
              <a:ea typeface="Lucida Sans"/>
              <a:cs typeface="Lucida Sans"/>
              <a:sym typeface="Lucida Sans"/>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5-omentoplasty</a:t>
            </a:r>
            <a:r>
              <a:rPr b="0" i="0" lang="en-US" sz="1400" u="none" cap="none" strike="noStrike">
                <a:solidFill>
                  <a:srgbClr val="000000"/>
                </a:solidFill>
                <a:latin typeface="Tahoma"/>
                <a:ea typeface="Tahoma"/>
                <a:cs typeface="Tahoma"/>
                <a:sym typeface="Tahoma"/>
              </a:rPr>
              <a:t>  </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6-</a:t>
            </a:r>
            <a:r>
              <a:rPr b="0" i="0" lang="en-US" sz="1400" u="none" cap="none" strike="noStrike">
                <a:solidFill>
                  <a:srgbClr val="000000"/>
                </a:solidFill>
                <a:latin typeface="Arial"/>
                <a:ea typeface="Arial"/>
                <a:cs typeface="Arial"/>
                <a:sym typeface="Arial"/>
              </a:rPr>
              <a:t>capitonnag</a:t>
            </a:r>
            <a:r>
              <a:rPr b="0" i="0" lang="en-US" sz="1400" u="none" cap="none" strike="noStrike">
                <a:solidFill>
                  <a:srgbClr val="000000"/>
                </a:solidFill>
                <a:latin typeface="Tahoma"/>
                <a:ea typeface="Tahoma"/>
                <a:cs typeface="Tahoma"/>
                <a:sym typeface="Tahoma"/>
              </a:rPr>
              <a:t> </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Tahoma"/>
                <a:ea typeface="Tahoma"/>
                <a:cs typeface="Tahoma"/>
                <a:sym typeface="Tahoma"/>
              </a:rPr>
              <a:t>7-partial pericystectomy </a:t>
            </a:r>
            <a:endParaRPr b="0" i="0" sz="1400" u="none" cap="none" strike="noStrike">
              <a:solidFill>
                <a:srgbClr val="000000"/>
              </a:solidFill>
              <a:latin typeface="Arial"/>
              <a:ea typeface="Arial"/>
              <a:cs typeface="Arial"/>
              <a:sym typeface="Arial"/>
            </a:endParaRPr>
          </a:p>
        </p:txBody>
      </p:sp>
      <p:pic>
        <p:nvPicPr>
          <p:cNvPr id="551" name="Google Shape;551;p69"/>
          <p:cNvPicPr preferRelativeResize="0"/>
          <p:nvPr/>
        </p:nvPicPr>
        <p:blipFill rotWithShape="1">
          <a:blip r:embed="rId3">
            <a:alphaModFix/>
          </a:blip>
          <a:srcRect b="0" l="4555" r="6371" t="5545"/>
          <a:stretch/>
        </p:blipFill>
        <p:spPr>
          <a:xfrm>
            <a:off x="1013969" y="2948240"/>
            <a:ext cx="3069081" cy="1928415"/>
          </a:xfrm>
          <a:prstGeom prst="rect">
            <a:avLst/>
          </a:prstGeom>
          <a:noFill/>
          <a:ln>
            <a:noFill/>
          </a:ln>
        </p:spPr>
      </p:pic>
      <p:pic>
        <p:nvPicPr>
          <p:cNvPr id="552" name="Google Shape;552;p69"/>
          <p:cNvPicPr preferRelativeResize="0"/>
          <p:nvPr/>
        </p:nvPicPr>
        <p:blipFill rotWithShape="1">
          <a:blip r:embed="rId4">
            <a:alphaModFix/>
          </a:blip>
          <a:srcRect b="0" l="0" r="0" t="0"/>
          <a:stretch/>
        </p:blipFill>
        <p:spPr>
          <a:xfrm>
            <a:off x="4724401" y="2274995"/>
            <a:ext cx="3562349" cy="2686662"/>
          </a:xfrm>
          <a:prstGeom prst="rect">
            <a:avLst/>
          </a:prstGeom>
          <a:noFill/>
          <a:ln>
            <a:noFill/>
          </a:ln>
        </p:spPr>
      </p:pic>
      <p:sp>
        <p:nvSpPr>
          <p:cNvPr id="553" name="Google Shape;553;p69"/>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6"/>
          <p:cNvSpPr txBox="1"/>
          <p:nvPr>
            <p:ph type="title"/>
          </p:nvPr>
        </p:nvSpPr>
        <p:spPr>
          <a:xfrm>
            <a:off x="731097" y="1705814"/>
            <a:ext cx="7505700" cy="9546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000"/>
              <a:buNone/>
            </a:pPr>
            <a:r>
              <a:rPr b="1" lang="en-US" sz="2700" u="sng">
                <a:solidFill>
                  <a:srgbClr val="000000"/>
                </a:solidFill>
                <a:highlight>
                  <a:schemeClr val="dk1"/>
                </a:highlight>
                <a:latin typeface="Arial"/>
                <a:ea typeface="Arial"/>
                <a:cs typeface="Arial"/>
                <a:sym typeface="Arial"/>
              </a:rPr>
              <a:t>life cycle of echinococcus granulosus</a:t>
            </a:r>
            <a:endParaRPr b="1" sz="4200" u="sng">
              <a:solidFill>
                <a:srgbClr val="000000"/>
              </a:solidFill>
              <a:highlight>
                <a:schemeClr val="dk1"/>
              </a:highlight>
            </a:endParaRPr>
          </a:p>
        </p:txBody>
      </p:sp>
      <p:pic>
        <p:nvPicPr>
          <p:cNvPr id="176" name="Google Shape;176;p6"/>
          <p:cNvPicPr preferRelativeResize="0"/>
          <p:nvPr/>
        </p:nvPicPr>
        <p:blipFill rotWithShape="1">
          <a:blip r:embed="rId3">
            <a:alphaModFix/>
          </a:blip>
          <a:srcRect b="0" l="0" r="0" t="0"/>
          <a:stretch/>
        </p:blipFill>
        <p:spPr>
          <a:xfrm>
            <a:off x="6495627" y="2682239"/>
            <a:ext cx="1632372" cy="157818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0"/>
          <p:cNvSpPr txBox="1"/>
          <p:nvPr>
            <p:ph type="title"/>
          </p:nvPr>
        </p:nvSpPr>
        <p:spPr>
          <a:xfrm>
            <a:off x="819150" y="845600"/>
            <a:ext cx="7505700" cy="954600"/>
          </a:xfrm>
          <a:prstGeom prst="rect">
            <a:avLst/>
          </a:prstGeom>
          <a:noFill/>
          <a:ln>
            <a:noFill/>
          </a:ln>
        </p:spPr>
        <p:txBody>
          <a:bodyPr anchorCtr="0" anchor="t" bIns="34275" lIns="68550" spcFirstLastPara="1" rIns="68550" wrap="square" tIns="34275">
            <a:normAutofit/>
          </a:bodyPr>
          <a:lstStyle/>
          <a:p>
            <a:pPr indent="0" lvl="0" marL="0" rtl="0" algn="l">
              <a:lnSpc>
                <a:spcPct val="100000"/>
              </a:lnSpc>
              <a:spcBef>
                <a:spcPts val="0"/>
              </a:spcBef>
              <a:spcAft>
                <a:spcPts val="0"/>
              </a:spcAft>
              <a:buClr>
                <a:srgbClr val="168DBA"/>
              </a:buClr>
              <a:buSzPts val="2800"/>
              <a:buNone/>
            </a:pPr>
            <a:r>
              <a:rPr lang="en-US" sz="2100"/>
              <a:t>  </a:t>
            </a:r>
            <a:endParaRPr/>
          </a:p>
        </p:txBody>
      </p:sp>
      <p:sp>
        <p:nvSpPr>
          <p:cNvPr id="559" name="Google Shape;559;p70"/>
          <p:cNvSpPr txBox="1"/>
          <p:nvPr>
            <p:ph idx="4294967295" type="body"/>
          </p:nvPr>
        </p:nvSpPr>
        <p:spPr>
          <a:xfrm>
            <a:off x="203200" y="3243264"/>
            <a:ext cx="5114925" cy="1762230"/>
          </a:xfrm>
          <a:prstGeom prst="rect">
            <a:avLst/>
          </a:prstGeom>
          <a:noFill/>
          <a:ln>
            <a:noFill/>
          </a:ln>
        </p:spPr>
        <p:txBody>
          <a:bodyPr anchorCtr="0" anchor="t" bIns="34275" lIns="68550" spcFirstLastPara="1" rIns="68550" wrap="square" tIns="34275">
            <a:normAutofit fontScale="77500" lnSpcReduction="20000"/>
          </a:bodyPr>
          <a:lstStyle/>
          <a:p>
            <a:pPr indent="-257175" lvl="0" marL="257175" rtl="0" algn="l">
              <a:lnSpc>
                <a:spcPct val="115000"/>
              </a:lnSpc>
              <a:spcBef>
                <a:spcPts val="0"/>
              </a:spcBef>
              <a:spcAft>
                <a:spcPts val="0"/>
              </a:spcAft>
              <a:buSzPct val="100000"/>
              <a:buChar char="?"/>
            </a:pPr>
            <a:r>
              <a:rPr lang="en-US" sz="1800">
                <a:solidFill>
                  <a:srgbClr val="000099"/>
                </a:solidFill>
              </a:rPr>
              <a:t>The most frequent postoperative complications are</a:t>
            </a:r>
            <a:endParaRPr/>
          </a:p>
          <a:p>
            <a:pPr indent="-257175" lvl="0" marL="257175" rtl="0" algn="l">
              <a:lnSpc>
                <a:spcPct val="115000"/>
              </a:lnSpc>
              <a:spcBef>
                <a:spcPts val="0"/>
              </a:spcBef>
              <a:spcAft>
                <a:spcPts val="0"/>
              </a:spcAft>
              <a:buSzPct val="100000"/>
              <a:buFont typeface="Noto Sans Symbols"/>
              <a:buChar char="▪"/>
            </a:pPr>
            <a:r>
              <a:rPr lang="en-US" sz="1800"/>
              <a:t>Wound infection,</a:t>
            </a:r>
            <a:endParaRPr/>
          </a:p>
          <a:p>
            <a:pPr indent="-257175" lvl="0" marL="257175" rtl="0" algn="l">
              <a:lnSpc>
                <a:spcPct val="115000"/>
              </a:lnSpc>
              <a:spcBef>
                <a:spcPts val="0"/>
              </a:spcBef>
              <a:spcAft>
                <a:spcPts val="0"/>
              </a:spcAft>
              <a:buSzPct val="100000"/>
              <a:buFont typeface="Noto Sans Symbols"/>
              <a:buChar char="▪"/>
            </a:pPr>
            <a:r>
              <a:rPr lang="en-US" sz="1800"/>
              <a:t>Biliary Stricture</a:t>
            </a:r>
            <a:endParaRPr/>
          </a:p>
          <a:p>
            <a:pPr indent="-257175" lvl="0" marL="257175" rtl="0" algn="l">
              <a:lnSpc>
                <a:spcPct val="115000"/>
              </a:lnSpc>
              <a:spcBef>
                <a:spcPts val="0"/>
              </a:spcBef>
              <a:spcAft>
                <a:spcPts val="0"/>
              </a:spcAft>
              <a:buSzPct val="100000"/>
              <a:buFont typeface="Noto Sans Symbols"/>
              <a:buChar char="▪"/>
            </a:pPr>
            <a:r>
              <a:rPr lang="en-US" sz="1800"/>
              <a:t>Biliary fistula</a:t>
            </a:r>
            <a:endParaRPr sz="1800"/>
          </a:p>
          <a:p>
            <a:pPr indent="-257175" lvl="0" marL="257175" rtl="0" algn="l">
              <a:lnSpc>
                <a:spcPct val="115000"/>
              </a:lnSpc>
              <a:spcBef>
                <a:spcPts val="0"/>
              </a:spcBef>
              <a:spcAft>
                <a:spcPts val="0"/>
              </a:spcAft>
              <a:buSzPct val="100000"/>
              <a:buFont typeface="Noto Sans Symbols"/>
              <a:buChar char="▪"/>
            </a:pPr>
            <a:r>
              <a:rPr lang="en-US" sz="1800"/>
              <a:t>Chest problems,</a:t>
            </a:r>
            <a:endParaRPr/>
          </a:p>
          <a:p>
            <a:pPr indent="-257175" lvl="0" marL="257175" rtl="0" algn="l">
              <a:lnSpc>
                <a:spcPct val="115000"/>
              </a:lnSpc>
              <a:spcBef>
                <a:spcPts val="0"/>
              </a:spcBef>
              <a:spcAft>
                <a:spcPts val="0"/>
              </a:spcAft>
              <a:buSzPct val="100000"/>
              <a:buFont typeface="Noto Sans Symbols"/>
              <a:buChar char="▪"/>
            </a:pPr>
            <a:r>
              <a:rPr lang="en-US" sz="1800"/>
              <a:t>Subphrenic abscess,</a:t>
            </a:r>
            <a:endParaRPr/>
          </a:p>
          <a:p>
            <a:pPr indent="-257175" lvl="0" marL="257175" rtl="0" algn="l">
              <a:lnSpc>
                <a:spcPct val="115000"/>
              </a:lnSpc>
              <a:spcBef>
                <a:spcPts val="0"/>
              </a:spcBef>
              <a:spcAft>
                <a:spcPts val="0"/>
              </a:spcAft>
              <a:buSzPct val="100000"/>
              <a:buFont typeface="Noto Sans Symbols"/>
              <a:buChar char="▪"/>
            </a:pPr>
            <a:r>
              <a:rPr lang="en-US" sz="1800"/>
              <a:t>Biliary leaks,</a:t>
            </a:r>
            <a:endParaRPr/>
          </a:p>
          <a:p>
            <a:pPr indent="-257175" lvl="0" marL="257175" rtl="0" algn="l">
              <a:lnSpc>
                <a:spcPct val="115000"/>
              </a:lnSpc>
              <a:spcBef>
                <a:spcPts val="0"/>
              </a:spcBef>
              <a:spcAft>
                <a:spcPts val="0"/>
              </a:spcAft>
              <a:buSzPct val="100000"/>
              <a:buFont typeface="Noto Sans Symbols"/>
              <a:buChar char="▪"/>
            </a:pPr>
            <a:r>
              <a:rPr lang="en-US" sz="1800"/>
              <a:t>Liver abscess .</a:t>
            </a:r>
            <a:endParaRPr/>
          </a:p>
        </p:txBody>
      </p:sp>
      <p:sp>
        <p:nvSpPr>
          <p:cNvPr id="560" name="Google Shape;560;p70"/>
          <p:cNvSpPr txBox="1"/>
          <p:nvPr/>
        </p:nvSpPr>
        <p:spPr>
          <a:xfrm>
            <a:off x="1108669" y="243840"/>
            <a:ext cx="8454431" cy="2372360"/>
          </a:xfrm>
          <a:prstGeom prst="rect">
            <a:avLst/>
          </a:prstGeom>
          <a:noFill/>
          <a:ln>
            <a:noFill/>
          </a:ln>
        </p:spPr>
        <p:txBody>
          <a:bodyPr anchorCtr="0" anchor="t" bIns="34275" lIns="68550" spcFirstLastPara="1" rIns="68550" wrap="square" tIns="34275">
            <a:normAutofit lnSpcReduction="10000"/>
          </a:bodyPr>
          <a:lstStyle/>
          <a:p>
            <a:pPr indent="0" lvl="0" marL="82296" marR="0" rtl="0" algn="l">
              <a:lnSpc>
                <a:spcPct val="100000"/>
              </a:lnSpc>
              <a:spcBef>
                <a:spcPts val="0"/>
              </a:spcBef>
              <a:spcAft>
                <a:spcPts val="0"/>
              </a:spcAft>
              <a:buNone/>
            </a:pPr>
            <a:r>
              <a:rPr b="1" i="0" lang="en-US" sz="1400" u="none" cap="none" strike="noStrike">
                <a:solidFill>
                  <a:srgbClr val="464646"/>
                </a:solidFill>
                <a:latin typeface="Lucida Sans"/>
                <a:ea typeface="Lucida Sans"/>
                <a:cs typeface="Lucida Sans"/>
                <a:sym typeface="Lucida Sans"/>
              </a:rPr>
              <a:t>Scolicidal agents</a:t>
            </a:r>
            <a:endParaRPr b="1" i="0" sz="1400" u="none" cap="none" strike="noStrike">
              <a:solidFill>
                <a:srgbClr val="000000"/>
              </a:solidFill>
              <a:latin typeface="Lucida Sans"/>
              <a:ea typeface="Lucida Sans"/>
              <a:cs typeface="Lucida Sans"/>
              <a:sym typeface="Lucida Sans"/>
            </a:endParaRPr>
          </a:p>
          <a:p>
            <a:pPr indent="0" lvl="0" marL="82296" marR="0" rtl="0" algn="l">
              <a:lnSpc>
                <a:spcPct val="100000"/>
              </a:lnSpc>
              <a:spcBef>
                <a:spcPts val="300"/>
              </a:spcBef>
              <a:spcAft>
                <a:spcPts val="0"/>
              </a:spcAft>
              <a:buNone/>
            </a:pPr>
            <a:r>
              <a:rPr b="1" i="0" lang="en-US" sz="1400" u="none" cap="none" strike="noStrike">
                <a:solidFill>
                  <a:srgbClr val="000000"/>
                </a:solidFill>
                <a:latin typeface="Lucida Sans"/>
                <a:ea typeface="Lucida Sans"/>
                <a:cs typeface="Lucida Sans"/>
                <a:sym typeface="Lucida Sans"/>
              </a:rPr>
              <a:t>include:</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1.Silver nitrate 0.5% </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2.hydrogen peroxide3%</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3. hypertonic saline 15%-20%</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4. Chlorhexidine 0.5%</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5. absolute alcohol 75%-95%</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6. Cetrimide 0.5%</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7</a:t>
            </a:r>
            <a:r>
              <a:rPr b="1" i="0" lang="en-US" sz="1400" u="none" cap="none" strike="noStrike">
                <a:solidFill>
                  <a:srgbClr val="000000"/>
                </a:solidFill>
                <a:latin typeface="Lucida Sans"/>
                <a:ea typeface="Lucida Sans"/>
                <a:cs typeface="Lucida Sans"/>
                <a:sym typeface="Lucida Sans"/>
              </a:rPr>
              <a:t>Complication :</a:t>
            </a:r>
            <a:r>
              <a:rPr b="0" i="0" lang="en-US" sz="1400" u="none" cap="none" strike="noStrike">
                <a:solidFill>
                  <a:srgbClr val="000000"/>
                </a:solidFill>
                <a:latin typeface="Lucida Sans"/>
                <a:ea typeface="Lucida Sans"/>
                <a:cs typeface="Lucida Sans"/>
                <a:sym typeface="Lucida Sans"/>
              </a:rPr>
              <a:t>chemical sclerosing cholangitis</a:t>
            </a:r>
            <a:endParaRPr b="0" i="0" sz="1400" u="none" cap="none" strike="noStrike">
              <a:solidFill>
                <a:srgbClr val="000000"/>
              </a:solidFill>
              <a:latin typeface="Lucida Sans"/>
              <a:ea typeface="Lucida Sans"/>
              <a:cs typeface="Lucida Sans"/>
              <a:sym typeface="Lucida Sans"/>
            </a:endParaRPr>
          </a:p>
          <a:p>
            <a:pPr indent="0" lvl="0" marL="82296" marR="0" rtl="0" algn="l">
              <a:lnSpc>
                <a:spcPct val="100000"/>
              </a:lnSpc>
              <a:spcBef>
                <a:spcPts val="300"/>
              </a:spcBef>
              <a:spcAft>
                <a:spcPts val="0"/>
              </a:spcAft>
              <a:buNone/>
            </a:pPr>
            <a:r>
              <a:rPr b="1" i="0" lang="en-US" sz="1400" u="none" cap="none" strike="noStrike">
                <a:solidFill>
                  <a:srgbClr val="A3171E"/>
                </a:solidFill>
                <a:latin typeface="Lucida Sans"/>
                <a:ea typeface="Lucida Sans"/>
                <a:cs typeface="Lucida Sans"/>
                <a:sym typeface="Lucida Sans"/>
              </a:rPr>
              <a:t>* cetrimide solution provides the best protection with the least complications</a:t>
            </a:r>
            <a:endParaRPr b="1" i="0" sz="1400" u="none" cap="none" strike="noStrike">
              <a:solidFill>
                <a:srgbClr val="A3171E"/>
              </a:solidFill>
              <a:latin typeface="Lucida Sans"/>
              <a:ea typeface="Lucida Sans"/>
              <a:cs typeface="Lucida Sans"/>
              <a:sym typeface="Lucida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1"/>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 </a:t>
            </a:r>
            <a:endParaRPr/>
          </a:p>
        </p:txBody>
      </p:sp>
      <p:sp>
        <p:nvSpPr>
          <p:cNvPr id="566" name="Google Shape;566;p71"/>
          <p:cNvSpPr txBox="1"/>
          <p:nvPr>
            <p:ph idx="4294967295" type="subTitle"/>
          </p:nvPr>
        </p:nvSpPr>
        <p:spPr>
          <a:xfrm>
            <a:off x="0" y="90488"/>
            <a:ext cx="6686550" cy="844550"/>
          </a:xfrm>
          <a:prstGeom prst="rect">
            <a:avLst/>
          </a:prstGeom>
          <a:noFill/>
          <a:ln>
            <a:noFill/>
          </a:ln>
        </p:spPr>
        <p:txBody>
          <a:bodyPr anchorCtr="0" anchor="t" bIns="34275" lIns="68550" spcFirstLastPara="1" rIns="68550" wrap="square" tIns="34275">
            <a:normAutofit/>
          </a:bodyPr>
          <a:lstStyle/>
          <a:p>
            <a:pPr indent="-254000" lvl="0" marL="0" marR="0" rtl="0" algn="l">
              <a:lnSpc>
                <a:spcPct val="115000"/>
              </a:lnSpc>
              <a:spcBef>
                <a:spcPts val="0"/>
              </a:spcBef>
              <a:spcAft>
                <a:spcPts val="0"/>
              </a:spcAft>
              <a:buClr>
                <a:schemeClr val="dk2"/>
              </a:buClr>
              <a:buSzPts val="4000"/>
              <a:buFont typeface="Calibri"/>
              <a:buChar char="●"/>
            </a:pPr>
            <a:r>
              <a:rPr b="0" i="0" lang="en-US" sz="3000" u="none" cap="none" strike="noStrike">
                <a:solidFill>
                  <a:schemeClr val="dk2"/>
                </a:solidFill>
                <a:latin typeface="Calibri"/>
                <a:ea typeface="Calibri"/>
                <a:cs typeface="Calibri"/>
                <a:sym typeface="Calibri"/>
              </a:rPr>
              <a:t>Medical Therapy</a:t>
            </a:r>
            <a:endParaRPr b="0" i="0" sz="3000" u="none" cap="none" strike="noStrike">
              <a:solidFill>
                <a:schemeClr val="dk2"/>
              </a:solidFill>
              <a:latin typeface="Calibri"/>
              <a:ea typeface="Calibri"/>
              <a:cs typeface="Calibri"/>
              <a:sym typeface="Calibri"/>
            </a:endParaRPr>
          </a:p>
        </p:txBody>
      </p:sp>
      <p:sp>
        <p:nvSpPr>
          <p:cNvPr id="567" name="Google Shape;567;p71"/>
          <p:cNvSpPr/>
          <p:nvPr/>
        </p:nvSpPr>
        <p:spPr>
          <a:xfrm>
            <a:off x="475844" y="697653"/>
            <a:ext cx="8535591" cy="2869986"/>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 Chemotherapy is indicated in patients with primary liver or lung cysts that </a:t>
            </a:r>
            <a:r>
              <a:rPr b="1" i="0" lang="en-US" sz="1400" u="sng" cap="none" strike="noStrike">
                <a:solidFill>
                  <a:srgbClr val="FF0000"/>
                </a:solidFill>
                <a:latin typeface="Century Gothic"/>
                <a:ea typeface="Century Gothic"/>
                <a:cs typeface="Century Gothic"/>
                <a:sym typeface="Century Gothic"/>
              </a:rPr>
              <a:t>are inoperable </a:t>
            </a:r>
            <a:r>
              <a:rPr b="0" i="0" lang="en-US" sz="1400" u="none" cap="none" strike="noStrike">
                <a:solidFill>
                  <a:srgbClr val="000000"/>
                </a:solidFill>
                <a:latin typeface="Century Gothic"/>
                <a:ea typeface="Century Gothic"/>
                <a:cs typeface="Century Gothic"/>
                <a:sym typeface="Century Gothic"/>
              </a:rPr>
              <a:t>(because of location or medical condition), patients with cysts in 2 or more organs, and peritoneal cysts.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 Chemotherapeutic agents: Two benzimidazoles are used, albendazole and mebendazole.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Albendazole is administered in a dose of 10 – 15 mg/kg/day in adults or a fixed dose twice daily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 • The treatment is given in cycles of 28 days, with two weeks treatment free periods between the cycles.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The optimal period of treatment ranges from 3-6 months, with no further increase in the incidence of adverse effects if this period is prolonged.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 Mebendazole is also administered for 3-6 months orally in dosages of 40-50 mg/kg/d. three divided doses</a:t>
            </a:r>
            <a:endParaRPr b="0" i="0" sz="1400" u="none" cap="none" strike="noStrike">
              <a:solidFill>
                <a:srgbClr val="000000"/>
              </a:solidFill>
              <a:latin typeface="Arial"/>
              <a:ea typeface="Arial"/>
              <a:cs typeface="Arial"/>
              <a:sym typeface="Arial"/>
            </a:endParaRPr>
          </a:p>
        </p:txBody>
      </p:sp>
      <p:sp>
        <p:nvSpPr>
          <p:cNvPr id="568" name="Google Shape;568;p71"/>
          <p:cNvSpPr/>
          <p:nvPr/>
        </p:nvSpPr>
        <p:spPr>
          <a:xfrm>
            <a:off x="619981" y="3949882"/>
            <a:ext cx="7904039" cy="715550"/>
          </a:xfrm>
          <a:prstGeom prst="rect">
            <a:avLst/>
          </a:prstGeom>
          <a:noFill/>
          <a:ln>
            <a:noFill/>
          </a:ln>
        </p:spPr>
        <p:txBody>
          <a:bodyPr anchorCtr="0" anchor="t" bIns="34275" lIns="68550" spcFirstLastPara="1" rIns="68550" wrap="square" tIns="34275">
            <a:spAutoFit/>
          </a:bodyPr>
          <a:lstStyle/>
          <a:p>
            <a:pPr indent="0" lvl="0" marL="82296"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Outcome : Response rates in 1000 treated patients were that 30% had cyst disappearance (cure), 30-50% had a decrease in the size of the cyst (improvement), and 20-40% had no changes. Also, younger adults responded better than older adults. </a:t>
            </a:r>
            <a:endParaRPr b="0" i="0" sz="1400" u="none" cap="none" strike="noStrike">
              <a:solidFill>
                <a:srgbClr val="000000"/>
              </a:solidFill>
              <a:latin typeface="Lucida Sans"/>
              <a:ea typeface="Lucida Sans"/>
              <a:cs typeface="Lucida Sans"/>
              <a:sym typeface="Lucida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72"/>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 </a:t>
            </a:r>
            <a:endParaRPr/>
          </a:p>
        </p:txBody>
      </p:sp>
      <p:sp>
        <p:nvSpPr>
          <p:cNvPr id="574" name="Google Shape;574;p72"/>
          <p:cNvSpPr txBox="1"/>
          <p:nvPr>
            <p:ph idx="4294967295" type="subTitle"/>
          </p:nvPr>
        </p:nvSpPr>
        <p:spPr>
          <a:xfrm>
            <a:off x="1039813" y="277813"/>
            <a:ext cx="8104187" cy="1146175"/>
          </a:xfrm>
          <a:prstGeom prst="rect">
            <a:avLst/>
          </a:prstGeom>
          <a:noFill/>
          <a:ln>
            <a:noFill/>
          </a:ln>
        </p:spPr>
        <p:txBody>
          <a:bodyPr anchorCtr="0" anchor="t" bIns="34275" lIns="68550" spcFirstLastPara="1" rIns="68550" wrap="square" tIns="34275">
            <a:normAutofit lnSpcReduction="10000"/>
          </a:bodyPr>
          <a:lstStyle/>
          <a:p>
            <a:pPr indent="-127000" lvl="0" marL="0" marR="0" rtl="0" algn="l">
              <a:lnSpc>
                <a:spcPct val="115000"/>
              </a:lnSpc>
              <a:spcBef>
                <a:spcPts val="0"/>
              </a:spcBef>
              <a:spcAft>
                <a:spcPts val="0"/>
              </a:spcAft>
              <a:buClr>
                <a:schemeClr val="dk2"/>
              </a:buClr>
              <a:buSzPts val="2000"/>
              <a:buFont typeface="Calibri"/>
              <a:buChar char="●"/>
            </a:pPr>
            <a:r>
              <a:rPr b="1" i="0" lang="en-US" sz="1500" u="sng" cap="none" strike="noStrike">
                <a:solidFill>
                  <a:srgbClr val="FF0000"/>
                </a:solidFill>
                <a:latin typeface="Calibri"/>
                <a:ea typeface="Calibri"/>
                <a:cs typeface="Calibri"/>
                <a:sym typeface="Calibri"/>
              </a:rPr>
              <a:t>IN PAIR:</a:t>
            </a:r>
            <a:r>
              <a:rPr b="0" i="0" lang="en-US" sz="1500" u="none" cap="none" strike="noStrike">
                <a:solidFill>
                  <a:srgbClr val="FF0000"/>
                </a:solidFill>
                <a:latin typeface="Calibri"/>
                <a:ea typeface="Calibri"/>
                <a:cs typeface="Calibri"/>
                <a:sym typeface="Calibri"/>
              </a:rPr>
              <a:t> </a:t>
            </a:r>
            <a:r>
              <a:rPr b="0" i="0" lang="en-US" sz="1300" u="none" cap="none" strike="noStrike">
                <a:solidFill>
                  <a:schemeClr val="dk2"/>
                </a:solidFill>
                <a:latin typeface="Calibri"/>
                <a:ea typeface="Calibri"/>
                <a:cs typeface="Calibri"/>
                <a:sym typeface="Calibri"/>
              </a:rPr>
              <a:t>Perioperative treatment with a benzimidazole is mandatory  (4 d prior to the procedure and 1-3 mo. after)</a:t>
            </a:r>
            <a:endParaRPr b="0" i="0" sz="1300" u="none" cap="none" strike="noStrike">
              <a:solidFill>
                <a:schemeClr val="dk2"/>
              </a:solidFill>
              <a:latin typeface="Calibri"/>
              <a:ea typeface="Calibri"/>
              <a:cs typeface="Calibri"/>
              <a:sym typeface="Calibri"/>
            </a:endParaRPr>
          </a:p>
          <a:p>
            <a:pPr indent="-114300" lvl="0" marL="0" marR="0" rtl="0" algn="l">
              <a:lnSpc>
                <a:spcPct val="115000"/>
              </a:lnSpc>
              <a:spcBef>
                <a:spcPts val="750"/>
              </a:spcBef>
              <a:spcAft>
                <a:spcPts val="0"/>
              </a:spcAft>
              <a:buClr>
                <a:schemeClr val="dk2"/>
              </a:buClr>
              <a:buSzPts val="1800"/>
              <a:buFont typeface="Calibri"/>
              <a:buChar char="●"/>
            </a:pPr>
            <a:br>
              <a:rPr b="0" i="0" lang="en-US" sz="1300" u="none" cap="none" strike="noStrike">
                <a:solidFill>
                  <a:schemeClr val="dk2"/>
                </a:solidFill>
                <a:latin typeface="Calibri"/>
                <a:ea typeface="Calibri"/>
                <a:cs typeface="Calibri"/>
                <a:sym typeface="Calibri"/>
              </a:rPr>
            </a:br>
            <a:r>
              <a:rPr b="1" i="0" lang="en-US" sz="1500" u="sng" cap="none" strike="noStrike">
                <a:solidFill>
                  <a:srgbClr val="FF0000"/>
                </a:solidFill>
                <a:latin typeface="Calibri"/>
                <a:ea typeface="Calibri"/>
                <a:cs typeface="Calibri"/>
                <a:sym typeface="Calibri"/>
              </a:rPr>
              <a:t>In surgery:</a:t>
            </a:r>
            <a:r>
              <a:rPr b="0" i="0" lang="en-US" sz="1300" u="none" cap="none" strike="noStrike">
                <a:solidFill>
                  <a:srgbClr val="FF0000"/>
                </a:solidFill>
                <a:latin typeface="Calibri"/>
                <a:ea typeface="Calibri"/>
                <a:cs typeface="Calibri"/>
                <a:sym typeface="Calibri"/>
              </a:rPr>
              <a:t> </a:t>
            </a:r>
            <a:r>
              <a:rPr b="0" i="0" lang="en-US" sz="1300" u="none" cap="none" strike="noStrike">
                <a:solidFill>
                  <a:schemeClr val="dk2"/>
                </a:solidFill>
                <a:latin typeface="Calibri"/>
                <a:ea typeface="Calibri"/>
                <a:cs typeface="Calibri"/>
                <a:sym typeface="Calibri"/>
              </a:rPr>
              <a:t>Treatment is started 4 days preoperatively and lasts for 1 month</a:t>
            </a:r>
            <a:endParaRPr b="0" i="0" sz="1300" u="none" cap="none" strike="noStrike">
              <a:solidFill>
                <a:schemeClr val="dk2"/>
              </a:solidFill>
              <a:latin typeface="Calibri"/>
              <a:ea typeface="Calibri"/>
              <a:cs typeface="Calibri"/>
              <a:sym typeface="Calibri"/>
            </a:endParaRPr>
          </a:p>
          <a:p>
            <a:pPr indent="0" lvl="0" marL="82296" marR="0" rtl="0" algn="l">
              <a:lnSpc>
                <a:spcPct val="115000"/>
              </a:lnSpc>
              <a:spcBef>
                <a:spcPts val="300"/>
              </a:spcBef>
              <a:spcAft>
                <a:spcPts val="0"/>
              </a:spcAft>
              <a:buClr>
                <a:srgbClr val="2DA2BF"/>
              </a:buClr>
              <a:buSzPts val="1224"/>
              <a:buFont typeface="Calibri"/>
              <a:buNone/>
            </a:pPr>
            <a:r>
              <a:t/>
            </a:r>
            <a:endParaRPr b="0" i="0" sz="1300" u="none" cap="none" strike="noStrike">
              <a:solidFill>
                <a:schemeClr val="dk2"/>
              </a:solidFill>
              <a:latin typeface="Calibri"/>
              <a:ea typeface="Calibri"/>
              <a:cs typeface="Calibri"/>
              <a:sym typeface="Calibri"/>
            </a:endParaRPr>
          </a:p>
        </p:txBody>
      </p:sp>
      <p:sp>
        <p:nvSpPr>
          <p:cNvPr id="575" name="Google Shape;575;p72"/>
          <p:cNvSpPr/>
          <p:nvPr/>
        </p:nvSpPr>
        <p:spPr>
          <a:xfrm>
            <a:off x="662559" y="1494583"/>
            <a:ext cx="7403756" cy="108488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Lucida Sans"/>
                <a:ea typeface="Lucida Sans"/>
                <a:cs typeface="Lucida Sans"/>
                <a:sym typeface="Lucida Sans"/>
              </a:rPr>
              <a:t>Indication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1.patients with primary liver or lung cysts that are difficult to operate.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2.patients with cysts in 2 or more organs, and peritoneal cysts.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3.Preoperation and post operation in PAIR or surgery </a:t>
            </a:r>
            <a:endParaRPr b="0" i="0" sz="1400" u="none" cap="none" strike="noStrike">
              <a:solidFill>
                <a:srgbClr val="000000"/>
              </a:solidFill>
              <a:latin typeface="Century Gothic"/>
              <a:ea typeface="Century Gothic"/>
              <a:cs typeface="Century Gothic"/>
              <a:sym typeface="Century Gothic"/>
            </a:endParaRPr>
          </a:p>
        </p:txBody>
      </p:sp>
      <p:sp>
        <p:nvSpPr>
          <p:cNvPr id="576" name="Google Shape;576;p72"/>
          <p:cNvSpPr/>
          <p:nvPr/>
        </p:nvSpPr>
        <p:spPr>
          <a:xfrm>
            <a:off x="1384663" y="3278380"/>
            <a:ext cx="7289075" cy="1605537"/>
          </a:xfrm>
          <a:prstGeom prst="rect">
            <a:avLst/>
          </a:prstGeom>
          <a:noFill/>
          <a:ln>
            <a:noFill/>
          </a:ln>
        </p:spPr>
        <p:txBody>
          <a:bodyPr anchorCtr="0" anchor="t" bIns="34275" lIns="68550" spcFirstLastPara="1" rIns="68550" wrap="square" tIns="34275">
            <a:spAutoFit/>
          </a:bodyPr>
          <a:lstStyle/>
          <a:p>
            <a:pPr indent="0" lvl="0" marL="82296" marR="0" rtl="0" algn="l">
              <a:lnSpc>
                <a:spcPct val="100000"/>
              </a:lnSpc>
              <a:spcBef>
                <a:spcPts val="0"/>
              </a:spcBef>
              <a:spcAft>
                <a:spcPts val="0"/>
              </a:spcAft>
              <a:buNone/>
            </a:pPr>
            <a:r>
              <a:rPr b="0" i="0" lang="en-US" sz="1400" u="none" cap="none" strike="noStrike">
                <a:solidFill>
                  <a:srgbClr val="000000"/>
                </a:solidFill>
                <a:latin typeface="Lucida Sans"/>
                <a:ea typeface="Lucida Sans"/>
                <a:cs typeface="Lucida Sans"/>
                <a:sym typeface="Lucida Sans"/>
              </a:rPr>
              <a:t>Contraindication.</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1.Early pregnancy</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2.bone marrow suppression, </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3.chronic hepatic disease, </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4.large cysts with the risk of rupture</a:t>
            </a:r>
            <a:endParaRPr b="0" i="0" sz="1400" u="none" cap="none" strike="noStrike">
              <a:solidFill>
                <a:srgbClr val="000000"/>
              </a:solidFill>
              <a:latin typeface="Arial"/>
              <a:ea typeface="Arial"/>
              <a:cs typeface="Arial"/>
              <a:sym typeface="Arial"/>
            </a:endParaRPr>
          </a:p>
          <a:p>
            <a:pPr indent="0" lvl="0" marL="82296" marR="0" rtl="0" algn="l">
              <a:lnSpc>
                <a:spcPct val="100000"/>
              </a:lnSpc>
              <a:spcBef>
                <a:spcPts val="300"/>
              </a:spcBef>
              <a:spcAft>
                <a:spcPts val="0"/>
              </a:spcAft>
              <a:buNone/>
            </a:pPr>
            <a:r>
              <a:rPr b="0" i="0" lang="en-US" sz="1400" u="none" cap="none" strike="noStrike">
                <a:solidFill>
                  <a:srgbClr val="000000"/>
                </a:solidFill>
                <a:latin typeface="Lucida Sans"/>
                <a:ea typeface="Lucida Sans"/>
                <a:cs typeface="Lucida Sans"/>
                <a:sym typeface="Lucida Sans"/>
              </a:rPr>
              <a:t>5.inactive or calcified cysts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73"/>
          <p:cNvSpPr txBox="1"/>
          <p:nvPr>
            <p:ph type="title"/>
          </p:nvPr>
        </p:nvSpPr>
        <p:spPr>
          <a:xfrm>
            <a:off x="751416" y="351147"/>
            <a:ext cx="7505700" cy="954600"/>
          </a:xfrm>
          <a:prstGeom prst="rect">
            <a:avLst/>
          </a:prstGeom>
          <a:noFill/>
          <a:ln>
            <a:noFill/>
          </a:ln>
        </p:spPr>
        <p:txBody>
          <a:bodyPr anchorCtr="0" anchor="t" bIns="34275" lIns="68550" spcFirstLastPara="1" rIns="68550" wrap="square" tIns="34275">
            <a:normAutofit fontScale="90000"/>
          </a:bodyPr>
          <a:lstStyle/>
          <a:p>
            <a:pPr indent="0" lvl="0" marL="0" rtl="0" algn="l">
              <a:lnSpc>
                <a:spcPct val="100000"/>
              </a:lnSpc>
              <a:spcBef>
                <a:spcPts val="0"/>
              </a:spcBef>
              <a:spcAft>
                <a:spcPts val="0"/>
              </a:spcAft>
              <a:buClr>
                <a:srgbClr val="168DBA"/>
              </a:buClr>
              <a:buSzPct val="100000"/>
              <a:buNone/>
            </a:pPr>
            <a:r>
              <a:rPr lang="en-US" sz="2100"/>
              <a:t>PAIR </a:t>
            </a:r>
            <a:br>
              <a:rPr lang="en-US" sz="2100"/>
            </a:br>
            <a:r>
              <a:rPr lang="en-US" sz="2100"/>
              <a:t>(Puncture, Aspiration of Cyst Content, Injection of Protoscolicidal Solution, and Reaspiration of the Fluid</a:t>
            </a:r>
            <a:r>
              <a:rPr lang="en-US" sz="2200"/>
              <a:t>)</a:t>
            </a:r>
            <a:endParaRPr sz="2200"/>
          </a:p>
        </p:txBody>
      </p:sp>
      <p:sp>
        <p:nvSpPr>
          <p:cNvPr id="582" name="Google Shape;582;p73"/>
          <p:cNvSpPr txBox="1"/>
          <p:nvPr>
            <p:ph idx="4294967295" type="body"/>
          </p:nvPr>
        </p:nvSpPr>
        <p:spPr>
          <a:xfrm>
            <a:off x="636693" y="1435947"/>
            <a:ext cx="8365067" cy="3563090"/>
          </a:xfrm>
          <a:prstGeom prst="rect">
            <a:avLst/>
          </a:prstGeom>
          <a:noFill/>
          <a:ln>
            <a:noFill/>
          </a:ln>
        </p:spPr>
        <p:txBody>
          <a:bodyPr anchorCtr="0" anchor="t" bIns="34275" lIns="68550" spcFirstLastPara="1" rIns="68550" wrap="square" tIns="34275">
            <a:noAutofit/>
          </a:bodyPr>
          <a:lstStyle/>
          <a:p>
            <a:pPr indent="-257175" lvl="0" marL="257175" rtl="0" algn="l">
              <a:lnSpc>
                <a:spcPct val="115000"/>
              </a:lnSpc>
              <a:spcBef>
                <a:spcPts val="0"/>
              </a:spcBef>
              <a:spcAft>
                <a:spcPts val="0"/>
              </a:spcAft>
              <a:buSzPts val="2100"/>
              <a:buChar char="?"/>
            </a:pPr>
            <a:r>
              <a:rPr lang="en-US" sz="1600"/>
              <a:t>They represent a safe and valid alternative to surgery, and have gained recognition because of their feasibility, minimal morbidity, and low cost.</a:t>
            </a:r>
            <a:endParaRPr/>
          </a:p>
          <a:p>
            <a:pPr indent="-257175" lvl="0" marL="257175" rtl="0" algn="l">
              <a:lnSpc>
                <a:spcPct val="115000"/>
              </a:lnSpc>
              <a:spcBef>
                <a:spcPts val="0"/>
              </a:spcBef>
              <a:spcAft>
                <a:spcPts val="0"/>
              </a:spcAft>
              <a:buSzPts val="2100"/>
              <a:buChar char="?"/>
            </a:pPr>
            <a:r>
              <a:rPr lang="en-US" sz="1600"/>
              <a:t>Under local anesthesia, a fine needle is inserted into the cystic cavity through normal liver tissue </a:t>
            </a:r>
            <a:r>
              <a:rPr b="1" lang="en-US" sz="1600">
                <a:solidFill>
                  <a:schemeClr val="accent1"/>
                </a:solidFill>
              </a:rPr>
              <a:t>with US or CT guidance</a:t>
            </a:r>
            <a:r>
              <a:rPr lang="en-US" sz="1600"/>
              <a:t>. </a:t>
            </a:r>
            <a:endParaRPr sz="1600"/>
          </a:p>
          <a:p>
            <a:pPr indent="-257175" lvl="0" marL="257175" rtl="0" algn="l">
              <a:lnSpc>
                <a:spcPct val="115000"/>
              </a:lnSpc>
              <a:spcBef>
                <a:spcPts val="0"/>
              </a:spcBef>
              <a:spcAft>
                <a:spcPts val="0"/>
              </a:spcAft>
              <a:buSzPts val="2100"/>
              <a:buChar char="?"/>
            </a:pPr>
            <a:r>
              <a:rPr lang="en-US" sz="1600"/>
              <a:t>As much fluid as possible is aspirated and, on completion, a protoscolicidal agent is injected into the cavity. After 15 minutes, as much fluid as possible is reaspirated, and the needle is withdrawn.</a:t>
            </a:r>
            <a:endParaRPr/>
          </a:p>
          <a:p>
            <a:pPr indent="-257175" lvl="0" marL="257175" rtl="0" algn="l">
              <a:lnSpc>
                <a:spcPct val="115000"/>
              </a:lnSpc>
              <a:spcBef>
                <a:spcPts val="0"/>
              </a:spcBef>
              <a:spcAft>
                <a:spcPts val="0"/>
              </a:spcAft>
              <a:buSzPts val="2100"/>
              <a:buChar char="?"/>
            </a:pPr>
            <a:r>
              <a:rPr lang="en-US" sz="1600"/>
              <a:t> The most characteristic sonographic signs of involution at follow-up are heterogeneous reflections of cyst content (3 months), obliteration and pseudotumor appearance (5 months), and loss of echogenicity and disappearance of the cyst (9 months) </a:t>
            </a:r>
            <a:endParaRPr/>
          </a:p>
          <a:p>
            <a:pPr indent="-257175" lvl="0" marL="257175" rtl="0" algn="l">
              <a:lnSpc>
                <a:spcPct val="115000"/>
              </a:lnSpc>
              <a:spcBef>
                <a:spcPts val="0"/>
              </a:spcBef>
              <a:spcAft>
                <a:spcPts val="0"/>
              </a:spcAft>
              <a:buSzPts val="2100"/>
              <a:buChar char="?"/>
            </a:pPr>
            <a:r>
              <a:rPr lang="en-US" sz="1600"/>
              <a:t>Direct microscopic examination of the aspirated fluid is used to identify protoscolices.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74"/>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US"/>
              <a:t> </a:t>
            </a:r>
            <a:endParaRPr/>
          </a:p>
        </p:txBody>
      </p:sp>
      <p:sp>
        <p:nvSpPr>
          <p:cNvPr id="588" name="Google Shape;588;p74"/>
          <p:cNvSpPr txBox="1"/>
          <p:nvPr>
            <p:ph idx="4294967295" type="body"/>
          </p:nvPr>
        </p:nvSpPr>
        <p:spPr>
          <a:xfrm>
            <a:off x="1824038" y="280988"/>
            <a:ext cx="7319962" cy="3790950"/>
          </a:xfrm>
          <a:prstGeom prst="rect">
            <a:avLst/>
          </a:prstGeom>
          <a:noFill/>
          <a:ln>
            <a:noFill/>
          </a:ln>
        </p:spPr>
        <p:txBody>
          <a:bodyPr anchorCtr="0" anchor="t" bIns="34275" lIns="68550" spcFirstLastPara="1" rIns="68550" wrap="square" tIns="34275">
            <a:normAutofit/>
          </a:bodyPr>
          <a:lstStyle/>
          <a:p>
            <a:pPr indent="0" lvl="0" marL="82296" rtl="0" algn="l">
              <a:lnSpc>
                <a:spcPct val="115000"/>
              </a:lnSpc>
              <a:spcBef>
                <a:spcPts val="0"/>
              </a:spcBef>
              <a:spcAft>
                <a:spcPts val="0"/>
              </a:spcAft>
              <a:buClr>
                <a:srgbClr val="2DA2BF"/>
              </a:buClr>
              <a:buSzPts val="1224"/>
              <a:buNone/>
            </a:pPr>
            <a:r>
              <a:rPr b="1" lang="en-US">
                <a:solidFill>
                  <a:srgbClr val="0F5666"/>
                </a:solidFill>
                <a:latin typeface="Lucida Sans"/>
                <a:ea typeface="Lucida Sans"/>
                <a:cs typeface="Lucida Sans"/>
                <a:sym typeface="Lucida Sans"/>
              </a:rPr>
              <a:t>Indications: </a:t>
            </a:r>
            <a:endParaRPr/>
          </a:p>
          <a:p>
            <a:pPr indent="0" lvl="0" marL="82296" rtl="0" algn="l">
              <a:lnSpc>
                <a:spcPct val="115000"/>
              </a:lnSpc>
              <a:spcBef>
                <a:spcPts val="300"/>
              </a:spcBef>
              <a:spcAft>
                <a:spcPts val="0"/>
              </a:spcAft>
              <a:buClr>
                <a:srgbClr val="2DA2BF"/>
              </a:buClr>
              <a:buSzPts val="1224"/>
              <a:buNone/>
            </a:pPr>
            <a:r>
              <a:rPr lang="en-US">
                <a:solidFill>
                  <a:srgbClr val="000000"/>
                </a:solidFill>
                <a:latin typeface="Lucida Sans"/>
                <a:ea typeface="Lucida Sans"/>
                <a:cs typeface="Lucida Sans"/>
                <a:sym typeface="Lucida Sans"/>
              </a:rPr>
              <a:t>1. </a:t>
            </a:r>
            <a:r>
              <a:rPr lang="en-US"/>
              <a:t> </a:t>
            </a:r>
            <a:r>
              <a:rPr lang="en-US" sz="1500"/>
              <a:t>Patients who fail to respond to chemotherapy alone</a:t>
            </a:r>
            <a:endParaRPr/>
          </a:p>
          <a:p>
            <a:pPr indent="0" lvl="0" marL="82296" rtl="0" algn="l">
              <a:lnSpc>
                <a:spcPct val="115000"/>
              </a:lnSpc>
              <a:spcBef>
                <a:spcPts val="300"/>
              </a:spcBef>
              <a:spcAft>
                <a:spcPts val="0"/>
              </a:spcAft>
              <a:buClr>
                <a:srgbClr val="2DA2BF"/>
              </a:buClr>
              <a:buSzPts val="1224"/>
              <a:buNone/>
            </a:pPr>
            <a:r>
              <a:rPr lang="en-US">
                <a:solidFill>
                  <a:srgbClr val="000000"/>
                </a:solidFill>
                <a:latin typeface="Lucida Sans"/>
                <a:ea typeface="Lucida Sans"/>
                <a:cs typeface="Lucida Sans"/>
                <a:sym typeface="Lucida Sans"/>
              </a:rPr>
              <a:t>2. patients refusing surgery. </a:t>
            </a:r>
            <a:endParaRPr/>
          </a:p>
          <a:p>
            <a:pPr indent="0" lvl="0" marL="82296" rtl="0" algn="l">
              <a:lnSpc>
                <a:spcPct val="115000"/>
              </a:lnSpc>
              <a:spcBef>
                <a:spcPts val="300"/>
              </a:spcBef>
              <a:spcAft>
                <a:spcPts val="0"/>
              </a:spcAft>
              <a:buClr>
                <a:srgbClr val="2DA2BF"/>
              </a:buClr>
              <a:buSzPts val="1224"/>
              <a:buNone/>
            </a:pPr>
            <a:r>
              <a:rPr lang="en-US">
                <a:solidFill>
                  <a:srgbClr val="000000"/>
                </a:solidFill>
                <a:latin typeface="Lucida Sans"/>
                <a:ea typeface="Lucida Sans"/>
                <a:cs typeface="Lucida Sans"/>
                <a:sym typeface="Lucida Sans"/>
              </a:rPr>
              <a:t>3.multiple cysts in segment I, II, and III of the liver .</a:t>
            </a:r>
            <a:endParaRPr/>
          </a:p>
          <a:p>
            <a:pPr indent="0" lvl="0" marL="82296" rtl="0" algn="l">
              <a:lnSpc>
                <a:spcPct val="115000"/>
              </a:lnSpc>
              <a:spcBef>
                <a:spcPts val="300"/>
              </a:spcBef>
              <a:spcAft>
                <a:spcPts val="0"/>
              </a:spcAft>
              <a:buClr>
                <a:srgbClr val="2DA2BF"/>
              </a:buClr>
              <a:buSzPts val="1224"/>
              <a:buNone/>
            </a:pPr>
            <a:r>
              <a:rPr lang="en-US">
                <a:solidFill>
                  <a:srgbClr val="000000"/>
                </a:solidFill>
                <a:latin typeface="Lucida Sans"/>
                <a:ea typeface="Lucida Sans"/>
                <a:cs typeface="Lucida Sans"/>
                <a:sym typeface="Lucida Sans"/>
              </a:rPr>
              <a:t>4.relapse after surgery or chemotherapy .  </a:t>
            </a:r>
            <a:endParaRPr/>
          </a:p>
          <a:p>
            <a:pPr indent="0" lvl="0" marL="0" rtl="0" algn="l">
              <a:lnSpc>
                <a:spcPct val="115000"/>
              </a:lnSpc>
              <a:spcBef>
                <a:spcPts val="300"/>
              </a:spcBef>
              <a:spcAft>
                <a:spcPts val="0"/>
              </a:spcAft>
              <a:buClr>
                <a:srgbClr val="2DA2BF"/>
              </a:buClr>
              <a:buSzPts val="1224"/>
              <a:buNone/>
            </a:pPr>
            <a:r>
              <a:t/>
            </a:r>
            <a:endParaRPr b="1">
              <a:solidFill>
                <a:srgbClr val="0F5666"/>
              </a:solidFill>
              <a:latin typeface="Lucida Sans"/>
              <a:ea typeface="Lucida Sans"/>
              <a:cs typeface="Lucida Sans"/>
              <a:sym typeface="Lucida Sans"/>
            </a:endParaRPr>
          </a:p>
          <a:p>
            <a:pPr indent="0" lvl="0" marL="0" rtl="0" algn="l">
              <a:lnSpc>
                <a:spcPct val="115000"/>
              </a:lnSpc>
              <a:spcBef>
                <a:spcPts val="300"/>
              </a:spcBef>
              <a:spcAft>
                <a:spcPts val="0"/>
              </a:spcAft>
              <a:buClr>
                <a:srgbClr val="2DA2BF"/>
              </a:buClr>
              <a:buSzPts val="1224"/>
              <a:buNone/>
            </a:pPr>
            <a:r>
              <a:rPr b="1" lang="en-US">
                <a:solidFill>
                  <a:srgbClr val="0F5666"/>
                </a:solidFill>
                <a:latin typeface="Lucida Sans"/>
                <a:ea typeface="Lucida Sans"/>
                <a:cs typeface="Lucida Sans"/>
                <a:sym typeface="Lucida Sans"/>
              </a:rPr>
              <a:t>Contraindications: </a:t>
            </a:r>
            <a:endParaRPr/>
          </a:p>
          <a:p>
            <a:pPr indent="0" lvl="0" marL="0" rtl="0" algn="l">
              <a:lnSpc>
                <a:spcPct val="115000"/>
              </a:lnSpc>
              <a:spcBef>
                <a:spcPts val="300"/>
              </a:spcBef>
              <a:spcAft>
                <a:spcPts val="0"/>
              </a:spcAft>
              <a:buClr>
                <a:srgbClr val="2DA2BF"/>
              </a:buClr>
              <a:buSzPts val="1224"/>
              <a:buNone/>
            </a:pPr>
            <a:r>
              <a:rPr lang="en-US">
                <a:solidFill>
                  <a:srgbClr val="000000"/>
                </a:solidFill>
                <a:latin typeface="Lucida Sans"/>
                <a:ea typeface="Lucida Sans"/>
                <a:cs typeface="Lucida Sans"/>
                <a:sym typeface="Lucida Sans"/>
              </a:rPr>
              <a:t>1.Early pregnancy </a:t>
            </a:r>
            <a:endParaRPr/>
          </a:p>
          <a:p>
            <a:pPr indent="0" lvl="0" marL="0" rtl="0" algn="l">
              <a:lnSpc>
                <a:spcPct val="115000"/>
              </a:lnSpc>
              <a:spcBef>
                <a:spcPts val="300"/>
              </a:spcBef>
              <a:spcAft>
                <a:spcPts val="0"/>
              </a:spcAft>
              <a:buClr>
                <a:srgbClr val="2DA2BF"/>
              </a:buClr>
              <a:buSzPts val="1224"/>
              <a:buNone/>
            </a:pPr>
            <a:r>
              <a:rPr lang="en-US">
                <a:solidFill>
                  <a:srgbClr val="000000"/>
                </a:solidFill>
                <a:latin typeface="Lucida Sans"/>
                <a:ea typeface="Lucida Sans"/>
                <a:cs typeface="Lucida Sans"/>
                <a:sym typeface="Lucida Sans"/>
              </a:rPr>
              <a:t>2.lung cysts </a:t>
            </a:r>
            <a:endParaRPr/>
          </a:p>
          <a:p>
            <a:pPr indent="0" lvl="0" marL="0" rtl="0" algn="l">
              <a:lnSpc>
                <a:spcPct val="115000"/>
              </a:lnSpc>
              <a:spcBef>
                <a:spcPts val="300"/>
              </a:spcBef>
              <a:spcAft>
                <a:spcPts val="0"/>
              </a:spcAft>
              <a:buClr>
                <a:srgbClr val="2DA2BF"/>
              </a:buClr>
              <a:buSzPts val="1224"/>
              <a:buNone/>
            </a:pPr>
            <a:r>
              <a:rPr lang="en-US">
                <a:solidFill>
                  <a:srgbClr val="000000"/>
                </a:solidFill>
                <a:latin typeface="Lucida Sans"/>
                <a:ea typeface="Lucida Sans"/>
                <a:cs typeface="Lucida Sans"/>
                <a:sym typeface="Lucida Sans"/>
              </a:rPr>
              <a:t>3.inaccessible cysts, superficially located cysts (risk of spillage) </a:t>
            </a:r>
            <a:endParaRPr/>
          </a:p>
          <a:p>
            <a:pPr indent="0" lvl="0" marL="0" rtl="0" algn="l">
              <a:lnSpc>
                <a:spcPct val="115000"/>
              </a:lnSpc>
              <a:spcBef>
                <a:spcPts val="300"/>
              </a:spcBef>
              <a:spcAft>
                <a:spcPts val="0"/>
              </a:spcAft>
              <a:buClr>
                <a:srgbClr val="2DA2BF"/>
              </a:buClr>
              <a:buSzPts val="1224"/>
              <a:buNone/>
            </a:pPr>
            <a:r>
              <a:rPr lang="en-US">
                <a:solidFill>
                  <a:srgbClr val="000000"/>
                </a:solidFill>
                <a:latin typeface="Lucida Sans"/>
                <a:ea typeface="Lucida Sans"/>
                <a:cs typeface="Lucida Sans"/>
                <a:sym typeface="Lucida Sans"/>
              </a:rPr>
              <a:t>4. type II honeycomb cysts, type IV cysts</a:t>
            </a:r>
            <a:endParaRPr/>
          </a:p>
          <a:p>
            <a:pPr indent="0" lvl="0" marL="0" rtl="0" algn="l">
              <a:lnSpc>
                <a:spcPct val="115000"/>
              </a:lnSpc>
              <a:spcBef>
                <a:spcPts val="300"/>
              </a:spcBef>
              <a:spcAft>
                <a:spcPts val="0"/>
              </a:spcAft>
              <a:buClr>
                <a:srgbClr val="2DA2BF"/>
              </a:buClr>
              <a:buSzPts val="1224"/>
              <a:buNone/>
            </a:pPr>
            <a:r>
              <a:rPr lang="en-US">
                <a:solidFill>
                  <a:srgbClr val="000000"/>
                </a:solidFill>
                <a:latin typeface="Lucida Sans"/>
                <a:ea typeface="Lucida Sans"/>
                <a:cs typeface="Lucida Sans"/>
                <a:sym typeface="Lucida Sans"/>
              </a:rPr>
              <a:t>5.cysts communicating with the biliary tree (risk of sclerosing cholangitis from the scolecoidal agent).</a:t>
            </a:r>
            <a:endParaRPr/>
          </a:p>
        </p:txBody>
      </p:sp>
      <p:sp>
        <p:nvSpPr>
          <p:cNvPr id="589" name="Google Shape;589;p74"/>
          <p:cNvSpPr/>
          <p:nvPr/>
        </p:nvSpPr>
        <p:spPr>
          <a:xfrm>
            <a:off x="1028103" y="3811370"/>
            <a:ext cx="7740651" cy="930994"/>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Outcome: The reduced cost and shorter hospital stay associated with PAIR compared to surgery make it desirable. The risk of spillage and anaphylaxis is considerable, especially in superficially located cysts, and transhepatic puncture is recommended. Sclerosing cholangitis (chemical) and biliary fistulas are other risks. </a:t>
            </a:r>
            <a:endParaRPr b="0" i="0" sz="1400" u="none" cap="none" strike="noStrike">
              <a:solidFill>
                <a:srgbClr val="000000"/>
              </a:solidFill>
              <a:latin typeface="Century Gothic"/>
              <a:ea typeface="Century Gothic"/>
              <a:cs typeface="Century Gothic"/>
              <a:sym typeface="Century Gothic"/>
            </a:endParaRPr>
          </a:p>
        </p:txBody>
      </p:sp>
      <p:pic>
        <p:nvPicPr>
          <p:cNvPr id="590" name="Google Shape;590;p74"/>
          <p:cNvPicPr preferRelativeResize="0"/>
          <p:nvPr/>
        </p:nvPicPr>
        <p:blipFill rotWithShape="1">
          <a:blip r:embed="rId3">
            <a:alphaModFix/>
          </a:blip>
          <a:srcRect b="-934" l="20572" r="19964" t="934"/>
          <a:stretch/>
        </p:blipFill>
        <p:spPr>
          <a:xfrm>
            <a:off x="6407149" y="280496"/>
            <a:ext cx="2679701" cy="203781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75"/>
          <p:cNvSpPr txBox="1"/>
          <p:nvPr>
            <p:ph type="title"/>
          </p:nvPr>
        </p:nvSpPr>
        <p:spPr>
          <a:xfrm>
            <a:off x="1553862" y="2060908"/>
            <a:ext cx="6683765" cy="960668"/>
          </a:xfrm>
          <a:prstGeom prst="rect">
            <a:avLst/>
          </a:prstGeom>
          <a:noFill/>
          <a:ln>
            <a:noFill/>
          </a:ln>
        </p:spPr>
        <p:txBody>
          <a:bodyPr anchorCtr="0" anchor="t" bIns="34275" lIns="68550" spcFirstLastPara="1" rIns="68550" wrap="square" tIns="34275">
            <a:noAutofit/>
          </a:bodyPr>
          <a:lstStyle/>
          <a:p>
            <a:pPr indent="0" lvl="0" marL="0" rtl="0" algn="ctr">
              <a:lnSpc>
                <a:spcPct val="90000"/>
              </a:lnSpc>
              <a:spcBef>
                <a:spcPts val="0"/>
              </a:spcBef>
              <a:spcAft>
                <a:spcPts val="0"/>
              </a:spcAft>
              <a:buClr>
                <a:srgbClr val="168DBA"/>
              </a:buClr>
              <a:buSzPts val="8000"/>
              <a:buNone/>
            </a:pPr>
            <a:r>
              <a:rPr b="1" lang="en-US" sz="6000" u="sng"/>
              <a:t>Thank you </a:t>
            </a:r>
            <a:endParaRPr b="1" sz="6000" u="sng"/>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7"/>
          <p:cNvPicPr preferRelativeResize="0"/>
          <p:nvPr/>
        </p:nvPicPr>
        <p:blipFill rotWithShape="1">
          <a:blip r:embed="rId3">
            <a:alphaModFix/>
          </a:blip>
          <a:srcRect b="0" l="0" r="0" t="0"/>
          <a:stretch/>
        </p:blipFill>
        <p:spPr>
          <a:xfrm>
            <a:off x="965475" y="579750"/>
            <a:ext cx="7213049" cy="4138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8"/>
          <p:cNvSpPr txBox="1"/>
          <p:nvPr>
            <p:ph idx="1" type="body"/>
          </p:nvPr>
        </p:nvSpPr>
        <p:spPr>
          <a:xfrm>
            <a:off x="819150" y="521125"/>
            <a:ext cx="7679700" cy="3917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187" name="Google Shape;187;p8"/>
          <p:cNvPicPr preferRelativeResize="0"/>
          <p:nvPr/>
        </p:nvPicPr>
        <p:blipFill rotWithShape="1">
          <a:blip r:embed="rId3">
            <a:alphaModFix/>
          </a:blip>
          <a:srcRect b="0" l="0" r="0" t="0"/>
          <a:stretch/>
        </p:blipFill>
        <p:spPr>
          <a:xfrm>
            <a:off x="758475" y="521125"/>
            <a:ext cx="7313150" cy="3979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9"/>
          <p:cNvSpPr txBox="1"/>
          <p:nvPr>
            <p:ph type="title"/>
          </p:nvPr>
        </p:nvSpPr>
        <p:spPr>
          <a:xfrm>
            <a:off x="5955025" y="361975"/>
            <a:ext cx="2468400" cy="58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US">
                <a:solidFill>
                  <a:srgbClr val="595959"/>
                </a:solidFill>
                <a:latin typeface="Arial"/>
                <a:ea typeface="Arial"/>
                <a:cs typeface="Arial"/>
                <a:sym typeface="Arial"/>
              </a:rPr>
              <a:t>LIFE CYCLE </a:t>
            </a:r>
            <a:endParaRPr sz="2600"/>
          </a:p>
        </p:txBody>
      </p:sp>
      <p:sp>
        <p:nvSpPr>
          <p:cNvPr id="193" name="Google Shape;193;p9"/>
          <p:cNvSpPr txBox="1"/>
          <p:nvPr>
            <p:ph idx="1" type="body"/>
          </p:nvPr>
        </p:nvSpPr>
        <p:spPr>
          <a:xfrm>
            <a:off x="273125" y="303325"/>
            <a:ext cx="5504100" cy="42387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b="1" lang="en-US" sz="1525">
                <a:solidFill>
                  <a:srgbClr val="000000"/>
                </a:solidFill>
                <a:latin typeface="Arial"/>
                <a:ea typeface="Arial"/>
                <a:cs typeface="Arial"/>
                <a:sym typeface="Arial"/>
              </a:rPr>
              <a:t>The adult Echinococcus granulosus (sensu lato) (2—7 mm long)  </a:t>
            </a:r>
            <a:r>
              <a:rPr b="1" lang="en-US" sz="1650">
                <a:solidFill>
                  <a:srgbClr val="2FA3EE"/>
                </a:solidFill>
                <a:latin typeface="Arial"/>
                <a:ea typeface="Arial"/>
                <a:cs typeface="Arial"/>
                <a:sym typeface="Arial"/>
              </a:rPr>
              <a:t>(1) </a:t>
            </a:r>
            <a:r>
              <a:rPr b="1" lang="en-US" sz="1525">
                <a:solidFill>
                  <a:srgbClr val="000000"/>
                </a:solidFill>
                <a:latin typeface="Arial"/>
                <a:ea typeface="Arial"/>
                <a:cs typeface="Arial"/>
                <a:sym typeface="Arial"/>
              </a:rPr>
              <a:t>resides in the small intestine of the definitive host. </a:t>
            </a:r>
            <a:r>
              <a:rPr b="1" lang="en-US" sz="1525" u="sng">
                <a:solidFill>
                  <a:srgbClr val="FF0000"/>
                </a:solidFill>
                <a:latin typeface="Arial"/>
                <a:ea typeface="Arial"/>
                <a:cs typeface="Arial"/>
                <a:sym typeface="Arial"/>
              </a:rPr>
              <a:t>Gravid proglottids </a:t>
            </a:r>
            <a:r>
              <a:rPr b="1" lang="en-US" sz="1525">
                <a:solidFill>
                  <a:srgbClr val="000000"/>
                </a:solidFill>
                <a:latin typeface="Arial"/>
                <a:ea typeface="Arial"/>
                <a:cs typeface="Arial"/>
                <a:sym typeface="Arial"/>
              </a:rPr>
              <a:t>release eggs</a:t>
            </a:r>
            <a:r>
              <a:rPr b="1" lang="en-US" sz="1900">
                <a:solidFill>
                  <a:srgbClr val="2FA3EE"/>
                </a:solidFill>
                <a:latin typeface="Arial"/>
                <a:ea typeface="Arial"/>
                <a:cs typeface="Arial"/>
                <a:sym typeface="Arial"/>
              </a:rPr>
              <a:t> (2) </a:t>
            </a:r>
            <a:r>
              <a:rPr b="1" lang="en-US" sz="1525">
                <a:solidFill>
                  <a:srgbClr val="000000"/>
                </a:solidFill>
                <a:latin typeface="Arial"/>
                <a:ea typeface="Arial"/>
                <a:cs typeface="Arial"/>
                <a:sym typeface="Arial"/>
              </a:rPr>
              <a:t>that are passed in the feces, and are immediately infectious. After ingestion by a suitable intermediate host, eggs hatch in the small intestine and release </a:t>
            </a:r>
            <a:r>
              <a:rPr b="1" lang="en-US" sz="1525" u="sng">
                <a:solidFill>
                  <a:srgbClr val="FF0000"/>
                </a:solidFill>
                <a:latin typeface="Arial"/>
                <a:ea typeface="Arial"/>
                <a:cs typeface="Arial"/>
                <a:sym typeface="Arial"/>
              </a:rPr>
              <a:t>six-hooked oncospheres </a:t>
            </a:r>
            <a:r>
              <a:rPr b="1" lang="en-US" sz="1900">
                <a:solidFill>
                  <a:srgbClr val="2FA3EE"/>
                </a:solidFill>
                <a:latin typeface="Arial"/>
                <a:ea typeface="Arial"/>
                <a:cs typeface="Arial"/>
                <a:sym typeface="Arial"/>
              </a:rPr>
              <a:t>(3)</a:t>
            </a:r>
            <a:r>
              <a:rPr b="1" lang="en-US" sz="1525">
                <a:solidFill>
                  <a:srgbClr val="000000"/>
                </a:solidFill>
                <a:latin typeface="Arial"/>
                <a:ea typeface="Arial"/>
                <a:cs typeface="Arial"/>
                <a:sym typeface="Arial"/>
              </a:rPr>
              <a:t> that penetrate the intestinal wall and migrate through the circulatory system into various organs,</a:t>
            </a:r>
            <a:r>
              <a:rPr b="1" lang="en-US" sz="1800">
                <a:solidFill>
                  <a:srgbClr val="000000"/>
                </a:solidFill>
                <a:latin typeface="Arial"/>
                <a:ea typeface="Arial"/>
                <a:cs typeface="Arial"/>
                <a:sym typeface="Arial"/>
              </a:rPr>
              <a:t>especially the liver and lungs</a:t>
            </a:r>
            <a:r>
              <a:rPr b="1" lang="en-US" sz="1525">
                <a:solidFill>
                  <a:srgbClr val="000000"/>
                </a:solidFill>
                <a:latin typeface="Arial"/>
                <a:ea typeface="Arial"/>
                <a:cs typeface="Arial"/>
                <a:sym typeface="Arial"/>
              </a:rPr>
              <a:t>. In these organs, the oncosphere develops into </a:t>
            </a:r>
            <a:r>
              <a:rPr b="1" lang="en-US" sz="1525" u="sng">
                <a:solidFill>
                  <a:srgbClr val="FF0000"/>
                </a:solidFill>
                <a:latin typeface="Arial"/>
                <a:ea typeface="Arial"/>
                <a:cs typeface="Arial"/>
                <a:sym typeface="Arial"/>
              </a:rPr>
              <a:t>a thick-walled hydatid cyst </a:t>
            </a:r>
            <a:r>
              <a:rPr b="1" lang="en-US" sz="1650">
                <a:solidFill>
                  <a:srgbClr val="2FA3EE"/>
                </a:solidFill>
                <a:latin typeface="Arial"/>
                <a:ea typeface="Arial"/>
                <a:cs typeface="Arial"/>
                <a:sym typeface="Arial"/>
              </a:rPr>
              <a:t>(4)</a:t>
            </a:r>
            <a:r>
              <a:rPr b="1" lang="en-US" sz="1525">
                <a:solidFill>
                  <a:srgbClr val="000000"/>
                </a:solidFill>
                <a:latin typeface="Arial"/>
                <a:ea typeface="Arial"/>
                <a:cs typeface="Arial"/>
                <a:sym typeface="Arial"/>
              </a:rPr>
              <a:t> that enlarges gradually, producing </a:t>
            </a:r>
            <a:r>
              <a:rPr b="1" lang="en-US" sz="1525" u="sng">
                <a:solidFill>
                  <a:srgbClr val="FF0000"/>
                </a:solidFill>
                <a:latin typeface="Arial"/>
                <a:ea typeface="Arial"/>
                <a:cs typeface="Arial"/>
                <a:sym typeface="Arial"/>
              </a:rPr>
              <a:t>protoscolices</a:t>
            </a:r>
            <a:r>
              <a:rPr b="1" lang="en-US" sz="1525">
                <a:solidFill>
                  <a:srgbClr val="000000"/>
                </a:solidFill>
                <a:latin typeface="Arial"/>
                <a:ea typeface="Arial"/>
                <a:cs typeface="Arial"/>
                <a:sym typeface="Arial"/>
              </a:rPr>
              <a:t> and </a:t>
            </a:r>
            <a:r>
              <a:rPr b="1" lang="en-US" sz="1525" u="sng">
                <a:solidFill>
                  <a:srgbClr val="FF0000"/>
                </a:solidFill>
                <a:latin typeface="Arial"/>
                <a:ea typeface="Arial"/>
                <a:cs typeface="Arial"/>
                <a:sym typeface="Arial"/>
              </a:rPr>
              <a:t>daughter cysts </a:t>
            </a:r>
            <a:r>
              <a:rPr b="1" lang="en-US" sz="1525">
                <a:solidFill>
                  <a:srgbClr val="000000"/>
                </a:solidFill>
                <a:latin typeface="Arial"/>
                <a:ea typeface="Arial"/>
                <a:cs typeface="Arial"/>
                <a:sym typeface="Arial"/>
              </a:rPr>
              <a:t>that fill the cyst interior. The definitive host becomes infected by ingesting the cyst-containing organs of the infected intermediate host. After ingestion, the protoscolices </a:t>
            </a:r>
            <a:r>
              <a:rPr b="1" lang="en-US" sz="1900">
                <a:solidFill>
                  <a:srgbClr val="2FA3EE"/>
                </a:solidFill>
                <a:latin typeface="Arial"/>
                <a:ea typeface="Arial"/>
                <a:cs typeface="Arial"/>
                <a:sym typeface="Arial"/>
              </a:rPr>
              <a:t>(5)</a:t>
            </a:r>
            <a:r>
              <a:rPr b="1" lang="en-US" sz="1525">
                <a:solidFill>
                  <a:srgbClr val="000000"/>
                </a:solidFill>
                <a:latin typeface="Arial"/>
                <a:ea typeface="Arial"/>
                <a:cs typeface="Arial"/>
                <a:sym typeface="Arial"/>
              </a:rPr>
              <a:t> evaginate into</a:t>
            </a:r>
            <a:r>
              <a:rPr b="1" lang="en-US" sz="1525" u="sng">
                <a:solidFill>
                  <a:srgbClr val="FF0000"/>
                </a:solidFill>
                <a:latin typeface="Arial"/>
                <a:ea typeface="Arial"/>
                <a:cs typeface="Arial"/>
                <a:sym typeface="Arial"/>
              </a:rPr>
              <a:t> Scolics </a:t>
            </a:r>
            <a:r>
              <a:rPr b="1" lang="en-US" sz="1525">
                <a:solidFill>
                  <a:srgbClr val="000000"/>
                </a:solidFill>
                <a:latin typeface="Arial"/>
                <a:ea typeface="Arial"/>
                <a:cs typeface="Arial"/>
                <a:sym typeface="Arial"/>
              </a:rPr>
              <a:t>and attach to the intestinal mucosa</a:t>
            </a:r>
            <a:r>
              <a:rPr b="1" lang="en-US" sz="1900">
                <a:solidFill>
                  <a:srgbClr val="2FA3EE"/>
                </a:solidFill>
                <a:latin typeface="Arial"/>
                <a:ea typeface="Arial"/>
                <a:cs typeface="Arial"/>
                <a:sym typeface="Arial"/>
              </a:rPr>
              <a:t> (6) </a:t>
            </a:r>
            <a:r>
              <a:rPr b="1" lang="en-US" sz="1525">
                <a:solidFill>
                  <a:srgbClr val="000000"/>
                </a:solidFill>
                <a:latin typeface="Arial"/>
                <a:ea typeface="Arial"/>
                <a:cs typeface="Arial"/>
                <a:sym typeface="Arial"/>
              </a:rPr>
              <a:t>, and develop into adult stages </a:t>
            </a:r>
            <a:r>
              <a:rPr b="1" lang="en-US" sz="1900">
                <a:solidFill>
                  <a:srgbClr val="2FA3EE"/>
                </a:solidFill>
                <a:latin typeface="Arial"/>
                <a:ea typeface="Arial"/>
                <a:cs typeface="Arial"/>
                <a:sym typeface="Arial"/>
              </a:rPr>
              <a:t>(1)</a:t>
            </a:r>
            <a:r>
              <a:rPr b="1" lang="en-US" sz="1525">
                <a:solidFill>
                  <a:srgbClr val="000000"/>
                </a:solidFill>
                <a:latin typeface="Arial"/>
                <a:ea typeface="Arial"/>
                <a:cs typeface="Arial"/>
                <a:sym typeface="Arial"/>
              </a:rPr>
              <a:t> in 32 to 80 days.</a:t>
            </a:r>
            <a:endParaRPr b="1" sz="1525">
              <a:solidFill>
                <a:srgbClr val="000000"/>
              </a:solidFill>
              <a:latin typeface="Arial"/>
              <a:ea typeface="Arial"/>
              <a:cs typeface="Arial"/>
              <a:sym typeface="Arial"/>
            </a:endParaRPr>
          </a:p>
          <a:p>
            <a:pPr indent="0" lvl="0" marL="0" rtl="0" algn="l">
              <a:lnSpc>
                <a:spcPct val="95000"/>
              </a:lnSpc>
              <a:spcBef>
                <a:spcPts val="0"/>
              </a:spcBef>
              <a:spcAft>
                <a:spcPts val="0"/>
              </a:spcAft>
              <a:buSzPts val="688"/>
              <a:buNone/>
            </a:pPr>
            <a:r>
              <a:t/>
            </a:r>
            <a:endParaRPr b="1" sz="1325">
              <a:solidFill>
                <a:srgbClr val="000000"/>
              </a:solidFill>
              <a:latin typeface="Arial"/>
              <a:ea typeface="Arial"/>
              <a:cs typeface="Arial"/>
              <a:sym typeface="Arial"/>
            </a:endParaRPr>
          </a:p>
          <a:p>
            <a:pPr indent="0" lvl="0" marL="0" rtl="0" algn="l">
              <a:lnSpc>
                <a:spcPct val="95000"/>
              </a:lnSpc>
              <a:spcBef>
                <a:spcPts val="0"/>
              </a:spcBef>
              <a:spcAft>
                <a:spcPts val="1200"/>
              </a:spcAft>
              <a:buSzPts val="688"/>
              <a:buNone/>
            </a:pPr>
            <a:r>
              <a:t/>
            </a:r>
            <a:endParaRPr sz="812"/>
          </a:p>
        </p:txBody>
      </p:sp>
      <p:pic>
        <p:nvPicPr>
          <p:cNvPr id="194" name="Google Shape;194;p9"/>
          <p:cNvPicPr preferRelativeResize="0"/>
          <p:nvPr/>
        </p:nvPicPr>
        <p:blipFill rotWithShape="1">
          <a:blip r:embed="rId3">
            <a:alphaModFix/>
          </a:blip>
          <a:srcRect b="0" l="0" r="0" t="0"/>
          <a:stretch/>
        </p:blipFill>
        <p:spPr>
          <a:xfrm>
            <a:off x="5441325" y="1259025"/>
            <a:ext cx="3442901" cy="2578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PC</dc:creator>
</cp:coreProperties>
</file>