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31"/>
  </p:notesMasterIdLst>
  <p:handoutMasterIdLst>
    <p:handoutMasterId r:id="rId32"/>
  </p:handoutMasterIdLst>
  <p:sldIdLst>
    <p:sldId id="446" r:id="rId5"/>
    <p:sldId id="416" r:id="rId6"/>
    <p:sldId id="438" r:id="rId7"/>
    <p:sldId id="429" r:id="rId8"/>
    <p:sldId id="620" r:id="rId9"/>
    <p:sldId id="384" r:id="rId10"/>
    <p:sldId id="617" r:id="rId11"/>
    <p:sldId id="501" r:id="rId12"/>
    <p:sldId id="389" r:id="rId13"/>
    <p:sldId id="517" r:id="rId14"/>
    <p:sldId id="521" r:id="rId15"/>
    <p:sldId id="525" r:id="rId16"/>
    <p:sldId id="527" r:id="rId17"/>
    <p:sldId id="528" r:id="rId18"/>
    <p:sldId id="506" r:id="rId19"/>
    <p:sldId id="406" r:id="rId20"/>
    <p:sldId id="410" r:id="rId21"/>
    <p:sldId id="567" r:id="rId22"/>
    <p:sldId id="545" r:id="rId23"/>
    <p:sldId id="592" r:id="rId24"/>
    <p:sldId id="569" r:id="rId25"/>
    <p:sldId id="575" r:id="rId26"/>
    <p:sldId id="593" r:id="rId27"/>
    <p:sldId id="577" r:id="rId28"/>
    <p:sldId id="551" r:id="rId29"/>
    <p:sldId id="584" r:id="rId3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99FFCC"/>
    <a:srgbClr val="FFCCFF"/>
    <a:srgbClr val="FFFFCC"/>
    <a:srgbClr val="B2E838"/>
    <a:srgbClr val="CC3300"/>
    <a:srgbClr val="669900"/>
    <a:srgbClr val="FFFFFF"/>
    <a:srgbClr val="04FC7A"/>
    <a:srgbClr val="08BD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notesMaster" Target="notesMasters/notesMaster1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heme" Target="theme/theme1.xml" 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 /><Relationship Id="rId1" Type="http://schemas.openxmlformats.org/officeDocument/2006/relationships/image" Target="../media/image6.jpeg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AF92C-FDC2-43DA-B463-38BA8AF2C49E}" type="slidenum">
              <a:rPr lang="uk-UA"/>
              <a:pPr/>
              <a:t>2</a:t>
            </a:fld>
            <a:endParaRPr lang="uk-UA"/>
          </a:p>
        </p:txBody>
      </p:sp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46D6A5B-F5F9-4087-83E9-99CD4B210F38}" type="slidenum">
              <a:rPr lang="en-US" sz="120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n-US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ar-JO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081581-ABDD-4AC9-862E-34A4901A210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CC56D2-F71F-443E-8C50-28E1218E0355}" type="slidenum">
              <a:rPr lang="ar-SA" smtClean="0"/>
              <a:pPr/>
              <a:t>19</a:t>
            </a:fld>
            <a:endParaRPr lang="en-GB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C880F-24BF-4EA7-8802-4852812C121B}" type="slidenum">
              <a:rPr lang="ar-SA" smtClean="0"/>
              <a:pPr/>
              <a:t>20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FC880F-24BF-4EA7-8802-4852812C121B}" type="slidenum">
              <a:rPr lang="ar-SA" smtClean="0"/>
              <a:pPr/>
              <a:t>23</a:t>
            </a:fld>
            <a:endParaRPr lang="en-GB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AAF5F-5007-4895-8BDB-34DE22A0529F}" type="slidenum">
              <a:rPr lang="ar-SA" smtClean="0"/>
              <a:pPr/>
              <a:t>25</a:t>
            </a:fld>
            <a:endParaRPr lang="en-GB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60094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103171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44606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D82E4-6DBE-4B74-8248-DBB692AEB6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295443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61895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62748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372408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45447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9374783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516014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997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382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 /><Relationship Id="rId2" Type="http://schemas.openxmlformats.org/officeDocument/2006/relationships/slideLayout" Target="../slideLayouts/slideLayout12.xml" /><Relationship Id="rId1" Type="http://schemas.openxmlformats.org/officeDocument/2006/relationships/vmlDrawing" Target="../drawings/vmlDrawing1.vml" /><Relationship Id="rId6" Type="http://schemas.openxmlformats.org/officeDocument/2006/relationships/image" Target="../media/image6.jpeg" /><Relationship Id="rId5" Type="http://schemas.openxmlformats.org/officeDocument/2006/relationships/image" Target="../media/image7.wmf" /><Relationship Id="rId4" Type="http://schemas.openxmlformats.org/officeDocument/2006/relationships/oleObject" Target="../embeddings/oleObject1.bin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229600" cy="1470025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 </a:t>
            </a:r>
            <a:r>
              <a:rPr lang="en-US" sz="3200" b="1" dirty="0">
                <a:solidFill>
                  <a:srgbClr val="0070C0"/>
                </a:solidFill>
              </a:rPr>
              <a:t>Biochemical aspects of kidney function</a:t>
            </a:r>
            <a:br>
              <a:rPr lang="en-US" sz="3200" b="1" dirty="0">
                <a:solidFill>
                  <a:srgbClr val="0070C0"/>
                </a:solidFill>
              </a:rPr>
            </a:br>
            <a:br>
              <a:rPr lang="en-US" sz="3200" b="1" dirty="0">
                <a:solidFill>
                  <a:srgbClr val="0070C0"/>
                </a:solidFill>
              </a:rPr>
            </a:br>
            <a:r>
              <a:rPr lang="en-US" sz="3200" b="1" dirty="0">
                <a:solidFill>
                  <a:srgbClr val="0070C0"/>
                </a:solidFill>
              </a:rPr>
              <a:t>by</a:t>
            </a:r>
          </a:p>
        </p:txBody>
      </p:sp>
      <p:sp>
        <p:nvSpPr>
          <p:cNvPr id="4" name="Title 2"/>
          <p:cNvSpPr txBox="1">
            <a:spLocks/>
          </p:cNvSpPr>
          <p:nvPr/>
        </p:nvSpPr>
        <p:spPr bwMode="gray">
          <a:xfrm>
            <a:off x="128614" y="3173421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Dr. </a:t>
            </a:r>
            <a:r>
              <a:rPr lang="en-US" sz="36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Heba</a:t>
            </a: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M. </a:t>
            </a:r>
            <a:r>
              <a:rPr lang="en-US" sz="3600" b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Abd</a:t>
            </a:r>
            <a:r>
              <a:rPr lang="en-US" sz="36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EL Kareem</a:t>
            </a:r>
            <a:b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400" b="1" kern="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Assistant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Professor </a:t>
            </a:r>
            <a:b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of Medical Biochemistry and Molecular Biology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/>
              <a:t>Kidney metabolism: 2. protein</a:t>
            </a:r>
            <a:br>
              <a:rPr lang="en-US" sz="3200" dirty="0"/>
            </a:br>
            <a:r>
              <a:rPr lang="en-US" sz="3200" dirty="0"/>
              <a:t>a. glutamine &amp; ammonia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1929"/>
            <a:ext cx="8229600" cy="4525963"/>
          </a:xfrm>
        </p:spPr>
        <p:txBody>
          <a:bodyPr/>
          <a:lstStyle/>
          <a:p>
            <a:r>
              <a:rPr lang="en-US" sz="2400" dirty="0" err="1"/>
              <a:t>Gln</a:t>
            </a:r>
            <a:r>
              <a:rPr lang="en-US" sz="2400" dirty="0"/>
              <a:t> is generated mainly in the </a:t>
            </a:r>
            <a:r>
              <a:rPr lang="en-US" sz="2400" u="sng" dirty="0"/>
              <a:t>skeletal muscle  </a:t>
            </a:r>
            <a:r>
              <a:rPr lang="en-US" sz="2400" dirty="0"/>
              <a:t>and also by the </a:t>
            </a:r>
            <a:r>
              <a:rPr lang="en-US" sz="2400" u="sng" dirty="0"/>
              <a:t>lungs</a:t>
            </a:r>
            <a:r>
              <a:rPr lang="en-US" sz="2400" dirty="0"/>
              <a:t> and </a:t>
            </a:r>
            <a:r>
              <a:rPr lang="en-US" sz="2400" u="sng" dirty="0"/>
              <a:t>brain</a:t>
            </a:r>
            <a:r>
              <a:rPr lang="en-US" sz="2400" dirty="0"/>
              <a:t> for the removal of NH4+.</a:t>
            </a:r>
          </a:p>
          <a:p>
            <a:pPr>
              <a:buNone/>
            </a:pPr>
            <a:r>
              <a:rPr lang="en-US" sz="2400" dirty="0"/>
              <a:t>• Cells with rapid turnover rate (tubular cells in kidney, </a:t>
            </a:r>
            <a:r>
              <a:rPr lang="en-US" sz="2400" dirty="0" err="1"/>
              <a:t>enterocytes</a:t>
            </a:r>
            <a:r>
              <a:rPr lang="en-US" sz="2400" dirty="0"/>
              <a:t>, cells of the immune system) are the major sites of </a:t>
            </a:r>
            <a:r>
              <a:rPr lang="en-US" sz="2400" dirty="0" err="1"/>
              <a:t>Gln</a:t>
            </a:r>
            <a:r>
              <a:rPr lang="en-US" sz="2400" dirty="0"/>
              <a:t> uptake</a:t>
            </a:r>
          </a:p>
          <a:p>
            <a:pPr>
              <a:buNone/>
            </a:pPr>
            <a:r>
              <a:rPr lang="en-US" sz="2400" dirty="0"/>
              <a:t>• Here, </a:t>
            </a:r>
            <a:r>
              <a:rPr lang="en-US" sz="2400" dirty="0" err="1"/>
              <a:t>Gln</a:t>
            </a:r>
            <a:r>
              <a:rPr lang="en-US" sz="2400" dirty="0"/>
              <a:t> serves as a fuel and a nitrogen donor for </a:t>
            </a:r>
            <a:r>
              <a:rPr lang="en-US" sz="2400" dirty="0" err="1"/>
              <a:t>synthetases</a:t>
            </a:r>
            <a:r>
              <a:rPr lang="en-US" sz="2400" dirty="0"/>
              <a:t>; in the kidney, the </a:t>
            </a:r>
            <a:r>
              <a:rPr lang="en-US" sz="2400" dirty="0" err="1"/>
              <a:t>glutaminase</a:t>
            </a:r>
            <a:r>
              <a:rPr lang="en-US" sz="2400" dirty="0"/>
              <a:t> reaction is particularly important</a:t>
            </a:r>
          </a:p>
          <a:p>
            <a:pPr>
              <a:buNone/>
            </a:pPr>
            <a:r>
              <a:rPr lang="en-US" sz="2400" dirty="0"/>
              <a:t>• Much of the unused nitrogen from </a:t>
            </a:r>
            <a:r>
              <a:rPr lang="en-US" sz="2400" dirty="0" err="1"/>
              <a:t>Gln</a:t>
            </a:r>
            <a:r>
              <a:rPr lang="en-US" sz="2400" dirty="0"/>
              <a:t> is built into Ala which carries the nitrogen to the liver where it is converted to urea.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15073" y="571480"/>
            <a:ext cx="1085555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/>
              <a:t>Lung </a:t>
            </a:r>
            <a:endParaRPr lang="ar-JO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1405582"/>
            <a:ext cx="2321469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/>
              <a:t>  Glutamine   </a:t>
            </a:r>
            <a:endParaRPr lang="ar-JO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143504" y="571480"/>
            <a:ext cx="1124027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/>
              <a:t>Brain </a:t>
            </a:r>
            <a:endParaRPr lang="ar-JO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2500298" y="571480"/>
            <a:ext cx="1324402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/>
              <a:t>Muscle</a:t>
            </a:r>
            <a:endParaRPr lang="ar-JO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1477020"/>
            <a:ext cx="1943161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/>
              <a:t>Glutamate </a:t>
            </a:r>
            <a:endParaRPr lang="ar-JO" sz="2800" dirty="0"/>
          </a:p>
        </p:txBody>
      </p:sp>
      <p:sp>
        <p:nvSpPr>
          <p:cNvPr id="12" name="Right Arrow 11"/>
          <p:cNvSpPr/>
          <p:nvPr/>
        </p:nvSpPr>
        <p:spPr bwMode="auto">
          <a:xfrm>
            <a:off x="2786050" y="1571612"/>
            <a:ext cx="2571768" cy="28575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0111" y="1181385"/>
            <a:ext cx="80182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/>
              <a:t>NH3</a:t>
            </a:r>
            <a:endParaRPr lang="ar-JO" sz="2400" b="1" dirty="0"/>
          </a:p>
        </p:txBody>
      </p:sp>
      <p:sp>
        <p:nvSpPr>
          <p:cNvPr id="18" name="Down Arrow 17"/>
          <p:cNvSpPr/>
          <p:nvPr/>
        </p:nvSpPr>
        <p:spPr bwMode="auto">
          <a:xfrm>
            <a:off x="5786446" y="1928802"/>
            <a:ext cx="285752" cy="92869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88552" y="2928934"/>
            <a:ext cx="1383712" cy="523220"/>
          </a:xfrm>
          <a:prstGeom prst="rect">
            <a:avLst/>
          </a:prstGeom>
          <a:solidFill>
            <a:srgbClr val="99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/>
              <a:t>Kidney </a:t>
            </a:r>
            <a:endParaRPr lang="ar-JO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5477088" y="5214950"/>
            <a:ext cx="2738250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800" dirty="0"/>
              <a:t>   Glutamate      </a:t>
            </a:r>
            <a:endParaRPr lang="ar-JO" sz="2800" dirty="0"/>
          </a:p>
        </p:txBody>
      </p:sp>
      <p:sp>
        <p:nvSpPr>
          <p:cNvPr id="24" name="Down Arrow 23"/>
          <p:cNvSpPr/>
          <p:nvPr/>
        </p:nvSpPr>
        <p:spPr bwMode="auto">
          <a:xfrm>
            <a:off x="5786446" y="3500438"/>
            <a:ext cx="285752" cy="164307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 rot="5400000">
            <a:off x="4991205" y="3849911"/>
            <a:ext cx="1001838" cy="73152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055929" y="4324657"/>
            <a:ext cx="80182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/>
              <a:t>NH3</a:t>
            </a:r>
            <a:endParaRPr lang="ar-JO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2699096" y="4324657"/>
            <a:ext cx="587020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/>
              <a:t>H+</a:t>
            </a:r>
            <a:endParaRPr lang="ar-JO" sz="24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7643834" y="1428736"/>
            <a:ext cx="801823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/>
              <a:t>NH2</a:t>
            </a:r>
            <a:endParaRPr lang="ar-JO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003611" y="4324657"/>
            <a:ext cx="981359" cy="461665"/>
          </a:xfrm>
          <a:prstGeom prst="rect">
            <a:avLst/>
          </a:prstGeom>
          <a:solidFill>
            <a:srgbClr val="FFCCFF"/>
          </a:solidFill>
          <a:ln>
            <a:solidFill>
              <a:srgbClr val="FFFF00"/>
            </a:solidFill>
          </a:ln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/>
              <a:t>NH4+</a:t>
            </a:r>
            <a:endParaRPr lang="ar-JO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432503" y="4286256"/>
            <a:ext cx="4251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+</a:t>
            </a:r>
            <a:endParaRPr lang="ar-JO" sz="32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146619" y="4272985"/>
            <a:ext cx="4251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=</a:t>
            </a:r>
            <a:endParaRPr lang="ar-JO" sz="3200" b="1" dirty="0"/>
          </a:p>
        </p:txBody>
      </p:sp>
      <p:sp>
        <p:nvSpPr>
          <p:cNvPr id="35" name="Down Arrow 34"/>
          <p:cNvSpPr/>
          <p:nvPr/>
        </p:nvSpPr>
        <p:spPr bwMode="auto">
          <a:xfrm>
            <a:off x="1289363" y="4786322"/>
            <a:ext cx="214314" cy="64294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57224" y="5455523"/>
            <a:ext cx="1428760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en-US" sz="2400" dirty="0"/>
              <a:t>Excreted in urine </a:t>
            </a:r>
            <a:endParaRPr lang="ar-JO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2643174" y="1714488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/>
              <a:t>Gln</a:t>
            </a:r>
            <a:r>
              <a:rPr lang="en-US" sz="2400" dirty="0"/>
              <a:t> </a:t>
            </a:r>
            <a:r>
              <a:rPr lang="en-US" sz="2400" dirty="0" err="1"/>
              <a:t>synthetase</a:t>
            </a:r>
            <a:endParaRPr lang="ar-JO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5500694" y="4000504"/>
            <a:ext cx="285752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/>
              <a:t>Glutaminase</a:t>
            </a:r>
            <a:r>
              <a:rPr lang="en-US" sz="2400" dirty="0"/>
              <a:t> </a:t>
            </a:r>
            <a:endParaRPr lang="ar-JO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2857488" y="1142984"/>
            <a:ext cx="42511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b="1" dirty="0"/>
              <a:t>+</a:t>
            </a:r>
            <a:endParaRPr lang="ar-JO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655086" y="2967335"/>
            <a:ext cx="1417376" cy="461665"/>
          </a:xfrm>
          <a:prstGeom prst="rect">
            <a:avLst/>
          </a:prstGeom>
          <a:solidFill>
            <a:srgbClr val="B2E838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dirty="0"/>
              <a:t>intestine </a:t>
            </a:r>
            <a:endParaRPr lang="ar-JO" sz="24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r>
              <a:rPr lang="en-US" sz="2400" b="1" dirty="0"/>
              <a:t>Protein metabolism: a. Glutamine &amp; ammonia.</a:t>
            </a:r>
            <a:br>
              <a:rPr lang="en-US" sz="3200" b="1" i="1" dirty="0"/>
            </a:br>
            <a:r>
              <a:rPr lang="en-US" sz="2800" b="1" dirty="0">
                <a:solidFill>
                  <a:srgbClr val="002060"/>
                </a:solidFill>
              </a:rPr>
              <a:t>Sources of blood ammonia: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>
                <a:solidFill>
                  <a:srgbClr val="932968"/>
                </a:solidFill>
              </a:rPr>
              <a:t>1.From amino acids : </a:t>
            </a: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/>
              <a:t>   </a:t>
            </a:r>
            <a:r>
              <a:rPr lang="en-US" sz="2000" dirty="0" err="1"/>
              <a:t>Transdeamination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   Oxidative </a:t>
            </a:r>
            <a:r>
              <a:rPr lang="en-US" sz="2000" dirty="0" err="1"/>
              <a:t>deamination</a:t>
            </a:r>
            <a:endParaRPr lang="en-US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    Non-oxidative </a:t>
            </a:r>
            <a:r>
              <a:rPr lang="en-US" sz="2000" dirty="0" err="1"/>
              <a:t>deamination</a:t>
            </a:r>
            <a:r>
              <a:rPr lang="en-US" sz="2000" dirty="0"/>
              <a:t> .</a:t>
            </a: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b="1" dirty="0"/>
              <a:t> </a:t>
            </a:r>
            <a:r>
              <a:rPr lang="en-US" sz="2000" b="1" dirty="0">
                <a:solidFill>
                  <a:srgbClr val="932968"/>
                </a:solidFill>
              </a:rPr>
              <a:t>2.From glutamine:</a:t>
            </a:r>
            <a:endParaRPr lang="en-US" sz="2000" b="1" dirty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 dirty="0"/>
              <a:t>  </a:t>
            </a:r>
            <a:r>
              <a:rPr lang="en-US" sz="2000" dirty="0"/>
              <a:t>Renal  </a:t>
            </a:r>
            <a:r>
              <a:rPr lang="en-US" sz="2000" dirty="0" err="1"/>
              <a:t>glutaminase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dirty="0"/>
              <a:t>  Intestinal </a:t>
            </a:r>
            <a:r>
              <a:rPr lang="en-US" sz="2000" dirty="0" err="1"/>
              <a:t>glutaminase</a:t>
            </a:r>
            <a:endParaRPr lang="en-US" sz="2000" dirty="0"/>
          </a:p>
          <a:p>
            <a:pPr>
              <a:buNone/>
            </a:pPr>
            <a:r>
              <a:rPr lang="en-US" sz="2000" b="1" dirty="0">
                <a:solidFill>
                  <a:srgbClr val="932968"/>
                </a:solidFill>
              </a:rPr>
              <a:t>3.From amines :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dietary amine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monoamine hormones by amine </a:t>
            </a:r>
            <a:r>
              <a:rPr lang="en-US" sz="2000" dirty="0" err="1"/>
              <a:t>oxidase</a:t>
            </a:r>
            <a:r>
              <a:rPr lang="en-US" sz="2000" dirty="0"/>
              <a:t>.</a:t>
            </a:r>
            <a:endParaRPr lang="en-US" sz="2000" b="1" dirty="0"/>
          </a:p>
          <a:p>
            <a:pPr>
              <a:buNone/>
            </a:pPr>
            <a:r>
              <a:rPr lang="en-US" sz="2000" b="1" dirty="0">
                <a:solidFill>
                  <a:srgbClr val="932968"/>
                </a:solidFill>
              </a:rPr>
              <a:t>4. From catabolism of </a:t>
            </a:r>
            <a:r>
              <a:rPr lang="en-US" sz="2000" b="1" dirty="0" err="1">
                <a:solidFill>
                  <a:srgbClr val="932968"/>
                </a:solidFill>
              </a:rPr>
              <a:t>purines</a:t>
            </a:r>
            <a:r>
              <a:rPr lang="en-US" sz="2000" b="1" dirty="0">
                <a:solidFill>
                  <a:srgbClr val="932968"/>
                </a:solidFill>
              </a:rPr>
              <a:t> and  </a:t>
            </a:r>
          </a:p>
          <a:p>
            <a:pPr>
              <a:buNone/>
            </a:pPr>
            <a:r>
              <a:rPr lang="en-US" sz="2000" b="1" dirty="0">
                <a:solidFill>
                  <a:srgbClr val="932968"/>
                </a:solidFill>
              </a:rPr>
              <a:t>    </a:t>
            </a:r>
            <a:r>
              <a:rPr lang="en-US" sz="2000" b="1" dirty="0" err="1">
                <a:solidFill>
                  <a:srgbClr val="932968"/>
                </a:solidFill>
              </a:rPr>
              <a:t>pyrimidines</a:t>
            </a:r>
            <a:r>
              <a:rPr lang="en-US" sz="2000" b="1" dirty="0">
                <a:solidFill>
                  <a:srgbClr val="932968"/>
                </a:solidFill>
              </a:rPr>
              <a:t> </a:t>
            </a:r>
            <a:r>
              <a:rPr lang="en-US" sz="2000" b="1" dirty="0"/>
              <a:t>.</a:t>
            </a:r>
          </a:p>
          <a:p>
            <a:pPr>
              <a:buNone/>
            </a:pPr>
            <a:r>
              <a:rPr lang="en-US" sz="2000" b="1" dirty="0">
                <a:solidFill>
                  <a:srgbClr val="932968"/>
                </a:solidFill>
              </a:rPr>
              <a:t>5.From bacterial action </a:t>
            </a:r>
            <a:r>
              <a:rPr lang="en-US" sz="2000" dirty="0"/>
              <a:t>in the intestine either from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dietary protein residue 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/>
              <a:t>urea diffuses into the intestine.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sz="2000" dirty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85720" y="71414"/>
            <a:ext cx="8229600" cy="1143000"/>
          </a:xfrm>
        </p:spPr>
        <p:txBody>
          <a:bodyPr/>
          <a:lstStyle/>
          <a:p>
            <a:r>
              <a:rPr lang="en-US" sz="2400" b="1" dirty="0"/>
              <a:t>Protein metabolism: a. Glutamine &amp; ammonia.</a:t>
            </a:r>
            <a:br>
              <a:rPr lang="en-US" sz="3200" b="1" i="1" dirty="0"/>
            </a:br>
            <a:r>
              <a:rPr lang="en-US" sz="2800" dirty="0">
                <a:solidFill>
                  <a:srgbClr val="002060"/>
                </a:solidFill>
              </a:rPr>
              <a:t>Fates </a:t>
            </a:r>
            <a:r>
              <a:rPr lang="en-US" sz="2800" b="1" dirty="0">
                <a:solidFill>
                  <a:srgbClr val="002060"/>
                </a:solidFill>
              </a:rPr>
              <a:t>of blood ammonia: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285860"/>
            <a:ext cx="8701118" cy="4905388"/>
          </a:xfrm>
        </p:spPr>
        <p:txBody>
          <a:bodyPr/>
          <a:lstStyle/>
          <a:p>
            <a:pPr lvl="1"/>
            <a:r>
              <a:rPr lang="en-US" sz="2400" b="1" i="1" dirty="0" err="1">
                <a:solidFill>
                  <a:srgbClr val="932968"/>
                </a:solidFill>
              </a:rPr>
              <a:t>Amination</a:t>
            </a:r>
            <a:r>
              <a:rPr lang="en-US" sz="2400" dirty="0"/>
              <a:t> of  α-</a:t>
            </a:r>
            <a:r>
              <a:rPr lang="en-US" sz="2400" dirty="0" err="1"/>
              <a:t>ketoacid</a:t>
            </a:r>
            <a:r>
              <a:rPr lang="en-US" sz="2400" dirty="0"/>
              <a:t> to form non-essential amino acids and other biosynthetic reactions.</a:t>
            </a:r>
          </a:p>
          <a:p>
            <a:pPr lvl="1" eaLnBrk="1" hangingPunct="1"/>
            <a:r>
              <a:rPr lang="en-US" sz="2400" b="1" i="1" dirty="0">
                <a:solidFill>
                  <a:srgbClr val="932968"/>
                </a:solidFill>
              </a:rPr>
              <a:t>Glutamine synthesis </a:t>
            </a:r>
            <a:r>
              <a:rPr lang="en-US" sz="2400" dirty="0"/>
              <a:t>in the </a:t>
            </a:r>
            <a:r>
              <a:rPr lang="en-US" sz="2400" u="sng" dirty="0"/>
              <a:t>brain</a:t>
            </a:r>
            <a:r>
              <a:rPr lang="en-US" sz="2400" dirty="0"/>
              <a:t>, </a:t>
            </a:r>
            <a:r>
              <a:rPr lang="en-US" sz="2400" u="sng" dirty="0"/>
              <a:t>liver</a:t>
            </a:r>
            <a:r>
              <a:rPr lang="en-US" sz="2400" dirty="0"/>
              <a:t>, </a:t>
            </a:r>
            <a:r>
              <a:rPr lang="en-US" sz="2400" u="sng" dirty="0"/>
              <a:t>muscle</a:t>
            </a:r>
            <a:r>
              <a:rPr lang="en-US" sz="2400" dirty="0"/>
              <a:t> and </a:t>
            </a:r>
            <a:r>
              <a:rPr lang="en-US" sz="2400" u="sng" dirty="0"/>
              <a:t>renal tissues </a:t>
            </a:r>
            <a:r>
              <a:rPr lang="en-US" sz="2400" dirty="0"/>
              <a:t>(4%).</a:t>
            </a:r>
          </a:p>
          <a:p>
            <a:pPr lvl="1" eaLnBrk="1" hangingPunct="1"/>
            <a:r>
              <a:rPr lang="en-US" sz="2400" dirty="0"/>
              <a:t>The majority of NH</a:t>
            </a:r>
            <a:r>
              <a:rPr lang="en-US" sz="2400" baseline="-25000" dirty="0"/>
              <a:t>3</a:t>
            </a:r>
            <a:r>
              <a:rPr lang="en-US" sz="2400" dirty="0"/>
              <a:t> (90%) will produce </a:t>
            </a:r>
            <a:r>
              <a:rPr lang="en-US" sz="2400" b="1" i="1" dirty="0">
                <a:solidFill>
                  <a:srgbClr val="932968"/>
                </a:solidFill>
              </a:rPr>
              <a:t>urea</a:t>
            </a:r>
            <a:r>
              <a:rPr lang="en-US" sz="2400" dirty="0"/>
              <a:t> in the liver by urea cycle.</a:t>
            </a:r>
          </a:p>
          <a:p>
            <a:pPr lvl="1"/>
            <a:r>
              <a:rPr lang="en-US" sz="2400" dirty="0"/>
              <a:t>Traces in </a:t>
            </a:r>
            <a:r>
              <a:rPr lang="en-US" sz="2400" b="1" i="1" dirty="0">
                <a:solidFill>
                  <a:srgbClr val="932968"/>
                </a:solidFill>
              </a:rPr>
              <a:t>blood </a:t>
            </a:r>
            <a:r>
              <a:rPr lang="en-US" sz="2400" dirty="0"/>
              <a:t>(up to 100 </a:t>
            </a:r>
            <a:r>
              <a:rPr lang="en-US" sz="2400" dirty="0" err="1"/>
              <a:t>ug</a:t>
            </a:r>
            <a:r>
              <a:rPr lang="en-US" sz="2400" dirty="0"/>
              <a:t> / dl).</a:t>
            </a:r>
          </a:p>
          <a:p>
            <a:pPr lvl="1" eaLnBrk="1" hangingPunct="1"/>
            <a:r>
              <a:rPr lang="en-US" sz="2400" dirty="0"/>
              <a:t>Excretion in </a:t>
            </a:r>
            <a:r>
              <a:rPr lang="en-US" sz="2400" b="1" i="1" dirty="0">
                <a:solidFill>
                  <a:srgbClr val="932968"/>
                </a:solidFill>
              </a:rPr>
              <a:t>urine.</a:t>
            </a:r>
            <a:r>
              <a:rPr lang="en-US" sz="24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 descr="Parchment"/>
          <p:cNvGraphicFramePr>
            <a:graphicFrameLocks noGrp="1" noChangeAspect="1"/>
          </p:cNvGraphicFramePr>
          <p:nvPr>
            <p:ph/>
          </p:nvPr>
        </p:nvGraphicFramePr>
        <p:xfrm>
          <a:off x="196850" y="538163"/>
          <a:ext cx="880427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ISIS/Draw Sketch" r:id="rId4" imgW="5713730" imgH="3224530" progId="">
                  <p:embed/>
                </p:oleObj>
              </mc:Choice>
              <mc:Fallback>
                <p:oleObj name="ISIS/Draw Sketch" r:id="rId4" imgW="5713730" imgH="3224530" progId="">
                  <p:embed/>
                  <p:pic>
                    <p:nvPicPr>
                      <p:cNvPr id="7170" name="Object 4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850" y="538163"/>
                        <a:ext cx="8804275" cy="4968875"/>
                      </a:xfrm>
                      <a:prstGeom prst="rect">
                        <a:avLst/>
                      </a:prstGeom>
                      <a:blipFill dpi="0" rotWithShape="0">
                        <a:blip r:embed="rId6"/>
                        <a:srcRect/>
                        <a:tile tx="0" ty="0" sx="100000" sy="100000" flip="none" algn="tl"/>
                      </a:blip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3D82E4-6DBE-4B74-8248-DBB692AEB676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-142908" y="5916059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3200" dirty="0"/>
              <a:t>             </a:t>
            </a:r>
            <a:r>
              <a:rPr lang="en-US" sz="3200" b="1" dirty="0">
                <a:solidFill>
                  <a:schemeClr val="tx2"/>
                </a:solidFill>
              </a:rPr>
              <a:t>Sources and Fates of blood ammonia</a:t>
            </a:r>
            <a:r>
              <a:rPr lang="en-US" sz="32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500694" y="3500438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90 %</a:t>
            </a:r>
          </a:p>
        </p:txBody>
      </p:sp>
      <p:sp>
        <p:nvSpPr>
          <p:cNvPr id="7173" name="Text Box 8"/>
          <p:cNvSpPr txBox="1">
            <a:spLocks noChangeArrowheads="1"/>
          </p:cNvSpPr>
          <p:nvPr/>
        </p:nvSpPr>
        <p:spPr bwMode="auto">
          <a:xfrm>
            <a:off x="2438400" y="282892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C00000"/>
                </a:solidFill>
              </a:rPr>
              <a:t>4 %</a:t>
            </a:r>
          </a:p>
        </p:txBody>
      </p:sp>
      <p:sp>
        <p:nvSpPr>
          <p:cNvPr id="7174" name="Rectangle 9"/>
          <p:cNvSpPr>
            <a:spLocks noChangeArrowheads="1"/>
          </p:cNvSpPr>
          <p:nvPr/>
        </p:nvSpPr>
        <p:spPr bwMode="auto">
          <a:xfrm>
            <a:off x="5105400" y="2847973"/>
            <a:ext cx="671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1 %</a:t>
            </a:r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5805518" y="1716080"/>
            <a:ext cx="312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From bacterial action in the intestine on protein</a:t>
            </a:r>
          </a:p>
        </p:txBody>
      </p:sp>
      <p:sp>
        <p:nvSpPr>
          <p:cNvPr id="7176" name="Line 11"/>
          <p:cNvSpPr>
            <a:spLocks noChangeShapeType="1"/>
          </p:cNvSpPr>
          <p:nvPr/>
        </p:nvSpPr>
        <p:spPr bwMode="auto">
          <a:xfrm flipH="1">
            <a:off x="4800600" y="2119306"/>
            <a:ext cx="114300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1785918" y="4643446"/>
            <a:ext cx="24304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Excretion in urine</a:t>
            </a: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H="1">
            <a:off x="3124200" y="3281370"/>
            <a:ext cx="914400" cy="1219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710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26049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200" b="1" dirty="0">
                <a:solidFill>
                  <a:srgbClr val="669900"/>
                </a:solidFill>
              </a:rPr>
              <a:t>Two sources contribute to the renal ammonia: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i="1" dirty="0">
                <a:solidFill>
                  <a:srgbClr val="0070C0"/>
                </a:solidFill>
              </a:rPr>
              <a:t>blood </a:t>
            </a:r>
            <a:r>
              <a:rPr lang="en-US" sz="2200" dirty="0"/>
              <a:t>ammonia (is about one-third of excreted ammonia).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/>
              <a:t>ammonia formed in the </a:t>
            </a:r>
            <a:r>
              <a:rPr lang="en-US" sz="2200" b="1" i="1" dirty="0">
                <a:solidFill>
                  <a:srgbClr val="0070C0"/>
                </a:solidFill>
              </a:rPr>
              <a:t>kidney </a:t>
            </a:r>
            <a:r>
              <a:rPr lang="en-US" sz="2200" dirty="0"/>
              <a:t>through: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200" i="1" dirty="0" err="1">
                <a:solidFill>
                  <a:srgbClr val="002060"/>
                </a:solidFill>
              </a:rPr>
              <a:t>Glutaminase</a:t>
            </a:r>
            <a:r>
              <a:rPr lang="en-US" sz="2200" i="1" dirty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en-US" sz="2200" i="1" dirty="0">
                <a:solidFill>
                  <a:srgbClr val="002060"/>
                </a:solidFill>
              </a:rPr>
              <a:t>Glutamate </a:t>
            </a:r>
            <a:r>
              <a:rPr lang="en-US" sz="2200" i="1" dirty="0" err="1">
                <a:solidFill>
                  <a:srgbClr val="002060"/>
                </a:solidFill>
              </a:rPr>
              <a:t>dehydrogenase</a:t>
            </a:r>
            <a:r>
              <a:rPr lang="en-US" sz="2200" i="1" dirty="0">
                <a:solidFill>
                  <a:srgbClr val="002060"/>
                </a:solidFill>
              </a:rPr>
              <a:t>. </a:t>
            </a:r>
          </a:p>
          <a:p>
            <a:pPr marL="514350" indent="-514350">
              <a:buNone/>
            </a:pPr>
            <a:r>
              <a:rPr lang="en-US" sz="2200" b="1" dirty="0">
                <a:solidFill>
                  <a:srgbClr val="C00000"/>
                </a:solidFill>
              </a:rPr>
              <a:t>Ammonia secretion</a:t>
            </a:r>
          </a:p>
          <a:p>
            <a:r>
              <a:rPr lang="en-US" sz="2200" dirty="0"/>
              <a:t>Ammonia is secreted into the tubular lumen throughout the </a:t>
            </a:r>
            <a:r>
              <a:rPr lang="en-US" sz="2200" b="1" i="1" dirty="0">
                <a:solidFill>
                  <a:srgbClr val="669900"/>
                </a:solidFill>
              </a:rPr>
              <a:t>entire length </a:t>
            </a:r>
            <a:r>
              <a:rPr lang="en-US" sz="2200" dirty="0"/>
              <a:t>of the </a:t>
            </a:r>
            <a:r>
              <a:rPr lang="en-US" sz="2200" dirty="0" err="1"/>
              <a:t>nephron</a:t>
            </a:r>
            <a:r>
              <a:rPr lang="en-US" sz="2200" dirty="0"/>
              <a:t>.</a:t>
            </a:r>
          </a:p>
          <a:p>
            <a:r>
              <a:rPr lang="en-US" sz="2200" dirty="0"/>
              <a:t> Secretion occurs both during </a:t>
            </a:r>
            <a:r>
              <a:rPr lang="en-US" sz="2200" b="1" i="1" dirty="0">
                <a:solidFill>
                  <a:srgbClr val="669900"/>
                </a:solidFill>
              </a:rPr>
              <a:t>normal acid-base balance</a:t>
            </a:r>
            <a:r>
              <a:rPr lang="en-US" sz="2200" dirty="0"/>
              <a:t> and in chronic acidosis.</a:t>
            </a:r>
          </a:p>
          <a:p>
            <a:r>
              <a:rPr lang="en-US" sz="2200" b="1" i="1" dirty="0">
                <a:solidFill>
                  <a:srgbClr val="669900"/>
                </a:solidFill>
              </a:rPr>
              <a:t>Metabolic acidosis </a:t>
            </a:r>
            <a:r>
              <a:rPr lang="en-US" sz="2200" dirty="0"/>
              <a:t>is accompanied by an adaptive increase in renal ammonia production with a corresponding increase in urinary ammonium excretion.</a:t>
            </a:r>
          </a:p>
          <a:p>
            <a:pPr marL="514350" indent="-514350">
              <a:buNone/>
            </a:pPr>
            <a:r>
              <a:rPr lang="en-US" sz="2200" b="1" dirty="0">
                <a:solidFill>
                  <a:srgbClr val="C00000"/>
                </a:solidFill>
              </a:rPr>
              <a:t> 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285720" y="71414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 metabolism: a. Glutamine &amp; ammonia.</a:t>
            </a:r>
            <a:b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Renal ammonia: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927100"/>
          </a:xfrm>
        </p:spPr>
        <p:txBody>
          <a:bodyPr/>
          <a:lstStyle/>
          <a:p>
            <a:r>
              <a:rPr lang="en-US" sz="3200" dirty="0"/>
              <a:t>Ammonia release in the kidney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/>
          <a:p>
            <a:r>
              <a:rPr lang="en-US" sz="2400" dirty="0"/>
              <a:t>Ammonia production:</a:t>
            </a:r>
          </a:p>
          <a:p>
            <a:pPr marL="457200" indent="-457200">
              <a:buAutoNum type="arabicParenR"/>
            </a:pPr>
            <a:r>
              <a:rPr lang="en-US" sz="2400" dirty="0"/>
              <a:t>By </a:t>
            </a:r>
            <a:r>
              <a:rPr lang="en-US" sz="2400" dirty="0" err="1"/>
              <a:t>glutaminase</a:t>
            </a:r>
            <a:endParaRPr lang="en-US" sz="2400" dirty="0"/>
          </a:p>
          <a:p>
            <a:pPr marL="457200" indent="-457200">
              <a:buFontTx/>
              <a:buAutoNum type="arabicParenR"/>
            </a:pPr>
            <a:r>
              <a:rPr lang="en-US" sz="2400" dirty="0"/>
              <a:t>By glutamate </a:t>
            </a:r>
            <a:r>
              <a:rPr lang="en-US" sz="2400" dirty="0" err="1"/>
              <a:t>dehydrogenase</a:t>
            </a:r>
            <a:endParaRPr lang="en-US" sz="2400" dirty="0"/>
          </a:p>
          <a:p>
            <a:pPr marL="457200" indent="-45720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071546"/>
            <a:ext cx="3526810" cy="478634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43182"/>
            <a:ext cx="4829180" cy="35804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472518" cy="927100"/>
          </a:xfrm>
        </p:spPr>
        <p:txBody>
          <a:bodyPr/>
          <a:lstStyle/>
          <a:p>
            <a:r>
              <a:rPr lang="en-US" sz="3200" dirty="0"/>
              <a:t>Glutamine as a fuel for the kidney</a:t>
            </a:r>
          </a:p>
        </p:txBody>
      </p:sp>
      <p:pic>
        <p:nvPicPr>
          <p:cNvPr id="141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8143931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17615"/>
            <a:ext cx="850112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It is present in muscle as </a:t>
            </a:r>
            <a:r>
              <a:rPr lang="en-US" sz="2300" dirty="0" err="1"/>
              <a:t>creatine</a:t>
            </a:r>
            <a:r>
              <a:rPr lang="en-US" sz="2300" dirty="0"/>
              <a:t> phosphate </a:t>
            </a:r>
            <a:r>
              <a:rPr lang="en-US" sz="2300" b="1" dirty="0">
                <a:solidFill>
                  <a:schemeClr val="tx2"/>
                </a:solidFill>
              </a:rPr>
              <a:t>(CP) </a:t>
            </a:r>
            <a:r>
              <a:rPr lang="en-US" sz="2300" dirty="0"/>
              <a:t>which is a high-energy phosphate compound.</a:t>
            </a:r>
          </a:p>
          <a:p>
            <a:pPr>
              <a:buNone/>
            </a:pPr>
            <a:r>
              <a:rPr lang="en-US" sz="2300" b="1" dirty="0">
                <a:solidFill>
                  <a:srgbClr val="669900"/>
                </a:solidFill>
              </a:rPr>
              <a:t>Synthesis: </a:t>
            </a:r>
            <a:r>
              <a:rPr lang="en-US" sz="2300" dirty="0"/>
              <a:t>It is synthesized from:</a:t>
            </a:r>
          </a:p>
          <a:p>
            <a:pPr>
              <a:buNone/>
            </a:pPr>
            <a:r>
              <a:rPr lang="en-US" sz="2300" dirty="0"/>
              <a:t> 1. </a:t>
            </a:r>
            <a:r>
              <a:rPr lang="en-US" sz="2300" b="1" i="1" u="sng" dirty="0" err="1">
                <a:solidFill>
                  <a:srgbClr val="0070C0"/>
                </a:solidFill>
              </a:rPr>
              <a:t>Glycine</a:t>
            </a:r>
            <a:r>
              <a:rPr lang="en-US" sz="2300" b="1" i="1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en-US" sz="2300" dirty="0"/>
              <a:t> 2. The </a:t>
            </a:r>
            <a:r>
              <a:rPr lang="en-US" sz="2300" dirty="0" err="1"/>
              <a:t>guanidino</a:t>
            </a:r>
            <a:r>
              <a:rPr lang="en-US" sz="2300" dirty="0"/>
              <a:t> group of </a:t>
            </a:r>
            <a:r>
              <a:rPr lang="en-US" sz="2300" b="1" i="1" u="sng" dirty="0" err="1">
                <a:solidFill>
                  <a:srgbClr val="0070C0"/>
                </a:solidFill>
              </a:rPr>
              <a:t>arginine</a:t>
            </a:r>
            <a:r>
              <a:rPr lang="en-US" sz="2300" u="sng" dirty="0"/>
              <a:t>.</a:t>
            </a:r>
          </a:p>
          <a:p>
            <a:pPr>
              <a:buNone/>
            </a:pPr>
            <a:r>
              <a:rPr lang="en-US" sz="2300" dirty="0"/>
              <a:t> 3. The methyl group of S-</a:t>
            </a:r>
            <a:r>
              <a:rPr lang="en-US" sz="2300" dirty="0" err="1"/>
              <a:t>adenosylmethionine</a:t>
            </a:r>
            <a:r>
              <a:rPr lang="en-US" sz="2300" dirty="0"/>
              <a:t> </a:t>
            </a:r>
            <a:r>
              <a:rPr lang="en-US" sz="2300" b="1" i="1" u="sng" dirty="0">
                <a:solidFill>
                  <a:srgbClr val="0070C0"/>
                </a:solidFill>
              </a:rPr>
              <a:t>(SAM). </a:t>
            </a:r>
          </a:p>
          <a:p>
            <a:r>
              <a:rPr lang="en-US" sz="2300" dirty="0" err="1"/>
              <a:t>Creatine</a:t>
            </a:r>
            <a:r>
              <a:rPr lang="en-US" sz="2300" dirty="0"/>
              <a:t> formed in the </a:t>
            </a:r>
            <a:r>
              <a:rPr lang="en-US" sz="2300" b="1" i="1" dirty="0">
                <a:solidFill>
                  <a:srgbClr val="669900"/>
                </a:solidFill>
              </a:rPr>
              <a:t>liver</a:t>
            </a:r>
            <a:r>
              <a:rPr lang="en-US" sz="2300" dirty="0"/>
              <a:t> is transported by blood to muscles where it is </a:t>
            </a:r>
            <a:r>
              <a:rPr lang="en-US" sz="2300" dirty="0" err="1"/>
              <a:t>phosphorylated</a:t>
            </a:r>
            <a:r>
              <a:rPr lang="en-US" sz="2300" dirty="0"/>
              <a:t> to </a:t>
            </a:r>
            <a:r>
              <a:rPr lang="en-US" sz="2300" dirty="0" err="1"/>
              <a:t>phosphocreatine</a:t>
            </a:r>
            <a:r>
              <a:rPr lang="en-US" sz="2300" dirty="0"/>
              <a:t> (</a:t>
            </a:r>
            <a:r>
              <a:rPr lang="en-US" sz="2300" dirty="0" err="1"/>
              <a:t>phosphagen</a:t>
            </a:r>
            <a:r>
              <a:rPr lang="en-US" sz="2300" dirty="0"/>
              <a:t>). 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During </a:t>
            </a:r>
            <a:r>
              <a:rPr lang="en-US" sz="2300" b="1" i="1" dirty="0">
                <a:solidFill>
                  <a:srgbClr val="002060"/>
                </a:solidFill>
              </a:rPr>
              <a:t>rest </a:t>
            </a:r>
            <a:r>
              <a:rPr lang="en-US" sz="2300" dirty="0"/>
              <a:t>(relaxed muscle), </a:t>
            </a:r>
            <a:r>
              <a:rPr lang="en-US" sz="2300" dirty="0" err="1"/>
              <a:t>creatine</a:t>
            </a:r>
            <a:r>
              <a:rPr lang="en-US" sz="2300" dirty="0"/>
              <a:t> is </a:t>
            </a:r>
            <a:r>
              <a:rPr lang="en-US" sz="2300" dirty="0" err="1"/>
              <a:t>phosphorylated</a:t>
            </a:r>
            <a:r>
              <a:rPr lang="en-US" sz="2300" dirty="0"/>
              <a:t> to store energy.  </a:t>
            </a:r>
          </a:p>
          <a:p>
            <a:pPr>
              <a:buFont typeface="Wingdings" pitchFamily="2" charset="2"/>
              <a:buChar char="Ø"/>
            </a:pPr>
            <a:r>
              <a:rPr lang="en-US" sz="2300" dirty="0"/>
              <a:t>In </a:t>
            </a:r>
            <a:r>
              <a:rPr lang="en-US" sz="2300" b="1" i="1" dirty="0">
                <a:solidFill>
                  <a:srgbClr val="002060"/>
                </a:solidFill>
              </a:rPr>
              <a:t>contracting muscle </a:t>
            </a:r>
            <a:r>
              <a:rPr lang="en-US" sz="2300" dirty="0"/>
              <a:t>the reaction is reversed to supply </a:t>
            </a:r>
            <a:r>
              <a:rPr lang="en-US" sz="2800" b="1" i="1" dirty="0">
                <a:solidFill>
                  <a:schemeClr val="tx2"/>
                </a:solidFill>
              </a:rPr>
              <a:t>ATP</a:t>
            </a:r>
            <a:r>
              <a:rPr lang="en-US" sz="2800" b="1" dirty="0"/>
              <a:t>.</a:t>
            </a:r>
            <a:endParaRPr lang="en-US" sz="2300" b="1" dirty="0"/>
          </a:p>
          <a:p>
            <a:pPr>
              <a:buNone/>
            </a:pPr>
            <a:r>
              <a:rPr lang="en-US" sz="2300" b="1" i="1" dirty="0">
                <a:solidFill>
                  <a:srgbClr val="0070C0"/>
                </a:solidFill>
              </a:rPr>
              <a:t> </a:t>
            </a:r>
          </a:p>
          <a:p>
            <a:pPr>
              <a:buNone/>
            </a:pPr>
            <a:r>
              <a:rPr lang="en-US" sz="2300" b="1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285720" y="71414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Protein metabolism: b.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Creatine</a:t>
            </a:r>
            <a:r>
              <a:rPr lang="en-US" sz="3200" b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32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synthesis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4363" name="Rectangle 27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r>
              <a:rPr lang="en-US" b="1" dirty="0">
                <a:solidFill>
                  <a:schemeClr val="tx2"/>
                </a:solidFill>
              </a:rPr>
              <a:t>Synthesis of </a:t>
            </a:r>
            <a:r>
              <a:rPr lang="en-US" b="1" dirty="0" err="1">
                <a:solidFill>
                  <a:schemeClr val="tx2"/>
                </a:solidFill>
              </a:rPr>
              <a:t>Creatine</a:t>
            </a:r>
            <a:r>
              <a:rPr lang="en-US" b="1" dirty="0">
                <a:solidFill>
                  <a:schemeClr val="tx2"/>
                </a:solidFill>
              </a:rPr>
              <a:t> Phosphate: 1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547813" y="836613"/>
            <a:ext cx="1871662" cy="2305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 rtl="0"/>
            <a:r>
              <a:rPr lang="en-US" dirty="0">
                <a:solidFill>
                  <a:schemeClr val="bg1"/>
                </a:solidFill>
              </a:rPr>
              <a:t>        </a:t>
            </a:r>
            <a:r>
              <a:rPr lang="en-US" sz="2000" b="1" dirty="0"/>
              <a:t>NH2</a:t>
            </a:r>
          </a:p>
          <a:p>
            <a:pPr algn="l" rtl="0"/>
            <a:r>
              <a:rPr lang="en-US" sz="2000" b="1" dirty="0"/>
              <a:t>       C   NH</a:t>
            </a:r>
          </a:p>
          <a:p>
            <a:pPr algn="l" rtl="0"/>
            <a:r>
              <a:rPr lang="en-US" sz="2000" b="1" dirty="0"/>
              <a:t>       NH</a:t>
            </a:r>
          </a:p>
          <a:p>
            <a:pPr algn="l" rtl="0"/>
            <a:r>
              <a:rPr lang="en-US" sz="2000" b="1" dirty="0"/>
              <a:t>       CH2</a:t>
            </a:r>
          </a:p>
          <a:p>
            <a:pPr algn="l" rtl="0"/>
            <a:r>
              <a:rPr lang="en-US" sz="2000" b="1" dirty="0"/>
              <a:t>       CH2</a:t>
            </a:r>
          </a:p>
          <a:p>
            <a:pPr algn="l" rtl="0"/>
            <a:r>
              <a:rPr lang="en-US" sz="2000" b="1" dirty="0"/>
              <a:t>H2NCH</a:t>
            </a:r>
          </a:p>
          <a:p>
            <a:pPr algn="l" rtl="0"/>
            <a:r>
              <a:rPr lang="en-US" sz="2000" b="1" dirty="0"/>
              <a:t>       COOH</a:t>
            </a:r>
          </a:p>
        </p:txBody>
      </p:sp>
      <p:sp>
        <p:nvSpPr>
          <p:cNvPr id="22532" name="Rectangle 10"/>
          <p:cNvSpPr>
            <a:spLocks noChangeArrowheads="1"/>
          </p:cNvSpPr>
          <p:nvPr/>
        </p:nvSpPr>
        <p:spPr bwMode="auto">
          <a:xfrm>
            <a:off x="4787900" y="2060575"/>
            <a:ext cx="1800225" cy="10080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/>
              <a:t>         </a:t>
            </a:r>
          </a:p>
          <a:p>
            <a:pPr algn="l"/>
            <a:r>
              <a:rPr lang="en-US" sz="2000" b="1"/>
              <a:t>        NH2   </a:t>
            </a:r>
          </a:p>
          <a:p>
            <a:pPr algn="l" rtl="0"/>
            <a:r>
              <a:rPr lang="en-US" sz="2000" b="1"/>
              <a:t>        CH2</a:t>
            </a:r>
          </a:p>
          <a:p>
            <a:pPr algn="l"/>
            <a:r>
              <a:rPr lang="en-US" sz="2000" b="1"/>
              <a:t>        COOH</a:t>
            </a:r>
          </a:p>
          <a:p>
            <a:pPr algn="l"/>
            <a:endParaRPr lang="en-US" sz="2000" b="1"/>
          </a:p>
        </p:txBody>
      </p:sp>
      <p:sp>
        <p:nvSpPr>
          <p:cNvPr id="22533" name="Arc 20"/>
          <p:cNvSpPr>
            <a:spLocks/>
          </p:cNvSpPr>
          <p:nvPr/>
        </p:nvSpPr>
        <p:spPr bwMode="auto">
          <a:xfrm rot="5400000">
            <a:off x="3347244" y="3358356"/>
            <a:ext cx="2879725" cy="1293813"/>
          </a:xfrm>
          <a:custGeom>
            <a:avLst/>
            <a:gdLst>
              <a:gd name="T0" fmla="*/ 2147483647 w 32552"/>
              <a:gd name="T1" fmla="*/ 2147483647 h 21600"/>
              <a:gd name="T2" fmla="*/ 0 w 32552"/>
              <a:gd name="T3" fmla="*/ 2147483647 h 21600"/>
              <a:gd name="T4" fmla="*/ 2147483647 w 32552"/>
              <a:gd name="T5" fmla="*/ 0 h 21600"/>
              <a:gd name="T6" fmla="*/ 0 60000 65536"/>
              <a:gd name="T7" fmla="*/ 0 60000 65536"/>
              <a:gd name="T8" fmla="*/ 0 60000 65536"/>
              <a:gd name="T9" fmla="*/ 0 w 32552"/>
              <a:gd name="T10" fmla="*/ 0 h 21600"/>
              <a:gd name="T11" fmla="*/ 32552 w 325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2" h="21600" fill="none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</a:path>
              <a:path w="32552" h="21600" stroke="0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  <a:lnTo>
                  <a:pt x="16593" y="0"/>
                </a:lnTo>
                <a:close/>
              </a:path>
            </a:pathLst>
          </a:custGeom>
          <a:noFill/>
          <a:ln w="38100">
            <a:solidFill>
              <a:srgbClr val="080808"/>
            </a:solidFill>
            <a:round/>
            <a:headEnd type="triangle" w="med" len="med"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2534" name="Arc 21"/>
          <p:cNvSpPr>
            <a:spLocks/>
          </p:cNvSpPr>
          <p:nvPr/>
        </p:nvSpPr>
        <p:spPr bwMode="auto">
          <a:xfrm rot="5400000" flipV="1">
            <a:off x="2016125" y="3321050"/>
            <a:ext cx="2879725" cy="1368425"/>
          </a:xfrm>
          <a:custGeom>
            <a:avLst/>
            <a:gdLst>
              <a:gd name="T0" fmla="*/ 2147483647 w 32552"/>
              <a:gd name="T1" fmla="*/ 2147483647 h 21600"/>
              <a:gd name="T2" fmla="*/ 0 w 32552"/>
              <a:gd name="T3" fmla="*/ 2147483647 h 21600"/>
              <a:gd name="T4" fmla="*/ 2147483647 w 32552"/>
              <a:gd name="T5" fmla="*/ 0 h 21600"/>
              <a:gd name="T6" fmla="*/ 0 60000 65536"/>
              <a:gd name="T7" fmla="*/ 0 60000 65536"/>
              <a:gd name="T8" fmla="*/ 0 60000 65536"/>
              <a:gd name="T9" fmla="*/ 0 w 32552"/>
              <a:gd name="T10" fmla="*/ 0 h 21600"/>
              <a:gd name="T11" fmla="*/ 32552 w 325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2" h="21600" fill="none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</a:path>
              <a:path w="32552" h="21600" stroke="0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  <a:lnTo>
                  <a:pt x="16593" y="0"/>
                </a:lnTo>
                <a:close/>
              </a:path>
            </a:pathLst>
          </a:custGeom>
          <a:noFill/>
          <a:ln w="38100">
            <a:solidFill>
              <a:srgbClr val="080808"/>
            </a:solidFill>
            <a:round/>
            <a:headEnd type="triangle" w="med" len="med"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2535" name="Rectangle 19"/>
          <p:cNvSpPr>
            <a:spLocks noChangeArrowheads="1"/>
          </p:cNvSpPr>
          <p:nvPr/>
        </p:nvSpPr>
        <p:spPr bwMode="auto">
          <a:xfrm>
            <a:off x="1547813" y="4292600"/>
            <a:ext cx="1871662" cy="22320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 b="1"/>
              <a:t>    </a:t>
            </a:r>
          </a:p>
          <a:p>
            <a:pPr algn="ctr"/>
            <a:r>
              <a:rPr lang="en-US" sz="2000" b="1"/>
              <a:t>       </a:t>
            </a:r>
          </a:p>
          <a:p>
            <a:pPr algn="ctr"/>
            <a:r>
              <a:rPr lang="en-US" sz="2000" b="1"/>
              <a:t>       NH2  </a:t>
            </a:r>
          </a:p>
          <a:p>
            <a:pPr algn="ctr"/>
            <a:r>
              <a:rPr lang="en-US" sz="2000" b="1"/>
              <a:t>     CH2</a:t>
            </a:r>
          </a:p>
          <a:p>
            <a:pPr algn="ctr"/>
            <a:r>
              <a:rPr lang="en-US" sz="2000" b="1"/>
              <a:t>     CH2</a:t>
            </a:r>
          </a:p>
          <a:p>
            <a:pPr algn="ctr"/>
            <a:r>
              <a:rPr lang="en-US" sz="2000" b="1"/>
              <a:t>H2NCH</a:t>
            </a:r>
          </a:p>
          <a:p>
            <a:pPr algn="ctr"/>
            <a:r>
              <a:rPr lang="en-US" sz="2000" b="1"/>
              <a:t>       COOH</a:t>
            </a:r>
          </a:p>
        </p:txBody>
      </p:sp>
      <p:sp>
        <p:nvSpPr>
          <p:cNvPr id="22536" name="Rectangle 20"/>
          <p:cNvSpPr>
            <a:spLocks noChangeArrowheads="1"/>
          </p:cNvSpPr>
          <p:nvPr/>
        </p:nvSpPr>
        <p:spPr bwMode="auto">
          <a:xfrm>
            <a:off x="4787900" y="4652963"/>
            <a:ext cx="1944688" cy="18002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 NH2</a:t>
            </a:r>
          </a:p>
          <a:p>
            <a:pPr algn="ctr"/>
            <a:r>
              <a:rPr lang="en-US" sz="2000" b="1" dirty="0"/>
              <a:t>   C  </a:t>
            </a:r>
            <a:r>
              <a:rPr lang="ar-EG" sz="2000" b="1" dirty="0"/>
              <a:t> </a:t>
            </a:r>
            <a:r>
              <a:rPr lang="en-US" sz="2000" b="1" dirty="0"/>
              <a:t>NH</a:t>
            </a:r>
          </a:p>
          <a:p>
            <a:pPr algn="ctr"/>
            <a:r>
              <a:rPr lang="en-US" sz="2000" b="1" dirty="0"/>
              <a:t>NH</a:t>
            </a:r>
          </a:p>
          <a:p>
            <a:pPr algn="ctr"/>
            <a:r>
              <a:rPr lang="en-US" sz="2000" b="1" dirty="0"/>
              <a:t> CH2</a:t>
            </a:r>
          </a:p>
          <a:p>
            <a:pPr algn="ctr"/>
            <a:r>
              <a:rPr lang="en-US" sz="2000" b="1" dirty="0"/>
              <a:t>     COOH</a:t>
            </a:r>
          </a:p>
        </p:txBody>
      </p:sp>
      <p:sp>
        <p:nvSpPr>
          <p:cNvPr id="22537" name="Rectangle 21"/>
          <p:cNvSpPr>
            <a:spLocks noChangeArrowheads="1"/>
          </p:cNvSpPr>
          <p:nvPr/>
        </p:nvSpPr>
        <p:spPr bwMode="auto">
          <a:xfrm>
            <a:off x="2714612" y="3643314"/>
            <a:ext cx="3643338" cy="500066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800" dirty="0" err="1">
                <a:solidFill>
                  <a:srgbClr val="002060"/>
                </a:solidFill>
              </a:rPr>
              <a:t>Amidino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transferase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2538" name="Rectangle 22"/>
          <p:cNvSpPr>
            <a:spLocks noChangeArrowheads="1"/>
          </p:cNvSpPr>
          <p:nvPr/>
        </p:nvSpPr>
        <p:spPr bwMode="auto">
          <a:xfrm>
            <a:off x="4356100" y="6453188"/>
            <a:ext cx="28797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Guanidinoacetate</a:t>
            </a:r>
            <a:endParaRPr lang="en-US" sz="2400" b="1" dirty="0"/>
          </a:p>
        </p:txBody>
      </p: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1476375" y="6453188"/>
            <a:ext cx="194310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Ornithine</a:t>
            </a:r>
            <a:endParaRPr lang="en-US" sz="2400" b="1" dirty="0"/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1547813" y="3141663"/>
            <a:ext cx="18716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Arginine</a:t>
            </a:r>
            <a:endParaRPr lang="en-US" sz="2400" b="1" dirty="0"/>
          </a:p>
        </p:txBody>
      </p:sp>
      <p:sp>
        <p:nvSpPr>
          <p:cNvPr id="22541" name="Rectangle 29"/>
          <p:cNvSpPr>
            <a:spLocks noChangeArrowheads="1"/>
          </p:cNvSpPr>
          <p:nvPr/>
        </p:nvSpPr>
        <p:spPr bwMode="auto">
          <a:xfrm>
            <a:off x="4787900" y="3068638"/>
            <a:ext cx="18002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 err="1"/>
              <a:t>Glycine</a:t>
            </a:r>
            <a:endParaRPr lang="en-US" sz="2400" b="1" dirty="0"/>
          </a:p>
        </p:txBody>
      </p:sp>
      <p:sp>
        <p:nvSpPr>
          <p:cNvPr id="22542" name="Rectangle 30"/>
          <p:cNvSpPr>
            <a:spLocks noChangeArrowheads="1"/>
          </p:cNvSpPr>
          <p:nvPr/>
        </p:nvSpPr>
        <p:spPr bwMode="auto">
          <a:xfrm>
            <a:off x="7072330" y="3644900"/>
            <a:ext cx="1281126" cy="569918"/>
          </a:xfrm>
          <a:prstGeom prst="rect">
            <a:avLst/>
          </a:prstGeom>
          <a:solidFill>
            <a:srgbClr val="FDF58D"/>
          </a:solidFill>
          <a:ln w="9525">
            <a:solidFill>
              <a:srgbClr val="FFFF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002060"/>
                </a:solidFill>
              </a:rPr>
              <a:t>Kidney</a:t>
            </a:r>
          </a:p>
        </p:txBody>
      </p:sp>
      <p:sp>
        <p:nvSpPr>
          <p:cNvPr id="22543" name="Line 43"/>
          <p:cNvSpPr>
            <a:spLocks noChangeShapeType="1"/>
          </p:cNvSpPr>
          <p:nvPr/>
        </p:nvSpPr>
        <p:spPr bwMode="auto">
          <a:xfrm flipV="1">
            <a:off x="2339975" y="1412875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4" name="Line 43"/>
          <p:cNvSpPr>
            <a:spLocks noChangeShapeType="1"/>
          </p:cNvSpPr>
          <p:nvPr/>
        </p:nvSpPr>
        <p:spPr bwMode="auto">
          <a:xfrm flipV="1">
            <a:off x="2339975" y="134143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V="1">
            <a:off x="5724525" y="537368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Line 43"/>
          <p:cNvSpPr>
            <a:spLocks noChangeShapeType="1"/>
          </p:cNvSpPr>
          <p:nvPr/>
        </p:nvSpPr>
        <p:spPr bwMode="auto">
          <a:xfrm flipV="1">
            <a:off x="5724525" y="5445125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715272" y="2857496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1</a:t>
            </a:r>
          </a:p>
        </p:txBody>
      </p:sp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ChangeArrowheads="1"/>
          </p:cNvSpPr>
          <p:nvPr/>
        </p:nvSpPr>
        <p:spPr bwMode="auto">
          <a:xfrm>
            <a:off x="357158" y="428604"/>
            <a:ext cx="392909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+mn-lt"/>
              </a:rPr>
              <a:t>Introduction</a:t>
            </a:r>
          </a:p>
          <a:p>
            <a:r>
              <a:rPr lang="en-US" sz="2400" b="1" dirty="0">
                <a:solidFill>
                  <a:schemeClr val="tx2"/>
                </a:solidFill>
                <a:latin typeface="+mn-lt"/>
              </a:rPr>
              <a:t>Urine formation</a:t>
            </a:r>
            <a:r>
              <a:rPr lang="en-US" dirty="0">
                <a:latin typeface="+mn-lt"/>
              </a:rPr>
              <a:t> </a:t>
            </a:r>
          </a:p>
          <a:p>
            <a:pPr algn="l"/>
            <a:r>
              <a:rPr lang="en-US" sz="2400" b="1" dirty="0">
                <a:solidFill>
                  <a:srgbClr val="669900"/>
                </a:solidFill>
                <a:latin typeface="+mn-lt"/>
              </a:rPr>
              <a:t>Structures responsible for the urine formation:</a:t>
            </a:r>
          </a:p>
          <a:p>
            <a:pPr algn="l">
              <a:buFont typeface="Wingdings" pitchFamily="2" charset="2"/>
              <a:buChar char="§"/>
            </a:pPr>
            <a:r>
              <a:rPr lang="uk-UA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glomeruli</a:t>
            </a:r>
            <a:r>
              <a:rPr lang="en-US" sz="2400" dirty="0">
                <a:latin typeface="+mn-lt"/>
              </a:rPr>
              <a:t>. 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proximal convoluted tubule.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distal</a:t>
            </a:r>
            <a:r>
              <a:rPr lang="en-US" sz="2400" dirty="0"/>
              <a:t> convoluted tubule.</a:t>
            </a:r>
            <a:endParaRPr lang="en-US" dirty="0">
              <a:latin typeface="+mn-lt"/>
            </a:endParaRPr>
          </a:p>
        </p:txBody>
      </p:sp>
      <p:sp>
        <p:nvSpPr>
          <p:cNvPr id="15363" name="Rectangle 9"/>
          <p:cNvSpPr>
            <a:spLocks noChangeArrowheads="1"/>
          </p:cNvSpPr>
          <p:nvPr/>
        </p:nvSpPr>
        <p:spPr bwMode="auto">
          <a:xfrm>
            <a:off x="285720" y="3776024"/>
            <a:ext cx="39767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669900"/>
                </a:solidFill>
                <a:latin typeface="+mn-lt"/>
              </a:rPr>
              <a:t>Mechanism of urine formation: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filtration</a:t>
            </a: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reabsorption</a:t>
            </a:r>
            <a:endParaRPr lang="en-US" sz="2400" dirty="0">
              <a:latin typeface="+mn-lt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2400" dirty="0">
                <a:latin typeface="+mn-lt"/>
              </a:rPr>
              <a:t> secretion</a:t>
            </a:r>
          </a:p>
        </p:txBody>
      </p:sp>
      <p:pic>
        <p:nvPicPr>
          <p:cNvPr id="5" name="Picture 4" descr="nephr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983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FCFCF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  <a:p>
            <a:pPr algn="ctr" eaLnBrk="1" hangingPunct="1">
              <a:buFontTx/>
              <a:buNone/>
            </a:pPr>
            <a:endParaRPr lang="en-US" sz="2000" b="1" dirty="0"/>
          </a:p>
        </p:txBody>
      </p:sp>
      <p:sp>
        <p:nvSpPr>
          <p:cNvPr id="23555" name="Rectangle 9"/>
          <p:cNvSpPr>
            <a:spLocks noChangeArrowheads="1"/>
          </p:cNvSpPr>
          <p:nvPr/>
        </p:nvSpPr>
        <p:spPr bwMode="auto">
          <a:xfrm>
            <a:off x="755650" y="333375"/>
            <a:ext cx="1008063" cy="151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NH2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/>
              <a:t> </a:t>
            </a:r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2339975" y="1052513"/>
            <a:ext cx="30972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5867400" y="404813"/>
            <a:ext cx="1008063" cy="151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NH2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/>
              <a:t> </a:t>
            </a:r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N-</a:t>
            </a:r>
            <a:r>
              <a:rPr lang="en-US" sz="2400" b="1" dirty="0"/>
              <a:t>CH3</a:t>
            </a:r>
            <a:endParaRPr lang="en-US" sz="2000" b="1" dirty="0"/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755650" y="4292600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755650" y="5589588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1403350" y="4292600"/>
            <a:ext cx="0" cy="12969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2" name="Rectangle 17"/>
          <p:cNvSpPr>
            <a:spLocks noChangeArrowheads="1"/>
          </p:cNvSpPr>
          <p:nvPr/>
        </p:nvSpPr>
        <p:spPr bwMode="auto">
          <a:xfrm>
            <a:off x="0" y="2214554"/>
            <a:ext cx="2736850" cy="50958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400" b="1" dirty="0" err="1"/>
              <a:t>Guanidinoacetate</a:t>
            </a:r>
            <a:endParaRPr lang="en-US" sz="2400" b="1" dirty="0"/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5580063" y="2133600"/>
            <a:ext cx="1512887" cy="360363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endParaRPr lang="en-US" sz="2400" b="1" dirty="0"/>
          </a:p>
        </p:txBody>
      </p:sp>
      <p:sp>
        <p:nvSpPr>
          <p:cNvPr id="23564" name="Rectangle 19"/>
          <p:cNvSpPr>
            <a:spLocks noChangeArrowheads="1"/>
          </p:cNvSpPr>
          <p:nvPr/>
        </p:nvSpPr>
        <p:spPr bwMode="auto">
          <a:xfrm>
            <a:off x="4932362" y="6069034"/>
            <a:ext cx="3711604" cy="431800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r>
              <a:rPr lang="en-US" sz="2400" b="1" dirty="0"/>
              <a:t> phosphate (CP)</a:t>
            </a:r>
          </a:p>
        </p:txBody>
      </p: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5867400" y="4292600"/>
            <a:ext cx="1008063" cy="1708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NH~</a:t>
            </a:r>
            <a:r>
              <a:rPr lang="en-US" sz="2800" b="1" dirty="0"/>
              <a:t>P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/>
              <a:t> </a:t>
            </a:r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6300788" y="26368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6"/>
          <p:cNvSpPr>
            <a:spLocks noChangeShapeType="1"/>
          </p:cNvSpPr>
          <p:nvPr/>
        </p:nvSpPr>
        <p:spPr bwMode="auto">
          <a:xfrm flipV="1">
            <a:off x="6300788" y="26368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0" name="Rectangle 27"/>
          <p:cNvSpPr>
            <a:spLocks noChangeArrowheads="1"/>
          </p:cNvSpPr>
          <p:nvPr/>
        </p:nvSpPr>
        <p:spPr bwMode="auto">
          <a:xfrm>
            <a:off x="2555875" y="333375"/>
            <a:ext cx="2736850" cy="574675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/>
              <a:t>Methyl transferase</a:t>
            </a:r>
          </a:p>
        </p:txBody>
      </p:sp>
      <p:sp>
        <p:nvSpPr>
          <p:cNvPr id="23571" name="Arc 21"/>
          <p:cNvSpPr>
            <a:spLocks/>
          </p:cNvSpPr>
          <p:nvPr/>
        </p:nvSpPr>
        <p:spPr bwMode="auto">
          <a:xfrm rot="175065" flipV="1">
            <a:off x="2916238" y="1052513"/>
            <a:ext cx="2009775" cy="1073150"/>
          </a:xfrm>
          <a:custGeom>
            <a:avLst/>
            <a:gdLst>
              <a:gd name="T0" fmla="*/ 2147483647 w 32552"/>
              <a:gd name="T1" fmla="*/ 2147483647 h 21600"/>
              <a:gd name="T2" fmla="*/ 0 w 32552"/>
              <a:gd name="T3" fmla="*/ 2147483647 h 21600"/>
              <a:gd name="T4" fmla="*/ 2147483647 w 32552"/>
              <a:gd name="T5" fmla="*/ 0 h 21600"/>
              <a:gd name="T6" fmla="*/ 0 60000 65536"/>
              <a:gd name="T7" fmla="*/ 0 60000 65536"/>
              <a:gd name="T8" fmla="*/ 0 60000 65536"/>
              <a:gd name="T9" fmla="*/ 0 w 32552"/>
              <a:gd name="T10" fmla="*/ 0 h 21600"/>
              <a:gd name="T11" fmla="*/ 32552 w 3255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552" h="21600" fill="none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</a:path>
              <a:path w="32552" h="21600" stroke="0" extrusionOk="0">
                <a:moveTo>
                  <a:pt x="32551" y="14555"/>
                </a:moveTo>
                <a:cubicBezTo>
                  <a:pt x="28459" y="19043"/>
                  <a:pt x="22666" y="21599"/>
                  <a:pt x="16593" y="21600"/>
                </a:cubicBezTo>
                <a:cubicBezTo>
                  <a:pt x="10182" y="21600"/>
                  <a:pt x="4103" y="18752"/>
                  <a:pt x="-1" y="13828"/>
                </a:cubicBezTo>
                <a:lnTo>
                  <a:pt x="16593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endParaRPr lang="en-US"/>
          </a:p>
        </p:txBody>
      </p:sp>
      <p:sp>
        <p:nvSpPr>
          <p:cNvPr id="23572" name="Rectangle 29"/>
          <p:cNvSpPr>
            <a:spLocks noChangeArrowheads="1"/>
          </p:cNvSpPr>
          <p:nvPr/>
        </p:nvSpPr>
        <p:spPr bwMode="auto">
          <a:xfrm>
            <a:off x="2285984" y="1484313"/>
            <a:ext cx="846154" cy="57626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SA</a:t>
            </a:r>
            <a:r>
              <a:rPr lang="en-US" sz="2400" b="1" dirty="0">
                <a:solidFill>
                  <a:srgbClr val="00FF00"/>
                </a:solidFill>
              </a:rPr>
              <a:t>M</a:t>
            </a:r>
          </a:p>
        </p:txBody>
      </p:sp>
      <p:sp>
        <p:nvSpPr>
          <p:cNvPr id="23573" name="Rectangle 30"/>
          <p:cNvSpPr>
            <a:spLocks noChangeArrowheads="1"/>
          </p:cNvSpPr>
          <p:nvPr/>
        </p:nvSpPr>
        <p:spPr bwMode="auto">
          <a:xfrm>
            <a:off x="4787900" y="1557338"/>
            <a:ext cx="784232" cy="371464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SA</a:t>
            </a:r>
            <a:r>
              <a:rPr lang="en-US" sz="2400" b="1" dirty="0">
                <a:solidFill>
                  <a:srgbClr val="FFFF00"/>
                </a:solidFill>
              </a:rPr>
              <a:t>H</a:t>
            </a:r>
          </a:p>
        </p:txBody>
      </p:sp>
      <p:sp>
        <p:nvSpPr>
          <p:cNvPr id="23574" name="Rectangle 31"/>
          <p:cNvSpPr>
            <a:spLocks noChangeArrowheads="1"/>
          </p:cNvSpPr>
          <p:nvPr/>
        </p:nvSpPr>
        <p:spPr bwMode="auto">
          <a:xfrm>
            <a:off x="3419475" y="1268413"/>
            <a:ext cx="1152525" cy="504825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rtl="0"/>
            <a:r>
              <a:rPr lang="en-US" sz="2400" b="1" dirty="0"/>
              <a:t>Liver</a:t>
            </a:r>
          </a:p>
        </p:txBody>
      </p:sp>
      <p:sp>
        <p:nvSpPr>
          <p:cNvPr id="23575" name="Rectangle 32"/>
          <p:cNvSpPr>
            <a:spLocks noChangeArrowheads="1"/>
          </p:cNvSpPr>
          <p:nvPr/>
        </p:nvSpPr>
        <p:spPr bwMode="auto">
          <a:xfrm>
            <a:off x="5076825" y="3068638"/>
            <a:ext cx="1150938" cy="576262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/>
              <a:t>Muscle</a:t>
            </a:r>
          </a:p>
        </p:txBody>
      </p:sp>
      <p:sp>
        <p:nvSpPr>
          <p:cNvPr id="23576" name="Arc 20"/>
          <p:cNvSpPr>
            <a:spLocks/>
          </p:cNvSpPr>
          <p:nvPr/>
        </p:nvSpPr>
        <p:spPr bwMode="auto">
          <a:xfrm rot="850597" flipH="1">
            <a:off x="6300788" y="2708275"/>
            <a:ext cx="792162" cy="1295400"/>
          </a:xfrm>
          <a:custGeom>
            <a:avLst/>
            <a:gdLst>
              <a:gd name="T0" fmla="*/ 2147483647 w 25507"/>
              <a:gd name="T1" fmla="*/ 0 h 42563"/>
              <a:gd name="T2" fmla="*/ 0 w 25507"/>
              <a:gd name="T3" fmla="*/ 2147483647 h 42563"/>
              <a:gd name="T4" fmla="*/ 2147483647 w 25507"/>
              <a:gd name="T5" fmla="*/ 2147483647 h 42563"/>
              <a:gd name="T6" fmla="*/ 0 60000 65536"/>
              <a:gd name="T7" fmla="*/ 0 60000 65536"/>
              <a:gd name="T8" fmla="*/ 0 60000 65536"/>
              <a:gd name="T9" fmla="*/ 0 w 25507"/>
              <a:gd name="T10" fmla="*/ 0 h 42563"/>
              <a:gd name="T11" fmla="*/ 25507 w 25507"/>
              <a:gd name="T12" fmla="*/ 42563 h 42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07" h="42563" fill="none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</a:path>
              <a:path w="25507" h="42563" stroke="0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  <a:lnTo>
                  <a:pt x="3907" y="2096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34"/>
          <p:cNvSpPr>
            <a:spLocks noChangeArrowheads="1"/>
          </p:cNvSpPr>
          <p:nvPr/>
        </p:nvSpPr>
        <p:spPr bwMode="auto">
          <a:xfrm>
            <a:off x="7019925" y="2492375"/>
            <a:ext cx="792163" cy="4318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AT</a:t>
            </a:r>
            <a:r>
              <a:rPr lang="en-US" sz="2400" b="1" dirty="0">
                <a:solidFill>
                  <a:schemeClr val="hlink"/>
                </a:solidFill>
              </a:rPr>
              <a:t>P</a:t>
            </a:r>
          </a:p>
        </p:txBody>
      </p:sp>
      <p:sp>
        <p:nvSpPr>
          <p:cNvPr id="23578" name="Rectangle 35"/>
          <p:cNvSpPr>
            <a:spLocks noChangeArrowheads="1"/>
          </p:cNvSpPr>
          <p:nvPr/>
        </p:nvSpPr>
        <p:spPr bwMode="auto">
          <a:xfrm>
            <a:off x="7019925" y="3860800"/>
            <a:ext cx="792163" cy="433388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CFCFC"/>
                </a:solidFill>
              </a:rPr>
              <a:t>AD</a:t>
            </a:r>
            <a:r>
              <a:rPr lang="en-US" sz="2400" b="1" dirty="0">
                <a:solidFill>
                  <a:schemeClr val="hlink"/>
                </a:solidFill>
              </a:rPr>
              <a:t>P</a:t>
            </a: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6429388" y="3143248"/>
            <a:ext cx="2376488" cy="503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400" b="1" dirty="0" err="1"/>
              <a:t>Creatine</a:t>
            </a:r>
            <a:r>
              <a:rPr lang="en-US" sz="2400" b="1" dirty="0"/>
              <a:t> </a:t>
            </a:r>
            <a:r>
              <a:rPr lang="en-US" sz="2400" b="1" dirty="0" err="1"/>
              <a:t>kinase</a:t>
            </a:r>
            <a:endParaRPr lang="en-US" sz="2400" b="1" dirty="0"/>
          </a:p>
        </p:txBody>
      </p:sp>
      <p:sp>
        <p:nvSpPr>
          <p:cNvPr id="23581" name="Line 40"/>
          <p:cNvSpPr>
            <a:spLocks noChangeShapeType="1"/>
          </p:cNvSpPr>
          <p:nvPr/>
        </p:nvSpPr>
        <p:spPr bwMode="auto">
          <a:xfrm flipV="1">
            <a:off x="1042988" y="765175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2" name="Line 43"/>
          <p:cNvSpPr>
            <a:spLocks noChangeShapeType="1"/>
          </p:cNvSpPr>
          <p:nvPr/>
        </p:nvSpPr>
        <p:spPr bwMode="auto">
          <a:xfrm flipV="1">
            <a:off x="1042988" y="8366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45"/>
          <p:cNvSpPr>
            <a:spLocks noChangeShapeType="1"/>
          </p:cNvSpPr>
          <p:nvPr/>
        </p:nvSpPr>
        <p:spPr bwMode="auto">
          <a:xfrm flipV="1">
            <a:off x="6156325" y="90805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46"/>
          <p:cNvSpPr>
            <a:spLocks noChangeShapeType="1"/>
          </p:cNvSpPr>
          <p:nvPr/>
        </p:nvSpPr>
        <p:spPr bwMode="auto">
          <a:xfrm flipV="1">
            <a:off x="6156325" y="8366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49"/>
          <p:cNvSpPr>
            <a:spLocks noChangeShapeType="1"/>
          </p:cNvSpPr>
          <p:nvPr/>
        </p:nvSpPr>
        <p:spPr bwMode="auto">
          <a:xfrm flipV="1">
            <a:off x="6156325" y="485776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50"/>
          <p:cNvSpPr>
            <a:spLocks noChangeShapeType="1"/>
          </p:cNvSpPr>
          <p:nvPr/>
        </p:nvSpPr>
        <p:spPr bwMode="auto">
          <a:xfrm flipV="1">
            <a:off x="6156325" y="492919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857620" y="1714488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988505" y="2571744"/>
            <a:ext cx="441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285852" y="4429132"/>
            <a:ext cx="33958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CP synthesis</a:t>
            </a:r>
          </a:p>
        </p:txBody>
      </p:sp>
    </p:spTree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Protein metabolism: b. </a:t>
            </a:r>
            <a:r>
              <a:rPr lang="en-US" sz="3600" dirty="0" err="1"/>
              <a:t>Creatine</a:t>
            </a:r>
            <a:r>
              <a:rPr lang="en-US" sz="3600" dirty="0"/>
              <a:t>.</a:t>
            </a:r>
            <a:b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Function of CP</a:t>
            </a:r>
            <a:endParaRPr lang="ar-JO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474805"/>
            <a:ext cx="8686800" cy="4525963"/>
          </a:xfrm>
        </p:spPr>
        <p:txBody>
          <a:bodyPr/>
          <a:lstStyle/>
          <a:p>
            <a:pPr marL="609600" indent="-609600"/>
            <a:r>
              <a:rPr lang="en-US" sz="2400" dirty="0"/>
              <a:t>It provides a small but </a:t>
            </a:r>
            <a:r>
              <a:rPr lang="en-US" sz="2400" b="1" i="1" dirty="0">
                <a:solidFill>
                  <a:srgbClr val="669900"/>
                </a:solidFill>
              </a:rPr>
              <a:t>rapidly mobilized </a:t>
            </a:r>
            <a:r>
              <a:rPr lang="en-US" sz="2400" b="1" i="1" u="sng" dirty="0">
                <a:solidFill>
                  <a:srgbClr val="669900"/>
                </a:solidFill>
              </a:rPr>
              <a:t>reserve</a:t>
            </a:r>
            <a:r>
              <a:rPr lang="en-US" sz="2400" b="1" i="1" dirty="0">
                <a:solidFill>
                  <a:srgbClr val="669900"/>
                </a:solidFill>
              </a:rPr>
              <a:t> of high-energy phosphates </a:t>
            </a:r>
            <a:r>
              <a:rPr lang="en-US" sz="2400" dirty="0"/>
              <a:t>to maintain the intracellular level of ATP during the first few minutes of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severe muscle </a:t>
            </a:r>
            <a:r>
              <a:rPr lang="en-US" sz="2400" dirty="0"/>
              <a:t>contraction.</a:t>
            </a:r>
          </a:p>
          <a:p>
            <a:pPr marL="609600" indent="-609600"/>
            <a:r>
              <a:rPr lang="en-US" sz="2400" dirty="0"/>
              <a:t>CP acts as a store of energy in the </a:t>
            </a:r>
            <a:r>
              <a:rPr lang="en-US" sz="2400" b="1" dirty="0">
                <a:solidFill>
                  <a:srgbClr val="0070C0"/>
                </a:solidFill>
              </a:rPr>
              <a:t>muscle</a:t>
            </a:r>
            <a:r>
              <a:rPr lang="en-US" sz="2400" dirty="0"/>
              <a:t> because muscle can not store ATP which is used as an immediate source of energy for the contracting muscle.</a:t>
            </a:r>
          </a:p>
          <a:p>
            <a:pPr marL="609600" indent="-609600"/>
            <a:r>
              <a:rPr lang="en-US" sz="2400" dirty="0"/>
              <a:t>The amount of CP in the body is </a:t>
            </a:r>
            <a:r>
              <a:rPr lang="en-US" sz="2400" b="1" i="1" u="sng" dirty="0">
                <a:solidFill>
                  <a:srgbClr val="669900"/>
                </a:solidFill>
              </a:rPr>
              <a:t>proportional</a:t>
            </a:r>
            <a:r>
              <a:rPr lang="en-US" sz="2400" b="1" i="1" dirty="0">
                <a:solidFill>
                  <a:srgbClr val="669900"/>
                </a:solidFill>
              </a:rPr>
              <a:t> </a:t>
            </a:r>
            <a:r>
              <a:rPr lang="en-US" sz="2400" dirty="0"/>
              <a:t>to muscle mass i.e. the amount of CP increases as the muscle mass increases.</a:t>
            </a:r>
          </a:p>
          <a:p>
            <a:pPr marL="609600" indent="-609600"/>
            <a:endParaRPr lang="en-US" sz="2400" dirty="0"/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/>
              <a:t>Protein metabolism: b. </a:t>
            </a:r>
            <a:r>
              <a:rPr lang="en-US" sz="3600" dirty="0" err="1"/>
              <a:t>Creatine</a:t>
            </a:r>
            <a:r>
              <a:rPr lang="en-US" sz="3600" dirty="0"/>
              <a:t>.</a:t>
            </a:r>
            <a:br>
              <a:rPr lang="en-US" sz="36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Catabolism </a:t>
            </a:r>
            <a:endParaRPr lang="ar-JO" sz="36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00174"/>
            <a:ext cx="8572560" cy="4525963"/>
          </a:xfrm>
        </p:spPr>
        <p:txBody>
          <a:bodyPr/>
          <a:lstStyle/>
          <a:p>
            <a:r>
              <a:rPr lang="en-US" sz="2400" dirty="0"/>
              <a:t>A low but constant percentage </a:t>
            </a:r>
            <a:r>
              <a:rPr lang="en-US" sz="2400" b="1" i="1" dirty="0">
                <a:solidFill>
                  <a:srgbClr val="669900"/>
                </a:solidFill>
              </a:rPr>
              <a:t>(~ 2%) </a:t>
            </a:r>
            <a:r>
              <a:rPr lang="en-US" sz="2400" dirty="0"/>
              <a:t>of </a:t>
            </a:r>
            <a:r>
              <a:rPr lang="en-US" sz="2400" dirty="0" err="1"/>
              <a:t>creatine</a:t>
            </a:r>
            <a:r>
              <a:rPr lang="en-US" sz="2400" dirty="0"/>
              <a:t> and </a:t>
            </a:r>
            <a:r>
              <a:rPr lang="en-US" sz="2400" dirty="0" err="1"/>
              <a:t>creatine</a:t>
            </a:r>
            <a:r>
              <a:rPr lang="en-US" sz="2400" dirty="0"/>
              <a:t> phosphate is converted to </a:t>
            </a:r>
            <a:r>
              <a:rPr lang="en-US" sz="2400" dirty="0" err="1"/>
              <a:t>creatinine</a:t>
            </a:r>
            <a:r>
              <a:rPr lang="en-US" sz="2400" dirty="0"/>
              <a:t> which is excreted in urine. </a:t>
            </a:r>
          </a:p>
          <a:p>
            <a:r>
              <a:rPr lang="en-US" sz="2400" dirty="0"/>
              <a:t>Therefore, the amount of </a:t>
            </a:r>
            <a:r>
              <a:rPr lang="en-US" sz="2400" dirty="0" err="1"/>
              <a:t>creatinine</a:t>
            </a:r>
            <a:r>
              <a:rPr lang="en-US" sz="2400" dirty="0"/>
              <a:t> excreted in urine is proportional to the total CP content of the body, and thus can be used to estimate </a:t>
            </a:r>
            <a:r>
              <a:rPr lang="en-US" sz="2400" b="1" i="1" dirty="0">
                <a:solidFill>
                  <a:srgbClr val="669900"/>
                </a:solidFill>
              </a:rPr>
              <a:t>muscle mass</a:t>
            </a:r>
            <a:r>
              <a:rPr lang="en-US" sz="2400" dirty="0"/>
              <a:t>. </a:t>
            </a:r>
          </a:p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Creatinine</a:t>
            </a:r>
            <a:r>
              <a:rPr 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sz="2400" dirty="0" err="1"/>
              <a:t>Creatinine</a:t>
            </a:r>
            <a:r>
              <a:rPr lang="en-US" sz="2400" dirty="0"/>
              <a:t> is normally rapidly removed from blood and excreted in urine therefore, blood </a:t>
            </a:r>
            <a:r>
              <a:rPr lang="en-US" sz="2400" dirty="0" err="1"/>
              <a:t>creatinine</a:t>
            </a:r>
            <a:r>
              <a:rPr lang="en-US" sz="2400" dirty="0"/>
              <a:t> is used as </a:t>
            </a:r>
            <a:r>
              <a:rPr lang="en-US" sz="2400" b="1" i="1" dirty="0">
                <a:solidFill>
                  <a:srgbClr val="669900"/>
                </a:solidFill>
              </a:rPr>
              <a:t>a sensitive </a:t>
            </a:r>
            <a:r>
              <a:rPr lang="en-US" sz="2400" b="1" i="1" u="sng" dirty="0">
                <a:solidFill>
                  <a:srgbClr val="669900"/>
                </a:solidFill>
              </a:rPr>
              <a:t>marker</a:t>
            </a:r>
            <a:r>
              <a:rPr lang="en-US" sz="2400" b="1" i="1" dirty="0">
                <a:solidFill>
                  <a:srgbClr val="669900"/>
                </a:solidFill>
              </a:rPr>
              <a:t> of kidney function</a:t>
            </a:r>
            <a:r>
              <a:rPr lang="en-US" sz="2400" dirty="0"/>
              <a:t>.</a:t>
            </a:r>
          </a:p>
          <a:p>
            <a:r>
              <a:rPr lang="en-US" sz="2400" dirty="0"/>
              <a:t>high blood </a:t>
            </a:r>
            <a:r>
              <a:rPr lang="en-US" sz="2400" dirty="0" err="1"/>
              <a:t>creatinine</a:t>
            </a:r>
            <a:r>
              <a:rPr lang="en-US" sz="2400" dirty="0"/>
              <a:t> indicates kidney dysfunction.  </a:t>
            </a:r>
          </a:p>
          <a:p>
            <a:endParaRPr lang="en-US" sz="2400" dirty="0"/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23</a:t>
            </a:fld>
            <a:endParaRPr lang="en-US" altLang="en-US"/>
          </a:p>
        </p:txBody>
      </p:sp>
      <p:sp>
        <p:nvSpPr>
          <p:cNvPr id="98306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solidFill>
            <a:srgbClr val="FCFCFC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  <a:p>
            <a:pPr algn="ctr" eaLnBrk="1" hangingPunct="1">
              <a:buFontTx/>
              <a:buNone/>
            </a:pPr>
            <a:endParaRPr lang="en-US" sz="2000" b="1"/>
          </a:p>
        </p:txBody>
      </p:sp>
      <p:sp>
        <p:nvSpPr>
          <p:cNvPr id="23557" name="Rectangle 11"/>
          <p:cNvSpPr>
            <a:spLocks noChangeArrowheads="1"/>
          </p:cNvSpPr>
          <p:nvPr/>
        </p:nvSpPr>
        <p:spPr bwMode="auto">
          <a:xfrm>
            <a:off x="5867400" y="404813"/>
            <a:ext cx="1008063" cy="15113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NH2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/>
              <a:t> </a:t>
            </a:r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58" name="Rectangle 13"/>
          <p:cNvSpPr>
            <a:spLocks noChangeArrowheads="1"/>
          </p:cNvSpPr>
          <p:nvPr/>
        </p:nvSpPr>
        <p:spPr bwMode="auto">
          <a:xfrm>
            <a:off x="250825" y="4005263"/>
            <a:ext cx="1584325" cy="17986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/>
              <a:t> </a:t>
            </a:r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</a:t>
            </a:r>
          </a:p>
        </p:txBody>
      </p:sp>
      <p:sp>
        <p:nvSpPr>
          <p:cNvPr id="23559" name="Line 14"/>
          <p:cNvSpPr>
            <a:spLocks noChangeShapeType="1"/>
          </p:cNvSpPr>
          <p:nvPr/>
        </p:nvSpPr>
        <p:spPr bwMode="auto">
          <a:xfrm>
            <a:off x="755650" y="4292600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0" name="Line 15"/>
          <p:cNvSpPr>
            <a:spLocks noChangeShapeType="1"/>
          </p:cNvSpPr>
          <p:nvPr/>
        </p:nvSpPr>
        <p:spPr bwMode="auto">
          <a:xfrm>
            <a:off x="755650" y="5589588"/>
            <a:ext cx="6477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Line 16"/>
          <p:cNvSpPr>
            <a:spLocks noChangeShapeType="1"/>
          </p:cNvSpPr>
          <p:nvPr/>
        </p:nvSpPr>
        <p:spPr bwMode="auto">
          <a:xfrm>
            <a:off x="1403350" y="4292600"/>
            <a:ext cx="0" cy="12969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3" name="Rectangle 18"/>
          <p:cNvSpPr>
            <a:spLocks noChangeArrowheads="1"/>
          </p:cNvSpPr>
          <p:nvPr/>
        </p:nvSpPr>
        <p:spPr bwMode="auto">
          <a:xfrm>
            <a:off x="5580063" y="2133600"/>
            <a:ext cx="1512887" cy="360363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endParaRPr lang="en-US" sz="2400" b="1" dirty="0"/>
          </a:p>
        </p:txBody>
      </p:sp>
      <p:sp>
        <p:nvSpPr>
          <p:cNvPr id="23564" name="Rectangle 19"/>
          <p:cNvSpPr>
            <a:spLocks noChangeArrowheads="1"/>
          </p:cNvSpPr>
          <p:nvPr/>
        </p:nvSpPr>
        <p:spPr bwMode="auto">
          <a:xfrm>
            <a:off x="4932363" y="6069034"/>
            <a:ext cx="2881312" cy="431800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Creatine</a:t>
            </a:r>
            <a:r>
              <a:rPr lang="en-US" sz="2400" b="1" dirty="0"/>
              <a:t> phosphate</a:t>
            </a:r>
          </a:p>
        </p:txBody>
      </p:sp>
      <p:sp>
        <p:nvSpPr>
          <p:cNvPr id="23565" name="Rectangle 20"/>
          <p:cNvSpPr>
            <a:spLocks noChangeArrowheads="1"/>
          </p:cNvSpPr>
          <p:nvPr/>
        </p:nvSpPr>
        <p:spPr bwMode="auto">
          <a:xfrm>
            <a:off x="5867400" y="4292600"/>
            <a:ext cx="1008063" cy="170816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l"/>
            <a:r>
              <a:rPr lang="en-US" sz="2000" b="1" dirty="0"/>
              <a:t>NH~</a:t>
            </a:r>
            <a:r>
              <a:rPr lang="en-US" sz="2800" b="1" dirty="0"/>
              <a:t>P</a:t>
            </a:r>
          </a:p>
          <a:p>
            <a:pPr algn="l"/>
            <a:r>
              <a:rPr lang="en-US" sz="2000" b="1" dirty="0"/>
              <a:t>C  </a:t>
            </a:r>
            <a:r>
              <a:rPr lang="ar-EG" sz="2000" b="1" dirty="0"/>
              <a:t> </a:t>
            </a:r>
            <a:r>
              <a:rPr lang="en-US" sz="2000" b="1" dirty="0"/>
              <a:t>NH</a:t>
            </a:r>
          </a:p>
          <a:p>
            <a:pPr algn="l"/>
            <a:r>
              <a:rPr lang="en-US" sz="2000" b="1" dirty="0"/>
              <a:t>N-CH3</a:t>
            </a:r>
          </a:p>
          <a:p>
            <a:pPr algn="l"/>
            <a:r>
              <a:rPr lang="en-US" sz="2000" b="1" dirty="0"/>
              <a:t>CH2</a:t>
            </a:r>
          </a:p>
          <a:p>
            <a:pPr algn="l"/>
            <a:r>
              <a:rPr lang="en-US" sz="2000" b="1" dirty="0"/>
              <a:t>COOH</a:t>
            </a:r>
          </a:p>
        </p:txBody>
      </p:sp>
      <p:sp>
        <p:nvSpPr>
          <p:cNvPr id="23566" name="Rectangle 21"/>
          <p:cNvSpPr>
            <a:spLocks noChangeArrowheads="1"/>
          </p:cNvSpPr>
          <p:nvPr/>
        </p:nvSpPr>
        <p:spPr bwMode="auto">
          <a:xfrm>
            <a:off x="428596" y="5857892"/>
            <a:ext cx="1655762" cy="431800"/>
          </a:xfrm>
          <a:prstGeom prst="rect">
            <a:avLst/>
          </a:prstGeom>
          <a:solidFill>
            <a:srgbClr val="FDF58D"/>
          </a:solidFill>
          <a:ln w="9525">
            <a:solidFill>
              <a:srgbClr val="FDF58D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 err="1"/>
              <a:t>Creatinine</a:t>
            </a:r>
            <a:endParaRPr lang="en-US" sz="2400" b="1" dirty="0"/>
          </a:p>
        </p:txBody>
      </p:sp>
      <p:sp>
        <p:nvSpPr>
          <p:cNvPr id="23567" name="Line 22"/>
          <p:cNvSpPr>
            <a:spLocks noChangeShapeType="1"/>
          </p:cNvSpPr>
          <p:nvPr/>
        </p:nvSpPr>
        <p:spPr bwMode="auto">
          <a:xfrm>
            <a:off x="6300788" y="2636838"/>
            <a:ext cx="0" cy="14398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8" name="Line 23"/>
          <p:cNvSpPr>
            <a:spLocks noChangeShapeType="1"/>
          </p:cNvSpPr>
          <p:nvPr/>
        </p:nvSpPr>
        <p:spPr bwMode="auto">
          <a:xfrm flipH="1">
            <a:off x="1857355" y="5084762"/>
            <a:ext cx="3794144" cy="5874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69" name="Line 26"/>
          <p:cNvSpPr>
            <a:spLocks noChangeShapeType="1"/>
          </p:cNvSpPr>
          <p:nvPr/>
        </p:nvSpPr>
        <p:spPr bwMode="auto">
          <a:xfrm flipV="1">
            <a:off x="6300788" y="2636838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5" name="Rectangle 32"/>
          <p:cNvSpPr>
            <a:spLocks noChangeArrowheads="1"/>
          </p:cNvSpPr>
          <p:nvPr/>
        </p:nvSpPr>
        <p:spPr bwMode="auto">
          <a:xfrm>
            <a:off x="5076825" y="3068638"/>
            <a:ext cx="1150938" cy="576262"/>
          </a:xfrm>
          <a:prstGeom prst="rect">
            <a:avLst/>
          </a:prstGeom>
          <a:solidFill>
            <a:srgbClr val="99FFCC"/>
          </a:solidFill>
          <a:ln w="9525">
            <a:solidFill>
              <a:srgbClr val="C00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/>
              <a:t>Muscle</a:t>
            </a:r>
          </a:p>
        </p:txBody>
      </p:sp>
      <p:sp>
        <p:nvSpPr>
          <p:cNvPr id="23576" name="Arc 20"/>
          <p:cNvSpPr>
            <a:spLocks/>
          </p:cNvSpPr>
          <p:nvPr/>
        </p:nvSpPr>
        <p:spPr bwMode="auto">
          <a:xfrm rot="850597" flipH="1">
            <a:off x="6300788" y="2708275"/>
            <a:ext cx="792162" cy="1295400"/>
          </a:xfrm>
          <a:custGeom>
            <a:avLst/>
            <a:gdLst>
              <a:gd name="T0" fmla="*/ 2147483647 w 25507"/>
              <a:gd name="T1" fmla="*/ 0 h 42563"/>
              <a:gd name="T2" fmla="*/ 0 w 25507"/>
              <a:gd name="T3" fmla="*/ 2147483647 h 42563"/>
              <a:gd name="T4" fmla="*/ 2147483647 w 25507"/>
              <a:gd name="T5" fmla="*/ 2147483647 h 42563"/>
              <a:gd name="T6" fmla="*/ 0 60000 65536"/>
              <a:gd name="T7" fmla="*/ 0 60000 65536"/>
              <a:gd name="T8" fmla="*/ 0 60000 65536"/>
              <a:gd name="T9" fmla="*/ 0 w 25507"/>
              <a:gd name="T10" fmla="*/ 0 h 42563"/>
              <a:gd name="T11" fmla="*/ 25507 w 25507"/>
              <a:gd name="T12" fmla="*/ 42563 h 42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507" h="42563" fill="none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</a:path>
              <a:path w="25507" h="42563" stroke="0" extrusionOk="0">
                <a:moveTo>
                  <a:pt x="9115" y="0"/>
                </a:moveTo>
                <a:cubicBezTo>
                  <a:pt x="18746" y="2393"/>
                  <a:pt x="25507" y="11039"/>
                  <a:pt x="25507" y="20963"/>
                </a:cubicBezTo>
                <a:cubicBezTo>
                  <a:pt x="25507" y="32892"/>
                  <a:pt x="15836" y="42563"/>
                  <a:pt x="3907" y="42563"/>
                </a:cubicBezTo>
                <a:cubicBezTo>
                  <a:pt x="2596" y="42563"/>
                  <a:pt x="1288" y="42443"/>
                  <a:pt x="0" y="42206"/>
                </a:cubicBezTo>
                <a:lnTo>
                  <a:pt x="3907" y="20963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77" name="Rectangle 34"/>
          <p:cNvSpPr>
            <a:spLocks noChangeArrowheads="1"/>
          </p:cNvSpPr>
          <p:nvPr/>
        </p:nvSpPr>
        <p:spPr bwMode="auto">
          <a:xfrm>
            <a:off x="7019925" y="2492375"/>
            <a:ext cx="792163" cy="4318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ATP</a:t>
            </a:r>
          </a:p>
        </p:txBody>
      </p:sp>
      <p:sp>
        <p:nvSpPr>
          <p:cNvPr id="23578" name="Rectangle 35"/>
          <p:cNvSpPr>
            <a:spLocks noChangeArrowheads="1"/>
          </p:cNvSpPr>
          <p:nvPr/>
        </p:nvSpPr>
        <p:spPr bwMode="auto">
          <a:xfrm>
            <a:off x="7019925" y="3860800"/>
            <a:ext cx="792163" cy="43338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/>
              <a:t>ADP</a:t>
            </a:r>
          </a:p>
        </p:txBody>
      </p:sp>
      <p:sp>
        <p:nvSpPr>
          <p:cNvPr id="23579" name="Rectangle 36"/>
          <p:cNvSpPr>
            <a:spLocks noChangeArrowheads="1"/>
          </p:cNvSpPr>
          <p:nvPr/>
        </p:nvSpPr>
        <p:spPr bwMode="auto">
          <a:xfrm>
            <a:off x="6429388" y="3143248"/>
            <a:ext cx="2376488" cy="503238"/>
          </a:xfrm>
          <a:prstGeom prst="rect">
            <a:avLst/>
          </a:prstGeom>
          <a:solidFill>
            <a:srgbClr val="FDF58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/>
            <a:r>
              <a:rPr lang="en-US" sz="2400" b="1" dirty="0" err="1"/>
              <a:t>Creatine</a:t>
            </a:r>
            <a:r>
              <a:rPr lang="en-US" sz="2400" b="1" dirty="0"/>
              <a:t> </a:t>
            </a:r>
            <a:r>
              <a:rPr lang="en-US" sz="2400" b="1" dirty="0" err="1"/>
              <a:t>kinase</a:t>
            </a:r>
            <a:endParaRPr lang="en-US" sz="2400" b="1" dirty="0"/>
          </a:p>
        </p:txBody>
      </p:sp>
      <p:sp>
        <p:nvSpPr>
          <p:cNvPr id="23580" name="Rectangle 37"/>
          <p:cNvSpPr>
            <a:spLocks noChangeArrowheads="1"/>
          </p:cNvSpPr>
          <p:nvPr/>
        </p:nvSpPr>
        <p:spPr bwMode="auto">
          <a:xfrm>
            <a:off x="3286116" y="4581525"/>
            <a:ext cx="2089150" cy="431800"/>
          </a:xfrm>
          <a:prstGeom prst="rect">
            <a:avLst/>
          </a:prstGeom>
          <a:solidFill>
            <a:srgbClr val="FDF58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/>
              <a:t>Spontaneous</a:t>
            </a:r>
          </a:p>
        </p:txBody>
      </p:sp>
      <p:sp>
        <p:nvSpPr>
          <p:cNvPr id="23583" name="Line 44"/>
          <p:cNvSpPr>
            <a:spLocks noChangeShapeType="1"/>
          </p:cNvSpPr>
          <p:nvPr/>
        </p:nvSpPr>
        <p:spPr bwMode="auto">
          <a:xfrm flipV="1">
            <a:off x="550863" y="454025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Line 45"/>
          <p:cNvSpPr>
            <a:spLocks noChangeShapeType="1"/>
          </p:cNvSpPr>
          <p:nvPr/>
        </p:nvSpPr>
        <p:spPr bwMode="auto">
          <a:xfrm flipV="1">
            <a:off x="6156325" y="90805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5" name="Line 46"/>
          <p:cNvSpPr>
            <a:spLocks noChangeShapeType="1"/>
          </p:cNvSpPr>
          <p:nvPr/>
        </p:nvSpPr>
        <p:spPr bwMode="auto">
          <a:xfrm flipV="1">
            <a:off x="6156325" y="8366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6" name="Line 48"/>
          <p:cNvSpPr>
            <a:spLocks noChangeShapeType="1"/>
          </p:cNvSpPr>
          <p:nvPr/>
        </p:nvSpPr>
        <p:spPr bwMode="auto">
          <a:xfrm flipV="1">
            <a:off x="539750" y="4621213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7" name="Line 49"/>
          <p:cNvSpPr>
            <a:spLocks noChangeShapeType="1"/>
          </p:cNvSpPr>
          <p:nvPr/>
        </p:nvSpPr>
        <p:spPr bwMode="auto">
          <a:xfrm flipV="1">
            <a:off x="6156325" y="4857760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8" name="Line 50"/>
          <p:cNvSpPr>
            <a:spLocks noChangeShapeType="1"/>
          </p:cNvSpPr>
          <p:nvPr/>
        </p:nvSpPr>
        <p:spPr bwMode="auto">
          <a:xfrm flipV="1">
            <a:off x="6156325" y="4929198"/>
            <a:ext cx="142875" cy="0"/>
          </a:xfrm>
          <a:prstGeom prst="line">
            <a:avLst/>
          </a:prstGeom>
          <a:noFill/>
          <a:ln w="5715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89" name="Line 51"/>
          <p:cNvSpPr>
            <a:spLocks noChangeShapeType="1"/>
          </p:cNvSpPr>
          <p:nvPr/>
        </p:nvSpPr>
        <p:spPr bwMode="auto">
          <a:xfrm flipH="1">
            <a:off x="3203575" y="5084763"/>
            <a:ext cx="576263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0" name="Rectangle 52"/>
          <p:cNvSpPr>
            <a:spLocks noChangeArrowheads="1"/>
          </p:cNvSpPr>
          <p:nvPr/>
        </p:nvSpPr>
        <p:spPr bwMode="auto">
          <a:xfrm>
            <a:off x="2987675" y="3068638"/>
            <a:ext cx="7207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/>
              <a:t>H2O</a:t>
            </a:r>
            <a:endParaRPr lang="en-US" sz="2400" b="1" baseline="-25000"/>
          </a:p>
        </p:txBody>
      </p:sp>
      <p:sp>
        <p:nvSpPr>
          <p:cNvPr id="23591" name="Line 54"/>
          <p:cNvSpPr>
            <a:spLocks noChangeShapeType="1"/>
          </p:cNvSpPr>
          <p:nvPr/>
        </p:nvSpPr>
        <p:spPr bwMode="auto">
          <a:xfrm flipH="1">
            <a:off x="3851275" y="3284538"/>
            <a:ext cx="5762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92" name="Rectangle 56"/>
          <p:cNvSpPr>
            <a:spLocks noChangeArrowheads="1"/>
          </p:cNvSpPr>
          <p:nvPr/>
        </p:nvSpPr>
        <p:spPr bwMode="auto">
          <a:xfrm>
            <a:off x="2643174" y="5445125"/>
            <a:ext cx="11509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/>
              <a:t>Pi</a:t>
            </a:r>
          </a:p>
        </p:txBody>
      </p:sp>
      <p:sp>
        <p:nvSpPr>
          <p:cNvPr id="23593" name="Rectangle 57"/>
          <p:cNvSpPr>
            <a:spLocks noChangeArrowheads="1"/>
          </p:cNvSpPr>
          <p:nvPr/>
        </p:nvSpPr>
        <p:spPr bwMode="auto">
          <a:xfrm>
            <a:off x="142844" y="6357958"/>
            <a:ext cx="2928958" cy="404812"/>
          </a:xfrm>
          <a:prstGeom prst="rect">
            <a:avLst/>
          </a:prstGeom>
          <a:solidFill>
            <a:srgbClr val="FDF58D"/>
          </a:solidFill>
          <a:ln w="9525">
            <a:solidFill>
              <a:srgbClr val="FFC00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/>
              <a:t>(anhydrous </a:t>
            </a:r>
            <a:r>
              <a:rPr lang="en-US" sz="2400" b="1" dirty="0" err="1"/>
              <a:t>creatine</a:t>
            </a:r>
            <a:r>
              <a:rPr lang="en-US" sz="2400" b="1" dirty="0"/>
              <a:t>)</a:t>
            </a:r>
          </a:p>
        </p:txBody>
      </p:sp>
      <p:sp>
        <p:nvSpPr>
          <p:cNvPr id="23594" name="Line 42"/>
          <p:cNvSpPr>
            <a:spLocks noChangeShapeType="1"/>
          </p:cNvSpPr>
          <p:nvPr/>
        </p:nvSpPr>
        <p:spPr bwMode="auto">
          <a:xfrm flipH="1">
            <a:off x="2771775" y="1989138"/>
            <a:ext cx="2808288" cy="30956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5" name="Rectangle 43"/>
          <p:cNvSpPr>
            <a:spLocks noChangeArrowheads="1"/>
          </p:cNvSpPr>
          <p:nvPr/>
        </p:nvSpPr>
        <p:spPr bwMode="auto">
          <a:xfrm>
            <a:off x="1979613" y="4581525"/>
            <a:ext cx="7207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00"/>
                </a:solidFill>
              </a:rPr>
              <a:t>~2%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57158" y="714356"/>
            <a:ext cx="47359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C &amp; CP catabolism</a:t>
            </a:r>
          </a:p>
        </p:txBody>
      </p:sp>
      <p:sp>
        <p:nvSpPr>
          <p:cNvPr id="47" name="Rectangle 37"/>
          <p:cNvSpPr>
            <a:spLocks noChangeArrowheads="1"/>
          </p:cNvSpPr>
          <p:nvPr/>
        </p:nvSpPr>
        <p:spPr bwMode="auto">
          <a:xfrm>
            <a:off x="2571736" y="2571744"/>
            <a:ext cx="2089150" cy="431800"/>
          </a:xfrm>
          <a:prstGeom prst="rect">
            <a:avLst/>
          </a:prstGeom>
          <a:solidFill>
            <a:srgbClr val="FDF58D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r>
              <a:rPr lang="en-US" sz="2400" b="1" dirty="0"/>
              <a:t>Spontaneous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200" dirty="0"/>
              <a:t>Plasma levels of </a:t>
            </a:r>
            <a:r>
              <a:rPr lang="en-US" sz="3200" dirty="0" err="1"/>
              <a:t>creatine</a:t>
            </a:r>
            <a:r>
              <a:rPr lang="en-US" sz="3200" dirty="0"/>
              <a:t> &amp; </a:t>
            </a:r>
            <a:r>
              <a:rPr lang="en-US" sz="3200" dirty="0" err="1"/>
              <a:t>creatinine</a:t>
            </a:r>
            <a:endParaRPr lang="ar-JO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normal plasma </a:t>
            </a:r>
            <a:r>
              <a:rPr lang="en-US" sz="2400" b="1" u="sng" dirty="0" err="1">
                <a:solidFill>
                  <a:srgbClr val="669900"/>
                </a:solidFill>
              </a:rPr>
              <a:t>creatine</a:t>
            </a:r>
            <a:r>
              <a:rPr lang="en-US" sz="2400" b="1" u="sng" dirty="0">
                <a:solidFill>
                  <a:srgbClr val="669900"/>
                </a:solidFill>
              </a:rPr>
              <a:t> </a:t>
            </a:r>
            <a:r>
              <a:rPr lang="en-US" sz="2400" dirty="0"/>
              <a:t>level is </a:t>
            </a:r>
            <a:r>
              <a:rPr lang="en-US" sz="2400" b="1" dirty="0">
                <a:solidFill>
                  <a:schemeClr val="tx2"/>
                </a:solidFill>
              </a:rPr>
              <a:t>0.2 to 0.9 mg/dl</a:t>
            </a:r>
          </a:p>
          <a:p>
            <a:r>
              <a:rPr lang="en-US" sz="2400" b="1" dirty="0"/>
              <a:t> </a:t>
            </a:r>
            <a:r>
              <a:rPr lang="en-US" sz="2400" dirty="0"/>
              <a:t>normal </a:t>
            </a:r>
            <a:r>
              <a:rPr lang="en-US" sz="2400" b="1" u="sng" dirty="0" err="1">
                <a:solidFill>
                  <a:srgbClr val="669900"/>
                </a:solidFill>
              </a:rPr>
              <a:t>creatinine</a:t>
            </a:r>
            <a:r>
              <a:rPr lang="en-US" sz="2400" dirty="0"/>
              <a:t> is </a:t>
            </a:r>
            <a:r>
              <a:rPr lang="en-US" sz="2400" b="1" dirty="0">
                <a:solidFill>
                  <a:schemeClr val="tx2"/>
                </a:solidFill>
              </a:rPr>
              <a:t>0.5 to 1.2 mg/dl. </a:t>
            </a:r>
          </a:p>
          <a:p>
            <a:r>
              <a:rPr lang="en-US" sz="2400" b="1" dirty="0"/>
              <a:t> </a:t>
            </a:r>
            <a:r>
              <a:rPr lang="en-US" sz="2400" dirty="0"/>
              <a:t>Plasma </a:t>
            </a:r>
            <a:r>
              <a:rPr lang="en-US" sz="2400" b="1" u="sng" dirty="0" err="1">
                <a:solidFill>
                  <a:srgbClr val="669900"/>
                </a:solidFill>
              </a:rPr>
              <a:t>creatinine</a:t>
            </a:r>
            <a:r>
              <a:rPr lang="en-US" sz="2400" b="1" u="sng" dirty="0">
                <a:solidFill>
                  <a:srgbClr val="669900"/>
                </a:solidFill>
              </a:rPr>
              <a:t> </a:t>
            </a:r>
            <a:r>
              <a:rPr lang="en-US" sz="2400" dirty="0"/>
              <a:t>level is a good index for </a:t>
            </a:r>
            <a:r>
              <a:rPr lang="en-US" sz="2400" b="1" dirty="0">
                <a:solidFill>
                  <a:srgbClr val="C00000"/>
                </a:solidFill>
              </a:rPr>
              <a:t>renal function </a:t>
            </a:r>
            <a:r>
              <a:rPr lang="en-US" sz="2400" dirty="0"/>
              <a:t>as its level is not affected by diet.</a:t>
            </a:r>
          </a:p>
          <a:p>
            <a:pPr>
              <a:buNone/>
            </a:pPr>
            <a:r>
              <a:rPr lang="en-GB" sz="2800" b="1" dirty="0" err="1">
                <a:solidFill>
                  <a:srgbClr val="002060"/>
                </a:solidFill>
                <a:cs typeface="Times New Roman" pitchFamily="18" charset="0"/>
              </a:rPr>
              <a:t>Creatinine</a:t>
            </a:r>
            <a:r>
              <a:rPr lang="en-GB" sz="2800" b="1" dirty="0">
                <a:solidFill>
                  <a:srgbClr val="002060"/>
                </a:solidFill>
                <a:cs typeface="Times New Roman" pitchFamily="18" charset="0"/>
              </a:rPr>
              <a:t> clearance:</a:t>
            </a:r>
            <a:r>
              <a:rPr lang="en-GB" sz="2400" b="1" dirty="0">
                <a:solidFill>
                  <a:srgbClr val="002060"/>
                </a:solidFill>
                <a:cs typeface="Times New Roman" pitchFamily="18" charset="0"/>
              </a:rPr>
              <a:t> it</a:t>
            </a:r>
            <a:r>
              <a:rPr lang="en-GB" sz="2400" dirty="0">
                <a:cs typeface="Times New Roman" pitchFamily="18" charset="0"/>
              </a:rPr>
              <a:t> is calculated as:</a:t>
            </a:r>
          </a:p>
          <a:p>
            <a:pPr algn="just">
              <a:buFont typeface="Wingdings" pitchFamily="2" charset="2"/>
              <a:buNone/>
            </a:pPr>
            <a:r>
              <a:rPr lang="en-GB" sz="2400" b="1" dirty="0">
                <a:solidFill>
                  <a:srgbClr val="669900"/>
                </a:solidFill>
                <a:cs typeface="Times New Roman" pitchFamily="18" charset="0"/>
              </a:rPr>
              <a:t>Clearance </a:t>
            </a:r>
            <a:r>
              <a:rPr lang="en-GB" sz="2400" b="1" dirty="0" err="1">
                <a:solidFill>
                  <a:srgbClr val="669900"/>
                </a:solidFill>
                <a:cs typeface="Times New Roman" pitchFamily="18" charset="0"/>
              </a:rPr>
              <a:t>creatinine</a:t>
            </a:r>
            <a:r>
              <a:rPr lang="en-GB" sz="2400" b="1" dirty="0">
                <a:solidFill>
                  <a:srgbClr val="669900"/>
                </a:solidFill>
                <a:cs typeface="Times New Roman" pitchFamily="18" charset="0"/>
              </a:rPr>
              <a:t> = U/S x V</a:t>
            </a:r>
          </a:p>
          <a:p>
            <a:pPr algn="just">
              <a:buFont typeface="Wingdings" pitchFamily="2" charset="2"/>
              <a:buNone/>
            </a:pPr>
            <a:r>
              <a:rPr lang="en-GB" sz="2000" dirty="0">
                <a:cs typeface="Times New Roman" pitchFamily="18" charset="0"/>
              </a:rPr>
              <a:t>where:</a:t>
            </a:r>
          </a:p>
          <a:p>
            <a:pPr algn="just"/>
            <a:r>
              <a:rPr lang="en-GB" sz="2000" dirty="0">
                <a:cs typeface="Times New Roman" pitchFamily="18" charset="0"/>
              </a:rPr>
              <a:t>U is the urine concentration of </a:t>
            </a:r>
            <a:r>
              <a:rPr lang="en-GB" sz="2000" dirty="0" err="1">
                <a:cs typeface="Times New Roman" pitchFamily="18" charset="0"/>
              </a:rPr>
              <a:t>creatinine</a:t>
            </a:r>
            <a:r>
              <a:rPr lang="en-GB" sz="2000" dirty="0">
                <a:cs typeface="Times New Roman" pitchFamily="18" charset="0"/>
              </a:rPr>
              <a:t>.</a:t>
            </a:r>
          </a:p>
          <a:p>
            <a:pPr algn="just"/>
            <a:r>
              <a:rPr lang="en-GB" sz="2000" dirty="0">
                <a:cs typeface="Times New Roman" pitchFamily="18" charset="0"/>
              </a:rPr>
              <a:t>S is the serum </a:t>
            </a:r>
            <a:r>
              <a:rPr lang="en-GB" sz="2000" dirty="0" err="1">
                <a:cs typeface="Times New Roman" pitchFamily="18" charset="0"/>
              </a:rPr>
              <a:t>creatinine</a:t>
            </a:r>
            <a:r>
              <a:rPr lang="en-GB" sz="2000" dirty="0">
                <a:cs typeface="Times New Roman" pitchFamily="18" charset="0"/>
              </a:rPr>
              <a:t> concentration.</a:t>
            </a:r>
          </a:p>
          <a:p>
            <a:pPr algn="just"/>
            <a:r>
              <a:rPr lang="en-GB" sz="2000" dirty="0">
                <a:cs typeface="Times New Roman" pitchFamily="18" charset="0"/>
              </a:rPr>
              <a:t>V is the volume of urine excreted per minute.</a:t>
            </a:r>
          </a:p>
          <a:p>
            <a:pPr algn="just"/>
            <a:r>
              <a:rPr lang="en-GB" sz="2000" dirty="0">
                <a:cs typeface="Times New Roman" pitchFamily="18" charset="0"/>
              </a:rPr>
              <a:t>U  and S are measured in the same units (mg/dl or SI units).</a:t>
            </a:r>
          </a:p>
          <a:p>
            <a:pPr algn="just">
              <a:buFont typeface="Wingdings" pitchFamily="2" charset="2"/>
              <a:buNone/>
            </a:pPr>
            <a:r>
              <a:rPr lang="en-GB" sz="2000" dirty="0">
                <a:cs typeface="Times New Roman" pitchFamily="18" charset="0"/>
              </a:rPr>
              <a:t>The clearance is expressed in </a:t>
            </a:r>
            <a:r>
              <a:rPr lang="en-GB" sz="2000" b="1" dirty="0">
                <a:solidFill>
                  <a:srgbClr val="0070C0"/>
                </a:solidFill>
                <a:cs typeface="Times New Roman" pitchFamily="18" charset="0"/>
              </a:rPr>
              <a:t>ml/minute</a:t>
            </a:r>
            <a:r>
              <a:rPr lang="en-GB" sz="2000" dirty="0">
                <a:cs typeface="Times New Roman" pitchFamily="18" charset="0"/>
              </a:rPr>
              <a:t> and is practically the same as the </a:t>
            </a:r>
            <a:r>
              <a:rPr lang="en-GB" sz="2000" dirty="0" err="1">
                <a:cs typeface="Times New Roman" pitchFamily="18" charset="0"/>
              </a:rPr>
              <a:t>glomerular</a:t>
            </a:r>
            <a:r>
              <a:rPr lang="en-GB" sz="2000" dirty="0">
                <a:cs typeface="Times New Roman" pitchFamily="18" charset="0"/>
              </a:rPr>
              <a:t> filtration rate.</a:t>
            </a:r>
          </a:p>
          <a:p>
            <a:endParaRPr lang="en-US" sz="2800" dirty="0"/>
          </a:p>
          <a:p>
            <a:pPr>
              <a:lnSpc>
                <a:spcPct val="125000"/>
              </a:lnSpc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142852"/>
            <a:ext cx="8229600" cy="927100"/>
          </a:xfrm>
        </p:spPr>
        <p:txBody>
          <a:bodyPr/>
          <a:lstStyle/>
          <a:p>
            <a:pPr eaLnBrk="1" hangingPunct="1"/>
            <a:r>
              <a:rPr lang="en-US" sz="3200" dirty="0" err="1"/>
              <a:t>Creatine</a:t>
            </a:r>
            <a:r>
              <a:rPr lang="en-US" sz="3200" dirty="0"/>
              <a:t> in urine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142984"/>
            <a:ext cx="8429684" cy="4525963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sz="2200" dirty="0"/>
              <a:t>At normal plasma levels, </a:t>
            </a:r>
            <a:r>
              <a:rPr lang="en-US" sz="2200" b="1" u="sng" dirty="0" err="1">
                <a:solidFill>
                  <a:srgbClr val="669900"/>
                </a:solidFill>
              </a:rPr>
              <a:t>creatine</a:t>
            </a:r>
            <a:r>
              <a:rPr lang="en-US" sz="2200" dirty="0"/>
              <a:t> is </a:t>
            </a:r>
            <a:r>
              <a:rPr lang="en-US" sz="2200" dirty="0">
                <a:solidFill>
                  <a:srgbClr val="002060"/>
                </a:solidFill>
              </a:rPr>
              <a:t>almost completely reabsorbed by renal tubules</a:t>
            </a:r>
            <a:r>
              <a:rPr lang="en-US" sz="2200" dirty="0"/>
              <a:t>, thus it is not excreted in significant amounts in urine of normal adult.</a:t>
            </a:r>
          </a:p>
          <a:p>
            <a:r>
              <a:rPr lang="en-US" sz="2200" dirty="0"/>
              <a:t>Under normal physiological and some pathological conditions, </a:t>
            </a:r>
            <a:r>
              <a:rPr lang="en-US" sz="2200" dirty="0" err="1"/>
              <a:t>creatine</a:t>
            </a:r>
            <a:r>
              <a:rPr lang="en-US" sz="2200" dirty="0"/>
              <a:t> excretion in urine increases.</a:t>
            </a:r>
          </a:p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</a:rPr>
              <a:t>Causes of physiological </a:t>
            </a:r>
            <a:r>
              <a:rPr lang="en-US" sz="2200" b="1" dirty="0" err="1">
                <a:solidFill>
                  <a:srgbClr val="C00000"/>
                </a:solidFill>
              </a:rPr>
              <a:t>creatinuria</a:t>
            </a:r>
            <a:r>
              <a:rPr lang="en-US" sz="2200" b="1" dirty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en-US" sz="2200" dirty="0"/>
              <a:t>- In </a:t>
            </a:r>
            <a:r>
              <a:rPr lang="en-US" sz="2200" b="1" i="1" dirty="0">
                <a:solidFill>
                  <a:srgbClr val="669900"/>
                </a:solidFill>
              </a:rPr>
              <a:t>young children</a:t>
            </a:r>
            <a:r>
              <a:rPr lang="en-US" sz="2200" b="1" dirty="0"/>
              <a:t>.                - </a:t>
            </a:r>
            <a:r>
              <a:rPr lang="en-US" sz="2200" dirty="0"/>
              <a:t>In </a:t>
            </a:r>
            <a:r>
              <a:rPr lang="en-US" sz="2200" b="1" i="1" dirty="0">
                <a:solidFill>
                  <a:srgbClr val="669900"/>
                </a:solidFill>
              </a:rPr>
              <a:t>pregnant</a:t>
            </a:r>
            <a:r>
              <a:rPr lang="en-US" sz="2200" dirty="0"/>
              <a:t> females and early postpartum period.               - prolonged administration of </a:t>
            </a:r>
            <a:r>
              <a:rPr lang="en-US" sz="2200" b="1" i="1" dirty="0">
                <a:solidFill>
                  <a:srgbClr val="669900"/>
                </a:solidFill>
              </a:rPr>
              <a:t>androgens</a:t>
            </a:r>
            <a:r>
              <a:rPr lang="en-US" sz="2200" dirty="0"/>
              <a:t>, which reflects increased muscle mass.</a:t>
            </a:r>
          </a:p>
          <a:p>
            <a:pPr>
              <a:buNone/>
            </a:pPr>
            <a:r>
              <a:rPr lang="en-US" sz="2200" b="1" dirty="0">
                <a:solidFill>
                  <a:srgbClr val="C00000"/>
                </a:solidFill>
              </a:rPr>
              <a:t>Causes of pathological </a:t>
            </a:r>
            <a:r>
              <a:rPr lang="en-US" sz="2200" b="1" dirty="0" err="1">
                <a:solidFill>
                  <a:srgbClr val="C00000"/>
                </a:solidFill>
              </a:rPr>
              <a:t>creatinuria</a:t>
            </a:r>
            <a:r>
              <a:rPr lang="en-US" sz="2200" b="1" dirty="0">
                <a:solidFill>
                  <a:srgbClr val="C00000"/>
                </a:solidFill>
              </a:rPr>
              <a:t>:</a:t>
            </a:r>
          </a:p>
          <a:p>
            <a:r>
              <a:rPr lang="en-US" sz="2200" dirty="0"/>
              <a:t>All conditions of </a:t>
            </a:r>
            <a:r>
              <a:rPr lang="en-US" sz="2200" b="1" dirty="0">
                <a:solidFill>
                  <a:srgbClr val="669900"/>
                </a:solidFill>
              </a:rPr>
              <a:t>muscle wasting </a:t>
            </a:r>
            <a:r>
              <a:rPr lang="en-US" sz="2200" dirty="0"/>
              <a:t>as in:</a:t>
            </a:r>
          </a:p>
          <a:p>
            <a:pPr>
              <a:buNone/>
            </a:pPr>
            <a:r>
              <a:rPr lang="en-US" sz="2200" b="1" i="1" dirty="0">
                <a:solidFill>
                  <a:srgbClr val="002060"/>
                </a:solidFill>
              </a:rPr>
              <a:t>- Starvation.        - Hyperthyroidism.      - Diabetes mellitus.</a:t>
            </a:r>
          </a:p>
          <a:p>
            <a:pPr>
              <a:buNone/>
            </a:pPr>
            <a:r>
              <a:rPr lang="en-US" sz="2200" b="1" i="1" dirty="0">
                <a:solidFill>
                  <a:srgbClr val="002060"/>
                </a:solidFill>
              </a:rPr>
              <a:t>- Fevers.               - </a:t>
            </a:r>
            <a:r>
              <a:rPr lang="en-US" sz="2200" dirty="0">
                <a:solidFill>
                  <a:srgbClr val="002060"/>
                </a:solidFill>
              </a:rPr>
              <a:t>Degenerative muscle diseases </a:t>
            </a:r>
            <a:r>
              <a:rPr lang="en-US" sz="2200" b="1" i="1" dirty="0">
                <a:solidFill>
                  <a:srgbClr val="002060"/>
                </a:solidFill>
              </a:rPr>
              <a:t>(</a:t>
            </a:r>
            <a:r>
              <a:rPr lang="en-US" sz="2200" b="1" i="1" dirty="0" err="1">
                <a:solidFill>
                  <a:srgbClr val="002060"/>
                </a:solidFill>
              </a:rPr>
              <a:t>myopathies</a:t>
            </a:r>
            <a:r>
              <a:rPr lang="en-US" sz="2200" b="1" i="1" dirty="0">
                <a:solidFill>
                  <a:srgbClr val="002060"/>
                </a:solidFill>
              </a:rPr>
              <a:t>)</a:t>
            </a:r>
          </a:p>
          <a:p>
            <a:pPr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2200" b="1" dirty="0">
              <a:solidFill>
                <a:srgbClr val="C00000"/>
              </a:solidFill>
            </a:endParaRPr>
          </a:p>
          <a:p>
            <a:pPr algn="l" rtl="0" eaLnBrk="1" hangingPunct="1"/>
            <a:endParaRPr lang="en-US" sz="2200" dirty="0"/>
          </a:p>
          <a:p>
            <a:pPr eaLnBrk="1" hangingPunct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1414"/>
            <a:ext cx="8229600" cy="927100"/>
          </a:xfrm>
        </p:spPr>
        <p:txBody>
          <a:bodyPr/>
          <a:lstStyle/>
          <a:p>
            <a:r>
              <a:rPr lang="en-US" sz="3200" dirty="0" err="1"/>
              <a:t>Creatine</a:t>
            </a:r>
            <a:r>
              <a:rPr lang="en-US" sz="3200" dirty="0"/>
              <a:t> </a:t>
            </a:r>
            <a:r>
              <a:rPr lang="en-US" sz="3200" dirty="0" err="1"/>
              <a:t>kinase</a:t>
            </a:r>
            <a:r>
              <a:rPr lang="en-US" sz="3200" dirty="0"/>
              <a:t> (CK)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178512"/>
            <a:ext cx="8103844" cy="4250752"/>
          </a:xfrm>
        </p:spPr>
        <p:txBody>
          <a:bodyPr>
            <a:normAutofit/>
          </a:bodyPr>
          <a:lstStyle/>
          <a:p>
            <a:r>
              <a:rPr lang="en-US" sz="2200" dirty="0"/>
              <a:t>The plasma levels of </a:t>
            </a:r>
            <a:r>
              <a:rPr lang="en-US" sz="2200" i="1" dirty="0"/>
              <a:t>CK </a:t>
            </a:r>
            <a:r>
              <a:rPr lang="en-US" sz="2200" dirty="0"/>
              <a:t>are commonly determined in the diagnosis of </a:t>
            </a:r>
            <a:r>
              <a:rPr lang="en-US" sz="2200" b="1" i="1" dirty="0">
                <a:solidFill>
                  <a:srgbClr val="669900"/>
                </a:solidFill>
              </a:rPr>
              <a:t>myocardial infarction. </a:t>
            </a:r>
          </a:p>
          <a:p>
            <a:r>
              <a:rPr lang="en-US" sz="2200" dirty="0"/>
              <a:t>They are particularly useful when the ECG is difficult to interpret, such as when there have been previous episodes of heart disease.</a:t>
            </a:r>
          </a:p>
          <a:p>
            <a:r>
              <a:rPr lang="en-US" sz="2200" i="1" dirty="0"/>
              <a:t>CK </a:t>
            </a:r>
            <a:r>
              <a:rPr lang="en-US" sz="2200" dirty="0"/>
              <a:t>occurs as three </a:t>
            </a:r>
            <a:r>
              <a:rPr lang="en-US" sz="2200" dirty="0" err="1"/>
              <a:t>isoenzymes</a:t>
            </a:r>
            <a:r>
              <a:rPr lang="en-US" sz="2200" dirty="0"/>
              <a:t>.</a:t>
            </a:r>
          </a:p>
          <a:p>
            <a:r>
              <a:rPr lang="en-US" sz="2200" dirty="0"/>
              <a:t> Each </a:t>
            </a:r>
            <a:r>
              <a:rPr lang="en-US" sz="2200" dirty="0" err="1"/>
              <a:t>isoenzyme</a:t>
            </a:r>
            <a:r>
              <a:rPr lang="en-US" sz="2200" dirty="0"/>
              <a:t> is a </a:t>
            </a:r>
            <a:r>
              <a:rPr lang="en-US" sz="2200" dirty="0" err="1"/>
              <a:t>dimer</a:t>
            </a:r>
            <a:r>
              <a:rPr lang="en-US" sz="2200" dirty="0"/>
              <a:t> composed of two polypeptides (B and M subunits) 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Appearance of </a:t>
            </a:r>
            <a:r>
              <a:rPr lang="en-US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CK2</a:t>
            </a:r>
            <a:r>
              <a:rPr lang="en-US" sz="2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(MB) </a:t>
            </a:r>
            <a:r>
              <a:rPr lang="en-US" sz="2200" dirty="0" err="1"/>
              <a:t>isoenzyme</a:t>
            </a:r>
            <a:r>
              <a:rPr lang="en-US" sz="2200" dirty="0"/>
              <a:t> in plasma is specific for infarction of the </a:t>
            </a:r>
            <a:r>
              <a:rPr lang="en-US" sz="2200" b="1" i="1" dirty="0">
                <a:solidFill>
                  <a:srgbClr val="0070C0"/>
                </a:solidFill>
              </a:rPr>
              <a:t>myocardium. </a:t>
            </a:r>
            <a:endParaRPr lang="en-US" sz="2200" dirty="0">
              <a:solidFill>
                <a:srgbClr val="002060"/>
              </a:solidFill>
            </a:endParaRPr>
          </a:p>
          <a:p>
            <a:r>
              <a:rPr lang="en-US" sz="2200" dirty="0"/>
              <a:t>CK </a:t>
            </a:r>
            <a:r>
              <a:rPr lang="en-US" sz="2200" dirty="0" err="1"/>
              <a:t>isoenzyme</a:t>
            </a:r>
            <a:r>
              <a:rPr lang="en-US" sz="2200" dirty="0"/>
              <a:t> shows a characteristic </a:t>
            </a:r>
            <a:r>
              <a:rPr lang="en-US" sz="2200" dirty="0" err="1"/>
              <a:t>electrophoretic</a:t>
            </a:r>
            <a:r>
              <a:rPr lang="en-US" sz="2200" dirty="0"/>
              <a:t> mobility.</a:t>
            </a:r>
          </a:p>
          <a:p>
            <a:pPr algn="r">
              <a:buNone/>
            </a:pPr>
            <a:endParaRPr lang="en-US" sz="3000" dirty="0">
              <a:solidFill>
                <a:srgbClr val="7030A0"/>
              </a:solidFill>
              <a:latin typeface="Brush Script MT" pitchFamily="66" charset="0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71414"/>
            <a:ext cx="8229600" cy="927100"/>
          </a:xfrm>
        </p:spPr>
        <p:txBody>
          <a:bodyPr/>
          <a:lstStyle/>
          <a:p>
            <a:r>
              <a:rPr lang="en-US" sz="3200" dirty="0" err="1"/>
              <a:t>Glomeruli</a:t>
            </a:r>
            <a:r>
              <a:rPr lang="en-US" sz="3200" dirty="0"/>
              <a:t>: site of filtration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000108"/>
            <a:ext cx="828680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Substances with molecular mass </a:t>
            </a:r>
            <a:r>
              <a:rPr lang="en-US" sz="2000" b="1" dirty="0"/>
              <a:t>below </a:t>
            </a:r>
            <a:r>
              <a:rPr lang="en-US" sz="2000" b="1" i="1" u="sng" dirty="0">
                <a:solidFill>
                  <a:srgbClr val="FF0000"/>
                </a:solidFill>
              </a:rPr>
              <a:t>40,000 </a:t>
            </a:r>
            <a:r>
              <a:rPr lang="en-US" sz="2000" b="1" i="1" u="sng" dirty="0" err="1">
                <a:solidFill>
                  <a:srgbClr val="FF0000"/>
                </a:solidFill>
              </a:rPr>
              <a:t>Da</a:t>
            </a:r>
            <a:r>
              <a:rPr lang="en-US" sz="2000" i="1" u="sng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pass through the membrane of </a:t>
            </a:r>
            <a:r>
              <a:rPr lang="en-US" sz="2000" dirty="0" err="1"/>
              <a:t>glomerulus</a:t>
            </a:r>
            <a:r>
              <a:rPr lang="en-US" sz="2000" dirty="0"/>
              <a:t>.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About </a:t>
            </a:r>
            <a:r>
              <a:rPr lang="en-US" sz="2000" b="1" dirty="0"/>
              <a:t>120 </a:t>
            </a:r>
            <a:r>
              <a:rPr lang="en-US" sz="2000" b="1" dirty="0" err="1"/>
              <a:t>mL</a:t>
            </a:r>
            <a:r>
              <a:rPr lang="en-US" sz="2000" b="1" dirty="0"/>
              <a:t>/min </a:t>
            </a:r>
            <a:r>
              <a:rPr lang="en-US" sz="2000" dirty="0"/>
              <a:t>or </a:t>
            </a:r>
            <a:r>
              <a:rPr lang="en-US" sz="2000" b="1" i="1" dirty="0">
                <a:solidFill>
                  <a:srgbClr val="669900"/>
                </a:solidFill>
              </a:rPr>
              <a:t>180 L/day </a:t>
            </a:r>
            <a:r>
              <a:rPr lang="en-US" sz="2000" dirty="0"/>
              <a:t>of blood is filtrated. </a:t>
            </a:r>
          </a:p>
          <a:p>
            <a:r>
              <a:rPr lang="en-US" sz="2000" dirty="0"/>
              <a:t>Filtration </a:t>
            </a:r>
            <a:r>
              <a:rPr lang="uk-UA" sz="2000" dirty="0"/>
              <a:t>– </a:t>
            </a:r>
            <a:r>
              <a:rPr lang="en-US" sz="2000" b="1" i="1" dirty="0">
                <a:solidFill>
                  <a:srgbClr val="669900"/>
                </a:solidFill>
              </a:rPr>
              <a:t>passive process</a:t>
            </a:r>
            <a:r>
              <a:rPr lang="en-US" sz="2000" dirty="0"/>
              <a:t>.</a:t>
            </a:r>
            <a:endParaRPr lang="uk-UA" sz="2000" dirty="0"/>
          </a:p>
          <a:p>
            <a:r>
              <a:rPr lang="en-US" sz="2000" dirty="0"/>
              <a:t>After filtration </a:t>
            </a:r>
            <a:r>
              <a:rPr lang="uk-UA" sz="2000" dirty="0"/>
              <a:t>– </a:t>
            </a:r>
            <a:r>
              <a:rPr lang="en-US" sz="2000" b="1" dirty="0">
                <a:solidFill>
                  <a:schemeClr val="tx2"/>
                </a:solidFill>
              </a:rPr>
              <a:t>primary urine</a:t>
            </a:r>
            <a:r>
              <a:rPr lang="uk-UA" sz="2000" b="1" dirty="0">
                <a:solidFill>
                  <a:schemeClr val="tx2"/>
                </a:solidFill>
              </a:rPr>
              <a:t> </a:t>
            </a:r>
            <a:r>
              <a:rPr lang="uk-UA" sz="2000" dirty="0"/>
              <a:t>(180 </a:t>
            </a:r>
            <a:r>
              <a:rPr lang="en-US" sz="2000" dirty="0"/>
              <a:t>L/day</a:t>
            </a:r>
            <a:r>
              <a:rPr lang="uk-UA" sz="2000" dirty="0"/>
              <a:t>)</a:t>
            </a:r>
            <a:endParaRPr lang="en-US" sz="2000" dirty="0"/>
          </a:p>
          <a:p>
            <a:pPr>
              <a:buNone/>
            </a:pPr>
            <a:r>
              <a:rPr lang="en-US" sz="2400" b="1" dirty="0">
                <a:solidFill>
                  <a:srgbClr val="CC3300"/>
                </a:solidFill>
              </a:rPr>
              <a:t>TUBULES FUNCTION:</a:t>
            </a:r>
          </a:p>
          <a:p>
            <a:pPr>
              <a:buFont typeface="Wingdings" pitchFamily="2" charset="2"/>
              <a:buNone/>
            </a:pPr>
            <a:r>
              <a:rPr lang="en-US" sz="2400" b="1" dirty="0">
                <a:solidFill>
                  <a:srgbClr val="669900"/>
                </a:solidFill>
              </a:rPr>
              <a:t>1. Proximal convoluted tubule:</a:t>
            </a:r>
          </a:p>
          <a:p>
            <a:r>
              <a:rPr lang="en-US" sz="2000" b="1" u="sng" dirty="0" err="1">
                <a:solidFill>
                  <a:srgbClr val="0070C0"/>
                </a:solidFill>
              </a:rPr>
              <a:t>Reabsorption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</a:p>
          <a:p>
            <a:pPr lvl="1"/>
            <a:r>
              <a:rPr lang="en-US" sz="2000" dirty="0"/>
              <a:t>substances from the </a:t>
            </a:r>
            <a:r>
              <a:rPr lang="en-US" sz="2000" dirty="0" err="1"/>
              <a:t>glomerular</a:t>
            </a:r>
            <a:r>
              <a:rPr lang="en-US" sz="2000" dirty="0"/>
              <a:t> filtrate: </a:t>
            </a:r>
          </a:p>
          <a:p>
            <a:pPr lvl="1">
              <a:buNone/>
            </a:pPr>
            <a:r>
              <a:rPr lang="en-US" sz="2000" dirty="0"/>
              <a:t>- ¾ of Na and water.       - totally glucose.       - most of amino acids.     - varied amounts of electrolytes (Mg, Ca, K, </a:t>
            </a:r>
            <a:r>
              <a:rPr lang="en-US" sz="2000" dirty="0" err="1"/>
              <a:t>Cl</a:t>
            </a:r>
            <a:r>
              <a:rPr lang="en-US" sz="2000" dirty="0"/>
              <a:t>, HCO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en-US" sz="2000" dirty="0"/>
              <a:t>) and small molecules (proteins, uric acid, urea)</a:t>
            </a:r>
            <a:endParaRPr lang="en-US" sz="1400" dirty="0"/>
          </a:p>
          <a:p>
            <a:r>
              <a:rPr lang="en-US" sz="2000" b="1" u="sng" dirty="0">
                <a:solidFill>
                  <a:srgbClr val="0070C0"/>
                </a:solidFill>
              </a:rPr>
              <a:t>Secretion:</a:t>
            </a:r>
          </a:p>
          <a:p>
            <a:pPr lvl="1"/>
            <a:r>
              <a:rPr lang="en-US" sz="2000" dirty="0"/>
              <a:t>K</a:t>
            </a:r>
            <a:r>
              <a:rPr lang="en-US" sz="2000" baseline="30000" dirty="0"/>
              <a:t>+</a:t>
            </a:r>
            <a:r>
              <a:rPr lang="en-US" sz="2000" dirty="0"/>
              <a:t>, H</a:t>
            </a:r>
            <a:r>
              <a:rPr lang="en-US" sz="2000" baseline="30000" dirty="0"/>
              <a:t>+</a:t>
            </a:r>
            <a:r>
              <a:rPr lang="en-US" sz="2000" dirty="0"/>
              <a:t>, ammonia, uric acid, certain organic bases, medicines (penicillin).</a:t>
            </a:r>
          </a:p>
          <a:p>
            <a:pPr>
              <a:buNone/>
            </a:pP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686800" cy="5638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669900"/>
                </a:solidFill>
              </a:rPr>
              <a:t>2.  Distal Convoluted Tubule: </a:t>
            </a:r>
            <a:r>
              <a:rPr lang="en-US" sz="2000" dirty="0"/>
              <a:t>here the final stage of optimal concentration control takes place for the  balance of fluids and electrolytes.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Reabsorption</a:t>
            </a:r>
            <a:r>
              <a:rPr lang="en-US" sz="2000" dirty="0"/>
              <a:t>: small amounts of </a:t>
            </a:r>
            <a:r>
              <a:rPr lang="en-US" sz="2000" dirty="0">
                <a:solidFill>
                  <a:srgbClr val="002060"/>
                </a:solidFill>
              </a:rPr>
              <a:t>salt, water, bicarbonates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Secretion: </a:t>
            </a:r>
            <a:r>
              <a:rPr lang="en-US" sz="2000" dirty="0">
                <a:solidFill>
                  <a:srgbClr val="002060"/>
                </a:solidFill>
              </a:rPr>
              <a:t>uric acid, ammonia, H</a:t>
            </a:r>
            <a:r>
              <a:rPr lang="en-US" sz="2000" baseline="30000" dirty="0">
                <a:solidFill>
                  <a:srgbClr val="002060"/>
                </a:solidFill>
              </a:rPr>
              <a:t>+ 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This is the action place for </a:t>
            </a:r>
            <a:r>
              <a:rPr lang="en-US" sz="2000" baseline="30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>
                <a:solidFill>
                  <a:schemeClr val="tx2"/>
                </a:solidFill>
              </a:rPr>
              <a:t>aldosterone</a:t>
            </a:r>
            <a:r>
              <a:rPr lang="en-US" sz="2000" b="1" dirty="0">
                <a:solidFill>
                  <a:schemeClr val="tx2"/>
                </a:solidFill>
              </a:rPr>
              <a:t> </a:t>
            </a:r>
            <a:r>
              <a:rPr lang="en-US" sz="2000" dirty="0"/>
              <a:t>- ↑ </a:t>
            </a:r>
            <a:r>
              <a:rPr lang="en-US" sz="2000" dirty="0" err="1"/>
              <a:t>reabsorption</a:t>
            </a:r>
            <a:r>
              <a:rPr lang="en-US" sz="2000" dirty="0"/>
              <a:t> of Na and secretion of  K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ADH</a:t>
            </a:r>
            <a:r>
              <a:rPr lang="en-US" sz="2000" dirty="0"/>
              <a:t> - ↑ permeability and water </a:t>
            </a:r>
            <a:r>
              <a:rPr lang="en-US" sz="2000" dirty="0" err="1"/>
              <a:t>reabsorption</a:t>
            </a:r>
            <a:r>
              <a:rPr lang="en-US" sz="2000" dirty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669900"/>
                </a:solidFill>
              </a:rPr>
              <a:t>3. Collector Duct:</a:t>
            </a:r>
          </a:p>
          <a:p>
            <a:pPr lvl="1">
              <a:lnSpc>
                <a:spcPct val="90000"/>
              </a:lnSpc>
            </a:pPr>
            <a:r>
              <a:rPr lang="en-US" sz="2000" b="1" dirty="0">
                <a:solidFill>
                  <a:schemeClr val="tx2"/>
                </a:solidFill>
              </a:rPr>
              <a:t>ADH </a:t>
            </a:r>
            <a:r>
              <a:rPr lang="en-US" sz="2000" dirty="0"/>
              <a:t>controls water </a:t>
            </a:r>
            <a:r>
              <a:rPr lang="en-US" sz="2000" dirty="0" err="1"/>
              <a:t>reabsorption</a:t>
            </a:r>
            <a:r>
              <a:rPr lang="en-US" sz="2000" dirty="0"/>
              <a:t> - determines urine concentration</a:t>
            </a:r>
          </a:p>
          <a:p>
            <a:pPr lvl="1">
              <a:lnSpc>
                <a:spcPct val="90000"/>
              </a:lnSpc>
            </a:pPr>
            <a:r>
              <a:rPr lang="en-US" sz="2000" b="1" dirty="0" err="1">
                <a:solidFill>
                  <a:schemeClr val="tx2"/>
                </a:solidFill>
              </a:rPr>
              <a:t>Aldosterone</a:t>
            </a:r>
            <a:r>
              <a:rPr lang="en-US" sz="2000" dirty="0"/>
              <a:t> controls Na </a:t>
            </a:r>
            <a:r>
              <a:rPr lang="en-US" sz="2000" dirty="0" err="1"/>
              <a:t>reabsorption</a:t>
            </a:r>
            <a:r>
              <a:rPr lang="en-US" sz="200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Intercalated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000" dirty="0"/>
              <a:t>There are </a:t>
            </a:r>
            <a:r>
              <a:rPr lang="en-US" sz="2000" b="1" dirty="0"/>
              <a:t>two types of intercalated cells</a:t>
            </a:r>
            <a:r>
              <a:rPr lang="en-US" sz="2000" dirty="0"/>
              <a:t> identified as type A (alpha) and type B (beta):  </a:t>
            </a:r>
          </a:p>
          <a:p>
            <a:pPr lvl="0"/>
            <a:r>
              <a:rPr lang="en-US" sz="2000" b="1" u="sng" dirty="0">
                <a:solidFill>
                  <a:srgbClr val="C00000"/>
                </a:solidFill>
              </a:rPr>
              <a:t>Principal cells: </a:t>
            </a:r>
            <a:r>
              <a:rPr lang="en-US" sz="2000" dirty="0"/>
              <a:t>reabsorb Na</a:t>
            </a:r>
            <a:r>
              <a:rPr lang="en-US" sz="2000" baseline="30000" dirty="0"/>
              <a:t>+</a:t>
            </a:r>
            <a:r>
              <a:rPr lang="en-US" sz="2000" dirty="0"/>
              <a:t> and excrete K</a:t>
            </a:r>
            <a:r>
              <a:rPr lang="en-US" sz="2000" baseline="30000" dirty="0"/>
              <a:t>+</a:t>
            </a:r>
            <a:r>
              <a:rPr lang="en-US" sz="2000" dirty="0"/>
              <a:t>. Principal cells are the major cell types that respond to the actions of </a:t>
            </a:r>
            <a:r>
              <a:rPr lang="en-US" sz="2000" b="1" dirty="0" err="1">
                <a:solidFill>
                  <a:srgbClr val="0070C0"/>
                </a:solidFill>
              </a:rPr>
              <a:t>aldosterone</a:t>
            </a:r>
            <a:r>
              <a:rPr lang="en-US" sz="2000" dirty="0"/>
              <a:t>.</a:t>
            </a:r>
          </a:p>
          <a:p>
            <a:pPr lvl="0">
              <a:buNone/>
            </a:pPr>
            <a:r>
              <a:rPr lang="en-US" sz="2000" dirty="0"/>
              <a:t>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Type A:</a:t>
            </a:r>
            <a:r>
              <a:rPr lang="en-US" sz="2000" dirty="0"/>
              <a:t> intercalated cells reabsorb K</a:t>
            </a:r>
            <a:r>
              <a:rPr lang="en-US" sz="2000" baseline="30000" dirty="0"/>
              <a:t>+</a:t>
            </a:r>
            <a:r>
              <a:rPr lang="en-US" sz="2000" dirty="0"/>
              <a:t> and HCO</a:t>
            </a:r>
            <a:r>
              <a:rPr lang="en-US" sz="2000" baseline="-25000" dirty="0"/>
              <a:t>3</a:t>
            </a:r>
            <a:r>
              <a:rPr lang="en-US" sz="2000" baseline="30000" dirty="0"/>
              <a:t>–</a:t>
            </a:r>
            <a:r>
              <a:rPr lang="en-US" sz="2000" dirty="0"/>
              <a:t> and excrete H</a:t>
            </a:r>
            <a:r>
              <a:rPr lang="en-US" sz="2000" baseline="30000" dirty="0"/>
              <a:t>+</a:t>
            </a:r>
            <a:r>
              <a:rPr lang="en-US" sz="2000" dirty="0"/>
              <a:t>.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Type B:</a:t>
            </a:r>
            <a:r>
              <a:rPr lang="en-US" sz="2000" dirty="0"/>
              <a:t> intercalated cells function in opposition to type A cells such that they secrete HCO</a:t>
            </a:r>
            <a:r>
              <a:rPr lang="en-US" sz="2000" baseline="-25000" dirty="0"/>
              <a:t>3</a:t>
            </a:r>
            <a:r>
              <a:rPr lang="en-US" sz="2000" baseline="30000" dirty="0"/>
              <a:t>–</a:t>
            </a:r>
            <a:r>
              <a:rPr lang="en-US" sz="2000" dirty="0"/>
              <a:t> and reabsorb H</a:t>
            </a:r>
            <a:r>
              <a:rPr lang="en-US" sz="2000" baseline="30000" dirty="0"/>
              <a:t>+</a:t>
            </a:r>
            <a:r>
              <a:rPr lang="en-US" sz="2000" dirty="0"/>
              <a:t>. </a:t>
            </a:r>
          </a:p>
          <a:p>
            <a:pPr lvl="0"/>
            <a:r>
              <a:rPr lang="en-US" sz="2000" dirty="0"/>
              <a:t>The differences in function between type A and type B intercalated cells is due, in part, 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opposing distributions of various transporter proteins. </a:t>
            </a:r>
          </a:p>
          <a:p>
            <a:pPr marL="0" lvl="0" indent="0">
              <a:buNone/>
            </a:pP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/>
              <a:t>Kidney metabolism</a:t>
            </a:r>
            <a:br>
              <a:rPr lang="en-US" sz="3600" dirty="0"/>
            </a:br>
            <a:r>
              <a:rPr lang="en-US" sz="3600" dirty="0"/>
              <a:t>1. </a:t>
            </a:r>
            <a:r>
              <a:rPr lang="en-US" sz="3600" b="0" dirty="0"/>
              <a:t>Carbohydrate: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002060"/>
                </a:solidFill>
              </a:rPr>
              <a:t>a. </a:t>
            </a:r>
            <a:r>
              <a:rPr lang="en-US" sz="3200" dirty="0" err="1">
                <a:solidFill>
                  <a:srgbClr val="002060"/>
                </a:solidFill>
              </a:rPr>
              <a:t>Glycolysis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4296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Utilization of glucose in cortex and medulla differs one from another.</a:t>
            </a:r>
          </a:p>
          <a:p>
            <a:r>
              <a:rPr lang="en-US" sz="2400" dirty="0"/>
              <a:t> Dominant type of </a:t>
            </a:r>
            <a:r>
              <a:rPr lang="en-US" sz="2400" dirty="0" err="1"/>
              <a:t>glycolysis</a:t>
            </a:r>
            <a:r>
              <a:rPr lang="en-US" sz="2400" dirty="0"/>
              <a:t>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 </a:t>
            </a:r>
            <a:r>
              <a:rPr lang="en-US" sz="2400" b="1" u="sng" dirty="0">
                <a:solidFill>
                  <a:srgbClr val="669900"/>
                </a:solidFill>
              </a:rPr>
              <a:t>In cortex </a:t>
            </a:r>
            <a:r>
              <a:rPr lang="en-US" sz="2400" dirty="0"/>
              <a:t>is </a:t>
            </a:r>
            <a:r>
              <a:rPr lang="en-US" sz="2400" b="1" i="1" dirty="0">
                <a:solidFill>
                  <a:srgbClr val="0070C0"/>
                </a:solidFill>
              </a:rPr>
              <a:t>aerobic</a:t>
            </a:r>
            <a:r>
              <a:rPr lang="en-US" sz="2400" dirty="0"/>
              <a:t> and CO</a:t>
            </a:r>
            <a:r>
              <a:rPr lang="en-US" sz="2400" baseline="-25000" dirty="0"/>
              <a:t>2</a:t>
            </a:r>
            <a:r>
              <a:rPr lang="en-US" sz="2400" dirty="0"/>
              <a:t> formed in result.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b="1" u="sng" dirty="0">
                <a:solidFill>
                  <a:srgbClr val="669900"/>
                </a:solidFill>
              </a:rPr>
              <a:t>In medulla </a:t>
            </a:r>
            <a:r>
              <a:rPr lang="en-US" sz="2400" dirty="0"/>
              <a:t>is </a:t>
            </a:r>
            <a:r>
              <a:rPr lang="en-US" sz="2400" b="1" i="1" dirty="0">
                <a:solidFill>
                  <a:srgbClr val="0070C0"/>
                </a:solidFill>
              </a:rPr>
              <a:t>anaerobic</a:t>
            </a:r>
            <a:r>
              <a:rPr lang="en-US" sz="2400" dirty="0"/>
              <a:t> and glucose converted to lactate by lactate </a:t>
            </a:r>
            <a:r>
              <a:rPr lang="en-US" sz="2400" dirty="0" err="1"/>
              <a:t>dehydrogenase</a:t>
            </a:r>
            <a:r>
              <a:rPr lang="en-US" sz="2400" dirty="0"/>
              <a:t> (LDH).</a:t>
            </a:r>
          </a:p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b. </a:t>
            </a:r>
            <a:r>
              <a:rPr lang="en-US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Gluconeogenesis</a:t>
            </a:r>
            <a:r>
              <a:rPr lang="en-US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r>
              <a:rPr lang="en-US" sz="2400" b="1" i="1" dirty="0">
                <a:solidFill>
                  <a:srgbClr val="669900"/>
                </a:solidFill>
              </a:rPr>
              <a:t>Kidney </a:t>
            </a:r>
            <a:r>
              <a:rPr lang="en-US" sz="2400" b="1" i="1" u="sng" dirty="0">
                <a:solidFill>
                  <a:srgbClr val="669900"/>
                </a:solidFill>
              </a:rPr>
              <a:t>cortex</a:t>
            </a:r>
            <a:r>
              <a:rPr lang="en-US" sz="2400" b="1" i="1" dirty="0">
                <a:solidFill>
                  <a:srgbClr val="669900"/>
                </a:solidFill>
              </a:rPr>
              <a:t> </a:t>
            </a:r>
            <a:r>
              <a:rPr lang="en-US" sz="2400" dirty="0"/>
              <a:t>like </a:t>
            </a:r>
            <a:r>
              <a:rPr lang="en-US" sz="2400" b="1" i="1" dirty="0">
                <a:solidFill>
                  <a:srgbClr val="669900"/>
                </a:solidFill>
              </a:rPr>
              <a:t>liver</a:t>
            </a:r>
            <a:r>
              <a:rPr lang="en-US" sz="2400" dirty="0"/>
              <a:t> appear to be unique in that it possess the enzymatic potential for both: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glucose synthesis </a:t>
            </a:r>
            <a:r>
              <a:rPr lang="en-US" sz="2400" dirty="0"/>
              <a:t> (</a:t>
            </a:r>
            <a:r>
              <a:rPr lang="en-US" sz="2400" dirty="0" err="1"/>
              <a:t>gluconeogenesis</a:t>
            </a:r>
            <a:r>
              <a:rPr lang="en-US" sz="2400" dirty="0"/>
              <a:t>).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rgbClr val="0070C0"/>
                </a:solidFill>
              </a:rPr>
              <a:t>glucose degradation </a:t>
            </a:r>
            <a:r>
              <a:rPr lang="en-US" sz="2400" dirty="0"/>
              <a:t>(</a:t>
            </a:r>
            <a:r>
              <a:rPr lang="en-US" sz="2400" dirty="0" err="1"/>
              <a:t>glycolysis</a:t>
            </a:r>
            <a:r>
              <a:rPr lang="en-US" sz="2400" dirty="0"/>
              <a:t>). </a:t>
            </a:r>
          </a:p>
          <a:p>
            <a:pPr>
              <a:buNone/>
            </a:pPr>
            <a:r>
              <a:rPr lang="en-US" sz="28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2388" y="1471613"/>
            <a:ext cx="9063037" cy="3911600"/>
            <a:chOff x="33" y="927"/>
            <a:chExt cx="5709" cy="2464"/>
          </a:xfrm>
        </p:grpSpPr>
        <p:pic>
          <p:nvPicPr>
            <p:cNvPr id="11358" name="Picture 4" descr="pap12e_25_02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" y="927"/>
              <a:ext cx="5228" cy="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59" name="Oval 5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sp>
          <p:nvSpPr>
            <p:cNvPr id="11360" name="Rectangle 6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1" name="Rectangle 7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2" name="Rectangle 8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3" name="Rectangle 9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4" name="Rectangle 10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5" name="Rectangle 11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6" name="Rectangle 12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67" name="Rectangle 13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52388" y="1471613"/>
            <a:ext cx="9055100" cy="3908425"/>
            <a:chOff x="33" y="927"/>
            <a:chExt cx="5704" cy="2462"/>
          </a:xfrm>
        </p:grpSpPr>
        <p:pic>
          <p:nvPicPr>
            <p:cNvPr id="11340" name="Picture 15" descr="pap12e_25_02_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" y="927"/>
              <a:ext cx="5223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41" name="Oval 16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sp>
          <p:nvSpPr>
            <p:cNvPr id="11342" name="Rectangle 17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3" name="Rectangle 18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4" name="Rectangle 19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5" name="Rectangle 20"/>
            <p:cNvSpPr>
              <a:spLocks noChangeArrowheads="1"/>
            </p:cNvSpPr>
            <p:nvPr/>
          </p:nvSpPr>
          <p:spPr bwMode="auto">
            <a:xfrm>
              <a:off x="2594" y="2074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6" name="Rectangle 21"/>
            <p:cNvSpPr>
              <a:spLocks noChangeArrowheads="1"/>
            </p:cNvSpPr>
            <p:nvPr/>
          </p:nvSpPr>
          <p:spPr bwMode="auto">
            <a:xfrm>
              <a:off x="2324" y="2074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7" name="Rectangle 22"/>
            <p:cNvSpPr>
              <a:spLocks noChangeArrowheads="1"/>
            </p:cNvSpPr>
            <p:nvPr/>
          </p:nvSpPr>
          <p:spPr bwMode="auto">
            <a:xfrm>
              <a:off x="2303" y="1871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8" name="Rectangle 23"/>
            <p:cNvSpPr>
              <a:spLocks noChangeArrowheads="1"/>
            </p:cNvSpPr>
            <p:nvPr/>
          </p:nvSpPr>
          <p:spPr bwMode="auto">
            <a:xfrm>
              <a:off x="168" y="1850"/>
              <a:ext cx="47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FORMATION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OF ACETYL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49" name="Rectangle 24"/>
            <p:cNvSpPr>
              <a:spLocks noChangeArrowheads="1"/>
            </p:cNvSpPr>
            <p:nvPr/>
          </p:nvSpPr>
          <p:spPr bwMode="auto">
            <a:xfrm>
              <a:off x="2182" y="18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0" name="Rectangle 25"/>
            <p:cNvSpPr>
              <a:spLocks noChangeArrowheads="1"/>
            </p:cNvSpPr>
            <p:nvPr/>
          </p:nvSpPr>
          <p:spPr bwMode="auto">
            <a:xfrm>
              <a:off x="2182" y="206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1" name="Rectangle 26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2" name="Rectangle 27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3" name="Rectangle 28"/>
            <p:cNvSpPr>
              <a:spLocks noChangeArrowheads="1"/>
            </p:cNvSpPr>
            <p:nvPr/>
          </p:nvSpPr>
          <p:spPr bwMode="auto">
            <a:xfrm>
              <a:off x="638" y="2243"/>
              <a:ext cx="42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Acetyl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4" name="Rectangle 29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5" name="Rectangle 30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6" name="Rectangle 31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57" name="Oval 32"/>
            <p:cNvSpPr>
              <a:spLocks noChangeArrowheads="1"/>
            </p:cNvSpPr>
            <p:nvPr/>
          </p:nvSpPr>
          <p:spPr bwMode="auto">
            <a:xfrm>
              <a:off x="33" y="1826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2</a:t>
              </a:r>
            </a:p>
          </p:txBody>
        </p:sp>
      </p:grpSp>
      <p:grpSp>
        <p:nvGrpSpPr>
          <p:cNvPr id="4" name="Group 63"/>
          <p:cNvGrpSpPr>
            <a:grpSpLocks/>
          </p:cNvGrpSpPr>
          <p:nvPr/>
        </p:nvGrpSpPr>
        <p:grpSpPr bwMode="auto">
          <a:xfrm>
            <a:off x="52388" y="1471613"/>
            <a:ext cx="9063037" cy="3911600"/>
            <a:chOff x="33" y="927"/>
            <a:chExt cx="5709" cy="2464"/>
          </a:xfrm>
        </p:grpSpPr>
        <p:pic>
          <p:nvPicPr>
            <p:cNvPr id="11311" name="Picture 34" descr="pap12e_25_02_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" y="927"/>
              <a:ext cx="5228" cy="24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12" name="Oval 35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sp>
          <p:nvSpPr>
            <p:cNvPr id="11313" name="Rectangle 36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4" name="Rectangle 37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5" name="Rectangle 38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6" name="Rectangle 39"/>
            <p:cNvSpPr>
              <a:spLocks noChangeArrowheads="1"/>
            </p:cNvSpPr>
            <p:nvPr/>
          </p:nvSpPr>
          <p:spPr bwMode="auto">
            <a:xfrm>
              <a:off x="2594" y="2074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7" name="Rectangle 40"/>
            <p:cNvSpPr>
              <a:spLocks noChangeArrowheads="1"/>
            </p:cNvSpPr>
            <p:nvPr/>
          </p:nvSpPr>
          <p:spPr bwMode="auto">
            <a:xfrm>
              <a:off x="2324" y="2074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8" name="Rectangle 41"/>
            <p:cNvSpPr>
              <a:spLocks noChangeArrowheads="1"/>
            </p:cNvSpPr>
            <p:nvPr/>
          </p:nvSpPr>
          <p:spPr bwMode="auto">
            <a:xfrm>
              <a:off x="2303" y="1871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19" name="Rectangle 42"/>
            <p:cNvSpPr>
              <a:spLocks noChangeArrowheads="1"/>
            </p:cNvSpPr>
            <p:nvPr/>
          </p:nvSpPr>
          <p:spPr bwMode="auto">
            <a:xfrm>
              <a:off x="168" y="1850"/>
              <a:ext cx="47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FORMATION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OF ACETYL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0" name="Rectangle 43"/>
            <p:cNvSpPr>
              <a:spLocks noChangeArrowheads="1"/>
            </p:cNvSpPr>
            <p:nvPr/>
          </p:nvSpPr>
          <p:spPr bwMode="auto">
            <a:xfrm>
              <a:off x="1678" y="2879"/>
              <a:ext cx="2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KREBS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CYCLE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1" name="Rectangle 44"/>
            <p:cNvSpPr>
              <a:spLocks noChangeArrowheads="1"/>
            </p:cNvSpPr>
            <p:nvPr/>
          </p:nvSpPr>
          <p:spPr bwMode="auto">
            <a:xfrm>
              <a:off x="2699" y="2887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+ 6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2" name="Rectangle 45"/>
            <p:cNvSpPr>
              <a:spLocks noChangeArrowheads="1"/>
            </p:cNvSpPr>
            <p:nvPr/>
          </p:nvSpPr>
          <p:spPr bwMode="auto">
            <a:xfrm>
              <a:off x="2408" y="2676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3" name="Rectangle 46"/>
            <p:cNvSpPr>
              <a:spLocks noChangeArrowheads="1"/>
            </p:cNvSpPr>
            <p:nvPr/>
          </p:nvSpPr>
          <p:spPr bwMode="auto">
            <a:xfrm>
              <a:off x="2414" y="3064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FADH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4" name="Rectangle 47"/>
            <p:cNvSpPr>
              <a:spLocks noChangeArrowheads="1"/>
            </p:cNvSpPr>
            <p:nvPr/>
          </p:nvSpPr>
          <p:spPr bwMode="auto">
            <a:xfrm>
              <a:off x="2424" y="2878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5" name="Rectangle 48"/>
            <p:cNvSpPr>
              <a:spLocks noChangeArrowheads="1"/>
            </p:cNvSpPr>
            <p:nvPr/>
          </p:nvSpPr>
          <p:spPr bwMode="auto">
            <a:xfrm>
              <a:off x="2307" y="2461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6" name="Rectangle 49"/>
            <p:cNvSpPr>
              <a:spLocks noChangeArrowheads="1"/>
            </p:cNvSpPr>
            <p:nvPr/>
          </p:nvSpPr>
          <p:spPr bwMode="auto">
            <a:xfrm>
              <a:off x="2307" y="26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4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7" name="Rectangle 50"/>
            <p:cNvSpPr>
              <a:spLocks noChangeArrowheads="1"/>
            </p:cNvSpPr>
            <p:nvPr/>
          </p:nvSpPr>
          <p:spPr bwMode="auto">
            <a:xfrm>
              <a:off x="2307" y="287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8" name="Rectangle 51"/>
            <p:cNvSpPr>
              <a:spLocks noChangeArrowheads="1"/>
            </p:cNvSpPr>
            <p:nvPr/>
          </p:nvSpPr>
          <p:spPr bwMode="auto">
            <a:xfrm>
              <a:off x="2307" y="30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29" name="Rectangle 52"/>
            <p:cNvSpPr>
              <a:spLocks noChangeArrowheads="1"/>
            </p:cNvSpPr>
            <p:nvPr/>
          </p:nvSpPr>
          <p:spPr bwMode="auto">
            <a:xfrm>
              <a:off x="2182" y="18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0" name="Rectangle 53"/>
            <p:cNvSpPr>
              <a:spLocks noChangeArrowheads="1"/>
            </p:cNvSpPr>
            <p:nvPr/>
          </p:nvSpPr>
          <p:spPr bwMode="auto">
            <a:xfrm>
              <a:off x="2182" y="206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1" name="Rectangle 54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2" name="Rectangle 55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3" name="Rectangle 56"/>
            <p:cNvSpPr>
              <a:spLocks noChangeArrowheads="1"/>
            </p:cNvSpPr>
            <p:nvPr/>
          </p:nvSpPr>
          <p:spPr bwMode="auto">
            <a:xfrm>
              <a:off x="638" y="2243"/>
              <a:ext cx="42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Acetyl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4" name="Rectangle 57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5" name="Rectangle 58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6" name="Rectangle 59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7" name="Rectangle 60"/>
            <p:cNvSpPr>
              <a:spLocks noChangeArrowheads="1"/>
            </p:cNvSpPr>
            <p:nvPr/>
          </p:nvSpPr>
          <p:spPr bwMode="auto">
            <a:xfrm>
              <a:off x="2435" y="2461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38" name="Oval 61"/>
            <p:cNvSpPr>
              <a:spLocks noChangeArrowheads="1"/>
            </p:cNvSpPr>
            <p:nvPr/>
          </p:nvSpPr>
          <p:spPr bwMode="auto">
            <a:xfrm>
              <a:off x="33" y="1826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2</a:t>
              </a:r>
            </a:p>
          </p:txBody>
        </p:sp>
        <p:sp>
          <p:nvSpPr>
            <p:cNvPr id="11339" name="Oval 62"/>
            <p:cNvSpPr>
              <a:spLocks noChangeArrowheads="1"/>
            </p:cNvSpPr>
            <p:nvPr/>
          </p:nvSpPr>
          <p:spPr bwMode="auto">
            <a:xfrm>
              <a:off x="1430" y="2743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3</a:t>
              </a:r>
            </a:p>
          </p:txBody>
        </p:sp>
      </p:grpSp>
      <p:grpSp>
        <p:nvGrpSpPr>
          <p:cNvPr id="5" name="Group 105"/>
          <p:cNvGrpSpPr>
            <a:grpSpLocks/>
          </p:cNvGrpSpPr>
          <p:nvPr/>
        </p:nvGrpSpPr>
        <p:grpSpPr bwMode="auto">
          <a:xfrm>
            <a:off x="52388" y="1474788"/>
            <a:ext cx="9055100" cy="3908425"/>
            <a:chOff x="33" y="929"/>
            <a:chExt cx="5704" cy="2462"/>
          </a:xfrm>
        </p:grpSpPr>
        <p:sp>
          <p:nvSpPr>
            <p:cNvPr id="11270" name="Oval 64"/>
            <p:cNvSpPr>
              <a:spLocks noChangeArrowheads="1"/>
            </p:cNvSpPr>
            <p:nvPr/>
          </p:nvSpPr>
          <p:spPr bwMode="auto">
            <a:xfrm>
              <a:off x="33" y="1291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1</a:t>
              </a:r>
            </a:p>
          </p:txBody>
        </p:sp>
        <p:pic>
          <p:nvPicPr>
            <p:cNvPr id="11271" name="Picture 65" descr="pap12e_25_02_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" y="929"/>
              <a:ext cx="5223" cy="2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Rectangle 66"/>
            <p:cNvSpPr>
              <a:spLocks noChangeArrowheads="1"/>
            </p:cNvSpPr>
            <p:nvPr/>
          </p:nvSpPr>
          <p:spPr bwMode="auto">
            <a:xfrm>
              <a:off x="1966" y="1415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3" name="Rectangle 67"/>
            <p:cNvSpPr>
              <a:spLocks noChangeArrowheads="1"/>
            </p:cNvSpPr>
            <p:nvPr/>
          </p:nvSpPr>
          <p:spPr bwMode="auto">
            <a:xfrm>
              <a:off x="2242" y="1415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4" name="Rectangle 68"/>
            <p:cNvSpPr>
              <a:spLocks noChangeArrowheads="1"/>
            </p:cNvSpPr>
            <p:nvPr/>
          </p:nvSpPr>
          <p:spPr bwMode="auto">
            <a:xfrm>
              <a:off x="168" y="1314"/>
              <a:ext cx="4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GLYCOLYSIS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5" name="Rectangle 69"/>
            <p:cNvSpPr>
              <a:spLocks noChangeArrowheads="1"/>
            </p:cNvSpPr>
            <p:nvPr/>
          </p:nvSpPr>
          <p:spPr bwMode="auto">
            <a:xfrm>
              <a:off x="2594" y="2074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+ 2 H</a:t>
              </a:r>
              <a:r>
                <a:rPr lang="en-US" sz="900" b="1" baseline="30000"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6" name="Rectangle 70"/>
            <p:cNvSpPr>
              <a:spLocks noChangeArrowheads="1"/>
            </p:cNvSpPr>
            <p:nvPr/>
          </p:nvSpPr>
          <p:spPr bwMode="auto">
            <a:xfrm>
              <a:off x="2324" y="2074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7" name="Rectangle 71"/>
            <p:cNvSpPr>
              <a:spLocks noChangeArrowheads="1"/>
            </p:cNvSpPr>
            <p:nvPr/>
          </p:nvSpPr>
          <p:spPr bwMode="auto">
            <a:xfrm>
              <a:off x="2303" y="1871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8" name="Rectangle 72"/>
            <p:cNvSpPr>
              <a:spLocks noChangeArrowheads="1"/>
            </p:cNvSpPr>
            <p:nvPr/>
          </p:nvSpPr>
          <p:spPr bwMode="auto">
            <a:xfrm>
              <a:off x="168" y="1850"/>
              <a:ext cx="472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FORMATION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OF ACETYL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79" name="Rectangle 73"/>
            <p:cNvSpPr>
              <a:spLocks noChangeArrowheads="1"/>
            </p:cNvSpPr>
            <p:nvPr/>
          </p:nvSpPr>
          <p:spPr bwMode="auto">
            <a:xfrm>
              <a:off x="1678" y="2879"/>
              <a:ext cx="26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KREBS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CYCLE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0" name="Rectangle 74"/>
            <p:cNvSpPr>
              <a:spLocks noChangeArrowheads="1"/>
            </p:cNvSpPr>
            <p:nvPr/>
          </p:nvSpPr>
          <p:spPr bwMode="auto">
            <a:xfrm>
              <a:off x="2699" y="2887"/>
              <a:ext cx="21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+ 6 H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+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1" name="Rectangle 75"/>
            <p:cNvSpPr>
              <a:spLocks noChangeArrowheads="1"/>
            </p:cNvSpPr>
            <p:nvPr/>
          </p:nvSpPr>
          <p:spPr bwMode="auto">
            <a:xfrm>
              <a:off x="2408" y="2676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2" name="Rectangle 76"/>
            <p:cNvSpPr>
              <a:spLocks noChangeArrowheads="1"/>
            </p:cNvSpPr>
            <p:nvPr/>
          </p:nvSpPr>
          <p:spPr bwMode="auto">
            <a:xfrm>
              <a:off x="2414" y="3064"/>
              <a:ext cx="22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FADH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3" name="Rectangle 77"/>
            <p:cNvSpPr>
              <a:spLocks noChangeArrowheads="1"/>
            </p:cNvSpPr>
            <p:nvPr/>
          </p:nvSpPr>
          <p:spPr bwMode="auto">
            <a:xfrm>
              <a:off x="2424" y="2878"/>
              <a:ext cx="20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NADH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4" name="Rectangle 78"/>
            <p:cNvSpPr>
              <a:spLocks noChangeArrowheads="1"/>
            </p:cNvSpPr>
            <p:nvPr/>
          </p:nvSpPr>
          <p:spPr bwMode="auto">
            <a:xfrm>
              <a:off x="2307" y="2461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5" name="Rectangle 79"/>
            <p:cNvSpPr>
              <a:spLocks noChangeArrowheads="1"/>
            </p:cNvSpPr>
            <p:nvPr/>
          </p:nvSpPr>
          <p:spPr bwMode="auto">
            <a:xfrm>
              <a:off x="2307" y="26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4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6" name="Rectangle 80"/>
            <p:cNvSpPr>
              <a:spLocks noChangeArrowheads="1"/>
            </p:cNvSpPr>
            <p:nvPr/>
          </p:nvSpPr>
          <p:spPr bwMode="auto">
            <a:xfrm>
              <a:off x="2307" y="287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7" name="Rectangle 81"/>
            <p:cNvSpPr>
              <a:spLocks noChangeArrowheads="1"/>
            </p:cNvSpPr>
            <p:nvPr/>
          </p:nvSpPr>
          <p:spPr bwMode="auto">
            <a:xfrm>
              <a:off x="2307" y="3064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8" name="Rectangle 82"/>
            <p:cNvSpPr>
              <a:spLocks noChangeArrowheads="1"/>
            </p:cNvSpPr>
            <p:nvPr/>
          </p:nvSpPr>
          <p:spPr bwMode="auto">
            <a:xfrm>
              <a:off x="4348" y="2113"/>
              <a:ext cx="440" cy="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ELECTRON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TRANSPORT</a:t>
              </a:r>
            </a:p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CHAIN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89" name="Rectangle 83"/>
            <p:cNvSpPr>
              <a:spLocks noChangeArrowheads="1"/>
            </p:cNvSpPr>
            <p:nvPr/>
          </p:nvSpPr>
          <p:spPr bwMode="auto">
            <a:xfrm>
              <a:off x="4345" y="2560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–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0" name="Rectangle 84"/>
            <p:cNvSpPr>
              <a:spLocks noChangeArrowheads="1"/>
            </p:cNvSpPr>
            <p:nvPr/>
          </p:nvSpPr>
          <p:spPr bwMode="auto">
            <a:xfrm>
              <a:off x="4585" y="2689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–</a:t>
              </a:r>
            </a:p>
          </p:txBody>
        </p:sp>
        <p:sp>
          <p:nvSpPr>
            <p:cNvPr id="11291" name="Rectangle 85"/>
            <p:cNvSpPr>
              <a:spLocks noChangeArrowheads="1"/>
            </p:cNvSpPr>
            <p:nvPr/>
          </p:nvSpPr>
          <p:spPr bwMode="auto">
            <a:xfrm>
              <a:off x="4821" y="2819"/>
              <a:ext cx="6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</a:t>
              </a:r>
              <a:r>
                <a:rPr lang="en-US" sz="900" b="1" baseline="30000">
                  <a:solidFill>
                    <a:srgbClr val="000000"/>
                  </a:solidFill>
                  <a:ea typeface="ＭＳ Ｐゴシック" pitchFamily="84" charset="-128"/>
                </a:rPr>
                <a:t>–</a:t>
              </a:r>
            </a:p>
          </p:txBody>
        </p:sp>
        <p:sp>
          <p:nvSpPr>
            <p:cNvPr id="11292" name="Rectangle 86"/>
            <p:cNvSpPr>
              <a:spLocks noChangeArrowheads="1"/>
            </p:cNvSpPr>
            <p:nvPr/>
          </p:nvSpPr>
          <p:spPr bwMode="auto">
            <a:xfrm>
              <a:off x="5196" y="2435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 dirty="0">
                  <a:solidFill>
                    <a:srgbClr val="000000"/>
                  </a:solidFill>
                  <a:ea typeface="ＭＳ Ｐゴシック" pitchFamily="84" charset="-128"/>
                </a:rPr>
                <a:t>32 </a:t>
              </a:r>
              <a:endParaRPr lang="en-US" sz="900" b="1" dirty="0">
                <a:ea typeface="ＭＳ Ｐゴシック" pitchFamily="84" charset="-128"/>
              </a:endParaRPr>
            </a:p>
          </p:txBody>
        </p:sp>
        <p:sp>
          <p:nvSpPr>
            <p:cNvPr id="11293" name="Rectangle 87"/>
            <p:cNvSpPr>
              <a:spLocks noChangeArrowheads="1"/>
            </p:cNvSpPr>
            <p:nvPr/>
          </p:nvSpPr>
          <p:spPr bwMode="auto">
            <a:xfrm>
              <a:off x="4817" y="3051"/>
              <a:ext cx="8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4" name="Rectangle 88"/>
            <p:cNvSpPr>
              <a:spLocks noChangeArrowheads="1"/>
            </p:cNvSpPr>
            <p:nvPr/>
          </p:nvSpPr>
          <p:spPr bwMode="auto">
            <a:xfrm>
              <a:off x="4703" y="3051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5" name="Rectangle 89"/>
            <p:cNvSpPr>
              <a:spLocks noChangeArrowheads="1"/>
            </p:cNvSpPr>
            <p:nvPr/>
          </p:nvSpPr>
          <p:spPr bwMode="auto">
            <a:xfrm>
              <a:off x="5147" y="324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6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6" name="Rectangle 90"/>
            <p:cNvSpPr>
              <a:spLocks noChangeArrowheads="1"/>
            </p:cNvSpPr>
            <p:nvPr/>
          </p:nvSpPr>
          <p:spPr bwMode="auto">
            <a:xfrm>
              <a:off x="2182" y="1873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7" name="Rectangle 91"/>
            <p:cNvSpPr>
              <a:spLocks noChangeArrowheads="1"/>
            </p:cNvSpPr>
            <p:nvPr/>
          </p:nvSpPr>
          <p:spPr bwMode="auto">
            <a:xfrm>
              <a:off x="2182" y="2068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8" name="Rectangle 92"/>
            <p:cNvSpPr>
              <a:spLocks noChangeArrowheads="1"/>
            </p:cNvSpPr>
            <p:nvPr/>
          </p:nvSpPr>
          <p:spPr bwMode="auto">
            <a:xfrm>
              <a:off x="1835" y="1237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299" name="Rectangle 93"/>
            <p:cNvSpPr>
              <a:spLocks noChangeArrowheads="1"/>
            </p:cNvSpPr>
            <p:nvPr/>
          </p:nvSpPr>
          <p:spPr bwMode="auto">
            <a:xfrm>
              <a:off x="1829" y="1415"/>
              <a:ext cx="4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0" name="Rectangle 94"/>
            <p:cNvSpPr>
              <a:spLocks noChangeArrowheads="1"/>
            </p:cNvSpPr>
            <p:nvPr/>
          </p:nvSpPr>
          <p:spPr bwMode="auto">
            <a:xfrm>
              <a:off x="5300" y="3242"/>
              <a:ext cx="136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H</a:t>
              </a:r>
              <a:r>
                <a:rPr lang="en-US" sz="900" b="1" baseline="-25000">
                  <a:solidFill>
                    <a:srgbClr val="000000"/>
                  </a:solidFill>
                  <a:ea typeface="ＭＳ Ｐゴシック" pitchFamily="84" charset="-128"/>
                </a:rPr>
                <a:t>2</a:t>
              </a:r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O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1" name="Rectangle 95"/>
            <p:cNvSpPr>
              <a:spLocks noChangeArrowheads="1"/>
            </p:cNvSpPr>
            <p:nvPr/>
          </p:nvSpPr>
          <p:spPr bwMode="auto">
            <a:xfrm>
              <a:off x="3662" y="2428"/>
              <a:ext cx="34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Electrons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2" name="Rectangle 96"/>
            <p:cNvSpPr>
              <a:spLocks noChangeArrowheads="1"/>
            </p:cNvSpPr>
            <p:nvPr/>
          </p:nvSpPr>
          <p:spPr bwMode="auto">
            <a:xfrm>
              <a:off x="638" y="2243"/>
              <a:ext cx="424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Acetyl</a:t>
              </a:r>
            </a:p>
            <a:p>
              <a:pPr algn="ctr"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coenzyme A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3" name="Rectangle 97"/>
            <p:cNvSpPr>
              <a:spLocks noChangeArrowheads="1"/>
            </p:cNvSpPr>
            <p:nvPr/>
          </p:nvSpPr>
          <p:spPr bwMode="auto">
            <a:xfrm>
              <a:off x="604" y="1637"/>
              <a:ext cx="512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2 Pyruvic acid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4" name="Rectangle 98"/>
            <p:cNvSpPr>
              <a:spLocks noChangeArrowheads="1"/>
            </p:cNvSpPr>
            <p:nvPr/>
          </p:nvSpPr>
          <p:spPr bwMode="auto">
            <a:xfrm>
              <a:off x="673" y="1039"/>
              <a:ext cx="360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1 Glucose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5" name="Rectangle 99"/>
            <p:cNvSpPr>
              <a:spLocks noChangeArrowheads="1"/>
            </p:cNvSpPr>
            <p:nvPr/>
          </p:nvSpPr>
          <p:spPr bwMode="auto">
            <a:xfrm>
              <a:off x="1998" y="1240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6" name="Rectangle 100"/>
            <p:cNvSpPr>
              <a:spLocks noChangeArrowheads="1"/>
            </p:cNvSpPr>
            <p:nvPr/>
          </p:nvSpPr>
          <p:spPr bwMode="auto">
            <a:xfrm>
              <a:off x="2435" y="2461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7" name="Rectangle 101"/>
            <p:cNvSpPr>
              <a:spLocks noChangeArrowheads="1"/>
            </p:cNvSpPr>
            <p:nvPr/>
          </p:nvSpPr>
          <p:spPr bwMode="auto">
            <a:xfrm>
              <a:off x="5503" y="2436"/>
              <a:ext cx="128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900" b="1">
                  <a:solidFill>
                    <a:srgbClr val="000000"/>
                  </a:solidFill>
                  <a:ea typeface="ＭＳ Ｐゴシック" pitchFamily="84" charset="-128"/>
                </a:rPr>
                <a:t>ATP</a:t>
              </a:r>
              <a:endParaRPr lang="en-US" sz="900" b="1">
                <a:ea typeface="ＭＳ Ｐゴシック" pitchFamily="84" charset="-128"/>
              </a:endParaRPr>
            </a:p>
          </p:txBody>
        </p:sp>
        <p:sp>
          <p:nvSpPr>
            <p:cNvPr id="11308" name="Oval 102"/>
            <p:cNvSpPr>
              <a:spLocks noChangeArrowheads="1"/>
            </p:cNvSpPr>
            <p:nvPr/>
          </p:nvSpPr>
          <p:spPr bwMode="auto">
            <a:xfrm>
              <a:off x="33" y="1826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2</a:t>
              </a:r>
            </a:p>
          </p:txBody>
        </p:sp>
        <p:sp>
          <p:nvSpPr>
            <p:cNvPr id="11309" name="Oval 103"/>
            <p:cNvSpPr>
              <a:spLocks noChangeArrowheads="1"/>
            </p:cNvSpPr>
            <p:nvPr/>
          </p:nvSpPr>
          <p:spPr bwMode="auto">
            <a:xfrm>
              <a:off x="1430" y="2743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3</a:t>
              </a:r>
            </a:p>
          </p:txBody>
        </p:sp>
        <p:sp>
          <p:nvSpPr>
            <p:cNvPr id="11310" name="Oval 104"/>
            <p:cNvSpPr>
              <a:spLocks noChangeArrowheads="1"/>
            </p:cNvSpPr>
            <p:nvPr/>
          </p:nvSpPr>
          <p:spPr bwMode="auto">
            <a:xfrm>
              <a:off x="4206" y="2097"/>
              <a:ext cx="123" cy="123"/>
            </a:xfrm>
            <a:prstGeom prst="ellipse">
              <a:avLst/>
            </a:prstGeom>
            <a:solidFill>
              <a:srgbClr val="0380B7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b="1">
                  <a:solidFill>
                    <a:schemeClr val="bg1"/>
                  </a:solidFill>
                  <a:ea typeface="ＭＳ Ｐゴシック" pitchFamily="84" charset="-128"/>
                </a:rPr>
                <a:t>4</a:t>
              </a:r>
            </a:p>
          </p:txBody>
        </p:sp>
      </p:grpSp>
      <p:sp>
        <p:nvSpPr>
          <p:cNvPr id="104" name="Title 4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en-US" b="0" dirty="0"/>
              <a:t>Glucose oxidation </a:t>
            </a:r>
            <a:endParaRPr lang="ar-JO" dirty="0"/>
          </a:p>
        </p:txBody>
      </p:sp>
      <p:cxnSp>
        <p:nvCxnSpPr>
          <p:cNvPr id="106" name="Straight Arrow Connector 105"/>
          <p:cNvCxnSpPr>
            <a:stCxn id="109" idx="1"/>
          </p:cNvCxnSpPr>
          <p:nvPr/>
        </p:nvCxnSpPr>
        <p:spPr>
          <a:xfrm rot="10800000" flipV="1">
            <a:off x="3500430" y="1399087"/>
            <a:ext cx="1214446" cy="55510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4714876" y="1214422"/>
            <a:ext cx="2723823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Energy at substrate level</a:t>
            </a:r>
            <a:endParaRPr lang="ar-JO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643438" y="1643050"/>
            <a:ext cx="2300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reducing equivalents</a:t>
            </a:r>
            <a:endParaRPr lang="ar-JO" dirty="0">
              <a:solidFill>
                <a:srgbClr val="C00000"/>
              </a:solidFill>
            </a:endParaRPr>
          </a:p>
        </p:txBody>
      </p:sp>
      <p:cxnSp>
        <p:nvCxnSpPr>
          <p:cNvPr id="111" name="Straight Arrow Connector 110"/>
          <p:cNvCxnSpPr/>
          <p:nvPr/>
        </p:nvCxnSpPr>
        <p:spPr>
          <a:xfrm rot="10800000" flipV="1">
            <a:off x="3643306" y="1857363"/>
            <a:ext cx="1071570" cy="31113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3071802" y="5774312"/>
            <a:ext cx="230063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reducing equivalents</a:t>
            </a:r>
            <a:endParaRPr lang="ar-JO" dirty="0">
              <a:solidFill>
                <a:srgbClr val="00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 rot="5400000">
            <a:off x="3612347" y="5460213"/>
            <a:ext cx="785830" cy="9528"/>
          </a:xfrm>
          <a:prstGeom prst="straightConnector1">
            <a:avLst/>
          </a:prstGeom>
          <a:ln w="38100">
            <a:solidFill>
              <a:srgbClr val="0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143900" y="3071810"/>
            <a:ext cx="777392" cy="461665"/>
          </a:xfrm>
          <a:prstGeom prst="rect">
            <a:avLst/>
          </a:prstGeom>
          <a:solidFill>
            <a:srgbClr val="0000FF"/>
          </a:solidFill>
          <a:ln>
            <a:solidFill>
              <a:srgbClr val="FFFFFF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1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</a:rPr>
              <a:t>ATP</a:t>
            </a:r>
            <a:endParaRPr lang="ar-JO" sz="2400" b="1" dirty="0">
              <a:solidFill>
                <a:srgbClr val="FFFFFF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2928926" y="3500438"/>
            <a:ext cx="785818" cy="42862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357422" y="1428736"/>
            <a:ext cx="785818" cy="42862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pPr eaLnBrk="1" hangingPunct="1"/>
            <a:r>
              <a:rPr lang="en-US" sz="3200" dirty="0"/>
              <a:t>b. </a:t>
            </a:r>
            <a:r>
              <a:rPr lang="en-US" sz="3200" dirty="0" err="1"/>
              <a:t>Gluconeogenesis</a:t>
            </a:r>
            <a:r>
              <a:rPr lang="en-US" sz="3200" dirty="0"/>
              <a:t>: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071546"/>
            <a:ext cx="8643998" cy="4267200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8000" b="1" dirty="0">
                <a:solidFill>
                  <a:srgbClr val="C00000"/>
                </a:solidFill>
              </a:rPr>
              <a:t>Definition:</a:t>
            </a:r>
            <a:r>
              <a:rPr lang="en-US" sz="8000" dirty="0"/>
              <a:t> synthesis of glucose from </a:t>
            </a:r>
            <a:r>
              <a:rPr lang="en-US" sz="8000" b="1" i="1" u="sng" dirty="0">
                <a:solidFill>
                  <a:srgbClr val="0000CC"/>
                </a:solidFill>
              </a:rPr>
              <a:t>non-carbohydrate</a:t>
            </a:r>
            <a:r>
              <a:rPr lang="en-US" sz="8000" dirty="0"/>
              <a:t> precursors such as:  1-lactate.  2-glucogenic amino acids (</a:t>
            </a:r>
            <a:r>
              <a:rPr lang="en-US" sz="8000" dirty="0" err="1"/>
              <a:t>Gln</a:t>
            </a:r>
            <a:r>
              <a:rPr lang="en-US" sz="8000" dirty="0"/>
              <a:t>, Ala).  3-glycerol.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8000" dirty="0"/>
              <a:t> 4-propionate.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8000" b="1" dirty="0">
                <a:solidFill>
                  <a:srgbClr val="C00000"/>
                </a:solidFill>
              </a:rPr>
              <a:t>Site:</a:t>
            </a:r>
            <a:r>
              <a:rPr lang="en-US" sz="8000" dirty="0"/>
              <a:t> in </a:t>
            </a:r>
            <a:r>
              <a:rPr lang="en-US" sz="8000" b="1" i="1" dirty="0">
                <a:solidFill>
                  <a:srgbClr val="0000CC"/>
                </a:solidFill>
              </a:rPr>
              <a:t>liver</a:t>
            </a:r>
            <a:r>
              <a:rPr lang="en-US" sz="8000" dirty="0"/>
              <a:t> (90%) &amp; </a:t>
            </a:r>
            <a:r>
              <a:rPr lang="en-US" sz="8000" b="1" i="1" dirty="0">
                <a:solidFill>
                  <a:srgbClr val="0000CC"/>
                </a:solidFill>
              </a:rPr>
              <a:t>kidney cortex </a:t>
            </a:r>
            <a:r>
              <a:rPr lang="en-US" sz="8000" dirty="0"/>
              <a:t>(10%)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8000" b="1" dirty="0">
                <a:solidFill>
                  <a:srgbClr val="C00000"/>
                </a:solidFill>
              </a:rPr>
              <a:t>Importance:  </a:t>
            </a:r>
          </a:p>
          <a:p>
            <a:pPr marL="514350" indent="-514350">
              <a:buNone/>
            </a:pPr>
            <a:r>
              <a:rPr lang="en-US" sz="8000" dirty="0"/>
              <a:t>1. </a:t>
            </a:r>
            <a:r>
              <a:rPr lang="en-US" sz="8000" dirty="0" err="1"/>
              <a:t>Gluconeogenesis</a:t>
            </a:r>
            <a:r>
              <a:rPr lang="en-US" sz="8000" dirty="0"/>
              <a:t> is important when the dietary supply of </a:t>
            </a:r>
            <a:r>
              <a:rPr lang="en-US" sz="8000" u="sng" dirty="0">
                <a:solidFill>
                  <a:srgbClr val="FF0000"/>
                </a:solidFill>
              </a:rPr>
              <a:t>glucose</a:t>
            </a:r>
            <a:r>
              <a:rPr lang="en-US" sz="8000" dirty="0"/>
              <a:t> does not satisfy the metabolic demands. </a:t>
            </a:r>
          </a:p>
          <a:p>
            <a:r>
              <a:rPr lang="en-US" sz="8000" dirty="0"/>
              <a:t>Under these conditions, glucose is required by the </a:t>
            </a:r>
            <a:r>
              <a:rPr lang="en-US" sz="8000" b="1" i="1" dirty="0">
                <a:solidFill>
                  <a:srgbClr val="669900"/>
                </a:solidFill>
              </a:rPr>
              <a:t>CNS</a:t>
            </a:r>
            <a:r>
              <a:rPr lang="en-US" sz="8000" dirty="0"/>
              <a:t>, the </a:t>
            </a:r>
            <a:r>
              <a:rPr lang="en-US" sz="8000" b="1" i="1" dirty="0">
                <a:solidFill>
                  <a:srgbClr val="669900"/>
                </a:solidFill>
              </a:rPr>
              <a:t>RBC</a:t>
            </a:r>
            <a:r>
              <a:rPr lang="en-US" sz="8000" dirty="0"/>
              <a:t>, </a:t>
            </a:r>
            <a:r>
              <a:rPr lang="en-US" sz="8000" b="1" i="1" dirty="0">
                <a:solidFill>
                  <a:srgbClr val="669900"/>
                </a:solidFill>
              </a:rPr>
              <a:t>renal medulla </a:t>
            </a:r>
            <a:r>
              <a:rPr lang="en-US" sz="8000" dirty="0"/>
              <a:t>and possibly, other tissues which cannot obtain all their energy requirements from fatty acids or </a:t>
            </a:r>
            <a:r>
              <a:rPr lang="en-US" sz="8000" dirty="0" err="1"/>
              <a:t>ketone</a:t>
            </a:r>
            <a:r>
              <a:rPr lang="en-US" sz="8000" dirty="0"/>
              <a:t> body oxidation. </a:t>
            </a:r>
          </a:p>
          <a:p>
            <a:pPr>
              <a:buNone/>
            </a:pPr>
            <a:r>
              <a:rPr lang="en-US" sz="8000" dirty="0"/>
              <a:t>2. </a:t>
            </a:r>
            <a:r>
              <a:rPr lang="en-US" sz="8000" dirty="0" err="1"/>
              <a:t>gluconeogenesis</a:t>
            </a:r>
            <a:r>
              <a:rPr lang="en-US" sz="8000" dirty="0"/>
              <a:t> may be important in the </a:t>
            </a:r>
            <a:r>
              <a:rPr lang="en-US" sz="8000" u="sng" dirty="0"/>
              <a:t>remova</a:t>
            </a:r>
            <a:r>
              <a:rPr lang="en-US" sz="8000" dirty="0"/>
              <a:t>l of excessive quantities of glucose precursors from the blood (lactic acid after severe exercise for example). </a:t>
            </a:r>
          </a:p>
          <a:p>
            <a:r>
              <a:rPr lang="en-US" sz="8000" dirty="0"/>
              <a:t>The ability of the kidney to convert certain organic acids to glucose, a neutral substance, is an example of a </a:t>
            </a:r>
            <a:r>
              <a:rPr lang="en-US" sz="8000" b="1" i="1" dirty="0" err="1">
                <a:solidFill>
                  <a:srgbClr val="C00000"/>
                </a:solidFill>
              </a:rPr>
              <a:t>nonexcretory</a:t>
            </a:r>
            <a:r>
              <a:rPr lang="en-US" sz="8000" b="1" i="1" dirty="0">
                <a:solidFill>
                  <a:srgbClr val="C00000"/>
                </a:solidFill>
              </a:rPr>
              <a:t> mechanism in the kidney for </a:t>
            </a:r>
            <a:r>
              <a:rPr lang="en-US" sz="8000" b="1" i="1" u="sng" dirty="0">
                <a:solidFill>
                  <a:srgbClr val="C00000"/>
                </a:solidFill>
              </a:rPr>
              <a:t>pH regulation</a:t>
            </a:r>
            <a:r>
              <a:rPr lang="en-US" sz="8000" u="sng" dirty="0">
                <a:solidFill>
                  <a:srgbClr val="C00000"/>
                </a:solidFill>
              </a:rPr>
              <a:t>.</a:t>
            </a:r>
          </a:p>
          <a:p>
            <a:endParaRPr lang="en-US" sz="8000" dirty="0"/>
          </a:p>
          <a:p>
            <a:pPr eaLnBrk="1" hangingPunct="1">
              <a:buFont typeface="Wingdings" pitchFamily="2" charset="2"/>
              <a:buNone/>
            </a:pPr>
            <a:endParaRPr lang="en-US" sz="8000" dirty="0"/>
          </a:p>
          <a:p>
            <a:pPr eaLnBrk="1" hangingPunct="1">
              <a:buFont typeface="Wingdings" pitchFamily="2" charset="2"/>
              <a:buNone/>
            </a:pPr>
            <a:endParaRPr lang="en-US" sz="2000" dirty="0"/>
          </a:p>
          <a:p>
            <a:pPr eaLnBrk="1" hangingPunct="1">
              <a:buFont typeface="Wingdings" pitchFamily="2" charset="2"/>
              <a:buNone/>
            </a:pPr>
            <a:endParaRPr lang="en-US" sz="2000" dirty="0">
              <a:latin typeface="Marlett" pitchFamily="2" charset="2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8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" dirty="0">
                <a:solidFill>
                  <a:srgbClr val="FF0000"/>
                </a:solidFill>
              </a:rPr>
              <a:t>            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800" dirty="0">
                <a:solidFill>
                  <a:srgbClr val="FF0000"/>
                </a:solidFill>
              </a:rPr>
              <a:t>            </a:t>
            </a: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3200" dirty="0" err="1"/>
              <a:t>Gluconeogenesis</a:t>
            </a:r>
            <a:r>
              <a:rPr lang="en-US" sz="3200" dirty="0"/>
              <a:t>: </a:t>
            </a:r>
            <a:r>
              <a:rPr lang="en-US" sz="3200" dirty="0">
                <a:solidFill>
                  <a:srgbClr val="C00000"/>
                </a:solidFill>
              </a:rPr>
              <a:t>liver </a:t>
            </a:r>
            <a:r>
              <a:rPr lang="en-US" sz="3200" dirty="0" err="1">
                <a:solidFill>
                  <a:srgbClr val="C00000"/>
                </a:solidFill>
              </a:rPr>
              <a:t>vs</a:t>
            </a:r>
            <a:r>
              <a:rPr lang="en-US" sz="3200" dirty="0">
                <a:solidFill>
                  <a:srgbClr val="C00000"/>
                </a:solidFill>
              </a:rPr>
              <a:t> renal cortex</a:t>
            </a:r>
            <a:r>
              <a:rPr lang="en-US" sz="320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928670"/>
            <a:ext cx="8429684" cy="5214974"/>
          </a:xfrm>
        </p:spPr>
        <p:txBody>
          <a:bodyPr/>
          <a:lstStyle/>
          <a:p>
            <a:r>
              <a:rPr lang="en-US" sz="2400" dirty="0"/>
              <a:t>Although the biosynthetic pathways are similar, there are several important </a:t>
            </a:r>
            <a:r>
              <a:rPr lang="en-US" sz="2400" u="sng" dirty="0">
                <a:solidFill>
                  <a:srgbClr val="FF0000"/>
                </a:solidFill>
              </a:rPr>
              <a:t>differences </a:t>
            </a:r>
            <a:r>
              <a:rPr lang="en-US" sz="2400" dirty="0"/>
              <a:t>in the factors, which regulate </a:t>
            </a:r>
            <a:r>
              <a:rPr lang="en-US" sz="2400" dirty="0" err="1"/>
              <a:t>gluconeogenesis</a:t>
            </a:r>
            <a:r>
              <a:rPr lang="en-US" sz="2400" dirty="0"/>
              <a:t> in the two organs. </a:t>
            </a:r>
          </a:p>
          <a:p>
            <a:pPr>
              <a:buNone/>
            </a:pPr>
            <a:r>
              <a:rPr lang="en-US" sz="2400" dirty="0"/>
              <a:t>  1. The </a:t>
            </a:r>
            <a:r>
              <a:rPr lang="en-US" sz="2400" b="1" dirty="0">
                <a:solidFill>
                  <a:srgbClr val="669900"/>
                </a:solidFill>
              </a:rPr>
              <a:t>liver</a:t>
            </a:r>
            <a:r>
              <a:rPr lang="en-US" sz="2400" dirty="0"/>
              <a:t> utilizes predominately </a:t>
            </a:r>
            <a:r>
              <a:rPr lang="en-US" sz="2400" dirty="0" err="1"/>
              <a:t>pyruvate</a:t>
            </a:r>
            <a:r>
              <a:rPr lang="en-US" sz="2400" dirty="0"/>
              <a:t>, lactate and </a:t>
            </a:r>
            <a:r>
              <a:rPr lang="en-US" sz="2400" b="1" i="1" dirty="0" err="1">
                <a:solidFill>
                  <a:srgbClr val="0070C0"/>
                </a:solidFill>
              </a:rPr>
              <a:t>alanine</a:t>
            </a:r>
            <a:r>
              <a:rPr lang="en-US" sz="2400" b="1" i="1" dirty="0">
                <a:solidFill>
                  <a:srgbClr val="0070C0"/>
                </a:solidFill>
              </a:rPr>
              <a:t>. </a:t>
            </a:r>
            <a:r>
              <a:rPr lang="en-US" sz="2400" dirty="0"/>
              <a:t>The </a:t>
            </a:r>
            <a:r>
              <a:rPr lang="en-US" sz="2400" b="1" dirty="0">
                <a:solidFill>
                  <a:srgbClr val="669900"/>
                </a:solidFill>
              </a:rPr>
              <a:t>kidney cortex </a:t>
            </a:r>
            <a:r>
              <a:rPr lang="en-US" sz="2400" dirty="0"/>
              <a:t>utilizes </a:t>
            </a:r>
            <a:r>
              <a:rPr lang="en-US" sz="2400" dirty="0" err="1"/>
              <a:t>pyruvate</a:t>
            </a:r>
            <a:r>
              <a:rPr lang="en-US" sz="2400" dirty="0"/>
              <a:t>, lactate, and </a:t>
            </a:r>
            <a:r>
              <a:rPr lang="en-US" sz="2400" b="1" i="1" dirty="0">
                <a:solidFill>
                  <a:srgbClr val="0070C0"/>
                </a:solidFill>
              </a:rPr>
              <a:t>glutamine</a:t>
            </a:r>
            <a:r>
              <a:rPr lang="en-US" sz="2400" dirty="0"/>
              <a:t>.</a:t>
            </a:r>
          </a:p>
          <a:p>
            <a:pPr>
              <a:buNone/>
            </a:pPr>
            <a:r>
              <a:rPr lang="en-US" sz="2400" dirty="0"/>
              <a:t>2. </a:t>
            </a:r>
            <a:r>
              <a:rPr lang="en-US" sz="2400" b="1" i="1" dirty="0">
                <a:solidFill>
                  <a:srgbClr val="669900"/>
                </a:solidFill>
              </a:rPr>
              <a:t>Hydrogen ion </a:t>
            </a:r>
            <a:r>
              <a:rPr lang="en-US" sz="2400" dirty="0"/>
              <a:t>activity has little effect upon hepatic </a:t>
            </a:r>
            <a:r>
              <a:rPr lang="en-US" sz="2400" dirty="0" err="1"/>
              <a:t>gluconeogenesis</a:t>
            </a:r>
            <a:r>
              <a:rPr lang="en-US" sz="2400" dirty="0"/>
              <a:t>, but it has marked effects upon renal </a:t>
            </a:r>
            <a:r>
              <a:rPr lang="en-US" sz="2400" dirty="0" err="1"/>
              <a:t>gluconeogenesis</a:t>
            </a:r>
            <a:r>
              <a:rPr lang="en-US" sz="2400" dirty="0"/>
              <a:t>. </a:t>
            </a:r>
          </a:p>
          <a:p>
            <a:r>
              <a:rPr lang="en-US" sz="2400" dirty="0"/>
              <a:t>Thus, when intracellular fluid pH is reduced (acidosis), the rates of </a:t>
            </a:r>
            <a:r>
              <a:rPr lang="en-US" sz="2400" dirty="0" err="1"/>
              <a:t>gluconeogenesis</a:t>
            </a:r>
            <a:r>
              <a:rPr lang="en-US" sz="2400" dirty="0"/>
              <a:t> in slices of renal cortex are markedly increased. </a:t>
            </a:r>
          </a:p>
          <a:p>
            <a:pPr>
              <a:buNone/>
            </a:pPr>
            <a:r>
              <a:rPr lang="en-US" sz="2400" dirty="0"/>
              <a:t> </a:t>
            </a:r>
          </a:p>
          <a:p>
            <a:pPr>
              <a:buNone/>
            </a:pPr>
            <a:endParaRPr lang="en-US" sz="2800" b="1" dirty="0">
              <a:solidFill>
                <a:srgbClr val="C00000"/>
              </a:solidFill>
            </a:endParaRP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3715E3F2C51640B4ECF0431D023F17" ma:contentTypeVersion="2" ma:contentTypeDescription="Create a new document." ma:contentTypeScope="" ma:versionID="8ff71a0f68f358fa63dc061683fe4d4f">
  <xsd:schema xmlns:xsd="http://www.w3.org/2001/XMLSchema" xmlns:xs="http://www.w3.org/2001/XMLSchema" xmlns:p="http://schemas.microsoft.com/office/2006/metadata/properties" xmlns:ns2="e0ad8373-bfde-47d8-b794-2f09d6972787" targetNamespace="http://schemas.microsoft.com/office/2006/metadata/properties" ma:root="true" ma:fieldsID="f0c5688218bff0f10fb04626d3881636" ns2:_="">
    <xsd:import namespace="e0ad8373-bfde-47d8-b794-2f09d697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d8373-bfde-47d8-b794-2f09d69727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D58DD3-F7E4-4A02-89FE-8934BB2C5B9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e0ad8373-bfde-47d8-b794-2f09d6972787"/>
  </ds:schemaRefs>
</ds:datastoreItem>
</file>

<file path=customXml/itemProps2.xml><?xml version="1.0" encoding="utf-8"?>
<ds:datastoreItem xmlns:ds="http://schemas.openxmlformats.org/officeDocument/2006/customXml" ds:itemID="{A4045C73-39BC-49F5-B59A-B1823C75B7A2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91027908-3ECD-4354-97CE-DBF5B1AB4B5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3401</TotalTime>
  <Words>1674</Words>
  <Application>Microsoft Office PowerPoint</Application>
  <PresentationFormat>On-screen Show (4:3)</PresentationFormat>
  <Paragraphs>450</Paragraphs>
  <Slides>26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نسق Office</vt:lpstr>
      <vt:lpstr>   Biochemical aspects of kidney function  by</vt:lpstr>
      <vt:lpstr>PowerPoint Presentation</vt:lpstr>
      <vt:lpstr>Glomeruli: site of filtration </vt:lpstr>
      <vt:lpstr>PowerPoint Presentation</vt:lpstr>
      <vt:lpstr>Intercalated cells</vt:lpstr>
      <vt:lpstr>Kidney metabolism 1. Carbohydrate: a. Glycolysis</vt:lpstr>
      <vt:lpstr>Glucose oxidation </vt:lpstr>
      <vt:lpstr>b. Gluconeogenesis: </vt:lpstr>
      <vt:lpstr>Gluconeogenesis: liver vs renal cortex </vt:lpstr>
      <vt:lpstr>Kidney metabolism: 2. protein a. glutamine &amp; ammonia</vt:lpstr>
      <vt:lpstr>PowerPoint Presentation</vt:lpstr>
      <vt:lpstr>Protein metabolism: a. Glutamine &amp; ammonia. Sources of blood ammonia:</vt:lpstr>
      <vt:lpstr>Protein metabolism: a. Glutamine &amp; ammonia. Fates of blood ammonia:</vt:lpstr>
      <vt:lpstr>PowerPoint Presentation</vt:lpstr>
      <vt:lpstr> </vt:lpstr>
      <vt:lpstr>Ammonia release in the kidney</vt:lpstr>
      <vt:lpstr>Glutamine as a fuel for the kidney</vt:lpstr>
      <vt:lpstr>PowerPoint Presentation</vt:lpstr>
      <vt:lpstr>PowerPoint Presentation</vt:lpstr>
      <vt:lpstr>PowerPoint Presentation</vt:lpstr>
      <vt:lpstr>Protein metabolism: b. Creatine. Function of CP</vt:lpstr>
      <vt:lpstr>Protein metabolism: b. Creatine. Catabolism </vt:lpstr>
      <vt:lpstr>PowerPoint Presentation</vt:lpstr>
      <vt:lpstr>Plasma levels of creatine &amp; creatinine</vt:lpstr>
      <vt:lpstr>Creatine in urine</vt:lpstr>
      <vt:lpstr>Creatine kinase (CK)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Sanabil Hassanat</cp:lastModifiedBy>
  <cp:revision>378</cp:revision>
  <dcterms:created xsi:type="dcterms:W3CDTF">2013-11-26T13:19:47Z</dcterms:created>
  <dcterms:modified xsi:type="dcterms:W3CDTF">2022-05-08T02:24:26Z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0x010100703715E3F2C51640B4ECF0431D023F17</vt:lpwstr>
  </property>
</Properties>
</file>