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5" r:id="rId4"/>
    <p:sldId id="293" r:id="rId5"/>
    <p:sldId id="292" r:id="rId6"/>
    <p:sldId id="300" r:id="rId7"/>
    <p:sldId id="283" r:id="rId8"/>
    <p:sldId id="291" r:id="rId9"/>
    <p:sldId id="290" r:id="rId10"/>
    <p:sldId id="289" r:id="rId11"/>
    <p:sldId id="288" r:id="rId12"/>
    <p:sldId id="294" r:id="rId13"/>
    <p:sldId id="280" r:id="rId14"/>
    <p:sldId id="299" r:id="rId15"/>
    <p:sldId id="310" r:id="rId16"/>
    <p:sldId id="308" r:id="rId17"/>
    <p:sldId id="306" r:id="rId18"/>
    <p:sldId id="305" r:id="rId19"/>
    <p:sldId id="303" r:id="rId20"/>
    <p:sldId id="302" r:id="rId21"/>
    <p:sldId id="301" r:id="rId22"/>
    <p:sldId id="257" r:id="rId23"/>
    <p:sldId id="259" r:id="rId24"/>
    <p:sldId id="263" r:id="rId25"/>
    <p:sldId id="258" r:id="rId26"/>
    <p:sldId id="261" r:id="rId27"/>
    <p:sldId id="273" r:id="rId28"/>
    <p:sldId id="264" r:id="rId29"/>
    <p:sldId id="265" r:id="rId30"/>
    <p:sldId id="266" r:id="rId31"/>
    <p:sldId id="272" r:id="rId32"/>
    <p:sldId id="275" r:id="rId33"/>
    <p:sldId id="276" r:id="rId34"/>
    <p:sldId id="277" r:id="rId35"/>
    <p:sldId id="274" r:id="rId36"/>
    <p:sldId id="262" r:id="rId37"/>
    <p:sldId id="260" r:id="rId38"/>
    <p:sldId id="27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8" d="100"/>
          <a:sy n="9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4.02.2021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4.02.2021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11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jpe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practice.bmj.com/topics/" TargetMode="Externa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://-http:/www.learnpicu.com/" TargetMode="Externa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61CD0F-4AA9-4418-A8F4-4EBB45790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9663"/>
          <a:stretch/>
        </p:blipFill>
        <p:spPr>
          <a:xfrm>
            <a:off x="19965" y="-2"/>
            <a:ext cx="12191695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602" y="548012"/>
            <a:ext cx="10388023" cy="1349980"/>
          </a:xfrm>
        </p:spPr>
        <p:txBody>
          <a:bodyPr>
            <a:normAutofit/>
          </a:bodyPr>
          <a:lstStyle/>
          <a:p>
            <a:pPr algn="l"/>
            <a:r>
              <a:rPr lang="tr-TR" sz="6600" b="1" dirty="0" err="1">
                <a:cs typeface="Arial"/>
              </a:rPr>
              <a:t>Compartment</a:t>
            </a:r>
            <a:r>
              <a:rPr lang="tr-TR" sz="6600" b="1" dirty="0">
                <a:cs typeface="Arial"/>
              </a:rPr>
              <a:t> </a:t>
            </a:r>
            <a:r>
              <a:rPr lang="tr-TR" sz="6600" b="1" dirty="0" err="1">
                <a:cs typeface="Arial"/>
              </a:rPr>
              <a:t>Syndrome</a:t>
            </a:r>
            <a:endParaRPr lang="tr-TR" sz="6600" dirty="0" err="1">
              <a:cs typeface="Arial" panose="020B0604020202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916" y="1893918"/>
            <a:ext cx="7117141" cy="1160213"/>
          </a:xfrm>
        </p:spPr>
        <p:txBody>
          <a:bodyPr vert="horz" lIns="91440" tIns="0" rIns="91440" bIns="45720" rtlCol="0" anchor="t">
            <a:normAutofit/>
          </a:bodyPr>
          <a:lstStyle/>
          <a:p>
            <a:pPr algn="l"/>
            <a:r>
              <a:rPr lang="tr-TR" sz="3200" dirty="0" err="1">
                <a:cs typeface="Arial" panose="020B0604020202020204"/>
              </a:rPr>
              <a:t>Abdominal</a:t>
            </a:r>
            <a:r>
              <a:rPr lang="tr-TR" sz="3200" dirty="0">
                <a:cs typeface="Arial" panose="020B0604020202020204"/>
              </a:rPr>
              <a:t> </a:t>
            </a:r>
            <a:r>
              <a:rPr lang="tr-TR" sz="3200" dirty="0" err="1">
                <a:cs typeface="Arial" panose="020B0604020202020204"/>
              </a:rPr>
              <a:t>Compartment</a:t>
            </a:r>
            <a:r>
              <a:rPr lang="tr-TR" sz="3200" dirty="0">
                <a:cs typeface="Arial" panose="020B0604020202020204"/>
              </a:rPr>
              <a:t> </a:t>
            </a:r>
            <a:r>
              <a:rPr lang="tr-TR" sz="3200" dirty="0" err="1">
                <a:cs typeface="Arial" panose="020B0604020202020204"/>
              </a:rPr>
              <a:t>Syndrome</a:t>
            </a:r>
            <a:endParaRPr lang="tr-TR" sz="2000" dirty="0" err="1">
              <a:cs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F36D1-AA72-4DED-9796-120F2C9399BC}"/>
              </a:ext>
            </a:extLst>
          </p:cNvPr>
          <p:cNvSpPr txBox="1"/>
          <p:nvPr/>
        </p:nvSpPr>
        <p:spPr>
          <a:xfrm>
            <a:off x="7210425" y="3429000"/>
            <a:ext cx="44005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Arial"/>
              </a:rPr>
              <a:t>Supervised By:</a:t>
            </a:r>
            <a:endParaRPr lang="en-GB" dirty="0">
              <a:cs typeface="Arial"/>
            </a:endParaRPr>
          </a:p>
          <a:p>
            <a:endParaRPr lang="en-GB" sz="2400" dirty="0">
              <a:cs typeface="Arial"/>
            </a:endParaRPr>
          </a:p>
          <a:p>
            <a:r>
              <a:rPr lang="en-GB" sz="2400" dirty="0" err="1">
                <a:cs typeface="Arial"/>
              </a:rPr>
              <a:t>Dr.</a:t>
            </a:r>
            <a:r>
              <a:rPr lang="en-GB" sz="2400" dirty="0">
                <a:cs typeface="Arial"/>
              </a:rPr>
              <a:t> Ali Jad Abdelwahab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F22AC-6582-4BCC-BA96-4B5E7DEC98A9}"/>
              </a:ext>
            </a:extLst>
          </p:cNvPr>
          <p:cNvSpPr txBox="1"/>
          <p:nvPr/>
        </p:nvSpPr>
        <p:spPr>
          <a:xfrm>
            <a:off x="1933575" y="3429000"/>
            <a:ext cx="360997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Arial"/>
              </a:rPr>
              <a:t>Done By:</a:t>
            </a:r>
          </a:p>
          <a:p>
            <a:endParaRPr lang="en-GB" sz="2400" dirty="0">
              <a:cs typeface="Arial"/>
            </a:endParaRPr>
          </a:p>
          <a:p>
            <a:r>
              <a:rPr lang="en-GB" sz="2400" dirty="0">
                <a:cs typeface="Arial"/>
              </a:rPr>
              <a:t>Razan </a:t>
            </a:r>
            <a:r>
              <a:rPr lang="en-GB" sz="2400" dirty="0" err="1">
                <a:cs typeface="Arial"/>
              </a:rPr>
              <a:t>Tarawneh</a:t>
            </a:r>
            <a:endParaRPr lang="en-GB" sz="2400">
              <a:cs typeface="Arial"/>
            </a:endParaRPr>
          </a:p>
          <a:p>
            <a:endParaRPr lang="en-GB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Noor Ibrahim</a:t>
            </a:r>
            <a:endParaRPr lang="en-GB" dirty="0"/>
          </a:p>
          <a:p>
            <a:endParaRPr lang="en-GB" sz="2400" dirty="0">
              <a:cs typeface="Arial"/>
            </a:endParaRPr>
          </a:p>
          <a:p>
            <a:r>
              <a:rPr lang="en-GB" sz="2400" dirty="0">
                <a:cs typeface="Arial"/>
              </a:rPr>
              <a:t>Qabas Al-</a:t>
            </a:r>
            <a:r>
              <a:rPr lang="en-GB" sz="2400" dirty="0" err="1">
                <a:cs typeface="Arial"/>
              </a:rPr>
              <a:t>Hawamdeh</a:t>
            </a:r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699" y="347705"/>
            <a:ext cx="10950465" cy="63689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Ileus</a:t>
            </a:r>
            <a:r>
              <a:rPr lang="en-GB" sz="2400" dirty="0">
                <a:ea typeface="+mn-lt"/>
                <a:cs typeface="+mn-lt"/>
              </a:rPr>
              <a:t> :any process that decreases or impairs the normal transit of bowel contents (paralytic, mechanical, or pseudo-obstructive ileus) can produce accumulation of luminal contents leading to bowel distension and an </a:t>
            </a:r>
            <a:r>
              <a:rPr lang="en-GB" sz="2400" b="1" dirty="0">
                <a:ea typeface="+mn-lt"/>
                <a:cs typeface="+mn-lt"/>
              </a:rPr>
              <a:t>increase in IAP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>
              <a:cs typeface="Arial" panose="020B0604020202020204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Liver cirrhosis</a:t>
            </a:r>
            <a:r>
              <a:rPr lang="en-GB" sz="2400" dirty="0">
                <a:ea typeface="+mn-lt"/>
                <a:cs typeface="+mn-lt"/>
              </a:rPr>
              <a:t>: patients with higher amounts of ascites at baseline are at higher risk of developing ACS if abdominal pressure is increased by another cause.</a:t>
            </a:r>
          </a:p>
          <a:p>
            <a:pPr marL="344170" indent="-344170"/>
            <a:r>
              <a:rPr lang="en-GB" sz="2400" b="1">
                <a:ea typeface="+mn-lt"/>
                <a:cs typeface="+mn-lt"/>
              </a:rPr>
              <a:t>Hemoperitoneum</a:t>
            </a:r>
            <a:r>
              <a:rPr lang="en-GB" sz="2400">
                <a:ea typeface="+mn-lt"/>
                <a:cs typeface="+mn-lt"/>
              </a:rPr>
              <a:t> produced by a ruptured abdominal aortic aneurysm, arterial or venous trauma, or ruptured hepatic tumours. </a:t>
            </a:r>
            <a:endParaRPr lang="en-GB" sz="2400" dirty="0">
              <a:ea typeface="+mn-lt"/>
              <a:cs typeface="+mn-lt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Pneumoperitoneum</a:t>
            </a:r>
            <a:r>
              <a:rPr lang="en-GB" sz="2400" dirty="0">
                <a:ea typeface="+mn-lt"/>
                <a:cs typeface="+mn-lt"/>
              </a:rPr>
              <a:t> this can arise from progression of a pathophysiological process, such as peptic ulcer disease or diverticulitis, </a:t>
            </a:r>
            <a:r>
              <a:rPr lang="en-GB" sz="2400" u="sng" dirty="0">
                <a:ea typeface="+mn-lt"/>
                <a:cs typeface="+mn-lt"/>
              </a:rPr>
              <a:t>that leads to a perforated viscus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32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699" y="261980"/>
            <a:ext cx="10874265" cy="644518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600" b="1" dirty="0">
                <a:ea typeface="+mn-lt"/>
                <a:cs typeface="+mn-lt"/>
              </a:rPr>
              <a:t>Secondary causes </a:t>
            </a:r>
            <a:endParaRPr lang="en-GB" sz="3600" b="1">
              <a:cs typeface="Arial" panose="020B0604020202020204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Are due to </a:t>
            </a:r>
            <a:r>
              <a:rPr lang="en-GB" sz="2200" b="1" dirty="0">
                <a:ea typeface="+mn-lt"/>
                <a:cs typeface="+mn-lt"/>
              </a:rPr>
              <a:t>tense</a:t>
            </a:r>
            <a:r>
              <a:rPr lang="en-GB" sz="2200" dirty="0">
                <a:ea typeface="+mn-lt"/>
                <a:cs typeface="+mn-lt"/>
              </a:rPr>
              <a:t> ascites or oedema of an otherwise normal bowel.</a:t>
            </a:r>
            <a:endParaRPr lang="en-GB" sz="2200">
              <a:cs typeface="Arial"/>
            </a:endParaRPr>
          </a:p>
          <a:p>
            <a:pPr marL="344170" indent="-344170"/>
            <a:r>
              <a:rPr lang="en-GB" sz="2200" b="1" dirty="0">
                <a:ea typeface="+mn-lt"/>
                <a:cs typeface="+mn-lt"/>
              </a:rPr>
              <a:t>Excess fluid resuscitation</a:t>
            </a:r>
            <a:r>
              <a:rPr lang="en-GB" sz="2200" dirty="0">
                <a:ea typeface="+mn-lt"/>
                <a:cs typeface="+mn-lt"/>
              </a:rPr>
              <a:t> ( more than 3 L within a 24-hour period) is the most common cause of ACS, usually with a significant crystalloid component .</a:t>
            </a:r>
            <a:endParaRPr lang="en-GB" sz="2200">
              <a:cs typeface="Arial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This level of resuscitation is frequently required in patients with sepsis, severe trauma, bleeding, burns, or coagulopathies.</a:t>
            </a:r>
            <a:endParaRPr lang="en-GB" sz="2200">
              <a:cs typeface="Arial"/>
            </a:endParaRPr>
          </a:p>
          <a:p>
            <a:pPr marL="344170" indent="-344170"/>
            <a:r>
              <a:rPr lang="en-GB" sz="2200" b="1" dirty="0">
                <a:ea typeface="+mn-lt"/>
                <a:cs typeface="+mn-lt"/>
              </a:rPr>
              <a:t>Massive blood transfusion</a:t>
            </a:r>
            <a:r>
              <a:rPr lang="en-GB" sz="2200" dirty="0">
                <a:ea typeface="+mn-lt"/>
                <a:cs typeface="+mn-lt"/>
              </a:rPr>
              <a:t> protocols (&gt;10 units in 24 hours) are also common causes; these are usually given to patients with severe traumatic injury or post-traumatic coagulopathy.</a:t>
            </a:r>
            <a:endParaRPr lang="en-GB" sz="2200">
              <a:cs typeface="Arial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In practice, many </a:t>
            </a:r>
            <a:r>
              <a:rPr lang="en-GB" sz="2200" b="1" dirty="0">
                <a:ea typeface="+mn-lt"/>
                <a:cs typeface="+mn-lt"/>
              </a:rPr>
              <a:t>primary causes</a:t>
            </a:r>
            <a:r>
              <a:rPr lang="en-GB" sz="2200" dirty="0">
                <a:ea typeface="+mn-lt"/>
                <a:cs typeface="+mn-lt"/>
              </a:rPr>
              <a:t> require fluid resuscitation and/or massive transfusion; these patients will have mixed primary and secondary causes for increased IAP.</a:t>
            </a:r>
            <a:endParaRPr lang="en-GB" sz="2200">
              <a:cs typeface="Arial"/>
            </a:endParaRPr>
          </a:p>
          <a:p>
            <a:pPr marL="344170" indent="-344170"/>
            <a:endParaRPr lang="en-GB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89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822" y="254823"/>
            <a:ext cx="10056440" cy="79985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cs typeface="Arial"/>
              </a:rPr>
              <a:t>Risk Factors</a:t>
            </a:r>
            <a:endParaRPr lang="en-GB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D6C9E-8818-4D4E-B5E0-2FEB6CA01C63}"/>
              </a:ext>
            </a:extLst>
          </p:cNvPr>
          <p:cNvSpPr txBox="1"/>
          <p:nvPr/>
        </p:nvSpPr>
        <p:spPr>
          <a:xfrm>
            <a:off x="7515225" y="1352550"/>
            <a:ext cx="4543425" cy="37805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Wingdings"/>
              <a:buChar char="q"/>
            </a:pPr>
            <a:r>
              <a:rPr lang="en-GB" sz="2000" dirty="0"/>
              <a:t>Weak :</a:t>
            </a:r>
            <a:endParaRPr lang="en-GB" sz="200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/>
              <a:t>     - Ileus</a:t>
            </a:r>
            <a:endParaRPr lang="en-GB" sz="200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/>
              <a:t>     - Pneumoperitoneum</a:t>
            </a:r>
            <a:endParaRPr lang="en-GB" sz="200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/>
              <a:t>     - Loss of abdominal domain</a:t>
            </a:r>
            <a:endParaRPr lang="en-GB" sz="200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/>
              <a:t>     - Comorbid cirrhosis</a:t>
            </a:r>
            <a:endParaRPr lang="en-GB" sz="200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/>
              <a:t>     - Retroperitoneal haematoma</a:t>
            </a:r>
            <a:endParaRPr lang="en-GB" sz="2000">
              <a:ea typeface="+mn-lt"/>
              <a:cs typeface="+mn-lt"/>
            </a:endParaRPr>
          </a:p>
          <a:p>
            <a:pPr algn="l"/>
            <a:endParaRPr lang="en-GB" sz="2400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67824-E8EB-4B88-BAF7-4D31A1C35112}"/>
              </a:ext>
            </a:extLst>
          </p:cNvPr>
          <p:cNvSpPr txBox="1"/>
          <p:nvPr/>
        </p:nvSpPr>
        <p:spPr>
          <a:xfrm>
            <a:off x="1057275" y="1352550"/>
            <a:ext cx="6248400" cy="422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Wingdings,Sans-Serif"/>
              <a:buChar char="q"/>
            </a:pPr>
            <a:r>
              <a:rPr lang="en-GB" sz="2000" dirty="0">
                <a:cs typeface="Arial"/>
              </a:rPr>
              <a:t>Strong :</a:t>
            </a:r>
            <a:endParaRPr lang="en-GB" sz="200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cs typeface="Arial"/>
              </a:rPr>
              <a:t>     - Excessive fluid resuscitation (&gt;3 L in 24 hours)</a:t>
            </a:r>
            <a:endParaRPr lang="en-GB" sz="200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cs typeface="Arial"/>
              </a:rPr>
              <a:t>     - Massive blood transfusion (&gt;10 units in 24 hours)</a:t>
            </a:r>
            <a:endParaRPr lang="en-GB" sz="200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cs typeface="Arial"/>
              </a:rPr>
              <a:t>     - Decreased abdominal compliance</a:t>
            </a:r>
            <a:endParaRPr lang="en-GB" sz="200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cs typeface="Arial"/>
              </a:rPr>
              <a:t>     - Intra-abdominal infection/inflammation</a:t>
            </a:r>
            <a:endParaRPr lang="en-GB" sz="200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cs typeface="Arial"/>
              </a:rPr>
              <a:t>     - </a:t>
            </a:r>
            <a:r>
              <a:rPr lang="en-GB" sz="2000" dirty="0" err="1">
                <a:cs typeface="Arial"/>
              </a:rPr>
              <a:t>Haemoperitoneum</a:t>
            </a:r>
            <a:r>
              <a:rPr lang="en-GB" sz="2000" dirty="0">
                <a:cs typeface="Arial"/>
              </a:rPr>
              <a:t> </a:t>
            </a:r>
            <a:endParaRPr lang="en-GB" sz="2000">
              <a:ea typeface="+mn-lt"/>
              <a:cs typeface="+mn-lt"/>
            </a:endParaRPr>
          </a:p>
          <a:p>
            <a:pPr marL="344170" indent="-34417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endParaRPr lang="en-GB" dirty="0">
              <a:ea typeface="+mn-lt"/>
              <a:cs typeface="+mn-lt"/>
            </a:endParaRPr>
          </a:p>
          <a:p>
            <a:pPr algn="l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066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8A0B6A-DEC0-46AC-8D12-B6E45FCD1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0"/>
            <a:ext cx="12189867" cy="6858001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C1A506D-EB69-4549-9782-F0EBB2A9A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644D5-4C2B-4E17-A209-39FE73E2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44" y="2012878"/>
            <a:ext cx="7908513" cy="24950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dirty="0">
                <a:cs typeface="Arial"/>
              </a:rPr>
              <a:t>Clinical Manifestations &amp; Diagnosis</a:t>
            </a:r>
          </a:p>
        </p:txBody>
      </p:sp>
    </p:spTree>
    <p:extLst>
      <p:ext uri="{BB962C8B-B14F-4D97-AF65-F5344CB8AC3E}">
        <p14:creationId xmlns:p14="http://schemas.microsoft.com/office/powerpoint/2010/main" val="319463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270" y="1023261"/>
            <a:ext cx="11097113" cy="5314230"/>
          </a:xfrm>
        </p:spPr>
        <p:txBody>
          <a:bodyPr anchor="t">
            <a:normAutofit fontScale="92500" lnSpcReduction="20000"/>
          </a:bodyPr>
          <a:lstStyle/>
          <a:p>
            <a:pPr marL="344170" indent="-344170"/>
            <a:r>
              <a:rPr lang="en-GB" sz="3200" b="1">
                <a:ea typeface="+mn-lt"/>
                <a:cs typeface="+mn-lt"/>
              </a:rPr>
              <a:t>Cardiovascular</a:t>
            </a:r>
            <a:endParaRPr lang="en-GB" sz="3200" b="1" dirty="0">
              <a:cs typeface="Arial"/>
            </a:endParaRPr>
          </a:p>
          <a:p>
            <a:pPr marL="0" indent="0">
              <a:buNone/>
            </a:pPr>
            <a:r>
              <a:rPr lang="en-GB" sz="2800">
                <a:ea typeface="+mn-lt"/>
                <a:cs typeface="+mn-lt"/>
              </a:rPr>
              <a:t>     1.Impaired cardiac function.</a:t>
            </a:r>
            <a:endParaRPr lang="en-GB">
              <a:cs typeface="Arial" panose="020B0604020202020204"/>
            </a:endParaRP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  </a:t>
            </a:r>
            <a:r>
              <a:rPr lang="en-GB" sz="2800">
                <a:ea typeface="+mn-lt"/>
                <a:cs typeface="+mn-lt"/>
              </a:rPr>
              <a:t>  2.Reduced venous return. </a:t>
            </a:r>
            <a:endParaRPr lang="en-GB">
              <a:cs typeface="Arial" panose="020B0604020202020204"/>
            </a:endParaRPr>
          </a:p>
          <a:p>
            <a:pPr marL="344170" indent="-344170"/>
            <a:endParaRPr lang="en-GB" sz="3200" b="1" dirty="0">
              <a:ea typeface="+mn-lt"/>
              <a:cs typeface="+mn-lt"/>
            </a:endParaRPr>
          </a:p>
          <a:p>
            <a:pPr marL="344170" indent="-344170"/>
            <a:r>
              <a:rPr lang="en-GB" sz="3200" b="1">
                <a:ea typeface="+mn-lt"/>
                <a:cs typeface="+mn-lt"/>
              </a:rPr>
              <a:t>Pulmonary</a:t>
            </a:r>
            <a:endParaRPr lang="en-GB" sz="3200" b="1">
              <a:cs typeface="Arial"/>
            </a:endParaRPr>
          </a:p>
          <a:p>
            <a:pPr marL="0" indent="0">
              <a:buNone/>
            </a:pPr>
            <a:r>
              <a:rPr lang="en-GB" sz="2800">
                <a:ea typeface="+mn-lt"/>
                <a:cs typeface="+mn-lt"/>
              </a:rPr>
              <a:t>    1.These effects are likely due to elevation of the diaphragm causing extrinsic compression of the lung.</a:t>
            </a:r>
            <a:endParaRPr lang="en-GB">
              <a:cs typeface="Arial" panose="020B0604020202020204"/>
            </a:endParaRPr>
          </a:p>
          <a:p>
            <a:pPr marL="0" indent="0">
              <a:buNone/>
            </a:pPr>
            <a:r>
              <a:rPr lang="en-GB" sz="2800">
                <a:ea typeface="+mn-lt"/>
                <a:cs typeface="+mn-lt"/>
              </a:rPr>
              <a:t>    2. also have reduced chest wall compliance and spontaneous tidal volumes.</a:t>
            </a:r>
            <a:endParaRPr lang="en-GB" dirty="0">
              <a:cs typeface="Arial" panose="020B0604020202020204"/>
            </a:endParaRPr>
          </a:p>
          <a:p>
            <a:pPr marL="344170" indent="-344170"/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60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93" y="1109525"/>
            <a:ext cx="10881452" cy="537173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200" b="1">
                <a:ea typeface="+mn-lt"/>
                <a:cs typeface="+mn-lt"/>
              </a:rPr>
              <a:t>Renal</a:t>
            </a:r>
            <a:endParaRPr lang="en-GB" sz="3200" b="1" dirty="0">
              <a:cs typeface="Arial"/>
            </a:endParaRPr>
          </a:p>
          <a:p>
            <a:pPr marL="0" indent="0">
              <a:buNone/>
            </a:pPr>
            <a:r>
              <a:rPr lang="en-GB" sz="2600">
                <a:ea typeface="+mn-lt"/>
                <a:cs typeface="+mn-lt"/>
              </a:rPr>
              <a:t>     1.Renal vein compression increases venous resistance.</a:t>
            </a:r>
            <a:endParaRPr lang="en-GB">
              <a:cs typeface="Arial" panose="020B0604020202020204"/>
            </a:endParaRPr>
          </a:p>
          <a:p>
            <a:pPr marL="0" indent="0">
              <a:buNone/>
            </a:pPr>
            <a:r>
              <a:rPr lang="en-GB" sz="2600">
                <a:ea typeface="+mn-lt"/>
                <a:cs typeface="+mn-lt"/>
              </a:rPr>
              <a:t>     2.Renal artery vasoconstriction. </a:t>
            </a:r>
            <a:endParaRPr lang="en-GB">
              <a:cs typeface="Arial" panose="020B0604020202020204"/>
            </a:endParaRPr>
          </a:p>
          <a:p>
            <a:pPr marL="0" indent="0">
              <a:buNone/>
            </a:pPr>
            <a:r>
              <a:rPr lang="en-GB" sz="2600" dirty="0">
                <a:ea typeface="+mn-lt"/>
                <a:cs typeface="+mn-lt"/>
              </a:rPr>
              <a:t>     3. Oliguria generally develops at an intra-abdominal pressure of approximately 15 mmHg, while anuria usually develops at an intra-</a:t>
            </a:r>
            <a:r>
              <a:rPr lang="en-GB" sz="2600">
                <a:ea typeface="+mn-lt"/>
                <a:cs typeface="+mn-lt"/>
              </a:rPr>
              <a:t>abdominal pressure of approximately 30 mmHg.</a:t>
            </a:r>
            <a:endParaRPr lang="en-GB" dirty="0">
              <a:cs typeface="Arial" panose="020B0604020202020204"/>
            </a:endParaRPr>
          </a:p>
          <a:p>
            <a:pPr marL="344170" indent="-344170"/>
            <a:endParaRPr lang="en-GB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17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80" y="865110"/>
            <a:ext cx="10867075" cy="57167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3200" b="1">
                <a:ea typeface="+mn-lt"/>
                <a:cs typeface="+mn-lt"/>
              </a:rPr>
              <a:t>Gastrointestinal</a:t>
            </a:r>
            <a:endParaRPr lang="en-GB" sz="32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600">
                <a:ea typeface="+mn-lt"/>
                <a:cs typeface="+mn-lt"/>
              </a:rPr>
              <a:t>     1.Intestinal mucosal perfusion is decreased at an intra-abdominal pressure of approximately 20 mmHg.</a:t>
            </a:r>
            <a:endParaRPr lang="en-GB">
              <a:cs typeface="Arial" panose="020B0604020202020204"/>
            </a:endParaRPr>
          </a:p>
          <a:p>
            <a:pPr marL="0" indent="0">
              <a:buNone/>
            </a:pPr>
            <a:r>
              <a:rPr lang="en-GB" sz="2600">
                <a:ea typeface="+mn-lt"/>
                <a:cs typeface="+mn-lt"/>
              </a:rPr>
              <a:t>     2.Celiac artery and superior mesenteric artery blood flow are decreased at an intra-abdominal pressure of approximately 40 mmHg. 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600">
                <a:ea typeface="+mn-lt"/>
                <a:cs typeface="+mn-lt"/>
              </a:rPr>
              <a:t>     3.</a:t>
            </a:r>
            <a:r>
              <a:rPr lang="en-GB" sz="2600" b="1">
                <a:ea typeface="+mn-lt"/>
                <a:cs typeface="+mn-lt"/>
              </a:rPr>
              <a:t>Hepatic</a:t>
            </a:r>
            <a:r>
              <a:rPr lang="en-GB" sz="2600">
                <a:ea typeface="+mn-lt"/>
                <a:cs typeface="+mn-lt"/>
              </a:rPr>
              <a:t> : The liver's ability to remove lactic acid is impaired by increases of intra-abdominal pressure as small as 10 mmHg.</a:t>
            </a:r>
            <a:endParaRPr lang="en-GB">
              <a:cs typeface="Arial" panose="020B0604020202020204"/>
            </a:endParaRPr>
          </a:p>
          <a:p>
            <a:pPr marL="344170" indent="-344170"/>
            <a:endParaRPr lang="en-GB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35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044" y="980130"/>
            <a:ext cx="10838321" cy="564490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200" b="1">
                <a:ea typeface="+mn-lt"/>
                <a:cs typeface="+mn-lt"/>
              </a:rPr>
              <a:t>Central nervous system</a:t>
            </a:r>
          </a:p>
          <a:p>
            <a:pPr marL="0" indent="0">
              <a:buNone/>
            </a:pPr>
            <a:r>
              <a:rPr lang="en-GB" sz="2800">
                <a:ea typeface="+mn-lt"/>
                <a:cs typeface="+mn-lt"/>
              </a:rPr>
              <a:t>    1.Intracranial pressure (ICP) transiently increases during the short-lived elevation of intra-abdominal pressure that occurs with coughing, defecating, or emesis.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800">
                <a:ea typeface="+mn-lt"/>
                <a:cs typeface="+mn-lt"/>
              </a:rPr>
              <a:t>    2.critical decrease in cerebral perfusion and progressive cerebral </a:t>
            </a:r>
            <a:r>
              <a:rPr lang="en-GB" sz="2800" dirty="0">
                <a:ea typeface="+mn-lt"/>
                <a:cs typeface="+mn-lt"/>
              </a:rPr>
              <a:t>ischemia.</a:t>
            </a:r>
            <a:endParaRPr lang="en-GB" dirty="0">
              <a:cs typeface="Arial" panose="020B0604020202020204"/>
            </a:endParaRPr>
          </a:p>
          <a:p>
            <a:pPr marL="344170" indent="-344170"/>
            <a:endParaRPr lang="en-GB" sz="28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4729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27" y="391113"/>
            <a:ext cx="10646897" cy="984203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ea typeface="+mj-lt"/>
                <a:cs typeface="+mj-lt"/>
              </a:rPr>
              <a:t>CLINICAL PRESENTATION</a:t>
            </a:r>
            <a:endParaRPr lang="en-US" sz="5400" dirty="0"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1A3BB-4224-4565-BCE1-11528F48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798" y="1383379"/>
            <a:ext cx="6771583" cy="53727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Signs: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Progressive oliguria 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Increased ventilatory requirements 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Hypotension, tachycardia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Elevated jugular venous pressure, jugular venous distension, peripheral </a:t>
            </a:r>
            <a:r>
              <a:rPr lang="en-GB" dirty="0" err="1">
                <a:ea typeface="+mn-lt"/>
                <a:cs typeface="+mn-lt"/>
              </a:rPr>
              <a:t>edema</a:t>
            </a:r>
            <a:endParaRPr lang="en-GB" dirty="0">
              <a:cs typeface="Arial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Abdominal tenderness</a:t>
            </a:r>
            <a:endParaRPr lang="en-GB" dirty="0">
              <a:cs typeface="Arial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Hypoperfusion; including cool skin, restlessness, or lactic acidosis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A previous history of pancreatitis </a:t>
            </a:r>
            <a:endParaRPr lang="en-GB" dirty="0"/>
          </a:p>
          <a:p>
            <a:pPr marL="344170" indent="-344170"/>
            <a:endParaRPr lang="en-GB" sz="1800" b="1" dirty="0">
              <a:cs typeface="Arial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E14EFD0-2586-4465-8A89-AE3211A4F660}"/>
              </a:ext>
            </a:extLst>
          </p:cNvPr>
          <p:cNvSpPr txBox="1">
            <a:spLocks/>
          </p:cNvSpPr>
          <p:nvPr/>
        </p:nvSpPr>
        <p:spPr>
          <a:xfrm>
            <a:off x="967462" y="1478270"/>
            <a:ext cx="3766717" cy="4711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4170" indent="-344170"/>
            <a:r>
              <a:rPr lang="en-GB" sz="2400" b="1" dirty="0">
                <a:ea typeface="+mn-lt"/>
                <a:cs typeface="+mn-lt"/>
              </a:rPr>
              <a:t>Symptoms:</a:t>
            </a:r>
          </a:p>
          <a:p>
            <a:pPr marL="344170" indent="-344170">
              <a:buFont typeface="Wingdings" panose="05000000000000000000" pitchFamily="2" charset="2"/>
              <a:buChar char="§"/>
            </a:pPr>
            <a:r>
              <a:rPr lang="en-GB" sz="2400" dirty="0">
                <a:ea typeface="+mn-lt"/>
                <a:cs typeface="+mn-lt"/>
              </a:rPr>
              <a:t>Malaise, weakness</a:t>
            </a:r>
            <a:endParaRPr lang="en-GB" dirty="0"/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Light-headedness</a:t>
            </a:r>
            <a:endParaRPr lang="en-GB" dirty="0" err="1"/>
          </a:p>
          <a:p>
            <a:pPr marL="344170" indent="-344170"/>
            <a:r>
              <a:rPr lang="en-GB" sz="2400" dirty="0" err="1">
                <a:ea typeface="+mn-lt"/>
                <a:cs typeface="+mn-lt"/>
              </a:rPr>
              <a:t>Dyspnea</a:t>
            </a:r>
            <a:endParaRPr lang="en-GB" dirty="0" err="1"/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Abdominal bloating, or abdominal pain</a:t>
            </a:r>
          </a:p>
          <a:p>
            <a:pPr marL="0" indent="0">
              <a:buNone/>
            </a:pPr>
            <a:endParaRPr lang="en-GB" sz="2400" b="1" dirty="0">
              <a:cs typeface="Arial" panose="020B0604020202020204"/>
            </a:endParaRPr>
          </a:p>
          <a:p>
            <a:pPr marL="344170" indent="-344170"/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14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36" y="175452"/>
            <a:ext cx="10488746" cy="95544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ea typeface="+mj-lt"/>
                <a:cs typeface="+mj-lt"/>
              </a:rPr>
              <a:t>Imaging findings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817" y="1440205"/>
            <a:ext cx="10493265" cy="4897286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800" dirty="0">
                <a:ea typeface="+mn-lt"/>
                <a:cs typeface="+mn-lt"/>
              </a:rPr>
              <a:t>A </a:t>
            </a:r>
            <a:r>
              <a:rPr lang="en-GB" sz="2800" b="1" dirty="0">
                <a:ea typeface="+mn-lt"/>
                <a:cs typeface="+mn-lt"/>
              </a:rPr>
              <a:t>chest radiograph </a:t>
            </a:r>
            <a:r>
              <a:rPr lang="en-GB" sz="2800" dirty="0">
                <a:ea typeface="+mn-lt"/>
                <a:cs typeface="+mn-lt"/>
              </a:rPr>
              <a:t>may show decreased lung volumes, atelectasis, or elevated hemidiaphragms.</a:t>
            </a:r>
            <a:endParaRPr lang="en-GB" sz="2800" dirty="0">
              <a:cs typeface="Arial" panose="020B0604020202020204"/>
            </a:endParaRPr>
          </a:p>
          <a:p>
            <a:pPr marL="344170" indent="-344170"/>
            <a:r>
              <a:rPr lang="en-GB" sz="2800" dirty="0">
                <a:ea typeface="+mn-lt"/>
                <a:cs typeface="+mn-lt"/>
              </a:rPr>
              <a:t>Chest </a:t>
            </a:r>
            <a:r>
              <a:rPr lang="en-GB" sz="2800" b="1" dirty="0">
                <a:ea typeface="+mn-lt"/>
                <a:cs typeface="+mn-lt"/>
              </a:rPr>
              <a:t>computed tomography (CT)</a:t>
            </a:r>
            <a:r>
              <a:rPr lang="en-GB" sz="2800" dirty="0">
                <a:ea typeface="+mn-lt"/>
                <a:cs typeface="+mn-lt"/>
              </a:rPr>
              <a:t> may demonstrate tense infiltration of the retroperitoneum that is out of proportion to peritoneal disease, extrinsic compression of the inferior vena cava, massive abdominal distention, direct renal compression or displacement.</a:t>
            </a:r>
            <a:endParaRPr lang="en-GB" sz="2800" dirty="0">
              <a:cs typeface="Arial"/>
            </a:endParaRPr>
          </a:p>
          <a:p>
            <a:pPr marL="344170" indent="-344170"/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71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8A0B6A-DEC0-46AC-8D12-B6E45FCD1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0"/>
            <a:ext cx="12189867" cy="6858001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C1A506D-EB69-4549-9782-F0EBB2A9A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29640-07B7-4A3B-8203-FA771020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44" y="2018808"/>
            <a:ext cx="7908513" cy="2495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cs typeface="Arial"/>
              </a:rPr>
              <a:t>Definitions &amp; Concepts</a:t>
            </a:r>
          </a:p>
        </p:txBody>
      </p:sp>
    </p:spTree>
    <p:extLst>
      <p:ext uri="{BB962C8B-B14F-4D97-AF65-F5344CB8AC3E}">
        <p14:creationId xmlns:p14="http://schemas.microsoft.com/office/powerpoint/2010/main" val="3073593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  <a:solidFill>
            <a:srgbClr val="505227"/>
          </a:solidFill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B3E36D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DCDBAC5-4EA7-4913-B28C-6DD423987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5442" y="485316"/>
            <a:ext cx="7272965" cy="5901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6415A-2E9D-45CD-B8AA-70843C4773AC}"/>
              </a:ext>
            </a:extLst>
          </p:cNvPr>
          <p:cNvSpPr txBox="1"/>
          <p:nvPr/>
        </p:nvSpPr>
        <p:spPr>
          <a:xfrm>
            <a:off x="8907313" y="2926332"/>
            <a:ext cx="209621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000" b="1" dirty="0">
                <a:solidFill>
                  <a:schemeClr val="bg1"/>
                </a:solidFill>
                <a:latin typeface="Arial Black"/>
                <a:cs typeface="Arial"/>
              </a:rPr>
              <a:t>ACS</a:t>
            </a:r>
          </a:p>
        </p:txBody>
      </p:sp>
    </p:spTree>
    <p:extLst>
      <p:ext uri="{BB962C8B-B14F-4D97-AF65-F5344CB8AC3E}">
        <p14:creationId xmlns:p14="http://schemas.microsoft.com/office/powerpoint/2010/main" val="2921968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27" y="319226"/>
            <a:ext cx="10388104" cy="998580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ea typeface="+mj-lt"/>
                <a:cs typeface="+mj-lt"/>
              </a:rPr>
              <a:t>DIAGNOSTIC EVALUATION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308" y="1325186"/>
            <a:ext cx="10737680" cy="521358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800" dirty="0">
                <a:ea typeface="+mn-lt"/>
                <a:cs typeface="+mn-lt"/>
              </a:rPr>
              <a:t>Definitive diagnosis of ACS requires measurement of the intra-abdominal pressure.</a:t>
            </a:r>
            <a:endParaRPr lang="en-GB" sz="2800" dirty="0">
              <a:cs typeface="Arial" panose="020B0604020202020204"/>
            </a:endParaRPr>
          </a:p>
          <a:p>
            <a:pPr marL="344170" indent="-344170"/>
            <a:r>
              <a:rPr lang="en-GB" sz="2800" b="1" dirty="0">
                <a:ea typeface="+mn-lt"/>
                <a:cs typeface="+mn-lt"/>
              </a:rPr>
              <a:t>Measurement of intra-abdominal pressure:</a:t>
            </a:r>
            <a:r>
              <a:rPr lang="en-GB" sz="2800" dirty="0">
                <a:ea typeface="+mn-lt"/>
                <a:cs typeface="+mn-lt"/>
              </a:rPr>
              <a:t> Intra-abdominal pressure can be measured indirectly using intragastric, intracolonic, intravesical (bladder), or inferior vena cava catheters.</a:t>
            </a:r>
            <a:endParaRPr lang="en-GB" sz="2800" dirty="0">
              <a:cs typeface="Arial"/>
            </a:endParaRPr>
          </a:p>
          <a:p>
            <a:pPr marL="344170" indent="-344170"/>
            <a:r>
              <a:rPr lang="en-GB" sz="2800" dirty="0">
                <a:ea typeface="+mn-lt"/>
                <a:cs typeface="+mn-lt"/>
              </a:rPr>
              <a:t>Measurement of bladder ( intravesical) pressure is the</a:t>
            </a:r>
            <a:r>
              <a:rPr lang="en-GB" sz="2800" b="1" dirty="0">
                <a:ea typeface="+mn-lt"/>
                <a:cs typeface="+mn-lt"/>
              </a:rPr>
              <a:t> standard method</a:t>
            </a:r>
            <a:r>
              <a:rPr lang="en-GB" sz="2800" dirty="0">
                <a:ea typeface="+mn-lt"/>
                <a:cs typeface="+mn-lt"/>
              </a:rPr>
              <a:t> to screen for intra-abdominal hypertension (IAH) and ACS .</a:t>
            </a:r>
            <a:endParaRPr lang="en-GB" sz="2800" dirty="0">
              <a:cs typeface="Arial"/>
            </a:endParaRPr>
          </a:p>
          <a:p>
            <a:pPr marL="344170" indent="-344170"/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537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4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4" name="Picture 26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6" name="Rectangle 28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6" name="Rectangle 38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558A0B6A-DEC0-46AC-8D12-B6E45FCD1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0"/>
            <a:ext cx="12189867" cy="6858001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2">
            <a:extLst>
              <a:ext uri="{FF2B5EF4-FFF2-40B4-BE49-F238E27FC236}">
                <a16:creationId xmlns:a16="http://schemas.microsoft.com/office/drawing/2014/main" id="{8C1A506D-EB69-4549-9782-F0EBB2A9A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85C19E-39DC-4E54-B90C-750A879B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44" y="2826084"/>
            <a:ext cx="7908513" cy="1336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8000" dirty="0"/>
              <a:t>Management </a:t>
            </a:r>
            <a:endParaRPr lang="en-US" sz="8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23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B8DBD-0E36-48A8-9963-A69C46A1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61" y="307015"/>
            <a:ext cx="11184825" cy="904241"/>
          </a:xfrm>
        </p:spPr>
        <p:txBody>
          <a:bodyPr>
            <a:noAutofit/>
          </a:bodyPr>
          <a:lstStyle/>
          <a:p>
            <a:pPr algn="l"/>
            <a:r>
              <a:rPr lang="en-GB" sz="4400" dirty="0">
                <a:cs typeface="Arial"/>
              </a:rPr>
              <a:t>Conservative (non-Surgical) 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2BC2-E916-4C07-857C-909015A44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47" y="1387956"/>
            <a:ext cx="10706990" cy="4456476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dirty="0">
                <a:ea typeface="+mn-lt"/>
                <a:cs typeface="+mn-lt"/>
              </a:rPr>
              <a:t>The early use of non-surgical interventions may prevent the progression of IAH to ACS.</a:t>
            </a: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The </a:t>
            </a:r>
            <a:r>
              <a:rPr lang="en-GB" sz="2400" b="1" dirty="0">
                <a:ea typeface="+mn-lt"/>
                <a:cs typeface="+mn-lt"/>
              </a:rPr>
              <a:t>neuromuscular blockade</a:t>
            </a:r>
            <a:r>
              <a:rPr lang="en-GB" sz="2400" dirty="0">
                <a:ea typeface="+mn-lt"/>
                <a:cs typeface="+mn-lt"/>
              </a:rPr>
              <a:t> is used for relaxation of the </a:t>
            </a:r>
            <a:r>
              <a:rPr lang="en-GB" sz="2400" b="1" dirty="0">
                <a:ea typeface="+mn-lt"/>
                <a:cs typeface="+mn-lt"/>
              </a:rPr>
              <a:t>abdominal</a:t>
            </a:r>
            <a:r>
              <a:rPr lang="en-GB" sz="2400" dirty="0">
                <a:ea typeface="+mn-lt"/>
                <a:cs typeface="+mn-lt"/>
              </a:rPr>
              <a:t> musculature, leading to a decrease in pressures. These patients must be put on a </a:t>
            </a:r>
            <a:r>
              <a:rPr lang="en-GB" sz="2400" b="1" dirty="0">
                <a:ea typeface="+mn-lt"/>
                <a:cs typeface="+mn-lt"/>
              </a:rPr>
              <a:t>ventilator</a:t>
            </a:r>
            <a:r>
              <a:rPr lang="en-GB" sz="2400" dirty="0">
                <a:ea typeface="+mn-lt"/>
                <a:cs typeface="+mn-lt"/>
              </a:rPr>
              <a:t>. </a:t>
            </a: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Gastric decompression is done with </a:t>
            </a:r>
            <a:r>
              <a:rPr lang="en-GB" sz="2400" b="1" dirty="0">
                <a:ea typeface="+mn-lt"/>
                <a:cs typeface="+mn-lt"/>
              </a:rPr>
              <a:t>NG tube</a:t>
            </a:r>
            <a:r>
              <a:rPr lang="en-GB" sz="2400" dirty="0">
                <a:ea typeface="+mn-lt"/>
                <a:cs typeface="+mn-lt"/>
              </a:rPr>
              <a:t>. Colonic decompression is done with </a:t>
            </a:r>
            <a:r>
              <a:rPr lang="en-GB" sz="2400" b="1" dirty="0">
                <a:ea typeface="+mn-lt"/>
                <a:cs typeface="+mn-lt"/>
              </a:rPr>
              <a:t>rectal tube</a:t>
            </a:r>
            <a:r>
              <a:rPr lang="en-GB" sz="2400" dirty="0">
                <a:ea typeface="+mn-lt"/>
                <a:cs typeface="+mn-lt"/>
              </a:rPr>
              <a:t>. These are done to evacuate the Lumen.</a:t>
            </a:r>
          </a:p>
          <a:p>
            <a:pPr marL="344170" indent="-344170"/>
            <a:r>
              <a:rPr lang="en-GB" sz="2400" dirty="0">
                <a:cs typeface="Arial" panose="020B0604020202020204"/>
              </a:rPr>
              <a:t>The head of the patient's bed should not be raised for more than 30°.</a:t>
            </a:r>
            <a:endParaRPr lang="en-GB" sz="2400" dirty="0">
              <a:ea typeface="+mn-lt"/>
              <a:cs typeface="+mn-lt"/>
            </a:endParaRPr>
          </a:p>
          <a:p>
            <a:pPr marL="344170" indent="-344170"/>
            <a:endParaRPr lang="en-GB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87957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09CB-8F1C-494F-8921-FEC02E01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58" y="723074"/>
            <a:ext cx="10556025" cy="59385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600" b="1" dirty="0">
                <a:cs typeface="Arial"/>
              </a:rPr>
              <a:t>Percutaneous drainage</a:t>
            </a:r>
            <a:r>
              <a:rPr lang="en-GB" sz="2600" dirty="0">
                <a:cs typeface="Arial"/>
              </a:rPr>
              <a:t> is </a:t>
            </a:r>
            <a:r>
              <a:rPr lang="en-GB" sz="2600" dirty="0">
                <a:ea typeface="+mn-lt"/>
                <a:cs typeface="+mn-lt"/>
              </a:rPr>
              <a:t>a decompressive procedure </a:t>
            </a:r>
            <a:r>
              <a:rPr lang="en-GB" sz="2600" dirty="0">
                <a:cs typeface="Arial"/>
              </a:rPr>
              <a:t>used for; abscesses, ascites, or any free fluid in the abdominal compartment.</a:t>
            </a:r>
            <a:endParaRPr lang="en-GB" sz="2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600" dirty="0">
                <a:cs typeface="Arial"/>
              </a:rPr>
              <a:t>    -These patients are identified by bedside </a:t>
            </a:r>
            <a:r>
              <a:rPr lang="en-GB" sz="2600" b="1" dirty="0">
                <a:cs typeface="Arial"/>
              </a:rPr>
              <a:t>ultrasound</a:t>
            </a:r>
            <a:r>
              <a:rPr lang="en-GB" sz="2600" dirty="0">
                <a:cs typeface="Arial"/>
              </a:rPr>
              <a:t>.</a:t>
            </a:r>
            <a:endParaRPr lang="en-US" sz="2600">
              <a:cs typeface="Arial"/>
            </a:endParaRPr>
          </a:p>
          <a:p>
            <a:pPr marL="0" indent="0">
              <a:buNone/>
            </a:pPr>
            <a:r>
              <a:rPr lang="en-GB" sz="2600" dirty="0">
                <a:cs typeface="Arial"/>
              </a:rPr>
              <a:t>    -The morbidity of a laparotomy is avoided.</a:t>
            </a:r>
            <a:endParaRPr lang="en-GB" sz="2600" dirty="0">
              <a:ea typeface="+mn-lt"/>
              <a:cs typeface="+mn-lt"/>
            </a:endParaRPr>
          </a:p>
          <a:p>
            <a:pPr marL="344170" indent="-344170"/>
            <a:r>
              <a:rPr lang="en-GB" sz="2600" b="1" dirty="0">
                <a:cs typeface="Arial"/>
              </a:rPr>
              <a:t>Positive fluid balance (Hypervolemia)</a:t>
            </a:r>
            <a:r>
              <a:rPr lang="en-GB" sz="2600" dirty="0">
                <a:cs typeface="Arial"/>
              </a:rPr>
              <a:t> is associated with high mortality rates. And it is managed by; </a:t>
            </a:r>
            <a:r>
              <a:rPr lang="en-GB" sz="2600" b="1" dirty="0">
                <a:cs typeface="Arial"/>
              </a:rPr>
              <a:t>dialysis</a:t>
            </a:r>
            <a:r>
              <a:rPr lang="en-GB" sz="2600" dirty="0">
                <a:cs typeface="Arial"/>
              </a:rPr>
              <a:t>. It is usually accompanied by </a:t>
            </a:r>
            <a:r>
              <a:rPr lang="en-GB" sz="2600" b="1" dirty="0">
                <a:cs typeface="Arial"/>
              </a:rPr>
              <a:t>CHF. </a:t>
            </a:r>
            <a:r>
              <a:rPr lang="en-GB" sz="2600" dirty="0">
                <a:cs typeface="Arial"/>
              </a:rPr>
              <a:t>Furthermore, on the occurrence of </a:t>
            </a:r>
            <a:r>
              <a:rPr lang="en-GB" sz="2600" b="1" dirty="0">
                <a:cs typeface="Arial"/>
              </a:rPr>
              <a:t>Pulmonary Edema</a:t>
            </a:r>
            <a:r>
              <a:rPr lang="en-GB" sz="2600" dirty="0">
                <a:cs typeface="Arial"/>
              </a:rPr>
              <a:t>, ventilation must be supported.</a:t>
            </a:r>
            <a:endParaRPr lang="en-GB" sz="2600" dirty="0">
              <a:ea typeface="+mn-lt"/>
              <a:cs typeface="+mn-lt"/>
            </a:endParaRPr>
          </a:p>
          <a:p>
            <a:pPr marL="344170" indent="-344170"/>
            <a:r>
              <a:rPr lang="en-GB" sz="2600" dirty="0">
                <a:cs typeface="Arial"/>
              </a:rPr>
              <a:t>The relief of any concomitant </a:t>
            </a:r>
            <a:r>
              <a:rPr lang="en-GB" sz="2600" b="1" dirty="0">
                <a:cs typeface="Arial"/>
              </a:rPr>
              <a:t>pain</a:t>
            </a:r>
            <a:r>
              <a:rPr lang="en-GB" sz="2600" dirty="0">
                <a:cs typeface="Arial"/>
              </a:rPr>
              <a:t> is</a:t>
            </a:r>
            <a:r>
              <a:rPr lang="en-GB" sz="2600" b="1" dirty="0">
                <a:cs typeface="Arial"/>
              </a:rPr>
              <a:t> essential</a:t>
            </a:r>
            <a:r>
              <a:rPr lang="en-GB" sz="2600" dirty="0">
                <a:cs typeface="Arial"/>
              </a:rPr>
              <a:t>.</a:t>
            </a:r>
            <a:endParaRPr lang="en-GB" sz="2600" dirty="0">
              <a:ea typeface="+mn-lt"/>
              <a:cs typeface="+mn-lt"/>
            </a:endParaRPr>
          </a:p>
          <a:p>
            <a:pPr marL="344170" indent="-344170"/>
            <a:endParaRPr lang="en-GB" sz="2800" dirty="0">
              <a:cs typeface="Arial"/>
            </a:endParaRPr>
          </a:p>
          <a:p>
            <a:pPr marL="344170" indent="-344170"/>
            <a:endParaRPr lang="en-GB" sz="2800" dirty="0">
              <a:cs typeface="Arial"/>
            </a:endParaRPr>
          </a:p>
          <a:p>
            <a:pPr marL="344170" indent="-344170"/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661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AF68A-F8BB-476B-8A4A-115B2089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753" y="275700"/>
            <a:ext cx="10609673" cy="872926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cs typeface="Arial"/>
              </a:rPr>
              <a:t>Surgical Management</a:t>
            </a:r>
            <a:endParaRPr lang="en-GB" sz="540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61668-5FFB-401C-9396-5029F53B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254" y="1576952"/>
            <a:ext cx="11188864" cy="5088855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200" dirty="0">
                <a:ea typeface="+mn-lt"/>
                <a:cs typeface="+mn-lt"/>
              </a:rPr>
              <a:t>It is the Primary treatment of ACS; If conservative management does not resolve the IAH, or end-organ damage is seen. </a:t>
            </a:r>
            <a:endParaRPr lang="en-US" sz="2200">
              <a:cs typeface="Arial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The treatment of ACS is  to </a:t>
            </a:r>
            <a:r>
              <a:rPr lang="en-GB" sz="2200" b="1" dirty="0">
                <a:ea typeface="+mn-lt"/>
                <a:cs typeface="+mn-lt"/>
              </a:rPr>
              <a:t>release the abdominal fascia</a:t>
            </a:r>
            <a:r>
              <a:rPr lang="en-GB" sz="2200" dirty="0">
                <a:ea typeface="+mn-lt"/>
                <a:cs typeface="+mn-lt"/>
              </a:rPr>
              <a:t>.</a:t>
            </a: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When management for ACS is considered in the </a:t>
            </a:r>
            <a:r>
              <a:rPr lang="en-GB" sz="2200" b="1" dirty="0">
                <a:ea typeface="+mn-lt"/>
                <a:cs typeface="+mn-lt"/>
              </a:rPr>
              <a:t>OR</a:t>
            </a:r>
            <a:r>
              <a:rPr lang="en-GB" sz="2200" dirty="0">
                <a:ea typeface="+mn-lt"/>
                <a:cs typeface="+mn-lt"/>
              </a:rPr>
              <a:t>, the abdominal fascia should be </a:t>
            </a:r>
            <a:r>
              <a:rPr lang="en-GB" sz="2200" b="1" dirty="0">
                <a:ea typeface="+mn-lt"/>
                <a:cs typeface="+mn-lt"/>
              </a:rPr>
              <a:t>left open</a:t>
            </a:r>
            <a:r>
              <a:rPr lang="en-GB" sz="2200" dirty="0">
                <a:ea typeface="+mn-lt"/>
                <a:cs typeface="+mn-lt"/>
              </a:rPr>
              <a:t> and </a:t>
            </a:r>
            <a:r>
              <a:rPr lang="en-GB" sz="2200" b="1" dirty="0">
                <a:ea typeface="+mn-lt"/>
                <a:cs typeface="+mn-lt"/>
              </a:rPr>
              <a:t>covered under sterile conditions, </a:t>
            </a:r>
            <a:r>
              <a:rPr lang="en-GB" sz="2200" dirty="0">
                <a:ea typeface="+mn-lt"/>
                <a:cs typeface="+mn-lt"/>
              </a:rPr>
              <a:t>with </a:t>
            </a:r>
            <a:r>
              <a:rPr lang="en-GB" sz="2200" b="1" dirty="0">
                <a:ea typeface="+mn-lt"/>
                <a:cs typeface="+mn-lt"/>
              </a:rPr>
              <a:t>delayed fascial closure</a:t>
            </a:r>
            <a:r>
              <a:rPr lang="en-GB" sz="2200" dirty="0">
                <a:ea typeface="+mn-lt"/>
                <a:cs typeface="+mn-lt"/>
              </a:rPr>
              <a:t>.</a:t>
            </a:r>
          </a:p>
          <a:p>
            <a:pPr marL="344170" indent="-344170"/>
            <a:r>
              <a:rPr lang="en-GB" sz="2200" b="1" dirty="0">
                <a:ea typeface="+mn-lt"/>
                <a:cs typeface="+mn-lt"/>
              </a:rPr>
              <a:t>Laparotomy</a:t>
            </a:r>
            <a:r>
              <a:rPr lang="en-GB" sz="2200" dirty="0">
                <a:ea typeface="+mn-lt"/>
                <a:cs typeface="+mn-lt"/>
              </a:rPr>
              <a:t> is considered;</a:t>
            </a:r>
            <a:endParaRPr lang="en-GB" sz="2200" dirty="0">
              <a:cs typeface="Arial"/>
            </a:endParaRPr>
          </a:p>
          <a:p>
            <a:pPr marL="0" indent="0">
              <a:buNone/>
            </a:pPr>
            <a:r>
              <a:rPr lang="en-GB" sz="2200" dirty="0">
                <a:ea typeface="+mn-lt"/>
                <a:cs typeface="+mn-lt"/>
              </a:rPr>
              <a:t>    - After surgical laparotomy, the </a:t>
            </a:r>
            <a:r>
              <a:rPr lang="en-GB" sz="2200" b="1" dirty="0">
                <a:ea typeface="+mn-lt"/>
                <a:cs typeface="+mn-lt"/>
              </a:rPr>
              <a:t>abdominal</a:t>
            </a:r>
            <a:r>
              <a:rPr lang="en-GB" sz="2200" dirty="0">
                <a:ea typeface="+mn-lt"/>
                <a:cs typeface="+mn-lt"/>
              </a:rPr>
              <a:t> fascia can be </a:t>
            </a:r>
            <a:r>
              <a:rPr lang="en-GB" sz="2200" b="1" dirty="0">
                <a:ea typeface="+mn-lt"/>
                <a:cs typeface="+mn-lt"/>
              </a:rPr>
              <a:t>temporarily closed</a:t>
            </a:r>
            <a:r>
              <a:rPr lang="en-GB" sz="2200" dirty="0">
                <a:ea typeface="+mn-lt"/>
                <a:cs typeface="+mn-lt"/>
              </a:rPr>
              <a:t> (fascia approximation), by devices such as (VACs, meshes, and zippers). </a:t>
            </a:r>
          </a:p>
          <a:p>
            <a:pPr marL="0" indent="0">
              <a:buNone/>
            </a:pPr>
            <a:r>
              <a:rPr lang="en-GB" sz="2200" dirty="0">
                <a:ea typeface="+mn-lt"/>
                <a:cs typeface="+mn-lt"/>
              </a:rPr>
              <a:t>    - The fascia can be </a:t>
            </a:r>
            <a:r>
              <a:rPr lang="en-GB" sz="2200" b="1" dirty="0">
                <a:ea typeface="+mn-lt"/>
                <a:cs typeface="+mn-lt"/>
              </a:rPr>
              <a:t>completely closed</a:t>
            </a:r>
            <a:r>
              <a:rPr lang="en-GB" sz="2200" dirty="0">
                <a:ea typeface="+mn-lt"/>
                <a:cs typeface="+mn-lt"/>
              </a:rPr>
              <a:t> after 5-7 days, if there is a pressure decrease.</a:t>
            </a:r>
            <a:endParaRPr lang="en-GB" sz="2200" dirty="0">
              <a:cs typeface="Arial"/>
            </a:endParaRPr>
          </a:p>
          <a:p>
            <a:pPr marL="344170" indent="-344170"/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5520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4F74E-7B7A-4578-81DD-7A998E3B6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25" y="1431516"/>
            <a:ext cx="10806415" cy="5077715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dirty="0">
                <a:ea typeface="+mn-lt"/>
                <a:cs typeface="+mn-lt"/>
              </a:rPr>
              <a:t>With decompression, </a:t>
            </a:r>
            <a:r>
              <a:rPr lang="en-GB" sz="2400" b="1" dirty="0">
                <a:ea typeface="+mn-lt"/>
                <a:cs typeface="+mn-lt"/>
              </a:rPr>
              <a:t>organ dysfunction</a:t>
            </a:r>
            <a:r>
              <a:rPr lang="en-GB" sz="2400" dirty="0">
                <a:ea typeface="+mn-lt"/>
                <a:cs typeface="+mn-lt"/>
              </a:rPr>
              <a:t> may improve rapidly.</a:t>
            </a: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The diaphragmatic excursion can increase, leading to </a:t>
            </a:r>
            <a:r>
              <a:rPr lang="en-GB" sz="2400" b="1" dirty="0">
                <a:ea typeface="+mn-lt"/>
                <a:cs typeface="+mn-lt"/>
              </a:rPr>
              <a:t>improved ventilation</a:t>
            </a:r>
            <a:r>
              <a:rPr lang="en-GB" sz="2400" dirty="0">
                <a:ea typeface="+mn-lt"/>
                <a:cs typeface="+mn-lt"/>
              </a:rPr>
              <a:t> and </a:t>
            </a:r>
            <a:r>
              <a:rPr lang="en-GB" sz="2400" b="1" dirty="0">
                <a:ea typeface="+mn-lt"/>
                <a:cs typeface="+mn-lt"/>
              </a:rPr>
              <a:t>reduction of peak airway pressures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400">
              <a:ea typeface="+mn-lt"/>
              <a:cs typeface="+mn-lt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As the compression of the IVC and circulatory system are resolved, there is an improvement in the cardiac output, and we are able to </a:t>
            </a:r>
            <a:r>
              <a:rPr lang="en-GB" sz="2400" b="1" dirty="0">
                <a:ea typeface="+mn-lt"/>
                <a:cs typeface="+mn-lt"/>
              </a:rPr>
              <a:t>wean</a:t>
            </a:r>
            <a:r>
              <a:rPr lang="en-GB" sz="2400" dirty="0">
                <a:ea typeface="+mn-lt"/>
                <a:cs typeface="+mn-lt"/>
              </a:rPr>
              <a:t> patients off vasopressor and inotropic support.</a:t>
            </a:r>
            <a:endParaRPr lang="en-GB" sz="2400">
              <a:cs typeface="Arial" panose="020B0604020202020204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Acute kidney injury is reversed with less compression of the renal arteries and ureters.</a:t>
            </a:r>
            <a:endParaRPr lang="en-GB" sz="24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6841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DD58-E92D-4EB1-83DE-8E55F537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55" y="1246929"/>
            <a:ext cx="10807590" cy="5405961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dirty="0">
                <a:ea typeface="+mn-lt"/>
                <a:cs typeface="+mn-lt"/>
              </a:rPr>
              <a:t>Left untreated, ACS may lead to multiple system end-organ dysfunction or failure and has a high mortality.</a:t>
            </a:r>
          </a:p>
          <a:p>
            <a:pPr marL="342900" indent="-342900"/>
            <a:r>
              <a:rPr lang="en-GB" sz="2400" b="1" dirty="0">
                <a:ea typeface="+mn-lt"/>
                <a:cs typeface="+mn-lt"/>
              </a:rPr>
              <a:t>Abdominal wall closure</a:t>
            </a:r>
            <a:r>
              <a:rPr lang="en-GB" sz="2400" dirty="0">
                <a:ea typeface="+mn-lt"/>
                <a:cs typeface="+mn-lt"/>
              </a:rPr>
              <a:t> should be attempted </a:t>
            </a:r>
            <a:r>
              <a:rPr lang="en-GB" sz="2400" b="1" dirty="0">
                <a:ea typeface="+mn-lt"/>
                <a:cs typeface="+mn-lt"/>
              </a:rPr>
              <a:t>every 48 to 72 hours</a:t>
            </a:r>
            <a:r>
              <a:rPr lang="en-GB" sz="2400" dirty="0">
                <a:ea typeface="+mn-lt"/>
                <a:cs typeface="+mn-lt"/>
              </a:rPr>
              <a:t> until the fascia can be reapproximated.</a:t>
            </a:r>
            <a:endParaRPr lang="en-GB"/>
          </a:p>
          <a:p>
            <a:pPr marL="342900" indent="-342900"/>
            <a:r>
              <a:rPr lang="en-GB" sz="2400" dirty="0">
                <a:ea typeface="+mn-lt"/>
                <a:cs typeface="+mn-lt"/>
              </a:rPr>
              <a:t>If the abdomen cannot be closed </a:t>
            </a:r>
            <a:r>
              <a:rPr lang="en-GB" sz="2400" b="1" dirty="0">
                <a:ea typeface="+mn-lt"/>
                <a:cs typeface="+mn-lt"/>
              </a:rPr>
              <a:t>within 5 to 7 days</a:t>
            </a:r>
            <a:r>
              <a:rPr lang="en-GB" sz="2400" dirty="0">
                <a:ea typeface="+mn-lt"/>
                <a:cs typeface="+mn-lt"/>
              </a:rPr>
              <a:t> , a large </a:t>
            </a:r>
            <a:r>
              <a:rPr lang="en-GB" sz="2400" b="1" dirty="0">
                <a:ea typeface="+mn-lt"/>
                <a:cs typeface="+mn-lt"/>
              </a:rPr>
              <a:t>incisional hernia</a:t>
            </a:r>
            <a:r>
              <a:rPr lang="en-GB" sz="2400" dirty="0">
                <a:ea typeface="+mn-lt"/>
                <a:cs typeface="+mn-lt"/>
              </a:rPr>
              <a:t> is the net result.</a:t>
            </a:r>
          </a:p>
          <a:p>
            <a:pPr marL="344170" indent="-344170"/>
            <a:r>
              <a:rPr lang="en-GB" sz="2400" dirty="0">
                <a:cs typeface="Arial"/>
              </a:rPr>
              <a:t>The goal of the operative team is </a:t>
            </a:r>
            <a:r>
              <a:rPr lang="en-GB" sz="2400" b="1" dirty="0">
                <a:cs typeface="Arial"/>
              </a:rPr>
              <a:t>to close the abdomen as quickly as possible, </a:t>
            </a:r>
            <a:r>
              <a:rPr lang="en-GB" sz="2400" dirty="0">
                <a:cs typeface="Arial"/>
              </a:rPr>
              <a:t>to minimize morbidity and cost of care. </a:t>
            </a:r>
            <a:endParaRPr lang="en-GB" sz="2400" dirty="0">
              <a:ea typeface="+mn-lt"/>
              <a:cs typeface="+mn-lt"/>
            </a:endParaRPr>
          </a:p>
          <a:p>
            <a:pPr marL="342900" indent="-342900"/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617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2FB7A-C7E6-4796-8CF6-9B9A6E143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764" y="1076563"/>
            <a:ext cx="10740915" cy="5311714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Timing of decompression </a:t>
            </a:r>
            <a:r>
              <a:rPr lang="en-GB" sz="2400" dirty="0">
                <a:ea typeface="+mn-lt"/>
                <a:cs typeface="+mn-lt"/>
              </a:rPr>
              <a:t>is crucial; as </a:t>
            </a:r>
            <a:r>
              <a:rPr lang="en-GB" sz="2400" b="1" dirty="0">
                <a:ea typeface="+mn-lt"/>
                <a:cs typeface="+mn-lt"/>
              </a:rPr>
              <a:t>70%</a:t>
            </a:r>
            <a:r>
              <a:rPr lang="en-GB" sz="2400" dirty="0">
                <a:ea typeface="+mn-lt"/>
                <a:cs typeface="+mn-lt"/>
              </a:rPr>
              <a:t> mortality in patients with a </a:t>
            </a:r>
            <a:r>
              <a:rPr lang="en-GB" sz="2400" b="1" dirty="0">
                <a:ea typeface="+mn-lt"/>
                <a:cs typeface="+mn-lt"/>
              </a:rPr>
              <a:t>delay</a:t>
            </a:r>
            <a:r>
              <a:rPr lang="en-GB" sz="2400" dirty="0">
                <a:ea typeface="+mn-lt"/>
                <a:cs typeface="+mn-lt"/>
              </a:rPr>
              <a:t> in decompression, and a uniform mortality in those </a:t>
            </a:r>
            <a:r>
              <a:rPr lang="en-GB" sz="2400" b="1" dirty="0">
                <a:ea typeface="+mn-lt"/>
                <a:cs typeface="+mn-lt"/>
              </a:rPr>
              <a:t>not</a:t>
            </a:r>
            <a:r>
              <a:rPr lang="en-GB" sz="2400" dirty="0">
                <a:ea typeface="+mn-lt"/>
                <a:cs typeface="+mn-lt"/>
              </a:rPr>
              <a:t> undergoing decompression.</a:t>
            </a:r>
            <a:endParaRPr lang="en-GB" sz="2400">
              <a:cs typeface="Arial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Decompression is usually performed operatively, either in the</a:t>
            </a:r>
            <a:r>
              <a:rPr lang="en-GB" sz="2400" b="1" dirty="0">
                <a:ea typeface="+mn-lt"/>
                <a:cs typeface="+mn-lt"/>
              </a:rPr>
              <a:t> ICU </a:t>
            </a:r>
            <a:r>
              <a:rPr lang="en-GB" sz="2400" dirty="0">
                <a:ea typeface="+mn-lt"/>
                <a:cs typeface="+mn-lt"/>
              </a:rPr>
              <a:t>if the patient is hemodynamically unstable, or in the</a:t>
            </a:r>
            <a:r>
              <a:rPr lang="en-GB" sz="2400" b="1" dirty="0">
                <a:ea typeface="+mn-lt"/>
                <a:cs typeface="+mn-lt"/>
              </a:rPr>
              <a:t> OR </a:t>
            </a:r>
            <a:r>
              <a:rPr lang="en-GB" sz="2400" dirty="0">
                <a:ea typeface="+mn-lt"/>
                <a:cs typeface="+mn-lt"/>
              </a:rPr>
              <a:t>if they were stable.</a:t>
            </a: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ICU bedside laparotomy</a:t>
            </a:r>
            <a:r>
              <a:rPr lang="en-GB" sz="2400" dirty="0">
                <a:ea typeface="+mn-lt"/>
                <a:cs typeface="+mn-lt"/>
              </a:rPr>
              <a:t> is easily accomplished, avoids transport of hemodynamically compromised patients, and requires </a:t>
            </a:r>
            <a:r>
              <a:rPr lang="en-GB" sz="2400" b="1" dirty="0">
                <a:ea typeface="+mn-lt"/>
                <a:cs typeface="+mn-lt"/>
              </a:rPr>
              <a:t>minimal equipment</a:t>
            </a:r>
            <a:r>
              <a:rPr lang="en-GB" sz="2400" dirty="0">
                <a:ea typeface="+mn-lt"/>
                <a:cs typeface="+mn-lt"/>
              </a:rPr>
              <a:t> (e.g., scalpel, suction device, cautery, and dressings for temporary abdominal closure)</a:t>
            </a:r>
          </a:p>
        </p:txBody>
      </p:sp>
    </p:spTree>
    <p:extLst>
      <p:ext uri="{BB962C8B-B14F-4D97-AF65-F5344CB8AC3E}">
        <p14:creationId xmlns:p14="http://schemas.microsoft.com/office/powerpoint/2010/main" val="4124050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5B543-FF10-4512-93B6-DD98C3DE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08" y="179406"/>
            <a:ext cx="10720581" cy="959042"/>
          </a:xfrm>
        </p:spPr>
        <p:txBody>
          <a:bodyPr>
            <a:normAutofit/>
          </a:bodyPr>
          <a:lstStyle/>
          <a:p>
            <a:pPr algn="l"/>
            <a:r>
              <a:rPr lang="en-GB" sz="4800">
                <a:cs typeface="Arial"/>
              </a:rPr>
              <a:t>Operative Decompression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171D-C0DA-463D-A836-1D70C2395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624" y="1568410"/>
            <a:ext cx="10721865" cy="51041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400" dirty="0">
                <a:ea typeface="+mn-lt"/>
                <a:cs typeface="+mn-lt"/>
              </a:rPr>
              <a:t>Damage control surgery ,and the recognition of abdominal compartment syndrome have dramatically improved patient survival, but at the risk of an open abdomen.</a:t>
            </a:r>
            <a:endParaRPr lang="en-GB" sz="2400">
              <a:cs typeface="Arial" panose="020B0604020202020204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Despite having a widely open abdomen; patients can develop </a:t>
            </a:r>
            <a:r>
              <a:rPr lang="en-GB" sz="2400" b="1" dirty="0">
                <a:ea typeface="+mn-lt"/>
                <a:cs typeface="+mn-lt"/>
              </a:rPr>
              <a:t>recurrent abdominal compartment syndrome</a:t>
            </a:r>
            <a:r>
              <a:rPr lang="en-GB" sz="2400" dirty="0">
                <a:ea typeface="+mn-lt"/>
                <a:cs typeface="+mn-lt"/>
              </a:rPr>
              <a:t>. Therefore, </a:t>
            </a:r>
            <a:r>
              <a:rPr lang="en-GB" sz="2400" b="1" dirty="0">
                <a:ea typeface="+mn-lt"/>
                <a:cs typeface="+mn-lt"/>
              </a:rPr>
              <a:t>bladder pressure should be monitored every 4 hours.</a:t>
            </a:r>
            <a:endParaRPr lang="en-GB" sz="2400" dirty="0">
              <a:ea typeface="+mn-lt"/>
              <a:cs typeface="+mn-lt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Patients with an open abdomen lose between 500 and 2500 mL per day of abdominal effluent (peritoneal fluid); thus, volume compensation with albumin-rich fluid must be carried out. </a:t>
            </a:r>
            <a:endParaRPr lang="en-GB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6950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61" y="140001"/>
            <a:ext cx="7958331" cy="789419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cs typeface="Arial"/>
              </a:rPr>
              <a:t>Terminology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148" y="929514"/>
            <a:ext cx="7257375" cy="5642347"/>
          </a:xfrm>
        </p:spPr>
        <p:txBody>
          <a:bodyPr anchor="t">
            <a:normAutofit fontScale="92500" lnSpcReduction="20000"/>
          </a:bodyPr>
          <a:lstStyle/>
          <a:p>
            <a:pPr marL="344170" indent="-344170"/>
            <a:endParaRPr lang="en-GB" dirty="0">
              <a:cs typeface="Arial" panose="020B0604020202020204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Abdominal perfusion pressure (APP) is a supplementary measurement, with values less than 60 mmHg concerning for compromised organ perfusion. </a:t>
            </a:r>
            <a:endParaRPr lang="en-GB" dirty="0"/>
          </a:p>
          <a:p>
            <a:pPr marL="344170" indent="-344170"/>
            <a:r>
              <a:rPr lang="en-GB" dirty="0">
                <a:ea typeface="+mn-lt"/>
                <a:cs typeface="+mn-lt"/>
              </a:rPr>
              <a:t>Pathologically elevated intraabdominal compartment pressures exceeding 12 mmHg define intraabdominal hypertension (IAH), which is further subdivided into four grades based on the degree of elevation. </a:t>
            </a:r>
            <a:endParaRPr lang="en-GB" dirty="0"/>
          </a:p>
          <a:p>
            <a:pPr marL="344170" indent="-344170"/>
            <a:r>
              <a:rPr lang="en-GB" b="1" dirty="0">
                <a:ea typeface="+mn-lt"/>
                <a:cs typeface="+mn-lt"/>
              </a:rPr>
              <a:t>Abdominal Compartment Syndrome </a:t>
            </a:r>
            <a:r>
              <a:rPr lang="en-GB" dirty="0">
                <a:ea typeface="+mn-lt"/>
                <a:cs typeface="+mn-lt"/>
              </a:rPr>
              <a:t>in adults is defined as an intraabdominal pressure of </a:t>
            </a:r>
            <a:r>
              <a:rPr lang="en-GB" b="1" dirty="0">
                <a:ea typeface="+mn-lt"/>
                <a:cs typeface="+mn-lt"/>
              </a:rPr>
              <a:t>&gt;20 mmHg</a:t>
            </a:r>
            <a:r>
              <a:rPr lang="en-GB" dirty="0">
                <a:ea typeface="+mn-lt"/>
                <a:cs typeface="+mn-lt"/>
              </a:rPr>
              <a:t> with evidence of organ dysfunction.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 In reality, a more relevant definition may be an elevated intraabdominal pressure with evidence of organ dysfunction. </a:t>
            </a:r>
            <a:r>
              <a:rPr lang="en-GB" u="sng" dirty="0">
                <a:ea typeface="+mn-lt"/>
                <a:cs typeface="+mn-lt"/>
              </a:rPr>
              <a:t>There are no clear values for intraabdominal hypertension or compartment syndrome in children</a:t>
            </a:r>
            <a:r>
              <a:rPr lang="en-GB" dirty="0">
                <a:ea typeface="+mn-lt"/>
                <a:cs typeface="+mn-lt"/>
              </a:rPr>
              <a:t>. </a:t>
            </a:r>
            <a:endParaRPr lang="en-GB">
              <a:cs typeface="Arial"/>
            </a:endParaRPr>
          </a:p>
          <a:p>
            <a:pPr marL="344170" indent="-344170"/>
            <a:endParaRPr lang="en-GB" dirty="0"/>
          </a:p>
          <a:p>
            <a:pPr marL="344170" indent="-344170"/>
            <a:endParaRPr lang="en-GB" dirty="0">
              <a:cs typeface="Arial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3900101-9AE9-46B0-AC83-CB52B56CF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222" y="1231778"/>
            <a:ext cx="3484323" cy="439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34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DD198664-99F1-44BC-BBCD-4265763F5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A picture containing food, person, table, person&#10;&#10;Description automatically generated">
            <a:extLst>
              <a:ext uri="{FF2B5EF4-FFF2-40B4-BE49-F238E27FC236}">
                <a16:creationId xmlns:a16="http://schemas.microsoft.com/office/drawing/2014/main" id="{ACB9AA1A-181F-4005-8E35-83DF535F8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75" y="4802"/>
            <a:ext cx="2805831" cy="3842150"/>
          </a:xfrm>
          <a:prstGeom prst="rect">
            <a:avLst/>
          </a:prstGeom>
        </p:spPr>
      </p:pic>
      <p:pic>
        <p:nvPicPr>
          <p:cNvPr id="9" name="Picture 14" descr="A picture containing food, indoor, table, bowl&#10;&#10;Description automatically generated">
            <a:extLst>
              <a:ext uri="{FF2B5EF4-FFF2-40B4-BE49-F238E27FC236}">
                <a16:creationId xmlns:a16="http://schemas.microsoft.com/office/drawing/2014/main" id="{C9187FC0-F17E-4B5F-96EC-81B211233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085" y="2316"/>
            <a:ext cx="2931091" cy="3847122"/>
          </a:xfrm>
          <a:prstGeom prst="rect">
            <a:avLst/>
          </a:prstGeom>
        </p:spPr>
      </p:pic>
      <p:pic>
        <p:nvPicPr>
          <p:cNvPr id="15" name="Picture 16" descr="A picture containing indoor, person, sitting, table&#10;&#10;Description automatically generated">
            <a:extLst>
              <a:ext uri="{FF2B5EF4-FFF2-40B4-BE49-F238E27FC236}">
                <a16:creationId xmlns:a16="http://schemas.microsoft.com/office/drawing/2014/main" id="{01668422-B419-4462-9A22-B5EA252F0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729" y="-979"/>
            <a:ext cx="2910214" cy="3843273"/>
          </a:xfrm>
          <a:prstGeom prst="rect">
            <a:avLst/>
          </a:prstGeom>
        </p:spPr>
      </p:pic>
      <p:pic>
        <p:nvPicPr>
          <p:cNvPr id="17" name="Picture 18" descr="A picture containing sitting, blanket, table, holding&#10;&#10;Description automatically generated">
            <a:extLst>
              <a:ext uri="{FF2B5EF4-FFF2-40B4-BE49-F238E27FC236}">
                <a16:creationId xmlns:a16="http://schemas.microsoft.com/office/drawing/2014/main" id="{DB64B766-5807-41EA-81D5-6FE23A2F7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0784" y="-993"/>
            <a:ext cx="2805830" cy="3843301"/>
          </a:xfrm>
          <a:prstGeom prst="rect">
            <a:avLst/>
          </a:prstGeom>
        </p:spPr>
      </p:pic>
      <p:sp>
        <p:nvSpPr>
          <p:cNvPr id="34" name="TextBox 1">
            <a:extLst>
              <a:ext uri="{FF2B5EF4-FFF2-40B4-BE49-F238E27FC236}">
                <a16:creationId xmlns:a16="http://schemas.microsoft.com/office/drawing/2014/main" id="{BD27B6F2-D021-4999-944E-038A68CBA9C8}"/>
              </a:ext>
            </a:extLst>
          </p:cNvPr>
          <p:cNvSpPr txBox="1"/>
          <p:nvPr/>
        </p:nvSpPr>
        <p:spPr>
          <a:xfrm>
            <a:off x="-3392" y="4051648"/>
            <a:ext cx="2685529" cy="22467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ea typeface="+mn-lt"/>
                <a:cs typeface="+mn-lt"/>
              </a:rPr>
              <a:t>1- Temporary closure of </a:t>
            </a:r>
            <a:r>
              <a:rPr lang="en-GB" sz="2000" dirty="0">
                <a:ea typeface="+mn-lt"/>
                <a:cs typeface="+mn-lt"/>
              </a:rPr>
              <a:t>the abdomen entails covering the </a:t>
            </a:r>
            <a:r>
              <a:rPr lang="en-GB" sz="2000">
                <a:ea typeface="+mn-lt"/>
                <a:cs typeface="+mn-lt"/>
              </a:rPr>
              <a:t>bowel with a fenestrated subfascial 45 × 60 cm sterile drape.</a:t>
            </a:r>
            <a:endParaRPr lang="en-US" sz="2000">
              <a:cs typeface="Arial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14CBD27F-8308-4C5B-8974-69EEFEF78CC6}"/>
              </a:ext>
            </a:extLst>
          </p:cNvPr>
          <p:cNvSpPr txBox="1"/>
          <p:nvPr/>
        </p:nvSpPr>
        <p:spPr>
          <a:xfrm>
            <a:off x="3173521" y="4124716"/>
            <a:ext cx="2913737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ea typeface="+mn-lt"/>
                <a:cs typeface="+mn-lt"/>
              </a:rPr>
              <a:t>2- Placing Jackson-Pratt drains along the fascial edge.</a:t>
            </a:r>
            <a:endParaRPr lang="en-US" sz="2000">
              <a:cs typeface="Arial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3A8CC63B-98BA-4C26-922F-0427AD26A07E}"/>
              </a:ext>
            </a:extLst>
          </p:cNvPr>
          <p:cNvSpPr>
            <a:spLocks noGrp="1"/>
          </p:cNvSpPr>
          <p:nvPr/>
        </p:nvSpPr>
        <p:spPr>
          <a:xfrm>
            <a:off x="6742808" y="4120519"/>
            <a:ext cx="4793923" cy="1692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cs typeface="Arial"/>
              </a:rPr>
              <a:t>3&amp;4 - Occluding with an ioban drape to </a:t>
            </a:r>
            <a:r>
              <a:rPr lang="en-GB" sz="2000" dirty="0">
                <a:cs typeface="Arial"/>
              </a:rPr>
              <a:t>prevent bacterial wound contamination.</a:t>
            </a:r>
            <a:endParaRPr lang="en-GB" sz="2000" dirty="0">
              <a:ea typeface="+mn-lt"/>
              <a:cs typeface="+mn-lt"/>
            </a:endParaRPr>
          </a:p>
          <a:p>
            <a:pPr marL="344170" indent="-344170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065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1E7C4-2DF4-4CCC-B2CB-82088333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068" y="202631"/>
            <a:ext cx="10004248" cy="1113008"/>
          </a:xfrm>
        </p:spPr>
        <p:txBody>
          <a:bodyPr>
            <a:normAutofit/>
          </a:bodyPr>
          <a:lstStyle/>
          <a:p>
            <a:pPr algn="l"/>
            <a:r>
              <a:rPr lang="en-GB" sz="4800">
                <a:cs typeface="Arial"/>
              </a:rPr>
              <a:t>Sequential Closure Technique</a:t>
            </a:r>
            <a:endParaRPr lang="en-GB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DD58-E92D-4EB1-83DE-8E55F537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98" y="1900143"/>
            <a:ext cx="11038195" cy="47527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GB" sz="2600" b="1" dirty="0">
                <a:ea typeface="+mn-lt"/>
                <a:cs typeface="+mn-lt"/>
              </a:rPr>
              <a:t>Sequential closure technique</a:t>
            </a:r>
            <a:r>
              <a:rPr lang="en-GB" sz="2600" dirty="0">
                <a:ea typeface="+mn-lt"/>
                <a:cs typeface="+mn-lt"/>
              </a:rPr>
              <a:t> is </a:t>
            </a:r>
            <a:r>
              <a:rPr lang="en-GB" sz="2600" b="1" dirty="0">
                <a:ea typeface="+mn-lt"/>
                <a:cs typeface="+mn-lt"/>
              </a:rPr>
              <a:t>currently used.</a:t>
            </a:r>
            <a:endParaRPr lang="en-US" sz="2600">
              <a:ea typeface="+mn-lt"/>
              <a:cs typeface="+mn-lt"/>
            </a:endParaRPr>
          </a:p>
          <a:p>
            <a:pPr marL="342900" indent="-342900"/>
            <a:r>
              <a:rPr lang="en-GB" sz="2600" dirty="0">
                <a:ea typeface="+mn-lt"/>
                <a:cs typeface="+mn-lt"/>
              </a:rPr>
              <a:t>Recurrent return to the OR every 48 hours </a:t>
            </a:r>
            <a:r>
              <a:rPr lang="en-GB" sz="2600" b="1" dirty="0">
                <a:ea typeface="+mn-lt"/>
                <a:cs typeface="+mn-lt"/>
              </a:rPr>
              <a:t>until closure is complete</a:t>
            </a:r>
            <a:r>
              <a:rPr lang="en-GB" sz="2600" dirty="0">
                <a:ea typeface="+mn-lt"/>
                <a:cs typeface="+mn-lt"/>
              </a:rPr>
              <a:t>. </a:t>
            </a:r>
            <a:endParaRPr lang="en-US" sz="2600">
              <a:cs typeface="Arial"/>
            </a:endParaRPr>
          </a:p>
          <a:p>
            <a:pPr marL="344170" indent="-344170"/>
            <a:r>
              <a:rPr lang="en-GB" sz="2600" dirty="0">
                <a:ea typeface="+mn-lt"/>
                <a:cs typeface="+mn-lt"/>
              </a:rPr>
              <a:t>Success rate with this approach exceeds 95% .</a:t>
            </a:r>
            <a:endParaRPr lang="en-GB" sz="2600">
              <a:cs typeface="Arial"/>
            </a:endParaRPr>
          </a:p>
          <a:p>
            <a:pPr marL="344170" indent="-344170"/>
            <a:r>
              <a:rPr lang="en-GB" sz="2600" dirty="0">
                <a:ea typeface="+mn-lt"/>
                <a:cs typeface="+mn-lt"/>
              </a:rPr>
              <a:t>Patients not attaining fascial closure; </a:t>
            </a:r>
            <a:r>
              <a:rPr lang="en-GB" sz="2600" b="1" dirty="0">
                <a:ea typeface="+mn-lt"/>
                <a:cs typeface="+mn-lt"/>
              </a:rPr>
              <a:t>20%</a:t>
            </a:r>
            <a:r>
              <a:rPr lang="en-GB" sz="2600" dirty="0">
                <a:ea typeface="+mn-lt"/>
                <a:cs typeface="+mn-lt"/>
              </a:rPr>
              <a:t> suffer GI tract complications that prolong their hospital stays. These include; abscesses, enteric fistulae, and bowel perforations.</a:t>
            </a:r>
            <a:endParaRPr lang="en-GB" sz="26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3127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indoor, food, table, sitting&#10;&#10;Description automatically generated">
            <a:extLst>
              <a:ext uri="{FF2B5EF4-FFF2-40B4-BE49-F238E27FC236}">
                <a16:creationId xmlns:a16="http://schemas.microsoft.com/office/drawing/2014/main" id="{64529DA0-5E8F-45CB-8AA2-A32957AAD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249" y="1077172"/>
            <a:ext cx="4455089" cy="349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43EA79-24D0-441F-AADA-1FF5414160A3}"/>
              </a:ext>
            </a:extLst>
          </p:cNvPr>
          <p:cNvSpPr txBox="1"/>
          <p:nvPr/>
        </p:nvSpPr>
        <p:spPr>
          <a:xfrm>
            <a:off x="6825381" y="4631369"/>
            <a:ext cx="5029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Arial"/>
              </a:rPr>
              <a:t>2- After the placement of the sticky clear plastic vacuum-assisted closure (VAC) </a:t>
            </a:r>
            <a:r>
              <a:rPr lang="en-GB" b="1" dirty="0">
                <a:cs typeface="Arial"/>
              </a:rPr>
              <a:t>dressing</a:t>
            </a:r>
            <a:r>
              <a:rPr lang="en-GB" dirty="0">
                <a:cs typeface="Arial"/>
              </a:rPr>
              <a:t> over the white sponges and adjacent 5 cm of skin, the </a:t>
            </a:r>
            <a:r>
              <a:rPr lang="en-GB" b="1" dirty="0">
                <a:cs typeface="Arial"/>
              </a:rPr>
              <a:t>central portion is removed</a:t>
            </a:r>
            <a:r>
              <a:rPr lang="en-GB" dirty="0">
                <a:cs typeface="Arial"/>
              </a:rPr>
              <a:t> by cutting along the wound edges.</a:t>
            </a:r>
          </a:p>
        </p:txBody>
      </p:sp>
      <p:pic>
        <p:nvPicPr>
          <p:cNvPr id="7" name="Picture 8" descr="A slice of pizza sitting on top of a cutting board with a cake&#10;&#10;Description automatically generated">
            <a:extLst>
              <a:ext uri="{FF2B5EF4-FFF2-40B4-BE49-F238E27FC236}">
                <a16:creationId xmlns:a16="http://schemas.microsoft.com/office/drawing/2014/main" id="{764102D9-2525-4BB0-A470-8B1F18D3D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940" y="1074679"/>
            <a:ext cx="4569912" cy="34930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1007FC-317E-4875-BEB8-CA11B671B451}"/>
              </a:ext>
            </a:extLst>
          </p:cNvPr>
          <p:cNvSpPr txBox="1"/>
          <p:nvPr/>
        </p:nvSpPr>
        <p:spPr>
          <a:xfrm>
            <a:off x="1170923" y="4629019"/>
            <a:ext cx="507095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Arial"/>
              </a:rPr>
              <a:t>1- Multiple white sponges (solid arrow), stapled together, are placed on top of the bowel underneath the fascia. Interrupted sutures are placed approximately 5 cm apart (dashed arrow).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597BCE-8F38-444A-9C5D-59CE15E4E479}"/>
              </a:ext>
            </a:extLst>
          </p:cNvPr>
          <p:cNvSpPr txBox="1"/>
          <p:nvPr/>
        </p:nvSpPr>
        <p:spPr>
          <a:xfrm>
            <a:off x="1171575" y="209550"/>
            <a:ext cx="102965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ea typeface="+mn-lt"/>
                <a:cs typeface="+mn-lt"/>
              </a:rPr>
              <a:t>Sequential Closure Technique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2726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DBFBC932-0AC6-47D3-9274-CE1C757739DA}"/>
              </a:ext>
            </a:extLst>
          </p:cNvPr>
          <p:cNvSpPr txBox="1"/>
          <p:nvPr/>
        </p:nvSpPr>
        <p:spPr>
          <a:xfrm>
            <a:off x="6905234" y="2277128"/>
            <a:ext cx="4416858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cs typeface="Arial"/>
              </a:rPr>
              <a:t>3&amp;4 - </a:t>
            </a:r>
            <a:r>
              <a:rPr lang="en-GB" sz="2400" b="1" dirty="0">
                <a:cs typeface="Arial"/>
              </a:rPr>
              <a:t>Black VAC sponges</a:t>
            </a:r>
            <a:r>
              <a:rPr lang="en-GB" sz="2400" dirty="0">
                <a:cs typeface="Arial"/>
              </a:rPr>
              <a:t> are placed on top of the white sponges and plastic-protected skin with standard occlusive dressing and suction</a:t>
            </a:r>
          </a:p>
        </p:txBody>
      </p:sp>
      <p:pic>
        <p:nvPicPr>
          <p:cNvPr id="4" name="Picture 4" descr="A picture containing person, room, sitting, table&#10;&#10;Description automatically generated">
            <a:extLst>
              <a:ext uri="{FF2B5EF4-FFF2-40B4-BE49-F238E27FC236}">
                <a16:creationId xmlns:a16="http://schemas.microsoft.com/office/drawing/2014/main" id="{1A3A5648-9030-4059-BF47-EBCAAC7E4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990" y="144429"/>
            <a:ext cx="4215007" cy="3187114"/>
          </a:xfrm>
          <a:prstGeom prst="rect">
            <a:avLst/>
          </a:prstGeom>
        </p:spPr>
      </p:pic>
      <p:pic>
        <p:nvPicPr>
          <p:cNvPr id="5" name="Picture 5" descr="A picture containing indoor, table, sitting, cutting&#10;&#10;Description automatically generated">
            <a:extLst>
              <a:ext uri="{FF2B5EF4-FFF2-40B4-BE49-F238E27FC236}">
                <a16:creationId xmlns:a16="http://schemas.microsoft.com/office/drawing/2014/main" id="{0319FE63-BBEF-48C8-98CD-F9CA4F6D2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989" y="3431674"/>
            <a:ext cx="4215008" cy="32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11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4AAC8-60D1-499F-9651-9696B2F318A2}"/>
              </a:ext>
            </a:extLst>
          </p:cNvPr>
          <p:cNvSpPr txBox="1"/>
          <p:nvPr/>
        </p:nvSpPr>
        <p:spPr>
          <a:xfrm>
            <a:off x="1279221" y="3867020"/>
            <a:ext cx="486727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5- On </a:t>
            </a:r>
            <a:r>
              <a:rPr lang="en-GB" sz="2400" b="1" dirty="0"/>
              <a:t>return to the OR</a:t>
            </a:r>
            <a:r>
              <a:rPr lang="en-GB" sz="2400" dirty="0"/>
              <a:t> 48 hours later, fascial sutures are placed from both the superior and inferior directions until tension prevent further closure; skin is closed over the fascial closure with </a:t>
            </a:r>
            <a:r>
              <a:rPr lang="en-GB" sz="2400" b="1" dirty="0"/>
              <a:t>skin staples</a:t>
            </a:r>
            <a:r>
              <a:rPr lang="en-GB" sz="2400" dirty="0"/>
              <a:t>.</a:t>
            </a:r>
            <a:endParaRPr lang="en-GB" sz="2400" dirty="0">
              <a:cs typeface="Arial"/>
            </a:endParaRPr>
          </a:p>
        </p:txBody>
      </p:sp>
      <p:pic>
        <p:nvPicPr>
          <p:cNvPr id="9" name="Picture 16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DC432AA5-9DBE-4A56-8605-7ED6DE763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633" y="292458"/>
            <a:ext cx="4514850" cy="3440766"/>
          </a:xfrm>
          <a:prstGeom prst="rect">
            <a:avLst/>
          </a:prstGeom>
        </p:spPr>
      </p:pic>
      <p:pic>
        <p:nvPicPr>
          <p:cNvPr id="17" name="Picture 18" descr="A pizza sitting on top of a wooden table&#10;&#10;Description automatically generated">
            <a:extLst>
              <a:ext uri="{FF2B5EF4-FFF2-40B4-BE49-F238E27FC236}">
                <a16:creationId xmlns:a16="http://schemas.microsoft.com/office/drawing/2014/main" id="{2FF47CE2-4C3C-40B3-AC76-F658C70A0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378" y="296813"/>
            <a:ext cx="4552950" cy="34407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C6BBB7-E5A0-4984-A7EB-3A9FD1966C14}"/>
              </a:ext>
            </a:extLst>
          </p:cNvPr>
          <p:cNvSpPr txBox="1"/>
          <p:nvPr/>
        </p:nvSpPr>
        <p:spPr>
          <a:xfrm>
            <a:off x="6800850" y="3914775"/>
            <a:ext cx="4733925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Arial"/>
              </a:rPr>
              <a:t>6- White sponges (fewer in number) are again applied, and fascial retention sutures are placed with planned return to the OR in </a:t>
            </a:r>
            <a:r>
              <a:rPr lang="en-GB" sz="2400" b="1" dirty="0">
                <a:cs typeface="Arial"/>
              </a:rPr>
              <a:t>48 hours</a:t>
            </a:r>
            <a:r>
              <a:rPr lang="en-GB" sz="2400" dirty="0">
                <a:cs typeface="Arial"/>
              </a:rPr>
              <a:t>.</a:t>
            </a:r>
            <a:endParaRPr lang="en-GB" sz="2400">
              <a:ea typeface="+mn-lt"/>
              <a:cs typeface="+mn-lt"/>
            </a:endParaRPr>
          </a:p>
          <a:p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593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1E7C4-2DF4-4CCC-B2CB-82088333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068" y="202631"/>
            <a:ext cx="10004248" cy="1113008"/>
          </a:xfrm>
        </p:spPr>
        <p:txBody>
          <a:bodyPr>
            <a:normAutofit/>
          </a:bodyPr>
          <a:lstStyle/>
          <a:p>
            <a:pPr algn="l"/>
            <a:r>
              <a:rPr lang="en-GB" sz="4800">
                <a:cs typeface="Arial"/>
              </a:rPr>
              <a:t>Burn Injury Management</a:t>
            </a:r>
            <a:endParaRPr lang="en-GB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DD58-E92D-4EB1-83DE-8E55F537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66" y="1388801"/>
            <a:ext cx="11050729" cy="526408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dirty="0">
                <a:ea typeface="+mn-lt"/>
                <a:cs typeface="+mn-lt"/>
              </a:rPr>
              <a:t>Massive resuscitation of burned patients may lead to an abdominal compartment syndrome.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Decompressive </a:t>
            </a:r>
            <a:r>
              <a:rPr lang="en-GB" b="1" dirty="0">
                <a:ea typeface="+mn-lt"/>
                <a:cs typeface="+mn-lt"/>
              </a:rPr>
              <a:t>laparotomy</a:t>
            </a:r>
            <a:r>
              <a:rPr lang="en-GB" dirty="0">
                <a:ea typeface="+mn-lt"/>
                <a:cs typeface="+mn-lt"/>
              </a:rPr>
              <a:t> is the standard of care, but it carries </a:t>
            </a:r>
            <a:r>
              <a:rPr lang="en-GB" b="1" dirty="0">
                <a:ea typeface="+mn-lt"/>
                <a:cs typeface="+mn-lt"/>
              </a:rPr>
              <a:t>poor prognosis</a:t>
            </a:r>
            <a:r>
              <a:rPr lang="en-GB" dirty="0">
                <a:ea typeface="+mn-lt"/>
                <a:cs typeface="+mn-lt"/>
              </a:rPr>
              <a:t> in burn patients.</a:t>
            </a:r>
          </a:p>
          <a:p>
            <a:pPr marL="344170" indent="-344170"/>
            <a:r>
              <a:rPr lang="en-GB" b="1" dirty="0">
                <a:ea typeface="+mn-lt"/>
                <a:cs typeface="+mn-lt"/>
              </a:rPr>
              <a:t>Adjunctive measures</a:t>
            </a:r>
            <a:r>
              <a:rPr lang="en-GB" dirty="0">
                <a:ea typeface="+mn-lt"/>
                <a:cs typeface="+mn-lt"/>
              </a:rPr>
              <a:t> should be initiated</a:t>
            </a:r>
            <a:r>
              <a:rPr lang="en-GB" b="1" dirty="0">
                <a:ea typeface="+mn-lt"/>
                <a:cs typeface="+mn-lt"/>
              </a:rPr>
              <a:t> before resorting to decompressive laparotomy</a:t>
            </a:r>
            <a:r>
              <a:rPr lang="en-GB" dirty="0">
                <a:ea typeface="+mn-lt"/>
                <a:cs typeface="+mn-lt"/>
              </a:rPr>
              <a:t>, and these include; 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      -minimizing given fluid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      -performing torso escharotomies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      -decreasing tidal volumes (Low Tidal Volume Ventilation)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      -chemical paralysis (neuro-muscular blockade)</a:t>
            </a:r>
          </a:p>
          <a:p>
            <a:pPr marL="0" indent="0">
              <a:buNone/>
            </a:pPr>
            <a:endParaRPr lang="en-GB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2343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8CEE1-597D-40B4-8E56-8D28B5B9C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32" y="543705"/>
            <a:ext cx="9722413" cy="1008624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cs typeface="Arial"/>
              </a:rPr>
              <a:t>Prognosis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39195-B72D-48A9-BEF9-9764723F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643" y="1939293"/>
            <a:ext cx="10794933" cy="440970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Abdominal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b="1" dirty="0">
                <a:ea typeface="+mn-lt"/>
                <a:cs typeface="+mn-lt"/>
              </a:rPr>
              <a:t>compartment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b="1" dirty="0">
                <a:ea typeface="+mn-lt"/>
                <a:cs typeface="+mn-lt"/>
              </a:rPr>
              <a:t>syndrome</a:t>
            </a:r>
            <a:r>
              <a:rPr lang="en-GB" sz="2400" dirty="0">
                <a:ea typeface="+mn-lt"/>
                <a:cs typeface="+mn-lt"/>
              </a:rPr>
              <a:t> is a fatal complication, If it is left untreated or was delayed in treatment.</a:t>
            </a: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Risk factors for mortality include a history of </a:t>
            </a:r>
            <a:r>
              <a:rPr lang="en-GB" sz="2400" b="1" dirty="0">
                <a:ea typeface="+mn-lt"/>
                <a:cs typeface="+mn-lt"/>
              </a:rPr>
              <a:t>diabetes</a:t>
            </a:r>
            <a:r>
              <a:rPr lang="en-GB" sz="2400" dirty="0">
                <a:ea typeface="+mn-lt"/>
                <a:cs typeface="+mn-lt"/>
              </a:rPr>
              <a:t> and the </a:t>
            </a:r>
            <a:r>
              <a:rPr lang="en-GB" sz="2400" b="1" dirty="0">
                <a:ea typeface="+mn-lt"/>
                <a:cs typeface="+mn-lt"/>
              </a:rPr>
              <a:t>transfusion of a high volumes of blood products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>
              <a:cs typeface="Arial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Many reports state that even with treatment, multiorgan failure can delay recovery for weeks or months. These patients are usually characterized by; a </a:t>
            </a:r>
            <a:r>
              <a:rPr lang="en-GB" sz="2400" b="1" dirty="0">
                <a:ea typeface="+mn-lt"/>
                <a:cs typeface="+mn-lt"/>
              </a:rPr>
              <a:t>prolonged need for mechanical ventilation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b="1" dirty="0">
                <a:ea typeface="+mn-lt"/>
                <a:cs typeface="+mn-lt"/>
              </a:rPr>
              <a:t>need for dialysis</a:t>
            </a:r>
            <a:r>
              <a:rPr lang="en-GB" sz="2400" dirty="0">
                <a:ea typeface="+mn-lt"/>
                <a:cs typeface="+mn-lt"/>
              </a:rPr>
              <a:t>, and </a:t>
            </a:r>
            <a:r>
              <a:rPr lang="en-GB" sz="2400" b="1" dirty="0">
                <a:ea typeface="+mn-lt"/>
                <a:cs typeface="+mn-lt"/>
              </a:rPr>
              <a:t>prolonged hospital stays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55722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DA2D5B-EC4E-4C78-8139-F36D2F2D1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262" y="-2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AAACE2-9C9E-468F-8297-EF7B5E55F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A66D0-BC97-4227-BAF5-20A32E8F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86" y="1201723"/>
            <a:ext cx="2956298" cy="4454554"/>
          </a:xfrm>
        </p:spPr>
        <p:txBody>
          <a:bodyPr anchor="ctr">
            <a:normAutofit/>
          </a:bodyPr>
          <a:lstStyle/>
          <a:p>
            <a:r>
              <a:rPr lang="en-GB" sz="4000" dirty="0">
                <a:cs typeface="Arial" panose="020B0604020202020204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2C4EF-5F21-43AD-B330-5EC2C3305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925" y="134923"/>
            <a:ext cx="6404400" cy="65500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cs typeface="Arial"/>
              </a:rPr>
              <a:t>- Schwartz's Principles of Surgery 11th edition</a:t>
            </a:r>
          </a:p>
          <a:p>
            <a:pPr marL="0" indent="0">
              <a:buNone/>
            </a:pPr>
            <a:r>
              <a:rPr lang="en-GB" sz="2400" dirty="0">
                <a:cs typeface="Arial"/>
              </a:rPr>
              <a:t>- Bailey &amp; Love's Short Practice of Surgery 27th edition</a:t>
            </a:r>
          </a:p>
          <a:p>
            <a:pPr marL="0" indent="0">
              <a:buNone/>
            </a:pPr>
            <a:r>
              <a:rPr lang="en-GB" sz="2400" dirty="0">
                <a:cs typeface="Arial"/>
              </a:rPr>
              <a:t>- </a:t>
            </a:r>
            <a:r>
              <a:rPr lang="en-GB" sz="2400" dirty="0">
                <a:ea typeface="+mn-lt"/>
                <a:cs typeface="+mn-lt"/>
              </a:rPr>
              <a:t>Newman RK, Dayal N, Dominique E. Abdominal Compartment Syndrome. [Updated 2020 Jul 10]. In: </a:t>
            </a:r>
            <a:r>
              <a:rPr lang="en-GB" sz="2400" dirty="0" err="1">
                <a:ea typeface="+mn-lt"/>
                <a:cs typeface="+mn-lt"/>
              </a:rPr>
              <a:t>StatPearls</a:t>
            </a:r>
            <a:r>
              <a:rPr lang="en-GB" sz="2400" dirty="0">
                <a:ea typeface="+mn-lt"/>
                <a:cs typeface="+mn-lt"/>
              </a:rPr>
              <a:t> [Internet]. Treasure Island (FL): </a:t>
            </a:r>
            <a:r>
              <a:rPr lang="en-GB" sz="2400" dirty="0" err="1">
                <a:ea typeface="+mn-lt"/>
                <a:cs typeface="+mn-lt"/>
              </a:rPr>
              <a:t>StatPearls</a:t>
            </a:r>
            <a:r>
              <a:rPr lang="en-GB" sz="2400" dirty="0">
                <a:ea typeface="+mn-lt"/>
                <a:cs typeface="+mn-lt"/>
              </a:rPr>
              <a:t> Publishing; 2020 Jan-. </a:t>
            </a:r>
          </a:p>
          <a:p>
            <a:pPr marL="0" indent="0">
              <a:buNone/>
            </a:pPr>
            <a:r>
              <a:rPr lang="en-GB" sz="2400" dirty="0">
                <a:cs typeface="Arial"/>
              </a:rPr>
              <a:t>- </a:t>
            </a:r>
            <a:r>
              <a:rPr lang="en-GB" sz="2400" dirty="0">
                <a:ea typeface="+mn-lt"/>
                <a:cs typeface="+mn-lt"/>
                <a:hlinkClick r:id="rId3"/>
              </a:rPr>
              <a:t>https://bestpractice.bmj.com/topics/</a:t>
            </a:r>
            <a:r>
              <a:rPr lang="en-GB" sz="2400" dirty="0">
                <a:ea typeface="+mn-lt"/>
                <a:cs typeface="+mn-lt"/>
              </a:rPr>
              <a:t> </a:t>
            </a:r>
            <a:endParaRPr lang="en-GB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- </a:t>
            </a:r>
            <a:r>
              <a:rPr lang="en-GB" sz="2400" dirty="0">
                <a:ea typeface="+mn-lt"/>
                <a:cs typeface="+mn-lt"/>
                <a:hlinkClick r:id="rId4"/>
              </a:rPr>
              <a:t>http://www.learnpicu.com/</a:t>
            </a:r>
            <a:endParaRPr lang="en-GB" dirty="0">
              <a:cs typeface="Arial" panose="020B0604020202020204"/>
              <a:hlinkClick r:id="" action="ppaction://noaction"/>
            </a:endParaRPr>
          </a:p>
          <a:p>
            <a:pPr marL="0" indent="0">
              <a:buNone/>
            </a:pPr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262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97466-4CD4-4B29-BCF7-107D6C8C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7369642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4012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46" y="476922"/>
            <a:ext cx="10934109" cy="5874946"/>
          </a:xfrm>
        </p:spPr>
        <p:txBody>
          <a:bodyPr anchor="t">
            <a:normAutofit fontScale="92500"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Intra-abdominal pressure;</a:t>
            </a:r>
            <a:endParaRPr lang="en-GB" sz="2400" b="1" dirty="0">
              <a:cs typeface="Arial" panose="020B0604020202020204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The abdomen can be considered a closed box with walls both rigid (costal arch, spine, and pelvis) and flexible (abdominal wall and diaphragm). </a:t>
            </a:r>
            <a:endParaRPr lang="en-GB" dirty="0"/>
          </a:p>
          <a:p>
            <a:pPr marL="344170" indent="-344170"/>
            <a:r>
              <a:rPr lang="en-GB" dirty="0">
                <a:ea typeface="+mn-lt"/>
                <a:cs typeface="+mn-lt"/>
              </a:rPr>
              <a:t> Since the abdomen and its contents can be considered as relatively non-compressive and </a:t>
            </a:r>
            <a:r>
              <a:rPr lang="en-GB">
                <a:ea typeface="+mn-lt"/>
                <a:cs typeface="+mn-lt"/>
              </a:rPr>
              <a:t>primarily fluid in character. Therefore, the IAP measured at one </a:t>
            </a:r>
            <a:r>
              <a:rPr lang="en-GB" dirty="0">
                <a:ea typeface="+mn-lt"/>
                <a:cs typeface="+mn-lt"/>
              </a:rPr>
              <a:t>point may be assumed to represent the IAP throughout the abdomen (with the rare exception of upper ACS).</a:t>
            </a:r>
            <a:endParaRPr lang="en-GB">
              <a:cs typeface="Arial"/>
            </a:endParaRPr>
          </a:p>
          <a:p>
            <a:pPr marL="344170" indent="-344170"/>
            <a:r>
              <a:rPr lang="en-GB">
                <a:ea typeface="+mn-lt"/>
                <a:cs typeface="+mn-lt"/>
              </a:rPr>
              <a:t>Therefore, it is a </a:t>
            </a:r>
            <a:r>
              <a:rPr lang="en-GB" b="1">
                <a:ea typeface="+mn-lt"/>
                <a:cs typeface="+mn-lt"/>
              </a:rPr>
              <a:t>steady-state</a:t>
            </a:r>
            <a:r>
              <a:rPr lang="en-GB">
                <a:ea typeface="+mn-lt"/>
                <a:cs typeface="+mn-lt"/>
              </a:rPr>
              <a:t> pressure concealed within the abdominal cavity.</a:t>
            </a:r>
            <a:endParaRPr lang="en-GB" dirty="0">
              <a:ea typeface="+mn-lt"/>
              <a:cs typeface="+mn-lt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 </a:t>
            </a:r>
            <a:r>
              <a:rPr lang="en-GB" b="1" dirty="0">
                <a:ea typeface="+mn-lt"/>
                <a:cs typeface="+mn-lt"/>
              </a:rPr>
              <a:t>IAP increases with inspiration</a:t>
            </a:r>
            <a:r>
              <a:rPr lang="en-GB" dirty="0">
                <a:ea typeface="+mn-lt"/>
                <a:cs typeface="+mn-lt"/>
              </a:rPr>
              <a:t> (diaphragmatic contraction) and </a:t>
            </a:r>
            <a:r>
              <a:rPr lang="en-GB" b="1" dirty="0">
                <a:ea typeface="+mn-lt"/>
                <a:cs typeface="+mn-lt"/>
              </a:rPr>
              <a:t>decreases with expiration </a:t>
            </a:r>
            <a:r>
              <a:rPr lang="en-GB" dirty="0">
                <a:ea typeface="+mn-lt"/>
                <a:cs typeface="+mn-lt"/>
              </a:rPr>
              <a:t>(diaphragmatic relaxation).</a:t>
            </a:r>
            <a:endParaRPr lang="en-GB">
              <a:cs typeface="Arial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It is also directly affected by the </a:t>
            </a:r>
            <a:r>
              <a:rPr lang="en-GB" b="1" dirty="0">
                <a:ea typeface="+mn-lt"/>
                <a:cs typeface="+mn-lt"/>
              </a:rPr>
              <a:t>volume of the solid organs or hollow viscera</a:t>
            </a:r>
            <a:r>
              <a:rPr lang="en-GB" dirty="0">
                <a:ea typeface="+mn-lt"/>
                <a:cs typeface="+mn-lt"/>
              </a:rPr>
              <a:t> (which may be either empty or filled with air, liquid or </a:t>
            </a:r>
            <a:r>
              <a:rPr lang="en-GB" err="1">
                <a:ea typeface="+mn-lt"/>
                <a:cs typeface="+mn-lt"/>
              </a:rPr>
              <a:t>fecal</a:t>
            </a:r>
            <a:r>
              <a:rPr lang="en-GB" dirty="0">
                <a:ea typeface="+mn-lt"/>
                <a:cs typeface="+mn-lt"/>
              </a:rPr>
              <a:t> matter), the presence of </a:t>
            </a:r>
            <a:r>
              <a:rPr lang="en-GB" b="1" dirty="0">
                <a:ea typeface="+mn-lt"/>
                <a:cs typeface="+mn-lt"/>
              </a:rPr>
              <a:t>ascites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b="1" dirty="0">
                <a:ea typeface="+mn-lt"/>
                <a:cs typeface="+mn-lt"/>
              </a:rPr>
              <a:t>blood</a:t>
            </a:r>
            <a:r>
              <a:rPr lang="en-GB" dirty="0">
                <a:ea typeface="+mn-lt"/>
                <a:cs typeface="+mn-lt"/>
              </a:rPr>
              <a:t> or other </a:t>
            </a:r>
            <a:r>
              <a:rPr lang="en-GB" b="1" dirty="0">
                <a:ea typeface="+mn-lt"/>
                <a:cs typeface="+mn-lt"/>
              </a:rPr>
              <a:t>space-occupying lesions</a:t>
            </a:r>
            <a:r>
              <a:rPr lang="en-GB" dirty="0">
                <a:ea typeface="+mn-lt"/>
                <a:cs typeface="+mn-lt"/>
              </a:rPr>
              <a:t> (such as </a:t>
            </a:r>
            <a:r>
              <a:rPr lang="en-GB" err="1">
                <a:ea typeface="+mn-lt"/>
                <a:cs typeface="+mn-lt"/>
              </a:rPr>
              <a:t>tumors</a:t>
            </a:r>
            <a:r>
              <a:rPr lang="en-GB" dirty="0">
                <a:ea typeface="+mn-lt"/>
                <a:cs typeface="+mn-lt"/>
              </a:rPr>
              <a:t> or gravid uterus), and the presence of </a:t>
            </a:r>
            <a:r>
              <a:rPr lang="en-GB" b="1" dirty="0">
                <a:ea typeface="+mn-lt"/>
                <a:cs typeface="+mn-lt"/>
              </a:rPr>
              <a:t>conditions that limit expansion of the abdominal wall</a:t>
            </a:r>
            <a:r>
              <a:rPr lang="en-GB" dirty="0">
                <a:ea typeface="+mn-lt"/>
                <a:cs typeface="+mn-lt"/>
              </a:rPr>
              <a:t> (such as burn or third-space </a:t>
            </a:r>
            <a:r>
              <a:rPr lang="en-GB" err="1">
                <a:ea typeface="+mn-lt"/>
                <a:cs typeface="+mn-lt"/>
              </a:rPr>
              <a:t>edema</a:t>
            </a:r>
            <a:r>
              <a:rPr lang="en-GB" dirty="0">
                <a:ea typeface="+mn-lt"/>
                <a:cs typeface="+mn-lt"/>
              </a:rPr>
              <a:t>)</a:t>
            </a:r>
            <a:endParaRPr lang="en-GB" dirty="0"/>
          </a:p>
          <a:p>
            <a:pPr marL="344170" indent="-344170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175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7F5F82E-3CDF-4EE0-955C-26BCB9322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02596" y="160620"/>
            <a:ext cx="8897781" cy="489728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688C24-A01C-4C28-ABF1-1D9ED56BF20A}"/>
              </a:ext>
            </a:extLst>
          </p:cNvPr>
          <p:cNvSpPr txBox="1"/>
          <p:nvPr/>
        </p:nvSpPr>
        <p:spPr>
          <a:xfrm>
            <a:off x="1029420" y="5184475"/>
            <a:ext cx="1103893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/>
              </a:rPr>
              <a:t>Normal IAP</a:t>
            </a:r>
            <a:r>
              <a:rPr lang="en-US" sz="2400" dirty="0">
                <a:latin typeface="Times New Roman"/>
              </a:rPr>
              <a:t> ranges from sub-atmospheric to 0 mmHg , 5–7 mm Hg in critically ill patients.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solidFill>
                  <a:srgbClr val="0070C0"/>
                </a:solidFill>
                <a:latin typeface="arial"/>
              </a:rPr>
              <a:t>Intra-abdominal hypertension; 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lang="en-US" sz="2400" dirty="0">
                <a:latin typeface="Times New Roman"/>
              </a:rPr>
              <a:t> healthy individuals, normal IAP is &lt;5–7 mmHg, The upper limit of IAP is generally accepted to be 12 mmHg by the WSACS</a:t>
            </a:r>
            <a:endParaRPr lang="en-US"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649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800" y="850734"/>
            <a:ext cx="10982094" cy="5141701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IAH is defined as a sustained or repeated pathologic increase in IAP of &gt;12 mmHg</a:t>
            </a:r>
            <a:endParaRPr lang="en-GB" sz="2400" b="1">
              <a:cs typeface="Arial" panose="020B0604020202020204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According to the level of IAP, IAH is graded as follows:</a:t>
            </a:r>
            <a:endParaRPr lang="en-GB" sz="2400"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I: IAP 12–15 mmHg</a:t>
            </a:r>
            <a:endParaRPr lang="en-GB" sz="24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II: IAP 16–20 mmHg</a:t>
            </a:r>
            <a:endParaRPr lang="en-GB" sz="24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III: IAP 21–25 mmHg</a:t>
            </a:r>
            <a:endParaRPr lang="en-GB" sz="24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IV: IAP &gt;25 mmHg</a:t>
            </a:r>
            <a:endParaRPr lang="en-GB" sz="2400" dirty="0">
              <a:cs typeface="Arial" panose="020B0604020202020204"/>
            </a:endParaRPr>
          </a:p>
          <a:p>
            <a:pPr marL="344170" indent="-344170"/>
            <a:endParaRPr lang="en-GB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0931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438" y="181755"/>
            <a:ext cx="10077317" cy="883364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cs typeface="Arial"/>
              </a:rPr>
              <a:t>Epidemiology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25" y="1347047"/>
            <a:ext cx="10221867" cy="4702896"/>
          </a:xfrm>
        </p:spPr>
        <p:txBody>
          <a:bodyPr anchor="t">
            <a:normAutofit lnSpcReduction="10000"/>
          </a:bodyPr>
          <a:lstStyle/>
          <a:p>
            <a:pPr marL="344170" indent="-344170"/>
            <a:r>
              <a:rPr lang="en-GB" dirty="0">
                <a:ea typeface="+mn-lt"/>
                <a:cs typeface="+mn-lt"/>
              </a:rPr>
              <a:t>Historically, the prevalence of ACS was most frequently studied in the context of trauma, where it has been shown to occur in 1% of all general trauma admissions, and 5% to 15% of trauma ICU admissions.</a:t>
            </a:r>
            <a:endParaRPr lang="en-GB" dirty="0">
              <a:cs typeface="Arial" panose="020B0604020202020204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However, improvement in resuscitation and operative strategies in trauma patients has significantly reduced the prevalence of ACS.</a:t>
            </a:r>
            <a:endParaRPr lang="en-GB" dirty="0"/>
          </a:p>
          <a:p>
            <a:pPr marL="344170" indent="-344170"/>
            <a:r>
              <a:rPr lang="en-GB" b="1" dirty="0">
                <a:ea typeface="+mn-lt"/>
                <a:cs typeface="+mn-lt"/>
              </a:rPr>
              <a:t>Currently</a:t>
            </a:r>
            <a:r>
              <a:rPr lang="en-GB" dirty="0">
                <a:ea typeface="+mn-lt"/>
                <a:cs typeface="+mn-lt"/>
              </a:rPr>
              <a:t>, in patients with known risk factors, intra-abdominal hypertension can be found in approximately 25% of ICU admissions with almost 3% having ACS.</a:t>
            </a:r>
            <a:endParaRPr lang="en-GB" dirty="0"/>
          </a:p>
          <a:p>
            <a:pPr marL="344170" indent="-344170"/>
            <a:r>
              <a:rPr lang="en-GB" dirty="0">
                <a:ea typeface="+mn-lt"/>
                <a:cs typeface="+mn-lt"/>
              </a:rPr>
              <a:t>Mortality rate is high, ranging from 25% to 75%, due to the presence of multi-organ failure and severe underlying injuries.</a:t>
            </a:r>
            <a:endParaRPr lang="en-GB" dirty="0"/>
          </a:p>
          <a:p>
            <a:pPr marL="344170" indent="-344170"/>
            <a:r>
              <a:rPr lang="en-GB" dirty="0">
                <a:ea typeface="+mn-lt"/>
                <a:cs typeface="+mn-lt"/>
              </a:rPr>
              <a:t>The mortality associated with raised intra-abdominal pressure itself is attributable to ACS.</a:t>
            </a:r>
            <a:endParaRPr lang="en-GB" dirty="0"/>
          </a:p>
          <a:p>
            <a:pPr marL="344170" indent="-344170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77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46" y="327892"/>
            <a:ext cx="10400906" cy="914679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cs typeface="Arial"/>
              </a:rPr>
              <a:t> Classification according to cause</a:t>
            </a:r>
            <a:endParaRPr lang="en-GB" sz="4800" dirty="0">
              <a:ea typeface="+mj-lt"/>
              <a:cs typeface="+mj-lt"/>
            </a:endParaRPr>
          </a:p>
          <a:p>
            <a:pPr algn="l"/>
            <a:endParaRPr lang="en-GB" sz="4800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833" y="1482746"/>
            <a:ext cx="10587210" cy="4775965"/>
          </a:xfrm>
        </p:spPr>
        <p:txBody>
          <a:bodyPr anchor="t">
            <a:normAutofit/>
          </a:bodyPr>
          <a:lstStyle/>
          <a:p>
            <a:pPr marL="342900" indent="-342900"/>
            <a:r>
              <a:rPr lang="en-GB" sz="2400" b="1" dirty="0">
                <a:ea typeface="+mn-lt"/>
                <a:cs typeface="+mn-lt"/>
              </a:rPr>
              <a:t>Primary :</a:t>
            </a:r>
            <a:endParaRPr lang="en-GB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Due to decreased abdominal compliance (i.e., the elasticity of the abdominal wall and diaphragm), presence of an intra-abdominal or retro-peritoneal injury, or a pathological process.</a:t>
            </a:r>
            <a:endParaRPr lang="en-GB">
              <a:cs typeface="Arial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Secondary :</a:t>
            </a:r>
            <a:endParaRPr lang="en-GB" sz="2400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Due to tense ascites or oedema of otherwise normal bowel. This is the most common form.</a:t>
            </a:r>
            <a:endParaRPr lang="en-GB" dirty="0">
              <a:cs typeface="Arial" panose="020B0604020202020204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Recurrent :</a:t>
            </a:r>
            <a:endParaRPr lang="en-GB" sz="2400" dirty="0">
              <a:cs typeface="Arial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Recurrence of abdominal compartment syndrome (ACS) after treatment for either primary or secondary ACS.</a:t>
            </a:r>
            <a:endParaRPr lang="en-GB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215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283" y="103206"/>
            <a:ext cx="9949056" cy="901892"/>
          </a:xfrm>
        </p:spPr>
        <p:txBody>
          <a:bodyPr>
            <a:normAutofit/>
          </a:bodyPr>
          <a:lstStyle/>
          <a:p>
            <a:pPr algn="l"/>
            <a:r>
              <a:rPr lang="en-GB" sz="4800" dirty="0" err="1">
                <a:cs typeface="Arial"/>
              </a:rPr>
              <a:t>Etiology</a:t>
            </a:r>
            <a:endParaRPr lang="en-GB" sz="4800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624" y="1004930"/>
            <a:ext cx="10674240" cy="5483164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600" b="1" dirty="0">
                <a:ea typeface="+mn-lt"/>
                <a:cs typeface="+mn-lt"/>
              </a:rPr>
              <a:t>Primary causes</a:t>
            </a:r>
            <a:endParaRPr lang="en-GB" sz="3600">
              <a:cs typeface="Arial" panose="020B0604020202020204"/>
            </a:endParaRPr>
          </a:p>
          <a:p>
            <a:pPr marL="344170" indent="-344170"/>
            <a:r>
              <a:rPr lang="en-GB" sz="2400">
                <a:ea typeface="+mn-lt"/>
                <a:cs typeface="+mn-lt"/>
              </a:rPr>
              <a:t>Are due to decreased abdominal compliance, presence of an intra-</a:t>
            </a:r>
            <a:r>
              <a:rPr lang="en-GB" sz="2400" dirty="0">
                <a:ea typeface="+mn-lt"/>
                <a:cs typeface="+mn-lt"/>
              </a:rPr>
              <a:t>abdominal or retro-</a:t>
            </a:r>
            <a:r>
              <a:rPr lang="en-GB" sz="2400">
                <a:ea typeface="+mn-lt"/>
                <a:cs typeface="+mn-lt"/>
              </a:rPr>
              <a:t>peritoneal injury, or a pathological process.</a:t>
            </a:r>
            <a:endParaRPr lang="en-GB" sz="2400" dirty="0">
              <a:ea typeface="+mn-lt"/>
              <a:cs typeface="+mn-lt"/>
            </a:endParaRPr>
          </a:p>
          <a:p>
            <a:pPr marL="344170" indent="-344170"/>
            <a:r>
              <a:rPr lang="en-GB" sz="2400" b="1">
                <a:ea typeface="+mn-lt"/>
                <a:cs typeface="+mn-lt"/>
              </a:rPr>
              <a:t>Decreased abdominal compliance</a:t>
            </a:r>
            <a:r>
              <a:rPr lang="en-GB" sz="2400">
                <a:ea typeface="+mn-lt"/>
                <a:cs typeface="+mn-lt"/>
              </a:rPr>
              <a:t>: are processes that decrease abdominal compliance (i.e., the elasticity of the abdominal wall and diaphragm), such as severe obesity, burns with abdominal wall eschars, and severe ventilator </a:t>
            </a:r>
            <a:r>
              <a:rPr lang="en-GB" sz="2400" err="1">
                <a:ea typeface="+mn-lt"/>
                <a:cs typeface="+mn-lt"/>
              </a:rPr>
              <a:t>dyssynchrony</a:t>
            </a:r>
            <a:r>
              <a:rPr lang="en-GB" sz="2400" dirty="0">
                <a:ea typeface="+mn-lt"/>
                <a:cs typeface="+mn-lt"/>
              </a:rPr>
              <a:t> with use of accessory muscles, can significantly increase IAP.</a:t>
            </a:r>
            <a:endParaRPr lang="en-GB" sz="2400" dirty="0">
              <a:cs typeface="Arial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Intra-abdominal infection/inflammation</a:t>
            </a:r>
            <a:endParaRPr lang="en-GB" sz="2400" b="1">
              <a:cs typeface="Arial"/>
            </a:endParaRPr>
          </a:p>
          <a:p>
            <a:pPr marL="344170" indent="-344170"/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835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Madison</vt:lpstr>
      <vt:lpstr>Compartment Syndrome</vt:lpstr>
      <vt:lpstr>Definitions &amp; Concepts</vt:lpstr>
      <vt:lpstr>Terminology</vt:lpstr>
      <vt:lpstr>PowerPoint Presentation</vt:lpstr>
      <vt:lpstr>PowerPoint Presentation</vt:lpstr>
      <vt:lpstr>PowerPoint Presentation</vt:lpstr>
      <vt:lpstr>Epidemiology</vt:lpstr>
      <vt:lpstr> Classification according to cause </vt:lpstr>
      <vt:lpstr>Etiology</vt:lpstr>
      <vt:lpstr>PowerPoint Presentation</vt:lpstr>
      <vt:lpstr>PowerPoint Presentation</vt:lpstr>
      <vt:lpstr>Risk Factors</vt:lpstr>
      <vt:lpstr>Clinical Manifestations &amp; Diagnosis</vt:lpstr>
      <vt:lpstr>PowerPoint Presentation</vt:lpstr>
      <vt:lpstr>PowerPoint Presentation</vt:lpstr>
      <vt:lpstr>PowerPoint Presentation</vt:lpstr>
      <vt:lpstr>PowerPoint Presentation</vt:lpstr>
      <vt:lpstr>CLINICAL PRESENTATION</vt:lpstr>
      <vt:lpstr>Imaging findings</vt:lpstr>
      <vt:lpstr>PowerPoint Presentation</vt:lpstr>
      <vt:lpstr>DIAGNOSTIC EVALUATION</vt:lpstr>
      <vt:lpstr>Management </vt:lpstr>
      <vt:lpstr>Conservative (non-Surgical) Management</vt:lpstr>
      <vt:lpstr>PowerPoint Presentation</vt:lpstr>
      <vt:lpstr>Surgical Management</vt:lpstr>
      <vt:lpstr>PowerPoint Presentation</vt:lpstr>
      <vt:lpstr>PowerPoint Presentation</vt:lpstr>
      <vt:lpstr>PowerPoint Presentation</vt:lpstr>
      <vt:lpstr>Operative Decompression</vt:lpstr>
      <vt:lpstr>PowerPoint Presentation</vt:lpstr>
      <vt:lpstr>Sequential Closure Technique</vt:lpstr>
      <vt:lpstr>PowerPoint Presentation</vt:lpstr>
      <vt:lpstr>PowerPoint Presentation</vt:lpstr>
      <vt:lpstr>PowerPoint Presentation</vt:lpstr>
      <vt:lpstr>Burn Injury Management</vt:lpstr>
      <vt:lpstr>Prognosis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قبس الحوامده</cp:lastModifiedBy>
  <cp:revision>2264</cp:revision>
  <dcterms:created xsi:type="dcterms:W3CDTF">2021-01-29T08:27:23Z</dcterms:created>
  <dcterms:modified xsi:type="dcterms:W3CDTF">2021-02-04T18:23:24Z</dcterms:modified>
</cp:coreProperties>
</file>