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92" r:id="rId1"/>
  </p:sldMasterIdLst>
  <p:notesMasterIdLst>
    <p:notesMasterId r:id="rId19"/>
  </p:notesMasterIdLst>
  <p:sldIdLst>
    <p:sldId id="1186" r:id="rId2"/>
    <p:sldId id="1178" r:id="rId3"/>
    <p:sldId id="1168" r:id="rId4"/>
    <p:sldId id="761" r:id="rId5"/>
    <p:sldId id="1082" r:id="rId6"/>
    <p:sldId id="1021" r:id="rId7"/>
    <p:sldId id="1083" r:id="rId8"/>
    <p:sldId id="1182" r:id="rId9"/>
    <p:sldId id="1180" r:id="rId10"/>
    <p:sldId id="1170" r:id="rId11"/>
    <p:sldId id="771" r:id="rId12"/>
    <p:sldId id="1090" r:id="rId13"/>
    <p:sldId id="773" r:id="rId14"/>
    <p:sldId id="1094" r:id="rId15"/>
    <p:sldId id="804" r:id="rId16"/>
    <p:sldId id="1184" r:id="rId17"/>
    <p:sldId id="110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99"/>
    <a:srgbClr val="CCECFF"/>
    <a:srgbClr val="00FFFF"/>
    <a:srgbClr val="008000"/>
    <a:srgbClr val="FF3399"/>
    <a:srgbClr val="F87AE9"/>
    <a:srgbClr val="005426"/>
    <a:srgbClr val="80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10" autoAdjust="0"/>
    <p:restoredTop sz="94574" autoAdjust="0"/>
  </p:normalViewPr>
  <p:slideViewPr>
    <p:cSldViewPr>
      <p:cViewPr>
        <p:scale>
          <a:sx n="66" d="100"/>
          <a:sy n="66" d="100"/>
        </p:scale>
        <p:origin x="-704" y="-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5E68C-9F40-4DE1-BC69-FD454662504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5D26A-100E-412C-84E3-EBCF4B8DEF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ar-JO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ar-JO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ar-JO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ar-JO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ar-JO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07DEA-AD01-41D2-9CA4-9A9FA72D6D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407150"/>
            <a:ext cx="2133600" cy="314325"/>
          </a:xfrm>
          <a:prstGeom prst="rect">
            <a:avLst/>
          </a:prstGeom>
        </p:spPr>
        <p:txBody>
          <a:bodyPr/>
          <a:lstStyle/>
          <a:p>
            <a:fld id="{39244A29-41BF-4B9B-B918-F4E10D6789E9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3429000"/>
            <a:ext cx="8229600" cy="2118097"/>
          </a:xfrm>
          <a:solidFill>
            <a:srgbClr val="FCFCFC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Second Year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 Endocrine system </a:t>
            </a:r>
            <a:r>
              <a:rPr lang="en-US" b="1" dirty="0" smtClean="0">
                <a:solidFill>
                  <a:srgbClr val="002060"/>
                </a:solidFill>
              </a:rPr>
              <a:t>Biochemistry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246786" name="Picture 2" descr="Logo"/>
          <p:cNvPicPr>
            <a:picLocks noChangeAspect="1" noChangeArrowheads="1"/>
          </p:cNvPicPr>
          <p:nvPr/>
        </p:nvPicPr>
        <p:blipFill>
          <a:blip r:embed="rId2">
            <a:lum bright="50000" contrast="60000"/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2450" y="260648"/>
            <a:ext cx="1551558" cy="1621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3"/>
          <p:cNvSpPr txBox="1">
            <a:spLocks/>
          </p:cNvSpPr>
          <p:nvPr/>
        </p:nvSpPr>
        <p:spPr bwMode="gray">
          <a:xfrm>
            <a:off x="515521" y="1886967"/>
            <a:ext cx="82296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kern="0" dirty="0" err="1" smtClean="0">
                <a:solidFill>
                  <a:schemeClr val="tx1"/>
                </a:solidFill>
              </a:rPr>
              <a:t>Mutah</a:t>
            </a:r>
            <a:r>
              <a:rPr lang="en-US" sz="3600" kern="0" dirty="0" smtClean="0">
                <a:solidFill>
                  <a:schemeClr val="tx1"/>
                </a:solidFill>
              </a:rPr>
              <a:t> University</a:t>
            </a:r>
          </a:p>
          <a:p>
            <a:r>
              <a:rPr lang="en-US" sz="3600" kern="0" dirty="0" smtClean="0">
                <a:solidFill>
                  <a:schemeClr val="tx1"/>
                </a:solidFill>
              </a:rPr>
              <a:t>Faculty of Medicine  </a:t>
            </a:r>
            <a:endParaRPr lang="en-US" sz="36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8472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III. Ovarian </a:t>
            </a:r>
            <a:r>
              <a:rPr lang="en-US" dirty="0" err="1" smtClean="0"/>
              <a:t>Steroidogenesis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-24"/>
            <a:ext cx="7759700" cy="1130300"/>
          </a:xfrm>
          <a:noFill/>
        </p:spPr>
        <p:txBody>
          <a:bodyPr lIns="90488" tIns="44450" rIns="90488" bIns="44450">
            <a:normAutofit/>
          </a:bodyPr>
          <a:lstStyle/>
          <a:p>
            <a:pPr algn="l" eaLnBrk="1" hangingPunct="1"/>
            <a:r>
              <a:rPr lang="en-US" sz="3200" dirty="0" smtClean="0">
                <a:solidFill>
                  <a:srgbClr val="C00000"/>
                </a:solidFill>
              </a:rPr>
              <a:t>III. Ovarian </a:t>
            </a:r>
            <a:r>
              <a:rPr lang="en-US" sz="3200" dirty="0" err="1" smtClean="0">
                <a:solidFill>
                  <a:srgbClr val="C00000"/>
                </a:solidFill>
              </a:rPr>
              <a:t>steroidogenesis</a:t>
            </a:r>
            <a:endParaRPr lang="en-US" sz="3200" dirty="0" smtClean="0">
              <a:solidFill>
                <a:srgbClr val="C00000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928670"/>
            <a:ext cx="8215370" cy="5429288"/>
          </a:xfrm>
        </p:spPr>
        <p:txBody>
          <a:bodyPr lIns="90488" tIns="44450" rIns="90488" bIns="44450">
            <a:normAutofit lnSpcReduction="10000"/>
          </a:bodyPr>
          <a:lstStyle/>
          <a:p>
            <a:pPr eaLnBrk="1" hangingPunct="1"/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ovary </a:t>
            </a:r>
            <a:r>
              <a:rPr lang="en-US" sz="2400" dirty="0" smtClean="0">
                <a:solidFill>
                  <a:srgbClr val="000000"/>
                </a:solidFill>
              </a:rPr>
              <a:t>produces estrogens (primarily </a:t>
            </a:r>
            <a:r>
              <a:rPr lang="en-US" sz="2400" b="1" dirty="0" err="1" smtClean="0">
                <a:solidFill>
                  <a:srgbClr val="0070C0"/>
                </a:solidFill>
              </a:rPr>
              <a:t>estradiol</a:t>
            </a:r>
            <a:r>
              <a:rPr lang="en-US" sz="2400" dirty="0" smtClean="0">
                <a:solidFill>
                  <a:srgbClr val="000000"/>
                </a:solidFill>
              </a:rPr>
              <a:t>), </a:t>
            </a:r>
            <a:r>
              <a:rPr lang="en-US" sz="2400" b="1" dirty="0" smtClean="0">
                <a:solidFill>
                  <a:srgbClr val="0070C0"/>
                </a:solidFill>
              </a:rPr>
              <a:t>progesterone</a:t>
            </a:r>
            <a:r>
              <a:rPr lang="en-US" sz="2400" dirty="0" smtClean="0">
                <a:solidFill>
                  <a:srgbClr val="000000"/>
                </a:solidFill>
              </a:rPr>
              <a:t>, and </a:t>
            </a:r>
            <a:r>
              <a:rPr lang="en-US" sz="2400" b="1" dirty="0" smtClean="0">
                <a:solidFill>
                  <a:srgbClr val="0070C0"/>
                </a:solidFill>
              </a:rPr>
              <a:t>androgens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sz="2400" dirty="0" smtClean="0">
                <a:solidFill>
                  <a:srgbClr val="000000"/>
                </a:solidFill>
              </a:rPr>
              <a:t>It 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relies largely on </a:t>
            </a:r>
            <a:r>
              <a:rPr lang="en-US" sz="2400" b="1" dirty="0" smtClean="0">
                <a:solidFill>
                  <a:srgbClr val="0070C0"/>
                </a:solidFill>
              </a:rPr>
              <a:t>LDL</a:t>
            </a:r>
            <a:r>
              <a:rPr lang="en-US" sz="2400" dirty="0" smtClean="0">
                <a:solidFill>
                  <a:srgbClr val="000000"/>
                </a:solidFill>
              </a:rPr>
              <a:t> as a source of cholesterol for steroid synthesis (# testis).</a:t>
            </a:r>
          </a:p>
          <a:p>
            <a:pPr eaLnBrk="1" hangingPunct="1"/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Ovarian steroids are secreted primarily </a:t>
            </a:r>
            <a:r>
              <a:rPr lang="en-US" sz="2400" dirty="0" smtClean="0">
                <a:solidFill>
                  <a:srgbClr val="000000"/>
                </a:solidFill>
              </a:rPr>
              <a:t>from ovarian follicles and corpora </a:t>
            </a:r>
            <a:r>
              <a:rPr lang="en-US" sz="2400" dirty="0" err="1" smtClean="0">
                <a:solidFill>
                  <a:srgbClr val="000000"/>
                </a:solidFill>
              </a:rPr>
              <a:t>lutea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Ovarian Follicle: </a:t>
            </a:r>
            <a:r>
              <a:rPr lang="en-US" sz="2400" dirty="0" smtClean="0">
                <a:solidFill>
                  <a:srgbClr val="000000"/>
                </a:solidFill>
              </a:rPr>
              <a:t>The follicle is the basic functional unit of the ovary. It is composed of an </a:t>
            </a:r>
            <a:r>
              <a:rPr lang="en-US" sz="2400" u="sng" dirty="0" err="1" smtClean="0">
                <a:solidFill>
                  <a:srgbClr val="000000"/>
                </a:solidFill>
              </a:rPr>
              <a:t>oocyte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u="sng" dirty="0" err="1" smtClean="0">
                <a:solidFill>
                  <a:srgbClr val="000000"/>
                </a:solidFill>
              </a:rPr>
              <a:t>granulosa</a:t>
            </a:r>
            <a:r>
              <a:rPr lang="en-US" sz="2400" u="sng" dirty="0" smtClean="0">
                <a:solidFill>
                  <a:srgbClr val="000000"/>
                </a:solidFill>
              </a:rPr>
              <a:t> cells</a:t>
            </a:r>
            <a:r>
              <a:rPr lang="en-US" sz="2400" dirty="0" smtClean="0">
                <a:solidFill>
                  <a:srgbClr val="000000"/>
                </a:solidFill>
              </a:rPr>
              <a:t>, and </a:t>
            </a:r>
            <a:r>
              <a:rPr lang="en-US" sz="2400" u="sng" dirty="0" smtClean="0">
                <a:solidFill>
                  <a:srgbClr val="000000"/>
                </a:solidFill>
              </a:rPr>
              <a:t>theca cells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When the follicle ruptures, it becomes a </a:t>
            </a:r>
            <a:r>
              <a:rPr lang="en-US" sz="2400" b="1" dirty="0" smtClean="0">
                <a:solidFill>
                  <a:srgbClr val="C00000"/>
                </a:solidFill>
              </a:rPr>
              <a:t>corpus </a:t>
            </a:r>
            <a:r>
              <a:rPr lang="en-US" sz="2400" b="1" dirty="0" err="1" smtClean="0">
                <a:solidFill>
                  <a:srgbClr val="C00000"/>
                </a:solidFill>
              </a:rPr>
              <a:t>luteum</a:t>
            </a:r>
            <a:r>
              <a:rPr lang="en-US" sz="2400" b="1" dirty="0" smtClean="0">
                <a:solidFill>
                  <a:srgbClr val="C00000"/>
                </a:solidFill>
              </a:rPr>
              <a:t>.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Chemical Structure: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Each estrogen contains a </a:t>
            </a:r>
            <a:r>
              <a:rPr lang="en-US" sz="2400" b="1" dirty="0" err="1" smtClean="0">
                <a:solidFill>
                  <a:srgbClr val="0070C0"/>
                </a:solidFill>
              </a:rPr>
              <a:t>phenolic</a:t>
            </a:r>
            <a:r>
              <a:rPr lang="en-US" sz="2400" b="1" dirty="0" smtClean="0">
                <a:solidFill>
                  <a:srgbClr val="0070C0"/>
                </a:solidFill>
              </a:rPr>
              <a:t> A ring</a:t>
            </a:r>
            <a:r>
              <a:rPr lang="en-US" sz="2400" dirty="0" smtClean="0"/>
              <a:t>. The </a:t>
            </a:r>
            <a:r>
              <a:rPr lang="en-US" sz="2400" dirty="0" err="1" smtClean="0"/>
              <a:t>phenolic</a:t>
            </a:r>
            <a:r>
              <a:rPr lang="en-US" sz="2400" dirty="0" smtClean="0"/>
              <a:t> A ring is the principal structural feature responsible for selective, high-affinity binding to receptors.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C00000"/>
                </a:solidFill>
              </a:rPr>
              <a:t>Estrogen: sources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715404" cy="5643602"/>
          </a:xfrm>
        </p:spPr>
        <p:txBody>
          <a:bodyPr vert="horz" lIns="91440" tIns="45720" rIns="91440" bIns="45720" rtlCol="0">
            <a:noAutofit/>
          </a:bodyPr>
          <a:lstStyle/>
          <a:p>
            <a:pPr marL="342900" lvl="2" indent="-342900">
              <a:lnSpc>
                <a:spcPct val="90000"/>
              </a:lnSpc>
              <a:defRPr/>
            </a:pPr>
            <a:r>
              <a:rPr lang="en-US" dirty="0" smtClean="0"/>
              <a:t>The most active naturally occurring hormones of these classes are </a:t>
            </a:r>
            <a:r>
              <a:rPr lang="en-US" b="1" dirty="0" smtClean="0">
                <a:solidFill>
                  <a:srgbClr val="0070C0"/>
                </a:solidFill>
              </a:rPr>
              <a:t>17</a:t>
            </a:r>
            <a:r>
              <a:rPr lang="el-GR" b="1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-</a:t>
            </a:r>
            <a:r>
              <a:rPr lang="en-US" b="1" dirty="0" err="1" smtClean="0">
                <a:solidFill>
                  <a:srgbClr val="0070C0"/>
                </a:solidFill>
              </a:rPr>
              <a:t>estradiol</a:t>
            </a:r>
            <a:r>
              <a:rPr lang="en-US" b="1" dirty="0" smtClean="0">
                <a:solidFill>
                  <a:srgbClr val="0070C0"/>
                </a:solidFill>
              </a:rPr>
              <a:t> (E2)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0070C0"/>
                </a:solidFill>
              </a:rPr>
              <a:t>progesterone.</a:t>
            </a:r>
            <a:endParaRPr lang="en-US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2" indent="-342900">
              <a:lnSpc>
                <a:spcPct val="90000"/>
              </a:lnSpc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Estrogen is produced:</a:t>
            </a:r>
          </a:p>
          <a:p>
            <a:pPr marL="342900" lvl="2" indent="-3429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 smtClean="0"/>
              <a:t> </a:t>
            </a:r>
            <a:r>
              <a:rPr lang="en-US" u="sng" dirty="0" smtClean="0"/>
              <a:t>primarily</a:t>
            </a:r>
            <a:r>
              <a:rPr lang="en-US" dirty="0" smtClean="0"/>
              <a:t> by </a:t>
            </a:r>
            <a:r>
              <a:rPr lang="en-US" b="1" i="1" dirty="0" smtClean="0">
                <a:solidFill>
                  <a:srgbClr val="0070C0"/>
                </a:solidFill>
              </a:rPr>
              <a:t>ovaries</a:t>
            </a:r>
            <a:r>
              <a:rPr lang="en-US" dirty="0" smtClean="0"/>
              <a:t>, the </a:t>
            </a:r>
            <a:r>
              <a:rPr lang="en-US" b="1" i="1" dirty="0" smtClean="0">
                <a:solidFill>
                  <a:srgbClr val="0070C0"/>
                </a:solidFill>
              </a:rPr>
              <a:t>corpus </a:t>
            </a:r>
            <a:r>
              <a:rPr lang="en-US" b="1" i="1" dirty="0" err="1" smtClean="0">
                <a:solidFill>
                  <a:srgbClr val="0070C0"/>
                </a:solidFill>
              </a:rPr>
              <a:t>luteum</a:t>
            </a:r>
            <a:r>
              <a:rPr lang="en-US" dirty="0" smtClean="0"/>
              <a:t>, and </a:t>
            </a:r>
            <a:r>
              <a:rPr lang="en-US" b="1" i="1" dirty="0" smtClean="0">
                <a:solidFill>
                  <a:srgbClr val="0070C0"/>
                </a:solidFill>
              </a:rPr>
              <a:t>placenta.</a:t>
            </a:r>
          </a:p>
          <a:p>
            <a:pPr marL="342900" lvl="2" indent="-3429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 smtClean="0"/>
              <a:t> </a:t>
            </a:r>
            <a:r>
              <a:rPr lang="en-US" u="sng" dirty="0" smtClean="0"/>
              <a:t>in smaller amounts </a:t>
            </a:r>
            <a:r>
              <a:rPr lang="en-US" dirty="0" smtClean="0"/>
              <a:t>by other tissues such as the </a:t>
            </a:r>
            <a:r>
              <a:rPr lang="en-US" b="1" i="1" dirty="0" smtClean="0">
                <a:solidFill>
                  <a:srgbClr val="008000"/>
                </a:solidFill>
              </a:rPr>
              <a:t>liver</a:t>
            </a:r>
            <a:r>
              <a:rPr lang="en-US" dirty="0" smtClean="0"/>
              <a:t>, </a:t>
            </a:r>
            <a:r>
              <a:rPr lang="en-US" b="1" i="1" dirty="0" smtClean="0">
                <a:solidFill>
                  <a:srgbClr val="008000"/>
                </a:solidFill>
              </a:rPr>
              <a:t>adrenal glands</a:t>
            </a:r>
            <a:r>
              <a:rPr lang="en-US" dirty="0" smtClean="0"/>
              <a:t>, and the </a:t>
            </a:r>
            <a:r>
              <a:rPr lang="en-US" b="1" i="1" dirty="0" smtClean="0">
                <a:solidFill>
                  <a:srgbClr val="008000"/>
                </a:solidFill>
              </a:rPr>
              <a:t>breasts.</a:t>
            </a:r>
          </a:p>
          <a:p>
            <a:pPr marL="342900" lvl="2" indent="-342900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7030A0"/>
                </a:solidFill>
              </a:rPr>
              <a:t>In premenopausal women: </a:t>
            </a:r>
            <a:r>
              <a:rPr lang="en-US" dirty="0" smtClean="0"/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ovaries</a:t>
            </a:r>
            <a:r>
              <a:rPr lang="en-US" dirty="0" smtClean="0"/>
              <a:t> are the principal source of circulating estrogen, with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estrodiol</a:t>
            </a:r>
            <a:r>
              <a:rPr lang="en-US" dirty="0" smtClean="0"/>
              <a:t> being the main </a:t>
            </a:r>
            <a:r>
              <a:rPr lang="en-US" dirty="0" err="1" smtClean="0"/>
              <a:t>secretory</a:t>
            </a:r>
            <a:r>
              <a:rPr lang="en-US" dirty="0" smtClean="0"/>
              <a:t> product.</a:t>
            </a:r>
          </a:p>
          <a:p>
            <a:pPr marL="342900" lvl="2" indent="-342900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7030A0"/>
                </a:solidFill>
              </a:rPr>
              <a:t>In postmenopausal women</a:t>
            </a:r>
            <a:r>
              <a:rPr lang="en-US" dirty="0" smtClean="0"/>
              <a:t>, the principal circulating estrogen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estrone</a:t>
            </a:r>
            <a:r>
              <a:rPr lang="en-US" dirty="0" smtClean="0"/>
              <a:t>, which is synthesized from </a:t>
            </a:r>
            <a:r>
              <a:rPr lang="en-US" dirty="0" err="1" smtClean="0"/>
              <a:t>dehydroepiandrosterone</a:t>
            </a:r>
            <a:r>
              <a:rPr lang="en-US" dirty="0" smtClean="0"/>
              <a:t> and secreted by 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adrenals.</a:t>
            </a:r>
          </a:p>
          <a:p>
            <a:pPr marL="342900" lvl="2" indent="-342900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7030A0"/>
                </a:solidFill>
              </a:rPr>
              <a:t>In pregnancy</a:t>
            </a:r>
            <a:r>
              <a:rPr lang="en-US" dirty="0" smtClean="0"/>
              <a:t>, relatively more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estriol</a:t>
            </a:r>
            <a:r>
              <a:rPr lang="en-US" dirty="0" smtClean="0"/>
              <a:t> is produced (placenta).</a:t>
            </a:r>
          </a:p>
          <a:p>
            <a:pPr marL="342900" lvl="2" indent="-342900">
              <a:lnSpc>
                <a:spcPct val="90000"/>
              </a:lnSpc>
              <a:defRPr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000108"/>
            <a:ext cx="8643998" cy="5572164"/>
          </a:xfrm>
        </p:spPr>
        <p:txBody>
          <a:bodyPr lIns="90488" tIns="44450" rIns="90488" bIns="44450">
            <a:noAutofit/>
          </a:bodyPr>
          <a:lstStyle/>
          <a:p>
            <a:pPr eaLnBrk="1" hangingPunct="1"/>
            <a:r>
              <a:rPr lang="en-US" sz="2200" b="1" u="sng" dirty="0" smtClean="0">
                <a:solidFill>
                  <a:srgbClr val="C00000"/>
                </a:solidFill>
              </a:rPr>
              <a:t>In the ovary (</a:t>
            </a:r>
            <a:r>
              <a:rPr lang="en-US" sz="2200" b="1" u="sng" dirty="0" err="1" smtClean="0">
                <a:solidFill>
                  <a:srgbClr val="C00000"/>
                </a:solidFill>
              </a:rPr>
              <a:t>granulosa</a:t>
            </a:r>
            <a:r>
              <a:rPr lang="en-US" sz="2200" b="1" u="sng" dirty="0" smtClean="0">
                <a:solidFill>
                  <a:srgbClr val="C00000"/>
                </a:solidFill>
              </a:rPr>
              <a:t> cell):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100" b="1" dirty="0" err="1" smtClean="0">
                <a:solidFill>
                  <a:srgbClr val="002060"/>
                </a:solidFill>
              </a:rPr>
              <a:t>Estradiol</a:t>
            </a:r>
            <a:r>
              <a:rPr lang="en-US" sz="2100" dirty="0" smtClean="0"/>
              <a:t> is formed from the conversion of testosterone into </a:t>
            </a:r>
            <a:r>
              <a:rPr lang="en-US" sz="2100" dirty="0" err="1" smtClean="0"/>
              <a:t>estradiol</a:t>
            </a:r>
            <a:r>
              <a:rPr lang="en-US" sz="2100" dirty="0" smtClean="0"/>
              <a:t> by the enzyme </a:t>
            </a:r>
            <a:r>
              <a:rPr lang="en-US" sz="2100" b="1" i="1" dirty="0" err="1" smtClean="0">
                <a:solidFill>
                  <a:srgbClr val="008000"/>
                </a:solidFill>
              </a:rPr>
              <a:t>cytochrome</a:t>
            </a:r>
            <a:r>
              <a:rPr lang="en-US" sz="2100" b="1" i="1" dirty="0" smtClean="0">
                <a:solidFill>
                  <a:srgbClr val="008000"/>
                </a:solidFill>
              </a:rPr>
              <a:t> P450 </a:t>
            </a:r>
            <a:r>
              <a:rPr lang="en-US" sz="2100" b="1" i="1" dirty="0" err="1" smtClean="0">
                <a:solidFill>
                  <a:srgbClr val="008000"/>
                </a:solidFill>
              </a:rPr>
              <a:t>aromatase</a:t>
            </a:r>
            <a:r>
              <a:rPr lang="en-US" sz="2100" dirty="0" smtClean="0"/>
              <a:t>. It requires O2 &amp; NADPH.  </a:t>
            </a:r>
            <a:endParaRPr lang="en-US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100" dirty="0" smtClean="0"/>
              <a:t>However, </a:t>
            </a:r>
            <a:r>
              <a:rPr lang="en-US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granulosa</a:t>
            </a:r>
            <a:r>
              <a:rPr lang="en-U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cells </a:t>
            </a:r>
            <a:r>
              <a:rPr lang="en-US" sz="2100" u="sng" dirty="0" smtClean="0"/>
              <a:t>do not have </a:t>
            </a:r>
            <a:r>
              <a:rPr lang="en-US" sz="2100" dirty="0" smtClean="0"/>
              <a:t>the enzyme </a:t>
            </a:r>
            <a:r>
              <a:rPr lang="en-US" sz="2100" b="1" i="1" dirty="0" smtClean="0">
                <a:solidFill>
                  <a:srgbClr val="008000"/>
                </a:solidFill>
              </a:rPr>
              <a:t>17</a:t>
            </a:r>
            <a:r>
              <a:rPr lang="en-US" sz="2100" b="1" i="1" dirty="0" smtClean="0">
                <a:solidFill>
                  <a:srgbClr val="008000"/>
                </a:solidFill>
                <a:latin typeface="Symbol" pitchFamily="18" charset="2"/>
              </a:rPr>
              <a:t>a</a:t>
            </a:r>
            <a:r>
              <a:rPr lang="en-US" sz="2100" b="1" i="1" dirty="0" smtClean="0">
                <a:solidFill>
                  <a:srgbClr val="008000"/>
                </a:solidFill>
              </a:rPr>
              <a:t>-hydroxylase/</a:t>
            </a:r>
            <a:r>
              <a:rPr lang="en-US" sz="2100" b="1" i="1" dirty="0" err="1" smtClean="0">
                <a:solidFill>
                  <a:srgbClr val="008000"/>
                </a:solidFill>
              </a:rPr>
              <a:t>lyase</a:t>
            </a:r>
            <a:r>
              <a:rPr lang="en-US" sz="2100" b="1" i="1" dirty="0" smtClean="0">
                <a:solidFill>
                  <a:srgbClr val="008000"/>
                </a:solidFill>
              </a:rPr>
              <a:t>,</a:t>
            </a:r>
            <a:r>
              <a:rPr lang="en-US" sz="2100" dirty="0" smtClean="0"/>
              <a:t> and thus </a:t>
            </a:r>
            <a:r>
              <a:rPr lang="en-US" sz="2100" u="sng" dirty="0" smtClean="0"/>
              <a:t>cannot</a:t>
            </a:r>
            <a:r>
              <a:rPr lang="en-US" sz="2100" dirty="0" smtClean="0"/>
              <a:t> convert progesterone into androgens.</a:t>
            </a:r>
          </a:p>
          <a:p>
            <a:r>
              <a:rPr lang="en-US" sz="2200" b="1" u="sng" dirty="0" smtClean="0">
                <a:solidFill>
                  <a:srgbClr val="C00000"/>
                </a:solidFill>
              </a:rPr>
              <a:t>In the ovary (theca cell):</a:t>
            </a:r>
            <a:endParaRPr lang="en-US" sz="2200" dirty="0" smtClean="0"/>
          </a:p>
          <a:p>
            <a:pPr>
              <a:buFont typeface="Wingdings" pitchFamily="2" charset="2"/>
              <a:buChar char="Ø"/>
            </a:pPr>
            <a:r>
              <a:rPr lang="en-US" sz="2100" dirty="0" smtClean="0"/>
              <a:t>the androgens required for estrogen production in </a:t>
            </a:r>
            <a:r>
              <a:rPr lang="en-US" sz="2100" dirty="0" err="1" smtClean="0"/>
              <a:t>granulosa</a:t>
            </a:r>
            <a:r>
              <a:rPr lang="en-US" sz="2100" dirty="0" smtClean="0"/>
              <a:t> cells come from the neighboring </a:t>
            </a:r>
            <a:r>
              <a:rPr lang="en-U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theca cells.</a:t>
            </a:r>
            <a:r>
              <a:rPr lang="en-US" sz="2100" dirty="0" smtClean="0">
                <a:solidFill>
                  <a:srgbClr val="C00000"/>
                </a:solidFill>
              </a:rPr>
              <a:t> </a:t>
            </a:r>
          </a:p>
          <a:p>
            <a:pPr>
              <a:spcBef>
                <a:spcPct val="0"/>
              </a:spcBef>
              <a:buNone/>
            </a:pP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Progesterone synthesis</a:t>
            </a:r>
          </a:p>
          <a:p>
            <a:pPr marL="514350" indent="-514350">
              <a:buNone/>
            </a:pPr>
            <a:r>
              <a:rPr lang="en-US" sz="2100" dirty="0" smtClean="0"/>
              <a:t>1. After ovulation, the </a:t>
            </a:r>
            <a:r>
              <a:rPr lang="en-U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corpus </a:t>
            </a:r>
            <a:r>
              <a:rPr lang="en-US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luteum</a:t>
            </a:r>
            <a:r>
              <a:rPr lang="en-U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100" dirty="0" smtClean="0"/>
              <a:t>produces </a:t>
            </a:r>
            <a:r>
              <a:rPr lang="en-US" sz="2100" b="1" dirty="0" smtClean="0">
                <a:solidFill>
                  <a:srgbClr val="0070C0"/>
                </a:solidFill>
              </a:rPr>
              <a:t>progesterone</a:t>
            </a:r>
            <a:r>
              <a:rPr lang="en-US" sz="2100" dirty="0" smtClean="0"/>
              <a:t> and </a:t>
            </a:r>
            <a:r>
              <a:rPr lang="en-US" sz="2100" b="1" dirty="0" err="1" smtClean="0">
                <a:solidFill>
                  <a:srgbClr val="0070C0"/>
                </a:solidFill>
              </a:rPr>
              <a:t>estradiol</a:t>
            </a:r>
            <a:r>
              <a:rPr lang="en-US" sz="2100" dirty="0" smtClean="0"/>
              <a:t>, to support the uterine </a:t>
            </a:r>
            <a:r>
              <a:rPr lang="en-US" sz="2100" dirty="0" err="1" smtClean="0"/>
              <a:t>endometrium</a:t>
            </a:r>
            <a:r>
              <a:rPr lang="en-US" sz="2100" dirty="0" smtClean="0"/>
              <a:t> during pregnancy.</a:t>
            </a:r>
          </a:p>
          <a:p>
            <a:pPr marL="514350" indent="-514350">
              <a:buNone/>
            </a:pPr>
            <a:r>
              <a:rPr lang="en-US" sz="2100" b="1" dirty="0" smtClean="0">
                <a:solidFill>
                  <a:srgbClr val="0070C0"/>
                </a:solidFill>
              </a:rPr>
              <a:t>2. Progesterone</a:t>
            </a:r>
            <a:r>
              <a:rPr lang="en-US" sz="2100" dirty="0" smtClean="0"/>
              <a:t> is also produced from </a:t>
            </a:r>
            <a:r>
              <a:rPr lang="en-U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theca cells </a:t>
            </a:r>
            <a:r>
              <a:rPr lang="en-US" sz="2100" dirty="0" smtClean="0"/>
              <a:t>and </a:t>
            </a:r>
            <a:r>
              <a:rPr lang="en-US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granulosa</a:t>
            </a:r>
            <a:r>
              <a:rPr lang="en-U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cells</a:t>
            </a:r>
            <a:r>
              <a:rPr lang="en-US" sz="2100" dirty="0" smtClean="0"/>
              <a:t>. It is secreted as end product hormone because</a:t>
            </a:r>
            <a:r>
              <a:rPr lang="en-U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granulosa</a:t>
            </a:r>
            <a:r>
              <a:rPr lang="en-U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cells</a:t>
            </a:r>
            <a:r>
              <a:rPr lang="en-US" sz="2100" dirty="0" smtClean="0"/>
              <a:t> do not contain the enzymes necessary to convert progesterone to other steroids.</a:t>
            </a:r>
          </a:p>
          <a:p>
            <a:pPr>
              <a:spcBef>
                <a:spcPct val="0"/>
              </a:spcBef>
              <a:buNone/>
            </a:pPr>
            <a:endParaRPr lang="en-US" sz="2200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en-US" sz="2200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en-US" sz="2200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Ø"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endParaRPr lang="en-US" sz="22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7145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Estrogen:  synthesis</a:t>
            </a:r>
            <a:endParaRPr lang="en-US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-142900"/>
            <a:ext cx="7759700" cy="1130300"/>
          </a:xfrm>
          <a:noFill/>
        </p:spPr>
        <p:txBody>
          <a:bodyPr lIns="90488" tIns="44450" rIns="90488" bIns="44450">
            <a:normAutofit/>
          </a:bodyPr>
          <a:lstStyle/>
          <a:p>
            <a:pPr algn="l" eaLnBrk="1" hangingPunct="1"/>
            <a:r>
              <a:rPr lang="en-US" sz="3600" dirty="0" smtClean="0">
                <a:solidFill>
                  <a:srgbClr val="C00000"/>
                </a:solidFill>
              </a:rPr>
              <a:t>III. ovarian </a:t>
            </a:r>
            <a:r>
              <a:rPr lang="en-US" sz="3600" dirty="0" err="1" smtClean="0">
                <a:solidFill>
                  <a:srgbClr val="C00000"/>
                </a:solidFill>
              </a:rPr>
              <a:t>steroidogenesis</a:t>
            </a:r>
            <a:r>
              <a:rPr lang="en-US" sz="3600" dirty="0" smtClean="0">
                <a:solidFill>
                  <a:srgbClr val="C00000"/>
                </a:solidFill>
              </a:rPr>
              <a:t>: regulation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928670"/>
            <a:ext cx="2857520" cy="5500726"/>
          </a:xfrm>
        </p:spPr>
        <p:txBody>
          <a:bodyPr lIns="90488" tIns="44450" rIns="90488" bIns="44450">
            <a:normAutofit/>
          </a:bodyPr>
          <a:lstStyle/>
          <a:p>
            <a:pPr eaLnBrk="1" hangingPunct="1"/>
            <a:r>
              <a:rPr lang="en-US" sz="2200" dirty="0" smtClean="0"/>
              <a:t>The rate of </a:t>
            </a:r>
            <a:r>
              <a:rPr lang="en-US" sz="2200" b="1" dirty="0" err="1" smtClean="0">
                <a:solidFill>
                  <a:srgbClr val="0070C0"/>
                </a:solidFill>
              </a:rPr>
              <a:t>estradiol</a:t>
            </a:r>
            <a:r>
              <a:rPr lang="en-US" sz="2200" dirty="0" smtClean="0"/>
              <a:t> production from follicles varies greatly during the menstrual cycle.</a:t>
            </a:r>
          </a:p>
          <a:p>
            <a:pPr eaLnBrk="1" hangingPunct="1"/>
            <a:r>
              <a:rPr lang="en-US" sz="2200" dirty="0" err="1" smtClean="0"/>
              <a:t>Estradiol</a:t>
            </a:r>
            <a:r>
              <a:rPr lang="en-US" sz="2200" dirty="0" smtClean="0"/>
              <a:t> production is regulated by the effects of </a:t>
            </a:r>
            <a:r>
              <a:rPr lang="en-US" sz="2200" b="1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FSH</a:t>
            </a:r>
            <a:r>
              <a:rPr lang="en-US" sz="2200" b="1" dirty="0" smtClean="0">
                <a:solidFill>
                  <a:srgbClr val="008000"/>
                </a:solidFill>
              </a:rPr>
              <a:t> </a:t>
            </a:r>
            <a:r>
              <a:rPr lang="en-US" sz="2200" dirty="0" smtClean="0"/>
              <a:t>on </a:t>
            </a:r>
            <a:r>
              <a:rPr lang="en-US" sz="2200" b="1" dirty="0" smtClean="0"/>
              <a:t>P450 </a:t>
            </a:r>
            <a:r>
              <a:rPr lang="en-US" sz="2200" b="1" dirty="0" err="1" smtClean="0"/>
              <a:t>aromatase</a:t>
            </a:r>
            <a:r>
              <a:rPr lang="en-US" sz="2200" dirty="0" smtClean="0"/>
              <a:t>.</a:t>
            </a:r>
          </a:p>
          <a:p>
            <a:pPr eaLnBrk="1" hangingPunct="1"/>
            <a:r>
              <a:rPr lang="en-US" sz="2200" dirty="0" smtClean="0"/>
              <a:t>Similarly</a:t>
            </a:r>
            <a:r>
              <a:rPr lang="en-US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200" b="1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LH</a:t>
            </a:r>
            <a:r>
              <a:rPr lang="en-US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smtClean="0"/>
              <a:t>and </a:t>
            </a:r>
            <a:r>
              <a:rPr lang="en-US" sz="2200" b="1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FSH</a:t>
            </a:r>
            <a:r>
              <a:rPr lang="en-US" sz="2200" dirty="0" smtClean="0"/>
              <a:t> influence the expression of P450scc in </a:t>
            </a:r>
            <a:r>
              <a:rPr lang="en-US" sz="2200" dirty="0" err="1" smtClean="0"/>
              <a:t>granulosa</a:t>
            </a:r>
            <a:r>
              <a:rPr lang="en-US" sz="2200" dirty="0" smtClean="0"/>
              <a:t> cells.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071802" y="1214422"/>
            <a:ext cx="5786478" cy="5214974"/>
            <a:chOff x="150145" y="1214422"/>
            <a:chExt cx="8366416" cy="5214974"/>
          </a:xfrm>
        </p:grpSpPr>
        <p:pic>
          <p:nvPicPr>
            <p:cNvPr id="5" name="Picture 2" descr="C:\Documents and Settings\Administrator\Desktop\642414_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0100" y="1214422"/>
              <a:ext cx="7429552" cy="5214974"/>
            </a:xfrm>
            <a:prstGeom prst="rect">
              <a:avLst/>
            </a:prstGeom>
            <a:noFill/>
          </p:spPr>
        </p:pic>
        <p:sp>
          <p:nvSpPr>
            <p:cNvPr id="6" name="Multiply 5"/>
            <p:cNvSpPr/>
            <p:nvPr/>
          </p:nvSpPr>
          <p:spPr>
            <a:xfrm>
              <a:off x="6286512" y="3286124"/>
              <a:ext cx="642942" cy="500066"/>
            </a:xfrm>
            <a:prstGeom prst="mathMultiply">
              <a:avLst/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7429520" y="3429000"/>
              <a:ext cx="1087041" cy="214314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0145" y="3286124"/>
              <a:ext cx="18263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17</a:t>
              </a:r>
              <a:r>
                <a:rPr lang="en-US" dirty="0" smtClean="0">
                  <a:latin typeface="Symbol" pitchFamily="18" charset="2"/>
                </a:rPr>
                <a:t>a</a:t>
              </a:r>
              <a:r>
                <a:rPr lang="en-US" dirty="0" smtClean="0"/>
                <a:t>-hydroxylase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26965" y="4345552"/>
              <a:ext cx="12856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17,20 </a:t>
              </a:r>
              <a:r>
                <a:rPr lang="en-US" dirty="0" err="1" smtClean="0"/>
                <a:t>lyase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24507" y="4500570"/>
              <a:ext cx="12516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Aromatase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EstrogenPath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7" y="1085851"/>
            <a:ext cx="8247092" cy="520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92150" y="285728"/>
            <a:ext cx="7759700" cy="714380"/>
          </a:xfrm>
          <a:prstGeom prst="rect">
            <a:avLst/>
          </a:prstGeom>
          <a:noFill/>
        </p:spPr>
        <p:txBody>
          <a:bodyPr lIns="90488" tIns="44450" rIns="90488" bIns="4445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III. E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strogens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biosynthesis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8794" y="4929198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16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6-Point Star 5"/>
          <p:cNvSpPr/>
          <p:nvPr/>
        </p:nvSpPr>
        <p:spPr>
          <a:xfrm>
            <a:off x="8429652" y="4214818"/>
            <a:ext cx="285752" cy="285752"/>
          </a:xfrm>
          <a:prstGeom prst="star6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-Point Star 6"/>
          <p:cNvSpPr/>
          <p:nvPr/>
        </p:nvSpPr>
        <p:spPr>
          <a:xfrm>
            <a:off x="5857884" y="3929066"/>
            <a:ext cx="285752" cy="285752"/>
          </a:xfrm>
          <a:prstGeom prst="star6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6-Point Star 8"/>
          <p:cNvSpPr/>
          <p:nvPr/>
        </p:nvSpPr>
        <p:spPr>
          <a:xfrm>
            <a:off x="3857620" y="1500174"/>
            <a:ext cx="142876" cy="214314"/>
          </a:xfrm>
          <a:prstGeom prst="star6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6-Point Star 9"/>
          <p:cNvSpPr/>
          <p:nvPr/>
        </p:nvSpPr>
        <p:spPr>
          <a:xfrm>
            <a:off x="8643966" y="3214686"/>
            <a:ext cx="142876" cy="214314"/>
          </a:xfrm>
          <a:prstGeom prst="star6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6-Point Star 10"/>
          <p:cNvSpPr/>
          <p:nvPr/>
        </p:nvSpPr>
        <p:spPr>
          <a:xfrm>
            <a:off x="7215206" y="2357430"/>
            <a:ext cx="142876" cy="214314"/>
          </a:xfrm>
          <a:prstGeom prst="star6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General comments 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5214974"/>
          </a:xfrm>
        </p:spPr>
        <p:txBody>
          <a:bodyPr>
            <a:normAutofit fontScale="92500"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Aromatase</a:t>
            </a:r>
            <a:r>
              <a:rPr lang="en-US" b="1" dirty="0" smtClean="0">
                <a:solidFill>
                  <a:srgbClr val="C00000"/>
                </a:solidFill>
              </a:rPr>
              <a:t> activity </a:t>
            </a:r>
            <a:r>
              <a:rPr lang="en-US" dirty="0" smtClean="0"/>
              <a:t>is present in </a:t>
            </a:r>
            <a:r>
              <a:rPr lang="en-US" sz="2800" i="1" dirty="0" smtClean="0">
                <a:solidFill>
                  <a:srgbClr val="7030A0"/>
                </a:solidFill>
              </a:rPr>
              <a:t>adipose tissue, Liver, Skin &amp; other tissues.</a:t>
            </a:r>
          </a:p>
          <a:p>
            <a:pPr>
              <a:buNone/>
            </a:pPr>
            <a:endParaRPr lang="en-US" sz="2800" i="1" dirty="0" smtClean="0">
              <a:solidFill>
                <a:srgbClr val="7030A0"/>
              </a:solidFill>
            </a:endParaRPr>
          </a:p>
          <a:p>
            <a:r>
              <a:rPr lang="en-US" b="1" dirty="0" err="1" smtClean="0">
                <a:solidFill>
                  <a:srgbClr val="C00000"/>
                </a:solidFill>
                <a:latin typeface="Wingdings 3" pitchFamily="18" charset="2"/>
              </a:rPr>
              <a:t>hhh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aromatization</a:t>
            </a:r>
            <a:r>
              <a:rPr lang="en-US" dirty="0" smtClean="0"/>
              <a:t> may lead to </a:t>
            </a:r>
            <a:r>
              <a:rPr lang="en-US" b="1" dirty="0" err="1" smtClean="0">
                <a:solidFill>
                  <a:srgbClr val="C00000"/>
                </a:solidFill>
              </a:rPr>
              <a:t>estrogenization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(liver cirrhosis, aging, obesity, …)</a:t>
            </a:r>
          </a:p>
          <a:p>
            <a:r>
              <a:rPr lang="en-US" dirty="0" smtClean="0"/>
              <a:t>In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obese men</a:t>
            </a:r>
            <a:r>
              <a:rPr lang="en-US" dirty="0" smtClean="0"/>
              <a:t>, overproduction of estrogen in fat cells can cause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gynecomastia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>
                <a:solidFill>
                  <a:srgbClr val="C00000"/>
                </a:solidFill>
              </a:rPr>
              <a:t>Aromatase</a:t>
            </a:r>
            <a:r>
              <a:rPr lang="en-US" b="1" dirty="0" smtClean="0">
                <a:solidFill>
                  <a:srgbClr val="C00000"/>
                </a:solidFill>
              </a:rPr>
              <a:t> inhibitors </a:t>
            </a:r>
            <a:r>
              <a:rPr lang="en-US" dirty="0" smtClean="0"/>
              <a:t>are promise drugs in breast cancer.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447800" y="1676400"/>
            <a:ext cx="3581400" cy="2057400"/>
            <a:chOff x="912" y="1056"/>
            <a:chExt cx="2256" cy="1296"/>
          </a:xfrm>
          <a:solidFill>
            <a:srgbClr val="FFFF99"/>
          </a:solidFill>
        </p:grpSpPr>
        <p:sp>
          <p:nvSpPr>
            <p:cNvPr id="27668" name="Line 15"/>
            <p:cNvSpPr>
              <a:spLocks noChangeAspect="1" noChangeShapeType="1"/>
            </p:cNvSpPr>
            <p:nvPr/>
          </p:nvSpPr>
          <p:spPr bwMode="auto">
            <a:xfrm flipH="1">
              <a:off x="2304" y="1056"/>
              <a:ext cx="329" cy="522"/>
            </a:xfrm>
            <a:prstGeom prst="line">
              <a:avLst/>
            </a:prstGeom>
            <a:grpFill/>
            <a:ln w="5715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Text Box 16"/>
            <p:cNvSpPr txBox="1">
              <a:spLocks noChangeAspect="1" noChangeArrowheads="1"/>
            </p:cNvSpPr>
            <p:nvPr/>
          </p:nvSpPr>
          <p:spPr bwMode="auto">
            <a:xfrm>
              <a:off x="912" y="1679"/>
              <a:ext cx="2256" cy="673"/>
            </a:xfrm>
            <a:prstGeom prst="rect">
              <a:avLst/>
            </a:prstGeom>
            <a:grpFill/>
            <a:ln w="28575">
              <a:solidFill>
                <a:srgbClr val="000066"/>
              </a:solidFill>
              <a:prstDash val="dash"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 algn="ctr"/>
              <a:r>
                <a:rPr lang="en-US" sz="2400" b="1" u="sng" dirty="0" err="1"/>
                <a:t>Estrone</a:t>
              </a:r>
              <a:endParaRPr lang="en-US" sz="2400" b="1" u="sng" dirty="0"/>
            </a:p>
            <a:p>
              <a:pPr algn="ctr"/>
              <a:r>
                <a:rPr lang="en-US" b="1" dirty="0"/>
                <a:t>(produced in both male and female adipose cells)</a:t>
              </a:r>
            </a:p>
          </p:txBody>
        </p:sp>
      </p:grpSp>
      <p:sp>
        <p:nvSpPr>
          <p:cNvPr id="27651" name="Text Box 17"/>
          <p:cNvSpPr txBox="1">
            <a:spLocks noChangeArrowheads="1"/>
          </p:cNvSpPr>
          <p:nvPr/>
        </p:nvSpPr>
        <p:spPr bwMode="auto">
          <a:xfrm>
            <a:off x="381000" y="4500570"/>
            <a:ext cx="74057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Pathways for the synthesis of testosterone </a:t>
            </a:r>
            <a:r>
              <a:rPr lang="en-US" sz="2400" b="1" dirty="0">
                <a:solidFill>
                  <a:srgbClr val="C00000"/>
                </a:solidFill>
              </a:rPr>
              <a:t>(testes) </a:t>
            </a:r>
            <a:r>
              <a:rPr lang="en-US" sz="2400" b="1" dirty="0"/>
              <a:t>and </a:t>
            </a:r>
            <a:r>
              <a:rPr lang="en-US" sz="2400" b="1" dirty="0" smtClean="0"/>
              <a:t> estrogens; </a:t>
            </a:r>
            <a:r>
              <a:rPr lang="en-US" sz="2400" b="1" dirty="0" err="1" smtClean="0"/>
              <a:t>estradiol</a:t>
            </a:r>
            <a:r>
              <a:rPr lang="en-US" sz="2400" b="1" dirty="0" smtClean="0"/>
              <a:t> </a:t>
            </a:r>
            <a:r>
              <a:rPr lang="en-US" sz="2400" b="1" dirty="0">
                <a:solidFill>
                  <a:srgbClr val="C00000"/>
                </a:solidFill>
              </a:rPr>
              <a:t>(ovaries) </a:t>
            </a:r>
            <a:r>
              <a:rPr lang="en-US" sz="2400" b="1" dirty="0"/>
              <a:t>and </a:t>
            </a:r>
            <a:r>
              <a:rPr lang="en-US" sz="2400" b="1" dirty="0" err="1"/>
              <a:t>estrone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C00000"/>
                </a:solidFill>
              </a:rPr>
              <a:t>(adipose cells)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81000" y="533400"/>
            <a:ext cx="8305800" cy="1828800"/>
            <a:chOff x="240" y="336"/>
            <a:chExt cx="5232" cy="1152"/>
          </a:xfrm>
        </p:grpSpPr>
        <p:sp>
          <p:nvSpPr>
            <p:cNvPr id="27657" name="Text Box 5"/>
            <p:cNvSpPr txBox="1">
              <a:spLocks noChangeAspect="1" noChangeArrowheads="1"/>
            </p:cNvSpPr>
            <p:nvPr/>
          </p:nvSpPr>
          <p:spPr bwMode="auto">
            <a:xfrm>
              <a:off x="336" y="432"/>
              <a:ext cx="947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000" b="1"/>
                <a:t>Cholesterol</a:t>
              </a:r>
            </a:p>
          </p:txBody>
        </p:sp>
        <p:sp>
          <p:nvSpPr>
            <p:cNvPr id="27658" name="Line 6"/>
            <p:cNvSpPr>
              <a:spLocks noChangeAspect="1" noChangeShapeType="1"/>
            </p:cNvSpPr>
            <p:nvPr/>
          </p:nvSpPr>
          <p:spPr bwMode="auto">
            <a:xfrm>
              <a:off x="1322" y="539"/>
              <a:ext cx="432" cy="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Text Box 7"/>
            <p:cNvSpPr txBox="1">
              <a:spLocks noChangeAspect="1" noChangeArrowheads="1"/>
            </p:cNvSpPr>
            <p:nvPr/>
          </p:nvSpPr>
          <p:spPr bwMode="auto">
            <a:xfrm>
              <a:off x="1872" y="408"/>
              <a:ext cx="1296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 dirty="0" err="1"/>
                <a:t>Pregnenolone</a:t>
              </a:r>
              <a:endParaRPr lang="en-US" sz="2000" b="1" dirty="0"/>
            </a:p>
          </p:txBody>
        </p:sp>
        <p:sp>
          <p:nvSpPr>
            <p:cNvPr id="27660" name="Text Box 8"/>
            <p:cNvSpPr txBox="1">
              <a:spLocks noChangeAspect="1" noChangeArrowheads="1"/>
            </p:cNvSpPr>
            <p:nvPr/>
          </p:nvSpPr>
          <p:spPr bwMode="auto">
            <a:xfrm>
              <a:off x="3840" y="336"/>
              <a:ext cx="1296" cy="3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000066"/>
              </a:solidFill>
              <a:prstDash val="solid"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 algn="ctr"/>
              <a:r>
                <a:rPr lang="en-US" sz="2400" b="1" dirty="0"/>
                <a:t>Progesterone</a:t>
              </a:r>
            </a:p>
          </p:txBody>
        </p:sp>
        <p:sp>
          <p:nvSpPr>
            <p:cNvPr id="27661" name="Text Box 9"/>
            <p:cNvSpPr txBox="1">
              <a:spLocks noChangeAspect="1" noChangeArrowheads="1"/>
            </p:cNvSpPr>
            <p:nvPr/>
          </p:nvSpPr>
          <p:spPr bwMode="auto">
            <a:xfrm>
              <a:off x="240" y="806"/>
              <a:ext cx="11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2000" b="1"/>
                <a:t>Progesterone</a:t>
              </a:r>
            </a:p>
          </p:txBody>
        </p:sp>
        <p:sp>
          <p:nvSpPr>
            <p:cNvPr id="27662" name="Line 10"/>
            <p:cNvSpPr>
              <a:spLocks noChangeAspect="1" noChangeShapeType="1"/>
            </p:cNvSpPr>
            <p:nvPr/>
          </p:nvSpPr>
          <p:spPr bwMode="auto">
            <a:xfrm>
              <a:off x="1401" y="913"/>
              <a:ext cx="235" cy="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Line 11"/>
            <p:cNvSpPr>
              <a:spLocks noChangeAspect="1" noChangeShapeType="1"/>
            </p:cNvSpPr>
            <p:nvPr/>
          </p:nvSpPr>
          <p:spPr bwMode="auto">
            <a:xfrm>
              <a:off x="1793" y="913"/>
              <a:ext cx="196" cy="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Text Box 12"/>
            <p:cNvSpPr txBox="1">
              <a:spLocks noChangeAspect="1" noChangeArrowheads="1"/>
            </p:cNvSpPr>
            <p:nvPr/>
          </p:nvSpPr>
          <p:spPr bwMode="auto">
            <a:xfrm>
              <a:off x="2070" y="806"/>
              <a:ext cx="1397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2400" b="1" dirty="0" err="1"/>
                <a:t>Androstenedione</a:t>
              </a:r>
              <a:endParaRPr lang="en-US" sz="2400" b="1" dirty="0"/>
            </a:p>
          </p:txBody>
        </p:sp>
        <p:sp>
          <p:nvSpPr>
            <p:cNvPr id="27665" name="Text Box 13"/>
            <p:cNvSpPr txBox="1">
              <a:spLocks noChangeAspect="1" noChangeArrowheads="1"/>
            </p:cNvSpPr>
            <p:nvPr/>
          </p:nvSpPr>
          <p:spPr bwMode="auto">
            <a:xfrm>
              <a:off x="4176" y="768"/>
              <a:ext cx="1296" cy="72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rgbClr val="002060"/>
              </a:solidFill>
              <a:prstDash val="dash"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 algn="ctr"/>
              <a:r>
                <a:rPr lang="en-US" sz="2400" b="1" u="sng" dirty="0"/>
                <a:t>Testosterone</a:t>
              </a:r>
            </a:p>
            <a:p>
              <a:pPr algn="ctr"/>
              <a:r>
                <a:rPr lang="en-US" sz="2000" b="1" dirty="0"/>
                <a:t>(pathway ends here in testes)</a:t>
              </a:r>
            </a:p>
          </p:txBody>
        </p:sp>
        <p:sp>
          <p:nvSpPr>
            <p:cNvPr id="27666" name="Line 18"/>
            <p:cNvSpPr>
              <a:spLocks noChangeAspect="1" noChangeShapeType="1"/>
            </p:cNvSpPr>
            <p:nvPr/>
          </p:nvSpPr>
          <p:spPr bwMode="auto">
            <a:xfrm>
              <a:off x="3120" y="540"/>
              <a:ext cx="660" cy="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7" name="Line 19"/>
            <p:cNvSpPr>
              <a:spLocks noChangeAspect="1" noChangeShapeType="1"/>
            </p:cNvSpPr>
            <p:nvPr/>
          </p:nvSpPr>
          <p:spPr bwMode="auto">
            <a:xfrm>
              <a:off x="3552" y="960"/>
              <a:ext cx="432" cy="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791200" y="2428868"/>
            <a:ext cx="2825750" cy="1766888"/>
            <a:chOff x="3648" y="1584"/>
            <a:chExt cx="1780" cy="1113"/>
          </a:xfrm>
          <a:solidFill>
            <a:srgbClr val="FFCCFF"/>
          </a:solidFill>
        </p:grpSpPr>
        <p:sp>
          <p:nvSpPr>
            <p:cNvPr id="27655" name="Text Box 14"/>
            <p:cNvSpPr txBox="1">
              <a:spLocks noChangeAspect="1" noChangeArrowheads="1"/>
            </p:cNvSpPr>
            <p:nvPr/>
          </p:nvSpPr>
          <p:spPr bwMode="auto">
            <a:xfrm>
              <a:off x="3648" y="2025"/>
              <a:ext cx="1780" cy="672"/>
            </a:xfrm>
            <a:prstGeom prst="rect">
              <a:avLst/>
            </a:prstGeom>
            <a:grpFill/>
            <a:ln w="28575">
              <a:solidFill>
                <a:srgbClr val="000066"/>
              </a:solidFill>
              <a:prstDash val="dash"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 algn="ctr"/>
              <a:r>
                <a:rPr lang="en-US" sz="2400" b="1" u="sng" dirty="0" err="1"/>
                <a:t>Estradiol</a:t>
              </a:r>
              <a:endParaRPr lang="en-US" sz="2400" b="1" u="sng" dirty="0"/>
            </a:p>
            <a:p>
              <a:pPr algn="ctr"/>
              <a:r>
                <a:rPr lang="en-US" sz="2000" b="1" dirty="0"/>
                <a:t>(pathway continues to here in ovaries)</a:t>
              </a:r>
            </a:p>
          </p:txBody>
        </p:sp>
        <p:sp>
          <p:nvSpPr>
            <p:cNvPr id="27656" name="Line 20"/>
            <p:cNvSpPr>
              <a:spLocks noChangeShapeType="1"/>
            </p:cNvSpPr>
            <p:nvPr/>
          </p:nvSpPr>
          <p:spPr bwMode="auto">
            <a:xfrm>
              <a:off x="4416" y="1584"/>
              <a:ext cx="0" cy="432"/>
            </a:xfrm>
            <a:prstGeom prst="line">
              <a:avLst/>
            </a:prstGeom>
            <a:grpFill/>
            <a:ln w="5715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5643570" y="5357826"/>
            <a:ext cx="32623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smtClean="0">
                <a:solidFill>
                  <a:srgbClr val="7030A0"/>
                </a:solidFill>
                <a:latin typeface="Brush Script MT" pitchFamily="66" charset="0"/>
              </a:rPr>
              <a:t>Best wishes</a:t>
            </a:r>
            <a:endParaRPr lang="en-US" sz="3200" dirty="0" smtClean="0">
              <a:solidFill>
                <a:srgbClr val="7030A0"/>
              </a:solidFill>
              <a:latin typeface="Brush Script MT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rgbClr val="7030A0"/>
                </a:solidFill>
                <a:latin typeface="Brush Script MT" pitchFamily="66" charset="0"/>
              </a:rPr>
              <a:t>Dr. </a:t>
            </a:r>
            <a:r>
              <a:rPr lang="en-US" sz="3200" dirty="0" err="1" smtClean="0">
                <a:solidFill>
                  <a:srgbClr val="7030A0"/>
                </a:solidFill>
                <a:latin typeface="Brush Script MT" pitchFamily="66" charset="0"/>
              </a:rPr>
              <a:t>Eman</a:t>
            </a:r>
            <a:r>
              <a:rPr lang="en-US" sz="3200" dirty="0" smtClean="0">
                <a:solidFill>
                  <a:srgbClr val="7030A0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Brush Script MT" pitchFamily="66" charset="0"/>
              </a:rPr>
              <a:t>Shaat</a:t>
            </a:r>
            <a:endParaRPr lang="en-US" sz="3200" dirty="0">
              <a:solidFill>
                <a:srgbClr val="7030A0"/>
              </a:solidFill>
              <a:latin typeface="Brush Script MT" pitchFamily="66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643074"/>
            <a:ext cx="7772400" cy="121442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Endocrine system</a:t>
            </a:r>
            <a:b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dirty="0" err="1" smtClean="0">
                <a:solidFill>
                  <a:srgbClr val="002060"/>
                </a:solidFill>
                <a:latin typeface="Algerian" pitchFamily="82" charset="0"/>
              </a:rPr>
              <a:t>Steroidogenesis</a:t>
            </a:r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Algerian" pitchFamily="82" charset="0"/>
              </a:rPr>
            </a:br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lecture 7 (17 slides)</a:t>
            </a:r>
            <a:br>
              <a:rPr lang="en-US" dirty="0" smtClean="0">
                <a:solidFill>
                  <a:srgbClr val="002060"/>
                </a:solidFill>
                <a:latin typeface="Algerian" pitchFamily="82" charset="0"/>
              </a:rPr>
            </a:br>
            <a:r>
              <a:rPr lang="en-US" sz="3600" dirty="0" smtClean="0">
                <a:solidFill>
                  <a:srgbClr val="00B050"/>
                </a:solidFill>
                <a:latin typeface="Algerian" pitchFamily="82" charset="0"/>
              </a:rPr>
              <a:t>(sex hormone synthesis)</a:t>
            </a:r>
            <a:br>
              <a:rPr lang="en-US" sz="3600" dirty="0" smtClean="0">
                <a:solidFill>
                  <a:srgbClr val="00B050"/>
                </a:solidFill>
                <a:latin typeface="Algerian" pitchFamily="82" charset="0"/>
              </a:rPr>
            </a:br>
            <a:r>
              <a:rPr lang="en-US" sz="3600" dirty="0" smtClean="0">
                <a:solidFill>
                  <a:srgbClr val="C00000"/>
                </a:solidFill>
              </a:rPr>
              <a:t>II. Testicular </a:t>
            </a:r>
            <a:r>
              <a:rPr lang="en-US" sz="3600" dirty="0" err="1" smtClean="0">
                <a:solidFill>
                  <a:srgbClr val="C00000"/>
                </a:solidFill>
              </a:rPr>
              <a:t>steroidogenesis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br>
              <a:rPr lang="en-US" sz="3600" dirty="0" smtClean="0">
                <a:solidFill>
                  <a:srgbClr val="C00000"/>
                </a:solidFill>
              </a:rPr>
            </a:br>
            <a:r>
              <a:rPr lang="en-US" sz="3600" dirty="0" smtClean="0">
                <a:solidFill>
                  <a:srgbClr val="C00000"/>
                </a:solidFill>
              </a:rPr>
              <a:t>III. Ovarian </a:t>
            </a:r>
            <a:r>
              <a:rPr lang="en-US" sz="3600" dirty="0" err="1" smtClean="0">
                <a:solidFill>
                  <a:srgbClr val="C00000"/>
                </a:solidFill>
              </a:rPr>
              <a:t>steroidogenesis</a:t>
            </a:r>
            <a:r>
              <a:rPr lang="en-US" sz="3600" dirty="0" smtClean="0">
                <a:solidFill>
                  <a:srgbClr val="C00000"/>
                </a:solidFill>
              </a:rPr>
              <a:t>. 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4429132"/>
            <a:ext cx="7858180" cy="1785950"/>
          </a:xfrm>
        </p:spPr>
        <p:txBody>
          <a:bodyPr>
            <a:noAutofit/>
          </a:bodyPr>
          <a:lstStyle/>
          <a:p>
            <a:pPr rtl="1"/>
            <a:r>
              <a:rPr lang="en-US" sz="4000" b="1" dirty="0" smtClean="0">
                <a:solidFill>
                  <a:schemeClr val="tx1"/>
                </a:solidFill>
              </a:rPr>
              <a:t>Dr. </a:t>
            </a:r>
            <a:r>
              <a:rPr lang="en-US" sz="4000" b="1" dirty="0" err="1" smtClean="0">
                <a:solidFill>
                  <a:schemeClr val="tx1"/>
                </a:solidFill>
              </a:rPr>
              <a:t>Eman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Shaat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rtl="1"/>
            <a:r>
              <a:rPr lang="en-US" dirty="0" smtClean="0">
                <a:solidFill>
                  <a:schemeClr val="tx1"/>
                </a:solidFill>
              </a:rPr>
              <a:t>Professor of Biochemistry &amp; Molecular Biology</a:t>
            </a:r>
          </a:p>
          <a:p>
            <a:pPr algn="l"/>
            <a:endParaRPr lang="en-US" sz="3600" dirty="0" smtClean="0">
              <a:solidFill>
                <a:schemeClr val="tx1"/>
              </a:solidFill>
            </a:endParaRPr>
          </a:p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        </a:t>
            </a:r>
          </a:p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           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II. Testicular </a:t>
            </a:r>
            <a:r>
              <a:rPr lang="en-US" dirty="0" err="1" smtClean="0"/>
              <a:t>Steroidogenesis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-71462"/>
            <a:ext cx="7759700" cy="1130300"/>
          </a:xfrm>
          <a:noFill/>
        </p:spPr>
        <p:txBody>
          <a:bodyPr lIns="90488" tIns="44450" rIns="90488" bIns="44450">
            <a:normAutofit/>
          </a:bodyPr>
          <a:lstStyle/>
          <a:p>
            <a:pPr algn="l"/>
            <a:r>
              <a:rPr lang="en-US" sz="2800" dirty="0" smtClean="0"/>
              <a:t>II. Testicular </a:t>
            </a:r>
            <a:r>
              <a:rPr lang="en-US" sz="2800" dirty="0" err="1" smtClean="0"/>
              <a:t>Steroidogenesis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Production of steroids in the testis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071546"/>
            <a:ext cx="8143932" cy="5286412"/>
          </a:xfrm>
        </p:spPr>
        <p:txBody>
          <a:bodyPr lIns="90488" tIns="44450" rIns="90488" bIns="44450">
            <a:normAutofit lnSpcReduction="10000"/>
          </a:bodyPr>
          <a:lstStyle/>
          <a:p>
            <a:pPr eaLnBrk="1" hangingPunct="1"/>
            <a:r>
              <a:rPr lang="en-US" sz="2400" dirty="0" smtClean="0">
                <a:solidFill>
                  <a:srgbClr val="000000"/>
                </a:solidFill>
              </a:rPr>
              <a:t>The </a:t>
            </a:r>
            <a:r>
              <a:rPr lang="en-US" sz="2400" b="1" dirty="0" smtClean="0">
                <a:solidFill>
                  <a:srgbClr val="000000"/>
                </a:solidFill>
              </a:rPr>
              <a:t>main</a:t>
            </a:r>
            <a:r>
              <a:rPr lang="en-US" sz="2400" dirty="0" smtClean="0">
                <a:solidFill>
                  <a:srgbClr val="000000"/>
                </a:solidFill>
              </a:rPr>
              <a:t> steroid produced in the male is </a:t>
            </a:r>
            <a:r>
              <a:rPr lang="en-US" sz="2400" b="1" dirty="0" smtClean="0">
                <a:solidFill>
                  <a:srgbClr val="002060"/>
                </a:solidFill>
              </a:rPr>
              <a:t>testosterone</a:t>
            </a:r>
            <a:r>
              <a:rPr lang="en-US" sz="2400" dirty="0" smtClean="0">
                <a:solidFill>
                  <a:srgbClr val="000000"/>
                </a:solidFill>
              </a:rPr>
              <a:t>, from the </a:t>
            </a:r>
            <a:r>
              <a:rPr lang="en-US" sz="24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testis</a:t>
            </a:r>
            <a:r>
              <a:rPr lang="en-US" sz="2400" dirty="0" smtClean="0">
                <a:solidFill>
                  <a:srgbClr val="000000"/>
                </a:solidFill>
              </a:rPr>
              <a:t>.  In addition, the testis makes some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androstenedione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dihydrotestosterone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smtClean="0">
                <a:solidFill>
                  <a:srgbClr val="000000"/>
                </a:solidFill>
              </a:rPr>
              <a:t>and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estradiol</a:t>
            </a:r>
            <a:r>
              <a:rPr lang="en-US" sz="2400" b="1" i="1" dirty="0" smtClean="0">
                <a:solidFill>
                  <a:srgbClr val="002060"/>
                </a:solidFill>
              </a:rPr>
              <a:t>.</a:t>
            </a:r>
          </a:p>
          <a:p>
            <a:pPr eaLnBrk="1" hangingPunct="1"/>
            <a:r>
              <a:rPr lang="en-US" sz="2400" dirty="0" smtClean="0">
                <a:solidFill>
                  <a:srgbClr val="000000"/>
                </a:solidFill>
              </a:rPr>
              <a:t>In the male, there is 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peripheral conversion of testosterone to: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Dihydrotestosterone</a:t>
            </a:r>
            <a:r>
              <a:rPr lang="en-US" sz="2400" i="1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(in androgen target tissues, like muscle)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 err="1" smtClean="0">
                <a:solidFill>
                  <a:srgbClr val="008000"/>
                </a:solidFill>
              </a:rPr>
              <a:t>Estradiol</a:t>
            </a:r>
            <a:r>
              <a:rPr lang="en-US" sz="2400" dirty="0" smtClean="0">
                <a:solidFill>
                  <a:srgbClr val="000000"/>
                </a:solidFill>
              </a:rPr>
              <a:t> (mostly in adipose tissue).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Organization of the testis: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The testis is organized into </a:t>
            </a:r>
            <a:r>
              <a:rPr lang="en-US" sz="2400" b="1" u="sng" dirty="0" smtClean="0">
                <a:solidFill>
                  <a:srgbClr val="000000"/>
                </a:solidFill>
              </a:rPr>
              <a:t>two main parts</a:t>
            </a:r>
            <a:r>
              <a:rPr lang="en-US" sz="2400" dirty="0" smtClean="0">
                <a:solidFill>
                  <a:srgbClr val="000000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err="1" smtClean="0">
                <a:solidFill>
                  <a:srgbClr val="0070C0"/>
                </a:solidFill>
              </a:rPr>
              <a:t>Seminiferous</a:t>
            </a:r>
            <a:r>
              <a:rPr lang="en-US" sz="2400" b="1" dirty="0" smtClean="0">
                <a:solidFill>
                  <a:srgbClr val="0070C0"/>
                </a:solidFill>
              </a:rPr>
              <a:t> tubules</a:t>
            </a:r>
            <a:r>
              <a:rPr lang="en-US" sz="2400" dirty="0" smtClean="0">
                <a:solidFill>
                  <a:srgbClr val="0070C0"/>
                </a:solidFill>
              </a:rPr>
              <a:t>: </a:t>
            </a:r>
            <a:r>
              <a:rPr lang="en-US" sz="2400" dirty="0" smtClean="0">
                <a:solidFill>
                  <a:srgbClr val="000000"/>
                </a:solidFill>
              </a:rPr>
              <a:t>production of sperm cells, location of </a:t>
            </a:r>
            <a:r>
              <a:rPr lang="en-US" sz="2400" dirty="0" err="1" smtClean="0">
                <a:solidFill>
                  <a:srgbClr val="000000"/>
                </a:solidFill>
              </a:rPr>
              <a:t>Sertoli</a:t>
            </a:r>
            <a:r>
              <a:rPr lang="en-US" sz="2400" dirty="0" smtClean="0">
                <a:solidFill>
                  <a:srgbClr val="000000"/>
                </a:solidFill>
              </a:rPr>
              <a:t> cells.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</a:rPr>
              <a:t>Interstitial tissue: </a:t>
            </a:r>
            <a:r>
              <a:rPr lang="en-US" sz="2400" dirty="0" smtClean="0">
                <a:solidFill>
                  <a:srgbClr val="000000"/>
                </a:solidFill>
              </a:rPr>
              <a:t>outside of the </a:t>
            </a:r>
            <a:r>
              <a:rPr lang="en-US" sz="2400" dirty="0" err="1" smtClean="0">
                <a:solidFill>
                  <a:srgbClr val="000000"/>
                </a:solidFill>
              </a:rPr>
              <a:t>seminiferous</a:t>
            </a:r>
            <a:r>
              <a:rPr lang="en-US" sz="2400" dirty="0" smtClean="0">
                <a:solidFill>
                  <a:srgbClr val="000000"/>
                </a:solidFill>
              </a:rPr>
              <a:t> tubules; the </a:t>
            </a:r>
            <a:r>
              <a:rPr lang="en-US" sz="2400" dirty="0" err="1" smtClean="0">
                <a:solidFill>
                  <a:srgbClr val="000000"/>
                </a:solidFill>
              </a:rPr>
              <a:t>steroidogenic</a:t>
            </a:r>
            <a:r>
              <a:rPr lang="en-US" sz="2400" dirty="0" smtClean="0">
                <a:solidFill>
                  <a:srgbClr val="000000"/>
                </a:solidFill>
              </a:rPr>
              <a:t> cell is the 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Leydig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cell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2684"/>
            <a:ext cx="7759700" cy="1130300"/>
          </a:xfrm>
          <a:noFill/>
        </p:spPr>
        <p:txBody>
          <a:bodyPr lIns="90488" tIns="44450" rIns="90488" bIns="44450">
            <a:normAutofit/>
          </a:bodyPr>
          <a:lstStyle/>
          <a:p>
            <a:pPr algn="l"/>
            <a:r>
              <a:rPr lang="en-US" sz="2800" dirty="0" smtClean="0"/>
              <a:t>II. Testicular </a:t>
            </a:r>
            <a:r>
              <a:rPr lang="en-US" sz="2800" dirty="0" err="1" smtClean="0"/>
              <a:t>Steroidogenesis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Leydig</a:t>
            </a:r>
            <a:r>
              <a:rPr lang="en-US" sz="3200" b="1" dirty="0" smtClean="0">
                <a:solidFill>
                  <a:srgbClr val="C00000"/>
                </a:solidFill>
              </a:rPr>
              <a:t> Cells: </a:t>
            </a:r>
            <a:r>
              <a:rPr lang="en-US" sz="3200" dirty="0" smtClean="0">
                <a:solidFill>
                  <a:srgbClr val="C00000"/>
                </a:solidFill>
              </a:rPr>
              <a:t>function &amp; regulation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157286"/>
            <a:ext cx="8115328" cy="4914920"/>
          </a:xfrm>
        </p:spPr>
        <p:txBody>
          <a:bodyPr lIns="90488" tIns="44450" rIns="90488" bIns="44450">
            <a:noAutofit/>
          </a:bodyPr>
          <a:lstStyle/>
          <a:p>
            <a:r>
              <a:rPr lang="en-US" sz="2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Leydig</a:t>
            </a:r>
            <a:r>
              <a:rPr lang="en-US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cells: </a:t>
            </a:r>
            <a:r>
              <a:rPr lang="en-US" sz="2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LH</a:t>
            </a:r>
            <a:r>
              <a:rPr lang="en-US" sz="2200" dirty="0" smtClean="0"/>
              <a:t> stimulates </a:t>
            </a:r>
            <a:r>
              <a:rPr lang="en-US" sz="2200" dirty="0" err="1" smtClean="0"/>
              <a:t>Leydig</a:t>
            </a:r>
            <a:r>
              <a:rPr lang="en-US" sz="2200" dirty="0" smtClean="0"/>
              <a:t> cell </a:t>
            </a:r>
            <a:r>
              <a:rPr lang="en-US" sz="2200" dirty="0" err="1" smtClean="0"/>
              <a:t>steroidogenesis</a:t>
            </a:r>
            <a:r>
              <a:rPr lang="en-US" sz="2200" dirty="0" smtClean="0"/>
              <a:t>.</a:t>
            </a:r>
            <a:endParaRPr lang="en-US" sz="2200" dirty="0" smtClean="0">
              <a:solidFill>
                <a:srgbClr val="000000"/>
              </a:solidFill>
            </a:endParaRPr>
          </a:p>
          <a:p>
            <a:r>
              <a:rPr lang="en-US" sz="2200" dirty="0" err="1" smtClean="0">
                <a:solidFill>
                  <a:srgbClr val="000000"/>
                </a:solidFill>
              </a:rPr>
              <a:t>Leydig</a:t>
            </a:r>
            <a:r>
              <a:rPr lang="en-US" sz="2200" dirty="0" smtClean="0">
                <a:solidFill>
                  <a:srgbClr val="000000"/>
                </a:solidFill>
              </a:rPr>
              <a:t> cells are unusual in that they </a:t>
            </a:r>
            <a:r>
              <a:rPr lang="en-US" sz="2200" b="1" dirty="0" smtClean="0">
                <a:solidFill>
                  <a:srgbClr val="0070C0"/>
                </a:solidFill>
              </a:rPr>
              <a:t>rely on </a:t>
            </a:r>
            <a:r>
              <a:rPr lang="en-US" sz="2200" b="1" i="1" dirty="0" smtClean="0">
                <a:solidFill>
                  <a:srgbClr val="0070C0"/>
                </a:solidFill>
              </a:rPr>
              <a:t>de novo</a:t>
            </a:r>
            <a:r>
              <a:rPr lang="en-US" sz="2200" b="1" dirty="0" smtClean="0">
                <a:solidFill>
                  <a:srgbClr val="0070C0"/>
                </a:solidFill>
              </a:rPr>
              <a:t> synthesis of cholesterol </a:t>
            </a:r>
            <a:r>
              <a:rPr lang="en-US" sz="2200" dirty="0" smtClean="0">
                <a:solidFill>
                  <a:srgbClr val="000000"/>
                </a:solidFill>
              </a:rPr>
              <a:t>more than other cells (50%).  Thus, only about 50% of cholesterol used in steroid production is obtained from LDL.</a:t>
            </a:r>
          </a:p>
          <a:p>
            <a:r>
              <a:rPr lang="en-US" sz="2200" b="1" dirty="0" smtClean="0">
                <a:solidFill>
                  <a:srgbClr val="0070C0"/>
                </a:solidFill>
              </a:rPr>
              <a:t>The rate-limiting step</a:t>
            </a:r>
            <a:r>
              <a:rPr lang="en-US" sz="2200" dirty="0" smtClean="0">
                <a:solidFill>
                  <a:srgbClr val="000000"/>
                </a:solidFill>
              </a:rPr>
              <a:t>, as in adrenal, is delivery of cholesterol to the inner mitochondrial membranes by </a:t>
            </a:r>
            <a:r>
              <a:rPr lang="en-US" sz="2200" dirty="0" err="1" smtClean="0">
                <a:solidFill>
                  <a:srgbClr val="000000"/>
                </a:solidFill>
              </a:rPr>
              <a:t>StAR</a:t>
            </a:r>
            <a:r>
              <a:rPr lang="en-US" sz="22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sz="2200" dirty="0" smtClean="0"/>
              <a:t>The production of androgens from cholesterol is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identical to </a:t>
            </a:r>
            <a:r>
              <a:rPr lang="en-US" sz="2200" dirty="0" smtClean="0"/>
              <a:t>that in the adrenal,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</a:t>
            </a:r>
            <a:r>
              <a:rPr lang="en-US" sz="2200" dirty="0" smtClean="0"/>
              <a:t> that it continues from </a:t>
            </a:r>
            <a:r>
              <a:rPr lang="en-US" sz="2200" dirty="0" err="1" smtClean="0"/>
              <a:t>androstenedione</a:t>
            </a:r>
            <a:r>
              <a:rPr lang="en-US" sz="2200" dirty="0" smtClean="0"/>
              <a:t> to testosterone.</a:t>
            </a:r>
            <a:endParaRPr lang="en-US" sz="2200" dirty="0" smtClean="0">
              <a:solidFill>
                <a:srgbClr val="000000"/>
              </a:solidFill>
            </a:endParaRPr>
          </a:p>
          <a:p>
            <a:r>
              <a:rPr lang="en-US" sz="2200" dirty="0" smtClean="0"/>
              <a:t>Testosterone circulates in plasma bound to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albumin</a:t>
            </a:r>
            <a:r>
              <a:rPr lang="en-US" sz="2200" dirty="0" smtClean="0"/>
              <a:t> (50%) &amp; </a:t>
            </a:r>
            <a:r>
              <a:rPr lang="en-US" sz="2200" b="1" dirty="0" smtClean="0"/>
              <a:t>sex hormone binding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globulin</a:t>
            </a:r>
            <a:r>
              <a:rPr lang="en-US" sz="2200" dirty="0" smtClean="0"/>
              <a:t> (~44%; SHBG).But, it is only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</a:t>
            </a:r>
            <a:r>
              <a:rPr lang="en-US" sz="2200" dirty="0" smtClean="0"/>
              <a:t> steroid (~2%) that can diffuse into target cells &amp; bind to receptors that is bioactive.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Metabolism of testosterone occurs in </a:t>
            </a:r>
            <a:r>
              <a:rPr lang="en-US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liver.</a:t>
            </a:r>
          </a:p>
          <a:p>
            <a:endParaRPr lang="en-US" sz="2200" dirty="0" smtClean="0">
              <a:solidFill>
                <a:srgbClr val="000000"/>
              </a:solidFill>
            </a:endParaRPr>
          </a:p>
          <a:p>
            <a:endParaRPr lang="en-US" sz="2200" b="1" dirty="0" smtClean="0">
              <a:solidFill>
                <a:srgbClr val="C00000"/>
              </a:solidFill>
            </a:endParaRPr>
          </a:p>
          <a:p>
            <a:endParaRPr lang="en-US" sz="2200" b="1" dirty="0" smtClean="0">
              <a:solidFill>
                <a:srgbClr val="C00000"/>
              </a:solidFill>
            </a:endParaRPr>
          </a:p>
          <a:p>
            <a:pPr eaLnBrk="1" hangingPunct="1">
              <a:buFontTx/>
              <a:buNone/>
            </a:pPr>
            <a:endParaRPr lang="en-US" sz="22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-24"/>
            <a:ext cx="8401080" cy="1143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II. Testicular </a:t>
            </a:r>
            <a:r>
              <a:rPr lang="en-US" sz="2800" dirty="0" err="1" smtClean="0"/>
              <a:t>Steroidogenesis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Testosterone &amp; DHT biosynthesis</a:t>
            </a:r>
            <a:endParaRPr lang="ar-JO" sz="32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0491"/>
            <a:ext cx="840108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err="1" smtClean="0">
                <a:solidFill>
                  <a:srgbClr val="0070C0"/>
                </a:solidFill>
              </a:rPr>
              <a:t>Dihydrotestosterone</a:t>
            </a:r>
            <a:r>
              <a:rPr lang="en-US" sz="2400" b="1" dirty="0" smtClean="0">
                <a:solidFill>
                  <a:srgbClr val="0070C0"/>
                </a:solidFill>
              </a:rPr>
              <a:t> (DHT)</a:t>
            </a:r>
            <a:r>
              <a:rPr lang="en-US" sz="2400" dirty="0" smtClean="0"/>
              <a:t>, is the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potent </a:t>
            </a:r>
            <a:r>
              <a:rPr lang="en-US" sz="2400" dirty="0" smtClean="0"/>
              <a:t>androgen, it is formed from testosterone, by the reduction of the A ring through the action of the enzyme </a:t>
            </a:r>
            <a:r>
              <a:rPr lang="en-US" sz="2400" b="1" dirty="0" smtClean="0">
                <a:solidFill>
                  <a:srgbClr val="008000"/>
                </a:solidFill>
              </a:rPr>
              <a:t>5</a:t>
            </a:r>
            <a:r>
              <a:rPr lang="el-GR" sz="2400" b="1" dirty="0" smtClean="0">
                <a:solidFill>
                  <a:srgbClr val="008000"/>
                </a:solidFill>
              </a:rPr>
              <a:t>α</a:t>
            </a:r>
            <a:r>
              <a:rPr lang="en-US" sz="2400" b="1" dirty="0" smtClean="0">
                <a:solidFill>
                  <a:srgbClr val="008000"/>
                </a:solidFill>
              </a:rPr>
              <a:t>-</a:t>
            </a:r>
            <a:r>
              <a:rPr lang="en-US" sz="2400" b="1" dirty="0" err="1" smtClean="0">
                <a:solidFill>
                  <a:srgbClr val="008000"/>
                </a:solidFill>
              </a:rPr>
              <a:t>Reductase</a:t>
            </a:r>
            <a:r>
              <a:rPr lang="en-US" sz="2400" b="1" dirty="0" smtClean="0">
                <a:solidFill>
                  <a:srgbClr val="008000"/>
                </a:solidFill>
              </a:rPr>
              <a:t> (NADPH-dependent).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In many tissues, including </a:t>
            </a:r>
            <a:r>
              <a:rPr lang="en-US" sz="2400" i="1" dirty="0" smtClean="0">
                <a:solidFill>
                  <a:srgbClr val="002060"/>
                </a:solidFill>
              </a:rPr>
              <a:t>prostate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i="1" dirty="0" smtClean="0">
                <a:solidFill>
                  <a:srgbClr val="002060"/>
                </a:solidFill>
              </a:rPr>
              <a:t>external </a:t>
            </a:r>
            <a:r>
              <a:rPr lang="en-US" sz="2400" i="1" dirty="0" err="1" smtClean="0">
                <a:solidFill>
                  <a:srgbClr val="002060"/>
                </a:solidFill>
              </a:rPr>
              <a:t>genitilia</a:t>
            </a:r>
            <a:r>
              <a:rPr lang="en-US" sz="2400" dirty="0" smtClean="0">
                <a:solidFill>
                  <a:srgbClr val="002060"/>
                </a:solidFill>
              </a:rPr>
              <a:t>, and </a:t>
            </a:r>
            <a:r>
              <a:rPr lang="en-US" sz="2400" i="1" dirty="0" smtClean="0">
                <a:solidFill>
                  <a:srgbClr val="002060"/>
                </a:solidFill>
              </a:rPr>
              <a:t>skin</a:t>
            </a:r>
            <a:r>
              <a:rPr lang="en-US" sz="2400" dirty="0" smtClean="0"/>
              <a:t>, this is the active form of the hormone.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Testosterone thus can be considered as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pro-hormone </a:t>
            </a:r>
            <a:r>
              <a:rPr lang="en-US" sz="2400" dirty="0" smtClean="0"/>
              <a:t>since it is converted into a much more potent compound (DHT)and since most of this conversion occurs outside the testis.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 testes also produce </a:t>
            </a:r>
            <a:r>
              <a:rPr lang="en-US" sz="2400" b="1" dirty="0" smtClean="0">
                <a:solidFill>
                  <a:srgbClr val="C00000"/>
                </a:solidFill>
              </a:rPr>
              <a:t>17 </a:t>
            </a:r>
            <a:r>
              <a:rPr lang="el-GR" sz="2400" b="1" dirty="0" smtClean="0">
                <a:solidFill>
                  <a:srgbClr val="C00000"/>
                </a:solidFill>
              </a:rPr>
              <a:t>β</a:t>
            </a:r>
            <a:r>
              <a:rPr lang="en-US" sz="2400" b="1" dirty="0" smtClean="0">
                <a:solidFill>
                  <a:srgbClr val="C00000"/>
                </a:solidFill>
              </a:rPr>
              <a:t> -</a:t>
            </a:r>
            <a:r>
              <a:rPr lang="en-US" sz="2400" b="1" dirty="0" err="1" smtClean="0">
                <a:solidFill>
                  <a:srgbClr val="C00000"/>
                </a:solidFill>
              </a:rPr>
              <a:t>estradiol</a:t>
            </a:r>
            <a:r>
              <a:rPr lang="en-US" sz="2400" dirty="0" smtClean="0"/>
              <a:t>,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small amounts</a:t>
            </a:r>
            <a:r>
              <a:rPr lang="en-US" sz="2400" dirty="0" smtClean="0"/>
              <a:t>, but most of the estrogens produced by the male are derived from 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peripheral aromatization of testosterone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II. Testicular  </a:t>
            </a:r>
            <a:r>
              <a:rPr lang="en-US" sz="3200" dirty="0" err="1" smtClean="0"/>
              <a:t>steroidogenesis</a:t>
            </a:r>
            <a:r>
              <a:rPr lang="en-US" sz="3200" dirty="0" smtClean="0"/>
              <a:t>:</a:t>
            </a:r>
            <a:r>
              <a:rPr lang="en-US" sz="3200" dirty="0" smtClean="0">
                <a:solidFill>
                  <a:srgbClr val="C00000"/>
                </a:solidFill>
              </a:rPr>
              <a:t>  biosynthesis and action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Testicular Androgens:</a:t>
            </a:r>
          </a:p>
          <a:p>
            <a:pPr eaLnBrk="1" hangingPunct="1">
              <a:lnSpc>
                <a:spcPct val="80000"/>
              </a:lnSpc>
              <a:buFontTx/>
              <a:buAutoNum type="alphaUcPeriod"/>
            </a:pPr>
            <a:r>
              <a:rPr lang="en-US" sz="2800" dirty="0" err="1" smtClean="0"/>
              <a:t>Pregnenolone</a:t>
            </a:r>
            <a:r>
              <a:rPr lang="en-US" sz="2800" dirty="0" smtClean="0"/>
              <a:t> is formed from cholesterol in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mitochondria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AutoNum type="alphaUcPeriod"/>
            </a:pPr>
            <a:r>
              <a:rPr lang="en-US" sz="2800" dirty="0" smtClean="0"/>
              <a:t>The conversion of </a:t>
            </a:r>
            <a:r>
              <a:rPr lang="en-US" sz="2800" dirty="0" err="1" smtClean="0"/>
              <a:t>pregnenolone</a:t>
            </a:r>
            <a:r>
              <a:rPr lang="en-US" sz="2800" dirty="0" smtClean="0"/>
              <a:t> to testosterone requires enzymes which are found in the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en-US" sz="2800" dirty="0" smtClean="0"/>
              <a:t> of the testes cells.</a:t>
            </a:r>
          </a:p>
          <a:p>
            <a:pPr>
              <a:lnSpc>
                <a:spcPct val="80000"/>
              </a:lnSpc>
              <a:buFontTx/>
              <a:buAutoNum type="alphaUcPeriod"/>
            </a:pPr>
            <a:r>
              <a:rPr lang="en-US" sz="2800" dirty="0" smtClean="0"/>
              <a:t> The conversion of </a:t>
            </a:r>
            <a:r>
              <a:rPr lang="en-US" sz="2800" dirty="0" err="1" smtClean="0"/>
              <a:t>pregnenolone</a:t>
            </a:r>
            <a:r>
              <a:rPr lang="en-US" sz="2800" dirty="0" smtClean="0"/>
              <a:t> to testosterone may occur through the </a:t>
            </a:r>
            <a:r>
              <a:rPr lang="en-US" sz="2800" b="1" dirty="0" smtClean="0">
                <a:solidFill>
                  <a:srgbClr val="0070C0"/>
                </a:solidFill>
              </a:rPr>
              <a:t>∆4 "Progesterone Pathway</a:t>
            </a:r>
            <a:r>
              <a:rPr lang="en-US" sz="2800" dirty="0" smtClean="0"/>
              <a:t>“  or  by </a:t>
            </a:r>
            <a:r>
              <a:rPr lang="en-US" sz="2800" b="1" dirty="0" smtClean="0">
                <a:solidFill>
                  <a:srgbClr val="0070C0"/>
                </a:solidFill>
              </a:rPr>
              <a:t>DHEA or ∆ 5 pathway </a:t>
            </a:r>
            <a:r>
              <a:rPr lang="en-US" sz="2800" dirty="0" smtClean="0"/>
              <a:t>which appears to be most important in humans.</a:t>
            </a:r>
          </a:p>
          <a:p>
            <a:pPr eaLnBrk="1" hangingPunct="1">
              <a:lnSpc>
                <a:spcPct val="80000"/>
              </a:lnSpc>
              <a:buFontTx/>
              <a:buAutoNum type="alphaUcPeriod"/>
            </a:pPr>
            <a:r>
              <a:rPr lang="en-US" sz="2800" dirty="0" smtClean="0"/>
              <a:t>  it requires the following 5 enzymes: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</a:rPr>
              <a:t>3 </a:t>
            </a:r>
            <a:r>
              <a:rPr lang="el-GR" sz="2400" dirty="0" smtClean="0">
                <a:solidFill>
                  <a:srgbClr val="002060"/>
                </a:solidFill>
              </a:rPr>
              <a:t>β</a:t>
            </a:r>
            <a:r>
              <a:rPr lang="en-US" sz="2800" dirty="0" smtClean="0">
                <a:solidFill>
                  <a:srgbClr val="002060"/>
                </a:solidFill>
              </a:rPr>
              <a:t> -</a:t>
            </a:r>
            <a:r>
              <a:rPr lang="en-US" sz="2800" dirty="0" err="1" smtClean="0">
                <a:solidFill>
                  <a:srgbClr val="002060"/>
                </a:solidFill>
              </a:rPr>
              <a:t>Hydroxysteroid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dehydrogenase</a:t>
            </a:r>
            <a:r>
              <a:rPr lang="en-US" sz="2800" dirty="0" smtClean="0">
                <a:solidFill>
                  <a:srgbClr val="002060"/>
                </a:solidFill>
              </a:rPr>
              <a:t> (3</a:t>
            </a:r>
            <a:r>
              <a:rPr lang="en-US" sz="2800" dirty="0" smtClean="0">
                <a:solidFill>
                  <a:srgbClr val="002060"/>
                </a:solidFill>
                <a:latin typeface="Symbol" pitchFamily="18" charset="2"/>
              </a:rPr>
              <a:t>b</a:t>
            </a:r>
            <a:r>
              <a:rPr lang="en-US" sz="2800" dirty="0" smtClean="0">
                <a:solidFill>
                  <a:srgbClr val="002060"/>
                </a:solidFill>
              </a:rPr>
              <a:t>-OHSD) &amp; ∆5-4 </a:t>
            </a:r>
            <a:r>
              <a:rPr lang="en-US" sz="2800" dirty="0" err="1" smtClean="0">
                <a:solidFill>
                  <a:srgbClr val="002060"/>
                </a:solidFill>
              </a:rPr>
              <a:t>Isomerase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</a:rPr>
              <a:t> 17</a:t>
            </a:r>
            <a:r>
              <a:rPr lang="en-US" sz="2800" dirty="0" smtClean="0">
                <a:solidFill>
                  <a:srgbClr val="002060"/>
                </a:solidFill>
                <a:latin typeface="Symbol" pitchFamily="18" charset="2"/>
              </a:rPr>
              <a:t>a</a:t>
            </a:r>
            <a:r>
              <a:rPr lang="en-US" sz="2800" dirty="0" smtClean="0">
                <a:solidFill>
                  <a:srgbClr val="002060"/>
                </a:solidFill>
              </a:rPr>
              <a:t>-Hydroxylase &amp; C17,20 </a:t>
            </a:r>
            <a:r>
              <a:rPr lang="en-US" sz="2800" dirty="0" err="1" smtClean="0">
                <a:solidFill>
                  <a:srgbClr val="002060"/>
                </a:solidFill>
              </a:rPr>
              <a:t>Lyase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</a:rPr>
              <a:t>17</a:t>
            </a:r>
            <a:r>
              <a:rPr lang="en-US" sz="2800" b="1" dirty="0" smtClean="0">
                <a:solidFill>
                  <a:srgbClr val="002060"/>
                </a:solidFill>
                <a:latin typeface="Symbol" pitchFamily="18" charset="2"/>
              </a:rPr>
              <a:t>b</a:t>
            </a:r>
            <a:r>
              <a:rPr lang="en-US" sz="2800" b="1" dirty="0" smtClean="0">
                <a:solidFill>
                  <a:srgbClr val="002060"/>
                </a:solidFill>
              </a:rPr>
              <a:t>-Hydroxysteroid </a:t>
            </a:r>
            <a:r>
              <a:rPr lang="en-US" sz="2800" b="1" dirty="0" err="1" smtClean="0">
                <a:solidFill>
                  <a:srgbClr val="002060"/>
                </a:solidFill>
              </a:rPr>
              <a:t>Dehydrogenase</a:t>
            </a:r>
            <a:r>
              <a:rPr lang="en-US" sz="2800" b="1" dirty="0" smtClean="0">
                <a:solidFill>
                  <a:srgbClr val="002060"/>
                </a:solidFill>
              </a:rPr>
              <a:t> (17</a:t>
            </a:r>
            <a:r>
              <a:rPr lang="en-US" sz="2800" b="1" dirty="0" smtClean="0">
                <a:solidFill>
                  <a:srgbClr val="002060"/>
                </a:solidFill>
                <a:latin typeface="Symbol" pitchFamily="18" charset="2"/>
              </a:rPr>
              <a:t>b</a:t>
            </a:r>
            <a:r>
              <a:rPr lang="en-US" sz="2800" b="1" dirty="0" smtClean="0">
                <a:solidFill>
                  <a:srgbClr val="002060"/>
                </a:solidFill>
              </a:rPr>
              <a:t>-OHSD).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DHTPath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8" y="571480"/>
            <a:ext cx="9077325" cy="5810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ight Arrow 2"/>
          <p:cNvSpPr/>
          <p:nvPr/>
        </p:nvSpPr>
        <p:spPr>
          <a:xfrm>
            <a:off x="1785918" y="500042"/>
            <a:ext cx="6572296" cy="285752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28596" y="4572008"/>
            <a:ext cx="6000792" cy="214314"/>
          </a:xfrm>
          <a:prstGeom prst="rightArrow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98810" y="285728"/>
            <a:ext cx="1827936" cy="461665"/>
          </a:xfrm>
          <a:prstGeom prst="rect">
            <a:avLst/>
          </a:prstGeom>
          <a:solidFill>
            <a:srgbClr val="CCECFF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∆ 5 pathway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71736" y="4714884"/>
            <a:ext cx="1827936" cy="461665"/>
          </a:xfrm>
          <a:prstGeom prst="rect">
            <a:avLst/>
          </a:prstGeom>
          <a:solidFill>
            <a:srgbClr val="FFCCFF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∆ 4 pathway 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57356" y="6000768"/>
            <a:ext cx="4018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Testosterone biosynthesis</a:t>
            </a:r>
            <a:endParaRPr lang="en-US" sz="2800" b="1" dirty="0"/>
          </a:p>
        </p:txBody>
      </p:sp>
      <p:sp>
        <p:nvSpPr>
          <p:cNvPr id="12" name="Oval 11"/>
          <p:cNvSpPr/>
          <p:nvPr/>
        </p:nvSpPr>
        <p:spPr>
          <a:xfrm>
            <a:off x="7643834" y="5857892"/>
            <a:ext cx="428628" cy="285752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5400000" flipV="1">
            <a:off x="5377018" y="2590944"/>
            <a:ext cx="3357586" cy="46166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17 </a:t>
            </a:r>
            <a:r>
              <a:rPr lang="en-US" sz="2400" b="1" dirty="0" smtClean="0">
                <a:solidFill>
                  <a:srgbClr val="C00000"/>
                </a:solidFill>
                <a:latin typeface="Symbol" pitchFamily="18" charset="2"/>
              </a:rPr>
              <a:t>b</a:t>
            </a:r>
            <a:r>
              <a:rPr lang="en-US" sz="2400" b="1" dirty="0" smtClean="0">
                <a:solidFill>
                  <a:srgbClr val="C00000"/>
                </a:solidFill>
              </a:rPr>
              <a:t>-HSD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istrator\Desktop\dihydrotestoster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130691"/>
            <a:ext cx="2714644" cy="1655763"/>
          </a:xfrm>
          <a:prstGeom prst="rect">
            <a:avLst/>
          </a:prstGeom>
          <a:noFill/>
        </p:spPr>
      </p:pic>
      <p:pic>
        <p:nvPicPr>
          <p:cNvPr id="6" name="Picture 4" descr="C:\Documents and Settings\Administrator\Desktop\testostero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981072"/>
            <a:ext cx="2667000" cy="173354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963871" y="1814444"/>
            <a:ext cx="1608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Testosterone 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14678" y="5072074"/>
            <a:ext cx="2429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err="1" smtClean="0"/>
              <a:t>Dihydrotestosterone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21" name="Down Arrow 20"/>
          <p:cNvSpPr/>
          <p:nvPr/>
        </p:nvSpPr>
        <p:spPr>
          <a:xfrm>
            <a:off x="6572264" y="2857496"/>
            <a:ext cx="285752" cy="142876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858016" y="3243204"/>
            <a:ext cx="1716560" cy="400110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5 </a:t>
            </a:r>
            <a:r>
              <a:rPr lang="en-US" sz="2000" b="1" dirty="0" smtClean="0">
                <a:latin typeface="Symbol" pitchFamily="18" charset="2"/>
              </a:rPr>
              <a:t>a</a:t>
            </a:r>
            <a:r>
              <a:rPr lang="en-US" sz="2000" b="1" dirty="0" smtClean="0"/>
              <a:t>-</a:t>
            </a:r>
            <a:r>
              <a:rPr lang="en-US" sz="2000" b="1" dirty="0" err="1" smtClean="0"/>
              <a:t>reductase</a:t>
            </a:r>
            <a:endParaRPr lang="en-US" sz="2000" b="1" dirty="0"/>
          </a:p>
        </p:txBody>
      </p:sp>
      <p:sp>
        <p:nvSpPr>
          <p:cNvPr id="28" name="Rectangle 27"/>
          <p:cNvSpPr/>
          <p:nvPr/>
        </p:nvSpPr>
        <p:spPr>
          <a:xfrm>
            <a:off x="6357950" y="5500702"/>
            <a:ext cx="428628" cy="3571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643570" y="3273982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NADPH</a:t>
            </a:r>
            <a:endParaRPr lang="en-US" b="1" dirty="0"/>
          </a:p>
        </p:txBody>
      </p:sp>
      <p:sp>
        <p:nvSpPr>
          <p:cNvPr id="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C00000"/>
                </a:solidFill>
              </a:rPr>
              <a:t>Testosterone → </a:t>
            </a:r>
            <a:r>
              <a:rPr lang="en-US" sz="4000" dirty="0" err="1" smtClean="0">
                <a:solidFill>
                  <a:srgbClr val="C00000"/>
                </a:solidFill>
              </a:rPr>
              <a:t>Dihydrotestosterone</a:t>
            </a:r>
            <a:endParaRPr lang="en-US" sz="4000" dirty="0" smtClean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4348" y="1142984"/>
            <a:ext cx="32753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In peripheral tissues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6286512" y="2143116"/>
            <a:ext cx="428628" cy="428628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35" grpId="0" animBg="1"/>
      <p:bldP spid="3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4751</TotalTime>
  <Words>1071</Words>
  <Application>Microsoft Office PowerPoint</Application>
  <PresentationFormat>On-screen Show (4:3)</PresentationFormat>
  <Paragraphs>128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Second Year  Endocrine system Biochemistry</vt:lpstr>
      <vt:lpstr>Endocrine system Steroidogenesis lecture 7 (17 slides) (sex hormone synthesis) II. Testicular steroidogenesis. III. Ovarian steroidogenesis.  </vt:lpstr>
      <vt:lpstr>II. Testicular Steroidogenesis  </vt:lpstr>
      <vt:lpstr>II. Testicular Steroidogenesis  Production of steroids in the testis</vt:lpstr>
      <vt:lpstr>II. Testicular Steroidogenesis  Leydig Cells: function &amp; regulation</vt:lpstr>
      <vt:lpstr>II. Testicular Steroidogenesis  Testosterone &amp; DHT biosynthesis</vt:lpstr>
      <vt:lpstr>II. Testicular  steroidogenesis:  biosynthesis and action </vt:lpstr>
      <vt:lpstr>Slide 8</vt:lpstr>
      <vt:lpstr>Testosterone → Dihydrotestosterone</vt:lpstr>
      <vt:lpstr>III. Ovarian Steroidogenesis  </vt:lpstr>
      <vt:lpstr>III. Ovarian steroidogenesis</vt:lpstr>
      <vt:lpstr>Estrogen: sources</vt:lpstr>
      <vt:lpstr>Estrogen:  synthesis</vt:lpstr>
      <vt:lpstr>III. ovarian steroidogenesis: regulation</vt:lpstr>
      <vt:lpstr>Slide 15</vt:lpstr>
      <vt:lpstr>General comments 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meperidine </dc:title>
  <dc:creator>ALY</dc:creator>
  <cp:lastModifiedBy>emans</cp:lastModifiedBy>
  <cp:revision>864</cp:revision>
  <dcterms:created xsi:type="dcterms:W3CDTF">2012-12-22T21:25:18Z</dcterms:created>
  <dcterms:modified xsi:type="dcterms:W3CDTF">2020-03-27T19:19:48Z</dcterms:modified>
</cp:coreProperties>
</file>