
<file path=[Content_Types].xml><?xml version="1.0" encoding="utf-8"?>
<Types xmlns="http://schemas.openxmlformats.org/package/2006/content-types">
  <Default Extension="png" ContentType="image/png"/>
  <Default Extension="rels" ContentType="application/vnd.openxmlformats-package.relationships+xml"/>
  <Default Extension="jpeg" ContentType="image/jpeg"/>
  <Default Extension="xml" ContentType="application/xml"/>
  <Override PartName="/ppt/presentation.xml" ContentType="application/vnd.openxmlformats-officedocument.presentationml.presentation.main+xml"/>
  <Override PartName="/ppt/slides/slide76.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42.xml" ContentType="application/vnd.openxmlformats-officedocument.presentationml.slide+xml"/>
  <Override PartName="/ppt/slides/slide41.xml" ContentType="application/vnd.openxmlformats-officedocument.presentationml.slide+xml"/>
  <Override PartName="/ppt/slides/slide4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66.xml" ContentType="application/vnd.openxmlformats-officedocument.presentationml.slide+xml"/>
  <Override PartName="/ppt/slides/slide65.xml" ContentType="application/vnd.openxmlformats-officedocument.presentationml.slide+xml"/>
  <Override PartName="/ppt/slides/slide6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77.xml" ContentType="application/vnd.openxmlformats-officedocument.presentationml.slide+xml"/>
  <Override PartName="/ppt/slides/slide30.xml" ContentType="application/vnd.openxmlformats-officedocument.presentationml.slide+xml"/>
  <Override PartName="/ppt/slides/slide28.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29.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13.xml" ContentType="application/vnd.openxmlformats-officedocument.presentationml.slide+xml"/>
  <Override PartName="/ppt/slides/slide5.xml" ContentType="application/vnd.openxmlformats-officedocument.presentationml.slide+xml"/>
  <Override PartName="/ppt/slides/slide15.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2.xml" ContentType="application/vnd.openxmlformats-officedocument.presentationml.slide+xml"/>
  <Override PartName="/ppt/slides/slide14.xml" ContentType="application/vnd.openxmlformats-officedocument.presentationml.slide+xml"/>
  <Override PartName="/ppt/slides/slide20.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21.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Masters/slideMaster1.xml" ContentType="application/vnd.openxmlformats-officedocument.presentationml.slideMaster+xml"/>
  <Override PartName="/ppt/slideLayouts/slideLayout16.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17.xml" ContentType="application/vnd.openxmlformats-officedocument.presentationml.slideLayout+xml"/>
  <Override PartName="/ppt/slideLayouts/slideLayout7.xml" ContentType="application/vnd.openxmlformats-officedocument.presentationml.slideLayout+xml"/>
  <Override PartName="/ppt/slideLayouts/slideLayout9.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8.xml" ContentType="application/vnd.openxmlformats-officedocument.presentationml.slideLayout+xml"/>
  <Override PartName="/ppt/slideLayouts/slideLayout13.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12.xml" ContentType="application/vnd.openxmlformats-officedocument.presentationml.slideLayout+xml"/>
  <Override PartName="/ppt/theme/theme1.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75"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6" r:id="rId21"/>
    <p:sldId id="279" r:id="rId22"/>
    <p:sldId id="280" r:id="rId23"/>
    <p:sldId id="277" r:id="rId24"/>
    <p:sldId id="278"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6" r:id="rId40"/>
    <p:sldId id="295"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24" r:id="rId69"/>
    <p:sldId id="325" r:id="rId70"/>
    <p:sldId id="326" r:id="rId71"/>
    <p:sldId id="328" r:id="rId72"/>
    <p:sldId id="329" r:id="rId73"/>
    <p:sldId id="330" r:id="rId74"/>
    <p:sldId id="331" r:id="rId75"/>
    <p:sldId id="332" r:id="rId76"/>
    <p:sldId id="333" r:id="rId77"/>
    <p:sldId id="334" r:id="rId7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6005" autoAdjust="0"/>
    <p:restoredTop sz="94660"/>
  </p:normalViewPr>
  <p:slideViewPr>
    <p:cSldViewPr snapToGrid="0">
      <p:cViewPr varScale="1">
        <p:scale>
          <a:sx n="73" d="100"/>
          <a:sy n="73" d="100"/>
        </p:scale>
        <p:origin x="-582" y="-102"/>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customXml" Target="../customXml/item2.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85" Type="http://schemas.openxmlformats.org/officeDocument/2006/relationships/customXml" Target="../customXml/item3.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dirty="0"/>
              <a:pPr/>
              <a:t>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pPr/>
              <a:t>1/3/2022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pPr/>
              <a:t>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smtClean="0"/>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smtClean="0"/>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pPr/>
              <a:t>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pPr/>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pPr/>
              <a:t>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pPr/>
              <a:t>1/3/2022</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pPr/>
              <a:t>1/3/2022</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pPr/>
              <a:t>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pPr/>
              <a:t>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p>
            <a:fld id="{4509A250-FF31-4206-8172-F9D3106AACB1}" type="datetimeFigureOut">
              <a:rPr lang="en-US" dirty="0"/>
              <a:pPr/>
              <a:t>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96027F-7875-4030-9381-8BD8C4F21935}" type="datetimeFigureOut">
              <a:rPr lang="en-US" dirty="0"/>
              <a:pPr/>
              <a:t>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dirty="0"/>
              <a:pPr/>
              <a:t>1/3/2022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dirty="0"/>
              <a:pPr/>
              <a:t>1/3/2022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dirty="0"/>
              <a:pPr/>
              <a:t>1/3/2022</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pPr/>
              <a:t>1/3/2022</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Date Placeholder 4"/>
          <p:cNvSpPr>
            <a:spLocks noGrp="1"/>
          </p:cNvSpPr>
          <p:nvPr>
            <p:ph type="dt" sz="half" idx="10"/>
          </p:nvPr>
        </p:nvSpPr>
        <p:spPr/>
        <p:txBody>
          <a:bodyPr/>
          <a:lstStyle/>
          <a:p>
            <a:fld id="{4509A250-FF31-4206-8172-F9D3106AACB1}" type="datetimeFigureOut">
              <a:rPr lang="en-US" dirty="0"/>
              <a:pPr/>
              <a:t>1/3/2022</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pPr/>
              <a:t>1/3/2022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dirty="0"/>
              <a:pPr/>
              <a:t>1/3/2022</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pn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6.xml"/><Relationship Id="rId4" Type="http://schemas.openxmlformats.org/officeDocument/2006/relationships/image" Target="../media/image106.jpeg"/></Relationships>
</file>

<file path=ppt/slides/_rels/slide76.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Pathology lab</a:t>
            </a:r>
            <a:endParaRPr lang="en-US" dirty="0"/>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 xmlns:p14="http://schemas.microsoft.com/office/powerpoint/2010/main" val="24046556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t>Serous </a:t>
            </a:r>
            <a:r>
              <a:rPr lang="en-US" sz="4400" dirty="0"/>
              <a:t>Inflammation</a:t>
            </a:r>
            <a:endParaRPr lang="en-US" dirty="0"/>
          </a:p>
        </p:txBody>
      </p:sp>
      <p:pic>
        <p:nvPicPr>
          <p:cNvPr id="3" name="Picture 2" descr="Blister - Wikipedia"/>
          <p:cNvPicPr>
            <a:picLocks noChangeAspect="1" noChangeArrowheads="1"/>
          </p:cNvPicPr>
          <p:nvPr/>
        </p:nvPicPr>
        <p:blipFill>
          <a:blip r:embed="rId2"/>
          <a:srcRect/>
          <a:stretch>
            <a:fillRect/>
          </a:stretch>
        </p:blipFill>
        <p:spPr bwMode="auto">
          <a:xfrm>
            <a:off x="1266825" y="3028950"/>
            <a:ext cx="3886200" cy="2590800"/>
          </a:xfrm>
          <a:prstGeom prst="rect">
            <a:avLst/>
          </a:prstGeom>
          <a:noFill/>
        </p:spPr>
      </p:pic>
      <p:pic>
        <p:nvPicPr>
          <p:cNvPr id="4" name="Picture 3" descr="Bullous Pemphigoid | Plastic Surgery Key"/>
          <p:cNvPicPr>
            <a:picLocks noChangeAspect="1" noChangeArrowheads="1"/>
          </p:cNvPicPr>
          <p:nvPr/>
        </p:nvPicPr>
        <p:blipFill>
          <a:blip r:embed="rId3"/>
          <a:srcRect r="11067" b="12911"/>
          <a:stretch>
            <a:fillRect/>
          </a:stretch>
        </p:blipFill>
        <p:spPr bwMode="auto">
          <a:xfrm>
            <a:off x="5534025" y="2876550"/>
            <a:ext cx="4286250" cy="3276600"/>
          </a:xfrm>
          <a:prstGeom prst="rect">
            <a:avLst/>
          </a:prstGeom>
          <a:noFill/>
        </p:spPr>
      </p:pic>
    </p:spTree>
    <p:extLst>
      <p:ext uri="{BB962C8B-B14F-4D97-AF65-F5344CB8AC3E}">
        <p14:creationId xmlns="" xmlns:p14="http://schemas.microsoft.com/office/powerpoint/2010/main" val="18202967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ownload (1).jpg"/>
          <p:cNvPicPr>
            <a:picLocks noChangeAspect="1"/>
          </p:cNvPicPr>
          <p:nvPr/>
        </p:nvPicPr>
        <p:blipFill>
          <a:blip r:embed="rId2"/>
          <a:stretch>
            <a:fillRect/>
          </a:stretch>
        </p:blipFill>
        <p:spPr>
          <a:xfrm>
            <a:off x="5343525" y="1266825"/>
            <a:ext cx="3967506" cy="2971800"/>
          </a:xfrm>
          <a:prstGeom prst="rect">
            <a:avLst/>
          </a:prstGeom>
        </p:spPr>
      </p:pic>
      <p:pic>
        <p:nvPicPr>
          <p:cNvPr id="4" name="Picture 3" descr="Chapter 1 – The Anatomy of the Normal Heart | Thoracic Key"/>
          <p:cNvPicPr>
            <a:picLocks noChangeAspect="1" noChangeArrowheads="1"/>
          </p:cNvPicPr>
          <p:nvPr/>
        </p:nvPicPr>
        <p:blipFill>
          <a:blip r:embed="rId3"/>
          <a:srcRect/>
          <a:stretch>
            <a:fillRect/>
          </a:stretch>
        </p:blipFill>
        <p:spPr bwMode="auto">
          <a:xfrm>
            <a:off x="1304925" y="1190625"/>
            <a:ext cx="3551624" cy="4724400"/>
          </a:xfrm>
          <a:prstGeom prst="rect">
            <a:avLst/>
          </a:prstGeom>
          <a:noFill/>
        </p:spPr>
      </p:pic>
      <p:sp>
        <p:nvSpPr>
          <p:cNvPr id="5" name="Rectangle 4"/>
          <p:cNvSpPr/>
          <p:nvPr/>
        </p:nvSpPr>
        <p:spPr>
          <a:xfrm>
            <a:off x="5038725" y="4543425"/>
            <a:ext cx="4572000" cy="923330"/>
          </a:xfrm>
          <a:prstGeom prst="rect">
            <a:avLst/>
          </a:prstGeom>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The </a:t>
            </a:r>
            <a:r>
              <a:rPr lang="en-US" b="1" dirty="0"/>
              <a:t>pericardial surface</a:t>
            </a:r>
            <a:r>
              <a:rPr lang="en-US" dirty="0"/>
              <a:t> is </a:t>
            </a:r>
            <a:r>
              <a:rPr lang="en-US" b="1" dirty="0"/>
              <a:t>dry</a:t>
            </a:r>
            <a:r>
              <a:rPr lang="en-US" dirty="0"/>
              <a:t> with a </a:t>
            </a:r>
            <a:r>
              <a:rPr lang="en-US" b="1" dirty="0"/>
              <a:t>coarse granular appearance</a:t>
            </a:r>
            <a:r>
              <a:rPr lang="en-US" dirty="0"/>
              <a:t> caused by </a:t>
            </a:r>
            <a:r>
              <a:rPr lang="en-US" b="1" dirty="0"/>
              <a:t>fibrinous exudate</a:t>
            </a:r>
            <a:r>
              <a:rPr lang="en-US" dirty="0"/>
              <a:t> </a:t>
            </a:r>
          </a:p>
        </p:txBody>
      </p:sp>
      <p:sp>
        <p:nvSpPr>
          <p:cNvPr id="6" name="Rectangle 5"/>
          <p:cNvSpPr/>
          <p:nvPr/>
        </p:nvSpPr>
        <p:spPr>
          <a:xfrm>
            <a:off x="1152525" y="6106894"/>
            <a:ext cx="4572000" cy="646331"/>
          </a:xfrm>
          <a:prstGeom prst="rect">
            <a:avLst/>
          </a:prstGeom>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Normally</a:t>
            </a:r>
            <a:r>
              <a:rPr lang="en-US" dirty="0"/>
              <a:t>, the visceral </a:t>
            </a:r>
            <a:r>
              <a:rPr lang="en-US" b="1" dirty="0"/>
              <a:t>pericardium</a:t>
            </a:r>
            <a:r>
              <a:rPr lang="en-US" dirty="0"/>
              <a:t> is </a:t>
            </a:r>
            <a:r>
              <a:rPr lang="en-US" b="1" dirty="0"/>
              <a:t>translucent</a:t>
            </a:r>
            <a:r>
              <a:rPr lang="en-US" dirty="0"/>
              <a:t> </a:t>
            </a:r>
          </a:p>
        </p:txBody>
      </p:sp>
      <p:sp>
        <p:nvSpPr>
          <p:cNvPr id="7" name="Rectangle 6"/>
          <p:cNvSpPr/>
          <p:nvPr/>
        </p:nvSpPr>
        <p:spPr>
          <a:xfrm>
            <a:off x="1613027" y="316558"/>
            <a:ext cx="4616970" cy="584775"/>
          </a:xfrm>
          <a:prstGeom prst="rect">
            <a:avLst/>
          </a:prstGeom>
        </p:spPr>
        <p:txBody>
          <a:bodyPr wrap="none">
            <a:spAutoFit/>
          </a:bodyPr>
          <a:lstStyle/>
          <a:p>
            <a:r>
              <a:rPr lang="en-US" sz="3200" dirty="0" smtClean="0"/>
              <a:t>Fibrinous </a:t>
            </a:r>
            <a:r>
              <a:rPr lang="en-US" sz="3200" dirty="0"/>
              <a:t>Inflammation</a:t>
            </a:r>
          </a:p>
        </p:txBody>
      </p:sp>
    </p:spTree>
    <p:extLst>
      <p:ext uri="{BB962C8B-B14F-4D97-AF65-F5344CB8AC3E}">
        <p14:creationId xmlns="" xmlns:p14="http://schemas.microsoft.com/office/powerpoint/2010/main" val="23890149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962150" y="5472410"/>
            <a:ext cx="7543800" cy="92333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the pericardial surface here shows strands of pink fibrin extending outward. There is underlying inflammation. </a:t>
            </a:r>
          </a:p>
          <a:p>
            <a:r>
              <a:rPr lang="en-US" dirty="0"/>
              <a:t>fibrin appears as an </a:t>
            </a:r>
            <a:r>
              <a:rPr lang="en-US" dirty="0" err="1"/>
              <a:t>eosinophilic</a:t>
            </a:r>
            <a:r>
              <a:rPr lang="en-US" dirty="0"/>
              <a:t> meshwork of threads</a:t>
            </a:r>
          </a:p>
        </p:txBody>
      </p:sp>
      <p:pic>
        <p:nvPicPr>
          <p:cNvPr id="4" name="Picture 3" descr="https://webpath.med.utah.edu/jpeg5/CV048.jpg"/>
          <p:cNvPicPr>
            <a:picLocks noChangeAspect="1" noChangeArrowheads="1"/>
          </p:cNvPicPr>
          <p:nvPr/>
        </p:nvPicPr>
        <p:blipFill>
          <a:blip r:embed="rId2"/>
          <a:srcRect/>
          <a:stretch>
            <a:fillRect/>
          </a:stretch>
        </p:blipFill>
        <p:spPr bwMode="auto">
          <a:xfrm>
            <a:off x="2343150" y="1281410"/>
            <a:ext cx="6019800" cy="3917649"/>
          </a:xfrm>
          <a:prstGeom prst="rect">
            <a:avLst/>
          </a:prstGeom>
          <a:noFill/>
        </p:spPr>
      </p:pic>
      <p:sp>
        <p:nvSpPr>
          <p:cNvPr id="5" name="Rectangle 4"/>
          <p:cNvSpPr/>
          <p:nvPr/>
        </p:nvSpPr>
        <p:spPr>
          <a:xfrm>
            <a:off x="3394456" y="491609"/>
            <a:ext cx="4616970" cy="584775"/>
          </a:xfrm>
          <a:prstGeom prst="rect">
            <a:avLst/>
          </a:prstGeom>
        </p:spPr>
        <p:txBody>
          <a:bodyPr wrap="none">
            <a:spAutoFit/>
          </a:bodyPr>
          <a:lstStyle/>
          <a:p>
            <a:r>
              <a:rPr lang="en-US" sz="3200" dirty="0"/>
              <a:t>Fibrinous Inflammation</a:t>
            </a:r>
          </a:p>
        </p:txBody>
      </p:sp>
    </p:spTree>
    <p:extLst>
      <p:ext uri="{BB962C8B-B14F-4D97-AF65-F5344CB8AC3E}">
        <p14:creationId xmlns="" xmlns:p14="http://schemas.microsoft.com/office/powerpoint/2010/main" val="29325039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Conversion of the fibrinous exudate to scar tissue (organization) within the pericardial sac </a:t>
            </a:r>
            <a:r>
              <a:rPr lang="en-US" dirty="0"/>
              <a:t/>
            </a:r>
            <a:br>
              <a:rPr lang="en-US" dirty="0"/>
            </a:br>
            <a:endParaRPr lang="en-US" dirty="0"/>
          </a:p>
        </p:txBody>
      </p:sp>
      <p:pic>
        <p:nvPicPr>
          <p:cNvPr id="3" name="Picture 2" descr="Fibrinous pericarditis - Atlas of swine pathology - pig333, pig to pork  community"/>
          <p:cNvPicPr>
            <a:picLocks noChangeAspect="1" noChangeArrowheads="1"/>
          </p:cNvPicPr>
          <p:nvPr/>
        </p:nvPicPr>
        <p:blipFill>
          <a:blip r:embed="rId2" cstate="print"/>
          <a:srcRect/>
          <a:stretch>
            <a:fillRect/>
          </a:stretch>
        </p:blipFill>
        <p:spPr bwMode="auto">
          <a:xfrm>
            <a:off x="2390775" y="2045662"/>
            <a:ext cx="5638800" cy="4328776"/>
          </a:xfrm>
          <a:prstGeom prst="rect">
            <a:avLst/>
          </a:prstGeom>
          <a:noFill/>
        </p:spPr>
      </p:pic>
    </p:spTree>
    <p:extLst>
      <p:ext uri="{BB962C8B-B14F-4D97-AF65-F5344CB8AC3E}">
        <p14:creationId xmlns="" xmlns:p14="http://schemas.microsoft.com/office/powerpoint/2010/main" val="40439716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Gross:</a:t>
            </a:r>
            <a:br>
              <a:rPr lang="en-US" sz="3200" dirty="0" smtClean="0"/>
            </a:br>
            <a:r>
              <a:rPr lang="en-US" sz="3200" dirty="0"/>
              <a:t>Appendix appears swollen and </a:t>
            </a:r>
            <a:r>
              <a:rPr lang="en-US" sz="3200" dirty="0" smtClean="0"/>
              <a:t>erythematous and </a:t>
            </a:r>
            <a:r>
              <a:rPr lang="en-US" sz="3200" dirty="0"/>
              <a:t>a purulent exudate appears</a:t>
            </a:r>
          </a:p>
        </p:txBody>
      </p:sp>
      <p:pic>
        <p:nvPicPr>
          <p:cNvPr id="1026" name="Picture 2" descr="RCPA - Appendix"/>
          <p:cNvPicPr>
            <a:picLocks noChangeAspect="1" noChangeArrowheads="1"/>
          </p:cNvPicPr>
          <p:nvPr/>
        </p:nvPicPr>
        <p:blipFill rotWithShape="1">
          <a:blip r:embed="rId2">
            <a:extLst>
              <a:ext uri="{28A0092B-C50C-407E-A947-70E740481C1C}">
                <a14:useLocalDpi xmlns="" xmlns:a14="http://schemas.microsoft.com/office/drawing/2010/main" val="0"/>
              </a:ext>
            </a:extLst>
          </a:blip>
          <a:srcRect t="21045" b="14379"/>
          <a:stretch/>
        </p:blipFill>
        <p:spPr bwMode="auto">
          <a:xfrm>
            <a:off x="1478334" y="2314575"/>
            <a:ext cx="8572500" cy="362902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6781091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Histology;</a:t>
            </a:r>
            <a:br>
              <a:rPr lang="en-US" sz="2800" dirty="0" smtClean="0"/>
            </a:br>
            <a:r>
              <a:rPr lang="en-US" sz="2800" dirty="0"/>
              <a:t>Variable acute inflammation with predominance of neutrophils; involves some or all layers of the appendiceal </a:t>
            </a:r>
            <a:r>
              <a:rPr lang="en-US" sz="2800" dirty="0" smtClean="0"/>
              <a:t>wall.</a:t>
            </a:r>
            <a:br>
              <a:rPr lang="en-US" sz="2800" dirty="0" smtClean="0"/>
            </a:br>
            <a:endParaRPr lang="en-US" sz="2800" dirty="0"/>
          </a:p>
        </p:txBody>
      </p:sp>
      <p:pic>
        <p:nvPicPr>
          <p:cNvPr id="4" name="Picture 3" descr="Acute appendicitis - MyPathologyReport.ca"/>
          <p:cNvPicPr>
            <a:picLocks noChangeAspect="1" noChangeArrowheads="1"/>
          </p:cNvPicPr>
          <p:nvPr/>
        </p:nvPicPr>
        <p:blipFill>
          <a:blip r:embed="rId2"/>
          <a:srcRect/>
          <a:stretch>
            <a:fillRect/>
          </a:stretch>
        </p:blipFill>
        <p:spPr bwMode="auto">
          <a:xfrm>
            <a:off x="1962150" y="3019425"/>
            <a:ext cx="6477000" cy="3461187"/>
          </a:xfrm>
          <a:prstGeom prst="rect">
            <a:avLst/>
          </a:prstGeom>
          <a:noFill/>
        </p:spPr>
      </p:pic>
    </p:spTree>
    <p:extLst>
      <p:ext uri="{BB962C8B-B14F-4D97-AF65-F5344CB8AC3E}">
        <p14:creationId xmlns="" xmlns:p14="http://schemas.microsoft.com/office/powerpoint/2010/main" val="38737368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solidFill>
                  <a:schemeClr val="tx1"/>
                </a:solidFill>
                <a:effectLst>
                  <a:outerShdw blurRad="38100" dist="38100" dir="2700000" algn="tl">
                    <a:srgbClr val="000000">
                      <a:alpha val="43137"/>
                    </a:srgbClr>
                  </a:outerShdw>
                </a:effectLst>
              </a:rPr>
              <a:t>Gross</a:t>
            </a:r>
            <a:br>
              <a:rPr lang="en-US" sz="3200" dirty="0" smtClean="0">
                <a:solidFill>
                  <a:schemeClr val="tx1"/>
                </a:solidFill>
                <a:effectLst>
                  <a:outerShdw blurRad="38100" dist="38100" dir="2700000" algn="tl">
                    <a:srgbClr val="000000">
                      <a:alpha val="43137"/>
                    </a:srgbClr>
                  </a:outerShdw>
                </a:effectLst>
              </a:rPr>
            </a:br>
            <a:r>
              <a:rPr lang="en-US" sz="3200" dirty="0" smtClean="0">
                <a:solidFill>
                  <a:schemeClr val="tx1"/>
                </a:solidFill>
                <a:effectLst>
                  <a:outerShdw blurRad="38100" dist="38100" dir="2700000" algn="tl">
                    <a:srgbClr val="000000">
                      <a:alpha val="43137"/>
                    </a:srgbClr>
                  </a:outerShdw>
                </a:effectLst>
              </a:rPr>
              <a:t>Variably </a:t>
            </a:r>
            <a:r>
              <a:rPr lang="en-US" sz="3200" dirty="0">
                <a:solidFill>
                  <a:schemeClr val="tx1"/>
                </a:solidFill>
                <a:effectLst>
                  <a:outerShdw blurRad="38100" dist="38100" dir="2700000" algn="tl">
                    <a:srgbClr val="000000">
                      <a:alpha val="43137"/>
                    </a:srgbClr>
                  </a:outerShdw>
                </a:effectLst>
              </a:rPr>
              <a:t>sized abscesses are distributed randomly throughout all lobes of the liver.</a:t>
            </a:r>
          </a:p>
        </p:txBody>
      </p:sp>
      <p:pic>
        <p:nvPicPr>
          <p:cNvPr id="3" name="Picture 2" descr="View Images for 132003"/>
          <p:cNvPicPr>
            <a:picLocks noChangeAspect="1" noChangeArrowheads="1"/>
          </p:cNvPicPr>
          <p:nvPr/>
        </p:nvPicPr>
        <p:blipFill>
          <a:blip r:embed="rId2"/>
          <a:srcRect/>
          <a:stretch>
            <a:fillRect/>
          </a:stretch>
        </p:blipFill>
        <p:spPr bwMode="auto">
          <a:xfrm>
            <a:off x="2476500" y="2393464"/>
            <a:ext cx="5943600" cy="3880822"/>
          </a:xfrm>
          <a:prstGeom prst="rect">
            <a:avLst/>
          </a:prstGeom>
          <a:noFill/>
        </p:spPr>
      </p:pic>
    </p:spTree>
    <p:extLst>
      <p:ext uri="{BB962C8B-B14F-4D97-AF65-F5344CB8AC3E}">
        <p14:creationId xmlns="" xmlns:p14="http://schemas.microsoft.com/office/powerpoint/2010/main" val="19005381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smtClean="0"/>
              <a:t>Abscess zones:</a:t>
            </a:r>
            <a:br>
              <a:rPr lang="en-US" sz="2000" dirty="0" smtClean="0"/>
            </a:br>
            <a:r>
              <a:rPr lang="en-US" sz="2000" dirty="0" smtClean="0"/>
              <a:t>1.central </a:t>
            </a:r>
            <a:r>
              <a:rPr lang="en-US" sz="2000" dirty="0"/>
              <a:t>region </a:t>
            </a:r>
            <a:r>
              <a:rPr lang="en-US" sz="2000" dirty="0" smtClean="0"/>
              <a:t>with necrotic </a:t>
            </a:r>
            <a:r>
              <a:rPr lang="en-US" sz="2000" dirty="0"/>
              <a:t>leukocytes and tissue cells.</a:t>
            </a:r>
            <a:br>
              <a:rPr lang="en-US" sz="2000" dirty="0"/>
            </a:br>
            <a:r>
              <a:rPr lang="en-US" sz="2000" dirty="0"/>
              <a:t> </a:t>
            </a:r>
            <a:r>
              <a:rPr lang="en-US" sz="2000" dirty="0" smtClean="0"/>
              <a:t>2. zone </a:t>
            </a:r>
            <a:r>
              <a:rPr lang="en-US" sz="2000" dirty="0"/>
              <a:t>of preserved neutrophils </a:t>
            </a:r>
            <a:r>
              <a:rPr lang="en-US" sz="2000" dirty="0" smtClean="0"/>
              <a:t>.</a:t>
            </a:r>
            <a:r>
              <a:rPr lang="en-US" sz="2000" dirty="0"/>
              <a:t/>
            </a:r>
            <a:br>
              <a:rPr lang="en-US" sz="2000" dirty="0"/>
            </a:br>
            <a:r>
              <a:rPr lang="en-US" sz="2000" dirty="0"/>
              <a:t> </a:t>
            </a:r>
            <a:r>
              <a:rPr lang="en-US" sz="2000" dirty="0" smtClean="0"/>
              <a:t>3. outer most zone composed of vascular dilation, parenchymal </a:t>
            </a:r>
            <a:r>
              <a:rPr lang="en-US" sz="2000" dirty="0"/>
              <a:t>and fibroblastic proliferation</a:t>
            </a:r>
          </a:p>
        </p:txBody>
      </p:sp>
      <p:pic>
        <p:nvPicPr>
          <p:cNvPr id="3" name="Picture 2" descr="File:Acute lung abscess microscopic.png - wikidoc"/>
          <p:cNvPicPr>
            <a:picLocks noChangeAspect="1" noChangeArrowheads="1"/>
          </p:cNvPicPr>
          <p:nvPr/>
        </p:nvPicPr>
        <p:blipFill>
          <a:blip r:embed="rId2"/>
          <a:srcRect/>
          <a:stretch>
            <a:fillRect/>
          </a:stretch>
        </p:blipFill>
        <p:spPr bwMode="auto">
          <a:xfrm>
            <a:off x="2376487" y="2266950"/>
            <a:ext cx="6467475" cy="4286250"/>
          </a:xfrm>
          <a:prstGeom prst="rect">
            <a:avLst/>
          </a:prstGeom>
          <a:noFill/>
        </p:spPr>
      </p:pic>
    </p:spTree>
    <p:extLst>
      <p:ext uri="{BB962C8B-B14F-4D97-AF65-F5344CB8AC3E}">
        <p14:creationId xmlns="" xmlns:p14="http://schemas.microsoft.com/office/powerpoint/2010/main" val="33654402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Gross</a:t>
            </a:r>
            <a:br>
              <a:rPr lang="en-US" sz="2800" dirty="0" smtClean="0"/>
            </a:br>
            <a:r>
              <a:rPr lang="en-US" sz="2800" dirty="0" smtClean="0"/>
              <a:t>ulcer: </a:t>
            </a:r>
            <a:r>
              <a:rPr lang="en-US" sz="2800" dirty="0"/>
              <a:t>An ulcer is a local defect, or excavation, of the surface of an organ or tissue that is produced by the sloughing (shedding) of inflamed necrotic tissue.</a:t>
            </a:r>
            <a:br>
              <a:rPr lang="en-US" sz="2800" dirty="0"/>
            </a:br>
            <a:endParaRPr lang="en-US" sz="2800" dirty="0"/>
          </a:p>
        </p:txBody>
      </p:sp>
      <p:pic>
        <p:nvPicPr>
          <p:cNvPr id="4" name="Picture 3" descr="Peptic Ulcer - Stepwards"/>
          <p:cNvPicPr>
            <a:picLocks noChangeAspect="1" noChangeArrowheads="1"/>
          </p:cNvPicPr>
          <p:nvPr/>
        </p:nvPicPr>
        <p:blipFill>
          <a:blip r:embed="rId2"/>
          <a:srcRect/>
          <a:stretch>
            <a:fillRect/>
          </a:stretch>
        </p:blipFill>
        <p:spPr bwMode="auto">
          <a:xfrm>
            <a:off x="1386140" y="2714625"/>
            <a:ext cx="3942842" cy="3276600"/>
          </a:xfrm>
          <a:prstGeom prst="rect">
            <a:avLst/>
          </a:prstGeom>
          <a:noFill/>
        </p:spPr>
      </p:pic>
      <p:pic>
        <p:nvPicPr>
          <p:cNvPr id="5" name="Picture 4" descr="Skin ulcer: Causes, types, symptoms, and treatments"/>
          <p:cNvPicPr>
            <a:picLocks noChangeAspect="1" noChangeArrowheads="1"/>
          </p:cNvPicPr>
          <p:nvPr/>
        </p:nvPicPr>
        <p:blipFill>
          <a:blip r:embed="rId3"/>
          <a:srcRect/>
          <a:stretch>
            <a:fillRect/>
          </a:stretch>
        </p:blipFill>
        <p:spPr bwMode="auto">
          <a:xfrm>
            <a:off x="5805740" y="3095625"/>
            <a:ext cx="3895219" cy="2443365"/>
          </a:xfrm>
          <a:prstGeom prst="rect">
            <a:avLst/>
          </a:prstGeom>
          <a:noFill/>
        </p:spPr>
      </p:pic>
    </p:spTree>
    <p:extLst>
      <p:ext uri="{BB962C8B-B14F-4D97-AF65-F5344CB8AC3E}">
        <p14:creationId xmlns="" xmlns:p14="http://schemas.microsoft.com/office/powerpoint/2010/main" val="4557936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0075" y="228600"/>
            <a:ext cx="10048875" cy="1624648"/>
          </a:xfrm>
        </p:spPr>
        <p:txBody>
          <a:bodyPr/>
          <a:lstStyle/>
          <a:p>
            <a:r>
              <a:rPr lang="en-US" sz="2000" dirty="0" smtClean="0"/>
              <a:t>Histology;</a:t>
            </a:r>
            <a:br>
              <a:rPr lang="en-US" sz="2000" dirty="0" smtClean="0"/>
            </a:br>
            <a:r>
              <a:rPr lang="en-US" sz="2000" dirty="0" smtClean="0"/>
              <a:t>acute ulcer:</a:t>
            </a:r>
            <a:br>
              <a:rPr lang="en-US" sz="2000" dirty="0" smtClean="0"/>
            </a:br>
            <a:r>
              <a:rPr lang="en-US" sz="2000" dirty="0" smtClean="0"/>
              <a:t>intense </a:t>
            </a:r>
            <a:r>
              <a:rPr lang="en-US" sz="2000" dirty="0"/>
              <a:t>polymorphonuclear infiltration and vascular dilation in the margins of the defect. </a:t>
            </a:r>
            <a:br>
              <a:rPr lang="en-US" sz="2000" dirty="0"/>
            </a:br>
            <a:r>
              <a:rPr lang="en-US" sz="2000" dirty="0" smtClean="0"/>
              <a:t>Chronic ulcer:</a:t>
            </a:r>
            <a:br>
              <a:rPr lang="en-US" sz="2000" dirty="0" smtClean="0"/>
            </a:br>
            <a:r>
              <a:rPr lang="en-US" sz="2000" dirty="0" smtClean="0"/>
              <a:t>the </a:t>
            </a:r>
            <a:r>
              <a:rPr lang="en-US" sz="2000" dirty="0"/>
              <a:t>margins and base of the ulcer develop fibroblast proliferation, scarring, and the accumulation of lymphocytes, macrophages, and plasma cells.</a:t>
            </a:r>
            <a:br>
              <a:rPr lang="en-US" sz="2000" dirty="0"/>
            </a:br>
            <a:endParaRPr lang="en-US" sz="2000" dirty="0"/>
          </a:p>
        </p:txBody>
      </p:sp>
      <p:pic>
        <p:nvPicPr>
          <p:cNvPr id="3" name="Picture 2" descr="https://webpath.med.utah.edu/jpeg4/GI020.jpg"/>
          <p:cNvPicPr>
            <a:picLocks noChangeAspect="1" noChangeArrowheads="1"/>
          </p:cNvPicPr>
          <p:nvPr/>
        </p:nvPicPr>
        <p:blipFill>
          <a:blip r:embed="rId2"/>
          <a:srcRect/>
          <a:stretch>
            <a:fillRect/>
          </a:stretch>
        </p:blipFill>
        <p:spPr bwMode="auto">
          <a:xfrm>
            <a:off x="2219325" y="2731746"/>
            <a:ext cx="6038850" cy="3965991"/>
          </a:xfrm>
          <a:prstGeom prst="rect">
            <a:avLst/>
          </a:prstGeom>
          <a:noFill/>
        </p:spPr>
      </p:pic>
    </p:spTree>
    <p:extLst>
      <p:ext uri="{BB962C8B-B14F-4D97-AF65-F5344CB8AC3E}">
        <p14:creationId xmlns="" xmlns:p14="http://schemas.microsoft.com/office/powerpoint/2010/main" val="31398258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PERNIO - Definition and synonyms of pernio in the English dictionary"/>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2505569" y="2219696"/>
            <a:ext cx="5211639" cy="390873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8147507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Tertiary </a:t>
            </a:r>
            <a:r>
              <a:rPr lang="en-US" sz="2800" dirty="0"/>
              <a:t>lymphoid </a:t>
            </a:r>
            <a:r>
              <a:rPr lang="en-US" sz="2800" dirty="0" smtClean="0"/>
              <a:t>organs:</a:t>
            </a:r>
            <a:br>
              <a:rPr lang="en-US" sz="2800" dirty="0" smtClean="0"/>
            </a:br>
            <a:r>
              <a:rPr lang="en-US" sz="2800" dirty="0" smtClean="0"/>
              <a:t>definition, examples:</a:t>
            </a:r>
            <a:br>
              <a:rPr lang="en-US" sz="2800" dirty="0" smtClean="0"/>
            </a:br>
            <a:r>
              <a:rPr lang="en-US" sz="2800" dirty="0"/>
              <a:t>Hashimoto </a:t>
            </a:r>
            <a:r>
              <a:rPr lang="en-US" sz="2800" dirty="0" smtClean="0"/>
              <a:t>thyroiditis, </a:t>
            </a:r>
            <a:r>
              <a:rPr lang="en-US" sz="2800" dirty="0"/>
              <a:t>Helicobacter pylori gastritis</a:t>
            </a:r>
            <a:r>
              <a:rPr lang="en-US" b="1" u="sng" dirty="0"/>
              <a:t/>
            </a:r>
            <a:br>
              <a:rPr lang="en-US" b="1" u="sng" dirty="0"/>
            </a:br>
            <a:endParaRPr lang="en-US" dirty="0"/>
          </a:p>
        </p:txBody>
      </p:sp>
      <p:pic>
        <p:nvPicPr>
          <p:cNvPr id="3" name="Picture 2" descr="Lymphoid neogenesis. Tertiary lymphoid organs with an evident, clear... |  Download Scientific Diagram"/>
          <p:cNvPicPr>
            <a:picLocks noChangeAspect="1" noChangeArrowheads="1"/>
          </p:cNvPicPr>
          <p:nvPr/>
        </p:nvPicPr>
        <p:blipFill>
          <a:blip r:embed="rId2"/>
          <a:srcRect/>
          <a:stretch>
            <a:fillRect/>
          </a:stretch>
        </p:blipFill>
        <p:spPr bwMode="auto">
          <a:xfrm>
            <a:off x="3186310" y="2752725"/>
            <a:ext cx="4562081" cy="3505200"/>
          </a:xfrm>
          <a:prstGeom prst="rect">
            <a:avLst/>
          </a:prstGeom>
          <a:noFill/>
        </p:spPr>
      </p:pic>
    </p:spTree>
    <p:extLst>
      <p:ext uri="{BB962C8B-B14F-4D97-AF65-F5344CB8AC3E}">
        <p14:creationId xmlns="" xmlns:p14="http://schemas.microsoft.com/office/powerpoint/2010/main" val="7359137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ilovepathology.com/wp-content/uploads/2021/04/graulation-tissue-micro-1024x576.jpg"/>
          <p:cNvPicPr>
            <a:picLocks noChangeAspect="1" noChangeArrowheads="1"/>
          </p:cNvPicPr>
          <p:nvPr/>
        </p:nvPicPr>
        <p:blipFill>
          <a:blip r:embed="rId2"/>
          <a:srcRect/>
          <a:stretch>
            <a:fillRect/>
          </a:stretch>
        </p:blipFill>
        <p:spPr bwMode="auto">
          <a:xfrm>
            <a:off x="1971675" y="2126456"/>
            <a:ext cx="7239000" cy="4071938"/>
          </a:xfrm>
          <a:prstGeom prst="rect">
            <a:avLst/>
          </a:prstGeom>
          <a:noFill/>
        </p:spPr>
      </p:pic>
    </p:spTree>
    <p:extLst>
      <p:ext uri="{BB962C8B-B14F-4D97-AF65-F5344CB8AC3E}">
        <p14:creationId xmlns="" xmlns:p14="http://schemas.microsoft.com/office/powerpoint/2010/main" val="10825544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nulation tissue - Libre Pathology"/>
          <p:cNvPicPr>
            <a:picLocks noChangeAspect="1" noChangeArrowheads="1"/>
          </p:cNvPicPr>
          <p:nvPr/>
        </p:nvPicPr>
        <p:blipFill>
          <a:blip r:embed="rId2"/>
          <a:srcRect/>
          <a:stretch>
            <a:fillRect/>
          </a:stretch>
        </p:blipFill>
        <p:spPr bwMode="auto">
          <a:xfrm>
            <a:off x="2266950" y="1060450"/>
            <a:ext cx="6057900" cy="4038600"/>
          </a:xfrm>
          <a:prstGeom prst="rect">
            <a:avLst/>
          </a:prstGeom>
          <a:noFill/>
        </p:spPr>
      </p:pic>
    </p:spTree>
    <p:extLst>
      <p:ext uri="{BB962C8B-B14F-4D97-AF65-F5344CB8AC3E}">
        <p14:creationId xmlns="" xmlns:p14="http://schemas.microsoft.com/office/powerpoint/2010/main" val="27419655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Granuloma formation is a cellular attempt to contain an offending agent that is difficult to eradicate</a:t>
            </a:r>
            <a:br>
              <a:rPr lang="en-US" sz="2800" dirty="0"/>
            </a:br>
            <a:endParaRPr lang="en-US" sz="2800" dirty="0"/>
          </a:p>
        </p:txBody>
      </p:sp>
      <p:pic>
        <p:nvPicPr>
          <p:cNvPr id="3" name="Picture 2" descr="tuberculosiscaseatinggranulomamicro.jpg"/>
          <p:cNvPicPr>
            <a:picLocks noChangeAspect="1"/>
          </p:cNvPicPr>
          <p:nvPr/>
        </p:nvPicPr>
        <p:blipFill>
          <a:blip r:embed="rId2"/>
          <a:stretch>
            <a:fillRect/>
          </a:stretch>
        </p:blipFill>
        <p:spPr>
          <a:xfrm>
            <a:off x="1849092" y="2571750"/>
            <a:ext cx="4664765" cy="3352800"/>
          </a:xfrm>
          <a:prstGeom prst="rect">
            <a:avLst/>
          </a:prstGeom>
        </p:spPr>
      </p:pic>
      <p:pic>
        <p:nvPicPr>
          <p:cNvPr id="4" name="Picture 3" descr="Microphotograph-of-TB-bacillus-Mycobacterium-tuberculosis-on-an-oil-immersion-smear.png"/>
          <p:cNvPicPr>
            <a:picLocks noChangeAspect="1"/>
          </p:cNvPicPr>
          <p:nvPr/>
        </p:nvPicPr>
        <p:blipFill>
          <a:blip r:embed="rId3"/>
          <a:stretch>
            <a:fillRect/>
          </a:stretch>
        </p:blipFill>
        <p:spPr>
          <a:xfrm>
            <a:off x="7362413" y="2419350"/>
            <a:ext cx="2610675" cy="3429000"/>
          </a:xfrm>
          <a:prstGeom prst="rect">
            <a:avLst/>
          </a:prstGeom>
        </p:spPr>
      </p:pic>
    </p:spTree>
    <p:extLst>
      <p:ext uri="{BB962C8B-B14F-4D97-AF65-F5344CB8AC3E}">
        <p14:creationId xmlns="" xmlns:p14="http://schemas.microsoft.com/office/powerpoint/2010/main" val="3668839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icroscopic appearance of caseous necrosis. A well-formed granuloma... |  Download Scientific Diagram"/>
          <p:cNvPicPr>
            <a:picLocks noChangeAspect="1" noChangeArrowheads="1"/>
          </p:cNvPicPr>
          <p:nvPr/>
        </p:nvPicPr>
        <p:blipFill>
          <a:blip r:embed="rId2"/>
          <a:srcRect/>
          <a:stretch>
            <a:fillRect/>
          </a:stretch>
        </p:blipFill>
        <p:spPr bwMode="auto">
          <a:xfrm>
            <a:off x="1562196" y="1038225"/>
            <a:ext cx="7981757" cy="4648200"/>
          </a:xfrm>
          <a:prstGeom prst="rect">
            <a:avLst/>
          </a:prstGeom>
          <a:noFill/>
        </p:spPr>
      </p:pic>
    </p:spTree>
    <p:extLst>
      <p:ext uri="{BB962C8B-B14F-4D97-AF65-F5344CB8AC3E}">
        <p14:creationId xmlns="" xmlns:p14="http://schemas.microsoft.com/office/powerpoint/2010/main" val="15815474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Venous </a:t>
            </a:r>
            <a:r>
              <a:rPr lang="en-US" sz="2800" dirty="0"/>
              <a:t>leg ulcers: </a:t>
            </a:r>
            <a:r>
              <a:rPr lang="en-US" sz="2800" dirty="0" smtClean="0"/>
              <a:t/>
            </a:r>
            <a:br>
              <a:rPr lang="en-US" sz="2800" dirty="0" smtClean="0"/>
            </a:br>
            <a:r>
              <a:rPr lang="en-US" sz="2800" dirty="0" smtClean="0"/>
              <a:t>seen in </a:t>
            </a:r>
            <a:r>
              <a:rPr lang="en-US" sz="2800" dirty="0"/>
              <a:t>chronic venous hypertension, which may be caused by severe varicose veins or congestive heart failure</a:t>
            </a:r>
            <a:br>
              <a:rPr lang="en-US" sz="2800" dirty="0"/>
            </a:br>
            <a:endParaRPr lang="en-US" sz="2800" dirty="0"/>
          </a:p>
        </p:txBody>
      </p:sp>
      <p:pic>
        <p:nvPicPr>
          <p:cNvPr id="3" name="Picture 5"/>
          <p:cNvPicPr>
            <a:picLocks noChangeAspect="1" noChangeArrowheads="1"/>
          </p:cNvPicPr>
          <p:nvPr/>
        </p:nvPicPr>
        <p:blipFill>
          <a:blip r:embed="rId2"/>
          <a:srcRect/>
          <a:stretch>
            <a:fillRect/>
          </a:stretch>
        </p:blipFill>
        <p:spPr bwMode="auto">
          <a:xfrm>
            <a:off x="7953375" y="1853248"/>
            <a:ext cx="1743075" cy="5034196"/>
          </a:xfrm>
          <a:prstGeom prst="rect">
            <a:avLst/>
          </a:prstGeom>
          <a:noFill/>
          <a:ln w="9525">
            <a:noFill/>
            <a:miter lim="800000"/>
            <a:headEnd/>
            <a:tailEnd/>
          </a:ln>
          <a:effectLst/>
        </p:spPr>
      </p:pic>
    </p:spTree>
    <p:extLst>
      <p:ext uri="{BB962C8B-B14F-4D97-AF65-F5344CB8AC3E}">
        <p14:creationId xmlns="" xmlns:p14="http://schemas.microsoft.com/office/powerpoint/2010/main" val="25086578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6440489" cy="1185582"/>
          </a:xfrm>
        </p:spPr>
        <p:txBody>
          <a:bodyPr/>
          <a:lstStyle/>
          <a:p>
            <a:r>
              <a:rPr lang="en-US" sz="2400" dirty="0" smtClean="0"/>
              <a:t>Arterial ulcers:</a:t>
            </a:r>
            <a:br>
              <a:rPr lang="en-US" sz="2400" dirty="0" smtClean="0"/>
            </a:br>
            <a:r>
              <a:rPr lang="en-US" sz="2400" dirty="0"/>
              <a:t>develop in individuals with atherosclerosis of peripheral arteries, especially associated with diabetes. </a:t>
            </a:r>
            <a:br>
              <a:rPr lang="en-US" sz="2400" dirty="0"/>
            </a:br>
            <a:endParaRPr lang="en-US" sz="2400" dirty="0"/>
          </a:p>
        </p:txBody>
      </p:sp>
      <p:pic>
        <p:nvPicPr>
          <p:cNvPr id="3" name="Picture 2" descr="Arterial insufficiency ulcer - Wikipedia"/>
          <p:cNvPicPr>
            <a:picLocks noChangeAspect="1" noChangeArrowheads="1"/>
          </p:cNvPicPr>
          <p:nvPr/>
        </p:nvPicPr>
        <p:blipFill>
          <a:blip r:embed="rId2"/>
          <a:srcRect/>
          <a:stretch>
            <a:fillRect/>
          </a:stretch>
        </p:blipFill>
        <p:spPr bwMode="auto">
          <a:xfrm>
            <a:off x="7629525" y="333375"/>
            <a:ext cx="1676685" cy="2238375"/>
          </a:xfrm>
          <a:prstGeom prst="rect">
            <a:avLst/>
          </a:prstGeom>
          <a:noFill/>
        </p:spPr>
      </p:pic>
      <p:pic>
        <p:nvPicPr>
          <p:cNvPr id="4" name="Picture 3"/>
          <p:cNvPicPr>
            <a:picLocks noChangeAspect="1" noChangeArrowheads="1"/>
          </p:cNvPicPr>
          <p:nvPr/>
        </p:nvPicPr>
        <p:blipFill>
          <a:blip r:embed="rId3"/>
          <a:srcRect/>
          <a:stretch>
            <a:fillRect/>
          </a:stretch>
        </p:blipFill>
        <p:spPr bwMode="auto">
          <a:xfrm>
            <a:off x="7772649" y="4057650"/>
            <a:ext cx="1390436" cy="2133600"/>
          </a:xfrm>
          <a:prstGeom prst="rect">
            <a:avLst/>
          </a:prstGeom>
          <a:noFill/>
          <a:ln w="9525">
            <a:noFill/>
            <a:miter lim="800000"/>
            <a:headEnd/>
            <a:tailEnd/>
          </a:ln>
          <a:effectLst/>
        </p:spPr>
      </p:pic>
      <p:sp>
        <p:nvSpPr>
          <p:cNvPr id="5" name="Rectangle 4"/>
          <p:cNvSpPr/>
          <p:nvPr/>
        </p:nvSpPr>
        <p:spPr>
          <a:xfrm>
            <a:off x="646110" y="4201120"/>
            <a:ext cx="6440489" cy="1015663"/>
          </a:xfrm>
          <a:prstGeom prst="rect">
            <a:avLst/>
          </a:prstGeom>
        </p:spPr>
        <p:txBody>
          <a:bodyPr wrap="square">
            <a:spAutoFit/>
          </a:bodyPr>
          <a:lstStyle/>
          <a:p>
            <a:r>
              <a:rPr lang="en-US" sz="2000" dirty="0"/>
              <a:t>Pressure </a:t>
            </a:r>
            <a:r>
              <a:rPr lang="en-US" sz="2000" dirty="0" smtClean="0"/>
              <a:t>sores:</a:t>
            </a:r>
          </a:p>
          <a:p>
            <a:r>
              <a:rPr lang="en-US" sz="2000" dirty="0"/>
              <a:t>caused by prolonged compression of </a:t>
            </a:r>
            <a:endParaRPr lang="en-US" sz="2000" dirty="0" smtClean="0"/>
          </a:p>
          <a:p>
            <a:r>
              <a:rPr lang="en-US" sz="2000" dirty="0" smtClean="0"/>
              <a:t>tissues </a:t>
            </a:r>
            <a:r>
              <a:rPr lang="en-US" sz="2000" dirty="0"/>
              <a:t>against a bone, for example, in bedridden</a:t>
            </a:r>
            <a:r>
              <a:rPr lang="en-US" sz="2000" dirty="0" smtClean="0"/>
              <a:t> </a:t>
            </a:r>
            <a:endParaRPr lang="en-US" sz="2000" dirty="0"/>
          </a:p>
        </p:txBody>
      </p:sp>
    </p:spTree>
    <p:extLst>
      <p:ext uri="{BB962C8B-B14F-4D97-AF65-F5344CB8AC3E}">
        <p14:creationId xmlns="" xmlns:p14="http://schemas.microsoft.com/office/powerpoint/2010/main" val="38793271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10317164" cy="1400530"/>
          </a:xfrm>
        </p:spPr>
        <p:txBody>
          <a:bodyPr/>
          <a:lstStyle/>
          <a:p>
            <a:r>
              <a:rPr lang="en-US" sz="2800" dirty="0" smtClean="0"/>
              <a:t>Diabetic ulcers</a:t>
            </a:r>
            <a:r>
              <a:rPr lang="en-US" sz="2800" dirty="0"/>
              <a:t>:</a:t>
            </a:r>
            <a:r>
              <a:rPr lang="en-US" sz="2800" dirty="0" smtClean="0"/>
              <a:t/>
            </a:r>
            <a:br>
              <a:rPr lang="en-US" sz="2800" dirty="0" smtClean="0"/>
            </a:br>
            <a:r>
              <a:rPr lang="en-US" sz="2800" dirty="0" smtClean="0"/>
              <a:t>caused by:</a:t>
            </a:r>
            <a:br>
              <a:rPr lang="en-US" sz="2800" dirty="0" smtClean="0"/>
            </a:br>
            <a:r>
              <a:rPr lang="en-US" sz="2800" dirty="0"/>
              <a:t>small vessel disease causing ischemia, neuropathy, systemic metabolic abnormalities, and secondary infections</a:t>
            </a:r>
            <a:br>
              <a:rPr lang="en-US" sz="2800" dirty="0"/>
            </a:br>
            <a:endParaRPr lang="en-US" sz="2800" dirty="0"/>
          </a:p>
        </p:txBody>
      </p:sp>
      <p:pic>
        <p:nvPicPr>
          <p:cNvPr id="3" name="Picture 3"/>
          <p:cNvPicPr>
            <a:picLocks noChangeAspect="1" noChangeArrowheads="1"/>
          </p:cNvPicPr>
          <p:nvPr/>
        </p:nvPicPr>
        <p:blipFill>
          <a:blip r:embed="rId2"/>
          <a:srcRect/>
          <a:stretch>
            <a:fillRect/>
          </a:stretch>
        </p:blipFill>
        <p:spPr bwMode="auto">
          <a:xfrm>
            <a:off x="2663421" y="2447925"/>
            <a:ext cx="6090054" cy="3762783"/>
          </a:xfrm>
          <a:prstGeom prst="rect">
            <a:avLst/>
          </a:prstGeom>
          <a:noFill/>
          <a:ln w="9525">
            <a:noFill/>
            <a:miter lim="800000"/>
            <a:headEnd/>
            <a:tailEnd/>
          </a:ln>
          <a:effectLst/>
        </p:spPr>
      </p:pic>
    </p:spTree>
    <p:extLst>
      <p:ext uri="{BB962C8B-B14F-4D97-AF65-F5344CB8AC3E}">
        <p14:creationId xmlns="" xmlns:p14="http://schemas.microsoft.com/office/powerpoint/2010/main" val="20195708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25" y="395567"/>
            <a:ext cx="3783384" cy="1785657"/>
          </a:xfrm>
        </p:spPr>
        <p:txBody>
          <a:bodyPr/>
          <a:lstStyle/>
          <a:p>
            <a:r>
              <a:rPr lang="en-US" sz="3200" dirty="0" smtClean="0"/>
              <a:t>Morphology of Any ulcer </a:t>
            </a:r>
            <a:endParaRPr lang="en-US" sz="3200" dirty="0"/>
          </a:p>
        </p:txBody>
      </p:sp>
      <p:pic>
        <p:nvPicPr>
          <p:cNvPr id="3" name="Picture 2"/>
          <p:cNvPicPr>
            <a:picLocks noChangeAspect="1" noChangeArrowheads="1"/>
          </p:cNvPicPr>
          <p:nvPr/>
        </p:nvPicPr>
        <p:blipFill>
          <a:blip r:embed="rId2"/>
          <a:srcRect/>
          <a:stretch>
            <a:fillRect/>
          </a:stretch>
        </p:blipFill>
        <p:spPr bwMode="auto">
          <a:xfrm>
            <a:off x="5210175" y="208449"/>
            <a:ext cx="2085975" cy="3111482"/>
          </a:xfrm>
          <a:prstGeom prst="rect">
            <a:avLst/>
          </a:prstGeom>
          <a:noFill/>
          <a:ln w="9525">
            <a:noFill/>
            <a:miter lim="800000"/>
            <a:headEnd/>
            <a:tailEnd/>
          </a:ln>
          <a:effectLst/>
        </p:spPr>
      </p:pic>
      <p:pic>
        <p:nvPicPr>
          <p:cNvPr id="4" name="Picture 3"/>
          <p:cNvPicPr>
            <a:picLocks noChangeAspect="1" noChangeArrowheads="1"/>
          </p:cNvPicPr>
          <p:nvPr/>
        </p:nvPicPr>
        <p:blipFill>
          <a:blip r:embed="rId3"/>
          <a:srcRect/>
          <a:stretch>
            <a:fillRect/>
          </a:stretch>
        </p:blipFill>
        <p:spPr bwMode="auto">
          <a:xfrm>
            <a:off x="228600" y="3429000"/>
            <a:ext cx="8123562" cy="2714625"/>
          </a:xfrm>
          <a:prstGeom prst="rect">
            <a:avLst/>
          </a:prstGeom>
          <a:noFill/>
          <a:ln w="9525">
            <a:noFill/>
            <a:miter lim="800000"/>
            <a:headEnd/>
            <a:tailEnd/>
          </a:ln>
          <a:effectLst/>
        </p:spPr>
      </p:pic>
      <p:sp>
        <p:nvSpPr>
          <p:cNvPr id="5" name="Rectangle 4"/>
          <p:cNvSpPr/>
          <p:nvPr/>
        </p:nvSpPr>
        <p:spPr>
          <a:xfrm>
            <a:off x="533400" y="6211669"/>
            <a:ext cx="7696200" cy="646331"/>
          </a:xfrm>
          <a:prstGeom prst="rect">
            <a:avLst/>
          </a:prstGeom>
        </p:spPr>
        <p:txBody>
          <a:bodyPr wrap="square">
            <a:spAutoFit/>
          </a:bodyPr>
          <a:lstStyle/>
          <a:p>
            <a:r>
              <a:rPr lang="en-US"/>
              <a:t>epithelial ulceration and extensive granulation tissue in the underlying dermis</a:t>
            </a:r>
          </a:p>
        </p:txBody>
      </p:sp>
    </p:spTree>
    <p:extLst>
      <p:ext uri="{BB962C8B-B14F-4D97-AF65-F5344CB8AC3E}">
        <p14:creationId xmlns="" xmlns:p14="http://schemas.microsoft.com/office/powerpoint/2010/main" val="12400640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wound rupture (dehiscence</a:t>
            </a:r>
            <a:r>
              <a:rPr lang="en-US" dirty="0" smtClean="0"/>
              <a:t>):</a:t>
            </a:r>
            <a:br>
              <a:rPr lang="en-US" dirty="0" smtClean="0"/>
            </a:br>
            <a:r>
              <a:rPr lang="en-US" dirty="0" smtClean="0"/>
              <a:t>cause??</a:t>
            </a:r>
            <a:endParaRPr lang="en-US" dirty="0"/>
          </a:p>
        </p:txBody>
      </p:sp>
      <p:pic>
        <p:nvPicPr>
          <p:cNvPr id="3" name="Picture 2"/>
          <p:cNvPicPr>
            <a:picLocks noChangeAspect="1" noChangeArrowheads="1"/>
          </p:cNvPicPr>
          <p:nvPr/>
        </p:nvPicPr>
        <p:blipFill>
          <a:blip r:embed="rId2"/>
          <a:srcRect/>
          <a:stretch>
            <a:fillRect/>
          </a:stretch>
        </p:blipFill>
        <p:spPr bwMode="auto">
          <a:xfrm>
            <a:off x="5629275" y="2440329"/>
            <a:ext cx="5524500" cy="3846171"/>
          </a:xfrm>
          <a:prstGeom prst="rect">
            <a:avLst/>
          </a:prstGeom>
          <a:noFill/>
          <a:ln w="9525">
            <a:noFill/>
            <a:miter lim="800000"/>
            <a:headEnd/>
            <a:tailEnd/>
          </a:ln>
          <a:effectLst/>
        </p:spPr>
      </p:pic>
    </p:spTree>
    <p:extLst>
      <p:ext uri="{BB962C8B-B14F-4D97-AF65-F5344CB8AC3E}">
        <p14:creationId xmlns="" xmlns:p14="http://schemas.microsoft.com/office/powerpoint/2010/main" val="23827003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Nonbacterial Causes of Lymphangitis with Streaking | American Board of  Family Medicine"/>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4253104" y="2149433"/>
            <a:ext cx="3476242" cy="3930733"/>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3489343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Hypertrophic </a:t>
            </a:r>
            <a:r>
              <a:rPr lang="en-US" dirty="0">
                <a:solidFill>
                  <a:schemeClr val="tx1"/>
                </a:solidFill>
              </a:rPr>
              <a:t>scar</a:t>
            </a:r>
          </a:p>
        </p:txBody>
      </p:sp>
      <p:pic>
        <p:nvPicPr>
          <p:cNvPr id="3" name="Picture 2"/>
          <p:cNvPicPr>
            <a:picLocks noChangeAspect="1" noChangeArrowheads="1"/>
          </p:cNvPicPr>
          <p:nvPr/>
        </p:nvPicPr>
        <p:blipFill>
          <a:blip r:embed="rId2"/>
          <a:srcRect/>
          <a:stretch>
            <a:fillRect/>
          </a:stretch>
        </p:blipFill>
        <p:spPr bwMode="auto">
          <a:xfrm>
            <a:off x="923925" y="2968269"/>
            <a:ext cx="3572757" cy="2868831"/>
          </a:xfrm>
          <a:prstGeom prst="rect">
            <a:avLst/>
          </a:prstGeom>
          <a:noFill/>
          <a:ln w="9525">
            <a:noFill/>
            <a:miter lim="800000"/>
            <a:headEnd/>
            <a:tailEnd/>
          </a:ln>
          <a:effectLst/>
        </p:spPr>
      </p:pic>
      <p:pic>
        <p:nvPicPr>
          <p:cNvPr id="4" name="Picture 3"/>
          <p:cNvPicPr>
            <a:picLocks noChangeAspect="1" noChangeArrowheads="1"/>
          </p:cNvPicPr>
          <p:nvPr/>
        </p:nvPicPr>
        <p:blipFill>
          <a:blip r:embed="rId3"/>
          <a:srcRect/>
          <a:stretch>
            <a:fillRect/>
          </a:stretch>
        </p:blipFill>
        <p:spPr bwMode="auto">
          <a:xfrm>
            <a:off x="5505450" y="2028825"/>
            <a:ext cx="3733800" cy="4747720"/>
          </a:xfrm>
          <a:prstGeom prst="rect">
            <a:avLst/>
          </a:prstGeom>
          <a:noFill/>
          <a:ln w="9525">
            <a:noFill/>
            <a:miter lim="800000"/>
            <a:headEnd/>
            <a:tailEnd/>
          </a:ln>
          <a:effectLst/>
        </p:spPr>
      </p:pic>
    </p:spTree>
    <p:extLst>
      <p:ext uri="{BB962C8B-B14F-4D97-AF65-F5344CB8AC3E}">
        <p14:creationId xmlns="" xmlns:p14="http://schemas.microsoft.com/office/powerpoint/2010/main" val="7953539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keloid</a:t>
            </a:r>
          </a:p>
        </p:txBody>
      </p:sp>
      <p:pic>
        <p:nvPicPr>
          <p:cNvPr id="3" name="Picture 2"/>
          <p:cNvPicPr>
            <a:picLocks noChangeAspect="1" noChangeArrowheads="1"/>
          </p:cNvPicPr>
          <p:nvPr/>
        </p:nvPicPr>
        <p:blipFill>
          <a:blip r:embed="rId2"/>
          <a:srcRect/>
          <a:stretch>
            <a:fillRect/>
          </a:stretch>
        </p:blipFill>
        <p:spPr bwMode="auto">
          <a:xfrm>
            <a:off x="3581400" y="2240280"/>
            <a:ext cx="4400550" cy="4274820"/>
          </a:xfrm>
          <a:prstGeom prst="rect">
            <a:avLst/>
          </a:prstGeom>
          <a:noFill/>
          <a:ln w="9525">
            <a:noFill/>
            <a:miter lim="800000"/>
            <a:headEnd/>
            <a:tailEnd/>
          </a:ln>
          <a:effectLst/>
        </p:spPr>
      </p:pic>
    </p:spTree>
    <p:extLst>
      <p:ext uri="{BB962C8B-B14F-4D97-AF65-F5344CB8AC3E}">
        <p14:creationId xmlns="" xmlns:p14="http://schemas.microsoft.com/office/powerpoint/2010/main" val="33518425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srcRect/>
          <a:stretch>
            <a:fillRect/>
          </a:stretch>
        </p:blipFill>
        <p:spPr bwMode="auto">
          <a:xfrm>
            <a:off x="2272145" y="452718"/>
            <a:ext cx="6301154" cy="4127500"/>
          </a:xfrm>
          <a:prstGeom prst="rect">
            <a:avLst/>
          </a:prstGeom>
          <a:noFill/>
          <a:ln w="9525">
            <a:noFill/>
            <a:miter lim="800000"/>
            <a:headEnd/>
            <a:tailEnd/>
          </a:ln>
          <a:effectLst/>
        </p:spPr>
      </p:pic>
      <p:sp>
        <p:nvSpPr>
          <p:cNvPr id="4" name="Rectangle 3"/>
          <p:cNvSpPr/>
          <p:nvPr/>
        </p:nvSpPr>
        <p:spPr>
          <a:xfrm>
            <a:off x="1738745" y="4872318"/>
            <a:ext cx="8077200" cy="1631216"/>
          </a:xfrm>
          <a:prstGeom prst="rect">
            <a:avLst/>
          </a:prstGeom>
        </p:spPr>
        <p:txBody>
          <a:bodyPr wrap="square">
            <a:spAutoFit/>
          </a:bodyPr>
          <a:lstStyle/>
          <a:p>
            <a:r>
              <a:rPr lang="en-US" sz="2000"/>
              <a:t>A. In normal skin, the characteristic random orientation and bundle formation of collagen fibres</a:t>
            </a:r>
          </a:p>
          <a:p>
            <a:r>
              <a:rPr lang="en-US" sz="2000"/>
              <a:t>B. increased number of thick collagen fibres arranged in bundles </a:t>
            </a:r>
          </a:p>
          <a:p>
            <a:r>
              <a:rPr lang="en-US" sz="2000"/>
              <a:t>C. The collagen fibres were arranged randomly and showed highly cellular zones</a:t>
            </a:r>
          </a:p>
        </p:txBody>
      </p:sp>
    </p:spTree>
    <p:extLst>
      <p:ext uri="{BB962C8B-B14F-4D97-AF65-F5344CB8AC3E}">
        <p14:creationId xmlns="" xmlns:p14="http://schemas.microsoft.com/office/powerpoint/2010/main" val="10199296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outerShdw blurRad="38100" dist="38100" dir="2700000" algn="tl">
                    <a:srgbClr val="000000">
                      <a:alpha val="43137"/>
                    </a:srgbClr>
                  </a:outerShdw>
                </a:effectLst>
              </a:rPr>
              <a:t>Exuberant granulation </a:t>
            </a:r>
          </a:p>
        </p:txBody>
      </p:sp>
      <p:pic>
        <p:nvPicPr>
          <p:cNvPr id="3" name="Picture 2"/>
          <p:cNvPicPr>
            <a:picLocks noChangeAspect="1" noChangeArrowheads="1"/>
          </p:cNvPicPr>
          <p:nvPr/>
        </p:nvPicPr>
        <p:blipFill>
          <a:blip r:embed="rId2"/>
          <a:srcRect/>
          <a:stretch>
            <a:fillRect/>
          </a:stretch>
        </p:blipFill>
        <p:spPr bwMode="auto">
          <a:xfrm>
            <a:off x="533400" y="2590800"/>
            <a:ext cx="3652655" cy="3810000"/>
          </a:xfrm>
          <a:prstGeom prst="rect">
            <a:avLst/>
          </a:prstGeom>
          <a:noFill/>
          <a:ln w="9525">
            <a:noFill/>
            <a:miter lim="800000"/>
            <a:headEnd/>
            <a:tailEnd/>
          </a:ln>
          <a:effectLst/>
        </p:spPr>
      </p:pic>
      <p:pic>
        <p:nvPicPr>
          <p:cNvPr id="4" name="Picture 4"/>
          <p:cNvPicPr>
            <a:picLocks noChangeAspect="1" noChangeArrowheads="1"/>
          </p:cNvPicPr>
          <p:nvPr/>
        </p:nvPicPr>
        <p:blipFill>
          <a:blip r:embed="rId3"/>
          <a:srcRect/>
          <a:stretch>
            <a:fillRect/>
          </a:stretch>
        </p:blipFill>
        <p:spPr bwMode="auto">
          <a:xfrm>
            <a:off x="6024319" y="2923903"/>
            <a:ext cx="4429269" cy="2819400"/>
          </a:xfrm>
          <a:prstGeom prst="rect">
            <a:avLst/>
          </a:prstGeom>
          <a:noFill/>
          <a:ln w="9525">
            <a:noFill/>
            <a:miter lim="800000"/>
            <a:headEnd/>
            <a:tailEnd/>
          </a:ln>
          <a:effectLst/>
        </p:spPr>
      </p:pic>
    </p:spTree>
    <p:extLst>
      <p:ext uri="{BB962C8B-B14F-4D97-AF65-F5344CB8AC3E}">
        <p14:creationId xmlns="" xmlns:p14="http://schemas.microsoft.com/office/powerpoint/2010/main" val="18137210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contracture</a:t>
            </a:r>
          </a:p>
        </p:txBody>
      </p:sp>
      <p:pic>
        <p:nvPicPr>
          <p:cNvPr id="3" name="Picture 2"/>
          <p:cNvPicPr>
            <a:picLocks noChangeAspect="1" noChangeArrowheads="1"/>
          </p:cNvPicPr>
          <p:nvPr/>
        </p:nvPicPr>
        <p:blipFill>
          <a:blip r:embed="rId2"/>
          <a:srcRect l="4631"/>
          <a:stretch>
            <a:fillRect/>
          </a:stretch>
        </p:blipFill>
        <p:spPr bwMode="auto">
          <a:xfrm>
            <a:off x="1219200" y="1548246"/>
            <a:ext cx="3138487" cy="4955390"/>
          </a:xfrm>
          <a:prstGeom prst="rect">
            <a:avLst/>
          </a:prstGeom>
          <a:noFill/>
          <a:ln w="9525">
            <a:noFill/>
            <a:miter lim="800000"/>
            <a:headEnd/>
            <a:tailEnd/>
          </a:ln>
          <a:effectLst/>
        </p:spPr>
      </p:pic>
      <p:pic>
        <p:nvPicPr>
          <p:cNvPr id="4" name="Picture 3"/>
          <p:cNvPicPr>
            <a:picLocks noChangeAspect="1" noChangeArrowheads="1"/>
          </p:cNvPicPr>
          <p:nvPr/>
        </p:nvPicPr>
        <p:blipFill>
          <a:blip r:embed="rId3"/>
          <a:srcRect/>
          <a:stretch>
            <a:fillRect/>
          </a:stretch>
        </p:blipFill>
        <p:spPr bwMode="auto">
          <a:xfrm>
            <a:off x="4724400" y="2157846"/>
            <a:ext cx="4961994" cy="3886200"/>
          </a:xfrm>
          <a:prstGeom prst="rect">
            <a:avLst/>
          </a:prstGeom>
          <a:noFill/>
          <a:ln w="9525">
            <a:noFill/>
            <a:miter lim="800000"/>
            <a:headEnd/>
            <a:tailEnd/>
          </a:ln>
          <a:effectLst/>
        </p:spPr>
      </p:pic>
    </p:spTree>
    <p:extLst>
      <p:ext uri="{BB962C8B-B14F-4D97-AF65-F5344CB8AC3E}">
        <p14:creationId xmlns="" xmlns:p14="http://schemas.microsoft.com/office/powerpoint/2010/main" val="32965780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liver cirrhosis</a:t>
            </a:r>
          </a:p>
        </p:txBody>
      </p:sp>
      <p:pic>
        <p:nvPicPr>
          <p:cNvPr id="3" name="Picture 2"/>
          <p:cNvPicPr>
            <a:picLocks noChangeAspect="1" noChangeArrowheads="1"/>
          </p:cNvPicPr>
          <p:nvPr/>
        </p:nvPicPr>
        <p:blipFill>
          <a:blip r:embed="rId2"/>
          <a:srcRect/>
          <a:stretch>
            <a:fillRect/>
          </a:stretch>
        </p:blipFill>
        <p:spPr bwMode="auto">
          <a:xfrm>
            <a:off x="646111" y="1585479"/>
            <a:ext cx="3966371" cy="2590800"/>
          </a:xfrm>
          <a:prstGeom prst="rect">
            <a:avLst/>
          </a:prstGeom>
          <a:noFill/>
          <a:ln w="9525">
            <a:noFill/>
            <a:miter lim="800000"/>
            <a:headEnd/>
            <a:tailEnd/>
          </a:ln>
          <a:effectLst/>
        </p:spPr>
      </p:pic>
      <p:pic>
        <p:nvPicPr>
          <p:cNvPr id="4" name="Picture 3"/>
          <p:cNvPicPr>
            <a:picLocks noChangeAspect="1" noChangeArrowheads="1"/>
          </p:cNvPicPr>
          <p:nvPr/>
        </p:nvPicPr>
        <p:blipFill>
          <a:blip r:embed="rId3"/>
          <a:srcRect/>
          <a:stretch>
            <a:fillRect/>
          </a:stretch>
        </p:blipFill>
        <p:spPr bwMode="auto">
          <a:xfrm>
            <a:off x="6089073" y="1723591"/>
            <a:ext cx="4514850" cy="2314575"/>
          </a:xfrm>
          <a:prstGeom prst="rect">
            <a:avLst/>
          </a:prstGeom>
          <a:noFill/>
          <a:ln w="9525">
            <a:noFill/>
            <a:miter lim="800000"/>
            <a:headEnd/>
            <a:tailEnd/>
          </a:ln>
          <a:effectLst/>
        </p:spPr>
      </p:pic>
      <p:sp>
        <p:nvSpPr>
          <p:cNvPr id="5" name="Rectangle 4"/>
          <p:cNvSpPr/>
          <p:nvPr/>
        </p:nvSpPr>
        <p:spPr>
          <a:xfrm>
            <a:off x="772391" y="4903463"/>
            <a:ext cx="4329545" cy="1569660"/>
          </a:xfrm>
          <a:prstGeom prst="rect">
            <a:avLst/>
          </a:prstGeom>
        </p:spPr>
        <p:txBody>
          <a:bodyPr wrap="square">
            <a:spAutoFit/>
          </a:bodyPr>
          <a:lstStyle/>
          <a:p>
            <a:pPr fontAlgn="base"/>
            <a:r>
              <a:rPr lang="en-US" sz="2400" dirty="0">
                <a:latin typeface="Arial" panose="020B0604020202020204" pitchFamily="34" charset="0"/>
              </a:rPr>
              <a:t>Diffuse nodulation of liver </a:t>
            </a:r>
            <a:endParaRPr lang="en-US" sz="2400" dirty="0" smtClean="0">
              <a:latin typeface="Arial" panose="020B0604020202020204" pitchFamily="34" charset="0"/>
            </a:endParaRPr>
          </a:p>
          <a:p>
            <a:pPr fontAlgn="base"/>
            <a:r>
              <a:rPr lang="en-US" sz="2400" dirty="0" smtClean="0">
                <a:latin typeface="Arial" panose="020B0604020202020204" pitchFamily="34" charset="0"/>
              </a:rPr>
              <a:t>due </a:t>
            </a:r>
            <a:r>
              <a:rPr lang="en-US" sz="2400" dirty="0">
                <a:latin typeface="Arial" panose="020B0604020202020204" pitchFamily="34" charset="0"/>
              </a:rPr>
              <a:t>to fibrous </a:t>
            </a:r>
            <a:r>
              <a:rPr lang="en-US" sz="2400" dirty="0" smtClean="0">
                <a:latin typeface="Arial" panose="020B0604020202020204" pitchFamily="34" charset="0"/>
              </a:rPr>
              <a:t>bands</a:t>
            </a:r>
          </a:p>
          <a:p>
            <a:pPr fontAlgn="base"/>
            <a:r>
              <a:rPr lang="en-US" sz="2400" dirty="0" smtClean="0">
                <a:latin typeface="Arial" panose="020B0604020202020204" pitchFamily="34" charset="0"/>
              </a:rPr>
              <a:t> </a:t>
            </a:r>
            <a:r>
              <a:rPr lang="en-US" sz="2400" dirty="0">
                <a:latin typeface="Arial" panose="020B0604020202020204" pitchFamily="34" charset="0"/>
              </a:rPr>
              <a:t>subdividing liver </a:t>
            </a:r>
            <a:r>
              <a:rPr lang="en-US" sz="2400" dirty="0" smtClean="0">
                <a:latin typeface="Arial" panose="020B0604020202020204" pitchFamily="34" charset="0"/>
              </a:rPr>
              <a:t>into</a:t>
            </a:r>
          </a:p>
          <a:p>
            <a:pPr fontAlgn="base"/>
            <a:r>
              <a:rPr lang="en-US" sz="2400" dirty="0" smtClean="0">
                <a:latin typeface="Arial" panose="020B0604020202020204" pitchFamily="34" charset="0"/>
              </a:rPr>
              <a:t> </a:t>
            </a:r>
            <a:r>
              <a:rPr lang="en-US" sz="2400" dirty="0">
                <a:latin typeface="Arial" panose="020B0604020202020204" pitchFamily="34" charset="0"/>
              </a:rPr>
              <a:t>regenerative nodules</a:t>
            </a:r>
            <a:endParaRPr lang="en-US" sz="2400" b="0" i="0" dirty="0">
              <a:effectLst/>
              <a:latin typeface="Arial" panose="020B0604020202020204" pitchFamily="34" charset="0"/>
            </a:endParaRPr>
          </a:p>
        </p:txBody>
      </p:sp>
      <p:sp>
        <p:nvSpPr>
          <p:cNvPr id="6" name="Rectangle 5"/>
          <p:cNvSpPr/>
          <p:nvPr/>
        </p:nvSpPr>
        <p:spPr>
          <a:xfrm>
            <a:off x="5760027" y="4591295"/>
            <a:ext cx="6096000" cy="1846659"/>
          </a:xfrm>
          <a:prstGeom prst="rect">
            <a:avLst/>
          </a:prstGeom>
        </p:spPr>
        <p:txBody>
          <a:bodyPr>
            <a:spAutoFit/>
          </a:bodyPr>
          <a:lstStyle/>
          <a:p>
            <a:pPr fontAlgn="base">
              <a:buFont typeface="Arial" panose="020B0604020202020204" pitchFamily="34" charset="0"/>
              <a:buChar char="•"/>
            </a:pPr>
            <a:endParaRPr lang="en-US" dirty="0">
              <a:solidFill>
                <a:srgbClr val="000000"/>
              </a:solidFill>
              <a:latin typeface="Arial" panose="020B0604020202020204" pitchFamily="34" charset="0"/>
            </a:endParaRPr>
          </a:p>
          <a:p>
            <a:pPr lvl="1" fontAlgn="base"/>
            <a:r>
              <a:rPr lang="en-US" sz="2000" dirty="0" smtClean="0">
                <a:latin typeface="Arial" panose="020B0604020202020204" pitchFamily="34" charset="0"/>
              </a:rPr>
              <a:t>diffuse </a:t>
            </a:r>
            <a:r>
              <a:rPr lang="en-US" sz="2000" dirty="0">
                <a:latin typeface="Arial" panose="020B0604020202020204" pitchFamily="34" charset="0"/>
              </a:rPr>
              <a:t>disruption in architecture of </a:t>
            </a:r>
            <a:r>
              <a:rPr lang="en-US" sz="2000" dirty="0" smtClean="0">
                <a:latin typeface="Arial" panose="020B0604020202020204" pitchFamily="34" charset="0"/>
              </a:rPr>
              <a:t>the liver  with bridging </a:t>
            </a:r>
            <a:r>
              <a:rPr lang="en-US" sz="2000" dirty="0">
                <a:latin typeface="Arial" panose="020B0604020202020204" pitchFamily="34" charset="0"/>
              </a:rPr>
              <a:t>fibrous </a:t>
            </a:r>
            <a:r>
              <a:rPr lang="en-US" sz="2000" dirty="0" smtClean="0">
                <a:latin typeface="Arial" panose="020B0604020202020204" pitchFamily="34" charset="0"/>
              </a:rPr>
              <a:t>septa and parenchymal </a:t>
            </a:r>
            <a:r>
              <a:rPr lang="en-US" sz="2000" dirty="0">
                <a:latin typeface="Arial" panose="020B0604020202020204" pitchFamily="34" charset="0"/>
              </a:rPr>
              <a:t>nodules </a:t>
            </a:r>
            <a:r>
              <a:rPr lang="en-US" sz="2000" dirty="0" smtClean="0">
                <a:latin typeface="Arial" panose="020B0604020202020204" pitchFamily="34" charset="0"/>
              </a:rPr>
              <a:t>formation.</a:t>
            </a:r>
            <a:endParaRPr lang="en-US" sz="2000" dirty="0">
              <a:latin typeface="Arial" panose="020B0604020202020204" pitchFamily="34" charset="0"/>
            </a:endParaRPr>
          </a:p>
          <a:p>
            <a:r>
              <a:rPr lang="en-US" dirty="0"/>
              <a:t/>
            </a:r>
            <a:br>
              <a:rPr lang="en-US" dirty="0"/>
            </a:br>
            <a:endParaRPr lang="en-US" dirty="0"/>
          </a:p>
        </p:txBody>
      </p:sp>
    </p:spTree>
    <p:extLst>
      <p:ext uri="{BB962C8B-B14F-4D97-AF65-F5344CB8AC3E}">
        <p14:creationId xmlns="" xmlns:p14="http://schemas.microsoft.com/office/powerpoint/2010/main" val="34438603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systemic </a:t>
            </a:r>
            <a:r>
              <a:rPr lang="en-US" sz="3200" dirty="0"/>
              <a:t>sclerosis (scleroderma).</a:t>
            </a:r>
            <a:br>
              <a:rPr lang="en-US" sz="3200" dirty="0"/>
            </a:br>
            <a:endParaRPr lang="en-US" sz="3200" dirty="0"/>
          </a:p>
        </p:txBody>
      </p:sp>
      <p:pic>
        <p:nvPicPr>
          <p:cNvPr id="3" name="Picture 2"/>
          <p:cNvPicPr>
            <a:picLocks noChangeAspect="1" noChangeArrowheads="1"/>
          </p:cNvPicPr>
          <p:nvPr/>
        </p:nvPicPr>
        <p:blipFill>
          <a:blip r:embed="rId2"/>
          <a:srcRect/>
          <a:stretch>
            <a:fillRect/>
          </a:stretch>
        </p:blipFill>
        <p:spPr bwMode="auto">
          <a:xfrm>
            <a:off x="646111" y="1727932"/>
            <a:ext cx="4238837" cy="2895600"/>
          </a:xfrm>
          <a:prstGeom prst="rect">
            <a:avLst/>
          </a:prstGeom>
          <a:noFill/>
          <a:ln w="9525">
            <a:noFill/>
            <a:miter lim="800000"/>
            <a:headEnd/>
            <a:tailEnd/>
          </a:ln>
          <a:effectLst/>
        </p:spPr>
      </p:pic>
      <p:pic>
        <p:nvPicPr>
          <p:cNvPr id="4" name="Picture 3"/>
          <p:cNvPicPr>
            <a:picLocks noChangeAspect="1" noChangeArrowheads="1"/>
          </p:cNvPicPr>
          <p:nvPr/>
        </p:nvPicPr>
        <p:blipFill>
          <a:blip r:embed="rId3"/>
          <a:srcRect/>
          <a:stretch>
            <a:fillRect/>
          </a:stretch>
        </p:blipFill>
        <p:spPr bwMode="auto">
          <a:xfrm>
            <a:off x="7081404" y="1456903"/>
            <a:ext cx="4400550" cy="3800475"/>
          </a:xfrm>
          <a:prstGeom prst="rect">
            <a:avLst/>
          </a:prstGeom>
          <a:noFill/>
          <a:ln w="9525">
            <a:noFill/>
            <a:miter lim="800000"/>
            <a:headEnd/>
            <a:tailEnd/>
          </a:ln>
          <a:effectLst/>
        </p:spPr>
      </p:pic>
      <p:sp>
        <p:nvSpPr>
          <p:cNvPr id="5" name="Rectangle 4"/>
          <p:cNvSpPr/>
          <p:nvPr/>
        </p:nvSpPr>
        <p:spPr>
          <a:xfrm>
            <a:off x="6244936" y="5391836"/>
            <a:ext cx="6096000" cy="646331"/>
          </a:xfrm>
          <a:prstGeom prst="rect">
            <a:avLst/>
          </a:prstGeom>
        </p:spPr>
        <p:txBody>
          <a:bodyPr>
            <a:spAutoFit/>
          </a:bodyPr>
          <a:lstStyle/>
          <a:p>
            <a:pPr marL="285750" indent="-285750">
              <a:buFont typeface="Wingdings" panose="05000000000000000000" pitchFamily="2" charset="2"/>
              <a:buChar char="Ø"/>
            </a:pPr>
            <a:r>
              <a:rPr lang="en-US" dirty="0" smtClean="0">
                <a:latin typeface="Arial" panose="020B0604020202020204" pitchFamily="34" charset="0"/>
              </a:rPr>
              <a:t>thickened </a:t>
            </a:r>
            <a:r>
              <a:rPr lang="en-US" dirty="0">
                <a:latin typeface="Arial" panose="020B0604020202020204" pitchFamily="34" charset="0"/>
              </a:rPr>
              <a:t>collagen bundles within papillary and reticular dermis</a:t>
            </a:r>
            <a:endParaRPr lang="en-US" dirty="0"/>
          </a:p>
        </p:txBody>
      </p:sp>
      <p:sp>
        <p:nvSpPr>
          <p:cNvPr id="6" name="Rectangle 5"/>
          <p:cNvSpPr/>
          <p:nvPr/>
        </p:nvSpPr>
        <p:spPr>
          <a:xfrm>
            <a:off x="148936" y="4934212"/>
            <a:ext cx="6096000" cy="646331"/>
          </a:xfrm>
          <a:prstGeom prst="rect">
            <a:avLst/>
          </a:prstGeom>
        </p:spPr>
        <p:txBody>
          <a:bodyPr>
            <a:spAutoFit/>
          </a:bodyPr>
          <a:lstStyle/>
          <a:p>
            <a:pPr marL="285750" indent="-285750">
              <a:buFont typeface="Wingdings" panose="05000000000000000000" pitchFamily="2" charset="2"/>
              <a:buChar char="Ø"/>
            </a:pPr>
            <a:r>
              <a:rPr lang="en-US" dirty="0">
                <a:latin typeface="arial" panose="020B0604020202020204" pitchFamily="34" charset="0"/>
              </a:rPr>
              <a:t>shortening and hardening of muscles, tendons, or other tissue, often leading to deformity and rigidity of joints.</a:t>
            </a:r>
            <a:endParaRPr lang="en-US" dirty="0"/>
          </a:p>
        </p:txBody>
      </p:sp>
    </p:spTree>
    <p:extLst>
      <p:ext uri="{BB962C8B-B14F-4D97-AF65-F5344CB8AC3E}">
        <p14:creationId xmlns="" xmlns:p14="http://schemas.microsoft.com/office/powerpoint/2010/main" val="11056345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End-stage </a:t>
            </a:r>
            <a:r>
              <a:rPr lang="en-US" dirty="0"/>
              <a:t>kidney </a:t>
            </a:r>
            <a:r>
              <a:rPr lang="en-US" dirty="0" smtClean="0"/>
              <a:t>disease</a:t>
            </a:r>
            <a:br>
              <a:rPr lang="en-US" dirty="0" smtClean="0"/>
            </a:br>
            <a:r>
              <a:rPr lang="en-US" dirty="0" smtClean="0"/>
              <a:t>Gross</a:t>
            </a:r>
            <a:br>
              <a:rPr lang="en-US" dirty="0" smtClean="0"/>
            </a:br>
            <a:endParaRPr lang="en-US" dirty="0"/>
          </a:p>
        </p:txBody>
      </p:sp>
      <p:pic>
        <p:nvPicPr>
          <p:cNvPr id="3" name="Picture 2"/>
          <p:cNvPicPr>
            <a:picLocks noChangeAspect="1" noChangeArrowheads="1"/>
          </p:cNvPicPr>
          <p:nvPr/>
        </p:nvPicPr>
        <p:blipFill>
          <a:blip r:embed="rId2"/>
          <a:srcRect/>
          <a:stretch>
            <a:fillRect/>
          </a:stretch>
        </p:blipFill>
        <p:spPr bwMode="auto">
          <a:xfrm>
            <a:off x="7370618" y="1427221"/>
            <a:ext cx="3429000" cy="4958310"/>
          </a:xfrm>
          <a:prstGeom prst="rect">
            <a:avLst/>
          </a:prstGeom>
          <a:noFill/>
          <a:ln w="9525">
            <a:noFill/>
            <a:miter lim="800000"/>
            <a:headEnd/>
            <a:tailEnd/>
          </a:ln>
          <a:effectLst/>
        </p:spPr>
      </p:pic>
      <p:sp>
        <p:nvSpPr>
          <p:cNvPr id="5" name="Rectangle 4"/>
          <p:cNvSpPr/>
          <p:nvPr/>
        </p:nvSpPr>
        <p:spPr>
          <a:xfrm>
            <a:off x="405245" y="2458181"/>
            <a:ext cx="6096000" cy="707886"/>
          </a:xfrm>
          <a:prstGeom prst="rect">
            <a:avLst/>
          </a:prstGeom>
        </p:spPr>
        <p:txBody>
          <a:bodyPr>
            <a:spAutoFit/>
          </a:bodyPr>
          <a:lstStyle/>
          <a:p>
            <a:pPr fontAlgn="base">
              <a:buFont typeface="Arial" panose="020B0604020202020204" pitchFamily="34" charset="0"/>
              <a:buChar char="•"/>
            </a:pPr>
            <a:r>
              <a:rPr lang="en-US" sz="2000" dirty="0">
                <a:latin typeface="Arial" panose="020B0604020202020204" pitchFamily="34" charset="0"/>
              </a:rPr>
              <a:t>enlarged kidneys with bosselated surface </a:t>
            </a:r>
            <a:r>
              <a:rPr lang="en-US" sz="2000" dirty="0" smtClean="0">
                <a:latin typeface="Arial" panose="020B0604020202020204" pitchFamily="34" charset="0"/>
              </a:rPr>
              <a:t>and composed </a:t>
            </a:r>
            <a:r>
              <a:rPr lang="en-US" sz="2000" dirty="0">
                <a:latin typeface="Arial" panose="020B0604020202020204" pitchFamily="34" charset="0"/>
              </a:rPr>
              <a:t>of </a:t>
            </a:r>
            <a:r>
              <a:rPr lang="en-US" sz="2000" dirty="0" smtClean="0">
                <a:latin typeface="Arial" panose="020B0604020202020204" pitchFamily="34" charset="0"/>
              </a:rPr>
              <a:t>numerous subcapsular cysts</a:t>
            </a:r>
            <a:endParaRPr lang="en-US" sz="2000" b="0" i="0" dirty="0">
              <a:effectLst/>
              <a:latin typeface="Arial" panose="020B0604020202020204" pitchFamily="34" charset="0"/>
            </a:endParaRPr>
          </a:p>
        </p:txBody>
      </p:sp>
    </p:spTree>
    <p:extLst>
      <p:ext uri="{BB962C8B-B14F-4D97-AF65-F5344CB8AC3E}">
        <p14:creationId xmlns="" xmlns:p14="http://schemas.microsoft.com/office/powerpoint/2010/main" val="13404714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End-stage kidney </a:t>
            </a:r>
            <a:r>
              <a:rPr lang="en-US" dirty="0" smtClean="0"/>
              <a:t>disease</a:t>
            </a:r>
            <a:br>
              <a:rPr lang="en-US" dirty="0" smtClean="0"/>
            </a:br>
            <a:r>
              <a:rPr lang="en-US" dirty="0" smtClean="0"/>
              <a:t>histology</a:t>
            </a:r>
            <a:endParaRPr lang="en-US" dirty="0"/>
          </a:p>
        </p:txBody>
      </p:sp>
      <p:pic>
        <p:nvPicPr>
          <p:cNvPr id="3" name="Picture 2"/>
          <p:cNvPicPr>
            <a:picLocks noChangeAspect="1" noChangeArrowheads="1"/>
          </p:cNvPicPr>
          <p:nvPr/>
        </p:nvPicPr>
        <p:blipFill>
          <a:blip r:embed="rId2"/>
          <a:srcRect/>
          <a:stretch>
            <a:fillRect/>
          </a:stretch>
        </p:blipFill>
        <p:spPr bwMode="auto">
          <a:xfrm>
            <a:off x="6941127" y="2288655"/>
            <a:ext cx="4107451" cy="2819400"/>
          </a:xfrm>
          <a:prstGeom prst="rect">
            <a:avLst/>
          </a:prstGeom>
          <a:noFill/>
          <a:ln w="9525">
            <a:noFill/>
            <a:miter lim="800000"/>
            <a:headEnd/>
            <a:tailEnd/>
          </a:ln>
          <a:effectLst/>
        </p:spPr>
      </p:pic>
      <p:sp>
        <p:nvSpPr>
          <p:cNvPr id="4" name="Rectangle 3"/>
          <p:cNvSpPr/>
          <p:nvPr/>
        </p:nvSpPr>
        <p:spPr>
          <a:xfrm>
            <a:off x="356754" y="3020851"/>
            <a:ext cx="6096000" cy="1200329"/>
          </a:xfrm>
          <a:prstGeom prst="rect">
            <a:avLst/>
          </a:prstGeom>
        </p:spPr>
        <p:txBody>
          <a:bodyPr>
            <a:spAutoFit/>
          </a:bodyPr>
          <a:lstStyle/>
          <a:p>
            <a:r>
              <a:rPr lang="en-US" sz="2400" dirty="0" smtClean="0">
                <a:latin typeface="Arial" panose="020B0604020202020204" pitchFamily="34" charset="0"/>
              </a:rPr>
              <a:t>Cystic expansions of </a:t>
            </a:r>
            <a:r>
              <a:rPr lang="en-US" sz="2400" dirty="0">
                <a:latin typeface="Arial" panose="020B0604020202020204" pitchFamily="34" charset="0"/>
              </a:rPr>
              <a:t>all portions of renal tubule and glomerular </a:t>
            </a:r>
            <a:r>
              <a:rPr lang="en-US" sz="2400" dirty="0" smtClean="0">
                <a:latin typeface="Arial" panose="020B0604020202020204" pitchFamily="34" charset="0"/>
              </a:rPr>
              <a:t>capsule, lined by atrophic epithelium.</a:t>
            </a:r>
            <a:endParaRPr lang="en-US" sz="2400" dirty="0"/>
          </a:p>
        </p:txBody>
      </p:sp>
    </p:spTree>
    <p:extLst>
      <p:ext uri="{BB962C8B-B14F-4D97-AF65-F5344CB8AC3E}">
        <p14:creationId xmlns="" xmlns:p14="http://schemas.microsoft.com/office/powerpoint/2010/main" val="9261517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Edema, Hyperemia and Congestion"/>
          <p:cNvPicPr>
            <a:picLocks noChangeAspect="1" noChangeArrowheads="1"/>
          </p:cNvPicPr>
          <p:nvPr/>
        </p:nvPicPr>
        <p:blipFill>
          <a:blip r:embed="rId2"/>
          <a:srcRect/>
          <a:stretch>
            <a:fillRect/>
          </a:stretch>
        </p:blipFill>
        <p:spPr bwMode="auto">
          <a:xfrm>
            <a:off x="1591599" y="2608435"/>
            <a:ext cx="2533650" cy="1809751"/>
          </a:xfrm>
          <a:prstGeom prst="rect">
            <a:avLst/>
          </a:prstGeom>
          <a:noFill/>
        </p:spPr>
      </p:pic>
      <p:pic>
        <p:nvPicPr>
          <p:cNvPr id="4" name="Picture 4" descr="Cyanosis - Physiopedia"/>
          <p:cNvPicPr>
            <a:picLocks noChangeAspect="1" noChangeArrowheads="1"/>
          </p:cNvPicPr>
          <p:nvPr/>
        </p:nvPicPr>
        <p:blipFill>
          <a:blip r:embed="rId3"/>
          <a:srcRect/>
          <a:stretch>
            <a:fillRect/>
          </a:stretch>
        </p:blipFill>
        <p:spPr bwMode="auto">
          <a:xfrm>
            <a:off x="7405659" y="2441747"/>
            <a:ext cx="2857500" cy="2143125"/>
          </a:xfrm>
          <a:prstGeom prst="rect">
            <a:avLst/>
          </a:prstGeom>
          <a:noFill/>
        </p:spPr>
      </p:pic>
      <p:sp>
        <p:nvSpPr>
          <p:cNvPr id="5" name="Rectangle 4"/>
          <p:cNvSpPr/>
          <p:nvPr/>
        </p:nvSpPr>
        <p:spPr>
          <a:xfrm>
            <a:off x="1591599" y="4988707"/>
            <a:ext cx="1920719" cy="461665"/>
          </a:xfrm>
          <a:prstGeom prst="rect">
            <a:avLst/>
          </a:prstGeom>
        </p:spPr>
        <p:txBody>
          <a:bodyPr wrap="none">
            <a:spAutoFit/>
          </a:bodyPr>
          <a:lstStyle/>
          <a:p>
            <a:r>
              <a:rPr lang="en-US" sz="2400" b="1" dirty="0"/>
              <a:t>Hyperemia </a:t>
            </a:r>
            <a:endParaRPr lang="en-US" sz="2400" dirty="0"/>
          </a:p>
        </p:txBody>
      </p:sp>
      <p:sp>
        <p:nvSpPr>
          <p:cNvPr id="6" name="Rectangle 5"/>
          <p:cNvSpPr/>
          <p:nvPr/>
        </p:nvSpPr>
        <p:spPr>
          <a:xfrm>
            <a:off x="7890663" y="4988705"/>
            <a:ext cx="1906291" cy="461665"/>
          </a:xfrm>
          <a:prstGeom prst="rect">
            <a:avLst/>
          </a:prstGeom>
        </p:spPr>
        <p:txBody>
          <a:bodyPr wrap="none">
            <a:spAutoFit/>
          </a:bodyPr>
          <a:lstStyle/>
          <a:p>
            <a:r>
              <a:rPr lang="en-US" sz="2400" b="1" dirty="0"/>
              <a:t>Congestion</a:t>
            </a:r>
            <a:endParaRPr lang="en-US" b="1" dirty="0"/>
          </a:p>
        </p:txBody>
      </p:sp>
    </p:spTree>
    <p:extLst>
      <p:ext uri="{BB962C8B-B14F-4D97-AF65-F5344CB8AC3E}">
        <p14:creationId xmlns="" xmlns:p14="http://schemas.microsoft.com/office/powerpoint/2010/main" val="2938573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u="sng" dirty="0">
                <a:solidFill>
                  <a:srgbClr val="FF0000"/>
                </a:solidFill>
              </a:rPr>
              <a:t>margination</a:t>
            </a:r>
            <a:endParaRPr lang="en-US" dirty="0"/>
          </a:p>
        </p:txBody>
      </p:sp>
      <p:pic>
        <p:nvPicPr>
          <p:cNvPr id="3" name="Picture 2" descr="General Pathology....Inflammation"/>
          <p:cNvPicPr>
            <a:picLocks noChangeAspect="1" noChangeArrowheads="1"/>
          </p:cNvPicPr>
          <p:nvPr/>
        </p:nvPicPr>
        <p:blipFill>
          <a:blip r:embed="rId2"/>
          <a:srcRect/>
          <a:stretch>
            <a:fillRect/>
          </a:stretch>
        </p:blipFill>
        <p:spPr bwMode="auto">
          <a:xfrm>
            <a:off x="2600325" y="1963599"/>
            <a:ext cx="5886450" cy="4725457"/>
          </a:xfrm>
          <a:prstGeom prst="rect">
            <a:avLst/>
          </a:prstGeom>
          <a:noFill/>
        </p:spPr>
      </p:pic>
    </p:spTree>
    <p:extLst>
      <p:ext uri="{BB962C8B-B14F-4D97-AF65-F5344CB8AC3E}">
        <p14:creationId xmlns="" xmlns:p14="http://schemas.microsoft.com/office/powerpoint/2010/main" val="7409102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srcRect/>
          <a:stretch>
            <a:fillRect/>
          </a:stretch>
        </p:blipFill>
        <p:spPr bwMode="auto">
          <a:xfrm>
            <a:off x="646111" y="2611582"/>
            <a:ext cx="4615808" cy="2133600"/>
          </a:xfrm>
          <a:prstGeom prst="rect">
            <a:avLst/>
          </a:prstGeom>
          <a:noFill/>
          <a:ln w="9525">
            <a:noFill/>
            <a:miter lim="800000"/>
            <a:headEnd/>
            <a:tailEnd/>
          </a:ln>
          <a:effectLst/>
        </p:spPr>
      </p:pic>
      <p:pic>
        <p:nvPicPr>
          <p:cNvPr id="4" name="Picture 3"/>
          <p:cNvPicPr>
            <a:picLocks noChangeAspect="1" noChangeArrowheads="1"/>
          </p:cNvPicPr>
          <p:nvPr/>
        </p:nvPicPr>
        <p:blipFill>
          <a:blip r:embed="rId3"/>
          <a:srcRect/>
          <a:stretch>
            <a:fillRect/>
          </a:stretch>
        </p:blipFill>
        <p:spPr bwMode="auto">
          <a:xfrm>
            <a:off x="6586914" y="2452256"/>
            <a:ext cx="4302760" cy="3200400"/>
          </a:xfrm>
          <a:prstGeom prst="rect">
            <a:avLst/>
          </a:prstGeom>
          <a:noFill/>
          <a:ln w="9525">
            <a:noFill/>
            <a:miter lim="800000"/>
            <a:headEnd/>
            <a:tailEnd/>
          </a:ln>
          <a:effectLst/>
        </p:spPr>
      </p:pic>
      <p:sp>
        <p:nvSpPr>
          <p:cNvPr id="5" name="Title 4"/>
          <p:cNvSpPr>
            <a:spLocks noGrp="1"/>
          </p:cNvSpPr>
          <p:nvPr>
            <p:ph type="title"/>
          </p:nvPr>
        </p:nvSpPr>
        <p:spPr>
          <a:xfrm>
            <a:off x="646111" y="452718"/>
            <a:ext cx="9404723" cy="523220"/>
          </a:xfrm>
          <a:prstGeom prst="rect">
            <a:avLst/>
          </a:prstGeom>
        </p:spPr>
        <p:txBody>
          <a:bodyPr wrap="square">
            <a:spAutoFit/>
          </a:bodyPr>
          <a:lstStyle/>
          <a:p>
            <a:pPr>
              <a:buFont typeface="Wingdings" pitchFamily="2" charset="2"/>
              <a:buChar char="v"/>
            </a:pPr>
            <a:r>
              <a:rPr lang="en-US" sz="2800" dirty="0">
                <a:solidFill>
                  <a:schemeClr val="tx1"/>
                </a:solidFill>
              </a:rPr>
              <a:t>fibrosing diseases of the lung.</a:t>
            </a:r>
          </a:p>
        </p:txBody>
      </p:sp>
      <p:sp>
        <p:nvSpPr>
          <p:cNvPr id="6" name="Rectangle 5"/>
          <p:cNvSpPr/>
          <p:nvPr/>
        </p:nvSpPr>
        <p:spPr>
          <a:xfrm>
            <a:off x="646110" y="1273259"/>
            <a:ext cx="9048607" cy="923330"/>
          </a:xfrm>
          <a:prstGeom prst="rect">
            <a:avLst/>
          </a:prstGeom>
        </p:spPr>
        <p:txBody>
          <a:bodyPr wrap="square">
            <a:spAutoFit/>
          </a:bodyPr>
          <a:lstStyle/>
          <a:p>
            <a:pPr fontAlgn="base"/>
            <a:r>
              <a:rPr lang="en-US" dirty="0"/>
              <a:t>Grossly: Honeycomb, Cystic spaces with fibrotic wall</a:t>
            </a:r>
          </a:p>
          <a:p>
            <a:pPr fontAlgn="base"/>
            <a:r>
              <a:rPr lang="en-US" dirty="0"/>
              <a:t>Histology: cystic spaces lined by bronchiolar epithelium and fibrotic wall</a:t>
            </a:r>
          </a:p>
          <a:p>
            <a:pPr fontAlgn="base"/>
            <a:endParaRPr lang="en-US" dirty="0"/>
          </a:p>
        </p:txBody>
      </p:sp>
    </p:spTree>
    <p:extLst>
      <p:ext uri="{BB962C8B-B14F-4D97-AF65-F5344CB8AC3E}">
        <p14:creationId xmlns="" xmlns:p14="http://schemas.microsoft.com/office/powerpoint/2010/main" val="27483861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ln w="11430"/>
                <a:solidFill>
                  <a:schemeClr val="tx1"/>
                </a:solidFill>
                <a:effectLst>
                  <a:outerShdw blurRad="50800" dist="39000" dir="5460000" algn="tl">
                    <a:srgbClr val="000000">
                      <a:alpha val="38000"/>
                    </a:srgbClr>
                  </a:outerShdw>
                </a:effectLst>
              </a:rPr>
              <a:t>LUNG CONGESTION</a:t>
            </a:r>
            <a:br>
              <a:rPr lang="en-US" sz="2400" dirty="0" smtClean="0">
                <a:ln w="11430"/>
                <a:solidFill>
                  <a:schemeClr val="tx1"/>
                </a:solidFill>
                <a:effectLst>
                  <a:outerShdw blurRad="50800" dist="39000" dir="5460000" algn="tl">
                    <a:srgbClr val="000000">
                      <a:alpha val="38000"/>
                    </a:srgbClr>
                  </a:outerShdw>
                </a:effectLst>
              </a:rPr>
            </a:br>
            <a:r>
              <a:rPr lang="en-US" sz="2400" dirty="0">
                <a:solidFill>
                  <a:schemeClr val="tx1"/>
                </a:solidFill>
              </a:rPr>
              <a:t>Cut surfaces of hyperemic or congested tissues feel wet and typically ooze blood</a:t>
            </a:r>
            <a:br>
              <a:rPr lang="en-US" sz="2400" dirty="0">
                <a:solidFill>
                  <a:schemeClr val="tx1"/>
                </a:solidFill>
              </a:rPr>
            </a:br>
            <a:endParaRPr lang="en-US" sz="2400" dirty="0">
              <a:solidFill>
                <a:schemeClr val="tx1"/>
              </a:solidFill>
            </a:endParaRPr>
          </a:p>
        </p:txBody>
      </p:sp>
      <p:pic>
        <p:nvPicPr>
          <p:cNvPr id="3" name="Picture 2"/>
          <p:cNvPicPr>
            <a:picLocks noChangeAspect="1" noChangeArrowheads="1"/>
          </p:cNvPicPr>
          <p:nvPr/>
        </p:nvPicPr>
        <p:blipFill>
          <a:blip r:embed="rId2"/>
          <a:srcRect/>
          <a:stretch>
            <a:fillRect/>
          </a:stretch>
        </p:blipFill>
        <p:spPr bwMode="auto">
          <a:xfrm>
            <a:off x="3779520" y="2100628"/>
            <a:ext cx="4785360" cy="4528772"/>
          </a:xfrm>
          <a:prstGeom prst="rect">
            <a:avLst/>
          </a:prstGeom>
          <a:noFill/>
          <a:ln w="9525">
            <a:noFill/>
            <a:miter lim="800000"/>
            <a:headEnd/>
            <a:tailEnd/>
          </a:ln>
          <a:effectLst/>
        </p:spPr>
      </p:pic>
    </p:spTree>
    <p:extLst>
      <p:ext uri="{BB962C8B-B14F-4D97-AF65-F5344CB8AC3E}">
        <p14:creationId xmlns="" xmlns:p14="http://schemas.microsoft.com/office/powerpoint/2010/main" val="23423966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u="sng" dirty="0"/>
              <a:t>acute pulmonary congestion </a:t>
            </a:r>
            <a:r>
              <a:rPr lang="en-US" sz="2400" dirty="0"/>
              <a:t>is marked by blood-engorged alveolar capillaries and variable degrees of alveolar septal edema and </a:t>
            </a:r>
            <a:r>
              <a:rPr lang="en-US" sz="2400" dirty="0" err="1"/>
              <a:t>intraalveolar</a:t>
            </a:r>
            <a:r>
              <a:rPr lang="en-US" sz="2400" dirty="0"/>
              <a:t> hemorrhage</a:t>
            </a:r>
          </a:p>
        </p:txBody>
      </p:sp>
      <p:pic>
        <p:nvPicPr>
          <p:cNvPr id="3" name="Picture 2"/>
          <p:cNvPicPr>
            <a:picLocks noChangeAspect="1" noChangeArrowheads="1"/>
          </p:cNvPicPr>
          <p:nvPr/>
        </p:nvPicPr>
        <p:blipFill>
          <a:blip r:embed="rId2"/>
          <a:srcRect/>
          <a:stretch>
            <a:fillRect/>
          </a:stretch>
        </p:blipFill>
        <p:spPr bwMode="auto">
          <a:xfrm>
            <a:off x="2404023" y="2293620"/>
            <a:ext cx="5591175" cy="3124200"/>
          </a:xfrm>
          <a:prstGeom prst="rect">
            <a:avLst/>
          </a:prstGeom>
          <a:noFill/>
          <a:ln w="9525">
            <a:noFill/>
            <a:miter lim="800000"/>
            <a:headEnd/>
            <a:tailEnd/>
          </a:ln>
          <a:effectLst/>
        </p:spPr>
      </p:pic>
    </p:spTree>
    <p:extLst>
      <p:ext uri="{BB962C8B-B14F-4D97-AF65-F5344CB8AC3E}">
        <p14:creationId xmlns="" xmlns:p14="http://schemas.microsoft.com/office/powerpoint/2010/main" val="9163832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u="sng" dirty="0"/>
              <a:t>chronic pulmonary congestion</a:t>
            </a:r>
            <a:r>
              <a:rPr lang="en-US" sz="2400" dirty="0"/>
              <a:t>, the septa become thickened and fibrotic, and the alveolar spaces contain numerous macrophages laden with hemosiderin (“heart failure cells”) derived from phagocytosed red cells. </a:t>
            </a:r>
            <a:br>
              <a:rPr lang="en-US" sz="2400" dirty="0"/>
            </a:br>
            <a:endParaRPr lang="en-US" sz="2400" dirty="0"/>
          </a:p>
        </p:txBody>
      </p:sp>
      <p:pic>
        <p:nvPicPr>
          <p:cNvPr id="3" name="Picture 3"/>
          <p:cNvPicPr>
            <a:picLocks noChangeAspect="1" noChangeArrowheads="1"/>
          </p:cNvPicPr>
          <p:nvPr/>
        </p:nvPicPr>
        <p:blipFill>
          <a:blip r:embed="rId2"/>
          <a:srcRect/>
          <a:stretch>
            <a:fillRect/>
          </a:stretch>
        </p:blipFill>
        <p:spPr bwMode="auto">
          <a:xfrm>
            <a:off x="2908643" y="2613487"/>
            <a:ext cx="4879658" cy="3410398"/>
          </a:xfrm>
          <a:prstGeom prst="rect">
            <a:avLst/>
          </a:prstGeom>
          <a:noFill/>
          <a:ln w="9525">
            <a:noFill/>
            <a:miter lim="800000"/>
            <a:headEnd/>
            <a:tailEnd/>
          </a:ln>
          <a:effectLst/>
        </p:spPr>
      </p:pic>
    </p:spTree>
    <p:extLst>
      <p:ext uri="{BB962C8B-B14F-4D97-AF65-F5344CB8AC3E}">
        <p14:creationId xmlns="" xmlns:p14="http://schemas.microsoft.com/office/powerpoint/2010/main" val="18010844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HEPATIC </a:t>
            </a:r>
            <a:r>
              <a:rPr lang="en-US" sz="40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CONGESTION</a:t>
            </a:r>
            <a:endParaRPr lang="en-US" dirty="0"/>
          </a:p>
        </p:txBody>
      </p:sp>
      <p:pic>
        <p:nvPicPr>
          <p:cNvPr id="3" name="Picture 2"/>
          <p:cNvPicPr>
            <a:picLocks noChangeAspect="1" noChangeArrowheads="1"/>
          </p:cNvPicPr>
          <p:nvPr/>
        </p:nvPicPr>
        <p:blipFill>
          <a:blip r:embed="rId2"/>
          <a:srcRect/>
          <a:stretch>
            <a:fillRect/>
          </a:stretch>
        </p:blipFill>
        <p:spPr bwMode="auto">
          <a:xfrm>
            <a:off x="2098964" y="1993323"/>
            <a:ext cx="7084695" cy="4606510"/>
          </a:xfrm>
          <a:prstGeom prst="rect">
            <a:avLst/>
          </a:prstGeom>
          <a:noFill/>
          <a:ln w="9525">
            <a:noFill/>
            <a:miter lim="800000"/>
            <a:headEnd/>
            <a:tailEnd/>
          </a:ln>
          <a:effectLst/>
        </p:spPr>
      </p:pic>
    </p:spTree>
    <p:extLst>
      <p:ext uri="{BB962C8B-B14F-4D97-AF65-F5344CB8AC3E}">
        <p14:creationId xmlns="" xmlns:p14="http://schemas.microsoft.com/office/powerpoint/2010/main" val="16229102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t>centrilobular hepatocyte necrosis.</a:t>
            </a:r>
            <a:br>
              <a:rPr lang="en-US" sz="3200" b="1" dirty="0"/>
            </a:br>
            <a:r>
              <a:rPr lang="en-US" sz="3200" b="1" dirty="0"/>
              <a:t>Hemorrhage.</a:t>
            </a:r>
            <a:br>
              <a:rPr lang="en-US" sz="3200" b="1" dirty="0"/>
            </a:br>
            <a:r>
              <a:rPr lang="en-US" sz="3200" b="1" dirty="0"/>
              <a:t> hemosiderin-laden macrophages </a:t>
            </a:r>
            <a:br>
              <a:rPr lang="en-US" sz="3200" b="1" dirty="0"/>
            </a:br>
            <a:endParaRPr lang="en-US" sz="3200" dirty="0"/>
          </a:p>
        </p:txBody>
      </p:sp>
      <p:pic>
        <p:nvPicPr>
          <p:cNvPr id="3" name="Picture 3"/>
          <p:cNvPicPr>
            <a:picLocks noChangeAspect="1" noChangeArrowheads="1"/>
          </p:cNvPicPr>
          <p:nvPr/>
        </p:nvPicPr>
        <p:blipFill>
          <a:blip r:embed="rId2"/>
          <a:srcRect/>
          <a:stretch>
            <a:fillRect/>
          </a:stretch>
        </p:blipFill>
        <p:spPr bwMode="auto">
          <a:xfrm>
            <a:off x="3443500" y="2235877"/>
            <a:ext cx="5560569" cy="3424397"/>
          </a:xfrm>
          <a:prstGeom prst="rect">
            <a:avLst/>
          </a:prstGeom>
          <a:noFill/>
          <a:ln w="9525">
            <a:noFill/>
            <a:miter lim="800000"/>
            <a:headEnd/>
            <a:tailEnd/>
          </a:ln>
          <a:effectLst/>
        </p:spPr>
      </p:pic>
    </p:spTree>
    <p:extLst>
      <p:ext uri="{BB962C8B-B14F-4D97-AF65-F5344CB8AC3E}">
        <p14:creationId xmlns="" xmlns:p14="http://schemas.microsoft.com/office/powerpoint/2010/main" val="23230319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err="1"/>
              <a:t>peau</a:t>
            </a:r>
            <a:r>
              <a:rPr lang="en-US" sz="2800" dirty="0"/>
              <a:t> </a:t>
            </a:r>
            <a:r>
              <a:rPr lang="en-US" sz="2800" dirty="0" err="1" smtClean="0"/>
              <a:t>d’orange</a:t>
            </a:r>
            <a:r>
              <a:rPr lang="en-US" sz="2800" dirty="0" smtClean="0"/>
              <a:t> caused by </a:t>
            </a:r>
            <a:r>
              <a:rPr lang="en-US" sz="2800" dirty="0"/>
              <a:t>Infiltration and obstruction of superficial lymphatics by breast cancer </a:t>
            </a:r>
            <a:br>
              <a:rPr lang="en-US" sz="2800" dirty="0"/>
            </a:br>
            <a:endParaRPr lang="en-US" sz="2800" dirty="0"/>
          </a:p>
        </p:txBody>
      </p:sp>
      <p:pic>
        <p:nvPicPr>
          <p:cNvPr id="3" name="Picture 2" descr="General Surgery Clinics ~ A Surgeon&amp;#39;s Blog: Peau d&amp;#39; orange Appearance in  Carcinoma Breast"/>
          <p:cNvPicPr>
            <a:picLocks noChangeAspect="1" noChangeArrowheads="1"/>
          </p:cNvPicPr>
          <p:nvPr/>
        </p:nvPicPr>
        <p:blipFill>
          <a:blip r:embed="rId2"/>
          <a:srcRect/>
          <a:stretch>
            <a:fillRect/>
          </a:stretch>
        </p:blipFill>
        <p:spPr bwMode="auto">
          <a:xfrm>
            <a:off x="3198735" y="1853248"/>
            <a:ext cx="4935269" cy="4781042"/>
          </a:xfrm>
          <a:prstGeom prst="rect">
            <a:avLst/>
          </a:prstGeom>
          <a:noFill/>
        </p:spPr>
      </p:pic>
    </p:spTree>
    <p:extLst>
      <p:ext uri="{BB962C8B-B14F-4D97-AF65-F5344CB8AC3E}">
        <p14:creationId xmlns="" xmlns:p14="http://schemas.microsoft.com/office/powerpoint/2010/main" val="27904785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Elephantiasis</a:t>
            </a:r>
            <a:br>
              <a:rPr lang="en-US" sz="2800" dirty="0" smtClean="0"/>
            </a:br>
            <a:r>
              <a:rPr lang="en-US" sz="2800" dirty="0" smtClean="0"/>
              <a:t>massive edema caused by lymphatic obstruction by </a:t>
            </a:r>
            <a:r>
              <a:rPr lang="en-US" sz="2800" dirty="0"/>
              <a:t>parasitic infection </a:t>
            </a:r>
          </a:p>
        </p:txBody>
      </p:sp>
      <p:pic>
        <p:nvPicPr>
          <p:cNvPr id="2050" name="Picture 2" descr="Lymphatic Filariasis (LF) | Death to Onchocerciasis and Lymphatic Filariasis  | Washington University in St. Louis"/>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flipH="1">
            <a:off x="3345144" y="2462646"/>
            <a:ext cx="4006655" cy="383472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9232846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a:solidFill>
                  <a:schemeClr val="tx1"/>
                </a:solidFill>
              </a:rPr>
              <a:t>Petechiae :</a:t>
            </a:r>
            <a:br>
              <a:rPr lang="en-US" sz="2800" b="1" dirty="0">
                <a:solidFill>
                  <a:schemeClr val="tx1"/>
                </a:solidFill>
              </a:rPr>
            </a:br>
            <a:r>
              <a:rPr lang="en-US" sz="2800" dirty="0">
                <a:solidFill>
                  <a:schemeClr val="tx1"/>
                </a:solidFill>
              </a:rPr>
              <a:t>are minute (1 to 2 mm in diameter) hemorrhages into skin, mucous membranes, or serosal surfaces </a:t>
            </a:r>
            <a:r>
              <a:rPr lang="en-US" sz="2800" dirty="0" smtClean="0">
                <a:solidFill>
                  <a:schemeClr val="tx1"/>
                </a:solidFill>
              </a:rPr>
              <a:t>.</a:t>
            </a:r>
            <a:br>
              <a:rPr lang="en-US" sz="2800" dirty="0" smtClean="0">
                <a:solidFill>
                  <a:schemeClr val="tx1"/>
                </a:solidFill>
              </a:rPr>
            </a:br>
            <a:r>
              <a:rPr lang="en-US" sz="2800" dirty="0">
                <a:solidFill>
                  <a:schemeClr val="tx1"/>
                </a:solidFill>
              </a:rPr>
              <a:t/>
            </a:r>
            <a:br>
              <a:rPr lang="en-US" sz="2800" dirty="0">
                <a:solidFill>
                  <a:schemeClr val="tx1"/>
                </a:solidFill>
              </a:rPr>
            </a:br>
            <a:endParaRPr lang="en-US" sz="2800" dirty="0">
              <a:solidFill>
                <a:schemeClr val="tx1"/>
              </a:solidFill>
            </a:endParaRPr>
          </a:p>
        </p:txBody>
      </p:sp>
      <p:pic>
        <p:nvPicPr>
          <p:cNvPr id="3" name="Picture 2" descr="Petechiae: Causes, treatments, and pictures"/>
          <p:cNvPicPr>
            <a:picLocks noChangeAspect="1" noChangeArrowheads="1"/>
          </p:cNvPicPr>
          <p:nvPr/>
        </p:nvPicPr>
        <p:blipFill>
          <a:blip r:embed="rId2"/>
          <a:srcRect/>
          <a:stretch>
            <a:fillRect/>
          </a:stretch>
        </p:blipFill>
        <p:spPr bwMode="auto">
          <a:xfrm>
            <a:off x="3477202" y="2802080"/>
            <a:ext cx="5238750" cy="3162301"/>
          </a:xfrm>
          <a:prstGeom prst="rect">
            <a:avLst/>
          </a:prstGeom>
          <a:noFill/>
        </p:spPr>
      </p:pic>
    </p:spTree>
    <p:extLst>
      <p:ext uri="{BB962C8B-B14F-4D97-AF65-F5344CB8AC3E}">
        <p14:creationId xmlns="" xmlns:p14="http://schemas.microsoft.com/office/powerpoint/2010/main" val="35656941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solidFill>
                  <a:schemeClr val="tx1"/>
                </a:solidFill>
              </a:rPr>
              <a:t>Purpura</a:t>
            </a:r>
            <a:br>
              <a:rPr lang="en-US" sz="3200" b="1" dirty="0">
                <a:solidFill>
                  <a:schemeClr val="tx1"/>
                </a:solidFill>
              </a:rPr>
            </a:br>
            <a:r>
              <a:rPr lang="en-US" sz="3200" dirty="0">
                <a:solidFill>
                  <a:schemeClr val="tx1"/>
                </a:solidFill>
              </a:rPr>
              <a:t> are slightly larger (3 to 5 mm) hemorrhages. </a:t>
            </a:r>
            <a:br>
              <a:rPr lang="en-US" sz="3200" dirty="0">
                <a:solidFill>
                  <a:schemeClr val="tx1"/>
                </a:solidFill>
              </a:rPr>
            </a:br>
            <a:endParaRPr lang="en-US" sz="3200" dirty="0">
              <a:solidFill>
                <a:schemeClr val="tx1"/>
              </a:solidFill>
            </a:endParaRPr>
          </a:p>
        </p:txBody>
      </p:sp>
      <p:pic>
        <p:nvPicPr>
          <p:cNvPr id="3" name="Picture 2" descr="Purpura on the dorsal side of the right foot. | Download Scientific Diagram"/>
          <p:cNvPicPr>
            <a:picLocks noChangeAspect="1" noChangeArrowheads="1"/>
          </p:cNvPicPr>
          <p:nvPr/>
        </p:nvPicPr>
        <p:blipFill>
          <a:blip r:embed="rId2"/>
          <a:srcRect/>
          <a:stretch>
            <a:fillRect/>
          </a:stretch>
        </p:blipFill>
        <p:spPr bwMode="auto">
          <a:xfrm>
            <a:off x="3395056" y="2840792"/>
            <a:ext cx="4984750" cy="3289151"/>
          </a:xfrm>
          <a:prstGeom prst="rect">
            <a:avLst/>
          </a:prstGeom>
          <a:noFill/>
        </p:spPr>
      </p:pic>
    </p:spTree>
    <p:extLst>
      <p:ext uri="{BB962C8B-B14F-4D97-AF65-F5344CB8AC3E}">
        <p14:creationId xmlns="" xmlns:p14="http://schemas.microsoft.com/office/powerpoint/2010/main" val="20050330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a:solidFill>
                  <a:schemeClr val="tx1"/>
                </a:solidFill>
              </a:rPr>
              <a:t>The key difference between </a:t>
            </a:r>
            <a:r>
              <a:rPr lang="en-US" sz="2000" dirty="0" err="1">
                <a:solidFill>
                  <a:schemeClr val="tx1"/>
                </a:solidFill>
              </a:rPr>
              <a:t>lamellipodia</a:t>
            </a:r>
            <a:r>
              <a:rPr lang="en-US" sz="2000" dirty="0">
                <a:solidFill>
                  <a:schemeClr val="tx1"/>
                </a:solidFill>
              </a:rPr>
              <a:t> and </a:t>
            </a:r>
            <a:r>
              <a:rPr lang="en-US" sz="2000" dirty="0" err="1">
                <a:solidFill>
                  <a:schemeClr val="tx1"/>
                </a:solidFill>
              </a:rPr>
              <a:t>filopodia</a:t>
            </a:r>
            <a:r>
              <a:rPr lang="en-US" sz="2000" dirty="0">
                <a:solidFill>
                  <a:schemeClr val="tx1"/>
                </a:solidFill>
              </a:rPr>
              <a:t> is that the </a:t>
            </a:r>
            <a:r>
              <a:rPr lang="en-US" sz="2000" b="1" dirty="0" err="1">
                <a:solidFill>
                  <a:schemeClr val="tx1"/>
                </a:solidFill>
              </a:rPr>
              <a:t>lamellipodia</a:t>
            </a:r>
            <a:r>
              <a:rPr lang="en-US" sz="2000" dirty="0">
                <a:solidFill>
                  <a:schemeClr val="tx1"/>
                </a:solidFill>
              </a:rPr>
              <a:t> are cytoskeletal actin projections present in the mobile edges of the cells while </a:t>
            </a:r>
            <a:r>
              <a:rPr lang="en-US" sz="2000" dirty="0" err="1">
                <a:solidFill>
                  <a:schemeClr val="tx1"/>
                </a:solidFill>
              </a:rPr>
              <a:t>filopodia</a:t>
            </a:r>
            <a:r>
              <a:rPr lang="en-US" sz="2000" dirty="0">
                <a:solidFill>
                  <a:schemeClr val="tx1"/>
                </a:solidFill>
              </a:rPr>
              <a:t> are thin cytoplasmic protrusions that extend from the leading edge of the mobile cells</a:t>
            </a:r>
            <a:r>
              <a:rPr lang="en-US" dirty="0"/>
              <a:t/>
            </a:r>
            <a:br>
              <a:rPr lang="en-US" dirty="0"/>
            </a:br>
            <a:endParaRPr lang="en-US" dirty="0"/>
          </a:p>
        </p:txBody>
      </p:sp>
      <p:pic>
        <p:nvPicPr>
          <p:cNvPr id="3" name="Picture 2" descr="Difference Between Lamellipodia and Filopodia | Compare the Difference  Between Similar Terms"/>
          <p:cNvPicPr>
            <a:picLocks noChangeAspect="1" noChangeArrowheads="1"/>
          </p:cNvPicPr>
          <p:nvPr/>
        </p:nvPicPr>
        <p:blipFill>
          <a:blip r:embed="rId2"/>
          <a:srcRect/>
          <a:stretch>
            <a:fillRect/>
          </a:stretch>
        </p:blipFill>
        <p:spPr bwMode="auto">
          <a:xfrm>
            <a:off x="1218154" y="2066925"/>
            <a:ext cx="8737430" cy="4419600"/>
          </a:xfrm>
          <a:prstGeom prst="rect">
            <a:avLst/>
          </a:prstGeom>
          <a:noFill/>
        </p:spPr>
      </p:pic>
    </p:spTree>
    <p:extLst>
      <p:ext uri="{BB962C8B-B14F-4D97-AF65-F5344CB8AC3E}">
        <p14:creationId xmlns="" xmlns:p14="http://schemas.microsoft.com/office/powerpoint/2010/main" val="72485403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smtClean="0">
                <a:solidFill>
                  <a:schemeClr val="tx1"/>
                </a:solidFill>
              </a:rPr>
              <a:t>Ecchymoses</a:t>
            </a:r>
            <a:r>
              <a:rPr lang="en-US" sz="2800" b="1" dirty="0">
                <a:solidFill>
                  <a:schemeClr val="tx1"/>
                </a:solidFill>
              </a:rPr>
              <a:t>:</a:t>
            </a:r>
            <a:br>
              <a:rPr lang="en-US" sz="2800" b="1" dirty="0">
                <a:solidFill>
                  <a:schemeClr val="tx1"/>
                </a:solidFill>
              </a:rPr>
            </a:br>
            <a:r>
              <a:rPr lang="en-US" sz="2400" dirty="0">
                <a:solidFill>
                  <a:schemeClr val="tx1"/>
                </a:solidFill>
              </a:rPr>
              <a:t> are larger (1 to 2 cm) subcutaneous hematomas (also called </a:t>
            </a:r>
            <a:r>
              <a:rPr lang="en-US" sz="2800" dirty="0" smtClean="0">
                <a:solidFill>
                  <a:schemeClr val="tx1"/>
                </a:solidFill>
              </a:rPr>
              <a:t>bruises). </a:t>
            </a:r>
            <a:r>
              <a:rPr lang="en-US" sz="2800" dirty="0">
                <a:solidFill>
                  <a:schemeClr val="tx1"/>
                </a:solidFill>
              </a:rPr>
              <a:t/>
            </a:r>
            <a:br>
              <a:rPr lang="en-US" sz="2800" dirty="0">
                <a:solidFill>
                  <a:schemeClr val="tx1"/>
                </a:solidFill>
              </a:rPr>
            </a:br>
            <a:endParaRPr lang="en-US" sz="2800" dirty="0">
              <a:solidFill>
                <a:schemeClr val="tx1"/>
              </a:solidFill>
            </a:endParaRPr>
          </a:p>
        </p:txBody>
      </p:sp>
      <p:pic>
        <p:nvPicPr>
          <p:cNvPr id="3" name="Picture 2" descr="Ecchymosis: Symptoms, Treatment, Outlook, and More"/>
          <p:cNvPicPr>
            <a:picLocks noChangeAspect="1" noChangeArrowheads="1"/>
          </p:cNvPicPr>
          <p:nvPr/>
        </p:nvPicPr>
        <p:blipFill>
          <a:blip r:embed="rId2"/>
          <a:srcRect/>
          <a:stretch>
            <a:fillRect/>
          </a:stretch>
        </p:blipFill>
        <p:spPr bwMode="auto">
          <a:xfrm>
            <a:off x="2275610" y="2530878"/>
            <a:ext cx="6792884" cy="3815757"/>
          </a:xfrm>
          <a:prstGeom prst="rect">
            <a:avLst/>
          </a:prstGeom>
          <a:noFill/>
        </p:spPr>
      </p:pic>
    </p:spTree>
    <p:extLst>
      <p:ext uri="{BB962C8B-B14F-4D97-AF65-F5344CB8AC3E}">
        <p14:creationId xmlns="" xmlns:p14="http://schemas.microsoft.com/office/powerpoint/2010/main" val="381683785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Mural thrombi:</a:t>
            </a:r>
            <a:br>
              <a:rPr lang="en-US" sz="2800" dirty="0"/>
            </a:br>
            <a:r>
              <a:rPr lang="en-US" sz="2800" dirty="0"/>
              <a:t>Thrombi occurring in heart chambers or in the aortic lumen</a:t>
            </a:r>
            <a:br>
              <a:rPr lang="en-US" sz="2800" dirty="0"/>
            </a:br>
            <a:endParaRPr lang="en-US" sz="2800" dirty="0"/>
          </a:p>
        </p:txBody>
      </p:sp>
      <p:pic>
        <p:nvPicPr>
          <p:cNvPr id="3" name="Picture 2"/>
          <p:cNvPicPr>
            <a:picLocks noChangeAspect="1" noChangeArrowheads="1"/>
          </p:cNvPicPr>
          <p:nvPr/>
        </p:nvPicPr>
        <p:blipFill>
          <a:blip r:embed="rId2"/>
          <a:srcRect/>
          <a:stretch>
            <a:fillRect/>
          </a:stretch>
        </p:blipFill>
        <p:spPr bwMode="auto">
          <a:xfrm>
            <a:off x="2202872" y="2802082"/>
            <a:ext cx="6705600" cy="2948763"/>
          </a:xfrm>
          <a:prstGeom prst="rect">
            <a:avLst/>
          </a:prstGeom>
          <a:noFill/>
          <a:ln w="9525">
            <a:noFill/>
            <a:miter lim="800000"/>
            <a:headEnd/>
            <a:tailEnd/>
          </a:ln>
          <a:effectLst/>
        </p:spPr>
      </p:pic>
    </p:spTree>
    <p:extLst>
      <p:ext uri="{BB962C8B-B14F-4D97-AF65-F5344CB8AC3E}">
        <p14:creationId xmlns="" xmlns:p14="http://schemas.microsoft.com/office/powerpoint/2010/main" val="7361075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Venous thrombi (</a:t>
            </a:r>
            <a:r>
              <a:rPr lang="en-US" sz="3600" dirty="0" err="1"/>
              <a:t>phlebothrombosis</a:t>
            </a:r>
            <a:r>
              <a:rPr lang="en-US" sz="3600" dirty="0"/>
              <a:t>):</a:t>
            </a:r>
            <a:br>
              <a:rPr lang="en-US" sz="3600" dirty="0"/>
            </a:br>
            <a:endParaRPr lang="en-US" sz="3600" dirty="0"/>
          </a:p>
        </p:txBody>
      </p:sp>
      <p:pic>
        <p:nvPicPr>
          <p:cNvPr id="3" name="Picture 2"/>
          <p:cNvPicPr>
            <a:picLocks noChangeAspect="1" noChangeArrowheads="1"/>
          </p:cNvPicPr>
          <p:nvPr/>
        </p:nvPicPr>
        <p:blipFill>
          <a:blip r:embed="rId2"/>
          <a:srcRect/>
          <a:stretch>
            <a:fillRect/>
          </a:stretch>
        </p:blipFill>
        <p:spPr bwMode="auto">
          <a:xfrm>
            <a:off x="3228109" y="3034145"/>
            <a:ext cx="4991100" cy="2686050"/>
          </a:xfrm>
          <a:prstGeom prst="rect">
            <a:avLst/>
          </a:prstGeom>
          <a:noFill/>
          <a:ln w="9525">
            <a:noFill/>
            <a:miter lim="800000"/>
            <a:headEnd/>
            <a:tailEnd/>
          </a:ln>
          <a:effectLst/>
        </p:spPr>
      </p:pic>
    </p:spTree>
    <p:extLst>
      <p:ext uri="{BB962C8B-B14F-4D97-AF65-F5344CB8AC3E}">
        <p14:creationId xmlns="" xmlns:p14="http://schemas.microsoft.com/office/powerpoint/2010/main" val="198894595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2365" y="816400"/>
            <a:ext cx="9404723" cy="1400530"/>
          </a:xfrm>
        </p:spPr>
        <p:txBody>
          <a:bodyPr/>
          <a:lstStyle/>
          <a:p>
            <a:r>
              <a:rPr lang="en-US" dirty="0" smtClean="0"/>
              <a:t>Cardiac </a:t>
            </a:r>
            <a:r>
              <a:rPr lang="en-US" dirty="0" err="1"/>
              <a:t>Vegetations</a:t>
            </a:r>
            <a:endParaRPr lang="en-US" dirty="0"/>
          </a:p>
        </p:txBody>
      </p:sp>
      <p:pic>
        <p:nvPicPr>
          <p:cNvPr id="3" name="Picture 3"/>
          <p:cNvPicPr>
            <a:picLocks noChangeAspect="1" noChangeArrowheads="1"/>
          </p:cNvPicPr>
          <p:nvPr/>
        </p:nvPicPr>
        <p:blipFill>
          <a:blip r:embed="rId2"/>
          <a:srcRect/>
          <a:stretch>
            <a:fillRect/>
          </a:stretch>
        </p:blipFill>
        <p:spPr bwMode="auto">
          <a:xfrm>
            <a:off x="3223963" y="3176154"/>
            <a:ext cx="4581525" cy="2609850"/>
          </a:xfrm>
          <a:prstGeom prst="rect">
            <a:avLst/>
          </a:prstGeom>
          <a:noFill/>
          <a:ln w="9525">
            <a:noFill/>
            <a:miter lim="800000"/>
            <a:headEnd/>
            <a:tailEnd/>
          </a:ln>
          <a:effectLst/>
        </p:spPr>
      </p:pic>
    </p:spTree>
    <p:extLst>
      <p:ext uri="{BB962C8B-B14F-4D97-AF65-F5344CB8AC3E}">
        <p14:creationId xmlns="" xmlns:p14="http://schemas.microsoft.com/office/powerpoint/2010/main" val="179405968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lines of Zahn</a:t>
            </a:r>
          </a:p>
        </p:txBody>
      </p:sp>
      <p:pic>
        <p:nvPicPr>
          <p:cNvPr id="3" name="Picture 9"/>
          <p:cNvPicPr>
            <a:picLocks noChangeAspect="1" noChangeArrowheads="1"/>
          </p:cNvPicPr>
          <p:nvPr/>
        </p:nvPicPr>
        <p:blipFill>
          <a:blip r:embed="rId2"/>
          <a:srcRect/>
          <a:stretch>
            <a:fillRect/>
          </a:stretch>
        </p:blipFill>
        <p:spPr bwMode="auto">
          <a:xfrm>
            <a:off x="2296391" y="2655498"/>
            <a:ext cx="6847609" cy="3573852"/>
          </a:xfrm>
          <a:prstGeom prst="rect">
            <a:avLst/>
          </a:prstGeom>
          <a:noFill/>
          <a:ln w="9525">
            <a:noFill/>
            <a:miter lim="800000"/>
            <a:headEnd/>
            <a:tailEnd/>
          </a:ln>
          <a:effectLst/>
        </p:spPr>
      </p:pic>
    </p:spTree>
    <p:extLst>
      <p:ext uri="{BB962C8B-B14F-4D97-AF65-F5344CB8AC3E}">
        <p14:creationId xmlns="" xmlns:p14="http://schemas.microsoft.com/office/powerpoint/2010/main" val="351689572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DIC</a:t>
            </a:r>
            <a:endParaRPr lang="en-US" dirty="0"/>
          </a:p>
        </p:txBody>
      </p:sp>
      <p:pic>
        <p:nvPicPr>
          <p:cNvPr id="3" name="Picture 2"/>
          <p:cNvPicPr>
            <a:picLocks noChangeAspect="1" noChangeArrowheads="1"/>
          </p:cNvPicPr>
          <p:nvPr/>
        </p:nvPicPr>
        <p:blipFill>
          <a:blip r:embed="rId2"/>
          <a:srcRect/>
          <a:stretch>
            <a:fillRect/>
          </a:stretch>
        </p:blipFill>
        <p:spPr bwMode="auto">
          <a:xfrm>
            <a:off x="2448791" y="2057400"/>
            <a:ext cx="6938321" cy="4657725"/>
          </a:xfrm>
          <a:prstGeom prst="rect">
            <a:avLst/>
          </a:prstGeom>
          <a:noFill/>
          <a:ln w="9525">
            <a:noFill/>
            <a:miter lim="800000"/>
            <a:headEnd/>
            <a:tailEnd/>
          </a:ln>
          <a:effectLst/>
        </p:spPr>
      </p:pic>
    </p:spTree>
    <p:extLst>
      <p:ext uri="{BB962C8B-B14F-4D97-AF65-F5344CB8AC3E}">
        <p14:creationId xmlns="" xmlns:p14="http://schemas.microsoft.com/office/powerpoint/2010/main" val="25670905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srcRect/>
          <a:stretch>
            <a:fillRect/>
          </a:stretch>
        </p:blipFill>
        <p:spPr bwMode="auto">
          <a:xfrm>
            <a:off x="1399309" y="858982"/>
            <a:ext cx="3632200" cy="2514600"/>
          </a:xfrm>
          <a:prstGeom prst="rect">
            <a:avLst/>
          </a:prstGeom>
          <a:noFill/>
          <a:ln w="9525">
            <a:noFill/>
            <a:miter lim="800000"/>
            <a:headEnd/>
            <a:tailEnd/>
          </a:ln>
          <a:effectLst/>
        </p:spPr>
      </p:pic>
      <p:pic>
        <p:nvPicPr>
          <p:cNvPr id="4" name="Picture 3"/>
          <p:cNvPicPr>
            <a:picLocks noChangeAspect="1" noChangeArrowheads="1"/>
          </p:cNvPicPr>
          <p:nvPr/>
        </p:nvPicPr>
        <p:blipFill>
          <a:blip r:embed="rId3"/>
          <a:srcRect/>
          <a:stretch>
            <a:fillRect/>
          </a:stretch>
        </p:blipFill>
        <p:spPr bwMode="auto">
          <a:xfrm>
            <a:off x="1475509" y="3754582"/>
            <a:ext cx="3581400" cy="2688839"/>
          </a:xfrm>
          <a:prstGeom prst="rect">
            <a:avLst/>
          </a:prstGeom>
          <a:noFill/>
          <a:ln w="9525">
            <a:noFill/>
            <a:miter lim="800000"/>
            <a:headEnd/>
            <a:tailEnd/>
          </a:ln>
          <a:effectLst/>
        </p:spPr>
      </p:pic>
      <p:sp>
        <p:nvSpPr>
          <p:cNvPr id="5" name="Rectangle 4"/>
          <p:cNvSpPr/>
          <p:nvPr/>
        </p:nvSpPr>
        <p:spPr>
          <a:xfrm>
            <a:off x="5742709" y="1849582"/>
            <a:ext cx="3733800" cy="461665"/>
          </a:xfrm>
          <a:prstGeom prst="rect">
            <a:avLst/>
          </a:prstGeom>
        </p:spPr>
        <p:txBody>
          <a:bodyPr wrap="square">
            <a:spAutoFit/>
          </a:bodyPr>
          <a:lstStyle/>
          <a:p>
            <a:r>
              <a:rPr lang="en-US" sz="2400" dirty="0"/>
              <a:t>Bone marrow embolus</a:t>
            </a:r>
          </a:p>
        </p:txBody>
      </p:sp>
      <p:sp>
        <p:nvSpPr>
          <p:cNvPr id="6" name="Rectangle 5"/>
          <p:cNvSpPr/>
          <p:nvPr/>
        </p:nvSpPr>
        <p:spPr>
          <a:xfrm>
            <a:off x="5818909" y="4897582"/>
            <a:ext cx="3324949" cy="461665"/>
          </a:xfrm>
          <a:prstGeom prst="rect">
            <a:avLst/>
          </a:prstGeom>
        </p:spPr>
        <p:txBody>
          <a:bodyPr wrap="none">
            <a:spAutoFit/>
          </a:bodyPr>
          <a:lstStyle/>
          <a:p>
            <a:r>
              <a:rPr lang="en-US" sz="2400" dirty="0"/>
              <a:t>Amniotic fluid emboli</a:t>
            </a:r>
          </a:p>
        </p:txBody>
      </p:sp>
    </p:spTree>
    <p:extLst>
      <p:ext uri="{BB962C8B-B14F-4D97-AF65-F5344CB8AC3E}">
        <p14:creationId xmlns="" xmlns:p14="http://schemas.microsoft.com/office/powerpoint/2010/main" val="144098769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DVT</a:t>
            </a:r>
            <a:endParaRPr lang="en-US" dirty="0"/>
          </a:p>
        </p:txBody>
      </p:sp>
      <p:pic>
        <p:nvPicPr>
          <p:cNvPr id="3" name="Picture 2" descr="Popliteal vein thrombosis - UpToDate"/>
          <p:cNvPicPr>
            <a:picLocks noChangeAspect="1" noChangeArrowheads="1"/>
          </p:cNvPicPr>
          <p:nvPr/>
        </p:nvPicPr>
        <p:blipFill>
          <a:blip r:embed="rId2"/>
          <a:srcRect t="53333"/>
          <a:stretch>
            <a:fillRect/>
          </a:stretch>
        </p:blipFill>
        <p:spPr bwMode="auto">
          <a:xfrm>
            <a:off x="2296391" y="2718955"/>
            <a:ext cx="7277100" cy="2667000"/>
          </a:xfrm>
          <a:prstGeom prst="rect">
            <a:avLst/>
          </a:prstGeom>
          <a:noFill/>
        </p:spPr>
      </p:pic>
    </p:spTree>
    <p:extLst>
      <p:ext uri="{BB962C8B-B14F-4D97-AF65-F5344CB8AC3E}">
        <p14:creationId xmlns="" xmlns:p14="http://schemas.microsoft.com/office/powerpoint/2010/main" val="23608474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ULMONARY EMBOLISM - www.medicoapps.org"/>
          <p:cNvPicPr>
            <a:picLocks noChangeAspect="1" noChangeArrowheads="1"/>
          </p:cNvPicPr>
          <p:nvPr/>
        </p:nvPicPr>
        <p:blipFill>
          <a:blip r:embed="rId2"/>
          <a:srcRect b="4566"/>
          <a:stretch>
            <a:fillRect/>
          </a:stretch>
        </p:blipFill>
        <p:spPr bwMode="auto">
          <a:xfrm>
            <a:off x="1198418" y="452718"/>
            <a:ext cx="8124825" cy="6172200"/>
          </a:xfrm>
          <a:prstGeom prst="rect">
            <a:avLst/>
          </a:prstGeom>
          <a:noFill/>
        </p:spPr>
      </p:pic>
    </p:spTree>
    <p:extLst>
      <p:ext uri="{BB962C8B-B14F-4D97-AF65-F5344CB8AC3E}">
        <p14:creationId xmlns="" xmlns:p14="http://schemas.microsoft.com/office/powerpoint/2010/main" val="288457294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Fat Embolism</a:t>
            </a:r>
          </a:p>
        </p:txBody>
      </p:sp>
      <p:pic>
        <p:nvPicPr>
          <p:cNvPr id="3" name="Picture 2" descr="Fat embolism syndrome - Wikipedia"/>
          <p:cNvPicPr>
            <a:picLocks noChangeAspect="1" noChangeArrowheads="1"/>
          </p:cNvPicPr>
          <p:nvPr/>
        </p:nvPicPr>
        <p:blipFill>
          <a:blip r:embed="rId2"/>
          <a:srcRect/>
          <a:stretch>
            <a:fillRect/>
          </a:stretch>
        </p:blipFill>
        <p:spPr bwMode="auto">
          <a:xfrm>
            <a:off x="3557155" y="2620241"/>
            <a:ext cx="3987800" cy="2990850"/>
          </a:xfrm>
          <a:prstGeom prst="rect">
            <a:avLst/>
          </a:prstGeom>
          <a:noFill/>
        </p:spPr>
      </p:pic>
    </p:spTree>
    <p:extLst>
      <p:ext uri="{BB962C8B-B14F-4D97-AF65-F5344CB8AC3E}">
        <p14:creationId xmlns="" xmlns:p14="http://schemas.microsoft.com/office/powerpoint/2010/main" val="36793110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Acute inflammation</a:t>
            </a:r>
            <a:br>
              <a:rPr lang="en-US" sz="28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br>
            <a:r>
              <a:rPr lang="en-US" sz="2800" dirty="0"/>
              <a:t> In acute inflammation polymorphonuclear neutrophils usually </a:t>
            </a:r>
            <a:r>
              <a:rPr lang="en-US" sz="2800" dirty="0" smtClean="0"/>
              <a:t>predominate.</a:t>
            </a:r>
            <a:endParaRPr lang="en-US" sz="2800" dirty="0"/>
          </a:p>
        </p:txBody>
      </p:sp>
      <p:pic>
        <p:nvPicPr>
          <p:cNvPr id="3" name="Picture 2" descr="Histology- Acute vs Chronic Inflammation - YouTube"/>
          <p:cNvPicPr>
            <a:picLocks noChangeAspect="1" noChangeArrowheads="1"/>
          </p:cNvPicPr>
          <p:nvPr/>
        </p:nvPicPr>
        <p:blipFill>
          <a:blip r:embed="rId2"/>
          <a:srcRect/>
          <a:stretch>
            <a:fillRect/>
          </a:stretch>
        </p:blipFill>
        <p:spPr bwMode="auto">
          <a:xfrm>
            <a:off x="2200275" y="2476500"/>
            <a:ext cx="6773332" cy="3810000"/>
          </a:xfrm>
          <a:prstGeom prst="rect">
            <a:avLst/>
          </a:prstGeom>
          <a:noFill/>
        </p:spPr>
      </p:pic>
    </p:spTree>
    <p:extLst>
      <p:ext uri="{BB962C8B-B14F-4D97-AF65-F5344CB8AC3E}">
        <p14:creationId xmlns="" xmlns:p14="http://schemas.microsoft.com/office/powerpoint/2010/main" val="83489055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Red infarction</a:t>
            </a:r>
            <a:endParaRPr lang="en-US" dirty="0"/>
          </a:p>
        </p:txBody>
      </p:sp>
      <p:pic>
        <p:nvPicPr>
          <p:cNvPr id="3" name="Picture 3"/>
          <p:cNvPicPr>
            <a:picLocks noChangeAspect="1" noChangeArrowheads="1"/>
          </p:cNvPicPr>
          <p:nvPr/>
        </p:nvPicPr>
        <p:blipFill>
          <a:blip r:embed="rId2"/>
          <a:srcRect/>
          <a:stretch>
            <a:fillRect/>
          </a:stretch>
        </p:blipFill>
        <p:spPr bwMode="auto">
          <a:xfrm>
            <a:off x="990600" y="2209800"/>
            <a:ext cx="2809875" cy="3505200"/>
          </a:xfrm>
          <a:prstGeom prst="rect">
            <a:avLst/>
          </a:prstGeom>
          <a:noFill/>
          <a:ln w="9525">
            <a:noFill/>
            <a:miter lim="800000"/>
            <a:headEnd/>
            <a:tailEnd/>
          </a:ln>
          <a:effectLst/>
        </p:spPr>
      </p:pic>
      <p:sp>
        <p:nvSpPr>
          <p:cNvPr id="4" name="Rectangle 3"/>
          <p:cNvSpPr/>
          <p:nvPr/>
        </p:nvSpPr>
        <p:spPr>
          <a:xfrm>
            <a:off x="533400" y="6096000"/>
            <a:ext cx="3929281" cy="400110"/>
          </a:xfrm>
          <a:prstGeom prst="rect">
            <a:avLst/>
          </a:prstGeom>
        </p:spPr>
        <p:txBody>
          <a:bodyPr wrap="none">
            <a:spAutoFit/>
          </a:bodyPr>
          <a:lstStyle/>
          <a:p>
            <a:r>
              <a:rPr lang="en-US" sz="2000" dirty="0"/>
              <a:t>classic wedge-shaped infarct </a:t>
            </a:r>
          </a:p>
        </p:txBody>
      </p:sp>
      <p:pic>
        <p:nvPicPr>
          <p:cNvPr id="5" name="Picture 5" descr="File:Pulmonary infarct intermed mag.jpg"/>
          <p:cNvPicPr>
            <a:picLocks noChangeAspect="1" noChangeArrowheads="1"/>
          </p:cNvPicPr>
          <p:nvPr/>
        </p:nvPicPr>
        <p:blipFill>
          <a:blip r:embed="rId3"/>
          <a:srcRect/>
          <a:stretch>
            <a:fillRect/>
          </a:stretch>
        </p:blipFill>
        <p:spPr bwMode="auto">
          <a:xfrm>
            <a:off x="4800600" y="2286000"/>
            <a:ext cx="3733800" cy="2669667"/>
          </a:xfrm>
          <a:prstGeom prst="rect">
            <a:avLst/>
          </a:prstGeom>
          <a:noFill/>
        </p:spPr>
      </p:pic>
      <p:sp>
        <p:nvSpPr>
          <p:cNvPr id="6" name="Rectangle 5"/>
          <p:cNvSpPr/>
          <p:nvPr/>
        </p:nvSpPr>
        <p:spPr>
          <a:xfrm>
            <a:off x="4572000" y="5029200"/>
            <a:ext cx="4572000" cy="923330"/>
          </a:xfrm>
          <a:prstGeom prst="rect">
            <a:avLst/>
          </a:prstGeom>
        </p:spPr>
        <p:txBody>
          <a:bodyPr>
            <a:spAutoFit/>
          </a:bodyPr>
          <a:lstStyle/>
          <a:p>
            <a:r>
              <a:rPr lang="en-US" dirty="0"/>
              <a:t>1.Necrosis of alveolar walls - loss of nuclei.</a:t>
            </a:r>
          </a:p>
          <a:p>
            <a:r>
              <a:rPr lang="en-US" dirty="0"/>
              <a:t>2.Alveolar hemorrhage.</a:t>
            </a:r>
          </a:p>
        </p:txBody>
      </p:sp>
    </p:spTree>
    <p:extLst>
      <p:ext uri="{BB962C8B-B14F-4D97-AF65-F5344CB8AC3E}">
        <p14:creationId xmlns="" xmlns:p14="http://schemas.microsoft.com/office/powerpoint/2010/main" val="339108166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Red infarction</a:t>
            </a:r>
            <a:endParaRPr lang="en-US" dirty="0"/>
          </a:p>
        </p:txBody>
      </p:sp>
      <p:pic>
        <p:nvPicPr>
          <p:cNvPr id="3" name="Picture 2" descr="https://pubs.rsna.org/cms/10.1148/radiographics.22.2.g02mr02283/asset/images/medium/g02mr02c3c.jpeg"/>
          <p:cNvPicPr>
            <a:picLocks noChangeAspect="1" noChangeArrowheads="1"/>
          </p:cNvPicPr>
          <p:nvPr/>
        </p:nvPicPr>
        <p:blipFill>
          <a:blip r:embed="rId2"/>
          <a:srcRect/>
          <a:stretch>
            <a:fillRect/>
          </a:stretch>
        </p:blipFill>
        <p:spPr bwMode="auto">
          <a:xfrm>
            <a:off x="1562100" y="2005649"/>
            <a:ext cx="3162145" cy="3124200"/>
          </a:xfrm>
          <a:prstGeom prst="rect">
            <a:avLst/>
          </a:prstGeom>
          <a:noFill/>
        </p:spPr>
      </p:pic>
      <p:sp>
        <p:nvSpPr>
          <p:cNvPr id="4" name="Rectangle 3"/>
          <p:cNvSpPr/>
          <p:nvPr/>
        </p:nvSpPr>
        <p:spPr>
          <a:xfrm>
            <a:off x="800100" y="5510848"/>
            <a:ext cx="4572000" cy="923330"/>
          </a:xfrm>
          <a:prstGeom prst="rect">
            <a:avLst/>
          </a:prstGeom>
        </p:spPr>
        <p:txBody>
          <a:bodyPr>
            <a:spAutoFit/>
          </a:bodyPr>
          <a:lstStyle/>
          <a:p>
            <a:r>
              <a:rPr lang="en-US" dirty="0"/>
              <a:t> dark brown, ovarian mass with a twisted, thickened left fallopian tube (arrows).</a:t>
            </a:r>
          </a:p>
        </p:txBody>
      </p:sp>
      <p:pic>
        <p:nvPicPr>
          <p:cNvPr id="5" name="Picture 4" descr="Pathology Outlines - Torsion"/>
          <p:cNvPicPr>
            <a:picLocks noChangeAspect="1" noChangeArrowheads="1"/>
          </p:cNvPicPr>
          <p:nvPr/>
        </p:nvPicPr>
        <p:blipFill>
          <a:blip r:embed="rId3" cstate="print"/>
          <a:srcRect b="12781"/>
          <a:stretch>
            <a:fillRect/>
          </a:stretch>
        </p:blipFill>
        <p:spPr bwMode="auto">
          <a:xfrm>
            <a:off x="5143500" y="1853248"/>
            <a:ext cx="4572000" cy="3581400"/>
          </a:xfrm>
          <a:prstGeom prst="rect">
            <a:avLst/>
          </a:prstGeom>
          <a:noFill/>
        </p:spPr>
      </p:pic>
      <p:sp>
        <p:nvSpPr>
          <p:cNvPr id="6" name="Rectangle 5"/>
          <p:cNvSpPr/>
          <p:nvPr/>
        </p:nvSpPr>
        <p:spPr>
          <a:xfrm>
            <a:off x="5676900" y="5739448"/>
            <a:ext cx="3454277" cy="400110"/>
          </a:xfrm>
          <a:prstGeom prst="rect">
            <a:avLst/>
          </a:prstGeom>
        </p:spPr>
        <p:txBody>
          <a:bodyPr wrap="square">
            <a:spAutoFit/>
          </a:bodyPr>
          <a:lstStyle/>
          <a:p>
            <a:r>
              <a:rPr lang="en-US" sz="2000" dirty="0"/>
              <a:t>Hemorrhage and necrosis</a:t>
            </a:r>
          </a:p>
        </p:txBody>
      </p:sp>
    </p:spTree>
    <p:extLst>
      <p:ext uri="{BB962C8B-B14F-4D97-AF65-F5344CB8AC3E}">
        <p14:creationId xmlns="" xmlns:p14="http://schemas.microsoft.com/office/powerpoint/2010/main" val="400226533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white infarction</a:t>
            </a:r>
            <a:endParaRPr lang="en-US" dirty="0"/>
          </a:p>
        </p:txBody>
      </p:sp>
      <p:pic>
        <p:nvPicPr>
          <p:cNvPr id="3" name="Picture 1"/>
          <p:cNvPicPr>
            <a:picLocks noChangeAspect="1" noChangeArrowheads="1"/>
          </p:cNvPicPr>
          <p:nvPr/>
        </p:nvPicPr>
        <p:blipFill rotWithShape="1">
          <a:blip r:embed="rId2"/>
          <a:srcRect l="67129"/>
          <a:stretch/>
        </p:blipFill>
        <p:spPr bwMode="auto">
          <a:xfrm>
            <a:off x="4804234" y="1645921"/>
            <a:ext cx="2813589" cy="4713578"/>
          </a:xfrm>
          <a:prstGeom prst="rect">
            <a:avLst/>
          </a:prstGeom>
          <a:noFill/>
          <a:ln w="9525">
            <a:noFill/>
            <a:miter lim="800000"/>
            <a:headEnd/>
            <a:tailEnd/>
          </a:ln>
          <a:effectLst/>
        </p:spPr>
      </p:pic>
    </p:spTree>
    <p:extLst>
      <p:ext uri="{BB962C8B-B14F-4D97-AF65-F5344CB8AC3E}">
        <p14:creationId xmlns="" xmlns:p14="http://schemas.microsoft.com/office/powerpoint/2010/main" val="128747378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err="1"/>
              <a:t>Papillomas</a:t>
            </a:r>
            <a:endParaRPr lang="en-US" dirty="0"/>
          </a:p>
        </p:txBody>
      </p:sp>
      <p:pic>
        <p:nvPicPr>
          <p:cNvPr id="3" name="Picture 2" descr="Papilloma: Causes, symptoms, and treatment"/>
          <p:cNvPicPr>
            <a:picLocks noChangeAspect="1" noChangeArrowheads="1"/>
          </p:cNvPicPr>
          <p:nvPr/>
        </p:nvPicPr>
        <p:blipFill>
          <a:blip r:embed="rId2"/>
          <a:srcRect/>
          <a:stretch>
            <a:fillRect/>
          </a:stretch>
        </p:blipFill>
        <p:spPr bwMode="auto">
          <a:xfrm>
            <a:off x="869373" y="2961409"/>
            <a:ext cx="3886200" cy="2914651"/>
          </a:xfrm>
          <a:prstGeom prst="rect">
            <a:avLst/>
          </a:prstGeom>
          <a:noFill/>
        </p:spPr>
      </p:pic>
      <p:pic>
        <p:nvPicPr>
          <p:cNvPr id="4" name="Picture 6" descr="Squamous papilloma | Pathology Residency and Fellowship Program | Brown  University"/>
          <p:cNvPicPr>
            <a:picLocks noChangeAspect="1" noChangeArrowheads="1"/>
          </p:cNvPicPr>
          <p:nvPr/>
        </p:nvPicPr>
        <p:blipFill>
          <a:blip r:embed="rId3"/>
          <a:srcRect/>
          <a:stretch>
            <a:fillRect/>
          </a:stretch>
        </p:blipFill>
        <p:spPr bwMode="auto">
          <a:xfrm>
            <a:off x="5669973" y="3342409"/>
            <a:ext cx="3657600" cy="2426208"/>
          </a:xfrm>
          <a:prstGeom prst="rect">
            <a:avLst/>
          </a:prstGeom>
          <a:noFill/>
        </p:spPr>
      </p:pic>
    </p:spTree>
    <p:extLst>
      <p:ext uri="{BB962C8B-B14F-4D97-AF65-F5344CB8AC3E}">
        <p14:creationId xmlns="" xmlns:p14="http://schemas.microsoft.com/office/powerpoint/2010/main" val="6055233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GASTROINTESTINAL POLYP</a:t>
            </a:r>
            <a:endParaRPr lang="en-US" dirty="0"/>
          </a:p>
        </p:txBody>
      </p:sp>
      <p:pic>
        <p:nvPicPr>
          <p:cNvPr id="3" name="Picture 2" descr="Histopathology Colon--Hyperplastic polyp - YouTube"/>
          <p:cNvPicPr>
            <a:picLocks noChangeAspect="1" noChangeArrowheads="1"/>
          </p:cNvPicPr>
          <p:nvPr/>
        </p:nvPicPr>
        <p:blipFill>
          <a:blip r:embed="rId2"/>
          <a:srcRect/>
          <a:stretch>
            <a:fillRect/>
          </a:stretch>
        </p:blipFill>
        <p:spPr bwMode="auto">
          <a:xfrm>
            <a:off x="5832764" y="2715491"/>
            <a:ext cx="3571875" cy="3429001"/>
          </a:xfrm>
          <a:prstGeom prst="rect">
            <a:avLst/>
          </a:prstGeom>
          <a:noFill/>
        </p:spPr>
      </p:pic>
      <p:pic>
        <p:nvPicPr>
          <p:cNvPr id="4" name="Picture 4" descr="8 Colon Polyps Symptoms, Pictures, Types, Causes, Treatment"/>
          <p:cNvPicPr>
            <a:picLocks noChangeAspect="1" noChangeArrowheads="1"/>
          </p:cNvPicPr>
          <p:nvPr/>
        </p:nvPicPr>
        <p:blipFill>
          <a:blip r:embed="rId3"/>
          <a:srcRect/>
          <a:stretch>
            <a:fillRect/>
          </a:stretch>
        </p:blipFill>
        <p:spPr bwMode="auto">
          <a:xfrm>
            <a:off x="955964" y="2867891"/>
            <a:ext cx="4695825" cy="3190876"/>
          </a:xfrm>
          <a:prstGeom prst="rect">
            <a:avLst/>
          </a:prstGeom>
          <a:noFill/>
        </p:spPr>
      </p:pic>
    </p:spTree>
    <p:extLst>
      <p:ext uri="{BB962C8B-B14F-4D97-AF65-F5344CB8AC3E}">
        <p14:creationId xmlns="" xmlns:p14="http://schemas.microsoft.com/office/powerpoint/2010/main" val="150860391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OVARIAN CYSTADENOMA</a:t>
            </a:r>
            <a:endParaRPr lang="en-US" dirty="0"/>
          </a:p>
        </p:txBody>
      </p:sp>
      <p:pic>
        <p:nvPicPr>
          <p:cNvPr id="3" name="Picture 2" descr="Webpathology.com: A Collection of Surgical Pathology Images"/>
          <p:cNvPicPr>
            <a:picLocks noChangeAspect="1" noChangeArrowheads="1"/>
          </p:cNvPicPr>
          <p:nvPr/>
        </p:nvPicPr>
        <p:blipFill>
          <a:blip r:embed="rId2"/>
          <a:srcRect/>
          <a:stretch>
            <a:fillRect/>
          </a:stretch>
        </p:blipFill>
        <p:spPr bwMode="auto">
          <a:xfrm>
            <a:off x="1108364" y="2701636"/>
            <a:ext cx="4447236" cy="2914650"/>
          </a:xfrm>
          <a:prstGeom prst="rect">
            <a:avLst/>
          </a:prstGeom>
          <a:noFill/>
        </p:spPr>
      </p:pic>
      <p:pic>
        <p:nvPicPr>
          <p:cNvPr id="4" name="Picture 4" descr="SEROUS CYSTADENOMA OF PANCREAS – Histopathology.guru"/>
          <p:cNvPicPr>
            <a:picLocks noChangeAspect="1" noChangeArrowheads="1"/>
          </p:cNvPicPr>
          <p:nvPr/>
        </p:nvPicPr>
        <p:blipFill>
          <a:blip r:embed="rId3"/>
          <a:srcRect/>
          <a:stretch>
            <a:fillRect/>
          </a:stretch>
        </p:blipFill>
        <p:spPr bwMode="auto">
          <a:xfrm>
            <a:off x="5908964" y="2777836"/>
            <a:ext cx="3686175" cy="2761075"/>
          </a:xfrm>
          <a:prstGeom prst="rect">
            <a:avLst/>
          </a:prstGeom>
          <a:noFill/>
        </p:spPr>
      </p:pic>
    </p:spTree>
    <p:extLst>
      <p:ext uri="{BB962C8B-B14F-4D97-AF65-F5344CB8AC3E}">
        <p14:creationId xmlns="" xmlns:p14="http://schemas.microsoft.com/office/powerpoint/2010/main" val="207072851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pleomorphic </a:t>
            </a:r>
            <a:r>
              <a:rPr lang="en-US" sz="2800" dirty="0" smtClean="0"/>
              <a:t>adenoma</a:t>
            </a:r>
            <a:br>
              <a:rPr lang="en-US" sz="2800" dirty="0" smtClean="0"/>
            </a:br>
            <a:r>
              <a:rPr lang="en-US" sz="2800" dirty="0"/>
              <a:t>It contain epithelial components with islands of cartilage or bone</a:t>
            </a:r>
          </a:p>
        </p:txBody>
      </p:sp>
      <p:pic>
        <p:nvPicPr>
          <p:cNvPr id="3" name="Picture 2" descr="Webpathology.com: A Collection of Surgical Pathology Images"/>
          <p:cNvPicPr>
            <a:picLocks noChangeAspect="1" noChangeArrowheads="1"/>
          </p:cNvPicPr>
          <p:nvPr/>
        </p:nvPicPr>
        <p:blipFill>
          <a:blip r:embed="rId2"/>
          <a:srcRect/>
          <a:stretch>
            <a:fillRect/>
          </a:stretch>
        </p:blipFill>
        <p:spPr bwMode="auto">
          <a:xfrm>
            <a:off x="4561610" y="2660073"/>
            <a:ext cx="4492435" cy="3372783"/>
          </a:xfrm>
          <a:prstGeom prst="rect">
            <a:avLst/>
          </a:prstGeom>
          <a:noFill/>
        </p:spPr>
      </p:pic>
    </p:spTree>
    <p:extLst>
      <p:ext uri="{BB962C8B-B14F-4D97-AF65-F5344CB8AC3E}">
        <p14:creationId xmlns="" xmlns:p14="http://schemas.microsoft.com/office/powerpoint/2010/main" val="214077386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err="1"/>
              <a:t>Fibroadenoma</a:t>
            </a:r>
            <a:r>
              <a:rPr lang="en-US" sz="2800" dirty="0"/>
              <a:t> of the female breast contain:</a:t>
            </a:r>
            <a:br>
              <a:rPr lang="en-US" sz="2800" dirty="0"/>
            </a:br>
            <a:r>
              <a:rPr lang="en-US" sz="2800" dirty="0"/>
              <a:t>proliferating ductal elements (adenoma)</a:t>
            </a:r>
            <a:br>
              <a:rPr lang="en-US" sz="2800" dirty="0"/>
            </a:br>
            <a:r>
              <a:rPr lang="en-US" sz="2800" dirty="0"/>
              <a:t> embedded in loose fibrous tissue</a:t>
            </a:r>
          </a:p>
        </p:txBody>
      </p:sp>
      <p:pic>
        <p:nvPicPr>
          <p:cNvPr id="3" name="Picture 2" descr="What are Breast Fibroadenomas?"/>
          <p:cNvPicPr>
            <a:picLocks noChangeAspect="1" noChangeArrowheads="1"/>
          </p:cNvPicPr>
          <p:nvPr/>
        </p:nvPicPr>
        <p:blipFill>
          <a:blip r:embed="rId2"/>
          <a:srcRect/>
          <a:stretch>
            <a:fillRect/>
          </a:stretch>
        </p:blipFill>
        <p:spPr bwMode="auto">
          <a:xfrm>
            <a:off x="2324100" y="2358736"/>
            <a:ext cx="6410325" cy="3600451"/>
          </a:xfrm>
          <a:prstGeom prst="rect">
            <a:avLst/>
          </a:prstGeom>
          <a:noFill/>
        </p:spPr>
      </p:pic>
    </p:spTree>
    <p:extLst>
      <p:ext uri="{BB962C8B-B14F-4D97-AF65-F5344CB8AC3E}">
        <p14:creationId xmlns="" xmlns:p14="http://schemas.microsoft.com/office/powerpoint/2010/main" val="6876580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Teratoma</a:t>
            </a:r>
            <a:endParaRPr lang="en-US" dirty="0"/>
          </a:p>
        </p:txBody>
      </p:sp>
      <p:pic>
        <p:nvPicPr>
          <p:cNvPr id="3" name="Picture 2" descr="teratoma - CATHERINEPOLCZ"/>
          <p:cNvPicPr>
            <a:picLocks noChangeAspect="1" noChangeArrowheads="1"/>
          </p:cNvPicPr>
          <p:nvPr/>
        </p:nvPicPr>
        <p:blipFill>
          <a:blip r:embed="rId2"/>
          <a:srcRect/>
          <a:stretch>
            <a:fillRect/>
          </a:stretch>
        </p:blipFill>
        <p:spPr bwMode="auto">
          <a:xfrm>
            <a:off x="1700645" y="2597728"/>
            <a:ext cx="3199280" cy="2382982"/>
          </a:xfrm>
          <a:prstGeom prst="rect">
            <a:avLst/>
          </a:prstGeom>
          <a:noFill/>
        </p:spPr>
      </p:pic>
      <p:pic>
        <p:nvPicPr>
          <p:cNvPr id="4" name="Picture 4" descr="Pathology Walker@Auto Tweet Bot on Twitter: &amp;quot;Mature cystic teratoma. Ovary,  oophorectomy. HE stain. https://t.co/eD1Y0CAtp6&amp;quot;"/>
          <p:cNvPicPr>
            <a:picLocks noChangeAspect="1" noChangeArrowheads="1"/>
          </p:cNvPicPr>
          <p:nvPr/>
        </p:nvPicPr>
        <p:blipFill>
          <a:blip r:embed="rId3"/>
          <a:srcRect/>
          <a:stretch>
            <a:fillRect/>
          </a:stretch>
        </p:blipFill>
        <p:spPr bwMode="auto">
          <a:xfrm>
            <a:off x="6095362" y="2365664"/>
            <a:ext cx="3955472" cy="2966604"/>
          </a:xfrm>
          <a:prstGeom prst="rect">
            <a:avLst/>
          </a:prstGeom>
          <a:noFill/>
        </p:spPr>
      </p:pic>
    </p:spTree>
    <p:extLst>
      <p:ext uri="{BB962C8B-B14F-4D97-AF65-F5344CB8AC3E}">
        <p14:creationId xmlns="" xmlns:p14="http://schemas.microsoft.com/office/powerpoint/2010/main" val="352928451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srcRect/>
          <a:stretch>
            <a:fillRect/>
          </a:stretch>
        </p:blipFill>
        <p:spPr bwMode="auto">
          <a:xfrm>
            <a:off x="996768" y="2518063"/>
            <a:ext cx="4351704" cy="3076575"/>
          </a:xfrm>
          <a:prstGeom prst="rect">
            <a:avLst/>
          </a:prstGeom>
          <a:noFill/>
          <a:ln w="9525">
            <a:noFill/>
            <a:miter lim="800000"/>
            <a:headEnd/>
            <a:tailEnd/>
          </a:ln>
          <a:effectLst/>
        </p:spPr>
      </p:pic>
      <p:pic>
        <p:nvPicPr>
          <p:cNvPr id="4" name="Picture 2"/>
          <p:cNvPicPr>
            <a:picLocks noChangeAspect="1" noChangeArrowheads="1"/>
          </p:cNvPicPr>
          <p:nvPr/>
        </p:nvPicPr>
        <p:blipFill>
          <a:blip r:embed="rId3"/>
          <a:srcRect/>
          <a:stretch>
            <a:fillRect/>
          </a:stretch>
        </p:blipFill>
        <p:spPr bwMode="auto">
          <a:xfrm>
            <a:off x="6660574" y="2518063"/>
            <a:ext cx="4914900" cy="3238500"/>
          </a:xfrm>
          <a:prstGeom prst="rect">
            <a:avLst/>
          </a:prstGeom>
          <a:noFill/>
          <a:ln w="9525">
            <a:noFill/>
            <a:miter lim="800000"/>
            <a:headEnd/>
            <a:tailEnd/>
          </a:ln>
          <a:effectLst/>
        </p:spPr>
      </p:pic>
      <p:sp>
        <p:nvSpPr>
          <p:cNvPr id="5" name="Rectangle 4"/>
          <p:cNvSpPr/>
          <p:nvPr/>
        </p:nvSpPr>
        <p:spPr>
          <a:xfrm>
            <a:off x="2070752" y="6008316"/>
            <a:ext cx="1608133" cy="369332"/>
          </a:xfrm>
          <a:prstGeom prst="rect">
            <a:avLst/>
          </a:prstGeom>
        </p:spPr>
        <p:txBody>
          <a:bodyPr wrap="none">
            <a:spAutoFit/>
          </a:bodyPr>
          <a:lstStyle/>
          <a:p>
            <a:r>
              <a:rPr lang="en-US" dirty="0"/>
              <a:t>Hamartoma:</a:t>
            </a:r>
          </a:p>
        </p:txBody>
      </p:sp>
      <p:sp>
        <p:nvSpPr>
          <p:cNvPr id="6" name="Rectangle 5"/>
          <p:cNvSpPr/>
          <p:nvPr/>
        </p:nvSpPr>
        <p:spPr>
          <a:xfrm>
            <a:off x="8632310" y="5823650"/>
            <a:ext cx="1535998" cy="369332"/>
          </a:xfrm>
          <a:prstGeom prst="rect">
            <a:avLst/>
          </a:prstGeom>
        </p:spPr>
        <p:txBody>
          <a:bodyPr wrap="none">
            <a:spAutoFit/>
          </a:bodyPr>
          <a:lstStyle/>
          <a:p>
            <a:r>
              <a:rPr lang="en-US" dirty="0" err="1"/>
              <a:t>Choristoma</a:t>
            </a:r>
            <a:r>
              <a:rPr lang="en-US" dirty="0"/>
              <a:t>:</a:t>
            </a:r>
          </a:p>
        </p:txBody>
      </p:sp>
    </p:spTree>
    <p:extLst>
      <p:ext uri="{BB962C8B-B14F-4D97-AF65-F5344CB8AC3E}">
        <p14:creationId xmlns="" xmlns:p14="http://schemas.microsoft.com/office/powerpoint/2010/main" val="30293112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PT - First Foundations in Pathology, Part 2: Acute and Chronic Inflammation  PowerPoint Presentation - ID:5577201"/>
          <p:cNvPicPr>
            <a:picLocks noChangeAspect="1" noChangeArrowheads="1"/>
          </p:cNvPicPr>
          <p:nvPr/>
        </p:nvPicPr>
        <p:blipFill>
          <a:blip r:embed="rId2"/>
          <a:srcRect b="18571"/>
          <a:stretch>
            <a:fillRect/>
          </a:stretch>
        </p:blipFill>
        <p:spPr bwMode="auto">
          <a:xfrm>
            <a:off x="1485120" y="1015048"/>
            <a:ext cx="7735860" cy="4724400"/>
          </a:xfrm>
          <a:prstGeom prst="rect">
            <a:avLst/>
          </a:prstGeom>
          <a:noFill/>
        </p:spPr>
      </p:pic>
    </p:spTree>
    <p:extLst>
      <p:ext uri="{BB962C8B-B14F-4D97-AF65-F5344CB8AC3E}">
        <p14:creationId xmlns="" xmlns:p14="http://schemas.microsoft.com/office/powerpoint/2010/main" val="141376159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LIPOMA</a:t>
            </a:r>
            <a:endParaRPr lang="en-US" dirty="0"/>
          </a:p>
        </p:txBody>
      </p:sp>
      <p:pic>
        <p:nvPicPr>
          <p:cNvPr id="3" name="Picture 2" descr="Pathology Outlines - Lipoma"/>
          <p:cNvPicPr>
            <a:picLocks noChangeAspect="1" noChangeArrowheads="1"/>
          </p:cNvPicPr>
          <p:nvPr/>
        </p:nvPicPr>
        <p:blipFill>
          <a:blip r:embed="rId2"/>
          <a:srcRect/>
          <a:stretch>
            <a:fillRect/>
          </a:stretch>
        </p:blipFill>
        <p:spPr bwMode="auto">
          <a:xfrm>
            <a:off x="834737" y="1253837"/>
            <a:ext cx="2541269" cy="3505199"/>
          </a:xfrm>
          <a:prstGeom prst="rect">
            <a:avLst/>
          </a:prstGeom>
          <a:noFill/>
        </p:spPr>
      </p:pic>
      <p:pic>
        <p:nvPicPr>
          <p:cNvPr id="4" name="Picture 6" descr="Webpathology.com: A Collection of Surgical Pathology Images"/>
          <p:cNvPicPr>
            <a:picLocks noChangeAspect="1" noChangeArrowheads="1"/>
          </p:cNvPicPr>
          <p:nvPr/>
        </p:nvPicPr>
        <p:blipFill>
          <a:blip r:embed="rId3"/>
          <a:srcRect/>
          <a:stretch>
            <a:fillRect/>
          </a:stretch>
        </p:blipFill>
        <p:spPr bwMode="auto">
          <a:xfrm>
            <a:off x="6861463" y="1772380"/>
            <a:ext cx="4161332" cy="3124201"/>
          </a:xfrm>
          <a:prstGeom prst="rect">
            <a:avLst/>
          </a:prstGeom>
          <a:noFill/>
        </p:spPr>
      </p:pic>
      <p:sp>
        <p:nvSpPr>
          <p:cNvPr id="5" name="Rectangle 4"/>
          <p:cNvSpPr/>
          <p:nvPr/>
        </p:nvSpPr>
        <p:spPr>
          <a:xfrm>
            <a:off x="7651173" y="792172"/>
            <a:ext cx="1534138" cy="461665"/>
          </a:xfrm>
          <a:prstGeom prst="rect">
            <a:avLst/>
          </a:prstGeom>
        </p:spPr>
        <p:txBody>
          <a:bodyPr wrap="none">
            <a:spAutoFit/>
          </a:bodyPr>
          <a:lstStyle/>
          <a:p>
            <a:r>
              <a:rPr lang="en-US" sz="2400" dirty="0" smtClean="0"/>
              <a:t>chondroma</a:t>
            </a:r>
            <a:endParaRPr lang="en-US" sz="2400" dirty="0"/>
          </a:p>
        </p:txBody>
      </p:sp>
    </p:spTree>
    <p:extLst>
      <p:ext uri="{BB962C8B-B14F-4D97-AF65-F5344CB8AC3E}">
        <p14:creationId xmlns="" xmlns:p14="http://schemas.microsoft.com/office/powerpoint/2010/main" val="174740798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srcRect/>
          <a:stretch>
            <a:fillRect/>
          </a:stretch>
        </p:blipFill>
        <p:spPr bwMode="auto">
          <a:xfrm>
            <a:off x="1548245" y="2157846"/>
            <a:ext cx="4306425" cy="2819400"/>
          </a:xfrm>
          <a:prstGeom prst="rect">
            <a:avLst/>
          </a:prstGeom>
          <a:noFill/>
          <a:ln w="9525">
            <a:noFill/>
            <a:miter lim="800000"/>
            <a:headEnd/>
            <a:tailEnd/>
          </a:ln>
          <a:effectLst/>
        </p:spPr>
      </p:pic>
      <p:pic>
        <p:nvPicPr>
          <p:cNvPr id="4" name="Picture 3"/>
          <p:cNvPicPr>
            <a:picLocks noChangeAspect="1" noChangeArrowheads="1"/>
          </p:cNvPicPr>
          <p:nvPr/>
        </p:nvPicPr>
        <p:blipFill>
          <a:blip r:embed="rId3"/>
          <a:srcRect/>
          <a:stretch>
            <a:fillRect/>
          </a:stretch>
        </p:blipFill>
        <p:spPr bwMode="auto">
          <a:xfrm>
            <a:off x="6134255" y="2234046"/>
            <a:ext cx="4329390" cy="2667000"/>
          </a:xfrm>
          <a:prstGeom prst="rect">
            <a:avLst/>
          </a:prstGeom>
          <a:noFill/>
          <a:ln w="9525">
            <a:noFill/>
            <a:miter lim="800000"/>
            <a:headEnd/>
            <a:tailEnd/>
          </a:ln>
          <a:effectLst/>
        </p:spPr>
      </p:pic>
      <p:sp>
        <p:nvSpPr>
          <p:cNvPr id="5" name="Rectangle 4"/>
          <p:cNvSpPr/>
          <p:nvPr/>
        </p:nvSpPr>
        <p:spPr>
          <a:xfrm>
            <a:off x="1624445" y="5282046"/>
            <a:ext cx="4282711" cy="369332"/>
          </a:xfrm>
          <a:prstGeom prst="rect">
            <a:avLst/>
          </a:prstGeom>
        </p:spPr>
        <p:txBody>
          <a:bodyPr wrap="none">
            <a:spAutoFit/>
          </a:bodyPr>
          <a:lstStyle/>
          <a:p>
            <a:r>
              <a:rPr lang="en-US" dirty="0" smtClean="0"/>
              <a:t>Well-differentiated squamous cell carcinoma</a:t>
            </a:r>
            <a:endParaRPr lang="en-US" dirty="0"/>
          </a:p>
        </p:txBody>
      </p:sp>
      <p:sp>
        <p:nvSpPr>
          <p:cNvPr id="6" name="Rectangle 5"/>
          <p:cNvSpPr/>
          <p:nvPr/>
        </p:nvSpPr>
        <p:spPr>
          <a:xfrm>
            <a:off x="6806045" y="5282046"/>
            <a:ext cx="2834430" cy="369332"/>
          </a:xfrm>
          <a:prstGeom prst="rect">
            <a:avLst/>
          </a:prstGeom>
        </p:spPr>
        <p:txBody>
          <a:bodyPr wrap="none">
            <a:spAutoFit/>
          </a:bodyPr>
          <a:lstStyle/>
          <a:p>
            <a:r>
              <a:rPr lang="en-US" dirty="0" smtClean="0"/>
              <a:t>Pleomorphic malignant tumor</a:t>
            </a:r>
            <a:endParaRPr lang="en-US" dirty="0"/>
          </a:p>
        </p:txBody>
      </p:sp>
    </p:spTree>
    <p:extLst>
      <p:ext uri="{BB962C8B-B14F-4D97-AF65-F5344CB8AC3E}">
        <p14:creationId xmlns="" xmlns:p14="http://schemas.microsoft.com/office/powerpoint/2010/main" val="274396680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CARCINOMA IN-SITU</a:t>
            </a:r>
            <a:endParaRPr lang="en-US" dirty="0"/>
          </a:p>
        </p:txBody>
      </p:sp>
      <p:pic>
        <p:nvPicPr>
          <p:cNvPr id="3" name="Picture 2"/>
          <p:cNvPicPr>
            <a:picLocks noChangeAspect="1" noChangeArrowheads="1"/>
          </p:cNvPicPr>
          <p:nvPr/>
        </p:nvPicPr>
        <p:blipFill>
          <a:blip r:embed="rId2"/>
          <a:srcRect/>
          <a:stretch>
            <a:fillRect/>
          </a:stretch>
        </p:blipFill>
        <p:spPr bwMode="auto">
          <a:xfrm>
            <a:off x="2795772" y="2403764"/>
            <a:ext cx="5105400" cy="3227392"/>
          </a:xfrm>
          <a:prstGeom prst="rect">
            <a:avLst/>
          </a:prstGeom>
          <a:noFill/>
          <a:ln w="9525">
            <a:noFill/>
            <a:miter lim="800000"/>
            <a:headEnd/>
            <a:tailEnd/>
          </a:ln>
          <a:effectLst/>
        </p:spPr>
      </p:pic>
    </p:spTree>
    <p:extLst>
      <p:ext uri="{BB962C8B-B14F-4D97-AF65-F5344CB8AC3E}">
        <p14:creationId xmlns="" xmlns:p14="http://schemas.microsoft.com/office/powerpoint/2010/main" val="340255448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FIBROADENOMA</a:t>
            </a:r>
            <a:endParaRPr lang="en-US" dirty="0"/>
          </a:p>
        </p:txBody>
      </p:sp>
      <p:pic>
        <p:nvPicPr>
          <p:cNvPr id="3" name="Picture 2"/>
          <p:cNvPicPr>
            <a:picLocks noChangeAspect="1" noChangeArrowheads="1"/>
          </p:cNvPicPr>
          <p:nvPr/>
        </p:nvPicPr>
        <p:blipFill>
          <a:blip r:embed="rId2"/>
          <a:srcRect/>
          <a:stretch>
            <a:fillRect/>
          </a:stretch>
        </p:blipFill>
        <p:spPr bwMode="auto">
          <a:xfrm>
            <a:off x="838200" y="3962400"/>
            <a:ext cx="3581614" cy="2200275"/>
          </a:xfrm>
          <a:prstGeom prst="rect">
            <a:avLst/>
          </a:prstGeom>
          <a:noFill/>
          <a:ln w="9525">
            <a:noFill/>
            <a:miter lim="800000"/>
            <a:headEnd/>
            <a:tailEnd/>
          </a:ln>
          <a:effectLst/>
        </p:spPr>
      </p:pic>
      <p:pic>
        <p:nvPicPr>
          <p:cNvPr id="4" name="Picture 3"/>
          <p:cNvPicPr>
            <a:picLocks noChangeAspect="1" noChangeArrowheads="1"/>
          </p:cNvPicPr>
          <p:nvPr/>
        </p:nvPicPr>
        <p:blipFill>
          <a:blip r:embed="rId3"/>
          <a:srcRect/>
          <a:stretch>
            <a:fillRect/>
          </a:stretch>
        </p:blipFill>
        <p:spPr bwMode="auto">
          <a:xfrm>
            <a:off x="5181600" y="3962400"/>
            <a:ext cx="3476625" cy="2343150"/>
          </a:xfrm>
          <a:prstGeom prst="rect">
            <a:avLst/>
          </a:prstGeom>
          <a:noFill/>
          <a:ln w="9525">
            <a:noFill/>
            <a:miter lim="800000"/>
            <a:headEnd/>
            <a:tailEnd/>
          </a:ln>
          <a:effectLst/>
        </p:spPr>
      </p:pic>
    </p:spTree>
    <p:extLst>
      <p:ext uri="{BB962C8B-B14F-4D97-AF65-F5344CB8AC3E}">
        <p14:creationId xmlns="" xmlns:p14="http://schemas.microsoft.com/office/powerpoint/2010/main" val="265020438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BREAST CANCER</a:t>
            </a:r>
            <a:endParaRPr lang="en-US" dirty="0"/>
          </a:p>
        </p:txBody>
      </p:sp>
      <p:pic>
        <p:nvPicPr>
          <p:cNvPr id="3" name="Picture 2"/>
          <p:cNvPicPr>
            <a:picLocks noChangeAspect="1" noChangeArrowheads="1"/>
          </p:cNvPicPr>
          <p:nvPr/>
        </p:nvPicPr>
        <p:blipFill>
          <a:blip r:embed="rId2"/>
          <a:srcRect/>
          <a:stretch>
            <a:fillRect/>
          </a:stretch>
        </p:blipFill>
        <p:spPr bwMode="auto">
          <a:xfrm>
            <a:off x="1049482" y="2663537"/>
            <a:ext cx="4061037" cy="2524125"/>
          </a:xfrm>
          <a:prstGeom prst="rect">
            <a:avLst/>
          </a:prstGeom>
          <a:noFill/>
          <a:ln w="9525">
            <a:noFill/>
            <a:miter lim="800000"/>
            <a:headEnd/>
            <a:tailEnd/>
          </a:ln>
          <a:effectLst/>
        </p:spPr>
      </p:pic>
      <p:pic>
        <p:nvPicPr>
          <p:cNvPr id="4" name="Picture 3"/>
          <p:cNvPicPr>
            <a:picLocks noChangeAspect="1" noChangeArrowheads="1"/>
          </p:cNvPicPr>
          <p:nvPr/>
        </p:nvPicPr>
        <p:blipFill>
          <a:blip r:embed="rId3"/>
          <a:srcRect/>
          <a:stretch>
            <a:fillRect/>
          </a:stretch>
        </p:blipFill>
        <p:spPr bwMode="auto">
          <a:xfrm>
            <a:off x="7335981" y="2388493"/>
            <a:ext cx="3219450" cy="3074212"/>
          </a:xfrm>
          <a:prstGeom prst="rect">
            <a:avLst/>
          </a:prstGeom>
          <a:noFill/>
          <a:ln w="9525">
            <a:noFill/>
            <a:miter lim="800000"/>
            <a:headEnd/>
            <a:tailEnd/>
          </a:ln>
          <a:effectLst/>
        </p:spPr>
      </p:pic>
    </p:spTree>
    <p:extLst>
      <p:ext uri="{BB962C8B-B14F-4D97-AF65-F5344CB8AC3E}">
        <p14:creationId xmlns="" xmlns:p14="http://schemas.microsoft.com/office/powerpoint/2010/main" val="113383597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ndocrine Pathology"/>
          <p:cNvPicPr>
            <a:picLocks noChangeAspect="1" noChangeArrowheads="1"/>
          </p:cNvPicPr>
          <p:nvPr/>
        </p:nvPicPr>
        <p:blipFill>
          <a:blip r:embed="rId2"/>
          <a:srcRect/>
          <a:stretch>
            <a:fillRect/>
          </a:stretch>
        </p:blipFill>
        <p:spPr bwMode="auto">
          <a:xfrm>
            <a:off x="3868882" y="1000730"/>
            <a:ext cx="3581400" cy="2352070"/>
          </a:xfrm>
          <a:prstGeom prst="rect">
            <a:avLst/>
          </a:prstGeom>
          <a:noFill/>
        </p:spPr>
      </p:pic>
      <p:pic>
        <p:nvPicPr>
          <p:cNvPr id="4" name="Picture 4" descr="thyroid follicular adenoma - Humpath.com - Human pathology"/>
          <p:cNvPicPr>
            <a:picLocks noChangeAspect="1" noChangeArrowheads="1"/>
          </p:cNvPicPr>
          <p:nvPr/>
        </p:nvPicPr>
        <p:blipFill>
          <a:blip r:embed="rId3" cstate="print"/>
          <a:srcRect/>
          <a:stretch>
            <a:fillRect/>
          </a:stretch>
        </p:blipFill>
        <p:spPr bwMode="auto">
          <a:xfrm rot="5400000">
            <a:off x="1034946" y="3249222"/>
            <a:ext cx="2728588" cy="3025042"/>
          </a:xfrm>
          <a:prstGeom prst="rect">
            <a:avLst/>
          </a:prstGeom>
          <a:noFill/>
        </p:spPr>
      </p:pic>
      <p:pic>
        <p:nvPicPr>
          <p:cNvPr id="5" name="Picture 6" descr="Follicular thyroid carcinoma - Libre Pathology"/>
          <p:cNvPicPr>
            <a:picLocks noChangeAspect="1" noChangeArrowheads="1"/>
          </p:cNvPicPr>
          <p:nvPr/>
        </p:nvPicPr>
        <p:blipFill>
          <a:blip r:embed="rId4"/>
          <a:srcRect b="41935"/>
          <a:stretch>
            <a:fillRect/>
          </a:stretch>
        </p:blipFill>
        <p:spPr bwMode="auto">
          <a:xfrm>
            <a:off x="7890164" y="3397449"/>
            <a:ext cx="2887133" cy="2514600"/>
          </a:xfrm>
          <a:prstGeom prst="rect">
            <a:avLst/>
          </a:prstGeom>
          <a:noFill/>
        </p:spPr>
      </p:pic>
      <p:sp>
        <p:nvSpPr>
          <p:cNvPr id="6" name="Rectangle 5"/>
          <p:cNvSpPr/>
          <p:nvPr/>
        </p:nvSpPr>
        <p:spPr>
          <a:xfrm>
            <a:off x="924791" y="174975"/>
            <a:ext cx="3946273" cy="707886"/>
          </a:xfrm>
          <a:prstGeom prst="rect">
            <a:avLst/>
          </a:prstGeom>
          <a:noFill/>
        </p:spPr>
        <p:txBody>
          <a:bodyPr wrap="none" lIns="91440" tIns="45720" rIns="91440" bIns="45720">
            <a:spAutoFit/>
          </a:bodyPr>
          <a:lstStyle/>
          <a:p>
            <a:pPr algn="ctr"/>
            <a:r>
              <a:rPr lang="en-US" sz="40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Thyroid nodule</a:t>
            </a:r>
            <a:endParaRPr lang="en-US" sz="40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
        <p:nvSpPr>
          <p:cNvPr id="7" name="Rectangle 6"/>
          <p:cNvSpPr/>
          <p:nvPr/>
        </p:nvSpPr>
        <p:spPr>
          <a:xfrm>
            <a:off x="628101" y="6211669"/>
            <a:ext cx="3071674" cy="4616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Follicular adenoma</a:t>
            </a:r>
            <a:endParaRPr lang="en-US" sz="2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8" name="Rectangle 7"/>
          <p:cNvSpPr/>
          <p:nvPr/>
        </p:nvSpPr>
        <p:spPr>
          <a:xfrm>
            <a:off x="7450282" y="6011614"/>
            <a:ext cx="3876381"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cap="none" spc="50" dirty="0" smtClean="0">
                <a:ln w="11430"/>
                <a:effectLst>
                  <a:outerShdw blurRad="76200" dist="50800" dir="5400000" algn="tl" rotWithShape="0">
                    <a:srgbClr val="000000">
                      <a:alpha val="65000"/>
                    </a:srgbClr>
                  </a:outerShdw>
                </a:effectLst>
              </a:rPr>
              <a:t>Follicular carcinoma</a:t>
            </a:r>
            <a:endParaRPr lang="en-US" sz="2800" b="1" cap="none" spc="50" dirty="0">
              <a:ln w="11430"/>
              <a:effectLst>
                <a:outerShdw blurRad="76200" dist="50800" dir="5400000" algn="tl" rotWithShape="0">
                  <a:srgbClr val="000000">
                    <a:alpha val="65000"/>
                  </a:srgbClr>
                </a:outerShdw>
              </a:effectLst>
            </a:endParaRPr>
          </a:p>
        </p:txBody>
      </p:sp>
    </p:spTree>
    <p:extLst>
      <p:ext uri="{BB962C8B-B14F-4D97-AF65-F5344CB8AC3E}">
        <p14:creationId xmlns="" xmlns:p14="http://schemas.microsoft.com/office/powerpoint/2010/main" val="330548162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MULTIFOCAL HEPATIC METASTSIS</a:t>
            </a:r>
            <a:endParaRPr lang="en-US" dirty="0"/>
          </a:p>
        </p:txBody>
      </p:sp>
      <p:pic>
        <p:nvPicPr>
          <p:cNvPr id="3" name="Picture 2"/>
          <p:cNvPicPr>
            <a:picLocks noChangeAspect="1" noChangeArrowheads="1"/>
          </p:cNvPicPr>
          <p:nvPr/>
        </p:nvPicPr>
        <p:blipFill>
          <a:blip r:embed="rId2"/>
          <a:srcRect/>
          <a:stretch>
            <a:fillRect/>
          </a:stretch>
        </p:blipFill>
        <p:spPr bwMode="auto">
          <a:xfrm>
            <a:off x="1828800" y="2667000"/>
            <a:ext cx="5238750" cy="3492500"/>
          </a:xfrm>
          <a:prstGeom prst="rect">
            <a:avLst/>
          </a:prstGeom>
          <a:noFill/>
          <a:ln w="9525">
            <a:noFill/>
            <a:miter lim="800000"/>
            <a:headEnd/>
            <a:tailEnd/>
          </a:ln>
          <a:effectLst/>
        </p:spPr>
      </p:pic>
    </p:spTree>
    <p:extLst>
      <p:ext uri="{BB962C8B-B14F-4D97-AF65-F5344CB8AC3E}">
        <p14:creationId xmlns="" xmlns:p14="http://schemas.microsoft.com/office/powerpoint/2010/main" val="375688930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srcRect/>
          <a:stretch>
            <a:fillRect/>
          </a:stretch>
        </p:blipFill>
        <p:spPr bwMode="auto">
          <a:xfrm>
            <a:off x="3200400" y="2234045"/>
            <a:ext cx="4801003" cy="3962400"/>
          </a:xfrm>
          <a:prstGeom prst="rect">
            <a:avLst/>
          </a:prstGeom>
          <a:noFill/>
          <a:ln w="9525">
            <a:noFill/>
            <a:miter lim="800000"/>
            <a:headEnd/>
            <a:tailEnd/>
          </a:ln>
          <a:effectLst/>
        </p:spPr>
      </p:pic>
      <p:sp>
        <p:nvSpPr>
          <p:cNvPr id="4" name="Rectangle 3"/>
          <p:cNvSpPr/>
          <p:nvPr/>
        </p:nvSpPr>
        <p:spPr>
          <a:xfrm>
            <a:off x="1946739" y="720207"/>
            <a:ext cx="6803466" cy="1323439"/>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cap="none" spc="0" dirty="0" smtClean="0">
                <a:ln w="11430"/>
                <a:effectLst>
                  <a:outerShdw blurRad="50800" dist="39000" dir="5460000" algn="tl">
                    <a:srgbClr val="000000">
                      <a:alpha val="38000"/>
                    </a:srgbClr>
                  </a:outerShdw>
                </a:effectLst>
              </a:rPr>
              <a:t>Seeding of ovarian cancer</a:t>
            </a:r>
          </a:p>
          <a:p>
            <a:pPr algn="ctr"/>
            <a:r>
              <a:rPr lang="en-US" sz="4000" b="1" dirty="0" smtClean="0">
                <a:ln w="11430"/>
                <a:effectLst>
                  <a:outerShdw blurRad="50800" dist="39000" dir="5460000" algn="tl">
                    <a:srgbClr val="000000">
                      <a:alpha val="38000"/>
                    </a:srgbClr>
                  </a:outerShdw>
                </a:effectLst>
              </a:rPr>
              <a:t>in peritoneal surface</a:t>
            </a:r>
            <a:r>
              <a:rPr lang="en-US"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US" sz="4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 xmlns:p14="http://schemas.microsoft.com/office/powerpoint/2010/main" val="40968475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Chronic inflammation</a:t>
            </a:r>
            <a:br>
              <a:rPr lang="en-US" sz="44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br>
            <a:endParaRPr lang="en-US" dirty="0"/>
          </a:p>
        </p:txBody>
      </p:sp>
      <p:pic>
        <p:nvPicPr>
          <p:cNvPr id="3" name="Picture 2" descr="download.jpg"/>
          <p:cNvPicPr>
            <a:picLocks noChangeAspect="1"/>
          </p:cNvPicPr>
          <p:nvPr/>
        </p:nvPicPr>
        <p:blipFill>
          <a:blip r:embed="rId2"/>
          <a:stretch>
            <a:fillRect/>
          </a:stretch>
        </p:blipFill>
        <p:spPr>
          <a:xfrm>
            <a:off x="2105025" y="1476375"/>
            <a:ext cx="6096000" cy="4566115"/>
          </a:xfrm>
          <a:prstGeom prst="rect">
            <a:avLst/>
          </a:prstGeom>
        </p:spPr>
      </p:pic>
    </p:spTree>
    <p:extLst>
      <p:ext uri="{BB962C8B-B14F-4D97-AF65-F5344CB8AC3E}">
        <p14:creationId xmlns="" xmlns:p14="http://schemas.microsoft.com/office/powerpoint/2010/main" val="40129270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92D050"/>
                </a:solidFill>
              </a:rPr>
              <a:t>cachexia</a:t>
            </a:r>
            <a:endParaRPr lang="en-US" dirty="0"/>
          </a:p>
        </p:txBody>
      </p:sp>
      <p:pic>
        <p:nvPicPr>
          <p:cNvPr id="3" name="Picture 2"/>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2871216" y="2272551"/>
            <a:ext cx="6105906" cy="4048481"/>
          </a:xfrm>
          <a:prstGeom prst="rect">
            <a:avLst/>
          </a:prstGeom>
        </p:spPr>
      </p:pic>
    </p:spTree>
    <p:extLst>
      <p:ext uri="{BB962C8B-B14F-4D97-AF65-F5344CB8AC3E}">
        <p14:creationId xmlns="" xmlns:p14="http://schemas.microsoft.com/office/powerpoint/2010/main" val="33873304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 xmlns:thm15="http://schemas.microsoft.com/office/thememl/2012/main" name="Ion" id="{B8441ADB-2E43-4AF7-B97A-BD870242C6A8}" vid="{292E63A9-BB86-4E3D-B92A-7223C6510D2E}"/>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8124A2AB109B04D9394872AA5C4638C" ma:contentTypeVersion="10" ma:contentTypeDescription="Create a new document." ma:contentTypeScope="" ma:versionID="a9c98db4493c17e4d6f4e58d686d3312">
  <xsd:schema xmlns:xsd="http://www.w3.org/2001/XMLSchema" xmlns:xs="http://www.w3.org/2001/XMLSchema" xmlns:p="http://schemas.microsoft.com/office/2006/metadata/properties" xmlns:ns2="513c409d-95b3-4324-b1e7-64465f9ef705" xmlns:ns3="4e5e1d9c-8200-4f72-9ecf-f64799bd78a7" targetNamespace="http://schemas.microsoft.com/office/2006/metadata/properties" ma:root="true" ma:fieldsID="e9f11b206bf7f7ff91d65733ff588c31" ns2:_="" ns3:_="">
    <xsd:import namespace="513c409d-95b3-4324-b1e7-64465f9ef705"/>
    <xsd:import namespace="4e5e1d9c-8200-4f72-9ecf-f64799bd78a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13c409d-95b3-4324-b1e7-64465f9ef70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e5e1d9c-8200-4f72-9ecf-f64799bd78a7"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2C9510F-C166-4D70-9B21-1DB50BD50983}"/>
</file>

<file path=customXml/itemProps2.xml><?xml version="1.0" encoding="utf-8"?>
<ds:datastoreItem xmlns:ds="http://schemas.openxmlformats.org/officeDocument/2006/customXml" ds:itemID="{8AE44942-ADED-4381-A55C-D8DA7EBFDE37}"/>
</file>

<file path=customXml/itemProps3.xml><?xml version="1.0" encoding="utf-8"?>
<ds:datastoreItem xmlns:ds="http://schemas.openxmlformats.org/officeDocument/2006/customXml" ds:itemID="{5F99B438-560D-42FB-B7A8-D2309DD15F4D}"/>
</file>

<file path=docProps/app.xml><?xml version="1.0" encoding="utf-8"?>
<Properties xmlns="http://schemas.openxmlformats.org/officeDocument/2006/extended-properties" xmlns:vt="http://schemas.openxmlformats.org/officeDocument/2006/docPropsVTypes">
  <Template>Ion</Template>
  <TotalTime>101</TotalTime>
  <Words>473</Words>
  <Application>Microsoft Office PowerPoint</Application>
  <PresentationFormat>Custom</PresentationFormat>
  <Paragraphs>106</Paragraphs>
  <Slides>77</Slides>
  <Notes>0</Notes>
  <HiddenSlides>0</HiddenSlides>
  <MMClips>0</MMClips>
  <ScaleCrop>false</ScaleCrop>
  <HeadingPairs>
    <vt:vector size="4" baseType="variant">
      <vt:variant>
        <vt:lpstr>Theme</vt:lpstr>
      </vt:variant>
      <vt:variant>
        <vt:i4>1</vt:i4>
      </vt:variant>
      <vt:variant>
        <vt:lpstr>Slide Titles</vt:lpstr>
      </vt:variant>
      <vt:variant>
        <vt:i4>77</vt:i4>
      </vt:variant>
    </vt:vector>
  </HeadingPairs>
  <TitlesOfParts>
    <vt:vector size="78" baseType="lpstr">
      <vt:lpstr>Ion</vt:lpstr>
      <vt:lpstr>Pathology lab</vt:lpstr>
      <vt:lpstr>Slide 2</vt:lpstr>
      <vt:lpstr>Slide 3</vt:lpstr>
      <vt:lpstr>margination</vt:lpstr>
      <vt:lpstr>The key difference between lamellipodia and filopodia is that the lamellipodia are cytoskeletal actin projections present in the mobile edges of the cells while filopodia are thin cytoplasmic protrusions that extend from the leading edge of the mobile cells </vt:lpstr>
      <vt:lpstr>Acute inflammation  In acute inflammation polymorphonuclear neutrophils usually predominate.</vt:lpstr>
      <vt:lpstr>Slide 7</vt:lpstr>
      <vt:lpstr>Chronic inflammation </vt:lpstr>
      <vt:lpstr>cachexia</vt:lpstr>
      <vt:lpstr>Serous Inflammation</vt:lpstr>
      <vt:lpstr>Slide 11</vt:lpstr>
      <vt:lpstr>Slide 12</vt:lpstr>
      <vt:lpstr>Conversion of the fibrinous exudate to scar tissue (organization) within the pericardial sac  </vt:lpstr>
      <vt:lpstr>Gross: Appendix appears swollen and erythematous and a purulent exudate appears</vt:lpstr>
      <vt:lpstr>Histology; Variable acute inflammation with predominance of neutrophils; involves some or all layers of the appendiceal wall. </vt:lpstr>
      <vt:lpstr>Gross Variably sized abscesses are distributed randomly throughout all lobes of the liver.</vt:lpstr>
      <vt:lpstr>Abscess zones: 1.central region with necrotic leukocytes and tissue cells.  2. zone of preserved neutrophils .  3. outer most zone composed of vascular dilation, parenchymal and fibroblastic proliferation</vt:lpstr>
      <vt:lpstr>Gross ulcer: An ulcer is a local defect, or excavation, of the surface of an organ or tissue that is produced by the sloughing (shedding) of inflamed necrotic tissue. </vt:lpstr>
      <vt:lpstr>Histology; acute ulcer: intense polymorphonuclear infiltration and vascular dilation in the margins of the defect.  Chronic ulcer: the margins and base of the ulcer develop fibroblast proliferation, scarring, and the accumulation of lymphocytes, macrophages, and plasma cells. </vt:lpstr>
      <vt:lpstr>Tertiary lymphoid organs: definition, examples: Hashimoto thyroiditis, Helicobacter pylori gastritis </vt:lpstr>
      <vt:lpstr>Slide 21</vt:lpstr>
      <vt:lpstr>Slide 22</vt:lpstr>
      <vt:lpstr>Granuloma formation is a cellular attempt to contain an offending agent that is difficult to eradicate </vt:lpstr>
      <vt:lpstr>Slide 24</vt:lpstr>
      <vt:lpstr>Venous leg ulcers:  seen in chronic venous hypertension, which may be caused by severe varicose veins or congestive heart failure </vt:lpstr>
      <vt:lpstr>Arterial ulcers: develop in individuals with atherosclerosis of peripheral arteries, especially associated with diabetes.  </vt:lpstr>
      <vt:lpstr>Diabetic ulcers: caused by: small vessel disease causing ischemia, neuropathy, systemic metabolic abnormalities, and secondary infections </vt:lpstr>
      <vt:lpstr>Morphology of Any ulcer </vt:lpstr>
      <vt:lpstr>wound rupture (dehiscence): cause??</vt:lpstr>
      <vt:lpstr>Hypertrophic scar</vt:lpstr>
      <vt:lpstr>keloid</vt:lpstr>
      <vt:lpstr>Slide 32</vt:lpstr>
      <vt:lpstr>Exuberant granulation </vt:lpstr>
      <vt:lpstr>contracture</vt:lpstr>
      <vt:lpstr>liver cirrhosis</vt:lpstr>
      <vt:lpstr>systemic sclerosis (scleroderma). </vt:lpstr>
      <vt:lpstr>End-stage kidney disease Gross </vt:lpstr>
      <vt:lpstr>End-stage kidney disease histology</vt:lpstr>
      <vt:lpstr>Slide 39</vt:lpstr>
      <vt:lpstr>fibrosing diseases of the lung.</vt:lpstr>
      <vt:lpstr>LUNG CONGESTION Cut surfaces of hyperemic or congested tissues feel wet and typically ooze blood </vt:lpstr>
      <vt:lpstr>acute pulmonary congestion is marked by blood-engorged alveolar capillaries and variable degrees of alveolar septal edema and intraalveolar hemorrhage</vt:lpstr>
      <vt:lpstr>chronic pulmonary congestion, the septa become thickened and fibrotic, and the alveolar spaces contain numerous macrophages laden with hemosiderin (“heart failure cells”) derived from phagocytosed red cells.  </vt:lpstr>
      <vt:lpstr>HEPATIC CONGESTION</vt:lpstr>
      <vt:lpstr>centrilobular hepatocyte necrosis. Hemorrhage.  hemosiderin-laden macrophages  </vt:lpstr>
      <vt:lpstr>peau d’orange caused by Infiltration and obstruction of superficial lymphatics by breast cancer  </vt:lpstr>
      <vt:lpstr>Elephantiasis massive edema caused by lymphatic obstruction by parasitic infection </vt:lpstr>
      <vt:lpstr>Petechiae : are minute (1 to 2 mm in diameter) hemorrhages into skin, mucous membranes, or serosal surfaces .  </vt:lpstr>
      <vt:lpstr>Purpura  are slightly larger (3 to 5 mm) hemorrhages.  </vt:lpstr>
      <vt:lpstr>Ecchymoses:  are larger (1 to 2 cm) subcutaneous hematomas (also called bruises).  </vt:lpstr>
      <vt:lpstr>Mural thrombi: Thrombi occurring in heart chambers or in the aortic lumen </vt:lpstr>
      <vt:lpstr>Venous thrombi (phlebothrombosis): </vt:lpstr>
      <vt:lpstr>Cardiac Vegetations</vt:lpstr>
      <vt:lpstr>lines of Zahn</vt:lpstr>
      <vt:lpstr>DIC</vt:lpstr>
      <vt:lpstr>Slide 56</vt:lpstr>
      <vt:lpstr>DVT</vt:lpstr>
      <vt:lpstr>Slide 58</vt:lpstr>
      <vt:lpstr>Fat Embolism</vt:lpstr>
      <vt:lpstr>Red infarction</vt:lpstr>
      <vt:lpstr>Red infarction</vt:lpstr>
      <vt:lpstr>white infarction</vt:lpstr>
      <vt:lpstr>Papillomas</vt:lpstr>
      <vt:lpstr>GASTROINTESTINAL POLYP</vt:lpstr>
      <vt:lpstr>OVARIAN CYSTADENOMA</vt:lpstr>
      <vt:lpstr>pleomorphic adenoma It contain epithelial components with islands of cartilage or bone</vt:lpstr>
      <vt:lpstr>Fibroadenoma of the female breast contain: proliferating ductal elements (adenoma)  embedded in loose fibrous tissue</vt:lpstr>
      <vt:lpstr>Teratoma</vt:lpstr>
      <vt:lpstr>Slide 69</vt:lpstr>
      <vt:lpstr>LIPOMA</vt:lpstr>
      <vt:lpstr>Slide 71</vt:lpstr>
      <vt:lpstr>CARCINOMA IN-SITU</vt:lpstr>
      <vt:lpstr>FIBROADENOMA</vt:lpstr>
      <vt:lpstr>BREAST CANCER</vt:lpstr>
      <vt:lpstr>Slide 75</vt:lpstr>
      <vt:lpstr>MULTIFOCAL HEPATIC METASTSIS</vt:lpstr>
      <vt:lpstr>Slide 77</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Admin</cp:lastModifiedBy>
  <cp:revision>17</cp:revision>
  <dcterms:created xsi:type="dcterms:W3CDTF">2021-12-22T11:48:39Z</dcterms:created>
  <dcterms:modified xsi:type="dcterms:W3CDTF">2022-01-03T06:36:15Z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0x01010028124A2AB109B04D9394872AA5C4638C</vt:lpwstr>
  </property>
</Properties>
</file>