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7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76" r:id="rId11"/>
    <p:sldId id="267" r:id="rId12"/>
    <p:sldId id="274" r:id="rId13"/>
    <p:sldId id="275" r:id="rId14"/>
    <p:sldId id="268" r:id="rId15"/>
    <p:sldId id="266" r:id="rId16"/>
    <p:sldId id="269" r:id="rId17"/>
    <p:sldId id="270" r:id="rId18"/>
    <p:sldId id="287" r:id="rId19"/>
    <p:sldId id="271" r:id="rId20"/>
    <p:sldId id="272" r:id="rId21"/>
    <p:sldId id="273" r:id="rId22"/>
    <p:sldId id="277" r:id="rId23"/>
    <p:sldId id="279" r:id="rId24"/>
    <p:sldId id="278" r:id="rId25"/>
    <p:sldId id="281" r:id="rId26"/>
    <p:sldId id="280" r:id="rId27"/>
    <p:sldId id="283" r:id="rId28"/>
    <p:sldId id="282" r:id="rId29"/>
    <p:sldId id="286" r:id="rId30"/>
    <p:sldId id="284" r:id="rId31"/>
    <p:sldId id="285" r:id="rId32"/>
    <p:sldId id="288" r:id="rId33"/>
    <p:sldId id="289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356"/>
    <a:srgbClr val="DBA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10BC-052C-4BE8-9804-7FE579FF0142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85620-4CDB-4A53-89E2-54C50DDDA2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85620-4CDB-4A53-89E2-54C50DDDA2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A4B17-5CF4-45D8-A36D-27FC3F09B1A7}" type="slidenum">
              <a:rPr lang="ar-JO" smtClean="0"/>
              <a:pPr>
                <a:defRPr/>
              </a:pPr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2621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Mild rising sensorineural hearing loss. Typically, however, the lower frequencies are affected more severely. This is due to preferential sensitivity of the apex to the hydrops.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27636-ED4E-415D-A686-F06C11C928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913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“tent” shape the air pressure behind the </a:t>
            </a:r>
            <a:r>
              <a:rPr lang="en-US" dirty="0" err="1" smtClean="0"/>
              <a:t>tempanic</a:t>
            </a:r>
            <a:r>
              <a:rPr lang="en-US" dirty="0" smtClean="0"/>
              <a:t> membrane</a:t>
            </a:r>
            <a:r>
              <a:rPr lang="en-US" baseline="0" dirty="0" smtClean="0"/>
              <a:t> the same as the outer air canal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A4B17-5CF4-45D8-A36D-27FC3F09B1A7}" type="slidenum">
              <a:rPr lang="ar-JO" smtClean="0"/>
              <a:pPr>
                <a:defRPr/>
              </a:pPr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81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C8076B-A4B1-4B11-BC0A-CB184C347C07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20153-0932-46FB-BAF2-F24FF10B1E7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7818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Farah asaad al-ali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Hajer k. bani-doumi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Hearing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saad\Desktop\AC vs BC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913651" cy="494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Rinne’s Test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Compares the level of air and bone conduction of the same ear. </a:t>
            </a:r>
          </a:p>
          <a:p>
            <a:pPr>
              <a:buNone/>
              <a:defRPr/>
            </a:pPr>
            <a:r>
              <a:rPr lang="en-US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Examination Sequence</a:t>
            </a:r>
          </a:p>
          <a:p>
            <a:pPr>
              <a:defRPr/>
            </a:pP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Place the vibrating prongs at the patient's external auditory meatus; ask if he can hear it.</a:t>
            </a:r>
          </a:p>
          <a:p>
            <a:pPr>
              <a:defRPr/>
            </a:pP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Now place the still-vibrating base on the mastoid process. Ask: 'Is it louder in front, or behind your ear?'</a:t>
            </a:r>
          </a:p>
          <a:p>
            <a:pPr>
              <a:buNone/>
              <a:defRPr/>
            </a:pP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Alternatively:</a:t>
            </a:r>
          </a:p>
          <a:p>
            <a:pPr>
              <a:buFont typeface="Arial" charset="0"/>
              <a:buChar char="•"/>
              <a:defRPr/>
            </a:pP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The Rinne’s test is performed by placing a vibrating tuning fork (512 or 256 Hz) initially on the mastoid process until sound is no longer heard, the fork is then immediately placed just outside the ear. </a:t>
            </a:r>
          </a:p>
          <a:p>
            <a:pPr marL="708660" lvl="1">
              <a:buClr>
                <a:schemeClr val="accent2">
                  <a:shade val="75000"/>
                </a:schemeClr>
              </a:buClr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Normally, the sound is audible at the ear.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Rinne’s Test</a:t>
            </a:r>
            <a:endParaRPr lang="en-US" sz="3600" dirty="0"/>
          </a:p>
        </p:txBody>
      </p:sp>
      <p:pic>
        <p:nvPicPr>
          <p:cNvPr id="4" name="Picture 4" descr="http://clinicaljunior.com/images/rinn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05056" cy="37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Normal Findings</a:t>
            </a:r>
          </a:p>
          <a:p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Air conduction (AC) </a:t>
            </a:r>
            <a:r>
              <a:rPr lang="en-US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is better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than bone conduction (BC) (AC &gt; BC) this is</a:t>
            </a:r>
            <a:r>
              <a:rPr lang="en-US" sz="2800" b="1" u="sng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Positive Rinne’s.</a:t>
            </a:r>
          </a:p>
          <a:p>
            <a:pPr fontAlgn="t"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Abnormal Findings</a:t>
            </a:r>
          </a:p>
          <a:p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Bone conduction is better than air (AC &lt; BC) this is Negative Rinne’s and indicates </a:t>
            </a:r>
            <a:r>
              <a:rPr lang="en-US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conductive hearing loss.</a:t>
            </a:r>
          </a:p>
          <a:p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In sensorineural deafness, bone conduction and air conduction </a:t>
            </a:r>
            <a:r>
              <a:rPr lang="en-US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are both equally depreciated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, maintaining the relative difference of bone and air conductions.</a:t>
            </a:r>
            <a:endParaRPr lang="en-US" sz="2800" b="1" i="1" dirty="0" smtClean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AC&gt;BC but both are depressed.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Note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800600" cy="4419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If hearing in one ear is extremely poor there may be a false negative Rinne’s.</a:t>
            </a:r>
          </a:p>
          <a:p>
            <a:pPr lvl="1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The sound will be conducted through the bone to the opposite ear and give a false impression of better BC.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Asaad\Desktop\R 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581400" cy="407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Weber’s Test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842248" cy="274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Examination Sequence: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Place the base of the vibrating tuning fork in the middle of the patient's forehead.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Ask: 'Where do you hear the sound?'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Record which side Weber's test lateralizes to if not central.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666331"/>
              </p:ext>
            </p:extLst>
          </p:nvPr>
        </p:nvGraphicFramePr>
        <p:xfrm>
          <a:off x="152400" y="4191000"/>
          <a:ext cx="8991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Finding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53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Interpretation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5335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Lateralization (The sound is heard equally in both ears)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Normal/Healthy Patient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Bilateral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symmetrical Conductive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Deafness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Bilateral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symmetrical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Sensorineural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Deafness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Lateralized to better/healthy ear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Unilateral Sensorineural Deafness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Lateralized to worse/affected ear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Unilateral Conductive Deafness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BAD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Tone Audiometry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1139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device that generates tones for determining hearing thresholds. Displayed on a graphic plot called audiogram.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saad\Desktop\audi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5486400" cy="365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Audiogram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83515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Is a chart of hearing sensitivity ,with frequency charted on the  (x-axis) and intensity on the (y-axis).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saad\Desktop\AUDI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257800" cy="406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The necessary equipment depends on the testing method used and may include the following: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Headphones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Insert earphones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Speakers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Bone-conduction 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oscillator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encrypted-tbn2.gstatic.com/images?q=tbn:ANd9GcTOkg9xoGxrTkG3y8V5QVKwiVHs7gF_sPdDlgZaxXtKx4S2QVQ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72" y="3351284"/>
            <a:ext cx="2471928" cy="30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onici.com.au/wp-content/uploads/3A-insert-Earph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432" y="3351285"/>
            <a:ext cx="2583640" cy="30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Terms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Frequency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is cycles per unit of time. Frequency is measured in hertz (Hz), which are cycles per second.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The ears are most sensitive to frequencies in the range of 1000-4000Hz.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The range of human speech is between 400-3000 Hz.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Usually frequencies of 250-8000 Hz are used in testing because this range represents most of the speech spectrum, although the human ear can detect frequencies from 20-20,000 Hz. </a:t>
            </a:r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The hearing threshold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 is the sound level below which a person’s ear is unable to detect any sound. For adults, 0 dB is the reference level.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endParaRPr lang="ar-J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</a:endParaRPr>
          </a:p>
          <a:p>
            <a:pPr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Hearing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human-physiology---ashley-vg.wikispaces.com/file/view/How_the_Ear_Hears.jpg/133885195/How_the_Ear_Hear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1425380"/>
            <a:ext cx="8305800" cy="49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Ranges of Hearing Loss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saad\Desktop\Audiogram-800x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600200"/>
            <a:ext cx="5032375" cy="454486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2286000"/>
            <a:ext cx="4114800" cy="22860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-10 – 20 dB HL = Normal range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– 40 dB HL = Mild hearing loss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 –  55 dB HL = Moderate   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 – 70 dB HL = Moderately Severe 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 – 90 dB HL= Severe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Greater than 90 dB HL = Profound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Audiogram Interpretation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legend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191000"/>
            <a:ext cx="4632325" cy="2183268"/>
          </a:xfrm>
          <a:noFill/>
          <a:ln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382000" cy="4681728"/>
          </a:xfrm>
        </p:spPr>
        <p:txBody>
          <a:bodyPr/>
          <a:lstStyle/>
          <a:p>
            <a:r>
              <a:rPr lang="en-US" dirty="0" smtClean="0"/>
              <a:t>hearing sensitivity by AC</a:t>
            </a:r>
          </a:p>
          <a:p>
            <a:r>
              <a:rPr lang="en-US" dirty="0" smtClean="0"/>
              <a:t>hearing sensitivity by BC</a:t>
            </a:r>
          </a:p>
          <a:p>
            <a:r>
              <a:rPr lang="en-US" dirty="0" smtClean="0"/>
              <a:t>AC/BC difference (a.k.a. the air-bone gap)</a:t>
            </a:r>
          </a:p>
          <a:p>
            <a:pPr algn="ctr">
              <a:buFontTx/>
              <a:buNone/>
            </a:pPr>
            <a:r>
              <a:rPr lang="en-US" dirty="0" smtClean="0"/>
              <a:t>No air-bone gap = normal or SNHL</a:t>
            </a:r>
          </a:p>
          <a:p>
            <a:pPr algn="ctr">
              <a:buFontTx/>
              <a:buNone/>
            </a:pPr>
            <a:r>
              <a:rPr lang="en-US" dirty="0" smtClean="0"/>
              <a:t>AC worse than BC = conductive hearing loss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Hearing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norm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524000"/>
            <a:ext cx="5181600" cy="493730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Conductive Hearing Loss</a:t>
            </a:r>
            <a:endParaRPr lang="en-US" sz="3600" dirty="0"/>
          </a:p>
        </p:txBody>
      </p:sp>
      <p:pic>
        <p:nvPicPr>
          <p:cNvPr id="4" name="Picture 4" descr="conducti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447800"/>
            <a:ext cx="5214144" cy="496831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Conductive Hearing Loss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Conductive hearing loss has normal bone-conduction thresholds,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but air-conduction thresholds are poorer than normal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  <a:latin typeface="Browallia New" pitchFamily="34" charset="-34"/>
                <a:cs typeface="Browallia New" pitchFamily="34" charset="-34"/>
              </a:rPr>
              <a:t>by at least 10 dB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Conductive hearing loss is secondary to an outer ear or middle ear abnormality, which can include abnormalities of the tympanic membrane. </a:t>
            </a: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Examples of abnormalities include: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Occlusion of the external auditory canal by cerumen or a mass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Middle ear infection and/or fluid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Perforation of the tympanic membrane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Ossicular abnormalities </a:t>
            </a:r>
          </a:p>
          <a:p>
            <a:pPr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Sensorineural Hearing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nh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524000"/>
            <a:ext cx="5105400" cy="486391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Sensorineural Hearing Loss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Sensorineural hearing loss has bone- and air-conduction thresholds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within 10 dB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of each other, and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thresholds are higher than 25 dB HL.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Sensorineural hearing loss is secondary to cochlear abnormalities and/or an abnormality of the auditory nerve or central auditory pathways. 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Examples include: 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Presbycusis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Noise-induced hearing loss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Ménière disease 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Retrocochlear lesions such as vestibular schwannoma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Hearing Loss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ix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447800"/>
            <a:ext cx="5043488" cy="48053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Hearing Loss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Mixed hearing loss has conductive and sensorineural components. 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Pure-tone air-conduction thresholds are poorer than bone-conduction thresholds by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more than 10 dB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Bone-conduction thresholds are higher than 25 dB.</a:t>
            </a:r>
          </a:p>
          <a:p>
            <a:endParaRPr lang="en-US" dirty="0" smtClean="0">
              <a:latin typeface="Browallia New" pitchFamily="34" charset="-34"/>
              <a:cs typeface="Browallia New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352800"/>
            <a:ext cx="8839200" cy="758952"/>
          </a:xfrm>
        </p:spPr>
        <p:txBody>
          <a:bodyPr>
            <a:noAutofit/>
          </a:bodyPr>
          <a:lstStyle/>
          <a:p>
            <a:r>
              <a:rPr lang="ar-J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Characteristic Audiograms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Hearing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Sound waves, collected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Pinna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are transmitted along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 Canal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 Drum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then it set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Ossicles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into vibration. These Ossicles will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amplify the vibration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transmit it from the Ear Drum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Oval Window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Inner Ear.</a:t>
            </a:r>
          </a:p>
          <a:p>
            <a:pPr fontAlgn="base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Here, The vibration triggers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 of the fluid in the Cochlea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sets the hair cells into vibration. When Hair Cells vibrate, they translate the incoming sound signals into electrical impulses, and send it to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Cochlear Nerve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impulses are transmitted along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Vestibulocochlear Nerve to the Brain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In Central Auditory System, the impulse signals  processes and translates into auditory information, so we can “hear”.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Noise-induced Hearing Loss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Exposure to high-intensity noise may cause temporary or permanent hearing loss.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Repeated exposure to noise trauma may change a temporary threshold shift (TTS)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a permanent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threshold shift (PTS).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However PTS can occur secondary to a single noise exposure in some cases. 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Degree of hearing loss depends 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time exposure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sound intensity,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sound frequency characteristics. </a:t>
            </a:r>
          </a:p>
          <a:p>
            <a:pPr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Noise-induced hearing loss is typically greatest in the 4000- to 6000-Hz region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Noise-induced hearing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 loss is sensorineural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 pitchFamily="18" charset="0"/>
              </a:rPr>
              <a:t>except in certain blast injuries with possible tympanic membrane and middle ear damage.</a:t>
            </a:r>
          </a:p>
          <a:p>
            <a:pPr>
              <a:defRPr/>
            </a:pP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Noise-induced Hearing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ise Induced Hearing L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153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Otosclerosis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The condition is caused by stapedial fixation in the oval window,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stiffening the middle ear system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Otosclerosis causes a slowly progressive conductive or mixed hearing loss. 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Stapes fixation produces an audiometric artifact known as the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Carhart notch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U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(Carhart notch :Isolated depression(20-30 Db) around 2000 Hz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defRPr/>
            </a:pPr>
            <a:r>
              <a:rPr lang="en-US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in the bone-conduction audiogram of patients with otosclerosis. 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Onset usually occurs when patients are aged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15-45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years, and otosclerosis is more common in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women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than in men.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One half of patients report a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family history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of otosclerosis.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Otosclerosis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enetmd.com/sites/default/files/otosclerosi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068" y="1981200"/>
            <a:ext cx="374943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aad\Desktop\audio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4057650" cy="3807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150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4000" b="1" i="1" dirty="0" err="1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Ménière</a:t>
            </a:r>
            <a:r>
              <a:rPr sz="4000" b="1" i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disease </a:t>
            </a:r>
            <a:endParaRPr sz="4000" b="1" i="1" dirty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643998" cy="4929222"/>
          </a:xfrm>
        </p:spPr>
        <p:txBody>
          <a:bodyPr rtlCol="0">
            <a:noAutofit/>
          </a:bodyPr>
          <a:lstStyle/>
          <a:p>
            <a:pPr algn="l">
              <a:buNone/>
              <a:defRPr/>
            </a:pP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It is idiopathic disease ,but it is believed to be linked to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 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endolymphatic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hydrops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an excess of fluid in the inner ear. It is thought that </a:t>
            </a: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endolymphatic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fluid bursts from its normal channels in the ear and flows into other areas, causing damage ( in the </a:t>
            </a:r>
            <a:r>
              <a:rPr lang="en-US" sz="2800" dirty="0" smtClean="0"/>
              <a:t>vestibular membrane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).</a:t>
            </a:r>
          </a:p>
          <a:p>
            <a:pPr algn="l">
              <a:buNone/>
              <a:defRPr/>
            </a:pPr>
            <a:endParaRPr lang="en-US" sz="2800" dirty="0" smtClean="0">
              <a:latin typeface="Browallia New" pitchFamily="34" charset="-34"/>
              <a:cs typeface="Browallia New" pitchFamily="34" charset="-34"/>
            </a:endParaRP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 smtClean="0">
                <a:latin typeface="Browallia New" pitchFamily="34" charset="-34"/>
                <a:cs typeface="Browallia New" pitchFamily="34" charset="-34"/>
              </a:rPr>
              <a:t>Ménière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 disease affects the cochlear and vestibular systems. </a:t>
            </a:r>
          </a:p>
          <a:p>
            <a:pPr marL="640080" lvl="1" indent="-274320" algn="l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Attacks lasting from 20 minutes to several hours generally </a:t>
            </a:r>
          </a:p>
          <a:p>
            <a:pPr marL="640080" lvl="1" algn="l"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include some combination of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vertigo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hearing loss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,</a:t>
            </a:r>
          </a:p>
          <a:p>
            <a:pPr marL="640080" lvl="1" algn="l"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sensation of aural fullness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, and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tinnitus</a:t>
            </a:r>
            <a:r>
              <a:rPr lang="en-US" sz="28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. </a:t>
            </a:r>
          </a:p>
          <a:p>
            <a:pPr marL="640080" lvl="1" indent="-274320" algn="l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Tinnitus and hearing loss may persist between attacks.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drugs.com/health-guide/images/20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4098" y="609600"/>
            <a:ext cx="373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4598874"/>
          </a:xfrm>
        </p:spPr>
        <p:txBody>
          <a:bodyPr rtlCol="0">
            <a:no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Hearing loss is usually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unilateral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, at least in the early stages, </a:t>
            </a:r>
            <a:r>
              <a:rPr lang="en-US" sz="4000" dirty="0" smtClean="0"/>
              <a:t> 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usually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in lower frequencies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and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fluctuant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, but it typically develops into a permanent </a:t>
            </a:r>
            <a:r>
              <a:rPr lang="en-US" sz="3600" dirty="0" err="1" smtClean="0">
                <a:latin typeface="Browallia New" pitchFamily="34" charset="-34"/>
                <a:cs typeface="Browallia New" pitchFamily="34" charset="-34"/>
              </a:rPr>
              <a:t>sensorineural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 hearing loss.</a:t>
            </a:r>
          </a:p>
          <a:p>
            <a:pPr marL="640080" lvl="1" indent="-274320" algn="l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Many patients report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increased sensitivity to loud noises</a:t>
            </a:r>
            <a:r>
              <a:rPr lang="en-US" sz="3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recruitment</a:t>
            </a:r>
            <a:r>
              <a:rPr lang="en-US" sz="3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) in addition to the listed symptoms. 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Onset for approximately one half of patients occurs when aged 40-60 years. The disease is rare in children.</a:t>
            </a:r>
          </a:p>
          <a:p>
            <a:pPr marL="274320" indent="-274320" algn="l" eaLnBrk="1" fontAlgn="auto" hangingPunct="1">
              <a:spcAft>
                <a:spcPts val="0"/>
              </a:spcAft>
              <a:buNone/>
              <a:defRPr/>
            </a:pPr>
            <a:endParaRPr lang="en-US" sz="3600" dirty="0" smtClean="0">
              <a:latin typeface="Browallia New" pitchFamily="34" charset="-34"/>
              <a:cs typeface="Browallia New" pitchFamily="34" charset="-34"/>
            </a:endParaRPr>
          </a:p>
          <a:p>
            <a:pPr algn="l" eaLnBrk="1" fontAlgn="auto" hangingPunct="1">
              <a:spcAft>
                <a:spcPts val="0"/>
              </a:spcAft>
              <a:buNone/>
              <a:defRPr/>
            </a:pPr>
            <a:endParaRPr lang="ar-J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b="1" i="1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Ménière disease Audiogram</a:t>
            </a:r>
          </a:p>
        </p:txBody>
      </p:sp>
      <p:pic>
        <p:nvPicPr>
          <p:cNvPr id="76802" name="Content Placeholder 3" descr="Meniere Diseas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27175"/>
            <a:ext cx="650085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ar-JO" b="1" i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Unilateral SNHL Evident (Meniere(</a:t>
            </a:r>
          </a:p>
        </p:txBody>
      </p:sp>
      <p:pic>
        <p:nvPicPr>
          <p:cNvPr id="77826" name="Content Placeholder 3" descr="Menieres2x4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60502"/>
            <a:ext cx="5857916" cy="4826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ar-JO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Presbycusis (Age-related hearing loss(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757758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Browallia New" pitchFamily="34" charset="-34"/>
                <a:cs typeface="Browallia New" pitchFamily="34" charset="-34"/>
              </a:rPr>
              <a:t>Presbycusis usually manifests as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a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bilateral and symmetrical 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sensorineural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hearing loss.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Browallia New" pitchFamily="34" charset="-34"/>
                <a:cs typeface="Browallia New" pitchFamily="34" charset="-34"/>
              </a:rPr>
              <a:t>Usually, the higher frequencies are most severely affected.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endParaRPr lang="en-US" sz="32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Browallia New" pitchFamily="34" charset="-34"/>
                <a:cs typeface="Browallia New" pitchFamily="34" charset="-34"/>
              </a:rPr>
              <a:t>Onset of presbycusis typically occurs in middle-aged or older patients.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Hearing loss is secondary to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degeneration </a:t>
            </a:r>
            <a:r>
              <a:rPr lang="en-US" sz="32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of the cochlea, cranial nerve VIII, and/or the central auditory system.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The condition is usually slowly progressive.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ar-JO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Presbyacusis</a:t>
            </a:r>
          </a:p>
        </p:txBody>
      </p:sp>
      <p:pic>
        <p:nvPicPr>
          <p:cNvPr id="79874" name="Content Placeholder 3" descr="PTA - Mixed Hearing Loss - typical of presbyacusis (in higher frequencies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656422" cy="4992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Hearing Loss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saad\Desktop\CHL vs SNH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60984"/>
            <a:ext cx="8001000" cy="569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ar-JO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Presbyacusis</a:t>
            </a:r>
          </a:p>
        </p:txBody>
      </p:sp>
      <p:pic>
        <p:nvPicPr>
          <p:cNvPr id="80898" name="Content Placeholder 3" descr="Presbyacusi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27175"/>
            <a:ext cx="5214974" cy="4812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6400800" cy="264320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in this test, the patient's ability to hear and understand speech is measured. Two parameters are studied: </a:t>
            </a:r>
          </a:p>
          <a:p>
            <a:pPr marL="514350" indent="-514350" algn="l"/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)Speech </a:t>
            </a:r>
            <a:r>
              <a:rPr lang="pt-BR" sz="2000" dirty="0" smtClean="0"/>
              <a:t>reception threshold </a:t>
            </a:r>
            <a:endParaRPr lang="ar-SA" sz="2000" dirty="0" smtClean="0"/>
          </a:p>
          <a:p>
            <a:pPr marL="514350" indent="-514350" algn="l"/>
            <a:r>
              <a:rPr lang="en-US" sz="2000" dirty="0" smtClean="0"/>
              <a:t>threshold</a:t>
            </a:r>
            <a:r>
              <a:rPr lang="ar-SA" sz="2000" dirty="0" smtClean="0"/>
              <a:t> </a:t>
            </a:r>
            <a:r>
              <a:rPr lang="pt-BR" sz="2000" dirty="0" smtClean="0"/>
              <a:t>(ii)Speech awareness</a:t>
            </a:r>
            <a:r>
              <a:rPr lang="ar-SA" sz="2000" dirty="0" smtClean="0"/>
              <a:t>  </a:t>
            </a:r>
            <a:endParaRPr lang="ar-JO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Speech </a:t>
            </a:r>
            <a:r>
              <a:rPr lang="en-US" dirty="0" err="1" smtClean="0"/>
              <a:t>audiometry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/>
              <a:t>speech-recognition threshold (SRT)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BB2A-5092-4F92-84C4-01166B5F1A1E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960-F384-4AD3-B448-1D602AF2933E}" type="slidenum">
              <a:rPr lang="ar-SA"/>
              <a:pPr/>
              <a:t>42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sz="3200" dirty="0"/>
              <a:t>The speech-recognition threshold (SRT) is sometimes referred to as the speech-reception threshold. </a:t>
            </a:r>
          </a:p>
          <a:p>
            <a:pPr lvl="1" algn="just" rtl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lvl="1" algn="just" rtl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objective of this measure is to </a:t>
            </a:r>
            <a:r>
              <a:rPr lang="en-US" sz="3200" dirty="0" smtClean="0">
                <a:solidFill>
                  <a:schemeClr val="tx1"/>
                </a:solidFill>
              </a:rPr>
              <a:t>obtain </a:t>
            </a:r>
            <a:r>
              <a:rPr lang="en-US" sz="3200" dirty="0">
                <a:solidFill>
                  <a:schemeClr val="tx1"/>
                </a:solidFill>
              </a:rPr>
              <a:t>the lowest level at which speech can be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</a:rPr>
              <a:t>identified</a:t>
            </a:r>
            <a:r>
              <a:rPr lang="en-US" sz="3200" dirty="0">
                <a:solidFill>
                  <a:schemeClr val="tx1"/>
                </a:solidFill>
              </a:rPr>
              <a:t> at least half the time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 algn="just" rtl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smtClean="0"/>
              <a:t>An SRT better than pure tone average by more than l0 dB suggests a </a:t>
            </a:r>
            <a:r>
              <a:rPr lang="en-US" sz="3100" dirty="0" smtClean="0">
                <a:solidFill>
                  <a:schemeClr val="accent3">
                    <a:lumMod val="75000"/>
                  </a:schemeClr>
                </a:solidFill>
              </a:rPr>
              <a:t>functional hearing loss</a:t>
            </a:r>
            <a:r>
              <a:rPr lang="en-US" sz="3100" dirty="0" smtClean="0"/>
              <a:t>.</a:t>
            </a:r>
            <a:endParaRPr lang="en-US" sz="53300" dirty="0"/>
          </a:p>
          <a:p>
            <a:pPr algn="just" rtl="0">
              <a:lnSpc>
                <a:spcPct val="150000"/>
              </a:lnSpc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Speech-awareness threshold (SAT)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0A94-6314-4984-B8BF-333EF50046C4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3FE6-2AB2-4D6D-AD27-F8BD3CAEF98C}" type="slidenum">
              <a:rPr lang="ar-SA"/>
              <a:pPr/>
              <a:t>43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56528" cy="4572000"/>
          </a:xfrm>
        </p:spPr>
        <p:txBody>
          <a:bodyPr>
            <a:noAutofit/>
          </a:bodyPr>
          <a:lstStyle/>
          <a:p>
            <a:pPr marL="514350" indent="-514350" algn="just" rtl="0">
              <a:buNone/>
            </a:pPr>
            <a:r>
              <a:rPr lang="en-US" sz="2400" dirty="0"/>
              <a:t>Speech-awareness threshold (SAT) is also known as speech-detection threshold (SDT).</a:t>
            </a:r>
            <a:endParaRPr lang="ar-JO" sz="2400" dirty="0"/>
          </a:p>
          <a:p>
            <a:pPr marL="788670" lvl="1" indent="-514350" algn="just" rtl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The objective of this measurement is to obtain the lowest level at which speech can be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detected</a:t>
            </a:r>
            <a:r>
              <a:rPr lang="en-US" sz="2400" dirty="0">
                <a:solidFill>
                  <a:schemeClr val="tx1"/>
                </a:solidFill>
              </a:rPr>
              <a:t> at least half the time.</a:t>
            </a:r>
          </a:p>
          <a:p>
            <a:pPr marL="788670" lvl="1" indent="-514350" algn="just" rtl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88670" lvl="1" indent="-514350" algn="just" rtl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88670" lvl="1" indent="-514350" algn="just" rtl="0">
              <a:lnSpc>
                <a:spcPct val="8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788670" lvl="1" indent="-514350" algn="just" rtl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This test does not have patients repeat words; it requires patients to merely indicate when speech stimuli are present</a:t>
            </a:r>
          </a:p>
          <a:p>
            <a:pPr marL="514350" indent="-514350" algn="just" rtl="0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6A27-D6EA-4DB1-BAF7-DB55AD087F5A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BC7F-1783-480E-96A7-DD96ABB76FCD}" type="slidenum">
              <a:rPr lang="ar-SA"/>
              <a:pPr/>
              <a:t>44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/>
              <a:t>The SAT is especially useful for patients too young to understand or repeat words.  </a:t>
            </a:r>
          </a:p>
          <a:p>
            <a:pPr algn="l" rtl="0">
              <a:lnSpc>
                <a:spcPct val="90000"/>
              </a:lnSpc>
            </a:pPr>
            <a:endParaRPr lang="en-US" sz="2400"/>
          </a:p>
          <a:p>
            <a:pPr algn="l" rtl="0">
              <a:lnSpc>
                <a:spcPct val="90000"/>
              </a:lnSpc>
            </a:pPr>
            <a:r>
              <a:rPr lang="en-US" sz="2400"/>
              <a:t>The SAT may also be used for patients who (1) speak another language or who (2) have impaired language function because of neurological insult.</a:t>
            </a:r>
          </a:p>
          <a:p>
            <a:pPr algn="l" rtl="0">
              <a:lnSpc>
                <a:spcPct val="90000"/>
              </a:lnSpc>
            </a:pPr>
            <a:endParaRPr lang="en-US" sz="2400"/>
          </a:p>
          <a:p>
            <a:pPr algn="l" rtl="0">
              <a:lnSpc>
                <a:spcPct val="90000"/>
              </a:lnSpc>
            </a:pPr>
            <a:r>
              <a:rPr lang="en-US" sz="2400"/>
              <a:t>For patients with </a:t>
            </a:r>
            <a:r>
              <a:rPr lang="en-US" sz="2400" b="1"/>
              <a:t>normal hearing or somewhat flat hearing loss</a:t>
            </a:r>
            <a:r>
              <a:rPr lang="en-US" sz="2400"/>
              <a:t>, this measure is usually </a:t>
            </a:r>
            <a:r>
              <a:rPr lang="en-US" sz="2400" b="1">
                <a:solidFill>
                  <a:srgbClr val="FF0000"/>
                </a:solidFill>
              </a:rPr>
              <a:t>10-15 dB better</a:t>
            </a:r>
            <a:r>
              <a:rPr lang="en-US" sz="2400" b="1"/>
              <a:t> than the speech-recognition threshold (SRT)</a:t>
            </a:r>
            <a:r>
              <a:rPr lang="en-US" sz="2400"/>
              <a:t> that requires patients to repeat presented words. </a:t>
            </a:r>
          </a:p>
          <a:p>
            <a:pPr lvl="1" algn="l" rtl="0">
              <a:lnSpc>
                <a:spcPct val="90000"/>
              </a:lnSpc>
            </a:pPr>
            <a:endParaRPr lang="en-US" sz="2400"/>
          </a:p>
          <a:p>
            <a:pPr algn="l" rtl="0">
              <a:lnSpc>
                <a:spcPct val="90000"/>
              </a:lnSpc>
            </a:pPr>
            <a:endParaRPr lang="en-US" sz="2400"/>
          </a:p>
          <a:p>
            <a:pPr algn="l" rtl="0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Impedance audiometry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DB02-EB31-4BEC-BFF3-3B9FBB4133A3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6A6B-F4B9-4F0C-8C59-90B727A7B2F5}" type="slidenum">
              <a:rPr lang="ar-SA"/>
              <a:pPr/>
              <a:t>45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57298"/>
            <a:ext cx="4821240" cy="2071702"/>
          </a:xfrm>
        </p:spPr>
        <p:txBody>
          <a:bodyPr>
            <a:normAutofit/>
          </a:bodyPr>
          <a:lstStyle/>
          <a:p>
            <a:pPr algn="ctr" rtl="0">
              <a:lnSpc>
                <a:spcPct val="90000"/>
              </a:lnSpc>
              <a:buFontTx/>
              <a:buNone/>
            </a:pPr>
            <a:r>
              <a:rPr lang="en-US" sz="2400" b="1" dirty="0"/>
              <a:t>(</a:t>
            </a:r>
            <a:r>
              <a:rPr lang="en-US" sz="2400" b="1" dirty="0" err="1"/>
              <a:t>Tympanogram</a:t>
            </a:r>
            <a:r>
              <a:rPr lang="en-US" sz="2400" b="1" dirty="0"/>
              <a:t>)</a:t>
            </a:r>
          </a:p>
          <a:p>
            <a:pPr algn="l" rtl="0">
              <a:lnSpc>
                <a:spcPct val="90000"/>
              </a:lnSpc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000" dirty="0"/>
              <a:t>The primary purpose of impedance </a:t>
            </a:r>
            <a:r>
              <a:rPr lang="en-US" sz="2000" dirty="0" err="1"/>
              <a:t>audiometry</a:t>
            </a:r>
            <a:r>
              <a:rPr lang="en-US" sz="2000" dirty="0"/>
              <a:t> is to determine the status of the tympanic membrane and middle ear via </a:t>
            </a:r>
            <a:r>
              <a:rPr lang="en-US" sz="2000" dirty="0" err="1"/>
              <a:t>tympanometry</a:t>
            </a:r>
            <a:endParaRPr lang="en-US" sz="2000" dirty="0"/>
          </a:p>
          <a:p>
            <a:pPr algn="l" rtl="0">
              <a:lnSpc>
                <a:spcPct val="90000"/>
              </a:lnSpc>
            </a:pPr>
            <a:endParaRPr lang="en-US" sz="2400" dirty="0"/>
          </a:p>
          <a:p>
            <a:pPr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endParaRPr lang="en-US" sz="2400" dirty="0"/>
          </a:p>
          <a:p>
            <a:pPr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380606"/>
            <a:ext cx="4500562" cy="3048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844" y="3429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Principle o f impedance </a:t>
            </a:r>
            <a:r>
              <a:rPr lang="en-US" sz="2000" dirty="0" err="1" smtClean="0"/>
              <a:t>audiometry</a:t>
            </a:r>
            <a:r>
              <a:rPr lang="en-US" sz="2000" dirty="0" smtClean="0"/>
              <a:t>. (A) Oscillator to produce a tone</a:t>
            </a:r>
          </a:p>
          <a:p>
            <a:pPr algn="l"/>
            <a:r>
              <a:rPr lang="en-US" sz="2000" dirty="0" smtClean="0"/>
              <a:t> of 220 Hz.</a:t>
            </a:r>
          </a:p>
          <a:p>
            <a:pPr algn="l"/>
            <a:r>
              <a:rPr lang="en-US" sz="2000" dirty="0" smtClean="0"/>
              <a:t> (B) Air pump to increase or decrease air pressure in the ear canal. </a:t>
            </a:r>
          </a:p>
          <a:p>
            <a:pPr algn="l"/>
            <a:r>
              <a:rPr lang="en-US" sz="2000" dirty="0" smtClean="0"/>
              <a:t>(C) Microphone to pick up and measure sound pressure level reflected from the tympanic</a:t>
            </a:r>
          </a:p>
          <a:p>
            <a:pPr algn="l"/>
            <a:r>
              <a:rPr lang="en-US" sz="2000" dirty="0" smtClean="0"/>
              <a:t>membrane.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type A </a:t>
            </a:r>
            <a:r>
              <a:rPr lang="en-US" sz="2400" dirty="0"/>
              <a:t>response suggests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normal</a:t>
            </a:r>
            <a:r>
              <a:rPr lang="en-US" sz="2400" dirty="0"/>
              <a:t> middle ear function,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but</a:t>
            </a:r>
            <a:r>
              <a:rPr lang="en-US" sz="2400" dirty="0"/>
              <a:t> it occurs in some </a:t>
            </a:r>
            <a:r>
              <a:rPr lang="en-US" sz="2400" dirty="0" err="1"/>
              <a:t>otosclerotic</a:t>
            </a:r>
            <a:r>
              <a:rPr lang="en-US" sz="2400" dirty="0"/>
              <a:t> ears, particularly in early stages. </a:t>
            </a:r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6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AB96-D9AC-4AE8-8F8F-FE843BAF3662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B88-247C-482D-A044-4361DF95C248}" type="slidenum">
              <a:rPr lang="ar-SA"/>
              <a:pPr/>
              <a:t>46</a:t>
            </a:fld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pic>
        <p:nvPicPr>
          <p:cNvPr id="11" name="Content Placeholder 10" descr="downloa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9121" y="1500174"/>
            <a:ext cx="4590813" cy="4143404"/>
          </a:xfrm>
        </p:spPr>
      </p:pic>
      <p:sp>
        <p:nvSpPr>
          <p:cNvPr id="10" name="Rectangle 9"/>
          <p:cNvSpPr/>
          <p:nvPr/>
        </p:nvSpPr>
        <p:spPr>
          <a:xfrm>
            <a:off x="571472" y="4071942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Peak is between +/- 100 </a:t>
            </a:r>
            <a:r>
              <a:rPr lang="en-US" sz="2000" dirty="0" err="1" smtClean="0"/>
              <a:t>daPa</a:t>
            </a:r>
            <a:endParaRPr lang="en-US" sz="2000" dirty="0" smtClean="0"/>
          </a:p>
          <a:p>
            <a:pPr algn="l"/>
            <a:r>
              <a:rPr lang="en-US" sz="2000" dirty="0" smtClean="0"/>
              <a:t>Compliance from 0.3-1.5 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Type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As</a:t>
            </a:r>
            <a:r>
              <a:rPr lang="en-US" sz="2400" dirty="0"/>
              <a:t> (A shallow) suggests a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stiffened</a:t>
            </a:r>
            <a:r>
              <a:rPr lang="en-US" sz="2400" dirty="0"/>
              <a:t> </a:t>
            </a:r>
            <a:r>
              <a:rPr lang="en-US" sz="2400" dirty="0" smtClean="0"/>
              <a:t>(less compliant) middle </a:t>
            </a:r>
            <a:r>
              <a:rPr lang="en-US" sz="2400" dirty="0"/>
              <a:t>ear system. </a:t>
            </a:r>
            <a:endParaRPr lang="en-US" sz="2400" dirty="0" smtClean="0"/>
          </a:p>
          <a:p>
            <a:pPr algn="l" rtl="0" fontAlgn="base"/>
            <a:r>
              <a:rPr lang="en-US" sz="2400" dirty="0" smtClean="0"/>
              <a:t>Peak is between +/- 100 </a:t>
            </a:r>
            <a:r>
              <a:rPr lang="en-US" sz="2400" dirty="0" err="1" smtClean="0"/>
              <a:t>daPa</a:t>
            </a:r>
            <a:endParaRPr lang="en-US" sz="2400" dirty="0" smtClean="0"/>
          </a:p>
          <a:p>
            <a:pPr algn="l" rtl="0" fontAlgn="base"/>
            <a:r>
              <a:rPr lang="en-US" sz="2400" dirty="0" smtClean="0"/>
              <a:t>Compliance is less than</a:t>
            </a:r>
            <a:r>
              <a:rPr lang="en-US" sz="2400" u="sng" dirty="0" smtClean="0"/>
              <a:t> </a:t>
            </a:r>
            <a:r>
              <a:rPr lang="en-US" sz="2400" dirty="0" smtClean="0"/>
              <a:t>0.3</a:t>
            </a:r>
            <a:r>
              <a:rPr lang="en-US" sz="2400" u="sng" dirty="0" smtClean="0"/>
              <a:t> </a:t>
            </a:r>
            <a:r>
              <a:rPr lang="en-US" sz="2400" dirty="0" smtClean="0"/>
              <a:t>ml</a:t>
            </a:r>
          </a:p>
          <a:p>
            <a:pPr algn="l" rtl="0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This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type may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suggest,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otosclerosis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malleus fixation</a:t>
            </a:r>
            <a:r>
              <a:rPr lang="pt-BR" sz="2400" dirty="0" smtClean="0"/>
              <a:t>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AEE0-413B-4BA3-AE5C-7A3821D9AE1D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81DA-9759-4C15-8DE3-9B63FD129C65}" type="slidenum">
              <a:rPr lang="ar-SA"/>
              <a:pPr/>
              <a:t>47</a:t>
            </a:fld>
            <a:endParaRPr lang="en-US"/>
          </a:p>
        </p:txBody>
      </p:sp>
      <p:pic>
        <p:nvPicPr>
          <p:cNvPr id="9" name="Content Placeholder 8" descr="download (1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5702" y="2014861"/>
            <a:ext cx="4099702" cy="3700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8FB4-5796-4E5C-B40D-DE1370F72D7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95F8-5A71-49ED-89C4-E7A98B915405}" type="slidenum">
              <a:rPr lang="ar-SA"/>
              <a:pPr/>
              <a:t>48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85720" y="1600200"/>
            <a:ext cx="428628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Type Ad  </a:t>
            </a:r>
            <a:r>
              <a:rPr lang="en-US" sz="2400" dirty="0" smtClean="0"/>
              <a:t>High compliance at or  near ambient pressure.</a:t>
            </a:r>
          </a:p>
          <a:p>
            <a:pPr algn="l" rtl="0" fontAlgn="base"/>
            <a:r>
              <a:rPr lang="en-US" sz="2400" dirty="0" smtClean="0"/>
              <a:t>Peak is between +/- 100 </a:t>
            </a:r>
            <a:r>
              <a:rPr lang="en-US" sz="2400" dirty="0" err="1" smtClean="0"/>
              <a:t>daPa</a:t>
            </a:r>
            <a:endParaRPr lang="en-US" sz="2400" dirty="0" smtClean="0"/>
          </a:p>
          <a:p>
            <a:pPr algn="l" rtl="0" fontAlgn="base"/>
            <a:r>
              <a:rPr lang="en-US" sz="2400" dirty="0" smtClean="0"/>
              <a:t>Compliance is more than 1.5 m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pt-BR" sz="2400" dirty="0" smtClean="0"/>
              <a:t>Seen in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ossicular discontinuity or thin and lax tympanic membrane</a:t>
            </a:r>
            <a:r>
              <a:rPr lang="pt-BR" sz="2400" dirty="0" smtClean="0"/>
              <a:t>.</a:t>
            </a:r>
            <a:endParaRPr lang="ar-JO" sz="2400" dirty="0"/>
          </a:p>
        </p:txBody>
      </p:sp>
      <p:pic>
        <p:nvPicPr>
          <p:cNvPr id="10" name="Content Placeholder 9" descr="tymp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39080"/>
            <a:ext cx="4038600" cy="3648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Type B </a:t>
            </a:r>
            <a:r>
              <a:rPr lang="en-US" sz="4100" dirty="0" err="1"/>
              <a:t>tympanogram</a:t>
            </a:r>
            <a:endParaRPr lang="en-US" sz="41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D746-3C54-44CD-BFF2-C31B619B1BAB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B9DD-8A89-4B50-9B9B-F83FF7B19C99}" type="slidenum">
              <a:rPr lang="ar-SA"/>
              <a:pPr/>
              <a:t>49</a:t>
            </a:fld>
            <a:endParaRPr lang="en-US"/>
          </a:p>
        </p:txBody>
      </p:sp>
      <p:pic>
        <p:nvPicPr>
          <p:cNvPr id="9" name="Content Placeholder 8" descr="figure-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714488"/>
            <a:ext cx="5429929" cy="4572000"/>
          </a:xfrm>
        </p:spPr>
      </p:pic>
      <p:sp>
        <p:nvSpPr>
          <p:cNvPr id="7" name="Rectangle 6"/>
          <p:cNvSpPr/>
          <p:nvPr/>
        </p:nvSpPr>
        <p:spPr>
          <a:xfrm>
            <a:off x="285720" y="1785926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Type B </a:t>
            </a:r>
            <a:r>
              <a:rPr lang="en-US" sz="2000" dirty="0" smtClean="0"/>
              <a:t>A flat or dome-shaped graph. No change in compliance with pressure changes. Seen in middle ear fluid or thick tympanic membrane.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Assessment Of Hearing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Whispered Voice Test</a:t>
            </a:r>
          </a:p>
          <a:p>
            <a:pPr marL="514350" indent="-514350"/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Tuning Fork Tests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Rinne’s Test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Weber’s Test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Audiometry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Pure Tone Audiometer</a:t>
            </a:r>
          </a:p>
          <a:p>
            <a:pPr lvl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- Speech audiometer</a:t>
            </a:r>
          </a:p>
          <a:p>
            <a:pPr lvl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- Impedance Audiometer</a:t>
            </a:r>
          </a:p>
          <a:p>
            <a:pPr lvl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- Electric response audiometer</a:t>
            </a:r>
          </a:p>
          <a:p>
            <a:pPr marL="514350" indent="-51435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/>
          <a:lstStyle/>
          <a:p>
            <a:r>
              <a:rPr lang="en-US" sz="4100" dirty="0"/>
              <a:t>Type B </a:t>
            </a:r>
            <a:r>
              <a:rPr lang="en-US" sz="4100" dirty="0" err="1"/>
              <a:t>tympanogram</a:t>
            </a:r>
            <a:endParaRPr lang="en-US" sz="41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FED3-D722-4B67-A8D3-4D6E1F79E72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16F9-0F39-4ECF-B667-5346FC6325B4}" type="slidenum">
              <a:rPr lang="ar-SA"/>
              <a:pPr/>
              <a:t>50</a:t>
            </a:fld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Type B is a flat trace with no observed compliance or </a:t>
            </a:r>
            <a:r>
              <a:rPr lang="en-US" sz="2200" dirty="0" err="1" smtClean="0"/>
              <a:t>idmittance</a:t>
            </a:r>
            <a:r>
              <a:rPr lang="en-US" sz="2200" dirty="0" smtClean="0"/>
              <a:t> </a:t>
            </a:r>
            <a:r>
              <a:rPr lang="en-US" sz="2200" dirty="0"/>
              <a:t>peak. Type B </a:t>
            </a:r>
            <a:r>
              <a:rPr lang="en-US" sz="2200" dirty="0" err="1"/>
              <a:t>tympanograms</a:t>
            </a:r>
            <a:r>
              <a:rPr lang="en-US" sz="2200" dirty="0"/>
              <a:t> must be interpreted in conjunction with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ear canal volume</a:t>
            </a:r>
            <a:r>
              <a:rPr lang="en-US" sz="2200" dirty="0"/>
              <a:t> readings.</a:t>
            </a:r>
          </a:p>
          <a:p>
            <a:pPr lvl="1"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Average ear canal volumes for children are 0.5-1.0 </a:t>
            </a:r>
            <a:r>
              <a:rPr lang="en-US" sz="2000" dirty="0" err="1">
                <a:solidFill>
                  <a:schemeClr val="tx1"/>
                </a:solidFill>
              </a:rPr>
              <a:t>mL.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Average adult volumes are 1.0-1.5 </a:t>
            </a:r>
            <a:r>
              <a:rPr lang="en-US" sz="2000" dirty="0" err="1">
                <a:solidFill>
                  <a:schemeClr val="tx1"/>
                </a:solidFill>
              </a:rPr>
              <a:t>mL.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Type B (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normal ear canal volume</a:t>
            </a:r>
            <a:r>
              <a:rPr lang="en-US" sz="2200" dirty="0"/>
              <a:t>) usually suggests </a:t>
            </a:r>
            <a:r>
              <a:rPr lang="en-US" sz="2200" dirty="0" err="1"/>
              <a:t>otitis</a:t>
            </a:r>
            <a:r>
              <a:rPr lang="en-US" sz="2200" dirty="0"/>
              <a:t> media.</a:t>
            </a:r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Type B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(small ear canal volume</a:t>
            </a:r>
            <a:r>
              <a:rPr lang="en-US" sz="2200" dirty="0"/>
              <a:t>) may suggest that the ear canal is occluded with wax/debris or that the </a:t>
            </a:r>
            <a:r>
              <a:rPr lang="en-US" sz="2200" dirty="0" err="1"/>
              <a:t>immittance</a:t>
            </a:r>
            <a:r>
              <a:rPr lang="en-US" sz="2200" dirty="0"/>
              <a:t> probe is pushed against the side of the ear canal.</a:t>
            </a:r>
          </a:p>
          <a:p>
            <a:pPr algn="l">
              <a:buNone/>
            </a:pPr>
            <a:r>
              <a:rPr lang="en-US" sz="2200" dirty="0" smtClean="0"/>
              <a:t>Type B (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large ear canal volume</a:t>
            </a:r>
            <a:r>
              <a:rPr lang="en-US" sz="2200" dirty="0" smtClean="0"/>
              <a:t>) suggests a perforation of the tympanic membrane</a:t>
            </a:r>
            <a:r>
              <a:rPr lang="en-US" sz="2000" dirty="0" smtClean="0"/>
              <a:t>. (because middle ear volume is added up to the volume of external ear canal)</a:t>
            </a:r>
          </a:p>
          <a:p>
            <a:pPr algn="l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Type C </a:t>
            </a:r>
            <a:r>
              <a:rPr lang="en-US" sz="2000" dirty="0"/>
              <a:t>suggests significant negative pressure in the middle ear system and may suggest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developing or resolving otitis media.</a:t>
            </a:r>
          </a:p>
          <a:p>
            <a:pPr lvl="1" algn="l" rtl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 Additionally, this type indicates a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malfunctioning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eustachian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tube. 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 algn="l" rtl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l" fontAlgn="base">
              <a:buNone/>
            </a:pPr>
            <a:r>
              <a:rPr lang="en-US" sz="2000" dirty="0" smtClean="0"/>
              <a:t>Peak is below  –100 </a:t>
            </a:r>
            <a:r>
              <a:rPr lang="en-US" sz="2000" dirty="0" err="1" smtClean="0"/>
              <a:t>daPa</a:t>
            </a:r>
            <a:endParaRPr lang="en-US" sz="2000" dirty="0" smtClean="0"/>
          </a:p>
          <a:p>
            <a:pPr algn="l" fontAlgn="base">
              <a:buNone/>
            </a:pPr>
            <a:r>
              <a:rPr lang="en-US" sz="2000" dirty="0" smtClean="0"/>
              <a:t>Compliance from 0.3-1.5 ml</a:t>
            </a:r>
            <a:endParaRPr lang="en-US" sz="20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DBE-3A1C-4B6A-962B-99CC8941C1EC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AEB1-843E-4EAB-81C9-D9592E1C4244}" type="slidenum">
              <a:rPr lang="ar-SA"/>
              <a:pPr/>
              <a:t>51</a:t>
            </a:fld>
            <a:endParaRPr lang="en-US"/>
          </a:p>
        </p:txBody>
      </p:sp>
      <p:pic>
        <p:nvPicPr>
          <p:cNvPr id="11" name="Content Placeholder 10" descr="downlo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6770" y="1928802"/>
            <a:ext cx="4585154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3E09-571E-402F-977E-35F29C4DB89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D93E-2E03-40A8-9D22-C61D65E5170F}" type="slidenum">
              <a:rPr lang="ar-SA"/>
              <a:pPr/>
              <a:t>52</a:t>
            </a:fld>
            <a:endParaRPr lang="en-US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20522" y="1527175"/>
            <a:ext cx="6466444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Acoustic reflex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It is based on the fact that a loud sound, </a:t>
            </a:r>
            <a:r>
              <a:rPr lang="pt-BR" sz="2000" dirty="0" smtClean="0"/>
              <a:t>70 - 100 dB above the threshold of hearing of a particular ear, causes bilateral contraction of the stapedial muscles </a:t>
            </a:r>
            <a:r>
              <a:rPr lang="en-US" sz="2000" dirty="0" smtClean="0"/>
              <a:t>which can be detected by </a:t>
            </a:r>
            <a:r>
              <a:rPr lang="en-US" sz="2000" dirty="0" err="1" smtClean="0"/>
              <a:t>tympanometry</a:t>
            </a:r>
            <a:endParaRPr lang="ar-JO" sz="2000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929066"/>
            <a:ext cx="6515770" cy="2257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285749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A person who feigns total deafness  and does not give any response on pure tone </a:t>
            </a:r>
            <a:r>
              <a:rPr lang="en-US" sz="2000" dirty="0" err="1" smtClean="0"/>
              <a:t>audiometry</a:t>
            </a:r>
            <a:r>
              <a:rPr lang="en-US" sz="2000" dirty="0" smtClean="0"/>
              <a:t> but shows a positive </a:t>
            </a:r>
            <a:r>
              <a:rPr lang="en-US" sz="2000" dirty="0" err="1" smtClean="0"/>
              <a:t>stapedial</a:t>
            </a:r>
            <a:r>
              <a:rPr lang="en-US" sz="2000" dirty="0" smtClean="0"/>
              <a:t> reflex is </a:t>
            </a:r>
            <a:endParaRPr lang="ar-SA" sz="2000" dirty="0" smtClean="0"/>
          </a:p>
          <a:p>
            <a:pPr algn="l"/>
            <a:r>
              <a:rPr lang="en-US" sz="2000" dirty="0" smtClean="0"/>
              <a:t>a malingerer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8BBF-0047-49E0-8D29-214774CB8EC5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C2D2-A1D6-431E-B433-7F1EAA7DD02A}" type="slidenum">
              <a:rPr lang="ar-SA"/>
              <a:pPr/>
              <a:t>54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3700463"/>
            <a:ext cx="83058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Alternative Name: Auditory Brainstem Response (ABR) Audiometry</a:t>
            </a:r>
          </a:p>
        </p:txBody>
      </p:sp>
      <p:pic>
        <p:nvPicPr>
          <p:cNvPr id="2" name="Title 1"/>
          <p:cNvPicPr>
            <a:picLocks noGrp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2325" y="981075"/>
            <a:ext cx="8321675" cy="2425700"/>
          </a:xfr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576D-9CA2-437B-AB4D-B46311332149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4174-079C-40F3-8C93-CED72633DE54}" type="slidenum">
              <a:rPr lang="ar-SA"/>
              <a:pPr/>
              <a:t>55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73225"/>
            <a:ext cx="8229600" cy="4424363"/>
          </a:xfrm>
        </p:spPr>
        <p:txBody>
          <a:bodyPr>
            <a:normAutofit/>
          </a:bodyPr>
          <a:lstStyle/>
          <a:p>
            <a:pPr marL="273050" indent="-273050" algn="l" rtl="0">
              <a:lnSpc>
                <a:spcPct val="80000"/>
              </a:lnSpc>
            </a:pPr>
            <a:r>
              <a:rPr lang="en-US" sz="2000" dirty="0"/>
              <a:t>Auditory brainstem response (ABR) </a:t>
            </a:r>
            <a:r>
              <a:rPr lang="en-US" sz="2000" dirty="0" err="1"/>
              <a:t>audiometry</a:t>
            </a:r>
            <a:r>
              <a:rPr lang="en-US" sz="2000" dirty="0"/>
              <a:t> is a </a:t>
            </a:r>
            <a:r>
              <a:rPr lang="en-US" sz="2000" dirty="0">
                <a:solidFill>
                  <a:srgbClr val="FF0000"/>
                </a:solidFill>
              </a:rPr>
              <a:t>neurologic test </a:t>
            </a:r>
            <a:r>
              <a:rPr lang="en-US" sz="2000" dirty="0"/>
              <a:t>of auditory brainstem function in response to auditory (click) stimuli.</a:t>
            </a:r>
          </a:p>
          <a:p>
            <a:pPr marL="639763" lvl="1" indent="-273050" algn="l" rtl="0">
              <a:lnSpc>
                <a:spcPct val="80000"/>
              </a:lnSpc>
            </a:pPr>
            <a:r>
              <a:rPr lang="en-US" sz="2000" dirty="0"/>
              <a:t>It is a test of the </a:t>
            </a:r>
            <a:r>
              <a:rPr lang="en-US" sz="2000" b="1" i="1" dirty="0">
                <a:solidFill>
                  <a:srgbClr val="FF0000"/>
                </a:solidFill>
              </a:rPr>
              <a:t>central pathways</a:t>
            </a:r>
            <a:r>
              <a:rPr lang="en-US" sz="2000" dirty="0"/>
              <a:t>.</a:t>
            </a:r>
          </a:p>
          <a:p>
            <a:pPr marL="273050" indent="-273050" algn="l" rtl="0">
              <a:lnSpc>
                <a:spcPct val="80000"/>
              </a:lnSpc>
            </a:pPr>
            <a:r>
              <a:rPr lang="en-US" sz="2000" dirty="0"/>
              <a:t>ABR </a:t>
            </a:r>
            <a:r>
              <a:rPr lang="en-US" sz="2000" dirty="0" err="1"/>
              <a:t>audiometry</a:t>
            </a:r>
            <a:r>
              <a:rPr lang="en-US" sz="2000" dirty="0"/>
              <a:t> refers to an evoked potential generated by a brief click or tone pip transmitted from an acoustic transducer in the form of an insert earphone or headphone. </a:t>
            </a:r>
          </a:p>
          <a:p>
            <a:pPr marL="639763" lvl="1" indent="-273050" algn="l" rtl="0">
              <a:lnSpc>
                <a:spcPct val="80000"/>
              </a:lnSpc>
            </a:pPr>
            <a:r>
              <a:rPr lang="en-US" sz="2000" dirty="0"/>
              <a:t>The elicited waveform response is measured by surface electrodes typically placed at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/>
              <a:t>scalp and ear lobes. </a:t>
            </a:r>
          </a:p>
          <a:p>
            <a:pPr marL="273050" indent="-273050" algn="l" rtl="0">
              <a:lnSpc>
                <a:spcPct val="80000"/>
              </a:lnSpc>
            </a:pPr>
            <a:r>
              <a:rPr lang="en-US" sz="2000" dirty="0"/>
              <a:t>Auditory brainstem response (ABR) </a:t>
            </a:r>
            <a:r>
              <a:rPr lang="en-US" sz="2000" dirty="0" err="1"/>
              <a:t>audiometry</a:t>
            </a:r>
            <a:r>
              <a:rPr lang="en-US" sz="2000" dirty="0"/>
              <a:t> has a wide range of clinical applications, including </a:t>
            </a:r>
            <a:r>
              <a:rPr lang="en-US" sz="2000" b="1" dirty="0">
                <a:solidFill>
                  <a:srgbClr val="FF0000"/>
                </a:solidFill>
              </a:rPr>
              <a:t>screening for </a:t>
            </a:r>
            <a:r>
              <a:rPr lang="en-US" sz="2000" b="1" dirty="0" err="1">
                <a:solidFill>
                  <a:srgbClr val="FF0000"/>
                </a:solidFill>
              </a:rPr>
              <a:t>retrocochlear</a:t>
            </a:r>
            <a:r>
              <a:rPr lang="en-US" sz="2000" b="1" dirty="0">
                <a:solidFill>
                  <a:srgbClr val="FF0000"/>
                </a:solidFill>
              </a:rPr>
              <a:t> pathology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universal newborn hearing screening</a:t>
            </a:r>
            <a:r>
              <a:rPr lang="en-US" sz="2000" dirty="0"/>
              <a:t>, and </a:t>
            </a:r>
            <a:r>
              <a:rPr lang="en-US" sz="2000" b="1" dirty="0" err="1">
                <a:solidFill>
                  <a:srgbClr val="FF0000"/>
                </a:solidFill>
              </a:rPr>
              <a:t>intraoperative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monitoring. </a:t>
            </a: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474075" cy="1231900"/>
          </a:xfr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Content Placeholder 3" descr="834279-836277-1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600200"/>
            <a:ext cx="6264275" cy="4525963"/>
          </a:xfrm>
          <a:noFill/>
          <a:ln/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00C-1839-416E-B2CF-25D02CB919D9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DC03-E4B0-486D-8F82-16334D7ECA28}" type="slidenum">
              <a:rPr lang="ar-SA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C164-0119-4742-99F6-4538B0C1A766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82-6FA8-42A0-B132-223C96683E0D}" type="slidenum">
              <a:rPr lang="ar-SA"/>
              <a:pPr/>
              <a:t>57</a:t>
            </a:fld>
            <a:endParaRPr lang="en-US"/>
          </a:p>
        </p:txBody>
      </p:sp>
      <p:sp>
        <p:nvSpPr>
          <p:cNvPr id="49154" name="Content Placeholder 1"/>
          <p:cNvSpPr>
            <a:spLocks noGrp="1"/>
          </p:cNvSpPr>
          <p:nvPr>
            <p:ph idx="4294967295"/>
          </p:nvPr>
        </p:nvSpPr>
        <p:spPr>
          <a:xfrm>
            <a:off x="0" y="1673225"/>
            <a:ext cx="8229600" cy="4424363"/>
          </a:xfrm>
        </p:spPr>
        <p:txBody>
          <a:bodyPr/>
          <a:lstStyle/>
          <a:p>
            <a:pPr marL="273050" indent="-273050" algn="l" rtl="0"/>
            <a:r>
              <a:rPr lang="en-US" dirty="0"/>
              <a:t>The ABR waveform is ….</a:t>
            </a:r>
          </a:p>
          <a:p>
            <a:pPr marL="273050" indent="-273050" algn="l" rtl="0"/>
            <a:r>
              <a:rPr lang="en-US" dirty="0"/>
              <a:t>A useful mnemonic to recall the site of origin of the evoked potentials is E.COLI. </a:t>
            </a:r>
          </a:p>
          <a:p>
            <a:pPr marL="639763" lvl="1" indent="-273050" algn="l" rtl="0"/>
            <a:r>
              <a:rPr lang="en-US" dirty="0"/>
              <a:t>E = Eight Cranial Nerve	[Wave I/II]</a:t>
            </a:r>
          </a:p>
          <a:p>
            <a:pPr marL="639763" lvl="1" indent="-273050" algn="l" rtl="0"/>
            <a:r>
              <a:rPr lang="en-US" dirty="0"/>
              <a:t>C= Cochlear Nucleus		[Wave III]</a:t>
            </a:r>
          </a:p>
          <a:p>
            <a:pPr marL="639763" lvl="1" indent="-273050" algn="l" rtl="0"/>
            <a:r>
              <a:rPr lang="en-US" dirty="0"/>
              <a:t>O= Olive (Superior Olive)	[Wave IV]</a:t>
            </a:r>
          </a:p>
          <a:p>
            <a:pPr marL="639763" lvl="1" indent="-273050" algn="l" rtl="0"/>
            <a:r>
              <a:rPr lang="en-US" dirty="0"/>
              <a:t>L= Lateral </a:t>
            </a:r>
            <a:r>
              <a:rPr lang="en-US" dirty="0" err="1"/>
              <a:t>Lemniscus</a:t>
            </a:r>
            <a:r>
              <a:rPr lang="en-US" dirty="0"/>
              <a:t>		[Wave V]</a:t>
            </a:r>
          </a:p>
          <a:p>
            <a:pPr marL="639763" lvl="1" indent="-273050" algn="l" rtl="0"/>
            <a:r>
              <a:rPr lang="en-US" dirty="0"/>
              <a:t>I= Inferior </a:t>
            </a:r>
            <a:r>
              <a:rPr lang="en-US" dirty="0" err="1"/>
              <a:t>Colliculus</a:t>
            </a:r>
            <a:r>
              <a:rPr lang="en-US" dirty="0"/>
              <a:t>		[Wave VI]</a:t>
            </a:r>
          </a:p>
          <a:p>
            <a:pPr marL="639763" lvl="1" indent="-273050" algn="l" rtl="0">
              <a:buFontTx/>
              <a:buNone/>
            </a:pPr>
            <a:endParaRPr lang="en-US" dirty="0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474075" cy="1231900"/>
          </a:xfr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/>
            <a:r>
              <a:rPr lang="en-US" sz="2400"/>
              <a:t>When interpreting the ABR, we look at: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/>
              <a:t> amplitude (the number of neurons firing),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/>
              <a:t> latency (the speed of transmission),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/>
              <a:t> interpeak latency (the time between peaks),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2400"/>
              <a:t> and interaural latency (the difference in wave V latency between ears</a:t>
            </a:r>
            <a:r>
              <a:rPr lang="ar-SA" sz="2400"/>
              <a:t>) </a:t>
            </a:r>
            <a:endParaRPr lang="en-US" sz="240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AC2-A59F-430E-ADEB-BF9D86CEFF77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20E4-82AC-4C82-85AF-99C57878A1BA}" type="slidenum">
              <a:rPr lang="ar-SA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205E-5DBB-43A0-AACD-65B3A71D9F2E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D06F-771F-4A90-B4D5-411E13B5BA21}" type="slidenum">
              <a:rPr lang="ar-SA"/>
              <a:pPr/>
              <a:t>59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73225"/>
            <a:ext cx="8229600" cy="4424363"/>
          </a:xfrm>
        </p:spPr>
        <p:txBody>
          <a:bodyPr>
            <a:normAutofit/>
          </a:bodyPr>
          <a:lstStyle/>
          <a:p>
            <a:pPr marL="273050" indent="-273050" algn="l" rtl="0"/>
            <a:r>
              <a:rPr lang="en-US" sz="2400" dirty="0"/>
              <a:t>Auditory brainstem response (ABR) audiometry is considered an effective </a:t>
            </a:r>
            <a:r>
              <a:rPr lang="en-US" sz="2400" b="1" u="sng" dirty="0"/>
              <a:t>screening tool</a:t>
            </a:r>
            <a:r>
              <a:rPr lang="en-US" sz="2400" dirty="0"/>
              <a:t> in the evaluation of suspected </a:t>
            </a:r>
            <a:r>
              <a:rPr lang="en-US" sz="2400" dirty="0" err="1">
                <a:solidFill>
                  <a:srgbClr val="FF0000"/>
                </a:solidFill>
              </a:rPr>
              <a:t>retrocochlear</a:t>
            </a:r>
            <a:r>
              <a:rPr lang="en-US" sz="2400" dirty="0">
                <a:solidFill>
                  <a:srgbClr val="FF0000"/>
                </a:solidFill>
              </a:rPr>
              <a:t> pathology </a:t>
            </a:r>
            <a:r>
              <a:rPr lang="en-US" sz="2400" dirty="0"/>
              <a:t>such as </a:t>
            </a:r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acoustic neuroma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vestibular </a:t>
            </a:r>
            <a:r>
              <a:rPr lang="en-US" sz="2400" b="1" dirty="0" err="1">
                <a:solidFill>
                  <a:srgbClr val="FF0000"/>
                </a:solidFill>
              </a:rPr>
              <a:t>schwannoma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</a:p>
          <a:p>
            <a:pPr marL="639763" lvl="1" indent="-273050" algn="l" rtl="0"/>
            <a:endParaRPr lang="en-US" sz="2400" dirty="0"/>
          </a:p>
          <a:p>
            <a:pPr marL="639763" lvl="1" indent="-273050" algn="l" rtl="0"/>
            <a:r>
              <a:rPr lang="en-US" sz="2400" dirty="0"/>
              <a:t>However, an abnormal ABR finding suggestive of </a:t>
            </a:r>
            <a:r>
              <a:rPr lang="en-US" sz="2400" dirty="0" err="1"/>
              <a:t>retrocochlear</a:t>
            </a:r>
            <a:r>
              <a:rPr lang="en-US" sz="2400" dirty="0"/>
              <a:t> pathology indicates the need </a:t>
            </a:r>
            <a:r>
              <a:rPr lang="en-US" sz="2400" dirty="0">
                <a:solidFill>
                  <a:srgbClr val="FF0000"/>
                </a:solidFill>
              </a:rPr>
              <a:t>for </a:t>
            </a:r>
            <a:r>
              <a:rPr lang="en-US" sz="2400" b="1" u="sng" dirty="0">
                <a:solidFill>
                  <a:srgbClr val="FF0000"/>
                </a:solidFill>
              </a:rPr>
              <a:t>MRI </a:t>
            </a:r>
            <a:r>
              <a:rPr lang="en-US" sz="2400" b="1" u="sng" dirty="0"/>
              <a:t>of the </a:t>
            </a:r>
            <a:r>
              <a:rPr lang="en-US" sz="2400" b="1" u="sng" dirty="0" err="1"/>
              <a:t>cerebellopontine</a:t>
            </a:r>
            <a:r>
              <a:rPr lang="en-US" sz="2400" b="1" u="sng" dirty="0"/>
              <a:t> angle</a:t>
            </a:r>
            <a:r>
              <a:rPr lang="en-US" sz="2400" dirty="0"/>
              <a:t>.</a:t>
            </a:r>
          </a:p>
          <a:p>
            <a:pPr marL="273050" indent="-273050"/>
            <a:endParaRPr lang="en-US" sz="2400" dirty="0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474075" cy="1231900"/>
          </a:xfr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Whispered Voice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686800" cy="5178552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 smtClean="0">
                <a:latin typeface="Browallia New" pitchFamily="34" charset="-34"/>
                <a:cs typeface="Browallia New" pitchFamily="34" charset="-34"/>
              </a:rPr>
              <a:t>Formal Assessment.  </a:t>
            </a:r>
            <a:r>
              <a:rPr lang="en-US" sz="32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Ask the patient to repeat words spoken by the examiner at different intensities &amp; distances</a:t>
            </a:r>
            <a:r>
              <a:rPr lang="en-US" sz="3200" b="1" dirty="0" smtClean="0"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Examination sequence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 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Stand behind the patient.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Start with your mouth about 15 cm from the ear you are testing.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Mask hearing in the other ear by rubbing the tragus.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Ask the patient to repeat your words. Use a combination of multisyllable numbers and words (1,2,3 or A,B,C). Start with a normal speaking voice to confirm that the patient understands the test. Lower your voice intensity to a clear whisper.</a:t>
            </a:r>
          </a:p>
          <a:p>
            <a:pPr marL="640080" lvl="1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Repeat, but this time at arm's length from the patient's ear.</a:t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People with normal hearing can repeat words whispered at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60 cm.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B30-FDF5-4F91-B035-759065D7A8FB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6F5E-639F-4F94-9E66-39AE1F0ECEE4}" type="slidenum">
              <a:rPr lang="ar-SA"/>
              <a:pPr/>
              <a:t>60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Newborn being tested using AABR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73225"/>
            <a:ext cx="8153400" cy="4424363"/>
          </a:xfr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C9C2-1CB3-4ACA-9E67-21CC5047762D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55A4-E24F-4B77-8972-E4229BD5D672}" type="slidenum">
              <a:rPr lang="ar-SA"/>
              <a:pPr/>
              <a:t>61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73225"/>
            <a:ext cx="8229600" cy="4424363"/>
          </a:xfrm>
        </p:spPr>
        <p:txBody>
          <a:bodyPr>
            <a:normAutofit/>
          </a:bodyPr>
          <a:lstStyle/>
          <a:p>
            <a:pPr marL="273050" indent="-273050" algn="l" rtl="0">
              <a:lnSpc>
                <a:spcPct val="90000"/>
              </a:lnSpc>
            </a:pPr>
            <a:r>
              <a:rPr lang="en-US" sz="2000" dirty="0"/>
              <a:t>ABRs may be used to detect </a:t>
            </a:r>
            <a:r>
              <a:rPr lang="en-US" sz="2000" dirty="0">
                <a:solidFill>
                  <a:srgbClr val="FF0000"/>
                </a:solidFill>
              </a:rPr>
              <a:t>auditory neuropathy or neural conduction </a:t>
            </a:r>
            <a:r>
              <a:rPr lang="en-US" sz="2000" dirty="0"/>
              <a:t>disorders in newborns. </a:t>
            </a:r>
          </a:p>
          <a:p>
            <a:pPr marL="639763" lvl="1" indent="-273050" algn="l" rtl="0">
              <a:lnSpc>
                <a:spcPct val="90000"/>
              </a:lnSpc>
            </a:pPr>
            <a:endParaRPr lang="en-US" sz="2000" dirty="0"/>
          </a:p>
          <a:p>
            <a:pPr marL="639763" lvl="1" indent="-273050" algn="l" rtl="0">
              <a:lnSpc>
                <a:spcPct val="90000"/>
              </a:lnSpc>
            </a:pPr>
            <a:r>
              <a:rPr lang="en-US" sz="2000" dirty="0"/>
              <a:t>Because ABRs are reflective of auditory nerve and brainstem function, these infants can have an abnormal ABR screening result even when peripheral hearing is normal.</a:t>
            </a:r>
          </a:p>
          <a:p>
            <a:pPr marL="273050" indent="-273050" algn="l" rtl="0">
              <a:lnSpc>
                <a:spcPct val="90000"/>
              </a:lnSpc>
            </a:pPr>
            <a:endParaRPr lang="en-US" sz="2000" dirty="0"/>
          </a:p>
          <a:p>
            <a:pPr marL="273050" indent="-273050" algn="l" rtl="0">
              <a:lnSpc>
                <a:spcPct val="90000"/>
              </a:lnSpc>
            </a:pPr>
            <a:r>
              <a:rPr lang="en-US" sz="2000" dirty="0"/>
              <a:t>Infants that do not pass the newborn hearing screenings do not necessarily have hearing problems. </a:t>
            </a:r>
          </a:p>
          <a:p>
            <a:pPr marL="639763" lvl="1" indent="-273050" algn="l" rtl="0">
              <a:lnSpc>
                <a:spcPct val="90000"/>
              </a:lnSpc>
            </a:pPr>
            <a:r>
              <a:rPr lang="en-US" sz="2000" dirty="0"/>
              <a:t>When hearing loss is suspected because of an abnormal ABR screening result, a follow-up diagnostic threshold ABR test is scheduled to determine frequency-specific hearing status.</a:t>
            </a:r>
          </a:p>
          <a:p>
            <a:pPr marL="273050" indent="-273050" algn="l" rtl="0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0677-F135-4A79-A603-CC138761E43C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60ED-B789-4B7E-9D1E-14D15E92118C}" type="slidenum">
              <a:rPr lang="ar-SA"/>
              <a:pPr/>
              <a:t>62</a:t>
            </a:fld>
            <a:endParaRPr lang="en-US"/>
          </a:p>
        </p:txBody>
      </p:sp>
      <p:pic>
        <p:nvPicPr>
          <p:cNvPr id="2" name="Title 1"/>
          <p:cNvPicPr>
            <a:picLocks noGrp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9173" y="1360487"/>
            <a:ext cx="8321675" cy="1992313"/>
          </a:xfrm>
          <a:solidFill>
            <a:srgbClr val="0000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F022-ABCC-4AEF-A9F4-CAEDA49966B7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9949-99DC-4367-8DFD-84752AC3A156}" type="slidenum">
              <a:rPr lang="ar-SA"/>
              <a:pPr/>
              <a:t>63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73225"/>
            <a:ext cx="8229600" cy="4424363"/>
          </a:xfrm>
        </p:spPr>
        <p:txBody>
          <a:bodyPr>
            <a:normAutofit/>
          </a:bodyPr>
          <a:lstStyle/>
          <a:p>
            <a:pPr marL="273050" indent="-273050" algn="l" rtl="0">
              <a:lnSpc>
                <a:spcPct val="90000"/>
              </a:lnSpc>
            </a:pPr>
            <a:r>
              <a:rPr lang="en-US" sz="2000" dirty="0"/>
              <a:t>The primary purpose of </a:t>
            </a:r>
            <a:r>
              <a:rPr lang="en-US" sz="2000" dirty="0" err="1"/>
              <a:t>otoacoustic</a:t>
            </a:r>
            <a:r>
              <a:rPr lang="en-US" sz="2000" dirty="0"/>
              <a:t> emission (OAE) tests is to determine </a:t>
            </a:r>
            <a:r>
              <a:rPr lang="en-US" sz="2000" b="1" u="sng" dirty="0">
                <a:solidFill>
                  <a:srgbClr val="FF0000"/>
                </a:solidFill>
              </a:rPr>
              <a:t>cochlear status, specifically hair cell function</a:t>
            </a:r>
            <a:r>
              <a:rPr lang="en-US" sz="2000" dirty="0"/>
              <a:t>. </a:t>
            </a:r>
          </a:p>
          <a:p>
            <a:pPr marL="273050" indent="-273050" algn="l" rtl="0">
              <a:lnSpc>
                <a:spcPct val="90000"/>
              </a:lnSpc>
            </a:pPr>
            <a:r>
              <a:rPr lang="en-US" sz="2000" dirty="0"/>
              <a:t>This information can be used to:</a:t>
            </a:r>
          </a:p>
          <a:p>
            <a:pPr marL="639763" lvl="1" indent="-273050" algn="l" rtl="0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Screen</a:t>
            </a:r>
            <a:r>
              <a:rPr lang="en-US" sz="2000" dirty="0"/>
              <a:t> hearing (particularly in neonates, infants, or individuals with developmental disabilities)</a:t>
            </a:r>
          </a:p>
          <a:p>
            <a:pPr marL="639763" lvl="1" indent="-273050" algn="l" rtl="0">
              <a:lnSpc>
                <a:spcPct val="90000"/>
              </a:lnSpc>
            </a:pPr>
            <a:r>
              <a:rPr lang="en-US" sz="2000" dirty="0"/>
              <a:t>Partially estimate </a:t>
            </a:r>
            <a:r>
              <a:rPr lang="en-US" sz="2000" dirty="0">
                <a:solidFill>
                  <a:srgbClr val="FF0000"/>
                </a:solidFill>
              </a:rPr>
              <a:t>hearing sensitivity </a:t>
            </a:r>
            <a:r>
              <a:rPr lang="en-US" sz="2000" dirty="0"/>
              <a:t>within a limited range</a:t>
            </a:r>
          </a:p>
          <a:p>
            <a:pPr marL="639763" lvl="1" indent="-273050" algn="l" rtl="0">
              <a:lnSpc>
                <a:spcPct val="90000"/>
              </a:lnSpc>
            </a:pPr>
            <a:r>
              <a:rPr lang="en-US" sz="2000" dirty="0"/>
              <a:t>Differentiate between the </a:t>
            </a:r>
            <a:r>
              <a:rPr lang="en-US" sz="2000" dirty="0">
                <a:solidFill>
                  <a:srgbClr val="FF0000"/>
                </a:solidFill>
              </a:rPr>
              <a:t>sensory and neural</a:t>
            </a:r>
            <a:r>
              <a:rPr lang="en-US" sz="2000" dirty="0"/>
              <a:t> components of </a:t>
            </a:r>
            <a:r>
              <a:rPr lang="en-US" sz="2000" dirty="0" err="1"/>
              <a:t>sensorineural</a:t>
            </a:r>
            <a:r>
              <a:rPr lang="en-US" sz="2000" dirty="0"/>
              <a:t> hearing loss.</a:t>
            </a:r>
          </a:p>
          <a:p>
            <a:pPr marL="639763" lvl="1" indent="-273050" algn="l" rtl="0">
              <a:lnSpc>
                <a:spcPct val="90000"/>
              </a:lnSpc>
            </a:pPr>
            <a:r>
              <a:rPr lang="en-US" sz="2000" dirty="0"/>
              <a:t>Test for </a:t>
            </a:r>
            <a:r>
              <a:rPr lang="en-US" sz="2000" dirty="0">
                <a:solidFill>
                  <a:srgbClr val="FF0000"/>
                </a:solidFill>
              </a:rPr>
              <a:t>functiona</a:t>
            </a:r>
            <a:r>
              <a:rPr lang="en-US" sz="2000" dirty="0"/>
              <a:t>l (feigned) hearing loss </a:t>
            </a:r>
          </a:p>
          <a:p>
            <a:pPr marL="273050" indent="-273050" algn="l" rtl="0">
              <a:lnSpc>
                <a:spcPct val="90000"/>
              </a:lnSpc>
            </a:pPr>
            <a:r>
              <a:rPr lang="en-US" sz="2000" dirty="0" smtClean="0"/>
              <a:t>Does not measure the central pathway </a:t>
            </a:r>
            <a:endParaRPr lang="en-US" sz="2000" dirty="0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474075" cy="1231900"/>
          </a:xfrm>
          <a:solidFill>
            <a:srgbClr val="0000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hear loss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Family history </a:t>
            </a:r>
            <a:r>
              <a:rPr lang="en-US" sz="2000" dirty="0"/>
              <a:t>of permanent childhood sensorineural hearing loss</a:t>
            </a:r>
            <a:endParaRPr lang="ar-SA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utero infection </a:t>
            </a:r>
            <a:r>
              <a:rPr lang="en-US" sz="2000" dirty="0"/>
              <a:t>such as cytomegalovirus, rubella toxoplasmosis, or herpes</a:t>
            </a:r>
            <a:endParaRPr lang="ar-SA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Craniofacial </a:t>
            </a:r>
            <a:r>
              <a:rPr lang="en-US" sz="2000" dirty="0">
                <a:solidFill>
                  <a:srgbClr val="FF0000"/>
                </a:solidFill>
              </a:rPr>
              <a:t>anomalies</a:t>
            </a:r>
            <a:r>
              <a:rPr lang="en-US" sz="2000" dirty="0"/>
              <a:t>, including those with morphological abnormalities of the </a:t>
            </a:r>
            <a:r>
              <a:rPr lang="en-US" sz="2000" dirty="0">
                <a:solidFill>
                  <a:srgbClr val="FF0000"/>
                </a:solidFill>
              </a:rPr>
              <a:t>pinna</a:t>
            </a:r>
            <a:r>
              <a:rPr lang="en-US" sz="2000" dirty="0"/>
              <a:t> and ear canal</a:t>
            </a:r>
            <a:r>
              <a:rPr lang="ar-SA" sz="2000" dirty="0"/>
              <a:t>) </a:t>
            </a:r>
          </a:p>
          <a:p>
            <a:pPr algn="l" rtl="0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Postnatal infections </a:t>
            </a:r>
            <a:r>
              <a:rPr lang="en-US" sz="2000" dirty="0"/>
              <a:t>associated with sensorineural hearing loss, including </a:t>
            </a:r>
            <a:r>
              <a:rPr lang="en-US" sz="2000" dirty="0">
                <a:solidFill>
                  <a:srgbClr val="FF0000"/>
                </a:solidFill>
              </a:rPr>
              <a:t>bacterial meningitis</a:t>
            </a:r>
            <a:endParaRPr lang="ar-SA" sz="2000" dirty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</a:pPr>
            <a:endParaRPr lang="ar-SA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Syndromes associated with progressive hearing loss such as </a:t>
            </a:r>
            <a:r>
              <a:rPr lang="en-US" sz="2000" dirty="0">
                <a:solidFill>
                  <a:srgbClr val="FF0000"/>
                </a:solidFill>
              </a:rPr>
              <a:t>neurofibromatosis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FF0000"/>
                </a:solidFill>
              </a:rPr>
              <a:t>osteopetrosis</a:t>
            </a:r>
            <a:r>
              <a:rPr lang="en-US" sz="2000" dirty="0"/>
              <a:t>, and Usher syndrome</a:t>
            </a:r>
            <a:endParaRPr lang="ar-SA" sz="2000" dirty="0"/>
          </a:p>
          <a:p>
            <a:pPr algn="l" rtl="0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Neurodegenerative</a:t>
            </a:r>
            <a:r>
              <a:rPr lang="en-US" sz="2000" dirty="0"/>
              <a:t> disorders, such as Hunter syndrome, or sensory motor neuropathies, such as Charcot-Marie-Tooth syndrome</a:t>
            </a:r>
            <a:endParaRPr lang="ar-SA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Head trauma</a:t>
            </a:r>
            <a:endParaRPr lang="ar-SA" sz="20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Recurrent or persistent otitis media with effusion lasting for at least 3 months</a:t>
            </a:r>
            <a:endParaRPr lang="ar-SA" sz="2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8EE6-F499-4740-97A9-DDC2BE4109AF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2BB-B9EE-4D2F-8806-59B002B007B7}" type="slidenum">
              <a:rPr lang="ar-SA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534400" cy="75895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YOU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7382-C70F-4978-9BC6-6CC70E31168A}" type="datetime1">
              <a:rPr lang="en-US"/>
              <a:pPr/>
              <a:t>12/8/2020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8C0B-86A1-4DBA-93EF-D468FFC20221}" type="slidenum">
              <a:rPr lang="ar-SA"/>
              <a:pPr/>
              <a:t>65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175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Results…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Normal</a:t>
            </a:r>
          </a:p>
          <a:p>
            <a:pPr>
              <a:defRPr/>
            </a:pPr>
            <a:r>
              <a:rPr lang="en-US" sz="3000" b="1" dirty="0" smtClean="0">
                <a:latin typeface="Browallia New" pitchFamily="34" charset="-34"/>
                <a:cs typeface="Browallia New" pitchFamily="34" charset="-34"/>
              </a:rPr>
              <a:t>Patient is able to hear whispered speech accurately.</a:t>
            </a:r>
          </a:p>
          <a:p>
            <a:pPr>
              <a:defRPr/>
            </a:pPr>
            <a:r>
              <a:rPr lang="en-US" sz="3000" b="1" dirty="0" smtClean="0">
                <a:latin typeface="Browallia New" pitchFamily="34" charset="-34"/>
                <a:cs typeface="Browallia New" pitchFamily="34" charset="-34"/>
              </a:rPr>
              <a:t>Volume is the same in both ears.</a:t>
            </a:r>
          </a:p>
          <a:p>
            <a:pPr>
              <a:buNone/>
              <a:defRPr/>
            </a:pPr>
            <a:endParaRPr lang="en-US" sz="3000" b="1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  <a:defRPr/>
            </a:pP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Abnormal</a:t>
            </a:r>
          </a:p>
          <a:p>
            <a:pPr>
              <a:defRPr/>
            </a:pPr>
            <a:r>
              <a:rPr lang="en-US" sz="3000" b="1" dirty="0" smtClean="0">
                <a:latin typeface="Browallia New" pitchFamily="34" charset="-34"/>
                <a:cs typeface="Browallia New" pitchFamily="34" charset="-34"/>
              </a:rPr>
              <a:t>The patient is unable to hear whispered speech.</a:t>
            </a:r>
          </a:p>
          <a:p>
            <a:pPr>
              <a:defRPr/>
            </a:pPr>
            <a:r>
              <a:rPr lang="en-US" sz="3000" b="1" dirty="0" smtClean="0">
                <a:latin typeface="Browallia New" pitchFamily="34" charset="-34"/>
                <a:cs typeface="Browallia New" pitchFamily="34" charset="-34"/>
              </a:rPr>
              <a:t>The patient hears speech at a higher volume in one ear.</a:t>
            </a:r>
          </a:p>
          <a:p>
            <a:pPr>
              <a:defRPr/>
            </a:pPr>
            <a:r>
              <a:rPr lang="en-US" sz="3000" b="1" dirty="0" smtClean="0">
                <a:latin typeface="Browallia New" pitchFamily="34" charset="-34"/>
                <a:cs typeface="Browallia New" pitchFamily="34" charset="-34"/>
              </a:rPr>
              <a:t>The patient hears sounds but does not understand words.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Translating into numbers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Speech Level Required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753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Equivalent Hearing Loss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753356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Quiet Whisper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Loud Whisper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dB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Quiet Voice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30-45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dB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Loud Voice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45-60 dB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Shout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60-80 dB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DBAD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Tuning Fork Tests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01000" cy="2362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tuning fork tests are used to differentiate between conductive and sensorineural deafness using either a 512 Hz or a 256 Hz tuning fork. 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Rinne’s Test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Weber’s Test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endParaRPr lang="en-US" sz="2800" dirty="0"/>
          </a:p>
        </p:txBody>
      </p:sp>
      <p:pic>
        <p:nvPicPr>
          <p:cNvPr id="2051" name="Picture 3" descr="C:\Users\Asaad\Desktop\R vs 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00400"/>
            <a:ext cx="4400550" cy="326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1698</TotalTime>
  <Words>2346</Words>
  <Application>Microsoft Office PowerPoint</Application>
  <PresentationFormat>On-screen Show (4:3)</PresentationFormat>
  <Paragraphs>348</Paragraphs>
  <Slides>65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Bahnschrift Light</vt:lpstr>
      <vt:lpstr>Browallia New</vt:lpstr>
      <vt:lpstr>Calibri</vt:lpstr>
      <vt:lpstr>Georgia</vt:lpstr>
      <vt:lpstr>Times New Roman</vt:lpstr>
      <vt:lpstr>Wingdings</vt:lpstr>
      <vt:lpstr>Wingdings 2</vt:lpstr>
      <vt:lpstr>Civic</vt:lpstr>
      <vt:lpstr>Assessment Of Hearing</vt:lpstr>
      <vt:lpstr>Physiology Of Hearing</vt:lpstr>
      <vt:lpstr>Physiology Of Hearing</vt:lpstr>
      <vt:lpstr>Types Of Hearing Loss</vt:lpstr>
      <vt:lpstr>Clinical Assessment Of Hearing</vt:lpstr>
      <vt:lpstr>Whispered Voice Test</vt:lpstr>
      <vt:lpstr>Interpretation of Results…</vt:lpstr>
      <vt:lpstr>Translating into numbers</vt:lpstr>
      <vt:lpstr>Tuning Fork Tests</vt:lpstr>
      <vt:lpstr>PowerPoint Presentation</vt:lpstr>
      <vt:lpstr>Rinne’s Test</vt:lpstr>
      <vt:lpstr>Rinne’s Test</vt:lpstr>
      <vt:lpstr>Interpretation of Results…</vt:lpstr>
      <vt:lpstr>Additional Note</vt:lpstr>
      <vt:lpstr>Weber’s Test</vt:lpstr>
      <vt:lpstr>Pure Tone Audiometry</vt:lpstr>
      <vt:lpstr>Audiogram</vt:lpstr>
      <vt:lpstr>Equipments</vt:lpstr>
      <vt:lpstr>Important Terms</vt:lpstr>
      <vt:lpstr>Ranges of Hearing Loss</vt:lpstr>
      <vt:lpstr>Audiogram Interpretation</vt:lpstr>
      <vt:lpstr>Normal Hearing</vt:lpstr>
      <vt:lpstr>Conductive Hearing Loss</vt:lpstr>
      <vt:lpstr>Conductive Hearing Loss</vt:lpstr>
      <vt:lpstr>Sensorineural Hearing Loss</vt:lpstr>
      <vt:lpstr>Sensorineural Hearing Loss</vt:lpstr>
      <vt:lpstr>Mixed Hearing Loss</vt:lpstr>
      <vt:lpstr>Mixed Hearing Loss</vt:lpstr>
      <vt:lpstr>Examples of Characteristic Audiograms</vt:lpstr>
      <vt:lpstr>Noise-induced Hearing Loss</vt:lpstr>
      <vt:lpstr>Noise-induced Hearing Loss</vt:lpstr>
      <vt:lpstr>Otosclerosis</vt:lpstr>
      <vt:lpstr>Otosclerosis</vt:lpstr>
      <vt:lpstr>Ménière disease </vt:lpstr>
      <vt:lpstr>PowerPoint Presentation</vt:lpstr>
      <vt:lpstr>Ménière disease Audiogram</vt:lpstr>
      <vt:lpstr>Unilateral SNHL Evident (Meniere(</vt:lpstr>
      <vt:lpstr>Presbycusis (Age-related hearing loss(</vt:lpstr>
      <vt:lpstr>Presbyacusis</vt:lpstr>
      <vt:lpstr>Presbyacusis</vt:lpstr>
      <vt:lpstr>Speech audiometry</vt:lpstr>
      <vt:lpstr> speech-recognition threshold (SRT)</vt:lpstr>
      <vt:lpstr>Speech-awareness threshold (SAT)</vt:lpstr>
      <vt:lpstr>PowerPoint Presentation</vt:lpstr>
      <vt:lpstr>Impedance audiometry</vt:lpstr>
      <vt:lpstr>PowerPoint Presentation</vt:lpstr>
      <vt:lpstr>PowerPoint Presentation</vt:lpstr>
      <vt:lpstr>PowerPoint Presentation</vt:lpstr>
      <vt:lpstr>Type B tympanogram</vt:lpstr>
      <vt:lpstr>Type B tympanogram</vt:lpstr>
      <vt:lpstr>PowerPoint Presentation</vt:lpstr>
      <vt:lpstr>PowerPoint Presentation</vt:lpstr>
      <vt:lpstr>Acoustic reflex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Newborn being tested using AABR</vt:lpstr>
      <vt:lpstr>PowerPoint Presentation</vt:lpstr>
      <vt:lpstr>PowerPoint Presentation</vt:lpstr>
      <vt:lpstr>PowerPoint Presentation</vt:lpstr>
      <vt:lpstr>Risk factors for hear loss</vt:lpstr>
      <vt:lpstr>THANK 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Hearing</dc:title>
  <dc:creator>Asaad</dc:creator>
  <cp:lastModifiedBy>user</cp:lastModifiedBy>
  <cp:revision>86</cp:revision>
  <dcterms:created xsi:type="dcterms:W3CDTF">2006-08-16T00:00:00Z</dcterms:created>
  <dcterms:modified xsi:type="dcterms:W3CDTF">2020-12-08T09:48:37Z</dcterms:modified>
</cp:coreProperties>
</file>