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3" r:id="rId1"/>
    <p:sldMasterId id="2147484361" r:id="rId2"/>
    <p:sldMasterId id="2147484373" r:id="rId3"/>
    <p:sldMasterId id="2147484551" r:id="rId4"/>
    <p:sldMasterId id="2147484569" r:id="rId5"/>
    <p:sldMasterId id="2147484581" r:id="rId6"/>
    <p:sldMasterId id="2147484598" r:id="rId7"/>
  </p:sldMasterIdLst>
  <p:notesMasterIdLst>
    <p:notesMasterId r:id="rId31"/>
  </p:notesMasterIdLst>
  <p:handoutMasterIdLst>
    <p:handoutMasterId r:id="rId32"/>
  </p:handoutMasterIdLst>
  <p:sldIdLst>
    <p:sldId id="366" r:id="rId8"/>
    <p:sldId id="359" r:id="rId9"/>
    <p:sldId id="273" r:id="rId10"/>
    <p:sldId id="269" r:id="rId11"/>
    <p:sldId id="343" r:id="rId12"/>
    <p:sldId id="367" r:id="rId13"/>
    <p:sldId id="360" r:id="rId14"/>
    <p:sldId id="368" r:id="rId15"/>
    <p:sldId id="262" r:id="rId16"/>
    <p:sldId id="291" r:id="rId17"/>
    <p:sldId id="292" r:id="rId18"/>
    <p:sldId id="319" r:id="rId19"/>
    <p:sldId id="364" r:id="rId20"/>
    <p:sldId id="340" r:id="rId21"/>
    <p:sldId id="320" r:id="rId22"/>
    <p:sldId id="297" r:id="rId23"/>
    <p:sldId id="324" r:id="rId24"/>
    <p:sldId id="325" r:id="rId25"/>
    <p:sldId id="326" r:id="rId26"/>
    <p:sldId id="327" r:id="rId27"/>
    <p:sldId id="369" r:id="rId28"/>
    <p:sldId id="370" r:id="rId29"/>
    <p:sldId id="261" r:id="rId30"/>
  </p:sldIdLst>
  <p:sldSz cx="12192000" cy="6858000"/>
  <p:notesSz cx="6858000" cy="9945688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A"/>
    <a:srgbClr val="000066"/>
    <a:srgbClr val="00FF00"/>
    <a:srgbClr val="005800"/>
    <a:srgbClr val="F6F6F6"/>
    <a:srgbClr val="E6E6E6"/>
    <a:srgbClr val="FFFF99"/>
    <a:srgbClr val="FFFFCC"/>
    <a:srgbClr val="FFDBB7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973" autoAdjust="0"/>
  </p:normalViewPr>
  <p:slideViewPr>
    <p:cSldViewPr>
      <p:cViewPr varScale="1">
        <p:scale>
          <a:sx n="67" d="100"/>
          <a:sy n="67" d="100"/>
        </p:scale>
        <p:origin x="1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1"/>
            <a:ext cx="2971800" cy="4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1"/>
            <a:ext cx="2971800" cy="4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9446781"/>
            <a:ext cx="2971800" cy="49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446781"/>
            <a:ext cx="2971800" cy="49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3F623C-A836-46DA-AF84-DCFCBB9CC3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1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1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C893C3-9C52-4197-A9BC-D318B4878056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45"/>
            <a:ext cx="5486400" cy="4474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781"/>
            <a:ext cx="2971800" cy="4971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781"/>
            <a:ext cx="2971800" cy="4971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CEE29B-9C77-4C53-86A8-89F36A403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EE29B-9C77-4C53-86A8-89F36A4034D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728F1F-D224-466B-A71E-A0FD187F1F1A}" type="slidenum">
              <a:rPr lang="en-US" smtClean="0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FDE524-D796-45E3-8974-4A0F1741C1E1}" type="slidenum">
              <a:rPr lang="en-US" smtClean="0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8F4D254-3B94-4785-92B4-E6844A886351}" type="slidenum">
              <a:rPr lang="en-US" smtClean="0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51086D3-2576-4D19-86F0-D88C8CBC3159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1D92FE-1249-48F6-9C34-EB0BBDC303D6}" type="slidenum">
              <a:rPr lang="en-US" smtClean="0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E34390-DEF9-48BB-9D52-26C589BD3651}" type="slidenum">
              <a:rPr lang="en-US" smtClean="0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8D56A8-C19E-4122-BA58-6133BF2749A1}" type="slidenum">
              <a:rPr lang="en-US" smtClean="0"/>
              <a:pPr eaLnBrk="1" hangingPunct="1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9A2161-1BB7-4107-894F-E56ED3782B21}" type="slidenum">
              <a:rPr lang="en-US" smtClean="0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B46F79-A3F8-44AD-85D5-931D9CBF4911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FDBF0E-EAA5-441A-A678-5F5BE1C1B17E}" type="slidenum">
              <a:rPr lang="en-US" smtClean="0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E5BDCF-1B42-4CF1-A172-D5D2ABB570FA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AB817A-534B-490C-A8F9-0176C91FFE34}" type="slidenum">
              <a:rPr lang="en-US" smtClean="0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E50E96-0D44-4729-A876-32262A1DB9CB}" type="slidenum">
              <a:rPr lang="en-US" smtClean="0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EE29B-9C77-4C53-86A8-89F36A4034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DA58D7-04FC-4D43-BB31-3759295CA863}" type="slidenum">
              <a:rPr lang="en-US" smtClean="0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400D-94A2-4435-B6E8-14BDD0C3D5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9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38DD-23D4-4421-B5EE-11549A5DB2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5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614F-A5D4-480D-A2D9-CEB23B8161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100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8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3"/>
            <a:ext cx="475488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7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8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5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8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2992-494C-42E8-A90F-62D5BA8BA6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2" y="1826709"/>
            <a:ext cx="19899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30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30" y="434165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A33D-D123-4380-821E-1FB5032346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5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2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7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5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68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87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58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1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57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40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791C-CA67-4764-BFE0-FC5CD831D2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5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3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363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68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72917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19631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46001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2765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786654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76526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6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5962-4EC4-4085-8460-8FFE7B7B91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20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71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2952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1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6422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7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0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799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22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6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20462-FD2B-45A0-B939-B6255F6450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09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30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0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18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10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4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79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5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14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570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FAC7-2181-43B7-9E5D-9B52D80C2A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21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2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2706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963708"/>
      </p:ext>
    </p:extLst>
  </p:cSld>
  <p:clrMapOvr>
    <a:masterClrMapping/>
  </p:clrMapOvr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5358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801793"/>
      </p:ext>
    </p:extLst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6567"/>
      </p:ext>
    </p:extLst>
  </p:cSld>
  <p:clrMapOvr>
    <a:masterClrMapping/>
  </p:clrMapOvr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7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964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4716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ED5F-5D0F-425E-8CF8-9BAFA8A8D5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14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9257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43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25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51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092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2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76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40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3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6" y="5359403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E64E0-5F81-4406-92F8-F6070CD33E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04B00F-3130-4860-93E5-677209B33E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329" r:id="rId9"/>
    <p:sldLayoutId id="2147484296" r:id="rId10"/>
    <p:sldLayoutId id="21474842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8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6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5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6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6" y="855959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30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8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404B00F-3130-4860-93E5-677209B33E8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  <p:sldLayoutId id="2147484565" r:id="rId14"/>
    <p:sldLayoutId id="2147484566" r:id="rId15"/>
    <p:sldLayoutId id="2147484567" r:id="rId16"/>
    <p:sldLayoutId id="2147484568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404B00F-3130-4860-93E5-677209B33E8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404B00F-3130-4860-93E5-677209B33E8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  <p:sldLayoutId id="2147484593" r:id="rId12"/>
    <p:sldLayoutId id="2147484594" r:id="rId13"/>
    <p:sldLayoutId id="2147484595" r:id="rId14"/>
    <p:sldLayoutId id="2147484596" r:id="rId15"/>
    <p:sldLayoutId id="214748459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04B00F-3130-4860-93E5-677209B33E8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3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0830"/>
            <a:ext cx="7210396" cy="8107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12700" prstMaterial="softEdge">
              <a:bevelT w="400050" h="50800"/>
              <a:contourClr>
                <a:srgbClr val="F6F6F6"/>
              </a:contourClr>
            </a:sp3d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GENERAL Virology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6401" y="2634815"/>
            <a:ext cx="10896600" cy="113545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12700" prstMaterial="softEdge">
              <a:bevelT w="107950" h="38100"/>
              <a:bevelB w="558800" h="38100"/>
            </a:sp3d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n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Virus structure &amp; classification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054511" y="861560"/>
            <a:ext cx="990600" cy="733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7806" y="3927637"/>
            <a:ext cx="6497349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</a:p>
          <a:p>
            <a:pPr algn="ctr"/>
            <a:r>
              <a:rPr lang="en-US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Prof. Dr. Ghada Fahmy Helaly</a:t>
            </a:r>
          </a:p>
          <a:p>
            <a:pPr algn="ctr"/>
            <a:r>
              <a:rPr lang="en-US" sz="24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Microbiology &amp; Immunology Department</a:t>
            </a:r>
          </a:p>
          <a:p>
            <a:pPr algn="ctr"/>
            <a:r>
              <a:rPr lang="en-US" sz="24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Faculty of Medicine</a:t>
            </a:r>
          </a:p>
          <a:p>
            <a:pPr algn="ctr"/>
            <a:r>
              <a:rPr lang="en-US" sz="24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Mu’tah University</a:t>
            </a:r>
          </a:p>
        </p:txBody>
      </p:sp>
      <p:pic>
        <p:nvPicPr>
          <p:cNvPr id="8" name="Picture 7" descr="C:\Users\Dell\Documents\My Received Files\My Pictures\virology\virus.jpg"/>
          <p:cNvPicPr>
            <a:picLocks noChangeAspect="1" noChangeArrowheads="1"/>
          </p:cNvPicPr>
          <p:nvPr/>
        </p:nvPicPr>
        <p:blipFill>
          <a:blip r:embed="rId3"/>
          <a:srcRect t="5319" b="11702"/>
          <a:stretch>
            <a:fillRect/>
          </a:stretch>
        </p:blipFill>
        <p:spPr bwMode="auto">
          <a:xfrm rot="5400000">
            <a:off x="-3194715" y="3194715"/>
            <a:ext cx="6858000" cy="4685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0832" y="0"/>
            <a:ext cx="471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6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2133600" y="1549947"/>
            <a:ext cx="760241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Present in some but not all viruses</a:t>
            </a:r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Composed </a:t>
            </a:r>
            <a:r>
              <a:rPr lang="en-US" sz="2000" b="1" dirty="0">
                <a:solidFill>
                  <a:schemeClr val="bg1"/>
                </a:solidFill>
              </a:rPr>
              <a:t>of viral specific glycoproteins </a:t>
            </a:r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b="1" dirty="0">
                <a:solidFill>
                  <a:schemeClr val="bg1"/>
                </a:solidFill>
              </a:rPr>
              <a:t>host-cell-derived lipids.</a:t>
            </a:r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The envelope contains almost </a:t>
            </a:r>
            <a:r>
              <a:rPr lang="en-US" sz="2200" b="1" dirty="0">
                <a:solidFill>
                  <a:schemeClr val="bg1"/>
                </a:solidFill>
              </a:rPr>
              <a:t>no host protein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Enveloped viruses </a:t>
            </a:r>
            <a:r>
              <a:rPr lang="en-US" sz="22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chemeClr val="bg1"/>
                </a:solidFill>
              </a:rPr>
              <a:t>persistent infections.</a:t>
            </a:r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It contains </a:t>
            </a:r>
            <a:r>
              <a:rPr lang="en-US" sz="2200" b="1" dirty="0">
                <a:solidFill>
                  <a:schemeClr val="bg1"/>
                </a:solidFill>
              </a:rPr>
              <a:t>molecules to initiate infection</a:t>
            </a:r>
            <a:r>
              <a:rPr lang="en-US" sz="2200" dirty="0">
                <a:solidFill>
                  <a:schemeClr val="bg1"/>
                </a:solidFill>
              </a:rPr>
              <a:t>, stimulus for </a:t>
            </a:r>
            <a:r>
              <a:rPr lang="en-US" sz="2200" b="1" dirty="0">
                <a:solidFill>
                  <a:schemeClr val="bg1"/>
                </a:solidFill>
              </a:rPr>
              <a:t>antibody production</a:t>
            </a:r>
            <a:r>
              <a:rPr lang="en-US" sz="2200" dirty="0">
                <a:solidFill>
                  <a:schemeClr val="bg1"/>
                </a:solidFill>
              </a:rPr>
              <a:t>, and serve as antigens;  </a:t>
            </a:r>
            <a:r>
              <a:rPr lang="en-US" sz="2200" b="1" dirty="0">
                <a:solidFill>
                  <a:schemeClr val="bg1"/>
                </a:solidFill>
              </a:rPr>
              <a:t>ether sensitive.</a:t>
            </a:r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endParaRPr lang="en-US" sz="2200" dirty="0"/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28800" y="381003"/>
            <a:ext cx="4648200" cy="64633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1">
                <a:schemeClr val="tx2">
                  <a:lumMod val="50000"/>
                </a:schemeClr>
              </a:gs>
              <a:gs pos="25000">
                <a:schemeClr val="tx2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80000">
                <a:schemeClr val="bg2">
                  <a:lumMod val="75000"/>
                </a:schemeClr>
              </a:gs>
              <a:gs pos="100000">
                <a:schemeClr val="tx2">
                  <a:lumMod val="1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571500" indent="-571500" rtl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Arial" charset="0"/>
              </a:rPr>
              <a:t>Virus Envelopes: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Prof. Dr. </a:t>
            </a:r>
            <a:r>
              <a:rPr lang="en-US" dirty="0" err="1">
                <a:solidFill>
                  <a:schemeClr val="bg1"/>
                </a:solidFill>
              </a:rPr>
              <a:t>Ghada</a:t>
            </a:r>
            <a:r>
              <a:rPr lang="en-US" dirty="0">
                <a:solidFill>
                  <a:schemeClr val="bg1"/>
                </a:solidFill>
              </a:rPr>
              <a:t> Fahmy </a:t>
            </a:r>
            <a:r>
              <a:rPr lang="en-US" dirty="0" err="1">
                <a:solidFill>
                  <a:schemeClr val="bg1"/>
                </a:solidFill>
              </a:rPr>
              <a:t>Helaly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Prof. Dr. </a:t>
            </a:r>
            <a:r>
              <a:rPr lang="en-US" sz="1200" dirty="0" err="1">
                <a:solidFill>
                  <a:schemeClr val="bg1"/>
                </a:solidFill>
              </a:rPr>
              <a:t>Ghada</a:t>
            </a:r>
            <a:r>
              <a:rPr lang="en-US" sz="1200" dirty="0">
                <a:solidFill>
                  <a:schemeClr val="bg1"/>
                </a:solidFill>
              </a:rPr>
              <a:t> Fahmy </a:t>
            </a:r>
            <a:r>
              <a:rPr lang="en-US" sz="1200" dirty="0" err="1">
                <a:solidFill>
                  <a:schemeClr val="bg1"/>
                </a:solidFill>
              </a:rPr>
              <a:t>Helaly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083320"/>
            <a:ext cx="10896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Envelope proteins :</a:t>
            </a:r>
          </a:p>
          <a:p>
            <a:pPr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a) </a:t>
            </a:r>
            <a:r>
              <a:rPr lang="en-US" sz="2200" dirty="0">
                <a:solidFill>
                  <a:schemeClr val="bg1"/>
                </a:solidFill>
              </a:rPr>
              <a:t>Glycoproteins: Integral Membrane Proteins exposed on outer surface of the membrane.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b) Matrix Proteins: are found at the inner face of the envelope. </a:t>
            </a:r>
          </a:p>
        </p:txBody>
      </p:sp>
      <p:pic>
        <p:nvPicPr>
          <p:cNvPr id="6" name="Picture 5" descr="cow95289_06_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53" r="32790" b="42874"/>
          <a:stretch/>
        </p:blipFill>
        <p:spPr bwMode="auto">
          <a:xfrm>
            <a:off x="2590800" y="3733803"/>
            <a:ext cx="7086600" cy="27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5"/>
          <p:cNvSpPr>
            <a:spLocks noChangeArrowheads="1"/>
          </p:cNvSpPr>
          <p:nvPr/>
        </p:nvSpPr>
        <p:spPr bwMode="auto">
          <a:xfrm>
            <a:off x="5913441" y="2575997"/>
            <a:ext cx="184731" cy="369332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2393" name="Group 4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79113"/>
              </p:ext>
            </p:extLst>
          </p:nvPr>
        </p:nvGraphicFramePr>
        <p:xfrm>
          <a:off x="1066800" y="1905000"/>
          <a:ext cx="10481599" cy="4602480"/>
        </p:xfrm>
        <a:graphic>
          <a:graphicData uri="http://schemas.openxmlformats.org/drawingml/2006/table">
            <a:tbl>
              <a:tblPr rtl="1">
                <a:tableStyleId>{B301B821-A1FF-4177-AEE7-76D212191A09}</a:tableStyleId>
              </a:tblPr>
              <a:tblGrid>
                <a:gridCol w="5909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Parameters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Property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DNA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RNA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Nucleic acid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Linear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Circular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Segmented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Shape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Single-stranded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Double-stranded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Double-stranded with regions of single-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strandedness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Strandedness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Positive sense (+)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Negative sense (−)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Ambisense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(+/−)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Sense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407"/>
          <p:cNvSpPr txBox="1">
            <a:spLocks noChangeArrowheads="1"/>
          </p:cNvSpPr>
          <p:nvPr/>
        </p:nvSpPr>
        <p:spPr bwMode="auto">
          <a:xfrm>
            <a:off x="1676400" y="688882"/>
            <a:ext cx="4724400" cy="64633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1">
                <a:schemeClr val="tx2">
                  <a:lumMod val="50000"/>
                </a:schemeClr>
              </a:gs>
              <a:gs pos="25000">
                <a:schemeClr val="tx2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80000">
                <a:schemeClr val="bg2">
                  <a:lumMod val="75000"/>
                </a:schemeClr>
              </a:gs>
              <a:gs pos="100000">
                <a:schemeClr val="tx2">
                  <a:lumMod val="1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571500" indent="-571500" rtl="0">
              <a:spcBef>
                <a:spcPct val="50000"/>
              </a:spcBef>
              <a:buFont typeface="Wingdings" pitchFamily="2" charset="2"/>
              <a:buChar char="Ø"/>
              <a:defRPr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Arial" charset="0"/>
              </a:defRPr>
            </a:lvl1pPr>
          </a:lstStyle>
          <a:p>
            <a:r>
              <a:rPr lang="en-US" dirty="0"/>
              <a:t>Viral Nucleic acids:</a:t>
            </a:r>
          </a:p>
        </p:txBody>
      </p:sp>
      <p:pic>
        <p:nvPicPr>
          <p:cNvPr id="2562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1245" y="233689"/>
            <a:ext cx="1433052" cy="155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2803" y="152403"/>
            <a:ext cx="2246489" cy="301227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2000" y="682230"/>
            <a:ext cx="10668000" cy="5867400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RNA usually smaller and more fragile than DNA viruses.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Each 1000 </a:t>
            </a:r>
            <a:r>
              <a:rPr lang="en-US" sz="2200" dirty="0" err="1">
                <a:solidFill>
                  <a:schemeClr val="bg1"/>
                </a:solidFill>
              </a:rPr>
              <a:t>bp</a:t>
            </a:r>
            <a:r>
              <a:rPr lang="en-US" sz="2200" dirty="0">
                <a:solidFill>
                  <a:schemeClr val="bg1"/>
                </a:solidFill>
              </a:rPr>
              <a:t> = kilobases, for single-stranded genomes, kb is used. For double-stranded genomes, </a:t>
            </a:r>
            <a:r>
              <a:rPr lang="en-US" sz="2200" dirty="0" err="1">
                <a:solidFill>
                  <a:schemeClr val="bg1"/>
                </a:solidFill>
              </a:rPr>
              <a:t>kilobase</a:t>
            </a:r>
            <a:r>
              <a:rPr lang="en-US" sz="2200" dirty="0">
                <a:solidFill>
                  <a:schemeClr val="bg1"/>
                </a:solidFill>
              </a:rPr>
              <a:t> pairs (</a:t>
            </a:r>
            <a:r>
              <a:rPr lang="en-US" sz="2200" dirty="0" err="1">
                <a:solidFill>
                  <a:schemeClr val="bg1"/>
                </a:solidFill>
              </a:rPr>
              <a:t>kbp</a:t>
            </a:r>
            <a:r>
              <a:rPr lang="en-US" sz="2200" dirty="0">
                <a:solidFill>
                  <a:schemeClr val="bg1"/>
                </a:solidFill>
              </a:rPr>
              <a:t>) is used.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RNA or single-stranded DNA viruses are either positive-sense or negative-sense. Positive-sense viral RNA is identical to viral mRNA and thus can be immediately translated by the host cell. Negative-sense viral RNA is complementary to mRNA and thus must be converted to positive-sense RNA by an RNA polymerase before translation.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endParaRPr lang="ar-JO" sz="2200" dirty="0">
              <a:cs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90800" y="4800600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sz="2000" b="1" dirty="0"/>
              <a:t>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43803" y="381003"/>
            <a:ext cx="2246489" cy="301227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Prof. Dr. </a:t>
            </a:r>
            <a:r>
              <a:rPr lang="en-US" dirty="0" err="1">
                <a:solidFill>
                  <a:schemeClr val="bg1"/>
                </a:solidFill>
              </a:rPr>
              <a:t>Ghada</a:t>
            </a:r>
            <a:r>
              <a:rPr lang="en-US" dirty="0">
                <a:solidFill>
                  <a:schemeClr val="bg1"/>
                </a:solidFill>
              </a:rPr>
              <a:t> Fahmy </a:t>
            </a:r>
            <a:r>
              <a:rPr lang="en-US" dirty="0" err="1">
                <a:solidFill>
                  <a:schemeClr val="bg1"/>
                </a:solidFill>
              </a:rPr>
              <a:t>Helaly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2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914400" y="1490373"/>
            <a:ext cx="10363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Defective viruses: </a:t>
            </a:r>
            <a:r>
              <a:rPr lang="en-US" sz="2000" dirty="0">
                <a:solidFill>
                  <a:schemeClr val="bg1"/>
                </a:solidFill>
              </a:rPr>
              <a:t>composed of viral nucleic acid and proteins but can not replicate without a helper virus, which provide the missing function.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Pseudovirions: </a:t>
            </a:r>
            <a:r>
              <a:rPr lang="en-US" sz="2000" dirty="0">
                <a:solidFill>
                  <a:schemeClr val="bg1"/>
                </a:solidFill>
              </a:rPr>
              <a:t>contain host cell DNA instead of viral DNA within the capsid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Viroids : </a:t>
            </a:r>
            <a:r>
              <a:rPr lang="en-US" sz="2000" dirty="0">
                <a:solidFill>
                  <a:schemeClr val="bg1"/>
                </a:solidFill>
              </a:rPr>
              <a:t>molecules of RNA , no capsid protein or envelope. Viroids are important pathogens of plants.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Prions: </a:t>
            </a:r>
            <a:r>
              <a:rPr lang="en-US" sz="2000" dirty="0">
                <a:solidFill>
                  <a:schemeClr val="bg1"/>
                </a:solidFill>
              </a:rPr>
              <a:t>infectious protein molecules that do not contain DNA or RNA. They cause an infection in sheep called </a:t>
            </a:r>
            <a:r>
              <a:rPr lang="en-US" sz="2000" dirty="0" err="1">
                <a:solidFill>
                  <a:schemeClr val="bg1"/>
                </a:solidFill>
              </a:rPr>
              <a:t>scrapie</a:t>
            </a:r>
            <a:r>
              <a:rPr lang="en-US" sz="2000" dirty="0">
                <a:solidFill>
                  <a:schemeClr val="bg1"/>
                </a:solidFill>
              </a:rPr>
              <a:t> and cattle bovine spongiform encephalopathy ("mad cow" disease). In humans they cause </a:t>
            </a:r>
            <a:r>
              <a:rPr lang="en-US" sz="2000" dirty="0" err="1">
                <a:solidFill>
                  <a:schemeClr val="bg1"/>
                </a:solidFill>
              </a:rPr>
              <a:t>kuru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dirty="0" err="1">
                <a:solidFill>
                  <a:schemeClr val="bg1"/>
                </a:solidFill>
              </a:rPr>
              <a:t>Creutzfeld</a:t>
            </a:r>
            <a:r>
              <a:rPr lang="en-US" sz="2000" dirty="0">
                <a:solidFill>
                  <a:schemeClr val="bg1"/>
                </a:solidFill>
              </a:rPr>
              <a:t>-Jacob disease.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0" y="516603"/>
            <a:ext cx="7467600" cy="584775"/>
          </a:xfrm>
          <a:prstGeom prst="rect">
            <a:avLst/>
          </a:prstGeom>
          <a:gradFill flip="none" rotWithShape="1">
            <a:gsLst>
              <a:gs pos="0">
                <a:srgbClr val="143E58"/>
              </a:gs>
              <a:gs pos="10001">
                <a:srgbClr val="FFFF99"/>
              </a:gs>
              <a:gs pos="25000">
                <a:schemeClr val="accent2">
                  <a:lumMod val="75000"/>
                </a:schemeClr>
              </a:gs>
              <a:gs pos="50000">
                <a:srgbClr val="1B1422"/>
              </a:gs>
              <a:gs pos="80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spc="150" dirty="0">
                <a:ln w="11430"/>
                <a:solidFill>
                  <a:srgbClr val="FFD7A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cs typeface="Arial" charset="0"/>
              </a:rPr>
              <a:t>Atypical virus like agents: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7400" y="5266193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Prof. Dr. </a:t>
            </a:r>
            <a:r>
              <a:rPr lang="en-US" dirty="0" err="1">
                <a:solidFill>
                  <a:schemeClr val="bg1"/>
                </a:solidFill>
              </a:rPr>
              <a:t>Ghada</a:t>
            </a:r>
            <a:r>
              <a:rPr lang="en-US" dirty="0">
                <a:solidFill>
                  <a:schemeClr val="bg1"/>
                </a:solidFill>
              </a:rPr>
              <a:t> Fahmy </a:t>
            </a:r>
            <a:r>
              <a:rPr lang="en-US" dirty="0" err="1">
                <a:solidFill>
                  <a:schemeClr val="bg1"/>
                </a:solidFill>
              </a:rPr>
              <a:t>Helaly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76400" y="746126"/>
            <a:ext cx="847327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SA"/>
            </a:defPPr>
            <a:lvl1pPr algn="ctr">
              <a:defRPr sz="4000" b="1">
                <a:ln w="11430"/>
                <a:solidFill>
                  <a:srgbClr val="023F5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defRPr>
            </a:lvl1pPr>
          </a:lstStyle>
          <a:p>
            <a:pPr algn="l" rtl="0"/>
            <a:r>
              <a:rPr lang="en-US" dirty="0">
                <a:solidFill>
                  <a:schemeClr val="bg1"/>
                </a:solidFill>
              </a:rPr>
              <a:t>VIRAL CLASSIFICATION: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1812926"/>
            <a:ext cx="86683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</a:rPr>
              <a:t>Viruses infect all major groups of organisms.</a:t>
            </a:r>
          </a:p>
          <a:p>
            <a:pPr marL="342900" indent="-342900" rtl="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</a:rPr>
              <a:t> Some viruses have a broader host range </a:t>
            </a:r>
          </a:p>
          <a:p>
            <a:pPr marL="342900" indent="-342900" rtl="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</a:rPr>
              <a:t>None can cross the eukaryotic/prokaryotic boundary.</a:t>
            </a:r>
          </a:p>
          <a:p>
            <a:pPr marL="342900" indent="-342900" rtl="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</a:rPr>
              <a:t>The oldest classification of viruses is based on the diseases they produce.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09858" y="381001"/>
            <a:ext cx="2514600" cy="365125"/>
          </a:xfrm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Prof. Dr. Ghada Fahmy Helaly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295400" y="2057400"/>
            <a:ext cx="10363200" cy="51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2000" b="1" dirty="0"/>
          </a:p>
          <a:p>
            <a:pPr rtl="0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400" b="1" dirty="0"/>
              <a:t>   </a:t>
            </a:r>
            <a:r>
              <a:rPr lang="en-US" sz="2400" b="1" dirty="0">
                <a:solidFill>
                  <a:schemeClr val="bg1"/>
                </a:solidFill>
              </a:rPr>
              <a:t>International Committee on Taxonomy of Viruses [ICTV]:     </a:t>
            </a:r>
          </a:p>
          <a:p>
            <a:pPr marL="1139825" indent="-225425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Order (-</a:t>
            </a:r>
            <a:r>
              <a:rPr lang="en-US" sz="2400" b="1" dirty="0" err="1">
                <a:solidFill>
                  <a:schemeClr val="bg1"/>
                </a:solidFill>
              </a:rPr>
              <a:t>virales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</a:p>
          <a:p>
            <a:pPr marL="1139825" indent="-225425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Family (-</a:t>
            </a:r>
            <a:r>
              <a:rPr lang="en-US" sz="2400" b="1" dirty="0" err="1">
                <a:solidFill>
                  <a:schemeClr val="bg1"/>
                </a:solidFill>
              </a:rPr>
              <a:t>viridae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</a:p>
          <a:p>
            <a:pPr marL="1139825" indent="-225425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Subfamily (-</a:t>
            </a:r>
            <a:r>
              <a:rPr lang="en-US" sz="2400" b="1" dirty="0" err="1">
                <a:solidFill>
                  <a:schemeClr val="bg1"/>
                </a:solidFill>
              </a:rPr>
              <a:t>virinae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</a:p>
          <a:p>
            <a:pPr marL="1139825" indent="-225425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Genus (</a:t>
            </a:r>
            <a:r>
              <a:rPr lang="en-US" sz="2400" b="1" i="1" dirty="0">
                <a:solidFill>
                  <a:schemeClr val="bg1"/>
                </a:solidFill>
              </a:rPr>
              <a:t>-virus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</a:p>
          <a:p>
            <a:pPr marL="1139825" indent="-225425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Species (</a:t>
            </a:r>
            <a:r>
              <a:rPr lang="en-US" sz="2400" b="1" i="1" dirty="0">
                <a:solidFill>
                  <a:schemeClr val="bg1"/>
                </a:solidFill>
              </a:rPr>
              <a:t>-virus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rtl="0" eaLnBrk="1" hangingPunct="1">
              <a:lnSpc>
                <a:spcPct val="120000"/>
              </a:lnSpc>
            </a:pPr>
            <a:endParaRPr lang="en-US" sz="2000" b="1" dirty="0">
              <a:solidFill>
                <a:srgbClr val="FF9900"/>
              </a:solidFill>
            </a:endParaRPr>
          </a:p>
          <a:p>
            <a:pPr marL="342900" indent="-342900" rtl="0" eaLnBrk="1" hangingPunct="1">
              <a:lnSpc>
                <a:spcPct val="120000"/>
              </a:lnSpc>
              <a:buBlip>
                <a:blip r:embed="rId4"/>
              </a:buBlip>
            </a:pPr>
            <a:endParaRPr lang="en-US" sz="2000" dirty="0"/>
          </a:p>
          <a:p>
            <a:pPr rtl="0" eaLnBrk="1" hangingPunct="1">
              <a:lnSpc>
                <a:spcPct val="120000"/>
              </a:lnSpc>
            </a:pPr>
            <a:endParaRPr lang="en-US" sz="2000" b="1" dirty="0">
              <a:solidFill>
                <a:srgbClr val="FF9900"/>
              </a:solidFill>
            </a:endParaRPr>
          </a:p>
          <a:p>
            <a:pPr rtl="0" eaLnBrk="1" hangingPunct="1">
              <a:lnSpc>
                <a:spcPct val="120000"/>
              </a:lnSpc>
            </a:pP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73158" y="291964"/>
            <a:ext cx="2246489" cy="301227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23" y="1057316"/>
            <a:ext cx="658276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Universal System of  Virus Taxonomy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988142" y="2133600"/>
            <a:ext cx="11049000" cy="430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dsDNA viruses (e.g. Herpesviruses) 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en-US" sz="2000" dirty="0" err="1">
                <a:solidFill>
                  <a:schemeClr val="bg1"/>
                </a:solidFill>
              </a:rPr>
              <a:t>ssDNA</a:t>
            </a:r>
            <a:r>
              <a:rPr lang="en-US" sz="2000" dirty="0">
                <a:solidFill>
                  <a:schemeClr val="bg1"/>
                </a:solidFill>
              </a:rPr>
              <a:t> viruses (+)sense DNA (e.g. Parvoviruses) 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fr-FR" sz="2000" dirty="0" err="1">
                <a:solidFill>
                  <a:schemeClr val="bg1"/>
                </a:solidFill>
              </a:rPr>
              <a:t>dsRNA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viruses</a:t>
            </a:r>
            <a:r>
              <a:rPr lang="fr-FR" sz="2000" dirty="0">
                <a:solidFill>
                  <a:schemeClr val="bg1"/>
                </a:solidFill>
              </a:rPr>
              <a:t> (</a:t>
            </a:r>
            <a:r>
              <a:rPr lang="fr-FR" sz="2000" dirty="0" err="1">
                <a:solidFill>
                  <a:schemeClr val="bg1"/>
                </a:solidFill>
              </a:rPr>
              <a:t>e.g</a:t>
            </a:r>
            <a:r>
              <a:rPr lang="fr-FR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Reoviruses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(+)</a:t>
            </a:r>
            <a:r>
              <a:rPr lang="en-US" sz="2000" dirty="0" err="1">
                <a:solidFill>
                  <a:schemeClr val="bg1"/>
                </a:solidFill>
              </a:rPr>
              <a:t>ssRNA</a:t>
            </a:r>
            <a:r>
              <a:rPr lang="en-US" sz="2000" dirty="0">
                <a:solidFill>
                  <a:schemeClr val="bg1"/>
                </a:solidFill>
              </a:rPr>
              <a:t> viruses (+)sense RNA (e.g. Picornaviruses,) 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(-)</a:t>
            </a:r>
            <a:r>
              <a:rPr lang="en-US" sz="2000" dirty="0" err="1">
                <a:solidFill>
                  <a:schemeClr val="bg1"/>
                </a:solidFill>
              </a:rPr>
              <a:t>ssRNA</a:t>
            </a:r>
            <a:r>
              <a:rPr lang="en-US" sz="2000" dirty="0">
                <a:solidFill>
                  <a:schemeClr val="bg1"/>
                </a:solidFill>
              </a:rPr>
              <a:t> viruses (-)sense RNA (e.g. </a:t>
            </a:r>
            <a:r>
              <a:rPr lang="en-US" sz="2000" dirty="0" err="1">
                <a:solidFill>
                  <a:schemeClr val="bg1"/>
                </a:solidFill>
              </a:rPr>
              <a:t>Orthomyxoviruses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en-US" sz="2000" dirty="0" err="1">
                <a:solidFill>
                  <a:schemeClr val="bg1"/>
                </a:solidFill>
              </a:rPr>
              <a:t>ssRNA</a:t>
            </a:r>
            <a:r>
              <a:rPr lang="en-US" sz="2000" dirty="0">
                <a:solidFill>
                  <a:schemeClr val="bg1"/>
                </a:solidFill>
              </a:rPr>
              <a:t>-RT viruses (+)sense RNA with DNA intermediate in life-cycle (e.g. Retroviruses)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dsDNA</a:t>
            </a:r>
            <a:r>
              <a:rPr lang="fr-FR" sz="2000" dirty="0">
                <a:solidFill>
                  <a:schemeClr val="bg1"/>
                </a:solidFill>
              </a:rPr>
              <a:t>-RT </a:t>
            </a:r>
            <a:r>
              <a:rPr lang="fr-FR" sz="2000" dirty="0" err="1">
                <a:solidFill>
                  <a:schemeClr val="bg1"/>
                </a:solidFill>
              </a:rPr>
              <a:t>viruses</a:t>
            </a:r>
            <a:r>
              <a:rPr lang="fr-FR" sz="2000" dirty="0">
                <a:solidFill>
                  <a:schemeClr val="bg1"/>
                </a:solidFill>
              </a:rPr>
              <a:t> (</a:t>
            </a:r>
            <a:r>
              <a:rPr lang="fr-FR" sz="2000" dirty="0" err="1">
                <a:solidFill>
                  <a:schemeClr val="bg1"/>
                </a:solidFill>
              </a:rPr>
              <a:t>e.g</a:t>
            </a:r>
            <a:r>
              <a:rPr lang="fr-FR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Hepadnaviruses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041823" y="726790"/>
            <a:ext cx="2995319" cy="301227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Prof. Dr. Ghada Fahmy Helaly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44886"/>
            <a:ext cx="9645445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rtl="0">
              <a:lnSpc>
                <a:spcPct val="150000"/>
              </a:lnSpc>
              <a:buBlip>
                <a:blip r:embed="rId3"/>
              </a:buBlip>
            </a:pPr>
            <a:r>
              <a:rPr lang="en-US" sz="2000" b="1" dirty="0">
                <a:solidFill>
                  <a:schemeClr val="bg1"/>
                </a:solidFill>
              </a:rPr>
              <a:t>The Baltimore classification of viruses is based on the mechanism of mRNA production. </a:t>
            </a:r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classification places viruses into </a:t>
            </a:r>
            <a:r>
              <a:rPr lang="en-US" sz="2000" b="1" u="sng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seven groups</a:t>
            </a:r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807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Five Basic Structural Forms of  Viruses in nature: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2261635"/>
            <a:ext cx="65532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>
              <a:lnSpc>
                <a:spcPct val="200000"/>
              </a:lnSpc>
              <a:buSzPct val="151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chemeClr val="bg1"/>
                </a:solidFill>
              </a:rPr>
              <a:t>  Naked Icosahedral e.g. poliovirus</a:t>
            </a:r>
          </a:p>
          <a:p>
            <a:pPr rtl="0">
              <a:lnSpc>
                <a:spcPct val="200000"/>
              </a:lnSpc>
              <a:buSzPct val="151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chemeClr val="bg1"/>
                </a:solidFill>
              </a:rPr>
              <a:t>  Naked helical e.g. tobacco mosaic virus</a:t>
            </a:r>
          </a:p>
          <a:p>
            <a:pPr rtl="0">
              <a:lnSpc>
                <a:spcPct val="200000"/>
              </a:lnSpc>
              <a:buSzPct val="151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chemeClr val="bg1"/>
                </a:solidFill>
              </a:rPr>
              <a:t>  Enveloped Icosahedral e.g. herpes virus</a:t>
            </a:r>
          </a:p>
          <a:p>
            <a:pPr rtl="0">
              <a:lnSpc>
                <a:spcPct val="200000"/>
              </a:lnSpc>
              <a:buSzPct val="151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chemeClr val="bg1"/>
                </a:solidFill>
              </a:rPr>
              <a:t>  Enveloped helical e.g. measles virus</a:t>
            </a:r>
          </a:p>
          <a:p>
            <a:pPr rtl="0">
              <a:lnSpc>
                <a:spcPct val="200000"/>
              </a:lnSpc>
              <a:buSzPct val="151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chemeClr val="bg1"/>
                </a:solidFill>
              </a:rPr>
              <a:t>  Complex e.g. poxvirus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71833"/>
              </p:ext>
            </p:extLst>
          </p:nvPr>
        </p:nvGraphicFramePr>
        <p:xfrm>
          <a:off x="1371601" y="1676401"/>
          <a:ext cx="10286998" cy="410876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09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3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Nucleic acid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Envelope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Capsid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64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Parvoviridae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SS, linear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B19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874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Papovaviridae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DS, circular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Papillomavirus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41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Adenoviridae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DS, linear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Adenovirus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396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Hepadnaviridae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DS, incomplete circular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Hepatitis B virus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874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Herpesviridae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DS, linear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HSV, CMV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874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Poxviridae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DS, linear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Smallpox virus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1371600" y="643084"/>
            <a:ext cx="3429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3600" b="1" dirty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DNA Viruses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460522"/>
            <a:ext cx="2362200" cy="365125"/>
          </a:xfrm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Prof. Dr. Ghada Fahmy Helaly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516" y="1524000"/>
            <a:ext cx="860568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8575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dirty="0">
                <a:solidFill>
                  <a:schemeClr val="bg1"/>
                </a:solidFill>
              </a:rPr>
              <a:t>In 1884, </a:t>
            </a:r>
            <a:r>
              <a:rPr lang="en-US" sz="2200" dirty="0" err="1">
                <a:solidFill>
                  <a:schemeClr val="bg1"/>
                </a:solidFill>
              </a:rPr>
              <a:t>Chamberland</a:t>
            </a:r>
            <a:r>
              <a:rPr lang="en-US" sz="2200" dirty="0">
                <a:solidFill>
                  <a:schemeClr val="bg1"/>
                </a:solidFill>
              </a:rPr>
              <a:t> filter with pores smaller than bacteria</a:t>
            </a:r>
          </a:p>
          <a:p>
            <a:pPr rtl="0">
              <a:spcBef>
                <a:spcPts val="0"/>
              </a:spcBef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dirty="0">
                <a:solidFill>
                  <a:schemeClr val="bg1"/>
                </a:solidFill>
              </a:rPr>
              <a:t>In 1892, the Russian biologist </a:t>
            </a:r>
            <a:r>
              <a:rPr lang="en-US" sz="2200" dirty="0" err="1">
                <a:solidFill>
                  <a:schemeClr val="bg1"/>
                </a:solidFill>
              </a:rPr>
              <a:t>Dimitri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Ivanovski</a:t>
            </a:r>
            <a:r>
              <a:rPr lang="en-US" sz="2200" dirty="0">
                <a:solidFill>
                  <a:schemeClr val="bg1"/>
                </a:solidFill>
              </a:rPr>
              <a:t> used this filter to study what is now known to be tobacco mosaic virus.</a:t>
            </a:r>
          </a:p>
          <a:p>
            <a:pPr rtl="0">
              <a:spcBef>
                <a:spcPts val="0"/>
              </a:spcBef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8575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dirty="0">
                <a:solidFill>
                  <a:schemeClr val="bg1"/>
                </a:solidFill>
              </a:rPr>
              <a:t> Origins of viruses:</a:t>
            </a:r>
          </a:p>
          <a:p>
            <a:pPr lvl="2" rt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2200" dirty="0">
                <a:solidFill>
                  <a:schemeClr val="bg1"/>
                </a:solidFill>
              </a:rPr>
              <a:t>Regressive theory</a:t>
            </a:r>
          </a:p>
          <a:p>
            <a:pPr lvl="2" rt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2200" dirty="0">
                <a:solidFill>
                  <a:schemeClr val="bg1"/>
                </a:solidFill>
              </a:rPr>
              <a:t>Cellular origin theory</a:t>
            </a:r>
          </a:p>
          <a:p>
            <a:pPr lvl="2" rt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2200" dirty="0">
                <a:solidFill>
                  <a:schemeClr val="bg1"/>
                </a:solidFill>
              </a:rPr>
              <a:t>Coevolution theory</a:t>
            </a:r>
          </a:p>
          <a:p>
            <a:pPr rtl="0">
              <a:spcBef>
                <a:spcPts val="0"/>
              </a:spcBef>
            </a:pPr>
            <a:endParaRPr lang="en-US" sz="2200" dirty="0">
              <a:solidFill>
                <a:srgbClr val="00FF00"/>
              </a:solidFill>
            </a:endParaRPr>
          </a:p>
          <a:p>
            <a:pPr rtl="0">
              <a:spcBef>
                <a:spcPts val="0"/>
              </a:spcBef>
            </a:pP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752600" y="1828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</p:txBody>
      </p:sp>
      <p:pic>
        <p:nvPicPr>
          <p:cNvPr id="5" name="Picture 4" descr="TMVsymptom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4516" y="3405453"/>
            <a:ext cx="2034209" cy="2295939"/>
          </a:xfrm>
          <a:prstGeom prst="ellipse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10" descr="150px-Ivanov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0" y="1752600"/>
            <a:ext cx="1445088" cy="1939743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/>
          <p:cNvSpPr/>
          <p:nvPr/>
        </p:nvSpPr>
        <p:spPr>
          <a:xfrm>
            <a:off x="2755872" y="4873630"/>
            <a:ext cx="346249" cy="89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eaLnBrk="1" hangingPunct="1">
              <a:lnSpc>
                <a:spcPct val="120000"/>
              </a:lnSpc>
              <a:spcBef>
                <a:spcPct val="50000"/>
              </a:spcBef>
            </a:pPr>
            <a:endParaRPr lang="en-US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1" hangingPunct="1"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endParaRPr lang="en-US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3257" y="548640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" y="645253"/>
            <a:ext cx="3314700" cy="584775"/>
          </a:xfrm>
          <a:prstGeom prst="rect">
            <a:avLst/>
          </a:prstGeom>
          <a:gradFill flip="none" rotWithShape="1">
            <a:gsLst>
              <a:gs pos="0">
                <a:srgbClr val="143E58"/>
              </a:gs>
              <a:gs pos="10001">
                <a:srgbClr val="FFFF99"/>
              </a:gs>
              <a:gs pos="25000">
                <a:schemeClr val="accent2">
                  <a:lumMod val="75000"/>
                </a:schemeClr>
              </a:gs>
              <a:gs pos="50000">
                <a:srgbClr val="1B1422"/>
              </a:gs>
              <a:gs pos="80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ar-SA"/>
            </a:defPPr>
            <a:lvl1pPr>
              <a:spcBef>
                <a:spcPct val="50000"/>
              </a:spcBef>
              <a:defRPr sz="3200" b="1" spc="150">
                <a:ln w="11430"/>
                <a:solidFill>
                  <a:srgbClr val="FFD7A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FFDBB7"/>
                </a:solidFill>
              </a:rPr>
              <a:t>Introduction: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096346" y="601980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289140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24906"/>
              </p:ext>
            </p:extLst>
          </p:nvPr>
        </p:nvGraphicFramePr>
        <p:xfrm>
          <a:off x="1523999" y="1225660"/>
          <a:ext cx="10134598" cy="561340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11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5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  <a:endParaRPr lang="en-US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Nucleic acid</a:t>
                      </a:r>
                      <a:endParaRPr lang="en-US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Envelope</a:t>
                      </a:r>
                      <a:endParaRPr lang="en-US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Capsid</a:t>
                      </a:r>
                      <a:endParaRPr lang="en-US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Picornavirus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+ve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Calicivirus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+ve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HEV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Reovirus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 linear, 10S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Flavivirus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+ve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+ve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Rubella 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2S, +ve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Orthomyxovirus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8S, -ve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Influenza 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Paramyxovirus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-ve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Measles 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Rhabdovirus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-ve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Rabies 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Filovirus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-ve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Ebola 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circular, NS, +ve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Arenavirus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circular, 2S, ± 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LCMV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Bunyavirus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circular, 3S, -ve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Hantavirus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r>
                        <a:rPr kumimoji="0" lang="en-US" sz="16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circular, CC, -ve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HDV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1371600" y="608826"/>
            <a:ext cx="3429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SA"/>
            </a:defPPr>
            <a:lvl1pPr rtl="0">
              <a:defRPr sz="3600" b="1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/>
              <a:t>  RNA Viruses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467602" y="506768"/>
            <a:ext cx="2666998" cy="331432"/>
          </a:xfrm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Prof. Dr. Ghada Fahmy Helaly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68580" tIns="34290" rIns="68580" bIns="34290" rtlCol="0" anchor="ctr"/>
          <a:lstStyle/>
          <a:p>
            <a:r>
              <a:rPr lang="en-US" sz="825" b="1"/>
              <a:t>Prof. Dr. Ghada Fahmy Helaly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827108"/>
            <a:ext cx="4572000" cy="830997"/>
          </a:xfrm>
          <a:prstGeom prst="rect">
            <a:avLst/>
          </a:prstGeom>
          <a:gradFill flip="none" rotWithShape="1">
            <a:gsLst>
              <a:gs pos="0">
                <a:srgbClr val="003A1A"/>
              </a:gs>
              <a:gs pos="80000">
                <a:schemeClr val="bg1">
                  <a:lumMod val="95000"/>
                </a:schemeClr>
              </a:gs>
              <a:gs pos="58000">
                <a:srgbClr val="C0E399"/>
              </a:gs>
              <a:gs pos="38000">
                <a:srgbClr val="6FCF6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DNA viruses: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2209800"/>
            <a:ext cx="10210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rtl="0">
              <a:lnSpc>
                <a:spcPct val="250000"/>
              </a:lnSpc>
              <a:buSzPct val="146000"/>
              <a:buBlip>
                <a:blip r:embed="rId2"/>
              </a:buBlip>
            </a:pPr>
            <a:r>
              <a:rPr lang="en-US" sz="2200" b="1" dirty="0"/>
              <a:t>Contain </a:t>
            </a:r>
            <a:r>
              <a:rPr lang="en-US" sz="2200" b="1" dirty="0">
                <a:solidFill>
                  <a:srgbClr val="C00000"/>
                </a:solidFill>
              </a:rPr>
              <a:t>double-stranded DNA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/>
              <a:t>(</a:t>
            </a:r>
            <a:r>
              <a:rPr lang="en-US" sz="2200" b="1" u="sng" dirty="0"/>
              <a:t>except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0033CC"/>
                </a:solidFill>
              </a:rPr>
              <a:t>parvoviruses</a:t>
            </a:r>
            <a:r>
              <a:rPr lang="en-US" sz="2200" b="1" dirty="0"/>
              <a:t>).</a:t>
            </a:r>
          </a:p>
          <a:p>
            <a:pPr marL="342900" indent="-342900" rtl="0">
              <a:lnSpc>
                <a:spcPct val="250000"/>
              </a:lnSpc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</a:rPr>
              <a:t>Naked</a:t>
            </a:r>
            <a:r>
              <a:rPr lang="en-US" sz="2200" b="1" dirty="0"/>
              <a:t> viruses (</a:t>
            </a:r>
            <a:r>
              <a:rPr lang="en-US" sz="2200" b="1" u="sng" dirty="0"/>
              <a:t>except </a:t>
            </a:r>
            <a:r>
              <a:rPr lang="en-US" sz="2200" b="1" dirty="0">
                <a:solidFill>
                  <a:srgbClr val="0000CC"/>
                </a:solidFill>
              </a:rPr>
              <a:t>herpesviruses</a:t>
            </a:r>
            <a:r>
              <a:rPr lang="en-US" sz="2200" b="1" dirty="0"/>
              <a:t>, </a:t>
            </a:r>
            <a:r>
              <a:rPr lang="en-US" sz="2200" b="1" dirty="0">
                <a:solidFill>
                  <a:srgbClr val="0000CC"/>
                </a:solidFill>
              </a:rPr>
              <a:t>poxviruses</a:t>
            </a:r>
            <a:r>
              <a:rPr lang="en-US" sz="2200" b="1" dirty="0"/>
              <a:t>, and </a:t>
            </a:r>
            <a:r>
              <a:rPr lang="en-US" sz="2200" b="1" dirty="0" err="1">
                <a:solidFill>
                  <a:srgbClr val="0000CC"/>
                </a:solidFill>
              </a:rPr>
              <a:t>hepadnaviruses</a:t>
            </a:r>
            <a:r>
              <a:rPr lang="en-US" sz="2200" b="1" dirty="0"/>
              <a:t>).</a:t>
            </a:r>
          </a:p>
          <a:p>
            <a:pPr marL="342900" indent="-342900" rtl="0">
              <a:lnSpc>
                <a:spcPct val="250000"/>
              </a:lnSpc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</a:rPr>
              <a:t>Icosahedral </a:t>
            </a:r>
            <a:r>
              <a:rPr lang="en-US" sz="2200" b="1" dirty="0"/>
              <a:t>capsids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/>
              <a:t>and </a:t>
            </a:r>
            <a:r>
              <a:rPr lang="en-US" sz="2200" b="1" dirty="0">
                <a:solidFill>
                  <a:srgbClr val="C00000"/>
                </a:solidFill>
              </a:rPr>
              <a:t>replicate in the nucleus </a:t>
            </a:r>
            <a:r>
              <a:rPr lang="en-US" sz="2200" b="1" dirty="0"/>
              <a:t>(</a:t>
            </a:r>
            <a:r>
              <a:rPr lang="en-US" sz="2200" b="1" u="sng" dirty="0"/>
              <a:t>except </a:t>
            </a:r>
            <a:r>
              <a:rPr lang="en-US" sz="2200" b="1" dirty="0">
                <a:solidFill>
                  <a:srgbClr val="0000CC"/>
                </a:solidFill>
              </a:rPr>
              <a:t>poxviruses</a:t>
            </a:r>
            <a:r>
              <a:rPr lang="en-US" sz="22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21822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20787" y="2057400"/>
            <a:ext cx="10590214" cy="3179140"/>
          </a:xfr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single-stranded RNA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u="sng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u="sng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caliciviruses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picornaviruses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Helical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capsids (</a:t>
            </a:r>
            <a:r>
              <a:rPr lang="en-US" sz="2200" b="1" u="sng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picornaviruses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reoviruses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togaviruses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,???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picornaviruses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orthomyxoviruses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paramyxoviruses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or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ambisense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arenaviruses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Replicate in the cytoplasm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u="sng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orthomyxoviruses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0787" y="883065"/>
            <a:ext cx="4876800" cy="830997"/>
          </a:xfrm>
          <a:prstGeom prst="rect">
            <a:avLst/>
          </a:prstGeom>
          <a:gradFill flip="none" rotWithShape="1">
            <a:gsLst>
              <a:gs pos="0">
                <a:srgbClr val="003A1A"/>
              </a:gs>
              <a:gs pos="80000">
                <a:schemeClr val="bg1">
                  <a:lumMod val="95000"/>
                </a:schemeClr>
              </a:gs>
              <a:gs pos="58000">
                <a:srgbClr val="C0E399"/>
              </a:gs>
              <a:gs pos="38000">
                <a:srgbClr val="6FCF6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en-US" dirty="0"/>
              <a:t>RNA viruses:</a:t>
            </a:r>
          </a:p>
        </p:txBody>
      </p:sp>
    </p:spTree>
    <p:extLst>
      <p:ext uri="{BB962C8B-B14F-4D97-AF65-F5344CB8AC3E}">
        <p14:creationId xmlns:p14="http://schemas.microsoft.com/office/powerpoint/2010/main" val="2081233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nvitationstyles.com/images/invit/INHW050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5278" r="2873" b="3602"/>
          <a:stretch/>
        </p:blipFill>
        <p:spPr bwMode="auto">
          <a:xfrm>
            <a:off x="1524001" y="762000"/>
            <a:ext cx="9144000" cy="609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fbimages.net/image/img_1415538228_66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38" y="41910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5562603"/>
            <a:ext cx="2990538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Prof. Dr. Ghada Fahmy Helaly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2290" y="457200"/>
            <a:ext cx="6248400" cy="584775"/>
          </a:xfrm>
          <a:prstGeom prst="rect">
            <a:avLst/>
          </a:prstGeom>
          <a:gradFill flip="none" rotWithShape="1">
            <a:gsLst>
              <a:gs pos="0">
                <a:srgbClr val="143E58"/>
              </a:gs>
              <a:gs pos="10001">
                <a:srgbClr val="FFFF99"/>
              </a:gs>
              <a:gs pos="25000">
                <a:schemeClr val="accent2">
                  <a:lumMod val="75000"/>
                </a:schemeClr>
              </a:gs>
              <a:gs pos="50000">
                <a:srgbClr val="1B1422"/>
              </a:gs>
              <a:gs pos="80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spc="150" dirty="0">
                <a:ln w="11430"/>
                <a:solidFill>
                  <a:srgbClr val="FFD7A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cs typeface="Arial" charset="0"/>
              </a:rPr>
              <a:t>General Characteristics: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762000" y="1524000"/>
            <a:ext cx="10744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bg1"/>
                </a:solidFill>
              </a:rPr>
              <a:t>Wide diversity of shapes and sizes.</a:t>
            </a:r>
            <a:endParaRPr lang="en-US" sz="2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Small size: </a:t>
            </a:r>
            <a:r>
              <a:rPr lang="en-US" sz="2200" dirty="0">
                <a:solidFill>
                  <a:schemeClr val="bg1"/>
                </a:solidFill>
              </a:rPr>
              <a:t>EM, 10 - 300 </a:t>
            </a:r>
            <a:r>
              <a:rPr lang="en-US" sz="2200" dirty="0" err="1">
                <a:solidFill>
                  <a:schemeClr val="bg1"/>
                </a:solidFill>
              </a:rPr>
              <a:t>nanometres</a:t>
            </a:r>
            <a:r>
              <a:rPr lang="en-US" sz="2200" dirty="0">
                <a:solidFill>
                  <a:schemeClr val="bg1"/>
                </a:solidFill>
              </a:rPr>
              <a:t> ( Filoviruses: length up to 1400 nm, diameters, 80 nm).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Filterable.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Obligate intracellular parasites: using the biosynthetic machinery of the host.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bg1"/>
                </a:solidFill>
                <a:latin typeface="Arial" pitchFamily="34"/>
              </a:rPr>
              <a:t>They contain molecular machinery for viral replication.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 startAt="5"/>
              <a:defRPr/>
            </a:pPr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Protein coat.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 startAt="5"/>
              <a:defRPr/>
            </a:pPr>
            <a:r>
              <a:rPr lang="en-US" sz="2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No ribosomes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mitochondria or other organelles.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 startAt="5"/>
              <a:defRPr/>
            </a:pPr>
            <a:r>
              <a:rPr lang="en-US" sz="2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Only one type of nucleic acid.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 startAt="5"/>
              <a:defRPr/>
            </a:pPr>
            <a:r>
              <a:rPr lang="en-US" sz="2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Naked</a:t>
            </a:r>
            <a:r>
              <a:rPr lang="en-US" sz="2000" b="1" dirty="0">
                <a:solidFill>
                  <a:schemeClr val="bg1"/>
                </a:solidFill>
              </a:rPr>
              <a:t> or </a:t>
            </a:r>
            <a:r>
              <a:rPr lang="en-US" sz="2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enveloped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(lipoprotein envelope).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 startAt="5"/>
              <a:defRPr/>
            </a:pPr>
            <a:r>
              <a:rPr lang="en-US" sz="2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Do not grow in size.</a:t>
            </a:r>
            <a:endParaRPr lang="en-US" sz="2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endParaRPr lang="en-US" sz="2200" dirty="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4200" y="620619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914400" y="1995202"/>
            <a:ext cx="10287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complete virus particle, known as a virion, consists of nucleic acid surrounded by a protective coat of protein called a capsid.</a:t>
            </a:r>
          </a:p>
          <a:p>
            <a:pPr marL="342900" indent="-342900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capsid is made from identical protein subunits called </a:t>
            </a:r>
            <a:r>
              <a:rPr lang="en-US" sz="2400" dirty="0" err="1">
                <a:solidFill>
                  <a:schemeClr val="bg1"/>
                </a:solidFill>
              </a:rPr>
              <a:t>capsomers</a:t>
            </a:r>
            <a:r>
              <a:rPr lang="en-US" sz="2400" dirty="0">
                <a:solidFill>
                  <a:schemeClr val="bg1"/>
                </a:solidFill>
              </a:rPr>
              <a:t>, encoded by the viral genome.</a:t>
            </a:r>
          </a:p>
          <a:p>
            <a:pPr marL="342900" indent="-342900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The viral capsid proteins with viral nucleic acid is called a nucleocapsid. </a:t>
            </a:r>
          </a:p>
          <a:p>
            <a:pPr marL="342900" indent="-342900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Classified as helical, icosahedral, or complex.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1356508"/>
            <a:ext cx="5029200" cy="58477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1">
                <a:schemeClr val="tx2">
                  <a:lumMod val="50000"/>
                </a:schemeClr>
              </a:gs>
              <a:gs pos="25000">
                <a:schemeClr val="tx2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80000">
                <a:schemeClr val="bg2">
                  <a:lumMod val="75000"/>
                </a:schemeClr>
              </a:gs>
              <a:gs pos="100000">
                <a:schemeClr val="tx2">
                  <a:lumMod val="1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571500" indent="-571500" rtl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Arial" charset="0"/>
              </a:rPr>
              <a:t>Capsid and Symmetry: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457200" y="508838"/>
            <a:ext cx="5867400" cy="64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VIRUS STRUCTURE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Prof. Dr. </a:t>
            </a:r>
            <a:r>
              <a:rPr lang="en-US" sz="1200" dirty="0" err="1">
                <a:solidFill>
                  <a:schemeClr val="bg1"/>
                </a:solidFill>
              </a:rPr>
              <a:t>Ghada</a:t>
            </a:r>
            <a:r>
              <a:rPr lang="en-US" sz="1200" dirty="0">
                <a:solidFill>
                  <a:schemeClr val="bg1"/>
                </a:solidFill>
              </a:rPr>
              <a:t> Fahmy </a:t>
            </a:r>
            <a:r>
              <a:rPr lang="en-US" sz="1200" dirty="0" err="1">
                <a:solidFill>
                  <a:schemeClr val="bg1"/>
                </a:solidFill>
              </a:rPr>
              <a:t>Helaly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685801"/>
            <a:ext cx="6781800" cy="2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b="1" dirty="0">
                <a:solidFill>
                  <a:srgbClr val="00FF00"/>
                </a:solidFill>
              </a:rPr>
              <a:t>  </a:t>
            </a:r>
            <a:r>
              <a:rPr lang="en-US" sz="2800" b="1" dirty="0">
                <a:ln w="12700">
                  <a:solidFill>
                    <a:srgbClr val="00002A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HELICAL:</a:t>
            </a:r>
            <a:r>
              <a:rPr lang="en-US" sz="2800" b="1" i="1" dirty="0">
                <a:ln w="12700">
                  <a:solidFill>
                    <a:srgbClr val="00002A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marL="342900" indent="-342900" rtl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/>
              <a:t>Rod </a:t>
            </a:r>
            <a:r>
              <a:rPr lang="en-US" sz="2000" dirty="0"/>
              <a:t>shaped, or </a:t>
            </a:r>
            <a:r>
              <a:rPr lang="en-US" sz="2000" b="1" dirty="0"/>
              <a:t>filamentous</a:t>
            </a:r>
            <a:r>
              <a:rPr lang="en-US" sz="2000" dirty="0"/>
              <a:t> virions, </a:t>
            </a:r>
            <a:r>
              <a:rPr lang="en-US" sz="2000" b="1" dirty="0"/>
              <a:t>short </a:t>
            </a:r>
            <a:r>
              <a:rPr lang="en-US" sz="2000" dirty="0"/>
              <a:t>and highly </a:t>
            </a:r>
            <a:r>
              <a:rPr lang="en-US" sz="2000" b="1" dirty="0"/>
              <a:t>rigid</a:t>
            </a:r>
            <a:r>
              <a:rPr lang="en-US" sz="2000" dirty="0"/>
              <a:t>, or </a:t>
            </a:r>
            <a:r>
              <a:rPr lang="en-US" sz="2000" b="1" dirty="0"/>
              <a:t>long</a:t>
            </a:r>
            <a:r>
              <a:rPr lang="en-US" sz="2000" dirty="0"/>
              <a:t> and very </a:t>
            </a:r>
            <a:r>
              <a:rPr lang="en-US" sz="2000" b="1" dirty="0"/>
              <a:t>flexible</a:t>
            </a:r>
            <a:r>
              <a:rPr lang="en-US" sz="2000" dirty="0"/>
              <a:t>. </a:t>
            </a:r>
          </a:p>
          <a:p>
            <a:pPr marL="342900" indent="-342900" rtl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Composed of a </a:t>
            </a:r>
            <a:r>
              <a:rPr lang="en-US" sz="2000" b="1" dirty="0"/>
              <a:t>single type of capsomer </a:t>
            </a:r>
            <a:r>
              <a:rPr lang="en-US" sz="2000" dirty="0"/>
              <a:t>stacked </a:t>
            </a:r>
            <a:r>
              <a:rPr lang="en-US" sz="2000" b="1" dirty="0"/>
              <a:t>around a central axis </a:t>
            </a:r>
            <a:r>
              <a:rPr lang="en-US" sz="2000" dirty="0"/>
              <a:t>to form a helical structure. </a:t>
            </a:r>
          </a:p>
          <a:p>
            <a:pPr marL="342900" indent="-342900" rtl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/>
              <a:t>Tobacco mosaic virus </a:t>
            </a:r>
            <a:r>
              <a:rPr lang="en-US" sz="2000" dirty="0"/>
              <a:t>is an example of a helical virus.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53" y="533400"/>
            <a:ext cx="2557720" cy="36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10317163" y="4694237"/>
            <a:ext cx="2743199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Prof. Dr. Ghada Fahmy Helaly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" y="4038600"/>
            <a:ext cx="616482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152401"/>
            <a:ext cx="10439399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42900" lvl="1" indent="-342900" rtl="0">
              <a:lnSpc>
                <a:spcPct val="120000"/>
              </a:lnSpc>
              <a:spcBef>
                <a:spcPct val="50000"/>
              </a:spcBef>
              <a:buBlip>
                <a:blip r:embed="rId2"/>
              </a:buBlip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>
                <a:ln w="12700">
                  <a:solidFill>
                    <a:srgbClr val="00002A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ICOSAHEDRAL: </a:t>
            </a:r>
          </a:p>
          <a:p>
            <a:pPr marL="342900" lvl="1" indent="-342900" rtl="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Most animal viruses</a:t>
            </a:r>
            <a:r>
              <a:rPr lang="en-US" sz="2200" dirty="0">
                <a:latin typeface="Arial" charset="0"/>
                <a:cs typeface="Arial" charset="0"/>
              </a:rPr>
              <a:t> are icosahedral. </a:t>
            </a:r>
            <a:r>
              <a:rPr lang="en-US" sz="2200" b="1" dirty="0">
                <a:solidFill>
                  <a:srgbClr val="005800"/>
                </a:solidFill>
                <a:latin typeface="Arial" charset="0"/>
                <a:cs typeface="Arial" charset="0"/>
              </a:rPr>
              <a:t>Capsomeres</a:t>
            </a:r>
            <a:r>
              <a:rPr lang="en-US" sz="2200" dirty="0">
                <a:latin typeface="Arial" charset="0"/>
                <a:cs typeface="Arial" charset="0"/>
              </a:rPr>
              <a:t> are arranged in </a:t>
            </a:r>
            <a:r>
              <a:rPr lang="en-US" sz="2200" b="1" dirty="0">
                <a:solidFill>
                  <a:srgbClr val="002060"/>
                </a:solidFill>
                <a:latin typeface="Arial" charset="0"/>
                <a:cs typeface="Arial" charset="0"/>
              </a:rPr>
              <a:t>20 triangles </a:t>
            </a:r>
            <a:r>
              <a:rPr lang="en-US" sz="2200" dirty="0">
                <a:latin typeface="Arial" charset="0"/>
                <a:cs typeface="Arial" charset="0"/>
              </a:rPr>
              <a:t>with </a:t>
            </a:r>
            <a:r>
              <a:rPr lang="en-US" sz="2200" b="1" dirty="0">
                <a:solidFill>
                  <a:srgbClr val="002060"/>
                </a:solidFill>
                <a:latin typeface="Arial" charset="0"/>
                <a:cs typeface="Arial" charset="0"/>
              </a:rPr>
              <a:t>12</a:t>
            </a:r>
            <a:r>
              <a:rPr lang="en-US" sz="2200" dirty="0">
                <a:latin typeface="Arial" charset="0"/>
                <a:cs typeface="Arial" charset="0"/>
              </a:rPr>
              <a:t> evenly spaced corners (</a:t>
            </a:r>
            <a:r>
              <a:rPr lang="en-US" sz="2200" b="1" dirty="0">
                <a:solidFill>
                  <a:srgbClr val="002060"/>
                </a:solidFill>
                <a:latin typeface="Arial" pitchFamily="34"/>
              </a:rPr>
              <a:t>Vertices</a:t>
            </a:r>
            <a:r>
              <a:rPr lang="en-US" sz="2200" dirty="0">
                <a:latin typeface="Arial" pitchFamily="34"/>
              </a:rPr>
              <a:t>)</a:t>
            </a:r>
            <a:r>
              <a:rPr lang="en-US" sz="2200" dirty="0">
                <a:latin typeface="Arial" charset="0"/>
                <a:cs typeface="Arial" charset="0"/>
              </a:rPr>
              <a:t>.</a:t>
            </a:r>
            <a:r>
              <a:rPr lang="en-US" sz="2200" dirty="0">
                <a:latin typeface="Arial" pitchFamily="34"/>
              </a:rPr>
              <a:t> Each face is an equilateral triangle and every </a:t>
            </a:r>
            <a:r>
              <a:rPr lang="en-US" sz="2200" b="1" dirty="0">
                <a:solidFill>
                  <a:srgbClr val="FF0000"/>
                </a:solidFill>
                <a:latin typeface="Arial" pitchFamily="34"/>
              </a:rPr>
              <a:t>vertex </a:t>
            </a:r>
            <a:r>
              <a:rPr lang="en-US" sz="2200" dirty="0">
                <a:latin typeface="Arial" pitchFamily="34"/>
              </a:rPr>
              <a:t>of the icosahedron is formed by </a:t>
            </a:r>
            <a:r>
              <a:rPr lang="en-US" sz="2200" b="1" dirty="0">
                <a:solidFill>
                  <a:srgbClr val="FF0000"/>
                </a:solidFill>
                <a:latin typeface="Arial" pitchFamily="34"/>
              </a:rPr>
              <a:t>five triangular </a:t>
            </a:r>
            <a:r>
              <a:rPr lang="en-US" sz="2200" dirty="0">
                <a:latin typeface="Arial" pitchFamily="34"/>
              </a:rPr>
              <a:t>faces. Edges 30; Vertices 12; Faces 20.</a:t>
            </a:r>
          </a:p>
          <a:p>
            <a:pPr marL="0" lvl="1" rtl="0">
              <a:lnSpc>
                <a:spcPct val="120000"/>
              </a:lnSpc>
              <a:buBlip>
                <a:blip r:embed="rId2"/>
              </a:buBlip>
              <a:defRPr/>
            </a:pP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4" name="Picture 5" descr="icosanim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969" y="3392710"/>
            <a:ext cx="3352800" cy="287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icosahed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590800" cy="28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0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902526" y="381003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Prof. Dr. Ghada Fahmy Helaly</a:t>
            </a:r>
          </a:p>
        </p:txBody>
      </p:sp>
      <p:pic>
        <p:nvPicPr>
          <p:cNvPr id="4" name="Picture 3" descr="cow95289_06_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36" r="50926"/>
          <a:stretch/>
        </p:blipFill>
        <p:spPr bwMode="auto">
          <a:xfrm>
            <a:off x="1905000" y="1261308"/>
            <a:ext cx="4985998" cy="43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نتيجة بحث الصور عن ‪capsid 3D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3886200" cy="4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5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9677400" cy="25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1" indent="-342900" rtl="0" eaLnBrk="1" hangingPunct="1">
              <a:lnSpc>
                <a:spcPct val="120000"/>
              </a:lnSpc>
              <a:spcBef>
                <a:spcPct val="50000"/>
              </a:spcBef>
              <a:buBlip>
                <a:blip r:embed="rId2"/>
              </a:buBlip>
              <a:defRPr/>
            </a:pPr>
            <a:r>
              <a:rPr lang="en-US" sz="2800" b="1" dirty="0">
                <a:ln w="12700">
                  <a:solidFill>
                    <a:srgbClr val="00002A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COMPLEX: </a:t>
            </a:r>
          </a:p>
          <a:p>
            <a:pPr marL="342900" indent="-342900" rtl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/>
              <a:t>These viruses possess a capsid which is </a:t>
            </a:r>
            <a:r>
              <a:rPr lang="en-US" sz="2200" b="1" dirty="0"/>
              <a:t>neither purely helical, nor purely icosahedral</a:t>
            </a:r>
            <a:r>
              <a:rPr lang="en-US" sz="2200" dirty="0"/>
              <a:t>, and which may possess </a:t>
            </a:r>
            <a:r>
              <a:rPr lang="en-US" sz="2200" b="1" dirty="0">
                <a:solidFill>
                  <a:srgbClr val="C00000"/>
                </a:solidFill>
              </a:rPr>
              <a:t>extra structures </a:t>
            </a:r>
            <a:r>
              <a:rPr lang="en-US" sz="2200" dirty="0"/>
              <a:t>such as protein tails or a complex outer wall. </a:t>
            </a:r>
          </a:p>
          <a:p>
            <a:pPr marL="342900" indent="-342900" rtl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/>
              <a:t>Some </a:t>
            </a:r>
            <a:r>
              <a:rPr lang="en-US" sz="2200" b="1" dirty="0"/>
              <a:t>bacteriophages, poxviruses</a:t>
            </a:r>
            <a:r>
              <a:rPr lang="en-US" sz="2200" dirty="0"/>
              <a:t>.</a:t>
            </a:r>
          </a:p>
        </p:txBody>
      </p:sp>
      <p:pic>
        <p:nvPicPr>
          <p:cNvPr id="4" name="Picture 8" descr="Viruses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806196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25400" h="19050"/>
            <a:contourClr>
              <a:srgbClr val="FFFFFF"/>
            </a:contourClr>
          </a:sp3d>
        </p:spPr>
      </p:pic>
      <p:pic>
        <p:nvPicPr>
          <p:cNvPr id="5" name="Picture 12" descr="http://cronodon.com/sitebuilder/images/Rhabdovirus7-316x1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21985" y="4423636"/>
            <a:ext cx="2113057" cy="1342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3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914400" y="1167571"/>
            <a:ext cx="9906000" cy="432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b="1" u="sng" dirty="0">
                <a:solidFill>
                  <a:schemeClr val="bg1"/>
                </a:solidFill>
                <a:latin typeface="Baskerville Old Face" pitchFamily="18" charset="0"/>
              </a:rPr>
              <a:t>Functions of the capsid protein :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Protect viral nucleic acid.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200" dirty="0">
                <a:solidFill>
                  <a:schemeClr val="bg1"/>
                </a:solidFill>
              </a:rPr>
              <a:t>Interact </a:t>
            </a:r>
            <a:r>
              <a:rPr lang="en-US" sz="2200" i="1" dirty="0">
                <a:solidFill>
                  <a:schemeClr val="bg1"/>
                </a:solidFill>
              </a:rPr>
              <a:t>specifically</a:t>
            </a:r>
            <a:r>
              <a:rPr lang="en-US" sz="2200" dirty="0">
                <a:solidFill>
                  <a:schemeClr val="bg1"/>
                </a:solidFill>
              </a:rPr>
              <a:t> with the viral nucleic acid for packaging.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200" dirty="0">
                <a:solidFill>
                  <a:schemeClr val="bg1"/>
                </a:solidFill>
              </a:rPr>
              <a:t>Mediate the attachment of the virus to the cell ( host receptors) for entry to cell. 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200" dirty="0">
                <a:solidFill>
                  <a:schemeClr val="bg1"/>
                </a:solidFill>
              </a:rPr>
              <a:t>Antigenic determinants.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200" dirty="0">
                <a:solidFill>
                  <a:schemeClr val="bg1"/>
                </a:solidFill>
              </a:rPr>
              <a:t>Stimulates antibody production.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200" dirty="0">
                <a:solidFill>
                  <a:schemeClr val="bg1"/>
                </a:solidFill>
              </a:rPr>
              <a:t>Allow for release of nucleic acid upon entry into new cell.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Prof. Dr. </a:t>
            </a:r>
            <a:r>
              <a:rPr lang="en-US" dirty="0" err="1">
                <a:solidFill>
                  <a:schemeClr val="bg1"/>
                </a:solidFill>
              </a:rPr>
              <a:t>Ghada</a:t>
            </a:r>
            <a:r>
              <a:rPr lang="en-US" dirty="0">
                <a:solidFill>
                  <a:schemeClr val="bg1"/>
                </a:solidFill>
              </a:rPr>
              <a:t> Fahmy </a:t>
            </a:r>
            <a:r>
              <a:rPr lang="en-US" dirty="0" err="1">
                <a:solidFill>
                  <a:schemeClr val="bg1"/>
                </a:solidFill>
              </a:rPr>
              <a:t>Helaly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1467</Words>
  <Application>Microsoft Office PowerPoint</Application>
  <PresentationFormat>Widescreen</PresentationFormat>
  <Paragraphs>280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49" baseType="lpstr">
      <vt:lpstr>Arial</vt:lpstr>
      <vt:lpstr>Arial Black</vt:lpstr>
      <vt:lpstr>Arial Rounded MT Bold</vt:lpstr>
      <vt:lpstr>Baskerville Old Face</vt:lpstr>
      <vt:lpstr>Bookman Old Style</vt:lpstr>
      <vt:lpstr>Calibri</vt:lpstr>
      <vt:lpstr>Calibri Light</vt:lpstr>
      <vt:lpstr>Century Gothic</vt:lpstr>
      <vt:lpstr>Century Schoolbook</vt:lpstr>
      <vt:lpstr>Constantia</vt:lpstr>
      <vt:lpstr>Garamond</vt:lpstr>
      <vt:lpstr>Georgia</vt:lpstr>
      <vt:lpstr>Gill Sans MT</vt:lpstr>
      <vt:lpstr>Palatino Linotype</vt:lpstr>
      <vt:lpstr>Times New Roman</vt:lpstr>
      <vt:lpstr>Verdana</vt:lpstr>
      <vt:lpstr>Wingdings</vt:lpstr>
      <vt:lpstr>Wingdings 2</vt:lpstr>
      <vt:lpstr>Wingdings 3</vt:lpstr>
      <vt:lpstr>Flow</vt:lpstr>
      <vt:lpstr>Perspective</vt:lpstr>
      <vt:lpstr>Aspect</vt:lpstr>
      <vt:lpstr>1_Organic</vt:lpstr>
      <vt:lpstr>View</vt:lpstr>
      <vt:lpstr>Wisp</vt:lpstr>
      <vt:lpstr>Retrospect</vt:lpstr>
      <vt:lpstr>GENERAL Virology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ahmad</cp:lastModifiedBy>
  <cp:revision>209</cp:revision>
  <cp:lastPrinted>2015-09-27T02:11:28Z</cp:lastPrinted>
  <dcterms:created xsi:type="dcterms:W3CDTF">2008-11-05T16:00:23Z</dcterms:created>
  <dcterms:modified xsi:type="dcterms:W3CDTF">2020-11-16T09:34:59Z</dcterms:modified>
</cp:coreProperties>
</file>