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300" r:id="rId7"/>
    <p:sldId id="262" r:id="rId8"/>
    <p:sldId id="263" r:id="rId9"/>
    <p:sldId id="264" r:id="rId10"/>
    <p:sldId id="299" r:id="rId11"/>
    <p:sldId id="265" r:id="rId12"/>
    <p:sldId id="266" r:id="rId13"/>
    <p:sldId id="267" r:id="rId14"/>
    <p:sldId id="268" r:id="rId15"/>
    <p:sldId id="269" r:id="rId16"/>
    <p:sldId id="301" r:id="rId17"/>
    <p:sldId id="270" r:id="rId18"/>
    <p:sldId id="271" r:id="rId19"/>
    <p:sldId id="272" r:id="rId20"/>
    <p:sldId id="302" r:id="rId21"/>
    <p:sldId id="273" r:id="rId22"/>
    <p:sldId id="274" r:id="rId23"/>
    <p:sldId id="303" r:id="rId24"/>
    <p:sldId id="275" r:id="rId25"/>
    <p:sldId id="304" r:id="rId26"/>
    <p:sldId id="305" r:id="rId27"/>
    <p:sldId id="276" r:id="rId28"/>
    <p:sldId id="277" r:id="rId29"/>
    <p:sldId id="278" r:id="rId30"/>
    <p:sldId id="279" r:id="rId31"/>
    <p:sldId id="280" r:id="rId32"/>
    <p:sldId id="290" r:id="rId33"/>
    <p:sldId id="291" r:id="rId34"/>
    <p:sldId id="306" r:id="rId35"/>
    <p:sldId id="293" r:id="rId36"/>
    <p:sldId id="294" r:id="rId37"/>
    <p:sldId id="307" r:id="rId38"/>
    <p:sldId id="295" r:id="rId39"/>
    <p:sldId id="296" r:id="rId40"/>
    <p:sldId id="297" r:id="rId41"/>
    <p:sldId id="308" r:id="rId42"/>
    <p:sldId id="281" r:id="rId43"/>
    <p:sldId id="309" r:id="rId44"/>
    <p:sldId id="282" r:id="rId45"/>
    <p:sldId id="310" r:id="rId46"/>
    <p:sldId id="311" r:id="rId47"/>
    <p:sldId id="283" r:id="rId48"/>
    <p:sldId id="316" r:id="rId49"/>
    <p:sldId id="298" r:id="rId50"/>
    <p:sldId id="312" r:id="rId51"/>
    <p:sldId id="284" r:id="rId52"/>
    <p:sldId id="315" r:id="rId53"/>
    <p:sldId id="286" r:id="rId54"/>
    <p:sldId id="314" r:id="rId55"/>
    <p:sldId id="287" r:id="rId56"/>
    <p:sldId id="289" r:id="rId57"/>
    <p:sldId id="313" r:id="rId58"/>
    <p:sldId id="288"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258" r:id="rId76"/>
    <p:sldId id="333" r:id="rId77"/>
    <p:sldId id="334" r:id="rId78"/>
    <p:sldId id="335" r:id="rId79"/>
    <p:sldId id="336" r:id="rId80"/>
    <p:sldId id="337" r:id="rId81"/>
    <p:sldId id="338" r:id="rId82"/>
    <p:sldId id="339" r:id="rId83"/>
    <p:sldId id="340" r:id="rId84"/>
    <p:sldId id="341" r:id="rId85"/>
    <p:sldId id="285"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5610"/>
    <p:restoredTop sz="94697"/>
  </p:normalViewPr>
  <p:slideViewPr>
    <p:cSldViewPr snapToGrid="0" snapToObjects="1">
      <p:cViewPr>
        <p:scale>
          <a:sx n="76" d="100"/>
          <a:sy n="76" d="100"/>
        </p:scale>
        <p:origin x="-918"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B9C915-3144-A640-9D8C-5C0BF15DF2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48217E7-2DCD-D349-A713-F0F33C41B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B5CF1E-3EE6-8C40-8029-A5A77B6B8198}"/>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5" name="Footer Placeholder 4">
            <a:extLst>
              <a:ext uri="{FF2B5EF4-FFF2-40B4-BE49-F238E27FC236}">
                <a16:creationId xmlns:a16="http://schemas.microsoft.com/office/drawing/2014/main" xmlns="" id="{40D95600-7D11-424B-A699-3CD45EDE4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043189-E73E-454A-BD0A-C82CA85D656A}"/>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222404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D4D1E2-667A-714A-BE6B-23D9EE130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DDA5EDE-C479-5B46-BBA3-8DAEFC8537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79A0C6-18DC-3B42-B493-271BF7BF7136}"/>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5" name="Footer Placeholder 4">
            <a:extLst>
              <a:ext uri="{FF2B5EF4-FFF2-40B4-BE49-F238E27FC236}">
                <a16:creationId xmlns:a16="http://schemas.microsoft.com/office/drawing/2014/main" xmlns="" id="{945B2B60-6B24-B348-BA9B-52694AD7A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B779DD-5126-2444-8E65-2E00245860C9}"/>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162719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0CF976F-C2ED-114A-9CCD-F2E35767F3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7B4D4F7-8389-B74C-BE78-C6A7E94545B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CE2DB8-C0F3-1D4E-8115-D723728FD9DE}"/>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5" name="Footer Placeholder 4">
            <a:extLst>
              <a:ext uri="{FF2B5EF4-FFF2-40B4-BE49-F238E27FC236}">
                <a16:creationId xmlns:a16="http://schemas.microsoft.com/office/drawing/2014/main" xmlns="" id="{35390323-DD28-BD43-B13B-EEA2AFFAA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35C075-BECC-0D49-81FD-BA72022C3E34}"/>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2700779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7560D-F150-8F4E-A12A-9EB5091D4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2A6A60-1EEA-CC40-94AB-8EC024776F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C6FA5E-11C3-2E4B-9642-18B941B06846}"/>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5" name="Footer Placeholder 4">
            <a:extLst>
              <a:ext uri="{FF2B5EF4-FFF2-40B4-BE49-F238E27FC236}">
                <a16:creationId xmlns:a16="http://schemas.microsoft.com/office/drawing/2014/main" xmlns="" id="{53B56627-F660-F94C-8E02-36B8FC9E0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4CB37D-8C61-1B48-8690-0CB58D99E7ED}"/>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413537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F035FA-CE89-7548-879C-E83E1E3EAC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52A2C23-110D-B74F-A3D4-DD2CB3514D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BAB48BE-2564-104C-9353-4A24079FECAD}"/>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5" name="Footer Placeholder 4">
            <a:extLst>
              <a:ext uri="{FF2B5EF4-FFF2-40B4-BE49-F238E27FC236}">
                <a16:creationId xmlns:a16="http://schemas.microsoft.com/office/drawing/2014/main" xmlns="" id="{AF761D2F-31F3-FB4C-92BD-FF2124BD6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FE0E91-D6C4-F542-BA13-79685373ABFD}"/>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343330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AD1312-DFCE-D448-8A66-80FC21F91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64808A-6BB4-D24D-AFF8-17393F5C7A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BDB5C56-8586-6B42-87D0-E5B3A96AE5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B7B536D-7DB3-9247-B97E-72D28AD1FA42}"/>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6" name="Footer Placeholder 5">
            <a:extLst>
              <a:ext uri="{FF2B5EF4-FFF2-40B4-BE49-F238E27FC236}">
                <a16:creationId xmlns:a16="http://schemas.microsoft.com/office/drawing/2014/main" xmlns="" id="{E2B309C1-96EE-BC41-897A-804F815D4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B0D4CC8-DECD-0C4F-83B7-8D7602F94FAD}"/>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682779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369A8F-139B-7640-82C1-26050BDB80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1436CD-9580-734A-B053-A655D79C75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E8F0945-D073-284E-B9BA-068E6A4DD1F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785F772-DFF9-EC47-9070-1FE2C6A10A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191DFA6-7AE8-7E4D-8A36-5781188B2A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5EFA8C-8EF3-974E-86FB-E9138FA63037}"/>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8" name="Footer Placeholder 7">
            <a:extLst>
              <a:ext uri="{FF2B5EF4-FFF2-40B4-BE49-F238E27FC236}">
                <a16:creationId xmlns:a16="http://schemas.microsoft.com/office/drawing/2014/main" xmlns="" id="{2C549F7F-DD8E-3743-8274-C55EBE58F5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27141D0-C516-2442-A49B-587C2038C22F}"/>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3443277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96715E-FC2D-A947-A03A-0B149EBA62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65B3F63-A00F-E442-910B-717AF4432636}"/>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4" name="Footer Placeholder 3">
            <a:extLst>
              <a:ext uri="{FF2B5EF4-FFF2-40B4-BE49-F238E27FC236}">
                <a16:creationId xmlns:a16="http://schemas.microsoft.com/office/drawing/2014/main" xmlns="" id="{AE3F27D7-AACC-354B-B66C-D72E35619B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3FB6F47-26AE-5E40-9C5C-56071B8DB9FD}"/>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1576780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36ABC6A-937F-D741-B354-ED63E114E127}"/>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3" name="Footer Placeholder 2">
            <a:extLst>
              <a:ext uri="{FF2B5EF4-FFF2-40B4-BE49-F238E27FC236}">
                <a16:creationId xmlns:a16="http://schemas.microsoft.com/office/drawing/2014/main" xmlns="" id="{EE95361C-1A5F-A842-9549-DFB2903C41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5EBE47-9AB2-9941-A58D-2261AFDC2EE5}"/>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3626765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22D161-61F8-0E4A-8FC1-EC296216B6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581A0BC-9AAA-2C45-B5BA-655D62A63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DCE9DAC-98D2-CD48-9B5A-B2A1BCC0F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FB1FE65-904D-0249-81C5-1809ABAED6CA}"/>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6" name="Footer Placeholder 5">
            <a:extLst>
              <a:ext uri="{FF2B5EF4-FFF2-40B4-BE49-F238E27FC236}">
                <a16:creationId xmlns:a16="http://schemas.microsoft.com/office/drawing/2014/main" xmlns="" id="{02521948-6452-D94F-B199-FC551C10D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97BC8C3-1058-0E42-885C-E996BF3B6C31}"/>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554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B8384-6BF5-F347-9276-453689104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6F2F421-17B2-5940-87E9-15298ACFB1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259E5B4-72A1-A145-B2F6-FF9920F39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7F10FA6-02A2-A44B-9133-9E87EAE61E3A}"/>
              </a:ext>
            </a:extLst>
          </p:cNvPr>
          <p:cNvSpPr>
            <a:spLocks noGrp="1"/>
          </p:cNvSpPr>
          <p:nvPr>
            <p:ph type="dt" sz="half" idx="10"/>
          </p:nvPr>
        </p:nvSpPr>
        <p:spPr/>
        <p:txBody>
          <a:bodyPr/>
          <a:lstStyle/>
          <a:p>
            <a:fld id="{B4F568CB-C414-0746-910F-A57FFF2072B8}" type="datetimeFigureOut">
              <a:rPr lang="en-US" smtClean="0"/>
              <a:t>11/6/2020</a:t>
            </a:fld>
            <a:endParaRPr lang="en-US"/>
          </a:p>
        </p:txBody>
      </p:sp>
      <p:sp>
        <p:nvSpPr>
          <p:cNvPr id="6" name="Footer Placeholder 5">
            <a:extLst>
              <a:ext uri="{FF2B5EF4-FFF2-40B4-BE49-F238E27FC236}">
                <a16:creationId xmlns:a16="http://schemas.microsoft.com/office/drawing/2014/main" xmlns="" id="{86BD1DD7-F630-E34F-9F29-528DE0476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90083A-93FF-0948-977D-B9967AF01DAA}"/>
              </a:ext>
            </a:extLst>
          </p:cNvPr>
          <p:cNvSpPr>
            <a:spLocks noGrp="1"/>
          </p:cNvSpPr>
          <p:nvPr>
            <p:ph type="sldNum" sz="quarter" idx="12"/>
          </p:nvPr>
        </p:nvSpPr>
        <p:spPr/>
        <p:txBody>
          <a:bodyPr/>
          <a:lstStyle/>
          <a:p>
            <a:fld id="{352E9969-A2AF-554A-BD0E-4AE8DA1476DE}" type="slidenum">
              <a:rPr lang="en-US" smtClean="0"/>
              <a:t>‹#›</a:t>
            </a:fld>
            <a:endParaRPr lang="en-US"/>
          </a:p>
        </p:txBody>
      </p:sp>
    </p:spTree>
    <p:extLst>
      <p:ext uri="{BB962C8B-B14F-4D97-AF65-F5344CB8AC3E}">
        <p14:creationId xmlns:p14="http://schemas.microsoft.com/office/powerpoint/2010/main" val="335145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84000"/>
              </a:schemeClr>
            </a:gs>
            <a:gs pos="4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E3D2D2-B2B2-074E-BBD7-75EA2B34D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B51E22-EF22-5A4F-8023-6908B8A49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08B58C-B877-BE46-A17E-77E9693DB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568CB-C414-0746-910F-A57FFF2072B8}" type="datetimeFigureOut">
              <a:rPr lang="en-US" smtClean="0"/>
              <a:t>11/6/2020</a:t>
            </a:fld>
            <a:endParaRPr lang="en-US"/>
          </a:p>
        </p:txBody>
      </p:sp>
      <p:sp>
        <p:nvSpPr>
          <p:cNvPr id="5" name="Footer Placeholder 4">
            <a:extLst>
              <a:ext uri="{FF2B5EF4-FFF2-40B4-BE49-F238E27FC236}">
                <a16:creationId xmlns:a16="http://schemas.microsoft.com/office/drawing/2014/main" xmlns="" id="{B61C6A06-810A-9349-90A1-E2C8E4E17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26222AF-9E03-CB47-A4D0-A9B842FD2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E9969-A2AF-554A-BD0E-4AE8DA1476DE}" type="slidenum">
              <a:rPr lang="en-US" smtClean="0"/>
              <a:t>‹#›</a:t>
            </a:fld>
            <a:endParaRPr lang="en-US"/>
          </a:p>
        </p:txBody>
      </p:sp>
    </p:spTree>
    <p:extLst>
      <p:ext uri="{BB962C8B-B14F-4D97-AF65-F5344CB8AC3E}">
        <p14:creationId xmlns:p14="http://schemas.microsoft.com/office/powerpoint/2010/main" val="3916991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1D4AE2-A503-F44C-BC9D-9258B1201A8D}"/>
              </a:ext>
            </a:extLst>
          </p:cNvPr>
          <p:cNvSpPr>
            <a:spLocks noGrp="1"/>
          </p:cNvSpPr>
          <p:nvPr>
            <p:ph type="ctrTitle"/>
          </p:nvPr>
        </p:nvSpPr>
        <p:spPr/>
        <p:txBody>
          <a:bodyPr/>
          <a:lstStyle/>
          <a:p>
            <a:r>
              <a:rPr lang="en-US" dirty="0"/>
              <a:t>Normal Skin Structure</a:t>
            </a:r>
          </a:p>
        </p:txBody>
      </p:sp>
      <p:sp>
        <p:nvSpPr>
          <p:cNvPr id="3" name="Subtitle 2">
            <a:extLst>
              <a:ext uri="{FF2B5EF4-FFF2-40B4-BE49-F238E27FC236}">
                <a16:creationId xmlns:a16="http://schemas.microsoft.com/office/drawing/2014/main" xmlns="" id="{349913ED-9DDF-B74E-BF0B-83AC09EFFE57}"/>
              </a:ext>
            </a:extLst>
          </p:cNvPr>
          <p:cNvSpPr>
            <a:spLocks noGrp="1"/>
          </p:cNvSpPr>
          <p:nvPr>
            <p:ph type="subTitle" idx="1"/>
          </p:nvPr>
        </p:nvSpPr>
        <p:spPr/>
        <p:txBody>
          <a:bodyPr>
            <a:normAutofit/>
          </a:bodyPr>
          <a:lstStyle/>
          <a:p>
            <a:r>
              <a:rPr lang="en-US" sz="3600" dirty="0"/>
              <a:t>Prof Khitam Al-Refu</a:t>
            </a:r>
          </a:p>
          <a:p>
            <a:r>
              <a:rPr lang="en-US" sz="3600" dirty="0" err="1"/>
              <a:t>Muta</a:t>
            </a:r>
            <a:r>
              <a:rPr lang="en-US" sz="3600" dirty="0"/>
              <a:t> University</a:t>
            </a:r>
          </a:p>
        </p:txBody>
      </p:sp>
      <p:sp>
        <p:nvSpPr>
          <p:cNvPr id="4" name="TextBox 3"/>
          <p:cNvSpPr txBox="1"/>
          <p:nvPr/>
        </p:nvSpPr>
        <p:spPr>
          <a:xfrm>
            <a:off x="1979112" y="212942"/>
            <a:ext cx="3444657" cy="1938992"/>
          </a:xfrm>
          <a:prstGeom prst="rect">
            <a:avLst/>
          </a:prstGeom>
          <a:solidFill>
            <a:srgbClr val="FFC000"/>
          </a:solidFill>
          <a:ln w="76200">
            <a:solidFill>
              <a:srgbClr val="C00000"/>
            </a:solidFill>
          </a:ln>
        </p:spPr>
        <p:txBody>
          <a:bodyPr wrap="square" rtlCol="1">
            <a:spAutoFit/>
          </a:bodyPr>
          <a:lstStyle/>
          <a:p>
            <a:r>
              <a:rPr lang="en-US" sz="6000" b="1" dirty="0" smtClean="0">
                <a:effectLst>
                  <a:outerShdw blurRad="38100" dist="38100" dir="2700000" algn="tl">
                    <a:srgbClr val="000000">
                      <a:alpha val="43137"/>
                    </a:srgbClr>
                  </a:outerShdw>
                </a:effectLst>
              </a:rPr>
              <a:t>FROM PAGE 59 ..</a:t>
            </a:r>
            <a:endParaRPr lang="ar-SA"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4824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10101B-EF2D-F545-B723-94D6D5B2DBA1}"/>
              </a:ext>
            </a:extLst>
          </p:cNvPr>
          <p:cNvSpPr>
            <a:spLocks noGrp="1"/>
          </p:cNvSpPr>
          <p:nvPr>
            <p:ph type="title"/>
          </p:nvPr>
        </p:nvSpPr>
        <p:spPr/>
        <p:txBody>
          <a:bodyPr/>
          <a:lstStyle/>
          <a:p>
            <a:r>
              <a:rPr lang="en-US" dirty="0"/>
              <a:t>keratinocytes</a:t>
            </a:r>
          </a:p>
        </p:txBody>
      </p:sp>
      <p:pic>
        <p:nvPicPr>
          <p:cNvPr id="4" name="Content Placeholder 3">
            <a:extLst>
              <a:ext uri="{FF2B5EF4-FFF2-40B4-BE49-F238E27FC236}">
                <a16:creationId xmlns:a16="http://schemas.microsoft.com/office/drawing/2014/main" xmlns="" id="{A86D3052-EDB4-A743-BB86-59569136E211}"/>
              </a:ext>
            </a:extLst>
          </p:cNvPr>
          <p:cNvPicPr>
            <a:picLocks noGrp="1" noChangeAspect="1"/>
          </p:cNvPicPr>
          <p:nvPr>
            <p:ph idx="1"/>
          </p:nvPr>
        </p:nvPicPr>
        <p:blipFill>
          <a:blip r:embed="rId2"/>
          <a:stretch>
            <a:fillRect/>
          </a:stretch>
        </p:blipFill>
        <p:spPr>
          <a:xfrm>
            <a:off x="1871663" y="1271588"/>
            <a:ext cx="7058025" cy="5586412"/>
          </a:xfrm>
          <a:prstGeom prst="rect">
            <a:avLst/>
          </a:prstGeom>
        </p:spPr>
      </p:pic>
    </p:spTree>
    <p:extLst>
      <p:ext uri="{BB962C8B-B14F-4D97-AF65-F5344CB8AC3E}">
        <p14:creationId xmlns:p14="http://schemas.microsoft.com/office/powerpoint/2010/main" val="214752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5D1580-DA47-8040-9927-9CBC93F705FF}"/>
              </a:ext>
            </a:extLst>
          </p:cNvPr>
          <p:cNvSpPr>
            <a:spLocks noGrp="1"/>
          </p:cNvSpPr>
          <p:nvPr>
            <p:ph type="title"/>
          </p:nvPr>
        </p:nvSpPr>
        <p:spPr/>
        <p:txBody>
          <a:bodyPr/>
          <a:lstStyle/>
          <a:p>
            <a:r>
              <a:rPr lang="en-US" dirty="0"/>
              <a:t>Keratinocytes</a:t>
            </a:r>
          </a:p>
        </p:txBody>
      </p:sp>
      <p:sp>
        <p:nvSpPr>
          <p:cNvPr id="3" name="Content Placeholder 2">
            <a:extLst>
              <a:ext uri="{FF2B5EF4-FFF2-40B4-BE49-F238E27FC236}">
                <a16:creationId xmlns:a16="http://schemas.microsoft.com/office/drawing/2014/main" xmlns="" id="{46C1794B-04A8-C141-9FC0-74D8C04D6E15}"/>
              </a:ext>
            </a:extLst>
          </p:cNvPr>
          <p:cNvSpPr>
            <a:spLocks noGrp="1"/>
          </p:cNvSpPr>
          <p:nvPr>
            <p:ph idx="1"/>
          </p:nvPr>
        </p:nvSpPr>
        <p:spPr/>
        <p:txBody>
          <a:bodyPr>
            <a:normAutofit fontScale="85000" lnSpcReduction="20000"/>
          </a:bodyPr>
          <a:lstStyle/>
          <a:p>
            <a:pPr>
              <a:buFont typeface="Wingdings" pitchFamily="2" charset="2"/>
              <a:buChar char="Ø"/>
            </a:pPr>
            <a:r>
              <a:rPr lang="en-US" dirty="0"/>
              <a:t>At least 80% of cells in the epidermis are the </a:t>
            </a:r>
            <a:r>
              <a:rPr lang="en-US" dirty="0" err="1"/>
              <a:t>ectodermally</a:t>
            </a:r>
            <a:r>
              <a:rPr lang="en-US" dirty="0"/>
              <a:t> derived keratinocytes. </a:t>
            </a:r>
          </a:p>
          <a:p>
            <a:pPr>
              <a:buFont typeface="Wingdings" pitchFamily="2" charset="2"/>
              <a:buChar char="Ø"/>
            </a:pPr>
            <a:r>
              <a:rPr lang="en-US" dirty="0"/>
              <a:t>The differentiation process that occurs as the cells migrate from the basal layer to the surface of the skin results in keratinization, a process in which the keratinocyte first passes through a synthetic and then a degradative phase.</a:t>
            </a:r>
          </a:p>
          <a:p>
            <a:pPr>
              <a:buFont typeface="Wingdings" pitchFamily="2" charset="2"/>
              <a:buChar char="Ø"/>
            </a:pPr>
            <a:r>
              <a:rPr lang="en-US" dirty="0"/>
              <a:t>In the synthetic phase, the cell builds up a cytoplasmic supply of keratin, a fibrous intermediate filament arranged in an alpha-helical coil pattern that serves as part of the cell’s cytoskeleton. </a:t>
            </a:r>
          </a:p>
          <a:p>
            <a:pPr>
              <a:buFont typeface="Wingdings" pitchFamily="2" charset="2"/>
              <a:buChar char="Ø"/>
            </a:pPr>
            <a:r>
              <a:rPr lang="en-US" dirty="0"/>
              <a:t>Bundles of these keratin filaments converge on and terminate at the plasma membrane forming the intercellular attachment plates known as desmosomes.</a:t>
            </a:r>
          </a:p>
          <a:p>
            <a:pPr>
              <a:buFont typeface="Wingdings" pitchFamily="2" charset="2"/>
              <a:buChar char="Ø"/>
            </a:pPr>
            <a:r>
              <a:rPr lang="en-US" dirty="0"/>
              <a:t> During the degradative phase of keratinization, cellular organelles are lost, the contents of the cell are consolidated into a mixture of filaments and amorphous cell envelopes, and the cell finally is known as a horny cell or corneocyte. </a:t>
            </a:r>
          </a:p>
          <a:p>
            <a:pPr>
              <a:buFont typeface="Wingdings" pitchFamily="2" charset="2"/>
              <a:buChar char="Ø"/>
            </a:pPr>
            <a:r>
              <a:rPr lang="en-US" dirty="0"/>
              <a:t>The process of maturation resulting in cell death is known as terminal differentiation.</a:t>
            </a:r>
          </a:p>
        </p:txBody>
      </p:sp>
    </p:spTree>
    <p:extLst>
      <p:ext uri="{BB962C8B-B14F-4D97-AF65-F5344CB8AC3E}">
        <p14:creationId xmlns:p14="http://schemas.microsoft.com/office/powerpoint/2010/main" val="3193253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D02D0-4189-9442-854D-E6D28673996B}"/>
              </a:ext>
            </a:extLst>
          </p:cNvPr>
          <p:cNvSpPr>
            <a:spLocks noGrp="1"/>
          </p:cNvSpPr>
          <p:nvPr>
            <p:ph type="title"/>
          </p:nvPr>
        </p:nvSpPr>
        <p:spPr/>
        <p:txBody>
          <a:bodyPr/>
          <a:lstStyle/>
          <a:p>
            <a:r>
              <a:rPr lang="en-US" dirty="0"/>
              <a:t>Basal Layer</a:t>
            </a:r>
          </a:p>
        </p:txBody>
      </p:sp>
      <p:sp>
        <p:nvSpPr>
          <p:cNvPr id="3" name="Content Placeholder 2">
            <a:extLst>
              <a:ext uri="{FF2B5EF4-FFF2-40B4-BE49-F238E27FC236}">
                <a16:creationId xmlns:a16="http://schemas.microsoft.com/office/drawing/2014/main" xmlns="" id="{C14BACF2-9134-7948-8582-6A03D4FEDAA3}"/>
              </a:ext>
            </a:extLst>
          </p:cNvPr>
          <p:cNvSpPr>
            <a:spLocks noGrp="1"/>
          </p:cNvSpPr>
          <p:nvPr>
            <p:ph idx="1"/>
          </p:nvPr>
        </p:nvSpPr>
        <p:spPr/>
        <p:txBody>
          <a:bodyPr/>
          <a:lstStyle/>
          <a:p>
            <a:r>
              <a:rPr lang="en-US" dirty="0"/>
              <a:t>The basal layer, also known as the stratum germinativum, contains column-shaped keratinocytes that attach to the basement membrane zone with their long axis perpendicular to the dermis. </a:t>
            </a:r>
          </a:p>
          <a:p>
            <a:r>
              <a:rPr lang="en-US" dirty="0"/>
              <a:t>These basal cells form a single layer and adhere to one another as well as to more superficial squamous cells through </a:t>
            </a:r>
            <a:r>
              <a:rPr lang="en-US" dirty="0" err="1"/>
              <a:t>desmosomal</a:t>
            </a:r>
            <a:r>
              <a:rPr lang="en-US" dirty="0"/>
              <a:t> junctions.</a:t>
            </a:r>
          </a:p>
          <a:p>
            <a:r>
              <a:rPr lang="en-US" dirty="0"/>
              <a:t>Other distinguishing features of the basal cells are their dark-staining oval or elongated nuclei and the presence of melanin pigment transferred from adjoining melanocytes.</a:t>
            </a:r>
          </a:p>
        </p:txBody>
      </p:sp>
    </p:spTree>
    <p:extLst>
      <p:ext uri="{BB962C8B-B14F-4D97-AF65-F5344CB8AC3E}">
        <p14:creationId xmlns:p14="http://schemas.microsoft.com/office/powerpoint/2010/main" val="195026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CC2954-D463-964A-A738-AC05A9AB35FB}"/>
              </a:ext>
            </a:extLst>
          </p:cNvPr>
          <p:cNvSpPr>
            <a:spLocks noGrp="1"/>
          </p:cNvSpPr>
          <p:nvPr>
            <p:ph type="title"/>
          </p:nvPr>
        </p:nvSpPr>
        <p:spPr/>
        <p:txBody>
          <a:bodyPr/>
          <a:lstStyle/>
          <a:p>
            <a:r>
              <a:rPr lang="en-US" dirty="0"/>
              <a:t>Cell transit time</a:t>
            </a:r>
          </a:p>
        </p:txBody>
      </p:sp>
      <p:sp>
        <p:nvSpPr>
          <p:cNvPr id="3" name="Content Placeholder 2">
            <a:extLst>
              <a:ext uri="{FF2B5EF4-FFF2-40B4-BE49-F238E27FC236}">
                <a16:creationId xmlns:a16="http://schemas.microsoft.com/office/drawing/2014/main" xmlns="" id="{8E67AE07-F749-7144-B8FC-3AC908EA927C}"/>
              </a:ext>
            </a:extLst>
          </p:cNvPr>
          <p:cNvSpPr>
            <a:spLocks noGrp="1"/>
          </p:cNvSpPr>
          <p:nvPr>
            <p:ph idx="1"/>
          </p:nvPr>
        </p:nvSpPr>
        <p:spPr/>
        <p:txBody>
          <a:bodyPr/>
          <a:lstStyle/>
          <a:p>
            <a:r>
              <a:rPr lang="en-US" dirty="0"/>
              <a:t>Migration of a basal cell from the basal layer to the cornified layer in humans takes at least 14 days, and the transit through the cornified layer to the outermost epidermis requires another 14 days</a:t>
            </a:r>
          </a:p>
        </p:txBody>
      </p:sp>
    </p:spTree>
    <p:extLst>
      <p:ext uri="{BB962C8B-B14F-4D97-AF65-F5344CB8AC3E}">
        <p14:creationId xmlns:p14="http://schemas.microsoft.com/office/powerpoint/2010/main" val="154871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DDA94-6505-324F-A30F-54F25B90E486}"/>
              </a:ext>
            </a:extLst>
          </p:cNvPr>
          <p:cNvSpPr>
            <a:spLocks noGrp="1"/>
          </p:cNvSpPr>
          <p:nvPr>
            <p:ph type="title"/>
          </p:nvPr>
        </p:nvSpPr>
        <p:spPr/>
        <p:txBody>
          <a:bodyPr/>
          <a:lstStyle/>
          <a:p>
            <a:r>
              <a:rPr lang="en-US" dirty="0"/>
              <a:t>Squamous Cell Layer</a:t>
            </a:r>
          </a:p>
        </p:txBody>
      </p:sp>
      <p:sp>
        <p:nvSpPr>
          <p:cNvPr id="3" name="Content Placeholder 2">
            <a:extLst>
              <a:ext uri="{FF2B5EF4-FFF2-40B4-BE49-F238E27FC236}">
                <a16:creationId xmlns:a16="http://schemas.microsoft.com/office/drawing/2014/main" xmlns="" id="{5EEDD9FD-C4C1-2C4B-B2A2-2BF2A59853C3}"/>
              </a:ext>
            </a:extLst>
          </p:cNvPr>
          <p:cNvSpPr>
            <a:spLocks noGrp="1"/>
          </p:cNvSpPr>
          <p:nvPr>
            <p:ph idx="1"/>
          </p:nvPr>
        </p:nvSpPr>
        <p:spPr/>
        <p:txBody>
          <a:bodyPr>
            <a:normAutofit fontScale="92500" lnSpcReduction="10000"/>
          </a:bodyPr>
          <a:lstStyle/>
          <a:p>
            <a:r>
              <a:rPr lang="en-US" dirty="0"/>
              <a:t>Overlying the basal cell layer is a layer of the epidermis that is 5–10 cells thick and known as the squamous cell layer.</a:t>
            </a:r>
          </a:p>
          <a:p>
            <a:r>
              <a:rPr lang="en-US" dirty="0"/>
              <a:t>The squamous layer is composed of a variety of cells that differ in shape, structure, and subcellular properties depending on their location. </a:t>
            </a:r>
            <a:r>
              <a:rPr lang="en-US" dirty="0" err="1"/>
              <a:t>Suprabasal</a:t>
            </a:r>
            <a:r>
              <a:rPr lang="en-US" dirty="0"/>
              <a:t> spinous cells, for example, are polyhedral in shape and have a rounded nucleus, whereas cells of the upper spinous layers are generally larger in size, become flatter as they are pushed toward the surface of the skin, and contain lamellar granules .</a:t>
            </a:r>
          </a:p>
          <a:p>
            <a:r>
              <a:rPr lang="en-US" dirty="0"/>
              <a:t>Lamellar granules are membrane-bound organelles containing glycoproteins, glycolipids, phospholipids, free sterols, and a number of acid hydrolases, including lipases, proteases, acid phosphatases, and glycosidases. </a:t>
            </a:r>
          </a:p>
        </p:txBody>
      </p:sp>
    </p:spTree>
    <p:extLst>
      <p:ext uri="{BB962C8B-B14F-4D97-AF65-F5344CB8AC3E}">
        <p14:creationId xmlns:p14="http://schemas.microsoft.com/office/powerpoint/2010/main" val="772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2C1B97-D934-5C4A-AADC-2A4EA5B441CF}"/>
              </a:ext>
            </a:extLst>
          </p:cNvPr>
          <p:cNvSpPr>
            <a:spLocks noGrp="1"/>
          </p:cNvSpPr>
          <p:nvPr>
            <p:ph idx="1"/>
          </p:nvPr>
        </p:nvSpPr>
        <p:spPr/>
        <p:txBody>
          <a:bodyPr/>
          <a:lstStyle/>
          <a:p>
            <a:r>
              <a:rPr lang="en-US" dirty="0"/>
              <a:t>Intercellular spaces between spinous cells are bridged by abundant desmosomes that promote mechanical coupling between cells of the epidermis and provide resistance to physical stresses. </a:t>
            </a:r>
          </a:p>
        </p:txBody>
      </p:sp>
    </p:spTree>
    <p:extLst>
      <p:ext uri="{BB962C8B-B14F-4D97-AF65-F5344CB8AC3E}">
        <p14:creationId xmlns:p14="http://schemas.microsoft.com/office/powerpoint/2010/main" val="36898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BFC154-1CF4-794D-8731-ED568E2763D1}"/>
              </a:ext>
            </a:extLst>
          </p:cNvPr>
          <p:cNvSpPr>
            <a:spLocks noGrp="1"/>
          </p:cNvSpPr>
          <p:nvPr>
            <p:ph type="title"/>
          </p:nvPr>
        </p:nvSpPr>
        <p:spPr/>
        <p:txBody>
          <a:bodyPr/>
          <a:lstStyle/>
          <a:p>
            <a:r>
              <a:rPr lang="en-US" dirty="0"/>
              <a:t>The desmosomes</a:t>
            </a:r>
          </a:p>
        </p:txBody>
      </p:sp>
      <p:pic>
        <p:nvPicPr>
          <p:cNvPr id="4" name="Content Placeholder 3">
            <a:extLst>
              <a:ext uri="{FF2B5EF4-FFF2-40B4-BE49-F238E27FC236}">
                <a16:creationId xmlns:a16="http://schemas.microsoft.com/office/drawing/2014/main" xmlns="" id="{6A8624D8-F501-BA41-AF29-BF6412F7CACE}"/>
              </a:ext>
            </a:extLst>
          </p:cNvPr>
          <p:cNvPicPr>
            <a:picLocks noGrp="1" noChangeAspect="1"/>
          </p:cNvPicPr>
          <p:nvPr>
            <p:ph idx="1"/>
          </p:nvPr>
        </p:nvPicPr>
        <p:blipFill>
          <a:blip r:embed="rId2"/>
          <a:stretch>
            <a:fillRect/>
          </a:stretch>
        </p:blipFill>
        <p:spPr>
          <a:xfrm>
            <a:off x="1800225" y="1825625"/>
            <a:ext cx="7429500" cy="4351338"/>
          </a:xfrm>
          <a:prstGeom prst="rect">
            <a:avLst/>
          </a:prstGeom>
        </p:spPr>
      </p:pic>
    </p:spTree>
    <p:extLst>
      <p:ext uri="{BB962C8B-B14F-4D97-AF65-F5344CB8AC3E}">
        <p14:creationId xmlns:p14="http://schemas.microsoft.com/office/powerpoint/2010/main" val="3689033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8BE864-C7B7-D146-A33F-4579F53CA8D7}"/>
              </a:ext>
            </a:extLst>
          </p:cNvPr>
          <p:cNvSpPr>
            <a:spLocks noGrp="1"/>
          </p:cNvSpPr>
          <p:nvPr>
            <p:ph type="title"/>
          </p:nvPr>
        </p:nvSpPr>
        <p:spPr/>
        <p:txBody>
          <a:bodyPr/>
          <a:lstStyle/>
          <a:p>
            <a:r>
              <a:rPr lang="en-US" dirty="0"/>
              <a:t>Granular Layer</a:t>
            </a:r>
          </a:p>
        </p:txBody>
      </p:sp>
      <p:sp>
        <p:nvSpPr>
          <p:cNvPr id="3" name="Content Placeholder 2">
            <a:extLst>
              <a:ext uri="{FF2B5EF4-FFF2-40B4-BE49-F238E27FC236}">
                <a16:creationId xmlns:a16="http://schemas.microsoft.com/office/drawing/2014/main" xmlns="" id="{146304A8-0B4B-3840-9DE1-016F8A05B77E}"/>
              </a:ext>
            </a:extLst>
          </p:cNvPr>
          <p:cNvSpPr>
            <a:spLocks noGrp="1"/>
          </p:cNvSpPr>
          <p:nvPr>
            <p:ph idx="1"/>
          </p:nvPr>
        </p:nvSpPr>
        <p:spPr/>
        <p:txBody>
          <a:bodyPr/>
          <a:lstStyle/>
          <a:p>
            <a:r>
              <a:rPr lang="en-US" dirty="0"/>
              <a:t>The most superficial layer of the epidermis containing living cells, the granular layer or stratum granulosum, is composed of flattened cells holding abundant </a:t>
            </a:r>
            <a:r>
              <a:rPr lang="en-US" dirty="0" err="1"/>
              <a:t>keratohyaline</a:t>
            </a:r>
            <a:r>
              <a:rPr lang="en-US" dirty="0"/>
              <a:t> granules in their cytoplasm. These cells are responsible for further synthesis and modification of proteins involved in keratinization.</a:t>
            </a:r>
          </a:p>
          <a:p>
            <a:r>
              <a:rPr lang="en-US" dirty="0"/>
              <a:t>The granular layer varies in thickness in proportion to that of the overlying horny cell layer. For example, under thin cornified layer areas, the granular layer may be only 1–3 cell layers in thickness, whereas under the palms of the hands and soles of the feet the granular layer may be 10 times this thickness</a:t>
            </a:r>
          </a:p>
        </p:txBody>
      </p:sp>
    </p:spTree>
    <p:extLst>
      <p:ext uri="{BB962C8B-B14F-4D97-AF65-F5344CB8AC3E}">
        <p14:creationId xmlns:p14="http://schemas.microsoft.com/office/powerpoint/2010/main" val="300423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C20F9E4-899C-C940-9F7D-A5AF3D44C1C2}"/>
              </a:ext>
            </a:extLst>
          </p:cNvPr>
          <p:cNvSpPr>
            <a:spLocks noGrp="1"/>
          </p:cNvSpPr>
          <p:nvPr>
            <p:ph idx="1"/>
          </p:nvPr>
        </p:nvSpPr>
        <p:spPr/>
        <p:txBody>
          <a:bodyPr/>
          <a:lstStyle/>
          <a:p>
            <a:r>
              <a:rPr lang="en-US" dirty="0"/>
              <a:t>A very thin or absent granular layer can lead to extensive parakeratosis in which the nuclei of keratinocytes persist as the cells move into the stratum corneum, resulting in psoriasis </a:t>
            </a:r>
          </a:p>
        </p:txBody>
      </p:sp>
    </p:spTree>
    <p:extLst>
      <p:ext uri="{BB962C8B-B14F-4D97-AF65-F5344CB8AC3E}">
        <p14:creationId xmlns:p14="http://schemas.microsoft.com/office/powerpoint/2010/main" val="1917737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CDF19-129A-B549-BE5C-174153895EFB}"/>
              </a:ext>
            </a:extLst>
          </p:cNvPr>
          <p:cNvSpPr>
            <a:spLocks noGrp="1"/>
          </p:cNvSpPr>
          <p:nvPr>
            <p:ph type="title"/>
          </p:nvPr>
        </p:nvSpPr>
        <p:spPr/>
        <p:txBody>
          <a:bodyPr/>
          <a:lstStyle/>
          <a:p>
            <a:r>
              <a:rPr lang="en-US" dirty="0"/>
              <a:t>The </a:t>
            </a:r>
            <a:r>
              <a:rPr lang="en-US" dirty="0" err="1"/>
              <a:t>keratohyaline</a:t>
            </a:r>
            <a:r>
              <a:rPr lang="en-US" dirty="0"/>
              <a:t> granules</a:t>
            </a:r>
          </a:p>
        </p:txBody>
      </p:sp>
      <p:sp>
        <p:nvSpPr>
          <p:cNvPr id="3" name="Content Placeholder 2">
            <a:extLst>
              <a:ext uri="{FF2B5EF4-FFF2-40B4-BE49-F238E27FC236}">
                <a16:creationId xmlns:a16="http://schemas.microsoft.com/office/drawing/2014/main" xmlns="" id="{4C71F786-1AD3-454F-AF3D-07BD8CA18BE1}"/>
              </a:ext>
            </a:extLst>
          </p:cNvPr>
          <p:cNvSpPr>
            <a:spLocks noGrp="1"/>
          </p:cNvSpPr>
          <p:nvPr>
            <p:ph idx="1"/>
          </p:nvPr>
        </p:nvSpPr>
        <p:spPr/>
        <p:txBody>
          <a:bodyPr>
            <a:normAutofit lnSpcReduction="10000"/>
          </a:bodyPr>
          <a:lstStyle/>
          <a:p>
            <a:r>
              <a:rPr lang="en-US" dirty="0"/>
              <a:t>The </a:t>
            </a:r>
            <a:r>
              <a:rPr lang="en-US" dirty="0" err="1"/>
              <a:t>keratohyaline</a:t>
            </a:r>
            <a:r>
              <a:rPr lang="en-US" dirty="0"/>
              <a:t> granules are deeply basophilic and irregular in shape and size, and they are necessary in the formation of both the </a:t>
            </a:r>
            <a:r>
              <a:rPr lang="en-US" dirty="0" err="1"/>
              <a:t>interfibrillary</a:t>
            </a:r>
            <a:r>
              <a:rPr lang="en-US" dirty="0"/>
              <a:t> matrix that holds keratin filaments together and the inner lining of the horny cells. </a:t>
            </a:r>
          </a:p>
          <a:p>
            <a:r>
              <a:rPr lang="en-US" dirty="0"/>
              <a:t>Enzymatic action of the </a:t>
            </a:r>
            <a:r>
              <a:rPr lang="en-US" dirty="0" err="1"/>
              <a:t>keratohyaline</a:t>
            </a:r>
            <a:r>
              <a:rPr lang="en-US" dirty="0"/>
              <a:t> granules results in the production of “soft” keratin in the epidermis by providing periodic cutting of keratin filaments. </a:t>
            </a:r>
          </a:p>
          <a:p>
            <a:r>
              <a:rPr lang="en-US" dirty="0"/>
              <a:t>In contrast, the hair and nails do not contain </a:t>
            </a:r>
            <a:r>
              <a:rPr lang="en-US" dirty="0" err="1"/>
              <a:t>keratohyaline</a:t>
            </a:r>
            <a:r>
              <a:rPr lang="en-US" dirty="0"/>
              <a:t> granules, and the </a:t>
            </a:r>
            <a:r>
              <a:rPr lang="en-US" dirty="0" err="1"/>
              <a:t>tonofibril</a:t>
            </a:r>
            <a:r>
              <a:rPr lang="en-US" dirty="0"/>
              <a:t> filaments traversing the cell cytoplasm will harden because of the incorporation of disulfide bonds, producing “hard” keratin in those structures.</a:t>
            </a:r>
          </a:p>
        </p:txBody>
      </p:sp>
    </p:spTree>
    <p:extLst>
      <p:ext uri="{BB962C8B-B14F-4D97-AF65-F5344CB8AC3E}">
        <p14:creationId xmlns:p14="http://schemas.microsoft.com/office/powerpoint/2010/main" val="12689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D3915C5-F9FA-DC47-B7A3-81443A1FA9BC}"/>
              </a:ext>
            </a:extLst>
          </p:cNvPr>
          <p:cNvSpPr>
            <a:spLocks noGrp="1"/>
          </p:cNvSpPr>
          <p:nvPr>
            <p:ph idx="1"/>
          </p:nvPr>
        </p:nvSpPr>
        <p:spPr/>
        <p:txBody>
          <a:bodyPr/>
          <a:lstStyle/>
          <a:p>
            <a:pPr>
              <a:buFont typeface="Wingdings" pitchFamily="2" charset="2"/>
              <a:buChar char="ü"/>
            </a:pPr>
            <a:r>
              <a:rPr lang="en-US" dirty="0"/>
              <a:t>The skin is the largest organ of the body, accounting for about 15% of the total adult body weight.</a:t>
            </a:r>
          </a:p>
          <a:p>
            <a:pPr>
              <a:buFont typeface="Wingdings" pitchFamily="2" charset="2"/>
              <a:buChar char="ü"/>
            </a:pPr>
            <a:r>
              <a:rPr lang="en-US" dirty="0"/>
              <a:t>The skin is continuous, with the mucous membranes lining the body’s surface.</a:t>
            </a:r>
          </a:p>
          <a:p>
            <a:pPr>
              <a:buFont typeface="Wingdings" pitchFamily="2" charset="2"/>
              <a:buChar char="ü"/>
            </a:pPr>
            <a:r>
              <a:rPr lang="en-US" dirty="0"/>
              <a:t>The integumentary system is formed by the skin and its derivative structures.</a:t>
            </a:r>
          </a:p>
          <a:p>
            <a:pPr>
              <a:buFont typeface="Wingdings" pitchFamily="2" charset="2"/>
              <a:buChar char="ü"/>
            </a:pPr>
            <a:r>
              <a:rPr lang="en-US" dirty="0"/>
              <a:t>The skin is composed of three layers: the epidermis, the dermis, and subcutaneous tissue. </a:t>
            </a:r>
          </a:p>
          <a:p>
            <a:endParaRPr lang="en-US" dirty="0"/>
          </a:p>
        </p:txBody>
      </p:sp>
    </p:spTree>
    <p:extLst>
      <p:ext uri="{BB962C8B-B14F-4D97-AF65-F5344CB8AC3E}">
        <p14:creationId xmlns:p14="http://schemas.microsoft.com/office/powerpoint/2010/main" val="401678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240BA7-A4D2-CA43-BC45-25C180968EB1}"/>
              </a:ext>
            </a:extLst>
          </p:cNvPr>
          <p:cNvSpPr>
            <a:spLocks noGrp="1"/>
          </p:cNvSpPr>
          <p:nvPr>
            <p:ph type="title"/>
          </p:nvPr>
        </p:nvSpPr>
        <p:spPr/>
        <p:txBody>
          <a:bodyPr/>
          <a:lstStyle/>
          <a:p>
            <a:r>
              <a:rPr lang="en-US" dirty="0"/>
              <a:t>The </a:t>
            </a:r>
            <a:r>
              <a:rPr lang="en-US" dirty="0" err="1"/>
              <a:t>keratohyaline</a:t>
            </a:r>
            <a:r>
              <a:rPr lang="en-US" dirty="0"/>
              <a:t> granules</a:t>
            </a:r>
          </a:p>
        </p:txBody>
      </p:sp>
      <p:pic>
        <p:nvPicPr>
          <p:cNvPr id="4" name="Content Placeholder 3">
            <a:extLst>
              <a:ext uri="{FF2B5EF4-FFF2-40B4-BE49-F238E27FC236}">
                <a16:creationId xmlns:a16="http://schemas.microsoft.com/office/drawing/2014/main" xmlns="" id="{7A586F00-6D09-1846-A1C5-54155D140D90}"/>
              </a:ext>
            </a:extLst>
          </p:cNvPr>
          <p:cNvPicPr>
            <a:picLocks noGrp="1" noChangeAspect="1"/>
          </p:cNvPicPr>
          <p:nvPr>
            <p:ph idx="1"/>
          </p:nvPr>
        </p:nvPicPr>
        <p:blipFill>
          <a:blip r:embed="rId2"/>
          <a:stretch>
            <a:fillRect/>
          </a:stretch>
        </p:blipFill>
        <p:spPr>
          <a:xfrm>
            <a:off x="3128963" y="1947069"/>
            <a:ext cx="6600825" cy="4439444"/>
          </a:xfrm>
          <a:prstGeom prst="rect">
            <a:avLst/>
          </a:prstGeom>
        </p:spPr>
      </p:pic>
    </p:spTree>
    <p:extLst>
      <p:ext uri="{BB962C8B-B14F-4D97-AF65-F5344CB8AC3E}">
        <p14:creationId xmlns:p14="http://schemas.microsoft.com/office/powerpoint/2010/main" val="2431574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0F39C-FBE0-C04A-8954-405DADB03F06}"/>
              </a:ext>
            </a:extLst>
          </p:cNvPr>
          <p:cNvSpPr>
            <a:spLocks noGrp="1"/>
          </p:cNvSpPr>
          <p:nvPr>
            <p:ph type="title"/>
          </p:nvPr>
        </p:nvSpPr>
        <p:spPr/>
        <p:txBody>
          <a:bodyPr/>
          <a:lstStyle/>
          <a:p>
            <a:r>
              <a:rPr lang="en-US" dirty="0"/>
              <a:t>Cornified Layer</a:t>
            </a:r>
          </a:p>
        </p:txBody>
      </p:sp>
      <p:sp>
        <p:nvSpPr>
          <p:cNvPr id="3" name="Content Placeholder 2">
            <a:extLst>
              <a:ext uri="{FF2B5EF4-FFF2-40B4-BE49-F238E27FC236}">
                <a16:creationId xmlns:a16="http://schemas.microsoft.com/office/drawing/2014/main" xmlns="" id="{B8885AC8-0F5F-A443-BA15-BC700DF10F4B}"/>
              </a:ext>
            </a:extLst>
          </p:cNvPr>
          <p:cNvSpPr>
            <a:spLocks noGrp="1"/>
          </p:cNvSpPr>
          <p:nvPr>
            <p:ph idx="1"/>
          </p:nvPr>
        </p:nvSpPr>
        <p:spPr/>
        <p:txBody>
          <a:bodyPr/>
          <a:lstStyle/>
          <a:p>
            <a:r>
              <a:rPr lang="en-US" dirty="0"/>
              <a:t>Horny cells (corneocytes) of the cornified layer provide mechanical protection to the underlying epidermis and a barrier to prevent water loss and invasion by foreign substances.</a:t>
            </a:r>
          </a:p>
          <a:p>
            <a:r>
              <a:rPr lang="en-US" dirty="0"/>
              <a:t>Desmosomes undergo proteolytic degradation as the cells progress outward, contributing to the shedding of corneocytes during desquamation</a:t>
            </a:r>
          </a:p>
        </p:txBody>
      </p:sp>
    </p:spTree>
    <p:extLst>
      <p:ext uri="{BB962C8B-B14F-4D97-AF65-F5344CB8AC3E}">
        <p14:creationId xmlns:p14="http://schemas.microsoft.com/office/powerpoint/2010/main" val="4231496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4C7BB3-CC23-AF4C-846E-174C4855ECF5}"/>
              </a:ext>
            </a:extLst>
          </p:cNvPr>
          <p:cNvSpPr>
            <a:spLocks noGrp="1"/>
          </p:cNvSpPr>
          <p:nvPr>
            <p:ph type="title"/>
          </p:nvPr>
        </p:nvSpPr>
        <p:spPr/>
        <p:txBody>
          <a:bodyPr/>
          <a:lstStyle/>
          <a:p>
            <a:r>
              <a:rPr lang="en-US" dirty="0"/>
              <a:t>The Dermal-Epidermal Junction</a:t>
            </a:r>
          </a:p>
        </p:txBody>
      </p:sp>
      <p:sp>
        <p:nvSpPr>
          <p:cNvPr id="3" name="Content Placeholder 2">
            <a:extLst>
              <a:ext uri="{FF2B5EF4-FFF2-40B4-BE49-F238E27FC236}">
                <a16:creationId xmlns:a16="http://schemas.microsoft.com/office/drawing/2014/main" xmlns="" id="{6A247B4C-FB79-5548-A3C2-DA461C510F78}"/>
              </a:ext>
            </a:extLst>
          </p:cNvPr>
          <p:cNvSpPr>
            <a:spLocks noGrp="1"/>
          </p:cNvSpPr>
          <p:nvPr>
            <p:ph idx="1"/>
          </p:nvPr>
        </p:nvSpPr>
        <p:spPr/>
        <p:txBody>
          <a:bodyPr/>
          <a:lstStyle/>
          <a:p>
            <a:r>
              <a:rPr lang="en-US" dirty="0"/>
              <a:t>The interface between the epidermis and dermis is formed by a porous basement membrane zone that allows the exchange of cells and fluid and holds the two layers together.</a:t>
            </a:r>
          </a:p>
          <a:p>
            <a:r>
              <a:rPr lang="en-US" dirty="0"/>
              <a:t>Basal keratinocytes are the most important components of structures of the dermal-epidermal junction; dermal fibroblasts are also involved but to a lesser extent.</a:t>
            </a:r>
          </a:p>
          <a:p>
            <a:endParaRPr lang="en-US" dirty="0"/>
          </a:p>
        </p:txBody>
      </p:sp>
    </p:spTree>
    <p:extLst>
      <p:ext uri="{BB962C8B-B14F-4D97-AF65-F5344CB8AC3E}">
        <p14:creationId xmlns:p14="http://schemas.microsoft.com/office/powerpoint/2010/main" val="460028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1776A1-2190-2C42-88E4-24D52AB6F631}"/>
              </a:ext>
            </a:extLst>
          </p:cNvPr>
          <p:cNvSpPr>
            <a:spLocks noGrp="1"/>
          </p:cNvSpPr>
          <p:nvPr>
            <p:ph type="title"/>
          </p:nvPr>
        </p:nvSpPr>
        <p:spPr/>
        <p:txBody>
          <a:bodyPr/>
          <a:lstStyle/>
          <a:p>
            <a:r>
              <a:rPr lang="en-US" dirty="0"/>
              <a:t>The Dermal-Epidermal Junction</a:t>
            </a:r>
          </a:p>
        </p:txBody>
      </p:sp>
      <p:pic>
        <p:nvPicPr>
          <p:cNvPr id="4" name="Content Placeholder 3">
            <a:extLst>
              <a:ext uri="{FF2B5EF4-FFF2-40B4-BE49-F238E27FC236}">
                <a16:creationId xmlns:a16="http://schemas.microsoft.com/office/drawing/2014/main" xmlns="" id="{921BEB66-6D7A-1C48-98B4-E07A9A9DFBA7}"/>
              </a:ext>
            </a:extLst>
          </p:cNvPr>
          <p:cNvPicPr>
            <a:picLocks noGrp="1" noChangeAspect="1"/>
          </p:cNvPicPr>
          <p:nvPr>
            <p:ph idx="1"/>
          </p:nvPr>
        </p:nvPicPr>
        <p:blipFill>
          <a:blip r:embed="rId2"/>
          <a:stretch>
            <a:fillRect/>
          </a:stretch>
        </p:blipFill>
        <p:spPr>
          <a:xfrm>
            <a:off x="1928813" y="1690687"/>
            <a:ext cx="7158037" cy="4924425"/>
          </a:xfrm>
          <a:prstGeom prst="rect">
            <a:avLst/>
          </a:prstGeom>
        </p:spPr>
      </p:pic>
    </p:spTree>
    <p:extLst>
      <p:ext uri="{BB962C8B-B14F-4D97-AF65-F5344CB8AC3E}">
        <p14:creationId xmlns:p14="http://schemas.microsoft.com/office/powerpoint/2010/main" val="2025492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6BBB9-F70F-2246-8E44-FA848C79319A}"/>
              </a:ext>
            </a:extLst>
          </p:cNvPr>
          <p:cNvSpPr>
            <a:spLocks noGrp="1"/>
          </p:cNvSpPr>
          <p:nvPr>
            <p:ph type="title"/>
          </p:nvPr>
        </p:nvSpPr>
        <p:spPr/>
        <p:txBody>
          <a:bodyPr/>
          <a:lstStyle/>
          <a:p>
            <a:r>
              <a:rPr lang="en-US" dirty="0"/>
              <a:t>Epidermal Appendages</a:t>
            </a:r>
          </a:p>
        </p:txBody>
      </p:sp>
      <p:sp>
        <p:nvSpPr>
          <p:cNvPr id="3" name="Content Placeholder 2">
            <a:extLst>
              <a:ext uri="{FF2B5EF4-FFF2-40B4-BE49-F238E27FC236}">
                <a16:creationId xmlns:a16="http://schemas.microsoft.com/office/drawing/2014/main" xmlns="" id="{21030B25-8FF1-154D-B93F-2D84A19DD9C1}"/>
              </a:ext>
            </a:extLst>
          </p:cNvPr>
          <p:cNvSpPr>
            <a:spLocks noGrp="1"/>
          </p:cNvSpPr>
          <p:nvPr>
            <p:ph idx="1"/>
          </p:nvPr>
        </p:nvSpPr>
        <p:spPr/>
        <p:txBody>
          <a:bodyPr>
            <a:normAutofit lnSpcReduction="10000"/>
          </a:bodyPr>
          <a:lstStyle/>
          <a:p>
            <a:r>
              <a:rPr lang="en-US" dirty="0"/>
              <a:t>The skin adnexa are a grouping of </a:t>
            </a:r>
            <a:r>
              <a:rPr lang="en-US" dirty="0" err="1"/>
              <a:t>ectodermally</a:t>
            </a:r>
            <a:r>
              <a:rPr lang="en-US" dirty="0"/>
              <a:t> derived appendages, including eccrine and apocrine glands, ducts, and pilosebaceous units that originate as down growths from the epidermis during development. </a:t>
            </a:r>
          </a:p>
          <a:p>
            <a:r>
              <a:rPr lang="en-US" dirty="0"/>
              <a:t>After injury, all adnexal structures are capable of re-epithelialization via the migration of keratinocytes from adnexal epithelium to the surface of the epidermis. </a:t>
            </a:r>
          </a:p>
          <a:p>
            <a:r>
              <a:rPr lang="en-US" dirty="0"/>
              <a:t>Because areas such as the face and scalp contain a large quantity of pilosebaceous units, re-epithelialization occurs more rapidly after injury in these areas than in areas with fewer adnexal structures, such as the back.</a:t>
            </a:r>
          </a:p>
        </p:txBody>
      </p:sp>
    </p:spTree>
    <p:extLst>
      <p:ext uri="{BB962C8B-B14F-4D97-AF65-F5344CB8AC3E}">
        <p14:creationId xmlns:p14="http://schemas.microsoft.com/office/powerpoint/2010/main" val="833351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3FA03B1D-C219-1A49-BB94-566100DFB3B4}"/>
              </a:ext>
            </a:extLst>
          </p:cNvPr>
          <p:cNvPicPr>
            <a:picLocks noGrp="1" noChangeAspect="1"/>
          </p:cNvPicPr>
          <p:nvPr>
            <p:ph idx="1"/>
          </p:nvPr>
        </p:nvPicPr>
        <p:blipFill>
          <a:blip r:embed="rId2"/>
          <a:stretch>
            <a:fillRect/>
          </a:stretch>
        </p:blipFill>
        <p:spPr>
          <a:xfrm>
            <a:off x="1543049" y="557213"/>
            <a:ext cx="9229725" cy="5619750"/>
          </a:xfrm>
          <a:prstGeom prst="rect">
            <a:avLst/>
          </a:prstGeom>
        </p:spPr>
      </p:pic>
    </p:spTree>
    <p:extLst>
      <p:ext uri="{BB962C8B-B14F-4D97-AF65-F5344CB8AC3E}">
        <p14:creationId xmlns:p14="http://schemas.microsoft.com/office/powerpoint/2010/main" val="3812107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C8495A-56FD-5444-A953-7CC91E1CAEF3}"/>
              </a:ext>
            </a:extLst>
          </p:cNvPr>
          <p:cNvSpPr>
            <a:spLocks noGrp="1"/>
          </p:cNvSpPr>
          <p:nvPr>
            <p:ph type="title"/>
          </p:nvPr>
        </p:nvSpPr>
        <p:spPr/>
        <p:txBody>
          <a:bodyPr/>
          <a:lstStyle/>
          <a:p>
            <a:r>
              <a:rPr lang="en-US" dirty="0"/>
              <a:t>Eccrine Glands</a:t>
            </a:r>
          </a:p>
        </p:txBody>
      </p:sp>
      <p:pic>
        <p:nvPicPr>
          <p:cNvPr id="4" name="Content Placeholder 3">
            <a:extLst>
              <a:ext uri="{FF2B5EF4-FFF2-40B4-BE49-F238E27FC236}">
                <a16:creationId xmlns:a16="http://schemas.microsoft.com/office/drawing/2014/main" xmlns="" id="{98042907-649A-0D4C-BA82-B73236B60A53}"/>
              </a:ext>
            </a:extLst>
          </p:cNvPr>
          <p:cNvPicPr>
            <a:picLocks noGrp="1" noChangeAspect="1"/>
          </p:cNvPicPr>
          <p:nvPr>
            <p:ph idx="1"/>
          </p:nvPr>
        </p:nvPicPr>
        <p:blipFill>
          <a:blip r:embed="rId2"/>
          <a:stretch>
            <a:fillRect/>
          </a:stretch>
        </p:blipFill>
        <p:spPr>
          <a:xfrm>
            <a:off x="1414463" y="1571625"/>
            <a:ext cx="7115175" cy="4414838"/>
          </a:xfrm>
          <a:prstGeom prst="rect">
            <a:avLst/>
          </a:prstGeom>
        </p:spPr>
      </p:pic>
    </p:spTree>
    <p:extLst>
      <p:ext uri="{BB962C8B-B14F-4D97-AF65-F5344CB8AC3E}">
        <p14:creationId xmlns:p14="http://schemas.microsoft.com/office/powerpoint/2010/main" val="2347986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08D3A0-EB79-1D48-91B9-9582BF9F9D58}"/>
              </a:ext>
            </a:extLst>
          </p:cNvPr>
          <p:cNvSpPr>
            <a:spLocks noGrp="1"/>
          </p:cNvSpPr>
          <p:nvPr>
            <p:ph type="title"/>
          </p:nvPr>
        </p:nvSpPr>
        <p:spPr/>
        <p:txBody>
          <a:bodyPr/>
          <a:lstStyle/>
          <a:p>
            <a:r>
              <a:rPr lang="en-US" dirty="0"/>
              <a:t>Eccrine Sweat Glands</a:t>
            </a:r>
          </a:p>
        </p:txBody>
      </p:sp>
      <p:sp>
        <p:nvSpPr>
          <p:cNvPr id="3" name="Content Placeholder 2">
            <a:extLst>
              <a:ext uri="{FF2B5EF4-FFF2-40B4-BE49-F238E27FC236}">
                <a16:creationId xmlns:a16="http://schemas.microsoft.com/office/drawing/2014/main" xmlns="" id="{E65695E6-0C60-2241-9975-5F8C0C48AA63}"/>
              </a:ext>
            </a:extLst>
          </p:cNvPr>
          <p:cNvSpPr>
            <a:spLocks noGrp="1"/>
          </p:cNvSpPr>
          <p:nvPr>
            <p:ph idx="1"/>
          </p:nvPr>
        </p:nvSpPr>
        <p:spPr/>
        <p:txBody>
          <a:bodyPr/>
          <a:lstStyle/>
          <a:p>
            <a:r>
              <a:rPr lang="en-US" dirty="0"/>
              <a:t>Eccrine sweat glands are involved in the regulation of heat and are most abundant on the soles of the feet and least plentiful on the back.</a:t>
            </a:r>
          </a:p>
          <a:p>
            <a:r>
              <a:rPr lang="en-US" dirty="0"/>
              <a:t>The sweat glands originate as a band of epithelial cells growing downward from the epidermal ridge.</a:t>
            </a:r>
          </a:p>
          <a:p>
            <a:r>
              <a:rPr lang="en-US" dirty="0"/>
              <a:t>This tubular, or ductal, structure is modified during development to generate the three composite parts of the eccrine sweat unit, which are the intraepidermal spiral duct, the straight dermal portion, and the coiled secretory duct.</a:t>
            </a:r>
          </a:p>
          <a:p>
            <a:endParaRPr lang="en-US" dirty="0"/>
          </a:p>
        </p:txBody>
      </p:sp>
    </p:spTree>
    <p:extLst>
      <p:ext uri="{BB962C8B-B14F-4D97-AF65-F5344CB8AC3E}">
        <p14:creationId xmlns:p14="http://schemas.microsoft.com/office/powerpoint/2010/main" val="1564425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D7C88-FF8F-D740-8CAB-1EE93FB40B71}"/>
              </a:ext>
            </a:extLst>
          </p:cNvPr>
          <p:cNvSpPr>
            <a:spLocks noGrp="1"/>
          </p:cNvSpPr>
          <p:nvPr>
            <p:ph type="title"/>
          </p:nvPr>
        </p:nvSpPr>
        <p:spPr/>
        <p:txBody>
          <a:bodyPr/>
          <a:lstStyle/>
          <a:p>
            <a:r>
              <a:rPr lang="en-US" dirty="0"/>
              <a:t>Eccrine Sweat Glands</a:t>
            </a:r>
          </a:p>
        </p:txBody>
      </p:sp>
      <p:sp>
        <p:nvSpPr>
          <p:cNvPr id="3" name="Content Placeholder 2">
            <a:extLst>
              <a:ext uri="{FF2B5EF4-FFF2-40B4-BE49-F238E27FC236}">
                <a16:creationId xmlns:a16="http://schemas.microsoft.com/office/drawing/2014/main" xmlns="" id="{3EE26723-DAAC-1B40-9477-B72B41C2AD9C}"/>
              </a:ext>
            </a:extLst>
          </p:cNvPr>
          <p:cNvSpPr>
            <a:spLocks noGrp="1"/>
          </p:cNvSpPr>
          <p:nvPr>
            <p:ph idx="1"/>
          </p:nvPr>
        </p:nvSpPr>
        <p:spPr/>
        <p:txBody>
          <a:bodyPr/>
          <a:lstStyle/>
          <a:p>
            <a:r>
              <a:rPr lang="en-US" dirty="0"/>
              <a:t>The spiral duct opens onto the skin surface and is composed of dermal duct cells that have migrated upward. </a:t>
            </a:r>
          </a:p>
          <a:p>
            <a:r>
              <a:rPr lang="en-US" dirty="0"/>
              <a:t>Cells undergo cornification within the duct, and the corneocytes produced ultimately will become part of the cornified layer. </a:t>
            </a:r>
          </a:p>
          <a:p>
            <a:r>
              <a:rPr lang="en-US" dirty="0"/>
              <a:t>The straight dermal segment connects the superficial spiral duct to the inner secretory portion of the gland</a:t>
            </a:r>
          </a:p>
        </p:txBody>
      </p:sp>
    </p:spTree>
    <p:extLst>
      <p:ext uri="{BB962C8B-B14F-4D97-AF65-F5344CB8AC3E}">
        <p14:creationId xmlns:p14="http://schemas.microsoft.com/office/powerpoint/2010/main" val="3129187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8B95B-22D7-7A45-AEC5-9EE73FB8CBEE}"/>
              </a:ext>
            </a:extLst>
          </p:cNvPr>
          <p:cNvSpPr>
            <a:spLocks noGrp="1"/>
          </p:cNvSpPr>
          <p:nvPr>
            <p:ph type="title"/>
          </p:nvPr>
        </p:nvSpPr>
        <p:spPr/>
        <p:txBody>
          <a:bodyPr/>
          <a:lstStyle/>
          <a:p>
            <a:r>
              <a:rPr lang="en-US" dirty="0"/>
              <a:t>Apocrine Sweat Glands</a:t>
            </a:r>
          </a:p>
        </p:txBody>
      </p:sp>
      <p:sp>
        <p:nvSpPr>
          <p:cNvPr id="3" name="Content Placeholder 2">
            <a:extLst>
              <a:ext uri="{FF2B5EF4-FFF2-40B4-BE49-F238E27FC236}">
                <a16:creationId xmlns:a16="http://schemas.microsoft.com/office/drawing/2014/main" xmlns="" id="{B07DB265-9037-2140-A137-A565945242CB}"/>
              </a:ext>
            </a:extLst>
          </p:cNvPr>
          <p:cNvSpPr>
            <a:spLocks noGrp="1"/>
          </p:cNvSpPr>
          <p:nvPr>
            <p:ph idx="1"/>
          </p:nvPr>
        </p:nvSpPr>
        <p:spPr/>
        <p:txBody>
          <a:bodyPr>
            <a:normAutofit lnSpcReduction="10000"/>
          </a:bodyPr>
          <a:lstStyle/>
          <a:p>
            <a:r>
              <a:rPr lang="en-US" dirty="0"/>
              <a:t>Whereas eccrine glands are primarily involved in thermal regulation, apocrine glands are involved in scent release.</a:t>
            </a:r>
          </a:p>
          <a:p>
            <a:r>
              <a:rPr lang="en-US" dirty="0"/>
              <a:t>Apocrine sweat glands in humans are confined mainly to the regions of the axillae and perineum, and unlike eccrine and </a:t>
            </a:r>
            <a:r>
              <a:rPr lang="en-US" dirty="0" err="1"/>
              <a:t>apoeccrine</a:t>
            </a:r>
            <a:r>
              <a:rPr lang="en-US" dirty="0"/>
              <a:t> glands, they do not open directly </a:t>
            </a:r>
            <a:r>
              <a:rPr lang="en-US" dirty="0" err="1"/>
              <a:t>tothe</a:t>
            </a:r>
            <a:r>
              <a:rPr lang="en-US" dirty="0"/>
              <a:t> skin surface. Instead, the intraepithelial duct opens into pilosebaceous follicles, entering in the infundibulum above the sebaceous duct.</a:t>
            </a:r>
          </a:p>
          <a:p>
            <a:r>
              <a:rPr lang="en-US" dirty="0"/>
              <a:t>The basal secretory coil of apocrine glands, which is normally located entirely in subcutaneous fat, differs from that of eccrine glands in that it is composed exclusively of secretory cells; no ductal cells are present.</a:t>
            </a:r>
          </a:p>
        </p:txBody>
      </p:sp>
    </p:spTree>
    <p:extLst>
      <p:ext uri="{BB962C8B-B14F-4D97-AF65-F5344CB8AC3E}">
        <p14:creationId xmlns:p14="http://schemas.microsoft.com/office/powerpoint/2010/main" val="81389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A9A830D-11FF-4A42-955E-00A409895816}"/>
              </a:ext>
            </a:extLst>
          </p:cNvPr>
          <p:cNvSpPr>
            <a:spLocks noGrp="1"/>
          </p:cNvSpPr>
          <p:nvPr>
            <p:ph idx="1"/>
          </p:nvPr>
        </p:nvSpPr>
        <p:spPr/>
        <p:txBody>
          <a:bodyPr/>
          <a:lstStyle/>
          <a:p>
            <a:pPr>
              <a:buFont typeface="Wingdings" pitchFamily="2" charset="2"/>
              <a:buChar char="ü"/>
            </a:pPr>
            <a:r>
              <a:rPr lang="en-US" dirty="0"/>
              <a:t>The outermost level, the epidermis, consists of a specific constellation of cells known as keratinocytes, which function to synthesize keratin, a long, threadlike protein with a protective role.</a:t>
            </a:r>
          </a:p>
          <a:p>
            <a:pPr>
              <a:buFont typeface="Wingdings" pitchFamily="2" charset="2"/>
              <a:buChar char="ü"/>
            </a:pPr>
            <a:r>
              <a:rPr lang="en-US" dirty="0"/>
              <a:t> The middle layer, the dermis, is fundamentally made up of the fibrillar structural protein known as collagen. </a:t>
            </a:r>
          </a:p>
          <a:p>
            <a:pPr>
              <a:buFont typeface="Wingdings" pitchFamily="2" charset="2"/>
              <a:buChar char="ü"/>
            </a:pPr>
            <a:r>
              <a:rPr lang="en-US" dirty="0"/>
              <a:t>The dermis lies on the subcutaneous tissue, or panniculus, which contains small lobes of fat cells known as lipocytes. </a:t>
            </a:r>
          </a:p>
        </p:txBody>
      </p:sp>
    </p:spTree>
    <p:extLst>
      <p:ext uri="{BB962C8B-B14F-4D97-AF65-F5344CB8AC3E}">
        <p14:creationId xmlns:p14="http://schemas.microsoft.com/office/powerpoint/2010/main" val="2887221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77ED-89BE-7545-8176-A6455CE3F5C9}"/>
              </a:ext>
            </a:extLst>
          </p:cNvPr>
          <p:cNvSpPr>
            <a:spLocks noGrp="1"/>
          </p:cNvSpPr>
          <p:nvPr>
            <p:ph type="title"/>
          </p:nvPr>
        </p:nvSpPr>
        <p:spPr/>
        <p:txBody>
          <a:bodyPr/>
          <a:lstStyle/>
          <a:p>
            <a:r>
              <a:rPr lang="en-US" dirty="0"/>
              <a:t>Apocrine Sweat Glands</a:t>
            </a:r>
          </a:p>
        </p:txBody>
      </p:sp>
      <p:sp>
        <p:nvSpPr>
          <p:cNvPr id="3" name="Content Placeholder 2">
            <a:extLst>
              <a:ext uri="{FF2B5EF4-FFF2-40B4-BE49-F238E27FC236}">
                <a16:creationId xmlns:a16="http://schemas.microsoft.com/office/drawing/2014/main" xmlns="" id="{DC3A77C7-B0C0-3E4E-A9CC-3C45EB656E84}"/>
              </a:ext>
            </a:extLst>
          </p:cNvPr>
          <p:cNvSpPr>
            <a:spLocks noGrp="1"/>
          </p:cNvSpPr>
          <p:nvPr>
            <p:ph idx="1"/>
          </p:nvPr>
        </p:nvSpPr>
        <p:spPr/>
        <p:txBody>
          <a:bodyPr/>
          <a:lstStyle/>
          <a:p>
            <a:r>
              <a:rPr lang="en-US" dirty="0"/>
              <a:t>Apocrine sweat glands develop their secretory portions and become active just before puberty, a response induced presumably by hormonal signals. </a:t>
            </a:r>
          </a:p>
          <a:p>
            <a:r>
              <a:rPr lang="en-US" dirty="0"/>
              <a:t>The proteinaceous, viscous secretion has distinct odor and can function as a territorial marker, warning signal, and sexual attractant, but its sexual functions may now be vestigial in humans. </a:t>
            </a:r>
          </a:p>
          <a:p>
            <a:r>
              <a:rPr lang="en-US" dirty="0"/>
              <a:t>Difficulties in acquiring pure samples of apocrine sweat have made it impossible to determine the exact chemical composition of the secretion</a:t>
            </a:r>
          </a:p>
        </p:txBody>
      </p:sp>
    </p:spTree>
    <p:extLst>
      <p:ext uri="{BB962C8B-B14F-4D97-AF65-F5344CB8AC3E}">
        <p14:creationId xmlns:p14="http://schemas.microsoft.com/office/powerpoint/2010/main" val="4052418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8E4434-B205-8340-AB89-04138D9C4F1F}"/>
              </a:ext>
            </a:extLst>
          </p:cNvPr>
          <p:cNvSpPr>
            <a:spLocks noGrp="1"/>
          </p:cNvSpPr>
          <p:nvPr>
            <p:ph type="title"/>
          </p:nvPr>
        </p:nvSpPr>
        <p:spPr/>
        <p:txBody>
          <a:bodyPr/>
          <a:lstStyle/>
          <a:p>
            <a:r>
              <a:rPr lang="en-US" dirty="0"/>
              <a:t>Hair Follicles</a:t>
            </a:r>
          </a:p>
        </p:txBody>
      </p:sp>
      <p:pic>
        <p:nvPicPr>
          <p:cNvPr id="5" name="Content Placeholder 4">
            <a:extLst>
              <a:ext uri="{FF2B5EF4-FFF2-40B4-BE49-F238E27FC236}">
                <a16:creationId xmlns:a16="http://schemas.microsoft.com/office/drawing/2014/main" xmlns="" id="{147AB4B5-DDBC-1F49-BE53-55EF86170D62}"/>
              </a:ext>
            </a:extLst>
          </p:cNvPr>
          <p:cNvPicPr>
            <a:picLocks noGrp="1" noChangeAspect="1"/>
          </p:cNvPicPr>
          <p:nvPr>
            <p:ph idx="1"/>
          </p:nvPr>
        </p:nvPicPr>
        <p:blipFill>
          <a:blip r:embed="rId2"/>
          <a:stretch>
            <a:fillRect/>
          </a:stretch>
        </p:blipFill>
        <p:spPr>
          <a:xfrm>
            <a:off x="2872601" y="1825625"/>
            <a:ext cx="6446798" cy="4351338"/>
          </a:xfrm>
        </p:spPr>
      </p:pic>
    </p:spTree>
    <p:extLst>
      <p:ext uri="{BB962C8B-B14F-4D97-AF65-F5344CB8AC3E}">
        <p14:creationId xmlns:p14="http://schemas.microsoft.com/office/powerpoint/2010/main" val="1355201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5EF22E7-CE1F-AE4F-B290-4CD47E2EE6C4}"/>
              </a:ext>
            </a:extLst>
          </p:cNvPr>
          <p:cNvSpPr>
            <a:spLocks noGrp="1"/>
          </p:cNvSpPr>
          <p:nvPr>
            <p:ph idx="1"/>
          </p:nvPr>
        </p:nvSpPr>
        <p:spPr/>
        <p:txBody>
          <a:bodyPr/>
          <a:lstStyle/>
          <a:p>
            <a:r>
              <a:rPr lang="en-US" dirty="0"/>
              <a:t>Hair is made of a tough protein called keratin. A hair follicle anchors each hair into the skin. The hair bulb forms the base of the hair follicle. In the hair bulb, living cells divide and grow to build the hair shaft. Blood vessels nourish the cells in the hair bulb, and deliver hormones that modify hair growth and structure at different times of life.</a:t>
            </a:r>
          </a:p>
          <a:p>
            <a:r>
              <a:rPr lang="en-US" dirty="0"/>
              <a:t>Hair grows at different rates in different people; the average rate is around one-half inch per month. Hair color is created by pigment cells producing melanin in the hair follicle. With aging, pigment cells die, and hair turns gray.</a:t>
            </a:r>
          </a:p>
        </p:txBody>
      </p:sp>
    </p:spTree>
    <p:extLst>
      <p:ext uri="{BB962C8B-B14F-4D97-AF65-F5344CB8AC3E}">
        <p14:creationId xmlns:p14="http://schemas.microsoft.com/office/powerpoint/2010/main" val="884106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A9636BE-B278-0240-B625-5CEAE2C31689}"/>
              </a:ext>
            </a:extLst>
          </p:cNvPr>
          <p:cNvSpPr>
            <a:spLocks noGrp="1"/>
          </p:cNvSpPr>
          <p:nvPr>
            <p:ph idx="1"/>
          </p:nvPr>
        </p:nvSpPr>
        <p:spPr/>
        <p:txBody>
          <a:bodyPr/>
          <a:lstStyle/>
          <a:p>
            <a:r>
              <a:rPr lang="en-US" dirty="0"/>
              <a:t>Hair growth occurs in cycles consisting of three phases:</a:t>
            </a:r>
          </a:p>
          <a:p>
            <a:r>
              <a:rPr lang="en-US" dirty="0"/>
              <a:t>Anagen (growth phase): Most hair is growing at any given time. Each hair spends several years in this phase.</a:t>
            </a:r>
          </a:p>
          <a:p>
            <a:r>
              <a:rPr lang="en-US" dirty="0"/>
              <a:t>Catagen (transitional phase): Over a few weeks, hair growth slows and the hair follicle shrinks.</a:t>
            </a:r>
          </a:p>
          <a:p>
            <a:r>
              <a:rPr lang="en-US" dirty="0"/>
              <a:t>Telogen (resting phase): Over months, hair growth stops and the old hair detaches from the hair follicle. A new hair begins the growth phase, pushing the old hair out.</a:t>
            </a:r>
          </a:p>
          <a:p>
            <a:endParaRPr lang="en-US" dirty="0"/>
          </a:p>
        </p:txBody>
      </p:sp>
    </p:spTree>
    <p:extLst>
      <p:ext uri="{BB962C8B-B14F-4D97-AF65-F5344CB8AC3E}">
        <p14:creationId xmlns:p14="http://schemas.microsoft.com/office/powerpoint/2010/main" val="4080434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13E566-6ABE-6D43-9DA3-77E33D814A54}"/>
              </a:ext>
            </a:extLst>
          </p:cNvPr>
          <p:cNvSpPr>
            <a:spLocks noGrp="1"/>
          </p:cNvSpPr>
          <p:nvPr>
            <p:ph type="title"/>
          </p:nvPr>
        </p:nvSpPr>
        <p:spPr/>
        <p:txBody>
          <a:bodyPr/>
          <a:lstStyle/>
          <a:p>
            <a:r>
              <a:rPr lang="en-US" dirty="0"/>
              <a:t>Hair cycle</a:t>
            </a:r>
          </a:p>
        </p:txBody>
      </p:sp>
      <p:pic>
        <p:nvPicPr>
          <p:cNvPr id="4" name="Content Placeholder 3">
            <a:extLst>
              <a:ext uri="{FF2B5EF4-FFF2-40B4-BE49-F238E27FC236}">
                <a16:creationId xmlns:a16="http://schemas.microsoft.com/office/drawing/2014/main" xmlns="" id="{89075FAF-5F19-6446-BD9E-FAE37C66B4AD}"/>
              </a:ext>
            </a:extLst>
          </p:cNvPr>
          <p:cNvPicPr>
            <a:picLocks noGrp="1" noChangeAspect="1"/>
          </p:cNvPicPr>
          <p:nvPr>
            <p:ph idx="1"/>
          </p:nvPr>
        </p:nvPicPr>
        <p:blipFill>
          <a:blip r:embed="rId2"/>
          <a:stretch>
            <a:fillRect/>
          </a:stretch>
        </p:blipFill>
        <p:spPr>
          <a:xfrm>
            <a:off x="1614487" y="1690687"/>
            <a:ext cx="8815387" cy="4752975"/>
          </a:xfrm>
          <a:prstGeom prst="rect">
            <a:avLst/>
          </a:prstGeom>
        </p:spPr>
      </p:pic>
    </p:spTree>
    <p:extLst>
      <p:ext uri="{BB962C8B-B14F-4D97-AF65-F5344CB8AC3E}">
        <p14:creationId xmlns:p14="http://schemas.microsoft.com/office/powerpoint/2010/main" val="53425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5926DFE-35BC-A640-AFFF-30DCBE891A7E}"/>
              </a:ext>
            </a:extLst>
          </p:cNvPr>
          <p:cNvSpPr>
            <a:spLocks noGrp="1"/>
          </p:cNvSpPr>
          <p:nvPr>
            <p:ph idx="1"/>
          </p:nvPr>
        </p:nvSpPr>
        <p:spPr/>
        <p:txBody>
          <a:bodyPr/>
          <a:lstStyle/>
          <a:p>
            <a:r>
              <a:rPr lang="en-US" dirty="0"/>
              <a:t>Nearly whole body surface is coated with the hairs except a few areas like palms, soles and mucosal regions of lips and external genitalia. Most of these are tiny, colorless vellus hairs. The ones located in several areas like scalp, eyebrows and eyelashes are thicker, longer and pigmented and are called terminal hairs. Humans have approximately 5 million hair follicles and 100,000 of them are located on the scalp. </a:t>
            </a:r>
          </a:p>
          <a:p>
            <a:r>
              <a:rPr lang="en-US" dirty="0"/>
              <a:t/>
            </a:r>
            <a:br>
              <a:rPr lang="en-US" dirty="0"/>
            </a:br>
            <a:endParaRPr lang="en-US" dirty="0"/>
          </a:p>
          <a:p>
            <a:endParaRPr lang="en-US" dirty="0"/>
          </a:p>
        </p:txBody>
      </p:sp>
    </p:spTree>
    <p:extLst>
      <p:ext uri="{BB962C8B-B14F-4D97-AF65-F5344CB8AC3E}">
        <p14:creationId xmlns:p14="http://schemas.microsoft.com/office/powerpoint/2010/main" val="3236419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262F227-5280-AA47-8E9C-4CCBB7A460DB}"/>
              </a:ext>
            </a:extLst>
          </p:cNvPr>
          <p:cNvPicPr>
            <a:picLocks noGrp="1" noChangeAspect="1"/>
          </p:cNvPicPr>
          <p:nvPr>
            <p:ph idx="1"/>
          </p:nvPr>
        </p:nvPicPr>
        <p:blipFill>
          <a:blip r:embed="rId2"/>
          <a:stretch>
            <a:fillRect/>
          </a:stretch>
        </p:blipFill>
        <p:spPr>
          <a:xfrm>
            <a:off x="3415194" y="1825625"/>
            <a:ext cx="5361612" cy="4351338"/>
          </a:xfrm>
        </p:spPr>
      </p:pic>
    </p:spTree>
    <p:extLst>
      <p:ext uri="{BB962C8B-B14F-4D97-AF65-F5344CB8AC3E}">
        <p14:creationId xmlns:p14="http://schemas.microsoft.com/office/powerpoint/2010/main" val="3571103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24A45-903B-7942-9BC5-71C8420D3787}"/>
              </a:ext>
            </a:extLst>
          </p:cNvPr>
          <p:cNvSpPr>
            <a:spLocks noGrp="1"/>
          </p:cNvSpPr>
          <p:nvPr>
            <p:ph type="title"/>
          </p:nvPr>
        </p:nvSpPr>
        <p:spPr/>
        <p:txBody>
          <a:bodyPr/>
          <a:lstStyle/>
          <a:p>
            <a:r>
              <a:rPr lang="en-US" dirty="0"/>
              <a:t>Types of hair</a:t>
            </a:r>
          </a:p>
        </p:txBody>
      </p:sp>
      <p:pic>
        <p:nvPicPr>
          <p:cNvPr id="4" name="Content Placeholder 3">
            <a:extLst>
              <a:ext uri="{FF2B5EF4-FFF2-40B4-BE49-F238E27FC236}">
                <a16:creationId xmlns:a16="http://schemas.microsoft.com/office/drawing/2014/main" xmlns="" id="{E8566202-998D-7F42-A25A-92A706EB2169}"/>
              </a:ext>
            </a:extLst>
          </p:cNvPr>
          <p:cNvPicPr>
            <a:picLocks noGrp="1" noChangeAspect="1"/>
          </p:cNvPicPr>
          <p:nvPr>
            <p:ph idx="1"/>
          </p:nvPr>
        </p:nvPicPr>
        <p:blipFill>
          <a:blip r:embed="rId2"/>
          <a:stretch>
            <a:fillRect/>
          </a:stretch>
        </p:blipFill>
        <p:spPr>
          <a:xfrm>
            <a:off x="2100263" y="1528763"/>
            <a:ext cx="8000999" cy="4271962"/>
          </a:xfrm>
          <a:prstGeom prst="rect">
            <a:avLst/>
          </a:prstGeom>
        </p:spPr>
      </p:pic>
    </p:spTree>
    <p:extLst>
      <p:ext uri="{BB962C8B-B14F-4D97-AF65-F5344CB8AC3E}">
        <p14:creationId xmlns:p14="http://schemas.microsoft.com/office/powerpoint/2010/main" val="4287306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5B98FE4-CDD2-4C44-84E9-514977B4E4FD}"/>
              </a:ext>
            </a:extLst>
          </p:cNvPr>
          <p:cNvSpPr>
            <a:spLocks noGrp="1"/>
          </p:cNvSpPr>
          <p:nvPr>
            <p:ph idx="1"/>
          </p:nvPr>
        </p:nvSpPr>
        <p:spPr/>
        <p:txBody>
          <a:bodyPr/>
          <a:lstStyle/>
          <a:p>
            <a:r>
              <a:rPr lang="en-US" dirty="0"/>
              <a:t>Basically terminal hairs are found on scalp, eyebrows and eyelashes at birth while the rest of the body is covered with vellus hairs. In puberty, some vellus hairs (i.e. beard, trunk, axilla and genital area) by the influence of androgens differentiate to terminal hairs, which are long (&gt;2 cm), thick (&gt;60 </a:t>
            </a:r>
            <a:r>
              <a:rPr lang="el-GR" dirty="0"/>
              <a:t>μ</a:t>
            </a:r>
            <a:r>
              <a:rPr lang="en-US" dirty="0"/>
              <a:t>m), pigmented and medullated. The bulb of the terminal hairs is located in the subcutaneous fat; however, the bulb of vellus hairs is in the reticular dermis. Vellus hairs are thin (&lt;30 </a:t>
            </a:r>
            <a:r>
              <a:rPr lang="el-GR" dirty="0"/>
              <a:t>μ</a:t>
            </a:r>
            <a:r>
              <a:rPr lang="en-US" dirty="0"/>
              <a:t>m), short (&lt;2 mm) and mostly nonmedullated.</a:t>
            </a:r>
          </a:p>
        </p:txBody>
      </p:sp>
    </p:spTree>
    <p:extLst>
      <p:ext uri="{BB962C8B-B14F-4D97-AF65-F5344CB8AC3E}">
        <p14:creationId xmlns:p14="http://schemas.microsoft.com/office/powerpoint/2010/main" val="150469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29A32EC-A50A-6243-B053-B6B00315B86A}"/>
              </a:ext>
            </a:extLst>
          </p:cNvPr>
          <p:cNvSpPr>
            <a:spLocks noGrp="1"/>
          </p:cNvSpPr>
          <p:nvPr>
            <p:ph idx="1"/>
          </p:nvPr>
        </p:nvSpPr>
        <p:spPr/>
        <p:txBody>
          <a:bodyPr/>
          <a:lstStyle/>
          <a:p>
            <a:r>
              <a:rPr lang="en-US" dirty="0"/>
              <a:t>Hair is consisted of two distinct structures: follicle—the living part located under the skin and hair shaft—fully keratinized nonliving part above the skin surface. The arrector pili muscle, takes place between the hair bulge area and </a:t>
            </a:r>
            <a:r>
              <a:rPr lang="en-US" dirty="0" err="1"/>
              <a:t>dermoepidermal</a:t>
            </a:r>
            <a:r>
              <a:rPr lang="en-US" dirty="0"/>
              <a:t> junction. Above the insertion of the arrector pili muscle, sebaceous glands and, in some certain regions, apocrine glands are opened into the follicle.</a:t>
            </a:r>
          </a:p>
        </p:txBody>
      </p:sp>
    </p:spTree>
    <p:extLst>
      <p:ext uri="{BB962C8B-B14F-4D97-AF65-F5344CB8AC3E}">
        <p14:creationId xmlns:p14="http://schemas.microsoft.com/office/powerpoint/2010/main" val="3963390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58A963B-1AC9-0B4E-8E20-228285A59FC3}"/>
              </a:ext>
            </a:extLst>
          </p:cNvPr>
          <p:cNvSpPr>
            <a:spLocks noGrp="1"/>
          </p:cNvSpPr>
          <p:nvPr>
            <p:ph idx="1"/>
          </p:nvPr>
        </p:nvSpPr>
        <p:spPr/>
        <p:txBody>
          <a:bodyPr/>
          <a:lstStyle/>
          <a:p>
            <a:pPr>
              <a:buFont typeface="Wingdings" pitchFamily="2" charset="2"/>
              <a:buChar char="ü"/>
            </a:pPr>
            <a:r>
              <a:rPr lang="en-US" dirty="0"/>
              <a:t>The thickness of these layers varies considerably, depending on the geographic location on the anatomy of the body. </a:t>
            </a:r>
          </a:p>
          <a:p>
            <a:pPr>
              <a:buFont typeface="Wingdings" pitchFamily="2" charset="2"/>
              <a:buChar char="ü"/>
            </a:pPr>
            <a:r>
              <a:rPr lang="en-US" dirty="0"/>
              <a:t>The eyelid, for example, has the thinnest layer of the epidermis, measuring less than 0.1 mm, whereas the palms and soles of the feet have the thickest epidermal layer, measuring approximately 1.5 mm.</a:t>
            </a:r>
          </a:p>
          <a:p>
            <a:pPr>
              <a:buFont typeface="Wingdings" pitchFamily="2" charset="2"/>
              <a:buChar char="ü"/>
            </a:pPr>
            <a:r>
              <a:rPr lang="en-US" dirty="0"/>
              <a:t> The dermis is thickest on the back, where it is 30–40 times as thick as the overlying epidermis. </a:t>
            </a:r>
          </a:p>
        </p:txBody>
      </p:sp>
    </p:spTree>
    <p:extLst>
      <p:ext uri="{BB962C8B-B14F-4D97-AF65-F5344CB8AC3E}">
        <p14:creationId xmlns:p14="http://schemas.microsoft.com/office/powerpoint/2010/main" val="1679036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7D1020C-B571-4A49-B54D-ABA6A1334997}"/>
              </a:ext>
            </a:extLst>
          </p:cNvPr>
          <p:cNvSpPr>
            <a:spLocks noGrp="1"/>
          </p:cNvSpPr>
          <p:nvPr>
            <p:ph idx="1"/>
          </p:nvPr>
        </p:nvSpPr>
        <p:spPr/>
        <p:txBody>
          <a:bodyPr/>
          <a:lstStyle/>
          <a:p>
            <a:r>
              <a:rPr lang="en-US" dirty="0"/>
              <a:t>Hair shaft is consisted of three layers: cuticle, cortex and in certain cases medulla. Flat and square-shaped cuticle cells are adhered tightly to the cortex cells proximally. Peripheric movements of cuticle cells make the direction of the distal free edge upward and cause extensive overlapping. These imbrications are crucial. By interlocking with the cuticle cells of inner root sheath, they contribute to the follicular anchorage of the growing hair. These imbricated surfaces also facilitate removal of dirt and desquamated cells from the scalp. Cuticle has also important protective properties and barrier functions against physical and chemical insults </a:t>
            </a:r>
          </a:p>
        </p:txBody>
      </p:sp>
    </p:spTree>
    <p:extLst>
      <p:ext uri="{BB962C8B-B14F-4D97-AF65-F5344CB8AC3E}">
        <p14:creationId xmlns:p14="http://schemas.microsoft.com/office/powerpoint/2010/main" val="2470505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1C94E-DC97-D04F-8568-B8CCDB53A08F}"/>
              </a:ext>
            </a:extLst>
          </p:cNvPr>
          <p:cNvSpPr>
            <a:spLocks noGrp="1"/>
          </p:cNvSpPr>
          <p:nvPr>
            <p:ph type="title"/>
          </p:nvPr>
        </p:nvSpPr>
        <p:spPr/>
        <p:txBody>
          <a:bodyPr/>
          <a:lstStyle/>
          <a:p>
            <a:r>
              <a:rPr lang="en-US" dirty="0"/>
              <a:t>Hair Structure</a:t>
            </a:r>
            <a:br>
              <a:rPr lang="en-US" dirty="0"/>
            </a:br>
            <a:endParaRPr lang="en-US" dirty="0"/>
          </a:p>
        </p:txBody>
      </p:sp>
      <p:pic>
        <p:nvPicPr>
          <p:cNvPr id="4" name="Content Placeholder 3">
            <a:extLst>
              <a:ext uri="{FF2B5EF4-FFF2-40B4-BE49-F238E27FC236}">
                <a16:creationId xmlns:a16="http://schemas.microsoft.com/office/drawing/2014/main" xmlns="" id="{0A23B924-597F-0049-9019-ACC5F16F52C9}"/>
              </a:ext>
            </a:extLst>
          </p:cNvPr>
          <p:cNvPicPr>
            <a:picLocks noGrp="1" noChangeAspect="1"/>
          </p:cNvPicPr>
          <p:nvPr>
            <p:ph idx="1"/>
          </p:nvPr>
        </p:nvPicPr>
        <p:blipFill>
          <a:blip r:embed="rId2"/>
          <a:stretch>
            <a:fillRect/>
          </a:stretch>
        </p:blipFill>
        <p:spPr>
          <a:xfrm>
            <a:off x="1771651" y="1557338"/>
            <a:ext cx="7858124" cy="4337843"/>
          </a:xfrm>
          <a:prstGeom prst="rect">
            <a:avLst/>
          </a:prstGeom>
        </p:spPr>
      </p:pic>
    </p:spTree>
    <p:extLst>
      <p:ext uri="{BB962C8B-B14F-4D97-AF65-F5344CB8AC3E}">
        <p14:creationId xmlns:p14="http://schemas.microsoft.com/office/powerpoint/2010/main" val="369433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BD5CA-D6DB-B74E-AC4A-9B9EF600DFB8}"/>
              </a:ext>
            </a:extLst>
          </p:cNvPr>
          <p:cNvSpPr>
            <a:spLocks noGrp="1"/>
          </p:cNvSpPr>
          <p:nvPr>
            <p:ph type="title"/>
          </p:nvPr>
        </p:nvSpPr>
        <p:spPr/>
        <p:txBody>
          <a:bodyPr/>
          <a:lstStyle/>
          <a:p>
            <a:r>
              <a:rPr lang="en-US" dirty="0"/>
              <a:t>Sebaceous Glands</a:t>
            </a:r>
          </a:p>
        </p:txBody>
      </p:sp>
      <p:sp>
        <p:nvSpPr>
          <p:cNvPr id="3" name="Content Placeholder 2">
            <a:extLst>
              <a:ext uri="{FF2B5EF4-FFF2-40B4-BE49-F238E27FC236}">
                <a16:creationId xmlns:a16="http://schemas.microsoft.com/office/drawing/2014/main" xmlns="" id="{7FB38F91-BBA1-FD48-9523-859CB1A8C0CE}"/>
              </a:ext>
            </a:extLst>
          </p:cNvPr>
          <p:cNvSpPr>
            <a:spLocks noGrp="1"/>
          </p:cNvSpPr>
          <p:nvPr>
            <p:ph idx="1"/>
          </p:nvPr>
        </p:nvSpPr>
        <p:spPr/>
        <p:txBody>
          <a:bodyPr>
            <a:normAutofit fontScale="77500" lnSpcReduction="20000"/>
          </a:bodyPr>
          <a:lstStyle/>
          <a:p>
            <a:r>
              <a:rPr lang="en-US" dirty="0"/>
              <a:t>Sebaceous glands are found in greatest number on the face and scalp but are present on nearly all other locations of the body with the exception of the tarsal plate of the eyelids, the buccal mucosa and vermilion borders of the lip, the prepuce and mucosa lateral to the penile frenulum, the labia minora, and the female areola.</a:t>
            </a:r>
          </a:p>
          <a:p>
            <a:r>
              <a:rPr lang="en-US" dirty="0"/>
              <a:t>Cells of the sebaceous glands contain abundant lipid droplets known as sebum in their cytoplasm and are arranged into lobules off the upper segment of the hair follicle. </a:t>
            </a:r>
          </a:p>
          <a:p>
            <a:r>
              <a:rPr lang="en-US" dirty="0"/>
              <a:t>Basaloid germinative cells surrounding the lobule give rise to the lipid-filled cells, which are then expelled into the infundibular segment of the hair follicle via the sebaceous duct. </a:t>
            </a:r>
          </a:p>
          <a:p>
            <a:r>
              <a:rPr lang="en-US" dirty="0"/>
              <a:t>The sebaceous glands are thought to be evolutionarily important in providing a secondary lubrication during the passage through the birth canal. </a:t>
            </a:r>
          </a:p>
          <a:p>
            <a:r>
              <a:rPr lang="en-US" dirty="0"/>
              <a:t>This extra lubrication covers the surfaces that come in direct contact with the birth canal including the vertex, anterior scalp over the forehead and nose to the lower jaw line, and the shoulders, chest, and upper aspect of arms posteriorly. </a:t>
            </a:r>
          </a:p>
        </p:txBody>
      </p:sp>
    </p:spTree>
    <p:extLst>
      <p:ext uri="{BB962C8B-B14F-4D97-AF65-F5344CB8AC3E}">
        <p14:creationId xmlns:p14="http://schemas.microsoft.com/office/powerpoint/2010/main" val="367468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4CF7C-5511-4648-B56F-D7AAEE708F4C}"/>
              </a:ext>
            </a:extLst>
          </p:cNvPr>
          <p:cNvSpPr>
            <a:spLocks noGrp="1"/>
          </p:cNvSpPr>
          <p:nvPr>
            <p:ph type="title"/>
          </p:nvPr>
        </p:nvSpPr>
        <p:spPr/>
        <p:txBody>
          <a:bodyPr/>
          <a:lstStyle/>
          <a:p>
            <a:r>
              <a:rPr lang="en-US" dirty="0"/>
              <a:t>Sebaceous Glands</a:t>
            </a:r>
          </a:p>
        </p:txBody>
      </p:sp>
      <p:pic>
        <p:nvPicPr>
          <p:cNvPr id="4" name="Content Placeholder 3">
            <a:extLst>
              <a:ext uri="{FF2B5EF4-FFF2-40B4-BE49-F238E27FC236}">
                <a16:creationId xmlns:a16="http://schemas.microsoft.com/office/drawing/2014/main" xmlns="" id="{81636D29-4F1E-7A4F-9523-7A9D813CEFB8}"/>
              </a:ext>
            </a:extLst>
          </p:cNvPr>
          <p:cNvPicPr>
            <a:picLocks noGrp="1" noChangeAspect="1"/>
          </p:cNvPicPr>
          <p:nvPr>
            <p:ph idx="1"/>
          </p:nvPr>
        </p:nvPicPr>
        <p:blipFill>
          <a:blip r:embed="rId2"/>
          <a:stretch>
            <a:fillRect/>
          </a:stretch>
        </p:blipFill>
        <p:spPr>
          <a:xfrm>
            <a:off x="1528763" y="1690687"/>
            <a:ext cx="8386762" cy="4524375"/>
          </a:xfrm>
          <a:prstGeom prst="rect">
            <a:avLst/>
          </a:prstGeom>
        </p:spPr>
      </p:pic>
    </p:spTree>
    <p:extLst>
      <p:ext uri="{BB962C8B-B14F-4D97-AF65-F5344CB8AC3E}">
        <p14:creationId xmlns:p14="http://schemas.microsoft.com/office/powerpoint/2010/main" val="692869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33CC17-33E6-DD44-91C1-DA9645E0A19A}"/>
              </a:ext>
            </a:extLst>
          </p:cNvPr>
          <p:cNvSpPr>
            <a:spLocks noGrp="1"/>
          </p:cNvSpPr>
          <p:nvPr>
            <p:ph type="title"/>
          </p:nvPr>
        </p:nvSpPr>
        <p:spPr/>
        <p:txBody>
          <a:bodyPr/>
          <a:lstStyle/>
          <a:p>
            <a:r>
              <a:rPr lang="en-US" dirty="0"/>
              <a:t>Nails</a:t>
            </a:r>
          </a:p>
        </p:txBody>
      </p:sp>
      <p:sp>
        <p:nvSpPr>
          <p:cNvPr id="3" name="Content Placeholder 2">
            <a:extLst>
              <a:ext uri="{FF2B5EF4-FFF2-40B4-BE49-F238E27FC236}">
                <a16:creationId xmlns:a16="http://schemas.microsoft.com/office/drawing/2014/main" xmlns="" id="{BAF51540-3BD9-7D46-A1C4-00C4E005F99F}"/>
              </a:ext>
            </a:extLst>
          </p:cNvPr>
          <p:cNvSpPr>
            <a:spLocks noGrp="1"/>
          </p:cNvSpPr>
          <p:nvPr>
            <p:ph idx="1"/>
          </p:nvPr>
        </p:nvSpPr>
        <p:spPr/>
        <p:txBody>
          <a:bodyPr/>
          <a:lstStyle/>
          <a:p>
            <a:r>
              <a:rPr lang="en-US" dirty="0"/>
              <a:t>Fingernails provide protection to the fingertips, enhance sensation, and allow small objects to be grasped. The underlying nail bed is part of the nail matrix containing blood vessels, nerves, and melanocytes and has parallel rete ridges. The nail plate is formed from matrix keratinocytes.</a:t>
            </a:r>
          </a:p>
          <a:p>
            <a:r>
              <a:rPr lang="en-US" dirty="0"/>
              <a:t>Fingernails grow at an average rate of 0.1 mm per day, two to three times faster than the rate of toenail growth. Because of the slow growth rate, toenails can provide information about toxic exposure or disease from many months in the past .</a:t>
            </a:r>
          </a:p>
          <a:p>
            <a:endParaRPr lang="en-US" dirty="0"/>
          </a:p>
          <a:p>
            <a:endParaRPr lang="en-US" dirty="0"/>
          </a:p>
        </p:txBody>
      </p:sp>
    </p:spTree>
    <p:extLst>
      <p:ext uri="{BB962C8B-B14F-4D97-AF65-F5344CB8AC3E}">
        <p14:creationId xmlns:p14="http://schemas.microsoft.com/office/powerpoint/2010/main" val="2397572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E6193B-5813-8D46-97F6-3C517BDFAF9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BB8EAFE4-6A8C-1E48-8D36-1FC39326504D}"/>
              </a:ext>
            </a:extLst>
          </p:cNvPr>
          <p:cNvPicPr>
            <a:picLocks noGrp="1" noChangeAspect="1"/>
          </p:cNvPicPr>
          <p:nvPr>
            <p:ph idx="1"/>
          </p:nvPr>
        </p:nvPicPr>
        <p:blipFill>
          <a:blip r:embed="rId2"/>
          <a:stretch>
            <a:fillRect/>
          </a:stretch>
        </p:blipFill>
        <p:spPr>
          <a:xfrm>
            <a:off x="3559174" y="2100262"/>
            <a:ext cx="4398963" cy="4086225"/>
          </a:xfrm>
          <a:prstGeom prst="rect">
            <a:avLst/>
          </a:prstGeom>
        </p:spPr>
      </p:pic>
    </p:spTree>
    <p:extLst>
      <p:ext uri="{BB962C8B-B14F-4D97-AF65-F5344CB8AC3E}">
        <p14:creationId xmlns:p14="http://schemas.microsoft.com/office/powerpoint/2010/main" val="2932973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ED59FF29-FD1C-0748-A32A-B45C28F39F80}"/>
              </a:ext>
            </a:extLst>
          </p:cNvPr>
          <p:cNvPicPr>
            <a:picLocks noGrp="1" noChangeAspect="1"/>
          </p:cNvPicPr>
          <p:nvPr>
            <p:ph idx="1"/>
          </p:nvPr>
        </p:nvPicPr>
        <p:blipFill>
          <a:blip r:embed="rId2"/>
          <a:stretch>
            <a:fillRect/>
          </a:stretch>
        </p:blipFill>
        <p:spPr>
          <a:xfrm>
            <a:off x="1171575" y="1943099"/>
            <a:ext cx="7972425" cy="4271963"/>
          </a:xfrm>
          <a:prstGeom prst="rect">
            <a:avLst/>
          </a:prstGeom>
        </p:spPr>
      </p:pic>
    </p:spTree>
    <p:extLst>
      <p:ext uri="{BB962C8B-B14F-4D97-AF65-F5344CB8AC3E}">
        <p14:creationId xmlns:p14="http://schemas.microsoft.com/office/powerpoint/2010/main" val="1855413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C7B8DC-7843-1B4D-8E0D-A945ECBC3CCB}"/>
              </a:ext>
            </a:extLst>
          </p:cNvPr>
          <p:cNvSpPr>
            <a:spLocks noGrp="1"/>
          </p:cNvSpPr>
          <p:nvPr>
            <p:ph type="title"/>
          </p:nvPr>
        </p:nvSpPr>
        <p:spPr/>
        <p:txBody>
          <a:bodyPr/>
          <a:lstStyle/>
          <a:p>
            <a:r>
              <a:rPr lang="en-US" dirty="0"/>
              <a:t>The Dermis</a:t>
            </a:r>
          </a:p>
        </p:txBody>
      </p:sp>
      <p:sp>
        <p:nvSpPr>
          <p:cNvPr id="3" name="Content Placeholder 2">
            <a:extLst>
              <a:ext uri="{FF2B5EF4-FFF2-40B4-BE49-F238E27FC236}">
                <a16:creationId xmlns:a16="http://schemas.microsoft.com/office/drawing/2014/main" xmlns="" id="{B6630FEA-43F9-EA42-84D7-B9720CD2F6D2}"/>
              </a:ext>
            </a:extLst>
          </p:cNvPr>
          <p:cNvSpPr>
            <a:spLocks noGrp="1"/>
          </p:cNvSpPr>
          <p:nvPr>
            <p:ph idx="1"/>
          </p:nvPr>
        </p:nvSpPr>
        <p:spPr/>
        <p:txBody>
          <a:bodyPr>
            <a:normAutofit/>
          </a:bodyPr>
          <a:lstStyle/>
          <a:p>
            <a:r>
              <a:rPr lang="en-US" dirty="0"/>
              <a:t>The dermis is an integrated system of fibrous, filamentous, and amorphous connective tissue that accommodates stimulus-induced entry by nerve and vascular networks, epidermally derived appendages, fibroblasts, macrophages, and mast cells. </a:t>
            </a:r>
          </a:p>
          <a:p>
            <a:r>
              <a:rPr lang="en-US" dirty="0"/>
              <a:t>Other blood-borne cells, including lymphocytes, plasma cells, and other leukocytes, enter the dermis in response to various stimuli as well. </a:t>
            </a:r>
          </a:p>
        </p:txBody>
      </p:sp>
    </p:spTree>
    <p:extLst>
      <p:ext uri="{BB962C8B-B14F-4D97-AF65-F5344CB8AC3E}">
        <p14:creationId xmlns:p14="http://schemas.microsoft.com/office/powerpoint/2010/main" val="2385054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C1253E-A69B-E246-9FB5-838E3924B526}"/>
              </a:ext>
            </a:extLst>
          </p:cNvPr>
          <p:cNvSpPr>
            <a:spLocks noGrp="1"/>
          </p:cNvSpPr>
          <p:nvPr>
            <p:ph type="title"/>
          </p:nvPr>
        </p:nvSpPr>
        <p:spPr/>
        <p:txBody>
          <a:bodyPr/>
          <a:lstStyle/>
          <a:p>
            <a:r>
              <a:rPr lang="en-US" dirty="0"/>
              <a:t>The dermis</a:t>
            </a:r>
          </a:p>
        </p:txBody>
      </p:sp>
      <p:sp>
        <p:nvSpPr>
          <p:cNvPr id="3" name="Content Placeholder 2">
            <a:extLst>
              <a:ext uri="{FF2B5EF4-FFF2-40B4-BE49-F238E27FC236}">
                <a16:creationId xmlns:a16="http://schemas.microsoft.com/office/drawing/2014/main" xmlns="" id="{5F497598-0ED0-624D-B8DD-D7BCF1A295F0}"/>
              </a:ext>
            </a:extLst>
          </p:cNvPr>
          <p:cNvSpPr>
            <a:spLocks noGrp="1"/>
          </p:cNvSpPr>
          <p:nvPr>
            <p:ph idx="1"/>
          </p:nvPr>
        </p:nvSpPr>
        <p:spPr/>
        <p:txBody>
          <a:bodyPr/>
          <a:lstStyle/>
          <a:p>
            <a:r>
              <a:rPr lang="en-US" dirty="0"/>
              <a:t>The dermis comprises the bulk of the skin and provides its pliability, elasticity, and tensile strength.</a:t>
            </a:r>
          </a:p>
          <a:p>
            <a:r>
              <a:rPr lang="en-US" dirty="0"/>
              <a:t> It protects the body from mechanical injury, binds water, aids in thermal regulation, and includes receptors of sensory stimuli. </a:t>
            </a:r>
          </a:p>
          <a:p>
            <a:r>
              <a:rPr lang="en-US" dirty="0"/>
              <a:t>The dermis interacts with the epidermis in maintaining the properties of both tissues. </a:t>
            </a:r>
          </a:p>
          <a:p>
            <a:r>
              <a:rPr lang="en-US" dirty="0"/>
              <a:t>The two regions collaborate during development in the morphogenesis of the dermal-epidermal junction and epidermal appendages and interact in repairing and remodeling the skin as wounds are healed. </a:t>
            </a:r>
          </a:p>
          <a:p>
            <a:endParaRPr lang="en-US" dirty="0"/>
          </a:p>
        </p:txBody>
      </p:sp>
    </p:spTree>
    <p:extLst>
      <p:ext uri="{BB962C8B-B14F-4D97-AF65-F5344CB8AC3E}">
        <p14:creationId xmlns:p14="http://schemas.microsoft.com/office/powerpoint/2010/main" val="34584044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62B1C3B-700A-7C48-A968-579DEAFF221D}"/>
              </a:ext>
            </a:extLst>
          </p:cNvPr>
          <p:cNvSpPr>
            <a:spLocks noGrp="1"/>
          </p:cNvSpPr>
          <p:nvPr>
            <p:ph idx="1"/>
          </p:nvPr>
        </p:nvSpPr>
        <p:spPr/>
        <p:txBody>
          <a:bodyPr>
            <a:normAutofit fontScale="92500"/>
          </a:bodyPr>
          <a:lstStyle/>
          <a:p>
            <a:r>
              <a:rPr lang="en-US" dirty="0"/>
              <a:t>The principal component of the dermis is collagen, a fibrous family of proteins with at least 15 genetically distinct types in human skin. A major structural protein for the entire body, collagen is found in tendons, ligaments, the lining of bones, and the dermis. </a:t>
            </a:r>
          </a:p>
          <a:p>
            <a:r>
              <a:rPr lang="en-US" dirty="0"/>
              <a:t>Collagen is a major stress-resistant material of the skin. </a:t>
            </a:r>
          </a:p>
          <a:p>
            <a:r>
              <a:rPr lang="en-US" dirty="0"/>
              <a:t>Elastic fibers, on the other hand, play a role in maintaining elasticity but do very little to resist deformation and tearing of the skin.</a:t>
            </a:r>
          </a:p>
          <a:p>
            <a:r>
              <a:rPr lang="en-US" dirty="0"/>
              <a:t> Collagen fibers exist in a constant state of flux, being degraded by proteolytic enzymes called spare collagenases and replaced by new fibers. </a:t>
            </a:r>
          </a:p>
          <a:p>
            <a:r>
              <a:rPr lang="en-US" dirty="0"/>
              <a:t>Collagen represents 70% of the skin’s dry weight.</a:t>
            </a:r>
          </a:p>
        </p:txBody>
      </p:sp>
    </p:spTree>
    <p:extLst>
      <p:ext uri="{BB962C8B-B14F-4D97-AF65-F5344CB8AC3E}">
        <p14:creationId xmlns:p14="http://schemas.microsoft.com/office/powerpoint/2010/main" val="429124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53828A61-496A-0A4A-9F33-31B6168AD62A}"/>
              </a:ext>
            </a:extLst>
          </p:cNvPr>
          <p:cNvPicPr>
            <a:picLocks noGrp="1" noChangeAspect="1"/>
          </p:cNvPicPr>
          <p:nvPr>
            <p:ph idx="1"/>
          </p:nvPr>
        </p:nvPicPr>
        <p:blipFill>
          <a:blip r:embed="rId2"/>
          <a:stretch>
            <a:fillRect/>
          </a:stretch>
        </p:blipFill>
        <p:spPr>
          <a:xfrm>
            <a:off x="1163782" y="308758"/>
            <a:ext cx="9161318" cy="5756286"/>
          </a:xfrm>
        </p:spPr>
      </p:pic>
    </p:spTree>
    <p:extLst>
      <p:ext uri="{BB962C8B-B14F-4D97-AF65-F5344CB8AC3E}">
        <p14:creationId xmlns:p14="http://schemas.microsoft.com/office/powerpoint/2010/main" val="1991117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DC5902E-5831-604B-9363-D672BCB3B5E1}"/>
              </a:ext>
            </a:extLst>
          </p:cNvPr>
          <p:cNvPicPr>
            <a:picLocks noChangeAspect="1"/>
          </p:cNvPicPr>
          <p:nvPr/>
        </p:nvPicPr>
        <p:blipFill>
          <a:blip r:embed="rId2"/>
          <a:stretch>
            <a:fillRect/>
          </a:stretch>
        </p:blipFill>
        <p:spPr>
          <a:xfrm>
            <a:off x="1309271" y="0"/>
            <a:ext cx="8287583" cy="6858000"/>
          </a:xfrm>
          <a:prstGeom prst="rect">
            <a:avLst/>
          </a:prstGeom>
        </p:spPr>
      </p:pic>
    </p:spTree>
    <p:extLst>
      <p:ext uri="{BB962C8B-B14F-4D97-AF65-F5344CB8AC3E}">
        <p14:creationId xmlns:p14="http://schemas.microsoft.com/office/powerpoint/2010/main" val="30730540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C536F-8498-F44A-9A24-167375729F79}"/>
              </a:ext>
            </a:extLst>
          </p:cNvPr>
          <p:cNvSpPr>
            <a:spLocks noGrp="1"/>
          </p:cNvSpPr>
          <p:nvPr>
            <p:ph type="title"/>
          </p:nvPr>
        </p:nvSpPr>
        <p:spPr/>
        <p:txBody>
          <a:bodyPr/>
          <a:lstStyle/>
          <a:p>
            <a:r>
              <a:rPr lang="en-US" dirty="0"/>
              <a:t>Vasculature</a:t>
            </a:r>
          </a:p>
        </p:txBody>
      </p:sp>
      <p:sp>
        <p:nvSpPr>
          <p:cNvPr id="3" name="Content Placeholder 2">
            <a:extLst>
              <a:ext uri="{FF2B5EF4-FFF2-40B4-BE49-F238E27FC236}">
                <a16:creationId xmlns:a16="http://schemas.microsoft.com/office/drawing/2014/main" xmlns="" id="{33BED8DB-1813-8841-864F-A8771EDD2DBF}"/>
              </a:ext>
            </a:extLst>
          </p:cNvPr>
          <p:cNvSpPr>
            <a:spLocks noGrp="1"/>
          </p:cNvSpPr>
          <p:nvPr>
            <p:ph idx="1"/>
          </p:nvPr>
        </p:nvSpPr>
        <p:spPr/>
        <p:txBody>
          <a:bodyPr/>
          <a:lstStyle/>
          <a:p>
            <a:r>
              <a:rPr lang="en-US" dirty="0"/>
              <a:t>The dermal vasculature is made up of two intercommunicating plexuses: the subpapillary or superficial plexus composed of postcapillary venules found at the junction of the papillary and reticular dermis and the lower plexus at the dermal-subcutaneous interface. </a:t>
            </a:r>
          </a:p>
          <a:p>
            <a:r>
              <a:rPr lang="en-US" dirty="0"/>
              <a:t>The dermal papillae are supplied by capillaries, end arterioles, and venules of the superficial plexus. The deeper plexus is supplied by larger blood vessels and is more complex surrounding adnexal structures</a:t>
            </a:r>
          </a:p>
        </p:txBody>
      </p:sp>
    </p:spTree>
    <p:extLst>
      <p:ext uri="{BB962C8B-B14F-4D97-AF65-F5344CB8AC3E}">
        <p14:creationId xmlns:p14="http://schemas.microsoft.com/office/powerpoint/2010/main" val="4233811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62058EE0-AB60-934D-A41F-F77A52F33B86}"/>
              </a:ext>
            </a:extLst>
          </p:cNvPr>
          <p:cNvPicPr>
            <a:picLocks noGrp="1" noChangeAspect="1"/>
          </p:cNvPicPr>
          <p:nvPr>
            <p:ph idx="1"/>
          </p:nvPr>
        </p:nvPicPr>
        <p:blipFill>
          <a:blip r:embed="rId2"/>
          <a:stretch>
            <a:fillRect/>
          </a:stretch>
        </p:blipFill>
        <p:spPr>
          <a:xfrm>
            <a:off x="1571625" y="371475"/>
            <a:ext cx="7197725" cy="5369719"/>
          </a:xfrm>
          <a:prstGeom prst="rect">
            <a:avLst/>
          </a:prstGeom>
        </p:spPr>
      </p:pic>
    </p:spTree>
    <p:extLst>
      <p:ext uri="{BB962C8B-B14F-4D97-AF65-F5344CB8AC3E}">
        <p14:creationId xmlns:p14="http://schemas.microsoft.com/office/powerpoint/2010/main" val="3396174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D43E7-3975-0748-AC76-8834F808E520}"/>
              </a:ext>
            </a:extLst>
          </p:cNvPr>
          <p:cNvSpPr>
            <a:spLocks noGrp="1"/>
          </p:cNvSpPr>
          <p:nvPr>
            <p:ph type="title"/>
          </p:nvPr>
        </p:nvSpPr>
        <p:spPr/>
        <p:txBody>
          <a:bodyPr/>
          <a:lstStyle/>
          <a:p>
            <a:r>
              <a:rPr lang="en-US" dirty="0"/>
              <a:t>Nerves</a:t>
            </a:r>
          </a:p>
        </p:txBody>
      </p:sp>
      <p:sp>
        <p:nvSpPr>
          <p:cNvPr id="3" name="Content Placeholder 2">
            <a:extLst>
              <a:ext uri="{FF2B5EF4-FFF2-40B4-BE49-F238E27FC236}">
                <a16:creationId xmlns:a16="http://schemas.microsoft.com/office/drawing/2014/main" xmlns="" id="{7B29AF3F-7FF9-3C43-9A8B-11192148FB05}"/>
              </a:ext>
            </a:extLst>
          </p:cNvPr>
          <p:cNvSpPr>
            <a:spLocks noGrp="1"/>
          </p:cNvSpPr>
          <p:nvPr>
            <p:ph idx="1"/>
          </p:nvPr>
        </p:nvSpPr>
        <p:spPr/>
        <p:txBody>
          <a:bodyPr/>
          <a:lstStyle/>
          <a:p>
            <a:r>
              <a:rPr lang="en-US" dirty="0"/>
              <a:t>Nerve bundles, together with arterioles and venules, are found in great quantity in neurovascular bundles of the dermis.</a:t>
            </a:r>
          </a:p>
          <a:p>
            <a:r>
              <a:rPr lang="en-US" dirty="0"/>
              <a:t>Meissner corpuscles, found in the dermal papillae, help to mediate touch and are found predominantly on the ventral sides of the hands and feet.</a:t>
            </a:r>
          </a:p>
          <a:p>
            <a:r>
              <a:rPr lang="en-US" dirty="0"/>
              <a:t>Vasoconstriction is regulated by the postganglionic adrenergic fibers of the autonomic nervous system. This system regulates the apocrine gland secretions and the contraction of AP muscles of hair follicles. Eccrine sweat secretions, on the other hand, are mediated by cholinergic fibers.</a:t>
            </a:r>
          </a:p>
        </p:txBody>
      </p:sp>
    </p:spTree>
    <p:extLst>
      <p:ext uri="{BB962C8B-B14F-4D97-AF65-F5344CB8AC3E}">
        <p14:creationId xmlns:p14="http://schemas.microsoft.com/office/powerpoint/2010/main" val="3588741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5E197E5C-9B6F-4744-AC6F-F30E5E6E83EB}"/>
              </a:ext>
            </a:extLst>
          </p:cNvPr>
          <p:cNvPicPr>
            <a:picLocks noGrp="1" noChangeAspect="1"/>
          </p:cNvPicPr>
          <p:nvPr>
            <p:ph idx="1"/>
          </p:nvPr>
        </p:nvPicPr>
        <p:blipFill>
          <a:blip r:embed="rId2"/>
          <a:stretch>
            <a:fillRect/>
          </a:stretch>
        </p:blipFill>
        <p:spPr>
          <a:xfrm>
            <a:off x="3145940" y="1825625"/>
            <a:ext cx="5900119" cy="4351338"/>
          </a:xfrm>
          <a:prstGeom prst="rect">
            <a:avLst/>
          </a:prstGeom>
        </p:spPr>
      </p:pic>
    </p:spTree>
    <p:extLst>
      <p:ext uri="{BB962C8B-B14F-4D97-AF65-F5344CB8AC3E}">
        <p14:creationId xmlns:p14="http://schemas.microsoft.com/office/powerpoint/2010/main" val="3716732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F0E8C-78F0-6243-B1D0-1E5130C1F334}"/>
              </a:ext>
            </a:extLst>
          </p:cNvPr>
          <p:cNvSpPr>
            <a:spLocks noGrp="1"/>
          </p:cNvSpPr>
          <p:nvPr>
            <p:ph type="title"/>
          </p:nvPr>
        </p:nvSpPr>
        <p:spPr/>
        <p:txBody>
          <a:bodyPr/>
          <a:lstStyle/>
          <a:p>
            <a:r>
              <a:rPr lang="en-US" dirty="0"/>
              <a:t>Mast Cells</a:t>
            </a:r>
          </a:p>
        </p:txBody>
      </p:sp>
      <p:sp>
        <p:nvSpPr>
          <p:cNvPr id="3" name="Content Placeholder 2">
            <a:extLst>
              <a:ext uri="{FF2B5EF4-FFF2-40B4-BE49-F238E27FC236}">
                <a16:creationId xmlns:a16="http://schemas.microsoft.com/office/drawing/2014/main" xmlns="" id="{09E6DAB8-F06E-274A-88B3-F791C0BC7264}"/>
              </a:ext>
            </a:extLst>
          </p:cNvPr>
          <p:cNvSpPr>
            <a:spLocks noGrp="1"/>
          </p:cNvSpPr>
          <p:nvPr>
            <p:ph idx="1"/>
          </p:nvPr>
        </p:nvSpPr>
        <p:spPr/>
        <p:txBody>
          <a:bodyPr>
            <a:normAutofit fontScale="92500"/>
          </a:bodyPr>
          <a:lstStyle/>
          <a:p>
            <a:r>
              <a:rPr lang="en-US" dirty="0"/>
              <a:t>Mast cells are specialized secretory cells derived from bone marrow and distributed in connective tissues throughout the body. Although present in greatest numbers in the papillary dermis, they also are present in the subcutaneous fat.</a:t>
            </a:r>
          </a:p>
          <a:p>
            <a:r>
              <a:rPr lang="en-US" dirty="0"/>
              <a:t>Mast cell granules are round, oval, or angular membrane-bound structures containing histamine, heparin, serine proteinases, and certain cytokines.</a:t>
            </a:r>
          </a:p>
          <a:p>
            <a:r>
              <a:rPr lang="en-US" dirty="0"/>
              <a:t>The cell’s surface contains hundreds of thousands of glycoprotein receptor sites for immunoglobulin E. Type I or connective tissue mast cells are located in the dermis and submucosa. Type II or mucosal mast cells are located in the respiratory tract mucosa and in the bowel </a:t>
            </a:r>
          </a:p>
        </p:txBody>
      </p:sp>
    </p:spTree>
    <p:extLst>
      <p:ext uri="{BB962C8B-B14F-4D97-AF65-F5344CB8AC3E}">
        <p14:creationId xmlns:p14="http://schemas.microsoft.com/office/powerpoint/2010/main" val="2238457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A682A1-3853-9E4B-825F-5608B9E8B925}"/>
              </a:ext>
            </a:extLst>
          </p:cNvPr>
          <p:cNvSpPr>
            <a:spLocks noGrp="1"/>
          </p:cNvSpPr>
          <p:nvPr>
            <p:ph type="title"/>
          </p:nvPr>
        </p:nvSpPr>
        <p:spPr/>
        <p:txBody>
          <a:bodyPr/>
          <a:lstStyle/>
          <a:p>
            <a:r>
              <a:rPr lang="en-US" dirty="0"/>
              <a:t>Mast Cells</a:t>
            </a:r>
          </a:p>
        </p:txBody>
      </p:sp>
      <p:sp>
        <p:nvSpPr>
          <p:cNvPr id="3" name="Content Placeholder 2">
            <a:extLst>
              <a:ext uri="{FF2B5EF4-FFF2-40B4-BE49-F238E27FC236}">
                <a16:creationId xmlns:a16="http://schemas.microsoft.com/office/drawing/2014/main" xmlns="" id="{7AEB4A6E-E077-6B42-BD50-F001E7993A65}"/>
              </a:ext>
            </a:extLst>
          </p:cNvPr>
          <p:cNvSpPr>
            <a:spLocks noGrp="1"/>
          </p:cNvSpPr>
          <p:nvPr>
            <p:ph idx="1"/>
          </p:nvPr>
        </p:nvSpPr>
        <p:spPr/>
        <p:txBody>
          <a:bodyPr/>
          <a:lstStyle/>
          <a:p>
            <a:r>
              <a:rPr lang="en-US" dirty="0"/>
              <a:t>Mast cells can undergo activation by antigens or allergens acting via the high-affinity receptor for immunoglobulin E, </a:t>
            </a:r>
            <a:r>
              <a:rPr lang="en-US" dirty="0" err="1"/>
              <a:t>superoxides</a:t>
            </a:r>
            <a:r>
              <a:rPr lang="en-US" dirty="0"/>
              <a:t>, complement proteins, neuropeptides, and lipoproteins. </a:t>
            </a:r>
          </a:p>
          <a:p>
            <a:r>
              <a:rPr lang="en-US" dirty="0"/>
              <a:t>After activation, mast cells express histamine, leukotrienes, </a:t>
            </a:r>
            <a:r>
              <a:rPr lang="en-US" dirty="0" err="1"/>
              <a:t>prostanoids</a:t>
            </a:r>
            <a:r>
              <a:rPr lang="en-US" dirty="0"/>
              <a:t>, proteases, and many cytokines and chemokines. </a:t>
            </a:r>
          </a:p>
          <a:p>
            <a:r>
              <a:rPr lang="en-US" dirty="0"/>
              <a:t>These mediators may be pivotal to the genesis of an inflammatory response. </a:t>
            </a:r>
          </a:p>
        </p:txBody>
      </p:sp>
    </p:spTree>
    <p:extLst>
      <p:ext uri="{BB962C8B-B14F-4D97-AF65-F5344CB8AC3E}">
        <p14:creationId xmlns:p14="http://schemas.microsoft.com/office/powerpoint/2010/main" val="4236582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B5BF2A44-7024-B045-B7BC-2A67A8865E5E}"/>
              </a:ext>
            </a:extLst>
          </p:cNvPr>
          <p:cNvPicPr>
            <a:picLocks noGrp="1" noChangeAspect="1"/>
          </p:cNvPicPr>
          <p:nvPr>
            <p:ph idx="1"/>
          </p:nvPr>
        </p:nvPicPr>
        <p:blipFill>
          <a:blip r:embed="rId2"/>
          <a:stretch>
            <a:fillRect/>
          </a:stretch>
        </p:blipFill>
        <p:spPr>
          <a:xfrm>
            <a:off x="3238500" y="1893094"/>
            <a:ext cx="5715000" cy="4216400"/>
          </a:xfrm>
          <a:prstGeom prst="rect">
            <a:avLst/>
          </a:prstGeom>
        </p:spPr>
      </p:pic>
    </p:spTree>
    <p:extLst>
      <p:ext uri="{BB962C8B-B14F-4D97-AF65-F5344CB8AC3E}">
        <p14:creationId xmlns:p14="http://schemas.microsoft.com/office/powerpoint/2010/main" val="1771911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B95BF9-D130-D04F-8882-6C9C867D54C7}"/>
              </a:ext>
            </a:extLst>
          </p:cNvPr>
          <p:cNvSpPr>
            <a:spLocks noGrp="1"/>
          </p:cNvSpPr>
          <p:nvPr>
            <p:ph type="title"/>
          </p:nvPr>
        </p:nvSpPr>
        <p:spPr/>
        <p:txBody>
          <a:bodyPr/>
          <a:lstStyle/>
          <a:p>
            <a:r>
              <a:rPr lang="en-US" dirty="0"/>
              <a:t>Subcutaneous Fat</a:t>
            </a:r>
          </a:p>
        </p:txBody>
      </p:sp>
      <p:sp>
        <p:nvSpPr>
          <p:cNvPr id="3" name="Content Placeholder 2">
            <a:extLst>
              <a:ext uri="{FF2B5EF4-FFF2-40B4-BE49-F238E27FC236}">
                <a16:creationId xmlns:a16="http://schemas.microsoft.com/office/drawing/2014/main" xmlns="" id="{CE740CB3-5438-E146-98CB-55F69B9D4441}"/>
              </a:ext>
            </a:extLst>
          </p:cNvPr>
          <p:cNvSpPr>
            <a:spLocks noGrp="1"/>
          </p:cNvSpPr>
          <p:nvPr>
            <p:ph idx="1"/>
          </p:nvPr>
        </p:nvSpPr>
        <p:spPr/>
        <p:txBody>
          <a:bodyPr>
            <a:normAutofit/>
          </a:bodyPr>
          <a:lstStyle/>
          <a:p>
            <a:r>
              <a:rPr lang="en-US" dirty="0"/>
              <a:t>Embryologically, toward the end of the fifth month fat cells begin to develop in the subcutaneous tissue. </a:t>
            </a:r>
          </a:p>
          <a:p>
            <a:r>
              <a:rPr lang="en-US" dirty="0"/>
              <a:t>These lobules of fat cells or lipocytes are separated by fibrous septa made up of large blood vessels and collagen. </a:t>
            </a:r>
          </a:p>
          <a:p>
            <a:r>
              <a:rPr lang="en-US" dirty="0"/>
              <a:t>The panniculus varies in thickness depending on the skin site.</a:t>
            </a:r>
          </a:p>
          <a:p>
            <a:r>
              <a:rPr lang="en-US" dirty="0"/>
              <a:t>the subcutaneous tissue provides the body with buoyancy and functions as a storehouse of energy. Hormone conversion takes place in the panniculus, converting androstenedione into estrone by aromatase. </a:t>
            </a:r>
          </a:p>
        </p:txBody>
      </p:sp>
    </p:spTree>
    <p:extLst>
      <p:ext uri="{BB962C8B-B14F-4D97-AF65-F5344CB8AC3E}">
        <p14:creationId xmlns:p14="http://schemas.microsoft.com/office/powerpoint/2010/main" val="3255199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E3D8C-D12D-F647-B587-A3C35944003D}"/>
              </a:ext>
            </a:extLst>
          </p:cNvPr>
          <p:cNvSpPr>
            <a:spLocks noGrp="1"/>
          </p:cNvSpPr>
          <p:nvPr>
            <p:ph type="ctrTitle"/>
          </p:nvPr>
        </p:nvSpPr>
        <p:spPr>
          <a:solidFill>
            <a:srgbClr val="FFFF00"/>
          </a:solidFill>
        </p:spPr>
        <p:txBody>
          <a:bodyPr/>
          <a:lstStyle/>
          <a:p>
            <a:r>
              <a:rPr lang="en-US" dirty="0"/>
              <a:t>Principles of Diagnosis of Skin Diseases</a:t>
            </a:r>
          </a:p>
        </p:txBody>
      </p:sp>
      <p:sp>
        <p:nvSpPr>
          <p:cNvPr id="3" name="Subtitle 2">
            <a:extLst>
              <a:ext uri="{FF2B5EF4-FFF2-40B4-BE49-F238E27FC236}">
                <a16:creationId xmlns:a16="http://schemas.microsoft.com/office/drawing/2014/main" xmlns="" id="{48D66A42-135F-FD4E-9AA1-E6E32A4BDF2A}"/>
              </a:ext>
            </a:extLst>
          </p:cNvPr>
          <p:cNvSpPr>
            <a:spLocks noGrp="1"/>
          </p:cNvSpPr>
          <p:nvPr>
            <p:ph type="subTitle" idx="1"/>
          </p:nvPr>
        </p:nvSpPr>
        <p:spPr>
          <a:solidFill>
            <a:srgbClr val="FF0000"/>
          </a:solidFill>
        </p:spPr>
        <p:txBody>
          <a:bodyPr/>
          <a:lstStyle/>
          <a:p>
            <a:r>
              <a:rPr lang="en-US" dirty="0"/>
              <a:t>Prof Khitam Al-</a:t>
            </a:r>
            <a:r>
              <a:rPr lang="en-US" dirty="0" err="1"/>
              <a:t>refu</a:t>
            </a:r>
            <a:endParaRPr lang="en-US" dirty="0"/>
          </a:p>
          <a:p>
            <a:r>
              <a:rPr lang="en-US" dirty="0" err="1"/>
              <a:t>Muta</a:t>
            </a:r>
            <a:r>
              <a:rPr lang="en-US" dirty="0"/>
              <a:t> University</a:t>
            </a:r>
          </a:p>
        </p:txBody>
      </p:sp>
    </p:spTree>
    <p:extLst>
      <p:ext uri="{BB962C8B-B14F-4D97-AF65-F5344CB8AC3E}">
        <p14:creationId xmlns:p14="http://schemas.microsoft.com/office/powerpoint/2010/main" val="308197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4F1F63-2798-5048-BF83-42EB2179786E}"/>
              </a:ext>
            </a:extLst>
          </p:cNvPr>
          <p:cNvSpPr>
            <a:spLocks noGrp="1"/>
          </p:cNvSpPr>
          <p:nvPr>
            <p:ph type="title"/>
          </p:nvPr>
        </p:nvSpPr>
        <p:spPr/>
        <p:txBody>
          <a:bodyPr/>
          <a:lstStyle/>
          <a:p>
            <a:r>
              <a:rPr lang="en-US" dirty="0"/>
              <a:t>The epidermis</a:t>
            </a:r>
          </a:p>
        </p:txBody>
      </p:sp>
      <p:pic>
        <p:nvPicPr>
          <p:cNvPr id="4" name="Content Placeholder 3">
            <a:extLst>
              <a:ext uri="{FF2B5EF4-FFF2-40B4-BE49-F238E27FC236}">
                <a16:creationId xmlns:a16="http://schemas.microsoft.com/office/drawing/2014/main" xmlns="" id="{08FE6C40-DA51-0940-BBA1-4374596B60A9}"/>
              </a:ext>
            </a:extLst>
          </p:cNvPr>
          <p:cNvPicPr>
            <a:picLocks noGrp="1" noChangeAspect="1"/>
          </p:cNvPicPr>
          <p:nvPr>
            <p:ph idx="1"/>
          </p:nvPr>
        </p:nvPicPr>
        <p:blipFill>
          <a:blip r:embed="rId2"/>
          <a:stretch>
            <a:fillRect/>
          </a:stretch>
        </p:blipFill>
        <p:spPr>
          <a:xfrm>
            <a:off x="2171700" y="1857375"/>
            <a:ext cx="6986588" cy="4700588"/>
          </a:xfrm>
          <a:prstGeom prst="rect">
            <a:avLst/>
          </a:prstGeom>
        </p:spPr>
      </p:pic>
    </p:spTree>
    <p:extLst>
      <p:ext uri="{BB962C8B-B14F-4D97-AF65-F5344CB8AC3E}">
        <p14:creationId xmlns:p14="http://schemas.microsoft.com/office/powerpoint/2010/main" val="4216438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ADC5B46-4368-1D46-B25D-6D22F4C8A4B2}"/>
              </a:ext>
            </a:extLst>
          </p:cNvPr>
          <p:cNvSpPr>
            <a:spLocks noGrp="1"/>
          </p:cNvSpPr>
          <p:nvPr>
            <p:ph idx="1"/>
          </p:nvPr>
        </p:nvSpPr>
        <p:spPr/>
        <p:txBody>
          <a:bodyPr>
            <a:normAutofit/>
          </a:bodyPr>
          <a:lstStyle/>
          <a:p>
            <a:r>
              <a:rPr lang="en-US" dirty="0"/>
              <a:t>The initial approach to the patient presenting with a skin problem requires a detailed history of the current skin complaint and a complete skin examination.</a:t>
            </a:r>
          </a:p>
          <a:p>
            <a:r>
              <a:rPr lang="en-US" dirty="0"/>
              <a:t>In many cases, the </a:t>
            </a:r>
            <a:r>
              <a:rPr lang="en-US" dirty="0">
                <a:solidFill>
                  <a:srgbClr val="00B050"/>
                </a:solidFill>
              </a:rPr>
              <a:t>patient's general medical history may be relevant to the diagnosis of skin disorders</a:t>
            </a:r>
            <a:r>
              <a:rPr lang="en-US" dirty="0"/>
              <a:t>. </a:t>
            </a:r>
          </a:p>
          <a:p>
            <a:r>
              <a:rPr lang="en-US" dirty="0"/>
              <a:t>Although the </a:t>
            </a:r>
            <a:r>
              <a:rPr lang="en-US" b="1" u="sng" dirty="0">
                <a:solidFill>
                  <a:srgbClr val="FF0000"/>
                </a:solidFill>
                <a:effectLst>
                  <a:outerShdw blurRad="38100" dist="38100" dir="2700000" algn="tl">
                    <a:srgbClr val="000000">
                      <a:alpha val="43137"/>
                    </a:srgbClr>
                  </a:outerShdw>
                </a:effectLst>
              </a:rPr>
              <a:t>visual aspects</a:t>
            </a:r>
            <a:r>
              <a:rPr lang="en-US" b="1" dirty="0">
                <a:solidFill>
                  <a:srgbClr val="FF0000"/>
                </a:solidFill>
                <a:effectLst>
                  <a:outerShdw blurRad="38100" dist="38100" dir="2700000" algn="tl">
                    <a:srgbClr val="000000">
                      <a:alpha val="43137"/>
                    </a:srgbClr>
                  </a:outerShdw>
                </a:effectLst>
              </a:rPr>
              <a:t> </a:t>
            </a:r>
            <a:r>
              <a:rPr lang="en-US" dirty="0"/>
              <a:t>are of primary importance in the recognition of skin diseases, sometimes additional tests (</a:t>
            </a:r>
            <a:r>
              <a:rPr lang="en-US" dirty="0" err="1"/>
              <a:t>eg</a:t>
            </a:r>
            <a:r>
              <a:rPr lang="en-US" dirty="0"/>
              <a:t>, laboratory tests, skin biopsy) are required for accurate diagnosis. </a:t>
            </a:r>
          </a:p>
          <a:p>
            <a:endParaRPr lang="en-US" dirty="0"/>
          </a:p>
        </p:txBody>
      </p:sp>
    </p:spTree>
    <p:extLst>
      <p:ext uri="{BB962C8B-B14F-4D97-AF65-F5344CB8AC3E}">
        <p14:creationId xmlns:p14="http://schemas.microsoft.com/office/powerpoint/2010/main" val="7565045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96E385E-0320-FB47-AB11-56077B55025A}"/>
              </a:ext>
            </a:extLst>
          </p:cNvPr>
          <p:cNvSpPr>
            <a:spLocks noGrp="1"/>
          </p:cNvSpPr>
          <p:nvPr>
            <p:ph idx="1"/>
          </p:nvPr>
        </p:nvSpPr>
        <p:spPr/>
        <p:txBody>
          <a:bodyPr/>
          <a:lstStyle/>
          <a:p>
            <a:r>
              <a:rPr lang="en-US" b="1" dirty="0" smtClean="0"/>
              <a:t>Introduce </a:t>
            </a:r>
            <a:r>
              <a:rPr lang="en-US" b="1" dirty="0"/>
              <a:t>yourself – </a:t>
            </a:r>
            <a:endParaRPr lang="en-US" dirty="0"/>
          </a:p>
          <a:p>
            <a:r>
              <a:rPr lang="en-US" b="1" dirty="0"/>
              <a:t>Confirm patient details – take detail profile of the patient.</a:t>
            </a:r>
            <a:endParaRPr lang="en-US" dirty="0"/>
          </a:p>
          <a:p>
            <a:r>
              <a:rPr lang="en-US" b="1" dirty="0"/>
              <a:t>Explain the need to take a history</a:t>
            </a:r>
            <a:endParaRPr lang="en-US" dirty="0"/>
          </a:p>
          <a:p>
            <a:endParaRPr lang="en-US" dirty="0"/>
          </a:p>
        </p:txBody>
      </p:sp>
    </p:spTree>
    <p:extLst>
      <p:ext uri="{BB962C8B-B14F-4D97-AF65-F5344CB8AC3E}">
        <p14:creationId xmlns:p14="http://schemas.microsoft.com/office/powerpoint/2010/main" val="796795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262C8B-8A00-4441-9B75-868BD24FF155}"/>
              </a:ext>
            </a:extLst>
          </p:cNvPr>
          <p:cNvSpPr>
            <a:spLocks noGrp="1"/>
          </p:cNvSpPr>
          <p:nvPr>
            <p:ph type="title"/>
          </p:nvPr>
        </p:nvSpPr>
        <p:spPr/>
        <p:txBody>
          <a:bodyPr/>
          <a:lstStyle/>
          <a:p>
            <a:r>
              <a:rPr lang="en-US" b="1" dirty="0"/>
              <a:t>Presenting complaint</a:t>
            </a:r>
            <a:br>
              <a:rPr lang="en-US" b="1" dirty="0"/>
            </a:br>
            <a:endParaRPr lang="en-US" dirty="0"/>
          </a:p>
        </p:txBody>
      </p:sp>
      <p:sp>
        <p:nvSpPr>
          <p:cNvPr id="3" name="Content Placeholder 2">
            <a:extLst>
              <a:ext uri="{FF2B5EF4-FFF2-40B4-BE49-F238E27FC236}">
                <a16:creationId xmlns:a16="http://schemas.microsoft.com/office/drawing/2014/main" xmlns="" id="{2526EEFC-103B-4D41-8B86-5337D55B88DD}"/>
              </a:ext>
            </a:extLst>
          </p:cNvPr>
          <p:cNvSpPr>
            <a:spLocks noGrp="1"/>
          </p:cNvSpPr>
          <p:nvPr>
            <p:ph idx="1"/>
          </p:nvPr>
        </p:nvSpPr>
        <p:spPr/>
        <p:txBody>
          <a:bodyPr>
            <a:normAutofit/>
          </a:bodyPr>
          <a:lstStyle/>
          <a:p>
            <a:r>
              <a:rPr lang="en-US" b="1" dirty="0"/>
              <a:t>t’s important to use open questioning to elicit the patient’s presenting complaint</a:t>
            </a:r>
            <a:endParaRPr lang="en-US" dirty="0"/>
          </a:p>
          <a:p>
            <a:r>
              <a:rPr lang="en-US" i="1" dirty="0"/>
              <a:t>“</a:t>
            </a:r>
            <a:r>
              <a:rPr lang="en-US" b="1" dirty="0"/>
              <a:t>Allow the patient time to answer, trying not to interrupt or direct the conversation</a:t>
            </a:r>
            <a:endParaRPr lang="en-US" dirty="0"/>
          </a:p>
          <a:p>
            <a:r>
              <a:rPr lang="en-US" b="1" dirty="0"/>
              <a:t>Facilitate the patient to expand on their presenting complaint if required</a:t>
            </a:r>
            <a:endParaRPr lang="en-US" dirty="0"/>
          </a:p>
          <a:p>
            <a:endParaRPr lang="en-US" dirty="0"/>
          </a:p>
        </p:txBody>
      </p:sp>
    </p:spTree>
    <p:extLst>
      <p:ext uri="{BB962C8B-B14F-4D97-AF65-F5344CB8AC3E}">
        <p14:creationId xmlns:p14="http://schemas.microsoft.com/office/powerpoint/2010/main" val="2688031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B0CEA-8737-4A4C-A871-CFFADECAF1D7}"/>
              </a:ext>
            </a:extLst>
          </p:cNvPr>
          <p:cNvSpPr>
            <a:spLocks noGrp="1"/>
          </p:cNvSpPr>
          <p:nvPr>
            <p:ph type="title"/>
          </p:nvPr>
        </p:nvSpPr>
        <p:spPr/>
        <p:txBody>
          <a:bodyPr/>
          <a:lstStyle/>
          <a:p>
            <a:r>
              <a:rPr lang="en-US" b="1" dirty="0"/>
              <a:t>History of presenting complaint</a:t>
            </a:r>
            <a:br>
              <a:rPr lang="en-US" b="1" dirty="0"/>
            </a:br>
            <a:endParaRPr lang="en-US" dirty="0"/>
          </a:p>
        </p:txBody>
      </p:sp>
      <p:sp>
        <p:nvSpPr>
          <p:cNvPr id="3" name="Content Placeholder 2">
            <a:extLst>
              <a:ext uri="{FF2B5EF4-FFF2-40B4-BE49-F238E27FC236}">
                <a16:creationId xmlns:a16="http://schemas.microsoft.com/office/drawing/2014/main" xmlns="" id="{A24F40C2-ED17-4D47-996B-785D5A2C688A}"/>
              </a:ext>
            </a:extLst>
          </p:cNvPr>
          <p:cNvSpPr>
            <a:spLocks noGrp="1"/>
          </p:cNvSpPr>
          <p:nvPr>
            <p:ph idx="1"/>
          </p:nvPr>
        </p:nvSpPr>
        <p:spPr/>
        <p:txBody>
          <a:bodyPr>
            <a:normAutofit fontScale="77500" lnSpcReduction="20000"/>
          </a:bodyPr>
          <a:lstStyle/>
          <a:p>
            <a:r>
              <a:rPr lang="en-US" b="1" dirty="0"/>
              <a:t>Onset:</a:t>
            </a:r>
            <a:endParaRPr lang="en-US" dirty="0"/>
          </a:p>
          <a:p>
            <a:r>
              <a:rPr lang="en-US" dirty="0"/>
              <a:t>When did the skin problem start?</a:t>
            </a:r>
          </a:p>
          <a:p>
            <a:r>
              <a:rPr lang="en-US" dirty="0"/>
              <a:t>Was the onset acute or gradual?</a:t>
            </a:r>
          </a:p>
          <a:p>
            <a:r>
              <a:rPr lang="en-US" b="1" dirty="0"/>
              <a:t>Course</a:t>
            </a:r>
            <a:r>
              <a:rPr lang="en-US" dirty="0"/>
              <a:t> –</a:t>
            </a:r>
            <a:r>
              <a:rPr lang="en-US" i="1" dirty="0"/>
              <a:t> </a:t>
            </a:r>
            <a:r>
              <a:rPr lang="en-US" dirty="0"/>
              <a:t>has the rash/skin lesion changed over time?</a:t>
            </a:r>
          </a:p>
          <a:p>
            <a:r>
              <a:rPr lang="en-US" b="1" dirty="0"/>
              <a:t>Intermittent or continuous – </a:t>
            </a:r>
            <a:r>
              <a:rPr lang="en-US" dirty="0"/>
              <a:t>is the skin problem always present or does it come and go?</a:t>
            </a:r>
          </a:p>
          <a:p>
            <a:r>
              <a:rPr lang="en-US" b="1" dirty="0"/>
              <a:t>Duration of the symptom if intermittent – </a:t>
            </a:r>
            <a:r>
              <a:rPr lang="en-US" dirty="0"/>
              <a:t>minutes/hours/days/weeks/months/years</a:t>
            </a:r>
          </a:p>
          <a:p>
            <a:r>
              <a:rPr lang="en-US" b="1" dirty="0"/>
              <a:t>Location/distribution:</a:t>
            </a:r>
            <a:endParaRPr lang="en-US" dirty="0"/>
          </a:p>
          <a:p>
            <a:r>
              <a:rPr lang="en-US" dirty="0"/>
              <a:t>Where is the skin problem?</a:t>
            </a:r>
          </a:p>
          <a:p>
            <a:r>
              <a:rPr lang="en-US" dirty="0"/>
              <a:t>Number of lesions?</a:t>
            </a:r>
          </a:p>
          <a:p>
            <a:r>
              <a:rPr lang="en-US" dirty="0"/>
              <a:t>Is it spreading?</a:t>
            </a:r>
          </a:p>
          <a:p>
            <a:r>
              <a:rPr lang="en-US" dirty="0"/>
              <a:t> </a:t>
            </a:r>
          </a:p>
          <a:p>
            <a:endParaRPr lang="en-US" dirty="0"/>
          </a:p>
        </p:txBody>
      </p:sp>
    </p:spTree>
    <p:extLst>
      <p:ext uri="{BB962C8B-B14F-4D97-AF65-F5344CB8AC3E}">
        <p14:creationId xmlns:p14="http://schemas.microsoft.com/office/powerpoint/2010/main" val="3210647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68BAD-A499-4C44-8F59-7CE52CB7A43F}"/>
              </a:ext>
            </a:extLst>
          </p:cNvPr>
          <p:cNvSpPr>
            <a:spLocks noGrp="1"/>
          </p:cNvSpPr>
          <p:nvPr>
            <p:ph type="title"/>
          </p:nvPr>
        </p:nvSpPr>
        <p:spPr/>
        <p:txBody>
          <a:bodyPr/>
          <a:lstStyle/>
          <a:p>
            <a:r>
              <a:rPr lang="en-US" b="1" dirty="0"/>
              <a:t>History of presenting complaint</a:t>
            </a:r>
            <a:endParaRPr lang="en-US" dirty="0"/>
          </a:p>
        </p:txBody>
      </p:sp>
      <p:sp>
        <p:nvSpPr>
          <p:cNvPr id="3" name="Content Placeholder 2">
            <a:extLst>
              <a:ext uri="{FF2B5EF4-FFF2-40B4-BE49-F238E27FC236}">
                <a16:creationId xmlns:a16="http://schemas.microsoft.com/office/drawing/2014/main" xmlns="" id="{E876FA08-ACBE-C24F-B94D-3A0485D5129A}"/>
              </a:ext>
            </a:extLst>
          </p:cNvPr>
          <p:cNvSpPr>
            <a:spLocks noGrp="1"/>
          </p:cNvSpPr>
          <p:nvPr>
            <p:ph idx="1"/>
          </p:nvPr>
        </p:nvSpPr>
        <p:spPr/>
        <p:txBody>
          <a:bodyPr>
            <a:normAutofit fontScale="85000" lnSpcReduction="20000"/>
          </a:bodyPr>
          <a:lstStyle/>
          <a:p>
            <a:r>
              <a:rPr lang="en-US" b="1" dirty="0"/>
              <a:t>Precipitating factors – </a:t>
            </a:r>
            <a:r>
              <a:rPr lang="en-US" dirty="0"/>
              <a:t>are there any obvious triggers for the symptom?</a:t>
            </a:r>
          </a:p>
          <a:p>
            <a:r>
              <a:rPr lang="en-US" b="1" dirty="0"/>
              <a:t>Relieving factors – </a:t>
            </a:r>
            <a:r>
              <a:rPr lang="en-US" dirty="0"/>
              <a:t>does anything appear to improve the symptoms (e.g. </a:t>
            </a:r>
            <a:r>
              <a:rPr lang="en-US" b="1" dirty="0">
                <a:solidFill>
                  <a:srgbClr val="FF0000"/>
                </a:solidFill>
              </a:rPr>
              <a:t>steroid</a:t>
            </a:r>
            <a:r>
              <a:rPr lang="en-US" dirty="0">
                <a:solidFill>
                  <a:srgbClr val="FF0000"/>
                </a:solidFill>
              </a:rPr>
              <a:t> </a:t>
            </a:r>
            <a:r>
              <a:rPr lang="en-US" dirty="0"/>
              <a:t>cream)?</a:t>
            </a:r>
          </a:p>
          <a:p>
            <a:r>
              <a:rPr lang="en-US" b="1" dirty="0"/>
              <a:t>Associated features – </a:t>
            </a:r>
            <a:r>
              <a:rPr lang="en-US" dirty="0"/>
              <a:t>are there other symptoms that appear associated (e.g. fever/malaise)?</a:t>
            </a:r>
          </a:p>
          <a:p>
            <a:r>
              <a:rPr lang="en-US" b="1" dirty="0"/>
              <a:t>Previous episodes – </a:t>
            </a:r>
            <a:r>
              <a:rPr lang="en-US" dirty="0"/>
              <a:t>has the patient experienced this problem previously?</a:t>
            </a:r>
          </a:p>
          <a:p>
            <a:r>
              <a:rPr lang="en-US" dirty="0"/>
              <a:t>When?</a:t>
            </a:r>
          </a:p>
          <a:p>
            <a:r>
              <a:rPr lang="en-US" dirty="0"/>
              <a:t>How long for?</a:t>
            </a:r>
          </a:p>
          <a:p>
            <a:r>
              <a:rPr lang="en-US" dirty="0"/>
              <a:t>Was it the same or different than the current episode?</a:t>
            </a:r>
          </a:p>
          <a:p>
            <a:r>
              <a:rPr lang="en-US" b="1" dirty="0"/>
              <a:t>Previous or current treatment for this skin problem (did it work?):</a:t>
            </a:r>
            <a:endParaRPr lang="en-US" dirty="0"/>
          </a:p>
          <a:p>
            <a:r>
              <a:rPr lang="en-US" dirty="0"/>
              <a:t>Prescribed medication</a:t>
            </a:r>
          </a:p>
          <a:p>
            <a:r>
              <a:rPr lang="en-US" dirty="0"/>
              <a:t>Over the counter medication</a:t>
            </a:r>
          </a:p>
          <a:p>
            <a:endParaRPr lang="en-US" dirty="0"/>
          </a:p>
        </p:txBody>
      </p:sp>
    </p:spTree>
    <p:extLst>
      <p:ext uri="{BB962C8B-B14F-4D97-AF65-F5344CB8AC3E}">
        <p14:creationId xmlns:p14="http://schemas.microsoft.com/office/powerpoint/2010/main" val="377379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EFCCC-CD79-0F4C-B7C5-54BE946B8960}"/>
              </a:ext>
            </a:extLst>
          </p:cNvPr>
          <p:cNvSpPr>
            <a:spLocks noGrp="1"/>
          </p:cNvSpPr>
          <p:nvPr>
            <p:ph type="title"/>
          </p:nvPr>
        </p:nvSpPr>
        <p:spPr/>
        <p:txBody>
          <a:bodyPr/>
          <a:lstStyle/>
          <a:p>
            <a:r>
              <a:rPr lang="en-US" b="1" dirty="0"/>
              <a:t>History of presenting complaint</a:t>
            </a:r>
            <a:endParaRPr lang="en-US" dirty="0"/>
          </a:p>
        </p:txBody>
      </p:sp>
      <p:sp>
        <p:nvSpPr>
          <p:cNvPr id="3" name="Content Placeholder 2">
            <a:extLst>
              <a:ext uri="{FF2B5EF4-FFF2-40B4-BE49-F238E27FC236}">
                <a16:creationId xmlns:a16="http://schemas.microsoft.com/office/drawing/2014/main" xmlns="" id="{F6B4441E-3B1E-BF48-B62B-FAC52C7CEBE8}"/>
              </a:ext>
            </a:extLst>
          </p:cNvPr>
          <p:cNvSpPr>
            <a:spLocks noGrp="1"/>
          </p:cNvSpPr>
          <p:nvPr>
            <p:ph idx="1"/>
          </p:nvPr>
        </p:nvSpPr>
        <p:spPr/>
        <p:txBody>
          <a:bodyPr/>
          <a:lstStyle/>
          <a:p>
            <a:r>
              <a:rPr lang="en-US" b="1" dirty="0">
                <a:solidFill>
                  <a:srgbClr val="FF0000"/>
                </a:solidFill>
              </a:rPr>
              <a:t>Contact history </a:t>
            </a:r>
            <a:r>
              <a:rPr lang="en-US" b="1" dirty="0"/>
              <a:t>– </a:t>
            </a:r>
            <a:r>
              <a:rPr lang="en-US" dirty="0"/>
              <a:t>has the patient been in contact with an infectious skin problem (e.g. chickenpox)?</a:t>
            </a:r>
          </a:p>
          <a:p>
            <a:r>
              <a:rPr lang="en-US" b="1" dirty="0">
                <a:solidFill>
                  <a:srgbClr val="FF0000"/>
                </a:solidFill>
              </a:rPr>
              <a:t>Sun exposure</a:t>
            </a:r>
            <a:r>
              <a:rPr lang="en-US" dirty="0"/>
              <a:t> (including sunbed use)</a:t>
            </a:r>
          </a:p>
          <a:p>
            <a:r>
              <a:rPr lang="en-US" dirty="0"/>
              <a:t>Important when considering skin cancer in the differential diagnosis</a:t>
            </a:r>
          </a:p>
          <a:p>
            <a:r>
              <a:rPr lang="en-US" dirty="0"/>
              <a:t>Ask the patient about how their skin reacts to sun exposure to help determine their skin type.</a:t>
            </a:r>
          </a:p>
        </p:txBody>
      </p:sp>
    </p:spTree>
    <p:extLst>
      <p:ext uri="{BB962C8B-B14F-4D97-AF65-F5344CB8AC3E}">
        <p14:creationId xmlns:p14="http://schemas.microsoft.com/office/powerpoint/2010/main" val="3719263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4D198-F24D-8043-BCA4-019EFDF92AD1}"/>
              </a:ext>
            </a:extLst>
          </p:cNvPr>
          <p:cNvSpPr>
            <a:spLocks noGrp="1"/>
          </p:cNvSpPr>
          <p:nvPr>
            <p:ph type="title"/>
          </p:nvPr>
        </p:nvSpPr>
        <p:spPr/>
        <p:txBody>
          <a:bodyPr/>
          <a:lstStyle/>
          <a:p>
            <a:r>
              <a:rPr lang="en-US" b="1" dirty="0"/>
              <a:t>Key dermatology symptoms:</a:t>
            </a:r>
            <a:r>
              <a:rPr lang="en-US" b="1" u="sng" dirty="0"/>
              <a:t/>
            </a:r>
            <a:br>
              <a:rPr lang="en-US" b="1" u="sng" dirty="0"/>
            </a:br>
            <a:endParaRPr lang="en-US" dirty="0"/>
          </a:p>
        </p:txBody>
      </p:sp>
      <p:sp>
        <p:nvSpPr>
          <p:cNvPr id="3" name="Content Placeholder 2">
            <a:extLst>
              <a:ext uri="{FF2B5EF4-FFF2-40B4-BE49-F238E27FC236}">
                <a16:creationId xmlns:a16="http://schemas.microsoft.com/office/drawing/2014/main" xmlns="" id="{8D169F2D-89A9-FA4A-934B-0E2DFCAD2B06}"/>
              </a:ext>
            </a:extLst>
          </p:cNvPr>
          <p:cNvSpPr>
            <a:spLocks noGrp="1"/>
          </p:cNvSpPr>
          <p:nvPr>
            <p:ph idx="1"/>
          </p:nvPr>
        </p:nvSpPr>
        <p:spPr/>
        <p:txBody>
          <a:bodyPr/>
          <a:lstStyle/>
          <a:p>
            <a:r>
              <a:rPr lang="en-US" b="1" dirty="0"/>
              <a:t>Pain</a:t>
            </a:r>
            <a:endParaRPr lang="en-US" dirty="0"/>
          </a:p>
          <a:p>
            <a:r>
              <a:rPr lang="en-US" b="1" dirty="0"/>
              <a:t>Itch</a:t>
            </a:r>
            <a:endParaRPr lang="en-US" dirty="0"/>
          </a:p>
          <a:p>
            <a:r>
              <a:rPr lang="en-US" b="1" dirty="0"/>
              <a:t>Bleeding</a:t>
            </a:r>
            <a:endParaRPr lang="en-US" dirty="0"/>
          </a:p>
          <a:p>
            <a:r>
              <a:rPr lang="en-US" b="1" dirty="0"/>
              <a:t>Discharge</a:t>
            </a:r>
            <a:endParaRPr lang="en-US" dirty="0"/>
          </a:p>
          <a:p>
            <a:r>
              <a:rPr lang="en-US" b="1" dirty="0"/>
              <a:t>Blistering</a:t>
            </a:r>
            <a:endParaRPr lang="en-US" dirty="0"/>
          </a:p>
          <a:p>
            <a:r>
              <a:rPr lang="en-US" b="1" dirty="0"/>
              <a:t>Systemic symptoms – </a:t>
            </a:r>
            <a:r>
              <a:rPr lang="en-US" i="1" dirty="0"/>
              <a:t> fever / malaise / weight loss / arthralgia</a:t>
            </a:r>
            <a:endParaRPr lang="en-US" dirty="0"/>
          </a:p>
          <a:p>
            <a:r>
              <a:rPr lang="en-US" b="1" i="1" dirty="0"/>
              <a:t>If any of these symptoms are present, gather further details as shown above</a:t>
            </a:r>
            <a:r>
              <a:rPr lang="en-US" i="1" dirty="0"/>
              <a:t> (Onset / Duration / Course / Severity / Precipitating factors / Relieving factors / Associated features / Previous episodes)</a:t>
            </a:r>
            <a:endParaRPr lang="en-US" dirty="0"/>
          </a:p>
          <a:p>
            <a:endParaRPr lang="en-US" dirty="0"/>
          </a:p>
        </p:txBody>
      </p:sp>
    </p:spTree>
    <p:extLst>
      <p:ext uri="{BB962C8B-B14F-4D97-AF65-F5344CB8AC3E}">
        <p14:creationId xmlns:p14="http://schemas.microsoft.com/office/powerpoint/2010/main" val="3220675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19111F-D2A0-4E48-8F2E-C940F0B6861F}"/>
              </a:ext>
            </a:extLst>
          </p:cNvPr>
          <p:cNvSpPr>
            <a:spLocks noGrp="1"/>
          </p:cNvSpPr>
          <p:nvPr>
            <p:ph type="title"/>
          </p:nvPr>
        </p:nvSpPr>
        <p:spPr/>
        <p:txBody>
          <a:bodyPr/>
          <a:lstStyle/>
          <a:p>
            <a:r>
              <a:rPr lang="en-US" b="1" dirty="0"/>
              <a:t>Pain</a:t>
            </a:r>
            <a:r>
              <a:rPr lang="en-US" b="1" u="sng" dirty="0"/>
              <a:t/>
            </a:r>
            <a:br>
              <a:rPr lang="en-US" b="1" u="sng" dirty="0"/>
            </a:br>
            <a:endParaRPr lang="en-US" dirty="0"/>
          </a:p>
        </p:txBody>
      </p:sp>
      <p:sp>
        <p:nvSpPr>
          <p:cNvPr id="3" name="Content Placeholder 2">
            <a:extLst>
              <a:ext uri="{FF2B5EF4-FFF2-40B4-BE49-F238E27FC236}">
                <a16:creationId xmlns:a16="http://schemas.microsoft.com/office/drawing/2014/main" xmlns="" id="{AF8C343B-7D09-3D4D-B964-F00911112DF6}"/>
              </a:ext>
            </a:extLst>
          </p:cNvPr>
          <p:cNvSpPr>
            <a:spLocks noGrp="1"/>
          </p:cNvSpPr>
          <p:nvPr>
            <p:ph idx="1"/>
          </p:nvPr>
        </p:nvSpPr>
        <p:spPr/>
        <p:txBody>
          <a:bodyPr>
            <a:normAutofit fontScale="92500" lnSpcReduction="10000"/>
          </a:bodyPr>
          <a:lstStyle/>
          <a:p>
            <a:r>
              <a:rPr lang="en-US" b="1" dirty="0"/>
              <a:t>If pain is a symptom, clarify the details of the pain using SOCRATES</a:t>
            </a:r>
            <a:endParaRPr lang="en-US" dirty="0"/>
          </a:p>
          <a:p>
            <a:r>
              <a:rPr lang="en-US" b="1" dirty="0"/>
              <a:t>S</a:t>
            </a:r>
            <a:r>
              <a:rPr lang="en-US" dirty="0"/>
              <a:t>ite – where is the pain?</a:t>
            </a:r>
          </a:p>
          <a:p>
            <a:r>
              <a:rPr lang="en-US" b="1" dirty="0"/>
              <a:t>O</a:t>
            </a:r>
            <a:r>
              <a:rPr lang="en-US" dirty="0"/>
              <a:t>nset – when did it start? / sudden vs gradual?</a:t>
            </a:r>
          </a:p>
          <a:p>
            <a:r>
              <a:rPr lang="en-US" b="1" dirty="0"/>
              <a:t>C</a:t>
            </a:r>
            <a:r>
              <a:rPr lang="en-US" dirty="0"/>
              <a:t>haracter – sharp / dull ache / burning</a:t>
            </a:r>
          </a:p>
          <a:p>
            <a:r>
              <a:rPr lang="en-US" b="1" dirty="0"/>
              <a:t>R</a:t>
            </a:r>
            <a:r>
              <a:rPr lang="en-US" dirty="0"/>
              <a:t>adiation – does the pain move anywhere else?</a:t>
            </a:r>
          </a:p>
          <a:p>
            <a:r>
              <a:rPr lang="en-US" b="1" dirty="0"/>
              <a:t>A</a:t>
            </a:r>
            <a:r>
              <a:rPr lang="en-US" dirty="0"/>
              <a:t>ssociations – other symptoms associated with the pain?</a:t>
            </a:r>
          </a:p>
          <a:p>
            <a:r>
              <a:rPr lang="en-US" b="1" dirty="0"/>
              <a:t>T</a:t>
            </a:r>
            <a:r>
              <a:rPr lang="en-US" dirty="0"/>
              <a:t>ime course – worsening / improving / fluctuating / time of day dependent</a:t>
            </a:r>
          </a:p>
          <a:p>
            <a:r>
              <a:rPr lang="en-US" b="1" dirty="0"/>
              <a:t>E</a:t>
            </a:r>
            <a:r>
              <a:rPr lang="en-US" dirty="0"/>
              <a:t>xacerbating / Relieving factors – does anything make the pain worse or better?</a:t>
            </a:r>
          </a:p>
          <a:p>
            <a:r>
              <a:rPr lang="en-US" b="1" dirty="0"/>
              <a:t>S</a:t>
            </a:r>
            <a:r>
              <a:rPr lang="en-US" dirty="0"/>
              <a:t>everity – on a scale of 0-10, how severe is the pain?</a:t>
            </a:r>
          </a:p>
          <a:p>
            <a:pPr marL="0" indent="0">
              <a:buNone/>
            </a:pPr>
            <a:endParaRPr lang="en-US" dirty="0"/>
          </a:p>
          <a:p>
            <a:endParaRPr lang="en-US" dirty="0"/>
          </a:p>
        </p:txBody>
      </p:sp>
    </p:spTree>
    <p:extLst>
      <p:ext uri="{BB962C8B-B14F-4D97-AF65-F5344CB8AC3E}">
        <p14:creationId xmlns:p14="http://schemas.microsoft.com/office/powerpoint/2010/main" val="1345732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71FFB-3AA1-7243-A944-470595705676}"/>
              </a:ext>
            </a:extLst>
          </p:cNvPr>
          <p:cNvSpPr>
            <a:spLocks noGrp="1"/>
          </p:cNvSpPr>
          <p:nvPr>
            <p:ph type="title"/>
          </p:nvPr>
        </p:nvSpPr>
        <p:spPr/>
        <p:txBody>
          <a:bodyPr/>
          <a:lstStyle/>
          <a:p>
            <a:r>
              <a:rPr lang="en-US" b="1" dirty="0"/>
              <a:t>Past medical history</a:t>
            </a:r>
            <a:br>
              <a:rPr lang="en-US" b="1" dirty="0"/>
            </a:br>
            <a:endParaRPr lang="en-US" dirty="0"/>
          </a:p>
        </p:txBody>
      </p:sp>
      <p:sp>
        <p:nvSpPr>
          <p:cNvPr id="3" name="Content Placeholder 2">
            <a:extLst>
              <a:ext uri="{FF2B5EF4-FFF2-40B4-BE49-F238E27FC236}">
                <a16:creationId xmlns:a16="http://schemas.microsoft.com/office/drawing/2014/main" xmlns="" id="{09892BAF-7606-994C-87BE-A770CE4131C4}"/>
              </a:ext>
            </a:extLst>
          </p:cNvPr>
          <p:cNvSpPr>
            <a:spLocks noGrp="1"/>
          </p:cNvSpPr>
          <p:nvPr>
            <p:ph idx="1"/>
          </p:nvPr>
        </p:nvSpPr>
        <p:spPr/>
        <p:txBody>
          <a:bodyPr>
            <a:normAutofit fontScale="92500" lnSpcReduction="20000"/>
          </a:bodyPr>
          <a:lstStyle/>
          <a:p>
            <a:r>
              <a:rPr lang="en-US" b="1" dirty="0"/>
              <a:t>Skin disease:</a:t>
            </a:r>
            <a:endParaRPr lang="en-US" dirty="0"/>
          </a:p>
          <a:p>
            <a:r>
              <a:rPr lang="en-US" dirty="0"/>
              <a:t>Skin cancer</a:t>
            </a:r>
          </a:p>
          <a:p>
            <a:r>
              <a:rPr lang="en-US" b="1" dirty="0">
                <a:solidFill>
                  <a:srgbClr val="00B0F0"/>
                </a:solidFill>
              </a:rPr>
              <a:t>Atopy</a:t>
            </a:r>
            <a:r>
              <a:rPr lang="en-US" dirty="0">
                <a:solidFill>
                  <a:srgbClr val="00B0F0"/>
                </a:solidFill>
              </a:rPr>
              <a:t> </a:t>
            </a:r>
            <a:r>
              <a:rPr lang="en-US" dirty="0"/>
              <a:t>– </a:t>
            </a:r>
            <a:r>
              <a:rPr lang="en-US" b="1" dirty="0">
                <a:solidFill>
                  <a:srgbClr val="FFFF00"/>
                </a:solidFill>
              </a:rPr>
              <a:t>eczema</a:t>
            </a:r>
            <a:r>
              <a:rPr lang="en-US" dirty="0">
                <a:solidFill>
                  <a:srgbClr val="FFFF00"/>
                </a:solidFill>
              </a:rPr>
              <a:t> </a:t>
            </a:r>
            <a:r>
              <a:rPr lang="en-US" dirty="0"/>
              <a:t>/ </a:t>
            </a:r>
            <a:r>
              <a:rPr lang="en-US" b="1" dirty="0">
                <a:solidFill>
                  <a:srgbClr val="FFFF00"/>
                </a:solidFill>
              </a:rPr>
              <a:t>hay fever </a:t>
            </a:r>
            <a:r>
              <a:rPr lang="en-US" dirty="0"/>
              <a:t>/ </a:t>
            </a:r>
            <a:r>
              <a:rPr lang="en-US" b="1" dirty="0">
                <a:solidFill>
                  <a:srgbClr val="FFFF00"/>
                </a:solidFill>
              </a:rPr>
              <a:t>asthma</a:t>
            </a:r>
          </a:p>
          <a:p>
            <a:r>
              <a:rPr lang="en-US" dirty="0"/>
              <a:t>Other dermatological conditions</a:t>
            </a:r>
          </a:p>
          <a:p>
            <a:endParaRPr lang="en-US" dirty="0"/>
          </a:p>
          <a:p>
            <a:r>
              <a:rPr lang="en-US" b="1" dirty="0"/>
              <a:t>Other medical conditions – </a:t>
            </a:r>
            <a:r>
              <a:rPr lang="en-US" dirty="0"/>
              <a:t>many of which can have dermatological manifestations</a:t>
            </a:r>
          </a:p>
          <a:p>
            <a:r>
              <a:rPr lang="en-US" b="1" dirty="0">
                <a:solidFill>
                  <a:srgbClr val="FF0000"/>
                </a:solidFill>
              </a:rPr>
              <a:t>Diabetes</a:t>
            </a:r>
            <a:r>
              <a:rPr lang="en-US" dirty="0">
                <a:solidFill>
                  <a:srgbClr val="FF0000"/>
                </a:solidFill>
              </a:rPr>
              <a:t> </a:t>
            </a:r>
            <a:r>
              <a:rPr lang="en-US" dirty="0"/>
              <a:t>– </a:t>
            </a:r>
            <a:r>
              <a:rPr lang="en-US" b="1" i="1" dirty="0">
                <a:solidFill>
                  <a:schemeClr val="accent2"/>
                </a:solidFill>
              </a:rPr>
              <a:t>acanthosis nigricans </a:t>
            </a:r>
            <a:r>
              <a:rPr lang="en-US" i="1" dirty="0"/>
              <a:t>/ scleroderma </a:t>
            </a:r>
            <a:r>
              <a:rPr lang="en-US" i="1" dirty="0" err="1"/>
              <a:t>diabeticorum</a:t>
            </a:r>
            <a:r>
              <a:rPr lang="en-US" i="1" dirty="0"/>
              <a:t> / </a:t>
            </a:r>
            <a:r>
              <a:rPr lang="en-US" b="1" i="1" dirty="0">
                <a:solidFill>
                  <a:schemeClr val="accent2"/>
                </a:solidFill>
              </a:rPr>
              <a:t>necrobiosis </a:t>
            </a:r>
            <a:r>
              <a:rPr lang="en-US" b="1" i="1" dirty="0" err="1">
                <a:solidFill>
                  <a:schemeClr val="accent2"/>
                </a:solidFill>
              </a:rPr>
              <a:t>lipoidica</a:t>
            </a:r>
            <a:r>
              <a:rPr lang="en-US" i="1" dirty="0"/>
              <a:t> </a:t>
            </a:r>
            <a:r>
              <a:rPr lang="en-US" i="1" dirty="0" err="1"/>
              <a:t>diabeticorum</a:t>
            </a:r>
            <a:endParaRPr lang="en-US" dirty="0"/>
          </a:p>
          <a:p>
            <a:r>
              <a:rPr lang="en-US" b="1" dirty="0">
                <a:solidFill>
                  <a:srgbClr val="FF0000"/>
                </a:solidFill>
              </a:rPr>
              <a:t>Inflammatory bowel disease </a:t>
            </a:r>
            <a:r>
              <a:rPr lang="en-US" dirty="0"/>
              <a:t>–</a:t>
            </a:r>
            <a:r>
              <a:rPr lang="en-US" i="1" dirty="0"/>
              <a:t> </a:t>
            </a:r>
            <a:r>
              <a:rPr lang="en-US" b="1" i="1" dirty="0">
                <a:solidFill>
                  <a:schemeClr val="accent2"/>
                </a:solidFill>
              </a:rPr>
              <a:t>pyoderma gangrenosum </a:t>
            </a:r>
            <a:r>
              <a:rPr lang="en-US" i="1" dirty="0"/>
              <a:t>/ </a:t>
            </a:r>
            <a:r>
              <a:rPr lang="en-US" b="1" i="1" dirty="0">
                <a:solidFill>
                  <a:schemeClr val="accent2"/>
                </a:solidFill>
              </a:rPr>
              <a:t>erythema nodosum </a:t>
            </a:r>
            <a:endParaRPr lang="en-US" b="1" dirty="0">
              <a:solidFill>
                <a:schemeClr val="accent2"/>
              </a:solidFill>
            </a:endParaRPr>
          </a:p>
          <a:p>
            <a:endParaRPr lang="en-US" dirty="0"/>
          </a:p>
        </p:txBody>
      </p:sp>
    </p:spTree>
    <p:extLst>
      <p:ext uri="{BB962C8B-B14F-4D97-AF65-F5344CB8AC3E}">
        <p14:creationId xmlns:p14="http://schemas.microsoft.com/office/powerpoint/2010/main" val="16906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8E27F-599D-D241-89DA-2F41BABD91F1}"/>
              </a:ext>
            </a:extLst>
          </p:cNvPr>
          <p:cNvSpPr>
            <a:spLocks noGrp="1"/>
          </p:cNvSpPr>
          <p:nvPr>
            <p:ph type="title"/>
          </p:nvPr>
        </p:nvSpPr>
        <p:spPr/>
        <p:txBody>
          <a:bodyPr/>
          <a:lstStyle/>
          <a:p>
            <a:r>
              <a:rPr lang="en-US" b="1" dirty="0"/>
              <a:t>Drug history</a:t>
            </a:r>
            <a:br>
              <a:rPr lang="en-US" b="1" dirty="0"/>
            </a:br>
            <a:endParaRPr lang="en-US" dirty="0"/>
          </a:p>
        </p:txBody>
      </p:sp>
      <p:sp>
        <p:nvSpPr>
          <p:cNvPr id="3" name="Content Placeholder 2">
            <a:extLst>
              <a:ext uri="{FF2B5EF4-FFF2-40B4-BE49-F238E27FC236}">
                <a16:creationId xmlns:a16="http://schemas.microsoft.com/office/drawing/2014/main" xmlns="" id="{6A29F7EE-FFC8-574D-9FED-8FB5011061D7}"/>
              </a:ext>
            </a:extLst>
          </p:cNvPr>
          <p:cNvSpPr>
            <a:spLocks noGrp="1"/>
          </p:cNvSpPr>
          <p:nvPr>
            <p:ph idx="1"/>
          </p:nvPr>
        </p:nvSpPr>
        <p:spPr/>
        <p:txBody>
          <a:bodyPr>
            <a:normAutofit fontScale="92500" lnSpcReduction="10000"/>
          </a:bodyPr>
          <a:lstStyle/>
          <a:p>
            <a:r>
              <a:rPr lang="en-US" b="1" dirty="0"/>
              <a:t>Skin treatments – </a:t>
            </a:r>
            <a:r>
              <a:rPr lang="en-US" dirty="0"/>
              <a:t>creams / ointments / UV therapy / antibiotics / biologics</a:t>
            </a:r>
          </a:p>
          <a:p>
            <a:r>
              <a:rPr lang="en-US" b="1" dirty="0"/>
              <a:t>Regular medication</a:t>
            </a:r>
            <a:r>
              <a:rPr lang="en-US" dirty="0"/>
              <a:t> – including length of treatment (paying particular attention to those started around the time of the skin problem)</a:t>
            </a:r>
          </a:p>
          <a:p>
            <a:r>
              <a:rPr lang="en-US" b="1" dirty="0"/>
              <a:t>Antibiotics </a:t>
            </a:r>
            <a:endParaRPr lang="en-US" dirty="0"/>
          </a:p>
          <a:p>
            <a:r>
              <a:rPr lang="en-US" b="1" dirty="0"/>
              <a:t>Over the counter drugs </a:t>
            </a:r>
            <a:r>
              <a:rPr lang="en-US" i="1" dirty="0"/>
              <a:t/>
            </a:r>
            <a:br>
              <a:rPr lang="en-US" i="1" dirty="0"/>
            </a:br>
            <a:endParaRPr lang="en-US" dirty="0"/>
          </a:p>
          <a:p>
            <a:r>
              <a:rPr lang="en-US" b="1" dirty="0"/>
              <a:t>Cosmetics</a:t>
            </a:r>
            <a:endParaRPr lang="en-US" dirty="0"/>
          </a:p>
          <a:p>
            <a:r>
              <a:rPr lang="en-US" b="1" dirty="0"/>
              <a:t>Herbal remedies</a:t>
            </a:r>
            <a:endParaRPr lang="en-US" dirty="0"/>
          </a:p>
          <a:p>
            <a:r>
              <a:rPr lang="en-US" b="1" dirty="0">
                <a:solidFill>
                  <a:srgbClr val="FF0000"/>
                </a:solidFill>
              </a:rPr>
              <a:t>ALLERGIES</a:t>
            </a:r>
            <a:r>
              <a:rPr lang="en-US" b="1" dirty="0"/>
              <a:t> (a common cause of rashes) – </a:t>
            </a:r>
            <a:r>
              <a:rPr lang="en-US" b="1" i="1" dirty="0"/>
              <a:t>ensure to document these clearly</a:t>
            </a:r>
            <a:endParaRPr lang="en-US" dirty="0"/>
          </a:p>
          <a:p>
            <a:endParaRPr lang="en-US" dirty="0"/>
          </a:p>
        </p:txBody>
      </p:sp>
    </p:spTree>
    <p:extLst>
      <p:ext uri="{BB962C8B-B14F-4D97-AF65-F5344CB8AC3E}">
        <p14:creationId xmlns:p14="http://schemas.microsoft.com/office/powerpoint/2010/main" val="378552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3B54E4-9F8F-644B-BDE3-97E1092DDB98}"/>
              </a:ext>
            </a:extLst>
          </p:cNvPr>
          <p:cNvSpPr>
            <a:spLocks noGrp="1"/>
          </p:cNvSpPr>
          <p:nvPr>
            <p:ph type="title"/>
          </p:nvPr>
        </p:nvSpPr>
        <p:spPr/>
        <p:txBody>
          <a:bodyPr/>
          <a:lstStyle/>
          <a:p>
            <a:r>
              <a:rPr lang="en-US" dirty="0"/>
              <a:t>Epidermis</a:t>
            </a:r>
          </a:p>
        </p:txBody>
      </p:sp>
      <p:sp>
        <p:nvSpPr>
          <p:cNvPr id="3" name="Content Placeholder 2">
            <a:extLst>
              <a:ext uri="{FF2B5EF4-FFF2-40B4-BE49-F238E27FC236}">
                <a16:creationId xmlns:a16="http://schemas.microsoft.com/office/drawing/2014/main" xmlns="" id="{CAFEE961-879B-C24C-9EA9-5D4C10E2EC75}"/>
              </a:ext>
            </a:extLst>
          </p:cNvPr>
          <p:cNvSpPr>
            <a:spLocks noGrp="1"/>
          </p:cNvSpPr>
          <p:nvPr>
            <p:ph idx="1"/>
          </p:nvPr>
        </p:nvSpPr>
        <p:spPr/>
        <p:txBody>
          <a:bodyPr/>
          <a:lstStyle/>
          <a:p>
            <a:pPr>
              <a:buFont typeface="Wingdings" pitchFamily="2" charset="2"/>
              <a:buChar char="Ø"/>
            </a:pPr>
            <a:r>
              <a:rPr lang="en-US" dirty="0"/>
              <a:t>The epidermis is a stratified, squamous epithelium layer that is composed primarily of two types of cells: keratinocytes and dendritic cells. </a:t>
            </a:r>
          </a:p>
          <a:p>
            <a:pPr>
              <a:buFont typeface="Wingdings" pitchFamily="2" charset="2"/>
              <a:buChar char="Ø"/>
            </a:pPr>
            <a:r>
              <a:rPr lang="en-US" dirty="0"/>
              <a:t>The keratinocytes differ from the “clear” dendritic cells by possessing intercellular bridges and ample amounts of stainable cytoplasm.</a:t>
            </a:r>
          </a:p>
          <a:p>
            <a:pPr>
              <a:buFont typeface="Wingdings" pitchFamily="2" charset="2"/>
              <a:buChar char="Ø"/>
            </a:pPr>
            <a:r>
              <a:rPr lang="en-US" dirty="0"/>
              <a:t>The epidermis harbors a number of other cell populations, such as melanocytes, Langerhans cells, and Merkel cells, but the keratinocyte cell type comprises the majority of the cells by far.</a:t>
            </a:r>
          </a:p>
        </p:txBody>
      </p:sp>
    </p:spTree>
    <p:extLst>
      <p:ext uri="{BB962C8B-B14F-4D97-AF65-F5344CB8AC3E}">
        <p14:creationId xmlns:p14="http://schemas.microsoft.com/office/powerpoint/2010/main" val="1035364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D748FA-5CBC-EE4A-A41B-D7EC772ABADC}"/>
              </a:ext>
            </a:extLst>
          </p:cNvPr>
          <p:cNvSpPr>
            <a:spLocks noGrp="1"/>
          </p:cNvSpPr>
          <p:nvPr>
            <p:ph type="title"/>
          </p:nvPr>
        </p:nvSpPr>
        <p:spPr/>
        <p:txBody>
          <a:bodyPr/>
          <a:lstStyle/>
          <a:p>
            <a:r>
              <a:rPr lang="en-US" b="1" dirty="0"/>
              <a:t>Family history</a:t>
            </a:r>
            <a:br>
              <a:rPr lang="en-US" b="1" dirty="0"/>
            </a:br>
            <a:endParaRPr lang="en-US" dirty="0"/>
          </a:p>
        </p:txBody>
      </p:sp>
      <p:sp>
        <p:nvSpPr>
          <p:cNvPr id="3" name="Content Placeholder 2">
            <a:extLst>
              <a:ext uri="{FF2B5EF4-FFF2-40B4-BE49-F238E27FC236}">
                <a16:creationId xmlns:a16="http://schemas.microsoft.com/office/drawing/2014/main" xmlns="" id="{147C5180-47BC-9A48-97C7-80A0BB9A80C8}"/>
              </a:ext>
            </a:extLst>
          </p:cNvPr>
          <p:cNvSpPr>
            <a:spLocks noGrp="1"/>
          </p:cNvSpPr>
          <p:nvPr>
            <p:ph idx="1"/>
          </p:nvPr>
        </p:nvSpPr>
        <p:spPr/>
        <p:txBody>
          <a:bodyPr/>
          <a:lstStyle/>
          <a:p>
            <a:r>
              <a:rPr lang="en-US" b="1" dirty="0"/>
              <a:t>Skin conditions –</a:t>
            </a:r>
            <a:r>
              <a:rPr lang="en-US" dirty="0"/>
              <a:t> e.g. psoriasis / hereditary hemorrhagic telangiectasia</a:t>
            </a:r>
          </a:p>
          <a:p>
            <a:r>
              <a:rPr lang="en-US" b="1" dirty="0"/>
              <a:t>Skin cancer</a:t>
            </a:r>
            <a:endParaRPr lang="en-US" dirty="0"/>
          </a:p>
          <a:p>
            <a:r>
              <a:rPr lang="en-US" b="1" dirty="0"/>
              <a:t>Atopy – </a:t>
            </a:r>
            <a:r>
              <a:rPr lang="en-US" dirty="0"/>
              <a:t>eczema / asthma / hay fever</a:t>
            </a:r>
          </a:p>
          <a:p>
            <a:endParaRPr lang="en-US" dirty="0"/>
          </a:p>
        </p:txBody>
      </p:sp>
    </p:spTree>
    <p:extLst>
      <p:ext uri="{BB962C8B-B14F-4D97-AF65-F5344CB8AC3E}">
        <p14:creationId xmlns:p14="http://schemas.microsoft.com/office/powerpoint/2010/main" val="3435313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B15E1-54C7-7E41-BA00-EA2592BE1D61}"/>
              </a:ext>
            </a:extLst>
          </p:cNvPr>
          <p:cNvSpPr>
            <a:spLocks noGrp="1"/>
          </p:cNvSpPr>
          <p:nvPr>
            <p:ph type="title"/>
          </p:nvPr>
        </p:nvSpPr>
        <p:spPr/>
        <p:txBody>
          <a:bodyPr/>
          <a:lstStyle/>
          <a:p>
            <a:r>
              <a:rPr lang="en-US" b="1" dirty="0"/>
              <a:t>Social history</a:t>
            </a:r>
            <a:br>
              <a:rPr lang="en-US" b="1" dirty="0"/>
            </a:br>
            <a:endParaRPr lang="en-US" dirty="0"/>
          </a:p>
        </p:txBody>
      </p:sp>
      <p:sp>
        <p:nvSpPr>
          <p:cNvPr id="3" name="Content Placeholder 2">
            <a:extLst>
              <a:ext uri="{FF2B5EF4-FFF2-40B4-BE49-F238E27FC236}">
                <a16:creationId xmlns:a16="http://schemas.microsoft.com/office/drawing/2014/main" xmlns="" id="{8EC627E3-E98F-134C-AAA5-4ADA4DDF131F}"/>
              </a:ext>
            </a:extLst>
          </p:cNvPr>
          <p:cNvSpPr>
            <a:spLocks noGrp="1"/>
          </p:cNvSpPr>
          <p:nvPr>
            <p:ph idx="1"/>
          </p:nvPr>
        </p:nvSpPr>
        <p:spPr/>
        <p:txBody>
          <a:bodyPr>
            <a:normAutofit fontScale="92500"/>
          </a:bodyPr>
          <a:lstStyle/>
          <a:p>
            <a:r>
              <a:rPr lang="en-US" b="1" dirty="0"/>
              <a:t>Occupation:</a:t>
            </a:r>
            <a:endParaRPr lang="en-US" dirty="0"/>
          </a:p>
          <a:p>
            <a:r>
              <a:rPr lang="en-US" dirty="0"/>
              <a:t>Are the skin problems worse at work?</a:t>
            </a:r>
          </a:p>
          <a:p>
            <a:r>
              <a:rPr lang="en-US" dirty="0"/>
              <a:t>Do the skin problems improve when the patient is off from work?</a:t>
            </a:r>
          </a:p>
          <a:p>
            <a:r>
              <a:rPr lang="en-US" dirty="0"/>
              <a:t>Is the patient exposed to any skin irritants or other hazardous substances?</a:t>
            </a:r>
          </a:p>
          <a:p>
            <a:r>
              <a:rPr lang="en-US" b="1" dirty="0"/>
              <a:t>Smoking</a:t>
            </a:r>
            <a:r>
              <a:rPr lang="en-US" dirty="0"/>
              <a:t> – How many cigarettes a day? How many years have they smoked for?</a:t>
            </a:r>
          </a:p>
          <a:p>
            <a:r>
              <a:rPr lang="en-US" b="1" dirty="0"/>
              <a:t>Recreational drug use</a:t>
            </a:r>
            <a:r>
              <a:rPr lang="en-US" dirty="0"/>
              <a:t> – </a:t>
            </a:r>
            <a:r>
              <a:rPr lang="en-US" i="1" dirty="0"/>
              <a:t>e.g. </a:t>
            </a:r>
            <a:r>
              <a:rPr lang="en-US" i="1" dirty="0">
                <a:solidFill>
                  <a:srgbClr val="FF0000"/>
                </a:solidFill>
              </a:rPr>
              <a:t>cellulitis from IV drug injection sites</a:t>
            </a:r>
            <a:endParaRPr lang="en-US" dirty="0">
              <a:solidFill>
                <a:srgbClr val="FF0000"/>
              </a:solidFill>
            </a:endParaRPr>
          </a:p>
          <a:p>
            <a:r>
              <a:rPr lang="en-US" b="1" dirty="0"/>
              <a:t>Living situation:</a:t>
            </a:r>
            <a:r>
              <a:rPr lang="en-US" dirty="0"/>
              <a:t> </a:t>
            </a:r>
          </a:p>
          <a:p>
            <a:r>
              <a:rPr lang="en-US" b="1" dirty="0"/>
              <a:t>Activities of daily living:</a:t>
            </a:r>
            <a:endParaRPr lang="en-US" dirty="0"/>
          </a:p>
          <a:p>
            <a:endParaRPr lang="en-US" dirty="0"/>
          </a:p>
        </p:txBody>
      </p:sp>
    </p:spTree>
    <p:extLst>
      <p:ext uri="{BB962C8B-B14F-4D97-AF65-F5344CB8AC3E}">
        <p14:creationId xmlns:p14="http://schemas.microsoft.com/office/powerpoint/2010/main" val="2204828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6EDD1-71B5-7E47-AD6C-0D420B6B4177}"/>
              </a:ext>
            </a:extLst>
          </p:cNvPr>
          <p:cNvSpPr>
            <a:spLocks noGrp="1"/>
          </p:cNvSpPr>
          <p:nvPr>
            <p:ph type="title"/>
          </p:nvPr>
        </p:nvSpPr>
        <p:spPr/>
        <p:txBody>
          <a:bodyPr/>
          <a:lstStyle/>
          <a:p>
            <a:r>
              <a:rPr lang="en-US" b="1" dirty="0"/>
              <a:t>Travel history</a:t>
            </a:r>
            <a:br>
              <a:rPr lang="en-US" b="1" dirty="0"/>
            </a:br>
            <a:endParaRPr lang="en-US" dirty="0"/>
          </a:p>
        </p:txBody>
      </p:sp>
      <p:sp>
        <p:nvSpPr>
          <p:cNvPr id="3" name="Content Placeholder 2">
            <a:extLst>
              <a:ext uri="{FF2B5EF4-FFF2-40B4-BE49-F238E27FC236}">
                <a16:creationId xmlns:a16="http://schemas.microsoft.com/office/drawing/2014/main" xmlns="" id="{DE634377-DF12-954F-AA3D-BF5965044546}"/>
              </a:ext>
            </a:extLst>
          </p:cNvPr>
          <p:cNvSpPr>
            <a:spLocks noGrp="1"/>
          </p:cNvSpPr>
          <p:nvPr>
            <p:ph idx="1"/>
          </p:nvPr>
        </p:nvSpPr>
        <p:spPr/>
        <p:txBody>
          <a:bodyPr/>
          <a:lstStyle/>
          <a:p>
            <a:r>
              <a:rPr lang="en-US" b="1" dirty="0"/>
              <a:t>Where did the patient travel to?</a:t>
            </a:r>
            <a:endParaRPr lang="en-US" dirty="0"/>
          </a:p>
          <a:p>
            <a:r>
              <a:rPr lang="en-US" b="1" dirty="0"/>
              <a:t>How long was the patient there?</a:t>
            </a:r>
            <a:endParaRPr lang="en-US" dirty="0"/>
          </a:p>
          <a:p>
            <a:r>
              <a:rPr lang="en-US" b="1" dirty="0"/>
              <a:t>Is the patient aware of any exposure to infectious disease?</a:t>
            </a:r>
            <a:endParaRPr lang="en-US" dirty="0"/>
          </a:p>
          <a:p>
            <a:r>
              <a:rPr lang="en-US" b="1" dirty="0"/>
              <a:t>Sun exposure –</a:t>
            </a:r>
            <a:r>
              <a:rPr lang="en-US" dirty="0"/>
              <a:t> </a:t>
            </a:r>
            <a:r>
              <a:rPr lang="en-US" dirty="0">
                <a:solidFill>
                  <a:srgbClr val="FF0000"/>
                </a:solidFill>
              </a:rPr>
              <a:t>was the skin problem worsened by sun exposure</a:t>
            </a:r>
            <a:r>
              <a:rPr lang="en-US" dirty="0"/>
              <a:t>? </a:t>
            </a:r>
            <a:r>
              <a:rPr lang="en-US" i="1" dirty="0"/>
              <a:t>(e.g. facial rash in lupus)</a:t>
            </a:r>
            <a:endParaRPr lang="en-US" dirty="0"/>
          </a:p>
          <a:p>
            <a:endParaRPr lang="en-US" dirty="0"/>
          </a:p>
        </p:txBody>
      </p:sp>
    </p:spTree>
    <p:extLst>
      <p:ext uri="{BB962C8B-B14F-4D97-AF65-F5344CB8AC3E}">
        <p14:creationId xmlns:p14="http://schemas.microsoft.com/office/powerpoint/2010/main" val="40317837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4F1BA-D05E-A640-AE00-0D72D5330885}"/>
              </a:ext>
            </a:extLst>
          </p:cNvPr>
          <p:cNvSpPr>
            <a:spLocks noGrp="1"/>
          </p:cNvSpPr>
          <p:nvPr>
            <p:ph type="title"/>
          </p:nvPr>
        </p:nvSpPr>
        <p:spPr/>
        <p:txBody>
          <a:bodyPr/>
          <a:lstStyle/>
          <a:p>
            <a:r>
              <a:rPr lang="en-US" b="1" dirty="0"/>
              <a:t>Systemic enquiry</a:t>
            </a:r>
            <a:br>
              <a:rPr lang="en-US" b="1" dirty="0"/>
            </a:br>
            <a:endParaRPr lang="en-US" dirty="0"/>
          </a:p>
        </p:txBody>
      </p:sp>
      <p:sp>
        <p:nvSpPr>
          <p:cNvPr id="3" name="Content Placeholder 2">
            <a:extLst>
              <a:ext uri="{FF2B5EF4-FFF2-40B4-BE49-F238E27FC236}">
                <a16:creationId xmlns:a16="http://schemas.microsoft.com/office/drawing/2014/main" xmlns="" id="{9F2D2B91-821E-6744-B54A-568C073497F1}"/>
              </a:ext>
            </a:extLst>
          </p:cNvPr>
          <p:cNvSpPr>
            <a:spLocks noGrp="1"/>
          </p:cNvSpPr>
          <p:nvPr>
            <p:ph idx="1"/>
          </p:nvPr>
        </p:nvSpPr>
        <p:spPr/>
        <p:txBody>
          <a:bodyPr>
            <a:normAutofit fontScale="85000" lnSpcReduction="20000"/>
          </a:bodyPr>
          <a:lstStyle/>
          <a:p>
            <a:r>
              <a:rPr lang="en-US" b="1" i="1" dirty="0"/>
              <a:t>Systemic enquiry</a:t>
            </a:r>
            <a:r>
              <a:rPr lang="en-US" i="1" dirty="0"/>
              <a:t> involves performing a brief screen for symptoms in other body systems.</a:t>
            </a:r>
            <a:endParaRPr lang="en-US" dirty="0"/>
          </a:p>
          <a:p>
            <a:r>
              <a:rPr lang="en-US" b="1" dirty="0"/>
              <a:t>Cardiovascular</a:t>
            </a:r>
            <a:r>
              <a:rPr lang="en-US" dirty="0"/>
              <a:t> – </a:t>
            </a:r>
            <a:r>
              <a:rPr lang="en-US" i="1" dirty="0"/>
              <a:t>Chest pain / Palpitations  / </a:t>
            </a:r>
            <a:r>
              <a:rPr lang="en-US" i="1" dirty="0" err="1"/>
              <a:t>Dyspnoea</a:t>
            </a:r>
            <a:r>
              <a:rPr lang="en-US" i="1" dirty="0"/>
              <a:t> /  Syncope / </a:t>
            </a:r>
            <a:r>
              <a:rPr lang="en-US" i="1" dirty="0" err="1"/>
              <a:t>Orthopnoea</a:t>
            </a:r>
            <a:r>
              <a:rPr lang="en-US" i="1" dirty="0"/>
              <a:t>  / Peripheral </a:t>
            </a:r>
            <a:r>
              <a:rPr lang="en-US" i="1" dirty="0" err="1"/>
              <a:t>oedema</a:t>
            </a:r>
            <a:r>
              <a:rPr lang="en-US" i="1" dirty="0"/>
              <a:t> </a:t>
            </a:r>
            <a:endParaRPr lang="en-US" dirty="0"/>
          </a:p>
          <a:p>
            <a:r>
              <a:rPr lang="en-US" b="1" dirty="0"/>
              <a:t>Respiratory</a:t>
            </a:r>
            <a:r>
              <a:rPr lang="en-US" dirty="0"/>
              <a:t> – </a:t>
            </a:r>
            <a:r>
              <a:rPr lang="en-US" i="1" dirty="0" err="1"/>
              <a:t>Dyspnoea</a:t>
            </a:r>
            <a:r>
              <a:rPr lang="en-US" i="1" dirty="0"/>
              <a:t> / Cough / Sputum / Wheeze / </a:t>
            </a:r>
            <a:r>
              <a:rPr lang="en-US" i="1" dirty="0" err="1"/>
              <a:t>Haemoptysis</a:t>
            </a:r>
            <a:r>
              <a:rPr lang="en-US" i="1" dirty="0"/>
              <a:t> / Chest pain</a:t>
            </a:r>
            <a:endParaRPr lang="en-US" dirty="0"/>
          </a:p>
          <a:p>
            <a:r>
              <a:rPr lang="en-US" b="1" dirty="0"/>
              <a:t>GI </a:t>
            </a:r>
            <a:r>
              <a:rPr lang="en-US" dirty="0"/>
              <a:t>– </a:t>
            </a:r>
            <a:r>
              <a:rPr lang="en-US" i="1" dirty="0"/>
              <a:t>Appetite / Nausea / Vomiting / Indigestion / Dysphagia / Weight loss / Abdominal pain / Bowel habit </a:t>
            </a:r>
            <a:endParaRPr lang="en-US" dirty="0"/>
          </a:p>
          <a:p>
            <a:r>
              <a:rPr lang="en-US" b="1" dirty="0"/>
              <a:t>Urinary </a:t>
            </a:r>
            <a:r>
              <a:rPr lang="en-US" dirty="0"/>
              <a:t>–  </a:t>
            </a:r>
            <a:r>
              <a:rPr lang="en-US" i="1" dirty="0"/>
              <a:t>Volume of urine passed / Frequency / Dysuria  / Urgency / Incontinence</a:t>
            </a:r>
            <a:endParaRPr lang="en-US" dirty="0"/>
          </a:p>
          <a:p>
            <a:r>
              <a:rPr lang="en-US" b="1" dirty="0"/>
              <a:t>CNS </a:t>
            </a:r>
            <a:r>
              <a:rPr lang="en-US" dirty="0"/>
              <a:t>– </a:t>
            </a:r>
            <a:r>
              <a:rPr lang="en-US" i="1" dirty="0"/>
              <a:t>Vision / Headache / Motor or sensory disturbance/ Loss of consciousness / Confusion</a:t>
            </a:r>
            <a:endParaRPr lang="en-US" dirty="0"/>
          </a:p>
          <a:p>
            <a:r>
              <a:rPr lang="en-US" b="1" dirty="0"/>
              <a:t>Musculoskeletal</a:t>
            </a:r>
            <a:r>
              <a:rPr lang="en-US" dirty="0"/>
              <a:t> – </a:t>
            </a:r>
            <a:r>
              <a:rPr lang="en-US" i="1" dirty="0"/>
              <a:t>Bone and joint pain / Muscular pain </a:t>
            </a:r>
            <a:endParaRPr lang="en-US" dirty="0"/>
          </a:p>
          <a:p>
            <a:endParaRPr lang="en-US" dirty="0"/>
          </a:p>
        </p:txBody>
      </p:sp>
    </p:spTree>
    <p:extLst>
      <p:ext uri="{BB962C8B-B14F-4D97-AF65-F5344CB8AC3E}">
        <p14:creationId xmlns:p14="http://schemas.microsoft.com/office/powerpoint/2010/main" val="2397636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A376F-AD73-7045-AC2C-9FC51826A0CF}"/>
              </a:ext>
            </a:extLst>
          </p:cNvPr>
          <p:cNvSpPr>
            <a:spLocks noGrp="1"/>
          </p:cNvSpPr>
          <p:nvPr>
            <p:ph type="title"/>
          </p:nvPr>
        </p:nvSpPr>
        <p:spPr/>
        <p:txBody>
          <a:bodyPr/>
          <a:lstStyle/>
          <a:p>
            <a:r>
              <a:rPr lang="en-US" b="1" dirty="0"/>
              <a:t>Physical examination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xmlns="" id="{EB23EF57-041B-4D42-A6E1-23BC238DA7CA}"/>
              </a:ext>
            </a:extLst>
          </p:cNvPr>
          <p:cNvSpPr>
            <a:spLocks noGrp="1"/>
          </p:cNvSpPr>
          <p:nvPr>
            <p:ph idx="1"/>
          </p:nvPr>
        </p:nvSpPr>
        <p:spPr>
          <a:xfrm>
            <a:off x="663879" y="1102290"/>
            <a:ext cx="10689921" cy="5074673"/>
          </a:xfrm>
        </p:spPr>
        <p:txBody>
          <a:bodyPr>
            <a:normAutofit fontScale="55000" lnSpcReduction="20000"/>
          </a:bodyPr>
          <a:lstStyle/>
          <a:p>
            <a:r>
              <a:rPr lang="en-US" sz="5100" b="1" dirty="0">
                <a:solidFill>
                  <a:srgbClr val="FFFF00"/>
                </a:solidFill>
              </a:rPr>
              <a:t>Definition of lesions (primary/secondary </a:t>
            </a:r>
            <a:r>
              <a:rPr lang="en-US" sz="5100" b="1" dirty="0" smtClean="0">
                <a:solidFill>
                  <a:srgbClr val="FFFF00"/>
                </a:solidFill>
              </a:rPr>
              <a:t>lesions).</a:t>
            </a:r>
            <a:endParaRPr lang="en-US" sz="5100" b="1" dirty="0">
              <a:solidFill>
                <a:srgbClr val="FFFF00"/>
              </a:solidFill>
            </a:endParaRPr>
          </a:p>
          <a:p>
            <a:r>
              <a:rPr lang="en-US" dirty="0"/>
              <a:t>Description of lesions</a:t>
            </a:r>
            <a:endParaRPr lang="en-US" sz="3800" dirty="0"/>
          </a:p>
          <a:p>
            <a:pPr lvl="1"/>
            <a:r>
              <a:rPr lang="en-US" sz="3400" dirty="0"/>
              <a:t>Number (single/multiple)</a:t>
            </a:r>
          </a:p>
          <a:p>
            <a:pPr lvl="1"/>
            <a:r>
              <a:rPr lang="en-US" sz="3400" dirty="0"/>
              <a:t>Size</a:t>
            </a:r>
          </a:p>
          <a:p>
            <a:pPr lvl="1"/>
            <a:r>
              <a:rPr lang="en-US" sz="3400" dirty="0"/>
              <a:t>Color: e.g., pinkish discoloration in cutis marmorata </a:t>
            </a:r>
          </a:p>
          <a:p>
            <a:pPr lvl="1"/>
            <a:r>
              <a:rPr lang="en-US" sz="3400" dirty="0"/>
              <a:t>Texture: e.g., atrophic, calloused, crusty, verrucous such as warts)</a:t>
            </a:r>
          </a:p>
          <a:p>
            <a:pPr lvl="1"/>
            <a:r>
              <a:rPr lang="en-US" sz="3400" dirty="0"/>
              <a:t>Shape: e.g., round, oval, annular</a:t>
            </a:r>
          </a:p>
          <a:p>
            <a:pPr lvl="1"/>
            <a:r>
              <a:rPr lang="en-US" sz="3400" dirty="0"/>
              <a:t>Distribution</a:t>
            </a:r>
          </a:p>
          <a:p>
            <a:pPr lvl="2"/>
            <a:r>
              <a:rPr lang="en-US" sz="2900" b="1" dirty="0"/>
              <a:t>Symmetric/asymmetric</a:t>
            </a:r>
            <a:endParaRPr lang="en-US" sz="2900" dirty="0"/>
          </a:p>
          <a:p>
            <a:pPr lvl="2"/>
            <a:r>
              <a:rPr lang="en-US" sz="2900" dirty="0"/>
              <a:t>Unilateral/bilateral</a:t>
            </a:r>
          </a:p>
          <a:p>
            <a:pPr lvl="2"/>
            <a:r>
              <a:rPr lang="en-US" sz="2900" dirty="0"/>
              <a:t>Diffuse/grouped</a:t>
            </a:r>
          </a:p>
          <a:p>
            <a:r>
              <a:rPr lang="en-US" sz="3800" b="1" dirty="0"/>
              <a:t>Basic examination techniques</a:t>
            </a:r>
            <a:endParaRPr lang="en-US" sz="3800" dirty="0"/>
          </a:p>
          <a:p>
            <a:pPr lvl="1"/>
            <a:r>
              <a:rPr lang="en-US" sz="3400" dirty="0"/>
              <a:t>Palpation: evaluation of consistency (e.g., softness, firmness) and depth</a:t>
            </a:r>
          </a:p>
          <a:p>
            <a:pPr lvl="1"/>
            <a:r>
              <a:rPr lang="en-US" sz="3400" dirty="0"/>
              <a:t>Typical signs (</a:t>
            </a:r>
            <a:r>
              <a:rPr lang="en-US" sz="3400" dirty="0" err="1"/>
              <a:t>Nikolosky</a:t>
            </a:r>
            <a:r>
              <a:rPr lang="en-US" sz="3400" dirty="0"/>
              <a:t> sign, </a:t>
            </a:r>
            <a:r>
              <a:rPr lang="en-US" sz="3400" dirty="0" err="1"/>
              <a:t>Auspitz</a:t>
            </a:r>
            <a:r>
              <a:rPr lang="en-US" sz="3400" dirty="0"/>
              <a:t> sign)</a:t>
            </a:r>
          </a:p>
          <a:p>
            <a:pPr lvl="1"/>
            <a:r>
              <a:rPr lang="en-US" sz="3400" dirty="0" err="1"/>
              <a:t>Dermatoscope</a:t>
            </a:r>
            <a:r>
              <a:rPr lang="en-US" sz="3400" dirty="0"/>
              <a:t> inspection </a:t>
            </a:r>
          </a:p>
          <a:p>
            <a:r>
              <a:rPr lang="en-US" sz="3800" b="1" dirty="0"/>
              <a:t>Diagnostic methods</a:t>
            </a:r>
            <a:endParaRPr lang="en-US" sz="3800" dirty="0"/>
          </a:p>
          <a:p>
            <a:pPr lvl="1"/>
            <a:r>
              <a:rPr lang="en-US" sz="3400" dirty="0"/>
              <a:t>Biopsy (histological examination of lesions)</a:t>
            </a:r>
          </a:p>
          <a:p>
            <a:pPr lvl="1"/>
            <a:r>
              <a:rPr lang="en-US" sz="3400" dirty="0"/>
              <a:t>Laboratory studies</a:t>
            </a:r>
          </a:p>
          <a:p>
            <a:endParaRPr lang="en-US" dirty="0"/>
          </a:p>
        </p:txBody>
      </p:sp>
    </p:spTree>
    <p:extLst>
      <p:ext uri="{BB962C8B-B14F-4D97-AF65-F5344CB8AC3E}">
        <p14:creationId xmlns:p14="http://schemas.microsoft.com/office/powerpoint/2010/main" val="1019810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78801-6BCB-E941-8946-ED2FA5E47FD6}"/>
              </a:ext>
            </a:extLst>
          </p:cNvPr>
          <p:cNvSpPr>
            <a:spLocks noGrp="1"/>
          </p:cNvSpPr>
          <p:nvPr>
            <p:ph type="title"/>
          </p:nvPr>
        </p:nvSpPr>
        <p:spPr/>
        <p:txBody>
          <a:bodyPr/>
          <a:lstStyle/>
          <a:p>
            <a:r>
              <a:rPr lang="en-US" dirty="0"/>
              <a:t>Primary lesions</a:t>
            </a:r>
          </a:p>
        </p:txBody>
      </p:sp>
      <p:pic>
        <p:nvPicPr>
          <p:cNvPr id="5" name="Content Placeholder 4">
            <a:extLst>
              <a:ext uri="{FF2B5EF4-FFF2-40B4-BE49-F238E27FC236}">
                <a16:creationId xmlns:a16="http://schemas.microsoft.com/office/drawing/2014/main" xmlns="" id="{43D41062-70A9-D442-9DE4-8F2B522069A1}"/>
              </a:ext>
            </a:extLst>
          </p:cNvPr>
          <p:cNvPicPr>
            <a:picLocks noGrp="1" noChangeAspect="1"/>
          </p:cNvPicPr>
          <p:nvPr>
            <p:ph idx="1"/>
          </p:nvPr>
        </p:nvPicPr>
        <p:blipFill>
          <a:blip r:embed="rId2"/>
          <a:stretch>
            <a:fillRect/>
          </a:stretch>
        </p:blipFill>
        <p:spPr>
          <a:xfrm>
            <a:off x="338935" y="1690688"/>
            <a:ext cx="11298698" cy="4534748"/>
          </a:xfrm>
        </p:spPr>
      </p:pic>
    </p:spTree>
    <p:extLst>
      <p:ext uri="{BB962C8B-B14F-4D97-AF65-F5344CB8AC3E}">
        <p14:creationId xmlns:p14="http://schemas.microsoft.com/office/powerpoint/2010/main" val="24473915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3E7BBA-A79C-7A42-9B0F-5E7172ED2CA3}"/>
              </a:ext>
            </a:extLst>
          </p:cNvPr>
          <p:cNvSpPr>
            <a:spLocks noGrp="1"/>
          </p:cNvSpPr>
          <p:nvPr>
            <p:ph type="title"/>
          </p:nvPr>
        </p:nvSpPr>
        <p:spPr/>
        <p:txBody>
          <a:bodyPr/>
          <a:lstStyle/>
          <a:p>
            <a:r>
              <a:rPr lang="en-US" dirty="0"/>
              <a:t>Secondary lesions</a:t>
            </a:r>
          </a:p>
        </p:txBody>
      </p:sp>
      <p:pic>
        <p:nvPicPr>
          <p:cNvPr id="5" name="Content Placeholder 4">
            <a:extLst>
              <a:ext uri="{FF2B5EF4-FFF2-40B4-BE49-F238E27FC236}">
                <a16:creationId xmlns:a16="http://schemas.microsoft.com/office/drawing/2014/main" xmlns="" id="{7B515025-4686-7C4E-A279-2BED103B3601}"/>
              </a:ext>
            </a:extLst>
          </p:cNvPr>
          <p:cNvPicPr>
            <a:picLocks noGrp="1" noChangeAspect="1"/>
          </p:cNvPicPr>
          <p:nvPr>
            <p:ph idx="1"/>
          </p:nvPr>
        </p:nvPicPr>
        <p:blipFill>
          <a:blip r:embed="rId2"/>
          <a:stretch>
            <a:fillRect/>
          </a:stretch>
        </p:blipFill>
        <p:spPr>
          <a:xfrm>
            <a:off x="0" y="1841326"/>
            <a:ext cx="12037512" cy="4384109"/>
          </a:xfrm>
        </p:spPr>
      </p:pic>
    </p:spTree>
    <p:extLst>
      <p:ext uri="{BB962C8B-B14F-4D97-AF65-F5344CB8AC3E}">
        <p14:creationId xmlns:p14="http://schemas.microsoft.com/office/powerpoint/2010/main" val="10231568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444F52C4-DE45-C345-9FC5-2FCC5981156C}"/>
              </a:ext>
            </a:extLst>
          </p:cNvPr>
          <p:cNvPicPr>
            <a:picLocks noGrp="1" noChangeAspect="1"/>
          </p:cNvPicPr>
          <p:nvPr>
            <p:ph idx="1"/>
          </p:nvPr>
        </p:nvPicPr>
        <p:blipFill>
          <a:blip r:embed="rId2"/>
          <a:stretch>
            <a:fillRect/>
          </a:stretch>
        </p:blipFill>
        <p:spPr>
          <a:xfrm>
            <a:off x="838200" y="1914711"/>
            <a:ext cx="10515600" cy="4173165"/>
          </a:xfrm>
        </p:spPr>
      </p:pic>
    </p:spTree>
    <p:extLst>
      <p:ext uri="{BB962C8B-B14F-4D97-AF65-F5344CB8AC3E}">
        <p14:creationId xmlns:p14="http://schemas.microsoft.com/office/powerpoint/2010/main" val="13373992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116E98-227D-0943-9937-63DB475F6160}"/>
              </a:ext>
            </a:extLst>
          </p:cNvPr>
          <p:cNvSpPr>
            <a:spLocks noGrp="1"/>
          </p:cNvSpPr>
          <p:nvPr>
            <p:ph type="title"/>
          </p:nvPr>
        </p:nvSpPr>
        <p:spPr/>
        <p:txBody>
          <a:bodyPr/>
          <a:lstStyle/>
          <a:p>
            <a:r>
              <a:rPr lang="en-US" dirty="0"/>
              <a:t>Some of histopathologic findings</a:t>
            </a:r>
          </a:p>
        </p:txBody>
      </p:sp>
      <p:pic>
        <p:nvPicPr>
          <p:cNvPr id="5" name="Content Placeholder 4">
            <a:extLst>
              <a:ext uri="{FF2B5EF4-FFF2-40B4-BE49-F238E27FC236}">
                <a16:creationId xmlns:a16="http://schemas.microsoft.com/office/drawing/2014/main" xmlns="" id="{605D166D-0930-F245-AE35-6FEFE6391EE9}"/>
              </a:ext>
            </a:extLst>
          </p:cNvPr>
          <p:cNvPicPr>
            <a:picLocks noGrp="1" noChangeAspect="1"/>
          </p:cNvPicPr>
          <p:nvPr>
            <p:ph idx="1"/>
          </p:nvPr>
        </p:nvPicPr>
        <p:blipFill>
          <a:blip r:embed="rId2"/>
          <a:stretch>
            <a:fillRect/>
          </a:stretch>
        </p:blipFill>
        <p:spPr>
          <a:xfrm>
            <a:off x="150312" y="1816273"/>
            <a:ext cx="11690959" cy="3945699"/>
          </a:xfrm>
        </p:spPr>
      </p:pic>
    </p:spTree>
    <p:extLst>
      <p:ext uri="{BB962C8B-B14F-4D97-AF65-F5344CB8AC3E}">
        <p14:creationId xmlns:p14="http://schemas.microsoft.com/office/powerpoint/2010/main" val="3866837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C10EDF23-F6C0-B44E-B10A-B8528CFE1E27}"/>
              </a:ext>
            </a:extLst>
          </p:cNvPr>
          <p:cNvPicPr>
            <a:picLocks noGrp="1" noChangeAspect="1"/>
          </p:cNvPicPr>
          <p:nvPr>
            <p:ph idx="1"/>
          </p:nvPr>
        </p:nvPicPr>
        <p:blipFill>
          <a:blip r:embed="rId2"/>
          <a:stretch>
            <a:fillRect/>
          </a:stretch>
        </p:blipFill>
        <p:spPr>
          <a:xfrm>
            <a:off x="1483582" y="1825625"/>
            <a:ext cx="9224836" cy="4351338"/>
          </a:xfrm>
        </p:spPr>
      </p:pic>
    </p:spTree>
    <p:extLst>
      <p:ext uri="{BB962C8B-B14F-4D97-AF65-F5344CB8AC3E}">
        <p14:creationId xmlns:p14="http://schemas.microsoft.com/office/powerpoint/2010/main" val="111155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A7DB0D-B282-CD45-BEF9-A0D35894F9E5}"/>
              </a:ext>
            </a:extLst>
          </p:cNvPr>
          <p:cNvSpPr>
            <a:spLocks noGrp="1"/>
          </p:cNvSpPr>
          <p:nvPr>
            <p:ph type="title"/>
          </p:nvPr>
        </p:nvSpPr>
        <p:spPr/>
        <p:txBody>
          <a:bodyPr/>
          <a:lstStyle/>
          <a:p>
            <a:r>
              <a:rPr lang="en-US" dirty="0"/>
              <a:t>The Epidermis</a:t>
            </a:r>
          </a:p>
        </p:txBody>
      </p:sp>
      <p:sp>
        <p:nvSpPr>
          <p:cNvPr id="3" name="Content Placeholder 2">
            <a:extLst>
              <a:ext uri="{FF2B5EF4-FFF2-40B4-BE49-F238E27FC236}">
                <a16:creationId xmlns:a16="http://schemas.microsoft.com/office/drawing/2014/main" xmlns="" id="{0EBCA9E9-76D2-E64A-9B06-4ADF069E7A01}"/>
              </a:ext>
            </a:extLst>
          </p:cNvPr>
          <p:cNvSpPr>
            <a:spLocks noGrp="1"/>
          </p:cNvSpPr>
          <p:nvPr>
            <p:ph idx="1"/>
          </p:nvPr>
        </p:nvSpPr>
        <p:spPr/>
        <p:txBody>
          <a:bodyPr/>
          <a:lstStyle/>
          <a:p>
            <a:pPr>
              <a:buFont typeface="Wingdings" pitchFamily="2" charset="2"/>
              <a:buChar char="Ø"/>
            </a:pPr>
            <a:r>
              <a:rPr lang="en-US" dirty="0"/>
              <a:t>The epidermis commonly is divided into four layers according to keratinocyte morphology and position as they differentiate into horny cells, including the basal cell layer (stratum germinativum), the squamous cell layer (stratum spinosum), the granular cell layer (stratum granulosum), and the cornified or horny cell layer (stratum corneum).</a:t>
            </a:r>
          </a:p>
          <a:p>
            <a:pPr>
              <a:buFont typeface="Wingdings" pitchFamily="2" charset="2"/>
              <a:buChar char="Ø"/>
            </a:pPr>
            <a:r>
              <a:rPr lang="en-US" dirty="0"/>
              <a:t>The lower three layers that constitute the living, nucleated cells of the epidermis are sometimes referred to as the stratum </a:t>
            </a:r>
            <a:r>
              <a:rPr lang="en-US" dirty="0" err="1"/>
              <a:t>malpighii</a:t>
            </a:r>
            <a:r>
              <a:rPr lang="en-US" dirty="0"/>
              <a:t> and rete </a:t>
            </a:r>
            <a:r>
              <a:rPr lang="en-US" dirty="0" err="1"/>
              <a:t>malpighii</a:t>
            </a:r>
            <a:r>
              <a:rPr lang="en-US" dirty="0"/>
              <a:t>.</a:t>
            </a:r>
          </a:p>
        </p:txBody>
      </p:sp>
    </p:spTree>
    <p:extLst>
      <p:ext uri="{BB962C8B-B14F-4D97-AF65-F5344CB8AC3E}">
        <p14:creationId xmlns:p14="http://schemas.microsoft.com/office/powerpoint/2010/main" val="14589394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D34E76F-3B23-7543-A59E-BFAC1EF75C2C}"/>
              </a:ext>
            </a:extLst>
          </p:cNvPr>
          <p:cNvPicPr>
            <a:picLocks noGrp="1" noChangeAspect="1"/>
          </p:cNvPicPr>
          <p:nvPr>
            <p:ph idx="1"/>
          </p:nvPr>
        </p:nvPicPr>
        <p:blipFill>
          <a:blip r:embed="rId2"/>
          <a:stretch>
            <a:fillRect/>
          </a:stretch>
        </p:blipFill>
        <p:spPr>
          <a:xfrm>
            <a:off x="1697621" y="1825625"/>
            <a:ext cx="8796758" cy="4351338"/>
          </a:xfrm>
        </p:spPr>
      </p:pic>
    </p:spTree>
    <p:extLst>
      <p:ext uri="{BB962C8B-B14F-4D97-AF65-F5344CB8AC3E}">
        <p14:creationId xmlns:p14="http://schemas.microsoft.com/office/powerpoint/2010/main" val="32611980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763356-2CB4-C749-8E29-245CD6EB5B74}"/>
              </a:ext>
            </a:extLst>
          </p:cNvPr>
          <p:cNvSpPr>
            <a:spLocks noGrp="1"/>
          </p:cNvSpPr>
          <p:nvPr>
            <p:ph type="title"/>
          </p:nvPr>
        </p:nvSpPr>
        <p:spPr/>
        <p:txBody>
          <a:bodyPr/>
          <a:lstStyle/>
          <a:p>
            <a:r>
              <a:rPr lang="en-US" dirty="0"/>
              <a:t>Physical Examination</a:t>
            </a:r>
          </a:p>
        </p:txBody>
      </p:sp>
      <p:sp>
        <p:nvSpPr>
          <p:cNvPr id="3" name="Content Placeholder 2">
            <a:extLst>
              <a:ext uri="{FF2B5EF4-FFF2-40B4-BE49-F238E27FC236}">
                <a16:creationId xmlns:a16="http://schemas.microsoft.com/office/drawing/2014/main" xmlns="" id="{1060777E-CAE3-414D-86F0-3D631D8E5952}"/>
              </a:ext>
            </a:extLst>
          </p:cNvPr>
          <p:cNvSpPr>
            <a:spLocks noGrp="1"/>
          </p:cNvSpPr>
          <p:nvPr>
            <p:ph idx="1"/>
          </p:nvPr>
        </p:nvSpPr>
        <p:spPr/>
        <p:txBody>
          <a:bodyPr/>
          <a:lstStyle/>
          <a:p>
            <a:pPr marL="0" indent="0">
              <a:buSzTx/>
              <a:buNone/>
            </a:pPr>
            <a:r>
              <a:rPr lang="en-US" dirty="0"/>
              <a:t>Sites and distributions:</a:t>
            </a:r>
          </a:p>
          <a:p>
            <a:pPr marL="0" indent="0">
              <a:buSzTx/>
              <a:buNone/>
            </a:pPr>
            <a:r>
              <a:rPr lang="en-US" dirty="0"/>
              <a:t>This can be very helpful, e.g. psoriasis has a predilection for knees, elbows, scalp and lower back; </a:t>
            </a:r>
          </a:p>
          <a:p>
            <a:pPr marL="0" indent="0">
              <a:buSzTx/>
              <a:buNone/>
            </a:pPr>
            <a:r>
              <a:rPr lang="en-US" b="1" dirty="0">
                <a:solidFill>
                  <a:srgbClr val="FF0000"/>
                </a:solidFill>
              </a:rPr>
              <a:t>Eczema</a:t>
            </a:r>
            <a:r>
              <a:rPr lang="en-US" dirty="0">
                <a:solidFill>
                  <a:srgbClr val="FF0000"/>
                </a:solidFill>
              </a:rPr>
              <a:t> </a:t>
            </a:r>
            <a:r>
              <a:rPr lang="en-US" dirty="0"/>
              <a:t>favors the </a:t>
            </a:r>
            <a:r>
              <a:rPr lang="en-US" b="1" dirty="0">
                <a:solidFill>
                  <a:srgbClr val="FFFF00"/>
                </a:solidFill>
              </a:rPr>
              <a:t>ﬂexures</a:t>
            </a:r>
            <a:r>
              <a:rPr lang="en-US" dirty="0">
                <a:solidFill>
                  <a:srgbClr val="FFFF00"/>
                </a:solidFill>
              </a:rPr>
              <a:t> </a:t>
            </a:r>
            <a:r>
              <a:rPr lang="en-US" dirty="0"/>
              <a:t>in children; </a:t>
            </a:r>
          </a:p>
          <a:p>
            <a:pPr marL="0" indent="0">
              <a:buSzTx/>
              <a:buNone/>
            </a:pPr>
            <a:r>
              <a:rPr lang="en-US" b="1" dirty="0">
                <a:solidFill>
                  <a:srgbClr val="FF0000"/>
                </a:solidFill>
              </a:rPr>
              <a:t>Acne</a:t>
            </a:r>
            <a:r>
              <a:rPr lang="en-US" dirty="0">
                <a:solidFill>
                  <a:srgbClr val="FF0000"/>
                </a:solidFill>
              </a:rPr>
              <a:t> </a:t>
            </a:r>
            <a:r>
              <a:rPr lang="en-US" dirty="0"/>
              <a:t>occurs predominantly on the </a:t>
            </a:r>
            <a:r>
              <a:rPr lang="en-US" b="1" dirty="0">
                <a:solidFill>
                  <a:srgbClr val="FFFF00"/>
                </a:solidFill>
              </a:rPr>
              <a:t>face</a:t>
            </a:r>
            <a:r>
              <a:rPr lang="en-US" dirty="0">
                <a:solidFill>
                  <a:srgbClr val="FFFF00"/>
                </a:solidFill>
              </a:rPr>
              <a:t> </a:t>
            </a:r>
            <a:r>
              <a:rPr lang="en-US" dirty="0"/>
              <a:t>and </a:t>
            </a:r>
            <a:r>
              <a:rPr lang="en-US" b="1" dirty="0">
                <a:solidFill>
                  <a:srgbClr val="FFFF00"/>
                </a:solidFill>
              </a:rPr>
              <a:t>upper trunk. </a:t>
            </a:r>
          </a:p>
          <a:p>
            <a:pPr marL="0" indent="0">
              <a:buSzTx/>
              <a:buNone/>
            </a:pPr>
            <a:r>
              <a:rPr lang="en-US" dirty="0">
                <a:solidFill>
                  <a:srgbClr val="FF0000"/>
                </a:solidFill>
              </a:rPr>
              <a:t>Basal Cell Carcinomas </a:t>
            </a:r>
            <a:r>
              <a:rPr lang="en-US" dirty="0"/>
              <a:t>are more common on the </a:t>
            </a:r>
            <a:r>
              <a:rPr lang="en-US" dirty="0">
                <a:solidFill>
                  <a:srgbClr val="FFFF00"/>
                </a:solidFill>
              </a:rPr>
              <a:t>head and neck. </a:t>
            </a:r>
          </a:p>
          <a:p>
            <a:endParaRPr lang="en-US" dirty="0"/>
          </a:p>
        </p:txBody>
      </p:sp>
    </p:spTree>
    <p:extLst>
      <p:ext uri="{BB962C8B-B14F-4D97-AF65-F5344CB8AC3E}">
        <p14:creationId xmlns:p14="http://schemas.microsoft.com/office/powerpoint/2010/main" val="7412098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3FEE150-7C04-D049-AB32-DCAA79ADC018}"/>
              </a:ext>
            </a:extLst>
          </p:cNvPr>
          <p:cNvSpPr>
            <a:spLocks noGrp="1"/>
          </p:cNvSpPr>
          <p:nvPr>
            <p:ph idx="1"/>
          </p:nvPr>
        </p:nvSpPr>
        <p:spPr>
          <a:xfrm>
            <a:off x="838200" y="1825625"/>
            <a:ext cx="11011422" cy="4351338"/>
          </a:xfrm>
        </p:spPr>
        <p:txBody>
          <a:bodyPr>
            <a:normAutofit/>
          </a:bodyPr>
          <a:lstStyle/>
          <a:p>
            <a:pPr defTabSz="531622">
              <a:lnSpc>
                <a:spcPct val="80000"/>
              </a:lnSpc>
              <a:spcBef>
                <a:spcPts val="1600"/>
              </a:spcBef>
              <a:buSzPct val="45000"/>
              <a:buFont typeface="Wingdings" pitchFamily="2" charset="2"/>
              <a:buChar char="Ø"/>
              <a:defRPr sz="2730"/>
            </a:pPr>
            <a:r>
              <a:rPr lang="en-US" dirty="0"/>
              <a:t> Facial (</a:t>
            </a:r>
            <a:r>
              <a:rPr lang="en-US" dirty="0" err="1"/>
              <a:t>Seborrhoeic</a:t>
            </a:r>
            <a:r>
              <a:rPr lang="en-US" dirty="0"/>
              <a:t> dermatitis. Acne vulgaris. Sun damage and malignant </a:t>
            </a:r>
            <a:r>
              <a:rPr lang="en-US" dirty="0" err="1"/>
              <a:t>tumours</a:t>
            </a:r>
            <a:r>
              <a:rPr lang="en-US" dirty="0"/>
              <a:t>, such as basal cell cancer).</a:t>
            </a:r>
          </a:p>
          <a:p>
            <a:pPr defTabSz="531622">
              <a:lnSpc>
                <a:spcPct val="80000"/>
              </a:lnSpc>
              <a:spcBef>
                <a:spcPts val="1600"/>
              </a:spcBef>
              <a:buSzPct val="45000"/>
              <a:buFont typeface="Wingdings" pitchFamily="2" charset="2"/>
              <a:buChar char="Ø"/>
              <a:defRPr sz="2730"/>
            </a:pPr>
            <a:r>
              <a:rPr lang="en-US" dirty="0"/>
              <a:t>Truncal (Guttate psoriasis, following a streptococcal throat infection. Pityriasis </a:t>
            </a:r>
            <a:r>
              <a:rPr lang="en-US" dirty="0" err="1"/>
              <a:t>rosea</a:t>
            </a:r>
            <a:r>
              <a:rPr lang="en-US" dirty="0"/>
              <a:t>,. Tinea versicolor,. Urticaria ).</a:t>
            </a:r>
          </a:p>
          <a:p>
            <a:pPr defTabSz="531622">
              <a:lnSpc>
                <a:spcPct val="80000"/>
              </a:lnSpc>
              <a:spcBef>
                <a:spcPts val="1600"/>
              </a:spcBef>
              <a:buSzPct val="45000"/>
              <a:buFont typeface="Wingdings" pitchFamily="2" charset="2"/>
              <a:buChar char="Ø"/>
              <a:defRPr sz="2730"/>
            </a:pPr>
            <a:r>
              <a:rPr lang="en-US" b="1" dirty="0">
                <a:solidFill>
                  <a:srgbClr val="FFFF00"/>
                </a:solidFill>
              </a:rPr>
              <a:t>Wrist</a:t>
            </a:r>
            <a:r>
              <a:rPr lang="en-US" dirty="0">
                <a:solidFill>
                  <a:srgbClr val="FFFF00"/>
                </a:solidFill>
              </a:rPr>
              <a:t> </a:t>
            </a:r>
            <a:r>
              <a:rPr lang="en-US" dirty="0"/>
              <a:t>lesions suggest </a:t>
            </a:r>
            <a:r>
              <a:rPr lang="en-US" b="1" dirty="0">
                <a:solidFill>
                  <a:srgbClr val="FF0000"/>
                </a:solidFill>
              </a:rPr>
              <a:t>lichen planus</a:t>
            </a:r>
            <a:r>
              <a:rPr lang="en-US" dirty="0"/>
              <a:t>. Look at the </a:t>
            </a:r>
            <a:r>
              <a:rPr lang="en-US" b="1" dirty="0">
                <a:solidFill>
                  <a:srgbClr val="FFFF00"/>
                </a:solidFill>
              </a:rPr>
              <a:t>buccal mucosa </a:t>
            </a:r>
            <a:r>
              <a:rPr lang="en-US" dirty="0"/>
              <a:t>for the white lacy lesions of </a:t>
            </a:r>
            <a:r>
              <a:rPr lang="en-US" b="1" dirty="0">
                <a:solidFill>
                  <a:srgbClr val="FF0000"/>
                </a:solidFill>
              </a:rPr>
              <a:t>Wickham’s </a:t>
            </a:r>
            <a:r>
              <a:rPr lang="en-US" b="1" dirty="0" err="1">
                <a:solidFill>
                  <a:srgbClr val="FF0000"/>
                </a:solidFill>
              </a:rPr>
              <a:t>striae</a:t>
            </a:r>
            <a:r>
              <a:rPr lang="en-US" b="1" dirty="0">
                <a:solidFill>
                  <a:srgbClr val="FF0000"/>
                </a:solidFill>
              </a:rPr>
              <a:t> </a:t>
            </a:r>
            <a:r>
              <a:rPr lang="en-US" dirty="0"/>
              <a:t>to confirm this.</a:t>
            </a:r>
          </a:p>
          <a:p>
            <a:pPr defTabSz="531622">
              <a:lnSpc>
                <a:spcPct val="80000"/>
              </a:lnSpc>
              <a:spcBef>
                <a:spcPts val="1600"/>
              </a:spcBef>
              <a:buSzPct val="45000"/>
              <a:buFont typeface="Wingdings" pitchFamily="2" charset="2"/>
              <a:buChar char="Ø"/>
              <a:defRPr sz="2730"/>
            </a:pPr>
            <a:r>
              <a:rPr lang="en-US" b="1" dirty="0">
                <a:solidFill>
                  <a:srgbClr val="FFFF00"/>
                </a:solidFill>
              </a:rPr>
              <a:t>Lower leg </a:t>
            </a:r>
            <a:r>
              <a:rPr lang="en-US" dirty="0"/>
              <a:t>lesions include </a:t>
            </a:r>
            <a:r>
              <a:rPr lang="en-US" b="1" dirty="0">
                <a:solidFill>
                  <a:srgbClr val="FF0000"/>
                </a:solidFill>
              </a:rPr>
              <a:t>necrobiosis </a:t>
            </a:r>
            <a:r>
              <a:rPr lang="en-US" b="1" dirty="0" err="1">
                <a:solidFill>
                  <a:srgbClr val="FF0000"/>
                </a:solidFill>
              </a:rPr>
              <a:t>lipoidica</a:t>
            </a:r>
            <a:r>
              <a:rPr lang="en-US" dirty="0"/>
              <a:t>, </a:t>
            </a:r>
            <a:r>
              <a:rPr lang="en-US" b="1" dirty="0">
                <a:solidFill>
                  <a:srgbClr val="FF0000"/>
                </a:solidFill>
              </a:rPr>
              <a:t>erythema nodosum </a:t>
            </a:r>
            <a:r>
              <a:rPr lang="en-US" dirty="0"/>
              <a:t>and vasculitis. </a:t>
            </a:r>
          </a:p>
          <a:p>
            <a:pPr defTabSz="531622">
              <a:lnSpc>
                <a:spcPct val="80000"/>
              </a:lnSpc>
              <a:spcBef>
                <a:spcPts val="1600"/>
              </a:spcBef>
              <a:buSzPct val="45000"/>
              <a:buFont typeface="Wingdings" pitchFamily="2" charset="2"/>
              <a:buChar char="Ø"/>
              <a:defRPr sz="2730"/>
            </a:pPr>
            <a:r>
              <a:rPr lang="en-US" b="1" dirty="0">
                <a:solidFill>
                  <a:srgbClr val="FFFF00"/>
                </a:solidFill>
              </a:rPr>
              <a:t>Hands or feet </a:t>
            </a:r>
            <a:r>
              <a:rPr lang="en-US" dirty="0"/>
              <a:t>can be affected by fungal infection,</a:t>
            </a:r>
          </a:p>
          <a:p>
            <a:pPr marL="0" indent="0" defTabSz="327152">
              <a:lnSpc>
                <a:spcPct val="80000"/>
              </a:lnSpc>
              <a:buNone/>
              <a:defRPr sz="2520"/>
            </a:pPr>
            <a:r>
              <a:rPr lang="en-US" dirty="0"/>
              <a:t>typically ‘</a:t>
            </a:r>
            <a:r>
              <a:rPr lang="en-US" b="1" dirty="0">
                <a:solidFill>
                  <a:srgbClr val="FF0000"/>
                </a:solidFill>
              </a:rPr>
              <a:t>athlete’s foot</a:t>
            </a:r>
            <a:r>
              <a:rPr lang="en-US" dirty="0"/>
              <a:t>’ (caused by Trichophyton)</a:t>
            </a:r>
          </a:p>
          <a:p>
            <a:pPr defTabSz="531622">
              <a:lnSpc>
                <a:spcPct val="80000"/>
              </a:lnSpc>
              <a:spcBef>
                <a:spcPts val="1600"/>
              </a:spcBef>
              <a:buSzPct val="45000"/>
              <a:buFont typeface="Wingdings" pitchFamily="2" charset="2"/>
              <a:buChar char="Ø"/>
              <a:defRPr sz="2730"/>
            </a:pPr>
            <a:endParaRPr lang="en-US" dirty="0"/>
          </a:p>
          <a:p>
            <a:pPr defTabSz="531622">
              <a:lnSpc>
                <a:spcPct val="80000"/>
              </a:lnSpc>
              <a:spcBef>
                <a:spcPts val="1600"/>
              </a:spcBef>
              <a:buSzPct val="45000"/>
              <a:buFont typeface="Wingdings" pitchFamily="2" charset="2"/>
              <a:buChar char="Ø"/>
              <a:defRPr sz="2730"/>
            </a:pPr>
            <a:endParaRPr lang="en-US" dirty="0"/>
          </a:p>
          <a:p>
            <a:endParaRPr lang="en-US" dirty="0"/>
          </a:p>
        </p:txBody>
      </p:sp>
    </p:spTree>
    <p:extLst>
      <p:ext uri="{BB962C8B-B14F-4D97-AF65-F5344CB8AC3E}">
        <p14:creationId xmlns:p14="http://schemas.microsoft.com/office/powerpoint/2010/main" val="4213791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B163C4-8072-9945-AB90-AC0D5D5932CD}"/>
              </a:ext>
            </a:extLst>
          </p:cNvPr>
          <p:cNvSpPr>
            <a:spLocks noGrp="1"/>
          </p:cNvSpPr>
          <p:nvPr>
            <p:ph type="title"/>
          </p:nvPr>
        </p:nvSpPr>
        <p:spPr/>
        <p:txBody>
          <a:bodyPr/>
          <a:lstStyle/>
          <a:p>
            <a:r>
              <a:rPr lang="en-US" dirty="0"/>
              <a:t>Distributions Patterns</a:t>
            </a:r>
          </a:p>
        </p:txBody>
      </p:sp>
      <p:sp>
        <p:nvSpPr>
          <p:cNvPr id="3" name="Content Placeholder 2">
            <a:extLst>
              <a:ext uri="{FF2B5EF4-FFF2-40B4-BE49-F238E27FC236}">
                <a16:creationId xmlns:a16="http://schemas.microsoft.com/office/drawing/2014/main" xmlns="" id="{A9FA149D-349B-A848-AFE0-C526C60E70C6}"/>
              </a:ext>
            </a:extLst>
          </p:cNvPr>
          <p:cNvSpPr>
            <a:spLocks noGrp="1"/>
          </p:cNvSpPr>
          <p:nvPr>
            <p:ph idx="1"/>
          </p:nvPr>
        </p:nvSpPr>
        <p:spPr/>
        <p:txBody>
          <a:bodyPr/>
          <a:lstStyle/>
          <a:p>
            <a:pPr marL="0" indent="0">
              <a:buSzTx/>
              <a:buNone/>
              <a:defRPr sz="3800"/>
            </a:pPr>
            <a:r>
              <a:rPr lang="en-US" dirty="0"/>
              <a:t>• </a:t>
            </a:r>
            <a:r>
              <a:rPr lang="en-US" u="sng" dirty="0"/>
              <a:t>Symmetrical or universal eruptions </a:t>
            </a:r>
            <a:r>
              <a:rPr lang="en-US" dirty="0"/>
              <a:t>suggest</a:t>
            </a:r>
          </a:p>
          <a:p>
            <a:pPr marL="0" indent="0">
              <a:buSzTx/>
              <a:buNone/>
              <a:defRPr sz="3800"/>
            </a:pPr>
            <a:r>
              <a:rPr lang="en-US" b="1" dirty="0">
                <a:solidFill>
                  <a:srgbClr val="7030A0"/>
                </a:solidFill>
              </a:rPr>
              <a:t>systemic</a:t>
            </a:r>
            <a:r>
              <a:rPr lang="en-US" dirty="0">
                <a:solidFill>
                  <a:srgbClr val="7030A0"/>
                </a:solidFill>
              </a:rPr>
              <a:t> </a:t>
            </a:r>
            <a:r>
              <a:rPr lang="en-US" dirty="0"/>
              <a:t>or constitutional causes.</a:t>
            </a:r>
          </a:p>
          <a:p>
            <a:pPr marL="0" indent="0">
              <a:buSzTx/>
              <a:buNone/>
              <a:defRPr sz="3800"/>
            </a:pPr>
            <a:r>
              <a:rPr lang="en-US" dirty="0"/>
              <a:t>• </a:t>
            </a:r>
            <a:r>
              <a:rPr lang="en-US" u="sng" dirty="0"/>
              <a:t>Asymmetrical</a:t>
            </a:r>
            <a:r>
              <a:rPr lang="en-US" dirty="0"/>
              <a:t> rashes that </a:t>
            </a:r>
            <a:r>
              <a:rPr lang="en-US" u="sng" dirty="0"/>
              <a:t>spread</a:t>
            </a:r>
            <a:r>
              <a:rPr lang="en-US" dirty="0"/>
              <a:t> from one focus are</a:t>
            </a:r>
          </a:p>
          <a:p>
            <a:pPr marL="0" indent="0">
              <a:buSzTx/>
              <a:buNone/>
              <a:defRPr sz="3800"/>
            </a:pPr>
            <a:r>
              <a:rPr lang="en-US" dirty="0"/>
              <a:t>more likely to be due to </a:t>
            </a:r>
            <a:r>
              <a:rPr lang="en-US" b="1" dirty="0">
                <a:solidFill>
                  <a:srgbClr val="7030A0"/>
                </a:solidFill>
              </a:rPr>
              <a:t>fungal, bacterial or viral </a:t>
            </a:r>
            <a:r>
              <a:rPr lang="en-US" dirty="0"/>
              <a:t>infection.</a:t>
            </a:r>
          </a:p>
          <a:p>
            <a:endParaRPr lang="en-US" dirty="0"/>
          </a:p>
        </p:txBody>
      </p:sp>
    </p:spTree>
    <p:extLst>
      <p:ext uri="{BB962C8B-B14F-4D97-AF65-F5344CB8AC3E}">
        <p14:creationId xmlns:p14="http://schemas.microsoft.com/office/powerpoint/2010/main" val="55117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D7D123-D483-BA43-A030-F65D46C63AA4}"/>
              </a:ext>
            </a:extLst>
          </p:cNvPr>
          <p:cNvSpPr>
            <a:spLocks noGrp="1"/>
          </p:cNvSpPr>
          <p:nvPr>
            <p:ph type="title"/>
          </p:nvPr>
        </p:nvSpPr>
        <p:spPr/>
        <p:txBody>
          <a:bodyPr>
            <a:normAutofit fontScale="90000"/>
          </a:bodyPr>
          <a:lstStyle/>
          <a:p>
            <a:r>
              <a:rPr lang="en-US" b="1" dirty="0"/>
              <a:t>Configuration is the pattern in which lesions are</a:t>
            </a:r>
            <a:br>
              <a:rPr lang="en-US" b="1" dirty="0"/>
            </a:br>
            <a:endParaRPr lang="en-US" dirty="0"/>
          </a:p>
        </p:txBody>
      </p:sp>
      <p:sp>
        <p:nvSpPr>
          <p:cNvPr id="3" name="Content Placeholder 2">
            <a:extLst>
              <a:ext uri="{FF2B5EF4-FFF2-40B4-BE49-F238E27FC236}">
                <a16:creationId xmlns:a16="http://schemas.microsoft.com/office/drawing/2014/main" xmlns="" id="{593E3CCA-31A3-8C42-911C-1D42608D50BA}"/>
              </a:ext>
            </a:extLst>
          </p:cNvPr>
          <p:cNvSpPr>
            <a:spLocks noGrp="1"/>
          </p:cNvSpPr>
          <p:nvPr>
            <p:ph idx="1"/>
          </p:nvPr>
        </p:nvSpPr>
        <p:spPr/>
        <p:txBody>
          <a:bodyPr/>
          <a:lstStyle/>
          <a:p>
            <a:pPr>
              <a:buSzTx/>
              <a:buFont typeface="Wingdings" pitchFamily="2" charset="2"/>
              <a:buChar char="Ø"/>
              <a:defRPr sz="3400"/>
            </a:pPr>
            <a:r>
              <a:rPr lang="en-US" b="1" dirty="0" smtClean="0"/>
              <a:t> arranged </a:t>
            </a:r>
            <a:r>
              <a:rPr lang="en-US" b="1" dirty="0"/>
              <a:t>and include linear, grouped, annular (in a</a:t>
            </a:r>
          </a:p>
          <a:p>
            <a:pPr marL="0" indent="0">
              <a:buSzTx/>
              <a:buNone/>
              <a:defRPr sz="3400"/>
            </a:pPr>
            <a:r>
              <a:rPr lang="en-US" b="1" dirty="0"/>
              <a:t>ring), or the </a:t>
            </a:r>
            <a:r>
              <a:rPr lang="en-US" sz="4000" b="1" u="sng" dirty="0">
                <a:solidFill>
                  <a:schemeClr val="accent2"/>
                </a:solidFill>
              </a:rPr>
              <a:t>Koebner phenomenon</a:t>
            </a:r>
            <a:r>
              <a:rPr lang="en-US" sz="4000" b="1" dirty="0">
                <a:solidFill>
                  <a:schemeClr val="accent2"/>
                </a:solidFill>
              </a:rPr>
              <a:t> </a:t>
            </a:r>
            <a:r>
              <a:rPr lang="en-US" b="1" dirty="0"/>
              <a:t>(an eruption of plaques in an area of local trauma </a:t>
            </a:r>
            <a:r>
              <a:rPr lang="en-US" b="1" dirty="0" err="1"/>
              <a:t>eg</a:t>
            </a:r>
            <a:r>
              <a:rPr lang="en-US" b="1" dirty="0"/>
              <a:t>; burns, bites) </a:t>
            </a:r>
          </a:p>
          <a:p>
            <a:endParaRPr lang="en-US" dirty="0"/>
          </a:p>
        </p:txBody>
      </p:sp>
    </p:spTree>
    <p:extLst>
      <p:ext uri="{BB962C8B-B14F-4D97-AF65-F5344CB8AC3E}">
        <p14:creationId xmlns:p14="http://schemas.microsoft.com/office/powerpoint/2010/main" val="20096830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F189B4-3F7F-9342-A791-A186D93FE6E0}"/>
              </a:ext>
            </a:extLst>
          </p:cNvPr>
          <p:cNvSpPr>
            <a:spLocks noGrp="1"/>
          </p:cNvSpPr>
          <p:nvPr>
            <p:ph type="title"/>
          </p:nvPr>
        </p:nvSpPr>
        <p:spPr/>
        <p:txBody>
          <a:bodyPr/>
          <a:lstStyle/>
          <a:p>
            <a:r>
              <a:rPr lang="en-US" dirty="0"/>
              <a:t>investigations</a:t>
            </a:r>
          </a:p>
        </p:txBody>
      </p:sp>
      <p:sp>
        <p:nvSpPr>
          <p:cNvPr id="3" name="Content Placeholder 2">
            <a:extLst>
              <a:ext uri="{FF2B5EF4-FFF2-40B4-BE49-F238E27FC236}">
                <a16:creationId xmlns:a16="http://schemas.microsoft.com/office/drawing/2014/main" xmlns="" id="{6A9D321A-109E-374F-90F0-B0B797BE17F6}"/>
              </a:ext>
            </a:extLst>
          </p:cNvPr>
          <p:cNvSpPr>
            <a:spLocks noGrp="1"/>
          </p:cNvSpPr>
          <p:nvPr>
            <p:ph idx="1"/>
          </p:nvPr>
        </p:nvSpPr>
        <p:spPr/>
        <p:txBody>
          <a:bodyPr>
            <a:normAutofit fontScale="77500" lnSpcReduction="20000"/>
          </a:bodyPr>
          <a:lstStyle/>
          <a:p>
            <a:pPr marL="0" indent="0" defTabSz="578358">
              <a:lnSpc>
                <a:spcPct val="80000"/>
              </a:lnSpc>
              <a:spcBef>
                <a:spcPts val="1700"/>
              </a:spcBef>
              <a:buSzTx/>
              <a:buNone/>
              <a:defRPr sz="3762"/>
            </a:pPr>
            <a:r>
              <a:rPr lang="en-US" dirty="0"/>
              <a:t>Useful tests include the following:   </a:t>
            </a:r>
          </a:p>
          <a:p>
            <a:pPr marL="0" indent="0" defTabSz="578358">
              <a:lnSpc>
                <a:spcPct val="80000"/>
              </a:lnSpc>
              <a:spcBef>
                <a:spcPts val="1700"/>
              </a:spcBef>
              <a:buSzTx/>
              <a:buNone/>
              <a:defRPr sz="3762"/>
            </a:pPr>
            <a:r>
              <a:rPr lang="en-US" dirty="0"/>
              <a:t> •</a:t>
            </a:r>
            <a:r>
              <a:rPr lang="en-US" dirty="0">
                <a:solidFill>
                  <a:srgbClr val="00B050"/>
                </a:solidFill>
              </a:rPr>
              <a:t>Blood tests</a:t>
            </a:r>
            <a:r>
              <a:rPr lang="en-US" dirty="0"/>
              <a:t>: for underlying systemic abnormalities and, increasingly, for genetic analysis     </a:t>
            </a:r>
          </a:p>
          <a:p>
            <a:pPr marL="0" indent="0" defTabSz="578358">
              <a:lnSpc>
                <a:spcPct val="80000"/>
              </a:lnSpc>
              <a:spcBef>
                <a:spcPts val="1700"/>
              </a:spcBef>
              <a:buSzTx/>
              <a:buNone/>
              <a:defRPr sz="3168"/>
            </a:pPr>
            <a:r>
              <a:rPr lang="en-US" dirty="0"/>
              <a:t>• </a:t>
            </a:r>
            <a:r>
              <a:rPr lang="en-US" dirty="0">
                <a:solidFill>
                  <a:srgbClr val="00B050"/>
                </a:solidFill>
              </a:rPr>
              <a:t>Swabs</a:t>
            </a:r>
            <a:r>
              <a:rPr lang="en-US" dirty="0"/>
              <a:t> and other samples: for infections    </a:t>
            </a:r>
            <a:endParaRPr lang="en-US" sz="3600" dirty="0"/>
          </a:p>
          <a:p>
            <a:pPr marL="0" indent="0" defTabSz="578358">
              <a:lnSpc>
                <a:spcPct val="80000"/>
              </a:lnSpc>
              <a:spcBef>
                <a:spcPts val="1700"/>
              </a:spcBef>
              <a:buSzTx/>
              <a:buNone/>
              <a:defRPr sz="3168"/>
            </a:pPr>
            <a:r>
              <a:rPr lang="en-US" dirty="0"/>
              <a:t>• </a:t>
            </a:r>
            <a:r>
              <a:rPr lang="en-US" dirty="0">
                <a:solidFill>
                  <a:srgbClr val="00B050"/>
                </a:solidFill>
              </a:rPr>
              <a:t>Wood ’ s light</a:t>
            </a:r>
            <a:r>
              <a:rPr lang="en-US" dirty="0"/>
              <a:t>: some disorders/features are easier to see  </a:t>
            </a:r>
            <a:endParaRPr lang="en-US" sz="3600" dirty="0"/>
          </a:p>
          <a:p>
            <a:pPr marL="0" indent="0" defTabSz="578358">
              <a:lnSpc>
                <a:spcPct val="80000"/>
              </a:lnSpc>
              <a:spcBef>
                <a:spcPts val="1700"/>
              </a:spcBef>
              <a:buSzTx/>
              <a:buNone/>
              <a:defRPr sz="3168"/>
            </a:pPr>
            <a:r>
              <a:rPr lang="en-US" dirty="0"/>
              <a:t>•</a:t>
            </a:r>
            <a:r>
              <a:rPr lang="en-US" dirty="0">
                <a:solidFill>
                  <a:srgbClr val="00B050"/>
                </a:solidFill>
              </a:rPr>
              <a:t>Skin scrapes</a:t>
            </a:r>
            <a:r>
              <a:rPr lang="en-US" dirty="0"/>
              <a:t> or nail clippings: microscopy and mycological culture     </a:t>
            </a:r>
            <a:endParaRPr lang="en-US" sz="3600" dirty="0"/>
          </a:p>
          <a:p>
            <a:pPr marL="0" indent="0" defTabSz="578358">
              <a:lnSpc>
                <a:spcPct val="80000"/>
              </a:lnSpc>
              <a:spcBef>
                <a:spcPts val="1700"/>
              </a:spcBef>
              <a:buSzTx/>
              <a:buNone/>
              <a:defRPr sz="3168"/>
            </a:pPr>
            <a:r>
              <a:rPr lang="en-US" dirty="0"/>
              <a:t>•</a:t>
            </a:r>
            <a:r>
              <a:rPr lang="en-US" dirty="0">
                <a:solidFill>
                  <a:srgbClr val="00B050"/>
                </a:solidFill>
              </a:rPr>
              <a:t>Skin biopsy</a:t>
            </a:r>
            <a:r>
              <a:rPr lang="en-US" dirty="0"/>
              <a:t>: histopathology; electron microscopy; immunopathology; DNA phenotyping     </a:t>
            </a:r>
            <a:endParaRPr lang="en-US" sz="3600" dirty="0"/>
          </a:p>
          <a:p>
            <a:pPr marL="0" indent="0" defTabSz="578358">
              <a:lnSpc>
                <a:spcPct val="80000"/>
              </a:lnSpc>
              <a:spcBef>
                <a:spcPts val="1700"/>
              </a:spcBef>
              <a:buSzTx/>
              <a:buNone/>
              <a:defRPr sz="3168"/>
            </a:pPr>
            <a:r>
              <a:rPr lang="en-US" dirty="0"/>
              <a:t>•</a:t>
            </a:r>
            <a:r>
              <a:rPr lang="en-US" dirty="0">
                <a:solidFill>
                  <a:srgbClr val="00B050"/>
                </a:solidFill>
              </a:rPr>
              <a:t>Prick tests</a:t>
            </a:r>
            <a:r>
              <a:rPr lang="en-US" dirty="0"/>
              <a:t>: occasionally helpful in elucidating </a:t>
            </a:r>
            <a:r>
              <a:rPr lang="en-US" dirty="0">
                <a:solidFill>
                  <a:srgbClr val="FFFF00"/>
                </a:solidFill>
              </a:rPr>
              <a:t>type I allergies </a:t>
            </a:r>
            <a:r>
              <a:rPr lang="en-US" dirty="0"/>
              <a:t>(they have little or no place in the investigation of eczema)     </a:t>
            </a:r>
            <a:endParaRPr lang="en-US" sz="3600" dirty="0"/>
          </a:p>
          <a:p>
            <a:pPr marL="0" indent="0" defTabSz="578358">
              <a:lnSpc>
                <a:spcPct val="80000"/>
              </a:lnSpc>
              <a:spcBef>
                <a:spcPts val="1700"/>
              </a:spcBef>
              <a:buSzTx/>
              <a:buNone/>
              <a:defRPr sz="3168"/>
            </a:pPr>
            <a:r>
              <a:rPr lang="en-US" dirty="0"/>
              <a:t>•</a:t>
            </a:r>
            <a:r>
              <a:rPr lang="en-US" dirty="0">
                <a:solidFill>
                  <a:srgbClr val="00B050"/>
                </a:solidFill>
              </a:rPr>
              <a:t>Patch tests</a:t>
            </a:r>
            <a:r>
              <a:rPr lang="en-US" dirty="0"/>
              <a:t>: for evidence of </a:t>
            </a:r>
            <a:r>
              <a:rPr lang="en-US" dirty="0">
                <a:solidFill>
                  <a:srgbClr val="FFFF00"/>
                </a:solidFill>
              </a:rPr>
              <a:t>contact allergy </a:t>
            </a:r>
          </a:p>
          <a:p>
            <a:endParaRPr lang="en-US" dirty="0"/>
          </a:p>
        </p:txBody>
      </p:sp>
    </p:spTree>
    <p:extLst>
      <p:ext uri="{BB962C8B-B14F-4D97-AF65-F5344CB8AC3E}">
        <p14:creationId xmlns:p14="http://schemas.microsoft.com/office/powerpoint/2010/main" val="1336907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ED029-8C17-A64F-815F-5CB12D639615}"/>
              </a:ext>
            </a:extLst>
          </p:cNvPr>
          <p:cNvSpPr>
            <a:spLocks noGrp="1"/>
          </p:cNvSpPr>
          <p:nvPr>
            <p:ph type="title"/>
          </p:nvPr>
        </p:nvSpPr>
        <p:spPr/>
        <p:txBody>
          <a:bodyPr/>
          <a:lstStyle/>
          <a:p>
            <a:r>
              <a:rPr lang="en-US" dirty="0"/>
              <a:t>Wood’s lamp</a:t>
            </a:r>
          </a:p>
        </p:txBody>
      </p:sp>
      <p:sp>
        <p:nvSpPr>
          <p:cNvPr id="3" name="Content Placeholder 2">
            <a:extLst>
              <a:ext uri="{FF2B5EF4-FFF2-40B4-BE49-F238E27FC236}">
                <a16:creationId xmlns:a16="http://schemas.microsoft.com/office/drawing/2014/main" xmlns="" id="{9B19EF36-4D9E-D34B-B44D-BCDACEC07DC9}"/>
              </a:ext>
            </a:extLst>
          </p:cNvPr>
          <p:cNvSpPr>
            <a:spLocks noGrp="1"/>
          </p:cNvSpPr>
          <p:nvPr>
            <p:ph idx="1"/>
          </p:nvPr>
        </p:nvSpPr>
        <p:spPr>
          <a:noFill/>
        </p:spPr>
        <p:txBody>
          <a:bodyPr>
            <a:normAutofit/>
          </a:bodyPr>
          <a:lstStyle/>
          <a:p>
            <a:r>
              <a:rPr lang="en-US" dirty="0"/>
              <a:t>A Wood’s lamp examination is a procedure that uses </a:t>
            </a:r>
            <a:r>
              <a:rPr lang="en-US" dirty="0">
                <a:solidFill>
                  <a:srgbClr val="00B050"/>
                </a:solidFill>
              </a:rPr>
              <a:t>transillumination (light)</a:t>
            </a:r>
            <a:r>
              <a:rPr lang="en-US" dirty="0"/>
              <a:t> to detect </a:t>
            </a:r>
            <a:r>
              <a:rPr lang="en-US" dirty="0">
                <a:solidFill>
                  <a:srgbClr val="FF0000"/>
                </a:solidFill>
              </a:rPr>
              <a:t>bacterial or fungal skin infections</a:t>
            </a:r>
            <a:r>
              <a:rPr lang="en-US" dirty="0"/>
              <a:t>. It also can detect skin pigment disorders such as </a:t>
            </a:r>
            <a:r>
              <a:rPr lang="en-US" dirty="0">
                <a:solidFill>
                  <a:srgbClr val="FF0000"/>
                </a:solidFill>
              </a:rPr>
              <a:t>vitiligo</a:t>
            </a:r>
            <a:r>
              <a:rPr lang="en-US" dirty="0"/>
              <a:t> and other skin irregularities. This test is also known as the black light test or the </a:t>
            </a:r>
            <a:r>
              <a:rPr lang="en-US" dirty="0">
                <a:solidFill>
                  <a:srgbClr val="00B050"/>
                </a:solidFill>
              </a:rPr>
              <a:t>ultraviolet light </a:t>
            </a:r>
            <a:r>
              <a:rPr lang="en-US" dirty="0"/>
              <a:t>test.</a:t>
            </a:r>
          </a:p>
          <a:p>
            <a:r>
              <a:rPr lang="en-US" dirty="0"/>
              <a:t>Some of the conditions that a Wood’s lamp examination can help diagnose include: tinea capitis, pityriasis versicolor, vitiligo, </a:t>
            </a:r>
            <a:r>
              <a:rPr lang="en-US" dirty="0">
                <a:solidFill>
                  <a:srgbClr val="FF0000"/>
                </a:solidFill>
              </a:rPr>
              <a:t>melasma</a:t>
            </a:r>
            <a:r>
              <a:rPr lang="en-US" dirty="0"/>
              <a:t>)</a:t>
            </a:r>
          </a:p>
          <a:p>
            <a:endParaRPr lang="en-US" dirty="0"/>
          </a:p>
        </p:txBody>
      </p:sp>
      <p:cxnSp>
        <p:nvCxnSpPr>
          <p:cNvPr id="5" name="Straight Arrow Connector 4"/>
          <p:cNvCxnSpPr/>
          <p:nvPr/>
        </p:nvCxnSpPr>
        <p:spPr>
          <a:xfrm flipH="1">
            <a:off x="4835047" y="2642992"/>
            <a:ext cx="626301" cy="172859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7370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1888A7-8881-4446-B7B0-B3ABFD5CFB6E}"/>
              </a:ext>
            </a:extLst>
          </p:cNvPr>
          <p:cNvSpPr>
            <a:spLocks noGrp="1"/>
          </p:cNvSpPr>
          <p:nvPr>
            <p:ph type="title"/>
          </p:nvPr>
        </p:nvSpPr>
        <p:spPr/>
        <p:txBody>
          <a:bodyPr/>
          <a:lstStyle/>
          <a:p>
            <a:r>
              <a:rPr lang="en-US" dirty="0"/>
              <a:t>Wood’s lamp</a:t>
            </a:r>
          </a:p>
        </p:txBody>
      </p:sp>
      <p:pic>
        <p:nvPicPr>
          <p:cNvPr id="4" name="Content Placeholder 3">
            <a:extLst>
              <a:ext uri="{FF2B5EF4-FFF2-40B4-BE49-F238E27FC236}">
                <a16:creationId xmlns:a16="http://schemas.microsoft.com/office/drawing/2014/main" xmlns="" id="{66578CEB-4280-FE47-9830-7532CBE67637}"/>
              </a:ext>
            </a:extLst>
          </p:cNvPr>
          <p:cNvPicPr>
            <a:picLocks noGrp="1" noChangeAspect="1"/>
          </p:cNvPicPr>
          <p:nvPr>
            <p:ph idx="1"/>
          </p:nvPr>
        </p:nvPicPr>
        <p:blipFill>
          <a:blip r:embed="rId2"/>
          <a:stretch>
            <a:fillRect/>
          </a:stretch>
        </p:blipFill>
        <p:spPr>
          <a:xfrm>
            <a:off x="3397250" y="1975644"/>
            <a:ext cx="5397500" cy="4051300"/>
          </a:xfrm>
          <a:prstGeom prst="rect">
            <a:avLst/>
          </a:prstGeom>
        </p:spPr>
      </p:pic>
    </p:spTree>
    <p:extLst>
      <p:ext uri="{BB962C8B-B14F-4D97-AF65-F5344CB8AC3E}">
        <p14:creationId xmlns:p14="http://schemas.microsoft.com/office/powerpoint/2010/main" val="37473936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FA65F-1A1E-CF4F-BC95-03463EC45601}"/>
              </a:ext>
            </a:extLst>
          </p:cNvPr>
          <p:cNvSpPr>
            <a:spLocks noGrp="1"/>
          </p:cNvSpPr>
          <p:nvPr>
            <p:ph type="title"/>
          </p:nvPr>
        </p:nvSpPr>
        <p:spPr/>
        <p:txBody>
          <a:bodyPr/>
          <a:lstStyle/>
          <a:p>
            <a:r>
              <a:rPr lang="en-US" dirty="0"/>
              <a:t>Skin biopsy</a:t>
            </a:r>
          </a:p>
        </p:txBody>
      </p:sp>
      <p:pic>
        <p:nvPicPr>
          <p:cNvPr id="4" name="Content Placeholder 3">
            <a:extLst>
              <a:ext uri="{FF2B5EF4-FFF2-40B4-BE49-F238E27FC236}">
                <a16:creationId xmlns:a16="http://schemas.microsoft.com/office/drawing/2014/main" xmlns="" id="{8D6094A2-F4BA-824C-A459-AEBA88C086B8}"/>
              </a:ext>
            </a:extLst>
          </p:cNvPr>
          <p:cNvPicPr>
            <a:picLocks noGrp="1" noChangeAspect="1"/>
          </p:cNvPicPr>
          <p:nvPr>
            <p:ph idx="1"/>
          </p:nvPr>
        </p:nvPicPr>
        <p:blipFill>
          <a:blip r:embed="rId2"/>
          <a:stretch>
            <a:fillRect/>
          </a:stretch>
        </p:blipFill>
        <p:spPr>
          <a:xfrm>
            <a:off x="1674421" y="1425039"/>
            <a:ext cx="7433953" cy="4631377"/>
          </a:xfrm>
          <a:prstGeom prst="rect">
            <a:avLst/>
          </a:prstGeom>
        </p:spPr>
      </p:pic>
    </p:spTree>
    <p:extLst>
      <p:ext uri="{BB962C8B-B14F-4D97-AF65-F5344CB8AC3E}">
        <p14:creationId xmlns:p14="http://schemas.microsoft.com/office/powerpoint/2010/main" val="41397569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5229A-2D97-8247-8D7A-BB1DE5151837}"/>
              </a:ext>
            </a:extLst>
          </p:cNvPr>
          <p:cNvSpPr>
            <a:spLocks noGrp="1"/>
          </p:cNvSpPr>
          <p:nvPr>
            <p:ph type="title"/>
          </p:nvPr>
        </p:nvSpPr>
        <p:spPr/>
        <p:txBody>
          <a:bodyPr/>
          <a:lstStyle/>
          <a:p>
            <a:r>
              <a:rPr lang="en-US" dirty="0"/>
              <a:t>Patch test</a:t>
            </a:r>
          </a:p>
        </p:txBody>
      </p:sp>
      <p:sp>
        <p:nvSpPr>
          <p:cNvPr id="3" name="Content Placeholder 2">
            <a:extLst>
              <a:ext uri="{FF2B5EF4-FFF2-40B4-BE49-F238E27FC236}">
                <a16:creationId xmlns:a16="http://schemas.microsoft.com/office/drawing/2014/main" xmlns="" id="{9E7A1D40-F732-6D41-8E36-CC05D2965064}"/>
              </a:ext>
            </a:extLst>
          </p:cNvPr>
          <p:cNvSpPr>
            <a:spLocks noGrp="1"/>
          </p:cNvSpPr>
          <p:nvPr>
            <p:ph idx="1"/>
          </p:nvPr>
        </p:nvSpPr>
        <p:spPr/>
        <p:txBody>
          <a:bodyPr/>
          <a:lstStyle/>
          <a:p>
            <a:r>
              <a:rPr lang="en-US" dirty="0"/>
              <a:t>A </a:t>
            </a:r>
            <a:r>
              <a:rPr lang="en-US" b="1" dirty="0"/>
              <a:t>patch test</a:t>
            </a:r>
            <a:r>
              <a:rPr lang="en-US" dirty="0"/>
              <a:t> is a method used to determine whether a specific substance causes allergic inflammation of a patient's skin. Any individual suspected of having allergic contact dermatitis or atopic dermatitis needs </a:t>
            </a:r>
            <a:r>
              <a:rPr lang="en-US" b="1" dirty="0"/>
              <a:t>patch testing.</a:t>
            </a:r>
          </a:p>
          <a:p>
            <a:endParaRPr lang="en-US" dirty="0"/>
          </a:p>
        </p:txBody>
      </p:sp>
    </p:spTree>
    <p:extLst>
      <p:ext uri="{BB962C8B-B14F-4D97-AF65-F5344CB8AC3E}">
        <p14:creationId xmlns:p14="http://schemas.microsoft.com/office/powerpoint/2010/main" val="258363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C9C902-65BC-F941-86B1-8B005B1B73BE}"/>
              </a:ext>
            </a:extLst>
          </p:cNvPr>
          <p:cNvSpPr>
            <a:spLocks noGrp="1"/>
          </p:cNvSpPr>
          <p:nvPr>
            <p:ph type="title"/>
          </p:nvPr>
        </p:nvSpPr>
        <p:spPr/>
        <p:txBody>
          <a:bodyPr/>
          <a:lstStyle/>
          <a:p>
            <a:r>
              <a:rPr lang="en-US" dirty="0"/>
              <a:t>The Epidermis</a:t>
            </a:r>
          </a:p>
        </p:txBody>
      </p:sp>
      <p:sp>
        <p:nvSpPr>
          <p:cNvPr id="3" name="Content Placeholder 2">
            <a:extLst>
              <a:ext uri="{FF2B5EF4-FFF2-40B4-BE49-F238E27FC236}">
                <a16:creationId xmlns:a16="http://schemas.microsoft.com/office/drawing/2014/main" xmlns="" id="{DE50789F-D839-2B45-98A4-1654B0D77B72}"/>
              </a:ext>
            </a:extLst>
          </p:cNvPr>
          <p:cNvSpPr>
            <a:spLocks noGrp="1"/>
          </p:cNvSpPr>
          <p:nvPr>
            <p:ph idx="1"/>
          </p:nvPr>
        </p:nvSpPr>
        <p:spPr/>
        <p:txBody>
          <a:bodyPr/>
          <a:lstStyle/>
          <a:p>
            <a:pPr>
              <a:buFont typeface="Wingdings" pitchFamily="2" charset="2"/>
              <a:buChar char="Ø"/>
            </a:pPr>
            <a:r>
              <a:rPr lang="en-US" dirty="0"/>
              <a:t>The epidermis is a continually renewing layer and gives rise to derivative structures, such as pilosebaceous apparatuses, nails, and sweat glands. </a:t>
            </a:r>
          </a:p>
          <a:p>
            <a:pPr>
              <a:buFont typeface="Wingdings" pitchFamily="2" charset="2"/>
              <a:buChar char="Ø"/>
            </a:pPr>
            <a:r>
              <a:rPr lang="en-US" dirty="0"/>
              <a:t>The basal cells of the epidermis undergo proliferation cycles that provide for the renewal of the outer epidermis. </a:t>
            </a:r>
          </a:p>
          <a:p>
            <a:pPr>
              <a:buFont typeface="Wingdings" pitchFamily="2" charset="2"/>
              <a:buChar char="Ø"/>
            </a:pPr>
            <a:r>
              <a:rPr lang="en-US" dirty="0"/>
              <a:t>The epidermis is a dynamic tissue in which cells are constantly in unsynchronized motion, as differing individual cell populations pass not only one another but also melanocytes and Langerhans cells as they move toward the surface of the skin.</a:t>
            </a:r>
          </a:p>
        </p:txBody>
      </p:sp>
    </p:spTree>
    <p:extLst>
      <p:ext uri="{BB962C8B-B14F-4D97-AF65-F5344CB8AC3E}">
        <p14:creationId xmlns:p14="http://schemas.microsoft.com/office/powerpoint/2010/main" val="14711609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FF6CCA-A92A-E64F-8F92-0AEC51947D02}"/>
              </a:ext>
            </a:extLst>
          </p:cNvPr>
          <p:cNvSpPr>
            <a:spLocks noGrp="1"/>
          </p:cNvSpPr>
          <p:nvPr>
            <p:ph type="title"/>
          </p:nvPr>
        </p:nvSpPr>
        <p:spPr/>
        <p:txBody>
          <a:bodyPr/>
          <a:lstStyle/>
          <a:p>
            <a:r>
              <a:rPr lang="en-US" dirty="0"/>
              <a:t>Patch test</a:t>
            </a:r>
          </a:p>
        </p:txBody>
      </p:sp>
      <p:pic>
        <p:nvPicPr>
          <p:cNvPr id="4" name="Content Placeholder 3">
            <a:extLst>
              <a:ext uri="{FF2B5EF4-FFF2-40B4-BE49-F238E27FC236}">
                <a16:creationId xmlns:a16="http://schemas.microsoft.com/office/drawing/2014/main" xmlns="" id="{B5DB07DD-9246-2743-A572-0BA4BED486F2}"/>
              </a:ext>
            </a:extLst>
          </p:cNvPr>
          <p:cNvPicPr>
            <a:picLocks noGrp="1" noChangeAspect="1"/>
          </p:cNvPicPr>
          <p:nvPr>
            <p:ph idx="1"/>
          </p:nvPr>
        </p:nvPicPr>
        <p:blipFill>
          <a:blip r:embed="rId2"/>
          <a:stretch>
            <a:fillRect/>
          </a:stretch>
        </p:blipFill>
        <p:spPr>
          <a:xfrm>
            <a:off x="2422566" y="1690688"/>
            <a:ext cx="4308434" cy="3104356"/>
          </a:xfrm>
          <a:prstGeom prst="rect">
            <a:avLst/>
          </a:prstGeom>
        </p:spPr>
      </p:pic>
    </p:spTree>
    <p:extLst>
      <p:ext uri="{BB962C8B-B14F-4D97-AF65-F5344CB8AC3E}">
        <p14:creationId xmlns:p14="http://schemas.microsoft.com/office/powerpoint/2010/main" val="5320596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EC7F18-C317-1141-89D2-ACD330F37AB4}"/>
              </a:ext>
            </a:extLst>
          </p:cNvPr>
          <p:cNvSpPr>
            <a:spLocks noGrp="1"/>
          </p:cNvSpPr>
          <p:nvPr>
            <p:ph type="title"/>
          </p:nvPr>
        </p:nvSpPr>
        <p:spPr/>
        <p:txBody>
          <a:bodyPr/>
          <a:lstStyle/>
          <a:p>
            <a:r>
              <a:rPr lang="en-US" dirty="0"/>
              <a:t>Prick tests</a:t>
            </a:r>
          </a:p>
        </p:txBody>
      </p:sp>
      <p:sp>
        <p:nvSpPr>
          <p:cNvPr id="3" name="Content Placeholder 2">
            <a:extLst>
              <a:ext uri="{FF2B5EF4-FFF2-40B4-BE49-F238E27FC236}">
                <a16:creationId xmlns:a16="http://schemas.microsoft.com/office/drawing/2014/main" xmlns="" id="{8962F3AB-6C78-C843-8F83-7EAB149764C0}"/>
              </a:ext>
            </a:extLst>
          </p:cNvPr>
          <p:cNvSpPr>
            <a:spLocks noGrp="1"/>
          </p:cNvSpPr>
          <p:nvPr>
            <p:ph idx="1"/>
          </p:nvPr>
        </p:nvSpPr>
        <p:spPr/>
        <p:txBody>
          <a:bodyPr/>
          <a:lstStyle/>
          <a:p>
            <a:r>
              <a:rPr lang="en-US" dirty="0"/>
              <a:t>A skin </a:t>
            </a:r>
            <a:r>
              <a:rPr lang="en-US" b="1" dirty="0"/>
              <a:t>prick test</a:t>
            </a:r>
            <a:r>
              <a:rPr lang="en-US" dirty="0"/>
              <a:t>, also called a puncture or scratch </a:t>
            </a:r>
            <a:r>
              <a:rPr lang="en-US" b="1" dirty="0"/>
              <a:t>test</a:t>
            </a:r>
            <a:r>
              <a:rPr lang="en-US" dirty="0"/>
              <a:t>, checks for immediate allergic reactions to as many as 40 different substances at once. This </a:t>
            </a:r>
            <a:r>
              <a:rPr lang="en-US" b="1" dirty="0"/>
              <a:t>test</a:t>
            </a:r>
            <a:r>
              <a:rPr lang="en-US" dirty="0"/>
              <a:t> is usually done to identify allergies to pollen, mold, pet dander, dust mites and foods. In adults, the </a:t>
            </a:r>
            <a:r>
              <a:rPr lang="en-US" b="1" dirty="0"/>
              <a:t>test</a:t>
            </a:r>
            <a:r>
              <a:rPr lang="en-US" dirty="0"/>
              <a:t> is usually done on the forearm</a:t>
            </a:r>
          </a:p>
        </p:txBody>
      </p:sp>
    </p:spTree>
    <p:extLst>
      <p:ext uri="{BB962C8B-B14F-4D97-AF65-F5344CB8AC3E}">
        <p14:creationId xmlns:p14="http://schemas.microsoft.com/office/powerpoint/2010/main" val="31360011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BF2257-A872-234F-9425-D6B09A0FF561}"/>
              </a:ext>
            </a:extLst>
          </p:cNvPr>
          <p:cNvSpPr>
            <a:spLocks noGrp="1"/>
          </p:cNvSpPr>
          <p:nvPr>
            <p:ph type="title"/>
          </p:nvPr>
        </p:nvSpPr>
        <p:spPr/>
        <p:txBody>
          <a:bodyPr/>
          <a:lstStyle/>
          <a:p>
            <a:r>
              <a:rPr lang="en-US" dirty="0"/>
              <a:t>Prick tests</a:t>
            </a:r>
          </a:p>
        </p:txBody>
      </p:sp>
      <p:pic>
        <p:nvPicPr>
          <p:cNvPr id="4" name="Content Placeholder 3">
            <a:extLst>
              <a:ext uri="{FF2B5EF4-FFF2-40B4-BE49-F238E27FC236}">
                <a16:creationId xmlns:a16="http://schemas.microsoft.com/office/drawing/2014/main" xmlns="" id="{8C8047F3-E1EB-6B4C-9B63-9D17E0ED43D4}"/>
              </a:ext>
            </a:extLst>
          </p:cNvPr>
          <p:cNvPicPr>
            <a:picLocks noGrp="1" noChangeAspect="1"/>
          </p:cNvPicPr>
          <p:nvPr>
            <p:ph idx="1"/>
          </p:nvPr>
        </p:nvPicPr>
        <p:blipFill>
          <a:blip r:embed="rId2"/>
          <a:stretch>
            <a:fillRect/>
          </a:stretch>
        </p:blipFill>
        <p:spPr>
          <a:xfrm>
            <a:off x="2101931" y="1690688"/>
            <a:ext cx="5201393" cy="4816990"/>
          </a:xfrm>
          <a:prstGeom prst="rect">
            <a:avLst/>
          </a:prstGeom>
        </p:spPr>
      </p:pic>
    </p:spTree>
    <p:extLst>
      <p:ext uri="{BB962C8B-B14F-4D97-AF65-F5344CB8AC3E}">
        <p14:creationId xmlns:p14="http://schemas.microsoft.com/office/powerpoint/2010/main" val="1539557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BC19A-1D43-2F4F-AD0A-5DE166F3D6BD}"/>
              </a:ext>
            </a:extLst>
          </p:cNvPr>
          <p:cNvSpPr>
            <a:spLocks noGrp="1"/>
          </p:cNvSpPr>
          <p:nvPr>
            <p:ph type="title"/>
          </p:nvPr>
        </p:nvSpPr>
        <p:spPr/>
        <p:txBody>
          <a:bodyPr>
            <a:normAutofit fontScale="90000"/>
          </a:bodyPr>
          <a:lstStyle/>
          <a:p>
            <a:r>
              <a:rPr lang="en-US" b="1" dirty="0"/>
              <a:t>Direct microscopy of skin scrapings and nail clippings</a:t>
            </a:r>
            <a:br>
              <a:rPr lang="en-US" b="1" dirty="0"/>
            </a:br>
            <a:endParaRPr lang="en-US" dirty="0"/>
          </a:p>
        </p:txBody>
      </p:sp>
      <p:sp>
        <p:nvSpPr>
          <p:cNvPr id="3" name="Content Placeholder 2">
            <a:extLst>
              <a:ext uri="{FF2B5EF4-FFF2-40B4-BE49-F238E27FC236}">
                <a16:creationId xmlns:a16="http://schemas.microsoft.com/office/drawing/2014/main" xmlns="" id="{83E9C5FA-9725-C841-8D24-7BF6B9FB8E96}"/>
              </a:ext>
            </a:extLst>
          </p:cNvPr>
          <p:cNvSpPr>
            <a:spLocks noGrp="1"/>
          </p:cNvSpPr>
          <p:nvPr>
            <p:ph idx="1"/>
          </p:nvPr>
        </p:nvSpPr>
        <p:spPr/>
        <p:txBody>
          <a:bodyPr/>
          <a:lstStyle/>
          <a:p>
            <a:pPr fontAlgn="base"/>
            <a:r>
              <a:rPr lang="en-US" dirty="0"/>
              <a:t>The material is examined by microscopy by one or more of these methods:</a:t>
            </a:r>
          </a:p>
          <a:p>
            <a:pPr fontAlgn="base"/>
            <a:r>
              <a:rPr lang="en-US" dirty="0"/>
              <a:t>Potassium hydroxide (KOH) preparation, stained with blue or black ink</a:t>
            </a:r>
          </a:p>
          <a:p>
            <a:pPr fontAlgn="base"/>
            <a:r>
              <a:rPr lang="en-US" dirty="0"/>
              <a:t>Fluorescent staining</a:t>
            </a:r>
          </a:p>
          <a:p>
            <a:pPr fontAlgn="base"/>
            <a:r>
              <a:rPr lang="en-US" dirty="0"/>
              <a:t>An unstained wet-mount</a:t>
            </a:r>
          </a:p>
          <a:p>
            <a:pPr fontAlgn="base"/>
            <a:r>
              <a:rPr lang="en-US" dirty="0"/>
              <a:t>A stained dried smear</a:t>
            </a:r>
          </a:p>
          <a:p>
            <a:pPr fontAlgn="base"/>
            <a:r>
              <a:rPr lang="en-US" dirty="0"/>
              <a:t>Histopathology of biopsy with special stains, such as periodic acid-Schiff (PAS)</a:t>
            </a:r>
          </a:p>
          <a:p>
            <a:endParaRPr lang="en-US" dirty="0"/>
          </a:p>
        </p:txBody>
      </p:sp>
    </p:spTree>
    <p:extLst>
      <p:ext uri="{BB962C8B-B14F-4D97-AF65-F5344CB8AC3E}">
        <p14:creationId xmlns:p14="http://schemas.microsoft.com/office/powerpoint/2010/main" val="42847014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96196-B35A-BA44-AEBA-51ABE76439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A72FF40D-C9A3-324F-A1B4-F83E05086FC8}"/>
              </a:ext>
            </a:extLst>
          </p:cNvPr>
          <p:cNvSpPr>
            <a:spLocks noGrp="1"/>
          </p:cNvSpPr>
          <p:nvPr>
            <p:ph idx="1"/>
          </p:nvPr>
        </p:nvSpPr>
        <p:spPr/>
        <p:txBody>
          <a:bodyPr/>
          <a:lstStyle/>
          <a:p>
            <a:pPr fontAlgn="base"/>
            <a:r>
              <a:rPr lang="en-US" dirty="0"/>
              <a:t>Microscopy can identify a  dermatophyte by the presence of:</a:t>
            </a:r>
          </a:p>
          <a:p>
            <a:pPr fontAlgn="base"/>
            <a:r>
              <a:rPr lang="en-US" dirty="0"/>
              <a:t>Fungal hyphae (branched filaments) making up a mycelium</a:t>
            </a:r>
          </a:p>
          <a:p>
            <a:pPr fontAlgn="base"/>
            <a:r>
              <a:rPr lang="en-US" dirty="0" err="1"/>
              <a:t>Arthrospores</a:t>
            </a:r>
            <a:r>
              <a:rPr lang="en-US" dirty="0"/>
              <a:t> (broken-off spores)</a:t>
            </a:r>
          </a:p>
          <a:p>
            <a:pPr fontAlgn="base"/>
            <a:r>
              <a:rPr lang="en-US" dirty="0"/>
              <a:t>Arthroconidia (</a:t>
            </a:r>
            <a:r>
              <a:rPr lang="en-US" dirty="0" err="1"/>
              <a:t>specialised</a:t>
            </a:r>
            <a:r>
              <a:rPr lang="en-US" dirty="0"/>
              <a:t> external spores)</a:t>
            </a:r>
          </a:p>
          <a:p>
            <a:pPr fontAlgn="base"/>
            <a:r>
              <a:rPr lang="en-US" dirty="0"/>
              <a:t>Spores inside a hair (</a:t>
            </a:r>
            <a:r>
              <a:rPr lang="en-US" dirty="0" err="1"/>
              <a:t>endothrix</a:t>
            </a:r>
            <a:r>
              <a:rPr lang="en-US" dirty="0"/>
              <a:t>) or outside a hair (ectothrix).</a:t>
            </a:r>
          </a:p>
          <a:p>
            <a:pPr fontAlgn="base"/>
            <a:r>
              <a:rPr lang="en-US" dirty="0"/>
              <a:t>Fungal elements are sometimes difficult to find, especially if the tissue is very inflamed, so a negative result does not rule out fungal infection.</a:t>
            </a:r>
          </a:p>
          <a:p>
            <a:endParaRPr lang="en-US" dirty="0"/>
          </a:p>
        </p:txBody>
      </p:sp>
    </p:spTree>
    <p:extLst>
      <p:ext uri="{BB962C8B-B14F-4D97-AF65-F5344CB8AC3E}">
        <p14:creationId xmlns:p14="http://schemas.microsoft.com/office/powerpoint/2010/main" val="12733378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845F018-C064-204C-89FA-4ADD93835564}"/>
              </a:ext>
            </a:extLst>
          </p:cNvPr>
          <p:cNvSpPr>
            <a:spLocks noGrp="1"/>
          </p:cNvSpPr>
          <p:nvPr>
            <p:ph idx="1"/>
          </p:nvPr>
        </p:nvSpPr>
        <p:spPr/>
        <p:txBody>
          <a:bodyPr/>
          <a:lstStyle/>
          <a:p>
            <a:pPr fontAlgn="base"/>
            <a:r>
              <a:rPr lang="en-US" dirty="0"/>
              <a:t>A yeast infection can be identified by the presence of:</a:t>
            </a:r>
          </a:p>
          <a:p>
            <a:pPr fontAlgn="base"/>
            <a:r>
              <a:rPr lang="en-US" dirty="0"/>
              <a:t>Yeast cells, which may be dividing by budding</a:t>
            </a:r>
          </a:p>
          <a:p>
            <a:pPr fontAlgn="base"/>
            <a:r>
              <a:rPr lang="en-US" dirty="0" err="1"/>
              <a:t>Pseudohyphae</a:t>
            </a:r>
            <a:r>
              <a:rPr lang="en-US" dirty="0"/>
              <a:t> (branched filaments similar to those of a dermatophyte) forming a </a:t>
            </a:r>
            <a:r>
              <a:rPr lang="en-US" dirty="0" err="1"/>
              <a:t>pseudomycelium</a:t>
            </a:r>
            <a:endParaRPr lang="en-US" dirty="0"/>
          </a:p>
          <a:p>
            <a:endParaRPr lang="en-US" dirty="0"/>
          </a:p>
        </p:txBody>
      </p:sp>
    </p:spTree>
    <p:extLst>
      <p:ext uri="{BB962C8B-B14F-4D97-AF65-F5344CB8AC3E}">
        <p14:creationId xmlns:p14="http://schemas.microsoft.com/office/powerpoint/2010/main" val="546800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EE595-1F7C-1242-997B-619644426A43}"/>
              </a:ext>
            </a:extLst>
          </p:cNvPr>
          <p:cNvSpPr>
            <a:spLocks noGrp="1"/>
          </p:cNvSpPr>
          <p:nvPr>
            <p:ph type="title"/>
          </p:nvPr>
        </p:nvSpPr>
        <p:spPr/>
        <p:txBody>
          <a:bodyPr/>
          <a:lstStyle/>
          <a:p>
            <a:r>
              <a:rPr lang="en-US" dirty="0"/>
              <a:t>KOH of dermatophytes </a:t>
            </a:r>
          </a:p>
        </p:txBody>
      </p:sp>
      <p:pic>
        <p:nvPicPr>
          <p:cNvPr id="4" name="Content Placeholder 3">
            <a:extLst>
              <a:ext uri="{FF2B5EF4-FFF2-40B4-BE49-F238E27FC236}">
                <a16:creationId xmlns:a16="http://schemas.microsoft.com/office/drawing/2014/main" xmlns="" id="{0F3B2635-D9CA-EC46-A5BE-AA0046610C71}"/>
              </a:ext>
            </a:extLst>
          </p:cNvPr>
          <p:cNvPicPr>
            <a:picLocks noGrp="1" noChangeAspect="1"/>
          </p:cNvPicPr>
          <p:nvPr>
            <p:ph idx="1"/>
          </p:nvPr>
        </p:nvPicPr>
        <p:blipFill>
          <a:blip r:embed="rId2"/>
          <a:stretch>
            <a:fillRect/>
          </a:stretch>
        </p:blipFill>
        <p:spPr>
          <a:xfrm>
            <a:off x="2565069" y="1995055"/>
            <a:ext cx="5296395" cy="3693226"/>
          </a:xfrm>
          <a:prstGeom prst="rect">
            <a:avLst/>
          </a:prstGeom>
        </p:spPr>
      </p:pic>
    </p:spTree>
    <p:extLst>
      <p:ext uri="{BB962C8B-B14F-4D97-AF65-F5344CB8AC3E}">
        <p14:creationId xmlns:p14="http://schemas.microsoft.com/office/powerpoint/2010/main" val="34808725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8B708-FBFA-B84D-BCED-15BE105B9804}"/>
              </a:ext>
            </a:extLst>
          </p:cNvPr>
          <p:cNvSpPr>
            <a:spLocks noGrp="1"/>
          </p:cNvSpPr>
          <p:nvPr>
            <p:ph type="title"/>
          </p:nvPr>
        </p:nvSpPr>
        <p:spPr/>
        <p:txBody>
          <a:bodyPr/>
          <a:lstStyle/>
          <a:p>
            <a:r>
              <a:rPr lang="en-US" dirty="0"/>
              <a:t>KOH of candida</a:t>
            </a:r>
          </a:p>
        </p:txBody>
      </p:sp>
      <p:pic>
        <p:nvPicPr>
          <p:cNvPr id="4" name="Content Placeholder 3">
            <a:extLst>
              <a:ext uri="{FF2B5EF4-FFF2-40B4-BE49-F238E27FC236}">
                <a16:creationId xmlns:a16="http://schemas.microsoft.com/office/drawing/2014/main" xmlns="" id="{1E97F1E6-E5CB-AF4D-8916-D74C380C99BC}"/>
              </a:ext>
            </a:extLst>
          </p:cNvPr>
          <p:cNvPicPr>
            <a:picLocks noGrp="1" noChangeAspect="1"/>
          </p:cNvPicPr>
          <p:nvPr>
            <p:ph idx="1"/>
          </p:nvPr>
        </p:nvPicPr>
        <p:blipFill>
          <a:blip r:embed="rId2"/>
          <a:stretch>
            <a:fillRect/>
          </a:stretch>
        </p:blipFill>
        <p:spPr>
          <a:xfrm>
            <a:off x="2945081" y="1971304"/>
            <a:ext cx="4084369" cy="2734840"/>
          </a:xfrm>
          <a:prstGeom prst="rect">
            <a:avLst/>
          </a:prstGeom>
        </p:spPr>
      </p:pic>
    </p:spTree>
    <p:extLst>
      <p:ext uri="{BB962C8B-B14F-4D97-AF65-F5344CB8AC3E}">
        <p14:creationId xmlns:p14="http://schemas.microsoft.com/office/powerpoint/2010/main" val="38896193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040558-B5AE-7943-8E50-86A3C913EED7}"/>
              </a:ext>
            </a:extLst>
          </p:cNvPr>
          <p:cNvSpPr>
            <a:spLocks noGrp="1"/>
          </p:cNvSpPr>
          <p:nvPr>
            <p:ph idx="1"/>
          </p:nvPr>
        </p:nvSpPr>
        <p:spPr/>
        <p:txBody>
          <a:bodyPr/>
          <a:lstStyle/>
          <a:p>
            <a:r>
              <a:rPr lang="en-US" dirty="0"/>
              <a:t>Good luck </a:t>
            </a:r>
          </a:p>
        </p:txBody>
      </p:sp>
    </p:spTree>
    <p:extLst>
      <p:ext uri="{BB962C8B-B14F-4D97-AF65-F5344CB8AC3E}">
        <p14:creationId xmlns:p14="http://schemas.microsoft.com/office/powerpoint/2010/main" val="42484498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3950</Words>
  <Application>Microsoft Office PowerPoint</Application>
  <PresentationFormat>Custom</PresentationFormat>
  <Paragraphs>325</Paragraphs>
  <Slides>98</Slides>
  <Notes>0</Notes>
  <HiddenSlides>0</HiddenSlides>
  <MMClips>0</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Normal Skin Structure</vt:lpstr>
      <vt:lpstr>PowerPoint Presentation</vt:lpstr>
      <vt:lpstr>PowerPoint Presentation</vt:lpstr>
      <vt:lpstr>PowerPoint Presentation</vt:lpstr>
      <vt:lpstr>PowerPoint Presentation</vt:lpstr>
      <vt:lpstr>The epidermis</vt:lpstr>
      <vt:lpstr>Epidermis</vt:lpstr>
      <vt:lpstr>The Epidermis</vt:lpstr>
      <vt:lpstr>The Epidermis</vt:lpstr>
      <vt:lpstr>keratinocytes</vt:lpstr>
      <vt:lpstr>Keratinocytes</vt:lpstr>
      <vt:lpstr>Basal Layer</vt:lpstr>
      <vt:lpstr>Cell transit time</vt:lpstr>
      <vt:lpstr>Squamous Cell Layer</vt:lpstr>
      <vt:lpstr>PowerPoint Presentation</vt:lpstr>
      <vt:lpstr>The desmosomes</vt:lpstr>
      <vt:lpstr>Granular Layer</vt:lpstr>
      <vt:lpstr>PowerPoint Presentation</vt:lpstr>
      <vt:lpstr>The keratohyaline granules</vt:lpstr>
      <vt:lpstr>The keratohyaline granules</vt:lpstr>
      <vt:lpstr>Cornified Layer</vt:lpstr>
      <vt:lpstr>The Dermal-Epidermal Junction</vt:lpstr>
      <vt:lpstr>The Dermal-Epidermal Junction</vt:lpstr>
      <vt:lpstr>Epidermal Appendages</vt:lpstr>
      <vt:lpstr>PowerPoint Presentation</vt:lpstr>
      <vt:lpstr>Eccrine Glands</vt:lpstr>
      <vt:lpstr>Eccrine Sweat Glands</vt:lpstr>
      <vt:lpstr>Eccrine Sweat Glands</vt:lpstr>
      <vt:lpstr>Apocrine Sweat Glands</vt:lpstr>
      <vt:lpstr>Apocrine Sweat Glands</vt:lpstr>
      <vt:lpstr>Hair Follicles</vt:lpstr>
      <vt:lpstr>PowerPoint Presentation</vt:lpstr>
      <vt:lpstr>PowerPoint Presentation</vt:lpstr>
      <vt:lpstr>Hair cycle</vt:lpstr>
      <vt:lpstr>PowerPoint Presentation</vt:lpstr>
      <vt:lpstr>PowerPoint Presentation</vt:lpstr>
      <vt:lpstr>Types of hair</vt:lpstr>
      <vt:lpstr>PowerPoint Presentation</vt:lpstr>
      <vt:lpstr>PowerPoint Presentation</vt:lpstr>
      <vt:lpstr>PowerPoint Presentation</vt:lpstr>
      <vt:lpstr>Hair Structure </vt:lpstr>
      <vt:lpstr>Sebaceous Glands</vt:lpstr>
      <vt:lpstr>Sebaceous Glands</vt:lpstr>
      <vt:lpstr>Nails</vt:lpstr>
      <vt:lpstr>PowerPoint Presentation</vt:lpstr>
      <vt:lpstr>PowerPoint Presentation</vt:lpstr>
      <vt:lpstr>The Dermis</vt:lpstr>
      <vt:lpstr>The dermis</vt:lpstr>
      <vt:lpstr>PowerPoint Presentation</vt:lpstr>
      <vt:lpstr>PowerPoint Presentation</vt:lpstr>
      <vt:lpstr>Vasculature</vt:lpstr>
      <vt:lpstr>PowerPoint Presentation</vt:lpstr>
      <vt:lpstr>Nerves</vt:lpstr>
      <vt:lpstr>PowerPoint Presentation</vt:lpstr>
      <vt:lpstr>Mast Cells</vt:lpstr>
      <vt:lpstr>Mast Cells</vt:lpstr>
      <vt:lpstr>PowerPoint Presentation</vt:lpstr>
      <vt:lpstr>Subcutaneous Fat</vt:lpstr>
      <vt:lpstr>Principles of Diagnosis of Skin Diseases</vt:lpstr>
      <vt:lpstr>PowerPoint Presentation</vt:lpstr>
      <vt:lpstr>PowerPoint Presentation</vt:lpstr>
      <vt:lpstr>Presenting complaint </vt:lpstr>
      <vt:lpstr>History of presenting complaint </vt:lpstr>
      <vt:lpstr>History of presenting complaint</vt:lpstr>
      <vt:lpstr>History of presenting complaint</vt:lpstr>
      <vt:lpstr>Key dermatology symptoms: </vt:lpstr>
      <vt:lpstr>Pain </vt:lpstr>
      <vt:lpstr>Past medical history </vt:lpstr>
      <vt:lpstr>Drug history </vt:lpstr>
      <vt:lpstr>Family history </vt:lpstr>
      <vt:lpstr>Social history </vt:lpstr>
      <vt:lpstr>Travel history </vt:lpstr>
      <vt:lpstr>Systemic enquiry </vt:lpstr>
      <vt:lpstr>Physical examination  </vt:lpstr>
      <vt:lpstr>Primary lesions</vt:lpstr>
      <vt:lpstr>Secondary lesions</vt:lpstr>
      <vt:lpstr>PowerPoint Presentation</vt:lpstr>
      <vt:lpstr>Some of histopathologic findings</vt:lpstr>
      <vt:lpstr>PowerPoint Presentation</vt:lpstr>
      <vt:lpstr>PowerPoint Presentation</vt:lpstr>
      <vt:lpstr>Physical Examination</vt:lpstr>
      <vt:lpstr>PowerPoint Presentation</vt:lpstr>
      <vt:lpstr>Distributions Patterns</vt:lpstr>
      <vt:lpstr>Configuration is the pattern in which lesions are </vt:lpstr>
      <vt:lpstr>investigations</vt:lpstr>
      <vt:lpstr>Wood’s lamp</vt:lpstr>
      <vt:lpstr>Wood’s lamp</vt:lpstr>
      <vt:lpstr>Skin biopsy</vt:lpstr>
      <vt:lpstr>Patch test</vt:lpstr>
      <vt:lpstr>Patch test</vt:lpstr>
      <vt:lpstr>Prick tests</vt:lpstr>
      <vt:lpstr>Prick tests</vt:lpstr>
      <vt:lpstr>Direct microscopy of skin scrapings and nail clippings </vt:lpstr>
      <vt:lpstr>PowerPoint Presentation</vt:lpstr>
      <vt:lpstr>PowerPoint Presentation</vt:lpstr>
      <vt:lpstr>KOH of dermatophytes </vt:lpstr>
      <vt:lpstr>KOH of candida</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Normal skin structure</dc:title>
  <dc:creator>Microsoft Office User</dc:creator>
  <cp:lastModifiedBy>Rabai </cp:lastModifiedBy>
  <cp:revision>19</cp:revision>
  <dcterms:created xsi:type="dcterms:W3CDTF">2020-03-18T07:53:20Z</dcterms:created>
  <dcterms:modified xsi:type="dcterms:W3CDTF">2020-11-06T13:59:51Z</dcterms:modified>
</cp:coreProperties>
</file>