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16" r:id="rId1"/>
    <p:sldMasterId id="2147483828" r:id="rId2"/>
    <p:sldMasterId id="2147483840" r:id="rId3"/>
  </p:sldMasterIdLst>
  <p:notesMasterIdLst>
    <p:notesMasterId r:id="rId66"/>
  </p:notesMasterIdLst>
  <p:sldIdLst>
    <p:sldId id="256" r:id="rId4"/>
    <p:sldId id="259" r:id="rId5"/>
    <p:sldId id="260" r:id="rId6"/>
    <p:sldId id="267" r:id="rId7"/>
    <p:sldId id="277" r:id="rId8"/>
    <p:sldId id="268" r:id="rId9"/>
    <p:sldId id="265" r:id="rId10"/>
    <p:sldId id="278" r:id="rId11"/>
    <p:sldId id="258" r:id="rId12"/>
    <p:sldId id="262" r:id="rId13"/>
    <p:sldId id="279" r:id="rId14"/>
    <p:sldId id="281" r:id="rId15"/>
    <p:sldId id="270" r:id="rId16"/>
    <p:sldId id="271" r:id="rId17"/>
    <p:sldId id="272" r:id="rId18"/>
    <p:sldId id="274" r:id="rId19"/>
    <p:sldId id="275" r:id="rId20"/>
    <p:sldId id="257" r:id="rId21"/>
    <p:sldId id="282" r:id="rId22"/>
    <p:sldId id="283" r:id="rId23"/>
    <p:sldId id="284" r:id="rId24"/>
    <p:sldId id="285" r:id="rId25"/>
    <p:sldId id="266" r:id="rId26"/>
    <p:sldId id="286" r:id="rId27"/>
    <p:sldId id="261" r:id="rId28"/>
    <p:sldId id="273" r:id="rId29"/>
    <p:sldId id="287" r:id="rId30"/>
    <p:sldId id="276" r:id="rId31"/>
    <p:sldId id="288" r:id="rId32"/>
    <p:sldId id="336" r:id="rId33"/>
    <p:sldId id="269" r:id="rId34"/>
    <p:sldId id="337" r:id="rId35"/>
    <p:sldId id="338" r:id="rId36"/>
    <p:sldId id="292" r:id="rId37"/>
    <p:sldId id="339" r:id="rId38"/>
    <p:sldId id="263" r:id="rId39"/>
    <p:sldId id="340" r:id="rId40"/>
    <p:sldId id="341" r:id="rId41"/>
    <p:sldId id="34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56" autoAdjust="0"/>
    <p:restoredTop sz="94660"/>
  </p:normalViewPr>
  <p:slideViewPr>
    <p:cSldViewPr>
      <p:cViewPr varScale="1">
        <p:scale>
          <a:sx n="74" d="100"/>
          <a:sy n="74" d="100"/>
        </p:scale>
        <p:origin x="128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01B00-0AC2-4D78-802E-51357D0B844E}" type="doc">
      <dgm:prSet loTypeId="urn:microsoft.com/office/officeart/2005/8/layout/vList6" loCatId="process" qsTypeId="urn:microsoft.com/office/officeart/2005/8/quickstyle/simple1" qsCatId="simple" csTypeId="urn:microsoft.com/office/officeart/2005/8/colors/accent1_5" csCatId="accent1" phldr="1"/>
      <dgm:spPr/>
      <dgm:t>
        <a:bodyPr/>
        <a:lstStyle/>
        <a:p>
          <a:pPr rtl="1"/>
          <a:endParaRPr lang="ar-JO"/>
        </a:p>
      </dgm:t>
    </dgm:pt>
    <dgm:pt modelId="{B0882FE4-6960-4F00-800D-294406FAD00F}">
      <dgm:prSet phldrT="[Text]"/>
      <dgm:spPr/>
      <dgm:t>
        <a:bodyPr/>
        <a:lstStyle/>
        <a:p>
          <a:pPr rtl="1"/>
          <a:r>
            <a:rPr lang="en-US" dirty="0"/>
            <a:t>Conservative</a:t>
          </a:r>
          <a:endParaRPr lang="ar-JO" dirty="0"/>
        </a:p>
      </dgm:t>
    </dgm:pt>
    <dgm:pt modelId="{381C58EA-5BB8-4138-A670-F07DAC2B73AC}" type="parTrans" cxnId="{32B4CDED-3134-49A4-9054-503904FCB4CE}">
      <dgm:prSet/>
      <dgm:spPr/>
      <dgm:t>
        <a:bodyPr/>
        <a:lstStyle/>
        <a:p>
          <a:pPr rtl="1"/>
          <a:endParaRPr lang="ar-JO"/>
        </a:p>
      </dgm:t>
    </dgm:pt>
    <dgm:pt modelId="{2DC21322-FD7E-42AE-B333-817A7EABC866}" type="sibTrans" cxnId="{32B4CDED-3134-49A4-9054-503904FCB4CE}">
      <dgm:prSet/>
      <dgm:spPr/>
      <dgm:t>
        <a:bodyPr/>
        <a:lstStyle/>
        <a:p>
          <a:pPr rtl="1"/>
          <a:endParaRPr lang="ar-JO"/>
        </a:p>
      </dgm:t>
    </dgm:pt>
    <dgm:pt modelId="{0764EB29-2CF2-4787-9A6C-31AB5B584091}">
      <dgm:prSet phldrT="[Text]"/>
      <dgm:spPr/>
      <dgm:t>
        <a:bodyPr/>
        <a:lstStyle/>
        <a:p>
          <a:pPr rtl="0"/>
          <a:r>
            <a:rPr lang="en-US" dirty="0"/>
            <a:t>N/G decompression</a:t>
          </a:r>
          <a:endParaRPr lang="ar-JO" dirty="0"/>
        </a:p>
      </dgm:t>
    </dgm:pt>
    <dgm:pt modelId="{E6ECF360-B738-4935-BB41-FD3F028DEAFF}" type="parTrans" cxnId="{256D718F-B30E-47E7-9812-E464939C2842}">
      <dgm:prSet/>
      <dgm:spPr/>
      <dgm:t>
        <a:bodyPr/>
        <a:lstStyle/>
        <a:p>
          <a:pPr rtl="1"/>
          <a:endParaRPr lang="ar-JO"/>
        </a:p>
      </dgm:t>
    </dgm:pt>
    <dgm:pt modelId="{512CBBD6-2B3A-45FE-B10F-1B402FCD9826}" type="sibTrans" cxnId="{256D718F-B30E-47E7-9812-E464939C2842}">
      <dgm:prSet/>
      <dgm:spPr/>
      <dgm:t>
        <a:bodyPr/>
        <a:lstStyle/>
        <a:p>
          <a:pPr rtl="1"/>
          <a:endParaRPr lang="ar-JO"/>
        </a:p>
      </dgm:t>
    </dgm:pt>
    <dgm:pt modelId="{44D88F82-7170-419B-9781-04289C0B36D5}">
      <dgm:prSet phldrT="[Text]"/>
      <dgm:spPr/>
      <dgm:t>
        <a:bodyPr/>
        <a:lstStyle/>
        <a:p>
          <a:pPr rtl="0"/>
          <a:r>
            <a:rPr lang="en-US" dirty="0"/>
            <a:t>TPN, I.V Fluid , blood and Antibiotics</a:t>
          </a:r>
          <a:endParaRPr lang="ar-JO" dirty="0"/>
        </a:p>
      </dgm:t>
    </dgm:pt>
    <dgm:pt modelId="{FE6B16A1-AB49-48BE-AA97-E743E14DE1A0}" type="parTrans" cxnId="{A774EC85-7D79-4102-8826-1C4C22919C8E}">
      <dgm:prSet/>
      <dgm:spPr/>
      <dgm:t>
        <a:bodyPr/>
        <a:lstStyle/>
        <a:p>
          <a:pPr rtl="1"/>
          <a:endParaRPr lang="ar-JO"/>
        </a:p>
      </dgm:t>
    </dgm:pt>
    <dgm:pt modelId="{C9888D4F-9EA3-4F01-8257-59DFD08A3C32}" type="sibTrans" cxnId="{A774EC85-7D79-4102-8826-1C4C22919C8E}">
      <dgm:prSet/>
      <dgm:spPr/>
      <dgm:t>
        <a:bodyPr/>
        <a:lstStyle/>
        <a:p>
          <a:pPr rtl="1"/>
          <a:endParaRPr lang="ar-JO"/>
        </a:p>
      </dgm:t>
    </dgm:pt>
    <dgm:pt modelId="{21F22D07-6E8C-4830-86CF-0ED08EAA3EEB}">
      <dgm:prSet phldrT="[Text]"/>
      <dgm:spPr/>
      <dgm:t>
        <a:bodyPr/>
        <a:lstStyle/>
        <a:p>
          <a:pPr rtl="1"/>
          <a:r>
            <a:rPr lang="en-US" dirty="0"/>
            <a:t>Surgical </a:t>
          </a:r>
          <a:r>
            <a:rPr lang="en-US" dirty="0" err="1"/>
            <a:t>Laporatomy</a:t>
          </a:r>
          <a:r>
            <a:rPr lang="en-US" dirty="0"/>
            <a:t> </a:t>
          </a:r>
        </a:p>
        <a:p>
          <a:pPr rtl="1"/>
          <a:r>
            <a:rPr lang="en-US" dirty="0"/>
            <a:t>(if indicated )</a:t>
          </a:r>
          <a:endParaRPr lang="ar-JO" dirty="0"/>
        </a:p>
      </dgm:t>
    </dgm:pt>
    <dgm:pt modelId="{07537E94-FDBF-4DB0-AECD-414FEC8F5397}" type="parTrans" cxnId="{2199153C-4DB7-4718-A9B4-B9915C4C2B0D}">
      <dgm:prSet/>
      <dgm:spPr/>
      <dgm:t>
        <a:bodyPr/>
        <a:lstStyle/>
        <a:p>
          <a:pPr rtl="1"/>
          <a:endParaRPr lang="ar-JO"/>
        </a:p>
      </dgm:t>
    </dgm:pt>
    <dgm:pt modelId="{DFD143DD-18C4-41CE-A399-B5A96A72A705}" type="sibTrans" cxnId="{2199153C-4DB7-4718-A9B4-B9915C4C2B0D}">
      <dgm:prSet/>
      <dgm:spPr/>
      <dgm:t>
        <a:bodyPr/>
        <a:lstStyle/>
        <a:p>
          <a:pPr rtl="1"/>
          <a:endParaRPr lang="ar-JO"/>
        </a:p>
      </dgm:t>
    </dgm:pt>
    <dgm:pt modelId="{69AB761F-992E-48AA-B957-AB511A991C56}">
      <dgm:prSet phldrT="[Text]"/>
      <dgm:spPr/>
      <dgm:t>
        <a:bodyPr/>
        <a:lstStyle/>
        <a:p>
          <a:pPr rtl="0"/>
          <a:r>
            <a:rPr lang="en-US" dirty="0"/>
            <a:t>Bowel resection</a:t>
          </a:r>
          <a:endParaRPr lang="ar-JO" dirty="0"/>
        </a:p>
      </dgm:t>
    </dgm:pt>
    <dgm:pt modelId="{AE02D095-2D22-45B7-93AB-CBF9386B3666}" type="parTrans" cxnId="{28748A2B-7B93-4436-BAA1-7A6B06C1ABAA}">
      <dgm:prSet/>
      <dgm:spPr/>
      <dgm:t>
        <a:bodyPr/>
        <a:lstStyle/>
        <a:p>
          <a:pPr rtl="1"/>
          <a:endParaRPr lang="ar-JO"/>
        </a:p>
      </dgm:t>
    </dgm:pt>
    <dgm:pt modelId="{AD6F4AC5-4CE0-4EB4-B92C-E0FCC44227EA}" type="sibTrans" cxnId="{28748A2B-7B93-4436-BAA1-7A6B06C1ABAA}">
      <dgm:prSet/>
      <dgm:spPr/>
      <dgm:t>
        <a:bodyPr/>
        <a:lstStyle/>
        <a:p>
          <a:pPr rtl="1"/>
          <a:endParaRPr lang="ar-JO"/>
        </a:p>
      </dgm:t>
    </dgm:pt>
    <dgm:pt modelId="{7E162A6A-FCA6-42EE-9B6F-69109D27690A}">
      <dgm:prSet phldrT="[Text]"/>
      <dgm:spPr/>
      <dgm:t>
        <a:bodyPr/>
        <a:lstStyle/>
        <a:p>
          <a:pPr rtl="0"/>
          <a:r>
            <a:rPr lang="en-US" dirty="0"/>
            <a:t>Stoma Formation</a:t>
          </a:r>
          <a:endParaRPr lang="ar-JO" dirty="0"/>
        </a:p>
      </dgm:t>
    </dgm:pt>
    <dgm:pt modelId="{175F24CC-F5E7-45DC-BAB4-04E22D0B18BA}" type="parTrans" cxnId="{B388279E-9D38-4155-B1DA-866AA6C78B8C}">
      <dgm:prSet/>
      <dgm:spPr/>
      <dgm:t>
        <a:bodyPr/>
        <a:lstStyle/>
        <a:p>
          <a:pPr rtl="1"/>
          <a:endParaRPr lang="ar-JO"/>
        </a:p>
      </dgm:t>
    </dgm:pt>
    <dgm:pt modelId="{701E7820-9DB6-4CF6-AE2E-3FA4000CEC3A}" type="sibTrans" cxnId="{B388279E-9D38-4155-B1DA-866AA6C78B8C}">
      <dgm:prSet/>
      <dgm:spPr/>
      <dgm:t>
        <a:bodyPr/>
        <a:lstStyle/>
        <a:p>
          <a:pPr rtl="1"/>
          <a:endParaRPr lang="ar-JO"/>
        </a:p>
      </dgm:t>
    </dgm:pt>
    <dgm:pt modelId="{78427FB6-61AC-44AE-BE32-3E825744B059}" type="pres">
      <dgm:prSet presAssocID="{A4C01B00-0AC2-4D78-802E-51357D0B844E}" presName="Name0" presStyleCnt="0">
        <dgm:presLayoutVars>
          <dgm:dir/>
          <dgm:animLvl val="lvl"/>
          <dgm:resizeHandles/>
        </dgm:presLayoutVars>
      </dgm:prSet>
      <dgm:spPr/>
    </dgm:pt>
    <dgm:pt modelId="{6981A2F9-1606-48C1-AD73-F4379B682CC6}" type="pres">
      <dgm:prSet presAssocID="{B0882FE4-6960-4F00-800D-294406FAD00F}" presName="linNode" presStyleCnt="0"/>
      <dgm:spPr/>
    </dgm:pt>
    <dgm:pt modelId="{D5020874-5D0C-471E-8A4B-E6C93BC4B3DF}" type="pres">
      <dgm:prSet presAssocID="{B0882FE4-6960-4F00-800D-294406FAD00F}" presName="parentShp" presStyleLbl="node1" presStyleIdx="0" presStyleCnt="2">
        <dgm:presLayoutVars>
          <dgm:bulletEnabled val="1"/>
        </dgm:presLayoutVars>
      </dgm:prSet>
      <dgm:spPr/>
    </dgm:pt>
    <dgm:pt modelId="{7E945B4C-620E-4953-86DA-1F53A245DB68}" type="pres">
      <dgm:prSet presAssocID="{B0882FE4-6960-4F00-800D-294406FAD00F}" presName="childShp" presStyleLbl="bgAccFollowNode1" presStyleIdx="0" presStyleCnt="2">
        <dgm:presLayoutVars>
          <dgm:bulletEnabled val="1"/>
        </dgm:presLayoutVars>
      </dgm:prSet>
      <dgm:spPr/>
    </dgm:pt>
    <dgm:pt modelId="{7FB29DE6-7736-449F-A509-980AE74BEB79}" type="pres">
      <dgm:prSet presAssocID="{2DC21322-FD7E-42AE-B333-817A7EABC866}" presName="spacing" presStyleCnt="0"/>
      <dgm:spPr/>
    </dgm:pt>
    <dgm:pt modelId="{DCAA621C-F7EB-438E-9A54-0B3691FEA313}" type="pres">
      <dgm:prSet presAssocID="{21F22D07-6E8C-4830-86CF-0ED08EAA3EEB}" presName="linNode" presStyleCnt="0"/>
      <dgm:spPr/>
    </dgm:pt>
    <dgm:pt modelId="{CF675864-056A-4D8E-ABE7-1503E510CA62}" type="pres">
      <dgm:prSet presAssocID="{21F22D07-6E8C-4830-86CF-0ED08EAA3EEB}" presName="parentShp" presStyleLbl="node1" presStyleIdx="1" presStyleCnt="2">
        <dgm:presLayoutVars>
          <dgm:bulletEnabled val="1"/>
        </dgm:presLayoutVars>
      </dgm:prSet>
      <dgm:spPr/>
    </dgm:pt>
    <dgm:pt modelId="{FF38D112-EA7C-4ECE-935A-93AA2239183B}" type="pres">
      <dgm:prSet presAssocID="{21F22D07-6E8C-4830-86CF-0ED08EAA3EEB}" presName="childShp" presStyleLbl="bgAccFollowNode1" presStyleIdx="1" presStyleCnt="2">
        <dgm:presLayoutVars>
          <dgm:bulletEnabled val="1"/>
        </dgm:presLayoutVars>
      </dgm:prSet>
      <dgm:spPr/>
    </dgm:pt>
  </dgm:ptLst>
  <dgm:cxnLst>
    <dgm:cxn modelId="{12D60D27-E3D8-4247-9301-E3CBBC3A7144}" type="presOf" srcId="{0764EB29-2CF2-4787-9A6C-31AB5B584091}" destId="{7E945B4C-620E-4953-86DA-1F53A245DB68}" srcOrd="0" destOrd="0" presId="urn:microsoft.com/office/officeart/2005/8/layout/vList6"/>
    <dgm:cxn modelId="{28748A2B-7B93-4436-BAA1-7A6B06C1ABAA}" srcId="{21F22D07-6E8C-4830-86CF-0ED08EAA3EEB}" destId="{69AB761F-992E-48AA-B957-AB511A991C56}" srcOrd="0" destOrd="0" parTransId="{AE02D095-2D22-45B7-93AB-CBF9386B3666}" sibTransId="{AD6F4AC5-4CE0-4EB4-B92C-E0FCC44227EA}"/>
    <dgm:cxn modelId="{5595AB37-D0D0-435C-A8EA-CF46C48CB02F}" type="presOf" srcId="{A4C01B00-0AC2-4D78-802E-51357D0B844E}" destId="{78427FB6-61AC-44AE-BE32-3E825744B059}" srcOrd="0" destOrd="0" presId="urn:microsoft.com/office/officeart/2005/8/layout/vList6"/>
    <dgm:cxn modelId="{2199153C-4DB7-4718-A9B4-B9915C4C2B0D}" srcId="{A4C01B00-0AC2-4D78-802E-51357D0B844E}" destId="{21F22D07-6E8C-4830-86CF-0ED08EAA3EEB}" srcOrd="1" destOrd="0" parTransId="{07537E94-FDBF-4DB0-AECD-414FEC8F5397}" sibTransId="{DFD143DD-18C4-41CE-A399-B5A96A72A705}"/>
    <dgm:cxn modelId="{234C5B75-C779-442B-9B5F-84FD86F9F711}" type="presOf" srcId="{69AB761F-992E-48AA-B957-AB511A991C56}" destId="{FF38D112-EA7C-4ECE-935A-93AA2239183B}" srcOrd="0" destOrd="0" presId="urn:microsoft.com/office/officeart/2005/8/layout/vList6"/>
    <dgm:cxn modelId="{F381CA78-62A4-44F0-80C0-536A8CD1223D}" type="presOf" srcId="{B0882FE4-6960-4F00-800D-294406FAD00F}" destId="{D5020874-5D0C-471E-8A4B-E6C93BC4B3DF}" srcOrd="0" destOrd="0" presId="urn:microsoft.com/office/officeart/2005/8/layout/vList6"/>
    <dgm:cxn modelId="{A774EC85-7D79-4102-8826-1C4C22919C8E}" srcId="{B0882FE4-6960-4F00-800D-294406FAD00F}" destId="{44D88F82-7170-419B-9781-04289C0B36D5}" srcOrd="1" destOrd="0" parTransId="{FE6B16A1-AB49-48BE-AA97-E743E14DE1A0}" sibTransId="{C9888D4F-9EA3-4F01-8257-59DFD08A3C32}"/>
    <dgm:cxn modelId="{256D718F-B30E-47E7-9812-E464939C2842}" srcId="{B0882FE4-6960-4F00-800D-294406FAD00F}" destId="{0764EB29-2CF2-4787-9A6C-31AB5B584091}" srcOrd="0" destOrd="0" parTransId="{E6ECF360-B738-4935-BB41-FD3F028DEAFF}" sibTransId="{512CBBD6-2B3A-45FE-B10F-1B402FCD9826}"/>
    <dgm:cxn modelId="{B388279E-9D38-4155-B1DA-866AA6C78B8C}" srcId="{21F22D07-6E8C-4830-86CF-0ED08EAA3EEB}" destId="{7E162A6A-FCA6-42EE-9B6F-69109D27690A}" srcOrd="1" destOrd="0" parTransId="{175F24CC-F5E7-45DC-BAB4-04E22D0B18BA}" sibTransId="{701E7820-9DB6-4CF6-AE2E-3FA4000CEC3A}"/>
    <dgm:cxn modelId="{54E7C39F-3CF4-4927-962F-36632CB5FDDE}" type="presOf" srcId="{44D88F82-7170-419B-9781-04289C0B36D5}" destId="{7E945B4C-620E-4953-86DA-1F53A245DB68}" srcOrd="0" destOrd="1" presId="urn:microsoft.com/office/officeart/2005/8/layout/vList6"/>
    <dgm:cxn modelId="{457C80A3-58DB-4A1C-B1EF-7FC2066D8DA5}" type="presOf" srcId="{7E162A6A-FCA6-42EE-9B6F-69109D27690A}" destId="{FF38D112-EA7C-4ECE-935A-93AA2239183B}" srcOrd="0" destOrd="1" presId="urn:microsoft.com/office/officeart/2005/8/layout/vList6"/>
    <dgm:cxn modelId="{37E2D2C6-E966-4008-B76B-4DC7D2F8A463}" type="presOf" srcId="{21F22D07-6E8C-4830-86CF-0ED08EAA3EEB}" destId="{CF675864-056A-4D8E-ABE7-1503E510CA62}" srcOrd="0" destOrd="0" presId="urn:microsoft.com/office/officeart/2005/8/layout/vList6"/>
    <dgm:cxn modelId="{32B4CDED-3134-49A4-9054-503904FCB4CE}" srcId="{A4C01B00-0AC2-4D78-802E-51357D0B844E}" destId="{B0882FE4-6960-4F00-800D-294406FAD00F}" srcOrd="0" destOrd="0" parTransId="{381C58EA-5BB8-4138-A670-F07DAC2B73AC}" sibTransId="{2DC21322-FD7E-42AE-B333-817A7EABC866}"/>
    <dgm:cxn modelId="{AE47B69F-6C9F-4569-B8A7-47DEE5B967F4}" type="presParOf" srcId="{78427FB6-61AC-44AE-BE32-3E825744B059}" destId="{6981A2F9-1606-48C1-AD73-F4379B682CC6}" srcOrd="0" destOrd="0" presId="urn:microsoft.com/office/officeart/2005/8/layout/vList6"/>
    <dgm:cxn modelId="{B75AE5B9-D708-485A-AE7D-2DF9ABA254C4}" type="presParOf" srcId="{6981A2F9-1606-48C1-AD73-F4379B682CC6}" destId="{D5020874-5D0C-471E-8A4B-E6C93BC4B3DF}" srcOrd="0" destOrd="0" presId="urn:microsoft.com/office/officeart/2005/8/layout/vList6"/>
    <dgm:cxn modelId="{14A4CB3E-2271-4B0B-9EA4-64BA12EE1269}" type="presParOf" srcId="{6981A2F9-1606-48C1-AD73-F4379B682CC6}" destId="{7E945B4C-620E-4953-86DA-1F53A245DB68}" srcOrd="1" destOrd="0" presId="urn:microsoft.com/office/officeart/2005/8/layout/vList6"/>
    <dgm:cxn modelId="{6D29B8E9-1B5E-4527-91EE-33E3E850B73E}" type="presParOf" srcId="{78427FB6-61AC-44AE-BE32-3E825744B059}" destId="{7FB29DE6-7736-449F-A509-980AE74BEB79}" srcOrd="1" destOrd="0" presId="urn:microsoft.com/office/officeart/2005/8/layout/vList6"/>
    <dgm:cxn modelId="{9DAB67DC-7E33-4903-93C0-799F4FE37F26}" type="presParOf" srcId="{78427FB6-61AC-44AE-BE32-3E825744B059}" destId="{DCAA621C-F7EB-438E-9A54-0B3691FEA313}" srcOrd="2" destOrd="0" presId="urn:microsoft.com/office/officeart/2005/8/layout/vList6"/>
    <dgm:cxn modelId="{9EB018E6-39B9-432D-996E-21B4C169CEB2}" type="presParOf" srcId="{DCAA621C-F7EB-438E-9A54-0B3691FEA313}" destId="{CF675864-056A-4D8E-ABE7-1503E510CA62}" srcOrd="0" destOrd="0" presId="urn:microsoft.com/office/officeart/2005/8/layout/vList6"/>
    <dgm:cxn modelId="{AACB8241-2220-4C06-BB07-3EF9A2ACFF57}" type="presParOf" srcId="{DCAA621C-F7EB-438E-9A54-0B3691FEA313}" destId="{FF38D112-EA7C-4ECE-935A-93AA223918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45B4C-620E-4953-86DA-1F53A245DB68}">
      <dsp:nvSpPr>
        <dsp:cNvPr id="0" name=""/>
        <dsp:cNvSpPr/>
      </dsp:nvSpPr>
      <dsp:spPr>
        <a:xfrm>
          <a:off x="2636519" y="461"/>
          <a:ext cx="3954780" cy="179872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a:t>N/G decompression</a:t>
          </a:r>
          <a:endParaRPr lang="ar-JO" sz="2700" kern="1200" dirty="0"/>
        </a:p>
        <a:p>
          <a:pPr marL="228600" lvl="1" indent="-228600" algn="l" defTabSz="1200150" rtl="0">
            <a:lnSpc>
              <a:spcPct val="90000"/>
            </a:lnSpc>
            <a:spcBef>
              <a:spcPct val="0"/>
            </a:spcBef>
            <a:spcAft>
              <a:spcPct val="15000"/>
            </a:spcAft>
            <a:buChar char="•"/>
          </a:pPr>
          <a:r>
            <a:rPr lang="en-US" sz="2700" kern="1200" dirty="0"/>
            <a:t>TPN, I.V Fluid , blood and Antibiotics</a:t>
          </a:r>
          <a:endParaRPr lang="ar-JO" sz="2700" kern="1200" dirty="0"/>
        </a:p>
      </dsp:txBody>
      <dsp:txXfrm>
        <a:off x="2636519" y="225302"/>
        <a:ext cx="3280257" cy="1349045"/>
      </dsp:txXfrm>
    </dsp:sp>
    <dsp:sp modelId="{D5020874-5D0C-471E-8A4B-E6C93BC4B3DF}">
      <dsp:nvSpPr>
        <dsp:cNvPr id="0" name=""/>
        <dsp:cNvSpPr/>
      </dsp:nvSpPr>
      <dsp:spPr>
        <a:xfrm>
          <a:off x="0" y="461"/>
          <a:ext cx="2636520" cy="1798727"/>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1">
            <a:lnSpc>
              <a:spcPct val="90000"/>
            </a:lnSpc>
            <a:spcBef>
              <a:spcPct val="0"/>
            </a:spcBef>
            <a:spcAft>
              <a:spcPct val="35000"/>
            </a:spcAft>
            <a:buNone/>
          </a:pPr>
          <a:r>
            <a:rPr lang="en-US" sz="3100" kern="1200" dirty="0"/>
            <a:t>Conservative</a:t>
          </a:r>
          <a:endParaRPr lang="ar-JO" sz="3100" kern="1200" dirty="0"/>
        </a:p>
      </dsp:txBody>
      <dsp:txXfrm>
        <a:off x="87807" y="88268"/>
        <a:ext cx="2460906" cy="1623113"/>
      </dsp:txXfrm>
    </dsp:sp>
    <dsp:sp modelId="{FF38D112-EA7C-4ECE-935A-93AA2239183B}">
      <dsp:nvSpPr>
        <dsp:cNvPr id="0" name=""/>
        <dsp:cNvSpPr/>
      </dsp:nvSpPr>
      <dsp:spPr>
        <a:xfrm>
          <a:off x="2636519" y="1979061"/>
          <a:ext cx="3954780" cy="179872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a:t>Bowel resection</a:t>
          </a:r>
          <a:endParaRPr lang="ar-JO" sz="2700" kern="1200" dirty="0"/>
        </a:p>
        <a:p>
          <a:pPr marL="228600" lvl="1" indent="-228600" algn="l" defTabSz="1200150" rtl="0">
            <a:lnSpc>
              <a:spcPct val="90000"/>
            </a:lnSpc>
            <a:spcBef>
              <a:spcPct val="0"/>
            </a:spcBef>
            <a:spcAft>
              <a:spcPct val="15000"/>
            </a:spcAft>
            <a:buChar char="•"/>
          </a:pPr>
          <a:r>
            <a:rPr lang="en-US" sz="2700" kern="1200" dirty="0"/>
            <a:t>Stoma Formation</a:t>
          </a:r>
          <a:endParaRPr lang="ar-JO" sz="2700" kern="1200" dirty="0"/>
        </a:p>
      </dsp:txBody>
      <dsp:txXfrm>
        <a:off x="2636519" y="2203902"/>
        <a:ext cx="3280257" cy="1349045"/>
      </dsp:txXfrm>
    </dsp:sp>
    <dsp:sp modelId="{CF675864-056A-4D8E-ABE7-1503E510CA62}">
      <dsp:nvSpPr>
        <dsp:cNvPr id="0" name=""/>
        <dsp:cNvSpPr/>
      </dsp:nvSpPr>
      <dsp:spPr>
        <a:xfrm>
          <a:off x="0" y="1979061"/>
          <a:ext cx="2636520" cy="1798727"/>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1">
            <a:lnSpc>
              <a:spcPct val="90000"/>
            </a:lnSpc>
            <a:spcBef>
              <a:spcPct val="0"/>
            </a:spcBef>
            <a:spcAft>
              <a:spcPct val="35000"/>
            </a:spcAft>
            <a:buNone/>
          </a:pPr>
          <a:r>
            <a:rPr lang="en-US" sz="3100" kern="1200" dirty="0"/>
            <a:t>Surgical </a:t>
          </a:r>
          <a:r>
            <a:rPr lang="en-US" sz="3100" kern="1200" dirty="0" err="1"/>
            <a:t>Laporatomy</a:t>
          </a:r>
          <a:r>
            <a:rPr lang="en-US" sz="3100" kern="1200" dirty="0"/>
            <a:t> </a:t>
          </a:r>
        </a:p>
        <a:p>
          <a:pPr marL="0" lvl="0" indent="0" algn="ctr" defTabSz="1377950" rtl="1">
            <a:lnSpc>
              <a:spcPct val="90000"/>
            </a:lnSpc>
            <a:spcBef>
              <a:spcPct val="0"/>
            </a:spcBef>
            <a:spcAft>
              <a:spcPct val="35000"/>
            </a:spcAft>
            <a:buNone/>
          </a:pPr>
          <a:r>
            <a:rPr lang="en-US" sz="3100" kern="1200" dirty="0"/>
            <a:t>(if indicated )</a:t>
          </a:r>
          <a:endParaRPr lang="ar-JO" sz="3100" kern="1200" dirty="0"/>
        </a:p>
      </dsp:txBody>
      <dsp:txXfrm>
        <a:off x="87807" y="2066868"/>
        <a:ext cx="2460906" cy="162311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A7CF7-BC0F-4AEB-8DBC-C03E89D9C4E5}" type="datetimeFigureOut">
              <a:rPr lang="en-GB" smtClean="0"/>
              <a:t>23/10/2021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2F4F9-DBC1-43AC-AEB1-E11708D660A3}" type="slidenum">
              <a:rPr lang="en-GB" smtClean="0"/>
              <a:t>‹#›</a:t>
            </a:fld>
            <a:endParaRPr lang="en-GB"/>
          </a:p>
        </p:txBody>
      </p:sp>
    </p:spTree>
    <p:extLst>
      <p:ext uri="{BB962C8B-B14F-4D97-AF65-F5344CB8AC3E}">
        <p14:creationId xmlns:p14="http://schemas.microsoft.com/office/powerpoint/2010/main" val="1952355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صر نائب لصورة الشريحة 1">
            <a:extLst>
              <a:ext uri="{FF2B5EF4-FFF2-40B4-BE49-F238E27FC236}">
                <a16:creationId xmlns:a16="http://schemas.microsoft.com/office/drawing/2014/main" id="{89D61E13-D1F9-4DA2-A672-C6BA9CC9E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عنصر نائب للملاحظات 2">
            <a:extLst>
              <a:ext uri="{FF2B5EF4-FFF2-40B4-BE49-F238E27FC236}">
                <a16:creationId xmlns:a16="http://schemas.microsoft.com/office/drawing/2014/main" id="{85607B5C-C033-46B7-B883-BBC3998BDD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SA" altLang="en-US"/>
              <a:t>النسبه 3 لكل الف </a:t>
            </a:r>
            <a:endParaRPr lang="en-US" altLang="en-US">
              <a:cs typeface="Arial" panose="020B0604020202020204" pitchFamily="34" charset="0"/>
            </a:endParaRPr>
          </a:p>
        </p:txBody>
      </p:sp>
      <p:sp>
        <p:nvSpPr>
          <p:cNvPr id="4" name="عنصر نائب لرقم الشريحة 3">
            <a:extLst>
              <a:ext uri="{FF2B5EF4-FFF2-40B4-BE49-F238E27FC236}">
                <a16:creationId xmlns:a16="http://schemas.microsoft.com/office/drawing/2014/main" id="{A07B9AAF-C786-4B0D-8A7A-9225F1382DE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558080A1-2166-4F9F-9BEF-74C3E284E26A}" type="slidenum">
              <a:rPr kumimoji="0" lang="ar-JO"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38</a:t>
            </a:fld>
            <a:endParaRPr kumimoji="0" lang="ar-JO"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28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8963D-F2AB-4921-91F9-DE68990C73EE}" type="slidenum">
              <a:rPr lang="en-US" smtClean="0"/>
              <a:t>50</a:t>
            </a:fld>
            <a:endParaRPr lang="en-US"/>
          </a:p>
        </p:txBody>
      </p:sp>
    </p:spTree>
    <p:extLst>
      <p:ext uri="{BB962C8B-B14F-4D97-AF65-F5344CB8AC3E}">
        <p14:creationId xmlns:p14="http://schemas.microsoft.com/office/powerpoint/2010/main" val="37088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8963D-F2AB-4921-91F9-DE68990C73EE}" type="slidenum">
              <a:rPr lang="en-US" smtClean="0"/>
              <a:t>55</a:t>
            </a:fld>
            <a:endParaRPr lang="en-US"/>
          </a:p>
        </p:txBody>
      </p:sp>
    </p:spTree>
    <p:extLst>
      <p:ext uri="{BB962C8B-B14F-4D97-AF65-F5344CB8AC3E}">
        <p14:creationId xmlns:p14="http://schemas.microsoft.com/office/powerpoint/2010/main" val="2848858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55D0017-2E06-4087-8A33-C93F674BC5D2}" type="datetimeFigureOut">
              <a:rPr lang="en-US" smtClean="0"/>
              <a:t>10/23/21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E9916C6-C2C1-43E1-8348-A4AFB67E8D37}"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D0017-2E06-4087-8A33-C93F674BC5D2}"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D0017-2E06-4087-8A33-C93F674BC5D2}"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7D4AF6-792E-40DF-81EF-CC47CC4EA9B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379799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D4AF6-792E-40DF-81EF-CC47CC4EA9B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298070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D4AF6-792E-40DF-81EF-CC47CC4EA9B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273630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7D4AF6-792E-40DF-81EF-CC47CC4EA9BB}"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00070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7D4AF6-792E-40DF-81EF-CC47CC4EA9BB}" type="datetimeFigureOut">
              <a:rPr lang="en-US" smtClean="0"/>
              <a:t>10/23/21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792816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7D4AF6-792E-40DF-81EF-CC47CC4EA9BB}" type="datetimeFigureOut">
              <a:rPr lang="en-US" smtClean="0"/>
              <a:t>10/23/21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353312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4AF6-792E-40DF-81EF-CC47CC4EA9BB}" type="datetimeFigureOut">
              <a:rPr lang="en-US" smtClean="0"/>
              <a:t>10/23/21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31775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D4AF6-792E-40DF-81EF-CC47CC4EA9BB}"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423185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D0017-2E06-4087-8A33-C93F674BC5D2}"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D4AF6-792E-40DF-81EF-CC47CC4EA9BB}"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185632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D4AF6-792E-40DF-81EF-CC47CC4EA9B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28228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D4AF6-792E-40DF-81EF-CC47CC4EA9B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695620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a:extLst>
              <a:ext uri="{FF2B5EF4-FFF2-40B4-BE49-F238E27FC236}">
                <a16:creationId xmlns:a16="http://schemas.microsoft.com/office/drawing/2014/main" id="{FB8B0E33-7628-4B91-ABC8-57052A843839}"/>
              </a:ext>
            </a:extLst>
          </p:cNvPr>
          <p:cNvSpPr>
            <a:spLocks noGrp="1"/>
          </p:cNvSpPr>
          <p:nvPr>
            <p:ph type="dt" sz="half" idx="10"/>
          </p:nvPr>
        </p:nvSpPr>
        <p:spPr/>
        <p:txBody>
          <a:bodyPr/>
          <a:lstStyle>
            <a:lvl1pPr>
              <a:defRPr/>
            </a:lvl1pPr>
          </a:lstStyle>
          <a:p>
            <a:pPr>
              <a:defRPr/>
            </a:pPr>
            <a:fld id="{BABF8CD4-0199-4EC8-8983-C6584F548423}" type="datetimeFigureOut">
              <a:rPr lang="ar-JO"/>
              <a:pPr>
                <a:defRPr/>
              </a:pPr>
              <a:t>17‏/3‏/1443</a:t>
            </a:fld>
            <a:endParaRPr lang="ar-JO"/>
          </a:p>
        </p:txBody>
      </p:sp>
      <p:sp>
        <p:nvSpPr>
          <p:cNvPr id="5" name="عنصر نائب للتذييل 4">
            <a:extLst>
              <a:ext uri="{FF2B5EF4-FFF2-40B4-BE49-F238E27FC236}">
                <a16:creationId xmlns:a16="http://schemas.microsoft.com/office/drawing/2014/main" id="{B05FEDEA-8919-4C9F-A62E-2E7FF5672334}"/>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a16="http://schemas.microsoft.com/office/drawing/2014/main" id="{503FDD2F-9698-4018-8DCC-44194743B632}"/>
              </a:ext>
            </a:extLst>
          </p:cNvPr>
          <p:cNvSpPr>
            <a:spLocks noGrp="1"/>
          </p:cNvSpPr>
          <p:nvPr>
            <p:ph type="sldNum" sz="quarter" idx="12"/>
          </p:nvPr>
        </p:nvSpPr>
        <p:spPr/>
        <p:txBody>
          <a:bodyPr/>
          <a:lstStyle>
            <a:lvl1pPr>
              <a:defRPr/>
            </a:lvl1pPr>
          </a:lstStyle>
          <a:p>
            <a:fld id="{69093780-7B32-435E-AD30-44CA08A5DA83}" type="slidenum">
              <a:rPr lang="ar-JO" altLang="en-US"/>
              <a:pPr/>
              <a:t>‹#›</a:t>
            </a:fld>
            <a:endParaRPr lang="ar-JO" altLang="en-US"/>
          </a:p>
        </p:txBody>
      </p:sp>
    </p:spTree>
    <p:extLst>
      <p:ext uri="{BB962C8B-B14F-4D97-AF65-F5344CB8AC3E}">
        <p14:creationId xmlns:p14="http://schemas.microsoft.com/office/powerpoint/2010/main" val="3159831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5292617B-2DAB-4988-B4E9-9E0B8EAA1078}"/>
              </a:ext>
            </a:extLst>
          </p:cNvPr>
          <p:cNvSpPr>
            <a:spLocks noGrp="1"/>
          </p:cNvSpPr>
          <p:nvPr>
            <p:ph type="dt" sz="half" idx="10"/>
          </p:nvPr>
        </p:nvSpPr>
        <p:spPr/>
        <p:txBody>
          <a:bodyPr/>
          <a:lstStyle>
            <a:lvl1pPr>
              <a:defRPr/>
            </a:lvl1pPr>
          </a:lstStyle>
          <a:p>
            <a:pPr>
              <a:defRPr/>
            </a:pPr>
            <a:fld id="{AFA93A3D-2F00-4BC9-80D8-753B7A6DB593}" type="datetimeFigureOut">
              <a:rPr lang="ar-JO"/>
              <a:pPr>
                <a:defRPr/>
              </a:pPr>
              <a:t>17‏/3‏/1443</a:t>
            </a:fld>
            <a:endParaRPr lang="ar-JO"/>
          </a:p>
        </p:txBody>
      </p:sp>
      <p:sp>
        <p:nvSpPr>
          <p:cNvPr id="5" name="عنصر نائب للتذييل 4">
            <a:extLst>
              <a:ext uri="{FF2B5EF4-FFF2-40B4-BE49-F238E27FC236}">
                <a16:creationId xmlns:a16="http://schemas.microsoft.com/office/drawing/2014/main" id="{C9AEC7C3-295A-49A2-AF31-ABB63C793E83}"/>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a16="http://schemas.microsoft.com/office/drawing/2014/main" id="{22E043FE-E2F8-4286-B0A7-7A73794AC804}"/>
              </a:ext>
            </a:extLst>
          </p:cNvPr>
          <p:cNvSpPr>
            <a:spLocks noGrp="1"/>
          </p:cNvSpPr>
          <p:nvPr>
            <p:ph type="sldNum" sz="quarter" idx="12"/>
          </p:nvPr>
        </p:nvSpPr>
        <p:spPr/>
        <p:txBody>
          <a:bodyPr/>
          <a:lstStyle>
            <a:lvl1pPr>
              <a:defRPr/>
            </a:lvl1pPr>
          </a:lstStyle>
          <a:p>
            <a:fld id="{94253159-09B7-46D7-9691-3282FEE9BF5E}" type="slidenum">
              <a:rPr lang="ar-JO" altLang="en-US"/>
              <a:pPr/>
              <a:t>‹#›</a:t>
            </a:fld>
            <a:endParaRPr lang="ar-JO" altLang="en-US"/>
          </a:p>
        </p:txBody>
      </p:sp>
    </p:spTree>
    <p:extLst>
      <p:ext uri="{BB962C8B-B14F-4D97-AF65-F5344CB8AC3E}">
        <p14:creationId xmlns:p14="http://schemas.microsoft.com/office/powerpoint/2010/main" val="2841078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a:extLst>
              <a:ext uri="{FF2B5EF4-FFF2-40B4-BE49-F238E27FC236}">
                <a16:creationId xmlns:a16="http://schemas.microsoft.com/office/drawing/2014/main" id="{51F7713E-23D9-41FF-B726-0FC9DF9C1487}"/>
              </a:ext>
            </a:extLst>
          </p:cNvPr>
          <p:cNvSpPr>
            <a:spLocks noGrp="1"/>
          </p:cNvSpPr>
          <p:nvPr>
            <p:ph type="dt" sz="half" idx="10"/>
          </p:nvPr>
        </p:nvSpPr>
        <p:spPr/>
        <p:txBody>
          <a:bodyPr/>
          <a:lstStyle>
            <a:lvl1pPr>
              <a:defRPr/>
            </a:lvl1pPr>
          </a:lstStyle>
          <a:p>
            <a:pPr>
              <a:defRPr/>
            </a:pPr>
            <a:fld id="{F8DFB68D-3049-4A61-941A-1BF6EAF1270F}" type="datetimeFigureOut">
              <a:rPr lang="ar-JO"/>
              <a:pPr>
                <a:defRPr/>
              </a:pPr>
              <a:t>17‏/3‏/1443</a:t>
            </a:fld>
            <a:endParaRPr lang="ar-JO"/>
          </a:p>
        </p:txBody>
      </p:sp>
      <p:sp>
        <p:nvSpPr>
          <p:cNvPr id="5" name="عنصر نائب للتذييل 4">
            <a:extLst>
              <a:ext uri="{FF2B5EF4-FFF2-40B4-BE49-F238E27FC236}">
                <a16:creationId xmlns:a16="http://schemas.microsoft.com/office/drawing/2014/main" id="{F94B6CF5-E1DF-4CEF-B81D-2EC00989CF59}"/>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a16="http://schemas.microsoft.com/office/drawing/2014/main" id="{CC8DDDD4-50AA-4C63-9E3A-D4A135569B36}"/>
              </a:ext>
            </a:extLst>
          </p:cNvPr>
          <p:cNvSpPr>
            <a:spLocks noGrp="1"/>
          </p:cNvSpPr>
          <p:nvPr>
            <p:ph type="sldNum" sz="quarter" idx="12"/>
          </p:nvPr>
        </p:nvSpPr>
        <p:spPr/>
        <p:txBody>
          <a:bodyPr/>
          <a:lstStyle>
            <a:lvl1pPr>
              <a:defRPr/>
            </a:lvl1pPr>
          </a:lstStyle>
          <a:p>
            <a:fld id="{F6E22100-11CB-473F-A852-3E593F674E82}" type="slidenum">
              <a:rPr lang="ar-JO" altLang="en-US"/>
              <a:pPr/>
              <a:t>‹#›</a:t>
            </a:fld>
            <a:endParaRPr lang="ar-JO" altLang="en-US"/>
          </a:p>
        </p:txBody>
      </p:sp>
    </p:spTree>
    <p:extLst>
      <p:ext uri="{BB962C8B-B14F-4D97-AF65-F5344CB8AC3E}">
        <p14:creationId xmlns:p14="http://schemas.microsoft.com/office/powerpoint/2010/main" val="300016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3">
            <a:extLst>
              <a:ext uri="{FF2B5EF4-FFF2-40B4-BE49-F238E27FC236}">
                <a16:creationId xmlns:a16="http://schemas.microsoft.com/office/drawing/2014/main" id="{39654090-A769-409D-895E-C4806AEF675A}"/>
              </a:ext>
            </a:extLst>
          </p:cNvPr>
          <p:cNvSpPr>
            <a:spLocks noGrp="1"/>
          </p:cNvSpPr>
          <p:nvPr>
            <p:ph type="dt" sz="half" idx="10"/>
          </p:nvPr>
        </p:nvSpPr>
        <p:spPr/>
        <p:txBody>
          <a:bodyPr/>
          <a:lstStyle>
            <a:lvl1pPr>
              <a:defRPr/>
            </a:lvl1pPr>
          </a:lstStyle>
          <a:p>
            <a:pPr>
              <a:defRPr/>
            </a:pPr>
            <a:fld id="{6D0AB52E-19C4-42F2-80A6-537D1D3D65D1}" type="datetimeFigureOut">
              <a:rPr lang="ar-JO"/>
              <a:pPr>
                <a:defRPr/>
              </a:pPr>
              <a:t>17‏/3‏/1443</a:t>
            </a:fld>
            <a:endParaRPr lang="ar-JO"/>
          </a:p>
        </p:txBody>
      </p:sp>
      <p:sp>
        <p:nvSpPr>
          <p:cNvPr id="6" name="عنصر نائب للتذييل 4">
            <a:extLst>
              <a:ext uri="{FF2B5EF4-FFF2-40B4-BE49-F238E27FC236}">
                <a16:creationId xmlns:a16="http://schemas.microsoft.com/office/drawing/2014/main" id="{46DAF419-DBC9-48FF-A78B-53CA6009E072}"/>
              </a:ext>
            </a:extLst>
          </p:cNvPr>
          <p:cNvSpPr>
            <a:spLocks noGrp="1"/>
          </p:cNvSpPr>
          <p:nvPr>
            <p:ph type="ftr" sz="quarter" idx="11"/>
          </p:nvPr>
        </p:nvSpPr>
        <p:spPr/>
        <p:txBody>
          <a:bodyPr/>
          <a:lstStyle>
            <a:lvl1pPr>
              <a:defRPr/>
            </a:lvl1pPr>
          </a:lstStyle>
          <a:p>
            <a:pPr>
              <a:defRPr/>
            </a:pPr>
            <a:endParaRPr lang="ar-JO"/>
          </a:p>
        </p:txBody>
      </p:sp>
      <p:sp>
        <p:nvSpPr>
          <p:cNvPr id="7" name="عنصر نائب لرقم الشريحة 5">
            <a:extLst>
              <a:ext uri="{FF2B5EF4-FFF2-40B4-BE49-F238E27FC236}">
                <a16:creationId xmlns:a16="http://schemas.microsoft.com/office/drawing/2014/main" id="{AD50ACD9-66A8-4ED6-8B72-C509F2BF1B5E}"/>
              </a:ext>
            </a:extLst>
          </p:cNvPr>
          <p:cNvSpPr>
            <a:spLocks noGrp="1"/>
          </p:cNvSpPr>
          <p:nvPr>
            <p:ph type="sldNum" sz="quarter" idx="12"/>
          </p:nvPr>
        </p:nvSpPr>
        <p:spPr/>
        <p:txBody>
          <a:bodyPr/>
          <a:lstStyle>
            <a:lvl1pPr>
              <a:defRPr/>
            </a:lvl1pPr>
          </a:lstStyle>
          <a:p>
            <a:fld id="{C6C87D38-6ED9-4016-BB8B-9EC4681FC590}" type="slidenum">
              <a:rPr lang="ar-JO" altLang="en-US"/>
              <a:pPr/>
              <a:t>‹#›</a:t>
            </a:fld>
            <a:endParaRPr lang="ar-JO" altLang="en-US"/>
          </a:p>
        </p:txBody>
      </p:sp>
    </p:spTree>
    <p:extLst>
      <p:ext uri="{BB962C8B-B14F-4D97-AF65-F5344CB8AC3E}">
        <p14:creationId xmlns:p14="http://schemas.microsoft.com/office/powerpoint/2010/main" val="3493313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3">
            <a:extLst>
              <a:ext uri="{FF2B5EF4-FFF2-40B4-BE49-F238E27FC236}">
                <a16:creationId xmlns:a16="http://schemas.microsoft.com/office/drawing/2014/main" id="{F2A360D5-29D9-4198-83A0-7CF3F348305E}"/>
              </a:ext>
            </a:extLst>
          </p:cNvPr>
          <p:cNvSpPr>
            <a:spLocks noGrp="1"/>
          </p:cNvSpPr>
          <p:nvPr>
            <p:ph type="dt" sz="half" idx="10"/>
          </p:nvPr>
        </p:nvSpPr>
        <p:spPr/>
        <p:txBody>
          <a:bodyPr/>
          <a:lstStyle>
            <a:lvl1pPr>
              <a:defRPr/>
            </a:lvl1pPr>
          </a:lstStyle>
          <a:p>
            <a:pPr>
              <a:defRPr/>
            </a:pPr>
            <a:fld id="{D9E0AF3A-4F40-478C-B404-82218C670FD2}" type="datetimeFigureOut">
              <a:rPr lang="ar-JO"/>
              <a:pPr>
                <a:defRPr/>
              </a:pPr>
              <a:t>17‏/3‏/1443</a:t>
            </a:fld>
            <a:endParaRPr lang="ar-JO"/>
          </a:p>
        </p:txBody>
      </p:sp>
      <p:sp>
        <p:nvSpPr>
          <p:cNvPr id="8" name="عنصر نائب للتذييل 4">
            <a:extLst>
              <a:ext uri="{FF2B5EF4-FFF2-40B4-BE49-F238E27FC236}">
                <a16:creationId xmlns:a16="http://schemas.microsoft.com/office/drawing/2014/main" id="{4523403F-C6B8-427E-AE07-6C01C981E231}"/>
              </a:ext>
            </a:extLst>
          </p:cNvPr>
          <p:cNvSpPr>
            <a:spLocks noGrp="1"/>
          </p:cNvSpPr>
          <p:nvPr>
            <p:ph type="ftr" sz="quarter" idx="11"/>
          </p:nvPr>
        </p:nvSpPr>
        <p:spPr/>
        <p:txBody>
          <a:bodyPr/>
          <a:lstStyle>
            <a:lvl1pPr>
              <a:defRPr/>
            </a:lvl1pPr>
          </a:lstStyle>
          <a:p>
            <a:pPr>
              <a:defRPr/>
            </a:pPr>
            <a:endParaRPr lang="ar-JO"/>
          </a:p>
        </p:txBody>
      </p:sp>
      <p:sp>
        <p:nvSpPr>
          <p:cNvPr id="9" name="عنصر نائب لرقم الشريحة 5">
            <a:extLst>
              <a:ext uri="{FF2B5EF4-FFF2-40B4-BE49-F238E27FC236}">
                <a16:creationId xmlns:a16="http://schemas.microsoft.com/office/drawing/2014/main" id="{9587C31F-84F9-48B0-90BE-FB85F81F602E}"/>
              </a:ext>
            </a:extLst>
          </p:cNvPr>
          <p:cNvSpPr>
            <a:spLocks noGrp="1"/>
          </p:cNvSpPr>
          <p:nvPr>
            <p:ph type="sldNum" sz="quarter" idx="12"/>
          </p:nvPr>
        </p:nvSpPr>
        <p:spPr/>
        <p:txBody>
          <a:bodyPr/>
          <a:lstStyle>
            <a:lvl1pPr>
              <a:defRPr/>
            </a:lvl1pPr>
          </a:lstStyle>
          <a:p>
            <a:fld id="{1B53058A-C1C4-496B-8208-A4AC2B01F1D3}" type="slidenum">
              <a:rPr lang="ar-JO" altLang="en-US"/>
              <a:pPr/>
              <a:t>‹#›</a:t>
            </a:fld>
            <a:endParaRPr lang="ar-JO" altLang="en-US"/>
          </a:p>
        </p:txBody>
      </p:sp>
    </p:spTree>
    <p:extLst>
      <p:ext uri="{BB962C8B-B14F-4D97-AF65-F5344CB8AC3E}">
        <p14:creationId xmlns:p14="http://schemas.microsoft.com/office/powerpoint/2010/main" val="3383503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3">
            <a:extLst>
              <a:ext uri="{FF2B5EF4-FFF2-40B4-BE49-F238E27FC236}">
                <a16:creationId xmlns:a16="http://schemas.microsoft.com/office/drawing/2014/main" id="{C109C23A-647A-456E-8DB5-4B8690667C94}"/>
              </a:ext>
            </a:extLst>
          </p:cNvPr>
          <p:cNvSpPr>
            <a:spLocks noGrp="1"/>
          </p:cNvSpPr>
          <p:nvPr>
            <p:ph type="dt" sz="half" idx="10"/>
          </p:nvPr>
        </p:nvSpPr>
        <p:spPr/>
        <p:txBody>
          <a:bodyPr/>
          <a:lstStyle>
            <a:lvl1pPr>
              <a:defRPr/>
            </a:lvl1pPr>
          </a:lstStyle>
          <a:p>
            <a:pPr>
              <a:defRPr/>
            </a:pPr>
            <a:fld id="{1A49AFA1-FDF8-4B5F-B0AC-F65C821E900D}" type="datetimeFigureOut">
              <a:rPr lang="ar-JO"/>
              <a:pPr>
                <a:defRPr/>
              </a:pPr>
              <a:t>17‏/3‏/1443</a:t>
            </a:fld>
            <a:endParaRPr lang="ar-JO"/>
          </a:p>
        </p:txBody>
      </p:sp>
      <p:sp>
        <p:nvSpPr>
          <p:cNvPr id="4" name="عنصر نائب للتذييل 4">
            <a:extLst>
              <a:ext uri="{FF2B5EF4-FFF2-40B4-BE49-F238E27FC236}">
                <a16:creationId xmlns:a16="http://schemas.microsoft.com/office/drawing/2014/main" id="{472DA78E-96ED-416D-9F8E-62280EABA32B}"/>
              </a:ext>
            </a:extLst>
          </p:cNvPr>
          <p:cNvSpPr>
            <a:spLocks noGrp="1"/>
          </p:cNvSpPr>
          <p:nvPr>
            <p:ph type="ftr" sz="quarter" idx="11"/>
          </p:nvPr>
        </p:nvSpPr>
        <p:spPr/>
        <p:txBody>
          <a:bodyPr/>
          <a:lstStyle>
            <a:lvl1pPr>
              <a:defRPr/>
            </a:lvl1pPr>
          </a:lstStyle>
          <a:p>
            <a:pPr>
              <a:defRPr/>
            </a:pPr>
            <a:endParaRPr lang="ar-JO"/>
          </a:p>
        </p:txBody>
      </p:sp>
      <p:sp>
        <p:nvSpPr>
          <p:cNvPr id="5" name="عنصر نائب لرقم الشريحة 5">
            <a:extLst>
              <a:ext uri="{FF2B5EF4-FFF2-40B4-BE49-F238E27FC236}">
                <a16:creationId xmlns:a16="http://schemas.microsoft.com/office/drawing/2014/main" id="{1D49BD30-4DA2-4D4C-BE45-FE3C6ECEED56}"/>
              </a:ext>
            </a:extLst>
          </p:cNvPr>
          <p:cNvSpPr>
            <a:spLocks noGrp="1"/>
          </p:cNvSpPr>
          <p:nvPr>
            <p:ph type="sldNum" sz="quarter" idx="12"/>
          </p:nvPr>
        </p:nvSpPr>
        <p:spPr/>
        <p:txBody>
          <a:bodyPr/>
          <a:lstStyle>
            <a:lvl1pPr>
              <a:defRPr/>
            </a:lvl1pPr>
          </a:lstStyle>
          <a:p>
            <a:fld id="{A7F5B514-87BA-4A98-B68F-4A5BF3F4ABB8}" type="slidenum">
              <a:rPr lang="ar-JO" altLang="en-US"/>
              <a:pPr/>
              <a:t>‹#›</a:t>
            </a:fld>
            <a:endParaRPr lang="ar-JO" altLang="en-US"/>
          </a:p>
        </p:txBody>
      </p:sp>
    </p:spTree>
    <p:extLst>
      <p:ext uri="{BB962C8B-B14F-4D97-AF65-F5344CB8AC3E}">
        <p14:creationId xmlns:p14="http://schemas.microsoft.com/office/powerpoint/2010/main" val="2953159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a:extLst>
              <a:ext uri="{FF2B5EF4-FFF2-40B4-BE49-F238E27FC236}">
                <a16:creationId xmlns:a16="http://schemas.microsoft.com/office/drawing/2014/main" id="{AC0E9239-7F98-4DC0-BEBE-EB3BA9322B59}"/>
              </a:ext>
            </a:extLst>
          </p:cNvPr>
          <p:cNvSpPr>
            <a:spLocks noGrp="1"/>
          </p:cNvSpPr>
          <p:nvPr>
            <p:ph type="dt" sz="half" idx="10"/>
          </p:nvPr>
        </p:nvSpPr>
        <p:spPr/>
        <p:txBody>
          <a:bodyPr/>
          <a:lstStyle>
            <a:lvl1pPr>
              <a:defRPr/>
            </a:lvl1pPr>
          </a:lstStyle>
          <a:p>
            <a:pPr>
              <a:defRPr/>
            </a:pPr>
            <a:fld id="{FE5B0956-AE84-4F62-8A26-218D58E995FD}" type="datetimeFigureOut">
              <a:rPr lang="ar-JO"/>
              <a:pPr>
                <a:defRPr/>
              </a:pPr>
              <a:t>17‏/3‏/1443</a:t>
            </a:fld>
            <a:endParaRPr lang="ar-JO"/>
          </a:p>
        </p:txBody>
      </p:sp>
      <p:sp>
        <p:nvSpPr>
          <p:cNvPr id="3" name="عنصر نائب للتذييل 4">
            <a:extLst>
              <a:ext uri="{FF2B5EF4-FFF2-40B4-BE49-F238E27FC236}">
                <a16:creationId xmlns:a16="http://schemas.microsoft.com/office/drawing/2014/main" id="{D7AEB2A1-3AD5-46F1-A3A7-BE1EB7FC6E7A}"/>
              </a:ext>
            </a:extLst>
          </p:cNvPr>
          <p:cNvSpPr>
            <a:spLocks noGrp="1"/>
          </p:cNvSpPr>
          <p:nvPr>
            <p:ph type="ftr" sz="quarter" idx="11"/>
          </p:nvPr>
        </p:nvSpPr>
        <p:spPr/>
        <p:txBody>
          <a:bodyPr/>
          <a:lstStyle>
            <a:lvl1pPr>
              <a:defRPr/>
            </a:lvl1pPr>
          </a:lstStyle>
          <a:p>
            <a:pPr>
              <a:defRPr/>
            </a:pPr>
            <a:endParaRPr lang="ar-JO"/>
          </a:p>
        </p:txBody>
      </p:sp>
      <p:sp>
        <p:nvSpPr>
          <p:cNvPr id="4" name="عنصر نائب لرقم الشريحة 5">
            <a:extLst>
              <a:ext uri="{FF2B5EF4-FFF2-40B4-BE49-F238E27FC236}">
                <a16:creationId xmlns:a16="http://schemas.microsoft.com/office/drawing/2014/main" id="{2B461175-349B-4DD4-872E-A0BF50B665BE}"/>
              </a:ext>
            </a:extLst>
          </p:cNvPr>
          <p:cNvSpPr>
            <a:spLocks noGrp="1"/>
          </p:cNvSpPr>
          <p:nvPr>
            <p:ph type="sldNum" sz="quarter" idx="12"/>
          </p:nvPr>
        </p:nvSpPr>
        <p:spPr/>
        <p:txBody>
          <a:bodyPr/>
          <a:lstStyle>
            <a:lvl1pPr>
              <a:defRPr/>
            </a:lvl1pPr>
          </a:lstStyle>
          <a:p>
            <a:fld id="{2180CE0A-CAC9-42EA-8B73-F849D3049B0A}" type="slidenum">
              <a:rPr lang="ar-JO" altLang="en-US"/>
              <a:pPr/>
              <a:t>‹#›</a:t>
            </a:fld>
            <a:endParaRPr lang="ar-JO" altLang="en-US"/>
          </a:p>
        </p:txBody>
      </p:sp>
    </p:spTree>
    <p:extLst>
      <p:ext uri="{BB962C8B-B14F-4D97-AF65-F5344CB8AC3E}">
        <p14:creationId xmlns:p14="http://schemas.microsoft.com/office/powerpoint/2010/main" val="319059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D0017-2E06-4087-8A33-C93F674BC5D2}"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a:extLst>
              <a:ext uri="{FF2B5EF4-FFF2-40B4-BE49-F238E27FC236}">
                <a16:creationId xmlns:a16="http://schemas.microsoft.com/office/drawing/2014/main" id="{E3E9A94D-21E3-47C1-B130-851A2F75DC82}"/>
              </a:ext>
            </a:extLst>
          </p:cNvPr>
          <p:cNvSpPr>
            <a:spLocks noGrp="1"/>
          </p:cNvSpPr>
          <p:nvPr>
            <p:ph type="dt" sz="half" idx="10"/>
          </p:nvPr>
        </p:nvSpPr>
        <p:spPr/>
        <p:txBody>
          <a:bodyPr/>
          <a:lstStyle>
            <a:lvl1pPr>
              <a:defRPr/>
            </a:lvl1pPr>
          </a:lstStyle>
          <a:p>
            <a:pPr>
              <a:defRPr/>
            </a:pPr>
            <a:fld id="{4FC1DDBC-C1C0-4514-8E84-929A43C995FC}" type="datetimeFigureOut">
              <a:rPr lang="ar-JO"/>
              <a:pPr>
                <a:defRPr/>
              </a:pPr>
              <a:t>17‏/3‏/1443</a:t>
            </a:fld>
            <a:endParaRPr lang="ar-JO"/>
          </a:p>
        </p:txBody>
      </p:sp>
      <p:sp>
        <p:nvSpPr>
          <p:cNvPr id="6" name="عنصر نائب للتذييل 4">
            <a:extLst>
              <a:ext uri="{FF2B5EF4-FFF2-40B4-BE49-F238E27FC236}">
                <a16:creationId xmlns:a16="http://schemas.microsoft.com/office/drawing/2014/main" id="{17B13852-AB76-40A5-A40D-097E46B8AD46}"/>
              </a:ext>
            </a:extLst>
          </p:cNvPr>
          <p:cNvSpPr>
            <a:spLocks noGrp="1"/>
          </p:cNvSpPr>
          <p:nvPr>
            <p:ph type="ftr" sz="quarter" idx="11"/>
          </p:nvPr>
        </p:nvSpPr>
        <p:spPr/>
        <p:txBody>
          <a:bodyPr/>
          <a:lstStyle>
            <a:lvl1pPr>
              <a:defRPr/>
            </a:lvl1pPr>
          </a:lstStyle>
          <a:p>
            <a:pPr>
              <a:defRPr/>
            </a:pPr>
            <a:endParaRPr lang="ar-JO"/>
          </a:p>
        </p:txBody>
      </p:sp>
      <p:sp>
        <p:nvSpPr>
          <p:cNvPr id="7" name="عنصر نائب لرقم الشريحة 5">
            <a:extLst>
              <a:ext uri="{FF2B5EF4-FFF2-40B4-BE49-F238E27FC236}">
                <a16:creationId xmlns:a16="http://schemas.microsoft.com/office/drawing/2014/main" id="{48951824-04AB-4BD2-9B5D-152D96F087CF}"/>
              </a:ext>
            </a:extLst>
          </p:cNvPr>
          <p:cNvSpPr>
            <a:spLocks noGrp="1"/>
          </p:cNvSpPr>
          <p:nvPr>
            <p:ph type="sldNum" sz="quarter" idx="12"/>
          </p:nvPr>
        </p:nvSpPr>
        <p:spPr/>
        <p:txBody>
          <a:bodyPr/>
          <a:lstStyle>
            <a:lvl1pPr>
              <a:defRPr/>
            </a:lvl1pPr>
          </a:lstStyle>
          <a:p>
            <a:fld id="{C01A6AE7-1A77-4927-999B-5BB40E1F1BC1}" type="slidenum">
              <a:rPr lang="ar-JO" altLang="en-US"/>
              <a:pPr/>
              <a:t>‹#›</a:t>
            </a:fld>
            <a:endParaRPr lang="ar-JO" altLang="en-US"/>
          </a:p>
        </p:txBody>
      </p:sp>
    </p:spTree>
    <p:extLst>
      <p:ext uri="{BB962C8B-B14F-4D97-AF65-F5344CB8AC3E}">
        <p14:creationId xmlns:p14="http://schemas.microsoft.com/office/powerpoint/2010/main" val="2197225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a:extLst>
              <a:ext uri="{FF2B5EF4-FFF2-40B4-BE49-F238E27FC236}">
                <a16:creationId xmlns:a16="http://schemas.microsoft.com/office/drawing/2014/main" id="{3991ADCB-0F4C-4E24-B304-F835A5E2A3DF}"/>
              </a:ext>
            </a:extLst>
          </p:cNvPr>
          <p:cNvSpPr>
            <a:spLocks noGrp="1"/>
          </p:cNvSpPr>
          <p:nvPr>
            <p:ph type="dt" sz="half" idx="10"/>
          </p:nvPr>
        </p:nvSpPr>
        <p:spPr/>
        <p:txBody>
          <a:bodyPr/>
          <a:lstStyle>
            <a:lvl1pPr>
              <a:defRPr/>
            </a:lvl1pPr>
          </a:lstStyle>
          <a:p>
            <a:pPr>
              <a:defRPr/>
            </a:pPr>
            <a:fld id="{4A5BD3D5-27CE-4C03-9860-9A65D5D7CEA9}" type="datetimeFigureOut">
              <a:rPr lang="ar-JO"/>
              <a:pPr>
                <a:defRPr/>
              </a:pPr>
              <a:t>17‏/3‏/1443</a:t>
            </a:fld>
            <a:endParaRPr lang="ar-JO"/>
          </a:p>
        </p:txBody>
      </p:sp>
      <p:sp>
        <p:nvSpPr>
          <p:cNvPr id="6" name="عنصر نائب للتذييل 4">
            <a:extLst>
              <a:ext uri="{FF2B5EF4-FFF2-40B4-BE49-F238E27FC236}">
                <a16:creationId xmlns:a16="http://schemas.microsoft.com/office/drawing/2014/main" id="{3BFDAB9A-8514-4467-9F12-A71DC7917293}"/>
              </a:ext>
            </a:extLst>
          </p:cNvPr>
          <p:cNvSpPr>
            <a:spLocks noGrp="1"/>
          </p:cNvSpPr>
          <p:nvPr>
            <p:ph type="ftr" sz="quarter" idx="11"/>
          </p:nvPr>
        </p:nvSpPr>
        <p:spPr/>
        <p:txBody>
          <a:bodyPr/>
          <a:lstStyle>
            <a:lvl1pPr>
              <a:defRPr/>
            </a:lvl1pPr>
          </a:lstStyle>
          <a:p>
            <a:pPr>
              <a:defRPr/>
            </a:pPr>
            <a:endParaRPr lang="ar-JO"/>
          </a:p>
        </p:txBody>
      </p:sp>
      <p:sp>
        <p:nvSpPr>
          <p:cNvPr id="7" name="عنصر نائب لرقم الشريحة 5">
            <a:extLst>
              <a:ext uri="{FF2B5EF4-FFF2-40B4-BE49-F238E27FC236}">
                <a16:creationId xmlns:a16="http://schemas.microsoft.com/office/drawing/2014/main" id="{C73337D3-8730-4054-B7FA-AE199DC1DCDC}"/>
              </a:ext>
            </a:extLst>
          </p:cNvPr>
          <p:cNvSpPr>
            <a:spLocks noGrp="1"/>
          </p:cNvSpPr>
          <p:nvPr>
            <p:ph type="sldNum" sz="quarter" idx="12"/>
          </p:nvPr>
        </p:nvSpPr>
        <p:spPr/>
        <p:txBody>
          <a:bodyPr/>
          <a:lstStyle>
            <a:lvl1pPr>
              <a:defRPr/>
            </a:lvl1pPr>
          </a:lstStyle>
          <a:p>
            <a:fld id="{C739C7DD-951A-411F-8331-EFC62DBD2EF0}" type="slidenum">
              <a:rPr lang="ar-JO" altLang="en-US"/>
              <a:pPr/>
              <a:t>‹#›</a:t>
            </a:fld>
            <a:endParaRPr lang="ar-JO" altLang="en-US"/>
          </a:p>
        </p:txBody>
      </p:sp>
    </p:spTree>
    <p:extLst>
      <p:ext uri="{BB962C8B-B14F-4D97-AF65-F5344CB8AC3E}">
        <p14:creationId xmlns:p14="http://schemas.microsoft.com/office/powerpoint/2010/main" val="3385383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4B71855F-C9F7-41AE-AEEB-0BEB0ABDEBA1}"/>
              </a:ext>
            </a:extLst>
          </p:cNvPr>
          <p:cNvSpPr>
            <a:spLocks noGrp="1"/>
          </p:cNvSpPr>
          <p:nvPr>
            <p:ph type="dt" sz="half" idx="10"/>
          </p:nvPr>
        </p:nvSpPr>
        <p:spPr/>
        <p:txBody>
          <a:bodyPr/>
          <a:lstStyle>
            <a:lvl1pPr>
              <a:defRPr/>
            </a:lvl1pPr>
          </a:lstStyle>
          <a:p>
            <a:pPr>
              <a:defRPr/>
            </a:pPr>
            <a:fld id="{3B263672-0EC7-4B5F-AA90-0093F8A0949C}" type="datetimeFigureOut">
              <a:rPr lang="ar-JO"/>
              <a:pPr>
                <a:defRPr/>
              </a:pPr>
              <a:t>17‏/3‏/1443</a:t>
            </a:fld>
            <a:endParaRPr lang="ar-JO"/>
          </a:p>
        </p:txBody>
      </p:sp>
      <p:sp>
        <p:nvSpPr>
          <p:cNvPr id="5" name="عنصر نائب للتذييل 4">
            <a:extLst>
              <a:ext uri="{FF2B5EF4-FFF2-40B4-BE49-F238E27FC236}">
                <a16:creationId xmlns:a16="http://schemas.microsoft.com/office/drawing/2014/main" id="{295E96E5-272C-4542-8AF9-F018099CEB92}"/>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a16="http://schemas.microsoft.com/office/drawing/2014/main" id="{C54E98F5-DE71-4CDA-8929-315E4C70BE43}"/>
              </a:ext>
            </a:extLst>
          </p:cNvPr>
          <p:cNvSpPr>
            <a:spLocks noGrp="1"/>
          </p:cNvSpPr>
          <p:nvPr>
            <p:ph type="sldNum" sz="quarter" idx="12"/>
          </p:nvPr>
        </p:nvSpPr>
        <p:spPr/>
        <p:txBody>
          <a:bodyPr/>
          <a:lstStyle>
            <a:lvl1pPr>
              <a:defRPr/>
            </a:lvl1pPr>
          </a:lstStyle>
          <a:p>
            <a:fld id="{DF058EF3-83B1-4D2D-90FD-B6CAC80E3CC1}" type="slidenum">
              <a:rPr lang="ar-JO" altLang="en-US"/>
              <a:pPr/>
              <a:t>‹#›</a:t>
            </a:fld>
            <a:endParaRPr lang="ar-JO" altLang="en-US"/>
          </a:p>
        </p:txBody>
      </p:sp>
    </p:spTree>
    <p:extLst>
      <p:ext uri="{BB962C8B-B14F-4D97-AF65-F5344CB8AC3E}">
        <p14:creationId xmlns:p14="http://schemas.microsoft.com/office/powerpoint/2010/main" val="545330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29D9B67A-D60E-47F8-BD65-BF603ACE5CBB}"/>
              </a:ext>
            </a:extLst>
          </p:cNvPr>
          <p:cNvSpPr>
            <a:spLocks noGrp="1"/>
          </p:cNvSpPr>
          <p:nvPr>
            <p:ph type="dt" sz="half" idx="10"/>
          </p:nvPr>
        </p:nvSpPr>
        <p:spPr/>
        <p:txBody>
          <a:bodyPr/>
          <a:lstStyle>
            <a:lvl1pPr>
              <a:defRPr/>
            </a:lvl1pPr>
          </a:lstStyle>
          <a:p>
            <a:pPr>
              <a:defRPr/>
            </a:pPr>
            <a:fld id="{96DE08A8-5D69-47ED-A8B8-744A18C35CE6}" type="datetimeFigureOut">
              <a:rPr lang="ar-JO"/>
              <a:pPr>
                <a:defRPr/>
              </a:pPr>
              <a:t>17‏/3‏/1443</a:t>
            </a:fld>
            <a:endParaRPr lang="ar-JO"/>
          </a:p>
        </p:txBody>
      </p:sp>
      <p:sp>
        <p:nvSpPr>
          <p:cNvPr id="5" name="عنصر نائب للتذييل 4">
            <a:extLst>
              <a:ext uri="{FF2B5EF4-FFF2-40B4-BE49-F238E27FC236}">
                <a16:creationId xmlns:a16="http://schemas.microsoft.com/office/drawing/2014/main" id="{54532140-0FAE-4902-BB22-35AAFDA4FBCD}"/>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a16="http://schemas.microsoft.com/office/drawing/2014/main" id="{214D7800-E8F5-4386-B79C-05A5C8C6A1BE}"/>
              </a:ext>
            </a:extLst>
          </p:cNvPr>
          <p:cNvSpPr>
            <a:spLocks noGrp="1"/>
          </p:cNvSpPr>
          <p:nvPr>
            <p:ph type="sldNum" sz="quarter" idx="12"/>
          </p:nvPr>
        </p:nvSpPr>
        <p:spPr/>
        <p:txBody>
          <a:bodyPr/>
          <a:lstStyle>
            <a:lvl1pPr>
              <a:defRPr/>
            </a:lvl1pPr>
          </a:lstStyle>
          <a:p>
            <a:fld id="{33DA852B-18D5-4F98-99D7-B4F0A8BF110E}" type="slidenum">
              <a:rPr lang="ar-JO" altLang="en-US"/>
              <a:pPr/>
              <a:t>‹#›</a:t>
            </a:fld>
            <a:endParaRPr lang="ar-JO" altLang="en-US"/>
          </a:p>
        </p:txBody>
      </p:sp>
    </p:spTree>
    <p:extLst>
      <p:ext uri="{BB962C8B-B14F-4D97-AF65-F5344CB8AC3E}">
        <p14:creationId xmlns:p14="http://schemas.microsoft.com/office/powerpoint/2010/main" val="59296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55D0017-2E06-4087-8A33-C93F674BC5D2}"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916C6-C2C1-43E1-8348-A4AFB67E8D37}"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D0017-2E06-4087-8A33-C93F674BC5D2}" type="datetimeFigureOut">
              <a:rPr lang="en-US" smtClean="0"/>
              <a:t>10/23/21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916C6-C2C1-43E1-8348-A4AFB67E8D37}"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D0017-2E06-4087-8A33-C93F674BC5D2}" type="datetimeFigureOut">
              <a:rPr lang="en-US" smtClean="0"/>
              <a:t>10/23/21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916C6-C2C1-43E1-8348-A4AFB67E8D37}"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D0017-2E06-4087-8A33-C93F674BC5D2}" type="datetimeFigureOut">
              <a:rPr lang="en-US" smtClean="0"/>
              <a:t>10/23/21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916C6-C2C1-43E1-8348-A4AFB67E8D3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5D0017-2E06-4087-8A33-C93F674BC5D2}"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916C6-C2C1-43E1-8348-A4AFB67E8D3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5D0017-2E06-4087-8A33-C93F674BC5D2}"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916C6-C2C1-43E1-8348-A4AFB67E8D3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55D0017-2E06-4087-8A33-C93F674BC5D2}" type="datetimeFigureOut">
              <a:rPr lang="en-US" smtClean="0"/>
              <a:t>10/23/21</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5E9916C6-C2C1-43E1-8348-A4AFB67E8D3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D4AF6-792E-40DF-81EF-CC47CC4EA9BB}" type="datetimeFigureOut">
              <a:rPr lang="en-US" smtClean="0"/>
              <a:t>10/23/21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BF8CE-194D-4AF2-8835-6E446DB21DE3}" type="slidenum">
              <a:rPr lang="en-US" smtClean="0"/>
              <a:t>‹#›</a:t>
            </a:fld>
            <a:endParaRPr lang="en-US"/>
          </a:p>
        </p:txBody>
      </p:sp>
    </p:spTree>
    <p:extLst>
      <p:ext uri="{BB962C8B-B14F-4D97-AF65-F5344CB8AC3E}">
        <p14:creationId xmlns:p14="http://schemas.microsoft.com/office/powerpoint/2010/main" val="288331856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عنصر نائب للعنوان 1">
            <a:extLst>
              <a:ext uri="{FF2B5EF4-FFF2-40B4-BE49-F238E27FC236}">
                <a16:creationId xmlns:a16="http://schemas.microsoft.com/office/drawing/2014/main" id="{5FE7B635-4D4D-41CF-A8DF-006DBA0A72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endParaRPr lang="en-US" altLang="en-US"/>
          </a:p>
        </p:txBody>
      </p:sp>
      <p:sp>
        <p:nvSpPr>
          <p:cNvPr id="1027" name="عنصر نائب للنص 2">
            <a:extLst>
              <a:ext uri="{FF2B5EF4-FFF2-40B4-BE49-F238E27FC236}">
                <a16:creationId xmlns:a16="http://schemas.microsoft.com/office/drawing/2014/main" id="{16F7C18B-F346-45AE-BE9B-BFCB2224D65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endParaRPr lang="en-US" altLang="en-US"/>
          </a:p>
          <a:p>
            <a:pPr lvl="1"/>
            <a:r>
              <a:rPr lang="ar-SA" altLang="en-US"/>
              <a:t>المستوى الثاني</a:t>
            </a:r>
            <a:endParaRPr lang="en-US" altLang="en-US"/>
          </a:p>
          <a:p>
            <a:pPr lvl="2"/>
            <a:r>
              <a:rPr lang="ar-SA" altLang="en-US"/>
              <a:t>المستوى الثالث</a:t>
            </a:r>
            <a:endParaRPr lang="en-US" altLang="en-US"/>
          </a:p>
          <a:p>
            <a:pPr lvl="3"/>
            <a:r>
              <a:rPr lang="ar-SA" altLang="en-US"/>
              <a:t>المستوى الرابع</a:t>
            </a:r>
            <a:endParaRPr lang="en-US" altLang="en-US"/>
          </a:p>
          <a:p>
            <a:pPr lvl="4"/>
            <a:r>
              <a:rPr lang="ar-SA" altLang="en-US"/>
              <a:t>المستوى الخامس</a:t>
            </a:r>
            <a:endParaRPr lang="en-US" altLang="en-US"/>
          </a:p>
        </p:txBody>
      </p:sp>
      <p:sp>
        <p:nvSpPr>
          <p:cNvPr id="4" name="عنصر نائب للتاريخ 3">
            <a:extLst>
              <a:ext uri="{FF2B5EF4-FFF2-40B4-BE49-F238E27FC236}">
                <a16:creationId xmlns:a16="http://schemas.microsoft.com/office/drawing/2014/main" id="{4A4C6438-3FC7-41A8-A897-221ECFF622D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DB7E9521-068E-45F1-AFDF-20BEA56C9111}" type="datetimeFigureOut">
              <a:rPr lang="ar-JO"/>
              <a:pPr>
                <a:defRPr/>
              </a:pPr>
              <a:t>17‏/3‏/1443</a:t>
            </a:fld>
            <a:endParaRPr lang="ar-JO"/>
          </a:p>
        </p:txBody>
      </p:sp>
      <p:sp>
        <p:nvSpPr>
          <p:cNvPr id="5" name="عنصر نائب للتذييل 4">
            <a:extLst>
              <a:ext uri="{FF2B5EF4-FFF2-40B4-BE49-F238E27FC236}">
                <a16:creationId xmlns:a16="http://schemas.microsoft.com/office/drawing/2014/main" id="{EB6385D5-2E1B-4694-A00F-1CC43FBEB52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ar-JO"/>
          </a:p>
        </p:txBody>
      </p:sp>
      <p:sp>
        <p:nvSpPr>
          <p:cNvPr id="6" name="عنصر نائب لرقم الشريحة 5">
            <a:extLst>
              <a:ext uri="{FF2B5EF4-FFF2-40B4-BE49-F238E27FC236}">
                <a16:creationId xmlns:a16="http://schemas.microsoft.com/office/drawing/2014/main" id="{A1F7C81B-2BE2-41F0-9004-28EB6057768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55A9520-1789-4A37-A79E-C08FFFF5E686}" type="slidenum">
              <a:rPr lang="ar-JO" altLang="en-US"/>
              <a:pPr/>
              <a:t>‹#›</a:t>
            </a:fld>
            <a:endParaRPr lang="ar-JO" altLang="en-US"/>
          </a:p>
        </p:txBody>
      </p:sp>
    </p:spTree>
    <p:extLst>
      <p:ext uri="{BB962C8B-B14F-4D97-AF65-F5344CB8AC3E}">
        <p14:creationId xmlns:p14="http://schemas.microsoft.com/office/powerpoint/2010/main" val="128103838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0"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0"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0"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0" fontAlgn="base">
        <a:spcBef>
          <a:spcPct val="0"/>
        </a:spcBef>
        <a:spcAft>
          <a:spcPct val="0"/>
        </a:spcAft>
        <a:defRPr sz="4400">
          <a:solidFill>
            <a:schemeClr val="tx1"/>
          </a:solidFill>
          <a:latin typeface="Calibri" pitchFamily="34" charset="0"/>
          <a:cs typeface="Times New Roman" pitchFamily="18" charset="0"/>
        </a:defRPr>
      </a:lvl6pPr>
      <a:lvl7pPr marL="914400" algn="ctr" rtl="0" fontAlgn="base">
        <a:spcBef>
          <a:spcPct val="0"/>
        </a:spcBef>
        <a:spcAft>
          <a:spcPct val="0"/>
        </a:spcAft>
        <a:defRPr sz="4400">
          <a:solidFill>
            <a:schemeClr val="tx1"/>
          </a:solidFill>
          <a:latin typeface="Calibri" pitchFamily="34" charset="0"/>
          <a:cs typeface="Times New Roman" pitchFamily="18" charset="0"/>
        </a:defRPr>
      </a:lvl7pPr>
      <a:lvl8pPr marL="1371600" algn="ctr" rtl="0" fontAlgn="base">
        <a:spcBef>
          <a:spcPct val="0"/>
        </a:spcBef>
        <a:spcAft>
          <a:spcPct val="0"/>
        </a:spcAft>
        <a:defRPr sz="4400">
          <a:solidFill>
            <a:schemeClr val="tx1"/>
          </a:solidFill>
          <a:latin typeface="Calibri" pitchFamily="34" charset="0"/>
          <a:cs typeface="Times New Roman" pitchFamily="18" charset="0"/>
        </a:defRPr>
      </a:lvl8pPr>
      <a:lvl9pPr marL="1828800" algn="ctr" rtl="0"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learningradiology.com/caseofweek/caseoftheweekpix2/cow137arr.jpg"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4575" y="1700808"/>
            <a:ext cx="716734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rPr>
              <a:t>Neonatal emergencies</a:t>
            </a:r>
          </a:p>
        </p:txBody>
      </p:sp>
      <p:sp>
        <p:nvSpPr>
          <p:cNvPr id="2" name="TextBox 1"/>
          <p:cNvSpPr txBox="1"/>
          <p:nvPr/>
        </p:nvSpPr>
        <p:spPr>
          <a:xfrm>
            <a:off x="5508104" y="3933056"/>
            <a:ext cx="2448272" cy="1323439"/>
          </a:xfrm>
          <a:prstGeom prst="rect">
            <a:avLst/>
          </a:prstGeom>
          <a:noFill/>
        </p:spPr>
        <p:txBody>
          <a:bodyPr wrap="square" rtlCol="0">
            <a:spAutoFit/>
          </a:bodyPr>
          <a:lstStyle/>
          <a:p>
            <a:pPr algn="l"/>
            <a:r>
              <a:rPr lang="en-US" sz="2000" b="1" dirty="0" err="1"/>
              <a:t>Manar</a:t>
            </a:r>
            <a:r>
              <a:rPr lang="en-US" sz="2000" b="1" dirty="0"/>
              <a:t> </a:t>
            </a:r>
            <a:r>
              <a:rPr lang="en-US" sz="2000" b="1" dirty="0" err="1"/>
              <a:t>Omoush</a:t>
            </a:r>
            <a:endParaRPr lang="en-US" sz="2000" b="1" dirty="0"/>
          </a:p>
          <a:p>
            <a:pPr algn="l"/>
            <a:r>
              <a:rPr lang="en-US" sz="2000" b="1" dirty="0" err="1"/>
              <a:t>Ansam</a:t>
            </a:r>
            <a:r>
              <a:rPr lang="en-US" sz="2000" b="1" dirty="0"/>
              <a:t> Al-</a:t>
            </a:r>
            <a:r>
              <a:rPr lang="en-US" sz="2000" b="1" dirty="0" err="1"/>
              <a:t>naimat</a:t>
            </a:r>
            <a:r>
              <a:rPr lang="en-US" sz="2000" b="1" dirty="0"/>
              <a:t> </a:t>
            </a:r>
          </a:p>
          <a:p>
            <a:pPr algn="l"/>
            <a:r>
              <a:rPr lang="en-US" sz="2000" b="1" dirty="0" err="1"/>
              <a:t>Roa’a</a:t>
            </a:r>
            <a:r>
              <a:rPr lang="en-US" sz="2000" b="1" dirty="0"/>
              <a:t> Al-</a:t>
            </a:r>
            <a:r>
              <a:rPr lang="en-US" sz="2000" b="1" dirty="0" err="1"/>
              <a:t>naimat</a:t>
            </a:r>
            <a:r>
              <a:rPr lang="en-US" sz="2000" b="1" dirty="0"/>
              <a:t> </a:t>
            </a:r>
          </a:p>
          <a:p>
            <a:pPr algn="l"/>
            <a:r>
              <a:rPr lang="en-US" sz="2000" b="1" dirty="0"/>
              <a:t>Eliza </a:t>
            </a:r>
            <a:r>
              <a:rPr lang="en-US" sz="2000" b="1" dirty="0" err="1"/>
              <a:t>Dumour</a:t>
            </a:r>
            <a:r>
              <a:rPr lang="en-US" sz="2000" b="1" dirty="0"/>
              <a:t> </a:t>
            </a:r>
          </a:p>
        </p:txBody>
      </p:sp>
    </p:spTree>
    <p:extLst>
      <p:ext uri="{BB962C8B-B14F-4D97-AF65-F5344CB8AC3E}">
        <p14:creationId xmlns:p14="http://schemas.microsoft.com/office/powerpoint/2010/main" val="371103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5525762"/>
          </a:xfrm>
          <a:prstGeom prst="rect">
            <a:avLst/>
          </a:prstGeom>
        </p:spPr>
      </p:pic>
      <p:sp>
        <p:nvSpPr>
          <p:cNvPr id="9" name="Title 1"/>
          <p:cNvSpPr>
            <a:spLocks noGrp="1"/>
          </p:cNvSpPr>
          <p:nvPr>
            <p:ph type="title"/>
          </p:nvPr>
        </p:nvSpPr>
        <p:spPr>
          <a:xfrm>
            <a:off x="688490" y="404664"/>
            <a:ext cx="7756263" cy="1054250"/>
          </a:xfrm>
        </p:spPr>
        <p:txBody>
          <a:bodyPr/>
          <a:lstStyle/>
          <a:p>
            <a:r>
              <a:rPr lang="en-US" dirty="0"/>
              <a:t>Volvulus </a:t>
            </a:r>
            <a:r>
              <a:rPr lang="en-US" dirty="0" err="1"/>
              <a:t>neonatorum</a:t>
            </a:r>
            <a:endParaRPr lang="en-US" dirty="0"/>
          </a:p>
        </p:txBody>
      </p:sp>
    </p:spTree>
    <p:extLst>
      <p:ext uri="{BB962C8B-B14F-4D97-AF65-F5344CB8AC3E}">
        <p14:creationId xmlns:p14="http://schemas.microsoft.com/office/powerpoint/2010/main" val="196205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8490" y="404664"/>
            <a:ext cx="7756263"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Volvulus </a:t>
            </a:r>
            <a:r>
              <a:rPr lang="en-US" dirty="0" err="1"/>
              <a:t>neonatorum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97661174"/>
              </p:ext>
            </p:extLst>
          </p:nvPr>
        </p:nvGraphicFramePr>
        <p:xfrm>
          <a:off x="84376" y="2204864"/>
          <a:ext cx="8964489" cy="2950448"/>
        </p:xfrm>
        <a:graphic>
          <a:graphicData uri="http://schemas.openxmlformats.org/drawingml/2006/table">
            <a:tbl>
              <a:tblPr rtl="1" firstRow="1" bandRow="1">
                <a:tableStyleId>{5C22544A-7EE6-4342-B048-85BDC9FD1C3A}</a:tableStyleId>
              </a:tblPr>
              <a:tblGrid>
                <a:gridCol w="1494082">
                  <a:extLst>
                    <a:ext uri="{9D8B030D-6E8A-4147-A177-3AD203B41FA5}">
                      <a16:colId xmlns:a16="http://schemas.microsoft.com/office/drawing/2014/main" val="20000"/>
                    </a:ext>
                  </a:extLst>
                </a:gridCol>
                <a:gridCol w="1507716">
                  <a:extLst>
                    <a:ext uri="{9D8B030D-6E8A-4147-A177-3AD203B41FA5}">
                      <a16:colId xmlns:a16="http://schemas.microsoft.com/office/drawing/2014/main" val="20001"/>
                    </a:ext>
                  </a:extLst>
                </a:gridCol>
                <a:gridCol w="1535832">
                  <a:extLst>
                    <a:ext uri="{9D8B030D-6E8A-4147-A177-3AD203B41FA5}">
                      <a16:colId xmlns:a16="http://schemas.microsoft.com/office/drawing/2014/main" val="20002"/>
                    </a:ext>
                  </a:extLst>
                </a:gridCol>
                <a:gridCol w="1438698">
                  <a:extLst>
                    <a:ext uri="{9D8B030D-6E8A-4147-A177-3AD203B41FA5}">
                      <a16:colId xmlns:a16="http://schemas.microsoft.com/office/drawing/2014/main" val="20003"/>
                    </a:ext>
                  </a:extLst>
                </a:gridCol>
                <a:gridCol w="1514143">
                  <a:extLst>
                    <a:ext uri="{9D8B030D-6E8A-4147-A177-3AD203B41FA5}">
                      <a16:colId xmlns:a16="http://schemas.microsoft.com/office/drawing/2014/main" val="20004"/>
                    </a:ext>
                  </a:extLst>
                </a:gridCol>
                <a:gridCol w="1474018">
                  <a:extLst>
                    <a:ext uri="{9D8B030D-6E8A-4147-A177-3AD203B41FA5}">
                      <a16:colId xmlns:a16="http://schemas.microsoft.com/office/drawing/2014/main" val="20005"/>
                    </a:ext>
                  </a:extLst>
                </a:gridCol>
              </a:tblGrid>
              <a:tr h="1152128">
                <a:tc>
                  <a:txBody>
                    <a:bodyPr/>
                    <a:lstStyle/>
                    <a:p>
                      <a:r>
                        <a:rPr lang="en-US" dirty="0"/>
                        <a:t>treatment</a:t>
                      </a:r>
                    </a:p>
                  </a:txBody>
                  <a:tcPr/>
                </a:tc>
                <a:tc>
                  <a:txBody>
                    <a:bodyPr/>
                    <a:lstStyle/>
                    <a:p>
                      <a:r>
                        <a:rPr lang="en-US" dirty="0"/>
                        <a:t>Associations</a:t>
                      </a:r>
                    </a:p>
                  </a:txBody>
                  <a:tcPr/>
                </a:tc>
                <a:tc>
                  <a:txBody>
                    <a:bodyPr/>
                    <a:lstStyle/>
                    <a:p>
                      <a:r>
                        <a:rPr lang="en-US" dirty="0"/>
                        <a:t>Investigations and imaging</a:t>
                      </a:r>
                    </a:p>
                  </a:txBody>
                  <a:tcPr/>
                </a:tc>
                <a:tc>
                  <a:txBody>
                    <a:bodyPr/>
                    <a:lstStyle/>
                    <a:p>
                      <a:r>
                        <a:rPr lang="en-US" dirty="0"/>
                        <a:t>presentation</a:t>
                      </a:r>
                    </a:p>
                  </a:txBody>
                  <a:tcPr/>
                </a:tc>
                <a:tc>
                  <a:txBody>
                    <a:bodyPr/>
                    <a:lstStyle/>
                    <a:p>
                      <a:r>
                        <a:rPr lang="en-US" dirty="0"/>
                        <a:t>causes</a:t>
                      </a:r>
                    </a:p>
                  </a:txBody>
                  <a:tcPr/>
                </a:tc>
                <a:tc>
                  <a:txBody>
                    <a:bodyPr/>
                    <a:lstStyle/>
                    <a:p>
                      <a:endParaRPr lang="en-US" dirty="0"/>
                    </a:p>
                  </a:txBody>
                  <a:tcPr/>
                </a:tc>
                <a:extLst>
                  <a:ext uri="{0D108BD9-81ED-4DB2-BD59-A6C34878D82A}">
                    <a16:rowId xmlns:a16="http://schemas.microsoft.com/office/drawing/2014/main" val="10000"/>
                  </a:ext>
                </a:extLst>
              </a:tr>
              <a:tr h="1152128">
                <a:tc>
                  <a:txBody>
                    <a:bodyPr/>
                    <a:lstStyle/>
                    <a:p>
                      <a:r>
                        <a:rPr lang="en-US" altLang="en-US" b="1" dirty="0">
                          <a:effectLst>
                            <a:outerShdw blurRad="38100" dist="38100" dir="2700000" algn="tl">
                              <a:srgbClr val="C0C0C0"/>
                            </a:outerShdw>
                          </a:effectLst>
                        </a:rPr>
                        <a:t> </a:t>
                      </a:r>
                      <a:r>
                        <a:rPr lang="en-US" altLang="en-US" b="0" dirty="0" err="1">
                          <a:effectLst/>
                        </a:rPr>
                        <a:t>ladd’s</a:t>
                      </a:r>
                      <a:r>
                        <a:rPr lang="en-US" altLang="en-US" b="0" dirty="0">
                          <a:effectLst/>
                        </a:rPr>
                        <a:t> procedures </a:t>
                      </a:r>
                      <a:endParaRPr lang="en-US" b="0" dirty="0">
                        <a:effectLst/>
                      </a:endParaRPr>
                    </a:p>
                  </a:txBody>
                  <a:tcPr/>
                </a:tc>
                <a:tc>
                  <a:txBody>
                    <a:bodyPr/>
                    <a:lstStyle/>
                    <a:p>
                      <a:endParaRPr lang="en-US" dirty="0"/>
                    </a:p>
                  </a:txBody>
                  <a:tcPr/>
                </a:tc>
                <a:tc>
                  <a:txBody>
                    <a:bodyPr/>
                    <a:lstStyle/>
                    <a:p>
                      <a:r>
                        <a:rPr lang="en-US" altLang="en-US" sz="1600" dirty="0"/>
                        <a:t>dilated bowel loops </a:t>
                      </a:r>
                      <a:br>
                        <a:rPr lang="en-US" altLang="en-US" sz="1600" dirty="0"/>
                      </a:br>
                      <a:r>
                        <a:rPr lang="en-US" altLang="en-US" sz="1600" dirty="0"/>
                        <a:t>-air fluid levels and decreased air distal to the obstruction </a:t>
                      </a:r>
                      <a:endParaRPr lang="en-US" sz="1600" dirty="0"/>
                    </a:p>
                  </a:txBody>
                  <a:tcPr/>
                </a:tc>
                <a:tc>
                  <a:txBody>
                    <a:bodyPr/>
                    <a:lstStyle/>
                    <a:p>
                      <a:r>
                        <a:rPr lang="en-US" dirty="0"/>
                        <a:t>Obstruction </a:t>
                      </a:r>
                      <a:r>
                        <a:rPr lang="en-US" dirty="0" err="1"/>
                        <a:t>triade</a:t>
                      </a:r>
                      <a:r>
                        <a:rPr lang="en-US" dirty="0"/>
                        <a:t> </a:t>
                      </a:r>
                    </a:p>
                    <a:p>
                      <a:r>
                        <a:rPr lang="en-US" dirty="0"/>
                        <a:t>Ill define mass</a:t>
                      </a:r>
                    </a:p>
                    <a:p>
                      <a:r>
                        <a:rPr lang="en-US" dirty="0"/>
                        <a:t> </a:t>
                      </a:r>
                    </a:p>
                  </a:txBody>
                  <a:tcPr/>
                </a:tc>
                <a:tc>
                  <a:txBody>
                    <a:bodyPr/>
                    <a:lstStyle/>
                    <a:p>
                      <a:r>
                        <a:rPr lang="en-US" dirty="0" err="1"/>
                        <a:t>malrotation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Volvulus </a:t>
                      </a:r>
                      <a:r>
                        <a:rPr lang="en-US" dirty="0" err="1"/>
                        <a:t>neonatorum</a:t>
                      </a:r>
                      <a:endParaRPr lang="en-US" dirty="0"/>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8968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520" y="29277"/>
            <a:ext cx="4320480" cy="67994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4" y="-1"/>
            <a:ext cx="4855979" cy="6828721"/>
          </a:xfrm>
          <a:prstGeom prst="rect">
            <a:avLst/>
          </a:prstGeom>
        </p:spPr>
      </p:pic>
    </p:spTree>
    <p:extLst>
      <p:ext uri="{BB962C8B-B14F-4D97-AF65-F5344CB8AC3E}">
        <p14:creationId xmlns:p14="http://schemas.microsoft.com/office/powerpoint/2010/main" val="323495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9" y="-1871"/>
            <a:ext cx="4817889" cy="6858000"/>
          </a:xfrm>
          <a:prstGeom prst="rect">
            <a:avLst/>
          </a:prstGeom>
        </p:spPr>
      </p:pic>
      <p:sp>
        <p:nvSpPr>
          <p:cNvPr id="3" name="Rectangle 2">
            <a:extLst>
              <a:ext uri="{FF2B5EF4-FFF2-40B4-BE49-F238E27FC236}">
                <a16:creationId xmlns:a16="http://schemas.microsoft.com/office/drawing/2014/main" id="{86D31F2F-FEAA-4E34-BBD1-676BCCA53D74}"/>
              </a:ext>
            </a:extLst>
          </p:cNvPr>
          <p:cNvSpPr>
            <a:spLocks noChangeArrowheads="1"/>
          </p:cNvSpPr>
          <p:nvPr/>
        </p:nvSpPr>
        <p:spPr bwMode="auto">
          <a:xfrm>
            <a:off x="4992216" y="2492896"/>
            <a:ext cx="3684240" cy="238219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000" i="1" dirty="0">
                <a:solidFill>
                  <a:srgbClr val="D72507"/>
                </a:solidFill>
                <a:latin typeface="+mj-lt"/>
              </a:rPr>
              <a:t>Treatment:</a:t>
            </a:r>
            <a:r>
              <a:rPr lang="en-US" altLang="en-US" sz="2000" dirty="0">
                <a:solidFill>
                  <a:srgbClr val="333399"/>
                </a:solidFill>
                <a:latin typeface="+mj-lt"/>
              </a:rPr>
              <a:t>   </a:t>
            </a:r>
          </a:p>
          <a:p>
            <a:r>
              <a:rPr lang="en-US" altLang="en-US" sz="2000" dirty="0">
                <a:latin typeface="+mj-lt"/>
              </a:rPr>
              <a:t>surgery - </a:t>
            </a:r>
            <a:r>
              <a:rPr lang="en-US" altLang="en-US" sz="2000" dirty="0" err="1">
                <a:latin typeface="+mj-lt"/>
              </a:rPr>
              <a:t>ladd’s</a:t>
            </a:r>
            <a:r>
              <a:rPr lang="en-US" altLang="en-US" sz="2000" dirty="0">
                <a:latin typeface="+mj-lt"/>
              </a:rPr>
              <a:t> procedures </a:t>
            </a:r>
          </a:p>
          <a:p>
            <a:r>
              <a:rPr lang="en-US" altLang="en-US" sz="2000" dirty="0">
                <a:solidFill>
                  <a:srgbClr val="333399"/>
                </a:solidFill>
                <a:latin typeface="+mj-lt"/>
              </a:rPr>
              <a:t>Pre-op.  </a:t>
            </a:r>
          </a:p>
          <a:p>
            <a:r>
              <a:rPr lang="en-US" altLang="en-US" sz="2000" dirty="0">
                <a:latin typeface="+mj-lt"/>
              </a:rPr>
              <a:t>Resuscitate  + IV antibiotics.</a:t>
            </a:r>
          </a:p>
          <a:p>
            <a:r>
              <a:rPr lang="en-US" altLang="en-US" sz="2000" dirty="0">
                <a:solidFill>
                  <a:srgbClr val="333399"/>
                </a:solidFill>
                <a:latin typeface="+mj-lt"/>
              </a:rPr>
              <a:t>Post-op.  </a:t>
            </a:r>
          </a:p>
          <a:p>
            <a:r>
              <a:rPr lang="en-US" altLang="en-US" sz="2000" dirty="0">
                <a:latin typeface="+mj-lt"/>
              </a:rPr>
              <a:t>IV Fluid for at least 24 hours .</a:t>
            </a:r>
          </a:p>
          <a:p>
            <a:r>
              <a:rPr lang="en-US" altLang="en-US" sz="2000" dirty="0">
                <a:latin typeface="+mj-lt"/>
              </a:rPr>
              <a:t>Antibiotic course according to findings at surgery . </a:t>
            </a:r>
          </a:p>
        </p:txBody>
      </p:sp>
    </p:spTree>
    <p:extLst>
      <p:ext uri="{BB962C8B-B14F-4D97-AF65-F5344CB8AC3E}">
        <p14:creationId xmlns:p14="http://schemas.microsoft.com/office/powerpoint/2010/main" val="216224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Imperforated anus</a:t>
            </a:r>
          </a:p>
        </p:txBody>
      </p:sp>
      <p:sp>
        <p:nvSpPr>
          <p:cNvPr id="6" name="Rectangle 5"/>
          <p:cNvSpPr/>
          <p:nvPr/>
        </p:nvSpPr>
        <p:spPr>
          <a:xfrm>
            <a:off x="1115616" y="4869160"/>
            <a:ext cx="4572000" cy="923330"/>
          </a:xfrm>
          <a:prstGeom prst="rect">
            <a:avLst/>
          </a:prstGeom>
        </p:spPr>
        <p:txBody>
          <a:bodyPr>
            <a:spAutoFit/>
          </a:bodyPr>
          <a:lstStyle/>
          <a:p>
            <a:r>
              <a:rPr lang="en-US" altLang="en-US" dirty="0">
                <a:solidFill>
                  <a:srgbClr val="D72507"/>
                </a:solidFill>
                <a:latin typeface="Calibri" panose="020F0502020204030204" pitchFamily="34" charset="0"/>
                <a:cs typeface="Calibri" panose="020F0502020204030204" pitchFamily="34" charset="0"/>
              </a:rPr>
              <a:t>Associated malformation :</a:t>
            </a:r>
          </a:p>
          <a:p>
            <a:r>
              <a:rPr lang="en-US" altLang="en-US" dirty="0">
                <a:latin typeface="Calibri" panose="020F0502020204030204" pitchFamily="34" charset="0"/>
                <a:cs typeface="Calibri" panose="020F0502020204030204" pitchFamily="34" charset="0"/>
              </a:rPr>
              <a:t> VACTERL /Down’s syndrome / </a:t>
            </a:r>
            <a:r>
              <a:rPr lang="en-US" altLang="en-US" dirty="0" err="1">
                <a:latin typeface="Calibri" panose="020F0502020204030204" pitchFamily="34" charset="0"/>
                <a:cs typeface="Calibri" panose="020F0502020204030204" pitchFamily="34" charset="0"/>
              </a:rPr>
              <a:t>Hirschsprung’s</a:t>
            </a:r>
            <a:r>
              <a:rPr lang="en-US" altLang="en-US" dirty="0">
                <a:latin typeface="Calibri" panose="020F0502020204030204" pitchFamily="34" charset="0"/>
                <a:cs typeface="Calibri" panose="020F0502020204030204" pitchFamily="34" charset="0"/>
              </a:rPr>
              <a:t> disease / duodenal </a:t>
            </a:r>
            <a:r>
              <a:rPr lang="en-US" altLang="en-US" dirty="0" err="1">
                <a:latin typeface="Calibri" panose="020F0502020204030204" pitchFamily="34" charset="0"/>
                <a:cs typeface="Calibri" panose="020F0502020204030204" pitchFamily="34" charset="0"/>
              </a:rPr>
              <a:t>atrasia</a:t>
            </a:r>
            <a:endParaRPr lang="en-US" altLang="en-US"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60871964"/>
              </p:ext>
            </p:extLst>
          </p:nvPr>
        </p:nvGraphicFramePr>
        <p:xfrm>
          <a:off x="0" y="2204864"/>
          <a:ext cx="9143999" cy="4041632"/>
        </p:xfrm>
        <a:graphic>
          <a:graphicData uri="http://schemas.openxmlformats.org/drawingml/2006/table">
            <a:tbl>
              <a:tblPr rtl="1" firstRow="1" bandRow="1">
                <a:tableStyleId>{5C22544A-7EE6-4342-B048-85BDC9FD1C3A}</a:tableStyleId>
              </a:tblPr>
              <a:tblGrid>
                <a:gridCol w="1629140">
                  <a:extLst>
                    <a:ext uri="{9D8B030D-6E8A-4147-A177-3AD203B41FA5}">
                      <a16:colId xmlns:a16="http://schemas.microsoft.com/office/drawing/2014/main" val="20000"/>
                    </a:ext>
                  </a:extLst>
                </a:gridCol>
                <a:gridCol w="1641187">
                  <a:extLst>
                    <a:ext uri="{9D8B030D-6E8A-4147-A177-3AD203B41FA5}">
                      <a16:colId xmlns:a16="http://schemas.microsoft.com/office/drawing/2014/main" val="20001"/>
                    </a:ext>
                  </a:extLst>
                </a:gridCol>
                <a:gridCol w="1358167">
                  <a:extLst>
                    <a:ext uri="{9D8B030D-6E8A-4147-A177-3AD203B41FA5}">
                      <a16:colId xmlns:a16="http://schemas.microsoft.com/office/drawing/2014/main" val="20002"/>
                    </a:ext>
                  </a:extLst>
                </a:gridCol>
                <a:gridCol w="1566587">
                  <a:extLst>
                    <a:ext uri="{9D8B030D-6E8A-4147-A177-3AD203B41FA5}">
                      <a16:colId xmlns:a16="http://schemas.microsoft.com/office/drawing/2014/main" val="20003"/>
                    </a:ext>
                  </a:extLst>
                </a:gridCol>
                <a:gridCol w="1328559">
                  <a:extLst>
                    <a:ext uri="{9D8B030D-6E8A-4147-A177-3AD203B41FA5}">
                      <a16:colId xmlns:a16="http://schemas.microsoft.com/office/drawing/2014/main" val="20004"/>
                    </a:ext>
                  </a:extLst>
                </a:gridCol>
                <a:gridCol w="1620359">
                  <a:extLst>
                    <a:ext uri="{9D8B030D-6E8A-4147-A177-3AD203B41FA5}">
                      <a16:colId xmlns:a16="http://schemas.microsoft.com/office/drawing/2014/main" val="20005"/>
                    </a:ext>
                  </a:extLst>
                </a:gridCol>
              </a:tblGrid>
              <a:tr h="1152128">
                <a:tc>
                  <a:txBody>
                    <a:bodyPr/>
                    <a:lstStyle/>
                    <a:p>
                      <a:r>
                        <a:rPr lang="en-US" dirty="0"/>
                        <a:t>treatment</a:t>
                      </a:r>
                    </a:p>
                  </a:txBody>
                  <a:tcPr/>
                </a:tc>
                <a:tc>
                  <a:txBody>
                    <a:bodyPr/>
                    <a:lstStyle/>
                    <a:p>
                      <a:r>
                        <a:rPr lang="en-US" dirty="0"/>
                        <a:t>Associations</a:t>
                      </a:r>
                    </a:p>
                  </a:txBody>
                  <a:tcPr/>
                </a:tc>
                <a:tc>
                  <a:txBody>
                    <a:bodyPr/>
                    <a:lstStyle/>
                    <a:p>
                      <a:r>
                        <a:rPr lang="en-US" dirty="0"/>
                        <a:t>Investigations and imaging</a:t>
                      </a:r>
                    </a:p>
                  </a:txBody>
                  <a:tcPr/>
                </a:tc>
                <a:tc>
                  <a:txBody>
                    <a:bodyPr/>
                    <a:lstStyle/>
                    <a:p>
                      <a:r>
                        <a:rPr lang="en-US" dirty="0"/>
                        <a:t>presentation</a:t>
                      </a:r>
                    </a:p>
                  </a:txBody>
                  <a:tcPr/>
                </a:tc>
                <a:tc>
                  <a:txBody>
                    <a:bodyPr/>
                    <a:lstStyle/>
                    <a:p>
                      <a:r>
                        <a:rPr lang="en-US" dirty="0"/>
                        <a:t>causes</a:t>
                      </a:r>
                    </a:p>
                  </a:txBody>
                  <a:tcPr/>
                </a:tc>
                <a:tc>
                  <a:txBody>
                    <a:bodyPr/>
                    <a:lstStyle/>
                    <a:p>
                      <a:endParaRPr lang="en-US" dirty="0"/>
                    </a:p>
                  </a:txBody>
                  <a:tcPr/>
                </a:tc>
                <a:extLst>
                  <a:ext uri="{0D108BD9-81ED-4DB2-BD59-A6C34878D82A}">
                    <a16:rowId xmlns:a16="http://schemas.microsoft.com/office/drawing/2014/main" val="10000"/>
                  </a:ext>
                </a:extLst>
              </a:tr>
              <a:tr h="1152128">
                <a:tc>
                  <a:txBody>
                    <a:bodyPr/>
                    <a:lstStyle/>
                    <a:p>
                      <a:pPr hangingPunct="1">
                        <a:lnSpc>
                          <a:spcPct val="100000"/>
                        </a:lnSpc>
                        <a:spcBef>
                          <a:spcPct val="20000"/>
                        </a:spcBef>
                        <a:buClr>
                          <a:schemeClr val="hlink"/>
                        </a:buClr>
                        <a:buSzPct val="70000"/>
                        <a:buFont typeface="Wingdings" panose="05000000000000000000" pitchFamily="2" charset="2"/>
                        <a:buNone/>
                      </a:pPr>
                      <a:r>
                        <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rPr>
                        <a:t>Low defect : perineal </a:t>
                      </a:r>
                      <a:r>
                        <a:rPr lang="en-US" altLang="en-US" sz="1800" dirty="0" err="1">
                          <a:effectLst>
                            <a:outerShdw blurRad="38100" dist="38100" dir="2700000" algn="tl">
                              <a:srgbClr val="C0C0C0"/>
                            </a:outerShdw>
                          </a:effectLst>
                          <a:latin typeface="Calibri" panose="020F0502020204030204" pitchFamily="34" charset="0"/>
                          <a:cs typeface="Calibri" panose="020F0502020204030204" pitchFamily="34" charset="0"/>
                        </a:rPr>
                        <a:t>anoplasty</a:t>
                      </a:r>
                      <a:endPar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endParaRPr>
                    </a:p>
                    <a:p>
                      <a:pPr hangingPunct="1">
                        <a:lnSpc>
                          <a:spcPct val="100000"/>
                        </a:lnSpc>
                        <a:spcBef>
                          <a:spcPct val="20000"/>
                        </a:spcBef>
                        <a:buClr>
                          <a:schemeClr val="hlink"/>
                        </a:buClr>
                        <a:buSzPct val="70000"/>
                        <a:buFont typeface="Wingdings" panose="05000000000000000000" pitchFamily="2" charset="2"/>
                        <a:buNone/>
                      </a:pPr>
                      <a:r>
                        <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rPr>
                        <a:t>High defects : colostomy followed by posterior sagittal </a:t>
                      </a:r>
                      <a:r>
                        <a:rPr lang="en-US" altLang="en-US" sz="1800" dirty="0" err="1">
                          <a:effectLst>
                            <a:outerShdw blurRad="38100" dist="38100" dir="2700000" algn="tl">
                              <a:srgbClr val="C0C0C0"/>
                            </a:outerShdw>
                          </a:effectLst>
                          <a:latin typeface="Calibri" panose="020F0502020204030204" pitchFamily="34" charset="0"/>
                          <a:cs typeface="Calibri" panose="020F0502020204030204" pitchFamily="34" charset="0"/>
                        </a:rPr>
                        <a:t>anorectoplasty</a:t>
                      </a:r>
                      <a:r>
                        <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rPr>
                        <a:t>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Calibri" panose="020F0502020204030204" pitchFamily="34" charset="0"/>
                          <a:cs typeface="Calibri" panose="020F0502020204030204" pitchFamily="34" charset="0"/>
                        </a:rPr>
                        <a:t>VACTERL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Calibri" panose="020F0502020204030204" pitchFamily="34" charset="0"/>
                          <a:cs typeface="Calibri" panose="020F0502020204030204" pitchFamily="34" charset="0"/>
                        </a:rPr>
                        <a:t>Down’s syndrome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err="1">
                          <a:latin typeface="Calibri" panose="020F0502020204030204" pitchFamily="34" charset="0"/>
                          <a:cs typeface="Calibri" panose="020F0502020204030204" pitchFamily="34" charset="0"/>
                        </a:rPr>
                        <a:t>Hirschsprung’s</a:t>
                      </a:r>
                      <a:r>
                        <a:rPr lang="en-US" altLang="en-US" sz="2000" dirty="0">
                          <a:latin typeface="Calibri" panose="020F0502020204030204" pitchFamily="34" charset="0"/>
                          <a:cs typeface="Calibri" panose="020F0502020204030204" pitchFamily="34" charset="0"/>
                        </a:rPr>
                        <a:t> disease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Calibri" panose="020F0502020204030204" pitchFamily="34" charset="0"/>
                          <a:cs typeface="Calibri" panose="020F0502020204030204" pitchFamily="34" charset="0"/>
                        </a:rPr>
                        <a:t>duodenal </a:t>
                      </a:r>
                      <a:r>
                        <a:rPr lang="en-US" altLang="en-US" sz="2000" dirty="0" err="1">
                          <a:latin typeface="Calibri" panose="020F0502020204030204" pitchFamily="34" charset="0"/>
                          <a:cs typeface="Calibri" panose="020F0502020204030204" pitchFamily="34" charset="0"/>
                        </a:rPr>
                        <a:t>atrasia</a:t>
                      </a:r>
                      <a:endParaRPr lang="en-US" altLang="en-US" sz="2000" dirty="0">
                        <a:latin typeface="Calibri" panose="020F0502020204030204" pitchFamily="34" charset="0"/>
                        <a:cs typeface="Calibri" panose="020F0502020204030204" pitchFamily="34" charset="0"/>
                      </a:endParaRP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Pelvic and spine X-Ray </a:t>
                      </a:r>
                      <a:r>
                        <a:rPr lang="en-US" altLang="en-US" dirty="0" err="1">
                          <a:latin typeface="Calibri" panose="020F0502020204030204" pitchFamily="34" charset="0"/>
                        </a:rPr>
                        <a:t>pronogram</a:t>
                      </a:r>
                      <a:endParaRPr lang="en-US" altLang="en-US"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 </a:t>
                      </a:r>
                      <a:r>
                        <a:rPr lang="en-US" altLang="en-US" dirty="0" err="1">
                          <a:latin typeface="Calibri" panose="020F0502020204030204" pitchFamily="34" charset="0"/>
                        </a:rPr>
                        <a:t>micturating</a:t>
                      </a:r>
                      <a:r>
                        <a:rPr lang="en-US" altLang="en-US" dirty="0">
                          <a:latin typeface="Calibri" panose="020F0502020204030204" pitchFamily="34" charset="0"/>
                        </a:rPr>
                        <a:t> </a:t>
                      </a:r>
                      <a:r>
                        <a:rPr lang="en-US" altLang="en-US" dirty="0" err="1">
                          <a:latin typeface="Calibri" panose="020F0502020204030204" pitchFamily="34" charset="0"/>
                        </a:rPr>
                        <a:t>cystourethrogram</a:t>
                      </a:r>
                      <a:r>
                        <a:rPr lang="en-US" altLang="en-US" dirty="0">
                          <a:latin typeface="Calibri" panose="020F0502020204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 MRI </a:t>
                      </a:r>
                    </a:p>
                    <a:p>
                      <a:endParaRPr lang="en-US" dirty="0"/>
                    </a:p>
                  </a:txBody>
                  <a:tcPr/>
                </a:tc>
                <a:tc>
                  <a:txBody>
                    <a:bodyPr/>
                    <a:lstStyle/>
                    <a:p>
                      <a:r>
                        <a:rPr lang="en-US" dirty="0"/>
                        <a:t>Obstruction symptoms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cs typeface="Calibri" panose="020F0502020204030204" pitchFamily="34" charset="0"/>
                        </a:rPr>
                        <a:t>Fistula symptoms</a:t>
                      </a:r>
                    </a:p>
                    <a:p>
                      <a:r>
                        <a:rPr lang="en-US" dirty="0" err="1"/>
                        <a:t>Dx</a:t>
                      </a:r>
                      <a:r>
                        <a:rPr lang="en-US" dirty="0"/>
                        <a:t> by perineal examination</a:t>
                      </a:r>
                    </a:p>
                  </a:txBody>
                  <a:tcPr/>
                </a:tc>
                <a:tc>
                  <a:txBody>
                    <a:bodyPr/>
                    <a:lstStyle/>
                    <a:p>
                      <a:r>
                        <a:rPr lang="en-US" dirty="0"/>
                        <a:t>congenital</a:t>
                      </a:r>
                    </a:p>
                  </a:txBody>
                  <a:tcPr/>
                </a:tc>
                <a:tc>
                  <a:txBody>
                    <a:bodyPr/>
                    <a:lstStyle/>
                    <a:p>
                      <a:r>
                        <a:rPr lang="en-US" dirty="0"/>
                        <a:t>Imperforated anus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2128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20167922"/>
              </p:ext>
            </p:extLst>
          </p:nvPr>
        </p:nvGraphicFramePr>
        <p:xfrm>
          <a:off x="1691680" y="2204864"/>
          <a:ext cx="6096000" cy="1651000"/>
        </p:xfrm>
        <a:graphic>
          <a:graphicData uri="http://schemas.openxmlformats.org/drawingml/2006/table">
            <a:tbl>
              <a:tblPr rtl="1"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girls</a:t>
                      </a:r>
                    </a:p>
                  </a:txBody>
                  <a:tcPr/>
                </a:tc>
                <a:tc>
                  <a:txBody>
                    <a:bodyPr/>
                    <a:lstStyle/>
                    <a:p>
                      <a:r>
                        <a:rPr lang="en-US" dirty="0"/>
                        <a:t>boys</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err="1"/>
                        <a:t>rectovestibular</a:t>
                      </a:r>
                      <a:endParaRPr lang="en-US" dirty="0"/>
                    </a:p>
                  </a:txBody>
                  <a:tcPr/>
                </a:tc>
                <a:tc>
                  <a:txBody>
                    <a:bodyPr/>
                    <a:lstStyle/>
                    <a:p>
                      <a:r>
                        <a:rPr lang="en-US" dirty="0"/>
                        <a:t>Perineal fistula</a:t>
                      </a:r>
                    </a:p>
                  </a:txBody>
                  <a:tcPr/>
                </a:tc>
                <a:tc>
                  <a:txBody>
                    <a:bodyPr/>
                    <a:lstStyle/>
                    <a:p>
                      <a:r>
                        <a:rPr lang="en-US" dirty="0"/>
                        <a:t>Low defect</a:t>
                      </a:r>
                      <a:r>
                        <a:rPr lang="en-US" baseline="0" dirty="0"/>
                        <a:t> (</a:t>
                      </a:r>
                      <a:r>
                        <a:rPr lang="en-US" baseline="0" dirty="0" err="1"/>
                        <a:t>translevator</a:t>
                      </a:r>
                      <a:r>
                        <a:rPr lang="en-US" baseline="0" dirty="0"/>
                        <a:t>)</a:t>
                      </a:r>
                      <a:endParaRPr lang="en-US" dirty="0"/>
                    </a:p>
                  </a:txBody>
                  <a:tcPr/>
                </a:tc>
                <a:extLst>
                  <a:ext uri="{0D108BD9-81ED-4DB2-BD59-A6C34878D82A}">
                    <a16:rowId xmlns:a16="http://schemas.microsoft.com/office/drawing/2014/main" val="10001"/>
                  </a:ext>
                </a:extLst>
              </a:tr>
              <a:tr h="370840">
                <a:tc>
                  <a:txBody>
                    <a:bodyPr/>
                    <a:lstStyle/>
                    <a:p>
                      <a:r>
                        <a:rPr lang="en-US" dirty="0"/>
                        <a:t>rectovaginal</a:t>
                      </a:r>
                    </a:p>
                  </a:txBody>
                  <a:tcPr/>
                </a:tc>
                <a:tc>
                  <a:txBody>
                    <a:bodyPr/>
                    <a:lstStyle/>
                    <a:p>
                      <a:r>
                        <a:rPr lang="en-US" dirty="0" err="1"/>
                        <a:t>rectourethral</a:t>
                      </a:r>
                      <a:endParaRPr lang="en-US" dirty="0"/>
                    </a:p>
                  </a:txBody>
                  <a:tcPr/>
                </a:tc>
                <a:tc>
                  <a:txBody>
                    <a:bodyPr/>
                    <a:lstStyle/>
                    <a:p>
                      <a:r>
                        <a:rPr lang="en-US" dirty="0"/>
                        <a:t>High defect (</a:t>
                      </a:r>
                      <a:r>
                        <a:rPr lang="en-US" dirty="0" err="1"/>
                        <a:t>supralevator</a:t>
                      </a:r>
                      <a:r>
                        <a:rPr lang="en-US" dirty="0"/>
                        <a:t>)</a:t>
                      </a:r>
                    </a:p>
                  </a:txBody>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3861048"/>
            <a:ext cx="3048000" cy="2996952"/>
          </a:xfrm>
          <a:prstGeom prst="rect">
            <a:avLst/>
          </a:prstGeom>
        </p:spPr>
      </p:pic>
    </p:spTree>
    <p:extLst>
      <p:ext uri="{BB962C8B-B14F-4D97-AF65-F5344CB8AC3E}">
        <p14:creationId xmlns:p14="http://schemas.microsoft.com/office/powerpoint/2010/main" val="192442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7" y="3429000"/>
            <a:ext cx="9073184"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048002" y="-3048001"/>
            <a:ext cx="3048000" cy="9144001"/>
          </a:xfrm>
          <a:prstGeom prst="rect">
            <a:avLst/>
          </a:prstGeom>
        </p:spPr>
      </p:pic>
      <p:cxnSp>
        <p:nvCxnSpPr>
          <p:cNvPr id="7" name="Straight Connector 6"/>
          <p:cNvCxnSpPr/>
          <p:nvPr/>
        </p:nvCxnSpPr>
        <p:spPr>
          <a:xfrm flipH="1" flipV="1">
            <a:off x="5796136" y="116632"/>
            <a:ext cx="576064" cy="20162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237354"/>
            <a:ext cx="753616" cy="25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35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PSRP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302374"/>
            <a:ext cx="7163946" cy="3790921"/>
          </a:xfrm>
          <a:prstGeom prst="rect">
            <a:avLst/>
          </a:prstGeom>
        </p:spPr>
      </p:pic>
    </p:spTree>
    <p:extLst>
      <p:ext uri="{BB962C8B-B14F-4D97-AF65-F5344CB8AC3E}">
        <p14:creationId xmlns:p14="http://schemas.microsoft.com/office/powerpoint/2010/main" val="91526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Esophageal atresia and TOF</a:t>
            </a:r>
          </a:p>
        </p:txBody>
      </p:sp>
      <p:sp>
        <p:nvSpPr>
          <p:cNvPr id="3" name="Content Placeholder 2"/>
          <p:cNvSpPr>
            <a:spLocks noGrp="1"/>
          </p:cNvSpPr>
          <p:nvPr>
            <p:ph idx="1"/>
          </p:nvPr>
        </p:nvSpPr>
        <p:spPr/>
        <p:txBody>
          <a:bodyPr>
            <a:normAutofit fontScale="85000" lnSpcReduction="10000"/>
          </a:bodyPr>
          <a:lstStyle/>
          <a:p>
            <a:pPr lvl="0" fontAlgn="base">
              <a:spcAft>
                <a:spcPct val="0"/>
              </a:spcAft>
            </a:pPr>
            <a:r>
              <a:rPr lang="en-CA" altLang="en-US" dirty="0" err="1">
                <a:solidFill>
                  <a:prstClr val="black"/>
                </a:solidFill>
                <a:cs typeface="Arial" panose="020B0604020202020204" pitchFamily="34" charset="0"/>
              </a:rPr>
              <a:t>Complet</a:t>
            </a:r>
            <a:r>
              <a:rPr lang="en-CA" altLang="en-US" dirty="0">
                <a:solidFill>
                  <a:prstClr val="black"/>
                </a:solidFill>
                <a:cs typeface="Arial" panose="020B0604020202020204" pitchFamily="34" charset="0"/>
              </a:rPr>
              <a:t> interruption of the lumen.</a:t>
            </a:r>
          </a:p>
          <a:p>
            <a:pPr lvl="0" fontAlgn="base">
              <a:spcAft>
                <a:spcPct val="0"/>
              </a:spcAft>
            </a:pPr>
            <a:r>
              <a:rPr lang="en-CA" altLang="en-US" dirty="0">
                <a:solidFill>
                  <a:prstClr val="black"/>
                </a:solidFill>
                <a:cs typeface="Arial" panose="020B0604020202020204" pitchFamily="34" charset="0"/>
              </a:rPr>
              <a:t>With or without TOF</a:t>
            </a:r>
          </a:p>
          <a:p>
            <a:pPr lvl="0" fontAlgn="base">
              <a:spcAft>
                <a:spcPct val="0"/>
              </a:spcAft>
            </a:pPr>
            <a:r>
              <a:rPr lang="en-CA" altLang="en-US" dirty="0">
                <a:solidFill>
                  <a:prstClr val="black"/>
                </a:solidFill>
                <a:cs typeface="Arial" panose="020B0604020202020204" pitchFamily="34" charset="0"/>
              </a:rPr>
              <a:t>The condition is due to defect in division of proximal foregut into ventral </a:t>
            </a:r>
            <a:r>
              <a:rPr lang="en-CA" altLang="en-US" dirty="0" err="1">
                <a:solidFill>
                  <a:prstClr val="black"/>
                </a:solidFill>
                <a:cs typeface="Arial" panose="020B0604020202020204" pitchFamily="34" charset="0"/>
              </a:rPr>
              <a:t>tarcheo</a:t>
            </a:r>
            <a:r>
              <a:rPr lang="en-CA" altLang="en-US" dirty="0">
                <a:solidFill>
                  <a:prstClr val="black"/>
                </a:solidFill>
                <a:cs typeface="Arial" panose="020B0604020202020204" pitchFamily="34" charset="0"/>
              </a:rPr>
              <a:t>-bronchial tube &amp; dorsal esophageal tube</a:t>
            </a:r>
            <a:r>
              <a:rPr lang="ar-SA" altLang="en-US" dirty="0">
                <a:solidFill>
                  <a:prstClr val="black"/>
                </a:solidFill>
              </a:rPr>
              <a:t>.</a:t>
            </a:r>
          </a:p>
          <a:p>
            <a:pPr lvl="0" fontAlgn="base">
              <a:spcAft>
                <a:spcPct val="0"/>
              </a:spcAft>
            </a:pPr>
            <a:r>
              <a:rPr lang="en-US" altLang="en-US" dirty="0">
                <a:solidFill>
                  <a:prstClr val="black"/>
                </a:solidFill>
                <a:cs typeface="Arial" panose="020B0604020202020204" pitchFamily="34" charset="0"/>
              </a:rPr>
              <a:t>Incidence :1/3000-4000</a:t>
            </a:r>
          </a:p>
          <a:p>
            <a:pPr lvl="0" fontAlgn="base">
              <a:spcAft>
                <a:spcPct val="0"/>
              </a:spcAft>
            </a:pPr>
            <a:r>
              <a:rPr lang="en-US" altLang="en-US" dirty="0">
                <a:solidFill>
                  <a:prstClr val="black"/>
                </a:solidFill>
                <a:cs typeface="Arial" panose="020B0604020202020204" pitchFamily="34" charset="0"/>
              </a:rPr>
              <a:t>Associated with </a:t>
            </a:r>
            <a:r>
              <a:rPr lang="en-US" altLang="en-US" dirty="0" err="1">
                <a:solidFill>
                  <a:srgbClr val="FF0000"/>
                </a:solidFill>
                <a:cs typeface="Arial" panose="020B0604020202020204" pitchFamily="34" charset="0"/>
              </a:rPr>
              <a:t>vater</a:t>
            </a:r>
            <a:r>
              <a:rPr lang="en-US" altLang="en-US" dirty="0">
                <a:solidFill>
                  <a:prstClr val="black"/>
                </a:solidFill>
                <a:cs typeface="Arial" panose="020B0604020202020204" pitchFamily="34" charset="0"/>
              </a:rPr>
              <a:t> and </a:t>
            </a:r>
            <a:r>
              <a:rPr lang="en-US" altLang="en-US" dirty="0" err="1">
                <a:solidFill>
                  <a:srgbClr val="FF0000"/>
                </a:solidFill>
                <a:cs typeface="Arial" panose="020B0604020202020204" pitchFamily="34" charset="0"/>
              </a:rPr>
              <a:t>vacterl</a:t>
            </a:r>
            <a:r>
              <a:rPr lang="en-US" altLang="en-US" dirty="0">
                <a:solidFill>
                  <a:prstClr val="black"/>
                </a:solidFill>
                <a:cs typeface="Arial" panose="020B0604020202020204" pitchFamily="34" charset="0"/>
              </a:rPr>
              <a:t> .</a:t>
            </a:r>
          </a:p>
          <a:p>
            <a:pPr lvl="0" fontAlgn="base">
              <a:spcAft>
                <a:spcPct val="0"/>
              </a:spcAft>
            </a:pPr>
            <a:r>
              <a:rPr lang="en-US" altLang="en-US" dirty="0">
                <a:solidFill>
                  <a:prstClr val="black"/>
                </a:solidFill>
                <a:cs typeface="Arial" panose="020B0604020202020204" pitchFamily="34" charset="0"/>
              </a:rPr>
              <a:t>Accumulates of saliva in the upper pouch, spills over in to the trachea, aspiration of gastric content, pulmonary complication </a:t>
            </a:r>
            <a:r>
              <a:rPr lang="en-CA" altLang="en-US" dirty="0">
                <a:solidFill>
                  <a:prstClr val="black"/>
                </a:solidFill>
                <a:cs typeface="Arial" panose="020B0604020202020204" pitchFamily="34" charset="0"/>
              </a:rPr>
              <a:t> , abdominal </a:t>
            </a:r>
            <a:r>
              <a:rPr lang="en-CA" altLang="en-US" dirty="0" err="1">
                <a:solidFill>
                  <a:prstClr val="black"/>
                </a:solidFill>
                <a:cs typeface="Arial" panose="020B0604020202020204" pitchFamily="34" charset="0"/>
              </a:rPr>
              <a:t>distention</a:t>
            </a:r>
            <a:r>
              <a:rPr lang="en-CA" alt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14306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عنصر نائب للمحتوى 3">
            <a:extLst>
              <a:ext uri="{FF2B5EF4-FFF2-40B4-BE49-F238E27FC236}">
                <a16:creationId xmlns:a16="http://schemas.microsoft.com/office/drawing/2014/main" id="{CB4E7B2D-9E52-4C3D-9D2A-64FBB3CD7A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1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68" y="837450"/>
            <a:ext cx="7756263" cy="1054250"/>
          </a:xfrm>
        </p:spPr>
        <p:txBody>
          <a:bodyPr/>
          <a:lstStyle/>
          <a:p>
            <a:r>
              <a:rPr lang="en-US" dirty="0"/>
              <a:t>Presentation</a:t>
            </a:r>
          </a:p>
        </p:txBody>
      </p:sp>
      <p:sp>
        <p:nvSpPr>
          <p:cNvPr id="3" name="Isosceles Triangle 2"/>
          <p:cNvSpPr/>
          <p:nvPr/>
        </p:nvSpPr>
        <p:spPr>
          <a:xfrm>
            <a:off x="2915816" y="3140968"/>
            <a:ext cx="3312368" cy="2736304"/>
          </a:xfrm>
          <a:prstGeom prst="triangl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a:p>
        </p:txBody>
      </p:sp>
      <p:sp>
        <p:nvSpPr>
          <p:cNvPr id="4" name="TextBox 3"/>
          <p:cNvSpPr txBox="1"/>
          <p:nvPr/>
        </p:nvSpPr>
        <p:spPr>
          <a:xfrm>
            <a:off x="3779912" y="2060848"/>
            <a:ext cx="1656184" cy="1200329"/>
          </a:xfrm>
          <a:prstGeom prst="rect">
            <a:avLst/>
          </a:prstGeom>
          <a:noFill/>
        </p:spPr>
        <p:txBody>
          <a:bodyPr wrap="square" rtlCol="1">
            <a:spAutoFit/>
          </a:bodyPr>
          <a:lstStyle/>
          <a:p>
            <a:pPr algn="ctr" rtl="0"/>
            <a:r>
              <a:rPr lang="en-US" sz="2400" dirty="0"/>
              <a:t>Bile stained vomiting</a:t>
            </a:r>
          </a:p>
        </p:txBody>
      </p:sp>
      <p:sp>
        <p:nvSpPr>
          <p:cNvPr id="5" name="TextBox 4"/>
          <p:cNvSpPr txBox="1"/>
          <p:nvPr/>
        </p:nvSpPr>
        <p:spPr>
          <a:xfrm>
            <a:off x="6063162" y="5373216"/>
            <a:ext cx="1855305" cy="1200329"/>
          </a:xfrm>
          <a:prstGeom prst="rect">
            <a:avLst/>
          </a:prstGeom>
          <a:noFill/>
        </p:spPr>
        <p:txBody>
          <a:bodyPr wrap="square" rtlCol="1">
            <a:spAutoFit/>
          </a:bodyPr>
          <a:lstStyle/>
          <a:p>
            <a:pPr algn="ctr" rtl="0"/>
            <a:r>
              <a:rPr lang="en-US" sz="2400" dirty="0"/>
              <a:t>Failure to pass meconium</a:t>
            </a:r>
          </a:p>
        </p:txBody>
      </p:sp>
      <p:sp>
        <p:nvSpPr>
          <p:cNvPr id="6" name="TextBox 5"/>
          <p:cNvSpPr txBox="1"/>
          <p:nvPr/>
        </p:nvSpPr>
        <p:spPr>
          <a:xfrm>
            <a:off x="1039505" y="5482098"/>
            <a:ext cx="1855305" cy="830997"/>
          </a:xfrm>
          <a:prstGeom prst="rect">
            <a:avLst/>
          </a:prstGeom>
          <a:noFill/>
        </p:spPr>
        <p:txBody>
          <a:bodyPr wrap="square" rtlCol="1">
            <a:spAutoFit/>
          </a:bodyPr>
          <a:lstStyle/>
          <a:p>
            <a:pPr algn="ctr" rtl="0"/>
            <a:r>
              <a:rPr lang="en-US" sz="2400" dirty="0"/>
              <a:t>Abdominal distention</a:t>
            </a:r>
          </a:p>
        </p:txBody>
      </p:sp>
      <p:sp>
        <p:nvSpPr>
          <p:cNvPr id="7" name="Rectangle 6"/>
          <p:cNvSpPr/>
          <p:nvPr/>
        </p:nvSpPr>
        <p:spPr>
          <a:xfrm>
            <a:off x="1967157" y="141177"/>
            <a:ext cx="5214890" cy="707886"/>
          </a:xfrm>
          <a:prstGeom prst="rect">
            <a:avLst/>
          </a:prstGeom>
        </p:spPr>
        <p:txBody>
          <a:bodyPr wrap="none">
            <a:spAutoFit/>
          </a:bodyPr>
          <a:lstStyle/>
          <a:p>
            <a:pPr algn="ctr"/>
            <a:r>
              <a:rPr lang="en-US" sz="4000" b="1" dirty="0">
                <a:ln/>
                <a:solidFill>
                  <a:schemeClr val="accent3"/>
                </a:solidFill>
              </a:rPr>
              <a:t>Intestinal obstruction</a:t>
            </a:r>
          </a:p>
        </p:txBody>
      </p:sp>
    </p:spTree>
    <p:extLst>
      <p:ext uri="{BB962C8B-B14F-4D97-AF65-F5344CB8AC3E}">
        <p14:creationId xmlns:p14="http://schemas.microsoft.com/office/powerpoint/2010/main" val="264685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Presentation</a:t>
            </a:r>
            <a:r>
              <a:rPr lang="en-US" altLang="en-US" dirty="0">
                <a:solidFill>
                  <a:prstClr val="black"/>
                </a:solidFill>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85000" lnSpcReduction="10000"/>
          </a:bodyPr>
          <a:lstStyle/>
          <a:p>
            <a:r>
              <a:rPr lang="en-US" dirty="0"/>
              <a:t>Excessive drooling (unable to swallow)follow  by chocking and cough immediately after feeding.</a:t>
            </a:r>
          </a:p>
          <a:p>
            <a:r>
              <a:rPr lang="en-US" dirty="0"/>
              <a:t>Fine frothy white bubble of mucus at nostrils and lips.</a:t>
            </a:r>
          </a:p>
          <a:p>
            <a:r>
              <a:rPr lang="en-US" dirty="0"/>
              <a:t>Feeding cause choking and worsening of symptom.</a:t>
            </a:r>
          </a:p>
          <a:p>
            <a:r>
              <a:rPr lang="en-US" dirty="0"/>
              <a:t>Cough and cyanosis.</a:t>
            </a:r>
          </a:p>
          <a:p>
            <a:r>
              <a:rPr lang="en-US" dirty="0"/>
              <a:t>Regurgitation and aspiration of milk.</a:t>
            </a:r>
          </a:p>
          <a:p>
            <a:r>
              <a:rPr lang="en-US" sz="3300" b="1" dirty="0"/>
              <a:t>Any newborn presenting with frothy saliva should be considered a case of esophageal atresia until proven otherwise.</a:t>
            </a:r>
            <a:br>
              <a:rPr lang="en-US" dirty="0"/>
            </a:b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94135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Diagnosis</a:t>
            </a:r>
            <a:endParaRPr lang="en-US" dirty="0"/>
          </a:p>
        </p:txBody>
      </p:sp>
      <p:sp>
        <p:nvSpPr>
          <p:cNvPr id="3" name="Content Placeholder 2"/>
          <p:cNvSpPr>
            <a:spLocks noGrp="1"/>
          </p:cNvSpPr>
          <p:nvPr>
            <p:ph idx="1"/>
          </p:nvPr>
        </p:nvSpPr>
        <p:spPr/>
        <p:txBody>
          <a:bodyPr/>
          <a:lstStyle/>
          <a:p>
            <a:pPr marL="0" lvl="0" indent="0" fontAlgn="base">
              <a:lnSpc>
                <a:spcPct val="90000"/>
              </a:lnSpc>
              <a:spcBef>
                <a:spcPts val="1000"/>
              </a:spcBef>
              <a:spcAft>
                <a:spcPct val="0"/>
              </a:spcAft>
              <a:buNone/>
              <a:defRPr/>
            </a:pPr>
            <a:r>
              <a:rPr lang="en-US" sz="2400" dirty="0">
                <a:solidFill>
                  <a:srgbClr val="FF0000"/>
                </a:solidFill>
              </a:rPr>
              <a:t>Prenatally</a:t>
            </a:r>
            <a:r>
              <a:rPr lang="en-US" sz="2400" dirty="0">
                <a:solidFill>
                  <a:srgbClr val="000000"/>
                </a:solidFill>
              </a:rPr>
              <a:t> :Presented with </a:t>
            </a:r>
            <a:r>
              <a:rPr lang="en-US" sz="2400" dirty="0" err="1">
                <a:solidFill>
                  <a:srgbClr val="000000"/>
                </a:solidFill>
              </a:rPr>
              <a:t>polyhydramnios</a:t>
            </a:r>
            <a:r>
              <a:rPr lang="en-US" sz="2400" dirty="0">
                <a:solidFill>
                  <a:srgbClr val="000000"/>
                </a:solidFill>
              </a:rPr>
              <a:t> 60% and failure to visualize  the stomach. </a:t>
            </a:r>
          </a:p>
          <a:p>
            <a:pPr marL="0" lvl="0" indent="0" fontAlgn="base">
              <a:lnSpc>
                <a:spcPct val="90000"/>
              </a:lnSpc>
              <a:spcBef>
                <a:spcPts val="1000"/>
              </a:spcBef>
              <a:spcAft>
                <a:spcPct val="0"/>
              </a:spcAft>
              <a:buNone/>
              <a:defRPr/>
            </a:pPr>
            <a:r>
              <a:rPr lang="en-US" sz="2400" dirty="0">
                <a:solidFill>
                  <a:srgbClr val="000000"/>
                </a:solidFill>
                <a:cs typeface="Arial" charset="0"/>
              </a:rPr>
              <a:t> </a:t>
            </a:r>
            <a:r>
              <a:rPr lang="en-US" sz="2400" dirty="0" err="1">
                <a:solidFill>
                  <a:srgbClr val="FF0000"/>
                </a:solidFill>
                <a:cs typeface="Arial" charset="0"/>
              </a:rPr>
              <a:t>postnatally</a:t>
            </a:r>
            <a:r>
              <a:rPr lang="en-US" sz="2400" dirty="0">
                <a:solidFill>
                  <a:srgbClr val="000000"/>
                </a:solidFill>
                <a:cs typeface="Arial" charset="0"/>
              </a:rPr>
              <a:t> :On </a:t>
            </a:r>
            <a:r>
              <a:rPr lang="en-US" sz="2400" dirty="0">
                <a:solidFill>
                  <a:srgbClr val="FF0000"/>
                </a:solidFill>
                <a:cs typeface="Arial" charset="0"/>
              </a:rPr>
              <a:t>P/E</a:t>
            </a:r>
            <a:r>
              <a:rPr lang="en-US" sz="2400" dirty="0">
                <a:solidFill>
                  <a:srgbClr val="000000"/>
                </a:solidFill>
                <a:cs typeface="Arial" charset="0"/>
              </a:rPr>
              <a:t>= scaphoid abdomen (blind lower end)/distended abdomen (with lower connection ) dehydration, pneumonia (cause of death).</a:t>
            </a:r>
          </a:p>
          <a:p>
            <a:pPr marL="0" lvl="0" indent="0" rtl="1" fontAlgn="base">
              <a:spcBef>
                <a:spcPct val="0"/>
              </a:spcBef>
              <a:spcAft>
                <a:spcPct val="0"/>
              </a:spcAft>
              <a:buNone/>
            </a:pPr>
            <a:r>
              <a:rPr lang="en-US" altLang="en-US" sz="2400" dirty="0" err="1">
                <a:solidFill>
                  <a:srgbClr val="FF0000"/>
                </a:solidFill>
                <a:latin typeface="Arial" panose="020B0604020202020204" pitchFamily="34" charset="0"/>
                <a:cs typeface="Arial" panose="020B0604020202020204" pitchFamily="34" charset="0"/>
              </a:rPr>
              <a:t>Dx</a:t>
            </a:r>
            <a:r>
              <a:rPr lang="en-US" altLang="en-US" sz="2400" dirty="0">
                <a:solidFill>
                  <a:prstClr val="black"/>
                </a:solidFill>
                <a:latin typeface="Arial" panose="020B0604020202020204" pitchFamily="34" charset="0"/>
                <a:cs typeface="Arial" panose="020B0604020202020204" pitchFamily="34" charset="0"/>
              </a:rPr>
              <a:t>= catheter test (arrest 10 cm form the nostril) if arrested 2 cm form nostril then </a:t>
            </a:r>
            <a:r>
              <a:rPr lang="en-US" altLang="en-US" sz="2400" dirty="0" err="1">
                <a:solidFill>
                  <a:prstClr val="black"/>
                </a:solidFill>
                <a:latin typeface="Arial" panose="020B0604020202020204" pitchFamily="34" charset="0"/>
                <a:cs typeface="Arial" panose="020B0604020202020204" pitchFamily="34" charset="0"/>
              </a:rPr>
              <a:t>choanal</a:t>
            </a:r>
            <a:r>
              <a:rPr lang="en-US" altLang="en-US" sz="2400" dirty="0">
                <a:solidFill>
                  <a:prstClr val="black"/>
                </a:solidFill>
                <a:latin typeface="Arial" panose="020B0604020202020204" pitchFamily="34" charset="0"/>
                <a:cs typeface="Arial" panose="020B0604020202020204" pitchFamily="34" charset="0"/>
              </a:rPr>
              <a:t> atresia</a:t>
            </a:r>
          </a:p>
          <a:p>
            <a:pPr marL="0" lvl="0" indent="0" rtl="1" fontAlgn="base">
              <a:spcBef>
                <a:spcPct val="0"/>
              </a:spcBef>
              <a:spcAft>
                <a:spcPct val="0"/>
              </a:spcAft>
              <a:buNone/>
            </a:pPr>
            <a:r>
              <a:rPr lang="en-US" altLang="en-US" sz="2400" dirty="0">
                <a:solidFill>
                  <a:prstClr val="black"/>
                </a:solidFill>
                <a:latin typeface="Arial" panose="020B0604020202020204" pitchFamily="34" charset="0"/>
                <a:cs typeface="Arial" panose="020B0604020202020204" pitchFamily="34" charset="0"/>
              </a:rPr>
              <a:t>plan x-ray (increased fundus air or absent fundus air bubble)</a:t>
            </a:r>
            <a:br>
              <a:rPr lang="en-US" altLang="en-US" sz="2400" dirty="0">
                <a:solidFill>
                  <a:prstClr val="black"/>
                </a:solidFill>
                <a:latin typeface="Arial" panose="020B0604020202020204" pitchFamily="34" charset="0"/>
                <a:cs typeface="Arial" panose="020B0604020202020204" pitchFamily="34" charset="0"/>
              </a:rPr>
            </a:br>
            <a:r>
              <a:rPr lang="en-US" altLang="en-US" sz="2400" dirty="0" err="1">
                <a:solidFill>
                  <a:prstClr val="black"/>
                </a:solidFill>
                <a:latin typeface="Arial" panose="020B0604020202020204" pitchFamily="34" charset="0"/>
                <a:cs typeface="Arial" panose="020B0604020202020204" pitchFamily="34" charset="0"/>
              </a:rPr>
              <a:t>gastrograffin</a:t>
            </a:r>
            <a:r>
              <a:rPr lang="en-US" altLang="en-US" sz="2400" dirty="0">
                <a:solidFill>
                  <a:prstClr val="black"/>
                </a:solidFill>
                <a:latin typeface="Arial" panose="020B0604020202020204" pitchFamily="34" charset="0"/>
                <a:cs typeface="Arial" panose="020B0604020202020204" pitchFamily="34" charset="0"/>
              </a:rPr>
              <a:t> meal</a:t>
            </a:r>
            <a:endParaRPr lang="ar-JO" altLang="en-US" sz="2400" dirty="0">
              <a:solidFill>
                <a:prstClr val="black"/>
              </a:solidFill>
              <a:latin typeface="Arial" panose="020B0604020202020204" pitchFamily="34" charset="0"/>
              <a:cs typeface="Arial" panose="020B0604020202020204" pitchFamily="34" charset="0"/>
            </a:endParaRPr>
          </a:p>
          <a:p>
            <a:pPr marL="0" lvl="0" indent="0" fontAlgn="base">
              <a:lnSpc>
                <a:spcPct val="90000"/>
              </a:lnSpc>
              <a:spcBef>
                <a:spcPts val="1000"/>
              </a:spcBef>
              <a:spcAft>
                <a:spcPct val="0"/>
              </a:spcAft>
              <a:buNone/>
              <a:defRPr/>
            </a:pPr>
            <a:endParaRPr lang="en-US" sz="2400" dirty="0">
              <a:solidFill>
                <a:srgbClr val="000000"/>
              </a:solidFill>
            </a:endParaRPr>
          </a:p>
        </p:txBody>
      </p:sp>
    </p:spTree>
    <p:extLst>
      <p:ext uri="{BB962C8B-B14F-4D97-AF65-F5344CB8AC3E}">
        <p14:creationId xmlns:p14="http://schemas.microsoft.com/office/powerpoint/2010/main" val="205014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1E37B81-EAE6-4D61-A15F-0D5E5130F4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77199" cy="64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47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4638"/>
            <a:ext cx="3352800" cy="5059362"/>
          </a:xfrm>
        </p:spPr>
        <p:txBody>
          <a:bodyPr/>
          <a:lstStyle/>
          <a:p>
            <a:pPr lvl="0" rtl="1" fontAlgn="base">
              <a:spcAft>
                <a:spcPct val="0"/>
              </a:spcAft>
            </a:pPr>
            <a:r>
              <a:rPr lang="en-US" altLang="en-US" sz="1800" i="1" dirty="0">
                <a:solidFill>
                  <a:srgbClr val="333333"/>
                </a:solidFill>
                <a:latin typeface="Verdana" panose="020B0604030504040204" pitchFamily="34" charset="0"/>
                <a:ea typeface="+mn-ea"/>
                <a:cs typeface="Arial" panose="020B0604020202020204" pitchFamily="34" charset="0"/>
              </a:rPr>
              <a:t>In the chest film below the red arrow points to end of </a:t>
            </a:r>
            <a:r>
              <a:rPr lang="en-US" altLang="en-US" sz="1800" i="1" dirty="0" err="1">
                <a:solidFill>
                  <a:srgbClr val="333333"/>
                </a:solidFill>
                <a:latin typeface="Verdana" panose="020B0604030504040204" pitchFamily="34" charset="0"/>
                <a:ea typeface="+mn-ea"/>
                <a:cs typeface="Arial" panose="020B0604020202020204" pitchFamily="34" charset="0"/>
              </a:rPr>
              <a:t>orogastric</a:t>
            </a:r>
            <a:r>
              <a:rPr lang="en-US" altLang="en-US" sz="1800" i="1" dirty="0">
                <a:solidFill>
                  <a:srgbClr val="333333"/>
                </a:solidFill>
                <a:latin typeface="Verdana" panose="020B0604030504040204" pitchFamily="34" charset="0"/>
                <a:ea typeface="+mn-ea"/>
                <a:cs typeface="Arial" panose="020B0604020202020204" pitchFamily="34" charset="0"/>
              </a:rPr>
              <a:t> tube which is blocked from entering the distal esophagus by the patient's esophageal atresia. Note the lack of gas in the abdomen indicating that a fistulous tract does </a:t>
            </a:r>
            <a:r>
              <a:rPr lang="en-US" altLang="en-US" sz="1800" i="1" u="sng" dirty="0">
                <a:solidFill>
                  <a:srgbClr val="333333"/>
                </a:solidFill>
                <a:latin typeface="Verdana" panose="020B0604030504040204" pitchFamily="34" charset="0"/>
                <a:ea typeface="+mn-ea"/>
                <a:cs typeface="Arial" panose="020B0604020202020204" pitchFamily="34" charset="0"/>
              </a:rPr>
              <a:t>not</a:t>
            </a:r>
            <a:r>
              <a:rPr lang="en-US" altLang="en-US" sz="1800" i="1" dirty="0">
                <a:solidFill>
                  <a:srgbClr val="333333"/>
                </a:solidFill>
                <a:latin typeface="Verdana" panose="020B0604030504040204" pitchFamily="34" charset="0"/>
                <a:ea typeface="+mn-ea"/>
                <a:cs typeface="Arial" panose="020B0604020202020204" pitchFamily="34" charset="0"/>
              </a:rPr>
              <a:t> connect the trachea to the distal esophagus.</a:t>
            </a:r>
            <a:br>
              <a:rPr lang="en-US" altLang="en-US" sz="1800" dirty="0">
                <a:solidFill>
                  <a:srgbClr val="333333"/>
                </a:solidFill>
                <a:latin typeface="Verdana" panose="020B0604030504040204" pitchFamily="34" charset="0"/>
                <a:ea typeface="+mn-ea"/>
                <a:cs typeface="Arial" panose="020B0604020202020204" pitchFamily="34" charset="0"/>
              </a:rPr>
            </a:br>
            <a:br>
              <a:rPr lang="en-US" altLang="en-US" sz="1800" dirty="0">
                <a:solidFill>
                  <a:prstClr val="black"/>
                </a:solidFill>
                <a:latin typeface="Verdana" panose="020B0604030504040204" pitchFamily="34" charset="0"/>
                <a:ea typeface="+mn-ea"/>
                <a:cs typeface="Arial" panose="020B0604020202020204" pitchFamily="34" charset="0"/>
                <a:hlinkClick r:id="rId2"/>
              </a:rPr>
            </a:br>
            <a:br>
              <a:rPr lang="ar-JO" altLang="en-US" sz="1800" dirty="0">
                <a:solidFill>
                  <a:prstClr val="black"/>
                </a:solidFill>
                <a:latin typeface="Arial" panose="020B0604020202020204" pitchFamily="34" charset="0"/>
                <a:ea typeface="+mn-ea"/>
                <a:cs typeface="Arial" panose="020B0604020202020204" pitchFamily="34" charset="0"/>
              </a:rPr>
            </a:br>
            <a:endParaRPr lang="en-US" dirty="0"/>
          </a:p>
        </p:txBody>
      </p:sp>
      <p:pic>
        <p:nvPicPr>
          <p:cNvPr id="4" name="Content Placeholder 3">
            <a:extLst>
              <a:ext uri="{FF2B5EF4-FFF2-40B4-BE49-F238E27FC236}">
                <a16:creationId xmlns:a16="http://schemas.microsoft.com/office/drawing/2014/main" id="{A3A751AB-3888-406E-8117-F7CC5716B2F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709" y="381000"/>
            <a:ext cx="4294726"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363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Management</a:t>
            </a:r>
            <a:r>
              <a:rPr lang="en-US" altLang="en-US" dirty="0">
                <a:solidFill>
                  <a:prstClr val="black"/>
                </a:solidFill>
                <a:cs typeface="Times New Roman" panose="02020603050405020304" pitchFamily="18" charset="0"/>
              </a:rPr>
              <a:t> </a:t>
            </a:r>
            <a:endParaRPr lang="en-US" dirty="0"/>
          </a:p>
        </p:txBody>
      </p:sp>
      <p:pic>
        <p:nvPicPr>
          <p:cNvPr id="4" name="عنصر نائب للمحتوى 3">
            <a:extLst>
              <a:ext uri="{FF2B5EF4-FFF2-40B4-BE49-F238E27FC236}">
                <a16:creationId xmlns:a16="http://schemas.microsoft.com/office/drawing/2014/main" id="{EB277BA7-424E-41B4-A1FB-B2E0E6670E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861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502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Management</a:t>
            </a:r>
            <a:r>
              <a:rPr lang="en-US" altLang="en-US" dirty="0">
                <a:solidFill>
                  <a:prstClr val="black"/>
                </a:solidFill>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92500"/>
          </a:bodyPr>
          <a:lstStyle/>
          <a:p>
            <a:pPr lvl="0" eaLnBrk="0" fontAlgn="base" hangingPunct="0">
              <a:spcAft>
                <a:spcPct val="0"/>
              </a:spcAft>
            </a:pPr>
            <a:r>
              <a:rPr lang="en-US" altLang="en-US" sz="2400" dirty="0">
                <a:solidFill>
                  <a:srgbClr val="FF0000"/>
                </a:solidFill>
                <a:cs typeface="Arial" panose="020B0604020202020204" pitchFamily="34" charset="0"/>
              </a:rPr>
              <a:t>(emergency case)</a:t>
            </a:r>
            <a:r>
              <a:rPr lang="en-US" altLang="en-US" sz="2400" dirty="0">
                <a:solidFill>
                  <a:srgbClr val="000000"/>
                </a:solidFill>
                <a:cs typeface="Arial" panose="020B0604020202020204" pitchFamily="34" charset="0"/>
              </a:rPr>
              <a:t> = -</a:t>
            </a:r>
            <a:r>
              <a:rPr lang="en-US" altLang="en-US" dirty="0">
                <a:solidFill>
                  <a:srgbClr val="000000"/>
                </a:solidFill>
                <a:cs typeface="Arial" panose="020B0604020202020204" pitchFamily="34" charset="0"/>
              </a:rPr>
              <a:t>Resuscitation and keep in prone position </a:t>
            </a:r>
            <a:r>
              <a:rPr lang="en-US" altLang="en-US" dirty="0">
                <a:solidFill>
                  <a:prstClr val="black"/>
                </a:solidFill>
                <a:cs typeface="Arial" panose="020B0604020202020204" pitchFamily="34" charset="0"/>
              </a:rPr>
              <a:t>Sump suction put at upper pouch to continuous suction.</a:t>
            </a:r>
          </a:p>
          <a:p>
            <a:pPr lvl="0" fontAlgn="base">
              <a:spcAft>
                <a:spcPct val="0"/>
              </a:spcAft>
            </a:pPr>
            <a:r>
              <a:rPr lang="en-US" altLang="en-US" b="1" u="sng" dirty="0">
                <a:solidFill>
                  <a:srgbClr val="C00000"/>
                </a:solidFill>
                <a:cs typeface="Arial" panose="020B0604020202020204" pitchFamily="34" charset="0"/>
              </a:rPr>
              <a:t>operation:</a:t>
            </a:r>
            <a:r>
              <a:rPr lang="en-US" altLang="en-US" dirty="0">
                <a:solidFill>
                  <a:srgbClr val="000000"/>
                </a:solidFill>
                <a:cs typeface="Arial" panose="020B0604020202020204" pitchFamily="34" charset="0"/>
              </a:rPr>
              <a:t> -</a:t>
            </a:r>
            <a:r>
              <a:rPr lang="en-US" altLang="en-US" dirty="0">
                <a:solidFill>
                  <a:srgbClr val="FF0000"/>
                </a:solidFill>
                <a:cs typeface="Arial" panose="020B0604020202020204" pitchFamily="34" charset="0"/>
              </a:rPr>
              <a:t>atresia with fistula</a:t>
            </a:r>
            <a:r>
              <a:rPr lang="en-US" altLang="en-US" dirty="0">
                <a:solidFill>
                  <a:srgbClr val="000000"/>
                </a:solidFill>
                <a:cs typeface="Arial" panose="020B0604020202020204" pitchFamily="34" charset="0"/>
              </a:rPr>
              <a:t>= right thoracotomy at </a:t>
            </a:r>
            <a:r>
              <a:rPr lang="en-US" altLang="en-US" baseline="30000" dirty="0">
                <a:solidFill>
                  <a:srgbClr val="000000"/>
                </a:solidFill>
                <a:cs typeface="Arial" panose="020B0604020202020204" pitchFamily="34" charset="0"/>
              </a:rPr>
              <a:t> </a:t>
            </a:r>
            <a:r>
              <a:rPr lang="en-US" altLang="en-US" dirty="0">
                <a:solidFill>
                  <a:srgbClr val="000000"/>
                </a:solidFill>
                <a:cs typeface="Arial" panose="020B0604020202020204" pitchFamily="34" charset="0"/>
              </a:rPr>
              <a:t> 4 intercostal space (</a:t>
            </a:r>
            <a:r>
              <a:rPr lang="en-US" altLang="en-US" dirty="0" err="1">
                <a:solidFill>
                  <a:srgbClr val="000000"/>
                </a:solidFill>
                <a:cs typeface="Arial" panose="020B0604020202020204" pitchFamily="34" charset="0"/>
              </a:rPr>
              <a:t>retropleural</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fistulotomy</a:t>
            </a:r>
            <a:r>
              <a:rPr lang="en-US" altLang="en-US" dirty="0">
                <a:solidFill>
                  <a:srgbClr val="000000"/>
                </a:solidFill>
                <a:cs typeface="Arial" panose="020B0604020202020204" pitchFamily="34" charset="0"/>
              </a:rPr>
              <a:t> with end- end anastomosis.</a:t>
            </a:r>
          </a:p>
          <a:p>
            <a:pPr lvl="0" fontAlgn="base">
              <a:spcAft>
                <a:spcPct val="0"/>
              </a:spcAft>
            </a:pPr>
            <a:r>
              <a:rPr lang="en-US" altLang="en-US" dirty="0">
                <a:solidFill>
                  <a:srgbClr val="FF0000"/>
                </a:solidFill>
                <a:cs typeface="Arial" panose="020B0604020202020204" pitchFamily="34" charset="0"/>
              </a:rPr>
              <a:t>atresia w/o fistula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gastrsotomy</a:t>
            </a:r>
            <a:r>
              <a:rPr lang="en-US" altLang="en-US" dirty="0">
                <a:solidFill>
                  <a:srgbClr val="000000"/>
                </a:solidFill>
                <a:cs typeface="Arial" panose="020B0604020202020204" pitchFamily="34" charset="0"/>
              </a:rPr>
              <a:t> at birth, cervical </a:t>
            </a:r>
            <a:r>
              <a:rPr lang="en-US" altLang="en-US" dirty="0" err="1">
                <a:solidFill>
                  <a:srgbClr val="000000"/>
                </a:solidFill>
                <a:cs typeface="Arial" panose="020B0604020202020204" pitchFamily="34" charset="0"/>
              </a:rPr>
              <a:t>esophagostomy</a:t>
            </a:r>
            <a:r>
              <a:rPr lang="en-US" altLang="en-US" dirty="0">
                <a:solidFill>
                  <a:srgbClr val="000000"/>
                </a:solidFill>
                <a:cs typeface="Arial" panose="020B0604020202020204" pitchFamily="34" charset="0"/>
              </a:rPr>
              <a:t> , reconstructive surgery later at 6 months.</a:t>
            </a:r>
            <a:endParaRPr lang="ar-JO" altLang="en-US" dirty="0">
              <a:solidFill>
                <a:prstClr val="black"/>
              </a:solidFill>
            </a:endParaRPr>
          </a:p>
          <a:p>
            <a:endParaRPr lang="en-US" dirty="0"/>
          </a:p>
        </p:txBody>
      </p:sp>
    </p:spTree>
    <p:extLst>
      <p:ext uri="{BB962C8B-B14F-4D97-AF65-F5344CB8AC3E}">
        <p14:creationId xmlns:p14="http://schemas.microsoft.com/office/powerpoint/2010/main" val="84807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Diaphragmatic hernia</a:t>
            </a:r>
            <a:endParaRPr lang="en-US" dirty="0"/>
          </a:p>
        </p:txBody>
      </p:sp>
      <p:sp>
        <p:nvSpPr>
          <p:cNvPr id="3" name="Content Placeholder 2"/>
          <p:cNvSpPr>
            <a:spLocks noGrp="1"/>
          </p:cNvSpPr>
          <p:nvPr>
            <p:ph idx="1"/>
          </p:nvPr>
        </p:nvSpPr>
        <p:spPr/>
        <p:txBody>
          <a:bodyPr>
            <a:normAutofit fontScale="40000" lnSpcReduction="20000"/>
          </a:bodyPr>
          <a:lstStyle/>
          <a:p>
            <a:pPr lvl="0">
              <a:buNone/>
              <a:defRPr/>
            </a:pPr>
            <a:r>
              <a:rPr lang="en-US" sz="4200" dirty="0">
                <a:solidFill>
                  <a:prstClr val="black"/>
                </a:solidFill>
              </a:rPr>
              <a:t>Failure of closure of </a:t>
            </a:r>
            <a:r>
              <a:rPr lang="en-US" sz="4200" dirty="0" err="1">
                <a:solidFill>
                  <a:prstClr val="black"/>
                </a:solidFill>
              </a:rPr>
              <a:t>pleuroperitoneal</a:t>
            </a:r>
            <a:r>
              <a:rPr lang="en-US" sz="4200" dirty="0">
                <a:solidFill>
                  <a:prstClr val="black"/>
                </a:solidFill>
              </a:rPr>
              <a:t> canals</a:t>
            </a:r>
          </a:p>
          <a:p>
            <a:pPr lvl="0">
              <a:buNone/>
              <a:defRPr/>
            </a:pPr>
            <a:r>
              <a:rPr lang="en-US" sz="4200" dirty="0">
                <a:solidFill>
                  <a:prstClr val="black"/>
                </a:solidFill>
              </a:rPr>
              <a:t>The bowel loops herniated through the defect into the chest, impairing lung development.</a:t>
            </a:r>
          </a:p>
          <a:p>
            <a:pPr lvl="0">
              <a:buNone/>
              <a:defRPr/>
            </a:pPr>
            <a:r>
              <a:rPr lang="en-US" sz="4200" dirty="0">
                <a:solidFill>
                  <a:prstClr val="black"/>
                </a:solidFill>
              </a:rPr>
              <a:t>1. </a:t>
            </a:r>
            <a:r>
              <a:rPr lang="en-US" sz="4200" dirty="0" err="1">
                <a:solidFill>
                  <a:prstClr val="black"/>
                </a:solidFill>
              </a:rPr>
              <a:t>Bockdalek</a:t>
            </a:r>
            <a:r>
              <a:rPr lang="en-US" sz="4200" dirty="0">
                <a:solidFill>
                  <a:prstClr val="black"/>
                </a:solidFill>
              </a:rPr>
              <a:t> hernia 95%</a:t>
            </a:r>
          </a:p>
          <a:p>
            <a:pPr lvl="0">
              <a:buNone/>
              <a:defRPr/>
            </a:pPr>
            <a:r>
              <a:rPr lang="en-US" sz="4200" dirty="0">
                <a:solidFill>
                  <a:prstClr val="black"/>
                </a:solidFill>
              </a:rPr>
              <a:t>2.Morgagni hernia 5%</a:t>
            </a:r>
          </a:p>
          <a:p>
            <a:pPr lvl="0">
              <a:buNone/>
              <a:defRPr/>
            </a:pPr>
            <a:endParaRPr lang="en-US" sz="4200" dirty="0">
              <a:solidFill>
                <a:prstClr val="black"/>
              </a:solidFill>
            </a:endParaRPr>
          </a:p>
          <a:p>
            <a:pPr marL="285750" lvl="0" indent="-285750">
              <a:lnSpc>
                <a:spcPct val="90000"/>
              </a:lnSpc>
              <a:spcBef>
                <a:spcPts val="1000"/>
              </a:spcBef>
              <a:defRPr/>
            </a:pPr>
            <a:r>
              <a:rPr lang="en-CA" sz="4200" dirty="0">
                <a:solidFill>
                  <a:prstClr val="black"/>
                </a:solidFill>
              </a:rPr>
              <a:t>On P/E :</a:t>
            </a:r>
          </a:p>
          <a:p>
            <a:pPr marL="285750" lvl="0" indent="-285750">
              <a:lnSpc>
                <a:spcPct val="90000"/>
              </a:lnSpc>
              <a:spcBef>
                <a:spcPts val="1000"/>
              </a:spcBef>
              <a:defRPr/>
            </a:pPr>
            <a:r>
              <a:rPr lang="en-CA" sz="4200" dirty="0">
                <a:solidFill>
                  <a:prstClr val="black"/>
                </a:solidFill>
              </a:rPr>
              <a:t>Scaphoid abdomen</a:t>
            </a:r>
          </a:p>
          <a:p>
            <a:pPr marL="285750" lvl="0" indent="-285750">
              <a:lnSpc>
                <a:spcPct val="90000"/>
              </a:lnSpc>
              <a:spcBef>
                <a:spcPts val="1000"/>
              </a:spcBef>
              <a:defRPr/>
            </a:pPr>
            <a:r>
              <a:rPr lang="en-CA" sz="4200" dirty="0">
                <a:solidFill>
                  <a:prstClr val="black"/>
                </a:solidFill>
              </a:rPr>
              <a:t>Dull chest</a:t>
            </a:r>
          </a:p>
          <a:p>
            <a:pPr marL="285750" lvl="0" indent="-285750">
              <a:lnSpc>
                <a:spcPct val="90000"/>
              </a:lnSpc>
              <a:spcBef>
                <a:spcPts val="1000"/>
              </a:spcBef>
              <a:defRPr/>
            </a:pPr>
            <a:r>
              <a:rPr lang="en-CA" sz="4200" dirty="0">
                <a:solidFill>
                  <a:prstClr val="black"/>
                </a:solidFill>
              </a:rPr>
              <a:t>Decrease air entry</a:t>
            </a:r>
          </a:p>
          <a:p>
            <a:pPr marL="285750" lvl="0" indent="-285750">
              <a:lnSpc>
                <a:spcPct val="90000"/>
              </a:lnSpc>
              <a:spcBef>
                <a:spcPts val="1000"/>
              </a:spcBef>
              <a:defRPr/>
            </a:pPr>
            <a:r>
              <a:rPr lang="en-CA" sz="4200" dirty="0">
                <a:solidFill>
                  <a:prstClr val="black"/>
                </a:solidFill>
              </a:rPr>
              <a:t>Presence of intestinal sounds in chest</a:t>
            </a:r>
          </a:p>
          <a:p>
            <a:pPr marL="285750" lvl="0" indent="-285750">
              <a:lnSpc>
                <a:spcPct val="90000"/>
              </a:lnSpc>
              <a:spcBef>
                <a:spcPts val="1000"/>
              </a:spcBef>
              <a:defRPr/>
            </a:pPr>
            <a:r>
              <a:rPr lang="en-CA" sz="4200" dirty="0">
                <a:solidFill>
                  <a:prstClr val="black"/>
                </a:solidFill>
              </a:rPr>
              <a:t>Apparent </a:t>
            </a:r>
            <a:r>
              <a:rPr lang="en-CA" sz="4200" dirty="0" err="1">
                <a:solidFill>
                  <a:prstClr val="black"/>
                </a:solidFill>
              </a:rPr>
              <a:t>dextrocardia</a:t>
            </a:r>
            <a:endParaRPr lang="en-CA" sz="4200" dirty="0">
              <a:solidFill>
                <a:prstClr val="black"/>
              </a:solidFill>
            </a:endParaRPr>
          </a:p>
          <a:p>
            <a:pPr marL="285750" lvl="0" indent="-285750">
              <a:lnSpc>
                <a:spcPct val="90000"/>
              </a:lnSpc>
              <a:spcBef>
                <a:spcPts val="1000"/>
              </a:spcBef>
              <a:defRPr/>
            </a:pPr>
            <a:r>
              <a:rPr lang="en-CA" sz="4200" dirty="0">
                <a:solidFill>
                  <a:prstClr val="black"/>
                </a:solidFill>
              </a:rPr>
              <a:t>Cyanosis and dyspnea.</a:t>
            </a:r>
          </a:p>
          <a:p>
            <a:pPr marL="285750" lvl="0" indent="-285750">
              <a:lnSpc>
                <a:spcPct val="90000"/>
              </a:lnSpc>
              <a:spcBef>
                <a:spcPts val="1000"/>
              </a:spcBef>
              <a:defRPr/>
            </a:pPr>
            <a:r>
              <a:rPr lang="en-US" sz="4200" dirty="0">
                <a:solidFill>
                  <a:prstClr val="black"/>
                </a:solidFill>
              </a:rPr>
              <a:t>Any infant presents with cyanosis ,respiratory distress and  scaphoid abdomen in the absence of heart disease should be considered a case of diaphragmatic hernia until proven otherwise.</a:t>
            </a:r>
          </a:p>
          <a:p>
            <a:pPr marL="285750" lvl="0" indent="-285750">
              <a:lnSpc>
                <a:spcPct val="90000"/>
              </a:lnSpc>
              <a:spcBef>
                <a:spcPts val="1000"/>
              </a:spcBef>
              <a:defRPr/>
            </a:pPr>
            <a:endParaRPr lang="en-CA" sz="4200" dirty="0">
              <a:solidFill>
                <a:prstClr val="black"/>
              </a:solidFill>
            </a:endParaRPr>
          </a:p>
          <a:p>
            <a:endParaRPr lang="en-US" dirty="0"/>
          </a:p>
        </p:txBody>
      </p:sp>
    </p:spTree>
    <p:extLst>
      <p:ext uri="{BB962C8B-B14F-4D97-AF65-F5344CB8AC3E}">
        <p14:creationId xmlns:p14="http://schemas.microsoft.com/office/powerpoint/2010/main" val="349758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285750" lvl="0" indent="-285750">
              <a:lnSpc>
                <a:spcPct val="90000"/>
              </a:lnSpc>
              <a:spcBef>
                <a:spcPts val="1000"/>
              </a:spcBef>
              <a:defRPr/>
            </a:pPr>
            <a:r>
              <a:rPr lang="en-US" dirty="0">
                <a:solidFill>
                  <a:srgbClr val="FF0000"/>
                </a:solidFill>
              </a:rPr>
              <a:t>Can be dx </a:t>
            </a:r>
            <a:r>
              <a:rPr lang="en-US" dirty="0" err="1">
                <a:solidFill>
                  <a:srgbClr val="FF0000"/>
                </a:solidFill>
              </a:rPr>
              <a:t>antenatally</a:t>
            </a:r>
            <a:r>
              <a:rPr lang="en-US" dirty="0">
                <a:solidFill>
                  <a:srgbClr val="FF0000"/>
                </a:solidFill>
              </a:rPr>
              <a:t>= </a:t>
            </a:r>
            <a:r>
              <a:rPr lang="en-US" dirty="0" err="1">
                <a:solidFill>
                  <a:srgbClr val="FF0000"/>
                </a:solidFill>
              </a:rPr>
              <a:t>PolyHydramnois</a:t>
            </a:r>
            <a:endParaRPr lang="en-US" dirty="0">
              <a:solidFill>
                <a:srgbClr val="FF0000"/>
              </a:solidFill>
            </a:endParaRPr>
          </a:p>
          <a:p>
            <a:pPr marL="285750" lvl="0" indent="-285750">
              <a:lnSpc>
                <a:spcPct val="90000"/>
              </a:lnSpc>
              <a:spcBef>
                <a:spcPts val="1000"/>
              </a:spcBef>
              <a:defRPr/>
            </a:pPr>
            <a:endParaRPr lang="en-CA" dirty="0">
              <a:solidFill>
                <a:srgbClr val="FF0000"/>
              </a:solidFill>
            </a:endParaRPr>
          </a:p>
          <a:p>
            <a:pPr marL="285750" lvl="0" indent="-285750">
              <a:lnSpc>
                <a:spcPct val="90000"/>
              </a:lnSpc>
              <a:spcBef>
                <a:spcPts val="1000"/>
              </a:spcBef>
              <a:defRPr/>
            </a:pPr>
            <a:r>
              <a:rPr lang="en-CA" dirty="0">
                <a:solidFill>
                  <a:srgbClr val="FF0000"/>
                </a:solidFill>
              </a:rPr>
              <a:t>Associated with</a:t>
            </a:r>
          </a:p>
          <a:p>
            <a:pPr marL="285750" lvl="0" indent="-285750">
              <a:lnSpc>
                <a:spcPct val="90000"/>
              </a:lnSpc>
              <a:spcBef>
                <a:spcPts val="1000"/>
              </a:spcBef>
              <a:defRPr/>
            </a:pPr>
            <a:r>
              <a:rPr lang="en-CA" dirty="0">
                <a:solidFill>
                  <a:prstClr val="black"/>
                </a:solidFill>
              </a:rPr>
              <a:t> </a:t>
            </a:r>
            <a:r>
              <a:rPr lang="en-CA" dirty="0" err="1">
                <a:solidFill>
                  <a:prstClr val="black"/>
                </a:solidFill>
              </a:rPr>
              <a:t>malrotation</a:t>
            </a:r>
            <a:r>
              <a:rPr lang="en-CA" dirty="0">
                <a:solidFill>
                  <a:prstClr val="black"/>
                </a:solidFill>
              </a:rPr>
              <a:t> 90% </a:t>
            </a:r>
          </a:p>
          <a:p>
            <a:pPr marL="285750" lvl="0" indent="-285750">
              <a:lnSpc>
                <a:spcPct val="90000"/>
              </a:lnSpc>
              <a:spcBef>
                <a:spcPts val="1000"/>
              </a:spcBef>
              <a:defRPr/>
            </a:pPr>
            <a:r>
              <a:rPr lang="en-CA" dirty="0" err="1">
                <a:solidFill>
                  <a:prstClr val="black"/>
                </a:solidFill>
              </a:rPr>
              <a:t>Cvs</a:t>
            </a:r>
            <a:r>
              <a:rPr lang="en-CA" dirty="0">
                <a:solidFill>
                  <a:prstClr val="black"/>
                </a:solidFill>
              </a:rPr>
              <a:t> (ASD,VSD,TOF)</a:t>
            </a:r>
          </a:p>
          <a:p>
            <a:pPr marL="285750" lvl="0" indent="-285750">
              <a:lnSpc>
                <a:spcPct val="90000"/>
              </a:lnSpc>
              <a:spcBef>
                <a:spcPts val="1000"/>
              </a:spcBef>
              <a:defRPr/>
            </a:pPr>
            <a:r>
              <a:rPr lang="en-CA" dirty="0" err="1">
                <a:solidFill>
                  <a:prstClr val="black"/>
                </a:solidFill>
              </a:rPr>
              <a:t>Cns</a:t>
            </a:r>
            <a:r>
              <a:rPr lang="en-CA" dirty="0">
                <a:solidFill>
                  <a:prstClr val="black"/>
                </a:solidFill>
              </a:rPr>
              <a:t> (</a:t>
            </a:r>
            <a:r>
              <a:rPr lang="en-CA" dirty="0" err="1">
                <a:solidFill>
                  <a:prstClr val="black"/>
                </a:solidFill>
              </a:rPr>
              <a:t>spina</a:t>
            </a:r>
            <a:r>
              <a:rPr lang="en-CA" dirty="0">
                <a:solidFill>
                  <a:prstClr val="black"/>
                </a:solidFill>
              </a:rPr>
              <a:t> bifida, </a:t>
            </a:r>
            <a:r>
              <a:rPr lang="en-CA" dirty="0" err="1">
                <a:solidFill>
                  <a:prstClr val="black"/>
                </a:solidFill>
              </a:rPr>
              <a:t>hydrocephlus</a:t>
            </a:r>
            <a:r>
              <a:rPr lang="en-CA" dirty="0">
                <a:solidFill>
                  <a:prstClr val="black"/>
                </a:solidFill>
              </a:rPr>
              <a:t>, cerebral </a:t>
            </a:r>
            <a:r>
              <a:rPr lang="en-CA" dirty="0" err="1">
                <a:solidFill>
                  <a:prstClr val="black"/>
                </a:solidFill>
              </a:rPr>
              <a:t>dysagnesis</a:t>
            </a:r>
            <a:r>
              <a:rPr lang="en-CA" dirty="0">
                <a:solidFill>
                  <a:prstClr val="black"/>
                </a:solidFill>
              </a:rPr>
              <a:t>)</a:t>
            </a:r>
          </a:p>
          <a:p>
            <a:pPr marL="285750" lvl="0" indent="-285750">
              <a:lnSpc>
                <a:spcPct val="90000"/>
              </a:lnSpc>
              <a:spcBef>
                <a:spcPts val="1000"/>
              </a:spcBef>
              <a:defRPr/>
            </a:pPr>
            <a:r>
              <a:rPr lang="en-CA" dirty="0">
                <a:solidFill>
                  <a:prstClr val="black"/>
                </a:solidFill>
              </a:rPr>
              <a:t>Chromosomal disorders ( trisomy 18 and 21)</a:t>
            </a:r>
          </a:p>
          <a:p>
            <a:pPr marL="285750" lvl="0" indent="-285750">
              <a:lnSpc>
                <a:spcPct val="90000"/>
              </a:lnSpc>
              <a:spcBef>
                <a:spcPts val="1000"/>
              </a:spcBef>
              <a:defRPr/>
            </a:pPr>
            <a:r>
              <a:rPr lang="en-CA" dirty="0">
                <a:solidFill>
                  <a:prstClr val="black"/>
                </a:solidFill>
              </a:rPr>
              <a:t> </a:t>
            </a:r>
            <a:r>
              <a:rPr lang="en-CA" dirty="0">
                <a:solidFill>
                  <a:srgbClr val="FF0000"/>
                </a:solidFill>
              </a:rPr>
              <a:t>Investigation</a:t>
            </a:r>
            <a:endParaRPr lang="en-CA" dirty="0">
              <a:solidFill>
                <a:prstClr val="black"/>
              </a:solidFill>
            </a:endParaRPr>
          </a:p>
          <a:p>
            <a:pPr marL="285750" lvl="0" indent="-285750">
              <a:lnSpc>
                <a:spcPct val="90000"/>
              </a:lnSpc>
              <a:spcBef>
                <a:spcPts val="1000"/>
              </a:spcBef>
              <a:defRPr/>
            </a:pPr>
            <a:r>
              <a:rPr lang="en-CA" dirty="0">
                <a:solidFill>
                  <a:prstClr val="black"/>
                </a:solidFill>
              </a:rPr>
              <a:t>plain x ray</a:t>
            </a:r>
          </a:p>
          <a:p>
            <a:pPr marL="285750" lvl="0" indent="-285750">
              <a:lnSpc>
                <a:spcPct val="90000"/>
              </a:lnSpc>
              <a:spcBef>
                <a:spcPts val="1000"/>
              </a:spcBef>
              <a:defRPr/>
            </a:pPr>
            <a:r>
              <a:rPr lang="en-CA" dirty="0">
                <a:solidFill>
                  <a:prstClr val="black"/>
                </a:solidFill>
              </a:rPr>
              <a:t> </a:t>
            </a:r>
            <a:r>
              <a:rPr lang="en-CA" dirty="0" err="1">
                <a:solidFill>
                  <a:prstClr val="black"/>
                </a:solidFill>
              </a:rPr>
              <a:t>gastrogarffin</a:t>
            </a:r>
            <a:r>
              <a:rPr lang="en-CA" dirty="0">
                <a:solidFill>
                  <a:prstClr val="black"/>
                </a:solidFill>
              </a:rPr>
              <a:t> meal   </a:t>
            </a:r>
          </a:p>
          <a:p>
            <a:endParaRPr lang="en-US" dirty="0"/>
          </a:p>
        </p:txBody>
      </p:sp>
    </p:spTree>
    <p:extLst>
      <p:ext uri="{BB962C8B-B14F-4D97-AF65-F5344CB8AC3E}">
        <p14:creationId xmlns:p14="http://schemas.microsoft.com/office/powerpoint/2010/main" val="4174041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1"/>
          </p:nvPr>
        </p:nvSpPr>
        <p:spPr/>
        <p:txBody>
          <a:bodyPr>
            <a:normAutofit fontScale="77500" lnSpcReduction="20000"/>
          </a:bodyPr>
          <a:lstStyle/>
          <a:p>
            <a:r>
              <a:rPr lang="en-US" dirty="0"/>
              <a:t>Respiratory support with intubation and ventilation is </a:t>
            </a:r>
            <a:r>
              <a:rPr lang="en-US" dirty="0" err="1"/>
              <a:t>usualy</a:t>
            </a:r>
            <a:r>
              <a:rPr lang="en-US" dirty="0"/>
              <a:t> required.</a:t>
            </a:r>
          </a:p>
          <a:p>
            <a:r>
              <a:rPr lang="en-US" dirty="0"/>
              <a:t> A nasogastric tube should be passed.</a:t>
            </a:r>
          </a:p>
          <a:p>
            <a:r>
              <a:rPr lang="en-US" dirty="0"/>
              <a:t>Gas exchange and acid-base status should be assessed.</a:t>
            </a:r>
          </a:p>
          <a:p>
            <a:r>
              <a:rPr lang="en-US" dirty="0"/>
              <a:t>Acidosis may need correction with bicarbonate infusion.</a:t>
            </a:r>
          </a:p>
          <a:p>
            <a:r>
              <a:rPr lang="en-US" dirty="0"/>
              <a:t>Surgery should be considered early after resuscitation.</a:t>
            </a:r>
          </a:p>
          <a:p>
            <a:r>
              <a:rPr lang="en-US" dirty="0"/>
              <a:t>Hernia content are usually reduced via abdominal approach.</a:t>
            </a:r>
          </a:p>
          <a:p>
            <a:r>
              <a:rPr lang="en-US" dirty="0"/>
              <a:t> The diaphragm repaired with </a:t>
            </a:r>
            <a:r>
              <a:rPr lang="en-US" dirty="0" err="1"/>
              <a:t>nonabsorbable</a:t>
            </a:r>
            <a:r>
              <a:rPr lang="en-US" dirty="0"/>
              <a:t> suture or a synthetic patch if the defect too large.</a:t>
            </a:r>
          </a:p>
          <a:p>
            <a:r>
              <a:rPr lang="en-US" dirty="0"/>
              <a:t>Early respiratory failure is associated with </a:t>
            </a:r>
            <a:r>
              <a:rPr lang="en-US"/>
              <a:t>poor prognosis.</a:t>
            </a:r>
          </a:p>
        </p:txBody>
      </p:sp>
    </p:spTree>
    <p:extLst>
      <p:ext uri="{BB962C8B-B14F-4D97-AF65-F5344CB8AC3E}">
        <p14:creationId xmlns:p14="http://schemas.microsoft.com/office/powerpoint/2010/main" val="752548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result for congenital diaphragmatic hernia">
            <a:extLst>
              <a:ext uri="{FF2B5EF4-FFF2-40B4-BE49-F238E27FC236}">
                <a16:creationId xmlns:a16="http://schemas.microsoft.com/office/drawing/2014/main" id="{BA9BDC19-4877-4703-8BA0-AA6966BF90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876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عنصر نائب للمحتوى 3">
            <a:extLst>
              <a:ext uri="{FF2B5EF4-FFF2-40B4-BE49-F238E27FC236}">
                <a16:creationId xmlns:a16="http://schemas.microsoft.com/office/drawing/2014/main" id="{8198DE4E-4FCC-4648-9D42-A0B0CF1579A7}"/>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85725"/>
            <a:ext cx="51054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70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a:t>
            </a:r>
          </a:p>
        </p:txBody>
      </p:sp>
      <p:sp>
        <p:nvSpPr>
          <p:cNvPr id="4" name="Rectangle 3"/>
          <p:cNvSpPr/>
          <p:nvPr/>
        </p:nvSpPr>
        <p:spPr>
          <a:xfrm>
            <a:off x="323528" y="2204864"/>
            <a:ext cx="4572000" cy="3847207"/>
          </a:xfrm>
          <a:prstGeom prst="rect">
            <a:avLst/>
          </a:prstGeom>
        </p:spPr>
        <p:txBody>
          <a:bodyPr>
            <a:spAutoFit/>
          </a:bodyPr>
          <a:lstStyle/>
          <a:p>
            <a:pPr lvl="1" algn="l" rtl="0"/>
            <a:r>
              <a:rPr lang="en-US" altLang="en-US" sz="2400" b="1" dirty="0">
                <a:solidFill>
                  <a:schemeClr val="accent1"/>
                </a:solidFill>
              </a:rPr>
              <a:t>Mechanical</a:t>
            </a:r>
          </a:p>
          <a:p>
            <a:pPr lvl="1" algn="l" rtl="0"/>
            <a:r>
              <a:rPr lang="en-US" altLang="en-US" sz="2000" u="sng" dirty="0">
                <a:solidFill>
                  <a:schemeClr val="tx1"/>
                </a:solidFill>
              </a:rPr>
              <a:t>Extrinsic:</a:t>
            </a:r>
          </a:p>
          <a:p>
            <a:pPr algn="l" rtl="0"/>
            <a:r>
              <a:rPr lang="en-US" altLang="en-US" sz="2000" dirty="0">
                <a:solidFill>
                  <a:schemeClr val="tx1"/>
                </a:solidFill>
              </a:rPr>
              <a:t>	   -</a:t>
            </a:r>
            <a:r>
              <a:rPr lang="en-US" altLang="en-US" sz="2000" dirty="0" err="1">
                <a:solidFill>
                  <a:schemeClr val="tx1"/>
                </a:solidFill>
              </a:rPr>
              <a:t>Malrotation</a:t>
            </a:r>
            <a:endParaRPr lang="en-US" altLang="en-US" sz="2000" dirty="0">
              <a:solidFill>
                <a:schemeClr val="tx1"/>
              </a:solidFill>
            </a:endParaRPr>
          </a:p>
          <a:p>
            <a:pPr algn="l" rtl="0"/>
            <a:r>
              <a:rPr lang="en-US" altLang="en-US" sz="2000" dirty="0">
                <a:solidFill>
                  <a:schemeClr val="tx1"/>
                </a:solidFill>
              </a:rPr>
              <a:t>	   -Volvulus </a:t>
            </a:r>
            <a:r>
              <a:rPr lang="en-US" altLang="en-US" sz="2000" dirty="0" err="1">
                <a:solidFill>
                  <a:schemeClr val="tx1"/>
                </a:solidFill>
              </a:rPr>
              <a:t>Neonatorum</a:t>
            </a:r>
            <a:endParaRPr lang="en-US" altLang="en-US" sz="2000" dirty="0">
              <a:solidFill>
                <a:schemeClr val="tx1"/>
              </a:solidFill>
            </a:endParaRPr>
          </a:p>
          <a:p>
            <a:pPr algn="l" rtl="0"/>
            <a:r>
              <a:rPr lang="en-US" altLang="en-US" sz="2000" dirty="0">
                <a:solidFill>
                  <a:schemeClr val="tx1"/>
                </a:solidFill>
              </a:rPr>
              <a:t>	   - Duplication</a:t>
            </a:r>
          </a:p>
          <a:p>
            <a:pPr algn="l" rtl="0"/>
            <a:r>
              <a:rPr lang="en-US" altLang="en-US" sz="2000" dirty="0">
                <a:solidFill>
                  <a:schemeClr val="tx1"/>
                </a:solidFill>
              </a:rPr>
              <a:t>	   -Diaphragmatic Hernia</a:t>
            </a:r>
          </a:p>
          <a:p>
            <a:pPr algn="l" rtl="0"/>
            <a:r>
              <a:rPr lang="en-US" altLang="en-US" sz="2000" dirty="0">
                <a:solidFill>
                  <a:schemeClr val="tx1"/>
                </a:solidFill>
              </a:rPr>
              <a:t>	    - Intussusceptions</a:t>
            </a:r>
          </a:p>
          <a:p>
            <a:pPr algn="l" rtl="0"/>
            <a:endParaRPr lang="en-US" altLang="en-US" sz="2000" u="sng" dirty="0">
              <a:solidFill>
                <a:schemeClr val="tx1"/>
              </a:solidFill>
            </a:endParaRPr>
          </a:p>
          <a:p>
            <a:pPr algn="l" rtl="0"/>
            <a:endParaRPr lang="en-US" altLang="en-US" sz="2000" u="sng" dirty="0">
              <a:solidFill>
                <a:schemeClr val="tx1"/>
              </a:solidFill>
            </a:endParaRPr>
          </a:p>
          <a:p>
            <a:pPr algn="l" rtl="0"/>
            <a:r>
              <a:rPr lang="en-US" altLang="en-US" sz="2000" dirty="0">
                <a:solidFill>
                  <a:schemeClr val="tx1"/>
                </a:solidFill>
              </a:rPr>
              <a:t>       </a:t>
            </a:r>
            <a:r>
              <a:rPr lang="en-US" altLang="en-US" sz="2000" u="sng" dirty="0">
                <a:solidFill>
                  <a:schemeClr val="tx1"/>
                </a:solidFill>
              </a:rPr>
              <a:t> Intraluminal:</a:t>
            </a:r>
            <a:br>
              <a:rPr lang="en-US" altLang="en-US" sz="2000" dirty="0">
                <a:solidFill>
                  <a:schemeClr val="tx1"/>
                </a:solidFill>
              </a:rPr>
            </a:br>
            <a:r>
              <a:rPr lang="en-US" altLang="en-US" sz="2000" dirty="0">
                <a:solidFill>
                  <a:schemeClr val="tx1"/>
                </a:solidFill>
              </a:rPr>
              <a:t>	-Meconium Ileus</a:t>
            </a:r>
            <a:br>
              <a:rPr lang="en-US" altLang="en-US" sz="2000" dirty="0">
                <a:solidFill>
                  <a:schemeClr val="tx1"/>
                </a:solidFill>
              </a:rPr>
            </a:br>
            <a:r>
              <a:rPr lang="en-US" altLang="en-US" sz="2000" dirty="0">
                <a:solidFill>
                  <a:schemeClr val="tx1"/>
                </a:solidFill>
              </a:rPr>
              <a:t>	-Meconium Plug</a:t>
            </a:r>
          </a:p>
        </p:txBody>
      </p:sp>
      <p:sp>
        <p:nvSpPr>
          <p:cNvPr id="5" name="Rectangle 4"/>
          <p:cNvSpPr/>
          <p:nvPr/>
        </p:nvSpPr>
        <p:spPr>
          <a:xfrm>
            <a:off x="4895528" y="2403376"/>
            <a:ext cx="4572000" cy="1015663"/>
          </a:xfrm>
          <a:prstGeom prst="rect">
            <a:avLst/>
          </a:prstGeom>
        </p:spPr>
        <p:txBody>
          <a:bodyPr>
            <a:spAutoFit/>
          </a:bodyPr>
          <a:lstStyle/>
          <a:p>
            <a:pPr algn="l" rtl="0"/>
            <a:r>
              <a:rPr lang="en-US" altLang="en-US" sz="2000" u="sng" dirty="0">
                <a:solidFill>
                  <a:schemeClr val="tx1"/>
                </a:solidFill>
              </a:rPr>
              <a:t>Intrinsic:</a:t>
            </a:r>
            <a:br>
              <a:rPr lang="en-US" altLang="en-US" sz="2000" dirty="0">
                <a:solidFill>
                  <a:schemeClr val="tx1"/>
                </a:solidFill>
              </a:rPr>
            </a:br>
            <a:r>
              <a:rPr lang="en-US" altLang="en-US" sz="2000" dirty="0">
                <a:solidFill>
                  <a:schemeClr val="tx1"/>
                </a:solidFill>
              </a:rPr>
              <a:t>	-Atresia</a:t>
            </a:r>
            <a:br>
              <a:rPr lang="en-US" altLang="en-US" sz="2000" dirty="0">
                <a:solidFill>
                  <a:schemeClr val="tx1"/>
                </a:solidFill>
              </a:rPr>
            </a:br>
            <a:r>
              <a:rPr lang="en-US" altLang="en-US" sz="2000" dirty="0">
                <a:solidFill>
                  <a:schemeClr val="tx1"/>
                </a:solidFill>
              </a:rPr>
              <a:t>	-Stenosis</a:t>
            </a:r>
          </a:p>
        </p:txBody>
      </p:sp>
      <p:sp>
        <p:nvSpPr>
          <p:cNvPr id="6" name="Rectangle 5">
            <a:extLst>
              <a:ext uri="{FF2B5EF4-FFF2-40B4-BE49-F238E27FC236}">
                <a16:creationId xmlns:a16="http://schemas.microsoft.com/office/drawing/2014/main" id="{7B3CA793-4806-47BA-A031-9C6EEA7777C2}"/>
              </a:ext>
            </a:extLst>
          </p:cNvPr>
          <p:cNvSpPr>
            <a:spLocks noChangeArrowheads="1"/>
          </p:cNvSpPr>
          <p:nvPr/>
        </p:nvSpPr>
        <p:spPr bwMode="auto">
          <a:xfrm>
            <a:off x="4906527" y="3789850"/>
            <a:ext cx="3337965" cy="12372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000" b="1" dirty="0">
                <a:solidFill>
                  <a:schemeClr val="accent1"/>
                </a:solidFill>
              </a:rPr>
              <a:t>Neurogenic</a:t>
            </a:r>
            <a:br>
              <a:rPr lang="en-US" altLang="en-US" sz="2000" u="sng" dirty="0"/>
            </a:br>
            <a:r>
              <a:rPr lang="en-US" altLang="en-US" sz="2000" dirty="0"/>
              <a:t>	</a:t>
            </a:r>
            <a:r>
              <a:rPr lang="en-US" altLang="en-US" sz="2000" dirty="0" err="1">
                <a:latin typeface="+mn-lt"/>
              </a:rPr>
              <a:t>Hirschsprung’s</a:t>
            </a:r>
            <a:r>
              <a:rPr lang="en-US" altLang="en-US" sz="2000" dirty="0">
                <a:latin typeface="+mn-lt"/>
              </a:rPr>
              <a:t> Disease</a:t>
            </a:r>
            <a:br>
              <a:rPr lang="en-US" altLang="en-US" sz="2000" dirty="0">
                <a:latin typeface="+mn-lt"/>
              </a:rPr>
            </a:br>
            <a:r>
              <a:rPr lang="en-US" altLang="en-US" sz="2000" dirty="0"/>
              <a:t>	</a:t>
            </a:r>
            <a:br>
              <a:rPr lang="en-US" altLang="en-US" sz="2000" dirty="0"/>
            </a:br>
            <a:endParaRPr lang="en-US" altLang="en-US" sz="2000" dirty="0"/>
          </a:p>
        </p:txBody>
      </p:sp>
      <p:sp>
        <p:nvSpPr>
          <p:cNvPr id="7" name="Rectangle 6">
            <a:extLst>
              <a:ext uri="{FF2B5EF4-FFF2-40B4-BE49-F238E27FC236}">
                <a16:creationId xmlns:a16="http://schemas.microsoft.com/office/drawing/2014/main" id="{5D9D9691-E70E-4A53-A405-AFC2E1A7CC4E}"/>
              </a:ext>
            </a:extLst>
          </p:cNvPr>
          <p:cNvSpPr>
            <a:spLocks noChangeArrowheads="1"/>
          </p:cNvSpPr>
          <p:nvPr/>
        </p:nvSpPr>
        <p:spPr bwMode="auto">
          <a:xfrm>
            <a:off x="4828395" y="4590256"/>
            <a:ext cx="4323620" cy="209595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000" dirty="0">
                <a:solidFill>
                  <a:schemeClr val="accent1"/>
                </a:solidFill>
              </a:rPr>
              <a:t> </a:t>
            </a:r>
            <a:r>
              <a:rPr lang="en-US" altLang="en-US" sz="2000" b="1" dirty="0">
                <a:solidFill>
                  <a:schemeClr val="accent1"/>
                </a:solidFill>
              </a:rPr>
              <a:t>Functional obstruction</a:t>
            </a:r>
          </a:p>
          <a:p>
            <a:r>
              <a:rPr lang="en-US" altLang="en-US" sz="2000" dirty="0">
                <a:latin typeface="+mn-lt"/>
              </a:rPr>
              <a:t>        -Sepsis</a:t>
            </a:r>
          </a:p>
          <a:p>
            <a:r>
              <a:rPr lang="en-US" altLang="en-US" sz="2000" dirty="0">
                <a:latin typeface="+mn-lt"/>
              </a:rPr>
              <a:t>        -Electrolyte imbalance</a:t>
            </a:r>
          </a:p>
          <a:p>
            <a:r>
              <a:rPr lang="en-US" altLang="en-US" sz="2000" dirty="0">
                <a:latin typeface="+mn-lt"/>
              </a:rPr>
              <a:t>        -Neciotising enterocolitis (NEC)</a:t>
            </a:r>
          </a:p>
          <a:p>
            <a:r>
              <a:rPr lang="en-US" altLang="en-US" sz="2000" dirty="0">
                <a:latin typeface="+mn-lt"/>
              </a:rPr>
              <a:t>        -hypothyroidism</a:t>
            </a:r>
            <a:r>
              <a:rPr lang="en-US" altLang="en-US" sz="2000" dirty="0"/>
              <a:t>.</a:t>
            </a:r>
          </a:p>
          <a:p>
            <a:r>
              <a:rPr lang="en-US" altLang="en-US" sz="2000" dirty="0"/>
              <a:t> </a:t>
            </a:r>
          </a:p>
          <a:p>
            <a:endParaRPr lang="en-US" altLang="en-US" sz="2000" dirty="0"/>
          </a:p>
        </p:txBody>
      </p:sp>
    </p:spTree>
    <p:extLst>
      <p:ext uri="{BB962C8B-B14F-4D97-AF65-F5344CB8AC3E}">
        <p14:creationId xmlns:p14="http://schemas.microsoft.com/office/powerpoint/2010/main" val="953429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lstStyle/>
          <a:p>
            <a:pPr lvl="0" defTabSz="457200" fontAlgn="base">
              <a:lnSpc>
                <a:spcPct val="80000"/>
              </a:lnSpc>
              <a:spcBef>
                <a:spcPct val="20000"/>
              </a:spcBef>
              <a:spcAft>
                <a:spcPct val="0"/>
              </a:spcAft>
            </a:pPr>
            <a:r>
              <a:rPr lang="en-US" altLang="en-US" sz="2400" b="1" i="1" dirty="0">
                <a:solidFill>
                  <a:srgbClr val="D72507"/>
                </a:solidFill>
                <a:effectLst>
                  <a:outerShdw blurRad="38100" dist="38100" dir="2700000" algn="tl">
                    <a:srgbClr val="C0C0C0"/>
                  </a:outerShdw>
                </a:effectLst>
                <a:latin typeface="Calibri" panose="020F0502020204030204" pitchFamily="34" charset="0"/>
                <a:ea typeface="+mn-ea"/>
                <a:cs typeface="Calibri" panose="020F0502020204030204" pitchFamily="34" charset="0"/>
              </a:rPr>
              <a:t>Common obvious developmental  anomalies </a:t>
            </a:r>
          </a:p>
        </p:txBody>
      </p:sp>
      <p:sp>
        <p:nvSpPr>
          <p:cNvPr id="3" name="Content Placeholder 2"/>
          <p:cNvSpPr>
            <a:spLocks noGrp="1"/>
          </p:cNvSpPr>
          <p:nvPr>
            <p:ph idx="1"/>
          </p:nvPr>
        </p:nvSpPr>
        <p:spPr>
          <a:xfrm>
            <a:off x="76200" y="685800"/>
            <a:ext cx="8610600" cy="5440363"/>
          </a:xfrm>
        </p:spPr>
        <p:txBody>
          <a:bodyPr>
            <a:normAutofit/>
          </a:bodyPr>
          <a:lstStyle/>
          <a:p>
            <a:pPr marL="0" lvl="0" indent="0" defTabSz="457200" fontAlgn="base">
              <a:lnSpc>
                <a:spcPct val="80000"/>
              </a:lnSpc>
              <a:spcAft>
                <a:spcPct val="0"/>
              </a:spcAft>
              <a:buClr>
                <a:srgbClr val="000000"/>
              </a:buClr>
              <a:buSzPct val="80000"/>
              <a:buNone/>
            </a:pPr>
            <a:r>
              <a:rPr lang="en-US" altLang="en-US" sz="20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1. </a:t>
            </a:r>
            <a:r>
              <a:rPr lang="en-US" altLang="en-US" sz="2000" b="1" dirty="0" err="1">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Exomphalos</a:t>
            </a:r>
            <a:r>
              <a:rPr lang="en-US" altLang="en-US" sz="20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 ( </a:t>
            </a:r>
            <a:r>
              <a:rPr lang="en-US" altLang="en-US" sz="2000" b="1" dirty="0" err="1">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omphalocele</a:t>
            </a:r>
            <a:r>
              <a:rPr lang="en-US" altLang="en-US" sz="20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 )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External herniation of abdominal viscera into the </a:t>
            </a:r>
            <a:r>
              <a:rPr lang="en-US" altLang="en-US" sz="2000" i="1" u="sng" dirty="0">
                <a:solidFill>
                  <a:srgbClr val="0D0D0D"/>
                </a:solidFill>
                <a:latin typeface="Calibri" panose="020F0502020204030204" pitchFamily="34" charset="0"/>
                <a:cs typeface="Calibri" panose="020F0502020204030204" pitchFamily="34" charset="0"/>
              </a:rPr>
              <a:t>base</a:t>
            </a:r>
            <a:r>
              <a:rPr lang="en-US" altLang="en-US" sz="2000" i="1" dirty="0">
                <a:solidFill>
                  <a:srgbClr val="0D0D0D"/>
                </a:solidFill>
                <a:latin typeface="Calibri" panose="020F0502020204030204" pitchFamily="34" charset="0"/>
                <a:cs typeface="Calibri" panose="020F0502020204030204" pitchFamily="34" charset="0"/>
              </a:rPr>
              <a:t> </a:t>
            </a:r>
            <a:r>
              <a:rPr lang="en-US" altLang="en-US" sz="2000" dirty="0">
                <a:solidFill>
                  <a:srgbClr val="0D0D0D"/>
                </a:solidFill>
                <a:latin typeface="Calibri" panose="020F0502020204030204" pitchFamily="34" charset="0"/>
                <a:cs typeface="Calibri" panose="020F0502020204030204" pitchFamily="34" charset="0"/>
              </a:rPr>
              <a:t>of the umbilical cord through a central defect.</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Presence of covering or sac (amnion and peritoneum).</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Incidence: 1/ 5,000 live births.</a:t>
            </a:r>
          </a:p>
          <a:p>
            <a:pPr marL="0" lvl="0" indent="0" defTabSz="457200" fontAlgn="base" hangingPunct="0">
              <a:lnSpc>
                <a:spcPct val="93000"/>
              </a:lnSpc>
              <a:spcBef>
                <a:spcPct val="0"/>
              </a:spcBef>
              <a:spcAft>
                <a:spcPct val="0"/>
              </a:spcAft>
              <a:buClr>
                <a:srgbClr val="000000"/>
              </a:buClr>
              <a:buSzPct val="100000"/>
              <a:buNone/>
            </a:pPr>
            <a:endParaRPr lang="en-US" altLang="en-US" sz="2000" dirty="0">
              <a:solidFill>
                <a:srgbClr val="0D0D0D"/>
              </a:solidFill>
              <a:latin typeface="Calibri" panose="020F0502020204030204" pitchFamily="34" charset="0"/>
              <a:cs typeface="Calibri" panose="020F0502020204030204" pitchFamily="34" charset="0"/>
            </a:endParaRPr>
          </a:p>
          <a:p>
            <a:pPr marL="0" lvl="0" indent="0" defTabSz="457200" fontAlgn="base" hangingPunct="0">
              <a:lnSpc>
                <a:spcPct val="93000"/>
              </a:lnSpc>
              <a:spcBef>
                <a:spcPct val="0"/>
              </a:spcBef>
              <a:spcAft>
                <a:spcPct val="0"/>
              </a:spcAft>
              <a:buClr>
                <a:srgbClr val="000000"/>
              </a:buClr>
              <a:buSzPct val="100000"/>
              <a:buNone/>
            </a:pPr>
            <a:r>
              <a:rPr lang="en-US" altLang="en-US" sz="2000" b="1" u="sng" dirty="0">
                <a:solidFill>
                  <a:srgbClr val="FF0000"/>
                </a:solidFill>
                <a:latin typeface="Calibri" panose="020F0502020204030204" pitchFamily="34" charset="0"/>
                <a:cs typeface="Calibri" panose="020F0502020204030204" pitchFamily="34" charset="0"/>
              </a:rPr>
              <a:t>Etiology :</a:t>
            </a:r>
          </a:p>
          <a:p>
            <a:pPr marL="0" lvl="0" indent="0" defTabSz="457200" fontAlgn="base" hangingPunct="0">
              <a:lnSpc>
                <a:spcPct val="93000"/>
              </a:lnSpc>
              <a:spcBef>
                <a:spcPct val="0"/>
              </a:spcBef>
              <a:spcAft>
                <a:spcPct val="0"/>
              </a:spcAft>
              <a:buClr>
                <a:srgbClr val="000000"/>
              </a:buClr>
              <a:buSzPct val="100000"/>
              <a:buNone/>
            </a:pPr>
            <a:r>
              <a:rPr lang="en-US" altLang="en-US" sz="2000" i="1" dirty="0">
                <a:solidFill>
                  <a:srgbClr val="000000"/>
                </a:solidFill>
                <a:latin typeface="Calibri" panose="020F0502020204030204" pitchFamily="34" charset="0"/>
                <a:cs typeface="Calibri" panose="020F0502020204030204" pitchFamily="34" charset="0"/>
              </a:rPr>
              <a:t>Physiologic herniation :</a:t>
            </a:r>
            <a:r>
              <a:rPr lang="en-US" altLang="en-US" sz="2000" dirty="0">
                <a:solidFill>
                  <a:srgbClr val="000000"/>
                </a:solidFill>
                <a:latin typeface="Calibri" panose="020F0502020204030204" pitchFamily="34" charset="0"/>
                <a:cs typeface="Calibri" panose="020F0502020204030204" pitchFamily="34" charset="0"/>
              </a:rPr>
              <a:t>  during embryonic life ( 5</a:t>
            </a:r>
            <a:r>
              <a:rPr lang="en-US" altLang="en-US" sz="2000" baseline="30000" dirty="0">
                <a:solidFill>
                  <a:srgbClr val="000000"/>
                </a:solidFill>
                <a:latin typeface="Calibri" panose="020F0502020204030204" pitchFamily="34" charset="0"/>
                <a:cs typeface="Calibri" panose="020F0502020204030204" pitchFamily="34" charset="0"/>
              </a:rPr>
              <a:t>th</a:t>
            </a:r>
            <a:r>
              <a:rPr lang="en-US" altLang="en-US" sz="2000" dirty="0">
                <a:solidFill>
                  <a:srgbClr val="000000"/>
                </a:solidFill>
                <a:latin typeface="Calibri" panose="020F0502020204030204" pitchFamily="34" charset="0"/>
                <a:cs typeface="Calibri" panose="020F0502020204030204" pitchFamily="34" charset="0"/>
              </a:rPr>
              <a:t> week ) the structure of the </a:t>
            </a:r>
            <a:r>
              <a:rPr lang="en-US" altLang="en-US" sz="2000" dirty="0" err="1">
                <a:solidFill>
                  <a:srgbClr val="000000"/>
                </a:solidFill>
                <a:latin typeface="Calibri" panose="020F0502020204030204" pitchFamily="34" charset="0"/>
                <a:cs typeface="Calibri" panose="020F0502020204030204" pitchFamily="34" charset="0"/>
              </a:rPr>
              <a:t>midgut</a:t>
            </a:r>
            <a:r>
              <a:rPr lang="en-US" altLang="en-US" sz="2000" dirty="0">
                <a:solidFill>
                  <a:srgbClr val="000000"/>
                </a:solidFill>
                <a:latin typeface="Calibri" panose="020F0502020204030204" pitchFamily="34" charset="0"/>
                <a:cs typeface="Calibri" panose="020F0502020204030204" pitchFamily="34" charset="0"/>
              </a:rPr>
              <a:t> develop in the extra </a:t>
            </a:r>
            <a:r>
              <a:rPr lang="en-US" altLang="en-US" sz="2000" dirty="0" err="1">
                <a:solidFill>
                  <a:srgbClr val="000000"/>
                </a:solidFill>
                <a:latin typeface="Calibri" panose="020F0502020204030204" pitchFamily="34" charset="0"/>
                <a:cs typeface="Calibri" panose="020F0502020204030204" pitchFamily="34" charset="0"/>
              </a:rPr>
              <a:t>coelomic</a:t>
            </a:r>
            <a:r>
              <a:rPr lang="en-US" altLang="en-US" sz="2000" dirty="0">
                <a:solidFill>
                  <a:srgbClr val="000000"/>
                </a:solidFill>
                <a:latin typeface="Calibri" panose="020F0502020204030204" pitchFamily="34" charset="0"/>
                <a:cs typeface="Calibri" panose="020F0502020204030204" pitchFamily="34" charset="0"/>
              </a:rPr>
              <a:t> cavity through the umbilical cord  </a:t>
            </a:r>
            <a:endParaRPr lang="en-US" altLang="en-US" sz="2000" b="1" u="sng" dirty="0">
              <a:solidFill>
                <a:srgbClr val="000000"/>
              </a:solidFill>
              <a:latin typeface="Calibri" panose="020F0502020204030204" pitchFamily="34" charset="0"/>
              <a:cs typeface="Calibri" panose="020F0502020204030204" pitchFamily="34" charset="0"/>
            </a:endParaRP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Failure of these organ to return causes herniation through the umbilical cord.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exact cause unknown</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Associated Congenital Anomalies: 75-80%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chromosomal: trisomy 13, 15, 21</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cardiac anomalies: 20%</a:t>
            </a:r>
          </a:p>
          <a:p>
            <a:pPr marL="0" lvl="0" indent="0" defTabSz="457200" fontAlgn="base" hangingPunct="0">
              <a:lnSpc>
                <a:spcPct val="93000"/>
              </a:lnSpc>
              <a:spcBef>
                <a:spcPct val="0"/>
              </a:spcBef>
              <a:spcAft>
                <a:spcPct val="0"/>
              </a:spcAft>
              <a:buClr>
                <a:srgbClr val="000000"/>
              </a:buClr>
              <a:buSzPct val="100000"/>
              <a:buNone/>
            </a:pPr>
            <a:r>
              <a:rPr lang="en-US" altLang="en-US" sz="2000" b="1" u="sng" dirty="0">
                <a:solidFill>
                  <a:srgbClr val="FF0000"/>
                </a:solidFill>
                <a:latin typeface="Calibri" panose="020F0502020204030204" pitchFamily="34" charset="0"/>
                <a:cs typeface="Calibri" panose="020F0502020204030204" pitchFamily="34" charset="0"/>
              </a:rPr>
              <a:t>Diagnosis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Considered spot diagnosis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Prenatal  Alpha FP screening or detailed fetal US </a:t>
            </a:r>
          </a:p>
          <a:p>
            <a:endParaRPr lang="en-US" dirty="0"/>
          </a:p>
        </p:txBody>
      </p:sp>
    </p:spTree>
    <p:extLst>
      <p:ext uri="{BB962C8B-B14F-4D97-AF65-F5344CB8AC3E}">
        <p14:creationId xmlns:p14="http://schemas.microsoft.com/office/powerpoint/2010/main" val="292183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457200" fontAlgn="base" hangingPunct="0">
              <a:lnSpc>
                <a:spcPct val="93000"/>
              </a:lnSpc>
              <a:spcAft>
                <a:spcPct val="0"/>
              </a:spcAft>
            </a:pPr>
            <a:r>
              <a:rPr lang="en-US" altLang="en-US" sz="2800" b="1" i="1" dirty="0">
                <a:solidFill>
                  <a:srgbClr val="000000"/>
                </a:solidFill>
                <a:effectLst>
                  <a:outerShdw blurRad="38100" dist="38100" dir="2700000" algn="tl">
                    <a:srgbClr val="C0C0C0"/>
                  </a:outerShdw>
                </a:effectLst>
                <a:latin typeface="Calibri" panose="020F0502020204030204" pitchFamily="34" charset="0"/>
                <a:ea typeface="+mn-ea"/>
                <a:cs typeface="Calibri" panose="020F0502020204030204" pitchFamily="34" charset="0"/>
              </a:rPr>
              <a:t>MAJOR VS MINOR ?</a:t>
            </a:r>
            <a:r>
              <a:rPr lang="en-US" altLang="en-US" sz="2800" b="1" i="1" dirty="0">
                <a:solidFill>
                  <a:srgbClr val="000000"/>
                </a:solidFill>
                <a:latin typeface="Calibri" panose="020F0502020204030204" pitchFamily="34" charset="0"/>
                <a:ea typeface="+mn-ea"/>
                <a:cs typeface="Calibri" panose="020F0502020204030204" pitchFamily="34" charset="0"/>
              </a:rPr>
              <a:t> </a:t>
            </a:r>
            <a:br>
              <a:rPr lang="en-US" altLang="en-US" sz="2800" b="1" i="1" dirty="0">
                <a:solidFill>
                  <a:srgbClr val="000000"/>
                </a:solidFill>
                <a:latin typeface="Calibri" panose="020F0502020204030204" pitchFamily="34" charset="0"/>
                <a:ea typeface="+mn-ea"/>
                <a:cs typeface="Calibri" panose="020F0502020204030204" pitchFamily="34" charset="0"/>
              </a:rPr>
            </a:br>
            <a:endParaRPr lang="en-US" dirty="0"/>
          </a:p>
        </p:txBody>
      </p:sp>
      <p:pic>
        <p:nvPicPr>
          <p:cNvPr id="4" name="Content Placeholder 3" descr="omphalocoele">
            <a:extLst>
              <a:ext uri="{FF2B5EF4-FFF2-40B4-BE49-F238E27FC236}">
                <a16:creationId xmlns:a16="http://schemas.microsoft.com/office/drawing/2014/main" id="{374B447D-93C1-4E9A-B91D-5DD094C5C5B5}"/>
              </a:ext>
            </a:extLst>
          </p:cNvPr>
          <p:cNvPicPr>
            <a:picLocks noGrp="1" noChangeAspect="1" noChangeArrowheads="1"/>
          </p:cNvPicPr>
          <p:nvPr>
            <p:ph idx="1"/>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4876800" y="2057400"/>
            <a:ext cx="3790950" cy="4283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419600" cy="438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20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11162"/>
          </a:xfrm>
        </p:spPr>
        <p:txBody>
          <a:bodyPr/>
          <a:lstStyle/>
          <a:p>
            <a:pPr lvl="0" algn="l" defTabSz="457200" fontAlgn="base" hangingPunct="0">
              <a:lnSpc>
                <a:spcPct val="93000"/>
              </a:lnSpc>
              <a:spcAft>
                <a:spcPct val="0"/>
              </a:spcAft>
              <a:buClr>
                <a:srgbClr val="000000"/>
              </a:buClr>
              <a:buSzPct val="100000"/>
            </a:pPr>
            <a:r>
              <a:rPr lang="en-US" altLang="en-US" sz="2000" b="1" dirty="0">
                <a:solidFill>
                  <a:srgbClr val="333399"/>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2. </a:t>
            </a:r>
            <a:r>
              <a:rPr lang="en-US" altLang="en-US" sz="2000" b="1" dirty="0" err="1">
                <a:solidFill>
                  <a:srgbClr val="333399"/>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Gastroshiasis</a:t>
            </a:r>
            <a:r>
              <a:rPr lang="en-US" altLang="en-US" sz="2000" b="1" dirty="0">
                <a:solidFill>
                  <a:srgbClr val="333399"/>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 </a:t>
            </a:r>
          </a:p>
        </p:txBody>
      </p:sp>
      <p:sp>
        <p:nvSpPr>
          <p:cNvPr id="3" name="Content Placeholder 2"/>
          <p:cNvSpPr>
            <a:spLocks noGrp="1"/>
          </p:cNvSpPr>
          <p:nvPr>
            <p:ph idx="1"/>
          </p:nvPr>
        </p:nvSpPr>
        <p:spPr>
          <a:xfrm>
            <a:off x="228600" y="457200"/>
            <a:ext cx="8686800" cy="4114800"/>
          </a:xfrm>
        </p:spPr>
        <p:txBody>
          <a:bodyPr/>
          <a:lstStyle/>
          <a:p>
            <a:pPr marL="0" lvl="0" indent="0" defTabSz="457200" fontAlgn="base">
              <a:lnSpc>
                <a:spcPct val="140000"/>
              </a:lnSpc>
              <a:spcAft>
                <a:spcPct val="0"/>
              </a:spcAft>
              <a:buClr>
                <a:srgbClr val="808080"/>
              </a:buClr>
              <a:buSzPct val="75000"/>
              <a:buNone/>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Protrusion  of gut through a 2-3 cm defect in the anterior abdominal wall </a:t>
            </a:r>
            <a:r>
              <a:rPr lang="en-US" altLang="en-US" sz="2000" b="1" i="1" u="sng" dirty="0">
                <a:solidFill>
                  <a:srgbClr val="D72507"/>
                </a:solidFill>
                <a:effectLst>
                  <a:outerShdw blurRad="38100" dist="38100" dir="2700000" algn="tl">
                    <a:srgbClr val="C0C0C0"/>
                  </a:outerShdw>
                </a:effectLst>
                <a:latin typeface="Calibri" panose="020F0502020204030204" pitchFamily="34" charset="0"/>
                <a:cs typeface="Calibri" panose="020F0502020204030204" pitchFamily="34" charset="0"/>
              </a:rPr>
              <a:t>lateral</a:t>
            </a: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to the umbilicus, usually on the </a:t>
            </a:r>
            <a:r>
              <a:rPr lang="en-US" altLang="en-US" sz="2000" b="1" i="1" u="sng" dirty="0">
                <a:solidFill>
                  <a:srgbClr val="D72507"/>
                </a:solidFill>
                <a:effectLst>
                  <a:outerShdw blurRad="38100" dist="38100" dir="2700000" algn="tl">
                    <a:srgbClr val="C0C0C0"/>
                  </a:outerShdw>
                </a:effectLst>
                <a:latin typeface="Calibri" panose="020F0502020204030204" pitchFamily="34" charset="0"/>
                <a:cs typeface="Calibri" panose="020F0502020204030204" pitchFamily="34" charset="0"/>
              </a:rPr>
              <a:t>right</a:t>
            </a:r>
            <a:r>
              <a:rPr lang="en-US" altLang="en-US" sz="2000" b="1" i="1" u="sng"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t>
            </a:r>
          </a:p>
          <a:p>
            <a:pPr marL="0" lvl="0" indent="0" defTabSz="457200" fontAlgn="base">
              <a:lnSpc>
                <a:spcPct val="140000"/>
              </a:lnSpc>
              <a:spcAft>
                <a:spcPct val="0"/>
              </a:spcAft>
              <a:buClr>
                <a:srgbClr val="808080"/>
              </a:buClr>
              <a:buSzPct val="75000"/>
              <a:buFontTx/>
              <a:buChar char="-"/>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Absence of covering or sac, so </a:t>
            </a:r>
            <a:r>
              <a:rPr lang="en-US" altLang="en-US" sz="20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The appearance of the bowel provides some information with respect to the in utero timing of the defect.</a:t>
            </a:r>
          </a:p>
          <a:p>
            <a:pPr marL="0" lvl="0" indent="0" defTabSz="457200" fontAlgn="base">
              <a:lnSpc>
                <a:spcPct val="140000"/>
              </a:lnSpc>
              <a:spcAft>
                <a:spcPct val="0"/>
              </a:spcAft>
              <a:buClr>
                <a:srgbClr val="808080"/>
              </a:buClr>
              <a:buSzPct val="75000"/>
              <a:buNone/>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Heat loss, ECF loss , Chemical peritonitis, infection.</a:t>
            </a:r>
          </a:p>
          <a:p>
            <a:pPr marL="0" lvl="0" indent="0" defTabSz="457200" fontAlgn="base">
              <a:lnSpc>
                <a:spcPct val="140000"/>
              </a:lnSpc>
              <a:spcAft>
                <a:spcPct val="0"/>
              </a:spcAft>
              <a:buClr>
                <a:srgbClr val="808080"/>
              </a:buClr>
              <a:buSzPct val="75000"/>
              <a:buNone/>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Incidence: 1:3500 live births.</a:t>
            </a:r>
          </a:p>
          <a:p>
            <a:pPr marL="0" lvl="0" indent="0" defTabSz="457200" fontAlgn="base">
              <a:lnSpc>
                <a:spcPct val="140000"/>
              </a:lnSpc>
              <a:spcAft>
                <a:spcPct val="0"/>
              </a:spcAft>
              <a:buClr>
                <a:srgbClr val="808080"/>
              </a:buClr>
              <a:buSzPct val="75000"/>
              <a:buFontTx/>
              <a:buChar char="-"/>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The associated </a:t>
            </a:r>
            <a:r>
              <a:rPr lang="en-US" altLang="en-US" sz="2000" b="1"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anomalies`re</a:t>
            </a: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rare and mostly are intestinal atresia.</a:t>
            </a:r>
          </a:p>
          <a:p>
            <a:pPr marL="0" lvl="0" indent="0" defTabSz="457200" fontAlgn="base">
              <a:lnSpc>
                <a:spcPct val="140000"/>
              </a:lnSpc>
              <a:spcAft>
                <a:spcPct val="0"/>
              </a:spcAft>
              <a:buClr>
                <a:srgbClr val="808080"/>
              </a:buClr>
              <a:buSzPct val="75000"/>
              <a:buFontTx/>
              <a:buChar char="-"/>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This defect can readily be diagnosed on prenatal ultrasonography.</a:t>
            </a:r>
          </a:p>
          <a:p>
            <a:endParaRPr lang="en-US" dirty="0"/>
          </a:p>
        </p:txBody>
      </p:sp>
      <p:pic>
        <p:nvPicPr>
          <p:cNvPr id="4" name="Picture 3" descr="gastroschisis5">
            <a:extLst>
              <a:ext uri="{FF2B5EF4-FFF2-40B4-BE49-F238E27FC236}">
                <a16:creationId xmlns:a16="http://schemas.microsoft.com/office/drawing/2014/main" id="{06C02212-99A4-4C70-AC29-13275DE21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727" y="4340653"/>
            <a:ext cx="4114800" cy="2517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D87474D-BF17-47F0-98FD-177CE256A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59" t="32964" r="45702" b="30630"/>
          <a:stretch>
            <a:fillRect/>
          </a:stretch>
        </p:blipFill>
        <p:spPr bwMode="auto">
          <a:xfrm>
            <a:off x="367145" y="4340653"/>
            <a:ext cx="4114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108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362"/>
          </a:xfrm>
        </p:spPr>
        <p:txBody>
          <a:bodyPr>
            <a:normAutofit fontScale="90000"/>
          </a:bodyPr>
          <a:lstStyle/>
          <a:p>
            <a:r>
              <a:rPr lang="en-US" altLang="en-US" sz="2400" b="1" i="1" dirty="0">
                <a:solidFill>
                  <a:srgbClr val="D72507"/>
                </a:solidFill>
                <a:latin typeface="Calibri" panose="020F0502020204030204" pitchFamily="34" charset="0"/>
                <a:ea typeface="+mn-ea"/>
                <a:cs typeface="Calibri" panose="020F0502020204030204" pitchFamily="34" charset="0"/>
              </a:rPr>
              <a:t>TREATMENT </a:t>
            </a:r>
            <a:endParaRPr lang="en-US" dirty="0"/>
          </a:p>
        </p:txBody>
      </p:sp>
      <p:sp>
        <p:nvSpPr>
          <p:cNvPr id="3" name="Content Placeholder 2"/>
          <p:cNvSpPr>
            <a:spLocks noGrp="1"/>
          </p:cNvSpPr>
          <p:nvPr>
            <p:ph idx="1"/>
          </p:nvPr>
        </p:nvSpPr>
        <p:spPr>
          <a:xfrm>
            <a:off x="457200" y="533400"/>
            <a:ext cx="8229600" cy="5592763"/>
          </a:xfrm>
        </p:spPr>
        <p:txBody>
          <a:bodyPr>
            <a:normAutofit/>
          </a:bodyPr>
          <a:lstStyle/>
          <a:p>
            <a:pPr marL="0" lvl="0" indent="0" fontAlgn="base">
              <a:spcAft>
                <a:spcPct val="0"/>
              </a:spcAft>
              <a:buNone/>
            </a:pPr>
            <a:r>
              <a:rPr lang="en-US" altLang="en-US" sz="2000" dirty="0">
                <a:solidFill>
                  <a:srgbClr val="3333CC"/>
                </a:solidFill>
                <a:effectLst>
                  <a:outerShdw blurRad="38100" dist="38100" dir="2700000" algn="tl">
                    <a:srgbClr val="C0C0C0"/>
                  </a:outerShdw>
                </a:effectLst>
                <a:latin typeface="Calibri" panose="020F0502020204030204" pitchFamily="34" charset="0"/>
                <a:cs typeface="Calibri" panose="020F0502020204030204" pitchFamily="34" charset="0"/>
              </a:rPr>
              <a:t>Immediate postnatal management .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1. correcting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hypovolemia</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 IV fluid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2. preventing hypothermia covered with saline-soaked gauze and the trunk should be wrapped circumferentially.</a:t>
            </a:r>
            <a:r>
              <a:rPr lang="en-US" altLang="en-US" sz="1800" dirty="0">
                <a:solidFill>
                  <a:srgbClr val="000000"/>
                </a:solidFill>
                <a:latin typeface="Calibri" panose="020F0502020204030204" pitchFamily="34" charset="0"/>
                <a:cs typeface="Calibri" panose="020F0502020204030204" pitchFamily="34" charset="0"/>
              </a:rPr>
              <a:t> </a:t>
            </a: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3. vital signs monitoring</a:t>
            </a:r>
            <a:r>
              <a:rPr lang="en-US" altLang="en-US" sz="1800" dirty="0">
                <a:solidFill>
                  <a:srgbClr val="000000"/>
                </a:solidFill>
                <a:latin typeface="Calibri" panose="020F0502020204030204" pitchFamily="34" charset="0"/>
                <a:cs typeface="Calibri" panose="020F0502020204030204" pitchFamily="34" charset="0"/>
              </a:rPr>
              <a:t> </a:t>
            </a: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None/>
            </a:pP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FontTx/>
              <a:buChar char="-"/>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In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gastroshiasis</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and ruptured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Exomphalos</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surgery is performed as soon as possible :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1. primary closure.</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2. staged closure (Schuster procedure</a:t>
            </a:r>
            <a:r>
              <a:rPr lang="en-US" altLang="en-US" sz="1800" dirty="0">
                <a:solidFill>
                  <a:srgbClr val="000000"/>
                </a:solidFill>
                <a:latin typeface="Calibri" panose="020F0502020204030204" pitchFamily="34" charset="0"/>
                <a:cs typeface="Calibri" panose="020F0502020204030204" pitchFamily="34" charset="0"/>
              </a:rPr>
              <a:t> ) </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to avoid compartment syndrome ( increase intra abdominal pressure ) by : </a:t>
            </a:r>
            <a:b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 </a:t>
            </a:r>
            <a:r>
              <a:rPr lang="en-US" altLang="en-US" sz="1800" b="1" u="sng"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silastic</a:t>
            </a:r>
            <a:r>
              <a:rPr lang="en-US" altLang="en-US" sz="1800" b="1" u="sng"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silo formation </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over the exposed viscera.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B. </a:t>
            </a:r>
            <a:r>
              <a:rPr lang="en-US" altLang="en-US" sz="1800" b="1" u="sng"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myo</a:t>
            </a:r>
            <a:r>
              <a:rPr lang="en-US" altLang="en-US" sz="1800" b="1" u="sng"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-cutaneous mobilization flap</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p>
          <a:p>
            <a:pPr marL="0" lvl="0" indent="0" fontAlgn="base">
              <a:spcAft>
                <a:spcPct val="0"/>
              </a:spcAft>
              <a:buNone/>
            </a:pPr>
            <a:endParaRPr lang="en-US" altLang="en-US" sz="9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FontTx/>
              <a:buChar char="-"/>
            </a:pP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Nonoperative</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management of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Omphalocoele</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with intact sac reserved for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1- extremely large defects.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2- a small abdominal cavities.</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3- high risk infants with associate congenital anomalies.</a:t>
            </a:r>
          </a:p>
          <a:p>
            <a:endParaRPr lang="en-US" dirty="0"/>
          </a:p>
        </p:txBody>
      </p:sp>
    </p:spTree>
    <p:extLst>
      <p:ext uri="{BB962C8B-B14F-4D97-AF65-F5344CB8AC3E}">
        <p14:creationId xmlns:p14="http://schemas.microsoft.com/office/powerpoint/2010/main" val="2022620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2" y="20783"/>
            <a:ext cx="8229600" cy="2493818"/>
          </a:xfrm>
        </p:spPr>
        <p:txBody>
          <a:bodyPr/>
          <a:lstStyle/>
          <a:p>
            <a:pPr marL="0" lvl="0" indent="0" defTabSz="457200" fontAlgn="base" hangingPunct="0">
              <a:lnSpc>
                <a:spcPct val="93000"/>
              </a:lnSpc>
              <a:spcBef>
                <a:spcPct val="0"/>
              </a:spcBef>
              <a:spcAft>
                <a:spcPct val="0"/>
              </a:spcAft>
              <a:buClr>
                <a:srgbClr val="000000"/>
              </a:buClr>
              <a:buSzPct val="100000"/>
              <a:buNone/>
            </a:pPr>
            <a:r>
              <a:rPr lang="en-US" altLang="en-US" sz="1800" b="1" dirty="0">
                <a:solidFill>
                  <a:srgbClr val="333399"/>
                </a:solidFill>
                <a:effectLst>
                  <a:outerShdw blurRad="38100" dist="38100" dir="2700000" algn="tl">
                    <a:srgbClr val="C0C0C0"/>
                  </a:outerShdw>
                </a:effectLst>
                <a:latin typeface="Arial" panose="020B0604020202020204" pitchFamily="34" charset="0"/>
              </a:rPr>
              <a:t>Pre-op. </a:t>
            </a:r>
          </a:p>
          <a:p>
            <a:pPr marL="0" lvl="0" indent="0" defTabSz="457200" fontAlgn="base" hangingPunct="0">
              <a:lnSpc>
                <a:spcPct val="93000"/>
              </a:lnSpc>
              <a:spcBef>
                <a:spcPct val="0"/>
              </a:spcBef>
              <a:spcAft>
                <a:spcPct val="0"/>
              </a:spcAft>
              <a:buClr>
                <a:srgbClr val="000000"/>
              </a:buClr>
              <a:buSzPct val="100000"/>
              <a:buNone/>
            </a:pPr>
            <a:r>
              <a:rPr lang="en-US" altLang="en-US" sz="1800" b="1" dirty="0">
                <a:solidFill>
                  <a:srgbClr val="000000"/>
                </a:solidFill>
                <a:effectLst>
                  <a:outerShdw blurRad="38100" dist="38100" dir="2700000" algn="tl">
                    <a:srgbClr val="C0C0C0"/>
                  </a:outerShdw>
                </a:effectLst>
                <a:latin typeface="Arial" panose="020B0604020202020204" pitchFamily="34" charset="0"/>
              </a:rPr>
              <a:t>Prophylactic antibiotic</a:t>
            </a:r>
          </a:p>
          <a:p>
            <a:pPr marL="0" lvl="0" indent="0" defTabSz="457200" fontAlgn="base">
              <a:spcAft>
                <a:spcPct val="0"/>
              </a:spcAft>
              <a:buClr>
                <a:srgbClr val="000000"/>
              </a:buClr>
              <a:buSzPct val="70000"/>
              <a:buNone/>
            </a:pPr>
            <a:r>
              <a:rPr lang="en-US" altLang="en-US" sz="18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Post-op</a:t>
            </a: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NICU  / ventilation in most neonates for 24-48 </a:t>
            </a:r>
            <a:r>
              <a:rPr lang="en-US" altLang="en-US" sz="1800" b="1"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hrs</a:t>
            </a: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Fluid requirements may remain high</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Prolonged </a:t>
            </a:r>
            <a:r>
              <a:rPr lang="en-US" altLang="en-US" sz="1800" b="1"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pos</a:t>
            </a: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-top ileus: TPN or PPN</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Prevent infection: higher with silo</a:t>
            </a:r>
          </a:p>
          <a:p>
            <a:endParaRPr lang="en-US" dirty="0"/>
          </a:p>
        </p:txBody>
      </p:sp>
      <p:pic>
        <p:nvPicPr>
          <p:cNvPr id="4" name="Picture 3" descr="IMG_20190108_194152">
            <a:extLst>
              <a:ext uri="{FF2B5EF4-FFF2-40B4-BE49-F238E27FC236}">
                <a16:creationId xmlns:a16="http://schemas.microsoft.com/office/drawing/2014/main" id="{3B9BE9D0-FCCB-475A-9FB5-775F27FAF0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4509" y="2743200"/>
            <a:ext cx="4191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40898" y="6508032"/>
            <a:ext cx="3775393" cy="349968"/>
          </a:xfrm>
          <a:prstGeom prst="rect">
            <a:avLst/>
          </a:prstGeom>
        </p:spPr>
        <p:txBody>
          <a:bodyPr wrap="none">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800" b="1" i="0" u="sng" strike="noStrike" kern="1200" cap="none" spc="0" normalizeH="0" baseline="0" noProof="0" dirty="0" err="1">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myo</a:t>
            </a:r>
            <a:r>
              <a:rPr kumimoji="0" lang="en-US" altLang="en-US" sz="1800" b="1" i="0" u="sng"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-cutaneous mobilization flap</a:t>
            </a:r>
          </a:p>
        </p:txBody>
      </p:sp>
      <p:pic>
        <p:nvPicPr>
          <p:cNvPr id="6" name="Picture 5" descr="IMG_20190108_194215">
            <a:extLst>
              <a:ext uri="{FF2B5EF4-FFF2-40B4-BE49-F238E27FC236}">
                <a16:creationId xmlns:a16="http://schemas.microsoft.com/office/drawing/2014/main" id="{DC772013-3CEE-4A2E-870D-45955FB8DE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38400"/>
            <a:ext cx="4572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6800" y="6322798"/>
            <a:ext cx="2557110" cy="349968"/>
          </a:xfrm>
          <a:prstGeom prst="rect">
            <a:avLst/>
          </a:prstGeom>
        </p:spPr>
        <p:txBody>
          <a:bodyPr wrap="none">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800" b="1" i="0" u="sng" strike="noStrike" kern="1200" cap="none" spc="0" normalizeH="0" baseline="0" noProof="0" dirty="0" err="1">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silastic</a:t>
            </a:r>
            <a:r>
              <a:rPr kumimoji="0" lang="en-US" altLang="en-US" sz="1800" b="1" i="0" u="sng"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 silo formation</a:t>
            </a:r>
          </a:p>
        </p:txBody>
      </p:sp>
    </p:spTree>
    <p:extLst>
      <p:ext uri="{BB962C8B-B14F-4D97-AF65-F5344CB8AC3E}">
        <p14:creationId xmlns:p14="http://schemas.microsoft.com/office/powerpoint/2010/main" val="2089996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pPr lvl="0" defTabSz="457200" fontAlgn="base" hangingPunct="0">
              <a:lnSpc>
                <a:spcPct val="93000"/>
              </a:lnSpc>
              <a:spcAft>
                <a:spcPct val="0"/>
              </a:spcAft>
            </a:pPr>
            <a:r>
              <a:rPr lang="en-US" altLang="en-US" sz="1800" b="1" dirty="0">
                <a:solidFill>
                  <a:srgbClr val="333399"/>
                </a:solidFill>
                <a:effectLst>
                  <a:outerShdw blurRad="38100" dist="38100" dir="2700000" algn="tl">
                    <a:srgbClr val="C0C0C0"/>
                  </a:outerShdw>
                </a:effectLst>
                <a:latin typeface="Arial" panose="020B0604020202020204" pitchFamily="34" charset="0"/>
                <a:ea typeface="+mn-ea"/>
                <a:cs typeface="+mn-cs"/>
              </a:rPr>
              <a:t>3. </a:t>
            </a:r>
            <a:r>
              <a:rPr lang="en-US" altLang="en-US" sz="1800" b="1" dirty="0" err="1">
                <a:solidFill>
                  <a:srgbClr val="333399"/>
                </a:solidFill>
                <a:effectLst>
                  <a:outerShdw blurRad="38100" dist="38100" dir="2700000" algn="tl">
                    <a:srgbClr val="C0C0C0"/>
                  </a:outerShdw>
                </a:effectLst>
                <a:latin typeface="Arial" panose="020B0604020202020204" pitchFamily="34" charset="0"/>
                <a:ea typeface="+mn-ea"/>
                <a:cs typeface="+mn-cs"/>
              </a:rPr>
              <a:t>myelomeningocele</a:t>
            </a:r>
            <a:r>
              <a:rPr lang="en-US" altLang="en-US" sz="1800" dirty="0">
                <a:solidFill>
                  <a:srgbClr val="000000"/>
                </a:solidFill>
                <a:latin typeface="Arial" panose="020B0604020202020204" pitchFamily="34" charset="0"/>
                <a:ea typeface="+mn-ea"/>
                <a:cs typeface="+mn-cs"/>
              </a:rPr>
              <a:t> </a:t>
            </a:r>
          </a:p>
        </p:txBody>
      </p:sp>
      <p:sp>
        <p:nvSpPr>
          <p:cNvPr id="3" name="Content Placeholder 2"/>
          <p:cNvSpPr>
            <a:spLocks noGrp="1"/>
          </p:cNvSpPr>
          <p:nvPr>
            <p:ph idx="1"/>
          </p:nvPr>
        </p:nvSpPr>
        <p:spPr>
          <a:xfrm>
            <a:off x="0" y="838200"/>
            <a:ext cx="8686800" cy="5287963"/>
          </a:xfrm>
        </p:spPr>
        <p:txBody>
          <a:bodyPr>
            <a:normAutofit fontScale="92500" lnSpcReduction="20000"/>
          </a:bodyPr>
          <a:lstStyle/>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Herniation of the meninges and spinal cord through bony defect typically the lesion is raw and exposed</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rPr>
              <a:t>flacccid</a:t>
            </a:r>
            <a:r>
              <a:rPr lang="en-US" altLang="en-US" sz="2000" dirty="0">
                <a:solidFill>
                  <a:srgbClr val="000000"/>
                </a:solidFill>
                <a:latin typeface="Calibri" panose="020F0502020204030204" pitchFamily="34" charset="0"/>
                <a:cs typeface="Calibri" panose="020F0502020204030204" pitchFamily="34" charset="0"/>
              </a:rPr>
              <a:t> paralysis of the lower extremities , </a:t>
            </a:r>
            <a:r>
              <a:rPr lang="en-US" altLang="en-US" sz="2000" dirty="0" err="1">
                <a:solidFill>
                  <a:srgbClr val="000000"/>
                </a:solidFill>
                <a:latin typeface="Calibri" panose="020F0502020204030204" pitchFamily="34" charset="0"/>
                <a:cs typeface="Calibri" panose="020F0502020204030204" pitchFamily="34" charset="0"/>
              </a:rPr>
              <a:t>anaesthesia</a:t>
            </a:r>
            <a:r>
              <a:rPr lang="en-US" altLang="en-US" sz="2000" dirty="0">
                <a:solidFill>
                  <a:srgbClr val="000000"/>
                </a:solidFill>
                <a:latin typeface="Calibri" panose="020F0502020204030204" pitchFamily="34" charset="0"/>
                <a:cs typeface="Calibri" panose="020F0502020204030204" pitchFamily="34" charset="0"/>
              </a:rPr>
              <a:t>  and absent DTRs in the lower extremities , club foot , hydrocephalus </a:t>
            </a:r>
            <a:br>
              <a:rPr lang="en-US" altLang="en-US" sz="2000" dirty="0">
                <a:solidFill>
                  <a:srgbClr val="000000"/>
                </a:solidFill>
                <a:latin typeface="Calibri" panose="020F0502020204030204" pitchFamily="34" charset="0"/>
                <a:cs typeface="Calibri" panose="020F0502020204030204" pitchFamily="34" charset="0"/>
              </a:rPr>
            </a:br>
            <a:r>
              <a:rPr lang="en-US" altLang="en-US" sz="2000" dirty="0">
                <a:solidFill>
                  <a:srgbClr val="000000"/>
                </a:solidFill>
                <a:latin typeface="Calibri" panose="020F0502020204030204" pitchFamily="34" charset="0"/>
                <a:cs typeface="Calibri" panose="020F0502020204030204" pitchFamily="34" charset="0"/>
              </a:rPr>
              <a:t>may have neurogenic bladder and paralysis of the Anal </a:t>
            </a:r>
            <a:r>
              <a:rPr lang="en-US" altLang="en-US" sz="2000" dirty="0" err="1">
                <a:solidFill>
                  <a:srgbClr val="000000"/>
                </a:solidFill>
                <a:latin typeface="Calibri" panose="020F0502020204030204" pitchFamily="34" charset="0"/>
                <a:cs typeface="Calibri" panose="020F0502020204030204" pitchFamily="34" charset="0"/>
              </a:rPr>
              <a:t>sphuncter</a:t>
            </a:r>
            <a:r>
              <a:rPr lang="en-US" altLang="en-US" sz="2000" dirty="0">
                <a:solidFill>
                  <a:srgbClr val="000000"/>
                </a:solidFill>
                <a:latin typeface="Calibri" panose="020F0502020204030204" pitchFamily="34" charset="0"/>
                <a:cs typeface="Calibri" panose="020F0502020204030204" pitchFamily="34" charset="0"/>
              </a:rPr>
              <a:t>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D72507"/>
                </a:solidFill>
                <a:latin typeface="Calibri" panose="020F0502020204030204" pitchFamily="34" charset="0"/>
                <a:cs typeface="Calibri" panose="020F0502020204030204" pitchFamily="34" charset="0"/>
              </a:rPr>
              <a:t>Risk factor :</a:t>
            </a:r>
            <a:r>
              <a:rPr lang="en-US" altLang="en-US" sz="2000" dirty="0">
                <a:solidFill>
                  <a:srgbClr val="000000"/>
                </a:solidFill>
                <a:latin typeface="Calibri" panose="020F0502020204030204" pitchFamily="34" charset="0"/>
                <a:cs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rPr>
              <a:t>folate</a:t>
            </a:r>
            <a:r>
              <a:rPr lang="en-US" altLang="en-US" sz="2000" dirty="0">
                <a:solidFill>
                  <a:srgbClr val="000000"/>
                </a:solidFill>
                <a:latin typeface="Calibri" panose="020F0502020204030204" pitchFamily="34" charset="0"/>
                <a:cs typeface="Calibri" panose="020F0502020204030204" pitchFamily="34" charset="0"/>
              </a:rPr>
              <a:t> deficiency , obesity</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Poorly controlled DM  </a:t>
            </a:r>
            <a:br>
              <a:rPr lang="en-US" altLang="en-US" sz="2000" dirty="0">
                <a:solidFill>
                  <a:srgbClr val="000000"/>
                </a:solidFill>
                <a:latin typeface="Calibri" panose="020F0502020204030204" pitchFamily="34" charset="0"/>
                <a:cs typeface="Calibri" panose="020F0502020204030204" pitchFamily="34" charset="0"/>
              </a:rPr>
            </a:br>
            <a:endParaRPr lang="en-US" altLang="en-US" sz="2000" dirty="0">
              <a:solidFill>
                <a:srgbClr val="000000"/>
              </a:solidFill>
              <a:latin typeface="Calibri" panose="020F0502020204030204" pitchFamily="34" charset="0"/>
              <a:cs typeface="Calibri" panose="020F0502020204030204" pitchFamily="34" charset="0"/>
            </a:endParaRPr>
          </a:p>
          <a:p>
            <a:pPr marL="0" lvl="0" indent="0" defTabSz="457200" fontAlgn="base" hangingPunct="0">
              <a:lnSpc>
                <a:spcPct val="93000"/>
              </a:lnSpc>
              <a:spcBef>
                <a:spcPct val="50000"/>
              </a:spcBef>
              <a:spcAft>
                <a:spcPct val="0"/>
              </a:spcAft>
              <a:buClr>
                <a:srgbClr val="000000"/>
              </a:buClr>
              <a:buSzPct val="100000"/>
              <a:buNone/>
            </a:pPr>
            <a:r>
              <a:rPr lang="en-US" altLang="en-US" sz="2000" i="1" dirty="0">
                <a:solidFill>
                  <a:srgbClr val="D72507"/>
                </a:solidFill>
                <a:latin typeface="Calibri" panose="020F0502020204030204" pitchFamily="34" charset="0"/>
                <a:cs typeface="Calibri" panose="020F0502020204030204" pitchFamily="34" charset="0"/>
              </a:rPr>
              <a:t>diagnosis </a:t>
            </a:r>
            <a:r>
              <a:rPr lang="en-US" altLang="en-US" sz="2000" dirty="0">
                <a:solidFill>
                  <a:srgbClr val="000000"/>
                </a:solidFill>
                <a:latin typeface="Calibri" panose="020F0502020204030204" pitchFamily="34" charset="0"/>
                <a:cs typeface="Calibri" panose="020F0502020204030204" pitchFamily="34" charset="0"/>
              </a:rPr>
              <a:t>:  </a:t>
            </a:r>
            <a:r>
              <a:rPr lang="en-US" altLang="en-US" sz="2000" b="1" dirty="0">
                <a:solidFill>
                  <a:srgbClr val="000000"/>
                </a:solidFill>
                <a:latin typeface="Calibri" panose="020F0502020204030204" pitchFamily="34" charset="0"/>
                <a:cs typeface="Calibri" panose="020F0502020204030204" pitchFamily="34" charset="0"/>
              </a:rPr>
              <a:t>vertebral X- ray and MRI</a:t>
            </a:r>
            <a:r>
              <a:rPr lang="en-US" altLang="en-US" sz="2000" dirty="0">
                <a:solidFill>
                  <a:srgbClr val="000000"/>
                </a:solidFill>
                <a:latin typeface="Calibri" panose="020F0502020204030204" pitchFamily="34" charset="0"/>
                <a:cs typeface="Calibri" panose="020F0502020204030204" pitchFamily="34" charset="0"/>
              </a:rPr>
              <a:t> .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MRI should include cranium / neck to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assess for </a:t>
            </a:r>
            <a:r>
              <a:rPr lang="en-US" altLang="en-US" sz="2000" dirty="0" err="1">
                <a:solidFill>
                  <a:srgbClr val="000000"/>
                </a:solidFill>
                <a:latin typeface="Calibri" panose="020F0502020204030204" pitchFamily="34" charset="0"/>
                <a:cs typeface="Calibri" panose="020F0502020204030204" pitchFamily="34" charset="0"/>
              </a:rPr>
              <a:t>chiari</a:t>
            </a:r>
            <a:r>
              <a:rPr lang="en-US" altLang="en-US" sz="2000" dirty="0">
                <a:solidFill>
                  <a:srgbClr val="000000"/>
                </a:solidFill>
                <a:latin typeface="Calibri" panose="020F0502020204030204" pitchFamily="34" charset="0"/>
                <a:cs typeface="Calibri" panose="020F0502020204030204" pitchFamily="34" charset="0"/>
              </a:rPr>
              <a:t> II malformation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which associated with 75% of cases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D72507"/>
                </a:solidFill>
                <a:latin typeface="Calibri" panose="020F0502020204030204" pitchFamily="34" charset="0"/>
                <a:cs typeface="Calibri" panose="020F0502020204030204" pitchFamily="34" charset="0"/>
              </a:rPr>
              <a:t>Treatment</a:t>
            </a:r>
            <a:r>
              <a:rPr lang="en-US" altLang="en-US" sz="2000" dirty="0">
                <a:solidFill>
                  <a:srgbClr val="000000"/>
                </a:solidFill>
                <a:latin typeface="Calibri" panose="020F0502020204030204" pitchFamily="34" charset="0"/>
                <a:cs typeface="Calibri" panose="020F0502020204030204" pitchFamily="34" charset="0"/>
              </a:rPr>
              <a:t> : </a:t>
            </a:r>
            <a:r>
              <a:rPr lang="en-US" altLang="en-US" sz="2000" b="1" dirty="0">
                <a:solidFill>
                  <a:srgbClr val="000000"/>
                </a:solidFill>
                <a:latin typeface="Calibri" panose="020F0502020204030204" pitchFamily="34" charset="0"/>
                <a:cs typeface="Calibri" panose="020F0502020204030204" pitchFamily="34" charset="0"/>
              </a:rPr>
              <a:t>surgical correction</a:t>
            </a:r>
            <a:r>
              <a:rPr lang="en-US" altLang="en-US" sz="2000" dirty="0">
                <a:solidFill>
                  <a:srgbClr val="000000"/>
                </a:solidFill>
                <a:latin typeface="Calibri" panose="020F0502020204030204" pitchFamily="34" charset="0"/>
                <a:cs typeface="Calibri" panose="020F0502020204030204" pitchFamily="34" charset="0"/>
              </a:rPr>
              <a:t>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 cover exposed tissue with sterile moistened sponge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Give broad- spectrum antibiotics and refer for</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 urgent correction </a:t>
            </a:r>
          </a:p>
        </p:txBody>
      </p:sp>
      <p:pic>
        <p:nvPicPr>
          <p:cNvPr id="4" name="Picture 3" descr="media1_2">
            <a:extLst>
              <a:ext uri="{FF2B5EF4-FFF2-40B4-BE49-F238E27FC236}">
                <a16:creationId xmlns:a16="http://schemas.microsoft.com/office/drawing/2014/main" id="{26AFD248-4649-44C8-97F2-FB5A01AFA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41964"/>
            <a:ext cx="3505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7400" y="2548504"/>
            <a:ext cx="3297382" cy="693460"/>
          </a:xfrm>
          <a:prstGeom prst="rect">
            <a:avLst/>
          </a:prstGeom>
        </p:spPr>
        <p:txBody>
          <a:bodyPr wrap="square">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Most sever open </a:t>
            </a:r>
            <a:r>
              <a:rPr kumimoji="0" lang="en-US"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spina</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bifida </a:t>
            </a:r>
            <a:b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incomplete closure of posterior</a:t>
            </a:r>
          </a:p>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wall of the vertebral canal </a:t>
            </a:r>
          </a:p>
        </p:txBody>
      </p:sp>
    </p:spTree>
    <p:extLst>
      <p:ext uri="{BB962C8B-B14F-4D97-AF65-F5344CB8AC3E}">
        <p14:creationId xmlns:p14="http://schemas.microsoft.com/office/powerpoint/2010/main" val="1036513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1" y="6927"/>
            <a:ext cx="7620000" cy="4495800"/>
          </a:xfrm>
        </p:spPr>
        <p:txBody>
          <a:bodyPr>
            <a:normAutofit lnSpcReduction="10000"/>
          </a:bodyPr>
          <a:lstStyle/>
          <a:p>
            <a:pPr marL="0" lvl="0" indent="0" defTabSz="457200" fontAlgn="base" hangingPunct="0">
              <a:lnSpc>
                <a:spcPct val="93000"/>
              </a:lnSpc>
              <a:spcBef>
                <a:spcPct val="0"/>
              </a:spcBef>
              <a:spcAft>
                <a:spcPct val="0"/>
              </a:spcAft>
              <a:buClr>
                <a:srgbClr val="000000"/>
              </a:buClr>
              <a:buSzPct val="100000"/>
              <a:buNone/>
            </a:pPr>
            <a:r>
              <a:rPr lang="en-US" altLang="en-US" sz="24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Pre-op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Routine labs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Renal ultrasound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Cranial and optic nerve ultrasound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X – ray spine ( AP and lateral )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Antibiotic prophylaxis </a:t>
            </a:r>
          </a:p>
          <a:p>
            <a:pPr marL="0" lvl="0" indent="0" defTabSz="457200" fontAlgn="base" hangingPunct="0">
              <a:lnSpc>
                <a:spcPct val="93000"/>
              </a:lnSpc>
              <a:spcBef>
                <a:spcPct val="0"/>
              </a:spcBef>
              <a:spcAft>
                <a:spcPct val="0"/>
              </a:spcAft>
              <a:buClr>
                <a:srgbClr val="000000"/>
              </a:buClr>
              <a:buSzPct val="100000"/>
              <a:buNone/>
            </a:pPr>
            <a:endPar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defTabSz="457200" fontAlgn="base" hangingPunct="0">
              <a:lnSpc>
                <a:spcPct val="93000"/>
              </a:lnSpc>
              <a:spcBef>
                <a:spcPct val="0"/>
              </a:spcBef>
              <a:spcAft>
                <a:spcPct val="0"/>
              </a:spcAft>
              <a:buClr>
                <a:srgbClr val="000000"/>
              </a:buClr>
              <a:buSzPct val="100000"/>
              <a:buNone/>
            </a:pPr>
            <a:r>
              <a:rPr lang="en-US" altLang="en-US" sz="24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Post -op care :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I.V. fluid for 24 hours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Antibiotic prophylaxis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Watch for expanding hydrocephalus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Arrange physiotherapy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Will need MCU and DEMSA in one month </a:t>
            </a:r>
          </a:p>
          <a:p>
            <a:endParaRPr lang="en-US" dirty="0"/>
          </a:p>
        </p:txBody>
      </p:sp>
      <p:pic>
        <p:nvPicPr>
          <p:cNvPr id="4" name="Picture 3" descr="Image result for myelomeningocele radiology">
            <a:extLst>
              <a:ext uri="{FF2B5EF4-FFF2-40B4-BE49-F238E27FC236}">
                <a16:creationId xmlns:a16="http://schemas.microsoft.com/office/drawing/2014/main" id="{94B52512-1DAF-4C2F-8FFE-24182CB0E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66950"/>
            <a:ext cx="29718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8">
            <a:extLst>
              <a:ext uri="{FF2B5EF4-FFF2-40B4-BE49-F238E27FC236}">
                <a16:creationId xmlns:a16="http://schemas.microsoft.com/office/drawing/2014/main" id="{29F1C964-5099-4006-9632-43757B9BA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437991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72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395536" y="188640"/>
            <a:ext cx="7920880" cy="5909310"/>
          </a:xfrm>
          <a:prstGeom prst="rect">
            <a:avLst/>
          </a:prstGeom>
        </p:spPr>
        <p:txBody>
          <a:bodyPr wrap="square">
            <a:spAutoFit/>
          </a:bodyPr>
          <a:lstStyle/>
          <a:p>
            <a:pPr algn="ctr"/>
            <a:r>
              <a:rPr lang="en-US" sz="6000" dirty="0"/>
              <a:t>Necrotizing enterocolitis </a:t>
            </a:r>
          </a:p>
          <a:p>
            <a:pPr algn="ctr"/>
            <a:r>
              <a:rPr lang="en-US" sz="6000" dirty="0"/>
              <a:t>(NEC)</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 </a:t>
            </a:r>
            <a:r>
              <a:rPr lang="en-US" sz="2400" dirty="0"/>
              <a:t>which typically occurs in the second to third week of life in premature, formula-fed infants, is characterized by variable damage to the intestinal tract, ranging from mucosal injury to full-thickness necrosis and perforation ,NEC affects close to 10% of infants who weigh less than 1500 g, with mortality rates of 50% or more depending on severity, but may also occur in term and near-term babies</a:t>
            </a:r>
            <a:r>
              <a:rPr lang="en-US" dirty="0"/>
              <a:t>.</a:t>
            </a:r>
          </a:p>
        </p:txBody>
      </p:sp>
      <p:pic>
        <p:nvPicPr>
          <p:cNvPr id="7" name="Picture 3">
            <a:extLst>
              <a:ext uri="{FF2B5EF4-FFF2-40B4-BE49-F238E27FC236}">
                <a16:creationId xmlns:a16="http://schemas.microsoft.com/office/drawing/2014/main" id="{11C7A6FD-74BC-477C-BBAE-EC5A6259FA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0" y="1196752"/>
            <a:ext cx="2476615" cy="20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896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5A1D26-3DD1-49AE-A90C-F29A2B892877}"/>
              </a:ext>
            </a:extLst>
          </p:cNvPr>
          <p:cNvSpPr>
            <a:spLocks noGrp="1"/>
          </p:cNvSpPr>
          <p:nvPr>
            <p:ph idx="1"/>
          </p:nvPr>
        </p:nvSpPr>
        <p:spPr>
          <a:xfrm>
            <a:off x="228600" y="692696"/>
            <a:ext cx="8229600" cy="4525963"/>
          </a:xfrm>
        </p:spPr>
        <p:txBody>
          <a:bodyPr rtlCol="0">
            <a:normAutofit/>
          </a:bodyPr>
          <a:lstStyle/>
          <a:p>
            <a:pPr eaLnBrk="1" fontAlgn="auto" hangingPunct="1">
              <a:spcAft>
                <a:spcPts val="0"/>
              </a:spcAft>
              <a:buFont typeface="Arial" panose="020B0604020202020204" pitchFamily="34" charset="0"/>
              <a:buNone/>
              <a:defRPr/>
            </a:pPr>
            <a:r>
              <a:rPr lang="en-US" b="1" dirty="0">
                <a:solidFill>
                  <a:srgbClr val="B01A5E"/>
                </a:solidFill>
                <a:latin typeface="Century Gothic"/>
                <a:ea typeface="+mj-ea"/>
                <a:cs typeface="Tahoma" pitchFamily="34" charset="0"/>
              </a:rPr>
              <a:t>-Risk factors :</a:t>
            </a:r>
          </a:p>
        </p:txBody>
      </p:sp>
      <p:sp>
        <p:nvSpPr>
          <p:cNvPr id="16388" name="TextBox 4">
            <a:extLst>
              <a:ext uri="{FF2B5EF4-FFF2-40B4-BE49-F238E27FC236}">
                <a16:creationId xmlns:a16="http://schemas.microsoft.com/office/drawing/2014/main" id="{11B7ACCA-791E-45B7-9840-B4D08979D343}"/>
              </a:ext>
            </a:extLst>
          </p:cNvPr>
          <p:cNvSpPr txBox="1">
            <a:spLocks noChangeArrowheads="1"/>
          </p:cNvSpPr>
          <p:nvPr/>
        </p:nvSpPr>
        <p:spPr bwMode="auto">
          <a:xfrm>
            <a:off x="304800" y="1412776"/>
            <a:ext cx="6480175"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1- Premature</a:t>
            </a:r>
          </a:p>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2- Low birth weight / &lt; 1.5 kg</a:t>
            </a:r>
          </a:p>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3- Congenital Heart disease</a:t>
            </a:r>
          </a:p>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Exchange transfusion .</a:t>
            </a:r>
          </a:p>
        </p:txBody>
      </p:sp>
      <p:sp>
        <p:nvSpPr>
          <p:cNvPr id="16389" name="TextBox 5">
            <a:extLst>
              <a:ext uri="{FF2B5EF4-FFF2-40B4-BE49-F238E27FC236}">
                <a16:creationId xmlns:a16="http://schemas.microsoft.com/office/drawing/2014/main" id="{C3FA7B8C-9081-4C86-9F64-72229F8C113E}"/>
              </a:ext>
            </a:extLst>
          </p:cNvPr>
          <p:cNvSpPr txBox="1">
            <a:spLocks noChangeArrowheads="1"/>
          </p:cNvSpPr>
          <p:nvPr/>
        </p:nvSpPr>
        <p:spPr bwMode="auto">
          <a:xfrm>
            <a:off x="304800" y="3212976"/>
            <a:ext cx="4676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C</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om</a:t>
            </a: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m</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on site</a:t>
            </a: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s:  </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erminal ileum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colon </a:t>
            </a:r>
          </a:p>
        </p:txBody>
      </p:sp>
      <p:sp>
        <p:nvSpPr>
          <p:cNvPr id="16390" name="TextBox 6">
            <a:extLst>
              <a:ext uri="{FF2B5EF4-FFF2-40B4-BE49-F238E27FC236}">
                <a16:creationId xmlns:a16="http://schemas.microsoft.com/office/drawing/2014/main" id="{3BB67616-9C4C-4A97-A862-D03697F22468}"/>
              </a:ext>
            </a:extLst>
          </p:cNvPr>
          <p:cNvSpPr txBox="1">
            <a:spLocks noChangeArrowheads="1"/>
          </p:cNvSpPr>
          <p:nvPr/>
        </p:nvSpPr>
        <p:spPr bwMode="auto">
          <a:xfrm>
            <a:off x="228600" y="4495800"/>
            <a:ext cx="765492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P</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athological chang</a:t>
            </a:r>
            <a:r>
              <a:rPr kumimoji="0" lang="en-US" altLang="en-US" sz="2800" b="1" i="0" u="none" strike="noStrike" kern="1200" cap="none" spc="0" normalizeH="0" baseline="0" noProof="0" dirty="0" err="1">
                <a:ln>
                  <a:noFill/>
                </a:ln>
                <a:solidFill>
                  <a:srgbClr val="B01A5E"/>
                </a:solidFill>
                <a:effectLst/>
                <a:uLnTx/>
                <a:uFillTx/>
                <a:latin typeface="Arial" panose="020B0604020202020204" pitchFamily="34" charset="0"/>
                <a:ea typeface="+mn-ea"/>
                <a:cs typeface="Arial" panose="020B0604020202020204" pitchFamily="34" charset="0"/>
              </a:rPr>
              <a:t>es</a:t>
            </a: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ilate bowel</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ibrous exodate cover the serosal surface </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atchy necrosis and heamorrhage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subserosal gas collection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M</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ucosal lceration </a:t>
            </a:r>
          </a:p>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896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graphicFrame>
        <p:nvGraphicFramePr>
          <p:cNvPr id="4" name="عنصر نائب للمحتوى 3"/>
          <p:cNvGraphicFramePr>
            <a:graphicFrameLocks noGrp="1"/>
          </p:cNvGraphicFramePr>
          <p:nvPr>
            <p:ph idx="1"/>
          </p:nvPr>
        </p:nvGraphicFramePr>
        <p:xfrm>
          <a:off x="304800" y="0"/>
          <a:ext cx="8229600" cy="7009130"/>
        </p:xfrm>
        <a:graphic>
          <a:graphicData uri="http://schemas.openxmlformats.org/drawingml/2006/table">
            <a:tbl>
              <a:tblPr firstRow="1" bandRow="1">
                <a:tableStyleId>{7DF18680-E054-41AD-8BC1-D1AEF772440D}</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390650">
                <a:tc>
                  <a:txBody>
                    <a:bodyPr/>
                    <a:lstStyle/>
                    <a:p>
                      <a:r>
                        <a:rPr lang="en-US" sz="3200" dirty="0"/>
                        <a:t>Presentation : </a:t>
                      </a:r>
                    </a:p>
                  </a:txBody>
                  <a:tcPr/>
                </a:tc>
                <a:tc>
                  <a:txBody>
                    <a:bodyPr/>
                    <a:lstStyle/>
                    <a:p>
                      <a:pPr eaLnBrk="1" hangingPunct="1"/>
                      <a:r>
                        <a:rPr lang="en-US" altLang="en-US" dirty="0">
                          <a:cs typeface="Arial" panose="020B0604020202020204" pitchFamily="34" charset="0"/>
                        </a:rPr>
                        <a:t> - </a:t>
                      </a:r>
                      <a:r>
                        <a:rPr lang="en-US" altLang="en-US" dirty="0" err="1">
                          <a:cs typeface="Arial" panose="020B0604020202020204" pitchFamily="34" charset="0"/>
                        </a:rPr>
                        <a:t>Classicaly</a:t>
                      </a:r>
                      <a:r>
                        <a:rPr lang="en-US" altLang="en-US" dirty="0">
                          <a:cs typeface="Arial" panose="020B0604020202020204" pitchFamily="34" charset="0"/>
                        </a:rPr>
                        <a:t> : Abdominal distention &amp;</a:t>
                      </a:r>
                      <a:r>
                        <a:rPr lang="en-US" altLang="en-US" baseline="0" dirty="0">
                          <a:cs typeface="Arial" panose="020B0604020202020204" pitchFamily="34" charset="0"/>
                        </a:rPr>
                        <a:t> bilious vomiting  </a:t>
                      </a:r>
                      <a:endParaRPr lang="en-US" altLang="en-US" dirty="0">
                        <a:cs typeface="Arial" panose="020B0604020202020204" pitchFamily="34" charset="0"/>
                      </a:endParaRPr>
                    </a:p>
                    <a:p>
                      <a:pPr eaLnBrk="1" hangingPunct="1"/>
                      <a:r>
                        <a:rPr lang="en-US" altLang="en-US" dirty="0">
                          <a:cs typeface="Arial" panose="020B0604020202020204" pitchFamily="34" charset="0"/>
                        </a:rPr>
                        <a:t> - Sign of sepsis (</a:t>
                      </a:r>
                      <a:r>
                        <a:rPr lang="en-US" altLang="en-US" dirty="0" err="1">
                          <a:cs typeface="Arial" panose="020B0604020202020204" pitchFamily="34" charset="0"/>
                        </a:rPr>
                        <a:t>lethagic</a:t>
                      </a:r>
                      <a:r>
                        <a:rPr lang="en-US" altLang="en-US" dirty="0">
                          <a:cs typeface="Arial" panose="020B0604020202020204" pitchFamily="34" charset="0"/>
                        </a:rPr>
                        <a:t> ,apnea</a:t>
                      </a:r>
                      <a:r>
                        <a:rPr lang="en-US" altLang="en-US" baseline="0" dirty="0">
                          <a:cs typeface="Arial" panose="020B0604020202020204" pitchFamily="34" charset="0"/>
                        </a:rPr>
                        <a:t> ,</a:t>
                      </a:r>
                      <a:r>
                        <a:rPr lang="en-US" altLang="en-US" dirty="0" err="1">
                          <a:cs typeface="Arial" panose="020B0604020202020204" pitchFamily="34" charset="0"/>
                        </a:rPr>
                        <a:t>bradycardia</a:t>
                      </a:r>
                      <a:r>
                        <a:rPr lang="en-US" altLang="en-US" dirty="0">
                          <a:cs typeface="Arial" panose="020B0604020202020204" pitchFamily="34" charset="0"/>
                        </a:rPr>
                        <a:t> ,unstable </a:t>
                      </a:r>
                      <a:r>
                        <a:rPr lang="en-US" altLang="en-US" dirty="0" err="1">
                          <a:cs typeface="Arial" panose="020B0604020202020204" pitchFamily="34" charset="0"/>
                        </a:rPr>
                        <a:t>tempreature</a:t>
                      </a:r>
                      <a:r>
                        <a:rPr lang="en-US" altLang="en-US" dirty="0">
                          <a:cs typeface="Arial" panose="020B0604020202020204" pitchFamily="34" charset="0"/>
                        </a:rPr>
                        <a:t> ,hypotension )</a:t>
                      </a:r>
                    </a:p>
                    <a:p>
                      <a:pPr eaLnBrk="1" hangingPunct="1"/>
                      <a:r>
                        <a:rPr lang="en-US" altLang="en-US" dirty="0">
                          <a:cs typeface="Arial" panose="020B0604020202020204" pitchFamily="34" charset="0"/>
                        </a:rPr>
                        <a:t>- </a:t>
                      </a:r>
                      <a:r>
                        <a:rPr lang="en-US" altLang="en-US" dirty="0">
                          <a:solidFill>
                            <a:srgbClr val="B01A5E"/>
                          </a:solidFill>
                          <a:cs typeface="Arial" panose="020B0604020202020204" pitchFamily="34" charset="0"/>
                        </a:rPr>
                        <a:t>In progress : abdominal wall edema , </a:t>
                      </a:r>
                      <a:r>
                        <a:rPr lang="en-US" altLang="en-US" dirty="0" err="1">
                          <a:solidFill>
                            <a:srgbClr val="B01A5E"/>
                          </a:solidFill>
                          <a:cs typeface="Arial" panose="020B0604020202020204" pitchFamily="34" charset="0"/>
                        </a:rPr>
                        <a:t>erythematous</a:t>
                      </a:r>
                      <a:r>
                        <a:rPr lang="en-US" altLang="en-US" dirty="0">
                          <a:solidFill>
                            <a:srgbClr val="B01A5E"/>
                          </a:solidFill>
                          <a:cs typeface="Arial" panose="020B0604020202020204" pitchFamily="34" charset="0"/>
                        </a:rPr>
                        <a:t> , </a:t>
                      </a:r>
                      <a:r>
                        <a:rPr lang="en-US" altLang="en-US" dirty="0" err="1">
                          <a:solidFill>
                            <a:srgbClr val="B01A5E"/>
                          </a:solidFill>
                          <a:cs typeface="Arial" panose="020B0604020202020204" pitchFamily="34" charset="0"/>
                        </a:rPr>
                        <a:t>hematemesis</a:t>
                      </a:r>
                      <a:r>
                        <a:rPr lang="en-US" altLang="en-US" dirty="0">
                          <a:solidFill>
                            <a:srgbClr val="B01A5E"/>
                          </a:solidFill>
                          <a:cs typeface="Arial" panose="020B0604020202020204" pitchFamily="34" charset="0"/>
                        </a:rPr>
                        <a:t> , rectal bleeding</a:t>
                      </a:r>
                      <a:r>
                        <a:rPr lang="en-US" altLang="en-US" baseline="0" dirty="0">
                          <a:solidFill>
                            <a:srgbClr val="B01A5E"/>
                          </a:solidFill>
                          <a:cs typeface="Arial" panose="020B0604020202020204" pitchFamily="34" charset="0"/>
                        </a:rPr>
                        <a:t> ) </a:t>
                      </a:r>
                      <a:endParaRPr lang="en-US" altLang="en-US" dirty="0">
                        <a:cs typeface="Arial" panose="020B0604020202020204" pitchFamily="34" charset="0"/>
                      </a:endParaRPr>
                    </a:p>
                    <a:p>
                      <a:endParaRPr lang="en-US" dirty="0"/>
                    </a:p>
                  </a:txBody>
                  <a:tcPr/>
                </a:tc>
                <a:extLst>
                  <a:ext uri="{0D108BD9-81ED-4DB2-BD59-A6C34878D82A}">
                    <a16:rowId xmlns:a16="http://schemas.microsoft.com/office/drawing/2014/main" val="10000"/>
                  </a:ext>
                </a:extLst>
              </a:tr>
              <a:tr h="1390650">
                <a:tc>
                  <a:txBody>
                    <a:bodyPr/>
                    <a:lstStyle/>
                    <a:p>
                      <a:r>
                        <a:rPr lang="en-US" altLang="en-US" sz="3200" dirty="0">
                          <a:solidFill>
                            <a:schemeClr val="tx1"/>
                          </a:solidFill>
                          <a:cs typeface="Tahoma" panose="020B0604030504040204" pitchFamily="34" charset="0"/>
                        </a:rPr>
                        <a:t>Laboratory :</a:t>
                      </a:r>
                      <a:endParaRPr lang="en-US" sz="3200" dirty="0">
                        <a:solidFill>
                          <a:schemeClr val="tx1"/>
                        </a:solidFill>
                      </a:endParaRPr>
                    </a:p>
                  </a:txBody>
                  <a:tcPr/>
                </a:tc>
                <a:tc>
                  <a:txBody>
                    <a:bodyPr/>
                    <a:lstStyle/>
                    <a:p>
                      <a:pPr defTabSz="457200" eaLnBrk="1" hangingPunct="1">
                        <a:spcBef>
                          <a:spcPts val="1000"/>
                        </a:spcBef>
                        <a:buClr>
                          <a:srgbClr val="A53010"/>
                        </a:buClr>
                        <a:buFont typeface="Wingdings 3" panose="05040102010807070707" pitchFamily="18" charset="2"/>
                        <a:buChar char=""/>
                      </a:pPr>
                      <a:r>
                        <a:rPr lang="en-US" altLang="en-US" sz="1800" dirty="0">
                          <a:solidFill>
                            <a:srgbClr val="404040"/>
                          </a:solidFill>
                          <a:latin typeface="Century Gothic" panose="020B0502020202020204" pitchFamily="34" charset="0"/>
                          <a:cs typeface="Tahoma" panose="020B0604030504040204" pitchFamily="34" charset="0"/>
                        </a:rPr>
                        <a:t>Metabolic acidosis</a:t>
                      </a:r>
                    </a:p>
                    <a:p>
                      <a:pPr defTabSz="457200" eaLnBrk="1" hangingPunct="1">
                        <a:spcBef>
                          <a:spcPts val="1000"/>
                        </a:spcBef>
                        <a:buClr>
                          <a:srgbClr val="A53010"/>
                        </a:buClr>
                        <a:buFont typeface="Wingdings 3" panose="05040102010807070707" pitchFamily="18" charset="2"/>
                        <a:buChar char=""/>
                      </a:pPr>
                      <a:r>
                        <a:rPr lang="en-US" altLang="en-US" sz="1800" dirty="0">
                          <a:solidFill>
                            <a:srgbClr val="404040"/>
                          </a:solidFill>
                          <a:latin typeface="Century Gothic" panose="020B0502020202020204" pitchFamily="34" charset="0"/>
                          <a:cs typeface="Tahoma" panose="020B0604030504040204" pitchFamily="34" charset="0"/>
                        </a:rPr>
                        <a:t>Thrombocytopenia </a:t>
                      </a:r>
                    </a:p>
                    <a:p>
                      <a:pPr defTabSz="457200" eaLnBrk="1" hangingPunct="1">
                        <a:spcBef>
                          <a:spcPts val="1000"/>
                        </a:spcBef>
                        <a:buClr>
                          <a:srgbClr val="A53010"/>
                        </a:buClr>
                        <a:buFont typeface="Wingdings 3" panose="05040102010807070707" pitchFamily="18" charset="2"/>
                        <a:buChar char=""/>
                      </a:pPr>
                      <a:r>
                        <a:rPr lang="en-US" altLang="en-US" sz="1800" dirty="0" err="1">
                          <a:solidFill>
                            <a:srgbClr val="404040"/>
                          </a:solidFill>
                          <a:latin typeface="Century Gothic" panose="020B0502020202020204" pitchFamily="34" charset="0"/>
                          <a:cs typeface="Tahoma" panose="020B0604030504040204" pitchFamily="34" charset="0"/>
                        </a:rPr>
                        <a:t>Leukopenia</a:t>
                      </a:r>
                      <a:endParaRPr lang="en-US" altLang="en-US" sz="1800" dirty="0">
                        <a:solidFill>
                          <a:srgbClr val="404040"/>
                        </a:solidFill>
                        <a:latin typeface="Century Gothic" panose="020B0502020202020204" pitchFamily="34" charset="0"/>
                        <a:cs typeface="Tahoma" panose="020B0604030504040204" pitchFamily="34" charset="0"/>
                      </a:endParaRPr>
                    </a:p>
                    <a:p>
                      <a:endParaRPr lang="en-US" dirty="0"/>
                    </a:p>
                  </a:txBody>
                  <a:tcPr/>
                </a:tc>
                <a:extLst>
                  <a:ext uri="{0D108BD9-81ED-4DB2-BD59-A6C34878D82A}">
                    <a16:rowId xmlns:a16="http://schemas.microsoft.com/office/drawing/2014/main" val="10001"/>
                  </a:ext>
                </a:extLst>
              </a:tr>
              <a:tr h="1390650">
                <a:tc>
                  <a:txBody>
                    <a:bodyPr/>
                    <a:lstStyle/>
                    <a:p>
                      <a:r>
                        <a:rPr lang="en-US" altLang="en-US" sz="3200" dirty="0">
                          <a:solidFill>
                            <a:schemeClr val="tx1"/>
                          </a:solidFill>
                          <a:cs typeface="Tahoma" panose="020B0604030504040204" pitchFamily="34" charset="0"/>
                        </a:rPr>
                        <a:t>X-Ray</a:t>
                      </a:r>
                      <a:r>
                        <a:rPr lang="en-US" altLang="en-US" sz="3200" baseline="0" dirty="0">
                          <a:solidFill>
                            <a:schemeClr val="tx1"/>
                          </a:solidFill>
                          <a:cs typeface="Tahoma" panose="020B0604030504040204" pitchFamily="34" charset="0"/>
                        </a:rPr>
                        <a:t> (plain)</a:t>
                      </a:r>
                      <a:r>
                        <a:rPr lang="en-US" altLang="en-US" sz="3200" dirty="0">
                          <a:solidFill>
                            <a:schemeClr val="tx1"/>
                          </a:solidFill>
                          <a:cs typeface="Tahoma" panose="020B0604030504040204" pitchFamily="34" charset="0"/>
                        </a:rPr>
                        <a:t> : </a:t>
                      </a:r>
                      <a:endParaRPr lang="en-US" sz="3200" dirty="0">
                        <a:solidFill>
                          <a:schemeClr val="tx1"/>
                        </a:solidFill>
                      </a:endParaRPr>
                    </a:p>
                  </a:txBody>
                  <a:tcPr/>
                </a:tc>
                <a:tc>
                  <a:txBody>
                    <a:bodyPr/>
                    <a:lstStyle/>
                    <a:p>
                      <a:pPr>
                        <a:buFontTx/>
                        <a:buChar char="-"/>
                      </a:pPr>
                      <a:r>
                        <a:rPr lang="en-US" sz="2000" baseline="0" dirty="0"/>
                        <a:t>Bowel distention </a:t>
                      </a:r>
                    </a:p>
                    <a:p>
                      <a:pPr>
                        <a:buFontTx/>
                        <a:buChar char="-"/>
                      </a:pPr>
                      <a:r>
                        <a:rPr lang="en-US" sz="2000" baseline="0" dirty="0"/>
                        <a:t> </a:t>
                      </a:r>
                      <a:r>
                        <a:rPr lang="en-US" sz="2000" baseline="0" dirty="0" err="1"/>
                        <a:t>pneumatosis</a:t>
                      </a:r>
                      <a:r>
                        <a:rPr lang="en-US" sz="2000" baseline="0" dirty="0"/>
                        <a:t> </a:t>
                      </a:r>
                      <a:r>
                        <a:rPr lang="en-US" sz="2000" baseline="0" dirty="0" err="1"/>
                        <a:t>intestinalis</a:t>
                      </a:r>
                      <a:r>
                        <a:rPr lang="en-US" sz="2000" baseline="0" dirty="0"/>
                        <a:t> </a:t>
                      </a:r>
                    </a:p>
                    <a:p>
                      <a:pPr>
                        <a:buFontTx/>
                        <a:buChar char="-"/>
                      </a:pPr>
                      <a:r>
                        <a:rPr lang="en-US" sz="2000" baseline="0" dirty="0"/>
                        <a:t>Dilated intestinal loops </a:t>
                      </a:r>
                    </a:p>
                    <a:p>
                      <a:pPr>
                        <a:buFontTx/>
                        <a:buChar char="-"/>
                      </a:pPr>
                      <a:r>
                        <a:rPr lang="en-US" sz="2000" baseline="0" dirty="0"/>
                        <a:t>Portal venous air</a:t>
                      </a:r>
                    </a:p>
                    <a:p>
                      <a:pPr>
                        <a:buFontTx/>
                        <a:buChar char="-"/>
                      </a:pPr>
                      <a:r>
                        <a:rPr lang="en-US" sz="2000" baseline="0" dirty="0" err="1"/>
                        <a:t>Pneumoperitoneum</a:t>
                      </a:r>
                      <a:r>
                        <a:rPr lang="en-US" sz="2000" baseline="0" dirty="0"/>
                        <a:t> &amp; </a:t>
                      </a:r>
                      <a:r>
                        <a:rPr lang="en-US" sz="2000" baseline="0" dirty="0" err="1"/>
                        <a:t>ascitis</a:t>
                      </a:r>
                      <a:r>
                        <a:rPr lang="en-US" sz="2000" baseline="0" dirty="0"/>
                        <a:t> </a:t>
                      </a:r>
                      <a:endParaRPr lang="en-US" sz="2000" dirty="0"/>
                    </a:p>
                  </a:txBody>
                  <a:tcPr/>
                </a:tc>
                <a:extLst>
                  <a:ext uri="{0D108BD9-81ED-4DB2-BD59-A6C34878D82A}">
                    <a16:rowId xmlns:a16="http://schemas.microsoft.com/office/drawing/2014/main" val="10002"/>
                  </a:ext>
                </a:extLst>
              </a:tr>
              <a:tr h="1390650">
                <a:tc>
                  <a:txBody>
                    <a:bodyPr/>
                    <a:lstStyle/>
                    <a:p>
                      <a:r>
                        <a:rPr lang="en-US" sz="2800" dirty="0"/>
                        <a:t>Progress  :</a:t>
                      </a:r>
                    </a:p>
                  </a:txBody>
                  <a:tcPr/>
                </a:tc>
                <a:tc>
                  <a:txBody>
                    <a:bodyPr/>
                    <a:lstStyle/>
                    <a:p>
                      <a:r>
                        <a:rPr lang="en-US" sz="2000" dirty="0"/>
                        <a:t>Healing</a:t>
                      </a:r>
                      <a:r>
                        <a:rPr lang="en-US" sz="2000" baseline="0" dirty="0"/>
                        <a:t> by </a:t>
                      </a:r>
                      <a:r>
                        <a:rPr lang="en-US" sz="2000" baseline="0" dirty="0" err="1"/>
                        <a:t>epithelization</a:t>
                      </a:r>
                      <a:r>
                        <a:rPr lang="en-US" sz="2000" baseline="0" dirty="0"/>
                        <a:t> or scarring &amp; stricture formation </a:t>
                      </a:r>
                    </a:p>
                    <a:p>
                      <a:r>
                        <a:rPr lang="en-US" sz="2000" baseline="0" dirty="0"/>
                        <a:t>- Perforation and peritonitis </a:t>
                      </a:r>
                      <a:endParaRPr lang="en-US" sz="20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9674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Duodenal obstruction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 y="700172"/>
            <a:ext cx="4992204" cy="61852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700172"/>
            <a:ext cx="4824536" cy="6157828"/>
          </a:xfrm>
          <a:prstGeom prst="rect">
            <a:avLst/>
          </a:prstGeom>
        </p:spPr>
      </p:pic>
    </p:spTree>
    <p:extLst>
      <p:ext uri="{BB962C8B-B14F-4D97-AF65-F5344CB8AC3E}">
        <p14:creationId xmlns:p14="http://schemas.microsoft.com/office/powerpoint/2010/main" val="3291666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وان 1">
            <a:extLst>
              <a:ext uri="{FF2B5EF4-FFF2-40B4-BE49-F238E27FC236}">
                <a16:creationId xmlns:a16="http://schemas.microsoft.com/office/drawing/2014/main" id="{77023A92-EBA9-4830-A5DC-CF5D91923D99}"/>
              </a:ext>
            </a:extLst>
          </p:cNvPr>
          <p:cNvSpPr>
            <a:spLocks noGrp="1"/>
          </p:cNvSpPr>
          <p:nvPr>
            <p:ph type="title"/>
          </p:nvPr>
        </p:nvSpPr>
        <p:spPr/>
        <p:txBody>
          <a:bodyPr/>
          <a:lstStyle/>
          <a:p>
            <a:pPr eaLnBrk="1" hangingPunct="1"/>
            <a:endParaRPr lang="en-US" altLang="en-US">
              <a:cs typeface="Times New Roman" panose="02020603050405020304" pitchFamily="18" charset="0"/>
            </a:endParaRPr>
          </a:p>
        </p:txBody>
      </p:sp>
      <p:pic>
        <p:nvPicPr>
          <p:cNvPr id="20483" name="عنصر نائب للمحتوى 7">
            <a:extLst>
              <a:ext uri="{FF2B5EF4-FFF2-40B4-BE49-F238E27FC236}">
                <a16:creationId xmlns:a16="http://schemas.microsoft.com/office/drawing/2014/main" id="{9698BFE8-846F-4F64-9590-16066C0619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08" y="0"/>
            <a:ext cx="9129192"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descr="73024015_554215055122360_2367291784922398720_n.jpg"/>
          <p:cNvPicPr>
            <a:picLocks noGrp="1" noChangeAspect="1"/>
          </p:cNvPicPr>
          <p:nvPr>
            <p:ph idx="1"/>
          </p:nvPr>
        </p:nvPicPr>
        <p:blipFill>
          <a:blip r:embed="rId2"/>
          <a:stretch>
            <a:fillRect/>
          </a:stretch>
        </p:blipFill>
        <p:spPr>
          <a:xfrm>
            <a:off x="0" y="0"/>
            <a:ext cx="9144000" cy="6858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 </a:t>
            </a:r>
            <a:r>
              <a:rPr lang="en-US" dirty="0" err="1">
                <a:solidFill>
                  <a:srgbClr val="B01A5E"/>
                </a:solidFill>
              </a:rPr>
              <a:t>Genral</a:t>
            </a:r>
            <a:r>
              <a:rPr lang="en-US" dirty="0">
                <a:solidFill>
                  <a:srgbClr val="B01A5E"/>
                </a:solidFill>
              </a:rPr>
              <a:t> supportive care ( may need to be ventilated )</a:t>
            </a:r>
          </a:p>
          <a:p>
            <a:r>
              <a:rPr lang="en-US" dirty="0">
                <a:solidFill>
                  <a:srgbClr val="B01A5E"/>
                </a:solidFill>
              </a:rPr>
              <a:t>- stop all oral feeds </a:t>
            </a:r>
          </a:p>
          <a:p>
            <a:r>
              <a:rPr lang="en-US" dirty="0">
                <a:solidFill>
                  <a:srgbClr val="B01A5E"/>
                </a:solidFill>
              </a:rPr>
              <a:t>- NG tube and I.V fluids </a:t>
            </a:r>
          </a:p>
          <a:p>
            <a:r>
              <a:rPr lang="en-US" dirty="0">
                <a:solidFill>
                  <a:srgbClr val="B01A5E"/>
                </a:solidFill>
              </a:rPr>
              <a:t>- blood products as necessary and consider the TPN </a:t>
            </a:r>
          </a:p>
          <a:p>
            <a:r>
              <a:rPr lang="en-US" dirty="0">
                <a:solidFill>
                  <a:srgbClr val="B01A5E"/>
                </a:solidFill>
              </a:rPr>
              <a:t>- Broad spectrum antibiotics </a:t>
            </a:r>
            <a:endParaRPr lang="en-US" dirty="0"/>
          </a:p>
        </p:txBody>
      </p:sp>
      <p:sp>
        <p:nvSpPr>
          <p:cNvPr id="4" name="سحابة 3"/>
          <p:cNvSpPr/>
          <p:nvPr/>
        </p:nvSpPr>
        <p:spPr>
          <a:xfrm>
            <a:off x="0" y="228600"/>
            <a:ext cx="3657600" cy="1371600"/>
          </a:xfrm>
          <a:prstGeom prst="clou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4F81BD">
                    <a:lumMod val="40000"/>
                    <a:lumOff val="60000"/>
                  </a:srgbClr>
                </a:solidFill>
                <a:effectLst/>
                <a:uLnTx/>
                <a:uFillTx/>
                <a:latin typeface="Calibri"/>
                <a:ea typeface="+mn-ea"/>
                <a:cs typeface="+mn-cs"/>
              </a:rPr>
              <a:t>Workup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F26E4E4-8563-4BFE-A5AD-4BA8FFCFF75F}"/>
              </a:ext>
            </a:extLst>
          </p:cNvPr>
          <p:cNvSpPr>
            <a:spLocks noGrp="1"/>
          </p:cNvSpPr>
          <p:nvPr>
            <p:ph type="title"/>
          </p:nvPr>
        </p:nvSpPr>
        <p:spPr>
          <a:xfrm>
            <a:off x="0" y="304800"/>
            <a:ext cx="3851275" cy="1281113"/>
          </a:xfrm>
        </p:spPr>
        <p:txBody>
          <a:bodyPr/>
          <a:lstStyle/>
          <a:p>
            <a:pPr eaLnBrk="1" hangingPunct="1"/>
            <a:r>
              <a:rPr lang="en-US" altLang="en-US" dirty="0">
                <a:solidFill>
                  <a:srgbClr val="B01A5E"/>
                </a:solidFill>
                <a:cs typeface="Tahoma" panose="020B0604030504040204" pitchFamily="34" charset="0"/>
              </a:rPr>
              <a:t>Management :</a:t>
            </a:r>
            <a:endParaRPr lang="ar-JO" altLang="en-US" dirty="0">
              <a:solidFill>
                <a:srgbClr val="B01A5E"/>
              </a:solidFill>
            </a:endParaRPr>
          </a:p>
        </p:txBody>
      </p:sp>
      <p:graphicFrame>
        <p:nvGraphicFramePr>
          <p:cNvPr id="5" name="Content Placeholder 4">
            <a:extLst>
              <a:ext uri="{FF2B5EF4-FFF2-40B4-BE49-F238E27FC236}">
                <a16:creationId xmlns:a16="http://schemas.microsoft.com/office/drawing/2014/main" id="{45B0D6B2-1003-4B6B-B72E-247AE6AB5D6E}"/>
              </a:ext>
            </a:extLst>
          </p:cNvPr>
          <p:cNvGraphicFramePr>
            <a:graphicFrameLocks noGrp="1"/>
          </p:cNvGraphicFramePr>
          <p:nvPr>
            <p:ph idx="1"/>
          </p:nvPr>
        </p:nvGraphicFramePr>
        <p:xfrm>
          <a:off x="838200" y="1828800"/>
          <a:ext cx="65913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ln>
            <a:solidFill>
              <a:schemeClr val="tx1"/>
            </a:solidFill>
          </a:ln>
        </p:spPr>
        <p:txBody>
          <a:bodyPr/>
          <a:lstStyle/>
          <a:p>
            <a:pPr eaLnBrk="1" hangingPunct="1"/>
            <a:r>
              <a:rPr lang="en-US" altLang="en-US" dirty="0"/>
              <a:t>Free air in abdomen </a:t>
            </a:r>
          </a:p>
          <a:p>
            <a:pPr eaLnBrk="1" hangingPunct="1"/>
            <a:r>
              <a:rPr lang="en-US" altLang="en-US" dirty="0"/>
              <a:t>Clinical deterioration (progressive acidosis due to ischemia )</a:t>
            </a:r>
            <a:r>
              <a:rPr lang="ar-JO" altLang="en-US" dirty="0"/>
              <a:t> </a:t>
            </a:r>
          </a:p>
          <a:p>
            <a:pPr eaLnBrk="1" hangingPunct="1"/>
            <a:r>
              <a:rPr lang="en-US" altLang="en-US" dirty="0"/>
              <a:t>A</a:t>
            </a:r>
            <a:r>
              <a:rPr lang="ar-JO" altLang="en-US" dirty="0"/>
              <a:t>bdom</a:t>
            </a:r>
            <a:r>
              <a:rPr lang="en-US" altLang="en-US" dirty="0" err="1"/>
              <a:t>inal</a:t>
            </a:r>
            <a:r>
              <a:rPr lang="en-US" altLang="en-US" dirty="0"/>
              <a:t> mass ( </a:t>
            </a:r>
            <a:r>
              <a:rPr lang="en-US" altLang="en-US" b="1" dirty="0">
                <a:solidFill>
                  <a:srgbClr val="B01A5E"/>
                </a:solidFill>
              </a:rPr>
              <a:t>Fixed-loop sign </a:t>
            </a:r>
            <a:r>
              <a:rPr lang="en-US" altLang="en-US" b="1" dirty="0"/>
              <a:t>)</a:t>
            </a:r>
            <a:r>
              <a:rPr lang="en-US" altLang="en-US" dirty="0" err="1"/>
              <a:t>Erythema</a:t>
            </a:r>
            <a:r>
              <a:rPr lang="en-US" altLang="en-US" dirty="0"/>
              <a:t> of the abdomen wall</a:t>
            </a:r>
            <a:endParaRPr lang="ar-JO" altLang="en-US" dirty="0"/>
          </a:p>
          <a:p>
            <a:endParaRPr lang="en-US" dirty="0"/>
          </a:p>
        </p:txBody>
      </p:sp>
      <p:sp>
        <p:nvSpPr>
          <p:cNvPr id="4" name="سهم مخطط إلى اليمين 3"/>
          <p:cNvSpPr/>
          <p:nvPr/>
        </p:nvSpPr>
        <p:spPr>
          <a:xfrm>
            <a:off x="304800" y="0"/>
            <a:ext cx="4495800" cy="1447800"/>
          </a:xfrm>
          <a:prstGeom prst="striped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F81BD">
                    <a:lumMod val="20000"/>
                    <a:lumOff val="80000"/>
                  </a:srgbClr>
                </a:solidFill>
                <a:effectLst/>
                <a:uLnTx/>
                <a:uFillTx/>
                <a:latin typeface="Calibri"/>
                <a:ea typeface="+mn-ea"/>
                <a:cs typeface="+mn-cs"/>
              </a:rPr>
              <a:t>Surgery indications :   </a:t>
            </a:r>
          </a:p>
        </p:txBody>
      </p:sp>
      <p:sp>
        <p:nvSpPr>
          <p:cNvPr id="5" name="مستطيل 4"/>
          <p:cNvSpPr/>
          <p:nvPr/>
        </p:nvSpPr>
        <p:spPr>
          <a:xfrm>
            <a:off x="744871" y="4339542"/>
            <a:ext cx="7776864" cy="1323439"/>
          </a:xfrm>
          <a:prstGeom prst="rect">
            <a:avLst/>
          </a:prstGeom>
        </p:spPr>
        <p:txBody>
          <a:bodyPr wrap="square">
            <a:spAutoFit/>
          </a:bodyPr>
          <a:lstStyle/>
          <a:p>
            <a:r>
              <a:rPr lang="en-US" sz="2000" dirty="0"/>
              <a:t>A fixed and dilated loop of bowel that does not alter in size, shape, and position on repeated abdominal films is highly suggestive of mechanical bowel obstruction due to an </a:t>
            </a:r>
            <a:r>
              <a:rPr lang="en-US" sz="2000" dirty="0" err="1"/>
              <a:t>aperistaltic</a:t>
            </a:r>
            <a:r>
              <a:rPr lang="en-US" sz="2000" dirty="0"/>
              <a:t> segment of bowel (usually due to </a:t>
            </a:r>
            <a:r>
              <a:rPr lang="en-US" sz="2000" dirty="0" err="1"/>
              <a:t>ischaemia</a:t>
            </a:r>
            <a:r>
              <a:rPr lang="en-US" sz="2000" dirty="0"/>
              <a:t> or gangrene).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Fixed+loop+Persistent+loop+(_24hrs)+on+serial+X+Rays.jpg"/>
          <p:cNvPicPr>
            <a:picLocks noGrp="1" noChangeAspect="1"/>
          </p:cNvPicPr>
          <p:nvPr>
            <p:ph idx="1"/>
          </p:nvPr>
        </p:nvPicPr>
        <p:blipFill>
          <a:blip r:embed="rId2"/>
          <a:stretch>
            <a:fillRect/>
          </a:stretch>
        </p:blipFill>
        <p:spPr>
          <a:xfrm>
            <a:off x="0" y="0"/>
            <a:ext cx="9144000" cy="6858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8198"/>
            <a:ext cx="7886700" cy="994172"/>
          </a:xfrm>
        </p:spPr>
        <p:txBody>
          <a:bodyPr/>
          <a:lstStyle/>
          <a:p>
            <a:pPr algn="l"/>
            <a:r>
              <a:rPr lang="en-US" dirty="0"/>
              <a:t>What is meconium?</a:t>
            </a:r>
          </a:p>
        </p:txBody>
      </p:sp>
      <p:sp>
        <p:nvSpPr>
          <p:cNvPr id="3" name="Content Placeholder 2"/>
          <p:cNvSpPr>
            <a:spLocks noGrp="1"/>
          </p:cNvSpPr>
          <p:nvPr>
            <p:ph idx="1"/>
          </p:nvPr>
        </p:nvSpPr>
        <p:spPr>
          <a:xfrm>
            <a:off x="18721" y="1972370"/>
            <a:ext cx="9144000" cy="4202906"/>
          </a:xfrm>
        </p:spPr>
        <p:txBody>
          <a:bodyPr>
            <a:noAutofit/>
          </a:bodyPr>
          <a:lstStyle/>
          <a:p>
            <a:r>
              <a:rPr lang="en-US" sz="1800" dirty="0">
                <a:solidFill>
                  <a:schemeClr val="tx1">
                    <a:lumMod val="95000"/>
                    <a:lumOff val="5000"/>
                  </a:schemeClr>
                </a:solidFill>
                <a:sym typeface="+mn-ea"/>
              </a:rPr>
              <a:t> </a:t>
            </a:r>
            <a:r>
              <a:rPr lang="en-US" sz="1800" b="1" dirty="0">
                <a:solidFill>
                  <a:schemeClr val="tx1">
                    <a:lumMod val="95000"/>
                    <a:lumOff val="5000"/>
                  </a:schemeClr>
                </a:solidFill>
                <a:sym typeface="+mn-ea"/>
              </a:rPr>
              <a:t>It is the first intestinal discharge from newborns, </a:t>
            </a:r>
            <a:r>
              <a:rPr lang="en-US" sz="1800" b="1" dirty="0">
                <a:solidFill>
                  <a:schemeClr val="tx1">
                    <a:lumMod val="95000"/>
                    <a:lumOff val="5000"/>
                  </a:schemeClr>
                </a:solidFill>
                <a:cs typeface="Andalus" panose="02020603050405020304" pitchFamily="18" charset="-78"/>
                <a:sym typeface="+mn-ea"/>
              </a:rPr>
              <a:t>which is a viscous, dark green substance</a:t>
            </a:r>
            <a:r>
              <a:rPr lang="en-US" sz="1800" dirty="0">
                <a:solidFill>
                  <a:schemeClr val="tx1">
                    <a:lumMod val="95000"/>
                    <a:lumOff val="5000"/>
                  </a:schemeClr>
                </a:solidFill>
                <a:cs typeface="Andalus" panose="02020603050405020304" pitchFamily="18" charset="-78"/>
                <a:sym typeface="+mn-ea"/>
              </a:rPr>
              <a:t> </a:t>
            </a:r>
            <a:r>
              <a:rPr lang="en-US" sz="1800" u="sng" dirty="0">
                <a:solidFill>
                  <a:schemeClr val="tx1">
                    <a:lumMod val="95000"/>
                    <a:lumOff val="5000"/>
                  </a:schemeClr>
                </a:solidFill>
                <a:cs typeface="Andalus" panose="02020603050405020304" pitchFamily="18" charset="-78"/>
                <a:sym typeface="+mn-ea"/>
              </a:rPr>
              <a:t>composed  </a:t>
            </a:r>
            <a:r>
              <a:rPr lang="en-GB" sz="1800" u="sng" dirty="0">
                <a:solidFill>
                  <a:schemeClr val="tx1">
                    <a:lumMod val="95000"/>
                    <a:lumOff val="5000"/>
                  </a:schemeClr>
                </a:solidFill>
                <a:cs typeface="Andalus" panose="02020603050405020304" pitchFamily="18" charset="-78"/>
                <a:sym typeface="+mn-ea"/>
              </a:rPr>
              <a:t>Of:</a:t>
            </a:r>
            <a:br>
              <a:rPr lang="en-GB" sz="1800" u="sng" dirty="0">
                <a:solidFill>
                  <a:schemeClr val="tx1">
                    <a:lumMod val="95000"/>
                    <a:lumOff val="5000"/>
                  </a:schemeClr>
                </a:solidFill>
                <a:cs typeface="Andalus" panose="02020603050405020304" pitchFamily="18" charset="-78"/>
                <a:sym typeface="+mn-ea"/>
              </a:rPr>
            </a:br>
            <a:endParaRPr lang="en-GB" sz="1800" u="sng" dirty="0">
              <a:solidFill>
                <a:schemeClr val="tx1">
                  <a:lumMod val="95000"/>
                  <a:lumOff val="5000"/>
                </a:schemeClr>
              </a:solidFill>
              <a:cs typeface="Andalus" panose="02020603050405020304" pitchFamily="18" charset="-78"/>
            </a:endParaRPr>
          </a:p>
          <a:p>
            <a:r>
              <a:rPr lang="en-US" sz="1800" b="1" u="sng" dirty="0">
                <a:solidFill>
                  <a:schemeClr val="tx1">
                    <a:lumMod val="95000"/>
                    <a:lumOff val="5000"/>
                  </a:schemeClr>
                </a:solidFill>
                <a:cs typeface="Andalus" panose="02020603050405020304" pitchFamily="18" charset="-78"/>
                <a:sym typeface="+mn-ea"/>
              </a:rPr>
              <a:t>Water</a:t>
            </a:r>
            <a:r>
              <a:rPr lang="en-US" sz="1800" dirty="0">
                <a:solidFill>
                  <a:schemeClr val="tx1">
                    <a:lumMod val="95000"/>
                    <a:lumOff val="5000"/>
                  </a:schemeClr>
                </a:solidFill>
                <a:cs typeface="Andalus" panose="02020603050405020304" pitchFamily="18" charset="-78"/>
                <a:sym typeface="+mn-ea"/>
              </a:rPr>
              <a:t>  which is the major liquid constituent, comprising 85-95% of meconium.</a:t>
            </a:r>
            <a:endParaRPr lang="en-US" sz="1800" dirty="0">
              <a:solidFill>
                <a:schemeClr val="tx1">
                  <a:lumMod val="95000"/>
                  <a:lumOff val="5000"/>
                </a:schemeClr>
              </a:solidFill>
              <a:cs typeface="Andalus" panose="02020603050405020304" pitchFamily="18" charset="-78"/>
            </a:endParaRPr>
          </a:p>
          <a:p>
            <a:endParaRPr lang="en-US" sz="1800" dirty="0">
              <a:solidFill>
                <a:schemeClr val="tx1">
                  <a:lumMod val="95000"/>
                  <a:lumOff val="5000"/>
                </a:schemeClr>
              </a:solidFill>
              <a:cs typeface="Andalus" panose="02020603050405020304" pitchFamily="18" charset="-78"/>
            </a:endParaRPr>
          </a:p>
          <a:p>
            <a:r>
              <a:rPr lang="en-US" sz="1800" dirty="0">
                <a:solidFill>
                  <a:schemeClr val="tx1">
                    <a:lumMod val="95000"/>
                    <a:lumOff val="5000"/>
                  </a:schemeClr>
                </a:solidFill>
                <a:cs typeface="Andalus" panose="02020603050405020304" pitchFamily="18" charset="-78"/>
                <a:sym typeface="+mn-ea"/>
              </a:rPr>
              <a:t>the remaining 5-15% of ingredients consists of </a:t>
            </a:r>
            <a:r>
              <a:rPr lang="en-US" sz="1800" b="1" u="sng" dirty="0">
                <a:solidFill>
                  <a:schemeClr val="tx1">
                    <a:lumMod val="95000"/>
                    <a:lumOff val="5000"/>
                  </a:schemeClr>
                </a:solidFill>
                <a:cs typeface="Andalus" panose="02020603050405020304" pitchFamily="18" charset="-78"/>
                <a:sym typeface="+mn-ea"/>
              </a:rPr>
              <a:t>solid constituents</a:t>
            </a:r>
            <a:r>
              <a:rPr lang="en-US" sz="1800" dirty="0">
                <a:solidFill>
                  <a:schemeClr val="tx1">
                    <a:lumMod val="95000"/>
                    <a:lumOff val="5000"/>
                  </a:schemeClr>
                </a:solidFill>
                <a:cs typeface="Andalus" panose="02020603050405020304" pitchFamily="18" charset="-78"/>
                <a:sym typeface="+mn-ea"/>
              </a:rPr>
              <a:t>, primarily intestinal secretions (</a:t>
            </a:r>
            <a:r>
              <a:rPr lang="en-US" sz="1800" dirty="0" err="1">
                <a:solidFill>
                  <a:schemeClr val="tx1">
                    <a:lumMod val="95000"/>
                    <a:lumOff val="5000"/>
                  </a:schemeClr>
                </a:solidFill>
                <a:cs typeface="Andalus" panose="02020603050405020304" pitchFamily="18" charset="-78"/>
                <a:sym typeface="+mn-ea"/>
              </a:rPr>
              <a:t>eg</a:t>
            </a:r>
            <a:r>
              <a:rPr lang="en-US" sz="1800" dirty="0">
                <a:solidFill>
                  <a:schemeClr val="tx1">
                    <a:lumMod val="95000"/>
                    <a:lumOff val="5000"/>
                  </a:schemeClr>
                </a:solidFill>
                <a:cs typeface="Andalus" panose="02020603050405020304" pitchFamily="18" charset="-78"/>
                <a:sym typeface="+mn-ea"/>
              </a:rPr>
              <a:t>. Bile), mucosal cells, and solid elements of swallowed amniotic fluid, such as proteins and lipids.</a:t>
            </a:r>
            <a:endParaRPr lang="en-US" sz="1800" dirty="0">
              <a:solidFill>
                <a:schemeClr val="tx1">
                  <a:lumMod val="95000"/>
                  <a:lumOff val="5000"/>
                </a:schemeClr>
              </a:solidFill>
              <a:cs typeface="Andalus" panose="02020603050405020304" pitchFamily="18" charset="-78"/>
            </a:endParaRPr>
          </a:p>
          <a:p>
            <a:endParaRPr lang="en-US" sz="1800" dirty="0">
              <a:solidFill>
                <a:schemeClr val="tx1">
                  <a:lumMod val="95000"/>
                  <a:lumOff val="5000"/>
                </a:schemeClr>
              </a:solidFill>
            </a:endParaRPr>
          </a:p>
          <a:p>
            <a:r>
              <a:rPr lang="en-US" sz="1800" dirty="0">
                <a:solidFill>
                  <a:schemeClr val="tx1">
                    <a:lumMod val="95000"/>
                    <a:lumOff val="5000"/>
                  </a:schemeClr>
                </a:solidFill>
                <a:sym typeface="+mn-ea"/>
              </a:rPr>
              <a:t>Meconium is</a:t>
            </a:r>
            <a:r>
              <a:rPr lang="en-US" sz="1800" b="1" u="sng" dirty="0">
                <a:solidFill>
                  <a:schemeClr val="tx1">
                    <a:lumMod val="95000"/>
                    <a:lumOff val="5000"/>
                  </a:schemeClr>
                </a:solidFill>
                <a:sym typeface="+mn-ea"/>
              </a:rPr>
              <a:t> </a:t>
            </a:r>
            <a:r>
              <a:rPr lang="en-US" sz="1800" b="1" u="sng" dirty="0">
                <a:solidFill>
                  <a:srgbClr val="FF0000"/>
                </a:solidFill>
                <a:sym typeface="+mn-ea"/>
              </a:rPr>
              <a:t>sterile</a:t>
            </a:r>
            <a:r>
              <a:rPr lang="en-US" sz="1800" b="1" u="sng" dirty="0">
                <a:solidFill>
                  <a:schemeClr val="tx1">
                    <a:lumMod val="95000"/>
                    <a:lumOff val="5000"/>
                  </a:schemeClr>
                </a:solidFill>
                <a:sym typeface="+mn-ea"/>
              </a:rPr>
              <a:t> </a:t>
            </a:r>
            <a:r>
              <a:rPr lang="en-US" sz="1800" dirty="0">
                <a:solidFill>
                  <a:schemeClr val="tx1">
                    <a:lumMod val="95000"/>
                    <a:lumOff val="5000"/>
                  </a:schemeClr>
                </a:solidFill>
                <a:sym typeface="+mn-ea"/>
              </a:rPr>
              <a:t>and does not contain bacteria.</a:t>
            </a:r>
            <a:endParaRPr lang="en-US" sz="1800" dirty="0">
              <a:solidFill>
                <a:schemeClr val="tx1">
                  <a:lumMod val="95000"/>
                  <a:lumOff val="5000"/>
                </a:schemeClr>
              </a:solidFill>
            </a:endParaRPr>
          </a:p>
          <a:p>
            <a:endParaRPr lang="en-US" sz="1800" dirty="0">
              <a:solidFill>
                <a:schemeClr val="tx1">
                  <a:lumMod val="95000"/>
                  <a:lumOff val="5000"/>
                </a:schemeClr>
              </a:solidFill>
              <a:sym typeface="+mn-ea"/>
            </a:endParaRPr>
          </a:p>
          <a:p>
            <a:r>
              <a:rPr lang="en-US" sz="1800" dirty="0">
                <a:solidFill>
                  <a:schemeClr val="tx1">
                    <a:lumMod val="95000"/>
                    <a:lumOff val="5000"/>
                  </a:schemeClr>
                </a:solidFill>
                <a:sym typeface="+mn-ea"/>
              </a:rPr>
              <a:t>PH of meconium 5.5 to 7.0.</a:t>
            </a:r>
            <a:endParaRPr lang="en-US" sz="1800" dirty="0">
              <a:solidFill>
                <a:schemeClr val="tx1">
                  <a:lumMod val="95000"/>
                  <a:lumOff val="5000"/>
                </a:schemeClr>
              </a:solidFill>
            </a:endParaRPr>
          </a:p>
          <a:p>
            <a:endParaRPr lang="en-US" sz="1800" dirty="0">
              <a:solidFill>
                <a:schemeClr val="tx1">
                  <a:lumMod val="95000"/>
                  <a:lumOff val="5000"/>
                </a:schemeClr>
              </a:solidFill>
            </a:endParaRPr>
          </a:p>
          <a:p>
            <a:pPr marL="0" lvl="1"/>
            <a:r>
              <a:rPr lang="en-US" sz="1800" dirty="0">
                <a:solidFill>
                  <a:schemeClr val="tx1">
                    <a:lumMod val="95000"/>
                    <a:lumOff val="5000"/>
                  </a:schemeClr>
                </a:solidFill>
                <a:cs typeface="Andalus" panose="02020603050405020304" pitchFamily="18" charset="-78"/>
                <a:sym typeface="+mn-ea"/>
              </a:rPr>
              <a:t>Normally meconium should pass after delivery, within the first 48 hours</a:t>
            </a:r>
            <a:endParaRPr lang="en-US" sz="3600" dirty="0"/>
          </a:p>
        </p:txBody>
      </p:sp>
      <p:sp>
        <p:nvSpPr>
          <p:cNvPr id="4" name="Title 1"/>
          <p:cNvSpPr txBox="1">
            <a:spLocks/>
          </p:cNvSpPr>
          <p:nvPr/>
        </p:nvSpPr>
        <p:spPr>
          <a:xfrm>
            <a:off x="1034292" y="-315416"/>
            <a:ext cx="6858000" cy="1790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50" b="1" u="sng" dirty="0"/>
              <a:t>Meconium ileus</a:t>
            </a:r>
          </a:p>
        </p:txBody>
      </p:sp>
      <p:pic>
        <p:nvPicPr>
          <p:cNvPr id="6" name="Picture 5"/>
          <p:cNvPicPr>
            <a:picLocks noChangeAspect="1"/>
          </p:cNvPicPr>
          <p:nvPr/>
        </p:nvPicPr>
        <p:blipFill>
          <a:blip r:embed="rId2"/>
          <a:stretch>
            <a:fillRect/>
          </a:stretch>
        </p:blipFill>
        <p:spPr>
          <a:xfrm>
            <a:off x="5508104" y="4221088"/>
            <a:ext cx="2748011" cy="1714649"/>
          </a:xfrm>
          <a:prstGeom prst="rect">
            <a:avLst/>
          </a:prstGeom>
        </p:spPr>
      </p:pic>
    </p:spTree>
    <p:extLst>
      <p:ext uri="{BB962C8B-B14F-4D97-AF65-F5344CB8AC3E}">
        <p14:creationId xmlns:p14="http://schemas.microsoft.com/office/powerpoint/2010/main" val="1113463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86" y="1508521"/>
            <a:ext cx="5790010" cy="4256485"/>
          </a:xfrm>
        </p:spPr>
        <p:txBody>
          <a:bodyPr>
            <a:normAutofit fontScale="77500" lnSpcReduction="20000"/>
          </a:bodyPr>
          <a:lstStyle/>
          <a:p>
            <a:r>
              <a:rPr lang="en-US" b="1" dirty="0">
                <a:effectLst/>
              </a:rPr>
              <a:t>Meconium ileus</a:t>
            </a:r>
            <a:r>
              <a:rPr lang="en-US" dirty="0">
                <a:effectLst/>
              </a:rPr>
              <a:t> is a </a:t>
            </a:r>
            <a:r>
              <a:rPr lang="en-US" b="1" dirty="0">
                <a:effectLst/>
              </a:rPr>
              <a:t>bowel obstruction</a:t>
            </a:r>
            <a:r>
              <a:rPr lang="en-US" dirty="0">
                <a:effectLst/>
              </a:rPr>
              <a:t> that occurs when the </a:t>
            </a:r>
            <a:r>
              <a:rPr lang="en-US" b="1" dirty="0">
                <a:effectLst/>
              </a:rPr>
              <a:t>meconium</a:t>
            </a:r>
            <a:r>
              <a:rPr lang="en-US" dirty="0">
                <a:effectLst/>
              </a:rPr>
              <a:t> is even thicker and stickier than normal </a:t>
            </a:r>
            <a:r>
              <a:rPr lang="en-US" b="1" dirty="0">
                <a:effectLst/>
              </a:rPr>
              <a:t>meconium</a:t>
            </a:r>
            <a:r>
              <a:rPr lang="en-US" dirty="0">
                <a:effectLst/>
              </a:rPr>
              <a:t>, creating a blockage in a part of the small intestine (most commonly in the ileum).</a:t>
            </a:r>
          </a:p>
          <a:p>
            <a:endParaRPr lang="en-US" dirty="0"/>
          </a:p>
          <a:p>
            <a:r>
              <a:rPr lang="en-US" dirty="0"/>
              <a:t>Incidence : </a:t>
            </a:r>
          </a:p>
          <a:p>
            <a:pPr marL="0" indent="0">
              <a:buNone/>
            </a:pPr>
            <a:r>
              <a:rPr lang="en-US" dirty="0"/>
              <a:t>- Meconium ileus accounts for 9–33% of all neonatal intestinal obstructions, with an incidence of 1:2500 newborns</a:t>
            </a:r>
          </a:p>
          <a:p>
            <a:pPr marL="0" indent="0">
              <a:buNone/>
            </a:pPr>
            <a:r>
              <a:rPr lang="en-US" dirty="0"/>
              <a:t>- </a:t>
            </a:r>
            <a:r>
              <a:rPr lang="en-US" dirty="0">
                <a:solidFill>
                  <a:prstClr val="black"/>
                </a:solidFill>
              </a:rPr>
              <a:t>16-20% of patients with CF</a:t>
            </a:r>
          </a:p>
          <a:p>
            <a:pPr marL="0" indent="0">
              <a:buNone/>
            </a:pPr>
            <a:endParaRPr lang="en-US" dirty="0"/>
          </a:p>
        </p:txBody>
      </p:sp>
      <p:pic>
        <p:nvPicPr>
          <p:cNvPr id="5" name="Picture 4"/>
          <p:cNvPicPr>
            <a:picLocks noChangeAspect="1"/>
          </p:cNvPicPr>
          <p:nvPr/>
        </p:nvPicPr>
        <p:blipFill>
          <a:blip r:embed="rId2"/>
          <a:stretch>
            <a:fillRect/>
          </a:stretch>
        </p:blipFill>
        <p:spPr>
          <a:xfrm>
            <a:off x="5815296" y="1200150"/>
            <a:ext cx="3328705" cy="4468416"/>
          </a:xfrm>
          <a:prstGeom prst="rect">
            <a:avLst/>
          </a:prstGeom>
        </p:spPr>
      </p:pic>
    </p:spTree>
    <p:extLst>
      <p:ext uri="{BB962C8B-B14F-4D97-AF65-F5344CB8AC3E}">
        <p14:creationId xmlns:p14="http://schemas.microsoft.com/office/powerpoint/2010/main" val="2662393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8229600" cy="1143000"/>
          </a:xfrm>
        </p:spPr>
        <p:txBody>
          <a:bodyPr/>
          <a:lstStyle/>
          <a:p>
            <a:r>
              <a:rPr lang="en-US" dirty="0"/>
              <a:t>Clinical presentation: </a:t>
            </a:r>
          </a:p>
        </p:txBody>
      </p:sp>
      <p:sp>
        <p:nvSpPr>
          <p:cNvPr id="3" name="Content Placeholder 2"/>
          <p:cNvSpPr>
            <a:spLocks noGrp="1"/>
          </p:cNvSpPr>
          <p:nvPr>
            <p:ph idx="1"/>
          </p:nvPr>
        </p:nvSpPr>
        <p:spPr>
          <a:xfrm>
            <a:off x="118418" y="1273792"/>
            <a:ext cx="5677721" cy="4525963"/>
          </a:xfrm>
        </p:spPr>
        <p:txBody>
          <a:bodyPr/>
          <a:lstStyle/>
          <a:p>
            <a:pPr marL="0" indent="0">
              <a:buNone/>
              <a:defRPr/>
            </a:pPr>
            <a:r>
              <a:rPr lang="en-US" dirty="0">
                <a:solidFill>
                  <a:prstClr val="black"/>
                </a:solidFill>
                <a:cs typeface="Tahoma" pitchFamily="34" charset="0"/>
              </a:rPr>
              <a:t>These infants present shortly after birth with:</a:t>
            </a:r>
          </a:p>
          <a:p>
            <a:pPr marL="385763" indent="-385763">
              <a:buFont typeface="+mj-lt"/>
              <a:buAutoNum type="arabicPeriod"/>
              <a:defRPr/>
            </a:pPr>
            <a:r>
              <a:rPr lang="en-US" dirty="0">
                <a:solidFill>
                  <a:prstClr val="black"/>
                </a:solidFill>
                <a:cs typeface="Tahoma" pitchFamily="34" charset="0"/>
              </a:rPr>
              <a:t>Progressive abdominal distension</a:t>
            </a:r>
          </a:p>
          <a:p>
            <a:pPr marL="385763" indent="-385763">
              <a:buFont typeface="+mj-lt"/>
              <a:buAutoNum type="arabicPeriod"/>
              <a:defRPr/>
            </a:pPr>
            <a:r>
              <a:rPr lang="en-US" dirty="0">
                <a:solidFill>
                  <a:prstClr val="black"/>
                </a:solidFill>
                <a:cs typeface="Tahoma" pitchFamily="34" charset="0"/>
              </a:rPr>
              <a:t>Failure to pass meconium</a:t>
            </a:r>
          </a:p>
          <a:p>
            <a:pPr marL="385763" indent="-385763">
              <a:buFont typeface="+mj-lt"/>
              <a:buAutoNum type="arabicPeriod"/>
              <a:defRPr/>
            </a:pPr>
            <a:r>
              <a:rPr lang="en-US" dirty="0">
                <a:solidFill>
                  <a:prstClr val="black"/>
                </a:solidFill>
                <a:cs typeface="Tahoma" pitchFamily="34" charset="0"/>
              </a:rPr>
              <a:t>Intermittent bilious vomiting</a:t>
            </a:r>
          </a:p>
          <a:p>
            <a:pPr marL="385763" indent="-385763">
              <a:buFont typeface="+mj-lt"/>
              <a:buAutoNum type="arabicPeriod"/>
              <a:defRPr/>
            </a:pPr>
            <a:r>
              <a:rPr lang="en-US" dirty="0">
                <a:solidFill>
                  <a:prstClr val="black"/>
                </a:solidFill>
                <a:cs typeface="Tahoma" pitchFamily="34" charset="0"/>
              </a:rPr>
              <a:t>Palpable abdominal mass (Firm)</a:t>
            </a:r>
          </a:p>
          <a:p>
            <a:pPr marL="385763" indent="-385763">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5796139" y="857250"/>
            <a:ext cx="3347861" cy="5143500"/>
          </a:xfrm>
          <a:prstGeom prst="rect">
            <a:avLst/>
          </a:prstGeom>
        </p:spPr>
      </p:pic>
    </p:spTree>
    <p:extLst>
      <p:ext uri="{BB962C8B-B14F-4D97-AF65-F5344CB8AC3E}">
        <p14:creationId xmlns:p14="http://schemas.microsoft.com/office/powerpoint/2010/main" val="3482907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94172"/>
          </a:xfrm>
        </p:spPr>
        <p:txBody>
          <a:bodyPr/>
          <a:lstStyle/>
          <a:p>
            <a:r>
              <a:rPr lang="en-US" dirty="0"/>
              <a:t>Meconium ileus can be either: </a:t>
            </a:r>
          </a:p>
        </p:txBody>
      </p:sp>
      <p:sp>
        <p:nvSpPr>
          <p:cNvPr id="3" name="Content Placeholder 2"/>
          <p:cNvSpPr>
            <a:spLocks noGrp="1"/>
          </p:cNvSpPr>
          <p:nvPr>
            <p:ph idx="1"/>
          </p:nvPr>
        </p:nvSpPr>
        <p:spPr>
          <a:xfrm>
            <a:off x="251520" y="994172"/>
            <a:ext cx="7886700" cy="3263504"/>
          </a:xfrm>
        </p:spPr>
        <p:txBody>
          <a:bodyPr>
            <a:normAutofit/>
          </a:bodyPr>
          <a:lstStyle/>
          <a:p>
            <a:pPr marL="385763" indent="-385763">
              <a:buAutoNum type="arabicParenR"/>
            </a:pPr>
            <a:r>
              <a:rPr lang="en-US" dirty="0"/>
              <a:t>Simple (uncomplicated): </a:t>
            </a:r>
          </a:p>
          <a:p>
            <a:pPr marL="0" indent="0">
              <a:buNone/>
            </a:pPr>
            <a:r>
              <a:rPr lang="en-US" dirty="0"/>
              <a:t>In which there is NO intestinal perforation </a:t>
            </a:r>
          </a:p>
          <a:p>
            <a:pPr marL="0" indent="0">
              <a:buNone/>
            </a:pPr>
            <a:endParaRPr lang="en-US" dirty="0"/>
          </a:p>
          <a:p>
            <a:pPr marL="385763" indent="-385763">
              <a:buAutoNum type="arabicParenR"/>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755576" y="2625924"/>
            <a:ext cx="6557129" cy="3802718"/>
          </a:xfrm>
          <a:prstGeom prst="rect">
            <a:avLst/>
          </a:prstGeom>
        </p:spPr>
      </p:pic>
    </p:spTree>
    <p:extLst>
      <p:ext uri="{BB962C8B-B14F-4D97-AF65-F5344CB8AC3E}">
        <p14:creationId xmlns:p14="http://schemas.microsoft.com/office/powerpoint/2010/main" val="222145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65574074"/>
              </p:ext>
            </p:extLst>
          </p:nvPr>
        </p:nvGraphicFramePr>
        <p:xfrm>
          <a:off x="72007" y="2388840"/>
          <a:ext cx="8964489" cy="4352528"/>
        </p:xfrm>
        <a:graphic>
          <a:graphicData uri="http://schemas.openxmlformats.org/drawingml/2006/table">
            <a:tbl>
              <a:tblPr rtl="1" firstRow="1" bandRow="1">
                <a:tableStyleId>{5C22544A-7EE6-4342-B048-85BDC9FD1C3A}</a:tableStyleId>
              </a:tblPr>
              <a:tblGrid>
                <a:gridCol w="1494082">
                  <a:extLst>
                    <a:ext uri="{9D8B030D-6E8A-4147-A177-3AD203B41FA5}">
                      <a16:colId xmlns:a16="http://schemas.microsoft.com/office/drawing/2014/main" val="20000"/>
                    </a:ext>
                  </a:extLst>
                </a:gridCol>
                <a:gridCol w="1507716">
                  <a:extLst>
                    <a:ext uri="{9D8B030D-6E8A-4147-A177-3AD203B41FA5}">
                      <a16:colId xmlns:a16="http://schemas.microsoft.com/office/drawing/2014/main" val="20001"/>
                    </a:ext>
                  </a:extLst>
                </a:gridCol>
                <a:gridCol w="1535832">
                  <a:extLst>
                    <a:ext uri="{9D8B030D-6E8A-4147-A177-3AD203B41FA5}">
                      <a16:colId xmlns:a16="http://schemas.microsoft.com/office/drawing/2014/main" val="20002"/>
                    </a:ext>
                  </a:extLst>
                </a:gridCol>
                <a:gridCol w="1438698">
                  <a:extLst>
                    <a:ext uri="{9D8B030D-6E8A-4147-A177-3AD203B41FA5}">
                      <a16:colId xmlns:a16="http://schemas.microsoft.com/office/drawing/2014/main" val="20003"/>
                    </a:ext>
                  </a:extLst>
                </a:gridCol>
                <a:gridCol w="1697492">
                  <a:extLst>
                    <a:ext uri="{9D8B030D-6E8A-4147-A177-3AD203B41FA5}">
                      <a16:colId xmlns:a16="http://schemas.microsoft.com/office/drawing/2014/main" val="20004"/>
                    </a:ext>
                  </a:extLst>
                </a:gridCol>
                <a:gridCol w="1290669">
                  <a:extLst>
                    <a:ext uri="{9D8B030D-6E8A-4147-A177-3AD203B41FA5}">
                      <a16:colId xmlns:a16="http://schemas.microsoft.com/office/drawing/2014/main" val="20005"/>
                    </a:ext>
                  </a:extLst>
                </a:gridCol>
              </a:tblGrid>
              <a:tr h="1152128">
                <a:tc>
                  <a:txBody>
                    <a:bodyPr/>
                    <a:lstStyle/>
                    <a:p>
                      <a:r>
                        <a:rPr lang="en-US" dirty="0"/>
                        <a:t>treatment</a:t>
                      </a:r>
                    </a:p>
                  </a:txBody>
                  <a:tcPr/>
                </a:tc>
                <a:tc>
                  <a:txBody>
                    <a:bodyPr/>
                    <a:lstStyle/>
                    <a:p>
                      <a:r>
                        <a:rPr lang="en-US" dirty="0"/>
                        <a:t>Associations</a:t>
                      </a:r>
                    </a:p>
                  </a:txBody>
                  <a:tcPr/>
                </a:tc>
                <a:tc>
                  <a:txBody>
                    <a:bodyPr/>
                    <a:lstStyle/>
                    <a:p>
                      <a:r>
                        <a:rPr lang="en-US" dirty="0"/>
                        <a:t>Investigations and imaging</a:t>
                      </a:r>
                    </a:p>
                  </a:txBody>
                  <a:tcPr/>
                </a:tc>
                <a:tc>
                  <a:txBody>
                    <a:bodyPr/>
                    <a:lstStyle/>
                    <a:p>
                      <a:r>
                        <a:rPr lang="en-US" dirty="0"/>
                        <a:t>presentation</a:t>
                      </a:r>
                    </a:p>
                  </a:txBody>
                  <a:tcPr/>
                </a:tc>
                <a:tc>
                  <a:txBody>
                    <a:bodyPr/>
                    <a:lstStyle/>
                    <a:p>
                      <a:r>
                        <a:rPr lang="en-US" dirty="0"/>
                        <a:t>causes</a:t>
                      </a:r>
                    </a:p>
                  </a:txBody>
                  <a:tcPr/>
                </a:tc>
                <a:tc>
                  <a:txBody>
                    <a:bodyPr/>
                    <a:lstStyle/>
                    <a:p>
                      <a:endParaRPr lang="en-US" dirty="0"/>
                    </a:p>
                  </a:txBody>
                  <a:tcPr/>
                </a:tc>
                <a:extLst>
                  <a:ext uri="{0D108BD9-81ED-4DB2-BD59-A6C34878D82A}">
                    <a16:rowId xmlns:a16="http://schemas.microsoft.com/office/drawing/2014/main" val="10000"/>
                  </a:ext>
                </a:extLst>
              </a:tr>
              <a:tr h="833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duodenoduodenostomy</a:t>
                      </a:r>
                      <a:endParaRPr lang="en-US" dirty="0"/>
                    </a:p>
                    <a:p>
                      <a:endParaRPr lang="en-US" dirty="0"/>
                    </a:p>
                  </a:txBody>
                  <a:tcPr/>
                </a:tc>
                <a:tc>
                  <a:txBody>
                    <a:bodyPr/>
                    <a:lstStyle/>
                    <a:p>
                      <a:pPr algn="l" rtl="0"/>
                      <a:r>
                        <a:rPr lang="en-US" dirty="0" err="1"/>
                        <a:t>Polyhydraminos</a:t>
                      </a:r>
                      <a:r>
                        <a:rPr lang="en-US" dirty="0"/>
                        <a:t> </a:t>
                      </a:r>
                    </a:p>
                    <a:p>
                      <a:pPr algn="l" rtl="0"/>
                      <a:r>
                        <a:rPr lang="en-US" dirty="0"/>
                        <a:t>Down syndrome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Abdominal plain film .. Double bubble sign </a:t>
                      </a:r>
                    </a:p>
                    <a:p>
                      <a:endParaRPr lang="en-US" dirty="0"/>
                    </a:p>
                  </a:txBody>
                  <a:tcPr/>
                </a:tc>
                <a:tc>
                  <a:txBody>
                    <a:bodyPr/>
                    <a:lstStyle/>
                    <a:p>
                      <a:r>
                        <a:rPr lang="en-US" dirty="0"/>
                        <a:t>Obstruction </a:t>
                      </a:r>
                      <a:r>
                        <a:rPr lang="en-US" dirty="0" err="1"/>
                        <a:t>triade</a:t>
                      </a:r>
                      <a:endParaRPr lang="en-US" dirty="0"/>
                    </a:p>
                  </a:txBody>
                  <a:tcPr/>
                </a:tc>
                <a:tc>
                  <a:txBody>
                    <a:bodyPr/>
                    <a:lstStyle/>
                    <a:p>
                      <a:pPr marL="285750" indent="-285750">
                        <a:buFont typeface="Arial" panose="020B0604020202020204" pitchFamily="34" charset="0"/>
                        <a:buChar char="•"/>
                      </a:pPr>
                      <a:r>
                        <a:rPr lang="en-US" dirty="0"/>
                        <a:t>Annular </a:t>
                      </a:r>
                      <a:r>
                        <a:rPr lang="en-US" dirty="0" err="1"/>
                        <a:t>pancrease</a:t>
                      </a:r>
                      <a:endParaRPr lang="en-US" dirty="0"/>
                    </a:p>
                    <a:p>
                      <a:pPr marL="285750" indent="-285750">
                        <a:buFont typeface="Arial" panose="020B0604020202020204" pitchFamily="34" charset="0"/>
                        <a:buChar char="•"/>
                      </a:pPr>
                      <a:r>
                        <a:rPr lang="en-US" dirty="0" err="1"/>
                        <a:t>Malrotation</a:t>
                      </a:r>
                      <a:r>
                        <a:rPr lang="en-US" baseline="0" dirty="0"/>
                        <a:t> </a:t>
                      </a:r>
                    </a:p>
                    <a:p>
                      <a:pPr marL="285750" indent="-285750">
                        <a:buFont typeface="Arial" panose="020B0604020202020204" pitchFamily="34" charset="0"/>
                        <a:buChar char="•"/>
                      </a:pPr>
                      <a:r>
                        <a:rPr lang="en-US" baseline="0" dirty="0"/>
                        <a:t>Atresia </a:t>
                      </a:r>
                    </a:p>
                    <a:p>
                      <a:pPr marL="285750" indent="-285750">
                        <a:buFont typeface="Arial" panose="020B0604020202020204" pitchFamily="34" charset="0"/>
                        <a:buChar char="•"/>
                      </a:pPr>
                      <a:r>
                        <a:rPr lang="en-US" baseline="0" dirty="0"/>
                        <a:t>stenosis</a:t>
                      </a:r>
                      <a:endParaRPr lang="en-US" dirty="0"/>
                    </a:p>
                    <a:p>
                      <a:endParaRPr lang="en-US" dirty="0"/>
                    </a:p>
                  </a:txBody>
                  <a:tcPr/>
                </a:tc>
                <a:tc>
                  <a:txBody>
                    <a:bodyPr/>
                    <a:lstStyle/>
                    <a:p>
                      <a:r>
                        <a:rPr lang="en-US" dirty="0"/>
                        <a:t>duodenal</a:t>
                      </a:r>
                    </a:p>
                  </a:txBody>
                  <a:tcPr/>
                </a:tc>
                <a:extLst>
                  <a:ext uri="{0D108BD9-81ED-4DB2-BD59-A6C34878D82A}">
                    <a16:rowId xmlns:a16="http://schemas.microsoft.com/office/drawing/2014/main" val="10001"/>
                  </a:ext>
                </a:extLst>
              </a:tr>
              <a:tr h="725218">
                <a:tc>
                  <a:txBody>
                    <a:bodyPr/>
                    <a:lstStyle/>
                    <a:p>
                      <a:r>
                        <a:rPr lang="en-US" dirty="0"/>
                        <a:t>Resection and anastomosis</a:t>
                      </a:r>
                    </a:p>
                  </a:txBody>
                  <a:tcPr/>
                </a:tc>
                <a:tc>
                  <a:txBody>
                    <a:bodyPr/>
                    <a:lstStyle/>
                    <a:p>
                      <a:r>
                        <a:rPr lang="en-US" altLang="en-US" sz="1800" dirty="0">
                          <a:solidFill>
                            <a:schemeClr val="tx1"/>
                          </a:solidFill>
                          <a:effectLst/>
                          <a:latin typeface="+mj-lt"/>
                          <a:cs typeface="Arial" panose="020B0604020202020204" pitchFamily="34" charset="0"/>
                        </a:rPr>
                        <a:t>meconium ileus, cloacal </a:t>
                      </a:r>
                      <a:r>
                        <a:rPr lang="en-US" altLang="en-US" sz="1800" dirty="0" err="1">
                          <a:solidFill>
                            <a:schemeClr val="tx1"/>
                          </a:solidFill>
                          <a:effectLst/>
                          <a:latin typeface="+mj-lt"/>
                          <a:cs typeface="Arial" panose="020B0604020202020204" pitchFamily="34" charset="0"/>
                        </a:rPr>
                        <a:t>extrophy</a:t>
                      </a:r>
                      <a:r>
                        <a:rPr lang="en-US" altLang="en-US" sz="1800" dirty="0">
                          <a:solidFill>
                            <a:schemeClr val="tx1"/>
                          </a:solidFill>
                          <a:effectLst/>
                          <a:latin typeface="+mj-lt"/>
                          <a:cs typeface="Arial" panose="020B0604020202020204" pitchFamily="34" charset="0"/>
                        </a:rPr>
                        <a:t> , abdominal wall defect</a:t>
                      </a:r>
                      <a:r>
                        <a:rPr lang="en-US" altLang="en-US" sz="1800" dirty="0">
                          <a:solidFill>
                            <a:schemeClr val="tx1"/>
                          </a:solidFill>
                          <a:effectLst>
                            <a:outerShdw blurRad="38100" dist="38100" dir="2700000" algn="tl">
                              <a:srgbClr val="C0C0C0"/>
                            </a:outerShdw>
                          </a:effectLst>
                          <a:latin typeface="Verdana" panose="020B0604030504040204" pitchFamily="34" charset="0"/>
                          <a:cs typeface="Arial" panose="020B0604020202020204" pitchFamily="34" charset="0"/>
                        </a:rPr>
                        <a:t> </a:t>
                      </a:r>
                      <a:endParaRPr lang="en-US" sz="1600" dirty="0"/>
                    </a:p>
                  </a:txBody>
                  <a:tcPr/>
                </a:tc>
                <a:tc>
                  <a:txBody>
                    <a:bodyPr/>
                    <a:lstStyle/>
                    <a:p>
                      <a:r>
                        <a:rPr lang="en-US" dirty="0"/>
                        <a:t>Abdominal plain film .. Multiple air fluid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Obstruction </a:t>
                      </a:r>
                      <a:r>
                        <a:rPr lang="en-US" dirty="0" err="1"/>
                        <a:t>triade</a:t>
                      </a:r>
                      <a:endParaRPr lang="en-US" dirty="0"/>
                    </a:p>
                    <a:p>
                      <a:endParaRPr lang="en-US" dirty="0"/>
                    </a:p>
                  </a:txBody>
                  <a:tcPr/>
                </a:tc>
                <a:tc>
                  <a:txBody>
                    <a:bodyPr/>
                    <a:lstStyle/>
                    <a:p>
                      <a:r>
                        <a:rPr lang="en-US" dirty="0"/>
                        <a:t>atresia</a:t>
                      </a:r>
                    </a:p>
                  </a:txBody>
                  <a:tcPr/>
                </a:tc>
                <a:tc>
                  <a:txBody>
                    <a:bodyPr/>
                    <a:lstStyle/>
                    <a:p>
                      <a:r>
                        <a:rPr lang="en-US" dirty="0"/>
                        <a:t>Bowels (jejunum ,ileum)</a:t>
                      </a:r>
                    </a:p>
                  </a:txBody>
                  <a:tcPr/>
                </a:tc>
                <a:extLst>
                  <a:ext uri="{0D108BD9-81ED-4DB2-BD59-A6C34878D82A}">
                    <a16:rowId xmlns:a16="http://schemas.microsoft.com/office/drawing/2014/main" val="10002"/>
                  </a:ext>
                </a:extLst>
              </a:tr>
            </a:tbl>
          </a:graphicData>
        </a:graphic>
      </p:graphicFrame>
      <p:sp>
        <p:nvSpPr>
          <p:cNvPr id="5" name="Title 1"/>
          <p:cNvSpPr txBox="1">
            <a:spLocks/>
          </p:cNvSpPr>
          <p:nvPr/>
        </p:nvSpPr>
        <p:spPr>
          <a:xfrm>
            <a:off x="539552" y="476672"/>
            <a:ext cx="7756263"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Duodenal &amp; jejunum obstruction</a:t>
            </a:r>
          </a:p>
        </p:txBody>
      </p:sp>
    </p:spTree>
    <p:extLst>
      <p:ext uri="{BB962C8B-B14F-4D97-AF65-F5344CB8AC3E}">
        <p14:creationId xmlns:p14="http://schemas.microsoft.com/office/powerpoint/2010/main" val="2673345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4860032" y="5564286"/>
            <a:ext cx="2260997" cy="923330"/>
          </a:xfrm>
          <a:prstGeom prst="rect">
            <a:avLst/>
          </a:prstGeom>
          <a:noFill/>
          <a:ln>
            <a:solidFill>
              <a:srgbClr val="FF0000"/>
            </a:solidFill>
          </a:ln>
        </p:spPr>
        <p:txBody>
          <a:bodyPr wrap="square" rtlCol="0">
            <a:spAutoFit/>
          </a:bodyPr>
          <a:lstStyle/>
          <a:p>
            <a:pPr algn="ctr"/>
            <a:r>
              <a:rPr lang="en-US" b="1" dirty="0">
                <a:solidFill>
                  <a:srgbClr val="FF0000"/>
                </a:solidFill>
              </a:rPr>
              <a:t>Soap bubble appearance on abdominal x-ray </a:t>
            </a:r>
          </a:p>
        </p:txBody>
      </p:sp>
    </p:spTree>
    <p:extLst>
      <p:ext uri="{BB962C8B-B14F-4D97-AF65-F5344CB8AC3E}">
        <p14:creationId xmlns:p14="http://schemas.microsoft.com/office/powerpoint/2010/main" val="2555437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21423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8020"/>
            <a:ext cx="7886700" cy="3263504"/>
          </a:xfrm>
        </p:spPr>
        <p:txBody>
          <a:bodyPr/>
          <a:lstStyle/>
          <a:p>
            <a:pPr marL="385763" indent="-385763">
              <a:buAutoNum type="arabicParenR" startAt="2"/>
            </a:pPr>
            <a:r>
              <a:rPr lang="en-US" dirty="0"/>
              <a:t>Complicated: </a:t>
            </a:r>
          </a:p>
          <a:p>
            <a:pPr marL="0" indent="0">
              <a:buNone/>
            </a:pPr>
            <a:r>
              <a:rPr lang="en-US" dirty="0"/>
              <a:t>In which prenatal perforation of the intestine has occurred, causing meconium peritonitis, or vascular compromise of the distended ileum develops causing atresia and volvulus and predisposing to perforation.</a:t>
            </a:r>
          </a:p>
          <a:p>
            <a:endParaRPr lang="en-US" dirty="0"/>
          </a:p>
        </p:txBody>
      </p:sp>
      <p:pic>
        <p:nvPicPr>
          <p:cNvPr id="4" name="Picture 3"/>
          <p:cNvPicPr>
            <a:picLocks noChangeAspect="1"/>
          </p:cNvPicPr>
          <p:nvPr/>
        </p:nvPicPr>
        <p:blipFill>
          <a:blip r:embed="rId2"/>
          <a:stretch>
            <a:fillRect/>
          </a:stretch>
        </p:blipFill>
        <p:spPr>
          <a:xfrm>
            <a:off x="1619672" y="3255484"/>
            <a:ext cx="6204742" cy="3278981"/>
          </a:xfrm>
          <a:prstGeom prst="rect">
            <a:avLst/>
          </a:prstGeom>
        </p:spPr>
      </p:pic>
    </p:spTree>
    <p:extLst>
      <p:ext uri="{BB962C8B-B14F-4D97-AF65-F5344CB8AC3E}">
        <p14:creationId xmlns:p14="http://schemas.microsoft.com/office/powerpoint/2010/main" val="2405580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990"/>
            <a:ext cx="8229600" cy="1143000"/>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3999" cy="6829425"/>
          </a:xfrm>
          <a:prstGeom prst="rect">
            <a:avLst/>
          </a:prstGeom>
        </p:spPr>
      </p:pic>
    </p:spTree>
    <p:extLst>
      <p:ext uri="{BB962C8B-B14F-4D97-AF65-F5344CB8AC3E}">
        <p14:creationId xmlns:p14="http://schemas.microsoft.com/office/powerpoint/2010/main" val="3191375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US" dirty="0"/>
              <a:t>Management: </a:t>
            </a:r>
          </a:p>
        </p:txBody>
      </p:sp>
      <p:sp>
        <p:nvSpPr>
          <p:cNvPr id="4" name="Content Placeholder 2">
            <a:extLst>
              <a:ext uri="{FF2B5EF4-FFF2-40B4-BE49-F238E27FC236}">
                <a16:creationId xmlns:a16="http://schemas.microsoft.com/office/drawing/2014/main" id="{4E920FE2-7E6B-48F1-927F-F82C1AE7C4E5}"/>
              </a:ext>
            </a:extLst>
          </p:cNvPr>
          <p:cNvSpPr>
            <a:spLocks noGrp="1"/>
          </p:cNvSpPr>
          <p:nvPr>
            <p:ph idx="1"/>
          </p:nvPr>
        </p:nvSpPr>
        <p:spPr>
          <a:xfrm>
            <a:off x="251520" y="1169369"/>
            <a:ext cx="8640960" cy="5688631"/>
          </a:xfrm>
        </p:spPr>
        <p:txBody>
          <a:bodyPr rtlCol="0">
            <a:normAutofit fontScale="70000" lnSpcReduction="20000"/>
          </a:bodyPr>
          <a:lstStyle/>
          <a:p>
            <a:pPr>
              <a:defRPr/>
            </a:pPr>
            <a:r>
              <a:rPr lang="en-US" sz="3075" b="1" u="sng" dirty="0">
                <a:solidFill>
                  <a:srgbClr val="FF0000"/>
                </a:solidFill>
              </a:rPr>
              <a:t>Non-surgical (if uncomplicated) </a:t>
            </a:r>
            <a:r>
              <a:rPr lang="en-US" sz="3075" u="sng" dirty="0">
                <a:solidFill>
                  <a:srgbClr val="FF0000"/>
                </a:solidFill>
              </a:rPr>
              <a:t>: </a:t>
            </a:r>
          </a:p>
          <a:p>
            <a:pPr eaLnBrk="1" fontAlgn="auto" hangingPunct="1">
              <a:spcAft>
                <a:spcPts val="0"/>
              </a:spcAft>
              <a:buNone/>
              <a:defRPr/>
            </a:pPr>
            <a:r>
              <a:rPr lang="en-US" dirty="0"/>
              <a:t>- A dilute </a:t>
            </a:r>
            <a:r>
              <a:rPr lang="en-US" dirty="0" err="1"/>
              <a:t>gastrografin</a:t>
            </a:r>
            <a:r>
              <a:rPr lang="en-US" dirty="0"/>
              <a:t> or an isotonic contrast enema (under fluoroscopic control)</a:t>
            </a:r>
          </a:p>
          <a:p>
            <a:pPr eaLnBrk="1" fontAlgn="auto" hangingPunct="1">
              <a:spcAft>
                <a:spcPts val="0"/>
              </a:spcAft>
              <a:buNone/>
              <a:defRPr/>
            </a:pPr>
            <a:r>
              <a:rPr lang="en-US" dirty="0"/>
              <a:t>- Repeat the procedure at 12h intervals for 4-5 days (until all the meconium is evacuated) </a:t>
            </a:r>
          </a:p>
          <a:p>
            <a:pPr eaLnBrk="1" fontAlgn="auto" hangingPunct="1">
              <a:spcAft>
                <a:spcPts val="0"/>
              </a:spcAft>
              <a:buNone/>
              <a:defRPr/>
            </a:pPr>
            <a:r>
              <a:rPr lang="en-US" dirty="0"/>
              <a:t>- Replace fluid loss ( </a:t>
            </a:r>
            <a:r>
              <a:rPr lang="en-US" dirty="0" err="1"/>
              <a:t>i.v</a:t>
            </a:r>
            <a:r>
              <a:rPr lang="en-US" dirty="0"/>
              <a:t>. fluid) and prophylactic IV antibiotics </a:t>
            </a:r>
          </a:p>
          <a:p>
            <a:pPr eaLnBrk="1" fontAlgn="auto" hangingPunct="1">
              <a:spcAft>
                <a:spcPts val="0"/>
              </a:spcAft>
              <a:buNone/>
              <a:defRPr/>
            </a:pPr>
            <a:r>
              <a:rPr lang="en-US" dirty="0"/>
              <a:t>- Successful in 60%</a:t>
            </a:r>
          </a:p>
          <a:p>
            <a:pPr eaLnBrk="1" fontAlgn="auto" hangingPunct="1">
              <a:spcAft>
                <a:spcPts val="0"/>
              </a:spcAft>
              <a:buNone/>
              <a:defRPr/>
            </a:pPr>
            <a:endParaRPr lang="en-US" dirty="0">
              <a:solidFill>
                <a:schemeClr val="tx1">
                  <a:lumMod val="75000"/>
                  <a:lumOff val="25000"/>
                </a:schemeClr>
              </a:solidFill>
            </a:endParaRPr>
          </a:p>
          <a:p>
            <a:pPr>
              <a:defRPr/>
            </a:pPr>
            <a:r>
              <a:rPr lang="en-US" sz="3075" b="1" u="sng" dirty="0">
                <a:solidFill>
                  <a:srgbClr val="FF0000"/>
                </a:solidFill>
              </a:rPr>
              <a:t>Surgical :</a:t>
            </a:r>
          </a:p>
          <a:p>
            <a:pPr marL="514350" indent="-514350" eaLnBrk="1" fontAlgn="auto" hangingPunct="1">
              <a:spcAft>
                <a:spcPts val="0"/>
              </a:spcAft>
              <a:buFont typeface="+mj-lt"/>
              <a:buAutoNum type="arabicPeriod"/>
              <a:defRPr/>
            </a:pPr>
            <a:r>
              <a:rPr lang="en-US" dirty="0"/>
              <a:t>If there is </a:t>
            </a:r>
            <a:r>
              <a:rPr lang="en-US" dirty="0" err="1"/>
              <a:t>ileal</a:t>
            </a:r>
            <a:r>
              <a:rPr lang="en-US" dirty="0"/>
              <a:t> atresia </a:t>
            </a:r>
          </a:p>
          <a:p>
            <a:pPr marL="514350" indent="-514350" eaLnBrk="1" fontAlgn="auto" hangingPunct="1">
              <a:spcAft>
                <a:spcPts val="0"/>
              </a:spcAft>
              <a:buFont typeface="+mj-lt"/>
              <a:buAutoNum type="arabicPeriod"/>
              <a:defRPr/>
            </a:pPr>
            <a:r>
              <a:rPr lang="en-US" dirty="0"/>
              <a:t>not responding to conservative management</a:t>
            </a:r>
          </a:p>
          <a:p>
            <a:pPr marL="514350" indent="-514350" eaLnBrk="1" fontAlgn="auto" hangingPunct="1">
              <a:spcAft>
                <a:spcPts val="0"/>
              </a:spcAft>
              <a:buFont typeface="+mj-lt"/>
              <a:buAutoNum type="arabicPeriod"/>
              <a:defRPr/>
            </a:pPr>
            <a:r>
              <a:rPr lang="en-US" dirty="0"/>
              <a:t>in case of perforation ( complicated )</a:t>
            </a:r>
          </a:p>
          <a:p>
            <a:pPr eaLnBrk="1" fontAlgn="auto" hangingPunct="1">
              <a:spcAft>
                <a:spcPts val="0"/>
              </a:spcAft>
              <a:buFont typeface="Wingdings" panose="05000000000000000000" pitchFamily="2" charset="2"/>
              <a:buChar char="v"/>
              <a:defRPr/>
            </a:pPr>
            <a:r>
              <a:rPr lang="en-US" dirty="0"/>
              <a:t>Exploratory laparotomy </a:t>
            </a:r>
            <a:r>
              <a:rPr lang="en-US" dirty="0">
                <a:sym typeface="Wingdings" panose="05000000000000000000" pitchFamily="2" charset="2"/>
              </a:rPr>
              <a:t> resection of the distended terminal ileum is performed and the meconium pellets are flushed from the distal bowel. At this point ileostomy and mucous fistula may be created from the proximal and distal ends, respectively. </a:t>
            </a:r>
          </a:p>
          <a:p>
            <a:pPr marL="0" indent="0" eaLnBrk="1" fontAlgn="auto" hangingPunct="1">
              <a:spcAft>
                <a:spcPts val="0"/>
              </a:spcAft>
              <a:buNone/>
              <a:defRPr/>
            </a:pPr>
            <a:r>
              <a:rPr lang="en-US" dirty="0">
                <a:sym typeface="Wingdings" panose="05000000000000000000" pitchFamily="2" charset="2"/>
              </a:rPr>
              <a:t>- Intestinal continuity is usually restored within 6 weeks if bowel function resumes and the infant tolerates oral feeding.</a:t>
            </a:r>
            <a:endParaRPr lang="en-US" dirty="0"/>
          </a:p>
          <a:p>
            <a:pPr eaLnBrk="1" fontAlgn="auto" hangingPunct="1">
              <a:spcAft>
                <a:spcPts val="0"/>
              </a:spcAft>
              <a:buFont typeface="Wingdings 3" charset="2"/>
              <a:buChar char=""/>
              <a:defRPr/>
            </a:pPr>
            <a:endParaRPr lang="ar-JO" dirty="0"/>
          </a:p>
        </p:txBody>
      </p:sp>
    </p:spTree>
    <p:extLst>
      <p:ext uri="{BB962C8B-B14F-4D97-AF65-F5344CB8AC3E}">
        <p14:creationId xmlns:p14="http://schemas.microsoft.com/office/powerpoint/2010/main" val="983947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85" y="981076"/>
            <a:ext cx="7886700" cy="994172"/>
          </a:xfrm>
        </p:spPr>
        <p:txBody>
          <a:bodyPr/>
          <a:lstStyle/>
          <a:p>
            <a:pPr algn="ctr"/>
            <a:r>
              <a:rPr lang="en-US" dirty="0"/>
              <a:t>Hirschsprung’s disease </a:t>
            </a:r>
          </a:p>
        </p:txBody>
      </p:sp>
      <p:sp>
        <p:nvSpPr>
          <p:cNvPr id="3" name="Content Placeholder 2"/>
          <p:cNvSpPr>
            <a:spLocks noGrp="1"/>
          </p:cNvSpPr>
          <p:nvPr>
            <p:ph idx="1"/>
          </p:nvPr>
        </p:nvSpPr>
        <p:spPr>
          <a:xfrm>
            <a:off x="0" y="2125266"/>
            <a:ext cx="5561409" cy="4904134"/>
          </a:xfrm>
        </p:spPr>
        <p:txBody>
          <a:bodyPr>
            <a:normAutofit fontScale="55000" lnSpcReduction="20000"/>
          </a:bodyPr>
          <a:lstStyle/>
          <a:p>
            <a:r>
              <a:rPr lang="en-US" dirty="0"/>
              <a:t>Congenital bowel innervation </a:t>
            </a:r>
            <a:r>
              <a:rPr lang="en-US" i="1" dirty="0"/>
              <a:t>disorder</a:t>
            </a:r>
            <a:r>
              <a:rPr lang="en-US" dirty="0"/>
              <a:t> characterized by the absence of ganglion cells in </a:t>
            </a:r>
            <a:r>
              <a:rPr lang="en-US" dirty="0" err="1"/>
              <a:t>myenteric</a:t>
            </a:r>
            <a:r>
              <a:rPr lang="en-US" dirty="0"/>
              <a:t> (</a:t>
            </a:r>
            <a:r>
              <a:rPr lang="en-US" dirty="0" err="1"/>
              <a:t>Auerbach</a:t>
            </a:r>
            <a:r>
              <a:rPr lang="en-US" dirty="0"/>
              <a:t>) and </a:t>
            </a:r>
            <a:r>
              <a:rPr lang="en-US" dirty="0" err="1"/>
              <a:t>submucosal</a:t>
            </a:r>
            <a:r>
              <a:rPr lang="en-US" dirty="0"/>
              <a:t> (</a:t>
            </a:r>
            <a:r>
              <a:rPr lang="en-US" dirty="0" err="1"/>
              <a:t>Meissner</a:t>
            </a:r>
            <a:r>
              <a:rPr lang="en-US" dirty="0"/>
              <a:t>) plexus in the distal colon. (</a:t>
            </a:r>
            <a:r>
              <a:rPr lang="en-US" dirty="0" err="1"/>
              <a:t>aganglionosis</a:t>
            </a:r>
            <a:r>
              <a:rPr lang="en-US" dirty="0"/>
              <a:t>)</a:t>
            </a:r>
          </a:p>
          <a:p>
            <a:endParaRPr lang="en-US" dirty="0"/>
          </a:p>
          <a:p>
            <a:r>
              <a:rPr lang="en-US" dirty="0"/>
              <a:t>The absence of ganglion cells is due to failure of migration of vagal neural crest cells into the developing gut. </a:t>
            </a:r>
          </a:p>
          <a:p>
            <a:endParaRPr lang="en-US" dirty="0"/>
          </a:p>
          <a:p>
            <a:r>
              <a:rPr lang="en-US" dirty="0"/>
              <a:t>The affected gut is </a:t>
            </a:r>
            <a:r>
              <a:rPr lang="en-US" dirty="0" err="1"/>
              <a:t>tonically</a:t>
            </a:r>
            <a:r>
              <a:rPr lang="en-US" dirty="0"/>
              <a:t> contracted causing functional bowel obstruction. </a:t>
            </a:r>
          </a:p>
          <a:p>
            <a:endParaRPr lang="en-US" dirty="0"/>
          </a:p>
          <a:p>
            <a:r>
              <a:rPr lang="en-US" dirty="0"/>
              <a:t>Incidence is approximately </a:t>
            </a:r>
            <a:r>
              <a:rPr lang="en-US" b="1" dirty="0"/>
              <a:t>1 in 5000 live births.</a:t>
            </a:r>
          </a:p>
          <a:p>
            <a:endParaRPr lang="en-US" b="1" dirty="0"/>
          </a:p>
          <a:p>
            <a:r>
              <a:rPr lang="en-US" b="1" dirty="0"/>
              <a:t>Down syndrome</a:t>
            </a:r>
            <a:r>
              <a:rPr lang="en-US" dirty="0"/>
              <a:t> is the most frequent chromosomal abnormality associated with </a:t>
            </a:r>
            <a:r>
              <a:rPr lang="en-US" b="1" dirty="0"/>
              <a:t>Hirschsprung's disease</a:t>
            </a:r>
            <a:endParaRPr lang="en-US" dirty="0"/>
          </a:p>
        </p:txBody>
      </p:sp>
      <p:pic>
        <p:nvPicPr>
          <p:cNvPr id="5" name="Picture 4"/>
          <p:cNvPicPr>
            <a:picLocks noChangeAspect="1"/>
          </p:cNvPicPr>
          <p:nvPr/>
        </p:nvPicPr>
        <p:blipFill>
          <a:blip r:embed="rId3"/>
          <a:stretch>
            <a:fillRect/>
          </a:stretch>
        </p:blipFill>
        <p:spPr>
          <a:xfrm>
            <a:off x="5561409" y="2125266"/>
            <a:ext cx="2953941" cy="3779044"/>
          </a:xfrm>
          <a:prstGeom prst="rect">
            <a:avLst/>
          </a:prstGeom>
        </p:spPr>
      </p:pic>
      <p:sp>
        <p:nvSpPr>
          <p:cNvPr id="4" name="Rectangle 3"/>
          <p:cNvSpPr/>
          <p:nvPr/>
        </p:nvSpPr>
        <p:spPr>
          <a:xfrm>
            <a:off x="7380312" y="2924944"/>
            <a:ext cx="504056" cy="36004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180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03648" y="2780928"/>
            <a:ext cx="5760393" cy="3767774"/>
          </a:xfrm>
          <a:prstGeom prst="rect">
            <a:avLst/>
          </a:prstGeom>
        </p:spPr>
      </p:pic>
      <p:sp>
        <p:nvSpPr>
          <p:cNvPr id="5" name="Content Placeholder 2"/>
          <p:cNvSpPr txBox="1">
            <a:spLocks/>
          </p:cNvSpPr>
          <p:nvPr/>
        </p:nvSpPr>
        <p:spPr>
          <a:xfrm>
            <a:off x="264318" y="1200150"/>
            <a:ext cx="8436769" cy="46101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100"/>
              <a:t>Short aganglionic segment 75% </a:t>
            </a:r>
            <a:r>
              <a:rPr lang="en-US" sz="2100">
                <a:sym typeface="Wingdings" panose="05000000000000000000" pitchFamily="2" charset="2"/>
              </a:rPr>
              <a:t>restricted to rectum and sigmoid colon </a:t>
            </a:r>
            <a:endParaRPr lang="en-US" sz="2100"/>
          </a:p>
          <a:p>
            <a:pPr>
              <a:defRPr/>
            </a:pPr>
            <a:r>
              <a:rPr lang="en-US" sz="2100"/>
              <a:t>Long aganglionic segment 15%  </a:t>
            </a:r>
            <a:r>
              <a:rPr lang="en-US" sz="2100">
                <a:sym typeface="Wingdings" panose="05000000000000000000" pitchFamily="2" charset="2"/>
              </a:rPr>
              <a:t> involves the proximal colon </a:t>
            </a:r>
            <a:endParaRPr lang="en-US" sz="2100"/>
          </a:p>
          <a:p>
            <a:pPr>
              <a:defRPr/>
            </a:pPr>
            <a:r>
              <a:rPr lang="en-US" sz="2100"/>
              <a:t>Total colonic aganglionosis 10% </a:t>
            </a:r>
            <a:r>
              <a:rPr lang="en-US" sz="2100">
                <a:sym typeface="Wingdings" panose="05000000000000000000" pitchFamily="2" charset="2"/>
              </a:rPr>
              <a:t> affects the entire colon and a portion of terminal ileum </a:t>
            </a:r>
          </a:p>
          <a:p>
            <a:pPr>
              <a:defRPr/>
            </a:pPr>
            <a:endParaRPr lang="en-US" sz="2100"/>
          </a:p>
          <a:p>
            <a:endParaRPr lang="en-US" sz="2100" dirty="0"/>
          </a:p>
        </p:txBody>
      </p:sp>
    </p:spTree>
    <p:extLst>
      <p:ext uri="{BB962C8B-B14F-4D97-AF65-F5344CB8AC3E}">
        <p14:creationId xmlns:p14="http://schemas.microsoft.com/office/powerpoint/2010/main" val="1006719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5435" y="2839642"/>
            <a:ext cx="2771775" cy="2454473"/>
          </a:xfrm>
          <a:prstGeom prst="rect">
            <a:avLst/>
          </a:prstGeom>
        </p:spPr>
      </p:pic>
      <p:pic>
        <p:nvPicPr>
          <p:cNvPr id="5" name="Picture 4"/>
          <p:cNvPicPr>
            <a:picLocks noChangeAspect="1"/>
          </p:cNvPicPr>
          <p:nvPr/>
        </p:nvPicPr>
        <p:blipFill>
          <a:blip r:embed="rId3"/>
          <a:stretch>
            <a:fillRect/>
          </a:stretch>
        </p:blipFill>
        <p:spPr>
          <a:xfrm>
            <a:off x="214312" y="1818081"/>
            <a:ext cx="3171826" cy="4107659"/>
          </a:xfrm>
          <a:prstGeom prst="rect">
            <a:avLst/>
          </a:prstGeom>
        </p:spPr>
      </p:pic>
      <p:pic>
        <p:nvPicPr>
          <p:cNvPr id="6" name="Picture 5"/>
          <p:cNvPicPr>
            <a:picLocks noChangeAspect="1"/>
          </p:cNvPicPr>
          <p:nvPr/>
        </p:nvPicPr>
        <p:blipFill rotWithShape="1">
          <a:blip r:embed="rId4"/>
          <a:srcRect l="49854" b="55859"/>
          <a:stretch/>
        </p:blipFill>
        <p:spPr>
          <a:xfrm>
            <a:off x="6336508" y="1818080"/>
            <a:ext cx="2807493" cy="4076703"/>
          </a:xfrm>
          <a:prstGeom prst="rect">
            <a:avLst/>
          </a:prstGeom>
        </p:spPr>
      </p:pic>
      <p:pic>
        <p:nvPicPr>
          <p:cNvPr id="8" name="Picture 7"/>
          <p:cNvPicPr>
            <a:picLocks noChangeAspect="1"/>
          </p:cNvPicPr>
          <p:nvPr/>
        </p:nvPicPr>
        <p:blipFill>
          <a:blip r:embed="rId5"/>
          <a:stretch>
            <a:fillRect/>
          </a:stretch>
        </p:blipFill>
        <p:spPr>
          <a:xfrm>
            <a:off x="2987824" y="404664"/>
            <a:ext cx="2862320" cy="800169"/>
          </a:xfrm>
          <a:prstGeom prst="rect">
            <a:avLst/>
          </a:prstGeom>
        </p:spPr>
      </p:pic>
    </p:spTree>
    <p:extLst>
      <p:ext uri="{BB962C8B-B14F-4D97-AF65-F5344CB8AC3E}">
        <p14:creationId xmlns:p14="http://schemas.microsoft.com/office/powerpoint/2010/main" val="2729475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 </a:t>
            </a:r>
          </a:p>
        </p:txBody>
      </p:sp>
      <p:sp>
        <p:nvSpPr>
          <p:cNvPr id="3" name="Content Placeholder 2"/>
          <p:cNvSpPr>
            <a:spLocks noGrp="1"/>
          </p:cNvSpPr>
          <p:nvPr>
            <p:ph idx="1"/>
          </p:nvPr>
        </p:nvSpPr>
        <p:spPr>
          <a:xfrm>
            <a:off x="1" y="2226469"/>
            <a:ext cx="8990409" cy="3774281"/>
          </a:xfrm>
        </p:spPr>
        <p:txBody>
          <a:bodyPr>
            <a:normAutofit fontScale="62500" lnSpcReduction="20000"/>
          </a:bodyPr>
          <a:lstStyle/>
          <a:p>
            <a:r>
              <a:rPr lang="en-US" dirty="0"/>
              <a:t>Typically presents in the neonatal period with (complete functional obstruction) &gt;90%: </a:t>
            </a:r>
          </a:p>
          <a:p>
            <a:pPr marL="385763" indent="-385763">
              <a:buFont typeface="+mj-lt"/>
              <a:buAutoNum type="arabicPeriod"/>
            </a:pPr>
            <a:r>
              <a:rPr lang="en-US" dirty="0"/>
              <a:t>delayed passage of meconium </a:t>
            </a:r>
          </a:p>
          <a:p>
            <a:pPr marL="385763" indent="-385763">
              <a:buFont typeface="+mj-lt"/>
              <a:buAutoNum type="arabicPeriod"/>
            </a:pPr>
            <a:r>
              <a:rPr lang="en-US" dirty="0"/>
              <a:t>Abdominal distention </a:t>
            </a:r>
          </a:p>
          <a:p>
            <a:pPr marL="385763" indent="-385763">
              <a:buFont typeface="+mj-lt"/>
              <a:buAutoNum type="arabicPeriod"/>
            </a:pPr>
            <a:r>
              <a:rPr lang="en-US" dirty="0"/>
              <a:t>Bilious vomiting </a:t>
            </a:r>
          </a:p>
          <a:p>
            <a:pPr>
              <a:buFont typeface="Wingdings" panose="05000000000000000000" pitchFamily="2" charset="2"/>
              <a:buChar char="Ø"/>
            </a:pPr>
            <a:endParaRPr lang="en-US" dirty="0"/>
          </a:p>
          <a:p>
            <a:pPr>
              <a:buFont typeface="Wingdings" panose="05000000000000000000" pitchFamily="2" charset="2"/>
              <a:buChar char="Ø"/>
            </a:pPr>
            <a:r>
              <a:rPr lang="en-US" dirty="0"/>
              <a:t>On digital rectal examination: a tight sphincter and an empty rectum with stool palpable higher up in the colon and an explosive passage of stool upon withdrawal of the examining finger (</a:t>
            </a:r>
            <a:r>
              <a:rPr lang="en-US" b="1" dirty="0">
                <a:solidFill>
                  <a:srgbClr val="00B0F0"/>
                </a:solidFill>
              </a:rPr>
              <a:t>squirt sign</a:t>
            </a:r>
            <a:r>
              <a:rPr lang="en-US" dirty="0"/>
              <a:t>).</a:t>
            </a:r>
            <a:endParaRPr lang="en-US" baseline="0" dirty="0">
              <a:solidFill>
                <a:srgbClr val="FF7C80"/>
              </a:solidFill>
            </a:endParaRPr>
          </a:p>
          <a:p>
            <a:pPr marL="0" indent="0">
              <a:buNone/>
            </a:pPr>
            <a:endParaRPr lang="en-US" dirty="0"/>
          </a:p>
          <a:p>
            <a:r>
              <a:rPr lang="en-US" dirty="0"/>
              <a:t>But it may not be diagnosed until later in childhood or even adult life, when it manifests as severe chronic constipation (partial functional obstruction).</a:t>
            </a:r>
          </a:p>
        </p:txBody>
      </p:sp>
    </p:spTree>
    <p:extLst>
      <p:ext uri="{BB962C8B-B14F-4D97-AF65-F5344CB8AC3E}">
        <p14:creationId xmlns:p14="http://schemas.microsoft.com/office/powerpoint/2010/main" val="45822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7241"/>
            <a:ext cx="7886700" cy="994172"/>
          </a:xfrm>
        </p:spPr>
        <p:txBody>
          <a:bodyPr/>
          <a:lstStyle/>
          <a:p>
            <a:r>
              <a:rPr lang="en-US" dirty="0"/>
              <a:t>Diagnosis: </a:t>
            </a:r>
          </a:p>
        </p:txBody>
      </p:sp>
      <p:sp>
        <p:nvSpPr>
          <p:cNvPr id="3" name="Content Placeholder 2"/>
          <p:cNvSpPr>
            <a:spLocks noGrp="1"/>
          </p:cNvSpPr>
          <p:nvPr>
            <p:ph idx="1"/>
          </p:nvPr>
        </p:nvSpPr>
        <p:spPr>
          <a:xfrm>
            <a:off x="45599" y="908720"/>
            <a:ext cx="5768579" cy="6097477"/>
          </a:xfrm>
        </p:spPr>
        <p:txBody>
          <a:bodyPr>
            <a:normAutofit fontScale="77500" lnSpcReduction="20000"/>
          </a:bodyPr>
          <a:lstStyle/>
          <a:p>
            <a:pPr>
              <a:buFont typeface="Wingdings" panose="05000000000000000000" pitchFamily="2" charset="2"/>
              <a:buChar char="ü"/>
            </a:pPr>
            <a:r>
              <a:rPr lang="en-US" dirty="0"/>
              <a:t>Erect abdominal x</a:t>
            </a:r>
            <a:r>
              <a:rPr lang="en-US" baseline="0" dirty="0"/>
              <a:t>-ray: dilated bowel , air-fluid levels .</a:t>
            </a:r>
          </a:p>
          <a:p>
            <a:pPr>
              <a:buFont typeface="Wingdings" panose="05000000000000000000" pitchFamily="2" charset="2"/>
              <a:buChar char="ü"/>
            </a:pPr>
            <a:endParaRPr lang="en-US" baseline="0" dirty="0"/>
          </a:p>
          <a:p>
            <a:pPr>
              <a:buFont typeface="Wingdings" panose="05000000000000000000" pitchFamily="2" charset="2"/>
              <a:buChar char="ü"/>
            </a:pPr>
            <a:r>
              <a:rPr lang="en-US" baseline="0" dirty="0"/>
              <a:t>Barium enema :</a:t>
            </a:r>
            <a:r>
              <a:rPr lang="en-US" dirty="0"/>
              <a:t> </a:t>
            </a:r>
            <a:r>
              <a:rPr lang="en-US" baseline="0" dirty="0"/>
              <a:t>may show the extent of the </a:t>
            </a:r>
            <a:r>
              <a:rPr lang="en-US" baseline="0" dirty="0" err="1"/>
              <a:t>aganglionic</a:t>
            </a:r>
            <a:r>
              <a:rPr lang="en-US" baseline="0" dirty="0"/>
              <a:t> segment, +</a:t>
            </a:r>
            <a:r>
              <a:rPr lang="en-US" baseline="0" dirty="0" err="1"/>
              <a:t>ve</a:t>
            </a:r>
            <a:r>
              <a:rPr lang="en-US" baseline="0" dirty="0"/>
              <a:t> transition zone , barium retained over 24h in colon.</a:t>
            </a:r>
          </a:p>
          <a:p>
            <a:pPr>
              <a:buFont typeface="Wingdings" panose="05000000000000000000" pitchFamily="2" charset="2"/>
              <a:buChar char="ü"/>
            </a:pPr>
            <a:endParaRPr lang="en-US" baseline="0" dirty="0"/>
          </a:p>
          <a:p>
            <a:pPr>
              <a:buFont typeface="Wingdings" panose="05000000000000000000" pitchFamily="2" charset="2"/>
              <a:buChar char="ü"/>
            </a:pPr>
            <a:r>
              <a:rPr lang="en-US" dirty="0"/>
              <a:t>Histological examination of an adequate rectal biopsy (</a:t>
            </a:r>
            <a:r>
              <a:rPr lang="en-US" baseline="0" dirty="0"/>
              <a:t>absence of ganglion cells / staining for </a:t>
            </a:r>
            <a:r>
              <a:rPr lang="en-US" baseline="0" dirty="0" err="1"/>
              <a:t>acetylcholinesterase</a:t>
            </a:r>
            <a:r>
              <a:rPr lang="en-US" baseline="0" dirty="0"/>
              <a:t> activity)</a:t>
            </a:r>
            <a:r>
              <a:rPr lang="en-US" dirty="0"/>
              <a:t> </a:t>
            </a:r>
          </a:p>
          <a:p>
            <a:pPr>
              <a:buFont typeface="Wingdings" panose="05000000000000000000" pitchFamily="2" charset="2"/>
              <a:buChar char="ü"/>
            </a:pPr>
            <a:endParaRPr lang="en-US" baseline="0" dirty="0">
              <a:solidFill>
                <a:srgbClr val="B01A5E"/>
              </a:solidFill>
            </a:endParaRPr>
          </a:p>
          <a:p>
            <a:pPr>
              <a:buFont typeface="Wingdings" panose="05000000000000000000" pitchFamily="2" charset="2"/>
              <a:buChar char="ü"/>
            </a:pPr>
            <a:r>
              <a:rPr lang="en-US" dirty="0"/>
              <a:t>Hyperactivity of </a:t>
            </a:r>
            <a:r>
              <a:rPr lang="en-US" dirty="0" err="1"/>
              <a:t>AChE</a:t>
            </a:r>
            <a:r>
              <a:rPr lang="en-US" dirty="0"/>
              <a:t> is pathognomonic for </a:t>
            </a:r>
            <a:r>
              <a:rPr lang="en-US" b="1" dirty="0"/>
              <a:t>Hirschsprung's disease</a:t>
            </a:r>
            <a:r>
              <a:rPr lang="en-US" dirty="0"/>
              <a:t>. Therefore, </a:t>
            </a:r>
            <a:r>
              <a:rPr lang="en-US" dirty="0" err="1">
                <a:solidFill>
                  <a:srgbClr val="FF0000"/>
                </a:solidFill>
              </a:rPr>
              <a:t>histochemical</a:t>
            </a:r>
            <a:r>
              <a:rPr lang="en-US" dirty="0">
                <a:solidFill>
                  <a:srgbClr val="FF0000"/>
                </a:solidFill>
              </a:rPr>
              <a:t> </a:t>
            </a:r>
            <a:r>
              <a:rPr lang="en-US" b="1" dirty="0">
                <a:solidFill>
                  <a:srgbClr val="FF0000"/>
                </a:solidFill>
              </a:rPr>
              <a:t>staining</a:t>
            </a:r>
            <a:r>
              <a:rPr lang="en-US" dirty="0">
                <a:solidFill>
                  <a:srgbClr val="FF0000"/>
                </a:solidFill>
              </a:rPr>
              <a:t> together with H + E </a:t>
            </a:r>
            <a:r>
              <a:rPr lang="en-US" b="1" dirty="0">
                <a:solidFill>
                  <a:srgbClr val="FF0000"/>
                </a:solidFill>
              </a:rPr>
              <a:t>staining</a:t>
            </a:r>
            <a:r>
              <a:rPr lang="en-US" dirty="0">
                <a:solidFill>
                  <a:srgbClr val="FF0000"/>
                </a:solidFill>
              </a:rPr>
              <a:t> is the </a:t>
            </a:r>
            <a:r>
              <a:rPr lang="en-US" b="1" u="sng" dirty="0">
                <a:solidFill>
                  <a:srgbClr val="FF0000"/>
                </a:solidFill>
              </a:rPr>
              <a:t>gold standard </a:t>
            </a:r>
            <a:r>
              <a:rPr lang="en-US" dirty="0"/>
              <a:t>in HD diagnosis.</a:t>
            </a:r>
            <a:endParaRPr lang="en-US" baseline="0" dirty="0">
              <a:solidFill>
                <a:srgbClr val="B01A5E"/>
              </a:solidFill>
            </a:endParaRPr>
          </a:p>
        </p:txBody>
      </p:sp>
      <p:pic>
        <p:nvPicPr>
          <p:cNvPr id="5" name="Picture 4"/>
          <p:cNvPicPr>
            <a:picLocks noChangeAspect="1"/>
          </p:cNvPicPr>
          <p:nvPr/>
        </p:nvPicPr>
        <p:blipFill rotWithShape="1">
          <a:blip r:embed="rId2"/>
          <a:srcRect b="33153"/>
          <a:stretch/>
        </p:blipFill>
        <p:spPr>
          <a:xfrm>
            <a:off x="5940152" y="548680"/>
            <a:ext cx="3203848" cy="5760640"/>
          </a:xfrm>
          <a:prstGeom prst="rect">
            <a:avLst/>
          </a:prstGeom>
        </p:spPr>
      </p:pic>
    </p:spTree>
    <p:extLst>
      <p:ext uri="{BB962C8B-B14F-4D97-AF65-F5344CB8AC3E}">
        <p14:creationId xmlns:p14="http://schemas.microsoft.com/office/powerpoint/2010/main" val="153450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A94638-589A-4624-B432-0ABC76AAABD1}"/>
              </a:ext>
            </a:extLst>
          </p:cNvPr>
          <p:cNvSpPr>
            <a:spLocks noChangeArrowheads="1"/>
          </p:cNvSpPr>
          <p:nvPr/>
        </p:nvSpPr>
        <p:spPr bwMode="auto">
          <a:xfrm>
            <a:off x="179512" y="1911134"/>
            <a:ext cx="8280920" cy="440120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hangingPunct="1">
              <a:lnSpc>
                <a:spcPct val="100000"/>
              </a:lnSpc>
              <a:spcBef>
                <a:spcPct val="20000"/>
              </a:spcBef>
              <a:buClr>
                <a:schemeClr val="hlink"/>
              </a:buClr>
              <a:buSzPct val="70000"/>
              <a:buFont typeface="Wingdings" panose="05000000000000000000" pitchFamily="2" charset="2"/>
              <a:buNone/>
            </a:pPr>
            <a:r>
              <a:rPr lang="en-US" altLang="en-US" sz="2400" i="1" dirty="0">
                <a:solidFill>
                  <a:srgbClr val="D72507"/>
                </a:solidFill>
                <a:latin typeface="+mj-lt"/>
                <a:cs typeface="Times New Roman" panose="02020603050405020304" pitchFamily="18" charset="0"/>
              </a:rPr>
              <a:t>Treatment : </a:t>
            </a:r>
            <a:endParaRPr lang="en-US" altLang="en-US" dirty="0">
              <a:solidFill>
                <a:srgbClr val="333399"/>
              </a:solidFill>
              <a:latin typeface="+mj-lt"/>
              <a:cs typeface="Arial" panose="020B0604020202020204" pitchFamily="34" charset="0"/>
            </a:endParaRP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a:solidFill>
                  <a:schemeClr val="tx1"/>
                </a:solidFill>
                <a:latin typeface="+mj-lt"/>
                <a:cs typeface="Arial" panose="020B0604020202020204" pitchFamily="34" charset="0"/>
              </a:rPr>
              <a:t>Nasogastric suction</a:t>
            </a: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err="1">
                <a:solidFill>
                  <a:schemeClr val="tx1"/>
                </a:solidFill>
                <a:latin typeface="+mj-lt"/>
                <a:cs typeface="Arial" panose="020B0604020202020204" pitchFamily="34" charset="0"/>
              </a:rPr>
              <a:t>Intraveinous</a:t>
            </a:r>
            <a:r>
              <a:rPr lang="en-US" altLang="en-US" sz="1600" dirty="0">
                <a:solidFill>
                  <a:schemeClr val="tx1"/>
                </a:solidFill>
                <a:latin typeface="+mj-lt"/>
                <a:cs typeface="Arial" panose="020B0604020202020204" pitchFamily="34" charset="0"/>
              </a:rPr>
              <a:t> fluid</a:t>
            </a: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a:solidFill>
                  <a:schemeClr val="tx1"/>
                </a:solidFill>
                <a:latin typeface="+mj-lt"/>
                <a:cs typeface="Arial" panose="020B0604020202020204" pitchFamily="34" charset="0"/>
              </a:rPr>
              <a:t>Correction of electrolytes and acid-base balance</a:t>
            </a: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a:solidFill>
                  <a:schemeClr val="tx1"/>
                </a:solidFill>
                <a:latin typeface="+mj-lt"/>
                <a:cs typeface="Arial" panose="020B0604020202020204" pitchFamily="34" charset="0"/>
              </a:rPr>
              <a:t>Treat sepsis</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5. Surgery</a:t>
            </a:r>
            <a:br>
              <a:rPr lang="en-US" altLang="en-US" sz="1600" dirty="0">
                <a:solidFill>
                  <a:schemeClr val="tx1"/>
                </a:solidFill>
                <a:latin typeface="+mj-lt"/>
                <a:cs typeface="Arial" panose="020B0604020202020204" pitchFamily="34" charset="0"/>
              </a:rPr>
            </a:br>
            <a:br>
              <a:rPr lang="en-US" altLang="en-US" sz="1600" dirty="0">
                <a:solidFill>
                  <a:schemeClr val="tx1"/>
                </a:solidFill>
                <a:latin typeface="+mj-lt"/>
                <a:cs typeface="Arial" panose="020B0604020202020204" pitchFamily="34" charset="0"/>
              </a:rPr>
            </a:br>
            <a:r>
              <a:rPr lang="en-US" altLang="en-US" sz="1600" dirty="0">
                <a:solidFill>
                  <a:srgbClr val="333399"/>
                </a:solidFill>
                <a:latin typeface="+mj-lt"/>
                <a:cs typeface="Arial" panose="020B0604020202020204" pitchFamily="34" charset="0"/>
              </a:rPr>
              <a:t>Pre-op.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ECG , to look for cardiac anomalies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If in doubt get an upper GI contrast study . </a:t>
            </a:r>
            <a:br>
              <a:rPr lang="en-US" altLang="en-US" sz="1600" dirty="0">
                <a:solidFill>
                  <a:schemeClr val="tx1"/>
                </a:solidFill>
                <a:latin typeface="+mj-lt"/>
                <a:cs typeface="Arial" panose="020B0604020202020204" pitchFamily="34" charset="0"/>
              </a:rPr>
            </a:br>
            <a:br>
              <a:rPr lang="en-US" altLang="en-US" sz="1600" dirty="0">
                <a:solidFill>
                  <a:schemeClr val="tx1"/>
                </a:solidFill>
                <a:latin typeface="+mj-lt"/>
                <a:cs typeface="Arial" panose="020B0604020202020204" pitchFamily="34" charset="0"/>
              </a:rPr>
            </a:br>
            <a:r>
              <a:rPr lang="en-US" altLang="en-US" sz="1600" dirty="0">
                <a:solidFill>
                  <a:srgbClr val="333399"/>
                </a:solidFill>
                <a:latin typeface="+mj-lt"/>
                <a:cs typeface="Arial" panose="020B0604020202020204" pitchFamily="34" charset="0"/>
              </a:rPr>
              <a:t>Post-op</a:t>
            </a:r>
            <a:r>
              <a:rPr lang="en-US" altLang="en-US" sz="1600" dirty="0">
                <a:solidFill>
                  <a:schemeClr val="tx1"/>
                </a:solidFill>
                <a:latin typeface="+mj-lt"/>
                <a:cs typeface="Arial" panose="020B0604020202020204" pitchFamily="34" charset="0"/>
              </a:rPr>
              <a:t>.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-Ng tube or gastrostomy tube .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may have a trans anastomotic tube for early enteral feeding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on iv fluid or TPN </a:t>
            </a:r>
          </a:p>
        </p:txBody>
      </p:sp>
      <p:sp>
        <p:nvSpPr>
          <p:cNvPr id="6" name="Title 1"/>
          <p:cNvSpPr txBox="1">
            <a:spLocks/>
          </p:cNvSpPr>
          <p:nvPr/>
        </p:nvSpPr>
        <p:spPr>
          <a:xfrm>
            <a:off x="539552" y="476672"/>
            <a:ext cx="7756263"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Duodenal &amp; jejunum obstruction</a:t>
            </a:r>
          </a:p>
        </p:txBody>
      </p:sp>
    </p:spTree>
    <p:extLst>
      <p:ext uri="{BB962C8B-B14F-4D97-AF65-F5344CB8AC3E}">
        <p14:creationId xmlns:p14="http://schemas.microsoft.com/office/powerpoint/2010/main" val="239406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63" y="0"/>
            <a:ext cx="9144000" cy="6871684"/>
          </a:xfrm>
          <a:prstGeom prst="rect">
            <a:avLst/>
          </a:prstGeom>
        </p:spPr>
      </p:pic>
    </p:spTree>
    <p:extLst>
      <p:ext uri="{BB962C8B-B14F-4D97-AF65-F5344CB8AC3E}">
        <p14:creationId xmlns:p14="http://schemas.microsoft.com/office/powerpoint/2010/main" val="35265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251"/>
            <a:ext cx="7886700" cy="994172"/>
          </a:xfrm>
        </p:spPr>
        <p:txBody>
          <a:bodyPr/>
          <a:lstStyle/>
          <a:p>
            <a:r>
              <a:rPr lang="en-US" dirty="0"/>
              <a:t>Management </a:t>
            </a:r>
          </a:p>
        </p:txBody>
      </p:sp>
      <p:sp>
        <p:nvSpPr>
          <p:cNvPr id="3" name="Content Placeholder 2"/>
          <p:cNvSpPr>
            <a:spLocks noGrp="1"/>
          </p:cNvSpPr>
          <p:nvPr>
            <p:ph idx="1"/>
          </p:nvPr>
        </p:nvSpPr>
        <p:spPr>
          <a:xfrm>
            <a:off x="92869" y="989921"/>
            <a:ext cx="4761310" cy="5868079"/>
          </a:xfrm>
        </p:spPr>
        <p:txBody>
          <a:bodyPr>
            <a:normAutofit fontScale="62500" lnSpcReduction="20000"/>
          </a:bodyPr>
          <a:lstStyle/>
          <a:p>
            <a:r>
              <a:rPr lang="en-US" b="1" dirty="0"/>
              <a:t>Pre-op care :</a:t>
            </a:r>
          </a:p>
          <a:p>
            <a:pPr marL="0" indent="0">
              <a:buNone/>
            </a:pPr>
            <a:r>
              <a:rPr lang="en-US" dirty="0"/>
              <a:t>1- large volume saline bowel washouts </a:t>
            </a:r>
          </a:p>
          <a:p>
            <a:pPr marL="0" indent="0">
              <a:buNone/>
            </a:pPr>
            <a:r>
              <a:rPr lang="en-US" dirty="0"/>
              <a:t>2-prophylactic antibiotics </a:t>
            </a:r>
          </a:p>
          <a:p>
            <a:r>
              <a:rPr lang="en-US" b="1" dirty="0"/>
              <a:t>Pull-through operations </a:t>
            </a:r>
            <a:r>
              <a:rPr lang="en-US" dirty="0"/>
              <a:t>can be done in a single stage </a:t>
            </a:r>
            <a:r>
              <a:rPr lang="en-US" sz="2600" dirty="0"/>
              <a:t>(</a:t>
            </a:r>
            <a:r>
              <a:rPr lang="en-US" altLang="en-US" sz="2600" dirty="0">
                <a:latin typeface="Calibri" panose="020F0502020204030204" pitchFamily="34" charset="0"/>
                <a:cs typeface="Calibri" panose="020F0502020204030204" pitchFamily="34" charset="0"/>
              </a:rPr>
              <a:t>open, </a:t>
            </a:r>
            <a:r>
              <a:rPr lang="en-US" altLang="en-US" sz="2600" dirty="0" err="1">
                <a:latin typeface="Calibri" panose="020F0502020204030204" pitchFamily="34" charset="0"/>
                <a:cs typeface="Calibri" panose="020F0502020204030204" pitchFamily="34" charset="0"/>
              </a:rPr>
              <a:t>laproscopically</a:t>
            </a:r>
            <a:r>
              <a:rPr lang="en-US" altLang="en-US" sz="2600" dirty="0">
                <a:latin typeface="Calibri" panose="020F0502020204030204" pitchFamily="34" charset="0"/>
                <a:cs typeface="Calibri" panose="020F0502020204030204" pitchFamily="34" charset="0"/>
              </a:rPr>
              <a:t> or </a:t>
            </a:r>
            <a:r>
              <a:rPr lang="en-US" altLang="en-US" sz="2600" dirty="0" err="1">
                <a:latin typeface="Calibri" panose="020F0502020204030204" pitchFamily="34" charset="0"/>
                <a:cs typeface="Calibri" panose="020F0502020204030204" pitchFamily="34" charset="0"/>
              </a:rPr>
              <a:t>transanally</a:t>
            </a:r>
            <a:r>
              <a:rPr lang="en-US" sz="2600" dirty="0"/>
              <a:t>) </a:t>
            </a:r>
            <a:r>
              <a:rPr lang="en-US" dirty="0"/>
              <a:t>or several stages after first establishing a proximal stoma in normally innervated bowel.</a:t>
            </a:r>
            <a:endParaRPr lang="en-US" b="1" dirty="0"/>
          </a:p>
          <a:p>
            <a:r>
              <a:rPr lang="en-US" b="1" dirty="0"/>
              <a:t>Post-op care :</a:t>
            </a:r>
            <a:endParaRPr lang="en-US" dirty="0"/>
          </a:p>
          <a:p>
            <a:pPr>
              <a:buNone/>
            </a:pPr>
            <a:r>
              <a:rPr lang="en-US" dirty="0"/>
              <a:t>1- I.V fluids for 3-4 days </a:t>
            </a:r>
          </a:p>
          <a:p>
            <a:pPr>
              <a:buNone/>
            </a:pPr>
            <a:r>
              <a:rPr lang="en-US" dirty="0"/>
              <a:t>2- check labs while the patient on full IV fluids </a:t>
            </a:r>
          </a:p>
          <a:p>
            <a:endParaRPr lang="en-US" dirty="0"/>
          </a:p>
          <a:p>
            <a:r>
              <a:rPr lang="en-US" dirty="0"/>
              <a:t>Most patients achieve good bowel control but a significant minority experience residual constipation and/or </a:t>
            </a:r>
            <a:r>
              <a:rPr lang="en-US" dirty="0" err="1"/>
              <a:t>faecal</a:t>
            </a:r>
            <a:r>
              <a:rPr lang="en-US" dirty="0"/>
              <a:t> incontinence.</a:t>
            </a:r>
          </a:p>
          <a:p>
            <a:endParaRPr lang="en-US" b="1" dirty="0"/>
          </a:p>
          <a:p>
            <a:r>
              <a:rPr lang="en-US" b="1" dirty="0"/>
              <a:t>MOST of the mortality is related to the severe </a:t>
            </a:r>
            <a:r>
              <a:rPr lang="en-US" b="1" dirty="0" err="1"/>
              <a:t>enterocolitis</a:t>
            </a:r>
            <a:r>
              <a:rPr lang="en-US" b="1" dirty="0"/>
              <a:t> . </a:t>
            </a:r>
          </a:p>
        </p:txBody>
      </p:sp>
      <p:pic>
        <p:nvPicPr>
          <p:cNvPr id="4" name="Picture 3"/>
          <p:cNvPicPr>
            <a:picLocks noChangeAspect="1"/>
          </p:cNvPicPr>
          <p:nvPr/>
        </p:nvPicPr>
        <p:blipFill>
          <a:blip r:embed="rId2"/>
          <a:stretch>
            <a:fillRect/>
          </a:stretch>
        </p:blipFill>
        <p:spPr>
          <a:xfrm>
            <a:off x="5148064" y="1309050"/>
            <a:ext cx="3754040" cy="5229820"/>
          </a:xfrm>
          <a:prstGeom prst="rect">
            <a:avLst/>
          </a:prstGeom>
        </p:spPr>
      </p:pic>
    </p:spTree>
    <p:extLst>
      <p:ext uri="{BB962C8B-B14F-4D97-AF65-F5344CB8AC3E}">
        <p14:creationId xmlns:p14="http://schemas.microsoft.com/office/powerpoint/2010/main" val="1414670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3476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 y="2276872"/>
            <a:ext cx="9144000" cy="4419500"/>
          </a:xfrm>
          <a:prstGeom prst="rect">
            <a:avLst/>
          </a:prstGeom>
        </p:spPr>
      </p:pic>
      <p:sp>
        <p:nvSpPr>
          <p:cNvPr id="2" name="Title 1"/>
          <p:cNvSpPr>
            <a:spLocks noGrp="1"/>
          </p:cNvSpPr>
          <p:nvPr>
            <p:ph type="title"/>
          </p:nvPr>
        </p:nvSpPr>
        <p:spPr>
          <a:xfrm>
            <a:off x="539552" y="476672"/>
            <a:ext cx="7756263" cy="1054250"/>
          </a:xfrm>
        </p:spPr>
        <p:txBody>
          <a:bodyPr/>
          <a:lstStyle/>
          <a:p>
            <a:r>
              <a:rPr lang="en-US" dirty="0" err="1"/>
              <a:t>Malrotation</a:t>
            </a:r>
            <a:r>
              <a:rPr lang="en-US" dirty="0"/>
              <a:t> </a:t>
            </a:r>
          </a:p>
        </p:txBody>
      </p:sp>
    </p:spTree>
    <p:extLst>
      <p:ext uri="{BB962C8B-B14F-4D97-AF65-F5344CB8AC3E}">
        <p14:creationId xmlns:p14="http://schemas.microsoft.com/office/powerpoint/2010/main" val="175125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132856"/>
            <a:ext cx="3096344" cy="4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688490" y="404664"/>
            <a:ext cx="7756263" cy="1054250"/>
          </a:xfrm>
        </p:spPr>
        <p:txBody>
          <a:bodyPr/>
          <a:lstStyle/>
          <a:p>
            <a:r>
              <a:rPr lang="en-US" dirty="0" err="1"/>
              <a:t>Malrotation</a:t>
            </a:r>
            <a:endParaRPr lang="en-US" dirty="0"/>
          </a:p>
        </p:txBody>
      </p:sp>
    </p:spTree>
    <p:extLst>
      <p:ext uri="{BB962C8B-B14F-4D97-AF65-F5344CB8AC3E}">
        <p14:creationId xmlns:p14="http://schemas.microsoft.com/office/powerpoint/2010/main" val="206569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354" y="0"/>
            <a:ext cx="6835291" cy="6858000"/>
          </a:xfrm>
          <a:prstGeom prst="rect">
            <a:avLst/>
          </a:prstGeom>
        </p:spPr>
      </p:pic>
    </p:spTree>
    <p:extLst>
      <p:ext uri="{BB962C8B-B14F-4D97-AF65-F5344CB8AC3E}">
        <p14:creationId xmlns:p14="http://schemas.microsoft.com/office/powerpoint/2010/main" val="127472702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Hardcover</Template>
  <TotalTime>769</TotalTime>
  <Words>2291</Words>
  <Application>Microsoft Office PowerPoint</Application>
  <PresentationFormat>On-screen Show (4:3)</PresentationFormat>
  <Paragraphs>402</Paragraphs>
  <Slides>62</Slides>
  <Notes>3</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Hardcover</vt:lpstr>
      <vt:lpstr>Office Theme</vt:lpstr>
      <vt:lpstr>نسق Office</vt:lpstr>
      <vt:lpstr>PowerPoint Presentation</vt:lpstr>
      <vt:lpstr>Presentation</vt:lpstr>
      <vt:lpstr>Causes</vt:lpstr>
      <vt:lpstr>Duodenal obstruction</vt:lpstr>
      <vt:lpstr>PowerPoint Presentation</vt:lpstr>
      <vt:lpstr>PowerPoint Presentation</vt:lpstr>
      <vt:lpstr>Malrotation </vt:lpstr>
      <vt:lpstr>Malrotation</vt:lpstr>
      <vt:lpstr>PowerPoint Presentation</vt:lpstr>
      <vt:lpstr>Volvulus neonatorum</vt:lpstr>
      <vt:lpstr>PowerPoint Presentation</vt:lpstr>
      <vt:lpstr>PowerPoint Presentation</vt:lpstr>
      <vt:lpstr>PowerPoint Presentation</vt:lpstr>
      <vt:lpstr>Imperforated anus</vt:lpstr>
      <vt:lpstr>PowerPoint Presentation</vt:lpstr>
      <vt:lpstr>PowerPoint Presentation</vt:lpstr>
      <vt:lpstr>PSRP</vt:lpstr>
      <vt:lpstr>Esophageal atresia and TOF</vt:lpstr>
      <vt:lpstr>PowerPoint Presentation</vt:lpstr>
      <vt:lpstr>Presentation </vt:lpstr>
      <vt:lpstr>Diagnosis</vt:lpstr>
      <vt:lpstr>PowerPoint Presentation</vt:lpstr>
      <vt:lpstr>In the chest film below the red arrow points to end of orogastric tube which is blocked from entering the distal esophagus by the patient's esophageal atresia. Note the lack of gas in the abdomen indicating that a fistulous tract does not connect the trachea to the distal esophagus.   </vt:lpstr>
      <vt:lpstr>Management </vt:lpstr>
      <vt:lpstr>Management </vt:lpstr>
      <vt:lpstr>Diaphragmatic hernia</vt:lpstr>
      <vt:lpstr>PowerPoint Presentation</vt:lpstr>
      <vt:lpstr>Management</vt:lpstr>
      <vt:lpstr>PowerPoint Presentation</vt:lpstr>
      <vt:lpstr>Common obvious developmental  anomalies </vt:lpstr>
      <vt:lpstr>MAJOR VS MINOR ?  </vt:lpstr>
      <vt:lpstr>2. Gastroshiasis </vt:lpstr>
      <vt:lpstr>TREATMENT </vt:lpstr>
      <vt:lpstr>PowerPoint Presentation</vt:lpstr>
      <vt:lpstr>3. myelomeningocele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vt:lpstr>
      <vt:lpstr>PowerPoint Presentation</vt:lpstr>
      <vt:lpstr>PowerPoint Presentation</vt:lpstr>
      <vt:lpstr>What is meconium?</vt:lpstr>
      <vt:lpstr>PowerPoint Presentation</vt:lpstr>
      <vt:lpstr>Clinical presentation: </vt:lpstr>
      <vt:lpstr>Meconium ileus can be either: </vt:lpstr>
      <vt:lpstr>PowerPoint Presentation</vt:lpstr>
      <vt:lpstr>PowerPoint Presentation</vt:lpstr>
      <vt:lpstr>PowerPoint Presentation</vt:lpstr>
      <vt:lpstr>PowerPoint Presentation</vt:lpstr>
      <vt:lpstr>Management: </vt:lpstr>
      <vt:lpstr>Hirschsprung’s disease </vt:lpstr>
      <vt:lpstr>PowerPoint Presentation</vt:lpstr>
      <vt:lpstr>PowerPoint Presentation</vt:lpstr>
      <vt:lpstr>Clinical features: </vt:lpstr>
      <vt:lpstr>Diagnosis: </vt:lpstr>
      <vt:lpstr>PowerPoint Presentation</vt:lpstr>
      <vt:lpstr>Management </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mariam askar</cp:lastModifiedBy>
  <cp:revision>42</cp:revision>
  <dcterms:created xsi:type="dcterms:W3CDTF">2019-10-22T16:14:27Z</dcterms:created>
  <dcterms:modified xsi:type="dcterms:W3CDTF">2021-10-23T10:29:20Z</dcterms:modified>
</cp:coreProperties>
</file>