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1" r:id="rId2"/>
  </p:sldMasterIdLst>
  <p:notesMasterIdLst>
    <p:notesMasterId r:id="rId29"/>
  </p:notesMasterIdLst>
  <p:sldIdLst>
    <p:sldId id="731" r:id="rId3"/>
    <p:sldId id="741" r:id="rId4"/>
    <p:sldId id="750" r:id="rId5"/>
    <p:sldId id="744" r:id="rId6"/>
    <p:sldId id="745" r:id="rId7"/>
    <p:sldId id="746" r:id="rId8"/>
    <p:sldId id="747" r:id="rId9"/>
    <p:sldId id="748" r:id="rId10"/>
    <p:sldId id="749" r:id="rId11"/>
    <p:sldId id="684" r:id="rId12"/>
    <p:sldId id="733" r:id="rId13"/>
    <p:sldId id="686" r:id="rId14"/>
    <p:sldId id="687" r:id="rId15"/>
    <p:sldId id="740" r:id="rId16"/>
    <p:sldId id="689" r:id="rId17"/>
    <p:sldId id="694" r:id="rId18"/>
    <p:sldId id="691" r:id="rId19"/>
    <p:sldId id="729" r:id="rId20"/>
    <p:sldId id="700" r:id="rId21"/>
    <p:sldId id="732" r:id="rId22"/>
    <p:sldId id="711" r:id="rId23"/>
    <p:sldId id="710" r:id="rId24"/>
    <p:sldId id="723" r:id="rId25"/>
    <p:sldId id="724" r:id="rId26"/>
    <p:sldId id="716" r:id="rId27"/>
    <p:sldId id="725" r:id="rId28"/>
  </p:sldIdLst>
  <p:sldSz cx="9144000" cy="6858000" type="screen4x3"/>
  <p:notesSz cx="6858000" cy="9144000"/>
  <p:defaultTextStyle>
    <a:defPPr>
      <a:defRPr lang="ar-E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588" autoAdjust="0"/>
  </p:normalViewPr>
  <p:slideViewPr>
    <p:cSldViewPr>
      <p:cViewPr varScale="1">
        <p:scale>
          <a:sx n="72" d="100"/>
          <a:sy n="72" d="100"/>
        </p:scale>
        <p:origin x="6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78022C2-159C-5A95-C3A2-43B12EC142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A68E9CE-BEAC-10A7-F710-A3F08F01D8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FA7D6A7-C11D-3CB8-F7D4-BD584D5AC5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3B27151B-80A7-BEB7-BAF4-7904228942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66CA6835-4409-EEFF-3296-39A0714209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4157198A-2CD6-B2C2-BACE-FE5767669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33DEEA35-317C-3843-BE65-D67CD38BA9B2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4D1E5123-E705-9742-5A07-5769977E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CC3FCA44-74FE-E567-C3BE-28B5B63A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A3793E63-0171-7EB0-1A91-17E1F935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AC6083F-0F7B-9943-B389-BD4798145C3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948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C7A06BF-803A-BDAD-B159-3BB3D518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FD9AD27-A5E2-1E6F-1D11-BE14E7DD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65C2F9A-9408-0B8A-E04A-FF1A599D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5ED77-6112-574E-8B99-7911F87CCED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4446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A2C322E-B372-568F-3D66-D31559640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62B517D-47D8-6054-5B50-A7002295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6BD924E-5A65-E1FE-2B29-E8D35D60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771B5-B4E6-5445-94A7-11EDC54F0BA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8290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8A7A3A8D-F885-987E-1C33-A65DCD6B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22725CDD-312D-D2BB-A357-CD952EC30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0136F539-9E6E-CBB6-506A-B6908976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E5D8E-531B-ED4E-837D-D841FB299BD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5530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7E649DE-D713-E008-922D-F4BFCDFA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9C7B036-C817-932E-8616-255D47EB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C8D6784-0241-4846-0E69-CEA54567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BBBBA-3187-E74E-9756-48E5BAA2657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1356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ADB29-FA9F-7617-D2EC-9AA4B556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DC989-2A4E-D745-DB86-9E3AC4D8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FA3F4-810A-80D2-748E-140E0B47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004C9B4-1012-EA4B-A6B2-CDF8C999A7E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110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AD434E7-A4E4-6928-45C1-F48B68DF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45AE184A-4CF0-609D-C7AE-206C81CF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F3AF7C3-3507-5D86-9074-B9C5885D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E79E7-1E2C-D74E-841A-AAE19C73939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2321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8CA90A93-498B-E08B-502F-0E7E1F74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96999593-978C-29B5-10E0-9B7A0F694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78796115-A91D-6F3E-39F6-D83DD55F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35ABB-8B19-1840-8DEE-ECD107D7254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7714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F0701570-C63F-87DD-3032-7D5FCCCD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97C15111-3D1A-DED7-A37F-0641F208E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A50A1E81-8D56-524D-8204-E7882442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7A7A9-DC95-734B-A1A2-194F9BB991D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7933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D6A6BB90-DF45-DAD0-13BC-701AD8D93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963610B6-F1B1-56A5-FC9F-7DC00EF7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713D58FD-8FD5-29EE-C4B9-353CB3E0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E05ED-4580-5D45-86CD-8CBDB3FFF70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480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2C16A9DA-822F-470A-E75A-1A7EE031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5ED5ECAD-1A05-D89D-00C8-817D22A8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05A2C8F-2C20-985E-12D7-4F873D54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6D3B5-0AE1-5A4B-8B19-BE0EBC5BC0A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5032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E823E72C-1247-5208-32A0-C3FBDB48D260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FB429A3-5F67-D4E0-E3A6-179FB5389E4E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B6239A-CB32-59D8-9153-779E2C5A2464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CCE7F72-74A2-7538-F135-349A4E0E4381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7F0EAA8-55C0-28E1-C6DA-70F497E8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DEFE50A-DFFB-BD2E-EA15-2359C0CA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EDC07EB-5925-BE18-1824-A7C2921ED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9AD62B7-985F-6049-B715-0EC2D66D7B8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3433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CCDAD684-ED66-701E-BC64-587C0B1D6213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6E6345D-7020-BEF7-CD12-495E121F7948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BDB6F5CA-61DB-FD9E-6EEE-3E2A6F4FF7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F4DAFAFD-6CE1-78CA-0DE9-2558C295C8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4027341-DB3B-7AC6-31D5-D552790FD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9D5C77A-85BB-4478-7D9D-E0E4A511A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CE1B6E8-FDB3-1AE8-AE06-8D32B3BAB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4E2ABD7F-A7F6-7D41-81E3-8C265CF8C3D4}" type="slidenum">
              <a:rPr lang="ar-SA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BEFD5AC0-EB5D-22D4-7132-5CD1EF276BC9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3C90F78-120C-9761-8A1E-B7A0E369AC0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hangingPunct="1"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3F5DD7B-5A9E-CE49-6AB5-DAC3CF91124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5" r:id="rId1"/>
    <p:sldLayoutId id="2147484986" r:id="rId2"/>
    <p:sldLayoutId id="2147484996" r:id="rId3"/>
    <p:sldLayoutId id="2147484987" r:id="rId4"/>
    <p:sldLayoutId id="2147484988" r:id="rId5"/>
    <p:sldLayoutId id="2147484989" r:id="rId6"/>
    <p:sldLayoutId id="2147484990" r:id="rId7"/>
    <p:sldLayoutId id="2147484991" r:id="rId8"/>
    <p:sldLayoutId id="2147484997" r:id="rId9"/>
    <p:sldLayoutId id="2147484992" r:id="rId10"/>
    <p:sldLayoutId id="2147484993" r:id="rId11"/>
    <p:sldLayoutId id="2147484994" r:id="rId12"/>
  </p:sldLayoutIdLst>
  <p:transition/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>
            <a:extLst>
              <a:ext uri="{FF2B5EF4-FFF2-40B4-BE49-F238E27FC236}">
                <a16:creationId xmlns:a16="http://schemas.microsoft.com/office/drawing/2014/main" id="{DE80332E-1C2D-0573-9942-2A7B41D571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B9C60E-C792-D941-B45B-EF9DDA375D67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DB2EF1A-DA80-0D96-310F-A528AFCB2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-171400"/>
            <a:ext cx="892899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30000"/>
              </a:lnSpc>
              <a:defRPr/>
            </a:pP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RSM 2022-2023</a:t>
            </a:r>
          </a:p>
          <a:p>
            <a:pPr>
              <a:lnSpc>
                <a:spcPct val="130000"/>
              </a:lnSpc>
              <a:defRPr/>
            </a:pPr>
            <a:r>
              <a:rPr lang="en-US" sz="3600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Mycoplasma</a:t>
            </a:r>
            <a:r>
              <a:rPr lang="en-US" sz="3600" i="1" dirty="0">
                <a:solidFill>
                  <a:srgbClr val="002060"/>
                </a:solidFill>
                <a:latin typeface="Impact" pitchFamily="34" charset="0"/>
                <a:ea typeface="Gungsuh" pitchFamily="18" charset="-127"/>
                <a:cs typeface="+mj-cs"/>
              </a:rPr>
              <a:t> -</a:t>
            </a:r>
            <a:r>
              <a:rPr lang="en-US" sz="3600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Legionella -Chlamydia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92CA9-5274-A0B5-524B-99C25104E105}"/>
              </a:ext>
            </a:extLst>
          </p:cNvPr>
          <p:cNvSpPr/>
          <p:nvPr/>
        </p:nvSpPr>
        <p:spPr>
          <a:xfrm>
            <a:off x="900113" y="3333750"/>
            <a:ext cx="71278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Amin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Aqel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Microbiology and Pathology </a:t>
            </a:r>
          </a:p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Medicine, Mutah University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4E3ADA1-F99E-26B7-7092-F29D98D30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92263"/>
            <a:ext cx="8358188" cy="2908300"/>
          </a:xfrm>
        </p:spPr>
        <p:txBody>
          <a:bodyPr/>
          <a:lstStyle/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Tetracycline or erythromycin</a:t>
            </a:r>
          </a:p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Fluoroquinolones</a:t>
            </a:r>
          </a:p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 2" pitchFamily="2" charset="2"/>
              <a:buNone/>
            </a:pPr>
            <a:endParaRPr lang="en-US" altLang="en-US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6D387616-BD90-1E5C-A923-4F8BC6BBE1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1A89ED-8D0D-C84C-A137-4B7D7C0DBC00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10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id="{F38994B5-693B-316A-4333-36277C45C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305800" cy="0"/>
          </a:xfrm>
          <a:prstGeom prst="line">
            <a:avLst/>
          </a:prstGeom>
          <a:noFill/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ar-EG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7F33B2D-4A1B-206D-D983-3BD31163FE6E}"/>
              </a:ext>
            </a:extLst>
          </p:cNvPr>
          <p:cNvSpPr/>
          <p:nvPr/>
        </p:nvSpPr>
        <p:spPr>
          <a:xfrm>
            <a:off x="3000375" y="285750"/>
            <a:ext cx="3000375" cy="12144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Treatment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A1612275-D928-CD1C-3E7C-18B539F7E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ED0223-9011-954F-BFC8-CC283AB0237A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11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15363" name="WordArt 2">
            <a:extLst>
              <a:ext uri="{FF2B5EF4-FFF2-40B4-BE49-F238E27FC236}">
                <a16:creationId xmlns:a16="http://schemas.microsoft.com/office/drawing/2014/main" id="{4A359A91-918E-05DE-76A7-E720A92D78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" y="1285875"/>
            <a:ext cx="8572500" cy="42148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4400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Legionella </a:t>
            </a:r>
          </a:p>
          <a:p>
            <a:pPr algn="ctr"/>
            <a:r>
              <a:rPr lang="en-US" sz="34400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pneumophilia</a:t>
            </a:r>
            <a:endParaRPr lang="en-JO" sz="34400" i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21CD2E7-C30E-4A3F-0F04-2F5F4E645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85875"/>
            <a:ext cx="8858250" cy="5357813"/>
          </a:xfrm>
        </p:spPr>
        <p:txBody>
          <a:bodyPr/>
          <a:lstStyle/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 negative rods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causing outbreak of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atypical pneumonia in hospitals.</a:t>
            </a:r>
          </a:p>
          <a:p>
            <a:pPr algn="l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Motile with polar flagella</a:t>
            </a:r>
          </a:p>
          <a:p>
            <a:pPr algn="l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Strict aerobe</a:t>
            </a:r>
          </a:p>
          <a:p>
            <a:pPr algn="l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 for growth, media containing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 cysteine &amp; iron</a:t>
            </a:r>
            <a:endParaRPr lang="en-US" alt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52C8965E-986A-E2D7-E539-237349E7E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30338F-75C2-974F-8D35-D3FB048C4967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12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301529-F3CF-6CD3-6D78-D11E477483EC}"/>
              </a:ext>
            </a:extLst>
          </p:cNvPr>
          <p:cNvSpPr/>
          <p:nvPr/>
        </p:nvSpPr>
        <p:spPr>
          <a:xfrm>
            <a:off x="1857375" y="142875"/>
            <a:ext cx="5572125" cy="10001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General characters</a:t>
            </a:r>
            <a:endParaRPr lang="ar-EG" sz="4000" b="1" dirty="0">
              <a:solidFill>
                <a:srgbClr val="FF0000"/>
              </a:solidFill>
            </a:endParaRPr>
          </a:p>
        </p:txBody>
      </p:sp>
      <p:pic>
        <p:nvPicPr>
          <p:cNvPr id="16389" name="Picture 7" descr="C:\Users\Matrix\Downloads\legonilla 3.jpg">
            <a:extLst>
              <a:ext uri="{FF2B5EF4-FFF2-40B4-BE49-F238E27FC236}">
                <a16:creationId xmlns:a16="http://schemas.microsoft.com/office/drawing/2014/main" id="{9E479BA5-8091-04A4-1485-277FADD30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090738"/>
            <a:ext cx="2268537" cy="26765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4DBDD2D-3293-BEF2-0C48-0E7A9CBF8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000125"/>
            <a:ext cx="8643938" cy="5214938"/>
          </a:xfrm>
        </p:spPr>
        <p:txBody>
          <a:bodyPr/>
          <a:lstStyle/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Air borne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No man to man transmission.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High incidence is in summer.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Can cause outbreak at large scale.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Predisposing factors: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Smoking, alcohol, old age.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Disease: as chronic pulmonary disease 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Immunocompromised status: AIDS, cancer, organ transplant.</a:t>
            </a: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037CCA46-EE52-D5DE-DBBB-00485AB72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6F12E9-ED4C-B548-A3F6-9B6C99550BB9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13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5B95A8B-3F95-2214-72DE-633A2DEC5664}"/>
              </a:ext>
            </a:extLst>
          </p:cNvPr>
          <p:cNvSpPr/>
          <p:nvPr/>
        </p:nvSpPr>
        <p:spPr>
          <a:xfrm>
            <a:off x="2500313" y="0"/>
            <a:ext cx="4143375" cy="785813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Epidemiology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F39429E-75BC-B5A7-23D0-33765264A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81075"/>
            <a:ext cx="3889375" cy="5111750"/>
          </a:xfrm>
        </p:spPr>
        <p:txBody>
          <a:bodyPr/>
          <a:lstStyle/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CHAIN OF EVENTS</a:t>
            </a:r>
            <a:r>
              <a:rPr lang="en-US" sz="2000" dirty="0"/>
              <a:t> Bacteria present in water system, slow moving / stagnant water, adequate food source, temperature range 20-50°C , aerosol formed, people present.</a:t>
            </a:r>
          </a:p>
          <a:p>
            <a:pPr marL="0" indent="0" algn="just" rtl="0">
              <a:buFont typeface="Wingdings 2" panose="05020102010507070707" pitchFamily="18" charset="2"/>
              <a:buNone/>
              <a:defRPr/>
            </a:pPr>
            <a:r>
              <a:rPr lang="en-US" sz="2000" b="1" dirty="0"/>
              <a:t>Examples on infected water sources: 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2000" b="1" dirty="0"/>
              <a:t>Storage Tanks:</a:t>
            </a:r>
            <a:r>
              <a:rPr lang="en-US" sz="2000" dirty="0"/>
              <a:t> Over capacity Stagnation Out of sight Poor flow Ambient temps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2000" b="1" dirty="0"/>
              <a:t>Showers:</a:t>
            </a:r>
            <a:r>
              <a:rPr lang="en-US" sz="2000" dirty="0"/>
              <a:t> Operate at ideal temps Poor hygiene Infrequently used Prone to scaling Create aerosol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2000" b="1" dirty="0"/>
              <a:t>Dead pipe ends.</a:t>
            </a:r>
            <a:endParaRPr lang="en-US" sz="2000" dirty="0"/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endParaRPr lang="ar-SA" sz="2000" dirty="0"/>
          </a:p>
        </p:txBody>
      </p:sp>
      <p:sp>
        <p:nvSpPr>
          <p:cNvPr id="18435" name="عنصر نائب لرقم الشريحة 3">
            <a:extLst>
              <a:ext uri="{FF2B5EF4-FFF2-40B4-BE49-F238E27FC236}">
                <a16:creationId xmlns:a16="http://schemas.microsoft.com/office/drawing/2014/main" id="{0A2B7BD8-F389-AC9B-ED76-68369CA4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2BE329-2916-274E-903E-E9D9A19F0406}" type="slidenum">
              <a:rPr lang="ar-SA" altLang="en-US">
                <a:solidFill>
                  <a:srgbClr val="045C75"/>
                </a:solidFill>
              </a:rPr>
              <a:pPr/>
              <a:t>14</a:t>
            </a:fld>
            <a:endParaRPr lang="en-US" altLang="en-US">
              <a:solidFill>
                <a:srgbClr val="045C75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6E0A1CB-2608-7503-9ADE-DC319160A4FC}"/>
              </a:ext>
            </a:extLst>
          </p:cNvPr>
          <p:cNvSpPr/>
          <p:nvPr/>
        </p:nvSpPr>
        <p:spPr>
          <a:xfrm>
            <a:off x="1979613" y="0"/>
            <a:ext cx="5357812" cy="576263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Habitat</a:t>
            </a:r>
            <a:endParaRPr lang="ar-EG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6EAD74-BD8A-7B9C-825B-48E9EC4DC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92150"/>
            <a:ext cx="24272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7B6CD6C-3D14-30C8-78AC-7A5E89EA3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717550"/>
            <a:ext cx="2416175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12EA26C-8F5E-EF55-E91D-E7CEF1BF5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97200"/>
            <a:ext cx="23034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EAD731AD-26BC-C5E1-6183-4E9860254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97200"/>
            <a:ext cx="23399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6628D04-58C7-37F3-EE88-6018F8DBD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000125"/>
            <a:ext cx="8572500" cy="5857875"/>
          </a:xfrm>
        </p:spPr>
        <p:txBody>
          <a:bodyPr/>
          <a:lstStyle/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pneumophilia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enters cooling water system, so infection occurs due to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inhalation of water aerosols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contaminated by this organism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organism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multiplies within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phagosome in the alveolar macrophage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inhibits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phagosomal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lysosomal granules fusion 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Severe cases associated with damage of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vascular endothelium in brain &amp; kidney.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CMI is the most important defense mechanism because of the intracellular growth &amp; survival of the organism.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C08223D-B862-F77B-C0AC-E89A4839E8C4}"/>
              </a:ext>
            </a:extLst>
          </p:cNvPr>
          <p:cNvSpPr/>
          <p:nvPr/>
        </p:nvSpPr>
        <p:spPr>
          <a:xfrm>
            <a:off x="571500" y="123825"/>
            <a:ext cx="8072438" cy="85725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Mode of transmission &amp; pathogenesis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4319D44-90BD-FBCB-E82E-9EF89D6E4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6E87CE-132D-ED46-AAC5-5F8765481376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15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884DCCA-A4F9-760C-493C-3BB35316B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500188"/>
            <a:ext cx="8501063" cy="4857750"/>
          </a:xfrm>
        </p:spPr>
        <p:txBody>
          <a:bodyPr/>
          <a:lstStyle/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Two forms of illness: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1- Pontiac  fever:</a:t>
            </a:r>
          </a:p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Mild flue- like illness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without pneumonia</a:t>
            </a: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 Self limiting &amp; not fatal</a:t>
            </a:r>
          </a:p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Symptoms: fever, cough, headache, malaise, myalgia.</a:t>
            </a:r>
          </a:p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Persist for about 1 week</a:t>
            </a: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96868964-E7C2-B7BC-9879-82058E98A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EB13EF-2559-4345-A6F8-2CB327DF2CA5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16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FCCF032-8182-4674-504D-31A47368FD05}"/>
              </a:ext>
            </a:extLst>
          </p:cNvPr>
          <p:cNvSpPr/>
          <p:nvPr/>
        </p:nvSpPr>
        <p:spPr>
          <a:xfrm>
            <a:off x="2071688" y="285750"/>
            <a:ext cx="5286375" cy="10001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Clinical picture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C6978FE-62F8-45B5-7E23-7C467CBC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285750"/>
            <a:ext cx="8786813" cy="6572250"/>
          </a:xfrm>
        </p:spPr>
        <p:txBody>
          <a:bodyPr/>
          <a:lstStyle/>
          <a:p>
            <a:pPr algn="l" rtl="0" eaLnBrk="1" hangingPunct="1">
              <a:lnSpc>
                <a:spcPct val="20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Legionnaires’ disease (atypical pneumonia):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severe form &amp; can be fatal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specific symptoms: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Fever, fatigue, malaise, myalgia.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symptoms: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Cough (dry non productive), hemoptysis, chest pain.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symptoms: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Neurologic &amp; GI symptoms as headache, disorientation, confusion, nausea, vomiting, diarrhea &amp; abdominal pain.  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A5F943D-BCF3-6FDE-8DDE-9C248A836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1D7175-45DD-5E47-8119-014921649661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17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DE8153-2374-FB7A-3E10-E3AD91102ACE}"/>
              </a:ext>
            </a:extLst>
          </p:cNvPr>
          <p:cNvSpPr txBox="1"/>
          <p:nvPr/>
        </p:nvSpPr>
        <p:spPr>
          <a:xfrm>
            <a:off x="2438400" y="158750"/>
            <a:ext cx="4038600" cy="46196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Laboratory diagnosis</a:t>
            </a:r>
            <a:endParaRPr lang="ar-EG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42CA0A-568E-C624-C8D6-C45E3B570A8E}"/>
              </a:ext>
            </a:extLst>
          </p:cNvPr>
          <p:cNvCxnSpPr/>
          <p:nvPr/>
        </p:nvCxnSpPr>
        <p:spPr>
          <a:xfrm rot="5400000">
            <a:off x="4191001" y="844550"/>
            <a:ext cx="304800" cy="3175"/>
          </a:xfrm>
          <a:prstGeom prst="line">
            <a:avLst/>
          </a:prstGeom>
          <a:ln w="38100">
            <a:solidFill>
              <a:srgbClr val="0D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2B688F-B7F6-8FE0-854E-02E3D0B4B571}"/>
              </a:ext>
            </a:extLst>
          </p:cNvPr>
          <p:cNvCxnSpPr/>
          <p:nvPr/>
        </p:nvCxnSpPr>
        <p:spPr>
          <a:xfrm rot="10800000">
            <a:off x="1828800" y="996950"/>
            <a:ext cx="25146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76CBD7-DB5B-D94B-FB33-B06F48A515D4}"/>
              </a:ext>
            </a:extLst>
          </p:cNvPr>
          <p:cNvCxnSpPr/>
          <p:nvPr/>
        </p:nvCxnSpPr>
        <p:spPr>
          <a:xfrm>
            <a:off x="4343400" y="996950"/>
            <a:ext cx="2743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A4B73B-8B9F-7B3A-04A5-0D6266BCCDAF}"/>
              </a:ext>
            </a:extLst>
          </p:cNvPr>
          <p:cNvCxnSpPr/>
          <p:nvPr/>
        </p:nvCxnSpPr>
        <p:spPr>
          <a:xfrm rot="5400000">
            <a:off x="1677194" y="1148556"/>
            <a:ext cx="304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D4250D-29CA-9BE1-4467-E5BF005EEA78}"/>
              </a:ext>
            </a:extLst>
          </p:cNvPr>
          <p:cNvCxnSpPr/>
          <p:nvPr/>
        </p:nvCxnSpPr>
        <p:spPr>
          <a:xfrm rot="5400000">
            <a:off x="6934994" y="1148556"/>
            <a:ext cx="304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2BD49D-1924-7065-0681-E6A65971DBB9}"/>
              </a:ext>
            </a:extLst>
          </p:cNvPr>
          <p:cNvSpPr txBox="1"/>
          <p:nvPr/>
        </p:nvSpPr>
        <p:spPr>
          <a:xfrm>
            <a:off x="1447800" y="1454150"/>
            <a:ext cx="10668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</a:rPr>
              <a:t>Direct</a:t>
            </a:r>
            <a:endParaRPr lang="ar-EG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BF6590-E2A2-0665-575E-789C0AAC04F0}"/>
              </a:ext>
            </a:extLst>
          </p:cNvPr>
          <p:cNvSpPr txBox="1"/>
          <p:nvPr/>
        </p:nvSpPr>
        <p:spPr>
          <a:xfrm>
            <a:off x="6553200" y="1377950"/>
            <a:ext cx="13716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</a:rPr>
              <a:t>Indirect</a:t>
            </a:r>
            <a:endParaRPr lang="ar-EG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204A1D-0590-6958-FFEB-6953D766FEDE}"/>
              </a:ext>
            </a:extLst>
          </p:cNvPr>
          <p:cNvSpPr txBox="1"/>
          <p:nvPr/>
        </p:nvSpPr>
        <p:spPr>
          <a:xfrm>
            <a:off x="457200" y="1981200"/>
            <a:ext cx="4267200" cy="419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Microscopic Examination: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</a:rPr>
              <a:t>of samples as b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ronchial aspirate, pleural fluid, lung biopsy, blood  &amp; water samples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</a:rPr>
              <a:t>after staining with silver stain or Giemsa stain.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Culture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</a:rPr>
              <a:t> of specimens on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buffered charcoal yeast extract agar. 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requires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cysteine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iron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to grow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1BA340-DF90-BAFF-DDD6-E5E419733F0C}"/>
              </a:ext>
            </a:extLst>
          </p:cNvPr>
          <p:cNvSpPr txBox="1"/>
          <p:nvPr/>
        </p:nvSpPr>
        <p:spPr>
          <a:xfrm>
            <a:off x="5029200" y="1905000"/>
            <a:ext cx="3886200" cy="4708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Serological tests: 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Detection of IgM or rising titer of IgG by ELISA test. 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Detection of 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legionella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antigen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 urine using ELISA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(rapid, specific test). 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PCR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for detection of nucleic acids in sputum, urine &amp; other specimens.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Biochemical reactions: </a:t>
            </a:r>
          </a:p>
          <a:p>
            <a:pPr algn="just" eaLnBrk="1" hangingPunct="1">
              <a:buClr>
                <a:srgbClr val="FF6600"/>
              </a:buClr>
              <a:buFontTx/>
              <a:buChar char="-"/>
              <a:defRPr/>
            </a:pP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organism is catalase &amp; oxidase positive.</a:t>
            </a:r>
          </a:p>
          <a:p>
            <a:pPr algn="just" eaLnBrk="1" hangingPunct="1">
              <a:buClr>
                <a:srgbClr val="FF6600"/>
              </a:buClr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540" name="Slide Number Placeholder 1">
            <a:extLst>
              <a:ext uri="{FF2B5EF4-FFF2-40B4-BE49-F238E27FC236}">
                <a16:creationId xmlns:a16="http://schemas.microsoft.com/office/drawing/2014/main" id="{E5819B6C-3486-0A8C-2064-BE0E041AF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139493-B49A-7042-A5E7-AF0F96CFF433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18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7129FEF-FE9F-D592-44A2-C36826F50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072063"/>
          </a:xfrm>
        </p:spPr>
        <p:txBody>
          <a:bodyPr/>
          <a:lstStyle/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Erythromycin or Azithromycin 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(Drug of choice) </a:t>
            </a: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or without rifampicin.</a:t>
            </a:r>
          </a:p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Fluoroquinolones. </a:t>
            </a: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08FAF87D-7FB9-47B6-797A-8FA53CF2D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911170-F484-AE45-82DD-8148D9511A6B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19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29977FD-A50A-EDC6-95BA-71A7B29AB793}"/>
              </a:ext>
            </a:extLst>
          </p:cNvPr>
          <p:cNvSpPr/>
          <p:nvPr/>
        </p:nvSpPr>
        <p:spPr>
          <a:xfrm>
            <a:off x="1571625" y="214313"/>
            <a:ext cx="6286500" cy="85725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Treatment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D4B6D95-87F5-8ED5-434B-E860E650B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981075"/>
            <a:ext cx="8229600" cy="7191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FF9900"/>
                </a:solidFill>
                <a:cs typeface="Traditional Arabic" pitchFamily="18" charset="-78"/>
              </a:rPr>
              <a:t>Typical</a:t>
            </a:r>
            <a:r>
              <a:rPr lang="en-US" altLang="en-US" dirty="0">
                <a:cs typeface="Traditional Arabic" pitchFamily="18" charset="-78"/>
              </a:rPr>
              <a:t> vs. </a:t>
            </a:r>
            <a:r>
              <a:rPr lang="en-US" altLang="en-US" dirty="0">
                <a:solidFill>
                  <a:srgbClr val="00B050"/>
                </a:solidFill>
                <a:cs typeface="Traditional Arabic" pitchFamily="18" charset="-78"/>
              </a:rPr>
              <a:t>Atypical</a:t>
            </a:r>
            <a:r>
              <a:rPr lang="en-US" altLang="en-US" dirty="0">
                <a:cs typeface="Traditional Arabic" pitchFamily="18" charset="-78"/>
              </a:rPr>
              <a:t> </a:t>
            </a:r>
            <a:r>
              <a:rPr lang="en-US" altLang="en-US" sz="5400" dirty="0">
                <a:cs typeface="Traditional Arabic" pitchFamily="18" charset="-78"/>
              </a:rPr>
              <a:t>Pneumonia</a:t>
            </a:r>
            <a:endParaRPr lang="en-US" altLang="en-US" dirty="0">
              <a:cs typeface="Traditional Arabic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76374-F4DD-FCD1-DD0A-1E26C582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17688"/>
            <a:ext cx="4097337" cy="4389437"/>
          </a:xfrm>
        </p:spPr>
        <p:txBody>
          <a:bodyPr/>
          <a:lstStyle/>
          <a:p>
            <a:pPr marL="0" indent="0" algn="ctr" rtl="0">
              <a:buFont typeface="Wingdings 2" panose="05020102010507070707" pitchFamily="18" charset="2"/>
              <a:buNone/>
              <a:defRPr/>
            </a:pPr>
            <a:r>
              <a:rPr lang="en-US" sz="1800" b="1" dirty="0">
                <a:solidFill>
                  <a:srgbClr val="FF0000"/>
                </a:solidFill>
              </a:rPr>
              <a:t>Typical  pneumonia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1600" dirty="0"/>
              <a:t>People need to rest for several days to fight off the infection. Some cases require hospitalization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1600" dirty="0"/>
              <a:t>Appear suddenly and cause a more serious illness.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1500" b="1" u="sng" dirty="0">
                <a:solidFill>
                  <a:srgbClr val="0000FF"/>
                </a:solidFill>
              </a:rPr>
              <a:t>Reproductive cough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1600" dirty="0"/>
              <a:t>Affects the alveoli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1600" dirty="0"/>
              <a:t>Occurs in Immunocompetent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1600" dirty="0"/>
              <a:t>Symptoms are confined to the respiratory system 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endParaRPr lang="en-US" sz="1600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F5735B3-6B85-7C72-9C80-19BEC6705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0580A4-D6C0-3746-A0BC-7BDF11FD1937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2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7173" name="Content Placeholder 2">
            <a:extLst>
              <a:ext uri="{FF2B5EF4-FFF2-40B4-BE49-F238E27FC236}">
                <a16:creationId xmlns:a16="http://schemas.microsoft.com/office/drawing/2014/main" id="{E66616C5-7D02-4719-D3DA-B3603AB8FAA1}"/>
              </a:ext>
            </a:extLst>
          </p:cNvPr>
          <p:cNvSpPr txBox="1">
            <a:spLocks/>
          </p:cNvSpPr>
          <p:nvPr/>
        </p:nvSpPr>
        <p:spPr bwMode="auto">
          <a:xfrm>
            <a:off x="5219700" y="2371725"/>
            <a:ext cx="2530475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</a:pPr>
            <a:endParaRPr lang="en-US" altLang="en-US" sz="2600">
              <a:latin typeface="Constantia" panose="02030602050306030303" pitchFamily="18" charset="0"/>
              <a:ea typeface="Majalla UI"/>
              <a:cs typeface="Majalla 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0496D9-F980-FEF9-A6E1-43FFEDDD939F}"/>
              </a:ext>
            </a:extLst>
          </p:cNvPr>
          <p:cNvSpPr txBox="1">
            <a:spLocks/>
          </p:cNvSpPr>
          <p:nvPr/>
        </p:nvSpPr>
        <p:spPr bwMode="auto">
          <a:xfrm>
            <a:off x="4572000" y="1746250"/>
            <a:ext cx="4321175" cy="51387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1pPr>
            <a:lvl2pPr marL="639763" indent="-2460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2pPr>
            <a:lvl3pPr marL="914400" indent="-2460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3pPr>
            <a:lvl4pPr marL="1187450" indent="-2095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4pPr>
            <a:lvl5pPr marL="1462088" indent="-2095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Wingdings 2" panose="05020102010507070707" pitchFamily="18" charset="2"/>
              <a:buNone/>
              <a:defRPr/>
            </a:pPr>
            <a:r>
              <a:rPr lang="en-US" sz="1800" b="1" dirty="0">
                <a:solidFill>
                  <a:srgbClr val="FF0000"/>
                </a:solidFill>
              </a:rPr>
              <a:t>Atypical  pneumonia</a:t>
            </a:r>
            <a:endParaRPr lang="en-US" sz="1800" b="1" dirty="0"/>
          </a:p>
          <a:p>
            <a:pPr algn="just" rtl="0">
              <a:defRPr/>
            </a:pPr>
            <a:r>
              <a:rPr lang="en-US" sz="1500" dirty="0"/>
              <a:t>Do not usually require hospitalization, and a person is unlikely to be significantly ill. This is why it is often called walking pneumonia</a:t>
            </a:r>
          </a:p>
          <a:p>
            <a:pPr algn="just" rtl="0">
              <a:defRPr/>
            </a:pPr>
            <a:r>
              <a:rPr lang="en-US" sz="1500" dirty="0"/>
              <a:t>Many people can function normally and do most of their everyday tasks with little difficulty.</a:t>
            </a:r>
          </a:p>
          <a:p>
            <a:pPr algn="just" rtl="0">
              <a:defRPr/>
            </a:pPr>
            <a:r>
              <a:rPr lang="en-US" sz="1500" dirty="0"/>
              <a:t>have certain symptoms that others with typical pneumonia will often not have. These include a prominent headache, a low-grade fever, an earache, and a sore throat, </a:t>
            </a:r>
            <a:r>
              <a:rPr lang="en-US" sz="1500" b="1" u="sng" dirty="0">
                <a:solidFill>
                  <a:srgbClr val="0000FF"/>
                </a:solidFill>
              </a:rPr>
              <a:t>dry cough.</a:t>
            </a:r>
          </a:p>
          <a:p>
            <a:pPr algn="just" rtl="0">
              <a:defRPr/>
            </a:pPr>
            <a:r>
              <a:rPr lang="en-US" sz="1500" dirty="0"/>
              <a:t>Affects the interstitial tissue (parenchyma)</a:t>
            </a:r>
          </a:p>
          <a:p>
            <a:pPr algn="just" rtl="0">
              <a:defRPr/>
            </a:pPr>
            <a:r>
              <a:rPr lang="en-US" sz="1500" dirty="0"/>
              <a:t>Occurs in </a:t>
            </a:r>
            <a:r>
              <a:rPr lang="en-US" sz="1500" dirty="0" err="1"/>
              <a:t>Immunosuppressed</a:t>
            </a:r>
            <a:endParaRPr lang="en-US" sz="1500" dirty="0"/>
          </a:p>
          <a:p>
            <a:pPr algn="just" rtl="0">
              <a:defRPr/>
            </a:pPr>
            <a:r>
              <a:rPr lang="en-US" sz="1500" dirty="0"/>
              <a:t>Symptoms are not confined to the respiratory system </a:t>
            </a:r>
          </a:p>
          <a:p>
            <a:pPr algn="just" rtl="0">
              <a:defRPr/>
            </a:pPr>
            <a:r>
              <a:rPr lang="en-US" sz="1500" dirty="0"/>
              <a:t>Requires different antibiotics than typical pneumonia, which is commonly caused by the bacteria </a:t>
            </a:r>
            <a:r>
              <a:rPr lang="en-US" sz="1500" i="1" dirty="0"/>
              <a:t>S. pneumonia.</a:t>
            </a:r>
          </a:p>
          <a:p>
            <a:pPr algn="just" rtl="0">
              <a:defRPr/>
            </a:pPr>
            <a:r>
              <a:rPr lang="en-US" sz="1500" dirty="0"/>
              <a:t>Most are hospital acquired.</a:t>
            </a:r>
          </a:p>
          <a:p>
            <a:pPr algn="just" rtl="0">
              <a:defRPr/>
            </a:pPr>
            <a:endParaRPr lang="en-US" sz="16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117C4108-42AD-A56C-A03D-800A93757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DBEEBA-4392-ED4D-AB54-BB25769BC102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20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6" name="WordArt 2">
            <a:extLst>
              <a:ext uri="{FF2B5EF4-FFF2-40B4-BE49-F238E27FC236}">
                <a16:creationId xmlns:a16="http://schemas.microsoft.com/office/drawing/2014/main" id="{4B11D360-BBB9-A451-5725-E01DBA7242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0063" y="500063"/>
            <a:ext cx="8072437" cy="592931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1" hangingPunct="1">
              <a:defRPr/>
            </a:pPr>
            <a:endParaRPr lang="en-US" sz="23900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  <a:p>
            <a:pPr algn="ctr" eaLnBrk="1" hangingPunct="1">
              <a:defRPr/>
            </a:pPr>
            <a:r>
              <a:rPr lang="en-US" sz="23900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Chlamydia </a:t>
            </a:r>
            <a:r>
              <a:rPr lang="en-US" sz="23900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pneumoniae</a:t>
            </a:r>
            <a:endParaRPr lang="en-US" sz="23900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 Black"/>
            </a:endParaRPr>
          </a:p>
          <a:p>
            <a:pPr algn="ctr" eaLnBrk="1" hangingPunct="1">
              <a:defRPr/>
            </a:pPr>
            <a:endParaRPr lang="ar-EG" sz="23900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E9547AE-B59C-3A78-4396-1A521F634B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143000"/>
            <a:ext cx="8358188" cy="5500688"/>
          </a:xfrm>
        </p:spPr>
        <p:txBody>
          <a:bodyPr/>
          <a:lstStyle/>
          <a:p>
            <a:pPr marL="0" indent="0" algn="just" rtl="0" eaLnBrk="1" hangingPunct="1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obligate intracellular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 –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bacteria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infects human. </a:t>
            </a:r>
          </a:p>
          <a:p>
            <a:pPr marL="0" indent="0" algn="just" rtl="0" eaLnBrk="1" hangingPunct="1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is a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cause of atypical pneumonia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rtl="0" eaLnBrk="1" hangingPunct="1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past it considered as a virus due to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Their small size (0.2- 1 um).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Can not synthesize ATP for energy so they need to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intracellular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host cell or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 culture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energy &amp; metabolites. 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altLang="en-US" sz="2000" b="1" dirty="0">
                <a:solidFill>
                  <a:srgbClr val="002060"/>
                </a:solidFill>
              </a:rPr>
              <a:t> possess both RNA and DNA, like bacteria</a:t>
            </a:r>
          </a:p>
          <a:p>
            <a:pPr algn="just" rtl="0" eaLnBrk="1" hangingPunct="1">
              <a:lnSpc>
                <a:spcPct val="250000"/>
              </a:lnSpc>
              <a:buClr>
                <a:srgbClr val="FF6600"/>
              </a:buClr>
              <a:buFont typeface="Wingdings 2" panose="05020102010507070707" pitchFamily="18" charset="2"/>
              <a:buNone/>
              <a:defRPr/>
            </a:pPr>
            <a:endParaRPr lang="en-US" altLang="en-U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1369838A-E145-25C1-6F35-A1F5E3FD4E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E0AFCE-8E76-6B49-A55F-555A780EB01E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21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687063A-F440-4F5C-3A52-0794A65B5C89}"/>
              </a:ext>
            </a:extLst>
          </p:cNvPr>
          <p:cNvSpPr/>
          <p:nvPr/>
        </p:nvSpPr>
        <p:spPr>
          <a:xfrm>
            <a:off x="1928813" y="285750"/>
            <a:ext cx="5357812" cy="85725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General characters</a:t>
            </a:r>
            <a:endParaRPr lang="ar-EG" sz="4000" b="1" dirty="0">
              <a:solidFill>
                <a:srgbClr val="FF0000"/>
              </a:solidFill>
            </a:endParaRPr>
          </a:p>
        </p:txBody>
      </p:sp>
      <p:pic>
        <p:nvPicPr>
          <p:cNvPr id="25605" name="Picture 7">
            <a:extLst>
              <a:ext uri="{FF2B5EF4-FFF2-40B4-BE49-F238E27FC236}">
                <a16:creationId xmlns:a16="http://schemas.microsoft.com/office/drawing/2014/main" id="{5E5691CD-B9F6-8318-3241-A316F2C1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365625"/>
            <a:ext cx="2683917" cy="192881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D8837A-AB56-3FF5-5C48-209A09554944}"/>
              </a:ext>
            </a:extLst>
          </p:cNvPr>
          <p:cNvSpPr txBox="1"/>
          <p:nvPr/>
        </p:nvSpPr>
        <p:spPr>
          <a:xfrm>
            <a:off x="6769100" y="6415088"/>
            <a:ext cx="1979613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sz="1600" b="1" i="1" dirty="0">
                <a:solidFill>
                  <a:srgbClr val="000066"/>
                </a:solidFill>
              </a:rPr>
              <a:t>C. pneumoniae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endParaRPr lang="ar-EG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DEFC7269-D5D9-6EDA-D5EC-65BF961DE6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7E93B4-8288-ED4A-98BA-6DB16BAD5FE8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22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id="{13461173-BB73-2D1A-940C-AD2626D93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305800" cy="0"/>
          </a:xfrm>
          <a:prstGeom prst="line">
            <a:avLst/>
          </a:prstGeom>
          <a:noFill/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ar-EG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33D7512-BF3B-67D2-AC9F-6E5A901824B6}"/>
              </a:ext>
            </a:extLst>
          </p:cNvPr>
          <p:cNvSpPr/>
          <p:nvPr/>
        </p:nvSpPr>
        <p:spPr>
          <a:xfrm>
            <a:off x="1928813" y="0"/>
            <a:ext cx="5357812" cy="71437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Life cycle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26629" name="Content Placeholder 5">
            <a:extLst>
              <a:ext uri="{FF2B5EF4-FFF2-40B4-BE49-F238E27FC236}">
                <a16:creationId xmlns:a16="http://schemas.microsoft.com/office/drawing/2014/main" id="{9AFBF040-069E-1363-CDE6-1D7043D97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5813"/>
            <a:ext cx="9001125" cy="6357937"/>
          </a:xfrm>
        </p:spPr>
        <p:txBody>
          <a:bodyPr/>
          <a:lstStyle/>
          <a:p>
            <a:pPr algn="just" rtl="0">
              <a:lnSpc>
                <a:spcPct val="150000"/>
              </a:lnSpc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0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-Chlamydia pneumoniae 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elementary body 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(EB)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infective stage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0">
              <a:lnSpc>
                <a:spcPct val="150000"/>
              </a:lnSpc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Man infected by 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droplets infection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0">
              <a:lnSpc>
                <a:spcPct val="150000"/>
              </a:lnSpc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Inside the lung, 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taken by epithelial cells of respiratory tract by phagocytosis like process forming 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endosome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0">
              <a:lnSpc>
                <a:spcPct val="150000"/>
              </a:lnSpc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EB transforms into 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reticulate body (RB) that replicates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the endosome  forming  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large numbers of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Ebs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seen in the host cells as intracytoplasmic 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bodies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0">
              <a:lnSpc>
                <a:spcPct val="150000"/>
              </a:lnSpc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The EBs released back into the lung to infect new cells either in the same host or in a new host.</a:t>
            </a:r>
          </a:p>
          <a:p>
            <a:pPr algn="just" rtl="0">
              <a:lnSpc>
                <a:spcPct val="150000"/>
              </a:lnSpc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NB.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EBs are able to infect new cells but can not replicate while RB replicates but not able to cause new infection.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9" name="Picture 13" descr="Bacterial Infections of the Reproductive System - Risser Microbiology F2017  - OpenStax CNX">
            <a:extLst>
              <a:ext uri="{FF2B5EF4-FFF2-40B4-BE49-F238E27FC236}">
                <a16:creationId xmlns:a16="http://schemas.microsoft.com/office/drawing/2014/main" id="{B4ADC3A5-87CE-7F3B-0E52-06033790D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20896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032A04-73E5-8931-4DFE-2E0DB1F2B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60325"/>
            <a:ext cx="4667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</a:rPr>
              <a:t>Life cycle of chlamydia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B6B12C3-4406-49B7-2DE6-96CA7A6DA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143000"/>
            <a:ext cx="8358188" cy="5357813"/>
          </a:xfrm>
        </p:spPr>
        <p:txBody>
          <a:bodyPr/>
          <a:lstStyle/>
          <a:p>
            <a:pPr marL="457200" indent="-457200" algn="just" rtl="0" eaLnBrk="1" hangingPunct="1">
              <a:buClr>
                <a:srgbClr val="FF6600"/>
              </a:buClr>
              <a:buFont typeface="Wingdings" pitchFamily="2" charset="2"/>
              <a:buChar char="q"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pneumoniae </a:t>
            </a: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 the epithelial cells of the respiratory  tract causing bronchitis &amp; atypical pneumonia.</a:t>
            </a:r>
          </a:p>
          <a:p>
            <a:pPr marL="457200" indent="-457200"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C/P:</a:t>
            </a:r>
          </a:p>
          <a:p>
            <a:pPr marL="457200" indent="-457200" algn="just" rtl="0" eaLnBrk="1" hangingPunct="1"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Most infection is asymptomatic.</a:t>
            </a:r>
          </a:p>
          <a:p>
            <a:pPr marL="457200" indent="-457200" algn="just" rtl="0" eaLnBrk="1" hangingPunct="1"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Mild or moderate symptoms:</a:t>
            </a:r>
          </a:p>
          <a:p>
            <a:pPr marL="457200" indent="-457200"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Prolonged non reproductive cough, fever, fatigue, bronchitis.</a:t>
            </a:r>
          </a:p>
          <a:p>
            <a:pPr marL="457200" indent="-457200"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common pharyngitis, laryngitis &amp; sinusitis.</a:t>
            </a:r>
          </a:p>
          <a:p>
            <a:pPr marL="457200" indent="-457200"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Risk group: </a:t>
            </a: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ages but most common in school age children (5-15 years)</a:t>
            </a:r>
          </a:p>
          <a:p>
            <a:pPr marL="457200" indent="-457200"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990A37-50C7-3B06-629D-D5860F693E37}"/>
              </a:ext>
            </a:extLst>
          </p:cNvPr>
          <p:cNvSpPr/>
          <p:nvPr/>
        </p:nvSpPr>
        <p:spPr>
          <a:xfrm>
            <a:off x="428625" y="142875"/>
            <a:ext cx="8215313" cy="10001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Pathogenesis &amp; symptomatology 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878F029-2277-30C0-4BC7-01B122AA1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B84B26-AD72-804A-BC01-86D3BAB6880A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24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F63D0F2-1AAE-B373-9A52-94F467C6A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642938"/>
            <a:ext cx="8858250" cy="6215062"/>
          </a:xfrm>
        </p:spPr>
        <p:txBody>
          <a:bodyPr/>
          <a:lstStyle/>
          <a:p>
            <a:pPr marL="0" indent="0" algn="just" rtl="0" eaLnBrk="1" hangingPunct="1">
              <a:lnSpc>
                <a:spcPct val="200000"/>
              </a:lnSpc>
              <a:spcBef>
                <a:spcPct val="0"/>
              </a:spcBef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Microscopic Examination: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specimens ( sputum) to detect intra-cytoplasmic inclusion bodies using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Giemsa stain or Immunofluorescence stain.</a:t>
            </a:r>
          </a:p>
          <a:p>
            <a:pPr marL="0" indent="0" algn="just" rtl="0" eaLnBrk="1" hangingPunct="1">
              <a:lnSpc>
                <a:spcPct val="200000"/>
              </a:lnSpc>
              <a:spcBef>
                <a:spcPct val="0"/>
              </a:spcBef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Detection of 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Chlamydia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antigen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ELISA &amp; IFT.</a:t>
            </a:r>
          </a:p>
          <a:p>
            <a:pPr marL="0" indent="0" algn="just" rtl="0" eaLnBrk="1" hangingPunct="1">
              <a:lnSpc>
                <a:spcPct val="200000"/>
              </a:lnSpc>
              <a:spcBef>
                <a:spcPct val="0"/>
              </a:spcBef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Cell culture: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grow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HEP-2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detect inclusion bodies.</a:t>
            </a:r>
          </a:p>
          <a:p>
            <a:pPr marL="0" indent="0" algn="just" rtl="0" eaLnBrk="1" hangingPunct="1">
              <a:lnSpc>
                <a:spcPct val="200000"/>
              </a:lnSpc>
              <a:spcBef>
                <a:spcPct val="0"/>
              </a:spcBef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Serological examination: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 in the diagnosis of 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chlamydia pneumoniae.</a:t>
            </a:r>
          </a:p>
          <a:p>
            <a:pPr marL="0" indent="0" algn="just" rtl="0" eaLnBrk="1" hangingPunct="1">
              <a:lnSpc>
                <a:spcPct val="200000"/>
              </a:lnSpc>
              <a:spcBef>
                <a:spcPct val="0"/>
              </a:spcBef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PCR.</a:t>
            </a: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7E38CB98-2200-37F6-301A-B56728392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EE2253-2799-504E-854F-1278C8E88697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25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5BB558-E7C6-CB76-34A8-994DDEC06711}"/>
              </a:ext>
            </a:extLst>
          </p:cNvPr>
          <p:cNvSpPr/>
          <p:nvPr/>
        </p:nvSpPr>
        <p:spPr>
          <a:xfrm>
            <a:off x="2643188" y="142875"/>
            <a:ext cx="3643312" cy="6429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Diagnosis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CDA9F71-492E-DAA0-4DB5-ADFB27723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072063"/>
          </a:xfrm>
        </p:spPr>
        <p:txBody>
          <a:bodyPr/>
          <a:lstStyle/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Tetracyclines </a:t>
            </a:r>
            <a:r>
              <a:rPr lang="en-US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(drug of choice).</a:t>
            </a:r>
          </a:p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36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Erythromycin. </a:t>
            </a: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318161E2-5E5F-1848-EB15-5B02AA16C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8619AE-E0A2-7644-A004-6A8AF2B88D1E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26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AF9FF4-59CF-D9D8-5398-68D9D9B329CC}"/>
              </a:ext>
            </a:extLst>
          </p:cNvPr>
          <p:cNvSpPr/>
          <p:nvPr/>
        </p:nvSpPr>
        <p:spPr>
          <a:xfrm>
            <a:off x="2928938" y="285750"/>
            <a:ext cx="3286125" cy="85725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Treatment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>
            <a:extLst>
              <a:ext uri="{FF2B5EF4-FFF2-40B4-BE49-F238E27FC236}">
                <a16:creationId xmlns:a16="http://schemas.microsoft.com/office/drawing/2014/main" id="{DE80332E-1C2D-0573-9942-2A7B41D571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B9C60E-C792-D941-B45B-EF9DDA375D67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3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DB2EF1A-DA80-0D96-310F-A528AFCB2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087282"/>
            <a:ext cx="8173416" cy="134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30000"/>
              </a:lnSpc>
              <a:defRPr/>
            </a:pPr>
            <a:r>
              <a:rPr lang="en-US" sz="3600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Mycoplasma</a:t>
            </a:r>
          </a:p>
        </p:txBody>
      </p:sp>
    </p:spTree>
    <p:extLst>
      <p:ext uri="{BB962C8B-B14F-4D97-AF65-F5344CB8AC3E}">
        <p14:creationId xmlns:p14="http://schemas.microsoft.com/office/powerpoint/2010/main" val="15980179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08002BF-845C-9B48-9544-52314BFA29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2E572D-263A-3845-A377-C1BBD9F759F9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4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B4EA24-C16D-5FC5-A21A-4964D1DAB43C}"/>
              </a:ext>
            </a:extLst>
          </p:cNvPr>
          <p:cNvSpPr/>
          <p:nvPr/>
        </p:nvSpPr>
        <p:spPr>
          <a:xfrm>
            <a:off x="1714500" y="285750"/>
            <a:ext cx="6000750" cy="10001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Morphology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9220" name="TextBox 7">
            <a:extLst>
              <a:ext uri="{FF2B5EF4-FFF2-40B4-BE49-F238E27FC236}">
                <a16:creationId xmlns:a16="http://schemas.microsoft.com/office/drawing/2014/main" id="{6FB73DB7-98E0-7735-D90F-00F36915C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00188"/>
            <a:ext cx="567848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b="1">
                <a:solidFill>
                  <a:srgbClr val="0070C0"/>
                </a:solidFill>
                <a:ea typeface="Majalla UI"/>
                <a:cs typeface="Majalla UI"/>
              </a:rPr>
              <a:t>The smallest prokaryotic organism.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b="1">
                <a:solidFill>
                  <a:srgbClr val="0070C0"/>
                </a:solidFill>
                <a:ea typeface="Majalla UI"/>
                <a:cs typeface="Majalla UI"/>
              </a:rPr>
              <a:t> Size: 0.2-0.3 um.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b="1">
                <a:solidFill>
                  <a:srgbClr val="0070C0"/>
                </a:solidFill>
                <a:ea typeface="Majalla UI"/>
                <a:cs typeface="Majalla UI"/>
              </a:rPr>
              <a:t> Polymorphic: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C00000"/>
                </a:solidFill>
                <a:ea typeface="Majalla UI"/>
                <a:cs typeface="Majalla UI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ea typeface="Majalla UI"/>
                <a:cs typeface="Majalla UI"/>
              </a:rPr>
              <a:t>Spherical.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FF0000"/>
                </a:solidFill>
                <a:ea typeface="Majalla UI"/>
                <a:cs typeface="Majalla UI"/>
              </a:rPr>
              <a:t> short rod.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FF0000"/>
                </a:solidFill>
                <a:ea typeface="Majalla UI"/>
                <a:cs typeface="Majalla UI"/>
              </a:rPr>
              <a:t> pear shaped.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FF0000"/>
                </a:solidFill>
                <a:ea typeface="Majalla UI"/>
                <a:cs typeface="Majalla UI"/>
              </a:rPr>
              <a:t> filamentous.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FF0000"/>
                </a:solidFill>
                <a:ea typeface="Majalla UI"/>
                <a:cs typeface="Majalla UI"/>
              </a:rPr>
              <a:t>Lack cell wall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FF0000"/>
                </a:solidFill>
                <a:ea typeface="Majalla UI"/>
                <a:cs typeface="Majalla UI"/>
              </a:rPr>
              <a:t>gram negative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FF0000"/>
                </a:solidFill>
                <a:ea typeface="Majalla UI"/>
                <a:cs typeface="Majalla UI"/>
              </a:rPr>
              <a:t>Require complex media for growth.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FF0000"/>
                </a:solidFill>
                <a:ea typeface="Majalla UI"/>
                <a:cs typeface="Majalla UI"/>
              </a:rPr>
              <a:t>Grow slowly by binary fission.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ar-EG" altLang="en-US" sz="1600" b="1">
              <a:solidFill>
                <a:srgbClr val="FF0000"/>
              </a:solidFill>
              <a:ea typeface="Majalla UI"/>
              <a:cs typeface="Majalla UI"/>
            </a:endParaRPr>
          </a:p>
        </p:txBody>
      </p:sp>
      <p:pic>
        <p:nvPicPr>
          <p:cNvPr id="8197" name="Picture 9" descr="C:\Users\Matrix\Downloads\mycoplasma 18.jpg">
            <a:extLst>
              <a:ext uri="{FF2B5EF4-FFF2-40B4-BE49-F238E27FC236}">
                <a16:creationId xmlns:a16="http://schemas.microsoft.com/office/drawing/2014/main" id="{C7059575-6EE5-2965-30B3-02AEC4914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05038"/>
            <a:ext cx="2857500" cy="20716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10" descr="C:\Users\Matrix\Downloads\mycoplasma 19.jpg">
            <a:extLst>
              <a:ext uri="{FF2B5EF4-FFF2-40B4-BE49-F238E27FC236}">
                <a16:creationId xmlns:a16="http://schemas.microsoft.com/office/drawing/2014/main" id="{236B3D3E-663F-1782-6D34-5338FA840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4633913"/>
            <a:ext cx="4338638" cy="2171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11" descr="C:\Users\Matrix\Downloads\mycoplasma 20.jpg">
            <a:extLst>
              <a:ext uri="{FF2B5EF4-FFF2-40B4-BE49-F238E27FC236}">
                <a16:creationId xmlns:a16="http://schemas.microsoft.com/office/drawing/2014/main" id="{E05EC076-271D-CBFF-C29F-F93DEF512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412875"/>
            <a:ext cx="3071813" cy="31892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D0E7C9D4-E465-87E8-F72A-CA544111B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CEBF69-3D35-654B-8D4C-A696087CF48F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5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C46F781-D1C4-0A70-64ED-B44462DD4EC9}"/>
              </a:ext>
            </a:extLst>
          </p:cNvPr>
          <p:cNvSpPr/>
          <p:nvPr/>
        </p:nvSpPr>
        <p:spPr>
          <a:xfrm>
            <a:off x="1500188" y="500063"/>
            <a:ext cx="6357937" cy="10001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Classification of </a:t>
            </a:r>
            <a:r>
              <a:rPr lang="en-US" sz="3600" b="1" i="1" dirty="0" err="1">
                <a:solidFill>
                  <a:srgbClr val="FF0000"/>
                </a:solidFill>
              </a:rPr>
              <a:t>Mycolasma</a:t>
            </a:r>
            <a:endParaRPr lang="ar-EG" sz="3600" b="1" i="1" dirty="0">
              <a:solidFill>
                <a:srgbClr val="FF0000"/>
              </a:solidFill>
            </a:endParaRPr>
          </a:p>
        </p:txBody>
      </p:sp>
      <p:sp>
        <p:nvSpPr>
          <p:cNvPr id="10244" name="TextBox 31">
            <a:extLst>
              <a:ext uri="{FF2B5EF4-FFF2-40B4-BE49-F238E27FC236}">
                <a16:creationId xmlns:a16="http://schemas.microsoft.com/office/drawing/2014/main" id="{40800128-BF1A-A34E-C577-61D6E43F0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714500"/>
            <a:ext cx="8358187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ea typeface="Majalla UI"/>
                <a:cs typeface="Majalla UI"/>
              </a:rPr>
              <a:t>     </a:t>
            </a:r>
            <a:r>
              <a:rPr lang="en-US" altLang="en-US" sz="2400" b="1" u="sng">
                <a:solidFill>
                  <a:srgbClr val="FF0000"/>
                </a:solidFill>
                <a:ea typeface="Majalla UI"/>
                <a:cs typeface="Majalla UI"/>
              </a:rPr>
              <a:t>Organism</a:t>
            </a:r>
            <a:r>
              <a:rPr lang="en-US" altLang="en-US" sz="2400" b="1">
                <a:solidFill>
                  <a:srgbClr val="0070C0"/>
                </a:solidFill>
                <a:ea typeface="Majalla UI"/>
                <a:cs typeface="Majalla UI"/>
              </a:rPr>
              <a:t>                                      </a:t>
            </a:r>
            <a:r>
              <a:rPr lang="en-US" altLang="en-US" sz="2400" b="1" u="sng">
                <a:solidFill>
                  <a:srgbClr val="FF0000"/>
                </a:solidFill>
                <a:ea typeface="Majalla UI"/>
                <a:cs typeface="Majalla UI"/>
              </a:rPr>
              <a:t>Diseases</a:t>
            </a:r>
          </a:p>
          <a:p>
            <a:pPr eaLnBrk="1" hangingPunct="1"/>
            <a:endParaRPr lang="en-US" altLang="en-US">
              <a:ea typeface="Majalla UI"/>
              <a:cs typeface="Majalla UI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i="1">
                <a:solidFill>
                  <a:srgbClr val="FF0000"/>
                </a:solidFill>
                <a:ea typeface="Majalla UI"/>
                <a:cs typeface="Majalla UI"/>
              </a:rPr>
              <a:t>1- M. Pneumoniae                          </a:t>
            </a:r>
            <a:r>
              <a:rPr lang="en-US" altLang="en-US" sz="2000" b="1">
                <a:solidFill>
                  <a:srgbClr val="0070C0"/>
                </a:solidFill>
                <a:ea typeface="Majalla UI"/>
                <a:cs typeface="Majalla UI"/>
              </a:rPr>
              <a:t>- Upper respiratory tract disease.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>
                <a:solidFill>
                  <a:srgbClr val="0070C0"/>
                </a:solidFill>
                <a:ea typeface="Majalla UI"/>
                <a:cs typeface="Majalla UI"/>
              </a:rPr>
              <a:t>                                                        - Tracheobronchitis.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>
                <a:solidFill>
                  <a:srgbClr val="0070C0"/>
                </a:solidFill>
                <a:ea typeface="Majalla UI"/>
                <a:cs typeface="Majalla UI"/>
              </a:rPr>
              <a:t>                                                        - Atypical pneumonia.</a:t>
            </a:r>
          </a:p>
          <a:p>
            <a:pPr eaLnBrk="1" hangingPunct="1"/>
            <a:endParaRPr lang="en-US" altLang="en-US">
              <a:ea typeface="Majalla UI"/>
              <a:cs typeface="Majalla UI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i="1">
                <a:solidFill>
                  <a:srgbClr val="FF0000"/>
                </a:solidFill>
                <a:ea typeface="Majalla UI"/>
                <a:cs typeface="Majalla UI"/>
              </a:rPr>
              <a:t>2- M. hominis                                 </a:t>
            </a:r>
            <a:r>
              <a:rPr lang="en-US" altLang="en-US" sz="2000" b="1">
                <a:solidFill>
                  <a:srgbClr val="0070C0"/>
                </a:solidFill>
                <a:ea typeface="Majalla UI"/>
                <a:cs typeface="Majalla UI"/>
              </a:rPr>
              <a:t>- Pyelonephritis.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>
                <a:solidFill>
                  <a:srgbClr val="0070C0"/>
                </a:solidFill>
                <a:ea typeface="Majalla UI"/>
                <a:cs typeface="Majalla UI"/>
              </a:rPr>
              <a:t>                                                        - Pelvic inflammatory disease.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>
                <a:solidFill>
                  <a:srgbClr val="0070C0"/>
                </a:solidFill>
                <a:ea typeface="Majalla UI"/>
                <a:cs typeface="Majalla UI"/>
              </a:rPr>
              <a:t>                                                        - Postpartum fever</a:t>
            </a:r>
            <a:r>
              <a:rPr lang="en-US" altLang="en-US" sz="2000">
                <a:solidFill>
                  <a:srgbClr val="0070C0"/>
                </a:solidFill>
                <a:ea typeface="Majalla UI"/>
                <a:cs typeface="Majalla UI"/>
              </a:rPr>
              <a:t>.</a:t>
            </a:r>
          </a:p>
          <a:p>
            <a:pPr eaLnBrk="1" hangingPunct="1"/>
            <a:endParaRPr lang="en-US" altLang="en-US">
              <a:ea typeface="Majalla UI"/>
              <a:cs typeface="Majalla UI"/>
            </a:endParaRPr>
          </a:p>
          <a:p>
            <a:pPr eaLnBrk="1" hangingPunct="1"/>
            <a:r>
              <a:rPr lang="en-US" altLang="en-US" sz="2000" b="1" i="1">
                <a:solidFill>
                  <a:srgbClr val="FF0000"/>
                </a:solidFill>
                <a:ea typeface="Majalla UI"/>
                <a:cs typeface="Majalla UI"/>
              </a:rPr>
              <a:t>3- M. genitalium                            </a:t>
            </a:r>
            <a:r>
              <a:rPr lang="en-US" altLang="en-US" sz="2000" b="1">
                <a:solidFill>
                  <a:srgbClr val="0070C0"/>
                </a:solidFill>
                <a:ea typeface="Majalla UI"/>
                <a:cs typeface="Majalla UI"/>
              </a:rPr>
              <a:t>- Non-gonococcal urethritis. </a:t>
            </a:r>
            <a:r>
              <a:rPr lang="en-US" altLang="en-US">
                <a:ea typeface="Majalla UI"/>
                <a:cs typeface="Majalla UI"/>
              </a:rPr>
              <a:t>                                 </a:t>
            </a:r>
            <a:endParaRPr lang="ar-EG" altLang="en-US">
              <a:ea typeface="Majalla UI"/>
              <a:cs typeface="Majalla UI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1B36A52-7345-761A-8C9D-D77CC7B70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85875"/>
            <a:ext cx="8501063" cy="5286375"/>
          </a:xfrm>
        </p:spPr>
        <p:txBody>
          <a:bodyPr/>
          <a:lstStyle/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Adherence: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pneumoniae 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specific protein (adhesin) localized at the tips of organism to attach it to the respiratory epithelium and erythrocytes.</a:t>
            </a:r>
            <a:r>
              <a:rPr lang="en-US" altLang="en-US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adherence leads to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Ceases  of cilia Movement 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2- Clearance mechanism stops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coughing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 metabolic products</a:t>
            </a: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cell damage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Immunopathogenesis: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of macrophages &amp; stimulation of cytokine production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</a:pPr>
            <a:r>
              <a:rPr lang="en-US" altLang="en-US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pneumoniae </a:t>
            </a: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affect school children with the highest infection rate among individuals aged 5-20 years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endParaRPr lang="en-US" altLang="en-U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DD60DBD-B659-26BD-9F7C-863959D5D06C}"/>
              </a:ext>
            </a:extLst>
          </p:cNvPr>
          <p:cNvSpPr/>
          <p:nvPr/>
        </p:nvSpPr>
        <p:spPr>
          <a:xfrm>
            <a:off x="857250" y="285750"/>
            <a:ext cx="7072313" cy="71437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EG" sz="3200" b="1" dirty="0">
                <a:solidFill>
                  <a:srgbClr val="FF0000"/>
                </a:solidFill>
              </a:rPr>
              <a:t>   </a:t>
            </a:r>
            <a:r>
              <a:rPr lang="en-US" sz="3200" b="1" dirty="0">
                <a:solidFill>
                  <a:srgbClr val="FF0000"/>
                </a:solidFill>
              </a:rPr>
              <a:t>Pathogenesis of </a:t>
            </a:r>
            <a:r>
              <a:rPr lang="en-US" sz="3200" b="1" i="1" dirty="0">
                <a:solidFill>
                  <a:srgbClr val="FF0000"/>
                </a:solidFill>
              </a:rPr>
              <a:t>M. </a:t>
            </a:r>
            <a:r>
              <a:rPr lang="en-US" sz="3200" b="1" i="1" dirty="0" err="1">
                <a:solidFill>
                  <a:srgbClr val="FF0000"/>
                </a:solidFill>
              </a:rPr>
              <a:t>pneumoniae</a:t>
            </a:r>
            <a:endParaRPr lang="ar-EG" sz="3200" b="1" i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071FE1-64FA-BFB6-2B96-4C646E49997F}"/>
              </a:ext>
            </a:extLst>
          </p:cNvPr>
          <p:cNvCxnSpPr/>
          <p:nvPr/>
        </p:nvCxnSpPr>
        <p:spPr>
          <a:xfrm>
            <a:off x="4549775" y="4221163"/>
            <a:ext cx="500063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536E00-C8FC-3546-BE37-01E3C46FF47E}"/>
              </a:ext>
            </a:extLst>
          </p:cNvPr>
          <p:cNvCxnSpPr/>
          <p:nvPr/>
        </p:nvCxnSpPr>
        <p:spPr>
          <a:xfrm>
            <a:off x="4786313" y="3643313"/>
            <a:ext cx="1071562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Slide Number Placeholder 1">
            <a:extLst>
              <a:ext uri="{FF2B5EF4-FFF2-40B4-BE49-F238E27FC236}">
                <a16:creationId xmlns:a16="http://schemas.microsoft.com/office/drawing/2014/main" id="{1FDC2AAE-C88B-1658-1FA7-C4C5C05A6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12A86B-7676-D344-AB00-56FA4A6A3105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6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09B615F-42B1-7048-F28D-83E42E83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357313"/>
            <a:ext cx="8858250" cy="5500687"/>
          </a:xfrm>
        </p:spPr>
        <p:txBody>
          <a:bodyPr/>
          <a:lstStyle/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Tracheobronchitis: </a:t>
            </a: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70-80% of infection. 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Primary atypical pneumonia: </a:t>
            </a:r>
          </a:p>
          <a:p>
            <a:pPr algn="l" rtl="0" eaLnBrk="1" hangingPunct="1"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Approximately 10-20% of infection. </a:t>
            </a:r>
          </a:p>
          <a:p>
            <a:pPr algn="l" rtl="0" eaLnBrk="1" hangingPunct="1"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Mild disease but of long duration.</a:t>
            </a:r>
          </a:p>
          <a:p>
            <a:pPr algn="l" rtl="0" eaLnBrk="1" hangingPunct="1"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Rarely fatal.</a:t>
            </a:r>
          </a:p>
          <a:p>
            <a:pPr algn="l" rtl="0" eaLnBrk="1" hangingPunct="1"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with: 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# Fever, headache, malaise.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# Persistent non reproductive cough.</a:t>
            </a:r>
            <a:endParaRPr lang="en-US" altLang="en-US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# Sore throat, earache.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Rarely,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organs may be involved (CNS, joints, heart &amp; pericardium) as a result of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hematogenous spread. 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algn="l" rtl="0" eaLnBrk="1" hangingPunct="1">
              <a:buClr>
                <a:srgbClr val="FF6600"/>
              </a:buClr>
              <a:buFont typeface="Wingdings 2" pitchFamily="2" charset="2"/>
              <a:buNone/>
            </a:pPr>
            <a:endParaRPr lang="en-US" altLang="en-US" sz="24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B77EA7CB-CD8F-1345-7EC7-2E004F38D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EC3B9A-70EF-224C-BC0F-E1A59F320D44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7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A39289-D40F-9B0B-05BE-678976DF24D5}"/>
              </a:ext>
            </a:extLst>
          </p:cNvPr>
          <p:cNvSpPr/>
          <p:nvPr/>
        </p:nvSpPr>
        <p:spPr>
          <a:xfrm>
            <a:off x="1857375" y="142875"/>
            <a:ext cx="5572125" cy="11430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Clinical pictures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:a16="http://schemas.microsoft.com/office/drawing/2014/main" id="{272B6285-B3B0-8654-5D1B-CACCED3D6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69898C-86EE-6741-982F-D10CA67BC072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8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14B626-09BE-D85F-CE38-5AB4DF203F59}"/>
              </a:ext>
            </a:extLst>
          </p:cNvPr>
          <p:cNvSpPr/>
          <p:nvPr/>
        </p:nvSpPr>
        <p:spPr>
          <a:xfrm>
            <a:off x="1785938" y="214313"/>
            <a:ext cx="5429250" cy="71437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Laboratory diagnosis</a:t>
            </a:r>
            <a:endParaRPr lang="ar-EG" sz="40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46792B-C2CB-866D-838E-05A004B7C6EA}"/>
              </a:ext>
            </a:extLst>
          </p:cNvPr>
          <p:cNvCxnSpPr/>
          <p:nvPr/>
        </p:nvCxnSpPr>
        <p:spPr>
          <a:xfrm rot="5400000">
            <a:off x="4358482" y="1070769"/>
            <a:ext cx="28575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999AD2-0E1B-74BC-7B91-D4F3BBF1F8BA}"/>
              </a:ext>
            </a:extLst>
          </p:cNvPr>
          <p:cNvCxnSpPr/>
          <p:nvPr/>
        </p:nvCxnSpPr>
        <p:spPr>
          <a:xfrm>
            <a:off x="4429125" y="1214438"/>
            <a:ext cx="2786063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25442A-6BAF-DE5C-77DB-8A47E52291FD}"/>
              </a:ext>
            </a:extLst>
          </p:cNvPr>
          <p:cNvCxnSpPr/>
          <p:nvPr/>
        </p:nvCxnSpPr>
        <p:spPr>
          <a:xfrm rot="10800000">
            <a:off x="1714500" y="1214438"/>
            <a:ext cx="2714625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B8D390-0472-0F53-FCA8-06266D911314}"/>
              </a:ext>
            </a:extLst>
          </p:cNvPr>
          <p:cNvCxnSpPr/>
          <p:nvPr/>
        </p:nvCxnSpPr>
        <p:spPr>
          <a:xfrm rot="5400000">
            <a:off x="1572419" y="1356519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515485-9481-63C2-14EB-A6A6696DD0A6}"/>
              </a:ext>
            </a:extLst>
          </p:cNvPr>
          <p:cNvCxnSpPr/>
          <p:nvPr/>
        </p:nvCxnSpPr>
        <p:spPr>
          <a:xfrm rot="5400000">
            <a:off x="7073107" y="1356519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4DF825E-2F7D-5BB4-BA2C-B671D1316AA8}"/>
              </a:ext>
            </a:extLst>
          </p:cNvPr>
          <p:cNvSpPr txBox="1"/>
          <p:nvPr/>
        </p:nvSpPr>
        <p:spPr>
          <a:xfrm>
            <a:off x="214313" y="2071688"/>
            <a:ext cx="4214812" cy="41969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Microscopical examination:            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not helpful due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absence of cell wall 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the organism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resists gram stain 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but  can be stained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 Giemsa</a:t>
            </a:r>
            <a:r>
              <a:rPr lang="en-US" sz="17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Culture: </a:t>
            </a:r>
          </a:p>
          <a:p>
            <a:pPr algn="just" eaLnBrk="1" hangingPunct="1">
              <a:lnSpc>
                <a:spcPct val="200000"/>
              </a:lnSpc>
              <a:buClr>
                <a:srgbClr val="FF6600"/>
              </a:buClr>
              <a:defRPr/>
            </a:pP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difficult &amp; time consuming.           It takes 2-3 </a:t>
            </a:r>
            <a:r>
              <a:rPr lang="en-US" sz="17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ws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give colonies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 fried egg appearance</a:t>
            </a:r>
            <a:r>
              <a:rPr lang="en-US" sz="17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6A1A17-1F98-27B3-C514-1C7FA944C5A4}"/>
              </a:ext>
            </a:extLst>
          </p:cNvPr>
          <p:cNvSpPr txBox="1"/>
          <p:nvPr/>
        </p:nvSpPr>
        <p:spPr>
          <a:xfrm>
            <a:off x="1214414" y="1500174"/>
            <a:ext cx="12858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37561C-57FE-AE8B-9C37-7E99B1687C1F}"/>
              </a:ext>
            </a:extLst>
          </p:cNvPr>
          <p:cNvSpPr txBox="1"/>
          <p:nvPr/>
        </p:nvSpPr>
        <p:spPr>
          <a:xfrm>
            <a:off x="6500826" y="1500174"/>
            <a:ext cx="12858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Indirect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82534D-BF8F-9EDD-2213-D75EA2D12D10}"/>
              </a:ext>
            </a:extLst>
          </p:cNvPr>
          <p:cNvSpPr txBox="1"/>
          <p:nvPr/>
        </p:nvSpPr>
        <p:spPr>
          <a:xfrm>
            <a:off x="4572000" y="2071688"/>
            <a:ext cx="4357688" cy="42780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Serology: 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most useful in the diagnosis.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7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CFT or ELISA : 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 detection of IgM or rising titer of IgG.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7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Detection of cold agglutinins 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 a titer of 1/128 or higher indicates recent infection (autoantibodies against red blood cells that agglutinate this cell at 4ºC. It is positive in 50%. </a:t>
            </a:r>
          </a:p>
          <a:p>
            <a:pPr algn="just" eaLnBrk="1" hangingPunct="1">
              <a:buClr>
                <a:srgbClr val="C00000"/>
              </a:buClr>
              <a:defRPr/>
            </a:pPr>
            <a:endParaRPr lang="en-US" sz="17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Antigen detection 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1700" u="sng" dirty="0"/>
              <a:t>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immunofluorescence test.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17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PCR.</a:t>
            </a:r>
          </a:p>
          <a:p>
            <a:pPr eaLnBrk="1" hangingPunct="1">
              <a:buClr>
                <a:srgbClr val="C00000"/>
              </a:buClr>
              <a:defRPr/>
            </a:pPr>
            <a:endParaRPr lang="en-US" sz="17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Chest x ray.</a:t>
            </a:r>
            <a:endParaRPr lang="en-US" sz="17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F45024F7-B967-03AA-A161-9DAF8C1454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F04AD2-ECD5-9742-937A-EEA4A7D36B9B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9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pic>
        <p:nvPicPr>
          <p:cNvPr id="13315" name="Picture 2" descr="C:\Users\Matrix\Downloads\Mycoplasma1.jpg">
            <a:extLst>
              <a:ext uri="{FF2B5EF4-FFF2-40B4-BE49-F238E27FC236}">
                <a16:creationId xmlns:a16="http://schemas.microsoft.com/office/drawing/2014/main" id="{56F514B7-E446-0045-13DC-0B8D36322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752850"/>
            <a:ext cx="442912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Users\Matrix\Downloads\mycoplasma_scanning.jpg">
            <a:extLst>
              <a:ext uri="{FF2B5EF4-FFF2-40B4-BE49-F238E27FC236}">
                <a16:creationId xmlns:a16="http://schemas.microsoft.com/office/drawing/2014/main" id="{21AD188A-FB8F-9024-496F-F4DCA76A2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3752850"/>
            <a:ext cx="41084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Matrix\Downloads\legionellamycoplasmaatypical-pneumonia-25-728.jpg">
            <a:extLst>
              <a:ext uri="{FF2B5EF4-FFF2-40B4-BE49-F238E27FC236}">
                <a16:creationId xmlns:a16="http://schemas.microsoft.com/office/drawing/2014/main" id="{BE4CF53A-A787-877C-60D0-6DBEC9A5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3125"/>
          <a:stretch>
            <a:fillRect/>
          </a:stretch>
        </p:blipFill>
        <p:spPr bwMode="auto">
          <a:xfrm>
            <a:off x="142875" y="0"/>
            <a:ext cx="884555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75CD05149204EA8D6A289868C053B" ma:contentTypeVersion="10" ma:contentTypeDescription="Create a new document." ma:contentTypeScope="" ma:versionID="d542c377b22c45b010c906b029999f29">
  <xsd:schema xmlns:xsd="http://www.w3.org/2001/XMLSchema" xmlns:xs="http://www.w3.org/2001/XMLSchema" xmlns:p="http://schemas.microsoft.com/office/2006/metadata/properties" xmlns:ns2="cc361b34-c351-46d5-aafa-b4fab23ebf94" xmlns:ns3="9856e37d-40ad-4ecd-8dba-820d65ef22d0" targetNamespace="http://schemas.microsoft.com/office/2006/metadata/properties" ma:root="true" ma:fieldsID="48122b948fc4e0072ebc6d03df1e45b6" ns2:_="" ns3:_="">
    <xsd:import namespace="cc361b34-c351-46d5-aafa-b4fab23ebf94"/>
    <xsd:import namespace="9856e37d-40ad-4ecd-8dba-820d65ef2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61b34-c351-46d5-aafa-b4fab23eb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6e37d-40ad-4ecd-8dba-820d65ef2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1DE790-0E9B-4729-AA7A-BE70313F12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61b34-c351-46d5-aafa-b4fab23ebf94"/>
    <ds:schemaRef ds:uri="9856e37d-40ad-4ecd-8dba-820d65ef2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5743</TotalTime>
  <Words>1434</Words>
  <Application>Microsoft Office PowerPoint</Application>
  <PresentationFormat>On-screen Show (4:3)</PresentationFormat>
  <Paragraphs>206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Constantia</vt:lpstr>
      <vt:lpstr>Impact</vt:lpstr>
      <vt:lpstr>Times New Roman</vt:lpstr>
      <vt:lpstr>Wingdings</vt:lpstr>
      <vt:lpstr>Wingdings 2</vt:lpstr>
      <vt:lpstr>Flow</vt:lpstr>
      <vt:lpstr>PowerPoint Presentation</vt:lpstr>
      <vt:lpstr>Typical vs. Atypical Pneumonia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3M com.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Maher</dc:creator>
  <cp:lastModifiedBy>HP</cp:lastModifiedBy>
  <cp:revision>835</cp:revision>
  <dcterms:created xsi:type="dcterms:W3CDTF">2005-02-08T22:36:13Z</dcterms:created>
  <dcterms:modified xsi:type="dcterms:W3CDTF">2022-10-23T19:04:56Z</dcterms:modified>
</cp:coreProperties>
</file>